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61" r:id="rId5"/>
    <p:sldId id="262" r:id="rId6"/>
    <p:sldId id="266" r:id="rId7"/>
    <p:sldId id="270" r:id="rId8"/>
    <p:sldId id="269" r:id="rId9"/>
    <p:sldId id="271" r:id="rId10"/>
    <p:sldId id="272" r:id="rId11"/>
    <p:sldId id="282" r:id="rId12"/>
    <p:sldId id="283" r:id="rId13"/>
    <p:sldId id="274" r:id="rId14"/>
    <p:sldId id="273" r:id="rId15"/>
    <p:sldId id="277" r:id="rId16"/>
    <p:sldId id="278" r:id="rId17"/>
    <p:sldId id="275" r:id="rId18"/>
    <p:sldId id="281" r:id="rId19"/>
    <p:sldId id="284"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892B1-318F-4182-9C4A-4D5BD8C9EB7C}" v="8" dt="2024-05-03T20:58:57.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159" d="100"/>
          <a:sy n="159" d="100"/>
        </p:scale>
        <p:origin x="262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8744A-A0A0-437B-B38E-5836A72E39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AF793F-23A6-49F2-8C73-E5E333CF1DEF}">
      <dgm:prSet/>
      <dgm:spPr/>
      <dgm:t>
        <a:bodyPr/>
        <a:lstStyle/>
        <a:p>
          <a:r>
            <a:rPr lang="en-US" b="1" baseline="0"/>
            <a:t>(1)</a:t>
          </a:r>
          <a:r>
            <a:rPr lang="en-US" baseline="0"/>
            <a:t> </a:t>
          </a:r>
          <a:r>
            <a:rPr lang="en-US" b="0" i="0" baseline="0"/>
            <a:t>The geographical and topographical characteristics of the affected school districts, including the estimated travel time to and from school for pupils in the school districts.</a:t>
          </a:r>
          <a:endParaRPr lang="en-US"/>
        </a:p>
      </dgm:t>
    </dgm:pt>
    <dgm:pt modelId="{8B47B1E1-EBE0-4DDC-AE73-FB2CC98C7BF9}" type="parTrans" cxnId="{24D2848B-647A-4E5B-B795-B469B1FC219E}">
      <dgm:prSet/>
      <dgm:spPr/>
      <dgm:t>
        <a:bodyPr/>
        <a:lstStyle/>
        <a:p>
          <a:endParaRPr lang="en-US"/>
        </a:p>
      </dgm:t>
    </dgm:pt>
    <dgm:pt modelId="{916D0968-0F56-4D8D-A481-963E66422339}" type="sibTrans" cxnId="{24D2848B-647A-4E5B-B795-B469B1FC219E}">
      <dgm:prSet/>
      <dgm:spPr/>
      <dgm:t>
        <a:bodyPr/>
        <a:lstStyle/>
        <a:p>
          <a:endParaRPr lang="en-US"/>
        </a:p>
      </dgm:t>
    </dgm:pt>
    <dgm:pt modelId="{FEB8A293-22F1-4C99-9469-499B7964DCCA}">
      <dgm:prSet/>
      <dgm:spPr/>
      <dgm:t>
        <a:bodyPr/>
        <a:lstStyle/>
        <a:p>
          <a:r>
            <a:rPr lang="en-US" b="1" i="0" baseline="0"/>
            <a:t>(2)</a:t>
          </a:r>
          <a:r>
            <a:rPr lang="en-US" b="0" i="0" baseline="0"/>
            <a:t> The educational needs of all the children residing in the affected school districts, the educational programs currently offered by each affected school district and the ability and commitment of each school district to meet those needs and continue to offer those educational programs.</a:t>
          </a:r>
          <a:endParaRPr lang="en-US"/>
        </a:p>
      </dgm:t>
    </dgm:pt>
    <dgm:pt modelId="{7A6A072D-BC31-4BA6-ACE7-4669CBDFD716}" type="parTrans" cxnId="{C6FC4415-7BFD-4B13-B2FA-9930F8457884}">
      <dgm:prSet/>
      <dgm:spPr/>
      <dgm:t>
        <a:bodyPr/>
        <a:lstStyle/>
        <a:p>
          <a:endParaRPr lang="en-US"/>
        </a:p>
      </dgm:t>
    </dgm:pt>
    <dgm:pt modelId="{77FB324B-EDED-4EBA-A7BD-161F2D5A45A2}" type="sibTrans" cxnId="{C6FC4415-7BFD-4B13-B2FA-9930F8457884}">
      <dgm:prSet/>
      <dgm:spPr/>
      <dgm:t>
        <a:bodyPr/>
        <a:lstStyle/>
        <a:p>
          <a:endParaRPr lang="en-US"/>
        </a:p>
      </dgm:t>
    </dgm:pt>
    <dgm:pt modelId="{D1F82665-29FB-45D1-9B72-E476C1302668}">
      <dgm:prSet/>
      <dgm:spPr/>
      <dgm:t>
        <a:bodyPr/>
        <a:lstStyle/>
        <a:p>
          <a:r>
            <a:rPr lang="en-US" b="1" i="0" baseline="0"/>
            <a:t>(2m) </a:t>
          </a:r>
          <a:r>
            <a:rPr lang="en-US" b="0" i="0" baseline="0"/>
            <a:t>If territory is proposed to be detached from one school district and attached to an adjoining school district or proposed to be included in a new school district under S.117.105, whether the proposed detachment will have any adverse effect on the program currently offered by the school district from which the territory is proposed to be detached, including both curricular and extracurricular aspects of that program</a:t>
          </a:r>
          <a:endParaRPr lang="en-US"/>
        </a:p>
      </dgm:t>
    </dgm:pt>
    <dgm:pt modelId="{88136BC7-A4BB-48AC-B486-ED22E0C21363}" type="parTrans" cxnId="{C4B88ADD-CF58-483D-8DDA-400E0F06CAB7}">
      <dgm:prSet/>
      <dgm:spPr/>
      <dgm:t>
        <a:bodyPr/>
        <a:lstStyle/>
        <a:p>
          <a:endParaRPr lang="en-US"/>
        </a:p>
      </dgm:t>
    </dgm:pt>
    <dgm:pt modelId="{25FDA17F-CB72-41FF-B72E-E74FFCF4057B}" type="sibTrans" cxnId="{C4B88ADD-CF58-483D-8DDA-400E0F06CAB7}">
      <dgm:prSet/>
      <dgm:spPr/>
      <dgm:t>
        <a:bodyPr/>
        <a:lstStyle/>
        <a:p>
          <a:endParaRPr lang="en-US"/>
        </a:p>
      </dgm:t>
    </dgm:pt>
    <dgm:pt modelId="{9B3989DD-C216-417D-9AD0-26EC76DD46DC}">
      <dgm:prSet/>
      <dgm:spPr/>
      <dgm:t>
        <a:bodyPr/>
        <a:lstStyle/>
        <a:p>
          <a:r>
            <a:rPr lang="en-US" b="1" i="0" baseline="0"/>
            <a:t>(3) </a:t>
          </a:r>
          <a:r>
            <a:rPr lang="en-US" b="0" i="0" baseline="0"/>
            <a:t>The testimony of and written statements filed by the residents of the affected school districts</a:t>
          </a:r>
          <a:endParaRPr lang="en-US"/>
        </a:p>
      </dgm:t>
    </dgm:pt>
    <dgm:pt modelId="{E286F89D-FECB-43DA-A964-18A25B9D77A2}" type="parTrans" cxnId="{BE6F243A-7D1D-4530-9C57-CB6867B4338A}">
      <dgm:prSet/>
      <dgm:spPr/>
      <dgm:t>
        <a:bodyPr/>
        <a:lstStyle/>
        <a:p>
          <a:endParaRPr lang="en-US"/>
        </a:p>
      </dgm:t>
    </dgm:pt>
    <dgm:pt modelId="{FA262C2C-9B34-4F3F-8447-AEBE654ECEC8}" type="sibTrans" cxnId="{BE6F243A-7D1D-4530-9C57-CB6867B4338A}">
      <dgm:prSet/>
      <dgm:spPr/>
      <dgm:t>
        <a:bodyPr/>
        <a:lstStyle/>
        <a:p>
          <a:endParaRPr lang="en-US"/>
        </a:p>
      </dgm:t>
    </dgm:pt>
    <dgm:pt modelId="{AE6904BD-7DD1-4D37-884A-AFC301ED9106}">
      <dgm:prSet/>
      <dgm:spPr/>
      <dgm:t>
        <a:bodyPr/>
        <a:lstStyle/>
        <a:p>
          <a:r>
            <a:rPr lang="en-US" b="1" i="0" baseline="0"/>
            <a:t>(4) </a:t>
          </a:r>
          <a:r>
            <a:rPr lang="en-US" b="0" i="0" baseline="0"/>
            <a:t>The estimated fiscal effect of the proposed reorganization on the affected school districts, including the effect of the apportionment of assets and liabilities.</a:t>
          </a:r>
          <a:br>
            <a:rPr lang="en-US" baseline="0"/>
          </a:br>
          <a:endParaRPr lang="en-US"/>
        </a:p>
      </dgm:t>
    </dgm:pt>
    <dgm:pt modelId="{DB237B5E-0CAC-4BE6-84CF-5E978A42EA4B}" type="parTrans" cxnId="{515920A9-F29C-4D90-A5C0-709EAEEBBEDA}">
      <dgm:prSet/>
      <dgm:spPr/>
      <dgm:t>
        <a:bodyPr/>
        <a:lstStyle/>
        <a:p>
          <a:endParaRPr lang="en-US"/>
        </a:p>
      </dgm:t>
    </dgm:pt>
    <dgm:pt modelId="{8B21B27E-51B5-411B-927E-90F4D6FA2782}" type="sibTrans" cxnId="{515920A9-F29C-4D90-A5C0-709EAEEBBEDA}">
      <dgm:prSet/>
      <dgm:spPr/>
      <dgm:t>
        <a:bodyPr/>
        <a:lstStyle/>
        <a:p>
          <a:endParaRPr lang="en-US"/>
        </a:p>
      </dgm:t>
    </dgm:pt>
    <dgm:pt modelId="{D793A63B-0C44-4267-B4B2-2E7857F78A35}" type="pres">
      <dgm:prSet presAssocID="{A558744A-A0A0-437B-B38E-5836A72E39BE}" presName="linear" presStyleCnt="0">
        <dgm:presLayoutVars>
          <dgm:animLvl val="lvl"/>
          <dgm:resizeHandles val="exact"/>
        </dgm:presLayoutVars>
      </dgm:prSet>
      <dgm:spPr/>
    </dgm:pt>
    <dgm:pt modelId="{23B42BD2-DD6A-4AD8-A64F-211A1AE2BA83}" type="pres">
      <dgm:prSet presAssocID="{B8AF793F-23A6-49F2-8C73-E5E333CF1DEF}" presName="parentText" presStyleLbl="node1" presStyleIdx="0" presStyleCnt="5">
        <dgm:presLayoutVars>
          <dgm:chMax val="0"/>
          <dgm:bulletEnabled val="1"/>
        </dgm:presLayoutVars>
      </dgm:prSet>
      <dgm:spPr/>
    </dgm:pt>
    <dgm:pt modelId="{246658BD-A968-444B-A37F-FC0FEE22A825}" type="pres">
      <dgm:prSet presAssocID="{916D0968-0F56-4D8D-A481-963E66422339}" presName="spacer" presStyleCnt="0"/>
      <dgm:spPr/>
    </dgm:pt>
    <dgm:pt modelId="{16769FB7-4C68-48B1-8060-8FB4C9B03A41}" type="pres">
      <dgm:prSet presAssocID="{FEB8A293-22F1-4C99-9469-499B7964DCCA}" presName="parentText" presStyleLbl="node1" presStyleIdx="1" presStyleCnt="5">
        <dgm:presLayoutVars>
          <dgm:chMax val="0"/>
          <dgm:bulletEnabled val="1"/>
        </dgm:presLayoutVars>
      </dgm:prSet>
      <dgm:spPr/>
    </dgm:pt>
    <dgm:pt modelId="{00F38DF0-DBFE-4EE5-B66C-F246708ACA0A}" type="pres">
      <dgm:prSet presAssocID="{77FB324B-EDED-4EBA-A7BD-161F2D5A45A2}" presName="spacer" presStyleCnt="0"/>
      <dgm:spPr/>
    </dgm:pt>
    <dgm:pt modelId="{FD979177-794C-4413-82A8-E8910A99138A}" type="pres">
      <dgm:prSet presAssocID="{D1F82665-29FB-45D1-9B72-E476C1302668}" presName="parentText" presStyleLbl="node1" presStyleIdx="2" presStyleCnt="5">
        <dgm:presLayoutVars>
          <dgm:chMax val="0"/>
          <dgm:bulletEnabled val="1"/>
        </dgm:presLayoutVars>
      </dgm:prSet>
      <dgm:spPr/>
    </dgm:pt>
    <dgm:pt modelId="{2A3AA597-62E2-407A-A8DA-14451D66FABB}" type="pres">
      <dgm:prSet presAssocID="{25FDA17F-CB72-41FF-B72E-E74FFCF4057B}" presName="spacer" presStyleCnt="0"/>
      <dgm:spPr/>
    </dgm:pt>
    <dgm:pt modelId="{3DBB1446-68CB-4791-882A-B26C83D55C73}" type="pres">
      <dgm:prSet presAssocID="{9B3989DD-C216-417D-9AD0-26EC76DD46DC}" presName="parentText" presStyleLbl="node1" presStyleIdx="3" presStyleCnt="5">
        <dgm:presLayoutVars>
          <dgm:chMax val="0"/>
          <dgm:bulletEnabled val="1"/>
        </dgm:presLayoutVars>
      </dgm:prSet>
      <dgm:spPr/>
    </dgm:pt>
    <dgm:pt modelId="{EA388400-FDA9-43A8-BA4D-BCEF39BBE64C}" type="pres">
      <dgm:prSet presAssocID="{FA262C2C-9B34-4F3F-8447-AEBE654ECEC8}" presName="spacer" presStyleCnt="0"/>
      <dgm:spPr/>
    </dgm:pt>
    <dgm:pt modelId="{FF9AFD7D-501B-4349-9A87-8FCA3C13E488}" type="pres">
      <dgm:prSet presAssocID="{AE6904BD-7DD1-4D37-884A-AFC301ED9106}" presName="parentText" presStyleLbl="node1" presStyleIdx="4" presStyleCnt="5">
        <dgm:presLayoutVars>
          <dgm:chMax val="0"/>
          <dgm:bulletEnabled val="1"/>
        </dgm:presLayoutVars>
      </dgm:prSet>
      <dgm:spPr/>
    </dgm:pt>
  </dgm:ptLst>
  <dgm:cxnLst>
    <dgm:cxn modelId="{C6FC4415-7BFD-4B13-B2FA-9930F8457884}" srcId="{A558744A-A0A0-437B-B38E-5836A72E39BE}" destId="{FEB8A293-22F1-4C99-9469-499B7964DCCA}" srcOrd="1" destOrd="0" parTransId="{7A6A072D-BC31-4BA6-ACE7-4669CBDFD716}" sibTransId="{77FB324B-EDED-4EBA-A7BD-161F2D5A45A2}"/>
    <dgm:cxn modelId="{AF43D71E-D231-4202-A786-E9F621ECEB34}" type="presOf" srcId="{D1F82665-29FB-45D1-9B72-E476C1302668}" destId="{FD979177-794C-4413-82A8-E8910A99138A}" srcOrd="0" destOrd="0" presId="urn:microsoft.com/office/officeart/2005/8/layout/vList2"/>
    <dgm:cxn modelId="{BE6F243A-7D1D-4530-9C57-CB6867B4338A}" srcId="{A558744A-A0A0-437B-B38E-5836A72E39BE}" destId="{9B3989DD-C216-417D-9AD0-26EC76DD46DC}" srcOrd="3" destOrd="0" parTransId="{E286F89D-FECB-43DA-A964-18A25B9D77A2}" sibTransId="{FA262C2C-9B34-4F3F-8447-AEBE654ECEC8}"/>
    <dgm:cxn modelId="{DC3AF442-4923-43B2-9135-1A5DA5E42A8D}" type="presOf" srcId="{FEB8A293-22F1-4C99-9469-499B7964DCCA}" destId="{16769FB7-4C68-48B1-8060-8FB4C9B03A41}" srcOrd="0" destOrd="0" presId="urn:microsoft.com/office/officeart/2005/8/layout/vList2"/>
    <dgm:cxn modelId="{0B7DED52-446B-4286-A1CC-F04999478765}" type="presOf" srcId="{A558744A-A0A0-437B-B38E-5836A72E39BE}" destId="{D793A63B-0C44-4267-B4B2-2E7857F78A35}" srcOrd="0" destOrd="0" presId="urn:microsoft.com/office/officeart/2005/8/layout/vList2"/>
    <dgm:cxn modelId="{8248F957-0409-4679-9985-4C33A4DBA897}" type="presOf" srcId="{9B3989DD-C216-417D-9AD0-26EC76DD46DC}" destId="{3DBB1446-68CB-4791-882A-B26C83D55C73}" srcOrd="0" destOrd="0" presId="urn:microsoft.com/office/officeart/2005/8/layout/vList2"/>
    <dgm:cxn modelId="{24D2848B-647A-4E5B-B795-B469B1FC219E}" srcId="{A558744A-A0A0-437B-B38E-5836A72E39BE}" destId="{B8AF793F-23A6-49F2-8C73-E5E333CF1DEF}" srcOrd="0" destOrd="0" parTransId="{8B47B1E1-EBE0-4DDC-AE73-FB2CC98C7BF9}" sibTransId="{916D0968-0F56-4D8D-A481-963E66422339}"/>
    <dgm:cxn modelId="{515920A9-F29C-4D90-A5C0-709EAEEBBEDA}" srcId="{A558744A-A0A0-437B-B38E-5836A72E39BE}" destId="{AE6904BD-7DD1-4D37-884A-AFC301ED9106}" srcOrd="4" destOrd="0" parTransId="{DB237B5E-0CAC-4BE6-84CF-5E978A42EA4B}" sibTransId="{8B21B27E-51B5-411B-927E-90F4D6FA2782}"/>
    <dgm:cxn modelId="{F8926CC6-AFE2-4E3F-B164-2AE01EC42009}" type="presOf" srcId="{AE6904BD-7DD1-4D37-884A-AFC301ED9106}" destId="{FF9AFD7D-501B-4349-9A87-8FCA3C13E488}" srcOrd="0" destOrd="0" presId="urn:microsoft.com/office/officeart/2005/8/layout/vList2"/>
    <dgm:cxn modelId="{A29155D2-298F-479F-B1C1-9A37FE61E32F}" type="presOf" srcId="{B8AF793F-23A6-49F2-8C73-E5E333CF1DEF}" destId="{23B42BD2-DD6A-4AD8-A64F-211A1AE2BA83}" srcOrd="0" destOrd="0" presId="urn:microsoft.com/office/officeart/2005/8/layout/vList2"/>
    <dgm:cxn modelId="{C4B88ADD-CF58-483D-8DDA-400E0F06CAB7}" srcId="{A558744A-A0A0-437B-B38E-5836A72E39BE}" destId="{D1F82665-29FB-45D1-9B72-E476C1302668}" srcOrd="2" destOrd="0" parTransId="{88136BC7-A4BB-48AC-B486-ED22E0C21363}" sibTransId="{25FDA17F-CB72-41FF-B72E-E74FFCF4057B}"/>
    <dgm:cxn modelId="{823B8D45-0433-48A4-8BAF-A9389E259D16}" type="presParOf" srcId="{D793A63B-0C44-4267-B4B2-2E7857F78A35}" destId="{23B42BD2-DD6A-4AD8-A64F-211A1AE2BA83}" srcOrd="0" destOrd="0" presId="urn:microsoft.com/office/officeart/2005/8/layout/vList2"/>
    <dgm:cxn modelId="{A0C28072-3DE0-46B6-BB4E-341742DC9C37}" type="presParOf" srcId="{D793A63B-0C44-4267-B4B2-2E7857F78A35}" destId="{246658BD-A968-444B-A37F-FC0FEE22A825}" srcOrd="1" destOrd="0" presId="urn:microsoft.com/office/officeart/2005/8/layout/vList2"/>
    <dgm:cxn modelId="{246772A5-10A9-47D3-A479-4F4CE44109FF}" type="presParOf" srcId="{D793A63B-0C44-4267-B4B2-2E7857F78A35}" destId="{16769FB7-4C68-48B1-8060-8FB4C9B03A41}" srcOrd="2" destOrd="0" presId="urn:microsoft.com/office/officeart/2005/8/layout/vList2"/>
    <dgm:cxn modelId="{9473F2F5-44FE-4824-B221-2A9E13AB3F14}" type="presParOf" srcId="{D793A63B-0C44-4267-B4B2-2E7857F78A35}" destId="{00F38DF0-DBFE-4EE5-B66C-F246708ACA0A}" srcOrd="3" destOrd="0" presId="urn:microsoft.com/office/officeart/2005/8/layout/vList2"/>
    <dgm:cxn modelId="{C258FA5F-E754-4FB0-9AB9-53EE5C3CAC12}" type="presParOf" srcId="{D793A63B-0C44-4267-B4B2-2E7857F78A35}" destId="{FD979177-794C-4413-82A8-E8910A99138A}" srcOrd="4" destOrd="0" presId="urn:microsoft.com/office/officeart/2005/8/layout/vList2"/>
    <dgm:cxn modelId="{1CDC058C-65C1-4C04-A61E-B5DECDBF6387}" type="presParOf" srcId="{D793A63B-0C44-4267-B4B2-2E7857F78A35}" destId="{2A3AA597-62E2-407A-A8DA-14451D66FABB}" srcOrd="5" destOrd="0" presId="urn:microsoft.com/office/officeart/2005/8/layout/vList2"/>
    <dgm:cxn modelId="{4A8EEF07-6A1A-45B6-BCBF-E30D927CBB25}" type="presParOf" srcId="{D793A63B-0C44-4267-B4B2-2E7857F78A35}" destId="{3DBB1446-68CB-4791-882A-B26C83D55C73}" srcOrd="6" destOrd="0" presId="urn:microsoft.com/office/officeart/2005/8/layout/vList2"/>
    <dgm:cxn modelId="{349BFC50-8693-4EBC-A744-D51849C90F1C}" type="presParOf" srcId="{D793A63B-0C44-4267-B4B2-2E7857F78A35}" destId="{EA388400-FDA9-43A8-BA4D-BCEF39BBE64C}" srcOrd="7" destOrd="0" presId="urn:microsoft.com/office/officeart/2005/8/layout/vList2"/>
    <dgm:cxn modelId="{1B0605B8-7BAC-4E86-82C9-FD7756201547}" type="presParOf" srcId="{D793A63B-0C44-4267-B4B2-2E7857F78A35}" destId="{FF9AFD7D-501B-4349-9A87-8FCA3C13E4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0136B-E179-49FD-A337-09F5BAF595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1C1B984-0873-4496-9BFB-E3E876197C89}">
      <dgm:prSet/>
      <dgm:spPr/>
      <dgm:t>
        <a:bodyPr/>
        <a:lstStyle/>
        <a:p>
          <a:r>
            <a:rPr lang="en-US" b="1" i="0" baseline="0"/>
            <a:t>(5) </a:t>
          </a:r>
          <a:r>
            <a:rPr lang="en-US" b="0" i="0" baseline="0"/>
            <a:t>Whether the proposed reorganization will make any part of a school district's territory noncontiguous.</a:t>
          </a:r>
          <a:r>
            <a:rPr lang="en-US" baseline="0"/>
            <a:t> </a:t>
          </a:r>
          <a:br>
            <a:rPr lang="en-US" baseline="0"/>
          </a:br>
          <a:endParaRPr lang="en-US"/>
        </a:p>
      </dgm:t>
    </dgm:pt>
    <dgm:pt modelId="{5999E813-4FC6-42F4-A16F-E745A378481D}" type="parTrans" cxnId="{79067AC2-CB28-4D51-A04B-53DCA78905C5}">
      <dgm:prSet/>
      <dgm:spPr/>
      <dgm:t>
        <a:bodyPr/>
        <a:lstStyle/>
        <a:p>
          <a:endParaRPr lang="en-US"/>
        </a:p>
      </dgm:t>
    </dgm:pt>
    <dgm:pt modelId="{E0F82F7A-DB49-4685-BCEC-6A5A353A2229}" type="sibTrans" cxnId="{79067AC2-CB28-4D51-A04B-53DCA78905C5}">
      <dgm:prSet/>
      <dgm:spPr/>
      <dgm:t>
        <a:bodyPr/>
        <a:lstStyle/>
        <a:p>
          <a:endParaRPr lang="en-US"/>
        </a:p>
      </dgm:t>
    </dgm:pt>
    <dgm:pt modelId="{1DEDC326-6B7B-47AA-844C-E6781BC62BCF}">
      <dgm:prSet/>
      <dgm:spPr/>
      <dgm:t>
        <a:bodyPr/>
        <a:lstStyle/>
        <a:p>
          <a:r>
            <a:rPr lang="en-US" b="1" baseline="0"/>
            <a:t>(6)</a:t>
          </a:r>
          <a:r>
            <a:rPr lang="en-US" baseline="0"/>
            <a:t> The </a:t>
          </a:r>
          <a:r>
            <a:rPr lang="en-US" b="0" i="0" baseline="0"/>
            <a:t>socioeconomic level and racial composition of the pupils who reside or will reside in territory proposed to be detached from one school district and attached to an adjoining school district, in territory proposed to be included in a new school district under S.117.105 or in school districts proposed to be consolidated or in a school district proposed to be dissolved; the proportion of the pupils who reside in such territory who are children at risk, as defined under S.118.153(1) (a); and the effect that the pupils described in this paragraph will have on the present and future socioeconomic level and racial composition of the affected school districts and on the proportion of the affected school districts' enrollments that will be children at risk</a:t>
          </a:r>
          <a:r>
            <a:rPr lang="en-US" baseline="0"/>
            <a:t> </a:t>
          </a:r>
          <a:br>
            <a:rPr lang="en-US" baseline="0"/>
          </a:br>
          <a:br>
            <a:rPr lang="en-US" baseline="0"/>
          </a:br>
          <a:r>
            <a:rPr lang="en-US" b="1" i="0" baseline="0"/>
            <a:t>(7) </a:t>
          </a:r>
          <a:r>
            <a:rPr lang="en-US" b="0" i="0" baseline="0"/>
            <a:t>The results of any referendum held under S.117.10</a:t>
          </a:r>
          <a:r>
            <a:rPr lang="en-US" baseline="0"/>
            <a:t> </a:t>
          </a:r>
          <a:br>
            <a:rPr lang="en-US" baseline="0"/>
          </a:br>
          <a:endParaRPr lang="en-US"/>
        </a:p>
      </dgm:t>
    </dgm:pt>
    <dgm:pt modelId="{0548B77C-B536-4A9A-A200-E8595E275283}" type="parTrans" cxnId="{17E179AD-6771-4F8F-889F-5004120231CB}">
      <dgm:prSet/>
      <dgm:spPr/>
      <dgm:t>
        <a:bodyPr/>
        <a:lstStyle/>
        <a:p>
          <a:endParaRPr lang="en-US"/>
        </a:p>
      </dgm:t>
    </dgm:pt>
    <dgm:pt modelId="{B12FFB4C-3381-4247-BE2C-EBAF0134274F}" type="sibTrans" cxnId="{17E179AD-6771-4F8F-889F-5004120231CB}">
      <dgm:prSet/>
      <dgm:spPr/>
      <dgm:t>
        <a:bodyPr/>
        <a:lstStyle/>
        <a:p>
          <a:endParaRPr lang="en-US"/>
        </a:p>
      </dgm:t>
    </dgm:pt>
    <dgm:pt modelId="{A3C0AE52-BFF1-4142-A613-08E4F47A1422}" type="pres">
      <dgm:prSet presAssocID="{61D0136B-E179-49FD-A337-09F5BAF5954A}" presName="linear" presStyleCnt="0">
        <dgm:presLayoutVars>
          <dgm:animLvl val="lvl"/>
          <dgm:resizeHandles val="exact"/>
        </dgm:presLayoutVars>
      </dgm:prSet>
      <dgm:spPr/>
    </dgm:pt>
    <dgm:pt modelId="{BC8EB4C9-32EE-424A-9663-A83D6299F799}" type="pres">
      <dgm:prSet presAssocID="{71C1B984-0873-4496-9BFB-E3E876197C89}" presName="parentText" presStyleLbl="node1" presStyleIdx="0" presStyleCnt="2">
        <dgm:presLayoutVars>
          <dgm:chMax val="0"/>
          <dgm:bulletEnabled val="1"/>
        </dgm:presLayoutVars>
      </dgm:prSet>
      <dgm:spPr/>
    </dgm:pt>
    <dgm:pt modelId="{45FF3BC2-CF8E-48D9-9B5D-A529354BD0D7}" type="pres">
      <dgm:prSet presAssocID="{E0F82F7A-DB49-4685-BCEC-6A5A353A2229}" presName="spacer" presStyleCnt="0"/>
      <dgm:spPr/>
    </dgm:pt>
    <dgm:pt modelId="{941DF0CF-BC71-4665-A1CC-DE5CB08D8C37}" type="pres">
      <dgm:prSet presAssocID="{1DEDC326-6B7B-47AA-844C-E6781BC62BCF}" presName="parentText" presStyleLbl="node1" presStyleIdx="1" presStyleCnt="2">
        <dgm:presLayoutVars>
          <dgm:chMax val="0"/>
          <dgm:bulletEnabled val="1"/>
        </dgm:presLayoutVars>
      </dgm:prSet>
      <dgm:spPr/>
    </dgm:pt>
  </dgm:ptLst>
  <dgm:cxnLst>
    <dgm:cxn modelId="{739B6078-FCFE-40CE-9680-9009ECE7B66F}" type="presOf" srcId="{61D0136B-E179-49FD-A337-09F5BAF5954A}" destId="{A3C0AE52-BFF1-4142-A613-08E4F47A1422}" srcOrd="0" destOrd="0" presId="urn:microsoft.com/office/officeart/2005/8/layout/vList2"/>
    <dgm:cxn modelId="{6BF3B3A3-31BB-44BD-87DF-4CF8CDA41FFD}" type="presOf" srcId="{1DEDC326-6B7B-47AA-844C-E6781BC62BCF}" destId="{941DF0CF-BC71-4665-A1CC-DE5CB08D8C37}" srcOrd="0" destOrd="0" presId="urn:microsoft.com/office/officeart/2005/8/layout/vList2"/>
    <dgm:cxn modelId="{17E179AD-6771-4F8F-889F-5004120231CB}" srcId="{61D0136B-E179-49FD-A337-09F5BAF5954A}" destId="{1DEDC326-6B7B-47AA-844C-E6781BC62BCF}" srcOrd="1" destOrd="0" parTransId="{0548B77C-B536-4A9A-A200-E8595E275283}" sibTransId="{B12FFB4C-3381-4247-BE2C-EBAF0134274F}"/>
    <dgm:cxn modelId="{79067AC2-CB28-4D51-A04B-53DCA78905C5}" srcId="{61D0136B-E179-49FD-A337-09F5BAF5954A}" destId="{71C1B984-0873-4496-9BFB-E3E876197C89}" srcOrd="0" destOrd="0" parTransId="{5999E813-4FC6-42F4-A16F-E745A378481D}" sibTransId="{E0F82F7A-DB49-4685-BCEC-6A5A353A2229}"/>
    <dgm:cxn modelId="{D6AD9AFA-EFF1-476B-99CA-10E79A6CF903}" type="presOf" srcId="{71C1B984-0873-4496-9BFB-E3E876197C89}" destId="{BC8EB4C9-32EE-424A-9663-A83D6299F799}" srcOrd="0" destOrd="0" presId="urn:microsoft.com/office/officeart/2005/8/layout/vList2"/>
    <dgm:cxn modelId="{470336FB-9886-4461-B7CD-C66B25DF3952}" type="presParOf" srcId="{A3C0AE52-BFF1-4142-A613-08E4F47A1422}" destId="{BC8EB4C9-32EE-424A-9663-A83D6299F799}" srcOrd="0" destOrd="0" presId="urn:microsoft.com/office/officeart/2005/8/layout/vList2"/>
    <dgm:cxn modelId="{0D0B4935-294C-4CE2-B068-50E337E6B473}" type="presParOf" srcId="{A3C0AE52-BFF1-4142-A613-08E4F47A1422}" destId="{45FF3BC2-CF8E-48D9-9B5D-A529354BD0D7}" srcOrd="1" destOrd="0" presId="urn:microsoft.com/office/officeart/2005/8/layout/vList2"/>
    <dgm:cxn modelId="{2AB0EA2F-5627-4B96-9A69-027002E899FC}" type="presParOf" srcId="{A3C0AE52-BFF1-4142-A613-08E4F47A1422}" destId="{941DF0CF-BC71-4665-A1CC-DE5CB08D8C3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42BD2-DD6A-4AD8-A64F-211A1AE2BA83}">
      <dsp:nvSpPr>
        <dsp:cNvPr id="0" name=""/>
        <dsp:cNvSpPr/>
      </dsp:nvSpPr>
      <dsp:spPr>
        <a:xfrm>
          <a:off x="0" y="234476"/>
          <a:ext cx="5990135" cy="933276"/>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baseline="0"/>
            <a:t>(1)</a:t>
          </a:r>
          <a:r>
            <a:rPr lang="en-US" sz="1100" kern="1200" baseline="0"/>
            <a:t> </a:t>
          </a:r>
          <a:r>
            <a:rPr lang="en-US" sz="1100" b="0" i="0" kern="1200" baseline="0"/>
            <a:t>The geographical and topographical characteristics of the affected school districts, including the estimated travel time to and from school for pupils in the school districts.</a:t>
          </a:r>
          <a:endParaRPr lang="en-US" sz="1100" kern="1200"/>
        </a:p>
      </dsp:txBody>
      <dsp:txXfrm>
        <a:off x="45559" y="280035"/>
        <a:ext cx="5899017" cy="842158"/>
      </dsp:txXfrm>
    </dsp:sp>
    <dsp:sp modelId="{16769FB7-4C68-48B1-8060-8FB4C9B03A41}">
      <dsp:nvSpPr>
        <dsp:cNvPr id="0" name=""/>
        <dsp:cNvSpPr/>
      </dsp:nvSpPr>
      <dsp:spPr>
        <a:xfrm>
          <a:off x="0" y="1199432"/>
          <a:ext cx="5990135" cy="933276"/>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baseline="0"/>
            <a:t>(2)</a:t>
          </a:r>
          <a:r>
            <a:rPr lang="en-US" sz="1100" b="0" i="0" kern="1200" baseline="0"/>
            <a:t> The educational needs of all the children residing in the affected school districts, the educational programs currently offered by each affected school district and the ability and commitment of each school district to meet those needs and continue to offer those educational programs.</a:t>
          </a:r>
          <a:endParaRPr lang="en-US" sz="1100" kern="1200"/>
        </a:p>
      </dsp:txBody>
      <dsp:txXfrm>
        <a:off x="45559" y="1244991"/>
        <a:ext cx="5899017" cy="842158"/>
      </dsp:txXfrm>
    </dsp:sp>
    <dsp:sp modelId="{FD979177-794C-4413-82A8-E8910A99138A}">
      <dsp:nvSpPr>
        <dsp:cNvPr id="0" name=""/>
        <dsp:cNvSpPr/>
      </dsp:nvSpPr>
      <dsp:spPr>
        <a:xfrm>
          <a:off x="0" y="2164388"/>
          <a:ext cx="5990135" cy="933276"/>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baseline="0"/>
            <a:t>(2m) </a:t>
          </a:r>
          <a:r>
            <a:rPr lang="en-US" sz="1100" b="0" i="0" kern="1200" baseline="0"/>
            <a:t>If territory is proposed to be detached from one school district and attached to an adjoining school district or proposed to be included in a new school district under S.117.105, whether the proposed detachment will have any adverse effect on the program currently offered by the school district from which the territory is proposed to be detached, including both curricular and extracurricular aspects of that program</a:t>
          </a:r>
          <a:endParaRPr lang="en-US" sz="1100" kern="1200"/>
        </a:p>
      </dsp:txBody>
      <dsp:txXfrm>
        <a:off x="45559" y="2209947"/>
        <a:ext cx="5899017" cy="842158"/>
      </dsp:txXfrm>
    </dsp:sp>
    <dsp:sp modelId="{3DBB1446-68CB-4791-882A-B26C83D55C73}">
      <dsp:nvSpPr>
        <dsp:cNvPr id="0" name=""/>
        <dsp:cNvSpPr/>
      </dsp:nvSpPr>
      <dsp:spPr>
        <a:xfrm>
          <a:off x="0" y="3129345"/>
          <a:ext cx="5990135" cy="933276"/>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baseline="0"/>
            <a:t>(3) </a:t>
          </a:r>
          <a:r>
            <a:rPr lang="en-US" sz="1100" b="0" i="0" kern="1200" baseline="0"/>
            <a:t>The testimony of and written statements filed by the residents of the affected school districts</a:t>
          </a:r>
          <a:endParaRPr lang="en-US" sz="1100" kern="1200"/>
        </a:p>
      </dsp:txBody>
      <dsp:txXfrm>
        <a:off x="45559" y="3174904"/>
        <a:ext cx="5899017" cy="842158"/>
      </dsp:txXfrm>
    </dsp:sp>
    <dsp:sp modelId="{FF9AFD7D-501B-4349-9A87-8FCA3C13E488}">
      <dsp:nvSpPr>
        <dsp:cNvPr id="0" name=""/>
        <dsp:cNvSpPr/>
      </dsp:nvSpPr>
      <dsp:spPr>
        <a:xfrm>
          <a:off x="0" y="4094301"/>
          <a:ext cx="5990135" cy="933276"/>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baseline="0"/>
            <a:t>(4) </a:t>
          </a:r>
          <a:r>
            <a:rPr lang="en-US" sz="1100" b="0" i="0" kern="1200" baseline="0"/>
            <a:t>The estimated fiscal effect of the proposed reorganization on the affected school districts, including the effect of the apportionment of assets and liabilities.</a:t>
          </a:r>
          <a:br>
            <a:rPr lang="en-US" sz="1100" kern="1200" baseline="0"/>
          </a:br>
          <a:endParaRPr lang="en-US" sz="1100" kern="1200"/>
        </a:p>
      </dsp:txBody>
      <dsp:txXfrm>
        <a:off x="45559" y="4139860"/>
        <a:ext cx="5899017" cy="842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EB4C9-32EE-424A-9663-A83D6299F799}">
      <dsp:nvSpPr>
        <dsp:cNvPr id="0" name=""/>
        <dsp:cNvSpPr/>
      </dsp:nvSpPr>
      <dsp:spPr>
        <a:xfrm>
          <a:off x="0" y="97954"/>
          <a:ext cx="5990135" cy="2515792"/>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(5) </a:t>
          </a:r>
          <a:r>
            <a:rPr lang="en-US" sz="1200" b="0" i="0" kern="1200" baseline="0"/>
            <a:t>Whether the proposed reorganization will make any part of a school district's territory noncontiguous.</a:t>
          </a:r>
          <a:r>
            <a:rPr lang="en-US" sz="1200" kern="1200" baseline="0"/>
            <a:t> </a:t>
          </a:r>
          <a:br>
            <a:rPr lang="en-US" sz="1200" kern="1200" baseline="0"/>
          </a:br>
          <a:endParaRPr lang="en-US" sz="1200" kern="1200"/>
        </a:p>
      </dsp:txBody>
      <dsp:txXfrm>
        <a:off x="122811" y="220765"/>
        <a:ext cx="5744513" cy="2270170"/>
      </dsp:txXfrm>
    </dsp:sp>
    <dsp:sp modelId="{941DF0CF-BC71-4665-A1CC-DE5CB08D8C37}">
      <dsp:nvSpPr>
        <dsp:cNvPr id="0" name=""/>
        <dsp:cNvSpPr/>
      </dsp:nvSpPr>
      <dsp:spPr>
        <a:xfrm>
          <a:off x="0" y="2648307"/>
          <a:ext cx="5990135" cy="2515792"/>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a:t>(6)</a:t>
          </a:r>
          <a:r>
            <a:rPr lang="en-US" sz="1200" kern="1200" baseline="0"/>
            <a:t> The </a:t>
          </a:r>
          <a:r>
            <a:rPr lang="en-US" sz="1200" b="0" i="0" kern="1200" baseline="0"/>
            <a:t>socioeconomic level and racial composition of the pupils who reside or will reside in territory proposed to be detached from one school district and attached to an adjoining school district, in territory proposed to be included in a new school district under S.117.105 or in school districts proposed to be consolidated or in a school district proposed to be dissolved; the proportion of the pupils who reside in such territory who are children at risk, as defined under S.118.153(1) (a); and the effect that the pupils described in this paragraph will have on the present and future socioeconomic level and racial composition of the affected school districts and on the proportion of the affected school districts' enrollments that will be children at risk</a:t>
          </a:r>
          <a:r>
            <a:rPr lang="en-US" sz="1200" kern="1200" baseline="0"/>
            <a:t> </a:t>
          </a:r>
          <a:br>
            <a:rPr lang="en-US" sz="1200" kern="1200" baseline="0"/>
          </a:br>
          <a:br>
            <a:rPr lang="en-US" sz="1200" kern="1200" baseline="0"/>
          </a:br>
          <a:r>
            <a:rPr lang="en-US" sz="1200" b="1" i="0" kern="1200" baseline="0"/>
            <a:t>(7) </a:t>
          </a:r>
          <a:r>
            <a:rPr lang="en-US" sz="1200" b="0" i="0" kern="1200" baseline="0"/>
            <a:t>The results of any referendum held under S.117.10</a:t>
          </a:r>
          <a:r>
            <a:rPr lang="en-US" sz="1200" kern="1200" baseline="0"/>
            <a:t> </a:t>
          </a:r>
          <a:br>
            <a:rPr lang="en-US" sz="1200" kern="1200" baseline="0"/>
          </a:br>
          <a:endParaRPr lang="en-US" sz="1200" kern="1200"/>
        </a:p>
      </dsp:txBody>
      <dsp:txXfrm>
        <a:off x="122811" y="2771118"/>
        <a:ext cx="5744513" cy="22701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5A182EB-B5CC-4BF9-B9F0-55574B04244E}" type="datetimeFigureOut">
              <a:rPr lang="en-US" smtClean="0"/>
              <a:t>5/3/2024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DD6BBCD-BB4C-47E3-B051-0DBC1B5EA8F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00047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182EB-B5CC-4BF9-B9F0-55574B04244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232131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182EB-B5CC-4BF9-B9F0-55574B04244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427576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182EB-B5CC-4BF9-B9F0-55574B04244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110178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A182EB-B5CC-4BF9-B9F0-55574B04244E}"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6BBCD-BB4C-47E3-B051-0DBC1B5EA8F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84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182EB-B5CC-4BF9-B9F0-55574B04244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69041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182EB-B5CC-4BF9-B9F0-55574B04244E}"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357817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A182EB-B5CC-4BF9-B9F0-55574B04244E}"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339999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182EB-B5CC-4BF9-B9F0-55574B04244E}"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228336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182EB-B5CC-4BF9-B9F0-55574B04244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165435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182EB-B5CC-4BF9-B9F0-55574B04244E}"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6BBCD-BB4C-47E3-B051-0DBC1B5EA8F5}" type="slidenum">
              <a:rPr lang="en-US" smtClean="0"/>
              <a:t>‹#›</a:t>
            </a:fld>
            <a:endParaRPr lang="en-US"/>
          </a:p>
        </p:txBody>
      </p:sp>
    </p:spTree>
    <p:extLst>
      <p:ext uri="{BB962C8B-B14F-4D97-AF65-F5344CB8AC3E}">
        <p14:creationId xmlns:p14="http://schemas.microsoft.com/office/powerpoint/2010/main" val="232714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5A182EB-B5CC-4BF9-B9F0-55574B04244E}" type="datetimeFigureOut">
              <a:rPr lang="en-US" smtClean="0"/>
              <a:t>5/3/2024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DD6BBCD-BB4C-47E3-B051-0DBC1B5EA8F5}" type="slidenum">
              <a:rPr lang="en-US" smtClean="0"/>
              <a:t>‹#›</a:t>
            </a:fld>
            <a:endParaRPr lang="en-US"/>
          </a:p>
        </p:txBody>
      </p:sp>
    </p:spTree>
    <p:extLst>
      <p:ext uri="{BB962C8B-B14F-4D97-AF65-F5344CB8AC3E}">
        <p14:creationId xmlns:p14="http://schemas.microsoft.com/office/powerpoint/2010/main" val="2998455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wawmsd.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jsonline.com/story/news/education/2017/02/25/west-allis-school-district-turns-taxpayers-after-blowing-through-175-million-reserves/97647200/" TargetMode="External"/><Relationship Id="rId2" Type="http://schemas.openxmlformats.org/officeDocument/2006/relationships/hyperlink" Target="https://archive.jsonline.com/news/education/west-allis-district-delays-end-of-year-payments-for-teachers-b99745089z1-383329611.html/" TargetMode="External"/><Relationship Id="rId1" Type="http://schemas.openxmlformats.org/officeDocument/2006/relationships/slideLayout" Target="../slideLayouts/slideLayout2.xml"/><Relationship Id="rId4" Type="http://schemas.openxmlformats.org/officeDocument/2006/relationships/hyperlink" Target="https://www.tmj4.com/news/local-news/west-allis-west-milwaukee-school-district-loses-843-000-to-scamm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5" name="Picture 4" descr="A hand holding a pen and shading circles on a sheet">
            <a:extLst>
              <a:ext uri="{FF2B5EF4-FFF2-40B4-BE49-F238E27FC236}">
                <a16:creationId xmlns:a16="http://schemas.microsoft.com/office/drawing/2014/main" id="{EFA91E0C-F7DB-AAE2-A743-3DF93E95E556}"/>
              </a:ext>
            </a:extLst>
          </p:cNvPr>
          <p:cNvPicPr>
            <a:picLocks noChangeAspect="1"/>
          </p:cNvPicPr>
          <p:nvPr/>
        </p:nvPicPr>
        <p:blipFill rotWithShape="1">
          <a:blip r:embed="rId2"/>
          <a:srcRect l="11719" r="-2" b="-2"/>
          <a:stretch/>
        </p:blipFill>
        <p:spPr>
          <a:xfrm>
            <a:off x="899160" y="1"/>
            <a:ext cx="10393680" cy="6858000"/>
          </a:xfrm>
          <a:prstGeom prst="rect">
            <a:avLst/>
          </a:prstGeom>
        </p:spPr>
      </p:pic>
      <p:sp>
        <p:nvSpPr>
          <p:cNvPr id="11" name="Rectangle 10">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3342EF2E-930D-39B8-FE27-F6B5AE08F2AE}"/>
              </a:ext>
            </a:extLst>
          </p:cNvPr>
          <p:cNvSpPr>
            <a:spLocks noGrp="1"/>
          </p:cNvSpPr>
          <p:nvPr>
            <p:ph type="ctrTitle"/>
          </p:nvPr>
        </p:nvSpPr>
        <p:spPr>
          <a:xfrm>
            <a:off x="1261872" y="723331"/>
            <a:ext cx="9418320" cy="3875965"/>
          </a:xfrm>
          <a:noFill/>
        </p:spPr>
        <p:txBody>
          <a:bodyPr anchor="ctr">
            <a:normAutofit/>
          </a:bodyPr>
          <a:lstStyle/>
          <a:p>
            <a:pPr algn="ctr"/>
            <a:r>
              <a:rPr lang="en-US" sz="4400">
                <a:solidFill>
                  <a:srgbClr val="FFFFFF"/>
                </a:solidFill>
              </a:rPr>
              <a:t>Petition to Detach from WAWM School District 	</a:t>
            </a:r>
          </a:p>
        </p:txBody>
      </p:sp>
      <p:sp>
        <p:nvSpPr>
          <p:cNvPr id="3" name="Subtitle 2">
            <a:extLst>
              <a:ext uri="{FF2B5EF4-FFF2-40B4-BE49-F238E27FC236}">
                <a16:creationId xmlns:a16="http://schemas.microsoft.com/office/drawing/2014/main" id="{6D77521A-A1E4-E4AD-C37F-3BAEE0AF5727}"/>
              </a:ext>
            </a:extLst>
          </p:cNvPr>
          <p:cNvSpPr>
            <a:spLocks noGrp="1"/>
          </p:cNvSpPr>
          <p:nvPr>
            <p:ph type="subTitle" idx="1"/>
          </p:nvPr>
        </p:nvSpPr>
        <p:spPr>
          <a:xfrm>
            <a:off x="1261872" y="5595582"/>
            <a:ext cx="9418320" cy="896658"/>
          </a:xfrm>
        </p:spPr>
        <p:txBody>
          <a:bodyPr>
            <a:normAutofit/>
          </a:bodyPr>
          <a:lstStyle/>
          <a:p>
            <a:pPr algn="r"/>
            <a:r>
              <a:rPr lang="en-US" sz="2000" dirty="0">
                <a:solidFill>
                  <a:srgbClr val="FFFFFF"/>
                </a:solidFill>
              </a:rPr>
              <a:t>Presented by New Berlin Residents</a:t>
            </a:r>
          </a:p>
          <a:p>
            <a:pPr algn="r"/>
            <a:r>
              <a:rPr lang="en-US" sz="2000" dirty="0">
                <a:solidFill>
                  <a:srgbClr val="FFFFFF"/>
                </a:solidFill>
              </a:rPr>
              <a:t>Tuesday May 7, 2024</a:t>
            </a:r>
          </a:p>
        </p:txBody>
      </p:sp>
      <p:cxnSp>
        <p:nvCxnSpPr>
          <p:cNvPr id="13" name="Straight Connector 12">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F8554-DAB7-3A5B-9461-A21B09AF8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22239-1919-7D91-3BA1-5EC2DB8DE442}"/>
              </a:ext>
            </a:extLst>
          </p:cNvPr>
          <p:cNvSpPr>
            <a:spLocks noGrp="1"/>
          </p:cNvSpPr>
          <p:nvPr>
            <p:ph type="title"/>
          </p:nvPr>
        </p:nvSpPr>
        <p:spPr/>
        <p:txBody>
          <a:bodyPr/>
          <a:lstStyle/>
          <a:p>
            <a:r>
              <a:rPr lang="en-US" dirty="0"/>
              <a:t>High School Score Card Comparison </a:t>
            </a:r>
          </a:p>
        </p:txBody>
      </p:sp>
      <p:pic>
        <p:nvPicPr>
          <p:cNvPr id="7" name="Picture 6">
            <a:extLst>
              <a:ext uri="{FF2B5EF4-FFF2-40B4-BE49-F238E27FC236}">
                <a16:creationId xmlns:a16="http://schemas.microsoft.com/office/drawing/2014/main" id="{25B13B03-744B-1D58-FA33-FF4054B18E7B}"/>
              </a:ext>
            </a:extLst>
          </p:cNvPr>
          <p:cNvPicPr>
            <a:picLocks noChangeAspect="1"/>
          </p:cNvPicPr>
          <p:nvPr/>
        </p:nvPicPr>
        <p:blipFill>
          <a:blip r:embed="rId2"/>
          <a:stretch>
            <a:fillRect/>
          </a:stretch>
        </p:blipFill>
        <p:spPr>
          <a:xfrm>
            <a:off x="347486" y="1814651"/>
            <a:ext cx="5037378" cy="3184069"/>
          </a:xfrm>
          <a:prstGeom prst="rect">
            <a:avLst/>
          </a:prstGeom>
        </p:spPr>
      </p:pic>
      <p:pic>
        <p:nvPicPr>
          <p:cNvPr id="11" name="Picture 10">
            <a:extLst>
              <a:ext uri="{FF2B5EF4-FFF2-40B4-BE49-F238E27FC236}">
                <a16:creationId xmlns:a16="http://schemas.microsoft.com/office/drawing/2014/main" id="{DECD94EF-70A9-99D6-BCA7-211C46523F83}"/>
              </a:ext>
            </a:extLst>
          </p:cNvPr>
          <p:cNvPicPr>
            <a:picLocks noChangeAspect="1"/>
          </p:cNvPicPr>
          <p:nvPr/>
        </p:nvPicPr>
        <p:blipFill>
          <a:blip r:embed="rId3"/>
          <a:stretch>
            <a:fillRect/>
          </a:stretch>
        </p:blipFill>
        <p:spPr>
          <a:xfrm>
            <a:off x="5464163" y="1814651"/>
            <a:ext cx="5037377" cy="3534513"/>
          </a:xfrm>
          <a:prstGeom prst="rect">
            <a:avLst/>
          </a:prstGeom>
        </p:spPr>
      </p:pic>
    </p:spTree>
    <p:extLst>
      <p:ext uri="{BB962C8B-B14F-4D97-AF65-F5344CB8AC3E}">
        <p14:creationId xmlns:p14="http://schemas.microsoft.com/office/powerpoint/2010/main" val="380029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1A54-5AA7-D41F-B2A7-D14AA83A612E}"/>
              </a:ext>
            </a:extLst>
          </p:cNvPr>
          <p:cNvSpPr>
            <a:spLocks noGrp="1"/>
          </p:cNvSpPr>
          <p:nvPr>
            <p:ph type="title"/>
          </p:nvPr>
        </p:nvSpPr>
        <p:spPr>
          <a:xfrm>
            <a:off x="1237489" y="566382"/>
            <a:ext cx="4534047" cy="1550284"/>
          </a:xfrm>
        </p:spPr>
        <p:txBody>
          <a:bodyPr>
            <a:normAutofit/>
          </a:bodyPr>
          <a:lstStyle/>
          <a:p>
            <a:r>
              <a:rPr lang="en-US" dirty="0"/>
              <a:t>Program Offerings</a:t>
            </a:r>
          </a:p>
        </p:txBody>
      </p:sp>
      <p:sp>
        <p:nvSpPr>
          <p:cNvPr id="9" name="Rectangle 8">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3CCC62B-B5E4-4373-C459-739E8F339D39}"/>
              </a:ext>
            </a:extLst>
          </p:cNvPr>
          <p:cNvSpPr>
            <a:spLocks noGrp="1"/>
          </p:cNvSpPr>
          <p:nvPr>
            <p:ph idx="1"/>
          </p:nvPr>
        </p:nvSpPr>
        <p:spPr>
          <a:xfrm>
            <a:off x="1199535" y="2438399"/>
            <a:ext cx="4572002" cy="3853219"/>
          </a:xfrm>
        </p:spPr>
        <p:txBody>
          <a:bodyPr>
            <a:normAutofit/>
          </a:bodyPr>
          <a:lstStyle/>
          <a:p>
            <a:r>
              <a:rPr lang="en-US" sz="1500" dirty="0"/>
              <a:t>New Berlin school district has a well known STEM (science, technology, engineering, and math program). They were ranked a #302 out of the top 5,000 schools in the country. </a:t>
            </a:r>
          </a:p>
          <a:p>
            <a:pPr lvl="1"/>
            <a:r>
              <a:rPr lang="en-US" sz="1500" dirty="0"/>
              <a:t>WAWM didn’t make the list. Per </a:t>
            </a:r>
            <a:r>
              <a:rPr lang="en-US" sz="1500" dirty="0">
                <a:hlinkClick r:id="rId2"/>
              </a:rPr>
              <a:t>www.wawmsd.org</a:t>
            </a:r>
            <a:r>
              <a:rPr lang="en-US" sz="1500" dirty="0"/>
              <a:t>, “There is a growing demand for skilled trades and professionals in manufacturing, engineering and design in our region. Our goal is to integrate more STEM (Science, Technology, Engineering and Math) education into our traditional technical education program. However, the current layout of our classrooms limits the ability to incorporate technology and equipment to provide hands-on learning opportunities.”</a:t>
            </a:r>
          </a:p>
          <a:p>
            <a:pPr lvl="1"/>
            <a:endParaRPr lang="en-US" sz="1500" dirty="0"/>
          </a:p>
          <a:p>
            <a:endParaRPr lang="en-US" sz="1500" dirty="0"/>
          </a:p>
        </p:txBody>
      </p:sp>
      <p:pic>
        <p:nvPicPr>
          <p:cNvPr id="7" name="Picture 6" descr="Close-up of a calculator keypad">
            <a:extLst>
              <a:ext uri="{FF2B5EF4-FFF2-40B4-BE49-F238E27FC236}">
                <a16:creationId xmlns:a16="http://schemas.microsoft.com/office/drawing/2014/main" id="{0DB77F7C-3AE8-56C7-26A4-766224AC4E78}"/>
              </a:ext>
            </a:extLst>
          </p:cNvPr>
          <p:cNvPicPr>
            <a:picLocks noChangeAspect="1"/>
          </p:cNvPicPr>
          <p:nvPr/>
        </p:nvPicPr>
        <p:blipFill rotWithShape="1">
          <a:blip r:embed="rId3"/>
          <a:srcRect l="17244" r="23878" b="-1"/>
          <a:stretch/>
        </p:blipFill>
        <p:spPr>
          <a:xfrm>
            <a:off x="6097181" y="10"/>
            <a:ext cx="6094819" cy="6857990"/>
          </a:xfrm>
          <a:prstGeom prst="rect">
            <a:avLst/>
          </a:prstGeom>
        </p:spPr>
      </p:pic>
    </p:spTree>
    <p:extLst>
      <p:ext uri="{BB962C8B-B14F-4D97-AF65-F5344CB8AC3E}">
        <p14:creationId xmlns:p14="http://schemas.microsoft.com/office/powerpoint/2010/main" val="409530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52823-7689-D30A-5D87-29FEE6A31C95}"/>
              </a:ext>
            </a:extLst>
          </p:cNvPr>
          <p:cNvSpPr>
            <a:spLocks noGrp="1"/>
          </p:cNvSpPr>
          <p:nvPr>
            <p:ph type="title"/>
          </p:nvPr>
        </p:nvSpPr>
        <p:spPr>
          <a:xfrm>
            <a:off x="1261872" y="365760"/>
            <a:ext cx="9692640" cy="1325562"/>
          </a:xfrm>
        </p:spPr>
        <p:txBody>
          <a:bodyPr>
            <a:normAutofit/>
          </a:bodyPr>
          <a:lstStyle/>
          <a:p>
            <a:r>
              <a:rPr lang="en-US"/>
              <a:t>Program Offerings Continued</a:t>
            </a:r>
            <a:endParaRPr lang="en-US" dirty="0"/>
          </a:p>
        </p:txBody>
      </p:sp>
      <p:sp>
        <p:nvSpPr>
          <p:cNvPr id="3" name="Content Placeholder 2">
            <a:extLst>
              <a:ext uri="{FF2B5EF4-FFF2-40B4-BE49-F238E27FC236}">
                <a16:creationId xmlns:a16="http://schemas.microsoft.com/office/drawing/2014/main" id="{61D29543-0855-52B8-64AF-C8DB062EC449}"/>
              </a:ext>
            </a:extLst>
          </p:cNvPr>
          <p:cNvSpPr>
            <a:spLocks noGrp="1"/>
          </p:cNvSpPr>
          <p:nvPr>
            <p:ph idx="1"/>
          </p:nvPr>
        </p:nvSpPr>
        <p:spPr>
          <a:xfrm>
            <a:off x="1261872" y="1828800"/>
            <a:ext cx="8595360" cy="4351337"/>
          </a:xfrm>
        </p:spPr>
        <p:txBody>
          <a:bodyPr>
            <a:normAutofit/>
          </a:bodyPr>
          <a:lstStyle/>
          <a:p>
            <a:r>
              <a:rPr lang="en-US" dirty="0"/>
              <a:t>WAWM recently sent out a survey for proposed referendums. They have an expected deficit of $4M annually and are looking at cutting costs. Some items they are considering cutting include the following:</a:t>
            </a:r>
          </a:p>
          <a:p>
            <a:pPr lvl="1"/>
            <a:r>
              <a:rPr lang="en-US" dirty="0"/>
              <a:t>Reducing middle/high school course offerings including electives, advanced placement and career preparation</a:t>
            </a:r>
          </a:p>
          <a:p>
            <a:pPr lvl="1"/>
            <a:r>
              <a:rPr lang="en-US" dirty="0"/>
              <a:t>Reducing elementary school specials such as art, music, physical education, library, life skills, and STEM</a:t>
            </a:r>
          </a:p>
          <a:p>
            <a:pPr lvl="1"/>
            <a:r>
              <a:rPr lang="en-US" dirty="0"/>
              <a:t>Reduce middle/high school athletics and fine arts offerings such as sports, music and drama</a:t>
            </a:r>
          </a:p>
          <a:p>
            <a:pPr lvl="1"/>
            <a:r>
              <a:rPr lang="en-US" dirty="0"/>
              <a:t>Delay curriculum updates such as textbooks, classroom materials, and online resources</a:t>
            </a:r>
          </a:p>
          <a:p>
            <a:pPr lvl="1"/>
            <a:r>
              <a:rPr lang="en-US" dirty="0"/>
              <a:t>Reduce student support services such as academic support, mental health, and student counseling</a:t>
            </a:r>
          </a:p>
          <a:p>
            <a:pPr marL="274320" lvl="1" indent="0">
              <a:buNone/>
            </a:pPr>
            <a:endParaRPr lang="en-US" dirty="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94216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A53E-953E-37DA-07AF-22F968787A61}"/>
              </a:ext>
            </a:extLst>
          </p:cNvPr>
          <p:cNvSpPr>
            <a:spLocks noGrp="1"/>
          </p:cNvSpPr>
          <p:nvPr>
            <p:ph type="title"/>
          </p:nvPr>
        </p:nvSpPr>
        <p:spPr/>
        <p:txBody>
          <a:bodyPr/>
          <a:lstStyle/>
          <a:p>
            <a:r>
              <a:rPr lang="en-US" dirty="0"/>
              <a:t>Factor 3: Testimonials</a:t>
            </a:r>
          </a:p>
        </p:txBody>
      </p:sp>
      <p:sp>
        <p:nvSpPr>
          <p:cNvPr id="3" name="Content Placeholder 2">
            <a:extLst>
              <a:ext uri="{FF2B5EF4-FFF2-40B4-BE49-F238E27FC236}">
                <a16:creationId xmlns:a16="http://schemas.microsoft.com/office/drawing/2014/main" id="{353105DB-E4AE-37DC-0DDE-244A3CB473D9}"/>
              </a:ext>
            </a:extLst>
          </p:cNvPr>
          <p:cNvSpPr>
            <a:spLocks noGrp="1"/>
          </p:cNvSpPr>
          <p:nvPr>
            <p:ph idx="1"/>
          </p:nvPr>
        </p:nvSpPr>
        <p:spPr/>
        <p:txBody>
          <a:bodyPr>
            <a:normAutofit/>
          </a:bodyPr>
          <a:lstStyle/>
          <a:p>
            <a:r>
              <a:rPr lang="en-US" sz="2000" dirty="0"/>
              <a:t>100% of the owners and/or electors in the territories desired to be detached signed the petition</a:t>
            </a:r>
          </a:p>
          <a:p>
            <a:r>
              <a:rPr lang="en-US" sz="2000" dirty="0"/>
              <a:t>Concerns about WAWM School District include the following:</a:t>
            </a:r>
          </a:p>
          <a:p>
            <a:pPr lvl="1"/>
            <a:r>
              <a:rPr lang="en-US" sz="2000" dirty="0"/>
              <a:t>Schools in WAWM are not as highly rated as schools in </a:t>
            </a:r>
            <a:r>
              <a:rPr lang="en-US" sz="2000" dirty="0" err="1"/>
              <a:t>ew</a:t>
            </a:r>
            <a:r>
              <a:rPr lang="en-US" sz="2000" dirty="0"/>
              <a:t> Berlin</a:t>
            </a:r>
          </a:p>
          <a:p>
            <a:pPr lvl="1"/>
            <a:r>
              <a:rPr lang="en-US" sz="2000" dirty="0"/>
              <a:t>Poorly managed resources at WAWM School District </a:t>
            </a:r>
          </a:p>
          <a:p>
            <a:pPr lvl="2"/>
            <a:r>
              <a:rPr lang="en-US" sz="1200" dirty="0">
                <a:hlinkClick r:id="rId2"/>
              </a:rPr>
              <a:t>West Allis district delays end-of-year payments for teachers (jsonline.com)</a:t>
            </a:r>
            <a:endParaRPr lang="en-US" sz="1200" dirty="0"/>
          </a:p>
          <a:p>
            <a:pPr lvl="2"/>
            <a:r>
              <a:rPr lang="en-US" sz="1200" dirty="0">
                <a:hlinkClick r:id="rId3"/>
              </a:rPr>
              <a:t>https://www.jsonline.com/story/news/education/2017/02/25/west-allis-school-district-turns-taxpayers-after-blowing-through-175-million-reserves/97647200/</a:t>
            </a:r>
            <a:endParaRPr lang="en-US" sz="1200" dirty="0"/>
          </a:p>
          <a:p>
            <a:pPr lvl="2"/>
            <a:r>
              <a:rPr lang="en-US" sz="1200" dirty="0">
                <a:hlinkClick r:id="rId4"/>
              </a:rPr>
              <a:t>Local school district loses $843,000 to scammers (tmj4.com)</a:t>
            </a:r>
            <a:endParaRPr lang="en-US" sz="1200" dirty="0"/>
          </a:p>
          <a:p>
            <a:pPr lvl="1"/>
            <a:r>
              <a:rPr lang="en-US" sz="2000" dirty="0"/>
              <a:t>Proposed referendum that will increase property taxes</a:t>
            </a:r>
          </a:p>
          <a:p>
            <a:pPr lvl="1"/>
            <a:r>
              <a:rPr lang="en-US" sz="2000" dirty="0"/>
              <a:t>Expected budget shortfalls of nearly $4M annually over the next 5 years</a:t>
            </a:r>
          </a:p>
          <a:p>
            <a:pPr lvl="1"/>
            <a:r>
              <a:rPr lang="en-US" sz="2000" dirty="0"/>
              <a:t>The territories are in Waukesha County not Milwaukee County</a:t>
            </a:r>
          </a:p>
        </p:txBody>
      </p:sp>
    </p:spTree>
    <p:extLst>
      <p:ext uri="{BB962C8B-B14F-4D97-AF65-F5344CB8AC3E}">
        <p14:creationId xmlns:p14="http://schemas.microsoft.com/office/powerpoint/2010/main" val="190704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4A31E-C9B2-6826-644F-491CAEBDD71B}"/>
              </a:ext>
            </a:extLst>
          </p:cNvPr>
          <p:cNvSpPr>
            <a:spLocks noGrp="1"/>
          </p:cNvSpPr>
          <p:nvPr>
            <p:ph type="title"/>
          </p:nvPr>
        </p:nvSpPr>
        <p:spPr>
          <a:xfrm rot="16200000">
            <a:off x="-1322904" y="2514944"/>
            <a:ext cx="5054601" cy="1955108"/>
          </a:xfrm>
        </p:spPr>
        <p:txBody>
          <a:bodyPr anchor="b">
            <a:normAutofit/>
          </a:bodyPr>
          <a:lstStyle/>
          <a:p>
            <a:pPr algn="r"/>
            <a:r>
              <a:rPr lang="en-US" sz="4000">
                <a:solidFill>
                  <a:srgbClr val="FFFFFF"/>
                </a:solidFill>
              </a:rPr>
              <a:t>Factor 4</a:t>
            </a:r>
          </a:p>
        </p:txBody>
      </p:sp>
      <p:sp>
        <p:nvSpPr>
          <p:cNvPr id="3" name="Content Placeholder 2">
            <a:extLst>
              <a:ext uri="{FF2B5EF4-FFF2-40B4-BE49-F238E27FC236}">
                <a16:creationId xmlns:a16="http://schemas.microsoft.com/office/drawing/2014/main" id="{9E81E12E-EB21-19D6-0D0E-E9A28C484967}"/>
              </a:ext>
            </a:extLst>
          </p:cNvPr>
          <p:cNvSpPr>
            <a:spLocks noGrp="1"/>
          </p:cNvSpPr>
          <p:nvPr>
            <p:ph idx="1"/>
          </p:nvPr>
        </p:nvSpPr>
        <p:spPr>
          <a:xfrm>
            <a:off x="3102654" y="965199"/>
            <a:ext cx="6670520" cy="5207002"/>
          </a:xfrm>
          <a:noFill/>
        </p:spPr>
        <p:txBody>
          <a:bodyPr anchor="t">
            <a:normAutofit/>
          </a:bodyPr>
          <a:lstStyle/>
          <a:p>
            <a:pPr marL="0" indent="0">
              <a:buNone/>
            </a:pPr>
            <a:endParaRPr lang="en-US" sz="1500" dirty="0"/>
          </a:p>
          <a:p>
            <a:pPr>
              <a:spcBef>
                <a:spcPts val="0"/>
              </a:spcBef>
            </a:pPr>
            <a:r>
              <a:rPr lang="en-US" sz="1500" b="0" i="0" dirty="0">
                <a:effectLst/>
                <a:latin typeface="ArialMT"/>
              </a:rPr>
              <a:t>The estimated fiscal effect of the proposed reorganization on the affected school districts, including the effect of the apportionment of assets and liabilities.</a:t>
            </a:r>
            <a:r>
              <a:rPr lang="en-US" sz="1500" dirty="0"/>
              <a:t> </a:t>
            </a:r>
            <a:br>
              <a:rPr lang="en-US" sz="1500" dirty="0"/>
            </a:br>
            <a:endParaRPr lang="en-US" sz="1500" spc="-10" dirty="0">
              <a:uFill>
                <a:solidFill>
                  <a:srgbClr val="000000"/>
                </a:solidFill>
              </a:uFill>
              <a:latin typeface="Calibri"/>
              <a:cs typeface="Calibri"/>
            </a:endParaRPr>
          </a:p>
          <a:p>
            <a:pPr lvl="1"/>
            <a:r>
              <a:rPr lang="en-US" sz="1500" spc="40" dirty="0">
                <a:latin typeface="Calibri"/>
                <a:cs typeface="Calibri"/>
              </a:rPr>
              <a:t>No impact to state aid as there are no school age children residing at either address</a:t>
            </a:r>
          </a:p>
          <a:p>
            <a:pPr lvl="1"/>
            <a:r>
              <a:rPr lang="en-US" sz="1500" spc="40" dirty="0">
                <a:latin typeface="Calibri"/>
                <a:cs typeface="Calibri"/>
              </a:rPr>
              <a:t>The detachment of two homes from WAWM has little effect on the Mill rate for WAWM residents and property owners as WAWM is the 2</a:t>
            </a:r>
            <a:r>
              <a:rPr lang="en-US" sz="1500" spc="40" baseline="30000" dirty="0">
                <a:latin typeface="Calibri"/>
                <a:cs typeface="Calibri"/>
              </a:rPr>
              <a:t>nd</a:t>
            </a:r>
            <a:r>
              <a:rPr lang="en-US" sz="1500" spc="40" dirty="0">
                <a:latin typeface="Calibri"/>
                <a:cs typeface="Calibri"/>
              </a:rPr>
              <a:t> largest school district in Milwaukee County and the 11</a:t>
            </a:r>
            <a:r>
              <a:rPr lang="en-US" sz="1500" spc="40" baseline="30000" dirty="0">
                <a:latin typeface="Calibri"/>
                <a:cs typeface="Calibri"/>
              </a:rPr>
              <a:t>th</a:t>
            </a:r>
            <a:r>
              <a:rPr lang="en-US" sz="1500" spc="40" dirty="0">
                <a:latin typeface="Calibri"/>
                <a:cs typeface="Calibri"/>
              </a:rPr>
              <a:t> largest in the state.</a:t>
            </a:r>
          </a:p>
          <a:p>
            <a:pPr lvl="1"/>
            <a:r>
              <a:rPr lang="en-US" sz="1500" spc="40" dirty="0">
                <a:latin typeface="Calibri"/>
                <a:cs typeface="Calibri"/>
              </a:rPr>
              <a:t>Our combined property values total $586,100 per the New Berlin municipal clerk. The 2023-2024 Mill Rate is 6.69 for WAWM and 5.87 for New Berlin. </a:t>
            </a:r>
          </a:p>
          <a:p>
            <a:pPr lvl="2"/>
            <a:r>
              <a:rPr lang="en-US" sz="1500" spc="40" dirty="0">
                <a:latin typeface="Calibri"/>
                <a:cs typeface="Calibri"/>
              </a:rPr>
              <a:t>Our detachment would result in an increase in revenue of $3,440.41 to New Berlin and a decrease in revenue to WAWM of $3,921.01.</a:t>
            </a:r>
          </a:p>
          <a:p>
            <a:pPr lvl="1"/>
            <a:r>
              <a:rPr lang="en-US" sz="1500" spc="40" dirty="0">
                <a:latin typeface="Calibri"/>
                <a:cs typeface="Calibri"/>
              </a:rPr>
              <a:t>Per June 30, 2022 audited financial statements, total WAWM property tax revenue was $40,287,000. A reduction of $3,921 per year would be 0.0097% of total property tax revenue.</a:t>
            </a:r>
          </a:p>
          <a:p>
            <a:pPr lvl="1"/>
            <a:r>
              <a:rPr lang="en-US" sz="1500" spc="40" dirty="0">
                <a:latin typeface="Calibri"/>
                <a:cs typeface="Calibri"/>
              </a:rPr>
              <a:t>Per June 30, 2022 audited financial statements, total WAWM revenues were $139,999,000. Our combined contribution of $3,921 accounted for 0.0028% of the total.</a:t>
            </a:r>
          </a:p>
          <a:p>
            <a:pPr lvl="1"/>
            <a:endParaRPr lang="en-US" sz="1500" dirty="0">
              <a:latin typeface="Calibri"/>
              <a:cs typeface="Calibri"/>
            </a:endParaRPr>
          </a:p>
          <a:p>
            <a:pPr marL="0" indent="0">
              <a:buNone/>
            </a:pPr>
            <a:endParaRPr lang="en-US" sz="1500" dirty="0"/>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099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7D41830-D36A-5394-A58F-5D8590928569}"/>
              </a:ext>
            </a:extLst>
          </p:cNvPr>
          <p:cNvSpPr>
            <a:spLocks noGrp="1"/>
          </p:cNvSpPr>
          <p:nvPr>
            <p:ph type="title"/>
          </p:nvPr>
        </p:nvSpPr>
        <p:spPr>
          <a:xfrm>
            <a:off x="7878675" y="640080"/>
            <a:ext cx="3075836" cy="1325562"/>
          </a:xfrm>
        </p:spPr>
        <p:txBody>
          <a:bodyPr vert="horz" lIns="91440" tIns="45720" rIns="91440" bIns="45720" rtlCol="0" anchor="b">
            <a:normAutofit/>
          </a:bodyPr>
          <a:lstStyle/>
          <a:p>
            <a:r>
              <a:rPr lang="en-US"/>
              <a:t>Factor 5</a:t>
            </a:r>
          </a:p>
        </p:txBody>
      </p:sp>
      <p:pic>
        <p:nvPicPr>
          <p:cNvPr id="6" name="Content Placeholder 5">
            <a:extLst>
              <a:ext uri="{FF2B5EF4-FFF2-40B4-BE49-F238E27FC236}">
                <a16:creationId xmlns:a16="http://schemas.microsoft.com/office/drawing/2014/main" id="{2C13C8FB-CF2B-AA83-D10F-4D11213DEAE6}"/>
              </a:ext>
            </a:extLst>
          </p:cNvPr>
          <p:cNvPicPr>
            <a:picLocks noGrp="1" noChangeAspect="1"/>
          </p:cNvPicPr>
          <p:nvPr>
            <p:ph idx="1"/>
          </p:nvPr>
        </p:nvPicPr>
        <p:blipFill rotWithShape="1">
          <a:blip r:embed="rId2"/>
          <a:srcRect l="8692" r="14491" b="2"/>
          <a:stretch/>
        </p:blipFill>
        <p:spPr>
          <a:xfrm>
            <a:off x="20" y="10"/>
            <a:ext cx="7552924" cy="6857990"/>
          </a:xfrm>
          <a:prstGeom prst="rect">
            <a:avLst/>
          </a:prstGeom>
        </p:spPr>
      </p:pic>
      <p:sp>
        <p:nvSpPr>
          <p:cNvPr id="4" name="Text Placeholder 3">
            <a:extLst>
              <a:ext uri="{FF2B5EF4-FFF2-40B4-BE49-F238E27FC236}">
                <a16:creationId xmlns:a16="http://schemas.microsoft.com/office/drawing/2014/main" id="{79E5356B-DC0E-807E-EADC-9B9520495AED}"/>
              </a:ext>
            </a:extLst>
          </p:cNvPr>
          <p:cNvSpPr>
            <a:spLocks noGrp="1"/>
          </p:cNvSpPr>
          <p:nvPr>
            <p:ph type="body" sz="half" idx="2"/>
          </p:nvPr>
        </p:nvSpPr>
        <p:spPr>
          <a:xfrm>
            <a:off x="7878675" y="2301555"/>
            <a:ext cx="3075836" cy="3878581"/>
          </a:xfrm>
        </p:spPr>
        <p:txBody>
          <a:bodyPr vert="horz" lIns="91440" tIns="45720" rIns="91440" bIns="45720" rtlCol="0">
            <a:normAutofit/>
          </a:bodyPr>
          <a:lstStyle/>
          <a:p>
            <a:pPr indent="-182880"/>
            <a:r>
              <a:rPr lang="en-US" sz="1600" b="0" i="0" dirty="0">
                <a:effectLst/>
              </a:rPr>
              <a:t>Whether the proposed reorganization will make any part of a school district's territory noncontiguous:</a:t>
            </a:r>
            <a:br>
              <a:rPr lang="en-US" sz="1600" dirty="0"/>
            </a:br>
            <a:endParaRPr lang="en-US" sz="1600" dirty="0"/>
          </a:p>
          <a:p>
            <a:pPr marL="285750" indent="-182880">
              <a:buFont typeface="Arial" panose="020B0604020202020204" pitchFamily="34" charset="0"/>
              <a:buChar char="•"/>
            </a:pPr>
            <a:r>
              <a:rPr lang="en-US" sz="1600" dirty="0"/>
              <a:t>The territory is contiguous to New Berlin</a:t>
            </a:r>
          </a:p>
          <a:p>
            <a:pPr indent="-182880"/>
            <a:endParaRPr lang="en-US" sz="1600" dirty="0"/>
          </a:p>
        </p:txBody>
      </p:sp>
    </p:spTree>
    <p:extLst>
      <p:ext uri="{BB962C8B-B14F-4D97-AF65-F5344CB8AC3E}">
        <p14:creationId xmlns:p14="http://schemas.microsoft.com/office/powerpoint/2010/main" val="340558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712DF-4563-4A87-65C0-1ACAD1E2AB95}"/>
              </a:ext>
            </a:extLst>
          </p:cNvPr>
          <p:cNvSpPr>
            <a:spLocks noGrp="1"/>
          </p:cNvSpPr>
          <p:nvPr>
            <p:ph type="title"/>
          </p:nvPr>
        </p:nvSpPr>
        <p:spPr>
          <a:xfrm rot="16200000">
            <a:off x="-1322904" y="2514944"/>
            <a:ext cx="5054601" cy="1955108"/>
          </a:xfrm>
        </p:spPr>
        <p:txBody>
          <a:bodyPr anchor="b">
            <a:normAutofit/>
          </a:bodyPr>
          <a:lstStyle/>
          <a:p>
            <a:pPr algn="r"/>
            <a:r>
              <a:rPr lang="en-US" sz="4000">
                <a:solidFill>
                  <a:srgbClr val="FFFFFF"/>
                </a:solidFill>
              </a:rPr>
              <a:t>Factor 6</a:t>
            </a:r>
          </a:p>
        </p:txBody>
      </p:sp>
      <p:sp>
        <p:nvSpPr>
          <p:cNvPr id="3" name="Content Placeholder 2">
            <a:extLst>
              <a:ext uri="{FF2B5EF4-FFF2-40B4-BE49-F238E27FC236}">
                <a16:creationId xmlns:a16="http://schemas.microsoft.com/office/drawing/2014/main" id="{D33C2F87-D226-F53A-9A1E-28098E0C116A}"/>
              </a:ext>
            </a:extLst>
          </p:cNvPr>
          <p:cNvSpPr>
            <a:spLocks noGrp="1"/>
          </p:cNvSpPr>
          <p:nvPr>
            <p:ph idx="1"/>
          </p:nvPr>
        </p:nvSpPr>
        <p:spPr>
          <a:xfrm>
            <a:off x="3102654" y="965199"/>
            <a:ext cx="6670520" cy="5207002"/>
          </a:xfrm>
          <a:noFill/>
        </p:spPr>
        <p:txBody>
          <a:bodyPr anchor="t">
            <a:normAutofit/>
          </a:bodyPr>
          <a:lstStyle/>
          <a:p>
            <a:r>
              <a:rPr lang="en-US" sz="1700" b="0" i="0">
                <a:effectLst/>
                <a:latin typeface="ArialMT"/>
              </a:rPr>
              <a:t>The socioeconomic level and racial composition of the pupils who reside or will reside in territory proposed to be detached from one school district and attached to an adjoining school district, in territory proposed to be included in a new school district under s. 117.105 or in school districts proposed to be consolidated or in a school district proposed to be dissolved; the proportion of the pupils who reside in such territory who are children at risk, as defined under s. 118.153(1) (a); and the effect that the pupils described in this paragraph will have on the present and future socioeconomic level and racial composition of the affected school districts and on the proportion of the affected school districts' enrollments that will be children at risk.</a:t>
            </a:r>
            <a:r>
              <a:rPr lang="en-US" sz="1700"/>
              <a:t> </a:t>
            </a:r>
            <a:br>
              <a:rPr lang="en-US" sz="1700"/>
            </a:br>
            <a:endParaRPr lang="en-US" sz="1700"/>
          </a:p>
          <a:p>
            <a:pPr lvl="1"/>
            <a:r>
              <a:rPr lang="en-US" sz="1700"/>
              <a:t>There will be negligible impact on the socioeconomic level and racial composition as there are currently no school aged children residing at either address petitioning to be detached</a:t>
            </a: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3204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732F-4E34-648B-FC0C-57F93CAD41BF}"/>
              </a:ext>
            </a:extLst>
          </p:cNvPr>
          <p:cNvSpPr>
            <a:spLocks noGrp="1"/>
          </p:cNvSpPr>
          <p:nvPr>
            <p:ph type="title"/>
          </p:nvPr>
        </p:nvSpPr>
        <p:spPr>
          <a:xfrm>
            <a:off x="1237489" y="640080"/>
            <a:ext cx="3075836" cy="1325562"/>
          </a:xfrm>
        </p:spPr>
        <p:txBody>
          <a:bodyPr>
            <a:normAutofit/>
          </a:bodyPr>
          <a:lstStyle/>
          <a:p>
            <a:r>
              <a:rPr lang="en-US" sz="3200"/>
              <a:t>Factor  7</a:t>
            </a:r>
          </a:p>
        </p:txBody>
      </p:sp>
      <p:sp>
        <p:nvSpPr>
          <p:cNvPr id="17" name="Rectangle 16">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6AC3C31-1437-B757-3D32-E52FC24B90F1}"/>
              </a:ext>
            </a:extLst>
          </p:cNvPr>
          <p:cNvSpPr>
            <a:spLocks noGrp="1"/>
          </p:cNvSpPr>
          <p:nvPr>
            <p:ph idx="1"/>
          </p:nvPr>
        </p:nvSpPr>
        <p:spPr>
          <a:xfrm>
            <a:off x="1237489" y="2301555"/>
            <a:ext cx="3075836" cy="3878582"/>
          </a:xfrm>
        </p:spPr>
        <p:txBody>
          <a:bodyPr>
            <a:normAutofit/>
          </a:bodyPr>
          <a:lstStyle/>
          <a:p>
            <a:r>
              <a:rPr lang="en-US" sz="1600" b="0" i="0">
                <a:effectLst/>
                <a:latin typeface="ArialMT"/>
              </a:rPr>
              <a:t>The results of any referendum held under S. 117.10</a:t>
            </a:r>
          </a:p>
          <a:p>
            <a:pPr lvl="1"/>
            <a:r>
              <a:rPr lang="en-US">
                <a:latin typeface="ArialMT"/>
              </a:rPr>
              <a:t>Not aware of any resolution to dissolve the school district</a:t>
            </a:r>
            <a:endParaRPr lang="en-US" b="0" i="0">
              <a:effectLst/>
              <a:latin typeface="ArialMT"/>
            </a:endParaRPr>
          </a:p>
          <a:p>
            <a:pPr marL="0" indent="0">
              <a:buNone/>
            </a:pPr>
            <a:br>
              <a:rPr lang="en-US" sz="1600"/>
            </a:br>
            <a:r>
              <a:rPr lang="en-US" sz="1600"/>
              <a:t>	</a:t>
            </a:r>
          </a:p>
        </p:txBody>
      </p:sp>
      <p:pic>
        <p:nvPicPr>
          <p:cNvPr id="14" name="Picture 13">
            <a:extLst>
              <a:ext uri="{FF2B5EF4-FFF2-40B4-BE49-F238E27FC236}">
                <a16:creationId xmlns:a16="http://schemas.microsoft.com/office/drawing/2014/main" id="{4470857D-FE2B-3D2A-213B-3180AF7ABEB2}"/>
              </a:ext>
            </a:extLst>
          </p:cNvPr>
          <p:cNvPicPr>
            <a:picLocks noChangeAspect="1"/>
          </p:cNvPicPr>
          <p:nvPr/>
        </p:nvPicPr>
        <p:blipFill>
          <a:blip r:embed="rId2"/>
          <a:stretch>
            <a:fillRect/>
          </a:stretch>
        </p:blipFill>
        <p:spPr>
          <a:xfrm>
            <a:off x="4533070" y="176619"/>
            <a:ext cx="7342857" cy="6504762"/>
          </a:xfrm>
          <a:prstGeom prst="rect">
            <a:avLst/>
          </a:prstGeom>
        </p:spPr>
      </p:pic>
    </p:spTree>
    <p:extLst>
      <p:ext uri="{BB962C8B-B14F-4D97-AF65-F5344CB8AC3E}">
        <p14:creationId xmlns:p14="http://schemas.microsoft.com/office/powerpoint/2010/main" val="405936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0BBD93-CD52-8B3C-53A5-55D5AF9DE551}"/>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Summary</a:t>
            </a:r>
          </a:p>
        </p:txBody>
      </p:sp>
      <p:sp useBgFill="1">
        <p:nvSpPr>
          <p:cNvPr id="29" name="Rectangle 28">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A822AA63-9A09-42EE-E885-3E81A8FA6323}"/>
              </a:ext>
            </a:extLst>
          </p:cNvPr>
          <p:cNvPicPr>
            <a:picLocks noGrp="1" noChangeAspect="1"/>
          </p:cNvPicPr>
          <p:nvPr>
            <p:ph idx="1"/>
          </p:nvPr>
        </p:nvPicPr>
        <p:blipFill>
          <a:blip r:embed="rId2"/>
          <a:stretch>
            <a:fillRect/>
          </a:stretch>
        </p:blipFill>
        <p:spPr>
          <a:xfrm>
            <a:off x="899160" y="1443953"/>
            <a:ext cx="6616823" cy="3970093"/>
          </a:xfrm>
          <a:prstGeom prst="rect">
            <a:avLst/>
          </a:prstGeom>
        </p:spPr>
      </p:pic>
      <p:sp>
        <p:nvSpPr>
          <p:cNvPr id="31" name="Rectangle 30">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a:extLst>
              <a:ext uri="{FF2B5EF4-FFF2-40B4-BE49-F238E27FC236}">
                <a16:creationId xmlns:a16="http://schemas.microsoft.com/office/drawing/2014/main" id="{0D3E4F75-DC73-B9CE-B722-8D61F5791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DF43CC9-9C46-807B-A2E6-26DAB1AD7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B9D35EDC-CA6C-B7A6-FD8A-3BF3E577E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9E0AA7E-1225-8168-FC01-1837AF13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26853A8-0CCA-62BC-B46E-51668A08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C8BD2C4-F23B-BDD1-8324-59538C867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0E1FE981-DF5B-04D9-9017-98D4A47A9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1589980-0FA8-797D-FD13-8BC068BDE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B07492F8-D2A1-22DD-2480-0515A4F5C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FB1EE0C2-14DD-EC6B-2895-E01B5439C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1CE9A9D0-516F-5F6F-7577-B01345070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A2BC6043-3E6F-F386-AD25-13705057A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6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A53E-953E-37DA-07AF-22F968787A61}"/>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353105DB-E4AE-37DC-0DDE-244A3CB473D9}"/>
              </a:ext>
            </a:extLst>
          </p:cNvPr>
          <p:cNvSpPr>
            <a:spLocks noGrp="1"/>
          </p:cNvSpPr>
          <p:nvPr>
            <p:ph idx="1"/>
          </p:nvPr>
        </p:nvSpPr>
        <p:spPr/>
        <p:txBody>
          <a:bodyPr>
            <a:normAutofit/>
          </a:bodyPr>
          <a:lstStyle/>
          <a:p>
            <a:r>
              <a:rPr lang="en-US" sz="2400" dirty="0"/>
              <a:t>Support the petitioning New Berlin residents </a:t>
            </a:r>
            <a:r>
              <a:rPr kumimoji="0" lang="en" sz="2400" b="0" i="0" u="none" strike="noStrike" kern="0" cap="none" spc="0" normalizeH="0" baseline="0" noProof="0" dirty="0">
                <a:ln>
                  <a:noFill/>
                </a:ln>
                <a:solidFill>
                  <a:srgbClr val="000000"/>
                </a:solidFill>
                <a:effectLst/>
                <a:uLnTx/>
                <a:uFillTx/>
                <a:ea typeface="Arial"/>
                <a:cs typeface="Arial"/>
                <a:sym typeface="Arial"/>
              </a:rPr>
              <a:t>to detach from the School District of West Allis-West Milwaukee and join the New Berlin School District, which already voted in favor of their initial petition. </a:t>
            </a:r>
            <a:endParaRPr lang="en-US" sz="2400" dirty="0"/>
          </a:p>
        </p:txBody>
      </p:sp>
    </p:spTree>
    <p:extLst>
      <p:ext uri="{BB962C8B-B14F-4D97-AF65-F5344CB8AC3E}">
        <p14:creationId xmlns:p14="http://schemas.microsoft.com/office/powerpoint/2010/main" val="348997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1A50-4607-65AC-6F5D-82EC0812D001}"/>
              </a:ext>
            </a:extLst>
          </p:cNvPr>
          <p:cNvSpPr>
            <a:spLocks noGrp="1"/>
          </p:cNvSpPr>
          <p:nvPr>
            <p:ph type="title"/>
          </p:nvPr>
        </p:nvSpPr>
        <p:spPr>
          <a:xfrm>
            <a:off x="566058" y="836023"/>
            <a:ext cx="2718788" cy="5183777"/>
          </a:xfrm>
        </p:spPr>
        <p:txBody>
          <a:bodyPr anchor="ctr">
            <a:normAutofit/>
          </a:bodyPr>
          <a:lstStyle/>
          <a:p>
            <a:r>
              <a:rPr lang="en-US" sz="2500">
                <a:solidFill>
                  <a:srgbClr val="FFFFFF"/>
                </a:solidFill>
              </a:rPr>
              <a:t>Criteria for School District Reorganizations under Wis. Stat. 117.15</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3E29F15-4E74-BFCE-B484-C23D2E0F2046}"/>
              </a:ext>
            </a:extLst>
          </p:cNvPr>
          <p:cNvGraphicFramePr>
            <a:graphicFrameLocks noGrp="1"/>
          </p:cNvGraphicFramePr>
          <p:nvPr>
            <p:ph idx="1"/>
            <p:extLst>
              <p:ext uri="{D42A27DB-BD31-4B8C-83A1-F6EECF244321}">
                <p14:modId xmlns:p14="http://schemas.microsoft.com/office/powerpoint/2010/main" val="59133107"/>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45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A53E-953E-37DA-07AF-22F968787A61}"/>
              </a:ext>
            </a:extLst>
          </p:cNvPr>
          <p:cNvSpPr>
            <a:spLocks noGrp="1"/>
          </p:cNvSpPr>
          <p:nvPr>
            <p:ph type="title"/>
          </p:nvPr>
        </p:nvSpPr>
        <p:spPr>
          <a:xfrm>
            <a:off x="519488" y="257118"/>
            <a:ext cx="9692640" cy="1325562"/>
          </a:xfrm>
        </p:spPr>
        <p:txBody>
          <a:bodyPr/>
          <a:lstStyle/>
          <a:p>
            <a:pPr algn="ctr"/>
            <a:r>
              <a:rPr lang="en-US" dirty="0"/>
              <a:t>Questions?</a:t>
            </a:r>
          </a:p>
        </p:txBody>
      </p:sp>
    </p:spTree>
    <p:extLst>
      <p:ext uri="{BB962C8B-B14F-4D97-AF65-F5344CB8AC3E}">
        <p14:creationId xmlns:p14="http://schemas.microsoft.com/office/powerpoint/2010/main" val="249589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B7CCD-39C5-4024-536A-D0D806FD1B0D}"/>
              </a:ext>
            </a:extLst>
          </p:cNvPr>
          <p:cNvSpPr>
            <a:spLocks noGrp="1"/>
          </p:cNvSpPr>
          <p:nvPr>
            <p:ph type="title"/>
          </p:nvPr>
        </p:nvSpPr>
        <p:spPr>
          <a:xfrm>
            <a:off x="566058" y="836023"/>
            <a:ext cx="2718788" cy="5183777"/>
          </a:xfrm>
        </p:spPr>
        <p:txBody>
          <a:bodyPr anchor="ctr">
            <a:normAutofit/>
          </a:bodyPr>
          <a:lstStyle/>
          <a:p>
            <a:r>
              <a:rPr lang="en-US" sz="2800">
                <a:solidFill>
                  <a:srgbClr val="FFFFFF"/>
                </a:solidFill>
              </a:rPr>
              <a:t>Statutory Factors to Consider for School District Reorganization under Wis. Stat. 117.15 (cont.)</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56562E5-900A-6585-F8A6-F477679D729C}"/>
              </a:ext>
            </a:extLst>
          </p:cNvPr>
          <p:cNvGraphicFramePr>
            <a:graphicFrameLocks noGrp="1"/>
          </p:cNvGraphicFramePr>
          <p:nvPr>
            <p:ph idx="1"/>
            <p:extLst>
              <p:ext uri="{D42A27DB-BD31-4B8C-83A1-F6EECF244321}">
                <p14:modId xmlns:p14="http://schemas.microsoft.com/office/powerpoint/2010/main" val="4068595995"/>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10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E917-4E57-5296-BCB7-4BFCB33FF7E7}"/>
              </a:ext>
            </a:extLst>
          </p:cNvPr>
          <p:cNvSpPr>
            <a:spLocks noGrp="1"/>
          </p:cNvSpPr>
          <p:nvPr>
            <p:ph type="title"/>
          </p:nvPr>
        </p:nvSpPr>
        <p:spPr>
          <a:xfrm>
            <a:off x="718874" y="677863"/>
            <a:ext cx="4534047" cy="1325562"/>
          </a:xfrm>
        </p:spPr>
        <p:txBody>
          <a:bodyPr>
            <a:normAutofit/>
          </a:bodyPr>
          <a:lstStyle/>
          <a:p>
            <a:r>
              <a:rPr lang="en-US" sz="3400"/>
              <a:t>Factor 1 – Estimated Travel Time</a:t>
            </a:r>
          </a:p>
        </p:txBody>
      </p:sp>
      <p:sp>
        <p:nvSpPr>
          <p:cNvPr id="3" name="Content Placeholder 2">
            <a:extLst>
              <a:ext uri="{FF2B5EF4-FFF2-40B4-BE49-F238E27FC236}">
                <a16:creationId xmlns:a16="http://schemas.microsoft.com/office/drawing/2014/main" id="{18B468DC-63DD-3F6C-CC7E-CBE0F86140B0}"/>
              </a:ext>
            </a:extLst>
          </p:cNvPr>
          <p:cNvSpPr>
            <a:spLocks noGrp="1"/>
          </p:cNvSpPr>
          <p:nvPr>
            <p:ph idx="1"/>
          </p:nvPr>
        </p:nvSpPr>
        <p:spPr>
          <a:xfrm>
            <a:off x="718874" y="2325158"/>
            <a:ext cx="4534048" cy="3854979"/>
          </a:xfrm>
        </p:spPr>
        <p:txBody>
          <a:bodyPr>
            <a:normAutofit/>
          </a:bodyPr>
          <a:lstStyle/>
          <a:p>
            <a:r>
              <a:rPr lang="en-US" b="1"/>
              <a:t>Morning Time Study:</a:t>
            </a:r>
            <a:r>
              <a:rPr lang="en-US"/>
              <a:t> Overall slightly higher mileage but shorter travel time to New Berlin Schools than WAWM Schools (Time:6.5 min vs. 6.83 min; Mileage: 2.25 miles vs. 2.07 miles)</a:t>
            </a:r>
          </a:p>
          <a:p>
            <a:pPr marL="0" indent="0">
              <a:buNone/>
            </a:pPr>
            <a:endParaRPr lang="en-US" dirty="0"/>
          </a:p>
        </p:txBody>
      </p:sp>
      <p:pic>
        <p:nvPicPr>
          <p:cNvPr id="8" name="Picture 7">
            <a:extLst>
              <a:ext uri="{FF2B5EF4-FFF2-40B4-BE49-F238E27FC236}">
                <a16:creationId xmlns:a16="http://schemas.microsoft.com/office/drawing/2014/main" id="{E97FFBDC-4CD4-E554-E580-8D34340D5BFC}"/>
              </a:ext>
            </a:extLst>
          </p:cNvPr>
          <p:cNvPicPr>
            <a:picLocks noChangeAspect="1"/>
          </p:cNvPicPr>
          <p:nvPr/>
        </p:nvPicPr>
        <p:blipFill>
          <a:blip r:embed="rId2"/>
          <a:stretch>
            <a:fillRect/>
          </a:stretch>
        </p:blipFill>
        <p:spPr>
          <a:xfrm>
            <a:off x="5633157" y="2208054"/>
            <a:ext cx="5209989" cy="2441891"/>
          </a:xfrm>
          <a:prstGeom prst="rect">
            <a:avLst/>
          </a:prstGeom>
        </p:spPr>
      </p:pic>
    </p:spTree>
    <p:extLst>
      <p:ext uri="{BB962C8B-B14F-4D97-AF65-F5344CB8AC3E}">
        <p14:creationId xmlns:p14="http://schemas.microsoft.com/office/powerpoint/2010/main" val="238769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ACE10-D245-3B02-BF48-46B5E00D8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D310B-9D84-2800-A798-11527590BA7C}"/>
              </a:ext>
            </a:extLst>
          </p:cNvPr>
          <p:cNvSpPr>
            <a:spLocks noGrp="1"/>
          </p:cNvSpPr>
          <p:nvPr>
            <p:ph type="title"/>
          </p:nvPr>
        </p:nvSpPr>
        <p:spPr>
          <a:xfrm>
            <a:off x="643831" y="640080"/>
            <a:ext cx="3690425" cy="1363344"/>
          </a:xfrm>
        </p:spPr>
        <p:txBody>
          <a:bodyPr>
            <a:normAutofit/>
          </a:bodyPr>
          <a:lstStyle/>
          <a:p>
            <a:r>
              <a:rPr lang="en-US" sz="3000"/>
              <a:t>Factor 1 – Estimated Travel Time</a:t>
            </a:r>
          </a:p>
        </p:txBody>
      </p:sp>
      <p:sp>
        <p:nvSpPr>
          <p:cNvPr id="3" name="Content Placeholder 2">
            <a:extLst>
              <a:ext uri="{FF2B5EF4-FFF2-40B4-BE49-F238E27FC236}">
                <a16:creationId xmlns:a16="http://schemas.microsoft.com/office/drawing/2014/main" id="{CA1E52A2-4613-3867-44C4-FCE69A67376E}"/>
              </a:ext>
            </a:extLst>
          </p:cNvPr>
          <p:cNvSpPr>
            <a:spLocks noGrp="1"/>
          </p:cNvSpPr>
          <p:nvPr>
            <p:ph idx="1"/>
          </p:nvPr>
        </p:nvSpPr>
        <p:spPr>
          <a:xfrm>
            <a:off x="643831" y="2325157"/>
            <a:ext cx="3690425" cy="3854979"/>
          </a:xfrm>
        </p:spPr>
        <p:txBody>
          <a:bodyPr>
            <a:normAutofit/>
          </a:bodyPr>
          <a:lstStyle/>
          <a:p>
            <a:r>
              <a:rPr lang="en-US" sz="1600" b="1" dirty="0"/>
              <a:t>Afternoon Time Study:</a:t>
            </a:r>
            <a:r>
              <a:rPr lang="en-US" sz="1600" dirty="0"/>
              <a:t> Overall equal mileage and shorter travel time to New Berlin Schools than WAWM Schools (Time:6 min vs. 7 min; Mileage: 2.20 for both districts)</a:t>
            </a:r>
          </a:p>
          <a:p>
            <a:endParaRPr lang="en-US" sz="1600" dirty="0"/>
          </a:p>
          <a:p>
            <a:pPr marL="0" indent="0">
              <a:buNone/>
            </a:pPr>
            <a:endParaRPr lang="en-US" sz="1600" dirty="0"/>
          </a:p>
        </p:txBody>
      </p:sp>
      <p:pic>
        <p:nvPicPr>
          <p:cNvPr id="6" name="Picture 5">
            <a:extLst>
              <a:ext uri="{FF2B5EF4-FFF2-40B4-BE49-F238E27FC236}">
                <a16:creationId xmlns:a16="http://schemas.microsoft.com/office/drawing/2014/main" id="{33B469FA-36CB-B72D-D440-9E998F926631}"/>
              </a:ext>
            </a:extLst>
          </p:cNvPr>
          <p:cNvPicPr>
            <a:picLocks noChangeAspect="1"/>
          </p:cNvPicPr>
          <p:nvPr/>
        </p:nvPicPr>
        <p:blipFill>
          <a:blip r:embed="rId2"/>
          <a:stretch>
            <a:fillRect/>
          </a:stretch>
        </p:blipFill>
        <p:spPr>
          <a:xfrm>
            <a:off x="4654296" y="1991552"/>
            <a:ext cx="6155736" cy="2885157"/>
          </a:xfrm>
          <a:prstGeom prst="rect">
            <a:avLst/>
          </a:prstGeom>
        </p:spPr>
      </p:pic>
      <p:sp>
        <p:nvSpPr>
          <p:cNvPr id="4" name="TextBox 3">
            <a:extLst>
              <a:ext uri="{FF2B5EF4-FFF2-40B4-BE49-F238E27FC236}">
                <a16:creationId xmlns:a16="http://schemas.microsoft.com/office/drawing/2014/main" id="{4E384AC6-0833-D8E0-84D7-2E83B8267F92}"/>
              </a:ext>
            </a:extLst>
          </p:cNvPr>
          <p:cNvSpPr txBox="1"/>
          <p:nvPr/>
        </p:nvSpPr>
        <p:spPr>
          <a:xfrm>
            <a:off x="742383" y="5902859"/>
            <a:ext cx="10004079" cy="338554"/>
          </a:xfrm>
          <a:prstGeom prst="rect">
            <a:avLst/>
          </a:prstGeom>
          <a:noFill/>
        </p:spPr>
        <p:txBody>
          <a:bodyPr wrap="square" rtlCol="0">
            <a:spAutoFit/>
          </a:bodyPr>
          <a:lstStyle/>
          <a:p>
            <a:r>
              <a:rPr lang="en-US" sz="1600" dirty="0"/>
              <a:t>Recent reorganization includes properties adjacent to WAWM Hoover Elementary</a:t>
            </a:r>
          </a:p>
        </p:txBody>
      </p:sp>
    </p:spTree>
    <p:extLst>
      <p:ext uri="{BB962C8B-B14F-4D97-AF65-F5344CB8AC3E}">
        <p14:creationId xmlns:p14="http://schemas.microsoft.com/office/powerpoint/2010/main" val="35865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097CF-C6A7-E9F5-C1EF-5F4844A57A0D}"/>
              </a:ext>
            </a:extLst>
          </p:cNvPr>
          <p:cNvSpPr>
            <a:spLocks noGrp="1"/>
          </p:cNvSpPr>
          <p:nvPr>
            <p:ph type="title"/>
          </p:nvPr>
        </p:nvSpPr>
        <p:spPr>
          <a:xfrm rot="16200000">
            <a:off x="-1322904" y="2514944"/>
            <a:ext cx="5054601" cy="1955108"/>
          </a:xfrm>
        </p:spPr>
        <p:txBody>
          <a:bodyPr anchor="b">
            <a:normAutofit/>
          </a:bodyPr>
          <a:lstStyle/>
          <a:p>
            <a:pPr algn="r"/>
            <a:r>
              <a:rPr lang="en-US" sz="4000">
                <a:solidFill>
                  <a:srgbClr val="FFFFFF"/>
                </a:solidFill>
              </a:rPr>
              <a:t>Factor 2</a:t>
            </a:r>
          </a:p>
        </p:txBody>
      </p:sp>
      <p:sp>
        <p:nvSpPr>
          <p:cNvPr id="3" name="Content Placeholder 2">
            <a:extLst>
              <a:ext uri="{FF2B5EF4-FFF2-40B4-BE49-F238E27FC236}">
                <a16:creationId xmlns:a16="http://schemas.microsoft.com/office/drawing/2014/main" id="{D86E9FD7-9195-20EC-2FB5-5C92BB1296E4}"/>
              </a:ext>
            </a:extLst>
          </p:cNvPr>
          <p:cNvSpPr>
            <a:spLocks noGrp="1"/>
          </p:cNvSpPr>
          <p:nvPr>
            <p:ph idx="1"/>
          </p:nvPr>
        </p:nvSpPr>
        <p:spPr>
          <a:xfrm>
            <a:off x="3102654" y="965199"/>
            <a:ext cx="6670520" cy="5207002"/>
          </a:xfrm>
          <a:noFill/>
        </p:spPr>
        <p:txBody>
          <a:bodyPr anchor="t">
            <a:normAutofit/>
          </a:bodyPr>
          <a:lstStyle/>
          <a:p>
            <a:endParaRPr lang="en-US" sz="2400">
              <a:latin typeface="Calibri"/>
              <a:cs typeface="Calibri"/>
            </a:endParaRPr>
          </a:p>
          <a:p>
            <a:r>
              <a:rPr lang="en-US" sz="2400">
                <a:latin typeface="Calibri"/>
                <a:cs typeface="Calibri"/>
              </a:rPr>
              <a:t>The</a:t>
            </a:r>
            <a:r>
              <a:rPr lang="en-US" sz="2400" spc="-40">
                <a:latin typeface="Calibri"/>
                <a:cs typeface="Calibri"/>
              </a:rPr>
              <a:t> </a:t>
            </a:r>
            <a:r>
              <a:rPr lang="en-US" sz="2400">
                <a:latin typeface="Calibri"/>
                <a:cs typeface="Calibri"/>
              </a:rPr>
              <a:t>educational</a:t>
            </a:r>
            <a:r>
              <a:rPr lang="en-US" sz="2400" spc="-30">
                <a:latin typeface="Calibri"/>
                <a:cs typeface="Calibri"/>
              </a:rPr>
              <a:t> </a:t>
            </a:r>
            <a:r>
              <a:rPr lang="en-US" sz="2400">
                <a:latin typeface="Calibri"/>
                <a:cs typeface="Calibri"/>
              </a:rPr>
              <a:t>needs</a:t>
            </a:r>
            <a:r>
              <a:rPr lang="en-US" sz="2400" spc="-30">
                <a:latin typeface="Calibri"/>
                <a:cs typeface="Calibri"/>
              </a:rPr>
              <a:t> </a:t>
            </a:r>
            <a:r>
              <a:rPr lang="en-US" sz="2400">
                <a:latin typeface="Calibri"/>
                <a:cs typeface="Calibri"/>
              </a:rPr>
              <a:t>of</a:t>
            </a:r>
            <a:r>
              <a:rPr lang="en-US" sz="2400" spc="-30">
                <a:latin typeface="Calibri"/>
                <a:cs typeface="Calibri"/>
              </a:rPr>
              <a:t> </a:t>
            </a:r>
            <a:r>
              <a:rPr lang="en-US" sz="2400">
                <a:latin typeface="Calibri"/>
                <a:cs typeface="Calibri"/>
              </a:rPr>
              <a:t>all</a:t>
            </a:r>
            <a:r>
              <a:rPr lang="en-US" sz="2400" spc="-30">
                <a:latin typeface="Calibri"/>
                <a:cs typeface="Calibri"/>
              </a:rPr>
              <a:t> </a:t>
            </a:r>
            <a:r>
              <a:rPr lang="en-US" sz="2400" spc="-10">
                <a:latin typeface="Calibri"/>
                <a:cs typeface="Calibri"/>
              </a:rPr>
              <a:t>children </a:t>
            </a:r>
            <a:r>
              <a:rPr lang="en-US" sz="2400">
                <a:latin typeface="Calibri"/>
                <a:cs typeface="Calibri"/>
              </a:rPr>
              <a:t>residing</a:t>
            </a:r>
            <a:r>
              <a:rPr lang="en-US" sz="2400" spc="-60">
                <a:latin typeface="Calibri"/>
                <a:cs typeface="Calibri"/>
              </a:rPr>
              <a:t> </a:t>
            </a:r>
            <a:r>
              <a:rPr lang="en-US" sz="2400">
                <a:latin typeface="Calibri"/>
                <a:cs typeface="Calibri"/>
              </a:rPr>
              <a:t>in</a:t>
            </a:r>
            <a:r>
              <a:rPr lang="en-US" sz="2400" spc="-55">
                <a:latin typeface="Calibri"/>
                <a:cs typeface="Calibri"/>
              </a:rPr>
              <a:t> </a:t>
            </a:r>
            <a:r>
              <a:rPr lang="en-US" sz="2400">
                <a:latin typeface="Calibri"/>
                <a:cs typeface="Calibri"/>
              </a:rPr>
              <a:t>the</a:t>
            </a:r>
            <a:r>
              <a:rPr lang="en-US" sz="2400" spc="-60">
                <a:latin typeface="Calibri"/>
                <a:cs typeface="Calibri"/>
              </a:rPr>
              <a:t> </a:t>
            </a:r>
            <a:r>
              <a:rPr lang="en-US" sz="2400" spc="-10">
                <a:latin typeface="Calibri"/>
                <a:cs typeface="Calibri"/>
              </a:rPr>
              <a:t>affected</a:t>
            </a:r>
            <a:r>
              <a:rPr lang="en-US" sz="2400" spc="-55">
                <a:latin typeface="Calibri"/>
                <a:cs typeface="Calibri"/>
              </a:rPr>
              <a:t> </a:t>
            </a:r>
            <a:r>
              <a:rPr lang="en-US" sz="2400">
                <a:latin typeface="Calibri"/>
                <a:cs typeface="Calibri"/>
              </a:rPr>
              <a:t>school</a:t>
            </a:r>
            <a:r>
              <a:rPr lang="en-US" sz="2400" spc="-60">
                <a:latin typeface="Calibri"/>
                <a:cs typeface="Calibri"/>
              </a:rPr>
              <a:t> </a:t>
            </a:r>
            <a:r>
              <a:rPr lang="en-US" sz="2400">
                <a:latin typeface="Calibri"/>
                <a:cs typeface="Calibri"/>
              </a:rPr>
              <a:t>districts,</a:t>
            </a:r>
            <a:r>
              <a:rPr lang="en-US" sz="2400" spc="-55">
                <a:latin typeface="Calibri"/>
                <a:cs typeface="Calibri"/>
              </a:rPr>
              <a:t> </a:t>
            </a:r>
            <a:r>
              <a:rPr lang="en-US" sz="2400" spc="-25">
                <a:latin typeface="Calibri"/>
                <a:cs typeface="Calibri"/>
              </a:rPr>
              <a:t>the </a:t>
            </a:r>
            <a:r>
              <a:rPr lang="en-US" sz="2400">
                <a:latin typeface="Calibri"/>
                <a:cs typeface="Calibri"/>
              </a:rPr>
              <a:t>educational</a:t>
            </a:r>
            <a:r>
              <a:rPr lang="en-US" sz="2400" spc="-125">
                <a:latin typeface="Calibri"/>
                <a:cs typeface="Calibri"/>
              </a:rPr>
              <a:t> </a:t>
            </a:r>
            <a:r>
              <a:rPr lang="en-US" sz="2400">
                <a:latin typeface="Calibri"/>
                <a:cs typeface="Calibri"/>
              </a:rPr>
              <a:t>programs</a:t>
            </a:r>
            <a:r>
              <a:rPr lang="en-US" sz="2400" spc="-120">
                <a:latin typeface="Calibri"/>
                <a:cs typeface="Calibri"/>
              </a:rPr>
              <a:t> </a:t>
            </a:r>
            <a:r>
              <a:rPr lang="en-US" sz="2400">
                <a:latin typeface="Calibri"/>
                <a:cs typeface="Calibri"/>
              </a:rPr>
              <a:t>currently</a:t>
            </a:r>
            <a:r>
              <a:rPr lang="en-US" sz="2400" spc="-125">
                <a:latin typeface="Calibri"/>
                <a:cs typeface="Calibri"/>
              </a:rPr>
              <a:t> </a:t>
            </a:r>
            <a:r>
              <a:rPr lang="en-US" sz="2400">
                <a:latin typeface="Calibri"/>
                <a:cs typeface="Calibri"/>
              </a:rPr>
              <a:t>offered</a:t>
            </a:r>
            <a:r>
              <a:rPr lang="en-US" sz="2400" spc="-120">
                <a:latin typeface="Calibri"/>
                <a:cs typeface="Calibri"/>
              </a:rPr>
              <a:t> </a:t>
            </a:r>
            <a:r>
              <a:rPr lang="en-US" sz="2400">
                <a:latin typeface="Calibri"/>
                <a:cs typeface="Calibri"/>
              </a:rPr>
              <a:t>by</a:t>
            </a:r>
            <a:r>
              <a:rPr lang="en-US" sz="2400" spc="-120">
                <a:latin typeface="Calibri"/>
                <a:cs typeface="Calibri"/>
              </a:rPr>
              <a:t> </a:t>
            </a:r>
            <a:r>
              <a:rPr lang="en-US" sz="2400" spc="-20">
                <a:latin typeface="Calibri"/>
                <a:cs typeface="Calibri"/>
              </a:rPr>
              <a:t>each </a:t>
            </a:r>
            <a:r>
              <a:rPr lang="en-US" sz="2400" spc="-10">
                <a:latin typeface="Calibri"/>
                <a:cs typeface="Calibri"/>
              </a:rPr>
              <a:t>affected</a:t>
            </a:r>
            <a:r>
              <a:rPr lang="en-US" sz="2400" spc="-50">
                <a:latin typeface="Calibri"/>
                <a:cs typeface="Calibri"/>
              </a:rPr>
              <a:t> </a:t>
            </a:r>
            <a:r>
              <a:rPr lang="en-US" sz="2400">
                <a:latin typeface="Calibri"/>
                <a:cs typeface="Calibri"/>
              </a:rPr>
              <a:t>school</a:t>
            </a:r>
            <a:r>
              <a:rPr lang="en-US" sz="2400" spc="-50">
                <a:latin typeface="Calibri"/>
                <a:cs typeface="Calibri"/>
              </a:rPr>
              <a:t> </a:t>
            </a:r>
            <a:r>
              <a:rPr lang="en-US" sz="2400">
                <a:latin typeface="Calibri"/>
                <a:cs typeface="Calibri"/>
              </a:rPr>
              <a:t>district,</a:t>
            </a:r>
            <a:r>
              <a:rPr lang="en-US" sz="2400" spc="-45">
                <a:latin typeface="Calibri"/>
                <a:cs typeface="Calibri"/>
              </a:rPr>
              <a:t> </a:t>
            </a:r>
            <a:r>
              <a:rPr lang="en-US" sz="2400">
                <a:latin typeface="Calibri"/>
                <a:cs typeface="Calibri"/>
              </a:rPr>
              <a:t>and</a:t>
            </a:r>
            <a:r>
              <a:rPr lang="en-US" sz="2400" spc="-50">
                <a:latin typeface="Calibri"/>
                <a:cs typeface="Calibri"/>
              </a:rPr>
              <a:t> </a:t>
            </a:r>
            <a:r>
              <a:rPr lang="en-US" sz="2400">
                <a:latin typeface="Calibri"/>
                <a:cs typeface="Calibri"/>
              </a:rPr>
              <a:t>the</a:t>
            </a:r>
            <a:r>
              <a:rPr lang="en-US" sz="2400" spc="-50">
                <a:latin typeface="Calibri"/>
                <a:cs typeface="Calibri"/>
              </a:rPr>
              <a:t> </a:t>
            </a:r>
            <a:r>
              <a:rPr lang="en-US" sz="2400">
                <a:latin typeface="Calibri"/>
                <a:cs typeface="Calibri"/>
              </a:rPr>
              <a:t>ability</a:t>
            </a:r>
            <a:r>
              <a:rPr lang="en-US" sz="2400" spc="-45">
                <a:latin typeface="Calibri"/>
                <a:cs typeface="Calibri"/>
              </a:rPr>
              <a:t> </a:t>
            </a:r>
            <a:r>
              <a:rPr lang="en-US" sz="2400" spc="-25">
                <a:latin typeface="Calibri"/>
                <a:cs typeface="Calibri"/>
              </a:rPr>
              <a:t>and </a:t>
            </a:r>
            <a:r>
              <a:rPr lang="en-US" sz="2400">
                <a:latin typeface="Calibri"/>
                <a:cs typeface="Calibri"/>
              </a:rPr>
              <a:t>commitment</a:t>
            </a:r>
            <a:r>
              <a:rPr lang="en-US" sz="2400" spc="-50">
                <a:latin typeface="Calibri"/>
                <a:cs typeface="Calibri"/>
              </a:rPr>
              <a:t> </a:t>
            </a:r>
            <a:r>
              <a:rPr lang="en-US" sz="2400">
                <a:latin typeface="Calibri"/>
                <a:cs typeface="Calibri"/>
              </a:rPr>
              <a:t>of</a:t>
            </a:r>
            <a:r>
              <a:rPr lang="en-US" sz="2400" spc="-45">
                <a:latin typeface="Calibri"/>
                <a:cs typeface="Calibri"/>
              </a:rPr>
              <a:t> </a:t>
            </a:r>
            <a:r>
              <a:rPr lang="en-US" sz="2400">
                <a:latin typeface="Calibri"/>
                <a:cs typeface="Calibri"/>
              </a:rPr>
              <a:t>each</a:t>
            </a:r>
            <a:r>
              <a:rPr lang="en-US" sz="2400" spc="-45">
                <a:latin typeface="Calibri"/>
                <a:cs typeface="Calibri"/>
              </a:rPr>
              <a:t> </a:t>
            </a:r>
            <a:r>
              <a:rPr lang="en-US" sz="2400">
                <a:latin typeface="Calibri"/>
                <a:cs typeface="Calibri"/>
              </a:rPr>
              <a:t>school</a:t>
            </a:r>
            <a:r>
              <a:rPr lang="en-US" sz="2400" spc="-45">
                <a:latin typeface="Calibri"/>
                <a:cs typeface="Calibri"/>
              </a:rPr>
              <a:t> </a:t>
            </a:r>
            <a:r>
              <a:rPr lang="en-US" sz="2400">
                <a:latin typeface="Calibri"/>
                <a:cs typeface="Calibri"/>
              </a:rPr>
              <a:t>district</a:t>
            </a:r>
            <a:r>
              <a:rPr lang="en-US" sz="2400" spc="-45">
                <a:latin typeface="Calibri"/>
                <a:cs typeface="Calibri"/>
              </a:rPr>
              <a:t> </a:t>
            </a:r>
            <a:r>
              <a:rPr lang="en-US" sz="2400">
                <a:latin typeface="Calibri"/>
                <a:cs typeface="Calibri"/>
              </a:rPr>
              <a:t>to</a:t>
            </a:r>
            <a:r>
              <a:rPr lang="en-US" sz="2400" spc="-45">
                <a:latin typeface="Calibri"/>
                <a:cs typeface="Calibri"/>
              </a:rPr>
              <a:t> </a:t>
            </a:r>
            <a:r>
              <a:rPr lang="en-US" sz="2400">
                <a:latin typeface="Calibri"/>
                <a:cs typeface="Calibri"/>
              </a:rPr>
              <a:t>meet</a:t>
            </a:r>
            <a:r>
              <a:rPr lang="en-US" sz="2400" spc="-45">
                <a:latin typeface="Calibri"/>
                <a:cs typeface="Calibri"/>
              </a:rPr>
              <a:t> </a:t>
            </a:r>
            <a:r>
              <a:rPr lang="en-US" sz="2400" spc="-10">
                <a:latin typeface="Calibri"/>
                <a:cs typeface="Calibri"/>
              </a:rPr>
              <a:t>those </a:t>
            </a:r>
            <a:r>
              <a:rPr lang="en-US" sz="2400">
                <a:latin typeface="Calibri"/>
                <a:cs typeface="Calibri"/>
              </a:rPr>
              <a:t>needs</a:t>
            </a:r>
            <a:r>
              <a:rPr lang="en-US" sz="2400" spc="-70">
                <a:latin typeface="Calibri"/>
                <a:cs typeface="Calibri"/>
              </a:rPr>
              <a:t> </a:t>
            </a:r>
            <a:r>
              <a:rPr lang="en-US" sz="2400">
                <a:latin typeface="Calibri"/>
                <a:cs typeface="Calibri"/>
              </a:rPr>
              <a:t>and</a:t>
            </a:r>
            <a:r>
              <a:rPr lang="en-US" sz="2400" spc="-55">
                <a:latin typeface="Calibri"/>
                <a:cs typeface="Calibri"/>
              </a:rPr>
              <a:t> </a:t>
            </a:r>
            <a:r>
              <a:rPr lang="en-US" sz="2400">
                <a:latin typeface="Calibri"/>
                <a:cs typeface="Calibri"/>
              </a:rPr>
              <a:t>continue</a:t>
            </a:r>
            <a:r>
              <a:rPr lang="en-US" sz="2400" spc="-55">
                <a:latin typeface="Calibri"/>
                <a:cs typeface="Calibri"/>
              </a:rPr>
              <a:t> </a:t>
            </a:r>
            <a:r>
              <a:rPr lang="en-US" sz="2400">
                <a:latin typeface="Calibri"/>
                <a:cs typeface="Calibri"/>
              </a:rPr>
              <a:t>to</a:t>
            </a:r>
            <a:r>
              <a:rPr lang="en-US" sz="2400" spc="-60">
                <a:latin typeface="Calibri"/>
                <a:cs typeface="Calibri"/>
              </a:rPr>
              <a:t> </a:t>
            </a:r>
            <a:r>
              <a:rPr lang="en-US" sz="2400">
                <a:latin typeface="Calibri"/>
                <a:cs typeface="Calibri"/>
              </a:rPr>
              <a:t>offer</a:t>
            </a:r>
            <a:r>
              <a:rPr lang="en-US" sz="2400" spc="-55">
                <a:latin typeface="Calibri"/>
                <a:cs typeface="Calibri"/>
              </a:rPr>
              <a:t> </a:t>
            </a:r>
            <a:r>
              <a:rPr lang="en-US" sz="2400">
                <a:latin typeface="Calibri"/>
                <a:cs typeface="Calibri"/>
              </a:rPr>
              <a:t>those</a:t>
            </a:r>
            <a:r>
              <a:rPr lang="en-US" sz="2400" spc="-55">
                <a:latin typeface="Calibri"/>
                <a:cs typeface="Calibri"/>
              </a:rPr>
              <a:t> </a:t>
            </a:r>
            <a:r>
              <a:rPr lang="en-US" sz="2400" spc="-10">
                <a:latin typeface="Calibri"/>
                <a:cs typeface="Calibri"/>
              </a:rPr>
              <a:t>educational programs.</a:t>
            </a:r>
            <a:endParaRPr lang="en-US" sz="2400">
              <a:latin typeface="Calibri"/>
              <a:cs typeface="Calibri"/>
            </a:endParaRPr>
          </a:p>
          <a:p>
            <a:pPr marL="0" indent="0">
              <a:buNone/>
            </a:pPr>
            <a:endParaRPr lang="en-US" sz="2400"/>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238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D44C-3F33-5710-72F1-B35DDB5579B5}"/>
              </a:ext>
            </a:extLst>
          </p:cNvPr>
          <p:cNvSpPr>
            <a:spLocks noGrp="1"/>
          </p:cNvSpPr>
          <p:nvPr>
            <p:ph type="title"/>
          </p:nvPr>
        </p:nvSpPr>
        <p:spPr/>
        <p:txBody>
          <a:bodyPr>
            <a:normAutofit/>
          </a:bodyPr>
          <a:lstStyle/>
          <a:p>
            <a:pPr algn="ctr"/>
            <a:r>
              <a:rPr lang="en-US" dirty="0"/>
              <a:t>Overall Test Scores per US News &amp; World Report</a:t>
            </a:r>
          </a:p>
        </p:txBody>
      </p:sp>
      <p:pic>
        <p:nvPicPr>
          <p:cNvPr id="7" name="Content Placeholder 4">
            <a:extLst>
              <a:ext uri="{FF2B5EF4-FFF2-40B4-BE49-F238E27FC236}">
                <a16:creationId xmlns:a16="http://schemas.microsoft.com/office/drawing/2014/main" id="{456328D1-9150-3392-08FE-CACBF108B81F}"/>
              </a:ext>
            </a:extLst>
          </p:cNvPr>
          <p:cNvPicPr>
            <a:picLocks noGrp="1" noChangeAspect="1"/>
          </p:cNvPicPr>
          <p:nvPr>
            <p:ph sz="half" idx="2"/>
          </p:nvPr>
        </p:nvPicPr>
        <p:blipFill>
          <a:blip r:embed="rId2"/>
          <a:stretch>
            <a:fillRect/>
          </a:stretch>
        </p:blipFill>
        <p:spPr>
          <a:xfrm>
            <a:off x="301649" y="1933485"/>
            <a:ext cx="4761938" cy="4148050"/>
          </a:xfrm>
        </p:spPr>
      </p:pic>
      <p:pic>
        <p:nvPicPr>
          <p:cNvPr id="12" name="Content Placeholder 11">
            <a:extLst>
              <a:ext uri="{FF2B5EF4-FFF2-40B4-BE49-F238E27FC236}">
                <a16:creationId xmlns:a16="http://schemas.microsoft.com/office/drawing/2014/main" id="{DAEA1331-C240-7ECD-D9B8-DBCC0D074190}"/>
              </a:ext>
            </a:extLst>
          </p:cNvPr>
          <p:cNvPicPr>
            <a:picLocks noGrp="1" noChangeAspect="1"/>
          </p:cNvPicPr>
          <p:nvPr>
            <p:ph sz="quarter" idx="4"/>
          </p:nvPr>
        </p:nvPicPr>
        <p:blipFill>
          <a:blip r:embed="rId3"/>
          <a:stretch>
            <a:fillRect/>
          </a:stretch>
        </p:blipFill>
        <p:spPr>
          <a:xfrm>
            <a:off x="5211763" y="1933485"/>
            <a:ext cx="5337802" cy="4148050"/>
          </a:xfrm>
        </p:spPr>
      </p:pic>
    </p:spTree>
    <p:extLst>
      <p:ext uri="{BB962C8B-B14F-4D97-AF65-F5344CB8AC3E}">
        <p14:creationId xmlns:p14="http://schemas.microsoft.com/office/powerpoint/2010/main" val="160468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537E-B92E-0C36-C27D-E14AB9C5133F}"/>
              </a:ext>
            </a:extLst>
          </p:cNvPr>
          <p:cNvSpPr>
            <a:spLocks noGrp="1"/>
          </p:cNvSpPr>
          <p:nvPr>
            <p:ph type="title"/>
          </p:nvPr>
        </p:nvSpPr>
        <p:spPr/>
        <p:txBody>
          <a:bodyPr/>
          <a:lstStyle/>
          <a:p>
            <a:pPr algn="ctr"/>
            <a:r>
              <a:rPr lang="en-US" dirty="0"/>
              <a:t>Elementary School Comparison (Score Card Not Available)</a:t>
            </a:r>
          </a:p>
        </p:txBody>
      </p:sp>
      <p:pic>
        <p:nvPicPr>
          <p:cNvPr id="22" name="Content Placeholder 21">
            <a:extLst>
              <a:ext uri="{FF2B5EF4-FFF2-40B4-BE49-F238E27FC236}">
                <a16:creationId xmlns:a16="http://schemas.microsoft.com/office/drawing/2014/main" id="{4703B4B6-E73A-5ECB-891A-08EDF6F37830}"/>
              </a:ext>
            </a:extLst>
          </p:cNvPr>
          <p:cNvPicPr>
            <a:picLocks noGrp="1" noChangeAspect="1"/>
          </p:cNvPicPr>
          <p:nvPr>
            <p:ph sz="quarter" idx="4"/>
          </p:nvPr>
        </p:nvPicPr>
        <p:blipFill>
          <a:blip r:embed="rId2"/>
          <a:stretch>
            <a:fillRect/>
          </a:stretch>
        </p:blipFill>
        <p:spPr>
          <a:xfrm>
            <a:off x="5493676" y="1814653"/>
            <a:ext cx="4571909" cy="3835445"/>
          </a:xfrm>
        </p:spPr>
      </p:pic>
      <p:pic>
        <p:nvPicPr>
          <p:cNvPr id="4" name="Picture 3">
            <a:extLst>
              <a:ext uri="{FF2B5EF4-FFF2-40B4-BE49-F238E27FC236}">
                <a16:creationId xmlns:a16="http://schemas.microsoft.com/office/drawing/2014/main" id="{6336D86B-A1FF-1529-2D31-530FADFE5B95}"/>
              </a:ext>
            </a:extLst>
          </p:cNvPr>
          <p:cNvPicPr>
            <a:picLocks noChangeAspect="1"/>
          </p:cNvPicPr>
          <p:nvPr/>
        </p:nvPicPr>
        <p:blipFill>
          <a:blip r:embed="rId3"/>
          <a:stretch>
            <a:fillRect/>
          </a:stretch>
        </p:blipFill>
        <p:spPr>
          <a:xfrm>
            <a:off x="439536" y="1814653"/>
            <a:ext cx="4441038" cy="3707992"/>
          </a:xfrm>
          <a:prstGeom prst="rect">
            <a:avLst/>
          </a:prstGeom>
        </p:spPr>
      </p:pic>
    </p:spTree>
    <p:extLst>
      <p:ext uri="{BB962C8B-B14F-4D97-AF65-F5344CB8AC3E}">
        <p14:creationId xmlns:p14="http://schemas.microsoft.com/office/powerpoint/2010/main" val="361274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7802-54CA-B902-B2E3-B25B67875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9D9A-8AE7-01FE-9396-1EB523DBC493}"/>
              </a:ext>
            </a:extLst>
          </p:cNvPr>
          <p:cNvSpPr>
            <a:spLocks noGrp="1"/>
          </p:cNvSpPr>
          <p:nvPr>
            <p:ph type="title"/>
          </p:nvPr>
        </p:nvSpPr>
        <p:spPr/>
        <p:txBody>
          <a:bodyPr/>
          <a:lstStyle/>
          <a:p>
            <a:pPr algn="ctr"/>
            <a:r>
              <a:rPr lang="en-US" dirty="0"/>
              <a:t>Middle School Comparison </a:t>
            </a:r>
          </a:p>
        </p:txBody>
      </p:sp>
      <p:pic>
        <p:nvPicPr>
          <p:cNvPr id="14" name="Content Placeholder 13">
            <a:extLst>
              <a:ext uri="{FF2B5EF4-FFF2-40B4-BE49-F238E27FC236}">
                <a16:creationId xmlns:a16="http://schemas.microsoft.com/office/drawing/2014/main" id="{7ECA0A3E-B3AD-CB9C-51AD-946046B7B1E5}"/>
              </a:ext>
            </a:extLst>
          </p:cNvPr>
          <p:cNvPicPr>
            <a:picLocks noGrp="1" noChangeAspect="1"/>
          </p:cNvPicPr>
          <p:nvPr>
            <p:ph sz="half" idx="2"/>
          </p:nvPr>
        </p:nvPicPr>
        <p:blipFill>
          <a:blip r:embed="rId2"/>
          <a:stretch>
            <a:fillRect/>
          </a:stretch>
        </p:blipFill>
        <p:spPr>
          <a:xfrm>
            <a:off x="537097" y="1814651"/>
            <a:ext cx="4566125" cy="4096851"/>
          </a:xfrm>
        </p:spPr>
      </p:pic>
      <p:pic>
        <p:nvPicPr>
          <p:cNvPr id="6" name="Picture 5">
            <a:extLst>
              <a:ext uri="{FF2B5EF4-FFF2-40B4-BE49-F238E27FC236}">
                <a16:creationId xmlns:a16="http://schemas.microsoft.com/office/drawing/2014/main" id="{8064AE75-C04B-ABD0-98C3-171C0DDC1D88}"/>
              </a:ext>
            </a:extLst>
          </p:cNvPr>
          <p:cNvPicPr>
            <a:picLocks noChangeAspect="1"/>
          </p:cNvPicPr>
          <p:nvPr/>
        </p:nvPicPr>
        <p:blipFill>
          <a:blip r:embed="rId3"/>
          <a:stretch>
            <a:fillRect/>
          </a:stretch>
        </p:blipFill>
        <p:spPr>
          <a:xfrm>
            <a:off x="5262472" y="1814650"/>
            <a:ext cx="5291638" cy="3671749"/>
          </a:xfrm>
          <a:prstGeom prst="rect">
            <a:avLst/>
          </a:prstGeom>
        </p:spPr>
      </p:pic>
    </p:spTree>
    <p:extLst>
      <p:ext uri="{BB962C8B-B14F-4D97-AF65-F5344CB8AC3E}">
        <p14:creationId xmlns:p14="http://schemas.microsoft.com/office/powerpoint/2010/main" val="286262453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550</TotalTime>
  <Words>1404</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ArialMT</vt:lpstr>
      <vt:lpstr>Calibri</vt:lpstr>
      <vt:lpstr>Century Schoolbook</vt:lpstr>
      <vt:lpstr>Wingdings 2</vt:lpstr>
      <vt:lpstr>View</vt:lpstr>
      <vt:lpstr>Petition to Detach from WAWM School District  </vt:lpstr>
      <vt:lpstr>Criteria for School District Reorganizations under Wis. Stat. 117.15</vt:lpstr>
      <vt:lpstr>Statutory Factors to Consider for School District Reorganization under Wis. Stat. 117.15 (cont.)</vt:lpstr>
      <vt:lpstr>Factor 1 – Estimated Travel Time</vt:lpstr>
      <vt:lpstr>Factor 1 – Estimated Travel Time</vt:lpstr>
      <vt:lpstr>Factor 2</vt:lpstr>
      <vt:lpstr>Overall Test Scores per US News &amp; World Report</vt:lpstr>
      <vt:lpstr>Elementary School Comparison (Score Card Not Available)</vt:lpstr>
      <vt:lpstr>Middle School Comparison </vt:lpstr>
      <vt:lpstr>High School Score Card Comparison </vt:lpstr>
      <vt:lpstr>Program Offerings</vt:lpstr>
      <vt:lpstr>Program Offerings Continued</vt:lpstr>
      <vt:lpstr>Factor 3: Testimonials</vt:lpstr>
      <vt:lpstr>Factor 4</vt:lpstr>
      <vt:lpstr>Factor 5</vt:lpstr>
      <vt:lpstr>Factor 6</vt:lpstr>
      <vt:lpstr>Factor  7</vt:lpstr>
      <vt:lpstr>Summary</vt:lpstr>
      <vt:lpstr>Recommendation</vt:lpstr>
      <vt:lpstr>Questions?</vt:lpstr>
    </vt:vector>
  </TitlesOfParts>
  <Company>Heartland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Reynolds</dc:creator>
  <cp:lastModifiedBy>Leah Reynolds</cp:lastModifiedBy>
  <cp:revision>25</cp:revision>
  <dcterms:created xsi:type="dcterms:W3CDTF">2024-02-09T16:11:38Z</dcterms:created>
  <dcterms:modified xsi:type="dcterms:W3CDTF">2024-05-03T21:51:05Z</dcterms:modified>
</cp:coreProperties>
</file>