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 Black" panose="020F0A02020204030203" pitchFamily="34" charset="0"/>
      <p:bold r:id="rId12"/>
      <p:boldItalic r:id="rId13"/>
    </p:embeddedFont>
    <p:embeddedFont>
      <p:font typeface="Lato" panose="020F0502020204030203" pitchFamily="34" charset="0"/>
      <p:regular r:id="rId14"/>
      <p:bold r:id="rId15"/>
      <p:italic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4" d="100"/>
          <a:sy n="204" d="100"/>
        </p:scale>
        <p:origin x="56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ca05af7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gaca05af7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ca05af7d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aca05af7d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ca05af7df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ca05af7df_1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ca05af7df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ca05af7df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ca05af7df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ca05af7df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ca05af7df_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ca05af7df_1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ca05af7df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ca05af7df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ca05af7df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ca05af7df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de36ebb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de36ebb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0" y="1293834"/>
            <a:ext cx="9144000" cy="12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 rtl="0">
              <a:lnSpc>
                <a:spcPct val="106111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600"/>
              <a:buNone/>
              <a:defRPr sz="3600">
                <a:solidFill>
                  <a:srgbClr val="33339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marL="914400" lvl="1" indent="-396049" algn="l" rtl="0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  <a:buClr>
                <a:srgbClr val="333399"/>
              </a:buClr>
              <a:buSzPts val="2637"/>
              <a:buChar char="○"/>
              <a:defRPr sz="2637">
                <a:solidFill>
                  <a:srgbClr val="33339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604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33399"/>
              </a:buClr>
              <a:buSzPts val="2637"/>
              <a:buChar char="■"/>
              <a:defRPr sz="2637">
                <a:solidFill>
                  <a:srgbClr val="33339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604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33399"/>
              </a:buClr>
              <a:buSzPts val="2637"/>
              <a:buChar char="●"/>
              <a:defRPr sz="2637">
                <a:solidFill>
                  <a:srgbClr val="33339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604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333399"/>
              </a:buClr>
              <a:buSzPts val="2637"/>
              <a:buChar char="○"/>
              <a:defRPr sz="2637">
                <a:solidFill>
                  <a:srgbClr val="33339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5458013" y="3035370"/>
            <a:ext cx="2228700" cy="11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465"/>
              <a:buNone/>
              <a:defRPr sz="1465"/>
            </a:lvl2pPr>
            <a:lvl3pPr marL="1371600" lvl="2" indent="-228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65"/>
              <a:buNone/>
              <a:defRPr sz="1465"/>
            </a:lvl3pPr>
            <a:lvl4pPr marL="1828800" lvl="3" indent="-228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65"/>
              <a:buNone/>
              <a:defRPr sz="1465"/>
            </a:lvl4pPr>
            <a:lvl5pPr marL="2286000" lvl="4" indent="-228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65"/>
              <a:buNone/>
              <a:defRPr sz="1465"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 l="209" t="7105" b="14555"/>
          <a:stretch/>
        </p:blipFill>
        <p:spPr>
          <a:xfrm>
            <a:off x="-1" y="3248879"/>
            <a:ext cx="9144058" cy="1896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2141" y="4465217"/>
            <a:ext cx="2624950" cy="579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25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75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nly">
  <p:cSld name="Text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 l="109" t="7102" b="33564"/>
          <a:stretch/>
        </p:blipFill>
        <p:spPr>
          <a:xfrm>
            <a:off x="-8814" y="3710690"/>
            <a:ext cx="9152875" cy="143629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 txBox="1"/>
          <p:nvPr/>
        </p:nvSpPr>
        <p:spPr>
          <a:xfrm>
            <a:off x="-6304" y="0"/>
            <a:ext cx="9150300" cy="921600"/>
          </a:xfrm>
          <a:prstGeom prst="rect">
            <a:avLst/>
          </a:prstGeom>
          <a:solidFill>
            <a:srgbClr val="262087"/>
          </a:solidFill>
          <a:ln>
            <a:noFill/>
          </a:ln>
        </p:spPr>
        <p:txBody>
          <a:bodyPr spcFirstLastPara="1" wrap="square" lIns="66950" tIns="33475" rIns="66950" bIns="3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44" b="0" i="0" u="none" strike="noStrike" cap="none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marL="914400" lvl="1" indent="-342900" algn="l" rtl="0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2052028" y="1197429"/>
            <a:ext cx="5046900" cy="25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1"/>
            </a:lvl1pPr>
            <a:lvl2pPr marL="914400" lvl="1" indent="-228600" algn="l" rtl="0">
              <a:lnSpc>
                <a:spcPct val="150000"/>
              </a:lnSpc>
              <a:spcBef>
                <a:spcPts val="439"/>
              </a:spcBef>
              <a:spcAft>
                <a:spcPts val="0"/>
              </a:spcAft>
              <a:buClr>
                <a:schemeClr val="dk1"/>
              </a:buClr>
              <a:buSzPts val="1758"/>
              <a:buNone/>
              <a:defRPr sz="1758"/>
            </a:lvl2pPr>
            <a:lvl3pPr marL="1371600" lvl="2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58"/>
              <a:buNone/>
              <a:defRPr sz="1758"/>
            </a:lvl3pPr>
            <a:lvl4pPr marL="1828800" lvl="3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58"/>
              <a:buNone/>
              <a:defRPr sz="1758"/>
            </a:lvl4pPr>
            <a:lvl5pPr marL="2286000" lvl="4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58"/>
              <a:buNone/>
              <a:defRPr sz="1758"/>
            </a:lvl5pPr>
            <a:lvl6pPr marL="2743200" lvl="5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60" name="Google Shape;60;p14" descr="circle-logo-word-cover-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9122" y="4458624"/>
            <a:ext cx="594043" cy="60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limits/worksheets/revenu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limits/worksheets/reven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sfs/statistical/longitudinal-data/revenue-lim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dy.loew@dpi.wi.g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christopher.babal@dpi.wi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111375" y="1007625"/>
            <a:ext cx="8677200" cy="8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4000"/>
              <a:buNone/>
            </a:pPr>
            <a:r>
              <a:rPr lang="en" sz="4000"/>
              <a:t>Revenue Limit and the Budget Cycle</a:t>
            </a:r>
            <a:endParaRPr sz="4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4000"/>
              <a:buNone/>
            </a:pPr>
            <a:endParaRPr sz="4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4000"/>
              <a:buNone/>
            </a:pPr>
            <a:endParaRPr sz="400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2"/>
          </p:nvPr>
        </p:nvSpPr>
        <p:spPr>
          <a:xfrm>
            <a:off x="400625" y="1731450"/>
            <a:ext cx="2545800" cy="16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 b="1"/>
              <a:t>Cody Loew </a:t>
            </a:r>
            <a:endParaRPr sz="1518" b="1"/>
          </a:p>
          <a:p>
            <a:pPr marL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/>
              <a:t>DPI SFS Assistant Director</a:t>
            </a:r>
            <a:endParaRPr sz="1518"/>
          </a:p>
          <a:p>
            <a:pPr marL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 b="1"/>
              <a:t>Chris Babal</a:t>
            </a:r>
            <a:endParaRPr sz="1518" b="1"/>
          </a:p>
          <a:p>
            <a:pPr marL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/>
              <a:t>DPI Finance Consultant </a:t>
            </a:r>
            <a:endParaRPr sz="2000"/>
          </a:p>
        </p:txBody>
      </p:sp>
      <p:sp>
        <p:nvSpPr>
          <p:cNvPr id="67" name="Google Shape;67;p15"/>
          <p:cNvSpPr txBox="1"/>
          <p:nvPr/>
        </p:nvSpPr>
        <p:spPr>
          <a:xfrm>
            <a:off x="5608175" y="3329850"/>
            <a:ext cx="2784300" cy="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18" b="1">
                <a:solidFill>
                  <a:schemeClr val="dk2"/>
                </a:solidFill>
              </a:rPr>
              <a:t>2020 WASBO Winter at a Glance Virtual Conference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 December 2020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3114075" y="1731450"/>
            <a:ext cx="2545800" cy="1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 b="1"/>
              <a:t>Julie A. Kelly, SFO</a:t>
            </a:r>
            <a:endParaRPr sz="1518" b="1"/>
          </a:p>
          <a:p>
            <a:pPr marL="0" marR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/>
              <a:t>Assistant Superintendent for Business, Operations and Human Resources</a:t>
            </a:r>
            <a:endParaRPr sz="1518"/>
          </a:p>
          <a:p>
            <a:pPr marL="0" marR="0" lvl="0" indent="0" algn="l" rtl="0">
              <a:lnSpc>
                <a:spcPct val="89681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18"/>
              <a:buNone/>
            </a:pPr>
            <a:r>
              <a:rPr lang="en" sz="1518"/>
              <a:t>Muskego-Norway Schools</a:t>
            </a:r>
            <a:endParaRPr sz="1518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"/>
              <a:t>Presentation Overview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319500" y="1063125"/>
            <a:ext cx="8505000" cy="28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" sz="1600">
                <a:solidFill>
                  <a:schemeClr val="dk1"/>
                </a:solidFill>
              </a:rPr>
              <a:t>Prepare for Budget Cycle kicking off in January/February 2021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" sz="1600">
                <a:solidFill>
                  <a:schemeClr val="dk1"/>
                </a:solidFill>
              </a:rPr>
              <a:t>Understand how to use FY21 Revenue Limit Worksheet for budget planning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" sz="1600">
                <a:solidFill>
                  <a:schemeClr val="dk1"/>
                </a:solidFill>
              </a:rPr>
              <a:t>Review key sections/data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" sz="1600">
                <a:solidFill>
                  <a:schemeClr val="dk1"/>
                </a:solidFill>
              </a:rPr>
              <a:t>Overview of additional DPI resources on website Revenue Limit Spreadsheets, longitudinal data, etc.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" sz="1600">
                <a:solidFill>
                  <a:schemeClr val="dk1"/>
                </a:solidFill>
              </a:rPr>
              <a:t>Tips, Information, Guidance from Peer School Business Officer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❖"/>
            </a:pPr>
            <a:r>
              <a:rPr lang="en" sz="1600">
                <a:solidFill>
                  <a:schemeClr val="dk1"/>
                </a:solidFill>
              </a:rPr>
              <a:t>Open for Questions throughout the Presentation!!!!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5400"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 sz="3400"/>
              <a:t>Let’s Jump to the Revenue Limit Worksheets</a:t>
            </a:r>
            <a:endParaRPr sz="340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61250" y="1207550"/>
            <a:ext cx="8221500" cy="162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 to Revenue Limit Worksheets (for FY21 and FY22):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https://dpi.wi.gov/sfs/limits/worksheets/revenue</a:t>
            </a:r>
            <a:endParaRPr/>
          </a:p>
          <a:p>
            <a:pPr marL="457200" lvl="0" indent="-381000" algn="l" rtl="0">
              <a:spcBef>
                <a:spcPts val="439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Find both the FY21 Revenue Limit Worksheet AND the FY22 Blank Executable Worksheet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 sz="3100"/>
              <a:t>Using FY21 to help plan for FY22</a:t>
            </a:r>
            <a:endParaRPr sz="310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293625" y="1197425"/>
            <a:ext cx="8535300" cy="273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Lines 12 and 14 Connection to FY22 Base Revenue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Over/Under Levy Impacts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Recurring vs Non-Recurring Exemptions i.e. referendums, energy efficiency, vouchers, etc.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Membership Trends…Impacts of Summer/Fall 2020</a:t>
            </a:r>
            <a:endParaRPr/>
          </a:p>
          <a:p>
            <a:pPr marL="0" lvl="0" indent="0" algn="l" rtl="0">
              <a:spcBef>
                <a:spcPts val="439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39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39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39"/>
              </a:spcBef>
              <a:spcAft>
                <a:spcPts val="439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https://dpi.wi.gov/sfs/limits/worksheets/revenue</a:t>
            </a:r>
            <a:r>
              <a:rPr lang="en"/>
              <a:t>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 sz="3500"/>
              <a:t>Continued Using FY21 to help plan for FY22</a:t>
            </a:r>
            <a:endParaRPr sz="350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2"/>
          </p:nvPr>
        </p:nvSpPr>
        <p:spPr>
          <a:xfrm>
            <a:off x="801250" y="1197425"/>
            <a:ext cx="7560300" cy="251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Membership Trends and Projections</a:t>
            </a:r>
            <a:endParaRPr/>
          </a:p>
          <a:p>
            <a:pPr marL="457200" lvl="0" indent="-381000" algn="l" rtl="0">
              <a:spcBef>
                <a:spcPts val="439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Pandemic impact on 2020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FY21 Declining Enrollment Exemptions (Non-recurring)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Projecting for 2021...case by case basis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/>
              <a:t>Key “Assumptions” for FY22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2"/>
          </p:nvPr>
        </p:nvSpPr>
        <p:spPr>
          <a:xfrm>
            <a:off x="730175" y="1197425"/>
            <a:ext cx="7883100" cy="251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Different Assumptions for FY22 (Line 4)</a:t>
            </a:r>
            <a:endParaRPr/>
          </a:p>
          <a:p>
            <a:pPr marL="457200" lvl="0" indent="-381000" algn="l" rtl="0">
              <a:spcBef>
                <a:spcPts val="439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2021-22 Per Membership Change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2021-22 Low Revenue Ceiling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Model Different Scenarios for Planning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/>
              <a:t>General Aid Projections?</a:t>
            </a: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2"/>
          </p:nvPr>
        </p:nvSpPr>
        <p:spPr>
          <a:xfrm>
            <a:off x="718875" y="1197425"/>
            <a:ext cx="7745700" cy="2512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439"/>
              </a:spcAft>
              <a:buNone/>
            </a:pPr>
            <a:r>
              <a:rPr lang="en"/>
              <a:t>General Aid (Equalization Aid) is a key component BUT that will be covered in greater detail in Spring...too early in the budget cycle.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/>
              <a:t>Additional DPI Resources</a:t>
            </a:r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2"/>
          </p:nvPr>
        </p:nvSpPr>
        <p:spPr>
          <a:xfrm>
            <a:off x="516375" y="1197425"/>
            <a:ext cx="8140500" cy="279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Revenue Limit Longitudinal Worksheet: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https://dpi.wi.gov/sfs/statistical/longitudinal-data/revenue-limit</a:t>
            </a:r>
            <a:r>
              <a:rPr lang="en"/>
              <a:t> </a:t>
            </a:r>
            <a:endParaRPr/>
          </a:p>
          <a:p>
            <a:pPr marL="457200" lvl="0" indent="-381000" algn="l" rtl="0">
              <a:spcBef>
                <a:spcPts val="439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Key for Membership, Base Revenue, Exemptions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Provides context/historical perspective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921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300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2"/>
          </p:nvPr>
        </p:nvSpPr>
        <p:spPr>
          <a:xfrm>
            <a:off x="189575" y="1197425"/>
            <a:ext cx="8871600" cy="28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you!  </a:t>
            </a:r>
            <a:endParaRPr dirty="0"/>
          </a:p>
          <a:p>
            <a:pPr marL="0" lvl="0" indent="0" algn="l" rtl="0">
              <a:spcBef>
                <a:spcPts val="439"/>
              </a:spcBef>
              <a:spcAft>
                <a:spcPts val="0"/>
              </a:spcAft>
              <a:buNone/>
            </a:pPr>
            <a:r>
              <a:rPr lang="en" dirty="0"/>
              <a:t>Cody Loew -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cody.loew@dpi.wi.gov</a:t>
            </a:r>
            <a:r>
              <a:rPr lang="en" dirty="0"/>
              <a:t> or 608-266-2582</a:t>
            </a:r>
            <a:endParaRPr dirty="0"/>
          </a:p>
          <a:p>
            <a:pPr marL="0" lvl="0" indent="0" algn="l" rtl="0">
              <a:spcBef>
                <a:spcPts val="439"/>
              </a:spcBef>
              <a:spcAft>
                <a:spcPts val="439"/>
              </a:spcAft>
              <a:buNone/>
            </a:pPr>
            <a:r>
              <a:rPr lang="en"/>
              <a:t>Chris Babal - </a:t>
            </a:r>
            <a:r>
              <a:rPr lang="en" u="sng">
                <a:solidFill>
                  <a:schemeClr val="hlink"/>
                </a:solidFill>
                <a:hlinkClick r:id="rId4"/>
              </a:rPr>
              <a:t>christopher.babal@dpi.wi.gov</a:t>
            </a:r>
            <a:r>
              <a:rPr lang="en"/>
              <a:t> or </a:t>
            </a:r>
            <a:r>
              <a:rPr lang="en" smtClean="0"/>
              <a:t>608-224-5388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Lato Black</vt:lpstr>
      <vt:lpstr>Arial</vt:lpstr>
      <vt:lpstr>Lato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Loew, Cody C. DPI</dc:creator>
  <cp:lastModifiedBy>Loew, Cody C. DPI</cp:lastModifiedBy>
  <cp:revision>2</cp:revision>
  <dcterms:modified xsi:type="dcterms:W3CDTF">2020-12-09T15:54:39Z</dcterms:modified>
</cp:coreProperties>
</file>