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 id="2147483700" r:id="rId2"/>
  </p:sldMasterIdLst>
  <p:notesMasterIdLst>
    <p:notesMasterId r:id="rId56"/>
  </p:notesMasterIdLst>
  <p:handoutMasterIdLst>
    <p:handoutMasterId r:id="rId57"/>
  </p:handoutMasterIdLst>
  <p:sldIdLst>
    <p:sldId id="323" r:id="rId3"/>
    <p:sldId id="266" r:id="rId4"/>
    <p:sldId id="316" r:id="rId5"/>
    <p:sldId id="267" r:id="rId6"/>
    <p:sldId id="268" r:id="rId7"/>
    <p:sldId id="269" r:id="rId8"/>
    <p:sldId id="270" r:id="rId9"/>
    <p:sldId id="271" r:id="rId10"/>
    <p:sldId id="272" r:id="rId11"/>
    <p:sldId id="273" r:id="rId12"/>
    <p:sldId id="274" r:id="rId13"/>
    <p:sldId id="275" r:id="rId14"/>
    <p:sldId id="319" r:id="rId15"/>
    <p:sldId id="276" r:id="rId16"/>
    <p:sldId id="277" r:id="rId17"/>
    <p:sldId id="278" r:id="rId18"/>
    <p:sldId id="279" r:id="rId19"/>
    <p:sldId id="280" r:id="rId20"/>
    <p:sldId id="281" r:id="rId21"/>
    <p:sldId id="282" r:id="rId22"/>
    <p:sldId id="283" r:id="rId23"/>
    <p:sldId id="284" r:id="rId24"/>
    <p:sldId id="317" r:id="rId25"/>
    <p:sldId id="318" r:id="rId26"/>
    <p:sldId id="285" r:id="rId27"/>
    <p:sldId id="286" r:id="rId28"/>
    <p:sldId id="291" r:id="rId29"/>
    <p:sldId id="292" r:id="rId30"/>
    <p:sldId id="324" r:id="rId31"/>
    <p:sldId id="293" r:id="rId32"/>
    <p:sldId id="294" r:id="rId33"/>
    <p:sldId id="295" r:id="rId34"/>
    <p:sldId id="296" r:id="rId35"/>
    <p:sldId id="297" r:id="rId36"/>
    <p:sldId id="298" r:id="rId37"/>
    <p:sldId id="320" r:id="rId38"/>
    <p:sldId id="321"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Lst>
  <p:sldSz cx="9144000" cy="5143500" type="screen16x9"/>
  <p:notesSz cx="7010400" cy="9296400"/>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orient="horz" pos="3239">
          <p15:clr>
            <a:srgbClr val="A4A3A4"/>
          </p15:clr>
        </p15:guide>
        <p15:guide id="7" pos="28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F2F8EC"/>
    <a:srgbClr val="DBECCC"/>
    <a:srgbClr val="262087"/>
    <a:srgbClr val="0099CC"/>
    <a:srgbClr val="009999"/>
    <a:srgbClr val="333399"/>
    <a:srgbClr val="33A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67" autoAdjust="0"/>
    <p:restoredTop sz="94660"/>
  </p:normalViewPr>
  <p:slideViewPr>
    <p:cSldViewPr snapToGrid="0">
      <p:cViewPr varScale="1">
        <p:scale>
          <a:sx n="117" d="100"/>
          <a:sy n="117" d="100"/>
        </p:scale>
        <p:origin x="108" y="522"/>
      </p:cViewPr>
      <p:guideLst>
        <p:guide pos="2880"/>
        <p:guide orient="horz" pos="2358"/>
        <p:guide orient="horz" pos="2868"/>
        <p:guide pos="2863"/>
        <p:guide orient="horz" pos="3239"/>
        <p:guide pos="2889"/>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734A75B-33C6-4E2F-A299-080FEBA2144A}" type="datetimeFigureOut">
              <a:rPr lang="en-US" smtClean="0"/>
              <a:t>11/30/2020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EB25C48-67EC-423E-B737-60524A740632}" type="slidenum">
              <a:rPr lang="en-US" smtClean="0"/>
              <a:t>‹#›</a:t>
            </a:fld>
            <a:endParaRPr lang="en-US"/>
          </a:p>
        </p:txBody>
      </p:sp>
    </p:spTree>
    <p:extLst>
      <p:ext uri="{BB962C8B-B14F-4D97-AF65-F5344CB8AC3E}">
        <p14:creationId xmlns:p14="http://schemas.microsoft.com/office/powerpoint/2010/main" val="1125653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76DC6C5-B54E-403E-B131-7A42E179F456}" type="datetimeFigureOut">
              <a:rPr lang="en-US" smtClean="0"/>
              <a:t>11/30/2020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2532B26-783D-4001-9EB3-21ADF3DECC80}" type="slidenum">
              <a:rPr lang="en-US" smtClean="0"/>
              <a:t>‹#›</a:t>
            </a:fld>
            <a:endParaRPr lang="en-US" dirty="0"/>
          </a:p>
        </p:txBody>
      </p:sp>
    </p:spTree>
    <p:extLst>
      <p:ext uri="{BB962C8B-B14F-4D97-AF65-F5344CB8AC3E}">
        <p14:creationId xmlns:p14="http://schemas.microsoft.com/office/powerpoint/2010/main" val="1870110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 Survey, Summary</a:t>
            </a:r>
            <a:r>
              <a:rPr lang="en-US" baseline="0" dirty="0"/>
              <a:t> - feedback</a:t>
            </a:r>
            <a:endParaRPr lang="en-US" dirty="0"/>
          </a:p>
        </p:txBody>
      </p:sp>
      <p:sp>
        <p:nvSpPr>
          <p:cNvPr id="4" name="Slide Number Placeholder 3"/>
          <p:cNvSpPr>
            <a:spLocks noGrp="1"/>
          </p:cNvSpPr>
          <p:nvPr>
            <p:ph type="sldNum" sz="quarter" idx="10"/>
          </p:nvPr>
        </p:nvSpPr>
        <p:spPr/>
        <p:txBody>
          <a:bodyPr/>
          <a:lstStyle/>
          <a:p>
            <a:pPr marL="0" marR="0" lvl="0" indent="0" algn="r" defTabSz="816350" rtl="0" eaLnBrk="1" fontAlgn="auto" latinLnBrk="0" hangingPunct="1">
              <a:lnSpc>
                <a:spcPct val="100000"/>
              </a:lnSpc>
              <a:spcBef>
                <a:spcPts val="0"/>
              </a:spcBef>
              <a:spcAft>
                <a:spcPts val="0"/>
              </a:spcAft>
              <a:buClrTx/>
              <a:buSzTx/>
              <a:buFontTx/>
              <a:buNone/>
              <a:tabLst/>
              <a:defRPr/>
            </a:pPr>
            <a:fld id="{F58D3FD3-F2F7-4077-A133-6AA11984C00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1635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7124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10</a:t>
            </a:fld>
            <a:endParaRPr lang="en-US" dirty="0"/>
          </a:p>
        </p:txBody>
      </p:sp>
    </p:spTree>
    <p:extLst>
      <p:ext uri="{BB962C8B-B14F-4D97-AF65-F5344CB8AC3E}">
        <p14:creationId xmlns:p14="http://schemas.microsoft.com/office/powerpoint/2010/main" val="782980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11</a:t>
            </a:fld>
            <a:endParaRPr lang="en-US" dirty="0"/>
          </a:p>
        </p:txBody>
      </p:sp>
    </p:spTree>
    <p:extLst>
      <p:ext uri="{BB962C8B-B14F-4D97-AF65-F5344CB8AC3E}">
        <p14:creationId xmlns:p14="http://schemas.microsoft.com/office/powerpoint/2010/main" val="4194721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12</a:t>
            </a:fld>
            <a:endParaRPr lang="en-US" dirty="0"/>
          </a:p>
        </p:txBody>
      </p:sp>
    </p:spTree>
    <p:extLst>
      <p:ext uri="{BB962C8B-B14F-4D97-AF65-F5344CB8AC3E}">
        <p14:creationId xmlns:p14="http://schemas.microsoft.com/office/powerpoint/2010/main" val="73505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13</a:t>
            </a:fld>
            <a:endParaRPr lang="en-US" dirty="0"/>
          </a:p>
        </p:txBody>
      </p:sp>
    </p:spTree>
    <p:extLst>
      <p:ext uri="{BB962C8B-B14F-4D97-AF65-F5344CB8AC3E}">
        <p14:creationId xmlns:p14="http://schemas.microsoft.com/office/powerpoint/2010/main" val="132963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14</a:t>
            </a:fld>
            <a:endParaRPr lang="en-US" dirty="0"/>
          </a:p>
        </p:txBody>
      </p:sp>
    </p:spTree>
    <p:extLst>
      <p:ext uri="{BB962C8B-B14F-4D97-AF65-F5344CB8AC3E}">
        <p14:creationId xmlns:p14="http://schemas.microsoft.com/office/powerpoint/2010/main" val="1822346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15</a:t>
            </a:fld>
            <a:endParaRPr lang="en-US" dirty="0"/>
          </a:p>
        </p:txBody>
      </p:sp>
    </p:spTree>
    <p:extLst>
      <p:ext uri="{BB962C8B-B14F-4D97-AF65-F5344CB8AC3E}">
        <p14:creationId xmlns:p14="http://schemas.microsoft.com/office/powerpoint/2010/main" val="1187380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16</a:t>
            </a:fld>
            <a:endParaRPr lang="en-US" dirty="0"/>
          </a:p>
        </p:txBody>
      </p:sp>
    </p:spTree>
    <p:extLst>
      <p:ext uri="{BB962C8B-B14F-4D97-AF65-F5344CB8AC3E}">
        <p14:creationId xmlns:p14="http://schemas.microsoft.com/office/powerpoint/2010/main" val="562967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17</a:t>
            </a:fld>
            <a:endParaRPr lang="en-US" dirty="0"/>
          </a:p>
        </p:txBody>
      </p:sp>
    </p:spTree>
    <p:extLst>
      <p:ext uri="{BB962C8B-B14F-4D97-AF65-F5344CB8AC3E}">
        <p14:creationId xmlns:p14="http://schemas.microsoft.com/office/powerpoint/2010/main" val="3701956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18</a:t>
            </a:fld>
            <a:endParaRPr lang="en-US" dirty="0"/>
          </a:p>
        </p:txBody>
      </p:sp>
    </p:spTree>
    <p:extLst>
      <p:ext uri="{BB962C8B-B14F-4D97-AF65-F5344CB8AC3E}">
        <p14:creationId xmlns:p14="http://schemas.microsoft.com/office/powerpoint/2010/main" val="35205387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p:spPr>
        <p:txBody>
          <a:bodyPr/>
          <a:lstStyle/>
          <a:p>
            <a:fld id="{1AA85EFA-F34E-4B68-B35E-9C8E6FA92596}" type="slidenum">
              <a:rPr lang="en-US" smtClean="0"/>
              <a:pPr/>
              <a:t>20</a:t>
            </a:fld>
            <a:endParaRPr lang="en-US" dirty="0"/>
          </a:p>
        </p:txBody>
      </p:sp>
      <p:sp>
        <p:nvSpPr>
          <p:cNvPr id="284675" name="Rectangle 2"/>
          <p:cNvSpPr>
            <a:spLocks noGrp="1" noRot="1" noChangeAspect="1" noChangeArrowheads="1" noTextEdit="1"/>
          </p:cNvSpPr>
          <p:nvPr>
            <p:ph type="sldImg"/>
          </p:nvPr>
        </p:nvSpPr>
        <p:spPr>
          <a:xfrm>
            <a:off x="415925" y="703263"/>
            <a:ext cx="6175375" cy="3473450"/>
          </a:xfrm>
          <a:ln w="12700" cap="flat">
            <a:solidFill>
              <a:schemeClr val="tx1"/>
            </a:solidFill>
          </a:ln>
        </p:spPr>
      </p:sp>
      <p:sp>
        <p:nvSpPr>
          <p:cNvPr id="284676" name="Rectangle 3"/>
          <p:cNvSpPr>
            <a:spLocks noGrp="1" noChangeArrowheads="1"/>
          </p:cNvSpPr>
          <p:nvPr>
            <p:ph type="body" idx="1"/>
          </p:nvPr>
        </p:nvSpPr>
        <p:spPr>
          <a:xfrm>
            <a:off x="934720" y="4415790"/>
            <a:ext cx="5140960" cy="4181767"/>
          </a:xfrm>
          <a:noFill/>
          <a:ln/>
        </p:spPr>
        <p:txBody>
          <a:bodyPr lIns="92200" tIns="45291" rIns="92200" bIns="45291"/>
          <a:lstStyle/>
          <a:p>
            <a:endParaRPr lang="en-US" dirty="0"/>
          </a:p>
        </p:txBody>
      </p:sp>
    </p:spTree>
    <p:extLst>
      <p:ext uri="{BB962C8B-B14F-4D97-AF65-F5344CB8AC3E}">
        <p14:creationId xmlns:p14="http://schemas.microsoft.com/office/powerpoint/2010/main" val="1106778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2</a:t>
            </a:fld>
            <a:endParaRPr lang="en-US" dirty="0"/>
          </a:p>
        </p:txBody>
      </p:sp>
    </p:spTree>
    <p:extLst>
      <p:ext uri="{BB962C8B-B14F-4D97-AF65-F5344CB8AC3E}">
        <p14:creationId xmlns:p14="http://schemas.microsoft.com/office/powerpoint/2010/main" val="13335776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p:spPr>
        <p:txBody>
          <a:bodyPr/>
          <a:lstStyle/>
          <a:p>
            <a:fld id="{1AA85EFA-F34E-4B68-B35E-9C8E6FA92596}" type="slidenum">
              <a:rPr lang="en-US" smtClean="0"/>
              <a:pPr/>
              <a:t>21</a:t>
            </a:fld>
            <a:endParaRPr lang="en-US" dirty="0"/>
          </a:p>
        </p:txBody>
      </p:sp>
      <p:sp>
        <p:nvSpPr>
          <p:cNvPr id="284675" name="Rectangle 2"/>
          <p:cNvSpPr>
            <a:spLocks noGrp="1" noRot="1" noChangeAspect="1" noChangeArrowheads="1" noTextEdit="1"/>
          </p:cNvSpPr>
          <p:nvPr>
            <p:ph type="sldImg"/>
          </p:nvPr>
        </p:nvSpPr>
        <p:spPr>
          <a:xfrm>
            <a:off x="415925" y="703263"/>
            <a:ext cx="6175375" cy="3473450"/>
          </a:xfrm>
          <a:ln w="12700" cap="flat">
            <a:solidFill>
              <a:schemeClr val="tx1"/>
            </a:solidFill>
          </a:ln>
        </p:spPr>
      </p:sp>
      <p:sp>
        <p:nvSpPr>
          <p:cNvPr id="284676" name="Rectangle 3"/>
          <p:cNvSpPr>
            <a:spLocks noGrp="1" noChangeArrowheads="1"/>
          </p:cNvSpPr>
          <p:nvPr>
            <p:ph type="body" idx="1"/>
          </p:nvPr>
        </p:nvSpPr>
        <p:spPr>
          <a:xfrm>
            <a:off x="934720" y="4415790"/>
            <a:ext cx="5140960" cy="4181767"/>
          </a:xfrm>
          <a:noFill/>
          <a:ln/>
        </p:spPr>
        <p:txBody>
          <a:bodyPr lIns="92200" tIns="45291" rIns="92200" bIns="45291"/>
          <a:lstStyle/>
          <a:p>
            <a:endParaRPr lang="en-US" dirty="0"/>
          </a:p>
        </p:txBody>
      </p:sp>
    </p:spTree>
    <p:extLst>
      <p:ext uri="{BB962C8B-B14F-4D97-AF65-F5344CB8AC3E}">
        <p14:creationId xmlns:p14="http://schemas.microsoft.com/office/powerpoint/2010/main" val="1418358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p:spPr>
        <p:txBody>
          <a:bodyPr/>
          <a:lstStyle/>
          <a:p>
            <a:fld id="{1B6F7B08-353E-4CCE-969F-2591EFE1509D}" type="slidenum">
              <a:rPr lang="en-US" smtClean="0"/>
              <a:pPr/>
              <a:t>22</a:t>
            </a:fld>
            <a:endParaRPr lang="en-US" dirty="0"/>
          </a:p>
        </p:txBody>
      </p:sp>
      <p:sp>
        <p:nvSpPr>
          <p:cNvPr id="285699" name="Rectangle 2"/>
          <p:cNvSpPr>
            <a:spLocks noGrp="1" noRot="1" noChangeAspect="1" noChangeArrowheads="1" noTextEdit="1"/>
          </p:cNvSpPr>
          <p:nvPr>
            <p:ph type="sldImg"/>
          </p:nvPr>
        </p:nvSpPr>
        <p:spPr>
          <a:xfrm>
            <a:off x="415925" y="703263"/>
            <a:ext cx="6175375" cy="3473450"/>
          </a:xfrm>
          <a:ln w="12700" cap="flat">
            <a:solidFill>
              <a:schemeClr val="tx1"/>
            </a:solidFill>
          </a:ln>
        </p:spPr>
      </p:sp>
      <p:sp>
        <p:nvSpPr>
          <p:cNvPr id="285700" name="Rectangle 3"/>
          <p:cNvSpPr>
            <a:spLocks noGrp="1" noChangeArrowheads="1"/>
          </p:cNvSpPr>
          <p:nvPr>
            <p:ph type="body" idx="1"/>
          </p:nvPr>
        </p:nvSpPr>
        <p:spPr>
          <a:xfrm>
            <a:off x="934720" y="4415790"/>
            <a:ext cx="5140960" cy="4181767"/>
          </a:xfrm>
          <a:noFill/>
          <a:ln/>
        </p:spPr>
        <p:txBody>
          <a:bodyPr lIns="92200" tIns="45291" rIns="92200" bIns="45291"/>
          <a:lstStyle/>
          <a:p>
            <a:endParaRPr lang="en-US" dirty="0"/>
          </a:p>
        </p:txBody>
      </p:sp>
    </p:spTree>
    <p:extLst>
      <p:ext uri="{BB962C8B-B14F-4D97-AF65-F5344CB8AC3E}">
        <p14:creationId xmlns:p14="http://schemas.microsoft.com/office/powerpoint/2010/main" val="14196108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a:ln/>
        </p:spPr>
      </p:sp>
      <p:sp>
        <p:nvSpPr>
          <p:cNvPr id="288771" name="Notes Placeholder 2"/>
          <p:cNvSpPr>
            <a:spLocks noGrp="1"/>
          </p:cNvSpPr>
          <p:nvPr>
            <p:ph type="body" idx="1"/>
          </p:nvPr>
        </p:nvSpPr>
        <p:spPr>
          <a:noFill/>
          <a:ln/>
        </p:spPr>
        <p:txBody>
          <a:bodyPr/>
          <a:lstStyle/>
          <a:p>
            <a:endParaRPr lang="en-US" dirty="0"/>
          </a:p>
        </p:txBody>
      </p:sp>
      <p:sp>
        <p:nvSpPr>
          <p:cNvPr id="288772" name="Slide Number Placeholder 3"/>
          <p:cNvSpPr>
            <a:spLocks noGrp="1"/>
          </p:cNvSpPr>
          <p:nvPr>
            <p:ph type="sldNum" sz="quarter" idx="5"/>
          </p:nvPr>
        </p:nvSpPr>
        <p:spPr>
          <a:noFill/>
        </p:spPr>
        <p:txBody>
          <a:bodyPr/>
          <a:lstStyle/>
          <a:p>
            <a:fld id="{45C03EAB-4C42-4BFF-9CAA-FC3C966BD75B}" type="slidenum">
              <a:rPr lang="en-US" smtClean="0"/>
              <a:pPr/>
              <a:t>25</a:t>
            </a:fld>
            <a:endParaRPr lang="en-US" dirty="0"/>
          </a:p>
        </p:txBody>
      </p:sp>
    </p:spTree>
    <p:extLst>
      <p:ext uri="{BB962C8B-B14F-4D97-AF65-F5344CB8AC3E}">
        <p14:creationId xmlns:p14="http://schemas.microsoft.com/office/powerpoint/2010/main" val="41910695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Slide Image Placeholder 1"/>
          <p:cNvSpPr>
            <a:spLocks noGrp="1" noRot="1" noChangeAspect="1" noTextEdit="1"/>
          </p:cNvSpPr>
          <p:nvPr>
            <p:ph type="sldImg"/>
          </p:nvPr>
        </p:nvSpPr>
        <p:spPr>
          <a:ln/>
        </p:spPr>
      </p:sp>
      <p:sp>
        <p:nvSpPr>
          <p:cNvPr id="288771" name="Notes Placeholder 2"/>
          <p:cNvSpPr>
            <a:spLocks noGrp="1"/>
          </p:cNvSpPr>
          <p:nvPr>
            <p:ph type="body" idx="1"/>
          </p:nvPr>
        </p:nvSpPr>
        <p:spPr>
          <a:noFill/>
          <a:ln/>
        </p:spPr>
        <p:txBody>
          <a:bodyPr/>
          <a:lstStyle/>
          <a:p>
            <a:endParaRPr lang="en-US" dirty="0"/>
          </a:p>
        </p:txBody>
      </p:sp>
      <p:sp>
        <p:nvSpPr>
          <p:cNvPr id="288772" name="Slide Number Placeholder 3"/>
          <p:cNvSpPr>
            <a:spLocks noGrp="1"/>
          </p:cNvSpPr>
          <p:nvPr>
            <p:ph type="sldNum" sz="quarter" idx="5"/>
          </p:nvPr>
        </p:nvSpPr>
        <p:spPr>
          <a:noFill/>
        </p:spPr>
        <p:txBody>
          <a:bodyPr/>
          <a:lstStyle/>
          <a:p>
            <a:fld id="{45C03EAB-4C42-4BFF-9CAA-FC3C966BD75B}" type="slidenum">
              <a:rPr lang="en-US" smtClean="0"/>
              <a:pPr/>
              <a:t>26</a:t>
            </a:fld>
            <a:endParaRPr lang="en-US" dirty="0"/>
          </a:p>
        </p:txBody>
      </p:sp>
    </p:spTree>
    <p:extLst>
      <p:ext uri="{BB962C8B-B14F-4D97-AF65-F5344CB8AC3E}">
        <p14:creationId xmlns:p14="http://schemas.microsoft.com/office/powerpoint/2010/main" val="18053178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p:spPr>
        <p:txBody>
          <a:bodyPr/>
          <a:lstStyle/>
          <a:p>
            <a:fld id="{7B1765B2-9BB0-4695-8D58-3B29F3A63F32}" type="slidenum">
              <a:rPr lang="en-US" smtClean="0"/>
              <a:pPr/>
              <a:t>27</a:t>
            </a:fld>
            <a:endParaRPr lang="en-US" dirty="0"/>
          </a:p>
        </p:txBody>
      </p:sp>
      <p:sp>
        <p:nvSpPr>
          <p:cNvPr id="294915" name="Rectangle 2"/>
          <p:cNvSpPr>
            <a:spLocks noGrp="1" noRot="1" noChangeAspect="1" noChangeArrowheads="1" noTextEdit="1"/>
          </p:cNvSpPr>
          <p:nvPr>
            <p:ph type="sldImg"/>
          </p:nvPr>
        </p:nvSpPr>
        <p:spPr>
          <a:xfrm>
            <a:off x="415925" y="703263"/>
            <a:ext cx="6175375" cy="3473450"/>
          </a:xfrm>
          <a:ln w="12700" cap="flat">
            <a:solidFill>
              <a:schemeClr val="tx1"/>
            </a:solidFill>
          </a:ln>
        </p:spPr>
      </p:sp>
      <p:sp>
        <p:nvSpPr>
          <p:cNvPr id="294916" name="Rectangle 3"/>
          <p:cNvSpPr>
            <a:spLocks noGrp="1" noChangeArrowheads="1"/>
          </p:cNvSpPr>
          <p:nvPr>
            <p:ph type="body" idx="1"/>
          </p:nvPr>
        </p:nvSpPr>
        <p:spPr>
          <a:xfrm>
            <a:off x="934720" y="4415790"/>
            <a:ext cx="5140960" cy="4181767"/>
          </a:xfrm>
          <a:noFill/>
          <a:ln/>
        </p:spPr>
        <p:txBody>
          <a:bodyPr lIns="92200" tIns="45291" rIns="92200" bIns="45291"/>
          <a:lstStyle/>
          <a:p>
            <a:endParaRPr lang="en-US" dirty="0"/>
          </a:p>
        </p:txBody>
      </p:sp>
    </p:spTree>
    <p:extLst>
      <p:ext uri="{BB962C8B-B14F-4D97-AF65-F5344CB8AC3E}">
        <p14:creationId xmlns:p14="http://schemas.microsoft.com/office/powerpoint/2010/main" val="27037396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p:spPr>
        <p:txBody>
          <a:bodyPr/>
          <a:lstStyle/>
          <a:p>
            <a:fld id="{7B1765B2-9BB0-4695-8D58-3B29F3A63F32}" type="slidenum">
              <a:rPr lang="en-US" smtClean="0"/>
              <a:pPr/>
              <a:t>28</a:t>
            </a:fld>
            <a:endParaRPr lang="en-US" dirty="0"/>
          </a:p>
        </p:txBody>
      </p:sp>
      <p:sp>
        <p:nvSpPr>
          <p:cNvPr id="294915" name="Rectangle 2"/>
          <p:cNvSpPr>
            <a:spLocks noGrp="1" noRot="1" noChangeAspect="1" noChangeArrowheads="1" noTextEdit="1"/>
          </p:cNvSpPr>
          <p:nvPr>
            <p:ph type="sldImg"/>
          </p:nvPr>
        </p:nvSpPr>
        <p:spPr>
          <a:xfrm>
            <a:off x="415925" y="703263"/>
            <a:ext cx="6175375" cy="3473450"/>
          </a:xfrm>
          <a:ln w="12700" cap="flat">
            <a:solidFill>
              <a:schemeClr val="tx1"/>
            </a:solidFill>
          </a:ln>
        </p:spPr>
      </p:sp>
      <p:sp>
        <p:nvSpPr>
          <p:cNvPr id="294916" name="Rectangle 3"/>
          <p:cNvSpPr>
            <a:spLocks noGrp="1" noChangeArrowheads="1"/>
          </p:cNvSpPr>
          <p:nvPr>
            <p:ph type="body" idx="1"/>
          </p:nvPr>
        </p:nvSpPr>
        <p:spPr>
          <a:xfrm>
            <a:off x="934720" y="4415790"/>
            <a:ext cx="5140960" cy="4181767"/>
          </a:xfrm>
          <a:noFill/>
          <a:ln/>
        </p:spPr>
        <p:txBody>
          <a:bodyPr lIns="92200" tIns="45291" rIns="92200" bIns="45291"/>
          <a:lstStyle/>
          <a:p>
            <a:endParaRPr lang="en-US" dirty="0"/>
          </a:p>
        </p:txBody>
      </p:sp>
    </p:spTree>
    <p:extLst>
      <p:ext uri="{BB962C8B-B14F-4D97-AF65-F5344CB8AC3E}">
        <p14:creationId xmlns:p14="http://schemas.microsoft.com/office/powerpoint/2010/main" val="30482719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31</a:t>
            </a:fld>
            <a:endParaRPr lang="en-US" dirty="0"/>
          </a:p>
        </p:txBody>
      </p:sp>
    </p:spTree>
    <p:extLst>
      <p:ext uri="{BB962C8B-B14F-4D97-AF65-F5344CB8AC3E}">
        <p14:creationId xmlns:p14="http://schemas.microsoft.com/office/powerpoint/2010/main" val="5617506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32</a:t>
            </a:fld>
            <a:endParaRPr lang="en-US" dirty="0"/>
          </a:p>
        </p:txBody>
      </p:sp>
    </p:spTree>
    <p:extLst>
      <p:ext uri="{BB962C8B-B14F-4D97-AF65-F5344CB8AC3E}">
        <p14:creationId xmlns:p14="http://schemas.microsoft.com/office/powerpoint/2010/main" val="4115270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33</a:t>
            </a:fld>
            <a:endParaRPr lang="en-US" dirty="0"/>
          </a:p>
        </p:txBody>
      </p:sp>
    </p:spTree>
    <p:extLst>
      <p:ext uri="{BB962C8B-B14F-4D97-AF65-F5344CB8AC3E}">
        <p14:creationId xmlns:p14="http://schemas.microsoft.com/office/powerpoint/2010/main" val="42052532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34</a:t>
            </a:fld>
            <a:endParaRPr lang="en-US" dirty="0"/>
          </a:p>
        </p:txBody>
      </p:sp>
    </p:spTree>
    <p:extLst>
      <p:ext uri="{BB962C8B-B14F-4D97-AF65-F5344CB8AC3E}">
        <p14:creationId xmlns:p14="http://schemas.microsoft.com/office/powerpoint/2010/main" val="1589360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3</a:t>
            </a:fld>
            <a:endParaRPr lang="en-US" dirty="0"/>
          </a:p>
        </p:txBody>
      </p:sp>
    </p:spTree>
    <p:extLst>
      <p:ext uri="{BB962C8B-B14F-4D97-AF65-F5344CB8AC3E}">
        <p14:creationId xmlns:p14="http://schemas.microsoft.com/office/powerpoint/2010/main" val="38880616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35</a:t>
            </a:fld>
            <a:endParaRPr lang="en-US" dirty="0"/>
          </a:p>
        </p:txBody>
      </p:sp>
    </p:spTree>
    <p:extLst>
      <p:ext uri="{BB962C8B-B14F-4D97-AF65-F5344CB8AC3E}">
        <p14:creationId xmlns:p14="http://schemas.microsoft.com/office/powerpoint/2010/main" val="27805033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36</a:t>
            </a:fld>
            <a:endParaRPr lang="en-US" dirty="0"/>
          </a:p>
        </p:txBody>
      </p:sp>
    </p:spTree>
    <p:extLst>
      <p:ext uri="{BB962C8B-B14F-4D97-AF65-F5344CB8AC3E}">
        <p14:creationId xmlns:p14="http://schemas.microsoft.com/office/powerpoint/2010/main" val="22657695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37</a:t>
            </a:fld>
            <a:endParaRPr lang="en-US" dirty="0"/>
          </a:p>
        </p:txBody>
      </p:sp>
    </p:spTree>
    <p:extLst>
      <p:ext uri="{BB962C8B-B14F-4D97-AF65-F5344CB8AC3E}">
        <p14:creationId xmlns:p14="http://schemas.microsoft.com/office/powerpoint/2010/main" val="3383190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39</a:t>
            </a:fld>
            <a:endParaRPr lang="en-US" dirty="0"/>
          </a:p>
        </p:txBody>
      </p:sp>
    </p:spTree>
    <p:extLst>
      <p:ext uri="{BB962C8B-B14F-4D97-AF65-F5344CB8AC3E}">
        <p14:creationId xmlns:p14="http://schemas.microsoft.com/office/powerpoint/2010/main" val="22370569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40</a:t>
            </a:fld>
            <a:endParaRPr lang="en-US" dirty="0"/>
          </a:p>
        </p:txBody>
      </p:sp>
    </p:spTree>
    <p:extLst>
      <p:ext uri="{BB962C8B-B14F-4D97-AF65-F5344CB8AC3E}">
        <p14:creationId xmlns:p14="http://schemas.microsoft.com/office/powerpoint/2010/main" val="11792104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41</a:t>
            </a:fld>
            <a:endParaRPr lang="en-US" dirty="0"/>
          </a:p>
        </p:txBody>
      </p:sp>
    </p:spTree>
    <p:extLst>
      <p:ext uri="{BB962C8B-B14F-4D97-AF65-F5344CB8AC3E}">
        <p14:creationId xmlns:p14="http://schemas.microsoft.com/office/powerpoint/2010/main" val="37421436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42</a:t>
            </a:fld>
            <a:endParaRPr lang="en-US" dirty="0"/>
          </a:p>
        </p:txBody>
      </p:sp>
    </p:spTree>
    <p:extLst>
      <p:ext uri="{BB962C8B-B14F-4D97-AF65-F5344CB8AC3E}">
        <p14:creationId xmlns:p14="http://schemas.microsoft.com/office/powerpoint/2010/main" val="39684525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43</a:t>
            </a:fld>
            <a:endParaRPr lang="en-US" dirty="0"/>
          </a:p>
        </p:txBody>
      </p:sp>
    </p:spTree>
    <p:extLst>
      <p:ext uri="{BB962C8B-B14F-4D97-AF65-F5344CB8AC3E}">
        <p14:creationId xmlns:p14="http://schemas.microsoft.com/office/powerpoint/2010/main" val="31798689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45</a:t>
            </a:fld>
            <a:endParaRPr lang="en-US" dirty="0"/>
          </a:p>
        </p:txBody>
      </p:sp>
    </p:spTree>
    <p:extLst>
      <p:ext uri="{BB962C8B-B14F-4D97-AF65-F5344CB8AC3E}">
        <p14:creationId xmlns:p14="http://schemas.microsoft.com/office/powerpoint/2010/main" val="19178991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47</a:t>
            </a:fld>
            <a:endParaRPr lang="en-US" dirty="0"/>
          </a:p>
        </p:txBody>
      </p:sp>
    </p:spTree>
    <p:extLst>
      <p:ext uri="{BB962C8B-B14F-4D97-AF65-F5344CB8AC3E}">
        <p14:creationId xmlns:p14="http://schemas.microsoft.com/office/powerpoint/2010/main" val="712280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4</a:t>
            </a:fld>
            <a:endParaRPr lang="en-US" dirty="0"/>
          </a:p>
        </p:txBody>
      </p:sp>
    </p:spTree>
    <p:extLst>
      <p:ext uri="{BB962C8B-B14F-4D97-AF65-F5344CB8AC3E}">
        <p14:creationId xmlns:p14="http://schemas.microsoft.com/office/powerpoint/2010/main" val="36210212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50</a:t>
            </a:fld>
            <a:endParaRPr lang="en-US" dirty="0"/>
          </a:p>
        </p:txBody>
      </p:sp>
    </p:spTree>
    <p:extLst>
      <p:ext uri="{BB962C8B-B14F-4D97-AF65-F5344CB8AC3E}">
        <p14:creationId xmlns:p14="http://schemas.microsoft.com/office/powerpoint/2010/main" val="13153410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51</a:t>
            </a:fld>
            <a:endParaRPr lang="en-US" dirty="0"/>
          </a:p>
        </p:txBody>
      </p:sp>
    </p:spTree>
    <p:extLst>
      <p:ext uri="{BB962C8B-B14F-4D97-AF65-F5344CB8AC3E}">
        <p14:creationId xmlns:p14="http://schemas.microsoft.com/office/powerpoint/2010/main" val="3076808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52</a:t>
            </a:fld>
            <a:endParaRPr lang="en-US" dirty="0"/>
          </a:p>
        </p:txBody>
      </p:sp>
    </p:spTree>
    <p:extLst>
      <p:ext uri="{BB962C8B-B14F-4D97-AF65-F5344CB8AC3E}">
        <p14:creationId xmlns:p14="http://schemas.microsoft.com/office/powerpoint/2010/main" val="7005506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53</a:t>
            </a:fld>
            <a:endParaRPr lang="en-US" dirty="0"/>
          </a:p>
        </p:txBody>
      </p:sp>
    </p:spTree>
    <p:extLst>
      <p:ext uri="{BB962C8B-B14F-4D97-AF65-F5344CB8AC3E}">
        <p14:creationId xmlns:p14="http://schemas.microsoft.com/office/powerpoint/2010/main" val="999231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5</a:t>
            </a:fld>
            <a:endParaRPr lang="en-US" dirty="0"/>
          </a:p>
        </p:txBody>
      </p:sp>
    </p:spTree>
    <p:extLst>
      <p:ext uri="{BB962C8B-B14F-4D97-AF65-F5344CB8AC3E}">
        <p14:creationId xmlns:p14="http://schemas.microsoft.com/office/powerpoint/2010/main" val="1844813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6</a:t>
            </a:fld>
            <a:endParaRPr lang="en-US" dirty="0"/>
          </a:p>
        </p:txBody>
      </p:sp>
    </p:spTree>
    <p:extLst>
      <p:ext uri="{BB962C8B-B14F-4D97-AF65-F5344CB8AC3E}">
        <p14:creationId xmlns:p14="http://schemas.microsoft.com/office/powerpoint/2010/main" val="3888977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7</a:t>
            </a:fld>
            <a:endParaRPr lang="en-US" dirty="0"/>
          </a:p>
        </p:txBody>
      </p:sp>
    </p:spTree>
    <p:extLst>
      <p:ext uri="{BB962C8B-B14F-4D97-AF65-F5344CB8AC3E}">
        <p14:creationId xmlns:p14="http://schemas.microsoft.com/office/powerpoint/2010/main" val="1612947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8</a:t>
            </a:fld>
            <a:endParaRPr lang="en-US" dirty="0"/>
          </a:p>
        </p:txBody>
      </p:sp>
    </p:spTree>
    <p:extLst>
      <p:ext uri="{BB962C8B-B14F-4D97-AF65-F5344CB8AC3E}">
        <p14:creationId xmlns:p14="http://schemas.microsoft.com/office/powerpoint/2010/main" val="1952952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a:ln/>
        </p:spPr>
      </p:sp>
      <p:sp>
        <p:nvSpPr>
          <p:cNvPr id="283651" name="Notes Placeholder 2"/>
          <p:cNvSpPr>
            <a:spLocks noGrp="1"/>
          </p:cNvSpPr>
          <p:nvPr>
            <p:ph type="body" idx="1"/>
          </p:nvPr>
        </p:nvSpPr>
        <p:spPr>
          <a:noFill/>
          <a:ln/>
        </p:spPr>
        <p:txBody>
          <a:bodyPr/>
          <a:lstStyle/>
          <a:p>
            <a:endParaRPr lang="en-US" dirty="0"/>
          </a:p>
        </p:txBody>
      </p:sp>
      <p:sp>
        <p:nvSpPr>
          <p:cNvPr id="283652" name="Slide Number Placeholder 3"/>
          <p:cNvSpPr>
            <a:spLocks noGrp="1"/>
          </p:cNvSpPr>
          <p:nvPr>
            <p:ph type="sldNum" sz="quarter" idx="5"/>
          </p:nvPr>
        </p:nvSpPr>
        <p:spPr>
          <a:noFill/>
        </p:spPr>
        <p:txBody>
          <a:bodyPr/>
          <a:lstStyle/>
          <a:p>
            <a:fld id="{2998AD5D-371C-4794-B511-1D1D0ECD9A52}" type="slidenum">
              <a:rPr lang="en-US" smtClean="0"/>
              <a:pPr/>
              <a:t>9</a:t>
            </a:fld>
            <a:endParaRPr lang="en-US" dirty="0"/>
          </a:p>
        </p:txBody>
      </p:sp>
    </p:spTree>
    <p:extLst>
      <p:ext uri="{BB962C8B-B14F-4D97-AF65-F5344CB8AC3E}">
        <p14:creationId xmlns:p14="http://schemas.microsoft.com/office/powerpoint/2010/main" val="42885772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file://localhost/Users/anninmp/Documents/Jobs%20In%20Progress/%20LOGOS/%20DPI%20Logos/dpi_logo_horizSS-REV.emf"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364321" y="1293834"/>
            <a:ext cx="6311370" cy="1262666"/>
          </a:xfrm>
          <a:prstGeom prst="rect">
            <a:avLst/>
          </a:prstGeom>
        </p:spPr>
        <p:txBody>
          <a:bodyPr>
            <a:noAutofit/>
          </a:bodyPr>
          <a:lstStyle>
            <a:lvl1pPr marL="0" indent="0" algn="ctr">
              <a:lnSpc>
                <a:spcPts val="3820"/>
              </a:lnSpc>
              <a:buNone/>
              <a:defRPr sz="3600" baseline="0">
                <a:solidFill>
                  <a:srgbClr val="333399"/>
                </a:solidFill>
                <a:latin typeface="Lato Black" panose="020F0A02020204030203" pitchFamily="34" charset="0"/>
              </a:defRPr>
            </a:lvl1pPr>
            <a:lvl2pPr>
              <a:defRPr sz="2637">
                <a:solidFill>
                  <a:srgbClr val="333399"/>
                </a:solidFill>
                <a:latin typeface="+mj-lt"/>
              </a:defRPr>
            </a:lvl2pPr>
            <a:lvl3pPr>
              <a:defRPr sz="2637">
                <a:solidFill>
                  <a:srgbClr val="333399"/>
                </a:solidFill>
                <a:latin typeface="+mj-lt"/>
              </a:defRPr>
            </a:lvl3pPr>
            <a:lvl4pPr>
              <a:defRPr sz="2637">
                <a:solidFill>
                  <a:srgbClr val="333399"/>
                </a:solidFill>
                <a:latin typeface="+mj-lt"/>
              </a:defRPr>
            </a:lvl4pPr>
            <a:lvl5pPr>
              <a:defRPr sz="2637">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5458013" y="3035370"/>
            <a:ext cx="2228771" cy="1123872"/>
          </a:xfrm>
          <a:prstGeom prst="rect">
            <a:avLst/>
          </a:prstGeom>
        </p:spPr>
        <p:txBody>
          <a:bodyPr>
            <a:normAutofit/>
          </a:bodyPr>
          <a:lstStyle>
            <a:lvl1pPr marL="0" indent="0" algn="l">
              <a:lnSpc>
                <a:spcPct val="100000"/>
              </a:lnSpc>
              <a:buNone/>
              <a:defRPr sz="1800"/>
            </a:lvl1pPr>
            <a:lvl2pPr marL="342789" indent="0">
              <a:lnSpc>
                <a:spcPct val="100000"/>
              </a:lnSpc>
              <a:buNone/>
              <a:defRPr sz="1465"/>
            </a:lvl2pPr>
            <a:lvl3pPr marL="685578" indent="0">
              <a:lnSpc>
                <a:spcPct val="100000"/>
              </a:lnSpc>
              <a:buNone/>
              <a:defRPr sz="1465"/>
            </a:lvl3pPr>
            <a:lvl4pPr marL="1028367" indent="0">
              <a:lnSpc>
                <a:spcPct val="100000"/>
              </a:lnSpc>
              <a:buNone/>
              <a:defRPr sz="1465"/>
            </a:lvl4pPr>
            <a:lvl5pPr marL="1371156" indent="0">
              <a:lnSpc>
                <a:spcPct val="100000"/>
              </a:lnSpc>
              <a:buNone/>
              <a:defRPr sz="1465"/>
            </a:lvl5pPr>
          </a:lstStyle>
          <a:p>
            <a:pPr lvl="0"/>
            <a:r>
              <a:rPr lang="en-US" dirty="0"/>
              <a:t>Name of Presenter</a:t>
            </a:r>
            <a:br>
              <a:rPr lang="en-US" dirty="0"/>
            </a:br>
            <a:r>
              <a:rPr lang="en-US" dirty="0"/>
              <a:t>Title</a:t>
            </a:r>
            <a:br>
              <a:rPr lang="en-US" dirty="0"/>
            </a:br>
            <a:r>
              <a:rPr lang="en-US" dirty="0"/>
              <a:t>Date</a:t>
            </a:r>
          </a:p>
        </p:txBody>
      </p:sp>
      <p:grpSp>
        <p:nvGrpSpPr>
          <p:cNvPr id="2" name="Group 1"/>
          <p:cNvGrpSpPr/>
          <p:nvPr userDrawn="1"/>
        </p:nvGrpSpPr>
        <p:grpSpPr>
          <a:xfrm>
            <a:off x="-1" y="3248879"/>
            <a:ext cx="9144058" cy="1896438"/>
            <a:chOff x="-1" y="3248879"/>
            <a:chExt cx="9144058" cy="1896438"/>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3" name="dpi_logo_horizSS-REV.emf" descr="/Users/anninmp/Documents/Jobs In Progress/ LOGOS/ DPI Logos/dpi_logo_horizSS-REV.emf"/>
            <p:cNvPicPr>
              <a:picLocks noChangeAspect="1"/>
            </p:cNvPicPr>
            <p:nvPr userDrawn="1"/>
          </p:nvPicPr>
          <p:blipFill>
            <a:blip r:embed="rId3" r:link="rId4" cstate="print">
              <a:extLst>
                <a:ext uri="{28A0092B-C50C-407E-A947-70E740481C1C}">
                  <a14:useLocalDpi xmlns:a14="http://schemas.microsoft.com/office/drawing/2010/main" val="0"/>
                </a:ext>
              </a:extLst>
            </a:blip>
            <a:stretch>
              <a:fillRect/>
            </a:stretch>
          </p:blipFill>
          <p:spPr>
            <a:xfrm>
              <a:off x="3417957" y="4481264"/>
              <a:ext cx="2246156" cy="461674"/>
            </a:xfrm>
            <a:prstGeom prst="rect">
              <a:avLst/>
            </a:prstGeom>
          </p:spPr>
        </p:pic>
      </p:grpSp>
    </p:spTree>
    <p:extLst>
      <p:ext uri="{BB962C8B-B14F-4D97-AF65-F5344CB8AC3E}">
        <p14:creationId xmlns:p14="http://schemas.microsoft.com/office/powerpoint/2010/main" val="175443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00"/>
                                        <p:tgtEl>
                                          <p:spTgt spid="11">
                                            <p:txEl>
                                              <p:pRg st="0" end="0"/>
                                            </p:txEl>
                                          </p:spTgt>
                                        </p:tgtEl>
                                      </p:cBhvr>
                                    </p:animEffect>
                                  </p:childTnLst>
                                </p:cTn>
                              </p:par>
                            </p:childTnLst>
                          </p:cTn>
                        </p:par>
                        <p:par>
                          <p:cTn id="8" fill="hold">
                            <p:stCondLst>
                              <p:cond delay="70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0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p:ext uri="{DCECCB84-F9BA-43D5-87BE-67443E8EF086}">
      <p15:sldGuideLst xmlns:p15="http://schemas.microsoft.com/office/powerpoint/2012/main">
        <p15:guide id="1" orient="horz" pos="1620">
          <p15:clr>
            <a:srgbClr val="FBAE40"/>
          </p15:clr>
        </p15:guide>
        <p15:guide id="2" pos="300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206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o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Video Slide</a:t>
            </a:r>
          </a:p>
        </p:txBody>
      </p:sp>
      <p:sp>
        <p:nvSpPr>
          <p:cNvPr id="3" name="Media Placeholder 2"/>
          <p:cNvSpPr>
            <a:spLocks noGrp="1"/>
          </p:cNvSpPr>
          <p:nvPr>
            <p:ph type="media" sz="quarter" idx="15"/>
          </p:nvPr>
        </p:nvSpPr>
        <p:spPr>
          <a:xfrm>
            <a:off x="2042012" y="1304873"/>
            <a:ext cx="5045075" cy="2530475"/>
          </a:xfrm>
        </p:spPr>
        <p:txBody>
          <a:bodyPr/>
          <a:lstStyle/>
          <a:p>
            <a:endParaRPr lang="en-US" dirty="0"/>
          </a:p>
        </p:txBody>
      </p:sp>
    </p:spTree>
    <p:extLst>
      <p:ext uri="{BB962C8B-B14F-4D97-AF65-F5344CB8AC3E}">
        <p14:creationId xmlns:p14="http://schemas.microsoft.com/office/powerpoint/2010/main" val="40858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Footer Placeholder 4"/>
          <p:cNvSpPr>
            <a:spLocks noGrp="1"/>
          </p:cNvSpPr>
          <p:nvPr>
            <p:ph type="ftr" sz="quarter" idx="11"/>
          </p:nvPr>
        </p:nvSpPr>
        <p:spPr>
          <a:xfrm>
            <a:off x="326842" y="4743372"/>
            <a:ext cx="3352800" cy="273844"/>
          </a:xfrm>
          <a:prstGeom prst="rect">
            <a:avLst/>
          </a:prstGeom>
        </p:spPr>
        <p:txBody>
          <a:bodyPr/>
          <a:lstStyle/>
          <a:p>
            <a:r>
              <a:rPr lang="en-US" dirty="0"/>
              <a:t>Department of Public Instruction</a:t>
            </a:r>
          </a:p>
        </p:txBody>
      </p:sp>
      <p:sp>
        <p:nvSpPr>
          <p:cNvPr id="6" name="Slide Number Placeholder 5"/>
          <p:cNvSpPr>
            <a:spLocks noGrp="1"/>
          </p:cNvSpPr>
          <p:nvPr>
            <p:ph type="sldNum" sz="quarter" idx="12"/>
          </p:nvPr>
        </p:nvSpPr>
        <p:spPr>
          <a:xfrm>
            <a:off x="8121958" y="4740932"/>
            <a:ext cx="762000" cy="273844"/>
          </a:xfrm>
          <a:prstGeom prst="rect">
            <a:avLst/>
          </a:prstGeom>
        </p:spPr>
        <p:txBody>
          <a:bodyPr/>
          <a:lstStyle>
            <a:lvl1pPr>
              <a:defRPr sz="1800">
                <a:latin typeface="Arial Black" panose="020B0A04020102020204" pitchFamily="34" charset="0"/>
              </a:defRPr>
            </a:lvl1pPr>
          </a:lstStyle>
          <a:p>
            <a:pPr algn="r"/>
            <a:fld id="{AD971782-62F2-4B25-8C8A-717B3234EA71}" type="slidenum">
              <a:rPr lang="en-US" smtClean="0"/>
              <a:pPr algn="r"/>
              <a:t>‹#›</a:t>
            </a:fld>
            <a:endParaRPr lang="en-US" dirty="0"/>
          </a:p>
        </p:txBody>
      </p:sp>
    </p:spTree>
    <p:extLst>
      <p:ext uri="{BB962C8B-B14F-4D97-AF65-F5344CB8AC3E}">
        <p14:creationId xmlns:p14="http://schemas.microsoft.com/office/powerpoint/2010/main" val="2633103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0" y="1293834"/>
            <a:ext cx="9144000" cy="1262666"/>
          </a:xfrm>
          <a:prstGeom prst="rect">
            <a:avLst/>
          </a:prstGeom>
        </p:spPr>
        <p:txBody>
          <a:bodyPr>
            <a:noAutofit/>
          </a:bodyPr>
          <a:lstStyle>
            <a:lvl1pPr marL="0" indent="0" algn="ctr">
              <a:lnSpc>
                <a:spcPts val="3820"/>
              </a:lnSpc>
              <a:buNone/>
              <a:defRPr sz="3600" baseline="0">
                <a:solidFill>
                  <a:srgbClr val="333399"/>
                </a:solidFill>
                <a:latin typeface="Lato Black" panose="020F0A02020204030203" pitchFamily="34" charset="0"/>
              </a:defRPr>
            </a:lvl1pPr>
            <a:lvl2pPr>
              <a:defRPr sz="2637">
                <a:solidFill>
                  <a:srgbClr val="333399"/>
                </a:solidFill>
                <a:latin typeface="+mj-lt"/>
              </a:defRPr>
            </a:lvl2pPr>
            <a:lvl3pPr>
              <a:defRPr sz="2637">
                <a:solidFill>
                  <a:srgbClr val="333399"/>
                </a:solidFill>
                <a:latin typeface="+mj-lt"/>
              </a:defRPr>
            </a:lvl3pPr>
            <a:lvl4pPr>
              <a:defRPr sz="2637">
                <a:solidFill>
                  <a:srgbClr val="333399"/>
                </a:solidFill>
                <a:latin typeface="+mj-lt"/>
              </a:defRPr>
            </a:lvl4pPr>
            <a:lvl5pPr>
              <a:defRPr sz="2637">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5458013" y="3035370"/>
            <a:ext cx="2228771" cy="1123872"/>
          </a:xfrm>
          <a:prstGeom prst="rect">
            <a:avLst/>
          </a:prstGeom>
        </p:spPr>
        <p:txBody>
          <a:bodyPr>
            <a:normAutofit/>
          </a:bodyPr>
          <a:lstStyle>
            <a:lvl1pPr marL="0" indent="0" algn="l">
              <a:lnSpc>
                <a:spcPct val="100000"/>
              </a:lnSpc>
              <a:buNone/>
              <a:defRPr sz="1800"/>
            </a:lvl1pPr>
            <a:lvl2pPr marL="342789" indent="0">
              <a:lnSpc>
                <a:spcPct val="100000"/>
              </a:lnSpc>
              <a:buNone/>
              <a:defRPr sz="1465"/>
            </a:lvl2pPr>
            <a:lvl3pPr marL="685578" indent="0">
              <a:lnSpc>
                <a:spcPct val="100000"/>
              </a:lnSpc>
              <a:buNone/>
              <a:defRPr sz="1465"/>
            </a:lvl3pPr>
            <a:lvl4pPr marL="1028367" indent="0">
              <a:lnSpc>
                <a:spcPct val="100000"/>
              </a:lnSpc>
              <a:buNone/>
              <a:defRPr sz="1465"/>
            </a:lvl4pPr>
            <a:lvl5pPr marL="1371156" indent="0">
              <a:lnSpc>
                <a:spcPct val="100000"/>
              </a:lnSpc>
              <a:buNone/>
              <a:defRPr sz="1465"/>
            </a:lvl5pPr>
          </a:lstStyle>
          <a:p>
            <a:pPr lvl="0"/>
            <a:r>
              <a:rPr lang="en-US" dirty="0"/>
              <a:t>Name of Presenter</a:t>
            </a:r>
            <a:br>
              <a:rPr lang="en-US" dirty="0"/>
            </a:br>
            <a:r>
              <a:rPr lang="en-US" dirty="0"/>
              <a:t>Title</a:t>
            </a:r>
            <a:br>
              <a:rPr lang="en-US" dirty="0"/>
            </a:br>
            <a:r>
              <a:rPr lang="en-US" dirty="0"/>
              <a:t>Date</a:t>
            </a:r>
          </a:p>
        </p:txBody>
      </p:sp>
      <p:pic>
        <p:nvPicPr>
          <p:cNvPr id="7" name="Picture 6">
            <a:extLst>
              <a:ext uri="{FF2B5EF4-FFF2-40B4-BE49-F238E27FC236}">
                <a16:creationId xmlns:a16="http://schemas.microsoft.com/office/drawing/2014/main" id="{6EDB4021-3A30-4F48-B5FC-981F181944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8" name="Picture 7">
            <a:extLst>
              <a:ext uri="{FF2B5EF4-FFF2-40B4-BE49-F238E27FC236}">
                <a16:creationId xmlns:a16="http://schemas.microsoft.com/office/drawing/2014/main" id="{4D265645-85AD-8740-A5BB-153947EF508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62141" y="4465217"/>
            <a:ext cx="2624950" cy="579981"/>
          </a:xfrm>
          <a:prstGeom prst="rect">
            <a:avLst/>
          </a:prstGeom>
        </p:spPr>
      </p:pic>
    </p:spTree>
    <p:extLst>
      <p:ext uri="{BB962C8B-B14F-4D97-AF65-F5344CB8AC3E}">
        <p14:creationId xmlns:p14="http://schemas.microsoft.com/office/powerpoint/2010/main" val="10161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Text Slide</a:t>
            </a:r>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spTree>
    <p:extLst>
      <p:ext uri="{BB962C8B-B14F-4D97-AF65-F5344CB8AC3E}">
        <p14:creationId xmlns:p14="http://schemas.microsoft.com/office/powerpoint/2010/main" val="3752733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Video Slide</a:t>
            </a:r>
          </a:p>
        </p:txBody>
      </p:sp>
      <p:sp>
        <p:nvSpPr>
          <p:cNvPr id="3" name="Media Placeholder 2"/>
          <p:cNvSpPr>
            <a:spLocks noGrp="1"/>
          </p:cNvSpPr>
          <p:nvPr>
            <p:ph type="media" sz="quarter" idx="15"/>
          </p:nvPr>
        </p:nvSpPr>
        <p:spPr>
          <a:xfrm>
            <a:off x="2042012" y="1304873"/>
            <a:ext cx="5045075" cy="2530475"/>
          </a:xfrm>
        </p:spPr>
        <p:txBody>
          <a:bodyPr/>
          <a:lstStyle/>
          <a:p>
            <a:endParaRPr lang="en-US"/>
          </a:p>
        </p:txBody>
      </p:sp>
    </p:spTree>
    <p:extLst>
      <p:ext uri="{BB962C8B-B14F-4D97-AF65-F5344CB8AC3E}">
        <p14:creationId xmlns:p14="http://schemas.microsoft.com/office/powerpoint/2010/main" val="256495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EE49B0-F500-4C0C-9AC4-CD0502457B17}" type="datetimeFigureOut">
              <a:rPr lang="en-US" smtClean="0"/>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F8F3A2-5DEE-4E2D-ACFE-D2250D8C2050}" type="slidenum">
              <a:rPr lang="en-US" smtClean="0"/>
              <a:t>‹#›</a:t>
            </a:fld>
            <a:endParaRPr lang="en-US" dirty="0"/>
          </a:p>
        </p:txBody>
      </p:sp>
    </p:spTree>
    <p:extLst>
      <p:ext uri="{BB962C8B-B14F-4D97-AF65-F5344CB8AC3E}">
        <p14:creationId xmlns:p14="http://schemas.microsoft.com/office/powerpoint/2010/main" val="182929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ext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1"/>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1"/>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Text Slide</a:t>
            </a:r>
          </a:p>
        </p:txBody>
      </p:sp>
      <p:sp>
        <p:nvSpPr>
          <p:cNvPr id="12" name="Text Placeholder 11"/>
          <p:cNvSpPr>
            <a:spLocks noGrp="1"/>
          </p:cNvSpPr>
          <p:nvPr>
            <p:ph type="body" sz="quarter" idx="14"/>
          </p:nvPr>
        </p:nvSpPr>
        <p:spPr>
          <a:xfrm>
            <a:off x="2052029" y="1197430"/>
            <a:ext cx="5046877" cy="2512779"/>
          </a:xfrm>
        </p:spPr>
        <p:txBody>
          <a:bodyPr>
            <a:normAutofit/>
          </a:bodyPr>
          <a:lstStyle>
            <a:lvl1pPr marL="342892" indent="-342892">
              <a:lnSpc>
                <a:spcPct val="150000"/>
              </a:lnSpc>
              <a:spcAft>
                <a:spcPts val="439"/>
              </a:spcAft>
              <a:buFont typeface="Arial"/>
              <a:buChar char="•"/>
              <a:defRPr sz="2400" b="1"/>
            </a:lvl1pPr>
            <a:lvl2pPr marL="342781" indent="0">
              <a:buNone/>
              <a:defRPr sz="1758"/>
            </a:lvl2pPr>
            <a:lvl3pPr marL="685561" indent="0">
              <a:buNone/>
              <a:defRPr sz="1758"/>
            </a:lvl3pPr>
            <a:lvl4pPr marL="1028342" indent="0">
              <a:buNone/>
              <a:defRPr sz="1758"/>
            </a:lvl4pPr>
            <a:lvl5pPr marL="1371123" indent="0">
              <a:buNone/>
              <a:defRPr sz="1758"/>
            </a:lvl5pPr>
          </a:lstStyle>
          <a:p>
            <a:pPr lvl="0"/>
            <a:endParaRPr lang="en-US" dirty="0"/>
          </a:p>
        </p:txBody>
      </p:sp>
    </p:spTree>
    <p:extLst>
      <p:ext uri="{BB962C8B-B14F-4D97-AF65-F5344CB8AC3E}">
        <p14:creationId xmlns:p14="http://schemas.microsoft.com/office/powerpoint/2010/main" val="30338336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alphaModFix amt="73000"/>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a:t>Click to edit Master text styles</a:t>
            </a:r>
          </a:p>
        </p:txBody>
      </p:sp>
      <p:sp>
        <p:nvSpPr>
          <p:cNvPr id="5"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a:t>Text Slide Master</a:t>
            </a:r>
          </a:p>
        </p:txBody>
      </p:sp>
    </p:spTree>
    <p:extLst>
      <p:ext uri="{BB962C8B-B14F-4D97-AF65-F5344CB8AC3E}">
        <p14:creationId xmlns:p14="http://schemas.microsoft.com/office/powerpoint/2010/main" val="1963821010"/>
      </p:ext>
    </p:extLst>
  </p:cSld>
  <p:clrMap bg1="lt1" tx1="dk1" bg2="lt2" tx2="dk2" accent1="accent1" accent2="accent2" accent3="accent3" accent4="accent4" accent5="accent5" accent6="accent6" hlink="hlink" folHlink="folHlink"/>
  <p:sldLayoutIdLst>
    <p:sldLayoutId id="2147483693" r:id="rId1"/>
    <p:sldLayoutId id="2147483698" r:id="rId2"/>
    <p:sldLayoutId id="2147483697" r:id="rId3"/>
    <p:sldLayoutId id="2147483699" r:id="rId4"/>
  </p:sldLayoutIdLst>
  <p:hf hdr="0" dt="0"/>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7">
            <a:alphaModFix amt="73000"/>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a:t>Click to edit Master text styles</a:t>
            </a:r>
          </a:p>
        </p:txBody>
      </p:sp>
      <p:sp>
        <p:nvSpPr>
          <p:cNvPr id="5"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a:t>Text Slide Master</a:t>
            </a:r>
          </a:p>
        </p:txBody>
      </p:sp>
    </p:spTree>
    <p:extLst>
      <p:ext uri="{BB962C8B-B14F-4D97-AF65-F5344CB8AC3E}">
        <p14:creationId xmlns:p14="http://schemas.microsoft.com/office/powerpoint/2010/main" val="408319860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Lst>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dpi.wi.gov/sfs/finances/budgeting/school-fee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dpi.wi.gov/sfs/finances/budgeting/school-fees" TargetMode="External"/><Relationship Id="rId2" Type="http://schemas.openxmlformats.org/officeDocument/2006/relationships/notesSlide" Target="../notesSlides/notesSlide39.xml"/><Relationship Id="rId1" Type="http://schemas.openxmlformats.org/officeDocument/2006/relationships/slideLayout" Target="../slideLayouts/slideLayout4.xml"/><Relationship Id="rId6" Type="http://schemas.openxmlformats.org/officeDocument/2006/relationships/hyperlink" Target="https://dpi.wi.gov/school-nutrition/program-requirements/financial-management" TargetMode="External"/><Relationship Id="rId5" Type="http://schemas.openxmlformats.org/officeDocument/2006/relationships/hyperlink" Target="http://dpi.wi.gov/sfs/finances/auditors/membership/overview" TargetMode="External"/><Relationship Id="rId4" Type="http://schemas.openxmlformats.org/officeDocument/2006/relationships/hyperlink" Target="http://dpi.wi.gov/sfs/children/summer-school"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mailto:Roger.Kordus@dpi.wi.gov" TargetMode="Externa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dpi.wi.gov/sfs/finances/budgeting/school-fee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60124" y="1563366"/>
            <a:ext cx="8446168" cy="1179833"/>
          </a:xfrm>
        </p:spPr>
        <p:txBody>
          <a:bodyPr>
            <a:noAutofit/>
          </a:bodyPr>
          <a:lstStyle/>
          <a:p>
            <a:pPr>
              <a:lnSpc>
                <a:spcPct val="100000"/>
              </a:lnSpc>
              <a:spcAft>
                <a:spcPts val="0"/>
              </a:spcAft>
            </a:pPr>
            <a:r>
              <a:rPr lang="en-US" dirty="0"/>
              <a:t>Pupil Fees</a:t>
            </a:r>
          </a:p>
          <a:p>
            <a:pPr>
              <a:lnSpc>
                <a:spcPct val="100000"/>
              </a:lnSpc>
              <a:spcAft>
                <a:spcPts val="0"/>
              </a:spcAft>
            </a:pPr>
            <a:endParaRPr lang="en-US" sz="1000" dirty="0"/>
          </a:p>
          <a:p>
            <a:pPr>
              <a:lnSpc>
                <a:spcPct val="100000"/>
              </a:lnSpc>
              <a:spcAft>
                <a:spcPts val="0"/>
              </a:spcAft>
            </a:pPr>
            <a:r>
              <a:rPr lang="en-US" sz="2400" dirty="0"/>
              <a:t>WASBO “Winter At A Glance”</a:t>
            </a:r>
          </a:p>
          <a:p>
            <a:pPr>
              <a:lnSpc>
                <a:spcPct val="100000"/>
              </a:lnSpc>
            </a:pPr>
            <a:endParaRPr lang="en-US" dirty="0"/>
          </a:p>
        </p:txBody>
      </p:sp>
      <p:sp>
        <p:nvSpPr>
          <p:cNvPr id="3" name="Text Placeholder 2"/>
          <p:cNvSpPr>
            <a:spLocks noGrp="1"/>
          </p:cNvSpPr>
          <p:nvPr>
            <p:ph type="body" sz="quarter" idx="11"/>
          </p:nvPr>
        </p:nvSpPr>
        <p:spPr>
          <a:xfrm>
            <a:off x="5618549" y="3330373"/>
            <a:ext cx="3187743" cy="918242"/>
          </a:xfrm>
        </p:spPr>
        <p:txBody>
          <a:bodyPr>
            <a:noAutofit/>
          </a:bodyPr>
          <a:lstStyle/>
          <a:p>
            <a:pPr>
              <a:spcAft>
                <a:spcPts val="0"/>
              </a:spcAft>
            </a:pPr>
            <a:r>
              <a:rPr lang="en-US" sz="1500" dirty="0">
                <a:latin typeface="Lato Black" panose="020F0A02020204030203"/>
              </a:rPr>
              <a:t>Roger Kordus, Consultant</a:t>
            </a:r>
          </a:p>
          <a:p>
            <a:pPr>
              <a:spcAft>
                <a:spcPts val="0"/>
              </a:spcAft>
            </a:pPr>
            <a:r>
              <a:rPr lang="en-US" sz="1500" dirty="0">
                <a:latin typeface="Lato Black" panose="020F0A02020204030203"/>
              </a:rPr>
              <a:t>School Financial Services Team</a:t>
            </a:r>
          </a:p>
          <a:p>
            <a:pPr>
              <a:spcAft>
                <a:spcPts val="0"/>
              </a:spcAft>
            </a:pPr>
            <a:r>
              <a:rPr lang="en-US" sz="1500">
                <a:latin typeface="Lato Black" panose="020F0A02020204030203"/>
              </a:rPr>
              <a:t>December 2, 2020</a:t>
            </a:r>
            <a:endParaRPr lang="en-US" sz="1500" dirty="0">
              <a:latin typeface="Lato Black" panose="020F0A02020204030203"/>
            </a:endParaRPr>
          </a:p>
        </p:txBody>
      </p:sp>
    </p:spTree>
    <p:extLst>
      <p:ext uri="{BB962C8B-B14F-4D97-AF65-F5344CB8AC3E}">
        <p14:creationId xmlns:p14="http://schemas.microsoft.com/office/powerpoint/2010/main" val="2684163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59180" y="1049185"/>
            <a:ext cx="7354388" cy="3293209"/>
          </a:xfrm>
          <a:prstGeom prst="rect">
            <a:avLst/>
          </a:prstGeom>
        </p:spPr>
        <p:txBody>
          <a:bodyPr wrap="square">
            <a:spAutoFit/>
          </a:bodyPr>
          <a:lstStyle/>
          <a:p>
            <a:pPr>
              <a:spcAft>
                <a:spcPts val="900"/>
              </a:spcAft>
            </a:pPr>
            <a:r>
              <a:rPr lang="en-US" sz="2600" b="1" dirty="0">
                <a:latin typeface="Lato" panose="020F0502020204030203" pitchFamily="34" charset="0"/>
                <a:cs typeface="Times New Roman" pitchFamily="18" charset="0"/>
              </a:rPr>
              <a:t>Therefore, user fees, if permitted by statute, are constitutional as long as they are not intended to defray the cost of instruction, buildings, building maintenance and "apparatus".  </a:t>
            </a:r>
            <a:r>
              <a:rPr lang="en-US" sz="2600" b="1" u="sng" dirty="0">
                <a:latin typeface="Lato" panose="020F0502020204030203" pitchFamily="34" charset="0"/>
                <a:cs typeface="Times New Roman" pitchFamily="18" charset="0"/>
              </a:rPr>
              <a:t>State statutes list specific fees that are or are not authorized</a:t>
            </a:r>
            <a:r>
              <a:rPr lang="en-US" sz="2600" b="1" dirty="0">
                <a:latin typeface="Lato" panose="020F0502020204030203" pitchFamily="34" charset="0"/>
              </a:rPr>
              <a:t>. </a:t>
            </a:r>
          </a:p>
          <a:p>
            <a:pPr>
              <a:spcAft>
                <a:spcPts val="900"/>
              </a:spcAft>
            </a:pPr>
            <a:endParaRPr lang="en-US" sz="1100" b="1" dirty="0">
              <a:latin typeface="Lato" panose="020F0502020204030203" pitchFamily="34" charset="0"/>
            </a:endParaRPr>
          </a:p>
          <a:p>
            <a:pPr>
              <a:spcAft>
                <a:spcPts val="900"/>
              </a:spcAft>
            </a:pPr>
            <a:r>
              <a:rPr lang="en-US" sz="2600" b="1" dirty="0">
                <a:latin typeface="Lato" panose="020F0502020204030203" pitchFamily="34" charset="0"/>
              </a:rPr>
              <a:t>See </a:t>
            </a:r>
            <a:r>
              <a:rPr lang="en-US" sz="2600" b="1" dirty="0">
                <a:solidFill>
                  <a:srgbClr val="FFC000"/>
                </a:solidFill>
                <a:effectLst>
                  <a:outerShdw blurRad="38100" dist="38100" dir="2700000" algn="tl">
                    <a:srgbClr val="000000">
                      <a:alpha val="43137"/>
                    </a:srgbClr>
                  </a:outerShdw>
                </a:effectLst>
                <a:latin typeface="Lato" panose="020F0502020204030203" pitchFamily="34" charset="0"/>
                <a:hlinkClick r:id="" action="ppaction://noaction"/>
              </a:rPr>
              <a:t>APPENDIX</a:t>
            </a:r>
            <a:r>
              <a:rPr lang="en-US" sz="2600" b="1" dirty="0">
                <a:latin typeface="Lato" panose="020F0502020204030203" pitchFamily="34" charset="0"/>
              </a:rPr>
              <a:t>  starting on slide 47 of this document for individual Statutory Citations.  </a:t>
            </a:r>
          </a:p>
        </p:txBody>
      </p:sp>
      <p:sp>
        <p:nvSpPr>
          <p:cNvPr id="4" name="Title 3"/>
          <p:cNvSpPr>
            <a:spLocks noGrp="1"/>
          </p:cNvSpPr>
          <p:nvPr>
            <p:ph type="title"/>
          </p:nvPr>
        </p:nvSpPr>
        <p:spPr>
          <a:xfrm>
            <a:off x="0" y="0"/>
            <a:ext cx="9144000" cy="883920"/>
          </a:xfrm>
        </p:spPr>
        <p:txBody>
          <a:bodyPr>
            <a:noAutofit/>
          </a:bodyPr>
          <a:lstStyle/>
          <a:p>
            <a:pPr marL="342900" indent="-342900"/>
            <a:r>
              <a:rPr lang="en-US" sz="4400" dirty="0"/>
              <a:t>Interpreting Article X, Sect. 3</a:t>
            </a:r>
          </a:p>
        </p:txBody>
      </p:sp>
      <p:sp>
        <p:nvSpPr>
          <p:cNvPr id="12" name="Slide Number Placeholder 11"/>
          <p:cNvSpPr>
            <a:spLocks noGrp="1"/>
          </p:cNvSpPr>
          <p:nvPr>
            <p:ph type="sldNum" sz="quarter" idx="12"/>
          </p:nvPr>
        </p:nvSpPr>
        <p:spPr/>
        <p:txBody>
          <a:bodyPr/>
          <a:lstStyle/>
          <a:p>
            <a:pPr algn="r"/>
            <a:fld id="{AD971782-62F2-4B25-8C8A-717B3234EA71}" type="slidenum">
              <a:rPr lang="en-US" smtClean="0"/>
              <a:pPr algn="r"/>
              <a:t>10</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71500" y="884453"/>
            <a:ext cx="8312458" cy="3624069"/>
          </a:xfrm>
          <a:prstGeom prst="rect">
            <a:avLst/>
          </a:prstGeom>
        </p:spPr>
        <p:txBody>
          <a:bodyPr wrap="square">
            <a:spAutoFit/>
          </a:bodyPr>
          <a:lstStyle/>
          <a:p>
            <a:pPr>
              <a:spcAft>
                <a:spcPts val="900"/>
              </a:spcAft>
            </a:pPr>
            <a:r>
              <a:rPr lang="en-US" sz="2400" b="1" dirty="0">
                <a:latin typeface="Lato" panose="020F0502020204030203" pitchFamily="34" charset="0"/>
                <a:cs typeface="Times New Roman" pitchFamily="18" charset="0"/>
              </a:rPr>
              <a:t>Based upon the </a:t>
            </a:r>
            <a:r>
              <a:rPr lang="en-US" sz="2400" b="1" i="1" dirty="0">
                <a:latin typeface="Lato" panose="020F0502020204030203" pitchFamily="34" charset="0"/>
                <a:cs typeface="Times New Roman" pitchFamily="18" charset="0"/>
              </a:rPr>
              <a:t>Sinclair</a:t>
            </a:r>
            <a:r>
              <a:rPr lang="en-US" sz="2400" b="1" dirty="0">
                <a:latin typeface="Lato" panose="020F0502020204030203" pitchFamily="34" charset="0"/>
                <a:cs typeface="Times New Roman" pitchFamily="18" charset="0"/>
              </a:rPr>
              <a:t> case, the above State Statutes, and Opinions of the Attorney General, "User Fees" generally fall into one of the five following categories: </a:t>
            </a:r>
          </a:p>
          <a:p>
            <a:pPr>
              <a:spcAft>
                <a:spcPts val="900"/>
              </a:spcAft>
            </a:pPr>
            <a:r>
              <a:rPr lang="en-US" sz="2400" b="1" dirty="0">
                <a:latin typeface="Lato" panose="020F0502020204030203" pitchFamily="34" charset="0"/>
                <a:cs typeface="Times New Roman" pitchFamily="18" charset="0"/>
              </a:rPr>
              <a:t>Category I:	Fees are not permissible for any student</a:t>
            </a:r>
          </a:p>
          <a:p>
            <a:pPr>
              <a:spcAft>
                <a:spcPts val="900"/>
              </a:spcAft>
            </a:pPr>
            <a:r>
              <a:rPr lang="en-US" sz="2400" b="1" dirty="0">
                <a:latin typeface="Lato" panose="020F0502020204030203" pitchFamily="34" charset="0"/>
                <a:cs typeface="Times New Roman" pitchFamily="18" charset="0"/>
              </a:rPr>
              <a:t>Category II:	 Limitations for indigent students</a:t>
            </a:r>
          </a:p>
          <a:p>
            <a:pPr>
              <a:spcAft>
                <a:spcPts val="900"/>
              </a:spcAft>
            </a:pPr>
            <a:r>
              <a:rPr lang="en-US" sz="2400" b="1" dirty="0">
                <a:latin typeface="Lato" panose="020F0502020204030203" pitchFamily="34" charset="0"/>
                <a:cs typeface="Times New Roman" pitchFamily="18" charset="0"/>
              </a:rPr>
              <a:t>Category III:  Charges permissible for non-indigent students</a:t>
            </a:r>
          </a:p>
          <a:p>
            <a:pPr>
              <a:spcAft>
                <a:spcPts val="900"/>
              </a:spcAft>
            </a:pPr>
            <a:r>
              <a:rPr lang="en-US" sz="2400" b="1" dirty="0">
                <a:latin typeface="Lato" panose="020F0502020204030203" pitchFamily="34" charset="0"/>
                <a:cs typeface="Times New Roman" pitchFamily="18" charset="0"/>
              </a:rPr>
              <a:t>Category IV:  Charges permissible for any student</a:t>
            </a:r>
          </a:p>
          <a:p>
            <a:r>
              <a:rPr lang="en-US" sz="2400" b="1" dirty="0">
                <a:latin typeface="Lato" panose="020F0502020204030203" pitchFamily="34" charset="0"/>
                <a:cs typeface="Times New Roman" pitchFamily="18" charset="0"/>
              </a:rPr>
              <a:t>Category V:	  School District discretion</a:t>
            </a:r>
          </a:p>
        </p:txBody>
      </p:sp>
      <p:sp>
        <p:nvSpPr>
          <p:cNvPr id="4" name="Title 3"/>
          <p:cNvSpPr>
            <a:spLocks noGrp="1"/>
          </p:cNvSpPr>
          <p:nvPr>
            <p:ph type="title"/>
          </p:nvPr>
        </p:nvSpPr>
        <p:spPr>
          <a:xfrm>
            <a:off x="0" y="114300"/>
            <a:ext cx="9144000" cy="693964"/>
          </a:xfrm>
        </p:spPr>
        <p:txBody>
          <a:bodyPr>
            <a:normAutofit/>
          </a:bodyPr>
          <a:lstStyle/>
          <a:p>
            <a:pPr marL="342900" indent="-342900"/>
            <a:r>
              <a:rPr lang="en-US" sz="4000" dirty="0"/>
              <a:t>Applying </a:t>
            </a:r>
            <a:r>
              <a:rPr lang="en-US" sz="4000" i="1" dirty="0"/>
              <a:t>Sinclair</a:t>
            </a:r>
            <a:r>
              <a:rPr lang="en-US" sz="4000" dirty="0"/>
              <a:t> &amp; the Statutes</a:t>
            </a:r>
          </a:p>
        </p:txBody>
      </p:sp>
      <p:sp>
        <p:nvSpPr>
          <p:cNvPr id="10" name="Slide Number Placeholder 9"/>
          <p:cNvSpPr>
            <a:spLocks noGrp="1"/>
          </p:cNvSpPr>
          <p:nvPr>
            <p:ph type="sldNum" sz="quarter" idx="12"/>
          </p:nvPr>
        </p:nvSpPr>
        <p:spPr/>
        <p:txBody>
          <a:bodyPr/>
          <a:lstStyle/>
          <a:p>
            <a:pPr algn="r"/>
            <a:fld id="{AD971782-62F2-4B25-8C8A-717B3234EA71}" type="slidenum">
              <a:rPr lang="en-US" smtClean="0"/>
              <a:pPr algn="r"/>
              <a:t>11</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slide(fromBottom)">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slide(fromBottom)">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slide(fromBottom)">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slide(fromBottom)">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slide(fromBottom)">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91886" y="864031"/>
            <a:ext cx="7730072" cy="3808735"/>
          </a:xfrm>
          <a:prstGeom prst="rect">
            <a:avLst/>
          </a:prstGeom>
        </p:spPr>
        <p:txBody>
          <a:bodyPr wrap="square">
            <a:spAutoFit/>
          </a:bodyPr>
          <a:lstStyle/>
          <a:p>
            <a:pPr marL="403225" indent="-403225">
              <a:spcAft>
                <a:spcPts val="300"/>
              </a:spcAft>
              <a:buFont typeface="+mj-lt"/>
              <a:buAutoNum type="arabicPeriod"/>
            </a:pPr>
            <a:r>
              <a:rPr lang="en-US" sz="2600" b="1" dirty="0">
                <a:latin typeface="Lato" panose="020F0502020204030203" pitchFamily="34" charset="0"/>
                <a:cs typeface="Times New Roman" pitchFamily="18" charset="0"/>
              </a:rPr>
              <a:t>Tuition/instruction costs </a:t>
            </a:r>
          </a:p>
          <a:p>
            <a:pPr marL="403225" indent="-403225">
              <a:spcAft>
                <a:spcPts val="300"/>
              </a:spcAft>
              <a:buFont typeface="+mj-lt"/>
              <a:buAutoNum type="arabicPeriod"/>
            </a:pPr>
            <a:r>
              <a:rPr lang="en-US" sz="2600" b="1" dirty="0">
                <a:latin typeface="Lato" panose="020F0502020204030203" pitchFamily="34" charset="0"/>
                <a:cs typeface="Times New Roman" pitchFamily="18" charset="0"/>
              </a:rPr>
              <a:t>Teacher salaries or benefits </a:t>
            </a:r>
          </a:p>
          <a:p>
            <a:pPr marL="403225" indent="-403225">
              <a:spcAft>
                <a:spcPts val="300"/>
              </a:spcAft>
              <a:buFont typeface="+mj-lt"/>
              <a:buAutoNum type="arabicPeriod"/>
            </a:pPr>
            <a:r>
              <a:rPr lang="en-US" sz="2600" b="1" dirty="0">
                <a:latin typeface="Lato" panose="020F0502020204030203" pitchFamily="34" charset="0"/>
                <a:cs typeface="Times New Roman" pitchFamily="18" charset="0"/>
              </a:rPr>
              <a:t>Buildings, maintenance </a:t>
            </a:r>
          </a:p>
          <a:p>
            <a:pPr marL="403225" indent="-403225">
              <a:spcAft>
                <a:spcPts val="300"/>
              </a:spcAft>
              <a:buFont typeface="+mj-lt"/>
              <a:buAutoNum type="arabicPeriod"/>
            </a:pPr>
            <a:r>
              <a:rPr lang="en-US" sz="2600" b="1" dirty="0">
                <a:latin typeface="Lato" panose="020F0502020204030203" pitchFamily="34" charset="0"/>
                <a:cs typeface="Times New Roman" pitchFamily="18" charset="0"/>
              </a:rPr>
              <a:t>Teaching apparatus –computer hardware and software, microfilm readers, projectors, industrial arts equipment (presses, saws, etc.) home economic equipment (stove, sewing machine, etc.), art equipment (kilns, dark room, etc.)</a:t>
            </a:r>
          </a:p>
        </p:txBody>
      </p:sp>
      <p:pic>
        <p:nvPicPr>
          <p:cNvPr id="4" name="Picture 3" descr="do not.JPG"/>
          <p:cNvPicPr>
            <a:picLocks noChangeAspect="1"/>
          </p:cNvPicPr>
          <p:nvPr/>
        </p:nvPicPr>
        <p:blipFill>
          <a:blip r:embed="rId3" cstate="print"/>
          <a:stretch>
            <a:fillRect/>
          </a:stretch>
        </p:blipFill>
        <p:spPr>
          <a:xfrm>
            <a:off x="7705725" y="936171"/>
            <a:ext cx="1200150" cy="1200150"/>
          </a:xfrm>
          <a:prstGeom prst="rect">
            <a:avLst/>
          </a:prstGeom>
        </p:spPr>
      </p:pic>
      <p:sp>
        <p:nvSpPr>
          <p:cNvPr id="5" name="Title 4"/>
          <p:cNvSpPr>
            <a:spLocks noGrp="1"/>
          </p:cNvSpPr>
          <p:nvPr>
            <p:ph type="title"/>
          </p:nvPr>
        </p:nvSpPr>
        <p:spPr>
          <a:xfrm>
            <a:off x="0" y="0"/>
            <a:ext cx="9227820" cy="857250"/>
          </a:xfrm>
        </p:spPr>
        <p:txBody>
          <a:bodyPr>
            <a:normAutofit/>
          </a:bodyPr>
          <a:lstStyle/>
          <a:p>
            <a:r>
              <a:rPr lang="en-US" sz="4400" dirty="0"/>
              <a:t>Category I: Prohibited</a:t>
            </a:r>
          </a:p>
        </p:txBody>
      </p:sp>
      <p:sp>
        <p:nvSpPr>
          <p:cNvPr id="12" name="Slide Number Placeholder 11"/>
          <p:cNvSpPr>
            <a:spLocks noGrp="1"/>
          </p:cNvSpPr>
          <p:nvPr>
            <p:ph type="sldNum" sz="quarter" idx="12"/>
          </p:nvPr>
        </p:nvSpPr>
        <p:spPr/>
        <p:txBody>
          <a:bodyPr/>
          <a:lstStyle/>
          <a:p>
            <a:pPr algn="r"/>
            <a:fld id="{AD971782-62F2-4B25-8C8A-717B3234EA71}" type="slidenum">
              <a:rPr lang="en-US" smtClean="0"/>
              <a:pPr algn="r"/>
              <a:t>12</a:t>
            </a:fld>
            <a:endParaRPr lang="en-US" dirty="0"/>
          </a:p>
        </p:txBody>
      </p:sp>
      <p:sp>
        <p:nvSpPr>
          <p:cNvPr id="2" name="Footer Placeholder 1"/>
          <p:cNvSpPr>
            <a:spLocks noGrp="1"/>
          </p:cNvSpPr>
          <p:nvPr>
            <p:ph type="ftr" sz="quarter" idx="11"/>
          </p:nvPr>
        </p:nvSpPr>
        <p:spPr>
          <a:xfrm>
            <a:off x="172811" y="4859078"/>
            <a:ext cx="3352800" cy="273844"/>
          </a:xfrm>
        </p:spPr>
        <p:txBody>
          <a:bodyPr/>
          <a:lstStyle/>
          <a:p>
            <a:r>
              <a:rPr lang="en-US" dirty="0"/>
              <a:t>Department of Public Instruction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13460" y="1109813"/>
            <a:ext cx="6598920" cy="2970044"/>
          </a:xfrm>
          <a:prstGeom prst="rect">
            <a:avLst/>
          </a:prstGeom>
        </p:spPr>
        <p:txBody>
          <a:bodyPr wrap="square">
            <a:spAutoFit/>
          </a:bodyPr>
          <a:lstStyle/>
          <a:p>
            <a:pPr marL="514350" indent="-514350">
              <a:spcAft>
                <a:spcPts val="300"/>
              </a:spcAft>
              <a:buFont typeface="+mj-lt"/>
              <a:buAutoNum type="arabicPeriod" startAt="5"/>
            </a:pPr>
            <a:r>
              <a:rPr lang="en-US" sz="2600" b="1" dirty="0">
                <a:latin typeface="Lato" panose="020F0502020204030203" pitchFamily="34" charset="0"/>
                <a:cs typeface="Times New Roman" pitchFamily="18" charset="0"/>
              </a:rPr>
              <a:t>Course fees for any course which is either required for graduation or given credit towards graduation, or aided under 121.14 (summer school). </a:t>
            </a:r>
          </a:p>
          <a:p>
            <a:pPr marL="514350" indent="-514350">
              <a:spcAft>
                <a:spcPts val="300"/>
              </a:spcAft>
              <a:buFont typeface="+mj-lt"/>
              <a:buAutoNum type="arabicPeriod" startAt="5"/>
            </a:pPr>
            <a:endParaRPr lang="en-US" sz="2600" b="1" dirty="0">
              <a:latin typeface="Lato" panose="020F0502020204030203" pitchFamily="34" charset="0"/>
              <a:cs typeface="Times New Roman" pitchFamily="18" charset="0"/>
            </a:endParaRPr>
          </a:p>
          <a:p>
            <a:pPr marL="514350" indent="-514350">
              <a:spcAft>
                <a:spcPts val="300"/>
              </a:spcAft>
              <a:buFont typeface="+mj-lt"/>
              <a:buAutoNum type="arabicPeriod" startAt="5"/>
            </a:pPr>
            <a:r>
              <a:rPr lang="en-US" sz="2600" b="1" dirty="0">
                <a:latin typeface="Lato" panose="020F0502020204030203" pitchFamily="34" charset="0"/>
                <a:cs typeface="Times New Roman" pitchFamily="18" charset="0"/>
              </a:rPr>
              <a:t>Transportation as required by 121.54(8). </a:t>
            </a:r>
          </a:p>
        </p:txBody>
      </p:sp>
      <p:pic>
        <p:nvPicPr>
          <p:cNvPr id="4" name="Picture 3" descr="do not.JPG"/>
          <p:cNvPicPr>
            <a:picLocks noChangeAspect="1"/>
          </p:cNvPicPr>
          <p:nvPr/>
        </p:nvPicPr>
        <p:blipFill>
          <a:blip r:embed="rId3" cstate="print"/>
          <a:stretch>
            <a:fillRect/>
          </a:stretch>
        </p:blipFill>
        <p:spPr>
          <a:xfrm>
            <a:off x="7705725" y="936171"/>
            <a:ext cx="1200150" cy="1200150"/>
          </a:xfrm>
          <a:prstGeom prst="rect">
            <a:avLst/>
          </a:prstGeom>
        </p:spPr>
      </p:pic>
      <p:sp>
        <p:nvSpPr>
          <p:cNvPr id="5" name="Title 4"/>
          <p:cNvSpPr>
            <a:spLocks noGrp="1"/>
          </p:cNvSpPr>
          <p:nvPr>
            <p:ph type="title"/>
          </p:nvPr>
        </p:nvSpPr>
        <p:spPr>
          <a:xfrm>
            <a:off x="0" y="0"/>
            <a:ext cx="9227820" cy="857250"/>
          </a:xfrm>
        </p:spPr>
        <p:txBody>
          <a:bodyPr>
            <a:normAutofit/>
          </a:bodyPr>
          <a:lstStyle/>
          <a:p>
            <a:r>
              <a:rPr lang="en-US" sz="4400" dirty="0"/>
              <a:t>Category I: Prohibited</a:t>
            </a:r>
          </a:p>
        </p:txBody>
      </p:sp>
      <p:sp>
        <p:nvSpPr>
          <p:cNvPr id="12" name="Slide Number Placeholder 11"/>
          <p:cNvSpPr>
            <a:spLocks noGrp="1"/>
          </p:cNvSpPr>
          <p:nvPr>
            <p:ph type="sldNum" sz="quarter" idx="12"/>
          </p:nvPr>
        </p:nvSpPr>
        <p:spPr/>
        <p:txBody>
          <a:bodyPr/>
          <a:lstStyle/>
          <a:p>
            <a:pPr algn="r"/>
            <a:fld id="{AD971782-62F2-4B25-8C8A-717B3234EA71}" type="slidenum">
              <a:rPr lang="en-US" smtClean="0"/>
              <a:pPr algn="r"/>
              <a:t>13</a:t>
            </a:fld>
            <a:endParaRPr lang="en-US" dirty="0"/>
          </a:p>
        </p:txBody>
      </p:sp>
      <p:sp>
        <p:nvSpPr>
          <p:cNvPr id="2" name="Footer Placeholder 1"/>
          <p:cNvSpPr>
            <a:spLocks noGrp="1"/>
          </p:cNvSpPr>
          <p:nvPr>
            <p:ph type="ftr" sz="quarter" idx="11"/>
          </p:nvPr>
        </p:nvSpPr>
        <p:spPr>
          <a:xfrm>
            <a:off x="172811" y="4859078"/>
            <a:ext cx="3352800" cy="273844"/>
          </a:xfrm>
        </p:spPr>
        <p:txBody>
          <a:bodyPr/>
          <a:lstStyle/>
          <a:p>
            <a:r>
              <a:rPr lang="en-US" dirty="0"/>
              <a:t>Department of Public Instruction</a:t>
            </a:r>
          </a:p>
        </p:txBody>
      </p:sp>
    </p:spTree>
    <p:extLst>
      <p:ext uri="{BB962C8B-B14F-4D97-AF65-F5344CB8AC3E}">
        <p14:creationId xmlns:p14="http://schemas.microsoft.com/office/powerpoint/2010/main" val="336936161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17320" y="1052650"/>
            <a:ext cx="6446520" cy="3100849"/>
          </a:xfrm>
          <a:prstGeom prst="rect">
            <a:avLst/>
          </a:prstGeom>
        </p:spPr>
        <p:txBody>
          <a:bodyPr wrap="square">
            <a:spAutoFit/>
          </a:bodyPr>
          <a:lstStyle/>
          <a:p>
            <a:pPr>
              <a:spcAft>
                <a:spcPts val="900"/>
              </a:spcAft>
            </a:pPr>
            <a:r>
              <a:rPr lang="en-US" sz="2800" b="1" dirty="0">
                <a:latin typeface="Lato" panose="020F0502020204030203" pitchFamily="34" charset="0"/>
                <a:cs typeface="Times New Roman" pitchFamily="18" charset="0"/>
              </a:rPr>
              <a:t>Indigent students </a:t>
            </a:r>
            <a:r>
              <a:rPr lang="en-US" sz="2800" b="1" u="sng" dirty="0">
                <a:latin typeface="Lato" panose="020F0502020204030203" pitchFamily="34" charset="0"/>
                <a:cs typeface="Times New Roman" pitchFamily="18" charset="0"/>
              </a:rPr>
              <a:t>must</a:t>
            </a:r>
            <a:r>
              <a:rPr lang="en-US" sz="2800" b="1" dirty="0">
                <a:latin typeface="Lato" panose="020F0502020204030203" pitchFamily="34" charset="0"/>
                <a:cs typeface="Times New Roman" pitchFamily="18" charset="0"/>
              </a:rPr>
              <a:t> be provided the following:</a:t>
            </a:r>
          </a:p>
          <a:p>
            <a:pPr marL="403225" indent="-403225">
              <a:spcAft>
                <a:spcPts val="1200"/>
              </a:spcAft>
              <a:buFont typeface="+mj-lt"/>
              <a:buAutoNum type="arabicPeriod"/>
            </a:pPr>
            <a:r>
              <a:rPr lang="en-US" sz="2800" b="1" dirty="0">
                <a:latin typeface="Lato" panose="020F0502020204030203" pitchFamily="34" charset="0"/>
                <a:cs typeface="Times New Roman" pitchFamily="18" charset="0"/>
              </a:rPr>
              <a:t>Text books </a:t>
            </a:r>
          </a:p>
          <a:p>
            <a:pPr marL="403225" indent="-403225">
              <a:spcAft>
                <a:spcPts val="1200"/>
              </a:spcAft>
              <a:buFont typeface="+mj-lt"/>
              <a:buAutoNum type="arabicPeriod"/>
            </a:pPr>
            <a:r>
              <a:rPr lang="en-US" sz="2800" b="1" dirty="0">
                <a:latin typeface="Lato" panose="020F0502020204030203" pitchFamily="34" charset="0"/>
                <a:cs typeface="Times New Roman" pitchFamily="18" charset="0"/>
              </a:rPr>
              <a:t>"School supplies" (pens, pencils, paper) </a:t>
            </a:r>
          </a:p>
          <a:p>
            <a:pPr marL="403225" indent="-403225">
              <a:spcAft>
                <a:spcPts val="1200"/>
              </a:spcAft>
              <a:buFont typeface="+mj-lt"/>
              <a:buAutoNum type="arabicPeriod"/>
            </a:pPr>
            <a:r>
              <a:rPr lang="en-US" sz="2800" b="1" dirty="0">
                <a:latin typeface="Lato" panose="020F0502020204030203" pitchFamily="34" charset="0"/>
                <a:cs typeface="Times New Roman" pitchFamily="18" charset="0"/>
              </a:rPr>
              <a:t>Advanced Placement Tests </a:t>
            </a:r>
          </a:p>
        </p:txBody>
      </p:sp>
      <p:sp>
        <p:nvSpPr>
          <p:cNvPr id="4" name="Title 3"/>
          <p:cNvSpPr>
            <a:spLocks noGrp="1"/>
          </p:cNvSpPr>
          <p:nvPr>
            <p:ph type="title"/>
          </p:nvPr>
        </p:nvSpPr>
        <p:spPr>
          <a:xfrm>
            <a:off x="0" y="129981"/>
            <a:ext cx="9144000" cy="857250"/>
          </a:xfrm>
        </p:spPr>
        <p:txBody>
          <a:bodyPr>
            <a:normAutofit/>
          </a:bodyPr>
          <a:lstStyle/>
          <a:p>
            <a:r>
              <a:rPr lang="en-US" sz="4400" dirty="0"/>
              <a:t>Category II: Limitations</a:t>
            </a:r>
          </a:p>
        </p:txBody>
      </p:sp>
      <p:sp>
        <p:nvSpPr>
          <p:cNvPr id="11" name="Slide Number Placeholder 10"/>
          <p:cNvSpPr>
            <a:spLocks noGrp="1"/>
          </p:cNvSpPr>
          <p:nvPr>
            <p:ph type="sldNum" sz="quarter" idx="12"/>
          </p:nvPr>
        </p:nvSpPr>
        <p:spPr/>
        <p:txBody>
          <a:bodyPr/>
          <a:lstStyle/>
          <a:p>
            <a:pPr algn="r"/>
            <a:fld id="{AD971782-62F2-4B25-8C8A-717B3234EA71}" type="slidenum">
              <a:rPr lang="en-US" smtClean="0"/>
              <a:pPr algn="r"/>
              <a:t>14</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23900" y="1415143"/>
            <a:ext cx="7696200" cy="2277547"/>
          </a:xfrm>
          <a:prstGeom prst="rect">
            <a:avLst/>
          </a:prstGeom>
        </p:spPr>
        <p:txBody>
          <a:bodyPr wrap="square">
            <a:spAutoFit/>
          </a:bodyPr>
          <a:lstStyle/>
          <a:p>
            <a:pPr>
              <a:spcAft>
                <a:spcPts val="1800"/>
              </a:spcAft>
            </a:pPr>
            <a:r>
              <a:rPr lang="en-US" sz="2800" b="1" dirty="0">
                <a:latin typeface="Lato" panose="020F0502020204030203" pitchFamily="34" charset="0"/>
                <a:cs typeface="Times New Roman" pitchFamily="18" charset="0"/>
              </a:rPr>
              <a:t>Charges permissible for </a:t>
            </a:r>
            <a:r>
              <a:rPr lang="en-US" sz="2800" b="1" u="sng" dirty="0">
                <a:latin typeface="Lato" panose="020F0502020204030203" pitchFamily="34" charset="0"/>
                <a:cs typeface="Times New Roman" pitchFamily="18" charset="0"/>
              </a:rPr>
              <a:t>non-indigent</a:t>
            </a:r>
            <a:r>
              <a:rPr lang="en-US" sz="2800" b="1" dirty="0">
                <a:latin typeface="Lato" panose="020F0502020204030203" pitchFamily="34" charset="0"/>
                <a:cs typeface="Times New Roman" pitchFamily="18" charset="0"/>
              </a:rPr>
              <a:t> students:</a:t>
            </a:r>
          </a:p>
          <a:p>
            <a:pPr marL="457200" indent="-457200">
              <a:spcAft>
                <a:spcPts val="1800"/>
              </a:spcAft>
              <a:buFont typeface="+mj-lt"/>
              <a:buAutoNum type="arabicPeriod"/>
            </a:pPr>
            <a:r>
              <a:rPr lang="en-US" sz="2800" b="1" dirty="0">
                <a:latin typeface="Lato" panose="020F0502020204030203" pitchFamily="34" charset="0"/>
                <a:cs typeface="Times New Roman" pitchFamily="18" charset="0"/>
              </a:rPr>
              <a:t>May sell or rent text books and workbooks</a:t>
            </a:r>
          </a:p>
          <a:p>
            <a:pPr marL="457200" indent="-457200">
              <a:spcAft>
                <a:spcPts val="1800"/>
              </a:spcAft>
              <a:buFont typeface="+mj-lt"/>
              <a:buAutoNum type="arabicPeriod"/>
            </a:pPr>
            <a:r>
              <a:rPr lang="en-US" sz="2800" b="1" dirty="0">
                <a:latin typeface="Lato" panose="020F0502020204030203" pitchFamily="34" charset="0"/>
                <a:cs typeface="Times New Roman" pitchFamily="18" charset="0"/>
              </a:rPr>
              <a:t>School supplies, pens, paper (“Consumables”)</a:t>
            </a:r>
          </a:p>
        </p:txBody>
      </p:sp>
      <p:sp>
        <p:nvSpPr>
          <p:cNvPr id="4" name="Title 3"/>
          <p:cNvSpPr>
            <a:spLocks noGrp="1"/>
          </p:cNvSpPr>
          <p:nvPr>
            <p:ph type="title"/>
          </p:nvPr>
        </p:nvSpPr>
        <p:spPr>
          <a:xfrm>
            <a:off x="0" y="0"/>
            <a:ext cx="9144000" cy="857250"/>
          </a:xfrm>
        </p:spPr>
        <p:txBody>
          <a:bodyPr>
            <a:normAutofit/>
          </a:bodyPr>
          <a:lstStyle/>
          <a:p>
            <a:r>
              <a:rPr lang="en-US" sz="4400" dirty="0"/>
              <a:t>Category III: Limited</a:t>
            </a:r>
          </a:p>
        </p:txBody>
      </p:sp>
      <p:sp>
        <p:nvSpPr>
          <p:cNvPr id="11" name="Slide Number Placeholder 10"/>
          <p:cNvSpPr>
            <a:spLocks noGrp="1"/>
          </p:cNvSpPr>
          <p:nvPr>
            <p:ph type="sldNum" sz="quarter" idx="12"/>
          </p:nvPr>
        </p:nvSpPr>
        <p:spPr/>
        <p:txBody>
          <a:bodyPr/>
          <a:lstStyle/>
          <a:p>
            <a:pPr algn="r"/>
            <a:fld id="{AD971782-62F2-4B25-8C8A-717B3234EA71}" type="slidenum">
              <a:rPr lang="en-US" smtClean="0"/>
              <a:pPr algn="r"/>
              <a:t>15</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53439" y="1000474"/>
            <a:ext cx="7358743" cy="3354765"/>
          </a:xfrm>
          <a:prstGeom prst="rect">
            <a:avLst/>
          </a:prstGeom>
        </p:spPr>
        <p:txBody>
          <a:bodyPr wrap="square">
            <a:spAutoFit/>
          </a:bodyPr>
          <a:lstStyle/>
          <a:p>
            <a:pPr>
              <a:spcAft>
                <a:spcPts val="1800"/>
              </a:spcAft>
            </a:pPr>
            <a:r>
              <a:rPr lang="en-US" sz="2600" b="1" dirty="0">
                <a:latin typeface="Lato" panose="020F0502020204030203" pitchFamily="34" charset="0"/>
                <a:cs typeface="Times New Roman" pitchFamily="18" charset="0"/>
              </a:rPr>
              <a:t>Permissible for any student, regardless of indigency: </a:t>
            </a:r>
          </a:p>
          <a:p>
            <a:pPr marL="457200" indent="-403225">
              <a:spcAft>
                <a:spcPts val="1800"/>
              </a:spcAft>
              <a:buFont typeface="+mj-lt"/>
              <a:buAutoNum type="arabicPeriod"/>
            </a:pPr>
            <a:r>
              <a:rPr lang="en-US" sz="2600" b="1" dirty="0">
                <a:latin typeface="Lato" panose="020F0502020204030203" pitchFamily="34" charset="0"/>
                <a:cs typeface="Times New Roman" pitchFamily="18" charset="0"/>
              </a:rPr>
              <a:t>Social and extracurricular activities, as they are not necessary elements of a high school career. </a:t>
            </a:r>
          </a:p>
          <a:p>
            <a:pPr marL="457200" indent="-403225">
              <a:spcAft>
                <a:spcPts val="1800"/>
              </a:spcAft>
              <a:buFont typeface="+mj-lt"/>
              <a:buAutoNum type="arabicPeriod"/>
            </a:pPr>
            <a:r>
              <a:rPr lang="en-US" sz="2600" b="1" dirty="0">
                <a:latin typeface="Lato" panose="020F0502020204030203" pitchFamily="34" charset="0"/>
                <a:cs typeface="Times New Roman" pitchFamily="18" charset="0"/>
              </a:rPr>
              <a:t>Individual use items (e.g., towels, gym suits, band instruments).</a:t>
            </a:r>
          </a:p>
        </p:txBody>
      </p:sp>
      <p:pic>
        <p:nvPicPr>
          <p:cNvPr id="4" name="Picture 3" descr="green check.JPG"/>
          <p:cNvPicPr>
            <a:picLocks noChangeAspect="1"/>
          </p:cNvPicPr>
          <p:nvPr/>
        </p:nvPicPr>
        <p:blipFill>
          <a:blip r:embed="rId3" cstate="print"/>
          <a:stretch>
            <a:fillRect/>
          </a:stretch>
        </p:blipFill>
        <p:spPr>
          <a:xfrm>
            <a:off x="7734299" y="142875"/>
            <a:ext cx="1285875" cy="1285875"/>
          </a:xfrm>
          <a:prstGeom prst="rect">
            <a:avLst/>
          </a:prstGeom>
        </p:spPr>
      </p:pic>
      <p:sp>
        <p:nvSpPr>
          <p:cNvPr id="5" name="Title 4"/>
          <p:cNvSpPr>
            <a:spLocks noGrp="1"/>
          </p:cNvSpPr>
          <p:nvPr>
            <p:ph type="title"/>
          </p:nvPr>
        </p:nvSpPr>
        <p:spPr>
          <a:xfrm>
            <a:off x="0" y="0"/>
            <a:ext cx="8641080" cy="857250"/>
          </a:xfrm>
        </p:spPr>
        <p:txBody>
          <a:bodyPr>
            <a:normAutofit/>
          </a:bodyPr>
          <a:lstStyle/>
          <a:p>
            <a:r>
              <a:rPr lang="en-US" sz="4400" dirty="0"/>
              <a:t>Category IV: Permissible</a:t>
            </a:r>
          </a:p>
        </p:txBody>
      </p:sp>
      <p:sp>
        <p:nvSpPr>
          <p:cNvPr id="12" name="Slide Number Placeholder 11"/>
          <p:cNvSpPr>
            <a:spLocks noGrp="1"/>
          </p:cNvSpPr>
          <p:nvPr>
            <p:ph type="sldNum" sz="quarter" idx="12"/>
          </p:nvPr>
        </p:nvSpPr>
        <p:spPr/>
        <p:txBody>
          <a:bodyPr/>
          <a:lstStyle/>
          <a:p>
            <a:pPr algn="r"/>
            <a:fld id="{AD971782-62F2-4B25-8C8A-717B3234EA71}" type="slidenum">
              <a:rPr lang="en-US" smtClean="0"/>
              <a:pPr algn="r"/>
              <a:t>16</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70560" y="985837"/>
            <a:ext cx="7696199" cy="3431709"/>
          </a:xfrm>
          <a:prstGeom prst="rect">
            <a:avLst/>
          </a:prstGeom>
        </p:spPr>
        <p:txBody>
          <a:bodyPr wrap="square">
            <a:spAutoFit/>
          </a:bodyPr>
          <a:lstStyle/>
          <a:p>
            <a:pPr>
              <a:spcAft>
                <a:spcPts val="600"/>
              </a:spcAft>
            </a:pPr>
            <a:r>
              <a:rPr lang="en-US" sz="2400" b="1" dirty="0">
                <a:latin typeface="Lato" panose="020F0502020204030203" pitchFamily="34" charset="0"/>
                <a:cs typeface="Times New Roman" pitchFamily="18" charset="0"/>
              </a:rPr>
              <a:t>School District has discretion to charge fees for: </a:t>
            </a:r>
          </a:p>
          <a:p>
            <a:pPr marL="403225" indent="-403225">
              <a:spcAft>
                <a:spcPts val="600"/>
              </a:spcAft>
              <a:buFont typeface="+mj-lt"/>
              <a:buAutoNum type="arabicPeriod"/>
            </a:pPr>
            <a:r>
              <a:rPr lang="en-US" sz="2400" b="1" dirty="0">
                <a:latin typeface="Lato" panose="020F0502020204030203" pitchFamily="34" charset="0"/>
                <a:cs typeface="Times New Roman" pitchFamily="18" charset="0"/>
              </a:rPr>
              <a:t>Meals for staff and students </a:t>
            </a:r>
          </a:p>
          <a:p>
            <a:pPr marL="403225" indent="-403225">
              <a:spcAft>
                <a:spcPts val="600"/>
              </a:spcAft>
              <a:buFont typeface="+mj-lt"/>
              <a:buAutoNum type="arabicPeriod"/>
            </a:pPr>
            <a:r>
              <a:rPr lang="en-US" sz="2400" b="1" dirty="0">
                <a:latin typeface="Lato" panose="020F0502020204030203" pitchFamily="34" charset="0"/>
                <a:cs typeface="Times New Roman" pitchFamily="18" charset="0"/>
              </a:rPr>
              <a:t>Pre-kindergarten (not “4K”!): fees may be charged or waived for students unable to pay </a:t>
            </a:r>
          </a:p>
          <a:p>
            <a:pPr marL="403225" indent="-403225">
              <a:spcAft>
                <a:spcPts val="600"/>
              </a:spcAft>
              <a:buFont typeface="+mj-lt"/>
              <a:buAutoNum type="arabicPeriod"/>
            </a:pPr>
            <a:r>
              <a:rPr lang="en-US" sz="2400" b="1" dirty="0">
                <a:latin typeface="Lato" panose="020F0502020204030203" pitchFamily="34" charset="0"/>
                <a:cs typeface="Times New Roman" pitchFamily="18" charset="0"/>
              </a:rPr>
              <a:t>Classes which are not required for graduation and for which no credits toward graduation are given </a:t>
            </a:r>
          </a:p>
          <a:p>
            <a:pPr marL="403225" indent="-403225">
              <a:spcAft>
                <a:spcPts val="600"/>
              </a:spcAft>
              <a:buFont typeface="+mj-lt"/>
              <a:buAutoNum type="arabicPeriod"/>
            </a:pPr>
            <a:r>
              <a:rPr lang="en-US" sz="2400" b="1" dirty="0">
                <a:latin typeface="Lato" panose="020F0502020204030203" pitchFamily="34" charset="0"/>
                <a:cs typeface="Times New Roman" pitchFamily="18" charset="0"/>
              </a:rPr>
              <a:t>Transportation to and from extracurricular activities </a:t>
            </a:r>
          </a:p>
          <a:p>
            <a:pPr marL="403225" indent="-403225">
              <a:spcAft>
                <a:spcPts val="600"/>
              </a:spcAft>
              <a:buFont typeface="+mj-lt"/>
              <a:buAutoNum type="arabicPeriod"/>
            </a:pPr>
            <a:r>
              <a:rPr lang="en-US" sz="2400" b="1" dirty="0">
                <a:latin typeface="Lato" panose="020F0502020204030203" pitchFamily="34" charset="0"/>
                <a:cs typeface="Times New Roman" pitchFamily="18" charset="0"/>
              </a:rPr>
              <a:t>Before and after-school daycare </a:t>
            </a:r>
          </a:p>
        </p:txBody>
      </p:sp>
      <p:sp>
        <p:nvSpPr>
          <p:cNvPr id="5" name="Title 4"/>
          <p:cNvSpPr>
            <a:spLocks noGrp="1"/>
          </p:cNvSpPr>
          <p:nvPr>
            <p:ph type="title"/>
          </p:nvPr>
        </p:nvSpPr>
        <p:spPr>
          <a:xfrm>
            <a:off x="-53340" y="0"/>
            <a:ext cx="9144000" cy="857250"/>
          </a:xfrm>
        </p:spPr>
        <p:txBody>
          <a:bodyPr>
            <a:normAutofit/>
          </a:bodyPr>
          <a:lstStyle/>
          <a:p>
            <a:r>
              <a:rPr lang="en-US" sz="4400" dirty="0"/>
              <a:t>Category V: Discretionary</a:t>
            </a:r>
          </a:p>
        </p:txBody>
      </p:sp>
      <p:sp>
        <p:nvSpPr>
          <p:cNvPr id="12" name="Slide Number Placeholder 11"/>
          <p:cNvSpPr>
            <a:spLocks noGrp="1"/>
          </p:cNvSpPr>
          <p:nvPr>
            <p:ph type="sldNum" sz="quarter" idx="12"/>
          </p:nvPr>
        </p:nvSpPr>
        <p:spPr/>
        <p:txBody>
          <a:bodyPr/>
          <a:lstStyle/>
          <a:p>
            <a:pPr algn="r"/>
            <a:fld id="{AD971782-62F2-4B25-8C8A-717B3234EA71}" type="slidenum">
              <a:rPr lang="en-US" smtClean="0"/>
              <a:pPr algn="r"/>
              <a:t>17</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88819" y="943792"/>
            <a:ext cx="7366362" cy="3524042"/>
          </a:xfrm>
          <a:prstGeom prst="rect">
            <a:avLst/>
          </a:prstGeom>
        </p:spPr>
        <p:txBody>
          <a:bodyPr wrap="square">
            <a:spAutoFit/>
          </a:bodyPr>
          <a:lstStyle/>
          <a:p>
            <a:pPr marL="342900" indent="-342900">
              <a:spcAft>
                <a:spcPts val="600"/>
              </a:spcAft>
              <a:buFont typeface="Wingdings" pitchFamily="2" charset="2"/>
              <a:buChar char="Ø"/>
            </a:pPr>
            <a:r>
              <a:rPr lang="en-US" sz="2600" b="1" dirty="0">
                <a:latin typeface="Lato" panose="020F0502020204030203" pitchFamily="34" charset="0"/>
                <a:cs typeface="Times New Roman" pitchFamily="18" charset="0"/>
              </a:rPr>
              <a:t>The authority of the school board to assess user fees is powerful but limited. </a:t>
            </a:r>
          </a:p>
          <a:p>
            <a:pPr marL="342900" indent="-342900">
              <a:spcAft>
                <a:spcPts val="600"/>
              </a:spcAft>
              <a:buFont typeface="Wingdings" pitchFamily="2" charset="2"/>
              <a:buChar char="Ø"/>
            </a:pPr>
            <a:r>
              <a:rPr lang="en-US" sz="2600" b="1" dirty="0">
                <a:latin typeface="Lato" panose="020F0502020204030203" pitchFamily="34" charset="0"/>
                <a:cs typeface="Times New Roman" pitchFamily="18" charset="0"/>
              </a:rPr>
              <a:t>Care must be taken to use this authority judiciously. </a:t>
            </a:r>
          </a:p>
          <a:p>
            <a:pPr marL="342900" indent="-342900">
              <a:spcAft>
                <a:spcPts val="600"/>
              </a:spcAft>
              <a:buFont typeface="Wingdings" pitchFamily="2" charset="2"/>
              <a:buChar char="Ø"/>
            </a:pPr>
            <a:r>
              <a:rPr lang="en-US" sz="2600" b="1" dirty="0">
                <a:latin typeface="Lato" panose="020F0502020204030203" pitchFamily="34" charset="0"/>
                <a:cs typeface="Times New Roman" pitchFamily="18" charset="0"/>
              </a:rPr>
              <a:t>Copies of local board policies on school fees should be available on request. </a:t>
            </a:r>
          </a:p>
          <a:p>
            <a:pPr marL="342900" indent="-342900">
              <a:spcAft>
                <a:spcPts val="600"/>
              </a:spcAft>
              <a:buFont typeface="Wingdings" pitchFamily="2" charset="2"/>
              <a:buChar char="Ø"/>
            </a:pPr>
            <a:r>
              <a:rPr lang="en-US" sz="2600" b="1" dirty="0">
                <a:latin typeface="Lato" panose="020F0502020204030203" pitchFamily="34" charset="0"/>
                <a:cs typeface="Times New Roman" pitchFamily="18" charset="0"/>
              </a:rPr>
              <a:t>The basis for the fee should be clear to the parent</a:t>
            </a:r>
          </a:p>
        </p:txBody>
      </p:sp>
      <p:sp>
        <p:nvSpPr>
          <p:cNvPr id="4" name="Title 3"/>
          <p:cNvSpPr>
            <a:spLocks noGrp="1"/>
          </p:cNvSpPr>
          <p:nvPr>
            <p:ph type="title"/>
          </p:nvPr>
        </p:nvSpPr>
        <p:spPr>
          <a:xfrm>
            <a:off x="0" y="0"/>
            <a:ext cx="9144000" cy="857250"/>
          </a:xfrm>
        </p:spPr>
        <p:txBody>
          <a:bodyPr>
            <a:normAutofit/>
          </a:bodyPr>
          <a:lstStyle/>
          <a:p>
            <a:r>
              <a:rPr lang="en-US" sz="4400" dirty="0"/>
              <a:t>Summary</a:t>
            </a:r>
          </a:p>
        </p:txBody>
      </p:sp>
      <p:sp>
        <p:nvSpPr>
          <p:cNvPr id="11" name="Slide Number Placeholder 10"/>
          <p:cNvSpPr>
            <a:spLocks noGrp="1"/>
          </p:cNvSpPr>
          <p:nvPr>
            <p:ph type="sldNum" sz="quarter" idx="12"/>
          </p:nvPr>
        </p:nvSpPr>
        <p:spPr/>
        <p:txBody>
          <a:bodyPr/>
          <a:lstStyle/>
          <a:p>
            <a:pPr algn="r"/>
            <a:fld id="{AD971782-62F2-4B25-8C8A-717B3234EA71}" type="slidenum">
              <a:rPr lang="en-US" smtClean="0"/>
              <a:pPr algn="r"/>
              <a:t>18</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64321" y="1293834"/>
            <a:ext cx="6311370" cy="1723686"/>
          </a:xfrm>
        </p:spPr>
        <p:txBody>
          <a:bodyPr/>
          <a:lstStyle/>
          <a:p>
            <a:r>
              <a:rPr lang="en-US" dirty="0"/>
              <a:t>Summer and Interim Session</a:t>
            </a:r>
          </a:p>
          <a:p>
            <a:r>
              <a:rPr lang="en-US" dirty="0"/>
              <a:t>Fee Reporting Requirements</a:t>
            </a:r>
          </a:p>
        </p:txBody>
      </p:sp>
      <p:pic>
        <p:nvPicPr>
          <p:cNvPr id="4" name="Picture 3" descr="C:\Users\Guest_\AppData\Local\Temp\Temporary Internet Files\Content.IE5\DZV79UIJ\MCj04396000000[1].png"/>
          <p:cNvPicPr>
            <a:picLocks noChangeAspect="1" noChangeArrowheads="1"/>
          </p:cNvPicPr>
          <p:nvPr/>
        </p:nvPicPr>
        <p:blipFill>
          <a:blip r:embed="rId2" cstate="print"/>
          <a:srcRect/>
          <a:stretch>
            <a:fillRect/>
          </a:stretch>
        </p:blipFill>
        <p:spPr bwMode="auto">
          <a:xfrm rot="16200000">
            <a:off x="7081161" y="2442199"/>
            <a:ext cx="1676398" cy="1905000"/>
          </a:xfrm>
          <a:prstGeom prst="rect">
            <a:avLst/>
          </a:prstGeom>
          <a:noFill/>
          <a:ln w="9525">
            <a:noFill/>
            <a:miter lim="800000"/>
            <a:headEnd/>
            <a:tailEnd/>
          </a:ln>
        </p:spPr>
      </p:pic>
    </p:spTree>
    <p:extLst>
      <p:ext uri="{BB962C8B-B14F-4D97-AF65-F5344CB8AC3E}">
        <p14:creationId xmlns:p14="http://schemas.microsoft.com/office/powerpoint/2010/main" val="1525275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78328" y="1067313"/>
            <a:ext cx="7969432" cy="3170099"/>
          </a:xfrm>
          <a:prstGeom prst="rect">
            <a:avLst/>
          </a:prstGeom>
        </p:spPr>
        <p:txBody>
          <a:bodyPr wrap="square">
            <a:spAutoFit/>
          </a:bodyPr>
          <a:lstStyle/>
          <a:p>
            <a:pPr lvl="1" indent="-457200">
              <a:lnSpc>
                <a:spcPct val="100000"/>
              </a:lnSpc>
              <a:buFont typeface="Wingdings" panose="05000000000000000000" pitchFamily="2" charset="2"/>
              <a:buChar char="Ø"/>
            </a:pPr>
            <a:r>
              <a:rPr lang="en-US" sz="2600" b="1" dirty="0">
                <a:latin typeface="Lato" panose="020F0502020204030203" pitchFamily="34" charset="0"/>
                <a:cs typeface="Times New Roman" pitchFamily="18" charset="0"/>
              </a:rPr>
              <a:t>What is Allowable and What is Prohibited</a:t>
            </a:r>
          </a:p>
          <a:p>
            <a:pPr marL="171450" indent="-171450">
              <a:lnSpc>
                <a:spcPct val="100000"/>
              </a:lnSpc>
              <a:buFont typeface="Wingdings" panose="05000000000000000000" pitchFamily="2" charset="2"/>
              <a:buChar char="Ø"/>
            </a:pPr>
            <a:endParaRPr lang="en-US" sz="1100" dirty="0">
              <a:latin typeface="Lato" panose="020F0502020204030203" pitchFamily="34" charset="0"/>
              <a:cs typeface="Times New Roman" pitchFamily="18" charset="0"/>
            </a:endParaRPr>
          </a:p>
          <a:p>
            <a:pPr lvl="1" indent="-457200">
              <a:lnSpc>
                <a:spcPct val="100000"/>
              </a:lnSpc>
              <a:buFont typeface="Wingdings" panose="05000000000000000000" pitchFamily="2" charset="2"/>
              <a:buChar char="Ø"/>
            </a:pPr>
            <a:r>
              <a:rPr lang="en-US" sz="2600" b="1" dirty="0">
                <a:latin typeface="Lato" panose="020F0502020204030203" pitchFamily="34" charset="0"/>
                <a:cs typeface="Times New Roman" pitchFamily="18" charset="0"/>
              </a:rPr>
              <a:t>Summer and Interim Session Fees</a:t>
            </a:r>
          </a:p>
          <a:p>
            <a:pPr lvl="1" indent="-457200">
              <a:lnSpc>
                <a:spcPct val="100000"/>
              </a:lnSpc>
              <a:buFont typeface="Wingdings" panose="05000000000000000000" pitchFamily="2" charset="2"/>
              <a:buChar char="Ø"/>
            </a:pPr>
            <a:endParaRPr lang="en-US" sz="1100" b="1" dirty="0">
              <a:latin typeface="Lato" panose="020F0502020204030203" pitchFamily="34" charset="0"/>
              <a:cs typeface="Times New Roman" pitchFamily="18" charset="0"/>
            </a:endParaRPr>
          </a:p>
          <a:p>
            <a:pPr lvl="1" indent="-457200">
              <a:lnSpc>
                <a:spcPct val="100000"/>
              </a:lnSpc>
              <a:buFont typeface="Wingdings" panose="05000000000000000000" pitchFamily="2" charset="2"/>
              <a:buChar char="Ø"/>
            </a:pPr>
            <a:r>
              <a:rPr lang="en-US" sz="2600" b="1" dirty="0">
                <a:latin typeface="Lato" panose="020F0502020204030203" pitchFamily="34" charset="0"/>
                <a:cs typeface="Times New Roman" pitchFamily="18" charset="0"/>
              </a:rPr>
              <a:t>Fees &amp; State Aid</a:t>
            </a:r>
          </a:p>
          <a:p>
            <a:pPr lvl="1" indent="-457200">
              <a:lnSpc>
                <a:spcPct val="100000"/>
              </a:lnSpc>
              <a:buFont typeface="Wingdings" panose="05000000000000000000" pitchFamily="2" charset="2"/>
              <a:buChar char="Ø"/>
            </a:pPr>
            <a:endParaRPr lang="en-US" sz="1100" b="1" dirty="0">
              <a:latin typeface="Lato" panose="020F0502020204030203" pitchFamily="34" charset="0"/>
              <a:cs typeface="Times New Roman" pitchFamily="18" charset="0"/>
            </a:endParaRPr>
          </a:p>
          <a:p>
            <a:pPr lvl="1" indent="-457200">
              <a:lnSpc>
                <a:spcPct val="100000"/>
              </a:lnSpc>
              <a:buFont typeface="Wingdings" panose="05000000000000000000" pitchFamily="2" charset="2"/>
              <a:buChar char="Ø"/>
            </a:pPr>
            <a:r>
              <a:rPr lang="en-US" sz="2600" b="1" dirty="0">
                <a:latin typeface="Lato" panose="020F0502020204030203" pitchFamily="34" charset="0"/>
                <a:cs typeface="Times New Roman" pitchFamily="18" charset="0"/>
              </a:rPr>
              <a:t>Fees &amp; Revenue Limits</a:t>
            </a:r>
          </a:p>
          <a:p>
            <a:pPr marL="0" lvl="1">
              <a:lnSpc>
                <a:spcPct val="100000"/>
              </a:lnSpc>
            </a:pPr>
            <a:endParaRPr lang="en-US" sz="1100" b="1" dirty="0">
              <a:latin typeface="Lato" panose="020F0502020204030203" pitchFamily="34" charset="0"/>
              <a:cs typeface="Times New Roman" pitchFamily="18" charset="0"/>
            </a:endParaRPr>
          </a:p>
          <a:p>
            <a:pPr marL="0" lvl="1">
              <a:lnSpc>
                <a:spcPct val="100000"/>
              </a:lnSpc>
            </a:pPr>
            <a:r>
              <a:rPr lang="en-US" sz="2600" b="1" dirty="0">
                <a:latin typeface="Lato" panose="020F0502020204030203" pitchFamily="34" charset="0"/>
                <a:cs typeface="Times New Roman" pitchFamily="18" charset="0"/>
              </a:rPr>
              <a:t>School Fees website: </a:t>
            </a:r>
            <a:r>
              <a:rPr lang="en-US" sz="2600" b="1" dirty="0">
                <a:latin typeface="Lato" panose="020F0502020204030203" pitchFamily="34" charset="0"/>
                <a:cs typeface="Times New Roman" pitchFamily="18" charset="0"/>
                <a:hlinkClick r:id="rId3"/>
              </a:rPr>
              <a:t>http://dpi.wi.gov/sfs/finances/budgeting/school-fees</a:t>
            </a:r>
            <a:r>
              <a:rPr lang="en-US" sz="2600" b="1" dirty="0">
                <a:latin typeface="Lato" panose="020F0502020204030203" pitchFamily="34" charset="0"/>
                <a:cs typeface="Times New Roman" pitchFamily="18" charset="0"/>
              </a:rPr>
              <a:t> </a:t>
            </a:r>
          </a:p>
        </p:txBody>
      </p:sp>
      <p:sp>
        <p:nvSpPr>
          <p:cNvPr id="6" name="Title 5"/>
          <p:cNvSpPr>
            <a:spLocks noGrp="1"/>
          </p:cNvSpPr>
          <p:nvPr>
            <p:ph type="title"/>
          </p:nvPr>
        </p:nvSpPr>
        <p:spPr>
          <a:xfrm>
            <a:off x="1428750" y="104212"/>
            <a:ext cx="6172200" cy="857250"/>
          </a:xfrm>
        </p:spPr>
        <p:txBody>
          <a:bodyPr>
            <a:normAutofit/>
          </a:bodyPr>
          <a:lstStyle/>
          <a:p>
            <a:r>
              <a:rPr lang="en-US" sz="4800" dirty="0"/>
              <a:t>Agenda</a:t>
            </a:r>
          </a:p>
        </p:txBody>
      </p:sp>
      <p:sp>
        <p:nvSpPr>
          <p:cNvPr id="15" name="Slide Number Placeholder 14"/>
          <p:cNvSpPr>
            <a:spLocks noGrp="1"/>
          </p:cNvSpPr>
          <p:nvPr>
            <p:ph type="sldNum" sz="quarter" idx="12"/>
          </p:nvPr>
        </p:nvSpPr>
        <p:spPr/>
        <p:txBody>
          <a:bodyPr/>
          <a:lstStyle/>
          <a:p>
            <a:pPr algn="r"/>
            <a:fld id="{AD971782-62F2-4B25-8C8A-717B3234EA71}" type="slidenum">
              <a:rPr lang="en-US" smtClean="0"/>
              <a:pPr algn="r"/>
              <a:t>2</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2062163" y="4686300"/>
            <a:ext cx="1428750" cy="342900"/>
          </a:xfrm>
          <a:prstGeom prst="rect">
            <a:avLst/>
          </a:prstGeom>
          <a:noFill/>
          <a:ln w="9525">
            <a:noFill/>
            <a:miter lim="800000"/>
            <a:headEnd/>
            <a:tailEnd/>
          </a:ln>
        </p:spPr>
        <p:txBody>
          <a:bodyPr wrap="none" anchor="ctr"/>
          <a:lstStyle/>
          <a:p>
            <a:endParaRPr lang="en-US" sz="1205" dirty="0"/>
          </a:p>
        </p:txBody>
      </p:sp>
      <p:sp>
        <p:nvSpPr>
          <p:cNvPr id="137219" name="Rectangle 3"/>
          <p:cNvSpPr>
            <a:spLocks noChangeArrowheads="1"/>
          </p:cNvSpPr>
          <p:nvPr/>
        </p:nvSpPr>
        <p:spPr bwMode="auto">
          <a:xfrm>
            <a:off x="3890963" y="4686300"/>
            <a:ext cx="2171700" cy="342900"/>
          </a:xfrm>
          <a:prstGeom prst="rect">
            <a:avLst/>
          </a:prstGeom>
          <a:noFill/>
          <a:ln w="9525">
            <a:noFill/>
            <a:miter lim="800000"/>
            <a:headEnd/>
            <a:tailEnd/>
          </a:ln>
        </p:spPr>
        <p:txBody>
          <a:bodyPr wrap="none" anchor="ctr"/>
          <a:lstStyle/>
          <a:p>
            <a:endParaRPr lang="en-US" sz="1205" dirty="0"/>
          </a:p>
        </p:txBody>
      </p:sp>
      <p:sp>
        <p:nvSpPr>
          <p:cNvPr id="137220" name="Rectangle 4"/>
          <p:cNvSpPr>
            <a:spLocks noGrp="1" noChangeArrowheads="1"/>
          </p:cNvSpPr>
          <p:nvPr>
            <p:ph type="title"/>
          </p:nvPr>
        </p:nvSpPr>
        <p:spPr>
          <a:xfrm>
            <a:off x="0" y="148478"/>
            <a:ext cx="9143999" cy="514350"/>
          </a:xfrm>
        </p:spPr>
        <p:txBody>
          <a:bodyPr>
            <a:noAutofit/>
          </a:bodyPr>
          <a:lstStyle/>
          <a:p>
            <a:r>
              <a:rPr lang="en-US" sz="4400" dirty="0"/>
              <a:t>Summer and Interim Session</a:t>
            </a:r>
            <a:endParaRPr lang="en-US" sz="4000" dirty="0"/>
          </a:p>
        </p:txBody>
      </p:sp>
      <p:sp>
        <p:nvSpPr>
          <p:cNvPr id="137221" name="Text Box 6"/>
          <p:cNvSpPr txBox="1">
            <a:spLocks noChangeArrowheads="1"/>
          </p:cNvSpPr>
          <p:nvPr/>
        </p:nvSpPr>
        <p:spPr bwMode="auto">
          <a:xfrm>
            <a:off x="904558" y="901911"/>
            <a:ext cx="7304314" cy="4124206"/>
          </a:xfrm>
          <a:prstGeom prst="rect">
            <a:avLst/>
          </a:prstGeom>
          <a:noFill/>
          <a:ln w="9525">
            <a:noFill/>
            <a:miter lim="800000"/>
            <a:headEnd/>
            <a:tailEnd/>
          </a:ln>
        </p:spPr>
        <p:txBody>
          <a:bodyPr wrap="square">
            <a:spAutoFit/>
          </a:bodyPr>
          <a:lstStyle/>
          <a:p>
            <a:pPr>
              <a:spcAft>
                <a:spcPts val="300"/>
              </a:spcAft>
            </a:pPr>
            <a:r>
              <a:rPr lang="en-US" sz="2200" b="1" dirty="0">
                <a:latin typeface="Lato" panose="020F0502020204030203" pitchFamily="34" charset="0"/>
                <a:cs typeface="Times New Roman" pitchFamily="18" charset="0"/>
              </a:rPr>
              <a:t>Why do summer and interim session fees matter?</a:t>
            </a:r>
          </a:p>
          <a:p>
            <a:pPr marL="342900" indent="-342900">
              <a:spcAft>
                <a:spcPts val="300"/>
              </a:spcAft>
              <a:buFont typeface="Wingdings" pitchFamily="2" charset="2"/>
              <a:buChar char="Ø"/>
            </a:pPr>
            <a:r>
              <a:rPr lang="en-US" sz="2200" b="1" dirty="0">
                <a:latin typeface="Lato" panose="020F0502020204030203" pitchFamily="34" charset="0"/>
                <a:cs typeface="Times New Roman" pitchFamily="18" charset="0"/>
              </a:rPr>
              <a:t>If a district meets the statutory requirements pertaining to fees charged for summer school, the district </a:t>
            </a:r>
            <a:r>
              <a:rPr lang="en-US" sz="2200" b="1" i="1" dirty="0">
                <a:latin typeface="Lato" panose="020F0502020204030203" pitchFamily="34" charset="0"/>
                <a:cs typeface="Times New Roman" pitchFamily="18" charset="0"/>
              </a:rPr>
              <a:t>may claim membership for General Aid and Revenue Limit </a:t>
            </a:r>
            <a:r>
              <a:rPr lang="en-US" sz="2200" b="1" dirty="0">
                <a:latin typeface="Lato" panose="020F0502020204030203" pitchFamily="34" charset="0"/>
                <a:cs typeface="Times New Roman" pitchFamily="18" charset="0"/>
              </a:rPr>
              <a:t>purposes.</a:t>
            </a:r>
          </a:p>
          <a:p>
            <a:pPr marL="342900" indent="-342900">
              <a:spcAft>
                <a:spcPts val="300"/>
              </a:spcAft>
              <a:buFont typeface="Wingdings" pitchFamily="2" charset="2"/>
              <a:buChar char="Ø"/>
            </a:pPr>
            <a:r>
              <a:rPr lang="en-US" sz="2200" b="1" dirty="0">
                <a:latin typeface="Lato" panose="020F0502020204030203" pitchFamily="34" charset="0"/>
                <a:cs typeface="Times New Roman" pitchFamily="18" charset="0"/>
              </a:rPr>
              <a:t> Summer membership is determined differently from regular school year membership:</a:t>
            </a:r>
          </a:p>
          <a:p>
            <a:pPr marL="685800" lvl="1" indent="-342900">
              <a:spcAft>
                <a:spcPts val="300"/>
              </a:spcAft>
              <a:buFont typeface="Wingdings" panose="05000000000000000000" pitchFamily="2" charset="2"/>
              <a:buChar char="Ø"/>
            </a:pPr>
            <a:r>
              <a:rPr lang="en-US" sz="2200" b="1" dirty="0">
                <a:latin typeface="Lato" panose="020F0502020204030203" pitchFamily="34" charset="0"/>
                <a:cs typeface="Times New Roman" pitchFamily="18" charset="0"/>
              </a:rPr>
              <a:t>The district reports summer and interim session minutes (which are converted to FTE), and</a:t>
            </a:r>
          </a:p>
          <a:p>
            <a:pPr marL="685800" lvl="1" indent="-342900">
              <a:spcAft>
                <a:spcPts val="300"/>
              </a:spcAft>
              <a:buFont typeface="Wingdings" panose="05000000000000000000" pitchFamily="2" charset="2"/>
              <a:buChar char="Ø"/>
            </a:pPr>
            <a:r>
              <a:rPr lang="en-US" sz="2200" b="1" dirty="0">
                <a:latin typeface="Lato" panose="020F0502020204030203" pitchFamily="34" charset="0"/>
                <a:cs typeface="Times New Roman" pitchFamily="18" charset="0"/>
              </a:rPr>
              <a:t>Only those minutes that are supported </a:t>
            </a:r>
            <a:r>
              <a:rPr lang="en-US" sz="2200" b="1" i="1" dirty="0">
                <a:latin typeface="Lato" panose="020F0502020204030203" pitchFamily="34" charset="0"/>
                <a:cs typeface="Times New Roman" pitchFamily="18" charset="0"/>
              </a:rPr>
              <a:t>appropriately</a:t>
            </a:r>
            <a:r>
              <a:rPr lang="en-US" sz="2200" b="1" dirty="0">
                <a:latin typeface="Lato" panose="020F0502020204030203" pitchFamily="34" charset="0"/>
                <a:cs typeface="Times New Roman" pitchFamily="18" charset="0"/>
              </a:rPr>
              <a:t> with fees are countable.</a:t>
            </a:r>
          </a:p>
        </p:txBody>
      </p:sp>
      <p:sp>
        <p:nvSpPr>
          <p:cNvPr id="10" name="Slide Number Placeholder 9"/>
          <p:cNvSpPr>
            <a:spLocks noGrp="1"/>
          </p:cNvSpPr>
          <p:nvPr>
            <p:ph type="sldNum" sz="quarter" idx="12"/>
          </p:nvPr>
        </p:nvSpPr>
        <p:spPr/>
        <p:txBody>
          <a:bodyPr/>
          <a:lstStyle/>
          <a:p>
            <a:pPr algn="r"/>
            <a:fld id="{AD971782-62F2-4B25-8C8A-717B3234EA71}" type="slidenum">
              <a:rPr lang="en-US" smtClean="0"/>
              <a:pPr algn="r"/>
              <a:t>20</a:t>
            </a:fld>
            <a:endParaRPr lang="en-US" dirty="0"/>
          </a:p>
        </p:txBody>
      </p:sp>
      <p:sp>
        <p:nvSpPr>
          <p:cNvPr id="2" name="Footer Placeholder 1"/>
          <p:cNvSpPr>
            <a:spLocks noGrp="1"/>
          </p:cNvSpPr>
          <p:nvPr>
            <p:ph type="ftr" sz="quarter" idx="11"/>
          </p:nvPr>
        </p:nvSpPr>
        <p:spPr>
          <a:xfrm>
            <a:off x="280460" y="4841415"/>
            <a:ext cx="3352800" cy="273844"/>
          </a:xfrm>
        </p:spPr>
        <p:txBody>
          <a:bodyPr/>
          <a:lstStyle/>
          <a:p>
            <a:r>
              <a:rPr lang="en-US" dirty="0"/>
              <a:t>Department of Public Instruction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2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722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137221">
                                            <p:txEl>
                                              <p:pRg st="3" end="3"/>
                                            </p:txEl>
                                          </p:spTgt>
                                        </p:tgtEl>
                                        <p:attrNameLst>
                                          <p:attrName>style.visibility</p:attrName>
                                        </p:attrNameLst>
                                      </p:cBhvr>
                                      <p:to>
                                        <p:strVal val="visible"/>
                                      </p:to>
                                    </p:set>
                                    <p:animEffect transition="in" filter="slide(fromBottom)">
                                      <p:cBhvr>
                                        <p:cTn id="15" dur="500"/>
                                        <p:tgtEl>
                                          <p:spTgt spid="137221">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137221">
                                            <p:txEl>
                                              <p:pRg st="4" end="4"/>
                                            </p:txEl>
                                          </p:spTgt>
                                        </p:tgtEl>
                                        <p:attrNameLst>
                                          <p:attrName>style.visibility</p:attrName>
                                        </p:attrNameLst>
                                      </p:cBhvr>
                                      <p:to>
                                        <p:strVal val="visible"/>
                                      </p:to>
                                    </p:set>
                                    <p:animEffect transition="in" filter="slide(fromBottom)">
                                      <p:cBhvr>
                                        <p:cTn id="20" dur="500"/>
                                        <p:tgtEl>
                                          <p:spTgt spid="1372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2062163" y="4686300"/>
            <a:ext cx="1428750" cy="342900"/>
          </a:xfrm>
          <a:prstGeom prst="rect">
            <a:avLst/>
          </a:prstGeom>
          <a:noFill/>
          <a:ln w="9525">
            <a:noFill/>
            <a:miter lim="800000"/>
            <a:headEnd/>
            <a:tailEnd/>
          </a:ln>
        </p:spPr>
        <p:txBody>
          <a:bodyPr wrap="none" anchor="ctr"/>
          <a:lstStyle/>
          <a:p>
            <a:endParaRPr lang="en-US" sz="1205" dirty="0"/>
          </a:p>
        </p:txBody>
      </p:sp>
      <p:sp>
        <p:nvSpPr>
          <p:cNvPr id="137219" name="Rectangle 3"/>
          <p:cNvSpPr>
            <a:spLocks noChangeArrowheads="1"/>
          </p:cNvSpPr>
          <p:nvPr/>
        </p:nvSpPr>
        <p:spPr bwMode="auto">
          <a:xfrm>
            <a:off x="3890963" y="4686300"/>
            <a:ext cx="2171700" cy="342900"/>
          </a:xfrm>
          <a:prstGeom prst="rect">
            <a:avLst/>
          </a:prstGeom>
          <a:noFill/>
          <a:ln w="9525">
            <a:noFill/>
            <a:miter lim="800000"/>
            <a:headEnd/>
            <a:tailEnd/>
          </a:ln>
        </p:spPr>
        <p:txBody>
          <a:bodyPr wrap="none" anchor="ctr"/>
          <a:lstStyle/>
          <a:p>
            <a:endParaRPr lang="en-US" sz="1205" dirty="0"/>
          </a:p>
        </p:txBody>
      </p:sp>
      <p:sp>
        <p:nvSpPr>
          <p:cNvPr id="137221" name="Text Box 6"/>
          <p:cNvSpPr txBox="1">
            <a:spLocks noChangeArrowheads="1"/>
          </p:cNvSpPr>
          <p:nvPr/>
        </p:nvSpPr>
        <p:spPr bwMode="auto">
          <a:xfrm>
            <a:off x="522515" y="897300"/>
            <a:ext cx="7829005" cy="4131900"/>
          </a:xfrm>
          <a:prstGeom prst="rect">
            <a:avLst/>
          </a:prstGeom>
          <a:noFill/>
          <a:ln w="9525">
            <a:noFill/>
            <a:miter lim="800000"/>
            <a:headEnd/>
            <a:tailEnd/>
          </a:ln>
        </p:spPr>
        <p:txBody>
          <a:bodyPr wrap="square">
            <a:spAutoFit/>
          </a:bodyPr>
          <a:lstStyle/>
          <a:p>
            <a:pPr>
              <a:spcAft>
                <a:spcPts val="300"/>
              </a:spcAft>
            </a:pPr>
            <a:r>
              <a:rPr lang="en-US" sz="2000" b="1" dirty="0">
                <a:latin typeface="Lato" panose="020F0502020204030203" pitchFamily="34" charset="0"/>
                <a:cs typeface="Times New Roman" pitchFamily="18" charset="0"/>
              </a:rPr>
              <a:t>If the district claims pupils for summer membership for aid/revenue limit purposes:</a:t>
            </a:r>
          </a:p>
          <a:p>
            <a:pPr marL="342900" indent="-342900">
              <a:spcAft>
                <a:spcPts val="300"/>
              </a:spcAft>
              <a:buFont typeface="Wingdings" pitchFamily="2" charset="2"/>
              <a:buChar char="Ø"/>
            </a:pPr>
            <a:r>
              <a:rPr lang="en-US" sz="2000" b="1" dirty="0">
                <a:latin typeface="Lato" panose="020F0502020204030203" pitchFamily="34" charset="0"/>
                <a:cs typeface="Times New Roman" pitchFamily="18" charset="0"/>
              </a:rPr>
              <a:t>There shall be no cost to the resident student beyond  those ALLOWED:</a:t>
            </a:r>
          </a:p>
          <a:p>
            <a:pPr marL="685800" lvl="1" indent="-342900">
              <a:spcAft>
                <a:spcPts val="300"/>
              </a:spcAft>
              <a:buFont typeface="+mj-lt"/>
              <a:buAutoNum type="arabicPeriod"/>
            </a:pPr>
            <a:r>
              <a:rPr lang="en-US" sz="2000" b="1" dirty="0">
                <a:latin typeface="Lato" panose="020F0502020204030203" pitchFamily="34" charset="0"/>
                <a:cs typeface="Times New Roman" pitchFamily="18" charset="0"/>
              </a:rPr>
              <a:t>Individual use supplies (towels, gym clothes, band instruments, notebooks, pencils), and </a:t>
            </a:r>
          </a:p>
          <a:p>
            <a:pPr marL="685800" lvl="1" indent="-342900">
              <a:spcAft>
                <a:spcPts val="300"/>
              </a:spcAft>
              <a:buFont typeface="+mj-lt"/>
              <a:buAutoNum type="arabicPeriod"/>
            </a:pPr>
            <a:r>
              <a:rPr lang="en-US" sz="2000" b="1" dirty="0">
                <a:latin typeface="Lato" panose="020F0502020204030203" pitchFamily="34" charset="0"/>
                <a:cs typeface="Times New Roman" pitchFamily="18" charset="0"/>
              </a:rPr>
              <a:t>Textbooks or similar items (workbooks).  </a:t>
            </a:r>
          </a:p>
          <a:p>
            <a:pPr marL="342900" indent="-342900">
              <a:spcAft>
                <a:spcPts val="300"/>
              </a:spcAft>
              <a:buFont typeface="Wingdings" pitchFamily="2" charset="2"/>
              <a:buChar char="Ø"/>
            </a:pPr>
            <a:r>
              <a:rPr lang="en-US" sz="2000" b="1" dirty="0">
                <a:solidFill>
                  <a:srgbClr val="FF0000"/>
                </a:solidFill>
                <a:latin typeface="Lato" panose="020F0502020204030203" pitchFamily="34" charset="0"/>
                <a:cs typeface="Times New Roman" pitchFamily="18" charset="0"/>
              </a:rPr>
              <a:t>PROHIBITED</a:t>
            </a:r>
            <a:r>
              <a:rPr lang="en-US" sz="2000" b="1" dirty="0">
                <a:latin typeface="Lato" panose="020F0502020204030203" pitchFamily="34" charset="0"/>
                <a:cs typeface="Times New Roman" pitchFamily="18" charset="0"/>
              </a:rPr>
              <a:t>: Fees for equipment, admission to a facility or event, transportation, shuttling, and food and lodging for off-campus activities.  </a:t>
            </a:r>
          </a:p>
          <a:p>
            <a:pPr marL="342900" indent="-342900">
              <a:spcAft>
                <a:spcPts val="300"/>
              </a:spcAft>
              <a:buFont typeface="Wingdings" pitchFamily="2" charset="2"/>
              <a:buChar char="Ø"/>
            </a:pPr>
            <a:r>
              <a:rPr lang="en-US" sz="2000" b="1" dirty="0">
                <a:latin typeface="Lato" panose="020F0502020204030203" pitchFamily="34" charset="0"/>
                <a:cs typeface="Times New Roman" pitchFamily="18" charset="0"/>
              </a:rPr>
              <a:t>Items for which fees are charged must be legally permitted and actually purchased for summer school use.</a:t>
            </a:r>
          </a:p>
        </p:txBody>
      </p:sp>
      <p:sp>
        <p:nvSpPr>
          <p:cNvPr id="10" name="Slide Number Placeholder 9"/>
          <p:cNvSpPr>
            <a:spLocks noGrp="1"/>
          </p:cNvSpPr>
          <p:nvPr>
            <p:ph type="sldNum" sz="quarter" idx="12"/>
          </p:nvPr>
        </p:nvSpPr>
        <p:spPr/>
        <p:txBody>
          <a:bodyPr/>
          <a:lstStyle/>
          <a:p>
            <a:fld id="{AD971782-62F2-4B25-8C8A-717B3234EA71}" type="slidenum">
              <a:rPr lang="en-US" smtClean="0"/>
              <a:pPr/>
              <a:t>21</a:t>
            </a:fld>
            <a:endParaRPr lang="en-US" dirty="0"/>
          </a:p>
        </p:txBody>
      </p:sp>
      <p:sp>
        <p:nvSpPr>
          <p:cNvPr id="2" name="Footer Placeholder 1"/>
          <p:cNvSpPr>
            <a:spLocks noGrp="1"/>
          </p:cNvSpPr>
          <p:nvPr>
            <p:ph type="ftr" sz="quarter" idx="11"/>
          </p:nvPr>
        </p:nvSpPr>
        <p:spPr>
          <a:xfrm>
            <a:off x="221105" y="4857750"/>
            <a:ext cx="3352800" cy="273844"/>
          </a:xfrm>
        </p:spPr>
        <p:txBody>
          <a:bodyPr/>
          <a:lstStyle/>
          <a:p>
            <a:r>
              <a:rPr lang="en-US" dirty="0"/>
              <a:t>Department of Public Instruction</a:t>
            </a:r>
          </a:p>
        </p:txBody>
      </p:sp>
      <p:sp>
        <p:nvSpPr>
          <p:cNvPr id="9" name="Rectangle 4"/>
          <p:cNvSpPr>
            <a:spLocks noGrp="1" noChangeArrowheads="1"/>
          </p:cNvSpPr>
          <p:nvPr>
            <p:ph type="title"/>
          </p:nvPr>
        </p:nvSpPr>
        <p:spPr>
          <a:xfrm>
            <a:off x="0" y="223838"/>
            <a:ext cx="9083040" cy="514350"/>
          </a:xfrm>
        </p:spPr>
        <p:txBody>
          <a:bodyPr>
            <a:noAutofit/>
          </a:bodyPr>
          <a:lstStyle/>
          <a:p>
            <a:r>
              <a:rPr lang="en-US" sz="4400" dirty="0"/>
              <a:t>Summer and Interim Session</a:t>
            </a:r>
            <a:endParaRPr lang="en-US"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2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137221">
                                            <p:txEl>
                                              <p:pRg st="2" end="2"/>
                                            </p:txEl>
                                          </p:spTgt>
                                        </p:tgtEl>
                                        <p:attrNameLst>
                                          <p:attrName>style.visibility</p:attrName>
                                        </p:attrNameLst>
                                      </p:cBhvr>
                                      <p:to>
                                        <p:strVal val="visible"/>
                                      </p:to>
                                    </p:set>
                                    <p:animEffect transition="in" filter="slide(fromBottom)">
                                      <p:cBhvr>
                                        <p:cTn id="11" dur="500"/>
                                        <p:tgtEl>
                                          <p:spTgt spid="137221">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137221">
                                            <p:txEl>
                                              <p:pRg st="3" end="3"/>
                                            </p:txEl>
                                          </p:spTgt>
                                        </p:tgtEl>
                                        <p:attrNameLst>
                                          <p:attrName>style.visibility</p:attrName>
                                        </p:attrNameLst>
                                      </p:cBhvr>
                                      <p:to>
                                        <p:strVal val="visible"/>
                                      </p:to>
                                    </p:set>
                                    <p:animEffect transition="in" filter="slide(fromBottom)">
                                      <p:cBhvr>
                                        <p:cTn id="16" dur="500"/>
                                        <p:tgtEl>
                                          <p:spTgt spid="13722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722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72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ChangeArrowheads="1"/>
          </p:cNvSpPr>
          <p:nvPr/>
        </p:nvSpPr>
        <p:spPr bwMode="auto">
          <a:xfrm>
            <a:off x="3890963" y="4686300"/>
            <a:ext cx="2171700" cy="342900"/>
          </a:xfrm>
          <a:prstGeom prst="rect">
            <a:avLst/>
          </a:prstGeom>
          <a:noFill/>
          <a:ln w="9525">
            <a:noFill/>
            <a:miter lim="800000"/>
            <a:headEnd/>
            <a:tailEnd/>
          </a:ln>
        </p:spPr>
        <p:txBody>
          <a:bodyPr wrap="none" anchor="ctr"/>
          <a:lstStyle/>
          <a:p>
            <a:endParaRPr lang="en-US" sz="1205" dirty="0"/>
          </a:p>
        </p:txBody>
      </p:sp>
      <p:sp>
        <p:nvSpPr>
          <p:cNvPr id="138245" name="Text Box 6"/>
          <p:cNvSpPr txBox="1">
            <a:spLocks noChangeArrowheads="1"/>
          </p:cNvSpPr>
          <p:nvPr/>
        </p:nvSpPr>
        <p:spPr bwMode="auto">
          <a:xfrm>
            <a:off x="892627" y="968625"/>
            <a:ext cx="7358743" cy="3539430"/>
          </a:xfrm>
          <a:prstGeom prst="rect">
            <a:avLst/>
          </a:prstGeom>
          <a:noFill/>
          <a:ln w="9525">
            <a:noFill/>
            <a:miter lim="800000"/>
            <a:headEnd/>
            <a:tailEnd/>
          </a:ln>
        </p:spPr>
        <p:txBody>
          <a:bodyPr wrap="square">
            <a:spAutoFit/>
          </a:bodyPr>
          <a:lstStyle/>
          <a:p>
            <a:pPr marL="342900" indent="-342900">
              <a:buFont typeface="Wingdings" pitchFamily="2" charset="2"/>
              <a:buChar char="Ø"/>
            </a:pPr>
            <a:r>
              <a:rPr lang="en-US" sz="2800" dirty="0">
                <a:latin typeface="Lato" panose="020F0502020204030203" pitchFamily="34" charset="0"/>
                <a:cs typeface="Times New Roman" pitchFamily="18" charset="0"/>
              </a:rPr>
              <a:t>If the class is </a:t>
            </a:r>
            <a:r>
              <a:rPr lang="en-US" sz="2800" b="1" dirty="0">
                <a:latin typeface="Lato" panose="020F0502020204030203" pitchFamily="34" charset="0"/>
                <a:cs typeface="Times New Roman" pitchFamily="18" charset="0"/>
              </a:rPr>
              <a:t>not aided, not required, or not credited towards graduation</a:t>
            </a:r>
            <a:r>
              <a:rPr lang="en-US" sz="2800" dirty="0">
                <a:latin typeface="Lato" panose="020F0502020204030203" pitchFamily="34" charset="0"/>
                <a:cs typeface="Times New Roman" pitchFamily="18" charset="0"/>
              </a:rPr>
              <a:t>, fees may be charged but must be based upon the actual cost of the class.</a:t>
            </a:r>
          </a:p>
          <a:p>
            <a:pPr marL="342900" indent="-342900">
              <a:buFont typeface="Wingdings" pitchFamily="2" charset="2"/>
              <a:buChar char="Ø"/>
            </a:pPr>
            <a:endParaRPr lang="en-US" sz="2800" dirty="0">
              <a:latin typeface="Lato" panose="020F0502020204030203" pitchFamily="34" charset="0"/>
              <a:cs typeface="Times New Roman" pitchFamily="18" charset="0"/>
            </a:endParaRPr>
          </a:p>
          <a:p>
            <a:pPr marL="342900" indent="-342900">
              <a:buFont typeface="Wingdings" pitchFamily="2" charset="2"/>
              <a:buChar char="Ø"/>
            </a:pPr>
            <a:r>
              <a:rPr lang="en-US" sz="2800" b="1" dirty="0">
                <a:solidFill>
                  <a:srgbClr val="FF0000"/>
                </a:solidFill>
                <a:latin typeface="Lato" panose="020F0502020204030203" pitchFamily="34" charset="0"/>
                <a:cs typeface="Times New Roman" pitchFamily="18" charset="0"/>
              </a:rPr>
              <a:t>IMPORTANT:</a:t>
            </a:r>
            <a:r>
              <a:rPr lang="en-US" sz="2800" dirty="0">
                <a:latin typeface="Lato" panose="020F0502020204030203" pitchFamily="34" charset="0"/>
                <a:cs typeface="Times New Roman" pitchFamily="18" charset="0"/>
              </a:rPr>
              <a:t> Summer and interim session fees may not be used to subsidize other classes or students.</a:t>
            </a:r>
          </a:p>
        </p:txBody>
      </p:sp>
      <p:sp>
        <p:nvSpPr>
          <p:cNvPr id="13" name="Slide Number Placeholder 12"/>
          <p:cNvSpPr>
            <a:spLocks noGrp="1"/>
          </p:cNvSpPr>
          <p:nvPr>
            <p:ph type="sldNum" sz="quarter" idx="12"/>
          </p:nvPr>
        </p:nvSpPr>
        <p:spPr/>
        <p:txBody>
          <a:bodyPr/>
          <a:lstStyle/>
          <a:p>
            <a:fld id="{AD971782-62F2-4B25-8C8A-717B3234EA71}" type="slidenum">
              <a:rPr lang="en-US" smtClean="0"/>
              <a:pPr/>
              <a:t>22</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
        <p:nvSpPr>
          <p:cNvPr id="8" name="Rectangle 4"/>
          <p:cNvSpPr>
            <a:spLocks noGrp="1" noChangeArrowheads="1"/>
          </p:cNvSpPr>
          <p:nvPr>
            <p:ph type="title"/>
          </p:nvPr>
        </p:nvSpPr>
        <p:spPr>
          <a:xfrm>
            <a:off x="0" y="223838"/>
            <a:ext cx="9143999" cy="514350"/>
          </a:xfrm>
        </p:spPr>
        <p:txBody>
          <a:bodyPr>
            <a:noAutofit/>
          </a:bodyPr>
          <a:lstStyle/>
          <a:p>
            <a:r>
              <a:rPr lang="en-US" sz="4400" dirty="0"/>
              <a:t>Summer and Interim Session</a:t>
            </a:r>
            <a:endParaRPr lang="en-US" sz="40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Reconcile Fees for Summer Session</a:t>
            </a:r>
          </a:p>
        </p:txBody>
      </p:sp>
      <p:sp>
        <p:nvSpPr>
          <p:cNvPr id="3" name="Content Placeholder 2"/>
          <p:cNvSpPr>
            <a:spLocks noGrp="1"/>
          </p:cNvSpPr>
          <p:nvPr>
            <p:ph idx="1"/>
          </p:nvPr>
        </p:nvSpPr>
        <p:spPr>
          <a:xfrm>
            <a:off x="442422" y="863030"/>
            <a:ext cx="8234372" cy="3942073"/>
          </a:xfrm>
        </p:spPr>
        <p:txBody>
          <a:bodyPr>
            <a:noAutofit/>
          </a:bodyPr>
          <a:lstStyle/>
          <a:p>
            <a:pPr marL="403225" indent="-403225">
              <a:spcAft>
                <a:spcPts val="600"/>
              </a:spcAft>
              <a:buFont typeface="Wingdings" panose="05000000000000000000" pitchFamily="2" charset="2"/>
              <a:buChar char="Ø"/>
            </a:pPr>
            <a:r>
              <a:rPr lang="en-US" dirty="0"/>
              <a:t>Revised PI 1804 work book has a reconciliation worksheet.</a:t>
            </a:r>
          </a:p>
          <a:p>
            <a:pPr marL="403225" indent="-403225">
              <a:spcAft>
                <a:spcPts val="600"/>
              </a:spcAft>
              <a:buFont typeface="Wingdings" panose="05000000000000000000" pitchFamily="2" charset="2"/>
              <a:buChar char="Ø"/>
            </a:pPr>
            <a:r>
              <a:rPr lang="en-US" dirty="0"/>
              <a:t>Report fees charged and cost of individual items on a per student per course basis.</a:t>
            </a:r>
          </a:p>
          <a:p>
            <a:pPr marL="403225" indent="-403225">
              <a:spcAft>
                <a:spcPts val="600"/>
              </a:spcAft>
              <a:buFont typeface="Wingdings" panose="05000000000000000000" pitchFamily="2" charset="2"/>
              <a:buChar char="Ø"/>
            </a:pPr>
            <a:r>
              <a:rPr lang="en-US" dirty="0"/>
              <a:t>If you collect any fee you are responsible for verifying that it is allowed and actual.</a:t>
            </a:r>
          </a:p>
          <a:p>
            <a:pPr marL="403225" indent="-403225">
              <a:spcAft>
                <a:spcPts val="600"/>
              </a:spcAft>
              <a:buFont typeface="Wingdings" panose="05000000000000000000" pitchFamily="2" charset="2"/>
              <a:buChar char="Ø"/>
            </a:pPr>
            <a:r>
              <a:rPr lang="en-US" dirty="0"/>
              <a:t>Verify that the amount collected as a fee is the amount spent on the item(s).</a:t>
            </a:r>
          </a:p>
        </p:txBody>
      </p:sp>
      <p:sp>
        <p:nvSpPr>
          <p:cNvPr id="4" name="Footer Placeholder 3"/>
          <p:cNvSpPr>
            <a:spLocks noGrp="1"/>
          </p:cNvSpPr>
          <p:nvPr>
            <p:ph type="ftr" sz="quarter" idx="11"/>
          </p:nvPr>
        </p:nvSpPr>
        <p:spPr>
          <a:xfrm>
            <a:off x="311602" y="4805103"/>
            <a:ext cx="3352800" cy="273844"/>
          </a:xfrm>
        </p:spPr>
        <p:txBody>
          <a:bodyPr/>
          <a:lstStyle/>
          <a:p>
            <a:r>
              <a:rPr lang="en-US" dirty="0"/>
              <a:t>Department of Public Instruction</a:t>
            </a:r>
          </a:p>
        </p:txBody>
      </p:sp>
      <p:sp>
        <p:nvSpPr>
          <p:cNvPr id="5" name="Slide Number Placeholder 4"/>
          <p:cNvSpPr>
            <a:spLocks noGrp="1"/>
          </p:cNvSpPr>
          <p:nvPr>
            <p:ph type="sldNum" sz="quarter" idx="12"/>
          </p:nvPr>
        </p:nvSpPr>
        <p:spPr/>
        <p:txBody>
          <a:bodyPr/>
          <a:lstStyle/>
          <a:p>
            <a:pPr algn="r"/>
            <a:fld id="{D57F1E4F-1CFF-5643-939E-217C01CDF565}" type="slidenum">
              <a:rPr lang="en-US" smtClean="0"/>
              <a:pPr algn="r"/>
              <a:t>23</a:t>
            </a:fld>
            <a:endParaRPr lang="en-US" dirty="0"/>
          </a:p>
        </p:txBody>
      </p:sp>
    </p:spTree>
    <p:extLst>
      <p:ext uri="{BB962C8B-B14F-4D97-AF65-F5344CB8AC3E}">
        <p14:creationId xmlns:p14="http://schemas.microsoft.com/office/powerpoint/2010/main" val="3494606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Fee Reconciliation</a:t>
            </a:r>
          </a:p>
        </p:txBody>
      </p:sp>
      <p:sp>
        <p:nvSpPr>
          <p:cNvPr id="4" name="Footer Placeholder 3"/>
          <p:cNvSpPr>
            <a:spLocks noGrp="1"/>
          </p:cNvSpPr>
          <p:nvPr>
            <p:ph type="ftr" sz="quarter" idx="11"/>
          </p:nvPr>
        </p:nvSpPr>
        <p:spPr>
          <a:xfrm>
            <a:off x="235970" y="4869656"/>
            <a:ext cx="3352800" cy="273844"/>
          </a:xfrm>
        </p:spPr>
        <p:txBody>
          <a:bodyPr/>
          <a:lstStyle/>
          <a:p>
            <a:r>
              <a:rPr lang="en-US" dirty="0"/>
              <a:t>Department of Public Instruction</a:t>
            </a:r>
          </a:p>
        </p:txBody>
      </p:sp>
      <p:sp>
        <p:nvSpPr>
          <p:cNvPr id="5" name="Slide Number Placeholder 4"/>
          <p:cNvSpPr>
            <a:spLocks noGrp="1"/>
          </p:cNvSpPr>
          <p:nvPr>
            <p:ph type="sldNum" sz="quarter" idx="12"/>
          </p:nvPr>
        </p:nvSpPr>
        <p:spPr>
          <a:xfrm>
            <a:off x="8217109" y="4760964"/>
            <a:ext cx="762000" cy="273844"/>
          </a:xfrm>
        </p:spPr>
        <p:txBody>
          <a:bodyPr/>
          <a:lstStyle/>
          <a:p>
            <a:pPr algn="r"/>
            <a:fld id="{AD971782-62F2-4B25-8C8A-717B3234EA71}" type="slidenum">
              <a:rPr lang="en-US" smtClean="0"/>
              <a:pPr algn="r"/>
              <a:t>24</a:t>
            </a:fld>
            <a:endParaRPr lang="en-US" dirty="0"/>
          </a:p>
        </p:txBody>
      </p:sp>
      <p:pic>
        <p:nvPicPr>
          <p:cNvPr id="8" name="Content Placeholder 7"/>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a:stretch/>
        </p:blipFill>
        <p:spPr>
          <a:xfrm>
            <a:off x="941820" y="961109"/>
            <a:ext cx="7077918" cy="38240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40572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Content Placeholder 2"/>
          <p:cNvSpPr>
            <a:spLocks noGrp="1"/>
          </p:cNvSpPr>
          <p:nvPr>
            <p:ph idx="1"/>
          </p:nvPr>
        </p:nvSpPr>
        <p:spPr>
          <a:xfrm>
            <a:off x="304801" y="908956"/>
            <a:ext cx="8381999" cy="3978729"/>
          </a:xfrm>
        </p:spPr>
        <p:txBody>
          <a:bodyPr>
            <a:noAutofit/>
          </a:bodyPr>
          <a:lstStyle/>
          <a:p>
            <a:pPr marL="342900" indent="-342900">
              <a:spcAft>
                <a:spcPts val="900"/>
              </a:spcAft>
              <a:buNone/>
            </a:pPr>
            <a:r>
              <a:rPr lang="en-US" i="1" u="sng" dirty="0">
                <a:cs typeface="Times New Roman" pitchFamily="18" charset="0"/>
              </a:rPr>
              <a:t>What will auditors ask for</a:t>
            </a:r>
            <a:r>
              <a:rPr lang="en-US" i="1" dirty="0">
                <a:cs typeface="Times New Roman" pitchFamily="18" charset="0"/>
              </a:rPr>
              <a:t>?</a:t>
            </a:r>
          </a:p>
          <a:p>
            <a:pPr marL="342900" indent="-342900">
              <a:spcAft>
                <a:spcPts val="900"/>
              </a:spcAft>
              <a:buFont typeface="Wingdings" pitchFamily="2" charset="2"/>
              <a:buChar char="Ø"/>
            </a:pPr>
            <a:r>
              <a:rPr lang="en-US" dirty="0">
                <a:cs typeface="Times New Roman" pitchFamily="18" charset="0"/>
              </a:rPr>
              <a:t>PI-1804 W-2 (Membership Worksheet)</a:t>
            </a:r>
          </a:p>
          <a:p>
            <a:pPr marL="342900" indent="-342900">
              <a:spcAft>
                <a:spcPts val="900"/>
              </a:spcAft>
              <a:buFont typeface="Wingdings" pitchFamily="2" charset="2"/>
              <a:buChar char="Ø"/>
            </a:pPr>
            <a:r>
              <a:rPr lang="en-US" dirty="0">
                <a:cs typeface="Times New Roman" pitchFamily="18" charset="0"/>
              </a:rPr>
              <a:t>PI-1804 W-2 Fee reconciliation worksheet </a:t>
            </a:r>
          </a:p>
          <a:p>
            <a:pPr marL="342900" indent="-342900">
              <a:spcAft>
                <a:spcPts val="900"/>
              </a:spcAft>
              <a:buFont typeface="Wingdings" pitchFamily="2" charset="2"/>
              <a:buChar char="Ø"/>
            </a:pPr>
            <a:r>
              <a:rPr lang="en-US" dirty="0">
                <a:cs typeface="Times New Roman" pitchFamily="18" charset="0"/>
              </a:rPr>
              <a:t>List of classes and fees per course</a:t>
            </a:r>
          </a:p>
          <a:p>
            <a:pPr marL="342900" indent="-342900">
              <a:spcAft>
                <a:spcPts val="900"/>
              </a:spcAft>
              <a:buFont typeface="Wingdings" pitchFamily="2" charset="2"/>
              <a:buChar char="Ø"/>
            </a:pPr>
            <a:r>
              <a:rPr lang="en-US" dirty="0">
                <a:cs typeface="Times New Roman" pitchFamily="18" charset="0"/>
              </a:rPr>
              <a:t>Documentation of cost per student by course for the classes that charge fees</a:t>
            </a:r>
          </a:p>
          <a:p>
            <a:pPr lvl="2" indent="-342900">
              <a:lnSpc>
                <a:spcPct val="100000"/>
              </a:lnSpc>
              <a:spcBef>
                <a:spcPts val="0"/>
              </a:spcBef>
              <a:spcAft>
                <a:spcPts val="900"/>
              </a:spcAft>
              <a:buFont typeface="Wingdings" pitchFamily="2" charset="2"/>
              <a:buChar char="Ø"/>
            </a:pPr>
            <a:r>
              <a:rPr lang="en-US" sz="2000" b="1" dirty="0">
                <a:latin typeface="Lato" panose="020F0502020204030203" pitchFamily="34" charset="0"/>
                <a:cs typeface="Times New Roman" pitchFamily="18" charset="0"/>
              </a:rPr>
              <a:t>Detailed report of the appropriate function &amp; object and identify for your auditor those used for summer session by class</a:t>
            </a:r>
          </a:p>
          <a:p>
            <a:pPr lvl="2" indent="-342900">
              <a:lnSpc>
                <a:spcPct val="100000"/>
              </a:lnSpc>
              <a:spcBef>
                <a:spcPts val="0"/>
              </a:spcBef>
              <a:spcAft>
                <a:spcPts val="900"/>
              </a:spcAft>
              <a:buFont typeface="Wingdings" pitchFamily="2" charset="2"/>
              <a:buChar char="Ø"/>
            </a:pPr>
            <a:r>
              <a:rPr lang="en-US" sz="2000" b="1" dirty="0">
                <a:latin typeface="Lato" panose="020F0502020204030203" pitchFamily="34" charset="0"/>
                <a:cs typeface="Times New Roman" pitchFamily="18" charset="0"/>
              </a:rPr>
              <a:t>Invoices substantiating the costs reported in the workbook</a:t>
            </a:r>
          </a:p>
        </p:txBody>
      </p:sp>
      <p:sp>
        <p:nvSpPr>
          <p:cNvPr id="5" name="Rectangle 4"/>
          <p:cNvSpPr txBox="1">
            <a:spLocks noChangeArrowheads="1"/>
          </p:cNvSpPr>
          <p:nvPr/>
        </p:nvSpPr>
        <p:spPr>
          <a:xfrm>
            <a:off x="121920" y="0"/>
            <a:ext cx="9022080" cy="685798"/>
          </a:xfrm>
          <a:prstGeom prst="rect">
            <a:avLst/>
          </a:prstGeom>
        </p:spPr>
        <p:txBody>
          <a:bodyPr vert="horz" lIns="0" rIns="0" bIns="0" anchor="b">
            <a:noAutofit/>
          </a:bodyPr>
          <a:lstStyle/>
          <a:p>
            <a:pPr algn="ctr" defTabSz="685800">
              <a:spcBef>
                <a:spcPct val="0"/>
              </a:spcBef>
              <a:defRPr/>
            </a:pPr>
            <a:r>
              <a:rPr lang="en-US" sz="4400" dirty="0">
                <a:solidFill>
                  <a:schemeClr val="bg1"/>
                </a:solidFill>
                <a:latin typeface="Lato Black" panose="020F0A02020204030203" pitchFamily="34" charset="0"/>
                <a:ea typeface="+mj-ea"/>
                <a:cs typeface="+mj-cs"/>
              </a:rPr>
              <a:t>Auditing Summer Membership</a:t>
            </a:r>
            <a:endParaRPr lang="en-US" sz="4000" dirty="0">
              <a:solidFill>
                <a:schemeClr val="bg1"/>
              </a:solidFill>
              <a:latin typeface="Lato Black" panose="020F0A02020204030203" pitchFamily="34" charset="0"/>
              <a:ea typeface="+mj-ea"/>
              <a:cs typeface="+mj-cs"/>
            </a:endParaRPr>
          </a:p>
        </p:txBody>
      </p:sp>
      <p:sp>
        <p:nvSpPr>
          <p:cNvPr id="10" name="Slide Number Placeholder 9"/>
          <p:cNvSpPr>
            <a:spLocks noGrp="1"/>
          </p:cNvSpPr>
          <p:nvPr>
            <p:ph type="sldNum" sz="quarter" idx="12"/>
          </p:nvPr>
        </p:nvSpPr>
        <p:spPr/>
        <p:txBody>
          <a:bodyPr/>
          <a:lstStyle/>
          <a:p>
            <a:pPr algn="r"/>
            <a:fld id="{AD971782-62F2-4B25-8C8A-717B3234EA71}" type="slidenum">
              <a:rPr lang="en-US" smtClean="0"/>
              <a:pPr algn="r"/>
              <a:t>25</a:t>
            </a:fld>
            <a:endParaRPr lang="en-US" dirty="0"/>
          </a:p>
        </p:txBody>
      </p:sp>
      <p:sp>
        <p:nvSpPr>
          <p:cNvPr id="2" name="Footer Placeholder 1"/>
          <p:cNvSpPr>
            <a:spLocks noGrp="1"/>
          </p:cNvSpPr>
          <p:nvPr>
            <p:ph type="ftr" sz="quarter" idx="11"/>
          </p:nvPr>
        </p:nvSpPr>
        <p:spPr>
          <a:xfrm>
            <a:off x="0" y="4814309"/>
            <a:ext cx="3352800" cy="273844"/>
          </a:xfrm>
        </p:spPr>
        <p:txBody>
          <a:bodyPr/>
          <a:lstStyle/>
          <a:p>
            <a:r>
              <a:rPr lang="en-US" dirty="0"/>
              <a:t>Department of Public Instruction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Content Placeholder 2"/>
          <p:cNvSpPr>
            <a:spLocks noGrp="1"/>
          </p:cNvSpPr>
          <p:nvPr>
            <p:ph idx="1"/>
          </p:nvPr>
        </p:nvSpPr>
        <p:spPr>
          <a:xfrm>
            <a:off x="706483" y="1140823"/>
            <a:ext cx="7478486" cy="2615837"/>
          </a:xfrm>
        </p:spPr>
        <p:txBody>
          <a:bodyPr>
            <a:noAutofit/>
          </a:bodyPr>
          <a:lstStyle/>
          <a:p>
            <a:pPr marL="342900" indent="-342900">
              <a:spcAft>
                <a:spcPts val="900"/>
              </a:spcAft>
              <a:buNone/>
            </a:pPr>
            <a:r>
              <a:rPr lang="en-US" sz="2800" i="1" u="sng" dirty="0">
                <a:cs typeface="Times New Roman" pitchFamily="18" charset="0"/>
              </a:rPr>
              <a:t>What will auditors test for</a:t>
            </a:r>
            <a:r>
              <a:rPr lang="en-US" sz="2800" i="1" dirty="0">
                <a:cs typeface="Times New Roman" pitchFamily="18" charset="0"/>
              </a:rPr>
              <a:t>?</a:t>
            </a:r>
          </a:p>
          <a:p>
            <a:pPr lvl="1" indent="-342900">
              <a:lnSpc>
                <a:spcPct val="100000"/>
              </a:lnSpc>
              <a:spcBef>
                <a:spcPts val="450"/>
              </a:spcBef>
              <a:spcAft>
                <a:spcPts val="900"/>
              </a:spcAft>
              <a:buSzPct val="100000"/>
              <a:buFont typeface="Wingdings" pitchFamily="2" charset="2"/>
              <a:buChar char="Ø"/>
            </a:pPr>
            <a:r>
              <a:rPr lang="en-US" sz="2800" b="1" dirty="0">
                <a:cs typeface="Times New Roman" pitchFamily="18" charset="0"/>
              </a:rPr>
              <a:t>Fees are not charged as a flat fee across all courses</a:t>
            </a:r>
          </a:p>
          <a:p>
            <a:pPr lvl="1" indent="-342900">
              <a:lnSpc>
                <a:spcPct val="100000"/>
              </a:lnSpc>
              <a:spcBef>
                <a:spcPts val="450"/>
              </a:spcBef>
              <a:spcAft>
                <a:spcPts val="900"/>
              </a:spcAft>
              <a:buSzPct val="100000"/>
              <a:buFont typeface="Wingdings" pitchFamily="2" charset="2"/>
              <a:buChar char="Ø"/>
            </a:pPr>
            <a:r>
              <a:rPr lang="en-US" sz="2800" b="1" dirty="0">
                <a:cs typeface="Times New Roman" pitchFamily="18" charset="0"/>
              </a:rPr>
              <a:t>Costs identified by course are eligible costs</a:t>
            </a:r>
          </a:p>
          <a:p>
            <a:pPr lvl="1" indent="-342900">
              <a:lnSpc>
                <a:spcPct val="100000"/>
              </a:lnSpc>
              <a:spcBef>
                <a:spcPts val="450"/>
              </a:spcBef>
              <a:spcAft>
                <a:spcPts val="900"/>
              </a:spcAft>
              <a:buSzPct val="100000"/>
              <a:buFont typeface="Wingdings" pitchFamily="2" charset="2"/>
              <a:buChar char="Ø"/>
            </a:pPr>
            <a:r>
              <a:rPr lang="en-US" sz="2800" b="1" dirty="0">
                <a:cs typeface="Times New Roman" pitchFamily="18" charset="0"/>
              </a:rPr>
              <a:t>Fees charged (by course) do not exceed eligible costs.</a:t>
            </a:r>
            <a:endParaRPr lang="en-US" sz="2800" b="1" dirty="0">
              <a:solidFill>
                <a:srgbClr val="FF0000"/>
              </a:solidFill>
            </a:endParaRPr>
          </a:p>
        </p:txBody>
      </p:sp>
      <p:sp>
        <p:nvSpPr>
          <p:cNvPr id="5" name="Rectangle 4"/>
          <p:cNvSpPr txBox="1">
            <a:spLocks noChangeArrowheads="1"/>
          </p:cNvSpPr>
          <p:nvPr/>
        </p:nvSpPr>
        <p:spPr>
          <a:xfrm>
            <a:off x="0" y="228601"/>
            <a:ext cx="9144000" cy="514350"/>
          </a:xfrm>
          <a:prstGeom prst="rect">
            <a:avLst/>
          </a:prstGeom>
        </p:spPr>
        <p:txBody>
          <a:bodyPr vert="horz" lIns="0" rIns="0" bIns="0" anchor="b">
            <a:noAutofit/>
          </a:bodyPr>
          <a:lstStyle/>
          <a:p>
            <a:pPr algn="ctr" defTabSz="685800">
              <a:spcBef>
                <a:spcPct val="0"/>
              </a:spcBef>
              <a:defRPr/>
            </a:pPr>
            <a:r>
              <a:rPr lang="en-US" sz="4400" b="1" dirty="0">
                <a:solidFill>
                  <a:schemeClr val="bg1"/>
                </a:solidFill>
                <a:latin typeface="Lato" panose="020F0502020204030203" pitchFamily="34" charset="0"/>
                <a:ea typeface="+mj-ea"/>
                <a:cs typeface="+mj-cs"/>
              </a:rPr>
              <a:t>Auditing Summer School</a:t>
            </a:r>
            <a:endParaRPr lang="en-US" sz="4000" b="1" dirty="0">
              <a:solidFill>
                <a:schemeClr val="bg1"/>
              </a:solidFill>
              <a:latin typeface="Lato" panose="020F0502020204030203" pitchFamily="34" charset="0"/>
              <a:ea typeface="+mj-ea"/>
              <a:cs typeface="+mj-cs"/>
            </a:endParaRPr>
          </a:p>
        </p:txBody>
      </p:sp>
      <p:sp>
        <p:nvSpPr>
          <p:cNvPr id="10" name="Slide Number Placeholder 9"/>
          <p:cNvSpPr>
            <a:spLocks noGrp="1"/>
          </p:cNvSpPr>
          <p:nvPr>
            <p:ph type="sldNum" sz="quarter" idx="12"/>
          </p:nvPr>
        </p:nvSpPr>
        <p:spPr/>
        <p:txBody>
          <a:bodyPr/>
          <a:lstStyle/>
          <a:p>
            <a:pPr algn="r"/>
            <a:fld id="{AD971782-62F2-4B25-8C8A-717B3234EA71}" type="slidenum">
              <a:rPr lang="en-US" smtClean="0"/>
              <a:pPr algn="r"/>
              <a:t>26</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2062163" y="4686300"/>
            <a:ext cx="1428750" cy="342900"/>
          </a:xfrm>
          <a:prstGeom prst="rect">
            <a:avLst/>
          </a:prstGeom>
          <a:noFill/>
          <a:ln w="9525">
            <a:noFill/>
            <a:miter lim="800000"/>
            <a:headEnd/>
            <a:tailEnd/>
          </a:ln>
        </p:spPr>
        <p:txBody>
          <a:bodyPr wrap="none" anchor="ctr"/>
          <a:lstStyle/>
          <a:p>
            <a:endParaRPr lang="en-US" sz="1205" dirty="0"/>
          </a:p>
        </p:txBody>
      </p:sp>
      <p:sp>
        <p:nvSpPr>
          <p:cNvPr id="147459" name="Rectangle 3"/>
          <p:cNvSpPr>
            <a:spLocks noChangeArrowheads="1"/>
          </p:cNvSpPr>
          <p:nvPr/>
        </p:nvSpPr>
        <p:spPr bwMode="auto">
          <a:xfrm>
            <a:off x="3890963" y="4686300"/>
            <a:ext cx="2171700" cy="342900"/>
          </a:xfrm>
          <a:prstGeom prst="rect">
            <a:avLst/>
          </a:prstGeom>
          <a:noFill/>
          <a:ln w="9525">
            <a:noFill/>
            <a:miter lim="800000"/>
            <a:headEnd/>
            <a:tailEnd/>
          </a:ln>
        </p:spPr>
        <p:txBody>
          <a:bodyPr wrap="none" anchor="ctr"/>
          <a:lstStyle/>
          <a:p>
            <a:endParaRPr lang="en-US" sz="1205" dirty="0"/>
          </a:p>
        </p:txBody>
      </p:sp>
      <p:sp>
        <p:nvSpPr>
          <p:cNvPr id="147460" name="Text Box 6"/>
          <p:cNvSpPr txBox="1">
            <a:spLocks noChangeArrowheads="1"/>
          </p:cNvSpPr>
          <p:nvPr/>
        </p:nvSpPr>
        <p:spPr bwMode="auto">
          <a:xfrm>
            <a:off x="914400" y="1104861"/>
            <a:ext cx="7315200" cy="2785378"/>
          </a:xfrm>
          <a:prstGeom prst="rect">
            <a:avLst/>
          </a:prstGeom>
          <a:noFill/>
          <a:ln w="9525">
            <a:noFill/>
            <a:miter lim="800000"/>
            <a:headEnd/>
            <a:tailEnd/>
          </a:ln>
        </p:spPr>
        <p:txBody>
          <a:bodyPr wrap="square">
            <a:spAutoFit/>
          </a:bodyPr>
          <a:lstStyle/>
          <a:p>
            <a:pPr marL="342900" indent="-342900">
              <a:spcAft>
                <a:spcPts val="900"/>
              </a:spcAft>
            </a:pPr>
            <a:r>
              <a:rPr lang="en-US" sz="2800" b="1" u="sng" dirty="0">
                <a:solidFill>
                  <a:srgbClr val="C00000"/>
                </a:solidFill>
                <a:latin typeface="Lato" panose="020F0502020204030203" pitchFamily="34" charset="0"/>
              </a:rPr>
              <a:t>If a fee is deemed excessive or inappropriate:</a:t>
            </a:r>
            <a:r>
              <a:rPr lang="en-US" sz="2800" b="1" dirty="0">
                <a:solidFill>
                  <a:srgbClr val="C00000"/>
                </a:solidFill>
                <a:latin typeface="Lato" panose="020F0502020204030203" pitchFamily="34" charset="0"/>
              </a:rPr>
              <a:t> </a:t>
            </a:r>
            <a:endParaRPr lang="en-US" sz="2800" b="1" i="1" dirty="0">
              <a:latin typeface="Lato" panose="020F0502020204030203" pitchFamily="34" charset="0"/>
              <a:cs typeface="Times New Roman" pitchFamily="18" charset="0"/>
            </a:endParaRPr>
          </a:p>
          <a:p>
            <a:pPr lvl="1" indent="-342900">
              <a:lnSpc>
                <a:spcPct val="100000"/>
              </a:lnSpc>
              <a:spcBef>
                <a:spcPts val="450"/>
              </a:spcBef>
              <a:spcAft>
                <a:spcPts val="900"/>
              </a:spcAft>
              <a:buSzPct val="100000"/>
              <a:buFont typeface="Wingdings" pitchFamily="2" charset="2"/>
              <a:buChar char="Ø"/>
            </a:pPr>
            <a:r>
              <a:rPr lang="en-US" sz="2800" b="1" dirty="0">
                <a:latin typeface="Lato" panose="020F0502020204030203" pitchFamily="34" charset="0"/>
                <a:cs typeface="Times New Roman" pitchFamily="18" charset="0"/>
              </a:rPr>
              <a:t>Refund the excess fee charged to the student by October 1</a:t>
            </a:r>
            <a:r>
              <a:rPr lang="en-US" sz="2800" b="1" baseline="30000" dirty="0">
                <a:latin typeface="Lato" panose="020F0502020204030203" pitchFamily="34" charset="0"/>
                <a:cs typeface="Times New Roman" pitchFamily="18" charset="0"/>
              </a:rPr>
              <a:t>st</a:t>
            </a:r>
            <a:endParaRPr lang="en-US" sz="2800" b="1" dirty="0">
              <a:latin typeface="Lato" panose="020F0502020204030203" pitchFamily="34" charset="0"/>
              <a:cs typeface="Times New Roman" pitchFamily="18" charset="0"/>
            </a:endParaRPr>
          </a:p>
          <a:p>
            <a:pPr lvl="1" indent="-342900">
              <a:lnSpc>
                <a:spcPct val="100000"/>
              </a:lnSpc>
              <a:spcBef>
                <a:spcPts val="450"/>
              </a:spcBef>
              <a:spcAft>
                <a:spcPts val="900"/>
              </a:spcAft>
              <a:buSzPct val="100000"/>
              <a:buFont typeface="Wingdings" pitchFamily="2" charset="2"/>
              <a:buChar char="Ø"/>
            </a:pPr>
            <a:r>
              <a:rPr lang="en-US" sz="2800" b="1" dirty="0">
                <a:latin typeface="Lato" panose="020F0502020204030203" pitchFamily="34" charset="0"/>
                <a:cs typeface="Times New Roman" pitchFamily="18" charset="0"/>
              </a:rPr>
              <a:t>DPI will assess an aid penalty</a:t>
            </a:r>
          </a:p>
          <a:p>
            <a:pPr lvl="1" indent="-342900">
              <a:lnSpc>
                <a:spcPct val="100000"/>
              </a:lnSpc>
              <a:spcBef>
                <a:spcPts val="450"/>
              </a:spcBef>
              <a:spcAft>
                <a:spcPts val="900"/>
              </a:spcAft>
              <a:buSzPct val="100000"/>
              <a:buFont typeface="Wingdings" pitchFamily="2" charset="2"/>
              <a:buChar char="Ø"/>
            </a:pPr>
            <a:r>
              <a:rPr lang="en-US" sz="2800" b="1" dirty="0">
                <a:latin typeface="Lato" panose="020F0502020204030203" pitchFamily="34" charset="0"/>
                <a:cs typeface="Times New Roman" pitchFamily="18" charset="0"/>
              </a:rPr>
              <a:t>DPI reduces summer membership FTE</a:t>
            </a:r>
          </a:p>
        </p:txBody>
      </p:sp>
      <p:sp>
        <p:nvSpPr>
          <p:cNvPr id="7" name="Rectangle 4"/>
          <p:cNvSpPr txBox="1">
            <a:spLocks noChangeArrowheads="1"/>
          </p:cNvSpPr>
          <p:nvPr/>
        </p:nvSpPr>
        <p:spPr>
          <a:xfrm>
            <a:off x="0" y="238022"/>
            <a:ext cx="9144000" cy="514350"/>
          </a:xfrm>
          <a:prstGeom prst="rect">
            <a:avLst/>
          </a:prstGeom>
        </p:spPr>
        <p:txBody>
          <a:bodyPr vert="horz" lIns="0" rIns="0" bIns="0" anchor="b">
            <a:noAutofit/>
          </a:bodyPr>
          <a:lstStyle/>
          <a:p>
            <a:pPr algn="ctr" defTabSz="685800">
              <a:spcBef>
                <a:spcPct val="0"/>
              </a:spcBef>
              <a:defRPr/>
            </a:pPr>
            <a:r>
              <a:rPr lang="en-US" sz="4400" dirty="0">
                <a:solidFill>
                  <a:schemeClr val="bg1"/>
                </a:solidFill>
                <a:latin typeface="Lato Black" panose="020F0A02020204030203" pitchFamily="34" charset="0"/>
                <a:ea typeface="+mj-ea"/>
                <a:cs typeface="+mj-cs"/>
              </a:rPr>
              <a:t>Auditing Summer Membership</a:t>
            </a:r>
            <a:endParaRPr lang="en-US" sz="4000" dirty="0">
              <a:solidFill>
                <a:schemeClr val="bg1"/>
              </a:solidFill>
              <a:latin typeface="Lato Black" panose="020F0A02020204030203" pitchFamily="34" charset="0"/>
              <a:ea typeface="+mj-ea"/>
              <a:cs typeface="+mj-cs"/>
            </a:endParaRPr>
          </a:p>
        </p:txBody>
      </p:sp>
      <p:sp>
        <p:nvSpPr>
          <p:cNvPr id="12" name="Slide Number Placeholder 11"/>
          <p:cNvSpPr>
            <a:spLocks noGrp="1"/>
          </p:cNvSpPr>
          <p:nvPr>
            <p:ph type="sldNum" sz="quarter" idx="12"/>
          </p:nvPr>
        </p:nvSpPr>
        <p:spPr/>
        <p:txBody>
          <a:bodyPr/>
          <a:lstStyle/>
          <a:p>
            <a:pPr algn="r"/>
            <a:fld id="{AD971782-62F2-4B25-8C8A-717B3234EA71}" type="slidenum">
              <a:rPr lang="en-US" smtClean="0"/>
              <a:pPr algn="r"/>
              <a:t>27</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2062163" y="4686300"/>
            <a:ext cx="1428750" cy="342900"/>
          </a:xfrm>
          <a:prstGeom prst="rect">
            <a:avLst/>
          </a:prstGeom>
          <a:noFill/>
          <a:ln w="9525">
            <a:noFill/>
            <a:miter lim="800000"/>
            <a:headEnd/>
            <a:tailEnd/>
          </a:ln>
        </p:spPr>
        <p:txBody>
          <a:bodyPr wrap="none" anchor="ctr"/>
          <a:lstStyle/>
          <a:p>
            <a:endParaRPr lang="en-US" sz="1205" dirty="0"/>
          </a:p>
        </p:txBody>
      </p:sp>
      <p:sp>
        <p:nvSpPr>
          <p:cNvPr id="147459" name="Rectangle 3"/>
          <p:cNvSpPr>
            <a:spLocks noChangeArrowheads="1"/>
          </p:cNvSpPr>
          <p:nvPr/>
        </p:nvSpPr>
        <p:spPr bwMode="auto">
          <a:xfrm>
            <a:off x="3890963" y="4686300"/>
            <a:ext cx="2171700" cy="342900"/>
          </a:xfrm>
          <a:prstGeom prst="rect">
            <a:avLst/>
          </a:prstGeom>
          <a:noFill/>
          <a:ln w="9525">
            <a:noFill/>
            <a:miter lim="800000"/>
            <a:headEnd/>
            <a:tailEnd/>
          </a:ln>
        </p:spPr>
        <p:txBody>
          <a:bodyPr wrap="none" anchor="ctr"/>
          <a:lstStyle/>
          <a:p>
            <a:endParaRPr lang="en-US" sz="1205" dirty="0"/>
          </a:p>
        </p:txBody>
      </p:sp>
      <p:sp>
        <p:nvSpPr>
          <p:cNvPr id="147460" name="Text Box 6"/>
          <p:cNvSpPr txBox="1">
            <a:spLocks noChangeArrowheads="1"/>
          </p:cNvSpPr>
          <p:nvPr/>
        </p:nvSpPr>
        <p:spPr bwMode="auto">
          <a:xfrm>
            <a:off x="422030" y="922621"/>
            <a:ext cx="8169311" cy="3772828"/>
          </a:xfrm>
          <a:prstGeom prst="rect">
            <a:avLst/>
          </a:prstGeom>
          <a:noFill/>
          <a:ln w="9525">
            <a:noFill/>
            <a:miter lim="800000"/>
            <a:headEnd/>
            <a:tailEnd/>
          </a:ln>
        </p:spPr>
        <p:txBody>
          <a:bodyPr wrap="square">
            <a:spAutoFit/>
          </a:bodyPr>
          <a:lstStyle/>
          <a:p>
            <a:pPr marL="342900" indent="-342900">
              <a:spcAft>
                <a:spcPts val="900"/>
              </a:spcAft>
            </a:pPr>
            <a:r>
              <a:rPr lang="en-US" sz="2200" b="1" u="sng" dirty="0">
                <a:latin typeface="Lato" panose="020F0502020204030203" pitchFamily="34" charset="0"/>
                <a:cs typeface="Times New Roman" pitchFamily="18" charset="0"/>
              </a:rPr>
              <a:t>What to do at this point in the school year?</a:t>
            </a:r>
          </a:p>
          <a:p>
            <a:pPr>
              <a:spcAft>
                <a:spcPts val="900"/>
              </a:spcAft>
            </a:pPr>
            <a:r>
              <a:rPr lang="en-US" sz="2200" b="1" dirty="0">
                <a:latin typeface="Lato" panose="020F0502020204030203" pitchFamily="34" charset="0"/>
                <a:cs typeface="Times New Roman" pitchFamily="18" charset="0"/>
              </a:rPr>
              <a:t>If your district reported pupils for 2020 summer school (2020-21 school year), this is the time to review the district’s fees (reconciliation) in order to determine compliance with state law:</a:t>
            </a:r>
          </a:p>
          <a:p>
            <a:pPr marL="342900" indent="-342900">
              <a:spcAft>
                <a:spcPts val="450"/>
              </a:spcAft>
              <a:buFont typeface="Wingdings" pitchFamily="2" charset="2"/>
              <a:buChar char="Ø"/>
            </a:pPr>
            <a:r>
              <a:rPr lang="en-US" sz="2200" b="1" dirty="0">
                <a:latin typeface="Lato" panose="020F0502020204030203" pitchFamily="34" charset="0"/>
                <a:cs typeface="Times New Roman" pitchFamily="18" charset="0"/>
              </a:rPr>
              <a:t>If you determine excess or inappropriate fees were charged, still time to rectify the situation; the district should reimburse the pupil by vouchering a check to the pupil’s family.</a:t>
            </a:r>
          </a:p>
          <a:p>
            <a:pPr marL="342900" indent="-342900">
              <a:spcAft>
                <a:spcPts val="450"/>
              </a:spcAft>
              <a:buFont typeface="Wingdings" pitchFamily="2" charset="2"/>
              <a:buChar char="Ø"/>
            </a:pPr>
            <a:r>
              <a:rPr lang="en-US" sz="2200" b="1" dirty="0">
                <a:latin typeface="Lato" panose="020F0502020204030203" pitchFamily="34" charset="0"/>
                <a:cs typeface="Times New Roman" pitchFamily="18" charset="0"/>
              </a:rPr>
              <a:t> Can’t do a “fix” after a membership audit – so act now, before 2020-21 membership audits are announced (late January 2021).</a:t>
            </a:r>
          </a:p>
        </p:txBody>
      </p:sp>
      <p:sp>
        <p:nvSpPr>
          <p:cNvPr id="7" name="Rectangle 4"/>
          <p:cNvSpPr txBox="1">
            <a:spLocks noChangeArrowheads="1"/>
          </p:cNvSpPr>
          <p:nvPr/>
        </p:nvSpPr>
        <p:spPr>
          <a:xfrm>
            <a:off x="0" y="290146"/>
            <a:ext cx="9144000" cy="514350"/>
          </a:xfrm>
          <a:prstGeom prst="rect">
            <a:avLst/>
          </a:prstGeom>
        </p:spPr>
        <p:txBody>
          <a:bodyPr vert="horz" lIns="0" rIns="0" bIns="0" anchor="b">
            <a:noAutofit/>
          </a:bodyPr>
          <a:lstStyle/>
          <a:p>
            <a:pPr algn="ctr" defTabSz="685800">
              <a:spcBef>
                <a:spcPct val="0"/>
              </a:spcBef>
              <a:defRPr/>
            </a:pPr>
            <a:r>
              <a:rPr lang="en-US" sz="4400" dirty="0">
                <a:solidFill>
                  <a:schemeClr val="bg1"/>
                </a:solidFill>
                <a:latin typeface="Lato Black" panose="020F0A02020204030203" pitchFamily="34" charset="0"/>
                <a:ea typeface="+mj-ea"/>
                <a:cs typeface="+mj-cs"/>
              </a:rPr>
              <a:t>Auditing Summer Membership</a:t>
            </a:r>
            <a:endParaRPr lang="en-US" sz="4000" dirty="0">
              <a:solidFill>
                <a:schemeClr val="bg1"/>
              </a:solidFill>
              <a:latin typeface="Lato Black" panose="020F0A02020204030203" pitchFamily="34" charset="0"/>
              <a:ea typeface="+mj-ea"/>
              <a:cs typeface="+mj-cs"/>
            </a:endParaRPr>
          </a:p>
        </p:txBody>
      </p:sp>
      <p:sp>
        <p:nvSpPr>
          <p:cNvPr id="12" name="Slide Number Placeholder 11"/>
          <p:cNvSpPr>
            <a:spLocks noGrp="1"/>
          </p:cNvSpPr>
          <p:nvPr>
            <p:ph type="sldNum" sz="quarter" idx="12"/>
          </p:nvPr>
        </p:nvSpPr>
        <p:spPr/>
        <p:txBody>
          <a:bodyPr/>
          <a:lstStyle/>
          <a:p>
            <a:pPr algn="r"/>
            <a:fld id="{AD971782-62F2-4B25-8C8A-717B3234EA71}" type="slidenum">
              <a:rPr lang="en-US" smtClean="0"/>
              <a:pPr algn="r"/>
              <a:t>28</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1AEFC-87CE-46D1-ABE8-3F2E43304561}"/>
              </a:ext>
            </a:extLst>
          </p:cNvPr>
          <p:cNvSpPr>
            <a:spLocks noGrp="1"/>
          </p:cNvSpPr>
          <p:nvPr>
            <p:ph type="title"/>
          </p:nvPr>
        </p:nvSpPr>
        <p:spPr/>
        <p:txBody>
          <a:bodyPr/>
          <a:lstStyle/>
          <a:p>
            <a:r>
              <a:rPr lang="en-US" dirty="0"/>
              <a:t>Food Service Program</a:t>
            </a:r>
          </a:p>
        </p:txBody>
      </p:sp>
      <p:sp>
        <p:nvSpPr>
          <p:cNvPr id="3" name="Content Placeholder 2">
            <a:extLst>
              <a:ext uri="{FF2B5EF4-FFF2-40B4-BE49-F238E27FC236}">
                <a16:creationId xmlns:a16="http://schemas.microsoft.com/office/drawing/2014/main" id="{087457C2-A98B-448B-9070-A5A9FDDEF24A}"/>
              </a:ext>
            </a:extLst>
          </p:cNvPr>
          <p:cNvSpPr>
            <a:spLocks noGrp="1"/>
          </p:cNvSpPr>
          <p:nvPr>
            <p:ph idx="1"/>
          </p:nvPr>
        </p:nvSpPr>
        <p:spPr>
          <a:xfrm>
            <a:off x="326842" y="1047750"/>
            <a:ext cx="7953558" cy="3693182"/>
          </a:xfrm>
        </p:spPr>
        <p:txBody>
          <a:bodyPr>
            <a:normAutofit fontScale="77500" lnSpcReduction="20000"/>
          </a:bodyPr>
          <a:lstStyle/>
          <a:p>
            <a:r>
              <a:rPr lang="en-US" sz="1400" dirty="0"/>
              <a:t>Food Service (Fund 50) has important considerations for financial &amp; fee management</a:t>
            </a:r>
          </a:p>
          <a:p>
            <a:r>
              <a:rPr lang="en-US" sz="1400" dirty="0"/>
              <a:t>Understand your District’s food service programming.  What programs do you operate under (NSLP, SBP, CACFP, SFSP)?  Is your program self-operated or do you contract with a management company?</a:t>
            </a:r>
          </a:p>
          <a:p>
            <a:r>
              <a:rPr lang="en-US" sz="1400" dirty="0"/>
              <a:t>Will you raise meal prices?  Work with your Food Service manager on the Paid Lunch Equity calculation.  If you work with a management company, estimate the impact of the contract renewal.  How has your Fund 50 been running?  Is it increasing in equity or losing equity?  This does impact the General Fund.  </a:t>
            </a:r>
          </a:p>
          <a:p>
            <a:r>
              <a:rPr lang="en-US" sz="1400" dirty="0"/>
              <a:t>Work with your team on management considerations for unpaid meals, increasing participation, and Free &amp; Reduced Meal application processing?  Know who is responsible for managing those applications and your Direct Certification process.</a:t>
            </a:r>
          </a:p>
          <a:p>
            <a:r>
              <a:rPr lang="en-US" sz="1400" dirty="0"/>
              <a:t>COVID-19 considerations:  How are you serving students?  Are there unforeseen expenses related to non-traditional service options?  What program are you operating under for FY 20-21 (NSLP, SSO, SFSP)?  Work with your team to communicate the unique food service guidance during </a:t>
            </a:r>
            <a:r>
              <a:rPr lang="en-US" sz="1400"/>
              <a:t>the pandemic. </a:t>
            </a:r>
            <a:r>
              <a:rPr lang="en-US" sz="1400" dirty="0"/>
              <a:t>	</a:t>
            </a:r>
          </a:p>
          <a:p>
            <a:endParaRPr lang="en-US" sz="1400" dirty="0"/>
          </a:p>
        </p:txBody>
      </p:sp>
      <p:sp>
        <p:nvSpPr>
          <p:cNvPr id="4" name="Footer Placeholder 3">
            <a:extLst>
              <a:ext uri="{FF2B5EF4-FFF2-40B4-BE49-F238E27FC236}">
                <a16:creationId xmlns:a16="http://schemas.microsoft.com/office/drawing/2014/main" id="{F8C51EAF-838C-4688-ABD4-80FFF9EF05DF}"/>
              </a:ext>
            </a:extLst>
          </p:cNvPr>
          <p:cNvSpPr>
            <a:spLocks noGrp="1"/>
          </p:cNvSpPr>
          <p:nvPr>
            <p:ph type="ftr" sz="quarter" idx="11"/>
          </p:nvPr>
        </p:nvSpPr>
        <p:spPr/>
        <p:txBody>
          <a:bodyPr/>
          <a:lstStyle/>
          <a:p>
            <a:r>
              <a:rPr lang="en-US"/>
              <a:t>Department of Public Instruction</a:t>
            </a:r>
            <a:endParaRPr lang="en-US" dirty="0"/>
          </a:p>
        </p:txBody>
      </p:sp>
      <p:sp>
        <p:nvSpPr>
          <p:cNvPr id="5" name="Slide Number Placeholder 4">
            <a:extLst>
              <a:ext uri="{FF2B5EF4-FFF2-40B4-BE49-F238E27FC236}">
                <a16:creationId xmlns:a16="http://schemas.microsoft.com/office/drawing/2014/main" id="{6C7F3565-9999-44A8-915C-C3DC29184946}"/>
              </a:ext>
            </a:extLst>
          </p:cNvPr>
          <p:cNvSpPr>
            <a:spLocks noGrp="1"/>
          </p:cNvSpPr>
          <p:nvPr>
            <p:ph type="sldNum" sz="quarter" idx="12"/>
          </p:nvPr>
        </p:nvSpPr>
        <p:spPr/>
        <p:txBody>
          <a:bodyPr/>
          <a:lstStyle/>
          <a:p>
            <a:pPr algn="r"/>
            <a:fld id="{AD971782-62F2-4B25-8C8A-717B3234EA71}" type="slidenum">
              <a:rPr lang="en-US" smtClean="0"/>
              <a:pPr algn="r"/>
              <a:t>29</a:t>
            </a:fld>
            <a:endParaRPr lang="en-US" dirty="0"/>
          </a:p>
        </p:txBody>
      </p:sp>
    </p:spTree>
    <p:extLst>
      <p:ext uri="{BB962C8B-B14F-4D97-AF65-F5344CB8AC3E}">
        <p14:creationId xmlns:p14="http://schemas.microsoft.com/office/powerpoint/2010/main" val="2772665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90302" y="1095651"/>
            <a:ext cx="7563395" cy="3508653"/>
          </a:xfrm>
          <a:prstGeom prst="rect">
            <a:avLst/>
          </a:prstGeom>
        </p:spPr>
        <p:txBody>
          <a:bodyPr wrap="square">
            <a:spAutoFit/>
          </a:bodyPr>
          <a:lstStyle/>
          <a:p>
            <a:pPr marL="352425" indent="-352425">
              <a:spcBef>
                <a:spcPts val="600"/>
              </a:spcBef>
              <a:spcAft>
                <a:spcPts val="1800"/>
              </a:spcAft>
              <a:buFont typeface="Wingdings" pitchFamily="2" charset="2"/>
              <a:buChar char="Ø"/>
            </a:pPr>
            <a:r>
              <a:rPr lang="en-US" sz="2600" b="1" dirty="0">
                <a:latin typeface="Lato" panose="020F0502020204030203" pitchFamily="34" charset="0"/>
                <a:cs typeface="Arial" panose="020B0604020202020204" pitchFamily="34" charset="0"/>
              </a:rPr>
              <a:t>Proponents argue that user fees can result in lower local taxes and increased services for students. </a:t>
            </a:r>
          </a:p>
          <a:p>
            <a:pPr marL="352425" indent="-352425">
              <a:spcBef>
                <a:spcPts val="600"/>
              </a:spcBef>
              <a:spcAft>
                <a:spcPts val="1800"/>
              </a:spcAft>
              <a:buFont typeface="Wingdings" pitchFamily="2" charset="2"/>
              <a:buChar char="Ø"/>
            </a:pPr>
            <a:r>
              <a:rPr lang="en-US" sz="2600" b="1" dirty="0">
                <a:latin typeface="Lato" panose="020F0502020204030203" pitchFamily="34" charset="0"/>
                <a:cs typeface="Arial" panose="020B0604020202020204" pitchFamily="34" charset="0"/>
              </a:rPr>
              <a:t>Opponents argue that fees place a burden on poor and middle income families, thereby denying them equal educational opportunities. </a:t>
            </a:r>
          </a:p>
          <a:p>
            <a:pPr marL="352425" indent="-352425">
              <a:spcBef>
                <a:spcPts val="600"/>
              </a:spcBef>
              <a:spcAft>
                <a:spcPts val="1800"/>
              </a:spcAft>
              <a:buFont typeface="Wingdings" pitchFamily="2" charset="2"/>
              <a:buChar char="Ø"/>
            </a:pPr>
            <a:r>
              <a:rPr lang="en-US" sz="2600" b="1" dirty="0">
                <a:latin typeface="Lato" panose="020F0502020204030203" pitchFamily="34" charset="0"/>
                <a:cs typeface="Arial" panose="020B0604020202020204" pitchFamily="34" charset="0"/>
              </a:rPr>
              <a:t>Local taxpayers and parents</a:t>
            </a:r>
          </a:p>
        </p:txBody>
      </p:sp>
      <p:sp>
        <p:nvSpPr>
          <p:cNvPr id="6" name="Title 5"/>
          <p:cNvSpPr>
            <a:spLocks noGrp="1"/>
          </p:cNvSpPr>
          <p:nvPr>
            <p:ph type="title"/>
          </p:nvPr>
        </p:nvSpPr>
        <p:spPr>
          <a:xfrm>
            <a:off x="0" y="104212"/>
            <a:ext cx="9144000" cy="857250"/>
          </a:xfrm>
        </p:spPr>
        <p:txBody>
          <a:bodyPr>
            <a:noAutofit/>
          </a:bodyPr>
          <a:lstStyle/>
          <a:p>
            <a:r>
              <a:rPr lang="en-US" sz="4400" dirty="0"/>
              <a:t>Pupil Fees - Perspectives </a:t>
            </a:r>
          </a:p>
        </p:txBody>
      </p:sp>
      <p:sp>
        <p:nvSpPr>
          <p:cNvPr id="15" name="Slide Number Placeholder 14"/>
          <p:cNvSpPr>
            <a:spLocks noGrp="1"/>
          </p:cNvSpPr>
          <p:nvPr>
            <p:ph type="sldNum" sz="quarter" idx="12"/>
          </p:nvPr>
        </p:nvSpPr>
        <p:spPr/>
        <p:txBody>
          <a:bodyPr/>
          <a:lstStyle/>
          <a:p>
            <a:pPr algn="r"/>
            <a:fld id="{AD971782-62F2-4B25-8C8A-717B3234EA71}" type="slidenum">
              <a:rPr lang="en-US" smtClean="0"/>
              <a:pPr algn="r"/>
              <a:t>3</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extLst>
      <p:ext uri="{BB962C8B-B14F-4D97-AF65-F5344CB8AC3E}">
        <p14:creationId xmlns:p14="http://schemas.microsoft.com/office/powerpoint/2010/main" val="93012955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270760" y="1293834"/>
            <a:ext cx="3520440" cy="1845606"/>
          </a:xfrm>
        </p:spPr>
        <p:txBody>
          <a:bodyPr/>
          <a:lstStyle/>
          <a:p>
            <a:r>
              <a:rPr lang="en-US" sz="4400" dirty="0"/>
              <a:t>Frequently Asked Questions</a:t>
            </a:r>
          </a:p>
        </p:txBody>
      </p:sp>
    </p:spTree>
    <p:extLst>
      <p:ext uri="{BB962C8B-B14F-4D97-AF65-F5344CB8AC3E}">
        <p14:creationId xmlns:p14="http://schemas.microsoft.com/office/powerpoint/2010/main" val="466475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32079" y="917491"/>
            <a:ext cx="8254721" cy="3849772"/>
          </a:xfrm>
          <a:prstGeom prst="rect">
            <a:avLst/>
          </a:prstGeom>
        </p:spPr>
        <p:txBody>
          <a:bodyPr wrap="square">
            <a:spAutoFit/>
          </a:bodyPr>
          <a:lstStyle/>
          <a:p>
            <a:pPr>
              <a:spcAft>
                <a:spcPts val="450"/>
              </a:spcAft>
            </a:pPr>
            <a:r>
              <a:rPr lang="en-US" sz="2000" b="1" u="sng" dirty="0">
                <a:latin typeface="Lato" panose="020F0502020204030203" pitchFamily="34" charset="0"/>
                <a:cs typeface="Times New Roman" pitchFamily="18" charset="0"/>
              </a:rPr>
              <a:t>Can the district charge for laptop computers or tablets, etc.</a:t>
            </a:r>
            <a:r>
              <a:rPr lang="en-US" sz="2000" b="1" dirty="0">
                <a:latin typeface="Lato" panose="020F0502020204030203" pitchFamily="34" charset="0"/>
                <a:cs typeface="Times New Roman" pitchFamily="18" charset="0"/>
              </a:rPr>
              <a:t>? </a:t>
            </a:r>
          </a:p>
          <a:p>
            <a:r>
              <a:rPr lang="en-US" sz="2000" b="1" dirty="0">
                <a:latin typeface="Lato" panose="020F0502020204030203" pitchFamily="34" charset="0"/>
                <a:cs typeface="Times New Roman" pitchFamily="18" charset="0"/>
              </a:rPr>
              <a:t>This is newer territory for many districts and there are many questions:</a:t>
            </a:r>
          </a:p>
          <a:p>
            <a:pPr marL="342900" indent="-342900">
              <a:buFont typeface="Wingdings" pitchFamily="2" charset="2"/>
              <a:buChar char="ü"/>
            </a:pPr>
            <a:r>
              <a:rPr lang="en-US" sz="2000" b="1" dirty="0">
                <a:latin typeface="Lato" panose="020F0502020204030203" pitchFamily="34" charset="0"/>
                <a:cs typeface="Times New Roman" pitchFamily="18" charset="0"/>
              </a:rPr>
              <a:t>Can we charge for cost of the equipment (e.g., laptop, iPad)?</a:t>
            </a:r>
          </a:p>
          <a:p>
            <a:pPr marL="342900" indent="-342900">
              <a:buFont typeface="Wingdings" pitchFamily="2" charset="2"/>
              <a:buChar char="ü"/>
            </a:pPr>
            <a:r>
              <a:rPr lang="en-US" sz="2000" b="1" dirty="0">
                <a:latin typeface="Lato" panose="020F0502020204030203" pitchFamily="34" charset="0"/>
                <a:cs typeface="Times New Roman" pitchFamily="18" charset="0"/>
              </a:rPr>
              <a:t>Can we charge a general technology fee (e.g., $50/year) and let the pupil keep the item after X years, to encourage proper treatment of the technology and/or to offset insurance costs?</a:t>
            </a:r>
          </a:p>
          <a:p>
            <a:pPr marL="342900" indent="-342900">
              <a:buFont typeface="Wingdings" pitchFamily="2" charset="2"/>
              <a:buChar char="ü"/>
            </a:pPr>
            <a:r>
              <a:rPr lang="en-US" sz="2000" b="1" dirty="0">
                <a:latin typeface="Lato" panose="020F0502020204030203" pitchFamily="34" charset="0"/>
                <a:cs typeface="Times New Roman" pitchFamily="18" charset="0"/>
              </a:rPr>
              <a:t>Can we charge “rent” (e.g., $50/year)? [like renting a text book]</a:t>
            </a:r>
          </a:p>
          <a:p>
            <a:pPr marL="342900" indent="-342900">
              <a:buFont typeface="Wingdings" pitchFamily="2" charset="2"/>
              <a:buChar char="ü"/>
            </a:pPr>
            <a:r>
              <a:rPr lang="en-US" sz="2000" b="1" dirty="0">
                <a:latin typeface="Lato" panose="020F0502020204030203" pitchFamily="34" charset="0"/>
                <a:cs typeface="Times New Roman" pitchFamily="18" charset="0"/>
              </a:rPr>
              <a:t>Is the electronic devise like a text book or like an apparatus?</a:t>
            </a:r>
          </a:p>
          <a:p>
            <a:pPr algn="just"/>
            <a:r>
              <a:rPr lang="en-US" sz="2000" b="1" dirty="0">
                <a:solidFill>
                  <a:srgbClr val="0066CC"/>
                </a:solidFill>
                <a:latin typeface="Lato" panose="020F0502020204030203" pitchFamily="34" charset="0"/>
                <a:cs typeface="Times New Roman" pitchFamily="18" charset="0"/>
              </a:rPr>
              <a:t>SFS Team position: a plain reading of the statutes surrounding fees and the State Constitution strongly suggests that if a district is going to require pupils to acquire and use the devise, such fees would </a:t>
            </a:r>
            <a:r>
              <a:rPr lang="en-US" sz="2000" b="1" u="sng" dirty="0">
                <a:solidFill>
                  <a:srgbClr val="0066CC"/>
                </a:solidFill>
                <a:latin typeface="Lato" panose="020F0502020204030203" pitchFamily="34" charset="0"/>
                <a:cs typeface="Times New Roman" pitchFamily="18" charset="0"/>
              </a:rPr>
              <a:t>not</a:t>
            </a:r>
            <a:r>
              <a:rPr lang="en-US" sz="2000" b="1" dirty="0">
                <a:solidFill>
                  <a:srgbClr val="0066CC"/>
                </a:solidFill>
                <a:latin typeface="Lato" panose="020F0502020204030203" pitchFamily="34" charset="0"/>
                <a:cs typeface="Times New Roman" pitchFamily="18" charset="0"/>
              </a:rPr>
              <a:t> be permitted under current law.	</a:t>
            </a:r>
          </a:p>
        </p:txBody>
      </p:sp>
      <p:sp>
        <p:nvSpPr>
          <p:cNvPr id="4" name="Rectangle 4"/>
          <p:cNvSpPr>
            <a:spLocks noGrp="1" noChangeArrowheads="1"/>
          </p:cNvSpPr>
          <p:nvPr>
            <p:ph type="title"/>
          </p:nvPr>
        </p:nvSpPr>
        <p:spPr>
          <a:xfrm>
            <a:off x="0" y="185260"/>
            <a:ext cx="9144000" cy="514350"/>
          </a:xfrm>
        </p:spPr>
        <p:txBody>
          <a:bodyPr>
            <a:noAutofit/>
          </a:bodyPr>
          <a:lstStyle/>
          <a:p>
            <a:r>
              <a:rPr lang="en-US" sz="4400" dirty="0"/>
              <a:t>Frequently Asked Questions</a:t>
            </a:r>
            <a:endParaRPr lang="en-US" sz="4000" dirty="0"/>
          </a:p>
        </p:txBody>
      </p:sp>
      <p:sp>
        <p:nvSpPr>
          <p:cNvPr id="10" name="Slide Number Placeholder 9"/>
          <p:cNvSpPr>
            <a:spLocks noGrp="1"/>
          </p:cNvSpPr>
          <p:nvPr>
            <p:ph type="sldNum" sz="quarter" idx="12"/>
          </p:nvPr>
        </p:nvSpPr>
        <p:spPr/>
        <p:txBody>
          <a:bodyPr/>
          <a:lstStyle/>
          <a:p>
            <a:pPr algn="r"/>
            <a:fld id="{AD971782-62F2-4B25-8C8A-717B3234EA71}" type="slidenum">
              <a:rPr lang="en-US" smtClean="0"/>
              <a:pPr algn="r"/>
              <a:t>31</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91958" y="881402"/>
            <a:ext cx="8225322" cy="3985706"/>
          </a:xfrm>
          <a:prstGeom prst="rect">
            <a:avLst/>
          </a:prstGeom>
        </p:spPr>
        <p:txBody>
          <a:bodyPr wrap="square">
            <a:spAutoFit/>
          </a:bodyPr>
          <a:lstStyle/>
          <a:p>
            <a:r>
              <a:rPr lang="en-US" sz="2000" b="1" u="sng" dirty="0">
                <a:latin typeface="Lato" panose="020F0502020204030203" pitchFamily="34" charset="0"/>
                <a:cs typeface="Times New Roman" pitchFamily="18" charset="0"/>
              </a:rPr>
              <a:t>How much can the district charge for allowable fees</a:t>
            </a:r>
            <a:r>
              <a:rPr lang="en-US" sz="2000" b="1" dirty="0">
                <a:latin typeface="Lato" panose="020F0502020204030203" pitchFamily="34" charset="0"/>
                <a:cs typeface="Times New Roman" pitchFamily="18" charset="0"/>
              </a:rPr>
              <a:t>? </a:t>
            </a:r>
          </a:p>
          <a:p>
            <a:pPr marL="171450" indent="-171450"/>
            <a:endParaRPr lang="en-US" sz="1100" b="1" dirty="0">
              <a:latin typeface="Lato" panose="020F0502020204030203" pitchFamily="34" charset="0"/>
              <a:cs typeface="Times New Roman" pitchFamily="18" charset="0"/>
            </a:endParaRPr>
          </a:p>
          <a:p>
            <a:pPr marL="342900" indent="-342900">
              <a:buFont typeface="+mj-lt"/>
              <a:buAutoNum type="arabicPeriod"/>
            </a:pPr>
            <a:r>
              <a:rPr lang="en-US" sz="2000" b="1" dirty="0">
                <a:latin typeface="Lato" panose="020F0502020204030203" pitchFamily="34" charset="0"/>
                <a:cs typeface="Times New Roman" pitchFamily="18" charset="0"/>
              </a:rPr>
              <a:t>Fees must be supported by the actual cost of the provided service.  Example:  general fee of $30 per student to cover miscellaneous school supplies would probably not be legal.  However, if it is supported by evidence that each child receives at least $30 worth of school supplies that would otherwise be provided by the parent, the fee is allowable. </a:t>
            </a:r>
          </a:p>
          <a:p>
            <a:pPr marL="342900" indent="-342900">
              <a:buFont typeface="+mj-lt"/>
              <a:buAutoNum type="arabicPeriod"/>
            </a:pPr>
            <a:endParaRPr lang="en-US" sz="1100" b="1" dirty="0">
              <a:latin typeface="Lato" panose="020F0502020204030203" pitchFamily="34" charset="0"/>
              <a:cs typeface="Times New Roman" pitchFamily="18" charset="0"/>
            </a:endParaRPr>
          </a:p>
          <a:p>
            <a:pPr marL="342900" indent="-342900">
              <a:buFont typeface="+mj-lt"/>
              <a:buAutoNum type="arabicPeriod"/>
            </a:pPr>
            <a:r>
              <a:rPr lang="en-US" sz="2000" b="1" dirty="0">
                <a:latin typeface="Lato" panose="020F0502020204030203" pitchFamily="34" charset="0"/>
                <a:cs typeface="Times New Roman" pitchFamily="18" charset="0"/>
              </a:rPr>
              <a:t>A school district may face challenges if it offers a discounted price or volume discount for families with more than one child in the district. </a:t>
            </a:r>
          </a:p>
          <a:p>
            <a:pPr marL="342900" indent="-342900">
              <a:buFont typeface="+mj-lt"/>
              <a:buAutoNum type="arabicPeriod"/>
            </a:pPr>
            <a:endParaRPr lang="en-US" sz="1100" b="1" dirty="0">
              <a:latin typeface="Lato" panose="020F0502020204030203" pitchFamily="34" charset="0"/>
              <a:cs typeface="Times New Roman" pitchFamily="18" charset="0"/>
            </a:endParaRPr>
          </a:p>
          <a:p>
            <a:pPr marL="342900" indent="-342900">
              <a:buFont typeface="+mj-lt"/>
              <a:buAutoNum type="arabicPeriod"/>
            </a:pPr>
            <a:r>
              <a:rPr lang="en-US" sz="2000" b="1" dirty="0">
                <a:latin typeface="Lato" panose="020F0502020204030203" pitchFamily="34" charset="0"/>
                <a:cs typeface="Times New Roman" pitchFamily="18" charset="0"/>
              </a:rPr>
              <a:t>If the district wants to provide a discount, it should be </a:t>
            </a:r>
            <a:r>
              <a:rPr lang="en-US" sz="2000" b="1" i="1" dirty="0">
                <a:latin typeface="Lato" panose="020F0502020204030203" pitchFamily="34" charset="0"/>
                <a:cs typeface="Times New Roman" pitchFamily="18" charset="0"/>
              </a:rPr>
              <a:t>based upon indigency or need</a:t>
            </a:r>
            <a:r>
              <a:rPr lang="en-US" sz="2000" b="1" dirty="0">
                <a:latin typeface="Lato" panose="020F0502020204030203" pitchFamily="34" charset="0"/>
                <a:cs typeface="Times New Roman" pitchFamily="18" charset="0"/>
              </a:rPr>
              <a:t> rather than cost. </a:t>
            </a:r>
          </a:p>
        </p:txBody>
      </p:sp>
      <p:sp>
        <p:nvSpPr>
          <p:cNvPr id="4" name="Rectangle 4"/>
          <p:cNvSpPr>
            <a:spLocks noGrp="1" noChangeArrowheads="1"/>
          </p:cNvSpPr>
          <p:nvPr>
            <p:ph type="title"/>
          </p:nvPr>
        </p:nvSpPr>
        <p:spPr>
          <a:xfrm>
            <a:off x="32619" y="193514"/>
            <a:ext cx="9144000" cy="514350"/>
          </a:xfrm>
        </p:spPr>
        <p:txBody>
          <a:bodyPr>
            <a:noAutofit/>
          </a:bodyPr>
          <a:lstStyle/>
          <a:p>
            <a:r>
              <a:rPr lang="en-US" sz="4400" dirty="0"/>
              <a:t>Frequently Asked Questions</a:t>
            </a:r>
            <a:endParaRPr lang="en-US" sz="4000" dirty="0"/>
          </a:p>
        </p:txBody>
      </p:sp>
      <p:sp>
        <p:nvSpPr>
          <p:cNvPr id="10" name="Slide Number Placeholder 9"/>
          <p:cNvSpPr>
            <a:spLocks noGrp="1"/>
          </p:cNvSpPr>
          <p:nvPr>
            <p:ph type="sldNum" sz="quarter" idx="12"/>
          </p:nvPr>
        </p:nvSpPr>
        <p:spPr>
          <a:xfrm>
            <a:off x="8336280" y="4712113"/>
            <a:ext cx="762000" cy="273844"/>
          </a:xfrm>
        </p:spPr>
        <p:txBody>
          <a:bodyPr/>
          <a:lstStyle/>
          <a:p>
            <a:pPr algn="r"/>
            <a:fld id="{AD971782-62F2-4B25-8C8A-717B3234EA71}" type="slidenum">
              <a:rPr lang="en-US" smtClean="0"/>
              <a:pPr algn="r"/>
              <a:t>32</a:t>
            </a:fld>
            <a:endParaRPr lang="en-US" dirty="0"/>
          </a:p>
        </p:txBody>
      </p:sp>
      <p:sp>
        <p:nvSpPr>
          <p:cNvPr id="2" name="Footer Placeholder 1"/>
          <p:cNvSpPr>
            <a:spLocks noGrp="1"/>
          </p:cNvSpPr>
          <p:nvPr>
            <p:ph type="ftr" sz="quarter" idx="11"/>
          </p:nvPr>
        </p:nvSpPr>
        <p:spPr>
          <a:xfrm>
            <a:off x="213610" y="4849035"/>
            <a:ext cx="3352800" cy="273844"/>
          </a:xfrm>
        </p:spPr>
        <p:txBody>
          <a:bodyPr/>
          <a:lstStyle/>
          <a:p>
            <a:r>
              <a:rPr lang="en-US" dirty="0"/>
              <a:t>Department of Public Instruction</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14224" y="878064"/>
            <a:ext cx="8301154" cy="4062651"/>
          </a:xfrm>
          <a:prstGeom prst="rect">
            <a:avLst/>
          </a:prstGeom>
        </p:spPr>
        <p:txBody>
          <a:bodyPr wrap="square">
            <a:spAutoFit/>
          </a:bodyPr>
          <a:lstStyle/>
          <a:p>
            <a:r>
              <a:rPr lang="en-US" sz="2400" b="1" u="sng" dirty="0">
                <a:latin typeface="Lato" panose="020F0502020204030203" pitchFamily="34" charset="0"/>
                <a:cs typeface="Times New Roman" pitchFamily="18" charset="0"/>
              </a:rPr>
              <a:t>Can a school district charge students for driver's education</a:t>
            </a:r>
            <a:r>
              <a:rPr lang="en-US" sz="2400" b="1" dirty="0">
                <a:latin typeface="Lato" panose="020F0502020204030203" pitchFamily="34" charset="0"/>
                <a:cs typeface="Times New Roman" pitchFamily="18" charset="0"/>
              </a:rPr>
              <a:t>? </a:t>
            </a:r>
          </a:p>
          <a:p>
            <a:pPr marL="171450" indent="-171450"/>
            <a:endParaRPr lang="en-US" sz="900" b="1" dirty="0">
              <a:latin typeface="Lato" panose="020F0502020204030203" pitchFamily="34" charset="0"/>
              <a:cs typeface="Times New Roman" pitchFamily="18" charset="0"/>
            </a:endParaRPr>
          </a:p>
          <a:p>
            <a:pPr marL="342900" indent="-342900">
              <a:buFont typeface="+mj-lt"/>
              <a:buAutoNum type="arabicPeriod"/>
            </a:pPr>
            <a:r>
              <a:rPr lang="en-US" sz="2400" b="1" dirty="0">
                <a:latin typeface="Lato" panose="020F0502020204030203" pitchFamily="34" charset="0"/>
                <a:cs typeface="Times New Roman" pitchFamily="18" charset="0"/>
              </a:rPr>
              <a:t>If the student is given credit toward graduation, if the class is required for graduation, or if the class is aided under §121.14 (summer school), the district may not charge for instruction or for the use of any apparatus necessary to the instruction, such as vehicle cost or simulator cost. </a:t>
            </a:r>
          </a:p>
          <a:p>
            <a:pPr marL="342900" indent="-342900">
              <a:buFont typeface="+mj-lt"/>
              <a:buAutoNum type="arabicPeriod"/>
            </a:pPr>
            <a:endParaRPr lang="en-US" sz="900" b="1" dirty="0">
              <a:latin typeface="Lato" panose="020F0502020204030203" pitchFamily="34" charset="0"/>
              <a:cs typeface="Times New Roman" pitchFamily="18" charset="0"/>
            </a:endParaRPr>
          </a:p>
          <a:p>
            <a:pPr marL="342900" indent="-342900">
              <a:buFont typeface="+mj-lt"/>
              <a:buAutoNum type="arabicPeriod"/>
            </a:pPr>
            <a:r>
              <a:rPr lang="en-US" sz="2400" b="1" dirty="0">
                <a:latin typeface="Lato" panose="020F0502020204030203" pitchFamily="34" charset="0"/>
                <a:cs typeface="Times New Roman" pitchFamily="18" charset="0"/>
              </a:rPr>
              <a:t>It may charge non-indigent students for the book and/or workbook required or any other personal/individual use item that is associated with the class. </a:t>
            </a:r>
          </a:p>
        </p:txBody>
      </p:sp>
      <p:sp>
        <p:nvSpPr>
          <p:cNvPr id="4" name="Rectangle 4"/>
          <p:cNvSpPr>
            <a:spLocks noGrp="1" noChangeArrowheads="1"/>
          </p:cNvSpPr>
          <p:nvPr>
            <p:ph type="title"/>
          </p:nvPr>
        </p:nvSpPr>
        <p:spPr>
          <a:xfrm>
            <a:off x="0" y="209760"/>
            <a:ext cx="9144000" cy="514350"/>
          </a:xfrm>
        </p:spPr>
        <p:txBody>
          <a:bodyPr>
            <a:noAutofit/>
          </a:bodyPr>
          <a:lstStyle/>
          <a:p>
            <a:r>
              <a:rPr lang="en-US" sz="4400" dirty="0"/>
              <a:t>Frequently Asked Questions</a:t>
            </a:r>
            <a:endParaRPr lang="en-US" sz="4000" dirty="0"/>
          </a:p>
        </p:txBody>
      </p:sp>
      <p:sp>
        <p:nvSpPr>
          <p:cNvPr id="10" name="Slide Number Placeholder 9"/>
          <p:cNvSpPr>
            <a:spLocks noGrp="1"/>
          </p:cNvSpPr>
          <p:nvPr>
            <p:ph type="sldNum" sz="quarter" idx="12"/>
          </p:nvPr>
        </p:nvSpPr>
        <p:spPr/>
        <p:txBody>
          <a:bodyPr/>
          <a:lstStyle/>
          <a:p>
            <a:pPr algn="r"/>
            <a:fld id="{AD971782-62F2-4B25-8C8A-717B3234EA71}" type="slidenum">
              <a:rPr lang="en-US" smtClean="0"/>
              <a:pPr algn="r"/>
              <a:t>33</a:t>
            </a:fld>
            <a:endParaRPr lang="en-US" dirty="0"/>
          </a:p>
        </p:txBody>
      </p:sp>
      <p:sp>
        <p:nvSpPr>
          <p:cNvPr id="2" name="Footer Placeholder 1"/>
          <p:cNvSpPr>
            <a:spLocks noGrp="1"/>
          </p:cNvSpPr>
          <p:nvPr>
            <p:ph type="ftr" sz="quarter" idx="11"/>
          </p:nvPr>
        </p:nvSpPr>
        <p:spPr>
          <a:xfrm>
            <a:off x="197302" y="4869656"/>
            <a:ext cx="3352800" cy="273844"/>
          </a:xfrm>
        </p:spPr>
        <p:txBody>
          <a:bodyPr/>
          <a:lstStyle/>
          <a:p>
            <a:r>
              <a:rPr lang="en-US" dirty="0"/>
              <a:t>Department of Public Instruction</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35973" y="797791"/>
            <a:ext cx="8431783" cy="4262705"/>
          </a:xfrm>
          <a:prstGeom prst="rect">
            <a:avLst/>
          </a:prstGeom>
        </p:spPr>
        <p:txBody>
          <a:bodyPr wrap="square">
            <a:spAutoFit/>
          </a:bodyPr>
          <a:lstStyle/>
          <a:p>
            <a:r>
              <a:rPr lang="en-US" sz="2000" b="1" u="sng" dirty="0">
                <a:latin typeface="Lato" panose="020F0502020204030203" pitchFamily="34" charset="0"/>
                <a:cs typeface="Times New Roman" pitchFamily="18" charset="0"/>
              </a:rPr>
              <a:t>Can a school district charge students for summer and interim sessions</a:t>
            </a:r>
            <a:r>
              <a:rPr lang="en-US" sz="2000" b="1" dirty="0">
                <a:latin typeface="Lato" panose="020F0502020204030203" pitchFamily="34" charset="0"/>
                <a:cs typeface="Times New Roman" pitchFamily="18" charset="0"/>
              </a:rPr>
              <a:t>? </a:t>
            </a:r>
          </a:p>
          <a:p>
            <a:pPr marL="171450" indent="-171450"/>
            <a:endParaRPr lang="en-US" sz="600" b="1" dirty="0">
              <a:latin typeface="Lato" panose="020F0502020204030203" pitchFamily="34" charset="0"/>
              <a:cs typeface="Times New Roman" pitchFamily="18" charset="0"/>
            </a:endParaRPr>
          </a:p>
          <a:p>
            <a:pPr marL="342900" indent="-342900">
              <a:buFont typeface="+mj-lt"/>
              <a:buAutoNum type="arabicPeriod"/>
            </a:pPr>
            <a:r>
              <a:rPr lang="en-US" sz="2000" b="1" dirty="0">
                <a:latin typeface="Lato" panose="020F0502020204030203" pitchFamily="34" charset="0"/>
                <a:cs typeface="Times New Roman" pitchFamily="18" charset="0"/>
              </a:rPr>
              <a:t>There shall be no cost to the resident student or parent beyond incidental supplies, textbook or similar items (workbooks) if the district claims state aid under §121.14 [State Aid for Summer Classes]. </a:t>
            </a:r>
          </a:p>
          <a:p>
            <a:pPr marL="342900" indent="-342900">
              <a:buFont typeface="+mj-lt"/>
              <a:buAutoNum type="arabicPeriod"/>
            </a:pPr>
            <a:r>
              <a:rPr lang="en-US" sz="2000" b="1" dirty="0">
                <a:latin typeface="Lato" panose="020F0502020204030203" pitchFamily="34" charset="0"/>
                <a:cs typeface="Times New Roman" pitchFamily="18" charset="0"/>
              </a:rPr>
              <a:t>If the student is a resident of the district and the class is necessary for a grade promotion, high school graduation, or is given credit toward graduation, the district may not charge for the instruction, building costs or apparatus. </a:t>
            </a:r>
          </a:p>
          <a:p>
            <a:pPr marL="342900" indent="-342900">
              <a:buFont typeface="+mj-lt"/>
              <a:buAutoNum type="arabicPeriod"/>
            </a:pPr>
            <a:r>
              <a:rPr lang="en-US" sz="2000" b="1" dirty="0">
                <a:latin typeface="Lato" panose="020F0502020204030203" pitchFamily="34" charset="0"/>
                <a:cs typeface="Times New Roman" pitchFamily="18" charset="0"/>
              </a:rPr>
              <a:t>If the class is not required, credited or aided, the fees must be based upon the actual cost of the class. </a:t>
            </a:r>
          </a:p>
          <a:p>
            <a:pPr marL="342900" indent="-342900">
              <a:buFont typeface="+mj-lt"/>
              <a:buAutoNum type="arabicPeriod"/>
            </a:pPr>
            <a:r>
              <a:rPr lang="en-US" sz="2000" b="1" dirty="0">
                <a:latin typeface="Lato" panose="020F0502020204030203" pitchFamily="34" charset="0"/>
                <a:cs typeface="Times New Roman" pitchFamily="18" charset="0"/>
              </a:rPr>
              <a:t>Fees may not be used to subsidize other classes or students. </a:t>
            </a:r>
          </a:p>
          <a:p>
            <a:pPr marL="342900" indent="-342900">
              <a:buFont typeface="+mj-lt"/>
              <a:buAutoNum type="arabicPeriod"/>
            </a:pPr>
            <a:r>
              <a:rPr lang="en-US" sz="2000" b="1" dirty="0">
                <a:latin typeface="Lato" panose="020F0502020204030203" pitchFamily="34" charset="0"/>
                <a:cs typeface="Times New Roman" pitchFamily="18" charset="0"/>
              </a:rPr>
              <a:t>Items for which fees are charged must be legally permitted and accounted for on a per student per course basis.</a:t>
            </a:r>
          </a:p>
        </p:txBody>
      </p:sp>
      <p:sp>
        <p:nvSpPr>
          <p:cNvPr id="4" name="Rectangle 4"/>
          <p:cNvSpPr>
            <a:spLocks noGrp="1" noChangeArrowheads="1"/>
          </p:cNvSpPr>
          <p:nvPr>
            <p:ph type="title"/>
          </p:nvPr>
        </p:nvSpPr>
        <p:spPr>
          <a:xfrm>
            <a:off x="0" y="239904"/>
            <a:ext cx="9044940" cy="514350"/>
          </a:xfrm>
        </p:spPr>
        <p:txBody>
          <a:bodyPr>
            <a:noAutofit/>
          </a:bodyPr>
          <a:lstStyle/>
          <a:p>
            <a:r>
              <a:rPr lang="en-US" sz="4400" dirty="0"/>
              <a:t>Frequently Asked Questions</a:t>
            </a:r>
            <a:endParaRPr lang="en-US" sz="4000" dirty="0"/>
          </a:p>
        </p:txBody>
      </p:sp>
      <p:sp>
        <p:nvSpPr>
          <p:cNvPr id="10" name="Slide Number Placeholder 9"/>
          <p:cNvSpPr>
            <a:spLocks noGrp="1"/>
          </p:cNvSpPr>
          <p:nvPr>
            <p:ph type="sldNum" sz="quarter" idx="12"/>
          </p:nvPr>
        </p:nvSpPr>
        <p:spPr/>
        <p:txBody>
          <a:bodyPr/>
          <a:lstStyle/>
          <a:p>
            <a:fld id="{AD971782-62F2-4B25-8C8A-717B3234EA71}" type="slidenum">
              <a:rPr lang="en-US" smtClean="0"/>
              <a:pPr/>
              <a:t>34</a:t>
            </a:fld>
            <a:endParaRPr lang="en-US" dirty="0"/>
          </a:p>
        </p:txBody>
      </p:sp>
      <p:sp>
        <p:nvSpPr>
          <p:cNvPr id="2" name="Footer Placeholder 1"/>
          <p:cNvSpPr>
            <a:spLocks noGrp="1"/>
          </p:cNvSpPr>
          <p:nvPr>
            <p:ph type="ftr" sz="quarter" idx="11"/>
          </p:nvPr>
        </p:nvSpPr>
        <p:spPr>
          <a:xfrm>
            <a:off x="0" y="4887571"/>
            <a:ext cx="3679642" cy="271404"/>
          </a:xfrm>
        </p:spPr>
        <p:txBody>
          <a:bodyPr/>
          <a:lstStyle/>
          <a:p>
            <a:r>
              <a:rPr lang="en-US" dirty="0"/>
              <a:t>Department of Public Instruction</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01040" y="862053"/>
            <a:ext cx="7482840" cy="4080604"/>
          </a:xfrm>
          <a:prstGeom prst="rect">
            <a:avLst/>
          </a:prstGeom>
        </p:spPr>
        <p:txBody>
          <a:bodyPr wrap="square">
            <a:spAutoFit/>
          </a:bodyPr>
          <a:lstStyle/>
          <a:p>
            <a:pPr lvl="0"/>
            <a:r>
              <a:rPr lang="en-US" sz="2400" b="1" u="sng" dirty="0">
                <a:latin typeface="Lato" panose="020F0502020204030203" pitchFamily="34" charset="0"/>
                <a:cs typeface="Times New Roman" pitchFamily="18" charset="0"/>
              </a:rPr>
              <a:t>Can a school district withhold records or grades if a fee has not been paid</a:t>
            </a:r>
            <a:r>
              <a:rPr lang="en-US" sz="2400" b="1" dirty="0">
                <a:latin typeface="Lato" panose="020F0502020204030203" pitchFamily="34" charset="0"/>
                <a:cs typeface="Times New Roman" pitchFamily="18" charset="0"/>
              </a:rPr>
              <a:t>?   </a:t>
            </a:r>
            <a:r>
              <a:rPr lang="en-US" sz="2400" b="1" i="1" dirty="0">
                <a:solidFill>
                  <a:srgbClr val="FF0000"/>
                </a:solidFill>
                <a:effectLst>
                  <a:outerShdw blurRad="38100" dist="38100" dir="2700000" algn="tl">
                    <a:srgbClr val="000000">
                      <a:alpha val="43137"/>
                    </a:srgbClr>
                  </a:outerShdw>
                </a:effectLst>
                <a:latin typeface="Lato" panose="020F0502020204030203" pitchFamily="34" charset="0"/>
                <a:cs typeface="Times New Roman" pitchFamily="18" charset="0"/>
              </a:rPr>
              <a:t>**NO** </a:t>
            </a:r>
            <a:r>
              <a:rPr lang="en-US" sz="2400" dirty="0">
                <a:effectLst>
                  <a:outerShdw blurRad="38100" dist="38100" dir="2700000" algn="tl">
                    <a:srgbClr val="000000">
                      <a:alpha val="43137"/>
                    </a:srgbClr>
                  </a:outerShdw>
                </a:effectLst>
                <a:latin typeface="Lato" panose="020F0502020204030203" pitchFamily="34" charset="0"/>
                <a:cs typeface="Times New Roman" pitchFamily="18" charset="0"/>
              </a:rPr>
              <a:t>(Part 1)</a:t>
            </a:r>
            <a:endParaRPr lang="en-US" sz="2400" b="1" i="1" dirty="0">
              <a:solidFill>
                <a:srgbClr val="FF0000"/>
              </a:solidFill>
              <a:effectLst>
                <a:outerShdw blurRad="38100" dist="38100" dir="2700000" algn="tl">
                  <a:srgbClr val="000000">
                    <a:alpha val="43137"/>
                  </a:srgbClr>
                </a:outerShdw>
              </a:effectLst>
              <a:latin typeface="Lato" panose="020F0502020204030203" pitchFamily="34" charset="0"/>
              <a:cs typeface="Times New Roman" pitchFamily="18" charset="0"/>
            </a:endParaRPr>
          </a:p>
          <a:p>
            <a:endParaRPr lang="en-US" sz="900" b="1" dirty="0">
              <a:latin typeface="Lato" panose="020F0502020204030203" pitchFamily="34" charset="0"/>
              <a:cs typeface="Times New Roman" pitchFamily="18" charset="0"/>
            </a:endParaRPr>
          </a:p>
          <a:p>
            <a:pPr>
              <a:spcAft>
                <a:spcPts val="450"/>
              </a:spcAft>
            </a:pPr>
            <a:r>
              <a:rPr lang="en-US" sz="2200" b="1" dirty="0">
                <a:latin typeface="Lato" panose="020F0502020204030203" pitchFamily="34" charset="0"/>
                <a:cs typeface="Times New Roman" pitchFamily="18" charset="0"/>
              </a:rPr>
              <a:t>The federal Family Education Rights and Privacy Act (FERPA), 20 USC 1232g &amp; its implementing regulations (34 CFR 99), and state law, §118.125(2)(a) &amp; (b), mandate that pupils &amp; their parents have access to &amp; be given copies of their pupil records.</a:t>
            </a:r>
          </a:p>
          <a:p>
            <a:pPr marL="205740" indent="-205740">
              <a:spcAft>
                <a:spcPts val="450"/>
              </a:spcAft>
              <a:buFont typeface="Wingdings" pitchFamily="2" charset="2"/>
              <a:buChar char="ü"/>
            </a:pPr>
            <a:r>
              <a:rPr lang="en-US" sz="2200" b="1" dirty="0">
                <a:latin typeface="Lato" panose="020F0502020204030203" pitchFamily="34" charset="0"/>
                <a:cs typeface="Times New Roman" pitchFamily="18" charset="0"/>
              </a:rPr>
              <a:t>Transfer to another school: §118.125(4), Stats., requires public schools to transfer records within 5 days of a written request by the parent, adult student or the new school.</a:t>
            </a:r>
          </a:p>
        </p:txBody>
      </p:sp>
      <p:sp>
        <p:nvSpPr>
          <p:cNvPr id="4" name="Rectangle 4"/>
          <p:cNvSpPr>
            <a:spLocks noGrp="1" noChangeArrowheads="1"/>
          </p:cNvSpPr>
          <p:nvPr>
            <p:ph type="title"/>
          </p:nvPr>
        </p:nvSpPr>
        <p:spPr>
          <a:xfrm>
            <a:off x="0" y="290146"/>
            <a:ext cx="9144000" cy="514350"/>
          </a:xfrm>
        </p:spPr>
        <p:txBody>
          <a:bodyPr>
            <a:noAutofit/>
          </a:bodyPr>
          <a:lstStyle/>
          <a:p>
            <a:r>
              <a:rPr lang="en-US" sz="4400" dirty="0"/>
              <a:t>Frequently Asked Questions</a:t>
            </a:r>
            <a:endParaRPr lang="en-US" sz="4000" dirty="0"/>
          </a:p>
        </p:txBody>
      </p:sp>
      <p:sp>
        <p:nvSpPr>
          <p:cNvPr id="9" name="Slide Number Placeholder 8"/>
          <p:cNvSpPr>
            <a:spLocks noGrp="1"/>
          </p:cNvSpPr>
          <p:nvPr>
            <p:ph type="sldNum" sz="quarter" idx="12"/>
          </p:nvPr>
        </p:nvSpPr>
        <p:spPr/>
        <p:txBody>
          <a:bodyPr/>
          <a:lstStyle/>
          <a:p>
            <a:pPr algn="r"/>
            <a:fld id="{AD971782-62F2-4B25-8C8A-717B3234EA71}" type="slidenum">
              <a:rPr lang="en-US" smtClean="0"/>
              <a:pPr algn="r"/>
              <a:t>35</a:t>
            </a:fld>
            <a:endParaRPr lang="en-US" dirty="0"/>
          </a:p>
        </p:txBody>
      </p:sp>
      <p:sp>
        <p:nvSpPr>
          <p:cNvPr id="2" name="Footer Placeholder 1"/>
          <p:cNvSpPr>
            <a:spLocks noGrp="1"/>
          </p:cNvSpPr>
          <p:nvPr>
            <p:ph type="ftr" sz="quarter" idx="11"/>
          </p:nvPr>
        </p:nvSpPr>
        <p:spPr>
          <a:xfrm>
            <a:off x="168639" y="4835724"/>
            <a:ext cx="3352800" cy="273844"/>
          </a:xfrm>
        </p:spPr>
        <p:txBody>
          <a:bodyPr/>
          <a:lstStyle/>
          <a:p>
            <a:r>
              <a:rPr lang="en-US" dirty="0"/>
              <a:t>Department of Public Instruction</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18067" y="927367"/>
            <a:ext cx="7884891" cy="3742050"/>
          </a:xfrm>
          <a:prstGeom prst="rect">
            <a:avLst/>
          </a:prstGeom>
        </p:spPr>
        <p:txBody>
          <a:bodyPr wrap="square">
            <a:spAutoFit/>
          </a:bodyPr>
          <a:lstStyle/>
          <a:p>
            <a:r>
              <a:rPr lang="en-US" sz="2400" b="1" u="sng" dirty="0">
                <a:latin typeface="Lato" panose="020F0502020204030203" pitchFamily="34" charset="0"/>
                <a:cs typeface="Times New Roman" pitchFamily="18" charset="0"/>
              </a:rPr>
              <a:t>Can a school district withhold records or grades if a fee has not been paid</a:t>
            </a:r>
            <a:r>
              <a:rPr lang="en-US" sz="2400" b="1" dirty="0">
                <a:latin typeface="Lato" panose="020F0502020204030203" pitchFamily="34" charset="0"/>
                <a:cs typeface="Times New Roman" pitchFamily="18" charset="0"/>
              </a:rPr>
              <a:t>?   </a:t>
            </a:r>
            <a:r>
              <a:rPr lang="en-US" sz="2400" b="1" i="1" dirty="0">
                <a:solidFill>
                  <a:srgbClr val="FF0000"/>
                </a:solidFill>
                <a:effectLst>
                  <a:outerShdw blurRad="38100" dist="38100" dir="2700000" algn="tl">
                    <a:srgbClr val="000000">
                      <a:alpha val="43137"/>
                    </a:srgbClr>
                  </a:outerShdw>
                </a:effectLst>
                <a:latin typeface="Lato" panose="020F0502020204030203" pitchFamily="34" charset="0"/>
                <a:cs typeface="Times New Roman" pitchFamily="18" charset="0"/>
              </a:rPr>
              <a:t>**NO** </a:t>
            </a:r>
            <a:r>
              <a:rPr lang="en-US" sz="2400" dirty="0">
                <a:effectLst>
                  <a:outerShdw blurRad="38100" dist="38100" dir="2700000" algn="tl">
                    <a:srgbClr val="000000">
                      <a:alpha val="43137"/>
                    </a:srgbClr>
                  </a:outerShdw>
                </a:effectLst>
                <a:latin typeface="Lato" panose="020F0502020204030203" pitchFamily="34" charset="0"/>
                <a:cs typeface="Times New Roman" pitchFamily="18" charset="0"/>
              </a:rPr>
              <a:t>(Part 2)</a:t>
            </a:r>
            <a:endParaRPr lang="en-US" sz="2400" b="1" i="1" dirty="0">
              <a:solidFill>
                <a:srgbClr val="FF0000"/>
              </a:solidFill>
              <a:effectLst>
                <a:outerShdw blurRad="38100" dist="38100" dir="2700000" algn="tl">
                  <a:srgbClr val="000000">
                    <a:alpha val="43137"/>
                  </a:srgbClr>
                </a:outerShdw>
              </a:effectLst>
              <a:latin typeface="Lato" panose="020F0502020204030203" pitchFamily="34" charset="0"/>
              <a:cs typeface="Times New Roman" pitchFamily="18" charset="0"/>
            </a:endParaRPr>
          </a:p>
          <a:p>
            <a:endParaRPr lang="en-US" sz="900" b="1" dirty="0">
              <a:latin typeface="Lato" panose="020F0502020204030203" pitchFamily="34" charset="0"/>
              <a:cs typeface="Times New Roman" pitchFamily="18" charset="0"/>
            </a:endParaRPr>
          </a:p>
          <a:p>
            <a:pPr marL="205740" indent="-205740">
              <a:spcAft>
                <a:spcPts val="450"/>
              </a:spcAft>
              <a:buFont typeface="Wingdings" pitchFamily="2" charset="2"/>
              <a:buChar char="ü"/>
            </a:pPr>
            <a:r>
              <a:rPr lang="en-US" sz="2200" b="1" dirty="0">
                <a:latin typeface="Lato" panose="020F0502020204030203" pitchFamily="34" charset="0"/>
                <a:cs typeface="Times New Roman" pitchFamily="18" charset="0"/>
              </a:rPr>
              <a:t>Two new general provisions expanding school board powers were added to </a:t>
            </a:r>
            <a:r>
              <a:rPr lang="en-US" sz="2200" b="1" i="1" dirty="0">
                <a:latin typeface="Lato" panose="020F0502020204030203" pitchFamily="34" charset="0"/>
                <a:cs typeface="Times New Roman" pitchFamily="18" charset="0"/>
              </a:rPr>
              <a:t>state </a:t>
            </a:r>
            <a:r>
              <a:rPr lang="en-US" sz="2200" b="1" dirty="0">
                <a:latin typeface="Lato" panose="020F0502020204030203" pitchFamily="34" charset="0"/>
                <a:cs typeface="Times New Roman" pitchFamily="18" charset="0"/>
              </a:rPr>
              <a:t>law in 1995 that arguably might support the view that records could be withheld under state law for failure to pay fees, there was </a:t>
            </a:r>
            <a:r>
              <a:rPr lang="en-US" sz="2200" b="1" u="sng" dirty="0">
                <a:latin typeface="Lato" panose="020F0502020204030203" pitchFamily="34" charset="0"/>
                <a:cs typeface="Times New Roman" pitchFamily="18" charset="0"/>
              </a:rPr>
              <a:t>no such change under FERPA</a:t>
            </a:r>
            <a:r>
              <a:rPr lang="en-US" sz="2200" b="1" dirty="0">
                <a:latin typeface="Lato" panose="020F0502020204030203" pitchFamily="34" charset="0"/>
                <a:cs typeface="Times New Roman" pitchFamily="18" charset="0"/>
              </a:rPr>
              <a:t>.</a:t>
            </a:r>
          </a:p>
          <a:p>
            <a:pPr marL="205740" indent="-205740">
              <a:spcAft>
                <a:spcPts val="450"/>
              </a:spcAft>
              <a:buFont typeface="Wingdings" pitchFamily="2" charset="2"/>
              <a:buChar char="ü"/>
            </a:pPr>
            <a:r>
              <a:rPr lang="en-US" sz="2200" b="1" dirty="0">
                <a:latin typeface="Lato" panose="020F0502020204030203" pitchFamily="34" charset="0"/>
                <a:cs typeface="Times New Roman" pitchFamily="18" charset="0"/>
              </a:rPr>
              <a:t>Thus withholding records could still jeopardize any federal funding the district receives and could result in a court challenge to the practice. The approved method for recovery of unpaid fees is small claims court. </a:t>
            </a:r>
          </a:p>
        </p:txBody>
      </p:sp>
      <p:sp>
        <p:nvSpPr>
          <p:cNvPr id="4" name="Rectangle 4"/>
          <p:cNvSpPr>
            <a:spLocks noGrp="1" noChangeArrowheads="1"/>
          </p:cNvSpPr>
          <p:nvPr>
            <p:ph type="title"/>
          </p:nvPr>
        </p:nvSpPr>
        <p:spPr>
          <a:xfrm>
            <a:off x="0" y="290146"/>
            <a:ext cx="9144000" cy="514350"/>
          </a:xfrm>
        </p:spPr>
        <p:txBody>
          <a:bodyPr>
            <a:noAutofit/>
          </a:bodyPr>
          <a:lstStyle/>
          <a:p>
            <a:r>
              <a:rPr lang="en-US" sz="4400" dirty="0"/>
              <a:t>Frequently Asked Questions</a:t>
            </a:r>
            <a:endParaRPr lang="en-US" sz="4000" dirty="0"/>
          </a:p>
        </p:txBody>
      </p:sp>
      <p:sp>
        <p:nvSpPr>
          <p:cNvPr id="9" name="Slide Number Placeholder 8"/>
          <p:cNvSpPr>
            <a:spLocks noGrp="1"/>
          </p:cNvSpPr>
          <p:nvPr>
            <p:ph type="sldNum" sz="quarter" idx="12"/>
          </p:nvPr>
        </p:nvSpPr>
        <p:spPr/>
        <p:txBody>
          <a:bodyPr/>
          <a:lstStyle/>
          <a:p>
            <a:pPr algn="r"/>
            <a:fld id="{AD971782-62F2-4B25-8C8A-717B3234EA71}" type="slidenum">
              <a:rPr lang="en-US" smtClean="0"/>
              <a:pPr algn="r"/>
              <a:t>36</a:t>
            </a:fld>
            <a:endParaRPr lang="en-US" dirty="0"/>
          </a:p>
        </p:txBody>
      </p:sp>
      <p:sp>
        <p:nvSpPr>
          <p:cNvPr id="2" name="Footer Placeholder 1"/>
          <p:cNvSpPr>
            <a:spLocks noGrp="1"/>
          </p:cNvSpPr>
          <p:nvPr>
            <p:ph type="ftr" sz="quarter" idx="11"/>
          </p:nvPr>
        </p:nvSpPr>
        <p:spPr>
          <a:xfrm>
            <a:off x="168639" y="4835724"/>
            <a:ext cx="3352800" cy="273844"/>
          </a:xfrm>
        </p:spPr>
        <p:txBody>
          <a:bodyPr/>
          <a:lstStyle/>
          <a:p>
            <a:r>
              <a:rPr lang="en-US" dirty="0"/>
              <a:t>Department of Public Instruction</a:t>
            </a:r>
          </a:p>
        </p:txBody>
      </p:sp>
    </p:spTree>
    <p:extLst>
      <p:ext uri="{BB962C8B-B14F-4D97-AF65-F5344CB8AC3E}">
        <p14:creationId xmlns:p14="http://schemas.microsoft.com/office/powerpoint/2010/main" val="28707862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18067" y="927367"/>
            <a:ext cx="7884891" cy="3347070"/>
          </a:xfrm>
          <a:prstGeom prst="rect">
            <a:avLst/>
          </a:prstGeom>
        </p:spPr>
        <p:txBody>
          <a:bodyPr wrap="square">
            <a:spAutoFit/>
          </a:bodyPr>
          <a:lstStyle/>
          <a:p>
            <a:r>
              <a:rPr lang="en-US" sz="2400" b="1" u="sng" dirty="0">
                <a:latin typeface="Lato" panose="020F0502020204030203" pitchFamily="34" charset="0"/>
                <a:cs typeface="Times New Roman" pitchFamily="18" charset="0"/>
              </a:rPr>
              <a:t>Can a school district charge a fee for a late payment of a student fee?  No</a:t>
            </a:r>
            <a:endParaRPr lang="en-US" sz="2400" b="1" i="1" dirty="0">
              <a:solidFill>
                <a:srgbClr val="FF0000"/>
              </a:solidFill>
              <a:effectLst>
                <a:outerShdw blurRad="38100" dist="38100" dir="2700000" algn="tl">
                  <a:srgbClr val="000000">
                    <a:alpha val="43137"/>
                  </a:srgbClr>
                </a:outerShdw>
              </a:effectLst>
              <a:latin typeface="Lato" panose="020F0502020204030203" pitchFamily="34" charset="0"/>
              <a:cs typeface="Times New Roman" pitchFamily="18" charset="0"/>
            </a:endParaRPr>
          </a:p>
          <a:p>
            <a:endParaRPr lang="en-US" sz="900" b="1" dirty="0">
              <a:latin typeface="Lato" panose="020F0502020204030203" pitchFamily="34" charset="0"/>
              <a:cs typeface="Times New Roman" pitchFamily="18" charset="0"/>
            </a:endParaRPr>
          </a:p>
          <a:p>
            <a:pPr marL="205740" indent="-205740">
              <a:spcAft>
                <a:spcPts val="450"/>
              </a:spcAft>
              <a:buFont typeface="Wingdings" pitchFamily="2" charset="2"/>
              <a:buChar char="ü"/>
            </a:pPr>
            <a:r>
              <a:rPr lang="en-US" sz="2200" b="1" dirty="0">
                <a:latin typeface="Lato" panose="020F0502020204030203" pitchFamily="34" charset="0"/>
                <a:cs typeface="Times New Roman" pitchFamily="18" charset="0"/>
              </a:rPr>
              <a:t>The approved method for recovery of unpaid fees is small claims court. </a:t>
            </a:r>
          </a:p>
          <a:p>
            <a:pPr>
              <a:spcAft>
                <a:spcPts val="450"/>
              </a:spcAft>
            </a:pPr>
            <a:endParaRPr lang="en-US" sz="1000" b="1" dirty="0">
              <a:latin typeface="Lato" panose="020F0502020204030203" pitchFamily="34" charset="0"/>
              <a:cs typeface="Times New Roman" pitchFamily="18" charset="0"/>
            </a:endParaRPr>
          </a:p>
          <a:p>
            <a:pPr>
              <a:spcAft>
                <a:spcPts val="450"/>
              </a:spcAft>
            </a:pPr>
            <a:r>
              <a:rPr lang="en-US" sz="2200" b="1" dirty="0">
                <a:latin typeface="Lato" panose="020F0502020204030203" pitchFamily="34" charset="0"/>
                <a:cs typeface="Times New Roman" pitchFamily="18" charset="0"/>
              </a:rPr>
              <a:t>Are school districts allowed to charge a fee for the use of credit card?</a:t>
            </a:r>
          </a:p>
          <a:p>
            <a:pPr marL="342900" indent="-342900">
              <a:spcAft>
                <a:spcPts val="450"/>
              </a:spcAft>
              <a:buFont typeface="Wingdings" panose="05000000000000000000" pitchFamily="2" charset="2"/>
              <a:buChar char="ü"/>
            </a:pPr>
            <a:r>
              <a:rPr lang="en-US" sz="2200" b="1" dirty="0">
                <a:latin typeface="Lato" panose="020F0502020204030203" pitchFamily="34" charset="0"/>
                <a:cs typeface="Times New Roman" pitchFamily="18" charset="0"/>
              </a:rPr>
              <a:t>Only if the school district provides other payment options, i.e., cash, check, etc.  </a:t>
            </a:r>
          </a:p>
        </p:txBody>
      </p:sp>
      <p:sp>
        <p:nvSpPr>
          <p:cNvPr id="4" name="Rectangle 4"/>
          <p:cNvSpPr>
            <a:spLocks noGrp="1" noChangeArrowheads="1"/>
          </p:cNvSpPr>
          <p:nvPr>
            <p:ph type="title"/>
          </p:nvPr>
        </p:nvSpPr>
        <p:spPr>
          <a:xfrm>
            <a:off x="0" y="290146"/>
            <a:ext cx="9144000" cy="514350"/>
          </a:xfrm>
        </p:spPr>
        <p:txBody>
          <a:bodyPr>
            <a:noAutofit/>
          </a:bodyPr>
          <a:lstStyle/>
          <a:p>
            <a:r>
              <a:rPr lang="en-US" sz="4400" dirty="0"/>
              <a:t>Frequently Asked Questions</a:t>
            </a:r>
            <a:endParaRPr lang="en-US" sz="4000" dirty="0"/>
          </a:p>
        </p:txBody>
      </p:sp>
      <p:sp>
        <p:nvSpPr>
          <p:cNvPr id="9" name="Slide Number Placeholder 8"/>
          <p:cNvSpPr>
            <a:spLocks noGrp="1"/>
          </p:cNvSpPr>
          <p:nvPr>
            <p:ph type="sldNum" sz="quarter" idx="12"/>
          </p:nvPr>
        </p:nvSpPr>
        <p:spPr/>
        <p:txBody>
          <a:bodyPr/>
          <a:lstStyle/>
          <a:p>
            <a:pPr algn="r"/>
            <a:fld id="{AD971782-62F2-4B25-8C8A-717B3234EA71}" type="slidenum">
              <a:rPr lang="en-US" smtClean="0"/>
              <a:pPr algn="r"/>
              <a:t>37</a:t>
            </a:fld>
            <a:endParaRPr lang="en-US" dirty="0"/>
          </a:p>
        </p:txBody>
      </p:sp>
      <p:sp>
        <p:nvSpPr>
          <p:cNvPr id="2" name="Footer Placeholder 1"/>
          <p:cNvSpPr>
            <a:spLocks noGrp="1"/>
          </p:cNvSpPr>
          <p:nvPr>
            <p:ph type="ftr" sz="quarter" idx="11"/>
          </p:nvPr>
        </p:nvSpPr>
        <p:spPr>
          <a:xfrm>
            <a:off x="168639" y="4835724"/>
            <a:ext cx="3352800" cy="273844"/>
          </a:xfrm>
        </p:spPr>
        <p:txBody>
          <a:bodyPr/>
          <a:lstStyle/>
          <a:p>
            <a:r>
              <a:rPr lang="en-US" dirty="0"/>
              <a:t>Department of Public Instruction</a:t>
            </a:r>
          </a:p>
        </p:txBody>
      </p:sp>
    </p:spTree>
    <p:extLst>
      <p:ext uri="{BB962C8B-B14F-4D97-AF65-F5344CB8AC3E}">
        <p14:creationId xmlns:p14="http://schemas.microsoft.com/office/powerpoint/2010/main" val="202673387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1547" y="1293834"/>
            <a:ext cx="8420519" cy="2172847"/>
          </a:xfrm>
        </p:spPr>
        <p:txBody>
          <a:bodyPr/>
          <a:lstStyle/>
          <a:p>
            <a:r>
              <a:rPr lang="en-US" sz="4000" dirty="0"/>
              <a:t>Fees and State Aid</a:t>
            </a:r>
          </a:p>
          <a:p>
            <a:pPr>
              <a:lnSpc>
                <a:spcPts val="2000"/>
              </a:lnSpc>
            </a:pPr>
            <a:r>
              <a:rPr lang="en-US" dirty="0"/>
              <a:t>How Do Fees Impact a </a:t>
            </a:r>
          </a:p>
          <a:p>
            <a:pPr>
              <a:lnSpc>
                <a:spcPts val="2000"/>
              </a:lnSpc>
            </a:pPr>
            <a:r>
              <a:rPr lang="en-US" dirty="0"/>
              <a:t>District’s State General Aid?</a:t>
            </a:r>
          </a:p>
        </p:txBody>
      </p:sp>
      <p:pic>
        <p:nvPicPr>
          <p:cNvPr id="4" name="Picture 3" descr="C:\Users\Guest_\AppData\Local\Temp\Temporary Internet Files\Content.IE5\DZV79UIJ\MCj04396000000[1].png"/>
          <p:cNvPicPr>
            <a:picLocks noChangeAspect="1" noChangeArrowheads="1"/>
          </p:cNvPicPr>
          <p:nvPr/>
        </p:nvPicPr>
        <p:blipFill>
          <a:blip r:embed="rId2" cstate="print"/>
          <a:srcRect/>
          <a:stretch>
            <a:fillRect/>
          </a:stretch>
        </p:blipFill>
        <p:spPr bwMode="auto">
          <a:xfrm rot="16200000">
            <a:off x="7719581" y="892059"/>
            <a:ext cx="1333498" cy="1515340"/>
          </a:xfrm>
          <a:prstGeom prst="rect">
            <a:avLst/>
          </a:prstGeom>
          <a:noFill/>
          <a:ln w="9525">
            <a:noFill/>
            <a:miter lim="800000"/>
            <a:headEnd/>
            <a:tailEnd/>
          </a:ln>
        </p:spPr>
      </p:pic>
    </p:spTree>
    <p:extLst>
      <p:ext uri="{BB962C8B-B14F-4D97-AF65-F5344CB8AC3E}">
        <p14:creationId xmlns:p14="http://schemas.microsoft.com/office/powerpoint/2010/main" val="27941176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1384697" y="1069182"/>
            <a:ext cx="6172200" cy="3398044"/>
          </a:xfrm>
          <a:prstGeom prst="rect">
            <a:avLst/>
          </a:prstGeom>
          <a:noFill/>
          <a:ln w="9525">
            <a:noFill/>
            <a:miter lim="800000"/>
            <a:headEnd/>
            <a:tailEnd/>
          </a:ln>
        </p:spPr>
        <p:txBody>
          <a:bodyPr/>
          <a:lstStyle/>
          <a:p>
            <a:pPr marL="352425" indent="-352425" algn="ctr">
              <a:spcBef>
                <a:spcPct val="20000"/>
              </a:spcBef>
              <a:buClr>
                <a:schemeClr val="accent2"/>
              </a:buClr>
            </a:pPr>
            <a:endParaRPr lang="en-US" sz="3825" b="1" dirty="0">
              <a:solidFill>
                <a:schemeClr val="tx2"/>
              </a:solidFill>
              <a:latin typeface="Arial" charset="0"/>
            </a:endParaRPr>
          </a:p>
          <a:p>
            <a:pPr marL="352425" indent="-352425" algn="ctr">
              <a:spcBef>
                <a:spcPct val="20000"/>
              </a:spcBef>
              <a:buClr>
                <a:schemeClr val="accent2"/>
              </a:buClr>
            </a:pPr>
            <a:endParaRPr lang="en-US" sz="3825" b="1" dirty="0">
              <a:solidFill>
                <a:schemeClr val="tx2"/>
              </a:solidFill>
              <a:latin typeface="Arial" charset="0"/>
            </a:endParaRPr>
          </a:p>
        </p:txBody>
      </p:sp>
      <p:sp>
        <p:nvSpPr>
          <p:cNvPr id="8" name="TextBox 7"/>
          <p:cNvSpPr txBox="1"/>
          <p:nvPr/>
        </p:nvSpPr>
        <p:spPr>
          <a:xfrm>
            <a:off x="1278468" y="1371600"/>
            <a:ext cx="6527800" cy="2693045"/>
          </a:xfrm>
          <a:prstGeom prst="rect">
            <a:avLst/>
          </a:prstGeom>
          <a:noFill/>
        </p:spPr>
        <p:txBody>
          <a:bodyPr wrap="square" rtlCol="0">
            <a:spAutoFit/>
          </a:bodyPr>
          <a:lstStyle/>
          <a:p>
            <a:pPr>
              <a:spcAft>
                <a:spcPts val="900"/>
              </a:spcAft>
            </a:pPr>
            <a:r>
              <a:rPr lang="en-US" sz="2800" b="1" dirty="0">
                <a:latin typeface="Lato" panose="020F0502020204030203" pitchFamily="34" charset="0"/>
                <a:cs typeface="Times New Roman" pitchFamily="18" charset="0"/>
              </a:rPr>
              <a:t>By now, you all know that one of the factors in State Equalization/General Aid are Shared Costs.</a:t>
            </a:r>
          </a:p>
          <a:p>
            <a:pPr>
              <a:spcAft>
                <a:spcPts val="900"/>
              </a:spcAft>
            </a:pPr>
            <a:endParaRPr lang="en-US" sz="1400" b="1" dirty="0">
              <a:latin typeface="Lato" panose="020F0502020204030203" pitchFamily="34" charset="0"/>
              <a:cs typeface="Times New Roman" pitchFamily="18" charset="0"/>
            </a:endParaRPr>
          </a:p>
          <a:p>
            <a:pPr>
              <a:spcAft>
                <a:spcPts val="900"/>
              </a:spcAft>
            </a:pPr>
            <a:r>
              <a:rPr lang="en-US" sz="2800" b="1" dirty="0">
                <a:latin typeface="Lato" panose="020F0502020204030203" pitchFamily="34" charset="0"/>
                <a:cs typeface="Times New Roman" pitchFamily="18" charset="0"/>
              </a:rPr>
              <a:t>So how do FEES collected by a district affect the district’s Shared Costs?</a:t>
            </a:r>
          </a:p>
        </p:txBody>
      </p:sp>
      <p:sp>
        <p:nvSpPr>
          <p:cNvPr id="9" name="Title 8"/>
          <p:cNvSpPr>
            <a:spLocks noGrp="1"/>
          </p:cNvSpPr>
          <p:nvPr>
            <p:ph type="title"/>
          </p:nvPr>
        </p:nvSpPr>
        <p:spPr>
          <a:xfrm>
            <a:off x="0" y="39584"/>
            <a:ext cx="9144000" cy="857250"/>
          </a:xfrm>
        </p:spPr>
        <p:txBody>
          <a:bodyPr>
            <a:normAutofit/>
          </a:bodyPr>
          <a:lstStyle/>
          <a:p>
            <a:r>
              <a:rPr lang="en-US" sz="4400" dirty="0"/>
              <a:t>Fees &amp; State Aid</a:t>
            </a:r>
          </a:p>
        </p:txBody>
      </p:sp>
      <p:sp>
        <p:nvSpPr>
          <p:cNvPr id="15" name="Slide Number Placeholder 14"/>
          <p:cNvSpPr>
            <a:spLocks noGrp="1"/>
          </p:cNvSpPr>
          <p:nvPr>
            <p:ph type="sldNum" sz="quarter" idx="12"/>
          </p:nvPr>
        </p:nvSpPr>
        <p:spPr/>
        <p:txBody>
          <a:bodyPr/>
          <a:lstStyle/>
          <a:p>
            <a:pPr algn="r"/>
            <a:fld id="{AD971782-62F2-4B25-8C8A-717B3234EA71}" type="slidenum">
              <a:rPr lang="en-US" smtClean="0"/>
              <a:pPr algn="r"/>
              <a:t>39</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32692" y="882832"/>
            <a:ext cx="7770266" cy="3724096"/>
          </a:xfrm>
          <a:prstGeom prst="rect">
            <a:avLst/>
          </a:prstGeom>
        </p:spPr>
        <p:txBody>
          <a:bodyPr wrap="square">
            <a:spAutoFit/>
          </a:bodyPr>
          <a:lstStyle/>
          <a:p>
            <a:pPr>
              <a:spcBef>
                <a:spcPts val="600"/>
              </a:spcBef>
              <a:spcAft>
                <a:spcPts val="1800"/>
              </a:spcAft>
            </a:pPr>
            <a:r>
              <a:rPr lang="en-US" sz="2600" b="1" dirty="0">
                <a:latin typeface="Lato" panose="020F0502020204030203" pitchFamily="34" charset="0"/>
                <a:cs typeface="Times New Roman" pitchFamily="18" charset="0"/>
              </a:rPr>
              <a:t>Constitutional and Statutorily Limitations To Student Fees</a:t>
            </a:r>
          </a:p>
          <a:p>
            <a:pPr marL="352425" indent="-352425">
              <a:spcBef>
                <a:spcPts val="600"/>
              </a:spcBef>
              <a:spcAft>
                <a:spcPts val="1800"/>
              </a:spcAft>
              <a:buFont typeface="Wingdings" pitchFamily="2" charset="2"/>
              <a:buChar char="Ø"/>
            </a:pPr>
            <a:r>
              <a:rPr lang="en-US" sz="2600" b="1" dirty="0">
                <a:latin typeface="Lato" panose="020F0502020204030203" pitchFamily="34" charset="0"/>
                <a:cs typeface="Times New Roman" pitchFamily="18" charset="0"/>
              </a:rPr>
              <a:t>State Constitution</a:t>
            </a:r>
          </a:p>
          <a:p>
            <a:pPr marL="352425" indent="-352425">
              <a:spcBef>
                <a:spcPts val="600"/>
              </a:spcBef>
              <a:spcAft>
                <a:spcPts val="1800"/>
              </a:spcAft>
              <a:buFont typeface="Wingdings" pitchFamily="2" charset="2"/>
              <a:buChar char="Ø"/>
            </a:pPr>
            <a:r>
              <a:rPr lang="en-US" sz="2600" b="1" dirty="0">
                <a:latin typeface="Lato" panose="020F0502020204030203" pitchFamily="34" charset="0"/>
                <a:cs typeface="Times New Roman" pitchFamily="18" charset="0"/>
              </a:rPr>
              <a:t>Sinclair Case – AG opinion</a:t>
            </a:r>
          </a:p>
          <a:p>
            <a:pPr marL="352425" indent="-352425">
              <a:spcBef>
                <a:spcPts val="600"/>
              </a:spcBef>
              <a:spcAft>
                <a:spcPts val="1800"/>
              </a:spcAft>
              <a:buFont typeface="Wingdings" pitchFamily="2" charset="2"/>
              <a:buChar char="Ø"/>
            </a:pPr>
            <a:r>
              <a:rPr lang="en-US" sz="2600" b="1" dirty="0">
                <a:latin typeface="Lato" panose="020F0502020204030203" pitchFamily="34" charset="0"/>
                <a:cs typeface="Times New Roman" pitchFamily="18" charset="0"/>
              </a:rPr>
              <a:t>State Statutes</a:t>
            </a:r>
          </a:p>
          <a:p>
            <a:pPr marL="352425" indent="-352425">
              <a:spcBef>
                <a:spcPts val="600"/>
              </a:spcBef>
              <a:spcAft>
                <a:spcPts val="1800"/>
              </a:spcAft>
              <a:buFont typeface="Wingdings" pitchFamily="2" charset="2"/>
              <a:buChar char="Ø"/>
            </a:pPr>
            <a:r>
              <a:rPr lang="en-US" sz="2600" b="1" dirty="0">
                <a:latin typeface="Lato" panose="020F0502020204030203" pitchFamily="34" charset="0"/>
                <a:cs typeface="Times New Roman" pitchFamily="18" charset="0"/>
              </a:rPr>
              <a:t>Local Board Policy</a:t>
            </a:r>
          </a:p>
        </p:txBody>
      </p:sp>
      <p:sp>
        <p:nvSpPr>
          <p:cNvPr id="6" name="Title 5"/>
          <p:cNvSpPr>
            <a:spLocks noGrp="1"/>
          </p:cNvSpPr>
          <p:nvPr>
            <p:ph type="title"/>
          </p:nvPr>
        </p:nvSpPr>
        <p:spPr>
          <a:xfrm>
            <a:off x="0" y="155122"/>
            <a:ext cx="9144000" cy="857250"/>
          </a:xfrm>
        </p:spPr>
        <p:txBody>
          <a:bodyPr>
            <a:normAutofit/>
          </a:bodyPr>
          <a:lstStyle/>
          <a:p>
            <a:r>
              <a:rPr lang="en-US" dirty="0"/>
              <a:t>What is Allowable and What is Prohibited?</a:t>
            </a:r>
          </a:p>
        </p:txBody>
      </p:sp>
      <p:sp>
        <p:nvSpPr>
          <p:cNvPr id="15" name="Slide Number Placeholder 14"/>
          <p:cNvSpPr>
            <a:spLocks noGrp="1"/>
          </p:cNvSpPr>
          <p:nvPr>
            <p:ph type="sldNum" sz="quarter" idx="12"/>
          </p:nvPr>
        </p:nvSpPr>
        <p:spPr/>
        <p:txBody>
          <a:bodyPr/>
          <a:lstStyle/>
          <a:p>
            <a:pPr algn="r"/>
            <a:fld id="{AD971782-62F2-4B25-8C8A-717B3234EA71}" type="slidenum">
              <a:rPr lang="en-US" smtClean="0"/>
              <a:pPr algn="r"/>
              <a:t>4</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pic>
        <p:nvPicPr>
          <p:cNvPr id="8" name="Picture 3" descr="C:\Users\Guest_\AppData\Local\Temp\Temporary Internet Files\Content.IE5\DZV79UIJ\MCj04396000000[1].png"/>
          <p:cNvPicPr>
            <a:picLocks noChangeAspect="1" noChangeArrowheads="1"/>
          </p:cNvPicPr>
          <p:nvPr/>
        </p:nvPicPr>
        <p:blipFill>
          <a:blip r:embed="rId3" cstate="print"/>
          <a:srcRect/>
          <a:stretch>
            <a:fillRect/>
          </a:stretch>
        </p:blipFill>
        <p:spPr bwMode="auto">
          <a:xfrm rot="16200000">
            <a:off x="6185612" y="2147011"/>
            <a:ext cx="1984855" cy="2255520"/>
          </a:xfrm>
          <a:prstGeom prst="rect">
            <a:avLst/>
          </a:prstGeom>
          <a:noFill/>
          <a:ln w="9525">
            <a:noFill/>
            <a:miter lim="800000"/>
            <a:headEnd/>
            <a:tailEnd/>
          </a:ln>
        </p:spPr>
      </p:pic>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1384697" y="1069182"/>
            <a:ext cx="6172200" cy="3398044"/>
          </a:xfrm>
          <a:prstGeom prst="rect">
            <a:avLst/>
          </a:prstGeom>
          <a:noFill/>
          <a:ln w="9525">
            <a:noFill/>
            <a:miter lim="800000"/>
            <a:headEnd/>
            <a:tailEnd/>
          </a:ln>
        </p:spPr>
        <p:txBody>
          <a:bodyPr/>
          <a:lstStyle/>
          <a:p>
            <a:pPr marL="352425" indent="-352425" algn="ctr">
              <a:spcBef>
                <a:spcPct val="20000"/>
              </a:spcBef>
              <a:buClr>
                <a:schemeClr val="accent2"/>
              </a:buClr>
            </a:pPr>
            <a:endParaRPr lang="en-US" sz="3825" b="1" dirty="0">
              <a:solidFill>
                <a:schemeClr val="tx2"/>
              </a:solidFill>
              <a:latin typeface="Arial" charset="0"/>
            </a:endParaRPr>
          </a:p>
          <a:p>
            <a:pPr marL="352425" indent="-352425" algn="ctr">
              <a:spcBef>
                <a:spcPct val="20000"/>
              </a:spcBef>
              <a:buClr>
                <a:schemeClr val="accent2"/>
              </a:buClr>
            </a:pPr>
            <a:endParaRPr lang="en-US" sz="3825" b="1" dirty="0">
              <a:solidFill>
                <a:schemeClr val="tx2"/>
              </a:solidFill>
              <a:latin typeface="Arial" charset="0"/>
            </a:endParaRPr>
          </a:p>
        </p:txBody>
      </p:sp>
      <p:sp>
        <p:nvSpPr>
          <p:cNvPr id="8" name="TextBox 7"/>
          <p:cNvSpPr txBox="1"/>
          <p:nvPr/>
        </p:nvSpPr>
        <p:spPr>
          <a:xfrm>
            <a:off x="457200" y="966810"/>
            <a:ext cx="8195733" cy="3916457"/>
          </a:xfrm>
          <a:prstGeom prst="rect">
            <a:avLst/>
          </a:prstGeom>
          <a:noFill/>
        </p:spPr>
        <p:txBody>
          <a:bodyPr wrap="square" rtlCol="0">
            <a:spAutoFit/>
          </a:bodyPr>
          <a:lstStyle/>
          <a:p>
            <a:pPr marL="342900" indent="-342900">
              <a:spcAft>
                <a:spcPts val="900"/>
              </a:spcAft>
            </a:pPr>
            <a:r>
              <a:rPr lang="en-US" sz="2800" b="1" u="sng" dirty="0">
                <a:latin typeface="Lato" panose="020F0502020204030203" pitchFamily="34" charset="0"/>
                <a:cs typeface="Times New Roman" pitchFamily="18" charset="0"/>
              </a:rPr>
              <a:t>Calculating Shared Costs for General Aid</a:t>
            </a:r>
          </a:p>
          <a:p>
            <a:pPr marL="385763" indent="-385763">
              <a:spcAft>
                <a:spcPts val="900"/>
              </a:spcAft>
              <a:buFont typeface="+mj-lt"/>
              <a:buAutoNum type="arabicPeriod"/>
            </a:pPr>
            <a:r>
              <a:rPr lang="en-US" sz="2200" b="1" dirty="0">
                <a:latin typeface="Lato" panose="020F0502020204030203" pitchFamily="34" charset="0"/>
                <a:cs typeface="Times New Roman" pitchFamily="18" charset="0"/>
              </a:rPr>
              <a:t>Revenues from sources </a:t>
            </a:r>
            <a:r>
              <a:rPr lang="en-US" sz="2200" b="1" u="sng" dirty="0">
                <a:latin typeface="Lato" panose="020F0502020204030203" pitchFamily="34" charset="0"/>
                <a:cs typeface="Times New Roman" pitchFamily="18" charset="0"/>
              </a:rPr>
              <a:t>other</a:t>
            </a:r>
            <a:r>
              <a:rPr lang="en-US" sz="2200" b="1" dirty="0">
                <a:latin typeface="Lato" panose="020F0502020204030203" pitchFamily="34" charset="0"/>
                <a:cs typeface="Times New Roman" pitchFamily="18" charset="0"/>
              </a:rPr>
              <a:t> that state General Aid and local property taxes are summed, called “Deductible Receipts” </a:t>
            </a:r>
          </a:p>
          <a:p>
            <a:pPr defTabSz="401638">
              <a:spcAft>
                <a:spcPts val="900"/>
              </a:spcAft>
            </a:pPr>
            <a:r>
              <a:rPr lang="en-US" sz="2200" b="1" dirty="0">
                <a:latin typeface="Lato" panose="020F0502020204030203" pitchFamily="34" charset="0"/>
                <a:cs typeface="Times New Roman" pitchFamily="18" charset="0"/>
              </a:rPr>
              <a:t>	“</a:t>
            </a:r>
            <a:r>
              <a:rPr lang="en-US" sz="2400" b="1" i="1" dirty="0">
                <a:latin typeface="Lato" panose="020F0502020204030203" pitchFamily="34" charset="0"/>
                <a:cs typeface="Times New Roman" pitchFamily="18" charset="0"/>
              </a:rPr>
              <a:t>Deductible Receipts</a:t>
            </a:r>
            <a:r>
              <a:rPr lang="en-US" sz="2200" b="1" dirty="0">
                <a:latin typeface="Lato" panose="020F0502020204030203" pitchFamily="34" charset="0"/>
                <a:cs typeface="Times New Roman" pitchFamily="18" charset="0"/>
              </a:rPr>
              <a:t>” therefore include revenues from:</a:t>
            </a:r>
          </a:p>
          <a:p>
            <a:pPr marL="685800" lvl="1" indent="-342900">
              <a:buFont typeface="Wingdings" pitchFamily="2" charset="2"/>
              <a:buChar char="ü"/>
            </a:pPr>
            <a:r>
              <a:rPr lang="en-US" sz="2200" b="1" dirty="0">
                <a:latin typeface="Lato" panose="020F0502020204030203" pitchFamily="34" charset="0"/>
                <a:cs typeface="Times New Roman" pitchFamily="18" charset="0"/>
              </a:rPr>
              <a:t>Categorical Aid</a:t>
            </a:r>
          </a:p>
          <a:p>
            <a:pPr marL="685800" lvl="1" indent="-342900">
              <a:buFont typeface="Wingdings" pitchFamily="2" charset="2"/>
              <a:buChar char="ü"/>
            </a:pPr>
            <a:r>
              <a:rPr lang="en-US" sz="2200" b="1" dirty="0">
                <a:latin typeface="Lato" panose="020F0502020204030203" pitchFamily="34" charset="0"/>
                <a:cs typeface="Times New Roman" pitchFamily="18" charset="0"/>
              </a:rPr>
              <a:t>Federal or State Grants</a:t>
            </a:r>
          </a:p>
          <a:p>
            <a:pPr marL="685800" lvl="1" indent="-342900">
              <a:buFont typeface="Wingdings" pitchFamily="2" charset="2"/>
              <a:buChar char="ü"/>
            </a:pPr>
            <a:r>
              <a:rPr lang="en-US" sz="2200" b="1" dirty="0">
                <a:latin typeface="Lato" panose="020F0502020204030203" pitchFamily="34" charset="0"/>
                <a:cs typeface="Times New Roman" pitchFamily="18" charset="0"/>
              </a:rPr>
              <a:t>Student Fines</a:t>
            </a:r>
          </a:p>
          <a:p>
            <a:pPr marL="685800" lvl="1" indent="-342900">
              <a:buFont typeface="Wingdings" pitchFamily="2" charset="2"/>
              <a:buChar char="ü"/>
            </a:pPr>
            <a:r>
              <a:rPr lang="en-US" sz="2200" b="1" dirty="0">
                <a:latin typeface="Lato" panose="020F0502020204030203" pitchFamily="34" charset="0"/>
                <a:cs typeface="Times New Roman" pitchFamily="18" charset="0"/>
              </a:rPr>
              <a:t>Gate Receipts</a:t>
            </a:r>
          </a:p>
          <a:p>
            <a:pPr marL="685800" lvl="1" indent="-342900">
              <a:buFont typeface="Wingdings" pitchFamily="2" charset="2"/>
              <a:buChar char="ü"/>
            </a:pPr>
            <a:r>
              <a:rPr lang="en-US" sz="2200" b="1" dirty="0">
                <a:latin typeface="Lato" panose="020F0502020204030203" pitchFamily="34" charset="0"/>
                <a:cs typeface="Times New Roman" pitchFamily="18" charset="0"/>
              </a:rPr>
              <a:t>Gifts/Donations, and</a:t>
            </a:r>
          </a:p>
          <a:p>
            <a:pPr marL="685800" lvl="1" indent="-342900">
              <a:buFont typeface="Wingdings" pitchFamily="2" charset="2"/>
              <a:buChar char="ü"/>
            </a:pPr>
            <a:r>
              <a:rPr lang="en-US" sz="2200" b="1" i="1" dirty="0">
                <a:latin typeface="Lato" panose="020F0502020204030203" pitchFamily="34" charset="0"/>
                <a:cs typeface="Times New Roman" pitchFamily="18" charset="0"/>
              </a:rPr>
              <a:t>Fees</a:t>
            </a:r>
            <a:endParaRPr lang="en-US" sz="2200" b="1" dirty="0">
              <a:latin typeface="Lato" panose="020F0502020204030203" pitchFamily="34" charset="0"/>
              <a:cs typeface="Times New Roman" pitchFamily="18" charset="0"/>
            </a:endParaRPr>
          </a:p>
        </p:txBody>
      </p:sp>
      <p:sp>
        <p:nvSpPr>
          <p:cNvPr id="9" name="Title 8"/>
          <p:cNvSpPr>
            <a:spLocks noGrp="1"/>
          </p:cNvSpPr>
          <p:nvPr>
            <p:ph type="title"/>
          </p:nvPr>
        </p:nvSpPr>
        <p:spPr>
          <a:xfrm>
            <a:off x="0" y="0"/>
            <a:ext cx="9144000" cy="972895"/>
          </a:xfrm>
        </p:spPr>
        <p:txBody>
          <a:bodyPr>
            <a:normAutofit/>
          </a:bodyPr>
          <a:lstStyle/>
          <a:p>
            <a:r>
              <a:rPr lang="en-US" sz="4400" dirty="0"/>
              <a:t>Fees &amp; State Aid</a:t>
            </a:r>
          </a:p>
        </p:txBody>
      </p:sp>
      <p:sp>
        <p:nvSpPr>
          <p:cNvPr id="15" name="Slide Number Placeholder 14"/>
          <p:cNvSpPr>
            <a:spLocks noGrp="1"/>
          </p:cNvSpPr>
          <p:nvPr>
            <p:ph type="sldNum" sz="quarter" idx="12"/>
          </p:nvPr>
        </p:nvSpPr>
        <p:spPr/>
        <p:txBody>
          <a:bodyPr/>
          <a:lstStyle/>
          <a:p>
            <a:pPr algn="r"/>
            <a:fld id="{AD971782-62F2-4B25-8C8A-717B3234EA71}" type="slidenum">
              <a:rPr lang="en-US" smtClean="0"/>
              <a:pPr algn="r"/>
              <a:t>40</a:t>
            </a:fld>
            <a:endParaRPr lang="en-US" dirty="0"/>
          </a:p>
        </p:txBody>
      </p:sp>
      <p:sp>
        <p:nvSpPr>
          <p:cNvPr id="2" name="Footer Placeholder 1"/>
          <p:cNvSpPr>
            <a:spLocks noGrp="1"/>
          </p:cNvSpPr>
          <p:nvPr>
            <p:ph type="ftr" sz="quarter" idx="11"/>
          </p:nvPr>
        </p:nvSpPr>
        <p:spPr>
          <a:xfrm>
            <a:off x="326842" y="4773852"/>
            <a:ext cx="3352800" cy="273844"/>
          </a:xfrm>
        </p:spPr>
        <p:txBody>
          <a:bodyPr/>
          <a:lstStyle/>
          <a:p>
            <a:r>
              <a:rPr lang="en-US" dirty="0"/>
              <a:t>Department of Public Instruction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500"/>
                                  </p:stCondLst>
                                  <p:childTnLst>
                                    <p:set>
                                      <p:cBhvr>
                                        <p:cTn id="17" dur="1" fill="hold">
                                          <p:stCondLst>
                                            <p:cond delay="0"/>
                                          </p:stCondLst>
                                        </p:cTn>
                                        <p:tgtEl>
                                          <p:spTgt spid="8">
                                            <p:txEl>
                                              <p:pRg st="4" end="4"/>
                                            </p:txEl>
                                          </p:spTgt>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nodeType="afterEffect">
                                  <p:stCondLst>
                                    <p:cond delay="50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childTnLst>
                          </p:cTn>
                        </p:par>
                        <p:par>
                          <p:cTn id="21" fill="hold">
                            <p:stCondLst>
                              <p:cond delay="1000"/>
                            </p:stCondLst>
                            <p:childTnLst>
                              <p:par>
                                <p:cTn id="22" presetID="1" presetClass="entr" presetSubtype="0" fill="hold" nodeType="afterEffect">
                                  <p:stCondLst>
                                    <p:cond delay="500"/>
                                  </p:stCondLst>
                                  <p:childTnLst>
                                    <p:set>
                                      <p:cBhvr>
                                        <p:cTn id="23" dur="1" fill="hold">
                                          <p:stCondLst>
                                            <p:cond delay="0"/>
                                          </p:stCondLst>
                                        </p:cTn>
                                        <p:tgtEl>
                                          <p:spTgt spid="8">
                                            <p:txEl>
                                              <p:pRg st="6" end="6"/>
                                            </p:txEl>
                                          </p:spTgt>
                                        </p:tgtEl>
                                        <p:attrNameLst>
                                          <p:attrName>style.visibility</p:attrName>
                                        </p:attrNameLst>
                                      </p:cBhvr>
                                      <p:to>
                                        <p:strVal val="visible"/>
                                      </p:to>
                                    </p:set>
                                  </p:childTnLst>
                                </p:cTn>
                              </p:par>
                            </p:childTnLst>
                          </p:cTn>
                        </p:par>
                        <p:par>
                          <p:cTn id="24" fill="hold">
                            <p:stCondLst>
                              <p:cond delay="1500"/>
                            </p:stCondLst>
                            <p:childTnLst>
                              <p:par>
                                <p:cTn id="25" presetID="1" presetClass="entr" presetSubtype="0" fill="hold" nodeType="afterEffect">
                                  <p:stCondLst>
                                    <p:cond delay="50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par>
                          <p:cTn id="27" fill="hold">
                            <p:stCondLst>
                              <p:cond delay="2000"/>
                            </p:stCondLst>
                            <p:childTnLst>
                              <p:par>
                                <p:cTn id="28" presetID="1" presetClass="entr" presetSubtype="0" fill="hold" nodeType="afterEffect">
                                  <p:stCondLst>
                                    <p:cond delay="500"/>
                                  </p:stCondLst>
                                  <p:childTnLst>
                                    <p:set>
                                      <p:cBhvr>
                                        <p:cTn id="29"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1384697" y="1069182"/>
            <a:ext cx="6172200" cy="3398044"/>
          </a:xfrm>
          <a:prstGeom prst="rect">
            <a:avLst/>
          </a:prstGeom>
          <a:noFill/>
          <a:ln w="9525">
            <a:noFill/>
            <a:miter lim="800000"/>
            <a:headEnd/>
            <a:tailEnd/>
          </a:ln>
        </p:spPr>
        <p:txBody>
          <a:bodyPr/>
          <a:lstStyle/>
          <a:p>
            <a:pPr marL="352425" indent="-352425" algn="ctr">
              <a:spcBef>
                <a:spcPct val="20000"/>
              </a:spcBef>
              <a:buClr>
                <a:schemeClr val="accent2"/>
              </a:buClr>
            </a:pPr>
            <a:endParaRPr lang="en-US" sz="3825" b="1" dirty="0">
              <a:solidFill>
                <a:schemeClr val="tx2"/>
              </a:solidFill>
              <a:latin typeface="Arial" charset="0"/>
            </a:endParaRPr>
          </a:p>
          <a:p>
            <a:pPr marL="352425" indent="-352425" algn="ctr">
              <a:spcBef>
                <a:spcPct val="20000"/>
              </a:spcBef>
              <a:buClr>
                <a:schemeClr val="accent2"/>
              </a:buClr>
            </a:pPr>
            <a:endParaRPr lang="en-US" sz="3825" b="1" dirty="0">
              <a:solidFill>
                <a:schemeClr val="tx2"/>
              </a:solidFill>
              <a:latin typeface="Arial" charset="0"/>
            </a:endParaRPr>
          </a:p>
        </p:txBody>
      </p:sp>
      <p:sp>
        <p:nvSpPr>
          <p:cNvPr id="8" name="TextBox 7"/>
          <p:cNvSpPr txBox="1"/>
          <p:nvPr/>
        </p:nvSpPr>
        <p:spPr>
          <a:xfrm>
            <a:off x="1143000" y="1085850"/>
            <a:ext cx="6908800" cy="3393237"/>
          </a:xfrm>
          <a:prstGeom prst="rect">
            <a:avLst/>
          </a:prstGeom>
          <a:noFill/>
        </p:spPr>
        <p:txBody>
          <a:bodyPr wrap="square" rtlCol="0">
            <a:spAutoFit/>
          </a:bodyPr>
          <a:lstStyle/>
          <a:p>
            <a:pPr marL="342900" indent="-342900">
              <a:spcAft>
                <a:spcPts val="900"/>
              </a:spcAft>
            </a:pPr>
            <a:r>
              <a:rPr lang="en-US" sz="2400" b="1" u="sng" dirty="0">
                <a:latin typeface="Lato" panose="020F0502020204030203" pitchFamily="34" charset="0"/>
                <a:cs typeface="Times New Roman" pitchFamily="18" charset="0"/>
              </a:rPr>
              <a:t>Calculating Shared Costs for General Aid</a:t>
            </a:r>
          </a:p>
          <a:p>
            <a:pPr marL="385763" indent="-385763">
              <a:spcAft>
                <a:spcPts val="900"/>
              </a:spcAft>
              <a:buFont typeface="+mj-lt"/>
              <a:buAutoNum type="arabicPeriod" startAt="2"/>
            </a:pPr>
            <a:r>
              <a:rPr lang="en-US" sz="2400" b="1" dirty="0">
                <a:latin typeface="Lato" panose="020F0502020204030203" pitchFamily="34" charset="0"/>
                <a:cs typeface="Times New Roman" pitchFamily="18" charset="0"/>
              </a:rPr>
              <a:t>District expenditures for general operations and debt service are added together.</a:t>
            </a:r>
          </a:p>
          <a:p>
            <a:pPr marL="385763" indent="-385763">
              <a:spcAft>
                <a:spcPts val="900"/>
              </a:spcAft>
              <a:buFont typeface="+mj-lt"/>
              <a:buAutoNum type="arabicPeriod" startAt="2"/>
            </a:pPr>
            <a:r>
              <a:rPr lang="en-US" sz="2400" b="1" dirty="0">
                <a:latin typeface="Lato" panose="020F0502020204030203" pitchFamily="34" charset="0"/>
                <a:cs typeface="Times New Roman" pitchFamily="18" charset="0"/>
              </a:rPr>
              <a:t>The “Deductible Receipt” revenue, used to fund some of the general operations &amp; debt service expenditures in #1 above, </a:t>
            </a:r>
            <a:r>
              <a:rPr lang="en-US" sz="2400" b="1" u="sng" dirty="0">
                <a:latin typeface="Lato" panose="020F0502020204030203" pitchFamily="34" charset="0"/>
                <a:cs typeface="Times New Roman" pitchFamily="18" charset="0"/>
              </a:rPr>
              <a:t>is deducted from expenditures</a:t>
            </a:r>
            <a:r>
              <a:rPr lang="en-US" sz="2400" b="1" dirty="0">
                <a:latin typeface="Lato" panose="020F0502020204030203" pitchFamily="34" charset="0"/>
                <a:cs typeface="Times New Roman" pitchFamily="18" charset="0"/>
              </a:rPr>
              <a:t>.</a:t>
            </a:r>
          </a:p>
          <a:p>
            <a:pPr marL="385763" indent="-385763">
              <a:spcAft>
                <a:spcPts val="900"/>
              </a:spcAft>
              <a:buFont typeface="+mj-lt"/>
              <a:buAutoNum type="arabicPeriod" startAt="2"/>
            </a:pPr>
            <a:r>
              <a:rPr lang="en-US" sz="2400" b="1" dirty="0">
                <a:latin typeface="Lato" panose="020F0502020204030203" pitchFamily="34" charset="0"/>
                <a:cs typeface="Times New Roman" pitchFamily="18" charset="0"/>
              </a:rPr>
              <a:t>Balance is “Shared  Costs”</a:t>
            </a:r>
          </a:p>
        </p:txBody>
      </p:sp>
      <p:sp>
        <p:nvSpPr>
          <p:cNvPr id="9" name="Title 8"/>
          <p:cNvSpPr>
            <a:spLocks noGrp="1"/>
          </p:cNvSpPr>
          <p:nvPr>
            <p:ph type="title"/>
          </p:nvPr>
        </p:nvSpPr>
        <p:spPr>
          <a:xfrm>
            <a:off x="0" y="1"/>
            <a:ext cx="9144000" cy="905932"/>
          </a:xfrm>
        </p:spPr>
        <p:txBody>
          <a:bodyPr>
            <a:normAutofit/>
          </a:bodyPr>
          <a:lstStyle/>
          <a:p>
            <a:r>
              <a:rPr lang="en-US" sz="4400" dirty="0"/>
              <a:t>Fees &amp; State Aid</a:t>
            </a:r>
          </a:p>
        </p:txBody>
      </p:sp>
      <p:sp>
        <p:nvSpPr>
          <p:cNvPr id="15" name="Slide Number Placeholder 14"/>
          <p:cNvSpPr>
            <a:spLocks noGrp="1"/>
          </p:cNvSpPr>
          <p:nvPr>
            <p:ph type="sldNum" sz="quarter" idx="12"/>
          </p:nvPr>
        </p:nvSpPr>
        <p:spPr/>
        <p:txBody>
          <a:bodyPr/>
          <a:lstStyle/>
          <a:p>
            <a:pPr algn="r"/>
            <a:fld id="{AD971782-62F2-4B25-8C8A-717B3234EA71}" type="slidenum">
              <a:rPr lang="en-US" smtClean="0"/>
              <a:pPr algn="r"/>
              <a:t>41</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1384697" y="1069182"/>
            <a:ext cx="6172200" cy="3398044"/>
          </a:xfrm>
          <a:prstGeom prst="rect">
            <a:avLst/>
          </a:prstGeom>
          <a:noFill/>
          <a:ln w="9525">
            <a:noFill/>
            <a:miter lim="800000"/>
            <a:headEnd/>
            <a:tailEnd/>
          </a:ln>
        </p:spPr>
        <p:txBody>
          <a:bodyPr/>
          <a:lstStyle/>
          <a:p>
            <a:pPr marL="352425" indent="-352425" algn="ctr">
              <a:spcBef>
                <a:spcPct val="20000"/>
              </a:spcBef>
              <a:buClr>
                <a:schemeClr val="accent2"/>
              </a:buClr>
            </a:pPr>
            <a:endParaRPr lang="en-US" sz="3825" b="1" dirty="0">
              <a:solidFill>
                <a:schemeClr val="tx2"/>
              </a:solidFill>
              <a:latin typeface="Arial" charset="0"/>
            </a:endParaRPr>
          </a:p>
          <a:p>
            <a:pPr marL="352425" indent="-352425" algn="ctr">
              <a:spcBef>
                <a:spcPct val="20000"/>
              </a:spcBef>
              <a:buClr>
                <a:schemeClr val="accent2"/>
              </a:buClr>
            </a:pPr>
            <a:endParaRPr lang="en-US" sz="3825" b="1" dirty="0">
              <a:solidFill>
                <a:schemeClr val="tx2"/>
              </a:solidFill>
              <a:latin typeface="Arial" charset="0"/>
            </a:endParaRPr>
          </a:p>
        </p:txBody>
      </p:sp>
      <p:sp>
        <p:nvSpPr>
          <p:cNvPr id="8" name="TextBox 7"/>
          <p:cNvSpPr txBox="1"/>
          <p:nvPr/>
        </p:nvSpPr>
        <p:spPr>
          <a:xfrm>
            <a:off x="1892445" y="957219"/>
            <a:ext cx="6000750" cy="461665"/>
          </a:xfrm>
          <a:prstGeom prst="rect">
            <a:avLst/>
          </a:prstGeom>
          <a:noFill/>
        </p:spPr>
        <p:txBody>
          <a:bodyPr wrap="square" rtlCol="0">
            <a:spAutoFit/>
          </a:bodyPr>
          <a:lstStyle/>
          <a:p>
            <a:pPr marL="342900" indent="-342900">
              <a:spcAft>
                <a:spcPts val="900"/>
              </a:spcAft>
            </a:pPr>
            <a:r>
              <a:rPr lang="en-US" sz="2400" b="1" u="sng" dirty="0">
                <a:latin typeface="Lato" panose="020F0502020204030203" pitchFamily="34" charset="0"/>
                <a:cs typeface="Times New Roman" pitchFamily="18" charset="0"/>
              </a:rPr>
              <a:t>Calculating Shared Costs for General Aid</a:t>
            </a:r>
          </a:p>
        </p:txBody>
      </p:sp>
      <p:sp>
        <p:nvSpPr>
          <p:cNvPr id="9" name="Title 8"/>
          <p:cNvSpPr>
            <a:spLocks noGrp="1"/>
          </p:cNvSpPr>
          <p:nvPr>
            <p:ph type="title"/>
          </p:nvPr>
        </p:nvSpPr>
        <p:spPr>
          <a:xfrm>
            <a:off x="-105436" y="5802"/>
            <a:ext cx="9152466" cy="857250"/>
          </a:xfrm>
        </p:spPr>
        <p:txBody>
          <a:bodyPr>
            <a:normAutofit/>
          </a:bodyPr>
          <a:lstStyle/>
          <a:p>
            <a:r>
              <a:rPr lang="en-US" sz="4400" dirty="0"/>
              <a:t>Fees &amp; State Aid</a:t>
            </a:r>
          </a:p>
        </p:txBody>
      </p:sp>
      <p:sp>
        <p:nvSpPr>
          <p:cNvPr id="15" name="Slide Number Placeholder 14"/>
          <p:cNvSpPr>
            <a:spLocks noGrp="1"/>
          </p:cNvSpPr>
          <p:nvPr>
            <p:ph type="sldNum" sz="quarter" idx="12"/>
          </p:nvPr>
        </p:nvSpPr>
        <p:spPr/>
        <p:txBody>
          <a:bodyPr/>
          <a:lstStyle/>
          <a:p>
            <a:pPr algn="r"/>
            <a:fld id="{AD971782-62F2-4B25-8C8A-717B3234EA71}" type="slidenum">
              <a:rPr lang="en-US" smtClean="0"/>
              <a:pPr algn="r"/>
              <a:t>42</a:t>
            </a:fld>
            <a:endParaRPr lang="en-US" dirty="0"/>
          </a:p>
        </p:txBody>
      </p:sp>
      <p:sp>
        <p:nvSpPr>
          <p:cNvPr id="11" name="Rectangle 10"/>
          <p:cNvSpPr/>
          <p:nvPr/>
        </p:nvSpPr>
        <p:spPr>
          <a:xfrm>
            <a:off x="3543299" y="2457450"/>
            <a:ext cx="2308623" cy="1257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effectLst>
                  <a:outerShdw blurRad="38100" dist="38100" dir="2700000" algn="tl">
                    <a:srgbClr val="000000">
                      <a:alpha val="43137"/>
                    </a:srgbClr>
                  </a:outerShdw>
                </a:effectLst>
                <a:latin typeface="Lato" panose="020F0502020204030203" pitchFamily="34" charset="0"/>
                <a:cs typeface="Times New Roman" pitchFamily="18" charset="0"/>
              </a:rPr>
              <a:t>General Fund + Debt Service Fund Expenditures</a:t>
            </a:r>
          </a:p>
        </p:txBody>
      </p:sp>
      <p:sp>
        <p:nvSpPr>
          <p:cNvPr id="14" name="TextBox 13"/>
          <p:cNvSpPr txBox="1"/>
          <p:nvPr/>
        </p:nvSpPr>
        <p:spPr>
          <a:xfrm>
            <a:off x="1220767" y="1508218"/>
            <a:ext cx="1850827" cy="923330"/>
          </a:xfrm>
          <a:prstGeom prst="rect">
            <a:avLst/>
          </a:prstGeom>
          <a:noFill/>
        </p:spPr>
        <p:txBody>
          <a:bodyPr wrap="square" rtlCol="0">
            <a:spAutoFit/>
          </a:bodyPr>
          <a:lstStyle/>
          <a:p>
            <a:pPr algn="ctr"/>
            <a:r>
              <a:rPr lang="en-US" sz="1800" b="1" dirty="0">
                <a:latin typeface="Lato" panose="020F0502020204030203" pitchFamily="34" charset="0"/>
                <a:cs typeface="Times New Roman" pitchFamily="18" charset="0"/>
              </a:rPr>
              <a:t>Total General &amp; Debt Service Fund Revenues</a:t>
            </a:r>
          </a:p>
        </p:txBody>
      </p:sp>
      <p:sp>
        <p:nvSpPr>
          <p:cNvPr id="16" name="Rectangle 15"/>
          <p:cNvSpPr/>
          <p:nvPr/>
        </p:nvSpPr>
        <p:spPr>
          <a:xfrm>
            <a:off x="905774" y="2443804"/>
            <a:ext cx="2301227" cy="120015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rgbClr val="0066CC"/>
                </a:solidFill>
                <a:latin typeface="Lato" panose="020F0502020204030203" pitchFamily="34" charset="0"/>
                <a:cs typeface="Times New Roman" pitchFamily="18" charset="0"/>
              </a:rPr>
              <a:t>State Gen Aid + Property Tax</a:t>
            </a:r>
          </a:p>
        </p:txBody>
      </p:sp>
      <p:sp>
        <p:nvSpPr>
          <p:cNvPr id="17" name="Rectangle 16"/>
          <p:cNvSpPr/>
          <p:nvPr/>
        </p:nvSpPr>
        <p:spPr>
          <a:xfrm>
            <a:off x="894913" y="3657600"/>
            <a:ext cx="2305487" cy="12486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FF0000"/>
                </a:solidFill>
                <a:latin typeface="Lato" panose="020F0502020204030203" pitchFamily="34" charset="0"/>
                <a:cs typeface="Times New Roman" pitchFamily="18" charset="0"/>
              </a:rPr>
              <a:t>All other revenues (categorical aid, federal grants, </a:t>
            </a:r>
            <a:r>
              <a:rPr lang="en-US" sz="1600" b="1" i="1" dirty="0">
                <a:solidFill>
                  <a:srgbClr val="FF0000"/>
                </a:solidFill>
                <a:latin typeface="Lato" panose="020F0502020204030203" pitchFamily="34" charset="0"/>
                <a:cs typeface="Times New Roman" pitchFamily="18" charset="0"/>
              </a:rPr>
              <a:t>fees</a:t>
            </a:r>
            <a:r>
              <a:rPr lang="en-US" sz="1600" b="1" dirty="0">
                <a:solidFill>
                  <a:srgbClr val="FF0000"/>
                </a:solidFill>
                <a:latin typeface="Lato" panose="020F0502020204030203" pitchFamily="34" charset="0"/>
                <a:cs typeface="Times New Roman" pitchFamily="18" charset="0"/>
              </a:rPr>
              <a:t>, etc.) – e.g., DEDUCTIBLE RECEIPTS</a:t>
            </a:r>
          </a:p>
        </p:txBody>
      </p:sp>
      <p:sp>
        <p:nvSpPr>
          <p:cNvPr id="18" name="Rectangle 17"/>
          <p:cNvSpPr/>
          <p:nvPr/>
        </p:nvSpPr>
        <p:spPr>
          <a:xfrm>
            <a:off x="3543299" y="3657600"/>
            <a:ext cx="2308624" cy="12465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FF0000"/>
                </a:solidFill>
                <a:latin typeface="Lato" panose="020F0502020204030203" pitchFamily="34" charset="0"/>
                <a:cs typeface="Times New Roman" pitchFamily="18" charset="0"/>
              </a:rPr>
              <a:t>All other revenues (categorical aid, federal grants, </a:t>
            </a:r>
            <a:r>
              <a:rPr lang="en-US" sz="1600" b="1" i="1" dirty="0">
                <a:solidFill>
                  <a:srgbClr val="FF0000"/>
                </a:solidFill>
                <a:latin typeface="Lato" panose="020F0502020204030203" pitchFamily="34" charset="0"/>
                <a:cs typeface="Times New Roman" pitchFamily="18" charset="0"/>
              </a:rPr>
              <a:t>fees</a:t>
            </a:r>
            <a:r>
              <a:rPr lang="en-US" sz="1600" b="1" dirty="0">
                <a:solidFill>
                  <a:srgbClr val="FF0000"/>
                </a:solidFill>
                <a:latin typeface="Lato" panose="020F0502020204030203" pitchFamily="34" charset="0"/>
                <a:cs typeface="Times New Roman" pitchFamily="18" charset="0"/>
              </a:rPr>
              <a:t>, etc.) – e.g., DEDUCTIBLE RECEIPTS</a:t>
            </a:r>
          </a:p>
        </p:txBody>
      </p:sp>
      <p:sp>
        <p:nvSpPr>
          <p:cNvPr id="19" name="Rectangle 18"/>
          <p:cNvSpPr/>
          <p:nvPr/>
        </p:nvSpPr>
        <p:spPr>
          <a:xfrm>
            <a:off x="6013847" y="2486025"/>
            <a:ext cx="1625770" cy="120015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effectLst>
                  <a:outerShdw blurRad="38100" dist="38100" dir="2700000" algn="tl">
                    <a:srgbClr val="000000">
                      <a:alpha val="43137"/>
                    </a:srgbClr>
                  </a:outerShdw>
                </a:effectLst>
                <a:latin typeface="Lato" panose="020F0502020204030203" pitchFamily="34" charset="0"/>
                <a:cs typeface="Times New Roman" pitchFamily="18" charset="0"/>
              </a:rPr>
              <a:t>Shared Costs (aidable expenditures)</a:t>
            </a:r>
          </a:p>
        </p:txBody>
      </p:sp>
      <p:sp>
        <p:nvSpPr>
          <p:cNvPr id="20" name="TextBox 19"/>
          <p:cNvSpPr txBox="1"/>
          <p:nvPr/>
        </p:nvSpPr>
        <p:spPr>
          <a:xfrm>
            <a:off x="3594919" y="1558060"/>
            <a:ext cx="2058969" cy="923330"/>
          </a:xfrm>
          <a:prstGeom prst="rect">
            <a:avLst/>
          </a:prstGeom>
          <a:noFill/>
        </p:spPr>
        <p:txBody>
          <a:bodyPr wrap="square" rtlCol="0">
            <a:spAutoFit/>
          </a:bodyPr>
          <a:lstStyle/>
          <a:p>
            <a:pPr algn="ctr"/>
            <a:r>
              <a:rPr lang="en-US" sz="1800" b="1" dirty="0">
                <a:latin typeface="Lato" panose="020F0502020204030203" pitchFamily="34" charset="0"/>
                <a:cs typeface="Times New Roman" pitchFamily="18" charset="0"/>
              </a:rPr>
              <a:t>Total General &amp; Debt Service Fund Expenditures</a:t>
            </a:r>
          </a:p>
        </p:txBody>
      </p:sp>
      <p:sp>
        <p:nvSpPr>
          <p:cNvPr id="21" name="TextBox 20"/>
          <p:cNvSpPr txBox="1"/>
          <p:nvPr/>
        </p:nvSpPr>
        <p:spPr>
          <a:xfrm>
            <a:off x="5905572" y="1443801"/>
            <a:ext cx="1680395" cy="1077218"/>
          </a:xfrm>
          <a:prstGeom prst="rect">
            <a:avLst/>
          </a:prstGeom>
          <a:noFill/>
        </p:spPr>
        <p:txBody>
          <a:bodyPr wrap="square" rtlCol="0">
            <a:spAutoFit/>
          </a:bodyPr>
          <a:lstStyle/>
          <a:p>
            <a:pPr algn="ctr"/>
            <a:r>
              <a:rPr lang="en-US" sz="1600" b="1" dirty="0">
                <a:latin typeface="Lato" panose="020F0502020204030203" pitchFamily="34" charset="0"/>
                <a:cs typeface="Times New Roman" pitchFamily="18" charset="0"/>
              </a:rPr>
              <a:t>NET COST OF General &amp; Debt Service Fund Expenditures</a:t>
            </a:r>
          </a:p>
        </p:txBody>
      </p:sp>
      <p:sp>
        <p:nvSpPr>
          <p:cNvPr id="2" name="Footer Placeholder 1"/>
          <p:cNvSpPr>
            <a:spLocks noGrp="1"/>
          </p:cNvSpPr>
          <p:nvPr>
            <p:ph type="ftr" sz="quarter" idx="11"/>
          </p:nvPr>
        </p:nvSpPr>
        <p:spPr>
          <a:xfrm>
            <a:off x="216045" y="4847042"/>
            <a:ext cx="3352800" cy="273844"/>
          </a:xfrm>
        </p:spPr>
        <p:txBody>
          <a:bodyPr/>
          <a:lstStyle/>
          <a:p>
            <a:r>
              <a:rPr lang="en-US" sz="1400" dirty="0"/>
              <a:t>Department of Public Instruction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p:bldP spid="16" grpId="0" animBg="1"/>
      <p:bldP spid="17" grpId="0" animBg="1"/>
      <p:bldP spid="18" grpId="0" animBg="1"/>
      <p:bldP spid="19" grpId="0" animBg="1"/>
      <p:bldP spid="20" grpId="0"/>
      <p:bldP spid="2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1384697" y="1069182"/>
            <a:ext cx="6172200" cy="3398044"/>
          </a:xfrm>
          <a:prstGeom prst="rect">
            <a:avLst/>
          </a:prstGeom>
          <a:noFill/>
          <a:ln w="9525">
            <a:noFill/>
            <a:miter lim="800000"/>
            <a:headEnd/>
            <a:tailEnd/>
          </a:ln>
        </p:spPr>
        <p:txBody>
          <a:bodyPr/>
          <a:lstStyle/>
          <a:p>
            <a:pPr marL="352425" indent="-352425" algn="ctr">
              <a:spcBef>
                <a:spcPct val="20000"/>
              </a:spcBef>
              <a:buClr>
                <a:schemeClr val="accent2"/>
              </a:buClr>
            </a:pPr>
            <a:endParaRPr lang="en-US" sz="3825" b="1" dirty="0">
              <a:solidFill>
                <a:schemeClr val="tx2"/>
              </a:solidFill>
              <a:latin typeface="Arial" charset="0"/>
            </a:endParaRPr>
          </a:p>
          <a:p>
            <a:pPr marL="352425" indent="-352425" algn="ctr">
              <a:spcBef>
                <a:spcPct val="20000"/>
              </a:spcBef>
              <a:buClr>
                <a:schemeClr val="accent2"/>
              </a:buClr>
            </a:pPr>
            <a:endParaRPr lang="en-US" sz="3825" b="1" dirty="0">
              <a:solidFill>
                <a:schemeClr val="tx2"/>
              </a:solidFill>
              <a:latin typeface="Arial" charset="0"/>
            </a:endParaRPr>
          </a:p>
        </p:txBody>
      </p:sp>
      <p:sp>
        <p:nvSpPr>
          <p:cNvPr id="8" name="TextBox 7"/>
          <p:cNvSpPr txBox="1"/>
          <p:nvPr/>
        </p:nvSpPr>
        <p:spPr>
          <a:xfrm>
            <a:off x="481601" y="911127"/>
            <a:ext cx="7978391" cy="3931846"/>
          </a:xfrm>
          <a:prstGeom prst="rect">
            <a:avLst/>
          </a:prstGeom>
          <a:noFill/>
        </p:spPr>
        <p:txBody>
          <a:bodyPr wrap="square" rtlCol="0">
            <a:spAutoFit/>
          </a:bodyPr>
          <a:lstStyle/>
          <a:p>
            <a:pPr marL="342900" indent="-342900">
              <a:spcAft>
                <a:spcPts val="900"/>
              </a:spcAft>
            </a:pPr>
            <a:r>
              <a:rPr lang="en-US" sz="2000" b="1" u="sng" dirty="0">
                <a:latin typeface="Lato" panose="020F0502020204030203" pitchFamily="34" charset="0"/>
                <a:cs typeface="Times New Roman" pitchFamily="18" charset="0"/>
              </a:rPr>
              <a:t>Calculating Shared Costs for General Aid</a:t>
            </a:r>
          </a:p>
          <a:p>
            <a:pPr marL="342900" indent="-342900">
              <a:spcAft>
                <a:spcPts val="900"/>
              </a:spcAft>
              <a:buFont typeface="Wingdings" pitchFamily="2" charset="2"/>
              <a:buChar char="Ø"/>
            </a:pPr>
            <a:r>
              <a:rPr lang="en-US" sz="2000" b="1" dirty="0">
                <a:latin typeface="Lato" panose="020F0502020204030203" pitchFamily="34" charset="0"/>
                <a:cs typeface="Times New Roman" pitchFamily="18" charset="0"/>
              </a:rPr>
              <a:t>As deductible receipts increase, Shared Costs decrease, therefore … fewer shared costs than otherwise would be.</a:t>
            </a:r>
          </a:p>
          <a:p>
            <a:pPr marL="342900" indent="-342900">
              <a:spcAft>
                <a:spcPts val="900"/>
              </a:spcAft>
              <a:buFont typeface="Wingdings" pitchFamily="2" charset="2"/>
              <a:buChar char="Ø"/>
            </a:pPr>
            <a:r>
              <a:rPr lang="en-US" sz="2000" b="1" dirty="0">
                <a:latin typeface="Lato" panose="020F0502020204030203" pitchFamily="34" charset="0"/>
                <a:cs typeface="Times New Roman" pitchFamily="18" charset="0"/>
              </a:rPr>
              <a:t>Positioned in the equalization aid formula determines how changes in shared costs impact  state aid:</a:t>
            </a:r>
          </a:p>
          <a:p>
            <a:pPr marL="617220" lvl="1" indent="-342900">
              <a:spcAft>
                <a:spcPts val="900"/>
              </a:spcAft>
              <a:buFont typeface="Wingdings" pitchFamily="2" charset="2"/>
              <a:buChar char="ü"/>
            </a:pPr>
            <a:r>
              <a:rPr lang="en-US" sz="1800" b="1" dirty="0">
                <a:latin typeface="Lato" panose="020F0502020204030203" pitchFamily="34" charset="0"/>
                <a:cs typeface="Times New Roman" pitchFamily="18" charset="0"/>
              </a:rPr>
              <a:t>“Positively-Aided” – a lower shared cost decreases aid</a:t>
            </a:r>
          </a:p>
          <a:p>
            <a:pPr marL="617220" lvl="1" indent="-342900">
              <a:spcAft>
                <a:spcPts val="900"/>
              </a:spcAft>
              <a:buFont typeface="Wingdings" pitchFamily="2" charset="2"/>
              <a:buChar char="ü"/>
            </a:pPr>
            <a:r>
              <a:rPr lang="en-US" sz="1800" b="1" dirty="0">
                <a:latin typeface="Lato" panose="020F0502020204030203" pitchFamily="34" charset="0"/>
                <a:cs typeface="Times New Roman" pitchFamily="18" charset="0"/>
              </a:rPr>
              <a:t>“Negatively-Aided” – a lower shared cost aid might actually increase aid (depends if district is so negatively aided as to receive just Primary Aid or no Equalization aid)</a:t>
            </a:r>
          </a:p>
          <a:p>
            <a:pPr marL="342900" indent="-342900" algn="ctr">
              <a:spcAft>
                <a:spcPts val="900"/>
              </a:spcAft>
            </a:pPr>
            <a:r>
              <a:rPr lang="en-US" sz="2000" b="1" dirty="0">
                <a:solidFill>
                  <a:srgbClr val="0066CC"/>
                </a:solidFill>
                <a:latin typeface="Lato" panose="020F0502020204030203" pitchFamily="34" charset="0"/>
                <a:cs typeface="Times New Roman" pitchFamily="18" charset="0"/>
              </a:rPr>
              <a:t>** The impact of Fees on State Aid is therefore district specific, depending on where in the aid formula the district is**</a:t>
            </a:r>
          </a:p>
        </p:txBody>
      </p:sp>
      <p:sp>
        <p:nvSpPr>
          <p:cNvPr id="9" name="Title 8"/>
          <p:cNvSpPr>
            <a:spLocks noGrp="1"/>
          </p:cNvSpPr>
          <p:nvPr>
            <p:ph type="title"/>
          </p:nvPr>
        </p:nvSpPr>
        <p:spPr>
          <a:xfrm>
            <a:off x="0" y="0"/>
            <a:ext cx="9144000" cy="857250"/>
          </a:xfrm>
        </p:spPr>
        <p:txBody>
          <a:bodyPr>
            <a:normAutofit/>
          </a:bodyPr>
          <a:lstStyle/>
          <a:p>
            <a:r>
              <a:rPr lang="en-US" sz="4400" dirty="0"/>
              <a:t>Fees &amp; State Aid</a:t>
            </a:r>
          </a:p>
        </p:txBody>
      </p:sp>
      <p:sp>
        <p:nvSpPr>
          <p:cNvPr id="15" name="Slide Number Placeholder 14"/>
          <p:cNvSpPr>
            <a:spLocks noGrp="1"/>
          </p:cNvSpPr>
          <p:nvPr>
            <p:ph type="sldNum" sz="quarter" idx="12"/>
          </p:nvPr>
        </p:nvSpPr>
        <p:spPr/>
        <p:txBody>
          <a:bodyPr/>
          <a:lstStyle/>
          <a:p>
            <a:pPr algn="r"/>
            <a:fld id="{AD971782-62F2-4B25-8C8A-717B3234EA71}" type="slidenum">
              <a:rPr lang="en-US" smtClean="0"/>
              <a:pPr algn="r"/>
              <a:t>43</a:t>
            </a:fld>
            <a:endParaRPr lang="en-US" dirty="0"/>
          </a:p>
        </p:txBody>
      </p:sp>
      <p:sp>
        <p:nvSpPr>
          <p:cNvPr id="2" name="Footer Placeholder 1"/>
          <p:cNvSpPr>
            <a:spLocks noGrp="1"/>
          </p:cNvSpPr>
          <p:nvPr>
            <p:ph type="ftr" sz="quarter" idx="11"/>
          </p:nvPr>
        </p:nvSpPr>
        <p:spPr>
          <a:xfrm>
            <a:off x="254793" y="4835295"/>
            <a:ext cx="3352800" cy="273844"/>
          </a:xfrm>
        </p:spPr>
        <p:txBody>
          <a:bodyPr/>
          <a:lstStyle/>
          <a:p>
            <a:r>
              <a:rPr lang="en-US" dirty="0"/>
              <a:t>Department of Public Instruction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slide(fromBottom)">
                                      <p:cBhvr>
                                        <p:cTn id="15" dur="500"/>
                                        <p:tgtEl>
                                          <p:spTgt spid="8">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8">
                                            <p:txEl>
                                              <p:pRg st="4" end="4"/>
                                            </p:txEl>
                                          </p:spTgt>
                                        </p:tgtEl>
                                        <p:attrNameLst>
                                          <p:attrName>style.visibility</p:attrName>
                                        </p:attrNameLst>
                                      </p:cBhvr>
                                      <p:to>
                                        <p:strVal val="visible"/>
                                      </p:to>
                                    </p:set>
                                    <p:animEffect transition="in" filter="slide(fromBottom)">
                                      <p:cBhvr>
                                        <p:cTn id="20" dur="500"/>
                                        <p:tgtEl>
                                          <p:spTgt spid="8">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Effect transition="in" filter="dissolve">
                                      <p:cBhvr>
                                        <p:cTn id="25"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1547" y="1293834"/>
            <a:ext cx="8420519" cy="2172847"/>
          </a:xfrm>
        </p:spPr>
        <p:txBody>
          <a:bodyPr/>
          <a:lstStyle/>
          <a:p>
            <a:r>
              <a:rPr lang="en-US" dirty="0"/>
              <a:t>Fees and State Aid </a:t>
            </a:r>
          </a:p>
          <a:p>
            <a:r>
              <a:rPr lang="en-US" sz="3200" dirty="0"/>
              <a:t>How Do Fees Impact a District’s </a:t>
            </a:r>
          </a:p>
          <a:p>
            <a:pPr>
              <a:lnSpc>
                <a:spcPts val="2000"/>
              </a:lnSpc>
            </a:pPr>
            <a:r>
              <a:rPr lang="en-US" sz="3200" dirty="0"/>
              <a:t>Allowable Revenue Limit?</a:t>
            </a:r>
          </a:p>
        </p:txBody>
      </p:sp>
      <p:pic>
        <p:nvPicPr>
          <p:cNvPr id="3" name="Picture 3" descr="C:\Users\Guest_\AppData\Local\Temp\Temporary Internet Files\Content.IE5\DZV79UIJ\MCj04396000000[1].png"/>
          <p:cNvPicPr>
            <a:picLocks noChangeAspect="1" noChangeArrowheads="1"/>
          </p:cNvPicPr>
          <p:nvPr/>
        </p:nvPicPr>
        <p:blipFill>
          <a:blip r:embed="rId2" cstate="print"/>
          <a:srcRect/>
          <a:stretch>
            <a:fillRect/>
          </a:stretch>
        </p:blipFill>
        <p:spPr bwMode="auto">
          <a:xfrm rot="16200000">
            <a:off x="7562089" y="2891027"/>
            <a:ext cx="1274062" cy="1447800"/>
          </a:xfrm>
          <a:prstGeom prst="rect">
            <a:avLst/>
          </a:prstGeom>
          <a:noFill/>
          <a:ln w="9525">
            <a:noFill/>
            <a:miter lim="800000"/>
            <a:headEnd/>
            <a:tailEnd/>
          </a:ln>
        </p:spPr>
      </p:pic>
    </p:spTree>
    <p:extLst>
      <p:ext uri="{BB962C8B-B14F-4D97-AF65-F5344CB8AC3E}">
        <p14:creationId xmlns:p14="http://schemas.microsoft.com/office/powerpoint/2010/main" val="31074051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1384697" y="1069182"/>
            <a:ext cx="6172200" cy="3398044"/>
          </a:xfrm>
          <a:prstGeom prst="rect">
            <a:avLst/>
          </a:prstGeom>
          <a:noFill/>
          <a:ln w="9525">
            <a:noFill/>
            <a:miter lim="800000"/>
            <a:headEnd/>
            <a:tailEnd/>
          </a:ln>
        </p:spPr>
        <p:txBody>
          <a:bodyPr/>
          <a:lstStyle/>
          <a:p>
            <a:pPr marL="352425" indent="-352425" algn="ctr">
              <a:spcBef>
                <a:spcPct val="20000"/>
              </a:spcBef>
              <a:buClr>
                <a:schemeClr val="accent2"/>
              </a:buClr>
            </a:pPr>
            <a:endParaRPr lang="en-US" sz="3825" b="1" dirty="0">
              <a:solidFill>
                <a:schemeClr val="tx2"/>
              </a:solidFill>
              <a:latin typeface="Arial" charset="0"/>
            </a:endParaRPr>
          </a:p>
          <a:p>
            <a:pPr marL="352425" indent="-352425" algn="ctr">
              <a:spcBef>
                <a:spcPct val="20000"/>
              </a:spcBef>
              <a:buClr>
                <a:schemeClr val="accent2"/>
              </a:buClr>
            </a:pPr>
            <a:endParaRPr lang="en-US" sz="3825" b="1" dirty="0">
              <a:solidFill>
                <a:schemeClr val="tx2"/>
              </a:solidFill>
              <a:latin typeface="Arial" charset="0"/>
            </a:endParaRPr>
          </a:p>
        </p:txBody>
      </p:sp>
      <p:sp>
        <p:nvSpPr>
          <p:cNvPr id="8" name="TextBox 7"/>
          <p:cNvSpPr txBox="1"/>
          <p:nvPr/>
        </p:nvSpPr>
        <p:spPr>
          <a:xfrm>
            <a:off x="763675" y="1212083"/>
            <a:ext cx="7711457" cy="3016210"/>
          </a:xfrm>
          <a:prstGeom prst="rect">
            <a:avLst/>
          </a:prstGeom>
          <a:noFill/>
        </p:spPr>
        <p:txBody>
          <a:bodyPr wrap="square" rtlCol="0">
            <a:spAutoFit/>
          </a:bodyPr>
          <a:lstStyle/>
          <a:p>
            <a:pPr lvl="1" indent="-342900">
              <a:spcAft>
                <a:spcPts val="900"/>
              </a:spcAft>
              <a:buFont typeface="Wingdings" pitchFamily="2" charset="2"/>
              <a:buChar char="Ø"/>
            </a:pPr>
            <a:r>
              <a:rPr lang="en-US" sz="2500" b="1" dirty="0">
                <a:latin typeface="Lato" panose="020F0502020204030203" pitchFamily="34" charset="0"/>
                <a:cs typeface="Times New Roman" pitchFamily="18" charset="0"/>
              </a:rPr>
              <a:t>Fees do </a:t>
            </a:r>
            <a:r>
              <a:rPr lang="en-US" sz="2500" b="1" i="1" dirty="0">
                <a:latin typeface="Lato" panose="020F0502020204030203" pitchFamily="34" charset="0"/>
                <a:cs typeface="Times New Roman" pitchFamily="18" charset="0"/>
              </a:rPr>
              <a:t>not</a:t>
            </a:r>
            <a:r>
              <a:rPr lang="en-US" sz="2500" b="1" dirty="0">
                <a:latin typeface="Lato" panose="020F0502020204030203" pitchFamily="34" charset="0"/>
                <a:cs typeface="Times New Roman" pitchFamily="18" charset="0"/>
              </a:rPr>
              <a:t> affect the district’s revenue limit – districts spend fees outside the revenue limit.</a:t>
            </a:r>
          </a:p>
          <a:p>
            <a:pPr lvl="1" indent="-342900">
              <a:spcAft>
                <a:spcPts val="900"/>
              </a:spcAft>
              <a:buFont typeface="Wingdings" pitchFamily="2" charset="2"/>
              <a:buChar char="Ø"/>
            </a:pPr>
            <a:r>
              <a:rPr lang="en-US" sz="2500" b="1" dirty="0">
                <a:latin typeface="Lato" panose="020F0502020204030203" pitchFamily="34" charset="0"/>
                <a:cs typeface="Times New Roman" pitchFamily="18" charset="0"/>
              </a:rPr>
              <a:t>This means that fees increase the available dollars that can be collected and used by the district.</a:t>
            </a:r>
          </a:p>
          <a:p>
            <a:pPr lvl="1" indent="-342900">
              <a:spcAft>
                <a:spcPts val="900"/>
              </a:spcAft>
              <a:buFont typeface="Wingdings" pitchFamily="2" charset="2"/>
              <a:buChar char="Ø"/>
            </a:pPr>
            <a:r>
              <a:rPr lang="en-US" sz="2500" b="1" dirty="0">
                <a:latin typeface="Lato" panose="020F0502020204030203" pitchFamily="34" charset="0"/>
                <a:cs typeface="Times New Roman" pitchFamily="18" charset="0"/>
              </a:rPr>
              <a:t>Fees, though, are not a large source of revenues for the district’s operating budget and would have minimal impact on addressing budget deficits.</a:t>
            </a:r>
          </a:p>
        </p:txBody>
      </p:sp>
      <p:sp>
        <p:nvSpPr>
          <p:cNvPr id="5" name="Title 4"/>
          <p:cNvSpPr>
            <a:spLocks noGrp="1"/>
          </p:cNvSpPr>
          <p:nvPr>
            <p:ph type="title"/>
          </p:nvPr>
        </p:nvSpPr>
        <p:spPr>
          <a:xfrm>
            <a:off x="0" y="73859"/>
            <a:ext cx="9144000" cy="857250"/>
          </a:xfrm>
        </p:spPr>
        <p:txBody>
          <a:bodyPr>
            <a:normAutofit/>
          </a:bodyPr>
          <a:lstStyle/>
          <a:p>
            <a:r>
              <a:rPr lang="en-US" sz="4400" dirty="0"/>
              <a:t>Fees &amp; Revenue Limits</a:t>
            </a:r>
          </a:p>
        </p:txBody>
      </p:sp>
      <p:sp>
        <p:nvSpPr>
          <p:cNvPr id="13" name="Slide Number Placeholder 12"/>
          <p:cNvSpPr>
            <a:spLocks noGrp="1"/>
          </p:cNvSpPr>
          <p:nvPr>
            <p:ph type="sldNum" sz="quarter" idx="12"/>
          </p:nvPr>
        </p:nvSpPr>
        <p:spPr/>
        <p:txBody>
          <a:bodyPr/>
          <a:lstStyle/>
          <a:p>
            <a:pPr algn="r"/>
            <a:fld id="{AD971782-62F2-4B25-8C8A-717B3234EA71}" type="slidenum">
              <a:rPr lang="en-US" smtClean="0"/>
              <a:pPr algn="r"/>
              <a:t>45</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1547" y="1293834"/>
            <a:ext cx="8420519" cy="2172847"/>
          </a:xfrm>
        </p:spPr>
        <p:txBody>
          <a:bodyPr/>
          <a:lstStyle/>
          <a:p>
            <a:r>
              <a:rPr lang="en-US" sz="4000" dirty="0"/>
              <a:t>Resources</a:t>
            </a:r>
          </a:p>
          <a:p>
            <a:r>
              <a:rPr lang="en-US" dirty="0"/>
              <a:t>Still Not Sure?</a:t>
            </a:r>
          </a:p>
          <a:p>
            <a:r>
              <a:rPr lang="en-US" dirty="0"/>
              <a:t>Contact Us!</a:t>
            </a:r>
          </a:p>
        </p:txBody>
      </p:sp>
    </p:spTree>
    <p:extLst>
      <p:ext uri="{BB962C8B-B14F-4D97-AF65-F5344CB8AC3E}">
        <p14:creationId xmlns:p14="http://schemas.microsoft.com/office/powerpoint/2010/main" val="267494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1451" y="1100296"/>
            <a:ext cx="8842549" cy="4185761"/>
          </a:xfrm>
          <a:prstGeom prst="rect">
            <a:avLst/>
          </a:prstGeom>
          <a:noFill/>
        </p:spPr>
        <p:txBody>
          <a:bodyPr wrap="square" rtlCol="0">
            <a:spAutoFit/>
          </a:bodyPr>
          <a:lstStyle/>
          <a:p>
            <a:r>
              <a:rPr lang="en-US" sz="2400" b="1" dirty="0">
                <a:latin typeface="Lato" panose="020F0502020204030203" pitchFamily="34" charset="0"/>
              </a:rPr>
              <a:t>SFS Team web pages regarding fees &amp; membership issues</a:t>
            </a:r>
          </a:p>
          <a:p>
            <a:endParaRPr lang="en-US" sz="2400" b="1" dirty="0">
              <a:latin typeface="Lato" panose="020F0502020204030203" pitchFamily="34" charset="0"/>
            </a:endParaRPr>
          </a:p>
          <a:p>
            <a:pPr marL="342900" indent="-342900"/>
            <a:r>
              <a:rPr lang="en-US" sz="2000" b="1" dirty="0">
                <a:latin typeface="Lato" panose="020F0502020204030203" pitchFamily="34" charset="0"/>
              </a:rPr>
              <a:t>• 	School Fees: </a:t>
            </a:r>
            <a:r>
              <a:rPr lang="en-US" sz="2000" b="1" dirty="0">
                <a:latin typeface="Lato" panose="020F0502020204030203" pitchFamily="34" charset="0"/>
                <a:hlinkClick r:id="rId3"/>
              </a:rPr>
              <a:t>http://dpi.wi.gov/sfs/finances/budgeting/school-fees</a:t>
            </a:r>
            <a:r>
              <a:rPr lang="en-US" sz="2000" b="1" dirty="0">
                <a:latin typeface="Lato" panose="020F0502020204030203" pitchFamily="34" charset="0"/>
              </a:rPr>
              <a:t> </a:t>
            </a:r>
          </a:p>
          <a:p>
            <a:endParaRPr lang="en-US" sz="2000" b="1" dirty="0">
              <a:latin typeface="Lato" panose="020F0502020204030203" pitchFamily="34" charset="0"/>
            </a:endParaRPr>
          </a:p>
          <a:p>
            <a:pPr marL="342900" indent="-342900"/>
            <a:r>
              <a:rPr lang="en-US" sz="2000" b="1" dirty="0">
                <a:latin typeface="Lato" panose="020F0502020204030203" pitchFamily="34" charset="0"/>
              </a:rPr>
              <a:t>• 	Summer School: </a:t>
            </a:r>
            <a:r>
              <a:rPr lang="en-US" sz="2000" b="1" dirty="0">
                <a:latin typeface="Lato" panose="020F0502020204030203" pitchFamily="34" charset="0"/>
                <a:hlinkClick r:id="rId4"/>
              </a:rPr>
              <a:t>http://dpi.wi.gov/sfs/children/summer-school</a:t>
            </a:r>
            <a:r>
              <a:rPr lang="en-US" sz="2000" b="1" dirty="0">
                <a:latin typeface="Lato" panose="020F0502020204030203" pitchFamily="34" charset="0"/>
              </a:rPr>
              <a:t> </a:t>
            </a:r>
          </a:p>
          <a:p>
            <a:endParaRPr lang="en-US" sz="2000" b="1" dirty="0">
              <a:latin typeface="Lato" panose="020F0502020204030203" pitchFamily="34" charset="0"/>
            </a:endParaRPr>
          </a:p>
          <a:p>
            <a:pPr marL="342900" indent="-342900">
              <a:buFont typeface="Arial" pitchFamily="34" charset="0"/>
              <a:buChar char="•"/>
            </a:pPr>
            <a:r>
              <a:rPr lang="en-US" sz="2000" b="1" dirty="0">
                <a:latin typeface="Lato" panose="020F0502020204030203" pitchFamily="34" charset="0"/>
              </a:rPr>
              <a:t>Membership Audits: </a:t>
            </a:r>
            <a:r>
              <a:rPr lang="en-US" sz="2000" b="1" dirty="0">
                <a:latin typeface="Lato" panose="020F0502020204030203" pitchFamily="34" charset="0"/>
                <a:hlinkClick r:id="rId5"/>
              </a:rPr>
              <a:t>http://dpi.wi.gov/sfs/finances/auditors/membership/overview</a:t>
            </a:r>
            <a:endParaRPr lang="en-US" sz="2000" b="1" dirty="0">
              <a:latin typeface="Lato" panose="020F0502020204030203" pitchFamily="34" charset="0"/>
            </a:endParaRPr>
          </a:p>
          <a:p>
            <a:pPr marL="342900" indent="-342900">
              <a:buFont typeface="Arial" pitchFamily="34" charset="0"/>
              <a:buChar char="•"/>
            </a:pPr>
            <a:endParaRPr lang="en-US" sz="2000" b="1" dirty="0">
              <a:latin typeface="Lato" panose="020F0502020204030203" pitchFamily="34" charset="0"/>
            </a:endParaRPr>
          </a:p>
          <a:p>
            <a:pPr marL="342900" indent="-342900">
              <a:buFont typeface="Arial" pitchFamily="34" charset="0"/>
              <a:buChar char="•"/>
            </a:pPr>
            <a:r>
              <a:rPr lang="en-US" sz="2000" b="1" dirty="0">
                <a:latin typeface="Lato" panose="020F0502020204030203" pitchFamily="34" charset="0"/>
              </a:rPr>
              <a:t>Food Service Financial Management</a:t>
            </a:r>
          </a:p>
          <a:p>
            <a:r>
              <a:rPr lang="en-US" sz="2000" b="1" dirty="0">
                <a:latin typeface="Lato" panose="020F0502020204030203" pitchFamily="34" charset="0"/>
              </a:rPr>
              <a:t>     </a:t>
            </a:r>
            <a:r>
              <a:rPr lang="en-US" sz="1600" b="1" dirty="0">
                <a:latin typeface="Lato" panose="020F0502020204030203" pitchFamily="34" charset="0"/>
                <a:hlinkClick r:id="rId6"/>
              </a:rPr>
              <a:t>https://dpi.wi.gov/school-nutrition/program-requirements/financial-management</a:t>
            </a:r>
            <a:endParaRPr lang="en-US" sz="1600" b="1" dirty="0">
              <a:latin typeface="Lato" panose="020F0502020204030203" pitchFamily="34" charset="0"/>
            </a:endParaRPr>
          </a:p>
          <a:p>
            <a:endParaRPr lang="en-US" sz="1600" b="1" dirty="0">
              <a:latin typeface="Lato" panose="020F0502020204030203" pitchFamily="34" charset="0"/>
            </a:endParaRPr>
          </a:p>
          <a:p>
            <a:endParaRPr lang="en-US" sz="2200" b="1" dirty="0">
              <a:latin typeface="Lato" panose="020F0502020204030203" pitchFamily="34" charset="0"/>
            </a:endParaRPr>
          </a:p>
        </p:txBody>
      </p:sp>
      <p:sp>
        <p:nvSpPr>
          <p:cNvPr id="5" name="Rectangle 4"/>
          <p:cNvSpPr>
            <a:spLocks noGrp="1" noChangeArrowheads="1"/>
          </p:cNvSpPr>
          <p:nvPr>
            <p:ph type="title"/>
          </p:nvPr>
        </p:nvSpPr>
        <p:spPr>
          <a:xfrm>
            <a:off x="0" y="249952"/>
            <a:ext cx="9144000" cy="514350"/>
          </a:xfrm>
        </p:spPr>
        <p:txBody>
          <a:bodyPr>
            <a:noAutofit/>
          </a:bodyPr>
          <a:lstStyle/>
          <a:p>
            <a:r>
              <a:rPr lang="en-US" sz="4400" dirty="0"/>
              <a:t>Website</a:t>
            </a:r>
            <a:endParaRPr lang="en-US" sz="4000" dirty="0"/>
          </a:p>
        </p:txBody>
      </p:sp>
      <p:sp>
        <p:nvSpPr>
          <p:cNvPr id="11" name="Slide Number Placeholder 10"/>
          <p:cNvSpPr>
            <a:spLocks noGrp="1"/>
          </p:cNvSpPr>
          <p:nvPr>
            <p:ph type="sldNum" sz="quarter" idx="12"/>
          </p:nvPr>
        </p:nvSpPr>
        <p:spPr/>
        <p:txBody>
          <a:bodyPr/>
          <a:lstStyle/>
          <a:p>
            <a:pPr algn="r"/>
            <a:fld id="{AD971782-62F2-4B25-8C8A-717B3234EA71}" type="slidenum">
              <a:rPr lang="en-US" smtClean="0"/>
              <a:pPr algn="r"/>
              <a:t>47</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213"/>
            <a:ext cx="9143999" cy="899410"/>
          </a:xfrm>
        </p:spPr>
        <p:txBody>
          <a:bodyPr>
            <a:noAutofit/>
          </a:bodyPr>
          <a:lstStyle/>
          <a:p>
            <a:r>
              <a:rPr lang="en-US" sz="3500" dirty="0"/>
              <a:t>School Financial Services Team </a:t>
            </a:r>
            <a:br>
              <a:rPr lang="en-US" sz="3500" dirty="0"/>
            </a:br>
            <a:r>
              <a:rPr lang="en-US" sz="3500" dirty="0"/>
              <a:t>Contact</a:t>
            </a:r>
          </a:p>
        </p:txBody>
      </p:sp>
      <p:sp>
        <p:nvSpPr>
          <p:cNvPr id="3" name="Content Placeholder 2"/>
          <p:cNvSpPr>
            <a:spLocks noGrp="1"/>
          </p:cNvSpPr>
          <p:nvPr>
            <p:ph idx="1"/>
          </p:nvPr>
        </p:nvSpPr>
        <p:spPr>
          <a:xfrm>
            <a:off x="859413" y="946826"/>
            <a:ext cx="7720383" cy="3884577"/>
          </a:xfrm>
        </p:spPr>
        <p:txBody>
          <a:bodyPr>
            <a:noAutofit/>
          </a:bodyPr>
          <a:lstStyle/>
          <a:p>
            <a:pPr lvl="0">
              <a:spcBef>
                <a:spcPts val="300"/>
              </a:spcBef>
              <a:spcAft>
                <a:spcPts val="300"/>
              </a:spcAft>
              <a:buSzPct val="100000"/>
              <a:buFont typeface="Wingdings" panose="05000000000000000000" pitchFamily="2" charset="2"/>
              <a:buChar char="Ø"/>
            </a:pPr>
            <a:endParaRPr lang="en-US" sz="2300" dirty="0">
              <a:cs typeface="Arial" panose="020B0604020202020204" pitchFamily="34" charset="0"/>
            </a:endParaRPr>
          </a:p>
          <a:p>
            <a:pPr marL="0" lvl="0" indent="0">
              <a:spcBef>
                <a:spcPts val="300"/>
              </a:spcBef>
              <a:spcAft>
                <a:spcPts val="300"/>
              </a:spcAft>
              <a:buSzPct val="100000"/>
              <a:buNone/>
            </a:pPr>
            <a:r>
              <a:rPr lang="en-US" sz="2300" dirty="0">
                <a:cs typeface="Arial" panose="020B0604020202020204" pitchFamily="34" charset="0"/>
              </a:rPr>
              <a:t>Roger Kordus, Consultant </a:t>
            </a:r>
          </a:p>
          <a:p>
            <a:pPr lvl="0">
              <a:spcBef>
                <a:spcPts val="300"/>
              </a:spcBef>
              <a:spcAft>
                <a:spcPts val="300"/>
              </a:spcAft>
              <a:buSzPct val="100000"/>
              <a:buFont typeface="Wingdings" panose="05000000000000000000" pitchFamily="2" charset="2"/>
              <a:buChar char="Ø"/>
            </a:pPr>
            <a:r>
              <a:rPr lang="en-US" sz="2300" dirty="0">
                <a:cs typeface="Arial" panose="020B0604020202020204" pitchFamily="34" charset="0"/>
              </a:rPr>
              <a:t>608-267-3752</a:t>
            </a:r>
          </a:p>
          <a:p>
            <a:pPr lvl="0">
              <a:spcBef>
                <a:spcPts val="300"/>
              </a:spcBef>
              <a:spcAft>
                <a:spcPts val="300"/>
              </a:spcAft>
              <a:buSzPct val="100000"/>
              <a:buFont typeface="Wingdings" panose="05000000000000000000" pitchFamily="2" charset="2"/>
              <a:buChar char="Ø"/>
            </a:pPr>
            <a:r>
              <a:rPr lang="en-US" sz="2300" dirty="0">
                <a:cs typeface="Arial" panose="020B0604020202020204" pitchFamily="34" charset="0"/>
                <a:hlinkClick r:id="rId2"/>
              </a:rPr>
              <a:t>Roger.Kordus@dpi.wi.gov</a:t>
            </a:r>
            <a:endParaRPr lang="en-US" sz="2300" dirty="0">
              <a:cs typeface="Arial" panose="020B0604020202020204" pitchFamily="34" charset="0"/>
            </a:endParaRPr>
          </a:p>
          <a:p>
            <a:pPr marL="0" lvl="0" indent="0">
              <a:spcBef>
                <a:spcPts val="300"/>
              </a:spcBef>
              <a:spcAft>
                <a:spcPts val="300"/>
              </a:spcAft>
              <a:buSzPct val="100000"/>
              <a:buNone/>
            </a:pPr>
            <a:endParaRPr lang="en-US" sz="2300" dirty="0">
              <a:cs typeface="Arial" panose="020B0604020202020204" pitchFamily="34" charset="0"/>
            </a:endParaRPr>
          </a:p>
          <a:p>
            <a:pPr lvl="0">
              <a:spcBef>
                <a:spcPts val="300"/>
              </a:spcBef>
              <a:spcAft>
                <a:spcPts val="300"/>
              </a:spcAft>
              <a:buSzPct val="100000"/>
              <a:buFont typeface="Wingdings" panose="05000000000000000000" pitchFamily="2" charset="2"/>
              <a:buChar char="Ø"/>
            </a:pPr>
            <a:r>
              <a:rPr lang="en-US" sz="2300" dirty="0">
                <a:cs typeface="Arial" panose="020B0604020202020204" pitchFamily="34" charset="0"/>
              </a:rPr>
              <a:t>dpifin@dpi.wi.gov</a:t>
            </a:r>
          </a:p>
          <a:p>
            <a:pPr marL="0" lvl="0" indent="0">
              <a:spcBef>
                <a:spcPts val="300"/>
              </a:spcBef>
              <a:spcAft>
                <a:spcPts val="300"/>
              </a:spcAft>
              <a:buSzPct val="100000"/>
              <a:buNone/>
            </a:pPr>
            <a:endParaRPr lang="en-US" sz="2300" dirty="0">
              <a:cs typeface="Arial" panose="020B0604020202020204" pitchFamily="34" charset="0"/>
            </a:endParaRPr>
          </a:p>
          <a:p>
            <a:pPr lvl="0">
              <a:spcBef>
                <a:spcPts val="300"/>
              </a:spcBef>
              <a:spcAft>
                <a:spcPts val="300"/>
              </a:spcAft>
              <a:buClr>
                <a:srgbClr val="FFFF00"/>
              </a:buClr>
              <a:buSzPct val="100000"/>
            </a:pPr>
            <a:endParaRPr lang="en-US" sz="2300" dirty="0">
              <a:cs typeface="Times New Roman" pitchFamily="18" charset="0"/>
            </a:endParaRPr>
          </a:p>
        </p:txBody>
      </p:sp>
      <p:sp>
        <p:nvSpPr>
          <p:cNvPr id="8" name="Slide Number Placeholder 7"/>
          <p:cNvSpPr>
            <a:spLocks noGrp="1"/>
          </p:cNvSpPr>
          <p:nvPr>
            <p:ph type="sldNum" sz="quarter" idx="12"/>
          </p:nvPr>
        </p:nvSpPr>
        <p:spPr/>
        <p:txBody>
          <a:bodyPr/>
          <a:lstStyle/>
          <a:p>
            <a:fld id="{AD971782-62F2-4B25-8C8A-717B3234EA71}" type="slidenum">
              <a:rPr lang="en-US" smtClean="0"/>
              <a:pPr/>
              <a:t>48</a:t>
            </a:fld>
            <a:endParaRPr lang="en-US" dirty="0"/>
          </a:p>
        </p:txBody>
      </p:sp>
      <p:sp>
        <p:nvSpPr>
          <p:cNvPr id="4" name="Footer Placeholder 3"/>
          <p:cNvSpPr>
            <a:spLocks noGrp="1"/>
          </p:cNvSpPr>
          <p:nvPr>
            <p:ph type="ftr" sz="quarter" idx="11"/>
          </p:nvPr>
        </p:nvSpPr>
        <p:spPr/>
        <p:txBody>
          <a:bodyPr/>
          <a:lstStyle/>
          <a:p>
            <a:r>
              <a:rPr lang="en-US" dirty="0"/>
              <a:t>Department of Public Instruction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1547" y="2137895"/>
            <a:ext cx="8420519" cy="1238351"/>
          </a:xfrm>
        </p:spPr>
        <p:txBody>
          <a:bodyPr/>
          <a:lstStyle/>
          <a:p>
            <a:r>
              <a:rPr lang="en-US" dirty="0"/>
              <a:t>APPENDIX</a:t>
            </a:r>
          </a:p>
        </p:txBody>
      </p:sp>
    </p:spTree>
    <p:extLst>
      <p:ext uri="{BB962C8B-B14F-4D97-AF65-F5344CB8AC3E}">
        <p14:creationId xmlns:p14="http://schemas.microsoft.com/office/powerpoint/2010/main" val="3457764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49580" y="955373"/>
            <a:ext cx="8450580" cy="4085734"/>
          </a:xfrm>
          <a:prstGeom prst="rect">
            <a:avLst/>
          </a:prstGeom>
        </p:spPr>
        <p:txBody>
          <a:bodyPr wrap="square">
            <a:spAutoFit/>
          </a:bodyPr>
          <a:lstStyle/>
          <a:p>
            <a:pPr marL="349758" indent="-349758" algn="just">
              <a:spcAft>
                <a:spcPts val="900"/>
              </a:spcAft>
              <a:buFont typeface="Wingdings" pitchFamily="2" charset="2"/>
              <a:buChar char="Ø"/>
            </a:pPr>
            <a:r>
              <a:rPr lang="en-US" sz="2400" b="1" dirty="0">
                <a:latin typeface="Lato" panose="020F0502020204030203" pitchFamily="34" charset="0"/>
                <a:cs typeface="Times New Roman" pitchFamily="18" charset="0"/>
              </a:rPr>
              <a:t>The Wisconsin Constitution, Art. X, sec. 3, </a:t>
            </a:r>
            <a:r>
              <a:rPr lang="en-US" sz="2400" b="1" u="sng" dirty="0">
                <a:latin typeface="Lato" panose="020F0502020204030203" pitchFamily="34" charset="0"/>
                <a:cs typeface="Times New Roman" pitchFamily="18" charset="0"/>
              </a:rPr>
              <a:t>limits</a:t>
            </a:r>
            <a:r>
              <a:rPr lang="en-US" sz="2400" b="1" dirty="0">
                <a:latin typeface="Lato" panose="020F0502020204030203" pitchFamily="34" charset="0"/>
                <a:cs typeface="Times New Roman" pitchFamily="18" charset="0"/>
              </a:rPr>
              <a:t> the school district's </a:t>
            </a:r>
            <a:r>
              <a:rPr lang="en-US" sz="2400" b="1" u="sng" dirty="0">
                <a:latin typeface="Lato" panose="020F0502020204030203" pitchFamily="34" charset="0"/>
                <a:cs typeface="Times New Roman" pitchFamily="18" charset="0"/>
              </a:rPr>
              <a:t>authority</a:t>
            </a:r>
            <a:r>
              <a:rPr lang="en-US" sz="2400" b="1" dirty="0">
                <a:latin typeface="Lato" panose="020F0502020204030203" pitchFamily="34" charset="0"/>
                <a:cs typeface="Times New Roman" pitchFamily="18" charset="0"/>
              </a:rPr>
              <a:t> to assess  fees except under limited circumstances. </a:t>
            </a:r>
          </a:p>
          <a:p>
            <a:pPr marL="349758" indent="-349758" algn="just">
              <a:spcAft>
                <a:spcPts val="900"/>
              </a:spcAft>
              <a:buFont typeface="Wingdings" pitchFamily="2" charset="2"/>
              <a:buChar char="Ø"/>
            </a:pPr>
            <a:r>
              <a:rPr lang="en-US" sz="2400" b="1" dirty="0">
                <a:latin typeface="Lato" panose="020F0502020204030203" pitchFamily="34" charset="0"/>
                <a:cs typeface="Times New Roman" pitchFamily="18" charset="0"/>
              </a:rPr>
              <a:t>Therefore, great care must be taken to ensure that any "user fees" are legally authorized. </a:t>
            </a:r>
          </a:p>
          <a:p>
            <a:pPr marL="349758" indent="-349758">
              <a:spcAft>
                <a:spcPts val="900"/>
              </a:spcAft>
              <a:buFont typeface="Wingdings" pitchFamily="2" charset="2"/>
              <a:buChar char="Ø"/>
            </a:pPr>
            <a:r>
              <a:rPr lang="en-US" sz="2400" b="1" dirty="0">
                <a:latin typeface="Lato" panose="020F0502020204030203" pitchFamily="34" charset="0"/>
                <a:cs typeface="Times New Roman" pitchFamily="18" charset="0"/>
              </a:rPr>
              <a:t>The “School Fees” webpage is designed to explain what those limits are and answer the most common questions that arise in this area.  The webpage can be found at this link  </a:t>
            </a:r>
            <a:r>
              <a:rPr lang="en-US" sz="2400" b="1" dirty="0">
                <a:latin typeface="Lato" panose="020F0502020204030203" pitchFamily="34" charset="0"/>
                <a:cs typeface="Times New Roman" pitchFamily="18" charset="0"/>
                <a:hlinkClick r:id="rId3"/>
              </a:rPr>
              <a:t>https://dpi.wi.gov/sfs/finances/budgeting/school-fees</a:t>
            </a:r>
            <a:r>
              <a:rPr lang="en-US" sz="2400" b="1" dirty="0">
                <a:latin typeface="Lato" panose="020F0502020204030203" pitchFamily="34" charset="0"/>
                <a:cs typeface="Times New Roman" pitchFamily="18" charset="0"/>
              </a:rPr>
              <a:t>. </a:t>
            </a:r>
          </a:p>
          <a:p>
            <a:pPr>
              <a:spcAft>
                <a:spcPts val="900"/>
              </a:spcAft>
            </a:pPr>
            <a:endParaRPr lang="en-US" sz="2100" i="1" dirty="0">
              <a:latin typeface="Times New Roman" pitchFamily="18" charset="0"/>
              <a:cs typeface="Times New Roman" pitchFamily="18" charset="0"/>
            </a:endParaRPr>
          </a:p>
        </p:txBody>
      </p:sp>
      <p:sp>
        <p:nvSpPr>
          <p:cNvPr id="4" name="Title 3"/>
          <p:cNvSpPr>
            <a:spLocks noGrp="1"/>
          </p:cNvSpPr>
          <p:nvPr>
            <p:ph type="title"/>
          </p:nvPr>
        </p:nvSpPr>
        <p:spPr>
          <a:xfrm>
            <a:off x="1461407" y="255815"/>
            <a:ext cx="5715000" cy="571500"/>
          </a:xfrm>
        </p:spPr>
        <p:txBody>
          <a:bodyPr>
            <a:noAutofit/>
          </a:bodyPr>
          <a:lstStyle/>
          <a:p>
            <a:pPr marL="342900" indent="-342900"/>
            <a:r>
              <a:rPr lang="en-US" sz="4400" dirty="0"/>
              <a:t>State Constitution</a:t>
            </a:r>
          </a:p>
        </p:txBody>
      </p:sp>
      <p:sp>
        <p:nvSpPr>
          <p:cNvPr id="12" name="Slide Number Placeholder 11"/>
          <p:cNvSpPr>
            <a:spLocks noGrp="1"/>
          </p:cNvSpPr>
          <p:nvPr>
            <p:ph type="sldNum" sz="quarter" idx="12"/>
          </p:nvPr>
        </p:nvSpPr>
        <p:spPr/>
        <p:txBody>
          <a:bodyPr/>
          <a:lstStyle/>
          <a:p>
            <a:pPr algn="r"/>
            <a:fld id="{AD971782-62F2-4B25-8C8A-717B3234EA71}" type="slidenum">
              <a:rPr lang="en-US" smtClean="0"/>
              <a:pPr algn="r"/>
              <a:t>5</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55755" y="122464"/>
            <a:ext cx="6172200" cy="857250"/>
          </a:xfrm>
        </p:spPr>
        <p:txBody>
          <a:bodyPr>
            <a:normAutofit/>
          </a:bodyPr>
          <a:lstStyle/>
          <a:p>
            <a:r>
              <a:rPr lang="en-US" sz="4400" dirty="0"/>
              <a:t>Statutory Language</a:t>
            </a:r>
          </a:p>
        </p:txBody>
      </p:sp>
      <p:sp>
        <p:nvSpPr>
          <p:cNvPr id="11" name="Slide Number Placeholder 10"/>
          <p:cNvSpPr>
            <a:spLocks noGrp="1"/>
          </p:cNvSpPr>
          <p:nvPr>
            <p:ph type="sldNum" sz="quarter" idx="12"/>
          </p:nvPr>
        </p:nvSpPr>
        <p:spPr/>
        <p:txBody>
          <a:bodyPr/>
          <a:lstStyle/>
          <a:p>
            <a:fld id="{AD971782-62F2-4B25-8C8A-717B3234EA71}" type="slidenum">
              <a:rPr lang="en-US" smtClean="0"/>
              <a:pPr/>
              <a:t>50</a:t>
            </a:fld>
            <a:endParaRPr lang="en-US" dirty="0"/>
          </a:p>
        </p:txBody>
      </p:sp>
      <p:sp>
        <p:nvSpPr>
          <p:cNvPr id="8" name="Rectangle 7"/>
          <p:cNvSpPr/>
          <p:nvPr/>
        </p:nvSpPr>
        <p:spPr>
          <a:xfrm>
            <a:off x="432080" y="979714"/>
            <a:ext cx="8129116" cy="3939540"/>
          </a:xfrm>
          <a:prstGeom prst="rect">
            <a:avLst/>
          </a:prstGeom>
        </p:spPr>
        <p:txBody>
          <a:bodyPr wrap="square">
            <a:spAutoFit/>
          </a:bodyPr>
          <a:lstStyle/>
          <a:p>
            <a:pPr>
              <a:spcAft>
                <a:spcPts val="900"/>
              </a:spcAft>
            </a:pPr>
            <a:r>
              <a:rPr lang="en-US" sz="2000" b="1" u="sng" dirty="0">
                <a:latin typeface="Lato" panose="020F0502020204030203" pitchFamily="34" charset="0"/>
              </a:rPr>
              <a:t>The following statutes authorize fees</a:t>
            </a:r>
            <a:r>
              <a:rPr lang="en-US" sz="2000" b="1" dirty="0">
                <a:latin typeface="Lato" panose="020F0502020204030203" pitchFamily="34" charset="0"/>
              </a:rPr>
              <a:t>: </a:t>
            </a:r>
          </a:p>
          <a:p>
            <a:pPr>
              <a:spcAft>
                <a:spcPts val="900"/>
              </a:spcAft>
            </a:pPr>
            <a:r>
              <a:rPr lang="en-US" sz="2000" b="1" dirty="0">
                <a:solidFill>
                  <a:srgbClr val="C00000"/>
                </a:solidFill>
                <a:latin typeface="Lato Black" panose="020F0A02020204030203" pitchFamily="34" charset="0"/>
              </a:rPr>
              <a:t>Sec. 118.03(2) </a:t>
            </a:r>
            <a:r>
              <a:rPr lang="en-US" sz="2000" b="1" dirty="0">
                <a:latin typeface="Lato" panose="020F0502020204030203" pitchFamily="34" charset="0"/>
              </a:rPr>
              <a:t>permits schools to sell textbooks to students.</a:t>
            </a:r>
          </a:p>
          <a:p>
            <a:pPr>
              <a:spcAft>
                <a:spcPts val="900"/>
              </a:spcAft>
            </a:pPr>
            <a:r>
              <a:rPr lang="en-US" sz="2000" b="1" dirty="0">
                <a:solidFill>
                  <a:srgbClr val="C00000"/>
                </a:solidFill>
                <a:latin typeface="Lato Black" panose="020F0A02020204030203" pitchFamily="34" charset="0"/>
              </a:rPr>
              <a:t>Sec. 118.04(3) </a:t>
            </a:r>
            <a:r>
              <a:rPr lang="en-US" sz="2000" b="1" dirty="0">
                <a:latin typeface="Lato" panose="020F0502020204030203" pitchFamily="34" charset="0"/>
              </a:rPr>
              <a:t>permits schools to charge nonresident tuition for summer school classes.</a:t>
            </a:r>
          </a:p>
          <a:p>
            <a:pPr>
              <a:spcAft>
                <a:spcPts val="900"/>
              </a:spcAft>
            </a:pPr>
            <a:r>
              <a:rPr lang="en-US" sz="2000" b="1" dirty="0">
                <a:solidFill>
                  <a:srgbClr val="C00000"/>
                </a:solidFill>
                <a:latin typeface="Lato Black" panose="020F0A02020204030203" pitchFamily="34" charset="0"/>
              </a:rPr>
              <a:t>Sec. 118.155(2)</a:t>
            </a:r>
            <a:r>
              <a:rPr lang="en-US" sz="2000" b="1" dirty="0">
                <a:latin typeface="Lato" panose="020F0502020204030203" pitchFamily="34" charset="0"/>
              </a:rPr>
              <a:t> requires the parent or person sponsoring religious instruction to pay the costs of transportation to and from the release time for religious instruction.</a:t>
            </a:r>
          </a:p>
          <a:p>
            <a:pPr>
              <a:spcAft>
                <a:spcPts val="900"/>
              </a:spcAft>
            </a:pPr>
            <a:r>
              <a:rPr lang="en-US" sz="2000" b="1" dirty="0">
                <a:solidFill>
                  <a:srgbClr val="C00000"/>
                </a:solidFill>
                <a:latin typeface="Lato Black" panose="020F0A02020204030203" pitchFamily="34" charset="0"/>
              </a:rPr>
              <a:t>Sec. 118.04(4) </a:t>
            </a:r>
            <a:r>
              <a:rPr lang="en-US" sz="2000" b="1" dirty="0">
                <a:latin typeface="Lato" panose="020F0502020204030203" pitchFamily="34" charset="0"/>
              </a:rPr>
              <a:t>permits schools to charge "reasonable fees for social, recreational or extracurricular summer classes and programs which are neither credited toward graduation nor aided under 121.14(1) [summer school aid].</a:t>
            </a:r>
          </a:p>
        </p:txBody>
      </p:sp>
      <p:sp>
        <p:nvSpPr>
          <p:cNvPr id="2" name="Footer Placeholder 1"/>
          <p:cNvSpPr>
            <a:spLocks noGrp="1"/>
          </p:cNvSpPr>
          <p:nvPr>
            <p:ph type="ftr" sz="quarter" idx="11"/>
          </p:nvPr>
        </p:nvSpPr>
        <p:spPr>
          <a:xfrm>
            <a:off x="213610" y="4843259"/>
            <a:ext cx="3352800" cy="273844"/>
          </a:xfrm>
        </p:spPr>
        <p:txBody>
          <a:bodyPr/>
          <a:lstStyle/>
          <a:p>
            <a:r>
              <a:rPr lang="en-US" dirty="0"/>
              <a:t>Department of Public Instruction</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5900" y="32028"/>
            <a:ext cx="6172200" cy="857250"/>
          </a:xfrm>
        </p:spPr>
        <p:txBody>
          <a:bodyPr>
            <a:normAutofit/>
          </a:bodyPr>
          <a:lstStyle/>
          <a:p>
            <a:r>
              <a:rPr lang="en-US" sz="4400" dirty="0"/>
              <a:t>Statutory Language</a:t>
            </a:r>
          </a:p>
        </p:txBody>
      </p:sp>
      <p:sp>
        <p:nvSpPr>
          <p:cNvPr id="11" name="Slide Number Placeholder 10"/>
          <p:cNvSpPr>
            <a:spLocks noGrp="1"/>
          </p:cNvSpPr>
          <p:nvPr>
            <p:ph type="sldNum" sz="quarter" idx="12"/>
          </p:nvPr>
        </p:nvSpPr>
        <p:spPr/>
        <p:txBody>
          <a:bodyPr/>
          <a:lstStyle/>
          <a:p>
            <a:fld id="{AD971782-62F2-4B25-8C8A-717B3234EA71}" type="slidenum">
              <a:rPr lang="en-US" smtClean="0"/>
              <a:pPr/>
              <a:t>51</a:t>
            </a:fld>
            <a:endParaRPr lang="en-US" dirty="0"/>
          </a:p>
        </p:txBody>
      </p:sp>
      <p:sp>
        <p:nvSpPr>
          <p:cNvPr id="8" name="Rectangle 7"/>
          <p:cNvSpPr/>
          <p:nvPr/>
        </p:nvSpPr>
        <p:spPr>
          <a:xfrm>
            <a:off x="582804" y="889278"/>
            <a:ext cx="7978392" cy="4078039"/>
          </a:xfrm>
          <a:prstGeom prst="rect">
            <a:avLst/>
          </a:prstGeom>
        </p:spPr>
        <p:txBody>
          <a:bodyPr wrap="square">
            <a:spAutoFit/>
          </a:bodyPr>
          <a:lstStyle/>
          <a:p>
            <a:pPr>
              <a:spcAft>
                <a:spcPts val="600"/>
              </a:spcAft>
            </a:pPr>
            <a:r>
              <a:rPr lang="en-US" sz="1800" b="1" u="sng" dirty="0">
                <a:latin typeface="Lato" panose="020F0502020204030203" pitchFamily="34" charset="0"/>
              </a:rPr>
              <a:t>The following statutes authorize fees</a:t>
            </a:r>
            <a:r>
              <a:rPr lang="en-US" sz="1800" b="1" dirty="0">
                <a:latin typeface="Lato" panose="020F0502020204030203" pitchFamily="34" charset="0"/>
              </a:rPr>
              <a:t>: </a:t>
            </a:r>
          </a:p>
          <a:p>
            <a:pPr>
              <a:spcAft>
                <a:spcPts val="600"/>
              </a:spcAft>
            </a:pPr>
            <a:r>
              <a:rPr lang="en-US" sz="1800" b="1" dirty="0">
                <a:solidFill>
                  <a:srgbClr val="C00000"/>
                </a:solidFill>
                <a:latin typeface="Lato Black" panose="020F0A02020204030203" pitchFamily="34" charset="0"/>
              </a:rPr>
              <a:t>Sec. 118.05(2) </a:t>
            </a:r>
            <a:r>
              <a:rPr lang="en-US" sz="1800" b="1" dirty="0">
                <a:latin typeface="Lato" panose="020F0502020204030203" pitchFamily="34" charset="0"/>
              </a:rPr>
              <a:t>permits fees to be charged for conservation camps. </a:t>
            </a:r>
          </a:p>
          <a:p>
            <a:pPr>
              <a:spcAft>
                <a:spcPts val="600"/>
              </a:spcAft>
            </a:pPr>
            <a:r>
              <a:rPr lang="en-US" sz="1800" b="1" dirty="0">
                <a:solidFill>
                  <a:srgbClr val="C00000"/>
                </a:solidFill>
                <a:latin typeface="Lato Black" panose="020F0A02020204030203" pitchFamily="34" charset="0"/>
              </a:rPr>
              <a:t>Sec. 120.10(15) </a:t>
            </a:r>
            <a:r>
              <a:rPr lang="en-US" sz="1800" b="1" dirty="0">
                <a:latin typeface="Lato" panose="020F0502020204030203" pitchFamily="34" charset="0"/>
              </a:rPr>
              <a:t>permits a school district's annual meeting to authorize the school board to furnish textbooks under conditions prescribed by the annual meeting or by the school board.</a:t>
            </a:r>
          </a:p>
          <a:p>
            <a:pPr>
              <a:spcAft>
                <a:spcPts val="600"/>
              </a:spcAft>
            </a:pPr>
            <a:r>
              <a:rPr lang="en-US" sz="1800" b="1" dirty="0">
                <a:solidFill>
                  <a:srgbClr val="C00000"/>
                </a:solidFill>
                <a:latin typeface="Lato Black" panose="020F0A02020204030203" pitchFamily="34" charset="0"/>
              </a:rPr>
              <a:t>Sec. 120.13(10) </a:t>
            </a:r>
            <a:r>
              <a:rPr lang="en-US" sz="1800" b="1" dirty="0">
                <a:latin typeface="Lato" panose="020F0502020204030203" pitchFamily="34" charset="0"/>
              </a:rPr>
              <a:t>permits a school board to furnish school meals to pupils and pay for the meals out of school district funds. The school board may charge pupils and staff for the cost of the meals.</a:t>
            </a:r>
          </a:p>
          <a:p>
            <a:pPr>
              <a:spcAft>
                <a:spcPts val="600"/>
              </a:spcAft>
            </a:pPr>
            <a:r>
              <a:rPr lang="en-US" sz="1800" b="1" dirty="0">
                <a:solidFill>
                  <a:srgbClr val="C00000"/>
                </a:solidFill>
                <a:latin typeface="Lato Black" panose="020F0A02020204030203" pitchFamily="34" charset="0"/>
              </a:rPr>
              <a:t>Sec. 120.13(13) </a:t>
            </a:r>
            <a:r>
              <a:rPr lang="en-US" sz="1800" b="1" dirty="0">
                <a:latin typeface="Lato" panose="020F0502020204030203" pitchFamily="34" charset="0"/>
              </a:rPr>
              <a:t>permits a school board to charge a reasonable fee for attendance at pre-kindergarten classes but the fee or a portion may be waived for any person unable to make payment.</a:t>
            </a:r>
          </a:p>
          <a:p>
            <a:pPr>
              <a:spcAft>
                <a:spcPts val="600"/>
              </a:spcAft>
            </a:pPr>
            <a:r>
              <a:rPr lang="en-US" sz="1800" b="1" dirty="0">
                <a:solidFill>
                  <a:srgbClr val="C00000"/>
                </a:solidFill>
                <a:latin typeface="Lato Black" panose="020F0A02020204030203" pitchFamily="34" charset="0"/>
              </a:rPr>
              <a:t>Sec. 120.13(14) </a:t>
            </a:r>
            <a:r>
              <a:rPr lang="en-US" sz="1800" b="1" dirty="0">
                <a:latin typeface="Lato" panose="020F0502020204030203" pitchFamily="34" charset="0"/>
              </a:rPr>
              <a:t>permits a school board to charge fees for all or part of the cost of a day care program established pursuant to sec. 120.13(14).</a:t>
            </a:r>
          </a:p>
        </p:txBody>
      </p:sp>
      <p:sp>
        <p:nvSpPr>
          <p:cNvPr id="2" name="Footer Placeholder 1"/>
          <p:cNvSpPr>
            <a:spLocks noGrp="1"/>
          </p:cNvSpPr>
          <p:nvPr>
            <p:ph type="ftr" sz="quarter" idx="11"/>
          </p:nvPr>
        </p:nvSpPr>
        <p:spPr>
          <a:xfrm>
            <a:off x="213610" y="4852865"/>
            <a:ext cx="3352800" cy="273844"/>
          </a:xfrm>
        </p:spPr>
        <p:txBody>
          <a:bodyPr/>
          <a:lstStyle/>
          <a:p>
            <a:r>
              <a:rPr lang="en-US" dirty="0"/>
              <a:t>Department of Public Instruction</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70828" y="0"/>
            <a:ext cx="6172200" cy="857250"/>
          </a:xfrm>
        </p:spPr>
        <p:txBody>
          <a:bodyPr>
            <a:normAutofit/>
          </a:bodyPr>
          <a:lstStyle/>
          <a:p>
            <a:r>
              <a:rPr lang="en-US" sz="4400" dirty="0"/>
              <a:t>Statutory Language</a:t>
            </a:r>
          </a:p>
        </p:txBody>
      </p:sp>
      <p:sp>
        <p:nvSpPr>
          <p:cNvPr id="11" name="Slide Number Placeholder 10"/>
          <p:cNvSpPr>
            <a:spLocks noGrp="1"/>
          </p:cNvSpPr>
          <p:nvPr>
            <p:ph type="sldNum" sz="quarter" idx="12"/>
          </p:nvPr>
        </p:nvSpPr>
        <p:spPr/>
        <p:txBody>
          <a:bodyPr/>
          <a:lstStyle/>
          <a:p>
            <a:pPr algn="r"/>
            <a:fld id="{AD971782-62F2-4B25-8C8A-717B3234EA71}" type="slidenum">
              <a:rPr lang="en-US" smtClean="0"/>
              <a:pPr algn="r"/>
              <a:t>52</a:t>
            </a:fld>
            <a:endParaRPr lang="en-US" dirty="0"/>
          </a:p>
        </p:txBody>
      </p:sp>
      <p:sp>
        <p:nvSpPr>
          <p:cNvPr id="8" name="Rectangle 7"/>
          <p:cNvSpPr/>
          <p:nvPr/>
        </p:nvSpPr>
        <p:spPr>
          <a:xfrm>
            <a:off x="200968" y="888612"/>
            <a:ext cx="8711920" cy="3924151"/>
          </a:xfrm>
          <a:prstGeom prst="rect">
            <a:avLst/>
          </a:prstGeom>
        </p:spPr>
        <p:txBody>
          <a:bodyPr wrap="square">
            <a:spAutoFit/>
          </a:bodyPr>
          <a:lstStyle/>
          <a:p>
            <a:pPr>
              <a:spcAft>
                <a:spcPts val="600"/>
              </a:spcAft>
            </a:pPr>
            <a:r>
              <a:rPr lang="en-US" sz="1600" b="1" u="sng" dirty="0">
                <a:latin typeface="Lato" panose="020F0502020204030203" pitchFamily="34" charset="0"/>
              </a:rPr>
              <a:t>The following statutes authorize fees</a:t>
            </a:r>
            <a:r>
              <a:rPr lang="en-US" sz="1600" b="1" dirty="0">
                <a:latin typeface="Lato" panose="020F0502020204030203" pitchFamily="34" charset="0"/>
              </a:rPr>
              <a:t>: </a:t>
            </a:r>
          </a:p>
          <a:p>
            <a:pPr>
              <a:spcAft>
                <a:spcPts val="600"/>
              </a:spcAft>
            </a:pPr>
            <a:r>
              <a:rPr lang="en-US" sz="1600" b="1" dirty="0">
                <a:solidFill>
                  <a:srgbClr val="C00000"/>
                </a:solidFill>
                <a:latin typeface="Lato Black" panose="020F0A02020204030203" pitchFamily="34" charset="0"/>
              </a:rPr>
              <a:t>Sec. 120.13(19) </a:t>
            </a:r>
            <a:r>
              <a:rPr lang="en-US" sz="1600" b="1" dirty="0">
                <a:latin typeface="Lato" panose="020F0502020204030203" pitchFamily="34" charset="0"/>
              </a:rPr>
              <a:t>permits a school board to charge a fee to cover all or part of the costs associated with community programs and services that are outside the regular curricular and extracurricular programs for pupils.</a:t>
            </a:r>
          </a:p>
          <a:p>
            <a:pPr>
              <a:spcAft>
                <a:spcPts val="600"/>
              </a:spcAft>
            </a:pPr>
            <a:r>
              <a:rPr lang="en-US" sz="1600" b="1" dirty="0">
                <a:solidFill>
                  <a:srgbClr val="C00000"/>
                </a:solidFill>
                <a:latin typeface="Arial Black" panose="020B0A04020102020204" pitchFamily="34" charset="0"/>
              </a:rPr>
              <a:t>Sec. 120.13(27m) </a:t>
            </a:r>
            <a:r>
              <a:rPr lang="en-US" sz="1600" b="1" dirty="0">
                <a:latin typeface="Lato" panose="020F0502020204030203" pitchFamily="34" charset="0"/>
              </a:rPr>
              <a:t>does not require schools to pay for the transportation of indigent students who are not required to be transported under 121.54.</a:t>
            </a:r>
          </a:p>
          <a:p>
            <a:pPr>
              <a:spcAft>
                <a:spcPts val="600"/>
              </a:spcAft>
            </a:pPr>
            <a:r>
              <a:rPr lang="en-US" sz="1600" b="1" dirty="0">
                <a:solidFill>
                  <a:srgbClr val="C00000"/>
                </a:solidFill>
                <a:latin typeface="Arial Black" panose="020B0A04020102020204" pitchFamily="34" charset="0"/>
              </a:rPr>
              <a:t>Sec. 121.41(2) </a:t>
            </a:r>
            <a:r>
              <a:rPr lang="en-US" sz="1600" b="1" dirty="0">
                <a:latin typeface="Lato" panose="020F0502020204030203" pitchFamily="34" charset="0"/>
              </a:rPr>
              <a:t>permits a school board to establish and collect reasonable fees for any driver education program or part of a program which is neither required nor credited toward graduation. The fee may be waived for indigent pupils.</a:t>
            </a:r>
          </a:p>
          <a:p>
            <a:pPr>
              <a:spcAft>
                <a:spcPts val="600"/>
              </a:spcAft>
            </a:pPr>
            <a:r>
              <a:rPr lang="en-US" sz="1600" b="1" dirty="0">
                <a:solidFill>
                  <a:srgbClr val="C00000"/>
                </a:solidFill>
                <a:latin typeface="Arial Black" panose="020B0A04020102020204" pitchFamily="34" charset="0"/>
              </a:rPr>
              <a:t>Sec. 121.54(7) </a:t>
            </a:r>
            <a:r>
              <a:rPr lang="en-US" sz="1600" b="1" dirty="0">
                <a:latin typeface="Lato" panose="020F0502020204030203" pitchFamily="34" charset="0"/>
              </a:rPr>
              <a:t>permits a school board to charge for transportation to extracurricular events.</a:t>
            </a:r>
          </a:p>
          <a:p>
            <a:pPr>
              <a:spcAft>
                <a:spcPts val="600"/>
              </a:spcAft>
            </a:pPr>
            <a:r>
              <a:rPr lang="en-US" sz="1600" b="1" dirty="0">
                <a:solidFill>
                  <a:srgbClr val="C00000"/>
                </a:solidFill>
                <a:latin typeface="Lato Black" panose="020F0A02020204030203" pitchFamily="34" charset="0"/>
              </a:rPr>
              <a:t>Sec. 121.545 </a:t>
            </a:r>
            <a:r>
              <a:rPr lang="en-US" sz="1600" b="1" dirty="0">
                <a:latin typeface="Lato" panose="020F0502020204030203" pitchFamily="34" charset="0"/>
              </a:rPr>
              <a:t>permits a parent or guardian to contract with a school board and pay to the school board a fee sufficient to cover the transportation costs for pupils not required to be transported pursuant to sec. 121.54(1) - (6) and 121.57. </a:t>
            </a:r>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xfrm>
            <a:off x="1445706" y="0"/>
            <a:ext cx="6172200" cy="857250"/>
          </a:xfrm>
        </p:spPr>
        <p:txBody>
          <a:bodyPr>
            <a:normAutofit/>
          </a:bodyPr>
          <a:lstStyle/>
          <a:p>
            <a:r>
              <a:rPr lang="en-US" sz="4400" dirty="0"/>
              <a:t>Statutory Language</a:t>
            </a:r>
          </a:p>
        </p:txBody>
      </p:sp>
      <p:sp>
        <p:nvSpPr>
          <p:cNvPr id="13" name="Slide Number Placeholder 12"/>
          <p:cNvSpPr>
            <a:spLocks noGrp="1"/>
          </p:cNvSpPr>
          <p:nvPr>
            <p:ph type="sldNum" sz="quarter" idx="12"/>
          </p:nvPr>
        </p:nvSpPr>
        <p:spPr/>
        <p:txBody>
          <a:bodyPr/>
          <a:lstStyle/>
          <a:p>
            <a:fld id="{AD971782-62F2-4B25-8C8A-717B3234EA71}" type="slidenum">
              <a:rPr lang="en-US" smtClean="0"/>
              <a:pPr/>
              <a:t>53</a:t>
            </a:fld>
            <a:endParaRPr lang="en-US" dirty="0"/>
          </a:p>
        </p:txBody>
      </p:sp>
      <p:sp>
        <p:nvSpPr>
          <p:cNvPr id="6" name="Rectangle 5"/>
          <p:cNvSpPr/>
          <p:nvPr/>
        </p:nvSpPr>
        <p:spPr>
          <a:xfrm>
            <a:off x="90435" y="888612"/>
            <a:ext cx="8882743" cy="3901068"/>
          </a:xfrm>
          <a:prstGeom prst="rect">
            <a:avLst/>
          </a:prstGeom>
        </p:spPr>
        <p:txBody>
          <a:bodyPr wrap="square">
            <a:spAutoFit/>
          </a:bodyPr>
          <a:lstStyle/>
          <a:p>
            <a:pPr>
              <a:spcAft>
                <a:spcPts val="900"/>
              </a:spcAft>
            </a:pPr>
            <a:r>
              <a:rPr lang="en-US" sz="1500" b="1" u="sng" dirty="0">
                <a:latin typeface="Lato" panose="020F0502020204030203" pitchFamily="34" charset="0"/>
              </a:rPr>
              <a:t>The following statutes </a:t>
            </a:r>
            <a:r>
              <a:rPr lang="en-US" sz="1500" b="1" u="sng" dirty="0">
                <a:solidFill>
                  <a:srgbClr val="FF0000"/>
                </a:solidFill>
                <a:latin typeface="Lato" panose="020F0502020204030203" pitchFamily="34" charset="0"/>
              </a:rPr>
              <a:t>prohibit</a:t>
            </a:r>
            <a:r>
              <a:rPr lang="en-US" sz="1500" b="1" u="sng" dirty="0">
                <a:latin typeface="Lato" panose="020F0502020204030203" pitchFamily="34" charset="0"/>
              </a:rPr>
              <a:t> fees: </a:t>
            </a:r>
          </a:p>
          <a:p>
            <a:pPr>
              <a:spcAft>
                <a:spcPts val="900"/>
              </a:spcAft>
            </a:pPr>
            <a:r>
              <a:rPr lang="en-US" sz="1500" b="1" dirty="0">
                <a:solidFill>
                  <a:srgbClr val="C00000"/>
                </a:solidFill>
                <a:latin typeface="Arial Black" panose="020B0A04020102020204" pitchFamily="34" charset="0"/>
              </a:rPr>
              <a:t>Sec. 121.54(8) </a:t>
            </a:r>
            <a:r>
              <a:rPr lang="en-US" sz="1500" b="1" dirty="0">
                <a:latin typeface="Lato" panose="020F0502020204030203" pitchFamily="34" charset="0"/>
              </a:rPr>
              <a:t>prohibits a school board from charging pupils or their parents for transportation that the school district is required by law to provide.</a:t>
            </a:r>
          </a:p>
          <a:p>
            <a:pPr>
              <a:spcAft>
                <a:spcPts val="900"/>
              </a:spcAft>
            </a:pPr>
            <a:r>
              <a:rPr lang="en-US" sz="1500" b="1" dirty="0">
                <a:solidFill>
                  <a:srgbClr val="C00000"/>
                </a:solidFill>
                <a:latin typeface="Lato Black" panose="020F0A02020204030203" pitchFamily="34" charset="0"/>
              </a:rPr>
              <a:t>Sec. 120.12(11</a:t>
            </a:r>
            <a:r>
              <a:rPr lang="en-US" sz="1500" b="1" dirty="0">
                <a:latin typeface="Lato" panose="020F0502020204030203" pitchFamily="34" charset="0"/>
              </a:rPr>
              <a:t>) makes it a duty of the school board to provide books and school supplies for indigent children residing in the district.</a:t>
            </a:r>
          </a:p>
          <a:p>
            <a:pPr>
              <a:spcAft>
                <a:spcPts val="900"/>
              </a:spcAft>
            </a:pPr>
            <a:r>
              <a:rPr lang="en-US" sz="1500" b="1" dirty="0">
                <a:solidFill>
                  <a:srgbClr val="C00000"/>
                </a:solidFill>
                <a:latin typeface="Lato Black" panose="020F0A02020204030203" pitchFamily="34" charset="0"/>
              </a:rPr>
              <a:t>Sec. 120.12(22) </a:t>
            </a:r>
            <a:r>
              <a:rPr lang="en-US" sz="1500" b="1" dirty="0">
                <a:latin typeface="Lato" panose="020F0502020204030203" pitchFamily="34" charset="0"/>
              </a:rPr>
              <a:t>requires school districts to pay for advanced placement exams for any pupil enrolled in the school district who is eligible for free or reduced -priced lunches under 42 U.S.C. 1758.</a:t>
            </a:r>
          </a:p>
          <a:p>
            <a:pPr>
              <a:spcAft>
                <a:spcPts val="900"/>
              </a:spcAft>
            </a:pPr>
            <a:r>
              <a:rPr lang="en-US" sz="1500" b="1" dirty="0">
                <a:solidFill>
                  <a:srgbClr val="C00000"/>
                </a:solidFill>
                <a:latin typeface="Lato Black" panose="020F0A02020204030203" pitchFamily="34" charset="0"/>
              </a:rPr>
              <a:t>Sec. 120.12(17) </a:t>
            </a:r>
            <a:r>
              <a:rPr lang="en-US" sz="1500" b="1" dirty="0">
                <a:latin typeface="Lato" panose="020F0502020204030203" pitchFamily="34" charset="0"/>
              </a:rPr>
              <a:t>requires school districts to pay the tuition of students attending the UW system if the course being taken is not available at the school district and the student will receive high school credit for the course.</a:t>
            </a:r>
          </a:p>
          <a:p>
            <a:pPr>
              <a:spcAft>
                <a:spcPts val="900"/>
              </a:spcAft>
            </a:pPr>
            <a:r>
              <a:rPr lang="en-US" sz="1500" b="1" dirty="0">
                <a:solidFill>
                  <a:srgbClr val="C00000"/>
                </a:solidFill>
                <a:latin typeface="Lato Black" panose="020F0A02020204030203" pitchFamily="34" charset="0"/>
              </a:rPr>
              <a:t>Sec. 118.37(5) </a:t>
            </a:r>
            <a:r>
              <a:rPr lang="en-US" sz="1500" b="1" dirty="0">
                <a:latin typeface="Lato" panose="020F0502020204030203" pitchFamily="34" charset="0"/>
              </a:rPr>
              <a:t>requires school districts to pay for tuition, fees, books and other necessary materials of courses taken at the UW or the WTCS by the pupil pursuant to sec. 118.37, and the lesser of actual cost or net cost as determined pursuant to sec. 118.37(5)(c)(2), Stats., for courses taken at a private institution of higher education by the pupil pursuant to sec. 118.37.</a:t>
            </a:r>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76943" y="1110069"/>
            <a:ext cx="7850778" cy="2854628"/>
          </a:xfrm>
          <a:prstGeom prst="rect">
            <a:avLst/>
          </a:prstGeom>
        </p:spPr>
        <p:txBody>
          <a:bodyPr wrap="square">
            <a:spAutoFit/>
          </a:bodyPr>
          <a:lstStyle/>
          <a:p>
            <a:pPr>
              <a:spcAft>
                <a:spcPts val="900"/>
              </a:spcAft>
            </a:pPr>
            <a:r>
              <a:rPr lang="en-US" sz="3200" b="1" dirty="0">
                <a:latin typeface="Lato" panose="020F0502020204030203" pitchFamily="34" charset="0"/>
                <a:cs typeface="Times New Roman" pitchFamily="18" charset="0"/>
              </a:rPr>
              <a:t>Specifically, the State Constitution states:</a:t>
            </a:r>
          </a:p>
          <a:p>
            <a:r>
              <a:rPr lang="en-US" sz="2800" dirty="0">
                <a:latin typeface="Lato" panose="020F0502020204030203" pitchFamily="34" charset="0"/>
                <a:cs typeface="Times New Roman" pitchFamily="18" charset="0"/>
              </a:rPr>
              <a:t> </a:t>
            </a:r>
            <a:r>
              <a:rPr lang="en-US" sz="2800" b="1" dirty="0">
                <a:latin typeface="Lato" panose="020F0502020204030203" pitchFamily="34" charset="0"/>
                <a:cs typeface="Times New Roman" pitchFamily="18" charset="0"/>
              </a:rPr>
              <a:t>"The legislature shall provide by law for the establishment of district schools ... such schools shall be free and without charge for tuition to all children between the ages of 4 and 20 years...“</a:t>
            </a:r>
          </a:p>
          <a:p>
            <a:pPr algn="r"/>
            <a:r>
              <a:rPr lang="en-US" sz="2800" b="1" i="1" dirty="0">
                <a:latin typeface="Lato" panose="020F0502020204030203" pitchFamily="34" charset="0"/>
                <a:cs typeface="Times New Roman" pitchFamily="18" charset="0"/>
              </a:rPr>
              <a:t>(Article X, Section 3)</a:t>
            </a:r>
          </a:p>
        </p:txBody>
      </p:sp>
      <p:sp>
        <p:nvSpPr>
          <p:cNvPr id="4" name="Title 3"/>
          <p:cNvSpPr>
            <a:spLocks noGrp="1"/>
          </p:cNvSpPr>
          <p:nvPr>
            <p:ph type="title"/>
          </p:nvPr>
        </p:nvSpPr>
        <p:spPr>
          <a:xfrm>
            <a:off x="1743075" y="168728"/>
            <a:ext cx="5715000" cy="571500"/>
          </a:xfrm>
        </p:spPr>
        <p:txBody>
          <a:bodyPr>
            <a:noAutofit/>
          </a:bodyPr>
          <a:lstStyle/>
          <a:p>
            <a:pPr marL="342900" indent="-342900"/>
            <a:r>
              <a:rPr lang="en-US" sz="4400" dirty="0"/>
              <a:t>State Constitution</a:t>
            </a:r>
          </a:p>
        </p:txBody>
      </p:sp>
      <p:sp>
        <p:nvSpPr>
          <p:cNvPr id="12" name="Slide Number Placeholder 11"/>
          <p:cNvSpPr>
            <a:spLocks noGrp="1"/>
          </p:cNvSpPr>
          <p:nvPr>
            <p:ph type="sldNum" sz="quarter" idx="12"/>
          </p:nvPr>
        </p:nvSpPr>
        <p:spPr/>
        <p:txBody>
          <a:bodyPr/>
          <a:lstStyle/>
          <a:p>
            <a:pPr algn="r"/>
            <a:fld id="{AD971782-62F2-4B25-8C8A-717B3234EA71}" type="slidenum">
              <a:rPr lang="en-US" smtClean="0"/>
              <a:pPr algn="r"/>
              <a:t>6</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96339" y="929640"/>
            <a:ext cx="7018021" cy="3524042"/>
          </a:xfrm>
          <a:prstGeom prst="rect">
            <a:avLst/>
          </a:prstGeom>
        </p:spPr>
        <p:txBody>
          <a:bodyPr wrap="square">
            <a:spAutoFit/>
          </a:bodyPr>
          <a:lstStyle/>
          <a:p>
            <a:pPr>
              <a:spcAft>
                <a:spcPts val="900"/>
              </a:spcAft>
            </a:pPr>
            <a:r>
              <a:rPr lang="en-US" sz="2600" b="1" dirty="0">
                <a:latin typeface="Lato" panose="020F0502020204030203" pitchFamily="34" charset="0"/>
                <a:cs typeface="Times New Roman" pitchFamily="18" charset="0"/>
              </a:rPr>
              <a:t>Board of Education v. Sinclair, 65 Wis. 2d 179 (1974):</a:t>
            </a:r>
          </a:p>
          <a:p>
            <a:pPr>
              <a:spcAft>
                <a:spcPts val="900"/>
              </a:spcAft>
            </a:pPr>
            <a:r>
              <a:rPr lang="en-US" sz="2600" b="1" dirty="0">
                <a:latin typeface="Lato" panose="020F0502020204030203" pitchFamily="34" charset="0"/>
                <a:cs typeface="Times New Roman" pitchFamily="18" charset="0"/>
              </a:rPr>
              <a:t>Art X, Sec. 3 of the constitution was interpreted by the Wisconsin Supreme Court. </a:t>
            </a:r>
          </a:p>
          <a:p>
            <a:r>
              <a:rPr lang="en-US" sz="2600" b="1" dirty="0">
                <a:latin typeface="Lato" panose="020F0502020204030203" pitchFamily="34" charset="0"/>
                <a:cs typeface="Times New Roman" pitchFamily="18" charset="0"/>
              </a:rPr>
              <a:t>At that time, the Court defined "free education" as the school building, equipment and teachers but “books and supplies” were not included. </a:t>
            </a:r>
          </a:p>
        </p:txBody>
      </p:sp>
      <p:sp>
        <p:nvSpPr>
          <p:cNvPr id="4" name="Title 3"/>
          <p:cNvSpPr>
            <a:spLocks noGrp="1"/>
          </p:cNvSpPr>
          <p:nvPr>
            <p:ph type="title"/>
          </p:nvPr>
        </p:nvSpPr>
        <p:spPr>
          <a:xfrm>
            <a:off x="68580" y="76200"/>
            <a:ext cx="9075420" cy="853440"/>
          </a:xfrm>
        </p:spPr>
        <p:txBody>
          <a:bodyPr>
            <a:noAutofit/>
          </a:bodyPr>
          <a:lstStyle/>
          <a:p>
            <a:pPr marL="342900" indent="-342900"/>
            <a:r>
              <a:rPr lang="en-US" sz="4400" dirty="0"/>
              <a:t>Interpreting Article X, Sect. 3</a:t>
            </a:r>
          </a:p>
        </p:txBody>
      </p:sp>
      <p:sp>
        <p:nvSpPr>
          <p:cNvPr id="12" name="Slide Number Placeholder 11"/>
          <p:cNvSpPr>
            <a:spLocks noGrp="1"/>
          </p:cNvSpPr>
          <p:nvPr>
            <p:ph type="sldNum" sz="quarter" idx="12"/>
          </p:nvPr>
        </p:nvSpPr>
        <p:spPr/>
        <p:txBody>
          <a:bodyPr/>
          <a:lstStyle/>
          <a:p>
            <a:pPr algn="r"/>
            <a:fld id="{AD971782-62F2-4B25-8C8A-717B3234EA71}" type="slidenum">
              <a:rPr lang="en-US" smtClean="0"/>
              <a:pPr algn="r"/>
              <a:t>7</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69720" y="924842"/>
            <a:ext cx="7894320" cy="3693319"/>
          </a:xfrm>
          <a:prstGeom prst="rect">
            <a:avLst/>
          </a:prstGeom>
        </p:spPr>
        <p:txBody>
          <a:bodyPr wrap="square">
            <a:spAutoFit/>
          </a:bodyPr>
          <a:lstStyle/>
          <a:p>
            <a:pPr marL="342900" indent="-342900">
              <a:spcAft>
                <a:spcPts val="900"/>
              </a:spcAft>
              <a:buFont typeface="Wingdings" pitchFamily="2" charset="2"/>
              <a:buChar char="Ø"/>
            </a:pPr>
            <a:r>
              <a:rPr lang="en-US" sz="2600" b="1" dirty="0">
                <a:latin typeface="Lato" panose="020F0502020204030203" pitchFamily="34" charset="0"/>
                <a:cs typeface="Times New Roman" pitchFamily="18" charset="0"/>
              </a:rPr>
              <a:t>Using “books and supplies” as a bench mark, the Court concluded that public schools </a:t>
            </a:r>
            <a:r>
              <a:rPr lang="en-US" sz="2600" b="1" i="1" dirty="0">
                <a:latin typeface="Lato" panose="020F0502020204030203" pitchFamily="34" charset="0"/>
                <a:cs typeface="Times New Roman" pitchFamily="18" charset="0"/>
              </a:rPr>
              <a:t>may</a:t>
            </a:r>
            <a:r>
              <a:rPr lang="en-US" sz="2600" b="1" dirty="0">
                <a:latin typeface="Lato" panose="020F0502020204030203" pitchFamily="34" charset="0"/>
                <a:cs typeface="Times New Roman" pitchFamily="18" charset="0"/>
              </a:rPr>
              <a:t> charge fees for specific materials necessary to complete the coursework, such as books and items of a similar nature, </a:t>
            </a:r>
            <a:r>
              <a:rPr lang="en-US" sz="2600" b="1" u="sng" dirty="0">
                <a:latin typeface="Lato" panose="020F0502020204030203" pitchFamily="34" charset="0"/>
                <a:cs typeface="Times New Roman" pitchFamily="18" charset="0"/>
              </a:rPr>
              <a:t>except in cases of indigency</a:t>
            </a:r>
            <a:r>
              <a:rPr lang="en-US" sz="2600" b="1" dirty="0">
                <a:latin typeface="Lato" panose="020F0502020204030203" pitchFamily="34" charset="0"/>
                <a:cs typeface="Times New Roman" pitchFamily="18" charset="0"/>
              </a:rPr>
              <a:t>. </a:t>
            </a:r>
          </a:p>
          <a:p>
            <a:pPr marL="342900" indent="-342900">
              <a:spcAft>
                <a:spcPts val="900"/>
              </a:spcAft>
              <a:buFont typeface="Wingdings" pitchFamily="2" charset="2"/>
              <a:buChar char="Ø"/>
            </a:pPr>
            <a:endParaRPr lang="en-US" sz="1100" b="1" dirty="0">
              <a:latin typeface="Lato" panose="020F0502020204030203" pitchFamily="34" charset="0"/>
              <a:cs typeface="Times New Roman" pitchFamily="18" charset="0"/>
            </a:endParaRPr>
          </a:p>
          <a:p>
            <a:pPr marL="342900" indent="-342900">
              <a:spcAft>
                <a:spcPts val="900"/>
              </a:spcAft>
              <a:buFont typeface="Wingdings" pitchFamily="2" charset="2"/>
              <a:buChar char="Ø"/>
            </a:pPr>
            <a:r>
              <a:rPr lang="en-US" sz="2600" b="1" dirty="0">
                <a:latin typeface="Lato" panose="020F0502020204030203" pitchFamily="34" charset="0"/>
                <a:cs typeface="Times New Roman" pitchFamily="18" charset="0"/>
              </a:rPr>
              <a:t>The Court also authorized charges for social and extra-curricular activities because they are not “necessary elements of a high school career.”</a:t>
            </a:r>
          </a:p>
        </p:txBody>
      </p:sp>
      <p:sp>
        <p:nvSpPr>
          <p:cNvPr id="4" name="Title 3"/>
          <p:cNvSpPr>
            <a:spLocks noGrp="1"/>
          </p:cNvSpPr>
          <p:nvPr>
            <p:ph type="title"/>
          </p:nvPr>
        </p:nvSpPr>
        <p:spPr>
          <a:xfrm>
            <a:off x="0" y="0"/>
            <a:ext cx="9144000" cy="924842"/>
          </a:xfrm>
        </p:spPr>
        <p:txBody>
          <a:bodyPr>
            <a:noAutofit/>
          </a:bodyPr>
          <a:lstStyle/>
          <a:p>
            <a:pPr marL="342900" indent="-342900"/>
            <a:r>
              <a:rPr lang="en-US" sz="4400" dirty="0"/>
              <a:t>Interpreting Article X, Sect. 3</a:t>
            </a:r>
          </a:p>
        </p:txBody>
      </p:sp>
      <p:sp>
        <p:nvSpPr>
          <p:cNvPr id="12" name="Slide Number Placeholder 11"/>
          <p:cNvSpPr>
            <a:spLocks noGrp="1"/>
          </p:cNvSpPr>
          <p:nvPr>
            <p:ph type="sldNum" sz="quarter" idx="12"/>
          </p:nvPr>
        </p:nvSpPr>
        <p:spPr/>
        <p:txBody>
          <a:bodyPr/>
          <a:lstStyle/>
          <a:p>
            <a:pPr algn="r"/>
            <a:fld id="{AD971782-62F2-4B25-8C8A-717B3234EA71}" type="slidenum">
              <a:rPr lang="en-US" smtClean="0"/>
              <a:pPr algn="r"/>
              <a:t>8</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13732" y="880110"/>
            <a:ext cx="7413988" cy="3647152"/>
          </a:xfrm>
          <a:prstGeom prst="rect">
            <a:avLst/>
          </a:prstGeom>
        </p:spPr>
        <p:txBody>
          <a:bodyPr wrap="square">
            <a:spAutoFit/>
          </a:bodyPr>
          <a:lstStyle/>
          <a:p>
            <a:pPr marL="342900" indent="-342900">
              <a:spcAft>
                <a:spcPts val="600"/>
              </a:spcAft>
              <a:buFont typeface="Wingdings" pitchFamily="2" charset="2"/>
              <a:buChar char="Ø"/>
            </a:pPr>
            <a:r>
              <a:rPr lang="en-US" sz="2400" b="1" dirty="0">
                <a:latin typeface="Lato" panose="020F0502020204030203" pitchFamily="34" charset="0"/>
                <a:cs typeface="Times New Roman" pitchFamily="18" charset="0"/>
              </a:rPr>
              <a:t>Among the items the court determined must be provided </a:t>
            </a:r>
            <a:r>
              <a:rPr lang="en-US" sz="2400" b="1" i="1" dirty="0">
                <a:latin typeface="Lato" panose="020F0502020204030203" pitchFamily="34" charset="0"/>
                <a:cs typeface="Times New Roman" pitchFamily="18" charset="0"/>
              </a:rPr>
              <a:t>without charge</a:t>
            </a:r>
            <a:r>
              <a:rPr lang="en-US" sz="2400" b="1" dirty="0">
                <a:latin typeface="Lato" panose="020F0502020204030203" pitchFamily="34" charset="0"/>
                <a:cs typeface="Times New Roman" pitchFamily="18" charset="0"/>
              </a:rPr>
              <a:t> were microfilm readers, electronic listening devices and "apparatus" items.</a:t>
            </a:r>
          </a:p>
          <a:p>
            <a:pPr marL="342900" indent="-342900">
              <a:spcAft>
                <a:spcPts val="600"/>
              </a:spcAft>
              <a:buFont typeface="Wingdings" pitchFamily="2" charset="2"/>
              <a:buChar char="Ø"/>
            </a:pPr>
            <a:r>
              <a:rPr lang="en-US" sz="2400" b="1" dirty="0">
                <a:latin typeface="Lato" panose="020F0502020204030203" pitchFamily="34" charset="0"/>
                <a:cs typeface="Times New Roman" pitchFamily="18" charset="0"/>
              </a:rPr>
              <a:t>In addition, schools may not charge for instructional time, such as teacher salaries, building costs or maintenance. </a:t>
            </a:r>
          </a:p>
          <a:p>
            <a:pPr marL="342900" indent="-342900">
              <a:spcAft>
                <a:spcPts val="600"/>
              </a:spcAft>
              <a:buFont typeface="Wingdings" pitchFamily="2" charset="2"/>
              <a:buChar char="Ø"/>
            </a:pPr>
            <a:r>
              <a:rPr lang="en-US" sz="2400" b="1" dirty="0">
                <a:latin typeface="Lato" panose="020F0502020204030203" pitchFamily="34" charset="0"/>
                <a:cs typeface="Times New Roman" pitchFamily="18" charset="0"/>
              </a:rPr>
              <a:t>The court also concluded that any course that is credited for graduation, </a:t>
            </a:r>
            <a:r>
              <a:rPr lang="en-US" sz="2400" b="1" i="1" dirty="0">
                <a:latin typeface="Lato" panose="020F0502020204030203" pitchFamily="34" charset="0"/>
                <a:cs typeface="Times New Roman" pitchFamily="18" charset="0"/>
              </a:rPr>
              <a:t>even if it is not required for graduation</a:t>
            </a:r>
            <a:r>
              <a:rPr lang="en-US" sz="2400" b="1" dirty="0">
                <a:latin typeface="Lato" panose="020F0502020204030203" pitchFamily="34" charset="0"/>
                <a:cs typeface="Times New Roman" pitchFamily="18" charset="0"/>
              </a:rPr>
              <a:t>, must be provided without charge. </a:t>
            </a:r>
          </a:p>
        </p:txBody>
      </p:sp>
      <p:sp>
        <p:nvSpPr>
          <p:cNvPr id="4" name="Title 3"/>
          <p:cNvSpPr>
            <a:spLocks noGrp="1"/>
          </p:cNvSpPr>
          <p:nvPr>
            <p:ph type="title"/>
          </p:nvPr>
        </p:nvSpPr>
        <p:spPr>
          <a:xfrm>
            <a:off x="0" y="0"/>
            <a:ext cx="9075420" cy="880110"/>
          </a:xfrm>
        </p:spPr>
        <p:txBody>
          <a:bodyPr>
            <a:noAutofit/>
          </a:bodyPr>
          <a:lstStyle/>
          <a:p>
            <a:pPr marL="342900" indent="-342900"/>
            <a:r>
              <a:rPr lang="en-US" sz="4400" dirty="0"/>
              <a:t>Interpreting Article X, Sect. 3</a:t>
            </a:r>
          </a:p>
        </p:txBody>
      </p:sp>
      <p:sp>
        <p:nvSpPr>
          <p:cNvPr id="12" name="Slide Number Placeholder 11"/>
          <p:cNvSpPr>
            <a:spLocks noGrp="1"/>
          </p:cNvSpPr>
          <p:nvPr>
            <p:ph type="sldNum" sz="quarter" idx="12"/>
          </p:nvPr>
        </p:nvSpPr>
        <p:spPr/>
        <p:txBody>
          <a:bodyPr/>
          <a:lstStyle/>
          <a:p>
            <a:pPr algn="r"/>
            <a:fld id="{AD971782-62F2-4B25-8C8A-717B3234EA71}" type="slidenum">
              <a:rPr lang="en-US" smtClean="0"/>
              <a:pPr algn="r"/>
              <a:t>9</a:t>
            </a:fld>
            <a:endParaRPr lang="en-US" dirty="0"/>
          </a:p>
        </p:txBody>
      </p:sp>
      <p:sp>
        <p:nvSpPr>
          <p:cNvPr id="2" name="Footer Placeholder 1"/>
          <p:cNvSpPr>
            <a:spLocks noGrp="1"/>
          </p:cNvSpPr>
          <p:nvPr>
            <p:ph type="ftr" sz="quarter" idx="11"/>
          </p:nvPr>
        </p:nvSpPr>
        <p:spPr/>
        <p:txBody>
          <a:bodyPr/>
          <a:lstStyle/>
          <a:p>
            <a:r>
              <a:rPr lang="en-US" dirty="0"/>
              <a:t>Department of Public Instruction</a:t>
            </a:r>
          </a:p>
        </p:txBody>
      </p:sp>
    </p:spTree>
  </p:cSld>
  <p:clrMapOvr>
    <a:masterClrMapping/>
  </p:clrMapOv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7023</TotalTime>
  <Words>3942</Words>
  <Application>Microsoft Office PowerPoint</Application>
  <PresentationFormat>On-screen Show (16:9)</PresentationFormat>
  <Paragraphs>424</Paragraphs>
  <Slides>53</Slides>
  <Notes>43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53</vt:i4>
      </vt:variant>
    </vt:vector>
  </HeadingPairs>
  <TitlesOfParts>
    <vt:vector size="63" baseType="lpstr">
      <vt:lpstr>Arial</vt:lpstr>
      <vt:lpstr>Arial Black</vt:lpstr>
      <vt:lpstr>Calibri</vt:lpstr>
      <vt:lpstr>Gadget</vt:lpstr>
      <vt:lpstr>Lato</vt:lpstr>
      <vt:lpstr>Lato Black</vt:lpstr>
      <vt:lpstr>Times New Roman</vt:lpstr>
      <vt:lpstr>Wingdings</vt:lpstr>
      <vt:lpstr>Office Theme</vt:lpstr>
      <vt:lpstr>1_Office Theme</vt:lpstr>
      <vt:lpstr>PowerPoint Presentation</vt:lpstr>
      <vt:lpstr>Agenda</vt:lpstr>
      <vt:lpstr>Pupil Fees - Perspectives </vt:lpstr>
      <vt:lpstr>What is Allowable and What is Prohibited?</vt:lpstr>
      <vt:lpstr>State Constitution</vt:lpstr>
      <vt:lpstr>State Constitution</vt:lpstr>
      <vt:lpstr>Interpreting Article X, Sect. 3</vt:lpstr>
      <vt:lpstr>Interpreting Article X, Sect. 3</vt:lpstr>
      <vt:lpstr>Interpreting Article X, Sect. 3</vt:lpstr>
      <vt:lpstr>Interpreting Article X, Sect. 3</vt:lpstr>
      <vt:lpstr>Applying Sinclair &amp; the Statutes</vt:lpstr>
      <vt:lpstr>Category I: Prohibited</vt:lpstr>
      <vt:lpstr>Category I: Prohibited</vt:lpstr>
      <vt:lpstr>Category II: Limitations</vt:lpstr>
      <vt:lpstr>Category III: Limited</vt:lpstr>
      <vt:lpstr>Category IV: Permissible</vt:lpstr>
      <vt:lpstr>Category V: Discretionary</vt:lpstr>
      <vt:lpstr>Summary</vt:lpstr>
      <vt:lpstr>PowerPoint Presentation</vt:lpstr>
      <vt:lpstr>Summer and Interim Session</vt:lpstr>
      <vt:lpstr>Summer and Interim Session</vt:lpstr>
      <vt:lpstr>Summer and Interim Session</vt:lpstr>
      <vt:lpstr>Reconcile Fees for Summer Session</vt:lpstr>
      <vt:lpstr>Fee Reconciliation</vt:lpstr>
      <vt:lpstr>PowerPoint Presentation</vt:lpstr>
      <vt:lpstr>PowerPoint Presentation</vt:lpstr>
      <vt:lpstr>PowerPoint Presentation</vt:lpstr>
      <vt:lpstr>PowerPoint Presentation</vt:lpstr>
      <vt:lpstr>Food Service Program</vt:lpstr>
      <vt:lpstr>PowerPoint Presentation</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PowerPoint Presentation</vt:lpstr>
      <vt:lpstr>Fees &amp; State Aid</vt:lpstr>
      <vt:lpstr>Fees &amp; State Aid</vt:lpstr>
      <vt:lpstr>Fees &amp; State Aid</vt:lpstr>
      <vt:lpstr>Fees &amp; State Aid</vt:lpstr>
      <vt:lpstr>Fees &amp; State Aid</vt:lpstr>
      <vt:lpstr>PowerPoint Presentation</vt:lpstr>
      <vt:lpstr>Fees &amp; Revenue Limits</vt:lpstr>
      <vt:lpstr>PowerPoint Presentation</vt:lpstr>
      <vt:lpstr>Website</vt:lpstr>
      <vt:lpstr>School Financial Services Team  Contact</vt:lpstr>
      <vt:lpstr>PowerPoint Presentation</vt:lpstr>
      <vt:lpstr>Statutory Language</vt:lpstr>
      <vt:lpstr>Statutory Language</vt:lpstr>
      <vt:lpstr>Statutory Language</vt:lpstr>
      <vt:lpstr>Statutory Language</vt:lpstr>
    </vt:vector>
  </TitlesOfParts>
  <Manager>DPI.SchoolFinancialServices@dpi.wi.gov</Manager>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Fees WASBO 12-2016</dc:title>
  <dc:creator>Ransley, Tawny M.  DPI</dc:creator>
  <cp:keywords>Fees, Summer, statutes, school, Aid, Revenue Limit</cp:keywords>
  <cp:lastModifiedBy>Kordus, Roger J.   DPI</cp:lastModifiedBy>
  <cp:revision>179</cp:revision>
  <cp:lastPrinted>2019-11-20T14:37:54Z</cp:lastPrinted>
  <dcterms:created xsi:type="dcterms:W3CDTF">2016-02-23T19:34:17Z</dcterms:created>
  <dcterms:modified xsi:type="dcterms:W3CDTF">2020-11-30T21:20:41Z</dcterms:modified>
  <cp:category>PowerPoint Presentation</cp:category>
</cp:coreProperties>
</file>