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5"/>
  </p:notesMasterIdLst>
  <p:handoutMasterIdLst>
    <p:handoutMasterId r:id="rId56"/>
  </p:handoutMasterIdLst>
  <p:sldIdLst>
    <p:sldId id="428" r:id="rId6"/>
    <p:sldId id="424" r:id="rId7"/>
    <p:sldId id="459" r:id="rId8"/>
    <p:sldId id="519" r:id="rId9"/>
    <p:sldId id="462" r:id="rId10"/>
    <p:sldId id="463" r:id="rId11"/>
    <p:sldId id="464" r:id="rId12"/>
    <p:sldId id="465" r:id="rId13"/>
    <p:sldId id="466" r:id="rId14"/>
    <p:sldId id="468" r:id="rId15"/>
    <p:sldId id="472" r:id="rId16"/>
    <p:sldId id="473" r:id="rId17"/>
    <p:sldId id="474" r:id="rId18"/>
    <p:sldId id="517" r:id="rId19"/>
    <p:sldId id="475" r:id="rId20"/>
    <p:sldId id="410" r:id="rId21"/>
    <p:sldId id="480" r:id="rId22"/>
    <p:sldId id="476" r:id="rId23"/>
    <p:sldId id="488" r:id="rId24"/>
    <p:sldId id="487" r:id="rId25"/>
    <p:sldId id="448" r:id="rId26"/>
    <p:sldId id="479" r:id="rId27"/>
    <p:sldId id="452" r:id="rId28"/>
    <p:sldId id="489" r:id="rId29"/>
    <p:sldId id="490" r:id="rId30"/>
    <p:sldId id="491" r:id="rId31"/>
    <p:sldId id="492" r:id="rId32"/>
    <p:sldId id="493" r:id="rId33"/>
    <p:sldId id="494" r:id="rId34"/>
    <p:sldId id="513" r:id="rId35"/>
    <p:sldId id="495" r:id="rId36"/>
    <p:sldId id="496" r:id="rId37"/>
    <p:sldId id="497" r:id="rId38"/>
    <p:sldId id="499" r:id="rId39"/>
    <p:sldId id="500" r:id="rId40"/>
    <p:sldId id="501" r:id="rId41"/>
    <p:sldId id="508" r:id="rId42"/>
    <p:sldId id="502" r:id="rId43"/>
    <p:sldId id="503" r:id="rId44"/>
    <p:sldId id="504" r:id="rId45"/>
    <p:sldId id="505" r:id="rId46"/>
    <p:sldId id="515" r:id="rId47"/>
    <p:sldId id="450" r:id="rId48"/>
    <p:sldId id="509" r:id="rId49"/>
    <p:sldId id="512" r:id="rId50"/>
    <p:sldId id="510" r:id="rId51"/>
    <p:sldId id="511" r:id="rId52"/>
    <p:sldId id="514" r:id="rId53"/>
    <p:sldId id="438" r:id="rId54"/>
  </p:sldIdLst>
  <p:sldSz cx="9144000" cy="6858000" type="screen4x3"/>
  <p:notesSz cx="7010400" cy="92964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Tricia  DPI" initials="CTD" lastIdx="11" clrIdx="0">
    <p:extLst>
      <p:ext uri="{19B8F6BF-5375-455C-9EA6-DF929625EA0E}">
        <p15:presenceInfo xmlns:p15="http://schemas.microsoft.com/office/powerpoint/2012/main" userId="S-1-5-21-1801521381-3634682121-3741049240-2148" providerId="AD"/>
      </p:ext>
    </p:extLst>
  </p:cmAuthor>
  <p:cmAuthor id="2" name="Soldner, Robert  DPI" initials="SRD" lastIdx="4" clrIdx="1">
    <p:extLst>
      <p:ext uri="{19B8F6BF-5375-455C-9EA6-DF929625EA0E}">
        <p15:presenceInfo xmlns:p15="http://schemas.microsoft.com/office/powerpoint/2012/main" userId="S-1-5-21-1801521381-3634682121-3741049240-2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A1"/>
    <a:srgbClr val="070765"/>
    <a:srgbClr val="0E0FC8"/>
    <a:srgbClr val="1C277A"/>
    <a:srgbClr val="1F2264"/>
    <a:srgbClr val="CC0000"/>
    <a:srgbClr val="255295"/>
    <a:srgbClr val="18806C"/>
    <a:srgbClr val="05CDD7"/>
    <a:srgbClr val="563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36" autoAdjust="0"/>
  </p:normalViewPr>
  <p:slideViewPr>
    <p:cSldViewPr snapToGrid="0">
      <p:cViewPr varScale="1">
        <p:scale>
          <a:sx n="105" d="100"/>
          <a:sy n="105" d="100"/>
        </p:scale>
        <p:origin x="1416" y="12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84" d="100"/>
          <a:sy n="84" d="100"/>
        </p:scale>
        <p:origin x="23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896973153775"/>
          <c:y val="2.0185691702583858E-2"/>
          <c:w val="0.69490818243664743"/>
          <c:h val="0.84155684899309569"/>
        </c:manualLayout>
      </c:layout>
      <c:pieChart>
        <c:varyColors val="1"/>
        <c:ser>
          <c:idx val="0"/>
          <c:order val="0"/>
          <c:tx>
            <c:strRef>
              <c:f>Sheet1!$B$1</c:f>
              <c:strCache>
                <c:ptCount val="1"/>
                <c:pt idx="0">
                  <c:v>Column1</c:v>
                </c:pt>
              </c:strCache>
            </c:strRef>
          </c:tx>
          <c:spPr>
            <a:solidFill>
              <a:srgbClr val="FFFF00"/>
            </a:solidFill>
          </c:spPr>
          <c:explosion val="11"/>
          <c:dPt>
            <c:idx val="0"/>
            <c:bubble3D val="0"/>
            <c:spPr>
              <a:solidFill>
                <a:srgbClr val="009900"/>
              </a:solidFill>
            </c:spPr>
            <c:extLst>
              <c:ext xmlns:c16="http://schemas.microsoft.com/office/drawing/2014/chart" uri="{C3380CC4-5D6E-409C-BE32-E72D297353CC}">
                <c16:uniqueId val="{00000001-020B-460F-B2E3-129450BD5467}"/>
              </c:ext>
            </c:extLst>
          </c:dPt>
          <c:dPt>
            <c:idx val="1"/>
            <c:bubble3D val="0"/>
            <c:spPr>
              <a:solidFill>
                <a:srgbClr val="006600"/>
              </a:solidFill>
            </c:spPr>
            <c:extLst>
              <c:ext xmlns:c16="http://schemas.microsoft.com/office/drawing/2014/chart" uri="{C3380CC4-5D6E-409C-BE32-E72D297353CC}">
                <c16:uniqueId val="{00000003-020B-460F-B2E3-129450BD5467}"/>
              </c:ext>
            </c:extLst>
          </c:dPt>
          <c:dPt>
            <c:idx val="2"/>
            <c:bubble3D val="0"/>
            <c:spPr>
              <a:solidFill>
                <a:srgbClr val="F8E708"/>
              </a:solidFill>
            </c:spPr>
            <c:extLst>
              <c:ext xmlns:c16="http://schemas.microsoft.com/office/drawing/2014/chart" uri="{C3380CC4-5D6E-409C-BE32-E72D297353CC}">
                <c16:uniqueId val="{00000005-020B-460F-B2E3-129450BD5467}"/>
              </c:ext>
            </c:extLst>
          </c:dPt>
          <c:dPt>
            <c:idx val="3"/>
            <c:bubble3D val="0"/>
            <c:spPr>
              <a:solidFill>
                <a:srgbClr val="996633"/>
              </a:solidFill>
            </c:spPr>
            <c:extLst>
              <c:ext xmlns:c16="http://schemas.microsoft.com/office/drawing/2014/chart" uri="{C3380CC4-5D6E-409C-BE32-E72D297353CC}">
                <c16:uniqueId val="{00000007-020B-460F-B2E3-129450BD5467}"/>
              </c:ext>
            </c:extLst>
          </c:dPt>
          <c:dPt>
            <c:idx val="4"/>
            <c:bubble3D val="0"/>
            <c:spPr>
              <a:solidFill>
                <a:srgbClr val="FF9900"/>
              </a:solidFill>
            </c:spPr>
            <c:extLst>
              <c:ext xmlns:c16="http://schemas.microsoft.com/office/drawing/2014/chart" uri="{C3380CC4-5D6E-409C-BE32-E72D297353CC}">
                <c16:uniqueId val="{00000009-020B-460F-B2E3-129450BD5467}"/>
              </c:ext>
            </c:extLst>
          </c:dPt>
          <c:dPt>
            <c:idx val="5"/>
            <c:bubble3D val="0"/>
            <c:extLst>
              <c:ext xmlns:c16="http://schemas.microsoft.com/office/drawing/2014/chart" uri="{C3380CC4-5D6E-409C-BE32-E72D297353CC}">
                <c16:uniqueId val="{0000000A-020B-460F-B2E3-129450BD5467}"/>
              </c:ext>
            </c:extLst>
          </c:dPt>
          <c:dLbls>
            <c:dLbl>
              <c:idx val="0"/>
              <c:layout>
                <c:manualLayout>
                  <c:x val="-0.13572051969045903"/>
                  <c:y val="0.10327910879090144"/>
                </c:manualLayout>
              </c:layout>
              <c:tx>
                <c:rich>
                  <a:bodyPr/>
                  <a:lstStyle/>
                  <a:p>
                    <a:pPr>
                      <a:defRPr sz="1800">
                        <a:solidFill>
                          <a:schemeClr val="bg1"/>
                        </a:solidFill>
                        <a:latin typeface="Lato" panose="020F0502020204030203" pitchFamily="34" charset="0"/>
                      </a:defRPr>
                    </a:pPr>
                    <a:fld id="{C657E901-C786-479D-8E3A-9B39B2DDB53E}"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a:t>
                    </a:r>
                    <a:fld id="{25D4E162-793B-4392-A9B7-439EDD1CBFFF}" type="PERCENTAGE">
                      <a:rPr lang="en-US" sz="1800">
                        <a:solidFill>
                          <a:schemeClr val="bg1"/>
                        </a:solidFill>
                        <a:latin typeface="Lato" panose="020F0502020204030203" pitchFamily="34" charset="0"/>
                      </a:rPr>
                      <a:pPr>
                        <a:defRPr sz="1800">
                          <a:solidFill>
                            <a:schemeClr val="bg1"/>
                          </a:solidFill>
                          <a:latin typeface="Lato" panose="020F0502020204030203" pitchFamily="34" charset="0"/>
                        </a:defRPr>
                      </a:pPr>
                      <a:t>[PERCENTAGE]</a:t>
                    </a:fld>
                    <a:endParaRPr lang="en-US" sz="1800" dirty="0">
                      <a:solidFill>
                        <a:schemeClr val="bg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222789615280755"/>
                      <c:h val="0.26951528158216786"/>
                    </c:manualLayout>
                  </c15:layout>
                  <c15:dlblFieldTable/>
                  <c15:showDataLabelsRange val="0"/>
                </c:ext>
                <c:ext xmlns:c16="http://schemas.microsoft.com/office/drawing/2014/chart" uri="{C3380CC4-5D6E-409C-BE32-E72D297353CC}">
                  <c16:uniqueId val="{00000001-020B-460F-B2E3-129450BD5467}"/>
                </c:ext>
              </c:extLst>
            </c:dLbl>
            <c:dLbl>
              <c:idx val="1"/>
              <c:layout>
                <c:manualLayout>
                  <c:x val="0.24134403707383506"/>
                  <c:y val="-0.21363607738674939"/>
                </c:manualLayout>
              </c:layout>
              <c:tx>
                <c:rich>
                  <a:bodyPr/>
                  <a:lstStyle/>
                  <a:p>
                    <a:pPr>
                      <a:defRPr sz="1800">
                        <a:solidFill>
                          <a:schemeClr val="bg1"/>
                        </a:solidFill>
                        <a:latin typeface="Lato" panose="020F0502020204030203" pitchFamily="34" charset="0"/>
                      </a:defRPr>
                    </a:pPr>
                    <a:fld id="{78A1BDC8-AE1B-4547-83EB-38DE2CCBA1B2}"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a:t>
                    </a:r>
                    <a:fld id="{4A3C3C5B-C1DD-4FBD-8ED2-E75431344B92}" type="PERCENTAGE">
                      <a:rPr lang="en-US" sz="1800">
                        <a:solidFill>
                          <a:schemeClr val="bg1"/>
                        </a:solidFill>
                        <a:latin typeface="Lato" panose="020F0502020204030203" pitchFamily="34" charset="0"/>
                      </a:rPr>
                      <a:pPr>
                        <a:defRPr sz="1800">
                          <a:solidFill>
                            <a:schemeClr val="bg1"/>
                          </a:solidFill>
                          <a:latin typeface="Lato" panose="020F0502020204030203" pitchFamily="34" charset="0"/>
                        </a:defRPr>
                      </a:pPr>
                      <a:t>[PERCENTAGE]</a:t>
                    </a:fld>
                    <a:endParaRPr lang="en-US" sz="1800" dirty="0">
                      <a:solidFill>
                        <a:schemeClr val="bg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461271448614327"/>
                      <c:h val="0.25103115225251849"/>
                    </c:manualLayout>
                  </c15:layout>
                  <c15:dlblFieldTable/>
                  <c15:showDataLabelsRange val="0"/>
                </c:ext>
                <c:ext xmlns:c16="http://schemas.microsoft.com/office/drawing/2014/chart" uri="{C3380CC4-5D6E-409C-BE32-E72D297353CC}">
                  <c16:uniqueId val="{00000003-020B-460F-B2E3-129450BD5467}"/>
                </c:ext>
              </c:extLst>
            </c:dLbl>
            <c:dLbl>
              <c:idx val="2"/>
              <c:layout>
                <c:manualLayout>
                  <c:x val="0.16262511758489406"/>
                  <c:y val="7.1674093096658842E-2"/>
                </c:manualLayout>
              </c:layout>
              <c:tx>
                <c:rich>
                  <a:bodyPr/>
                  <a:lstStyle/>
                  <a:p>
                    <a:fld id="{CBD412A2-835F-4FEC-A2ED-236BE05A5D72}" type="CATEGORYNAME">
                      <a:rPr lang="en-US" b="1"/>
                      <a:pPr/>
                      <a:t>[CATEGORY NAME]</a:t>
                    </a:fld>
                    <a:r>
                      <a:rPr lang="en-US" baseline="0" dirty="0"/>
                      <a:t>
</a:t>
                    </a:r>
                    <a:fld id="{9F04B785-5C2E-47BA-83F2-5C536C59496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002222543741893"/>
                      <c:h val="0.24517306827692878"/>
                    </c:manualLayout>
                  </c15:layout>
                  <c15:dlblFieldTable/>
                  <c15:showDataLabelsRange val="0"/>
                </c:ext>
                <c:ext xmlns:c16="http://schemas.microsoft.com/office/drawing/2014/chart" uri="{C3380CC4-5D6E-409C-BE32-E72D297353CC}">
                  <c16:uniqueId val="{00000005-020B-460F-B2E3-129450BD5467}"/>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020B-460F-B2E3-129450BD5467}"/>
                </c:ext>
              </c:extLst>
            </c:dLbl>
            <c:dLbl>
              <c:idx val="4"/>
              <c:layout>
                <c:manualLayout>
                  <c:x val="-0.11893434022056559"/>
                  <c:y val="1.0618793182649826E-7"/>
                </c:manualLayout>
              </c:layout>
              <c:tx>
                <c:rich>
                  <a:bodyPr/>
                  <a:lstStyle/>
                  <a:p>
                    <a:fld id="{4D671215-A55D-446C-8328-02BB346498A4}" type="CATEGORYNAME">
                      <a:rPr lang="en-US"/>
                      <a:pPr/>
                      <a:t>[CATEGORY NAME]</a:t>
                    </a:fld>
                    <a:r>
                      <a:rPr lang="en-US" dirty="0"/>
                      <a:t>
</a:t>
                    </a:r>
                    <a:fld id="{57CF31E4-A065-4832-AC58-0249D7F4FDBC}" type="PERCENTAGE">
                      <a:rPr lang="en-US"/>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020B-460F-B2E3-129450BD5467}"/>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20B-460F-B2E3-129450BD5467}"/>
                </c:ext>
              </c:extLst>
            </c:dLbl>
            <c:spPr>
              <a:noFill/>
              <a:ln>
                <a:noFill/>
              </a:ln>
              <a:effectLst/>
            </c:spPr>
            <c:txPr>
              <a:bodyPr wrap="square" lIns="38100" tIns="19050" rIns="38100" bIns="19050" anchor="ctr">
                <a:spAutoFit/>
              </a:bodyPr>
              <a:lstStyle/>
              <a:p>
                <a:pPr>
                  <a:defRPr sz="1800">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General</c:formatCode>
                <c:ptCount val="3"/>
                <c:pt idx="0">
                  <c:v>4500184332</c:v>
                </c:pt>
                <c:pt idx="1">
                  <c:v>4851163357.9899998</c:v>
                </c:pt>
                <c:pt idx="2">
                  <c:v>2162171047</c:v>
                </c:pt>
              </c:numCache>
            </c:numRef>
          </c:val>
          <c:extLst>
            <c:ext xmlns:c16="http://schemas.microsoft.com/office/drawing/2014/chart" uri="{C3380CC4-5D6E-409C-BE32-E72D297353CC}">
              <c16:uniqueId val="{0000000B-020B-460F-B2E3-129450BD546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dk1">
                    <a:lumMod val="75000"/>
                    <a:lumOff val="25000"/>
                  </a:schemeClr>
                </a:solidFill>
                <a:latin typeface="Lato" panose="020F0502020204030203" pitchFamily="34" charset="0"/>
                <a:ea typeface="+mn-ea"/>
                <a:cs typeface="+mn-cs"/>
              </a:defRPr>
            </a:pPr>
            <a:r>
              <a:rPr lang="en-US" sz="3200" dirty="0">
                <a:latin typeface="Lato" panose="020F0502020204030203" pitchFamily="34" charset="0"/>
              </a:rPr>
              <a:t>Revenue Limit</a:t>
            </a:r>
            <a:r>
              <a:rPr lang="en-US" sz="3600" dirty="0">
                <a:latin typeface="Lato" panose="020F0502020204030203" pitchFamily="34" charset="0"/>
              </a:rPr>
              <a:t> </a:t>
            </a:r>
          </a:p>
        </c:rich>
      </c:tx>
      <c:overlay val="0"/>
      <c:spPr>
        <a:noFill/>
        <a:ln>
          <a:noFill/>
        </a:ln>
        <a:effectLst/>
      </c:spPr>
      <c:txPr>
        <a:bodyPr rot="0" spcFirstLastPara="1" vertOverflow="ellipsis" vert="horz" wrap="square" anchor="ctr" anchorCtr="1"/>
        <a:lstStyle/>
        <a:p>
          <a:pPr>
            <a:defRPr sz="3600" b="1" i="0" u="none" strike="noStrike" kern="1200" baseline="0">
              <a:solidFill>
                <a:schemeClr val="dk1">
                  <a:lumMod val="75000"/>
                  <a:lumOff val="25000"/>
                </a:schemeClr>
              </a:solidFill>
              <a:latin typeface="Lato" panose="020F0502020204030203" pitchFamily="34" charset="0"/>
              <a:ea typeface="+mn-ea"/>
              <a:cs typeface="+mn-cs"/>
            </a:defRPr>
          </a:pPr>
          <a:endParaRPr lang="en-US"/>
        </a:p>
      </c:txPr>
    </c:title>
    <c:autoTitleDeleted val="0"/>
    <c:plotArea>
      <c:layout/>
      <c:pieChart>
        <c:varyColors val="1"/>
        <c:ser>
          <c:idx val="0"/>
          <c:order val="0"/>
          <c:tx>
            <c:strRef>
              <c:f>Sheet1!$B$1</c:f>
              <c:strCache>
                <c:ptCount val="1"/>
                <c:pt idx="0">
                  <c:v>Revenue Limit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C8D-4D7B-9CCF-8F9B114B8FC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C8D-4D7B-9CCF-8F9B114B8FCC}"/>
              </c:ext>
            </c:extLst>
          </c:dPt>
          <c:dLbls>
            <c:dLbl>
              <c:idx val="0"/>
              <c:tx>
                <c:rich>
                  <a:bodyPr/>
                  <a:lstStyle/>
                  <a:p>
                    <a:r>
                      <a:rPr lang="en-US" dirty="0"/>
                      <a:t>48.82%</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8D-4D7B-9CCF-8F9B114B8FCC}"/>
                </c:ext>
              </c:extLst>
            </c:dLbl>
            <c:dLbl>
              <c:idx val="1"/>
              <c:tx>
                <c:rich>
                  <a:bodyPr/>
                  <a:lstStyle/>
                  <a:p>
                    <a:r>
                      <a:rPr lang="en-US" dirty="0"/>
                      <a:t>51.18%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8D-4D7B-9CCF-8F9B114B8FCC}"/>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State Aid</c:v>
                </c:pt>
                <c:pt idx="1">
                  <c:v>Local Taxes</c:v>
                </c:pt>
              </c:strCache>
            </c:strRef>
          </c:cat>
          <c:val>
            <c:numRef>
              <c:f>Sheet1!$B$2:$B$3</c:f>
              <c:numCache>
                <c:formatCode>General</c:formatCode>
                <c:ptCount val="2"/>
                <c:pt idx="0">
                  <c:v>19191974</c:v>
                </c:pt>
                <c:pt idx="1">
                  <c:v>20526360</c:v>
                </c:pt>
              </c:numCache>
            </c:numRef>
          </c:val>
          <c:extLst>
            <c:ext xmlns:c16="http://schemas.microsoft.com/office/drawing/2014/chart" uri="{C3380CC4-5D6E-409C-BE32-E72D297353CC}">
              <c16:uniqueId val="{00000004-DC8D-4D7B-9CCF-8F9B114B8FCC}"/>
            </c:ext>
          </c:extLst>
        </c:ser>
        <c:ser>
          <c:idx val="1"/>
          <c:order val="1"/>
          <c:tx>
            <c:strRef>
              <c:f>Sheet1!$C$1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2CD-4A54-AC5B-797DBC73DB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2CD-4A54-AC5B-797DBC73DB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State Aid</c:v>
                </c:pt>
                <c:pt idx="1">
                  <c:v>Local Taxes</c:v>
                </c:pt>
              </c:strCache>
            </c:strRef>
          </c:cat>
          <c:val>
            <c:numRef>
              <c:f>Sheet1!$C$2:$C$3</c:f>
              <c:numCache>
                <c:formatCode>General</c:formatCode>
                <c:ptCount val="2"/>
                <c:pt idx="0">
                  <c:v>0.48320188857871027</c:v>
                </c:pt>
                <c:pt idx="1">
                  <c:v>1</c:v>
                </c:pt>
              </c:numCache>
            </c:numRef>
          </c:val>
          <c:extLst>
            <c:ext xmlns:c16="http://schemas.microsoft.com/office/drawing/2014/chart" uri="{C3380CC4-5D6E-409C-BE32-E72D297353CC}">
              <c16:uniqueId val="{00000005-DC8D-4D7B-9CCF-8F9B114B8FC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0"/>
      <c:rotY val="0"/>
      <c:rAngAx val="0"/>
    </c:view3D>
    <c:floor>
      <c:thickness val="0"/>
    </c:floor>
    <c:sideWall>
      <c:thickness val="0"/>
    </c:sideWall>
    <c:backWall>
      <c:thickness val="0"/>
    </c:backWall>
    <c:plotArea>
      <c:layout>
        <c:manualLayout>
          <c:layoutTarget val="inner"/>
          <c:xMode val="edge"/>
          <c:yMode val="edge"/>
          <c:x val="0.16412649436861321"/>
          <c:y val="9.3829892731547793E-2"/>
          <c:w val="0.78852201257861665"/>
          <c:h val="0.77543307086613944"/>
        </c:manualLayout>
      </c:layout>
      <c:pie3DChart>
        <c:varyColors val="1"/>
        <c:ser>
          <c:idx val="0"/>
          <c:order val="0"/>
          <c:tx>
            <c:strRef>
              <c:f>Sheet1!$B$1</c:f>
              <c:strCache>
                <c:ptCount val="1"/>
                <c:pt idx="0">
                  <c:v>Column1</c:v>
                </c:pt>
              </c:strCache>
            </c:strRef>
          </c:tx>
          <c:explosion val="16"/>
          <c:dPt>
            <c:idx val="0"/>
            <c:bubble3D val="0"/>
            <c:spPr>
              <a:solidFill>
                <a:srgbClr val="FF0000"/>
              </a:solidFill>
            </c:spPr>
            <c:extLst>
              <c:ext xmlns:c16="http://schemas.microsoft.com/office/drawing/2014/chart" uri="{C3380CC4-5D6E-409C-BE32-E72D297353CC}">
                <c16:uniqueId val="{00000001-D151-4D93-BC6B-A5BA1D707CFB}"/>
              </c:ext>
            </c:extLst>
          </c:dPt>
          <c:dPt>
            <c:idx val="1"/>
            <c:bubble3D val="0"/>
            <c:spPr>
              <a:solidFill>
                <a:srgbClr val="FFFF00"/>
              </a:solidFill>
            </c:spPr>
            <c:extLst>
              <c:ext xmlns:c16="http://schemas.microsoft.com/office/drawing/2014/chart" uri="{C3380CC4-5D6E-409C-BE32-E72D297353CC}">
                <c16:uniqueId val="{00000003-D151-4D93-BC6B-A5BA1D707CFB}"/>
              </c:ext>
            </c:extLst>
          </c:dPt>
          <c:dPt>
            <c:idx val="2"/>
            <c:bubble3D val="0"/>
            <c:spPr>
              <a:solidFill>
                <a:srgbClr val="FFFF00"/>
              </a:solidFill>
            </c:spPr>
            <c:extLst>
              <c:ext xmlns:c16="http://schemas.microsoft.com/office/drawing/2014/chart" uri="{C3380CC4-5D6E-409C-BE32-E72D297353CC}">
                <c16:uniqueId val="{00000005-D151-4D93-BC6B-A5BA1D707CFB}"/>
              </c:ext>
            </c:extLst>
          </c:dPt>
          <c:dPt>
            <c:idx val="3"/>
            <c:bubble3D val="0"/>
            <c:spPr>
              <a:solidFill>
                <a:srgbClr val="FF0000"/>
              </a:solidFill>
            </c:spPr>
            <c:extLst>
              <c:ext xmlns:c16="http://schemas.microsoft.com/office/drawing/2014/chart" uri="{C3380CC4-5D6E-409C-BE32-E72D297353CC}">
                <c16:uniqueId val="{00000007-D151-4D93-BC6B-A5BA1D707CFB}"/>
              </c:ext>
            </c:extLst>
          </c:dPt>
          <c:dPt>
            <c:idx val="4"/>
            <c:bubble3D val="0"/>
            <c:spPr>
              <a:solidFill>
                <a:srgbClr val="FFFF00"/>
              </a:solidFill>
            </c:spPr>
            <c:extLst>
              <c:ext xmlns:c16="http://schemas.microsoft.com/office/drawing/2014/chart" uri="{C3380CC4-5D6E-409C-BE32-E72D297353CC}">
                <c16:uniqueId val="{00000009-D151-4D93-BC6B-A5BA1D707CFB}"/>
              </c:ext>
            </c:extLst>
          </c:dPt>
          <c:dPt>
            <c:idx val="5"/>
            <c:bubble3D val="0"/>
            <c:spPr>
              <a:solidFill>
                <a:srgbClr val="FFFF00"/>
              </a:solidFill>
            </c:spPr>
            <c:extLst>
              <c:ext xmlns:c16="http://schemas.microsoft.com/office/drawing/2014/chart" uri="{C3380CC4-5D6E-409C-BE32-E72D297353CC}">
                <c16:uniqueId val="{0000000B-D151-4D93-BC6B-A5BA1D707CFB}"/>
              </c:ext>
            </c:extLst>
          </c:dPt>
          <c:dLbls>
            <c:dLbl>
              <c:idx val="0"/>
              <c:layout>
                <c:manualLayout>
                  <c:x val="-1.4479440069991251E-3"/>
                  <c:y val="-0.169105059784194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51-4D93-BC6B-A5BA1D707CFB}"/>
                </c:ext>
              </c:extLst>
            </c:dLbl>
            <c:dLbl>
              <c:idx val="1"/>
              <c:layout>
                <c:manualLayout>
                  <c:x val="1.5564667434495447E-2"/>
                  <c:y val="-3.7219255263544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51-4D93-BC6B-A5BA1D707CFB}"/>
                </c:ext>
              </c:extLst>
            </c:dLbl>
            <c:dLbl>
              <c:idx val="2"/>
              <c:layout>
                <c:manualLayout>
                  <c:x val="-0.17172039815777826"/>
                  <c:y val="3.78975355353309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151-4D93-BC6B-A5BA1D707CFB}"/>
                </c:ext>
              </c:extLst>
            </c:dLbl>
            <c:dLbl>
              <c:idx val="3"/>
              <c:layout>
                <c:manualLayout>
                  <c:x val="-2.2637831132060349E-2"/>
                  <c:y val="-0.247316398234389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151-4D93-BC6B-A5BA1D707CFB}"/>
                </c:ext>
              </c:extLst>
            </c:dLbl>
            <c:dLbl>
              <c:idx val="4"/>
              <c:layout>
                <c:manualLayout>
                  <c:x val="-2.6778970366725555E-2"/>
                  <c:y val="0"/>
                </c:manualLayout>
              </c:layout>
              <c:tx>
                <c:rich>
                  <a:bodyPr/>
                  <a:lstStyle/>
                  <a:p>
                    <a:fld id="{9C686659-1E80-498F-A95C-385AC3014A56}" type="CATEGORYNAME">
                      <a:rPr lang="en-US" sz="2000">
                        <a:solidFill>
                          <a:schemeClr val="bg1"/>
                        </a:solidFill>
                      </a:rPr>
                      <a:pPr/>
                      <a:t>[CATEGORY NAME]</a:t>
                    </a:fld>
                    <a:r>
                      <a:rPr lang="en-US" sz="2000" baseline="0" dirty="0">
                        <a:solidFill>
                          <a:schemeClr val="bg1"/>
                        </a:solidFill>
                      </a:rPr>
                      <a:t>
</a:t>
                    </a:r>
                    <a:fld id="{6082A193-1101-49D3-AF67-C9CC8FBF4E74}" type="PERCENTAGE">
                      <a:rPr lang="en-US" sz="2000" baseline="0">
                        <a:solidFill>
                          <a:schemeClr val="bg1"/>
                        </a:solidFill>
                      </a:rPr>
                      <a:pPr/>
                      <a:t>[PERCENTAGE]</a:t>
                    </a:fld>
                    <a:endParaRPr lang="en-US" sz="2000"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151-4D93-BC6B-A5BA1D707CFB}"/>
                </c:ext>
              </c:extLst>
            </c:dLbl>
            <c:spPr>
              <a:noFill/>
              <a:ln>
                <a:noFill/>
              </a:ln>
              <a:effectLst/>
            </c:spPr>
            <c:txPr>
              <a:bodyPr/>
              <a:lstStyle/>
              <a:p>
                <a:pPr>
                  <a:defRPr sz="2000" b="0">
                    <a:solidFill>
                      <a:schemeClr val="bg1"/>
                    </a:solidFill>
                    <a:effectLst>
                      <a:outerShdw blurRad="38100" dist="38100" dir="2700000" algn="tl">
                        <a:srgbClr val="000000">
                          <a:alpha val="43137"/>
                        </a:srgbClr>
                      </a:outerShdw>
                    </a:effectLst>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Local Property Tax</c:v>
                </c:pt>
                <c:pt idx="1">
                  <c:v>Local Misc. Receipts</c:v>
                </c:pt>
                <c:pt idx="2">
                  <c:v>Other Misc.</c:v>
                </c:pt>
                <c:pt idx="3">
                  <c:v>State General Aid</c:v>
                </c:pt>
                <c:pt idx="4">
                  <c:v>Categorical State Aid</c:v>
                </c:pt>
                <c:pt idx="5">
                  <c:v>Federal Aid</c:v>
                </c:pt>
              </c:strCache>
            </c:strRef>
          </c:cat>
          <c:val>
            <c:numRef>
              <c:f>Sheet1!$B$2:$B$7</c:f>
              <c:numCache>
                <c:formatCode>General</c:formatCode>
                <c:ptCount val="6"/>
                <c:pt idx="0">
                  <c:v>3987148346</c:v>
                </c:pt>
                <c:pt idx="1">
                  <c:v>103299731</c:v>
                </c:pt>
                <c:pt idx="2">
                  <c:v>320413060</c:v>
                </c:pt>
                <c:pt idx="3">
                  <c:v>4109189091</c:v>
                </c:pt>
                <c:pt idx="4">
                  <c:v>305167770</c:v>
                </c:pt>
                <c:pt idx="5">
                  <c:v>433242745</c:v>
                </c:pt>
              </c:numCache>
            </c:numRef>
          </c:val>
          <c:extLst>
            <c:ext xmlns:c16="http://schemas.microsoft.com/office/drawing/2014/chart" uri="{C3380CC4-5D6E-409C-BE32-E72D297353CC}">
              <c16:uniqueId val="{0000000C-D151-4D93-BC6B-A5BA1D707CF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3000" b="1" dirty="0" smtClean="0">
              <a:latin typeface="Lato" panose="020F0502020204030203" pitchFamily="34" charset="0"/>
            </a:rPr>
            <a:t>Revenue Limit</a:t>
          </a:r>
        </a:p>
        <a:p>
          <a:r>
            <a:rPr lang="en-US" sz="2800" b="1" dirty="0" smtClean="0">
              <a:latin typeface="Lato" panose="020F0502020204030203" pitchFamily="34" charset="0"/>
            </a:rPr>
            <a:t>Controlled </a:t>
          </a:r>
        </a:p>
        <a:p>
          <a:r>
            <a:rPr lang="en-US" sz="2800" b="1" dirty="0" smtClean="0">
              <a:latin typeface="Lato" panose="020F0502020204030203" pitchFamily="34" charset="0"/>
            </a:rPr>
            <a:t>Property Tax Levies</a:t>
          </a:r>
          <a:endParaRPr lang="en-US" sz="2800" b="1" dirty="0">
            <a:latin typeface="Lato" panose="020F0502020204030203" pitchFamily="34" charset="0"/>
          </a:endParaRP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3000" b="1" dirty="0" smtClean="0">
              <a:latin typeface="Lato" panose="020F0502020204030203" pitchFamily="34" charset="0"/>
            </a:rPr>
            <a:t>State Aid</a:t>
          </a:r>
        </a:p>
        <a:p>
          <a:r>
            <a:rPr lang="en-US" sz="2800" b="1" dirty="0" smtClean="0">
              <a:latin typeface="Lato" panose="020F0502020204030203" pitchFamily="34" charset="0"/>
            </a:rPr>
            <a:t>(General Aid + High Poverty Aid + Computer Aid + Aid for Exempt Personal Property)</a:t>
          </a:r>
          <a:endParaRPr lang="en-US" sz="2800" dirty="0">
            <a:latin typeface="Lato" panose="020F0502020204030203" pitchFamily="34" charset="0"/>
          </a:endParaRP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dgm:t>
        <a:bodyPr/>
        <a:lstStyle/>
        <a:p>
          <a:r>
            <a:rPr lang="en-US" sz="3000" b="1" dirty="0" smtClean="0">
              <a:latin typeface="Lato" panose="020F0502020204030203" pitchFamily="34" charset="0"/>
            </a:rPr>
            <a:t>Revenue Limit</a:t>
          </a:r>
          <a:endParaRPr lang="en-US" sz="3000" b="1" dirty="0">
            <a:latin typeface="Lato" panose="020F0502020204030203" pitchFamily="34" charset="0"/>
          </a:endParaRP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X="100410" custScaleY="153497">
        <dgm:presLayoutVars>
          <dgm:bulletEnabled val="1"/>
        </dgm:presLayoutVars>
      </dgm:prSet>
      <dgm:spPr/>
      <dgm:t>
        <a:bodyPr/>
        <a:lstStyle/>
        <a:p>
          <a:endParaRPr lang="en-US"/>
        </a:p>
      </dgm:t>
    </dgm:pt>
    <dgm:pt modelId="{71535913-8133-49A2-8F55-4086EA77B96D}" type="pres">
      <dgm:prSet presAssocID="{3C4731CB-3A96-4216-9439-E5AC31A4B032}" presName="sibTrans" presStyleLbl="sibTrans2D1" presStyleIdx="0" presStyleCnt="2"/>
      <dgm:spPr>
        <a:prstGeom prst="mathEqual">
          <a:avLst/>
        </a:prstGeom>
      </dgm:spPr>
      <dgm:t>
        <a:bodyPr/>
        <a:lstStyle/>
        <a:p>
          <a:endParaRPr lang="en-US"/>
        </a:p>
      </dgm:t>
    </dgm:pt>
    <dgm:pt modelId="{AB5B21E7-52F5-4FF3-A1B7-44982B8A3E83}" type="pres">
      <dgm:prSet presAssocID="{3C4731CB-3A96-4216-9439-E5AC31A4B032}" presName="connectorText" presStyleLbl="sibTrans2D1" presStyleIdx="0" presStyleCnt="2"/>
      <dgm:spPr/>
      <dgm:t>
        <a:bodyPr/>
        <a:lstStyle/>
        <a:p>
          <a:endParaRPr lang="en-US"/>
        </a:p>
      </dgm:t>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t>
        <a:bodyPr/>
        <a:lstStyle/>
        <a:p>
          <a:endParaRPr lang="en-US"/>
        </a:p>
      </dgm:t>
    </dgm:pt>
    <dgm:pt modelId="{A72F3526-8A6C-4F9B-8D69-326C283A7F15}" type="pres">
      <dgm:prSet presAssocID="{72DD57D5-7AC8-4454-AE45-B6DD381836BA}" presName="sibTrans" presStyleLbl="sibTrans2D1" presStyleIdx="1" presStyleCnt="2"/>
      <dgm:spPr>
        <a:prstGeom prst="mathMinus">
          <a:avLst/>
        </a:prstGeom>
      </dgm:spPr>
      <dgm:t>
        <a:bodyPr/>
        <a:lstStyle/>
        <a:p>
          <a:endParaRPr lang="en-US"/>
        </a:p>
      </dgm:t>
    </dgm:pt>
    <dgm:pt modelId="{63F1ECF7-C52F-4395-8031-1379B633F00C}" type="pres">
      <dgm:prSet presAssocID="{72DD57D5-7AC8-4454-AE45-B6DD381836BA}" presName="connectorText" presStyleLbl="sibTrans2D1" presStyleIdx="1" presStyleCnt="2"/>
      <dgm:spPr/>
      <dgm:t>
        <a:bodyPr/>
        <a:lstStyle/>
        <a:p>
          <a:endParaRPr lang="en-US"/>
        </a:p>
      </dgm:t>
    </dgm:pt>
    <dgm:pt modelId="{B14C538D-A163-4586-9B2B-D3A15B7B9472}" type="pres">
      <dgm:prSet presAssocID="{FF7C36F8-7A74-45F5-82E6-42B6C95C6E92}" presName="node" presStyleLbl="node1" presStyleIdx="2" presStyleCnt="3" custScaleY="153848" custLinFactNeighborY="2320">
        <dgm:presLayoutVars>
          <dgm:bulletEnabled val="1"/>
        </dgm:presLayoutVars>
      </dgm:prSet>
      <dgm:spPr/>
      <dgm:t>
        <a:bodyPr/>
        <a:lstStyle/>
        <a:p>
          <a:endParaRPr lang="en-US"/>
        </a:p>
      </dgm:t>
    </dgm:pt>
  </dgm:ptLst>
  <dgm:cxnLst>
    <dgm:cxn modelId="{6270AB55-D52F-4B77-83A5-36511E576590}" type="presOf" srcId="{3C4731CB-3A96-4216-9439-E5AC31A4B032}" destId="{71535913-8133-49A2-8F55-4086EA77B96D}" srcOrd="0" destOrd="0" presId="urn:microsoft.com/office/officeart/2005/8/layout/process1"/>
    <dgm:cxn modelId="{0C5C8A38-F7A2-47DD-869B-C2E672A7D936}" type="presOf" srcId="{72DD57D5-7AC8-4454-AE45-B6DD381836BA}" destId="{A72F3526-8A6C-4F9B-8D69-326C283A7F15}" srcOrd="0" destOrd="0" presId="urn:microsoft.com/office/officeart/2005/8/layout/process1"/>
    <dgm:cxn modelId="{7C074120-F916-4591-BF80-44B172D8DCB8}" type="presOf" srcId="{72DD57D5-7AC8-4454-AE45-B6DD381836BA}" destId="{63F1ECF7-C52F-4395-8031-1379B633F00C}" srcOrd="1" destOrd="0" presId="urn:microsoft.com/office/officeart/2005/8/layout/process1"/>
    <dgm:cxn modelId="{B1A81D01-E3C7-440A-96B1-136122C9F476}" type="presOf" srcId="{FF7C36F8-7A74-45F5-82E6-42B6C95C6E92}" destId="{B14C538D-A163-4586-9B2B-D3A15B7B9472}" srcOrd="0" destOrd="0" presId="urn:microsoft.com/office/officeart/2005/8/layout/process1"/>
    <dgm:cxn modelId="{CCDE7101-A734-4AB7-97B1-EE5BB2A57C35}" type="presOf" srcId="{3C4731CB-3A96-4216-9439-E5AC31A4B032}" destId="{AB5B21E7-52F5-4FF3-A1B7-44982B8A3E83}" srcOrd="1" destOrd="0" presId="urn:microsoft.com/office/officeart/2005/8/layout/process1"/>
    <dgm:cxn modelId="{7C97A88F-D2FC-4DF9-B3B2-49A365A93D54}" type="presOf" srcId="{996F4D06-B5A0-4557-B56E-928052487ADE}" destId="{384EB8B2-796A-4E5C-8DDD-A2F5A312D986}" srcOrd="0" destOrd="0" presId="urn:microsoft.com/office/officeart/2005/8/layout/process1"/>
    <dgm:cxn modelId="{8E548B1A-38AD-49B8-B53E-71EB08EF1D5F}" type="presOf" srcId="{9FBE4747-895F-4B45-B538-1DB7BADF332C}" destId="{00BBDF21-2F4D-4136-BF17-92D0D959191F}" srcOrd="0" destOrd="0" presId="urn:microsoft.com/office/officeart/2005/8/layout/process1"/>
    <dgm:cxn modelId="{ED2AEAA1-1246-46BC-9CF1-0010FAA3E882}" type="presOf" srcId="{DBF5B70D-F5AD-43DE-9108-B46C7295E505}" destId="{AC59EEA4-69CE-4FB1-BE53-707AFE948A19}" srcOrd="0"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520501CD-5F80-4FA1-96DB-D7CD017A4823}" srcId="{DBF5B70D-F5AD-43DE-9108-B46C7295E505}" destId="{996F4D06-B5A0-4557-B56E-928052487ADE}" srcOrd="0" destOrd="0" parTransId="{BDF9C9EF-D81F-4CB6-A847-B4A5D32353B6}" sibTransId="{3C4731CB-3A96-4216-9439-E5AC31A4B032}"/>
    <dgm:cxn modelId="{E22AE5A2-F944-43E8-9FDA-50299C6DD4CA}" srcId="{DBF5B70D-F5AD-43DE-9108-B46C7295E505}" destId="{9FBE4747-895F-4B45-B538-1DB7BADF332C}" srcOrd="1" destOrd="0" parTransId="{5D5969D0-EFAF-4BA9-845A-EDEEF81BD953}" sibTransId="{72DD57D5-7AC8-4454-AE45-B6DD381836BA}"/>
    <dgm:cxn modelId="{591F5CDF-D099-4928-97BE-1D918B3037F4}" type="presParOf" srcId="{AC59EEA4-69CE-4FB1-BE53-707AFE948A19}" destId="{384EB8B2-796A-4E5C-8DDD-A2F5A312D986}" srcOrd="0" destOrd="0" presId="urn:microsoft.com/office/officeart/2005/8/layout/process1"/>
    <dgm:cxn modelId="{46B33E17-28AE-42CD-B7B1-2737E7656347}" type="presParOf" srcId="{AC59EEA4-69CE-4FB1-BE53-707AFE948A19}" destId="{71535913-8133-49A2-8F55-4086EA77B96D}" srcOrd="1" destOrd="0" presId="urn:microsoft.com/office/officeart/2005/8/layout/process1"/>
    <dgm:cxn modelId="{E4492D7F-0F26-4AA2-AA84-B6E8C689F6C8}" type="presParOf" srcId="{71535913-8133-49A2-8F55-4086EA77B96D}" destId="{AB5B21E7-52F5-4FF3-A1B7-44982B8A3E83}" srcOrd="0" destOrd="0" presId="urn:microsoft.com/office/officeart/2005/8/layout/process1"/>
    <dgm:cxn modelId="{31FD748B-D8A7-4110-A280-24C9F582B880}" type="presParOf" srcId="{AC59EEA4-69CE-4FB1-BE53-707AFE948A19}" destId="{00BBDF21-2F4D-4136-BF17-92D0D959191F}" srcOrd="2" destOrd="0" presId="urn:microsoft.com/office/officeart/2005/8/layout/process1"/>
    <dgm:cxn modelId="{4FA83BA9-48EE-494C-BED3-65BA6583E95C}" type="presParOf" srcId="{AC59EEA4-69CE-4FB1-BE53-707AFE948A19}" destId="{A72F3526-8A6C-4F9B-8D69-326C283A7F15}" srcOrd="3" destOrd="0" presId="urn:microsoft.com/office/officeart/2005/8/layout/process1"/>
    <dgm:cxn modelId="{25CA876E-AA9B-47C0-818A-7430AEB799A2}" type="presParOf" srcId="{A72F3526-8A6C-4F9B-8D69-326C283A7F15}" destId="{63F1ECF7-C52F-4395-8031-1379B633F00C}" srcOrd="0" destOrd="0" presId="urn:microsoft.com/office/officeart/2005/8/layout/process1"/>
    <dgm:cxn modelId="{1111E9E7-B92B-435C-B173-10667EA69EB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9278E-47E9-45BE-8827-914D143DC940}" type="doc">
      <dgm:prSet loTypeId="urn:microsoft.com/office/officeart/2005/8/layout/equation1" loCatId="process" qsTypeId="urn:microsoft.com/office/officeart/2005/8/quickstyle/simple1#1" qsCatId="simple" csTypeId="urn:microsoft.com/office/officeart/2005/8/colors/accent2_2" csCatId="accent2" phldr="1"/>
      <dgm:spPr/>
    </dgm:pt>
    <dgm:pt modelId="{A11E97F4-6486-4B36-ADC0-5F668A826BF3}">
      <dgm:prSet phldrT="[Text]"/>
      <dgm:spPr>
        <a:solidFill>
          <a:schemeClr val="accent6">
            <a:lumMod val="60000"/>
            <a:lumOff val="40000"/>
          </a:schemeClr>
        </a:solidFill>
      </dgm:spPr>
      <dgm:t>
        <a:bodyPr/>
        <a:lstStyle/>
        <a:p>
          <a:r>
            <a:rPr lang="en-US" dirty="0">
              <a:latin typeface="Lato" panose="020F0502020204030203" pitchFamily="34" charset="0"/>
            </a:rPr>
            <a:t>Membership</a:t>
          </a:r>
        </a:p>
      </dgm:t>
    </dgm:pt>
    <dgm:pt modelId="{A20B3CEB-60FB-4B4B-BB50-4B149D1C4B42}" type="parTrans" cxnId="{08331F61-C7A8-4703-A6E3-1BC9EF4E236A}">
      <dgm:prSet/>
      <dgm:spPr/>
      <dgm:t>
        <a:bodyPr/>
        <a:lstStyle/>
        <a:p>
          <a:endParaRPr lang="en-US"/>
        </a:p>
      </dgm:t>
    </dgm:pt>
    <dgm:pt modelId="{C56FCD08-121E-4B7E-8506-0EE5579D391D}" type="sibTrans" cxnId="{08331F61-C7A8-4703-A6E3-1BC9EF4E236A}">
      <dgm:prSet/>
      <dgm:spPr>
        <a:solidFill>
          <a:schemeClr val="accent6"/>
        </a:solidFill>
        <a:ln>
          <a:solidFill>
            <a:schemeClr val="accent2"/>
          </a:solidFill>
        </a:ln>
      </dgm:spPr>
      <dgm:t>
        <a:bodyPr/>
        <a:lstStyle/>
        <a:p>
          <a:endParaRPr lang="en-US" dirty="0"/>
        </a:p>
      </dgm:t>
    </dgm:pt>
    <dgm:pt modelId="{105AE438-4D9E-47D9-8198-6EC68A3F3EB0}">
      <dgm:prSet phldrT="[Text]"/>
      <dgm:spPr>
        <a:solidFill>
          <a:schemeClr val="bg1">
            <a:lumMod val="50000"/>
            <a:lumOff val="50000"/>
          </a:schemeClr>
        </a:solidFill>
      </dgm:spPr>
      <dgm:t>
        <a:bodyPr/>
        <a:lstStyle/>
        <a:p>
          <a:r>
            <a:rPr lang="en-US" dirty="0">
              <a:latin typeface="Lato" panose="020F0502020204030203" pitchFamily="34" charset="0"/>
            </a:rPr>
            <a:t>Maximum Revenue / Member</a:t>
          </a:r>
        </a:p>
      </dgm:t>
    </dgm:pt>
    <dgm:pt modelId="{0B3789BA-4DA3-4F79-AD5B-48472B0BBCF0}" type="parTrans" cxnId="{DCDD2A42-89FD-4D1A-8B87-F67C44872AFE}">
      <dgm:prSet/>
      <dgm:spPr/>
      <dgm:t>
        <a:bodyPr/>
        <a:lstStyle/>
        <a:p>
          <a:endParaRPr lang="en-US"/>
        </a:p>
      </dgm:t>
    </dgm:pt>
    <dgm:pt modelId="{F1461970-7F92-411A-A3C0-103D1F3DEE73}" type="sibTrans" cxnId="{DCDD2A42-89FD-4D1A-8B87-F67C44872AFE}">
      <dgm:prSet/>
      <dgm:spPr>
        <a:solidFill>
          <a:schemeClr val="accent6"/>
        </a:solidFill>
      </dgm:spPr>
      <dgm:t>
        <a:bodyPr/>
        <a:lstStyle/>
        <a:p>
          <a:endParaRPr lang="en-US" dirty="0"/>
        </a:p>
      </dgm:t>
    </dgm:pt>
    <dgm:pt modelId="{51ED9A21-300E-4ED4-A2FE-5A9E17AEA41B}">
      <dgm:prSet phldrT="[Text]"/>
      <dgm:spPr>
        <a:solidFill>
          <a:schemeClr val="accent1">
            <a:lumMod val="75000"/>
          </a:schemeClr>
        </a:solidFill>
      </dgm:spPr>
      <dgm:t>
        <a:bodyPr/>
        <a:lstStyle/>
        <a:p>
          <a:r>
            <a:rPr lang="en-US" dirty="0">
              <a:latin typeface="Lato" panose="020F0502020204030203" pitchFamily="34" charset="0"/>
            </a:rPr>
            <a:t>Revenue Limit with No Exemptions</a:t>
          </a:r>
        </a:p>
      </dgm:t>
    </dgm:pt>
    <dgm:pt modelId="{32823EB2-8490-492C-8C14-8CABE9DE35A8}" type="parTrans" cxnId="{1204DE9B-D3E4-4505-9DAA-3E063FD1F620}">
      <dgm:prSet/>
      <dgm:spPr/>
      <dgm:t>
        <a:bodyPr/>
        <a:lstStyle/>
        <a:p>
          <a:endParaRPr lang="en-US"/>
        </a:p>
      </dgm:t>
    </dgm:pt>
    <dgm:pt modelId="{1CDF0E18-113F-44CC-8108-C2EE8D45E2FF}" type="sibTrans" cxnId="{1204DE9B-D3E4-4505-9DAA-3E063FD1F620}">
      <dgm:prSet/>
      <dgm:spPr/>
      <dgm:t>
        <a:bodyPr/>
        <a:lstStyle/>
        <a:p>
          <a:endParaRPr lang="en-US"/>
        </a:p>
      </dgm:t>
    </dgm:pt>
    <dgm:pt modelId="{9534AE8B-52E4-47A8-BB5C-F3D6442B733C}" type="pres">
      <dgm:prSet presAssocID="{44B9278E-47E9-45BE-8827-914D143DC940}" presName="linearFlow" presStyleCnt="0">
        <dgm:presLayoutVars>
          <dgm:dir/>
          <dgm:resizeHandles val="exact"/>
        </dgm:presLayoutVars>
      </dgm:prSet>
      <dgm:spPr/>
    </dgm:pt>
    <dgm:pt modelId="{CADC1237-2379-49E2-A2E5-DA7588C54CCE}" type="pres">
      <dgm:prSet presAssocID="{A11E97F4-6486-4B36-ADC0-5F668A826BF3}" presName="node" presStyleLbl="node1" presStyleIdx="0" presStyleCnt="3">
        <dgm:presLayoutVars>
          <dgm:bulletEnabled val="1"/>
        </dgm:presLayoutVars>
      </dgm:prSet>
      <dgm:spPr/>
      <dgm:t>
        <a:bodyPr/>
        <a:lstStyle/>
        <a:p>
          <a:endParaRPr lang="en-US"/>
        </a:p>
      </dgm:t>
    </dgm:pt>
    <dgm:pt modelId="{350D6132-2B05-451D-9856-0A4EAAB8629E}" type="pres">
      <dgm:prSet presAssocID="{C56FCD08-121E-4B7E-8506-0EE5579D391D}" presName="spacerL" presStyleCnt="0"/>
      <dgm:spPr/>
    </dgm:pt>
    <dgm:pt modelId="{A79399E4-8D58-45FE-98F5-1C5C9FFE79FA}" type="pres">
      <dgm:prSet presAssocID="{C56FCD08-121E-4B7E-8506-0EE5579D391D}" presName="sibTrans" presStyleLbl="sibTrans2D1" presStyleIdx="0" presStyleCnt="2"/>
      <dgm:spPr>
        <a:prstGeom prst="mathMultiply">
          <a:avLst/>
        </a:prstGeom>
      </dgm:spPr>
      <dgm:t>
        <a:bodyPr/>
        <a:lstStyle/>
        <a:p>
          <a:endParaRPr lang="en-US"/>
        </a:p>
      </dgm:t>
    </dgm:pt>
    <dgm:pt modelId="{68F0DCB1-8135-4B44-85D3-BEF8291F45B4}" type="pres">
      <dgm:prSet presAssocID="{C56FCD08-121E-4B7E-8506-0EE5579D391D}" presName="spacerR" presStyleCnt="0"/>
      <dgm:spPr/>
    </dgm:pt>
    <dgm:pt modelId="{FA593423-7A24-4BBB-A35E-9BF5988324B0}" type="pres">
      <dgm:prSet presAssocID="{105AE438-4D9E-47D9-8198-6EC68A3F3EB0}" presName="node" presStyleLbl="node1" presStyleIdx="1" presStyleCnt="3">
        <dgm:presLayoutVars>
          <dgm:bulletEnabled val="1"/>
        </dgm:presLayoutVars>
      </dgm:prSet>
      <dgm:spPr/>
      <dgm:t>
        <a:bodyPr/>
        <a:lstStyle/>
        <a:p>
          <a:endParaRPr lang="en-US"/>
        </a:p>
      </dgm:t>
    </dgm:pt>
    <dgm:pt modelId="{60DE5741-67CD-4A1C-951B-D6A0CEBABB20}" type="pres">
      <dgm:prSet presAssocID="{F1461970-7F92-411A-A3C0-103D1F3DEE73}" presName="spacerL" presStyleCnt="0"/>
      <dgm:spPr/>
    </dgm:pt>
    <dgm:pt modelId="{1886B4A7-E2F6-4EDC-9E79-3071F953CECF}" type="pres">
      <dgm:prSet presAssocID="{F1461970-7F92-411A-A3C0-103D1F3DEE73}" presName="sibTrans" presStyleLbl="sibTrans2D1" presStyleIdx="1" presStyleCnt="2"/>
      <dgm:spPr>
        <a:prstGeom prst="mathEqual">
          <a:avLst/>
        </a:prstGeom>
      </dgm:spPr>
      <dgm:t>
        <a:bodyPr/>
        <a:lstStyle/>
        <a:p>
          <a:endParaRPr lang="en-US"/>
        </a:p>
      </dgm:t>
    </dgm:pt>
    <dgm:pt modelId="{914B8EFE-E432-4C75-A952-3CD46A5D217A}" type="pres">
      <dgm:prSet presAssocID="{F1461970-7F92-411A-A3C0-103D1F3DEE73}" presName="spacerR" presStyleCnt="0"/>
      <dgm:spPr/>
    </dgm:pt>
    <dgm:pt modelId="{435C1C94-8059-4521-BB7B-FCB857611C75}" type="pres">
      <dgm:prSet presAssocID="{51ED9A21-300E-4ED4-A2FE-5A9E17AEA41B}" presName="node" presStyleLbl="node1" presStyleIdx="2" presStyleCnt="3">
        <dgm:presLayoutVars>
          <dgm:bulletEnabled val="1"/>
        </dgm:presLayoutVars>
      </dgm:prSet>
      <dgm:spPr/>
      <dgm:t>
        <a:bodyPr/>
        <a:lstStyle/>
        <a:p>
          <a:endParaRPr lang="en-US"/>
        </a:p>
      </dgm:t>
    </dgm:pt>
  </dgm:ptLst>
  <dgm:cxnLst>
    <dgm:cxn modelId="{EBAE3B21-FB5A-45CE-A4EB-C0EC4404EE6D}" type="presOf" srcId="{A11E97F4-6486-4B36-ADC0-5F668A826BF3}" destId="{CADC1237-2379-49E2-A2E5-DA7588C54CCE}" srcOrd="0" destOrd="0" presId="urn:microsoft.com/office/officeart/2005/8/layout/equation1"/>
    <dgm:cxn modelId="{DCDD2A42-89FD-4D1A-8B87-F67C44872AFE}" srcId="{44B9278E-47E9-45BE-8827-914D143DC940}" destId="{105AE438-4D9E-47D9-8198-6EC68A3F3EB0}" srcOrd="1" destOrd="0" parTransId="{0B3789BA-4DA3-4F79-AD5B-48472B0BBCF0}" sibTransId="{F1461970-7F92-411A-A3C0-103D1F3DEE73}"/>
    <dgm:cxn modelId="{DFFB4E68-D40D-46E5-AC6F-73FC555B2F3B}" type="presOf" srcId="{105AE438-4D9E-47D9-8198-6EC68A3F3EB0}" destId="{FA593423-7A24-4BBB-A35E-9BF5988324B0}" srcOrd="0" destOrd="0" presId="urn:microsoft.com/office/officeart/2005/8/layout/equation1"/>
    <dgm:cxn modelId="{08331F61-C7A8-4703-A6E3-1BC9EF4E236A}" srcId="{44B9278E-47E9-45BE-8827-914D143DC940}" destId="{A11E97F4-6486-4B36-ADC0-5F668A826BF3}" srcOrd="0" destOrd="0" parTransId="{A20B3CEB-60FB-4B4B-BB50-4B149D1C4B42}" sibTransId="{C56FCD08-121E-4B7E-8506-0EE5579D391D}"/>
    <dgm:cxn modelId="{A45F51F7-D5E2-43ED-88B8-52B9B3581BA0}" type="presOf" srcId="{C56FCD08-121E-4B7E-8506-0EE5579D391D}" destId="{A79399E4-8D58-45FE-98F5-1C5C9FFE79FA}" srcOrd="0" destOrd="0" presId="urn:microsoft.com/office/officeart/2005/8/layout/equation1"/>
    <dgm:cxn modelId="{5C1A54D0-98B0-4E31-A3AB-2BD2EDC88F08}" type="presOf" srcId="{44B9278E-47E9-45BE-8827-914D143DC940}" destId="{9534AE8B-52E4-47A8-BB5C-F3D6442B733C}" srcOrd="0" destOrd="0" presId="urn:microsoft.com/office/officeart/2005/8/layout/equation1"/>
    <dgm:cxn modelId="{4562B4A6-373A-4AFE-BEC8-E7FB91650B83}" type="presOf" srcId="{F1461970-7F92-411A-A3C0-103D1F3DEE73}" destId="{1886B4A7-E2F6-4EDC-9E79-3071F953CECF}" srcOrd="0" destOrd="0" presId="urn:microsoft.com/office/officeart/2005/8/layout/equation1"/>
    <dgm:cxn modelId="{25BA40B0-62FE-435C-B64B-81B826FEB2B2}" type="presOf" srcId="{51ED9A21-300E-4ED4-A2FE-5A9E17AEA41B}" destId="{435C1C94-8059-4521-BB7B-FCB857611C75}" srcOrd="0" destOrd="0" presId="urn:microsoft.com/office/officeart/2005/8/layout/equation1"/>
    <dgm:cxn modelId="{1204DE9B-D3E4-4505-9DAA-3E063FD1F620}" srcId="{44B9278E-47E9-45BE-8827-914D143DC940}" destId="{51ED9A21-300E-4ED4-A2FE-5A9E17AEA41B}" srcOrd="2" destOrd="0" parTransId="{32823EB2-8490-492C-8C14-8CABE9DE35A8}" sibTransId="{1CDF0E18-113F-44CC-8108-C2EE8D45E2FF}"/>
    <dgm:cxn modelId="{0AB159EE-2C5E-4143-A351-57272DC91ED6}" type="presParOf" srcId="{9534AE8B-52E4-47A8-BB5C-F3D6442B733C}" destId="{CADC1237-2379-49E2-A2E5-DA7588C54CCE}" srcOrd="0" destOrd="0" presId="urn:microsoft.com/office/officeart/2005/8/layout/equation1"/>
    <dgm:cxn modelId="{CD099551-3FF7-4977-854A-7E06A77E85B2}" type="presParOf" srcId="{9534AE8B-52E4-47A8-BB5C-F3D6442B733C}" destId="{350D6132-2B05-451D-9856-0A4EAAB8629E}" srcOrd="1" destOrd="0" presId="urn:microsoft.com/office/officeart/2005/8/layout/equation1"/>
    <dgm:cxn modelId="{A7446680-276C-40A9-B588-8E906F69A299}" type="presParOf" srcId="{9534AE8B-52E4-47A8-BB5C-F3D6442B733C}" destId="{A79399E4-8D58-45FE-98F5-1C5C9FFE79FA}" srcOrd="2" destOrd="0" presId="urn:microsoft.com/office/officeart/2005/8/layout/equation1"/>
    <dgm:cxn modelId="{CFBC1DD0-6F1E-490E-93D9-47F5D12FA3FD}" type="presParOf" srcId="{9534AE8B-52E4-47A8-BB5C-F3D6442B733C}" destId="{68F0DCB1-8135-4B44-85D3-BEF8291F45B4}" srcOrd="3" destOrd="0" presId="urn:microsoft.com/office/officeart/2005/8/layout/equation1"/>
    <dgm:cxn modelId="{99DF5D5A-2C7F-42FE-89F1-4BC5691278CE}" type="presParOf" srcId="{9534AE8B-52E4-47A8-BB5C-F3D6442B733C}" destId="{FA593423-7A24-4BBB-A35E-9BF5988324B0}" srcOrd="4" destOrd="0" presId="urn:microsoft.com/office/officeart/2005/8/layout/equation1"/>
    <dgm:cxn modelId="{D122B82C-949A-4063-8379-22162E6C5424}" type="presParOf" srcId="{9534AE8B-52E4-47A8-BB5C-F3D6442B733C}" destId="{60DE5741-67CD-4A1C-951B-D6A0CEBABB20}" srcOrd="5" destOrd="0" presId="urn:microsoft.com/office/officeart/2005/8/layout/equation1"/>
    <dgm:cxn modelId="{3212922E-4B85-4FBA-9ACB-236D2331FFDF}" type="presParOf" srcId="{9534AE8B-52E4-47A8-BB5C-F3D6442B733C}" destId="{1886B4A7-E2F6-4EDC-9E79-3071F953CECF}" srcOrd="6" destOrd="0" presId="urn:microsoft.com/office/officeart/2005/8/layout/equation1"/>
    <dgm:cxn modelId="{6C191358-664F-4AEC-BE68-AF3AE11902EA}" type="presParOf" srcId="{9534AE8B-52E4-47A8-BB5C-F3D6442B733C}" destId="{914B8EFE-E432-4C75-A952-3CD46A5D217A}" srcOrd="7" destOrd="0" presId="urn:microsoft.com/office/officeart/2005/8/layout/equation1"/>
    <dgm:cxn modelId="{FD221DBE-0788-425D-8D45-EB29BF35E255}" type="presParOf" srcId="{9534AE8B-52E4-47A8-BB5C-F3D6442B733C}" destId="{435C1C94-8059-4521-BB7B-FCB857611C7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5921663" y="5379"/>
          <a:ext cx="2121159" cy="4705315"/>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latin typeface="Lato" panose="020F0502020204030203" pitchFamily="34" charset="0"/>
            </a:rPr>
            <a:t>Revenue Limit</a:t>
          </a:r>
        </a:p>
        <a:p>
          <a:pPr lvl="0" algn="ctr" defTabSz="1333500">
            <a:lnSpc>
              <a:spcPct val="90000"/>
            </a:lnSpc>
            <a:spcBef>
              <a:spcPct val="0"/>
            </a:spcBef>
            <a:spcAft>
              <a:spcPct val="35000"/>
            </a:spcAft>
          </a:pPr>
          <a:r>
            <a:rPr lang="en-US" sz="2800" b="1" kern="1200" dirty="0" smtClean="0">
              <a:latin typeface="Lato" panose="020F0502020204030203" pitchFamily="34" charset="0"/>
            </a:rPr>
            <a:t>Controlled </a:t>
          </a:r>
        </a:p>
        <a:p>
          <a:pPr lvl="0" algn="ctr" defTabSz="1333500">
            <a:lnSpc>
              <a:spcPct val="90000"/>
            </a:lnSpc>
            <a:spcBef>
              <a:spcPct val="0"/>
            </a:spcBef>
            <a:spcAft>
              <a:spcPct val="35000"/>
            </a:spcAft>
          </a:pPr>
          <a:r>
            <a:rPr lang="en-US" sz="2800" b="1" kern="1200" dirty="0" smtClean="0">
              <a:latin typeface="Lato" panose="020F0502020204030203" pitchFamily="34" charset="0"/>
            </a:rPr>
            <a:t>Property Tax Levies</a:t>
          </a:r>
          <a:endParaRPr lang="en-US" sz="2800" b="1" kern="1200" dirty="0">
            <a:latin typeface="Lato" panose="020F0502020204030203" pitchFamily="34" charset="0"/>
          </a:endParaRPr>
        </a:p>
      </dsp:txBody>
      <dsp:txXfrm>
        <a:off x="5983790" y="67506"/>
        <a:ext cx="1996905" cy="4581061"/>
      </dsp:txXfrm>
    </dsp:sp>
    <dsp:sp modelId="{71535913-8133-49A2-8F55-4086EA77B96D}">
      <dsp:nvSpPr>
        <dsp:cNvPr id="0" name=""/>
        <dsp:cNvSpPr/>
      </dsp:nvSpPr>
      <dsp:spPr>
        <a:xfrm rot="10800000">
          <a:off x="5262564" y="2096087"/>
          <a:ext cx="447849" cy="523899"/>
        </a:xfrm>
        <a:prstGeom prst="mathEqual">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5396919" y="2200867"/>
        <a:ext cx="313494" cy="314339"/>
      </dsp:txXfrm>
    </dsp:sp>
    <dsp:sp modelId="{00BBDF21-2F4D-4136-BF17-92D0D959191F}">
      <dsp:nvSpPr>
        <dsp:cNvPr id="0" name=""/>
        <dsp:cNvSpPr/>
      </dsp:nvSpPr>
      <dsp:spPr>
        <a:xfrm>
          <a:off x="2964165" y="0"/>
          <a:ext cx="2112498" cy="4716075"/>
        </a:xfrm>
        <a:prstGeom prst="roundRect">
          <a:avLst>
            <a:gd name="adj" fmla="val 10000"/>
          </a:avLst>
        </a:prstGeom>
        <a:gradFill rotWithShape="0">
          <a:gsLst>
            <a:gs pos="0">
              <a:schemeClr val="accent1">
                <a:shade val="50000"/>
                <a:hueOff val="-245493"/>
                <a:satOff val="-50713"/>
                <a:lumOff val="38316"/>
                <a:alphaOff val="0"/>
                <a:shade val="51000"/>
                <a:satMod val="130000"/>
              </a:schemeClr>
            </a:gs>
            <a:gs pos="80000">
              <a:schemeClr val="accent1">
                <a:shade val="50000"/>
                <a:hueOff val="-245493"/>
                <a:satOff val="-50713"/>
                <a:lumOff val="38316"/>
                <a:alphaOff val="0"/>
                <a:shade val="93000"/>
                <a:satMod val="130000"/>
              </a:schemeClr>
            </a:gs>
            <a:gs pos="100000">
              <a:schemeClr val="accent1">
                <a:shade val="50000"/>
                <a:hueOff val="-245493"/>
                <a:satOff val="-50713"/>
                <a:lumOff val="38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latin typeface="Lato" panose="020F0502020204030203" pitchFamily="34" charset="0"/>
            </a:rPr>
            <a:t>State Aid</a:t>
          </a:r>
        </a:p>
        <a:p>
          <a:pPr lvl="0" algn="ctr" defTabSz="1333500">
            <a:lnSpc>
              <a:spcPct val="90000"/>
            </a:lnSpc>
            <a:spcBef>
              <a:spcPct val="0"/>
            </a:spcBef>
            <a:spcAft>
              <a:spcPct val="35000"/>
            </a:spcAft>
          </a:pPr>
          <a:r>
            <a:rPr lang="en-US" sz="2800" b="1" kern="1200" dirty="0" smtClean="0">
              <a:latin typeface="Lato" panose="020F0502020204030203" pitchFamily="34" charset="0"/>
            </a:rPr>
            <a:t>(General Aid + High Poverty Aid + Computer Aid + Aid for Exempt Personal Property)</a:t>
          </a:r>
          <a:endParaRPr lang="en-US" sz="2800" kern="1200" dirty="0">
            <a:latin typeface="Lato" panose="020F0502020204030203" pitchFamily="34" charset="0"/>
          </a:endParaRPr>
        </a:p>
      </dsp:txBody>
      <dsp:txXfrm>
        <a:off x="3026038" y="61873"/>
        <a:ext cx="1988752" cy="4592329"/>
      </dsp:txXfrm>
    </dsp:sp>
    <dsp:sp modelId="{A72F3526-8A6C-4F9B-8D69-326C283A7F15}">
      <dsp:nvSpPr>
        <dsp:cNvPr id="0" name=""/>
        <dsp:cNvSpPr/>
      </dsp:nvSpPr>
      <dsp:spPr>
        <a:xfrm rot="10800000">
          <a:off x="2305066" y="2096087"/>
          <a:ext cx="447849" cy="523899"/>
        </a:xfrm>
        <a:prstGeom prst="mathMinus">
          <a:avLst/>
        </a:prstGeom>
        <a:gradFill rotWithShape="0">
          <a:gsLst>
            <a:gs pos="0">
              <a:schemeClr val="accent1">
                <a:shade val="90000"/>
                <a:hueOff val="-396930"/>
                <a:satOff val="-71393"/>
                <a:lumOff val="54987"/>
                <a:alphaOff val="0"/>
                <a:shade val="51000"/>
                <a:satMod val="130000"/>
              </a:schemeClr>
            </a:gs>
            <a:gs pos="80000">
              <a:schemeClr val="accent1">
                <a:shade val="90000"/>
                <a:hueOff val="-396930"/>
                <a:satOff val="-71393"/>
                <a:lumOff val="54987"/>
                <a:alphaOff val="0"/>
                <a:shade val="93000"/>
                <a:satMod val="130000"/>
              </a:schemeClr>
            </a:gs>
            <a:gs pos="100000">
              <a:schemeClr val="accent1">
                <a:shade val="90000"/>
                <a:hueOff val="-396930"/>
                <a:satOff val="-71393"/>
                <a:lumOff val="54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2439421" y="2200867"/>
        <a:ext cx="313494" cy="314339"/>
      </dsp:txXfrm>
    </dsp:sp>
    <dsp:sp modelId="{B14C538D-A163-4586-9B2B-D3A15B7B9472}">
      <dsp:nvSpPr>
        <dsp:cNvPr id="0" name=""/>
        <dsp:cNvSpPr/>
      </dsp:nvSpPr>
      <dsp:spPr>
        <a:xfrm>
          <a:off x="6667" y="0"/>
          <a:ext cx="2112498" cy="4716075"/>
        </a:xfrm>
        <a:prstGeom prst="roundRect">
          <a:avLst>
            <a:gd name="adj" fmla="val 10000"/>
          </a:avLst>
        </a:prstGeom>
        <a:gradFill rotWithShape="0">
          <a:gsLst>
            <a:gs pos="0">
              <a:schemeClr val="accent1">
                <a:shade val="50000"/>
                <a:hueOff val="-245493"/>
                <a:satOff val="-50713"/>
                <a:lumOff val="38316"/>
                <a:alphaOff val="0"/>
                <a:shade val="51000"/>
                <a:satMod val="130000"/>
              </a:schemeClr>
            </a:gs>
            <a:gs pos="80000">
              <a:schemeClr val="accent1">
                <a:shade val="50000"/>
                <a:hueOff val="-245493"/>
                <a:satOff val="-50713"/>
                <a:lumOff val="38316"/>
                <a:alphaOff val="0"/>
                <a:shade val="93000"/>
                <a:satMod val="130000"/>
              </a:schemeClr>
            </a:gs>
            <a:gs pos="100000">
              <a:schemeClr val="accent1">
                <a:shade val="50000"/>
                <a:hueOff val="-245493"/>
                <a:satOff val="-50713"/>
                <a:lumOff val="38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latin typeface="Lato" panose="020F0502020204030203" pitchFamily="34" charset="0"/>
            </a:rPr>
            <a:t>Revenue Limit</a:t>
          </a:r>
          <a:endParaRPr lang="en-US" sz="3000" b="1" kern="1200" dirty="0">
            <a:latin typeface="Lato" panose="020F0502020204030203" pitchFamily="34" charset="0"/>
          </a:endParaRPr>
        </a:p>
      </dsp:txBody>
      <dsp:txXfrm>
        <a:off x="68540" y="61873"/>
        <a:ext cx="1988752" cy="4592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C1237-2379-49E2-A2E5-DA7588C54CCE}">
      <dsp:nvSpPr>
        <dsp:cNvPr id="0" name=""/>
        <dsp:cNvSpPr/>
      </dsp:nvSpPr>
      <dsp:spPr>
        <a:xfrm>
          <a:off x="1383" y="662896"/>
          <a:ext cx="1834381" cy="1834381"/>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latin typeface="Lato" panose="020F0502020204030203" pitchFamily="34" charset="0"/>
            </a:rPr>
            <a:t>Membership</a:t>
          </a:r>
        </a:p>
      </dsp:txBody>
      <dsp:txXfrm>
        <a:off x="270022" y="931535"/>
        <a:ext cx="1297103" cy="1297103"/>
      </dsp:txXfrm>
    </dsp:sp>
    <dsp:sp modelId="{A79399E4-8D58-45FE-98F5-1C5C9FFE79FA}">
      <dsp:nvSpPr>
        <dsp:cNvPr id="0" name=""/>
        <dsp:cNvSpPr/>
      </dsp:nvSpPr>
      <dsp:spPr>
        <a:xfrm>
          <a:off x="1984716" y="1048116"/>
          <a:ext cx="1063941" cy="1063941"/>
        </a:xfrm>
        <a:prstGeom prst="mathMultiply">
          <a:avLst/>
        </a:prstGeom>
        <a:solidFill>
          <a:schemeClr val="accent6"/>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151775" y="1215175"/>
        <a:ext cx="729823" cy="729823"/>
      </dsp:txXfrm>
    </dsp:sp>
    <dsp:sp modelId="{FA593423-7A24-4BBB-A35E-9BF5988324B0}">
      <dsp:nvSpPr>
        <dsp:cNvPr id="0" name=""/>
        <dsp:cNvSpPr/>
      </dsp:nvSpPr>
      <dsp:spPr>
        <a:xfrm>
          <a:off x="3197609" y="662896"/>
          <a:ext cx="1834381" cy="1834381"/>
        </a:xfrm>
        <a:prstGeom prst="ellipse">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latin typeface="Lato" panose="020F0502020204030203" pitchFamily="34" charset="0"/>
            </a:rPr>
            <a:t>Maximum Revenue / Member</a:t>
          </a:r>
        </a:p>
      </dsp:txBody>
      <dsp:txXfrm>
        <a:off x="3466248" y="931535"/>
        <a:ext cx="1297103" cy="1297103"/>
      </dsp:txXfrm>
    </dsp:sp>
    <dsp:sp modelId="{1886B4A7-E2F6-4EDC-9E79-3071F953CECF}">
      <dsp:nvSpPr>
        <dsp:cNvPr id="0" name=""/>
        <dsp:cNvSpPr/>
      </dsp:nvSpPr>
      <dsp:spPr>
        <a:xfrm>
          <a:off x="5180942" y="1048116"/>
          <a:ext cx="1063941" cy="1063941"/>
        </a:xfrm>
        <a:prstGeom prst="mathEqual">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321967" y="1267288"/>
        <a:ext cx="781891" cy="625597"/>
      </dsp:txXfrm>
    </dsp:sp>
    <dsp:sp modelId="{435C1C94-8059-4521-BB7B-FCB857611C75}">
      <dsp:nvSpPr>
        <dsp:cNvPr id="0" name=""/>
        <dsp:cNvSpPr/>
      </dsp:nvSpPr>
      <dsp:spPr>
        <a:xfrm>
          <a:off x="6393835" y="662896"/>
          <a:ext cx="1834381" cy="1834381"/>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latin typeface="Lato" panose="020F0502020204030203" pitchFamily="34" charset="0"/>
            </a:rPr>
            <a:t>Revenue Limit with No Exemptions</a:t>
          </a:r>
        </a:p>
      </dsp:txBody>
      <dsp:txXfrm>
        <a:off x="6662474" y="931535"/>
        <a:ext cx="1297103" cy="12971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2B275029-0CE6-4CAF-8062-561007F53CFC}" type="datetimeFigureOut">
              <a:rPr lang="en-US" smtClean="0"/>
              <a:pPr/>
              <a:t>1/24/2020</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66A674F9-DB69-44D5-9CE3-C49EF90A5853}" type="slidenum">
              <a:rPr lang="en-US" smtClean="0"/>
              <a:pPr/>
              <a:t>‹#›</a:t>
            </a:fld>
            <a:endParaRPr lang="en-US" dirty="0"/>
          </a:p>
        </p:txBody>
      </p:sp>
    </p:spTree>
    <p:extLst>
      <p:ext uri="{BB962C8B-B14F-4D97-AF65-F5344CB8AC3E}">
        <p14:creationId xmlns:p14="http://schemas.microsoft.com/office/powerpoint/2010/main" val="360540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4" tIns="46147" rIns="92294" bIns="46147" rtlCol="0"/>
          <a:lstStyle>
            <a:lvl1pPr algn="l">
              <a:defRPr sz="11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4" tIns="46147" rIns="92294" bIns="46147" rtlCol="0"/>
          <a:lstStyle>
            <a:lvl1pPr algn="r">
              <a:defRPr sz="1100"/>
            </a:lvl1pPr>
          </a:lstStyle>
          <a:p>
            <a:pPr>
              <a:defRPr/>
            </a:pPr>
            <a:fld id="{EFD94392-0EC6-487E-A323-3AAB8EFF1E88}" type="datetimeFigureOut">
              <a:rPr lang="en-US"/>
              <a:pPr>
                <a:defRPr/>
              </a:pPr>
              <a:t>1/24/2020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294" tIns="46147" rIns="92294" bIns="46147"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4" tIns="46147" rIns="92294" bIns="461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2294" tIns="46147" rIns="92294" bIns="46147" rtlCol="0" anchor="b"/>
          <a:lstStyle>
            <a:lvl1pPr algn="l">
              <a:defRPr sz="11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4" tIns="46147" rIns="92294" bIns="46147" rtlCol="0" anchor="b"/>
          <a:lstStyle>
            <a:lvl1pPr algn="r">
              <a:defRPr sz="1100"/>
            </a:lvl1pPr>
          </a:lstStyle>
          <a:p>
            <a:pPr>
              <a:defRPr/>
            </a:pPr>
            <a:fld id="{B8DB3C69-16F6-466A-B3B3-DB0E2089E12C}" type="slidenum">
              <a:rPr lang="en-US"/>
              <a:pPr>
                <a:defRPr/>
              </a:pPr>
              <a:t>‹#›</a:t>
            </a:fld>
            <a:endParaRPr lang="en-US" dirty="0"/>
          </a:p>
        </p:txBody>
      </p:sp>
    </p:spTree>
    <p:extLst>
      <p:ext uri="{BB962C8B-B14F-4D97-AF65-F5344CB8AC3E}">
        <p14:creationId xmlns:p14="http://schemas.microsoft.com/office/powerpoint/2010/main" val="2415897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dirty="0"/>
          </a:p>
        </p:txBody>
      </p:sp>
    </p:spTree>
    <p:extLst>
      <p:ext uri="{BB962C8B-B14F-4D97-AF65-F5344CB8AC3E}">
        <p14:creationId xmlns:p14="http://schemas.microsoft.com/office/powerpoint/2010/main" val="13402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D7852FAC-D03D-4930-A4D6-60AE39FA03E8}" type="slidenum">
              <a:rPr lang="en-US" smtClean="0">
                <a:cs typeface="Arial" charset="0"/>
              </a:rPr>
              <a:pPr/>
              <a:t>10</a:t>
            </a:fld>
            <a:endParaRPr lang="en-US" dirty="0">
              <a:cs typeface="Arial" charset="0"/>
            </a:endParaRPr>
          </a:p>
        </p:txBody>
      </p:sp>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a:noFill/>
          <a:ln/>
        </p:spPr>
        <p:txBody>
          <a:bodyPr/>
          <a:lstStyle/>
          <a:p>
            <a:pPr eaLnBrk="1" hangingPunct="1">
              <a:lnSpc>
                <a:spcPct val="90000"/>
              </a:lnSpc>
            </a:pPr>
            <a:r>
              <a:rPr lang="en-US" b="1" dirty="0" smtClean="0">
                <a:latin typeface="Lato" panose="020F0502020204030203" pitchFamily="34" charset="0"/>
              </a:rPr>
              <a:t>Revenue Limit Membership is calculated on a three year average.</a:t>
            </a:r>
          </a:p>
          <a:p>
            <a:pPr eaLnBrk="1" hangingPunct="1">
              <a:lnSpc>
                <a:spcPct val="90000"/>
              </a:lnSpc>
            </a:pPr>
            <a:endParaRPr lang="en-US" sz="1400" b="1" dirty="0" smtClean="0">
              <a:latin typeface="Lato" panose="020F0502020204030203" pitchFamily="34" charset="0"/>
            </a:endParaRPr>
          </a:p>
          <a:p>
            <a:pPr lvl="1" eaLnBrk="1" hangingPunct="1">
              <a:lnSpc>
                <a:spcPct val="90000"/>
              </a:lnSpc>
            </a:pPr>
            <a:r>
              <a:rPr lang="en-US" dirty="0" smtClean="0">
                <a:latin typeface="Lato" panose="020F0502020204030203" pitchFamily="34" charset="0"/>
              </a:rPr>
              <a:t>A three year average is used to minimize the financial impact of a sharp increase or decrease in membership (FTE students).</a:t>
            </a:r>
          </a:p>
          <a:p>
            <a:pPr eaLnBrk="1" hangingPunct="1">
              <a:lnSpc>
                <a:spcPct val="90000"/>
              </a:lnSpc>
            </a:pPr>
            <a:endParaRPr lang="en-US" sz="1200" dirty="0" smtClean="0">
              <a:latin typeface="Lato" panose="020F0502020204030203" pitchFamily="34" charset="0"/>
            </a:endParaRPr>
          </a:p>
          <a:p>
            <a:pPr lvl="1" eaLnBrk="1" hangingPunct="1">
              <a:lnSpc>
                <a:spcPct val="90000"/>
              </a:lnSpc>
            </a:pPr>
            <a:r>
              <a:rPr lang="en-US" dirty="0" smtClean="0">
                <a:latin typeface="Lato" panose="020F0502020204030203" pitchFamily="34" charset="0"/>
              </a:rPr>
              <a:t>2018-19 Revenue Limit Membership =</a:t>
            </a:r>
          </a:p>
          <a:p>
            <a:pPr eaLnBrk="1" hangingPunct="1">
              <a:lnSpc>
                <a:spcPct val="90000"/>
              </a:lnSpc>
              <a:buFontTx/>
              <a:buNone/>
            </a:pPr>
            <a:endParaRPr lang="en-US" sz="1200" dirty="0" smtClean="0">
              <a:latin typeface="Lato" panose="020F0502020204030203" pitchFamily="34" charset="0"/>
            </a:endParaRPr>
          </a:p>
          <a:p>
            <a:pPr eaLnBrk="1" hangingPunct="1">
              <a:lnSpc>
                <a:spcPct val="90000"/>
              </a:lnSpc>
              <a:spcBef>
                <a:spcPts val="0"/>
              </a:spcBef>
              <a:buFontTx/>
              <a:buNone/>
            </a:pPr>
            <a:r>
              <a:rPr lang="en-US" dirty="0" smtClean="0">
                <a:latin typeface="Lato" panose="020F0502020204030203" pitchFamily="34" charset="0"/>
              </a:rPr>
              <a:t>		</a:t>
            </a:r>
            <a:r>
              <a:rPr lang="en-US" sz="2800" dirty="0" smtClean="0">
                <a:latin typeface="Lato" panose="020F0502020204030203" pitchFamily="34" charset="0"/>
              </a:rPr>
              <a:t>(Sept 2016 + Sept 2017 + Sept 2018) / 3</a:t>
            </a:r>
          </a:p>
          <a:p>
            <a:pPr eaLnBrk="1" hangingPunct="1"/>
            <a:endParaRPr lang="en-US" dirty="0"/>
          </a:p>
        </p:txBody>
      </p:sp>
    </p:spTree>
    <p:extLst>
      <p:ext uri="{BB962C8B-B14F-4D97-AF65-F5344CB8AC3E}">
        <p14:creationId xmlns:p14="http://schemas.microsoft.com/office/powerpoint/2010/main" val="281702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txBox="1">
            <a:spLocks noGrp="1" noChangeArrowheads="1"/>
          </p:cNvSpPr>
          <p:nvPr/>
        </p:nvSpPr>
        <p:spPr bwMode="auto">
          <a:xfrm>
            <a:off x="5265539" y="6659187"/>
            <a:ext cx="4028844" cy="350056"/>
          </a:xfrm>
          <a:prstGeom prst="rect">
            <a:avLst/>
          </a:prstGeom>
          <a:noFill/>
          <a:ln w="9525">
            <a:noFill/>
            <a:miter lim="800000"/>
            <a:headEnd/>
            <a:tailEnd/>
          </a:ln>
        </p:spPr>
        <p:txBody>
          <a:bodyPr lIns="89534" tIns="44767" rIns="89534" bIns="44767" anchor="b"/>
          <a:lstStyle/>
          <a:p>
            <a:pPr algn="r" defTabSz="895900"/>
            <a:fld id="{5D63F462-E7FC-428B-8833-BADAB0A2068D}" type="slidenum">
              <a:rPr lang="en-US" sz="1100"/>
              <a:pPr algn="r" defTabSz="895900"/>
              <a:t>11</a:t>
            </a:fld>
            <a:endParaRPr lang="en-US" sz="1100" dirty="0"/>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565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txBox="1">
            <a:spLocks noGrp="1" noChangeArrowheads="1"/>
          </p:cNvSpPr>
          <p:nvPr/>
        </p:nvSpPr>
        <p:spPr bwMode="auto">
          <a:xfrm>
            <a:off x="5265539" y="6659187"/>
            <a:ext cx="4028844" cy="350056"/>
          </a:xfrm>
          <a:prstGeom prst="rect">
            <a:avLst/>
          </a:prstGeom>
          <a:noFill/>
          <a:ln w="9525">
            <a:noFill/>
            <a:miter lim="800000"/>
            <a:headEnd/>
            <a:tailEnd/>
          </a:ln>
        </p:spPr>
        <p:txBody>
          <a:bodyPr lIns="89534" tIns="44767" rIns="89534" bIns="44767" anchor="b"/>
          <a:lstStyle/>
          <a:p>
            <a:pPr algn="r" defTabSz="895900"/>
            <a:fld id="{AB152D26-464E-413E-B588-4DC267AAFEDF}" type="slidenum">
              <a:rPr lang="en-US" sz="1100"/>
              <a:pPr algn="r" defTabSz="895900"/>
              <a:t>12</a:t>
            </a:fld>
            <a:endParaRPr lang="en-US" sz="1100" dirty="0"/>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0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txBox="1">
            <a:spLocks noGrp="1" noChangeArrowheads="1"/>
          </p:cNvSpPr>
          <p:nvPr/>
        </p:nvSpPr>
        <p:spPr bwMode="auto">
          <a:xfrm>
            <a:off x="5265539" y="6659187"/>
            <a:ext cx="4028844" cy="350056"/>
          </a:xfrm>
          <a:prstGeom prst="rect">
            <a:avLst/>
          </a:prstGeom>
          <a:noFill/>
          <a:ln w="9525">
            <a:noFill/>
            <a:miter lim="800000"/>
            <a:headEnd/>
            <a:tailEnd/>
          </a:ln>
        </p:spPr>
        <p:txBody>
          <a:bodyPr lIns="89534" tIns="44767" rIns="89534" bIns="44767" anchor="b"/>
          <a:lstStyle/>
          <a:p>
            <a:pPr algn="r" defTabSz="895900"/>
            <a:fld id="{AB152D26-464E-413E-B588-4DC267AAFEDF}" type="slidenum">
              <a:rPr lang="en-US" sz="1100"/>
              <a:pPr algn="r" defTabSz="895900"/>
              <a:t>13</a:t>
            </a:fld>
            <a:endParaRPr lang="en-US" sz="1100" dirty="0"/>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71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E0FC8"/>
                </a:solidFill>
              </a:rPr>
              <a:t>The 9 largest programs make up </a:t>
            </a:r>
            <a:r>
              <a:rPr lang="en-US" sz="1200" dirty="0" smtClean="0">
                <a:solidFill>
                  <a:srgbClr val="0E0FC8"/>
                </a:solidFill>
                <a:latin typeface="Calibri" panose="020F0502020204030204" pitchFamily="34" charset="0"/>
              </a:rPr>
              <a:t>≈ 80% of state spending.</a:t>
            </a:r>
            <a:endParaRPr lang="en-US" sz="1200" dirty="0" smtClean="0">
              <a:solidFill>
                <a:srgbClr val="0E0FC8"/>
              </a:solidFill>
            </a:endParaRP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14</a:t>
            </a:fld>
            <a:endParaRPr lang="en-US" dirty="0"/>
          </a:p>
        </p:txBody>
      </p:sp>
    </p:spTree>
    <p:extLst>
      <p:ext uri="{BB962C8B-B14F-4D97-AF65-F5344CB8AC3E}">
        <p14:creationId xmlns:p14="http://schemas.microsoft.com/office/powerpoint/2010/main" val="59626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dirty="0"/>
          </a:p>
        </p:txBody>
      </p:sp>
    </p:spTree>
    <p:extLst>
      <p:ext uri="{BB962C8B-B14F-4D97-AF65-F5344CB8AC3E}">
        <p14:creationId xmlns:p14="http://schemas.microsoft.com/office/powerpoint/2010/main" val="382395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dirty="0"/>
          </a:p>
        </p:txBody>
      </p:sp>
    </p:spTree>
    <p:extLst>
      <p:ext uri="{BB962C8B-B14F-4D97-AF65-F5344CB8AC3E}">
        <p14:creationId xmlns:p14="http://schemas.microsoft.com/office/powerpoint/2010/main" val="322559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dirty="0"/>
          </a:p>
        </p:txBody>
      </p:sp>
    </p:spTree>
    <p:extLst>
      <p:ext uri="{BB962C8B-B14F-4D97-AF65-F5344CB8AC3E}">
        <p14:creationId xmlns:p14="http://schemas.microsoft.com/office/powerpoint/2010/main" val="248184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rPr>
              <a:t>State shares in costs funded by local property</a:t>
            </a:r>
            <a:r>
              <a:rPr lang="en-US" sz="1200" baseline="0" dirty="0" smtClean="0">
                <a:latin typeface="Arial" pitchFamily="34" charset="0"/>
              </a:rPr>
              <a:t> tax and state general aid.</a:t>
            </a:r>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18</a:t>
            </a:fld>
            <a:endParaRPr lang="en-US" dirty="0"/>
          </a:p>
        </p:txBody>
      </p:sp>
    </p:spTree>
    <p:extLst>
      <p:ext uri="{BB962C8B-B14F-4D97-AF65-F5344CB8AC3E}">
        <p14:creationId xmlns:p14="http://schemas.microsoft.com/office/powerpoint/2010/main" val="2886394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B4FF2B-D292-4E76-BF80-58D449ACE92D}" type="slidenum">
              <a:rPr lang="en-US" smtClean="0"/>
              <a:pPr/>
              <a:t>19</a:t>
            </a:fld>
            <a:endParaRPr lang="en-US"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701040" y="4417405"/>
            <a:ext cx="5608320" cy="4181766"/>
          </a:xfrm>
          <a:noFill/>
        </p:spPr>
        <p:txBody>
          <a:bodyPr wrap="square" numCol="1" anchor="t" anchorCtr="0" compatLnSpc="1">
            <a:prstTxWarp prst="textNoShape">
              <a:avLst/>
            </a:prstTxWarp>
          </a:bodyPr>
          <a:lstStyle/>
          <a:p>
            <a:pPr eaLnBrk="1" hangingPunct="1"/>
            <a:r>
              <a:rPr lang="en-US" sz="1300" dirty="0">
                <a:latin typeface="Arial" pitchFamily="34" charset="0"/>
              </a:rPr>
              <a:t>You have probably heard lots about this – student counts and membership.</a:t>
            </a:r>
          </a:p>
          <a:p>
            <a:pPr eaLnBrk="1" hangingPunct="1"/>
            <a:endParaRPr lang="en-US" sz="1300" dirty="0">
              <a:latin typeface="Arial" pitchFamily="34" charset="0"/>
            </a:endParaRPr>
          </a:p>
          <a:p>
            <a:pPr eaLnBrk="1" hangingPunct="1"/>
            <a:r>
              <a:rPr lang="en-US" sz="1300" dirty="0">
                <a:latin typeface="Arial" pitchFamily="34" charset="0"/>
              </a:rPr>
              <a:t>Maybe you have not seen FTE (full-time equivalent).</a:t>
            </a:r>
          </a:p>
          <a:p>
            <a:pPr eaLnBrk="1" hangingPunct="1"/>
            <a:endParaRPr lang="en-US" sz="1300" dirty="0">
              <a:latin typeface="Arial" pitchFamily="34" charset="0"/>
            </a:endParaRPr>
          </a:p>
          <a:p>
            <a:pPr eaLnBrk="1" hangingPunct="1"/>
            <a:r>
              <a:rPr lang="en-US" sz="1300" dirty="0">
                <a:latin typeface="Arial" pitchFamily="34" charset="0"/>
              </a:rPr>
              <a:t>Half-time k program, it would take 2 (two) K students to make 1 full-time student. All state aid computations use this converted number – a fulltime equivalent.</a:t>
            </a:r>
          </a:p>
          <a:p>
            <a:pPr eaLnBrk="1" hangingPunct="1"/>
            <a:endParaRPr lang="en-US" sz="1300" dirty="0">
              <a:latin typeface="Arial" pitchFamily="34" charset="0"/>
            </a:endParaRPr>
          </a:p>
          <a:p>
            <a:pPr eaLnBrk="1" hangingPunct="1"/>
            <a:r>
              <a:rPr lang="en-US" sz="1300" dirty="0">
                <a:latin typeface="Arial" pitchFamily="34" charset="0"/>
              </a:rPr>
              <a:t>Summer school membership is not based on the number of students in summer school, but the number of hours spent in instructional classes.</a:t>
            </a:r>
          </a:p>
          <a:p>
            <a:pPr eaLnBrk="1" hangingPunct="1"/>
            <a:endParaRPr lang="en-US" sz="1300" dirty="0">
              <a:latin typeface="Arial" pitchFamily="34" charset="0"/>
            </a:endParaRPr>
          </a:p>
          <a:p>
            <a:pPr eaLnBrk="1" hangingPunct="1"/>
            <a:r>
              <a:rPr lang="en-US" sz="1300" dirty="0">
                <a:latin typeface="Arial" pitchFamily="34" charset="0"/>
              </a:rPr>
              <a:t>So, how does this all work?</a:t>
            </a:r>
          </a:p>
          <a:p>
            <a:pPr eaLnBrk="1" hangingPunct="1"/>
            <a:endParaRPr lang="en-US" sz="1300" dirty="0">
              <a:latin typeface="Arial" pitchFamily="34" charset="0"/>
            </a:endParaRPr>
          </a:p>
        </p:txBody>
      </p:sp>
    </p:spTree>
    <p:extLst>
      <p:ext uri="{BB962C8B-B14F-4D97-AF65-F5344CB8AC3E}">
        <p14:creationId xmlns:p14="http://schemas.microsoft.com/office/powerpoint/2010/main" val="10746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More money in General Aid without a corresponding increase to the Revenue</a:t>
            </a:r>
            <a:r>
              <a:rPr lang="en-US" baseline="0" dirty="0" smtClean="0"/>
              <a:t> Limit won’t result in additional revenue for the district.  It just results in property tax relief.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dirty="0"/>
          </a:p>
        </p:txBody>
      </p:sp>
    </p:spTree>
    <p:extLst>
      <p:ext uri="{BB962C8B-B14F-4D97-AF65-F5344CB8AC3E}">
        <p14:creationId xmlns:p14="http://schemas.microsoft.com/office/powerpoint/2010/main" val="80013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txBox="1">
            <a:spLocks noGrp="1" noChangeArrowheads="1"/>
          </p:cNvSpPr>
          <p:nvPr/>
        </p:nvSpPr>
        <p:spPr bwMode="auto">
          <a:xfrm>
            <a:off x="5265539" y="6659187"/>
            <a:ext cx="4028844" cy="350056"/>
          </a:xfrm>
          <a:prstGeom prst="rect">
            <a:avLst/>
          </a:prstGeom>
          <a:noFill/>
          <a:ln w="9525">
            <a:noFill/>
            <a:miter lim="800000"/>
            <a:headEnd/>
            <a:tailEnd/>
          </a:ln>
        </p:spPr>
        <p:txBody>
          <a:bodyPr lIns="89534" tIns="44767" rIns="89534" bIns="44767" anchor="b"/>
          <a:lstStyle/>
          <a:p>
            <a:pPr algn="r" defTabSz="895900"/>
            <a:fld id="{AB152D26-464E-413E-B588-4DC267AAFEDF}" type="slidenum">
              <a:rPr lang="en-US" sz="1100"/>
              <a:pPr algn="r" defTabSz="895900"/>
              <a:t>20</a:t>
            </a:fld>
            <a:endParaRPr lang="en-US" sz="1100" dirty="0"/>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1737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21</a:t>
            </a:fld>
            <a:endParaRPr lang="en-US" dirty="0"/>
          </a:p>
        </p:txBody>
      </p:sp>
    </p:spTree>
    <p:extLst>
      <p:ext uri="{BB962C8B-B14F-4D97-AF65-F5344CB8AC3E}">
        <p14:creationId xmlns:p14="http://schemas.microsoft.com/office/powerpoint/2010/main" val="38474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22</a:t>
            </a:fld>
            <a:endParaRPr lang="en-US" dirty="0"/>
          </a:p>
        </p:txBody>
      </p:sp>
    </p:spTree>
    <p:extLst>
      <p:ext uri="{BB962C8B-B14F-4D97-AF65-F5344CB8AC3E}">
        <p14:creationId xmlns:p14="http://schemas.microsoft.com/office/powerpoint/2010/main" val="1656866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23</a:t>
            </a:fld>
            <a:endParaRPr lang="en-US" dirty="0"/>
          </a:p>
        </p:txBody>
      </p:sp>
    </p:spTree>
    <p:extLst>
      <p:ext uri="{BB962C8B-B14F-4D97-AF65-F5344CB8AC3E}">
        <p14:creationId xmlns:p14="http://schemas.microsoft.com/office/powerpoint/2010/main" val="395920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28</a:t>
            </a:fld>
            <a:endParaRPr lang="en-US" dirty="0"/>
          </a:p>
        </p:txBody>
      </p:sp>
    </p:spTree>
    <p:extLst>
      <p:ext uri="{BB962C8B-B14F-4D97-AF65-F5344CB8AC3E}">
        <p14:creationId xmlns:p14="http://schemas.microsoft.com/office/powerpoint/2010/main" val="42131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37</a:t>
            </a:fld>
            <a:endParaRPr lang="en-US" dirty="0"/>
          </a:p>
        </p:txBody>
      </p:sp>
    </p:spTree>
    <p:extLst>
      <p:ext uri="{BB962C8B-B14F-4D97-AF65-F5344CB8AC3E}">
        <p14:creationId xmlns:p14="http://schemas.microsoft.com/office/powerpoint/2010/main" val="485854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43</a:t>
            </a:fld>
            <a:endParaRPr lang="en-US" dirty="0"/>
          </a:p>
        </p:txBody>
      </p:sp>
    </p:spTree>
    <p:extLst>
      <p:ext uri="{BB962C8B-B14F-4D97-AF65-F5344CB8AC3E}">
        <p14:creationId xmlns:p14="http://schemas.microsoft.com/office/powerpoint/2010/main" val="203384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44</a:t>
            </a:fld>
            <a:endParaRPr lang="en-US" dirty="0"/>
          </a:p>
        </p:txBody>
      </p:sp>
    </p:spTree>
    <p:extLst>
      <p:ext uri="{BB962C8B-B14F-4D97-AF65-F5344CB8AC3E}">
        <p14:creationId xmlns:p14="http://schemas.microsoft.com/office/powerpoint/2010/main" val="1418772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45</a:t>
            </a:fld>
            <a:endParaRPr lang="en-US" dirty="0"/>
          </a:p>
        </p:txBody>
      </p:sp>
    </p:spTree>
    <p:extLst>
      <p:ext uri="{BB962C8B-B14F-4D97-AF65-F5344CB8AC3E}">
        <p14:creationId xmlns:p14="http://schemas.microsoft.com/office/powerpoint/2010/main" val="144831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46</a:t>
            </a:fld>
            <a:endParaRPr lang="en-US" dirty="0"/>
          </a:p>
        </p:txBody>
      </p:sp>
    </p:spTree>
    <p:extLst>
      <p:ext uri="{BB962C8B-B14F-4D97-AF65-F5344CB8AC3E}">
        <p14:creationId xmlns:p14="http://schemas.microsoft.com/office/powerpoint/2010/main" val="292566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C0E4B95-5E0E-4AEB-8100-82059651CC1A}" type="slidenum">
              <a:rPr lang="en-US" smtClean="0">
                <a:cs typeface="Arial" charset="0"/>
              </a:rPr>
              <a:pPr/>
              <a:t>3</a:t>
            </a:fld>
            <a:endParaRPr lang="en-US" dirty="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lvl="1">
              <a:lnSpc>
                <a:spcPct val="80000"/>
              </a:lnSpc>
              <a:spcBef>
                <a:spcPct val="50000"/>
              </a:spcBef>
              <a:buClr>
                <a:schemeClr val="tx1"/>
              </a:buClr>
              <a:defRPr/>
            </a:pPr>
            <a:endParaRPr lang="en-US" sz="2100" dirty="0" smtClean="0"/>
          </a:p>
          <a:p>
            <a:pPr lvl="1">
              <a:lnSpc>
                <a:spcPct val="80000"/>
              </a:lnSpc>
              <a:spcBef>
                <a:spcPct val="50000"/>
              </a:spcBef>
              <a:buClr>
                <a:srgbClr val="FF0000"/>
              </a:buClr>
              <a:buFont typeface="Wingdings" pitchFamily="2" charset="2"/>
              <a:buChar char="ü"/>
              <a:defRPr/>
            </a:pPr>
            <a:r>
              <a:rPr lang="en-US" sz="2100" dirty="0" smtClean="0">
                <a:solidFill>
                  <a:srgbClr val="FFFF00"/>
                </a:solidFill>
                <a:ea typeface="ＭＳ Ｐゴシック" pitchFamily="8" charset="-128"/>
              </a:rPr>
              <a:t> </a:t>
            </a:r>
            <a:r>
              <a:rPr lang="en-US" sz="2100" dirty="0" smtClean="0">
                <a:ea typeface="ＭＳ Ｐゴシック" pitchFamily="8" charset="-128"/>
              </a:rPr>
              <a:t>General Aid </a:t>
            </a:r>
            <a:r>
              <a:rPr lang="en-US" sz="1800" dirty="0" smtClean="0">
                <a:ea typeface="ＭＳ Ｐゴシック" pitchFamily="8" charset="-128"/>
              </a:rPr>
              <a:t>(Equalization Aid, for most districts)</a:t>
            </a:r>
          </a:p>
          <a:p>
            <a:pPr lvl="1">
              <a:lnSpc>
                <a:spcPct val="80000"/>
              </a:lnSpc>
              <a:spcBef>
                <a:spcPct val="50000"/>
              </a:spcBef>
              <a:buClr>
                <a:srgbClr val="FF0000"/>
              </a:buClr>
              <a:buFont typeface="Wingdings" pitchFamily="2" charset="2"/>
              <a:buChar char="ü"/>
              <a:defRPr/>
            </a:pPr>
            <a:r>
              <a:rPr lang="en-US" sz="2100" dirty="0" smtClean="0">
                <a:ea typeface="ＭＳ Ｐゴシック" pitchFamily="8" charset="-128"/>
              </a:rPr>
              <a:t> Computer Aid</a:t>
            </a:r>
          </a:p>
          <a:p>
            <a:pPr lvl="1">
              <a:lnSpc>
                <a:spcPct val="80000"/>
              </a:lnSpc>
              <a:spcBef>
                <a:spcPct val="50000"/>
              </a:spcBef>
              <a:buClr>
                <a:srgbClr val="FF0000"/>
              </a:buClr>
              <a:buFont typeface="Wingdings" pitchFamily="2" charset="2"/>
              <a:buChar char="ü"/>
              <a:defRPr/>
            </a:pPr>
            <a:r>
              <a:rPr lang="en-US" sz="2100" dirty="0" smtClean="0">
                <a:ea typeface="ＭＳ Ｐゴシック" pitchFamily="8" charset="-128"/>
              </a:rPr>
              <a:t> Select Local Levies – Controlled:</a:t>
            </a:r>
          </a:p>
          <a:p>
            <a:pPr lvl="2">
              <a:lnSpc>
                <a:spcPct val="80000"/>
              </a:lnSpc>
              <a:spcBef>
                <a:spcPct val="50000"/>
              </a:spcBef>
              <a:buClr>
                <a:srgbClr val="FF0000"/>
              </a:buClr>
              <a:defRPr/>
            </a:pPr>
            <a:r>
              <a:rPr lang="en-US" sz="2100" dirty="0" smtClean="0">
                <a:ea typeface="ＭＳ Ｐゴシック" pitchFamily="8" charset="-128"/>
              </a:rPr>
              <a:t> General Fund </a:t>
            </a:r>
            <a:r>
              <a:rPr lang="en-US" sz="1800" dirty="0" smtClean="0">
                <a:ea typeface="ＭＳ Ｐゴシック" pitchFamily="8" charset="-128"/>
              </a:rPr>
              <a:t>(Fund 10)</a:t>
            </a:r>
          </a:p>
          <a:p>
            <a:pPr lvl="2">
              <a:lnSpc>
                <a:spcPct val="80000"/>
              </a:lnSpc>
              <a:spcBef>
                <a:spcPct val="50000"/>
              </a:spcBef>
              <a:buClr>
                <a:srgbClr val="FF0000"/>
              </a:buClr>
              <a:defRPr/>
            </a:pPr>
            <a:r>
              <a:rPr lang="en-US" sz="2100" dirty="0" smtClean="0">
                <a:ea typeface="ＭＳ Ｐゴシック" pitchFamily="8" charset="-128"/>
              </a:rPr>
              <a:t> Non-Referendum Debt Service </a:t>
            </a:r>
            <a:r>
              <a:rPr lang="en-US" sz="1800" dirty="0" smtClean="0">
                <a:ea typeface="ＭＳ Ｐゴシック" pitchFamily="8" charset="-128"/>
              </a:rPr>
              <a:t>(Fund 38)</a:t>
            </a:r>
          </a:p>
          <a:p>
            <a:pPr lvl="2">
              <a:lnSpc>
                <a:spcPct val="80000"/>
              </a:lnSpc>
              <a:spcBef>
                <a:spcPct val="50000"/>
              </a:spcBef>
              <a:buClr>
                <a:srgbClr val="FF0000"/>
              </a:buClr>
              <a:defRPr/>
            </a:pPr>
            <a:r>
              <a:rPr lang="en-US" sz="2100" dirty="0" smtClean="0">
                <a:ea typeface="ＭＳ Ｐゴシック" pitchFamily="8" charset="-128"/>
              </a:rPr>
              <a:t> Capital Projects </a:t>
            </a:r>
            <a:r>
              <a:rPr lang="en-US" sz="1800" dirty="0" smtClean="0">
                <a:ea typeface="ＭＳ Ｐゴシック" pitchFamily="8" charset="-128"/>
              </a:rPr>
              <a:t>(Fund 41)</a:t>
            </a:r>
          </a:p>
          <a:p>
            <a:pPr lvl="2">
              <a:lnSpc>
                <a:spcPct val="80000"/>
              </a:lnSpc>
              <a:spcBef>
                <a:spcPct val="50000"/>
              </a:spcBef>
              <a:buClr>
                <a:srgbClr val="FF0000"/>
              </a:buClr>
              <a:defRPr/>
            </a:pPr>
            <a:endParaRPr lang="en-US" sz="1800" dirty="0" smtClean="0">
              <a:solidFill>
                <a:srgbClr val="FF0000"/>
              </a:solidFill>
              <a:effectLst>
                <a:outerShdw blurRad="38100" dist="38100" dir="2700000" algn="tl">
                  <a:srgbClr val="000000">
                    <a:alpha val="43137"/>
                  </a:srgbClr>
                </a:outerShdw>
              </a:effectLst>
              <a:ea typeface="ＭＳ Ｐゴシック" pitchFamily="8" charset="-128"/>
            </a:endParaRPr>
          </a:p>
          <a:p>
            <a:pPr lvl="2">
              <a:lnSpc>
                <a:spcPct val="80000"/>
              </a:lnSpc>
              <a:spcBef>
                <a:spcPct val="50000"/>
              </a:spcBef>
              <a:buClr>
                <a:srgbClr val="FF0000"/>
              </a:buClr>
              <a:defRPr/>
            </a:pPr>
            <a:r>
              <a:rPr lang="en-US" sz="2100" dirty="0" smtClean="0">
                <a:solidFill>
                  <a:srgbClr val="FF0000"/>
                </a:solidFill>
                <a:effectLst>
                  <a:outerShdw blurRad="38100" dist="38100" dir="2700000" algn="tl">
                    <a:srgbClr val="000000">
                      <a:alpha val="43137"/>
                    </a:srgbClr>
                  </a:outerShdw>
                </a:effectLst>
              </a:rPr>
              <a:t>It is </a:t>
            </a:r>
            <a:r>
              <a:rPr lang="en-US" sz="2100" u="sng" dirty="0" smtClean="0">
                <a:solidFill>
                  <a:srgbClr val="FF0000"/>
                </a:solidFill>
                <a:effectLst>
                  <a:outerShdw blurRad="38100" dist="38100" dir="2700000" algn="tl">
                    <a:srgbClr val="000000">
                      <a:alpha val="43137"/>
                    </a:srgbClr>
                  </a:outerShdw>
                </a:effectLst>
              </a:rPr>
              <a:t>not</a:t>
            </a:r>
            <a:r>
              <a:rPr lang="en-US" sz="2100" dirty="0" smtClean="0">
                <a:solidFill>
                  <a:srgbClr val="FF0000"/>
                </a:solidFill>
                <a:effectLst>
                  <a:outerShdw blurRad="38100" dist="38100" dir="2700000" algn="tl">
                    <a:srgbClr val="000000">
                      <a:alpha val="43137"/>
                    </a:srgbClr>
                  </a:outerShdw>
                </a:effectLst>
              </a:rPr>
              <a:t> an expenditure control or spending limit.</a:t>
            </a:r>
          </a:p>
          <a:p>
            <a:pPr indent="-288036" algn="ctr">
              <a:spcBef>
                <a:spcPct val="20000"/>
              </a:spcBef>
              <a:buClr>
                <a:schemeClr val="accent1"/>
              </a:buClr>
              <a:buSzPct val="80000"/>
              <a:defRPr/>
            </a:pPr>
            <a:endParaRPr lang="en-US" sz="2100" dirty="0" smtClean="0">
              <a:latin typeface="Arial" charset="0"/>
            </a:endParaRPr>
          </a:p>
          <a:p>
            <a:pPr eaLnBrk="1" hangingPunct="1"/>
            <a:endParaRPr lang="en-US" dirty="0"/>
          </a:p>
        </p:txBody>
      </p:sp>
    </p:spTree>
    <p:extLst>
      <p:ext uri="{BB962C8B-B14F-4D97-AF65-F5344CB8AC3E}">
        <p14:creationId xmlns:p14="http://schemas.microsoft.com/office/powerpoint/2010/main" val="1726817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47</a:t>
            </a:fld>
            <a:endParaRPr lang="en-US" dirty="0"/>
          </a:p>
        </p:txBody>
      </p:sp>
    </p:spTree>
    <p:extLst>
      <p:ext uri="{BB962C8B-B14F-4D97-AF65-F5344CB8AC3E}">
        <p14:creationId xmlns:p14="http://schemas.microsoft.com/office/powerpoint/2010/main" val="2327674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48</a:t>
            </a:fld>
            <a:endParaRPr lang="en-US" dirty="0"/>
          </a:p>
        </p:txBody>
      </p:sp>
    </p:spTree>
    <p:extLst>
      <p:ext uri="{BB962C8B-B14F-4D97-AF65-F5344CB8AC3E}">
        <p14:creationId xmlns:p14="http://schemas.microsoft.com/office/powerpoint/2010/main" val="1871242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49</a:t>
            </a:fld>
            <a:endParaRPr lang="en-US" dirty="0"/>
          </a:p>
        </p:txBody>
      </p:sp>
    </p:spTree>
    <p:extLst>
      <p:ext uri="{BB962C8B-B14F-4D97-AF65-F5344CB8AC3E}">
        <p14:creationId xmlns:p14="http://schemas.microsoft.com/office/powerpoint/2010/main" val="77933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aseline="0" dirty="0" smtClean="0"/>
              <a:t>Updated graphic for 2016-17 Comparative Revenues</a:t>
            </a:r>
          </a:p>
          <a:p>
            <a:endParaRPr lang="en-US" baseline="0" dirty="0" smtClean="0"/>
          </a:p>
          <a:p>
            <a:pPr>
              <a:lnSpc>
                <a:spcPct val="120000"/>
              </a:lnSpc>
              <a:spcAft>
                <a:spcPts val="1834"/>
              </a:spcAft>
            </a:pPr>
            <a:r>
              <a:rPr lang="en-US" sz="1400" dirty="0"/>
              <a:t>In 1993-94, the State enacted revenue limits to control the revenue a school district can collect from: </a:t>
            </a:r>
          </a:p>
          <a:p>
            <a:pPr marL="167719" indent="-177037">
              <a:lnSpc>
                <a:spcPct val="120000"/>
              </a:lnSpc>
              <a:spcAft>
                <a:spcPts val="611"/>
              </a:spcAft>
              <a:buFont typeface="Arial" panose="020B0604020202020204" pitchFamily="34" charset="0"/>
              <a:buChar char="•"/>
            </a:pPr>
            <a:r>
              <a:rPr lang="en-US" sz="1400" dirty="0"/>
              <a:t>General Aid (Equalization Aid, for most districts)</a:t>
            </a:r>
          </a:p>
          <a:p>
            <a:pPr marL="167719" indent="-177037">
              <a:lnSpc>
                <a:spcPct val="120000"/>
              </a:lnSpc>
              <a:spcAft>
                <a:spcPts val="611"/>
              </a:spcAft>
              <a:buFont typeface="Arial" panose="020B0604020202020204" pitchFamily="34" charset="0"/>
              <a:buChar char="•"/>
            </a:pPr>
            <a:r>
              <a:rPr lang="en-US" sz="1400" dirty="0"/>
              <a:t>Computer </a:t>
            </a:r>
            <a:r>
              <a:rPr lang="en-US" sz="1400" dirty="0" smtClean="0"/>
              <a:t>Aid</a:t>
            </a:r>
          </a:p>
          <a:p>
            <a:pPr marL="167719" indent="-177037">
              <a:lnSpc>
                <a:spcPct val="120000"/>
              </a:lnSpc>
              <a:spcAft>
                <a:spcPts val="611"/>
              </a:spcAft>
              <a:buFont typeface="Arial" panose="020B0604020202020204" pitchFamily="34" charset="0"/>
              <a:buChar char="•"/>
            </a:pPr>
            <a:r>
              <a:rPr lang="en-US" sz="1400" dirty="0" smtClean="0"/>
              <a:t>Aid for Exempt Personal</a:t>
            </a:r>
            <a:r>
              <a:rPr lang="en-US" sz="1400" baseline="0" dirty="0" smtClean="0"/>
              <a:t> Property</a:t>
            </a:r>
            <a:endParaRPr lang="en-US" sz="1400" dirty="0"/>
          </a:p>
          <a:p>
            <a:pPr marL="167719" indent="-177037">
              <a:lnSpc>
                <a:spcPct val="120000"/>
              </a:lnSpc>
              <a:spcAft>
                <a:spcPts val="611"/>
              </a:spcAft>
              <a:buFont typeface="Arial" panose="020B0604020202020204" pitchFamily="34" charset="0"/>
              <a:buChar char="•"/>
            </a:pPr>
            <a:r>
              <a:rPr lang="en-US" sz="1400" dirty="0"/>
              <a:t>High Poverty Aid</a:t>
            </a:r>
          </a:p>
          <a:p>
            <a:pPr marL="167719" indent="-177037">
              <a:lnSpc>
                <a:spcPct val="120000"/>
              </a:lnSpc>
              <a:spcAft>
                <a:spcPts val="611"/>
              </a:spcAft>
              <a:buFont typeface="Arial" panose="020B0604020202020204" pitchFamily="34" charset="0"/>
              <a:buChar char="•"/>
            </a:pPr>
            <a:r>
              <a:rPr lang="en-US" sz="1400" dirty="0"/>
              <a:t>Select Local Levies</a:t>
            </a:r>
          </a:p>
          <a:p>
            <a:pPr marL="516908" lvl="2" indent="-177037">
              <a:lnSpc>
                <a:spcPct val="120000"/>
              </a:lnSpc>
              <a:buFont typeface="Arial" panose="020B0604020202020204" pitchFamily="34" charset="0"/>
              <a:buChar char="•"/>
            </a:pPr>
            <a:r>
              <a:rPr lang="en-US" sz="1100" b="1" dirty="0">
                <a:latin typeface="Lato" panose="020F0502020204030203" pitchFamily="34" charset="0"/>
              </a:rPr>
              <a:t>General Fund (Fund 10)</a:t>
            </a:r>
          </a:p>
          <a:p>
            <a:pPr marL="516908" lvl="2" indent="-177037">
              <a:lnSpc>
                <a:spcPct val="120000"/>
              </a:lnSpc>
              <a:buFont typeface="Arial" panose="020B0604020202020204" pitchFamily="34" charset="0"/>
              <a:buChar char="•"/>
            </a:pPr>
            <a:r>
              <a:rPr lang="en-US" sz="1100" b="1" dirty="0">
                <a:latin typeface="Lato" panose="020F0502020204030203" pitchFamily="34" charset="0"/>
              </a:rPr>
              <a:t>Non-Referendum Debt Service (Fund 38)</a:t>
            </a:r>
          </a:p>
          <a:p>
            <a:pPr marL="516908" lvl="2" indent="-177037">
              <a:lnSpc>
                <a:spcPct val="120000"/>
              </a:lnSpc>
              <a:buFont typeface="Arial" panose="020B0604020202020204" pitchFamily="34" charset="0"/>
              <a:buChar char="•"/>
            </a:pPr>
            <a:r>
              <a:rPr lang="en-US" sz="1100" b="1" dirty="0">
                <a:latin typeface="Lato" panose="020F0502020204030203" pitchFamily="34" charset="0"/>
              </a:rPr>
              <a:t>Capital Projects (Fund 41)</a:t>
            </a:r>
          </a:p>
          <a:p>
            <a:pPr marL="516908" lvl="2" indent="-177037">
              <a:lnSpc>
                <a:spcPct val="120000"/>
              </a:lnSpc>
              <a:buFont typeface="Arial" panose="020B0604020202020204" pitchFamily="34" charset="0"/>
              <a:buChar char="•"/>
            </a:pPr>
            <a:endParaRPr lang="en-US" sz="1100" dirty="0">
              <a:latin typeface="Lato" panose="020F0502020204030203" pitchFamily="34" charset="0"/>
            </a:endParaRPr>
          </a:p>
          <a:p>
            <a:pPr>
              <a:lnSpc>
                <a:spcPct val="120000"/>
              </a:lnSpc>
              <a:spcAft>
                <a:spcPts val="1834"/>
              </a:spcAft>
            </a:pPr>
            <a:r>
              <a:rPr lang="en-US" sz="1400" dirty="0"/>
              <a:t>It is </a:t>
            </a:r>
            <a:r>
              <a:rPr lang="en-US" sz="1400" u="sng" dirty="0"/>
              <a:t>not</a:t>
            </a:r>
            <a:r>
              <a:rPr lang="en-US" sz="1400" dirty="0"/>
              <a:t> an expenditure control or spending limit.</a:t>
            </a:r>
          </a:p>
          <a:p>
            <a:pPr>
              <a:lnSpc>
                <a:spcPct val="120000"/>
              </a:lnSpc>
              <a:spcAft>
                <a:spcPts val="1834"/>
              </a:spcAft>
            </a:pPr>
            <a:endParaRPr lang="en-US" sz="1400" dirty="0"/>
          </a:p>
          <a:p>
            <a:pPr>
              <a:lnSpc>
                <a:spcPct val="120000"/>
              </a:lnSpc>
              <a:spcAft>
                <a:spcPts val="1834"/>
              </a:spcAft>
            </a:pPr>
            <a:r>
              <a:rPr lang="en-US" sz="1400" dirty="0"/>
              <a:t>Examples of what the Revenue Limit does not control (not exhaustive list):</a:t>
            </a:r>
          </a:p>
          <a:p>
            <a:pPr marL="815302" lvl="1" indent="-349415" defTabSz="465887">
              <a:buFont typeface="Arial" panose="020B0604020202020204" pitchFamily="34" charset="0"/>
              <a:buChar char="•"/>
            </a:pPr>
            <a:r>
              <a:rPr lang="en-US" sz="1400" b="1" dirty="0">
                <a:solidFill>
                  <a:prstClr val="black"/>
                </a:solidFill>
              </a:rPr>
              <a:t>School Fees</a:t>
            </a:r>
          </a:p>
          <a:p>
            <a:pPr marL="815302" lvl="1" indent="-349415" defTabSz="465887">
              <a:buFont typeface="Arial" panose="020B0604020202020204" pitchFamily="34" charset="0"/>
              <a:buChar char="•"/>
            </a:pPr>
            <a:r>
              <a:rPr lang="en-US" sz="1400" b="1" dirty="0">
                <a:solidFill>
                  <a:prstClr val="black"/>
                </a:solidFill>
              </a:rPr>
              <a:t>Categorical Aids (Per Pupil Aid, Library Aid, Transportation Aid, etc.)</a:t>
            </a:r>
          </a:p>
          <a:p>
            <a:pPr marL="815302" lvl="1" indent="-349415" defTabSz="465887">
              <a:buFont typeface="Arial" panose="020B0604020202020204" pitchFamily="34" charset="0"/>
              <a:buChar char="•"/>
            </a:pPr>
            <a:r>
              <a:rPr lang="en-US" sz="1400" b="1" dirty="0">
                <a:solidFill>
                  <a:prstClr val="black"/>
                </a:solidFill>
              </a:rPr>
              <a:t>State and Federal Grants</a:t>
            </a:r>
          </a:p>
          <a:p>
            <a:pPr marL="815302" lvl="1" indent="-349415" defTabSz="465887">
              <a:buFont typeface="Arial" panose="020B0604020202020204" pitchFamily="34" charset="0"/>
              <a:buChar char="•"/>
            </a:pPr>
            <a:r>
              <a:rPr lang="en-US" sz="1400" b="1" dirty="0">
                <a:solidFill>
                  <a:prstClr val="black"/>
                </a:solidFill>
              </a:rPr>
              <a:t>Gate Receipts</a:t>
            </a:r>
          </a:p>
          <a:p>
            <a:pPr marL="815302" lvl="1" indent="-349415" defTabSz="465887">
              <a:buFont typeface="Arial" panose="020B0604020202020204" pitchFamily="34" charset="0"/>
              <a:buChar char="•"/>
            </a:pPr>
            <a:r>
              <a:rPr lang="en-US" sz="1400" b="1" dirty="0">
                <a:solidFill>
                  <a:prstClr val="black"/>
                </a:solidFill>
              </a:rPr>
              <a:t>Donations</a:t>
            </a:r>
          </a:p>
          <a:p>
            <a:pPr marL="815302" lvl="1" indent="-349415" defTabSz="465887">
              <a:buFont typeface="Arial" panose="020B0604020202020204" pitchFamily="34" charset="0"/>
              <a:buChar char="•"/>
            </a:pPr>
            <a:r>
              <a:rPr lang="en-US" sz="1400" b="1" dirty="0">
                <a:solidFill>
                  <a:prstClr val="black"/>
                </a:solidFill>
              </a:rPr>
              <a:t>Local Levies</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Referendum Debt Service (Fund 39, at times called “Non-Fund 38”) </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Community Service Fund (Fund 80)</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Prior Year Levy Chargeback for Uncollectible Taxes (Fund 10)</a:t>
            </a:r>
          </a:p>
          <a:p>
            <a:pPr>
              <a:lnSpc>
                <a:spcPct val="120000"/>
              </a:lnSpc>
              <a:spcAft>
                <a:spcPts val="1834"/>
              </a:spcAft>
            </a:pPr>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728CBB82-C311-4B5F-A182-38484E9EFA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83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C0E4B95-5E0E-4AEB-8100-82059651CC1A}" type="slidenum">
              <a:rPr lang="en-US" smtClean="0">
                <a:cs typeface="Arial" charset="0"/>
              </a:rPr>
              <a:pPr/>
              <a:t>5</a:t>
            </a:fld>
            <a:endParaRPr lang="en-US" dirty="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4609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C0E4B95-5E0E-4AEB-8100-82059651CC1A}" type="slidenum">
              <a:rPr lang="en-US" smtClean="0">
                <a:cs typeface="Arial" charset="0"/>
              </a:rPr>
              <a:pPr/>
              <a:t>6</a:t>
            </a:fld>
            <a:endParaRPr lang="en-US" dirty="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3097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2E6302D-2E49-414E-A2DE-E177DAF2F73C}" type="slidenum">
              <a:rPr lang="en-US" smtClean="0">
                <a:cs typeface="Arial" charset="0"/>
              </a:rPr>
              <a:pPr/>
              <a:t>7</a:t>
            </a:fld>
            <a:endParaRPr lang="en-US" dirty="0">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316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45BE39E-5461-44D8-A631-B2E5E105E678}" type="slidenum">
              <a:rPr lang="en-US" smtClean="0">
                <a:cs typeface="Arial" charset="0"/>
              </a:rPr>
              <a:pPr/>
              <a:t>8</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23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DFBA90FC-0331-402D-8E2F-903139BE560D}" type="slidenum">
              <a:rPr lang="en-US" smtClean="0">
                <a:cs typeface="Arial" charset="0"/>
              </a:rPr>
              <a:pPr/>
              <a:t>9</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530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12BFAEC-A217-4237-8A9B-5C1445984A16}" type="datetime1">
              <a:rPr lang="en-US" smtClean="0"/>
              <a:t>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725112"/>
            <a:ext cx="6311370" cy="1683555"/>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4" y="4047160"/>
            <a:ext cx="2228771" cy="1498496"/>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4331839"/>
            <a:ext cx="9144058" cy="2528584"/>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23031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1"/>
            <a:ext cx="9150304" cy="1228876"/>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9144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9" y="1596573"/>
            <a:ext cx="5046877" cy="3350372"/>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2652302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1"/>
            <a:ext cx="9150304" cy="1228876"/>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9144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3" y="1739831"/>
            <a:ext cx="5045075" cy="3373967"/>
          </a:xfrm>
        </p:spPr>
        <p:txBody>
          <a:bodyPr/>
          <a:lstStyle/>
          <a:p>
            <a:endParaRPr lang="en-US" dirty="0"/>
          </a:p>
        </p:txBody>
      </p:sp>
    </p:spTree>
    <p:extLst>
      <p:ext uri="{BB962C8B-B14F-4D97-AF65-F5344CB8AC3E}">
        <p14:creationId xmlns:p14="http://schemas.microsoft.com/office/powerpoint/2010/main" val="10582171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1"/>
            <a:ext cx="9144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3" y="1703011"/>
            <a:ext cx="3993459" cy="3106028"/>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722364"/>
            <a:ext cx="3420446" cy="4120808"/>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2932395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5C3B8-CAFA-4117-878E-685D2BDF86AB}" type="datetime1">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190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6"/>
          <p:cNvSpPr>
            <a:spLocks noGrp="1"/>
          </p:cNvSpPr>
          <p:nvPr>
            <p:ph type="dt" sz="half" idx="10"/>
          </p:nvPr>
        </p:nvSpPr>
        <p:spPr>
          <a:xfrm>
            <a:off x="4791456" y="6480969"/>
            <a:ext cx="2133600" cy="301752"/>
          </a:xfrm>
          <a:prstGeom prst="rect">
            <a:avLst/>
          </a:prstGeom>
        </p:spPr>
        <p:txBody>
          <a:bodyPr/>
          <a:lstStyle>
            <a:lvl1pPr>
              <a:defRPr/>
            </a:lvl1pPr>
          </a:lstStyle>
          <a:p>
            <a:pPr>
              <a:defRPr/>
            </a:pPr>
            <a:fld id="{7BC9EB66-058D-4FC2-96E4-AC2F1C5729D9}" type="datetime1">
              <a:rPr lang="en-US" smtClean="0"/>
              <a:pPr>
                <a:defRPr/>
              </a:pPr>
              <a:t>1/24/2020</a:t>
            </a:fld>
            <a:endParaRPr lang="en-US" dirty="0"/>
          </a:p>
        </p:txBody>
      </p:sp>
      <p:sp>
        <p:nvSpPr>
          <p:cNvPr id="4" name="Footer Placeholder 3"/>
          <p:cNvSpPr>
            <a:spLocks noGrp="1"/>
          </p:cNvSpPr>
          <p:nvPr>
            <p:ph type="ftr" sz="quarter" idx="11"/>
          </p:nvPr>
        </p:nvSpPr>
        <p:spPr>
          <a:xfrm>
            <a:off x="457200" y="6481891"/>
            <a:ext cx="4260056" cy="300831"/>
          </a:xfrm>
          <a:prstGeom prst="rect">
            <a:avLst/>
          </a:prstGeom>
        </p:spPr>
        <p:txBody>
          <a:bodyPr/>
          <a:lstStyle>
            <a:lvl1pPr>
              <a:defRPr/>
            </a:lvl1pPr>
          </a:lstStyle>
          <a:p>
            <a:pPr>
              <a:defRPr/>
            </a:pPr>
            <a:r>
              <a:rPr lang="en-US" dirty="0" smtClean="0"/>
              <a:t>Introduction to WUFAR</a:t>
            </a:r>
            <a:endParaRPr lang="en-US" dirty="0"/>
          </a:p>
        </p:txBody>
      </p:sp>
      <p:sp>
        <p:nvSpPr>
          <p:cNvPr id="5" name="Slide Number Placeholder 15"/>
          <p:cNvSpPr>
            <a:spLocks noGrp="1"/>
          </p:cNvSpPr>
          <p:nvPr>
            <p:ph type="sldNum" sz="quarter" idx="12"/>
          </p:nvPr>
        </p:nvSpPr>
        <p:spPr>
          <a:xfrm>
            <a:off x="7589520" y="6480969"/>
            <a:ext cx="502920" cy="301752"/>
          </a:xfrm>
          <a:prstGeom prst="rect">
            <a:avLst/>
          </a:prstGeom>
        </p:spPr>
        <p:txBody>
          <a:bodyPr/>
          <a:lstStyle>
            <a:lvl1pPr>
              <a:defRPr/>
            </a:lvl1pPr>
          </a:lstStyle>
          <a:p>
            <a:pPr>
              <a:defRPr/>
            </a:pPr>
            <a:fld id="{4A97B225-67F1-4687-A19C-5DE831D050F8}" type="slidenum">
              <a:rPr lang="en-US"/>
              <a:pPr>
                <a:defRPr/>
              </a:pPr>
              <a:t>‹#›</a:t>
            </a:fld>
            <a:endParaRPr lang="en-US" dirty="0"/>
          </a:p>
        </p:txBody>
      </p:sp>
    </p:spTree>
    <p:extLst>
      <p:ext uri="{BB962C8B-B14F-4D97-AF65-F5344CB8AC3E}">
        <p14:creationId xmlns:p14="http://schemas.microsoft.com/office/powerpoint/2010/main" val="407164185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3"/>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457200" y="6480970"/>
            <a:ext cx="4260056" cy="300831"/>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589520" y="6480969"/>
            <a:ext cx="502920" cy="301752"/>
          </a:xfrm>
          <a:prstGeom prst="rect">
            <a:avLst/>
          </a:prstGeom>
        </p:spPr>
        <p:txBody>
          <a:bodyPr/>
          <a:lstStyle/>
          <a:p>
            <a:pPr>
              <a:defRPr/>
            </a:pPr>
            <a:fld id="{3528CCFA-0BAD-4D07-A244-1DA515BBAFBE}" type="slidenum">
              <a:rPr lang="en-US" smtClean="0"/>
              <a:pPr>
                <a:defRPr/>
              </a:pPr>
              <a:t>‹#›</a:t>
            </a:fld>
            <a:endParaRPr lang="en-US" dirty="0"/>
          </a:p>
        </p:txBody>
      </p:sp>
    </p:spTree>
    <p:extLst>
      <p:ext uri="{BB962C8B-B14F-4D97-AF65-F5344CB8AC3E}">
        <p14:creationId xmlns:p14="http://schemas.microsoft.com/office/powerpoint/2010/main" val="216655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EF6CC7-778F-46EF-B5CB-FB6AB008FB66}" type="datetime1">
              <a:rPr lang="en-US" smtClean="0"/>
              <a:t>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913077-F040-43B4-8868-65FF4A0B6A4C}" type="datetime1">
              <a:rPr lang="en-US" smtClean="0"/>
              <a:t>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2CD867-D9EE-4376-A229-7FC6AF0AEC75}" type="datetime1">
              <a:rPr lang="en-US" smtClean="0"/>
              <a:t>1/24/2020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B8DF54-F065-4DE0-B097-28B2F642F26A}" type="datetime1">
              <a:rPr lang="en-US" smtClean="0"/>
              <a:t>1/24/2020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24C1BB-445B-44A6-A373-D5845A647FAA}" type="datetime1">
              <a:rPr lang="en-US" smtClean="0"/>
              <a:t>1/24/2020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4F2F9E6-D34A-44F1-8680-BE83C0A35FBC}" type="datetime1">
              <a:rPr lang="en-US" smtClean="0"/>
              <a:t>1/24/2020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4DB002-CA96-4D0D-A9D9-287AE0F1759E}" type="slidenum">
              <a:rPr lang="en-US"/>
              <a:pPr>
                <a:defRPr/>
              </a:pPr>
              <a:t>‹#›</a:t>
            </a:fld>
            <a:endParaRPr lang="en-US" dirty="0"/>
          </a:p>
        </p:txBody>
      </p:sp>
    </p:spTree>
    <p:extLst>
      <p:ext uri="{BB962C8B-B14F-4D97-AF65-F5344CB8AC3E}">
        <p14:creationId xmlns:p14="http://schemas.microsoft.com/office/powerpoint/2010/main" val="6628721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8A16A936-F3FC-46A4-9124-702F3ACE93D5}" type="datetime1">
              <a:rPr lang="en-US" smtClean="0"/>
              <a:t>1/24/2020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701A53-7B3F-4E5F-BFCB-C9E7992DE2A9}" type="slidenum">
              <a:rPr lang="en-US"/>
              <a:pPr>
                <a:defRPr/>
              </a:pPr>
              <a:t>‹#›</a:t>
            </a:fld>
            <a:endParaRPr lang="en-US" dirty="0"/>
          </a:p>
        </p:txBody>
      </p:sp>
    </p:spTree>
    <p:extLst>
      <p:ext uri="{BB962C8B-B14F-4D97-AF65-F5344CB8AC3E}">
        <p14:creationId xmlns:p14="http://schemas.microsoft.com/office/powerpoint/2010/main" val="22629046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D9E0F8-1862-4D26-85F6-1D2DE3E8E58D}" type="datetime1">
              <a:rPr lang="en-US" smtClean="0"/>
              <a:t>1/24/2020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48FB878-AD1C-4B10-ACB2-B838C6C91664}" type="slidenum">
              <a:rPr lang="en-US"/>
              <a:pPr>
                <a:defRPr/>
              </a:pPr>
              <a:t>‹#›</a:t>
            </a:fld>
            <a:endParaRPr lang="en-US" dirty="0"/>
          </a:p>
        </p:txBody>
      </p:sp>
    </p:spTree>
    <p:extLst>
      <p:ext uri="{BB962C8B-B14F-4D97-AF65-F5344CB8AC3E}">
        <p14:creationId xmlns:p14="http://schemas.microsoft.com/office/powerpoint/2010/main" val="28381306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8778AC-2AB0-4F94-9A5A-EB6DF83048CA}" type="datetime1">
              <a:rPr lang="en-US" smtClean="0"/>
              <a:t>1/24/2020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dirty="0"/>
          </a:p>
        </p:txBody>
      </p:sp>
      <p:pic>
        <p:nvPicPr>
          <p:cNvPr id="8" name="Picture 7" descr="DPIlogo.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ransition spd="slow">
    <p:fade thruBlk="1"/>
  </p:transition>
  <p:hf hdr="0" ftr="0" dt="0"/>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818806"/>
            <a:ext cx="4762552" cy="3305284"/>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1"/>
            <a:ext cx="9150304" cy="1228876"/>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12192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372906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dpi.wi.gov/sites/default/files/imce/sms/pdf/Summary_MPCP_WPCP_%20RPCP_SNSP_2016-17.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pi.wi.gov/sms" TargetMode="External"/><Relationship Id="rId7" Type="http://schemas.openxmlformats.org/officeDocument/2006/relationships/hyperlink" Target="https://dpi.wi.gov/sites/default/files/imce/sms/Choice/Data_and_Reports/2018-19/2018-19_summary_mpcp_wpcp_rpcp_snsp.x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pi.wi.gov/sites/default/files/imce/sms/Choice/Data_and_Reports/2018-19/2018-19_summary_mpcp_wpcp_rpcp_snsp.pdf" TargetMode="External"/><Relationship Id="rId5" Type="http://schemas.openxmlformats.org/officeDocument/2006/relationships/hyperlink" Target="https://dpi.wi.gov/sms/choice-programs/data" TargetMode="External"/><Relationship Id="rId4" Type="http://schemas.openxmlformats.org/officeDocument/2006/relationships/hyperlink" Target="https://dpi.wi.gov/sms/choice-program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aniel.bush@dpi.wi.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dpi.wi.gov/sfs/finances/private-school-vouchers"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777921"/>
            <a:ext cx="8591550" cy="2688609"/>
          </a:xfrm>
        </p:spPr>
        <p:txBody>
          <a:bodyPr/>
          <a:lstStyle/>
          <a:p>
            <a:r>
              <a:rPr lang="en-US" sz="4400" b="1" dirty="0" smtClean="0">
                <a:latin typeface="Lato Black" panose="020F0A02020204030203" pitchFamily="34" charset="0"/>
              </a:rPr>
              <a:t>Impact of Private School Vouchers and Public Charters on </a:t>
            </a:r>
            <a:br>
              <a:rPr lang="en-US" sz="4400" b="1" dirty="0" smtClean="0">
                <a:latin typeface="Lato Black" panose="020F0A02020204030203" pitchFamily="34" charset="0"/>
              </a:rPr>
            </a:br>
            <a:r>
              <a:rPr lang="en-US" sz="4400" b="1" dirty="0" smtClean="0">
                <a:latin typeface="Lato Black" panose="020F0A02020204030203" pitchFamily="34" charset="0"/>
              </a:rPr>
              <a:t>Wisconsin Public Schools</a:t>
            </a:r>
            <a:endParaRPr lang="en-US" sz="4400" b="1" dirty="0">
              <a:latin typeface="Lato Black" panose="020F0A02020204030203" pitchFamily="34" charset="0"/>
            </a:endParaRPr>
          </a:p>
        </p:txBody>
      </p:sp>
      <p:sp>
        <p:nvSpPr>
          <p:cNvPr id="3" name="Subtitle 2"/>
          <p:cNvSpPr>
            <a:spLocks noGrp="1"/>
          </p:cNvSpPr>
          <p:nvPr>
            <p:ph type="subTitle" idx="1"/>
          </p:nvPr>
        </p:nvSpPr>
        <p:spPr>
          <a:xfrm>
            <a:off x="619125" y="3807725"/>
            <a:ext cx="8258175" cy="2232857"/>
          </a:xfrm>
        </p:spPr>
        <p:txBody>
          <a:bodyPr/>
          <a:lstStyle/>
          <a:p>
            <a:r>
              <a:rPr lang="en-US" sz="2000" dirty="0" smtClean="0">
                <a:latin typeface="Lato" panose="020F0502020204030203" pitchFamily="34" charset="0"/>
              </a:rPr>
              <a:t>Dan Bush</a:t>
            </a:r>
            <a:br>
              <a:rPr lang="en-US" sz="2000" dirty="0" smtClean="0">
                <a:latin typeface="Lato" panose="020F0502020204030203" pitchFamily="34" charset="0"/>
              </a:rPr>
            </a:br>
            <a:r>
              <a:rPr lang="en-US" sz="2000" dirty="0" smtClean="0">
                <a:latin typeface="Lato" panose="020F0502020204030203" pitchFamily="34" charset="0"/>
              </a:rPr>
              <a:t>Director, School Financial Services Team</a:t>
            </a:r>
            <a:br>
              <a:rPr lang="en-US" sz="2000" dirty="0" smtClean="0">
                <a:latin typeface="Lato" panose="020F0502020204030203" pitchFamily="34" charset="0"/>
              </a:rPr>
            </a:br>
            <a:r>
              <a:rPr lang="en-US" sz="2000" dirty="0" smtClean="0">
                <a:latin typeface="Lato" panose="020F0502020204030203" pitchFamily="34" charset="0"/>
              </a:rPr>
              <a:t>Wisconsin Department of Public Instruction</a:t>
            </a:r>
          </a:p>
          <a:p>
            <a:endParaRPr lang="en-US" sz="2000" dirty="0" smtClean="0">
              <a:latin typeface="Lato" panose="020F0502020204030203" pitchFamily="34" charset="0"/>
            </a:endParaRPr>
          </a:p>
          <a:p>
            <a:r>
              <a:rPr lang="en-US" sz="2000" dirty="0" smtClean="0">
                <a:latin typeface="Lato" panose="020F0502020204030203" pitchFamily="34" charset="0"/>
              </a:rPr>
              <a:t>January 23, 2020</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2209800" y="6317159"/>
            <a:ext cx="2133600" cy="365125"/>
          </a:xfrm>
        </p:spPr>
        <p:txBody>
          <a:bodyPr/>
          <a:lstStyle/>
          <a:p>
            <a:pPr>
              <a:defRPr/>
            </a:pPr>
            <a:fld id="{C5479040-0BC2-4EDE-A369-21E6E4D45BEB}" type="slidenum">
              <a:rPr lang="en-US"/>
              <a:pPr>
                <a:defRPr/>
              </a:pPr>
              <a:t>10</a:t>
            </a:fld>
            <a:endParaRPr lang="en-US" dirty="0"/>
          </a:p>
        </p:txBody>
      </p:sp>
      <p:sp>
        <p:nvSpPr>
          <p:cNvPr id="54274" name="Rectangle 2"/>
          <p:cNvSpPr>
            <a:spLocks noGrp="1" noChangeArrowheads="1"/>
          </p:cNvSpPr>
          <p:nvPr>
            <p:ph type="title"/>
          </p:nvPr>
        </p:nvSpPr>
        <p:spPr>
          <a:xfrm>
            <a:off x="0" y="1"/>
            <a:ext cx="9143999" cy="1009816"/>
          </a:xfrm>
          <a:solidFill>
            <a:schemeClr val="bg1">
              <a:lumMod val="75000"/>
              <a:lumOff val="25000"/>
            </a:schemeClr>
          </a:solidFill>
        </p:spPr>
        <p:txBody>
          <a:bodyPr/>
          <a:lstStyle/>
          <a:p>
            <a:pPr eaLnBrk="1" hangingPunct="1"/>
            <a:r>
              <a:rPr lang="en-US" b="1" dirty="0">
                <a:latin typeface="Lato Black" panose="020F0A02020204030203" pitchFamily="34" charset="0"/>
              </a:rPr>
              <a:t>Revenue Limit Membership</a:t>
            </a:r>
          </a:p>
        </p:txBody>
      </p:sp>
      <p:graphicFrame>
        <p:nvGraphicFramePr>
          <p:cNvPr id="223235" name="Group 3"/>
          <p:cNvGraphicFramePr>
            <a:graphicFrameLocks noGrp="1"/>
          </p:cNvGraphicFramePr>
          <p:nvPr>
            <p:ph idx="1"/>
            <p:extLst>
              <p:ext uri="{D42A27DB-BD31-4B8C-83A1-F6EECF244321}">
                <p14:modId xmlns:p14="http://schemas.microsoft.com/office/powerpoint/2010/main" val="3160441177"/>
              </p:ext>
            </p:extLst>
          </p:nvPr>
        </p:nvGraphicFramePr>
        <p:xfrm>
          <a:off x="457200" y="1371600"/>
          <a:ext cx="7772400" cy="362712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Lato" panose="020F0502020204030203" pitchFamily="34" charset="0"/>
                        </a:rPr>
                        <a:t>2017-18</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Lato" panose="020F0502020204030203" pitchFamily="34" charset="0"/>
                        </a:rPr>
                        <a:t>2018-19</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Lato" panose="020F0502020204030203" pitchFamily="34" charset="0"/>
                        </a:rPr>
                        <a:t>2019-20</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a:ln>
                            <a:noFill/>
                          </a:ln>
                          <a:solidFill>
                            <a:schemeClr val="bg1"/>
                          </a:solidFill>
                          <a:effectLst/>
                          <a:latin typeface="Lato" panose="020F0502020204030203" pitchFamily="34" charset="0"/>
                        </a:rPr>
                        <a:t>Membership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a:ln>
                            <a:noFill/>
                          </a:ln>
                          <a:solidFill>
                            <a:schemeClr val="bg1"/>
                          </a:solidFill>
                          <a:effectLst/>
                          <a:latin typeface="Lato" panose="020F0502020204030203" pitchFamily="34" charset="0"/>
                        </a:rPr>
                        <a:t>Membership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a:ln>
                            <a:noFill/>
                          </a:ln>
                          <a:solidFill>
                            <a:schemeClr val="bg1"/>
                          </a:solidFill>
                          <a:effectLst/>
                          <a:latin typeface="Lato" panose="020F0502020204030203" pitchFamily="34" charset="0"/>
                        </a:rPr>
                        <a:t>Membership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2015</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2016</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2016</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2017</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2017</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2017</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2018</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2018</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5"/>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Lato" panose="020F0502020204030203" pitchFamily="34" charset="0"/>
                        </a:rPr>
                        <a:t>Sept </a:t>
                      </a:r>
                      <a:r>
                        <a:rPr kumimoji="0" lang="en-US" sz="2800" b="1" i="0" u="none" strike="noStrike" cap="none" normalizeH="0" baseline="0" dirty="0" smtClean="0">
                          <a:ln>
                            <a:noFill/>
                          </a:ln>
                          <a:solidFill>
                            <a:schemeClr val="bg1"/>
                          </a:solidFill>
                          <a:effectLst/>
                          <a:latin typeface="Lato" panose="020F0502020204030203" pitchFamily="34" charset="0"/>
                        </a:rPr>
                        <a:t>2019</a:t>
                      </a:r>
                      <a:endParaRPr kumimoji="0" lang="en-US" sz="2800" b="1" i="0" u="none" strike="noStrike" cap="none" normalizeH="0" baseline="0" dirty="0">
                        <a:ln>
                          <a:noFill/>
                        </a:ln>
                        <a:solidFill>
                          <a:schemeClr val="bg1"/>
                        </a:solidFill>
                        <a:effectLst/>
                        <a:latin typeface="Lato" panose="020F050202020403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6"/>
                  </a:ext>
                </a:extLst>
              </a:tr>
            </a:tbl>
          </a:graphicData>
        </a:graphic>
      </p:graphicFrame>
      <p:sp>
        <p:nvSpPr>
          <p:cNvPr id="54309" name="Text Box 37"/>
          <p:cNvSpPr txBox="1">
            <a:spLocks noChangeArrowheads="1"/>
          </p:cNvSpPr>
          <p:nvPr/>
        </p:nvSpPr>
        <p:spPr bwMode="auto">
          <a:xfrm>
            <a:off x="381000" y="5057775"/>
            <a:ext cx="8382000" cy="1200329"/>
          </a:xfrm>
          <a:prstGeom prst="rect">
            <a:avLst/>
          </a:prstGeom>
          <a:noFill/>
          <a:ln w="9525">
            <a:noFill/>
            <a:miter lim="800000"/>
            <a:headEnd/>
            <a:tailEnd/>
          </a:ln>
        </p:spPr>
        <p:txBody>
          <a:bodyPr>
            <a:spAutoFit/>
          </a:bodyPr>
          <a:lstStyle/>
          <a:p>
            <a:pPr>
              <a:spcBef>
                <a:spcPct val="50000"/>
              </a:spcBef>
              <a:buFontTx/>
              <a:buChar char="•"/>
            </a:pPr>
            <a:r>
              <a:rPr lang="en-US" sz="2400" b="1" dirty="0">
                <a:solidFill>
                  <a:schemeClr val="bg1"/>
                </a:solidFill>
                <a:latin typeface="Lato" panose="020F0502020204030203" pitchFamily="34" charset="0"/>
              </a:rPr>
              <a:t>Notice how an on-going membership change must be in place for 3 years before the full impact is realized in the revenue limit membership calculation.</a:t>
            </a:r>
          </a:p>
        </p:txBody>
      </p:sp>
    </p:spTree>
    <p:extLst>
      <p:ext uri="{BB962C8B-B14F-4D97-AF65-F5344CB8AC3E}">
        <p14:creationId xmlns:p14="http://schemas.microsoft.com/office/powerpoint/2010/main" val="380366413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idx="4294967295"/>
          </p:nvPr>
        </p:nvSpPr>
        <p:spPr>
          <a:xfrm>
            <a:off x="0" y="0"/>
            <a:ext cx="9144000" cy="1105231"/>
          </a:xfrm>
          <a:solidFill>
            <a:schemeClr val="bg1">
              <a:lumMod val="75000"/>
              <a:lumOff val="25000"/>
            </a:schemeClr>
          </a:solidFill>
        </p:spPr>
        <p:txBody>
          <a:bodyPr/>
          <a:lstStyle/>
          <a:p>
            <a:pPr eaLnBrk="1" hangingPunct="1"/>
            <a:r>
              <a:rPr lang="en-US" b="1" dirty="0">
                <a:latin typeface="Lato Black" panose="020F0A02020204030203" pitchFamily="34" charset="0"/>
              </a:rPr>
              <a:t>Revenue Limit Calculation</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1511243026"/>
              </p:ext>
            </p:extLst>
          </p:nvPr>
        </p:nvGraphicFramePr>
        <p:xfrm>
          <a:off x="450850" y="1534655"/>
          <a:ext cx="8229600" cy="316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3" name="TextBox 2"/>
          <p:cNvSpPr txBox="1"/>
          <p:nvPr/>
        </p:nvSpPr>
        <p:spPr>
          <a:xfrm>
            <a:off x="737797" y="4804012"/>
            <a:ext cx="7949003" cy="1384995"/>
          </a:xfrm>
          <a:prstGeom prst="rect">
            <a:avLst/>
          </a:prstGeom>
          <a:noFill/>
        </p:spPr>
        <p:txBody>
          <a:bodyPr wrap="square" rtlCol="0">
            <a:spAutoFit/>
          </a:bodyPr>
          <a:lstStyle/>
          <a:p>
            <a:r>
              <a:rPr lang="en-US" sz="2800" dirty="0">
                <a:solidFill>
                  <a:schemeClr val="accent1">
                    <a:lumMod val="50000"/>
                  </a:schemeClr>
                </a:solidFill>
                <a:latin typeface="Lato" panose="020F0502020204030203" pitchFamily="34" charset="0"/>
              </a:rPr>
              <a:t>If Membership or the Maximum Revenue per Member increase, the “Pie Crust” </a:t>
            </a:r>
            <a:r>
              <a:rPr lang="en-US" sz="2800" dirty="0" smtClean="0">
                <a:solidFill>
                  <a:schemeClr val="accent1">
                    <a:lumMod val="50000"/>
                  </a:schemeClr>
                </a:solidFill>
                <a:latin typeface="Lato" panose="020F0502020204030203" pitchFamily="34" charset="0"/>
              </a:rPr>
              <a:t>(district </a:t>
            </a:r>
            <a:r>
              <a:rPr lang="en-US" sz="2800" dirty="0">
                <a:solidFill>
                  <a:schemeClr val="accent1">
                    <a:lumMod val="50000"/>
                  </a:schemeClr>
                </a:solidFill>
                <a:latin typeface="Lato" panose="020F0502020204030203" pitchFamily="34" charset="0"/>
              </a:rPr>
              <a:t>s</a:t>
            </a:r>
            <a:r>
              <a:rPr lang="en-US" sz="2800" dirty="0" smtClean="0">
                <a:solidFill>
                  <a:schemeClr val="accent1">
                    <a:lumMod val="50000"/>
                  </a:schemeClr>
                </a:solidFill>
                <a:latin typeface="Lato" panose="020F0502020204030203" pitchFamily="34" charset="0"/>
              </a:rPr>
              <a:t>pecific revenue limit calculation) </a:t>
            </a:r>
            <a:r>
              <a:rPr lang="en-US" sz="2800" dirty="0">
                <a:solidFill>
                  <a:schemeClr val="accent1">
                    <a:lumMod val="50000"/>
                  </a:schemeClr>
                </a:solidFill>
                <a:latin typeface="Lato" panose="020F0502020204030203" pitchFamily="34" charset="0"/>
              </a:rPr>
              <a:t>will get bigger.</a:t>
            </a:r>
          </a:p>
        </p:txBody>
      </p:sp>
      <p:sp>
        <p:nvSpPr>
          <p:cNvPr id="2" name="Slide Number Placeholder 1"/>
          <p:cNvSpPr>
            <a:spLocks noGrp="1"/>
          </p:cNvSpPr>
          <p:nvPr>
            <p:ph type="sldNum" sz="quarter" idx="12"/>
          </p:nvPr>
        </p:nvSpPr>
        <p:spPr>
          <a:xfrm>
            <a:off x="2502408" y="6245225"/>
            <a:ext cx="2133600" cy="365125"/>
          </a:xfrm>
        </p:spPr>
        <p:txBody>
          <a:bodyPr/>
          <a:lstStyle/>
          <a:p>
            <a:pPr>
              <a:defRPr/>
            </a:pPr>
            <a:r>
              <a:rPr lang="en-US" dirty="0" smtClean="0"/>
              <a:t>12</a:t>
            </a:r>
            <a:endParaRPr lang="en-US" dirty="0"/>
          </a:p>
        </p:txBody>
      </p:sp>
    </p:spTree>
    <p:extLst>
      <p:ext uri="{BB962C8B-B14F-4D97-AF65-F5344CB8AC3E}">
        <p14:creationId xmlns:p14="http://schemas.microsoft.com/office/powerpoint/2010/main" val="3146968815"/>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2407919" y="6329239"/>
            <a:ext cx="2133600" cy="476250"/>
          </a:xfrm>
          <a:prstGeom prst="rect">
            <a:avLst/>
          </a:prstGeom>
          <a:noFill/>
          <a:ln>
            <a:miter lim="800000"/>
            <a:headEnd/>
            <a:tailEnd/>
          </a:ln>
        </p:spPr>
        <p:txBody>
          <a:bodyPr/>
          <a:lstStyle/>
          <a:p>
            <a:pPr algn="r">
              <a:defRPr/>
            </a:pPr>
            <a:fld id="{B9ED5BBA-B823-41CC-A27E-D08FC1B3BFFB}" type="slidenum">
              <a:rPr lang="en-US" sz="1400">
                <a:cs typeface="+mn-cs"/>
              </a:rPr>
              <a:pPr algn="r">
                <a:defRPr/>
              </a:pPr>
              <a:t>12</a:t>
            </a:fld>
            <a:endParaRPr lang="en-US" sz="1400" dirty="0">
              <a:cs typeface="+mn-cs"/>
            </a:endParaRPr>
          </a:p>
        </p:txBody>
      </p:sp>
      <p:sp>
        <p:nvSpPr>
          <p:cNvPr id="652291" name="Rectangle 2"/>
          <p:cNvSpPr>
            <a:spLocks noGrp="1" noChangeArrowheads="1"/>
          </p:cNvSpPr>
          <p:nvPr>
            <p:ph type="title" idx="4294967295"/>
          </p:nvPr>
        </p:nvSpPr>
        <p:spPr>
          <a:xfrm>
            <a:off x="0" y="0"/>
            <a:ext cx="9143999" cy="1113183"/>
          </a:xfrm>
          <a:solidFill>
            <a:schemeClr val="bg1">
              <a:lumMod val="75000"/>
              <a:lumOff val="25000"/>
            </a:schemeClr>
          </a:solidFill>
        </p:spPr>
        <p:txBody>
          <a:bodyPr/>
          <a:lstStyle/>
          <a:p>
            <a:pPr eaLnBrk="1" hangingPunct="1"/>
            <a:r>
              <a:rPr lang="en-US" b="1" dirty="0">
                <a:latin typeface="Lato Black" panose="020F0A02020204030203" pitchFamily="34" charset="0"/>
              </a:rPr>
              <a:t>Allowable Exemptions to the Limit</a:t>
            </a:r>
          </a:p>
        </p:txBody>
      </p:sp>
      <p:sp>
        <p:nvSpPr>
          <p:cNvPr id="652292" name="Rectangle 3"/>
          <p:cNvSpPr>
            <a:spLocks noGrp="1" noChangeArrowheads="1"/>
          </p:cNvSpPr>
          <p:nvPr>
            <p:ph type="body" idx="4294967295"/>
          </p:nvPr>
        </p:nvSpPr>
        <p:spPr>
          <a:xfrm>
            <a:off x="457200" y="1274619"/>
            <a:ext cx="8458200" cy="4765964"/>
          </a:xfrm>
        </p:spPr>
        <p:txBody>
          <a:bodyPr/>
          <a:lstStyle/>
          <a:p>
            <a:pPr marL="0" indent="0" eaLnBrk="1" hangingPunct="1">
              <a:lnSpc>
                <a:spcPct val="90000"/>
              </a:lnSpc>
              <a:buNone/>
            </a:pPr>
            <a:r>
              <a:rPr lang="en-US" sz="2300" b="1" dirty="0">
                <a:latin typeface="Lato" panose="020F0502020204030203" pitchFamily="34" charset="0"/>
              </a:rPr>
              <a:t>What are the most common Exemptions to expand the pie </a:t>
            </a:r>
            <a:r>
              <a:rPr lang="en-US" sz="2300" b="1" dirty="0" smtClean="0">
                <a:latin typeface="Lato" panose="020F0502020204030203" pitchFamily="34" charset="0"/>
              </a:rPr>
              <a:t>crust (district specific revenue limit calculation)?</a:t>
            </a:r>
            <a:endParaRPr lang="en-US" sz="2300" b="1" dirty="0">
              <a:latin typeface="Lato" panose="020F0502020204030203" pitchFamily="34" charset="0"/>
            </a:endParaRPr>
          </a:p>
          <a:p>
            <a:pPr eaLnBrk="1" hangingPunct="1">
              <a:lnSpc>
                <a:spcPct val="90000"/>
              </a:lnSpc>
            </a:pPr>
            <a:r>
              <a:rPr lang="en-US" sz="2300" u="sng" dirty="0">
                <a:latin typeface="Lato" panose="020F0502020204030203" pitchFamily="34" charset="0"/>
              </a:rPr>
              <a:t>Non-Recurring Exemptions </a:t>
            </a:r>
            <a:r>
              <a:rPr lang="en-US" sz="2300" dirty="0">
                <a:latin typeface="Lato" panose="020F0502020204030203" pitchFamily="34" charset="0"/>
              </a:rPr>
              <a:t>(one time annual)</a:t>
            </a:r>
          </a:p>
          <a:p>
            <a:pPr lvl="1" eaLnBrk="1" hangingPunct="1">
              <a:lnSpc>
                <a:spcPct val="90000"/>
              </a:lnSpc>
            </a:pPr>
            <a:r>
              <a:rPr lang="en-US" sz="2300" dirty="0">
                <a:latin typeface="Lato" panose="020F0502020204030203" pitchFamily="34" charset="0"/>
              </a:rPr>
              <a:t>Make this year’s pie crust bigger</a:t>
            </a:r>
          </a:p>
          <a:p>
            <a:pPr lvl="2" eaLnBrk="1" hangingPunct="1">
              <a:lnSpc>
                <a:spcPct val="90000"/>
              </a:lnSpc>
            </a:pPr>
            <a:r>
              <a:rPr lang="en-US" sz="2300" dirty="0">
                <a:latin typeface="Lato" panose="020F0502020204030203" pitchFamily="34" charset="0"/>
              </a:rPr>
              <a:t>Declining Enrollment</a:t>
            </a:r>
          </a:p>
          <a:p>
            <a:pPr lvl="2" eaLnBrk="1" hangingPunct="1">
              <a:lnSpc>
                <a:spcPct val="90000"/>
              </a:lnSpc>
            </a:pPr>
            <a:r>
              <a:rPr lang="en-US" sz="2300" dirty="0">
                <a:latin typeface="Lato" panose="020F0502020204030203" pitchFamily="34" charset="0"/>
              </a:rPr>
              <a:t>“Hold Harmless”</a:t>
            </a:r>
          </a:p>
          <a:p>
            <a:pPr lvl="2" eaLnBrk="1" hangingPunct="1">
              <a:lnSpc>
                <a:spcPct val="90000"/>
              </a:lnSpc>
            </a:pPr>
            <a:r>
              <a:rPr lang="en-US" sz="2300" dirty="0">
                <a:latin typeface="Lato" panose="020F0502020204030203" pitchFamily="34" charset="0"/>
              </a:rPr>
              <a:t>Energy Efficiency</a:t>
            </a:r>
          </a:p>
          <a:p>
            <a:pPr lvl="2" eaLnBrk="1" hangingPunct="1">
              <a:lnSpc>
                <a:spcPct val="90000"/>
              </a:lnSpc>
            </a:pPr>
            <a:r>
              <a:rPr lang="en-US" sz="2300" dirty="0">
                <a:latin typeface="Lato" panose="020F0502020204030203" pitchFamily="34" charset="0"/>
              </a:rPr>
              <a:t>Non-Recurring Referendum</a:t>
            </a:r>
          </a:p>
          <a:p>
            <a:pPr eaLnBrk="1" hangingPunct="1">
              <a:lnSpc>
                <a:spcPct val="90000"/>
              </a:lnSpc>
            </a:pPr>
            <a:r>
              <a:rPr lang="en-US" sz="2300" u="sng" dirty="0">
                <a:latin typeface="Lato" panose="020F0502020204030203" pitchFamily="34" charset="0"/>
              </a:rPr>
              <a:t>Recurring Exemptions </a:t>
            </a:r>
            <a:r>
              <a:rPr lang="en-US" sz="2300" dirty="0">
                <a:latin typeface="Lato" panose="020F0502020204030203" pitchFamily="34" charset="0"/>
              </a:rPr>
              <a:t>(ongoing permanent)</a:t>
            </a:r>
          </a:p>
          <a:p>
            <a:pPr lvl="1" eaLnBrk="1" hangingPunct="1">
              <a:lnSpc>
                <a:spcPct val="90000"/>
              </a:lnSpc>
            </a:pPr>
            <a:r>
              <a:rPr lang="en-US" sz="2300" dirty="0">
                <a:latin typeface="Lato" panose="020F0502020204030203" pitchFamily="34" charset="0"/>
              </a:rPr>
              <a:t>Makes this + future years’ </a:t>
            </a:r>
            <a:r>
              <a:rPr lang="en-US" sz="2300" dirty="0" smtClean="0">
                <a:latin typeface="Lato" panose="020F0502020204030203" pitchFamily="34" charset="0"/>
              </a:rPr>
              <a:t>pie crusts </a:t>
            </a:r>
            <a:r>
              <a:rPr lang="en-US" sz="2300" dirty="0">
                <a:latin typeface="Lato" panose="020F0502020204030203" pitchFamily="34" charset="0"/>
              </a:rPr>
              <a:t>larger</a:t>
            </a:r>
          </a:p>
          <a:p>
            <a:pPr lvl="2" eaLnBrk="1" hangingPunct="1">
              <a:lnSpc>
                <a:spcPct val="90000"/>
              </a:lnSpc>
            </a:pPr>
            <a:r>
              <a:rPr lang="en-US" sz="2300" dirty="0">
                <a:latin typeface="Lato" panose="020F0502020204030203" pitchFamily="34" charset="0"/>
              </a:rPr>
              <a:t>Transfer of Service</a:t>
            </a:r>
          </a:p>
          <a:p>
            <a:pPr lvl="2" eaLnBrk="1" hangingPunct="1">
              <a:lnSpc>
                <a:spcPct val="90000"/>
              </a:lnSpc>
            </a:pPr>
            <a:r>
              <a:rPr lang="en-US" sz="2300" dirty="0">
                <a:latin typeface="Lato" panose="020F0502020204030203" pitchFamily="34" charset="0"/>
              </a:rPr>
              <a:t>Recurring Referendum</a:t>
            </a:r>
          </a:p>
        </p:txBody>
      </p:sp>
    </p:spTree>
    <p:extLst>
      <p:ext uri="{BB962C8B-B14F-4D97-AF65-F5344CB8AC3E}">
        <p14:creationId xmlns:p14="http://schemas.microsoft.com/office/powerpoint/2010/main" val="551278948"/>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2552700" y="6300787"/>
            <a:ext cx="2133600" cy="476250"/>
          </a:xfrm>
          <a:prstGeom prst="rect">
            <a:avLst/>
          </a:prstGeom>
          <a:noFill/>
          <a:ln>
            <a:miter lim="800000"/>
            <a:headEnd/>
            <a:tailEnd/>
          </a:ln>
        </p:spPr>
        <p:txBody>
          <a:bodyPr/>
          <a:lstStyle/>
          <a:p>
            <a:pPr algn="r">
              <a:defRPr/>
            </a:pPr>
            <a:endParaRPr lang="en-US" sz="1400" dirty="0">
              <a:cs typeface="+mn-cs"/>
            </a:endParaRPr>
          </a:p>
        </p:txBody>
      </p:sp>
      <p:sp>
        <p:nvSpPr>
          <p:cNvPr id="652291" name="Rectangle 2"/>
          <p:cNvSpPr>
            <a:spLocks noGrp="1" noChangeArrowheads="1"/>
          </p:cNvSpPr>
          <p:nvPr>
            <p:ph type="title" idx="4294967295"/>
          </p:nvPr>
        </p:nvSpPr>
        <p:spPr>
          <a:xfrm>
            <a:off x="0" y="0"/>
            <a:ext cx="9143999" cy="1049572"/>
          </a:xfrm>
          <a:solidFill>
            <a:schemeClr val="bg1">
              <a:lumMod val="75000"/>
              <a:lumOff val="25000"/>
            </a:schemeClr>
          </a:solidFill>
        </p:spPr>
        <p:txBody>
          <a:bodyPr/>
          <a:lstStyle/>
          <a:p>
            <a:pPr eaLnBrk="1" hangingPunct="1"/>
            <a:r>
              <a:rPr lang="en-US" b="1" dirty="0" smtClean="0">
                <a:latin typeface="Lato Black" panose="020F0A02020204030203" pitchFamily="34" charset="0"/>
              </a:rPr>
              <a:t>Allowable </a:t>
            </a:r>
            <a:r>
              <a:rPr lang="en-US" b="1" dirty="0">
                <a:latin typeface="Lato Black" panose="020F0A02020204030203" pitchFamily="34" charset="0"/>
              </a:rPr>
              <a:t>Exemptions to the Limit</a:t>
            </a:r>
          </a:p>
        </p:txBody>
      </p:sp>
      <p:sp>
        <p:nvSpPr>
          <p:cNvPr id="652292" name="Rectangle 3"/>
          <p:cNvSpPr>
            <a:spLocks noGrp="1" noChangeArrowheads="1"/>
          </p:cNvSpPr>
          <p:nvPr>
            <p:ph type="body" idx="4294967295"/>
          </p:nvPr>
        </p:nvSpPr>
        <p:spPr>
          <a:xfrm>
            <a:off x="457200" y="1177636"/>
            <a:ext cx="8458200" cy="4821382"/>
          </a:xfrm>
        </p:spPr>
        <p:txBody>
          <a:bodyPr/>
          <a:lstStyle/>
          <a:p>
            <a:pPr marL="0" indent="0" eaLnBrk="1" hangingPunct="1">
              <a:lnSpc>
                <a:spcPct val="90000"/>
              </a:lnSpc>
              <a:buNone/>
            </a:pPr>
            <a:r>
              <a:rPr lang="en-US" sz="2000" b="1" dirty="0" smtClean="0">
                <a:latin typeface="Lato" panose="020F0502020204030203" pitchFamily="34" charset="0"/>
              </a:rPr>
              <a:t>Exemptions for Private School Vouchers</a:t>
            </a:r>
          </a:p>
          <a:p>
            <a:pPr marL="0" indent="0" eaLnBrk="1" hangingPunct="1">
              <a:lnSpc>
                <a:spcPct val="90000"/>
              </a:lnSpc>
              <a:buNone/>
            </a:pPr>
            <a:r>
              <a:rPr lang="en-US" sz="2000" u="sng" dirty="0" smtClean="0">
                <a:latin typeface="Lato" panose="020F0502020204030203" pitchFamily="34" charset="0"/>
              </a:rPr>
              <a:t>Non-Recurring </a:t>
            </a:r>
            <a:r>
              <a:rPr lang="en-US" sz="2000" u="sng" dirty="0">
                <a:latin typeface="Lato" panose="020F0502020204030203" pitchFamily="34" charset="0"/>
              </a:rPr>
              <a:t>Exemptions </a:t>
            </a:r>
            <a:r>
              <a:rPr lang="en-US" sz="2000" dirty="0">
                <a:latin typeface="Lato" panose="020F0502020204030203" pitchFamily="34" charset="0"/>
              </a:rPr>
              <a:t> </a:t>
            </a:r>
          </a:p>
          <a:p>
            <a:pPr lvl="1" eaLnBrk="1" hangingPunct="1">
              <a:lnSpc>
                <a:spcPct val="90000"/>
              </a:lnSpc>
            </a:pPr>
            <a:r>
              <a:rPr lang="en-US" sz="2000" dirty="0" smtClean="0">
                <a:latin typeface="Lato" panose="020F0502020204030203" pitchFamily="34" charset="0"/>
              </a:rPr>
              <a:t>Beginning in 2015-16, adjustment </a:t>
            </a:r>
            <a:r>
              <a:rPr lang="en-US" sz="2000" dirty="0">
                <a:latin typeface="Lato" panose="020F0502020204030203" pitchFamily="34" charset="0"/>
              </a:rPr>
              <a:t>for incoming private school regular education voucher </a:t>
            </a:r>
            <a:r>
              <a:rPr lang="en-US" sz="2000" dirty="0" smtClean="0">
                <a:latin typeface="Lato" panose="020F0502020204030203" pitchFamily="34" charset="0"/>
              </a:rPr>
              <a:t>(WPCP/RPCP) students</a:t>
            </a:r>
            <a:r>
              <a:rPr lang="en-US" sz="2000" dirty="0">
                <a:latin typeface="Lato" panose="020F0502020204030203" pitchFamily="34" charset="0"/>
              </a:rPr>
              <a:t>:</a:t>
            </a:r>
          </a:p>
          <a:p>
            <a:pPr lvl="2">
              <a:lnSpc>
                <a:spcPct val="90000"/>
              </a:lnSpc>
            </a:pPr>
            <a:r>
              <a:rPr lang="en-US" sz="2000" dirty="0">
                <a:latin typeface="Lato" panose="020F0502020204030203" pitchFamily="34" charset="0"/>
              </a:rPr>
              <a:t>In </a:t>
            </a:r>
            <a:r>
              <a:rPr lang="en-US" sz="2000" dirty="0" smtClean="0">
                <a:latin typeface="Lato" panose="020F0502020204030203" pitchFamily="34" charset="0"/>
              </a:rPr>
              <a:t>2018-19, </a:t>
            </a:r>
            <a:r>
              <a:rPr lang="en-US" sz="2000" dirty="0">
                <a:latin typeface="Lato" panose="020F0502020204030203" pitchFamily="34" charset="0"/>
              </a:rPr>
              <a:t>the authority to increase property taxes is equal to the state aid deduction used to pay the private school voucher amounts ($</a:t>
            </a:r>
            <a:r>
              <a:rPr lang="en-US" sz="2000" dirty="0" smtClean="0">
                <a:latin typeface="Lato" panose="020F0502020204030203" pitchFamily="34" charset="0"/>
              </a:rPr>
              <a:t>7,754 </a:t>
            </a:r>
            <a:r>
              <a:rPr lang="en-US" sz="2000" dirty="0">
                <a:latin typeface="Lato" panose="020F0502020204030203" pitchFamily="34" charset="0"/>
              </a:rPr>
              <a:t>per K-8 and </a:t>
            </a:r>
            <a:r>
              <a:rPr lang="en-US" sz="2000" dirty="0" smtClean="0">
                <a:latin typeface="Lato" panose="020F0502020204030203" pitchFamily="34" charset="0"/>
              </a:rPr>
              <a:t>$8,400 </a:t>
            </a:r>
            <a:r>
              <a:rPr lang="en-US" sz="2000" dirty="0">
                <a:latin typeface="Lato" panose="020F0502020204030203" pitchFamily="34" charset="0"/>
              </a:rPr>
              <a:t>per 9-12 FTE resident student) for the Wisconsin and Racine Parental Choice </a:t>
            </a:r>
            <a:r>
              <a:rPr lang="en-US" sz="2000" dirty="0" smtClean="0">
                <a:latin typeface="Lato" panose="020F0502020204030203" pitchFamily="34" charset="0"/>
              </a:rPr>
              <a:t>Programs (WPCP and RPCP).</a:t>
            </a:r>
            <a:endParaRPr lang="en-US" sz="2000" dirty="0">
              <a:latin typeface="Lato" panose="020F0502020204030203" pitchFamily="34" charset="0"/>
            </a:endParaRPr>
          </a:p>
          <a:p>
            <a:pPr lvl="1">
              <a:lnSpc>
                <a:spcPct val="90000"/>
              </a:lnSpc>
            </a:pPr>
            <a:r>
              <a:rPr lang="en-US" sz="2000" dirty="0">
                <a:latin typeface="Lato" panose="020F0502020204030203" pitchFamily="34" charset="0"/>
              </a:rPr>
              <a:t>Beginning in </a:t>
            </a:r>
            <a:r>
              <a:rPr lang="en-US" sz="2000" dirty="0" smtClean="0">
                <a:latin typeface="Lato" panose="020F0502020204030203" pitchFamily="34" charset="0"/>
              </a:rPr>
              <a:t>2017-18, adjustment </a:t>
            </a:r>
            <a:r>
              <a:rPr lang="en-US" sz="2000" dirty="0">
                <a:latin typeface="Lato" panose="020F0502020204030203" pitchFamily="34" charset="0"/>
              </a:rPr>
              <a:t>for incoming private school </a:t>
            </a:r>
            <a:r>
              <a:rPr lang="en-US" sz="2000" dirty="0" smtClean="0">
                <a:latin typeface="Lato" panose="020F0502020204030203" pitchFamily="34" charset="0"/>
              </a:rPr>
              <a:t>special needs scholarship program (SNSP) voucher students:</a:t>
            </a:r>
            <a:endParaRPr lang="en-US" sz="2000" dirty="0">
              <a:latin typeface="Lato" panose="020F0502020204030203" pitchFamily="34" charset="0"/>
            </a:endParaRPr>
          </a:p>
          <a:p>
            <a:pPr lvl="2">
              <a:lnSpc>
                <a:spcPct val="90000"/>
              </a:lnSpc>
            </a:pPr>
            <a:r>
              <a:rPr lang="en-US" sz="2000" dirty="0">
                <a:latin typeface="Lato" panose="020F0502020204030203" pitchFamily="34" charset="0"/>
              </a:rPr>
              <a:t>In </a:t>
            </a:r>
            <a:r>
              <a:rPr lang="en-US" sz="2000" dirty="0" smtClean="0">
                <a:latin typeface="Lato" panose="020F0502020204030203" pitchFamily="34" charset="0"/>
              </a:rPr>
              <a:t>2018-19, </a:t>
            </a:r>
            <a:r>
              <a:rPr lang="en-US" sz="2000" dirty="0">
                <a:latin typeface="Lato" panose="020F0502020204030203" pitchFamily="34" charset="0"/>
              </a:rPr>
              <a:t>the authority to increase property taxes is equal to the state aid deduction used to pay the private school voucher amounts </a:t>
            </a:r>
            <a:r>
              <a:rPr lang="en-US" sz="2000" dirty="0" smtClean="0">
                <a:latin typeface="Lato" panose="020F0502020204030203" pitchFamily="34" charset="0"/>
              </a:rPr>
              <a:t>($12,431 per FTE </a:t>
            </a:r>
            <a:r>
              <a:rPr lang="en-US" sz="2000" dirty="0">
                <a:latin typeface="Lato" panose="020F0502020204030203" pitchFamily="34" charset="0"/>
              </a:rPr>
              <a:t>resident student) for </a:t>
            </a:r>
            <a:r>
              <a:rPr lang="en-US" sz="2000" dirty="0" smtClean="0">
                <a:latin typeface="Lato" panose="020F0502020204030203" pitchFamily="34" charset="0"/>
              </a:rPr>
              <a:t>the SNSP.</a:t>
            </a:r>
            <a:endParaRPr lang="en-US" sz="2000" dirty="0">
              <a:latin typeface="Lato" panose="020F0502020204030203" pitchFamily="34" charset="0"/>
            </a:endParaRPr>
          </a:p>
          <a:p>
            <a:pPr lvl="1">
              <a:lnSpc>
                <a:spcPct val="90000"/>
              </a:lnSpc>
            </a:pPr>
            <a:r>
              <a:rPr lang="en-US" sz="2000" dirty="0" smtClean="0">
                <a:latin typeface="Lato" panose="020F0502020204030203" pitchFamily="34" charset="0"/>
              </a:rPr>
              <a:t>Revenue </a:t>
            </a:r>
            <a:r>
              <a:rPr lang="en-US" sz="2000" dirty="0">
                <a:latin typeface="Lato" panose="020F0502020204030203" pitchFamily="34" charset="0"/>
              </a:rPr>
              <a:t>limit exemption </a:t>
            </a:r>
            <a:r>
              <a:rPr lang="en-US" sz="2000" dirty="0" smtClean="0">
                <a:latin typeface="Lato" panose="020F0502020204030203" pitchFamily="34" charset="0"/>
              </a:rPr>
              <a:t>(equal to the </a:t>
            </a:r>
            <a:r>
              <a:rPr lang="en-US" sz="2000" dirty="0">
                <a:latin typeface="Lato" panose="020F0502020204030203" pitchFamily="34" charset="0"/>
              </a:rPr>
              <a:t>state aid deduction for </a:t>
            </a:r>
            <a:r>
              <a:rPr lang="en-US" sz="2000" dirty="0" smtClean="0">
                <a:latin typeface="Lato" panose="020F0502020204030203" pitchFamily="34" charset="0"/>
              </a:rPr>
              <a:t>these </a:t>
            </a:r>
            <a:r>
              <a:rPr lang="en-US" sz="2000" dirty="0">
                <a:latin typeface="Lato" panose="020F0502020204030203" pitchFamily="34" charset="0"/>
              </a:rPr>
              <a:t>voucher </a:t>
            </a:r>
            <a:r>
              <a:rPr lang="en-US" sz="2000" dirty="0" smtClean="0">
                <a:latin typeface="Lato" panose="020F0502020204030203" pitchFamily="34" charset="0"/>
              </a:rPr>
              <a:t>programs) calculated </a:t>
            </a:r>
            <a:r>
              <a:rPr lang="en-US" sz="2000" dirty="0">
                <a:latin typeface="Lato" panose="020F0502020204030203" pitchFamily="34" charset="0"/>
              </a:rPr>
              <a:t>by DPI and shared on October 15.</a:t>
            </a:r>
          </a:p>
        </p:txBody>
      </p:sp>
      <p:sp>
        <p:nvSpPr>
          <p:cNvPr id="2" name="Slide Number Placeholder 1"/>
          <p:cNvSpPr>
            <a:spLocks noGrp="1"/>
          </p:cNvSpPr>
          <p:nvPr>
            <p:ph type="sldNum" sz="quarter" idx="12"/>
          </p:nvPr>
        </p:nvSpPr>
        <p:spPr>
          <a:xfrm>
            <a:off x="2244852" y="6300787"/>
            <a:ext cx="2441448" cy="338963"/>
          </a:xfrm>
        </p:spPr>
        <p:txBody>
          <a:bodyPr/>
          <a:lstStyle/>
          <a:p>
            <a:pPr>
              <a:defRPr/>
            </a:pPr>
            <a:r>
              <a:rPr lang="en-US" dirty="0" smtClean="0"/>
              <a:t>14</a:t>
            </a:r>
            <a:endParaRPr lang="en-US" dirty="0"/>
          </a:p>
        </p:txBody>
      </p:sp>
    </p:spTree>
    <p:extLst>
      <p:ext uri="{BB962C8B-B14F-4D97-AF65-F5344CB8AC3E}">
        <p14:creationId xmlns:p14="http://schemas.microsoft.com/office/powerpoint/2010/main" val="2401961832"/>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1295400"/>
            <a:ext cx="8896350" cy="5419725"/>
          </a:xfrm>
        </p:spPr>
        <p:txBody>
          <a:bodyPr/>
          <a:lstStyle/>
          <a:p>
            <a:pPr>
              <a:buFontTx/>
              <a:buNone/>
              <a:defRPr/>
            </a:pPr>
            <a:r>
              <a:rPr lang="en-US" sz="1900" u="sng" dirty="0" smtClean="0">
                <a:latin typeface="Lato" panose="020F0502020204030203" pitchFamily="34" charset="0"/>
                <a:cs typeface="Times New Roman" pitchFamily="18" charset="0"/>
              </a:rPr>
              <a:t>Category</a:t>
            </a:r>
            <a:r>
              <a:rPr lang="en-US" sz="1900" dirty="0" smtClean="0">
                <a:latin typeface="Lato" panose="020F0502020204030203" pitchFamily="34" charset="0"/>
                <a:cs typeface="Times New Roman" pitchFamily="18" charset="0"/>
              </a:rPr>
              <a:t>			 	 		</a:t>
            </a:r>
            <a:r>
              <a:rPr lang="en-US" sz="1900" u="sng" dirty="0" smtClean="0">
                <a:latin typeface="Lato" panose="020F0502020204030203" pitchFamily="34" charset="0"/>
                <a:cs typeface="Times New Roman" pitchFamily="18" charset="0"/>
              </a:rPr>
              <a:t>% of State Budget</a:t>
            </a:r>
          </a:p>
          <a:p>
            <a:pPr>
              <a:buFontTx/>
              <a:buNone/>
              <a:defRPr/>
            </a:pPr>
            <a:r>
              <a:rPr lang="en-US" sz="1900" b="1" dirty="0" smtClean="0">
                <a:latin typeface="Lato Black" panose="020F0A02020204030203" pitchFamily="34" charset="0"/>
                <a:cs typeface="Times New Roman" pitchFamily="18" charset="0"/>
              </a:rPr>
              <a:t>1.	  K-12 General and Categorical School Aids			32.5%</a:t>
            </a:r>
          </a:p>
          <a:p>
            <a:pPr marL="457200" indent="-457200">
              <a:buFontTx/>
              <a:buAutoNum type="arabicPeriod" startAt="2"/>
              <a:defRPr/>
            </a:pPr>
            <a:r>
              <a:rPr lang="en-US" sz="1900" dirty="0" smtClean="0">
                <a:latin typeface="Lato" panose="020F0502020204030203" pitchFamily="34" charset="0"/>
                <a:cs typeface="Times New Roman" pitchFamily="18" charset="0"/>
              </a:rPr>
              <a:t>Medical Assistance						17.8%</a:t>
            </a:r>
          </a:p>
          <a:p>
            <a:pPr marL="457200" indent="-457200">
              <a:buFontTx/>
              <a:buAutoNum type="arabicPeriod" startAt="2"/>
              <a:defRPr/>
            </a:pPr>
            <a:r>
              <a:rPr lang="en-US" sz="1900" dirty="0" smtClean="0">
                <a:latin typeface="Lato" panose="020F0502020204030203" pitchFamily="34" charset="0"/>
                <a:cs typeface="Times New Roman" pitchFamily="18" charset="0"/>
              </a:rPr>
              <a:t>State Correctional Operations			  		  6.3%</a:t>
            </a:r>
          </a:p>
          <a:p>
            <a:pPr marL="457200" indent="-457200">
              <a:buFontTx/>
              <a:buNone/>
              <a:defRPr/>
            </a:pPr>
            <a:r>
              <a:rPr lang="en-US" sz="1900" dirty="0" smtClean="0">
                <a:latin typeface="Lato" panose="020F0502020204030203" pitchFamily="34" charset="0"/>
                <a:cs typeface="Times New Roman" pitchFamily="18" charset="0"/>
              </a:rPr>
              <a:t>4.	University of Wisconsin System				  6.0%</a:t>
            </a:r>
          </a:p>
          <a:p>
            <a:pPr marL="457200" indent="-457200">
              <a:buFontTx/>
              <a:buNone/>
              <a:defRPr/>
            </a:pPr>
            <a:r>
              <a:rPr lang="en-US" sz="1900" dirty="0" smtClean="0">
                <a:latin typeface="Lato Black" panose="020F0A02020204030203" pitchFamily="34" charset="0"/>
                <a:cs typeface="Times New Roman" pitchFamily="18" charset="0"/>
              </a:rPr>
              <a:t>5.	</a:t>
            </a:r>
            <a:r>
              <a:rPr lang="en-US" sz="1900" b="1" dirty="0" smtClean="0">
                <a:latin typeface="Lato Black" panose="020F0A02020204030203" pitchFamily="34" charset="0"/>
                <a:cs typeface="Times New Roman" pitchFamily="18" charset="0"/>
              </a:rPr>
              <a:t>School Levy/First Dollar Tax Credits		  		  5.8%</a:t>
            </a:r>
            <a:endParaRPr lang="en-US" sz="1900" dirty="0" smtClean="0">
              <a:latin typeface="Lato Black" panose="020F0A02020204030203" pitchFamily="34" charset="0"/>
              <a:cs typeface="Times New Roman" pitchFamily="18" charset="0"/>
            </a:endParaRPr>
          </a:p>
          <a:p>
            <a:pPr marL="457200" indent="-457200">
              <a:buFontTx/>
              <a:buAutoNum type="arabicPeriod" startAt="6"/>
              <a:defRPr/>
            </a:pPr>
            <a:r>
              <a:rPr lang="en-US" sz="1900" dirty="0" smtClean="0">
                <a:latin typeface="Lato" panose="020F0502020204030203" pitchFamily="34" charset="0"/>
                <a:cs typeface="Times New Roman" pitchFamily="18" charset="0"/>
              </a:rPr>
              <a:t>Shared Revenues				 		  4.5%</a:t>
            </a:r>
          </a:p>
          <a:p>
            <a:pPr marL="457200" indent="-457200">
              <a:buFontTx/>
              <a:buAutoNum type="arabicPeriod" startAt="6"/>
              <a:defRPr/>
            </a:pPr>
            <a:r>
              <a:rPr lang="en-US" sz="1900" dirty="0" smtClean="0">
                <a:latin typeface="Lato" panose="020F0502020204030203" pitchFamily="34" charset="0"/>
                <a:cs typeface="Times New Roman" pitchFamily="18" charset="0"/>
              </a:rPr>
              <a:t>Technical College System Aids					  2.8%</a:t>
            </a:r>
          </a:p>
          <a:p>
            <a:pPr marL="457200" indent="-457200">
              <a:buFontTx/>
              <a:buAutoNum type="arabicPeriod" startAt="6"/>
              <a:defRPr/>
            </a:pPr>
            <a:r>
              <a:rPr lang="en-US" sz="1900" dirty="0">
                <a:latin typeface="Lato" panose="020F0502020204030203" pitchFamily="34" charset="0"/>
                <a:cs typeface="Times New Roman" pitchFamily="18" charset="0"/>
              </a:rPr>
              <a:t>State Debt Obligation Bonds			  		  </a:t>
            </a:r>
            <a:r>
              <a:rPr lang="en-US" sz="1900" dirty="0" smtClean="0">
                <a:latin typeface="Lato" panose="020F0502020204030203" pitchFamily="34" charset="0"/>
                <a:cs typeface="Times New Roman" pitchFamily="18" charset="0"/>
              </a:rPr>
              <a:t>2.1%</a:t>
            </a:r>
            <a:endParaRPr lang="en-US" sz="1900" dirty="0">
              <a:latin typeface="Lato Black" panose="020F0A02020204030203" pitchFamily="34" charset="0"/>
              <a:cs typeface="Times New Roman" pitchFamily="18" charset="0"/>
            </a:endParaRPr>
          </a:p>
          <a:p>
            <a:pPr marL="457200" indent="-457200">
              <a:buFontTx/>
              <a:buAutoNum type="arabicPeriod" startAt="6"/>
              <a:defRPr/>
            </a:pPr>
            <a:r>
              <a:rPr lang="en-US" sz="1900" b="1" dirty="0" smtClean="0">
                <a:latin typeface="Lato Black" panose="020F0A02020204030203" pitchFamily="34" charset="0"/>
                <a:cs typeface="Times New Roman" pitchFamily="18" charset="0"/>
              </a:rPr>
              <a:t>Private Choice/Voucher Programs				  1.9%</a:t>
            </a:r>
            <a:endParaRPr lang="en-US" sz="1900" dirty="0" smtClean="0">
              <a:latin typeface="Lato Black" panose="020F0A02020204030203" pitchFamily="34" charset="0"/>
              <a:cs typeface="Times New Roman" pitchFamily="18" charset="0"/>
            </a:endParaRPr>
          </a:p>
          <a:p>
            <a:pPr marL="457200" indent="-457200">
              <a:buFontTx/>
              <a:buAutoNum type="arabicPeriod" startAt="6"/>
              <a:defRPr/>
            </a:pPr>
            <a:r>
              <a:rPr lang="en-US" sz="1900" dirty="0" smtClean="0">
                <a:latin typeface="Lato" panose="020F0502020204030203" pitchFamily="34" charset="0"/>
                <a:cs typeface="Times New Roman" pitchFamily="18" charset="0"/>
              </a:rPr>
              <a:t>Community and Juvenile Correctional Services	 		  1.6%</a:t>
            </a:r>
          </a:p>
          <a:p>
            <a:pPr>
              <a:buFontTx/>
              <a:buNone/>
              <a:defRPr/>
            </a:pPr>
            <a:r>
              <a:rPr lang="en-US" sz="1900" dirty="0" smtClean="0">
                <a:latin typeface="Lato" panose="020F0502020204030203" pitchFamily="34" charset="0"/>
                <a:cs typeface="Times New Roman" pitchFamily="18" charset="0"/>
              </a:rPr>
              <a:t>All Other State Funding						 18.7%</a:t>
            </a:r>
          </a:p>
          <a:p>
            <a:pPr>
              <a:buFontTx/>
              <a:buNone/>
              <a:defRPr/>
            </a:pPr>
            <a:r>
              <a:rPr lang="en-US" sz="1900" dirty="0" smtClean="0">
                <a:latin typeface="Lato" panose="020F0502020204030203" pitchFamily="34" charset="0"/>
                <a:cs typeface="Times New Roman" pitchFamily="18" charset="0"/>
              </a:rPr>
              <a:t>Source:  Legislative Fiscal Bureau (2019-21 Biennial Budget Summary-Table 11)</a:t>
            </a:r>
          </a:p>
          <a:p>
            <a:pPr>
              <a:buFontTx/>
              <a:buNone/>
              <a:defRPr/>
            </a:pPr>
            <a:endParaRPr lang="en-US" sz="1900" dirty="0">
              <a:latin typeface="Lato" panose="020F0502020204030203" pitchFamily="34" charset="0"/>
              <a:cs typeface="Times New Roman" pitchFamily="18" charset="0"/>
            </a:endParaRPr>
          </a:p>
        </p:txBody>
      </p:sp>
      <p:sp>
        <p:nvSpPr>
          <p:cNvPr id="5" name="Title 3"/>
          <p:cNvSpPr>
            <a:spLocks noGrp="1"/>
          </p:cNvSpPr>
          <p:nvPr>
            <p:ph type="title"/>
          </p:nvPr>
        </p:nvSpPr>
        <p:spPr>
          <a:xfrm>
            <a:off x="0" y="1"/>
            <a:ext cx="9144000" cy="11239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dirty="0" smtClean="0">
                <a:latin typeface="Lato" panose="020F0502020204030203" pitchFamily="34" charset="0"/>
              </a:rPr>
              <a:t>Top Ten State General Fund Programs and % Share of State’s 2019-21 General Fund Budget</a:t>
            </a:r>
            <a:endParaRPr lang="en-US" sz="3000" dirty="0">
              <a:latin typeface="Lato" panose="020F0502020204030203" pitchFamily="34" charset="0"/>
            </a:endParaRPr>
          </a:p>
        </p:txBody>
      </p:sp>
      <p:sp>
        <p:nvSpPr>
          <p:cNvPr id="4" name="Footer Placeholder 3"/>
          <p:cNvSpPr>
            <a:spLocks noGrp="1"/>
          </p:cNvSpPr>
          <p:nvPr>
            <p:ph type="ftr" sz="quarter" idx="11"/>
          </p:nvPr>
        </p:nvSpPr>
        <p:spPr/>
        <p:txBody>
          <a:bodyPr/>
          <a:lstStyle/>
          <a:p>
            <a:pPr>
              <a:defRPr/>
            </a:pPr>
            <a:fld id="{5647F450-B010-44F3-A87C-A52A6F362B1F}" type="slidenum">
              <a:rPr lang="en-US"/>
              <a:pPr>
                <a:defRPr/>
              </a:pPr>
              <a:t>14</a:t>
            </a:fld>
            <a:endParaRPr lang="en-US" dirty="0"/>
          </a:p>
          <a:p>
            <a:pPr>
              <a:defRPr/>
            </a:pPr>
            <a:endParaRPr lang="en-US" dirty="0">
              <a:solidFill>
                <a:schemeClr val="bg1"/>
              </a:solidFill>
            </a:endParaRPr>
          </a:p>
        </p:txBody>
      </p:sp>
    </p:spTree>
    <p:extLst>
      <p:ext uri="{BB962C8B-B14F-4D97-AF65-F5344CB8AC3E}">
        <p14:creationId xmlns:p14="http://schemas.microsoft.com/office/powerpoint/2010/main" val="686729457"/>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7" y="1038224"/>
            <a:ext cx="8772525" cy="5389736"/>
          </a:xfrm>
        </p:spPr>
        <p:txBody>
          <a:bodyPr anchor="ctr"/>
          <a:lstStyle/>
          <a:p>
            <a:pPr algn="ctr">
              <a:buNone/>
            </a:pPr>
            <a:endParaRPr lang="en-US" sz="2800" dirty="0"/>
          </a:p>
          <a:p>
            <a:pPr marL="0" indent="0" algn="ctr">
              <a:buNone/>
            </a:pPr>
            <a:endParaRPr lang="en-US" sz="2800" dirty="0" smtClean="0"/>
          </a:p>
          <a:p>
            <a:pPr marL="0" indent="0" algn="ctr">
              <a:buNone/>
            </a:pPr>
            <a:r>
              <a:rPr lang="en-US" sz="2800" dirty="0" smtClean="0">
                <a:latin typeface="Lato" panose="020F0502020204030203" pitchFamily="34" charset="0"/>
              </a:rPr>
              <a:t>General school aids primarily composed of Equalization Aids, which is a </a:t>
            </a:r>
            <a:r>
              <a:rPr lang="en-US" sz="2800" u="sng" dirty="0">
                <a:latin typeface="Lato" panose="020F0502020204030203" pitchFamily="34" charset="0"/>
              </a:rPr>
              <a:t>cost-sharing</a:t>
            </a:r>
            <a:r>
              <a:rPr lang="en-US" sz="2800" dirty="0">
                <a:latin typeface="Lato" panose="020F0502020204030203" pitchFamily="34" charset="0"/>
              </a:rPr>
              <a:t> formula</a:t>
            </a:r>
          </a:p>
          <a:p>
            <a:pPr marL="0" indent="0" algn="ctr">
              <a:buNone/>
            </a:pPr>
            <a:r>
              <a:rPr lang="en-US" sz="2800" dirty="0" smtClean="0">
                <a:latin typeface="Lato" panose="020F0502020204030203" pitchFamily="34" charset="0"/>
              </a:rPr>
              <a:t>that incorporates:</a:t>
            </a:r>
          </a:p>
          <a:p>
            <a:pPr marL="0" indent="0">
              <a:buNone/>
            </a:pPr>
            <a:endParaRPr lang="en-US" sz="2800" dirty="0" smtClean="0">
              <a:solidFill>
                <a:schemeClr val="bg1"/>
              </a:solidFill>
              <a:latin typeface="Lato" panose="020F0502020204030203" pitchFamily="34" charset="0"/>
            </a:endParaRPr>
          </a:p>
          <a:p>
            <a:pPr lvl="1">
              <a:buFont typeface="Wingdings" panose="05000000000000000000" pitchFamily="2" charset="2"/>
              <a:buChar char="Ø"/>
            </a:pPr>
            <a:r>
              <a:rPr lang="en-US" dirty="0" smtClean="0">
                <a:solidFill>
                  <a:srgbClr val="0E0FC8"/>
                </a:solidFill>
                <a:latin typeface="Lato" panose="020F0502020204030203" pitchFamily="34" charset="0"/>
              </a:rPr>
              <a:t>Spending = Shared Costs</a:t>
            </a:r>
          </a:p>
          <a:p>
            <a:pPr lvl="1">
              <a:buFont typeface="Wingdings" panose="05000000000000000000" pitchFamily="2" charset="2"/>
              <a:buChar char="Ø"/>
            </a:pPr>
            <a:r>
              <a:rPr lang="en-US" dirty="0" smtClean="0">
                <a:solidFill>
                  <a:srgbClr val="0E0FC8"/>
                </a:solidFill>
                <a:latin typeface="Lato" panose="020F0502020204030203" pitchFamily="34" charset="0"/>
              </a:rPr>
              <a:t>Number </a:t>
            </a:r>
            <a:r>
              <a:rPr lang="en-US" dirty="0">
                <a:solidFill>
                  <a:srgbClr val="0E0FC8"/>
                </a:solidFill>
                <a:latin typeface="Lato" panose="020F0502020204030203" pitchFamily="34" charset="0"/>
              </a:rPr>
              <a:t>of </a:t>
            </a:r>
            <a:r>
              <a:rPr lang="en-US" dirty="0" smtClean="0">
                <a:solidFill>
                  <a:srgbClr val="0E0FC8"/>
                </a:solidFill>
                <a:latin typeface="Lato" panose="020F0502020204030203" pitchFamily="34" charset="0"/>
              </a:rPr>
              <a:t>Students </a:t>
            </a:r>
            <a:r>
              <a:rPr lang="en-US" dirty="0">
                <a:solidFill>
                  <a:srgbClr val="0E0FC8"/>
                </a:solidFill>
                <a:latin typeface="Lato" panose="020F0502020204030203" pitchFamily="34" charset="0"/>
              </a:rPr>
              <a:t>to </a:t>
            </a:r>
            <a:r>
              <a:rPr lang="en-US" dirty="0" smtClean="0">
                <a:solidFill>
                  <a:srgbClr val="0E0FC8"/>
                </a:solidFill>
                <a:latin typeface="Lato" panose="020F0502020204030203" pitchFamily="34" charset="0"/>
              </a:rPr>
              <a:t>Educate = Members</a:t>
            </a:r>
            <a:endParaRPr lang="en-US" dirty="0">
              <a:solidFill>
                <a:srgbClr val="0E0FC8"/>
              </a:solidFill>
              <a:latin typeface="Lato" panose="020F0502020204030203" pitchFamily="34" charset="0"/>
            </a:endParaRPr>
          </a:p>
          <a:p>
            <a:pPr lvl="1">
              <a:buFont typeface="Wingdings" panose="05000000000000000000" pitchFamily="2" charset="2"/>
              <a:buChar char="Ø"/>
            </a:pPr>
            <a:r>
              <a:rPr lang="en-US" dirty="0" smtClean="0">
                <a:solidFill>
                  <a:srgbClr val="0E0FC8"/>
                </a:solidFill>
                <a:latin typeface="Lato" panose="020F0502020204030203" pitchFamily="34" charset="0"/>
              </a:rPr>
              <a:t>Property Value</a:t>
            </a:r>
          </a:p>
          <a:p>
            <a:pPr lvl="0">
              <a:buNone/>
              <a:defRPr/>
            </a:pPr>
            <a:endParaRPr lang="en-US" sz="2400" b="1" dirty="0" smtClean="0">
              <a:latin typeface="Lato" panose="020F0502020204030203" pitchFamily="34" charset="0"/>
              <a:cs typeface="Arial" panose="020B0604020202020204" pitchFamily="34" charset="0"/>
            </a:endParaRPr>
          </a:p>
          <a:p>
            <a:pPr lvl="0" algn="ctr">
              <a:buNone/>
              <a:defRPr/>
            </a:pPr>
            <a:r>
              <a:rPr lang="en-US" sz="2400" b="1" dirty="0" smtClean="0">
                <a:latin typeface="Lato" panose="020F0502020204030203" pitchFamily="34" charset="0"/>
                <a:cs typeface="Arial" panose="020B0604020202020204" pitchFamily="34" charset="0"/>
              </a:rPr>
              <a:t>All </a:t>
            </a:r>
            <a:r>
              <a:rPr lang="en-US" sz="2400" b="1" u="sng" dirty="0">
                <a:latin typeface="Lato" panose="020F0502020204030203" pitchFamily="34" charset="0"/>
                <a:cs typeface="Arial" panose="020B0604020202020204" pitchFamily="34" charset="0"/>
              </a:rPr>
              <a:t>Prior</a:t>
            </a:r>
            <a:r>
              <a:rPr lang="en-US" sz="2400" b="1" dirty="0">
                <a:latin typeface="Lato" panose="020F0502020204030203" pitchFamily="34" charset="0"/>
                <a:cs typeface="Arial" panose="020B0604020202020204" pitchFamily="34" charset="0"/>
              </a:rPr>
              <a:t>-Year Data</a:t>
            </a:r>
          </a:p>
          <a:p>
            <a:pPr lvl="0" algn="ctr">
              <a:buNone/>
              <a:defRPr/>
            </a:pPr>
            <a:r>
              <a:rPr lang="en-US" sz="2400" dirty="0">
                <a:latin typeface="Lato" panose="020F0502020204030203" pitchFamily="34" charset="0"/>
                <a:cs typeface="Arial" panose="020B0604020202020204" pitchFamily="34" charset="0"/>
              </a:rPr>
              <a:t>(</a:t>
            </a:r>
            <a:r>
              <a:rPr lang="en-US" sz="2400" dirty="0" smtClean="0">
                <a:latin typeface="Lato" panose="020F0502020204030203" pitchFamily="34" charset="0"/>
                <a:cs typeface="Arial" panose="020B0604020202020204" pitchFamily="34" charset="0"/>
              </a:rPr>
              <a:t>2018-19 </a:t>
            </a:r>
            <a:r>
              <a:rPr lang="en-US" sz="2400" dirty="0">
                <a:latin typeface="Lato" panose="020F0502020204030203" pitchFamily="34" charset="0"/>
                <a:cs typeface="Arial" panose="020B0604020202020204" pitchFamily="34" charset="0"/>
              </a:rPr>
              <a:t>data is used for </a:t>
            </a:r>
            <a:r>
              <a:rPr lang="en-US" sz="2400" dirty="0" smtClean="0">
                <a:latin typeface="Lato" panose="020F0502020204030203" pitchFamily="34" charset="0"/>
                <a:cs typeface="Arial" panose="020B0604020202020204" pitchFamily="34" charset="0"/>
              </a:rPr>
              <a:t>2019-20 </a:t>
            </a:r>
            <a:r>
              <a:rPr lang="en-US" sz="2400" dirty="0">
                <a:latin typeface="Lato" panose="020F0502020204030203" pitchFamily="34" charset="0"/>
                <a:cs typeface="Arial" panose="020B0604020202020204" pitchFamily="34" charset="0"/>
              </a:rPr>
              <a:t>aid)</a:t>
            </a:r>
          </a:p>
          <a:p>
            <a:pPr marL="2286000" lvl="5" indent="0">
              <a:buClr>
                <a:srgbClr val="FF0000"/>
              </a:buClr>
              <a:buNone/>
            </a:pPr>
            <a:endParaRPr lang="en-US" sz="2400" dirty="0">
              <a:solidFill>
                <a:schemeClr val="bg1"/>
              </a:solidFill>
              <a:latin typeface="Arial" panose="020B0604020202020204" pitchFamily="34" charset="0"/>
              <a:cs typeface="Arial" panose="020B0604020202020204" pitchFamily="34" charset="0"/>
            </a:endParaRPr>
          </a:p>
          <a:p>
            <a:pPr algn="ctr">
              <a:buNone/>
            </a:pPr>
            <a:endParaRPr lang="en-US" sz="2000" dirty="0"/>
          </a:p>
          <a:p>
            <a:pPr marL="0" indent="0">
              <a:buNone/>
            </a:pPr>
            <a:endParaRPr lang="en-US" sz="2000" dirty="0" smtClean="0">
              <a:effectLst>
                <a:outerShdw blurRad="38100" dist="38100" dir="2700000" algn="tl">
                  <a:srgbClr val="000000">
                    <a:alpha val="43137"/>
                  </a:srgbClr>
                </a:outerShdw>
              </a:effectLst>
            </a:endParaRPr>
          </a:p>
        </p:txBody>
      </p:sp>
      <p:sp>
        <p:nvSpPr>
          <p:cNvPr id="6" name="Title 5"/>
          <p:cNvSpPr>
            <a:spLocks noGrp="1"/>
          </p:cNvSpPr>
          <p:nvPr>
            <p:ph type="title"/>
          </p:nvPr>
        </p:nvSpPr>
        <p:spPr>
          <a:xfrm>
            <a:off x="-1" y="0"/>
            <a:ext cx="9144000" cy="103822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latin typeface="Lato Black" panose="020F0A02020204030203" pitchFamily="34" charset="0"/>
              </a:rPr>
              <a:t>State Aids -- Equalization </a:t>
            </a:r>
            <a:r>
              <a:rPr lang="en-US" b="1" dirty="0">
                <a:latin typeface="Lato Black" panose="020F0A02020204030203" pitchFamily="34" charset="0"/>
              </a:rPr>
              <a:t>Aid Formula</a:t>
            </a:r>
          </a:p>
        </p:txBody>
      </p:sp>
      <p:sp>
        <p:nvSpPr>
          <p:cNvPr id="2" name="Slide Number Placeholder 1"/>
          <p:cNvSpPr>
            <a:spLocks noGrp="1"/>
          </p:cNvSpPr>
          <p:nvPr>
            <p:ph type="sldNum" sz="quarter" idx="12"/>
          </p:nvPr>
        </p:nvSpPr>
        <p:spPr>
          <a:xfrm>
            <a:off x="2438399" y="6328918"/>
            <a:ext cx="2133600" cy="365125"/>
          </a:xfrm>
        </p:spPr>
        <p:txBody>
          <a:bodyPr/>
          <a:lstStyle/>
          <a:p>
            <a:pPr>
              <a:defRPr/>
            </a:pPr>
            <a:fld id="{5647F450-B010-44F3-A87C-A52A6F362B1F}" type="slidenum">
              <a:rPr lang="en-US" smtClean="0"/>
              <a:pPr>
                <a:defRPr/>
              </a:pPr>
              <a:t>15</a:t>
            </a:fld>
            <a:endParaRPr lang="en-US" dirty="0"/>
          </a:p>
        </p:txBody>
      </p:sp>
    </p:spTree>
    <p:extLst>
      <p:ext uri="{BB962C8B-B14F-4D97-AF65-F5344CB8AC3E}">
        <p14:creationId xmlns:p14="http://schemas.microsoft.com/office/powerpoint/2010/main" val="1559885069"/>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1914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tx1"/>
                </a:solidFill>
                <a:latin typeface="Lato Black" panose="020F0A02020204030203" pitchFamily="34" charset="0"/>
              </a:rPr>
              <a:t>General School Aids Overview</a:t>
            </a:r>
            <a:endParaRPr lang="en-US" sz="4000" b="1" dirty="0">
              <a:solidFill>
                <a:schemeClr val="tx1"/>
              </a:solidFill>
              <a:latin typeface="Lato Black" panose="020F0A02020204030203" pitchFamily="34" charset="0"/>
            </a:endParaRPr>
          </a:p>
        </p:txBody>
      </p:sp>
      <p:sp>
        <p:nvSpPr>
          <p:cNvPr id="6" name="Content Placeholder 2"/>
          <p:cNvSpPr>
            <a:spLocks noGrp="1"/>
          </p:cNvSpPr>
          <p:nvPr>
            <p:ph idx="1"/>
          </p:nvPr>
        </p:nvSpPr>
        <p:spPr>
          <a:xfrm>
            <a:off x="114300" y="1000125"/>
            <a:ext cx="8891154" cy="4934331"/>
          </a:xfrm>
        </p:spPr>
        <p:txBody>
          <a:bodyPr/>
          <a:lstStyle/>
          <a:p>
            <a:pPr>
              <a:lnSpc>
                <a:spcPct val="90000"/>
              </a:lnSpc>
              <a:spcAft>
                <a:spcPts val="1000"/>
              </a:spcAft>
            </a:pPr>
            <a:r>
              <a:rPr lang="en-US" sz="2200" dirty="0" smtClean="0">
                <a:latin typeface="Lato" panose="020F0502020204030203" pitchFamily="34" charset="0"/>
                <a:cs typeface="Times New Roman" pitchFamily="18" charset="0"/>
              </a:rPr>
              <a:t>General School Aids contains three different components:</a:t>
            </a:r>
          </a:p>
          <a:p>
            <a:pPr lvl="1">
              <a:lnSpc>
                <a:spcPct val="90000"/>
              </a:lnSpc>
              <a:spcAft>
                <a:spcPts val="1000"/>
              </a:spcAft>
            </a:pPr>
            <a:r>
              <a:rPr lang="en-US" sz="2200" dirty="0" smtClean="0">
                <a:latin typeface="Lato" panose="020F0502020204030203" pitchFamily="34" charset="0"/>
                <a:cs typeface="Times New Roman" pitchFamily="18" charset="0"/>
              </a:rPr>
              <a:t>Equalization Aids</a:t>
            </a:r>
          </a:p>
          <a:p>
            <a:pPr lvl="1">
              <a:lnSpc>
                <a:spcPct val="90000"/>
              </a:lnSpc>
              <a:spcAft>
                <a:spcPts val="1000"/>
              </a:spcAft>
            </a:pPr>
            <a:r>
              <a:rPr lang="en-US" sz="2200" dirty="0" smtClean="0">
                <a:latin typeface="Lato" panose="020F0502020204030203" pitchFamily="34" charset="0"/>
                <a:cs typeface="Times New Roman" pitchFamily="18" charset="0"/>
              </a:rPr>
              <a:t>Integration (Chapter 220) Aids</a:t>
            </a:r>
          </a:p>
          <a:p>
            <a:pPr lvl="1">
              <a:lnSpc>
                <a:spcPct val="90000"/>
              </a:lnSpc>
              <a:spcAft>
                <a:spcPts val="1000"/>
              </a:spcAft>
            </a:pPr>
            <a:r>
              <a:rPr lang="en-US" sz="2200" dirty="0" smtClean="0">
                <a:latin typeface="Lato" panose="020F0502020204030203" pitchFamily="34" charset="0"/>
                <a:cs typeface="Times New Roman" pitchFamily="18" charset="0"/>
              </a:rPr>
              <a:t>Special Adjustment (85% Hold Harmless) Aids</a:t>
            </a:r>
          </a:p>
          <a:p>
            <a:pPr>
              <a:lnSpc>
                <a:spcPct val="90000"/>
              </a:lnSpc>
              <a:spcAft>
                <a:spcPts val="1000"/>
              </a:spcAft>
            </a:pPr>
            <a:r>
              <a:rPr lang="en-US" sz="2200" dirty="0" smtClean="0">
                <a:latin typeface="Lato" panose="020F0502020204030203" pitchFamily="34" charset="0"/>
                <a:cs typeface="Times New Roman" pitchFamily="18" charset="0"/>
              </a:rPr>
              <a:t>General equalization aids are received within school district revenue limits, thus increases or decreases in such state aids directly affect school district property tax levies.</a:t>
            </a:r>
          </a:p>
          <a:p>
            <a:pPr>
              <a:lnSpc>
                <a:spcPct val="90000"/>
              </a:lnSpc>
              <a:spcAft>
                <a:spcPts val="1000"/>
              </a:spcAft>
            </a:pPr>
            <a:r>
              <a:rPr lang="en-US" sz="2200" dirty="0" smtClean="0">
                <a:latin typeface="Lato" panose="020F0502020204030203" pitchFamily="34" charset="0"/>
                <a:cs typeface="Times New Roman" pitchFamily="18" charset="0"/>
              </a:rPr>
              <a:t>General equalization aids may be used by school districts for any purpose.</a:t>
            </a:r>
          </a:p>
          <a:p>
            <a:pPr>
              <a:lnSpc>
                <a:spcPct val="90000"/>
              </a:lnSpc>
              <a:spcAft>
                <a:spcPts val="1000"/>
              </a:spcAft>
            </a:pPr>
            <a:r>
              <a:rPr lang="en-US" sz="2200" dirty="0" smtClean="0">
                <a:latin typeface="Lato" panose="020F0502020204030203" pitchFamily="34" charset="0"/>
                <a:cs typeface="Times New Roman" pitchFamily="18" charset="0"/>
              </a:rPr>
              <a:t>Changes in any one school district’s “factors” (membership, costs, property value) affect the distribution of general equalization aid in most other school districts.</a:t>
            </a:r>
          </a:p>
          <a:p>
            <a:pPr>
              <a:spcAft>
                <a:spcPts val="1000"/>
              </a:spcAft>
            </a:pPr>
            <a:endParaRPr lang="en-US" sz="1800" dirty="0" smtClean="0"/>
          </a:p>
        </p:txBody>
      </p:sp>
      <p:sp>
        <p:nvSpPr>
          <p:cNvPr id="2" name="Slide Number Placeholder 1"/>
          <p:cNvSpPr>
            <a:spLocks noGrp="1"/>
          </p:cNvSpPr>
          <p:nvPr>
            <p:ph type="sldNum" sz="quarter" idx="12"/>
          </p:nvPr>
        </p:nvSpPr>
        <p:spPr>
          <a:xfrm>
            <a:off x="2328672" y="6292342"/>
            <a:ext cx="2133600" cy="365125"/>
          </a:xfrm>
        </p:spPr>
        <p:txBody>
          <a:bodyPr/>
          <a:lstStyle/>
          <a:p>
            <a:pPr>
              <a:defRPr/>
            </a:pPr>
            <a:fld id="{5647F450-B010-44F3-A87C-A52A6F362B1F}" type="slidenum">
              <a:rPr lang="en-US" smtClean="0"/>
              <a:pPr>
                <a:defRPr/>
              </a:pPr>
              <a:t>16</a:t>
            </a:fld>
            <a:endParaRPr lang="en-US"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74" y="1038225"/>
            <a:ext cx="8772525" cy="5389736"/>
          </a:xfrm>
        </p:spPr>
        <p:txBody>
          <a:bodyPr/>
          <a:lstStyle/>
          <a:p>
            <a:pPr algn="ctr">
              <a:buNone/>
            </a:pPr>
            <a:endParaRPr lang="en-US" sz="2000" dirty="0" smtClean="0"/>
          </a:p>
          <a:p>
            <a:pPr marL="0" indent="0">
              <a:buNone/>
            </a:pPr>
            <a:endParaRPr lang="en-US" sz="2000" dirty="0">
              <a:effectLst>
                <a:outerShdw blurRad="38100" dist="38100" dir="2700000" algn="tl">
                  <a:srgbClr val="000000">
                    <a:alpha val="43137"/>
                  </a:srgbClr>
                </a:outerShdw>
              </a:effectLst>
            </a:endParaRPr>
          </a:p>
          <a:p>
            <a:pPr marL="0" indent="0">
              <a:buNone/>
            </a:pPr>
            <a:endParaRPr lang="en-US" sz="2000" dirty="0" smtClean="0">
              <a:effectLst>
                <a:outerShdw blurRad="38100" dist="38100" dir="2700000" algn="tl">
                  <a:srgbClr val="000000">
                    <a:alpha val="43137"/>
                  </a:srgbClr>
                </a:outerShdw>
              </a:effectLst>
            </a:endParaRPr>
          </a:p>
          <a:p>
            <a:pPr marL="0" indent="0">
              <a:buNone/>
            </a:pPr>
            <a:endParaRPr lang="en-US" sz="2000" dirty="0">
              <a:effectLst>
                <a:outerShdw blurRad="38100" dist="38100" dir="2700000" algn="tl">
                  <a:srgbClr val="000000">
                    <a:alpha val="43137"/>
                  </a:srgbClr>
                </a:outerShdw>
              </a:effectLst>
            </a:endParaRPr>
          </a:p>
          <a:p>
            <a:pPr marL="0" indent="0">
              <a:buNone/>
            </a:pPr>
            <a:endParaRPr lang="en-US" sz="2000" dirty="0" smtClean="0">
              <a:effectLst>
                <a:outerShdw blurRad="38100" dist="38100" dir="2700000" algn="tl">
                  <a:srgbClr val="000000">
                    <a:alpha val="43137"/>
                  </a:srgbClr>
                </a:outerShdw>
              </a:effectLst>
            </a:endParaRPr>
          </a:p>
          <a:p>
            <a:pPr marL="0" indent="0">
              <a:buNone/>
            </a:pPr>
            <a:endParaRPr lang="en-US" sz="2000" dirty="0">
              <a:effectLst>
                <a:outerShdw blurRad="38100" dist="38100" dir="2700000" algn="tl">
                  <a:srgbClr val="000000">
                    <a:alpha val="43137"/>
                  </a:srgbClr>
                </a:outerShdw>
              </a:effectLst>
            </a:endParaRPr>
          </a:p>
          <a:p>
            <a:pPr marL="0" indent="0">
              <a:buNone/>
            </a:pPr>
            <a:endParaRPr lang="en-US" sz="2000" dirty="0" smtClean="0">
              <a:effectLst>
                <a:outerShdw blurRad="38100" dist="38100" dir="2700000" algn="tl">
                  <a:srgbClr val="000000">
                    <a:alpha val="43137"/>
                  </a:srgbClr>
                </a:outerShdw>
              </a:effectLst>
            </a:endParaRPr>
          </a:p>
          <a:p>
            <a:pPr marL="0" indent="0">
              <a:buNone/>
            </a:pPr>
            <a:endParaRPr lang="en-US" sz="2000" dirty="0">
              <a:effectLst>
                <a:outerShdw blurRad="38100" dist="38100" dir="2700000" algn="tl">
                  <a:srgbClr val="000000">
                    <a:alpha val="43137"/>
                  </a:srgbClr>
                </a:outerShdw>
              </a:effectLst>
            </a:endParaRPr>
          </a:p>
          <a:p>
            <a:pPr marL="0" indent="0">
              <a:buNone/>
            </a:pPr>
            <a:endParaRPr lang="en-US" sz="2000" dirty="0" smtClean="0">
              <a:effectLst>
                <a:outerShdw blurRad="38100" dist="38100" dir="2700000" algn="tl">
                  <a:srgbClr val="000000">
                    <a:alpha val="43137"/>
                  </a:srgbClr>
                </a:outerShdw>
              </a:effectLst>
            </a:endParaRPr>
          </a:p>
          <a:p>
            <a:pPr marL="0" indent="0" algn="ctr">
              <a:buNone/>
            </a:pPr>
            <a:endParaRPr lang="en-US" sz="1800" dirty="0"/>
          </a:p>
          <a:p>
            <a:pPr marL="0" indent="0" algn="ctr">
              <a:buNone/>
            </a:pPr>
            <a:endParaRPr lang="en-US" sz="2000" dirty="0" smtClean="0">
              <a:effectLst>
                <a:outerShdw blurRad="38100" dist="38100" dir="2700000" algn="tl">
                  <a:srgbClr val="000000">
                    <a:alpha val="43137"/>
                  </a:srgbClr>
                </a:outerShdw>
              </a:effectLst>
            </a:endParaRPr>
          </a:p>
        </p:txBody>
      </p:sp>
      <p:sp>
        <p:nvSpPr>
          <p:cNvPr id="6" name="Title 5"/>
          <p:cNvSpPr>
            <a:spLocks noGrp="1"/>
          </p:cNvSpPr>
          <p:nvPr>
            <p:ph type="title"/>
          </p:nvPr>
        </p:nvSpPr>
        <p:spPr>
          <a:xfrm>
            <a:off x="41563" y="-13854"/>
            <a:ext cx="9102435" cy="105208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smtClean="0">
                <a:latin typeface="Lato Black" panose="020F0A02020204030203" pitchFamily="34" charset="0"/>
              </a:rPr>
              <a:t>2019-20 </a:t>
            </a:r>
            <a:r>
              <a:rPr lang="en-US" sz="3600" b="1" dirty="0" smtClean="0">
                <a:latin typeface="Lato Black" panose="020F0A02020204030203" pitchFamily="34" charset="0"/>
              </a:rPr>
              <a:t>General School Aid Deductions</a:t>
            </a:r>
            <a:r>
              <a:rPr lang="en-US" sz="3200" b="1" dirty="0" smtClean="0">
                <a:latin typeface="Gadget"/>
              </a:rPr>
              <a:t/>
            </a:r>
            <a:br>
              <a:rPr lang="en-US" sz="3200" b="1" dirty="0" smtClean="0">
                <a:latin typeface="Gadget"/>
              </a:rPr>
            </a:br>
            <a:endParaRPr lang="en-US" sz="2000" b="1" dirty="0">
              <a:latin typeface="Gadget"/>
            </a:endParaRPr>
          </a:p>
        </p:txBody>
      </p:sp>
      <p:graphicFrame>
        <p:nvGraphicFramePr>
          <p:cNvPr id="2" name="Table 1"/>
          <p:cNvGraphicFramePr>
            <a:graphicFrameLocks noGrp="1"/>
          </p:cNvGraphicFramePr>
          <p:nvPr>
            <p:extLst>
              <p:ext uri="{D42A27DB-BD31-4B8C-83A1-F6EECF244321}">
                <p14:modId xmlns:p14="http://schemas.microsoft.com/office/powerpoint/2010/main" val="3297525645"/>
              </p:ext>
            </p:extLst>
          </p:nvPr>
        </p:nvGraphicFramePr>
        <p:xfrm>
          <a:off x="330875" y="1179259"/>
          <a:ext cx="8483942" cy="4326014"/>
        </p:xfrm>
        <a:graphic>
          <a:graphicData uri="http://schemas.openxmlformats.org/drawingml/2006/table">
            <a:tbl>
              <a:tblPr firstRow="1" bandRow="1">
                <a:tableStyleId>{5C22544A-7EE6-4342-B048-85BDC9FD1C3A}</a:tableStyleId>
              </a:tblPr>
              <a:tblGrid>
                <a:gridCol w="5113488">
                  <a:extLst>
                    <a:ext uri="{9D8B030D-6E8A-4147-A177-3AD203B41FA5}">
                      <a16:colId xmlns:a16="http://schemas.microsoft.com/office/drawing/2014/main" val="20000"/>
                    </a:ext>
                  </a:extLst>
                </a:gridCol>
                <a:gridCol w="1671888">
                  <a:extLst>
                    <a:ext uri="{9D8B030D-6E8A-4147-A177-3AD203B41FA5}">
                      <a16:colId xmlns:a16="http://schemas.microsoft.com/office/drawing/2014/main" val="20001"/>
                    </a:ext>
                  </a:extLst>
                </a:gridCol>
                <a:gridCol w="1698566">
                  <a:extLst>
                    <a:ext uri="{9D8B030D-6E8A-4147-A177-3AD203B41FA5}">
                      <a16:colId xmlns:a16="http://schemas.microsoft.com/office/drawing/2014/main" val="20002"/>
                    </a:ext>
                  </a:extLst>
                </a:gridCol>
              </a:tblGrid>
              <a:tr h="6867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Lato" panose="020F0502020204030203" pitchFamily="34" charset="0"/>
                        </a:rPr>
                        <a:t>Program</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Lato" panose="020F0502020204030203" pitchFamily="34" charset="0"/>
                        </a:rPr>
                        <a:t>Impact</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Lato" panose="020F0502020204030203" pitchFamily="34" charset="0"/>
                        </a:rPr>
                        <a:t>Amount</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(In Millions)</a:t>
                      </a:r>
                    </a:p>
                  </a:txBody>
                  <a:tcPr anchor="ctr" horzOverflow="overflow">
                    <a:solidFill>
                      <a:schemeClr val="accent3">
                        <a:lumMod val="60000"/>
                        <a:lumOff val="40000"/>
                      </a:schemeClr>
                    </a:solidFill>
                  </a:tcPr>
                </a:tc>
                <a:extLst>
                  <a:ext uri="{0D108BD9-81ED-4DB2-BD59-A6C34878D82A}">
                    <a16:rowId xmlns:a16="http://schemas.microsoft.com/office/drawing/2014/main" val="10000"/>
                  </a:ext>
                </a:extLst>
              </a:tr>
              <a:tr h="6325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1800" b="0" i="0" u="none" strike="noStrike" cap="none" normalizeH="0" baseline="0" dirty="0" smtClean="0">
                          <a:ln>
                            <a:noFill/>
                          </a:ln>
                          <a:solidFill>
                            <a:schemeClr val="bg1"/>
                          </a:solidFill>
                          <a:effectLst/>
                          <a:latin typeface="Lato" panose="020F0502020204030203" pitchFamily="34" charset="0"/>
                        </a:rPr>
                        <a:t>Independent Charter Schools - Legacy</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416 Districts*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$75.4</a:t>
                      </a:r>
                    </a:p>
                  </a:txBody>
                  <a:tcPr anchor="ctr" horzOverflow="overflow">
                    <a:solidFill>
                      <a:schemeClr val="accent3">
                        <a:lumMod val="60000"/>
                        <a:lumOff val="40000"/>
                      </a:schemeClr>
                    </a:solidFill>
                  </a:tcPr>
                </a:tc>
                <a:extLst>
                  <a:ext uri="{0D108BD9-81ED-4DB2-BD59-A6C34878D82A}">
                    <a16:rowId xmlns:a16="http://schemas.microsoft.com/office/drawing/2014/main" val="10001"/>
                  </a:ext>
                </a:extLst>
              </a:tr>
              <a:tr h="6325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Independent Charter Schools – New Authorizers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13 Districts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$2.7</a:t>
                      </a:r>
                    </a:p>
                  </a:txBody>
                  <a:tcPr anchor="ctr" horzOverflow="overflow">
                    <a:solidFill>
                      <a:schemeClr val="accent3">
                        <a:lumMod val="60000"/>
                        <a:lumOff val="40000"/>
                      </a:schemeClr>
                    </a:solidFill>
                  </a:tcPr>
                </a:tc>
                <a:extLst>
                  <a:ext uri="{0D108BD9-81ED-4DB2-BD59-A6C34878D82A}">
                    <a16:rowId xmlns:a16="http://schemas.microsoft.com/office/drawing/2014/main" val="3138616397"/>
                  </a:ext>
                </a:extLst>
              </a:tr>
              <a:tr h="5108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Milwaukee Parental Choice (Vouchers)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Milwaukee</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$36.8</a:t>
                      </a:r>
                    </a:p>
                  </a:txBody>
                  <a:tcPr anchor="ctr" horzOverflow="overflow">
                    <a:solidFill>
                      <a:schemeClr val="accent3">
                        <a:lumMod val="60000"/>
                        <a:lumOff val="40000"/>
                      </a:schemeClr>
                    </a:solidFill>
                  </a:tcPr>
                </a:tc>
                <a:extLst>
                  <a:ext uri="{0D108BD9-81ED-4DB2-BD59-A6C34878D82A}">
                    <a16:rowId xmlns:a16="http://schemas.microsoft.com/office/drawing/2014/main" val="10002"/>
                  </a:ext>
                </a:extLst>
              </a:tr>
              <a:tr h="5281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Wisconsin Parental Choice (Vouchers)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256 Districts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$73.2</a:t>
                      </a:r>
                    </a:p>
                  </a:txBody>
                  <a:tcPr anchor="ctr" horzOverflow="overflow">
                    <a:solidFill>
                      <a:schemeClr val="accent3">
                        <a:lumMod val="60000"/>
                        <a:lumOff val="40000"/>
                      </a:schemeClr>
                    </a:solidFill>
                  </a:tcPr>
                </a:tc>
                <a:extLst>
                  <a:ext uri="{0D108BD9-81ED-4DB2-BD59-A6C34878D82A}">
                    <a16:rowId xmlns:a16="http://schemas.microsoft.com/office/drawing/2014/main" val="10003"/>
                  </a:ext>
                </a:extLst>
              </a:tr>
              <a:tr h="4502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Racine Parental Choice (Vouchers)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Racine</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$22.3</a:t>
                      </a:r>
                    </a:p>
                  </a:txBody>
                  <a:tcPr anchor="ctr" horzOverflow="overflow">
                    <a:solidFill>
                      <a:schemeClr val="accent3">
                        <a:lumMod val="60000"/>
                        <a:lumOff val="40000"/>
                      </a:schemeClr>
                    </a:solidFill>
                  </a:tcPr>
                </a:tc>
                <a:extLst>
                  <a:ext uri="{0D108BD9-81ED-4DB2-BD59-A6C34878D82A}">
                    <a16:rowId xmlns:a16="http://schemas.microsoft.com/office/drawing/2014/main" val="10004"/>
                  </a:ext>
                </a:extLst>
              </a:tr>
              <a:tr h="5108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Special Needs Scholarship (Vouchers) </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84 Districts</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$13.0</a:t>
                      </a:r>
                    </a:p>
                  </a:txBody>
                  <a:tcPr anchor="ctr" horzOverflow="overflow">
                    <a:solidFill>
                      <a:schemeClr val="accent3">
                        <a:lumMod val="60000"/>
                        <a:lumOff val="40000"/>
                      </a:schemeClr>
                    </a:solidFill>
                  </a:tcPr>
                </a:tc>
                <a:extLst>
                  <a:ext uri="{0D108BD9-81ED-4DB2-BD59-A6C34878D82A}">
                    <a16:rowId xmlns:a16="http://schemas.microsoft.com/office/drawing/2014/main" val="10005"/>
                  </a:ext>
                </a:extLst>
              </a:tr>
              <a:tr h="3614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Total</a:t>
                      </a: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800" b="0" i="0" u="none" strike="noStrike" cap="none" normalizeH="0" baseline="0" dirty="0" smtClean="0">
                        <a:ln>
                          <a:noFill/>
                        </a:ln>
                        <a:solidFill>
                          <a:schemeClr val="bg1"/>
                        </a:solidFill>
                        <a:effectLst/>
                        <a:latin typeface="Lato" panose="020F0502020204030203" pitchFamily="34" charset="0"/>
                      </a:endParaRPr>
                    </a:p>
                  </a:txBody>
                  <a:tcPr anchor="ctr" horzOverflow="overflow">
                    <a:solidFill>
                      <a:schemeClr val="accent3">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bg1"/>
                          </a:solidFill>
                          <a:effectLst/>
                          <a:latin typeface="Lato" panose="020F0502020204030203" pitchFamily="34" charset="0"/>
                        </a:rPr>
                        <a:t>$223.4</a:t>
                      </a:r>
                    </a:p>
                  </a:txBody>
                  <a:tcPr anchor="ctr" horzOverflow="overflow">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45518" y="5749486"/>
            <a:ext cx="6991356" cy="923330"/>
          </a:xfrm>
          <a:prstGeom prst="rect">
            <a:avLst/>
          </a:prstGeom>
          <a:noFill/>
        </p:spPr>
        <p:txBody>
          <a:bodyPr wrap="square" rtlCol="0">
            <a:spAutoFit/>
          </a:bodyPr>
          <a:lstStyle/>
          <a:p>
            <a:r>
              <a:rPr lang="en-US" dirty="0" smtClean="0">
                <a:solidFill>
                  <a:schemeClr val="bg1"/>
                </a:solidFill>
                <a:latin typeface="Lato" panose="020F0502020204030203" pitchFamily="34" charset="0"/>
              </a:rPr>
              <a:t>* Five districts receive no state general aid.</a:t>
            </a:r>
          </a:p>
          <a:p>
            <a:pPr marL="285750" indent="-285750">
              <a:buFont typeface="Arial" panose="020B0604020202020204" pitchFamily="34" charset="0"/>
              <a:buChar char="•"/>
            </a:pPr>
            <a:r>
              <a:rPr lang="en-US" dirty="0" smtClean="0">
                <a:solidFill>
                  <a:schemeClr val="bg1"/>
                </a:solidFill>
                <a:latin typeface="Lato" panose="020F0502020204030203" pitchFamily="34" charset="0"/>
              </a:rPr>
              <a:t>$4,656 million in general school aids. $193 million is 4.2% of total general school aids.  </a:t>
            </a:r>
            <a:endParaRPr lang="en-US" dirty="0">
              <a:solidFill>
                <a:schemeClr val="bg1"/>
              </a:solidFill>
              <a:latin typeface="Lato" panose="020F0502020204030203" pitchFamily="34" charset="0"/>
            </a:endParaRPr>
          </a:p>
        </p:txBody>
      </p:sp>
      <p:sp>
        <p:nvSpPr>
          <p:cNvPr id="5" name="Slide Number Placeholder 4"/>
          <p:cNvSpPr>
            <a:spLocks noGrp="1"/>
          </p:cNvSpPr>
          <p:nvPr>
            <p:ph type="sldNum" sz="quarter" idx="12"/>
          </p:nvPr>
        </p:nvSpPr>
        <p:spPr>
          <a:xfrm>
            <a:off x="2438399" y="6363741"/>
            <a:ext cx="2133600" cy="365125"/>
          </a:xfrm>
        </p:spPr>
        <p:txBody>
          <a:bodyPr/>
          <a:lstStyle/>
          <a:p>
            <a:pPr>
              <a:defRPr/>
            </a:pPr>
            <a:fld id="{5647F450-B010-44F3-A87C-A52A6F362B1F}" type="slidenum">
              <a:rPr lang="en-US" smtClean="0"/>
              <a:pPr>
                <a:defRPr/>
              </a:pPr>
              <a:t>17</a:t>
            </a:fld>
            <a:endParaRPr lang="en-US" dirty="0"/>
          </a:p>
        </p:txBody>
      </p:sp>
    </p:spTree>
    <p:extLst>
      <p:ext uri="{BB962C8B-B14F-4D97-AF65-F5344CB8AC3E}">
        <p14:creationId xmlns:p14="http://schemas.microsoft.com/office/powerpoint/2010/main" val="4131303806"/>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7" y="1038224"/>
            <a:ext cx="8772525" cy="5389736"/>
          </a:xfrm>
        </p:spPr>
        <p:txBody>
          <a:bodyPr/>
          <a:lstStyle/>
          <a:p>
            <a:pPr algn="ctr">
              <a:buNone/>
            </a:pPr>
            <a:endParaRPr lang="en-US" sz="2000" dirty="0" smtClean="0"/>
          </a:p>
          <a:p>
            <a:pPr algn="ctr">
              <a:buNone/>
            </a:pPr>
            <a:endParaRPr lang="en-US" sz="2800" dirty="0" smtClean="0"/>
          </a:p>
          <a:p>
            <a:pPr algn="ctr">
              <a:buNone/>
            </a:pPr>
            <a:endParaRPr lang="en-US" sz="2800" dirty="0"/>
          </a:p>
          <a:p>
            <a:pPr algn="ctr">
              <a:buNone/>
            </a:pPr>
            <a:endParaRPr lang="en-US" sz="2800" dirty="0" smtClean="0"/>
          </a:p>
          <a:p>
            <a:pPr algn="ctr">
              <a:buNone/>
            </a:pPr>
            <a:endParaRPr lang="en-US" sz="2800" dirty="0"/>
          </a:p>
          <a:p>
            <a:pPr algn="ctr">
              <a:buNone/>
            </a:pPr>
            <a:endParaRPr lang="en-US" sz="2800" dirty="0" smtClean="0"/>
          </a:p>
          <a:p>
            <a:pPr algn="ctr">
              <a:buNone/>
            </a:pPr>
            <a:endParaRPr lang="en-US" sz="2800" dirty="0"/>
          </a:p>
          <a:p>
            <a:pPr algn="ctr">
              <a:buNone/>
            </a:pPr>
            <a:endParaRPr lang="en-US" sz="2800" dirty="0" smtClean="0"/>
          </a:p>
          <a:p>
            <a:pPr algn="ctr">
              <a:buNone/>
            </a:pPr>
            <a:endParaRPr lang="en-US" sz="2800" dirty="0"/>
          </a:p>
          <a:p>
            <a:pPr>
              <a:buNone/>
            </a:pPr>
            <a:endParaRPr lang="en-US" sz="2800" dirty="0" smtClean="0"/>
          </a:p>
          <a:p>
            <a:pPr algn="ctr">
              <a:buNone/>
            </a:pPr>
            <a:endParaRPr lang="en-US" sz="2800" dirty="0" smtClean="0"/>
          </a:p>
          <a:p>
            <a:pPr algn="ctr">
              <a:buNone/>
            </a:pPr>
            <a:endParaRPr lang="en-US" sz="2000" dirty="0"/>
          </a:p>
          <a:p>
            <a:pPr marL="0" indent="0">
              <a:buNone/>
            </a:pPr>
            <a:endParaRPr lang="en-US" sz="2000" dirty="0" smtClean="0">
              <a:effectLst>
                <a:outerShdw blurRad="38100" dist="38100" dir="2700000" algn="tl">
                  <a:srgbClr val="000000">
                    <a:alpha val="43137"/>
                  </a:srgbClr>
                </a:outerShdw>
              </a:effectLst>
            </a:endParaRPr>
          </a:p>
        </p:txBody>
      </p:sp>
      <p:sp>
        <p:nvSpPr>
          <p:cNvPr id="6" name="Title 5"/>
          <p:cNvSpPr>
            <a:spLocks noGrp="1"/>
          </p:cNvSpPr>
          <p:nvPr>
            <p:ph type="title"/>
          </p:nvPr>
        </p:nvSpPr>
        <p:spPr>
          <a:xfrm>
            <a:off x="-1" y="1"/>
            <a:ext cx="9144000" cy="928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latin typeface="Lato Black" panose="020F0A02020204030203" pitchFamily="34" charset="0"/>
              </a:rPr>
              <a:t>General </a:t>
            </a:r>
            <a:r>
              <a:rPr lang="en-US" b="1" dirty="0">
                <a:latin typeface="Lato Black" panose="020F0A02020204030203" pitchFamily="34" charset="0"/>
              </a:rPr>
              <a:t>Fund Shared Cost</a:t>
            </a:r>
          </a:p>
        </p:txBody>
      </p:sp>
      <p:graphicFrame>
        <p:nvGraphicFramePr>
          <p:cNvPr id="4" name="Chart 3"/>
          <p:cNvGraphicFramePr/>
          <p:nvPr>
            <p:extLst>
              <p:ext uri="{D42A27DB-BD31-4B8C-83A1-F6EECF244321}">
                <p14:modId xmlns:p14="http://schemas.microsoft.com/office/powerpoint/2010/main" val="433388209"/>
              </p:ext>
            </p:extLst>
          </p:nvPr>
        </p:nvGraphicFramePr>
        <p:xfrm>
          <a:off x="353850" y="1127669"/>
          <a:ext cx="8234932" cy="54100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70551" y="4299721"/>
            <a:ext cx="1960075" cy="2215991"/>
          </a:xfrm>
          <a:prstGeom prst="rect">
            <a:avLst/>
          </a:prstGeom>
          <a:solidFill>
            <a:srgbClr val="CC0000"/>
          </a:solidFill>
          <a:ln>
            <a:solidFill>
              <a:schemeClr val="bg1"/>
            </a:solidFill>
          </a:ln>
        </p:spPr>
        <p:txBody>
          <a:bodyPr wrap="square" rtlCol="0">
            <a:spAutoFit/>
          </a:bodyPr>
          <a:lstStyle/>
          <a:p>
            <a:r>
              <a:rPr lang="en-US" sz="2000" dirty="0">
                <a:solidFill>
                  <a:schemeClr val="accent6">
                    <a:lumMod val="50000"/>
                  </a:schemeClr>
                </a:solidFill>
                <a:effectLst>
                  <a:outerShdw blurRad="38100" dist="38100" dir="2700000" algn="tl">
                    <a:srgbClr val="000000">
                      <a:alpha val="43137"/>
                    </a:srgbClr>
                  </a:outerShdw>
                </a:effectLst>
                <a:latin typeface="Lato" panose="020F0502020204030203" pitchFamily="34" charset="0"/>
              </a:rPr>
              <a:t>Expenditures that are funded by State General Aid and Local Property Tax</a:t>
            </a:r>
          </a:p>
          <a:p>
            <a:endParaRPr lang="en-US" dirty="0"/>
          </a:p>
        </p:txBody>
      </p:sp>
      <p:sp>
        <p:nvSpPr>
          <p:cNvPr id="5" name="Slide Number Placeholder 4"/>
          <p:cNvSpPr>
            <a:spLocks noGrp="1"/>
          </p:cNvSpPr>
          <p:nvPr>
            <p:ph type="sldNum" sz="quarter" idx="12"/>
          </p:nvPr>
        </p:nvSpPr>
        <p:spPr>
          <a:xfrm>
            <a:off x="353850" y="6492875"/>
            <a:ext cx="2133600" cy="365125"/>
          </a:xfrm>
        </p:spPr>
        <p:txBody>
          <a:bodyPr/>
          <a:lstStyle/>
          <a:p>
            <a:pPr>
              <a:defRPr/>
            </a:pPr>
            <a:fld id="{5647F450-B010-44F3-A87C-A52A6F362B1F}" type="slidenum">
              <a:rPr lang="en-US" smtClean="0"/>
              <a:pPr>
                <a:defRPr/>
              </a:pPr>
              <a:t>18</a:t>
            </a:fld>
            <a:endParaRPr lang="en-US" dirty="0"/>
          </a:p>
        </p:txBody>
      </p:sp>
    </p:spTree>
    <p:extLst>
      <p:ext uri="{BB962C8B-B14F-4D97-AF65-F5344CB8AC3E}">
        <p14:creationId xmlns:p14="http://schemas.microsoft.com/office/powerpoint/2010/main" val="3195730978"/>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5" name="Rectangle 7"/>
          <p:cNvSpPr>
            <a:spLocks noGrp="1" noChangeArrowheads="1"/>
          </p:cNvSpPr>
          <p:nvPr>
            <p:ph type="title"/>
          </p:nvPr>
        </p:nvSpPr>
        <p:spPr>
          <a:xfrm>
            <a:off x="0" y="1"/>
            <a:ext cx="9144000" cy="923544"/>
          </a:xfrm>
          <a:solidFill>
            <a:schemeClr val="bg1">
              <a:lumMod val="75000"/>
              <a:lumOff val="25000"/>
            </a:schemeClr>
          </a:solidFill>
        </p:spPr>
        <p:txBody>
          <a:bodyPr/>
          <a:lstStyle/>
          <a:p>
            <a:pPr algn="ctr" eaLnBrk="1" hangingPunct="1">
              <a:defRPr/>
            </a:pPr>
            <a:r>
              <a:rPr lang="en-US" sz="3600" b="1" dirty="0" smtClean="0">
                <a:latin typeface="Lato Black" panose="020F0A02020204030203" pitchFamily="34" charset="0"/>
                <a:cs typeface="Arial" pitchFamily="34" charset="0"/>
              </a:rPr>
              <a:t>State Aids Membership – Step 1</a:t>
            </a:r>
            <a:endParaRPr lang="en-US" sz="3600" b="1" dirty="0">
              <a:latin typeface="Lato Black" panose="020F0A02020204030203" pitchFamily="34" charset="0"/>
              <a:cs typeface="Arial" pitchFamily="34" charset="0"/>
            </a:endParaRPr>
          </a:p>
        </p:txBody>
      </p:sp>
      <p:sp>
        <p:nvSpPr>
          <p:cNvPr id="974856" name="Rectangle 8"/>
          <p:cNvSpPr>
            <a:spLocks noGrp="1" noChangeArrowheads="1"/>
          </p:cNvSpPr>
          <p:nvPr>
            <p:ph type="body" sz="half" idx="2"/>
          </p:nvPr>
        </p:nvSpPr>
        <p:spPr>
          <a:xfrm>
            <a:off x="1951609" y="2979888"/>
            <a:ext cx="5234763" cy="648648"/>
          </a:xfrm>
          <a:ln>
            <a:solidFill>
              <a:schemeClr val="tx1"/>
            </a:solidFill>
          </a:ln>
        </p:spPr>
        <p:txBody>
          <a:bodyPr>
            <a:noAutofit/>
          </a:bodyPr>
          <a:lstStyle/>
          <a:p>
            <a:pPr algn="ctr" eaLnBrk="1" hangingPunct="1">
              <a:lnSpc>
                <a:spcPct val="90000"/>
              </a:lnSpc>
              <a:buClr>
                <a:schemeClr val="tx1"/>
              </a:buClr>
              <a:buFont typeface="Wingdings" pitchFamily="2" charset="2"/>
              <a:buNone/>
              <a:defRPr/>
            </a:pPr>
            <a:r>
              <a:rPr lang="en-US" sz="1800" dirty="0" smtClean="0">
                <a:latin typeface="Lato" panose="020F0502020204030203" pitchFamily="34" charset="0"/>
                <a:cs typeface="Arial" pitchFamily="34" charset="0"/>
              </a:rPr>
              <a:t>FTE </a:t>
            </a:r>
            <a:r>
              <a:rPr lang="en-US" sz="1800" dirty="0">
                <a:latin typeface="Lato" panose="020F0502020204030203" pitchFamily="34" charset="0"/>
                <a:cs typeface="Arial" pitchFamily="34" charset="0"/>
              </a:rPr>
              <a:t>= full-time equivalent</a:t>
            </a:r>
          </a:p>
          <a:p>
            <a:pPr algn="ctr" eaLnBrk="1" hangingPunct="1">
              <a:lnSpc>
                <a:spcPct val="90000"/>
              </a:lnSpc>
              <a:buClr>
                <a:schemeClr val="tx1"/>
              </a:buClr>
              <a:buFont typeface="Wingdings" pitchFamily="2" charset="2"/>
              <a:buNone/>
              <a:defRPr/>
            </a:pPr>
            <a:r>
              <a:rPr lang="en-US" sz="1800" dirty="0">
                <a:latin typeface="Lato" panose="020F0502020204030203" pitchFamily="34" charset="0"/>
                <a:cs typeface="Arial" pitchFamily="34" charset="0"/>
              </a:rPr>
              <a:t>2 halftime (.5) kindergarten students = 1 </a:t>
            </a:r>
            <a:r>
              <a:rPr lang="en-US" sz="1800" dirty="0" smtClean="0">
                <a:latin typeface="Lato" panose="020F0502020204030203" pitchFamily="34" charset="0"/>
                <a:cs typeface="Arial" pitchFamily="34" charset="0"/>
              </a:rPr>
              <a:t>FTE</a:t>
            </a:r>
            <a:endParaRPr lang="en-US" sz="1800" dirty="0">
              <a:latin typeface="Lato" panose="020F0502020204030203" pitchFamily="34" charset="0"/>
              <a:cs typeface="Arial" pitchFamily="34" charset="0"/>
            </a:endParaRPr>
          </a:p>
        </p:txBody>
      </p:sp>
      <p:sp>
        <p:nvSpPr>
          <p:cNvPr id="974857" name="Text Box 9"/>
          <p:cNvSpPr txBox="1">
            <a:spLocks noChangeArrowheads="1"/>
          </p:cNvSpPr>
          <p:nvPr/>
        </p:nvSpPr>
        <p:spPr bwMode="auto">
          <a:xfrm>
            <a:off x="914400" y="1421227"/>
            <a:ext cx="7315200" cy="1384995"/>
          </a:xfrm>
          <a:prstGeom prst="rect">
            <a:avLst/>
          </a:prstGeom>
          <a:noFill/>
          <a:ln w="19050" algn="ctr">
            <a:noFill/>
            <a:miter lim="800000"/>
            <a:headEnd/>
            <a:tailEnd/>
          </a:ln>
        </p:spPr>
        <p:txBody>
          <a:bodyPr>
            <a:spAutoFit/>
          </a:bodyPr>
          <a:lstStyle/>
          <a:p>
            <a:pPr algn="ctr">
              <a:defRPr/>
            </a:pPr>
            <a:r>
              <a:rPr lang="en-US" sz="2800" dirty="0">
                <a:solidFill>
                  <a:srgbClr val="1C277A"/>
                </a:solidFill>
                <a:latin typeface="Lato" panose="020F0502020204030203" pitchFamily="34" charset="0"/>
                <a:cs typeface="Arial" pitchFamily="34" charset="0"/>
              </a:rPr>
              <a:t>Average of </a:t>
            </a:r>
          </a:p>
          <a:p>
            <a:pPr algn="ctr">
              <a:defRPr/>
            </a:pPr>
            <a:r>
              <a:rPr lang="en-US" sz="2800" dirty="0">
                <a:solidFill>
                  <a:srgbClr val="1C277A"/>
                </a:solidFill>
                <a:latin typeface="Lato" panose="020F0502020204030203" pitchFamily="34" charset="0"/>
                <a:cs typeface="Arial" pitchFamily="34" charset="0"/>
              </a:rPr>
              <a:t>3rd Friday </a:t>
            </a:r>
            <a:r>
              <a:rPr lang="en-US" sz="2800" dirty="0" smtClean="0">
                <a:solidFill>
                  <a:srgbClr val="1C277A"/>
                </a:solidFill>
                <a:latin typeface="Lato" panose="020F0502020204030203" pitchFamily="34" charset="0"/>
                <a:cs typeface="Arial" pitchFamily="34" charset="0"/>
              </a:rPr>
              <a:t>in September – FTE Residents</a:t>
            </a:r>
            <a:endParaRPr lang="en-US" sz="2800" dirty="0">
              <a:solidFill>
                <a:srgbClr val="1C277A"/>
              </a:solidFill>
              <a:latin typeface="Lato" panose="020F0502020204030203" pitchFamily="34" charset="0"/>
              <a:cs typeface="Arial" pitchFamily="34" charset="0"/>
            </a:endParaRPr>
          </a:p>
          <a:p>
            <a:pPr algn="ctr">
              <a:defRPr/>
            </a:pPr>
            <a:r>
              <a:rPr lang="en-US" sz="2800" dirty="0">
                <a:solidFill>
                  <a:srgbClr val="1C277A"/>
                </a:solidFill>
                <a:latin typeface="Lato" panose="020F0502020204030203" pitchFamily="34" charset="0"/>
                <a:cs typeface="Arial" pitchFamily="34" charset="0"/>
              </a:rPr>
              <a:t>2nd Friday </a:t>
            </a:r>
            <a:r>
              <a:rPr lang="en-US" sz="2800" dirty="0" smtClean="0">
                <a:solidFill>
                  <a:srgbClr val="1C277A"/>
                </a:solidFill>
                <a:latin typeface="Lato" panose="020F0502020204030203" pitchFamily="34" charset="0"/>
                <a:cs typeface="Arial" pitchFamily="34" charset="0"/>
              </a:rPr>
              <a:t>in January – FTE Residents</a:t>
            </a:r>
            <a:endParaRPr lang="en-US" sz="2800" dirty="0">
              <a:solidFill>
                <a:srgbClr val="1C277A"/>
              </a:solidFill>
              <a:latin typeface="Lato" panose="020F0502020204030203" pitchFamily="34" charset="0"/>
              <a:cs typeface="Arial" pitchFamily="34" charset="0"/>
            </a:endParaRPr>
          </a:p>
        </p:txBody>
      </p:sp>
      <p:sp>
        <p:nvSpPr>
          <p:cNvPr id="974860" name="Text Box 12"/>
          <p:cNvSpPr txBox="1">
            <a:spLocks noChangeArrowheads="1"/>
          </p:cNvSpPr>
          <p:nvPr/>
        </p:nvSpPr>
        <p:spPr bwMode="auto">
          <a:xfrm>
            <a:off x="1711786" y="4530855"/>
            <a:ext cx="5731005" cy="338554"/>
          </a:xfrm>
          <a:prstGeom prst="rect">
            <a:avLst/>
          </a:prstGeom>
          <a:noFill/>
          <a:ln w="9525" algn="ctr">
            <a:solidFill>
              <a:schemeClr val="tx1"/>
            </a:solidFill>
            <a:miter lim="800000"/>
            <a:headEnd/>
            <a:tailEnd/>
          </a:ln>
        </p:spPr>
        <p:txBody>
          <a:bodyPr wrap="square">
            <a:spAutoFit/>
          </a:bodyPr>
          <a:lstStyle/>
          <a:p>
            <a:pPr algn="ctr">
              <a:defRPr/>
            </a:pPr>
            <a:r>
              <a:rPr lang="en-US" sz="1600" dirty="0">
                <a:solidFill>
                  <a:schemeClr val="bg1"/>
                </a:solidFill>
                <a:latin typeface="Lato" panose="020F0502020204030203" pitchFamily="34" charset="0"/>
                <a:cs typeface="Arial" pitchFamily="34" charset="0"/>
              </a:rPr>
              <a:t>Summer/Interim = 48,600 minutes of instruction = 1 </a:t>
            </a:r>
            <a:r>
              <a:rPr lang="en-US" sz="1600" dirty="0" smtClean="0">
                <a:solidFill>
                  <a:schemeClr val="bg1"/>
                </a:solidFill>
                <a:latin typeface="Lato" panose="020F0502020204030203" pitchFamily="34" charset="0"/>
                <a:cs typeface="Arial" pitchFamily="34" charset="0"/>
              </a:rPr>
              <a:t>FTE</a:t>
            </a:r>
            <a:endParaRPr lang="en-US" sz="1600" dirty="0">
              <a:solidFill>
                <a:schemeClr val="bg1"/>
              </a:solidFill>
              <a:latin typeface="Lato" panose="020F0502020204030203" pitchFamily="34" charset="0"/>
              <a:cs typeface="Arial" pitchFamily="34" charset="0"/>
            </a:endParaRPr>
          </a:p>
        </p:txBody>
      </p:sp>
      <p:sp>
        <p:nvSpPr>
          <p:cNvPr id="7" name="Rectangle 6"/>
          <p:cNvSpPr/>
          <p:nvPr/>
        </p:nvSpPr>
        <p:spPr>
          <a:xfrm>
            <a:off x="2313432" y="5212081"/>
            <a:ext cx="4544568" cy="646331"/>
          </a:xfrm>
          <a:prstGeom prst="rect">
            <a:avLst/>
          </a:prstGeom>
        </p:spPr>
        <p:txBody>
          <a:bodyPr wrap="square">
            <a:spAutoFit/>
          </a:bodyPr>
          <a:lstStyle/>
          <a:p>
            <a:pPr lvl="0" algn="ctr">
              <a:buNone/>
              <a:defRPr/>
            </a:pPr>
            <a:r>
              <a:rPr lang="en-US" b="1" dirty="0">
                <a:solidFill>
                  <a:schemeClr val="bg1"/>
                </a:solidFill>
                <a:latin typeface="Lato" panose="020F0502020204030203" pitchFamily="34" charset="0"/>
              </a:rPr>
              <a:t>All </a:t>
            </a:r>
            <a:r>
              <a:rPr lang="en-US" b="1" u="sng" dirty="0">
                <a:solidFill>
                  <a:schemeClr val="bg1"/>
                </a:solidFill>
                <a:latin typeface="Lato" panose="020F0502020204030203" pitchFamily="34" charset="0"/>
              </a:rPr>
              <a:t>Prior</a:t>
            </a:r>
            <a:r>
              <a:rPr lang="en-US" b="1" dirty="0">
                <a:solidFill>
                  <a:schemeClr val="bg1"/>
                </a:solidFill>
                <a:latin typeface="Lato" panose="020F0502020204030203" pitchFamily="34" charset="0"/>
              </a:rPr>
              <a:t>-Year Data</a:t>
            </a:r>
          </a:p>
          <a:p>
            <a:pPr lvl="0" algn="ctr">
              <a:buNone/>
              <a:defRPr/>
            </a:pPr>
            <a:r>
              <a:rPr lang="en-US" dirty="0">
                <a:solidFill>
                  <a:schemeClr val="bg1"/>
                </a:solidFill>
                <a:latin typeface="Lato" panose="020F0502020204030203" pitchFamily="34" charset="0"/>
              </a:rPr>
              <a:t>(</a:t>
            </a:r>
            <a:r>
              <a:rPr lang="en-US" dirty="0" smtClean="0">
                <a:solidFill>
                  <a:schemeClr val="bg1"/>
                </a:solidFill>
                <a:latin typeface="Lato" panose="020F0502020204030203" pitchFamily="34" charset="0"/>
              </a:rPr>
              <a:t>2018-19 </a:t>
            </a:r>
            <a:r>
              <a:rPr lang="en-US" dirty="0">
                <a:solidFill>
                  <a:schemeClr val="bg1"/>
                </a:solidFill>
                <a:latin typeface="Lato" panose="020F0502020204030203" pitchFamily="34" charset="0"/>
              </a:rPr>
              <a:t>data is used for </a:t>
            </a:r>
            <a:r>
              <a:rPr lang="en-US" dirty="0" smtClean="0">
                <a:solidFill>
                  <a:schemeClr val="bg1"/>
                </a:solidFill>
                <a:latin typeface="Lato" panose="020F0502020204030203" pitchFamily="34" charset="0"/>
              </a:rPr>
              <a:t>2019-20 </a:t>
            </a:r>
            <a:r>
              <a:rPr lang="en-US" dirty="0">
                <a:solidFill>
                  <a:schemeClr val="bg1"/>
                </a:solidFill>
                <a:latin typeface="Lato" panose="020F0502020204030203" pitchFamily="34" charset="0"/>
              </a:rPr>
              <a:t>aid)</a:t>
            </a:r>
          </a:p>
        </p:txBody>
      </p:sp>
      <p:sp>
        <p:nvSpPr>
          <p:cNvPr id="8" name="Rectangle 7"/>
          <p:cNvSpPr/>
          <p:nvPr/>
        </p:nvSpPr>
        <p:spPr>
          <a:xfrm>
            <a:off x="1200925" y="3877818"/>
            <a:ext cx="6736138" cy="523220"/>
          </a:xfrm>
          <a:prstGeom prst="rect">
            <a:avLst/>
          </a:prstGeom>
        </p:spPr>
        <p:txBody>
          <a:bodyPr wrap="none">
            <a:spAutoFit/>
          </a:bodyPr>
          <a:lstStyle/>
          <a:p>
            <a:pPr algn="ctr">
              <a:defRPr/>
            </a:pPr>
            <a:r>
              <a:rPr lang="en-US" sz="2800" kern="0" dirty="0">
                <a:solidFill>
                  <a:srgbClr val="1C277A"/>
                </a:solidFill>
                <a:latin typeface="Lato" panose="020F0502020204030203" pitchFamily="34" charset="0"/>
                <a:cs typeface="Arial" pitchFamily="34" charset="0"/>
              </a:rPr>
              <a:t>+</a:t>
            </a:r>
            <a:r>
              <a:rPr lang="en-US" sz="2800" dirty="0">
                <a:solidFill>
                  <a:srgbClr val="1C277A"/>
                </a:solidFill>
                <a:latin typeface="Lato" panose="020F0502020204030203" pitchFamily="34" charset="0"/>
                <a:cs typeface="Arial" pitchFamily="34" charset="0"/>
              </a:rPr>
              <a:t> Summer/Interim Courses </a:t>
            </a:r>
            <a:r>
              <a:rPr lang="en-US" sz="2800" dirty="0" smtClean="0">
                <a:solidFill>
                  <a:srgbClr val="1C277A"/>
                </a:solidFill>
                <a:latin typeface="Lato" panose="020F0502020204030203" pitchFamily="34" charset="0"/>
                <a:cs typeface="Arial" pitchFamily="34" charset="0"/>
              </a:rPr>
              <a:t>FTE </a:t>
            </a:r>
            <a:r>
              <a:rPr lang="en-US" sz="2800" dirty="0">
                <a:solidFill>
                  <a:srgbClr val="1C277A"/>
                </a:solidFill>
                <a:latin typeface="Lato" panose="020F0502020204030203" pitchFamily="34" charset="0"/>
                <a:cs typeface="Arial" pitchFamily="34" charset="0"/>
              </a:rPr>
              <a:t>Residents</a:t>
            </a:r>
          </a:p>
        </p:txBody>
      </p:sp>
      <p:sp>
        <p:nvSpPr>
          <p:cNvPr id="2" name="Slide Number Placeholder 1">
            <a:extLst>
              <a:ext uri="{FF2B5EF4-FFF2-40B4-BE49-F238E27FC236}">
                <a16:creationId xmlns:a16="http://schemas.microsoft.com/office/drawing/2014/main" id="{593EA4DB-4725-463F-B101-8D0E21F88221}"/>
              </a:ext>
            </a:extLst>
          </p:cNvPr>
          <p:cNvSpPr>
            <a:spLocks noGrp="1"/>
          </p:cNvSpPr>
          <p:nvPr>
            <p:ph type="sldNum" sz="quarter" idx="12"/>
          </p:nvPr>
        </p:nvSpPr>
        <p:spPr>
          <a:xfrm>
            <a:off x="2478024" y="6345936"/>
            <a:ext cx="2103120" cy="320675"/>
          </a:xfrm>
        </p:spPr>
        <p:txBody>
          <a:bodyPr/>
          <a:lstStyle/>
          <a:p>
            <a:pPr>
              <a:defRPr/>
            </a:pPr>
            <a:fld id="{148FB878-AD1C-4B10-ACB2-B838C6C91664}" type="slidenum">
              <a:rPr lang="en-US" smtClean="0"/>
              <a:pPr>
                <a:defRPr/>
              </a:pPr>
              <a:t>19</a:t>
            </a:fld>
            <a:endParaRPr lang="en-US" dirty="0"/>
          </a:p>
        </p:txBody>
      </p:sp>
    </p:spTree>
    <p:extLst>
      <p:ext uri="{BB962C8B-B14F-4D97-AF65-F5344CB8AC3E}">
        <p14:creationId xmlns:p14="http://schemas.microsoft.com/office/powerpoint/2010/main" val="3840960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1049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latin typeface="Lato" panose="020F0502020204030203" pitchFamily="34" charset="0"/>
              </a:rPr>
              <a:t>Revenue Limits, State Aids, and</a:t>
            </a:r>
            <a:br>
              <a:rPr lang="en-US" b="1" dirty="0" smtClean="0">
                <a:latin typeface="Lato" panose="020F0502020204030203" pitchFamily="34" charset="0"/>
              </a:rPr>
            </a:br>
            <a:r>
              <a:rPr lang="en-US" b="1" dirty="0" smtClean="0">
                <a:latin typeface="Lato" panose="020F0502020204030203" pitchFamily="34" charset="0"/>
              </a:rPr>
              <a:t> Controlled Property Tax Levies</a:t>
            </a:r>
            <a:endParaRPr lang="en-US" dirty="0">
              <a:latin typeface="Lato" panose="020F05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3830568"/>
              </p:ext>
            </p:extLst>
          </p:nvPr>
        </p:nvGraphicFramePr>
        <p:xfrm>
          <a:off x="547254" y="1310652"/>
          <a:ext cx="8049491" cy="471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2648712" y="6365494"/>
            <a:ext cx="2133600" cy="365125"/>
          </a:xfrm>
        </p:spPr>
        <p:txBody>
          <a:bodyPr/>
          <a:lstStyle/>
          <a:p>
            <a:pPr>
              <a:defRPr/>
            </a:pPr>
            <a:fld id="{5647F450-B010-44F3-A87C-A52A6F362B1F}" type="slidenum">
              <a:rPr lang="en-US" smtClean="0"/>
              <a:pPr>
                <a:defRPr/>
              </a:pPr>
              <a:t>2</a:t>
            </a:fld>
            <a:endParaRPr lang="en-US"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652291" name="Rectangle 2"/>
          <p:cNvSpPr>
            <a:spLocks noGrp="1" noChangeArrowheads="1"/>
          </p:cNvSpPr>
          <p:nvPr>
            <p:ph type="title" idx="4294967295"/>
          </p:nvPr>
        </p:nvSpPr>
        <p:spPr>
          <a:xfrm>
            <a:off x="0" y="0"/>
            <a:ext cx="9143999" cy="1049572"/>
          </a:xfrm>
          <a:solidFill>
            <a:schemeClr val="bg1">
              <a:lumMod val="75000"/>
              <a:lumOff val="25000"/>
            </a:schemeClr>
          </a:solidFill>
        </p:spPr>
        <p:txBody>
          <a:bodyPr/>
          <a:lstStyle/>
          <a:p>
            <a:r>
              <a:rPr lang="en-US" sz="3600" b="1" dirty="0">
                <a:latin typeface="Lato Black" panose="020F0A02020204030203" pitchFamily="34" charset="0"/>
                <a:cs typeface="Arial" pitchFamily="34" charset="0"/>
              </a:rPr>
              <a:t>State Aids Membership – Step </a:t>
            </a:r>
            <a:r>
              <a:rPr lang="en-US" sz="3600" b="1" dirty="0" smtClean="0">
                <a:latin typeface="Lato Black" panose="020F0A02020204030203" pitchFamily="34" charset="0"/>
                <a:cs typeface="Arial" pitchFamily="34" charset="0"/>
              </a:rPr>
              <a:t>2</a:t>
            </a:r>
            <a:r>
              <a:rPr lang="en-US" sz="3600" b="1" dirty="0" smtClean="0"/>
              <a:t> </a:t>
            </a:r>
            <a:endParaRPr lang="en-US" sz="3600" b="1" dirty="0"/>
          </a:p>
        </p:txBody>
      </p:sp>
      <p:sp>
        <p:nvSpPr>
          <p:cNvPr id="652292" name="Rectangle 3"/>
          <p:cNvSpPr>
            <a:spLocks noGrp="1" noChangeArrowheads="1"/>
          </p:cNvSpPr>
          <p:nvPr>
            <p:ph type="body" idx="4294967295"/>
          </p:nvPr>
        </p:nvSpPr>
        <p:spPr>
          <a:xfrm>
            <a:off x="457200" y="1304014"/>
            <a:ext cx="8458200" cy="4579951"/>
          </a:xfrm>
        </p:spPr>
        <p:txBody>
          <a:bodyPr/>
          <a:lstStyle/>
          <a:p>
            <a:pPr marL="0" lvl="0" indent="0" eaLnBrk="0" hangingPunct="0">
              <a:buNone/>
            </a:pPr>
            <a:r>
              <a:rPr lang="en-US" sz="2000" kern="0" dirty="0" smtClean="0">
                <a:solidFill>
                  <a:srgbClr val="000000"/>
                </a:solidFill>
                <a:latin typeface="Lato" panose="020F0502020204030203" pitchFamily="34" charset="0"/>
              </a:rPr>
              <a:t>Also Includes:</a:t>
            </a:r>
            <a:endParaRPr lang="en-US" sz="2000" kern="0" dirty="0" smtClean="0">
              <a:latin typeface="Lato" panose="020F0502020204030203" pitchFamily="34" charset="0"/>
            </a:endParaRPr>
          </a:p>
          <a:p>
            <a:pPr lvl="0" eaLnBrk="0" hangingPunct="0">
              <a:buFontTx/>
              <a:buChar char="•"/>
            </a:pPr>
            <a:r>
              <a:rPr lang="en-US" sz="2400" b="1" kern="0" dirty="0" smtClean="0">
                <a:latin typeface="Lato" panose="020F0502020204030203" pitchFamily="34" charset="0"/>
              </a:rPr>
              <a:t>Wisconsin Private School Voucher Students</a:t>
            </a:r>
          </a:p>
          <a:p>
            <a:pPr lvl="0" eaLnBrk="0" hangingPunct="0">
              <a:buFontTx/>
              <a:buChar char="•"/>
            </a:pPr>
            <a:r>
              <a:rPr lang="en-US" sz="2400" b="1" kern="0" dirty="0" smtClean="0">
                <a:latin typeface="Lato" panose="020F0502020204030203" pitchFamily="34" charset="0"/>
              </a:rPr>
              <a:t>Racine </a:t>
            </a:r>
            <a:r>
              <a:rPr lang="en-US" sz="2400" b="1" kern="0" dirty="0">
                <a:latin typeface="Lato" panose="020F0502020204030203" pitchFamily="34" charset="0"/>
              </a:rPr>
              <a:t>Private School Voucher </a:t>
            </a:r>
            <a:r>
              <a:rPr lang="en-US" sz="2400" b="1" kern="0" dirty="0" smtClean="0">
                <a:latin typeface="Lato" panose="020F0502020204030203" pitchFamily="34" charset="0"/>
              </a:rPr>
              <a:t>Students</a:t>
            </a:r>
          </a:p>
          <a:p>
            <a:pPr eaLnBrk="0" hangingPunct="0">
              <a:buFontTx/>
              <a:buChar char="•"/>
            </a:pPr>
            <a:r>
              <a:rPr lang="en-US" sz="2400" b="1" kern="0" dirty="0" smtClean="0">
                <a:latin typeface="Lato" panose="020F0502020204030203" pitchFamily="34" charset="0"/>
              </a:rPr>
              <a:t>Special </a:t>
            </a:r>
            <a:r>
              <a:rPr lang="en-US" sz="2400" b="1" kern="0" dirty="0">
                <a:latin typeface="Lato" panose="020F0502020204030203" pitchFamily="34" charset="0"/>
              </a:rPr>
              <a:t>Needs Scholarship Program </a:t>
            </a:r>
            <a:r>
              <a:rPr lang="en-US" sz="2400" b="1" kern="0" dirty="0" smtClean="0">
                <a:latin typeface="Lato" panose="020F0502020204030203" pitchFamily="34" charset="0"/>
              </a:rPr>
              <a:t>(Voucher) Students</a:t>
            </a:r>
            <a:endParaRPr lang="en-US" sz="2400" b="1" kern="0" dirty="0">
              <a:latin typeface="Lato" panose="020F0502020204030203" pitchFamily="34" charset="0"/>
            </a:endParaRPr>
          </a:p>
          <a:p>
            <a:pPr lvl="0" eaLnBrk="0" hangingPunct="0">
              <a:buFontTx/>
              <a:buChar char="•"/>
            </a:pPr>
            <a:r>
              <a:rPr lang="en-US" sz="2400" b="1" kern="0" dirty="0" smtClean="0">
                <a:latin typeface="Lato" panose="020F0502020204030203" pitchFamily="34" charset="0"/>
              </a:rPr>
              <a:t>New Independent Charter Schools (ICSP)</a:t>
            </a:r>
          </a:p>
          <a:p>
            <a:pPr lvl="0" eaLnBrk="0" hangingPunct="0">
              <a:buFontTx/>
              <a:buChar char="•"/>
            </a:pPr>
            <a:r>
              <a:rPr lang="en-US" sz="2000" kern="0" dirty="0" smtClean="0">
                <a:solidFill>
                  <a:srgbClr val="000000"/>
                </a:solidFill>
                <a:latin typeface="Lato" panose="020F0502020204030203" pitchFamily="34" charset="0"/>
              </a:rPr>
              <a:t>Challenge </a:t>
            </a:r>
            <a:r>
              <a:rPr lang="en-US" sz="2000" kern="0" dirty="0">
                <a:solidFill>
                  <a:srgbClr val="000000"/>
                </a:solidFill>
                <a:latin typeface="Lato" panose="020F0502020204030203" pitchFamily="34" charset="0"/>
              </a:rPr>
              <a:t>Academy Students</a:t>
            </a:r>
          </a:p>
          <a:p>
            <a:pPr lvl="0" eaLnBrk="0" hangingPunct="0">
              <a:buFontTx/>
              <a:buChar char="•"/>
            </a:pPr>
            <a:r>
              <a:rPr lang="en-US" sz="2000" kern="0" dirty="0">
                <a:solidFill>
                  <a:srgbClr val="000000"/>
                </a:solidFill>
                <a:latin typeface="Lato" panose="020F0502020204030203" pitchFamily="34" charset="0"/>
              </a:rPr>
              <a:t>Second Chance Partnership Students</a:t>
            </a:r>
          </a:p>
          <a:p>
            <a:pPr lvl="0" eaLnBrk="0" hangingPunct="0">
              <a:buFontTx/>
              <a:buChar char="•"/>
            </a:pPr>
            <a:r>
              <a:rPr lang="en-US" sz="2000" kern="0" dirty="0">
                <a:solidFill>
                  <a:srgbClr val="000000"/>
                </a:solidFill>
                <a:latin typeface="Lato" panose="020F0502020204030203" pitchFamily="34" charset="0"/>
              </a:rPr>
              <a:t>Part-time Attendance F.T.E. of Resident and Non-Resident Private/Home-Schooled Students</a:t>
            </a:r>
          </a:p>
          <a:p>
            <a:pPr lvl="0" eaLnBrk="0" hangingPunct="0">
              <a:buFontTx/>
              <a:buChar char="•"/>
            </a:pPr>
            <a:r>
              <a:rPr lang="en-US" sz="2000" kern="0" dirty="0">
                <a:solidFill>
                  <a:srgbClr val="000000"/>
                </a:solidFill>
                <a:latin typeface="Lato" panose="020F0502020204030203" pitchFamily="34" charset="0"/>
              </a:rPr>
              <a:t>Foster Group Home Students</a:t>
            </a:r>
          </a:p>
          <a:p>
            <a:pPr marL="0" lvl="0" indent="0" eaLnBrk="0" hangingPunct="0">
              <a:buNone/>
            </a:pPr>
            <a:r>
              <a:rPr lang="en-US" sz="2000" kern="0" dirty="0" smtClean="0">
                <a:solidFill>
                  <a:srgbClr val="000000"/>
                </a:solidFill>
                <a:latin typeface="Lato" panose="020F0502020204030203" pitchFamily="34" charset="0"/>
              </a:rPr>
              <a:t>See</a:t>
            </a:r>
            <a:r>
              <a:rPr lang="en-US" sz="2000" kern="0" dirty="0">
                <a:solidFill>
                  <a:srgbClr val="000000"/>
                </a:solidFill>
                <a:latin typeface="Lato" panose="020F0502020204030203" pitchFamily="34" charset="0"/>
              </a:rPr>
              <a:t>:</a:t>
            </a:r>
          </a:p>
          <a:p>
            <a:pPr lvl="0" eaLnBrk="0" hangingPunct="0">
              <a:buFontTx/>
              <a:buChar char="•"/>
            </a:pPr>
            <a:r>
              <a:rPr lang="en-US" sz="2000" kern="0" dirty="0">
                <a:solidFill>
                  <a:srgbClr val="000000"/>
                </a:solidFill>
                <a:latin typeface="Lato" panose="020F0502020204030203" pitchFamily="34" charset="0"/>
                <a:hlinkClick r:id="rId3"/>
              </a:rPr>
              <a:t>http://dpi.wi.gov/sfs/children/enrollment/membership-info-reporting</a:t>
            </a:r>
            <a:endParaRPr lang="en-US" sz="2000" kern="0" dirty="0">
              <a:solidFill>
                <a:srgbClr val="000000"/>
              </a:solidFill>
              <a:latin typeface="Lato" panose="020F0502020204030203" pitchFamily="34" charset="0"/>
            </a:endParaRPr>
          </a:p>
          <a:p>
            <a:pPr marL="0" lvl="0" indent="0" eaLnBrk="0" hangingPunct="0">
              <a:buNone/>
            </a:pPr>
            <a:endParaRPr lang="en-US" sz="2000" kern="0" dirty="0">
              <a:solidFill>
                <a:srgbClr val="000000"/>
              </a:solidFill>
              <a:latin typeface="Lato" panose="020F0502020204030203" pitchFamily="34" charset="0"/>
            </a:endParaRPr>
          </a:p>
          <a:p>
            <a:pPr marL="0" indent="0" eaLnBrk="1" hangingPunct="1">
              <a:lnSpc>
                <a:spcPct val="90000"/>
              </a:lnSpc>
              <a:buNone/>
            </a:pPr>
            <a:endParaRPr lang="en-US" sz="2300" dirty="0">
              <a:latin typeface="Lato" panose="020F0502020204030203" pitchFamily="34" charset="0"/>
            </a:endParaRPr>
          </a:p>
        </p:txBody>
      </p:sp>
      <p:sp>
        <p:nvSpPr>
          <p:cNvPr id="2" name="Slide Number Placeholder 1"/>
          <p:cNvSpPr>
            <a:spLocks noGrp="1"/>
          </p:cNvSpPr>
          <p:nvPr>
            <p:ph type="sldNum" sz="quarter" idx="12"/>
          </p:nvPr>
        </p:nvSpPr>
        <p:spPr>
          <a:xfrm>
            <a:off x="2426207" y="6356350"/>
            <a:ext cx="2133600" cy="365125"/>
          </a:xfrm>
        </p:spPr>
        <p:txBody>
          <a:bodyPr/>
          <a:lstStyle/>
          <a:p>
            <a:pPr>
              <a:defRPr/>
            </a:pPr>
            <a:fld id="{598101D5-1458-4871-B908-3E0241C4CDA6}" type="slidenum">
              <a:rPr lang="en-US" smtClean="0"/>
              <a:pPr>
                <a:defRPr/>
              </a:pPr>
              <a:t>20</a:t>
            </a:fld>
            <a:endParaRPr lang="en-US" dirty="0"/>
          </a:p>
        </p:txBody>
      </p:sp>
    </p:spTree>
    <p:extLst>
      <p:ext uri="{BB962C8B-B14F-4D97-AF65-F5344CB8AC3E}">
        <p14:creationId xmlns:p14="http://schemas.microsoft.com/office/powerpoint/2010/main" val="1621570916"/>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4620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solidFill>
                <a:latin typeface="Lato Black" panose="020F0A02020204030203" pitchFamily="34" charset="0"/>
              </a:rPr>
              <a:t>Private School Voucher (Choice) Programs</a:t>
            </a:r>
            <a:endParaRPr lang="en-US" sz="3000" b="1" dirty="0">
              <a:solidFill>
                <a:schemeClr val="tx1"/>
              </a:solidFill>
              <a:latin typeface="Lato Black" panose="020F0A02020204030203" pitchFamily="34" charset="0"/>
            </a:endParaRPr>
          </a:p>
        </p:txBody>
      </p:sp>
      <p:sp>
        <p:nvSpPr>
          <p:cNvPr id="6" name="Content Placeholder 2"/>
          <p:cNvSpPr>
            <a:spLocks noGrp="1"/>
          </p:cNvSpPr>
          <p:nvPr>
            <p:ph idx="1"/>
          </p:nvPr>
        </p:nvSpPr>
        <p:spPr>
          <a:xfrm>
            <a:off x="135172" y="1129085"/>
            <a:ext cx="8698727" cy="4834392"/>
          </a:xfrm>
        </p:spPr>
        <p:txBody>
          <a:bodyPr/>
          <a:lstStyle/>
          <a:p>
            <a:r>
              <a:rPr lang="en-US" sz="1800" dirty="0" smtClean="0">
                <a:latin typeface="Lato" panose="020F0502020204030203" pitchFamily="34" charset="0"/>
              </a:rPr>
              <a:t>In 2019-20, four separate </a:t>
            </a:r>
            <a:r>
              <a:rPr lang="en-US" sz="1800" dirty="0">
                <a:latin typeface="Lato" panose="020F0502020204030203" pitchFamily="34" charset="0"/>
              </a:rPr>
              <a:t>private school voucher </a:t>
            </a:r>
            <a:r>
              <a:rPr lang="en-US" sz="1800" dirty="0" smtClean="0">
                <a:latin typeface="Lato" panose="020F0502020204030203" pitchFamily="34" charset="0"/>
              </a:rPr>
              <a:t>programs exist: </a:t>
            </a:r>
          </a:p>
          <a:p>
            <a:pPr marL="800100" lvl="1" indent="-342900">
              <a:buFont typeface="+mj-lt"/>
              <a:buAutoNum type="arabicPeriod"/>
            </a:pPr>
            <a:r>
              <a:rPr lang="en-US" sz="1800" dirty="0" smtClean="0">
                <a:latin typeface="Lato" panose="020F0502020204030203" pitchFamily="34" charset="0"/>
              </a:rPr>
              <a:t>Milwaukee Parental Choice Program </a:t>
            </a:r>
          </a:p>
          <a:p>
            <a:pPr marL="800100" lvl="1" indent="-342900">
              <a:buFont typeface="+mj-lt"/>
              <a:buAutoNum type="arabicPeriod"/>
            </a:pPr>
            <a:r>
              <a:rPr lang="en-US" sz="1800" dirty="0" smtClean="0">
                <a:latin typeface="Lato" panose="020F0502020204030203" pitchFamily="34" charset="0"/>
              </a:rPr>
              <a:t>Racine Parental Choice Program</a:t>
            </a:r>
          </a:p>
          <a:p>
            <a:pPr marL="800100" lvl="1" indent="-342900">
              <a:buFont typeface="+mj-lt"/>
              <a:buAutoNum type="arabicPeriod"/>
            </a:pPr>
            <a:r>
              <a:rPr lang="en-US" sz="1800" dirty="0" smtClean="0">
                <a:latin typeface="Lato" panose="020F0502020204030203" pitchFamily="34" charset="0"/>
              </a:rPr>
              <a:t>Wisconsin Parental Choice Program</a:t>
            </a:r>
          </a:p>
          <a:p>
            <a:pPr marL="800100" lvl="1" indent="-342900">
              <a:buFont typeface="+mj-lt"/>
              <a:buAutoNum type="arabicPeriod"/>
            </a:pPr>
            <a:r>
              <a:rPr lang="en-US" sz="1800" dirty="0" smtClean="0">
                <a:latin typeface="Lato" panose="020F0502020204030203" pitchFamily="34" charset="0"/>
              </a:rPr>
              <a:t>Special Needs Scholarship Program</a:t>
            </a:r>
          </a:p>
          <a:p>
            <a:endParaRPr lang="en-US" sz="1800" dirty="0">
              <a:latin typeface="Lato" panose="020F0502020204030203" pitchFamily="34" charset="0"/>
            </a:endParaRPr>
          </a:p>
          <a:p>
            <a:r>
              <a:rPr lang="en-US" sz="1800" dirty="0" smtClean="0">
                <a:latin typeface="Lato" panose="020F0502020204030203" pitchFamily="34" charset="0"/>
              </a:rPr>
              <a:t>A summary table including the:</a:t>
            </a:r>
          </a:p>
          <a:p>
            <a:pPr lvl="1"/>
            <a:r>
              <a:rPr lang="en-US" sz="1800" dirty="0" smtClean="0">
                <a:latin typeface="Lato" panose="020F0502020204030203" pitchFamily="34" charset="0"/>
              </a:rPr>
              <a:t>participating private schools;</a:t>
            </a:r>
          </a:p>
          <a:p>
            <a:pPr lvl="1"/>
            <a:r>
              <a:rPr lang="en-US" sz="1800" dirty="0" smtClean="0">
                <a:latin typeface="Lato" panose="020F0502020204030203" pitchFamily="34" charset="0"/>
              </a:rPr>
              <a:t>number of participating students (enrollment and FTE) by program by school;</a:t>
            </a:r>
          </a:p>
          <a:p>
            <a:pPr lvl="1"/>
            <a:r>
              <a:rPr lang="en-US" sz="1800" dirty="0" smtClean="0">
                <a:latin typeface="Lato" panose="020F0502020204030203" pitchFamily="34" charset="0"/>
              </a:rPr>
              <a:t>estimated total annual payment received by the private school;</a:t>
            </a:r>
          </a:p>
          <a:p>
            <a:pPr lvl="1"/>
            <a:r>
              <a:rPr lang="en-US" sz="1800" dirty="0" smtClean="0">
                <a:latin typeface="Lato" panose="020F0502020204030203" pitchFamily="34" charset="0"/>
              </a:rPr>
              <a:t>total number of students receiving a state funded voucher (the four programs combined) and the percentage of total private school student enrollment</a:t>
            </a:r>
          </a:p>
          <a:p>
            <a:pPr marL="0" indent="0" algn="ctr">
              <a:buNone/>
            </a:pPr>
            <a:r>
              <a:rPr lang="en-US" sz="1800" dirty="0">
                <a:solidFill>
                  <a:schemeClr val="accent1"/>
                </a:solidFill>
                <a:latin typeface="Lato" panose="020F0502020204030203" pitchFamily="34" charset="0"/>
                <a:hlinkClick r:id="rId3"/>
              </a:rPr>
              <a:t>https://dpi.wi.gov/sites/default/files/imce/sms/Choice/Data_and_Reports</a:t>
            </a:r>
            <a:r>
              <a:rPr lang="en-US" sz="1800" dirty="0" smtClean="0">
                <a:solidFill>
                  <a:schemeClr val="accent1"/>
                </a:solidFill>
                <a:latin typeface="Lato" panose="020F0502020204030203" pitchFamily="34" charset="0"/>
                <a:hlinkClick r:id="rId3"/>
              </a:rPr>
              <a:t>/</a:t>
            </a:r>
            <a:br>
              <a:rPr lang="en-US" sz="1800" dirty="0" smtClean="0">
                <a:solidFill>
                  <a:schemeClr val="accent1"/>
                </a:solidFill>
                <a:latin typeface="Lato" panose="020F0502020204030203" pitchFamily="34" charset="0"/>
                <a:hlinkClick r:id="rId3"/>
              </a:rPr>
            </a:br>
            <a:r>
              <a:rPr lang="en-US" sz="1800" dirty="0" smtClean="0">
                <a:solidFill>
                  <a:schemeClr val="accent1"/>
                </a:solidFill>
                <a:latin typeface="Lato" panose="020F0502020204030203" pitchFamily="34" charset="0"/>
                <a:hlinkClick r:id="rId3"/>
              </a:rPr>
              <a:t>2019-20/2019-20_summary_mpcp_wpcp_rpcp_snsp.pdf</a:t>
            </a:r>
            <a:endParaRPr lang="en-US" sz="1800" dirty="0">
              <a:solidFill>
                <a:schemeClr val="accent1"/>
              </a:solidFill>
              <a:latin typeface="Lato" panose="020F0502020204030203" pitchFamily="34" charset="0"/>
              <a:hlinkClick r:id="rId3"/>
            </a:endParaRPr>
          </a:p>
        </p:txBody>
      </p:sp>
      <p:sp>
        <p:nvSpPr>
          <p:cNvPr id="2" name="Slide Number Placeholder 1"/>
          <p:cNvSpPr>
            <a:spLocks noGrp="1"/>
          </p:cNvSpPr>
          <p:nvPr>
            <p:ph type="sldNum" sz="quarter" idx="12"/>
          </p:nvPr>
        </p:nvSpPr>
        <p:spPr>
          <a:xfrm>
            <a:off x="2350935" y="6292342"/>
            <a:ext cx="2133600" cy="365125"/>
          </a:xfrm>
        </p:spPr>
        <p:txBody>
          <a:bodyPr/>
          <a:lstStyle/>
          <a:p>
            <a:pPr>
              <a:defRPr/>
            </a:pPr>
            <a:fld id="{5647F450-B010-44F3-A87C-A52A6F362B1F}" type="slidenum">
              <a:rPr lang="en-US" smtClean="0"/>
              <a:pPr>
                <a:defRPr/>
              </a:pPr>
              <a:t>21</a:t>
            </a:fld>
            <a:endParaRPr lang="en-US" dirty="0"/>
          </a:p>
        </p:txBody>
      </p:sp>
    </p:spTree>
    <p:extLst>
      <p:ext uri="{BB962C8B-B14F-4D97-AF65-F5344CB8AC3E}">
        <p14:creationId xmlns:p14="http://schemas.microsoft.com/office/powerpoint/2010/main" val="2669051547"/>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7585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solidFill>
                <a:latin typeface="Lato Black" panose="020F0A02020204030203" pitchFamily="34" charset="0"/>
              </a:rPr>
              <a:t>Private School Voucher (Choice) Programs</a:t>
            </a:r>
            <a:endParaRPr lang="en-US" sz="3000" b="1" dirty="0">
              <a:solidFill>
                <a:schemeClr val="tx1"/>
              </a:solidFill>
              <a:latin typeface="Lato Black" panose="020F0A02020204030203" pitchFamily="34" charset="0"/>
            </a:endParaRPr>
          </a:p>
        </p:txBody>
      </p:sp>
      <p:sp>
        <p:nvSpPr>
          <p:cNvPr id="6" name="Content Placeholder 2"/>
          <p:cNvSpPr>
            <a:spLocks noGrp="1"/>
          </p:cNvSpPr>
          <p:nvPr>
            <p:ph idx="1"/>
          </p:nvPr>
        </p:nvSpPr>
        <p:spPr>
          <a:xfrm>
            <a:off x="135172" y="811033"/>
            <a:ext cx="8698727" cy="5152444"/>
          </a:xfrm>
        </p:spPr>
        <p:txBody>
          <a:bodyPr/>
          <a:lstStyle/>
          <a:p>
            <a:r>
              <a:rPr lang="en-US" sz="1800" dirty="0" smtClean="0">
                <a:latin typeface="Lato" panose="020F0502020204030203" pitchFamily="34" charset="0"/>
                <a:hlinkClick r:id="rId3"/>
              </a:rPr>
              <a:t>Go To: </a:t>
            </a:r>
            <a:r>
              <a:rPr lang="en-US" sz="1800" dirty="0" smtClean="0">
                <a:latin typeface="Lato" panose="020F0502020204030203" pitchFamily="34" charset="0"/>
              </a:rPr>
              <a:t>https</a:t>
            </a:r>
            <a:r>
              <a:rPr lang="en-US" sz="1800" dirty="0">
                <a:latin typeface="Lato" panose="020F0502020204030203" pitchFamily="34" charset="0"/>
              </a:rPr>
              <a:t>://dpi.wi.gov/sms</a:t>
            </a:r>
          </a:p>
          <a:p>
            <a:r>
              <a:rPr lang="en-US" sz="1800" dirty="0" smtClean="0">
                <a:latin typeface="Lato" panose="020F0502020204030203" pitchFamily="34" charset="0"/>
                <a:hlinkClick r:id="rId4"/>
              </a:rPr>
              <a:t>Private </a:t>
            </a:r>
            <a:r>
              <a:rPr lang="en-US" sz="1800" dirty="0">
                <a:latin typeface="Lato" panose="020F0502020204030203" pitchFamily="34" charset="0"/>
                <a:hlinkClick r:id="rId4"/>
              </a:rPr>
              <a:t>School Choice Programs</a:t>
            </a:r>
            <a:endParaRPr lang="en-US" sz="1800" dirty="0">
              <a:latin typeface="Lato" panose="020F0502020204030203" pitchFamily="34" charset="0"/>
            </a:endParaRPr>
          </a:p>
          <a:p>
            <a:r>
              <a:rPr lang="en-US" sz="1800" dirty="0">
                <a:latin typeface="Lato" panose="020F0502020204030203" pitchFamily="34" charset="0"/>
                <a:hlinkClick r:id="rId5"/>
              </a:rPr>
              <a:t>Private School Choice Programs: Data and </a:t>
            </a:r>
            <a:r>
              <a:rPr lang="en-US" sz="1800" dirty="0" smtClean="0">
                <a:latin typeface="Lato" panose="020F0502020204030203" pitchFamily="34" charset="0"/>
                <a:hlinkClick r:id="rId5"/>
              </a:rPr>
              <a:t>Reports</a:t>
            </a:r>
            <a:endParaRPr lang="en-US" sz="1800" dirty="0" smtClean="0">
              <a:latin typeface="Lato" panose="020F0502020204030203" pitchFamily="34" charset="0"/>
            </a:endParaRPr>
          </a:p>
          <a:p>
            <a:r>
              <a:rPr lang="en-US" sz="1800" dirty="0" smtClean="0">
                <a:latin typeface="Lato" panose="020F0502020204030203" pitchFamily="34" charset="0"/>
              </a:rPr>
              <a:t>Once on the page go to the Section “School </a:t>
            </a:r>
            <a:r>
              <a:rPr lang="en-US" sz="1800" dirty="0">
                <a:latin typeface="Lato" panose="020F0502020204030203" pitchFamily="34" charset="0"/>
              </a:rPr>
              <a:t>Enrollment and Estimated Payment (MPCP, RPCP, WPCP &amp; SNSP</a:t>
            </a:r>
            <a:r>
              <a:rPr lang="en-US" sz="1800" dirty="0" smtClean="0">
                <a:latin typeface="Lato" panose="020F0502020204030203" pitchFamily="34" charset="0"/>
              </a:rPr>
              <a:t>)” </a:t>
            </a:r>
          </a:p>
          <a:p>
            <a:r>
              <a:rPr lang="en-US" sz="1800" dirty="0" smtClean="0">
                <a:latin typeface="Lato" panose="020F0502020204030203" pitchFamily="34" charset="0"/>
              </a:rPr>
              <a:t>Select 2019-20 </a:t>
            </a:r>
            <a:r>
              <a:rPr lang="en-US" sz="1800" dirty="0" smtClean="0">
                <a:latin typeface="Lato" panose="020F0502020204030203" pitchFamily="34" charset="0"/>
                <a:hlinkClick r:id="rId6"/>
              </a:rPr>
              <a:t>PDF</a:t>
            </a:r>
            <a:r>
              <a:rPr lang="en-US" sz="1800" dirty="0" smtClean="0">
                <a:latin typeface="Lato" panose="020F0502020204030203" pitchFamily="34" charset="0"/>
              </a:rPr>
              <a:t> or </a:t>
            </a:r>
            <a:r>
              <a:rPr lang="en-US" sz="1800" dirty="0">
                <a:latin typeface="Lato" panose="020F0502020204030203" pitchFamily="34" charset="0"/>
                <a:hlinkClick r:id="rId7"/>
              </a:rPr>
              <a:t>Excel</a:t>
            </a:r>
            <a:endParaRPr lang="en-US" sz="1800" dirty="0">
              <a:latin typeface="Lato" panose="020F0502020204030203" pitchFamily="34" charset="0"/>
            </a:endParaRPr>
          </a:p>
          <a:p>
            <a:endParaRPr lang="en-US" sz="2000" dirty="0" smtClean="0"/>
          </a:p>
          <a:p>
            <a:pPr marL="0" indent="0">
              <a:buNone/>
            </a:pPr>
            <a:endParaRPr lang="en-US" sz="2000" dirty="0"/>
          </a:p>
          <a:p>
            <a:endParaRPr lang="en-US" sz="20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2538984" y="6319774"/>
            <a:ext cx="2133600" cy="365125"/>
          </a:xfrm>
        </p:spPr>
        <p:txBody>
          <a:bodyPr/>
          <a:lstStyle/>
          <a:p>
            <a:pPr>
              <a:defRPr/>
            </a:pPr>
            <a:fld id="{5647F450-B010-44F3-A87C-A52A6F362B1F}" type="slidenum">
              <a:rPr lang="en-US" smtClean="0"/>
              <a:pPr>
                <a:defRPr/>
              </a:pPr>
              <a:t>22</a:t>
            </a:fld>
            <a:endParaRPr lang="en-US" dirty="0"/>
          </a:p>
        </p:txBody>
      </p:sp>
      <p:pic>
        <p:nvPicPr>
          <p:cNvPr id="2" name="Picture 1"/>
          <p:cNvPicPr>
            <a:picLocks noChangeAspect="1"/>
          </p:cNvPicPr>
          <p:nvPr/>
        </p:nvPicPr>
        <p:blipFill>
          <a:blip r:embed="rId8"/>
          <a:stretch>
            <a:fillRect/>
          </a:stretch>
        </p:blipFill>
        <p:spPr>
          <a:xfrm>
            <a:off x="582115" y="2747123"/>
            <a:ext cx="7793789" cy="3351528"/>
          </a:xfrm>
          <a:prstGeom prst="rect">
            <a:avLst/>
          </a:prstGeom>
        </p:spPr>
      </p:pic>
    </p:spTree>
    <p:extLst>
      <p:ext uri="{BB962C8B-B14F-4D97-AF65-F5344CB8AC3E}">
        <p14:creationId xmlns:p14="http://schemas.microsoft.com/office/powerpoint/2010/main" val="348784306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23282"/>
          </a:xfrm>
          <a:solidFill>
            <a:schemeClr val="bg1">
              <a:lumMod val="75000"/>
              <a:lumOff val="25000"/>
            </a:schemeClr>
          </a:solidFill>
        </p:spPr>
        <p:txBody>
          <a:bodyPr>
            <a:normAutofit/>
          </a:bodyPr>
          <a:lstStyle/>
          <a:p>
            <a:r>
              <a:rPr lang="en-US" dirty="0">
                <a:latin typeface="Lato Black" panose="020F0A02020204030203" pitchFamily="34" charset="0"/>
              </a:rPr>
              <a:t>Parental “Choice” Options – </a:t>
            </a:r>
            <a:r>
              <a:rPr lang="en-US" dirty="0" smtClean="0">
                <a:latin typeface="Lato Black" panose="020F0A02020204030203" pitchFamily="34" charset="0"/>
              </a:rPr>
              <a:t>2019-20</a:t>
            </a:r>
            <a:r>
              <a:rPr lang="en-US" sz="2700" dirty="0"/>
              <a:t/>
            </a:r>
            <a:br>
              <a:rPr lang="en-US" sz="2700" dirty="0"/>
            </a:br>
            <a:r>
              <a:rPr lang="en-US" sz="1600" dirty="0">
                <a:latin typeface="Lato Black" panose="020F0A02020204030203" pitchFamily="34" charset="0"/>
              </a:rPr>
              <a:t>https://</a:t>
            </a:r>
            <a:r>
              <a:rPr lang="en-US" sz="1600" dirty="0" smtClean="0">
                <a:latin typeface="Lato Black" panose="020F0A02020204030203" pitchFamily="34" charset="0"/>
              </a:rPr>
              <a:t>dpi.wi.gov/sites/default/files/imce/sfs/pdf/FY20-ChoiceOptionsFundingTable.pdf</a:t>
            </a:r>
            <a:endParaRPr lang="en-US" sz="1600" dirty="0">
              <a:latin typeface="Lato Black" panose="020F0A02020204030203" pitchFamily="34" charset="0"/>
            </a:endParaRPr>
          </a:p>
        </p:txBody>
      </p:sp>
      <p:sp>
        <p:nvSpPr>
          <p:cNvPr id="6" name="Slide Number Placeholder 5"/>
          <p:cNvSpPr>
            <a:spLocks noGrp="1"/>
          </p:cNvSpPr>
          <p:nvPr>
            <p:ph type="sldNum" sz="quarter" idx="12"/>
          </p:nvPr>
        </p:nvSpPr>
        <p:spPr>
          <a:xfrm>
            <a:off x="2438400" y="6374638"/>
            <a:ext cx="2133600" cy="365125"/>
          </a:xfrm>
        </p:spPr>
        <p:txBody>
          <a:bodyPr/>
          <a:lstStyle/>
          <a:p>
            <a:fld id="{D57F1E4F-1CFF-5643-939E-217C01CDF565}"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1325880" y="1556262"/>
            <a:ext cx="6492239" cy="4588457"/>
          </a:xfrm>
          <a:prstGeom prst="rect">
            <a:avLst/>
          </a:prstGeom>
        </p:spPr>
      </p:pic>
    </p:spTree>
    <p:extLst>
      <p:ext uri="{BB962C8B-B14F-4D97-AF65-F5344CB8AC3E}">
        <p14:creationId xmlns:p14="http://schemas.microsoft.com/office/powerpoint/2010/main" val="15673060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2972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latin typeface="Lato Black" panose="020F0A02020204030203" pitchFamily="34" charset="0"/>
                <a:cs typeface="Times New Roman" panose="02020603050405020304" pitchFamily="18" charset="0"/>
              </a:rPr>
              <a:t>Private Choice Programs and Per Student Payments</a:t>
            </a:r>
            <a:endParaRPr lang="en-US" sz="3000" b="1" dirty="0">
              <a:solidFill>
                <a:schemeClr val="tx1"/>
              </a:solidFill>
              <a:latin typeface="Lato Black" panose="020F0A02020204030203" pitchFamily="34" charset="0"/>
              <a:cs typeface="Times New Roman" panose="02020603050405020304" pitchFamily="18" charset="0"/>
            </a:endParaRPr>
          </a:p>
        </p:txBody>
      </p:sp>
      <p:sp>
        <p:nvSpPr>
          <p:cNvPr id="6" name="Content Placeholder 2"/>
          <p:cNvSpPr>
            <a:spLocks noGrp="1"/>
          </p:cNvSpPr>
          <p:nvPr>
            <p:ph idx="1"/>
          </p:nvPr>
        </p:nvSpPr>
        <p:spPr>
          <a:xfrm>
            <a:off x="224287" y="928255"/>
            <a:ext cx="8747185" cy="5070763"/>
          </a:xfrm>
        </p:spPr>
        <p:txBody>
          <a:bodyPr/>
          <a:lstStyle/>
          <a:p>
            <a:pPr marL="0" indent="0">
              <a:buNone/>
            </a:pPr>
            <a:r>
              <a:rPr lang="en-US" sz="2200" dirty="0" smtClean="0">
                <a:latin typeface="Lato" panose="020F0502020204030203" pitchFamily="34" charset="0"/>
                <a:cs typeface="Times New Roman" panose="02020603050405020304" pitchFamily="18" charset="0"/>
              </a:rPr>
              <a:t>These three private </a:t>
            </a:r>
            <a:r>
              <a:rPr lang="en-US" sz="2200" dirty="0">
                <a:latin typeface="Lato" panose="020F0502020204030203" pitchFamily="34" charset="0"/>
                <a:cs typeface="Times New Roman" panose="02020603050405020304" pitchFamily="18" charset="0"/>
              </a:rPr>
              <a:t>school choice </a:t>
            </a:r>
            <a:r>
              <a:rPr lang="en-US" sz="2200" dirty="0" smtClean="0">
                <a:latin typeface="Lato" panose="020F0502020204030203" pitchFamily="34" charset="0"/>
                <a:cs typeface="Times New Roman" panose="02020603050405020304" pitchFamily="18" charset="0"/>
              </a:rPr>
              <a:t>programs:</a:t>
            </a:r>
          </a:p>
          <a:p>
            <a:r>
              <a:rPr lang="en-US" sz="2200" dirty="0" smtClean="0">
                <a:latin typeface="Lato" panose="020F0502020204030203" pitchFamily="34" charset="0"/>
                <a:cs typeface="Times New Roman" panose="02020603050405020304" pitchFamily="18" charset="0"/>
              </a:rPr>
              <a:t>Milwaukee </a:t>
            </a:r>
            <a:r>
              <a:rPr lang="en-US" sz="2200" dirty="0">
                <a:latin typeface="Lato" panose="020F0502020204030203" pitchFamily="34" charset="0"/>
                <a:cs typeface="Times New Roman" panose="02020603050405020304" pitchFamily="18" charset="0"/>
              </a:rPr>
              <a:t>Parental Choice Program (MPCP)-enacted in 1990-91</a:t>
            </a:r>
          </a:p>
          <a:p>
            <a:r>
              <a:rPr lang="en-US" sz="2200" dirty="0" smtClean="0">
                <a:latin typeface="Lato" panose="020F0502020204030203" pitchFamily="34" charset="0"/>
                <a:cs typeface="Times New Roman" panose="02020603050405020304" pitchFamily="18" charset="0"/>
              </a:rPr>
              <a:t>Racine </a:t>
            </a:r>
            <a:r>
              <a:rPr lang="en-US" sz="2200" dirty="0">
                <a:latin typeface="Lato" panose="020F0502020204030203" pitchFamily="34" charset="0"/>
                <a:cs typeface="Times New Roman" panose="02020603050405020304" pitchFamily="18" charset="0"/>
              </a:rPr>
              <a:t>Parental Choice Program (RPCP)-enacted in 2011-12</a:t>
            </a:r>
          </a:p>
          <a:p>
            <a:r>
              <a:rPr lang="en-US" sz="2200" dirty="0" smtClean="0">
                <a:latin typeface="Lato" panose="020F0502020204030203" pitchFamily="34" charset="0"/>
                <a:cs typeface="Times New Roman" panose="02020603050405020304" pitchFamily="18" charset="0"/>
              </a:rPr>
              <a:t>Wisconsin </a:t>
            </a:r>
            <a:r>
              <a:rPr lang="en-US" sz="2200" dirty="0">
                <a:latin typeface="Lato" panose="020F0502020204030203" pitchFamily="34" charset="0"/>
                <a:cs typeface="Times New Roman" panose="02020603050405020304" pitchFamily="18" charset="0"/>
              </a:rPr>
              <a:t>Parental Choice Program (WPCP)-enacted in 2013-14</a:t>
            </a:r>
          </a:p>
          <a:p>
            <a:pPr marL="0" indent="0">
              <a:buNone/>
            </a:pPr>
            <a:endParaRPr lang="en-US" sz="2200" dirty="0" smtClean="0">
              <a:latin typeface="Lato" panose="020F0502020204030203" pitchFamily="34" charset="0"/>
              <a:cs typeface="Times New Roman" pitchFamily="18" charset="0"/>
            </a:endParaRPr>
          </a:p>
          <a:p>
            <a:pPr marL="0" indent="0">
              <a:buNone/>
            </a:pPr>
            <a:r>
              <a:rPr lang="en-US" sz="2200" dirty="0" smtClean="0">
                <a:latin typeface="Lato" panose="020F0502020204030203" pitchFamily="34" charset="0"/>
                <a:cs typeface="Times New Roman" pitchFamily="18" charset="0"/>
              </a:rPr>
              <a:t>Each program is </a:t>
            </a:r>
            <a:r>
              <a:rPr lang="en-US" sz="2200" dirty="0">
                <a:latin typeface="Lato" panose="020F0502020204030203" pitchFamily="34" charset="0"/>
                <a:cs typeface="Times New Roman" pitchFamily="18" charset="0"/>
              </a:rPr>
              <a:t>funded on </a:t>
            </a:r>
            <a:r>
              <a:rPr lang="en-US" sz="2200" dirty="0" smtClean="0">
                <a:latin typeface="Lato" panose="020F0502020204030203" pitchFamily="34" charset="0"/>
                <a:cs typeface="Times New Roman" pitchFamily="18" charset="0"/>
              </a:rPr>
              <a:t>a current </a:t>
            </a:r>
            <a:r>
              <a:rPr lang="en-US" sz="2200" dirty="0">
                <a:latin typeface="Lato" panose="020F0502020204030203" pitchFamily="34" charset="0"/>
                <a:cs typeface="Times New Roman" pitchFamily="18" charset="0"/>
              </a:rPr>
              <a:t>year basis with </a:t>
            </a:r>
            <a:r>
              <a:rPr lang="en-US" sz="2200" dirty="0" smtClean="0">
                <a:latin typeface="Lato" panose="020F0502020204030203" pitchFamily="34" charset="0"/>
                <a:cs typeface="Times New Roman" pitchFamily="18" charset="0"/>
              </a:rPr>
              <a:t>sum sufficient funds.</a:t>
            </a:r>
          </a:p>
          <a:p>
            <a:pPr marL="628650" lvl="2" indent="0">
              <a:buNone/>
            </a:pPr>
            <a:endParaRPr lang="en-US" sz="2200" dirty="0" smtClean="0">
              <a:latin typeface="Lato" panose="020F0502020204030203" pitchFamily="34" charset="0"/>
              <a:cs typeface="Times New Roman" pitchFamily="18" charset="0"/>
            </a:endParaRPr>
          </a:p>
          <a:p>
            <a:r>
              <a:rPr lang="en-US" sz="2200" dirty="0" smtClean="0">
                <a:latin typeface="Lato" panose="020F0502020204030203" pitchFamily="34" charset="0"/>
                <a:cs typeface="Times New Roman" pitchFamily="18" charset="0"/>
              </a:rPr>
              <a:t>2019-20 </a:t>
            </a:r>
            <a:r>
              <a:rPr lang="en-US" sz="2200" dirty="0">
                <a:latin typeface="Lato" panose="020F0502020204030203" pitchFamily="34" charset="0"/>
                <a:cs typeface="Times New Roman" pitchFamily="18" charset="0"/>
              </a:rPr>
              <a:t>Per FTE Student Payments:</a:t>
            </a:r>
          </a:p>
          <a:p>
            <a:pPr marL="628650" lvl="2" indent="0">
              <a:buNone/>
            </a:pPr>
            <a:r>
              <a:rPr lang="en-US" sz="2200" dirty="0" smtClean="0">
                <a:latin typeface="Lato" panose="020F0502020204030203" pitchFamily="34" charset="0"/>
                <a:cs typeface="Times New Roman" pitchFamily="18" charset="0"/>
              </a:rPr>
              <a:t>Grades </a:t>
            </a:r>
            <a:r>
              <a:rPr lang="en-US" sz="2200" dirty="0">
                <a:latin typeface="Lato" panose="020F0502020204030203" pitchFamily="34" charset="0"/>
                <a:cs typeface="Times New Roman" pitchFamily="18" charset="0"/>
              </a:rPr>
              <a:t>K-8 </a:t>
            </a:r>
            <a:r>
              <a:rPr lang="en-US" sz="2200" dirty="0" smtClean="0">
                <a:latin typeface="Lato" panose="020F0502020204030203" pitchFamily="34" charset="0"/>
                <a:cs typeface="Times New Roman" pitchFamily="18" charset="0"/>
              </a:rPr>
              <a:t>	</a:t>
            </a:r>
            <a:r>
              <a:rPr lang="en-US" sz="2200" dirty="0">
                <a:latin typeface="Lato" panose="020F0502020204030203" pitchFamily="34" charset="0"/>
                <a:cs typeface="Times New Roman" pitchFamily="18" charset="0"/>
              </a:rPr>
              <a:t>	</a:t>
            </a:r>
            <a:r>
              <a:rPr lang="en-US" sz="2200" dirty="0" smtClean="0">
                <a:latin typeface="Lato" panose="020F0502020204030203" pitchFamily="34" charset="0"/>
                <a:cs typeface="Times New Roman" pitchFamily="18" charset="0"/>
              </a:rPr>
              <a:t>$8,046</a:t>
            </a:r>
            <a:endParaRPr lang="en-US" sz="2200" dirty="0">
              <a:latin typeface="Lato" panose="020F0502020204030203" pitchFamily="34" charset="0"/>
              <a:cs typeface="Times New Roman" pitchFamily="18" charset="0"/>
            </a:endParaRPr>
          </a:p>
          <a:p>
            <a:pPr marL="628650" lvl="2" indent="0">
              <a:buNone/>
            </a:pPr>
            <a:r>
              <a:rPr lang="en-US" sz="2200" dirty="0" smtClean="0">
                <a:latin typeface="Lato" panose="020F0502020204030203" pitchFamily="34" charset="0"/>
                <a:cs typeface="Times New Roman" pitchFamily="18" charset="0"/>
              </a:rPr>
              <a:t>Grades </a:t>
            </a:r>
            <a:r>
              <a:rPr lang="en-US" sz="2200" dirty="0">
                <a:latin typeface="Lato" panose="020F0502020204030203" pitchFamily="34" charset="0"/>
                <a:cs typeface="Times New Roman" pitchFamily="18" charset="0"/>
              </a:rPr>
              <a:t>9-12 </a:t>
            </a:r>
            <a:r>
              <a:rPr lang="en-US" sz="2200" dirty="0" smtClean="0">
                <a:latin typeface="Lato" panose="020F0502020204030203" pitchFamily="34" charset="0"/>
                <a:cs typeface="Times New Roman" pitchFamily="18" charset="0"/>
              </a:rPr>
              <a:t>	</a:t>
            </a:r>
            <a:r>
              <a:rPr lang="en-US" sz="2200" dirty="0">
                <a:latin typeface="Lato" panose="020F0502020204030203" pitchFamily="34" charset="0"/>
                <a:cs typeface="Times New Roman" pitchFamily="18" charset="0"/>
              </a:rPr>
              <a:t>	$</a:t>
            </a:r>
            <a:r>
              <a:rPr lang="en-US" sz="2200" dirty="0" smtClean="0">
                <a:latin typeface="Lato" panose="020F0502020204030203" pitchFamily="34" charset="0"/>
                <a:cs typeface="Times New Roman" pitchFamily="18" charset="0"/>
              </a:rPr>
              <a:t>8,692</a:t>
            </a:r>
          </a:p>
          <a:p>
            <a:pPr marL="628650" lvl="2" indent="0">
              <a:buNone/>
            </a:pPr>
            <a:endParaRPr lang="en-US" sz="1800" dirty="0">
              <a:latin typeface="Lato" panose="020F0502020204030203" pitchFamily="34" charset="0"/>
              <a:cs typeface="Times New Roman" pitchFamily="18" charset="0"/>
            </a:endParaRPr>
          </a:p>
          <a:p>
            <a:pPr marL="171450" lvl="1" indent="0">
              <a:buNone/>
            </a:pPr>
            <a:endParaRPr lang="en-US" sz="1800" dirty="0">
              <a:latin typeface="Times New Roman" pitchFamily="18" charset="0"/>
              <a:cs typeface="Times New Roman" pitchFamily="18" charset="0"/>
            </a:endParaRPr>
          </a:p>
          <a:p>
            <a:pPr marL="457200" lvl="1"/>
            <a:endParaRPr lang="en-US" sz="2200" dirty="0">
              <a:latin typeface="Times New Roman" pitchFamily="18" charset="0"/>
              <a:cs typeface="Times New Roman" pitchFamily="18" charset="0"/>
            </a:endParaRPr>
          </a:p>
          <a:p>
            <a:pPr>
              <a:spcAft>
                <a:spcPts val="1000"/>
              </a:spcAft>
            </a:pPr>
            <a:endParaRPr lang="en-US" sz="2000" dirty="0" smtClean="0"/>
          </a:p>
        </p:txBody>
      </p:sp>
      <p:sp>
        <p:nvSpPr>
          <p:cNvPr id="4" name="Footer Placeholder 3"/>
          <p:cNvSpPr>
            <a:spLocks noGrp="1"/>
          </p:cNvSpPr>
          <p:nvPr>
            <p:ph type="ftr" sz="quarter" idx="11"/>
          </p:nvPr>
        </p:nvSpPr>
        <p:spPr/>
        <p:txBody>
          <a:bodyPr/>
          <a:lstStyle/>
          <a:p>
            <a:pPr>
              <a:defRPr/>
            </a:pPr>
            <a:r>
              <a:rPr lang="en-US" dirty="0" smtClean="0">
                <a:solidFill>
                  <a:schemeClr val="bg2"/>
                </a:solidFill>
              </a:rPr>
              <a:t>25</a:t>
            </a:r>
            <a:endParaRPr lang="en-US" dirty="0">
              <a:solidFill>
                <a:schemeClr val="bg2"/>
              </a:solidFill>
            </a:endParaRPr>
          </a:p>
        </p:txBody>
      </p:sp>
    </p:spTree>
    <p:extLst>
      <p:ext uri="{BB962C8B-B14F-4D97-AF65-F5344CB8AC3E}">
        <p14:creationId xmlns:p14="http://schemas.microsoft.com/office/powerpoint/2010/main" val="2415937511"/>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p:nvPr>
        </p:nvSpPr>
        <p:spPr bwMode="auto">
          <a:xfrm>
            <a:off x="0" y="1"/>
            <a:ext cx="9144000" cy="629728"/>
          </a:xfrm>
          <a:prstGeom prst="rect">
            <a:avLst/>
          </a:prstGeom>
          <a:solidFill>
            <a:schemeClr val="bg1">
              <a:lumMod val="75000"/>
              <a:lumOff val="25000"/>
            </a:schemeClr>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defRPr/>
            </a:pPr>
            <a:r>
              <a:rPr lang="en-US" sz="3200" b="1" dirty="0" smtClean="0">
                <a:latin typeface="Lato Black" panose="020F0A02020204030203" pitchFamily="34" charset="0"/>
                <a:cs typeface="Times New Roman"/>
              </a:rPr>
              <a:t>Milwaukee Parental Choice Program (MPCP)   </a:t>
            </a:r>
            <a:endParaRPr kumimoji="0" lang="en-US" sz="3200" b="1" i="0" u="none" strike="noStrike" kern="1200" cap="none" spc="0" normalizeH="0" baseline="0" noProof="0" dirty="0">
              <a:ln>
                <a:noFill/>
              </a:ln>
              <a:solidFill>
                <a:schemeClr val="lt1"/>
              </a:solidFill>
              <a:effectLst/>
              <a:uLnTx/>
              <a:uFillTx/>
              <a:latin typeface="Lato Black" panose="020F0A02020204030203"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7005363"/>
              </p:ext>
            </p:extLst>
          </p:nvPr>
        </p:nvGraphicFramePr>
        <p:xfrm>
          <a:off x="172529" y="767750"/>
          <a:ext cx="8824822" cy="5093554"/>
        </p:xfrm>
        <a:graphic>
          <a:graphicData uri="http://schemas.openxmlformats.org/drawingml/2006/table">
            <a:tbl>
              <a:tblPr firstRow="1" bandRow="1">
                <a:tableStyleId>{5C22544A-7EE6-4342-B048-85BDC9FD1C3A}</a:tableStyleId>
              </a:tblPr>
              <a:tblGrid>
                <a:gridCol w="1759164">
                  <a:extLst>
                    <a:ext uri="{9D8B030D-6E8A-4147-A177-3AD203B41FA5}">
                      <a16:colId xmlns:a16="http://schemas.microsoft.com/office/drawing/2014/main" val="798390453"/>
                    </a:ext>
                  </a:extLst>
                </a:gridCol>
                <a:gridCol w="1227273">
                  <a:extLst>
                    <a:ext uri="{9D8B030D-6E8A-4147-A177-3AD203B41FA5}">
                      <a16:colId xmlns:a16="http://schemas.microsoft.com/office/drawing/2014/main" val="2224777702"/>
                    </a:ext>
                  </a:extLst>
                </a:gridCol>
                <a:gridCol w="1896583">
                  <a:extLst>
                    <a:ext uri="{9D8B030D-6E8A-4147-A177-3AD203B41FA5}">
                      <a16:colId xmlns:a16="http://schemas.microsoft.com/office/drawing/2014/main" val="704400275"/>
                    </a:ext>
                  </a:extLst>
                </a:gridCol>
                <a:gridCol w="2073622">
                  <a:extLst>
                    <a:ext uri="{9D8B030D-6E8A-4147-A177-3AD203B41FA5}">
                      <a16:colId xmlns:a16="http://schemas.microsoft.com/office/drawing/2014/main" val="2341492788"/>
                    </a:ext>
                  </a:extLst>
                </a:gridCol>
                <a:gridCol w="1868180">
                  <a:extLst>
                    <a:ext uri="{9D8B030D-6E8A-4147-A177-3AD203B41FA5}">
                      <a16:colId xmlns:a16="http://schemas.microsoft.com/office/drawing/2014/main" val="3849572581"/>
                    </a:ext>
                  </a:extLst>
                </a:gridCol>
              </a:tblGrid>
              <a:tr h="1346249">
                <a:tc>
                  <a:txBody>
                    <a:bodyPr/>
                    <a:lstStyle/>
                    <a:p>
                      <a:pPr algn="ctr"/>
                      <a:r>
                        <a:rPr lang="en-US" sz="2100" dirty="0" smtClean="0">
                          <a:latin typeface="Lato" panose="020F0502020204030203" pitchFamily="34" charset="0"/>
                          <a:cs typeface="Times New Roman"/>
                        </a:rPr>
                        <a:t>Fiscal Year</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Number of</a:t>
                      </a:r>
                      <a:r>
                        <a:rPr lang="en-US" sz="2100" baseline="0" dirty="0" smtClean="0">
                          <a:latin typeface="Lato" panose="020F0502020204030203" pitchFamily="34" charset="0"/>
                          <a:cs typeface="Times New Roman"/>
                        </a:rPr>
                        <a:t> MPCP</a:t>
                      </a:r>
                    </a:p>
                    <a:p>
                      <a:pPr algn="ctr"/>
                      <a:r>
                        <a:rPr lang="en-US" sz="2100" dirty="0" smtClean="0">
                          <a:latin typeface="Lato" panose="020F0502020204030203" pitchFamily="34" charset="0"/>
                          <a:cs typeface="Times New Roman"/>
                        </a:rPr>
                        <a:t>Schools</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Full-Time</a:t>
                      </a:r>
                    </a:p>
                    <a:p>
                      <a:pPr algn="ctr"/>
                      <a:r>
                        <a:rPr lang="en-US" sz="2100" dirty="0" smtClean="0">
                          <a:latin typeface="Lato" panose="020F0502020204030203" pitchFamily="34" charset="0"/>
                          <a:cs typeface="Times New Roman"/>
                        </a:rPr>
                        <a:t>Equivalent (FTE) </a:t>
                      </a:r>
                      <a:r>
                        <a:rPr lang="en-US" sz="2100" baseline="0" dirty="0" smtClean="0">
                          <a:latin typeface="Lato" panose="020F0502020204030203" pitchFamily="34" charset="0"/>
                          <a:cs typeface="Times New Roman"/>
                        </a:rPr>
                        <a:t> Students </a:t>
                      </a:r>
                      <a:endParaRPr lang="en-US" sz="2100" dirty="0">
                        <a:latin typeface="Lato" panose="020F0502020204030203" pitchFamily="34" charset="0"/>
                        <a:cs typeface="Times New Roman"/>
                      </a:endParaRPr>
                    </a:p>
                  </a:txBody>
                  <a:tcPr/>
                </a:tc>
                <a:tc>
                  <a:txBody>
                    <a:bodyPr/>
                    <a:lstStyle/>
                    <a:p>
                      <a:pPr algn="ctr"/>
                      <a:r>
                        <a:rPr lang="en-US" sz="2100" baseline="0" dirty="0" smtClean="0">
                          <a:latin typeface="Lato" panose="020F0502020204030203" pitchFamily="34" charset="0"/>
                          <a:cs typeface="Times New Roman"/>
                        </a:rPr>
                        <a:t>MPCP FTE Student</a:t>
                      </a:r>
                    </a:p>
                    <a:p>
                      <a:pPr algn="ctr"/>
                      <a:r>
                        <a:rPr lang="en-US" sz="2100" baseline="0" dirty="0" smtClean="0">
                          <a:latin typeface="Lato" panose="020F0502020204030203" pitchFamily="34" charset="0"/>
                          <a:cs typeface="Times New Roman"/>
                        </a:rPr>
                        <a:t>Payment </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MPCP</a:t>
                      </a:r>
                      <a:r>
                        <a:rPr lang="en-US" sz="2100" baseline="0" dirty="0" smtClean="0">
                          <a:latin typeface="Lato" panose="020F0502020204030203" pitchFamily="34" charset="0"/>
                          <a:cs typeface="Times New Roman"/>
                        </a:rPr>
                        <a:t> </a:t>
                      </a:r>
                      <a:r>
                        <a:rPr lang="en-US" sz="2100" dirty="0" smtClean="0">
                          <a:latin typeface="Lato" panose="020F0502020204030203" pitchFamily="34" charset="0"/>
                          <a:cs typeface="Times New Roman"/>
                        </a:rPr>
                        <a:t>Total State Aid Payments/</a:t>
                      </a:r>
                    </a:p>
                    <a:p>
                      <a:pPr algn="ctr"/>
                      <a:r>
                        <a:rPr lang="en-US" sz="2100" dirty="0" smtClean="0">
                          <a:latin typeface="Lato" panose="020F0502020204030203" pitchFamily="34" charset="0"/>
                          <a:cs typeface="Times New Roman"/>
                        </a:rPr>
                        <a:t>Program Cost</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4007831404"/>
                  </a:ext>
                </a:extLst>
              </a:tr>
              <a:tr h="524954">
                <a:tc>
                  <a:txBody>
                    <a:bodyPr/>
                    <a:lstStyle/>
                    <a:p>
                      <a:pPr algn="ctr"/>
                      <a:r>
                        <a:rPr lang="en-US" sz="2100" dirty="0" smtClean="0">
                          <a:latin typeface="Lato" panose="020F0502020204030203" pitchFamily="34" charset="0"/>
                          <a:cs typeface="Times New Roman"/>
                        </a:rPr>
                        <a:t>1990-91</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300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$2,446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$733,800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003164425"/>
                  </a:ext>
                </a:extLst>
              </a:tr>
              <a:tr h="482618">
                <a:tc>
                  <a:txBody>
                    <a:bodyPr/>
                    <a:lstStyle/>
                    <a:p>
                      <a:pPr algn="ctr"/>
                      <a:r>
                        <a:rPr lang="en-US" sz="2100" dirty="0" smtClean="0">
                          <a:latin typeface="Lato" panose="020F0502020204030203" pitchFamily="34" charset="0"/>
                          <a:cs typeface="Times New Roman"/>
                        </a:rPr>
                        <a:t>1998-99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83</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5,761</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$4,894</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$28,194,300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048074494"/>
                  </a:ext>
                </a:extLst>
              </a:tr>
              <a:tr h="474150">
                <a:tc>
                  <a:txBody>
                    <a:bodyPr/>
                    <a:lstStyle/>
                    <a:p>
                      <a:pPr algn="ctr"/>
                      <a:r>
                        <a:rPr lang="en-US" sz="2100" dirty="0" smtClean="0">
                          <a:latin typeface="Lato" panose="020F0502020204030203" pitchFamily="34" charset="0"/>
                          <a:cs typeface="Times New Roman"/>
                        </a:rPr>
                        <a:t>2008-09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123</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19,428</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$6,607</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$127,061,900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150215396"/>
                  </a:ext>
                </a:extLst>
              </a:tr>
              <a:tr h="502354">
                <a:tc>
                  <a:txBody>
                    <a:bodyPr/>
                    <a:lstStyle/>
                    <a:p>
                      <a:pPr algn="ctr"/>
                      <a:r>
                        <a:rPr lang="en-US" sz="2100" dirty="0" smtClean="0">
                          <a:latin typeface="Lato" panose="020F0502020204030203" pitchFamily="34" charset="0"/>
                          <a:cs typeface="Times New Roman"/>
                        </a:rPr>
                        <a:t>2010-11</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20,256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$6,442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$129,183,100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94333409"/>
                  </a:ext>
                </a:extLst>
              </a:tr>
              <a:tr h="494294">
                <a:tc>
                  <a:txBody>
                    <a:bodyPr/>
                    <a:lstStyle/>
                    <a:p>
                      <a:pPr algn="ctr"/>
                      <a:r>
                        <a:rPr lang="en-US" sz="2100" dirty="0" smtClean="0">
                          <a:latin typeface="Lato" panose="020F0502020204030203" pitchFamily="34" charset="0"/>
                          <a:cs typeface="Times New Roman"/>
                        </a:rPr>
                        <a:t>2017-18</a:t>
                      </a:r>
                    </a:p>
                  </a:txBody>
                  <a:tcPr/>
                </a:tc>
                <a:tc>
                  <a:txBody>
                    <a:bodyPr/>
                    <a:lstStyle/>
                    <a:p>
                      <a:pPr algn="ctr"/>
                      <a:r>
                        <a:rPr lang="en-US" sz="2100" dirty="0" smtClean="0">
                          <a:latin typeface="Lato" panose="020F0502020204030203" pitchFamily="34" charset="0"/>
                          <a:cs typeface="Times New Roman"/>
                        </a:rPr>
                        <a:t>125</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27,670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$7,530/$8,176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$213,300,000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490023660"/>
                  </a:ext>
                </a:extLst>
              </a:tr>
              <a:tr h="512064">
                <a:tc>
                  <a:txBody>
                    <a:bodyPr/>
                    <a:lstStyle/>
                    <a:p>
                      <a:pPr algn="ctr"/>
                      <a:r>
                        <a:rPr lang="en-US" sz="2100" dirty="0" smtClean="0">
                          <a:latin typeface="Lato" panose="020F0502020204030203" pitchFamily="34" charset="0"/>
                          <a:cs typeface="Times New Roman"/>
                        </a:rPr>
                        <a:t>2018-19</a:t>
                      </a:r>
                      <a:endParaRPr lang="en-US" sz="2100" baseline="0" dirty="0" smtClean="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129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28,100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$7,754/$8,400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$221,800,000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2571786835"/>
                  </a:ext>
                </a:extLst>
              </a:tr>
              <a:tr h="717999">
                <a:tc>
                  <a:txBody>
                    <a:bodyPr/>
                    <a:lstStyle/>
                    <a:p>
                      <a:pPr algn="ctr"/>
                      <a:r>
                        <a:rPr lang="en-US" sz="2100" baseline="0" dirty="0" smtClean="0">
                          <a:latin typeface="Lato" panose="020F0502020204030203" pitchFamily="34" charset="0"/>
                          <a:cs typeface="Times New Roman"/>
                        </a:rPr>
                        <a:t>2019-20</a:t>
                      </a:r>
                      <a:br>
                        <a:rPr lang="en-US" sz="2100" baseline="0" dirty="0" smtClean="0">
                          <a:latin typeface="Lato" panose="020F0502020204030203" pitchFamily="34" charset="0"/>
                          <a:cs typeface="Times New Roman"/>
                        </a:rPr>
                      </a:br>
                      <a:r>
                        <a:rPr lang="en-US" sz="2100" baseline="0" dirty="0" smtClean="0">
                          <a:latin typeface="Lato" panose="020F0502020204030203" pitchFamily="34" charset="0"/>
                          <a:cs typeface="Times New Roman"/>
                        </a:rPr>
                        <a:t>(estimated)</a:t>
                      </a:r>
                    </a:p>
                  </a:txBody>
                  <a:tcPr/>
                </a:tc>
                <a:tc>
                  <a:txBody>
                    <a:bodyPr/>
                    <a:lstStyle/>
                    <a:p>
                      <a:pPr algn="ctr"/>
                      <a:r>
                        <a:rPr lang="en-US" sz="2100" dirty="0" smtClean="0">
                          <a:latin typeface="Lato" panose="020F0502020204030203" pitchFamily="34" charset="0"/>
                          <a:cs typeface="Times New Roman"/>
                        </a:rPr>
                        <a:t>130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28,147</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$8,046/$8,692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$230,100,000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110137016"/>
                  </a:ext>
                </a:extLst>
              </a:tr>
            </a:tbl>
          </a:graphicData>
        </a:graphic>
      </p:graphicFrame>
      <p:sp>
        <p:nvSpPr>
          <p:cNvPr id="5" name="Footer Placeholder 4"/>
          <p:cNvSpPr>
            <a:spLocks noGrp="1"/>
          </p:cNvSpPr>
          <p:nvPr>
            <p:ph type="ftr" sz="quarter" idx="11"/>
          </p:nvPr>
        </p:nvSpPr>
        <p:spPr/>
        <p:txBody>
          <a:bodyPr/>
          <a:lstStyle/>
          <a:p>
            <a:pPr>
              <a:defRPr/>
            </a:pPr>
            <a:r>
              <a:rPr lang="en-US" dirty="0" smtClean="0">
                <a:solidFill>
                  <a:schemeClr val="bg2"/>
                </a:solidFill>
              </a:rPr>
              <a:t>26</a:t>
            </a:r>
            <a:endParaRPr lang="en-US" dirty="0">
              <a:solidFill>
                <a:schemeClr val="bg2"/>
              </a:solidFill>
            </a:endParaRPr>
          </a:p>
        </p:txBody>
      </p:sp>
    </p:spTree>
    <p:extLst>
      <p:ext uri="{BB962C8B-B14F-4D97-AF65-F5344CB8AC3E}">
        <p14:creationId xmlns:p14="http://schemas.microsoft.com/office/powerpoint/2010/main" val="512472035"/>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69" y="859536"/>
            <a:ext cx="8819261" cy="5733305"/>
          </a:xfrm>
        </p:spPr>
        <p:txBody>
          <a:bodyPr/>
          <a:lstStyle/>
          <a:p>
            <a:pPr marL="342900" lvl="1" indent="-342900">
              <a:buFont typeface="Arial" charset="0"/>
              <a:buChar char="•"/>
            </a:pPr>
            <a:r>
              <a:rPr lang="en-US" sz="2000" dirty="0" smtClean="0">
                <a:latin typeface="Lato" panose="020F0502020204030203" pitchFamily="34" charset="0"/>
                <a:cs typeface="Times New Roman" pitchFamily="18" charset="0"/>
              </a:rPr>
              <a:t>In 2019-20, the state directly pays 84% </a:t>
            </a:r>
            <a:r>
              <a:rPr lang="en-US" sz="2000" dirty="0">
                <a:latin typeface="Lato" panose="020F0502020204030203" pitchFamily="34" charset="0"/>
                <a:cs typeface="Times New Roman" pitchFamily="18" charset="0"/>
              </a:rPr>
              <a:t>of the </a:t>
            </a:r>
            <a:r>
              <a:rPr lang="en-US" sz="2000" dirty="0" smtClean="0">
                <a:latin typeface="Lato" panose="020F0502020204030203" pitchFamily="34" charset="0"/>
                <a:cs typeface="Times New Roman" pitchFamily="18" charset="0"/>
              </a:rPr>
              <a:t>cost of the MPCP </a:t>
            </a:r>
            <a:r>
              <a:rPr lang="en-US" sz="2000" dirty="0">
                <a:latin typeface="Lato" panose="020F0502020204030203" pitchFamily="34" charset="0"/>
                <a:cs typeface="Times New Roman" pitchFamily="18" charset="0"/>
              </a:rPr>
              <a:t>while </a:t>
            </a:r>
            <a:r>
              <a:rPr lang="en-US" sz="2000" dirty="0" smtClean="0">
                <a:latin typeface="Lato" panose="020F0502020204030203" pitchFamily="34" charset="0"/>
                <a:cs typeface="Times New Roman" pitchFamily="18" charset="0"/>
              </a:rPr>
              <a:t>Milwaukee Public Schools (MPS) pays 16% of </a:t>
            </a:r>
            <a:r>
              <a:rPr lang="en-US" sz="2000" dirty="0">
                <a:latin typeface="Lato" panose="020F0502020204030203" pitchFamily="34" charset="0"/>
                <a:cs typeface="Times New Roman" pitchFamily="18" charset="0"/>
              </a:rPr>
              <a:t>the cost </a:t>
            </a:r>
            <a:r>
              <a:rPr lang="en-US" sz="2000" dirty="0" smtClean="0">
                <a:latin typeface="Lato" panose="020F0502020204030203" pitchFamily="34" charset="0"/>
                <a:cs typeface="Times New Roman" pitchFamily="18" charset="0"/>
              </a:rPr>
              <a:t>($36.8 million </a:t>
            </a:r>
            <a:r>
              <a:rPr lang="en-US" sz="2000" dirty="0">
                <a:latin typeface="Lato" panose="020F0502020204030203" pitchFamily="34" charset="0"/>
                <a:cs typeface="Times New Roman" pitchFamily="18" charset="0"/>
              </a:rPr>
              <a:t>this year) through a reduction in </a:t>
            </a:r>
            <a:r>
              <a:rPr lang="en-US" sz="2000" dirty="0" smtClean="0">
                <a:latin typeface="Lato" panose="020F0502020204030203" pitchFamily="34" charset="0"/>
                <a:cs typeface="Times New Roman" pitchFamily="18" charset="0"/>
              </a:rPr>
              <a:t>its </a:t>
            </a:r>
            <a:r>
              <a:rPr lang="en-US" sz="2000" dirty="0">
                <a:latin typeface="Lato" panose="020F0502020204030203" pitchFamily="34" charset="0"/>
                <a:cs typeface="Times New Roman" pitchFamily="18" charset="0"/>
              </a:rPr>
              <a:t>state general school aids</a:t>
            </a:r>
            <a:r>
              <a:rPr lang="en-US" sz="2000" dirty="0" smtClean="0">
                <a:latin typeface="Lato" panose="020F0502020204030203" pitchFamily="34" charset="0"/>
                <a:cs typeface="Times New Roman" pitchFamily="18" charset="0"/>
              </a:rPr>
              <a:t>.</a:t>
            </a:r>
          </a:p>
          <a:p>
            <a:pPr marL="0" lvl="1" indent="0">
              <a:buNone/>
            </a:pPr>
            <a:endParaRPr lang="en-US" sz="2000" dirty="0">
              <a:latin typeface="Lato" panose="020F0502020204030203" pitchFamily="34" charset="0"/>
              <a:cs typeface="Times New Roman" pitchFamily="18" charset="0"/>
            </a:endParaRPr>
          </a:p>
          <a:p>
            <a:pPr marL="342900" lvl="1" indent="-342900">
              <a:buFont typeface="Arial" charset="0"/>
              <a:buChar char="•"/>
            </a:pPr>
            <a:r>
              <a:rPr lang="en-US" sz="2000" dirty="0" smtClean="0">
                <a:latin typeface="Lato" panose="020F0502020204030203" pitchFamily="34" charset="0"/>
                <a:cs typeface="Times New Roman" pitchFamily="18" charset="0"/>
              </a:rPr>
              <a:t>MPS </a:t>
            </a:r>
            <a:r>
              <a:rPr lang="en-US" sz="2000" dirty="0">
                <a:latin typeface="Lato" panose="020F0502020204030203" pitchFamily="34" charset="0"/>
                <a:cs typeface="Times New Roman" pitchFamily="18" charset="0"/>
              </a:rPr>
              <a:t>can </a:t>
            </a:r>
            <a:r>
              <a:rPr lang="en-US" sz="2000" dirty="0" smtClean="0">
                <a:latin typeface="Lato" panose="020F0502020204030203" pitchFamily="34" charset="0"/>
                <a:cs typeface="Times New Roman" pitchFamily="18" charset="0"/>
              </a:rPr>
              <a:t>increase its </a:t>
            </a:r>
            <a:r>
              <a:rPr lang="en-US" sz="2000" dirty="0">
                <a:latin typeface="Lato" panose="020F0502020204030203" pitchFamily="34" charset="0"/>
                <a:cs typeface="Times New Roman" pitchFamily="18" charset="0"/>
              </a:rPr>
              <a:t>property tax levy to replace </a:t>
            </a:r>
            <a:r>
              <a:rPr lang="en-US" sz="2000" dirty="0" smtClean="0">
                <a:latin typeface="Lato" panose="020F0502020204030203" pitchFamily="34" charset="0"/>
                <a:cs typeface="Times New Roman" pitchFamily="18" charset="0"/>
              </a:rPr>
              <a:t>this </a:t>
            </a:r>
            <a:r>
              <a:rPr lang="en-US" sz="2000" dirty="0">
                <a:latin typeface="Lato" panose="020F0502020204030203" pitchFamily="34" charset="0"/>
                <a:cs typeface="Times New Roman" pitchFamily="18" charset="0"/>
              </a:rPr>
              <a:t>state </a:t>
            </a:r>
            <a:r>
              <a:rPr lang="en-US" sz="2000" dirty="0" smtClean="0">
                <a:latin typeface="Lato" panose="020F0502020204030203" pitchFamily="34" charset="0"/>
                <a:cs typeface="Times New Roman" pitchFamily="18" charset="0"/>
              </a:rPr>
              <a:t>general aid reduction under its revenue limit; however, </a:t>
            </a:r>
            <a:r>
              <a:rPr lang="en-US" sz="2000" dirty="0">
                <a:latin typeface="Lato" panose="020F0502020204030203" pitchFamily="34" charset="0"/>
                <a:cs typeface="Times New Roman" pitchFamily="18" charset="0"/>
              </a:rPr>
              <a:t>MPS cannot count choice students </a:t>
            </a:r>
            <a:r>
              <a:rPr lang="en-US" sz="2000" dirty="0" smtClean="0">
                <a:latin typeface="Lato" panose="020F0502020204030203" pitchFamily="34" charset="0"/>
                <a:cs typeface="Times New Roman" pitchFamily="18" charset="0"/>
              </a:rPr>
              <a:t>in its membership for state </a:t>
            </a:r>
            <a:r>
              <a:rPr lang="en-US" sz="2000" dirty="0">
                <a:latin typeface="Lato" panose="020F0502020204030203" pitchFamily="34" charset="0"/>
                <a:cs typeface="Times New Roman" pitchFamily="18" charset="0"/>
              </a:rPr>
              <a:t>general </a:t>
            </a:r>
            <a:r>
              <a:rPr lang="en-US" sz="2000" dirty="0" smtClean="0">
                <a:latin typeface="Lato" panose="020F0502020204030203" pitchFamily="34" charset="0"/>
                <a:cs typeface="Times New Roman" pitchFamily="18" charset="0"/>
              </a:rPr>
              <a:t>aid purposes and does not receive a revenue limit adjustment for each MPCP student.</a:t>
            </a:r>
            <a:endParaRPr lang="en-US" sz="2000" dirty="0">
              <a:latin typeface="Lato" panose="020F0502020204030203" pitchFamily="34" charset="0"/>
              <a:cs typeface="Times New Roman" pitchFamily="18" charset="0"/>
            </a:endParaRPr>
          </a:p>
          <a:p>
            <a:pPr marL="342900" lvl="1" indent="-342900">
              <a:buFont typeface="Arial" charset="0"/>
              <a:buChar char="•"/>
            </a:pPr>
            <a:endParaRPr lang="en-US" sz="2000" dirty="0" smtClean="0">
              <a:latin typeface="Lato" panose="020F0502020204030203" pitchFamily="34" charset="0"/>
              <a:cs typeface="Times New Roman" pitchFamily="18" charset="0"/>
            </a:endParaRPr>
          </a:p>
          <a:p>
            <a:pPr marL="342900" lvl="1" indent="-342900">
              <a:buFont typeface="Arial" charset="0"/>
              <a:buChar char="•"/>
            </a:pPr>
            <a:r>
              <a:rPr lang="en-US" sz="2000" dirty="0" smtClean="0">
                <a:latin typeface="Lato" panose="020F0502020204030203" pitchFamily="34" charset="0"/>
                <a:cs typeface="Times New Roman" pitchFamily="18" charset="0"/>
              </a:rPr>
              <a:t>Under current law, the state General Purpose Revenue (GPR) share increases by 3.2% annually through 2023-24 and MPS’ share decreases by the same figure each year until the MPCP is entirely GPR state-funded in 2024-25.</a:t>
            </a:r>
          </a:p>
          <a:p>
            <a:pPr marL="0" lvl="1" indent="0">
              <a:buNone/>
            </a:pPr>
            <a:endParaRPr lang="en-US" sz="2000" dirty="0" smtClean="0">
              <a:latin typeface="Lato" panose="020F0502020204030203" pitchFamily="34" charset="0"/>
              <a:cs typeface="Times New Roman" pitchFamily="18" charset="0"/>
            </a:endParaRPr>
          </a:p>
          <a:p>
            <a:pPr marL="342900" lvl="1" indent="-342900">
              <a:buFont typeface="Arial" charset="0"/>
              <a:buChar char="•"/>
            </a:pPr>
            <a:r>
              <a:rPr lang="en-US" sz="2000" dirty="0" smtClean="0">
                <a:latin typeface="Lato" panose="020F0502020204030203" pitchFamily="34" charset="0"/>
                <a:cs typeface="Times New Roman" pitchFamily="18" charset="0"/>
              </a:rPr>
              <a:t>MPS </a:t>
            </a:r>
            <a:r>
              <a:rPr lang="en-US" sz="2000" dirty="0">
                <a:latin typeface="Lato" panose="020F0502020204030203" pitchFamily="34" charset="0"/>
                <a:cs typeface="Times New Roman" pitchFamily="18" charset="0"/>
              </a:rPr>
              <a:t>also </a:t>
            </a:r>
            <a:r>
              <a:rPr lang="en-US" sz="2000" dirty="0" smtClean="0">
                <a:latin typeface="Lato" panose="020F0502020204030203" pitchFamily="34" charset="0"/>
                <a:cs typeface="Times New Roman" pitchFamily="18" charset="0"/>
              </a:rPr>
              <a:t>receives $5 </a:t>
            </a:r>
            <a:r>
              <a:rPr lang="en-US" sz="2000" dirty="0">
                <a:latin typeface="Lato" panose="020F0502020204030203" pitchFamily="34" charset="0"/>
                <a:cs typeface="Times New Roman" pitchFamily="18" charset="0"/>
              </a:rPr>
              <a:t>million in High Poverty Aid in </a:t>
            </a:r>
            <a:r>
              <a:rPr lang="en-US" sz="2000" dirty="0" smtClean="0">
                <a:latin typeface="Lato" panose="020F0502020204030203" pitchFamily="34" charset="0"/>
                <a:cs typeface="Times New Roman" pitchFamily="18" charset="0"/>
              </a:rPr>
              <a:t>2019-20 to reduce its property tax levy related to the MPCP.</a:t>
            </a:r>
            <a:endParaRPr lang="en-US" sz="2000" dirty="0">
              <a:latin typeface="Lato" panose="020F0502020204030203" pitchFamily="34" charset="0"/>
              <a:cs typeface="Times New Roman" pitchFamily="18" charset="0"/>
            </a:endParaRPr>
          </a:p>
          <a:p>
            <a:pPr marL="342900" lvl="1" indent="-342900">
              <a:buFont typeface="Arial" charset="0"/>
              <a:buChar char="•"/>
            </a:pPr>
            <a:endParaRPr lang="en-US" sz="2200" dirty="0" smtClean="0">
              <a:latin typeface="Times New Roman" pitchFamily="18" charset="0"/>
              <a:cs typeface="Times New Roman" pitchFamily="18" charset="0"/>
            </a:endParaRPr>
          </a:p>
          <a:p>
            <a:pPr marL="0" lvl="1" indent="0">
              <a:buNone/>
            </a:pPr>
            <a:endParaRPr lang="en-US" sz="2000" u="sng" dirty="0">
              <a:latin typeface="Times New Roman" pitchFamily="18" charset="0"/>
              <a:cs typeface="Times New Roman" pitchFamily="18" charset="0"/>
            </a:endParaRPr>
          </a:p>
          <a:p>
            <a:pPr marL="0" lvl="1" indent="0">
              <a:buNone/>
            </a:pPr>
            <a:endParaRPr lang="en-US" sz="2000" u="sng" dirty="0">
              <a:latin typeface="Times New Roman" pitchFamily="18" charset="0"/>
              <a:cs typeface="Times New Roman"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0" y="-17092"/>
            <a:ext cx="9144000" cy="73946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MPCP:  State/Local Funding</a:t>
            </a:r>
            <a:endParaRPr lang="en-US"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solidFill>
                  <a:schemeClr val="bg2"/>
                </a:solidFill>
              </a:rPr>
              <a:t>27</a:t>
            </a:r>
            <a:endParaRPr lang="en-US" dirty="0">
              <a:solidFill>
                <a:schemeClr val="bg2"/>
              </a:solidFill>
            </a:endParaRPr>
          </a:p>
        </p:txBody>
      </p:sp>
    </p:spTree>
    <p:extLst>
      <p:ext uri="{BB962C8B-B14F-4D97-AF65-F5344CB8AC3E}">
        <p14:creationId xmlns:p14="http://schemas.microsoft.com/office/powerpoint/2010/main" val="2056057737"/>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5401456"/>
              </p:ext>
            </p:extLst>
          </p:nvPr>
        </p:nvGraphicFramePr>
        <p:xfrm>
          <a:off x="301925" y="692726"/>
          <a:ext cx="8548777" cy="5388898"/>
        </p:xfrm>
        <a:graphic>
          <a:graphicData uri="http://schemas.openxmlformats.org/drawingml/2006/table">
            <a:tbl>
              <a:tblPr firstRow="1" bandRow="1">
                <a:tableStyleId>{5C22544A-7EE6-4342-B048-85BDC9FD1C3A}</a:tableStyleId>
              </a:tblPr>
              <a:tblGrid>
                <a:gridCol w="1613139">
                  <a:extLst>
                    <a:ext uri="{9D8B030D-6E8A-4147-A177-3AD203B41FA5}">
                      <a16:colId xmlns:a16="http://schemas.microsoft.com/office/drawing/2014/main" val="20000"/>
                    </a:ext>
                  </a:extLst>
                </a:gridCol>
                <a:gridCol w="1173193">
                  <a:extLst>
                    <a:ext uri="{9D8B030D-6E8A-4147-A177-3AD203B41FA5}">
                      <a16:colId xmlns:a16="http://schemas.microsoft.com/office/drawing/2014/main" val="20001"/>
                    </a:ext>
                  </a:extLst>
                </a:gridCol>
                <a:gridCol w="1976456">
                  <a:extLst>
                    <a:ext uri="{9D8B030D-6E8A-4147-A177-3AD203B41FA5}">
                      <a16:colId xmlns:a16="http://schemas.microsoft.com/office/drawing/2014/main" val="20002"/>
                    </a:ext>
                  </a:extLst>
                </a:gridCol>
                <a:gridCol w="1735599">
                  <a:extLst>
                    <a:ext uri="{9D8B030D-6E8A-4147-A177-3AD203B41FA5}">
                      <a16:colId xmlns:a16="http://schemas.microsoft.com/office/drawing/2014/main" val="20003"/>
                    </a:ext>
                  </a:extLst>
                </a:gridCol>
                <a:gridCol w="2050390">
                  <a:extLst>
                    <a:ext uri="{9D8B030D-6E8A-4147-A177-3AD203B41FA5}">
                      <a16:colId xmlns:a16="http://schemas.microsoft.com/office/drawing/2014/main" val="20004"/>
                    </a:ext>
                  </a:extLst>
                </a:gridCol>
              </a:tblGrid>
              <a:tr h="1387212">
                <a:tc>
                  <a:txBody>
                    <a:bodyPr/>
                    <a:lstStyle/>
                    <a:p>
                      <a:pPr algn="ctr"/>
                      <a:r>
                        <a:rPr lang="en-US" sz="1800" dirty="0" smtClean="0">
                          <a:latin typeface="Lato" panose="020F0502020204030203" pitchFamily="34" charset="0"/>
                          <a:cs typeface="Times New Roman"/>
                        </a:rPr>
                        <a:t>Fiscal Year</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Number of RPCP</a:t>
                      </a:r>
                    </a:p>
                    <a:p>
                      <a:pPr algn="ctr"/>
                      <a:r>
                        <a:rPr lang="en-US" sz="1800" dirty="0" smtClean="0">
                          <a:latin typeface="Lato" panose="020F0502020204030203" pitchFamily="34" charset="0"/>
                          <a:cs typeface="Times New Roman"/>
                        </a:rPr>
                        <a:t>Schools</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Total Full-Time</a:t>
                      </a:r>
                    </a:p>
                    <a:p>
                      <a:pPr algn="ctr"/>
                      <a:r>
                        <a:rPr lang="en-US" sz="1800" dirty="0" smtClean="0">
                          <a:latin typeface="Lato" panose="020F0502020204030203" pitchFamily="34" charset="0"/>
                          <a:cs typeface="Times New Roman"/>
                        </a:rPr>
                        <a:t>Equivalent</a:t>
                      </a:r>
                      <a:r>
                        <a:rPr lang="en-US" sz="1800" baseline="0" dirty="0" smtClean="0">
                          <a:latin typeface="Lato" panose="020F0502020204030203" pitchFamily="34" charset="0"/>
                          <a:cs typeface="Times New Roman"/>
                        </a:rPr>
                        <a:t> (FTE) Students </a:t>
                      </a:r>
                      <a:endParaRPr lang="en-US" sz="1800" dirty="0">
                        <a:latin typeface="Lato" panose="020F0502020204030203" pitchFamily="34" charset="0"/>
                        <a:cs typeface="Times New Roman"/>
                      </a:endParaRPr>
                    </a:p>
                  </a:txBody>
                  <a:tcPr/>
                </a:tc>
                <a:tc>
                  <a:txBody>
                    <a:bodyPr/>
                    <a:lstStyle/>
                    <a:p>
                      <a:pPr algn="ctr"/>
                      <a:r>
                        <a:rPr lang="en-US" sz="1800" baseline="0" dirty="0" smtClean="0">
                          <a:latin typeface="Lato" panose="020F0502020204030203" pitchFamily="34" charset="0"/>
                          <a:cs typeface="Times New Roman"/>
                        </a:rPr>
                        <a:t>RPCP FTE Student</a:t>
                      </a:r>
                    </a:p>
                    <a:p>
                      <a:pPr algn="ctr"/>
                      <a:r>
                        <a:rPr lang="en-US" sz="1800" baseline="0" dirty="0" smtClean="0">
                          <a:latin typeface="Lato" panose="020F0502020204030203" pitchFamily="34" charset="0"/>
                          <a:cs typeface="Times New Roman"/>
                        </a:rPr>
                        <a:t>Payment </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RPCP Total State Aid Payments/</a:t>
                      </a:r>
                    </a:p>
                    <a:p>
                      <a:pPr algn="ctr"/>
                      <a:r>
                        <a:rPr lang="en-US" sz="1800" dirty="0" smtClean="0">
                          <a:latin typeface="Lato" panose="020F0502020204030203" pitchFamily="34" charset="0"/>
                          <a:cs typeface="Times New Roman"/>
                        </a:rPr>
                        <a:t>Program Cost</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0"/>
                  </a:ext>
                </a:extLst>
              </a:tr>
              <a:tr h="416164">
                <a:tc>
                  <a:txBody>
                    <a:bodyPr/>
                    <a:lstStyle/>
                    <a:p>
                      <a:pPr algn="ctr"/>
                      <a:r>
                        <a:rPr lang="en-US" sz="1800" dirty="0" smtClean="0">
                          <a:latin typeface="Lato" panose="020F0502020204030203" pitchFamily="34" charset="0"/>
                          <a:cs typeface="Times New Roman"/>
                        </a:rPr>
                        <a:t>2011-12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8</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$6,442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$1,408,200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1"/>
                  </a:ext>
                </a:extLst>
              </a:tr>
              <a:tr h="416164">
                <a:tc>
                  <a:txBody>
                    <a:bodyPr/>
                    <a:lstStyle/>
                    <a:p>
                      <a:pPr algn="ctr"/>
                      <a:r>
                        <a:rPr lang="en-US" sz="1800" dirty="0" smtClean="0">
                          <a:latin typeface="Lato" panose="020F0502020204030203" pitchFamily="34" charset="0"/>
                          <a:cs typeface="Times New Roman"/>
                        </a:rPr>
                        <a:t>2012-13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11</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485</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$6,442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$3,125,300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2"/>
                  </a:ext>
                </a:extLst>
              </a:tr>
              <a:tr h="416164">
                <a:tc>
                  <a:txBody>
                    <a:bodyPr/>
                    <a:lstStyle/>
                    <a:p>
                      <a:pPr algn="ctr"/>
                      <a:r>
                        <a:rPr lang="en-US" sz="1800" dirty="0" smtClean="0">
                          <a:latin typeface="Lato" panose="020F0502020204030203" pitchFamily="34" charset="0"/>
                          <a:cs typeface="Times New Roman"/>
                        </a:rPr>
                        <a:t>2013-14</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1,169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$6,442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$7,529,400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3"/>
                  </a:ext>
                </a:extLst>
              </a:tr>
              <a:tr h="416164">
                <a:tc>
                  <a:txBody>
                    <a:bodyPr/>
                    <a:lstStyle/>
                    <a:p>
                      <a:pPr algn="ctr"/>
                      <a:r>
                        <a:rPr lang="en-US" sz="1800" dirty="0" smtClean="0">
                          <a:latin typeface="Lato" panose="020F0502020204030203" pitchFamily="34" charset="0"/>
                          <a:cs typeface="Times New Roman"/>
                        </a:rPr>
                        <a:t>2014-15</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15</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1,659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$7,210/$7,856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$12,154,300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4"/>
                  </a:ext>
                </a:extLst>
              </a:tr>
              <a:tr h="421019">
                <a:tc>
                  <a:txBody>
                    <a:bodyPr/>
                    <a:lstStyle/>
                    <a:p>
                      <a:pPr algn="ctr"/>
                      <a:r>
                        <a:rPr lang="en-US" sz="1800" dirty="0" smtClean="0">
                          <a:latin typeface="Lato" panose="020F0502020204030203" pitchFamily="34" charset="0"/>
                          <a:cs typeface="Times New Roman"/>
                        </a:rPr>
                        <a:t>2015-16</a:t>
                      </a:r>
                    </a:p>
                  </a:txBody>
                  <a:tcPr/>
                </a:tc>
                <a:tc>
                  <a:txBody>
                    <a:bodyPr/>
                    <a:lstStyle/>
                    <a:p>
                      <a:pPr algn="ctr"/>
                      <a:r>
                        <a:rPr lang="en-US" sz="1800" dirty="0" smtClean="0">
                          <a:latin typeface="Lato" panose="020F0502020204030203" pitchFamily="34" charset="0"/>
                          <a:cs typeface="Times New Roman"/>
                        </a:rPr>
                        <a:t>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2,057</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$7,214/</a:t>
                      </a:r>
                      <a:r>
                        <a:rPr lang="en-US" sz="1800" baseline="0" dirty="0" smtClean="0">
                          <a:latin typeface="Lato" panose="020F0502020204030203" pitchFamily="34" charset="0"/>
                          <a:cs typeface="Times New Roman"/>
                        </a:rPr>
                        <a:t>$7,860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$15,089,900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2912460651"/>
                  </a:ext>
                </a:extLst>
              </a:tr>
              <a:tr h="421019">
                <a:tc>
                  <a:txBody>
                    <a:bodyPr/>
                    <a:lstStyle/>
                    <a:p>
                      <a:pPr algn="ctr"/>
                      <a:r>
                        <a:rPr lang="en-US" sz="1800" dirty="0" smtClean="0">
                          <a:latin typeface="Lato" panose="020F0502020204030203" pitchFamily="34" charset="0"/>
                          <a:cs typeface="Times New Roman"/>
                        </a:rPr>
                        <a:t>2016-17</a:t>
                      </a:r>
                    </a:p>
                  </a:txBody>
                  <a:tcPr/>
                </a:tc>
                <a:tc>
                  <a:txBody>
                    <a:bodyPr/>
                    <a:lstStyle/>
                    <a:p>
                      <a:pPr algn="ctr"/>
                      <a:r>
                        <a:rPr lang="en-US" sz="1800" dirty="0" smtClean="0">
                          <a:latin typeface="Lato" panose="020F0502020204030203" pitchFamily="34" charset="0"/>
                          <a:cs typeface="Times New Roman"/>
                        </a:rPr>
                        <a:t>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2,420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$7,323/$7,969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$18,022,900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540821824"/>
                  </a:ext>
                </a:extLst>
              </a:tr>
              <a:tr h="383574">
                <a:tc>
                  <a:txBody>
                    <a:bodyPr/>
                    <a:lstStyle/>
                    <a:p>
                      <a:pPr algn="ctr"/>
                      <a:r>
                        <a:rPr lang="en-US" sz="1800" dirty="0" smtClean="0">
                          <a:latin typeface="Lato" panose="020F0502020204030203" pitchFamily="34" charset="0"/>
                          <a:cs typeface="Times New Roman"/>
                        </a:rPr>
                        <a:t>2017-18</a:t>
                      </a:r>
                    </a:p>
                  </a:txBody>
                  <a:tcPr/>
                </a:tc>
                <a:tc>
                  <a:txBody>
                    <a:bodyPr/>
                    <a:lstStyle/>
                    <a:p>
                      <a:pPr algn="ctr"/>
                      <a:r>
                        <a:rPr lang="en-US" sz="1800" dirty="0" smtClean="0">
                          <a:latin typeface="Lato" panose="020F0502020204030203" pitchFamily="34" charset="0"/>
                          <a:cs typeface="Times New Roman"/>
                        </a:rPr>
                        <a:t>23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2,852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$7,530/$8,176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$21,876,300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4049282561"/>
                  </a:ext>
                </a:extLst>
              </a:tr>
              <a:tr h="383459">
                <a:tc>
                  <a:txBody>
                    <a:bodyPr/>
                    <a:lstStyle/>
                    <a:p>
                      <a:pPr algn="ctr"/>
                      <a:r>
                        <a:rPr lang="en-US" sz="1800" dirty="0" smtClean="0">
                          <a:latin typeface="Lato" panose="020F0502020204030203" pitchFamily="34" charset="0"/>
                          <a:cs typeface="Times New Roman"/>
                        </a:rPr>
                        <a:t>2018-19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3,240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$7,754/$8,400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$26,600,000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2217190408"/>
                  </a:ext>
                </a:extLst>
              </a:tr>
              <a:tr h="727959">
                <a:tc>
                  <a:txBody>
                    <a:bodyPr/>
                    <a:lstStyle/>
                    <a:p>
                      <a:pPr algn="ctr"/>
                      <a:r>
                        <a:rPr lang="en-US" sz="1800" dirty="0" smtClean="0">
                          <a:latin typeface="Lato" panose="020F0502020204030203" pitchFamily="34" charset="0"/>
                          <a:cs typeface="Times New Roman"/>
                        </a:rPr>
                        <a:t>2019-20</a:t>
                      </a:r>
                      <a:br>
                        <a:rPr lang="en-US" sz="1800" dirty="0" smtClean="0">
                          <a:latin typeface="Lato" panose="020F0502020204030203" pitchFamily="34" charset="0"/>
                          <a:cs typeface="Times New Roman"/>
                        </a:rPr>
                      </a:br>
                      <a:r>
                        <a:rPr lang="en-US" sz="1800" dirty="0" smtClean="0">
                          <a:latin typeface="Lato" panose="020F0502020204030203" pitchFamily="34" charset="0"/>
                          <a:cs typeface="Times New Roman"/>
                        </a:rPr>
                        <a:t>(estimated)</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27</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3,558</a:t>
                      </a:r>
                      <a:endParaRPr lang="en-US" sz="1800" dirty="0">
                        <a:latin typeface="Lato" panose="020F0502020204030203" pitchFamily="34" charset="0"/>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Lato" panose="020F0502020204030203" pitchFamily="34" charset="0"/>
                          <a:cs typeface="Times New Roman"/>
                        </a:rPr>
                        <a:t>$8,046/$8,692</a:t>
                      </a:r>
                    </a:p>
                  </a:txBody>
                  <a:tcPr/>
                </a:tc>
                <a:tc>
                  <a:txBody>
                    <a:bodyPr/>
                    <a:lstStyle/>
                    <a:p>
                      <a:pPr algn="ctr"/>
                      <a:r>
                        <a:rPr lang="en-US" sz="1800" dirty="0" smtClean="0">
                          <a:latin typeface="Lato" panose="020F0502020204030203" pitchFamily="34" charset="0"/>
                          <a:cs typeface="Times New Roman"/>
                        </a:rPr>
                        <a:t>$29,200,000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2206576265"/>
                  </a:ext>
                </a:extLst>
              </a:tr>
            </a:tbl>
          </a:graphicData>
        </a:graphic>
      </p:graphicFrame>
      <p:sp>
        <p:nvSpPr>
          <p:cNvPr id="5" name="Title 4"/>
          <p:cNvSpPr>
            <a:spLocks noGrp="1"/>
          </p:cNvSpPr>
          <p:nvPr>
            <p:ph type="title"/>
          </p:nvPr>
        </p:nvSpPr>
        <p:spPr>
          <a:xfrm>
            <a:off x="0" y="-42728"/>
            <a:ext cx="9144000" cy="5948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latin typeface="Lato Black" panose="020F0A02020204030203" pitchFamily="34" charset="0"/>
                <a:cs typeface="Times New Roman"/>
              </a:rPr>
              <a:t>Racine Parental Choice </a:t>
            </a:r>
            <a:r>
              <a:rPr lang="en-US" sz="3000" b="1" dirty="0" smtClean="0">
                <a:latin typeface="Lato Black" panose="020F0A02020204030203" pitchFamily="34" charset="0"/>
                <a:cs typeface="Times New Roman"/>
              </a:rPr>
              <a:t>Program (RPCP) History</a:t>
            </a:r>
            <a:endParaRPr lang="en-US" sz="3000" b="1" dirty="0">
              <a:solidFill>
                <a:schemeClr val="tx1"/>
              </a:solidFill>
              <a:latin typeface="Lato Black" panose="020F0A02020204030203" pitchFamily="34" charset="0"/>
            </a:endParaRPr>
          </a:p>
        </p:txBody>
      </p:sp>
      <p:sp>
        <p:nvSpPr>
          <p:cNvPr id="4" name="Footer Placeholder 3"/>
          <p:cNvSpPr>
            <a:spLocks noGrp="1"/>
          </p:cNvSpPr>
          <p:nvPr>
            <p:ph type="ftr" sz="quarter" idx="11"/>
          </p:nvPr>
        </p:nvSpPr>
        <p:spPr/>
        <p:txBody>
          <a:bodyPr/>
          <a:lstStyle/>
          <a:p>
            <a:pPr>
              <a:defRPr/>
            </a:pPr>
            <a:r>
              <a:rPr lang="en-US" dirty="0" smtClean="0">
                <a:solidFill>
                  <a:schemeClr val="bg2"/>
                </a:solidFill>
              </a:rPr>
              <a:t>28</a:t>
            </a:r>
            <a:endParaRPr lang="en-US" dirty="0">
              <a:solidFill>
                <a:schemeClr val="bg2"/>
              </a:solidFill>
            </a:endParaRPr>
          </a:p>
        </p:txBody>
      </p:sp>
    </p:spTree>
    <p:extLst>
      <p:ext uri="{BB962C8B-B14F-4D97-AF65-F5344CB8AC3E}">
        <p14:creationId xmlns:p14="http://schemas.microsoft.com/office/powerpoint/2010/main" val="1512550378"/>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3238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latin typeface="Lato Black" panose="020F0A02020204030203" pitchFamily="34" charset="0"/>
                <a:cs typeface="Times New Roman" pitchFamily="18" charset="0"/>
              </a:rPr>
              <a:t>Wisconsin </a:t>
            </a:r>
            <a:r>
              <a:rPr lang="en-US" sz="3200" b="1" dirty="0">
                <a:latin typeface="Lato Black" panose="020F0A02020204030203" pitchFamily="34" charset="0"/>
                <a:cs typeface="Times New Roman" pitchFamily="18" charset="0"/>
              </a:rPr>
              <a:t>Parental Choice Program </a:t>
            </a:r>
            <a:r>
              <a:rPr lang="en-US" sz="3200" b="1" dirty="0" smtClean="0">
                <a:latin typeface="Lato Black" panose="020F0A02020204030203" pitchFamily="34" charset="0"/>
                <a:cs typeface="Times New Roman" pitchFamily="18" charset="0"/>
              </a:rPr>
              <a:t>(WPCP)</a:t>
            </a:r>
            <a:endParaRPr lang="en-US" sz="3200" b="1" dirty="0">
              <a:solidFill>
                <a:schemeClr val="tx1"/>
              </a:solidFill>
              <a:latin typeface="Lato Black" panose="020F0A02020204030203"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72088897"/>
              </p:ext>
            </p:extLst>
          </p:nvPr>
        </p:nvGraphicFramePr>
        <p:xfrm>
          <a:off x="242600" y="782475"/>
          <a:ext cx="8607039" cy="4780506"/>
        </p:xfrm>
        <a:graphic>
          <a:graphicData uri="http://schemas.openxmlformats.org/drawingml/2006/table">
            <a:tbl>
              <a:tblPr firstRow="1" bandRow="1">
                <a:tableStyleId>{5C22544A-7EE6-4342-B048-85BDC9FD1C3A}</a:tableStyleId>
              </a:tblPr>
              <a:tblGrid>
                <a:gridCol w="1620706">
                  <a:extLst>
                    <a:ext uri="{9D8B030D-6E8A-4147-A177-3AD203B41FA5}">
                      <a16:colId xmlns:a16="http://schemas.microsoft.com/office/drawing/2014/main" val="20000"/>
                    </a:ext>
                  </a:extLst>
                </a:gridCol>
                <a:gridCol w="1224951">
                  <a:extLst>
                    <a:ext uri="{9D8B030D-6E8A-4147-A177-3AD203B41FA5}">
                      <a16:colId xmlns:a16="http://schemas.microsoft.com/office/drawing/2014/main" val="20001"/>
                    </a:ext>
                  </a:extLst>
                </a:gridCol>
                <a:gridCol w="1958504">
                  <a:extLst>
                    <a:ext uri="{9D8B030D-6E8A-4147-A177-3AD203B41FA5}">
                      <a16:colId xmlns:a16="http://schemas.microsoft.com/office/drawing/2014/main" val="20002"/>
                    </a:ext>
                  </a:extLst>
                </a:gridCol>
                <a:gridCol w="1743342">
                  <a:extLst>
                    <a:ext uri="{9D8B030D-6E8A-4147-A177-3AD203B41FA5}">
                      <a16:colId xmlns:a16="http://schemas.microsoft.com/office/drawing/2014/main" val="20003"/>
                    </a:ext>
                  </a:extLst>
                </a:gridCol>
                <a:gridCol w="2059536">
                  <a:extLst>
                    <a:ext uri="{9D8B030D-6E8A-4147-A177-3AD203B41FA5}">
                      <a16:colId xmlns:a16="http://schemas.microsoft.com/office/drawing/2014/main" val="20004"/>
                    </a:ext>
                  </a:extLst>
                </a:gridCol>
              </a:tblGrid>
              <a:tr h="1387984">
                <a:tc>
                  <a:txBody>
                    <a:bodyPr/>
                    <a:lstStyle/>
                    <a:p>
                      <a:pPr algn="ctr"/>
                      <a:r>
                        <a:rPr lang="en-US" sz="1800" dirty="0" smtClean="0">
                          <a:latin typeface="Lato" panose="020F0502020204030203" pitchFamily="34" charset="0"/>
                          <a:cs typeface="Times New Roman"/>
                        </a:rPr>
                        <a:t>Fiscal Year</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Number of WPCP</a:t>
                      </a:r>
                      <a:r>
                        <a:rPr lang="en-US" sz="1800" baseline="0" dirty="0" smtClean="0">
                          <a:latin typeface="Lato" panose="020F0502020204030203" pitchFamily="34" charset="0"/>
                          <a:cs typeface="Times New Roman"/>
                        </a:rPr>
                        <a:t> </a:t>
                      </a:r>
                      <a:r>
                        <a:rPr lang="en-US" sz="1800" dirty="0" smtClean="0">
                          <a:latin typeface="Lato" panose="020F0502020204030203" pitchFamily="34" charset="0"/>
                          <a:cs typeface="Times New Roman"/>
                        </a:rPr>
                        <a:t>Schools</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Total Full-Time</a:t>
                      </a:r>
                    </a:p>
                    <a:p>
                      <a:pPr algn="ctr"/>
                      <a:r>
                        <a:rPr lang="en-US" sz="1800" dirty="0" smtClean="0">
                          <a:latin typeface="Lato" panose="020F0502020204030203" pitchFamily="34" charset="0"/>
                          <a:cs typeface="Times New Roman"/>
                        </a:rPr>
                        <a:t>Equivalent</a:t>
                      </a:r>
                      <a:r>
                        <a:rPr lang="en-US" sz="1800" baseline="0" dirty="0" smtClean="0">
                          <a:latin typeface="Lato" panose="020F0502020204030203" pitchFamily="34" charset="0"/>
                          <a:cs typeface="Times New Roman"/>
                        </a:rPr>
                        <a:t> (FTE) Students </a:t>
                      </a:r>
                      <a:endParaRPr lang="en-US" sz="1800" dirty="0">
                        <a:latin typeface="Lato" panose="020F0502020204030203" pitchFamily="34" charset="0"/>
                        <a:cs typeface="Times New Roman"/>
                      </a:endParaRPr>
                    </a:p>
                  </a:txBody>
                  <a:tcPr/>
                </a:tc>
                <a:tc>
                  <a:txBody>
                    <a:bodyPr/>
                    <a:lstStyle/>
                    <a:p>
                      <a:pPr algn="ctr"/>
                      <a:r>
                        <a:rPr lang="en-US" sz="1800" baseline="0" dirty="0" smtClean="0">
                          <a:latin typeface="Lato" panose="020F0502020204030203" pitchFamily="34" charset="0"/>
                          <a:cs typeface="Times New Roman"/>
                        </a:rPr>
                        <a:t>WPCP</a:t>
                      </a:r>
                    </a:p>
                    <a:p>
                      <a:pPr algn="ctr"/>
                      <a:r>
                        <a:rPr lang="en-US" sz="1800" baseline="0" dirty="0" smtClean="0">
                          <a:latin typeface="Lato" panose="020F0502020204030203" pitchFamily="34" charset="0"/>
                          <a:cs typeface="Times New Roman"/>
                        </a:rPr>
                        <a:t>FTE Student Payment </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WPCP Total State Aid Payments/</a:t>
                      </a:r>
                    </a:p>
                    <a:p>
                      <a:pPr algn="ctr"/>
                      <a:r>
                        <a:rPr lang="en-US" sz="1800" dirty="0" smtClean="0">
                          <a:latin typeface="Lato" panose="020F0502020204030203" pitchFamily="34" charset="0"/>
                          <a:cs typeface="Times New Roman"/>
                        </a:rPr>
                        <a:t>Program</a:t>
                      </a:r>
                      <a:r>
                        <a:rPr lang="en-US" sz="1800" baseline="0" dirty="0" smtClean="0">
                          <a:latin typeface="Lato" panose="020F0502020204030203" pitchFamily="34" charset="0"/>
                          <a:cs typeface="Times New Roman"/>
                        </a:rPr>
                        <a:t> Cost</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0"/>
                  </a:ext>
                </a:extLst>
              </a:tr>
              <a:tr h="440006">
                <a:tc>
                  <a:txBody>
                    <a:bodyPr/>
                    <a:lstStyle/>
                    <a:p>
                      <a:pPr algn="ctr"/>
                      <a:r>
                        <a:rPr lang="en-US" sz="1800" dirty="0" smtClean="0">
                          <a:latin typeface="Lato" panose="020F0502020204030203" pitchFamily="34" charset="0"/>
                          <a:cs typeface="Times New Roman"/>
                        </a:rPr>
                        <a:t>2013-14</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25</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498</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$6,442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$3,212,300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1"/>
                  </a:ext>
                </a:extLst>
              </a:tr>
              <a:tr h="406993">
                <a:tc>
                  <a:txBody>
                    <a:bodyPr/>
                    <a:lstStyle/>
                    <a:p>
                      <a:pPr algn="ctr"/>
                      <a:r>
                        <a:rPr lang="en-US" sz="1800" dirty="0" smtClean="0">
                          <a:latin typeface="Lato" panose="020F0502020204030203" pitchFamily="34" charset="0"/>
                          <a:cs typeface="Times New Roman"/>
                        </a:rPr>
                        <a:t>2014-15</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31</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994</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$7,210/$7,856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$7,345,200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2"/>
                  </a:ext>
                </a:extLst>
              </a:tr>
              <a:tr h="470450">
                <a:tc>
                  <a:txBody>
                    <a:bodyPr/>
                    <a:lstStyle/>
                    <a:p>
                      <a:pPr algn="ctr"/>
                      <a:r>
                        <a:rPr lang="en-US" sz="1800" dirty="0" smtClean="0">
                          <a:latin typeface="Lato" panose="020F0502020204030203" pitchFamily="34" charset="0"/>
                          <a:cs typeface="Times New Roman"/>
                        </a:rPr>
                        <a:t>2015-16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82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2,483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$7,214/</a:t>
                      </a:r>
                      <a:r>
                        <a:rPr lang="en-US" sz="1800" baseline="0" dirty="0" smtClean="0">
                          <a:latin typeface="Lato" panose="020F0502020204030203" pitchFamily="34" charset="0"/>
                          <a:cs typeface="Times New Roman"/>
                        </a:rPr>
                        <a:t>$7,860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$18,369,200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0003"/>
                  </a:ext>
                </a:extLst>
              </a:tr>
              <a:tr h="452690">
                <a:tc>
                  <a:txBody>
                    <a:bodyPr/>
                    <a:lstStyle/>
                    <a:p>
                      <a:pPr algn="ctr"/>
                      <a:r>
                        <a:rPr lang="en-US" sz="1800" dirty="0" smtClean="0">
                          <a:latin typeface="Lato" panose="020F0502020204030203" pitchFamily="34" charset="0"/>
                          <a:cs typeface="Times New Roman"/>
                        </a:rPr>
                        <a:t>2016-17</a:t>
                      </a:r>
                    </a:p>
                  </a:txBody>
                  <a:tcPr/>
                </a:tc>
                <a:tc>
                  <a:txBody>
                    <a:bodyPr/>
                    <a:lstStyle/>
                    <a:p>
                      <a:pPr algn="ctr"/>
                      <a:r>
                        <a:rPr lang="en-US" sz="1800" dirty="0" smtClean="0">
                          <a:latin typeface="Lato" panose="020F0502020204030203" pitchFamily="34" charset="0"/>
                          <a:cs typeface="Times New Roman"/>
                        </a:rPr>
                        <a:t>121</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2,978</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$7,323/$7,969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$22,382,500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267319576"/>
                  </a:ext>
                </a:extLst>
              </a:tr>
              <a:tr h="439673">
                <a:tc>
                  <a:txBody>
                    <a:bodyPr/>
                    <a:lstStyle/>
                    <a:p>
                      <a:pPr algn="ctr"/>
                      <a:r>
                        <a:rPr lang="en-US" sz="1800" dirty="0" smtClean="0">
                          <a:latin typeface="Lato" panose="020F0502020204030203" pitchFamily="34" charset="0"/>
                          <a:cs typeface="Times New Roman"/>
                        </a:rPr>
                        <a:t>2017-18</a:t>
                      </a:r>
                    </a:p>
                  </a:txBody>
                  <a:tcPr/>
                </a:tc>
                <a:tc>
                  <a:txBody>
                    <a:bodyPr/>
                    <a:lstStyle/>
                    <a:p>
                      <a:pPr algn="ctr"/>
                      <a:r>
                        <a:rPr lang="en-US" sz="1800" dirty="0" smtClean="0">
                          <a:latin typeface="Lato" panose="020F0502020204030203" pitchFamily="34" charset="0"/>
                          <a:cs typeface="Times New Roman"/>
                        </a:rPr>
                        <a:t>153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4,359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$7,530/$8,176</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$33,612,100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1186050910"/>
                  </a:ext>
                </a:extLst>
              </a:tr>
              <a:tr h="442452">
                <a:tc>
                  <a:txBody>
                    <a:bodyPr/>
                    <a:lstStyle/>
                    <a:p>
                      <a:pPr algn="ctr"/>
                      <a:r>
                        <a:rPr lang="en-US" sz="1800" dirty="0" smtClean="0">
                          <a:latin typeface="Lato" panose="020F0502020204030203" pitchFamily="34" charset="0"/>
                          <a:cs typeface="Times New Roman"/>
                        </a:rPr>
                        <a:t>2018-19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213</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6,880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$7,754/$8,400</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$54,600,000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884899747"/>
                  </a:ext>
                </a:extLst>
              </a:tr>
              <a:tr h="740258">
                <a:tc>
                  <a:txBody>
                    <a:bodyPr/>
                    <a:lstStyle/>
                    <a:p>
                      <a:pPr algn="ctr"/>
                      <a:r>
                        <a:rPr lang="en-US" sz="1800" dirty="0" smtClean="0">
                          <a:latin typeface="Lato" panose="020F0502020204030203" pitchFamily="34" charset="0"/>
                          <a:cs typeface="Times New Roman"/>
                        </a:rPr>
                        <a:t>2019-20</a:t>
                      </a:r>
                      <a:br>
                        <a:rPr lang="en-US" sz="1800" dirty="0" smtClean="0">
                          <a:latin typeface="Lato" panose="020F0502020204030203" pitchFamily="34" charset="0"/>
                          <a:cs typeface="Times New Roman"/>
                        </a:rPr>
                      </a:br>
                      <a:r>
                        <a:rPr lang="en-US" sz="1800" dirty="0" smtClean="0">
                          <a:latin typeface="Lato" panose="020F0502020204030203" pitchFamily="34" charset="0"/>
                          <a:cs typeface="Times New Roman"/>
                        </a:rPr>
                        <a:t>(estimated)</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254</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9,419</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$8,046/$8,692</a:t>
                      </a:r>
                      <a:endParaRPr lang="en-US" sz="1800" dirty="0">
                        <a:latin typeface="Lato" panose="020F0502020204030203" pitchFamily="34" charset="0"/>
                        <a:cs typeface="Times New Roman"/>
                      </a:endParaRPr>
                    </a:p>
                  </a:txBody>
                  <a:tcPr/>
                </a:tc>
                <a:tc>
                  <a:txBody>
                    <a:bodyPr/>
                    <a:lstStyle/>
                    <a:p>
                      <a:pPr algn="ctr"/>
                      <a:r>
                        <a:rPr lang="en-US" sz="1800" dirty="0" smtClean="0">
                          <a:latin typeface="Lato" panose="020F0502020204030203" pitchFamily="34" charset="0"/>
                          <a:cs typeface="Times New Roman"/>
                        </a:rPr>
                        <a:t>$77,300,000</a:t>
                      </a:r>
                      <a:endParaRPr lang="en-US" sz="1800" dirty="0">
                        <a:latin typeface="Lato" panose="020F0502020204030203" pitchFamily="34" charset="0"/>
                        <a:cs typeface="Times New Roman"/>
                      </a:endParaRPr>
                    </a:p>
                  </a:txBody>
                  <a:tcPr/>
                </a:tc>
                <a:extLst>
                  <a:ext uri="{0D108BD9-81ED-4DB2-BD59-A6C34878D82A}">
                    <a16:rowId xmlns:a16="http://schemas.microsoft.com/office/drawing/2014/main" val="605662542"/>
                  </a:ext>
                </a:extLst>
              </a:tr>
            </a:tbl>
          </a:graphicData>
        </a:graphic>
      </p:graphicFrame>
      <p:sp>
        <p:nvSpPr>
          <p:cNvPr id="6" name="Footer Placeholder 5"/>
          <p:cNvSpPr>
            <a:spLocks noGrp="1"/>
          </p:cNvSpPr>
          <p:nvPr>
            <p:ph type="ftr" sz="quarter" idx="11"/>
          </p:nvPr>
        </p:nvSpPr>
        <p:spPr/>
        <p:txBody>
          <a:bodyPr/>
          <a:lstStyle/>
          <a:p>
            <a:pPr>
              <a:defRPr/>
            </a:pPr>
            <a:r>
              <a:rPr lang="en-US" dirty="0" smtClean="0">
                <a:solidFill>
                  <a:schemeClr val="bg2"/>
                </a:solidFill>
              </a:rPr>
              <a:t>29</a:t>
            </a:r>
            <a:endParaRPr lang="en-US" dirty="0">
              <a:solidFill>
                <a:schemeClr val="bg2"/>
              </a:solidFill>
            </a:endParaRPr>
          </a:p>
        </p:txBody>
      </p:sp>
    </p:spTree>
    <p:extLst>
      <p:ext uri="{BB962C8B-B14F-4D97-AF65-F5344CB8AC3E}">
        <p14:creationId xmlns:p14="http://schemas.microsoft.com/office/powerpoint/2010/main" val="2512099945"/>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025236"/>
            <a:ext cx="8451273" cy="5092100"/>
          </a:xfrm>
        </p:spPr>
        <p:txBody>
          <a:bodyPr/>
          <a:lstStyle/>
          <a:p>
            <a:pPr marL="0" lvl="1" indent="0">
              <a:buNone/>
            </a:pPr>
            <a:r>
              <a:rPr lang="en-US" sz="2000" b="1" dirty="0" smtClean="0">
                <a:latin typeface="Lato" panose="020F0502020204030203" pitchFamily="34" charset="0"/>
                <a:cs typeface="Times New Roman" pitchFamily="18" charset="0"/>
              </a:rPr>
              <a:t>1.  Students enrolled </a:t>
            </a:r>
            <a:r>
              <a:rPr lang="en-US" sz="2000" b="1" dirty="0">
                <a:latin typeface="Lato" panose="020F0502020204030203" pitchFamily="34" charset="0"/>
                <a:cs typeface="Times New Roman" pitchFamily="18" charset="0"/>
              </a:rPr>
              <a:t>in the RPCP/WPCP prior to 2015-16:</a:t>
            </a:r>
          </a:p>
          <a:p>
            <a:pPr marL="742950" lvl="2" indent="-342900">
              <a:buFont typeface="Arial" panose="020B0604020202020204" pitchFamily="34" charset="0"/>
              <a:buChar char="•"/>
            </a:pPr>
            <a:r>
              <a:rPr lang="en-US" sz="2000" dirty="0" smtClean="0">
                <a:latin typeface="Lato" panose="020F0502020204030203" pitchFamily="34" charset="0"/>
                <a:cs typeface="Times New Roman" pitchFamily="18" charset="0"/>
              </a:rPr>
              <a:t>Vouchers paid with state GPR funding until student exits program.</a:t>
            </a:r>
            <a:endParaRPr lang="en-US" sz="2000" dirty="0">
              <a:latin typeface="Lato" panose="020F0502020204030203" pitchFamily="34" charset="0"/>
              <a:cs typeface="Times New Roman" pitchFamily="18" charset="0"/>
            </a:endParaRPr>
          </a:p>
          <a:p>
            <a:pPr marL="742950" lvl="2" indent="-342900">
              <a:buFont typeface="Arial" panose="020B0604020202020204" pitchFamily="34" charset="0"/>
              <a:buChar char="•"/>
            </a:pPr>
            <a:r>
              <a:rPr lang="en-US" sz="2000" dirty="0" smtClean="0">
                <a:latin typeface="Lato" panose="020F0502020204030203" pitchFamily="34" charset="0"/>
                <a:cs typeface="Times New Roman" pitchFamily="18" charset="0"/>
              </a:rPr>
              <a:t>Students are not </a:t>
            </a:r>
            <a:r>
              <a:rPr lang="en-US" sz="2000" dirty="0">
                <a:latin typeface="Lato" panose="020F0502020204030203" pitchFamily="34" charset="0"/>
                <a:cs typeface="Times New Roman" pitchFamily="18" charset="0"/>
              </a:rPr>
              <a:t>counted in </a:t>
            </a:r>
            <a:r>
              <a:rPr lang="en-US" sz="2000" dirty="0" smtClean="0">
                <a:latin typeface="Lato" panose="020F0502020204030203" pitchFamily="34" charset="0"/>
                <a:cs typeface="Times New Roman" pitchFamily="18" charset="0"/>
              </a:rPr>
              <a:t>a district’s membership for state general aid or revenue </a:t>
            </a:r>
            <a:r>
              <a:rPr lang="en-US" sz="2000" dirty="0">
                <a:latin typeface="Lato" panose="020F0502020204030203" pitchFamily="34" charset="0"/>
                <a:cs typeface="Times New Roman" pitchFamily="18" charset="0"/>
              </a:rPr>
              <a:t>limit </a:t>
            </a:r>
            <a:r>
              <a:rPr lang="en-US" sz="2000" dirty="0" smtClean="0">
                <a:latin typeface="Lato" panose="020F0502020204030203" pitchFamily="34" charset="0"/>
                <a:cs typeface="Times New Roman" pitchFamily="18" charset="0"/>
              </a:rPr>
              <a:t>purposes.</a:t>
            </a:r>
          </a:p>
          <a:p>
            <a:pPr marL="0" lvl="1" indent="0">
              <a:buNone/>
            </a:pPr>
            <a:r>
              <a:rPr lang="en-US" sz="2000" b="1" dirty="0" smtClean="0">
                <a:latin typeface="Lato" panose="020F0502020204030203" pitchFamily="34" charset="0"/>
                <a:cs typeface="Times New Roman" pitchFamily="18" charset="0"/>
              </a:rPr>
              <a:t>2.  Students </a:t>
            </a:r>
            <a:r>
              <a:rPr lang="en-US" sz="2000" b="1" dirty="0">
                <a:latin typeface="Lato" panose="020F0502020204030203" pitchFamily="34" charset="0"/>
                <a:cs typeface="Times New Roman" pitchFamily="18" charset="0"/>
              </a:rPr>
              <a:t>enrolling in the RPCP/WPCP in 2015-16 or thereafter</a:t>
            </a:r>
            <a:r>
              <a:rPr lang="en-US" sz="2000" b="1" dirty="0" smtClean="0">
                <a:latin typeface="Lato" panose="020F0502020204030203" pitchFamily="34" charset="0"/>
                <a:cs typeface="Times New Roman" pitchFamily="18" charset="0"/>
              </a:rPr>
              <a:t>:</a:t>
            </a:r>
          </a:p>
          <a:p>
            <a:pPr marL="0" lvl="1" indent="0">
              <a:buNone/>
            </a:pPr>
            <a:r>
              <a:rPr lang="en-US" sz="2000" b="1" dirty="0" smtClean="0">
                <a:latin typeface="Lato" panose="020F0502020204030203" pitchFamily="34" charset="0"/>
                <a:cs typeface="Times New Roman" pitchFamily="18" charset="0"/>
              </a:rPr>
              <a:t>     </a:t>
            </a:r>
            <a:r>
              <a:rPr lang="en-US" sz="2000" b="1" u="sng" dirty="0" smtClean="0">
                <a:latin typeface="Lato" panose="020F0502020204030203" pitchFamily="34" charset="0"/>
                <a:cs typeface="Times New Roman" pitchFamily="18" charset="0"/>
              </a:rPr>
              <a:t>State General Aids</a:t>
            </a:r>
            <a:endParaRPr lang="en-US" sz="2000" b="1" u="sng" dirty="0">
              <a:latin typeface="Lato" panose="020F0502020204030203" pitchFamily="34" charset="0"/>
              <a:cs typeface="Times New Roman" pitchFamily="18" charset="0"/>
            </a:endParaRPr>
          </a:p>
          <a:p>
            <a:pPr marL="742950" lvl="2" indent="-342900">
              <a:buFont typeface="Arial" panose="020B0604020202020204" pitchFamily="34" charset="0"/>
              <a:buChar char="•"/>
            </a:pPr>
            <a:r>
              <a:rPr lang="en-US" sz="2000" dirty="0">
                <a:latin typeface="Lato" panose="020F0502020204030203" pitchFamily="34" charset="0"/>
                <a:cs typeface="Times New Roman" pitchFamily="18" charset="0"/>
              </a:rPr>
              <a:t>Resident district pays for </a:t>
            </a:r>
            <a:r>
              <a:rPr lang="en-US" sz="2000" dirty="0" smtClean="0">
                <a:latin typeface="Lato" panose="020F0502020204030203" pitchFamily="34" charset="0"/>
                <a:cs typeface="Times New Roman" pitchFamily="18" charset="0"/>
              </a:rPr>
              <a:t>RPCP/WPCP students </a:t>
            </a:r>
            <a:r>
              <a:rPr lang="en-US" sz="2000" dirty="0">
                <a:latin typeface="Lato" panose="020F0502020204030203" pitchFamily="34" charset="0"/>
                <a:cs typeface="Times New Roman" pitchFamily="18" charset="0"/>
              </a:rPr>
              <a:t>through a reduction in its state general aids.</a:t>
            </a:r>
          </a:p>
          <a:p>
            <a:pPr marL="742950" lvl="2" indent="-342900">
              <a:buFont typeface="Arial" panose="020B0604020202020204" pitchFamily="34" charset="0"/>
              <a:buChar char="•"/>
            </a:pPr>
            <a:r>
              <a:rPr lang="en-US" sz="2000" dirty="0" smtClean="0">
                <a:latin typeface="Lato" panose="020F0502020204030203" pitchFamily="34" charset="0"/>
                <a:cs typeface="Times New Roman" pitchFamily="18" charset="0"/>
              </a:rPr>
              <a:t>RPCP/WPCP students are </a:t>
            </a:r>
            <a:r>
              <a:rPr lang="en-US" sz="2000" dirty="0">
                <a:latin typeface="Lato" panose="020F0502020204030203" pitchFamily="34" charset="0"/>
                <a:cs typeface="Times New Roman" pitchFamily="18" charset="0"/>
              </a:rPr>
              <a:t>counted in </a:t>
            </a:r>
            <a:r>
              <a:rPr lang="en-US" sz="2000" dirty="0" smtClean="0">
                <a:latin typeface="Lato" panose="020F0502020204030203" pitchFamily="34" charset="0"/>
                <a:cs typeface="Times New Roman" pitchFamily="18" charset="0"/>
              </a:rPr>
              <a:t>their resident district’s </a:t>
            </a:r>
            <a:r>
              <a:rPr lang="en-US" sz="2000" dirty="0">
                <a:latin typeface="Lato" panose="020F0502020204030203" pitchFamily="34" charset="0"/>
                <a:cs typeface="Times New Roman" pitchFamily="18" charset="0"/>
              </a:rPr>
              <a:t>membership </a:t>
            </a:r>
            <a:r>
              <a:rPr lang="en-US" sz="2000" dirty="0" smtClean="0">
                <a:latin typeface="Lato" panose="020F0502020204030203" pitchFamily="34" charset="0"/>
                <a:cs typeface="Times New Roman" pitchFamily="18" charset="0"/>
              </a:rPr>
              <a:t>for state general aid purposes in the following year.</a:t>
            </a:r>
          </a:p>
          <a:p>
            <a:pPr marL="742950" lvl="2" indent="-342900">
              <a:buFont typeface="Arial" panose="020B0604020202020204" pitchFamily="34" charset="0"/>
              <a:buChar char="•"/>
            </a:pPr>
            <a:r>
              <a:rPr lang="en-US" sz="2000" dirty="0">
                <a:latin typeface="Lato" panose="020F0502020204030203" pitchFamily="34" charset="0"/>
                <a:cs typeface="Times New Roman" panose="02020603050405020304" pitchFamily="18" charset="0"/>
              </a:rPr>
              <a:t>In 2015-16 and 2016-17, the total number of pupils residing in the district who could participate in the choice program from each district was limited to no more than 1% of the district’s prior year membership. </a:t>
            </a:r>
          </a:p>
        </p:txBody>
      </p:sp>
      <p:sp>
        <p:nvSpPr>
          <p:cNvPr id="5" name="Title 4"/>
          <p:cNvSpPr>
            <a:spLocks noGrp="1"/>
          </p:cNvSpPr>
          <p:nvPr>
            <p:ph type="title"/>
          </p:nvPr>
        </p:nvSpPr>
        <p:spPr>
          <a:xfrm>
            <a:off x="0" y="0"/>
            <a:ext cx="9144000" cy="62110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RPCP/WPCP:  State/Local Funding</a:t>
            </a:r>
            <a:endParaRPr lang="en-US"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solidFill>
                  <a:schemeClr val="bg2"/>
                </a:solidFill>
              </a:rPr>
              <a:t>30</a:t>
            </a:r>
            <a:endParaRPr lang="en-US" dirty="0">
              <a:solidFill>
                <a:schemeClr val="bg2"/>
              </a:solidFill>
            </a:endParaRPr>
          </a:p>
        </p:txBody>
      </p:sp>
    </p:spTree>
    <p:extLst>
      <p:ext uri="{BB962C8B-B14F-4D97-AF65-F5344CB8AC3E}">
        <p14:creationId xmlns:p14="http://schemas.microsoft.com/office/powerpoint/2010/main" val="4201405628"/>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xfrm>
            <a:off x="2429256" y="6273235"/>
            <a:ext cx="2133600" cy="365125"/>
          </a:xfrm>
        </p:spPr>
        <p:txBody>
          <a:bodyPr/>
          <a:lstStyle/>
          <a:p>
            <a:pPr>
              <a:defRPr/>
            </a:pPr>
            <a:fld id="{E15B55AE-88AB-4D05-AFA3-DD0E8CFD52C8}" type="slidenum">
              <a:rPr lang="en-US"/>
              <a:pPr>
                <a:defRPr/>
              </a:pPr>
              <a:t>3</a:t>
            </a:fld>
            <a:endParaRPr lang="en-US" dirty="0"/>
          </a:p>
        </p:txBody>
      </p:sp>
      <p:sp>
        <p:nvSpPr>
          <p:cNvPr id="46082" name="Rectangle 2"/>
          <p:cNvSpPr>
            <a:spLocks noGrp="1" noChangeArrowheads="1"/>
          </p:cNvSpPr>
          <p:nvPr>
            <p:ph type="title"/>
          </p:nvPr>
        </p:nvSpPr>
        <p:spPr>
          <a:xfrm>
            <a:off x="0" y="0"/>
            <a:ext cx="9144000" cy="1057523"/>
          </a:xfrm>
          <a:solidFill>
            <a:schemeClr val="bg1">
              <a:lumMod val="75000"/>
              <a:lumOff val="25000"/>
            </a:schemeClr>
          </a:solidFill>
        </p:spPr>
        <p:txBody>
          <a:bodyPr/>
          <a:lstStyle/>
          <a:p>
            <a:r>
              <a:rPr lang="en-US" b="1" dirty="0" smtClean="0"/>
              <a:t/>
            </a:r>
            <a:br>
              <a:rPr lang="en-US" b="1" dirty="0" smtClean="0"/>
            </a:br>
            <a:r>
              <a:rPr lang="en-US" b="1" dirty="0" smtClean="0">
                <a:latin typeface="Lato Black" panose="020F0A02020204030203" pitchFamily="34" charset="0"/>
              </a:rPr>
              <a:t>Revenue </a:t>
            </a:r>
            <a:r>
              <a:rPr lang="en-US" b="1" dirty="0">
                <a:latin typeface="Lato Black" panose="020F0A02020204030203" pitchFamily="34" charset="0"/>
              </a:rPr>
              <a:t>Limit Overview</a:t>
            </a:r>
            <a:br>
              <a:rPr lang="en-US" b="1" dirty="0">
                <a:latin typeface="Lato Black" panose="020F0A02020204030203" pitchFamily="34" charset="0"/>
              </a:rPr>
            </a:br>
            <a:endParaRPr lang="en-US" b="1" dirty="0">
              <a:solidFill>
                <a:schemeClr val="accent2"/>
              </a:solidFill>
              <a:latin typeface="Lato Black" panose="020F0A02020204030203" pitchFamily="34" charset="0"/>
            </a:endParaRPr>
          </a:p>
        </p:txBody>
      </p:sp>
      <p:sp>
        <p:nvSpPr>
          <p:cNvPr id="7" name="Rectangle 3"/>
          <p:cNvSpPr txBox="1">
            <a:spLocks noChangeArrowheads="1"/>
          </p:cNvSpPr>
          <p:nvPr/>
        </p:nvSpPr>
        <p:spPr bwMode="auto">
          <a:xfrm>
            <a:off x="609600" y="1440873"/>
            <a:ext cx="8229600" cy="4378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b="1" kern="0" dirty="0">
                <a:solidFill>
                  <a:schemeClr val="bg1"/>
                </a:solidFill>
                <a:latin typeface="Lato" panose="020F0502020204030203" pitchFamily="34" charset="0"/>
              </a:rPr>
              <a:t>In 1993-94, the State enacted revenue limits to control the </a:t>
            </a:r>
            <a:r>
              <a:rPr lang="en-US" sz="2800" b="1" kern="0" dirty="0" smtClean="0">
                <a:solidFill>
                  <a:schemeClr val="bg1"/>
                </a:solidFill>
                <a:latin typeface="Lato" panose="020F0502020204030203" pitchFamily="34" charset="0"/>
              </a:rPr>
              <a:t>majority of revenues </a:t>
            </a:r>
            <a:r>
              <a:rPr lang="en-US" sz="2800" b="1" kern="0" dirty="0">
                <a:solidFill>
                  <a:schemeClr val="bg1"/>
                </a:solidFill>
                <a:latin typeface="Lato" panose="020F0502020204030203" pitchFamily="34" charset="0"/>
              </a:rPr>
              <a:t>a school </a:t>
            </a:r>
            <a:r>
              <a:rPr lang="en-US" sz="2800" b="1" kern="0" dirty="0" smtClean="0">
                <a:solidFill>
                  <a:schemeClr val="bg1"/>
                </a:solidFill>
                <a:latin typeface="Lato" panose="020F0502020204030203" pitchFamily="34" charset="0"/>
              </a:rPr>
              <a:t>district can receive. Today, the limits include: </a:t>
            </a:r>
            <a:endParaRPr lang="en-US" sz="2800" b="1" kern="0" dirty="0">
              <a:solidFill>
                <a:schemeClr val="bg1"/>
              </a:solidFill>
              <a:latin typeface="Lato" panose="020F0502020204030203" pitchFamily="34" charset="0"/>
            </a:endParaRPr>
          </a:p>
          <a:p>
            <a:pPr lvl="1" eaLnBrk="1" hangingPunct="1">
              <a:buFont typeface="Wingdings" panose="05000000000000000000" pitchFamily="2" charset="2"/>
              <a:buChar char="Ø"/>
            </a:pPr>
            <a:r>
              <a:rPr lang="en-US" kern="0" dirty="0">
                <a:solidFill>
                  <a:schemeClr val="bg1"/>
                </a:solidFill>
                <a:latin typeface="Lato" panose="020F0502020204030203" pitchFamily="34" charset="0"/>
              </a:rPr>
              <a:t>State General </a:t>
            </a:r>
            <a:r>
              <a:rPr lang="en-US" kern="0" dirty="0" smtClean="0">
                <a:solidFill>
                  <a:schemeClr val="bg1"/>
                </a:solidFill>
                <a:latin typeface="Lato" panose="020F0502020204030203" pitchFamily="34" charset="0"/>
              </a:rPr>
              <a:t>Aids </a:t>
            </a:r>
          </a:p>
          <a:p>
            <a:pPr lvl="1" eaLnBrk="1" hangingPunct="1">
              <a:buFont typeface="Wingdings" panose="05000000000000000000" pitchFamily="2" charset="2"/>
              <a:buChar char="Ø"/>
            </a:pPr>
            <a:r>
              <a:rPr lang="en-US" kern="0" dirty="0">
                <a:solidFill>
                  <a:schemeClr val="bg1"/>
                </a:solidFill>
                <a:latin typeface="Lato" panose="020F0502020204030203" pitchFamily="34" charset="0"/>
              </a:rPr>
              <a:t>High Poverty Aid </a:t>
            </a:r>
            <a:endParaRPr lang="en-US" kern="0" dirty="0" smtClean="0">
              <a:solidFill>
                <a:schemeClr val="bg1"/>
              </a:solidFill>
              <a:latin typeface="Lato" panose="020F0502020204030203" pitchFamily="34" charset="0"/>
            </a:endParaRPr>
          </a:p>
          <a:p>
            <a:pPr lvl="1" eaLnBrk="1" hangingPunct="1">
              <a:buFont typeface="Wingdings" panose="05000000000000000000" pitchFamily="2" charset="2"/>
              <a:buChar char="Ø"/>
            </a:pPr>
            <a:r>
              <a:rPr lang="en-US" kern="0" dirty="0" smtClean="0">
                <a:solidFill>
                  <a:schemeClr val="bg1"/>
                </a:solidFill>
                <a:latin typeface="Lato" panose="020F0502020204030203" pitchFamily="34" charset="0"/>
              </a:rPr>
              <a:t>Computer Aid</a:t>
            </a:r>
          </a:p>
          <a:p>
            <a:pPr lvl="1" eaLnBrk="1" hangingPunct="1">
              <a:buFont typeface="Wingdings" panose="05000000000000000000" pitchFamily="2" charset="2"/>
              <a:buChar char="Ø"/>
            </a:pPr>
            <a:r>
              <a:rPr lang="en-US" kern="0" dirty="0" smtClean="0">
                <a:solidFill>
                  <a:schemeClr val="bg1"/>
                </a:solidFill>
                <a:latin typeface="Lato" panose="020F0502020204030203" pitchFamily="34" charset="0"/>
              </a:rPr>
              <a:t>Aid </a:t>
            </a:r>
            <a:r>
              <a:rPr lang="en-US" kern="0" dirty="0">
                <a:solidFill>
                  <a:schemeClr val="bg1"/>
                </a:solidFill>
                <a:latin typeface="Lato" panose="020F0502020204030203" pitchFamily="34" charset="0"/>
              </a:rPr>
              <a:t>for Exempt Personal </a:t>
            </a:r>
            <a:r>
              <a:rPr lang="en-US" kern="0" dirty="0" smtClean="0">
                <a:solidFill>
                  <a:schemeClr val="bg1"/>
                </a:solidFill>
                <a:latin typeface="Lato" panose="020F0502020204030203" pitchFamily="34" charset="0"/>
              </a:rPr>
              <a:t>Property</a:t>
            </a:r>
            <a:endParaRPr lang="en-US" kern="0" dirty="0">
              <a:solidFill>
                <a:schemeClr val="bg1"/>
              </a:solidFill>
              <a:latin typeface="Lato" panose="020F0502020204030203" pitchFamily="34" charset="0"/>
            </a:endParaRPr>
          </a:p>
          <a:p>
            <a:pPr lvl="1" eaLnBrk="1" hangingPunct="1">
              <a:buFont typeface="Wingdings" panose="05000000000000000000" pitchFamily="2" charset="2"/>
              <a:buChar char="Ø"/>
            </a:pPr>
            <a:r>
              <a:rPr lang="en-US" kern="0" dirty="0">
                <a:solidFill>
                  <a:schemeClr val="bg1"/>
                </a:solidFill>
                <a:latin typeface="Lato" panose="020F0502020204030203" pitchFamily="34" charset="0"/>
              </a:rPr>
              <a:t>Local Property </a:t>
            </a:r>
            <a:r>
              <a:rPr lang="en-US" kern="0" dirty="0" smtClean="0">
                <a:solidFill>
                  <a:schemeClr val="bg1"/>
                </a:solidFill>
                <a:latin typeface="Lato" panose="020F0502020204030203" pitchFamily="34" charset="0"/>
              </a:rPr>
              <a:t>Taxes (vast majority)</a:t>
            </a:r>
            <a:endParaRPr lang="en-US" kern="0" dirty="0">
              <a:solidFill>
                <a:schemeClr val="bg1"/>
              </a:solidFill>
              <a:latin typeface="Lato" panose="020F0502020204030203" pitchFamily="34" charset="0"/>
            </a:endParaRPr>
          </a:p>
          <a:p>
            <a:pPr marL="0" indent="0" eaLnBrk="1" hangingPunct="1">
              <a:buNone/>
            </a:pPr>
            <a:endParaRPr lang="en-US" kern="0" dirty="0"/>
          </a:p>
        </p:txBody>
      </p:sp>
    </p:spTree>
    <p:extLst>
      <p:ext uri="{BB962C8B-B14F-4D97-AF65-F5344CB8AC3E}">
        <p14:creationId xmlns:p14="http://schemas.microsoft.com/office/powerpoint/2010/main" val="429486695"/>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188030"/>
            <a:ext cx="7900416" cy="4755570"/>
          </a:xfrm>
        </p:spPr>
        <p:txBody>
          <a:bodyPr/>
          <a:lstStyle/>
          <a:p>
            <a:pPr marL="457200" lvl="1" indent="-457200">
              <a:buAutoNum type="arabicPeriod" startAt="2"/>
            </a:pPr>
            <a:r>
              <a:rPr lang="en-US" sz="2000" b="1" dirty="0" smtClean="0">
                <a:latin typeface="Lato" panose="020F0502020204030203" pitchFamily="34" charset="0"/>
                <a:cs typeface="Times New Roman" pitchFamily="18" charset="0"/>
              </a:rPr>
              <a:t>Students </a:t>
            </a:r>
            <a:r>
              <a:rPr lang="en-US" sz="2000" b="1" dirty="0">
                <a:latin typeface="Lato" panose="020F0502020204030203" pitchFamily="34" charset="0"/>
                <a:cs typeface="Times New Roman" pitchFamily="18" charset="0"/>
              </a:rPr>
              <a:t>enrolling in the RPCP/WPCP in 2015-16 or </a:t>
            </a:r>
            <a:r>
              <a:rPr lang="en-US" sz="2000" b="1" dirty="0" smtClean="0">
                <a:latin typeface="Lato" panose="020F0502020204030203" pitchFamily="34" charset="0"/>
                <a:cs typeface="Times New Roman" pitchFamily="18" charset="0"/>
              </a:rPr>
              <a:t>thereafter (continued):</a:t>
            </a:r>
          </a:p>
          <a:p>
            <a:pPr marL="0" lvl="1" indent="0">
              <a:buNone/>
            </a:pPr>
            <a:r>
              <a:rPr lang="en-US" sz="2000" b="1" dirty="0">
                <a:latin typeface="Lato" panose="020F0502020204030203" pitchFamily="34" charset="0"/>
                <a:cs typeface="Times New Roman" pitchFamily="18" charset="0"/>
              </a:rPr>
              <a:t> </a:t>
            </a:r>
            <a:endParaRPr lang="en-US" sz="2000" b="1" dirty="0" smtClean="0">
              <a:latin typeface="Lato" panose="020F0502020204030203" pitchFamily="34" charset="0"/>
              <a:cs typeface="Times New Roman" pitchFamily="18" charset="0"/>
            </a:endParaRPr>
          </a:p>
          <a:p>
            <a:pPr marL="0" lvl="1" indent="0">
              <a:buNone/>
            </a:pPr>
            <a:r>
              <a:rPr lang="en-US" sz="2000" b="1" u="sng" dirty="0" smtClean="0">
                <a:latin typeface="Lato" panose="020F0502020204030203" pitchFamily="34" charset="0"/>
                <a:cs typeface="Times New Roman" pitchFamily="18" charset="0"/>
              </a:rPr>
              <a:t>State </a:t>
            </a:r>
            <a:r>
              <a:rPr lang="en-US" sz="2000" b="1" u="sng" dirty="0">
                <a:latin typeface="Lato" panose="020F0502020204030203" pitchFamily="34" charset="0"/>
                <a:cs typeface="Times New Roman" pitchFamily="18" charset="0"/>
              </a:rPr>
              <a:t>General </a:t>
            </a:r>
            <a:r>
              <a:rPr lang="en-US" sz="2000" b="1" u="sng" dirty="0" smtClean="0">
                <a:latin typeface="Lato" panose="020F0502020204030203" pitchFamily="34" charset="0"/>
                <a:cs typeface="Times New Roman" pitchFamily="18" charset="0"/>
              </a:rPr>
              <a:t>Aids</a:t>
            </a:r>
          </a:p>
          <a:p>
            <a:pPr marL="342900" lvl="1" indent="-342900">
              <a:buFont typeface="Arial" panose="020B0604020202020204" pitchFamily="34" charset="0"/>
              <a:buChar char="•"/>
            </a:pPr>
            <a:r>
              <a:rPr lang="en-US" sz="2000" dirty="0">
                <a:latin typeface="Lato" panose="020F0502020204030203" pitchFamily="34" charset="0"/>
                <a:cs typeface="Times New Roman" panose="02020603050405020304" pitchFamily="18" charset="0"/>
              </a:rPr>
              <a:t>Beginning in the 2017-18 school year, the enrollment limit will increase by one percentage point in each year until the enrollment limit reaches 10% of the district’s prior year enrollment (2025-26). Beginning in 2026-27, no enrollment limit would apply. </a:t>
            </a:r>
          </a:p>
          <a:p>
            <a:pPr marL="0" lvl="1" indent="0">
              <a:buNone/>
            </a:pPr>
            <a:endParaRPr lang="en-US" sz="2000" dirty="0" smtClean="0">
              <a:latin typeface="Lato" panose="020F0502020204030203" pitchFamily="34" charset="0"/>
              <a:cs typeface="Times New Roman" pitchFamily="18" charset="0"/>
            </a:endParaRPr>
          </a:p>
          <a:p>
            <a:pPr marL="0" lvl="1" indent="0">
              <a:buNone/>
            </a:pPr>
            <a:r>
              <a:rPr lang="en-US" sz="2000" b="1" dirty="0" smtClean="0">
                <a:latin typeface="Lato" panose="020F0502020204030203" pitchFamily="34" charset="0"/>
                <a:cs typeface="Times New Roman" pitchFamily="18" charset="0"/>
              </a:rPr>
              <a:t> </a:t>
            </a:r>
            <a:r>
              <a:rPr lang="en-US" sz="2000" b="1" u="sng" dirty="0" smtClean="0">
                <a:latin typeface="Lato" panose="020F0502020204030203" pitchFamily="34" charset="0"/>
                <a:cs typeface="Times New Roman" pitchFamily="18" charset="0"/>
              </a:rPr>
              <a:t>Revenue Limits</a:t>
            </a:r>
            <a:endParaRPr lang="en-US" sz="2000" b="1" u="sng" dirty="0">
              <a:latin typeface="Lato" panose="020F0502020204030203" pitchFamily="34" charset="0"/>
              <a:cs typeface="Times New Roman" pitchFamily="18" charset="0"/>
            </a:endParaRPr>
          </a:p>
          <a:p>
            <a:pPr marL="742950" lvl="2" indent="-342900">
              <a:buFont typeface="Arial" panose="020B0604020202020204" pitchFamily="34" charset="0"/>
              <a:buChar char="•"/>
            </a:pPr>
            <a:r>
              <a:rPr lang="en-US" sz="2000" dirty="0" smtClean="0">
                <a:latin typeface="Lato" panose="020F0502020204030203" pitchFamily="34" charset="0"/>
                <a:cs typeface="Times New Roman" pitchFamily="18" charset="0"/>
              </a:rPr>
              <a:t>Resident districts receive a revenue limit adjustment equal to the per student choice payment, allowing them to replace the state general aid reduction through increased property taxes if the resident school board chooses to do so.  </a:t>
            </a:r>
            <a:endParaRPr lang="en-US" sz="2000" dirty="0">
              <a:latin typeface="Lato" panose="020F0502020204030203" pitchFamily="34" charset="0"/>
              <a:cs typeface="Times New Roman" pitchFamily="18" charset="0"/>
            </a:endParaRPr>
          </a:p>
          <a:p>
            <a:endParaRPr lang="en-US" dirty="0"/>
          </a:p>
        </p:txBody>
      </p:sp>
      <p:sp>
        <p:nvSpPr>
          <p:cNvPr id="5" name="Title 4"/>
          <p:cNvSpPr>
            <a:spLocks noGrp="1"/>
          </p:cNvSpPr>
          <p:nvPr>
            <p:ph type="title"/>
          </p:nvPr>
        </p:nvSpPr>
        <p:spPr>
          <a:xfrm>
            <a:off x="0" y="0"/>
            <a:ext cx="9144000" cy="7315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RPCP/WPCP:  State/Local Funding</a:t>
            </a:r>
            <a:endParaRPr lang="en-US"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solidFill>
                  <a:schemeClr val="bg2"/>
                </a:solidFill>
              </a:rPr>
              <a:t>31</a:t>
            </a:r>
            <a:endParaRPr lang="en-US" dirty="0">
              <a:solidFill>
                <a:schemeClr val="bg2"/>
              </a:solidFill>
            </a:endParaRPr>
          </a:p>
        </p:txBody>
      </p:sp>
    </p:spTree>
    <p:extLst>
      <p:ext uri="{BB962C8B-B14F-4D97-AF65-F5344CB8AC3E}">
        <p14:creationId xmlns:p14="http://schemas.microsoft.com/office/powerpoint/2010/main" val="2655857362"/>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34829250"/>
              </p:ext>
            </p:extLst>
          </p:nvPr>
        </p:nvGraphicFramePr>
        <p:xfrm>
          <a:off x="288984" y="841751"/>
          <a:ext cx="8566031" cy="5523653"/>
        </p:xfrm>
        <a:graphic>
          <a:graphicData uri="http://schemas.openxmlformats.org/drawingml/2006/table">
            <a:tbl>
              <a:tblPr firstRow="1" bandRow="1">
                <a:tableStyleId>{5C22544A-7EE6-4342-B048-85BDC9FD1C3A}</a:tableStyleId>
              </a:tblPr>
              <a:tblGrid>
                <a:gridCol w="1922662">
                  <a:extLst>
                    <a:ext uri="{9D8B030D-6E8A-4147-A177-3AD203B41FA5}">
                      <a16:colId xmlns:a16="http://schemas.microsoft.com/office/drawing/2014/main" val="2157605645"/>
                    </a:ext>
                  </a:extLst>
                </a:gridCol>
                <a:gridCol w="1604387">
                  <a:extLst>
                    <a:ext uri="{9D8B030D-6E8A-4147-A177-3AD203B41FA5}">
                      <a16:colId xmlns:a16="http://schemas.microsoft.com/office/drawing/2014/main" val="1138568361"/>
                    </a:ext>
                  </a:extLst>
                </a:gridCol>
                <a:gridCol w="2224602">
                  <a:extLst>
                    <a:ext uri="{9D8B030D-6E8A-4147-A177-3AD203B41FA5}">
                      <a16:colId xmlns:a16="http://schemas.microsoft.com/office/drawing/2014/main" val="2957990578"/>
                    </a:ext>
                  </a:extLst>
                </a:gridCol>
                <a:gridCol w="2814380">
                  <a:extLst>
                    <a:ext uri="{9D8B030D-6E8A-4147-A177-3AD203B41FA5}">
                      <a16:colId xmlns:a16="http://schemas.microsoft.com/office/drawing/2014/main" val="719320328"/>
                    </a:ext>
                  </a:extLst>
                </a:gridCol>
              </a:tblGrid>
              <a:tr h="1299989">
                <a:tc>
                  <a:txBody>
                    <a:bodyPr/>
                    <a:lstStyle/>
                    <a:p>
                      <a:pPr algn="ctr"/>
                      <a:r>
                        <a:rPr lang="en-US" sz="2100" dirty="0" smtClean="0">
                          <a:latin typeface="Lato" panose="020F0502020204030203" pitchFamily="34" charset="0"/>
                          <a:cs typeface="Times New Roman"/>
                        </a:rPr>
                        <a:t>Fiscal Year</a:t>
                      </a:r>
                      <a:endParaRPr lang="en-US" sz="2100" dirty="0">
                        <a:latin typeface="Lato" panose="020F0502020204030203" pitchFamily="34" charset="0"/>
                        <a:cs typeface="Times New Roman"/>
                      </a:endParaRPr>
                    </a:p>
                  </a:txBody>
                  <a:tcPr/>
                </a:tc>
                <a:tc>
                  <a:txBody>
                    <a:bodyPr/>
                    <a:lstStyle/>
                    <a:p>
                      <a:pPr algn="ctr"/>
                      <a:r>
                        <a:rPr lang="en-US" sz="2100" baseline="0" dirty="0" smtClean="0">
                          <a:latin typeface="Lato" panose="020F0502020204030203" pitchFamily="34" charset="0"/>
                          <a:cs typeface="Times New Roman"/>
                        </a:rPr>
                        <a:t>RPCP</a:t>
                      </a:r>
                    </a:p>
                    <a:p>
                      <a:pPr algn="ctr"/>
                      <a:r>
                        <a:rPr lang="en-US" sz="2100" baseline="0" dirty="0" smtClean="0">
                          <a:latin typeface="Lato" panose="020F0502020204030203" pitchFamily="34" charset="0"/>
                          <a:cs typeface="Times New Roman"/>
                        </a:rPr>
                        <a:t>FTE Students </a:t>
                      </a:r>
                    </a:p>
                  </a:txBody>
                  <a:tcPr/>
                </a:tc>
                <a:tc>
                  <a:txBody>
                    <a:bodyPr/>
                    <a:lstStyle/>
                    <a:p>
                      <a:pPr algn="ctr"/>
                      <a:r>
                        <a:rPr lang="en-US" sz="2100" baseline="0" dirty="0" smtClean="0">
                          <a:latin typeface="Lato" panose="020F0502020204030203" pitchFamily="34" charset="0"/>
                          <a:cs typeface="Times New Roman"/>
                        </a:rPr>
                        <a:t>RPCP </a:t>
                      </a:r>
                    </a:p>
                    <a:p>
                      <a:pPr algn="ctr"/>
                      <a:r>
                        <a:rPr lang="en-US" sz="2100" baseline="0" dirty="0" smtClean="0">
                          <a:latin typeface="Lato" panose="020F0502020204030203" pitchFamily="34" charset="0"/>
                          <a:cs typeface="Times New Roman"/>
                        </a:rPr>
                        <a:t>Direct State GPR Funding</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State General Aid</a:t>
                      </a:r>
                      <a:r>
                        <a:rPr lang="en-US" sz="2100" baseline="0" dirty="0" smtClean="0">
                          <a:latin typeface="Lato" panose="020F0502020204030203" pitchFamily="34" charset="0"/>
                          <a:cs typeface="Times New Roman"/>
                        </a:rPr>
                        <a:t> Deduction/</a:t>
                      </a:r>
                      <a:r>
                        <a:rPr lang="en-US" sz="2100" dirty="0" smtClean="0">
                          <a:latin typeface="Lato" panose="020F0502020204030203" pitchFamily="34" charset="0"/>
                          <a:cs typeface="Times New Roman"/>
                        </a:rPr>
                        <a:t>Local Property</a:t>
                      </a:r>
                      <a:r>
                        <a:rPr lang="en-US" sz="2100" baseline="0" dirty="0" smtClean="0">
                          <a:latin typeface="Lato" panose="020F0502020204030203" pitchFamily="34" charset="0"/>
                          <a:cs typeface="Times New Roman"/>
                        </a:rPr>
                        <a:t> Taxpayer Funding</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077679070"/>
                  </a:ext>
                </a:extLst>
              </a:tr>
              <a:tr h="389997">
                <a:tc>
                  <a:txBody>
                    <a:bodyPr/>
                    <a:lstStyle/>
                    <a:p>
                      <a:pPr algn="ctr"/>
                      <a:r>
                        <a:rPr lang="en-US" sz="2100" dirty="0" smtClean="0">
                          <a:latin typeface="Lato" panose="020F0502020204030203" pitchFamily="34" charset="0"/>
                          <a:cs typeface="Times New Roman"/>
                        </a:rPr>
                        <a:t>2011-12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219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$1,408,200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132743999"/>
                  </a:ext>
                </a:extLst>
              </a:tr>
              <a:tr h="389997">
                <a:tc>
                  <a:txBody>
                    <a:bodyPr/>
                    <a:lstStyle/>
                    <a:p>
                      <a:pPr algn="ctr"/>
                      <a:r>
                        <a:rPr lang="en-US" sz="2100" dirty="0" smtClean="0">
                          <a:latin typeface="Lato" panose="020F0502020204030203" pitchFamily="34" charset="0"/>
                          <a:cs typeface="Times New Roman"/>
                        </a:rPr>
                        <a:t>2012-13</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485</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$3,125,300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814663565"/>
                  </a:ext>
                </a:extLst>
              </a:tr>
              <a:tr h="389997">
                <a:tc>
                  <a:txBody>
                    <a:bodyPr/>
                    <a:lstStyle/>
                    <a:p>
                      <a:pPr algn="ctr"/>
                      <a:r>
                        <a:rPr lang="en-US" sz="2100" dirty="0" smtClean="0">
                          <a:latin typeface="Lato" panose="020F0502020204030203" pitchFamily="34" charset="0"/>
                          <a:cs typeface="Times New Roman"/>
                        </a:rPr>
                        <a:t>2013-14</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1,169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$7,529,400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697159363"/>
                  </a:ext>
                </a:extLst>
              </a:tr>
              <a:tr h="389997">
                <a:tc>
                  <a:txBody>
                    <a:bodyPr/>
                    <a:lstStyle/>
                    <a:p>
                      <a:pPr algn="ctr"/>
                      <a:r>
                        <a:rPr lang="en-US" sz="2100" dirty="0" smtClean="0">
                          <a:latin typeface="Lato" panose="020F0502020204030203" pitchFamily="34" charset="0"/>
                          <a:cs typeface="Times New Roman"/>
                        </a:rPr>
                        <a:t>2014-15</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1,659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$12,154,300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561396576"/>
                  </a:ext>
                </a:extLst>
              </a:tr>
              <a:tr h="428887">
                <a:tc>
                  <a:txBody>
                    <a:bodyPr/>
                    <a:lstStyle/>
                    <a:p>
                      <a:pPr algn="ctr"/>
                      <a:r>
                        <a:rPr lang="en-US" sz="2100" dirty="0" smtClean="0">
                          <a:latin typeface="Lato" panose="020F0502020204030203" pitchFamily="34" charset="0"/>
                          <a:cs typeface="Times New Roman"/>
                        </a:rPr>
                        <a:t>2015-16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2,057</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$10,925,100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$4,164,500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2560795070"/>
                  </a:ext>
                </a:extLst>
              </a:tr>
              <a:tr h="474453">
                <a:tc>
                  <a:txBody>
                    <a:bodyPr/>
                    <a:lstStyle/>
                    <a:p>
                      <a:pPr algn="ctr"/>
                      <a:r>
                        <a:rPr lang="en-US" sz="2100" dirty="0" smtClean="0">
                          <a:latin typeface="Lato" panose="020F0502020204030203" pitchFamily="34" charset="0"/>
                          <a:cs typeface="Times New Roman"/>
                        </a:rPr>
                        <a:t>2016-17</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2,420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$9,482,900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$8,540,000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255550086"/>
                  </a:ext>
                </a:extLst>
              </a:tr>
              <a:tr h="443570">
                <a:tc>
                  <a:txBody>
                    <a:bodyPr/>
                    <a:lstStyle/>
                    <a:p>
                      <a:pPr algn="ctr"/>
                      <a:r>
                        <a:rPr lang="en-US" sz="2100" dirty="0" smtClean="0">
                          <a:latin typeface="Lato" panose="020F0502020204030203" pitchFamily="34" charset="0"/>
                          <a:cs typeface="Times New Roman"/>
                        </a:rPr>
                        <a:t>2017-18</a:t>
                      </a:r>
                    </a:p>
                  </a:txBody>
                  <a:tcPr/>
                </a:tc>
                <a:tc>
                  <a:txBody>
                    <a:bodyPr/>
                    <a:lstStyle/>
                    <a:p>
                      <a:pPr algn="ctr"/>
                      <a:r>
                        <a:rPr lang="en-US" sz="2100" dirty="0" smtClean="0">
                          <a:latin typeface="Lato" panose="020F0502020204030203" pitchFamily="34" charset="0"/>
                          <a:cs typeface="Times New Roman"/>
                        </a:rPr>
                        <a:t>2,852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$8,252,000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$13,624,000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2365980051"/>
                  </a:ext>
                </a:extLst>
              </a:tr>
              <a:tr h="427703">
                <a:tc>
                  <a:txBody>
                    <a:bodyPr/>
                    <a:lstStyle/>
                    <a:p>
                      <a:pPr algn="ctr"/>
                      <a:r>
                        <a:rPr lang="en-US" sz="2100" dirty="0" smtClean="0">
                          <a:latin typeface="Lato" panose="020F0502020204030203" pitchFamily="34" charset="0"/>
                          <a:cs typeface="Times New Roman"/>
                        </a:rPr>
                        <a:t>2018-19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3,240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$7,319,000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$18,296,000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932079667"/>
                  </a:ext>
                </a:extLst>
              </a:tr>
              <a:tr h="693327">
                <a:tc>
                  <a:txBody>
                    <a:bodyPr/>
                    <a:lstStyle/>
                    <a:p>
                      <a:pPr algn="ctr"/>
                      <a:r>
                        <a:rPr lang="en-US" sz="2100" dirty="0" smtClean="0">
                          <a:latin typeface="Lato" panose="020F0502020204030203" pitchFamily="34" charset="0"/>
                          <a:cs typeface="Times New Roman"/>
                        </a:rPr>
                        <a:t>2019-20</a:t>
                      </a:r>
                      <a:br>
                        <a:rPr lang="en-US" sz="2100" dirty="0" smtClean="0">
                          <a:latin typeface="Lato" panose="020F0502020204030203" pitchFamily="34" charset="0"/>
                          <a:cs typeface="Times New Roman"/>
                        </a:rPr>
                      </a:br>
                      <a:r>
                        <a:rPr lang="en-US" sz="2100" dirty="0" smtClean="0">
                          <a:latin typeface="Lato" panose="020F0502020204030203" pitchFamily="34" charset="0"/>
                          <a:cs typeface="Times New Roman"/>
                        </a:rPr>
                        <a:t>(estimated)</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3,558</a:t>
                      </a:r>
                      <a:endParaRPr lang="en-US" sz="2100" dirty="0">
                        <a:latin typeface="Lato" panose="020F0502020204030203" pitchFamily="34" charset="0"/>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Lato" panose="020F0502020204030203" pitchFamily="34" charset="0"/>
                          <a:cs typeface="Times New Roman"/>
                        </a:rPr>
                        <a:t>$6,867,200</a:t>
                      </a:r>
                    </a:p>
                  </a:txBody>
                  <a:tcPr/>
                </a:tc>
                <a:tc>
                  <a:txBody>
                    <a:bodyPr/>
                    <a:lstStyle/>
                    <a:p>
                      <a:pPr algn="ctr"/>
                      <a:r>
                        <a:rPr lang="en-US" sz="2100" dirty="0" smtClean="0">
                          <a:latin typeface="Lato" panose="020F0502020204030203" pitchFamily="34" charset="0"/>
                          <a:cs typeface="Times New Roman"/>
                        </a:rPr>
                        <a:t>$22,332,800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397286645"/>
                  </a:ext>
                </a:extLst>
              </a:tr>
            </a:tbl>
          </a:graphicData>
        </a:graphic>
      </p:graphicFrame>
      <p:sp>
        <p:nvSpPr>
          <p:cNvPr id="4" name="Footer Placeholder 3"/>
          <p:cNvSpPr>
            <a:spLocks noGrp="1"/>
          </p:cNvSpPr>
          <p:nvPr>
            <p:ph type="ftr" sz="quarter" idx="11"/>
          </p:nvPr>
        </p:nvSpPr>
        <p:spPr/>
        <p:txBody>
          <a:bodyPr/>
          <a:lstStyle/>
          <a:p>
            <a:pPr>
              <a:defRPr/>
            </a:pPr>
            <a:r>
              <a:rPr lang="en-US" dirty="0" smtClean="0">
                <a:solidFill>
                  <a:schemeClr val="bg1"/>
                </a:solidFill>
              </a:rPr>
              <a:t>32</a:t>
            </a:r>
            <a:endParaRPr lang="en-US" dirty="0">
              <a:solidFill>
                <a:schemeClr val="bg1"/>
              </a:solidFill>
            </a:endParaRPr>
          </a:p>
        </p:txBody>
      </p:sp>
      <p:sp>
        <p:nvSpPr>
          <p:cNvPr id="5" name="Title 4"/>
          <p:cNvSpPr>
            <a:spLocks noGrp="1"/>
          </p:cNvSpPr>
          <p:nvPr>
            <p:ph type="title"/>
          </p:nvPr>
        </p:nvSpPr>
        <p:spPr>
          <a:xfrm>
            <a:off x="0" y="0"/>
            <a:ext cx="9144000" cy="67286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Lato Black" panose="020F0A02020204030203" pitchFamily="34" charset="0"/>
                <a:cs typeface="Times New Roman" panose="02020603050405020304" pitchFamily="18" charset="0"/>
              </a:rPr>
              <a:t>R</a:t>
            </a:r>
            <a:r>
              <a:rPr lang="en-US" b="1" dirty="0" smtClean="0">
                <a:solidFill>
                  <a:schemeClr val="tx1"/>
                </a:solidFill>
                <a:latin typeface="Lato Black" panose="020F0A02020204030203" pitchFamily="34" charset="0"/>
                <a:cs typeface="Times New Roman" panose="02020603050405020304" pitchFamily="18" charset="0"/>
              </a:rPr>
              <a:t>PCP State/Local Funding History</a:t>
            </a:r>
            <a:endParaRPr lang="en-US" b="1" dirty="0">
              <a:solidFill>
                <a:schemeClr val="tx1"/>
              </a:solidFill>
              <a:latin typeface="Lato Black" panose="020F0A02020204030203" pitchFamily="34" charset="0"/>
              <a:cs typeface="Times New Roman" panose="02020603050405020304" pitchFamily="18" charset="0"/>
            </a:endParaRPr>
          </a:p>
        </p:txBody>
      </p:sp>
    </p:spTree>
    <p:extLst>
      <p:ext uri="{BB962C8B-B14F-4D97-AF65-F5344CB8AC3E}">
        <p14:creationId xmlns:p14="http://schemas.microsoft.com/office/powerpoint/2010/main" val="2648470373"/>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86660440"/>
              </p:ext>
            </p:extLst>
          </p:nvPr>
        </p:nvGraphicFramePr>
        <p:xfrm>
          <a:off x="268480" y="775854"/>
          <a:ext cx="8702992" cy="5398239"/>
        </p:xfrm>
        <a:graphic>
          <a:graphicData uri="http://schemas.openxmlformats.org/drawingml/2006/table">
            <a:tbl>
              <a:tblPr firstRow="1" bandRow="1">
                <a:tableStyleId>{5C22544A-7EE6-4342-B048-85BDC9FD1C3A}</a:tableStyleId>
              </a:tblPr>
              <a:tblGrid>
                <a:gridCol w="1602948">
                  <a:extLst>
                    <a:ext uri="{9D8B030D-6E8A-4147-A177-3AD203B41FA5}">
                      <a16:colId xmlns:a16="http://schemas.microsoft.com/office/drawing/2014/main" val="875736158"/>
                    </a:ext>
                  </a:extLst>
                </a:gridCol>
                <a:gridCol w="1337598">
                  <a:extLst>
                    <a:ext uri="{9D8B030D-6E8A-4147-A177-3AD203B41FA5}">
                      <a16:colId xmlns:a16="http://schemas.microsoft.com/office/drawing/2014/main" val="3684661114"/>
                    </a:ext>
                  </a:extLst>
                </a:gridCol>
                <a:gridCol w="1561382">
                  <a:extLst>
                    <a:ext uri="{9D8B030D-6E8A-4147-A177-3AD203B41FA5}">
                      <a16:colId xmlns:a16="http://schemas.microsoft.com/office/drawing/2014/main" val="2464032595"/>
                    </a:ext>
                  </a:extLst>
                </a:gridCol>
                <a:gridCol w="1854679">
                  <a:extLst>
                    <a:ext uri="{9D8B030D-6E8A-4147-A177-3AD203B41FA5}">
                      <a16:colId xmlns:a16="http://schemas.microsoft.com/office/drawing/2014/main" val="4147902674"/>
                    </a:ext>
                  </a:extLst>
                </a:gridCol>
                <a:gridCol w="2346385">
                  <a:extLst>
                    <a:ext uri="{9D8B030D-6E8A-4147-A177-3AD203B41FA5}">
                      <a16:colId xmlns:a16="http://schemas.microsoft.com/office/drawing/2014/main" val="1531826806"/>
                    </a:ext>
                  </a:extLst>
                </a:gridCol>
              </a:tblGrid>
              <a:tr h="1317077">
                <a:tc>
                  <a:txBody>
                    <a:bodyPr/>
                    <a:lstStyle/>
                    <a:p>
                      <a:pPr algn="ctr"/>
                      <a:r>
                        <a:rPr lang="en-US" sz="2000" dirty="0" smtClean="0">
                          <a:latin typeface="Lato" panose="020F0502020204030203" pitchFamily="34" charset="0"/>
                          <a:cs typeface="Times New Roman"/>
                        </a:rPr>
                        <a:t>Fiscal Year</a:t>
                      </a:r>
                      <a:endParaRPr lang="en-US" sz="2000" dirty="0">
                        <a:latin typeface="Lato" panose="020F0502020204030203" pitchFamily="34" charset="0"/>
                        <a:cs typeface="Times New Roman"/>
                      </a:endParaRPr>
                    </a:p>
                  </a:txBody>
                  <a:tcPr/>
                </a:tc>
                <a:tc>
                  <a:txBody>
                    <a:bodyPr/>
                    <a:lstStyle/>
                    <a:p>
                      <a:pPr algn="ctr"/>
                      <a:r>
                        <a:rPr lang="en-US" sz="2000" baseline="0" dirty="0" smtClean="0">
                          <a:latin typeface="Lato" panose="020F0502020204030203" pitchFamily="34" charset="0"/>
                          <a:cs typeface="Times New Roman"/>
                        </a:rPr>
                        <a:t>WPCP</a:t>
                      </a:r>
                    </a:p>
                    <a:p>
                      <a:pPr algn="ctr"/>
                      <a:r>
                        <a:rPr lang="en-US" sz="2000" baseline="0" dirty="0" smtClean="0">
                          <a:latin typeface="Lato" panose="020F0502020204030203" pitchFamily="34" charset="0"/>
                          <a:cs typeface="Times New Roman"/>
                        </a:rPr>
                        <a:t>FTE Students </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 of School Districts with WPCP Student</a:t>
                      </a:r>
                      <a:endParaRPr lang="en-US" sz="2000" dirty="0">
                        <a:latin typeface="Lato" panose="020F0502020204030203" pitchFamily="34" charset="0"/>
                        <a:cs typeface="Times New Roman"/>
                      </a:endParaRPr>
                    </a:p>
                  </a:txBody>
                  <a:tcPr/>
                </a:tc>
                <a:tc>
                  <a:txBody>
                    <a:bodyPr/>
                    <a:lstStyle/>
                    <a:p>
                      <a:pPr algn="ctr"/>
                      <a:r>
                        <a:rPr lang="en-US" sz="2000" baseline="0" dirty="0" smtClean="0">
                          <a:latin typeface="Lato" panose="020F0502020204030203" pitchFamily="34" charset="0"/>
                          <a:cs typeface="Times New Roman"/>
                        </a:rPr>
                        <a:t>WPCP Direct State GPR Funding</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State General Aid</a:t>
                      </a:r>
                      <a:r>
                        <a:rPr lang="en-US" sz="2000" baseline="0" dirty="0" smtClean="0">
                          <a:latin typeface="Lato" panose="020F0502020204030203" pitchFamily="34" charset="0"/>
                          <a:cs typeface="Times New Roman"/>
                        </a:rPr>
                        <a:t> Deduction/</a:t>
                      </a:r>
                      <a:r>
                        <a:rPr lang="en-US" sz="2000" dirty="0" smtClean="0">
                          <a:latin typeface="Lato" panose="020F0502020204030203" pitchFamily="34" charset="0"/>
                          <a:cs typeface="Times New Roman"/>
                        </a:rPr>
                        <a:t>Local Property</a:t>
                      </a:r>
                      <a:r>
                        <a:rPr lang="en-US" sz="2000" baseline="0" dirty="0" smtClean="0">
                          <a:latin typeface="Lato" panose="020F0502020204030203" pitchFamily="34" charset="0"/>
                          <a:cs typeface="Times New Roman"/>
                        </a:rPr>
                        <a:t> Taxpayer Funding</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445619122"/>
                  </a:ext>
                </a:extLst>
              </a:tr>
              <a:tr h="547030">
                <a:tc>
                  <a:txBody>
                    <a:bodyPr/>
                    <a:lstStyle/>
                    <a:p>
                      <a:pPr algn="ctr"/>
                      <a:r>
                        <a:rPr lang="en-US" sz="2000" dirty="0" smtClean="0">
                          <a:latin typeface="Lato" panose="020F0502020204030203" pitchFamily="34" charset="0"/>
                          <a:cs typeface="Times New Roman"/>
                        </a:rPr>
                        <a:t>2013-14</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498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N/A</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$3,212,300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654939870"/>
                  </a:ext>
                </a:extLst>
              </a:tr>
              <a:tr h="538192">
                <a:tc>
                  <a:txBody>
                    <a:bodyPr/>
                    <a:lstStyle/>
                    <a:p>
                      <a:pPr algn="ctr"/>
                      <a:r>
                        <a:rPr lang="en-US" sz="2000" dirty="0" smtClean="0">
                          <a:latin typeface="Lato" panose="020F0502020204030203" pitchFamily="34" charset="0"/>
                          <a:cs typeface="Times New Roman"/>
                        </a:rPr>
                        <a:t>2014-15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994</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N/A</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$7,345,200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2898620436"/>
                  </a:ext>
                </a:extLst>
              </a:tr>
              <a:tr h="567937">
                <a:tc>
                  <a:txBody>
                    <a:bodyPr/>
                    <a:lstStyle/>
                    <a:p>
                      <a:pPr algn="ctr"/>
                      <a:r>
                        <a:rPr lang="en-US" sz="2000" dirty="0" smtClean="0">
                          <a:latin typeface="Lato" panose="020F0502020204030203" pitchFamily="34" charset="0"/>
                          <a:cs typeface="Times New Roman"/>
                        </a:rPr>
                        <a:t>2015-16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2,483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141</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$6,535,900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$11,833,200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573442804"/>
                  </a:ext>
                </a:extLst>
              </a:tr>
              <a:tr h="560439">
                <a:tc>
                  <a:txBody>
                    <a:bodyPr/>
                    <a:lstStyle/>
                    <a:p>
                      <a:pPr algn="ctr"/>
                      <a:r>
                        <a:rPr lang="en-US" sz="2000" dirty="0" smtClean="0">
                          <a:latin typeface="Lato" panose="020F0502020204030203" pitchFamily="34" charset="0"/>
                          <a:cs typeface="Times New Roman"/>
                        </a:rPr>
                        <a:t>2016-17</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2,978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182</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$5,837,000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$16,545,400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2439118637"/>
                  </a:ext>
                </a:extLst>
              </a:tr>
              <a:tr h="575187">
                <a:tc>
                  <a:txBody>
                    <a:bodyPr/>
                    <a:lstStyle/>
                    <a:p>
                      <a:pPr algn="ctr"/>
                      <a:r>
                        <a:rPr lang="en-US" sz="2000" dirty="0" smtClean="0">
                          <a:latin typeface="Lato" panose="020F0502020204030203" pitchFamily="34" charset="0"/>
                          <a:cs typeface="Times New Roman"/>
                        </a:rPr>
                        <a:t>2017-18</a:t>
                      </a:r>
                    </a:p>
                  </a:txBody>
                  <a:tcPr/>
                </a:tc>
                <a:tc>
                  <a:txBody>
                    <a:bodyPr/>
                    <a:lstStyle/>
                    <a:p>
                      <a:pPr algn="ctr"/>
                      <a:r>
                        <a:rPr lang="en-US" sz="2000" dirty="0" smtClean="0">
                          <a:latin typeface="Lato" panose="020F0502020204030203" pitchFamily="34" charset="0"/>
                          <a:cs typeface="Times New Roman"/>
                        </a:rPr>
                        <a:t>4,359</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225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$5,120,000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$28,492,000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812143270"/>
                  </a:ext>
                </a:extLst>
              </a:tr>
              <a:tr h="589936">
                <a:tc>
                  <a:txBody>
                    <a:bodyPr/>
                    <a:lstStyle/>
                    <a:p>
                      <a:pPr algn="ctr"/>
                      <a:r>
                        <a:rPr lang="en-US" sz="2000" dirty="0" smtClean="0">
                          <a:latin typeface="Lato" panose="020F0502020204030203" pitchFamily="34" charset="0"/>
                          <a:cs typeface="Times New Roman"/>
                        </a:rPr>
                        <a:t>2018-19</a:t>
                      </a:r>
                    </a:p>
                  </a:txBody>
                  <a:tcPr/>
                </a:tc>
                <a:tc>
                  <a:txBody>
                    <a:bodyPr/>
                    <a:lstStyle/>
                    <a:p>
                      <a:pPr algn="ctr"/>
                      <a:r>
                        <a:rPr lang="en-US" sz="2000" dirty="0" smtClean="0">
                          <a:latin typeface="Lato" panose="020F0502020204030203" pitchFamily="34" charset="0"/>
                          <a:cs typeface="Times New Roman"/>
                        </a:rPr>
                        <a:t>6,880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256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$4,649,000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$49,972,000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165678489"/>
                  </a:ext>
                </a:extLst>
              </a:tr>
              <a:tr h="702441">
                <a:tc>
                  <a:txBody>
                    <a:bodyPr/>
                    <a:lstStyle/>
                    <a:p>
                      <a:pPr algn="ctr"/>
                      <a:r>
                        <a:rPr lang="en-US" sz="2000" dirty="0" smtClean="0">
                          <a:latin typeface="Lato" panose="020F0502020204030203" pitchFamily="34" charset="0"/>
                          <a:cs typeface="Times New Roman"/>
                        </a:rPr>
                        <a:t>2019-20</a:t>
                      </a:r>
                      <a:br>
                        <a:rPr lang="en-US" sz="2000" dirty="0" smtClean="0">
                          <a:latin typeface="Lato" panose="020F0502020204030203" pitchFamily="34" charset="0"/>
                          <a:cs typeface="Times New Roman"/>
                        </a:rPr>
                      </a:br>
                      <a:r>
                        <a:rPr lang="en-US" sz="2000" dirty="0" smtClean="0">
                          <a:latin typeface="Lato" panose="020F0502020204030203" pitchFamily="34" charset="0"/>
                          <a:cs typeface="Times New Roman"/>
                        </a:rPr>
                        <a:t>(estimated)</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9,419</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275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$4,067,300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$73,232,700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2996091213"/>
                  </a:ext>
                </a:extLst>
              </a:tr>
            </a:tbl>
          </a:graphicData>
        </a:graphic>
      </p:graphicFrame>
      <p:sp>
        <p:nvSpPr>
          <p:cNvPr id="5" name="Title 4"/>
          <p:cNvSpPr>
            <a:spLocks noGrp="1"/>
          </p:cNvSpPr>
          <p:nvPr>
            <p:ph type="title"/>
          </p:nvPr>
        </p:nvSpPr>
        <p:spPr>
          <a:xfrm>
            <a:off x="0" y="-1"/>
            <a:ext cx="9144000" cy="64845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WPCP State/Local Funding History</a:t>
            </a:r>
            <a:endParaRPr lang="en-US" b="1" dirty="0">
              <a:solidFill>
                <a:schemeClr val="tx1"/>
              </a:solidFill>
              <a:latin typeface="Lato Black" panose="020F0A02020204030203" pitchFamily="34" charset="0"/>
              <a:cs typeface="Times New Roman" panose="02020603050405020304" pitchFamily="18" charset="0"/>
            </a:endParaRPr>
          </a:p>
        </p:txBody>
      </p:sp>
      <p:sp>
        <p:nvSpPr>
          <p:cNvPr id="4" name="Footer Placeholder 3"/>
          <p:cNvSpPr>
            <a:spLocks noGrp="1"/>
          </p:cNvSpPr>
          <p:nvPr>
            <p:ph type="ftr" sz="quarter" idx="11"/>
          </p:nvPr>
        </p:nvSpPr>
        <p:spPr>
          <a:xfrm>
            <a:off x="3158706" y="6321844"/>
            <a:ext cx="2895600" cy="365125"/>
          </a:xfrm>
        </p:spPr>
        <p:txBody>
          <a:bodyPr/>
          <a:lstStyle/>
          <a:p>
            <a:pPr>
              <a:defRPr/>
            </a:pPr>
            <a:r>
              <a:rPr lang="en-US" dirty="0" smtClean="0">
                <a:solidFill>
                  <a:schemeClr val="bg2"/>
                </a:solidFill>
              </a:rPr>
              <a:t>33</a:t>
            </a:r>
            <a:endParaRPr lang="en-US" dirty="0">
              <a:solidFill>
                <a:schemeClr val="bg2"/>
              </a:solidFill>
            </a:endParaRPr>
          </a:p>
        </p:txBody>
      </p:sp>
    </p:spTree>
    <p:extLst>
      <p:ext uri="{BB962C8B-B14F-4D97-AF65-F5344CB8AC3E}">
        <p14:creationId xmlns:p14="http://schemas.microsoft.com/office/powerpoint/2010/main" val="2849268355"/>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7126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tx1"/>
                </a:solidFill>
                <a:latin typeface="Lato Black" panose="020F0A02020204030203" pitchFamily="34" charset="0"/>
                <a:cs typeface="Times New Roman" panose="02020603050405020304" pitchFamily="18" charset="0"/>
              </a:rPr>
              <a:t>Choice Program Expansion 2012-13 through 2018-19</a:t>
            </a:r>
            <a:br>
              <a:rPr lang="en-US" sz="2800" b="1" dirty="0" smtClean="0">
                <a:solidFill>
                  <a:schemeClr val="tx1"/>
                </a:solidFill>
                <a:latin typeface="Lato Black" panose="020F0A02020204030203" pitchFamily="34" charset="0"/>
                <a:cs typeface="Times New Roman" panose="02020603050405020304" pitchFamily="18" charset="0"/>
              </a:rPr>
            </a:br>
            <a:r>
              <a:rPr lang="en-US" sz="2800" b="1" dirty="0" smtClean="0">
                <a:solidFill>
                  <a:schemeClr val="tx1"/>
                </a:solidFill>
                <a:latin typeface="Lato Black" panose="020F0A02020204030203" pitchFamily="34" charset="0"/>
                <a:cs typeface="Times New Roman" panose="02020603050405020304" pitchFamily="18" charset="0"/>
              </a:rPr>
              <a:t>(animation slide)</a:t>
            </a:r>
            <a:endParaRPr lang="en-US" sz="2800" b="1" dirty="0">
              <a:solidFill>
                <a:schemeClr val="tx1"/>
              </a:solidFill>
              <a:latin typeface="Lato Black" panose="020F0A02020204030203" pitchFamily="34" charset="0"/>
              <a:cs typeface="Times New Roman" panose="02020603050405020304" pitchFamily="18" charset="0"/>
            </a:endParaRPr>
          </a:p>
        </p:txBody>
      </p:sp>
      <p:sp>
        <p:nvSpPr>
          <p:cNvPr id="8" name="Footer Placeholder 7"/>
          <p:cNvSpPr>
            <a:spLocks noGrp="1"/>
          </p:cNvSpPr>
          <p:nvPr>
            <p:ph type="ftr" sz="quarter" idx="11"/>
          </p:nvPr>
        </p:nvSpPr>
        <p:spPr/>
        <p:txBody>
          <a:bodyPr/>
          <a:lstStyle/>
          <a:p>
            <a:pPr>
              <a:defRPr/>
            </a:pPr>
            <a:r>
              <a:rPr lang="en-US" dirty="0" smtClean="0">
                <a:solidFill>
                  <a:schemeClr val="bg2"/>
                </a:solidFill>
              </a:rPr>
              <a:t>34</a:t>
            </a:r>
            <a:endParaRPr lang="en-US" dirty="0">
              <a:solidFill>
                <a:schemeClr val="bg2"/>
              </a:solidFill>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096" y="187134"/>
            <a:ext cx="5321808" cy="6917754"/>
          </a:xfrm>
        </p:spPr>
      </p:pic>
    </p:spTree>
    <p:extLst>
      <p:ext uri="{BB962C8B-B14F-4D97-AF65-F5344CB8AC3E}">
        <p14:creationId xmlns:p14="http://schemas.microsoft.com/office/powerpoint/2010/main" val="2671810995"/>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49" y="1188719"/>
            <a:ext cx="8798943" cy="4937445"/>
          </a:xfrm>
        </p:spPr>
        <p:txBody>
          <a:bodyPr/>
          <a:lstStyle/>
          <a:p>
            <a:pPr marL="342900" lvl="1" indent="-342900">
              <a:buFont typeface="Arial" charset="0"/>
              <a:buChar char="•"/>
            </a:pPr>
            <a:r>
              <a:rPr lang="en-US" sz="2000" dirty="0" smtClean="0">
                <a:latin typeface="Lato" panose="020F0502020204030203" pitchFamily="34" charset="0"/>
                <a:cs typeface="Times New Roman" pitchFamily="18" charset="0"/>
              </a:rPr>
              <a:t>All private schools in Wisconsin are eligible for the following state categorical aid programs:</a:t>
            </a:r>
          </a:p>
          <a:p>
            <a:pPr marL="742950" lvl="2" indent="-342900"/>
            <a:r>
              <a:rPr lang="en-US" sz="2000" dirty="0" smtClean="0">
                <a:latin typeface="Lato" panose="020F0502020204030203" pitchFamily="34" charset="0"/>
                <a:cs typeface="Times New Roman" pitchFamily="18" charset="0"/>
              </a:rPr>
              <a:t>School lunch aid;</a:t>
            </a:r>
          </a:p>
          <a:p>
            <a:pPr marL="742950" lvl="2" indent="-342900"/>
            <a:r>
              <a:rPr lang="en-US" sz="2000" dirty="0" smtClean="0">
                <a:latin typeface="Lato" panose="020F0502020204030203" pitchFamily="34" charset="0"/>
                <a:cs typeface="Times New Roman" pitchFamily="18" charset="0"/>
              </a:rPr>
              <a:t>School breakfast aid;</a:t>
            </a:r>
          </a:p>
          <a:p>
            <a:pPr marL="742950" lvl="2" indent="-342900"/>
            <a:r>
              <a:rPr lang="en-US" sz="2000" dirty="0" smtClean="0">
                <a:latin typeface="Lato" panose="020F0502020204030203" pitchFamily="34" charset="0"/>
                <a:cs typeface="Times New Roman" pitchFamily="18" charset="0"/>
              </a:rPr>
              <a:t>School day milk aid; and</a:t>
            </a:r>
          </a:p>
          <a:p>
            <a:pPr marL="742950" lvl="2" indent="-342900"/>
            <a:r>
              <a:rPr lang="en-US" sz="2000" dirty="0" smtClean="0">
                <a:latin typeface="Lato" panose="020F0502020204030203" pitchFamily="34" charset="0"/>
                <a:cs typeface="Times New Roman" pitchFamily="18" charset="0"/>
              </a:rPr>
              <a:t>Robotics league participation grants.</a:t>
            </a:r>
          </a:p>
          <a:p>
            <a:pPr marL="400050" lvl="2" indent="0">
              <a:buNone/>
            </a:pPr>
            <a:endParaRPr lang="en-US" sz="2000" dirty="0">
              <a:latin typeface="Lato" panose="020F0502020204030203" pitchFamily="34" charset="0"/>
              <a:cs typeface="Times New Roman" pitchFamily="18" charset="0"/>
            </a:endParaRPr>
          </a:p>
          <a:p>
            <a:pPr marL="342900" lvl="1" indent="-342900">
              <a:buFont typeface="Arial" charset="0"/>
              <a:buChar char="•"/>
            </a:pPr>
            <a:r>
              <a:rPr lang="en-US" sz="2000" dirty="0" smtClean="0">
                <a:latin typeface="Lato" panose="020F0502020204030203" pitchFamily="34" charset="0"/>
                <a:cs typeface="Times New Roman" pitchFamily="18" charset="0"/>
              </a:rPr>
              <a:t>Private schools participating in one of the state’s choice programs </a:t>
            </a:r>
            <a:r>
              <a:rPr lang="en-US" sz="2000" dirty="0">
                <a:latin typeface="Lato" panose="020F0502020204030203" pitchFamily="34" charset="0"/>
                <a:cs typeface="Times New Roman" pitchFamily="18" charset="0"/>
              </a:rPr>
              <a:t>are </a:t>
            </a:r>
            <a:r>
              <a:rPr lang="en-US" sz="2000" dirty="0" smtClean="0">
                <a:latin typeface="Lato" panose="020F0502020204030203" pitchFamily="34" charset="0"/>
                <a:cs typeface="Times New Roman" pitchFamily="18" charset="0"/>
              </a:rPr>
              <a:t>also eligible </a:t>
            </a:r>
            <a:r>
              <a:rPr lang="en-US" sz="2000" dirty="0">
                <a:latin typeface="Lato" panose="020F0502020204030203" pitchFamily="34" charset="0"/>
                <a:cs typeface="Times New Roman" pitchFamily="18" charset="0"/>
              </a:rPr>
              <a:t>for some </a:t>
            </a:r>
            <a:r>
              <a:rPr lang="en-US" sz="2000" dirty="0" smtClean="0">
                <a:latin typeface="Lato" panose="020F0502020204030203" pitchFamily="34" charset="0"/>
                <a:cs typeface="Times New Roman" pitchFamily="18" charset="0"/>
              </a:rPr>
              <a:t>additional state </a:t>
            </a:r>
            <a:r>
              <a:rPr lang="en-US" sz="2000" dirty="0">
                <a:latin typeface="Lato" panose="020F0502020204030203" pitchFamily="34" charset="0"/>
                <a:cs typeface="Times New Roman" pitchFamily="18" charset="0"/>
              </a:rPr>
              <a:t>categorical aid programs</a:t>
            </a:r>
            <a:r>
              <a:rPr lang="en-US" sz="2000" dirty="0" smtClean="0">
                <a:latin typeface="Lato" panose="020F0502020204030203" pitchFamily="34" charset="0"/>
                <a:cs typeface="Times New Roman" pitchFamily="18" charset="0"/>
              </a:rPr>
              <a:t>:</a:t>
            </a:r>
          </a:p>
          <a:p>
            <a:pPr marL="742950" lvl="2" indent="-342900"/>
            <a:r>
              <a:rPr lang="en-US" sz="2000" dirty="0" smtClean="0">
                <a:latin typeface="Lato" panose="020F0502020204030203" pitchFamily="34" charset="0"/>
                <a:cs typeface="Times New Roman" pitchFamily="18" charset="0"/>
              </a:rPr>
              <a:t>School performance improvement grants (new </a:t>
            </a:r>
            <a:r>
              <a:rPr lang="en-US" sz="2000" dirty="0">
                <a:latin typeface="Lato" panose="020F0502020204030203" pitchFamily="34" charset="0"/>
                <a:cs typeface="Times New Roman" pitchFamily="18" charset="0"/>
              </a:rPr>
              <a:t>in 2018-19</a:t>
            </a:r>
            <a:r>
              <a:rPr lang="en-US" sz="2000" dirty="0" smtClean="0">
                <a:latin typeface="Lato" panose="020F0502020204030203" pitchFamily="34" charset="0"/>
                <a:cs typeface="Times New Roman" pitchFamily="18" charset="0"/>
              </a:rPr>
              <a:t>); and</a:t>
            </a:r>
            <a:endParaRPr lang="en-US" sz="2000" dirty="0">
              <a:latin typeface="Lato" panose="020F0502020204030203" pitchFamily="34" charset="0"/>
              <a:cs typeface="Times New Roman" pitchFamily="18" charset="0"/>
            </a:endParaRPr>
          </a:p>
          <a:p>
            <a:pPr marL="742950" lvl="2" indent="-342900"/>
            <a:r>
              <a:rPr lang="en-US" sz="2000" dirty="0" smtClean="0">
                <a:latin typeface="Lato" panose="020F0502020204030203" pitchFamily="34" charset="0"/>
                <a:cs typeface="Times New Roman" pitchFamily="18" charset="0"/>
              </a:rPr>
              <a:t>School </a:t>
            </a:r>
            <a:r>
              <a:rPr lang="en-US" sz="2000" dirty="0">
                <a:latin typeface="Lato" panose="020F0502020204030203" pitchFamily="34" charset="0"/>
                <a:cs typeface="Times New Roman" pitchFamily="18" charset="0"/>
              </a:rPr>
              <a:t>mental health </a:t>
            </a:r>
            <a:r>
              <a:rPr lang="en-US" sz="2000" dirty="0" smtClean="0">
                <a:latin typeface="Lato" panose="020F0502020204030203" pitchFamily="34" charset="0"/>
                <a:cs typeface="Times New Roman" pitchFamily="18" charset="0"/>
              </a:rPr>
              <a:t>aid (new in 2018-19).</a:t>
            </a:r>
          </a:p>
          <a:p>
            <a:pPr marL="400050" lvl="2" indent="0">
              <a:buNone/>
            </a:pPr>
            <a:endParaRPr lang="en-US" sz="2200" dirty="0" smtClean="0">
              <a:latin typeface="Times New Roman" pitchFamily="18" charset="0"/>
              <a:cs typeface="Times New Roman" pitchFamily="18" charset="0"/>
            </a:endParaRPr>
          </a:p>
          <a:p>
            <a:pPr marL="400050" lvl="2" indent="0">
              <a:buNone/>
            </a:pPr>
            <a:endParaRPr lang="en-US" sz="2200" dirty="0" smtClean="0">
              <a:latin typeface="Times New Roman" pitchFamily="18" charset="0"/>
              <a:cs typeface="Times New Roman" pitchFamily="18" charset="0"/>
            </a:endParaRPr>
          </a:p>
          <a:p>
            <a:pPr marL="742950" lvl="2" indent="-342900"/>
            <a:endParaRPr lang="en-US" sz="2000" dirty="0">
              <a:latin typeface="Times New Roman" pitchFamily="18" charset="0"/>
              <a:cs typeface="Times New Roman" pitchFamily="18" charset="0"/>
            </a:endParaRPr>
          </a:p>
          <a:p>
            <a:pPr lvl="1">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35</a:t>
            </a:r>
            <a:endParaRPr lang="en-US" dirty="0">
              <a:solidFill>
                <a:schemeClr val="bg1"/>
              </a:solidFill>
            </a:endParaRPr>
          </a:p>
        </p:txBody>
      </p:sp>
      <p:sp>
        <p:nvSpPr>
          <p:cNvPr id="5" name="Title 4"/>
          <p:cNvSpPr>
            <a:spLocks noGrp="1"/>
          </p:cNvSpPr>
          <p:nvPr>
            <p:ph type="title"/>
          </p:nvPr>
        </p:nvSpPr>
        <p:spPr>
          <a:xfrm>
            <a:off x="0" y="-17253"/>
            <a:ext cx="9144000" cy="105966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solidFill>
                <a:latin typeface="Lato Black" panose="020F0A02020204030203" pitchFamily="34" charset="0"/>
                <a:cs typeface="Times New Roman" panose="02020603050405020304" pitchFamily="18" charset="0"/>
              </a:rPr>
              <a:t>Private (and Private Choice) Schools: </a:t>
            </a:r>
            <a:br>
              <a:rPr lang="en-US" sz="3000" b="1" dirty="0" smtClean="0">
                <a:solidFill>
                  <a:schemeClr val="tx1"/>
                </a:solidFill>
                <a:latin typeface="Lato Black" panose="020F0A02020204030203" pitchFamily="34" charset="0"/>
                <a:cs typeface="Times New Roman" panose="02020603050405020304" pitchFamily="18" charset="0"/>
              </a:rPr>
            </a:br>
            <a:r>
              <a:rPr lang="en-US" sz="3000" b="1" dirty="0" smtClean="0">
                <a:solidFill>
                  <a:schemeClr val="tx1"/>
                </a:solidFill>
                <a:latin typeface="Lato Black" panose="020F0A02020204030203" pitchFamily="34" charset="0"/>
                <a:cs typeface="Times New Roman" panose="02020603050405020304" pitchFamily="18" charset="0"/>
              </a:rPr>
              <a:t> State Categorical Aids</a:t>
            </a:r>
            <a:endParaRPr lang="en-US" sz="3000" b="1" dirty="0">
              <a:solidFill>
                <a:schemeClr val="tx1"/>
              </a:solidFill>
              <a:latin typeface="Lato Black" panose="020F0A02020204030203" pitchFamily="34" charset="0"/>
              <a:cs typeface="Times New Roman" panose="02020603050405020304" pitchFamily="18" charset="0"/>
            </a:endParaRPr>
          </a:p>
        </p:txBody>
      </p:sp>
    </p:spTree>
    <p:extLst>
      <p:ext uri="{BB962C8B-B14F-4D97-AF65-F5344CB8AC3E}">
        <p14:creationId xmlns:p14="http://schemas.microsoft.com/office/powerpoint/2010/main" val="3069888856"/>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731" y="877824"/>
            <a:ext cx="8896174" cy="5148903"/>
          </a:xfrm>
        </p:spPr>
        <p:txBody>
          <a:bodyPr/>
          <a:lstStyle/>
          <a:p>
            <a:pPr marL="342900" lvl="1" indent="-342900">
              <a:buFont typeface="Arial" panose="020B0604020202020204" pitchFamily="34" charset="0"/>
              <a:buChar char="•"/>
            </a:pPr>
            <a:r>
              <a:rPr lang="en-US" sz="2000" dirty="0" smtClean="0">
                <a:latin typeface="Lato" panose="020F0502020204030203" pitchFamily="34" charset="0"/>
                <a:cs typeface="Times New Roman" pitchFamily="18" charset="0"/>
              </a:rPr>
              <a:t>The </a:t>
            </a:r>
            <a:r>
              <a:rPr lang="en-US" sz="2000" dirty="0">
                <a:latin typeface="Lato" panose="020F0502020204030203" pitchFamily="34" charset="0"/>
                <a:cs typeface="Times New Roman" pitchFamily="18" charset="0"/>
              </a:rPr>
              <a:t>SNSP is funded on a current year basis with sum sufficient funds</a:t>
            </a:r>
            <a:r>
              <a:rPr lang="en-US" sz="2000" dirty="0" smtClean="0">
                <a:latin typeface="Lato" panose="020F0502020204030203" pitchFamily="34" charset="0"/>
                <a:cs typeface="Times New Roman" pitchFamily="18" charset="0"/>
              </a:rPr>
              <a:t>.</a:t>
            </a:r>
          </a:p>
          <a:p>
            <a:pPr marL="342900" lvl="1" indent="-342900">
              <a:buFont typeface="Arial" panose="020B0604020202020204" pitchFamily="34" charset="0"/>
              <a:buChar char="•"/>
            </a:pPr>
            <a:r>
              <a:rPr lang="en-US" sz="2000" dirty="0" smtClean="0">
                <a:latin typeface="Lato" panose="020F0502020204030203" pitchFamily="34" charset="0"/>
                <a:cs typeface="Times New Roman" pitchFamily="18" charset="0"/>
              </a:rPr>
              <a:t>SNSP Per </a:t>
            </a:r>
            <a:r>
              <a:rPr lang="en-US" sz="2000" dirty="0">
                <a:latin typeface="Lato" panose="020F0502020204030203" pitchFamily="34" charset="0"/>
                <a:cs typeface="Times New Roman" pitchFamily="18" charset="0"/>
              </a:rPr>
              <a:t>FTE Student Payments</a:t>
            </a:r>
            <a:r>
              <a:rPr lang="en-US" sz="2000" dirty="0" smtClean="0">
                <a:latin typeface="Lato" panose="020F0502020204030203" pitchFamily="34" charset="0"/>
                <a:cs typeface="Times New Roman" pitchFamily="18" charset="0"/>
              </a:rPr>
              <a:t>:</a:t>
            </a:r>
          </a:p>
          <a:p>
            <a:pPr marL="400050" lvl="2" indent="0">
              <a:buNone/>
            </a:pPr>
            <a:r>
              <a:rPr lang="en-US" sz="2000" dirty="0" smtClean="0">
                <a:latin typeface="Lato" panose="020F0502020204030203" pitchFamily="34" charset="0"/>
                <a:cs typeface="Times New Roman" pitchFamily="18" charset="0"/>
              </a:rPr>
              <a:t>	2019-20	$12,723</a:t>
            </a:r>
          </a:p>
          <a:p>
            <a:pPr marL="400050" lvl="2" indent="0">
              <a:buNone/>
            </a:pPr>
            <a:endParaRPr lang="en-US" sz="2000" dirty="0">
              <a:latin typeface="Lato" panose="020F0502020204030203" pitchFamily="34" charset="0"/>
              <a:cs typeface="Times New Roman" pitchFamily="18" charset="0"/>
            </a:endParaRPr>
          </a:p>
          <a:p>
            <a:pPr marL="0" lvl="1" indent="0">
              <a:buNone/>
            </a:pPr>
            <a:r>
              <a:rPr lang="en-US" sz="2000" u="sng" dirty="0" smtClean="0">
                <a:latin typeface="Lato" panose="020F0502020204030203" pitchFamily="34" charset="0"/>
                <a:cs typeface="Times New Roman" pitchFamily="18" charset="0"/>
              </a:rPr>
              <a:t>State </a:t>
            </a:r>
            <a:r>
              <a:rPr lang="en-US" sz="2000" u="sng" dirty="0">
                <a:latin typeface="Lato" panose="020F0502020204030203" pitchFamily="34" charset="0"/>
                <a:cs typeface="Times New Roman" pitchFamily="18" charset="0"/>
              </a:rPr>
              <a:t>General Aids</a:t>
            </a:r>
          </a:p>
          <a:p>
            <a:pPr marL="342900" lvl="1" indent="-342900">
              <a:buFont typeface="Arial" panose="020B0604020202020204" pitchFamily="34" charset="0"/>
              <a:buChar char="•"/>
            </a:pPr>
            <a:r>
              <a:rPr lang="en-US" sz="2000" dirty="0" smtClean="0">
                <a:latin typeface="Lato" panose="020F0502020204030203" pitchFamily="34" charset="0"/>
                <a:cs typeface="Times New Roman" pitchFamily="18" charset="0"/>
              </a:rPr>
              <a:t>Resident </a:t>
            </a:r>
            <a:r>
              <a:rPr lang="en-US" sz="2000" dirty="0">
                <a:latin typeface="Lato" panose="020F0502020204030203" pitchFamily="34" charset="0"/>
                <a:cs typeface="Times New Roman" pitchFamily="18" charset="0"/>
              </a:rPr>
              <a:t>district pays for </a:t>
            </a:r>
            <a:r>
              <a:rPr lang="en-US" sz="2000" dirty="0" smtClean="0">
                <a:latin typeface="Lato" panose="020F0502020204030203" pitchFamily="34" charset="0"/>
                <a:cs typeface="Times New Roman" pitchFamily="18" charset="0"/>
              </a:rPr>
              <a:t>SNSP students </a:t>
            </a:r>
            <a:r>
              <a:rPr lang="en-US" sz="2000" dirty="0">
                <a:latin typeface="Lato" panose="020F0502020204030203" pitchFamily="34" charset="0"/>
                <a:cs typeface="Times New Roman" pitchFamily="18" charset="0"/>
              </a:rPr>
              <a:t>through </a:t>
            </a:r>
            <a:r>
              <a:rPr lang="en-US" sz="2000" dirty="0" smtClean="0">
                <a:latin typeface="Lato" panose="020F0502020204030203" pitchFamily="34" charset="0"/>
                <a:cs typeface="Times New Roman" pitchFamily="18" charset="0"/>
              </a:rPr>
              <a:t>a reduction </a:t>
            </a:r>
            <a:r>
              <a:rPr lang="en-US" sz="2000" dirty="0">
                <a:latin typeface="Lato" panose="020F0502020204030203" pitchFamily="34" charset="0"/>
                <a:cs typeface="Times New Roman" pitchFamily="18" charset="0"/>
              </a:rPr>
              <a:t>in </a:t>
            </a:r>
            <a:r>
              <a:rPr lang="en-US" sz="2000" dirty="0" smtClean="0">
                <a:latin typeface="Lato" panose="020F0502020204030203" pitchFamily="34" charset="0"/>
                <a:cs typeface="Times New Roman" pitchFamily="18" charset="0"/>
              </a:rPr>
              <a:t>its </a:t>
            </a:r>
            <a:r>
              <a:rPr lang="en-US" sz="2000" dirty="0">
                <a:latin typeface="Lato" panose="020F0502020204030203" pitchFamily="34" charset="0"/>
                <a:cs typeface="Times New Roman" pitchFamily="18" charset="0"/>
              </a:rPr>
              <a:t>state general </a:t>
            </a:r>
            <a:r>
              <a:rPr lang="en-US" sz="2000" dirty="0" smtClean="0">
                <a:latin typeface="Lato" panose="020F0502020204030203" pitchFamily="34" charset="0"/>
                <a:cs typeface="Times New Roman" pitchFamily="18" charset="0"/>
              </a:rPr>
              <a:t>aids.</a:t>
            </a:r>
          </a:p>
          <a:p>
            <a:pPr marL="342900" lvl="1" indent="-342900">
              <a:buFont typeface="Arial" panose="020B0604020202020204" pitchFamily="34" charset="0"/>
              <a:buChar char="•"/>
            </a:pPr>
            <a:r>
              <a:rPr lang="en-US" sz="2000" dirty="0" smtClean="0">
                <a:latin typeface="Lato" panose="020F0502020204030203" pitchFamily="34" charset="0"/>
                <a:cs typeface="Times New Roman" pitchFamily="18" charset="0"/>
              </a:rPr>
              <a:t>SNSP students </a:t>
            </a:r>
            <a:r>
              <a:rPr lang="en-US" sz="2000" dirty="0">
                <a:latin typeface="Lato" panose="020F0502020204030203" pitchFamily="34" charset="0"/>
                <a:cs typeface="Times New Roman" pitchFamily="18" charset="0"/>
              </a:rPr>
              <a:t>are counted in </a:t>
            </a:r>
            <a:r>
              <a:rPr lang="en-US" sz="2000" dirty="0" smtClean="0">
                <a:latin typeface="Lato" panose="020F0502020204030203" pitchFamily="34" charset="0"/>
                <a:cs typeface="Times New Roman" pitchFamily="18" charset="0"/>
              </a:rPr>
              <a:t>their resident district’s </a:t>
            </a:r>
            <a:r>
              <a:rPr lang="en-US" sz="2000" dirty="0">
                <a:latin typeface="Lato" panose="020F0502020204030203" pitchFamily="34" charset="0"/>
                <a:cs typeface="Times New Roman" pitchFamily="18" charset="0"/>
              </a:rPr>
              <a:t>membership for state general aid </a:t>
            </a:r>
            <a:r>
              <a:rPr lang="en-US" sz="2000" dirty="0" smtClean="0">
                <a:latin typeface="Lato" panose="020F0502020204030203" pitchFamily="34" charset="0"/>
                <a:cs typeface="Times New Roman" pitchFamily="18" charset="0"/>
              </a:rPr>
              <a:t>purposes in the following year.</a:t>
            </a:r>
            <a:endParaRPr lang="en-US" sz="2000" u="sng" dirty="0" smtClean="0">
              <a:latin typeface="Lato" panose="020F0502020204030203" pitchFamily="34" charset="0"/>
              <a:cs typeface="Times New Roman" panose="02020603050405020304" pitchFamily="18" charset="0"/>
            </a:endParaRPr>
          </a:p>
          <a:p>
            <a:pPr marL="0" lvl="1" indent="0">
              <a:buNone/>
            </a:pPr>
            <a:r>
              <a:rPr lang="en-US" sz="2000" u="sng" dirty="0" smtClean="0">
                <a:latin typeface="Lato" panose="020F0502020204030203" pitchFamily="34" charset="0"/>
                <a:cs typeface="Times New Roman" panose="02020603050405020304" pitchFamily="18" charset="0"/>
              </a:rPr>
              <a:t>Revenue </a:t>
            </a:r>
            <a:r>
              <a:rPr lang="en-US" sz="2000" u="sng" dirty="0">
                <a:latin typeface="Lato" panose="020F0502020204030203" pitchFamily="34" charset="0"/>
                <a:cs typeface="Times New Roman" panose="02020603050405020304" pitchFamily="18" charset="0"/>
              </a:rPr>
              <a:t>Limits</a:t>
            </a:r>
          </a:p>
          <a:p>
            <a:pPr marL="342900" lvl="1" indent="-342900">
              <a:buFont typeface="Arial" panose="020B0604020202020204" pitchFamily="34" charset="0"/>
              <a:buChar char="•"/>
            </a:pPr>
            <a:r>
              <a:rPr lang="en-US" sz="2000" dirty="0">
                <a:latin typeface="Lato" panose="020F0502020204030203" pitchFamily="34" charset="0"/>
                <a:cs typeface="Times New Roman" pitchFamily="18" charset="0"/>
              </a:rPr>
              <a:t>Resident districts receive a revenue limit </a:t>
            </a:r>
            <a:r>
              <a:rPr lang="en-US" sz="2000" dirty="0" smtClean="0">
                <a:latin typeface="Lato" panose="020F0502020204030203" pitchFamily="34" charset="0"/>
                <a:cs typeface="Times New Roman" pitchFamily="18" charset="0"/>
              </a:rPr>
              <a:t>exemption/adjustment </a:t>
            </a:r>
            <a:r>
              <a:rPr lang="en-US" sz="2000" dirty="0">
                <a:latin typeface="Lato" panose="020F0502020204030203" pitchFamily="34" charset="0"/>
                <a:cs typeface="Times New Roman" pitchFamily="18" charset="0"/>
              </a:rPr>
              <a:t>equal to the per student payment allowing </a:t>
            </a:r>
            <a:r>
              <a:rPr lang="en-US" sz="2000" dirty="0" smtClean="0">
                <a:latin typeface="Lato" panose="020F0502020204030203" pitchFamily="34" charset="0"/>
                <a:cs typeface="Times New Roman" pitchFamily="18" charset="0"/>
              </a:rPr>
              <a:t>the school board to replace </a:t>
            </a:r>
            <a:r>
              <a:rPr lang="en-US" sz="2000" dirty="0">
                <a:latin typeface="Lato" panose="020F0502020204030203" pitchFamily="34" charset="0"/>
                <a:cs typeface="Times New Roman" pitchFamily="18" charset="0"/>
              </a:rPr>
              <a:t>the state aid </a:t>
            </a:r>
            <a:r>
              <a:rPr lang="en-US" sz="2000" dirty="0" smtClean="0">
                <a:latin typeface="Lato" panose="020F0502020204030203" pitchFamily="34" charset="0"/>
                <a:cs typeface="Times New Roman" pitchFamily="18" charset="0"/>
              </a:rPr>
              <a:t>deduction </a:t>
            </a:r>
            <a:r>
              <a:rPr lang="en-US" sz="2000" dirty="0">
                <a:latin typeface="Lato" panose="020F0502020204030203" pitchFamily="34" charset="0"/>
                <a:cs typeface="Times New Roman" pitchFamily="18" charset="0"/>
              </a:rPr>
              <a:t>through increased property </a:t>
            </a:r>
            <a:r>
              <a:rPr lang="en-US" sz="2000" dirty="0" smtClean="0">
                <a:latin typeface="Lato" panose="020F0502020204030203" pitchFamily="34" charset="0"/>
                <a:cs typeface="Times New Roman" pitchFamily="18" charset="0"/>
              </a:rPr>
              <a:t>taxes.</a:t>
            </a:r>
          </a:p>
          <a:p>
            <a:pPr marL="342900" lvl="1" indent="-342900">
              <a:buFont typeface="Arial" panose="020B0604020202020204" pitchFamily="34" charset="0"/>
              <a:buChar char="•"/>
            </a:pPr>
            <a:r>
              <a:rPr lang="en-US" sz="2000" dirty="0" smtClean="0">
                <a:latin typeface="Lato" panose="020F0502020204030203" pitchFamily="34" charset="0"/>
              </a:rPr>
              <a:t>In 2016-17 only: </a:t>
            </a:r>
            <a:r>
              <a:rPr lang="en-US" sz="2000" dirty="0">
                <a:latin typeface="Lato" panose="020F0502020204030203" pitchFamily="34" charset="0"/>
              </a:rPr>
              <a:t>Counted in district’s revenue limit FTE and no exemption</a:t>
            </a:r>
            <a:r>
              <a:rPr lang="en-US" dirty="0">
                <a:latin typeface="Lato" panose="020F0502020204030203" pitchFamily="34" charset="0"/>
              </a:rPr>
              <a:t>. 	</a:t>
            </a:r>
          </a:p>
          <a:p>
            <a:pPr marL="342900" lvl="1" indent="-342900">
              <a:buFont typeface="Arial" panose="020B0604020202020204" pitchFamily="34" charset="0"/>
              <a:buChar char="•"/>
            </a:pPr>
            <a:endParaRPr lang="en-US" sz="2200" dirty="0">
              <a:latin typeface="Times New Roman" pitchFamily="18" charset="0"/>
              <a:cs typeface="Times New Roman" pitchFamily="18" charset="0"/>
            </a:endParaRPr>
          </a:p>
          <a:p>
            <a:pPr marL="0" indent="0">
              <a:buNone/>
            </a:pPr>
            <a:endParaRPr lang="en-US" sz="2000" u="sng" dirty="0" smtClean="0">
              <a:latin typeface="Times New Roman" panose="02020603050405020304" pitchFamily="18" charset="0"/>
              <a:cs typeface="Times New Roman" panose="02020603050405020304" pitchFamily="18" charset="0"/>
            </a:endParaRPr>
          </a:p>
          <a:p>
            <a:pPr marL="0" indent="0">
              <a:buNone/>
            </a:pPr>
            <a:endParaRPr lang="en-US" sz="2000" u="sng"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0" y="-1"/>
            <a:ext cx="9144000" cy="69494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solidFill>
                <a:latin typeface="Lato Black" panose="020F0A02020204030203" pitchFamily="34" charset="0"/>
                <a:cs typeface="Times New Roman" panose="02020603050405020304" pitchFamily="18" charset="0"/>
              </a:rPr>
              <a:t>Special Needs Scholarship Program (SNSP)</a:t>
            </a:r>
            <a:endParaRPr lang="en-US" sz="3000"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solidFill>
                  <a:schemeClr val="bg2"/>
                </a:solidFill>
              </a:rPr>
              <a:t>36</a:t>
            </a:r>
            <a:endParaRPr lang="en-US" dirty="0">
              <a:solidFill>
                <a:schemeClr val="bg2"/>
              </a:solidFill>
            </a:endParaRPr>
          </a:p>
        </p:txBody>
      </p:sp>
    </p:spTree>
    <p:extLst>
      <p:ext uri="{BB962C8B-B14F-4D97-AF65-F5344CB8AC3E}">
        <p14:creationId xmlns:p14="http://schemas.microsoft.com/office/powerpoint/2010/main" val="2829884824"/>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55" y="931654"/>
            <a:ext cx="8962845" cy="5194509"/>
          </a:xfrm>
        </p:spPr>
        <p:txBody>
          <a:bodyPr/>
          <a:lstStyle/>
          <a:p>
            <a:endParaRPr lang="en-US" dirty="0">
              <a:latin typeface="Times New Roman"/>
              <a:cs typeface="Times New Roman"/>
            </a:endParaRPr>
          </a:p>
          <a:p>
            <a:pPr marL="0" algn="ctr">
              <a:spcBef>
                <a:spcPts val="0"/>
              </a:spcBef>
              <a:spcAft>
                <a:spcPts val="0"/>
              </a:spcAft>
            </a:pPr>
            <a:endParaRPr lang="en-US" dirty="0"/>
          </a:p>
          <a:p>
            <a:endParaRPr lang="en-US" dirty="0"/>
          </a:p>
        </p:txBody>
      </p:sp>
      <p:sp>
        <p:nvSpPr>
          <p:cNvPr id="5" name="Title 4"/>
          <p:cNvSpPr>
            <a:spLocks noGrp="1"/>
          </p:cNvSpPr>
          <p:nvPr>
            <p:ph type="title"/>
          </p:nvPr>
        </p:nvSpPr>
        <p:spPr>
          <a:xfrm>
            <a:off x="0" y="0"/>
            <a:ext cx="9144000" cy="80225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SNSP State/Local Funding History</a:t>
            </a:r>
            <a:endParaRPr lang="en-US" b="1" dirty="0">
              <a:solidFill>
                <a:schemeClr val="tx1"/>
              </a:solidFill>
              <a:latin typeface="Lato Black" panose="020F0A02020204030203"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46167011"/>
              </p:ext>
            </p:extLst>
          </p:nvPr>
        </p:nvGraphicFramePr>
        <p:xfrm>
          <a:off x="181155" y="931653"/>
          <a:ext cx="8833449" cy="4751336"/>
        </p:xfrm>
        <a:graphic>
          <a:graphicData uri="http://schemas.openxmlformats.org/drawingml/2006/table">
            <a:tbl>
              <a:tblPr firstRow="1" bandRow="1">
                <a:tableStyleId>{5C22544A-7EE6-4342-B048-85BDC9FD1C3A}</a:tableStyleId>
              </a:tblPr>
              <a:tblGrid>
                <a:gridCol w="1495245">
                  <a:extLst>
                    <a:ext uri="{9D8B030D-6E8A-4147-A177-3AD203B41FA5}">
                      <a16:colId xmlns:a16="http://schemas.microsoft.com/office/drawing/2014/main" val="3609550706"/>
                    </a:ext>
                  </a:extLst>
                </a:gridCol>
                <a:gridCol w="1080655">
                  <a:extLst>
                    <a:ext uri="{9D8B030D-6E8A-4147-A177-3AD203B41FA5}">
                      <a16:colId xmlns:a16="http://schemas.microsoft.com/office/drawing/2014/main" val="1071028067"/>
                    </a:ext>
                  </a:extLst>
                </a:gridCol>
                <a:gridCol w="1436085">
                  <a:extLst>
                    <a:ext uri="{9D8B030D-6E8A-4147-A177-3AD203B41FA5}">
                      <a16:colId xmlns:a16="http://schemas.microsoft.com/office/drawing/2014/main" val="15520040"/>
                    </a:ext>
                  </a:extLst>
                </a:gridCol>
                <a:gridCol w="1455876">
                  <a:extLst>
                    <a:ext uri="{9D8B030D-6E8A-4147-A177-3AD203B41FA5}">
                      <a16:colId xmlns:a16="http://schemas.microsoft.com/office/drawing/2014/main" val="1701574871"/>
                    </a:ext>
                  </a:extLst>
                </a:gridCol>
                <a:gridCol w="1455876">
                  <a:extLst>
                    <a:ext uri="{9D8B030D-6E8A-4147-A177-3AD203B41FA5}">
                      <a16:colId xmlns:a16="http://schemas.microsoft.com/office/drawing/2014/main" val="3219211519"/>
                    </a:ext>
                  </a:extLst>
                </a:gridCol>
                <a:gridCol w="1909712">
                  <a:extLst>
                    <a:ext uri="{9D8B030D-6E8A-4147-A177-3AD203B41FA5}">
                      <a16:colId xmlns:a16="http://schemas.microsoft.com/office/drawing/2014/main" val="1048961191"/>
                    </a:ext>
                  </a:extLst>
                </a:gridCol>
              </a:tblGrid>
              <a:tr h="1817545">
                <a:tc>
                  <a:txBody>
                    <a:bodyPr/>
                    <a:lstStyle/>
                    <a:p>
                      <a:pPr algn="ctr"/>
                      <a:r>
                        <a:rPr lang="en-US" sz="2000" dirty="0" smtClean="0">
                          <a:latin typeface="Lato" panose="020F0502020204030203" pitchFamily="34" charset="0"/>
                          <a:cs typeface="Times New Roman"/>
                        </a:rPr>
                        <a:t>Fiscal</a:t>
                      </a:r>
                    </a:p>
                    <a:p>
                      <a:pPr algn="ctr"/>
                      <a:r>
                        <a:rPr lang="en-US" sz="2000" dirty="0" smtClean="0">
                          <a:latin typeface="Lato" panose="020F0502020204030203" pitchFamily="34" charset="0"/>
                          <a:cs typeface="Times New Roman"/>
                        </a:rPr>
                        <a:t>Year</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 of SNSP Private Schools</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Full-Time</a:t>
                      </a:r>
                    </a:p>
                    <a:p>
                      <a:pPr algn="ctr"/>
                      <a:r>
                        <a:rPr lang="en-US" sz="2000" dirty="0" smtClean="0">
                          <a:latin typeface="Lato" panose="020F0502020204030203" pitchFamily="34" charset="0"/>
                          <a:cs typeface="Times New Roman"/>
                        </a:rPr>
                        <a:t>Equivalent</a:t>
                      </a:r>
                      <a:r>
                        <a:rPr lang="en-US" sz="2000" baseline="0" dirty="0" smtClean="0">
                          <a:latin typeface="Lato" panose="020F0502020204030203" pitchFamily="34" charset="0"/>
                          <a:cs typeface="Times New Roman"/>
                        </a:rPr>
                        <a:t> (FTE) Students </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 of Districts with SNSP Student</a:t>
                      </a:r>
                      <a:endParaRPr lang="en-US" sz="2000" dirty="0">
                        <a:latin typeface="Lato" panose="020F0502020204030203" pitchFamily="34" charset="0"/>
                        <a:cs typeface="Times New Roman"/>
                      </a:endParaRPr>
                    </a:p>
                  </a:txBody>
                  <a:tcPr/>
                </a:tc>
                <a:tc>
                  <a:txBody>
                    <a:bodyPr/>
                    <a:lstStyle/>
                    <a:p>
                      <a:pPr algn="ctr"/>
                      <a:r>
                        <a:rPr lang="en-US" sz="2000" baseline="0" dirty="0" smtClean="0">
                          <a:latin typeface="Lato" panose="020F0502020204030203" pitchFamily="34" charset="0"/>
                          <a:cs typeface="Times New Roman"/>
                        </a:rPr>
                        <a:t>SNSP</a:t>
                      </a:r>
                    </a:p>
                    <a:p>
                      <a:pPr algn="ctr"/>
                      <a:r>
                        <a:rPr lang="en-US" sz="2000" baseline="0" dirty="0" smtClean="0">
                          <a:latin typeface="Lato" panose="020F0502020204030203" pitchFamily="34" charset="0"/>
                          <a:cs typeface="Times New Roman"/>
                        </a:rPr>
                        <a:t>Direct State GPR</a:t>
                      </a:r>
                    </a:p>
                    <a:p>
                      <a:pPr algn="ctr"/>
                      <a:r>
                        <a:rPr lang="en-US" sz="2000" baseline="0" dirty="0" smtClean="0">
                          <a:latin typeface="Lato" panose="020F0502020204030203" pitchFamily="34" charset="0"/>
                          <a:cs typeface="Times New Roman"/>
                        </a:rPr>
                        <a:t>Funding</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State General Aid Deduction/</a:t>
                      </a:r>
                    </a:p>
                    <a:p>
                      <a:pPr algn="ctr"/>
                      <a:r>
                        <a:rPr lang="en-US" sz="2000" dirty="0" smtClean="0">
                          <a:latin typeface="Lato" panose="020F0502020204030203" pitchFamily="34" charset="0"/>
                          <a:cs typeface="Times New Roman"/>
                        </a:rPr>
                        <a:t>Local Property</a:t>
                      </a:r>
                      <a:r>
                        <a:rPr lang="en-US" sz="2000" baseline="0" dirty="0" smtClean="0">
                          <a:latin typeface="Lato" panose="020F0502020204030203" pitchFamily="34" charset="0"/>
                          <a:cs typeface="Times New Roman"/>
                        </a:rPr>
                        <a:t> Taxpayer Funding</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812099349"/>
                  </a:ext>
                </a:extLst>
              </a:tr>
              <a:tr h="628726">
                <a:tc>
                  <a:txBody>
                    <a:bodyPr/>
                    <a:lstStyle/>
                    <a:p>
                      <a:pPr algn="ctr"/>
                      <a:r>
                        <a:rPr lang="en-US" sz="2000" dirty="0" smtClean="0">
                          <a:latin typeface="Lato" panose="020F0502020204030203" pitchFamily="34" charset="0"/>
                          <a:cs typeface="Times New Roman"/>
                        </a:rPr>
                        <a:t>2016-17</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215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22</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$2,579,000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483714446"/>
                  </a:ext>
                </a:extLst>
              </a:tr>
              <a:tr h="604684">
                <a:tc>
                  <a:txBody>
                    <a:bodyPr/>
                    <a:lstStyle/>
                    <a:p>
                      <a:pPr algn="ctr"/>
                      <a:r>
                        <a:rPr lang="en-US" sz="2000" dirty="0" smtClean="0">
                          <a:latin typeface="Lato" panose="020F0502020204030203" pitchFamily="34" charset="0"/>
                          <a:cs typeface="Times New Roman"/>
                        </a:rPr>
                        <a:t>2017-18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244</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$2,962,000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3642091084"/>
                  </a:ext>
                </a:extLst>
              </a:tr>
              <a:tr h="634181">
                <a:tc>
                  <a:txBody>
                    <a:bodyPr/>
                    <a:lstStyle/>
                    <a:p>
                      <a:pPr algn="ctr"/>
                      <a:r>
                        <a:rPr lang="en-US" sz="2000" dirty="0" smtClean="0">
                          <a:latin typeface="Lato" panose="020F0502020204030203" pitchFamily="34" charset="0"/>
                          <a:cs typeface="Times New Roman"/>
                        </a:rPr>
                        <a:t>2018-19</a:t>
                      </a:r>
                    </a:p>
                  </a:txBody>
                  <a:tcPr/>
                </a:tc>
                <a:tc>
                  <a:txBody>
                    <a:bodyPr/>
                    <a:lstStyle/>
                    <a:p>
                      <a:pPr algn="ctr"/>
                      <a:r>
                        <a:rPr lang="en-US" sz="2000" dirty="0" smtClean="0">
                          <a:latin typeface="Lato" panose="020F0502020204030203" pitchFamily="34" charset="0"/>
                          <a:cs typeface="Times New Roman"/>
                        </a:rPr>
                        <a:t>76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676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84</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$8,352,000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838143746"/>
                  </a:ext>
                </a:extLst>
              </a:tr>
              <a:tr h="963505">
                <a:tc>
                  <a:txBody>
                    <a:bodyPr/>
                    <a:lstStyle/>
                    <a:p>
                      <a:pPr algn="ctr"/>
                      <a:r>
                        <a:rPr lang="en-US" sz="2000" dirty="0" smtClean="0">
                          <a:latin typeface="Lato" panose="020F0502020204030203" pitchFamily="34" charset="0"/>
                          <a:cs typeface="Times New Roman"/>
                        </a:rPr>
                        <a:t>2019-20</a:t>
                      </a:r>
                      <a:br>
                        <a:rPr lang="en-US" sz="2000" dirty="0" smtClean="0">
                          <a:latin typeface="Lato" panose="020F0502020204030203" pitchFamily="34" charset="0"/>
                          <a:cs typeface="Times New Roman"/>
                        </a:rPr>
                      </a:br>
                      <a:r>
                        <a:rPr lang="en-US" sz="2000" dirty="0" smtClean="0">
                          <a:latin typeface="Lato" panose="020F0502020204030203" pitchFamily="34" charset="0"/>
                          <a:cs typeface="Times New Roman"/>
                        </a:rPr>
                        <a:t>(estimated)</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97</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1,033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113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$13,029,000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068782223"/>
                  </a:ext>
                </a:extLst>
              </a:tr>
            </a:tbl>
          </a:graphicData>
        </a:graphic>
      </p:graphicFrame>
      <p:sp>
        <p:nvSpPr>
          <p:cNvPr id="7" name="Footer Placeholder 6"/>
          <p:cNvSpPr>
            <a:spLocks noGrp="1"/>
          </p:cNvSpPr>
          <p:nvPr>
            <p:ph type="ftr" sz="quarter" idx="11"/>
          </p:nvPr>
        </p:nvSpPr>
        <p:spPr/>
        <p:txBody>
          <a:bodyPr/>
          <a:lstStyle/>
          <a:p>
            <a:pPr>
              <a:defRPr/>
            </a:pPr>
            <a:r>
              <a:rPr lang="en-US" dirty="0" smtClean="0">
                <a:solidFill>
                  <a:schemeClr val="bg2"/>
                </a:solidFill>
              </a:rPr>
              <a:t>37</a:t>
            </a:r>
            <a:endParaRPr lang="en-US" dirty="0">
              <a:solidFill>
                <a:schemeClr val="bg2"/>
              </a:solidFill>
            </a:endParaRPr>
          </a:p>
        </p:txBody>
      </p:sp>
    </p:spTree>
    <p:extLst>
      <p:ext uri="{BB962C8B-B14F-4D97-AF65-F5344CB8AC3E}">
        <p14:creationId xmlns:p14="http://schemas.microsoft.com/office/powerpoint/2010/main" val="570525055"/>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23282"/>
          </a:xfrm>
          <a:solidFill>
            <a:schemeClr val="bg1">
              <a:lumMod val="75000"/>
              <a:lumOff val="25000"/>
            </a:schemeClr>
          </a:solidFill>
        </p:spPr>
        <p:txBody>
          <a:bodyPr>
            <a:normAutofit/>
          </a:bodyPr>
          <a:lstStyle/>
          <a:p>
            <a:r>
              <a:rPr lang="en-US" dirty="0">
                <a:latin typeface="Lato Black" panose="020F0A02020204030203" pitchFamily="34" charset="0"/>
              </a:rPr>
              <a:t>Parental “Choice” Options – </a:t>
            </a:r>
            <a:r>
              <a:rPr lang="en-US" dirty="0" smtClean="0">
                <a:latin typeface="Lato Black" panose="020F0A02020204030203" pitchFamily="34" charset="0"/>
              </a:rPr>
              <a:t>2019-20</a:t>
            </a:r>
            <a:r>
              <a:rPr lang="en-US" sz="2700" dirty="0"/>
              <a:t/>
            </a:r>
            <a:br>
              <a:rPr lang="en-US" sz="2700" dirty="0"/>
            </a:br>
            <a:r>
              <a:rPr lang="en-US" sz="1700" dirty="0">
                <a:latin typeface="Lato Black" panose="020F0A02020204030203" pitchFamily="34" charset="0"/>
              </a:rPr>
              <a:t>https://</a:t>
            </a:r>
            <a:r>
              <a:rPr lang="en-US" sz="1700" dirty="0" smtClean="0">
                <a:latin typeface="Lato Black" panose="020F0A02020204030203" pitchFamily="34" charset="0"/>
              </a:rPr>
              <a:t>dpi.wi.gov/sites/default/files/imce/sfs/pdf/FY20-ChoiceOptionsFundingTable.pdf</a:t>
            </a:r>
            <a:endParaRPr lang="en-US" sz="1700" dirty="0">
              <a:latin typeface="Lato Black" panose="020F0A02020204030203" pitchFamily="34" charset="0"/>
            </a:endParaRPr>
          </a:p>
        </p:txBody>
      </p:sp>
      <p:sp>
        <p:nvSpPr>
          <p:cNvPr id="6" name="Slide Number Placeholder 5"/>
          <p:cNvSpPr>
            <a:spLocks noGrp="1"/>
          </p:cNvSpPr>
          <p:nvPr>
            <p:ph type="sldNum" sz="quarter" idx="12"/>
          </p:nvPr>
        </p:nvSpPr>
        <p:spPr>
          <a:xfrm>
            <a:off x="2520696" y="6301486"/>
            <a:ext cx="2133600" cy="365125"/>
          </a:xfrm>
        </p:spPr>
        <p:txBody>
          <a:bodyPr/>
          <a:lstStyle/>
          <a:p>
            <a:fld id="{D57F1E4F-1CFF-5643-939E-217C01CDF565}" type="slidenum">
              <a:rPr lang="en-US" smtClean="0"/>
              <a:pPr/>
              <a:t>37</a:t>
            </a:fld>
            <a:endParaRPr lang="en-US" dirty="0"/>
          </a:p>
        </p:txBody>
      </p:sp>
      <p:pic>
        <p:nvPicPr>
          <p:cNvPr id="3" name="Picture 2"/>
          <p:cNvPicPr>
            <a:picLocks noChangeAspect="1"/>
          </p:cNvPicPr>
          <p:nvPr/>
        </p:nvPicPr>
        <p:blipFill>
          <a:blip r:embed="rId3"/>
          <a:stretch>
            <a:fillRect/>
          </a:stretch>
        </p:blipFill>
        <p:spPr>
          <a:xfrm>
            <a:off x="259698" y="2135673"/>
            <a:ext cx="8624604" cy="2453609"/>
          </a:xfrm>
          <a:prstGeom prst="rect">
            <a:avLst/>
          </a:prstGeom>
        </p:spPr>
      </p:pic>
    </p:spTree>
    <p:extLst>
      <p:ext uri="{BB962C8B-B14F-4D97-AF65-F5344CB8AC3E}">
        <p14:creationId xmlns:p14="http://schemas.microsoft.com/office/powerpoint/2010/main" val="1374671237"/>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0" y="0"/>
            <a:ext cx="9144000" cy="6417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700" b="1" dirty="0" smtClean="0">
                <a:latin typeface="Lato Black" panose="020F0A02020204030203" pitchFamily="34" charset="0"/>
                <a:cs typeface="Times New Roman"/>
              </a:rPr>
              <a:t>Independent Charter School Program (ICSP) Authorizers</a:t>
            </a:r>
            <a:endParaRPr lang="en-US" sz="2700" b="1" dirty="0">
              <a:solidFill>
                <a:schemeClr val="tx1"/>
              </a:solidFill>
              <a:latin typeface="Lato Black" panose="020F0A02020204030203" pitchFamily="34" charset="0"/>
            </a:endParaRPr>
          </a:p>
        </p:txBody>
      </p:sp>
      <p:graphicFrame>
        <p:nvGraphicFramePr>
          <p:cNvPr id="3" name="Content Placeholder 2"/>
          <p:cNvGraphicFramePr>
            <a:graphicFrameLocks noGrp="1"/>
          </p:cNvGraphicFramePr>
          <p:nvPr>
            <p:ph idx="1"/>
            <p:extLst/>
          </p:nvPr>
        </p:nvGraphicFramePr>
        <p:xfrm>
          <a:off x="293299" y="724616"/>
          <a:ext cx="8540150" cy="5392350"/>
        </p:xfrm>
        <a:graphic>
          <a:graphicData uri="http://schemas.openxmlformats.org/drawingml/2006/table">
            <a:tbl>
              <a:tblPr firstRow="1" firstCol="1" bandRow="1">
                <a:tableStyleId>{5C22544A-7EE6-4342-B048-85BDC9FD1C3A}</a:tableStyleId>
              </a:tblPr>
              <a:tblGrid>
                <a:gridCol w="3266288">
                  <a:extLst>
                    <a:ext uri="{9D8B030D-6E8A-4147-A177-3AD203B41FA5}">
                      <a16:colId xmlns:a16="http://schemas.microsoft.com/office/drawing/2014/main" val="1666733958"/>
                    </a:ext>
                  </a:extLst>
                </a:gridCol>
                <a:gridCol w="1832309">
                  <a:extLst>
                    <a:ext uri="{9D8B030D-6E8A-4147-A177-3AD203B41FA5}">
                      <a16:colId xmlns:a16="http://schemas.microsoft.com/office/drawing/2014/main" val="335949281"/>
                    </a:ext>
                  </a:extLst>
                </a:gridCol>
                <a:gridCol w="1752644">
                  <a:extLst>
                    <a:ext uri="{9D8B030D-6E8A-4147-A177-3AD203B41FA5}">
                      <a16:colId xmlns:a16="http://schemas.microsoft.com/office/drawing/2014/main" val="4118955069"/>
                    </a:ext>
                  </a:extLst>
                </a:gridCol>
                <a:gridCol w="1688909">
                  <a:extLst>
                    <a:ext uri="{9D8B030D-6E8A-4147-A177-3AD203B41FA5}">
                      <a16:colId xmlns:a16="http://schemas.microsoft.com/office/drawing/2014/main" val="1714409910"/>
                    </a:ext>
                  </a:extLst>
                </a:gridCol>
              </a:tblGrid>
              <a:tr h="472069">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Charter Authorizer</a:t>
                      </a:r>
                    </a:p>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School Location</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Pupil  Residency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Number of Charter Schools</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extLst>
                  <a:ext uri="{0D108BD9-81ED-4DB2-BD59-A6C34878D82A}">
                    <a16:rowId xmlns:a16="http://schemas.microsoft.com/office/drawing/2014/main" val="2838003347"/>
                  </a:ext>
                </a:extLst>
              </a:tr>
              <a:tr h="236034">
                <a:tc>
                  <a:txBody>
                    <a:bodyPr/>
                    <a:lstStyle/>
                    <a:p>
                      <a:pPr marL="0" marR="0" algn="l">
                        <a:spcBef>
                          <a:spcPts val="0"/>
                        </a:spcBef>
                        <a:spcAft>
                          <a:spcPts val="0"/>
                        </a:spcAft>
                      </a:pPr>
                      <a:r>
                        <a:rPr lang="en-US" sz="1600"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Legacy </a:t>
                      </a:r>
                      <a:r>
                        <a:rPr lang="en-US" sz="1600" u="sng"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Authorizers</a:t>
                      </a:r>
                      <a:endParaRPr lang="en-US" sz="1600"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085763"/>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     City </a:t>
                      </a:r>
                      <a:r>
                        <a:rPr lang="en-US" sz="1600" dirty="0">
                          <a:solidFill>
                            <a:schemeClr val="bg1"/>
                          </a:solidFill>
                          <a:effectLst/>
                          <a:latin typeface="Times New Roman" panose="02020603050405020304" pitchFamily="18" charset="0"/>
                          <a:cs typeface="Times New Roman" panose="02020603050405020304" pitchFamily="18" charset="0"/>
                        </a:rPr>
                        <a:t>of Milwaukee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0397422"/>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     UW-Milwaukee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2469239"/>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     UW-Parkside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3110088"/>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     MATC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1087722"/>
                  </a:ext>
                </a:extLst>
              </a:tr>
              <a:tr h="236034">
                <a:tc>
                  <a:txBody>
                    <a:bodyPr/>
                    <a:lstStyle/>
                    <a:p>
                      <a:pPr marL="0" marR="0" algn="l">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6528819"/>
                  </a:ext>
                </a:extLst>
              </a:tr>
              <a:tr h="472069">
                <a:tc>
                  <a:txBody>
                    <a:bodyPr/>
                    <a:lstStyle/>
                    <a:p>
                      <a:pPr marL="0" marR="0" algn="l">
                        <a:spcBef>
                          <a:spcPts val="0"/>
                        </a:spcBef>
                        <a:spcAft>
                          <a:spcPts val="0"/>
                        </a:spcAft>
                      </a:pPr>
                      <a:r>
                        <a:rPr lang="en-US" sz="1600"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New Authorizers</a:t>
                      </a:r>
                    </a:p>
                    <a:p>
                      <a:pPr marL="0" marR="0" algn="l">
                        <a:spcBef>
                          <a:spcPts val="0"/>
                        </a:spcBef>
                        <a:spcAft>
                          <a:spcPts val="0"/>
                        </a:spcAft>
                      </a:pP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(2015</a:t>
                      </a:r>
                      <a:r>
                        <a:rPr lang="en-US" sz="160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Act 55 and 2017 Act 59)</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4405987"/>
                  </a:ext>
                </a:extLst>
              </a:tr>
              <a:tr h="472069">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Any</a:t>
                      </a:r>
                      <a:r>
                        <a:rPr lang="en-US" sz="1600" baseline="0" dirty="0" smtClean="0">
                          <a:solidFill>
                            <a:schemeClr val="bg1"/>
                          </a:solidFill>
                          <a:effectLst/>
                          <a:latin typeface="Times New Roman" panose="02020603050405020304" pitchFamily="18" charset="0"/>
                          <a:cs typeface="Times New Roman" panose="02020603050405020304" pitchFamily="18" charset="0"/>
                        </a:rPr>
                        <a:t> </a:t>
                      </a:r>
                      <a:r>
                        <a:rPr lang="en-US" sz="1600" dirty="0" smtClean="0">
                          <a:solidFill>
                            <a:schemeClr val="bg1"/>
                          </a:solidFill>
                          <a:effectLst/>
                          <a:latin typeface="Times New Roman" panose="02020603050405020304" pitchFamily="18" charset="0"/>
                          <a:cs typeface="Times New Roman" panose="02020603050405020304" pitchFamily="18" charset="0"/>
                        </a:rPr>
                        <a:t>Technical</a:t>
                      </a:r>
                      <a:r>
                        <a:rPr lang="en-US" sz="1600" baseline="0" dirty="0" smtClean="0">
                          <a:solidFill>
                            <a:schemeClr val="bg1"/>
                          </a:solidFill>
                          <a:effectLst/>
                          <a:latin typeface="Times New Roman" panose="02020603050405020304" pitchFamily="18" charset="0"/>
                          <a:cs typeface="Times New Roman" panose="02020603050405020304" pitchFamily="18" charset="0"/>
                        </a:rPr>
                        <a:t> College District Board (other than MATC</a:t>
                      </a:r>
                      <a:r>
                        <a:rPr lang="en-US" sz="1600" dirty="0" smtClean="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7461630"/>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Waukesha </a:t>
                      </a:r>
                      <a:r>
                        <a:rPr lang="en-US" sz="1600" dirty="0">
                          <a:solidFill>
                            <a:schemeClr val="bg1"/>
                          </a:solidFill>
                          <a:effectLst/>
                          <a:latin typeface="Times New Roman" panose="02020603050405020304" pitchFamily="18" charset="0"/>
                          <a:cs typeface="Times New Roman" panose="02020603050405020304" pitchFamily="18" charset="0"/>
                        </a:rPr>
                        <a:t>County Executive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Waukesha County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6003303"/>
                  </a:ext>
                </a:extLst>
              </a:tr>
              <a:tr h="236034">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College </a:t>
                      </a:r>
                      <a:r>
                        <a:rPr lang="en-US" sz="1600" dirty="0">
                          <a:solidFill>
                            <a:schemeClr val="bg1"/>
                          </a:solidFill>
                          <a:effectLst/>
                          <a:latin typeface="Times New Roman" panose="02020603050405020304" pitchFamily="18" charset="0"/>
                          <a:cs typeface="Times New Roman" panose="02020603050405020304" pitchFamily="18" charset="0"/>
                        </a:rPr>
                        <a:t>of Menominee Nation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No more than 6 schools between these two authorizers</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0962438"/>
                  </a:ext>
                </a:extLst>
              </a:tr>
              <a:tr h="708103">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Lac </a:t>
                      </a:r>
                      <a:r>
                        <a:rPr lang="en-US" sz="1600" dirty="0">
                          <a:solidFill>
                            <a:schemeClr val="bg1"/>
                          </a:solidFill>
                          <a:effectLst/>
                          <a:latin typeface="Times New Roman" panose="02020603050405020304" pitchFamily="18" charset="0"/>
                          <a:cs typeface="Times New Roman" panose="02020603050405020304" pitchFamily="18" charset="0"/>
                        </a:rPr>
                        <a:t>Courte Orielles Ojibwa Community College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111439547"/>
                  </a:ext>
                </a:extLst>
              </a:tr>
              <a:tr h="708103">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Office </a:t>
                      </a:r>
                      <a:r>
                        <a:rPr lang="en-US" sz="1600" dirty="0">
                          <a:solidFill>
                            <a:schemeClr val="bg1"/>
                          </a:solidFill>
                          <a:effectLst/>
                          <a:latin typeface="Times New Roman" panose="02020603050405020304" pitchFamily="18" charset="0"/>
                          <a:cs typeface="Times New Roman" panose="02020603050405020304" pitchFamily="18" charset="0"/>
                        </a:rPr>
                        <a:t>of Educational Opportunity (UW System) </a:t>
                      </a:r>
                      <a:r>
                        <a:rPr lang="en-US" sz="1600" dirty="0" smtClean="0">
                          <a:solidFill>
                            <a:schemeClr val="bg1"/>
                          </a:solidFill>
                          <a:effectLst/>
                          <a:latin typeface="Times New Roman" panose="02020603050405020304" pitchFamily="18" charset="0"/>
                          <a:cs typeface="Times New Roman" panose="02020603050405020304" pitchFamily="18" charset="0"/>
                        </a:rPr>
                        <a:t>(Recovery</a:t>
                      </a:r>
                      <a:r>
                        <a:rPr lang="en-US" sz="1600" baseline="0" dirty="0" smtClean="0">
                          <a:solidFill>
                            <a:schemeClr val="bg1"/>
                          </a:solidFill>
                          <a:effectLst/>
                          <a:latin typeface="Times New Roman" panose="02020603050405020304" pitchFamily="18" charset="0"/>
                          <a:cs typeface="Times New Roman" panose="02020603050405020304" pitchFamily="18" charset="0"/>
                        </a:rPr>
                        <a:t> Charter School Authorizer)</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8789000"/>
                  </a:ext>
                </a:extLst>
              </a:tr>
              <a:tr h="515550">
                <a:tc>
                  <a:txBody>
                    <a:bodyPr/>
                    <a:lstStyle/>
                    <a:p>
                      <a:pPr marL="0" marR="0" algn="l">
                        <a:spcBef>
                          <a:spcPts val="0"/>
                        </a:spcBef>
                        <a:spcAft>
                          <a:spcPts val="0"/>
                        </a:spcAft>
                      </a:pP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Any</a:t>
                      </a:r>
                      <a:r>
                        <a:rPr lang="en-US" sz="160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UW System Chancellor (other than UW-Milwaukee</a:t>
                      </a:r>
                      <a:r>
                        <a:rPr lang="en-US" sz="160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 Parkside)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Statewide</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Unlimited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0449703"/>
                  </a:ext>
                </a:extLst>
              </a:tr>
            </a:tbl>
          </a:graphicData>
        </a:graphic>
      </p:graphicFrame>
      <p:sp>
        <p:nvSpPr>
          <p:cNvPr id="5" name="Footer Placeholder 4"/>
          <p:cNvSpPr>
            <a:spLocks noGrp="1"/>
          </p:cNvSpPr>
          <p:nvPr>
            <p:ph type="ftr" sz="quarter" idx="11"/>
          </p:nvPr>
        </p:nvSpPr>
        <p:spPr/>
        <p:txBody>
          <a:bodyPr/>
          <a:lstStyle/>
          <a:p>
            <a:pPr>
              <a:defRPr/>
            </a:pPr>
            <a:r>
              <a:rPr lang="en-US" dirty="0" smtClean="0">
                <a:solidFill>
                  <a:schemeClr val="bg2"/>
                </a:solidFill>
              </a:rPr>
              <a:t>39</a:t>
            </a:r>
          </a:p>
          <a:p>
            <a:pPr>
              <a:defRPr/>
            </a:pPr>
            <a:endParaRPr lang="en-US" dirty="0">
              <a:solidFill>
                <a:schemeClr val="bg2"/>
              </a:solidFill>
            </a:endParaRPr>
          </a:p>
        </p:txBody>
      </p:sp>
    </p:spTree>
    <p:extLst>
      <p:ext uri="{BB962C8B-B14F-4D97-AF65-F5344CB8AC3E}">
        <p14:creationId xmlns:p14="http://schemas.microsoft.com/office/powerpoint/2010/main" val="226595586"/>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43" y="803564"/>
            <a:ext cx="8937853" cy="5292436"/>
          </a:xfrm>
        </p:spPr>
        <p:txBody>
          <a:bodyPr/>
          <a:lstStyle/>
          <a:p>
            <a:pPr marL="0" lvl="1" indent="0">
              <a:buNone/>
            </a:pPr>
            <a:r>
              <a:rPr lang="en-US" sz="1800" b="1" dirty="0">
                <a:latin typeface="Lato" panose="020F0502020204030203" pitchFamily="34" charset="0"/>
                <a:cs typeface="Times New Roman" pitchFamily="18" charset="0"/>
              </a:rPr>
              <a:t>The </a:t>
            </a:r>
            <a:r>
              <a:rPr lang="en-US" sz="1800" b="1" dirty="0" smtClean="0">
                <a:latin typeface="Lato" panose="020F0502020204030203" pitchFamily="34" charset="0"/>
                <a:cs typeface="Times New Roman" pitchFamily="18" charset="0"/>
              </a:rPr>
              <a:t>ICSP </a:t>
            </a:r>
            <a:r>
              <a:rPr lang="en-US" sz="1800" b="1" dirty="0">
                <a:latin typeface="Lato" panose="020F0502020204030203" pitchFamily="34" charset="0"/>
                <a:cs typeface="Times New Roman" pitchFamily="18" charset="0"/>
              </a:rPr>
              <a:t>is funded on a current year basis with sum sufficient </a:t>
            </a:r>
            <a:r>
              <a:rPr lang="en-US" sz="1800" b="1" dirty="0" smtClean="0">
                <a:latin typeface="Lato" panose="020F0502020204030203" pitchFamily="34" charset="0"/>
                <a:cs typeface="Times New Roman" pitchFamily="18" charset="0"/>
              </a:rPr>
              <a:t>funds.</a:t>
            </a:r>
            <a:endParaRPr lang="en-US" sz="1800" b="1" dirty="0">
              <a:latin typeface="Lato" panose="020F0502020204030203" pitchFamily="34" charset="0"/>
              <a:cs typeface="Times New Roman" pitchFamily="18" charset="0"/>
            </a:endParaRPr>
          </a:p>
          <a:p>
            <a:pPr marL="0" lvl="1" indent="0">
              <a:buNone/>
            </a:pPr>
            <a:r>
              <a:rPr lang="en-US" sz="1800" b="1" dirty="0">
                <a:latin typeface="Lato" panose="020F0502020204030203" pitchFamily="34" charset="0"/>
                <a:cs typeface="Times New Roman" pitchFamily="18" charset="0"/>
              </a:rPr>
              <a:t>Per FTE Student Payments:  </a:t>
            </a:r>
            <a:r>
              <a:rPr lang="en-US" sz="1800" b="1" dirty="0" smtClean="0">
                <a:latin typeface="Lato" panose="020F0502020204030203" pitchFamily="34" charset="0"/>
                <a:cs typeface="Times New Roman" pitchFamily="18" charset="0"/>
              </a:rPr>
              <a:t>$8,911 </a:t>
            </a:r>
            <a:r>
              <a:rPr lang="en-US" sz="1800" b="1" dirty="0">
                <a:latin typeface="Lato" panose="020F0502020204030203" pitchFamily="34" charset="0"/>
                <a:cs typeface="Times New Roman" pitchFamily="18" charset="0"/>
              </a:rPr>
              <a:t>in </a:t>
            </a:r>
            <a:r>
              <a:rPr lang="en-US" sz="1800" b="1" dirty="0" smtClean="0">
                <a:latin typeface="Lato" panose="020F0502020204030203" pitchFamily="34" charset="0"/>
                <a:cs typeface="Times New Roman" pitchFamily="18" charset="0"/>
              </a:rPr>
              <a:t>2019-20.</a:t>
            </a:r>
          </a:p>
          <a:p>
            <a:pPr marL="0" lvl="1" indent="0">
              <a:buNone/>
            </a:pPr>
            <a:r>
              <a:rPr lang="en-US" sz="1800" b="1" dirty="0" smtClean="0">
                <a:latin typeface="Lato" panose="020F0502020204030203" pitchFamily="34" charset="0"/>
                <a:cs typeface="Times New Roman" pitchFamily="18" charset="0"/>
              </a:rPr>
              <a:t>1.   Students </a:t>
            </a:r>
            <a:r>
              <a:rPr lang="en-US" sz="1800" b="1" dirty="0">
                <a:latin typeface="Lato" panose="020F0502020204030203" pitchFamily="34" charset="0"/>
                <a:cs typeface="Times New Roman" pitchFamily="18" charset="0"/>
              </a:rPr>
              <a:t>currently attending </a:t>
            </a:r>
            <a:r>
              <a:rPr lang="en-US" sz="1800" b="1" dirty="0" smtClean="0">
                <a:latin typeface="Lato" panose="020F0502020204030203" pitchFamily="34" charset="0"/>
                <a:cs typeface="Times New Roman" pitchFamily="18" charset="0"/>
              </a:rPr>
              <a:t>legacy independent </a:t>
            </a:r>
            <a:r>
              <a:rPr lang="en-US" sz="1800" b="1" dirty="0">
                <a:latin typeface="Lato" panose="020F0502020204030203" pitchFamily="34" charset="0"/>
                <a:cs typeface="Times New Roman" pitchFamily="18" charset="0"/>
              </a:rPr>
              <a:t>charter schools (ICS</a:t>
            </a:r>
            <a:r>
              <a:rPr lang="en-US" sz="1800" b="1" dirty="0" smtClean="0">
                <a:latin typeface="Lato" panose="020F0502020204030203" pitchFamily="34" charset="0"/>
                <a:cs typeface="Times New Roman" pitchFamily="18" charset="0"/>
              </a:rPr>
              <a:t>):</a:t>
            </a:r>
          </a:p>
          <a:p>
            <a:pPr marL="342900" lvl="1" indent="-342900">
              <a:buFont typeface="Arial" panose="020B0604020202020204" pitchFamily="34" charset="0"/>
              <a:buChar char="•"/>
            </a:pPr>
            <a:r>
              <a:rPr lang="en-US" sz="1800" dirty="0" smtClean="0">
                <a:latin typeface="Lato" panose="020F0502020204030203" pitchFamily="34" charset="0"/>
                <a:cs typeface="Times New Roman" pitchFamily="18" charset="0"/>
              </a:rPr>
              <a:t>All </a:t>
            </a:r>
            <a:r>
              <a:rPr lang="en-US" sz="1800" dirty="0">
                <a:latin typeface="Lato" panose="020F0502020204030203" pitchFamily="34" charset="0"/>
                <a:cs typeface="Times New Roman" pitchFamily="18" charset="0"/>
              </a:rPr>
              <a:t>districts have their state general aid proportionally reduced (</a:t>
            </a:r>
            <a:r>
              <a:rPr lang="en-US" sz="1800" dirty="0" smtClean="0">
                <a:latin typeface="Lato" panose="020F0502020204030203" pitchFamily="34" charset="0"/>
                <a:cs typeface="Times New Roman" pitchFamily="18" charset="0"/>
              </a:rPr>
              <a:t>1.5% </a:t>
            </a:r>
            <a:r>
              <a:rPr lang="en-US" sz="1800" dirty="0">
                <a:latin typeface="Lato" panose="020F0502020204030203" pitchFamily="34" charset="0"/>
                <a:cs typeface="Times New Roman" pitchFamily="18" charset="0"/>
              </a:rPr>
              <a:t>in </a:t>
            </a:r>
            <a:r>
              <a:rPr lang="en-US" sz="1800" dirty="0" smtClean="0">
                <a:latin typeface="Lato" panose="020F0502020204030203" pitchFamily="34" charset="0"/>
                <a:cs typeface="Times New Roman" pitchFamily="18" charset="0"/>
              </a:rPr>
              <a:t>2018-19) </a:t>
            </a:r>
            <a:r>
              <a:rPr lang="en-US" sz="1800" dirty="0">
                <a:latin typeface="Lato" panose="020F0502020204030203" pitchFamily="34" charset="0"/>
                <a:cs typeface="Times New Roman" pitchFamily="18" charset="0"/>
              </a:rPr>
              <a:t>to pay for </a:t>
            </a:r>
            <a:r>
              <a:rPr lang="en-US" sz="1800" dirty="0" smtClean="0">
                <a:latin typeface="Lato" panose="020F0502020204030203" pitchFamily="34" charset="0"/>
                <a:cs typeface="Times New Roman" pitchFamily="18" charset="0"/>
              </a:rPr>
              <a:t>legacy independent charter school program (ICSP) students.</a:t>
            </a:r>
          </a:p>
          <a:p>
            <a:pPr marL="342900" lvl="1" indent="-342900">
              <a:buFont typeface="Arial" panose="020B0604020202020204" pitchFamily="34" charset="0"/>
              <a:buChar char="•"/>
            </a:pPr>
            <a:r>
              <a:rPr lang="en-US" sz="1800" dirty="0" smtClean="0">
                <a:latin typeface="Lato" panose="020F0502020204030203" pitchFamily="34" charset="0"/>
                <a:cs typeface="Times New Roman" pitchFamily="18" charset="0"/>
              </a:rPr>
              <a:t>School boards have the option to increase </a:t>
            </a:r>
            <a:r>
              <a:rPr lang="en-US" sz="1800" dirty="0">
                <a:latin typeface="Lato" panose="020F0502020204030203" pitchFamily="34" charset="0"/>
                <a:cs typeface="Times New Roman" pitchFamily="18" charset="0"/>
              </a:rPr>
              <a:t>their property tax levy under their revenue limit to replace the state general aid </a:t>
            </a:r>
            <a:r>
              <a:rPr lang="en-US" sz="1800" dirty="0" smtClean="0">
                <a:latin typeface="Lato" panose="020F0502020204030203" pitchFamily="34" charset="0"/>
                <a:cs typeface="Times New Roman" pitchFamily="18" charset="0"/>
              </a:rPr>
              <a:t>reduction.  </a:t>
            </a:r>
            <a:endParaRPr lang="en-US" sz="1800" dirty="0">
              <a:latin typeface="Lato" panose="020F0502020204030203" pitchFamily="34" charset="0"/>
              <a:cs typeface="Times New Roman" pitchFamily="18" charset="0"/>
            </a:endParaRPr>
          </a:p>
          <a:p>
            <a:pPr marL="342900" lvl="1" indent="-342900">
              <a:buFont typeface="Arial" panose="020B0604020202020204" pitchFamily="34" charset="0"/>
              <a:buChar char="•"/>
            </a:pPr>
            <a:r>
              <a:rPr lang="en-US" sz="1800" dirty="0" smtClean="0">
                <a:latin typeface="Lato" panose="020F0502020204030203" pitchFamily="34" charset="0"/>
                <a:cs typeface="Times New Roman" pitchFamily="18" charset="0"/>
              </a:rPr>
              <a:t>Legacy ICSP students not included in revenue limits or general aids membership.</a:t>
            </a:r>
            <a:endParaRPr lang="en-US" sz="1800" dirty="0">
              <a:latin typeface="Lato" panose="020F0502020204030203" pitchFamily="34" charset="0"/>
              <a:cs typeface="Times New Roman" pitchFamily="18" charset="0"/>
            </a:endParaRPr>
          </a:p>
          <a:p>
            <a:pPr marL="0" lvl="1" indent="0">
              <a:buNone/>
            </a:pPr>
            <a:r>
              <a:rPr lang="en-US" sz="1800" b="1" dirty="0" smtClean="0">
                <a:latin typeface="Lato" panose="020F0502020204030203" pitchFamily="34" charset="0"/>
                <a:cs typeface="Times New Roman" pitchFamily="18" charset="0"/>
              </a:rPr>
              <a:t>2</a:t>
            </a:r>
            <a:r>
              <a:rPr lang="en-US" sz="1800" b="1" dirty="0">
                <a:latin typeface="Lato" panose="020F0502020204030203" pitchFamily="34" charset="0"/>
                <a:cs typeface="Times New Roman" pitchFamily="18" charset="0"/>
              </a:rPr>
              <a:t>. </a:t>
            </a:r>
            <a:r>
              <a:rPr lang="en-US" sz="1800" b="1" dirty="0" smtClean="0">
                <a:latin typeface="Lato" panose="020F0502020204030203" pitchFamily="34" charset="0"/>
                <a:cs typeface="Times New Roman" pitchFamily="18" charset="0"/>
              </a:rPr>
              <a:t>  Students </a:t>
            </a:r>
            <a:r>
              <a:rPr lang="en-US" sz="1800" b="1" dirty="0">
                <a:latin typeface="Lato" panose="020F0502020204030203" pitchFamily="34" charset="0"/>
                <a:cs typeface="Times New Roman" pitchFamily="18" charset="0"/>
              </a:rPr>
              <a:t>attending ICS authorized by new/other authorizers </a:t>
            </a:r>
            <a:r>
              <a:rPr lang="en-US" sz="1800" b="1" dirty="0" smtClean="0">
                <a:latin typeface="Lato" panose="020F0502020204030203" pitchFamily="34" charset="0"/>
                <a:cs typeface="Times New Roman" pitchFamily="18" charset="0"/>
              </a:rPr>
              <a:t>(New in 2018-19, two charter schools in operation):</a:t>
            </a:r>
            <a:endParaRPr lang="en-US" sz="1800" b="1" dirty="0">
              <a:latin typeface="Lato" panose="020F0502020204030203" pitchFamily="34" charset="0"/>
              <a:cs typeface="Times New Roman" pitchFamily="18" charset="0"/>
            </a:endParaRPr>
          </a:p>
          <a:p>
            <a:pPr marL="0" lvl="1" indent="0">
              <a:buNone/>
            </a:pPr>
            <a:r>
              <a:rPr lang="en-US" sz="1800" u="sng" dirty="0">
                <a:latin typeface="Lato" panose="020F0502020204030203" pitchFamily="34" charset="0"/>
                <a:cs typeface="Times New Roman" pitchFamily="18" charset="0"/>
              </a:rPr>
              <a:t>State General Aids</a:t>
            </a:r>
          </a:p>
          <a:p>
            <a:pPr marL="342900" lvl="1" indent="-342900">
              <a:buFont typeface="Arial" panose="020B0604020202020204" pitchFamily="34" charset="0"/>
              <a:buChar char="•"/>
            </a:pPr>
            <a:r>
              <a:rPr lang="en-US" sz="1800" dirty="0">
                <a:latin typeface="Lato" panose="020F0502020204030203" pitchFamily="34" charset="0"/>
                <a:cs typeface="Times New Roman" pitchFamily="18" charset="0"/>
              </a:rPr>
              <a:t>Resident district pays for students through </a:t>
            </a:r>
            <a:r>
              <a:rPr lang="en-US" sz="1800" dirty="0" smtClean="0">
                <a:latin typeface="Lato" panose="020F0502020204030203" pitchFamily="34" charset="0"/>
                <a:cs typeface="Times New Roman" pitchFamily="18" charset="0"/>
              </a:rPr>
              <a:t>a reduction </a:t>
            </a:r>
            <a:r>
              <a:rPr lang="en-US" sz="1800" dirty="0">
                <a:latin typeface="Lato" panose="020F0502020204030203" pitchFamily="34" charset="0"/>
                <a:cs typeface="Times New Roman" pitchFamily="18" charset="0"/>
              </a:rPr>
              <a:t>in its state general aids.</a:t>
            </a:r>
          </a:p>
          <a:p>
            <a:pPr marL="342900" lvl="1" indent="-342900">
              <a:buFont typeface="Arial" panose="020B0604020202020204" pitchFamily="34" charset="0"/>
              <a:buChar char="•"/>
            </a:pPr>
            <a:r>
              <a:rPr lang="en-US" sz="1800" dirty="0">
                <a:latin typeface="Lato" panose="020F0502020204030203" pitchFamily="34" charset="0"/>
                <a:cs typeface="Times New Roman" pitchFamily="18" charset="0"/>
              </a:rPr>
              <a:t>Students are counted in resident district’s membership for state general aid </a:t>
            </a:r>
            <a:r>
              <a:rPr lang="en-US" sz="1800" dirty="0" smtClean="0">
                <a:latin typeface="Lato" panose="020F0502020204030203" pitchFamily="34" charset="0"/>
                <a:cs typeface="Times New Roman" pitchFamily="18" charset="0"/>
              </a:rPr>
              <a:t>purposes in the following year.</a:t>
            </a:r>
            <a:endParaRPr lang="en-US" sz="1800" dirty="0">
              <a:latin typeface="Lato" panose="020F0502020204030203" pitchFamily="34" charset="0"/>
              <a:cs typeface="Times New Roman" pitchFamily="18" charset="0"/>
            </a:endParaRPr>
          </a:p>
          <a:p>
            <a:pPr marL="0" lvl="1" indent="0">
              <a:buNone/>
            </a:pPr>
            <a:r>
              <a:rPr lang="en-US" sz="1800" u="sng" dirty="0">
                <a:latin typeface="Lato" panose="020F0502020204030203" pitchFamily="34" charset="0"/>
                <a:cs typeface="Times New Roman" pitchFamily="18" charset="0"/>
              </a:rPr>
              <a:t>Revenue Limits</a:t>
            </a:r>
          </a:p>
          <a:p>
            <a:pPr marL="342900" lvl="1" indent="-342900">
              <a:buFont typeface="Arial" panose="020B0604020202020204" pitchFamily="34" charset="0"/>
              <a:buChar char="•"/>
            </a:pPr>
            <a:r>
              <a:rPr lang="en-US" sz="1800" dirty="0">
                <a:latin typeface="Lato" panose="020F0502020204030203" pitchFamily="34" charset="0"/>
                <a:cs typeface="Times New Roman" pitchFamily="18" charset="0"/>
              </a:rPr>
              <a:t>Resident district counts </a:t>
            </a:r>
            <a:r>
              <a:rPr lang="en-US" sz="1800" dirty="0" smtClean="0">
                <a:latin typeface="Lato" panose="020F0502020204030203" pitchFamily="34" charset="0"/>
                <a:cs typeface="Times New Roman" pitchFamily="18" charset="0"/>
              </a:rPr>
              <a:t>New ICSP students </a:t>
            </a:r>
            <a:r>
              <a:rPr lang="en-US" sz="1800" dirty="0">
                <a:latin typeface="Lato" panose="020F0502020204030203" pitchFamily="34" charset="0"/>
                <a:cs typeface="Times New Roman" pitchFamily="18" charset="0"/>
              </a:rPr>
              <a:t>in its </a:t>
            </a:r>
            <a:r>
              <a:rPr lang="en-US" sz="1800" dirty="0" smtClean="0">
                <a:latin typeface="Lato" panose="020F0502020204030203" pitchFamily="34" charset="0"/>
                <a:cs typeface="Times New Roman" pitchFamily="18" charset="0"/>
              </a:rPr>
              <a:t>three-year </a:t>
            </a:r>
            <a:r>
              <a:rPr lang="en-US" sz="1800" dirty="0">
                <a:latin typeface="Lato" panose="020F0502020204030203" pitchFamily="34" charset="0"/>
                <a:cs typeface="Times New Roman" pitchFamily="18" charset="0"/>
              </a:rPr>
              <a:t>rolling membership average.  </a:t>
            </a:r>
          </a:p>
          <a:p>
            <a:pPr marL="171450" lvl="1" indent="0">
              <a:buNone/>
            </a:pPr>
            <a:endParaRPr lang="en-US" sz="1800" dirty="0">
              <a:latin typeface="Times New Roman" pitchFamily="18" charset="0"/>
              <a:cs typeface="Times New Roman" pitchFamily="18" charset="0"/>
            </a:endParaRPr>
          </a:p>
          <a:p>
            <a:pPr marL="342900" lvl="1" indent="-342900">
              <a:buFont typeface="Arial" panose="020B0604020202020204" pitchFamily="34" charset="0"/>
              <a:buChar char="•"/>
            </a:pPr>
            <a:endParaRPr lang="en-US" sz="1800" dirty="0">
              <a:latin typeface="Times New Roman" pitchFamily="18" charset="0"/>
              <a:cs typeface="Times New Roman" pitchFamily="18" charset="0"/>
            </a:endParaRPr>
          </a:p>
        </p:txBody>
      </p:sp>
      <p:sp>
        <p:nvSpPr>
          <p:cNvPr id="5" name="Title 4"/>
          <p:cNvSpPr>
            <a:spLocks noGrp="1"/>
          </p:cNvSpPr>
          <p:nvPr>
            <p:ph type="title"/>
          </p:nvPr>
        </p:nvSpPr>
        <p:spPr>
          <a:xfrm>
            <a:off x="0" y="1"/>
            <a:ext cx="9144000" cy="65314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latin typeface="Lato Black" panose="020F0A02020204030203" pitchFamily="34" charset="0"/>
                <a:cs typeface="Times New Roman" panose="02020603050405020304" pitchFamily="18" charset="0"/>
              </a:rPr>
              <a:t>Legacy and New ICSP:  State/Local Funding</a:t>
            </a:r>
            <a:endParaRPr lang="en-US" sz="3200"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a:xfrm>
            <a:off x="3124200" y="6206836"/>
            <a:ext cx="2895600" cy="514639"/>
          </a:xfrm>
        </p:spPr>
        <p:txBody>
          <a:bodyPr/>
          <a:lstStyle/>
          <a:p>
            <a:pPr>
              <a:defRPr/>
            </a:pPr>
            <a:r>
              <a:rPr lang="en-US" dirty="0" smtClean="0">
                <a:solidFill>
                  <a:schemeClr val="bg2"/>
                </a:solidFill>
              </a:rPr>
              <a:t>40</a:t>
            </a:r>
          </a:p>
          <a:p>
            <a:pPr>
              <a:defRPr/>
            </a:pPr>
            <a:endParaRPr lang="en-US" dirty="0" smtClean="0">
              <a:solidFill>
                <a:schemeClr val="bg2"/>
              </a:solidFill>
            </a:endParaRPr>
          </a:p>
          <a:p>
            <a:pPr>
              <a:defRPr/>
            </a:pPr>
            <a:endParaRPr lang="en-US" dirty="0">
              <a:solidFill>
                <a:schemeClr val="bg2"/>
              </a:solidFill>
            </a:endParaRPr>
          </a:p>
        </p:txBody>
      </p:sp>
    </p:spTree>
    <p:extLst>
      <p:ext uri="{BB962C8B-B14F-4D97-AF65-F5344CB8AC3E}">
        <p14:creationId xmlns:p14="http://schemas.microsoft.com/office/powerpoint/2010/main" val="160429433"/>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1228877"/>
          </a:xfrm>
        </p:spPr>
        <p:txBody>
          <a:bodyPr>
            <a:normAutofit/>
          </a:bodyPr>
          <a:lstStyle/>
          <a:p>
            <a:r>
              <a:rPr lang="en-US" sz="4000" dirty="0"/>
              <a:t>State Totals - School District Revenues</a:t>
            </a:r>
          </a:p>
        </p:txBody>
      </p:sp>
      <p:sp>
        <p:nvSpPr>
          <p:cNvPr id="7" name="Rectangle 6"/>
          <p:cNvSpPr/>
          <p:nvPr/>
        </p:nvSpPr>
        <p:spPr>
          <a:xfrm>
            <a:off x="438878" y="1936838"/>
            <a:ext cx="2542304" cy="3859518"/>
          </a:xfrm>
          <a:prstGeom prst="rect">
            <a:avLst/>
          </a:prstGeom>
          <a:ln w="38100">
            <a:solidFill>
              <a:srgbClr val="C00000"/>
            </a:solidFill>
          </a:ln>
        </p:spPr>
        <p:txBody>
          <a:bodyPr wrap="square">
            <a:spAutoFit/>
          </a:bodyPr>
          <a:lstStyle/>
          <a:p>
            <a:pPr indent="-288036" algn="ctr" defTabSz="816350" fontAlgn="auto">
              <a:spcBef>
                <a:spcPct val="20000"/>
              </a:spcBef>
              <a:spcAft>
                <a:spcPts val="0"/>
              </a:spcAft>
              <a:buClr>
                <a:srgbClr val="5B9BD5"/>
              </a:buClr>
              <a:buSzPct val="80000"/>
              <a:defRPr/>
            </a:pPr>
            <a:r>
              <a:rPr lang="en-US" sz="2400" b="1" u="sng" dirty="0">
                <a:solidFill>
                  <a:srgbClr val="C00000"/>
                </a:solidFill>
                <a:latin typeface="Lato" panose="020F0502020204030203" pitchFamily="34" charset="0"/>
                <a:cs typeface="+mn-cs"/>
              </a:rPr>
              <a:t>CONTROLLED</a:t>
            </a:r>
          </a:p>
          <a:p>
            <a:pPr indent="-288036" algn="ctr" defTabSz="816350" fontAlgn="auto">
              <a:spcBef>
                <a:spcPct val="20000"/>
              </a:spcBef>
              <a:spcAft>
                <a:spcPts val="0"/>
              </a:spcAft>
              <a:buClr>
                <a:srgbClr val="5B9BD5"/>
              </a:buClr>
              <a:buSzPct val="80000"/>
              <a:defRPr/>
            </a:pPr>
            <a:r>
              <a:rPr lang="en-US" sz="2400" b="1" dirty="0">
                <a:solidFill>
                  <a:srgbClr val="C00000"/>
                </a:solidFill>
                <a:latin typeface="Lato" panose="020F0502020204030203" pitchFamily="34" charset="0"/>
                <a:cs typeface="+mn-cs"/>
              </a:rPr>
              <a:t>Although the mix of aid and taxes may be  different across districts, the Revenue Limit can control 70-90% of the General Fund budget!</a:t>
            </a:r>
          </a:p>
        </p:txBody>
      </p:sp>
      <p:graphicFrame>
        <p:nvGraphicFramePr>
          <p:cNvPr id="11" name="Chart 10"/>
          <p:cNvGraphicFramePr/>
          <p:nvPr>
            <p:extLst/>
          </p:nvPr>
        </p:nvGraphicFramePr>
        <p:xfrm>
          <a:off x="4259478" y="1763004"/>
          <a:ext cx="4884523" cy="403335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2686052" y="3457944"/>
            <a:ext cx="4438069" cy="4658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71764" y="3928303"/>
            <a:ext cx="3084980" cy="6899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13" y="1106424"/>
            <a:ext cx="8990176" cy="5035584"/>
          </a:xfrm>
        </p:spPr>
        <p:txBody>
          <a:bodyPr/>
          <a:lstStyle/>
          <a:p>
            <a:pPr marL="342900" lvl="1" indent="-342900">
              <a:buFont typeface="Arial" charset="0"/>
              <a:buChar char="•"/>
            </a:pPr>
            <a:r>
              <a:rPr lang="en-US" sz="1800" dirty="0" smtClean="0">
                <a:latin typeface="Lato" panose="020F0502020204030203" pitchFamily="34" charset="0"/>
                <a:cs typeface="Times New Roman" pitchFamily="18" charset="0"/>
              </a:rPr>
              <a:t>Unlike private schools, charter schools may not charge tuition.</a:t>
            </a:r>
          </a:p>
          <a:p>
            <a:pPr marL="342900" lvl="1" indent="-342900">
              <a:buFont typeface="Arial" charset="0"/>
              <a:buChar char="•"/>
            </a:pPr>
            <a:r>
              <a:rPr lang="en-US" sz="1800" dirty="0" smtClean="0">
                <a:latin typeface="Lato" panose="020F0502020204030203" pitchFamily="34" charset="0"/>
                <a:cs typeface="Times New Roman" pitchFamily="18" charset="0"/>
              </a:rPr>
              <a:t>Independent charter schools are treated as Local Educational Agencies (LEAs) for state/federal reporting requirements and directly receive federal aid (IDEA, Title I, etc.) as applicable.</a:t>
            </a:r>
          </a:p>
          <a:p>
            <a:pPr marL="342900" lvl="1" indent="-342900">
              <a:buFont typeface="Arial" charset="0"/>
              <a:buChar char="•"/>
            </a:pPr>
            <a:r>
              <a:rPr lang="en-US" sz="1800" dirty="0" smtClean="0">
                <a:latin typeface="Lato" panose="020F0502020204030203" pitchFamily="34" charset="0"/>
                <a:cs typeface="Times New Roman" pitchFamily="18" charset="0"/>
              </a:rPr>
              <a:t>Independent charter schools are eligible for some state categorical aid programs:</a:t>
            </a:r>
          </a:p>
          <a:p>
            <a:pPr marL="742950" lvl="2" indent="-342900"/>
            <a:r>
              <a:rPr lang="en-US" sz="1800" dirty="0" smtClean="0">
                <a:latin typeface="Lato" panose="020F0502020204030203" pitchFamily="34" charset="0"/>
                <a:cs typeface="Times New Roman" pitchFamily="18" charset="0"/>
              </a:rPr>
              <a:t>Special education aid;</a:t>
            </a:r>
          </a:p>
          <a:p>
            <a:pPr marL="742950" lvl="2" indent="-342900"/>
            <a:r>
              <a:rPr lang="en-US" sz="1800" dirty="0" smtClean="0">
                <a:latin typeface="Lato" panose="020F0502020204030203" pitchFamily="34" charset="0"/>
                <a:cs typeface="Times New Roman" pitchFamily="18" charset="0"/>
              </a:rPr>
              <a:t>School lunch aid;</a:t>
            </a:r>
          </a:p>
          <a:p>
            <a:pPr marL="742950" lvl="2" indent="-342900"/>
            <a:r>
              <a:rPr lang="en-US" sz="1800" dirty="0" smtClean="0">
                <a:latin typeface="Lato" panose="020F0502020204030203" pitchFamily="34" charset="0"/>
                <a:cs typeface="Times New Roman" pitchFamily="18" charset="0"/>
              </a:rPr>
              <a:t>Pupil transportation aid;</a:t>
            </a:r>
          </a:p>
          <a:p>
            <a:pPr marL="742950" lvl="2" indent="-342900"/>
            <a:r>
              <a:rPr lang="en-US" sz="1800" dirty="0" smtClean="0">
                <a:latin typeface="Lato" panose="020F0502020204030203" pitchFamily="34" charset="0"/>
                <a:cs typeface="Times New Roman" pitchFamily="18" charset="0"/>
              </a:rPr>
              <a:t>Special education transition incentive grants;</a:t>
            </a:r>
          </a:p>
          <a:p>
            <a:pPr marL="742950" lvl="2" indent="-342900"/>
            <a:r>
              <a:rPr lang="en-US" sz="1800" dirty="0" smtClean="0">
                <a:latin typeface="Lato" panose="020F0502020204030203" pitchFamily="34" charset="0"/>
                <a:cs typeface="Times New Roman" pitchFamily="18" charset="0"/>
              </a:rPr>
              <a:t>Robotic league participation grants;</a:t>
            </a:r>
          </a:p>
          <a:p>
            <a:pPr marL="742950" lvl="2" indent="-342900"/>
            <a:r>
              <a:rPr lang="en-US" sz="1800" dirty="0" smtClean="0">
                <a:latin typeface="Lato" panose="020F0502020204030203" pitchFamily="34" charset="0"/>
                <a:cs typeface="Times New Roman" pitchFamily="18" charset="0"/>
              </a:rPr>
              <a:t>School performance improvement grants (new in 2018-19);</a:t>
            </a:r>
          </a:p>
          <a:p>
            <a:pPr marL="742950" lvl="2" indent="-342900"/>
            <a:r>
              <a:rPr lang="en-US" sz="1800" dirty="0" smtClean="0">
                <a:latin typeface="Lato" panose="020F0502020204030203" pitchFamily="34" charset="0"/>
                <a:cs typeface="Times New Roman" pitchFamily="18" charset="0"/>
              </a:rPr>
              <a:t>School mental health aid (new in 2018-19);</a:t>
            </a:r>
          </a:p>
          <a:p>
            <a:pPr marL="742950" lvl="2" indent="-342900"/>
            <a:r>
              <a:rPr lang="en-US" sz="1800" dirty="0" smtClean="0">
                <a:latin typeface="Lato" panose="020F0502020204030203" pitchFamily="34" charset="0"/>
                <a:cs typeface="Times New Roman" pitchFamily="18" charset="0"/>
              </a:rPr>
              <a:t>Community &amp; school mental health collaboration grants (new in 2018-19); and</a:t>
            </a:r>
          </a:p>
          <a:p>
            <a:pPr marL="742950" lvl="2" indent="-342900"/>
            <a:r>
              <a:rPr lang="en-US" sz="1800" dirty="0" smtClean="0">
                <a:latin typeface="Lato" panose="020F0502020204030203" pitchFamily="34" charset="0"/>
                <a:cs typeface="Times New Roman" pitchFamily="18" charset="0"/>
              </a:rPr>
              <a:t>Special education transition readiness grants (new in 2018-19).	</a:t>
            </a:r>
            <a:r>
              <a:rPr lang="en-US" sz="2000" dirty="0" smtClean="0">
                <a:latin typeface="Times New Roman" pitchFamily="18" charset="0"/>
                <a:cs typeface="Times New Roman" pitchFamily="18" charset="0"/>
              </a:rPr>
              <a:t>	</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0" y="0"/>
            <a:ext cx="9144000" cy="82296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Lato Black" panose="020F0A02020204030203" pitchFamily="34" charset="0"/>
                <a:cs typeface="Times New Roman" panose="02020603050405020304" pitchFamily="18" charset="0"/>
              </a:rPr>
              <a:t>ICSP:  Other Funding/Categorical Aids</a:t>
            </a:r>
            <a:endParaRPr lang="en-US" b="1" dirty="0">
              <a:solidFill>
                <a:schemeClr val="tx1"/>
              </a:solidFill>
              <a:latin typeface="Lato Black" panose="020F0A02020204030203"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solidFill>
                  <a:schemeClr val="bg2"/>
                </a:solidFill>
              </a:rPr>
              <a:t>41</a:t>
            </a:r>
            <a:endParaRPr lang="en-US" dirty="0">
              <a:solidFill>
                <a:schemeClr val="bg2"/>
              </a:solidFill>
            </a:endParaRPr>
          </a:p>
        </p:txBody>
      </p:sp>
    </p:spTree>
    <p:extLst>
      <p:ext uri="{BB962C8B-B14F-4D97-AF65-F5344CB8AC3E}">
        <p14:creationId xmlns:p14="http://schemas.microsoft.com/office/powerpoint/2010/main" val="1369521291"/>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24060" cy="940036"/>
          </a:xfrm>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5899490"/>
              </p:ext>
            </p:extLst>
          </p:nvPr>
        </p:nvGraphicFramePr>
        <p:xfrm>
          <a:off x="142336" y="733246"/>
          <a:ext cx="8846390" cy="5060540"/>
        </p:xfrm>
        <a:graphic>
          <a:graphicData uri="http://schemas.openxmlformats.org/drawingml/2006/table">
            <a:tbl>
              <a:tblPr firstRow="1" bandRow="1">
                <a:tableStyleId>{5C22544A-7EE6-4342-B048-85BDC9FD1C3A}</a:tableStyleId>
              </a:tblPr>
              <a:tblGrid>
                <a:gridCol w="1501271">
                  <a:extLst>
                    <a:ext uri="{9D8B030D-6E8A-4147-A177-3AD203B41FA5}">
                      <a16:colId xmlns:a16="http://schemas.microsoft.com/office/drawing/2014/main" val="20000"/>
                    </a:ext>
                  </a:extLst>
                </a:gridCol>
                <a:gridCol w="1232715">
                  <a:extLst>
                    <a:ext uri="{9D8B030D-6E8A-4147-A177-3AD203B41FA5}">
                      <a16:colId xmlns:a16="http://schemas.microsoft.com/office/drawing/2014/main" val="20001"/>
                    </a:ext>
                  </a:extLst>
                </a:gridCol>
                <a:gridCol w="1470452">
                  <a:extLst>
                    <a:ext uri="{9D8B030D-6E8A-4147-A177-3AD203B41FA5}">
                      <a16:colId xmlns:a16="http://schemas.microsoft.com/office/drawing/2014/main" val="20002"/>
                    </a:ext>
                  </a:extLst>
                </a:gridCol>
                <a:gridCol w="1305881">
                  <a:extLst>
                    <a:ext uri="{9D8B030D-6E8A-4147-A177-3AD203B41FA5}">
                      <a16:colId xmlns:a16="http://schemas.microsoft.com/office/drawing/2014/main" val="20003"/>
                    </a:ext>
                  </a:extLst>
                </a:gridCol>
                <a:gridCol w="1482436">
                  <a:extLst>
                    <a:ext uri="{9D8B030D-6E8A-4147-A177-3AD203B41FA5}">
                      <a16:colId xmlns:a16="http://schemas.microsoft.com/office/drawing/2014/main" val="1503501882"/>
                    </a:ext>
                  </a:extLst>
                </a:gridCol>
                <a:gridCol w="1853635">
                  <a:extLst>
                    <a:ext uri="{9D8B030D-6E8A-4147-A177-3AD203B41FA5}">
                      <a16:colId xmlns:a16="http://schemas.microsoft.com/office/drawing/2014/main" val="20004"/>
                    </a:ext>
                  </a:extLst>
                </a:gridCol>
              </a:tblGrid>
              <a:tr h="1980939">
                <a:tc>
                  <a:txBody>
                    <a:bodyPr/>
                    <a:lstStyle/>
                    <a:p>
                      <a:pPr algn="ctr"/>
                      <a:r>
                        <a:rPr lang="en-US" sz="2000" dirty="0" smtClean="0">
                          <a:latin typeface="Lato" panose="020F0502020204030203" pitchFamily="34" charset="0"/>
                          <a:cs typeface="Times New Roman"/>
                        </a:rPr>
                        <a:t>Fiscal</a:t>
                      </a:r>
                    </a:p>
                    <a:p>
                      <a:pPr algn="ctr"/>
                      <a:r>
                        <a:rPr lang="en-US" sz="2000" dirty="0" smtClean="0">
                          <a:latin typeface="Lato" panose="020F0502020204030203" pitchFamily="34" charset="0"/>
                          <a:cs typeface="Times New Roman"/>
                        </a:rPr>
                        <a:t>Year</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Number of ICSP</a:t>
                      </a:r>
                    </a:p>
                    <a:p>
                      <a:pPr algn="ctr"/>
                      <a:r>
                        <a:rPr lang="en-US" sz="2000" dirty="0" smtClean="0">
                          <a:latin typeface="Lato" panose="020F0502020204030203" pitchFamily="34" charset="0"/>
                          <a:cs typeface="Times New Roman"/>
                        </a:rPr>
                        <a:t>Schools</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ICSP</a:t>
                      </a:r>
                    </a:p>
                    <a:p>
                      <a:pPr algn="ctr"/>
                      <a:r>
                        <a:rPr lang="en-US" sz="2000" dirty="0" smtClean="0">
                          <a:latin typeface="Lato" panose="020F0502020204030203" pitchFamily="34" charset="0"/>
                          <a:cs typeface="Times New Roman"/>
                        </a:rPr>
                        <a:t>Full-Time</a:t>
                      </a:r>
                    </a:p>
                    <a:p>
                      <a:pPr algn="ctr"/>
                      <a:r>
                        <a:rPr lang="en-US" sz="2000" dirty="0" smtClean="0">
                          <a:latin typeface="Lato" panose="020F0502020204030203" pitchFamily="34" charset="0"/>
                          <a:cs typeface="Times New Roman"/>
                        </a:rPr>
                        <a:t>Equivalent (FTE)</a:t>
                      </a:r>
                    </a:p>
                    <a:p>
                      <a:pPr algn="ctr"/>
                      <a:r>
                        <a:rPr lang="en-US" sz="2000" baseline="0" dirty="0" smtClean="0">
                          <a:latin typeface="Lato" panose="020F0502020204030203" pitchFamily="34" charset="0"/>
                          <a:cs typeface="Times New Roman"/>
                        </a:rPr>
                        <a:t> Students </a:t>
                      </a:r>
                      <a:endParaRPr lang="en-US" sz="2000" dirty="0">
                        <a:latin typeface="Lato" panose="020F0502020204030203" pitchFamily="34" charset="0"/>
                        <a:cs typeface="Times New Roman"/>
                      </a:endParaRPr>
                    </a:p>
                  </a:txBody>
                  <a:tcPr/>
                </a:tc>
                <a:tc>
                  <a:txBody>
                    <a:bodyPr/>
                    <a:lstStyle/>
                    <a:p>
                      <a:pPr algn="ctr"/>
                      <a:r>
                        <a:rPr lang="en-US" sz="2000" baseline="0" dirty="0" smtClean="0">
                          <a:latin typeface="Lato" panose="020F0502020204030203" pitchFamily="34" charset="0"/>
                          <a:cs typeface="Times New Roman"/>
                        </a:rPr>
                        <a:t>ICSP</a:t>
                      </a:r>
                    </a:p>
                    <a:p>
                      <a:pPr algn="ctr"/>
                      <a:r>
                        <a:rPr lang="en-US" sz="2000" baseline="0" dirty="0" smtClean="0">
                          <a:latin typeface="Lato" panose="020F0502020204030203" pitchFamily="34" charset="0"/>
                          <a:cs typeface="Times New Roman"/>
                        </a:rPr>
                        <a:t>FTE Payment </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ICSP </a:t>
                      </a:r>
                    </a:p>
                    <a:p>
                      <a:pPr algn="ctr"/>
                      <a:r>
                        <a:rPr lang="en-US" sz="2000" dirty="0" smtClean="0">
                          <a:latin typeface="Lato" panose="020F0502020204030203" pitchFamily="34" charset="0"/>
                          <a:cs typeface="Times New Roman"/>
                        </a:rPr>
                        <a:t>Direct</a:t>
                      </a:r>
                      <a:r>
                        <a:rPr lang="en-US" sz="2000" baseline="0" dirty="0" smtClean="0">
                          <a:latin typeface="Lato" panose="020F0502020204030203" pitchFamily="34" charset="0"/>
                          <a:cs typeface="Times New Roman"/>
                        </a:rPr>
                        <a:t> </a:t>
                      </a:r>
                      <a:r>
                        <a:rPr lang="en-US" sz="2000" dirty="0" smtClean="0">
                          <a:latin typeface="Lato" panose="020F0502020204030203" pitchFamily="34" charset="0"/>
                          <a:cs typeface="Times New Roman"/>
                        </a:rPr>
                        <a:t>State GPR Funding</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State Aid Deduction/</a:t>
                      </a:r>
                    </a:p>
                    <a:p>
                      <a:pPr algn="ctr"/>
                      <a:r>
                        <a:rPr lang="en-US" sz="2000" dirty="0" smtClean="0">
                          <a:latin typeface="Lato" panose="020F0502020204030203" pitchFamily="34" charset="0"/>
                          <a:cs typeface="Times New Roman"/>
                        </a:rPr>
                        <a:t>Local Property</a:t>
                      </a:r>
                      <a:r>
                        <a:rPr lang="en-US" sz="2000" baseline="0" dirty="0" smtClean="0">
                          <a:latin typeface="Lato" panose="020F0502020204030203" pitchFamily="34" charset="0"/>
                          <a:cs typeface="Times New Roman"/>
                        </a:rPr>
                        <a:t> Taxpayer Funding</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0000"/>
                  </a:ext>
                </a:extLst>
              </a:tr>
              <a:tr h="636629">
                <a:tc>
                  <a:txBody>
                    <a:bodyPr/>
                    <a:lstStyle/>
                    <a:p>
                      <a:pPr algn="ctr"/>
                      <a:r>
                        <a:rPr lang="en-US" sz="2000" dirty="0" smtClean="0">
                          <a:latin typeface="Lato" panose="020F0502020204030203" pitchFamily="34" charset="0"/>
                          <a:cs typeface="Times New Roman"/>
                        </a:rPr>
                        <a:t>1998-99</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55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$6,062</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$333,400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0001"/>
                  </a:ext>
                </a:extLst>
              </a:tr>
              <a:tr h="595223">
                <a:tc>
                  <a:txBody>
                    <a:bodyPr/>
                    <a:lstStyle/>
                    <a:p>
                      <a:pPr algn="ctr"/>
                      <a:r>
                        <a:rPr lang="en-US" sz="2000" dirty="0" smtClean="0">
                          <a:latin typeface="Lato" panose="020F0502020204030203" pitchFamily="34" charset="0"/>
                          <a:cs typeface="Times New Roman"/>
                        </a:rPr>
                        <a:t>2016-17</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22</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7,526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$8,188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$61,622,900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0007"/>
                  </a:ext>
                </a:extLst>
              </a:tr>
              <a:tr h="611215">
                <a:tc>
                  <a:txBody>
                    <a:bodyPr/>
                    <a:lstStyle/>
                    <a:p>
                      <a:pPr algn="ctr"/>
                      <a:r>
                        <a:rPr lang="en-US" sz="2000" dirty="0" smtClean="0">
                          <a:latin typeface="Lato" panose="020F0502020204030203" pitchFamily="34" charset="0"/>
                          <a:cs typeface="Times New Roman"/>
                        </a:rPr>
                        <a:t>2017-18</a:t>
                      </a:r>
                    </a:p>
                  </a:txBody>
                  <a:tcPr/>
                </a:tc>
                <a:tc>
                  <a:txBody>
                    <a:bodyPr/>
                    <a:lstStyle/>
                    <a:p>
                      <a:pPr algn="ctr"/>
                      <a:r>
                        <a:rPr lang="en-US" sz="2000" dirty="0" smtClean="0">
                          <a:latin typeface="Lato" panose="020F0502020204030203" pitchFamily="34" charset="0"/>
                          <a:cs typeface="Times New Roman"/>
                        </a:rPr>
                        <a:t>23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7,813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$8,395</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$65,590,100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1245636063"/>
                  </a:ext>
                </a:extLst>
              </a:tr>
              <a:tr h="516193">
                <a:tc>
                  <a:txBody>
                    <a:bodyPr/>
                    <a:lstStyle/>
                    <a:p>
                      <a:pPr algn="ctr"/>
                      <a:r>
                        <a:rPr lang="en-US" sz="2000" dirty="0" smtClean="0">
                          <a:latin typeface="Lato" panose="020F0502020204030203" pitchFamily="34" charset="0"/>
                          <a:cs typeface="Times New Roman"/>
                        </a:rPr>
                        <a:t>2018-19</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26</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8,520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$8,619</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$71,500,000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4123161120"/>
                  </a:ext>
                </a:extLst>
              </a:tr>
              <a:tr h="720341">
                <a:tc>
                  <a:txBody>
                    <a:bodyPr/>
                    <a:lstStyle/>
                    <a:p>
                      <a:pPr algn="ctr"/>
                      <a:r>
                        <a:rPr lang="en-US" sz="2000" dirty="0" smtClean="0">
                          <a:latin typeface="Lato" panose="020F0502020204030203" pitchFamily="34" charset="0"/>
                          <a:cs typeface="Times New Roman"/>
                        </a:rPr>
                        <a:t>2019-20</a:t>
                      </a:r>
                      <a:br>
                        <a:rPr lang="en-US" sz="2000" dirty="0" smtClean="0">
                          <a:latin typeface="Lato" panose="020F0502020204030203" pitchFamily="34" charset="0"/>
                          <a:cs typeface="Times New Roman"/>
                        </a:rPr>
                      </a:br>
                      <a:r>
                        <a:rPr lang="en-US" sz="2000" dirty="0" smtClean="0">
                          <a:latin typeface="Lato" panose="020F0502020204030203" pitchFamily="34" charset="0"/>
                          <a:cs typeface="Times New Roman"/>
                        </a:rPr>
                        <a:t>(estimated)</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23</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8,458</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$8,911</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0</a:t>
                      </a:r>
                      <a:endParaRPr lang="en-US" sz="2000" dirty="0">
                        <a:latin typeface="Lato" panose="020F0502020204030203" pitchFamily="34" charset="0"/>
                        <a:cs typeface="Times New Roman"/>
                      </a:endParaRPr>
                    </a:p>
                  </a:txBody>
                  <a:tcPr/>
                </a:tc>
                <a:tc>
                  <a:txBody>
                    <a:bodyPr/>
                    <a:lstStyle/>
                    <a:p>
                      <a:pPr algn="ctr"/>
                      <a:r>
                        <a:rPr lang="en-US" sz="2000" dirty="0" smtClean="0">
                          <a:latin typeface="Lato" panose="020F0502020204030203" pitchFamily="34" charset="0"/>
                          <a:cs typeface="Times New Roman"/>
                        </a:rPr>
                        <a:t>$75,400,000</a:t>
                      </a:r>
                      <a:endParaRPr lang="en-US" sz="2000" dirty="0">
                        <a:latin typeface="Lato" panose="020F0502020204030203" pitchFamily="34" charset="0"/>
                        <a:cs typeface="Times New Roman"/>
                      </a:endParaRPr>
                    </a:p>
                  </a:txBody>
                  <a:tcPr/>
                </a:tc>
                <a:extLst>
                  <a:ext uri="{0D108BD9-81ED-4DB2-BD59-A6C34878D82A}">
                    <a16:rowId xmlns:a16="http://schemas.microsoft.com/office/drawing/2014/main" val="400391973"/>
                  </a:ext>
                </a:extLst>
              </a:tr>
            </a:tbl>
          </a:graphicData>
        </a:graphic>
      </p:graphicFrame>
      <p:sp>
        <p:nvSpPr>
          <p:cNvPr id="5" name="Title 4"/>
          <p:cNvSpPr txBox="1">
            <a:spLocks/>
          </p:cNvSpPr>
          <p:nvPr/>
        </p:nvSpPr>
        <p:spPr bwMode="auto">
          <a:xfrm>
            <a:off x="0" y="1"/>
            <a:ext cx="9144000" cy="655607"/>
          </a:xfrm>
          <a:prstGeom prst="rect">
            <a:avLst/>
          </a:prstGeom>
          <a:solidFill>
            <a:schemeClr val="bg1">
              <a:lumMod val="75000"/>
              <a:lumOff val="25000"/>
            </a:schemeClr>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en-US" sz="3000" b="1" dirty="0" smtClean="0">
                <a:latin typeface="Lato Black" panose="020F0A02020204030203" pitchFamily="34" charset="0"/>
                <a:cs typeface="Times New Roman"/>
              </a:rPr>
              <a:t>ICSP State/Local Funding History - Legacy</a:t>
            </a:r>
            <a:endParaRPr lang="en-US" sz="3000" b="1" dirty="0">
              <a:solidFill>
                <a:schemeClr val="tx1"/>
              </a:solidFill>
              <a:latin typeface="Lato Black" panose="020F0A02020204030203" pitchFamily="34" charset="0"/>
            </a:endParaRPr>
          </a:p>
        </p:txBody>
      </p:sp>
      <p:sp>
        <p:nvSpPr>
          <p:cNvPr id="7" name="Footer Placeholder 6"/>
          <p:cNvSpPr>
            <a:spLocks noGrp="1"/>
          </p:cNvSpPr>
          <p:nvPr>
            <p:ph type="ftr" sz="quarter" idx="11"/>
          </p:nvPr>
        </p:nvSpPr>
        <p:spPr/>
        <p:txBody>
          <a:bodyPr/>
          <a:lstStyle/>
          <a:p>
            <a:pPr>
              <a:defRPr/>
            </a:pPr>
            <a:r>
              <a:rPr lang="en-US" dirty="0" smtClean="0">
                <a:solidFill>
                  <a:schemeClr val="bg2"/>
                </a:solidFill>
              </a:rPr>
              <a:t>42</a:t>
            </a:r>
            <a:endParaRPr lang="en-US" dirty="0">
              <a:solidFill>
                <a:schemeClr val="bg2"/>
              </a:solidFill>
            </a:endParaRPr>
          </a:p>
        </p:txBody>
      </p:sp>
    </p:spTree>
    <p:extLst>
      <p:ext uri="{BB962C8B-B14F-4D97-AF65-F5344CB8AC3E}">
        <p14:creationId xmlns:p14="http://schemas.microsoft.com/office/powerpoint/2010/main" val="346635590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24060" cy="940036"/>
          </a:xfrm>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6805186"/>
              </p:ext>
            </p:extLst>
          </p:nvPr>
        </p:nvGraphicFramePr>
        <p:xfrm>
          <a:off x="162659" y="2001764"/>
          <a:ext cx="8846390" cy="3373183"/>
        </p:xfrm>
        <a:graphic>
          <a:graphicData uri="http://schemas.openxmlformats.org/drawingml/2006/table">
            <a:tbl>
              <a:tblPr firstRow="1" bandRow="1">
                <a:tableStyleId>{5C22544A-7EE6-4342-B048-85BDC9FD1C3A}</a:tableStyleId>
              </a:tblPr>
              <a:tblGrid>
                <a:gridCol w="1548154">
                  <a:extLst>
                    <a:ext uri="{9D8B030D-6E8A-4147-A177-3AD203B41FA5}">
                      <a16:colId xmlns:a16="http://schemas.microsoft.com/office/drawing/2014/main" val="20000"/>
                    </a:ext>
                  </a:extLst>
                </a:gridCol>
                <a:gridCol w="1185832">
                  <a:extLst>
                    <a:ext uri="{9D8B030D-6E8A-4147-A177-3AD203B41FA5}">
                      <a16:colId xmlns:a16="http://schemas.microsoft.com/office/drawing/2014/main" val="20001"/>
                    </a:ext>
                  </a:extLst>
                </a:gridCol>
                <a:gridCol w="1470452">
                  <a:extLst>
                    <a:ext uri="{9D8B030D-6E8A-4147-A177-3AD203B41FA5}">
                      <a16:colId xmlns:a16="http://schemas.microsoft.com/office/drawing/2014/main" val="20002"/>
                    </a:ext>
                  </a:extLst>
                </a:gridCol>
                <a:gridCol w="1441104">
                  <a:extLst>
                    <a:ext uri="{9D8B030D-6E8A-4147-A177-3AD203B41FA5}">
                      <a16:colId xmlns:a16="http://schemas.microsoft.com/office/drawing/2014/main" val="20003"/>
                    </a:ext>
                  </a:extLst>
                </a:gridCol>
                <a:gridCol w="1600424">
                  <a:extLst>
                    <a:ext uri="{9D8B030D-6E8A-4147-A177-3AD203B41FA5}">
                      <a16:colId xmlns:a16="http://schemas.microsoft.com/office/drawing/2014/main" val="1503501882"/>
                    </a:ext>
                  </a:extLst>
                </a:gridCol>
                <a:gridCol w="1600424">
                  <a:extLst>
                    <a:ext uri="{9D8B030D-6E8A-4147-A177-3AD203B41FA5}">
                      <a16:colId xmlns:a16="http://schemas.microsoft.com/office/drawing/2014/main" val="20004"/>
                    </a:ext>
                  </a:extLst>
                </a:gridCol>
              </a:tblGrid>
              <a:tr h="1990680">
                <a:tc>
                  <a:txBody>
                    <a:bodyPr/>
                    <a:lstStyle/>
                    <a:p>
                      <a:pPr algn="ctr"/>
                      <a:r>
                        <a:rPr lang="en-US" sz="2100" dirty="0" smtClean="0">
                          <a:latin typeface="Lato" panose="020F0502020204030203" pitchFamily="34" charset="0"/>
                          <a:cs typeface="Times New Roman"/>
                        </a:rPr>
                        <a:t>Fiscal</a:t>
                      </a:r>
                    </a:p>
                    <a:p>
                      <a:pPr algn="ctr"/>
                      <a:r>
                        <a:rPr lang="en-US" sz="2100" dirty="0" smtClean="0">
                          <a:latin typeface="Lato" panose="020F0502020204030203" pitchFamily="34" charset="0"/>
                          <a:cs typeface="Times New Roman"/>
                        </a:rPr>
                        <a:t>Year</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Number of ICSP</a:t>
                      </a:r>
                    </a:p>
                    <a:p>
                      <a:pPr algn="ctr"/>
                      <a:r>
                        <a:rPr lang="en-US" sz="2100" dirty="0" smtClean="0">
                          <a:latin typeface="Lato" panose="020F0502020204030203" pitchFamily="34" charset="0"/>
                          <a:cs typeface="Times New Roman"/>
                        </a:rPr>
                        <a:t>Schools</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ICSP</a:t>
                      </a:r>
                    </a:p>
                    <a:p>
                      <a:pPr algn="ctr"/>
                      <a:r>
                        <a:rPr lang="en-US" sz="2100" dirty="0" smtClean="0">
                          <a:latin typeface="Lato" panose="020F0502020204030203" pitchFamily="34" charset="0"/>
                          <a:cs typeface="Times New Roman"/>
                        </a:rPr>
                        <a:t>Full-Time</a:t>
                      </a:r>
                    </a:p>
                    <a:p>
                      <a:pPr algn="ctr"/>
                      <a:r>
                        <a:rPr lang="en-US" sz="2100" dirty="0" smtClean="0">
                          <a:latin typeface="Lato" panose="020F0502020204030203" pitchFamily="34" charset="0"/>
                          <a:cs typeface="Times New Roman"/>
                        </a:rPr>
                        <a:t>Equivalent (FTE)</a:t>
                      </a:r>
                    </a:p>
                    <a:p>
                      <a:pPr algn="ctr"/>
                      <a:r>
                        <a:rPr lang="en-US" sz="2100" baseline="0" dirty="0" smtClean="0">
                          <a:latin typeface="Lato" panose="020F0502020204030203" pitchFamily="34" charset="0"/>
                          <a:cs typeface="Times New Roman"/>
                        </a:rPr>
                        <a:t> Students </a:t>
                      </a:r>
                      <a:endParaRPr lang="en-US" sz="2100" dirty="0">
                        <a:latin typeface="Lato" panose="020F0502020204030203" pitchFamily="34" charset="0"/>
                        <a:cs typeface="Times New Roman"/>
                      </a:endParaRPr>
                    </a:p>
                  </a:txBody>
                  <a:tcPr/>
                </a:tc>
                <a:tc>
                  <a:txBody>
                    <a:bodyPr/>
                    <a:lstStyle/>
                    <a:p>
                      <a:pPr algn="ctr"/>
                      <a:r>
                        <a:rPr lang="en-US" sz="2100" baseline="0" dirty="0" smtClean="0">
                          <a:latin typeface="Lato" panose="020F0502020204030203" pitchFamily="34" charset="0"/>
                          <a:cs typeface="Times New Roman"/>
                        </a:rPr>
                        <a:t># of Districts with Students</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ICSP</a:t>
                      </a:r>
                    </a:p>
                    <a:p>
                      <a:pPr algn="ctr"/>
                      <a:r>
                        <a:rPr lang="en-US" sz="2100" dirty="0" smtClean="0">
                          <a:latin typeface="Lato" panose="020F0502020204030203" pitchFamily="34" charset="0"/>
                          <a:cs typeface="Times New Roman"/>
                        </a:rPr>
                        <a:t>Direct</a:t>
                      </a:r>
                      <a:r>
                        <a:rPr lang="en-US" sz="2100" baseline="0" dirty="0" smtClean="0">
                          <a:latin typeface="Lato" panose="020F0502020204030203" pitchFamily="34" charset="0"/>
                          <a:cs typeface="Times New Roman"/>
                        </a:rPr>
                        <a:t> </a:t>
                      </a:r>
                      <a:r>
                        <a:rPr lang="en-US" sz="2100" dirty="0" smtClean="0">
                          <a:latin typeface="Lato" panose="020F0502020204030203" pitchFamily="34" charset="0"/>
                          <a:cs typeface="Times New Roman"/>
                        </a:rPr>
                        <a:t>State GPR Funding</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State Aid Deduction/Local Property</a:t>
                      </a:r>
                      <a:r>
                        <a:rPr lang="en-US" sz="2100" baseline="0" dirty="0" smtClean="0">
                          <a:latin typeface="Lato" panose="020F0502020204030203" pitchFamily="34" charset="0"/>
                          <a:cs typeface="Times New Roman"/>
                        </a:rPr>
                        <a:t> Taxpayer Funding</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0000"/>
                  </a:ext>
                </a:extLst>
              </a:tr>
              <a:tr h="629983">
                <a:tc>
                  <a:txBody>
                    <a:bodyPr/>
                    <a:lstStyle/>
                    <a:p>
                      <a:pPr algn="ctr"/>
                      <a:r>
                        <a:rPr lang="en-US" sz="2100" dirty="0" smtClean="0">
                          <a:latin typeface="Lato" panose="020F0502020204030203" pitchFamily="34" charset="0"/>
                          <a:cs typeface="Times New Roman"/>
                        </a:rPr>
                        <a:t>2018-19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253</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16</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$2,176,300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10001"/>
                  </a:ext>
                </a:extLst>
              </a:tr>
              <a:tr h="629983">
                <a:tc>
                  <a:txBody>
                    <a:bodyPr/>
                    <a:lstStyle/>
                    <a:p>
                      <a:pPr algn="ctr"/>
                      <a:r>
                        <a:rPr lang="en-US" sz="2100" dirty="0" smtClean="0">
                          <a:latin typeface="Lato" panose="020F0502020204030203" pitchFamily="34" charset="0"/>
                          <a:cs typeface="Times New Roman"/>
                        </a:rPr>
                        <a:t>2019-20</a:t>
                      </a:r>
                      <a:br>
                        <a:rPr lang="en-US" sz="2100" dirty="0" smtClean="0">
                          <a:latin typeface="Lato" panose="020F0502020204030203" pitchFamily="34" charset="0"/>
                          <a:cs typeface="Times New Roman"/>
                        </a:rPr>
                      </a:br>
                      <a:r>
                        <a:rPr lang="en-US" sz="2100" dirty="0" smtClean="0">
                          <a:latin typeface="Lato" panose="020F0502020204030203" pitchFamily="34" charset="0"/>
                          <a:cs typeface="Times New Roman"/>
                        </a:rPr>
                        <a:t>(estimated)</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299</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13</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0</a:t>
                      </a:r>
                      <a:endParaRPr lang="en-US" sz="2100" dirty="0">
                        <a:latin typeface="Lato" panose="020F0502020204030203" pitchFamily="34" charset="0"/>
                        <a:cs typeface="Times New Roman"/>
                      </a:endParaRPr>
                    </a:p>
                  </a:txBody>
                  <a:tcPr/>
                </a:tc>
                <a:tc>
                  <a:txBody>
                    <a:bodyPr/>
                    <a:lstStyle/>
                    <a:p>
                      <a:pPr algn="ctr"/>
                      <a:r>
                        <a:rPr lang="en-US" sz="2100" dirty="0" smtClean="0">
                          <a:latin typeface="Lato" panose="020F0502020204030203" pitchFamily="34" charset="0"/>
                          <a:cs typeface="Times New Roman"/>
                        </a:rPr>
                        <a:t>$2,667,100</a:t>
                      </a:r>
                      <a:endParaRPr lang="en-US" sz="2100" dirty="0">
                        <a:latin typeface="Lato" panose="020F0502020204030203" pitchFamily="34" charset="0"/>
                        <a:cs typeface="Times New Roman"/>
                      </a:endParaRPr>
                    </a:p>
                  </a:txBody>
                  <a:tcPr/>
                </a:tc>
                <a:extLst>
                  <a:ext uri="{0D108BD9-81ED-4DB2-BD59-A6C34878D82A}">
                    <a16:rowId xmlns:a16="http://schemas.microsoft.com/office/drawing/2014/main" val="2009433787"/>
                  </a:ext>
                </a:extLst>
              </a:tr>
            </a:tbl>
          </a:graphicData>
        </a:graphic>
      </p:graphicFrame>
      <p:sp>
        <p:nvSpPr>
          <p:cNvPr id="5" name="Title 4"/>
          <p:cNvSpPr txBox="1">
            <a:spLocks/>
          </p:cNvSpPr>
          <p:nvPr/>
        </p:nvSpPr>
        <p:spPr bwMode="auto">
          <a:xfrm>
            <a:off x="0" y="1"/>
            <a:ext cx="9144000" cy="1252727"/>
          </a:xfrm>
          <a:prstGeom prst="rect">
            <a:avLst/>
          </a:prstGeom>
          <a:solidFill>
            <a:schemeClr val="bg1">
              <a:lumMod val="75000"/>
              <a:lumOff val="25000"/>
            </a:schemeClr>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en-US" sz="3200" b="1" dirty="0" smtClean="0">
                <a:latin typeface="Lato Black" panose="020F0A02020204030203" pitchFamily="34" charset="0"/>
                <a:cs typeface="Times New Roman"/>
              </a:rPr>
              <a:t>ICSP State/Local Funding History </a:t>
            </a:r>
          </a:p>
          <a:p>
            <a:pPr>
              <a:defRPr/>
            </a:pPr>
            <a:r>
              <a:rPr lang="en-US" sz="3200" b="1" dirty="0" smtClean="0">
                <a:latin typeface="Lato Black" panose="020F0A02020204030203" pitchFamily="34" charset="0"/>
                <a:cs typeface="Times New Roman"/>
              </a:rPr>
              <a:t>New Authorizers</a:t>
            </a:r>
            <a:endParaRPr lang="en-US" sz="3200" b="1" dirty="0">
              <a:solidFill>
                <a:schemeClr val="tx1"/>
              </a:solidFill>
              <a:latin typeface="Lato Black" panose="020F0A02020204030203" pitchFamily="34" charset="0"/>
            </a:endParaRPr>
          </a:p>
        </p:txBody>
      </p:sp>
      <p:sp>
        <p:nvSpPr>
          <p:cNvPr id="7" name="Footer Placeholder 6"/>
          <p:cNvSpPr>
            <a:spLocks noGrp="1"/>
          </p:cNvSpPr>
          <p:nvPr>
            <p:ph type="ftr" sz="quarter" idx="11"/>
          </p:nvPr>
        </p:nvSpPr>
        <p:spPr/>
        <p:txBody>
          <a:bodyPr/>
          <a:lstStyle/>
          <a:p>
            <a:pPr>
              <a:defRPr/>
            </a:pPr>
            <a:r>
              <a:rPr lang="en-US" dirty="0" smtClean="0">
                <a:solidFill>
                  <a:schemeClr val="bg2"/>
                </a:solidFill>
              </a:rPr>
              <a:t>43</a:t>
            </a:r>
            <a:endParaRPr lang="en-US" dirty="0">
              <a:solidFill>
                <a:schemeClr val="bg2"/>
              </a:solidFill>
            </a:endParaRPr>
          </a:p>
        </p:txBody>
      </p:sp>
    </p:spTree>
    <p:extLst>
      <p:ext uri="{BB962C8B-B14F-4D97-AF65-F5344CB8AC3E}">
        <p14:creationId xmlns:p14="http://schemas.microsoft.com/office/powerpoint/2010/main" val="1090046700"/>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sz="3600" b="1" dirty="0" smtClean="0">
                <a:latin typeface="Lato Black" panose="020F0A02020204030203" pitchFamily="34" charset="0"/>
              </a:rPr>
              <a:t>Private </a:t>
            </a:r>
            <a:r>
              <a:rPr lang="en-US" sz="3600" b="1" dirty="0">
                <a:latin typeface="Lato Black" panose="020F0A02020204030203" pitchFamily="34" charset="0"/>
              </a:rPr>
              <a:t>School </a:t>
            </a:r>
            <a:r>
              <a:rPr lang="en-US" sz="3600" b="1" dirty="0" smtClean="0">
                <a:latin typeface="Lato Black" panose="020F0A02020204030203" pitchFamily="34" charset="0"/>
              </a:rPr>
              <a:t>Choice/Voucher Summary</a:t>
            </a:r>
            <a:endParaRPr lang="en-US" sz="3600" dirty="0">
              <a:latin typeface="Lato Black" panose="020F0A02020204030203" pitchFamily="34" charset="0"/>
            </a:endParaRPr>
          </a:p>
        </p:txBody>
      </p:sp>
      <p:sp>
        <p:nvSpPr>
          <p:cNvPr id="3" name="Content Placeholder 2"/>
          <p:cNvSpPr>
            <a:spLocks noGrp="1"/>
          </p:cNvSpPr>
          <p:nvPr>
            <p:ph idx="1"/>
          </p:nvPr>
        </p:nvSpPr>
        <p:spPr>
          <a:xfrm>
            <a:off x="457200" y="1655065"/>
            <a:ext cx="8229600" cy="4334256"/>
          </a:xfrm>
        </p:spPr>
        <p:txBody>
          <a:bodyPr/>
          <a:lstStyle/>
          <a:p>
            <a:pPr marL="0" indent="0">
              <a:buNone/>
            </a:pPr>
            <a:r>
              <a:rPr lang="en-US" sz="2000" b="1" u="sng" dirty="0" smtClean="0">
                <a:latin typeface="Lato" panose="020F0502020204030203" pitchFamily="34" charset="0"/>
              </a:rPr>
              <a:t>Racine </a:t>
            </a:r>
            <a:r>
              <a:rPr lang="en-US" sz="2000" b="1" u="sng" dirty="0">
                <a:latin typeface="Lato" panose="020F0502020204030203" pitchFamily="34" charset="0"/>
              </a:rPr>
              <a:t>and Wisconsin Parental Choice Programs (</a:t>
            </a:r>
            <a:r>
              <a:rPr lang="en-US" sz="2000" b="1" u="sng" dirty="0" smtClean="0">
                <a:latin typeface="Lato" panose="020F0502020204030203" pitchFamily="34" charset="0"/>
              </a:rPr>
              <a:t>RPCP/WPCP)</a:t>
            </a:r>
            <a:endParaRPr lang="en-US" sz="2000" dirty="0">
              <a:latin typeface="Lato" panose="020F0502020204030203" pitchFamily="34" charset="0"/>
            </a:endParaRPr>
          </a:p>
          <a:p>
            <a:r>
              <a:rPr lang="en-US" sz="2000" b="1" dirty="0" smtClean="0">
                <a:latin typeface="Lato" panose="020F0502020204030203" pitchFamily="34" charset="0"/>
              </a:rPr>
              <a:t>For </a:t>
            </a:r>
            <a:r>
              <a:rPr lang="en-US" sz="2000" b="1" dirty="0">
                <a:latin typeface="Lato" panose="020F0502020204030203" pitchFamily="34" charset="0"/>
              </a:rPr>
              <a:t>choice students enrolled in the RPCP/WPCP </a:t>
            </a:r>
            <a:r>
              <a:rPr lang="en-US" sz="2000" b="1" u="sng" dirty="0" smtClean="0">
                <a:latin typeface="Lato" panose="020F0502020204030203" pitchFamily="34" charset="0"/>
              </a:rPr>
              <a:t>PRIOR</a:t>
            </a:r>
            <a:r>
              <a:rPr lang="en-US" sz="2000" b="1" dirty="0" smtClean="0">
                <a:latin typeface="Lato" panose="020F0502020204030203" pitchFamily="34" charset="0"/>
              </a:rPr>
              <a:t> to </a:t>
            </a:r>
            <a:r>
              <a:rPr lang="en-US" sz="2000" b="1" dirty="0">
                <a:latin typeface="Lato" panose="020F0502020204030203" pitchFamily="34" charset="0"/>
              </a:rPr>
              <a:t>2015-16:</a:t>
            </a:r>
            <a:endParaRPr lang="en-US" sz="2000" dirty="0">
              <a:latin typeface="Lato" panose="020F0502020204030203" pitchFamily="34" charset="0"/>
            </a:endParaRPr>
          </a:p>
          <a:p>
            <a:pPr lvl="2"/>
            <a:r>
              <a:rPr lang="en-US" sz="2000" dirty="0">
                <a:latin typeface="Lato" panose="020F0502020204030203" pitchFamily="34" charset="0"/>
              </a:rPr>
              <a:t>These choice students are paid directly with state General Purpose Revenue (GPR) funds until the student exits the RPCP/WPCP</a:t>
            </a:r>
            <a:r>
              <a:rPr lang="en-US" sz="2000" dirty="0" smtClean="0">
                <a:latin typeface="Lato" panose="020F0502020204030203" pitchFamily="34" charset="0"/>
              </a:rPr>
              <a:t>. The State directly pays 100% of the costs of these vouchers.</a:t>
            </a:r>
          </a:p>
          <a:p>
            <a:pPr marL="914400" lvl="2" indent="0">
              <a:buNone/>
            </a:pPr>
            <a:endParaRPr lang="en-US" sz="2000" dirty="0">
              <a:latin typeface="Lato" panose="020F0502020204030203" pitchFamily="34" charset="0"/>
            </a:endParaRPr>
          </a:p>
          <a:p>
            <a:pPr lvl="2"/>
            <a:r>
              <a:rPr lang="en-US" sz="2000" dirty="0">
                <a:latin typeface="Lato" panose="020F0502020204030203" pitchFamily="34" charset="0"/>
              </a:rPr>
              <a:t>There is no reduction from a school district’s state general aids for these students</a:t>
            </a:r>
            <a:r>
              <a:rPr lang="en-US" sz="2000" dirty="0" smtClean="0">
                <a:latin typeface="Lato" panose="020F0502020204030203" pitchFamily="34" charset="0"/>
              </a:rPr>
              <a:t>.</a:t>
            </a:r>
          </a:p>
          <a:p>
            <a:pPr marL="914400" lvl="2" indent="0">
              <a:buNone/>
            </a:pPr>
            <a:endParaRPr lang="en-US" sz="2000" dirty="0">
              <a:latin typeface="Lato" panose="020F0502020204030203" pitchFamily="34" charset="0"/>
            </a:endParaRPr>
          </a:p>
          <a:p>
            <a:pPr lvl="2"/>
            <a:r>
              <a:rPr lang="en-US" sz="2000" dirty="0">
                <a:latin typeface="Lato" panose="020F0502020204030203" pitchFamily="34" charset="0"/>
              </a:rPr>
              <a:t>These choice students </a:t>
            </a:r>
            <a:r>
              <a:rPr lang="en-US" sz="2000" u="sng" dirty="0">
                <a:latin typeface="Lato" panose="020F0502020204030203" pitchFamily="34" charset="0"/>
              </a:rPr>
              <a:t>are not</a:t>
            </a:r>
            <a:r>
              <a:rPr lang="en-US" sz="2000" dirty="0">
                <a:latin typeface="Lato" panose="020F0502020204030203" pitchFamily="34" charset="0"/>
              </a:rPr>
              <a:t> counted in a school district’s membership for state general aid or revenue limit purposes.</a:t>
            </a:r>
          </a:p>
          <a:p>
            <a:pPr marL="457200" lvl="1" indent="0">
              <a:buNone/>
            </a:pPr>
            <a:endParaRPr lang="en-US" sz="2000" dirty="0" smtClean="0">
              <a:latin typeface="Lato" panose="020F0502020204030203" pitchFamily="34" charset="0"/>
              <a:cs typeface="Times New Roman" pitchFamily="18" charset="0"/>
            </a:endParaRPr>
          </a:p>
        </p:txBody>
      </p:sp>
      <p:sp>
        <p:nvSpPr>
          <p:cNvPr id="6" name="Slide Number Placeholder 5"/>
          <p:cNvSpPr>
            <a:spLocks noGrp="1"/>
          </p:cNvSpPr>
          <p:nvPr>
            <p:ph type="sldNum" sz="quarter" idx="12"/>
          </p:nvPr>
        </p:nvSpPr>
        <p:spPr>
          <a:xfrm>
            <a:off x="2438400" y="6308725"/>
            <a:ext cx="2133600" cy="365125"/>
          </a:xfrm>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489738143"/>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sz="3600" b="1" dirty="0" smtClean="0">
                <a:latin typeface="Lato Black" panose="020F0A02020204030203" pitchFamily="34" charset="0"/>
              </a:rPr>
              <a:t>Private </a:t>
            </a:r>
            <a:r>
              <a:rPr lang="en-US" sz="3600" b="1" dirty="0">
                <a:latin typeface="Lato Black" panose="020F0A02020204030203" pitchFamily="34" charset="0"/>
              </a:rPr>
              <a:t>School </a:t>
            </a:r>
            <a:r>
              <a:rPr lang="en-US" sz="3600" b="1" dirty="0" smtClean="0">
                <a:latin typeface="Lato Black" panose="020F0A02020204030203" pitchFamily="34" charset="0"/>
              </a:rPr>
              <a:t>Choice/Voucher Summary</a:t>
            </a:r>
            <a:endParaRPr lang="en-US" sz="3600" dirty="0">
              <a:latin typeface="Lato Black" panose="020F0A02020204030203" pitchFamily="34" charset="0"/>
            </a:endParaRPr>
          </a:p>
        </p:txBody>
      </p:sp>
      <p:sp>
        <p:nvSpPr>
          <p:cNvPr id="3" name="Content Placeholder 2"/>
          <p:cNvSpPr>
            <a:spLocks noGrp="1"/>
          </p:cNvSpPr>
          <p:nvPr>
            <p:ph idx="1"/>
          </p:nvPr>
        </p:nvSpPr>
        <p:spPr>
          <a:xfrm>
            <a:off x="457200" y="1655064"/>
            <a:ext cx="8229600" cy="4427081"/>
          </a:xfrm>
        </p:spPr>
        <p:txBody>
          <a:bodyPr/>
          <a:lstStyle/>
          <a:p>
            <a:pPr marL="0" indent="0">
              <a:buNone/>
            </a:pPr>
            <a:r>
              <a:rPr lang="en-US" sz="2000" b="1" u="sng" dirty="0">
                <a:latin typeface="Lato" panose="020F0502020204030203" pitchFamily="34" charset="0"/>
              </a:rPr>
              <a:t>Racine and Wisconsin Parental Choice Programs (</a:t>
            </a:r>
            <a:r>
              <a:rPr lang="en-US" sz="2000" b="1" u="sng" dirty="0" smtClean="0">
                <a:latin typeface="Lato" panose="020F0502020204030203" pitchFamily="34" charset="0"/>
              </a:rPr>
              <a:t>RPCP/WPCP)</a:t>
            </a:r>
            <a:endParaRPr lang="en-US" sz="2000" dirty="0">
              <a:latin typeface="Lato" panose="020F0502020204030203" pitchFamily="34" charset="0"/>
            </a:endParaRPr>
          </a:p>
          <a:p>
            <a:pPr marL="0" indent="0">
              <a:buNone/>
            </a:pPr>
            <a:r>
              <a:rPr lang="en-US" sz="2000" b="1" dirty="0" smtClean="0">
                <a:latin typeface="Lato" panose="020F0502020204030203" pitchFamily="34" charset="0"/>
              </a:rPr>
              <a:t>For choice/voucher </a:t>
            </a:r>
            <a:r>
              <a:rPr lang="en-US" sz="2000" b="1" dirty="0">
                <a:latin typeface="Lato" panose="020F0502020204030203" pitchFamily="34" charset="0"/>
              </a:rPr>
              <a:t>students enrolled in the RPCP/WPCP </a:t>
            </a:r>
            <a:r>
              <a:rPr lang="en-US" sz="2000" b="1" dirty="0" smtClean="0">
                <a:latin typeface="Lato" panose="020F0502020204030203" pitchFamily="34" charset="0"/>
              </a:rPr>
              <a:t>in 2015-16 or thereafter, </a:t>
            </a:r>
            <a:r>
              <a:rPr lang="en-US" sz="2000" b="1" u="sng" dirty="0" smtClean="0">
                <a:latin typeface="Lato" panose="020F0502020204030203" pitchFamily="34" charset="0"/>
              </a:rPr>
              <a:t>State General Aids Impacts</a:t>
            </a:r>
            <a:r>
              <a:rPr lang="en-US" sz="2000" b="1" dirty="0" smtClean="0">
                <a:latin typeface="Lato" panose="020F0502020204030203" pitchFamily="34" charset="0"/>
              </a:rPr>
              <a:t>:</a:t>
            </a:r>
          </a:p>
          <a:p>
            <a:r>
              <a:rPr lang="en-US" sz="2000" dirty="0" smtClean="0">
                <a:latin typeface="Lato" panose="020F0502020204030203" pitchFamily="34" charset="0"/>
              </a:rPr>
              <a:t>The </a:t>
            </a:r>
            <a:r>
              <a:rPr lang="en-US" sz="2000" dirty="0">
                <a:latin typeface="Lato" panose="020F0502020204030203" pitchFamily="34" charset="0"/>
              </a:rPr>
              <a:t>choice student’s resident district pays their voucher through a reduction in its state general </a:t>
            </a:r>
            <a:r>
              <a:rPr lang="en-US" sz="2000" dirty="0" smtClean="0">
                <a:latin typeface="Lato" panose="020F0502020204030203" pitchFamily="34" charset="0"/>
              </a:rPr>
              <a:t>aids.</a:t>
            </a:r>
          </a:p>
          <a:p>
            <a:r>
              <a:rPr lang="en-US" sz="2000" dirty="0" smtClean="0">
                <a:latin typeface="Lato" panose="020F0502020204030203" pitchFamily="34" charset="0"/>
              </a:rPr>
              <a:t>If </a:t>
            </a:r>
            <a:r>
              <a:rPr lang="en-US" sz="2000" dirty="0">
                <a:latin typeface="Lato" panose="020F0502020204030203" pitchFamily="34" charset="0"/>
              </a:rPr>
              <a:t>a district does not receive enough state general aid to cover this reduction, the balance is taken from other state aids (e.g., </a:t>
            </a:r>
            <a:r>
              <a:rPr lang="en-US" sz="2000" dirty="0" smtClean="0">
                <a:latin typeface="Lato" panose="020F0502020204030203" pitchFamily="34" charset="0"/>
              </a:rPr>
              <a:t>Per Pupil </a:t>
            </a:r>
            <a:r>
              <a:rPr lang="en-US" sz="2000" dirty="0">
                <a:latin typeface="Lato" panose="020F0502020204030203" pitchFamily="34" charset="0"/>
              </a:rPr>
              <a:t>A</a:t>
            </a:r>
            <a:r>
              <a:rPr lang="en-US" sz="2000" dirty="0" smtClean="0">
                <a:latin typeface="Lato" panose="020F0502020204030203" pitchFamily="34" charset="0"/>
              </a:rPr>
              <a:t>id</a:t>
            </a:r>
            <a:r>
              <a:rPr lang="en-US" sz="2000" dirty="0">
                <a:latin typeface="Lato" panose="020F0502020204030203" pitchFamily="34" charset="0"/>
              </a:rPr>
              <a:t>) </a:t>
            </a:r>
            <a:r>
              <a:rPr lang="en-US" sz="2000" dirty="0" smtClean="0">
                <a:latin typeface="Lato" panose="020F0502020204030203" pitchFamily="34" charset="0"/>
              </a:rPr>
              <a:t>received.</a:t>
            </a:r>
          </a:p>
          <a:p>
            <a:r>
              <a:rPr lang="en-US" sz="2000" dirty="0" smtClean="0">
                <a:latin typeface="Lato" panose="020F0502020204030203" pitchFamily="34" charset="0"/>
              </a:rPr>
              <a:t>In the following year, these </a:t>
            </a:r>
            <a:r>
              <a:rPr lang="en-US" sz="2000" dirty="0">
                <a:latin typeface="Lato" panose="020F0502020204030203" pitchFamily="34" charset="0"/>
              </a:rPr>
              <a:t>choice students </a:t>
            </a:r>
            <a:r>
              <a:rPr lang="en-US" sz="2000" u="sng" dirty="0">
                <a:latin typeface="Lato" panose="020F0502020204030203" pitchFamily="34" charset="0"/>
              </a:rPr>
              <a:t>are</a:t>
            </a:r>
            <a:r>
              <a:rPr lang="en-US" sz="2000" dirty="0">
                <a:latin typeface="Lato" panose="020F0502020204030203" pitchFamily="34" charset="0"/>
              </a:rPr>
              <a:t> counted in their resident district’s membership for state general </a:t>
            </a:r>
            <a:r>
              <a:rPr lang="en-US" sz="2000" dirty="0" smtClean="0">
                <a:latin typeface="Lato" panose="020F0502020204030203" pitchFamily="34" charset="0"/>
              </a:rPr>
              <a:t>aids. </a:t>
            </a:r>
          </a:p>
          <a:p>
            <a:r>
              <a:rPr lang="en-US" sz="2000" dirty="0" smtClean="0">
                <a:latin typeface="Lato" panose="020F0502020204030203" pitchFamily="34" charset="0"/>
              </a:rPr>
              <a:t>A </a:t>
            </a:r>
            <a:r>
              <a:rPr lang="en-US" sz="2000" dirty="0">
                <a:latin typeface="Lato" panose="020F0502020204030203" pitchFamily="34" charset="0"/>
              </a:rPr>
              <a:t>district </a:t>
            </a:r>
            <a:r>
              <a:rPr lang="en-US" sz="2000" u="sng" dirty="0">
                <a:latin typeface="Lato" panose="020F0502020204030203" pitchFamily="34" charset="0"/>
              </a:rPr>
              <a:t>may</a:t>
            </a:r>
            <a:r>
              <a:rPr lang="en-US" sz="2000" dirty="0">
                <a:latin typeface="Lato" panose="020F0502020204030203" pitchFamily="34" charset="0"/>
              </a:rPr>
              <a:t> recoup some state general aid depending on its “position” in the state general aid formula, but is </a:t>
            </a:r>
            <a:r>
              <a:rPr lang="en-US" sz="2000" u="sng" dirty="0">
                <a:latin typeface="Lato" panose="020F0502020204030203" pitchFamily="34" charset="0"/>
              </a:rPr>
              <a:t>very unlikely </a:t>
            </a:r>
            <a:r>
              <a:rPr lang="en-US" sz="2000" dirty="0">
                <a:latin typeface="Lato" panose="020F0502020204030203" pitchFamily="34" charset="0"/>
              </a:rPr>
              <a:t>to fully recover its prior year state aid </a:t>
            </a:r>
            <a:r>
              <a:rPr lang="en-US" sz="2000" dirty="0" smtClean="0">
                <a:latin typeface="Lato" panose="020F0502020204030203" pitchFamily="34" charset="0"/>
              </a:rPr>
              <a:t>reduction.</a:t>
            </a:r>
          </a:p>
          <a:p>
            <a:pPr marL="0" indent="0">
              <a:buNone/>
            </a:pPr>
            <a:endParaRPr lang="en-US" sz="1800" dirty="0">
              <a:latin typeface="Lato" panose="020F0502020204030203" pitchFamily="34" charset="0"/>
            </a:endParaRPr>
          </a:p>
          <a:p>
            <a:pPr lvl="1">
              <a:buFont typeface="Courier New" pitchFamily="49" charset="0"/>
              <a:buChar char="o"/>
            </a:pPr>
            <a:endParaRPr lang="en-US" sz="1600" dirty="0" smtClean="0">
              <a:cs typeface="Times New Roman" pitchFamily="18" charset="0"/>
            </a:endParaRPr>
          </a:p>
          <a:p>
            <a:pPr marL="457200" lvl="1" indent="0">
              <a:buNone/>
            </a:pPr>
            <a:endParaRPr lang="en-US" sz="1600" dirty="0"/>
          </a:p>
        </p:txBody>
      </p:sp>
      <p:sp>
        <p:nvSpPr>
          <p:cNvPr id="6" name="Slide Number Placeholder 5"/>
          <p:cNvSpPr>
            <a:spLocks noGrp="1"/>
          </p:cNvSpPr>
          <p:nvPr>
            <p:ph type="sldNum" sz="quarter" idx="12"/>
          </p:nvPr>
        </p:nvSpPr>
        <p:spPr>
          <a:xfrm>
            <a:off x="2639568" y="6328918"/>
            <a:ext cx="2133600" cy="365125"/>
          </a:xfrm>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27030531"/>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b="1" dirty="0" smtClean="0">
                <a:latin typeface="Lato Black" panose="020F0A02020204030203" pitchFamily="34" charset="0"/>
              </a:rPr>
              <a:t>Private </a:t>
            </a:r>
            <a:r>
              <a:rPr lang="en-US" b="1" dirty="0">
                <a:latin typeface="Lato Black" panose="020F0A02020204030203" pitchFamily="34" charset="0"/>
              </a:rPr>
              <a:t>School Voucher </a:t>
            </a:r>
            <a:r>
              <a:rPr lang="en-US" b="1" dirty="0" smtClean="0">
                <a:latin typeface="Lato Black" panose="020F0A02020204030203" pitchFamily="34" charset="0"/>
              </a:rPr>
              <a:t>Summary</a:t>
            </a:r>
            <a:endParaRPr lang="en-US" dirty="0">
              <a:latin typeface="Lato Black" panose="020F0A02020204030203" pitchFamily="34" charset="0"/>
            </a:endParaRPr>
          </a:p>
        </p:txBody>
      </p:sp>
      <p:sp>
        <p:nvSpPr>
          <p:cNvPr id="3" name="Content Placeholder 2"/>
          <p:cNvSpPr>
            <a:spLocks noGrp="1"/>
          </p:cNvSpPr>
          <p:nvPr>
            <p:ph idx="1"/>
          </p:nvPr>
        </p:nvSpPr>
        <p:spPr>
          <a:xfrm>
            <a:off x="457200" y="1537463"/>
            <a:ext cx="8229600" cy="4516973"/>
          </a:xfrm>
        </p:spPr>
        <p:txBody>
          <a:bodyPr/>
          <a:lstStyle/>
          <a:p>
            <a:pPr marL="0" indent="0">
              <a:buNone/>
            </a:pPr>
            <a:r>
              <a:rPr lang="en-US" sz="1800" b="1" u="sng" dirty="0">
                <a:latin typeface="Lato" panose="020F0502020204030203" pitchFamily="34" charset="0"/>
              </a:rPr>
              <a:t>Racine and Wisconsin Parental Choice Programs (</a:t>
            </a:r>
            <a:r>
              <a:rPr lang="en-US" sz="1800" b="1" u="sng" dirty="0" smtClean="0">
                <a:latin typeface="Lato" panose="020F0502020204030203" pitchFamily="34" charset="0"/>
              </a:rPr>
              <a:t>RPCP/WPCP)</a:t>
            </a:r>
            <a:endParaRPr lang="en-US" sz="1800" dirty="0">
              <a:latin typeface="Lato" panose="020F0502020204030203" pitchFamily="34" charset="0"/>
            </a:endParaRPr>
          </a:p>
          <a:p>
            <a:pPr marL="0" indent="0">
              <a:buNone/>
            </a:pPr>
            <a:r>
              <a:rPr lang="en-US" sz="1800" b="1" dirty="0" smtClean="0">
                <a:latin typeface="Lato" panose="020F0502020204030203" pitchFamily="34" charset="0"/>
              </a:rPr>
              <a:t>For </a:t>
            </a:r>
            <a:r>
              <a:rPr lang="en-US" sz="1800" b="1" dirty="0">
                <a:latin typeface="Lato" panose="020F0502020204030203" pitchFamily="34" charset="0"/>
              </a:rPr>
              <a:t>choice students enrolled in the RPCP/WPCP </a:t>
            </a:r>
            <a:r>
              <a:rPr lang="en-US" sz="1800" b="1" dirty="0" smtClean="0">
                <a:latin typeface="Lato" panose="020F0502020204030203" pitchFamily="34" charset="0"/>
              </a:rPr>
              <a:t>in 2015-16 or thereafter, </a:t>
            </a:r>
          </a:p>
          <a:p>
            <a:pPr marL="0" indent="0">
              <a:buNone/>
            </a:pPr>
            <a:r>
              <a:rPr lang="en-US" sz="1800" b="1" u="sng" dirty="0" smtClean="0">
                <a:latin typeface="Lato" panose="020F0502020204030203" pitchFamily="34" charset="0"/>
              </a:rPr>
              <a:t>Revenue Limits Impacts</a:t>
            </a:r>
            <a:r>
              <a:rPr lang="en-US" sz="1800" b="1" dirty="0" smtClean="0">
                <a:latin typeface="Lato" panose="020F0502020204030203" pitchFamily="34" charset="0"/>
              </a:rPr>
              <a:t>:</a:t>
            </a:r>
          </a:p>
          <a:p>
            <a:r>
              <a:rPr lang="en-US" sz="1800" dirty="0">
                <a:latin typeface="Lato" panose="020F0502020204030203" pitchFamily="34" charset="0"/>
              </a:rPr>
              <a:t>These choice students are </a:t>
            </a:r>
            <a:r>
              <a:rPr lang="en-US" sz="1800" u="sng" dirty="0">
                <a:latin typeface="Lato" panose="020F0502020204030203" pitchFamily="34" charset="0"/>
              </a:rPr>
              <a:t>not</a:t>
            </a:r>
            <a:r>
              <a:rPr lang="en-US" sz="1800" dirty="0">
                <a:latin typeface="Lato" panose="020F0502020204030203" pitchFamily="34" charset="0"/>
              </a:rPr>
              <a:t> counted in the revenue limit membership</a:t>
            </a:r>
            <a:endParaRPr lang="en-US" sz="1800" b="1" dirty="0" smtClean="0">
              <a:latin typeface="Lato" panose="020F0502020204030203" pitchFamily="34" charset="0"/>
            </a:endParaRPr>
          </a:p>
          <a:p>
            <a:r>
              <a:rPr lang="en-US" sz="1800" dirty="0" smtClean="0">
                <a:latin typeface="Lato" panose="020F0502020204030203" pitchFamily="34" charset="0"/>
              </a:rPr>
              <a:t>The </a:t>
            </a:r>
            <a:r>
              <a:rPr lang="en-US" sz="1800" dirty="0">
                <a:latin typeface="Lato" panose="020F0502020204030203" pitchFamily="34" charset="0"/>
              </a:rPr>
              <a:t>choice student’s </a:t>
            </a:r>
            <a:r>
              <a:rPr lang="en-US" sz="1800" dirty="0" smtClean="0">
                <a:latin typeface="Lato" panose="020F0502020204030203" pitchFamily="34" charset="0"/>
              </a:rPr>
              <a:t>resident district receives </a:t>
            </a:r>
            <a:r>
              <a:rPr lang="en-US" sz="1800" dirty="0">
                <a:latin typeface="Lato" panose="020F0502020204030203" pitchFamily="34" charset="0"/>
              </a:rPr>
              <a:t>a non-recurring revenue limit adjustment equal to the per FTE choice payment in the current year, allowing a school board to replace the state aid reduction through increased property taxes. </a:t>
            </a:r>
            <a:endParaRPr lang="en-US" sz="1800" dirty="0" smtClean="0">
              <a:latin typeface="Lato" panose="020F0502020204030203" pitchFamily="34" charset="0"/>
            </a:endParaRPr>
          </a:p>
          <a:p>
            <a:r>
              <a:rPr lang="en-US" sz="1800" dirty="0" smtClean="0">
                <a:latin typeface="Lato" panose="020F0502020204030203" pitchFamily="34" charset="0"/>
                <a:cs typeface="Times New Roman" pitchFamily="18" charset="0"/>
              </a:rPr>
              <a:t>If a </a:t>
            </a:r>
            <a:r>
              <a:rPr lang="en-US" sz="1800" dirty="0">
                <a:latin typeface="Lato" panose="020F0502020204030203" pitchFamily="34" charset="0"/>
                <a:cs typeface="Times New Roman" pitchFamily="18" charset="0"/>
              </a:rPr>
              <a:t>school board chooses to levy less than the private school voucher non-recurring revenue limit </a:t>
            </a:r>
            <a:r>
              <a:rPr lang="en-US" sz="1800" dirty="0" smtClean="0">
                <a:latin typeface="Lato" panose="020F0502020204030203" pitchFamily="34" charset="0"/>
                <a:cs typeface="Times New Roman" pitchFamily="18" charset="0"/>
              </a:rPr>
              <a:t>exemption, </a:t>
            </a:r>
            <a:r>
              <a:rPr lang="en-US" sz="1800" dirty="0">
                <a:latin typeface="Lato" panose="020F0502020204030203" pitchFamily="34" charset="0"/>
                <a:cs typeface="Times New Roman" pitchFamily="18" charset="0"/>
              </a:rPr>
              <a:t>the following year’s revenue limit carry-over total will be reduced dollar for dollar. In other words, this new non-recurring revenue limit exemption is treated the same way as other non-recurring revenue limit exemptions if a school board chooses to levy less than the maximum allowed. </a:t>
            </a:r>
          </a:p>
          <a:p>
            <a:pPr marL="0" indent="0">
              <a:buNone/>
            </a:pPr>
            <a:endParaRPr lang="en-US" sz="1800" dirty="0">
              <a:latin typeface="Lato" panose="020F0502020204030203" pitchFamily="34" charset="0"/>
            </a:endParaRPr>
          </a:p>
          <a:p>
            <a:pPr marL="457200" lvl="1" indent="0">
              <a:buNone/>
            </a:pPr>
            <a:endParaRPr lang="en-US" sz="1800" b="1" dirty="0"/>
          </a:p>
          <a:p>
            <a:pPr marL="0" indent="0">
              <a:buNone/>
            </a:pPr>
            <a:endParaRPr lang="en-US" sz="1800" dirty="0"/>
          </a:p>
          <a:p>
            <a:pPr lvl="1">
              <a:buFont typeface="Courier New" pitchFamily="49" charset="0"/>
              <a:buChar char="o"/>
            </a:pPr>
            <a:endParaRPr lang="en-US" sz="1600" dirty="0" smtClean="0">
              <a:cs typeface="Times New Roman" pitchFamily="18" charset="0"/>
            </a:endParaRPr>
          </a:p>
          <a:p>
            <a:pPr marL="457200" lvl="1" indent="0">
              <a:buNone/>
            </a:pPr>
            <a:endParaRPr lang="en-US" sz="1600" dirty="0"/>
          </a:p>
        </p:txBody>
      </p:sp>
      <p:sp>
        <p:nvSpPr>
          <p:cNvPr id="6" name="Slide Number Placeholder 5"/>
          <p:cNvSpPr>
            <a:spLocks noGrp="1"/>
          </p:cNvSpPr>
          <p:nvPr>
            <p:ph type="sldNum" sz="quarter" idx="12"/>
          </p:nvPr>
        </p:nvSpPr>
        <p:spPr>
          <a:xfrm>
            <a:off x="2584704" y="6283198"/>
            <a:ext cx="2133600" cy="365125"/>
          </a:xfrm>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4003583899"/>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b="1" dirty="0" smtClean="0">
                <a:latin typeface="Lato Black" panose="020F0A02020204030203" pitchFamily="34" charset="0"/>
              </a:rPr>
              <a:t>Private </a:t>
            </a:r>
            <a:r>
              <a:rPr lang="en-US" b="1" dirty="0">
                <a:latin typeface="Lato Black" panose="020F0A02020204030203" pitchFamily="34" charset="0"/>
              </a:rPr>
              <a:t>School Voucher </a:t>
            </a:r>
            <a:r>
              <a:rPr lang="en-US" b="1" dirty="0" smtClean="0">
                <a:latin typeface="Lato Black" panose="020F0A02020204030203" pitchFamily="34" charset="0"/>
              </a:rPr>
              <a:t>Takeaways</a:t>
            </a:r>
            <a:endParaRPr lang="en-US" dirty="0">
              <a:latin typeface="Lato Black" panose="020F0A02020204030203" pitchFamily="34" charset="0"/>
            </a:endParaRPr>
          </a:p>
        </p:txBody>
      </p:sp>
      <p:sp>
        <p:nvSpPr>
          <p:cNvPr id="3" name="Content Placeholder 2"/>
          <p:cNvSpPr>
            <a:spLocks noGrp="1"/>
          </p:cNvSpPr>
          <p:nvPr>
            <p:ph idx="1"/>
          </p:nvPr>
        </p:nvSpPr>
        <p:spPr>
          <a:xfrm>
            <a:off x="457200" y="1600200"/>
            <a:ext cx="8229600" cy="4412673"/>
          </a:xfrm>
        </p:spPr>
        <p:txBody>
          <a:bodyPr/>
          <a:lstStyle/>
          <a:p>
            <a:pPr marL="0" indent="0">
              <a:buNone/>
            </a:pPr>
            <a:r>
              <a:rPr lang="en-US" sz="2000" b="1" u="sng" dirty="0" smtClean="0">
                <a:latin typeface="Lato" panose="020F0502020204030203" pitchFamily="34" charset="0"/>
              </a:rPr>
              <a:t>School District Budgets – Current Year (Year 1)</a:t>
            </a:r>
            <a:endParaRPr lang="en-US" sz="2000" dirty="0">
              <a:latin typeface="Lato" panose="020F0502020204030203" pitchFamily="34" charset="0"/>
            </a:endParaRPr>
          </a:p>
          <a:p>
            <a:pPr lvl="1">
              <a:buFont typeface="Arial" panose="020B0604020202020204" pitchFamily="34" charset="0"/>
              <a:buChar char="•"/>
            </a:pPr>
            <a:r>
              <a:rPr lang="en-US" sz="2000" b="1" dirty="0" smtClean="0">
                <a:latin typeface="Lato" panose="020F0502020204030203" pitchFamily="34" charset="0"/>
              </a:rPr>
              <a:t>For </a:t>
            </a:r>
            <a:r>
              <a:rPr lang="en-US" sz="2000" b="1" dirty="0">
                <a:latin typeface="Lato" panose="020F0502020204030203" pitchFamily="34" charset="0"/>
              </a:rPr>
              <a:t>choice students enrolled in the </a:t>
            </a:r>
            <a:r>
              <a:rPr lang="en-US" sz="2000" b="1" dirty="0" smtClean="0">
                <a:latin typeface="Lato" panose="020F0502020204030203" pitchFamily="34" charset="0"/>
              </a:rPr>
              <a:t>RPCP/WPCP in 2015-16 or thereafter, </a:t>
            </a:r>
            <a:r>
              <a:rPr lang="en-US" sz="2000" dirty="0" smtClean="0">
                <a:latin typeface="Lato" panose="020F0502020204030203" pitchFamily="34" charset="0"/>
              </a:rPr>
              <a:t>the school board must choose one of the following </a:t>
            </a:r>
            <a:r>
              <a:rPr lang="en-US" sz="2000" b="1" dirty="0" smtClean="0">
                <a:latin typeface="Lato" panose="020F0502020204030203" pitchFamily="34" charset="0"/>
              </a:rPr>
              <a:t>three options (</a:t>
            </a:r>
            <a:r>
              <a:rPr lang="en-US" sz="2000" dirty="0" smtClean="0">
                <a:latin typeface="Lato" panose="020F0502020204030203" pitchFamily="34" charset="0"/>
              </a:rPr>
              <a:t>or a combination):</a:t>
            </a:r>
          </a:p>
          <a:p>
            <a:pPr marL="1371600" lvl="2" indent="-457200">
              <a:buFont typeface="+mj-lt"/>
              <a:buAutoNum type="arabicPeriod"/>
            </a:pPr>
            <a:r>
              <a:rPr lang="en-US" b="1" dirty="0" smtClean="0">
                <a:solidFill>
                  <a:schemeClr val="bg1">
                    <a:lumMod val="90000"/>
                    <a:lumOff val="10000"/>
                  </a:schemeClr>
                </a:solidFill>
                <a:latin typeface="Lato Black" panose="020F0A02020204030203" pitchFamily="34" charset="0"/>
              </a:rPr>
              <a:t>Increase property </a:t>
            </a:r>
            <a:r>
              <a:rPr lang="en-US" b="1" dirty="0">
                <a:solidFill>
                  <a:schemeClr val="bg1">
                    <a:lumMod val="90000"/>
                    <a:lumOff val="10000"/>
                  </a:schemeClr>
                </a:solidFill>
                <a:latin typeface="Lato Black" panose="020F0A02020204030203" pitchFamily="34" charset="0"/>
              </a:rPr>
              <a:t>taxes </a:t>
            </a:r>
            <a:r>
              <a:rPr lang="en-US" sz="2000" dirty="0">
                <a:latin typeface="Lato" panose="020F0502020204030203" pitchFamily="34" charset="0"/>
              </a:rPr>
              <a:t>to replace the loss of state school </a:t>
            </a:r>
            <a:r>
              <a:rPr lang="en-US" sz="2000" dirty="0" smtClean="0">
                <a:latin typeface="Lato" panose="020F0502020204030203" pitchFamily="34" charset="0"/>
              </a:rPr>
              <a:t>aids in order to maintain existing student educational programs.</a:t>
            </a:r>
          </a:p>
          <a:p>
            <a:pPr marL="1371600" lvl="2" indent="-457200">
              <a:buFont typeface="+mj-lt"/>
              <a:buAutoNum type="arabicPeriod"/>
            </a:pPr>
            <a:r>
              <a:rPr lang="en-US" b="1" dirty="0" smtClean="0">
                <a:solidFill>
                  <a:schemeClr val="bg1">
                    <a:lumMod val="90000"/>
                    <a:lumOff val="10000"/>
                  </a:schemeClr>
                </a:solidFill>
                <a:latin typeface="Lato Black" panose="020F0A02020204030203" pitchFamily="34" charset="0"/>
              </a:rPr>
              <a:t>Use fund balance </a:t>
            </a:r>
            <a:r>
              <a:rPr lang="en-US" sz="2000" dirty="0" smtClean="0">
                <a:latin typeface="Lato" panose="020F0502020204030203" pitchFamily="34" charset="0"/>
              </a:rPr>
              <a:t>or some other source of revenues to </a:t>
            </a:r>
            <a:r>
              <a:rPr lang="en-US" sz="2000" dirty="0">
                <a:latin typeface="Lato" panose="020F0502020204030203" pitchFamily="34" charset="0"/>
              </a:rPr>
              <a:t>replace the loss of state school aids </a:t>
            </a:r>
            <a:r>
              <a:rPr lang="en-US" sz="2000" dirty="0" smtClean="0">
                <a:latin typeface="Lato" panose="020F0502020204030203" pitchFamily="34" charset="0"/>
              </a:rPr>
              <a:t>to maintain current programs.</a:t>
            </a:r>
          </a:p>
          <a:p>
            <a:pPr marL="1371600" lvl="2" indent="-457200">
              <a:buFont typeface="+mj-lt"/>
              <a:buAutoNum type="arabicPeriod"/>
            </a:pPr>
            <a:r>
              <a:rPr lang="en-US" dirty="0" smtClean="0">
                <a:solidFill>
                  <a:schemeClr val="bg1">
                    <a:lumMod val="90000"/>
                    <a:lumOff val="10000"/>
                  </a:schemeClr>
                </a:solidFill>
                <a:latin typeface="Lato Black" panose="020F0A02020204030203" pitchFamily="34" charset="0"/>
              </a:rPr>
              <a:t>Reduce current district expenditures </a:t>
            </a:r>
            <a:r>
              <a:rPr lang="en-US" sz="2000" dirty="0" smtClean="0">
                <a:latin typeface="Lato" panose="020F0502020204030203" pitchFamily="34" charset="0"/>
              </a:rPr>
              <a:t>equal to the state aids deduction.</a:t>
            </a:r>
            <a:endParaRPr lang="en-US" sz="2000" dirty="0">
              <a:latin typeface="Lato" panose="020F0502020204030203" pitchFamily="34" charset="0"/>
            </a:endParaRPr>
          </a:p>
          <a:p>
            <a:pPr marL="914400" lvl="2" indent="0">
              <a:buNone/>
            </a:pPr>
            <a:endParaRPr lang="en-US" sz="2000" dirty="0">
              <a:latin typeface="Lato" panose="020F0502020204030203" pitchFamily="34" charset="0"/>
            </a:endParaRPr>
          </a:p>
        </p:txBody>
      </p:sp>
      <p:sp>
        <p:nvSpPr>
          <p:cNvPr id="6" name="Slide Number Placeholder 5"/>
          <p:cNvSpPr>
            <a:spLocks noGrp="1"/>
          </p:cNvSpPr>
          <p:nvPr>
            <p:ph type="sldNum" sz="quarter" idx="12"/>
          </p:nvPr>
        </p:nvSpPr>
        <p:spPr>
          <a:xfrm>
            <a:off x="2538984" y="6308725"/>
            <a:ext cx="2133600" cy="365125"/>
          </a:xfrm>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283714826"/>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b="1" dirty="0" smtClean="0">
                <a:latin typeface="Lato Black" panose="020F0A02020204030203" pitchFamily="34" charset="0"/>
              </a:rPr>
              <a:t>Private </a:t>
            </a:r>
            <a:r>
              <a:rPr lang="en-US" b="1" dirty="0">
                <a:latin typeface="Lato Black" panose="020F0A02020204030203" pitchFamily="34" charset="0"/>
              </a:rPr>
              <a:t>School Voucher </a:t>
            </a:r>
            <a:r>
              <a:rPr lang="en-US" b="1" dirty="0" smtClean="0">
                <a:latin typeface="Lato Black" panose="020F0A02020204030203" pitchFamily="34" charset="0"/>
              </a:rPr>
              <a:t>Takeaways</a:t>
            </a:r>
            <a:endParaRPr lang="en-US" dirty="0">
              <a:latin typeface="Lato Black" panose="020F0A02020204030203" pitchFamily="34" charset="0"/>
            </a:endParaRPr>
          </a:p>
        </p:txBody>
      </p:sp>
      <p:sp>
        <p:nvSpPr>
          <p:cNvPr id="3" name="Content Placeholder 2"/>
          <p:cNvSpPr>
            <a:spLocks noGrp="1"/>
          </p:cNvSpPr>
          <p:nvPr>
            <p:ph idx="1"/>
          </p:nvPr>
        </p:nvSpPr>
        <p:spPr>
          <a:xfrm>
            <a:off x="457200" y="1563624"/>
            <a:ext cx="8229600" cy="4379977"/>
          </a:xfrm>
        </p:spPr>
        <p:txBody>
          <a:bodyPr/>
          <a:lstStyle/>
          <a:p>
            <a:pPr marL="0" indent="0">
              <a:buNone/>
            </a:pPr>
            <a:r>
              <a:rPr lang="en-US" sz="2000" b="1" u="sng" dirty="0" smtClean="0">
                <a:latin typeface="Lato" panose="020F0502020204030203" pitchFamily="34" charset="0"/>
              </a:rPr>
              <a:t>School District Budgets – Following Year (Year 2)</a:t>
            </a:r>
            <a:endParaRPr lang="en-US" sz="2000" dirty="0">
              <a:latin typeface="Lato" panose="020F0502020204030203" pitchFamily="34" charset="0"/>
            </a:endParaRPr>
          </a:p>
          <a:p>
            <a:pPr marL="0" indent="0">
              <a:buNone/>
            </a:pPr>
            <a:r>
              <a:rPr lang="en-US" sz="2000" b="1" dirty="0" smtClean="0">
                <a:latin typeface="Lato" panose="020F0502020204030203" pitchFamily="34" charset="0"/>
              </a:rPr>
              <a:t>For </a:t>
            </a:r>
            <a:r>
              <a:rPr lang="en-US" sz="2000" b="1" dirty="0">
                <a:latin typeface="Lato" panose="020F0502020204030203" pitchFamily="34" charset="0"/>
              </a:rPr>
              <a:t>choice students enrolled in the </a:t>
            </a:r>
            <a:r>
              <a:rPr lang="en-US" sz="2000" b="1" dirty="0" smtClean="0">
                <a:latin typeface="Lato" panose="020F0502020204030203" pitchFamily="34" charset="0"/>
              </a:rPr>
              <a:t>RPCP/WPCP in 2015-16 or thereafter, </a:t>
            </a:r>
          </a:p>
          <a:p>
            <a:r>
              <a:rPr lang="en-US" sz="2000" dirty="0">
                <a:latin typeface="Lato" panose="020F0502020204030203" pitchFamily="34" charset="0"/>
              </a:rPr>
              <a:t>These choice students </a:t>
            </a:r>
            <a:r>
              <a:rPr lang="en-US" sz="2000" b="1" u="sng" dirty="0">
                <a:latin typeface="Lato" panose="020F0502020204030203" pitchFamily="34" charset="0"/>
              </a:rPr>
              <a:t>are</a:t>
            </a:r>
            <a:r>
              <a:rPr lang="en-US" sz="2000" b="1" dirty="0">
                <a:latin typeface="Lato" panose="020F0502020204030203" pitchFamily="34" charset="0"/>
              </a:rPr>
              <a:t> counted </a:t>
            </a:r>
            <a:r>
              <a:rPr lang="en-US" sz="2000" dirty="0">
                <a:latin typeface="Lato" panose="020F0502020204030203" pitchFamily="34" charset="0"/>
              </a:rPr>
              <a:t>in their resident district’s membership </a:t>
            </a:r>
            <a:r>
              <a:rPr lang="en-US" sz="2000" b="1" dirty="0">
                <a:latin typeface="Lato" panose="020F0502020204030203" pitchFamily="34" charset="0"/>
              </a:rPr>
              <a:t>for state general aid purposes </a:t>
            </a:r>
            <a:r>
              <a:rPr lang="en-US" sz="2000" dirty="0">
                <a:latin typeface="Lato" panose="020F0502020204030203" pitchFamily="34" charset="0"/>
              </a:rPr>
              <a:t>in the following year’s state aid calculation</a:t>
            </a:r>
            <a:r>
              <a:rPr lang="en-US" sz="2000" dirty="0" smtClean="0">
                <a:latin typeface="Lato" panose="020F0502020204030203" pitchFamily="34" charset="0"/>
              </a:rPr>
              <a:t>.  Not counted for revenue limits.</a:t>
            </a:r>
          </a:p>
          <a:p>
            <a:pPr marL="0" indent="0">
              <a:buNone/>
            </a:pPr>
            <a:endParaRPr lang="en-US" sz="2000" dirty="0" smtClean="0">
              <a:latin typeface="Lato" panose="020F0502020204030203" pitchFamily="34" charset="0"/>
            </a:endParaRPr>
          </a:p>
          <a:p>
            <a:r>
              <a:rPr lang="en-US" sz="2400" dirty="0" smtClean="0">
                <a:latin typeface="Lato Black" panose="020F0A02020204030203" pitchFamily="34" charset="0"/>
              </a:rPr>
              <a:t>A </a:t>
            </a:r>
            <a:r>
              <a:rPr lang="en-US" sz="2400" b="1" dirty="0" smtClean="0">
                <a:latin typeface="Lato Black" panose="020F0A02020204030203" pitchFamily="34" charset="0"/>
              </a:rPr>
              <a:t>district </a:t>
            </a:r>
            <a:r>
              <a:rPr lang="en-US" sz="2400" b="1" u="sng" dirty="0" smtClean="0">
                <a:latin typeface="Lato Black" panose="020F0A02020204030203" pitchFamily="34" charset="0"/>
              </a:rPr>
              <a:t>may</a:t>
            </a:r>
            <a:r>
              <a:rPr lang="en-US" sz="2400" b="1" dirty="0" smtClean="0">
                <a:latin typeface="Lato Black" panose="020F0A02020204030203" pitchFamily="34" charset="0"/>
              </a:rPr>
              <a:t> recoup some state general aid </a:t>
            </a:r>
            <a:r>
              <a:rPr lang="en-US" sz="2400" dirty="0" smtClean="0">
                <a:latin typeface="Lato Black" panose="020F0A02020204030203" pitchFamily="34" charset="0"/>
              </a:rPr>
              <a:t>depending on its “position” in the state general aid formula, but is </a:t>
            </a:r>
            <a:r>
              <a:rPr lang="en-US" sz="2400" b="1" u="sng" dirty="0" smtClean="0">
                <a:latin typeface="Lato Black" panose="020F0A02020204030203" pitchFamily="34" charset="0"/>
              </a:rPr>
              <a:t>very unlikely </a:t>
            </a:r>
            <a:r>
              <a:rPr lang="en-US" sz="2400" b="1" dirty="0" smtClean="0">
                <a:latin typeface="Lato Black" panose="020F0A02020204030203" pitchFamily="34" charset="0"/>
              </a:rPr>
              <a:t>to fully recover </a:t>
            </a:r>
            <a:r>
              <a:rPr lang="en-US" sz="2400" dirty="0" smtClean="0">
                <a:latin typeface="Lato Black" panose="020F0A02020204030203" pitchFamily="34" charset="0"/>
              </a:rPr>
              <a:t>its prior year state aid reduction</a:t>
            </a:r>
            <a:r>
              <a:rPr lang="en-US" sz="2400" dirty="0">
                <a:latin typeface="Lato Black" panose="020F0A02020204030203" pitchFamily="34" charset="0"/>
              </a:rPr>
              <a:t>.</a:t>
            </a:r>
            <a:endParaRPr lang="en-US" sz="2000" dirty="0" smtClean="0">
              <a:latin typeface="Lato" panose="020F0502020204030203" pitchFamily="34" charset="0"/>
            </a:endParaRPr>
          </a:p>
        </p:txBody>
      </p:sp>
      <p:sp>
        <p:nvSpPr>
          <p:cNvPr id="6" name="Slide Number Placeholder 5"/>
          <p:cNvSpPr>
            <a:spLocks noGrp="1"/>
          </p:cNvSpPr>
          <p:nvPr>
            <p:ph type="sldNum" sz="quarter" idx="12"/>
          </p:nvPr>
        </p:nvSpPr>
        <p:spPr>
          <a:xfrm>
            <a:off x="2273808" y="6319774"/>
            <a:ext cx="2133600" cy="365125"/>
          </a:xfrm>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747091914"/>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lumOff val="25000"/>
            </a:schemeClr>
          </a:solidFill>
        </p:spPr>
        <p:txBody>
          <a:bodyPr/>
          <a:lstStyle/>
          <a:p>
            <a:r>
              <a:rPr lang="en-US" b="1" dirty="0" smtClean="0">
                <a:latin typeface="Lato Black" panose="020F0A02020204030203" pitchFamily="34" charset="0"/>
              </a:rPr>
              <a:t>Private </a:t>
            </a:r>
            <a:r>
              <a:rPr lang="en-US" b="1" dirty="0">
                <a:latin typeface="Lato Black" panose="020F0A02020204030203" pitchFamily="34" charset="0"/>
              </a:rPr>
              <a:t>School Voucher </a:t>
            </a:r>
            <a:r>
              <a:rPr lang="en-US" b="1" dirty="0" smtClean="0">
                <a:latin typeface="Lato Black" panose="020F0A02020204030203" pitchFamily="34" charset="0"/>
              </a:rPr>
              <a:t>Takeaways</a:t>
            </a:r>
            <a:endParaRPr lang="en-US" dirty="0">
              <a:latin typeface="Lato Black" panose="020F0A02020204030203" pitchFamily="34" charset="0"/>
            </a:endParaRPr>
          </a:p>
        </p:txBody>
      </p:sp>
      <p:sp>
        <p:nvSpPr>
          <p:cNvPr id="3" name="Content Placeholder 2"/>
          <p:cNvSpPr>
            <a:spLocks noGrp="1"/>
          </p:cNvSpPr>
          <p:nvPr>
            <p:ph idx="1"/>
          </p:nvPr>
        </p:nvSpPr>
        <p:spPr>
          <a:xfrm>
            <a:off x="457200" y="1551709"/>
            <a:ext cx="8229600" cy="4391892"/>
          </a:xfrm>
        </p:spPr>
        <p:txBody>
          <a:bodyPr/>
          <a:lstStyle/>
          <a:p>
            <a:pPr marL="0" indent="0">
              <a:buNone/>
            </a:pPr>
            <a:r>
              <a:rPr lang="en-US" sz="2800" b="1" dirty="0" smtClean="0">
                <a:latin typeface="Lato" panose="020F0502020204030203" pitchFamily="34" charset="0"/>
              </a:rPr>
              <a:t>Wisconsin and Racine Parental Choice Programs: </a:t>
            </a:r>
          </a:p>
          <a:p>
            <a:r>
              <a:rPr lang="en-US" sz="2200" b="1" dirty="0" smtClean="0">
                <a:latin typeface="Lato Black" panose="020F0A02020204030203" pitchFamily="34" charset="0"/>
              </a:rPr>
              <a:t>Adding private school voucher students </a:t>
            </a:r>
            <a:r>
              <a:rPr lang="en-US" sz="2000" dirty="0" smtClean="0">
                <a:latin typeface="Lato" panose="020F0502020204030203" pitchFamily="34" charset="0"/>
              </a:rPr>
              <a:t>to the general aid membership changes one of the factors used to determine state equalization aids. This </a:t>
            </a:r>
            <a:r>
              <a:rPr lang="en-US" sz="2200" dirty="0" smtClean="0">
                <a:latin typeface="Lato Black" panose="020F0A02020204030203" pitchFamily="34" charset="0"/>
              </a:rPr>
              <a:t>results in a </a:t>
            </a:r>
            <a:r>
              <a:rPr lang="en-US" sz="2200" b="1" dirty="0">
                <a:latin typeface="Lato Black" panose="020F0A02020204030203" pitchFamily="34" charset="0"/>
              </a:rPr>
              <a:t>redistribution of the </a:t>
            </a:r>
            <a:r>
              <a:rPr lang="en-US" sz="2200" b="1" dirty="0" smtClean="0">
                <a:latin typeface="Lato Black" panose="020F0A02020204030203" pitchFamily="34" charset="0"/>
              </a:rPr>
              <a:t>existing level of general </a:t>
            </a:r>
            <a:r>
              <a:rPr lang="en-US" sz="2200" b="1" dirty="0">
                <a:latin typeface="Lato Black" panose="020F0A02020204030203" pitchFamily="34" charset="0"/>
              </a:rPr>
              <a:t>school aids.</a:t>
            </a:r>
            <a:r>
              <a:rPr lang="en-US" sz="2200" dirty="0" smtClean="0">
                <a:latin typeface="Lato Black" panose="020F0A02020204030203" pitchFamily="34" charset="0"/>
              </a:rPr>
              <a:t> </a:t>
            </a:r>
            <a:r>
              <a:rPr lang="en-US" sz="2000" dirty="0" smtClean="0">
                <a:latin typeface="Lato" panose="020F0502020204030203" pitchFamily="34" charset="0"/>
              </a:rPr>
              <a:t>The impacts are:</a:t>
            </a:r>
          </a:p>
          <a:p>
            <a:pPr lvl="1">
              <a:buFont typeface="Wingdings" panose="05000000000000000000" pitchFamily="2" charset="2"/>
              <a:buChar char="v"/>
            </a:pPr>
            <a:r>
              <a:rPr lang="en-US" sz="2200" b="1" dirty="0" smtClean="0">
                <a:latin typeface="Lato Black" panose="020F0A02020204030203" pitchFamily="34" charset="0"/>
              </a:rPr>
              <a:t>If one district receives additional school aids, other district(s) </a:t>
            </a:r>
            <a:r>
              <a:rPr lang="en-US" sz="2200" b="1" dirty="0" smtClean="0">
                <a:solidFill>
                  <a:schemeClr val="bg1">
                    <a:lumMod val="90000"/>
                    <a:lumOff val="10000"/>
                  </a:schemeClr>
                </a:solidFill>
                <a:latin typeface="Lato Black" panose="020F0A02020204030203" pitchFamily="34" charset="0"/>
              </a:rPr>
              <a:t>receive less school aids.</a:t>
            </a:r>
          </a:p>
          <a:p>
            <a:pPr lvl="1">
              <a:buFont typeface="Wingdings" panose="05000000000000000000" pitchFamily="2" charset="2"/>
              <a:buChar char="v"/>
            </a:pPr>
            <a:r>
              <a:rPr lang="en-US" sz="2200" b="1" dirty="0" smtClean="0">
                <a:solidFill>
                  <a:schemeClr val="bg1">
                    <a:lumMod val="90000"/>
                    <a:lumOff val="10000"/>
                  </a:schemeClr>
                </a:solidFill>
                <a:latin typeface="Lato Black" panose="020F0A02020204030203" pitchFamily="34" charset="0"/>
              </a:rPr>
              <a:t>Revenue Limits – State Aids = Property Taxes</a:t>
            </a:r>
          </a:p>
          <a:p>
            <a:pPr lvl="1">
              <a:buFont typeface="Wingdings" panose="05000000000000000000" pitchFamily="2" charset="2"/>
              <a:buChar char="v"/>
            </a:pPr>
            <a:r>
              <a:rPr lang="en-US" dirty="0" smtClean="0">
                <a:solidFill>
                  <a:schemeClr val="bg1">
                    <a:lumMod val="90000"/>
                    <a:lumOff val="10000"/>
                  </a:schemeClr>
                </a:solidFill>
                <a:latin typeface="Lato Black" panose="020F0A02020204030203" pitchFamily="34" charset="0"/>
              </a:rPr>
              <a:t>The </a:t>
            </a:r>
            <a:r>
              <a:rPr lang="en-US" b="1" dirty="0" smtClean="0">
                <a:solidFill>
                  <a:schemeClr val="bg1">
                    <a:lumMod val="90000"/>
                    <a:lumOff val="10000"/>
                  </a:schemeClr>
                </a:solidFill>
                <a:latin typeface="Lato Black" panose="020F0A02020204030203" pitchFamily="34" charset="0"/>
              </a:rPr>
              <a:t>effect </a:t>
            </a:r>
            <a:r>
              <a:rPr lang="en-US" dirty="0" smtClean="0">
                <a:solidFill>
                  <a:schemeClr val="bg1">
                    <a:lumMod val="90000"/>
                    <a:lumOff val="10000"/>
                  </a:schemeClr>
                </a:solidFill>
                <a:latin typeface="Lato Black" panose="020F0A02020204030203" pitchFamily="34" charset="0"/>
              </a:rPr>
              <a:t>is as though the choice/</a:t>
            </a:r>
            <a:r>
              <a:rPr lang="en-US" b="1" dirty="0" smtClean="0">
                <a:solidFill>
                  <a:schemeClr val="bg1">
                    <a:lumMod val="90000"/>
                    <a:lumOff val="10000"/>
                  </a:schemeClr>
                </a:solidFill>
                <a:latin typeface="Lato Black" panose="020F0A02020204030203" pitchFamily="34" charset="0"/>
              </a:rPr>
              <a:t>voucher expansion is funded statewide with property taxes</a:t>
            </a:r>
            <a:r>
              <a:rPr lang="en-US" dirty="0" smtClean="0">
                <a:solidFill>
                  <a:schemeClr val="bg1">
                    <a:lumMod val="90000"/>
                    <a:lumOff val="10000"/>
                  </a:schemeClr>
                </a:solidFill>
                <a:latin typeface="Lato Black" panose="020F0A02020204030203" pitchFamily="34" charset="0"/>
              </a:rPr>
              <a:t>.  </a:t>
            </a:r>
          </a:p>
          <a:p>
            <a:pPr marL="457200" lvl="1" indent="0">
              <a:buNone/>
            </a:pPr>
            <a:endParaRPr lang="en-US" sz="1800" b="1" dirty="0"/>
          </a:p>
        </p:txBody>
      </p:sp>
      <p:sp>
        <p:nvSpPr>
          <p:cNvPr id="6" name="Slide Number Placeholder 5"/>
          <p:cNvSpPr>
            <a:spLocks noGrp="1"/>
          </p:cNvSpPr>
          <p:nvPr>
            <p:ph type="sldNum" sz="quarter" idx="12"/>
          </p:nvPr>
        </p:nvSpPr>
        <p:spPr>
          <a:xfrm>
            <a:off x="2273808" y="6319774"/>
            <a:ext cx="2133600" cy="365125"/>
          </a:xfrm>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168232720"/>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163782"/>
            <a:ext cx="8732520" cy="4962381"/>
          </a:xfrm>
        </p:spPr>
        <p:txBody>
          <a:bodyPr/>
          <a:lstStyle/>
          <a:p>
            <a:pPr>
              <a:lnSpc>
                <a:spcPct val="90000"/>
              </a:lnSpc>
              <a:buFontTx/>
              <a:buNone/>
            </a:pPr>
            <a:endParaRPr lang="en-US" sz="3000" dirty="0" smtClean="0">
              <a:latin typeface="Lato" panose="020F0502020204030203" pitchFamily="34" charset="0"/>
              <a:cs typeface="Times New Roman" pitchFamily="18" charset="0"/>
            </a:endParaRPr>
          </a:p>
          <a:p>
            <a:pPr>
              <a:lnSpc>
                <a:spcPct val="90000"/>
              </a:lnSpc>
            </a:pPr>
            <a:r>
              <a:rPr lang="en-US" sz="2800" dirty="0" smtClean="0">
                <a:latin typeface="Lato" panose="020F0502020204030203" pitchFamily="34" charset="0"/>
                <a:cs typeface="Times New Roman" pitchFamily="18" charset="0"/>
              </a:rPr>
              <a:t>Daniel Bush</a:t>
            </a:r>
          </a:p>
          <a:p>
            <a:pPr marL="0" indent="0">
              <a:lnSpc>
                <a:spcPct val="90000"/>
              </a:lnSpc>
              <a:buNone/>
            </a:pPr>
            <a:r>
              <a:rPr lang="en-US" sz="2800" dirty="0">
                <a:latin typeface="Lato" panose="020F0502020204030203" pitchFamily="34" charset="0"/>
                <a:cs typeface="Times New Roman" pitchFamily="18" charset="0"/>
              </a:rPr>
              <a:t>	</a:t>
            </a:r>
            <a:r>
              <a:rPr lang="en-US" sz="2800" dirty="0" smtClean="0">
                <a:latin typeface="Lato" panose="020F0502020204030203" pitchFamily="34" charset="0"/>
                <a:cs typeface="Times New Roman" pitchFamily="18" charset="0"/>
              </a:rPr>
              <a:t>Director</a:t>
            </a:r>
          </a:p>
          <a:p>
            <a:pPr marL="0" indent="0">
              <a:lnSpc>
                <a:spcPct val="90000"/>
              </a:lnSpc>
              <a:buNone/>
            </a:pPr>
            <a:r>
              <a:rPr lang="en-US" sz="2800" dirty="0">
                <a:latin typeface="Lato" panose="020F0502020204030203" pitchFamily="34" charset="0"/>
                <a:cs typeface="Times New Roman" pitchFamily="18" charset="0"/>
              </a:rPr>
              <a:t>	</a:t>
            </a:r>
            <a:r>
              <a:rPr lang="en-US" sz="2800" dirty="0" smtClean="0">
                <a:latin typeface="Lato" panose="020F0502020204030203" pitchFamily="34" charset="0"/>
                <a:cs typeface="Times New Roman" pitchFamily="18" charset="0"/>
              </a:rPr>
              <a:t>School Financial Services Team</a:t>
            </a:r>
          </a:p>
          <a:p>
            <a:pPr marL="0" indent="0">
              <a:lnSpc>
                <a:spcPct val="90000"/>
              </a:lnSpc>
              <a:buNone/>
            </a:pPr>
            <a:r>
              <a:rPr lang="en-US" sz="2800" dirty="0" smtClean="0">
                <a:latin typeface="Lato" panose="020F0502020204030203" pitchFamily="34" charset="0"/>
                <a:cs typeface="Times New Roman" pitchFamily="18" charset="0"/>
              </a:rPr>
              <a:t>	608-266-6968 </a:t>
            </a:r>
          </a:p>
          <a:p>
            <a:pPr marL="0" indent="0">
              <a:lnSpc>
                <a:spcPct val="90000"/>
              </a:lnSpc>
              <a:buNone/>
            </a:pPr>
            <a:r>
              <a:rPr lang="en-US" sz="2800">
                <a:latin typeface="Lato" panose="020F0502020204030203" pitchFamily="34" charset="0"/>
                <a:cs typeface="Times New Roman" pitchFamily="18" charset="0"/>
              </a:rPr>
              <a:t>	</a:t>
            </a:r>
            <a:r>
              <a:rPr lang="en-US" sz="2800" smtClean="0">
                <a:latin typeface="Lato" panose="020F0502020204030203" pitchFamily="34" charset="0"/>
                <a:cs typeface="Times New Roman" pitchFamily="18" charset="0"/>
                <a:hlinkClick r:id="rId3"/>
              </a:rPr>
              <a:t>daniel.bush@dpi.wi.gov</a:t>
            </a:r>
            <a:endParaRPr lang="en-US" sz="2800" smtClean="0">
              <a:latin typeface="Lato" panose="020F0502020204030203" pitchFamily="34" charset="0"/>
              <a:cs typeface="Times New Roman" pitchFamily="18" charset="0"/>
            </a:endParaRPr>
          </a:p>
          <a:p>
            <a:pPr marL="0" indent="0">
              <a:lnSpc>
                <a:spcPct val="90000"/>
              </a:lnSpc>
              <a:buNone/>
            </a:pPr>
            <a:endParaRPr lang="en-US" sz="2800" dirty="0" smtClean="0">
              <a:latin typeface="Lato" panose="020F0502020204030203" pitchFamily="34" charset="0"/>
              <a:cs typeface="Times New Roman" pitchFamily="18" charset="0"/>
            </a:endParaRPr>
          </a:p>
          <a:p>
            <a:pPr>
              <a:lnSpc>
                <a:spcPct val="90000"/>
              </a:lnSpc>
            </a:pPr>
            <a:r>
              <a:rPr lang="en-US" sz="2800" dirty="0" smtClean="0">
                <a:latin typeface="Lato" panose="020F0502020204030203" pitchFamily="34" charset="0"/>
                <a:cs typeface="Times New Roman" pitchFamily="18" charset="0"/>
              </a:rPr>
              <a:t>Visit our web site at:</a:t>
            </a:r>
          </a:p>
          <a:p>
            <a:pPr marL="0" indent="0">
              <a:lnSpc>
                <a:spcPct val="90000"/>
              </a:lnSpc>
              <a:buNone/>
            </a:pPr>
            <a:r>
              <a:rPr lang="en-US" sz="2800" dirty="0">
                <a:latin typeface="Lato" panose="020F0502020204030203" pitchFamily="34" charset="0"/>
                <a:cs typeface="Times New Roman" pitchFamily="18" charset="0"/>
                <a:hlinkClick r:id="rId4"/>
              </a:rPr>
              <a:t>https://</a:t>
            </a:r>
            <a:r>
              <a:rPr lang="en-US" sz="2800" dirty="0" smtClean="0">
                <a:latin typeface="Lato" panose="020F0502020204030203" pitchFamily="34" charset="0"/>
                <a:cs typeface="Times New Roman" pitchFamily="18" charset="0"/>
                <a:hlinkClick r:id="rId4"/>
              </a:rPr>
              <a:t>dpi.wi.gov/sfs/finances/private-school-vouchers</a:t>
            </a:r>
            <a:endParaRPr lang="en-US" sz="2800" dirty="0" smtClean="0">
              <a:latin typeface="Lato" panose="020F0502020204030203" pitchFamily="34" charset="0"/>
              <a:cs typeface="Times New Roman" pitchFamily="18" charset="0"/>
            </a:endParaRPr>
          </a:p>
          <a:p>
            <a:endParaRPr lang="en-US" sz="2800" dirty="0">
              <a:latin typeface="Times New Roman" pitchFamily="18" charset="0"/>
              <a:cs typeface="Times New Roman" pitchFamily="18" charset="0"/>
            </a:endParaRPr>
          </a:p>
        </p:txBody>
      </p:sp>
      <p:sp>
        <p:nvSpPr>
          <p:cNvPr id="4" name="Title 4"/>
          <p:cNvSpPr>
            <a:spLocks noGrp="1"/>
          </p:cNvSpPr>
          <p:nvPr>
            <p:ph type="title"/>
          </p:nvPr>
        </p:nvSpPr>
        <p:spPr>
          <a:xfrm>
            <a:off x="0" y="0"/>
            <a:ext cx="9144000" cy="86677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latin typeface="Lato Black" panose="020F0A02020204030203" pitchFamily="34" charset="0"/>
              </a:rPr>
              <a:t>Contact and Questions ?</a:t>
            </a:r>
            <a:endParaRPr lang="en-US" b="1" dirty="0">
              <a:latin typeface="Lato Black" panose="020F0A02020204030203" pitchFamily="34" charset="0"/>
            </a:endParaRPr>
          </a:p>
        </p:txBody>
      </p:sp>
      <p:sp>
        <p:nvSpPr>
          <p:cNvPr id="2" name="Slide Number Placeholder 1"/>
          <p:cNvSpPr>
            <a:spLocks noGrp="1"/>
          </p:cNvSpPr>
          <p:nvPr>
            <p:ph type="sldNum" sz="quarter" idx="12"/>
          </p:nvPr>
        </p:nvSpPr>
        <p:spPr>
          <a:xfrm>
            <a:off x="2676144" y="6274054"/>
            <a:ext cx="2133600" cy="365125"/>
          </a:xfrm>
        </p:spPr>
        <p:txBody>
          <a:bodyPr/>
          <a:lstStyle/>
          <a:p>
            <a:pPr>
              <a:defRPr/>
            </a:pPr>
            <a:fld id="{5647F450-B010-44F3-A87C-A52A6F362B1F}" type="slidenum">
              <a:rPr lang="en-US" smtClean="0"/>
              <a:pPr>
                <a:defRPr/>
              </a:pPr>
              <a:t>49</a:t>
            </a:fld>
            <a:endParaRPr lang="en-US"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129085"/>
          </a:xfrm>
          <a:solidFill>
            <a:schemeClr val="bg1">
              <a:lumMod val="75000"/>
              <a:lumOff val="25000"/>
            </a:schemeClr>
          </a:solidFill>
        </p:spPr>
        <p:txBody>
          <a:bodyPr/>
          <a:lstStyle/>
          <a:p>
            <a:r>
              <a:rPr lang="en-US" b="1" dirty="0">
                <a:latin typeface="Lato Black" panose="020F0A02020204030203" pitchFamily="34" charset="0"/>
              </a:rPr>
              <a:t>Revenue Limit Overview</a:t>
            </a:r>
            <a:endParaRPr lang="en-US" b="1" dirty="0">
              <a:solidFill>
                <a:schemeClr val="accent2"/>
              </a:solidFill>
              <a:latin typeface="Lato Black" panose="020F0A02020204030203" pitchFamily="34" charset="0"/>
            </a:endParaRPr>
          </a:p>
        </p:txBody>
      </p:sp>
      <p:sp>
        <p:nvSpPr>
          <p:cNvPr id="46083" name="Rectangle 3"/>
          <p:cNvSpPr>
            <a:spLocks noGrp="1" noChangeArrowheads="1"/>
          </p:cNvSpPr>
          <p:nvPr>
            <p:ph type="body" sz="half" idx="1"/>
          </p:nvPr>
        </p:nvSpPr>
        <p:spPr>
          <a:xfrm>
            <a:off x="182880" y="1417637"/>
            <a:ext cx="4102517" cy="4997077"/>
          </a:xfrm>
        </p:spPr>
        <p:txBody>
          <a:bodyPr/>
          <a:lstStyle/>
          <a:p>
            <a:pPr eaLnBrk="1" hangingPunct="1"/>
            <a:r>
              <a:rPr lang="en-US" sz="2800" dirty="0">
                <a:latin typeface="Lato" panose="020F0502020204030203" pitchFamily="34" charset="0"/>
              </a:rPr>
              <a:t>Think of Revenue Limits as a Pie</a:t>
            </a:r>
          </a:p>
          <a:p>
            <a:pPr lvl="1" eaLnBrk="1" hangingPunct="1"/>
            <a:r>
              <a:rPr lang="en-US" sz="2400" dirty="0">
                <a:latin typeface="Lato" panose="020F0502020204030203" pitchFamily="34" charset="0"/>
              </a:rPr>
              <a:t>The Limit itself is the outer crust – this defines the size of the pie.</a:t>
            </a:r>
          </a:p>
          <a:p>
            <a:pPr lvl="1" eaLnBrk="1" hangingPunct="1"/>
            <a:r>
              <a:rPr lang="en-US" sz="2400" dirty="0">
                <a:latin typeface="Lato" panose="020F0502020204030203" pitchFamily="34" charset="0"/>
              </a:rPr>
              <a:t>There are two fillings: state aids and local taxes.</a:t>
            </a:r>
          </a:p>
          <a:p>
            <a:pPr lvl="2" eaLnBrk="1" hangingPunct="1"/>
            <a:r>
              <a:rPr lang="en-US" dirty="0">
                <a:latin typeface="Lato" panose="020F0502020204030203" pitchFamily="34" charset="0"/>
              </a:rPr>
              <a:t>As one increases, the other decreases.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842255111"/>
              </p:ext>
            </p:extLst>
          </p:nvPr>
        </p:nvGraphicFramePr>
        <p:xfrm>
          <a:off x="4436827" y="1417637"/>
          <a:ext cx="4468633"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Grp="1" noChangeArrowheads="1"/>
          </p:cNvSpPr>
          <p:nvPr>
            <p:ph type="sldNum" sz="quarter" idx="12"/>
          </p:nvPr>
        </p:nvSpPr>
        <p:spPr>
          <a:xfrm>
            <a:off x="2303227" y="6414715"/>
            <a:ext cx="2133600" cy="365125"/>
          </a:xfrm>
        </p:spPr>
        <p:txBody>
          <a:bodyPr/>
          <a:lstStyle/>
          <a:p>
            <a:pPr>
              <a:defRPr/>
            </a:pPr>
            <a:fld id="{E15B55AE-88AB-4D05-AFA3-DD0E8CFD52C8}" type="slidenum">
              <a:rPr lang="en-US"/>
              <a:pPr>
                <a:defRPr/>
              </a:pPr>
              <a:t>5</a:t>
            </a:fld>
            <a:endParaRPr lang="en-US" dirty="0"/>
          </a:p>
        </p:txBody>
      </p:sp>
    </p:spTree>
    <p:extLst>
      <p:ext uri="{BB962C8B-B14F-4D97-AF65-F5344CB8AC3E}">
        <p14:creationId xmlns:p14="http://schemas.microsoft.com/office/powerpoint/2010/main" val="250346941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152939"/>
          </a:xfrm>
          <a:solidFill>
            <a:schemeClr val="bg1">
              <a:lumMod val="75000"/>
              <a:lumOff val="25000"/>
            </a:schemeClr>
          </a:solidFill>
        </p:spPr>
        <p:txBody>
          <a:bodyPr/>
          <a:lstStyle/>
          <a:p>
            <a:pPr eaLnBrk="1" hangingPunct="1"/>
            <a:r>
              <a:rPr lang="en-US" b="1" dirty="0">
                <a:latin typeface="Lato" panose="020F0502020204030203" pitchFamily="34" charset="0"/>
              </a:rPr>
              <a:t>Revenue Limit Pie</a:t>
            </a:r>
          </a:p>
        </p:txBody>
      </p:sp>
      <p:sp>
        <p:nvSpPr>
          <p:cNvPr id="46083" name="Rectangle 3"/>
          <p:cNvSpPr>
            <a:spLocks noGrp="1" noChangeArrowheads="1"/>
          </p:cNvSpPr>
          <p:nvPr>
            <p:ph type="body" sz="half" idx="1"/>
          </p:nvPr>
        </p:nvSpPr>
        <p:spPr>
          <a:xfrm>
            <a:off x="457199" y="1413164"/>
            <a:ext cx="8059003" cy="4599709"/>
          </a:xfrm>
        </p:spPr>
        <p:txBody>
          <a:bodyPr/>
          <a:lstStyle/>
          <a:p>
            <a:pPr eaLnBrk="1" hangingPunct="1"/>
            <a:r>
              <a:rPr lang="en-US" sz="3000" dirty="0">
                <a:latin typeface="Lato" panose="020F0502020204030203" pitchFamily="34" charset="0"/>
              </a:rPr>
              <a:t>The amount of “filling” from state sources is determined by the state </a:t>
            </a:r>
            <a:r>
              <a:rPr lang="en-US" sz="3000" dirty="0" smtClean="0">
                <a:latin typeface="Lato" panose="020F0502020204030203" pitchFamily="34" charset="0"/>
              </a:rPr>
              <a:t>general school aids formula.</a:t>
            </a:r>
          </a:p>
          <a:p>
            <a:pPr marL="0" indent="0" eaLnBrk="1" hangingPunct="1">
              <a:buNone/>
            </a:pPr>
            <a:endParaRPr lang="en-US" sz="3000" dirty="0">
              <a:latin typeface="Lato" panose="020F0502020204030203" pitchFamily="34" charset="0"/>
            </a:endParaRPr>
          </a:p>
          <a:p>
            <a:pPr eaLnBrk="1" hangingPunct="1"/>
            <a:r>
              <a:rPr lang="en-US" sz="3000" dirty="0">
                <a:latin typeface="Lato" panose="020F0502020204030203" pitchFamily="34" charset="0"/>
              </a:rPr>
              <a:t>The amount of “filling” from local taxes is based on the space available in the crust of the pie </a:t>
            </a:r>
            <a:r>
              <a:rPr lang="en-US" sz="3000" dirty="0" smtClean="0">
                <a:latin typeface="Lato" panose="020F0502020204030203" pitchFamily="34" charset="0"/>
              </a:rPr>
              <a:t>(district specific revenue limit calculation) and </a:t>
            </a:r>
            <a:r>
              <a:rPr lang="en-US" sz="3000" dirty="0">
                <a:latin typeface="Lato" panose="020F0502020204030203" pitchFamily="34" charset="0"/>
              </a:rPr>
              <a:t>whether the Board wants to fill the </a:t>
            </a:r>
            <a:r>
              <a:rPr lang="en-US" sz="3000" dirty="0" smtClean="0">
                <a:latin typeface="Lato" panose="020F0502020204030203" pitchFamily="34" charset="0"/>
              </a:rPr>
              <a:t>pie</a:t>
            </a:r>
            <a:r>
              <a:rPr lang="en-US" sz="3000" dirty="0">
                <a:latin typeface="Lato" panose="020F0502020204030203" pitchFamily="34" charset="0"/>
              </a:rPr>
              <a:t> </a:t>
            </a:r>
            <a:r>
              <a:rPr lang="en-US" sz="3000" dirty="0" smtClean="0">
                <a:latin typeface="Lato" panose="020F0502020204030203" pitchFamily="34" charset="0"/>
              </a:rPr>
              <a:t>(how much to raise in taxes).</a:t>
            </a:r>
          </a:p>
          <a:p>
            <a:pPr marL="0" indent="0" eaLnBrk="1" hangingPunct="1">
              <a:buNone/>
            </a:pPr>
            <a:endParaRPr lang="en-US" sz="3000" dirty="0"/>
          </a:p>
        </p:txBody>
      </p:sp>
      <p:sp>
        <p:nvSpPr>
          <p:cNvPr id="9" name="Rectangle 6"/>
          <p:cNvSpPr>
            <a:spLocks noGrp="1" noChangeArrowheads="1"/>
          </p:cNvSpPr>
          <p:nvPr>
            <p:ph type="sldNum" sz="quarter" idx="12"/>
          </p:nvPr>
        </p:nvSpPr>
        <p:spPr>
          <a:xfrm>
            <a:off x="2401824" y="6301486"/>
            <a:ext cx="2133600" cy="365125"/>
          </a:xfrm>
        </p:spPr>
        <p:txBody>
          <a:bodyPr/>
          <a:lstStyle/>
          <a:p>
            <a:pPr>
              <a:defRPr/>
            </a:pPr>
            <a:fld id="{E15B55AE-88AB-4D05-AFA3-DD0E8CFD52C8}" type="slidenum">
              <a:rPr lang="en-US"/>
              <a:pPr>
                <a:defRPr/>
              </a:pPr>
              <a:t>6</a:t>
            </a:fld>
            <a:endParaRPr lang="en-US" dirty="0"/>
          </a:p>
        </p:txBody>
      </p:sp>
    </p:spTree>
    <p:extLst>
      <p:ext uri="{BB962C8B-B14F-4D97-AF65-F5344CB8AC3E}">
        <p14:creationId xmlns:p14="http://schemas.microsoft.com/office/powerpoint/2010/main" val="255455914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xfrm>
            <a:off x="2438400" y="6303715"/>
            <a:ext cx="2133600" cy="365125"/>
          </a:xfrm>
        </p:spPr>
        <p:txBody>
          <a:bodyPr/>
          <a:lstStyle/>
          <a:p>
            <a:pPr>
              <a:defRPr/>
            </a:pPr>
            <a:fld id="{54EBAB13-5CA6-40A1-B26F-4B977B587C3C}" type="slidenum">
              <a:rPr lang="en-US"/>
              <a:pPr>
                <a:defRPr/>
              </a:pPr>
              <a:t>7</a:t>
            </a:fld>
            <a:endParaRPr lang="en-US" dirty="0"/>
          </a:p>
        </p:txBody>
      </p:sp>
      <p:sp>
        <p:nvSpPr>
          <p:cNvPr id="48130" name="Rectangle 2"/>
          <p:cNvSpPr>
            <a:spLocks noGrp="1" noChangeArrowheads="1"/>
          </p:cNvSpPr>
          <p:nvPr>
            <p:ph type="title"/>
          </p:nvPr>
        </p:nvSpPr>
        <p:spPr>
          <a:xfrm>
            <a:off x="0" y="0"/>
            <a:ext cx="9144000" cy="1057523"/>
          </a:xfrm>
          <a:solidFill>
            <a:schemeClr val="bg1">
              <a:lumMod val="75000"/>
              <a:lumOff val="25000"/>
            </a:schemeClr>
          </a:solidFill>
        </p:spPr>
        <p:txBody>
          <a:bodyPr/>
          <a:lstStyle/>
          <a:p>
            <a:pPr eaLnBrk="1" hangingPunct="1"/>
            <a:r>
              <a:rPr lang="en-US" b="1" dirty="0">
                <a:latin typeface="Lato Black" panose="020F0A02020204030203" pitchFamily="34" charset="0"/>
              </a:rPr>
              <a:t>Revenue Limits</a:t>
            </a:r>
          </a:p>
        </p:txBody>
      </p:sp>
      <p:sp>
        <p:nvSpPr>
          <p:cNvPr id="48131"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sz="2600" dirty="0" smtClean="0">
                <a:latin typeface="Lato" panose="020F0502020204030203" pitchFamily="34" charset="0"/>
              </a:rPr>
              <a:t>Controlled (Capped) Revenues </a:t>
            </a:r>
            <a:r>
              <a:rPr lang="en-US" sz="2600" u="sng" dirty="0" smtClean="0">
                <a:latin typeface="Lato" panose="020F0502020204030203" pitchFamily="34" charset="0"/>
              </a:rPr>
              <a:t>does not</a:t>
            </a:r>
            <a:r>
              <a:rPr lang="en-US" sz="2600" dirty="0" smtClean="0">
                <a:latin typeface="Lato" panose="020F0502020204030203" pitchFamily="34" charset="0"/>
              </a:rPr>
              <a:t> include other revenues such as:</a:t>
            </a:r>
          </a:p>
          <a:p>
            <a:pPr lvl="1">
              <a:lnSpc>
                <a:spcPct val="90000"/>
              </a:lnSpc>
              <a:buFontTx/>
              <a:buChar char="–"/>
            </a:pPr>
            <a:r>
              <a:rPr lang="en-US" sz="2600" dirty="0" smtClean="0">
                <a:latin typeface="Lato" panose="020F0502020204030203" pitchFamily="34" charset="0"/>
              </a:rPr>
              <a:t>Categorical Aids:</a:t>
            </a:r>
          </a:p>
          <a:p>
            <a:pPr lvl="2">
              <a:lnSpc>
                <a:spcPct val="90000"/>
              </a:lnSpc>
              <a:buFontTx/>
              <a:buChar char="–"/>
            </a:pPr>
            <a:r>
              <a:rPr lang="en-US" sz="2000" dirty="0" smtClean="0">
                <a:latin typeface="Lato" panose="020F0502020204030203" pitchFamily="34" charset="0"/>
              </a:rPr>
              <a:t>Per Pupil Aid </a:t>
            </a:r>
            <a:r>
              <a:rPr lang="en-US" sz="2000" b="1" dirty="0" smtClean="0">
                <a:latin typeface="Lato" panose="020F0502020204030203" pitchFamily="34" charset="0"/>
              </a:rPr>
              <a:t>(</a:t>
            </a:r>
            <a:r>
              <a:rPr lang="en-US" sz="2000" b="1" kern="0" dirty="0" smtClean="0">
                <a:solidFill>
                  <a:srgbClr val="1F2264"/>
                </a:solidFill>
                <a:latin typeface="Lato" panose="020F0502020204030203" pitchFamily="34" charset="0"/>
              </a:rPr>
              <a:t>$630 in 2019-20, $742 in 2020-21 &amp; 2021-22)</a:t>
            </a:r>
          </a:p>
          <a:p>
            <a:pPr lvl="2">
              <a:lnSpc>
                <a:spcPct val="90000"/>
              </a:lnSpc>
              <a:buFontTx/>
              <a:buChar char="–"/>
            </a:pPr>
            <a:r>
              <a:rPr lang="en-US" sz="2000" dirty="0" smtClean="0">
                <a:latin typeface="Lato" panose="020F0502020204030203" pitchFamily="34" charset="0"/>
              </a:rPr>
              <a:t>Special Education Aid</a:t>
            </a:r>
          </a:p>
          <a:p>
            <a:pPr lvl="2">
              <a:lnSpc>
                <a:spcPct val="90000"/>
              </a:lnSpc>
              <a:buFontTx/>
              <a:buChar char="–"/>
            </a:pPr>
            <a:r>
              <a:rPr lang="en-US" sz="2000" dirty="0" smtClean="0">
                <a:latin typeface="Lato" panose="020F0502020204030203" pitchFamily="34" charset="0"/>
              </a:rPr>
              <a:t>Transportation aid</a:t>
            </a:r>
          </a:p>
          <a:p>
            <a:pPr lvl="1" eaLnBrk="1" hangingPunct="1">
              <a:lnSpc>
                <a:spcPct val="90000"/>
              </a:lnSpc>
            </a:pPr>
            <a:r>
              <a:rPr lang="en-US" sz="2600" dirty="0" smtClean="0">
                <a:latin typeface="Lato" panose="020F0502020204030203" pitchFamily="34" charset="0"/>
              </a:rPr>
              <a:t>State and Federal Grants</a:t>
            </a:r>
          </a:p>
          <a:p>
            <a:pPr lvl="1" eaLnBrk="1" hangingPunct="1">
              <a:lnSpc>
                <a:spcPct val="90000"/>
              </a:lnSpc>
            </a:pPr>
            <a:r>
              <a:rPr lang="en-US" sz="2600" dirty="0" smtClean="0">
                <a:latin typeface="Lato" panose="020F0502020204030203" pitchFamily="34" charset="0"/>
              </a:rPr>
              <a:t>School Fees</a:t>
            </a:r>
          </a:p>
          <a:p>
            <a:pPr lvl="1" eaLnBrk="1" hangingPunct="1">
              <a:lnSpc>
                <a:spcPct val="90000"/>
              </a:lnSpc>
            </a:pPr>
            <a:r>
              <a:rPr lang="en-US" sz="2600" dirty="0" smtClean="0">
                <a:latin typeface="Lato" panose="020F0502020204030203" pitchFamily="34" charset="0"/>
              </a:rPr>
              <a:t>Open Enrollment Tuition Revenue</a:t>
            </a:r>
          </a:p>
          <a:p>
            <a:pPr eaLnBrk="1" hangingPunct="1">
              <a:lnSpc>
                <a:spcPct val="90000"/>
              </a:lnSpc>
            </a:pPr>
            <a:r>
              <a:rPr lang="en-US" sz="2600" dirty="0" smtClean="0">
                <a:latin typeface="Lato" panose="020F0502020204030203" pitchFamily="34" charset="0"/>
              </a:rPr>
              <a:t>These revenues are </a:t>
            </a:r>
            <a:r>
              <a:rPr lang="en-US" sz="2600" u="sng" dirty="0" smtClean="0">
                <a:latin typeface="Lato" panose="020F0502020204030203" pitchFamily="34" charset="0"/>
              </a:rPr>
              <a:t>in addition</a:t>
            </a:r>
            <a:r>
              <a:rPr lang="en-US" sz="2600" dirty="0" smtClean="0">
                <a:latin typeface="Lato" panose="020F0502020204030203" pitchFamily="34" charset="0"/>
              </a:rPr>
              <a:t> to the controlled revenues under the revenue limit.</a:t>
            </a:r>
            <a:endParaRPr lang="en-US" sz="2600" dirty="0">
              <a:latin typeface="Lato" panose="020F0502020204030203" pitchFamily="34" charset="0"/>
            </a:endParaRPr>
          </a:p>
        </p:txBody>
      </p:sp>
    </p:spTree>
    <p:extLst>
      <p:ext uri="{BB962C8B-B14F-4D97-AF65-F5344CB8AC3E}">
        <p14:creationId xmlns:p14="http://schemas.microsoft.com/office/powerpoint/2010/main" val="3232155927"/>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xfrm>
            <a:off x="2237232" y="6274054"/>
            <a:ext cx="2133600" cy="365125"/>
          </a:xfrm>
        </p:spPr>
        <p:txBody>
          <a:bodyPr/>
          <a:lstStyle/>
          <a:p>
            <a:pPr>
              <a:defRPr/>
            </a:pPr>
            <a:fld id="{224044EA-CE50-49AD-986F-78B537A861EB}" type="slidenum">
              <a:rPr lang="en-US"/>
              <a:pPr>
                <a:defRPr/>
              </a:pPr>
              <a:t>8</a:t>
            </a:fld>
            <a:endParaRPr lang="en-US" dirty="0"/>
          </a:p>
        </p:txBody>
      </p:sp>
      <p:sp>
        <p:nvSpPr>
          <p:cNvPr id="50178" name="Rectangle 2"/>
          <p:cNvSpPr>
            <a:spLocks noGrp="1" noChangeArrowheads="1"/>
          </p:cNvSpPr>
          <p:nvPr>
            <p:ph type="title"/>
          </p:nvPr>
        </p:nvSpPr>
        <p:spPr>
          <a:xfrm>
            <a:off x="0" y="0"/>
            <a:ext cx="9143999" cy="1168842"/>
          </a:xfrm>
          <a:solidFill>
            <a:schemeClr val="bg1">
              <a:lumMod val="75000"/>
              <a:lumOff val="25000"/>
            </a:schemeClr>
          </a:solidFill>
        </p:spPr>
        <p:txBody>
          <a:bodyPr/>
          <a:lstStyle/>
          <a:p>
            <a:pPr eaLnBrk="1" hangingPunct="1"/>
            <a:r>
              <a:rPr lang="en-US" b="1" dirty="0">
                <a:latin typeface="Lato Black" panose="020F0A02020204030203" pitchFamily="34" charset="0"/>
              </a:rPr>
              <a:t>Revenue Limit Factors</a:t>
            </a:r>
          </a:p>
        </p:txBody>
      </p:sp>
      <p:sp>
        <p:nvSpPr>
          <p:cNvPr id="50179" name="Rectangle 3"/>
          <p:cNvSpPr>
            <a:spLocks noGrp="1" noChangeArrowheads="1"/>
          </p:cNvSpPr>
          <p:nvPr>
            <p:ph type="body" idx="1"/>
          </p:nvPr>
        </p:nvSpPr>
        <p:spPr/>
        <p:txBody>
          <a:bodyPr/>
          <a:lstStyle/>
          <a:p>
            <a:pPr eaLnBrk="1" hangingPunct="1"/>
            <a:r>
              <a:rPr lang="en-US" b="1" dirty="0">
                <a:latin typeface="Lato" panose="020F0502020204030203" pitchFamily="34" charset="0"/>
              </a:rPr>
              <a:t>Critical factors in the revenue limit calculation include:</a:t>
            </a:r>
          </a:p>
          <a:p>
            <a:pPr eaLnBrk="1" hangingPunct="1"/>
            <a:endParaRPr lang="en-US" sz="1200" b="1" dirty="0">
              <a:latin typeface="Lato" panose="020F0502020204030203" pitchFamily="34" charset="0"/>
            </a:endParaRPr>
          </a:p>
          <a:p>
            <a:pPr lvl="1" eaLnBrk="1" hangingPunct="1">
              <a:spcAft>
                <a:spcPts val="600"/>
              </a:spcAft>
            </a:pPr>
            <a:r>
              <a:rPr lang="en-US" dirty="0">
                <a:latin typeface="Lato" panose="020F0502020204030203" pitchFamily="34" charset="0"/>
              </a:rPr>
              <a:t>Base Revenue (Prior Year Revenue Limit)</a:t>
            </a:r>
          </a:p>
          <a:p>
            <a:pPr lvl="1" eaLnBrk="1" hangingPunct="1">
              <a:spcAft>
                <a:spcPts val="600"/>
              </a:spcAft>
            </a:pPr>
            <a:r>
              <a:rPr lang="en-US" dirty="0">
                <a:latin typeface="Lato" panose="020F0502020204030203" pitchFamily="34" charset="0"/>
              </a:rPr>
              <a:t>Membership </a:t>
            </a:r>
            <a:r>
              <a:rPr lang="en-US" dirty="0" smtClean="0">
                <a:latin typeface="Lato" panose="020F0502020204030203" pitchFamily="34" charset="0"/>
              </a:rPr>
              <a:t>(Full Time Equivalent Number </a:t>
            </a:r>
            <a:r>
              <a:rPr lang="en-US" dirty="0">
                <a:latin typeface="Lato" panose="020F0502020204030203" pitchFamily="34" charset="0"/>
              </a:rPr>
              <a:t>of Students</a:t>
            </a:r>
            <a:r>
              <a:rPr lang="en-US" dirty="0" smtClean="0">
                <a:latin typeface="Lato" panose="020F0502020204030203" pitchFamily="34" charset="0"/>
              </a:rPr>
              <a:t>)</a:t>
            </a:r>
            <a:endParaRPr lang="en-US" sz="1200" dirty="0">
              <a:latin typeface="Lato" panose="020F0502020204030203" pitchFamily="34" charset="0"/>
            </a:endParaRPr>
          </a:p>
          <a:p>
            <a:pPr lvl="1" eaLnBrk="1" hangingPunct="1">
              <a:spcAft>
                <a:spcPts val="600"/>
              </a:spcAft>
            </a:pPr>
            <a:r>
              <a:rPr lang="en-US" dirty="0">
                <a:latin typeface="Lato" panose="020F0502020204030203" pitchFamily="34" charset="0"/>
              </a:rPr>
              <a:t>Allowable Annual Change Per </a:t>
            </a:r>
            <a:r>
              <a:rPr lang="en-US" dirty="0" smtClean="0">
                <a:latin typeface="Lato" panose="020F0502020204030203" pitchFamily="34" charset="0"/>
              </a:rPr>
              <a:t>Member</a:t>
            </a:r>
            <a:endParaRPr lang="en-US" sz="1200" dirty="0">
              <a:latin typeface="Lato" panose="020F0502020204030203" pitchFamily="34" charset="0"/>
            </a:endParaRPr>
          </a:p>
          <a:p>
            <a:pPr lvl="1" eaLnBrk="1" hangingPunct="1">
              <a:spcAft>
                <a:spcPts val="600"/>
              </a:spcAft>
            </a:pPr>
            <a:r>
              <a:rPr lang="en-US" dirty="0">
                <a:latin typeface="Lato" panose="020F0502020204030203" pitchFamily="34" charset="0"/>
              </a:rPr>
              <a:t>Allowable Exemptions to the Limit</a:t>
            </a:r>
          </a:p>
        </p:txBody>
      </p:sp>
    </p:spTree>
    <p:extLst>
      <p:ext uri="{BB962C8B-B14F-4D97-AF65-F5344CB8AC3E}">
        <p14:creationId xmlns:p14="http://schemas.microsoft.com/office/powerpoint/2010/main" val="257856470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xfrm>
            <a:off x="2502408" y="6292342"/>
            <a:ext cx="2133600" cy="365125"/>
          </a:xfrm>
        </p:spPr>
        <p:txBody>
          <a:bodyPr/>
          <a:lstStyle/>
          <a:p>
            <a:pPr>
              <a:defRPr/>
            </a:pPr>
            <a:fld id="{C1C6C9F4-17ED-4269-9ACF-401C730CA10F}" type="slidenum">
              <a:rPr lang="en-US"/>
              <a:pPr>
                <a:defRPr/>
              </a:pPr>
              <a:t>9</a:t>
            </a:fld>
            <a:endParaRPr lang="en-US" dirty="0"/>
          </a:p>
        </p:txBody>
      </p:sp>
      <p:sp>
        <p:nvSpPr>
          <p:cNvPr id="52226" name="Rectangle 2"/>
          <p:cNvSpPr>
            <a:spLocks noGrp="1" noChangeArrowheads="1"/>
          </p:cNvSpPr>
          <p:nvPr>
            <p:ph type="title"/>
          </p:nvPr>
        </p:nvSpPr>
        <p:spPr>
          <a:xfrm>
            <a:off x="0" y="0"/>
            <a:ext cx="9144000" cy="1152939"/>
          </a:xfrm>
          <a:solidFill>
            <a:schemeClr val="bg1">
              <a:lumMod val="75000"/>
              <a:lumOff val="25000"/>
            </a:schemeClr>
          </a:solidFill>
        </p:spPr>
        <p:txBody>
          <a:bodyPr/>
          <a:lstStyle/>
          <a:p>
            <a:pPr eaLnBrk="1" hangingPunct="1"/>
            <a:r>
              <a:rPr lang="en-US" b="1" dirty="0">
                <a:latin typeface="Lato Black" panose="020F0A02020204030203" pitchFamily="34" charset="0"/>
              </a:rPr>
              <a:t>Revenue Limit Membership</a:t>
            </a:r>
          </a:p>
        </p:txBody>
      </p:sp>
      <p:sp>
        <p:nvSpPr>
          <p:cNvPr id="52227" name="Rectangle 3"/>
          <p:cNvSpPr>
            <a:spLocks noGrp="1" noChangeArrowheads="1"/>
          </p:cNvSpPr>
          <p:nvPr>
            <p:ph type="body" idx="1"/>
          </p:nvPr>
        </p:nvSpPr>
        <p:spPr>
          <a:xfrm>
            <a:off x="457200" y="1260764"/>
            <a:ext cx="8229600" cy="4793672"/>
          </a:xfrm>
        </p:spPr>
        <p:txBody>
          <a:bodyPr/>
          <a:lstStyle/>
          <a:p>
            <a:pPr eaLnBrk="1" hangingPunct="1">
              <a:lnSpc>
                <a:spcPct val="90000"/>
              </a:lnSpc>
            </a:pPr>
            <a:r>
              <a:rPr lang="en-US" sz="2800" b="1" dirty="0">
                <a:latin typeface="Lato" panose="020F0502020204030203" pitchFamily="34" charset="0"/>
              </a:rPr>
              <a:t>Membership =/= Students in Seats</a:t>
            </a:r>
          </a:p>
          <a:p>
            <a:pPr lvl="1">
              <a:lnSpc>
                <a:spcPct val="90000"/>
              </a:lnSpc>
            </a:pPr>
            <a:r>
              <a:rPr lang="en-US" sz="2600" dirty="0" smtClean="0">
                <a:latin typeface="Lato" panose="020F0502020204030203" pitchFamily="34" charset="0"/>
                <a:cs typeface="Arial" pitchFamily="34" charset="0"/>
              </a:rPr>
              <a:t>Includes residents attending School Board authorized charter schools (type of public school)</a:t>
            </a:r>
            <a:endParaRPr lang="en-US" sz="2600" dirty="0">
              <a:latin typeface="Lato" panose="020F0502020204030203" pitchFamily="34" charset="0"/>
              <a:cs typeface="Arial" pitchFamily="34" charset="0"/>
            </a:endParaRPr>
          </a:p>
          <a:p>
            <a:pPr lvl="1">
              <a:lnSpc>
                <a:spcPct val="90000"/>
              </a:lnSpc>
            </a:pPr>
            <a:r>
              <a:rPr lang="en-US" sz="2600" dirty="0">
                <a:latin typeface="Lato" panose="020F0502020204030203" pitchFamily="34" charset="0"/>
              </a:rPr>
              <a:t>Includes </a:t>
            </a:r>
            <a:r>
              <a:rPr lang="en-US" sz="2600" dirty="0" smtClean="0">
                <a:latin typeface="Lato" panose="020F0502020204030203" pitchFamily="34" charset="0"/>
              </a:rPr>
              <a:t>resident </a:t>
            </a:r>
            <a:r>
              <a:rPr lang="en-US" sz="2600" dirty="0">
                <a:latin typeface="Lato" panose="020F0502020204030203" pitchFamily="34" charset="0"/>
              </a:rPr>
              <a:t>Open Enrollment (OE) </a:t>
            </a:r>
            <a:r>
              <a:rPr lang="en-US" sz="2600" dirty="0" smtClean="0">
                <a:latin typeface="Lato" panose="020F0502020204030203" pitchFamily="34" charset="0"/>
              </a:rPr>
              <a:t>students </a:t>
            </a:r>
            <a:r>
              <a:rPr lang="en-US" sz="2600" dirty="0">
                <a:latin typeface="Lato" panose="020F0502020204030203" pitchFamily="34" charset="0"/>
              </a:rPr>
              <a:t>attending </a:t>
            </a:r>
            <a:r>
              <a:rPr lang="en-US" sz="2600" dirty="0" smtClean="0">
                <a:latin typeface="Lato" panose="020F0502020204030203" pitchFamily="34" charset="0"/>
              </a:rPr>
              <a:t>elsewhere</a:t>
            </a:r>
          </a:p>
          <a:p>
            <a:pPr lvl="1">
              <a:lnSpc>
                <a:spcPct val="90000"/>
              </a:lnSpc>
            </a:pPr>
            <a:r>
              <a:rPr lang="en-US" sz="2600" dirty="0" smtClean="0">
                <a:latin typeface="Lato" panose="020F0502020204030203" pitchFamily="34" charset="0"/>
              </a:rPr>
              <a:t>Includes resident students attending New/Other independent charter schools</a:t>
            </a:r>
            <a:r>
              <a:rPr lang="en-US" sz="2600" b="1" dirty="0" smtClean="0">
                <a:latin typeface="Lato" panose="020F0502020204030203" pitchFamily="34" charset="0"/>
              </a:rPr>
              <a:t> </a:t>
            </a:r>
            <a:endParaRPr lang="en-US" sz="2600" b="1" dirty="0">
              <a:latin typeface="Lato" panose="020F0502020204030203" pitchFamily="34" charset="0"/>
            </a:endParaRPr>
          </a:p>
          <a:p>
            <a:pPr marL="1143000" lvl="3">
              <a:buFont typeface="Wingdings" panose="05000000000000000000" pitchFamily="2" charset="2"/>
              <a:buChar char="Ø"/>
            </a:pPr>
            <a:r>
              <a:rPr lang="en-US" sz="2600" dirty="0">
                <a:latin typeface="Lato" panose="020F0502020204030203" pitchFamily="34" charset="0"/>
                <a:cs typeface="Times New Roman" pitchFamily="18" charset="0"/>
              </a:rPr>
              <a:t>2018-19 </a:t>
            </a:r>
            <a:r>
              <a:rPr lang="en-US" sz="2600" dirty="0" smtClean="0">
                <a:latin typeface="Lato" panose="020F0502020204030203" pitchFamily="34" charset="0"/>
                <a:cs typeface="Times New Roman" pitchFamily="18" charset="0"/>
              </a:rPr>
              <a:t>first year </a:t>
            </a:r>
            <a:r>
              <a:rPr lang="en-US" sz="2600" dirty="0">
                <a:latin typeface="Lato" panose="020F0502020204030203" pitchFamily="34" charset="0"/>
                <a:cs typeface="Times New Roman" pitchFamily="18" charset="0"/>
              </a:rPr>
              <a:t>with </a:t>
            </a:r>
            <a:r>
              <a:rPr lang="en-US" sz="2600" dirty="0" smtClean="0">
                <a:latin typeface="Lato" panose="020F0502020204030203" pitchFamily="34" charset="0"/>
                <a:cs typeface="Times New Roman" pitchFamily="18" charset="0"/>
              </a:rPr>
              <a:t>two schools authorized </a:t>
            </a:r>
            <a:r>
              <a:rPr lang="en-US" sz="2600" dirty="0">
                <a:latin typeface="Lato" panose="020F0502020204030203" pitchFamily="34" charset="0"/>
                <a:cs typeface="Times New Roman" pitchFamily="18" charset="0"/>
              </a:rPr>
              <a:t>by UW System Office of Educational </a:t>
            </a:r>
            <a:r>
              <a:rPr lang="en-US" sz="2600" dirty="0" smtClean="0">
                <a:latin typeface="Lato" panose="020F0502020204030203" pitchFamily="34" charset="0"/>
                <a:cs typeface="Times New Roman" pitchFamily="18" charset="0"/>
              </a:rPr>
              <a:t>Opportunity.</a:t>
            </a:r>
            <a:endParaRPr lang="en-US" sz="2600" dirty="0">
              <a:latin typeface="Lato" panose="020F0502020204030203" pitchFamily="34" charset="0"/>
            </a:endParaRPr>
          </a:p>
          <a:p>
            <a:pPr lvl="1" eaLnBrk="1" hangingPunct="1">
              <a:lnSpc>
                <a:spcPct val="90000"/>
              </a:lnSpc>
            </a:pPr>
            <a:r>
              <a:rPr lang="en-US" sz="2600" dirty="0">
                <a:latin typeface="Lato" panose="020F0502020204030203" pitchFamily="34" charset="0"/>
              </a:rPr>
              <a:t>Pro-rates for part-time students, such </a:t>
            </a:r>
            <a:r>
              <a:rPr lang="en-US" sz="2600" dirty="0" smtClean="0">
                <a:latin typeface="Lato" panose="020F0502020204030203" pitchFamily="34" charset="0"/>
              </a:rPr>
              <a:t>as four year-old Kindergarten</a:t>
            </a:r>
            <a:endParaRPr lang="en-US" sz="2600" dirty="0">
              <a:latin typeface="Lato" panose="020F0502020204030203" pitchFamily="34" charset="0"/>
            </a:endParaRPr>
          </a:p>
          <a:p>
            <a:pPr marL="457200" lvl="1" indent="0" eaLnBrk="1" hangingPunct="1">
              <a:lnSpc>
                <a:spcPct val="90000"/>
              </a:lnSpc>
              <a:buNone/>
            </a:pPr>
            <a:endParaRPr lang="en-US" sz="2400" dirty="0"/>
          </a:p>
        </p:txBody>
      </p:sp>
    </p:spTree>
    <p:extLst>
      <p:ext uri="{BB962C8B-B14F-4D97-AF65-F5344CB8AC3E}">
        <p14:creationId xmlns:p14="http://schemas.microsoft.com/office/powerpoint/2010/main" val="3090184681"/>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2.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23499</TotalTime>
  <Words>4449</Words>
  <Application>Microsoft Office PowerPoint</Application>
  <PresentationFormat>On-screen Show (4:3)</PresentationFormat>
  <Paragraphs>896</Paragraphs>
  <Slides>49</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ＭＳ Ｐゴシック</vt:lpstr>
      <vt:lpstr>Arial</vt:lpstr>
      <vt:lpstr>Calibri</vt:lpstr>
      <vt:lpstr>Courier New</vt:lpstr>
      <vt:lpstr>Futura Bk</vt:lpstr>
      <vt:lpstr>Gadget</vt:lpstr>
      <vt:lpstr>Garamond</vt:lpstr>
      <vt:lpstr>Lato</vt:lpstr>
      <vt:lpstr>Lato Black</vt:lpstr>
      <vt:lpstr>Times New Roman</vt:lpstr>
      <vt:lpstr>Wingdings</vt:lpstr>
      <vt:lpstr>TS030002245</vt:lpstr>
      <vt:lpstr>Office Theme</vt:lpstr>
      <vt:lpstr>Impact of Private School Vouchers and Public Charters on  Wisconsin Public Schools</vt:lpstr>
      <vt:lpstr>Revenue Limits, State Aids, and  Controlled Property Tax Levies</vt:lpstr>
      <vt:lpstr> Revenue Limit Overview </vt:lpstr>
      <vt:lpstr>PowerPoint Presentation</vt:lpstr>
      <vt:lpstr>Revenue Limit Overview</vt:lpstr>
      <vt:lpstr>Revenue Limit Pie</vt:lpstr>
      <vt:lpstr>Revenue Limits</vt:lpstr>
      <vt:lpstr>Revenue Limit Factors</vt:lpstr>
      <vt:lpstr>Revenue Limit Membership</vt:lpstr>
      <vt:lpstr>Revenue Limit Membership</vt:lpstr>
      <vt:lpstr>Revenue Limit Calculation</vt:lpstr>
      <vt:lpstr>Allowable Exemptions to the Limit</vt:lpstr>
      <vt:lpstr>Allowable Exemptions to the Limit</vt:lpstr>
      <vt:lpstr>Top Ten State General Fund Programs and % Share of State’s 2019-21 General Fund Budget</vt:lpstr>
      <vt:lpstr>State Aids -- Equalization Aid Formula</vt:lpstr>
      <vt:lpstr>PowerPoint Presentation</vt:lpstr>
      <vt:lpstr>2019-20 General School Aid Deductions </vt:lpstr>
      <vt:lpstr>General Fund Shared Cost</vt:lpstr>
      <vt:lpstr>State Aids Membership – Step 1</vt:lpstr>
      <vt:lpstr>State Aids Membership – Step 2 </vt:lpstr>
      <vt:lpstr>PowerPoint Presentation</vt:lpstr>
      <vt:lpstr>PowerPoint Presentation</vt:lpstr>
      <vt:lpstr>Parental “Choice” Options – 2019-20 https://dpi.wi.gov/sites/default/files/imce/sfs/pdf/FY20-ChoiceOptionsFundingTable.pdf</vt:lpstr>
      <vt:lpstr>PowerPoint Presentation</vt:lpstr>
      <vt:lpstr>Milwaukee Parental Choice Program (MPCP)   </vt:lpstr>
      <vt:lpstr>MPCP:  State/Local Funding</vt:lpstr>
      <vt:lpstr>Racine Parental Choice Program (RPCP) History</vt:lpstr>
      <vt:lpstr>PowerPoint Presentation</vt:lpstr>
      <vt:lpstr>RPCP/WPCP:  State/Local Funding</vt:lpstr>
      <vt:lpstr>RPCP/WPCP:  State/Local Funding</vt:lpstr>
      <vt:lpstr>RPCP State/Local Funding History</vt:lpstr>
      <vt:lpstr>WPCP State/Local Funding History</vt:lpstr>
      <vt:lpstr>Choice Program Expansion 2012-13 through 2018-19 (animation slide)</vt:lpstr>
      <vt:lpstr>Private (and Private Choice) Schools:   State Categorical Aids</vt:lpstr>
      <vt:lpstr>Special Needs Scholarship Program (SNSP)</vt:lpstr>
      <vt:lpstr>SNSP State/Local Funding History</vt:lpstr>
      <vt:lpstr>Parental “Choice” Options – 2019-20 https://dpi.wi.gov/sites/default/files/imce/sfs/pdf/FY20-ChoiceOptionsFundingTable.pdf</vt:lpstr>
      <vt:lpstr>Independent Charter School Program (ICSP) Authorizers</vt:lpstr>
      <vt:lpstr>Legacy and New ICSP:  State/Local Funding</vt:lpstr>
      <vt:lpstr>ICSP:  Other Funding/Categorical Aids</vt:lpstr>
      <vt:lpstr>PowerPoint Presentation</vt:lpstr>
      <vt:lpstr>PowerPoint Presentation</vt:lpstr>
      <vt:lpstr>Private School Choice/Voucher Summary</vt:lpstr>
      <vt:lpstr>Private School Choice/Voucher Summary</vt:lpstr>
      <vt:lpstr>Private School Voucher Summary</vt:lpstr>
      <vt:lpstr>Private School Voucher Takeaways</vt:lpstr>
      <vt:lpstr>Private School Voucher Takeaways</vt:lpstr>
      <vt:lpstr>Private School Voucher Takeaways</vt:lpstr>
      <vt:lpstr>Contact and Questions ?</vt:lpstr>
    </vt:vector>
  </TitlesOfParts>
  <Company>Wisconsin 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Private School Vouchers on Wisconsin Public Schools</dc:title>
  <dc:subject>WASB Presentation</dc:subject>
  <dc:creator>DPI.SchoolFinancialServices@dpi.wi.gov</dc:creator>
  <cp:keywords>impact, private, school, voucher, wisconsin, public, instruction</cp:keywords>
  <cp:lastModifiedBy>Bush, Daniel P.   DPI</cp:lastModifiedBy>
  <cp:revision>990</cp:revision>
  <cp:lastPrinted>2019-01-20T21:22:27Z</cp:lastPrinted>
  <dcterms:created xsi:type="dcterms:W3CDTF">2011-08-01T17:43:36Z</dcterms:created>
  <dcterms:modified xsi:type="dcterms:W3CDTF">2020-01-24T18:51:20Z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1090262514</vt:i4>
  </property>
  <property fmtid="{D5CDD505-2E9C-101B-9397-08002B2CF9AE}" pid="4" name="_NewReviewCycle">
    <vt:lpwstr/>
  </property>
  <property fmtid="{D5CDD505-2E9C-101B-9397-08002B2CF9AE}" pid="5" name="_EmailSubject">
    <vt:lpwstr>Presentation</vt:lpwstr>
  </property>
  <property fmtid="{D5CDD505-2E9C-101B-9397-08002B2CF9AE}" pid="6" name="_AuthorEmail">
    <vt:lpwstr>Tricia.Collins@dpi.wi.gov</vt:lpwstr>
  </property>
  <property fmtid="{D5CDD505-2E9C-101B-9397-08002B2CF9AE}" pid="7" name="_AuthorEmailDisplayName">
    <vt:lpwstr>Collins, Tricia  DPI</vt:lpwstr>
  </property>
  <property fmtid="{D5CDD505-2E9C-101B-9397-08002B2CF9AE}" pid="8" name="_PreviousAdHocReviewCycleID">
    <vt:i4>84833650</vt:i4>
  </property>
  <property fmtid="{D5CDD505-2E9C-101B-9397-08002B2CF9AE}" pid="9" name="ArticulateGUID">
    <vt:lpwstr>22E471A0-D4E5-40EB-9022-FD6044783506</vt:lpwstr>
  </property>
  <property fmtid="{D5CDD505-2E9C-101B-9397-08002B2CF9AE}" pid="10" name="ArticulatePath">
    <vt:lpwstr>2018 Impacts of Private School Vouchers and Charters on WI Public Schools Final</vt:lpwstr>
  </property>
</Properties>
</file>