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theme/themeOverride3.xml" ContentType="application/vnd.openxmlformats-officedocument.themeOverr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charts/chart1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2.xml" ContentType="application/vnd.openxmlformats-officedocument.drawingml.chart+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114"/>
  </p:notesMasterIdLst>
  <p:sldIdLst>
    <p:sldId id="555" r:id="rId2"/>
    <p:sldId id="543" r:id="rId3"/>
    <p:sldId id="547" r:id="rId4"/>
    <p:sldId id="495" r:id="rId5"/>
    <p:sldId id="496" r:id="rId6"/>
    <p:sldId id="497" r:id="rId7"/>
    <p:sldId id="498" r:id="rId8"/>
    <p:sldId id="499" r:id="rId9"/>
    <p:sldId id="501" r:id="rId10"/>
    <p:sldId id="502" r:id="rId11"/>
    <p:sldId id="544" r:id="rId12"/>
    <p:sldId id="415" r:id="rId13"/>
    <p:sldId id="582" r:id="rId14"/>
    <p:sldId id="571" r:id="rId15"/>
    <p:sldId id="570" r:id="rId16"/>
    <p:sldId id="359" r:id="rId17"/>
    <p:sldId id="481" r:id="rId18"/>
    <p:sldId id="572" r:id="rId19"/>
    <p:sldId id="573" r:id="rId20"/>
    <p:sldId id="578" r:id="rId21"/>
    <p:sldId id="503" r:id="rId22"/>
    <p:sldId id="575" r:id="rId23"/>
    <p:sldId id="576" r:id="rId24"/>
    <p:sldId id="505" r:id="rId25"/>
    <p:sldId id="506" r:id="rId26"/>
    <p:sldId id="291" r:id="rId27"/>
    <p:sldId id="580" r:id="rId28"/>
    <p:sldId id="577" r:id="rId29"/>
    <p:sldId id="579" r:id="rId30"/>
    <p:sldId id="336" r:id="rId31"/>
    <p:sldId id="509" r:id="rId32"/>
    <p:sldId id="508" r:id="rId33"/>
    <p:sldId id="416" r:id="rId34"/>
    <p:sldId id="545" r:id="rId35"/>
    <p:sldId id="552" r:id="rId36"/>
    <p:sldId id="466" r:id="rId37"/>
    <p:sldId id="421" r:id="rId38"/>
    <p:sldId id="352" r:id="rId39"/>
    <p:sldId id="353" r:id="rId40"/>
    <p:sldId id="485" r:id="rId41"/>
    <p:sldId id="510" r:id="rId42"/>
    <p:sldId id="511" r:id="rId43"/>
    <p:sldId id="488" r:id="rId44"/>
    <p:sldId id="489" r:id="rId45"/>
    <p:sldId id="490" r:id="rId46"/>
    <p:sldId id="491" r:id="rId47"/>
    <p:sldId id="297" r:id="rId48"/>
    <p:sldId id="492" r:id="rId49"/>
    <p:sldId id="493" r:id="rId50"/>
    <p:sldId id="362" r:id="rId51"/>
    <p:sldId id="558" r:id="rId52"/>
    <p:sldId id="318" r:id="rId53"/>
    <p:sldId id="319" r:id="rId54"/>
    <p:sldId id="321" r:id="rId55"/>
    <p:sldId id="324" r:id="rId56"/>
    <p:sldId id="325" r:id="rId57"/>
    <p:sldId id="561" r:id="rId58"/>
    <p:sldId id="327" r:id="rId59"/>
    <p:sldId id="328" r:id="rId60"/>
    <p:sldId id="329" r:id="rId61"/>
    <p:sldId id="330" r:id="rId62"/>
    <p:sldId id="550" r:id="rId63"/>
    <p:sldId id="551" r:id="rId64"/>
    <p:sldId id="512" r:id="rId65"/>
    <p:sldId id="513" r:id="rId66"/>
    <p:sldId id="334" r:id="rId67"/>
    <p:sldId id="299" r:id="rId68"/>
    <p:sldId id="335" r:id="rId69"/>
    <p:sldId id="514" r:id="rId70"/>
    <p:sldId id="337" r:id="rId71"/>
    <p:sldId id="480" r:id="rId72"/>
    <p:sldId id="339" r:id="rId73"/>
    <p:sldId id="515" r:id="rId74"/>
    <p:sldId id="342" r:id="rId75"/>
    <p:sldId id="516" r:id="rId76"/>
    <p:sldId id="517" r:id="rId77"/>
    <p:sldId id="420" r:id="rId78"/>
    <p:sldId id="546" r:id="rId79"/>
    <p:sldId id="518" r:id="rId80"/>
    <p:sldId id="519" r:id="rId81"/>
    <p:sldId id="520" r:id="rId82"/>
    <p:sldId id="521" r:id="rId83"/>
    <p:sldId id="566" r:id="rId84"/>
    <p:sldId id="567" r:id="rId85"/>
    <p:sldId id="523" r:id="rId86"/>
    <p:sldId id="524" r:id="rId87"/>
    <p:sldId id="525" r:id="rId88"/>
    <p:sldId id="526" r:id="rId89"/>
    <p:sldId id="527" r:id="rId90"/>
    <p:sldId id="528" r:id="rId91"/>
    <p:sldId id="529" r:id="rId92"/>
    <p:sldId id="530" r:id="rId93"/>
    <p:sldId id="531" r:id="rId94"/>
    <p:sldId id="532" r:id="rId95"/>
    <p:sldId id="533" r:id="rId96"/>
    <p:sldId id="441" r:id="rId97"/>
    <p:sldId id="442" r:id="rId98"/>
    <p:sldId id="431" r:id="rId99"/>
    <p:sldId id="432" r:id="rId100"/>
    <p:sldId id="433" r:id="rId101"/>
    <p:sldId id="553" r:id="rId102"/>
    <p:sldId id="554" r:id="rId103"/>
    <p:sldId id="536" r:id="rId104"/>
    <p:sldId id="537" r:id="rId105"/>
    <p:sldId id="538" r:id="rId106"/>
    <p:sldId id="539" r:id="rId107"/>
    <p:sldId id="540" r:id="rId108"/>
    <p:sldId id="541" r:id="rId109"/>
    <p:sldId id="542" r:id="rId110"/>
    <p:sldId id="484" r:id="rId111"/>
    <p:sldId id="478" r:id="rId112"/>
    <p:sldId id="565" r:id="rId113"/>
  </p:sldIdLst>
  <p:sldSz cx="9144000" cy="5143500" type="screen16x9"/>
  <p:notesSz cx="7010400" cy="92964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DAE3F3"/>
    <a:srgbClr val="DEEBF7"/>
    <a:srgbClr val="0A0A0A"/>
    <a:srgbClr val="00FF00"/>
    <a:srgbClr val="00FFFF"/>
    <a:srgbClr val="F2F8EC"/>
    <a:srgbClr val="DBEC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8A2B1-9B11-4741-B497-1E69874DADEE}" v="4" dt="2023-01-19T19:47:31.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76022" autoAdjust="0"/>
  </p:normalViewPr>
  <p:slideViewPr>
    <p:cSldViewPr snapToGrid="0">
      <p:cViewPr varScale="1">
        <p:scale>
          <a:sx n="74" d="100"/>
          <a:sy n="74" d="100"/>
        </p:scale>
        <p:origin x="1098" y="60"/>
      </p:cViewPr>
      <p:guideLst>
        <p:guide pos="2880"/>
        <p:guide orient="horz" pos="2358"/>
        <p:guide orient="horz" pos="2868"/>
        <p:guide pos="2863"/>
        <p:guide orient="horz" pos="3239"/>
        <p:guide pos="2889"/>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6449680427537"/>
          <c:y val="0.17210701155083991"/>
          <c:w val="0.83958789637093056"/>
          <c:h val="0.55786430977650558"/>
        </c:manualLayout>
      </c:layout>
      <c:lineChart>
        <c:grouping val="standard"/>
        <c:varyColors val="0"/>
        <c:ser>
          <c:idx val="0"/>
          <c:order val="0"/>
          <c:tx>
            <c:strRef>
              <c:f>graph!$A$2</c:f>
              <c:strCache>
                <c:ptCount val="1"/>
                <c:pt idx="0">
                  <c:v>District</c:v>
                </c:pt>
              </c:strCache>
            </c:strRef>
          </c:tx>
          <c:spPr>
            <a:ln w="12700">
              <a:solidFill>
                <a:srgbClr val="0000FF"/>
              </a:solidFill>
              <a:prstDash val="solid"/>
            </a:ln>
          </c:spPr>
          <c:marker>
            <c:symbol val="diamond"/>
            <c:size val="9"/>
            <c:spPr>
              <a:solidFill>
                <a:srgbClr val="0000FF"/>
              </a:solidFill>
              <a:ln>
                <a:solidFill>
                  <a:srgbClr val="0000FF"/>
                </a:solidFill>
                <a:prstDash val="solid"/>
              </a:ln>
            </c:spPr>
          </c:marker>
          <c:cat>
            <c:strRef>
              <c:f>graph!$B$1:$AN$1</c:f>
              <c:strCache>
                <c:ptCount val="39"/>
                <c:pt idx="0">
                  <c:v>Fall 1984</c:v>
                </c:pt>
                <c:pt idx="1">
                  <c:v>Fall 1985</c:v>
                </c:pt>
                <c:pt idx="2">
                  <c:v>Fall 1986</c:v>
                </c:pt>
                <c:pt idx="3">
                  <c:v>Fall 1987</c:v>
                </c:pt>
                <c:pt idx="4">
                  <c:v>Fall 1988</c:v>
                </c:pt>
                <c:pt idx="5">
                  <c:v>Fall 1989</c:v>
                </c:pt>
                <c:pt idx="6">
                  <c:v>Fall 1990</c:v>
                </c:pt>
                <c:pt idx="7">
                  <c:v>Fall 1991</c:v>
                </c:pt>
                <c:pt idx="8">
                  <c:v>Fall 1992</c:v>
                </c:pt>
                <c:pt idx="9">
                  <c:v>Fall 1993</c:v>
                </c:pt>
                <c:pt idx="10">
                  <c:v>Fall 1994</c:v>
                </c:pt>
                <c:pt idx="11">
                  <c:v>Fall 1995</c:v>
                </c:pt>
                <c:pt idx="12">
                  <c:v>Fall 1996</c:v>
                </c:pt>
                <c:pt idx="13">
                  <c:v>Fall 1997</c:v>
                </c:pt>
                <c:pt idx="14">
                  <c:v>Fall 1998</c:v>
                </c:pt>
                <c:pt idx="15">
                  <c:v>Fall 1999</c:v>
                </c:pt>
                <c:pt idx="16">
                  <c:v>Fall 2000</c:v>
                </c:pt>
                <c:pt idx="17">
                  <c:v>Fall 2001</c:v>
                </c:pt>
                <c:pt idx="18">
                  <c:v>Fall 2002</c:v>
                </c:pt>
                <c:pt idx="19">
                  <c:v>Fall 2003</c:v>
                </c:pt>
                <c:pt idx="20">
                  <c:v>Fall 2004</c:v>
                </c:pt>
                <c:pt idx="21">
                  <c:v>Fall 2005</c:v>
                </c:pt>
                <c:pt idx="22">
                  <c:v>Fall 2006</c:v>
                </c:pt>
                <c:pt idx="23">
                  <c:v>Fall 2007</c:v>
                </c:pt>
                <c:pt idx="24">
                  <c:v>Fall 2008</c:v>
                </c:pt>
                <c:pt idx="25">
                  <c:v>Fall 2009</c:v>
                </c:pt>
                <c:pt idx="26">
                  <c:v>Fall 2010</c:v>
                </c:pt>
                <c:pt idx="27">
                  <c:v>Fall 2011</c:v>
                </c:pt>
                <c:pt idx="28">
                  <c:v>Fall 2012</c:v>
                </c:pt>
                <c:pt idx="29">
                  <c:v>Fall 2013</c:v>
                </c:pt>
                <c:pt idx="30">
                  <c:v>Fall 2014</c:v>
                </c:pt>
                <c:pt idx="31">
                  <c:v>Fall 2015</c:v>
                </c:pt>
                <c:pt idx="32">
                  <c:v>Fall 2016</c:v>
                </c:pt>
                <c:pt idx="33">
                  <c:v>Fall 2017</c:v>
                </c:pt>
                <c:pt idx="34">
                  <c:v>Fall 2018</c:v>
                </c:pt>
                <c:pt idx="35">
                  <c:v>Fall 2019</c:v>
                </c:pt>
                <c:pt idx="36">
                  <c:v>Fall 2020</c:v>
                </c:pt>
                <c:pt idx="37">
                  <c:v>Fall 2021</c:v>
                </c:pt>
                <c:pt idx="38">
                  <c:v>Fall 2022</c:v>
                </c:pt>
              </c:strCache>
            </c:strRef>
          </c:cat>
          <c:val>
            <c:numRef>
              <c:f>graph!$B$2:$AN$2</c:f>
              <c:numCache>
                <c:formatCode>_("$"* #,##0.00_);_("$"* \(#,##0.00\);_("$"* "-"??_);_(@_)</c:formatCode>
                <c:ptCount val="39"/>
                <c:pt idx="0">
                  <c:v>12.95</c:v>
                </c:pt>
                <c:pt idx="1">
                  <c:v>14.31</c:v>
                </c:pt>
                <c:pt idx="2">
                  <c:v>15.93</c:v>
                </c:pt>
                <c:pt idx="3">
                  <c:v>15.8</c:v>
                </c:pt>
                <c:pt idx="4">
                  <c:v>15.7</c:v>
                </c:pt>
                <c:pt idx="5">
                  <c:v>16.5</c:v>
                </c:pt>
                <c:pt idx="6">
                  <c:v>17.73</c:v>
                </c:pt>
                <c:pt idx="7">
                  <c:v>17.97</c:v>
                </c:pt>
                <c:pt idx="8">
                  <c:v>19.010000000000002</c:v>
                </c:pt>
                <c:pt idx="9">
                  <c:v>20.63</c:v>
                </c:pt>
                <c:pt idx="10">
                  <c:v>18.079999999999998</c:v>
                </c:pt>
                <c:pt idx="11">
                  <c:v>15.8</c:v>
                </c:pt>
                <c:pt idx="12">
                  <c:v>10.34</c:v>
                </c:pt>
                <c:pt idx="13">
                  <c:v>11.07</c:v>
                </c:pt>
                <c:pt idx="14">
                  <c:v>11.89</c:v>
                </c:pt>
                <c:pt idx="15">
                  <c:v>9.7899999999999991</c:v>
                </c:pt>
                <c:pt idx="16">
                  <c:v>9.35</c:v>
                </c:pt>
                <c:pt idx="17">
                  <c:v>8.92</c:v>
                </c:pt>
                <c:pt idx="18">
                  <c:v>10.53</c:v>
                </c:pt>
                <c:pt idx="19">
                  <c:v>8.91</c:v>
                </c:pt>
                <c:pt idx="20">
                  <c:v>9.2200000000000006</c:v>
                </c:pt>
                <c:pt idx="21">
                  <c:v>7.87</c:v>
                </c:pt>
                <c:pt idx="22">
                  <c:v>7.7</c:v>
                </c:pt>
                <c:pt idx="23">
                  <c:v>7.67</c:v>
                </c:pt>
                <c:pt idx="24">
                  <c:v>8.7200000000000006</c:v>
                </c:pt>
                <c:pt idx="25">
                  <c:v>8.7799999999999994</c:v>
                </c:pt>
                <c:pt idx="26">
                  <c:v>9.09</c:v>
                </c:pt>
                <c:pt idx="27">
                  <c:v>9.3800000000000008</c:v>
                </c:pt>
                <c:pt idx="28">
                  <c:v>10.27</c:v>
                </c:pt>
                <c:pt idx="29">
                  <c:v>10.210000000000001</c:v>
                </c:pt>
                <c:pt idx="30">
                  <c:v>10.68</c:v>
                </c:pt>
                <c:pt idx="31">
                  <c:v>10.62</c:v>
                </c:pt>
                <c:pt idx="32">
                  <c:v>7.96</c:v>
                </c:pt>
                <c:pt idx="33">
                  <c:v>9.94</c:v>
                </c:pt>
                <c:pt idx="34">
                  <c:v>10.08</c:v>
                </c:pt>
                <c:pt idx="35">
                  <c:v>9.57</c:v>
                </c:pt>
                <c:pt idx="36">
                  <c:v>9.85</c:v>
                </c:pt>
                <c:pt idx="37">
                  <c:v>9.7200000000000006</c:v>
                </c:pt>
                <c:pt idx="38">
                  <c:v>8.68</c:v>
                </c:pt>
              </c:numCache>
            </c:numRef>
          </c:val>
          <c:smooth val="0"/>
          <c:extLst>
            <c:ext xmlns:c16="http://schemas.microsoft.com/office/drawing/2014/chart" uri="{C3380CC4-5D6E-409C-BE32-E72D297353CC}">
              <c16:uniqueId val="{00000000-9038-4671-84D6-F55D8382C92F}"/>
            </c:ext>
          </c:extLst>
        </c:ser>
        <c:ser>
          <c:idx val="1"/>
          <c:order val="1"/>
          <c:tx>
            <c:strRef>
              <c:f>graph!$A$3</c:f>
              <c:strCache>
                <c:ptCount val="1"/>
                <c:pt idx="0">
                  <c:v>State</c:v>
                </c:pt>
              </c:strCache>
            </c:strRef>
          </c:tx>
          <c:spPr>
            <a:ln w="12700">
              <a:solidFill>
                <a:srgbClr val="FF0000"/>
              </a:solidFill>
              <a:prstDash val="solid"/>
            </a:ln>
          </c:spPr>
          <c:marker>
            <c:symbol val="square"/>
            <c:size val="5"/>
            <c:spPr>
              <a:solidFill>
                <a:srgbClr val="FF0000"/>
              </a:solidFill>
              <a:ln>
                <a:solidFill>
                  <a:srgbClr val="FF0000"/>
                </a:solidFill>
                <a:prstDash val="solid"/>
              </a:ln>
            </c:spPr>
          </c:marker>
          <c:cat>
            <c:strRef>
              <c:f>graph!$B$1:$AN$1</c:f>
              <c:strCache>
                <c:ptCount val="39"/>
                <c:pt idx="0">
                  <c:v>Fall 1984</c:v>
                </c:pt>
                <c:pt idx="1">
                  <c:v>Fall 1985</c:v>
                </c:pt>
                <c:pt idx="2">
                  <c:v>Fall 1986</c:v>
                </c:pt>
                <c:pt idx="3">
                  <c:v>Fall 1987</c:v>
                </c:pt>
                <c:pt idx="4">
                  <c:v>Fall 1988</c:v>
                </c:pt>
                <c:pt idx="5">
                  <c:v>Fall 1989</c:v>
                </c:pt>
                <c:pt idx="6">
                  <c:v>Fall 1990</c:v>
                </c:pt>
                <c:pt idx="7">
                  <c:v>Fall 1991</c:v>
                </c:pt>
                <c:pt idx="8">
                  <c:v>Fall 1992</c:v>
                </c:pt>
                <c:pt idx="9">
                  <c:v>Fall 1993</c:v>
                </c:pt>
                <c:pt idx="10">
                  <c:v>Fall 1994</c:v>
                </c:pt>
                <c:pt idx="11">
                  <c:v>Fall 1995</c:v>
                </c:pt>
                <c:pt idx="12">
                  <c:v>Fall 1996</c:v>
                </c:pt>
                <c:pt idx="13">
                  <c:v>Fall 1997</c:v>
                </c:pt>
                <c:pt idx="14">
                  <c:v>Fall 1998</c:v>
                </c:pt>
                <c:pt idx="15">
                  <c:v>Fall 1999</c:v>
                </c:pt>
                <c:pt idx="16">
                  <c:v>Fall 2000</c:v>
                </c:pt>
                <c:pt idx="17">
                  <c:v>Fall 2001</c:v>
                </c:pt>
                <c:pt idx="18">
                  <c:v>Fall 2002</c:v>
                </c:pt>
                <c:pt idx="19">
                  <c:v>Fall 2003</c:v>
                </c:pt>
                <c:pt idx="20">
                  <c:v>Fall 2004</c:v>
                </c:pt>
                <c:pt idx="21">
                  <c:v>Fall 2005</c:v>
                </c:pt>
                <c:pt idx="22">
                  <c:v>Fall 2006</c:v>
                </c:pt>
                <c:pt idx="23">
                  <c:v>Fall 2007</c:v>
                </c:pt>
                <c:pt idx="24">
                  <c:v>Fall 2008</c:v>
                </c:pt>
                <c:pt idx="25">
                  <c:v>Fall 2009</c:v>
                </c:pt>
                <c:pt idx="26">
                  <c:v>Fall 2010</c:v>
                </c:pt>
                <c:pt idx="27">
                  <c:v>Fall 2011</c:v>
                </c:pt>
                <c:pt idx="28">
                  <c:v>Fall 2012</c:v>
                </c:pt>
                <c:pt idx="29">
                  <c:v>Fall 2013</c:v>
                </c:pt>
                <c:pt idx="30">
                  <c:v>Fall 2014</c:v>
                </c:pt>
                <c:pt idx="31">
                  <c:v>Fall 2015</c:v>
                </c:pt>
                <c:pt idx="32">
                  <c:v>Fall 2016</c:v>
                </c:pt>
                <c:pt idx="33">
                  <c:v>Fall 2017</c:v>
                </c:pt>
                <c:pt idx="34">
                  <c:v>Fall 2018</c:v>
                </c:pt>
                <c:pt idx="35">
                  <c:v>Fall 2019</c:v>
                </c:pt>
                <c:pt idx="36">
                  <c:v>Fall 2020</c:v>
                </c:pt>
                <c:pt idx="37">
                  <c:v>Fall 2021</c:v>
                </c:pt>
                <c:pt idx="38">
                  <c:v>Fall 2022</c:v>
                </c:pt>
              </c:strCache>
            </c:strRef>
          </c:cat>
          <c:val>
            <c:numRef>
              <c:f>graph!$B$3:$AN$3</c:f>
              <c:numCache>
                <c:formatCode>_("$"* #,##0.00_);_("$"* \(#,##0.00\);_("$"* "-"??_);_(@_)</c:formatCode>
                <c:ptCount val="39"/>
                <c:pt idx="0">
                  <c:v>12.98</c:v>
                </c:pt>
                <c:pt idx="1">
                  <c:v>14.35</c:v>
                </c:pt>
                <c:pt idx="2">
                  <c:v>16.13</c:v>
                </c:pt>
                <c:pt idx="3">
                  <c:v>15.38</c:v>
                </c:pt>
                <c:pt idx="4">
                  <c:v>16.09</c:v>
                </c:pt>
                <c:pt idx="5">
                  <c:v>16.62</c:v>
                </c:pt>
                <c:pt idx="6">
                  <c:v>17.11</c:v>
                </c:pt>
                <c:pt idx="7">
                  <c:v>17.510000000000002</c:v>
                </c:pt>
                <c:pt idx="8">
                  <c:v>18.37</c:v>
                </c:pt>
                <c:pt idx="9">
                  <c:v>17.91</c:v>
                </c:pt>
                <c:pt idx="10">
                  <c:v>16.600000000000001</c:v>
                </c:pt>
                <c:pt idx="11">
                  <c:v>15.26</c:v>
                </c:pt>
                <c:pt idx="12">
                  <c:v>11.9</c:v>
                </c:pt>
                <c:pt idx="13">
                  <c:v>11.3</c:v>
                </c:pt>
                <c:pt idx="14">
                  <c:v>11.2</c:v>
                </c:pt>
                <c:pt idx="15">
                  <c:v>10.68</c:v>
                </c:pt>
                <c:pt idx="16">
                  <c:v>10.43</c:v>
                </c:pt>
                <c:pt idx="17">
                  <c:v>10.039999999999999</c:v>
                </c:pt>
                <c:pt idx="18">
                  <c:v>9.73</c:v>
                </c:pt>
                <c:pt idx="19">
                  <c:v>9.56</c:v>
                </c:pt>
                <c:pt idx="20">
                  <c:v>9.4600000000000009</c:v>
                </c:pt>
                <c:pt idx="21">
                  <c:v>8.6300000000000008</c:v>
                </c:pt>
                <c:pt idx="22">
                  <c:v>8.31</c:v>
                </c:pt>
                <c:pt idx="23">
                  <c:v>8.4499999999999993</c:v>
                </c:pt>
                <c:pt idx="24">
                  <c:v>8.61</c:v>
                </c:pt>
                <c:pt idx="25">
                  <c:v>9.18</c:v>
                </c:pt>
                <c:pt idx="26">
                  <c:v>9.8000000000000007</c:v>
                </c:pt>
                <c:pt idx="27">
                  <c:v>9.8800000000000008</c:v>
                </c:pt>
                <c:pt idx="28">
                  <c:v>10.210000000000001</c:v>
                </c:pt>
                <c:pt idx="29">
                  <c:v>10.37</c:v>
                </c:pt>
                <c:pt idx="30">
                  <c:v>10.26</c:v>
                </c:pt>
                <c:pt idx="31">
                  <c:v>10.25</c:v>
                </c:pt>
                <c:pt idx="32">
                  <c:v>9.9700000000000006</c:v>
                </c:pt>
                <c:pt idx="33">
                  <c:v>9.7899999999999991</c:v>
                </c:pt>
                <c:pt idx="34">
                  <c:v>9.4600000000000009</c:v>
                </c:pt>
                <c:pt idx="35">
                  <c:v>9.3699999999999992</c:v>
                </c:pt>
                <c:pt idx="36">
                  <c:v>9.2200000000000006</c:v>
                </c:pt>
                <c:pt idx="37">
                  <c:v>8.64</c:v>
                </c:pt>
                <c:pt idx="38">
                  <c:v>7.68</c:v>
                </c:pt>
              </c:numCache>
            </c:numRef>
          </c:val>
          <c:smooth val="0"/>
          <c:extLst>
            <c:ext xmlns:c16="http://schemas.microsoft.com/office/drawing/2014/chart" uri="{C3380CC4-5D6E-409C-BE32-E72D297353CC}">
              <c16:uniqueId val="{00000001-9038-4671-84D6-F55D8382C92F}"/>
            </c:ext>
          </c:extLst>
        </c:ser>
        <c:dLbls>
          <c:showLegendKey val="0"/>
          <c:showVal val="0"/>
          <c:showCatName val="0"/>
          <c:showSerName val="0"/>
          <c:showPercent val="0"/>
          <c:showBubbleSize val="0"/>
        </c:dLbls>
        <c:marker val="1"/>
        <c:smooth val="0"/>
        <c:axId val="474163600"/>
        <c:axId val="1"/>
      </c:lineChart>
      <c:catAx>
        <c:axId val="47416360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_(&quot;$&quot;* #,##0.00_);_(&quot;$&quot;* \(#,##0.00\);_(&quot;$&quot;* &quot;-&quot;??_);_(@_)" sourceLinked="1"/>
        <c:majorTickMark val="out"/>
        <c:minorTickMark val="none"/>
        <c:tickLblPos val="nextTo"/>
        <c:spPr>
          <a:ln w="3175">
            <a:solidFill>
              <a:srgbClr val="000000"/>
            </a:solidFill>
            <a:prstDash val="solid"/>
          </a:ln>
        </c:spPr>
        <c:txPr>
          <a:bodyPr rot="0" vert="horz"/>
          <a:lstStyle/>
          <a:p>
            <a:pPr>
              <a:defRPr/>
            </a:pPr>
            <a:endParaRPr lang="en-US"/>
          </a:p>
        </c:txPr>
        <c:crossAx val="474163600"/>
        <c:crosses val="autoZero"/>
        <c:crossBetween val="between"/>
      </c:valAx>
      <c:spPr>
        <a:solidFill>
          <a:srgbClr val="C0C0C0"/>
        </a:solidFill>
        <a:ln w="12700">
          <a:solidFill>
            <a:srgbClr val="808080"/>
          </a:solidFill>
          <a:prstDash val="solid"/>
        </a:ln>
      </c:spPr>
    </c:plotArea>
    <c:legend>
      <c:legendPos val="r"/>
      <c:layout>
        <c:manualLayout>
          <c:xMode val="edge"/>
          <c:yMode val="edge"/>
          <c:x val="0.5556916704065239"/>
          <c:y val="0.1914733825527557"/>
          <c:w val="0.39889232644809564"/>
          <c:h val="7.2930118415425071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25400">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Sample Membership Comparison</a:t>
            </a:r>
          </a:p>
        </c:rich>
      </c:tx>
      <c:overlay val="0"/>
    </c:title>
    <c:autoTitleDeleted val="0"/>
    <c:plotArea>
      <c:layout>
        <c:manualLayout>
          <c:layoutTarget val="inner"/>
          <c:xMode val="edge"/>
          <c:yMode val="edge"/>
          <c:x val="8.2917988070646112E-2"/>
          <c:y val="0.20536712598425194"/>
          <c:w val="0.90180423248077779"/>
          <c:h val="0.54883021653543307"/>
        </c:manualLayout>
      </c:layout>
      <c:lineChart>
        <c:grouping val="standard"/>
        <c:varyColors val="0"/>
        <c:ser>
          <c:idx val="0"/>
          <c:order val="0"/>
          <c:tx>
            <c:strRef>
              <c:f>Sheet1!$A$2</c:f>
              <c:strCache>
                <c:ptCount val="1"/>
                <c:pt idx="0">
                  <c:v>Equalization Aid Membership</c:v>
                </c:pt>
              </c:strCache>
            </c:strRef>
          </c:tx>
          <c:spPr>
            <a:ln w="57150"/>
          </c:spPr>
          <c:marker>
            <c:symbol val="none"/>
          </c:marker>
          <c:cat>
            <c:strRef>
              <c:f>Sheet1!$B$1:$G$1</c:f>
              <c:strCache>
                <c:ptCount val="6"/>
                <c:pt idx="0">
                  <c:v>2017</c:v>
                </c:pt>
                <c:pt idx="1">
                  <c:v>2018</c:v>
                </c:pt>
                <c:pt idx="2">
                  <c:v>2019</c:v>
                </c:pt>
                <c:pt idx="3">
                  <c:v>2020</c:v>
                </c:pt>
                <c:pt idx="4">
                  <c:v>2021</c:v>
                </c:pt>
                <c:pt idx="5">
                  <c:v>2022</c:v>
                </c:pt>
              </c:strCache>
            </c:strRef>
          </c:cat>
          <c:val>
            <c:numRef>
              <c:f>Sheet1!$B$2:$G$2</c:f>
              <c:numCache>
                <c:formatCode>General</c:formatCode>
                <c:ptCount val="6"/>
                <c:pt idx="0">
                  <c:v>5696</c:v>
                </c:pt>
                <c:pt idx="1">
                  <c:v>5693</c:v>
                </c:pt>
                <c:pt idx="2">
                  <c:v>5597</c:v>
                </c:pt>
                <c:pt idx="3">
                  <c:v>5629</c:v>
                </c:pt>
                <c:pt idx="4">
                  <c:v>5618</c:v>
                </c:pt>
                <c:pt idx="5">
                  <c:v>5668</c:v>
                </c:pt>
              </c:numCache>
            </c:numRef>
          </c:val>
          <c:smooth val="0"/>
          <c:extLst>
            <c:ext xmlns:c16="http://schemas.microsoft.com/office/drawing/2014/chart" uri="{C3380CC4-5D6E-409C-BE32-E72D297353CC}">
              <c16:uniqueId val="{00000000-509D-4F0D-947A-A7D5A680BDD6}"/>
            </c:ext>
          </c:extLst>
        </c:ser>
        <c:ser>
          <c:idx val="1"/>
          <c:order val="1"/>
          <c:tx>
            <c:strRef>
              <c:f>Sheet1!$A$3</c:f>
              <c:strCache>
                <c:ptCount val="1"/>
                <c:pt idx="0">
                  <c:v>Revenue Limit 3-Year Average Membership</c:v>
                </c:pt>
              </c:strCache>
            </c:strRef>
          </c:tx>
          <c:spPr>
            <a:ln w="57150"/>
          </c:spPr>
          <c:marker>
            <c:symbol val="none"/>
          </c:marker>
          <c:cat>
            <c:strRef>
              <c:f>Sheet1!$B$1:$G$1</c:f>
              <c:strCache>
                <c:ptCount val="6"/>
                <c:pt idx="0">
                  <c:v>2017</c:v>
                </c:pt>
                <c:pt idx="1">
                  <c:v>2018</c:v>
                </c:pt>
                <c:pt idx="2">
                  <c:v>2019</c:v>
                </c:pt>
                <c:pt idx="3">
                  <c:v>2020</c:v>
                </c:pt>
                <c:pt idx="4">
                  <c:v>2021</c:v>
                </c:pt>
                <c:pt idx="5">
                  <c:v>2022</c:v>
                </c:pt>
              </c:strCache>
            </c:strRef>
          </c:cat>
          <c:val>
            <c:numRef>
              <c:f>Sheet1!$B$3:$G$3</c:f>
              <c:numCache>
                <c:formatCode>General</c:formatCode>
                <c:ptCount val="6"/>
                <c:pt idx="0">
                  <c:v>5614</c:v>
                </c:pt>
                <c:pt idx="1">
                  <c:v>5608</c:v>
                </c:pt>
                <c:pt idx="2">
                  <c:v>5586</c:v>
                </c:pt>
                <c:pt idx="3">
                  <c:v>5559</c:v>
                </c:pt>
                <c:pt idx="4">
                  <c:v>5583</c:v>
                </c:pt>
                <c:pt idx="5">
                  <c:v>5585</c:v>
                </c:pt>
              </c:numCache>
            </c:numRef>
          </c:val>
          <c:smooth val="0"/>
          <c:extLst>
            <c:ext xmlns:c16="http://schemas.microsoft.com/office/drawing/2014/chart" uri="{C3380CC4-5D6E-409C-BE32-E72D297353CC}">
              <c16:uniqueId val="{00000001-509D-4F0D-947A-A7D5A680BDD6}"/>
            </c:ext>
          </c:extLst>
        </c:ser>
        <c:dLbls>
          <c:showLegendKey val="0"/>
          <c:showVal val="0"/>
          <c:showCatName val="0"/>
          <c:showSerName val="0"/>
          <c:showPercent val="0"/>
          <c:showBubbleSize val="0"/>
        </c:dLbls>
        <c:smooth val="0"/>
        <c:axId val="262574848"/>
        <c:axId val="262851200"/>
      </c:lineChart>
      <c:catAx>
        <c:axId val="262574848"/>
        <c:scaling>
          <c:orientation val="minMax"/>
        </c:scaling>
        <c:delete val="0"/>
        <c:axPos val="b"/>
        <c:numFmt formatCode="General" sourceLinked="0"/>
        <c:majorTickMark val="none"/>
        <c:minorTickMark val="none"/>
        <c:tickLblPos val="nextTo"/>
        <c:crossAx val="262851200"/>
        <c:crosses val="autoZero"/>
        <c:auto val="1"/>
        <c:lblAlgn val="ctr"/>
        <c:lblOffset val="100"/>
        <c:noMultiLvlLbl val="0"/>
      </c:catAx>
      <c:valAx>
        <c:axId val="262851200"/>
        <c:scaling>
          <c:orientation val="minMax"/>
        </c:scaling>
        <c:delete val="0"/>
        <c:axPos val="l"/>
        <c:majorGridlines/>
        <c:numFmt formatCode="General" sourceLinked="1"/>
        <c:majorTickMark val="none"/>
        <c:minorTickMark val="none"/>
        <c:tickLblPos val="nextTo"/>
        <c:spPr>
          <a:ln w="6350">
            <a:noFill/>
          </a:ln>
        </c:spPr>
        <c:crossAx val="262574848"/>
        <c:crosses val="autoZero"/>
        <c:crossBetween val="between"/>
      </c:valAx>
    </c:plotArea>
    <c:legend>
      <c:legendPos val="b"/>
      <c:layout>
        <c:manualLayout>
          <c:xMode val="edge"/>
          <c:yMode val="edge"/>
          <c:x val="2.6388891774813187E-2"/>
          <c:y val="0.90028469488188978"/>
          <c:w val="0.9569444397358311"/>
          <c:h val="8.0965305118110231E-2"/>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8238993710693"/>
          <c:y val="8.6309438592903243E-2"/>
          <c:w val="0.78852201257861665"/>
          <c:h val="0.77543307086613944"/>
        </c:manualLayout>
      </c:layout>
      <c:pieChart>
        <c:varyColors val="1"/>
        <c:ser>
          <c:idx val="0"/>
          <c:order val="0"/>
          <c:tx>
            <c:strRef>
              <c:f>Sheet1!$B$1</c:f>
              <c:strCache>
                <c:ptCount val="1"/>
                <c:pt idx="0">
                  <c:v>Column1</c:v>
                </c:pt>
              </c:strCache>
            </c:strRef>
          </c:tx>
          <c:spPr>
            <a:solidFill>
              <a:srgbClr val="FFFF00"/>
            </a:solidFill>
          </c:spPr>
          <c:dPt>
            <c:idx val="0"/>
            <c:bubble3D val="0"/>
            <c:spPr>
              <a:solidFill>
                <a:srgbClr val="009900"/>
              </a:solidFill>
            </c:spPr>
            <c:extLst>
              <c:ext xmlns:c16="http://schemas.microsoft.com/office/drawing/2014/chart" uri="{C3380CC4-5D6E-409C-BE32-E72D297353CC}">
                <c16:uniqueId val="{00000001-0413-4B98-80CC-72C06E7E544B}"/>
              </c:ext>
            </c:extLst>
          </c:dPt>
          <c:dPt>
            <c:idx val="1"/>
            <c:bubble3D val="0"/>
            <c:spPr>
              <a:solidFill>
                <a:srgbClr val="006600"/>
              </a:solidFill>
            </c:spPr>
            <c:extLst>
              <c:ext xmlns:c16="http://schemas.microsoft.com/office/drawing/2014/chart" uri="{C3380CC4-5D6E-409C-BE32-E72D297353CC}">
                <c16:uniqueId val="{00000003-0413-4B98-80CC-72C06E7E544B}"/>
              </c:ext>
            </c:extLst>
          </c:dPt>
          <c:dPt>
            <c:idx val="2"/>
            <c:bubble3D val="0"/>
            <c:explosion val="25"/>
            <c:spPr>
              <a:solidFill>
                <a:srgbClr val="F8E708"/>
              </a:solidFill>
            </c:spPr>
            <c:extLst>
              <c:ext xmlns:c16="http://schemas.microsoft.com/office/drawing/2014/chart" uri="{C3380CC4-5D6E-409C-BE32-E72D297353CC}">
                <c16:uniqueId val="{00000005-0413-4B98-80CC-72C06E7E544B}"/>
              </c:ext>
            </c:extLst>
          </c:dPt>
          <c:dPt>
            <c:idx val="3"/>
            <c:bubble3D val="0"/>
            <c:spPr>
              <a:solidFill>
                <a:srgbClr val="996633"/>
              </a:solidFill>
            </c:spPr>
            <c:extLst>
              <c:ext xmlns:c16="http://schemas.microsoft.com/office/drawing/2014/chart" uri="{C3380CC4-5D6E-409C-BE32-E72D297353CC}">
                <c16:uniqueId val="{00000007-0413-4B98-80CC-72C06E7E544B}"/>
              </c:ext>
            </c:extLst>
          </c:dPt>
          <c:dPt>
            <c:idx val="4"/>
            <c:bubble3D val="0"/>
            <c:spPr>
              <a:solidFill>
                <a:srgbClr val="FF9900"/>
              </a:solidFill>
            </c:spPr>
            <c:extLst>
              <c:ext xmlns:c16="http://schemas.microsoft.com/office/drawing/2014/chart" uri="{C3380CC4-5D6E-409C-BE32-E72D297353CC}">
                <c16:uniqueId val="{00000009-0413-4B98-80CC-72C06E7E544B}"/>
              </c:ext>
            </c:extLst>
          </c:dPt>
          <c:dPt>
            <c:idx val="5"/>
            <c:bubble3D val="0"/>
            <c:extLst>
              <c:ext xmlns:c16="http://schemas.microsoft.com/office/drawing/2014/chart" uri="{C3380CC4-5D6E-409C-BE32-E72D297353CC}">
                <c16:uniqueId val="{0000000A-0413-4B98-80CC-72C06E7E544B}"/>
              </c:ext>
            </c:extLst>
          </c:dPt>
          <c:dLbls>
            <c:dLbl>
              <c:idx val="0"/>
              <c:layout>
                <c:manualLayout>
                  <c:x val="-5.4044889520005199E-3"/>
                  <c:y val="-6.0736186271371256E-2"/>
                </c:manualLayout>
              </c:layout>
              <c:tx>
                <c:rich>
                  <a:bodyPr/>
                  <a:lstStyle/>
                  <a:p>
                    <a:pPr>
                      <a:defRPr sz="1800">
                        <a:solidFill>
                          <a:schemeClr val="tx1"/>
                        </a:solidFill>
                        <a:latin typeface="Lato" panose="020F0502020204030203" pitchFamily="34" charset="0"/>
                      </a:defRPr>
                    </a:pPr>
                    <a:fld id="{C657E901-C786-479D-8E3A-9B39B2DDB53E}" type="CATEGORYNAME">
                      <a:rPr lang="en-US" sz="1800" b="1" smtClean="0">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b="1" dirty="0">
                        <a:solidFill>
                          <a:schemeClr val="tx1"/>
                        </a:solidFill>
                        <a:latin typeface="Lato" panose="020F0502020204030203" pitchFamily="34" charset="0"/>
                      </a:rPr>
                      <a:t>^</a:t>
                    </a:r>
                    <a:r>
                      <a:rPr lang="en-US" sz="1800" dirty="0">
                        <a:solidFill>
                          <a:schemeClr val="tx1"/>
                        </a:solidFill>
                        <a:latin typeface="Lato" panose="020F0502020204030203" pitchFamily="34" charset="0"/>
                      </a:rPr>
                      <a:t>
</a:t>
                    </a:r>
                    <a:fld id="{25D4E162-793B-4392-A9B7-439EDD1CBFFF}"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5727769919275151"/>
                      <c:h val="0.26951516501710793"/>
                    </c:manualLayout>
                  </c15:layout>
                  <c15:dlblFieldTable/>
                  <c15:showDataLabelsRange val="0"/>
                </c:ext>
                <c:ext xmlns:c16="http://schemas.microsoft.com/office/drawing/2014/chart" uri="{C3380CC4-5D6E-409C-BE32-E72D297353CC}">
                  <c16:uniqueId val="{00000001-0413-4B98-80CC-72C06E7E544B}"/>
                </c:ext>
              </c:extLst>
            </c:dLbl>
            <c:dLbl>
              <c:idx val="1"/>
              <c:layout>
                <c:manualLayout>
                  <c:x val="-3.8860189306134156E-2"/>
                  <c:y val="-2.316006531617466E-2"/>
                </c:manualLayout>
              </c:layout>
              <c:tx>
                <c:rich>
                  <a:bodyPr/>
                  <a:lstStyle/>
                  <a:p>
                    <a:pPr>
                      <a:defRPr sz="1800">
                        <a:solidFill>
                          <a:schemeClr val="tx1"/>
                        </a:solidFill>
                        <a:latin typeface="Lato" panose="020F0502020204030203" pitchFamily="34" charset="0"/>
                      </a:defRPr>
                    </a:pPr>
                    <a:fld id="{78A1BDC8-AE1B-4547-83EB-38DE2CCBA1B2}" type="CATEGORYNAME">
                      <a:rPr lang="en-US" sz="1800" b="1">
                        <a:solidFill>
                          <a:schemeClr val="tx1"/>
                        </a:solidFill>
                        <a:latin typeface="Lato" panose="020F0502020204030203" pitchFamily="34" charset="0"/>
                      </a:rPr>
                      <a:pPr>
                        <a:defRPr sz="1800">
                          <a:solidFill>
                            <a:schemeClr val="tx1"/>
                          </a:solidFill>
                          <a:latin typeface="Lato" panose="020F0502020204030203" pitchFamily="34" charset="0"/>
                        </a:defRPr>
                      </a:pPr>
                      <a:t>[CATEGORY NAME]</a:t>
                    </a:fld>
                    <a:r>
                      <a:rPr lang="en-US" sz="1800" dirty="0">
                        <a:solidFill>
                          <a:schemeClr val="tx1"/>
                        </a:solidFill>
                        <a:latin typeface="Lato" panose="020F0502020204030203" pitchFamily="34" charset="0"/>
                      </a:rPr>
                      <a:t>
</a:t>
                    </a:r>
                    <a:fld id="{4A3C3C5B-C1DD-4FBD-8ED2-E75431344B92}" type="PERCENTAGE">
                      <a:rPr lang="en-US" sz="1800">
                        <a:solidFill>
                          <a:schemeClr val="tx1"/>
                        </a:solidFill>
                        <a:latin typeface="Lato" panose="020F0502020204030203" pitchFamily="34" charset="0"/>
                      </a:rPr>
                      <a:pPr>
                        <a:defRPr sz="1800">
                          <a:solidFill>
                            <a:schemeClr val="tx1"/>
                          </a:solidFill>
                          <a:latin typeface="Lato" panose="020F0502020204030203" pitchFamily="34" charset="0"/>
                        </a:defRPr>
                      </a:pPr>
                      <a:t>[PERCENTAGE]</a:t>
                    </a:fld>
                    <a:endParaRPr lang="en-US" sz="1800" dirty="0">
                      <a:solidFill>
                        <a:schemeClr val="tx1"/>
                      </a:solidFill>
                      <a:latin typeface="Lato" panose="020F050202020403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92632423573129"/>
                      <c:h val="0.22899002746657041"/>
                    </c:manualLayout>
                  </c15:layout>
                  <c15:dlblFieldTable/>
                  <c15:showDataLabelsRange val="0"/>
                </c:ext>
                <c:ext xmlns:c16="http://schemas.microsoft.com/office/drawing/2014/chart" uri="{C3380CC4-5D6E-409C-BE32-E72D297353CC}">
                  <c16:uniqueId val="{00000003-0413-4B98-80CC-72C06E7E544B}"/>
                </c:ext>
              </c:extLst>
            </c:dLbl>
            <c:dLbl>
              <c:idx val="2"/>
              <c:layout>
                <c:manualLayout>
                  <c:x val="0.16262511758489406"/>
                  <c:y val="7.1674093096658842E-2"/>
                </c:manualLayout>
              </c:layout>
              <c:tx>
                <c:rich>
                  <a:bodyPr/>
                  <a:lstStyle/>
                  <a:p>
                    <a:fld id="{CBD412A2-835F-4FEC-A2ED-236BE05A5D72}" type="CATEGORYNAME">
                      <a:rPr lang="en-US" b="1" smtClean="0"/>
                      <a:pPr/>
                      <a:t>[CATEGORY NAME]</a:t>
                    </a:fld>
                    <a:r>
                      <a:rPr lang="en-US" b="1" dirty="0"/>
                      <a:t>*</a:t>
                    </a:r>
                    <a:r>
                      <a:rPr lang="en-US" baseline="0" dirty="0"/>
                      <a:t>
</a:t>
                    </a:r>
                    <a:fld id="{9F04B785-5C2E-47BA-83F2-5C536C59496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002222543741893"/>
                      <c:h val="0.24517306827692878"/>
                    </c:manualLayout>
                  </c15:layout>
                  <c15:dlblFieldTable/>
                  <c15:showDataLabelsRange val="0"/>
                </c:ext>
                <c:ext xmlns:c16="http://schemas.microsoft.com/office/drawing/2014/chart" uri="{C3380CC4-5D6E-409C-BE32-E72D297353CC}">
                  <c16:uniqueId val="{00000005-0413-4B98-80CC-72C06E7E544B}"/>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0413-4B98-80CC-72C06E7E544B}"/>
                </c:ext>
              </c:extLst>
            </c:dLbl>
            <c:dLbl>
              <c:idx val="4"/>
              <c:layout>
                <c:manualLayout>
                  <c:x val="-0.11893434022056559"/>
                  <c:y val="1.0618793182649826E-7"/>
                </c:manualLayout>
              </c:layout>
              <c:tx>
                <c:rich>
                  <a:bodyPr/>
                  <a:lstStyle/>
                  <a:p>
                    <a:fld id="{4D671215-A55D-446C-8328-02BB346498A4}" type="CATEGORYNAME">
                      <a:rPr lang="en-US"/>
                      <a:pPr/>
                      <a:t>[CATEGORY NAME]</a:t>
                    </a:fld>
                    <a:r>
                      <a:rPr lang="en-US"/>
                      <a:t>
</a:t>
                    </a:r>
                    <a:fld id="{57CF31E4-A065-4832-AC58-0249D7F4FDBC}" type="PERCENTAGE">
                      <a:rPr lang="en-US"/>
                      <a:pPr/>
                      <a:t>[PERCENTAGE]</a:t>
                    </a:fld>
                    <a:endParaRPr lang="en-US"/>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0413-4B98-80CC-72C06E7E544B}"/>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413-4B98-80CC-72C06E7E544B}"/>
                </c:ext>
              </c:extLst>
            </c:dLbl>
            <c:spPr>
              <a:noFill/>
              <a:ln>
                <a:noFill/>
              </a:ln>
              <a:effectLst/>
            </c:spPr>
            <c:txPr>
              <a:bodyPr wrap="square" lIns="38100" tIns="19050" rIns="38100" bIns="19050" anchor="ctr">
                <a:spAutoFit/>
              </a:bodyPr>
              <a:lstStyle/>
              <a:p>
                <a:pPr>
                  <a:defRPr sz="1800">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General</c:formatCode>
                <c:ptCount val="3"/>
                <c:pt idx="0">
                  <c:v>37</c:v>
                </c:pt>
                <c:pt idx="1">
                  <c:v>42</c:v>
                </c:pt>
                <c:pt idx="2">
                  <c:v>22</c:v>
                </c:pt>
              </c:numCache>
            </c:numRef>
          </c:val>
          <c:extLst>
            <c:ext xmlns:c16="http://schemas.microsoft.com/office/drawing/2014/chart" uri="{C3380CC4-5D6E-409C-BE32-E72D297353CC}">
              <c16:uniqueId val="{0000000B-0413-4B98-80CC-72C06E7E544B}"/>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853732099277065"/>
          <c:y val="3.4189754058520462E-2"/>
          <c:w val="0.76790970207671394"/>
          <c:h val="0.83594147953728004"/>
        </c:manualLayout>
      </c:layout>
      <c:lineChart>
        <c:grouping val="standard"/>
        <c:varyColors val="0"/>
        <c:ser>
          <c:idx val="0"/>
          <c:order val="0"/>
          <c:tx>
            <c:strRef>
              <c:f>Sheet1!$B$4</c:f>
              <c:strCache>
                <c:ptCount val="1"/>
                <c:pt idx="0">
                  <c:v>2014-15</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Sheet1!$B$5:$B$18</c:f>
              <c:numCache>
                <c:formatCode>_(* #,##0_);_(* \(#,##0\);_(* "-"??_);_(@_)</c:formatCode>
                <c:ptCount val="14"/>
                <c:pt idx="0">
                  <c:v>12414422.15</c:v>
                </c:pt>
                <c:pt idx="1">
                  <c:v>14958159.060000001</c:v>
                </c:pt>
                <c:pt idx="2">
                  <c:v>15220402.4</c:v>
                </c:pt>
                <c:pt idx="3">
                  <c:v>3369764.17</c:v>
                </c:pt>
                <c:pt idx="4">
                  <c:v>2932123.63</c:v>
                </c:pt>
                <c:pt idx="5">
                  <c:v>-2067876</c:v>
                </c:pt>
                <c:pt idx="6">
                  <c:v>8521916.6999999993</c:v>
                </c:pt>
                <c:pt idx="7">
                  <c:v>14249577.810000001</c:v>
                </c:pt>
                <c:pt idx="8">
                  <c:v>19183924.579999998</c:v>
                </c:pt>
                <c:pt idx="9">
                  <c:v>22355533.609999999</c:v>
                </c:pt>
                <c:pt idx="10">
                  <c:v>16511550.65</c:v>
                </c:pt>
                <c:pt idx="11">
                  <c:v>12565847.66</c:v>
                </c:pt>
                <c:pt idx="12">
                  <c:v>1565847.6600000001</c:v>
                </c:pt>
                <c:pt idx="13">
                  <c:v>19936028.140000001</c:v>
                </c:pt>
              </c:numCache>
            </c:numRef>
          </c:val>
          <c:smooth val="0"/>
          <c:extLst>
            <c:ext xmlns:c16="http://schemas.microsoft.com/office/drawing/2014/chart" uri="{C3380CC4-5D6E-409C-BE32-E72D297353CC}">
              <c16:uniqueId val="{00000000-F34A-4CDE-9833-0967ECF9C83E}"/>
            </c:ext>
          </c:extLst>
        </c:ser>
        <c:ser>
          <c:idx val="1"/>
          <c:order val="1"/>
          <c:tx>
            <c:strRef>
              <c:f>Sheet1!$C$4</c:f>
              <c:strCache>
                <c:ptCount val="1"/>
                <c:pt idx="0">
                  <c:v>2015-16</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Sheet1!$C$5:$C$18</c:f>
              <c:numCache>
                <c:formatCode>_(* #,##0_);_(* \(#,##0\);_(* "-"??_);_(@_)</c:formatCode>
                <c:ptCount val="14"/>
                <c:pt idx="0">
                  <c:v>15289471.359999999</c:v>
                </c:pt>
                <c:pt idx="1">
                  <c:v>18616218.609999999</c:v>
                </c:pt>
                <c:pt idx="2">
                  <c:v>18911447.719999999</c:v>
                </c:pt>
                <c:pt idx="3">
                  <c:v>7938235.9500000002</c:v>
                </c:pt>
                <c:pt idx="4">
                  <c:v>2880331.21</c:v>
                </c:pt>
                <c:pt idx="5">
                  <c:v>800000</c:v>
                </c:pt>
                <c:pt idx="6">
                  <c:v>5532884.4500000002</c:v>
                </c:pt>
                <c:pt idx="7">
                  <c:v>5860448.4699999997</c:v>
                </c:pt>
                <c:pt idx="8">
                  <c:v>11129389.220000001</c:v>
                </c:pt>
                <c:pt idx="9">
                  <c:v>15621826.27</c:v>
                </c:pt>
                <c:pt idx="10">
                  <c:v>9847413.4900000002</c:v>
                </c:pt>
                <c:pt idx="11">
                  <c:v>5386992.54</c:v>
                </c:pt>
                <c:pt idx="12">
                  <c:v>-613007.46</c:v>
                </c:pt>
                <c:pt idx="13">
                  <c:v>11368123.91</c:v>
                </c:pt>
              </c:numCache>
            </c:numRef>
          </c:val>
          <c:smooth val="0"/>
          <c:extLst>
            <c:ext xmlns:c16="http://schemas.microsoft.com/office/drawing/2014/chart" uri="{C3380CC4-5D6E-409C-BE32-E72D297353CC}">
              <c16:uniqueId val="{00000001-F34A-4CDE-9833-0967ECF9C83E}"/>
            </c:ext>
          </c:extLst>
        </c:ser>
        <c:ser>
          <c:idx val="2"/>
          <c:order val="2"/>
          <c:tx>
            <c:strRef>
              <c:f>Sheet1!$D$4</c:f>
              <c:strCache>
                <c:ptCount val="1"/>
                <c:pt idx="0">
                  <c:v>2016-17</c:v>
                </c:pt>
              </c:strCache>
            </c:strRef>
          </c:tx>
          <c:cat>
            <c:strRef>
              <c:f>Sheet1!$A$5:$A$18</c:f>
              <c:strCache>
                <c:ptCount val="14"/>
                <c:pt idx="0">
                  <c:v>July</c:v>
                </c:pt>
                <c:pt idx="1">
                  <c:v>August</c:v>
                </c:pt>
                <c:pt idx="2">
                  <c:v>September</c:v>
                </c:pt>
                <c:pt idx="3">
                  <c:v>October</c:v>
                </c:pt>
                <c:pt idx="4">
                  <c:v>November</c:v>
                </c:pt>
                <c:pt idx="5">
                  <c:v>Low Point*</c:v>
                </c:pt>
                <c:pt idx="6">
                  <c:v>December</c:v>
                </c:pt>
                <c:pt idx="7">
                  <c:v>January</c:v>
                </c:pt>
                <c:pt idx="8">
                  <c:v>February</c:v>
                </c:pt>
                <c:pt idx="9">
                  <c:v>March</c:v>
                </c:pt>
                <c:pt idx="10">
                  <c:v>April</c:v>
                </c:pt>
                <c:pt idx="11">
                  <c:v>May</c:v>
                </c:pt>
                <c:pt idx="12">
                  <c:v>Low Point*</c:v>
                </c:pt>
                <c:pt idx="13">
                  <c:v>June</c:v>
                </c:pt>
              </c:strCache>
            </c:strRef>
          </c:cat>
          <c:val>
            <c:numRef>
              <c:f>Sheet1!$D$5:$D$18</c:f>
              <c:numCache>
                <c:formatCode>_(* #,##0_);_(* \(#,##0\);_(* "-"??_);_(@_)</c:formatCode>
                <c:ptCount val="14"/>
                <c:pt idx="0">
                  <c:v>6785987.8099999996</c:v>
                </c:pt>
                <c:pt idx="1">
                  <c:v>13025677.02</c:v>
                </c:pt>
                <c:pt idx="2">
                  <c:v>13073890.539999999</c:v>
                </c:pt>
                <c:pt idx="3">
                  <c:v>6787756.21</c:v>
                </c:pt>
                <c:pt idx="4">
                  <c:v>1763813.56</c:v>
                </c:pt>
                <c:pt idx="5">
                  <c:v>-405269</c:v>
                </c:pt>
                <c:pt idx="6">
                  <c:v>6317039.1500000004</c:v>
                </c:pt>
                <c:pt idx="7">
                  <c:v>12252838.02</c:v>
                </c:pt>
                <c:pt idx="8">
                  <c:v>13875798.220000001</c:v>
                </c:pt>
                <c:pt idx="9">
                  <c:v>18446335.850000001</c:v>
                </c:pt>
                <c:pt idx="10">
                  <c:v>13498377.01</c:v>
                </c:pt>
                <c:pt idx="11">
                  <c:v>10075594.41</c:v>
                </c:pt>
                <c:pt idx="12">
                  <c:v>-1742933</c:v>
                </c:pt>
                <c:pt idx="13">
                  <c:v>9610989.3900000006</c:v>
                </c:pt>
              </c:numCache>
            </c:numRef>
          </c:val>
          <c:smooth val="0"/>
          <c:extLst>
            <c:ext xmlns:c16="http://schemas.microsoft.com/office/drawing/2014/chart" uri="{C3380CC4-5D6E-409C-BE32-E72D297353CC}">
              <c16:uniqueId val="{00000002-F34A-4CDE-9833-0967ECF9C83E}"/>
            </c:ext>
          </c:extLst>
        </c:ser>
        <c:dLbls>
          <c:showLegendKey val="0"/>
          <c:showVal val="0"/>
          <c:showCatName val="0"/>
          <c:showSerName val="0"/>
          <c:showPercent val="0"/>
          <c:showBubbleSize val="0"/>
        </c:dLbls>
        <c:marker val="1"/>
        <c:smooth val="0"/>
        <c:axId val="226957568"/>
        <c:axId val="226963456"/>
      </c:lineChart>
      <c:catAx>
        <c:axId val="226957568"/>
        <c:scaling>
          <c:orientation val="minMax"/>
        </c:scaling>
        <c:delete val="0"/>
        <c:axPos val="b"/>
        <c:numFmt formatCode="General" sourceLinked="1"/>
        <c:majorTickMark val="out"/>
        <c:minorTickMark val="none"/>
        <c:tickLblPos val="nextTo"/>
        <c:txPr>
          <a:bodyPr/>
          <a:lstStyle/>
          <a:p>
            <a:pPr>
              <a:defRPr sz="2000"/>
            </a:pPr>
            <a:endParaRPr lang="en-US"/>
          </a:p>
        </c:txPr>
        <c:crossAx val="226963456"/>
        <c:crosses val="autoZero"/>
        <c:auto val="1"/>
        <c:lblAlgn val="ctr"/>
        <c:lblOffset val="100"/>
        <c:noMultiLvlLbl val="0"/>
      </c:catAx>
      <c:valAx>
        <c:axId val="226963456"/>
        <c:scaling>
          <c:orientation val="minMax"/>
        </c:scaling>
        <c:delete val="0"/>
        <c:axPos val="l"/>
        <c:majorGridlines/>
        <c:numFmt formatCode="_(* #,##0_);_(* \(#,##0\);_(* &quot;-&quot;??_);_(@_)" sourceLinked="1"/>
        <c:majorTickMark val="out"/>
        <c:minorTickMark val="none"/>
        <c:tickLblPos val="nextTo"/>
        <c:crossAx val="226957568"/>
        <c:crosses val="autoZero"/>
        <c:crossBetween val="between"/>
      </c:valAx>
    </c:plotArea>
    <c:legend>
      <c:legendPos val="r"/>
      <c:layout>
        <c:manualLayout>
          <c:xMode val="edge"/>
          <c:yMode val="edge"/>
          <c:x val="0.45203424855046614"/>
          <c:y val="8.2197546385613066E-4"/>
          <c:w val="0.54217559448840891"/>
          <c:h val="0.12698937859088838"/>
        </c:manualLayout>
      </c:layout>
      <c:overlay val="0"/>
    </c:legend>
    <c:plotVisOnly val="1"/>
    <c:dispBlanksAs val="gap"/>
    <c:showDLblsOverMax val="0"/>
  </c:chart>
  <c:txPr>
    <a:bodyPr/>
    <a:lstStyle/>
    <a:p>
      <a:pPr>
        <a:defRPr sz="1800">
          <a:latin typeface="Lat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18896973153775"/>
          <c:y val="2.0185691702583858E-2"/>
          <c:w val="0.69490818243664743"/>
          <c:h val="0.84155684899309569"/>
        </c:manualLayout>
      </c:layout>
      <c:pieChart>
        <c:varyColors val="1"/>
        <c:ser>
          <c:idx val="0"/>
          <c:order val="0"/>
          <c:tx>
            <c:strRef>
              <c:f>Sheet1!$B$1</c:f>
              <c:strCache>
                <c:ptCount val="1"/>
                <c:pt idx="0">
                  <c:v>Column1</c:v>
                </c:pt>
              </c:strCache>
            </c:strRef>
          </c:tx>
          <c:spPr>
            <a:solidFill>
              <a:srgbClr val="FFFF00"/>
            </a:solidFill>
          </c:spPr>
          <c:explosion val="11"/>
          <c:dPt>
            <c:idx val="0"/>
            <c:bubble3D val="0"/>
            <c:spPr>
              <a:solidFill>
                <a:srgbClr val="262087"/>
              </a:solidFill>
            </c:spPr>
            <c:extLst>
              <c:ext xmlns:c16="http://schemas.microsoft.com/office/drawing/2014/chart" uri="{C3380CC4-5D6E-409C-BE32-E72D297353CC}">
                <c16:uniqueId val="{00000001-670E-474C-BC24-0887BF26B759}"/>
              </c:ext>
            </c:extLst>
          </c:dPt>
          <c:dPt>
            <c:idx val="1"/>
            <c:bubble3D val="0"/>
            <c:spPr>
              <a:solidFill>
                <a:srgbClr val="006600"/>
              </a:solidFill>
            </c:spPr>
            <c:extLst>
              <c:ext xmlns:c16="http://schemas.microsoft.com/office/drawing/2014/chart" uri="{C3380CC4-5D6E-409C-BE32-E72D297353CC}">
                <c16:uniqueId val="{00000003-670E-474C-BC24-0887BF26B759}"/>
              </c:ext>
            </c:extLst>
          </c:dPt>
          <c:dPt>
            <c:idx val="2"/>
            <c:bubble3D val="0"/>
            <c:spPr>
              <a:solidFill>
                <a:srgbClr val="F8E708"/>
              </a:solidFill>
            </c:spPr>
            <c:extLst>
              <c:ext xmlns:c16="http://schemas.microsoft.com/office/drawing/2014/chart" uri="{C3380CC4-5D6E-409C-BE32-E72D297353CC}">
                <c16:uniqueId val="{00000005-670E-474C-BC24-0887BF26B759}"/>
              </c:ext>
            </c:extLst>
          </c:dPt>
          <c:dPt>
            <c:idx val="3"/>
            <c:bubble3D val="0"/>
            <c:spPr>
              <a:solidFill>
                <a:srgbClr val="996633"/>
              </a:solidFill>
            </c:spPr>
            <c:extLst>
              <c:ext xmlns:c16="http://schemas.microsoft.com/office/drawing/2014/chart" uri="{C3380CC4-5D6E-409C-BE32-E72D297353CC}">
                <c16:uniqueId val="{00000007-670E-474C-BC24-0887BF26B759}"/>
              </c:ext>
            </c:extLst>
          </c:dPt>
          <c:dPt>
            <c:idx val="4"/>
            <c:bubble3D val="0"/>
            <c:spPr>
              <a:solidFill>
                <a:srgbClr val="FF9900"/>
              </a:solidFill>
            </c:spPr>
            <c:extLst>
              <c:ext xmlns:c16="http://schemas.microsoft.com/office/drawing/2014/chart" uri="{C3380CC4-5D6E-409C-BE32-E72D297353CC}">
                <c16:uniqueId val="{00000009-670E-474C-BC24-0887BF26B759}"/>
              </c:ext>
            </c:extLst>
          </c:dPt>
          <c:dPt>
            <c:idx val="5"/>
            <c:bubble3D val="0"/>
            <c:extLst>
              <c:ext xmlns:c16="http://schemas.microsoft.com/office/drawing/2014/chart" uri="{C3380CC4-5D6E-409C-BE32-E72D297353CC}">
                <c16:uniqueId val="{0000000A-670E-474C-BC24-0887BF26B759}"/>
              </c:ext>
            </c:extLst>
          </c:dPt>
          <c:dLbls>
            <c:dLbl>
              <c:idx val="0"/>
              <c:layout>
                <c:manualLayout>
                  <c:x val="-0.15799713125279183"/>
                  <c:y val="0.19794933966738365"/>
                </c:manualLayout>
              </c:layout>
              <c:tx>
                <c:rich>
                  <a:bodyPr/>
                  <a:lstStyle/>
                  <a:p>
                    <a:pPr>
                      <a:defRPr sz="1800">
                        <a:solidFill>
                          <a:schemeClr val="bg1"/>
                        </a:solidFill>
                        <a:latin typeface="Lato" panose="020F0502020204030203" pitchFamily="34" charset="0"/>
                      </a:defRPr>
                    </a:pPr>
                    <a:fld id="{C657E901-C786-479D-8E3A-9B39B2DDB53E}" type="CATEGORYNAME">
                      <a:rPr lang="en-US" sz="1800" b="1" smtClean="0">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b="1" dirty="0">
                        <a:solidFill>
                          <a:schemeClr val="bg1"/>
                        </a:solidFill>
                        <a:latin typeface="Lato" panose="020F0502020204030203" pitchFamily="34" charset="0"/>
                      </a:rPr>
                      <a:t>^</a:t>
                    </a:r>
                    <a:r>
                      <a:rPr lang="en-US" sz="1800" dirty="0">
                        <a:solidFill>
                          <a:schemeClr val="bg1"/>
                        </a:solidFill>
                        <a:latin typeface="Lato" panose="020F0502020204030203" pitchFamily="34" charset="0"/>
                      </a:rPr>
                      <a:t>
37%</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0132510178812622"/>
                      <c:h val="0.38706833210874358"/>
                    </c:manualLayout>
                  </c15:layout>
                  <c15:dlblFieldTable/>
                  <c15:showDataLabelsRange val="0"/>
                </c:ext>
                <c:ext xmlns:c16="http://schemas.microsoft.com/office/drawing/2014/chart" uri="{C3380CC4-5D6E-409C-BE32-E72D297353CC}">
                  <c16:uniqueId val="{00000001-670E-474C-BC24-0887BF26B759}"/>
                </c:ext>
              </c:extLst>
            </c:dLbl>
            <c:dLbl>
              <c:idx val="1"/>
              <c:layout>
                <c:manualLayout>
                  <c:x val="0.22054354130382844"/>
                  <c:y val="-0.10867784413559739"/>
                </c:manualLayout>
              </c:layout>
              <c:tx>
                <c:rich>
                  <a:bodyPr/>
                  <a:lstStyle/>
                  <a:p>
                    <a:pPr>
                      <a:defRPr sz="1800">
                        <a:solidFill>
                          <a:schemeClr val="bg1"/>
                        </a:solidFill>
                        <a:latin typeface="Lato" panose="020F0502020204030203" pitchFamily="34" charset="0"/>
                      </a:defRPr>
                    </a:pPr>
                    <a:fld id="{78A1BDC8-AE1B-4547-83EB-38DE2CCBA1B2}" type="CATEGORYNAME">
                      <a:rPr lang="en-US" sz="1800" b="1">
                        <a:solidFill>
                          <a:schemeClr val="bg1"/>
                        </a:solidFill>
                        <a:latin typeface="Lato" panose="020F0502020204030203" pitchFamily="34" charset="0"/>
                      </a:rPr>
                      <a:pPr>
                        <a:defRPr sz="1800">
                          <a:solidFill>
                            <a:schemeClr val="bg1"/>
                          </a:solidFill>
                          <a:latin typeface="Lato" panose="020F0502020204030203" pitchFamily="34" charset="0"/>
                        </a:defRPr>
                      </a:pPr>
                      <a:t>[CATEGORY NAME]</a:t>
                    </a:fld>
                    <a:r>
                      <a:rPr lang="en-US" sz="1800" dirty="0">
                        <a:solidFill>
                          <a:schemeClr val="bg1"/>
                        </a:solidFill>
                        <a:latin typeface="Lato" panose="020F0502020204030203" pitchFamily="34" charset="0"/>
                      </a:rPr>
                      <a:t>
41%</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34612703199657585"/>
                      <c:h val="0.4231626696603718"/>
                    </c:manualLayout>
                  </c15:layout>
                  <c15:dlblFieldTable/>
                  <c15:showDataLabelsRange val="0"/>
                </c:ext>
                <c:ext xmlns:c16="http://schemas.microsoft.com/office/drawing/2014/chart" uri="{C3380CC4-5D6E-409C-BE32-E72D297353CC}">
                  <c16:uniqueId val="{00000003-670E-474C-BC24-0887BF26B759}"/>
                </c:ext>
              </c:extLst>
            </c:dLbl>
            <c:dLbl>
              <c:idx val="2"/>
              <c:layout>
                <c:manualLayout>
                  <c:x val="0.2250262717567304"/>
                  <c:y val="8.216986764358776E-2"/>
                </c:manualLayout>
              </c:layout>
              <c:tx>
                <c:rich>
                  <a:bodyPr wrap="square" lIns="38100" tIns="19050" rIns="38100" bIns="19050" anchor="ctr">
                    <a:noAutofit/>
                  </a:bodyPr>
                  <a:lstStyle/>
                  <a:p>
                    <a:pPr>
                      <a:defRPr sz="1800">
                        <a:solidFill>
                          <a:schemeClr val="tx1"/>
                        </a:solidFill>
                        <a:latin typeface="Lato" panose="020F0502020204030203" pitchFamily="34" charset="0"/>
                      </a:defRPr>
                    </a:pPr>
                    <a:fld id="{CBD412A2-835F-4FEC-A2ED-236BE05A5D72}" type="CATEGORYNAME">
                      <a:rPr lang="en-US" b="1" smtClean="0">
                        <a:solidFill>
                          <a:schemeClr val="tx1"/>
                        </a:solidFill>
                      </a:rPr>
                      <a:pPr>
                        <a:defRPr sz="1800">
                          <a:solidFill>
                            <a:schemeClr val="tx1"/>
                          </a:solidFill>
                          <a:latin typeface="Lato" panose="020F0502020204030203" pitchFamily="34" charset="0"/>
                        </a:defRPr>
                      </a:pPr>
                      <a:t>[CATEGORY NAME]</a:t>
                    </a:fld>
                    <a:r>
                      <a:rPr lang="en-US" b="1" dirty="0">
                        <a:solidFill>
                          <a:schemeClr val="tx1"/>
                        </a:solidFill>
                      </a:rPr>
                      <a:t>*</a:t>
                    </a:r>
                    <a:r>
                      <a:rPr lang="en-US" baseline="0" dirty="0">
                        <a:solidFill>
                          <a:schemeClr val="tx1"/>
                        </a:solidFill>
                      </a:rPr>
                      <a:t>
22%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4162306408923748"/>
                      <c:h val="0.29135468463947606"/>
                    </c:manualLayout>
                  </c15:layout>
                  <c15:dlblFieldTable/>
                  <c15:showDataLabelsRange val="0"/>
                </c:ext>
                <c:ext xmlns:c16="http://schemas.microsoft.com/office/drawing/2014/chart" uri="{C3380CC4-5D6E-409C-BE32-E72D297353CC}">
                  <c16:uniqueId val="{00000005-670E-474C-BC24-0887BF26B759}"/>
                </c:ext>
              </c:extLst>
            </c:dLbl>
            <c:dLbl>
              <c:idx val="3"/>
              <c:layout>
                <c:manualLayout>
                  <c:x val="-0.1191092250704807"/>
                  <c:y val="0.13351019287338808"/>
                </c:manualLayout>
              </c:layout>
              <c:tx>
                <c:rich>
                  <a:bodyPr/>
                  <a:lstStyle/>
                  <a:p>
                    <a:fld id="{97D90972-1095-4E84-94E2-13657003F38F}" type="CATEGORYNAME">
                      <a:rPr lang="en-US" b="1"/>
                      <a:pPr/>
                      <a:t>[CATEGORY NAME]</a:t>
                    </a:fld>
                    <a:r>
                      <a:rPr lang="en-US" baseline="0" dirty="0"/>
                      <a:t>
</a:t>
                    </a:r>
                    <a:fld id="{5AE0C789-3E4E-401F-A4D3-9138F7C43310}"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5785237658444032"/>
                      <c:h val="0.16162822628138568"/>
                    </c:manualLayout>
                  </c15:layout>
                  <c15:dlblFieldTable/>
                  <c15:showDataLabelsRange val="0"/>
                </c:ext>
                <c:ext xmlns:c16="http://schemas.microsoft.com/office/drawing/2014/chart" uri="{C3380CC4-5D6E-409C-BE32-E72D297353CC}">
                  <c16:uniqueId val="{00000007-670E-474C-BC24-0887BF26B759}"/>
                </c:ext>
              </c:extLst>
            </c:dLbl>
            <c:dLbl>
              <c:idx val="4"/>
              <c:layout>
                <c:manualLayout>
                  <c:x val="-0.11893434022056559"/>
                  <c:y val="1.0618793182649826E-7"/>
                </c:manualLayout>
              </c:layout>
              <c:tx>
                <c:rich>
                  <a:bodyPr/>
                  <a:lstStyle/>
                  <a:p>
                    <a:fld id="{4D671215-A55D-446C-8328-02BB346498A4}" type="CATEGORYNAME">
                      <a:rPr lang="en-US"/>
                      <a:pPr/>
                      <a:t>[CATEGORY NAME]</a:t>
                    </a:fld>
                    <a:r>
                      <a:rPr lang="en-US" dirty="0"/>
                      <a:t>
</a:t>
                    </a:r>
                    <a:fld id="{57CF31E4-A065-4832-AC58-0249D7F4FDBC}" type="PERCENTAGE">
                      <a:rPr lang="en-US"/>
                      <a:pPr/>
                      <a:t>[PERCENTAGE]</a:t>
                    </a:fld>
                    <a:endParaRPr lang="en-US" dirty="0"/>
                  </a:p>
                </c:rich>
              </c:tx>
              <c:showLegendKey val="0"/>
              <c:showVal val="0"/>
              <c:showCatName val="1"/>
              <c:showSerName val="0"/>
              <c:showPercent val="1"/>
              <c:showBubbleSize val="0"/>
              <c:extLst>
                <c:ext xmlns:c15="http://schemas.microsoft.com/office/drawing/2012/chart" uri="{CE6537A1-D6FC-4f65-9D91-7224C49458BB}">
                  <c15:layout>
                    <c:manualLayout>
                      <c:w val="0.32163032948118431"/>
                      <c:h val="0.16485994979859334"/>
                    </c:manualLayout>
                  </c15:layout>
                  <c15:dlblFieldTable/>
                  <c15:showDataLabelsRange val="0"/>
                </c:ext>
                <c:ext xmlns:c16="http://schemas.microsoft.com/office/drawing/2014/chart" uri="{C3380CC4-5D6E-409C-BE32-E72D297353CC}">
                  <c16:uniqueId val="{00000009-670E-474C-BC24-0887BF26B759}"/>
                </c:ext>
              </c:extLst>
            </c:dLbl>
            <c:dLbl>
              <c:idx val="5"/>
              <c:layout>
                <c:manualLayout>
                  <c:x val="0.17838625461107879"/>
                  <c:y val="7.0811057587120464E-4"/>
                </c:manualLayout>
              </c:layout>
              <c:tx>
                <c:rich>
                  <a:bodyPr/>
                  <a:lstStyle/>
                  <a:p>
                    <a:fld id="{0D7375F2-8AAA-465E-919A-4176B5063D95}" type="CATEGORYNAME">
                      <a:rPr lang="en-US" b="1"/>
                      <a:pPr/>
                      <a:t>[CATEGORY NAME]</a:t>
                    </a:fld>
                    <a:r>
                      <a:rPr lang="en-US" b="1" baseline="0" dirty="0"/>
                      <a:t>
</a:t>
                    </a:r>
                    <a:fld id="{928B6D5A-CE8E-4223-8862-8E6B4DD3D044}"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70E-474C-BC24-0887BF26B759}"/>
                </c:ext>
              </c:extLst>
            </c:dLbl>
            <c:spPr>
              <a:noFill/>
              <a:ln>
                <a:noFill/>
              </a:ln>
              <a:effectLst/>
            </c:spPr>
            <c:txPr>
              <a:bodyPr wrap="square" lIns="38100" tIns="19050" rIns="38100" bIns="19050" anchor="ctr">
                <a:spAutoFit/>
              </a:bodyPr>
              <a:lstStyle/>
              <a:p>
                <a:pPr>
                  <a:defRPr sz="1800">
                    <a:solidFill>
                      <a:schemeClr val="bg1"/>
                    </a:solidFill>
                    <a:latin typeface="Lato" panose="020F050202020403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State General Aids</c:v>
                </c:pt>
                <c:pt idx="1">
                  <c:v>Local Property Taxes</c:v>
                </c:pt>
                <c:pt idx="2">
                  <c:v>Other Sources</c:v>
                </c:pt>
              </c:strCache>
            </c:strRef>
          </c:cat>
          <c:val>
            <c:numRef>
              <c:f>Sheet1!$B$2:$B$4</c:f>
              <c:numCache>
                <c:formatCode>#,##0</c:formatCode>
                <c:ptCount val="3"/>
                <c:pt idx="0" formatCode="General">
                  <c:v>4811131889</c:v>
                </c:pt>
                <c:pt idx="1">
                  <c:v>5379520005.039999</c:v>
                </c:pt>
                <c:pt idx="2" formatCode="General">
                  <c:v>2924118562</c:v>
                </c:pt>
              </c:numCache>
            </c:numRef>
          </c:val>
          <c:extLst>
            <c:ext xmlns:c16="http://schemas.microsoft.com/office/drawing/2014/chart" uri="{C3380CC4-5D6E-409C-BE32-E72D297353CC}">
              <c16:uniqueId val="{0000000B-670E-474C-BC24-0887BF26B75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Maximum Revenue/Member No</a:t>
            </a:r>
            <a:r>
              <a:rPr lang="en-US" baseline="0" dirty="0"/>
              <a:t> Exemptions</a:t>
            </a:r>
            <a:endParaRPr lang="en-US" dirty="0"/>
          </a:p>
        </c:rich>
      </c:tx>
      <c:overlay val="0"/>
    </c:title>
    <c:autoTitleDeleted val="0"/>
    <c:plotArea>
      <c:layout>
        <c:manualLayout>
          <c:layoutTarget val="inner"/>
          <c:xMode val="edge"/>
          <c:yMode val="edge"/>
          <c:x val="2.8565211588269756E-2"/>
          <c:y val="0.20020730999378691"/>
          <c:w val="0.93292444212449432"/>
          <c:h val="0.59217545039626041"/>
        </c:manualLayout>
      </c:layout>
      <c:barChart>
        <c:barDir val="col"/>
        <c:grouping val="clustered"/>
        <c:varyColors val="0"/>
        <c:ser>
          <c:idx val="0"/>
          <c:order val="0"/>
          <c:tx>
            <c:v>Maximum Revenue/Member</c:v>
          </c:tx>
          <c:spPr>
            <a:solidFill>
              <a:schemeClr val="accent2"/>
            </a:solidFill>
          </c:spPr>
          <c:invertIfNegative val="0"/>
          <c:dPt>
            <c:idx val="6"/>
            <c:invertIfNegative val="0"/>
            <c:bubble3D val="0"/>
            <c: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c:spPr>
            <c:extLst>
              <c:ext xmlns:c16="http://schemas.microsoft.com/office/drawing/2014/chart" uri="{C3380CC4-5D6E-409C-BE32-E72D297353CC}">
                <c16:uniqueId val="{00000001-8F79-41B8-87A0-6D6B67A90C96}"/>
              </c:ext>
            </c:extLst>
          </c:dPt>
          <c:cat>
            <c:numRef>
              <c:f>('REV CAP'!$C$5,'REV CAP'!$D$5,'REV CAP'!$F$5,'REV CAP'!$H$5,'REV CAP'!$K$5,'REV CAP'!$M$5,'REV CAP'!$O$5,'REV CAP'!$R$5,'REV CAP'!$T$5,'REV CAP'!$V$5,'REV CAP'!$X$5)</c:f>
              <c:numCache>
                <c:formatCode>@</c:formatCode>
                <c:ptCount val="7"/>
                <c:pt idx="0">
                  <c:v>2018</c:v>
                </c:pt>
                <c:pt idx="1">
                  <c:v>2019</c:v>
                </c:pt>
                <c:pt idx="2">
                  <c:v>2020</c:v>
                </c:pt>
                <c:pt idx="3">
                  <c:v>2021</c:v>
                </c:pt>
                <c:pt idx="4">
                  <c:v>2022</c:v>
                </c:pt>
                <c:pt idx="5" formatCode="General">
                  <c:v>2023</c:v>
                </c:pt>
                <c:pt idx="6" formatCode="General">
                  <c:v>2024</c:v>
                </c:pt>
              </c:numCache>
            </c:numRef>
          </c:cat>
          <c:val>
            <c:numRef>
              <c:f>('REV CAP'!$C$41,'REV CAP'!$D$41,'REV CAP'!$F$41,'REV CAP'!$H$41,'REV CAP'!$K$41,'REV CAP'!$M$41,'REV CAP'!$O$41,'REV CAP'!$R$41,'REV CAP'!$T$41,'REV CAP'!$V$41,'REV CAP'!$X$41)</c:f>
              <c:numCache>
                <c:formatCode>"$"#,##0</c:formatCode>
                <c:ptCount val="7"/>
                <c:pt idx="0">
                  <c:v>9849.89</c:v>
                </c:pt>
                <c:pt idx="1">
                  <c:v>9872.0300000000007</c:v>
                </c:pt>
                <c:pt idx="2">
                  <c:v>10047.030000000001</c:v>
                </c:pt>
                <c:pt idx="3">
                  <c:v>10226.030000000001</c:v>
                </c:pt>
                <c:pt idx="4">
                  <c:v>10226.030000000001</c:v>
                </c:pt>
                <c:pt idx="5">
                  <c:v>10226.030000000001</c:v>
                </c:pt>
                <c:pt idx="6">
                  <c:v>10226.030000000001</c:v>
                </c:pt>
              </c:numCache>
            </c:numRef>
          </c:val>
          <c:extLst>
            <c:ext xmlns:c16="http://schemas.microsoft.com/office/drawing/2014/chart" uri="{C3380CC4-5D6E-409C-BE32-E72D297353CC}">
              <c16:uniqueId val="{00000002-8F79-41B8-87A0-6D6B67A90C96}"/>
            </c:ext>
          </c:extLst>
        </c:ser>
        <c:dLbls>
          <c:showLegendKey val="0"/>
          <c:showVal val="0"/>
          <c:showCatName val="0"/>
          <c:showSerName val="0"/>
          <c:showPercent val="0"/>
          <c:showBubbleSize val="0"/>
        </c:dLbls>
        <c:gapWidth val="50"/>
        <c:axId val="783061376"/>
        <c:axId val="783062912"/>
      </c:barChart>
      <c:catAx>
        <c:axId val="783061376"/>
        <c:scaling>
          <c:orientation val="minMax"/>
        </c:scaling>
        <c:delete val="0"/>
        <c:axPos val="b"/>
        <c:numFmt formatCode="@" sourceLinked="1"/>
        <c:majorTickMark val="out"/>
        <c:minorTickMark val="none"/>
        <c:tickLblPos val="nextTo"/>
        <c:crossAx val="783062912"/>
        <c:crosses val="autoZero"/>
        <c:auto val="1"/>
        <c:lblAlgn val="ctr"/>
        <c:lblOffset val="100"/>
        <c:noMultiLvlLbl val="0"/>
      </c:catAx>
      <c:valAx>
        <c:axId val="783062912"/>
        <c:scaling>
          <c:orientation val="minMax"/>
          <c:min val="0"/>
        </c:scaling>
        <c:delete val="1"/>
        <c:axPos val="l"/>
        <c:majorGridlines/>
        <c:numFmt formatCode="&quot;$&quot;#,##0" sourceLinked="1"/>
        <c:majorTickMark val="out"/>
        <c:minorTickMark val="none"/>
        <c:tickLblPos val="nextTo"/>
        <c:crossAx val="783061376"/>
        <c:crosses val="autoZero"/>
        <c:crossBetween val="between"/>
      </c:valAx>
    </c:plotArea>
    <c:plotVisOnly val="1"/>
    <c:dispBlanksAs val="gap"/>
    <c:showDLblsOverMax val="0"/>
  </c:chart>
  <c:spPr>
    <a:ln>
      <a:solidFill>
        <a:schemeClr val="bg1">
          <a:lumMod val="50000"/>
        </a:schemeClr>
      </a:solidFill>
    </a:ln>
  </c:spPr>
  <c:txPr>
    <a:bodyPr/>
    <a:lstStyle/>
    <a:p>
      <a:pPr>
        <a:defRPr sz="1400">
          <a:latin typeface="Segoe UI Light" panose="020B050204020402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 Year Average FTE</a:t>
            </a:r>
          </a:p>
        </c:rich>
      </c:tx>
      <c:overlay val="0"/>
    </c:title>
    <c:autoTitleDeleted val="0"/>
    <c:pivotFmts>
      <c:pivotFmt>
        <c:idx val="0"/>
      </c:pivotFmt>
      <c:pivotFmt>
        <c:idx val="1"/>
      </c:pivotFmt>
      <c:pivotFmt>
        <c:idx val="2"/>
        <c:spPr>
          <a:ln>
            <a:solidFill>
              <a:srgbClr val="22505F"/>
            </a:solidFill>
          </a:ln>
        </c:spPr>
        <c:marker>
          <c:spPr>
            <a:solidFill>
              <a:srgbClr val="22505F"/>
            </a:solidFill>
            <a:ln>
              <a:solidFill>
                <a:srgbClr val="22505F"/>
              </a:solidFill>
            </a:ln>
          </c:spPr>
        </c:marker>
        <c:dLbl>
          <c:idx val="0"/>
          <c:spPr/>
          <c:txPr>
            <a:bodyPr/>
            <a:lstStyle/>
            <a:p>
              <a:pPr>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8204044729926502E-2"/>
          <c:y val="0.30871718394658865"/>
          <c:w val="0.94296900185832178"/>
          <c:h val="0.47824801766006386"/>
        </c:manualLayout>
      </c:layout>
      <c:lineChart>
        <c:grouping val="standard"/>
        <c:varyColors val="0"/>
        <c:ser>
          <c:idx val="0"/>
          <c:order val="0"/>
          <c:tx>
            <c:v>Current 3 Year Average</c:v>
          </c:tx>
          <c:spPr>
            <a:ln w="38100">
              <a:solidFill>
                <a:schemeClr val="bg2">
                  <a:lumMod val="75000"/>
                </a:schemeClr>
              </a:solidFill>
            </a:ln>
          </c:spPr>
          <c:marker>
            <c:spPr>
              <a:solidFill>
                <a:schemeClr val="bg2">
                  <a:lumMod val="75000"/>
                </a:schemeClr>
              </a:solidFill>
              <a:ln w="38100">
                <a:solidFill>
                  <a:schemeClr val="bg2">
                    <a:lumMod val="75000"/>
                  </a:schemeClr>
                </a:solidFill>
              </a:ln>
            </c:spPr>
          </c:marker>
          <c:dPt>
            <c:idx val="6"/>
            <c:marker>
              <c:spPr>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w="38100">
                  <a:solidFill>
                    <a:schemeClr val="bg2">
                      <a:lumMod val="75000"/>
                    </a:schemeClr>
                  </a:solidFill>
                  <a:prstDash val="lgDash"/>
                </a:ln>
              </c:spPr>
            </c:marker>
            <c:bubble3D val="0"/>
            <c:spPr>
              <a:ln w="38100">
                <a:solidFill>
                  <a:schemeClr val="bg2">
                    <a:lumMod val="75000"/>
                  </a:schemeClr>
                </a:solidFill>
                <a:prstDash val="lgDash"/>
              </a:ln>
            </c:spPr>
            <c:extLst>
              <c:ext xmlns:c16="http://schemas.microsoft.com/office/drawing/2014/chart" uri="{C3380CC4-5D6E-409C-BE32-E72D297353CC}">
                <c16:uniqueId val="{00000000-121B-4A2B-A364-0AD7F77FFC77}"/>
              </c:ext>
            </c:extLst>
          </c:dPt>
          <c:cat>
            <c:numRef>
              <c:f>('REV CAP'!$C$5,'REV CAP'!$D$5,'REV CAP'!$F$5,'REV CAP'!$H$5,'REV CAP'!$K$5,'REV CAP'!$M$5,'REV CAP'!$O$5,'REV CAP'!$R$5,'REV CAP'!$T$5,'REV CAP'!$V$5,'REV CAP'!$X$5)</c:f>
              <c:numCache>
                <c:formatCode>@</c:formatCode>
                <c:ptCount val="7"/>
                <c:pt idx="0">
                  <c:v>2018</c:v>
                </c:pt>
                <c:pt idx="1">
                  <c:v>2019</c:v>
                </c:pt>
                <c:pt idx="2">
                  <c:v>2020</c:v>
                </c:pt>
                <c:pt idx="3">
                  <c:v>2021</c:v>
                </c:pt>
                <c:pt idx="4">
                  <c:v>2022</c:v>
                </c:pt>
                <c:pt idx="5" formatCode="General">
                  <c:v>2023</c:v>
                </c:pt>
                <c:pt idx="6" formatCode="General">
                  <c:v>2024</c:v>
                </c:pt>
              </c:numCache>
            </c:numRef>
          </c:cat>
          <c:val>
            <c:numRef>
              <c:f>('REV CAP'!$C$48,'REV CAP'!$D$48,'REV CAP'!$F$48,'REV CAP'!$H$48,'REV CAP'!$K$48,'REV CAP'!$M$48,'REV CAP'!$O$48,'REV CAP'!$R$48,'REV CAP'!$T$48,'REV CAP'!$V$48,'REV CAP'!$X$48)</c:f>
              <c:numCache>
                <c:formatCode>#,##0</c:formatCode>
                <c:ptCount val="7"/>
                <c:pt idx="0">
                  <c:v>783</c:v>
                </c:pt>
                <c:pt idx="1">
                  <c:v>779</c:v>
                </c:pt>
                <c:pt idx="2">
                  <c:v>773</c:v>
                </c:pt>
                <c:pt idx="3">
                  <c:v>758</c:v>
                </c:pt>
                <c:pt idx="4" formatCode="_(* #,##0_);_(* \(#,##0\);_(* &quot;-&quot;??_);_(@_)">
                  <c:v>739</c:v>
                </c:pt>
                <c:pt idx="5" formatCode="_(* #,##0_);_(* \(#,##0\);_(* &quot;-&quot;??_);_(@_)">
                  <c:v>733</c:v>
                </c:pt>
                <c:pt idx="6" formatCode="_(* #,##0_);_(* \(#,##0\);_(* &quot;-&quot;??_);_(@_)">
                  <c:v>735</c:v>
                </c:pt>
              </c:numCache>
            </c:numRef>
          </c:val>
          <c:smooth val="0"/>
          <c:extLst>
            <c:ext xmlns:c16="http://schemas.microsoft.com/office/drawing/2014/chart" uri="{C3380CC4-5D6E-409C-BE32-E72D297353CC}">
              <c16:uniqueId val="{00000001-121B-4A2B-A364-0AD7F77FFC77}"/>
            </c:ext>
          </c:extLst>
        </c:ser>
        <c:dLbls>
          <c:showLegendKey val="0"/>
          <c:showVal val="0"/>
          <c:showCatName val="0"/>
          <c:showSerName val="0"/>
          <c:showPercent val="0"/>
          <c:showBubbleSize val="0"/>
        </c:dLbls>
        <c:marker val="1"/>
        <c:smooth val="0"/>
        <c:axId val="747576704"/>
        <c:axId val="747582592"/>
      </c:lineChart>
      <c:catAx>
        <c:axId val="747576704"/>
        <c:scaling>
          <c:orientation val="minMax"/>
        </c:scaling>
        <c:delete val="0"/>
        <c:axPos val="b"/>
        <c:numFmt formatCode="@" sourceLinked="1"/>
        <c:majorTickMark val="none"/>
        <c:minorTickMark val="none"/>
        <c:tickLblPos val="nextTo"/>
        <c:crossAx val="747582592"/>
        <c:crosses val="autoZero"/>
        <c:auto val="1"/>
        <c:lblAlgn val="ctr"/>
        <c:lblOffset val="100"/>
        <c:noMultiLvlLbl val="0"/>
      </c:catAx>
      <c:valAx>
        <c:axId val="747582592"/>
        <c:scaling>
          <c:orientation val="minMax"/>
        </c:scaling>
        <c:delete val="1"/>
        <c:axPos val="l"/>
        <c:majorGridlines/>
        <c:numFmt formatCode="#,##0" sourceLinked="1"/>
        <c:majorTickMark val="none"/>
        <c:minorTickMark val="none"/>
        <c:tickLblPos val="nextTo"/>
        <c:crossAx val="747576704"/>
        <c:crosses val="autoZero"/>
        <c:crossBetween val="between"/>
      </c:valAx>
    </c:plotArea>
    <c:plotVisOnly val="1"/>
    <c:dispBlanksAs val="gap"/>
    <c:showDLblsOverMax val="0"/>
  </c:chart>
  <c:spPr>
    <a:ln w="6350">
      <a:solidFill>
        <a:schemeClr val="tx1"/>
      </a:solidFill>
    </a:ln>
  </c:spPr>
  <c:txPr>
    <a:bodyPr/>
    <a:lstStyle/>
    <a:p>
      <a:pPr>
        <a:defRPr sz="1400">
          <a:latin typeface="Segoe UI Light" panose="020B0502040204020203" pitchFamily="34" charset="0"/>
        </a:defRPr>
      </a:pPr>
      <a:endParaRPr lang="en-US"/>
    </a:p>
  </c:txPr>
  <c:externalData r:id="rId1">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1.7</c:v>
                </c:pt>
                <c:pt idx="3">
                  <c:v>1.7</c:v>
                </c:pt>
                <c:pt idx="4">
                  <c:v>1.7</c:v>
                </c:pt>
              </c:numCache>
            </c:numRef>
          </c:val>
          <c:extLst>
            <c:ext xmlns:c16="http://schemas.microsoft.com/office/drawing/2014/chart" uri="{C3380CC4-5D6E-409C-BE32-E72D297353CC}">
              <c16:uniqueId val="{00000000-FAD4-42BC-ACE4-74CDD865B6FF}"/>
            </c:ext>
          </c:extLst>
        </c:ser>
        <c:ser>
          <c:idx val="1"/>
          <c:order val="1"/>
          <c:tx>
            <c:strRef>
              <c:f>Sheet1!$C$1</c:f>
              <c:strCache>
                <c:ptCount val="1"/>
                <c:pt idx="0">
                  <c:v>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c:v>
                </c:pt>
                <c:pt idx="3">
                  <c:v>0</c:v>
                </c:pt>
                <c:pt idx="4">
                  <c:v>0</c:v>
                </c:pt>
              </c:numCache>
            </c:numRef>
          </c:val>
          <c:extLst>
            <c:ext xmlns:c16="http://schemas.microsoft.com/office/drawing/2014/chart" uri="{C3380CC4-5D6E-409C-BE32-E72D297353CC}">
              <c16:uniqueId val="{00000001-FAD4-42BC-ACE4-74CDD865B6FF}"/>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Base Revenue</c:v>
                </c:pt>
              </c:strCache>
            </c:strRef>
          </c:tx>
          <c:spPr>
            <a:solidFill>
              <a:schemeClr val="accent1"/>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0-B28F-42AA-957B-98AB7F57A1D3}"/>
            </c:ext>
          </c:extLst>
        </c:ser>
        <c:ser>
          <c:idx val="1"/>
          <c:order val="1"/>
          <c:tx>
            <c:strRef>
              <c:f>Sheet1!$C$1</c:f>
              <c:strCache>
                <c:ptCount val="1"/>
                <c:pt idx="0">
                  <c:v>Non-Recurring Referendum</c:v>
                </c:pt>
              </c:strCache>
            </c:strRef>
          </c:tx>
          <c:spPr>
            <a:solidFill>
              <a:srgbClr val="262087"/>
            </a:solidFill>
            <a:ln>
              <a:noFill/>
            </a:ln>
            <a:effectLst/>
          </c:spPr>
          <c:invertIfNegative val="0"/>
          <c:cat>
            <c:strRef>
              <c:f>Sheet1!$A$2:$A$6</c:f>
              <c:strCache>
                <c:ptCount val="5"/>
                <c:pt idx="0">
                  <c:v>Year 0</c:v>
                </c:pt>
                <c:pt idx="1">
                  <c:v>Year 1</c:v>
                </c:pt>
                <c:pt idx="2">
                  <c:v>Year 2</c:v>
                </c:pt>
                <c:pt idx="3">
                  <c:v>Year 3</c:v>
                </c:pt>
                <c:pt idx="4">
                  <c:v>Year 4</c:v>
                </c:pt>
              </c:strCache>
            </c:strRef>
          </c:cat>
          <c:val>
            <c:numRef>
              <c:f>Sheet1!$C$2:$C$6</c:f>
              <c:numCache>
                <c:formatCode>General</c:formatCode>
                <c:ptCount val="5"/>
                <c:pt idx="0">
                  <c:v>0</c:v>
                </c:pt>
                <c:pt idx="1">
                  <c:v>0.7</c:v>
                </c:pt>
                <c:pt idx="2">
                  <c:v>0.7</c:v>
                </c:pt>
                <c:pt idx="3">
                  <c:v>0.7</c:v>
                </c:pt>
                <c:pt idx="4">
                  <c:v>0</c:v>
                </c:pt>
              </c:numCache>
            </c:numRef>
          </c:val>
          <c:extLst>
            <c:ext xmlns:c16="http://schemas.microsoft.com/office/drawing/2014/chart" uri="{C3380CC4-5D6E-409C-BE32-E72D297353CC}">
              <c16:uniqueId val="{00000001-B28F-42AA-957B-98AB7F57A1D3}"/>
            </c:ext>
          </c:extLst>
        </c:ser>
        <c:dLbls>
          <c:showLegendKey val="0"/>
          <c:showVal val="0"/>
          <c:showCatName val="0"/>
          <c:showSerName val="0"/>
          <c:showPercent val="0"/>
          <c:showBubbleSize val="0"/>
        </c:dLbls>
        <c:gapWidth val="40"/>
        <c:overlap val="100"/>
        <c:axId val="479324136"/>
        <c:axId val="479323480"/>
      </c:barChart>
      <c:catAx>
        <c:axId val="47932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9323480"/>
        <c:crosses val="autoZero"/>
        <c:auto val="1"/>
        <c:lblAlgn val="ctr"/>
        <c:lblOffset val="100"/>
        <c:noMultiLvlLbl val="0"/>
      </c:catAx>
      <c:valAx>
        <c:axId val="479323480"/>
        <c:scaling>
          <c:orientation val="minMax"/>
          <c:max val="2"/>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9324136"/>
        <c:crosses val="autoZero"/>
        <c:crossBetween val="between"/>
        <c:majorUnit val="0.5"/>
        <c:minorUnit val="0.5"/>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t>Sample RL Base + Exemptions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Sheet2!$B$11</c:f>
              <c:strCache>
                <c:ptCount val="1"/>
                <c:pt idx="0">
                  <c:v>Base RL</c:v>
                </c:pt>
              </c:strCache>
            </c:strRef>
          </c:tx>
          <c:spPr>
            <a:solidFill>
              <a:schemeClr val="accent1"/>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Sheet2!$C$11:$N$11</c:f>
              <c:numCache>
                <c:formatCode>#,##0</c:formatCode>
                <c:ptCount val="12"/>
                <c:pt idx="0">
                  <c:v>10756747</c:v>
                </c:pt>
                <c:pt idx="1">
                  <c:v>10756747</c:v>
                </c:pt>
                <c:pt idx="2">
                  <c:v>10870217</c:v>
                </c:pt>
                <c:pt idx="3">
                  <c:v>10870217</c:v>
                </c:pt>
                <c:pt idx="4">
                  <c:v>10870217</c:v>
                </c:pt>
                <c:pt idx="5">
                  <c:v>10870217</c:v>
                </c:pt>
                <c:pt idx="6">
                  <c:v>10870217</c:v>
                </c:pt>
                <c:pt idx="7">
                  <c:v>11320217</c:v>
                </c:pt>
                <c:pt idx="8">
                  <c:v>11770217</c:v>
                </c:pt>
                <c:pt idx="9">
                  <c:v>12220217</c:v>
                </c:pt>
                <c:pt idx="10">
                  <c:v>12814373</c:v>
                </c:pt>
                <c:pt idx="11">
                  <c:v>13364074</c:v>
                </c:pt>
              </c:numCache>
            </c:numRef>
          </c:val>
          <c:extLst>
            <c:ext xmlns:c16="http://schemas.microsoft.com/office/drawing/2014/chart" uri="{C3380CC4-5D6E-409C-BE32-E72D297353CC}">
              <c16:uniqueId val="{00000000-CA20-4FC0-BCA1-7AEC7BFDAB48}"/>
            </c:ext>
          </c:extLst>
        </c:ser>
        <c:ser>
          <c:idx val="1"/>
          <c:order val="1"/>
          <c:tx>
            <c:strRef>
              <c:f>Sheet2!$B$12</c:f>
              <c:strCache>
                <c:ptCount val="1"/>
                <c:pt idx="0">
                  <c:v>Recurring Exemptions</c:v>
                </c:pt>
              </c:strCache>
            </c:strRef>
          </c:tx>
          <c:spPr>
            <a:solidFill>
              <a:schemeClr val="accent2"/>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Sheet2!$C$12:$N$12</c:f>
              <c:numCache>
                <c:formatCode>General</c:formatCode>
                <c:ptCount val="12"/>
                <c:pt idx="0">
                  <c:v>0</c:v>
                </c:pt>
                <c:pt idx="1">
                  <c:v>113470</c:v>
                </c:pt>
                <c:pt idx="2">
                  <c:v>0</c:v>
                </c:pt>
                <c:pt idx="3">
                  <c:v>0</c:v>
                </c:pt>
                <c:pt idx="4">
                  <c:v>0</c:v>
                </c:pt>
                <c:pt idx="5">
                  <c:v>0</c:v>
                </c:pt>
                <c:pt idx="6">
                  <c:v>450000</c:v>
                </c:pt>
                <c:pt idx="7">
                  <c:v>450000</c:v>
                </c:pt>
                <c:pt idx="8">
                  <c:v>450000</c:v>
                </c:pt>
                <c:pt idx="9">
                  <c:v>594156</c:v>
                </c:pt>
                <c:pt idx="10">
                  <c:v>549701</c:v>
                </c:pt>
                <c:pt idx="11">
                  <c:v>502752</c:v>
                </c:pt>
              </c:numCache>
            </c:numRef>
          </c:val>
          <c:extLst>
            <c:ext xmlns:c16="http://schemas.microsoft.com/office/drawing/2014/chart" uri="{C3380CC4-5D6E-409C-BE32-E72D297353CC}">
              <c16:uniqueId val="{00000001-CA20-4FC0-BCA1-7AEC7BFDAB48}"/>
            </c:ext>
          </c:extLst>
        </c:ser>
        <c:ser>
          <c:idx val="2"/>
          <c:order val="2"/>
          <c:tx>
            <c:strRef>
              <c:f>Sheet2!$B$13</c:f>
              <c:strCache>
                <c:ptCount val="1"/>
                <c:pt idx="0">
                  <c:v>Non-Recurring</c:v>
                </c:pt>
              </c:strCache>
            </c:strRef>
          </c:tx>
          <c:spPr>
            <a:solidFill>
              <a:schemeClr val="accent3"/>
            </a:solidFill>
            <a:ln>
              <a:noFill/>
            </a:ln>
            <a:effectLst/>
          </c:spPr>
          <c:invertIfNegative val="0"/>
          <c:cat>
            <c:strRef>
              <c:f>Sheet2!$C$10:$N$10</c:f>
              <c:strCache>
                <c:ptCount val="12"/>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c:v>
                </c:pt>
              </c:strCache>
            </c:strRef>
          </c:cat>
          <c:val>
            <c:numRef>
              <c:f>Sheet2!$C$13:$N$13</c:f>
              <c:numCache>
                <c:formatCode>General</c:formatCode>
                <c:ptCount val="12"/>
                <c:pt idx="0">
                  <c:v>239250</c:v>
                </c:pt>
                <c:pt idx="1">
                  <c:v>211640</c:v>
                </c:pt>
                <c:pt idx="2">
                  <c:v>328861</c:v>
                </c:pt>
                <c:pt idx="3">
                  <c:v>4432</c:v>
                </c:pt>
                <c:pt idx="4">
                  <c:v>98929</c:v>
                </c:pt>
                <c:pt idx="5">
                  <c:v>177352</c:v>
                </c:pt>
                <c:pt idx="6">
                  <c:v>1239085</c:v>
                </c:pt>
                <c:pt idx="7">
                  <c:v>488709</c:v>
                </c:pt>
                <c:pt idx="8">
                  <c:v>266819</c:v>
                </c:pt>
                <c:pt idx="9">
                  <c:v>205838</c:v>
                </c:pt>
                <c:pt idx="10">
                  <c:v>529615</c:v>
                </c:pt>
                <c:pt idx="11">
                  <c:v>540646</c:v>
                </c:pt>
              </c:numCache>
            </c:numRef>
          </c:val>
          <c:extLst>
            <c:ext xmlns:c16="http://schemas.microsoft.com/office/drawing/2014/chart" uri="{C3380CC4-5D6E-409C-BE32-E72D297353CC}">
              <c16:uniqueId val="{00000002-CA20-4FC0-BCA1-7AEC7BFDAB48}"/>
            </c:ext>
          </c:extLst>
        </c:ser>
        <c:dLbls>
          <c:showLegendKey val="0"/>
          <c:showVal val="0"/>
          <c:showCatName val="0"/>
          <c:showSerName val="0"/>
          <c:showPercent val="0"/>
          <c:showBubbleSize val="0"/>
        </c:dLbls>
        <c:gapWidth val="20"/>
        <c:overlap val="100"/>
        <c:axId val="975940056"/>
        <c:axId val="975941368"/>
      </c:barChart>
      <c:catAx>
        <c:axId val="97594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75941368"/>
        <c:crosses val="autoZero"/>
        <c:auto val="1"/>
        <c:lblAlgn val="ctr"/>
        <c:lblOffset val="100"/>
        <c:noMultiLvlLbl val="0"/>
      </c:catAx>
      <c:valAx>
        <c:axId val="975941368"/>
        <c:scaling>
          <c:orientation val="minMax"/>
          <c:max val="1500000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7594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ln>
              <a:solidFill>
                <a:srgbClr val="BBE0E3"/>
              </a:solidFill>
            </a:ln>
            <a:scene3d>
              <a:camera prst="orthographicFront"/>
              <a:lightRig rig="threePt" dir="t">
                <a:rot lat="0" lon="0" rev="3600000"/>
              </a:lightRig>
            </a:scene3d>
            <a:sp3d>
              <a:bevelT w="63500" h="25400"/>
            </a:sp3d>
          </c:spPr>
          <c:invertIfNegative val="0"/>
          <c:dPt>
            <c:idx val="6"/>
            <c:invertIfNegative val="0"/>
            <c:bubble3D val="0"/>
            <c:spPr>
              <a:solidFill>
                <a:srgbClr val="FF0000"/>
              </a:solidFill>
              <a:ln>
                <a:solidFill>
                  <a:srgbClr val="BBE0E3"/>
                </a:solidFill>
              </a:ln>
              <a:scene3d>
                <a:camera prst="orthographicFront"/>
                <a:lightRig rig="threePt" dir="t">
                  <a:rot lat="0" lon="0" rev="3600000"/>
                </a:lightRig>
              </a:scene3d>
              <a:sp3d>
                <a:bevelT/>
              </a:sp3d>
            </c:spPr>
            <c:extLst>
              <c:ext xmlns:c16="http://schemas.microsoft.com/office/drawing/2014/chart" uri="{C3380CC4-5D6E-409C-BE32-E72D297353CC}">
                <c16:uniqueId val="{00000001-5D8E-433B-8CF5-1C3C429A5A3A}"/>
              </c:ext>
            </c:extLst>
          </c:dPt>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2-5D8E-433B-8CF5-1C3C429A5A3A}"/>
            </c:ext>
          </c:extLst>
        </c:ser>
        <c:dLbls>
          <c:showLegendKey val="0"/>
          <c:showVal val="1"/>
          <c:showCatName val="0"/>
          <c:showSerName val="0"/>
          <c:showPercent val="0"/>
          <c:showBubbleSize val="0"/>
        </c:dLbls>
        <c:gapWidth val="55"/>
        <c:overlap val="100"/>
        <c:axId val="226820864"/>
        <c:axId val="226822784"/>
      </c:barChart>
      <c:catAx>
        <c:axId val="226820864"/>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36206451091303382"/>
              <c:y val="0.9533333333333337"/>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22784"/>
        <c:crosses val="autoZero"/>
        <c:auto val="1"/>
        <c:lblAlgn val="ctr"/>
        <c:lblOffset val="100"/>
        <c:noMultiLvlLbl val="0"/>
      </c:catAx>
      <c:valAx>
        <c:axId val="226822784"/>
        <c:scaling>
          <c:orientation val="minMax"/>
        </c:scaling>
        <c:delete val="1"/>
        <c:axPos val="l"/>
        <c:majorGridlines/>
        <c:numFmt formatCode="#,##0" sourceLinked="1"/>
        <c:majorTickMark val="none"/>
        <c:minorTickMark val="none"/>
        <c:tickLblPos val="none"/>
        <c:crossAx val="226820864"/>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'Eq Aid and Prop Tax'!$B$1</c:f>
              <c:strCache>
                <c:ptCount val="1"/>
                <c:pt idx="0">
                  <c:v>Local Property Tax</c:v>
                </c:pt>
              </c:strCache>
            </c:strRef>
          </c:tx>
          <c:spPr>
            <a:solidFill>
              <a:srgbClr val="FF0000"/>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Tax'!$B$2:$B$8</c:f>
              <c:numCache>
                <c:formatCode>#,##0</c:formatCode>
                <c:ptCount val="7"/>
                <c:pt idx="0">
                  <c:v>200000</c:v>
                </c:pt>
                <c:pt idx="1">
                  <c:v>300000</c:v>
                </c:pt>
                <c:pt idx="2">
                  <c:v>400000</c:v>
                </c:pt>
                <c:pt idx="3">
                  <c:v>500000</c:v>
                </c:pt>
                <c:pt idx="4">
                  <c:v>750000</c:v>
                </c:pt>
                <c:pt idx="5">
                  <c:v>1000000</c:v>
                </c:pt>
                <c:pt idx="6">
                  <c:v>2000000</c:v>
                </c:pt>
              </c:numCache>
            </c:numRef>
          </c:val>
          <c:extLst>
            <c:ext xmlns:c16="http://schemas.microsoft.com/office/drawing/2014/chart" uri="{C3380CC4-5D6E-409C-BE32-E72D297353CC}">
              <c16:uniqueId val="{00000000-3B5E-4625-AE1E-41953A658386}"/>
            </c:ext>
          </c:extLst>
        </c:ser>
        <c:ser>
          <c:idx val="1"/>
          <c:order val="1"/>
          <c:tx>
            <c:strRef>
              <c:f>'Eq Aid and Prop Tax'!$C$1</c:f>
              <c:strCache>
                <c:ptCount val="1"/>
                <c:pt idx="0">
                  <c:v>Equalization Aid</c:v>
                </c:pt>
              </c:strCache>
            </c:strRef>
          </c:tx>
          <c:spPr>
            <a:solidFill>
              <a:srgbClr val="0033CC"/>
            </a:solidFill>
            <a:scene3d>
              <a:camera prst="orthographicFront"/>
              <a:lightRig rig="threePt" dir="t"/>
            </a:scene3d>
            <a:sp3d>
              <a:bevelT/>
            </a:sp3d>
          </c:spPr>
          <c:invertIfNegative val="0"/>
          <c:dLbls>
            <c:delete val="1"/>
          </c:dLbls>
          <c:cat>
            <c:numRef>
              <c:f>'Eq Aid and Prop Tax'!$A$2:$A$9</c:f>
              <c:numCache>
                <c:formatCode>#,##0</c:formatCode>
                <c:ptCount val="8"/>
                <c:pt idx="0">
                  <c:v>200000</c:v>
                </c:pt>
                <c:pt idx="1">
                  <c:v>300000</c:v>
                </c:pt>
                <c:pt idx="2">
                  <c:v>400000</c:v>
                </c:pt>
                <c:pt idx="3">
                  <c:v>500000</c:v>
                </c:pt>
                <c:pt idx="4">
                  <c:v>750000</c:v>
                </c:pt>
                <c:pt idx="5">
                  <c:v>1000000</c:v>
                </c:pt>
                <c:pt idx="6">
                  <c:v>2000000</c:v>
                </c:pt>
                <c:pt idx="7">
                  <c:v>3000000</c:v>
                </c:pt>
              </c:numCache>
            </c:numRef>
          </c:cat>
          <c:val>
            <c:numRef>
              <c:f>'Eq Aid and Prop Tax'!$C$2:$C$8</c:f>
              <c:numCache>
                <c:formatCode>#,##0</c:formatCode>
                <c:ptCount val="7"/>
                <c:pt idx="0">
                  <c:v>1800000</c:v>
                </c:pt>
                <c:pt idx="1">
                  <c:v>1700000</c:v>
                </c:pt>
                <c:pt idx="2">
                  <c:v>1600000</c:v>
                </c:pt>
                <c:pt idx="3">
                  <c:v>1500000</c:v>
                </c:pt>
                <c:pt idx="4">
                  <c:v>1250000</c:v>
                </c:pt>
                <c:pt idx="5">
                  <c:v>1000000</c:v>
                </c:pt>
                <c:pt idx="6">
                  <c:v>0</c:v>
                </c:pt>
              </c:numCache>
            </c:numRef>
          </c:val>
          <c:extLst>
            <c:ext xmlns:c16="http://schemas.microsoft.com/office/drawing/2014/chart" uri="{C3380CC4-5D6E-409C-BE32-E72D297353CC}">
              <c16:uniqueId val="{00000001-3B5E-4625-AE1E-41953A658386}"/>
            </c:ext>
          </c:extLst>
        </c:ser>
        <c:dLbls>
          <c:showLegendKey val="0"/>
          <c:showVal val="1"/>
          <c:showCatName val="0"/>
          <c:showSerName val="0"/>
          <c:showPercent val="0"/>
          <c:showBubbleSize val="0"/>
        </c:dLbls>
        <c:gapWidth val="55"/>
        <c:overlap val="100"/>
        <c:axId val="226884608"/>
        <c:axId val="226899072"/>
      </c:barChart>
      <c:catAx>
        <c:axId val="226884608"/>
        <c:scaling>
          <c:orientation val="minMax"/>
        </c:scaling>
        <c:delete val="0"/>
        <c:axPos val="b"/>
        <c:title>
          <c:tx>
            <c:rich>
              <a:bodyPr/>
              <a:lstStyle/>
              <a:p>
                <a:pPr>
                  <a:defRPr sz="1600">
                    <a:latin typeface="Lato" panose="020F0502020204030203" pitchFamily="34" charset="0"/>
                  </a:defRPr>
                </a:pPr>
                <a:r>
                  <a:rPr lang="en-US" sz="1600" b="1" dirty="0">
                    <a:latin typeface="Lato" panose="020F0502020204030203" pitchFamily="34" charset="0"/>
                    <a:cs typeface="Arial" pitchFamily="34" charset="0"/>
                  </a:rPr>
                  <a:t>Property</a:t>
                </a:r>
                <a:r>
                  <a:rPr lang="en-US" sz="1600" b="1" baseline="0" dirty="0">
                    <a:latin typeface="Lato" panose="020F0502020204030203" pitchFamily="34" charset="0"/>
                    <a:cs typeface="Arial" pitchFamily="34" charset="0"/>
                  </a:rPr>
                  <a:t> Value Per Member</a:t>
                </a:r>
                <a:endParaRPr lang="en-US" sz="1600" b="1" dirty="0">
                  <a:latin typeface="Lato" panose="020F0502020204030203" pitchFamily="34" charset="0"/>
                  <a:cs typeface="Arial" pitchFamily="34" charset="0"/>
                </a:endParaRPr>
              </a:p>
            </c:rich>
          </c:tx>
          <c:layout>
            <c:manualLayout>
              <c:xMode val="edge"/>
              <c:yMode val="edge"/>
              <c:x val="0.43392942210665192"/>
              <c:y val="0.95315782588961551"/>
            </c:manualLayout>
          </c:layout>
          <c:overlay val="0"/>
        </c:title>
        <c:numFmt formatCode="#,##0" sourceLinked="1"/>
        <c:majorTickMark val="none"/>
        <c:minorTickMark val="none"/>
        <c:tickLblPos val="nextTo"/>
        <c:txPr>
          <a:bodyPr/>
          <a:lstStyle/>
          <a:p>
            <a:pPr>
              <a:defRPr sz="1600" b="1">
                <a:latin typeface="Lato" panose="020F0502020204030203" pitchFamily="34" charset="0"/>
                <a:cs typeface="Arial" pitchFamily="34" charset="0"/>
              </a:defRPr>
            </a:pPr>
            <a:endParaRPr lang="en-US"/>
          </a:p>
        </c:txPr>
        <c:crossAx val="226899072"/>
        <c:crosses val="autoZero"/>
        <c:auto val="1"/>
        <c:lblAlgn val="ctr"/>
        <c:lblOffset val="100"/>
        <c:noMultiLvlLbl val="0"/>
      </c:catAx>
      <c:valAx>
        <c:axId val="226899072"/>
        <c:scaling>
          <c:orientation val="minMax"/>
        </c:scaling>
        <c:delete val="1"/>
        <c:axPos val="l"/>
        <c:majorGridlines/>
        <c:numFmt formatCode="#,##0" sourceLinked="1"/>
        <c:majorTickMark val="none"/>
        <c:minorTickMark val="none"/>
        <c:tickLblPos val="none"/>
        <c:crossAx val="226884608"/>
        <c:crosses val="autoZero"/>
        <c:crossBetween val="between"/>
      </c:valAx>
    </c:plotArea>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a:p>
          <a:r>
            <a:rPr lang="en-US" sz="2400" b="1" dirty="0">
              <a:latin typeface="Lato" panose="020F0502020204030203" pitchFamily="34" charset="0"/>
            </a:rPr>
            <a:t>(General + High Poverty + Computer + Exempt Personal Property)</a:t>
          </a:r>
        </a:p>
        <a:p>
          <a:endParaRPr lang="en-US" sz="2400" b="1" dirty="0">
            <a:latin typeface="Lato" panose="020F0502020204030203" pitchFamily="34" charset="0"/>
          </a:endParaRP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a:xfrm>
          <a:off x="7281" y="842919"/>
          <a:ext cx="2176498" cy="1938724"/>
        </a:xfrm>
        <a:prstGeom prst="roundRect">
          <a:avLst>
            <a:gd name="adj" fmla="val 10000"/>
          </a:avLst>
        </a:prstGeom>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1" qsCatId="simple" csTypeId="urn:microsoft.com/office/officeart/2005/8/colors/accent1_2" csCatId="accent1" phldr="1"/>
      <dgm:spPr/>
    </dgm:pt>
    <dgm:pt modelId="{996F4D06-B5A0-4557-B56E-928052487ADE}">
      <dgm:prSet phldrT="[Text]" custT="1"/>
      <dgm:spPr/>
      <dgm:t>
        <a:bodyPr/>
        <a:lstStyle/>
        <a:p>
          <a:r>
            <a:rPr lang="en-US" sz="2800" dirty="0"/>
            <a:t>Revenue Limit</a:t>
          </a:r>
        </a:p>
      </dgm:t>
    </dgm:pt>
    <dgm:pt modelId="{BDF9C9EF-D81F-4CB6-A847-B4A5D32353B6}" type="parTrans" cxnId="{520501CD-5F80-4FA1-96DB-D7CD017A4823}">
      <dgm:prSet/>
      <dgm:spPr/>
      <dgm:t>
        <a:bodyPr/>
        <a:lstStyle/>
        <a:p>
          <a:endParaRPr lang="en-US" sz="5400"/>
        </a:p>
      </dgm:t>
    </dgm:pt>
    <dgm:pt modelId="{3C4731CB-3A96-4216-9439-E5AC31A4B032}" type="sibTrans" cxnId="{520501CD-5F80-4FA1-96DB-D7CD017A4823}">
      <dgm:prSet custT="1"/>
      <dgm:spPr/>
      <dgm:t>
        <a:bodyPr/>
        <a:lstStyle/>
        <a:p>
          <a:endParaRPr lang="en-US" sz="2000" dirty="0"/>
        </a:p>
      </dgm:t>
    </dgm:pt>
    <dgm:pt modelId="{9FBE4747-895F-4B45-B538-1DB7BADF332C}">
      <dgm:prSet phldrT="[Text]" custT="1"/>
      <dgm:spPr/>
      <dgm:t>
        <a:bodyPr/>
        <a:lstStyle/>
        <a:p>
          <a:r>
            <a:rPr lang="en-US" sz="2800" dirty="0">
              <a:solidFill>
                <a:srgbClr val="FFFF00"/>
              </a:solidFill>
            </a:rPr>
            <a:t>“State Aid”</a:t>
          </a:r>
        </a:p>
      </dgm:t>
    </dgm:pt>
    <dgm:pt modelId="{5D5969D0-EFAF-4BA9-845A-EDEEF81BD953}" type="parTrans" cxnId="{E22AE5A2-F944-43E8-9FDA-50299C6DD4CA}">
      <dgm:prSet/>
      <dgm:spPr/>
      <dgm:t>
        <a:bodyPr/>
        <a:lstStyle/>
        <a:p>
          <a:endParaRPr lang="en-US" sz="5400"/>
        </a:p>
      </dgm:t>
    </dgm:pt>
    <dgm:pt modelId="{72DD57D5-7AC8-4454-AE45-B6DD381836BA}" type="sibTrans" cxnId="{E22AE5A2-F944-43E8-9FDA-50299C6DD4CA}">
      <dgm:prSet custT="1"/>
      <dgm:spPr/>
      <dgm:t>
        <a:bodyPr/>
        <a:lstStyle/>
        <a:p>
          <a:endParaRPr lang="en-US" sz="2000" dirty="0"/>
        </a:p>
      </dgm:t>
    </dgm:pt>
    <dgm:pt modelId="{FF7C36F8-7A74-45F5-82E6-42B6C95C6E92}">
      <dgm:prSet phldrT="[Text]" custT="1"/>
      <dgm:spPr/>
      <dgm:t>
        <a:bodyPr/>
        <a:lstStyle/>
        <a:p>
          <a:r>
            <a:rPr lang="en-US" sz="2800" dirty="0"/>
            <a:t>Revenue Limit Levy</a:t>
          </a:r>
        </a:p>
      </dgm:t>
    </dgm:pt>
    <dgm:pt modelId="{77127AC5-14BA-4A69-98E1-A25CBCD2EE82}" type="parTrans" cxnId="{10D31180-D3FC-4522-AC37-E1239E008F4A}">
      <dgm:prSet/>
      <dgm:spPr/>
      <dgm:t>
        <a:bodyPr/>
        <a:lstStyle/>
        <a:p>
          <a:endParaRPr lang="en-US" sz="5400"/>
        </a:p>
      </dgm:t>
    </dgm:pt>
    <dgm:pt modelId="{FB2F9258-1C3C-482C-B2CB-BB81B5F6C1C5}" type="sibTrans" cxnId="{10D31180-D3FC-4522-AC37-E1239E008F4A}">
      <dgm:prSet/>
      <dgm:spPr/>
      <dgm:t>
        <a:bodyPr/>
        <a:lstStyle/>
        <a:p>
          <a:endParaRPr lang="en-US" sz="5400"/>
        </a:p>
      </dgm:t>
    </dgm:pt>
    <dgm:pt modelId="{A0D0769C-0687-4C79-9110-7470C1E81997}" type="pres">
      <dgm:prSet presAssocID="{DBF5B70D-F5AD-43DE-9108-B46C7295E505}" presName="Name0" presStyleCnt="0">
        <dgm:presLayoutVars>
          <dgm:dir/>
          <dgm:resizeHandles val="exact"/>
        </dgm:presLayoutVars>
      </dgm:prSet>
      <dgm:spPr/>
    </dgm:pt>
    <dgm:pt modelId="{83E28833-509A-4BA7-8237-3431876B22AD}" type="pres">
      <dgm:prSet presAssocID="{996F4D06-B5A0-4557-B56E-928052487ADE}" presName="node" presStyleLbl="node1" presStyleIdx="0" presStyleCnt="3">
        <dgm:presLayoutVars>
          <dgm:bulletEnabled val="1"/>
        </dgm:presLayoutVars>
      </dgm:prSet>
      <dgm:spPr/>
    </dgm:pt>
    <dgm:pt modelId="{78971643-3B92-45F2-B2AC-FB5471FC5FF6}" type="pres">
      <dgm:prSet presAssocID="{3C4731CB-3A96-4216-9439-E5AC31A4B032}" presName="sibTrans" presStyleLbl="sibTrans2D1" presStyleIdx="0" presStyleCnt="2"/>
      <dgm:spPr>
        <a:prstGeom prst="mathMinus">
          <a:avLst/>
        </a:prstGeom>
      </dgm:spPr>
    </dgm:pt>
    <dgm:pt modelId="{CC24828C-9E77-4618-AB1C-E2FB3FB3FB12}" type="pres">
      <dgm:prSet presAssocID="{3C4731CB-3A96-4216-9439-E5AC31A4B032}" presName="connectorText" presStyleLbl="sibTrans2D1" presStyleIdx="0" presStyleCnt="2"/>
      <dgm:spPr/>
    </dgm:pt>
    <dgm:pt modelId="{236E78DE-9333-400A-8CC3-744879EBC429}" type="pres">
      <dgm:prSet presAssocID="{9FBE4747-895F-4B45-B538-1DB7BADF332C}" presName="node" presStyleLbl="node1" presStyleIdx="1" presStyleCnt="3">
        <dgm:presLayoutVars>
          <dgm:bulletEnabled val="1"/>
        </dgm:presLayoutVars>
      </dgm:prSet>
      <dgm:spPr/>
    </dgm:pt>
    <dgm:pt modelId="{DD955FFC-84F2-4263-B1BB-0685EDE202FF}" type="pres">
      <dgm:prSet presAssocID="{72DD57D5-7AC8-4454-AE45-B6DD381836BA}" presName="sibTrans" presStyleLbl="sibTrans2D1" presStyleIdx="1" presStyleCnt="2"/>
      <dgm:spPr>
        <a:prstGeom prst="mathEqual">
          <a:avLst/>
        </a:prstGeom>
      </dgm:spPr>
    </dgm:pt>
    <dgm:pt modelId="{278989B1-4209-42C4-A706-3975B554EAB0}" type="pres">
      <dgm:prSet presAssocID="{72DD57D5-7AC8-4454-AE45-B6DD381836BA}" presName="connectorText" presStyleLbl="sibTrans2D1" presStyleIdx="1" presStyleCnt="2"/>
      <dgm:spPr/>
    </dgm:pt>
    <dgm:pt modelId="{9EB5DDC7-AD73-4834-95CC-9088BFD621A0}" type="pres">
      <dgm:prSet presAssocID="{FF7C36F8-7A74-45F5-82E6-42B6C95C6E92}" presName="node" presStyleLbl="node1" presStyleIdx="2" presStyleCnt="3">
        <dgm:presLayoutVars>
          <dgm:bulletEnabled val="1"/>
        </dgm:presLayoutVars>
      </dgm:prSet>
      <dgm:spPr/>
    </dgm:pt>
  </dgm:ptLst>
  <dgm:cxnLst>
    <dgm:cxn modelId="{B22DEF1D-B6F8-439F-9007-5B5F7C7FA7B4}" type="presOf" srcId="{3C4731CB-3A96-4216-9439-E5AC31A4B032}" destId="{CC24828C-9E77-4618-AB1C-E2FB3FB3FB12}" srcOrd="1" destOrd="0" presId="urn:microsoft.com/office/officeart/2005/8/layout/process1"/>
    <dgm:cxn modelId="{5F96D931-61BA-44E2-8DD9-6B6B66413191}" type="presOf" srcId="{996F4D06-B5A0-4557-B56E-928052487ADE}" destId="{83E28833-509A-4BA7-8237-3431876B22AD}" srcOrd="0" destOrd="0" presId="urn:microsoft.com/office/officeart/2005/8/layout/process1"/>
    <dgm:cxn modelId="{A6DB8A5D-6AB3-41C7-A6CD-F6CFFDBA6DE6}" type="presOf" srcId="{9FBE4747-895F-4B45-B538-1DB7BADF332C}" destId="{236E78DE-9333-400A-8CC3-744879EBC429}" srcOrd="0" destOrd="0" presId="urn:microsoft.com/office/officeart/2005/8/layout/process1"/>
    <dgm:cxn modelId="{3A936C5F-C29D-4FD1-853C-82DBE8DD082E}" type="presOf" srcId="{3C4731CB-3A96-4216-9439-E5AC31A4B032}" destId="{78971643-3B92-45F2-B2AC-FB5471FC5FF6}" srcOrd="0" destOrd="0" presId="urn:microsoft.com/office/officeart/2005/8/layout/process1"/>
    <dgm:cxn modelId="{BAA5FA7F-FDC7-40C1-A12F-F7A9D955F72D}" type="presOf" srcId="{72DD57D5-7AC8-4454-AE45-B6DD381836BA}" destId="{278989B1-4209-42C4-A706-3975B554EAB0}"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32DF9C9E-E7B2-4C5A-8AA5-E0B01303B6E3}" type="presOf" srcId="{FF7C36F8-7A74-45F5-82E6-42B6C95C6E92}" destId="{9EB5DDC7-AD73-4834-95CC-9088BFD621A0}"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520501CD-5F80-4FA1-96DB-D7CD017A4823}" srcId="{DBF5B70D-F5AD-43DE-9108-B46C7295E505}" destId="{996F4D06-B5A0-4557-B56E-928052487ADE}" srcOrd="0" destOrd="0" parTransId="{BDF9C9EF-D81F-4CB6-A847-B4A5D32353B6}" sibTransId="{3C4731CB-3A96-4216-9439-E5AC31A4B032}"/>
    <dgm:cxn modelId="{85D887D9-A06A-49FC-BBD8-80F853B25278}" type="presOf" srcId="{DBF5B70D-F5AD-43DE-9108-B46C7295E505}" destId="{A0D0769C-0687-4C79-9110-7470C1E81997}" srcOrd="0" destOrd="0" presId="urn:microsoft.com/office/officeart/2005/8/layout/process1"/>
    <dgm:cxn modelId="{B27C9BEE-31C5-4206-AA03-8A0998D2FE8C}" type="presOf" srcId="{72DD57D5-7AC8-4454-AE45-B6DD381836BA}" destId="{DD955FFC-84F2-4263-B1BB-0685EDE202FF}" srcOrd="0" destOrd="0" presId="urn:microsoft.com/office/officeart/2005/8/layout/process1"/>
    <dgm:cxn modelId="{D99C8FF2-DF45-4F8E-A902-1E7F7660AC0A}" type="presParOf" srcId="{A0D0769C-0687-4C79-9110-7470C1E81997}" destId="{83E28833-509A-4BA7-8237-3431876B22AD}" srcOrd="0" destOrd="0" presId="urn:microsoft.com/office/officeart/2005/8/layout/process1"/>
    <dgm:cxn modelId="{69E5D4CC-EE20-42F3-9FAE-59A24E5E0663}" type="presParOf" srcId="{A0D0769C-0687-4C79-9110-7470C1E81997}" destId="{78971643-3B92-45F2-B2AC-FB5471FC5FF6}" srcOrd="1" destOrd="0" presId="urn:microsoft.com/office/officeart/2005/8/layout/process1"/>
    <dgm:cxn modelId="{A67C896E-6E22-46A8-98B6-02B9F443E5BE}" type="presParOf" srcId="{78971643-3B92-45F2-B2AC-FB5471FC5FF6}" destId="{CC24828C-9E77-4618-AB1C-E2FB3FB3FB12}" srcOrd="0" destOrd="0" presId="urn:microsoft.com/office/officeart/2005/8/layout/process1"/>
    <dgm:cxn modelId="{E279F36E-4F5B-4906-A00B-99F69735C3A0}" type="presParOf" srcId="{A0D0769C-0687-4C79-9110-7470C1E81997}" destId="{236E78DE-9333-400A-8CC3-744879EBC429}" srcOrd="2" destOrd="0" presId="urn:microsoft.com/office/officeart/2005/8/layout/process1"/>
    <dgm:cxn modelId="{AD1EB246-71E9-4C8D-9793-470315D6A39D}" type="presParOf" srcId="{A0D0769C-0687-4C79-9110-7470C1E81997}" destId="{DD955FFC-84F2-4263-B1BB-0685EDE202FF}" srcOrd="3" destOrd="0" presId="urn:microsoft.com/office/officeart/2005/8/layout/process1"/>
    <dgm:cxn modelId="{8043F931-2D37-4D87-8956-EFC5C5A19FCE}" type="presParOf" srcId="{DD955FFC-84F2-4263-B1BB-0685EDE202FF}" destId="{278989B1-4209-42C4-A706-3975B554EAB0}" srcOrd="0" destOrd="0" presId="urn:microsoft.com/office/officeart/2005/8/layout/process1"/>
    <dgm:cxn modelId="{8ACDFA3C-0327-4401-80DE-DDF31D46734F}" type="presParOf" srcId="{A0D0769C-0687-4C79-9110-7470C1E81997}" destId="{9EB5DDC7-AD73-4834-95CC-9088BFD621A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A6A5BC-D8C4-4E53-9E7B-A5A93ECFC220}"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B8B82EB2-5804-4BAE-9A45-B571C7144895}">
      <dgm:prSet custT="1"/>
      <dgm:spPr/>
      <dgm:t>
        <a:bodyPr/>
        <a:lstStyle/>
        <a:p>
          <a:pPr rtl="0">
            <a:spcAft>
              <a:spcPts val="0"/>
            </a:spcAft>
          </a:pPr>
          <a:r>
            <a:rPr lang="en-US" sz="2400" b="1" dirty="0">
              <a:latin typeface="Lato"/>
            </a:rPr>
            <a:t>Membership</a:t>
          </a:r>
        </a:p>
        <a:p>
          <a:pPr rtl="0">
            <a:spcAft>
              <a:spcPts val="0"/>
            </a:spcAft>
          </a:pPr>
          <a:r>
            <a:rPr lang="en-US" sz="1800" b="1" dirty="0">
              <a:latin typeface="Lato"/>
            </a:rPr>
            <a:t> (Student FTE)</a:t>
          </a:r>
        </a:p>
        <a:p>
          <a:pPr rtl="0">
            <a:spcAft>
              <a:spcPts val="0"/>
            </a:spcAft>
          </a:pPr>
          <a:endParaRPr lang="en-US" sz="1800" b="1" dirty="0">
            <a:latin typeface="Lato"/>
          </a:endParaRPr>
        </a:p>
        <a:p>
          <a:pPr rtl="0">
            <a:spcAft>
              <a:spcPts val="0"/>
            </a:spcAft>
          </a:pPr>
          <a:endParaRPr lang="en-US" sz="1800" dirty="0">
            <a:latin typeface="Lato"/>
          </a:endParaRPr>
        </a:p>
      </dgm:t>
    </dgm:pt>
    <dgm:pt modelId="{4615F5DF-5E4A-4EF1-96E9-7AED848569E9}" type="parTrans" cxnId="{2F21F5A4-5C1D-4919-9125-1FF5D13670C0}">
      <dgm:prSet/>
      <dgm:spPr/>
      <dgm:t>
        <a:bodyPr/>
        <a:lstStyle/>
        <a:p>
          <a:endParaRPr lang="en-US" sz="2400">
            <a:latin typeface="Lato"/>
          </a:endParaRPr>
        </a:p>
      </dgm:t>
    </dgm:pt>
    <dgm:pt modelId="{76DC217C-EB91-4F58-B10C-A24C7E01F13C}" type="sibTrans" cxnId="{2F21F5A4-5C1D-4919-9125-1FF5D13670C0}">
      <dgm:prSet/>
      <dgm:spPr/>
      <dgm:t>
        <a:bodyPr/>
        <a:lstStyle/>
        <a:p>
          <a:endParaRPr lang="en-US" sz="2400">
            <a:latin typeface="Lato"/>
          </a:endParaRPr>
        </a:p>
      </dgm:t>
    </dgm:pt>
    <dgm:pt modelId="{25C821E0-3624-4555-92FF-8E01E6F5EBD4}">
      <dgm:prSet custT="1"/>
      <dgm:spPr/>
      <dgm:t>
        <a:bodyPr/>
        <a:lstStyle/>
        <a:p>
          <a:pPr rtl="0"/>
          <a:endParaRPr lang="en-US" sz="2400" b="1" dirty="0">
            <a:latin typeface="Lato"/>
          </a:endParaRPr>
        </a:p>
        <a:p>
          <a:pPr rtl="0"/>
          <a:r>
            <a:rPr lang="en-US" sz="2400" b="1" dirty="0">
              <a:latin typeface="Lato"/>
            </a:rPr>
            <a:t>Spending </a:t>
          </a:r>
          <a:r>
            <a:rPr lang="en-US" sz="1800" b="1" dirty="0">
              <a:latin typeface="Lato"/>
            </a:rPr>
            <a:t>(Shared Costs)</a:t>
          </a:r>
          <a:endParaRPr lang="en-US" sz="1800" dirty="0">
            <a:latin typeface="Lato"/>
          </a:endParaRPr>
        </a:p>
      </dgm:t>
    </dgm:pt>
    <dgm:pt modelId="{9EED3049-6F32-4BDF-9E34-A054244C214B}" type="parTrans" cxnId="{021076B4-F75A-4008-9333-48418DC66A52}">
      <dgm:prSet/>
      <dgm:spPr/>
      <dgm:t>
        <a:bodyPr/>
        <a:lstStyle/>
        <a:p>
          <a:endParaRPr lang="en-US" sz="2400">
            <a:latin typeface="Lato"/>
          </a:endParaRPr>
        </a:p>
      </dgm:t>
    </dgm:pt>
    <dgm:pt modelId="{1FA277F7-3C85-4BDD-8165-CF1886654F71}" type="sibTrans" cxnId="{021076B4-F75A-4008-9333-48418DC66A52}">
      <dgm:prSet/>
      <dgm:spPr/>
      <dgm:t>
        <a:bodyPr/>
        <a:lstStyle/>
        <a:p>
          <a:endParaRPr lang="en-US" sz="2400">
            <a:latin typeface="Lato"/>
          </a:endParaRPr>
        </a:p>
      </dgm:t>
    </dgm:pt>
    <dgm:pt modelId="{4A4C353B-6080-4A3E-95DD-4175CA28FCB3}">
      <dgm:prSet custT="1"/>
      <dgm:spPr/>
      <dgm:t>
        <a:bodyPr/>
        <a:lstStyle/>
        <a:p>
          <a:pPr rtl="0"/>
          <a:r>
            <a:rPr lang="en-US" sz="2400" b="1" dirty="0">
              <a:latin typeface="Lato"/>
            </a:rPr>
            <a:t>Equalized Property Value</a:t>
          </a:r>
          <a:endParaRPr lang="en-US" sz="2400" dirty="0">
            <a:latin typeface="Lato"/>
          </a:endParaRPr>
        </a:p>
      </dgm:t>
    </dgm:pt>
    <dgm:pt modelId="{6EB389C0-0BB3-478D-9346-1D1B9AC6B8B3}" type="parTrans" cxnId="{C0F49F2B-CB5F-4FBB-A664-E7BAAD2574F9}">
      <dgm:prSet/>
      <dgm:spPr/>
      <dgm:t>
        <a:bodyPr/>
        <a:lstStyle/>
        <a:p>
          <a:endParaRPr lang="en-US" sz="2400">
            <a:latin typeface="Lato"/>
          </a:endParaRPr>
        </a:p>
      </dgm:t>
    </dgm:pt>
    <dgm:pt modelId="{57E6AACA-A679-4215-8699-75D735911CBD}" type="sibTrans" cxnId="{C0F49F2B-CB5F-4FBB-A664-E7BAAD2574F9}">
      <dgm:prSet/>
      <dgm:spPr/>
      <dgm:t>
        <a:bodyPr/>
        <a:lstStyle/>
        <a:p>
          <a:endParaRPr lang="en-US" sz="2400">
            <a:latin typeface="Lato"/>
          </a:endParaRPr>
        </a:p>
      </dgm:t>
    </dgm:pt>
    <dgm:pt modelId="{112E95A5-8242-477C-84E3-C338E645CBB2}" type="pres">
      <dgm:prSet presAssocID="{68A6A5BC-D8C4-4E53-9E7B-A5A93ECFC220}" presName="mainComposite" presStyleCnt="0">
        <dgm:presLayoutVars>
          <dgm:chPref val="1"/>
          <dgm:dir/>
          <dgm:animOne val="branch"/>
          <dgm:animLvl val="lvl"/>
          <dgm:resizeHandles val="exact"/>
        </dgm:presLayoutVars>
      </dgm:prSet>
      <dgm:spPr/>
    </dgm:pt>
    <dgm:pt modelId="{BF9294C4-A16A-48D0-A81A-E07682865DF7}" type="pres">
      <dgm:prSet presAssocID="{68A6A5BC-D8C4-4E53-9E7B-A5A93ECFC220}" presName="hierFlow" presStyleCnt="0"/>
      <dgm:spPr/>
    </dgm:pt>
    <dgm:pt modelId="{98EF0F6E-5891-482B-BE4D-F61FDDD77E4B}" type="pres">
      <dgm:prSet presAssocID="{68A6A5BC-D8C4-4E53-9E7B-A5A93ECFC220}" presName="firstBuf" presStyleCnt="0"/>
      <dgm:spPr/>
    </dgm:pt>
    <dgm:pt modelId="{37AF434E-4784-4B03-BDEB-67F3142E3B9F}" type="pres">
      <dgm:prSet presAssocID="{68A6A5BC-D8C4-4E53-9E7B-A5A93ECFC220}" presName="hierChild1" presStyleCnt="0">
        <dgm:presLayoutVars>
          <dgm:chPref val="1"/>
          <dgm:animOne val="branch"/>
          <dgm:animLvl val="lvl"/>
        </dgm:presLayoutVars>
      </dgm:prSet>
      <dgm:spPr/>
    </dgm:pt>
    <dgm:pt modelId="{C054EB9F-26F7-4345-8B88-AA0B03372C40}" type="pres">
      <dgm:prSet presAssocID="{B8B82EB2-5804-4BAE-9A45-B571C7144895}" presName="Name14" presStyleCnt="0"/>
      <dgm:spPr/>
    </dgm:pt>
    <dgm:pt modelId="{24689149-30A8-4434-9A6D-0E45CBAC3606}" type="pres">
      <dgm:prSet presAssocID="{B8B82EB2-5804-4BAE-9A45-B571C7144895}" presName="level1Shape" presStyleLbl="node0" presStyleIdx="0" presStyleCnt="1" custScaleX="49594" custScaleY="35050" custLinFactNeighborX="12484" custLinFactNeighborY="6728">
        <dgm:presLayoutVars>
          <dgm:chPref val="3"/>
        </dgm:presLayoutVars>
      </dgm:prSet>
      <dgm:spPr>
        <a:prstGeom prst="roundRect">
          <a:avLst/>
        </a:prstGeom>
      </dgm:spPr>
    </dgm:pt>
    <dgm:pt modelId="{B3F1AEA3-CF9F-44CF-862C-4C251338DB59}" type="pres">
      <dgm:prSet presAssocID="{B8B82EB2-5804-4BAE-9A45-B571C7144895}" presName="hierChild2" presStyleCnt="0"/>
      <dgm:spPr/>
    </dgm:pt>
    <dgm:pt modelId="{944AD982-8331-4308-85CF-6FEF124DFA74}" type="pres">
      <dgm:prSet presAssocID="{68A6A5BC-D8C4-4E53-9E7B-A5A93ECFC220}" presName="bgShapesFlow" presStyleCnt="0"/>
      <dgm:spPr/>
    </dgm:pt>
    <dgm:pt modelId="{A74854B1-EB51-4635-A6D3-3A7B01C36EE6}" type="pres">
      <dgm:prSet presAssocID="{4A4C353B-6080-4A3E-95DD-4175CA28FCB3}" presName="rectComp" presStyleCnt="0"/>
      <dgm:spPr/>
    </dgm:pt>
    <dgm:pt modelId="{E4B3CB16-B6D9-4E79-BA73-B60AA544FD70}" type="pres">
      <dgm:prSet presAssocID="{4A4C353B-6080-4A3E-95DD-4175CA28FCB3}" presName="bgRect" presStyleLbl="bgShp" presStyleIdx="0" presStyleCnt="2" custScaleX="133100" custScaleY="133100"/>
      <dgm:spPr/>
    </dgm:pt>
    <dgm:pt modelId="{FA3A920A-C0A8-4840-BCE1-4314D3FE7596}" type="pres">
      <dgm:prSet presAssocID="{4A4C353B-6080-4A3E-95DD-4175CA28FCB3}" presName="bgRectTx" presStyleLbl="bgShp" presStyleIdx="0" presStyleCnt="2">
        <dgm:presLayoutVars>
          <dgm:bulletEnabled val="1"/>
        </dgm:presLayoutVars>
      </dgm:prSet>
      <dgm:spPr/>
    </dgm:pt>
    <dgm:pt modelId="{6BB1105C-EAD9-4642-9C99-FA5360E5EB65}" type="pres">
      <dgm:prSet presAssocID="{4A4C353B-6080-4A3E-95DD-4175CA28FCB3}" presName="spComp" presStyleCnt="0"/>
      <dgm:spPr/>
    </dgm:pt>
    <dgm:pt modelId="{7FEEF4FA-FB78-4A04-915D-75FEF65E686E}" type="pres">
      <dgm:prSet presAssocID="{4A4C353B-6080-4A3E-95DD-4175CA28FCB3}" presName="vSp" presStyleCnt="0"/>
      <dgm:spPr/>
    </dgm:pt>
    <dgm:pt modelId="{8FF708A4-3B63-4E75-B872-D2517688C000}" type="pres">
      <dgm:prSet presAssocID="{25C821E0-3624-4555-92FF-8E01E6F5EBD4}" presName="rectComp" presStyleCnt="0"/>
      <dgm:spPr/>
    </dgm:pt>
    <dgm:pt modelId="{B25D0762-C970-4511-8519-8311BB8275D0}" type="pres">
      <dgm:prSet presAssocID="{25C821E0-3624-4555-92FF-8E01E6F5EBD4}" presName="bgRect" presStyleLbl="bgShp" presStyleIdx="1" presStyleCnt="2" custScaleX="133100" custScaleY="133100"/>
      <dgm:spPr/>
    </dgm:pt>
    <dgm:pt modelId="{2EFFBC0A-0615-494E-89BB-D6A7F8421B49}" type="pres">
      <dgm:prSet presAssocID="{25C821E0-3624-4555-92FF-8E01E6F5EBD4}" presName="bgRectTx" presStyleLbl="bgShp" presStyleIdx="1" presStyleCnt="2">
        <dgm:presLayoutVars>
          <dgm:bulletEnabled val="1"/>
        </dgm:presLayoutVars>
      </dgm:prSet>
      <dgm:spPr/>
    </dgm:pt>
  </dgm:ptLst>
  <dgm:cxnLst>
    <dgm:cxn modelId="{6A558712-621E-4935-85D0-7FDC2BC5D14D}" type="presOf" srcId="{25C821E0-3624-4555-92FF-8E01E6F5EBD4}" destId="{B25D0762-C970-4511-8519-8311BB8275D0}" srcOrd="0" destOrd="0" presId="urn:microsoft.com/office/officeart/2005/8/layout/hierarchy6"/>
    <dgm:cxn modelId="{C0F49F2B-CB5F-4FBB-A664-E7BAAD2574F9}" srcId="{68A6A5BC-D8C4-4E53-9E7B-A5A93ECFC220}" destId="{4A4C353B-6080-4A3E-95DD-4175CA28FCB3}" srcOrd="1" destOrd="0" parTransId="{6EB389C0-0BB3-478D-9346-1D1B9AC6B8B3}" sibTransId="{57E6AACA-A679-4215-8699-75D735911CBD}"/>
    <dgm:cxn modelId="{2F21F5A4-5C1D-4919-9125-1FF5D13670C0}" srcId="{68A6A5BC-D8C4-4E53-9E7B-A5A93ECFC220}" destId="{B8B82EB2-5804-4BAE-9A45-B571C7144895}" srcOrd="0" destOrd="0" parTransId="{4615F5DF-5E4A-4EF1-96E9-7AED848569E9}" sibTransId="{76DC217C-EB91-4F58-B10C-A24C7E01F13C}"/>
    <dgm:cxn modelId="{021076B4-F75A-4008-9333-48418DC66A52}" srcId="{68A6A5BC-D8C4-4E53-9E7B-A5A93ECFC220}" destId="{25C821E0-3624-4555-92FF-8E01E6F5EBD4}" srcOrd="2" destOrd="0" parTransId="{9EED3049-6F32-4BDF-9E34-A054244C214B}" sibTransId="{1FA277F7-3C85-4BDD-8165-CF1886654F71}"/>
    <dgm:cxn modelId="{F771C8C5-0558-4C68-B272-6D2FCA310C97}" type="presOf" srcId="{68A6A5BC-D8C4-4E53-9E7B-A5A93ECFC220}" destId="{112E95A5-8242-477C-84E3-C338E645CBB2}" srcOrd="0" destOrd="0" presId="urn:microsoft.com/office/officeart/2005/8/layout/hierarchy6"/>
    <dgm:cxn modelId="{2B9B09D3-7A10-49B5-B082-5437DDF190B3}" type="presOf" srcId="{B8B82EB2-5804-4BAE-9A45-B571C7144895}" destId="{24689149-30A8-4434-9A6D-0E45CBAC3606}" srcOrd="0" destOrd="0" presId="urn:microsoft.com/office/officeart/2005/8/layout/hierarchy6"/>
    <dgm:cxn modelId="{83033DE3-A77E-458D-82C8-95DD0EF01956}" type="presOf" srcId="{4A4C353B-6080-4A3E-95DD-4175CA28FCB3}" destId="{E4B3CB16-B6D9-4E79-BA73-B60AA544FD70}" srcOrd="0" destOrd="0" presId="urn:microsoft.com/office/officeart/2005/8/layout/hierarchy6"/>
    <dgm:cxn modelId="{A6E334ED-FFD0-4E34-9142-027D2FF46D47}" type="presOf" srcId="{4A4C353B-6080-4A3E-95DD-4175CA28FCB3}" destId="{FA3A920A-C0A8-4840-BCE1-4314D3FE7596}" srcOrd="1" destOrd="0" presId="urn:microsoft.com/office/officeart/2005/8/layout/hierarchy6"/>
    <dgm:cxn modelId="{4E5AB8FA-2B32-4591-BA8F-2D59E4D554E9}" type="presOf" srcId="{25C821E0-3624-4555-92FF-8E01E6F5EBD4}" destId="{2EFFBC0A-0615-494E-89BB-D6A7F8421B49}" srcOrd="1" destOrd="0" presId="urn:microsoft.com/office/officeart/2005/8/layout/hierarchy6"/>
    <dgm:cxn modelId="{DB97F284-A40F-4846-B274-90CB4D90C933}" type="presParOf" srcId="{112E95A5-8242-477C-84E3-C338E645CBB2}" destId="{BF9294C4-A16A-48D0-A81A-E07682865DF7}" srcOrd="0" destOrd="0" presId="urn:microsoft.com/office/officeart/2005/8/layout/hierarchy6"/>
    <dgm:cxn modelId="{74F999CE-F9A9-4DF2-8DF6-EA507B70C49C}" type="presParOf" srcId="{BF9294C4-A16A-48D0-A81A-E07682865DF7}" destId="{98EF0F6E-5891-482B-BE4D-F61FDDD77E4B}" srcOrd="0" destOrd="0" presId="urn:microsoft.com/office/officeart/2005/8/layout/hierarchy6"/>
    <dgm:cxn modelId="{3165E2E8-1364-448D-B606-6F9CC5B24B04}" type="presParOf" srcId="{BF9294C4-A16A-48D0-A81A-E07682865DF7}" destId="{37AF434E-4784-4B03-BDEB-67F3142E3B9F}" srcOrd="1" destOrd="0" presId="urn:microsoft.com/office/officeart/2005/8/layout/hierarchy6"/>
    <dgm:cxn modelId="{266152F5-0D56-4DB7-A91E-0EA5DE16E808}" type="presParOf" srcId="{37AF434E-4784-4B03-BDEB-67F3142E3B9F}" destId="{C054EB9F-26F7-4345-8B88-AA0B03372C40}" srcOrd="0" destOrd="0" presId="urn:microsoft.com/office/officeart/2005/8/layout/hierarchy6"/>
    <dgm:cxn modelId="{0A1F69A2-44A2-4FD7-BDD3-D05E0991B0A9}" type="presParOf" srcId="{C054EB9F-26F7-4345-8B88-AA0B03372C40}" destId="{24689149-30A8-4434-9A6D-0E45CBAC3606}" srcOrd="0" destOrd="0" presId="urn:microsoft.com/office/officeart/2005/8/layout/hierarchy6"/>
    <dgm:cxn modelId="{F8F8318D-F62A-4363-A863-AA2A7DB07102}" type="presParOf" srcId="{C054EB9F-26F7-4345-8B88-AA0B03372C40}" destId="{B3F1AEA3-CF9F-44CF-862C-4C251338DB59}" srcOrd="1" destOrd="0" presId="urn:microsoft.com/office/officeart/2005/8/layout/hierarchy6"/>
    <dgm:cxn modelId="{4B2B63BC-816F-4BAF-9322-5B2544536E5E}" type="presParOf" srcId="{112E95A5-8242-477C-84E3-C338E645CBB2}" destId="{944AD982-8331-4308-85CF-6FEF124DFA74}" srcOrd="1" destOrd="0" presId="urn:microsoft.com/office/officeart/2005/8/layout/hierarchy6"/>
    <dgm:cxn modelId="{987C5634-E2C3-4759-83AE-AAAEE4FBAD27}" type="presParOf" srcId="{944AD982-8331-4308-85CF-6FEF124DFA74}" destId="{A74854B1-EB51-4635-A6D3-3A7B01C36EE6}" srcOrd="0" destOrd="0" presId="urn:microsoft.com/office/officeart/2005/8/layout/hierarchy6"/>
    <dgm:cxn modelId="{1A0E7216-B393-442B-AF5E-8541F378DE58}" type="presParOf" srcId="{A74854B1-EB51-4635-A6D3-3A7B01C36EE6}" destId="{E4B3CB16-B6D9-4E79-BA73-B60AA544FD70}" srcOrd="0" destOrd="0" presId="urn:microsoft.com/office/officeart/2005/8/layout/hierarchy6"/>
    <dgm:cxn modelId="{7899D3F1-0429-44D2-A7E1-2D552A0D4066}" type="presParOf" srcId="{A74854B1-EB51-4635-A6D3-3A7B01C36EE6}" destId="{FA3A920A-C0A8-4840-BCE1-4314D3FE7596}" srcOrd="1" destOrd="0" presId="urn:microsoft.com/office/officeart/2005/8/layout/hierarchy6"/>
    <dgm:cxn modelId="{D3E13CEF-AA29-459A-9160-40876F363B75}" type="presParOf" srcId="{944AD982-8331-4308-85CF-6FEF124DFA74}" destId="{6BB1105C-EAD9-4642-9C99-FA5360E5EB65}" srcOrd="1" destOrd="0" presId="urn:microsoft.com/office/officeart/2005/8/layout/hierarchy6"/>
    <dgm:cxn modelId="{50BFC543-1E50-4AA9-A98E-4511329DA05B}" type="presParOf" srcId="{6BB1105C-EAD9-4642-9C99-FA5360E5EB65}" destId="{7FEEF4FA-FB78-4A04-915D-75FEF65E686E}" srcOrd="0" destOrd="0" presId="urn:microsoft.com/office/officeart/2005/8/layout/hierarchy6"/>
    <dgm:cxn modelId="{378FAFA9-B180-40AD-83D3-3E21F48782DC}" type="presParOf" srcId="{944AD982-8331-4308-85CF-6FEF124DFA74}" destId="{8FF708A4-3B63-4E75-B872-D2517688C000}" srcOrd="2" destOrd="0" presId="urn:microsoft.com/office/officeart/2005/8/layout/hierarchy6"/>
    <dgm:cxn modelId="{8062E1DA-B969-4192-BC00-E1504530942D}" type="presParOf" srcId="{8FF708A4-3B63-4E75-B872-D2517688C000}" destId="{B25D0762-C970-4511-8519-8311BB8275D0}" srcOrd="0" destOrd="0" presId="urn:microsoft.com/office/officeart/2005/8/layout/hierarchy6"/>
    <dgm:cxn modelId="{BABE71E2-7D5B-42CD-B425-87BFBE0B11D1}" type="presParOf" srcId="{8FF708A4-3B63-4E75-B872-D2517688C000}" destId="{2EFFBC0A-0615-494E-89BB-D6A7F8421B4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8D42F9-7944-4DA1-B164-4B6BE097FA7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B6A1E6-9D64-4816-BC51-B7D9275950CC}">
      <dgm:prSet custT="1"/>
      <dgm:spPr/>
      <dgm:t>
        <a:bodyPr/>
        <a:lstStyle/>
        <a:p>
          <a:pPr rtl="0">
            <a:spcAft>
              <a:spcPts val="0"/>
            </a:spcAft>
          </a:pPr>
          <a:r>
            <a:rPr lang="en-US" sz="2200" b="1" dirty="0">
              <a:latin typeface="Lato"/>
            </a:rPr>
            <a:t>District Factors </a:t>
          </a:r>
        </a:p>
        <a:p>
          <a:pPr rtl="0">
            <a:spcAft>
              <a:spcPts val="0"/>
            </a:spcAft>
          </a:pPr>
          <a:r>
            <a:rPr lang="en-US" sz="2200" dirty="0">
              <a:latin typeface="Lato"/>
            </a:rPr>
            <a:t>(prior-year data)</a:t>
          </a:r>
        </a:p>
      </dgm:t>
    </dgm:pt>
    <dgm:pt modelId="{760CF806-EF30-4633-A3FD-F9529ED31A58}" type="parTrans" cxnId="{473B5D0D-3D03-4587-8D8E-210ADAF1D8D0}">
      <dgm:prSet/>
      <dgm:spPr/>
      <dgm:t>
        <a:bodyPr/>
        <a:lstStyle/>
        <a:p>
          <a:endParaRPr lang="en-US" sz="2200">
            <a:latin typeface="Lato"/>
          </a:endParaRPr>
        </a:p>
      </dgm:t>
    </dgm:pt>
    <dgm:pt modelId="{08992C45-F98D-4F81-80D5-6E74E5293600}" type="sibTrans" cxnId="{473B5D0D-3D03-4587-8D8E-210ADAF1D8D0}">
      <dgm:prSet/>
      <dgm:spPr/>
      <dgm:t>
        <a:bodyPr/>
        <a:lstStyle/>
        <a:p>
          <a:endParaRPr lang="en-US" sz="2200">
            <a:latin typeface="Lato"/>
          </a:endParaRPr>
        </a:p>
      </dgm:t>
    </dgm:pt>
    <dgm:pt modelId="{622337FB-6762-41C6-B520-F2E52D957EF9}">
      <dgm:prSet custT="1"/>
      <dgm:spPr/>
      <dgm:t>
        <a:bodyPr/>
        <a:lstStyle/>
        <a:p>
          <a:pPr rtl="0"/>
          <a:r>
            <a:rPr lang="en-US" sz="2200" dirty="0">
              <a:latin typeface="Lato"/>
            </a:rPr>
            <a:t>equalized property value</a:t>
          </a:r>
        </a:p>
      </dgm:t>
    </dgm:pt>
    <dgm:pt modelId="{21054352-4178-430F-A3CE-196D28608A97}" type="parTrans" cxnId="{F7267E85-5621-44AE-9D88-194F127B99E0}">
      <dgm:prSet/>
      <dgm:spPr/>
      <dgm:t>
        <a:bodyPr/>
        <a:lstStyle/>
        <a:p>
          <a:endParaRPr lang="en-US" sz="2200">
            <a:latin typeface="Lato"/>
          </a:endParaRPr>
        </a:p>
      </dgm:t>
    </dgm:pt>
    <dgm:pt modelId="{B3C5DD96-8A67-4CFB-BB61-85F093347D01}" type="sibTrans" cxnId="{F7267E85-5621-44AE-9D88-194F127B99E0}">
      <dgm:prSet/>
      <dgm:spPr/>
      <dgm:t>
        <a:bodyPr/>
        <a:lstStyle/>
        <a:p>
          <a:endParaRPr lang="en-US" sz="2200">
            <a:latin typeface="Lato"/>
          </a:endParaRPr>
        </a:p>
      </dgm:t>
    </dgm:pt>
    <dgm:pt modelId="{EC103BBB-358F-4E39-9460-D5F7AFA57B15}">
      <dgm:prSet custT="1"/>
      <dgm:spPr/>
      <dgm:t>
        <a:bodyPr/>
        <a:lstStyle/>
        <a:p>
          <a:pPr rtl="0"/>
          <a:r>
            <a:rPr lang="en-US" sz="2200" dirty="0">
              <a:latin typeface="Lato"/>
            </a:rPr>
            <a:t>membership</a:t>
          </a:r>
        </a:p>
      </dgm:t>
    </dgm:pt>
    <dgm:pt modelId="{12A0B912-1634-4178-941E-DB57C175038E}" type="parTrans" cxnId="{E161FCDE-A9E6-4F2F-8E54-F3CFE0AC2917}">
      <dgm:prSet/>
      <dgm:spPr/>
      <dgm:t>
        <a:bodyPr/>
        <a:lstStyle/>
        <a:p>
          <a:endParaRPr lang="en-US" sz="2200">
            <a:latin typeface="Lato"/>
          </a:endParaRPr>
        </a:p>
      </dgm:t>
    </dgm:pt>
    <dgm:pt modelId="{1A0DDC4D-C62F-4DDF-9AD8-92B6DB0FE85F}" type="sibTrans" cxnId="{E161FCDE-A9E6-4F2F-8E54-F3CFE0AC2917}">
      <dgm:prSet/>
      <dgm:spPr/>
      <dgm:t>
        <a:bodyPr/>
        <a:lstStyle/>
        <a:p>
          <a:endParaRPr lang="en-US" sz="2200">
            <a:latin typeface="Lato"/>
          </a:endParaRPr>
        </a:p>
      </dgm:t>
    </dgm:pt>
    <dgm:pt modelId="{BCD2C107-8FA0-488E-9A2E-BD606340C944}">
      <dgm:prSet custT="1"/>
      <dgm:spPr/>
      <dgm:t>
        <a:bodyPr/>
        <a:lstStyle/>
        <a:p>
          <a:pPr rtl="0"/>
          <a:r>
            <a:rPr lang="en-US" sz="2200" dirty="0">
              <a:latin typeface="Lato"/>
            </a:rPr>
            <a:t>spending (shared cost)</a:t>
          </a:r>
        </a:p>
      </dgm:t>
    </dgm:pt>
    <dgm:pt modelId="{9FAD59C1-3ABB-4890-8404-5C08E37B446D}" type="parTrans" cxnId="{5ED07BD1-64EA-45C4-9AAD-3FF45BD6E4EB}">
      <dgm:prSet/>
      <dgm:spPr/>
      <dgm:t>
        <a:bodyPr/>
        <a:lstStyle/>
        <a:p>
          <a:endParaRPr lang="en-US" sz="2200">
            <a:latin typeface="Lato"/>
          </a:endParaRPr>
        </a:p>
      </dgm:t>
    </dgm:pt>
    <dgm:pt modelId="{B78F3D32-66DB-4CE2-B41B-3C058B4CE49F}" type="sibTrans" cxnId="{5ED07BD1-64EA-45C4-9AAD-3FF45BD6E4EB}">
      <dgm:prSet/>
      <dgm:spPr/>
      <dgm:t>
        <a:bodyPr/>
        <a:lstStyle/>
        <a:p>
          <a:endParaRPr lang="en-US" sz="2200">
            <a:latin typeface="Lato"/>
          </a:endParaRPr>
        </a:p>
      </dgm:t>
    </dgm:pt>
    <dgm:pt modelId="{A11CA30E-9419-4AF8-A544-E7C1F7F91228}">
      <dgm:prSet custT="1"/>
      <dgm:spPr/>
      <dgm:t>
        <a:bodyPr/>
        <a:lstStyle/>
        <a:p>
          <a:pPr rtl="0"/>
          <a:r>
            <a:rPr lang="en-US" sz="2200" b="1" dirty="0">
              <a:latin typeface="Lato"/>
            </a:rPr>
            <a:t>State Factors</a:t>
          </a:r>
        </a:p>
      </dgm:t>
    </dgm:pt>
    <dgm:pt modelId="{09A33DCC-4BBB-4F80-BF47-C523179D0167}" type="parTrans" cxnId="{33044ED1-AEB3-4566-918A-5C6B16F2E7F7}">
      <dgm:prSet/>
      <dgm:spPr/>
      <dgm:t>
        <a:bodyPr/>
        <a:lstStyle/>
        <a:p>
          <a:endParaRPr lang="en-US" sz="2200">
            <a:latin typeface="Lato"/>
          </a:endParaRPr>
        </a:p>
      </dgm:t>
    </dgm:pt>
    <dgm:pt modelId="{C09797D6-7B46-40D1-9A59-833E8CA52317}" type="sibTrans" cxnId="{33044ED1-AEB3-4566-918A-5C6B16F2E7F7}">
      <dgm:prSet/>
      <dgm:spPr/>
      <dgm:t>
        <a:bodyPr/>
        <a:lstStyle/>
        <a:p>
          <a:endParaRPr lang="en-US" sz="2200">
            <a:latin typeface="Lato"/>
          </a:endParaRPr>
        </a:p>
      </dgm:t>
    </dgm:pt>
    <dgm:pt modelId="{4723CC67-968E-453F-8811-DBEAA03890D1}">
      <dgm:prSet custT="1"/>
      <dgm:spPr/>
      <dgm:t>
        <a:bodyPr/>
        <a:lstStyle/>
        <a:p>
          <a:pPr rtl="0"/>
          <a:r>
            <a:rPr lang="en-US" sz="2200" dirty="0">
              <a:latin typeface="Lato"/>
            </a:rPr>
            <a:t>cost ceilings</a:t>
          </a:r>
        </a:p>
      </dgm:t>
    </dgm:pt>
    <dgm:pt modelId="{C069B514-951E-4AAC-931F-89BBB02F1051}" type="parTrans" cxnId="{00D8706F-D6E0-4059-836D-AC7C484597E5}">
      <dgm:prSet/>
      <dgm:spPr/>
      <dgm:t>
        <a:bodyPr/>
        <a:lstStyle/>
        <a:p>
          <a:endParaRPr lang="en-US" sz="2200">
            <a:latin typeface="Lato"/>
          </a:endParaRPr>
        </a:p>
      </dgm:t>
    </dgm:pt>
    <dgm:pt modelId="{1A3F5197-A645-4788-BFF7-45453BEBDC04}" type="sibTrans" cxnId="{00D8706F-D6E0-4059-836D-AC7C484597E5}">
      <dgm:prSet/>
      <dgm:spPr/>
      <dgm:t>
        <a:bodyPr/>
        <a:lstStyle/>
        <a:p>
          <a:endParaRPr lang="en-US" sz="2200">
            <a:latin typeface="Lato"/>
          </a:endParaRPr>
        </a:p>
      </dgm:t>
    </dgm:pt>
    <dgm:pt modelId="{E2B961D2-648F-4591-A4E4-0033774A027B}">
      <dgm:prSet custT="1"/>
      <dgm:spPr/>
      <dgm:t>
        <a:bodyPr/>
        <a:lstStyle/>
        <a:p>
          <a:pPr rtl="0"/>
          <a:r>
            <a:rPr lang="en-US" sz="2200" dirty="0">
              <a:latin typeface="Lato"/>
            </a:rPr>
            <a:t>guaranteed valuations per member</a:t>
          </a:r>
        </a:p>
      </dgm:t>
    </dgm:pt>
    <dgm:pt modelId="{D73D2705-DC50-4B16-904D-DA0F1EF72AC7}" type="parTrans" cxnId="{F256B2EC-8FC9-43C3-8B7F-8C9336A10215}">
      <dgm:prSet/>
      <dgm:spPr/>
      <dgm:t>
        <a:bodyPr/>
        <a:lstStyle/>
        <a:p>
          <a:endParaRPr lang="en-US" sz="2200">
            <a:latin typeface="Lato"/>
          </a:endParaRPr>
        </a:p>
      </dgm:t>
    </dgm:pt>
    <dgm:pt modelId="{3368FF1B-FCD7-4D07-9EC6-F1B19D7E063F}" type="sibTrans" cxnId="{F256B2EC-8FC9-43C3-8B7F-8C9336A10215}">
      <dgm:prSet/>
      <dgm:spPr/>
      <dgm:t>
        <a:bodyPr/>
        <a:lstStyle/>
        <a:p>
          <a:endParaRPr lang="en-US" sz="2200">
            <a:latin typeface="Lato"/>
          </a:endParaRPr>
        </a:p>
      </dgm:t>
    </dgm:pt>
    <dgm:pt modelId="{63D2E6C9-3F1A-481B-90A6-9F2665DC3392}">
      <dgm:prSet custT="1"/>
      <dgm:spPr/>
      <dgm:t>
        <a:bodyPr/>
        <a:lstStyle/>
        <a:p>
          <a:pPr rtl="0"/>
          <a:r>
            <a:rPr lang="en-US" sz="2200" dirty="0">
              <a:latin typeface="Lato"/>
            </a:rPr>
            <a:t>total state dollars</a:t>
          </a:r>
        </a:p>
      </dgm:t>
    </dgm:pt>
    <dgm:pt modelId="{7D24DC91-32A3-42FA-BB5A-1BDF90C275D8}" type="parTrans" cxnId="{ECDB2E20-89CA-48B4-AF36-0DAB1FE8729A}">
      <dgm:prSet/>
      <dgm:spPr/>
      <dgm:t>
        <a:bodyPr/>
        <a:lstStyle/>
        <a:p>
          <a:endParaRPr lang="en-US" sz="2200">
            <a:latin typeface="Lato"/>
          </a:endParaRPr>
        </a:p>
      </dgm:t>
    </dgm:pt>
    <dgm:pt modelId="{2FF7DE4B-85BA-425C-99E0-8350CE81BD5A}" type="sibTrans" cxnId="{ECDB2E20-89CA-48B4-AF36-0DAB1FE8729A}">
      <dgm:prSet/>
      <dgm:spPr/>
      <dgm:t>
        <a:bodyPr/>
        <a:lstStyle/>
        <a:p>
          <a:endParaRPr lang="en-US" sz="2200">
            <a:latin typeface="Lato"/>
          </a:endParaRPr>
        </a:p>
      </dgm:t>
    </dgm:pt>
    <dgm:pt modelId="{2A51F7EF-AE1E-451E-89DA-CAF7BBBA0448}" type="pres">
      <dgm:prSet presAssocID="{D48D42F9-7944-4DA1-B164-4B6BE097FA7D}" presName="Name0" presStyleCnt="0">
        <dgm:presLayoutVars>
          <dgm:dir/>
          <dgm:animLvl val="lvl"/>
          <dgm:resizeHandles val="exact"/>
        </dgm:presLayoutVars>
      </dgm:prSet>
      <dgm:spPr/>
    </dgm:pt>
    <dgm:pt modelId="{A8204BA1-E082-41AC-85A5-3438EBC453A1}" type="pres">
      <dgm:prSet presAssocID="{40B6A1E6-9D64-4816-BC51-B7D9275950CC}" presName="composite" presStyleCnt="0"/>
      <dgm:spPr/>
    </dgm:pt>
    <dgm:pt modelId="{0E0752BF-B853-4DB0-B63B-CD4A4BFE3D5A}" type="pres">
      <dgm:prSet presAssocID="{40B6A1E6-9D64-4816-BC51-B7D9275950CC}" presName="parTx" presStyleLbl="alignNode1" presStyleIdx="0" presStyleCnt="2">
        <dgm:presLayoutVars>
          <dgm:chMax val="0"/>
          <dgm:chPref val="0"/>
          <dgm:bulletEnabled val="1"/>
        </dgm:presLayoutVars>
      </dgm:prSet>
      <dgm:spPr/>
    </dgm:pt>
    <dgm:pt modelId="{9B9A5CF7-E8C0-4D38-9004-C6CFFF7D4710}" type="pres">
      <dgm:prSet presAssocID="{40B6A1E6-9D64-4816-BC51-B7D9275950CC}" presName="desTx" presStyleLbl="alignAccFollowNode1" presStyleIdx="0" presStyleCnt="2">
        <dgm:presLayoutVars>
          <dgm:bulletEnabled val="1"/>
        </dgm:presLayoutVars>
      </dgm:prSet>
      <dgm:spPr/>
    </dgm:pt>
    <dgm:pt modelId="{934C8AD2-BDF2-41D4-8493-1C2F23FB1505}" type="pres">
      <dgm:prSet presAssocID="{08992C45-F98D-4F81-80D5-6E74E5293600}" presName="space" presStyleCnt="0"/>
      <dgm:spPr/>
    </dgm:pt>
    <dgm:pt modelId="{02BB2F71-7EE3-41E3-9837-B9B432F1ECA4}" type="pres">
      <dgm:prSet presAssocID="{A11CA30E-9419-4AF8-A544-E7C1F7F91228}" presName="composite" presStyleCnt="0"/>
      <dgm:spPr/>
    </dgm:pt>
    <dgm:pt modelId="{949C5654-982C-4B54-B9BC-EA3017F902E7}" type="pres">
      <dgm:prSet presAssocID="{A11CA30E-9419-4AF8-A544-E7C1F7F91228}" presName="parTx" presStyleLbl="alignNode1" presStyleIdx="1" presStyleCnt="2">
        <dgm:presLayoutVars>
          <dgm:chMax val="0"/>
          <dgm:chPref val="0"/>
          <dgm:bulletEnabled val="1"/>
        </dgm:presLayoutVars>
      </dgm:prSet>
      <dgm:spPr/>
    </dgm:pt>
    <dgm:pt modelId="{31775A42-CD01-4B02-86A5-FBF12A5CCAE0}" type="pres">
      <dgm:prSet presAssocID="{A11CA30E-9419-4AF8-A544-E7C1F7F91228}" presName="desTx" presStyleLbl="alignAccFollowNode1" presStyleIdx="1" presStyleCnt="2">
        <dgm:presLayoutVars>
          <dgm:bulletEnabled val="1"/>
        </dgm:presLayoutVars>
      </dgm:prSet>
      <dgm:spPr/>
    </dgm:pt>
  </dgm:ptLst>
  <dgm:cxnLst>
    <dgm:cxn modelId="{473B5D0D-3D03-4587-8D8E-210ADAF1D8D0}" srcId="{D48D42F9-7944-4DA1-B164-4B6BE097FA7D}" destId="{40B6A1E6-9D64-4816-BC51-B7D9275950CC}" srcOrd="0" destOrd="0" parTransId="{760CF806-EF30-4633-A3FD-F9529ED31A58}" sibTransId="{08992C45-F98D-4F81-80D5-6E74E5293600}"/>
    <dgm:cxn modelId="{6942A717-0ECD-40AC-B58A-D4BB1BFDB304}" type="presOf" srcId="{D48D42F9-7944-4DA1-B164-4B6BE097FA7D}" destId="{2A51F7EF-AE1E-451E-89DA-CAF7BBBA0448}" srcOrd="0" destOrd="0" presId="urn:microsoft.com/office/officeart/2005/8/layout/hList1"/>
    <dgm:cxn modelId="{ECDB2E20-89CA-48B4-AF36-0DAB1FE8729A}" srcId="{A11CA30E-9419-4AF8-A544-E7C1F7F91228}" destId="{63D2E6C9-3F1A-481B-90A6-9F2665DC3392}" srcOrd="2" destOrd="0" parTransId="{7D24DC91-32A3-42FA-BB5A-1BDF90C275D8}" sibTransId="{2FF7DE4B-85BA-425C-99E0-8350CE81BD5A}"/>
    <dgm:cxn modelId="{B1F72E2B-DAD7-4E01-A3CE-AAEAD0D7473D}" type="presOf" srcId="{A11CA30E-9419-4AF8-A544-E7C1F7F91228}" destId="{949C5654-982C-4B54-B9BC-EA3017F902E7}" srcOrd="0" destOrd="0" presId="urn:microsoft.com/office/officeart/2005/8/layout/hList1"/>
    <dgm:cxn modelId="{D4637B30-D4E5-44B0-A13C-BD8338D90315}" type="presOf" srcId="{EC103BBB-358F-4E39-9460-D5F7AFA57B15}" destId="{9B9A5CF7-E8C0-4D38-9004-C6CFFF7D4710}" srcOrd="0" destOrd="1" presId="urn:microsoft.com/office/officeart/2005/8/layout/hList1"/>
    <dgm:cxn modelId="{AC749F33-805C-43D2-B2E9-AE2B1C54341B}" type="presOf" srcId="{63D2E6C9-3F1A-481B-90A6-9F2665DC3392}" destId="{31775A42-CD01-4B02-86A5-FBF12A5CCAE0}" srcOrd="0" destOrd="2" presId="urn:microsoft.com/office/officeart/2005/8/layout/hList1"/>
    <dgm:cxn modelId="{D6753D69-27A8-40D8-8B83-1DEEA097C679}" type="presOf" srcId="{622337FB-6762-41C6-B520-F2E52D957EF9}" destId="{9B9A5CF7-E8C0-4D38-9004-C6CFFF7D4710}" srcOrd="0" destOrd="0" presId="urn:microsoft.com/office/officeart/2005/8/layout/hList1"/>
    <dgm:cxn modelId="{0C61AE4D-EA0A-40E9-882B-A45BF4C08B3A}" type="presOf" srcId="{4723CC67-968E-453F-8811-DBEAA03890D1}" destId="{31775A42-CD01-4B02-86A5-FBF12A5CCAE0}" srcOrd="0" destOrd="0" presId="urn:microsoft.com/office/officeart/2005/8/layout/hList1"/>
    <dgm:cxn modelId="{00D8706F-D6E0-4059-836D-AC7C484597E5}" srcId="{A11CA30E-9419-4AF8-A544-E7C1F7F91228}" destId="{4723CC67-968E-453F-8811-DBEAA03890D1}" srcOrd="0" destOrd="0" parTransId="{C069B514-951E-4AAC-931F-89BBB02F1051}" sibTransId="{1A3F5197-A645-4788-BFF7-45453BEBDC04}"/>
    <dgm:cxn modelId="{F7267E85-5621-44AE-9D88-194F127B99E0}" srcId="{40B6A1E6-9D64-4816-BC51-B7D9275950CC}" destId="{622337FB-6762-41C6-B520-F2E52D957EF9}" srcOrd="0" destOrd="0" parTransId="{21054352-4178-430F-A3CE-196D28608A97}" sibTransId="{B3C5DD96-8A67-4CFB-BB61-85F093347D01}"/>
    <dgm:cxn modelId="{7F582687-7614-4777-848A-E7938E040D8C}" type="presOf" srcId="{BCD2C107-8FA0-488E-9A2E-BD606340C944}" destId="{9B9A5CF7-E8C0-4D38-9004-C6CFFF7D4710}" srcOrd="0" destOrd="2" presId="urn:microsoft.com/office/officeart/2005/8/layout/hList1"/>
    <dgm:cxn modelId="{8A9E28CF-1716-4C7D-9B56-E6657A9BFCEA}" type="presOf" srcId="{E2B961D2-648F-4591-A4E4-0033774A027B}" destId="{31775A42-CD01-4B02-86A5-FBF12A5CCAE0}" srcOrd="0" destOrd="1" presId="urn:microsoft.com/office/officeart/2005/8/layout/hList1"/>
    <dgm:cxn modelId="{33044ED1-AEB3-4566-918A-5C6B16F2E7F7}" srcId="{D48D42F9-7944-4DA1-B164-4B6BE097FA7D}" destId="{A11CA30E-9419-4AF8-A544-E7C1F7F91228}" srcOrd="1" destOrd="0" parTransId="{09A33DCC-4BBB-4F80-BF47-C523179D0167}" sibTransId="{C09797D6-7B46-40D1-9A59-833E8CA52317}"/>
    <dgm:cxn modelId="{5ED07BD1-64EA-45C4-9AAD-3FF45BD6E4EB}" srcId="{40B6A1E6-9D64-4816-BC51-B7D9275950CC}" destId="{BCD2C107-8FA0-488E-9A2E-BD606340C944}" srcOrd="2" destOrd="0" parTransId="{9FAD59C1-3ABB-4890-8404-5C08E37B446D}" sibTransId="{B78F3D32-66DB-4CE2-B41B-3C058B4CE49F}"/>
    <dgm:cxn modelId="{E161FCDE-A9E6-4F2F-8E54-F3CFE0AC2917}" srcId="{40B6A1E6-9D64-4816-BC51-B7D9275950CC}" destId="{EC103BBB-358F-4E39-9460-D5F7AFA57B15}" srcOrd="1" destOrd="0" parTransId="{12A0B912-1634-4178-941E-DB57C175038E}" sibTransId="{1A0DDC4D-C62F-4DDF-9AD8-92B6DB0FE85F}"/>
    <dgm:cxn modelId="{F256B2EC-8FC9-43C3-8B7F-8C9336A10215}" srcId="{A11CA30E-9419-4AF8-A544-E7C1F7F91228}" destId="{E2B961D2-648F-4591-A4E4-0033774A027B}" srcOrd="1" destOrd="0" parTransId="{D73D2705-DC50-4B16-904D-DA0F1EF72AC7}" sibTransId="{3368FF1B-FCD7-4D07-9EC6-F1B19D7E063F}"/>
    <dgm:cxn modelId="{3F8963F1-CB35-435F-9260-5969183B16C2}" type="presOf" srcId="{40B6A1E6-9D64-4816-BC51-B7D9275950CC}" destId="{0E0752BF-B853-4DB0-B63B-CD4A4BFE3D5A}" srcOrd="0" destOrd="0" presId="urn:microsoft.com/office/officeart/2005/8/layout/hList1"/>
    <dgm:cxn modelId="{538FA8AC-66F2-4C1F-88D6-57A7C15E3175}" type="presParOf" srcId="{2A51F7EF-AE1E-451E-89DA-CAF7BBBA0448}" destId="{A8204BA1-E082-41AC-85A5-3438EBC453A1}" srcOrd="0" destOrd="0" presId="urn:microsoft.com/office/officeart/2005/8/layout/hList1"/>
    <dgm:cxn modelId="{D74EF0F1-02C7-4E24-828E-48EAB5624B87}" type="presParOf" srcId="{A8204BA1-E082-41AC-85A5-3438EBC453A1}" destId="{0E0752BF-B853-4DB0-B63B-CD4A4BFE3D5A}" srcOrd="0" destOrd="0" presId="urn:microsoft.com/office/officeart/2005/8/layout/hList1"/>
    <dgm:cxn modelId="{DF97F931-802A-400E-8765-FA34C6941FF5}" type="presParOf" srcId="{A8204BA1-E082-41AC-85A5-3438EBC453A1}" destId="{9B9A5CF7-E8C0-4D38-9004-C6CFFF7D4710}" srcOrd="1" destOrd="0" presId="urn:microsoft.com/office/officeart/2005/8/layout/hList1"/>
    <dgm:cxn modelId="{C87C94B7-337B-4F3D-94B2-B13D9D4F28B9}" type="presParOf" srcId="{2A51F7EF-AE1E-451E-89DA-CAF7BBBA0448}" destId="{934C8AD2-BDF2-41D4-8493-1C2F23FB1505}" srcOrd="1" destOrd="0" presId="urn:microsoft.com/office/officeart/2005/8/layout/hList1"/>
    <dgm:cxn modelId="{342220D3-3362-432E-A342-97848FFCA868}" type="presParOf" srcId="{2A51F7EF-AE1E-451E-89DA-CAF7BBBA0448}" destId="{02BB2F71-7EE3-41E3-9837-B9B432F1ECA4}" srcOrd="2" destOrd="0" presId="urn:microsoft.com/office/officeart/2005/8/layout/hList1"/>
    <dgm:cxn modelId="{CDA908E7-CFCD-4A39-BE86-E17E9B67FAE6}" type="presParOf" srcId="{02BB2F71-7EE3-41E3-9837-B9B432F1ECA4}" destId="{949C5654-982C-4B54-B9BC-EA3017F902E7}" srcOrd="0" destOrd="0" presId="urn:microsoft.com/office/officeart/2005/8/layout/hList1"/>
    <dgm:cxn modelId="{CBAEF262-AAA1-47C3-A7C2-17620C99691A}" type="presParOf" srcId="{02BB2F71-7EE3-41E3-9837-B9B432F1ECA4}" destId="{31775A42-CD01-4B02-86A5-FBF12A5CCAE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400" b="1" dirty="0">
              <a:latin typeface="Lato" panose="020F0502020204030203" pitchFamily="34" charset="0"/>
            </a:rPr>
            <a:t>Revenue Limit Levy</a:t>
          </a: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a:latin typeface="Lato" panose="020F0502020204030203" pitchFamily="34" charset="0"/>
            </a:rPr>
            <a:t>“State Aid”</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dgm:t>
        <a:bodyPr/>
        <a:lstStyle/>
        <a:p>
          <a:r>
            <a:rPr lang="en-US" sz="2800" b="1" dirty="0">
              <a:latin typeface="Lato" panose="020F0502020204030203" pitchFamily="34" charset="0"/>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D90316-DA17-41CD-9FF3-EA4303A28474}" type="doc">
      <dgm:prSet loTypeId="urn:microsoft.com/office/officeart/2005/8/layout/process2" loCatId="process" qsTypeId="urn:microsoft.com/office/officeart/2005/8/quickstyle/simple1" qsCatId="simple" csTypeId="urn:microsoft.com/office/officeart/2005/8/colors/accent1_2" csCatId="accent1" phldr="1"/>
      <dgm:spPr/>
    </dgm:pt>
    <dgm:pt modelId="{9B9AC956-CB50-48B2-B21F-BB8E9D70B8B5}">
      <dgm:prSet phldrT="[Text]" custT="1"/>
      <dgm:spPr/>
      <dgm:t>
        <a:bodyPr/>
        <a:lstStyle/>
        <a:p>
          <a:r>
            <a:rPr lang="en-US" sz="2200" dirty="0">
              <a:latin typeface="Lato" panose="020F0502020204030203" pitchFamily="34" charset="0"/>
            </a:rPr>
            <a:t>Assets</a:t>
          </a:r>
        </a:p>
      </dgm:t>
    </dgm:pt>
    <dgm:pt modelId="{DB5F6E4E-FDED-4CFA-A7FE-8C628109404A}" type="parTrans" cxnId="{B47468F0-AA13-4DB2-B8B1-75587BC1C4E8}">
      <dgm:prSet/>
      <dgm:spPr/>
      <dgm:t>
        <a:bodyPr/>
        <a:lstStyle/>
        <a:p>
          <a:endParaRPr lang="en-US" sz="2200"/>
        </a:p>
      </dgm:t>
    </dgm:pt>
    <dgm:pt modelId="{25E9E813-696A-461E-AC4C-BDB29918C11D}" type="sibTrans" cxnId="{B47468F0-AA13-4DB2-B8B1-75587BC1C4E8}">
      <dgm:prSet custT="1"/>
      <dgm:spPr/>
      <dgm:t>
        <a:bodyPr/>
        <a:lstStyle/>
        <a:p>
          <a:endParaRPr lang="en-US" sz="2200" dirty="0"/>
        </a:p>
      </dgm:t>
    </dgm:pt>
    <dgm:pt modelId="{B6A46597-6929-4D40-B839-0ADFEA27BE43}">
      <dgm:prSet phldrT="[Text]" custT="1"/>
      <dgm:spPr/>
      <dgm:t>
        <a:bodyPr/>
        <a:lstStyle/>
        <a:p>
          <a:r>
            <a:rPr lang="en-US" sz="2200" dirty="0"/>
            <a:t>Liabilities</a:t>
          </a:r>
        </a:p>
      </dgm:t>
    </dgm:pt>
    <dgm:pt modelId="{2E938BD2-49A1-42F3-BF34-0BDB9A5937A2}" type="parTrans" cxnId="{79A43783-6315-4E60-A597-8C52C5739644}">
      <dgm:prSet/>
      <dgm:spPr/>
      <dgm:t>
        <a:bodyPr/>
        <a:lstStyle/>
        <a:p>
          <a:endParaRPr lang="en-US" sz="2200"/>
        </a:p>
      </dgm:t>
    </dgm:pt>
    <dgm:pt modelId="{2481D2DE-690C-4602-B39E-76981B2D1B26}" type="sibTrans" cxnId="{79A43783-6315-4E60-A597-8C52C5739644}">
      <dgm:prSet custT="1"/>
      <dgm:spPr/>
      <dgm:t>
        <a:bodyPr/>
        <a:lstStyle/>
        <a:p>
          <a:endParaRPr lang="en-US" sz="2200"/>
        </a:p>
      </dgm:t>
    </dgm:pt>
    <dgm:pt modelId="{C5E9B0FB-A206-43C5-AF4C-9B2BFEC8614B}">
      <dgm:prSet phldrT="[Text]" custT="1"/>
      <dgm:spPr/>
      <dgm:t>
        <a:bodyPr/>
        <a:lstStyle/>
        <a:p>
          <a:r>
            <a:rPr lang="en-US" sz="2200" dirty="0">
              <a:latin typeface="Lato" panose="020F0502020204030203" pitchFamily="34" charset="0"/>
            </a:rPr>
            <a:t>Fund Balance (Equity)</a:t>
          </a:r>
        </a:p>
      </dgm:t>
    </dgm:pt>
    <dgm:pt modelId="{74ABEF2F-659B-4AB2-A59F-F0EA05998D76}" type="parTrans" cxnId="{0D5D536E-479E-4D5A-9C7D-26A05DB2D175}">
      <dgm:prSet/>
      <dgm:spPr/>
      <dgm:t>
        <a:bodyPr/>
        <a:lstStyle/>
        <a:p>
          <a:endParaRPr lang="en-US" sz="2200"/>
        </a:p>
      </dgm:t>
    </dgm:pt>
    <dgm:pt modelId="{8183DDAD-5C80-476E-A868-FBDAC4925BF0}" type="sibTrans" cxnId="{0D5D536E-479E-4D5A-9C7D-26A05DB2D175}">
      <dgm:prSet/>
      <dgm:spPr/>
      <dgm:t>
        <a:bodyPr/>
        <a:lstStyle/>
        <a:p>
          <a:endParaRPr lang="en-US" sz="2200"/>
        </a:p>
      </dgm:t>
    </dgm:pt>
    <dgm:pt modelId="{331907CD-FD51-4494-855E-BEF3AF3D859A}" type="pres">
      <dgm:prSet presAssocID="{B2D90316-DA17-41CD-9FF3-EA4303A28474}" presName="linearFlow" presStyleCnt="0">
        <dgm:presLayoutVars>
          <dgm:resizeHandles val="exact"/>
        </dgm:presLayoutVars>
      </dgm:prSet>
      <dgm:spPr/>
    </dgm:pt>
    <dgm:pt modelId="{1D700C08-4B5C-43E6-9D56-88D04D6510A2}" type="pres">
      <dgm:prSet presAssocID="{9B9AC956-CB50-48B2-B21F-BB8E9D70B8B5}" presName="node" presStyleLbl="node1" presStyleIdx="0" presStyleCnt="3">
        <dgm:presLayoutVars>
          <dgm:bulletEnabled val="1"/>
        </dgm:presLayoutVars>
      </dgm:prSet>
      <dgm:spPr/>
    </dgm:pt>
    <dgm:pt modelId="{72B31470-05A3-433B-A340-F28ABB1C155C}" type="pres">
      <dgm:prSet presAssocID="{25E9E813-696A-461E-AC4C-BDB29918C11D}" presName="sibTrans" presStyleLbl="sibTrans2D1" presStyleIdx="0" presStyleCnt="2" custAng="5460000"/>
      <dgm:spPr>
        <a:prstGeom prst="mathMinus">
          <a:avLst/>
        </a:prstGeom>
      </dgm:spPr>
    </dgm:pt>
    <dgm:pt modelId="{F7A584FC-B85F-4886-9499-B006E15B96AF}" type="pres">
      <dgm:prSet presAssocID="{25E9E813-696A-461E-AC4C-BDB29918C11D}" presName="connectorText" presStyleLbl="sibTrans2D1" presStyleIdx="0" presStyleCnt="2"/>
      <dgm:spPr>
        <a:prstGeom prst="mathMinus">
          <a:avLst/>
        </a:prstGeom>
      </dgm:spPr>
    </dgm:pt>
    <dgm:pt modelId="{2CF27048-1BA6-4460-9F3F-BD282DECE244}" type="pres">
      <dgm:prSet presAssocID="{B6A46597-6929-4D40-B839-0ADFEA27BE43}" presName="node" presStyleLbl="node1" presStyleIdx="1" presStyleCnt="3" custLinFactNeighborX="-587" custLinFactNeighborY="0">
        <dgm:presLayoutVars>
          <dgm:bulletEnabled val="1"/>
        </dgm:presLayoutVars>
      </dgm:prSet>
      <dgm:spPr/>
    </dgm:pt>
    <dgm:pt modelId="{07BD31F4-8EEA-4AED-853C-0B22D9A07CD2}" type="pres">
      <dgm:prSet presAssocID="{2481D2DE-690C-4602-B39E-76981B2D1B26}" presName="sibTrans" presStyleLbl="sibTrans2D1" presStyleIdx="1" presStyleCnt="2" custAng="5460000"/>
      <dgm:spPr>
        <a:prstGeom prst="mathEqual">
          <a:avLst/>
        </a:prstGeom>
      </dgm:spPr>
    </dgm:pt>
    <dgm:pt modelId="{46DA8D8B-B241-4D58-A570-08C3A86BDDD5}" type="pres">
      <dgm:prSet presAssocID="{2481D2DE-690C-4602-B39E-76981B2D1B26}" presName="connectorText" presStyleLbl="sibTrans2D1" presStyleIdx="1" presStyleCnt="2"/>
      <dgm:spPr/>
    </dgm:pt>
    <dgm:pt modelId="{96DAB865-F689-4486-AEAA-BD8C1DDFE939}" type="pres">
      <dgm:prSet presAssocID="{C5E9B0FB-A206-43C5-AF4C-9B2BFEC8614B}" presName="node" presStyleLbl="node1" presStyleIdx="2" presStyleCnt="3">
        <dgm:presLayoutVars>
          <dgm:bulletEnabled val="1"/>
        </dgm:presLayoutVars>
      </dgm:prSet>
      <dgm:spPr/>
    </dgm:pt>
  </dgm:ptLst>
  <dgm:cxnLst>
    <dgm:cxn modelId="{8A6DDF12-F218-46D1-9190-36129ABDAF88}" type="presOf" srcId="{B6A46597-6929-4D40-B839-0ADFEA27BE43}" destId="{2CF27048-1BA6-4460-9F3F-BD282DECE244}" srcOrd="0" destOrd="0" presId="urn:microsoft.com/office/officeart/2005/8/layout/process2"/>
    <dgm:cxn modelId="{7C1CFA19-D5BD-4766-B9CA-A8CE9E1D063C}" type="presOf" srcId="{25E9E813-696A-461E-AC4C-BDB29918C11D}" destId="{72B31470-05A3-433B-A340-F28ABB1C155C}" srcOrd="0" destOrd="0" presId="urn:microsoft.com/office/officeart/2005/8/layout/process2"/>
    <dgm:cxn modelId="{4A89423F-7768-4BBD-9711-7778FF5D0582}" type="presOf" srcId="{2481D2DE-690C-4602-B39E-76981B2D1B26}" destId="{46DA8D8B-B241-4D58-A570-08C3A86BDDD5}" srcOrd="1" destOrd="0" presId="urn:microsoft.com/office/officeart/2005/8/layout/process2"/>
    <dgm:cxn modelId="{0D5D536E-479E-4D5A-9C7D-26A05DB2D175}" srcId="{B2D90316-DA17-41CD-9FF3-EA4303A28474}" destId="{C5E9B0FB-A206-43C5-AF4C-9B2BFEC8614B}" srcOrd="2" destOrd="0" parTransId="{74ABEF2F-659B-4AB2-A59F-F0EA05998D76}" sibTransId="{8183DDAD-5C80-476E-A868-FBDAC4925BF0}"/>
    <dgm:cxn modelId="{4CFB4359-2E57-4ABC-96C0-C81DABA71EF4}" type="presOf" srcId="{25E9E813-696A-461E-AC4C-BDB29918C11D}" destId="{F7A584FC-B85F-4886-9499-B006E15B96AF}" srcOrd="1" destOrd="0" presId="urn:microsoft.com/office/officeart/2005/8/layout/process2"/>
    <dgm:cxn modelId="{79A43783-6315-4E60-A597-8C52C5739644}" srcId="{B2D90316-DA17-41CD-9FF3-EA4303A28474}" destId="{B6A46597-6929-4D40-B839-0ADFEA27BE43}" srcOrd="1" destOrd="0" parTransId="{2E938BD2-49A1-42F3-BF34-0BDB9A5937A2}" sibTransId="{2481D2DE-690C-4602-B39E-76981B2D1B26}"/>
    <dgm:cxn modelId="{89E914A0-9929-4E3D-86C8-E4B2B7844AF7}" type="presOf" srcId="{9B9AC956-CB50-48B2-B21F-BB8E9D70B8B5}" destId="{1D700C08-4B5C-43E6-9D56-88D04D6510A2}" srcOrd="0" destOrd="0" presId="urn:microsoft.com/office/officeart/2005/8/layout/process2"/>
    <dgm:cxn modelId="{FB0B6BA7-233F-47D1-A392-FE0C3AFE5954}" type="presOf" srcId="{2481D2DE-690C-4602-B39E-76981B2D1B26}" destId="{07BD31F4-8EEA-4AED-853C-0B22D9A07CD2}" srcOrd="0" destOrd="0" presId="urn:microsoft.com/office/officeart/2005/8/layout/process2"/>
    <dgm:cxn modelId="{FEC5F1E3-48F1-409F-8477-A13745742DED}" type="presOf" srcId="{C5E9B0FB-A206-43C5-AF4C-9B2BFEC8614B}" destId="{96DAB865-F689-4486-AEAA-BD8C1DDFE939}" srcOrd="0" destOrd="0" presId="urn:microsoft.com/office/officeart/2005/8/layout/process2"/>
    <dgm:cxn modelId="{8BDB56ED-31AA-4FA3-B79A-503D1AD06259}" type="presOf" srcId="{B2D90316-DA17-41CD-9FF3-EA4303A28474}" destId="{331907CD-FD51-4494-855E-BEF3AF3D859A}" srcOrd="0" destOrd="0" presId="urn:microsoft.com/office/officeart/2005/8/layout/process2"/>
    <dgm:cxn modelId="{B47468F0-AA13-4DB2-B8B1-75587BC1C4E8}" srcId="{B2D90316-DA17-41CD-9FF3-EA4303A28474}" destId="{9B9AC956-CB50-48B2-B21F-BB8E9D70B8B5}" srcOrd="0" destOrd="0" parTransId="{DB5F6E4E-FDED-4CFA-A7FE-8C628109404A}" sibTransId="{25E9E813-696A-461E-AC4C-BDB29918C11D}"/>
    <dgm:cxn modelId="{A13BE53A-F848-4FFC-B602-32CFD98D904F}" type="presParOf" srcId="{331907CD-FD51-4494-855E-BEF3AF3D859A}" destId="{1D700C08-4B5C-43E6-9D56-88D04D6510A2}" srcOrd="0" destOrd="0" presId="urn:microsoft.com/office/officeart/2005/8/layout/process2"/>
    <dgm:cxn modelId="{F30A8700-65B6-4AA5-B75E-F998BF43A163}" type="presParOf" srcId="{331907CD-FD51-4494-855E-BEF3AF3D859A}" destId="{72B31470-05A3-433B-A340-F28ABB1C155C}" srcOrd="1" destOrd="0" presId="urn:microsoft.com/office/officeart/2005/8/layout/process2"/>
    <dgm:cxn modelId="{04EE469C-5D28-482E-BB7A-7B245706190A}" type="presParOf" srcId="{72B31470-05A3-433B-A340-F28ABB1C155C}" destId="{F7A584FC-B85F-4886-9499-B006E15B96AF}" srcOrd="0" destOrd="0" presId="urn:microsoft.com/office/officeart/2005/8/layout/process2"/>
    <dgm:cxn modelId="{EC89BF1B-E7D4-42C1-877B-3BCA8C01C57A}" type="presParOf" srcId="{331907CD-FD51-4494-855E-BEF3AF3D859A}" destId="{2CF27048-1BA6-4460-9F3F-BD282DECE244}" srcOrd="2" destOrd="0" presId="urn:microsoft.com/office/officeart/2005/8/layout/process2"/>
    <dgm:cxn modelId="{E069C507-17C4-42BF-91B3-2AD526E4CB6E}" type="presParOf" srcId="{331907CD-FD51-4494-855E-BEF3AF3D859A}" destId="{07BD31F4-8EEA-4AED-853C-0B22D9A07CD2}" srcOrd="3" destOrd="0" presId="urn:microsoft.com/office/officeart/2005/8/layout/process2"/>
    <dgm:cxn modelId="{4CBE5441-F5BD-49D6-BBF5-073B1D57C996}" type="presParOf" srcId="{07BD31F4-8EEA-4AED-853C-0B22D9A07CD2}" destId="{46DA8D8B-B241-4D58-A570-08C3A86BDDD5}" srcOrd="0" destOrd="0" presId="urn:microsoft.com/office/officeart/2005/8/layout/process2"/>
    <dgm:cxn modelId="{CF09057D-1C70-410E-98B0-ED2D02F8C280}" type="presParOf" srcId="{331907CD-FD51-4494-855E-BEF3AF3D859A}" destId="{96DAB865-F689-4486-AEAA-BD8C1DDFE93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D90316-DA17-41CD-9FF3-EA4303A28474}" type="doc">
      <dgm:prSet loTypeId="urn:microsoft.com/office/officeart/2005/8/layout/equation1" loCatId="process" qsTypeId="urn:microsoft.com/office/officeart/2005/8/quickstyle/simple1" qsCatId="simple" csTypeId="urn:microsoft.com/office/officeart/2005/8/colors/accent1_2" csCatId="accent1" phldr="1"/>
      <dgm:spPr/>
    </dgm:pt>
    <dgm:pt modelId="{9B9AC956-CB50-48B2-B21F-BB8E9D70B8B5}">
      <dgm:prSet phldrT="[Text]" custT="1"/>
      <dgm:spPr/>
      <dgm:t>
        <a:bodyPr/>
        <a:lstStyle/>
        <a:p>
          <a:r>
            <a:rPr lang="en-US" sz="2200" b="0" dirty="0">
              <a:solidFill>
                <a:schemeClr val="bg1"/>
              </a:solidFill>
              <a:latin typeface="Lato"/>
            </a:rPr>
            <a:t>Prior Year Ending Fund Balance (Equity)</a:t>
          </a:r>
          <a:endParaRPr lang="en-US" sz="2200" dirty="0">
            <a:latin typeface="Lato"/>
          </a:endParaRPr>
        </a:p>
      </dgm:t>
    </dgm:pt>
    <dgm:pt modelId="{DB5F6E4E-FDED-4CFA-A7FE-8C628109404A}" type="parTrans" cxnId="{B47468F0-AA13-4DB2-B8B1-75587BC1C4E8}">
      <dgm:prSet/>
      <dgm:spPr/>
      <dgm:t>
        <a:bodyPr/>
        <a:lstStyle/>
        <a:p>
          <a:endParaRPr lang="en-US" sz="2200">
            <a:latin typeface="Lato"/>
          </a:endParaRPr>
        </a:p>
      </dgm:t>
    </dgm:pt>
    <dgm:pt modelId="{25E9E813-696A-461E-AC4C-BDB29918C11D}" type="sibTrans" cxnId="{B47468F0-AA13-4DB2-B8B1-75587BC1C4E8}">
      <dgm:prSet custT="1"/>
      <dgm:spPr/>
      <dgm:t>
        <a:bodyPr/>
        <a:lstStyle/>
        <a:p>
          <a:endParaRPr lang="en-US" sz="2200" dirty="0">
            <a:latin typeface="Lato"/>
          </a:endParaRPr>
        </a:p>
      </dgm:t>
    </dgm:pt>
    <dgm:pt modelId="{B6A46597-6929-4D40-B839-0ADFEA27BE43}">
      <dgm:prSet phldrT="[Text]" custT="1"/>
      <dgm:spPr/>
      <dgm:t>
        <a:bodyPr/>
        <a:lstStyle/>
        <a:p>
          <a:r>
            <a:rPr lang="en-US" sz="2200" dirty="0">
              <a:solidFill>
                <a:schemeClr val="bg1"/>
              </a:solidFill>
              <a:latin typeface="Lato"/>
            </a:rPr>
            <a:t>Current Year Difference Between Revenue and Expense</a:t>
          </a:r>
          <a:endParaRPr lang="en-US" sz="2200" dirty="0">
            <a:latin typeface="Lato"/>
          </a:endParaRPr>
        </a:p>
      </dgm:t>
    </dgm:pt>
    <dgm:pt modelId="{2E938BD2-49A1-42F3-BF34-0BDB9A5937A2}" type="parTrans" cxnId="{79A43783-6315-4E60-A597-8C52C5739644}">
      <dgm:prSet/>
      <dgm:spPr/>
      <dgm:t>
        <a:bodyPr/>
        <a:lstStyle/>
        <a:p>
          <a:endParaRPr lang="en-US" sz="2200">
            <a:latin typeface="Lato"/>
          </a:endParaRPr>
        </a:p>
      </dgm:t>
    </dgm:pt>
    <dgm:pt modelId="{2481D2DE-690C-4602-B39E-76981B2D1B26}" type="sibTrans" cxnId="{79A43783-6315-4E60-A597-8C52C5739644}">
      <dgm:prSet custT="1"/>
      <dgm:spPr/>
      <dgm:t>
        <a:bodyPr/>
        <a:lstStyle/>
        <a:p>
          <a:endParaRPr lang="en-US" sz="2200">
            <a:latin typeface="Lato"/>
          </a:endParaRPr>
        </a:p>
      </dgm:t>
    </dgm:pt>
    <dgm:pt modelId="{C5E9B0FB-A206-43C5-AF4C-9B2BFEC8614B}">
      <dgm:prSet phldrT="[Text]" custT="1"/>
      <dgm:spPr/>
      <dgm:t>
        <a:bodyPr/>
        <a:lstStyle/>
        <a:p>
          <a:r>
            <a:rPr lang="en-US" sz="2200" dirty="0">
              <a:latin typeface="Lato"/>
            </a:rPr>
            <a:t>Ending Fund Balance (Equity)</a:t>
          </a:r>
        </a:p>
      </dgm:t>
    </dgm:pt>
    <dgm:pt modelId="{74ABEF2F-659B-4AB2-A59F-F0EA05998D76}" type="parTrans" cxnId="{0D5D536E-479E-4D5A-9C7D-26A05DB2D175}">
      <dgm:prSet/>
      <dgm:spPr/>
      <dgm:t>
        <a:bodyPr/>
        <a:lstStyle/>
        <a:p>
          <a:endParaRPr lang="en-US" sz="2200">
            <a:latin typeface="Lato"/>
          </a:endParaRPr>
        </a:p>
      </dgm:t>
    </dgm:pt>
    <dgm:pt modelId="{8183DDAD-5C80-476E-A868-FBDAC4925BF0}" type="sibTrans" cxnId="{0D5D536E-479E-4D5A-9C7D-26A05DB2D175}">
      <dgm:prSet/>
      <dgm:spPr/>
      <dgm:t>
        <a:bodyPr/>
        <a:lstStyle/>
        <a:p>
          <a:endParaRPr lang="en-US" sz="2200">
            <a:latin typeface="Lato"/>
          </a:endParaRPr>
        </a:p>
      </dgm:t>
    </dgm:pt>
    <dgm:pt modelId="{51D58907-5316-416F-BBDB-A7F0081FFE4B}" type="pres">
      <dgm:prSet presAssocID="{B2D90316-DA17-41CD-9FF3-EA4303A28474}" presName="linearFlow" presStyleCnt="0">
        <dgm:presLayoutVars>
          <dgm:dir/>
          <dgm:resizeHandles val="exact"/>
        </dgm:presLayoutVars>
      </dgm:prSet>
      <dgm:spPr/>
    </dgm:pt>
    <dgm:pt modelId="{69C9D5CC-51BC-4B14-BC3D-936A70ACA8E5}" type="pres">
      <dgm:prSet presAssocID="{9B9AC956-CB50-48B2-B21F-BB8E9D70B8B5}" presName="node" presStyleLbl="node1" presStyleIdx="0" presStyleCnt="3" custScaleX="177156" custScaleY="177156">
        <dgm:presLayoutVars>
          <dgm:bulletEnabled val="1"/>
        </dgm:presLayoutVars>
      </dgm:prSet>
      <dgm:spPr/>
    </dgm:pt>
    <dgm:pt modelId="{8534C12A-1918-4C59-B7F1-0E1E4A51F7DF}" type="pres">
      <dgm:prSet presAssocID="{25E9E813-696A-461E-AC4C-BDB29918C11D}" presName="spacerL" presStyleCnt="0"/>
      <dgm:spPr/>
    </dgm:pt>
    <dgm:pt modelId="{3A980E4E-9E5C-4669-83C2-7AB559F116DC}" type="pres">
      <dgm:prSet presAssocID="{25E9E813-696A-461E-AC4C-BDB29918C11D}" presName="sibTrans" presStyleLbl="sibTrans2D1" presStyleIdx="0" presStyleCnt="2"/>
      <dgm:spPr/>
    </dgm:pt>
    <dgm:pt modelId="{6B3E58F6-8FB1-4756-A80B-772266776234}" type="pres">
      <dgm:prSet presAssocID="{25E9E813-696A-461E-AC4C-BDB29918C11D}" presName="spacerR" presStyleCnt="0"/>
      <dgm:spPr/>
    </dgm:pt>
    <dgm:pt modelId="{264CBAAC-F151-4AD8-8536-D9FFD500AF5E}" type="pres">
      <dgm:prSet presAssocID="{B6A46597-6929-4D40-B839-0ADFEA27BE43}" presName="node" presStyleLbl="node1" presStyleIdx="1" presStyleCnt="3" custScaleX="177156" custScaleY="177156">
        <dgm:presLayoutVars>
          <dgm:bulletEnabled val="1"/>
        </dgm:presLayoutVars>
      </dgm:prSet>
      <dgm:spPr/>
    </dgm:pt>
    <dgm:pt modelId="{B3C3AB23-704D-44F7-B428-94B3DF8E0E21}" type="pres">
      <dgm:prSet presAssocID="{2481D2DE-690C-4602-B39E-76981B2D1B26}" presName="spacerL" presStyleCnt="0"/>
      <dgm:spPr/>
    </dgm:pt>
    <dgm:pt modelId="{4469C76F-FB09-4F89-8B8E-3D0C40218D83}" type="pres">
      <dgm:prSet presAssocID="{2481D2DE-690C-4602-B39E-76981B2D1B26}" presName="sibTrans" presStyleLbl="sibTrans2D1" presStyleIdx="1" presStyleCnt="2"/>
      <dgm:spPr/>
    </dgm:pt>
    <dgm:pt modelId="{DE406257-4A3D-4E48-B189-06D1B1B47538}" type="pres">
      <dgm:prSet presAssocID="{2481D2DE-690C-4602-B39E-76981B2D1B26}" presName="spacerR" presStyleCnt="0"/>
      <dgm:spPr/>
    </dgm:pt>
    <dgm:pt modelId="{6B37C6C5-E65F-4484-AA98-698873923180}" type="pres">
      <dgm:prSet presAssocID="{C5E9B0FB-A206-43C5-AF4C-9B2BFEC8614B}" presName="node" presStyleLbl="node1" presStyleIdx="2" presStyleCnt="3" custScaleX="177156" custScaleY="177156">
        <dgm:presLayoutVars>
          <dgm:bulletEnabled val="1"/>
        </dgm:presLayoutVars>
      </dgm:prSet>
      <dgm:spPr/>
    </dgm:pt>
  </dgm:ptLst>
  <dgm:cxnLst>
    <dgm:cxn modelId="{0688D613-E1CD-4762-B5DF-F319B39386B1}" type="presOf" srcId="{B2D90316-DA17-41CD-9FF3-EA4303A28474}" destId="{51D58907-5316-416F-BBDB-A7F0081FFE4B}" srcOrd="0" destOrd="0" presId="urn:microsoft.com/office/officeart/2005/8/layout/equation1"/>
    <dgm:cxn modelId="{E2789A26-4684-4F95-B1F9-C273626B1E19}" type="presOf" srcId="{B6A46597-6929-4D40-B839-0ADFEA27BE43}" destId="{264CBAAC-F151-4AD8-8536-D9FFD500AF5E}" srcOrd="0" destOrd="0" presId="urn:microsoft.com/office/officeart/2005/8/layout/equation1"/>
    <dgm:cxn modelId="{672ED95F-BC9C-4D70-8610-597BE8488AE8}" type="presOf" srcId="{2481D2DE-690C-4602-B39E-76981B2D1B26}" destId="{4469C76F-FB09-4F89-8B8E-3D0C40218D83}" srcOrd="0" destOrd="0" presId="urn:microsoft.com/office/officeart/2005/8/layout/equation1"/>
    <dgm:cxn modelId="{0D5D536E-479E-4D5A-9C7D-26A05DB2D175}" srcId="{B2D90316-DA17-41CD-9FF3-EA4303A28474}" destId="{C5E9B0FB-A206-43C5-AF4C-9B2BFEC8614B}" srcOrd="2" destOrd="0" parTransId="{74ABEF2F-659B-4AB2-A59F-F0EA05998D76}" sibTransId="{8183DDAD-5C80-476E-A868-FBDAC4925BF0}"/>
    <dgm:cxn modelId="{CF8BB87D-2E3A-4324-B248-D75BDE8FFD5A}" type="presOf" srcId="{C5E9B0FB-A206-43C5-AF4C-9B2BFEC8614B}" destId="{6B37C6C5-E65F-4484-AA98-698873923180}" srcOrd="0" destOrd="0" presId="urn:microsoft.com/office/officeart/2005/8/layout/equation1"/>
    <dgm:cxn modelId="{79A43783-6315-4E60-A597-8C52C5739644}" srcId="{B2D90316-DA17-41CD-9FF3-EA4303A28474}" destId="{B6A46597-6929-4D40-B839-0ADFEA27BE43}" srcOrd="1" destOrd="0" parTransId="{2E938BD2-49A1-42F3-BF34-0BDB9A5937A2}" sibTransId="{2481D2DE-690C-4602-B39E-76981B2D1B26}"/>
    <dgm:cxn modelId="{16899092-D734-46DB-86FA-7759B88E1763}" type="presOf" srcId="{25E9E813-696A-461E-AC4C-BDB29918C11D}" destId="{3A980E4E-9E5C-4669-83C2-7AB559F116DC}" srcOrd="0" destOrd="0" presId="urn:microsoft.com/office/officeart/2005/8/layout/equation1"/>
    <dgm:cxn modelId="{368A67EA-A44C-4FB6-AE01-6180831DE463}" type="presOf" srcId="{9B9AC956-CB50-48B2-B21F-BB8E9D70B8B5}" destId="{69C9D5CC-51BC-4B14-BC3D-936A70ACA8E5}" srcOrd="0" destOrd="0" presId="urn:microsoft.com/office/officeart/2005/8/layout/equation1"/>
    <dgm:cxn modelId="{B47468F0-AA13-4DB2-B8B1-75587BC1C4E8}" srcId="{B2D90316-DA17-41CD-9FF3-EA4303A28474}" destId="{9B9AC956-CB50-48B2-B21F-BB8E9D70B8B5}" srcOrd="0" destOrd="0" parTransId="{DB5F6E4E-FDED-4CFA-A7FE-8C628109404A}" sibTransId="{25E9E813-696A-461E-AC4C-BDB29918C11D}"/>
    <dgm:cxn modelId="{207D94DD-BD9F-4DD5-9C0E-4390D62C817C}" type="presParOf" srcId="{51D58907-5316-416F-BBDB-A7F0081FFE4B}" destId="{69C9D5CC-51BC-4B14-BC3D-936A70ACA8E5}" srcOrd="0" destOrd="0" presId="urn:microsoft.com/office/officeart/2005/8/layout/equation1"/>
    <dgm:cxn modelId="{C8E31E3E-E807-4AC8-87BD-BC62B876E88F}" type="presParOf" srcId="{51D58907-5316-416F-BBDB-A7F0081FFE4B}" destId="{8534C12A-1918-4C59-B7F1-0E1E4A51F7DF}" srcOrd="1" destOrd="0" presId="urn:microsoft.com/office/officeart/2005/8/layout/equation1"/>
    <dgm:cxn modelId="{91E7349B-C998-4349-8824-593B998D9218}" type="presParOf" srcId="{51D58907-5316-416F-BBDB-A7F0081FFE4B}" destId="{3A980E4E-9E5C-4669-83C2-7AB559F116DC}" srcOrd="2" destOrd="0" presId="urn:microsoft.com/office/officeart/2005/8/layout/equation1"/>
    <dgm:cxn modelId="{535A7307-42FE-4493-B4F3-4B5810A2CF24}" type="presParOf" srcId="{51D58907-5316-416F-BBDB-A7F0081FFE4B}" destId="{6B3E58F6-8FB1-4756-A80B-772266776234}" srcOrd="3" destOrd="0" presId="urn:microsoft.com/office/officeart/2005/8/layout/equation1"/>
    <dgm:cxn modelId="{E16BCC9B-79F5-48C0-B12A-889105F243B7}" type="presParOf" srcId="{51D58907-5316-416F-BBDB-A7F0081FFE4B}" destId="{264CBAAC-F151-4AD8-8536-D9FFD500AF5E}" srcOrd="4" destOrd="0" presId="urn:microsoft.com/office/officeart/2005/8/layout/equation1"/>
    <dgm:cxn modelId="{9763442C-8D34-4B1F-BFAB-4B6CD4EE2114}" type="presParOf" srcId="{51D58907-5316-416F-BBDB-A7F0081FFE4B}" destId="{B3C3AB23-704D-44F7-B428-94B3DF8E0E21}" srcOrd="5" destOrd="0" presId="urn:microsoft.com/office/officeart/2005/8/layout/equation1"/>
    <dgm:cxn modelId="{EA0657E8-8BE3-4957-AA43-3A9AC834970A}" type="presParOf" srcId="{51D58907-5316-416F-BBDB-A7F0081FFE4B}" destId="{4469C76F-FB09-4F89-8B8E-3D0C40218D83}" srcOrd="6" destOrd="0" presId="urn:microsoft.com/office/officeart/2005/8/layout/equation1"/>
    <dgm:cxn modelId="{D5479007-0893-4A22-AB97-781F94266C37}" type="presParOf" srcId="{51D58907-5316-416F-BBDB-A7F0081FFE4B}" destId="{DE406257-4A3D-4E48-B189-06D1B1B47538}" srcOrd="7" destOrd="0" presId="urn:microsoft.com/office/officeart/2005/8/layout/equation1"/>
    <dgm:cxn modelId="{2000C28B-1D07-4DA7-9E2D-8FCF93FFBFC0}" type="presParOf" srcId="{51D58907-5316-416F-BBDB-A7F0081FFE4B}" destId="{6B37C6C5-E65F-4484-AA98-69887392318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E695CD-155A-448C-8D82-3F99C556FD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32DBCD-D0D4-446D-B06B-4B17AB8A47C5}">
      <dgm:prSet/>
      <dgm:spPr/>
      <dgm:t>
        <a:bodyPr/>
        <a:lstStyle/>
        <a:p>
          <a:pPr rtl="0"/>
          <a:r>
            <a:rPr lang="en-US" b="1">
              <a:latin typeface="Lato" panose="020F0502020204030203" pitchFamily="34" charset="0"/>
            </a:rPr>
            <a:t>Cash is an asset and therefore is </a:t>
          </a:r>
          <a:r>
            <a:rPr lang="en-US" b="1" u="sng">
              <a:latin typeface="Lato" panose="020F0502020204030203" pitchFamily="34" charset="0"/>
            </a:rPr>
            <a:t>part</a:t>
          </a:r>
          <a:r>
            <a:rPr lang="en-US" b="1">
              <a:latin typeface="Lato" panose="020F0502020204030203" pitchFamily="34" charset="0"/>
            </a:rPr>
            <a:t> of the Fund Balance Equation.</a:t>
          </a:r>
          <a:endParaRPr lang="en-US">
            <a:latin typeface="Lato" panose="020F0502020204030203" pitchFamily="34" charset="0"/>
          </a:endParaRPr>
        </a:p>
      </dgm:t>
    </dgm:pt>
    <dgm:pt modelId="{7F7E2717-89AD-4CAC-921F-EB457B650509}" type="parTrans" cxnId="{C169183B-006C-42A6-B6B6-2C436065EEBF}">
      <dgm:prSet/>
      <dgm:spPr/>
      <dgm:t>
        <a:bodyPr/>
        <a:lstStyle/>
        <a:p>
          <a:endParaRPr lang="en-US"/>
        </a:p>
      </dgm:t>
    </dgm:pt>
    <dgm:pt modelId="{6BB6435C-C2FD-4BCF-940D-C0FD95387C7A}" type="sibTrans" cxnId="{C169183B-006C-42A6-B6B6-2C436065EEBF}">
      <dgm:prSet/>
      <dgm:spPr/>
      <dgm:t>
        <a:bodyPr/>
        <a:lstStyle/>
        <a:p>
          <a:endParaRPr lang="en-US"/>
        </a:p>
      </dgm:t>
    </dgm:pt>
    <dgm:pt modelId="{A01575E8-8A98-4FD0-9A54-0F761DB54436}">
      <dgm:prSet/>
      <dgm:spPr/>
      <dgm:t>
        <a:bodyPr/>
        <a:lstStyle/>
        <a:p>
          <a:pPr rtl="0"/>
          <a:r>
            <a:rPr lang="en-US" b="1" dirty="0">
              <a:latin typeface="Lato" panose="020F0502020204030203" pitchFamily="34" charset="0"/>
            </a:rPr>
            <a:t>However, fund balance </a:t>
          </a:r>
          <a:r>
            <a:rPr lang="en-US" b="1" u="sng" dirty="0">
              <a:latin typeface="Lato" panose="020F0502020204030203" pitchFamily="34" charset="0"/>
            </a:rPr>
            <a:t>does not</a:t>
          </a:r>
          <a:r>
            <a:rPr lang="en-US" b="0" dirty="0">
              <a:latin typeface="Lato" panose="020F0502020204030203" pitchFamily="34" charset="0"/>
            </a:rPr>
            <a:t> </a:t>
          </a:r>
          <a:r>
            <a:rPr lang="en-US" b="1" dirty="0">
              <a:latin typeface="Lato" panose="020F0502020204030203" pitchFamily="34" charset="0"/>
            </a:rPr>
            <a:t>equal cash.</a:t>
          </a:r>
          <a:endParaRPr lang="en-US" dirty="0">
            <a:latin typeface="Lato" panose="020F0502020204030203" pitchFamily="34" charset="0"/>
          </a:endParaRPr>
        </a:p>
      </dgm:t>
    </dgm:pt>
    <dgm:pt modelId="{D07A31AA-C3D1-45BB-9CAD-C3369489AB85}" type="parTrans" cxnId="{D26DD4A2-3B99-460E-BFEC-71AE5F2B9295}">
      <dgm:prSet/>
      <dgm:spPr/>
      <dgm:t>
        <a:bodyPr/>
        <a:lstStyle/>
        <a:p>
          <a:endParaRPr lang="en-US"/>
        </a:p>
      </dgm:t>
    </dgm:pt>
    <dgm:pt modelId="{6B3F89FE-B5F1-40AD-B7E5-D07943BBDE6D}" type="sibTrans" cxnId="{D26DD4A2-3B99-460E-BFEC-71AE5F2B9295}">
      <dgm:prSet/>
      <dgm:spPr/>
      <dgm:t>
        <a:bodyPr/>
        <a:lstStyle/>
        <a:p>
          <a:endParaRPr lang="en-US"/>
        </a:p>
      </dgm:t>
    </dgm:pt>
    <dgm:pt modelId="{8AD55D20-CBC0-4819-A338-FA1740834F23}" type="pres">
      <dgm:prSet presAssocID="{DCE695CD-155A-448C-8D82-3F99C556FDC1}" presName="linear" presStyleCnt="0">
        <dgm:presLayoutVars>
          <dgm:animLvl val="lvl"/>
          <dgm:resizeHandles val="exact"/>
        </dgm:presLayoutVars>
      </dgm:prSet>
      <dgm:spPr/>
    </dgm:pt>
    <dgm:pt modelId="{766B3912-6D01-481B-BDE0-20D63C75C067}" type="pres">
      <dgm:prSet presAssocID="{7132DBCD-D0D4-446D-B06B-4B17AB8A47C5}" presName="parentText" presStyleLbl="node1" presStyleIdx="0" presStyleCnt="2">
        <dgm:presLayoutVars>
          <dgm:chMax val="0"/>
          <dgm:bulletEnabled val="1"/>
        </dgm:presLayoutVars>
      </dgm:prSet>
      <dgm:spPr/>
    </dgm:pt>
    <dgm:pt modelId="{F722A39E-248D-43D0-BAB7-C97734AB83FE}" type="pres">
      <dgm:prSet presAssocID="{6BB6435C-C2FD-4BCF-940D-C0FD95387C7A}" presName="spacer" presStyleCnt="0"/>
      <dgm:spPr/>
    </dgm:pt>
    <dgm:pt modelId="{633988F0-8A31-42A1-A222-458373C2C6E0}" type="pres">
      <dgm:prSet presAssocID="{A01575E8-8A98-4FD0-9A54-0F761DB54436}" presName="parentText" presStyleLbl="node1" presStyleIdx="1" presStyleCnt="2" custScaleX="82007" custLinFactNeighborX="8765" custLinFactNeighborY="-35278">
        <dgm:presLayoutVars>
          <dgm:chMax val="0"/>
          <dgm:bulletEnabled val="1"/>
        </dgm:presLayoutVars>
      </dgm:prSet>
      <dgm:spPr/>
    </dgm:pt>
  </dgm:ptLst>
  <dgm:cxnLst>
    <dgm:cxn modelId="{8B240324-0AAD-4D56-BBF3-F652A30E8512}" type="presOf" srcId="{7132DBCD-D0D4-446D-B06B-4B17AB8A47C5}" destId="{766B3912-6D01-481B-BDE0-20D63C75C067}" srcOrd="0" destOrd="0" presId="urn:microsoft.com/office/officeart/2005/8/layout/vList2"/>
    <dgm:cxn modelId="{C169183B-006C-42A6-B6B6-2C436065EEBF}" srcId="{DCE695CD-155A-448C-8D82-3F99C556FDC1}" destId="{7132DBCD-D0D4-446D-B06B-4B17AB8A47C5}" srcOrd="0" destOrd="0" parTransId="{7F7E2717-89AD-4CAC-921F-EB457B650509}" sibTransId="{6BB6435C-C2FD-4BCF-940D-C0FD95387C7A}"/>
    <dgm:cxn modelId="{F7109E41-FDB1-4D4A-870D-759282E036C8}" type="presOf" srcId="{A01575E8-8A98-4FD0-9A54-0F761DB54436}" destId="{633988F0-8A31-42A1-A222-458373C2C6E0}" srcOrd="0" destOrd="0" presId="urn:microsoft.com/office/officeart/2005/8/layout/vList2"/>
    <dgm:cxn modelId="{5ACAE19D-BDE4-44FD-8C0F-366B5D5ACD38}" type="presOf" srcId="{DCE695CD-155A-448C-8D82-3F99C556FDC1}" destId="{8AD55D20-CBC0-4819-A338-FA1740834F23}" srcOrd="0" destOrd="0" presId="urn:microsoft.com/office/officeart/2005/8/layout/vList2"/>
    <dgm:cxn modelId="{D26DD4A2-3B99-460E-BFEC-71AE5F2B9295}" srcId="{DCE695CD-155A-448C-8D82-3F99C556FDC1}" destId="{A01575E8-8A98-4FD0-9A54-0F761DB54436}" srcOrd="1" destOrd="0" parTransId="{D07A31AA-C3D1-45BB-9CAD-C3369489AB85}" sibTransId="{6B3F89FE-B5F1-40AD-B7E5-D07943BBDE6D}"/>
    <dgm:cxn modelId="{D8F3A4B1-7DFE-4340-B3E6-559DB5F5C8A2}" type="presParOf" srcId="{8AD55D20-CBC0-4819-A338-FA1740834F23}" destId="{766B3912-6D01-481B-BDE0-20D63C75C067}" srcOrd="0" destOrd="0" presId="urn:microsoft.com/office/officeart/2005/8/layout/vList2"/>
    <dgm:cxn modelId="{6A859C29-1FAC-4D0B-9396-2C7735FEF322}" type="presParOf" srcId="{8AD55D20-CBC0-4819-A338-FA1740834F23}" destId="{F722A39E-248D-43D0-BAB7-C97734AB83FE}" srcOrd="1" destOrd="0" presId="urn:microsoft.com/office/officeart/2005/8/layout/vList2"/>
    <dgm:cxn modelId="{8D01F84A-76CE-4D44-807E-96E280179EA4}" type="presParOf" srcId="{8AD55D20-CBC0-4819-A338-FA1740834F23}" destId="{633988F0-8A31-42A1-A222-458373C2C6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359048-D8A2-48AC-B6EA-2EC12A638B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CB8564-82DA-42F2-BF25-A6951BE9BFA3}">
      <dgm:prSet custT="1"/>
      <dgm:spPr/>
      <dgm:t>
        <a:bodyPr/>
        <a:lstStyle/>
        <a:p>
          <a:pPr rtl="0"/>
          <a:r>
            <a:rPr lang="en-US" sz="2000" b="1" u="sng" dirty="0">
              <a:latin typeface="Lato"/>
            </a:rPr>
            <a:t>Expenditures</a:t>
          </a:r>
          <a:r>
            <a:rPr lang="en-US" sz="2000" b="1" dirty="0">
              <a:latin typeface="Lato"/>
            </a:rPr>
            <a:t> are fairly constant throughout year</a:t>
          </a:r>
          <a:endParaRPr lang="en-US" sz="2000" dirty="0">
            <a:latin typeface="Lato"/>
          </a:endParaRPr>
        </a:p>
      </dgm:t>
    </dgm:pt>
    <dgm:pt modelId="{05EC1094-D245-4A31-B69F-E044893C4E69}" type="parTrans" cxnId="{49F0CF6C-712E-4175-8321-11EA8E7511E8}">
      <dgm:prSet/>
      <dgm:spPr/>
      <dgm:t>
        <a:bodyPr/>
        <a:lstStyle/>
        <a:p>
          <a:endParaRPr lang="en-US" sz="1600">
            <a:latin typeface="Lato"/>
          </a:endParaRPr>
        </a:p>
      </dgm:t>
    </dgm:pt>
    <dgm:pt modelId="{117546B8-490D-4F59-9951-D486447C5EC3}" type="sibTrans" cxnId="{49F0CF6C-712E-4175-8321-11EA8E7511E8}">
      <dgm:prSet/>
      <dgm:spPr/>
      <dgm:t>
        <a:bodyPr/>
        <a:lstStyle/>
        <a:p>
          <a:endParaRPr lang="en-US" sz="1600">
            <a:latin typeface="Lato"/>
          </a:endParaRPr>
        </a:p>
      </dgm:t>
    </dgm:pt>
    <dgm:pt modelId="{8EA2F2AE-A860-493A-A311-A10D94211E36}">
      <dgm:prSet custT="1"/>
      <dgm:spPr/>
      <dgm:t>
        <a:bodyPr/>
        <a:lstStyle/>
        <a:p>
          <a:pPr rtl="0"/>
          <a:r>
            <a:rPr lang="en-US" sz="1800" b="1" dirty="0">
              <a:latin typeface="Lato"/>
            </a:rPr>
            <a:t>Salaries / Fringe are typically 60%-65% of budget</a:t>
          </a:r>
          <a:endParaRPr lang="en-US" sz="1800" dirty="0">
            <a:latin typeface="Lato"/>
          </a:endParaRPr>
        </a:p>
      </dgm:t>
    </dgm:pt>
    <dgm:pt modelId="{1CDDC0D1-4BE2-460A-9D5E-5C3A360C64EA}" type="parTrans" cxnId="{8D95EEC6-9FB5-4D8E-8507-6EF73219BB70}">
      <dgm:prSet/>
      <dgm:spPr/>
      <dgm:t>
        <a:bodyPr/>
        <a:lstStyle/>
        <a:p>
          <a:endParaRPr lang="en-US" sz="1600">
            <a:latin typeface="Lato"/>
          </a:endParaRPr>
        </a:p>
      </dgm:t>
    </dgm:pt>
    <dgm:pt modelId="{9334BB8B-C7CA-42DE-A5F6-1911570FFC4C}" type="sibTrans" cxnId="{8D95EEC6-9FB5-4D8E-8507-6EF73219BB70}">
      <dgm:prSet/>
      <dgm:spPr/>
      <dgm:t>
        <a:bodyPr/>
        <a:lstStyle/>
        <a:p>
          <a:endParaRPr lang="en-US" sz="1600">
            <a:latin typeface="Lato"/>
          </a:endParaRPr>
        </a:p>
      </dgm:t>
    </dgm:pt>
    <dgm:pt modelId="{91D8C7F7-0222-48AD-BBC4-994BBD269FD3}">
      <dgm:prSet custT="1"/>
      <dgm:spPr/>
      <dgm:t>
        <a:bodyPr/>
        <a:lstStyle/>
        <a:p>
          <a:pPr rtl="0"/>
          <a:r>
            <a:rPr lang="en-US" sz="1800" b="1" dirty="0">
              <a:latin typeface="Lato"/>
            </a:rPr>
            <a:t>Payroll is typically spread over 21, 24 or 26 pay periods</a:t>
          </a:r>
          <a:endParaRPr lang="en-US" sz="1800" dirty="0">
            <a:latin typeface="Lato"/>
          </a:endParaRPr>
        </a:p>
      </dgm:t>
    </dgm:pt>
    <dgm:pt modelId="{E75D677E-8A71-4E4F-9009-9EE3C1098126}" type="parTrans" cxnId="{4A267A55-20C7-4BA1-893B-ECB6BCE2083C}">
      <dgm:prSet/>
      <dgm:spPr/>
      <dgm:t>
        <a:bodyPr/>
        <a:lstStyle/>
        <a:p>
          <a:endParaRPr lang="en-US" sz="1600">
            <a:latin typeface="Lato"/>
          </a:endParaRPr>
        </a:p>
      </dgm:t>
    </dgm:pt>
    <dgm:pt modelId="{CB36DD51-EA92-4A3F-87AC-0406086D0CBD}" type="sibTrans" cxnId="{4A267A55-20C7-4BA1-893B-ECB6BCE2083C}">
      <dgm:prSet/>
      <dgm:spPr/>
      <dgm:t>
        <a:bodyPr/>
        <a:lstStyle/>
        <a:p>
          <a:endParaRPr lang="en-US" sz="1600">
            <a:latin typeface="Lato"/>
          </a:endParaRPr>
        </a:p>
      </dgm:t>
    </dgm:pt>
    <dgm:pt modelId="{8FD8B17A-85E7-4ACE-8265-2286F093FF81}">
      <dgm:prSet custT="1"/>
      <dgm:spPr/>
      <dgm:t>
        <a:bodyPr/>
        <a:lstStyle/>
        <a:p>
          <a:pPr rtl="0"/>
          <a:r>
            <a:rPr lang="en-US" sz="1800" b="1" dirty="0">
              <a:latin typeface="Lato"/>
            </a:rPr>
            <a:t>End-of-year pay adjustments are sometimes needed</a:t>
          </a:r>
          <a:endParaRPr lang="en-US" sz="1800" dirty="0">
            <a:latin typeface="Lato"/>
          </a:endParaRPr>
        </a:p>
      </dgm:t>
    </dgm:pt>
    <dgm:pt modelId="{19F966F9-BFD5-4621-94D5-2399A711E1BC}" type="parTrans" cxnId="{DA9C64CB-8A9E-46C4-BC92-81A8776666F7}">
      <dgm:prSet/>
      <dgm:spPr/>
      <dgm:t>
        <a:bodyPr/>
        <a:lstStyle/>
        <a:p>
          <a:endParaRPr lang="en-US" sz="1600">
            <a:latin typeface="Lato"/>
          </a:endParaRPr>
        </a:p>
      </dgm:t>
    </dgm:pt>
    <dgm:pt modelId="{ACF958ED-70BF-4288-A5D4-267993765A4D}" type="sibTrans" cxnId="{DA9C64CB-8A9E-46C4-BC92-81A8776666F7}">
      <dgm:prSet/>
      <dgm:spPr/>
      <dgm:t>
        <a:bodyPr/>
        <a:lstStyle/>
        <a:p>
          <a:endParaRPr lang="en-US" sz="1600">
            <a:latin typeface="Lato"/>
          </a:endParaRPr>
        </a:p>
      </dgm:t>
    </dgm:pt>
    <dgm:pt modelId="{2FBB2E3E-E51B-4721-8ED2-AA2EBC313628}">
      <dgm:prSet custT="1"/>
      <dgm:spPr/>
      <dgm:t>
        <a:bodyPr/>
        <a:lstStyle/>
        <a:p>
          <a:pPr rtl="0"/>
          <a:r>
            <a:rPr lang="en-US" sz="2000" b="1" u="sng" dirty="0">
              <a:latin typeface="Lato"/>
            </a:rPr>
            <a:t>Revenues</a:t>
          </a:r>
          <a:r>
            <a:rPr lang="en-US" sz="2000" b="1" dirty="0">
              <a:latin typeface="Lato"/>
            </a:rPr>
            <a:t> received sporadically throughout the year</a:t>
          </a:r>
          <a:endParaRPr lang="en-US" sz="2000" dirty="0">
            <a:latin typeface="Lato"/>
          </a:endParaRPr>
        </a:p>
      </dgm:t>
    </dgm:pt>
    <dgm:pt modelId="{032F871E-112D-414A-B492-88249F208E3F}" type="parTrans" cxnId="{C70B49CC-4F28-4D8F-902B-D14F02131FAD}">
      <dgm:prSet/>
      <dgm:spPr/>
      <dgm:t>
        <a:bodyPr/>
        <a:lstStyle/>
        <a:p>
          <a:endParaRPr lang="en-US" sz="1600">
            <a:latin typeface="Lato"/>
          </a:endParaRPr>
        </a:p>
      </dgm:t>
    </dgm:pt>
    <dgm:pt modelId="{708CDF7C-64A4-4DCD-8F23-41071A66B367}" type="sibTrans" cxnId="{C70B49CC-4F28-4D8F-902B-D14F02131FAD}">
      <dgm:prSet/>
      <dgm:spPr/>
      <dgm:t>
        <a:bodyPr/>
        <a:lstStyle/>
        <a:p>
          <a:endParaRPr lang="en-US" sz="1600">
            <a:latin typeface="Lato"/>
          </a:endParaRPr>
        </a:p>
      </dgm:t>
    </dgm:pt>
    <dgm:pt modelId="{C991A79F-D2FF-4635-80DD-AE10B2630103}">
      <dgm:prSet custT="1"/>
      <dgm:spPr/>
      <dgm:t>
        <a:bodyPr/>
        <a:lstStyle/>
        <a:p>
          <a:pPr rtl="0"/>
          <a:r>
            <a:rPr lang="en-US" sz="1800" b="1" u="sng" dirty="0">
              <a:latin typeface="Lato"/>
            </a:rPr>
            <a:t>Tax Levy</a:t>
          </a:r>
          <a:r>
            <a:rPr lang="en-US" sz="1800" b="1" dirty="0">
              <a:latin typeface="Lato"/>
            </a:rPr>
            <a:t> is received in the last 6 months of the school year, with the final payment made in August of the next school year.</a:t>
          </a:r>
          <a:endParaRPr lang="en-US" sz="1800" dirty="0">
            <a:latin typeface="Lato"/>
          </a:endParaRPr>
        </a:p>
      </dgm:t>
    </dgm:pt>
    <dgm:pt modelId="{433F6692-E077-473E-8D60-5EFBF374101A}" type="parTrans" cxnId="{CF9C8CEA-8693-4AE3-9997-D22A8A85619E}">
      <dgm:prSet/>
      <dgm:spPr/>
      <dgm:t>
        <a:bodyPr/>
        <a:lstStyle/>
        <a:p>
          <a:endParaRPr lang="en-US" sz="1600">
            <a:latin typeface="Lato"/>
          </a:endParaRPr>
        </a:p>
      </dgm:t>
    </dgm:pt>
    <dgm:pt modelId="{88E968C0-B3D9-4E75-B7EC-135424F26D2B}" type="sibTrans" cxnId="{CF9C8CEA-8693-4AE3-9997-D22A8A85619E}">
      <dgm:prSet/>
      <dgm:spPr/>
      <dgm:t>
        <a:bodyPr/>
        <a:lstStyle/>
        <a:p>
          <a:endParaRPr lang="en-US" sz="1600">
            <a:latin typeface="Lato"/>
          </a:endParaRPr>
        </a:p>
      </dgm:t>
    </dgm:pt>
    <dgm:pt modelId="{316F2224-43FB-41EA-AC48-996824FBDDD6}">
      <dgm:prSet custT="1"/>
      <dgm:spPr/>
      <dgm:t>
        <a:bodyPr/>
        <a:lstStyle/>
        <a:p>
          <a:pPr rtl="0"/>
          <a:r>
            <a:rPr lang="en-US" sz="1800" b="1" dirty="0">
              <a:latin typeface="Lato"/>
            </a:rPr>
            <a:t>60% of Equalization Aid is paid over the last 6 months</a:t>
          </a:r>
          <a:endParaRPr lang="en-US" sz="1800" dirty="0">
            <a:latin typeface="Lato"/>
          </a:endParaRPr>
        </a:p>
      </dgm:t>
    </dgm:pt>
    <dgm:pt modelId="{7EF1CBF9-5F70-492E-BA37-DD0E6C332DD7}" type="parTrans" cxnId="{E9390B51-AD3F-4B0C-BF12-C9B0F044F61E}">
      <dgm:prSet/>
      <dgm:spPr/>
      <dgm:t>
        <a:bodyPr/>
        <a:lstStyle/>
        <a:p>
          <a:endParaRPr lang="en-US" sz="1600">
            <a:latin typeface="Lato"/>
          </a:endParaRPr>
        </a:p>
      </dgm:t>
    </dgm:pt>
    <dgm:pt modelId="{CD77FE64-9827-4179-8285-16EAD5E4450D}" type="sibTrans" cxnId="{E9390B51-AD3F-4B0C-BF12-C9B0F044F61E}">
      <dgm:prSet/>
      <dgm:spPr/>
      <dgm:t>
        <a:bodyPr/>
        <a:lstStyle/>
        <a:p>
          <a:endParaRPr lang="en-US" sz="1600">
            <a:latin typeface="Lato"/>
          </a:endParaRPr>
        </a:p>
      </dgm:t>
    </dgm:pt>
    <dgm:pt modelId="{2E482646-5618-453C-AD46-9FE06A3BD08F}" type="pres">
      <dgm:prSet presAssocID="{FB359048-D8A2-48AC-B6EA-2EC12A638BCB}" presName="diagram" presStyleCnt="0">
        <dgm:presLayoutVars>
          <dgm:dir/>
          <dgm:resizeHandles val="exact"/>
        </dgm:presLayoutVars>
      </dgm:prSet>
      <dgm:spPr/>
    </dgm:pt>
    <dgm:pt modelId="{58CF4DF0-5D0D-4DF7-A767-5DD4A0FDD2F7}" type="pres">
      <dgm:prSet presAssocID="{B0CB8564-82DA-42F2-BF25-A6951BE9BFA3}" presName="node" presStyleLbl="node1" presStyleIdx="0" presStyleCnt="2" custScaleX="111738" custLinFactNeighborX="-790">
        <dgm:presLayoutVars>
          <dgm:bulletEnabled val="1"/>
        </dgm:presLayoutVars>
      </dgm:prSet>
      <dgm:spPr/>
    </dgm:pt>
    <dgm:pt modelId="{EBD01592-D570-47B9-A9DA-7E0443E68749}" type="pres">
      <dgm:prSet presAssocID="{117546B8-490D-4F59-9951-D486447C5EC3}" presName="sibTrans" presStyleCnt="0"/>
      <dgm:spPr/>
    </dgm:pt>
    <dgm:pt modelId="{8E488251-7749-45F3-9E55-4D56A6AED2CC}" type="pres">
      <dgm:prSet presAssocID="{2FBB2E3E-E51B-4721-8ED2-AA2EBC313628}" presName="node" presStyleLbl="node1" presStyleIdx="1" presStyleCnt="2" custScaleX="111738">
        <dgm:presLayoutVars>
          <dgm:bulletEnabled val="1"/>
        </dgm:presLayoutVars>
      </dgm:prSet>
      <dgm:spPr/>
    </dgm:pt>
  </dgm:ptLst>
  <dgm:cxnLst>
    <dgm:cxn modelId="{D3A96232-FC58-4864-9B1F-12B98596EC99}" type="presOf" srcId="{C991A79F-D2FF-4635-80DD-AE10B2630103}" destId="{8E488251-7749-45F3-9E55-4D56A6AED2CC}" srcOrd="0" destOrd="1" presId="urn:microsoft.com/office/officeart/2005/8/layout/default"/>
    <dgm:cxn modelId="{8A6A0435-DA8C-4B94-9DA1-8B5C8A8BB369}" type="presOf" srcId="{B0CB8564-82DA-42F2-BF25-A6951BE9BFA3}" destId="{58CF4DF0-5D0D-4DF7-A767-5DD4A0FDD2F7}" srcOrd="0" destOrd="0" presId="urn:microsoft.com/office/officeart/2005/8/layout/default"/>
    <dgm:cxn modelId="{6003FF5E-920F-4815-8A89-30F1943B6ACE}" type="presOf" srcId="{FB359048-D8A2-48AC-B6EA-2EC12A638BCB}" destId="{2E482646-5618-453C-AD46-9FE06A3BD08F}" srcOrd="0" destOrd="0" presId="urn:microsoft.com/office/officeart/2005/8/layout/default"/>
    <dgm:cxn modelId="{7C88725F-600F-472D-9569-6AB3012D1F3C}" type="presOf" srcId="{91D8C7F7-0222-48AD-BBC4-994BBD269FD3}" destId="{58CF4DF0-5D0D-4DF7-A767-5DD4A0FDD2F7}" srcOrd="0" destOrd="2" presId="urn:microsoft.com/office/officeart/2005/8/layout/default"/>
    <dgm:cxn modelId="{49F0CF6C-712E-4175-8321-11EA8E7511E8}" srcId="{FB359048-D8A2-48AC-B6EA-2EC12A638BCB}" destId="{B0CB8564-82DA-42F2-BF25-A6951BE9BFA3}" srcOrd="0" destOrd="0" parTransId="{05EC1094-D245-4A31-B69F-E044893C4E69}" sibTransId="{117546B8-490D-4F59-9951-D486447C5EC3}"/>
    <dgm:cxn modelId="{E9390B51-AD3F-4B0C-BF12-C9B0F044F61E}" srcId="{2FBB2E3E-E51B-4721-8ED2-AA2EBC313628}" destId="{316F2224-43FB-41EA-AC48-996824FBDDD6}" srcOrd="1" destOrd="0" parTransId="{7EF1CBF9-5F70-492E-BA37-DD0E6C332DD7}" sibTransId="{CD77FE64-9827-4179-8285-16EAD5E4450D}"/>
    <dgm:cxn modelId="{37A82275-C282-4268-BA8E-872BFEBC1981}" type="presOf" srcId="{2FBB2E3E-E51B-4721-8ED2-AA2EBC313628}" destId="{8E488251-7749-45F3-9E55-4D56A6AED2CC}" srcOrd="0" destOrd="0" presId="urn:microsoft.com/office/officeart/2005/8/layout/default"/>
    <dgm:cxn modelId="{4A267A55-20C7-4BA1-893B-ECB6BCE2083C}" srcId="{B0CB8564-82DA-42F2-BF25-A6951BE9BFA3}" destId="{91D8C7F7-0222-48AD-BBC4-994BBD269FD3}" srcOrd="1" destOrd="0" parTransId="{E75D677E-8A71-4E4F-9009-9EE3C1098126}" sibTransId="{CB36DD51-EA92-4A3F-87AC-0406086D0CBD}"/>
    <dgm:cxn modelId="{4B925C9D-E5C6-44BC-AF17-11BB4B2E1931}" type="presOf" srcId="{8EA2F2AE-A860-493A-A311-A10D94211E36}" destId="{58CF4DF0-5D0D-4DF7-A767-5DD4A0FDD2F7}" srcOrd="0" destOrd="1" presId="urn:microsoft.com/office/officeart/2005/8/layout/default"/>
    <dgm:cxn modelId="{337383A2-58AC-45BB-934E-21E866080E2C}" type="presOf" srcId="{316F2224-43FB-41EA-AC48-996824FBDDD6}" destId="{8E488251-7749-45F3-9E55-4D56A6AED2CC}" srcOrd="0" destOrd="2" presId="urn:microsoft.com/office/officeart/2005/8/layout/default"/>
    <dgm:cxn modelId="{A84F02AE-E9F3-4D9A-9DC7-5776A37E40A4}" type="presOf" srcId="{8FD8B17A-85E7-4ACE-8265-2286F093FF81}" destId="{58CF4DF0-5D0D-4DF7-A767-5DD4A0FDD2F7}" srcOrd="0" destOrd="3" presId="urn:microsoft.com/office/officeart/2005/8/layout/default"/>
    <dgm:cxn modelId="{8D95EEC6-9FB5-4D8E-8507-6EF73219BB70}" srcId="{B0CB8564-82DA-42F2-BF25-A6951BE9BFA3}" destId="{8EA2F2AE-A860-493A-A311-A10D94211E36}" srcOrd="0" destOrd="0" parTransId="{1CDDC0D1-4BE2-460A-9D5E-5C3A360C64EA}" sibTransId="{9334BB8B-C7CA-42DE-A5F6-1911570FFC4C}"/>
    <dgm:cxn modelId="{DA9C64CB-8A9E-46C4-BC92-81A8776666F7}" srcId="{B0CB8564-82DA-42F2-BF25-A6951BE9BFA3}" destId="{8FD8B17A-85E7-4ACE-8265-2286F093FF81}" srcOrd="2" destOrd="0" parTransId="{19F966F9-BFD5-4621-94D5-2399A711E1BC}" sibTransId="{ACF958ED-70BF-4288-A5D4-267993765A4D}"/>
    <dgm:cxn modelId="{C70B49CC-4F28-4D8F-902B-D14F02131FAD}" srcId="{FB359048-D8A2-48AC-B6EA-2EC12A638BCB}" destId="{2FBB2E3E-E51B-4721-8ED2-AA2EBC313628}" srcOrd="1" destOrd="0" parTransId="{032F871E-112D-414A-B492-88249F208E3F}" sibTransId="{708CDF7C-64A4-4DCD-8F23-41071A66B367}"/>
    <dgm:cxn modelId="{CF9C8CEA-8693-4AE3-9997-D22A8A85619E}" srcId="{2FBB2E3E-E51B-4721-8ED2-AA2EBC313628}" destId="{C991A79F-D2FF-4635-80DD-AE10B2630103}" srcOrd="0" destOrd="0" parTransId="{433F6692-E077-473E-8D60-5EFBF374101A}" sibTransId="{88E968C0-B3D9-4E75-B7EC-135424F26D2B}"/>
    <dgm:cxn modelId="{82A91304-3FF9-40DA-9423-FCE7522E65B1}" type="presParOf" srcId="{2E482646-5618-453C-AD46-9FE06A3BD08F}" destId="{58CF4DF0-5D0D-4DF7-A767-5DD4A0FDD2F7}" srcOrd="0" destOrd="0" presId="urn:microsoft.com/office/officeart/2005/8/layout/default"/>
    <dgm:cxn modelId="{C4BF1926-A408-47F8-AD67-8D3D19712E2C}" type="presParOf" srcId="{2E482646-5618-453C-AD46-9FE06A3BD08F}" destId="{EBD01592-D570-47B9-A9DA-7E0443E68749}" srcOrd="1" destOrd="0" presId="urn:microsoft.com/office/officeart/2005/8/layout/default"/>
    <dgm:cxn modelId="{DA14501D-1351-41E2-88B0-C82D42FFFB45}" type="presParOf" srcId="{2E482646-5618-453C-AD46-9FE06A3BD08F}" destId="{8E488251-7749-45F3-9E55-4D56A6AED2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DC2DF3-C1AE-448D-A7C6-C76B2464AE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9DB708-D99E-4DB4-88E9-A0D79229BDBA}">
      <dgm:prSet custT="1"/>
      <dgm:spPr/>
      <dgm:t>
        <a:bodyPr/>
        <a:lstStyle/>
        <a:p>
          <a:pPr rtl="0"/>
          <a:r>
            <a:rPr lang="en-US" sz="2200" b="1" dirty="0">
              <a:latin typeface="Lato" panose="020F0502020204030203" pitchFamily="34" charset="0"/>
            </a:rPr>
            <a:t>Fund balance is reported as a June 30 snapshot</a:t>
          </a:r>
        </a:p>
      </dgm:t>
    </dgm:pt>
    <dgm:pt modelId="{411FE784-B42D-4F9A-8042-702FD702663F}" type="parTrans" cxnId="{964F2C54-0278-48A4-A8F0-A559C644C252}">
      <dgm:prSet/>
      <dgm:spPr/>
      <dgm:t>
        <a:bodyPr/>
        <a:lstStyle/>
        <a:p>
          <a:endParaRPr lang="en-US" sz="2200" b="1">
            <a:latin typeface="Lato" panose="020F0502020204030203" pitchFamily="34" charset="0"/>
          </a:endParaRPr>
        </a:p>
      </dgm:t>
    </dgm:pt>
    <dgm:pt modelId="{E24C1C8E-3A38-4A98-AB52-D18A5DE19CB6}" type="sibTrans" cxnId="{964F2C54-0278-48A4-A8F0-A559C644C252}">
      <dgm:prSet/>
      <dgm:spPr/>
      <dgm:t>
        <a:bodyPr/>
        <a:lstStyle/>
        <a:p>
          <a:endParaRPr lang="en-US" sz="2200" b="1">
            <a:latin typeface="Lato" panose="020F0502020204030203" pitchFamily="34" charset="0"/>
          </a:endParaRPr>
        </a:p>
      </dgm:t>
    </dgm:pt>
    <dgm:pt modelId="{E6D1E38E-CF3B-4091-B61B-E68CCE170837}">
      <dgm:prSet custT="1"/>
      <dgm:spPr/>
      <dgm:t>
        <a:bodyPr/>
        <a:lstStyle/>
        <a:p>
          <a:pPr rtl="0"/>
          <a:r>
            <a:rPr lang="en-US" sz="2200" b="1" dirty="0">
              <a:latin typeface="Lato" panose="020F0502020204030203" pitchFamily="34" charset="0"/>
            </a:rPr>
            <a:t>Cash is an asset but fund balance ≠ cash</a:t>
          </a:r>
        </a:p>
      </dgm:t>
    </dgm:pt>
    <dgm:pt modelId="{22D6A7C1-C386-4EDE-8D6F-ED10BDFC60A1}" type="parTrans" cxnId="{5930888B-5ED3-4BB0-AB42-BB94E19514BA}">
      <dgm:prSet/>
      <dgm:spPr/>
      <dgm:t>
        <a:bodyPr/>
        <a:lstStyle/>
        <a:p>
          <a:endParaRPr lang="en-US" sz="2200" b="1">
            <a:latin typeface="Lato" panose="020F0502020204030203" pitchFamily="34" charset="0"/>
          </a:endParaRPr>
        </a:p>
      </dgm:t>
    </dgm:pt>
    <dgm:pt modelId="{159DE9AF-A71F-4422-B02B-F5F5E6281969}" type="sibTrans" cxnId="{5930888B-5ED3-4BB0-AB42-BB94E19514BA}">
      <dgm:prSet/>
      <dgm:spPr/>
      <dgm:t>
        <a:bodyPr/>
        <a:lstStyle/>
        <a:p>
          <a:endParaRPr lang="en-US" sz="2200" b="1">
            <a:latin typeface="Lato" panose="020F0502020204030203" pitchFamily="34" charset="0"/>
          </a:endParaRPr>
        </a:p>
      </dgm:t>
    </dgm:pt>
    <dgm:pt modelId="{1899F129-D6E2-4592-9910-D4F1E5258DB6}">
      <dgm:prSet custT="1"/>
      <dgm:spPr/>
      <dgm:t>
        <a:bodyPr/>
        <a:lstStyle/>
        <a:p>
          <a:pPr rtl="0"/>
          <a:r>
            <a:rPr lang="en-US" sz="2200" b="1" dirty="0">
              <a:latin typeface="Lato" panose="020F0502020204030203" pitchFamily="34" charset="0"/>
            </a:rPr>
            <a:t>The cash portion of fund balance fluctuates greatly throughout the year</a:t>
          </a:r>
        </a:p>
      </dgm:t>
    </dgm:pt>
    <dgm:pt modelId="{14FC056D-E445-4E4A-BAAB-1B206C4CAC24}" type="parTrans" cxnId="{EC81138A-B42B-4029-AD98-F9C2ADC60109}">
      <dgm:prSet/>
      <dgm:spPr/>
      <dgm:t>
        <a:bodyPr/>
        <a:lstStyle/>
        <a:p>
          <a:endParaRPr lang="en-US" sz="2200" b="1">
            <a:latin typeface="Lato" panose="020F0502020204030203" pitchFamily="34" charset="0"/>
          </a:endParaRPr>
        </a:p>
      </dgm:t>
    </dgm:pt>
    <dgm:pt modelId="{F2C30011-BC65-40BC-8B93-ED4ECDF93745}" type="sibTrans" cxnId="{EC81138A-B42B-4029-AD98-F9C2ADC60109}">
      <dgm:prSet/>
      <dgm:spPr/>
      <dgm:t>
        <a:bodyPr/>
        <a:lstStyle/>
        <a:p>
          <a:endParaRPr lang="en-US" sz="2200" b="1">
            <a:latin typeface="Lato" panose="020F0502020204030203" pitchFamily="34" charset="0"/>
          </a:endParaRPr>
        </a:p>
      </dgm:t>
    </dgm:pt>
    <dgm:pt modelId="{F5DA5C6E-D212-4879-A127-AE21C0C436B3}">
      <dgm:prSet custT="1"/>
      <dgm:spPr/>
      <dgm:t>
        <a:bodyPr/>
        <a:lstStyle/>
        <a:p>
          <a:pPr rtl="0">
            <a:lnSpc>
              <a:spcPct val="90000"/>
            </a:lnSpc>
            <a:spcAft>
              <a:spcPts val="1200"/>
            </a:spcAft>
          </a:pPr>
          <a:r>
            <a:rPr lang="en-US" sz="2200" b="1" dirty="0">
              <a:latin typeface="Lato" panose="020F0502020204030203" pitchFamily="34" charset="0"/>
            </a:rPr>
            <a:t>Each district has a fund balance level appropriate to them </a:t>
          </a:r>
        </a:p>
        <a:p>
          <a:pPr rtl="0">
            <a:lnSpc>
              <a:spcPct val="0"/>
            </a:lnSpc>
            <a:spcAft>
              <a:spcPts val="1200"/>
            </a:spcAft>
          </a:pPr>
          <a:r>
            <a:rPr lang="en-US" sz="2200" b="1" dirty="0">
              <a:latin typeface="Lato" panose="020F0502020204030203" pitchFamily="34" charset="0"/>
            </a:rPr>
            <a:t>(there is no one-size-fits-all answer)</a:t>
          </a:r>
        </a:p>
      </dgm:t>
    </dgm:pt>
    <dgm:pt modelId="{D74C74C4-3AA1-438D-9E9B-3486585ADD90}" type="parTrans" cxnId="{C093986D-5E85-42C2-A86A-4D6CB7F481D7}">
      <dgm:prSet/>
      <dgm:spPr/>
      <dgm:t>
        <a:bodyPr/>
        <a:lstStyle/>
        <a:p>
          <a:endParaRPr lang="en-US" sz="2200" b="1">
            <a:latin typeface="Lato" panose="020F0502020204030203" pitchFamily="34" charset="0"/>
          </a:endParaRPr>
        </a:p>
      </dgm:t>
    </dgm:pt>
    <dgm:pt modelId="{C477EB90-C5ED-41C9-9474-2E84AFB4148B}" type="sibTrans" cxnId="{C093986D-5E85-42C2-A86A-4D6CB7F481D7}">
      <dgm:prSet/>
      <dgm:spPr/>
      <dgm:t>
        <a:bodyPr/>
        <a:lstStyle/>
        <a:p>
          <a:endParaRPr lang="en-US" sz="2200" b="1">
            <a:latin typeface="Lato" panose="020F0502020204030203" pitchFamily="34" charset="0"/>
          </a:endParaRPr>
        </a:p>
      </dgm:t>
    </dgm:pt>
    <dgm:pt modelId="{51FD9776-7AB5-4059-A021-7D7A3C0B3699}">
      <dgm:prSet custT="1"/>
      <dgm:spPr/>
      <dgm:t>
        <a:bodyPr/>
        <a:lstStyle/>
        <a:p>
          <a:pPr rtl="0"/>
          <a:r>
            <a:rPr lang="en-US" sz="2200" b="1" dirty="0">
              <a:latin typeface="Lato" panose="020F0502020204030203" pitchFamily="34" charset="0"/>
            </a:rPr>
            <a:t>The district should have and should be following their fund balance policy</a:t>
          </a:r>
        </a:p>
      </dgm:t>
    </dgm:pt>
    <dgm:pt modelId="{F9CFCDB5-007E-4E3B-A847-49BAD94105B0}" type="parTrans" cxnId="{82E31E91-B477-41C7-A3C9-1EB011A6785D}">
      <dgm:prSet/>
      <dgm:spPr/>
      <dgm:t>
        <a:bodyPr/>
        <a:lstStyle/>
        <a:p>
          <a:endParaRPr lang="en-US" sz="2200" b="1">
            <a:latin typeface="Lato" panose="020F0502020204030203" pitchFamily="34" charset="0"/>
          </a:endParaRPr>
        </a:p>
      </dgm:t>
    </dgm:pt>
    <dgm:pt modelId="{799C0F01-7624-4242-B605-435492722DE5}" type="sibTrans" cxnId="{82E31E91-B477-41C7-A3C9-1EB011A6785D}">
      <dgm:prSet/>
      <dgm:spPr/>
      <dgm:t>
        <a:bodyPr/>
        <a:lstStyle/>
        <a:p>
          <a:endParaRPr lang="en-US" sz="2200" b="1">
            <a:latin typeface="Lato" panose="020F0502020204030203" pitchFamily="34" charset="0"/>
          </a:endParaRPr>
        </a:p>
      </dgm:t>
    </dgm:pt>
    <dgm:pt modelId="{FD9DFE33-1EFB-47AB-B498-254262FE704D}">
      <dgm:prSet custT="1"/>
      <dgm:spPr/>
      <dgm:t>
        <a:bodyPr/>
        <a:lstStyle/>
        <a:p>
          <a:pPr rtl="0"/>
          <a:r>
            <a:rPr lang="en-US" sz="2200" b="1" dirty="0">
              <a:latin typeface="Lato" panose="020F0502020204030203" pitchFamily="34" charset="0"/>
            </a:rPr>
            <a:t>Fund balance = assets – liabilities</a:t>
          </a:r>
        </a:p>
      </dgm:t>
    </dgm:pt>
    <dgm:pt modelId="{9A1AF448-BB89-4313-8CE2-8381F8DCEA01}" type="parTrans" cxnId="{03EE1D23-B26C-4375-8C5C-8D836F54D287}">
      <dgm:prSet/>
      <dgm:spPr/>
      <dgm:t>
        <a:bodyPr/>
        <a:lstStyle/>
        <a:p>
          <a:endParaRPr lang="en-US" sz="2200" b="1">
            <a:latin typeface="Lato" panose="020F0502020204030203" pitchFamily="34" charset="0"/>
          </a:endParaRPr>
        </a:p>
      </dgm:t>
    </dgm:pt>
    <dgm:pt modelId="{510242E8-B43F-4B14-A69D-0FBB94A01CDD}" type="sibTrans" cxnId="{03EE1D23-B26C-4375-8C5C-8D836F54D287}">
      <dgm:prSet/>
      <dgm:spPr/>
      <dgm:t>
        <a:bodyPr/>
        <a:lstStyle/>
        <a:p>
          <a:endParaRPr lang="en-US" sz="2200" b="1">
            <a:latin typeface="Lato" panose="020F0502020204030203" pitchFamily="34" charset="0"/>
          </a:endParaRPr>
        </a:p>
      </dgm:t>
    </dgm:pt>
    <dgm:pt modelId="{FE75742C-6ABA-4987-BE5B-D8C63EF7EE92}">
      <dgm:prSet custT="1"/>
      <dgm:spPr/>
      <dgm:t>
        <a:bodyPr/>
        <a:lstStyle/>
        <a:p>
          <a:pPr rtl="0"/>
          <a:r>
            <a:rPr lang="en-US" sz="2200" b="1" dirty="0">
              <a:latin typeface="Lato" panose="020F0502020204030203" pitchFamily="34" charset="0"/>
            </a:rPr>
            <a:t>Districts’ fund balance levels change daily</a:t>
          </a:r>
        </a:p>
      </dgm:t>
    </dgm:pt>
    <dgm:pt modelId="{EFA766E7-0687-496E-BB82-6E25747710B3}" type="parTrans" cxnId="{30F9313B-B808-43F0-B5B3-303A605FFB7A}">
      <dgm:prSet/>
      <dgm:spPr/>
      <dgm:t>
        <a:bodyPr/>
        <a:lstStyle/>
        <a:p>
          <a:endParaRPr lang="en-US" sz="2200" b="1">
            <a:latin typeface="Lato" panose="020F0502020204030203" pitchFamily="34" charset="0"/>
          </a:endParaRPr>
        </a:p>
      </dgm:t>
    </dgm:pt>
    <dgm:pt modelId="{F3999B7A-12A4-4637-A95A-5281E6D0D701}" type="sibTrans" cxnId="{30F9313B-B808-43F0-B5B3-303A605FFB7A}">
      <dgm:prSet/>
      <dgm:spPr/>
      <dgm:t>
        <a:bodyPr/>
        <a:lstStyle/>
        <a:p>
          <a:endParaRPr lang="en-US" sz="2200" b="1">
            <a:latin typeface="Lato" panose="020F0502020204030203" pitchFamily="34" charset="0"/>
          </a:endParaRPr>
        </a:p>
      </dgm:t>
    </dgm:pt>
    <dgm:pt modelId="{B3EC476C-A9D9-40FB-8D06-CD3F7EB3B8D7}" type="pres">
      <dgm:prSet presAssocID="{65DC2DF3-C1AE-448D-A7C6-C76B2464AEB9}" presName="vert0" presStyleCnt="0">
        <dgm:presLayoutVars>
          <dgm:dir/>
          <dgm:animOne val="branch"/>
          <dgm:animLvl val="lvl"/>
        </dgm:presLayoutVars>
      </dgm:prSet>
      <dgm:spPr/>
    </dgm:pt>
    <dgm:pt modelId="{E94EE734-86CF-47DD-BB6D-C3FBA1FD410C}" type="pres">
      <dgm:prSet presAssocID="{FD9DFE33-1EFB-47AB-B498-254262FE704D}" presName="thickLine" presStyleLbl="alignNode1" presStyleIdx="0" presStyleCnt="7"/>
      <dgm:spPr/>
    </dgm:pt>
    <dgm:pt modelId="{D8896FF1-2C25-4A2F-A5A5-0C302674423C}" type="pres">
      <dgm:prSet presAssocID="{FD9DFE33-1EFB-47AB-B498-254262FE704D}" presName="horz1" presStyleCnt="0"/>
      <dgm:spPr/>
    </dgm:pt>
    <dgm:pt modelId="{F306AAC8-99F1-4B94-98BC-E16115DCE746}" type="pres">
      <dgm:prSet presAssocID="{FD9DFE33-1EFB-47AB-B498-254262FE704D}" presName="tx1" presStyleLbl="revTx" presStyleIdx="0" presStyleCnt="7"/>
      <dgm:spPr/>
    </dgm:pt>
    <dgm:pt modelId="{8AD3E8C1-5A40-4A72-86F9-312EAF202059}" type="pres">
      <dgm:prSet presAssocID="{FD9DFE33-1EFB-47AB-B498-254262FE704D}" presName="vert1" presStyleCnt="0"/>
      <dgm:spPr/>
    </dgm:pt>
    <dgm:pt modelId="{1A4ACC3E-6413-49E3-B1EC-3E102BC70986}" type="pres">
      <dgm:prSet presAssocID="{FE75742C-6ABA-4987-BE5B-D8C63EF7EE92}" presName="thickLine" presStyleLbl="alignNode1" presStyleIdx="1" presStyleCnt="7"/>
      <dgm:spPr/>
    </dgm:pt>
    <dgm:pt modelId="{974351A1-42E4-4E3B-ABBD-E85D611E28B7}" type="pres">
      <dgm:prSet presAssocID="{FE75742C-6ABA-4987-BE5B-D8C63EF7EE92}" presName="horz1" presStyleCnt="0"/>
      <dgm:spPr/>
    </dgm:pt>
    <dgm:pt modelId="{702C6D55-D971-4E42-8310-0CD50E717EB7}" type="pres">
      <dgm:prSet presAssocID="{FE75742C-6ABA-4987-BE5B-D8C63EF7EE92}" presName="tx1" presStyleLbl="revTx" presStyleIdx="1" presStyleCnt="7"/>
      <dgm:spPr/>
    </dgm:pt>
    <dgm:pt modelId="{818FDD57-E16F-4BF4-A70B-13F34694AEC8}" type="pres">
      <dgm:prSet presAssocID="{FE75742C-6ABA-4987-BE5B-D8C63EF7EE92}" presName="vert1" presStyleCnt="0"/>
      <dgm:spPr/>
    </dgm:pt>
    <dgm:pt modelId="{8852A99B-A595-4EB4-902C-28B2961569D0}" type="pres">
      <dgm:prSet presAssocID="{5A9DB708-D99E-4DB4-88E9-A0D79229BDBA}" presName="thickLine" presStyleLbl="alignNode1" presStyleIdx="2" presStyleCnt="7"/>
      <dgm:spPr/>
    </dgm:pt>
    <dgm:pt modelId="{E98233BB-980D-431A-B60E-108DE920511E}" type="pres">
      <dgm:prSet presAssocID="{5A9DB708-D99E-4DB4-88E9-A0D79229BDBA}" presName="horz1" presStyleCnt="0"/>
      <dgm:spPr/>
    </dgm:pt>
    <dgm:pt modelId="{08154EBF-F10B-44C0-B6A3-458FF9074BDC}" type="pres">
      <dgm:prSet presAssocID="{5A9DB708-D99E-4DB4-88E9-A0D79229BDBA}" presName="tx1" presStyleLbl="revTx" presStyleIdx="2" presStyleCnt="7"/>
      <dgm:spPr/>
    </dgm:pt>
    <dgm:pt modelId="{C5D196D2-F830-495C-87EE-C4776B3C4AA1}" type="pres">
      <dgm:prSet presAssocID="{5A9DB708-D99E-4DB4-88E9-A0D79229BDBA}" presName="vert1" presStyleCnt="0"/>
      <dgm:spPr/>
    </dgm:pt>
    <dgm:pt modelId="{5965CD9E-17E6-484C-9883-B248DD6A56CC}" type="pres">
      <dgm:prSet presAssocID="{E6D1E38E-CF3B-4091-B61B-E68CCE170837}" presName="thickLine" presStyleLbl="alignNode1" presStyleIdx="3" presStyleCnt="7"/>
      <dgm:spPr/>
    </dgm:pt>
    <dgm:pt modelId="{CE76F3D6-C7DA-4D00-89F2-402114ABE363}" type="pres">
      <dgm:prSet presAssocID="{E6D1E38E-CF3B-4091-B61B-E68CCE170837}" presName="horz1" presStyleCnt="0"/>
      <dgm:spPr/>
    </dgm:pt>
    <dgm:pt modelId="{F140EADB-AA22-40F0-842D-2703AE17EC8C}" type="pres">
      <dgm:prSet presAssocID="{E6D1E38E-CF3B-4091-B61B-E68CCE170837}" presName="tx1" presStyleLbl="revTx" presStyleIdx="3" presStyleCnt="7"/>
      <dgm:spPr/>
    </dgm:pt>
    <dgm:pt modelId="{9F0E84CC-F22A-436C-85A1-A3A0232E6EED}" type="pres">
      <dgm:prSet presAssocID="{E6D1E38E-CF3B-4091-B61B-E68CCE170837}" presName="vert1" presStyleCnt="0"/>
      <dgm:spPr/>
    </dgm:pt>
    <dgm:pt modelId="{3784C5DF-0317-49D1-A630-9262DD8A80F6}" type="pres">
      <dgm:prSet presAssocID="{1899F129-D6E2-4592-9910-D4F1E5258DB6}" presName="thickLine" presStyleLbl="alignNode1" presStyleIdx="4" presStyleCnt="7"/>
      <dgm:spPr/>
    </dgm:pt>
    <dgm:pt modelId="{15F5D4D9-6D7C-4833-9249-6DF84A414A8A}" type="pres">
      <dgm:prSet presAssocID="{1899F129-D6E2-4592-9910-D4F1E5258DB6}" presName="horz1" presStyleCnt="0"/>
      <dgm:spPr/>
    </dgm:pt>
    <dgm:pt modelId="{C62C885E-1FDA-4D6E-8CD5-07985BE45600}" type="pres">
      <dgm:prSet presAssocID="{1899F129-D6E2-4592-9910-D4F1E5258DB6}" presName="tx1" presStyleLbl="revTx" presStyleIdx="4" presStyleCnt="7" custScaleY="122411"/>
      <dgm:spPr/>
    </dgm:pt>
    <dgm:pt modelId="{3A1194DA-3EEB-46DC-B4DF-57D534D6FD27}" type="pres">
      <dgm:prSet presAssocID="{1899F129-D6E2-4592-9910-D4F1E5258DB6}" presName="vert1" presStyleCnt="0"/>
      <dgm:spPr/>
    </dgm:pt>
    <dgm:pt modelId="{13980D6B-3538-446D-81CD-DF3FE023C749}" type="pres">
      <dgm:prSet presAssocID="{F5DA5C6E-D212-4879-A127-AE21C0C436B3}" presName="thickLine" presStyleLbl="alignNode1" presStyleIdx="5" presStyleCnt="7"/>
      <dgm:spPr/>
    </dgm:pt>
    <dgm:pt modelId="{00BC5FF4-10A6-4E55-99B0-C2401C8E19B4}" type="pres">
      <dgm:prSet presAssocID="{F5DA5C6E-D212-4879-A127-AE21C0C436B3}" presName="horz1" presStyleCnt="0"/>
      <dgm:spPr/>
    </dgm:pt>
    <dgm:pt modelId="{5DFFB4E0-B305-4A5D-9920-6E59D30CFE7B}" type="pres">
      <dgm:prSet presAssocID="{F5DA5C6E-D212-4879-A127-AE21C0C436B3}" presName="tx1" presStyleLbl="revTx" presStyleIdx="5" presStyleCnt="7"/>
      <dgm:spPr/>
    </dgm:pt>
    <dgm:pt modelId="{F0894024-0765-4978-878A-26C935391C5A}" type="pres">
      <dgm:prSet presAssocID="{F5DA5C6E-D212-4879-A127-AE21C0C436B3}" presName="vert1" presStyleCnt="0"/>
      <dgm:spPr/>
    </dgm:pt>
    <dgm:pt modelId="{0151E6B3-A3BF-425B-B939-D971BF82D725}" type="pres">
      <dgm:prSet presAssocID="{51FD9776-7AB5-4059-A021-7D7A3C0B3699}" presName="thickLine" presStyleLbl="alignNode1" presStyleIdx="6" presStyleCnt="7"/>
      <dgm:spPr/>
    </dgm:pt>
    <dgm:pt modelId="{DB600575-6119-4F63-A451-68BBF4DE6119}" type="pres">
      <dgm:prSet presAssocID="{51FD9776-7AB5-4059-A021-7D7A3C0B3699}" presName="horz1" presStyleCnt="0"/>
      <dgm:spPr/>
    </dgm:pt>
    <dgm:pt modelId="{821609AD-E07C-4B91-90E4-826E2CCDBDE2}" type="pres">
      <dgm:prSet presAssocID="{51FD9776-7AB5-4059-A021-7D7A3C0B3699}" presName="tx1" presStyleLbl="revTx" presStyleIdx="6" presStyleCnt="7"/>
      <dgm:spPr/>
    </dgm:pt>
    <dgm:pt modelId="{9F38C088-217E-4670-8FB3-2CBAC5C8E241}" type="pres">
      <dgm:prSet presAssocID="{51FD9776-7AB5-4059-A021-7D7A3C0B3699}" presName="vert1" presStyleCnt="0"/>
      <dgm:spPr/>
    </dgm:pt>
  </dgm:ptLst>
  <dgm:cxnLst>
    <dgm:cxn modelId="{EDA40012-CB4F-48DE-A700-5F8935B7DF2F}" type="presOf" srcId="{51FD9776-7AB5-4059-A021-7D7A3C0B3699}" destId="{821609AD-E07C-4B91-90E4-826E2CCDBDE2}" srcOrd="0" destOrd="0" presId="urn:microsoft.com/office/officeart/2008/layout/LinedList"/>
    <dgm:cxn modelId="{03EE1D23-B26C-4375-8C5C-8D836F54D287}" srcId="{65DC2DF3-C1AE-448D-A7C6-C76B2464AEB9}" destId="{FD9DFE33-1EFB-47AB-B498-254262FE704D}" srcOrd="0" destOrd="0" parTransId="{9A1AF448-BB89-4313-8CE2-8381F8DCEA01}" sibTransId="{510242E8-B43F-4B14-A69D-0FBB94A01CDD}"/>
    <dgm:cxn modelId="{169C7425-B6B1-440A-BD27-B83A5493E7CA}" type="presOf" srcId="{FE75742C-6ABA-4987-BE5B-D8C63EF7EE92}" destId="{702C6D55-D971-4E42-8310-0CD50E717EB7}" srcOrd="0" destOrd="0" presId="urn:microsoft.com/office/officeart/2008/layout/LinedList"/>
    <dgm:cxn modelId="{65CBBA33-D4F1-4D27-AD27-97A9D23F65DD}" type="presOf" srcId="{5A9DB708-D99E-4DB4-88E9-A0D79229BDBA}" destId="{08154EBF-F10B-44C0-B6A3-458FF9074BDC}" srcOrd="0" destOrd="0" presId="urn:microsoft.com/office/officeart/2008/layout/LinedList"/>
    <dgm:cxn modelId="{30F9313B-B808-43F0-B5B3-303A605FFB7A}" srcId="{65DC2DF3-C1AE-448D-A7C6-C76B2464AEB9}" destId="{FE75742C-6ABA-4987-BE5B-D8C63EF7EE92}" srcOrd="1" destOrd="0" parTransId="{EFA766E7-0687-496E-BB82-6E25747710B3}" sibTransId="{F3999B7A-12A4-4637-A95A-5281E6D0D701}"/>
    <dgm:cxn modelId="{C1E7AF4C-9EE5-490A-B60D-759BD6AD213B}" type="presOf" srcId="{F5DA5C6E-D212-4879-A127-AE21C0C436B3}" destId="{5DFFB4E0-B305-4A5D-9920-6E59D30CFE7B}" srcOrd="0" destOrd="0" presId="urn:microsoft.com/office/officeart/2008/layout/LinedList"/>
    <dgm:cxn modelId="{C093986D-5E85-42C2-A86A-4D6CB7F481D7}" srcId="{65DC2DF3-C1AE-448D-A7C6-C76B2464AEB9}" destId="{F5DA5C6E-D212-4879-A127-AE21C0C436B3}" srcOrd="5" destOrd="0" parTransId="{D74C74C4-3AA1-438D-9E9B-3486585ADD90}" sibTransId="{C477EB90-C5ED-41C9-9474-2E84AFB4148B}"/>
    <dgm:cxn modelId="{964F2C54-0278-48A4-A8F0-A559C644C252}" srcId="{65DC2DF3-C1AE-448D-A7C6-C76B2464AEB9}" destId="{5A9DB708-D99E-4DB4-88E9-A0D79229BDBA}" srcOrd="2" destOrd="0" parTransId="{411FE784-B42D-4F9A-8042-702FD702663F}" sibTransId="{E24C1C8E-3A38-4A98-AB52-D18A5DE19CB6}"/>
    <dgm:cxn modelId="{EC81138A-B42B-4029-AD98-F9C2ADC60109}" srcId="{65DC2DF3-C1AE-448D-A7C6-C76B2464AEB9}" destId="{1899F129-D6E2-4592-9910-D4F1E5258DB6}" srcOrd="4" destOrd="0" parTransId="{14FC056D-E445-4E4A-BAAB-1B206C4CAC24}" sibTransId="{F2C30011-BC65-40BC-8B93-ED4ECDF93745}"/>
    <dgm:cxn modelId="{5930888B-5ED3-4BB0-AB42-BB94E19514BA}" srcId="{65DC2DF3-C1AE-448D-A7C6-C76B2464AEB9}" destId="{E6D1E38E-CF3B-4091-B61B-E68CCE170837}" srcOrd="3" destOrd="0" parTransId="{22D6A7C1-C386-4EDE-8D6F-ED10BDFC60A1}" sibTransId="{159DE9AF-A71F-4422-B02B-F5F5E6281969}"/>
    <dgm:cxn modelId="{50298890-2EAF-4E46-8B58-919FFC078255}" type="presOf" srcId="{E6D1E38E-CF3B-4091-B61B-E68CCE170837}" destId="{F140EADB-AA22-40F0-842D-2703AE17EC8C}" srcOrd="0" destOrd="0" presId="urn:microsoft.com/office/officeart/2008/layout/LinedList"/>
    <dgm:cxn modelId="{82E31E91-B477-41C7-A3C9-1EB011A6785D}" srcId="{65DC2DF3-C1AE-448D-A7C6-C76B2464AEB9}" destId="{51FD9776-7AB5-4059-A021-7D7A3C0B3699}" srcOrd="6" destOrd="0" parTransId="{F9CFCDB5-007E-4E3B-A847-49BAD94105B0}" sibTransId="{799C0F01-7624-4242-B605-435492722DE5}"/>
    <dgm:cxn modelId="{51CC539D-120B-46E1-8784-13C2927CFC0E}" type="presOf" srcId="{1899F129-D6E2-4592-9910-D4F1E5258DB6}" destId="{C62C885E-1FDA-4D6E-8CD5-07985BE45600}" srcOrd="0" destOrd="0" presId="urn:microsoft.com/office/officeart/2008/layout/LinedList"/>
    <dgm:cxn modelId="{4F3FD7B3-1F45-4438-A8FE-C6C0A73966CD}" type="presOf" srcId="{65DC2DF3-C1AE-448D-A7C6-C76B2464AEB9}" destId="{B3EC476C-A9D9-40FB-8D06-CD3F7EB3B8D7}" srcOrd="0" destOrd="0" presId="urn:microsoft.com/office/officeart/2008/layout/LinedList"/>
    <dgm:cxn modelId="{7107A6F5-7B21-4CA9-A184-804E4069341A}" type="presOf" srcId="{FD9DFE33-1EFB-47AB-B498-254262FE704D}" destId="{F306AAC8-99F1-4B94-98BC-E16115DCE746}" srcOrd="0" destOrd="0" presId="urn:microsoft.com/office/officeart/2008/layout/LinedList"/>
    <dgm:cxn modelId="{C6CA8134-0622-42FB-A024-B9C16BE597F3}" type="presParOf" srcId="{B3EC476C-A9D9-40FB-8D06-CD3F7EB3B8D7}" destId="{E94EE734-86CF-47DD-BB6D-C3FBA1FD410C}" srcOrd="0" destOrd="0" presId="urn:microsoft.com/office/officeart/2008/layout/LinedList"/>
    <dgm:cxn modelId="{E64657DB-A763-47DB-8DBA-04739024ECE1}" type="presParOf" srcId="{B3EC476C-A9D9-40FB-8D06-CD3F7EB3B8D7}" destId="{D8896FF1-2C25-4A2F-A5A5-0C302674423C}" srcOrd="1" destOrd="0" presId="urn:microsoft.com/office/officeart/2008/layout/LinedList"/>
    <dgm:cxn modelId="{B8FB3CE9-5E67-441A-9AAE-78BE3B5227E3}" type="presParOf" srcId="{D8896FF1-2C25-4A2F-A5A5-0C302674423C}" destId="{F306AAC8-99F1-4B94-98BC-E16115DCE746}" srcOrd="0" destOrd="0" presId="urn:microsoft.com/office/officeart/2008/layout/LinedList"/>
    <dgm:cxn modelId="{96BB2736-4F02-4719-9976-3054A4A4BAA3}" type="presParOf" srcId="{D8896FF1-2C25-4A2F-A5A5-0C302674423C}" destId="{8AD3E8C1-5A40-4A72-86F9-312EAF202059}" srcOrd="1" destOrd="0" presId="urn:microsoft.com/office/officeart/2008/layout/LinedList"/>
    <dgm:cxn modelId="{90153B63-DEFA-4B29-83E1-8E910ABDEDEA}" type="presParOf" srcId="{B3EC476C-A9D9-40FB-8D06-CD3F7EB3B8D7}" destId="{1A4ACC3E-6413-49E3-B1EC-3E102BC70986}" srcOrd="2" destOrd="0" presId="urn:microsoft.com/office/officeart/2008/layout/LinedList"/>
    <dgm:cxn modelId="{91B158BD-5F3E-463C-9B6A-0B326269DFBB}" type="presParOf" srcId="{B3EC476C-A9D9-40FB-8D06-CD3F7EB3B8D7}" destId="{974351A1-42E4-4E3B-ABBD-E85D611E28B7}" srcOrd="3" destOrd="0" presId="urn:microsoft.com/office/officeart/2008/layout/LinedList"/>
    <dgm:cxn modelId="{813D4999-5BA2-46A0-AFDE-F154ADD5DB73}" type="presParOf" srcId="{974351A1-42E4-4E3B-ABBD-E85D611E28B7}" destId="{702C6D55-D971-4E42-8310-0CD50E717EB7}" srcOrd="0" destOrd="0" presId="urn:microsoft.com/office/officeart/2008/layout/LinedList"/>
    <dgm:cxn modelId="{8604A552-507F-437D-AE17-6491DF32535F}" type="presParOf" srcId="{974351A1-42E4-4E3B-ABBD-E85D611E28B7}" destId="{818FDD57-E16F-4BF4-A70B-13F34694AEC8}" srcOrd="1" destOrd="0" presId="urn:microsoft.com/office/officeart/2008/layout/LinedList"/>
    <dgm:cxn modelId="{F310D28D-14B5-49F6-886F-4DD86C3292DA}" type="presParOf" srcId="{B3EC476C-A9D9-40FB-8D06-CD3F7EB3B8D7}" destId="{8852A99B-A595-4EB4-902C-28B2961569D0}" srcOrd="4" destOrd="0" presId="urn:microsoft.com/office/officeart/2008/layout/LinedList"/>
    <dgm:cxn modelId="{047CE39B-4C23-4501-AFA7-C305E9F29E13}" type="presParOf" srcId="{B3EC476C-A9D9-40FB-8D06-CD3F7EB3B8D7}" destId="{E98233BB-980D-431A-B60E-108DE920511E}" srcOrd="5" destOrd="0" presId="urn:microsoft.com/office/officeart/2008/layout/LinedList"/>
    <dgm:cxn modelId="{69BB92BF-D3A2-4A3F-9623-FB5F19960694}" type="presParOf" srcId="{E98233BB-980D-431A-B60E-108DE920511E}" destId="{08154EBF-F10B-44C0-B6A3-458FF9074BDC}" srcOrd="0" destOrd="0" presId="urn:microsoft.com/office/officeart/2008/layout/LinedList"/>
    <dgm:cxn modelId="{B3D0DCF8-8270-4F1E-A59F-48F2B0035BFA}" type="presParOf" srcId="{E98233BB-980D-431A-B60E-108DE920511E}" destId="{C5D196D2-F830-495C-87EE-C4776B3C4AA1}" srcOrd="1" destOrd="0" presId="urn:microsoft.com/office/officeart/2008/layout/LinedList"/>
    <dgm:cxn modelId="{5C66B984-1D22-413D-9038-8941D7096A1B}" type="presParOf" srcId="{B3EC476C-A9D9-40FB-8D06-CD3F7EB3B8D7}" destId="{5965CD9E-17E6-484C-9883-B248DD6A56CC}" srcOrd="6" destOrd="0" presId="urn:microsoft.com/office/officeart/2008/layout/LinedList"/>
    <dgm:cxn modelId="{12F29D09-A3D8-4181-AD3B-7BBA799CC1DC}" type="presParOf" srcId="{B3EC476C-A9D9-40FB-8D06-CD3F7EB3B8D7}" destId="{CE76F3D6-C7DA-4D00-89F2-402114ABE363}" srcOrd="7" destOrd="0" presId="urn:microsoft.com/office/officeart/2008/layout/LinedList"/>
    <dgm:cxn modelId="{7900B9CD-72E8-4A3E-8983-8A8EA0513C51}" type="presParOf" srcId="{CE76F3D6-C7DA-4D00-89F2-402114ABE363}" destId="{F140EADB-AA22-40F0-842D-2703AE17EC8C}" srcOrd="0" destOrd="0" presId="urn:microsoft.com/office/officeart/2008/layout/LinedList"/>
    <dgm:cxn modelId="{F0B31EFB-EB3E-4890-A6CB-BC39A08389EC}" type="presParOf" srcId="{CE76F3D6-C7DA-4D00-89F2-402114ABE363}" destId="{9F0E84CC-F22A-436C-85A1-A3A0232E6EED}" srcOrd="1" destOrd="0" presId="urn:microsoft.com/office/officeart/2008/layout/LinedList"/>
    <dgm:cxn modelId="{D305ADE3-FFA1-4F43-AE1B-9F63C48709FB}" type="presParOf" srcId="{B3EC476C-A9D9-40FB-8D06-CD3F7EB3B8D7}" destId="{3784C5DF-0317-49D1-A630-9262DD8A80F6}" srcOrd="8" destOrd="0" presId="urn:microsoft.com/office/officeart/2008/layout/LinedList"/>
    <dgm:cxn modelId="{365CA90A-E993-415F-B6BB-F6444C06D6BB}" type="presParOf" srcId="{B3EC476C-A9D9-40FB-8D06-CD3F7EB3B8D7}" destId="{15F5D4D9-6D7C-4833-9249-6DF84A414A8A}" srcOrd="9" destOrd="0" presId="urn:microsoft.com/office/officeart/2008/layout/LinedList"/>
    <dgm:cxn modelId="{13EF42C1-4574-45A7-9491-6BBE7DF4C4C4}" type="presParOf" srcId="{15F5D4D9-6D7C-4833-9249-6DF84A414A8A}" destId="{C62C885E-1FDA-4D6E-8CD5-07985BE45600}" srcOrd="0" destOrd="0" presId="urn:microsoft.com/office/officeart/2008/layout/LinedList"/>
    <dgm:cxn modelId="{296CF3A9-8E2D-43EB-8129-8E9F82CACCF1}" type="presParOf" srcId="{15F5D4D9-6D7C-4833-9249-6DF84A414A8A}" destId="{3A1194DA-3EEB-46DC-B4DF-57D534D6FD27}" srcOrd="1" destOrd="0" presId="urn:microsoft.com/office/officeart/2008/layout/LinedList"/>
    <dgm:cxn modelId="{455CE726-17D4-4BCA-BC32-B913149AEECE}" type="presParOf" srcId="{B3EC476C-A9D9-40FB-8D06-CD3F7EB3B8D7}" destId="{13980D6B-3538-446D-81CD-DF3FE023C749}" srcOrd="10" destOrd="0" presId="urn:microsoft.com/office/officeart/2008/layout/LinedList"/>
    <dgm:cxn modelId="{A30FB7B9-A834-4807-80EE-7B37E0CD8CBB}" type="presParOf" srcId="{B3EC476C-A9D9-40FB-8D06-CD3F7EB3B8D7}" destId="{00BC5FF4-10A6-4E55-99B0-C2401C8E19B4}" srcOrd="11" destOrd="0" presId="urn:microsoft.com/office/officeart/2008/layout/LinedList"/>
    <dgm:cxn modelId="{BA418083-6513-4231-A8FF-F24014B9A176}" type="presParOf" srcId="{00BC5FF4-10A6-4E55-99B0-C2401C8E19B4}" destId="{5DFFB4E0-B305-4A5D-9920-6E59D30CFE7B}" srcOrd="0" destOrd="0" presId="urn:microsoft.com/office/officeart/2008/layout/LinedList"/>
    <dgm:cxn modelId="{F5A41B75-4973-4F55-AC43-3859409A1C13}" type="presParOf" srcId="{00BC5FF4-10A6-4E55-99B0-C2401C8E19B4}" destId="{F0894024-0765-4978-878A-26C935391C5A}" srcOrd="1" destOrd="0" presId="urn:microsoft.com/office/officeart/2008/layout/LinedList"/>
    <dgm:cxn modelId="{28C0A3B3-153C-4D6D-9E8F-174BACFE85E5}" type="presParOf" srcId="{B3EC476C-A9D9-40FB-8D06-CD3F7EB3B8D7}" destId="{0151E6B3-A3BF-425B-B939-D971BF82D725}" srcOrd="12" destOrd="0" presId="urn:microsoft.com/office/officeart/2008/layout/LinedList"/>
    <dgm:cxn modelId="{2A651F10-449D-4F30-94EC-ABA516441F15}" type="presParOf" srcId="{B3EC476C-A9D9-40FB-8D06-CD3F7EB3B8D7}" destId="{DB600575-6119-4F63-A451-68BBF4DE6119}" srcOrd="13" destOrd="0" presId="urn:microsoft.com/office/officeart/2008/layout/LinedList"/>
    <dgm:cxn modelId="{83AB460B-6022-4E86-95BB-C642D0F78FFA}" type="presParOf" srcId="{DB600575-6119-4F63-A451-68BBF4DE6119}" destId="{821609AD-E07C-4B91-90E4-826E2CCDBDE2}" srcOrd="0" destOrd="0" presId="urn:microsoft.com/office/officeart/2008/layout/LinedList"/>
    <dgm:cxn modelId="{D04736B7-AF3B-4195-819C-0D1EB7B8483B}" type="presParOf" srcId="{DB600575-6119-4F63-A451-68BBF4DE6119}" destId="{9F38C088-217E-4670-8FB3-2CBAC5C8E2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B41D5-C2B2-4A7A-8281-16C919C387A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25DE0E6-3B3B-4539-A6F7-A71F4AFD91A9}">
      <dgm:prSet/>
      <dgm:spPr/>
      <dgm:t>
        <a:bodyPr/>
        <a:lstStyle/>
        <a:p>
          <a:r>
            <a:rPr lang="en-US" dirty="0"/>
            <a:t>Established in 1993</a:t>
          </a:r>
        </a:p>
      </dgm:t>
    </dgm:pt>
    <dgm:pt modelId="{0FC0FCBE-A029-4CED-A5FC-F59C0AF6131A}" type="parTrans" cxnId="{A3F49432-2193-455D-A276-4D9CE14E3718}">
      <dgm:prSet/>
      <dgm:spPr/>
      <dgm:t>
        <a:bodyPr/>
        <a:lstStyle/>
        <a:p>
          <a:endParaRPr lang="en-US"/>
        </a:p>
      </dgm:t>
    </dgm:pt>
    <dgm:pt modelId="{37334780-183A-411E-BFF7-D1DAA2611B11}" type="sibTrans" cxnId="{A3F49432-2193-455D-A276-4D9CE14E3718}">
      <dgm:prSet/>
      <dgm:spPr/>
      <dgm:t>
        <a:bodyPr/>
        <a:lstStyle/>
        <a:p>
          <a:endParaRPr lang="en-US"/>
        </a:p>
      </dgm:t>
    </dgm:pt>
    <dgm:pt modelId="{A7CDFFA3-049D-4730-82C2-34B60D841B11}">
      <dgm:prSet/>
      <dgm:spPr/>
      <dgm:t>
        <a:bodyPr/>
        <a:lstStyle/>
        <a:p>
          <a:r>
            <a:rPr lang="en-US"/>
            <a:t>Goal was to create levy controls for WI school districts</a:t>
          </a:r>
        </a:p>
      </dgm:t>
    </dgm:pt>
    <dgm:pt modelId="{B778ED5A-E067-4A65-8659-6A7861BB12C5}" type="parTrans" cxnId="{3BEA554E-65F2-4A4F-83EF-C86999AA9657}">
      <dgm:prSet/>
      <dgm:spPr/>
      <dgm:t>
        <a:bodyPr/>
        <a:lstStyle/>
        <a:p>
          <a:endParaRPr lang="en-US"/>
        </a:p>
      </dgm:t>
    </dgm:pt>
    <dgm:pt modelId="{DF27F789-4EF2-41EC-846F-06423306721B}" type="sibTrans" cxnId="{3BEA554E-65F2-4A4F-83EF-C86999AA9657}">
      <dgm:prSet/>
      <dgm:spPr/>
      <dgm:t>
        <a:bodyPr/>
        <a:lstStyle/>
        <a:p>
          <a:endParaRPr lang="en-US"/>
        </a:p>
      </dgm:t>
    </dgm:pt>
    <dgm:pt modelId="{7D931E72-FFCC-45A2-B9FD-08E59FE11F9B}">
      <dgm:prSet/>
      <dgm:spPr/>
      <dgm:t>
        <a:bodyPr/>
        <a:lstStyle/>
        <a:p>
          <a:r>
            <a:rPr lang="en-US"/>
            <a:t>Created a calculation to determine the amount of revenue a district could generate through the sources of </a:t>
          </a:r>
          <a:r>
            <a:rPr lang="en-US" i="1"/>
            <a:t>state general aid </a:t>
          </a:r>
          <a:r>
            <a:rPr lang="en-US"/>
            <a:t>and</a:t>
          </a:r>
          <a:r>
            <a:rPr lang="en-US" i="1"/>
            <a:t> the local tax levy</a:t>
          </a:r>
          <a:endParaRPr lang="en-US"/>
        </a:p>
      </dgm:t>
    </dgm:pt>
    <dgm:pt modelId="{64F762B6-0F11-4C98-A74C-B11CF6686E27}" type="parTrans" cxnId="{67FB7428-909E-4CAD-B8A6-68CEFAFED1FC}">
      <dgm:prSet/>
      <dgm:spPr/>
      <dgm:t>
        <a:bodyPr/>
        <a:lstStyle/>
        <a:p>
          <a:endParaRPr lang="en-US"/>
        </a:p>
      </dgm:t>
    </dgm:pt>
    <dgm:pt modelId="{95B6BFFE-52F1-4888-817F-2CE33E8270C0}" type="sibTrans" cxnId="{67FB7428-909E-4CAD-B8A6-68CEFAFED1FC}">
      <dgm:prSet/>
      <dgm:spPr/>
      <dgm:t>
        <a:bodyPr/>
        <a:lstStyle/>
        <a:p>
          <a:endParaRPr lang="en-US"/>
        </a:p>
      </dgm:t>
    </dgm:pt>
    <dgm:pt modelId="{D86732F9-CC12-4951-AD9C-97B473609C9F}">
      <dgm:prSet/>
      <dgm:spPr/>
      <dgm:t>
        <a:bodyPr/>
        <a:lstStyle/>
        <a:p>
          <a:r>
            <a:rPr lang="en-US" b="0" dirty="0"/>
            <a:t>Provided operational referendums if calculation provided insufficient funds</a:t>
          </a:r>
        </a:p>
      </dgm:t>
    </dgm:pt>
    <dgm:pt modelId="{A4ECC902-3140-41ED-8E54-7A28840F2CF8}" type="parTrans" cxnId="{D189C06E-FE50-4CB6-8BB2-D1F5D14DD8D8}">
      <dgm:prSet/>
      <dgm:spPr/>
      <dgm:t>
        <a:bodyPr/>
        <a:lstStyle/>
        <a:p>
          <a:endParaRPr lang="en-US"/>
        </a:p>
      </dgm:t>
    </dgm:pt>
    <dgm:pt modelId="{768DF224-7C73-4E96-9A5E-22F9BCCD9D5B}" type="sibTrans" cxnId="{D189C06E-FE50-4CB6-8BB2-D1F5D14DD8D8}">
      <dgm:prSet/>
      <dgm:spPr/>
      <dgm:t>
        <a:bodyPr/>
        <a:lstStyle/>
        <a:p>
          <a:endParaRPr lang="en-US"/>
        </a:p>
      </dgm:t>
    </dgm:pt>
    <dgm:pt modelId="{DD919341-E6F2-4F2F-AD07-DA98027330C1}" type="pres">
      <dgm:prSet presAssocID="{F8AB41D5-C2B2-4A7A-8281-16C919C387AD}" presName="linear" presStyleCnt="0">
        <dgm:presLayoutVars>
          <dgm:animLvl val="lvl"/>
          <dgm:resizeHandles val="exact"/>
        </dgm:presLayoutVars>
      </dgm:prSet>
      <dgm:spPr/>
    </dgm:pt>
    <dgm:pt modelId="{82E1383C-4F49-47F9-82A9-628C7C6C7151}" type="pres">
      <dgm:prSet presAssocID="{E25DE0E6-3B3B-4539-A6F7-A71F4AFD91A9}" presName="parentText" presStyleLbl="node1" presStyleIdx="0" presStyleCnt="4">
        <dgm:presLayoutVars>
          <dgm:chMax val="0"/>
          <dgm:bulletEnabled val="1"/>
        </dgm:presLayoutVars>
      </dgm:prSet>
      <dgm:spPr/>
    </dgm:pt>
    <dgm:pt modelId="{BD98F5A0-0BFB-4213-A9F7-D090295FB676}" type="pres">
      <dgm:prSet presAssocID="{37334780-183A-411E-BFF7-D1DAA2611B11}" presName="spacer" presStyleCnt="0"/>
      <dgm:spPr/>
    </dgm:pt>
    <dgm:pt modelId="{46491BF1-6437-4F62-9BD7-529D8F6560D6}" type="pres">
      <dgm:prSet presAssocID="{A7CDFFA3-049D-4730-82C2-34B60D841B11}" presName="parentText" presStyleLbl="node1" presStyleIdx="1" presStyleCnt="4">
        <dgm:presLayoutVars>
          <dgm:chMax val="0"/>
          <dgm:bulletEnabled val="1"/>
        </dgm:presLayoutVars>
      </dgm:prSet>
      <dgm:spPr/>
    </dgm:pt>
    <dgm:pt modelId="{8675E641-07F5-426B-B235-D40A37623CED}" type="pres">
      <dgm:prSet presAssocID="{DF27F789-4EF2-41EC-846F-06423306721B}" presName="spacer" presStyleCnt="0"/>
      <dgm:spPr/>
    </dgm:pt>
    <dgm:pt modelId="{5047BC04-03B8-4AAB-8509-8EEDBFAA3023}" type="pres">
      <dgm:prSet presAssocID="{7D931E72-FFCC-45A2-B9FD-08E59FE11F9B}" presName="parentText" presStyleLbl="node1" presStyleIdx="2" presStyleCnt="4">
        <dgm:presLayoutVars>
          <dgm:chMax val="0"/>
          <dgm:bulletEnabled val="1"/>
        </dgm:presLayoutVars>
      </dgm:prSet>
      <dgm:spPr/>
    </dgm:pt>
    <dgm:pt modelId="{FC8AC0A4-4088-4390-80C0-2BD52F6BE6DF}" type="pres">
      <dgm:prSet presAssocID="{95B6BFFE-52F1-4888-817F-2CE33E8270C0}" presName="spacer" presStyleCnt="0"/>
      <dgm:spPr/>
    </dgm:pt>
    <dgm:pt modelId="{A47955D7-E34B-48EF-B80D-C0659B5DFC67}" type="pres">
      <dgm:prSet presAssocID="{D86732F9-CC12-4951-AD9C-97B473609C9F}" presName="parentText" presStyleLbl="node1" presStyleIdx="3" presStyleCnt="4">
        <dgm:presLayoutVars>
          <dgm:chMax val="0"/>
          <dgm:bulletEnabled val="1"/>
        </dgm:presLayoutVars>
      </dgm:prSet>
      <dgm:spPr/>
    </dgm:pt>
  </dgm:ptLst>
  <dgm:cxnLst>
    <dgm:cxn modelId="{67FB7428-909E-4CAD-B8A6-68CEFAFED1FC}" srcId="{F8AB41D5-C2B2-4A7A-8281-16C919C387AD}" destId="{7D931E72-FFCC-45A2-B9FD-08E59FE11F9B}" srcOrd="2" destOrd="0" parTransId="{64F762B6-0F11-4C98-A74C-B11CF6686E27}" sibTransId="{95B6BFFE-52F1-4888-817F-2CE33E8270C0}"/>
    <dgm:cxn modelId="{A3F49432-2193-455D-A276-4D9CE14E3718}" srcId="{F8AB41D5-C2B2-4A7A-8281-16C919C387AD}" destId="{E25DE0E6-3B3B-4539-A6F7-A71F4AFD91A9}" srcOrd="0" destOrd="0" parTransId="{0FC0FCBE-A029-4CED-A5FC-F59C0AF6131A}" sibTransId="{37334780-183A-411E-BFF7-D1DAA2611B11}"/>
    <dgm:cxn modelId="{3BEA554E-65F2-4A4F-83EF-C86999AA9657}" srcId="{F8AB41D5-C2B2-4A7A-8281-16C919C387AD}" destId="{A7CDFFA3-049D-4730-82C2-34B60D841B11}" srcOrd="1" destOrd="0" parTransId="{B778ED5A-E067-4A65-8659-6A7861BB12C5}" sibTransId="{DF27F789-4EF2-41EC-846F-06423306721B}"/>
    <dgm:cxn modelId="{D189C06E-FE50-4CB6-8BB2-D1F5D14DD8D8}" srcId="{F8AB41D5-C2B2-4A7A-8281-16C919C387AD}" destId="{D86732F9-CC12-4951-AD9C-97B473609C9F}" srcOrd="3" destOrd="0" parTransId="{A4ECC902-3140-41ED-8E54-7A28840F2CF8}" sibTransId="{768DF224-7C73-4E96-9A5E-22F9BCCD9D5B}"/>
    <dgm:cxn modelId="{8A84078B-87C3-434B-85D8-3B9E84F274C9}" type="presOf" srcId="{D86732F9-CC12-4951-AD9C-97B473609C9F}" destId="{A47955D7-E34B-48EF-B80D-C0659B5DFC67}" srcOrd="0" destOrd="0" presId="urn:microsoft.com/office/officeart/2005/8/layout/vList2"/>
    <dgm:cxn modelId="{6B00948F-5289-4650-A746-A5F463D47547}" type="presOf" srcId="{7D931E72-FFCC-45A2-B9FD-08E59FE11F9B}" destId="{5047BC04-03B8-4AAB-8509-8EEDBFAA3023}" srcOrd="0" destOrd="0" presId="urn:microsoft.com/office/officeart/2005/8/layout/vList2"/>
    <dgm:cxn modelId="{950C4B91-7445-4EBA-B0C4-8393B640B5FA}" type="presOf" srcId="{F8AB41D5-C2B2-4A7A-8281-16C919C387AD}" destId="{DD919341-E6F2-4F2F-AD07-DA98027330C1}" srcOrd="0" destOrd="0" presId="urn:microsoft.com/office/officeart/2005/8/layout/vList2"/>
    <dgm:cxn modelId="{0778E4A7-CB3B-4E0E-B34B-EFD60E565114}" type="presOf" srcId="{A7CDFFA3-049D-4730-82C2-34B60D841B11}" destId="{46491BF1-6437-4F62-9BD7-529D8F6560D6}" srcOrd="0" destOrd="0" presId="urn:microsoft.com/office/officeart/2005/8/layout/vList2"/>
    <dgm:cxn modelId="{102A18D7-C9FC-4D04-ACE9-B804E08EEF79}" type="presOf" srcId="{E25DE0E6-3B3B-4539-A6F7-A71F4AFD91A9}" destId="{82E1383C-4F49-47F9-82A9-628C7C6C7151}" srcOrd="0" destOrd="0" presId="urn:microsoft.com/office/officeart/2005/8/layout/vList2"/>
    <dgm:cxn modelId="{E208DCEB-E030-4A6E-9220-A5B7B742453C}" type="presParOf" srcId="{DD919341-E6F2-4F2F-AD07-DA98027330C1}" destId="{82E1383C-4F49-47F9-82A9-628C7C6C7151}" srcOrd="0" destOrd="0" presId="urn:microsoft.com/office/officeart/2005/8/layout/vList2"/>
    <dgm:cxn modelId="{3790B9CC-3CBE-4084-85E7-DFE1AFA6B579}" type="presParOf" srcId="{DD919341-E6F2-4F2F-AD07-DA98027330C1}" destId="{BD98F5A0-0BFB-4213-A9F7-D090295FB676}" srcOrd="1" destOrd="0" presId="urn:microsoft.com/office/officeart/2005/8/layout/vList2"/>
    <dgm:cxn modelId="{CEC38A85-7A7A-41FE-84DE-B8DDAADEC117}" type="presParOf" srcId="{DD919341-E6F2-4F2F-AD07-DA98027330C1}" destId="{46491BF1-6437-4F62-9BD7-529D8F6560D6}" srcOrd="2" destOrd="0" presId="urn:microsoft.com/office/officeart/2005/8/layout/vList2"/>
    <dgm:cxn modelId="{E7443CA9-E0B0-4976-B749-CD654147FCC3}" type="presParOf" srcId="{DD919341-E6F2-4F2F-AD07-DA98027330C1}" destId="{8675E641-07F5-426B-B235-D40A37623CED}" srcOrd="3" destOrd="0" presId="urn:microsoft.com/office/officeart/2005/8/layout/vList2"/>
    <dgm:cxn modelId="{F00ABE3B-92A5-43F1-91FC-89B0D0513E26}" type="presParOf" srcId="{DD919341-E6F2-4F2F-AD07-DA98027330C1}" destId="{5047BC04-03B8-4AAB-8509-8EEDBFAA3023}" srcOrd="4" destOrd="0" presId="urn:microsoft.com/office/officeart/2005/8/layout/vList2"/>
    <dgm:cxn modelId="{9C2CA8C4-3732-4079-9EE8-387A5C5E74E9}" type="presParOf" srcId="{DD919341-E6F2-4F2F-AD07-DA98027330C1}" destId="{FC8AC0A4-4088-4390-80C0-2BD52F6BE6DF}" srcOrd="5" destOrd="0" presId="urn:microsoft.com/office/officeart/2005/8/layout/vList2"/>
    <dgm:cxn modelId="{9CB316F8-A1A8-4926-8BC8-8539C1A34632}" type="presParOf" srcId="{DD919341-E6F2-4F2F-AD07-DA98027330C1}" destId="{A47955D7-E34B-48EF-B80D-C0659B5DFC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pupil</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2"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1"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1"/>
      <dgm:spPr/>
    </dgm:pt>
    <dgm:pt modelId="{2777E8B7-2C87-4A64-B172-4D156C0B21B9}" type="pres">
      <dgm:prSet presAssocID="{7C2B0E56-0655-41C8-B397-9D5FA989A515}" presName="node" presStyleLbl="node1" presStyleIdx="1" presStyleCnt="2"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B9E12FDC-F35E-48E5-954B-D183C1258497}" type="presOf" srcId="{4C77D763-126E-4C89-B0F2-C3F623B1CD8A}" destId="{E066B6A2-AABC-40D0-842C-072BD9EAE6A2}"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E90C1FB-F66F-4784-A042-41898C407856}" type="doc">
      <dgm:prSet loTypeId="urn:microsoft.com/office/officeart/2005/8/layout/process1" loCatId="process" qsTypeId="urn:microsoft.com/office/officeart/2005/8/quickstyle/simple1" qsCatId="simple" csTypeId="urn:microsoft.com/office/officeart/2005/8/colors/colorful1" csCatId="colorful" phldr="1"/>
      <dgm:spPr/>
    </dgm:pt>
    <dgm:pt modelId="{083D9C3A-6063-43D7-AC1E-3406C7584CB1}">
      <dgm:prSet phldrT="[Text]" custT="1"/>
      <dgm:spPr/>
      <dgm:t>
        <a:bodyPr/>
        <a:lstStyle/>
        <a:p>
          <a:r>
            <a:rPr lang="en-US" sz="2000" dirty="0"/>
            <a:t>Resident Membership (FTE)</a:t>
          </a:r>
        </a:p>
      </dgm:t>
    </dgm:pt>
    <dgm:pt modelId="{20C11E3A-4DF4-400C-9F2A-71E2B47254A0}" type="parTrans" cxnId="{47720F0B-3135-430F-9081-DD66B5C71665}">
      <dgm:prSet/>
      <dgm:spPr/>
      <dgm:t>
        <a:bodyPr/>
        <a:lstStyle/>
        <a:p>
          <a:endParaRPr lang="en-US" sz="2000"/>
        </a:p>
      </dgm:t>
    </dgm:pt>
    <dgm:pt modelId="{4C77D763-126E-4C89-B0F2-C3F623B1CD8A}" type="sibTrans" cxnId="{47720F0B-3135-430F-9081-DD66B5C71665}">
      <dgm:prSet custT="1"/>
      <dgm:spPr/>
      <dgm:t>
        <a:bodyPr/>
        <a:lstStyle/>
        <a:p>
          <a:endParaRPr lang="en-US" sz="1800"/>
        </a:p>
      </dgm:t>
    </dgm:pt>
    <dgm:pt modelId="{7C2B0E56-0655-41C8-B397-9D5FA989A515}">
      <dgm:prSet phldrT="[Text]" custT="1"/>
      <dgm:spPr/>
      <dgm:t>
        <a:bodyPr/>
        <a:lstStyle/>
        <a:p>
          <a:r>
            <a:rPr lang="en-US" sz="2000" dirty="0"/>
            <a:t>$ per member</a:t>
          </a:r>
        </a:p>
      </dgm:t>
    </dgm:pt>
    <dgm:pt modelId="{5895A24B-75A2-4F2E-953B-31FC8FDC2200}" type="parTrans" cxnId="{E0BBB20A-016A-4CDD-9059-579AC6E05387}">
      <dgm:prSet/>
      <dgm:spPr/>
      <dgm:t>
        <a:bodyPr/>
        <a:lstStyle/>
        <a:p>
          <a:endParaRPr lang="en-US" sz="2000"/>
        </a:p>
      </dgm:t>
    </dgm:pt>
    <dgm:pt modelId="{66CE58F2-D7FF-47B0-A70E-923B0D45FFEF}" type="sibTrans" cxnId="{E0BBB20A-016A-4CDD-9059-579AC6E05387}">
      <dgm:prSet custT="1"/>
      <dgm:spPr/>
      <dgm:t>
        <a:bodyPr/>
        <a:lstStyle/>
        <a:p>
          <a:endParaRPr lang="en-US" sz="1800"/>
        </a:p>
      </dgm:t>
    </dgm:pt>
    <dgm:pt modelId="{4BE8DB73-4F19-4562-8D0C-073D7FB7E6E0}">
      <dgm:prSet phldrT="[Text]" custT="1"/>
      <dgm:spPr/>
      <dgm:t>
        <a:bodyPr/>
        <a:lstStyle/>
        <a:p>
          <a:r>
            <a:rPr lang="en-US" sz="2000" dirty="0"/>
            <a:t>On-going and one-time exemptions</a:t>
          </a:r>
        </a:p>
      </dgm:t>
    </dgm:pt>
    <dgm:pt modelId="{90DE011F-BF62-4816-B8D1-B99F2FD15132}" type="parTrans" cxnId="{D5E31B25-A6E3-4FF7-AA56-B92CFE5F4D3E}">
      <dgm:prSet/>
      <dgm:spPr/>
      <dgm:t>
        <a:bodyPr/>
        <a:lstStyle/>
        <a:p>
          <a:endParaRPr lang="en-US" sz="2000"/>
        </a:p>
      </dgm:t>
    </dgm:pt>
    <dgm:pt modelId="{CB0832F4-A5B0-4297-AE5A-0615E824AD5B}" type="sibTrans" cxnId="{D5E31B25-A6E3-4FF7-AA56-B92CFE5F4D3E}">
      <dgm:prSet custT="1"/>
      <dgm:spPr/>
      <dgm:t>
        <a:bodyPr/>
        <a:lstStyle/>
        <a:p>
          <a:endParaRPr lang="en-US" sz="1800"/>
        </a:p>
      </dgm:t>
    </dgm:pt>
    <dgm:pt modelId="{0D997FC9-2CD8-4E8A-AD22-0B77B19B09E5}">
      <dgm:prSet phldrT="[Text]" custT="1"/>
      <dgm:spPr/>
      <dgm:t>
        <a:bodyPr/>
        <a:lstStyle/>
        <a:p>
          <a:r>
            <a:rPr lang="en-US" sz="2000" dirty="0"/>
            <a:t>Revenue Limit Authority</a:t>
          </a:r>
        </a:p>
      </dgm:t>
    </dgm:pt>
    <dgm:pt modelId="{BB859068-0C6F-4BA8-94C3-399195A643A4}" type="parTrans" cxnId="{489A39CE-50C0-492A-81D2-B7F413D4E97F}">
      <dgm:prSet/>
      <dgm:spPr/>
      <dgm:t>
        <a:bodyPr/>
        <a:lstStyle/>
        <a:p>
          <a:endParaRPr lang="en-US" sz="2000"/>
        </a:p>
      </dgm:t>
    </dgm:pt>
    <dgm:pt modelId="{1354552A-EFB7-403B-919F-C656E59A7D1F}" type="sibTrans" cxnId="{489A39CE-50C0-492A-81D2-B7F413D4E97F}">
      <dgm:prSet/>
      <dgm:spPr/>
      <dgm:t>
        <a:bodyPr/>
        <a:lstStyle/>
        <a:p>
          <a:endParaRPr lang="en-US" sz="2000"/>
        </a:p>
      </dgm:t>
    </dgm:pt>
    <dgm:pt modelId="{C6BCDD78-8CE3-47E3-BC45-68EC305EF438}" type="pres">
      <dgm:prSet presAssocID="{3E90C1FB-F66F-4784-A042-41898C407856}" presName="Name0" presStyleCnt="0">
        <dgm:presLayoutVars>
          <dgm:dir/>
          <dgm:resizeHandles val="exact"/>
        </dgm:presLayoutVars>
      </dgm:prSet>
      <dgm:spPr/>
    </dgm:pt>
    <dgm:pt modelId="{6F35BFD7-90AC-4237-A8C0-0D918BDFFEE9}" type="pres">
      <dgm:prSet presAssocID="{083D9C3A-6063-43D7-AC1E-3406C7584CB1}" presName="node" presStyleLbl="node1" presStyleIdx="0" presStyleCnt="4" custScaleX="161051" custScaleY="161051">
        <dgm:presLayoutVars>
          <dgm:bulletEnabled val="1"/>
        </dgm:presLayoutVars>
      </dgm:prSet>
      <dgm:spPr/>
    </dgm:pt>
    <dgm:pt modelId="{925148CC-9A1C-4135-A54B-557D57260604}" type="pres">
      <dgm:prSet presAssocID="{4C77D763-126E-4C89-B0F2-C3F623B1CD8A}" presName="sibTrans" presStyleLbl="sibTrans2D1" presStyleIdx="0" presStyleCnt="3" custScaleX="161051" custScaleY="161051"/>
      <dgm:spPr>
        <a:prstGeom prst="mathMultiply">
          <a:avLst/>
        </a:prstGeom>
      </dgm:spPr>
    </dgm:pt>
    <dgm:pt modelId="{E066B6A2-AABC-40D0-842C-072BD9EAE6A2}" type="pres">
      <dgm:prSet presAssocID="{4C77D763-126E-4C89-B0F2-C3F623B1CD8A}" presName="connectorText" presStyleLbl="sibTrans2D1" presStyleIdx="0" presStyleCnt="3"/>
      <dgm:spPr/>
    </dgm:pt>
    <dgm:pt modelId="{2777E8B7-2C87-4A64-B172-4D156C0B21B9}" type="pres">
      <dgm:prSet presAssocID="{7C2B0E56-0655-41C8-B397-9D5FA989A515}" presName="node" presStyleLbl="node1" presStyleIdx="1" presStyleCnt="4" custScaleX="161051" custScaleY="161051">
        <dgm:presLayoutVars>
          <dgm:bulletEnabled val="1"/>
        </dgm:presLayoutVars>
      </dgm:prSet>
      <dgm:spPr/>
    </dgm:pt>
    <dgm:pt modelId="{3F1D7783-4285-4193-8F46-1D8BEA40B8F5}" type="pres">
      <dgm:prSet presAssocID="{66CE58F2-D7FF-47B0-A70E-923B0D45FFEF}" presName="sibTrans" presStyleLbl="sibTrans2D1" presStyleIdx="1" presStyleCnt="3" custScaleX="161051" custScaleY="161051"/>
      <dgm:spPr>
        <a:prstGeom prst="mathPlus">
          <a:avLst/>
        </a:prstGeom>
      </dgm:spPr>
    </dgm:pt>
    <dgm:pt modelId="{61882950-ECD4-496E-A906-E1AAF1F7A83E}" type="pres">
      <dgm:prSet presAssocID="{66CE58F2-D7FF-47B0-A70E-923B0D45FFEF}" presName="connectorText" presStyleLbl="sibTrans2D1" presStyleIdx="1" presStyleCnt="3"/>
      <dgm:spPr/>
    </dgm:pt>
    <dgm:pt modelId="{143BF160-666C-4E43-82B3-28D209E5EBFB}" type="pres">
      <dgm:prSet presAssocID="{4BE8DB73-4F19-4562-8D0C-073D7FB7E6E0}" presName="node" presStyleLbl="node1" presStyleIdx="2" presStyleCnt="4" custScaleX="161051" custScaleY="161051">
        <dgm:presLayoutVars>
          <dgm:bulletEnabled val="1"/>
        </dgm:presLayoutVars>
      </dgm:prSet>
      <dgm:spPr/>
    </dgm:pt>
    <dgm:pt modelId="{58B98FAE-5A86-4E42-B829-AC21EECAA0D5}" type="pres">
      <dgm:prSet presAssocID="{CB0832F4-A5B0-4297-AE5A-0615E824AD5B}" presName="sibTrans" presStyleLbl="sibTrans2D1" presStyleIdx="2" presStyleCnt="3" custScaleX="161051" custScaleY="161051"/>
      <dgm:spPr>
        <a:prstGeom prst="mathEqual">
          <a:avLst/>
        </a:prstGeom>
      </dgm:spPr>
    </dgm:pt>
    <dgm:pt modelId="{9D2F43D9-9A86-4985-8B43-56AE00F91780}" type="pres">
      <dgm:prSet presAssocID="{CB0832F4-A5B0-4297-AE5A-0615E824AD5B}" presName="connectorText" presStyleLbl="sibTrans2D1" presStyleIdx="2" presStyleCnt="3"/>
      <dgm:spPr/>
    </dgm:pt>
    <dgm:pt modelId="{F5937004-21AB-45E2-9FD4-9B35938538D4}" type="pres">
      <dgm:prSet presAssocID="{0D997FC9-2CD8-4E8A-AD22-0B77B19B09E5}" presName="node" presStyleLbl="node1" presStyleIdx="3" presStyleCnt="4" custScaleX="161051" custScaleY="161051">
        <dgm:presLayoutVars>
          <dgm:bulletEnabled val="1"/>
        </dgm:presLayoutVars>
      </dgm:prSet>
      <dgm:spPr/>
    </dgm:pt>
  </dgm:ptLst>
  <dgm:cxnLst>
    <dgm:cxn modelId="{9F5C8908-3DB6-4668-B6AD-E468F3E7F6F9}" type="presOf" srcId="{083D9C3A-6063-43D7-AC1E-3406C7584CB1}" destId="{6F35BFD7-90AC-4237-A8C0-0D918BDFFEE9}" srcOrd="0" destOrd="0" presId="urn:microsoft.com/office/officeart/2005/8/layout/process1"/>
    <dgm:cxn modelId="{E0BBB20A-016A-4CDD-9059-579AC6E05387}" srcId="{3E90C1FB-F66F-4784-A042-41898C407856}" destId="{7C2B0E56-0655-41C8-B397-9D5FA989A515}" srcOrd="1" destOrd="0" parTransId="{5895A24B-75A2-4F2E-953B-31FC8FDC2200}" sibTransId="{66CE58F2-D7FF-47B0-A70E-923B0D45FFEF}"/>
    <dgm:cxn modelId="{47720F0B-3135-430F-9081-DD66B5C71665}" srcId="{3E90C1FB-F66F-4784-A042-41898C407856}" destId="{083D9C3A-6063-43D7-AC1E-3406C7584CB1}" srcOrd="0" destOrd="0" parTransId="{20C11E3A-4DF4-400C-9F2A-71E2B47254A0}" sibTransId="{4C77D763-126E-4C89-B0F2-C3F623B1CD8A}"/>
    <dgm:cxn modelId="{BA1FA615-0CE9-40F5-9173-005DB133EB0B}" type="presOf" srcId="{3E90C1FB-F66F-4784-A042-41898C407856}" destId="{C6BCDD78-8CE3-47E3-BC45-68EC305EF438}" srcOrd="0" destOrd="0" presId="urn:microsoft.com/office/officeart/2005/8/layout/process1"/>
    <dgm:cxn modelId="{D5E31B25-A6E3-4FF7-AA56-B92CFE5F4D3E}" srcId="{3E90C1FB-F66F-4784-A042-41898C407856}" destId="{4BE8DB73-4F19-4562-8D0C-073D7FB7E6E0}" srcOrd="2" destOrd="0" parTransId="{90DE011F-BF62-4816-B8D1-B99F2FD15132}" sibTransId="{CB0832F4-A5B0-4297-AE5A-0615E824AD5B}"/>
    <dgm:cxn modelId="{CA1A6334-ED93-46FA-9299-46D204BC6BF0}" type="presOf" srcId="{CB0832F4-A5B0-4297-AE5A-0615E824AD5B}" destId="{58B98FAE-5A86-4E42-B829-AC21EECAA0D5}" srcOrd="0" destOrd="0" presId="urn:microsoft.com/office/officeart/2005/8/layout/process1"/>
    <dgm:cxn modelId="{55FC3946-5B3F-41B6-B0A3-759B8131D491}" type="presOf" srcId="{4C77D763-126E-4C89-B0F2-C3F623B1CD8A}" destId="{925148CC-9A1C-4135-A54B-557D57260604}" srcOrd="0" destOrd="0" presId="urn:microsoft.com/office/officeart/2005/8/layout/process1"/>
    <dgm:cxn modelId="{BC8EA246-B0D8-4B9C-8933-14C3D70C74F5}" type="presOf" srcId="{CB0832F4-A5B0-4297-AE5A-0615E824AD5B}" destId="{9D2F43D9-9A86-4985-8B43-56AE00F91780}" srcOrd="1" destOrd="0" presId="urn:microsoft.com/office/officeart/2005/8/layout/process1"/>
    <dgm:cxn modelId="{277C9D52-C6A9-49E8-8031-9EB449978AD1}" type="presOf" srcId="{0D997FC9-2CD8-4E8A-AD22-0B77B19B09E5}" destId="{F5937004-21AB-45E2-9FD4-9B35938538D4}" srcOrd="0" destOrd="0" presId="urn:microsoft.com/office/officeart/2005/8/layout/process1"/>
    <dgm:cxn modelId="{FB3D9C7A-EC8B-4B8A-8A42-C0CAC7E19E77}" type="presOf" srcId="{66CE58F2-D7FF-47B0-A70E-923B0D45FFEF}" destId="{3F1D7783-4285-4193-8F46-1D8BEA40B8F5}" srcOrd="0" destOrd="0" presId="urn:microsoft.com/office/officeart/2005/8/layout/process1"/>
    <dgm:cxn modelId="{B6C4A39F-DBC3-479D-825B-1D04D2253011}" type="presOf" srcId="{7C2B0E56-0655-41C8-B397-9D5FA989A515}" destId="{2777E8B7-2C87-4A64-B172-4D156C0B21B9}" srcOrd="0" destOrd="0" presId="urn:microsoft.com/office/officeart/2005/8/layout/process1"/>
    <dgm:cxn modelId="{F9B5AEC5-8E31-40B4-AD20-7177D051CAB1}" type="presOf" srcId="{4BE8DB73-4F19-4562-8D0C-073D7FB7E6E0}" destId="{143BF160-666C-4E43-82B3-28D209E5EBFB}" srcOrd="0" destOrd="0" presId="urn:microsoft.com/office/officeart/2005/8/layout/process1"/>
    <dgm:cxn modelId="{489A39CE-50C0-492A-81D2-B7F413D4E97F}" srcId="{3E90C1FB-F66F-4784-A042-41898C407856}" destId="{0D997FC9-2CD8-4E8A-AD22-0B77B19B09E5}" srcOrd="3" destOrd="0" parTransId="{BB859068-0C6F-4BA8-94C3-399195A643A4}" sibTransId="{1354552A-EFB7-403B-919F-C656E59A7D1F}"/>
    <dgm:cxn modelId="{B9E12FDC-F35E-48E5-954B-D183C1258497}" type="presOf" srcId="{4C77D763-126E-4C89-B0F2-C3F623B1CD8A}" destId="{E066B6A2-AABC-40D0-842C-072BD9EAE6A2}" srcOrd="1" destOrd="0" presId="urn:microsoft.com/office/officeart/2005/8/layout/process1"/>
    <dgm:cxn modelId="{08546FF0-0741-446E-A060-8EBED1F74E33}" type="presOf" srcId="{66CE58F2-D7FF-47B0-A70E-923B0D45FFEF}" destId="{61882950-ECD4-496E-A906-E1AAF1F7A83E}" srcOrd="1" destOrd="0" presId="urn:microsoft.com/office/officeart/2005/8/layout/process1"/>
    <dgm:cxn modelId="{61B87115-53A4-48F8-8F0F-A6BEA2F14E78}" type="presParOf" srcId="{C6BCDD78-8CE3-47E3-BC45-68EC305EF438}" destId="{6F35BFD7-90AC-4237-A8C0-0D918BDFFEE9}" srcOrd="0" destOrd="0" presId="urn:microsoft.com/office/officeart/2005/8/layout/process1"/>
    <dgm:cxn modelId="{8A099C50-D643-446A-BAB1-E1AF46E89077}" type="presParOf" srcId="{C6BCDD78-8CE3-47E3-BC45-68EC305EF438}" destId="{925148CC-9A1C-4135-A54B-557D57260604}" srcOrd="1" destOrd="0" presId="urn:microsoft.com/office/officeart/2005/8/layout/process1"/>
    <dgm:cxn modelId="{153D7558-E56E-40F0-B129-7B9199B97B22}" type="presParOf" srcId="{925148CC-9A1C-4135-A54B-557D57260604}" destId="{E066B6A2-AABC-40D0-842C-072BD9EAE6A2}" srcOrd="0" destOrd="0" presId="urn:microsoft.com/office/officeart/2005/8/layout/process1"/>
    <dgm:cxn modelId="{80453B4B-BD69-4912-AF36-6AB1CA3830FF}" type="presParOf" srcId="{C6BCDD78-8CE3-47E3-BC45-68EC305EF438}" destId="{2777E8B7-2C87-4A64-B172-4D156C0B21B9}" srcOrd="2" destOrd="0" presId="urn:microsoft.com/office/officeart/2005/8/layout/process1"/>
    <dgm:cxn modelId="{70660B90-7C08-4C66-8865-2819699496DB}" type="presParOf" srcId="{C6BCDD78-8CE3-47E3-BC45-68EC305EF438}" destId="{3F1D7783-4285-4193-8F46-1D8BEA40B8F5}" srcOrd="3" destOrd="0" presId="urn:microsoft.com/office/officeart/2005/8/layout/process1"/>
    <dgm:cxn modelId="{173A62BB-1BD2-4FD8-9EE3-6343E32DC75E}" type="presParOf" srcId="{3F1D7783-4285-4193-8F46-1D8BEA40B8F5}" destId="{61882950-ECD4-496E-A906-E1AAF1F7A83E}" srcOrd="0" destOrd="0" presId="urn:microsoft.com/office/officeart/2005/8/layout/process1"/>
    <dgm:cxn modelId="{16E12442-6262-444C-AA5B-93BEAF6FD1A9}" type="presParOf" srcId="{C6BCDD78-8CE3-47E3-BC45-68EC305EF438}" destId="{143BF160-666C-4E43-82B3-28D209E5EBFB}" srcOrd="4" destOrd="0" presId="urn:microsoft.com/office/officeart/2005/8/layout/process1"/>
    <dgm:cxn modelId="{AC14594B-288B-47D0-BD25-151CF3809EEA}" type="presParOf" srcId="{C6BCDD78-8CE3-47E3-BC45-68EC305EF438}" destId="{58B98FAE-5A86-4E42-B829-AC21EECAA0D5}" srcOrd="5" destOrd="0" presId="urn:microsoft.com/office/officeart/2005/8/layout/process1"/>
    <dgm:cxn modelId="{F7BE300C-81E0-430C-B56B-D66E183058F1}" type="presParOf" srcId="{58B98FAE-5A86-4E42-B829-AC21EECAA0D5}" destId="{9D2F43D9-9A86-4985-8B43-56AE00F91780}" srcOrd="0" destOrd="0" presId="urn:microsoft.com/office/officeart/2005/8/layout/process1"/>
    <dgm:cxn modelId="{D2072B6D-B669-4078-89E3-59A53A62B642}" type="presParOf" srcId="{C6BCDD78-8CE3-47E3-BC45-68EC305EF438}" destId="{F5937004-21AB-45E2-9FD4-9B35938538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a:solidFill>
          <a:srgbClr val="4472C4">
            <a:hueOff val="0"/>
            <a:satOff val="0"/>
            <a:lumOff val="0"/>
            <a:alphaOff val="0"/>
          </a:srgbClr>
        </a:solidFill>
        <a:ln w="76200" cap="flat" cmpd="sng" algn="ctr">
          <a:solidFill>
            <a:srgbClr val="C00000"/>
          </a:solidFill>
          <a:prstDash val="solid"/>
          <a:miter lim="800000"/>
        </a:ln>
        <a:effectLst/>
      </dgm:spPr>
      <dgm:t>
        <a:bodyPr spcFirstLastPara="0" vert="horz" wrap="square" lIns="36195" tIns="36195" rIns="36195" bIns="36195" numCol="1" spcCol="1270" anchor="ctr" anchorCtr="0"/>
        <a:lstStyle/>
        <a:p>
          <a:pPr marL="0" lvl="0" algn="ctr" defTabSz="844550">
            <a:lnSpc>
              <a:spcPct val="90000"/>
            </a:lnSpc>
            <a:spcBef>
              <a:spcPct val="0"/>
            </a:spcBef>
            <a:spcAft>
              <a:spcPct val="35000"/>
            </a:spcAft>
            <a:buNone/>
          </a:pPr>
          <a:r>
            <a:rPr lang="en-US" sz="2400" b="1" kern="1200" dirty="0">
              <a:latin typeface="Lato" panose="020F0502020204030203" pitchFamily="34" charset="0"/>
            </a:rPr>
            <a:t>Revenue Limit Levy</a:t>
          </a:r>
          <a:endParaRPr lang="en-US" sz="2400" kern="1200" dirty="0">
            <a:solidFill>
              <a:prstClr val="white"/>
            </a:solidFill>
            <a:latin typeface="Calibri"/>
            <a:ea typeface="+mn-ea"/>
            <a:cs typeface="+mn-cs"/>
          </a:endParaRPr>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400" b="1" dirty="0" err="1">
              <a:latin typeface="Lato" panose="020F0502020204030203" pitchFamily="34" charset="0"/>
            </a:rPr>
            <a:t>EqualizationAid</a:t>
          </a:r>
          <a:endParaRPr lang="en-US" sz="2400" b="1" dirty="0">
            <a:latin typeface="Lato" panose="020F0502020204030203" pitchFamily="34" charset="0"/>
          </a:endParaRP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a:ln w="38100">
          <a:solidFill>
            <a:srgbClr val="C00000"/>
          </a:solidFill>
        </a:ln>
      </dgm:spPr>
      <dgm:t>
        <a:bodyPr/>
        <a:lstStyle/>
        <a:p>
          <a:r>
            <a:rPr lang="en-US" sz="2400" b="1" dirty="0">
              <a:latin typeface="Lato" panose="020F0502020204030203" pitchFamily="34" charset="0"/>
            </a:rPr>
            <a:t>Revenue Limit</a:t>
          </a:r>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a:xfrm>
          <a:off x="6101478" y="842919"/>
          <a:ext cx="2176498" cy="1938724"/>
        </a:xfrm>
        <a:prstGeom prst="roundRect">
          <a:avLst>
            <a:gd name="adj" fmla="val 10000"/>
          </a:avLst>
        </a:prstGeom>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067A9B-FCD8-43B1-939E-13E7ADE85E64}"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8BAB46F-684F-4735-AE27-DF75C1CDB62A}">
      <dgm:prSet phldrT="[Text]"/>
      <dgm:spPr/>
      <dgm:t>
        <a:bodyPr/>
        <a:lstStyle/>
        <a:p>
          <a:r>
            <a:rPr lang="en-US" dirty="0"/>
            <a:t>Total School-Based Tax Levy</a:t>
          </a:r>
        </a:p>
      </dgm:t>
    </dgm:pt>
    <dgm:pt modelId="{CDF3641E-443D-44F1-8FE7-ADC2AF448506}" type="parTrans" cxnId="{83A74471-DE3D-4829-AAD9-9E62C5F98B98}">
      <dgm:prSet/>
      <dgm:spPr/>
      <dgm:t>
        <a:bodyPr/>
        <a:lstStyle/>
        <a:p>
          <a:endParaRPr lang="en-US"/>
        </a:p>
      </dgm:t>
    </dgm:pt>
    <dgm:pt modelId="{45D18440-4D6C-4FCE-B650-C91108921D5F}" type="sibTrans" cxnId="{83A74471-DE3D-4829-AAD9-9E62C5F98B98}">
      <dgm:prSet/>
      <dgm:spPr/>
      <dgm:t>
        <a:bodyPr/>
        <a:lstStyle/>
        <a:p>
          <a:endParaRPr lang="en-US"/>
        </a:p>
      </dgm:t>
    </dgm:pt>
    <dgm:pt modelId="{0D0F9C72-8C17-4043-ACC9-E4CDA60BE61A}">
      <dgm:prSet phldrT="[Text]"/>
      <dgm:spPr>
        <a:ln w="76200">
          <a:solidFill>
            <a:srgbClr val="C00000"/>
          </a:solidFill>
        </a:ln>
      </dgm:spPr>
      <dgm:t>
        <a:bodyPr/>
        <a:lstStyle/>
        <a:p>
          <a:r>
            <a:rPr lang="en-US" dirty="0"/>
            <a:t>Revenue Limit Tax Levy</a:t>
          </a:r>
        </a:p>
        <a:p>
          <a:r>
            <a:rPr lang="en-US" dirty="0"/>
            <a:t>(Funds 10, 38 and/or 41)</a:t>
          </a:r>
        </a:p>
      </dgm:t>
    </dgm:pt>
    <dgm:pt modelId="{1E0E47E9-CF8D-417D-BE57-2978B6165604}" type="parTrans" cxnId="{E42C7AE5-6A18-42E9-993A-C5D23BDF4662}">
      <dgm:prSet/>
      <dgm:spPr/>
      <dgm:t>
        <a:bodyPr/>
        <a:lstStyle/>
        <a:p>
          <a:endParaRPr lang="en-US"/>
        </a:p>
      </dgm:t>
    </dgm:pt>
    <dgm:pt modelId="{6C9C74EB-F6F6-477F-99BD-03E3EFE21028}" type="sibTrans" cxnId="{E42C7AE5-6A18-42E9-993A-C5D23BDF4662}">
      <dgm:prSet/>
      <dgm:spPr/>
      <dgm:t>
        <a:bodyPr/>
        <a:lstStyle/>
        <a:p>
          <a:endParaRPr lang="en-US"/>
        </a:p>
      </dgm:t>
    </dgm:pt>
    <dgm:pt modelId="{4FDE00A5-293D-4357-847B-F5BB52E78E0A}">
      <dgm:prSet phldrT="[Text]"/>
      <dgm:spPr/>
      <dgm:t>
        <a:bodyPr/>
        <a:lstStyle/>
        <a:p>
          <a:r>
            <a:rPr lang="en-US" dirty="0"/>
            <a:t>Referendum Approved Debt Levy</a:t>
          </a:r>
        </a:p>
        <a:p>
          <a:r>
            <a:rPr lang="en-US" dirty="0"/>
            <a:t>(Fund 39)</a:t>
          </a:r>
        </a:p>
      </dgm:t>
    </dgm:pt>
    <dgm:pt modelId="{1149CD4B-72DC-4B50-9D84-CBBB5B391711}" type="parTrans" cxnId="{1CC5D01D-A3B0-42FA-8330-03B7CAE63FE9}">
      <dgm:prSet/>
      <dgm:spPr/>
      <dgm:t>
        <a:bodyPr/>
        <a:lstStyle/>
        <a:p>
          <a:endParaRPr lang="en-US"/>
        </a:p>
      </dgm:t>
    </dgm:pt>
    <dgm:pt modelId="{5695D72F-2D7A-460A-AB96-6644078B54FF}" type="sibTrans" cxnId="{1CC5D01D-A3B0-42FA-8330-03B7CAE63FE9}">
      <dgm:prSet/>
      <dgm:spPr/>
      <dgm:t>
        <a:bodyPr/>
        <a:lstStyle/>
        <a:p>
          <a:endParaRPr lang="en-US"/>
        </a:p>
      </dgm:t>
    </dgm:pt>
    <dgm:pt modelId="{6DFA0760-3871-4BAE-916A-10D60BFBB619}">
      <dgm:prSet phldrT="[Text]"/>
      <dgm:spPr/>
      <dgm:t>
        <a:bodyPr/>
        <a:lstStyle/>
        <a:p>
          <a:r>
            <a:rPr lang="en-US" dirty="0"/>
            <a:t>Community Service Tax Levy</a:t>
          </a:r>
        </a:p>
        <a:p>
          <a:r>
            <a:rPr lang="en-US" dirty="0"/>
            <a:t>(Fund 80)</a:t>
          </a:r>
        </a:p>
      </dgm:t>
    </dgm:pt>
    <dgm:pt modelId="{3A6ACDCE-E9B6-4D1E-93A4-48034D98AD30}" type="parTrans" cxnId="{54B5041E-781F-4235-873C-6ACBDA9A461C}">
      <dgm:prSet/>
      <dgm:spPr/>
      <dgm:t>
        <a:bodyPr/>
        <a:lstStyle/>
        <a:p>
          <a:endParaRPr lang="en-US"/>
        </a:p>
      </dgm:t>
    </dgm:pt>
    <dgm:pt modelId="{3292C7A4-FE6A-4CE6-BFD2-9884FF4406C8}" type="sibTrans" cxnId="{54B5041E-781F-4235-873C-6ACBDA9A461C}">
      <dgm:prSet/>
      <dgm:spPr/>
      <dgm:t>
        <a:bodyPr/>
        <a:lstStyle/>
        <a:p>
          <a:endParaRPr lang="en-US"/>
        </a:p>
      </dgm:t>
    </dgm:pt>
    <dgm:pt modelId="{1053D7F3-965D-484B-B67E-12E3FD7C6025}">
      <dgm:prSet phldrT="[Text]"/>
      <dgm:spPr/>
      <dgm:t>
        <a:bodyPr/>
        <a:lstStyle/>
        <a:p>
          <a:r>
            <a:rPr lang="en-US" dirty="0"/>
            <a:t>Prior Year Levy Chargeback </a:t>
          </a:r>
        </a:p>
        <a:p>
          <a:r>
            <a:rPr lang="en-US" dirty="0"/>
            <a:t>and Other</a:t>
          </a:r>
        </a:p>
      </dgm:t>
    </dgm:pt>
    <dgm:pt modelId="{B5A84BD9-0CA6-41EE-A281-8406AC7D736B}" type="parTrans" cxnId="{9E576999-57CB-4C9C-8A41-53F4FADDFD38}">
      <dgm:prSet/>
      <dgm:spPr/>
      <dgm:t>
        <a:bodyPr/>
        <a:lstStyle/>
        <a:p>
          <a:endParaRPr lang="en-US"/>
        </a:p>
      </dgm:t>
    </dgm:pt>
    <dgm:pt modelId="{BA3DFB51-7888-4649-ACC9-56782E461183}" type="sibTrans" cxnId="{9E576999-57CB-4C9C-8A41-53F4FADDFD38}">
      <dgm:prSet/>
      <dgm:spPr/>
      <dgm:t>
        <a:bodyPr/>
        <a:lstStyle/>
        <a:p>
          <a:endParaRPr lang="en-US"/>
        </a:p>
      </dgm:t>
    </dgm:pt>
    <dgm:pt modelId="{7D44E2C7-5EFB-4C81-AD53-4CC65E126689}" type="pres">
      <dgm:prSet presAssocID="{2B067A9B-FCD8-43B1-939E-13E7ADE85E64}" presName="cycle" presStyleCnt="0">
        <dgm:presLayoutVars>
          <dgm:chMax val="1"/>
          <dgm:dir/>
          <dgm:animLvl val="ctr"/>
          <dgm:resizeHandles val="exact"/>
        </dgm:presLayoutVars>
      </dgm:prSet>
      <dgm:spPr/>
    </dgm:pt>
    <dgm:pt modelId="{148CA9B3-FCFB-4017-8C0F-E4BFF20A85ED}" type="pres">
      <dgm:prSet presAssocID="{F8BAB46F-684F-4735-AE27-DF75C1CDB62A}" presName="centerShape" presStyleLbl="node0" presStyleIdx="0" presStyleCnt="1"/>
      <dgm:spPr/>
    </dgm:pt>
    <dgm:pt modelId="{AECA4520-9E0F-404F-B5CA-AE3C5E70EA1A}" type="pres">
      <dgm:prSet presAssocID="{1E0E47E9-CF8D-417D-BE57-2978B6165604}" presName="parTrans" presStyleLbl="bgSibTrans2D1" presStyleIdx="0" presStyleCnt="4"/>
      <dgm:spPr/>
    </dgm:pt>
    <dgm:pt modelId="{BC589D94-4599-483F-AAA7-FDCD526321DB}" type="pres">
      <dgm:prSet presAssocID="{0D0F9C72-8C17-4043-ACC9-E4CDA60BE61A}" presName="node" presStyleLbl="node1" presStyleIdx="0" presStyleCnt="4">
        <dgm:presLayoutVars>
          <dgm:bulletEnabled val="1"/>
        </dgm:presLayoutVars>
      </dgm:prSet>
      <dgm:spPr/>
    </dgm:pt>
    <dgm:pt modelId="{1D8AEA44-C3A8-419E-B8C7-E99718BE1417}" type="pres">
      <dgm:prSet presAssocID="{1149CD4B-72DC-4B50-9D84-CBBB5B391711}" presName="parTrans" presStyleLbl="bgSibTrans2D1" presStyleIdx="1" presStyleCnt="4"/>
      <dgm:spPr/>
    </dgm:pt>
    <dgm:pt modelId="{3B5CF9E2-C733-4ECB-892E-FD915951D0C2}" type="pres">
      <dgm:prSet presAssocID="{4FDE00A5-293D-4357-847B-F5BB52E78E0A}" presName="node" presStyleLbl="node1" presStyleIdx="1" presStyleCnt="4">
        <dgm:presLayoutVars>
          <dgm:bulletEnabled val="1"/>
        </dgm:presLayoutVars>
      </dgm:prSet>
      <dgm:spPr/>
    </dgm:pt>
    <dgm:pt modelId="{75FA614A-16AA-43FC-9D40-2E4D02D71605}" type="pres">
      <dgm:prSet presAssocID="{3A6ACDCE-E9B6-4D1E-93A4-48034D98AD30}" presName="parTrans" presStyleLbl="bgSibTrans2D1" presStyleIdx="2" presStyleCnt="4"/>
      <dgm:spPr/>
    </dgm:pt>
    <dgm:pt modelId="{FAB62C51-0E9F-4C3D-A1DE-36FD339D24F4}" type="pres">
      <dgm:prSet presAssocID="{6DFA0760-3871-4BAE-916A-10D60BFBB619}" presName="node" presStyleLbl="node1" presStyleIdx="2" presStyleCnt="4">
        <dgm:presLayoutVars>
          <dgm:bulletEnabled val="1"/>
        </dgm:presLayoutVars>
      </dgm:prSet>
      <dgm:spPr/>
    </dgm:pt>
    <dgm:pt modelId="{A05C4E82-3054-4EC9-A58E-C5A87CD1332B}" type="pres">
      <dgm:prSet presAssocID="{B5A84BD9-0CA6-41EE-A281-8406AC7D736B}" presName="parTrans" presStyleLbl="bgSibTrans2D1" presStyleIdx="3" presStyleCnt="4"/>
      <dgm:spPr/>
    </dgm:pt>
    <dgm:pt modelId="{A60893CB-1F7C-47C7-A9E4-49CA8A87AB7F}" type="pres">
      <dgm:prSet presAssocID="{1053D7F3-965D-484B-B67E-12E3FD7C6025}" presName="node" presStyleLbl="node1" presStyleIdx="3" presStyleCnt="4">
        <dgm:presLayoutVars>
          <dgm:bulletEnabled val="1"/>
        </dgm:presLayoutVars>
      </dgm:prSet>
      <dgm:spPr/>
    </dgm:pt>
  </dgm:ptLst>
  <dgm:cxnLst>
    <dgm:cxn modelId="{EB5E350B-118D-4551-9BE9-00FFD2A5E509}" type="presOf" srcId="{F8BAB46F-684F-4735-AE27-DF75C1CDB62A}" destId="{148CA9B3-FCFB-4017-8C0F-E4BFF20A85ED}" srcOrd="0" destOrd="0" presId="urn:microsoft.com/office/officeart/2005/8/layout/radial4"/>
    <dgm:cxn modelId="{ED0D9E12-949D-495E-A0A2-F8A0B2613104}" type="presOf" srcId="{1053D7F3-965D-484B-B67E-12E3FD7C6025}" destId="{A60893CB-1F7C-47C7-A9E4-49CA8A87AB7F}" srcOrd="0" destOrd="0" presId="urn:microsoft.com/office/officeart/2005/8/layout/radial4"/>
    <dgm:cxn modelId="{AB2C7318-A704-4C63-A6BD-87AADC89CF88}" type="presOf" srcId="{1E0E47E9-CF8D-417D-BE57-2978B6165604}" destId="{AECA4520-9E0F-404F-B5CA-AE3C5E70EA1A}" srcOrd="0" destOrd="0" presId="urn:microsoft.com/office/officeart/2005/8/layout/radial4"/>
    <dgm:cxn modelId="{C6D95819-810B-442A-BB11-1A6CDBE8D730}" type="presOf" srcId="{1149CD4B-72DC-4B50-9D84-CBBB5B391711}" destId="{1D8AEA44-C3A8-419E-B8C7-E99718BE1417}" srcOrd="0" destOrd="0" presId="urn:microsoft.com/office/officeart/2005/8/layout/radial4"/>
    <dgm:cxn modelId="{1CC5D01D-A3B0-42FA-8330-03B7CAE63FE9}" srcId="{F8BAB46F-684F-4735-AE27-DF75C1CDB62A}" destId="{4FDE00A5-293D-4357-847B-F5BB52E78E0A}" srcOrd="1" destOrd="0" parTransId="{1149CD4B-72DC-4B50-9D84-CBBB5B391711}" sibTransId="{5695D72F-2D7A-460A-AB96-6644078B54FF}"/>
    <dgm:cxn modelId="{54B5041E-781F-4235-873C-6ACBDA9A461C}" srcId="{F8BAB46F-684F-4735-AE27-DF75C1CDB62A}" destId="{6DFA0760-3871-4BAE-916A-10D60BFBB619}" srcOrd="2" destOrd="0" parTransId="{3A6ACDCE-E9B6-4D1E-93A4-48034D98AD30}" sibTransId="{3292C7A4-FE6A-4CE6-BFD2-9884FF4406C8}"/>
    <dgm:cxn modelId="{D61F9022-5720-4544-8C7E-29027FB5B708}" type="presOf" srcId="{0D0F9C72-8C17-4043-ACC9-E4CDA60BE61A}" destId="{BC589D94-4599-483F-AAA7-FDCD526321DB}" srcOrd="0" destOrd="0" presId="urn:microsoft.com/office/officeart/2005/8/layout/radial4"/>
    <dgm:cxn modelId="{30B1303F-CE5F-4771-92A1-F756B4B1183B}" type="presOf" srcId="{2B067A9B-FCD8-43B1-939E-13E7ADE85E64}" destId="{7D44E2C7-5EFB-4C81-AD53-4CC65E126689}" srcOrd="0" destOrd="0" presId="urn:microsoft.com/office/officeart/2005/8/layout/radial4"/>
    <dgm:cxn modelId="{83A74471-DE3D-4829-AAD9-9E62C5F98B98}" srcId="{2B067A9B-FCD8-43B1-939E-13E7ADE85E64}" destId="{F8BAB46F-684F-4735-AE27-DF75C1CDB62A}" srcOrd="0" destOrd="0" parTransId="{CDF3641E-443D-44F1-8FE7-ADC2AF448506}" sibTransId="{45D18440-4D6C-4FCE-B650-C91108921D5F}"/>
    <dgm:cxn modelId="{A0F5D478-B12D-4E3E-9F25-2517EB378A61}" type="presOf" srcId="{6DFA0760-3871-4BAE-916A-10D60BFBB619}" destId="{FAB62C51-0E9F-4C3D-A1DE-36FD339D24F4}" srcOrd="0" destOrd="0" presId="urn:microsoft.com/office/officeart/2005/8/layout/radial4"/>
    <dgm:cxn modelId="{20469982-0865-4FA3-93A7-5910E02EB87B}" type="presOf" srcId="{B5A84BD9-0CA6-41EE-A281-8406AC7D736B}" destId="{A05C4E82-3054-4EC9-A58E-C5A87CD1332B}" srcOrd="0" destOrd="0" presId="urn:microsoft.com/office/officeart/2005/8/layout/radial4"/>
    <dgm:cxn modelId="{9E576999-57CB-4C9C-8A41-53F4FADDFD38}" srcId="{F8BAB46F-684F-4735-AE27-DF75C1CDB62A}" destId="{1053D7F3-965D-484B-B67E-12E3FD7C6025}" srcOrd="3" destOrd="0" parTransId="{B5A84BD9-0CA6-41EE-A281-8406AC7D736B}" sibTransId="{BA3DFB51-7888-4649-ACC9-56782E461183}"/>
    <dgm:cxn modelId="{6FEB4DBD-7B0C-4F6F-9C0E-FDAF0700AD30}" type="presOf" srcId="{3A6ACDCE-E9B6-4D1E-93A4-48034D98AD30}" destId="{75FA614A-16AA-43FC-9D40-2E4D02D71605}" srcOrd="0" destOrd="0" presId="urn:microsoft.com/office/officeart/2005/8/layout/radial4"/>
    <dgm:cxn modelId="{E42C7AE5-6A18-42E9-993A-C5D23BDF4662}" srcId="{F8BAB46F-684F-4735-AE27-DF75C1CDB62A}" destId="{0D0F9C72-8C17-4043-ACC9-E4CDA60BE61A}" srcOrd="0" destOrd="0" parTransId="{1E0E47E9-CF8D-417D-BE57-2978B6165604}" sibTransId="{6C9C74EB-F6F6-477F-99BD-03E3EFE21028}"/>
    <dgm:cxn modelId="{B88BF9FB-FCE9-4559-AC4D-B0910F2BF192}" type="presOf" srcId="{4FDE00A5-293D-4357-847B-F5BB52E78E0A}" destId="{3B5CF9E2-C733-4ECB-892E-FD915951D0C2}" srcOrd="0" destOrd="0" presId="urn:microsoft.com/office/officeart/2005/8/layout/radial4"/>
    <dgm:cxn modelId="{4960C3AE-70EB-4823-9E99-F6E226A747EC}" type="presParOf" srcId="{7D44E2C7-5EFB-4C81-AD53-4CC65E126689}" destId="{148CA9B3-FCFB-4017-8C0F-E4BFF20A85ED}" srcOrd="0" destOrd="0" presId="urn:microsoft.com/office/officeart/2005/8/layout/radial4"/>
    <dgm:cxn modelId="{AA6801E5-7982-4D48-9DE0-7995614FB43D}" type="presParOf" srcId="{7D44E2C7-5EFB-4C81-AD53-4CC65E126689}" destId="{AECA4520-9E0F-404F-B5CA-AE3C5E70EA1A}" srcOrd="1" destOrd="0" presId="urn:microsoft.com/office/officeart/2005/8/layout/radial4"/>
    <dgm:cxn modelId="{C606D266-3904-4FFF-ABE5-4E9F5DAA94C3}" type="presParOf" srcId="{7D44E2C7-5EFB-4C81-AD53-4CC65E126689}" destId="{BC589D94-4599-483F-AAA7-FDCD526321DB}" srcOrd="2" destOrd="0" presId="urn:microsoft.com/office/officeart/2005/8/layout/radial4"/>
    <dgm:cxn modelId="{AC93996D-3829-45A0-884B-CCF3459F9B67}" type="presParOf" srcId="{7D44E2C7-5EFB-4C81-AD53-4CC65E126689}" destId="{1D8AEA44-C3A8-419E-B8C7-E99718BE1417}" srcOrd="3" destOrd="0" presId="urn:microsoft.com/office/officeart/2005/8/layout/radial4"/>
    <dgm:cxn modelId="{9B2023E9-9CA0-4F07-868A-43AECCDD9958}" type="presParOf" srcId="{7D44E2C7-5EFB-4C81-AD53-4CC65E126689}" destId="{3B5CF9E2-C733-4ECB-892E-FD915951D0C2}" srcOrd="4" destOrd="0" presId="urn:microsoft.com/office/officeart/2005/8/layout/radial4"/>
    <dgm:cxn modelId="{E2B3AD96-271E-4EDA-B791-81FB24E61079}" type="presParOf" srcId="{7D44E2C7-5EFB-4C81-AD53-4CC65E126689}" destId="{75FA614A-16AA-43FC-9D40-2E4D02D71605}" srcOrd="5" destOrd="0" presId="urn:microsoft.com/office/officeart/2005/8/layout/radial4"/>
    <dgm:cxn modelId="{E8770D60-D54D-400C-8DF9-6ABF8B2E2603}" type="presParOf" srcId="{7D44E2C7-5EFB-4C81-AD53-4CC65E126689}" destId="{FAB62C51-0E9F-4C3D-A1DE-36FD339D24F4}" srcOrd="6" destOrd="0" presId="urn:microsoft.com/office/officeart/2005/8/layout/radial4"/>
    <dgm:cxn modelId="{2A7EAA61-C739-4C71-A7E7-493A40B5AB30}" type="presParOf" srcId="{7D44E2C7-5EFB-4C81-AD53-4CC65E126689}" destId="{A05C4E82-3054-4EC9-A58E-C5A87CD1332B}" srcOrd="7" destOrd="0" presId="urn:microsoft.com/office/officeart/2005/8/layout/radial4"/>
    <dgm:cxn modelId="{1FAD2BD4-2147-472A-9DC7-5FF034EC1840}" type="presParOf" srcId="{7D44E2C7-5EFB-4C81-AD53-4CC65E126689}" destId="{A60893CB-1F7C-47C7-A9E4-49CA8A87AB7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63480"/>
          <a:ext cx="2174373" cy="3497602"/>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63250" y="127165"/>
        <a:ext cx="2047003" cy="3370232"/>
      </dsp:txXfrm>
    </dsp:sp>
    <dsp:sp modelId="{71535913-8133-49A2-8F55-4086EA77B96D}">
      <dsp:nvSpPr>
        <dsp:cNvPr id="0" name=""/>
        <dsp:cNvSpPr/>
      </dsp:nvSpPr>
      <dsp:spPr>
        <a:xfrm rot="10800000">
          <a:off x="5421160" y="1542659"/>
          <a:ext cx="460967"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50" y="1650508"/>
        <a:ext cx="322677" cy="323546"/>
      </dsp:txXfrm>
    </dsp:sp>
    <dsp:sp modelId="{00BBDF21-2F4D-4136-BF17-92D0D959191F}">
      <dsp:nvSpPr>
        <dsp:cNvPr id="0" name=""/>
        <dsp:cNvSpPr/>
      </dsp:nvSpPr>
      <dsp:spPr>
        <a:xfrm>
          <a:off x="3055442" y="0"/>
          <a:ext cx="2174373" cy="362456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a:p>
          <a:pPr marL="0" lvl="0" indent="0" algn="ctr" defTabSz="1066800">
            <a:lnSpc>
              <a:spcPct val="90000"/>
            </a:lnSpc>
            <a:spcBef>
              <a:spcPct val="0"/>
            </a:spcBef>
            <a:spcAft>
              <a:spcPct val="35000"/>
            </a:spcAft>
            <a:buNone/>
          </a:pPr>
          <a:r>
            <a:rPr lang="en-US" sz="2400" b="1" kern="1200" dirty="0">
              <a:latin typeface="Lato" panose="020F0502020204030203" pitchFamily="34" charset="0"/>
            </a:rPr>
            <a:t>(General + High Poverty + Computer + Exempt Personal Property)</a:t>
          </a:r>
        </a:p>
        <a:p>
          <a:pPr marL="0" lvl="0" indent="0" algn="ctr" defTabSz="1066800">
            <a:lnSpc>
              <a:spcPct val="90000"/>
            </a:lnSpc>
            <a:spcBef>
              <a:spcPct val="0"/>
            </a:spcBef>
            <a:spcAft>
              <a:spcPct val="35000"/>
            </a:spcAft>
            <a:buNone/>
          </a:pPr>
          <a:endParaRPr lang="en-US" sz="2400" b="1" kern="1200" dirty="0">
            <a:latin typeface="Lato" panose="020F0502020204030203" pitchFamily="34" charset="0"/>
          </a:endParaRPr>
        </a:p>
      </dsp:txBody>
      <dsp:txXfrm>
        <a:off x="3119127" y="63685"/>
        <a:ext cx="2047003" cy="3497194"/>
      </dsp:txXfrm>
    </dsp:sp>
    <dsp:sp modelId="{A72F3526-8A6C-4F9B-8D69-326C283A7F15}">
      <dsp:nvSpPr>
        <dsp:cNvPr id="0" name=""/>
        <dsp:cNvSpPr/>
      </dsp:nvSpPr>
      <dsp:spPr>
        <a:xfrm rot="10800000">
          <a:off x="2377038" y="1542659"/>
          <a:ext cx="460967"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8" y="1650508"/>
        <a:ext cx="322677" cy="323546"/>
      </dsp:txXfrm>
    </dsp:sp>
    <dsp:sp modelId="{B14C538D-A163-4586-9B2B-D3A15B7B9472}">
      <dsp:nvSpPr>
        <dsp:cNvPr id="0" name=""/>
        <dsp:cNvSpPr/>
      </dsp:nvSpPr>
      <dsp:spPr>
        <a:xfrm>
          <a:off x="11320" y="63480"/>
          <a:ext cx="2174373" cy="3497602"/>
        </a:xfrm>
        <a:prstGeom prst="roundRect">
          <a:avLst>
            <a:gd name="adj" fmla="val 10000"/>
          </a:avLst>
        </a:prstGeom>
        <a:gradFill rotWithShape="0">
          <a:gsLst>
            <a:gs pos="0">
              <a:srgbClr val="5B9BD5">
                <a:shade val="50000"/>
                <a:hueOff val="222839"/>
                <a:satOff val="5970"/>
                <a:lumOff val="26302"/>
                <a:alphaOff val="0"/>
                <a:satMod val="103000"/>
                <a:lumMod val="102000"/>
                <a:tint val="94000"/>
              </a:srgbClr>
            </a:gs>
            <a:gs pos="50000">
              <a:srgbClr val="5B9BD5">
                <a:shade val="50000"/>
                <a:hueOff val="222839"/>
                <a:satOff val="5970"/>
                <a:lumOff val="26302"/>
                <a:alphaOff val="0"/>
                <a:satMod val="110000"/>
                <a:lumMod val="100000"/>
                <a:shade val="100000"/>
              </a:srgbClr>
            </a:gs>
            <a:gs pos="100000">
              <a:srgbClr val="5B9BD5">
                <a:shade val="50000"/>
                <a:hueOff val="222839"/>
                <a:satOff val="5970"/>
                <a:lumOff val="26302"/>
                <a:alphaOff val="0"/>
                <a:lumMod val="99000"/>
                <a:satMod val="120000"/>
                <a:shade val="78000"/>
              </a:srgb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prstClr val="white"/>
              </a:solidFill>
              <a:latin typeface="Lato" panose="020F0502020204030203" pitchFamily="34" charset="0"/>
              <a:ea typeface="+mn-ea"/>
              <a:cs typeface="+mn-cs"/>
            </a:rPr>
            <a:t>Revenue Limit</a:t>
          </a:r>
        </a:p>
      </dsp:txBody>
      <dsp:txXfrm>
        <a:off x="75005" y="127165"/>
        <a:ext cx="2047003" cy="3370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28833-509A-4BA7-8237-3431876B22AD}">
      <dsp:nvSpPr>
        <dsp:cNvPr id="0" name=""/>
        <dsp:cNvSpPr/>
      </dsp:nvSpPr>
      <dsp:spPr>
        <a:xfrm>
          <a:off x="5982"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a:t>
          </a:r>
        </a:p>
      </dsp:txBody>
      <dsp:txXfrm>
        <a:off x="37407" y="466847"/>
        <a:ext cx="1725369" cy="1010081"/>
      </dsp:txXfrm>
    </dsp:sp>
    <dsp:sp modelId="{78971643-3B92-45F2-B2AC-FB5471FC5FF6}">
      <dsp:nvSpPr>
        <dsp:cNvPr id="0" name=""/>
        <dsp:cNvSpPr/>
      </dsp:nvSpPr>
      <dsp:spPr>
        <a:xfrm>
          <a:off x="1973024" y="750149"/>
          <a:ext cx="379102" cy="443478"/>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973024" y="838845"/>
        <a:ext cx="265371" cy="266086"/>
      </dsp:txXfrm>
    </dsp:sp>
    <dsp:sp modelId="{236E78DE-9333-400A-8CC3-744879EBC429}">
      <dsp:nvSpPr>
        <dsp:cNvPr id="0" name=""/>
        <dsp:cNvSpPr/>
      </dsp:nvSpPr>
      <dsp:spPr>
        <a:xfrm>
          <a:off x="2509490"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“State Aid”</a:t>
          </a:r>
        </a:p>
      </dsp:txBody>
      <dsp:txXfrm>
        <a:off x="2540915" y="466847"/>
        <a:ext cx="1725369" cy="1010081"/>
      </dsp:txXfrm>
    </dsp:sp>
    <dsp:sp modelId="{DD955FFC-84F2-4263-B1BB-0685EDE202FF}">
      <dsp:nvSpPr>
        <dsp:cNvPr id="0" name=""/>
        <dsp:cNvSpPr/>
      </dsp:nvSpPr>
      <dsp:spPr>
        <a:xfrm>
          <a:off x="4476531" y="750149"/>
          <a:ext cx="379102" cy="44347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476531" y="838845"/>
        <a:ext cx="265371" cy="266086"/>
      </dsp:txXfrm>
    </dsp:sp>
    <dsp:sp modelId="{9EB5DDC7-AD73-4834-95CC-9088BFD621A0}">
      <dsp:nvSpPr>
        <dsp:cNvPr id="0" name=""/>
        <dsp:cNvSpPr/>
      </dsp:nvSpPr>
      <dsp:spPr>
        <a:xfrm>
          <a:off x="5012997" y="435422"/>
          <a:ext cx="1788219" cy="1072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Revenue Limit Levy</a:t>
          </a:r>
        </a:p>
      </dsp:txBody>
      <dsp:txXfrm>
        <a:off x="5044422" y="466847"/>
        <a:ext cx="1725369" cy="10100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0762-C970-4511-8519-8311BB8275D0}">
      <dsp:nvSpPr>
        <dsp:cNvPr id="0" name=""/>
        <dsp:cNvSpPr/>
      </dsp:nvSpPr>
      <dsp:spPr>
        <a:xfrm>
          <a:off x="-38130" y="1843317"/>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endParaRPr lang="en-US" sz="2400" b="1" kern="1200" dirty="0">
            <a:latin typeface="Lato"/>
          </a:endParaRPr>
        </a:p>
        <a:p>
          <a:pPr marL="0" lvl="0" indent="0" algn="ctr" defTabSz="1066800" rtl="0">
            <a:lnSpc>
              <a:spcPct val="90000"/>
            </a:lnSpc>
            <a:spcBef>
              <a:spcPct val="0"/>
            </a:spcBef>
            <a:spcAft>
              <a:spcPct val="35000"/>
            </a:spcAft>
            <a:buNone/>
          </a:pPr>
          <a:r>
            <a:rPr lang="en-US" sz="2400" b="1" kern="1200" dirty="0">
              <a:latin typeface="Lato"/>
            </a:rPr>
            <a:t>Spending </a:t>
          </a:r>
          <a:r>
            <a:rPr lang="en-US" sz="1800" b="1" kern="1200" dirty="0">
              <a:latin typeface="Lato"/>
            </a:rPr>
            <a:t>(Shared Costs)</a:t>
          </a:r>
          <a:endParaRPr lang="en-US" sz="1800" kern="1200" dirty="0">
            <a:latin typeface="Lato"/>
          </a:endParaRPr>
        </a:p>
      </dsp:txBody>
      <dsp:txXfrm>
        <a:off x="-38130" y="1843317"/>
        <a:ext cx="1984756" cy="1246104"/>
      </dsp:txXfrm>
    </dsp:sp>
    <dsp:sp modelId="{E4B3CB16-B6D9-4E79-BA73-B60AA544FD70}">
      <dsp:nvSpPr>
        <dsp:cNvPr id="0" name=""/>
        <dsp:cNvSpPr/>
      </dsp:nvSpPr>
      <dsp:spPr>
        <a:xfrm>
          <a:off x="-38130" y="489351"/>
          <a:ext cx="6615854" cy="12461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Lato"/>
            </a:rPr>
            <a:t>Equalized Property Value</a:t>
          </a:r>
          <a:endParaRPr lang="en-US" sz="2400" kern="1200" dirty="0">
            <a:latin typeface="Lato"/>
          </a:endParaRPr>
        </a:p>
      </dsp:txBody>
      <dsp:txXfrm>
        <a:off x="-38130" y="489351"/>
        <a:ext cx="1984756" cy="1246104"/>
      </dsp:txXfrm>
    </dsp:sp>
    <dsp:sp modelId="{24689149-30A8-4434-9A6D-0E45CBAC3606}">
      <dsp:nvSpPr>
        <dsp:cNvPr id="0" name=""/>
        <dsp:cNvSpPr/>
      </dsp:nvSpPr>
      <dsp:spPr>
        <a:xfrm>
          <a:off x="3160458" y="1166103"/>
          <a:ext cx="3243245" cy="125435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ts val="0"/>
            </a:spcAft>
            <a:buNone/>
          </a:pPr>
          <a:r>
            <a:rPr lang="en-US" sz="2400" b="1" kern="1200" dirty="0">
              <a:latin typeface="Lato"/>
            </a:rPr>
            <a:t>Membership</a:t>
          </a:r>
        </a:p>
        <a:p>
          <a:pPr marL="0" lvl="0" indent="0" algn="ctr" defTabSz="1066800" rtl="0">
            <a:lnSpc>
              <a:spcPct val="90000"/>
            </a:lnSpc>
            <a:spcBef>
              <a:spcPct val="0"/>
            </a:spcBef>
            <a:spcAft>
              <a:spcPts val="0"/>
            </a:spcAft>
            <a:buNone/>
          </a:pPr>
          <a:r>
            <a:rPr lang="en-US" sz="1800" b="1" kern="1200" dirty="0">
              <a:latin typeface="Lato"/>
            </a:rPr>
            <a:t> (Student FTE)</a:t>
          </a:r>
        </a:p>
        <a:p>
          <a:pPr marL="0" lvl="0" indent="0" algn="ctr" defTabSz="1066800" rtl="0">
            <a:lnSpc>
              <a:spcPct val="90000"/>
            </a:lnSpc>
            <a:spcBef>
              <a:spcPct val="0"/>
            </a:spcBef>
            <a:spcAft>
              <a:spcPts val="0"/>
            </a:spcAft>
            <a:buNone/>
          </a:pPr>
          <a:endParaRPr lang="en-US" sz="1800" b="1" kern="1200" dirty="0">
            <a:latin typeface="Lato"/>
          </a:endParaRPr>
        </a:p>
        <a:p>
          <a:pPr marL="0" lvl="0" indent="0" algn="ctr" defTabSz="1066800" rtl="0">
            <a:lnSpc>
              <a:spcPct val="90000"/>
            </a:lnSpc>
            <a:spcBef>
              <a:spcPct val="0"/>
            </a:spcBef>
            <a:spcAft>
              <a:spcPts val="0"/>
            </a:spcAft>
            <a:buNone/>
          </a:pPr>
          <a:endParaRPr lang="en-US" sz="1800" kern="1200" dirty="0">
            <a:latin typeface="Lato"/>
          </a:endParaRPr>
        </a:p>
      </dsp:txBody>
      <dsp:txXfrm>
        <a:off x="3221691" y="1227336"/>
        <a:ext cx="3120779" cy="11318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52BF-B853-4DB0-B63B-CD4A4BFE3D5A}">
      <dsp:nvSpPr>
        <dsp:cNvPr id="0" name=""/>
        <dsp:cNvSpPr/>
      </dsp:nvSpPr>
      <dsp:spPr>
        <a:xfrm>
          <a:off x="38" y="1743"/>
          <a:ext cx="372730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ts val="0"/>
            </a:spcAft>
            <a:buNone/>
          </a:pPr>
          <a:r>
            <a:rPr lang="en-US" sz="2200" b="1" kern="1200" dirty="0">
              <a:latin typeface="Lato"/>
            </a:rPr>
            <a:t>District Factors </a:t>
          </a:r>
        </a:p>
        <a:p>
          <a:pPr marL="0" lvl="0" indent="0" algn="ctr" defTabSz="977900" rtl="0">
            <a:lnSpc>
              <a:spcPct val="90000"/>
            </a:lnSpc>
            <a:spcBef>
              <a:spcPct val="0"/>
            </a:spcBef>
            <a:spcAft>
              <a:spcPts val="0"/>
            </a:spcAft>
            <a:buNone/>
          </a:pPr>
          <a:r>
            <a:rPr lang="en-US" sz="2200" kern="1200" dirty="0">
              <a:latin typeface="Lato"/>
            </a:rPr>
            <a:t>(prior-year data)</a:t>
          </a:r>
        </a:p>
      </dsp:txBody>
      <dsp:txXfrm>
        <a:off x="38" y="1743"/>
        <a:ext cx="3727303" cy="1094400"/>
      </dsp:txXfrm>
    </dsp:sp>
    <dsp:sp modelId="{9B9A5CF7-E8C0-4D38-9004-C6CFFF7D4710}">
      <dsp:nvSpPr>
        <dsp:cNvPr id="0" name=""/>
        <dsp:cNvSpPr/>
      </dsp:nvSpPr>
      <dsp:spPr>
        <a:xfrm>
          <a:off x="38" y="1096144"/>
          <a:ext cx="3727303"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Lato"/>
            </a:rPr>
            <a:t>equalized property value</a:t>
          </a:r>
        </a:p>
        <a:p>
          <a:pPr marL="228600" lvl="1" indent="-228600" algn="l" defTabSz="977900" rtl="0">
            <a:lnSpc>
              <a:spcPct val="90000"/>
            </a:lnSpc>
            <a:spcBef>
              <a:spcPct val="0"/>
            </a:spcBef>
            <a:spcAft>
              <a:spcPct val="15000"/>
            </a:spcAft>
            <a:buChar char="•"/>
          </a:pPr>
          <a:r>
            <a:rPr lang="en-US" sz="2200" kern="1200" dirty="0">
              <a:latin typeface="Lato"/>
            </a:rPr>
            <a:t>membership</a:t>
          </a:r>
        </a:p>
        <a:p>
          <a:pPr marL="228600" lvl="1" indent="-228600" algn="l" defTabSz="977900" rtl="0">
            <a:lnSpc>
              <a:spcPct val="90000"/>
            </a:lnSpc>
            <a:spcBef>
              <a:spcPct val="0"/>
            </a:spcBef>
            <a:spcAft>
              <a:spcPct val="15000"/>
            </a:spcAft>
            <a:buChar char="•"/>
          </a:pPr>
          <a:r>
            <a:rPr lang="en-US" sz="2200" kern="1200" dirty="0">
              <a:latin typeface="Lato"/>
            </a:rPr>
            <a:t>spending (shared cost)</a:t>
          </a:r>
        </a:p>
      </dsp:txBody>
      <dsp:txXfrm>
        <a:off x="38" y="1096144"/>
        <a:ext cx="3727303" cy="1668960"/>
      </dsp:txXfrm>
    </dsp:sp>
    <dsp:sp modelId="{949C5654-982C-4B54-B9BC-EA3017F902E7}">
      <dsp:nvSpPr>
        <dsp:cNvPr id="0" name=""/>
        <dsp:cNvSpPr/>
      </dsp:nvSpPr>
      <dsp:spPr>
        <a:xfrm>
          <a:off x="4249164" y="1743"/>
          <a:ext cx="3727303"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b="1" kern="1200" dirty="0">
              <a:latin typeface="Lato"/>
            </a:rPr>
            <a:t>State Factors</a:t>
          </a:r>
        </a:p>
      </dsp:txBody>
      <dsp:txXfrm>
        <a:off x="4249164" y="1743"/>
        <a:ext cx="3727303" cy="1094400"/>
      </dsp:txXfrm>
    </dsp:sp>
    <dsp:sp modelId="{31775A42-CD01-4B02-86A5-FBF12A5CCAE0}">
      <dsp:nvSpPr>
        <dsp:cNvPr id="0" name=""/>
        <dsp:cNvSpPr/>
      </dsp:nvSpPr>
      <dsp:spPr>
        <a:xfrm>
          <a:off x="4249164" y="1096144"/>
          <a:ext cx="3727303"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latin typeface="Lato"/>
            </a:rPr>
            <a:t>cost ceilings</a:t>
          </a:r>
        </a:p>
        <a:p>
          <a:pPr marL="228600" lvl="1" indent="-228600" algn="l" defTabSz="977900" rtl="0">
            <a:lnSpc>
              <a:spcPct val="90000"/>
            </a:lnSpc>
            <a:spcBef>
              <a:spcPct val="0"/>
            </a:spcBef>
            <a:spcAft>
              <a:spcPct val="15000"/>
            </a:spcAft>
            <a:buChar char="•"/>
          </a:pPr>
          <a:r>
            <a:rPr lang="en-US" sz="2200" kern="1200" dirty="0">
              <a:latin typeface="Lato"/>
            </a:rPr>
            <a:t>guaranteed valuations per member</a:t>
          </a:r>
        </a:p>
        <a:p>
          <a:pPr marL="228600" lvl="1" indent="-228600" algn="l" defTabSz="977900" rtl="0">
            <a:lnSpc>
              <a:spcPct val="90000"/>
            </a:lnSpc>
            <a:spcBef>
              <a:spcPct val="0"/>
            </a:spcBef>
            <a:spcAft>
              <a:spcPct val="15000"/>
            </a:spcAft>
            <a:buChar char="•"/>
          </a:pPr>
          <a:r>
            <a:rPr lang="en-US" sz="2200" kern="1200" dirty="0">
              <a:latin typeface="Lato"/>
            </a:rPr>
            <a:t>total state dollars</a:t>
          </a:r>
        </a:p>
      </dsp:txBody>
      <dsp:txXfrm>
        <a:off x="4249164" y="1096144"/>
        <a:ext cx="3727303" cy="1668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101478" y="842919"/>
          <a:ext cx="2176498" cy="1938724"/>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 Levy</a:t>
          </a:r>
        </a:p>
      </dsp:txBody>
      <dsp:txXfrm>
        <a:off x="6158261" y="899702"/>
        <a:ext cx="2062932" cy="1825158"/>
      </dsp:txXfrm>
    </dsp:sp>
    <dsp:sp modelId="{71535913-8133-49A2-8F55-4086EA77B96D}">
      <dsp:nvSpPr>
        <dsp:cNvPr id="0" name=""/>
        <dsp:cNvSpPr/>
      </dsp:nvSpPr>
      <dsp:spPr>
        <a:xfrm rot="10816486">
          <a:off x="5422408" y="1535027"/>
          <a:ext cx="461423" cy="539771"/>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60834" y="1643313"/>
        <a:ext cx="322996" cy="323863"/>
      </dsp:txXfrm>
    </dsp:sp>
    <dsp:sp modelId="{00BBDF21-2F4D-4136-BF17-92D0D959191F}">
      <dsp:nvSpPr>
        <dsp:cNvPr id="0" name=""/>
        <dsp:cNvSpPr/>
      </dsp:nvSpPr>
      <dsp:spPr>
        <a:xfrm>
          <a:off x="3054380" y="793119"/>
          <a:ext cx="2176498" cy="2009099"/>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“State Aid”</a:t>
          </a:r>
        </a:p>
      </dsp:txBody>
      <dsp:txXfrm>
        <a:off x="3113225" y="851964"/>
        <a:ext cx="2058808" cy="1891409"/>
      </dsp:txXfrm>
    </dsp:sp>
    <dsp:sp modelId="{A72F3526-8A6C-4F9B-8D69-326C283A7F15}">
      <dsp:nvSpPr>
        <dsp:cNvPr id="0" name=""/>
        <dsp:cNvSpPr/>
      </dsp:nvSpPr>
      <dsp:spPr>
        <a:xfrm rot="10783514">
          <a:off x="2375309" y="1535152"/>
          <a:ext cx="461423" cy="539771"/>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3735" y="1642774"/>
        <a:ext cx="322996" cy="323863"/>
      </dsp:txXfrm>
    </dsp:sp>
    <dsp:sp modelId="{B14C538D-A163-4586-9B2B-D3A15B7B9472}">
      <dsp:nvSpPr>
        <dsp:cNvPr id="0" name=""/>
        <dsp:cNvSpPr/>
      </dsp:nvSpPr>
      <dsp:spPr>
        <a:xfrm>
          <a:off x="7281" y="842919"/>
          <a:ext cx="2176498" cy="1938724"/>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to" panose="020F0502020204030203" pitchFamily="34" charset="0"/>
            </a:rPr>
            <a:t>Revenue Limit</a:t>
          </a:r>
        </a:p>
      </dsp:txBody>
      <dsp:txXfrm>
        <a:off x="64064" y="899702"/>
        <a:ext cx="2062932" cy="18251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00C08-4B5C-43E6-9D56-88D04D6510A2}">
      <dsp:nvSpPr>
        <dsp:cNvPr id="0" name=""/>
        <dsp:cNvSpPr/>
      </dsp:nvSpPr>
      <dsp:spPr>
        <a:xfrm>
          <a:off x="231817" y="0"/>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panose="020F0502020204030203" pitchFamily="34" charset="0"/>
            </a:rPr>
            <a:t>Assets</a:t>
          </a:r>
        </a:p>
      </dsp:txBody>
      <dsp:txXfrm>
        <a:off x="259870" y="28053"/>
        <a:ext cx="1865490" cy="901699"/>
      </dsp:txXfrm>
    </dsp:sp>
    <dsp:sp modelId="{72B31470-05A3-433B-A340-F28ABB1C155C}">
      <dsp:nvSpPr>
        <dsp:cNvPr id="0" name=""/>
        <dsp:cNvSpPr/>
      </dsp:nvSpPr>
      <dsp:spPr>
        <a:xfrm rot="10886990">
          <a:off x="1007382" y="981750"/>
          <a:ext cx="359188" cy="431012"/>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136289" y="1065272"/>
        <a:ext cx="101374" cy="263968"/>
      </dsp:txXfrm>
    </dsp:sp>
    <dsp:sp modelId="{2CF27048-1BA6-4460-9F3F-BD282DECE244}">
      <dsp:nvSpPr>
        <dsp:cNvPr id="0" name=""/>
        <dsp:cNvSpPr/>
      </dsp:nvSpPr>
      <dsp:spPr>
        <a:xfrm>
          <a:off x="220537" y="1436707"/>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Liabilities</a:t>
          </a:r>
        </a:p>
      </dsp:txBody>
      <dsp:txXfrm>
        <a:off x="248590" y="1464760"/>
        <a:ext cx="1865490" cy="901699"/>
      </dsp:txXfrm>
    </dsp:sp>
    <dsp:sp modelId="{07BD31F4-8EEA-4AED-853C-0B22D9A07CD2}">
      <dsp:nvSpPr>
        <dsp:cNvPr id="0" name=""/>
        <dsp:cNvSpPr/>
      </dsp:nvSpPr>
      <dsp:spPr>
        <a:xfrm rot="10833010">
          <a:off x="1007382" y="2418458"/>
          <a:ext cx="359188" cy="43101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111548" y="2508765"/>
        <a:ext cx="258608" cy="251432"/>
      </dsp:txXfrm>
    </dsp:sp>
    <dsp:sp modelId="{96DAB865-F689-4486-AEAA-BD8C1DDFE939}">
      <dsp:nvSpPr>
        <dsp:cNvPr id="0" name=""/>
        <dsp:cNvSpPr/>
      </dsp:nvSpPr>
      <dsp:spPr>
        <a:xfrm>
          <a:off x="231817" y="2873415"/>
          <a:ext cx="1921596" cy="9578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panose="020F0502020204030203" pitchFamily="34" charset="0"/>
            </a:rPr>
            <a:t>Fund Balance (Equity)</a:t>
          </a:r>
        </a:p>
      </dsp:txBody>
      <dsp:txXfrm>
        <a:off x="259870" y="2901468"/>
        <a:ext cx="1865490" cy="9016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D5CC-51BC-4B14-BC3D-936A70ACA8E5}">
      <dsp:nvSpPr>
        <dsp:cNvPr id="0" name=""/>
        <dsp:cNvSpPr/>
      </dsp:nvSpPr>
      <dsp:spPr>
        <a:xfrm>
          <a:off x="2951"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Lato"/>
            </a:rPr>
            <a:t>Prior Year Ending Fund Balance (Equity)</a:t>
          </a:r>
          <a:endParaRPr lang="en-US" sz="2200" kern="1200" dirty="0">
            <a:latin typeface="Lato"/>
          </a:endParaRPr>
        </a:p>
      </dsp:txBody>
      <dsp:txXfrm>
        <a:off x="342789" y="1133193"/>
        <a:ext cx="1640881" cy="1640881"/>
      </dsp:txXfrm>
    </dsp:sp>
    <dsp:sp modelId="{3A980E4E-9E5C-4669-83C2-7AB559F116DC}">
      <dsp:nvSpPr>
        <dsp:cNvPr id="0" name=""/>
        <dsp:cNvSpPr/>
      </dsp:nvSpPr>
      <dsp:spPr>
        <a:xfrm>
          <a:off x="2429872" y="1573764"/>
          <a:ext cx="759739" cy="7597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Lato"/>
          </a:endParaRPr>
        </a:p>
      </dsp:txBody>
      <dsp:txXfrm>
        <a:off x="2530575" y="1864288"/>
        <a:ext cx="558333" cy="178691"/>
      </dsp:txXfrm>
    </dsp:sp>
    <dsp:sp modelId="{264CBAAC-F151-4AD8-8536-D9FFD500AF5E}">
      <dsp:nvSpPr>
        <dsp:cNvPr id="0" name=""/>
        <dsp:cNvSpPr/>
      </dsp:nvSpPr>
      <dsp:spPr>
        <a:xfrm>
          <a:off x="3295974"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Lato"/>
            </a:rPr>
            <a:t>Current Year Difference Between Revenue and Expense</a:t>
          </a:r>
          <a:endParaRPr lang="en-US" sz="2200" kern="1200" dirty="0">
            <a:latin typeface="Lato"/>
          </a:endParaRPr>
        </a:p>
      </dsp:txBody>
      <dsp:txXfrm>
        <a:off x="3635812" y="1133193"/>
        <a:ext cx="1640881" cy="1640881"/>
      </dsp:txXfrm>
    </dsp:sp>
    <dsp:sp modelId="{4469C76F-FB09-4F89-8B8E-3D0C40218D83}">
      <dsp:nvSpPr>
        <dsp:cNvPr id="0" name=""/>
        <dsp:cNvSpPr/>
      </dsp:nvSpPr>
      <dsp:spPr>
        <a:xfrm>
          <a:off x="5722895" y="1573764"/>
          <a:ext cx="759739" cy="75973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atin typeface="Lato"/>
          </a:endParaRPr>
        </a:p>
      </dsp:txBody>
      <dsp:txXfrm>
        <a:off x="5823598" y="1730270"/>
        <a:ext cx="558333" cy="446727"/>
      </dsp:txXfrm>
    </dsp:sp>
    <dsp:sp modelId="{6B37C6C5-E65F-4484-AA98-698873923180}">
      <dsp:nvSpPr>
        <dsp:cNvPr id="0" name=""/>
        <dsp:cNvSpPr/>
      </dsp:nvSpPr>
      <dsp:spPr>
        <a:xfrm>
          <a:off x="6588998" y="793355"/>
          <a:ext cx="2320557" cy="23205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Lato"/>
            </a:rPr>
            <a:t>Ending Fund Balance (Equity)</a:t>
          </a:r>
        </a:p>
      </dsp:txBody>
      <dsp:txXfrm>
        <a:off x="6928836" y="1133193"/>
        <a:ext cx="1640881" cy="16408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3912-6D01-481B-BDE0-20D63C75C067}">
      <dsp:nvSpPr>
        <dsp:cNvPr id="0" name=""/>
        <dsp:cNvSpPr/>
      </dsp:nvSpPr>
      <dsp:spPr>
        <a:xfrm>
          <a:off x="0" y="19789"/>
          <a:ext cx="8171644"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a:latin typeface="Lato" panose="020F0502020204030203" pitchFamily="34" charset="0"/>
            </a:rPr>
            <a:t>Cash is an asset and therefore is </a:t>
          </a:r>
          <a:r>
            <a:rPr lang="en-US" sz="3000" b="1" u="sng" kern="1200">
              <a:latin typeface="Lato" panose="020F0502020204030203" pitchFamily="34" charset="0"/>
            </a:rPr>
            <a:t>part</a:t>
          </a:r>
          <a:r>
            <a:rPr lang="en-US" sz="3000" b="1" kern="1200">
              <a:latin typeface="Lato" panose="020F0502020204030203" pitchFamily="34" charset="0"/>
            </a:rPr>
            <a:t> of the Fund Balance Equation.</a:t>
          </a:r>
          <a:endParaRPr lang="en-US" sz="3000" kern="1200">
            <a:latin typeface="Lato" panose="020F0502020204030203" pitchFamily="34" charset="0"/>
          </a:endParaRPr>
        </a:p>
      </dsp:txBody>
      <dsp:txXfrm>
        <a:off x="58257" y="78046"/>
        <a:ext cx="8055130" cy="1076886"/>
      </dsp:txXfrm>
    </dsp:sp>
    <dsp:sp modelId="{633988F0-8A31-42A1-A222-458373C2C6E0}">
      <dsp:nvSpPr>
        <dsp:cNvPr id="0" name=""/>
        <dsp:cNvSpPr/>
      </dsp:nvSpPr>
      <dsp:spPr>
        <a:xfrm>
          <a:off x="1451406" y="1269109"/>
          <a:ext cx="670132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b="1" kern="1200" dirty="0">
              <a:latin typeface="Lato" panose="020F0502020204030203" pitchFamily="34" charset="0"/>
            </a:rPr>
            <a:t>However, fund balance </a:t>
          </a:r>
          <a:r>
            <a:rPr lang="en-US" sz="3000" b="1" u="sng" kern="1200" dirty="0">
              <a:latin typeface="Lato" panose="020F0502020204030203" pitchFamily="34" charset="0"/>
            </a:rPr>
            <a:t>does not</a:t>
          </a:r>
          <a:r>
            <a:rPr lang="en-US" sz="3000" b="0" kern="1200" dirty="0">
              <a:latin typeface="Lato" panose="020F0502020204030203" pitchFamily="34" charset="0"/>
            </a:rPr>
            <a:t> </a:t>
          </a:r>
          <a:r>
            <a:rPr lang="en-US" sz="3000" b="1" kern="1200" dirty="0">
              <a:latin typeface="Lato" panose="020F0502020204030203" pitchFamily="34" charset="0"/>
            </a:rPr>
            <a:t>equal cash.</a:t>
          </a:r>
          <a:endParaRPr lang="en-US" sz="3000" kern="1200" dirty="0">
            <a:latin typeface="Lato" panose="020F0502020204030203" pitchFamily="34" charset="0"/>
          </a:endParaRPr>
        </a:p>
      </dsp:txBody>
      <dsp:txXfrm>
        <a:off x="1509663" y="1327366"/>
        <a:ext cx="6584806" cy="10768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F4DF0-5D0D-4DF7-A767-5DD4A0FDD2F7}">
      <dsp:nvSpPr>
        <dsp:cNvPr id="0" name=""/>
        <dsp:cNvSpPr/>
      </dsp:nvSpPr>
      <dsp:spPr>
        <a:xfrm>
          <a:off x="27715" y="1131"/>
          <a:ext cx="4320410" cy="2319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u="sng" kern="1200" dirty="0">
              <a:latin typeface="Lato"/>
            </a:rPr>
            <a:t>Expenditures</a:t>
          </a:r>
          <a:r>
            <a:rPr lang="en-US" sz="2000" b="1" kern="1200" dirty="0">
              <a:latin typeface="Lato"/>
            </a:rPr>
            <a:t> are fairly constant throughout year</a:t>
          </a:r>
          <a:endParaRPr lang="en-US" sz="20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Salaries / Fringe are typically 60%-65% of budget</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Payroll is typically spread over 21, 24 or 26 pay periods</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End-of-year pay adjustments are sometimes needed</a:t>
          </a:r>
          <a:endParaRPr lang="en-US" sz="1800" kern="1200" dirty="0">
            <a:latin typeface="Lato"/>
          </a:endParaRPr>
        </a:p>
      </dsp:txBody>
      <dsp:txXfrm>
        <a:off x="27715" y="1131"/>
        <a:ext cx="4320410" cy="2319932"/>
      </dsp:txXfrm>
    </dsp:sp>
    <dsp:sp modelId="{8E488251-7749-45F3-9E55-4D56A6AED2CC}">
      <dsp:nvSpPr>
        <dsp:cNvPr id="0" name=""/>
        <dsp:cNvSpPr/>
      </dsp:nvSpPr>
      <dsp:spPr>
        <a:xfrm>
          <a:off x="4765327" y="1131"/>
          <a:ext cx="4320410" cy="2319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u="sng" kern="1200" dirty="0">
              <a:latin typeface="Lato"/>
            </a:rPr>
            <a:t>Revenues</a:t>
          </a:r>
          <a:r>
            <a:rPr lang="en-US" sz="2000" b="1" kern="1200" dirty="0">
              <a:latin typeface="Lato"/>
            </a:rPr>
            <a:t> received sporadically throughout the year</a:t>
          </a:r>
          <a:endParaRPr lang="en-US" sz="2000" kern="1200" dirty="0">
            <a:latin typeface="Lato"/>
          </a:endParaRPr>
        </a:p>
        <a:p>
          <a:pPr marL="171450" lvl="1" indent="-171450" algn="l" defTabSz="800100" rtl="0">
            <a:lnSpc>
              <a:spcPct val="90000"/>
            </a:lnSpc>
            <a:spcBef>
              <a:spcPct val="0"/>
            </a:spcBef>
            <a:spcAft>
              <a:spcPct val="15000"/>
            </a:spcAft>
            <a:buChar char="•"/>
          </a:pPr>
          <a:r>
            <a:rPr lang="en-US" sz="1800" b="1" u="sng" kern="1200" dirty="0">
              <a:latin typeface="Lato"/>
            </a:rPr>
            <a:t>Tax Levy</a:t>
          </a:r>
          <a:r>
            <a:rPr lang="en-US" sz="1800" b="1" kern="1200" dirty="0">
              <a:latin typeface="Lato"/>
            </a:rPr>
            <a:t> is received in the last 6 months of the school year, with the final payment made in August of the next school year.</a:t>
          </a:r>
          <a:endParaRPr lang="en-US" sz="1800" kern="1200" dirty="0">
            <a:latin typeface="Lato"/>
          </a:endParaRPr>
        </a:p>
        <a:p>
          <a:pPr marL="171450" lvl="1" indent="-171450" algn="l" defTabSz="800100" rtl="0">
            <a:lnSpc>
              <a:spcPct val="90000"/>
            </a:lnSpc>
            <a:spcBef>
              <a:spcPct val="0"/>
            </a:spcBef>
            <a:spcAft>
              <a:spcPct val="15000"/>
            </a:spcAft>
            <a:buChar char="•"/>
          </a:pPr>
          <a:r>
            <a:rPr lang="en-US" sz="1800" b="1" kern="1200" dirty="0">
              <a:latin typeface="Lato"/>
            </a:rPr>
            <a:t>60% of Equalization Aid is paid over the last 6 months</a:t>
          </a:r>
          <a:endParaRPr lang="en-US" sz="1800" kern="1200" dirty="0">
            <a:latin typeface="Lato"/>
          </a:endParaRPr>
        </a:p>
      </dsp:txBody>
      <dsp:txXfrm>
        <a:off x="4765327" y="1131"/>
        <a:ext cx="4320410" cy="23199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EE734-86CF-47DD-BB6D-C3FBA1FD410C}">
      <dsp:nvSpPr>
        <dsp:cNvPr id="0" name=""/>
        <dsp:cNvSpPr/>
      </dsp:nvSpPr>
      <dsp:spPr>
        <a:xfrm>
          <a:off x="0" y="3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6AAC8-99F1-4B94-98BC-E16115DCE746}">
      <dsp:nvSpPr>
        <dsp:cNvPr id="0" name=""/>
        <dsp:cNvSpPr/>
      </dsp:nvSpPr>
      <dsp:spPr>
        <a:xfrm>
          <a:off x="0" y="3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Fund balance = assets – liabilities</a:t>
          </a:r>
        </a:p>
      </dsp:txBody>
      <dsp:txXfrm>
        <a:off x="0" y="3557"/>
        <a:ext cx="8935656" cy="562999"/>
      </dsp:txXfrm>
    </dsp:sp>
    <dsp:sp modelId="{1A4ACC3E-6413-49E3-B1EC-3E102BC70986}">
      <dsp:nvSpPr>
        <dsp:cNvPr id="0" name=""/>
        <dsp:cNvSpPr/>
      </dsp:nvSpPr>
      <dsp:spPr>
        <a:xfrm>
          <a:off x="0" y="566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C6D55-D971-4E42-8310-0CD50E717EB7}">
      <dsp:nvSpPr>
        <dsp:cNvPr id="0" name=""/>
        <dsp:cNvSpPr/>
      </dsp:nvSpPr>
      <dsp:spPr>
        <a:xfrm>
          <a:off x="0" y="566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Districts’ fund balance levels change daily</a:t>
          </a:r>
        </a:p>
      </dsp:txBody>
      <dsp:txXfrm>
        <a:off x="0" y="566557"/>
        <a:ext cx="8935656" cy="562999"/>
      </dsp:txXfrm>
    </dsp:sp>
    <dsp:sp modelId="{8852A99B-A595-4EB4-902C-28B2961569D0}">
      <dsp:nvSpPr>
        <dsp:cNvPr id="0" name=""/>
        <dsp:cNvSpPr/>
      </dsp:nvSpPr>
      <dsp:spPr>
        <a:xfrm>
          <a:off x="0" y="1129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54EBF-F10B-44C0-B6A3-458FF9074BDC}">
      <dsp:nvSpPr>
        <dsp:cNvPr id="0" name=""/>
        <dsp:cNvSpPr/>
      </dsp:nvSpPr>
      <dsp:spPr>
        <a:xfrm>
          <a:off x="0" y="1129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Fund balance is reported as a June 30 snapshot</a:t>
          </a:r>
        </a:p>
      </dsp:txBody>
      <dsp:txXfrm>
        <a:off x="0" y="1129557"/>
        <a:ext cx="8935656" cy="562999"/>
      </dsp:txXfrm>
    </dsp:sp>
    <dsp:sp modelId="{5965CD9E-17E6-484C-9883-B248DD6A56CC}">
      <dsp:nvSpPr>
        <dsp:cNvPr id="0" name=""/>
        <dsp:cNvSpPr/>
      </dsp:nvSpPr>
      <dsp:spPr>
        <a:xfrm>
          <a:off x="0" y="1692557"/>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EADB-AA22-40F0-842D-2703AE17EC8C}">
      <dsp:nvSpPr>
        <dsp:cNvPr id="0" name=""/>
        <dsp:cNvSpPr/>
      </dsp:nvSpPr>
      <dsp:spPr>
        <a:xfrm>
          <a:off x="0" y="1692557"/>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Cash is an asset but fund balance ≠ cash</a:t>
          </a:r>
        </a:p>
      </dsp:txBody>
      <dsp:txXfrm>
        <a:off x="0" y="1692557"/>
        <a:ext cx="8935656" cy="562999"/>
      </dsp:txXfrm>
    </dsp:sp>
    <dsp:sp modelId="{3784C5DF-0317-49D1-A630-9262DD8A80F6}">
      <dsp:nvSpPr>
        <dsp:cNvPr id="0" name=""/>
        <dsp:cNvSpPr/>
      </dsp:nvSpPr>
      <dsp:spPr>
        <a:xfrm>
          <a:off x="0" y="2255556"/>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C885E-1FDA-4D6E-8CD5-07985BE45600}">
      <dsp:nvSpPr>
        <dsp:cNvPr id="0" name=""/>
        <dsp:cNvSpPr/>
      </dsp:nvSpPr>
      <dsp:spPr>
        <a:xfrm>
          <a:off x="0" y="2255556"/>
          <a:ext cx="8926929" cy="689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The cash portion of fund balance fluctuates greatly throughout the year</a:t>
          </a:r>
        </a:p>
      </dsp:txBody>
      <dsp:txXfrm>
        <a:off x="0" y="2255556"/>
        <a:ext cx="8926929" cy="689173"/>
      </dsp:txXfrm>
    </dsp:sp>
    <dsp:sp modelId="{13980D6B-3538-446D-81CD-DF3FE023C749}">
      <dsp:nvSpPr>
        <dsp:cNvPr id="0" name=""/>
        <dsp:cNvSpPr/>
      </dsp:nvSpPr>
      <dsp:spPr>
        <a:xfrm>
          <a:off x="0" y="2944730"/>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FB4E0-B305-4A5D-9920-6E59D30CFE7B}">
      <dsp:nvSpPr>
        <dsp:cNvPr id="0" name=""/>
        <dsp:cNvSpPr/>
      </dsp:nvSpPr>
      <dsp:spPr>
        <a:xfrm>
          <a:off x="0" y="2944730"/>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ts val="1200"/>
            </a:spcAft>
            <a:buNone/>
          </a:pPr>
          <a:r>
            <a:rPr lang="en-US" sz="2200" b="1" kern="1200" dirty="0">
              <a:latin typeface="Lato" panose="020F0502020204030203" pitchFamily="34" charset="0"/>
            </a:rPr>
            <a:t>Each district has a fund balance level appropriate to them </a:t>
          </a:r>
        </a:p>
        <a:p>
          <a:pPr marL="0" lvl="0" indent="0" algn="l" defTabSz="977900" rtl="0">
            <a:lnSpc>
              <a:spcPct val="0"/>
            </a:lnSpc>
            <a:spcBef>
              <a:spcPct val="0"/>
            </a:spcBef>
            <a:spcAft>
              <a:spcPts val="1200"/>
            </a:spcAft>
            <a:buNone/>
          </a:pPr>
          <a:r>
            <a:rPr lang="en-US" sz="2200" b="1" kern="1200" dirty="0">
              <a:latin typeface="Lato" panose="020F0502020204030203" pitchFamily="34" charset="0"/>
            </a:rPr>
            <a:t>(there is no one-size-fits-all answer)</a:t>
          </a:r>
        </a:p>
      </dsp:txBody>
      <dsp:txXfrm>
        <a:off x="0" y="2944730"/>
        <a:ext cx="8935656" cy="562999"/>
      </dsp:txXfrm>
    </dsp:sp>
    <dsp:sp modelId="{0151E6B3-A3BF-425B-B939-D971BF82D725}">
      <dsp:nvSpPr>
        <dsp:cNvPr id="0" name=""/>
        <dsp:cNvSpPr/>
      </dsp:nvSpPr>
      <dsp:spPr>
        <a:xfrm>
          <a:off x="0" y="3507730"/>
          <a:ext cx="89356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609AD-E07C-4B91-90E4-826E2CCDBDE2}">
      <dsp:nvSpPr>
        <dsp:cNvPr id="0" name=""/>
        <dsp:cNvSpPr/>
      </dsp:nvSpPr>
      <dsp:spPr>
        <a:xfrm>
          <a:off x="0" y="3507730"/>
          <a:ext cx="8935656" cy="56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latin typeface="Lato" panose="020F0502020204030203" pitchFamily="34" charset="0"/>
            </a:rPr>
            <a:t>The district should have and should be following their fund balance policy</a:t>
          </a:r>
        </a:p>
      </dsp:txBody>
      <dsp:txXfrm>
        <a:off x="0" y="3507730"/>
        <a:ext cx="8935656" cy="56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1383C-4F49-47F9-82A9-628C7C6C7151}">
      <dsp:nvSpPr>
        <dsp:cNvPr id="0" name=""/>
        <dsp:cNvSpPr/>
      </dsp:nvSpPr>
      <dsp:spPr>
        <a:xfrm>
          <a:off x="0" y="95449"/>
          <a:ext cx="7851775"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Established in 1993</a:t>
          </a:r>
        </a:p>
      </dsp:txBody>
      <dsp:txXfrm>
        <a:off x="38784" y="134233"/>
        <a:ext cx="7774207" cy="716935"/>
      </dsp:txXfrm>
    </dsp:sp>
    <dsp:sp modelId="{46491BF1-6437-4F62-9BD7-529D8F6560D6}">
      <dsp:nvSpPr>
        <dsp:cNvPr id="0" name=""/>
        <dsp:cNvSpPr/>
      </dsp:nvSpPr>
      <dsp:spPr>
        <a:xfrm>
          <a:off x="0" y="947552"/>
          <a:ext cx="7851775" cy="794503"/>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Goal was to create levy controls for WI school districts</a:t>
          </a:r>
        </a:p>
      </dsp:txBody>
      <dsp:txXfrm>
        <a:off x="38784" y="986336"/>
        <a:ext cx="7774207" cy="716935"/>
      </dsp:txXfrm>
    </dsp:sp>
    <dsp:sp modelId="{5047BC04-03B8-4AAB-8509-8EEDBFAA3023}">
      <dsp:nvSpPr>
        <dsp:cNvPr id="0" name=""/>
        <dsp:cNvSpPr/>
      </dsp:nvSpPr>
      <dsp:spPr>
        <a:xfrm>
          <a:off x="0" y="1799656"/>
          <a:ext cx="7851775" cy="794503"/>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Created a calculation to determine the amount of revenue a district could generate through the sources of </a:t>
          </a:r>
          <a:r>
            <a:rPr lang="en-US" sz="2000" i="1" kern="1200"/>
            <a:t>state general aid </a:t>
          </a:r>
          <a:r>
            <a:rPr lang="en-US" sz="2000" kern="1200"/>
            <a:t>and</a:t>
          </a:r>
          <a:r>
            <a:rPr lang="en-US" sz="2000" i="1" kern="1200"/>
            <a:t> the local tax levy</a:t>
          </a:r>
          <a:endParaRPr lang="en-US" sz="2000" kern="1200"/>
        </a:p>
      </dsp:txBody>
      <dsp:txXfrm>
        <a:off x="38784" y="1838440"/>
        <a:ext cx="7774207" cy="716935"/>
      </dsp:txXfrm>
    </dsp:sp>
    <dsp:sp modelId="{A47955D7-E34B-48EF-B80D-C0659B5DFC67}">
      <dsp:nvSpPr>
        <dsp:cNvPr id="0" name=""/>
        <dsp:cNvSpPr/>
      </dsp:nvSpPr>
      <dsp:spPr>
        <a:xfrm>
          <a:off x="0" y="2651759"/>
          <a:ext cx="7851775" cy="79450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Provided operational referendums if calculation provided insufficient funds</a:t>
          </a:r>
        </a:p>
      </dsp:txBody>
      <dsp:txXfrm>
        <a:off x="38784" y="2690543"/>
        <a:ext cx="7774207"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4075" y="40691"/>
          <a:ext cx="1797594" cy="16975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53794" y="90410"/>
        <a:ext cx="1698156" cy="1598092"/>
      </dsp:txXfrm>
    </dsp:sp>
    <dsp:sp modelId="{925148CC-9A1C-4135-A54B-557D57260604}">
      <dsp:nvSpPr>
        <dsp:cNvPr id="0" name=""/>
        <dsp:cNvSpPr/>
      </dsp:nvSpPr>
      <dsp:spPr>
        <a:xfrm>
          <a:off x="1841054" y="666555"/>
          <a:ext cx="381090" cy="445803"/>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41054" y="755716"/>
        <a:ext cx="266763" cy="267481"/>
      </dsp:txXfrm>
    </dsp:sp>
    <dsp:sp modelId="{2777E8B7-2C87-4A64-B172-4D156C0B21B9}">
      <dsp:nvSpPr>
        <dsp:cNvPr id="0" name=""/>
        <dsp:cNvSpPr/>
      </dsp:nvSpPr>
      <dsp:spPr>
        <a:xfrm>
          <a:off x="2248135" y="40691"/>
          <a:ext cx="1797594" cy="169753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pupil</a:t>
          </a:r>
        </a:p>
      </dsp:txBody>
      <dsp:txXfrm>
        <a:off x="2297854" y="90410"/>
        <a:ext cx="1698156" cy="1598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5BFD7-90AC-4237-A8C0-0D918BDFFEE9}">
      <dsp:nvSpPr>
        <dsp:cNvPr id="0" name=""/>
        <dsp:cNvSpPr/>
      </dsp:nvSpPr>
      <dsp:spPr>
        <a:xfrm>
          <a:off x="12372" y="258427"/>
          <a:ext cx="1851921" cy="17063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Resident Membership (FTE)</a:t>
          </a:r>
        </a:p>
      </dsp:txBody>
      <dsp:txXfrm>
        <a:off x="62351" y="308406"/>
        <a:ext cx="1751963" cy="1606434"/>
      </dsp:txXfrm>
    </dsp:sp>
    <dsp:sp modelId="{925148CC-9A1C-4135-A54B-557D57260604}">
      <dsp:nvSpPr>
        <dsp:cNvPr id="0" name=""/>
        <dsp:cNvSpPr/>
      </dsp:nvSpPr>
      <dsp:spPr>
        <a:xfrm>
          <a:off x="1904868" y="881985"/>
          <a:ext cx="392607" cy="459276"/>
        </a:xfrm>
        <a:prstGeom prst="mathMultiply">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04868" y="973840"/>
        <a:ext cx="274825" cy="275566"/>
      </dsp:txXfrm>
    </dsp:sp>
    <dsp:sp modelId="{2777E8B7-2C87-4A64-B172-4D156C0B21B9}">
      <dsp:nvSpPr>
        <dsp:cNvPr id="0" name=""/>
        <dsp:cNvSpPr/>
      </dsp:nvSpPr>
      <dsp:spPr>
        <a:xfrm>
          <a:off x="2324252" y="258427"/>
          <a:ext cx="1851921" cy="17063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per member</a:t>
          </a:r>
        </a:p>
      </dsp:txBody>
      <dsp:txXfrm>
        <a:off x="2374231" y="308406"/>
        <a:ext cx="1751963" cy="1606434"/>
      </dsp:txXfrm>
    </dsp:sp>
    <dsp:sp modelId="{3F1D7783-4285-4193-8F46-1D8BEA40B8F5}">
      <dsp:nvSpPr>
        <dsp:cNvPr id="0" name=""/>
        <dsp:cNvSpPr/>
      </dsp:nvSpPr>
      <dsp:spPr>
        <a:xfrm>
          <a:off x="4216748" y="881985"/>
          <a:ext cx="392607" cy="45927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16748" y="973840"/>
        <a:ext cx="274825" cy="275566"/>
      </dsp:txXfrm>
    </dsp:sp>
    <dsp:sp modelId="{143BF160-666C-4E43-82B3-28D209E5EBFB}">
      <dsp:nvSpPr>
        <dsp:cNvPr id="0" name=""/>
        <dsp:cNvSpPr/>
      </dsp:nvSpPr>
      <dsp:spPr>
        <a:xfrm>
          <a:off x="4636132" y="258427"/>
          <a:ext cx="1851921" cy="17063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and one-time exemptions</a:t>
          </a:r>
        </a:p>
      </dsp:txBody>
      <dsp:txXfrm>
        <a:off x="4686111" y="308406"/>
        <a:ext cx="1751963" cy="1606434"/>
      </dsp:txXfrm>
    </dsp:sp>
    <dsp:sp modelId="{58B98FAE-5A86-4E42-B829-AC21EECAA0D5}">
      <dsp:nvSpPr>
        <dsp:cNvPr id="0" name=""/>
        <dsp:cNvSpPr/>
      </dsp:nvSpPr>
      <dsp:spPr>
        <a:xfrm>
          <a:off x="6528628" y="881985"/>
          <a:ext cx="392607" cy="459276"/>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528628" y="973840"/>
        <a:ext cx="274825" cy="275566"/>
      </dsp:txXfrm>
    </dsp:sp>
    <dsp:sp modelId="{F5937004-21AB-45E2-9FD4-9B35938538D4}">
      <dsp:nvSpPr>
        <dsp:cNvPr id="0" name=""/>
        <dsp:cNvSpPr/>
      </dsp:nvSpPr>
      <dsp:spPr>
        <a:xfrm>
          <a:off x="6948012" y="258427"/>
          <a:ext cx="1851921" cy="17063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Revenue Limit Authority</a:t>
          </a:r>
        </a:p>
      </dsp:txBody>
      <dsp:txXfrm>
        <a:off x="6997991" y="308406"/>
        <a:ext cx="1751963" cy="1606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099565" y="843866"/>
          <a:ext cx="2174373" cy="1936831"/>
        </a:xfrm>
        <a:prstGeom prst="roundRect">
          <a:avLst>
            <a:gd name="adj" fmla="val 10000"/>
          </a:avLst>
        </a:prstGeom>
        <a:solidFill>
          <a:srgbClr val="4472C4">
            <a:hueOff val="0"/>
            <a:satOff val="0"/>
            <a:lumOff val="0"/>
            <a:alphaOff val="0"/>
          </a:srgbClr>
        </a:solidFill>
        <a:ln w="76200" cap="flat" cmpd="sng" algn="ctr">
          <a:solidFill>
            <a:srgbClr val="C00000"/>
          </a:solidFill>
          <a:prstDash val="solid"/>
          <a:miter lim="800000"/>
        </a:ln>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2400" b="1" kern="1200" dirty="0">
              <a:latin typeface="Lato" panose="020F0502020204030203" pitchFamily="34" charset="0"/>
            </a:rPr>
            <a:t>Revenue Limit Levy</a:t>
          </a:r>
          <a:endParaRPr lang="en-US" sz="2400" kern="1200" dirty="0">
            <a:solidFill>
              <a:prstClr val="white"/>
            </a:solidFill>
            <a:latin typeface="Calibri"/>
            <a:ea typeface="+mn-ea"/>
            <a:cs typeface="+mn-cs"/>
          </a:endParaRPr>
        </a:p>
      </dsp:txBody>
      <dsp:txXfrm>
        <a:off x="6156293" y="900594"/>
        <a:ext cx="2060917" cy="1823375"/>
      </dsp:txXfrm>
    </dsp:sp>
    <dsp:sp modelId="{71535913-8133-49A2-8F55-4086EA77B96D}">
      <dsp:nvSpPr>
        <dsp:cNvPr id="0" name=""/>
        <dsp:cNvSpPr/>
      </dsp:nvSpPr>
      <dsp:spPr>
        <a:xfrm rot="10816486">
          <a:off x="5421158" y="1535297"/>
          <a:ext cx="460972" cy="539244"/>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559449" y="1643478"/>
        <a:ext cx="322680" cy="323546"/>
      </dsp:txXfrm>
    </dsp:sp>
    <dsp:sp modelId="{00BBDF21-2F4D-4136-BF17-92D0D959191F}">
      <dsp:nvSpPr>
        <dsp:cNvPr id="0" name=""/>
        <dsp:cNvSpPr/>
      </dsp:nvSpPr>
      <dsp:spPr>
        <a:xfrm>
          <a:off x="3055442" y="794114"/>
          <a:ext cx="2174373" cy="2007137"/>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Lato" panose="020F0502020204030203" pitchFamily="34" charset="0"/>
            </a:rPr>
            <a:t>EqualizationAid</a:t>
          </a:r>
          <a:endParaRPr lang="en-US" sz="2400" b="1" kern="1200" dirty="0">
            <a:latin typeface="Lato" panose="020F0502020204030203" pitchFamily="34" charset="0"/>
          </a:endParaRPr>
        </a:p>
      </dsp:txBody>
      <dsp:txXfrm>
        <a:off x="3114229" y="852901"/>
        <a:ext cx="2056799" cy="1889563"/>
      </dsp:txXfrm>
    </dsp:sp>
    <dsp:sp modelId="{A72F3526-8A6C-4F9B-8D69-326C283A7F15}">
      <dsp:nvSpPr>
        <dsp:cNvPr id="0" name=""/>
        <dsp:cNvSpPr/>
      </dsp:nvSpPr>
      <dsp:spPr>
        <a:xfrm rot="10783514">
          <a:off x="2377035" y="1535422"/>
          <a:ext cx="460972" cy="539244"/>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515326" y="1642939"/>
        <a:ext cx="322680" cy="323546"/>
      </dsp:txXfrm>
    </dsp:sp>
    <dsp:sp modelId="{B14C538D-A163-4586-9B2B-D3A15B7B9472}">
      <dsp:nvSpPr>
        <dsp:cNvPr id="0" name=""/>
        <dsp:cNvSpPr/>
      </dsp:nvSpPr>
      <dsp:spPr>
        <a:xfrm>
          <a:off x="11320" y="843866"/>
          <a:ext cx="2174373" cy="1936831"/>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w="38100">
          <a:solidFill>
            <a:srgbClr val="C00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Lato" panose="020F0502020204030203" pitchFamily="34" charset="0"/>
            </a:rPr>
            <a:t>Revenue Limit</a:t>
          </a:r>
        </a:p>
      </dsp:txBody>
      <dsp:txXfrm>
        <a:off x="68048" y="900594"/>
        <a:ext cx="2060917" cy="18233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CA9B3-FCFB-4017-8C0F-E4BFF20A85ED}">
      <dsp:nvSpPr>
        <dsp:cNvPr id="0" name=""/>
        <dsp:cNvSpPr/>
      </dsp:nvSpPr>
      <dsp:spPr>
        <a:xfrm>
          <a:off x="3243168" y="1893555"/>
          <a:ext cx="1806016" cy="18060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Total School-Based Tax Levy</a:t>
          </a:r>
        </a:p>
      </dsp:txBody>
      <dsp:txXfrm>
        <a:off x="3507653" y="2158040"/>
        <a:ext cx="1277046" cy="1277046"/>
      </dsp:txXfrm>
    </dsp:sp>
    <dsp:sp modelId="{AECA4520-9E0F-404F-B5CA-AE3C5E70EA1A}">
      <dsp:nvSpPr>
        <dsp:cNvPr id="0" name=""/>
        <dsp:cNvSpPr/>
      </dsp:nvSpPr>
      <dsp:spPr>
        <a:xfrm rot="11700000">
          <a:off x="1875240" y="2111035"/>
          <a:ext cx="1345961" cy="51471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89D94-4599-483F-AAA7-FDCD526321DB}">
      <dsp:nvSpPr>
        <dsp:cNvPr id="0" name=""/>
        <dsp:cNvSpPr/>
      </dsp:nvSpPr>
      <dsp:spPr>
        <a:xfrm>
          <a:off x="1040313" y="1507926"/>
          <a:ext cx="1715715" cy="1372572"/>
        </a:xfrm>
        <a:prstGeom prst="roundRect">
          <a:avLst>
            <a:gd name="adj" fmla="val 10000"/>
          </a:avLst>
        </a:prstGeom>
        <a:solidFill>
          <a:schemeClr val="accent5">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Revenue Limit Tax Levy</a:t>
          </a:r>
        </a:p>
        <a:p>
          <a:pPr marL="0" lvl="0" indent="0" algn="ctr" defTabSz="844550">
            <a:lnSpc>
              <a:spcPct val="90000"/>
            </a:lnSpc>
            <a:spcBef>
              <a:spcPct val="0"/>
            </a:spcBef>
            <a:spcAft>
              <a:spcPct val="35000"/>
            </a:spcAft>
            <a:buNone/>
          </a:pPr>
          <a:r>
            <a:rPr lang="en-US" sz="1900" kern="1200" dirty="0"/>
            <a:t>(Funds 10, 38 and/or 41)</a:t>
          </a:r>
        </a:p>
      </dsp:txBody>
      <dsp:txXfrm>
        <a:off x="1080514" y="1548127"/>
        <a:ext cx="1635313" cy="1292170"/>
      </dsp:txXfrm>
    </dsp:sp>
    <dsp:sp modelId="{1D8AEA44-C3A8-419E-B8C7-E99718BE1417}">
      <dsp:nvSpPr>
        <dsp:cNvPr id="0" name=""/>
        <dsp:cNvSpPr/>
      </dsp:nvSpPr>
      <dsp:spPr>
        <a:xfrm rot="14700000">
          <a:off x="2774047" y="1039878"/>
          <a:ext cx="1345961" cy="514714"/>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CF9E2-C733-4ECB-892E-FD915951D0C2}">
      <dsp:nvSpPr>
        <dsp:cNvPr id="0" name=""/>
        <dsp:cNvSpPr/>
      </dsp:nvSpPr>
      <dsp:spPr>
        <a:xfrm>
          <a:off x="2304756" y="1022"/>
          <a:ext cx="1715715" cy="137257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Referendum Approved Debt Levy</a:t>
          </a:r>
        </a:p>
        <a:p>
          <a:pPr marL="0" lvl="0" indent="0" algn="ctr" defTabSz="844550">
            <a:lnSpc>
              <a:spcPct val="90000"/>
            </a:lnSpc>
            <a:spcBef>
              <a:spcPct val="0"/>
            </a:spcBef>
            <a:spcAft>
              <a:spcPct val="35000"/>
            </a:spcAft>
            <a:buNone/>
          </a:pPr>
          <a:r>
            <a:rPr lang="en-US" sz="1900" kern="1200" dirty="0"/>
            <a:t>(Fund 39)</a:t>
          </a:r>
        </a:p>
      </dsp:txBody>
      <dsp:txXfrm>
        <a:off x="2344957" y="41223"/>
        <a:ext cx="1635313" cy="1292170"/>
      </dsp:txXfrm>
    </dsp:sp>
    <dsp:sp modelId="{75FA614A-16AA-43FC-9D40-2E4D02D71605}">
      <dsp:nvSpPr>
        <dsp:cNvPr id="0" name=""/>
        <dsp:cNvSpPr/>
      </dsp:nvSpPr>
      <dsp:spPr>
        <a:xfrm rot="17700000">
          <a:off x="4172343" y="1039878"/>
          <a:ext cx="1345961" cy="514714"/>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62C51-0E9F-4C3D-A1DE-36FD339D24F4}">
      <dsp:nvSpPr>
        <dsp:cNvPr id="0" name=""/>
        <dsp:cNvSpPr/>
      </dsp:nvSpPr>
      <dsp:spPr>
        <a:xfrm>
          <a:off x="4271880" y="1022"/>
          <a:ext cx="1715715" cy="137257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Community Service Tax Levy</a:t>
          </a:r>
        </a:p>
        <a:p>
          <a:pPr marL="0" lvl="0" indent="0" algn="ctr" defTabSz="844550">
            <a:lnSpc>
              <a:spcPct val="90000"/>
            </a:lnSpc>
            <a:spcBef>
              <a:spcPct val="0"/>
            </a:spcBef>
            <a:spcAft>
              <a:spcPct val="35000"/>
            </a:spcAft>
            <a:buNone/>
          </a:pPr>
          <a:r>
            <a:rPr lang="en-US" sz="1900" kern="1200" dirty="0"/>
            <a:t>(Fund 80)</a:t>
          </a:r>
        </a:p>
      </dsp:txBody>
      <dsp:txXfrm>
        <a:off x="4312081" y="41223"/>
        <a:ext cx="1635313" cy="1292170"/>
      </dsp:txXfrm>
    </dsp:sp>
    <dsp:sp modelId="{A05C4E82-3054-4EC9-A58E-C5A87CD1332B}">
      <dsp:nvSpPr>
        <dsp:cNvPr id="0" name=""/>
        <dsp:cNvSpPr/>
      </dsp:nvSpPr>
      <dsp:spPr>
        <a:xfrm rot="20700000">
          <a:off x="5071151" y="2111035"/>
          <a:ext cx="1345961" cy="514714"/>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0893CB-1F7C-47C7-A9E4-49CA8A87AB7F}">
      <dsp:nvSpPr>
        <dsp:cNvPr id="0" name=""/>
        <dsp:cNvSpPr/>
      </dsp:nvSpPr>
      <dsp:spPr>
        <a:xfrm>
          <a:off x="5536323" y="1507926"/>
          <a:ext cx="1715715" cy="137257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Prior Year Levy Chargeback </a:t>
          </a:r>
        </a:p>
        <a:p>
          <a:pPr marL="0" lvl="0" indent="0" algn="ctr" defTabSz="844550">
            <a:lnSpc>
              <a:spcPct val="90000"/>
            </a:lnSpc>
            <a:spcBef>
              <a:spcPct val="0"/>
            </a:spcBef>
            <a:spcAft>
              <a:spcPct val="35000"/>
            </a:spcAft>
            <a:buNone/>
          </a:pPr>
          <a:r>
            <a:rPr lang="en-US" sz="1900" kern="1200" dirty="0"/>
            <a:t>and Other</a:t>
          </a:r>
        </a:p>
      </dsp:txBody>
      <dsp:txXfrm>
        <a:off x="5576524" y="1548127"/>
        <a:ext cx="1635313" cy="1292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0.33927</cdr:x>
      <cdr:y>0.03148</cdr:y>
    </cdr:from>
    <cdr:to>
      <cdr:x>0.65441</cdr:x>
      <cdr:y>0.1331</cdr:y>
    </cdr:to>
    <cdr:sp macro="" textlink="">
      <cdr:nvSpPr>
        <cdr:cNvPr id="2049" name="Text Box 1"/>
        <cdr:cNvSpPr txBox="1">
          <a:spLocks xmlns:a="http://schemas.openxmlformats.org/drawingml/2006/main" noChangeArrowheads="1"/>
        </cdr:cNvSpPr>
      </cdr:nvSpPr>
      <cdr:spPr bwMode="auto">
        <a:xfrm xmlns:a="http://schemas.openxmlformats.org/drawingml/2006/main">
          <a:off x="2883260" y="114012"/>
          <a:ext cx="2678231" cy="36804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400" b="1" i="0" strike="noStrike" dirty="0">
              <a:solidFill>
                <a:srgbClr val="000000"/>
              </a:solidFill>
              <a:latin typeface="Arial"/>
              <a:cs typeface="Arial"/>
            </a:rPr>
            <a:t>Survey of Equalized Tax Rates</a:t>
          </a:r>
        </a:p>
      </cdr:txBody>
    </cdr:sp>
  </cdr:relSizeAnchor>
  <cdr:relSizeAnchor xmlns:cdr="http://schemas.openxmlformats.org/drawingml/2006/chartDrawing">
    <cdr:from>
      <cdr:x>0</cdr:x>
      <cdr:y>0.1517</cdr:y>
    </cdr:from>
    <cdr:to>
      <cdr:x>0.04328</cdr:x>
      <cdr:y>0.84829</cdr:y>
    </cdr:to>
    <cdr:sp macro="" textlink="">
      <cdr:nvSpPr>
        <cdr:cNvPr id="2050" name="Text Box 2"/>
        <cdr:cNvSpPr txBox="1">
          <a:spLocks xmlns:a="http://schemas.openxmlformats.org/drawingml/2006/main" noChangeArrowheads="1"/>
        </cdr:cNvSpPr>
      </cdr:nvSpPr>
      <cdr:spPr bwMode="auto">
        <a:xfrm xmlns:a="http://schemas.openxmlformats.org/drawingml/2006/main">
          <a:off x="-349624" y="549435"/>
          <a:ext cx="367817" cy="252286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vert="vert270" wrap="square" lIns="27432" tIns="27432" rIns="27432" bIns="27432" anchor="ctr" upright="1"/>
        <a:lstStyle xmlns:a="http://schemas.openxmlformats.org/drawingml/2006/main"/>
        <a:p xmlns:a="http://schemas.openxmlformats.org/drawingml/2006/main">
          <a:pPr algn="ctr" rtl="0">
            <a:lnSpc>
              <a:spcPts val="1200"/>
            </a:lnSpc>
            <a:defRPr sz="1000"/>
          </a:pPr>
          <a:r>
            <a:rPr lang="en-US" sz="1100" b="1" i="0" strike="noStrike" dirty="0">
              <a:solidFill>
                <a:srgbClr val="000000"/>
              </a:solidFill>
              <a:latin typeface="Arial"/>
              <a:cs typeface="Arial"/>
            </a:rPr>
            <a:t>Dollars per $1,000 of Equalized Value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6E793B-B355-44B6-BAD0-4E5597DD98BC}" type="datetimeFigureOut">
              <a:rPr lang="en-US" smtClean="0"/>
              <a:t>1/19/2023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8CBB82-C311-4B5F-A182-38484E9EFA6B}" type="slidenum">
              <a:rPr lang="en-US" smtClean="0"/>
              <a:t>‹#›</a:t>
            </a:fld>
            <a:endParaRPr lang="en-US"/>
          </a:p>
        </p:txBody>
      </p:sp>
    </p:spTree>
    <p:extLst>
      <p:ext uri="{BB962C8B-B14F-4D97-AF65-F5344CB8AC3E}">
        <p14:creationId xmlns:p14="http://schemas.microsoft.com/office/powerpoint/2010/main" val="303149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pi.wi.gov/sfs/children/enrollment/membership-info-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verbally: As board members, they will not</a:t>
            </a:r>
            <a:r>
              <a:rPr lang="en-US" baseline="0" dirty="0"/>
              <a:t> be asked to replicate or recite this information.  It is provided to help create a baseline understanding of these complex topics.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17</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18</a:t>
            </a:fld>
            <a:endParaRPr lang="en-US" dirty="0"/>
          </a:p>
        </p:txBody>
      </p:sp>
    </p:spTree>
    <p:extLst>
      <p:ext uri="{BB962C8B-B14F-4D97-AF65-F5344CB8AC3E}">
        <p14:creationId xmlns:p14="http://schemas.microsoft.com/office/powerpoint/2010/main" val="116635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19</a:t>
            </a:fld>
            <a:endParaRPr lang="en-US" dirty="0"/>
          </a:p>
        </p:txBody>
      </p:sp>
    </p:spTree>
    <p:extLst>
      <p:ext uri="{BB962C8B-B14F-4D97-AF65-F5344CB8AC3E}">
        <p14:creationId xmlns:p14="http://schemas.microsoft.com/office/powerpoint/2010/main" val="260506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2022-23 Revenue Limit Per Member figures which include exemptions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Average = $11,888</a:t>
            </a:r>
            <a:endParaRPr lang="en-US" dirty="0"/>
          </a:p>
          <a:p>
            <a:r>
              <a:rPr lang="en-US" dirty="0"/>
              <a:t>Lowest</a:t>
            </a:r>
            <a:r>
              <a:rPr lang="en-US" baseline="0" dirty="0"/>
              <a:t> = Blair-Taylor $10,006</a:t>
            </a:r>
          </a:p>
          <a:p>
            <a:r>
              <a:rPr lang="en-US" baseline="0" dirty="0"/>
              <a:t>Highest = Washington $26,356</a:t>
            </a:r>
          </a:p>
          <a:p>
            <a:r>
              <a:rPr lang="en-US" baseline="0" dirty="0"/>
              <a:t>Ratio = 2.63 to 1</a:t>
            </a:r>
          </a:p>
        </p:txBody>
      </p:sp>
      <p:sp>
        <p:nvSpPr>
          <p:cNvPr id="4" name="Slide Number Placeholder 3"/>
          <p:cNvSpPr>
            <a:spLocks noGrp="1"/>
          </p:cNvSpPr>
          <p:nvPr>
            <p:ph type="sldNum" sz="quarter" idx="10"/>
          </p:nvPr>
        </p:nvSpPr>
        <p:spPr/>
        <p:txBody>
          <a:bodyPr/>
          <a:lstStyle/>
          <a:p>
            <a:fld id="{728CBB82-C311-4B5F-A182-38484E9EFA6B}" type="slidenum">
              <a:rPr lang="en-US" smtClean="0"/>
              <a:t>20</a:t>
            </a:fld>
            <a:endParaRPr lang="en-US"/>
          </a:p>
        </p:txBody>
      </p:sp>
    </p:spTree>
    <p:extLst>
      <p:ext uri="{BB962C8B-B14F-4D97-AF65-F5344CB8AC3E}">
        <p14:creationId xmlns:p14="http://schemas.microsoft.com/office/powerpoint/2010/main" val="165774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92" indent="-173736">
              <a:lnSpc>
                <a:spcPct val="120000"/>
              </a:lnSpc>
              <a:spcAft>
                <a:spcPts val="1800"/>
              </a:spcAft>
              <a:buFont typeface="Arial" panose="020B0604020202020204" pitchFamily="34" charset="0"/>
              <a:buChar char="•"/>
            </a:pPr>
            <a:r>
              <a:rPr lang="en-US" sz="1200" dirty="0"/>
              <a:t>Legislature determines the per member increase.  Originally,  based it on the annual percentage change in the consumer price index (CPI) for all urban consumers, US city average. Recent years have been flat dollar amounts, zero, &amp; even reductions.</a:t>
            </a:r>
          </a:p>
          <a:p>
            <a:pPr marL="164592" indent="-173736">
              <a:lnSpc>
                <a:spcPct val="120000"/>
              </a:lnSpc>
              <a:spcAft>
                <a:spcPts val="1800"/>
              </a:spcAft>
              <a:buFont typeface="Arial" panose="020B0604020202020204" pitchFamily="34" charset="0"/>
              <a:buChar char="•"/>
            </a:pPr>
            <a:r>
              <a:rPr lang="en-US" sz="1200" dirty="0"/>
              <a:t>The per member increase range was as low as -$554.00 in </a:t>
            </a:r>
            <a:br>
              <a:rPr lang="en-US" sz="1200" dirty="0"/>
            </a:br>
            <a:r>
              <a:rPr lang="en-US" sz="1200" dirty="0"/>
              <a:t>2011-12 and as high as $274.68 in 2008-09.</a:t>
            </a:r>
          </a:p>
          <a:p>
            <a:pPr marL="164592" indent="-173736">
              <a:lnSpc>
                <a:spcPct val="120000"/>
              </a:lnSpc>
              <a:spcAft>
                <a:spcPts val="1800"/>
              </a:spcAft>
              <a:buFont typeface="Arial" panose="020B0604020202020204" pitchFamily="34" charset="0"/>
              <a:buChar char="•"/>
            </a:pPr>
            <a:r>
              <a:rPr lang="en-US" sz="1200" dirty="0"/>
              <a:t>For 2015-16, 2016-17, 2017-18, 2018-19, 2021-22, and </a:t>
            </a:r>
            <a:br>
              <a:rPr lang="en-US" sz="1200" dirty="0"/>
            </a:br>
            <a:r>
              <a:rPr lang="en-US" sz="1200" dirty="0"/>
              <a:t>2022-23, the legislature set the increment at $0.00. </a:t>
            </a:r>
          </a:p>
          <a:p>
            <a:endParaRPr lang="en-US" dirty="0"/>
          </a:p>
          <a:p>
            <a:r>
              <a:rPr lang="en-US" dirty="0"/>
              <a:t>Within this slide,</a:t>
            </a:r>
            <a:r>
              <a:rPr lang="en-US" baseline="0" dirty="0"/>
              <a:t> also need to talk about how money has been added to Per Pupil categorical aid ($654 million over the biennium) which is outside the revenue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rPr>
              <a:t>ONLY Decrease in Per member: Under the 2011-13 budget act, the per pupil adjustment in 2011-12 was set at a 5.5% reduction. The statewide average reduction was $554 per pupil. </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21</a:t>
            </a:fld>
            <a:endParaRPr lang="en-US"/>
          </a:p>
        </p:txBody>
      </p:sp>
    </p:spTree>
    <p:extLst>
      <p:ext uri="{BB962C8B-B14F-4D97-AF65-F5344CB8AC3E}">
        <p14:creationId xmlns:p14="http://schemas.microsoft.com/office/powerpoint/2010/main" val="217479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22</a:t>
            </a:fld>
            <a:endParaRPr lang="en-US" dirty="0"/>
          </a:p>
        </p:txBody>
      </p:sp>
    </p:spTree>
    <p:extLst>
      <p:ext uri="{BB962C8B-B14F-4D97-AF65-F5344CB8AC3E}">
        <p14:creationId xmlns:p14="http://schemas.microsoft.com/office/powerpoint/2010/main" val="235664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23</a:t>
            </a:fld>
            <a:endParaRPr lang="en-US" dirty="0"/>
          </a:p>
        </p:txBody>
      </p:sp>
    </p:spTree>
    <p:extLst>
      <p:ext uri="{BB962C8B-B14F-4D97-AF65-F5344CB8AC3E}">
        <p14:creationId xmlns:p14="http://schemas.microsoft.com/office/powerpoint/2010/main" val="193893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lnSpc>
                <a:spcPct val="100000"/>
              </a:lnSpc>
              <a:spcAft>
                <a:spcPts val="600"/>
              </a:spcAft>
              <a:buFont typeface="Arial" panose="020B0604020202020204" pitchFamily="34" charset="0"/>
              <a:buChar char="•"/>
            </a:pPr>
            <a:r>
              <a:rPr lang="en-US" sz="1600" dirty="0">
                <a:solidFill>
                  <a:prstClr val="black"/>
                </a:solidFill>
              </a:rPr>
              <a:t>Recurring Referenda</a:t>
            </a:r>
          </a:p>
          <a:p>
            <a:pPr marL="800100" lvl="1" indent="-342900" defTabSz="457200">
              <a:lnSpc>
                <a:spcPct val="100000"/>
              </a:lnSpc>
              <a:spcBef>
                <a:spcPts val="0"/>
              </a:spcBef>
              <a:spcAft>
                <a:spcPts val="600"/>
              </a:spcAft>
              <a:buFont typeface="Arial" panose="020B0604020202020204" pitchFamily="34" charset="0"/>
              <a:buChar char="•"/>
            </a:pPr>
            <a:r>
              <a:rPr lang="en-US" sz="1400" b="1" dirty="0">
                <a:solidFill>
                  <a:prstClr val="black"/>
                </a:solidFill>
              </a:rPr>
              <a:t>Requires approval of the voters</a:t>
            </a:r>
          </a:p>
          <a:p>
            <a:pPr lvl="0" defTabSz="457200">
              <a:lnSpc>
                <a:spcPct val="100000"/>
              </a:lnSpc>
              <a:spcAft>
                <a:spcPts val="600"/>
              </a:spcAft>
              <a:buFont typeface="Arial" panose="020B0604020202020204" pitchFamily="34" charset="0"/>
              <a:buChar char="•"/>
            </a:pPr>
            <a:r>
              <a:rPr lang="en-US" sz="1600" dirty="0">
                <a:solidFill>
                  <a:prstClr val="black"/>
                </a:solidFill>
              </a:rPr>
              <a:t>Carryover</a:t>
            </a:r>
          </a:p>
          <a:p>
            <a:pPr marL="800100" lvl="1" indent="-342900" defTabSz="457200">
              <a:lnSpc>
                <a:spcPct val="100000"/>
              </a:lnSpc>
              <a:spcBef>
                <a:spcPts val="0"/>
              </a:spcBef>
              <a:spcAft>
                <a:spcPts val="600"/>
              </a:spcAft>
              <a:buFont typeface="Arial" panose="020B0604020202020204" pitchFamily="34" charset="0"/>
              <a:buChar char="•"/>
            </a:pPr>
            <a:r>
              <a:rPr lang="en-US" sz="1400" b="1" u="sng" dirty="0">
                <a:solidFill>
                  <a:prstClr val="black"/>
                </a:solidFill>
              </a:rPr>
              <a:t>Eligible</a:t>
            </a:r>
            <a:r>
              <a:rPr lang="en-US" sz="1400" b="1" dirty="0">
                <a:solidFill>
                  <a:prstClr val="black"/>
                </a:solidFill>
              </a:rPr>
              <a:t> prior year unused authority</a:t>
            </a:r>
          </a:p>
          <a:p>
            <a:pPr lvl="0" defTabSz="457200">
              <a:lnSpc>
                <a:spcPct val="100000"/>
              </a:lnSpc>
              <a:spcAft>
                <a:spcPts val="600"/>
              </a:spcAft>
              <a:buFont typeface="Arial" panose="020B0604020202020204" pitchFamily="34" charset="0"/>
              <a:buChar char="•"/>
            </a:pPr>
            <a:endParaRPr lang="en-US" u="sng" dirty="0">
              <a:solidFill>
                <a:prstClr val="black"/>
              </a:solidFill>
            </a:endParaRPr>
          </a:p>
          <a:p>
            <a:pPr lvl="0" defTabSz="457200">
              <a:lnSpc>
                <a:spcPct val="100000"/>
              </a:lnSpc>
              <a:spcAft>
                <a:spcPts val="600"/>
              </a:spcAft>
              <a:buFont typeface="Arial" panose="020B0604020202020204" pitchFamily="34" charset="0"/>
              <a:buChar char="•"/>
            </a:pPr>
            <a:r>
              <a:rPr lang="en-US" sz="1600" dirty="0">
                <a:solidFill>
                  <a:prstClr val="black"/>
                </a:solidFill>
              </a:rPr>
              <a:t>Other Recurring Exemptions (DPI approves and will populate amounts)</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Service</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Transfer of Territory (rare to get)</a:t>
            </a:r>
          </a:p>
          <a:p>
            <a:pPr marL="800100" lvl="1" indent="-342900" defTabSz="457200">
              <a:lnSpc>
                <a:spcPct val="100000"/>
              </a:lnSpc>
              <a:spcBef>
                <a:spcPts val="0"/>
              </a:spcBef>
              <a:spcAft>
                <a:spcPts val="600"/>
              </a:spcAft>
              <a:buFont typeface="Arial" panose="020B0604020202020204" pitchFamily="34" charset="0"/>
              <a:buChar char="•"/>
            </a:pPr>
            <a:r>
              <a:rPr lang="en-US" sz="1600" b="1" dirty="0">
                <a:solidFill>
                  <a:prstClr val="black"/>
                </a:solidFill>
              </a:rPr>
              <a:t>Loss of Federal Impact Aid</a:t>
            </a:r>
          </a:p>
          <a:p>
            <a:pPr lvl="0" defTabSz="457200">
              <a:lnSpc>
                <a:spcPct val="100000"/>
              </a:lnSpc>
              <a:spcAft>
                <a:spcPts val="600"/>
              </a:spcAft>
              <a:buFont typeface="Arial" panose="020B0604020202020204" pitchFamily="34" charset="0"/>
              <a:buChar char="•"/>
            </a:pPr>
            <a:r>
              <a:rPr lang="en-US" sz="1400" dirty="0">
                <a:solidFill>
                  <a:prstClr val="black"/>
                </a:solidFill>
              </a:rPr>
              <a:t>Requires approval by Electors or Board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Non-Recurring Referendum [Line10 A.]</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Energy Efficiency Projects [Line 10 C.]</a:t>
            </a:r>
          </a:p>
          <a:p>
            <a:pPr lvl="0" defTabSz="457200">
              <a:lnSpc>
                <a:spcPct val="100000"/>
              </a:lnSpc>
              <a:spcAft>
                <a:spcPts val="600"/>
              </a:spcAft>
              <a:buFont typeface="Arial" panose="020B0604020202020204" pitchFamily="34" charset="0"/>
              <a:buChar char="•"/>
            </a:pPr>
            <a:r>
              <a:rPr lang="en-US" sz="1400" dirty="0">
                <a:solidFill>
                  <a:prstClr val="black"/>
                </a:solidFill>
              </a:rPr>
              <a:t>Auto-determined in Revenue Limit Calculation</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Declining Enrollment [Line 10 B.]</a:t>
            </a:r>
            <a:endParaRPr lang="en-US" sz="1400" b="1" u="sng" dirty="0">
              <a:solidFill>
                <a:prstClr val="black"/>
              </a:solidFill>
            </a:endParaRPr>
          </a:p>
          <a:p>
            <a:pPr lvl="0" defTabSz="457200">
              <a:lnSpc>
                <a:spcPct val="100000"/>
              </a:lnSpc>
              <a:spcAft>
                <a:spcPts val="600"/>
              </a:spcAft>
              <a:buFont typeface="Arial" panose="020B0604020202020204" pitchFamily="34" charset="0"/>
              <a:buChar char="•"/>
            </a:pPr>
            <a:r>
              <a:rPr lang="en-US" sz="1400" dirty="0">
                <a:solidFill>
                  <a:prstClr val="black"/>
                </a:solidFill>
              </a:rPr>
              <a:t>Other Non-Recurring Exemptions (DPI determined and populated amounts)</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Refunded/Rescinded Taxes [Line 10 D.]</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Prior Year Uncounted Open Enrollment Pupils [Line 10 E.]</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Reduction for Ineligible Fund 80 Expenditures [Line 10 F.]</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Environmental Remediation Exemption [Line 10 G.]</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Voucher Aid Deduction [Line 10 H.]</a:t>
            </a:r>
          </a:p>
          <a:p>
            <a:pPr marL="800100" lvl="1" indent="-342900" defTabSz="457200">
              <a:lnSpc>
                <a:spcPct val="100000"/>
              </a:lnSpc>
              <a:spcBef>
                <a:spcPts val="0"/>
              </a:spcBef>
              <a:spcAft>
                <a:spcPts val="600"/>
              </a:spcAft>
              <a:buFont typeface="Arial" panose="020B0604020202020204" pitchFamily="34" charset="0"/>
              <a:buChar char="•"/>
            </a:pPr>
            <a:r>
              <a:rPr lang="en-US" sz="1200" b="1" dirty="0">
                <a:solidFill>
                  <a:prstClr val="black"/>
                </a:solidFill>
              </a:rPr>
              <a:t>Private School Special Needs Voucher Aid Deduction [Line 10 I.]</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26</a:t>
            </a:fld>
            <a:endParaRPr lang="en-US"/>
          </a:p>
        </p:txBody>
      </p:sp>
    </p:spTree>
    <p:extLst>
      <p:ext uri="{BB962C8B-B14F-4D97-AF65-F5344CB8AC3E}">
        <p14:creationId xmlns:p14="http://schemas.microsoft.com/office/powerpoint/2010/main" val="318981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27</a:t>
            </a:fld>
            <a:endParaRPr lang="en-US"/>
          </a:p>
        </p:txBody>
      </p:sp>
    </p:spTree>
    <p:extLst>
      <p:ext uri="{BB962C8B-B14F-4D97-AF65-F5344CB8AC3E}">
        <p14:creationId xmlns:p14="http://schemas.microsoft.com/office/powerpoint/2010/main" val="398416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28</a:t>
            </a:fld>
            <a:endParaRPr lang="en-US" dirty="0"/>
          </a:p>
        </p:txBody>
      </p:sp>
    </p:spTree>
    <p:extLst>
      <p:ext uri="{BB962C8B-B14F-4D97-AF65-F5344CB8AC3E}">
        <p14:creationId xmlns:p14="http://schemas.microsoft.com/office/powerpoint/2010/main" val="421398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a:t>
            </a:r>
            <a:r>
              <a:rPr lang="en-US" baseline="0" dirty="0"/>
              <a:t> wordsmithing</a:t>
            </a:r>
          </a:p>
          <a:p>
            <a:endParaRPr lang="en-US" dirty="0"/>
          </a:p>
          <a:p>
            <a:r>
              <a:rPr lang="en-US" dirty="0"/>
              <a:t>Important to note verbally: As board members, they will not</a:t>
            </a:r>
            <a:r>
              <a:rPr lang="en-US" baseline="0" dirty="0"/>
              <a:t> be asked to replicate or recite this information.  It is provided to help create a baseline understanding of these complex topics.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29</a:t>
            </a:fld>
            <a:endParaRPr lang="en-US"/>
          </a:p>
        </p:txBody>
      </p:sp>
    </p:spTree>
    <p:extLst>
      <p:ext uri="{BB962C8B-B14F-4D97-AF65-F5344CB8AC3E}">
        <p14:creationId xmlns:p14="http://schemas.microsoft.com/office/powerpoint/2010/main" val="2448966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33</a:t>
            </a:fld>
            <a:endParaRPr lang="en-US"/>
          </a:p>
        </p:txBody>
      </p:sp>
    </p:spTree>
    <p:extLst>
      <p:ext uri="{BB962C8B-B14F-4D97-AF65-F5344CB8AC3E}">
        <p14:creationId xmlns:p14="http://schemas.microsoft.com/office/powerpoint/2010/main" val="3342867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34</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chemeClr val="tx1"/>
                </a:solidFill>
                <a:effectLst/>
                <a:uLnTx/>
                <a:uFillTx/>
                <a:latin typeface="Trebuchet MS" pitchFamily="34" charset="0"/>
              </a:rPr>
              <a:t>The </a:t>
            </a:r>
            <a:r>
              <a:rPr kumimoji="0" lang="en-US" sz="1200" i="0" u="sng" strike="noStrike" kern="1200" cap="none" spc="0" normalizeH="0" baseline="0" noProof="0" dirty="0">
                <a:ln>
                  <a:noFill/>
                </a:ln>
                <a:solidFill>
                  <a:schemeClr val="tx1"/>
                </a:solidFill>
                <a:effectLst/>
                <a:uLnTx/>
                <a:uFillTx/>
                <a:latin typeface="Trebuchet MS" pitchFamily="34" charset="0"/>
              </a:rPr>
              <a:t>fundamental</a:t>
            </a:r>
            <a:r>
              <a:rPr kumimoji="0" lang="en-US" sz="1200" i="0" u="none" strike="noStrike" kern="1200" cap="none" spc="0" normalizeH="0" baseline="0" noProof="0" dirty="0">
                <a:ln>
                  <a:noFill/>
                </a:ln>
                <a:solidFill>
                  <a:schemeClr val="tx1"/>
                </a:solidFill>
                <a:effectLst/>
                <a:uLnTx/>
                <a:uFillTx/>
                <a:latin typeface="Trebuchet MS" pitchFamily="34" charset="0"/>
              </a:rPr>
              <a:t> purpose of the Equalization Aid formula is to “level the playing field” by providing assistance (distributing State general aid) to make up for what districts can’t get from their property tax base.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kumimoji="0" lang="en-US" sz="1200" i="0" u="none"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lang="en-US" sz="1200" u="sng" dirty="0">
                <a:latin typeface="Trebuchet MS" pitchFamily="34" charset="0"/>
              </a:rPr>
              <a:t>Equalizes the revenue. Thus, allows the opportunity for similar educational programming. </a:t>
            </a:r>
            <a:endParaRPr kumimoji="0" lang="en-US" sz="1200" i="0" u="sng" strike="noStrike" kern="1200" cap="none" spc="0" normalizeH="0" baseline="0" noProof="0" dirty="0">
              <a:ln>
                <a:noFill/>
              </a:ln>
              <a:solidFill>
                <a:schemeClr val="tx1"/>
              </a:solidFill>
              <a:effectLst/>
              <a:uLnTx/>
              <a:uFillTx/>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In general, districts with a higher property tax base receive less aid from the State.</a:t>
            </a: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endParaRPr lang="en-US" sz="1200" dirty="0">
              <a:solidFill>
                <a:srgbClr val="FF0000"/>
              </a:solidFill>
              <a:latin typeface="Trebuchet MS" pitchFamily="34" charset="0"/>
            </a:endParaRPr>
          </a:p>
          <a:p>
            <a:pPr marL="0" marR="0" lvl="0" indent="0" algn="ctr" defTabSz="914400" rtl="0" eaLnBrk="1" fontAlgn="auto" latinLnBrk="0" hangingPunct="1">
              <a:lnSpc>
                <a:spcPct val="100000"/>
              </a:lnSpc>
              <a:spcBef>
                <a:spcPct val="0"/>
              </a:spcBef>
              <a:spcAft>
                <a:spcPts val="0"/>
              </a:spcAft>
              <a:buClr>
                <a:schemeClr val="tx1"/>
              </a:buClr>
              <a:buSzPct val="80000"/>
              <a:buFont typeface="Wingdings 2" pitchFamily="18" charset="2"/>
              <a:buNone/>
              <a:tabLst/>
              <a:defRPr/>
            </a:pPr>
            <a:r>
              <a:rPr kumimoji="0" lang="en-US" sz="1200" i="0" u="none" strike="noStrike" kern="1200" cap="none" spc="0" normalizeH="0" baseline="0" noProof="0" dirty="0">
                <a:ln>
                  <a:noFill/>
                </a:ln>
                <a:solidFill>
                  <a:srgbClr val="FF0000"/>
                </a:solidFill>
                <a:effectLst/>
                <a:uLnTx/>
                <a:uFillTx/>
                <a:latin typeface="Trebuchet MS" pitchFamily="34" charset="0"/>
              </a:rPr>
              <a:t>District property value is a key factor.</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35</a:t>
            </a:fld>
            <a:endParaRPr lang="en-US"/>
          </a:p>
        </p:txBody>
      </p:sp>
    </p:spTree>
    <p:extLst>
      <p:ext uri="{BB962C8B-B14F-4D97-AF65-F5344CB8AC3E}">
        <p14:creationId xmlns:p14="http://schemas.microsoft.com/office/powerpoint/2010/main" val="2324751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36</a:t>
            </a:fld>
            <a:endParaRPr lang="en-US"/>
          </a:p>
        </p:txBody>
      </p:sp>
    </p:spTree>
    <p:extLst>
      <p:ext uri="{BB962C8B-B14F-4D97-AF65-F5344CB8AC3E}">
        <p14:creationId xmlns:p14="http://schemas.microsoft.com/office/powerpoint/2010/main" val="1708582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38</a:t>
            </a:fld>
            <a:endParaRPr lang="en-US"/>
          </a:p>
        </p:txBody>
      </p:sp>
    </p:spTree>
    <p:extLst>
      <p:ext uri="{BB962C8B-B14F-4D97-AF65-F5344CB8AC3E}">
        <p14:creationId xmlns:p14="http://schemas.microsoft.com/office/powerpoint/2010/main" val="1741344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47"/>
              </a:spcBef>
              <a:spcAft>
                <a:spcPts val="0"/>
              </a:spcAft>
              <a:buSzPts val="1400"/>
              <a:buNone/>
            </a:pPr>
            <a:r>
              <a:rPr lang="en-US" dirty="0"/>
              <a:t>For 2022-23 General Aid, Prior Year (PY) data from 2021-22, excluding Norris</a:t>
            </a:r>
          </a:p>
          <a:p>
            <a:pPr marL="0" lvl="0" indent="0" algn="l" rtl="0">
              <a:lnSpc>
                <a:spcPct val="100000"/>
              </a:lnSpc>
              <a:spcBef>
                <a:spcPts val="347"/>
              </a:spcBef>
              <a:spcAft>
                <a:spcPts val="0"/>
              </a:spcAft>
              <a:buSzPts val="1400"/>
              <a:buNone/>
            </a:pPr>
            <a:r>
              <a:rPr lang="en-US" dirty="0"/>
              <a:t>Low – Abbotsford $282,065</a:t>
            </a:r>
          </a:p>
          <a:p>
            <a:pPr marL="0" lvl="0" indent="0" algn="l" rtl="0">
              <a:lnSpc>
                <a:spcPct val="100000"/>
              </a:lnSpc>
              <a:spcBef>
                <a:spcPts val="347"/>
              </a:spcBef>
              <a:spcAft>
                <a:spcPts val="0"/>
              </a:spcAft>
              <a:buSzPts val="1400"/>
              <a:buNone/>
            </a:pPr>
            <a:r>
              <a:rPr lang="en-US" dirty="0"/>
              <a:t>High – North Lakeland $</a:t>
            </a:r>
            <a:r>
              <a:rPr lang="en-US" sz="1800" b="0" i="0" u="none" strike="noStrike" dirty="0">
                <a:solidFill>
                  <a:srgbClr val="000000"/>
                </a:solidFill>
                <a:effectLst/>
                <a:latin typeface="Calibri" panose="020F0502020204030204" pitchFamily="34" charset="0"/>
              </a:rPr>
              <a:t>16,646,813</a:t>
            </a:r>
            <a:r>
              <a:rPr lang="en-US" dirty="0"/>
              <a:t> </a:t>
            </a:r>
          </a:p>
          <a:p>
            <a:pPr marL="0" lvl="0" indent="0" algn="l" rtl="0">
              <a:lnSpc>
                <a:spcPct val="100000"/>
              </a:lnSpc>
              <a:spcBef>
                <a:spcPts val="347"/>
              </a:spcBef>
              <a:spcAft>
                <a:spcPts val="0"/>
              </a:spcAft>
              <a:buSzPts val="1400"/>
              <a:buNone/>
            </a:pPr>
            <a:endParaRPr lang="en-US" dirty="0"/>
          </a:p>
          <a:p>
            <a:pPr marL="0" marR="0" lvl="0" indent="0" algn="l" defTabSz="914400" rtl="0" eaLnBrk="1" fontAlgn="auto" latinLnBrk="0" hangingPunct="1">
              <a:lnSpc>
                <a:spcPct val="100000"/>
              </a:lnSpc>
              <a:spcBef>
                <a:spcPts val="347"/>
              </a:spcBef>
              <a:spcAft>
                <a:spcPts val="0"/>
              </a:spcAft>
              <a:buClr>
                <a:srgbClr val="000000"/>
              </a:buClr>
              <a:buSzPts val="1400"/>
              <a:buFont typeface="Arial"/>
              <a:buNone/>
              <a:tabLst/>
              <a:defRPr/>
            </a:pPr>
            <a:r>
              <a:rPr lang="en-US" dirty="0"/>
              <a:t>Ratio: 59 to 1</a:t>
            </a:r>
          </a:p>
        </p:txBody>
      </p:sp>
      <p:sp>
        <p:nvSpPr>
          <p:cNvPr id="4" name="Slide Number Placeholder 3"/>
          <p:cNvSpPr>
            <a:spLocks noGrp="1"/>
          </p:cNvSpPr>
          <p:nvPr>
            <p:ph type="sldNum" sz="quarter" idx="10"/>
          </p:nvPr>
        </p:nvSpPr>
        <p:spPr/>
        <p:txBody>
          <a:bodyPr/>
          <a:lstStyle/>
          <a:p>
            <a:fld id="{728CBB82-C311-4B5F-A182-38484E9EFA6B}" type="slidenum">
              <a:rPr lang="en-US" smtClean="0"/>
              <a:t>39</a:t>
            </a:fld>
            <a:endParaRPr lang="en-US"/>
          </a:p>
        </p:txBody>
      </p:sp>
    </p:spTree>
    <p:extLst>
      <p:ext uri="{BB962C8B-B14F-4D97-AF65-F5344CB8AC3E}">
        <p14:creationId xmlns:p14="http://schemas.microsoft.com/office/powerpoint/2010/main" val="262826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outerShdw blurRad="38100" dist="38100" dir="2700000" algn="tl">
                    <a:srgbClr val="000000">
                      <a:alpha val="43137"/>
                    </a:srgbClr>
                  </a:outerShdw>
                </a:effectLst>
                <a:latin typeface="Trebuchet MS" panose="020B0603020202020204" pitchFamily="34" charset="0"/>
              </a:rPr>
              <a:t>Membership Example – Open Enrollment</a:t>
            </a:r>
            <a:endParaRPr lang="en-US" sz="1200" b="1" u="sng"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nSpc>
                <a:spcPct val="120000"/>
              </a:lnSpc>
              <a:spcAft>
                <a:spcPts val="0"/>
              </a:spcAft>
              <a:buFont typeface="Wingdings" pitchFamily="2" charset="2"/>
              <a:buNone/>
              <a:tabLst>
                <a:tab pos="685800" algn="r"/>
                <a:tab pos="914400" algn="l"/>
              </a:tabLst>
            </a:pPr>
            <a:r>
              <a:rPr lang="en-US" sz="1200" b="0" dirty="0">
                <a:latin typeface="Trebuchet MS" pitchFamily="34" charset="0"/>
              </a:rPr>
              <a:t>1,100 	kids counted in your seats on count date</a:t>
            </a:r>
          </a:p>
          <a:p>
            <a:pPr marL="61913" indent="3175">
              <a:lnSpc>
                <a:spcPct val="120000"/>
              </a:lnSpc>
              <a:spcAft>
                <a:spcPts val="0"/>
              </a:spcAft>
              <a:buFont typeface="Wingdings" pitchFamily="2" charset="2"/>
              <a:buNone/>
              <a:tabLst>
                <a:tab pos="342900" algn="l"/>
                <a:tab pos="685800" algn="r"/>
                <a:tab pos="914400" algn="l"/>
              </a:tabLst>
            </a:pPr>
            <a:r>
              <a:rPr lang="en-US" sz="1200" b="0" dirty="0">
                <a:effectLst/>
                <a:latin typeface="Trebuchet MS" pitchFamily="34" charset="0"/>
              </a:rPr>
              <a:t>	-40 	non-resident open enrolled-in kids</a:t>
            </a:r>
          </a:p>
          <a:p>
            <a:pPr marL="61913" indent="3175">
              <a:lnSpc>
                <a:spcPct val="120000"/>
              </a:lnSpc>
              <a:spcAft>
                <a:spcPts val="0"/>
              </a:spcAft>
              <a:buFont typeface="Wingdings" pitchFamily="2" charset="2"/>
              <a:buNone/>
              <a:tabLst>
                <a:tab pos="290513" algn="l"/>
                <a:tab pos="685800" algn="r"/>
                <a:tab pos="914400" algn="l"/>
              </a:tabLst>
            </a:pPr>
            <a:r>
              <a:rPr lang="en-US" sz="1200" b="0" u="sng" dirty="0">
                <a:latin typeface="Trebuchet MS" pitchFamily="34" charset="0"/>
              </a:rPr>
              <a:t>	+20</a:t>
            </a:r>
            <a:r>
              <a:rPr lang="en-US" sz="1200" b="0" dirty="0">
                <a:latin typeface="Trebuchet MS" pitchFamily="34" charset="0"/>
              </a:rPr>
              <a:t> 	resident open enrolled-out kids </a:t>
            </a:r>
          </a:p>
          <a:p>
            <a:pPr marL="61913" indent="3175">
              <a:lnSpc>
                <a:spcPct val="120000"/>
              </a:lnSpc>
              <a:spcAft>
                <a:spcPts val="0"/>
              </a:spcAft>
              <a:buFont typeface="Wingdings" pitchFamily="2" charset="2"/>
              <a:buNone/>
              <a:tabLst>
                <a:tab pos="0" algn="l"/>
                <a:tab pos="914400" algn="l"/>
              </a:tabLst>
            </a:pPr>
            <a:r>
              <a:rPr lang="en-US" sz="1200" b="0" dirty="0">
                <a:effectLst/>
                <a:latin typeface="Trebuchet MS" pitchFamily="34" charset="0"/>
              </a:rPr>
              <a:t>1,080 	residents you can count for aid (and revenue limit purposes)</a:t>
            </a:r>
          </a:p>
          <a:p>
            <a:pPr marL="61913" indent="3175">
              <a:lnSpc>
                <a:spcPct val="120000"/>
              </a:lnSpc>
              <a:spcAft>
                <a:spcPts val="0"/>
              </a:spcAft>
              <a:buFont typeface="Wingdings" pitchFamily="2" charset="2"/>
              <a:buNone/>
              <a:tabLst>
                <a:tab pos="61913" algn="l"/>
              </a:tabLst>
            </a:pPr>
            <a:endParaRPr lang="en-US" sz="1200" b="0" dirty="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Your district will receive Open Enrollment revenue</a:t>
            </a: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from the resident districts for the 40 kids attending your district.</a:t>
            </a:r>
          </a:p>
          <a:p>
            <a:pPr marL="61913" indent="3175">
              <a:lnSpc>
                <a:spcPct val="120000"/>
              </a:lnSpc>
              <a:spcAft>
                <a:spcPts val="0"/>
              </a:spcAft>
              <a:buFont typeface="Wingdings" pitchFamily="2" charset="2"/>
              <a:buNone/>
              <a:tabLst>
                <a:tab pos="61913" algn="l"/>
              </a:tabLst>
            </a:pPr>
            <a:endParaRPr lang="en-US" sz="800" b="0" dirty="0">
              <a:latin typeface="Trebuchet MS" pitchFamily="34" charset="0"/>
            </a:endParaRPr>
          </a:p>
          <a:p>
            <a:pPr marL="61913" indent="3175" algn="ctr">
              <a:lnSpc>
                <a:spcPct val="120000"/>
              </a:lnSpc>
              <a:spcAft>
                <a:spcPts val="0"/>
              </a:spcAft>
              <a:buFont typeface="Wingdings" pitchFamily="2" charset="2"/>
              <a:buNone/>
              <a:tabLst>
                <a:tab pos="61913" algn="l"/>
              </a:tabLst>
            </a:pPr>
            <a:r>
              <a:rPr lang="en-US" sz="1200" b="0" dirty="0">
                <a:effectLst/>
                <a:latin typeface="Trebuchet MS" pitchFamily="34" charset="0"/>
              </a:rPr>
              <a:t>Your district will have to pay an Open Enrollment expense to the non-resident districts for your 20 residents attending elsewhere.</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42</a:t>
            </a:fld>
            <a:endParaRPr lang="en-US"/>
          </a:p>
        </p:txBody>
      </p:sp>
    </p:spTree>
    <p:extLst>
      <p:ext uri="{BB962C8B-B14F-4D97-AF65-F5344CB8AC3E}">
        <p14:creationId xmlns:p14="http://schemas.microsoft.com/office/powerpoint/2010/main" val="94625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buFont typeface="Wingdings" pitchFamily="2" charset="2"/>
              <a:buNone/>
            </a:pPr>
            <a:r>
              <a:rPr lang="en-US" sz="1200" b="0" dirty="0">
                <a:latin typeface="Trebuchet MS" panose="020B0603020202020204" pitchFamily="34" charset="0"/>
              </a:rPr>
              <a:t>Aid membership also includes:</a:t>
            </a:r>
          </a:p>
          <a:p>
            <a:pPr>
              <a:lnSpc>
                <a:spcPct val="120000"/>
              </a:lnSpc>
              <a:spcAft>
                <a:spcPts val="0"/>
              </a:spcAft>
              <a:buFont typeface="Wingdings" pitchFamily="2" charset="2"/>
              <a:buNone/>
            </a:pPr>
            <a:endParaRPr lang="en-US" sz="500" b="0" dirty="0">
              <a:latin typeface="Trebuchet MS" pitchFamily="34" charset="0"/>
            </a:endParaRP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Challenge Academy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Second Chance Partnership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Part-time Attendance F.T.E. of Resident and Non-Resident 		Private/Home-Schooled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Foster Group Home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Wisconsin Parental Choice Program Students</a:t>
            </a:r>
          </a:p>
          <a:p>
            <a:pPr marL="457200" indent="-392113">
              <a:lnSpc>
                <a:spcPct val="120000"/>
              </a:lnSpc>
              <a:spcAft>
                <a:spcPts val="0"/>
              </a:spcAft>
              <a:buFont typeface="Wingdings" pitchFamily="2" charset="2"/>
              <a:buNone/>
              <a:tabLst>
                <a:tab pos="633413" algn="l"/>
              </a:tabLst>
            </a:pPr>
            <a:r>
              <a:rPr lang="en-US" sz="1200" b="0" dirty="0">
                <a:latin typeface="Trebuchet MS" pitchFamily="34" charset="0"/>
              </a:rPr>
              <a:t>	-	Special Needs Scholarship Program Students</a:t>
            </a:r>
          </a:p>
          <a:p>
            <a:pPr marL="457200" indent="-392113">
              <a:lnSpc>
                <a:spcPct val="120000"/>
              </a:lnSpc>
              <a:spcAft>
                <a:spcPts val="0"/>
              </a:spcAft>
              <a:buNone/>
              <a:tabLst>
                <a:tab pos="633413" algn="l"/>
              </a:tabLst>
            </a:pPr>
            <a:r>
              <a:rPr lang="en-US" sz="1200" b="0" dirty="0">
                <a:latin typeface="Trebuchet MS" pitchFamily="34" charset="0"/>
              </a:rPr>
              <a:t>	-	New Independent Charter School Students</a:t>
            </a:r>
          </a:p>
          <a:p>
            <a:pPr>
              <a:lnSpc>
                <a:spcPct val="120000"/>
              </a:lnSpc>
              <a:spcAft>
                <a:spcPts val="0"/>
              </a:spcAft>
              <a:buFont typeface="Wingdings" pitchFamily="2" charset="2"/>
              <a:buNone/>
            </a:pPr>
            <a:endParaRPr lang="en-US" sz="500" b="0" dirty="0">
              <a:latin typeface="Trebuchet MS" pitchFamily="34" charset="0"/>
            </a:endParaRPr>
          </a:p>
          <a:p>
            <a:pPr>
              <a:lnSpc>
                <a:spcPct val="120000"/>
              </a:lnSpc>
              <a:spcAft>
                <a:spcPts val="0"/>
              </a:spcAft>
              <a:buFont typeface="Wingdings" pitchFamily="2" charset="2"/>
              <a:buNone/>
            </a:pPr>
            <a:r>
              <a:rPr lang="en-US" sz="1200" b="0" dirty="0">
                <a:latin typeface="Trebuchet MS" pitchFamily="34" charset="0"/>
              </a:rPr>
              <a:t>See: </a:t>
            </a:r>
            <a:r>
              <a:rPr lang="en-US" sz="1200" b="0" dirty="0">
                <a:latin typeface="Trebuchet MS" pitchFamily="34" charset="0"/>
                <a:hlinkClick r:id="rId3"/>
              </a:rPr>
              <a:t>http://dpi.wi.gov/sfs/children/enrollment/membership-info-reporting</a:t>
            </a:r>
            <a:endParaRPr lang="en-US" sz="1050" b="0"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43</a:t>
            </a:fld>
            <a:endParaRPr lang="en-US"/>
          </a:p>
        </p:txBody>
      </p:sp>
    </p:spTree>
    <p:extLst>
      <p:ext uri="{BB962C8B-B14F-4D97-AF65-F5344CB8AC3E}">
        <p14:creationId xmlns:p14="http://schemas.microsoft.com/office/powerpoint/2010/main" val="234375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show the differences in membership between Aid and Revenue Limits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44</a:t>
            </a:fld>
            <a:endParaRPr lang="en-US"/>
          </a:p>
        </p:txBody>
      </p:sp>
    </p:spTree>
    <p:extLst>
      <p:ext uri="{BB962C8B-B14F-4D97-AF65-F5344CB8AC3E}">
        <p14:creationId xmlns:p14="http://schemas.microsoft.com/office/powerpoint/2010/main" val="177411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4</a:t>
            </a:fld>
            <a:endParaRPr lang="en-US"/>
          </a:p>
        </p:txBody>
      </p:sp>
    </p:spTree>
    <p:extLst>
      <p:ext uri="{BB962C8B-B14F-4D97-AF65-F5344CB8AC3E}">
        <p14:creationId xmlns:p14="http://schemas.microsoft.com/office/powerpoint/2010/main" val="2307163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r>
              <a:rPr lang="en-US" sz="1200" dirty="0"/>
              <a:t>^ State General Aids includes: equalization aid, special adjustment aid, inter-district &amp; intra-district </a:t>
            </a:r>
            <a:br>
              <a:rPr lang="en-US" sz="1200" dirty="0"/>
            </a:br>
            <a:r>
              <a:rPr lang="en-US" sz="1200" dirty="0"/>
              <a:t>    aids, and high poverty aid (i.e., state aids received under the districts’ revenue limit caps.</a:t>
            </a:r>
          </a:p>
          <a:p>
            <a:r>
              <a:rPr lang="en-US" sz="1200" dirty="0"/>
              <a:t>* Other Sources includes: state categorical aids, federal aid, and non-property tax local revenue </a:t>
            </a:r>
            <a:br>
              <a:rPr lang="en-US" sz="1200" dirty="0"/>
            </a:br>
            <a:r>
              <a:rPr lang="en-US" sz="1200" dirty="0"/>
              <a:t>   (i.e., revenue received outside of the districts’ revenue limit caps). </a:t>
            </a:r>
          </a:p>
          <a:p>
            <a:endParaRPr lang="en-US" dirty="0"/>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46</a:t>
            </a:fld>
            <a:endParaRPr lang="en-US"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3023549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6d3427b073_7_94:notes"/>
          <p:cNvSpPr>
            <a:spLocks noGrp="1" noRot="1" noChangeAspect="1"/>
          </p:cNvSpPr>
          <p:nvPr>
            <p:ph type="sldImg" idx="2"/>
          </p:nvPr>
        </p:nvSpPr>
        <p:spPr>
          <a:xfrm>
            <a:off x="4079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6" name="Google Shape;576;g6d3427b073_7_94: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dirty="0"/>
              <a:t>For 2022-23 General Aid, Prior year (PY) 2021-22 data</a:t>
            </a:r>
            <a:endParaRPr dirty="0"/>
          </a:p>
          <a:p>
            <a:pPr marL="0" lvl="0" indent="0" algn="l" rtl="0">
              <a:lnSpc>
                <a:spcPct val="100000"/>
              </a:lnSpc>
              <a:spcBef>
                <a:spcPts val="347"/>
              </a:spcBef>
              <a:spcAft>
                <a:spcPts val="0"/>
              </a:spcAft>
              <a:buSzPts val="1400"/>
              <a:buNone/>
            </a:pPr>
            <a:r>
              <a:rPr lang="en-US" dirty="0"/>
              <a:t>Low – Cornell $8,466</a:t>
            </a:r>
            <a:endParaRPr dirty="0"/>
          </a:p>
          <a:p>
            <a:pPr marL="0" lvl="0" indent="0" algn="l" rtl="0">
              <a:lnSpc>
                <a:spcPct val="100000"/>
              </a:lnSpc>
              <a:spcBef>
                <a:spcPts val="347"/>
              </a:spcBef>
              <a:spcAft>
                <a:spcPts val="0"/>
              </a:spcAft>
              <a:buSzPts val="1400"/>
              <a:buNone/>
            </a:pPr>
            <a:r>
              <a:rPr lang="en-US" dirty="0"/>
              <a:t>High – Washington Island $25,286</a:t>
            </a:r>
          </a:p>
          <a:p>
            <a:pPr marL="0" lvl="0" indent="0" algn="l" rtl="0">
              <a:lnSpc>
                <a:spcPct val="100000"/>
              </a:lnSpc>
              <a:spcBef>
                <a:spcPts val="347"/>
              </a:spcBef>
              <a:spcAft>
                <a:spcPts val="0"/>
              </a:spcAft>
              <a:buSzPts val="1400"/>
              <a:buNone/>
            </a:pPr>
            <a:endParaRPr lang="en-US" dirty="0"/>
          </a:p>
          <a:p>
            <a:pPr marL="0" lvl="0" indent="0" algn="l" rtl="0">
              <a:lnSpc>
                <a:spcPct val="100000"/>
              </a:lnSpc>
              <a:spcBef>
                <a:spcPts val="347"/>
              </a:spcBef>
              <a:spcAft>
                <a:spcPts val="0"/>
              </a:spcAft>
              <a:buSzPts val="1400"/>
              <a:buNone/>
            </a:pPr>
            <a:r>
              <a:rPr lang="en-US" dirty="0"/>
              <a:t>Ratio: 2.99 to 1</a:t>
            </a:r>
            <a:endParaRPr dirty="0"/>
          </a:p>
        </p:txBody>
      </p:sp>
      <p:sp>
        <p:nvSpPr>
          <p:cNvPr id="577" name="Google Shape;577;g6d3427b073_7_94: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47</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908"/>
            <a:fld id="{C626C969-EA6E-4F09-84CE-5F34E75CB349}" type="slidenum">
              <a:rPr lang="en-US" smtClean="0"/>
              <a:pPr defTabSz="965908"/>
              <a:t>48</a:t>
            </a:fld>
            <a:endParaRPr lang="en-US" dirty="0"/>
          </a:p>
        </p:txBody>
      </p:sp>
      <p:sp>
        <p:nvSpPr>
          <p:cNvPr id="55299" name="Rectangle 2"/>
          <p:cNvSpPr>
            <a:spLocks noGrp="1" noRot="1" noChangeAspect="1" noChangeArrowheads="1" noTextEdit="1"/>
          </p:cNvSpPr>
          <p:nvPr>
            <p:ph type="sldImg"/>
          </p:nvPr>
        </p:nvSpPr>
        <p:spPr>
          <a:xfrm>
            <a:off x="457200" y="719138"/>
            <a:ext cx="6410325" cy="3605212"/>
          </a:xfrm>
          <a:ln/>
        </p:spPr>
      </p:sp>
      <p:sp>
        <p:nvSpPr>
          <p:cNvPr id="55300" name="Rectangle 3"/>
          <p:cNvSpPr>
            <a:spLocks noGrp="1" noChangeArrowheads="1"/>
          </p:cNvSpPr>
          <p:nvPr>
            <p:ph type="body" idx="1"/>
          </p:nvPr>
        </p:nvSpPr>
        <p:spPr>
          <a:xfrm>
            <a:off x="391489" y="4331864"/>
            <a:ext cx="6625405" cy="5276998"/>
          </a:xfrm>
          <a:noFill/>
          <a:ln/>
        </p:spPr>
        <p:txBody>
          <a:bodyPr/>
          <a:lstStyle/>
          <a:p>
            <a:pPr eaLnBrk="1" hangingPunct="1">
              <a:lnSpc>
                <a:spcPct val="90000"/>
              </a:lnSpc>
            </a:pPr>
            <a:endParaRPr lang="en-US" sz="1300" b="1"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243812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57200" y="719138"/>
            <a:ext cx="6410325" cy="3605212"/>
          </a:xfrm>
          <a:ln/>
        </p:spPr>
      </p:sp>
      <p:sp>
        <p:nvSpPr>
          <p:cNvPr id="61443" name="Notes Placeholder 2"/>
          <p:cNvSpPr>
            <a:spLocks noGrp="1"/>
          </p:cNvSpPr>
          <p:nvPr>
            <p:ph type="body" idx="1"/>
          </p:nvPr>
        </p:nvSpPr>
        <p:spPr>
          <a:noFill/>
          <a:ln/>
        </p:spPr>
        <p:txBody>
          <a:bodyPr/>
          <a:lstStyle/>
          <a:p>
            <a:r>
              <a:rPr lang="en-US" dirty="0"/>
              <a:t>There are three district-level factors used in the calculation and three state factors.</a:t>
            </a:r>
          </a:p>
        </p:txBody>
      </p:sp>
      <p:sp>
        <p:nvSpPr>
          <p:cNvPr id="61444" name="Slide Number Placeholder 3"/>
          <p:cNvSpPr>
            <a:spLocks noGrp="1"/>
          </p:cNvSpPr>
          <p:nvPr>
            <p:ph type="sldNum" sz="quarter" idx="5"/>
          </p:nvPr>
        </p:nvSpPr>
        <p:spPr>
          <a:noFill/>
        </p:spPr>
        <p:txBody>
          <a:bodyPr/>
          <a:lstStyle/>
          <a:p>
            <a:pPr defTabSz="965908"/>
            <a:fld id="{92265805-FE9C-4DA7-85C8-DDB3F87B38D2}" type="slidenum">
              <a:rPr lang="en-US" smtClean="0"/>
              <a:pPr defTabSz="965908"/>
              <a:t>49</a:t>
            </a:fld>
            <a:endParaRPr lang="en-US" dirty="0"/>
          </a:p>
        </p:txBody>
      </p:sp>
      <p:sp>
        <p:nvSpPr>
          <p:cNvPr id="5" name="Date Placeholder 4"/>
          <p:cNvSpPr>
            <a:spLocks noGrp="1"/>
          </p:cNvSpPr>
          <p:nvPr>
            <p:ph type="dt" idx="10"/>
          </p:nvPr>
        </p:nvSpPr>
        <p:spPr/>
        <p:txBody>
          <a:bodyPr/>
          <a:lstStyle/>
          <a:p>
            <a:pPr>
              <a:defRPr/>
            </a:pPr>
            <a:r>
              <a:rPr lang="en-US" dirty="0"/>
              <a:t>11/04/2013</a:t>
            </a:r>
          </a:p>
        </p:txBody>
      </p:sp>
      <p:sp>
        <p:nvSpPr>
          <p:cNvPr id="6" name="Footer Placeholder 5"/>
          <p:cNvSpPr>
            <a:spLocks noGrp="1"/>
          </p:cNvSpPr>
          <p:nvPr>
            <p:ph type="ftr" sz="quarter" idx="11"/>
          </p:nvPr>
        </p:nvSpPr>
        <p:spPr/>
        <p:txBody>
          <a:bodyPr/>
          <a:lstStyle/>
          <a:p>
            <a:pPr>
              <a:defRPr/>
            </a:pPr>
            <a:r>
              <a:rPr lang="en-US" dirty="0"/>
              <a:t>DPI School Financial Services</a:t>
            </a:r>
          </a:p>
        </p:txBody>
      </p:sp>
      <p:sp>
        <p:nvSpPr>
          <p:cNvPr id="7" name="Header Placeholder 6"/>
          <p:cNvSpPr>
            <a:spLocks noGrp="1"/>
          </p:cNvSpPr>
          <p:nvPr>
            <p:ph type="hdr" sz="quarter" idx="12"/>
          </p:nvPr>
        </p:nvSpPr>
        <p:spPr/>
        <p:txBody>
          <a:bodyPr/>
          <a:lstStyle/>
          <a:p>
            <a:pPr>
              <a:defRPr/>
            </a:pPr>
            <a:r>
              <a:rPr lang="en-US" dirty="0"/>
              <a:t>SCHOOL FINANCE ESSENTIALS (WASDA New Administrators Workshop)</a:t>
            </a:r>
          </a:p>
        </p:txBody>
      </p:sp>
    </p:spTree>
    <p:extLst>
      <p:ext uri="{BB962C8B-B14F-4D97-AF65-F5344CB8AC3E}">
        <p14:creationId xmlns:p14="http://schemas.microsoft.com/office/powerpoint/2010/main" val="3524076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51</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So, state says If you have less than $2M in property value we will share in your first $1,000 in shared cost. How much? Depends</a:t>
            </a:r>
            <a:r>
              <a:rPr lang="en-US" altLang="en-US" baseline="0" dirty="0"/>
              <a:t> on your property value per member.</a:t>
            </a:r>
            <a:endParaRPr lang="en-US" altLang="en-US" dirty="0"/>
          </a:p>
          <a:p>
            <a:pPr eaLnBrk="1" hangingPunct="1"/>
            <a:endParaRPr lang="en-US" altLang="en-US" dirty="0"/>
          </a:p>
          <a:p>
            <a:pPr eaLnBrk="1" hangingPunct="1"/>
            <a:r>
              <a:rPr lang="en-US" altLang="en-US" dirty="0"/>
              <a:t>Our district is $400,000 per member in property value. $400,000 divided</a:t>
            </a:r>
            <a:r>
              <a:rPr lang="en-US" altLang="en-US" baseline="0" dirty="0"/>
              <a:t> by $2,000,000 primary guarantee equals 20%, so district pays 20% of the first $1,000 in costs or $200.  State aid will cover 80% or $800.</a:t>
            </a:r>
            <a:endParaRPr lang="en-US" altLang="en-US" dirty="0"/>
          </a:p>
          <a:p>
            <a:pPr eaLnBrk="1" hangingPunct="1"/>
            <a:endParaRPr lang="en-US" altLang="en-US" dirty="0"/>
          </a:p>
        </p:txBody>
      </p:sp>
    </p:spTree>
    <p:extLst>
      <p:ext uri="{BB962C8B-B14F-4D97-AF65-F5344CB8AC3E}">
        <p14:creationId xmlns:p14="http://schemas.microsoft.com/office/powerpoint/2010/main" val="2292498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Percent Aid https://dpi.wi.gov/sfs/aid/general/equalization/overview</a:t>
            </a:r>
          </a:p>
        </p:txBody>
      </p:sp>
      <p:sp>
        <p:nvSpPr>
          <p:cNvPr id="4" name="Slide Number Placeholder 3"/>
          <p:cNvSpPr>
            <a:spLocks noGrp="1"/>
          </p:cNvSpPr>
          <p:nvPr>
            <p:ph type="sldNum" sz="quarter" idx="5"/>
          </p:nvPr>
        </p:nvSpPr>
        <p:spPr/>
        <p:txBody>
          <a:bodyPr/>
          <a:lstStyle/>
          <a:p>
            <a:fld id="{728CBB82-C311-4B5F-A182-38484E9EFA6B}" type="slidenum">
              <a:rPr lang="en-US" smtClean="0"/>
              <a:t>52</a:t>
            </a:fld>
            <a:endParaRPr lang="en-US"/>
          </a:p>
        </p:txBody>
      </p:sp>
    </p:spTree>
    <p:extLst>
      <p:ext uri="{BB962C8B-B14F-4D97-AF65-F5344CB8AC3E}">
        <p14:creationId xmlns:p14="http://schemas.microsoft.com/office/powerpoint/2010/main" val="2733814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53</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So, state says If you have less than $2M in property value we will share in your first $1,000 in shared cost. How much? Depends</a:t>
            </a:r>
            <a:r>
              <a:rPr lang="en-US" altLang="en-US" baseline="0" dirty="0"/>
              <a:t> on your property value per member.</a:t>
            </a:r>
            <a:endParaRPr lang="en-US" altLang="en-US" dirty="0"/>
          </a:p>
          <a:p>
            <a:pPr eaLnBrk="1" hangingPunct="1"/>
            <a:endParaRPr lang="en-US" altLang="en-US" dirty="0"/>
          </a:p>
          <a:p>
            <a:pPr eaLnBrk="1" hangingPunct="1"/>
            <a:r>
              <a:rPr lang="en-US" altLang="en-US" dirty="0"/>
              <a:t>Our district is $1,200,000 per member in property value. $1,200,000 divided</a:t>
            </a:r>
            <a:r>
              <a:rPr lang="en-US" altLang="en-US" baseline="0" dirty="0"/>
              <a:t> by $2,000,000 primary guarantee equals 60%, so district pays 60% of the first $1,000 in costs or $600.  State aid will cover 40% or $400.</a:t>
            </a:r>
            <a:endParaRPr lang="en-US" altLang="en-US" dirty="0"/>
          </a:p>
          <a:p>
            <a:pPr eaLnBrk="1" hangingPunct="1"/>
            <a:endParaRPr lang="en-US" altLang="en-US" dirty="0"/>
          </a:p>
        </p:txBody>
      </p:sp>
    </p:spTree>
    <p:extLst>
      <p:ext uri="{BB962C8B-B14F-4D97-AF65-F5344CB8AC3E}">
        <p14:creationId xmlns:p14="http://schemas.microsoft.com/office/powerpoint/2010/main" val="1936504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$1.2M/m vs $400,000/m property value</a:t>
            </a:r>
          </a:p>
        </p:txBody>
      </p:sp>
      <p:sp>
        <p:nvSpPr>
          <p:cNvPr id="4" name="Slide Number Placeholder 3"/>
          <p:cNvSpPr>
            <a:spLocks noGrp="1"/>
          </p:cNvSpPr>
          <p:nvPr>
            <p:ph type="sldNum" sz="quarter" idx="5"/>
          </p:nvPr>
        </p:nvSpPr>
        <p:spPr/>
        <p:txBody>
          <a:bodyPr/>
          <a:lstStyle/>
          <a:p>
            <a:fld id="{728CBB82-C311-4B5F-A182-38484E9EFA6B}" type="slidenum">
              <a:rPr lang="en-US" smtClean="0"/>
              <a:t>54</a:t>
            </a:fld>
            <a:endParaRPr lang="en-US"/>
          </a:p>
        </p:txBody>
      </p:sp>
    </p:spTree>
    <p:extLst>
      <p:ext uri="{BB962C8B-B14F-4D97-AF65-F5344CB8AC3E}">
        <p14:creationId xmlns:p14="http://schemas.microsoft.com/office/powerpoint/2010/main" val="2393499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55</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Tertiary </a:t>
            </a:r>
            <a:r>
              <a:rPr lang="en-US" altLang="en-US" dirty="0"/>
              <a:t>guaranteed property</a:t>
            </a:r>
            <a:r>
              <a:rPr lang="en-US" altLang="en-US" baseline="0" dirty="0"/>
              <a:t> valuation of $800,000 50/50 split</a:t>
            </a:r>
          </a:p>
          <a:p>
            <a:pPr eaLnBrk="1" hangingPunct="1"/>
            <a:endParaRPr lang="en-US" altLang="en-US" dirty="0"/>
          </a:p>
        </p:txBody>
      </p:sp>
    </p:spTree>
    <p:extLst>
      <p:ext uri="{BB962C8B-B14F-4D97-AF65-F5344CB8AC3E}">
        <p14:creationId xmlns:p14="http://schemas.microsoft.com/office/powerpoint/2010/main" val="3025283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57</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eaLnBrk="1" hangingPunct="1"/>
            <a:endParaRPr lang="en-US" altLang="en-US" dirty="0"/>
          </a:p>
          <a:p>
            <a:pPr eaLnBrk="1" hangingPunct="1"/>
            <a:r>
              <a:rPr lang="en-US" altLang="en-US" dirty="0"/>
              <a:t>$1.6 M secondary guarantee</a:t>
            </a:r>
          </a:p>
          <a:p>
            <a:pPr eaLnBrk="1" hangingPunct="1"/>
            <a:r>
              <a:rPr lang="en-US" altLang="en-US" dirty="0"/>
              <a:t>$1.2 M property value/member=75/25 secondary split</a:t>
            </a:r>
          </a:p>
          <a:p>
            <a:pPr eaLnBrk="1" hangingPunct="1"/>
            <a:endParaRPr lang="en-US" altLang="en-US" dirty="0"/>
          </a:p>
        </p:txBody>
      </p:sp>
    </p:spTree>
    <p:extLst>
      <p:ext uri="{BB962C8B-B14F-4D97-AF65-F5344CB8AC3E}">
        <p14:creationId xmlns:p14="http://schemas.microsoft.com/office/powerpoint/2010/main" val="303212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wordsmithing</a:t>
            </a:r>
          </a:p>
        </p:txBody>
      </p:sp>
      <p:sp>
        <p:nvSpPr>
          <p:cNvPr id="4" name="Slide Number Placeholder 3"/>
          <p:cNvSpPr>
            <a:spLocks noGrp="1"/>
          </p:cNvSpPr>
          <p:nvPr>
            <p:ph type="sldNum" sz="quarter" idx="10"/>
          </p:nvPr>
        </p:nvSpPr>
        <p:spPr/>
        <p:txBody>
          <a:bodyPr/>
          <a:lstStyle/>
          <a:p>
            <a:fld id="{728CBB82-C311-4B5F-A182-38484E9EFA6B}" type="slidenum">
              <a:rPr lang="en-US" smtClean="0"/>
              <a:t>11</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59</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State says we will treat the first $1,000 of cost a certain way.  Because secondary cost ceiling is $10,800 per member (90% of average shared</a:t>
            </a:r>
            <a:r>
              <a:rPr lang="en-US" altLang="en-US" baseline="0" dirty="0"/>
              <a:t> cost per member)</a:t>
            </a:r>
            <a:r>
              <a:rPr lang="en-US" altLang="en-US" dirty="0"/>
              <a:t>, the next $9,800 another way, and anything above this an even different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$800,000 tertiary </a:t>
            </a:r>
            <a:r>
              <a:rPr lang="en-US" altLang="en-US" dirty="0" err="1"/>
              <a:t>guarantee</a:t>
            </a:r>
            <a:r>
              <a:rPr lang="en-US" altLang="en-US" dirty="0" err="1">
                <a:sym typeface="Wingdings" panose="05000000000000000000" pitchFamily="2" charset="2"/>
              </a:rPr>
              <a:t>NEGATIVE</a:t>
            </a:r>
            <a:r>
              <a:rPr lang="en-US" altLang="en-US" dirty="0">
                <a:sym typeface="Wingdings" panose="05000000000000000000" pitchFamily="2" charset="2"/>
              </a:rPr>
              <a:t> AID</a:t>
            </a:r>
            <a:endParaRPr lang="en-US" altLang="en-US" dirty="0"/>
          </a:p>
          <a:p>
            <a:pPr eaLnBrk="1" hangingPunct="1"/>
            <a:endParaRPr lang="en-US" altLang="en-US" dirty="0"/>
          </a:p>
        </p:txBody>
      </p:sp>
    </p:spTree>
    <p:extLst>
      <p:ext uri="{BB962C8B-B14F-4D97-AF65-F5344CB8AC3E}">
        <p14:creationId xmlns:p14="http://schemas.microsoft.com/office/powerpoint/2010/main" val="1147807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62</a:t>
            </a:fld>
            <a:endParaRPr lang="en-US"/>
          </a:p>
        </p:txBody>
      </p:sp>
    </p:spTree>
    <p:extLst>
      <p:ext uri="{BB962C8B-B14F-4D97-AF65-F5344CB8AC3E}">
        <p14:creationId xmlns:p14="http://schemas.microsoft.com/office/powerpoint/2010/main" val="3692010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66</a:t>
            </a:fld>
            <a:endParaRPr lang="en-US"/>
          </a:p>
        </p:txBody>
      </p:sp>
    </p:spTree>
    <p:extLst>
      <p:ext uri="{BB962C8B-B14F-4D97-AF65-F5344CB8AC3E}">
        <p14:creationId xmlns:p14="http://schemas.microsoft.com/office/powerpoint/2010/main" val="596755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7b51f3279f_0_8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u="sng" dirty="0">
                <a:latin typeface="Calibri"/>
                <a:ea typeface="Calibri"/>
                <a:cs typeface="Calibri"/>
                <a:sym typeface="Calibri"/>
              </a:rPr>
              <a:t>https://dpi.wi.gov/sfs/statistical/finance-maps/overview </a:t>
            </a:r>
          </a:p>
          <a:p>
            <a:pPr marL="0" lvl="0" indent="0" algn="l" rtl="0">
              <a:lnSpc>
                <a:spcPct val="115000"/>
              </a:lnSpc>
              <a:spcBef>
                <a:spcPts val="0"/>
              </a:spcBef>
              <a:spcAft>
                <a:spcPts val="0"/>
              </a:spcAft>
              <a:buClr>
                <a:schemeClr val="dk1"/>
              </a:buClr>
              <a:buSzPts val="1100"/>
              <a:buFont typeface="Arial"/>
              <a:buNone/>
            </a:pPr>
            <a:endParaRPr lang="en-US" sz="1800" u="sng"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u="sng" dirty="0">
                <a:latin typeface="Calibri"/>
                <a:ea typeface="Calibri"/>
                <a:cs typeface="Calibri"/>
                <a:sym typeface="Calibri"/>
              </a:rPr>
              <a:t>Final 2021-22 General School Aids</a:t>
            </a:r>
            <a:endParaRPr sz="1800" u="sng"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a:ea typeface="Calibri"/>
                <a:cs typeface="Calibri"/>
                <a:sym typeface="Calibri"/>
              </a:rPr>
              <a:t>No equalization aid  23*</a:t>
            </a:r>
            <a:endParaRPr sz="18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a:ea typeface="Calibri"/>
                <a:cs typeface="Calibri"/>
                <a:sym typeface="Calibri"/>
              </a:rPr>
              <a:t>Primary only  27</a:t>
            </a:r>
            <a:endParaRPr sz="18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a:ea typeface="Calibri"/>
                <a:cs typeface="Calibri"/>
                <a:sym typeface="Calibri"/>
              </a:rPr>
              <a:t>Positive primary and secondary  40</a:t>
            </a:r>
            <a:endParaRPr sz="18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a:ea typeface="Calibri"/>
                <a:cs typeface="Calibri"/>
                <a:sym typeface="Calibri"/>
              </a:rPr>
              <a:t>Positive primary, secondary and tertiary  220</a:t>
            </a:r>
            <a:endParaRPr sz="18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a:ea typeface="Calibri"/>
                <a:cs typeface="Calibri"/>
                <a:sym typeface="Calibri"/>
              </a:rPr>
              <a:t>Negative tertiary  111</a:t>
            </a:r>
            <a:endParaRPr sz="1800" dirty="0">
              <a:latin typeface="Calibri"/>
              <a:ea typeface="Calibri"/>
              <a:cs typeface="Calibri"/>
              <a:sym typeface="Calibri"/>
            </a:endParaRPr>
          </a:p>
          <a:p>
            <a:pPr marL="285750" lvl="0" indent="-285750" algn="l" rtl="0">
              <a:lnSpc>
                <a:spcPct val="115000"/>
              </a:lnSpc>
              <a:spcBef>
                <a:spcPts val="0"/>
              </a:spcBef>
              <a:spcAft>
                <a:spcPts val="0"/>
              </a:spcAft>
              <a:buClr>
                <a:schemeClr val="dk1"/>
              </a:buClr>
              <a:buSzPts val="1100"/>
              <a:buFont typeface="Arial" panose="020B0604020202020204" pitchFamily="34" charset="0"/>
              <a:buChar char="•"/>
            </a:pPr>
            <a:endParaRPr lang="en-US" sz="18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sz="1800" dirty="0">
                <a:latin typeface="Calibri"/>
                <a:ea typeface="Calibri"/>
                <a:cs typeface="Calibri"/>
                <a:sym typeface="Calibri"/>
              </a:rPr>
              <a:t>*6 of these 23 school districts receive $0 General School Aids: Geneva J4, Green Lake, Mercer, North Lakeland, Washington Island, and Northwood.</a:t>
            </a:r>
          </a:p>
          <a:p>
            <a:pPr marL="0" lvl="0" indent="0" algn="l" rtl="0">
              <a:lnSpc>
                <a:spcPct val="115000"/>
              </a:lnSpc>
              <a:spcBef>
                <a:spcPts val="0"/>
              </a:spcBef>
              <a:spcAft>
                <a:spcPts val="0"/>
              </a:spcAft>
              <a:buClr>
                <a:schemeClr val="dk1"/>
              </a:buClr>
              <a:buSzPts val="1100"/>
              <a:buFont typeface="Arial" panose="020B0604020202020204" pitchFamily="34" charset="0"/>
              <a:buNone/>
            </a:pPr>
            <a:endParaRPr lang="en-US" sz="1800" dirty="0">
              <a:latin typeface="Calibri"/>
              <a:ea typeface="Calibri"/>
              <a:cs typeface="Calibri"/>
              <a:sym typeface="Calibri"/>
            </a:endParaRPr>
          </a:p>
        </p:txBody>
      </p:sp>
      <p:sp>
        <p:nvSpPr>
          <p:cNvPr id="608" name="Google Shape;608;g7b51f3279f_0_89:notes"/>
          <p:cNvSpPr>
            <a:spLocks noGrp="1" noRot="1" noChangeAspect="1"/>
          </p:cNvSpPr>
          <p:nvPr>
            <p:ph type="sldImg" idx="2"/>
          </p:nvPr>
        </p:nvSpPr>
        <p:spPr>
          <a:xfrm>
            <a:off x="4079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68</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Calibri" panose="020F0502020204030204" pitchFamily="34" charset="0"/>
                <a:ea typeface="Calibri" panose="020F0502020204030204" pitchFamily="34" charset="0"/>
              </a:rPr>
              <a:t>Final 2021-22 General School Aids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No equalization aid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Primary only		27</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Positive primary and secondary	40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Positive primary, secondary and tertiary	220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Negative tertiary	111</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panose="020B0604020202020204" pitchFamily="34" charset="0"/>
              <a:buNone/>
            </a:pPr>
            <a:r>
              <a:rPr lang="en-US" sz="1800" dirty="0">
                <a:latin typeface="Calibri"/>
                <a:ea typeface="Calibri"/>
                <a:cs typeface="Calibri"/>
                <a:sym typeface="Calibri"/>
              </a:rPr>
              <a:t>* 6 of these 23 school districts receive $0 General School Aids: Geneva J4, Green Lake, Mercer, North Lakeland, Washington Island, and Northwood.</a:t>
            </a:r>
          </a:p>
        </p:txBody>
      </p:sp>
    </p:spTree>
    <p:extLst>
      <p:ext uri="{BB962C8B-B14F-4D97-AF65-F5344CB8AC3E}">
        <p14:creationId xmlns:p14="http://schemas.microsoft.com/office/powerpoint/2010/main" val="2324687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endParaRPr lang="en-US"/>
          </a:p>
        </p:txBody>
      </p:sp>
      <p:sp>
        <p:nvSpPr>
          <p:cNvPr id="100356" name="Slide Number Placeholder 3"/>
          <p:cNvSpPr>
            <a:spLocks noGrp="1"/>
          </p:cNvSpPr>
          <p:nvPr>
            <p:ph type="sldNum" sz="quarter" idx="5"/>
          </p:nvPr>
        </p:nvSpPr>
        <p:spPr>
          <a:noFill/>
        </p:spPr>
        <p:txBody>
          <a:bodyPr/>
          <a:lstStyle/>
          <a:p>
            <a:fld id="{D39F1A19-D2C0-4068-A9F7-852C367AD8C8}" type="slidenum">
              <a:rPr lang="en-US" smtClean="0"/>
              <a:pPr/>
              <a:t>69</a:t>
            </a:fld>
            <a:endParaRPr lang="en-US"/>
          </a:p>
        </p:txBody>
      </p:sp>
    </p:spTree>
    <p:extLst>
      <p:ext uri="{BB962C8B-B14F-4D97-AF65-F5344CB8AC3E}">
        <p14:creationId xmlns:p14="http://schemas.microsoft.com/office/powerpoint/2010/main" val="3001707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284">
              <a:defRPr b="1" i="1">
                <a:solidFill>
                  <a:schemeClr val="tx1"/>
                </a:solidFill>
                <a:latin typeface="Comic Sans MS" pitchFamily="66" charset="0"/>
              </a:defRPr>
            </a:lvl1pPr>
            <a:lvl2pPr marL="773028" indent="-297318" defTabSz="966284">
              <a:defRPr b="1" i="1">
                <a:solidFill>
                  <a:schemeClr val="tx1"/>
                </a:solidFill>
                <a:latin typeface="Comic Sans MS" pitchFamily="66" charset="0"/>
              </a:defRPr>
            </a:lvl2pPr>
            <a:lvl3pPr marL="1189273" indent="-237854" defTabSz="966284">
              <a:defRPr b="1" i="1">
                <a:solidFill>
                  <a:schemeClr val="tx1"/>
                </a:solidFill>
                <a:latin typeface="Comic Sans MS" pitchFamily="66" charset="0"/>
              </a:defRPr>
            </a:lvl3pPr>
            <a:lvl4pPr marL="1664982" indent="-237854" defTabSz="966284">
              <a:defRPr b="1" i="1">
                <a:solidFill>
                  <a:schemeClr val="tx1"/>
                </a:solidFill>
                <a:latin typeface="Comic Sans MS" pitchFamily="66" charset="0"/>
              </a:defRPr>
            </a:lvl4pPr>
            <a:lvl5pPr marL="2140693" indent="-237854" defTabSz="966284">
              <a:defRPr b="1" i="1">
                <a:solidFill>
                  <a:schemeClr val="tx1"/>
                </a:solidFill>
                <a:latin typeface="Comic Sans MS" pitchFamily="66" charset="0"/>
              </a:defRPr>
            </a:lvl5pPr>
            <a:lvl6pPr marL="2616401" indent="-237854" defTabSz="966284" eaLnBrk="0" fontAlgn="base" hangingPunct="0">
              <a:spcBef>
                <a:spcPct val="0"/>
              </a:spcBef>
              <a:spcAft>
                <a:spcPct val="0"/>
              </a:spcAft>
              <a:defRPr b="1" i="1">
                <a:solidFill>
                  <a:schemeClr val="tx1"/>
                </a:solidFill>
                <a:latin typeface="Comic Sans MS" pitchFamily="66" charset="0"/>
              </a:defRPr>
            </a:lvl6pPr>
            <a:lvl7pPr marL="3092112" indent="-237854" defTabSz="966284" eaLnBrk="0" fontAlgn="base" hangingPunct="0">
              <a:spcBef>
                <a:spcPct val="0"/>
              </a:spcBef>
              <a:spcAft>
                <a:spcPct val="0"/>
              </a:spcAft>
              <a:defRPr b="1" i="1">
                <a:solidFill>
                  <a:schemeClr val="tx1"/>
                </a:solidFill>
                <a:latin typeface="Comic Sans MS" pitchFamily="66" charset="0"/>
              </a:defRPr>
            </a:lvl7pPr>
            <a:lvl8pPr marL="3567820" indent="-237854" defTabSz="966284" eaLnBrk="0" fontAlgn="base" hangingPunct="0">
              <a:spcBef>
                <a:spcPct val="0"/>
              </a:spcBef>
              <a:spcAft>
                <a:spcPct val="0"/>
              </a:spcAft>
              <a:defRPr b="1" i="1">
                <a:solidFill>
                  <a:schemeClr val="tx1"/>
                </a:solidFill>
                <a:latin typeface="Comic Sans MS" pitchFamily="66" charset="0"/>
              </a:defRPr>
            </a:lvl8pPr>
            <a:lvl9pPr marL="4043529" indent="-237854" defTabSz="966284" eaLnBrk="0" fontAlgn="base" hangingPunct="0">
              <a:spcBef>
                <a:spcPct val="0"/>
              </a:spcBef>
              <a:spcAft>
                <a:spcPct val="0"/>
              </a:spcAft>
              <a:defRPr b="1" i="1">
                <a:solidFill>
                  <a:schemeClr val="tx1"/>
                </a:solidFill>
                <a:latin typeface="Comic Sans MS" pitchFamily="66" charset="0"/>
              </a:defRPr>
            </a:lvl9pPr>
          </a:lstStyle>
          <a:p>
            <a:fld id="{67FBEEC5-06DB-4671-A182-7AC7FD2AA2B9}" type="slidenum">
              <a:rPr lang="en-US" altLang="en-US" b="0" i="0" smtClean="0">
                <a:latin typeface="Arial" charset="0"/>
              </a:rPr>
              <a:pPr/>
              <a:t>70</a:t>
            </a:fld>
            <a:endParaRPr lang="en-US" altLang="en-US" b="0" i="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33376" y="4565238"/>
            <a:ext cx="5858685" cy="4323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84067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Equalization</a:t>
            </a:r>
            <a:r>
              <a:rPr lang="en-US" baseline="0" dirty="0"/>
              <a:t> Aid impacts the tax levy. </a:t>
            </a:r>
            <a:r>
              <a:rPr lang="en-US" dirty="0"/>
              <a:t>More money in State Aid without a corresponding increase to the Revenue</a:t>
            </a:r>
            <a:r>
              <a:rPr lang="en-US" baseline="0" dirty="0"/>
              <a:t> Limit won’t result in additional revenue for the district.  It just results in property tax relief.</a:t>
            </a:r>
          </a:p>
          <a:p>
            <a:endParaRPr lang="en-US" baseline="0" dirty="0"/>
          </a:p>
          <a:p>
            <a:r>
              <a:rPr lang="en-US" baseline="0" dirty="0"/>
              <a:t>Aid is driven by both local and state factors.</a:t>
            </a:r>
          </a:p>
          <a:p>
            <a:r>
              <a:rPr lang="en-US" baseline="0" dirty="0"/>
              <a:t>For planning purposes know how changing one of your local factors (spending in most circumstances) could impact your general school aids.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71</a:t>
            </a:fld>
            <a:endParaRPr lang="en-US"/>
          </a:p>
        </p:txBody>
      </p:sp>
    </p:spTree>
    <p:extLst>
      <p:ext uri="{BB962C8B-B14F-4D97-AF65-F5344CB8AC3E}">
        <p14:creationId xmlns:p14="http://schemas.microsoft.com/office/powerpoint/2010/main" val="1105479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spcBef>
                <a:spcPct val="0"/>
              </a:spcBef>
            </a:pPr>
            <a:r>
              <a:rPr lang="en-US"/>
              <a:t>This is what can happen to a district with severe declining enrollment. No one can predict the future, but watching the trendline for your district can be very informative.</a:t>
            </a:r>
          </a:p>
        </p:txBody>
      </p:sp>
      <p:sp>
        <p:nvSpPr>
          <p:cNvPr id="102404" name="Slide Number Placeholder 3"/>
          <p:cNvSpPr>
            <a:spLocks noGrp="1"/>
          </p:cNvSpPr>
          <p:nvPr>
            <p:ph type="sldNum" sz="quarter" idx="5"/>
          </p:nvPr>
        </p:nvSpPr>
        <p:spPr>
          <a:noFill/>
        </p:spPr>
        <p:txBody>
          <a:bodyPr/>
          <a:lstStyle/>
          <a:p>
            <a:fld id="{31AF43C4-3F98-4401-ABCF-A0904226E0B5}" type="slidenum">
              <a:rPr lang="en-US" smtClean="0"/>
              <a:pPr/>
              <a:t>72</a:t>
            </a:fld>
            <a:endParaRPr lang="en-US"/>
          </a:p>
        </p:txBody>
      </p:sp>
    </p:spTree>
    <p:extLst>
      <p:ext uri="{BB962C8B-B14F-4D97-AF65-F5344CB8AC3E}">
        <p14:creationId xmlns:p14="http://schemas.microsoft.com/office/powerpoint/2010/main" val="2793197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74</a:t>
            </a:fld>
            <a:endParaRPr lang="en-US"/>
          </a:p>
        </p:txBody>
      </p:sp>
    </p:spTree>
    <p:extLst>
      <p:ext uri="{BB962C8B-B14F-4D97-AF65-F5344CB8AC3E}">
        <p14:creationId xmlns:p14="http://schemas.microsoft.com/office/powerpoint/2010/main" val="87382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money in State Aid without a corresponding increase to the Revenue</a:t>
            </a:r>
            <a:r>
              <a:rPr lang="en-US" baseline="0" dirty="0"/>
              <a:t> Limit won’t result in additional revenue for the district.  It just results in property tax 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Aid”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 School Aids (Equalization Aids, Chapter 220 Integration Aids, and Special Adjustment (Hold Harmless Aids);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 Poverty Aid;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Computers;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Aid for Exempt Personal Property. </a:t>
            </a:r>
          </a:p>
          <a:p>
            <a:pPr rtl="0">
              <a:spcBef>
                <a:spcPts val="0"/>
              </a:spcBef>
              <a:spcAft>
                <a:spcPts val="0"/>
              </a:spcAft>
            </a:pPr>
            <a:r>
              <a:rPr lang="en-US" sz="1800" b="0" i="0" u="none" strike="noStrike" dirty="0">
                <a:solidFill>
                  <a:srgbClr val="000000"/>
                </a:solidFill>
                <a:effectLst/>
                <a:latin typeface="Calibri" panose="020F0502020204030204" pitchFamily="34" charset="0"/>
              </a:rPr>
              <a:t>2022-23 general school aids includes: $5,141.7 million equalization aids; $37.2 million integration (Chapter 220) aids; and $22.7 million special adjustment aids (hold harmless aids).</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12</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wordsmithing</a:t>
            </a:r>
          </a:p>
        </p:txBody>
      </p:sp>
      <p:sp>
        <p:nvSpPr>
          <p:cNvPr id="4" name="Slide Number Placeholder 3"/>
          <p:cNvSpPr>
            <a:spLocks noGrp="1"/>
          </p:cNvSpPr>
          <p:nvPr>
            <p:ph type="sldNum" sz="quarter" idx="10"/>
          </p:nvPr>
        </p:nvSpPr>
        <p:spPr/>
        <p:txBody>
          <a:bodyPr/>
          <a:lstStyle/>
          <a:p>
            <a:fld id="{728CBB82-C311-4B5F-A182-38484E9EFA6B}" type="slidenum">
              <a:rPr lang="en-US" smtClean="0"/>
              <a:t>78</a:t>
            </a:fld>
            <a:endParaRPr lang="en-US"/>
          </a:p>
        </p:txBody>
      </p:sp>
    </p:spTree>
    <p:extLst>
      <p:ext uri="{BB962C8B-B14F-4D97-AF65-F5344CB8AC3E}">
        <p14:creationId xmlns:p14="http://schemas.microsoft.com/office/powerpoint/2010/main" val="1227159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83</a:t>
            </a:fld>
            <a:endParaRPr lang="en-US"/>
          </a:p>
        </p:txBody>
      </p:sp>
    </p:spTree>
    <p:extLst>
      <p:ext uri="{BB962C8B-B14F-4D97-AF65-F5344CB8AC3E}">
        <p14:creationId xmlns:p14="http://schemas.microsoft.com/office/powerpoint/2010/main" val="890414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84</a:t>
            </a:fld>
            <a:endParaRPr lang="en-US"/>
          </a:p>
        </p:txBody>
      </p:sp>
    </p:spTree>
    <p:extLst>
      <p:ext uri="{BB962C8B-B14F-4D97-AF65-F5344CB8AC3E}">
        <p14:creationId xmlns:p14="http://schemas.microsoft.com/office/powerpoint/2010/main" val="2370869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should know the district’s fund</a:t>
            </a:r>
            <a:r>
              <a:rPr lang="en-US" baseline="0" dirty="0"/>
              <a:t> balance policy and if the Board is meeting its policy. Know your fund balance.  </a:t>
            </a:r>
          </a:p>
          <a:p>
            <a:r>
              <a:rPr lang="en-US" baseline="0" dirty="0"/>
              <a:t>Reserved – can’t be appropriated or spent (such as inventory) or is legally limited to a specific purpose (grants)</a:t>
            </a:r>
          </a:p>
          <a:p>
            <a:r>
              <a:rPr lang="en-US" baseline="0" dirty="0"/>
              <a:t>Unreserved – can be used for any purpose within the respective fund</a:t>
            </a:r>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88</a:t>
            </a:fld>
            <a:endParaRPr lang="en-US"/>
          </a:p>
        </p:txBody>
      </p:sp>
    </p:spTree>
    <p:extLst>
      <p:ext uri="{BB962C8B-B14F-4D97-AF65-F5344CB8AC3E}">
        <p14:creationId xmlns:p14="http://schemas.microsoft.com/office/powerpoint/2010/main" val="2176932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a:lnSpc>
                <a:spcPct val="100000"/>
              </a:lnSpc>
              <a:spcAft>
                <a:spcPts val="600"/>
              </a:spcAft>
              <a:buNone/>
            </a:pPr>
            <a:r>
              <a:rPr lang="en-US" sz="1200" dirty="0">
                <a:solidFill>
                  <a:prstClr val="black"/>
                </a:solidFill>
              </a:rPr>
              <a:t>Use these codes locally on a voluntary basis for now. </a:t>
            </a:r>
          </a:p>
          <a:p>
            <a:pPr marL="0" indent="0" defTabSz="457200">
              <a:lnSpc>
                <a:spcPct val="100000"/>
              </a:lnSpc>
              <a:spcAft>
                <a:spcPts val="600"/>
              </a:spcAft>
              <a:buNone/>
            </a:pPr>
            <a:endParaRPr lang="en-US" sz="1200" dirty="0">
              <a:solidFill>
                <a:prstClr val="black"/>
              </a:solidFill>
            </a:endParaRPr>
          </a:p>
          <a:p>
            <a:pPr marL="0" indent="0" defTabSz="457200">
              <a:lnSpc>
                <a:spcPct val="100000"/>
              </a:lnSpc>
              <a:spcAft>
                <a:spcPts val="600"/>
              </a:spcAft>
              <a:buNone/>
            </a:pPr>
            <a:r>
              <a:rPr lang="en-US" sz="1200" dirty="0">
                <a:solidFill>
                  <a:prstClr val="black"/>
                </a:solidFill>
              </a:rPr>
              <a:t>Someday they may become required and </a:t>
            </a:r>
          </a:p>
          <a:p>
            <a:pPr lvl="0" defTabSz="457200">
              <a:lnSpc>
                <a:spcPct val="100000"/>
              </a:lnSpc>
              <a:spcAft>
                <a:spcPts val="600"/>
              </a:spcAft>
              <a:buFont typeface="+mj-lt"/>
              <a:buAutoNum type="arabicPeriod"/>
            </a:pPr>
            <a:r>
              <a:rPr lang="en-US" sz="1200" dirty="0">
                <a:solidFill>
                  <a:prstClr val="black"/>
                </a:solidFill>
              </a:rPr>
              <a:t>collected at the state level as part of the Annual and Fall Report; and, </a:t>
            </a:r>
          </a:p>
          <a:p>
            <a:pPr lvl="0" defTabSz="457200">
              <a:lnSpc>
                <a:spcPct val="100000"/>
              </a:lnSpc>
              <a:spcAft>
                <a:spcPts val="600"/>
              </a:spcAft>
              <a:buFont typeface="+mj-lt"/>
              <a:buAutoNum type="arabicPeriod"/>
            </a:pPr>
            <a:r>
              <a:rPr lang="en-US" sz="1200" dirty="0">
                <a:solidFill>
                  <a:prstClr val="black"/>
                </a:solidFill>
              </a:rPr>
              <a:t>become part of the Annual Audit reporting process.</a:t>
            </a:r>
          </a:p>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89</a:t>
            </a:fld>
            <a:endParaRPr lang="en-US"/>
          </a:p>
        </p:txBody>
      </p:sp>
    </p:spTree>
    <p:extLst>
      <p:ext uri="{BB962C8B-B14F-4D97-AF65-F5344CB8AC3E}">
        <p14:creationId xmlns:p14="http://schemas.microsoft.com/office/powerpoint/2010/main" val="2618528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CBB82-C311-4B5F-A182-38484E9EFA6B}" type="slidenum">
              <a:rPr lang="en-US" smtClean="0"/>
              <a:t>102</a:t>
            </a:fld>
            <a:endParaRPr lang="en-US"/>
          </a:p>
        </p:txBody>
      </p:sp>
    </p:spTree>
    <p:extLst>
      <p:ext uri="{BB962C8B-B14F-4D97-AF65-F5344CB8AC3E}">
        <p14:creationId xmlns:p14="http://schemas.microsoft.com/office/powerpoint/2010/main" val="1006332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104</a:t>
            </a:fld>
            <a:endParaRPr lang="en-US"/>
          </a:p>
        </p:txBody>
      </p:sp>
    </p:spTree>
    <p:extLst>
      <p:ext uri="{BB962C8B-B14F-4D97-AF65-F5344CB8AC3E}">
        <p14:creationId xmlns:p14="http://schemas.microsoft.com/office/powerpoint/2010/main" val="32938777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8CBB82-C311-4B5F-A182-38484E9EFA6B}" type="slidenum">
              <a:rPr lang="en-US" smtClean="0"/>
              <a:t>105</a:t>
            </a:fld>
            <a:endParaRPr lang="en-US"/>
          </a:p>
        </p:txBody>
      </p:sp>
    </p:spTree>
    <p:extLst>
      <p:ext uri="{BB962C8B-B14F-4D97-AF65-F5344CB8AC3E}">
        <p14:creationId xmlns:p14="http://schemas.microsoft.com/office/powerpoint/2010/main" val="183096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13</a:t>
            </a:fld>
            <a:endParaRPr lang="en-US" dirty="0"/>
          </a:p>
        </p:txBody>
      </p:sp>
    </p:spTree>
    <p:extLst>
      <p:ext uri="{BB962C8B-B14F-4D97-AF65-F5344CB8AC3E}">
        <p14:creationId xmlns:p14="http://schemas.microsoft.com/office/powerpoint/2010/main" val="207136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BE4AC1-CE5A-42C4-A0B2-0BB88A9C447A}" type="slidenum">
              <a:rPr lang="en-US" smtClean="0"/>
              <a:t>14</a:t>
            </a:fld>
            <a:endParaRPr lang="en-US"/>
          </a:p>
        </p:txBody>
      </p:sp>
    </p:spTree>
    <p:extLst>
      <p:ext uri="{BB962C8B-B14F-4D97-AF65-F5344CB8AC3E}">
        <p14:creationId xmlns:p14="http://schemas.microsoft.com/office/powerpoint/2010/main" val="331198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endParaRPr lang="en-US" sz="1400" b="1" dirty="0">
              <a:solidFill>
                <a:prstClr val="black"/>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0F9FD860-B992-472A-8E5F-DC8FCF461F86}" type="slidenum">
              <a:rPr lang="en-US" smtClean="0"/>
              <a:t>15</a:t>
            </a:fld>
            <a:endParaRPr lang="en-US" dirty="0"/>
          </a:p>
        </p:txBody>
      </p:sp>
    </p:spTree>
    <p:extLst>
      <p:ext uri="{BB962C8B-B14F-4D97-AF65-F5344CB8AC3E}">
        <p14:creationId xmlns:p14="http://schemas.microsoft.com/office/powerpoint/2010/main" val="132241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834"/>
              </a:spcAft>
            </a:pPr>
            <a:r>
              <a:rPr lang="en-US" sz="1400" dirty="0"/>
              <a:t>In 1993-94, the State enacted revenue limits to control the revenue a school district can collect from: </a:t>
            </a:r>
          </a:p>
          <a:p>
            <a:pPr marL="167719" indent="-177037">
              <a:lnSpc>
                <a:spcPct val="120000"/>
              </a:lnSpc>
              <a:spcAft>
                <a:spcPts val="611"/>
              </a:spcAft>
              <a:buFont typeface="Arial" panose="020B0604020202020204" pitchFamily="34" charset="0"/>
              <a:buChar char="•"/>
            </a:pPr>
            <a:r>
              <a:rPr lang="en-US" sz="1400" dirty="0"/>
              <a:t>General Aid (Equalization Aid, for most districts)</a:t>
            </a:r>
          </a:p>
          <a:p>
            <a:pPr marL="167719" indent="-177037">
              <a:lnSpc>
                <a:spcPct val="120000"/>
              </a:lnSpc>
              <a:spcAft>
                <a:spcPts val="611"/>
              </a:spcAft>
              <a:buFont typeface="Arial" panose="020B0604020202020204" pitchFamily="34" charset="0"/>
              <a:buChar char="•"/>
            </a:pPr>
            <a:r>
              <a:rPr lang="en-US" sz="1400" dirty="0"/>
              <a:t>Computer Aid</a:t>
            </a:r>
          </a:p>
          <a:p>
            <a:pPr marL="167719" indent="-177037">
              <a:lnSpc>
                <a:spcPct val="120000"/>
              </a:lnSpc>
              <a:spcAft>
                <a:spcPts val="611"/>
              </a:spcAft>
              <a:buFont typeface="Arial" panose="020B0604020202020204" pitchFamily="34" charset="0"/>
              <a:buChar char="•"/>
            </a:pPr>
            <a:r>
              <a:rPr lang="en-US" sz="1400" dirty="0"/>
              <a:t>Aid for Exempt Personal</a:t>
            </a:r>
            <a:r>
              <a:rPr lang="en-US" sz="1400" baseline="0" dirty="0"/>
              <a:t> Property</a:t>
            </a:r>
            <a:endParaRPr lang="en-US" sz="1400" dirty="0"/>
          </a:p>
          <a:p>
            <a:pPr marL="167719" indent="-177037">
              <a:lnSpc>
                <a:spcPct val="120000"/>
              </a:lnSpc>
              <a:spcAft>
                <a:spcPts val="611"/>
              </a:spcAft>
              <a:buFont typeface="Arial" panose="020B0604020202020204" pitchFamily="34" charset="0"/>
              <a:buChar char="•"/>
            </a:pPr>
            <a:r>
              <a:rPr lang="en-US" sz="1400" dirty="0"/>
              <a:t>High Poverty Aid</a:t>
            </a:r>
          </a:p>
          <a:p>
            <a:pPr marL="167719" indent="-177037">
              <a:lnSpc>
                <a:spcPct val="120000"/>
              </a:lnSpc>
              <a:spcAft>
                <a:spcPts val="611"/>
              </a:spcAft>
              <a:buFont typeface="Arial" panose="020B0604020202020204" pitchFamily="34" charset="0"/>
              <a:buChar char="•"/>
            </a:pPr>
            <a:r>
              <a:rPr lang="en-US" sz="1400" dirty="0"/>
              <a:t>Select Local Levies</a:t>
            </a:r>
          </a:p>
          <a:p>
            <a:pPr marL="516908" lvl="2" indent="-177037">
              <a:lnSpc>
                <a:spcPct val="120000"/>
              </a:lnSpc>
              <a:buFont typeface="Arial" panose="020B0604020202020204" pitchFamily="34" charset="0"/>
              <a:buChar char="•"/>
            </a:pPr>
            <a:r>
              <a:rPr lang="en-US" sz="1100" b="1" dirty="0">
                <a:latin typeface="Lato" panose="020F0502020204030203" pitchFamily="34" charset="0"/>
              </a:rPr>
              <a:t>General Fund (Fund 10)</a:t>
            </a:r>
          </a:p>
          <a:p>
            <a:pPr marL="516908" lvl="2" indent="-177037">
              <a:lnSpc>
                <a:spcPct val="120000"/>
              </a:lnSpc>
              <a:buFont typeface="Arial" panose="020B0604020202020204" pitchFamily="34" charset="0"/>
              <a:buChar char="•"/>
            </a:pPr>
            <a:r>
              <a:rPr lang="en-US" sz="1100" b="1" dirty="0">
                <a:latin typeface="Lato" panose="020F0502020204030203" pitchFamily="34" charset="0"/>
              </a:rPr>
              <a:t>Non-Referendum Debt Service (Fund 38)</a:t>
            </a:r>
          </a:p>
          <a:p>
            <a:pPr marL="516908" lvl="2" indent="-177037">
              <a:lnSpc>
                <a:spcPct val="120000"/>
              </a:lnSpc>
              <a:buFont typeface="Arial" panose="020B0604020202020204" pitchFamily="34" charset="0"/>
              <a:buChar char="•"/>
            </a:pPr>
            <a:r>
              <a:rPr lang="en-US" sz="1100" b="1" dirty="0">
                <a:latin typeface="Lato" panose="020F0502020204030203" pitchFamily="34" charset="0"/>
              </a:rPr>
              <a:t>Capital Projects (Fund 41)</a:t>
            </a:r>
          </a:p>
          <a:p>
            <a:pPr marL="516908" lvl="2" indent="-177037">
              <a:lnSpc>
                <a:spcPct val="120000"/>
              </a:lnSpc>
              <a:buFont typeface="Arial" panose="020B0604020202020204" pitchFamily="34" charset="0"/>
              <a:buChar char="•"/>
            </a:pPr>
            <a:endParaRPr lang="en-US" sz="1100" dirty="0">
              <a:latin typeface="Lato" panose="020F0502020204030203" pitchFamily="34" charset="0"/>
            </a:endParaRPr>
          </a:p>
          <a:p>
            <a:pPr>
              <a:lnSpc>
                <a:spcPct val="120000"/>
              </a:lnSpc>
              <a:spcAft>
                <a:spcPts val="1834"/>
              </a:spcAft>
            </a:pPr>
            <a:r>
              <a:rPr lang="en-US" sz="1400" dirty="0"/>
              <a:t>It is </a:t>
            </a:r>
            <a:r>
              <a:rPr lang="en-US" sz="1400" u="sng" dirty="0"/>
              <a:t>not</a:t>
            </a:r>
            <a:r>
              <a:rPr lang="en-US" sz="1400" dirty="0"/>
              <a:t> an expenditure control or spending limit.</a:t>
            </a:r>
          </a:p>
          <a:p>
            <a:pPr>
              <a:lnSpc>
                <a:spcPct val="120000"/>
              </a:lnSpc>
              <a:spcAft>
                <a:spcPts val="1834"/>
              </a:spcAft>
            </a:pPr>
            <a:endParaRPr lang="en-US" sz="1400" dirty="0"/>
          </a:p>
          <a:p>
            <a:pPr>
              <a:lnSpc>
                <a:spcPct val="120000"/>
              </a:lnSpc>
              <a:spcAft>
                <a:spcPts val="1834"/>
              </a:spcAft>
            </a:pPr>
            <a:r>
              <a:rPr lang="en-US" sz="1400" dirty="0"/>
              <a:t>Examples of what the Revenue Limit does not control (not exhaustive list):</a:t>
            </a:r>
          </a:p>
          <a:p>
            <a:pPr marL="815302" lvl="1" indent="-349415" defTabSz="465887">
              <a:buFont typeface="Arial" panose="020B0604020202020204" pitchFamily="34" charset="0"/>
              <a:buChar char="•"/>
            </a:pPr>
            <a:r>
              <a:rPr lang="en-US" sz="1400" b="1" dirty="0">
                <a:solidFill>
                  <a:prstClr val="black"/>
                </a:solidFill>
              </a:rPr>
              <a:t>School Fees</a:t>
            </a:r>
          </a:p>
          <a:p>
            <a:pPr marL="815302" lvl="1" indent="-349415" defTabSz="465887">
              <a:buFont typeface="Arial" panose="020B0604020202020204" pitchFamily="34" charset="0"/>
              <a:buChar char="•"/>
            </a:pPr>
            <a:r>
              <a:rPr lang="en-US" sz="1400" b="1" dirty="0">
                <a:solidFill>
                  <a:prstClr val="black"/>
                </a:solidFill>
              </a:rPr>
              <a:t>Categorical Aids (Per Pupil Aid, Special Education, Library Aid, Transportation Aid, etc.)</a:t>
            </a:r>
          </a:p>
          <a:p>
            <a:pPr marL="815302" lvl="1" indent="-349415" defTabSz="465887">
              <a:buFont typeface="Arial" panose="020B0604020202020204" pitchFamily="34" charset="0"/>
              <a:buChar char="•"/>
            </a:pPr>
            <a:r>
              <a:rPr lang="en-US" sz="1400" b="1" dirty="0">
                <a:solidFill>
                  <a:prstClr val="black"/>
                </a:solidFill>
              </a:rPr>
              <a:t>State and Federal Grants</a:t>
            </a:r>
          </a:p>
          <a:p>
            <a:pPr marL="815302" lvl="1" indent="-349415" defTabSz="465887">
              <a:buFont typeface="Arial" panose="020B0604020202020204" pitchFamily="34" charset="0"/>
              <a:buChar char="•"/>
            </a:pPr>
            <a:r>
              <a:rPr lang="en-US" sz="1400" b="1" dirty="0">
                <a:solidFill>
                  <a:prstClr val="black"/>
                </a:solidFill>
              </a:rPr>
              <a:t>Gate Receipts</a:t>
            </a:r>
          </a:p>
          <a:p>
            <a:pPr marL="815302" lvl="1" indent="-349415" defTabSz="465887">
              <a:buFont typeface="Arial" panose="020B0604020202020204" pitchFamily="34" charset="0"/>
              <a:buChar char="•"/>
            </a:pPr>
            <a:r>
              <a:rPr lang="en-US" sz="1400" b="1" dirty="0">
                <a:solidFill>
                  <a:prstClr val="black"/>
                </a:solidFill>
              </a:rPr>
              <a:t>Donations</a:t>
            </a:r>
          </a:p>
          <a:p>
            <a:pPr marL="815302" lvl="1" indent="-349415" defTabSz="465887">
              <a:buFont typeface="Arial" panose="020B0604020202020204" pitchFamily="34" charset="0"/>
              <a:buChar char="•"/>
            </a:pPr>
            <a:r>
              <a:rPr lang="en-US" sz="1400" b="1" dirty="0">
                <a:solidFill>
                  <a:prstClr val="black"/>
                </a:solidFill>
              </a:rPr>
              <a:t>Local Levies</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Referendum Debt Service (Fund 39, at times called “Non-Fund 38”) </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Community Service Fund (Fund 80)</a:t>
            </a:r>
          </a:p>
          <a:p>
            <a:pPr marL="1281189" lvl="2" indent="-349415" defTabSz="465887">
              <a:buFont typeface="Wingdings" panose="05000000000000000000" pitchFamily="2" charset="2"/>
              <a:buChar char="ü"/>
            </a:pPr>
            <a:r>
              <a:rPr lang="en-US" sz="1400" b="1" dirty="0">
                <a:solidFill>
                  <a:prstClr val="black"/>
                </a:solidFill>
                <a:latin typeface="Lato" panose="020F0502020204030203" pitchFamily="34" charset="0"/>
              </a:rPr>
              <a:t>Prior Year Levy Chargeback for Uncollectible Taxes (Fund 10)</a:t>
            </a:r>
          </a:p>
        </p:txBody>
      </p:sp>
      <p:sp>
        <p:nvSpPr>
          <p:cNvPr id="4" name="Slide Number Placeholder 3"/>
          <p:cNvSpPr>
            <a:spLocks noGrp="1"/>
          </p:cNvSpPr>
          <p:nvPr>
            <p:ph type="sldNum" sz="quarter" idx="10"/>
          </p:nvPr>
        </p:nvSpPr>
        <p:spPr/>
        <p:txBody>
          <a:bodyPr/>
          <a:lstStyle/>
          <a:p>
            <a:fld id="{0F9FD860-B992-472A-8E5F-DC8FCF461F86}" type="slidenum">
              <a:rPr lang="en-US" smtClean="0"/>
              <a:t>16</a:t>
            </a:fld>
            <a:endParaRPr lang="en-US" dirty="0"/>
          </a:p>
        </p:txBody>
      </p:sp>
    </p:spTree>
    <p:extLst>
      <p:ext uri="{BB962C8B-B14F-4D97-AF65-F5344CB8AC3E}">
        <p14:creationId xmlns:p14="http://schemas.microsoft.com/office/powerpoint/2010/main" val="220832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47B9F445-802D-4CE2-96A4-9468CA0297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6700"/>
            <a:ext cx="9144000" cy="1866800"/>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0813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14300"/>
            <a:ext cx="76962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6"/>
          <p:cNvSpPr>
            <a:spLocks noGrp="1"/>
          </p:cNvSpPr>
          <p:nvPr>
            <p:ph type="dt" sz="half" idx="10"/>
          </p:nvPr>
        </p:nvSpPr>
        <p:spPr>
          <a:xfrm>
            <a:off x="4791456" y="4860727"/>
            <a:ext cx="2133600" cy="226314"/>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57200" y="4861418"/>
            <a:ext cx="4260056" cy="225623"/>
          </a:xfrm>
          <a:prstGeom prst="rect">
            <a:avLst/>
          </a:prstGeom>
        </p:spPr>
        <p:txBody>
          <a:bodyPr/>
          <a:lstStyle>
            <a:lvl1pPr>
              <a:defRPr/>
            </a:lvl1pPr>
          </a:lstStyle>
          <a:p>
            <a:pPr>
              <a:defRPr/>
            </a:pPr>
            <a:endParaRPr lang="en-US"/>
          </a:p>
        </p:txBody>
      </p:sp>
      <p:sp>
        <p:nvSpPr>
          <p:cNvPr id="5" name="Slide Number Placeholder 15"/>
          <p:cNvSpPr>
            <a:spLocks noGrp="1"/>
          </p:cNvSpPr>
          <p:nvPr>
            <p:ph type="sldNum" sz="quarter" idx="12"/>
          </p:nvPr>
        </p:nvSpPr>
        <p:spPr>
          <a:xfrm>
            <a:off x="7589520" y="4860727"/>
            <a:ext cx="502920" cy="226314"/>
          </a:xfrm>
          <a:prstGeom prst="rect">
            <a:avLst/>
          </a:prstGeom>
        </p:spPr>
        <p:txBody>
          <a:bodyPr/>
          <a:lstStyle>
            <a:lvl1pPr>
              <a:defRPr/>
            </a:lvl1pPr>
          </a:lstStyle>
          <a:p>
            <a:pPr>
              <a:defRPr/>
            </a:pPr>
            <a:fld id="{4A97B225-67F1-4687-A19C-5DE831D050F8}" type="slidenum">
              <a:rPr lang="en-US"/>
              <a:pPr>
                <a:defRPr/>
              </a:pPr>
              <a:t>‹#›</a:t>
            </a:fld>
            <a:endParaRPr lang="en-US"/>
          </a:p>
        </p:txBody>
      </p:sp>
    </p:spTree>
    <p:extLst>
      <p:ext uri="{BB962C8B-B14F-4D97-AF65-F5344CB8AC3E}">
        <p14:creationId xmlns:p14="http://schemas.microsoft.com/office/powerpoint/2010/main" val="25887199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457200" y="4860727"/>
            <a:ext cx="4260056" cy="225623"/>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589520" y="4860727"/>
            <a:ext cx="502920" cy="226314"/>
          </a:xfrm>
          <a:prstGeom prst="rect">
            <a:avLst/>
          </a:prstGeom>
        </p:spPr>
        <p:txBody>
          <a:bodyPr/>
          <a:lstStyle/>
          <a:p>
            <a:pPr>
              <a:defRPr/>
            </a:pPr>
            <a:fld id="{3528CCFA-0BAD-4D07-A244-1DA515BBAFBE}" type="slidenum">
              <a:rPr lang="en-US" smtClean="0"/>
              <a:pPr>
                <a:defRPr/>
              </a:pPr>
              <a:t>‹#›</a:t>
            </a:fld>
            <a:endParaRPr lang="en-US"/>
          </a:p>
        </p:txBody>
      </p:sp>
    </p:spTree>
    <p:extLst>
      <p:ext uri="{BB962C8B-B14F-4D97-AF65-F5344CB8AC3E}">
        <p14:creationId xmlns:p14="http://schemas.microsoft.com/office/powerpoint/2010/main" val="28889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 id="2147483700" r:id="rId7"/>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gif"/><Relationship Id="rId7" Type="http://schemas.openxmlformats.org/officeDocument/2006/relationships/image" Target="../media/image49.png"/><Relationship Id="rId2" Type="http://schemas.openxmlformats.org/officeDocument/2006/relationships/hyperlink" Target="mailto:borchb@wi.rr.com" TargetMode="External"/><Relationship Id="rId1" Type="http://schemas.openxmlformats.org/officeDocument/2006/relationships/slideLayout" Target="../slideLayouts/slideLayout2.xml"/><Relationship Id="rId6" Type="http://schemas.openxmlformats.org/officeDocument/2006/relationships/hyperlink" Target="mailto:Dburnett@rwbaird.com" TargetMode="External"/><Relationship Id="rId5" Type="http://schemas.openxmlformats.org/officeDocument/2006/relationships/hyperlink" Target="mailto:towens@pointschools.net" TargetMode="External"/><Relationship Id="rId4" Type="http://schemas.openxmlformats.org/officeDocument/2006/relationships/hyperlink" Target="mailto:robert.soldner@dpi.wi.gov" TargetMode="External"/><Relationship Id="rId9" Type="http://schemas.openxmlformats.org/officeDocument/2006/relationships/image" Target="../media/image5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chart" Target="../charts/chart3.xml"/><Relationship Id="rId7"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chart" Target="../charts/chart4.xml"/><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fs/statistical/longitudinal-data/revenue-limit" TargetMode="External"/><Relationship Id="rId2" Type="http://schemas.openxmlformats.org/officeDocument/2006/relationships/hyperlink" Target="https://dpi.wi.gov/sfs/limits/worksheets/revenu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6.png"/><Relationship Id="rId12" Type="http://schemas.microsoft.com/office/2007/relationships/hdphoto" Target="../media/hdphoto2.wdp"/><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18.png"/><Relationship Id="rId5" Type="http://schemas.openxmlformats.org/officeDocument/2006/relationships/diagramColors" Target="../diagrams/colors11.xml"/><Relationship Id="rId10" Type="http://schemas.openxmlformats.org/officeDocument/2006/relationships/image" Target="../media/image17.png"/><Relationship Id="rId4" Type="http://schemas.openxmlformats.org/officeDocument/2006/relationships/diagramQuickStyle" Target="../diagrams/quickStyle11.xml"/><Relationship Id="rId9" Type="http://schemas.openxmlformats.org/officeDocument/2006/relationships/hyperlink" Target="http://www.google.com/url?sa=i&amp;rct=j&amp;q=&amp;esrc=s&amp;source=images&amp;cd=&amp;cad=rja&amp;uact=8&amp;ved=0ahUKEwjmoqynm9DYAhVn5oMKHbvkBKQQjRwIBw&amp;url=http://clipartbarn.com/sticky-note-clipart_20006/&amp;psig=AOvVaw035S5H7vNk-plNeNLdFXlE&amp;ust=1515770481123801" TargetMode="External"/><Relationship Id="rId1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emf"/><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microsoft.com/office/2007/relationships/hdphoto" Target="../media/hdphoto7.wdp"/></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dpi.wi.gov/sfs/aid/general/equalization/overview"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dpi.wi.gov/sfs/aid/general/equalization/worksheets-general-aid"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hyperlink" Target="https://dpi.wi.gov/sfs/statistical/finance-maps/overview" TargetMode="Externa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69.xml.rels><?xml version="1.0" encoding="UTF-8" standalone="yes"?>
<Relationships xmlns="http://schemas.openxmlformats.org/package/2006/relationships"><Relationship Id="rId3" Type="http://schemas.openxmlformats.org/officeDocument/2006/relationships/hyperlink" Target="https://dpi.wi.gov/sfs/aid/general/equalization/overview"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hyperlink" Target="http://dpi.wi.gov/sfs/statistical/longitudinal-data/property-valuation"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hyperlink" Target="https://dpi.wi.gov/sfs/statistical/longitudinal-data/equalization-aid"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8.wdp"/><Relationship Id="rId7" Type="http://schemas.openxmlformats.org/officeDocument/2006/relationships/diagramColors" Target="../diagrams/colors16.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9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16DCBD-2720-44CB-9333-13E3E898B209}"/>
              </a:ext>
            </a:extLst>
          </p:cNvPr>
          <p:cNvSpPr>
            <a:spLocks noGrp="1"/>
          </p:cNvSpPr>
          <p:nvPr>
            <p:ph type="body" sz="quarter" idx="10"/>
          </p:nvPr>
        </p:nvSpPr>
        <p:spPr>
          <a:xfrm>
            <a:off x="1197620" y="1019413"/>
            <a:ext cx="6505997" cy="1715696"/>
          </a:xfrm>
        </p:spPr>
        <p:txBody>
          <a:bodyPr>
            <a:normAutofit/>
          </a:bodyPr>
          <a:lstStyle/>
          <a:p>
            <a:pPr algn="ctr">
              <a:lnSpc>
                <a:spcPct val="100000"/>
              </a:lnSpc>
            </a:pPr>
            <a:r>
              <a:rPr lang="en-US" sz="4000" dirty="0">
                <a:effectLst>
                  <a:outerShdw blurRad="12700" dist="12700" dir="2700000" algn="tl">
                    <a:srgbClr val="000000">
                      <a:alpha val="43137"/>
                    </a:srgbClr>
                  </a:outerShdw>
                </a:effectLst>
              </a:rPr>
              <a:t>A Deep Dive Into Wisconsin School Finance</a:t>
            </a:r>
          </a:p>
        </p:txBody>
      </p:sp>
      <p:sp>
        <p:nvSpPr>
          <p:cNvPr id="5" name="Text Placeholder 2">
            <a:extLst>
              <a:ext uri="{FF2B5EF4-FFF2-40B4-BE49-F238E27FC236}">
                <a16:creationId xmlns:a16="http://schemas.microsoft.com/office/drawing/2014/main" id="{A5797FAD-B2DD-409B-96D5-73994418A488}"/>
              </a:ext>
            </a:extLst>
          </p:cNvPr>
          <p:cNvSpPr>
            <a:spLocks noGrp="1"/>
          </p:cNvSpPr>
          <p:nvPr>
            <p:ph type="body" sz="quarter" idx="11"/>
          </p:nvPr>
        </p:nvSpPr>
        <p:spPr>
          <a:xfrm>
            <a:off x="6170862" y="2683479"/>
            <a:ext cx="2190060" cy="1068417"/>
          </a:xfrm>
        </p:spPr>
        <p:txBody>
          <a:bodyPr>
            <a:noAutofit/>
          </a:bodyPr>
          <a:lstStyle/>
          <a:p>
            <a:pPr>
              <a:lnSpc>
                <a:spcPts val="1182"/>
              </a:lnSpc>
              <a:spcAft>
                <a:spcPts val="1200"/>
              </a:spcAft>
            </a:pPr>
            <a:r>
              <a:rPr lang="en-US" dirty="0"/>
              <a:t>Tom Owens</a:t>
            </a:r>
          </a:p>
          <a:p>
            <a:pPr>
              <a:lnSpc>
                <a:spcPts val="1182"/>
              </a:lnSpc>
              <a:spcAft>
                <a:spcPts val="1200"/>
              </a:spcAft>
            </a:pPr>
            <a:r>
              <a:rPr lang="en-US" dirty="0"/>
              <a:t>Debby </a:t>
            </a:r>
            <a:r>
              <a:rPr lang="en-US" dirty="0" err="1"/>
              <a:t>Brunett</a:t>
            </a:r>
            <a:endParaRPr lang="en-US" dirty="0"/>
          </a:p>
          <a:p>
            <a:pPr>
              <a:lnSpc>
                <a:spcPts val="1182"/>
              </a:lnSpc>
              <a:spcAft>
                <a:spcPts val="1200"/>
              </a:spcAft>
            </a:pPr>
            <a:r>
              <a:rPr lang="en-US" dirty="0"/>
              <a:t>Bob Borch</a:t>
            </a:r>
          </a:p>
          <a:p>
            <a:pPr>
              <a:lnSpc>
                <a:spcPts val="1182"/>
              </a:lnSpc>
              <a:spcAft>
                <a:spcPts val="1200"/>
              </a:spcAft>
            </a:pPr>
            <a:r>
              <a:rPr lang="en-US" dirty="0"/>
              <a:t>Bob Soldner </a:t>
            </a:r>
          </a:p>
        </p:txBody>
      </p:sp>
      <p:sp>
        <p:nvSpPr>
          <p:cNvPr id="6" name="TextBox 5">
            <a:extLst>
              <a:ext uri="{FF2B5EF4-FFF2-40B4-BE49-F238E27FC236}">
                <a16:creationId xmlns:a16="http://schemas.microsoft.com/office/drawing/2014/main" id="{74C86129-FBEB-482A-8A4B-3F5B8ECDCF69}"/>
              </a:ext>
            </a:extLst>
          </p:cNvPr>
          <p:cNvSpPr txBox="1"/>
          <p:nvPr/>
        </p:nvSpPr>
        <p:spPr>
          <a:xfrm>
            <a:off x="967563" y="51992"/>
            <a:ext cx="7208874"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State Education Convention</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January 19, 2023</a:t>
            </a:r>
            <a:endParaRPr lang="en-US" sz="2400" dirty="0">
              <a:solidFill>
                <a:schemeClr val="bg1"/>
              </a:solidFill>
              <a:effectLst>
                <a:outerShdw blurRad="38100" dist="38100" dir="2700000" algn="tl">
                  <a:srgbClr val="000000">
                    <a:alpha val="43137"/>
                  </a:srgbClr>
                </a:outerShdw>
              </a:effectLst>
              <a:highlight>
                <a:srgbClr val="FF00FF"/>
              </a:highlight>
            </a:endParaRPr>
          </a:p>
        </p:txBody>
      </p:sp>
    </p:spTree>
    <p:extLst>
      <p:ext uri="{BB962C8B-B14F-4D97-AF65-F5344CB8AC3E}">
        <p14:creationId xmlns:p14="http://schemas.microsoft.com/office/powerpoint/2010/main" val="177826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67053"/>
            <a:ext cx="91440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Lato Black" panose="020F0A02020204030203" pitchFamily="34" charset="0"/>
              </a:rPr>
              <a:t>Constitutional Underpinnings</a:t>
            </a:r>
          </a:p>
        </p:txBody>
      </p:sp>
      <p:sp>
        <p:nvSpPr>
          <p:cNvPr id="5" name="Content Placeholder 6"/>
          <p:cNvSpPr txBox="1">
            <a:spLocks/>
          </p:cNvSpPr>
          <p:nvPr/>
        </p:nvSpPr>
        <p:spPr>
          <a:xfrm>
            <a:off x="261257" y="1302657"/>
            <a:ext cx="8605157" cy="3228522"/>
          </a:xfrm>
          <a:prstGeom prst="rect">
            <a:avLst/>
          </a:prstGeom>
        </p:spPr>
        <p:txBody>
          <a:bodyPr vert="horz" lIns="91440" tIns="45720" rIns="91440" bIns="45720" rtlCol="0">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SzPct val="80000"/>
              <a:buFont typeface="Wingdings 2" pitchFamily="18" charset="2"/>
              <a:buNone/>
              <a:defRPr/>
            </a:pPr>
            <a:r>
              <a:rPr lang="en-US" sz="2200" dirty="0"/>
              <a:t>The State provides financial assistance in the form of Equalization/General Aid to school districts in order to:</a:t>
            </a:r>
          </a:p>
          <a:p>
            <a:pPr marL="0" indent="0">
              <a:spcAft>
                <a:spcPts val="0"/>
              </a:spcAft>
              <a:buSzPct val="80000"/>
              <a:buFont typeface="Wingdings 2" pitchFamily="18" charset="2"/>
              <a:buNone/>
              <a:defRPr/>
            </a:pPr>
            <a:endParaRPr lang="en-US" sz="2200" dirty="0"/>
          </a:p>
          <a:p>
            <a:pPr marL="282575" lvl="1" indent="-228600">
              <a:lnSpc>
                <a:spcPct val="100000"/>
              </a:lnSpc>
              <a:spcBef>
                <a:spcPts val="0"/>
              </a:spcBef>
              <a:buSzPct val="100000"/>
              <a:buFont typeface="Wingdings" panose="05000000000000000000" pitchFamily="2" charset="2"/>
              <a:buChar char="§"/>
              <a:defRPr/>
            </a:pPr>
            <a:r>
              <a:rPr lang="en-US" sz="2200" b="1" dirty="0"/>
              <a:t>Reduce the reliance upon the local property tax as the sole source of revenue for educational programs.</a:t>
            </a:r>
          </a:p>
          <a:p>
            <a:pPr marL="282575" lvl="1" indent="-228600">
              <a:lnSpc>
                <a:spcPct val="100000"/>
              </a:lnSpc>
              <a:spcBef>
                <a:spcPts val="0"/>
              </a:spcBef>
              <a:buSzPct val="100000"/>
              <a:buFont typeface="Wingdings" panose="05000000000000000000" pitchFamily="2" charset="2"/>
              <a:buChar char="§"/>
              <a:defRPr/>
            </a:pPr>
            <a:endParaRPr lang="en-US" sz="2200" b="1" dirty="0"/>
          </a:p>
          <a:p>
            <a:pPr marL="282575" lvl="1" indent="-228600">
              <a:lnSpc>
                <a:spcPct val="100000"/>
              </a:lnSpc>
              <a:spcBef>
                <a:spcPts val="0"/>
              </a:spcBef>
              <a:buSzPct val="100000"/>
              <a:buFont typeface="Wingdings" panose="05000000000000000000" pitchFamily="2" charset="2"/>
              <a:buChar char="§"/>
              <a:defRPr/>
            </a:pPr>
            <a:r>
              <a:rPr lang="en-US" sz="2200" b="1" dirty="0"/>
              <a:t>Guarantee that a basic educational opportunity is available to all pupils </a:t>
            </a:r>
            <a:r>
              <a:rPr lang="en-US" sz="2200" b="1" u="sng" dirty="0"/>
              <a:t>regardless of the local fiscal capacity</a:t>
            </a:r>
            <a:r>
              <a:rPr lang="en-US" sz="2200" b="1" dirty="0"/>
              <a:t> of the district in which they reside.</a:t>
            </a:r>
            <a:endParaRPr lang="en-US" sz="2200" b="1" i="1" dirty="0">
              <a:solidFill>
                <a:srgbClr val="7030A0"/>
              </a:solidFill>
            </a:endParaRPr>
          </a:p>
          <a:p>
            <a:pPr marL="282575" indent="-228600" algn="ctr">
              <a:spcAft>
                <a:spcPts val="0"/>
              </a:spcAft>
              <a:buSzPct val="80000"/>
              <a:buFont typeface="Wingdings 2" pitchFamily="18" charset="2"/>
              <a:buNone/>
              <a:defRPr/>
            </a:pPr>
            <a:endParaRPr lang="en-US" sz="2200" b="0" i="1" u="sng" dirty="0">
              <a:solidFill>
                <a:srgbClr val="FFFF00"/>
              </a:solidFill>
              <a:latin typeface="Trebuchet MS" pitchFamily="34" charset="0"/>
            </a:endParaRPr>
          </a:p>
        </p:txBody>
      </p:sp>
      <p:sp>
        <p:nvSpPr>
          <p:cNvPr id="2" name="Rectangle 1"/>
          <p:cNvSpPr/>
          <p:nvPr/>
        </p:nvSpPr>
        <p:spPr>
          <a:xfrm>
            <a:off x="8316678" y="4712785"/>
            <a:ext cx="393056" cy="307777"/>
          </a:xfrm>
          <a:prstGeom prst="rect">
            <a:avLst/>
          </a:prstGeom>
        </p:spPr>
        <p:txBody>
          <a:bodyPr wrap="none">
            <a:spAutoFit/>
          </a:bodyPr>
          <a:lstStyle/>
          <a:p>
            <a:fld id="{A10EB6AF-2DFB-4E70-B378-3CFF22CF9783}" type="slidenum">
              <a:rPr lang="en-US" sz="1400">
                <a:latin typeface="Lato" panose="020F0502020204030203" pitchFamily="34" charset="0"/>
              </a:rPr>
              <a:pPr/>
              <a:t>10</a:t>
            </a:fld>
            <a:endParaRPr lang="en-US" sz="1400" dirty="0">
              <a:latin typeface="Lato" panose="020F0502020204030203" pitchFamily="34" charset="0"/>
            </a:endParaRPr>
          </a:p>
        </p:txBody>
      </p:sp>
    </p:spTree>
    <p:extLst>
      <p:ext uri="{BB962C8B-B14F-4D97-AF65-F5344CB8AC3E}">
        <p14:creationId xmlns:p14="http://schemas.microsoft.com/office/powerpoint/2010/main" val="1852403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How do Districts use the cash portion </a:t>
            </a:r>
            <a:br>
              <a:rPr lang="en-US" dirty="0"/>
            </a:br>
            <a:r>
              <a:rPr lang="en-US" dirty="0"/>
              <a:t>of fund balance? </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marL="0" indent="0" algn="ctr" defTabSz="457200">
              <a:lnSpc>
                <a:spcPct val="100000"/>
              </a:lnSpc>
              <a:spcAft>
                <a:spcPts val="600"/>
              </a:spcAft>
              <a:buNone/>
            </a:pPr>
            <a:r>
              <a:rPr lang="en-US" sz="3600" dirty="0">
                <a:solidFill>
                  <a:prstClr val="black"/>
                </a:solidFill>
              </a:rPr>
              <a:t>To pay the bills!</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100</a:t>
            </a:fld>
            <a:endParaRPr lang="en-US" sz="1400">
              <a:latin typeface="Lato" panose="020F0502020204030203" pitchFamily="34" charset="0"/>
            </a:endParaRPr>
          </a:p>
        </p:txBody>
      </p:sp>
    </p:spTree>
    <p:extLst>
      <p:ext uri="{BB962C8B-B14F-4D97-AF65-F5344CB8AC3E}">
        <p14:creationId xmlns:p14="http://schemas.microsoft.com/office/powerpoint/2010/main" val="13112437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Typical Change in Monthly Cash Balance</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6" name="Text Placeholder 2"/>
          <p:cNvSpPr txBox="1">
            <a:spLocks/>
          </p:cNvSpPr>
          <p:nvPr/>
        </p:nvSpPr>
        <p:spPr>
          <a:xfrm>
            <a:off x="1843087" y="1152467"/>
            <a:ext cx="5564981" cy="3540977"/>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mj-lt"/>
              <a:buAutoNum type="arabicPeriod"/>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sz="1600">
              <a:solidFill>
                <a:prstClr val="black"/>
              </a:solidFill>
            </a:endParaRPr>
          </a:p>
          <a:p>
            <a:pPr defTabSz="457200">
              <a:lnSpc>
                <a:spcPct val="100000"/>
              </a:lnSpc>
              <a:spcAft>
                <a:spcPts val="600"/>
              </a:spcAft>
              <a:buFont typeface="Arial" panose="020B0604020202020204" pitchFamily="34" charset="0"/>
              <a:buChar char="•"/>
            </a:pPr>
            <a:endParaRPr lang="en-US" b="0">
              <a:solidFill>
                <a:prstClr val="black"/>
              </a:solidFill>
              <a:latin typeface="Calibri"/>
            </a:endParaRPr>
          </a:p>
          <a:p>
            <a:pPr defTabSz="457200">
              <a:lnSpc>
                <a:spcPct val="100000"/>
              </a:lnSpc>
              <a:spcAft>
                <a:spcPts val="600"/>
              </a:spcAft>
              <a:buFont typeface="Arial" panose="020B0604020202020204" pitchFamily="34" charset="0"/>
              <a:buChar char="•"/>
            </a:pPr>
            <a:endParaRPr lang="en-US" sz="1600" dirty="0">
              <a:solidFill>
                <a:prstClr val="black"/>
              </a:solidFill>
            </a:endParaRPr>
          </a:p>
        </p:txBody>
      </p:sp>
      <p:graphicFrame>
        <p:nvGraphicFramePr>
          <p:cNvPr id="7" name="Chart 6"/>
          <p:cNvGraphicFramePr>
            <a:graphicFrameLocks/>
          </p:cNvGraphicFramePr>
          <p:nvPr/>
        </p:nvGraphicFramePr>
        <p:xfrm>
          <a:off x="173421" y="950950"/>
          <a:ext cx="8773510" cy="36874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08669" y="4638408"/>
            <a:ext cx="6032505" cy="276999"/>
          </a:xfrm>
          <a:prstGeom prst="rect">
            <a:avLst/>
          </a:prstGeom>
          <a:noFill/>
        </p:spPr>
        <p:txBody>
          <a:bodyPr wrap="square" rtlCol="0">
            <a:spAutoFit/>
          </a:bodyPr>
          <a:lstStyle/>
          <a:p>
            <a:r>
              <a:rPr lang="en-US" sz="1200" b="1" i="1" dirty="0">
                <a:latin typeface="Lato" panose="020F0502020204030203" pitchFamily="34" charset="0"/>
              </a:rPr>
              <a:t>This is a hypothetical example and for illustrative purposes only.</a:t>
            </a:r>
          </a:p>
        </p:txBody>
      </p:sp>
      <p:sp>
        <p:nvSpPr>
          <p:cNvPr id="9" name="TextBox 8"/>
          <p:cNvSpPr txBox="1"/>
          <p:nvPr/>
        </p:nvSpPr>
        <p:spPr>
          <a:xfrm>
            <a:off x="4767586" y="979376"/>
            <a:ext cx="1064872" cy="369332"/>
          </a:xfrm>
          <a:prstGeom prst="rect">
            <a:avLst/>
          </a:prstGeom>
          <a:solidFill>
            <a:schemeClr val="bg1"/>
          </a:solidFill>
        </p:spPr>
        <p:txBody>
          <a:bodyPr wrap="square" rtlCol="0">
            <a:spAutoFit/>
          </a:bodyPr>
          <a:lstStyle/>
          <a:p>
            <a:r>
              <a:rPr lang="en-US" sz="1800" dirty="0"/>
              <a:t>Year1</a:t>
            </a:r>
          </a:p>
        </p:txBody>
      </p:sp>
      <p:sp>
        <p:nvSpPr>
          <p:cNvPr id="10" name="TextBox 9"/>
          <p:cNvSpPr txBox="1"/>
          <p:nvPr/>
        </p:nvSpPr>
        <p:spPr>
          <a:xfrm>
            <a:off x="6261400" y="979376"/>
            <a:ext cx="1064872" cy="369332"/>
          </a:xfrm>
          <a:prstGeom prst="rect">
            <a:avLst/>
          </a:prstGeom>
          <a:solidFill>
            <a:schemeClr val="bg1"/>
          </a:solidFill>
        </p:spPr>
        <p:txBody>
          <a:bodyPr wrap="square" rtlCol="0">
            <a:spAutoFit/>
          </a:bodyPr>
          <a:lstStyle/>
          <a:p>
            <a:r>
              <a:rPr lang="en-US" sz="1800" dirty="0"/>
              <a:t>Year2</a:t>
            </a:r>
          </a:p>
        </p:txBody>
      </p:sp>
      <p:sp>
        <p:nvSpPr>
          <p:cNvPr id="11" name="TextBox 10"/>
          <p:cNvSpPr txBox="1"/>
          <p:nvPr/>
        </p:nvSpPr>
        <p:spPr>
          <a:xfrm>
            <a:off x="7720923" y="979376"/>
            <a:ext cx="1064872" cy="369332"/>
          </a:xfrm>
          <a:prstGeom prst="rect">
            <a:avLst/>
          </a:prstGeom>
          <a:solidFill>
            <a:schemeClr val="bg1"/>
          </a:solidFill>
        </p:spPr>
        <p:txBody>
          <a:bodyPr wrap="square" rtlCol="0">
            <a:spAutoFit/>
          </a:bodyPr>
          <a:lstStyle/>
          <a:p>
            <a:r>
              <a:rPr lang="en-US" sz="1800" dirty="0"/>
              <a:t>Year3</a:t>
            </a:r>
          </a:p>
        </p:txBody>
      </p:sp>
      <p:sp>
        <p:nvSpPr>
          <p:cNvPr id="12"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101</a:t>
            </a:fld>
            <a:endParaRPr lang="en-US" sz="1400">
              <a:latin typeface="Lato" panose="020F0502020204030203" pitchFamily="34" charset="0"/>
            </a:endParaRPr>
          </a:p>
        </p:txBody>
      </p:sp>
    </p:spTree>
    <p:extLst>
      <p:ext uri="{BB962C8B-B14F-4D97-AF65-F5344CB8AC3E}">
        <p14:creationId xmlns:p14="http://schemas.microsoft.com/office/powerpoint/2010/main" val="2369255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Cash Flow Fluctuations</a:t>
            </a:r>
          </a:p>
        </p:txBody>
      </p:sp>
      <p:graphicFrame>
        <p:nvGraphicFramePr>
          <p:cNvPr id="6" name="Diagram 5"/>
          <p:cNvGraphicFramePr/>
          <p:nvPr/>
        </p:nvGraphicFramePr>
        <p:xfrm>
          <a:off x="0" y="914400"/>
          <a:ext cx="9144000" cy="2322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3FF98792-33EC-46E9-A4ED-F461F0403F3A}"/>
              </a:ext>
            </a:extLst>
          </p:cNvPr>
          <p:cNvGrpSpPr/>
          <p:nvPr/>
        </p:nvGrpSpPr>
        <p:grpSpPr>
          <a:xfrm>
            <a:off x="81025" y="3326553"/>
            <a:ext cx="9005121" cy="1735926"/>
            <a:chOff x="81025" y="3326553"/>
            <a:chExt cx="9005121" cy="1735926"/>
          </a:xfrm>
        </p:grpSpPr>
        <p:pic>
          <p:nvPicPr>
            <p:cNvPr id="3" name="Picture 2"/>
            <p:cNvPicPr>
              <a:picLocks noChangeAspect="1"/>
            </p:cNvPicPr>
            <p:nvPr/>
          </p:nvPicPr>
          <p:blipFill>
            <a:blip r:embed="rId8"/>
            <a:stretch>
              <a:fillRect/>
            </a:stretch>
          </p:blipFill>
          <p:spPr>
            <a:xfrm>
              <a:off x="81025" y="3326553"/>
              <a:ext cx="9005121" cy="1735926"/>
            </a:xfrm>
            <a:prstGeom prst="rect">
              <a:avLst/>
            </a:prstGeom>
          </p:spPr>
        </p:pic>
        <p:sp>
          <p:nvSpPr>
            <p:cNvPr id="4" name="Rectangle 3">
              <a:extLst>
                <a:ext uri="{FF2B5EF4-FFF2-40B4-BE49-F238E27FC236}">
                  <a16:creationId xmlns:a16="http://schemas.microsoft.com/office/drawing/2014/main" id="{C64BF852-0319-4D4E-8CD2-D9E64FA63C41}"/>
                </a:ext>
              </a:extLst>
            </p:cNvPr>
            <p:cNvSpPr/>
            <p:nvPr/>
          </p:nvSpPr>
          <p:spPr>
            <a:xfrm>
              <a:off x="1435100" y="4102100"/>
              <a:ext cx="393700" cy="228600"/>
            </a:xfrm>
            <a:prstGeom prst="rect">
              <a:avLst/>
            </a:prstGeom>
            <a:solidFill>
              <a:srgbClr val="EDEDED"/>
            </a:solidFill>
            <a:ln>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68530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Receipts vs. Disbursements</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Arial" panose="020B0604020202020204" pitchFamily="34" charset="0"/>
              <a:buChar char="•"/>
            </a:pPr>
            <a:endParaRPr lang="en-US" sz="320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8640" y="1152467"/>
            <a:ext cx="9080443" cy="3631784"/>
          </a:xfrm>
          <a:prstGeom prst="rect">
            <a:avLst/>
          </a:prstGeom>
          <a:noFill/>
        </p:spPr>
      </p:pic>
      <p:sp>
        <p:nvSpPr>
          <p:cNvPr id="5" name="Text Box 1"/>
          <p:cNvSpPr txBox="1">
            <a:spLocks noChangeArrowheads="1"/>
          </p:cNvSpPr>
          <p:nvPr/>
        </p:nvSpPr>
        <p:spPr bwMode="auto">
          <a:xfrm>
            <a:off x="268931" y="4784251"/>
            <a:ext cx="3726985" cy="181588"/>
          </a:xfrm>
          <a:prstGeom prst="rect">
            <a:avLst/>
          </a:prstGeom>
          <a:noFill/>
          <a:ln w="9525">
            <a:noFill/>
            <a:miter lim="800000"/>
            <a:headEnd/>
            <a:tailEnd/>
          </a:ln>
        </p:spPr>
        <p:txBody>
          <a:bodyPr wrap="square" lIns="18288" tIns="0" rIns="0" bIns="27432" anchor="b"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b="1" i="1" dirty="0">
                <a:solidFill>
                  <a:srgbClr val="000000"/>
                </a:solidFill>
                <a:latin typeface="Lato" panose="020F0502020204030203" pitchFamily="34" charset="0"/>
              </a:rPr>
              <a:t>The hypothetical example is for illustrative purposes only.</a:t>
            </a: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103</a:t>
            </a:fld>
            <a:endParaRPr lang="en-US" sz="1400">
              <a:latin typeface="Lato" panose="020F0502020204030203" pitchFamily="34" charset="0"/>
            </a:endParaRPr>
          </a:p>
        </p:txBody>
      </p:sp>
    </p:spTree>
    <p:extLst>
      <p:ext uri="{BB962C8B-B14F-4D97-AF65-F5344CB8AC3E}">
        <p14:creationId xmlns:p14="http://schemas.microsoft.com/office/powerpoint/2010/main" val="10585338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 Summary</a:t>
            </a:r>
          </a:p>
        </p:txBody>
      </p:sp>
      <p:graphicFrame>
        <p:nvGraphicFramePr>
          <p:cNvPr id="4" name="Diagram 3"/>
          <p:cNvGraphicFramePr/>
          <p:nvPr>
            <p:extLst>
              <p:ext uri="{D42A27DB-BD31-4B8C-83A1-F6EECF244321}">
                <p14:modId xmlns:p14="http://schemas.microsoft.com/office/powerpoint/2010/main" val="428794989"/>
              </p:ext>
            </p:extLst>
          </p:nvPr>
        </p:nvGraphicFramePr>
        <p:xfrm>
          <a:off x="104172" y="960699"/>
          <a:ext cx="8935656" cy="407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104</a:t>
            </a:fld>
            <a:endParaRPr lang="en-US" sz="1400">
              <a:latin typeface="Lato" panose="020F0502020204030203" pitchFamily="34" charset="0"/>
            </a:endParaRPr>
          </a:p>
        </p:txBody>
      </p:sp>
    </p:spTree>
    <p:extLst>
      <p:ext uri="{BB962C8B-B14F-4D97-AF65-F5344CB8AC3E}">
        <p14:creationId xmlns:p14="http://schemas.microsoft.com/office/powerpoint/2010/main" val="39851644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School  Budget</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marL="0" lvl="0" indent="0" algn="ctr" defTabSz="457200">
              <a:lnSpc>
                <a:spcPct val="100000"/>
              </a:lnSpc>
              <a:spcAft>
                <a:spcPts val="0"/>
              </a:spcAft>
              <a:buNone/>
            </a:pPr>
            <a:r>
              <a:rPr lang="en-US" sz="3200" dirty="0">
                <a:solidFill>
                  <a:prstClr val="black"/>
                </a:solidFill>
              </a:rPr>
              <a:t>Understanding important concepts in school budgeting!</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105</a:t>
            </a:fld>
            <a:endParaRPr lang="en-US" sz="1400">
              <a:latin typeface="Lato" panose="020F0502020204030203" pitchFamily="34" charset="0"/>
            </a:endParaRPr>
          </a:p>
        </p:txBody>
      </p:sp>
    </p:spTree>
    <p:extLst>
      <p:ext uri="{BB962C8B-B14F-4D97-AF65-F5344CB8AC3E}">
        <p14:creationId xmlns:p14="http://schemas.microsoft.com/office/powerpoint/2010/main" val="15017244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a school budget?</a:t>
            </a:r>
          </a:p>
        </p:txBody>
      </p:sp>
      <p:sp>
        <p:nvSpPr>
          <p:cNvPr id="3" name="Text Placeholder 2"/>
          <p:cNvSpPr>
            <a:spLocks noGrp="1"/>
          </p:cNvSpPr>
          <p:nvPr>
            <p:ph type="body" sz="quarter" idx="14"/>
          </p:nvPr>
        </p:nvSpPr>
        <p:spPr>
          <a:xfrm>
            <a:off x="289367" y="1152467"/>
            <a:ext cx="8542117"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lvl="0" defTabSz="457200">
              <a:lnSpc>
                <a:spcPct val="100000"/>
              </a:lnSpc>
              <a:spcAft>
                <a:spcPts val="0"/>
              </a:spcAft>
              <a:buFont typeface="+mj-lt"/>
              <a:buAutoNum type="arabicPeriod"/>
            </a:pPr>
            <a:r>
              <a:rPr lang="en-US" sz="2200" dirty="0">
                <a:solidFill>
                  <a:prstClr val="black"/>
                </a:solidFill>
              </a:rPr>
              <a:t>A school budget is the financial outline for addressing how a school district will deliver its educational plan to students in a fiscal year.</a:t>
            </a:r>
          </a:p>
          <a:p>
            <a:pPr lvl="0" defTabSz="457200">
              <a:lnSpc>
                <a:spcPct val="100000"/>
              </a:lnSpc>
              <a:spcAft>
                <a:spcPts val="0"/>
              </a:spcAft>
              <a:buFont typeface="+mj-lt"/>
              <a:buAutoNum type="arabicPeriod"/>
            </a:pPr>
            <a:endParaRPr lang="en-US" sz="2200" dirty="0">
              <a:solidFill>
                <a:prstClr val="black"/>
              </a:solidFill>
            </a:endParaRPr>
          </a:p>
          <a:p>
            <a:pPr lvl="0" defTabSz="457200">
              <a:lnSpc>
                <a:spcPct val="100000"/>
              </a:lnSpc>
              <a:spcAft>
                <a:spcPts val="0"/>
              </a:spcAft>
              <a:buFont typeface="+mj-lt"/>
              <a:buAutoNum type="arabicPeriod"/>
            </a:pPr>
            <a:r>
              <a:rPr lang="en-US" sz="2200" dirty="0">
                <a:solidFill>
                  <a:prstClr val="black"/>
                </a:solidFill>
              </a:rPr>
              <a:t>The school budget is an estimate and every part that makes up the whole of the budget is subject to known and unknown outside and inside forces.</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106</a:t>
            </a:fld>
            <a:endParaRPr lang="en-US" sz="1400">
              <a:latin typeface="Lato" panose="020F0502020204030203" pitchFamily="34" charset="0"/>
            </a:endParaRPr>
          </a:p>
        </p:txBody>
      </p:sp>
    </p:spTree>
    <p:extLst>
      <p:ext uri="{BB962C8B-B14F-4D97-AF65-F5344CB8AC3E}">
        <p14:creationId xmlns:p14="http://schemas.microsoft.com/office/powerpoint/2010/main" val="8365977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The General Fund – </a:t>
            </a:r>
            <a:br>
              <a:rPr lang="en-US" dirty="0"/>
            </a:br>
            <a:r>
              <a:rPr lang="en-US" dirty="0"/>
              <a:t>From where does the money come?</a:t>
            </a:r>
          </a:p>
        </p:txBody>
      </p:sp>
      <p:sp>
        <p:nvSpPr>
          <p:cNvPr id="3" name="Text Placeholder 2"/>
          <p:cNvSpPr>
            <a:spLocks noGrp="1"/>
          </p:cNvSpPr>
          <p:nvPr>
            <p:ph type="body" sz="quarter" idx="14"/>
          </p:nvPr>
        </p:nvSpPr>
        <p:spPr>
          <a:xfrm>
            <a:off x="1843087" y="1152467"/>
            <a:ext cx="5564981" cy="3540977"/>
          </a:xfrm>
        </p:spPr>
        <p:txBody>
          <a:bodyPr>
            <a:noAutofit/>
          </a:bodyPr>
          <a:lstStyle/>
          <a:p>
            <a:pPr marL="0" lvl="0" indent="0" defTabSz="457200">
              <a:lnSpc>
                <a:spcPct val="100000"/>
              </a:lnSpc>
              <a:spcAft>
                <a:spcPts val="600"/>
              </a:spcAft>
              <a:buNone/>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4" name="Picture 3"/>
          <p:cNvPicPr>
            <a:picLocks noChangeAspect="1"/>
          </p:cNvPicPr>
          <p:nvPr/>
        </p:nvPicPr>
        <p:blipFill>
          <a:blip r:embed="rId2"/>
          <a:stretch>
            <a:fillRect/>
          </a:stretch>
        </p:blipFill>
        <p:spPr>
          <a:xfrm>
            <a:off x="64990" y="1152467"/>
            <a:ext cx="4495436" cy="3072292"/>
          </a:xfrm>
          <a:prstGeom prst="rect">
            <a:avLst/>
          </a:prstGeom>
        </p:spPr>
      </p:pic>
      <p:sp>
        <p:nvSpPr>
          <p:cNvPr id="6" name="Rectangle 5"/>
          <p:cNvSpPr/>
          <p:nvPr/>
        </p:nvSpPr>
        <p:spPr>
          <a:xfrm>
            <a:off x="4693444" y="1380988"/>
            <a:ext cx="4346318" cy="415498"/>
          </a:xfrm>
          <a:prstGeom prst="rect">
            <a:avLst/>
          </a:prstGeom>
        </p:spPr>
        <p:txBody>
          <a:bodyPr wrap="none">
            <a:spAutoFit/>
          </a:bodyPr>
          <a:lstStyle/>
          <a:p>
            <a:r>
              <a:rPr lang="en-US" sz="2100" b="1" dirty="0">
                <a:latin typeface="Lato" panose="020F0502020204030203" pitchFamily="34" charset="0"/>
              </a:rPr>
              <a:t>This is a graphic example of Revenue:</a:t>
            </a:r>
          </a:p>
        </p:txBody>
      </p:sp>
      <p:pic>
        <p:nvPicPr>
          <p:cNvPr id="7" name="Picture 6"/>
          <p:cNvPicPr>
            <a:picLocks noChangeAspect="1"/>
          </p:cNvPicPr>
          <p:nvPr/>
        </p:nvPicPr>
        <p:blipFill>
          <a:blip r:embed="rId3"/>
          <a:stretch>
            <a:fillRect/>
          </a:stretch>
        </p:blipFill>
        <p:spPr>
          <a:xfrm>
            <a:off x="4783306" y="2125933"/>
            <a:ext cx="4048507" cy="1932599"/>
          </a:xfrm>
          <a:prstGeom prst="rect">
            <a:avLst/>
          </a:prstGeom>
        </p:spPr>
      </p:pic>
      <p:sp>
        <p:nvSpPr>
          <p:cNvPr id="8"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107</a:t>
            </a:fld>
            <a:endParaRPr lang="en-US" sz="1400">
              <a:latin typeface="Lato" panose="020F0502020204030203" pitchFamily="34" charset="0"/>
            </a:endParaRPr>
          </a:p>
        </p:txBody>
      </p:sp>
    </p:spTree>
    <p:extLst>
      <p:ext uri="{BB962C8B-B14F-4D97-AF65-F5344CB8AC3E}">
        <p14:creationId xmlns:p14="http://schemas.microsoft.com/office/powerpoint/2010/main" val="3147210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The General Fund – </a:t>
            </a:r>
            <a:br>
              <a:rPr lang="en-US" dirty="0"/>
            </a:br>
            <a:r>
              <a:rPr lang="en-US" dirty="0"/>
              <a:t>On What Do We Spend Our Money?</a:t>
            </a:r>
          </a:p>
        </p:txBody>
      </p:sp>
      <p:sp>
        <p:nvSpPr>
          <p:cNvPr id="3" name="Text Placeholder 2"/>
          <p:cNvSpPr>
            <a:spLocks noGrp="1"/>
          </p:cNvSpPr>
          <p:nvPr>
            <p:ph type="body" sz="quarter" idx="14"/>
          </p:nvPr>
        </p:nvSpPr>
        <p:spPr>
          <a:xfrm>
            <a:off x="1843087" y="1152467"/>
            <a:ext cx="5564981" cy="3540977"/>
          </a:xfrm>
        </p:spPr>
        <p:txBody>
          <a:bodyPr>
            <a:noAutofit/>
          </a:bodyPr>
          <a:lstStyle/>
          <a:p>
            <a:pPr marL="0" lvl="0" indent="0" defTabSz="457200">
              <a:lnSpc>
                <a:spcPct val="100000"/>
              </a:lnSpc>
              <a:spcAft>
                <a:spcPts val="600"/>
              </a:spcAft>
              <a:buNone/>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pic>
        <p:nvPicPr>
          <p:cNvPr id="8" name="Picture 7"/>
          <p:cNvPicPr>
            <a:picLocks noChangeAspect="1"/>
          </p:cNvPicPr>
          <p:nvPr/>
        </p:nvPicPr>
        <p:blipFill>
          <a:blip r:embed="rId2"/>
          <a:stretch>
            <a:fillRect/>
          </a:stretch>
        </p:blipFill>
        <p:spPr>
          <a:xfrm>
            <a:off x="86849" y="1152467"/>
            <a:ext cx="4613739" cy="3841015"/>
          </a:xfrm>
          <a:prstGeom prst="rect">
            <a:avLst/>
          </a:prstGeom>
        </p:spPr>
      </p:pic>
      <p:pic>
        <p:nvPicPr>
          <p:cNvPr id="9" name="Picture 8"/>
          <p:cNvPicPr>
            <a:picLocks noChangeAspect="1"/>
          </p:cNvPicPr>
          <p:nvPr/>
        </p:nvPicPr>
        <p:blipFill>
          <a:blip r:embed="rId3"/>
          <a:stretch>
            <a:fillRect/>
          </a:stretch>
        </p:blipFill>
        <p:spPr>
          <a:xfrm>
            <a:off x="4521994" y="1635919"/>
            <a:ext cx="4554416" cy="3357562"/>
          </a:xfrm>
          <a:prstGeom prst="rect">
            <a:avLst/>
          </a:prstGeom>
        </p:spPr>
      </p:pic>
      <p:sp>
        <p:nvSpPr>
          <p:cNvPr id="6" name="Rectangle 5"/>
          <p:cNvSpPr/>
          <p:nvPr/>
        </p:nvSpPr>
        <p:spPr>
          <a:xfrm>
            <a:off x="4285026" y="1078733"/>
            <a:ext cx="4624407" cy="400110"/>
          </a:xfrm>
          <a:prstGeom prst="rect">
            <a:avLst/>
          </a:prstGeom>
        </p:spPr>
        <p:txBody>
          <a:bodyPr wrap="none">
            <a:spAutoFit/>
          </a:bodyPr>
          <a:lstStyle/>
          <a:p>
            <a:r>
              <a:rPr lang="en-US" sz="2000" b="1" dirty="0">
                <a:latin typeface="Lato" panose="020F0502020204030203" pitchFamily="34" charset="0"/>
              </a:rPr>
              <a:t>This is a graphic example of Expenditures:</a:t>
            </a:r>
          </a:p>
        </p:txBody>
      </p:sp>
      <p:sp>
        <p:nvSpPr>
          <p:cNvPr id="7" name="Slide Number Placeholder 1"/>
          <p:cNvSpPr txBox="1">
            <a:spLocks/>
          </p:cNvSpPr>
          <p:nvPr/>
        </p:nvSpPr>
        <p:spPr>
          <a:xfrm>
            <a:off x="86849" y="4767167"/>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108</a:t>
            </a:fld>
            <a:endParaRPr lang="en-US" sz="1400">
              <a:latin typeface="Lato" panose="020F0502020204030203" pitchFamily="34" charset="0"/>
            </a:endParaRPr>
          </a:p>
        </p:txBody>
      </p:sp>
    </p:spTree>
    <p:extLst>
      <p:ext uri="{BB962C8B-B14F-4D97-AF65-F5344CB8AC3E}">
        <p14:creationId xmlns:p14="http://schemas.microsoft.com/office/powerpoint/2010/main" val="1660245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Can Wisconsin School Boards Tax Whatever They Want?</a:t>
            </a:r>
          </a:p>
        </p:txBody>
      </p:sp>
      <p:sp>
        <p:nvSpPr>
          <p:cNvPr id="3" name="Text Placeholder 2"/>
          <p:cNvSpPr>
            <a:spLocks noGrp="1"/>
          </p:cNvSpPr>
          <p:nvPr>
            <p:ph type="body" sz="quarter" idx="14"/>
          </p:nvPr>
        </p:nvSpPr>
        <p:spPr>
          <a:xfrm>
            <a:off x="717631" y="1152467"/>
            <a:ext cx="7974956" cy="3540977"/>
          </a:xfrm>
        </p:spPr>
        <p:txBody>
          <a:bodyPr>
            <a:noAutofit/>
          </a:bodyPr>
          <a:lstStyle/>
          <a:p>
            <a:pPr defTabSz="457200">
              <a:lnSpc>
                <a:spcPct val="100000"/>
              </a:lnSpc>
              <a:spcAft>
                <a:spcPts val="0"/>
              </a:spcAft>
            </a:pPr>
            <a:r>
              <a:rPr lang="en-US" sz="2200" dirty="0">
                <a:solidFill>
                  <a:prstClr val="black"/>
                </a:solidFill>
              </a:rPr>
              <a:t>No!</a:t>
            </a:r>
          </a:p>
          <a:p>
            <a:pPr defTabSz="457200">
              <a:lnSpc>
                <a:spcPct val="100000"/>
              </a:lnSpc>
              <a:spcAft>
                <a:spcPts val="0"/>
              </a:spcAft>
            </a:pPr>
            <a:endParaRPr lang="en-US" sz="2200" dirty="0">
              <a:solidFill>
                <a:prstClr val="black"/>
              </a:solidFill>
            </a:endParaRPr>
          </a:p>
          <a:p>
            <a:pPr defTabSz="457200">
              <a:lnSpc>
                <a:spcPct val="100000"/>
              </a:lnSpc>
              <a:spcAft>
                <a:spcPts val="0"/>
              </a:spcAft>
            </a:pPr>
            <a:r>
              <a:rPr lang="en-US" sz="2200" dirty="0">
                <a:solidFill>
                  <a:prstClr val="black"/>
                </a:solidFill>
              </a:rPr>
              <a:t>The State of Wisconsin imposes strict control over what school boards can levy through revenue limits.</a:t>
            </a:r>
          </a:p>
          <a:p>
            <a:pPr defTabSz="457200">
              <a:lnSpc>
                <a:spcPct val="100000"/>
              </a:lnSpc>
              <a:spcAft>
                <a:spcPts val="0"/>
              </a:spcAft>
            </a:pPr>
            <a:endParaRPr lang="en-US" sz="2200" dirty="0">
              <a:solidFill>
                <a:prstClr val="black"/>
              </a:solidFill>
            </a:endParaRPr>
          </a:p>
          <a:p>
            <a:pPr defTabSz="457200">
              <a:lnSpc>
                <a:spcPct val="100000"/>
              </a:lnSpc>
              <a:spcAft>
                <a:spcPts val="0"/>
              </a:spcAft>
            </a:pPr>
            <a:r>
              <a:rPr lang="en-US" sz="2200" dirty="0">
                <a:solidFill>
                  <a:prstClr val="black"/>
                </a:solidFill>
              </a:rPr>
              <a:t>There is an absolute dollar amount determined via a formula that annually generates a limit on a school district's property tax. Failure to levy at that amount will cause some school districts to lose levy authority. Such a loss creates greater budget challenges in delivering the educational plan.</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109</a:t>
            </a:fld>
            <a:endParaRPr lang="en-US" sz="1400">
              <a:latin typeface="Lato" panose="020F0502020204030203" pitchFamily="34" charset="0"/>
            </a:endParaRPr>
          </a:p>
        </p:txBody>
      </p:sp>
    </p:spTree>
    <p:extLst>
      <p:ext uri="{BB962C8B-B14F-4D97-AF65-F5344CB8AC3E}">
        <p14:creationId xmlns:p14="http://schemas.microsoft.com/office/powerpoint/2010/main" val="381009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Limits</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lvl="0"/>
            <a:endParaRPr lang="en-US" sz="2800" dirty="0"/>
          </a:p>
          <a:p>
            <a:pPr marL="0" lvl="0" indent="0">
              <a:buNone/>
            </a:pPr>
            <a:r>
              <a:rPr lang="en-US" sz="2800" dirty="0"/>
              <a:t>	…to districts’ primary revenue calculation</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183880" y="4727949"/>
            <a:ext cx="502920" cy="226314"/>
          </a:xfrm>
        </p:spPr>
        <p:txBody>
          <a:bodyPr/>
          <a:lstStyle/>
          <a:p>
            <a:pPr>
              <a:defRPr/>
            </a:pPr>
            <a:fld id="{3528CCFA-0BAD-4D07-A244-1DA515BBAFBE}" type="slidenum">
              <a:rPr lang="en-US" sz="1400" smtClean="0">
                <a:latin typeface="Lato" panose="020F0502020204030203" pitchFamily="34" charset="0"/>
              </a:rPr>
              <a:pPr>
                <a:defRPr/>
              </a:pPr>
              <a:t>11</a:t>
            </a:fld>
            <a:endParaRPr lang="en-US" sz="1400" dirty="0">
              <a:latin typeface="Lato" panose="020F0502020204030203" pitchFamily="34" charset="0"/>
            </a:endParaRPr>
          </a:p>
        </p:txBody>
      </p:sp>
    </p:spTree>
    <p:extLst>
      <p:ext uri="{BB962C8B-B14F-4D97-AF65-F5344CB8AC3E}">
        <p14:creationId xmlns:p14="http://schemas.microsoft.com/office/powerpoint/2010/main" val="3903749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School District Finance </a:t>
            </a:r>
          </a:p>
        </p:txBody>
      </p:sp>
      <p:sp>
        <p:nvSpPr>
          <p:cNvPr id="3" name="Text Placeholder 2"/>
          <p:cNvSpPr>
            <a:spLocks noGrp="1"/>
          </p:cNvSpPr>
          <p:nvPr>
            <p:ph type="body" sz="quarter" idx="14"/>
          </p:nvPr>
        </p:nvSpPr>
        <p:spPr/>
        <p:txBody>
          <a:bodyPr/>
          <a:lstStyle/>
          <a:p>
            <a:endParaRPr lang="en-US" dirty="0">
              <a:solidFill>
                <a:prstClr val="black"/>
              </a:solidFill>
            </a:endParaRPr>
          </a:p>
          <a:p>
            <a:pPr marL="0" indent="0">
              <a:buNone/>
            </a:pPr>
            <a:r>
              <a:rPr lang="en-US" sz="4800" dirty="0">
                <a:solidFill>
                  <a:prstClr val="black"/>
                </a:solidFill>
              </a:rPr>
              <a:t>        Questions?</a:t>
            </a:r>
          </a:p>
          <a:p>
            <a:endParaRPr lang="en-US" dirty="0"/>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110</a:t>
            </a:fld>
            <a:endParaRPr lang="en-US" sz="1400">
              <a:latin typeface="Lato" panose="020F0502020204030203" pitchFamily="34" charset="0"/>
            </a:endParaRPr>
          </a:p>
        </p:txBody>
      </p:sp>
    </p:spTree>
    <p:extLst>
      <p:ext uri="{BB962C8B-B14F-4D97-AF65-F5344CB8AC3E}">
        <p14:creationId xmlns:p14="http://schemas.microsoft.com/office/powerpoint/2010/main" val="31986831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Thank You!        </a:t>
            </a:r>
          </a:p>
        </p:txBody>
      </p:sp>
      <p:sp>
        <p:nvSpPr>
          <p:cNvPr id="5" name="Content Placeholder 2"/>
          <p:cNvSpPr txBox="1">
            <a:spLocks/>
          </p:cNvSpPr>
          <p:nvPr/>
        </p:nvSpPr>
        <p:spPr>
          <a:xfrm>
            <a:off x="174567" y="1335347"/>
            <a:ext cx="2900604"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Bob Borch </a:t>
            </a:r>
          </a:p>
          <a:p>
            <a:pPr>
              <a:spcBef>
                <a:spcPts val="432"/>
              </a:spcBef>
              <a:spcAft>
                <a:spcPts val="0"/>
              </a:spcAft>
              <a:buNone/>
              <a:defRPr/>
            </a:pPr>
            <a:r>
              <a:rPr lang="en-US" altLang="en-US" sz="1600" dirty="0">
                <a:solidFill>
                  <a:schemeClr val="tx1"/>
                </a:solidFill>
                <a:latin typeface="Lato" panose="020F0502020204030203" pitchFamily="34" charset="0"/>
              </a:rPr>
              <a:t>2r Charter Business Manager</a:t>
            </a:r>
          </a:p>
          <a:p>
            <a:pPr>
              <a:spcBef>
                <a:spcPts val="432"/>
              </a:spcBef>
              <a:spcAft>
                <a:spcPts val="0"/>
              </a:spcAft>
              <a:buNone/>
              <a:defRPr/>
            </a:pPr>
            <a:r>
              <a:rPr lang="en-US" altLang="en-US" sz="1600" dirty="0">
                <a:solidFill>
                  <a:schemeClr val="tx1"/>
                </a:solidFill>
                <a:latin typeface="Lato" panose="020F0502020204030203" pitchFamily="34" charset="0"/>
              </a:rPr>
              <a:t>CESA #1</a:t>
            </a:r>
          </a:p>
          <a:p>
            <a:pPr>
              <a:spcBef>
                <a:spcPts val="432"/>
              </a:spcBef>
              <a:spcAft>
                <a:spcPts val="0"/>
              </a:spcAft>
              <a:buNone/>
              <a:defRPr/>
            </a:pPr>
            <a:r>
              <a:rPr lang="en-US" altLang="en-US" sz="1600" dirty="0">
                <a:solidFill>
                  <a:schemeClr val="tx1"/>
                </a:solidFill>
                <a:latin typeface="Lato" panose="020F0502020204030203" pitchFamily="34" charset="0"/>
                <a:hlinkClick r:id="rId2"/>
              </a:rPr>
              <a:t>borchb@wi.rr.com</a:t>
            </a: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pic>
        <p:nvPicPr>
          <p:cNvPr id="6" name="Picture 2" descr="http://moodle.cesa1.k12.wi.us/pluginfile.php/2/course/section/2/CESA1%20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725" y="1135692"/>
            <a:ext cx="1240269" cy="1233583"/>
          </a:xfrm>
          <a:prstGeom prst="rect">
            <a:avLst/>
          </a:prstGeom>
          <a:effectLst>
            <a:outerShdw blurRad="12700" dist="127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356651" y="1055486"/>
            <a:ext cx="4126866" cy="151626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Bob Soldner</a:t>
            </a:r>
          </a:p>
          <a:p>
            <a:pPr>
              <a:spcBef>
                <a:spcPts val="432"/>
              </a:spcBef>
              <a:spcAft>
                <a:spcPts val="0"/>
              </a:spcAft>
              <a:buNone/>
              <a:defRPr/>
            </a:pPr>
            <a:r>
              <a:rPr lang="en-US" altLang="en-US" sz="1600" dirty="0">
                <a:solidFill>
                  <a:schemeClr val="tx1"/>
                </a:solidFill>
                <a:latin typeface="Lato" panose="020F0502020204030203" pitchFamily="34" charset="0"/>
              </a:rPr>
              <a:t>Assistant Director</a:t>
            </a:r>
          </a:p>
          <a:p>
            <a:pPr>
              <a:spcBef>
                <a:spcPts val="432"/>
              </a:spcBef>
              <a:spcAft>
                <a:spcPts val="0"/>
              </a:spcAft>
              <a:buNone/>
              <a:defRPr/>
            </a:pPr>
            <a:r>
              <a:rPr lang="en-US" altLang="en-US" sz="1600" dirty="0">
                <a:solidFill>
                  <a:schemeClr val="tx1"/>
                </a:solidFill>
                <a:latin typeface="Lato" panose="020F0502020204030203" pitchFamily="34" charset="0"/>
              </a:rPr>
              <a:t>School Financial Services Team </a:t>
            </a:r>
          </a:p>
          <a:p>
            <a:pPr>
              <a:spcBef>
                <a:spcPts val="432"/>
              </a:spcBef>
              <a:spcAft>
                <a:spcPts val="0"/>
              </a:spcAft>
              <a:buNone/>
              <a:defRPr/>
            </a:pPr>
            <a:r>
              <a:rPr lang="en-US" altLang="en-US" sz="1600" dirty="0">
                <a:solidFill>
                  <a:schemeClr val="tx1"/>
                </a:solidFill>
                <a:latin typeface="Lato" panose="020F0502020204030203" pitchFamily="34" charset="0"/>
              </a:rPr>
              <a:t>Wisconsin Department of Public Instruction</a:t>
            </a:r>
          </a:p>
          <a:p>
            <a:pPr>
              <a:spcBef>
                <a:spcPts val="432"/>
              </a:spcBef>
              <a:spcAft>
                <a:spcPts val="0"/>
              </a:spcAft>
              <a:buNone/>
              <a:defRPr/>
            </a:pPr>
            <a:r>
              <a:rPr lang="en-US" altLang="en-US" sz="1600" dirty="0">
                <a:solidFill>
                  <a:schemeClr val="tx1"/>
                </a:solidFill>
                <a:latin typeface="Lato" panose="020F0502020204030203" pitchFamily="34" charset="0"/>
                <a:hlinkClick r:id="rId4"/>
              </a:rPr>
              <a:t>robert.soldner@dpi.wi.gov</a:t>
            </a: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8" name="Content Placeholder 2"/>
          <p:cNvSpPr txBox="1">
            <a:spLocks/>
          </p:cNvSpPr>
          <p:nvPr/>
        </p:nvSpPr>
        <p:spPr>
          <a:xfrm>
            <a:off x="174565" y="3128126"/>
            <a:ext cx="3899429"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en-US" sz="1800" dirty="0">
                <a:solidFill>
                  <a:schemeClr val="tx1"/>
                </a:solidFill>
                <a:latin typeface="Lato" panose="020F0502020204030203" pitchFamily="34" charset="0"/>
              </a:rPr>
              <a:t>Thomas R. Owens, Ph.D., SFO</a:t>
            </a:r>
            <a:br>
              <a:rPr lang="en-US" dirty="0">
                <a:solidFill>
                  <a:schemeClr val="tx1"/>
                </a:solidFill>
              </a:rPr>
            </a:br>
            <a:r>
              <a:rPr lang="en-US" sz="1600" dirty="0">
                <a:solidFill>
                  <a:schemeClr val="tx1"/>
                </a:solidFill>
                <a:latin typeface="Lato" panose="020F0502020204030203" pitchFamily="34" charset="0"/>
              </a:rPr>
              <a:t>Director of Business Services</a:t>
            </a:r>
          </a:p>
          <a:p>
            <a:pPr>
              <a:spcBef>
                <a:spcPts val="0"/>
              </a:spcBef>
              <a:spcAft>
                <a:spcPts val="0"/>
              </a:spcAft>
            </a:pPr>
            <a:r>
              <a:rPr lang="en-US" sz="1600" dirty="0">
                <a:solidFill>
                  <a:schemeClr val="tx1"/>
                </a:solidFill>
                <a:latin typeface="Lato" panose="020F0502020204030203" pitchFamily="34" charset="0"/>
              </a:rPr>
              <a:t>Stevens Point Area Public School District</a:t>
            </a:r>
          </a:p>
          <a:p>
            <a:pPr>
              <a:spcBef>
                <a:spcPts val="0"/>
              </a:spcBef>
              <a:spcAft>
                <a:spcPts val="0"/>
              </a:spcAft>
            </a:pPr>
            <a:r>
              <a:rPr lang="en-US" sz="1600" u="sng" dirty="0">
                <a:solidFill>
                  <a:schemeClr val="tx1"/>
                </a:solidFill>
                <a:latin typeface="Lato" panose="020F0502020204030203" pitchFamily="34" charset="0"/>
                <a:hlinkClick r:id="rId5"/>
              </a:rPr>
              <a:t>towens@pointschools.net</a:t>
            </a:r>
            <a:endParaRPr 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9" name="Content Placeholder 2"/>
          <p:cNvSpPr txBox="1">
            <a:spLocks/>
          </p:cNvSpPr>
          <p:nvPr/>
        </p:nvSpPr>
        <p:spPr>
          <a:xfrm>
            <a:off x="4413196" y="3106260"/>
            <a:ext cx="2900604" cy="115360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r>
              <a:rPr lang="en-US" sz="1800" dirty="0">
                <a:solidFill>
                  <a:schemeClr val="tx1"/>
                </a:solidFill>
                <a:latin typeface="Lato" panose="020F0502020204030203" pitchFamily="34" charset="0"/>
              </a:rPr>
              <a:t>Debby </a:t>
            </a:r>
            <a:r>
              <a:rPr lang="en-US" sz="1800" dirty="0" err="1">
                <a:solidFill>
                  <a:schemeClr val="tx1"/>
                </a:solidFill>
                <a:latin typeface="Lato" panose="020F0502020204030203" pitchFamily="34" charset="0"/>
              </a:rPr>
              <a:t>Brunett</a:t>
            </a:r>
            <a:endParaRPr lang="en-US" sz="1800" dirty="0">
              <a:solidFill>
                <a:schemeClr val="tx1"/>
              </a:solidFill>
              <a:latin typeface="Lato" panose="020F0502020204030203" pitchFamily="34" charset="0"/>
            </a:endParaRPr>
          </a:p>
          <a:p>
            <a:pPr>
              <a:spcBef>
                <a:spcPts val="432"/>
              </a:spcBef>
              <a:spcAft>
                <a:spcPts val="0"/>
              </a:spcAft>
              <a:buNone/>
              <a:defRPr/>
            </a:pPr>
            <a:r>
              <a:rPr lang="en-US" altLang="en-US" sz="1600" dirty="0">
                <a:solidFill>
                  <a:schemeClr val="tx1"/>
                </a:solidFill>
                <a:latin typeface="Lato" panose="020F0502020204030203" pitchFamily="34" charset="0"/>
              </a:rPr>
              <a:t>School Business Specialist</a:t>
            </a:r>
          </a:p>
          <a:p>
            <a:pPr>
              <a:spcBef>
                <a:spcPts val="432"/>
              </a:spcBef>
              <a:spcAft>
                <a:spcPts val="0"/>
              </a:spcAft>
              <a:buNone/>
              <a:defRPr/>
            </a:pPr>
            <a:r>
              <a:rPr lang="en-US" altLang="en-US" sz="1600" dirty="0">
                <a:solidFill>
                  <a:schemeClr val="tx1"/>
                </a:solidFill>
                <a:latin typeface="Lato" panose="020F0502020204030203" pitchFamily="34" charset="0"/>
              </a:rPr>
              <a:t>Baird</a:t>
            </a:r>
          </a:p>
          <a:p>
            <a:pPr>
              <a:spcBef>
                <a:spcPts val="432"/>
              </a:spcBef>
              <a:spcAft>
                <a:spcPts val="0"/>
              </a:spcAft>
              <a:buNone/>
              <a:defRPr/>
            </a:pPr>
            <a:r>
              <a:rPr lang="en-US" sz="1600" dirty="0">
                <a:solidFill>
                  <a:schemeClr val="tx1"/>
                </a:solidFill>
                <a:latin typeface="Lato" panose="020F0502020204030203" pitchFamily="34" charset="0"/>
                <a:hlinkClick r:id="rId6"/>
              </a:rPr>
              <a:t>Dbrunett@rwbaird.com</a:t>
            </a:r>
            <a:endParaRPr 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sp>
        <p:nvSpPr>
          <p:cNvPr id="10" name="Content Placeholder 2"/>
          <p:cNvSpPr txBox="1">
            <a:spLocks/>
          </p:cNvSpPr>
          <p:nvPr/>
        </p:nvSpPr>
        <p:spPr>
          <a:xfrm>
            <a:off x="4401968" y="3683064"/>
            <a:ext cx="4081549" cy="116678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432"/>
              </a:spcBef>
              <a:spcAft>
                <a:spcPts val="0"/>
              </a:spcAft>
              <a:buNone/>
              <a:defRPr/>
            </a:pPr>
            <a:endParaRPr lang="en-US" altLang="en-US" sz="16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spcBef>
                <a:spcPts val="432"/>
              </a:spcBef>
              <a:spcAft>
                <a:spcPts val="0"/>
              </a:spcAft>
              <a:defRPr/>
            </a:pPr>
            <a:endParaRPr lang="en-US" altLang="en-US" sz="1800" dirty="0">
              <a:solidFill>
                <a:schemeClr val="tx1"/>
              </a:solidFill>
              <a:latin typeface="Lato" panose="020F0502020204030203" pitchFamily="34" charset="0"/>
            </a:endParaRPr>
          </a:p>
          <a:p>
            <a:pPr>
              <a:buClrTx/>
            </a:pPr>
            <a:endParaRPr lang="en-US" sz="2800" dirty="0">
              <a:latin typeface="Cambria" panose="02040503050406030204" pitchFamily="18" charset="0"/>
            </a:endParaRPr>
          </a:p>
        </p:txBody>
      </p:sp>
      <p:pic>
        <p:nvPicPr>
          <p:cNvPr id="11" name="Picture 10"/>
          <p:cNvPicPr>
            <a:picLocks noChangeAspect="1"/>
          </p:cNvPicPr>
          <p:nvPr/>
        </p:nvPicPr>
        <p:blipFill>
          <a:blip r:embed="rId7"/>
          <a:stretch>
            <a:fillRect/>
          </a:stretch>
        </p:blipFill>
        <p:spPr>
          <a:xfrm>
            <a:off x="2833725" y="4131409"/>
            <a:ext cx="1433798" cy="789496"/>
          </a:xfrm>
          <a:prstGeom prst="rect">
            <a:avLst/>
          </a:prstGeom>
          <a:effectLst>
            <a:outerShdw blurRad="12700" dist="12700" dir="2700000" algn="tl" rotWithShape="0">
              <a:prstClr val="black">
                <a:alpha val="40000"/>
              </a:prstClr>
            </a:outerShdw>
          </a:effectLst>
        </p:spPr>
      </p:pic>
      <p:pic>
        <p:nvPicPr>
          <p:cNvPr id="12" name="Picture 11"/>
          <p:cNvPicPr>
            <a:picLocks noChangeAspect="1"/>
          </p:cNvPicPr>
          <p:nvPr/>
        </p:nvPicPr>
        <p:blipFill>
          <a:blip r:embed="rId8"/>
          <a:stretch>
            <a:fillRect/>
          </a:stretch>
        </p:blipFill>
        <p:spPr>
          <a:xfrm>
            <a:off x="7623551" y="3187738"/>
            <a:ext cx="1133170" cy="1047560"/>
          </a:xfrm>
          <a:prstGeom prst="rect">
            <a:avLst/>
          </a:prstGeom>
          <a:effectLst>
            <a:outerShdw blurRad="12700" dist="12700" dir="2700000" algn="tl" rotWithShape="0">
              <a:prstClr val="black">
                <a:alpha val="40000"/>
              </a:prstClr>
            </a:outerShdw>
          </a:effectLst>
        </p:spPr>
      </p:pic>
      <p:sp>
        <p:nvSpPr>
          <p:cNvPr id="15" name="Slide Number Placeholder 1"/>
          <p:cNvSpPr txBox="1">
            <a:spLocks/>
          </p:cNvSpPr>
          <p:nvPr/>
        </p:nvSpPr>
        <p:spPr>
          <a:xfrm>
            <a:off x="104199" y="480774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111</a:t>
            </a:fld>
            <a:endParaRPr lang="en-US" sz="1400">
              <a:latin typeface="Lato" panose="020F0502020204030203" pitchFamily="34" charset="0"/>
            </a:endParaRPr>
          </a:p>
        </p:txBody>
      </p:sp>
      <p:pic>
        <p:nvPicPr>
          <p:cNvPr id="10244" name="Picture 4">
            <a:extLst>
              <a:ext uri="{FF2B5EF4-FFF2-40B4-BE49-F238E27FC236}">
                <a16:creationId xmlns:a16="http://schemas.microsoft.com/office/drawing/2014/main" id="{32E30378-05C0-4EAF-BCCF-6A09AF5F22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3152" y="1055486"/>
            <a:ext cx="2087130" cy="50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868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E1C49B-66DD-4646-A784-AE3F65DC2A62}"/>
              </a:ext>
            </a:extLst>
          </p:cNvPr>
          <p:cNvSpPr>
            <a:spLocks noGrp="1"/>
          </p:cNvSpPr>
          <p:nvPr>
            <p:ph type="body" sz="quarter" idx="13"/>
          </p:nvPr>
        </p:nvSpPr>
        <p:spPr/>
        <p:txBody>
          <a:bodyPr/>
          <a:lstStyle/>
          <a:p>
            <a:r>
              <a:rPr lang="en-US" dirty="0"/>
              <a:t>Important Disclosures</a:t>
            </a:r>
          </a:p>
        </p:txBody>
      </p:sp>
      <p:sp>
        <p:nvSpPr>
          <p:cNvPr id="3" name="Text Placeholder 2">
            <a:extLst>
              <a:ext uri="{FF2B5EF4-FFF2-40B4-BE49-F238E27FC236}">
                <a16:creationId xmlns:a16="http://schemas.microsoft.com/office/drawing/2014/main" id="{23A53058-CAB5-4E55-A6A6-9B7F030FEDE9}"/>
              </a:ext>
            </a:extLst>
          </p:cNvPr>
          <p:cNvSpPr>
            <a:spLocks noGrp="1"/>
          </p:cNvSpPr>
          <p:nvPr>
            <p:ph type="body" sz="quarter" idx="14"/>
          </p:nvPr>
        </p:nvSpPr>
        <p:spPr>
          <a:xfrm>
            <a:off x="336177" y="1210876"/>
            <a:ext cx="8471646" cy="2512779"/>
          </a:xfrm>
        </p:spPr>
        <p:txBody>
          <a:bodyPr>
            <a:normAutofit/>
          </a:bodyPr>
          <a:lstStyle/>
          <a:p>
            <a:pPr marL="0" indent="0">
              <a:buNone/>
            </a:pPr>
            <a:r>
              <a:rPr lang="en-US" sz="1100" b="0" i="0" dirty="0">
                <a:solidFill>
                  <a:srgbClr val="000000"/>
                </a:solidFill>
                <a:effectLst/>
                <a:latin typeface="Times New Roman" panose="02020603050405020304" pitchFamily="18" charset="0"/>
              </a:rPr>
              <a:t>Robert W. Baird &amp; Co. Incorporated is providing this information to you for discussion purposes only. The information does not contemplate or relate to a future issuance of municipal securities. Baird is not recommending that you take any action, and this information is not intended to be regarded as “advice” within the meaning of Section 15B of the Securities Exchange Act of 1934 or the rules thereunder. In providing this information, Baird is not acting as an advisor to you and does not owe you a fiduciary duty pursuant to Section 15B of the Securities Exchange Act of 1934. You should discuss the information contained herein with any and all internal or external advisors and experts you deem appropriate before acting on the information.</a:t>
            </a:r>
            <a:endParaRPr lang="en-US" sz="1100" dirty="0"/>
          </a:p>
        </p:txBody>
      </p:sp>
    </p:spTree>
    <p:extLst>
      <p:ext uri="{BB962C8B-B14F-4D97-AF65-F5344CB8AC3E}">
        <p14:creationId xmlns:p14="http://schemas.microsoft.com/office/powerpoint/2010/main" val="328448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solidFill>
                  <a:srgbClr val="FFFF00"/>
                </a:solidFill>
                <a:latin typeface="Lato Black" panose="020F0A02020204030203" pitchFamily="34" charset="0"/>
              </a:rPr>
              <a:t>Revenue Limits, State Aids,</a:t>
            </a:r>
            <a:br>
              <a:rPr lang="en-US" sz="3300" b="1" dirty="0">
                <a:solidFill>
                  <a:srgbClr val="FFFF00"/>
                </a:solidFill>
                <a:latin typeface="Lato Black" panose="020F0A02020204030203" pitchFamily="34" charset="0"/>
              </a:rPr>
            </a:br>
            <a:r>
              <a:rPr lang="en-US" sz="3300" b="1" dirty="0">
                <a:solidFill>
                  <a:srgbClr val="FFFF00"/>
                </a:solidFill>
                <a:latin typeface="Lato Black" panose="020F0A02020204030203" pitchFamily="34" charset="0"/>
              </a:rPr>
              <a:t> and Controlled Property Tax Levies</a:t>
            </a:r>
            <a:endParaRPr lang="en-US" sz="3300" dirty="0">
              <a:solidFill>
                <a:srgbClr val="FFFF00"/>
              </a:solidFill>
              <a:latin typeface="Lato Black" panose="020F0A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318204"/>
              </p:ext>
            </p:extLst>
          </p:nvPr>
        </p:nvGraphicFramePr>
        <p:xfrm>
          <a:off x="429371" y="1142699"/>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525185" y="4853167"/>
            <a:ext cx="502920" cy="226314"/>
          </a:xfrm>
        </p:spPr>
        <p:txBody>
          <a:bodyPr/>
          <a:lstStyle/>
          <a:p>
            <a:pPr>
              <a:defRPr/>
            </a:pPr>
            <a:fld id="{3528CCFA-0BAD-4D07-A244-1DA515BBAFBE}" type="slidenum">
              <a:rPr lang="en-US" sz="1400" smtClean="0">
                <a:latin typeface="Lato" panose="020F0502020204030203" pitchFamily="34" charset="0"/>
              </a:rPr>
              <a:pPr>
                <a:defRPr/>
              </a:pPr>
              <a:t>12</a:t>
            </a:fld>
            <a:endParaRPr lang="en-US" dirty="0">
              <a:latin typeface="Lato" panose="020F0502020204030203" pitchFamily="34" charset="0"/>
            </a:endParaRPr>
          </a:p>
        </p:txBody>
      </p:sp>
    </p:spTree>
    <p:extLst>
      <p:ext uri="{BB962C8B-B14F-4D97-AF65-F5344CB8AC3E}">
        <p14:creationId xmlns:p14="http://schemas.microsoft.com/office/powerpoint/2010/main" val="327519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What is Important to School Board Members</a:t>
            </a:r>
          </a:p>
        </p:txBody>
      </p:sp>
      <p:sp>
        <p:nvSpPr>
          <p:cNvPr id="7" name="Text Placeholder 6">
            <a:extLst>
              <a:ext uri="{FF2B5EF4-FFF2-40B4-BE49-F238E27FC236}">
                <a16:creationId xmlns:a16="http://schemas.microsoft.com/office/drawing/2014/main" id="{84705D15-E7F2-1D8D-C3EB-AB1298DC4820}"/>
              </a:ext>
            </a:extLst>
          </p:cNvPr>
          <p:cNvSpPr>
            <a:spLocks noGrp="1"/>
          </p:cNvSpPr>
          <p:nvPr>
            <p:ph type="body" sz="quarter" idx="14"/>
          </p:nvPr>
        </p:nvSpPr>
        <p:spPr>
          <a:xfrm>
            <a:off x="600635" y="1197429"/>
            <a:ext cx="8274423" cy="3392500"/>
          </a:xfrm>
        </p:spPr>
        <p:txBody>
          <a:bodyPr>
            <a:normAutofit/>
          </a:bodyPr>
          <a:lstStyle/>
          <a:p>
            <a:r>
              <a:rPr lang="en-US" dirty="0"/>
              <a:t>What is the “Revenue Limit” and why is it important?</a:t>
            </a:r>
          </a:p>
          <a:p>
            <a:r>
              <a:rPr lang="en-US" dirty="0"/>
              <a:t>What causes it to increase and/or decrease?</a:t>
            </a:r>
          </a:p>
          <a:p>
            <a:r>
              <a:rPr lang="en-US" dirty="0"/>
              <a:t>How is the formula impacted by one-time or permanent increases – including operational referendums</a:t>
            </a:r>
          </a:p>
          <a:p>
            <a:r>
              <a:rPr lang="en-US" dirty="0"/>
              <a:t>Why districts must plan both short and long-term</a:t>
            </a:r>
          </a:p>
          <a:p>
            <a:endParaRPr lang="en-US" dirty="0"/>
          </a:p>
        </p:txBody>
      </p:sp>
    </p:spTree>
    <p:extLst>
      <p:ext uri="{BB962C8B-B14F-4D97-AF65-F5344CB8AC3E}">
        <p14:creationId xmlns:p14="http://schemas.microsoft.com/office/powerpoint/2010/main" val="25607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C71BE-08CD-13A9-2D59-B3F20296A7E5}"/>
              </a:ext>
            </a:extLst>
          </p:cNvPr>
          <p:cNvSpPr>
            <a:spLocks noGrp="1"/>
          </p:cNvSpPr>
          <p:nvPr>
            <p:ph type="body" sz="quarter" idx="13"/>
          </p:nvPr>
        </p:nvSpPr>
        <p:spPr/>
        <p:txBody>
          <a:bodyPr/>
          <a:lstStyle/>
          <a:p>
            <a:r>
              <a:rPr lang="en-US" dirty="0"/>
              <a:t>Revenue Limit History</a:t>
            </a:r>
          </a:p>
        </p:txBody>
      </p:sp>
      <p:graphicFrame>
        <p:nvGraphicFramePr>
          <p:cNvPr id="5" name="Content Placeholder 6">
            <a:extLst>
              <a:ext uri="{FF2B5EF4-FFF2-40B4-BE49-F238E27FC236}">
                <a16:creationId xmlns:a16="http://schemas.microsoft.com/office/drawing/2014/main" id="{54306D5B-6703-B0BD-3D24-AC3D054A5699}"/>
              </a:ext>
            </a:extLst>
          </p:cNvPr>
          <p:cNvGraphicFramePr>
            <a:graphicFrameLocks noGrp="1"/>
          </p:cNvGraphicFramePr>
          <p:nvPr>
            <p:ph idx="4294967295"/>
            <p:extLst>
              <p:ext uri="{D42A27DB-BD31-4B8C-83A1-F6EECF244321}">
                <p14:modId xmlns:p14="http://schemas.microsoft.com/office/powerpoint/2010/main" val="2935206020"/>
              </p:ext>
            </p:extLst>
          </p:nvPr>
        </p:nvGraphicFramePr>
        <p:xfrm>
          <a:off x="646112" y="1130395"/>
          <a:ext cx="7851775"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50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effectLst>
                  <a:outerShdw blurRad="12700" dist="12700" dir="2700000" algn="tl" rotWithShape="0">
                    <a:prstClr val="black">
                      <a:alpha val="40000"/>
                    </a:prstClr>
                  </a:outerShdw>
                </a:effectLst>
              </a:rPr>
              <a:t>Revenue Limit Levy Controls</a:t>
            </a:r>
            <a:endParaRPr lang="en-US" dirty="0">
              <a:effectLst>
                <a:outerShdw blurRad="12700" dist="12700" dir="2700000" algn="tl" rotWithShape="0">
                  <a:prstClr val="black">
                    <a:alpha val="40000"/>
                  </a:prstClr>
                </a:outerShdw>
              </a:effectLst>
            </a:endParaRPr>
          </a:p>
        </p:txBody>
      </p:sp>
      <p:graphicFrame>
        <p:nvGraphicFramePr>
          <p:cNvPr id="5" name="Chart 4">
            <a:extLst>
              <a:ext uri="{FF2B5EF4-FFF2-40B4-BE49-F238E27FC236}">
                <a16:creationId xmlns:a16="http://schemas.microsoft.com/office/drawing/2014/main" id="{A3D61EF6-4D2B-A8C9-A526-C47EA8B3ACA8}"/>
              </a:ext>
            </a:extLst>
          </p:cNvPr>
          <p:cNvGraphicFramePr>
            <a:graphicFrameLocks/>
          </p:cNvGraphicFramePr>
          <p:nvPr>
            <p:extLst>
              <p:ext uri="{D42A27DB-BD31-4B8C-83A1-F6EECF244321}">
                <p14:modId xmlns:p14="http://schemas.microsoft.com/office/powerpoint/2010/main" val="2886555748"/>
              </p:ext>
            </p:extLst>
          </p:nvPr>
        </p:nvGraphicFramePr>
        <p:xfrm>
          <a:off x="349624" y="1030941"/>
          <a:ext cx="8498542" cy="3747247"/>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5DDE936C-2034-F5B2-975B-EE4CA28538DE}"/>
              </a:ext>
            </a:extLst>
          </p:cNvPr>
          <p:cNvCxnSpPr/>
          <p:nvPr/>
        </p:nvCxnSpPr>
        <p:spPr>
          <a:xfrm>
            <a:off x="3334873" y="1846154"/>
            <a:ext cx="0" cy="1946506"/>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DF37596-CC70-EC1F-1425-548DF66CCF87}"/>
              </a:ext>
            </a:extLst>
          </p:cNvPr>
          <p:cNvSpPr/>
          <p:nvPr/>
        </p:nvSpPr>
        <p:spPr>
          <a:xfrm>
            <a:off x="349624" y="4795396"/>
            <a:ext cx="4800600" cy="1841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Source: Department of Public Instruction; sample school district shown</a:t>
            </a:r>
          </a:p>
        </p:txBody>
      </p:sp>
    </p:spTree>
    <p:extLst>
      <p:ext uri="{BB962C8B-B14F-4D97-AF65-F5344CB8AC3E}">
        <p14:creationId xmlns:p14="http://schemas.microsoft.com/office/powerpoint/2010/main" val="157068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4"/>
          </p:nvPr>
        </p:nvSpPr>
        <p:spPr>
          <a:xfrm>
            <a:off x="256767" y="1414423"/>
            <a:ext cx="3599570" cy="2512038"/>
          </a:xfrm>
        </p:spPr>
        <p:txBody>
          <a:bodyPr>
            <a:noAutofit/>
          </a:bodyPr>
          <a:lstStyle/>
          <a:p>
            <a:pPr marL="54852" indent="0" algn="ctr" defTabSz="816047">
              <a:lnSpc>
                <a:spcPct val="100000"/>
              </a:lnSpc>
              <a:spcBef>
                <a:spcPct val="20000"/>
              </a:spcBef>
              <a:spcAft>
                <a:spcPts val="0"/>
              </a:spcAft>
              <a:buClr>
                <a:srgbClr val="5B9BD5"/>
              </a:buClr>
              <a:buSzPct val="80000"/>
              <a:buNone/>
              <a:defRPr/>
            </a:pPr>
            <a:r>
              <a:rPr lang="en-US" sz="2199" u="sng" dirty="0"/>
              <a:t>CONTROLLED</a:t>
            </a:r>
          </a:p>
          <a:p>
            <a:pPr marL="54852" indent="0" algn="ctr" defTabSz="816047">
              <a:lnSpc>
                <a:spcPct val="100000"/>
              </a:lnSpc>
              <a:spcBef>
                <a:spcPct val="20000"/>
              </a:spcBef>
              <a:spcAft>
                <a:spcPts val="0"/>
              </a:spcAft>
              <a:buClr>
                <a:srgbClr val="5B9BD5"/>
              </a:buClr>
              <a:buSzPct val="80000"/>
              <a:buNone/>
              <a:defRPr/>
            </a:pPr>
            <a:r>
              <a:rPr lang="en-US" sz="2199" dirty="0"/>
              <a:t>Although the mix of aid and taxes is different across districts, the Revenue Limit can control 70-90% of the General Fund revenue budget!</a:t>
            </a:r>
          </a:p>
        </p:txBody>
      </p:sp>
      <p:sp>
        <p:nvSpPr>
          <p:cNvPr id="15" name="Text Placeholder 2"/>
          <p:cNvSpPr txBox="1">
            <a:spLocks/>
          </p:cNvSpPr>
          <p:nvPr/>
        </p:nvSpPr>
        <p:spPr>
          <a:xfrm>
            <a:off x="472415" y="1088166"/>
            <a:ext cx="4459957" cy="494603"/>
          </a:xfrm>
          <a:prstGeom prst="rect">
            <a:avLst/>
          </a:prstGeom>
        </p:spPr>
        <p:txBody>
          <a:bodyPr vert="horz" lIns="91406" tIns="45703" rIns="91406" bIns="45703" rtlCol="0">
            <a:normAutofit fontScale="92500" lnSpcReduction="20000"/>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685578" indent="0" algn="l" defTabSz="685800" rtl="0" eaLnBrk="1" latinLnBrk="0" hangingPunct="1">
              <a:lnSpc>
                <a:spcPct val="150000"/>
              </a:lnSpc>
              <a:spcBef>
                <a:spcPts val="375"/>
              </a:spcBef>
              <a:buFont typeface="Arial" panose="020B0604020202020204" pitchFamily="34" charset="0"/>
              <a:buNone/>
              <a:defRPr sz="1500" kern="1200">
                <a:solidFill>
                  <a:schemeClr val="tx1"/>
                </a:solidFill>
                <a:latin typeface="+mn-lt"/>
                <a:ea typeface="+mn-ea"/>
                <a:cs typeface="+mn-cs"/>
              </a:defRPr>
            </a:lvl3pPr>
            <a:lvl4pPr marL="1028368"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4pPr>
            <a:lvl5pPr marL="1371157" indent="0" algn="l" defTabSz="685800" rtl="0" eaLnBrk="1" latinLnBrk="0" hangingPunct="1">
              <a:lnSpc>
                <a:spcPct val="15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399" dirty="0"/>
          </a:p>
        </p:txBody>
      </p:sp>
      <p:graphicFrame>
        <p:nvGraphicFramePr>
          <p:cNvPr id="25" name="Chart 24"/>
          <p:cNvGraphicFramePr/>
          <p:nvPr/>
        </p:nvGraphicFramePr>
        <p:xfrm>
          <a:off x="4146488" y="1110686"/>
          <a:ext cx="4882729" cy="403187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Arrow Connector 25"/>
          <p:cNvCxnSpPr/>
          <p:nvPr/>
        </p:nvCxnSpPr>
        <p:spPr>
          <a:xfrm>
            <a:off x="3732250" y="2624235"/>
            <a:ext cx="3149711" cy="1189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32250" y="2743138"/>
            <a:ext cx="1867285" cy="6429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9623" y="4434929"/>
            <a:ext cx="5867016" cy="707886"/>
          </a:xfrm>
          <a:prstGeom prst="rect">
            <a:avLst/>
          </a:prstGeom>
          <a:noFill/>
        </p:spPr>
        <p:txBody>
          <a:bodyPr wrap="square" rtlCol="0">
            <a:spAutoFit/>
          </a:bodyPr>
          <a:lstStyle/>
          <a:p>
            <a:r>
              <a:rPr lang="en-US" sz="1000" dirty="0"/>
              <a:t>^ State General Aids includes: equalization aid, special adjustment aid, inter-district &amp; intra-district </a:t>
            </a:r>
            <a:br>
              <a:rPr lang="en-US" sz="1000" dirty="0"/>
            </a:br>
            <a:r>
              <a:rPr lang="en-US" sz="1000" dirty="0"/>
              <a:t>    aids, and high poverty aid (i.e., state aids received under the districts’ revenue limit caps).</a:t>
            </a:r>
          </a:p>
          <a:p>
            <a:r>
              <a:rPr lang="en-US" sz="1000" dirty="0"/>
              <a:t>* Other Sources include: state categorical aids, federal aid, and non-property tax local revenue </a:t>
            </a:r>
            <a:br>
              <a:rPr lang="en-US" sz="1000" dirty="0"/>
            </a:br>
            <a:r>
              <a:rPr lang="en-US" sz="1000" dirty="0"/>
              <a:t>   (i.e., revenue received outside of the districts’ revenue limit caps). </a:t>
            </a:r>
          </a:p>
        </p:txBody>
      </p:sp>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Importance of Revenue Limit Revenue</a:t>
            </a:r>
          </a:p>
        </p:txBody>
      </p:sp>
    </p:spTree>
    <p:extLst>
      <p:ext uri="{BB962C8B-B14F-4D97-AF65-F5344CB8AC3E}">
        <p14:creationId xmlns:p14="http://schemas.microsoft.com/office/powerpoint/2010/main" val="38889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354B84-7A7F-95A0-9678-1016540E576C}"/>
              </a:ext>
            </a:extLst>
          </p:cNvPr>
          <p:cNvPicPr>
            <a:picLocks noChangeAspect="1"/>
          </p:cNvPicPr>
          <p:nvPr/>
        </p:nvPicPr>
        <p:blipFill>
          <a:blip r:embed="rId3"/>
          <a:stretch>
            <a:fillRect/>
          </a:stretch>
        </p:blipFill>
        <p:spPr>
          <a:xfrm>
            <a:off x="1838027" y="324900"/>
            <a:ext cx="6934791" cy="4572000"/>
          </a:xfrm>
          <a:prstGeom prst="rect">
            <a:avLst/>
          </a:prstGeom>
          <a:solidFill>
            <a:schemeClr val="bg1"/>
          </a:solidFill>
          <a:effectLst>
            <a:outerShdw blurRad="12700" dist="12700" dir="2700000" algn="tl" rotWithShape="0">
              <a:prstClr val="black">
                <a:alpha val="40000"/>
              </a:prstClr>
            </a:outerShdw>
          </a:effectLst>
        </p:spPr>
      </p:pic>
      <p:sp>
        <p:nvSpPr>
          <p:cNvPr id="2" name="Rectangle 1"/>
          <p:cNvSpPr/>
          <p:nvPr/>
        </p:nvSpPr>
        <p:spPr>
          <a:xfrm>
            <a:off x="148280" y="322118"/>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Sample Worksheet</a:t>
            </a:r>
          </a:p>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Note: Fiscal Year begins July 1</a:t>
            </a:r>
            <a:r>
              <a:rPr lang="en-US" sz="2000" b="1" baseline="30000" dirty="0"/>
              <a:t>st</a:t>
            </a:r>
            <a:r>
              <a:rPr lang="en-US" sz="2000" b="1" dirty="0"/>
              <a:t>; RLWS final figures received October 15</a:t>
            </a:r>
            <a:r>
              <a:rPr lang="en-US" sz="2000" b="1" baseline="30000" dirty="0"/>
              <a:t>th</a:t>
            </a:r>
            <a:endParaRPr lang="en-US" sz="2000" b="1" dirty="0"/>
          </a:p>
        </p:txBody>
      </p:sp>
      <p:sp>
        <p:nvSpPr>
          <p:cNvPr id="6" name="Up Arrow Callout 5"/>
          <p:cNvSpPr/>
          <p:nvPr/>
        </p:nvSpPr>
        <p:spPr>
          <a:xfrm>
            <a:off x="1916647" y="4419719"/>
            <a:ext cx="3379316"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Key Information</a:t>
            </a:r>
          </a:p>
        </p:txBody>
      </p:sp>
      <p:sp>
        <p:nvSpPr>
          <p:cNvPr id="7" name="Down Arrow Callout 6"/>
          <p:cNvSpPr/>
          <p:nvPr/>
        </p:nvSpPr>
        <p:spPr>
          <a:xfrm>
            <a:off x="5389538" y="60111"/>
            <a:ext cx="3383280"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Calculation</a:t>
            </a:r>
          </a:p>
        </p:txBody>
      </p:sp>
      <p:sp>
        <p:nvSpPr>
          <p:cNvPr id="8" name="Slide Number Placeholder 2"/>
          <p:cNvSpPr txBox="1">
            <a:spLocks/>
          </p:cNvSpPr>
          <p:nvPr/>
        </p:nvSpPr>
        <p:spPr>
          <a:xfrm>
            <a:off x="8203186" y="486881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17</a:t>
            </a:fld>
            <a:endParaRPr lang="en-US" sz="1400" dirty="0">
              <a:latin typeface="Lato" panose="020F0502020204030203" pitchFamily="34" charset="0"/>
            </a:endParaRPr>
          </a:p>
        </p:txBody>
      </p:sp>
    </p:spTree>
    <p:extLst>
      <p:ext uri="{BB962C8B-B14F-4D97-AF65-F5344CB8AC3E}">
        <p14:creationId xmlns:p14="http://schemas.microsoft.com/office/powerpoint/2010/main" val="35673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extLst>
              <p:ext uri="{D42A27DB-BD31-4B8C-83A1-F6EECF244321}">
                <p14:modId xmlns:p14="http://schemas.microsoft.com/office/powerpoint/2010/main" val="1330862393"/>
              </p:ext>
            </p:extLst>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1A18BEAB-29E9-18FF-4505-5DDD5C52064A}"/>
              </a:ext>
            </a:extLst>
          </p:cNvPr>
          <p:cNvGrpSpPr/>
          <p:nvPr/>
        </p:nvGrpSpPr>
        <p:grpSpPr>
          <a:xfrm>
            <a:off x="188259" y="2814918"/>
            <a:ext cx="8767481" cy="2124635"/>
            <a:chOff x="188259" y="2814918"/>
            <a:chExt cx="8767481" cy="2124635"/>
          </a:xfrm>
        </p:grpSpPr>
        <p:grpSp>
          <p:nvGrpSpPr>
            <p:cNvPr id="10" name="Group 9">
              <a:extLst>
                <a:ext uri="{FF2B5EF4-FFF2-40B4-BE49-F238E27FC236}">
                  <a16:creationId xmlns:a16="http://schemas.microsoft.com/office/drawing/2014/main" id="{EC26701B-2E57-306C-89AB-7976079BA28F}"/>
                </a:ext>
              </a:extLst>
            </p:cNvPr>
            <p:cNvGrpSpPr/>
            <p:nvPr/>
          </p:nvGrpSpPr>
          <p:grpSpPr>
            <a:xfrm>
              <a:off x="188259" y="2814918"/>
              <a:ext cx="8767481" cy="2124635"/>
              <a:chOff x="188259" y="2814918"/>
              <a:chExt cx="8767481" cy="2124635"/>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a:t>	</a:t>
                </a:r>
                <a:r>
                  <a:rPr lang="en-US" sz="2400" u="sng" dirty="0"/>
                  <a:t>Three-Year Average</a:t>
                </a:r>
                <a:endParaRPr lang="en-US" sz="2400" dirty="0"/>
              </a:p>
              <a:p>
                <a:r>
                  <a:rPr lang="en-US" sz="2400" dirty="0"/>
                  <a:t>	September Full Time Equivalency (FTE)</a:t>
                </a:r>
              </a:p>
              <a:p>
                <a:r>
                  <a:rPr lang="en-US" sz="2400" dirty="0"/>
                  <a:t>	40% Summer School</a:t>
                </a:r>
              </a:p>
              <a:p>
                <a:r>
                  <a:rPr lang="en-US" sz="2400" dirty="0"/>
                  <a:t>	New Independent Charter School</a:t>
                </a:r>
              </a:p>
            </p:txBody>
          </p:sp>
          <p:sp>
            <p:nvSpPr>
              <p:cNvPr id="8" name="Arrow: Up 7">
                <a:extLst>
                  <a:ext uri="{FF2B5EF4-FFF2-40B4-BE49-F238E27FC236}">
                    <a16:creationId xmlns:a16="http://schemas.microsoft.com/office/drawing/2014/main" id="{173648C3-B41B-2F2E-E16E-DDBF463A48FE}"/>
                  </a:ext>
                </a:extLst>
              </p:cNvPr>
              <p:cNvSpPr/>
              <p:nvPr/>
            </p:nvSpPr>
            <p:spPr>
              <a:xfrm>
                <a:off x="358588" y="2814918"/>
                <a:ext cx="717177" cy="986117"/>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Universal access outline">
              <a:extLst>
                <a:ext uri="{FF2B5EF4-FFF2-40B4-BE49-F238E27FC236}">
                  <a16:creationId xmlns:a16="http://schemas.microsoft.com/office/drawing/2014/main" id="{3C14F5BA-F377-D6E2-408D-C6FE5859D1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68989" y="3455894"/>
              <a:ext cx="1295400" cy="1295400"/>
            </a:xfrm>
            <a:prstGeom prst="rect">
              <a:avLst/>
            </a:prstGeom>
          </p:spPr>
        </p:pic>
      </p:grpSp>
    </p:spTree>
    <p:extLst>
      <p:ext uri="{BB962C8B-B14F-4D97-AF65-F5344CB8AC3E}">
        <p14:creationId xmlns:p14="http://schemas.microsoft.com/office/powerpoint/2010/main" val="22236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Revenue Limit Formula</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extLst>
              <p:ext uri="{D42A27DB-BD31-4B8C-83A1-F6EECF244321}">
                <p14:modId xmlns:p14="http://schemas.microsoft.com/office/powerpoint/2010/main" val="3942612202"/>
              </p:ext>
            </p:extLst>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571750"/>
            <a:ext cx="8767481" cy="2367803"/>
            <a:chOff x="188259" y="2571750"/>
            <a:chExt cx="8767481" cy="2367803"/>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dirty="0"/>
                <a:t>Amounts differ between school districts</a:t>
              </a:r>
            </a:p>
            <a:p>
              <a:r>
                <a:rPr lang="en-US" sz="2400" dirty="0"/>
                <a:t>“Low Revenue Ceiling” creates minimum</a:t>
              </a:r>
            </a:p>
            <a:p>
              <a:r>
                <a:rPr lang="en-US" sz="2400" dirty="0"/>
                <a:t>Legislature determines state-wide per-member annual adjustments</a:t>
              </a:r>
            </a:p>
            <a:p>
              <a:r>
                <a:rPr lang="en-US" sz="2400" dirty="0"/>
                <a:t>“Recurring” (On-going) exemptions create district-specific increases</a:t>
              </a:r>
            </a:p>
          </p:txBody>
        </p:sp>
        <p:sp>
          <p:nvSpPr>
            <p:cNvPr id="8" name="Arrow: Up 7">
              <a:extLst>
                <a:ext uri="{FF2B5EF4-FFF2-40B4-BE49-F238E27FC236}">
                  <a16:creationId xmlns:a16="http://schemas.microsoft.com/office/drawing/2014/main" id="{173648C3-B41B-2F2E-E16E-DDBF463A48FE}"/>
                </a:ext>
              </a:extLst>
            </p:cNvPr>
            <p:cNvSpPr/>
            <p:nvPr/>
          </p:nvSpPr>
          <p:spPr>
            <a:xfrm>
              <a:off x="2635624" y="2571750"/>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78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Agenda</a:t>
            </a:r>
          </a:p>
        </p:txBody>
      </p:sp>
      <p:sp>
        <p:nvSpPr>
          <p:cNvPr id="3" name="Text Placeholder 2"/>
          <p:cNvSpPr>
            <a:spLocks noGrp="1"/>
          </p:cNvSpPr>
          <p:nvPr>
            <p:ph type="body" sz="quarter" idx="14"/>
          </p:nvPr>
        </p:nvSpPr>
        <p:spPr>
          <a:xfrm>
            <a:off x="1138243" y="1175024"/>
            <a:ext cx="6621235" cy="3109432"/>
          </a:xfrm>
        </p:spPr>
        <p:txBody>
          <a:bodyPr>
            <a:noAutofit/>
          </a:bodyPr>
          <a:lstStyle/>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Education Framework</a:t>
            </a:r>
          </a:p>
          <a:p>
            <a:pPr defTabSz="457200">
              <a:lnSpc>
                <a:spcPct val="100000"/>
              </a:lnSpc>
              <a:spcAft>
                <a:spcPts val="600"/>
              </a:spcAft>
              <a:buFont typeface="Arial" panose="020B0604020202020204" pitchFamily="34" charset="0"/>
              <a:buChar char="•"/>
            </a:pPr>
            <a:r>
              <a:rPr lang="en-US" sz="2200" dirty="0">
                <a:solidFill>
                  <a:prstClr val="black"/>
                </a:solidFill>
                <a:latin typeface="Lato"/>
              </a:rPr>
              <a:t>Revenue Limits</a:t>
            </a: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Equalization Aid</a:t>
            </a: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Fund Balance</a:t>
            </a: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r>
              <a:rPr lang="en-US" sz="2200" dirty="0">
                <a:solidFill>
                  <a:prstClr val="black"/>
                </a:solidFill>
                <a:latin typeface="Lato"/>
              </a:rPr>
              <a:t>Why these topics? </a:t>
            </a:r>
          </a:p>
          <a:p>
            <a:pPr marL="0" lvl="0" indent="0" defTabSz="457200">
              <a:lnSpc>
                <a:spcPct val="100000"/>
              </a:lnSpc>
              <a:spcAft>
                <a:spcPts val="600"/>
              </a:spcAft>
              <a:buNone/>
            </a:pPr>
            <a:r>
              <a:rPr lang="en-US" sz="2200" dirty="0">
                <a:solidFill>
                  <a:prstClr val="black"/>
                </a:solidFill>
                <a:latin typeface="Lato"/>
              </a:rPr>
              <a:t>Key to Wisconsin School Finance</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268379" y="4592122"/>
            <a:ext cx="288862" cy="307777"/>
          </a:xfrm>
          <a:prstGeom prst="rect">
            <a:avLst/>
          </a:prstGeom>
        </p:spPr>
        <p:txBody>
          <a:bodyPr wrap="none">
            <a:spAutoFit/>
          </a:bodyPr>
          <a:lstStyle/>
          <a:p>
            <a:pPr lvl="0" defTabSz="457200">
              <a:spcAft>
                <a:spcPts val="600"/>
              </a:spcAft>
            </a:pPr>
            <a:fld id="{E661F420-2574-4687-ABE1-607E40E11887}" type="slidenum">
              <a:rPr lang="en-US" sz="1400">
                <a:solidFill>
                  <a:prstClr val="black"/>
                </a:solidFill>
                <a:latin typeface="Lato"/>
              </a:rPr>
              <a:pPr lvl="0" defTabSz="457200">
                <a:spcAft>
                  <a:spcPts val="600"/>
                </a:spcAft>
              </a:pPr>
              <a:t>2</a:t>
            </a:fld>
            <a:endParaRPr lang="en-US" sz="1400" dirty="0">
              <a:solidFill>
                <a:prstClr val="black"/>
              </a:solidFill>
              <a:latin typeface="Lato"/>
            </a:endParaRPr>
          </a:p>
        </p:txBody>
      </p:sp>
    </p:spTree>
    <p:extLst>
      <p:ext uri="{BB962C8B-B14F-4D97-AF65-F5344CB8AC3E}">
        <p14:creationId xmlns:p14="http://schemas.microsoft.com/office/powerpoint/2010/main" val="236442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DBE9C2-6657-4C60-5B6A-BC00740EF9A8}"/>
              </a:ext>
            </a:extLst>
          </p:cNvPr>
          <p:cNvPicPr>
            <a:picLocks noChangeAspect="1"/>
          </p:cNvPicPr>
          <p:nvPr/>
        </p:nvPicPr>
        <p:blipFill rotWithShape="1">
          <a:blip r:embed="rId3"/>
          <a:srcRect b="20386"/>
          <a:stretch/>
        </p:blipFill>
        <p:spPr>
          <a:xfrm>
            <a:off x="897717" y="988059"/>
            <a:ext cx="7348566" cy="3657600"/>
          </a:xfrm>
          <a:prstGeom prst="rect">
            <a:avLst/>
          </a:prstGeom>
          <a:effectLst>
            <a:outerShdw blurRad="12700" dist="12700" dir="2700000" algn="tl" rotWithShape="0">
              <a:prstClr val="black">
                <a:alpha val="40000"/>
              </a:prstClr>
            </a:outerShdw>
          </a:effectLst>
        </p:spPr>
      </p:pic>
      <p:sp>
        <p:nvSpPr>
          <p:cNvPr id="6" name="TextBox 5"/>
          <p:cNvSpPr txBox="1"/>
          <p:nvPr/>
        </p:nvSpPr>
        <p:spPr>
          <a:xfrm>
            <a:off x="181429" y="167053"/>
            <a:ext cx="8665028"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Revenue Limit Per Member with Exemptions</a:t>
            </a:r>
          </a:p>
        </p:txBody>
      </p:sp>
      <p:sp>
        <p:nvSpPr>
          <p:cNvPr id="17" name="Left Arrow Callout 16"/>
          <p:cNvSpPr/>
          <p:nvPr/>
        </p:nvSpPr>
        <p:spPr>
          <a:xfrm>
            <a:off x="1400409" y="3089072"/>
            <a:ext cx="1972251" cy="576151"/>
          </a:xfrm>
          <a:prstGeom prst="leftArrowCallout">
            <a:avLst>
              <a:gd name="adj1" fmla="val 33625"/>
              <a:gd name="adj2" fmla="val 30751"/>
              <a:gd name="adj3" fmla="val 32188"/>
              <a:gd name="adj4" fmla="val 78232"/>
            </a:avLst>
          </a:prstGeom>
          <a:solidFill>
            <a:schemeClr val="accent4">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ato" panose="020F0502020204030203" pitchFamily="34" charset="0"/>
                <a:cs typeface="Arial" panose="020B0604020202020204" pitchFamily="34" charset="0"/>
              </a:rPr>
              <a:t>Lowest</a:t>
            </a:r>
          </a:p>
          <a:p>
            <a:pPr algn="ctr"/>
            <a:r>
              <a:rPr lang="en-US" sz="1800" b="1" dirty="0">
                <a:solidFill>
                  <a:schemeClr val="tx1"/>
                </a:solidFill>
                <a:latin typeface="Lato" panose="020F0502020204030203" pitchFamily="34" charset="0"/>
                <a:cs typeface="Arial" panose="020B0604020202020204" pitchFamily="34" charset="0"/>
              </a:rPr>
              <a:t>$10,006</a:t>
            </a:r>
          </a:p>
        </p:txBody>
      </p:sp>
      <p:sp>
        <p:nvSpPr>
          <p:cNvPr id="18" name="Left Arrow Callout 17"/>
          <p:cNvSpPr/>
          <p:nvPr/>
        </p:nvSpPr>
        <p:spPr>
          <a:xfrm flipH="1">
            <a:off x="6029782" y="3089072"/>
            <a:ext cx="2205142" cy="698935"/>
          </a:xfrm>
          <a:prstGeom prst="leftArrowCallout">
            <a:avLst>
              <a:gd name="adj1" fmla="val 33625"/>
              <a:gd name="adj2" fmla="val 30751"/>
              <a:gd name="adj3" fmla="val 32188"/>
              <a:gd name="adj4" fmla="val 78232"/>
            </a:avLst>
          </a:prstGeom>
          <a:solidFill>
            <a:schemeClr val="accent4">
              <a:lumMod val="60000"/>
              <a:lumOff val="4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ato" panose="020F0502020204030203" pitchFamily="34" charset="0"/>
                <a:cs typeface="Arial" panose="020B0604020202020204" pitchFamily="34" charset="0"/>
              </a:rPr>
              <a:t>Highest</a:t>
            </a:r>
          </a:p>
          <a:p>
            <a:pPr algn="ctr"/>
            <a:r>
              <a:rPr lang="en-US" sz="1800" b="1" dirty="0">
                <a:solidFill>
                  <a:schemeClr val="tx1"/>
                </a:solidFill>
                <a:latin typeface="Lato" panose="020F0502020204030203" pitchFamily="34" charset="0"/>
                <a:cs typeface="Arial" panose="020B0604020202020204" pitchFamily="34" charset="0"/>
              </a:rPr>
              <a:t>$26,356</a:t>
            </a:r>
          </a:p>
        </p:txBody>
      </p:sp>
      <p:sp>
        <p:nvSpPr>
          <p:cNvPr id="19" name="Down Arrow Callout 18"/>
          <p:cNvSpPr/>
          <p:nvPr/>
        </p:nvSpPr>
        <p:spPr>
          <a:xfrm>
            <a:off x="2112231" y="3734258"/>
            <a:ext cx="1517869" cy="842366"/>
          </a:xfrm>
          <a:prstGeom prst="downArrowCallout">
            <a:avLst>
              <a:gd name="adj1" fmla="val 24545"/>
              <a:gd name="adj2" fmla="val 21303"/>
              <a:gd name="adj3" fmla="val 16964"/>
              <a:gd name="adj4" fmla="val 65699"/>
            </a:avLst>
          </a:prstGeom>
          <a:solidFill>
            <a:schemeClr val="accent4">
              <a:lumMod val="60000"/>
              <a:lumOff val="40000"/>
              <a:alpha val="89804"/>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latin typeface="Lato" panose="020F0502020204030203" pitchFamily="34" charset="0"/>
                <a:cs typeface="Arial" panose="020B0604020202020204" pitchFamily="34" charset="0"/>
              </a:rPr>
              <a:t>State Average</a:t>
            </a:r>
          </a:p>
          <a:p>
            <a:pPr algn="ctr"/>
            <a:r>
              <a:rPr lang="en-US" sz="1800" b="1" dirty="0">
                <a:solidFill>
                  <a:schemeClr val="tx1"/>
                </a:solidFill>
                <a:latin typeface="Lato" panose="020F0502020204030203" pitchFamily="34" charset="0"/>
                <a:cs typeface="Arial" panose="020B0604020202020204" pitchFamily="34" charset="0"/>
              </a:rPr>
              <a:t>$11,888</a:t>
            </a:r>
          </a:p>
        </p:txBody>
      </p:sp>
      <p:sp>
        <p:nvSpPr>
          <p:cNvPr id="20" name="Slide Number Placeholder 2"/>
          <p:cNvSpPr txBox="1">
            <a:spLocks/>
          </p:cNvSpPr>
          <p:nvPr/>
        </p:nvSpPr>
        <p:spPr>
          <a:xfrm>
            <a:off x="8594997" y="476873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20</a:t>
            </a:fld>
            <a:endParaRPr lang="en-US" sz="1400" dirty="0">
              <a:latin typeface="Lato" panose="020F0502020204030203" pitchFamily="34" charset="0"/>
            </a:endParaRPr>
          </a:p>
        </p:txBody>
      </p:sp>
      <p:sp>
        <p:nvSpPr>
          <p:cNvPr id="22" name="Rectangle 21">
            <a:extLst>
              <a:ext uri="{FF2B5EF4-FFF2-40B4-BE49-F238E27FC236}">
                <a16:creationId xmlns:a16="http://schemas.microsoft.com/office/drawing/2014/main" id="{E6576308-471F-423C-0D57-F92E810BFAE3}"/>
              </a:ext>
            </a:extLst>
          </p:cNvPr>
          <p:cNvSpPr/>
          <p:nvPr/>
        </p:nvSpPr>
        <p:spPr>
          <a:xfrm>
            <a:off x="897717" y="4648407"/>
            <a:ext cx="7348566" cy="237827"/>
          </a:xfrm>
          <a:prstGeom prst="rect">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2700000" algn="tl" rotWithShape="0">
                  <a:prstClr val="black">
                    <a:alpha val="40000"/>
                  </a:prstClr>
                </a:outerShdw>
              </a:effectLst>
            </a:endParaRPr>
          </a:p>
        </p:txBody>
      </p:sp>
      <p:graphicFrame>
        <p:nvGraphicFramePr>
          <p:cNvPr id="21" name="Table 21">
            <a:extLst>
              <a:ext uri="{FF2B5EF4-FFF2-40B4-BE49-F238E27FC236}">
                <a16:creationId xmlns:a16="http://schemas.microsoft.com/office/drawing/2014/main" id="{58D1C859-9A67-51E9-CDE2-CD7D646E6C32}"/>
              </a:ext>
            </a:extLst>
          </p:cNvPr>
          <p:cNvGraphicFramePr>
            <a:graphicFrameLocks noGrp="1"/>
          </p:cNvGraphicFramePr>
          <p:nvPr/>
        </p:nvGraphicFramePr>
        <p:xfrm>
          <a:off x="1124711" y="4665117"/>
          <a:ext cx="7973205" cy="370840"/>
        </p:xfrm>
        <a:graphic>
          <a:graphicData uri="http://schemas.openxmlformats.org/drawingml/2006/table">
            <a:tbl>
              <a:tblPr firstRow="1" bandRow="1">
                <a:tableStyleId>{5C22544A-7EE6-4342-B048-85BDC9FD1C3A}</a:tableStyleId>
              </a:tblPr>
              <a:tblGrid>
                <a:gridCol w="1594641">
                  <a:extLst>
                    <a:ext uri="{9D8B030D-6E8A-4147-A177-3AD203B41FA5}">
                      <a16:colId xmlns:a16="http://schemas.microsoft.com/office/drawing/2014/main" val="1447881607"/>
                    </a:ext>
                  </a:extLst>
                </a:gridCol>
                <a:gridCol w="1594641">
                  <a:extLst>
                    <a:ext uri="{9D8B030D-6E8A-4147-A177-3AD203B41FA5}">
                      <a16:colId xmlns:a16="http://schemas.microsoft.com/office/drawing/2014/main" val="85252036"/>
                    </a:ext>
                  </a:extLst>
                </a:gridCol>
                <a:gridCol w="1594641">
                  <a:extLst>
                    <a:ext uri="{9D8B030D-6E8A-4147-A177-3AD203B41FA5}">
                      <a16:colId xmlns:a16="http://schemas.microsoft.com/office/drawing/2014/main" val="4254848647"/>
                    </a:ext>
                  </a:extLst>
                </a:gridCol>
                <a:gridCol w="1594641">
                  <a:extLst>
                    <a:ext uri="{9D8B030D-6E8A-4147-A177-3AD203B41FA5}">
                      <a16:colId xmlns:a16="http://schemas.microsoft.com/office/drawing/2014/main" val="1362607308"/>
                    </a:ext>
                  </a:extLst>
                </a:gridCol>
                <a:gridCol w="1594641">
                  <a:extLst>
                    <a:ext uri="{9D8B030D-6E8A-4147-A177-3AD203B41FA5}">
                      <a16:colId xmlns:a16="http://schemas.microsoft.com/office/drawing/2014/main" val="2273461413"/>
                    </a:ext>
                  </a:extLst>
                </a:gridCol>
              </a:tblGrid>
              <a:tr h="370840">
                <a:tc>
                  <a:txBody>
                    <a:bodyPr/>
                    <a:lstStyle/>
                    <a:p>
                      <a:r>
                        <a:rPr lang="en-US" sz="1200" b="0" dirty="0">
                          <a:solidFill>
                            <a:schemeClr val="tx1"/>
                          </a:solidFill>
                          <a:latin typeface="Lato" panose="020F0502020204030203" pitchFamily="34" charset="0"/>
                        </a:rPr>
                        <a:t>$10,000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solidFill>
                            <a:schemeClr val="tx1"/>
                          </a:solidFill>
                          <a:latin typeface="Lato" panose="020F0502020204030203" pitchFamily="34" charset="0"/>
                        </a:rPr>
                        <a:t>$12,000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solidFill>
                            <a:schemeClr val="tx1"/>
                          </a:solidFill>
                          <a:latin typeface="Lato" panose="020F0502020204030203" pitchFamily="34" charset="0"/>
                        </a:rPr>
                        <a:t>$14,000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solidFill>
                            <a:schemeClr val="tx1"/>
                          </a:solidFill>
                          <a:latin typeface="Lato" panose="020F0502020204030203" pitchFamily="34" charset="0"/>
                        </a:rPr>
                        <a:t>$16,000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solidFill>
                            <a:schemeClr val="tx1"/>
                          </a:solidFill>
                          <a:latin typeface="Lato" panose="020F0502020204030203" pitchFamily="34" charset="0"/>
                        </a:rPr>
                        <a:t>$18,000+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412920"/>
                  </a:ext>
                </a:extLst>
              </a:tr>
            </a:tbl>
          </a:graphicData>
        </a:graphic>
      </p:graphicFrame>
    </p:spTree>
    <p:extLst>
      <p:ext uri="{BB962C8B-B14F-4D97-AF65-F5344CB8AC3E}">
        <p14:creationId xmlns:p14="http://schemas.microsoft.com/office/powerpoint/2010/main" val="62613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5652" y="800906"/>
            <a:ext cx="2599765" cy="2725271"/>
          </a:xfrm>
        </p:spPr>
        <p:txBody>
          <a:bodyPr/>
          <a:lstStyle/>
          <a:p>
            <a:pPr algn="l"/>
            <a:r>
              <a:rPr lang="en-US" dirty="0">
                <a:solidFill>
                  <a:schemeClr val="tx1"/>
                </a:solidFill>
              </a:rPr>
              <a:t>Per Member Change</a:t>
            </a:r>
          </a:p>
        </p:txBody>
      </p:sp>
      <p:pic>
        <p:nvPicPr>
          <p:cNvPr id="5" name="table">
            <a:extLst>
              <a:ext uri="{FF2B5EF4-FFF2-40B4-BE49-F238E27FC236}">
                <a16:creationId xmlns:a16="http://schemas.microsoft.com/office/drawing/2014/main" id="{983ACA06-6B70-75DA-EA38-327A78934524}"/>
              </a:ext>
            </a:extLst>
          </p:cNvPr>
          <p:cNvPicPr>
            <a:picLocks noChangeAspect="1"/>
          </p:cNvPicPr>
          <p:nvPr/>
        </p:nvPicPr>
        <p:blipFill>
          <a:blip r:embed="rId3"/>
          <a:stretch>
            <a:fillRect/>
          </a:stretch>
        </p:blipFill>
        <p:spPr>
          <a:xfrm>
            <a:off x="2979970" y="274320"/>
            <a:ext cx="5898378" cy="4732419"/>
          </a:xfrm>
          <a:prstGeom prst="rect">
            <a:avLst/>
          </a:prstGeom>
        </p:spPr>
      </p:pic>
      <p:pic>
        <p:nvPicPr>
          <p:cNvPr id="7" name="Picture 6">
            <a:extLst>
              <a:ext uri="{FF2B5EF4-FFF2-40B4-BE49-F238E27FC236}">
                <a16:creationId xmlns:a16="http://schemas.microsoft.com/office/drawing/2014/main" id="{C775BACE-23A6-94F5-83C8-03588A4ED758}"/>
              </a:ext>
            </a:extLst>
          </p:cNvPr>
          <p:cNvPicPr>
            <a:picLocks noChangeAspect="1"/>
          </p:cNvPicPr>
          <p:nvPr/>
        </p:nvPicPr>
        <p:blipFill rotWithShape="1">
          <a:blip r:embed="rId4"/>
          <a:srcRect l="218"/>
          <a:stretch/>
        </p:blipFill>
        <p:spPr>
          <a:xfrm>
            <a:off x="6875929" y="0"/>
            <a:ext cx="2268071" cy="5143500"/>
          </a:xfrm>
          <a:prstGeom prst="rect">
            <a:avLst/>
          </a:prstGeom>
        </p:spPr>
      </p:pic>
    </p:spTree>
    <p:extLst>
      <p:ext uri="{BB962C8B-B14F-4D97-AF65-F5344CB8AC3E}">
        <p14:creationId xmlns:p14="http://schemas.microsoft.com/office/powerpoint/2010/main" val="38628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Test For Understanding</a:t>
            </a:r>
          </a:p>
        </p:txBody>
      </p:sp>
      <p:graphicFrame>
        <p:nvGraphicFramePr>
          <p:cNvPr id="12" name="Chart 11">
            <a:extLst>
              <a:ext uri="{FF2B5EF4-FFF2-40B4-BE49-F238E27FC236}">
                <a16:creationId xmlns:a16="http://schemas.microsoft.com/office/drawing/2014/main" id="{C7B2782A-71F7-34CD-9979-56CA24F1D673}"/>
              </a:ext>
            </a:extLst>
          </p:cNvPr>
          <p:cNvGraphicFramePr>
            <a:graphicFrameLocks/>
          </p:cNvGraphicFramePr>
          <p:nvPr>
            <p:extLst>
              <p:ext uri="{D42A27DB-BD31-4B8C-83A1-F6EECF244321}">
                <p14:modId xmlns:p14="http://schemas.microsoft.com/office/powerpoint/2010/main" val="3864090591"/>
              </p:ext>
            </p:extLst>
          </p:nvPr>
        </p:nvGraphicFramePr>
        <p:xfrm>
          <a:off x="125123" y="1008773"/>
          <a:ext cx="4267583" cy="2173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7AB85B4-96C6-06D8-11CC-7957EFD90043}"/>
              </a:ext>
            </a:extLst>
          </p:cNvPr>
          <p:cNvGraphicFramePr>
            <a:graphicFrameLocks/>
          </p:cNvGraphicFramePr>
          <p:nvPr>
            <p:extLst>
              <p:ext uri="{D42A27DB-BD31-4B8C-83A1-F6EECF244321}">
                <p14:modId xmlns:p14="http://schemas.microsoft.com/office/powerpoint/2010/main" val="3029197034"/>
              </p:ext>
            </p:extLst>
          </p:nvPr>
        </p:nvGraphicFramePr>
        <p:xfrm>
          <a:off x="4473388" y="1015207"/>
          <a:ext cx="4545489" cy="2167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3">
            <a:extLst>
              <a:ext uri="{FF2B5EF4-FFF2-40B4-BE49-F238E27FC236}">
                <a16:creationId xmlns:a16="http://schemas.microsoft.com/office/drawing/2014/main" id="{03460C28-97A4-0387-1DF8-5EFBB31C5547}"/>
              </a:ext>
            </a:extLst>
          </p:cNvPr>
          <p:cNvGraphicFramePr>
            <a:graphicFrameLocks/>
          </p:cNvGraphicFramePr>
          <p:nvPr>
            <p:extLst>
              <p:ext uri="{D42A27DB-BD31-4B8C-83A1-F6EECF244321}">
                <p14:modId xmlns:p14="http://schemas.microsoft.com/office/powerpoint/2010/main" val="834826809"/>
              </p:ext>
            </p:extLst>
          </p:nvPr>
        </p:nvGraphicFramePr>
        <p:xfrm>
          <a:off x="217394" y="3276020"/>
          <a:ext cx="4049806" cy="17789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ectangle 18">
            <a:extLst>
              <a:ext uri="{FF2B5EF4-FFF2-40B4-BE49-F238E27FC236}">
                <a16:creationId xmlns:a16="http://schemas.microsoft.com/office/drawing/2014/main" id="{AEED5D7A-AB2A-E4F7-96BD-E944F73F7712}"/>
              </a:ext>
            </a:extLst>
          </p:cNvPr>
          <p:cNvSpPr/>
          <p:nvPr/>
        </p:nvSpPr>
        <p:spPr>
          <a:xfrm>
            <a:off x="4473387" y="3388659"/>
            <a:ext cx="4545489" cy="159571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800" dirty="0"/>
              <a:t>What is this sample district’s “Base” </a:t>
            </a:r>
          </a:p>
          <a:p>
            <a:pPr algn="ctr"/>
            <a:r>
              <a:rPr lang="en-US" sz="1800" dirty="0"/>
              <a:t>Revenue Limit Trend?</a:t>
            </a:r>
          </a:p>
          <a:p>
            <a:pPr algn="ctr"/>
            <a:endParaRPr lang="en-US" sz="1800" dirty="0"/>
          </a:p>
          <a:p>
            <a:pPr algn="ctr"/>
            <a:r>
              <a:rPr lang="en-US" sz="1800" dirty="0"/>
              <a:t>What if a district, instead, had increasing FTE?</a:t>
            </a:r>
          </a:p>
        </p:txBody>
      </p:sp>
    </p:spTree>
    <p:extLst>
      <p:ext uri="{BB962C8B-B14F-4D97-AF65-F5344CB8AC3E}">
        <p14:creationId xmlns:p14="http://schemas.microsoft.com/office/powerpoint/2010/main" val="123331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Exemptions</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extLst>
              <p:ext uri="{D42A27DB-BD31-4B8C-83A1-F6EECF244321}">
                <p14:modId xmlns:p14="http://schemas.microsoft.com/office/powerpoint/2010/main" val="967955620"/>
              </p:ext>
            </p:extLst>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607609"/>
            <a:ext cx="8767481" cy="2331944"/>
            <a:chOff x="188259" y="2607609"/>
            <a:chExt cx="8767481" cy="2331944"/>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dirty="0"/>
                <a:t>District – specific “exemptions”</a:t>
              </a:r>
            </a:p>
            <a:p>
              <a:r>
                <a:rPr lang="en-US" sz="2400" dirty="0"/>
                <a:t>Some auto-calculate; others based on district reports or data</a:t>
              </a:r>
            </a:p>
            <a:p>
              <a:r>
                <a:rPr lang="en-US" sz="2400" dirty="0"/>
                <a:t>Recurring and Non-Recurring have differing long-term impacts</a:t>
              </a:r>
            </a:p>
          </p:txBody>
        </p:sp>
        <p:sp>
          <p:nvSpPr>
            <p:cNvPr id="8" name="Arrow: Up 7">
              <a:extLst>
                <a:ext uri="{FF2B5EF4-FFF2-40B4-BE49-F238E27FC236}">
                  <a16:creationId xmlns:a16="http://schemas.microsoft.com/office/drawing/2014/main" id="{173648C3-B41B-2F2E-E16E-DDBF463A48FE}"/>
                </a:ext>
              </a:extLst>
            </p:cNvPr>
            <p:cNvSpPr/>
            <p:nvPr/>
          </p:nvSpPr>
          <p:spPr>
            <a:xfrm>
              <a:off x="4912660" y="2607609"/>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737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75157"/>
            <a:ext cx="7638393"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a:rPr>
              <a:t>Once a district levies for a Recurring Exemption, that amount stays permanently in the base going forward. </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Recurring Exemptions</a:t>
            </a:r>
          </a:p>
        </p:txBody>
      </p:sp>
      <p:sp>
        <p:nvSpPr>
          <p:cNvPr id="3" name="Slide Number Placeholder 2"/>
          <p:cNvSpPr>
            <a:spLocks noGrp="1"/>
          </p:cNvSpPr>
          <p:nvPr>
            <p:ph type="sldNum" sz="quarter" idx="12"/>
          </p:nvPr>
        </p:nvSpPr>
        <p:spPr/>
        <p:txBody>
          <a:bodyPr/>
          <a:lstStyle/>
          <a:p>
            <a:endParaRPr lang="en-US" dirty="0"/>
          </a:p>
        </p:txBody>
      </p:sp>
      <p:graphicFrame>
        <p:nvGraphicFramePr>
          <p:cNvPr id="22" name="Chart 21"/>
          <p:cNvGraphicFramePr/>
          <p:nvPr>
            <p:extLst>
              <p:ext uri="{D42A27DB-BD31-4B8C-83A1-F6EECF244321}">
                <p14:modId xmlns:p14="http://schemas.microsoft.com/office/powerpoint/2010/main" val="2431010901"/>
              </p:ext>
            </p:extLst>
          </p:nvPr>
        </p:nvGraphicFramePr>
        <p:xfrm>
          <a:off x="556911" y="1828801"/>
          <a:ext cx="8084169" cy="2909390"/>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641080" y="4805921"/>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24</a:t>
            </a:fld>
            <a:endParaRPr lang="en-US" sz="1400" dirty="0">
              <a:latin typeface="Lato" panose="020F0502020204030203" pitchFamily="34" charset="0"/>
            </a:endParaRPr>
          </a:p>
        </p:txBody>
      </p:sp>
    </p:spTree>
    <p:extLst>
      <p:ext uri="{BB962C8B-B14F-4D97-AF65-F5344CB8AC3E}">
        <p14:creationId xmlns:p14="http://schemas.microsoft.com/office/powerpoint/2010/main" val="21412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95" y="1048975"/>
            <a:ext cx="8194646" cy="769441"/>
          </a:xfrm>
          <a:prstGeom prst="rect">
            <a:avLst/>
          </a:prstGeom>
        </p:spPr>
        <p:txBody>
          <a:bodyPr wrap="square">
            <a:spAutoFit/>
          </a:bodyPr>
          <a:lstStyle/>
          <a:p>
            <a:pPr marL="342900" indent="-342900">
              <a:spcAft>
                <a:spcPts val="450"/>
              </a:spcAft>
              <a:buFont typeface="Arial" panose="020B0604020202020204" pitchFamily="34" charset="0"/>
              <a:buChar char="•"/>
            </a:pPr>
            <a:r>
              <a:rPr lang="en-US" sz="2200" dirty="0">
                <a:solidFill>
                  <a:prstClr val="black"/>
                </a:solidFill>
                <a:latin typeface="Lato" panose="020F0502020204030203" pitchFamily="34" charset="0"/>
              </a:rPr>
              <a:t>The exemption is only valid for a limited period of time – </a:t>
            </a:r>
            <a:br>
              <a:rPr lang="en-US" sz="2200" dirty="0">
                <a:solidFill>
                  <a:prstClr val="black"/>
                </a:solidFill>
                <a:latin typeface="Lato" panose="020F0502020204030203" pitchFamily="34" charset="0"/>
              </a:rPr>
            </a:br>
            <a:r>
              <a:rPr lang="en-US" sz="2200" dirty="0">
                <a:solidFill>
                  <a:prstClr val="black"/>
                </a:solidFill>
                <a:latin typeface="Lato" panose="020F0502020204030203" pitchFamily="34" charset="0"/>
              </a:rPr>
              <a:t>usually one Revenue Limit cycle.</a:t>
            </a:r>
          </a:p>
        </p:txBody>
      </p:sp>
      <p:cxnSp>
        <p:nvCxnSpPr>
          <p:cNvPr id="5" name="Straight Connector 4"/>
          <p:cNvCxnSpPr/>
          <p:nvPr/>
        </p:nvCxnSpPr>
        <p:spPr>
          <a:xfrm>
            <a:off x="1543051" y="914400"/>
            <a:ext cx="459343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 Placeholder 1"/>
          <p:cNvSpPr txBox="1">
            <a:spLocks/>
          </p:cNvSpPr>
          <p:nvPr/>
        </p:nvSpPr>
        <p:spPr>
          <a:xfrm>
            <a:off x="0" y="0"/>
            <a:ext cx="9144000" cy="921657"/>
          </a:xfrm>
          <a:prstGeom prst="rect">
            <a:avLst/>
          </a:prstGeom>
        </p:spPr>
        <p:txBody>
          <a:bodyPr anchor="ct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dirty="0">
                <a:solidFill>
                  <a:schemeClr val="bg1"/>
                </a:solidFill>
                <a:latin typeface="Lato Black" panose="020F0A02020204030203" pitchFamily="34" charset="0"/>
              </a:rPr>
              <a:t>Non-Recurring Exemptions</a:t>
            </a:r>
          </a:p>
        </p:txBody>
      </p:sp>
      <p:sp>
        <p:nvSpPr>
          <p:cNvPr id="3" name="Slide Number Placeholder 2"/>
          <p:cNvSpPr>
            <a:spLocks noGrp="1"/>
          </p:cNvSpPr>
          <p:nvPr>
            <p:ph type="sldNum" sz="quarter" idx="12"/>
          </p:nvPr>
        </p:nvSpPr>
        <p:spPr/>
        <p:txBody>
          <a:bodyPr/>
          <a:lstStyle/>
          <a:p>
            <a:fld id="{4FAB73BC-B049-4115-A692-8D63A059BFB8}" type="slidenum">
              <a:rPr lang="en-US" smtClean="0"/>
              <a:pPr/>
              <a:t>25</a:t>
            </a:fld>
            <a:endParaRPr lang="en-US" dirty="0"/>
          </a:p>
        </p:txBody>
      </p:sp>
      <p:graphicFrame>
        <p:nvGraphicFramePr>
          <p:cNvPr id="22" name="Chart 21"/>
          <p:cNvGraphicFramePr/>
          <p:nvPr>
            <p:extLst>
              <p:ext uri="{D42A27DB-BD31-4B8C-83A1-F6EECF244321}">
                <p14:modId xmlns:p14="http://schemas.microsoft.com/office/powerpoint/2010/main" val="3466905668"/>
              </p:ext>
            </p:extLst>
          </p:nvPr>
        </p:nvGraphicFramePr>
        <p:xfrm>
          <a:off x="381795" y="1945734"/>
          <a:ext cx="8367757" cy="2769701"/>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2"/>
          <p:cNvSpPr txBox="1">
            <a:spLocks/>
          </p:cNvSpPr>
          <p:nvPr/>
        </p:nvSpPr>
        <p:spPr>
          <a:xfrm>
            <a:off x="8576441" y="4791745"/>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25</a:t>
            </a:fld>
            <a:endParaRPr lang="en-US" sz="1400" dirty="0">
              <a:latin typeface="Lato" panose="020F0502020204030203" pitchFamily="34" charset="0"/>
            </a:endParaRPr>
          </a:p>
        </p:txBody>
      </p:sp>
    </p:spTree>
    <p:extLst>
      <p:ext uri="{BB962C8B-B14F-4D97-AF65-F5344CB8AC3E}">
        <p14:creationId xmlns:p14="http://schemas.microsoft.com/office/powerpoint/2010/main" val="360253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Types of Exemptions</a:t>
            </a:r>
          </a:p>
        </p:txBody>
      </p:sp>
      <p:sp>
        <p:nvSpPr>
          <p:cNvPr id="4" name="Text Placeholder 3">
            <a:extLst>
              <a:ext uri="{FF2B5EF4-FFF2-40B4-BE49-F238E27FC236}">
                <a16:creationId xmlns:a16="http://schemas.microsoft.com/office/drawing/2014/main" id="{27BFA082-00B2-DCAC-67B4-9DCC5FF61B3F}"/>
              </a:ext>
            </a:extLst>
          </p:cNvPr>
          <p:cNvSpPr>
            <a:spLocks noGrp="1"/>
          </p:cNvSpPr>
          <p:nvPr>
            <p:ph type="body" sz="quarter" idx="14"/>
          </p:nvPr>
        </p:nvSpPr>
        <p:spPr>
          <a:xfrm>
            <a:off x="421342" y="1126958"/>
            <a:ext cx="8380268" cy="3706085"/>
          </a:xfrm>
        </p:spPr>
        <p:txBody>
          <a:bodyPr>
            <a:normAutofit fontScale="92500" lnSpcReduction="10000"/>
          </a:bodyPr>
          <a:lstStyle/>
          <a:p>
            <a:pPr marL="0" indent="0">
              <a:lnSpc>
                <a:spcPct val="100000"/>
              </a:lnSpc>
              <a:buNone/>
            </a:pPr>
            <a:r>
              <a:rPr lang="en-US" sz="1600" dirty="0"/>
              <a:t>Recurring</a:t>
            </a:r>
          </a:p>
          <a:p>
            <a:pPr>
              <a:lnSpc>
                <a:spcPct val="100000"/>
              </a:lnSpc>
            </a:pPr>
            <a:r>
              <a:rPr lang="en-US" sz="1600" b="0" dirty="0"/>
              <a:t>Prior Year Carryover</a:t>
            </a:r>
          </a:p>
          <a:p>
            <a:pPr>
              <a:lnSpc>
                <a:spcPct val="100000"/>
              </a:lnSpc>
            </a:pPr>
            <a:r>
              <a:rPr lang="en-US" sz="1600" b="0" dirty="0"/>
              <a:t>Transfer of Service</a:t>
            </a:r>
          </a:p>
          <a:p>
            <a:pPr>
              <a:lnSpc>
                <a:spcPct val="100000"/>
              </a:lnSpc>
            </a:pPr>
            <a:r>
              <a:rPr lang="en-US" sz="1600" b="0" dirty="0"/>
              <a:t>Recurring Referenda to Exceed</a:t>
            </a:r>
          </a:p>
          <a:p>
            <a:pPr>
              <a:lnSpc>
                <a:spcPct val="100000"/>
              </a:lnSpc>
            </a:pPr>
            <a:r>
              <a:rPr lang="en-US" sz="1600" b="0" dirty="0"/>
              <a:t>Transfer of Territory/Other Reorg and Federal Impact Aid Loss</a:t>
            </a:r>
          </a:p>
          <a:p>
            <a:pPr marL="0" indent="0">
              <a:lnSpc>
                <a:spcPct val="100000"/>
              </a:lnSpc>
              <a:buNone/>
            </a:pPr>
            <a:r>
              <a:rPr lang="en-US" sz="1600" dirty="0"/>
              <a:t>Non-Recurring</a:t>
            </a:r>
          </a:p>
          <a:p>
            <a:pPr>
              <a:lnSpc>
                <a:spcPct val="100000"/>
              </a:lnSpc>
            </a:pPr>
            <a:r>
              <a:rPr lang="en-US" sz="1600" b="0" dirty="0"/>
              <a:t>Hold Harmless</a:t>
            </a:r>
          </a:p>
          <a:p>
            <a:pPr>
              <a:lnSpc>
                <a:spcPct val="100000"/>
              </a:lnSpc>
            </a:pPr>
            <a:r>
              <a:rPr lang="en-US" sz="1600" b="0" dirty="0"/>
              <a:t>Declining Enrollment Exemption</a:t>
            </a:r>
          </a:p>
          <a:p>
            <a:pPr>
              <a:lnSpc>
                <a:spcPct val="100000"/>
              </a:lnSpc>
            </a:pPr>
            <a:r>
              <a:rPr lang="en-US" sz="1600" b="0" dirty="0"/>
              <a:t>Non-Recurring Referenda to Exceed</a:t>
            </a:r>
          </a:p>
          <a:p>
            <a:pPr>
              <a:lnSpc>
                <a:spcPct val="100000"/>
              </a:lnSpc>
            </a:pPr>
            <a:r>
              <a:rPr lang="en-US" sz="1600" b="0" dirty="0"/>
              <a:t>Energy Efficiency Net Exemption</a:t>
            </a:r>
          </a:p>
          <a:p>
            <a:pPr>
              <a:lnSpc>
                <a:spcPct val="100000"/>
              </a:lnSpc>
            </a:pPr>
            <a:r>
              <a:rPr lang="en-US" sz="1600" b="0" dirty="0"/>
              <a:t>Prior Year Open Enrollment</a:t>
            </a:r>
          </a:p>
          <a:p>
            <a:pPr>
              <a:lnSpc>
                <a:spcPct val="100000"/>
              </a:lnSpc>
            </a:pPr>
            <a:r>
              <a:rPr lang="en-US" sz="1600" b="0" dirty="0"/>
              <a:t>WPCP, RPCP Private School Voucher and Special Needs Scholarship Program Deductions</a:t>
            </a:r>
          </a:p>
          <a:p>
            <a:pPr>
              <a:lnSpc>
                <a:spcPct val="100000"/>
              </a:lnSpc>
            </a:pPr>
            <a:r>
              <a:rPr lang="en-US" sz="1600" b="0" dirty="0"/>
              <a:t>Adjustment for Refunded or Rescinded Taxes, Fund 39 residual balance transfer, and Ineligible Fund 80 expenditures</a:t>
            </a:r>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26</a:t>
            </a:fld>
            <a:endParaRPr lang="en-US" sz="1400" dirty="0">
              <a:latin typeface="Lato" panose="020F0502020204030203" pitchFamily="34" charset="0"/>
            </a:endParaRPr>
          </a:p>
        </p:txBody>
      </p:sp>
    </p:spTree>
    <p:extLst>
      <p:ext uri="{BB962C8B-B14F-4D97-AF65-F5344CB8AC3E}">
        <p14:creationId xmlns:p14="http://schemas.microsoft.com/office/powerpoint/2010/main" val="351436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“Base Revenue Limit” and Exemptions</a:t>
            </a:r>
          </a:p>
        </p:txBody>
      </p:sp>
      <p:sp>
        <p:nvSpPr>
          <p:cNvPr id="7" name="Slide Number Placeholder 2"/>
          <p:cNvSpPr txBox="1">
            <a:spLocks/>
          </p:cNvSpPr>
          <p:nvPr/>
        </p:nvSpPr>
        <p:spPr>
          <a:xfrm>
            <a:off x="8641080" y="48330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27</a:t>
            </a:fld>
            <a:endParaRPr lang="en-US" sz="1400" dirty="0">
              <a:latin typeface="Lato" panose="020F0502020204030203" pitchFamily="34" charset="0"/>
            </a:endParaRPr>
          </a:p>
        </p:txBody>
      </p:sp>
      <p:graphicFrame>
        <p:nvGraphicFramePr>
          <p:cNvPr id="9" name="Chart 8">
            <a:extLst>
              <a:ext uri="{FF2B5EF4-FFF2-40B4-BE49-F238E27FC236}">
                <a16:creationId xmlns:a16="http://schemas.microsoft.com/office/drawing/2014/main" id="{23BE1966-31A7-8E96-AF97-36D584EBC716}"/>
              </a:ext>
            </a:extLst>
          </p:cNvPr>
          <p:cNvGraphicFramePr>
            <a:graphicFrameLocks/>
          </p:cNvGraphicFramePr>
          <p:nvPr>
            <p:extLst>
              <p:ext uri="{D42A27DB-BD31-4B8C-83A1-F6EECF244321}">
                <p14:modId xmlns:p14="http://schemas.microsoft.com/office/powerpoint/2010/main" val="1949820780"/>
              </p:ext>
            </p:extLst>
          </p:nvPr>
        </p:nvGraphicFramePr>
        <p:xfrm>
          <a:off x="197082" y="1062459"/>
          <a:ext cx="8794518" cy="281925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466F8A5B-DEF2-F63D-CF55-5D564E9BB852}"/>
              </a:ext>
            </a:extLst>
          </p:cNvPr>
          <p:cNvSpPr/>
          <p:nvPr/>
        </p:nvSpPr>
        <p:spPr>
          <a:xfrm>
            <a:off x="197082" y="3953435"/>
            <a:ext cx="8794518" cy="10309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285750" indent="-285750">
              <a:buFont typeface="Arial" panose="020B0604020202020204" pitchFamily="34" charset="0"/>
              <a:buChar char="•"/>
            </a:pPr>
            <a:r>
              <a:rPr lang="en-US" sz="2000" dirty="0"/>
              <a:t>Ave FTE * Max. Rev. / Member = majority of districts’ RL authority</a:t>
            </a:r>
          </a:p>
          <a:p>
            <a:pPr marL="285750" indent="-285750">
              <a:buFont typeface="Arial" panose="020B0604020202020204" pitchFamily="34" charset="0"/>
              <a:buChar char="•"/>
            </a:pPr>
            <a:r>
              <a:rPr lang="en-US" sz="2000" dirty="0"/>
              <a:t>Recurring exemptions, once levied, increase districts’ base</a:t>
            </a:r>
          </a:p>
          <a:p>
            <a:pPr marL="285750" indent="-285750">
              <a:buFont typeface="Arial" panose="020B0604020202020204" pitchFamily="34" charset="0"/>
              <a:buChar char="•"/>
            </a:pPr>
            <a:r>
              <a:rPr lang="en-US" sz="2000" dirty="0"/>
              <a:t>Non-recurring exemptions are received in the current year</a:t>
            </a:r>
          </a:p>
        </p:txBody>
      </p:sp>
    </p:spTree>
    <p:extLst>
      <p:ext uri="{BB962C8B-B14F-4D97-AF65-F5344CB8AC3E}">
        <p14:creationId xmlns:p14="http://schemas.microsoft.com/office/powerpoint/2010/main" val="748768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1C77F20-BCA5-7C88-8CC3-196470D2521D}"/>
              </a:ext>
            </a:extLst>
          </p:cNvPr>
          <p:cNvSpPr txBox="1">
            <a:spLocks/>
          </p:cNvSpPr>
          <p:nvPr/>
        </p:nvSpPr>
        <p:spPr>
          <a:xfrm>
            <a:off x="1680" y="0"/>
            <a:ext cx="9140641" cy="92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en-US"/>
            </a:defPPr>
            <a:lvl1pPr algn="ctr" defTabSz="685800">
              <a:lnSpc>
                <a:spcPct val="90000"/>
              </a:lnSpc>
              <a:spcBef>
                <a:spcPct val="0"/>
              </a:spcBef>
              <a:buNone/>
              <a:defRPr sz="3300" b="1">
                <a:solidFill>
                  <a:schemeClr val="lt1"/>
                </a:solidFill>
                <a:latin typeface="Lato Black" panose="020F0A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effectLst>
                  <a:outerShdw blurRad="12700" dist="12700" dir="2700000" algn="tl" rotWithShape="0">
                    <a:prstClr val="black">
                      <a:alpha val="40000"/>
                    </a:prstClr>
                  </a:outerShdw>
                </a:effectLst>
              </a:rPr>
              <a:t>Total Revenue Limit Authority</a:t>
            </a:r>
          </a:p>
        </p:txBody>
      </p:sp>
      <p:graphicFrame>
        <p:nvGraphicFramePr>
          <p:cNvPr id="5" name="Content Placeholder 3">
            <a:extLst>
              <a:ext uri="{FF2B5EF4-FFF2-40B4-BE49-F238E27FC236}">
                <a16:creationId xmlns:a16="http://schemas.microsoft.com/office/drawing/2014/main" id="{40E312EE-B41F-7FAA-BB80-65480B41880A}"/>
              </a:ext>
            </a:extLst>
          </p:cNvPr>
          <p:cNvGraphicFramePr>
            <a:graphicFrameLocks noGrp="1"/>
          </p:cNvGraphicFramePr>
          <p:nvPr>
            <p:ph idx="1"/>
          </p:nvPr>
        </p:nvGraphicFramePr>
        <p:xfrm>
          <a:off x="188259" y="1039906"/>
          <a:ext cx="8812306" cy="22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EC26701B-2E57-306C-89AB-7976079BA28F}"/>
              </a:ext>
            </a:extLst>
          </p:cNvPr>
          <p:cNvGrpSpPr/>
          <p:nvPr/>
        </p:nvGrpSpPr>
        <p:grpSpPr>
          <a:xfrm>
            <a:off x="188259" y="2571750"/>
            <a:ext cx="8767481" cy="2367803"/>
            <a:chOff x="188259" y="2571750"/>
            <a:chExt cx="8767481" cy="2367803"/>
          </a:xfrm>
        </p:grpSpPr>
        <p:sp>
          <p:nvSpPr>
            <p:cNvPr id="7" name="Rectangle: Rounded Corners 6">
              <a:extLst>
                <a:ext uri="{FF2B5EF4-FFF2-40B4-BE49-F238E27FC236}">
                  <a16:creationId xmlns:a16="http://schemas.microsoft.com/office/drawing/2014/main" id="{A0115660-6ADA-6EF9-93F4-021158DFB0EE}"/>
                </a:ext>
              </a:extLst>
            </p:cNvPr>
            <p:cNvSpPr/>
            <p:nvPr/>
          </p:nvSpPr>
          <p:spPr>
            <a:xfrm>
              <a:off x="188259" y="3119718"/>
              <a:ext cx="8767481" cy="181983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dirty="0"/>
                <a:t>The “How Much” revenue a district can receive through the sources of General Aid and the Local Tax Levy</a:t>
              </a:r>
            </a:p>
          </p:txBody>
        </p:sp>
        <p:sp>
          <p:nvSpPr>
            <p:cNvPr id="8" name="Arrow: Up 7">
              <a:extLst>
                <a:ext uri="{FF2B5EF4-FFF2-40B4-BE49-F238E27FC236}">
                  <a16:creationId xmlns:a16="http://schemas.microsoft.com/office/drawing/2014/main" id="{173648C3-B41B-2F2E-E16E-DDBF463A48FE}"/>
                </a:ext>
              </a:extLst>
            </p:cNvPr>
            <p:cNvSpPr/>
            <p:nvPr/>
          </p:nvSpPr>
          <p:spPr>
            <a:xfrm>
              <a:off x="7252448" y="2571750"/>
              <a:ext cx="717177" cy="691403"/>
            </a:xfrm>
            <a:prstGeom prst="upArrow">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348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Revenue Limit, Equalization Aid,</a:t>
            </a:r>
            <a:br>
              <a:rPr lang="en-US" sz="3300" b="1" dirty="0">
                <a:latin typeface="Lato Black" panose="020F0A02020204030203" pitchFamily="34" charset="0"/>
              </a:rPr>
            </a:br>
            <a:r>
              <a:rPr lang="en-US" sz="3300" b="1" dirty="0">
                <a:latin typeface="Lato Black" panose="020F0A02020204030203" pitchFamily="34" charset="0"/>
              </a:rPr>
              <a:t> and Controlled Property Tax Levy</a:t>
            </a:r>
            <a:endParaRPr lang="en-US" sz="3300" dirty="0">
              <a:latin typeface="Lato Black" panose="020F0A0202020403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9175085"/>
              </p:ext>
            </p:extLst>
          </p:nvPr>
        </p:nvGraphicFramePr>
        <p:xfrm>
          <a:off x="429371" y="1159477"/>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Image result for how mu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a:xfrm>
            <a:off x="8525185" y="4853167"/>
            <a:ext cx="502920" cy="226314"/>
          </a:xfrm>
        </p:spPr>
        <p:txBody>
          <a:bodyPr/>
          <a:lstStyle/>
          <a:p>
            <a:pPr>
              <a:defRPr/>
            </a:pPr>
            <a:fld id="{3528CCFA-0BAD-4D07-A244-1DA515BBAFBE}" type="slidenum">
              <a:rPr lang="en-US" sz="1400" smtClean="0">
                <a:latin typeface="Lato" panose="020F0502020204030203" pitchFamily="34" charset="0"/>
              </a:rPr>
              <a:pPr>
                <a:defRPr/>
              </a:pPr>
              <a:t>29</a:t>
            </a:fld>
            <a:endParaRPr lang="en-US" dirty="0">
              <a:latin typeface="Lato" panose="020F0502020204030203" pitchFamily="34" charset="0"/>
            </a:endParaRPr>
          </a:p>
        </p:txBody>
      </p:sp>
    </p:spTree>
    <p:extLst>
      <p:ext uri="{BB962C8B-B14F-4D97-AF65-F5344CB8AC3E}">
        <p14:creationId xmlns:p14="http://schemas.microsoft.com/office/powerpoint/2010/main" val="226823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Learning Targets</a:t>
            </a:r>
          </a:p>
        </p:txBody>
      </p:sp>
      <p:sp>
        <p:nvSpPr>
          <p:cNvPr id="3" name="Text Placeholder 2"/>
          <p:cNvSpPr>
            <a:spLocks noGrp="1"/>
          </p:cNvSpPr>
          <p:nvPr>
            <p:ph type="body" sz="quarter" idx="14"/>
          </p:nvPr>
        </p:nvSpPr>
        <p:spPr>
          <a:xfrm>
            <a:off x="1265464" y="1152467"/>
            <a:ext cx="6621235" cy="3540977"/>
          </a:xfrm>
        </p:spPr>
        <p:txBody>
          <a:bodyPr>
            <a:noAutofit/>
          </a:bodyPr>
          <a:lstStyle/>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Recall</a:t>
            </a:r>
            <a:r>
              <a:rPr lang="en-US" sz="2200" dirty="0">
                <a:solidFill>
                  <a:prstClr val="black"/>
                </a:solidFill>
                <a:latin typeface="Lato"/>
              </a:rPr>
              <a:t> how school finance is structured in Wisconsin and </a:t>
            </a:r>
            <a:r>
              <a:rPr lang="en-US" sz="2200" i="1" dirty="0">
                <a:solidFill>
                  <a:prstClr val="black"/>
                </a:solidFill>
                <a:latin typeface="Lato"/>
              </a:rPr>
              <a:t>identify</a:t>
            </a:r>
            <a:r>
              <a:rPr lang="en-US" sz="2200" dirty="0">
                <a:solidFill>
                  <a:prstClr val="black"/>
                </a:solidFill>
                <a:latin typeface="Lato"/>
              </a:rPr>
              <a:t> why</a:t>
            </a: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Explain</a:t>
            </a:r>
            <a:r>
              <a:rPr lang="en-US" sz="2200" dirty="0">
                <a:solidFill>
                  <a:prstClr val="black"/>
                </a:solidFill>
                <a:latin typeface="Lato"/>
              </a:rPr>
              <a:t> the difference between revenue limits and state equalization aid and </a:t>
            </a:r>
            <a:r>
              <a:rPr lang="en-US" sz="2200" i="1" dirty="0">
                <a:solidFill>
                  <a:prstClr val="black"/>
                </a:solidFill>
                <a:latin typeface="Lato"/>
              </a:rPr>
              <a:t>describe</a:t>
            </a:r>
            <a:r>
              <a:rPr lang="en-US" sz="2200" dirty="0">
                <a:solidFill>
                  <a:prstClr val="black"/>
                </a:solidFill>
                <a:latin typeface="Lato"/>
              </a:rPr>
              <a:t> the impact on school finance</a:t>
            </a:r>
          </a:p>
          <a:p>
            <a:pPr lvl="0" defTabSz="457200">
              <a:lnSpc>
                <a:spcPct val="100000"/>
              </a:lnSpc>
              <a:spcAft>
                <a:spcPts val="600"/>
              </a:spcAft>
              <a:buFont typeface="Arial" panose="020B0604020202020204" pitchFamily="34" charset="0"/>
              <a:buChar char="•"/>
            </a:pPr>
            <a:r>
              <a:rPr lang="en-US" sz="2200" i="1" dirty="0">
                <a:solidFill>
                  <a:prstClr val="black"/>
                </a:solidFill>
                <a:latin typeface="Lato"/>
              </a:rPr>
              <a:t>Recognize</a:t>
            </a:r>
            <a:r>
              <a:rPr lang="en-US" sz="2200" dirty="0">
                <a:solidFill>
                  <a:prstClr val="black"/>
                </a:solidFill>
                <a:latin typeface="Lato"/>
              </a:rPr>
              <a:t> the difference between cash and fund balance</a:t>
            </a:r>
          </a:p>
          <a:p>
            <a:pPr marL="0" lvl="0" indent="0" algn="ctr"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398166" y="4641334"/>
            <a:ext cx="288862" cy="307777"/>
          </a:xfrm>
          <a:prstGeom prst="rect">
            <a:avLst/>
          </a:prstGeom>
        </p:spPr>
        <p:txBody>
          <a:bodyPr wrap="none">
            <a:spAutoFit/>
          </a:bodyPr>
          <a:lstStyle/>
          <a:p>
            <a:pPr lvl="0" defTabSz="457200">
              <a:lnSpc>
                <a:spcPct val="100000"/>
              </a:lnSpc>
              <a:spcAft>
                <a:spcPts val="600"/>
              </a:spcAft>
            </a:pPr>
            <a:fld id="{2290EF48-6566-49DF-A10E-ABFAFBC0B802}" type="slidenum">
              <a:rPr lang="en-US" sz="1400">
                <a:solidFill>
                  <a:prstClr val="black"/>
                </a:solidFill>
                <a:latin typeface="Lato"/>
              </a:rPr>
              <a:pPr lvl="0" defTabSz="457200">
                <a:lnSpc>
                  <a:spcPct val="100000"/>
                </a:lnSpc>
                <a:spcAft>
                  <a:spcPts val="600"/>
                </a:spcAft>
              </a:pPr>
              <a:t>3</a:t>
            </a:fld>
            <a:endParaRPr lang="en-US" sz="1400" dirty="0">
              <a:solidFill>
                <a:prstClr val="black"/>
              </a:solidFill>
              <a:latin typeface="Lato"/>
            </a:endParaRPr>
          </a:p>
        </p:txBody>
      </p:sp>
    </p:spTree>
    <p:extLst>
      <p:ext uri="{BB962C8B-B14F-4D97-AF65-F5344CB8AC3E}">
        <p14:creationId xmlns:p14="http://schemas.microsoft.com/office/powerpoint/2010/main" val="98836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5694-70C6-4145-8CA5-9A6C5B611303}"/>
              </a:ext>
            </a:extLst>
          </p:cNvPr>
          <p:cNvSpPr>
            <a:spLocks noGrp="1"/>
          </p:cNvSpPr>
          <p:nvPr>
            <p:ph type="title"/>
          </p:nvPr>
        </p:nvSpPr>
        <p:spPr>
          <a:xfrm>
            <a:off x="457200" y="56459"/>
            <a:ext cx="8229600" cy="877360"/>
          </a:xfrm>
        </p:spPr>
        <p:txBody>
          <a:bodyPr/>
          <a:lstStyle/>
          <a:p>
            <a:r>
              <a:rPr lang="en-US" dirty="0"/>
              <a:t>School Tax Levy Composition</a:t>
            </a:r>
          </a:p>
        </p:txBody>
      </p:sp>
      <p:sp>
        <p:nvSpPr>
          <p:cNvPr id="4" name="Slide Number Placeholder 3">
            <a:extLst>
              <a:ext uri="{FF2B5EF4-FFF2-40B4-BE49-F238E27FC236}">
                <a16:creationId xmlns:a16="http://schemas.microsoft.com/office/drawing/2014/main" id="{A2796843-B973-4933-950C-2134F718EE2F}"/>
              </a:ext>
            </a:extLst>
          </p:cNvPr>
          <p:cNvSpPr>
            <a:spLocks noGrp="1"/>
          </p:cNvSpPr>
          <p:nvPr>
            <p:ph type="sldNum" sz="quarter" idx="12"/>
          </p:nvPr>
        </p:nvSpPr>
        <p:spPr/>
        <p:txBody>
          <a:bodyPr/>
          <a:lstStyle/>
          <a:p>
            <a:fld id="{FD6C19A2-9E01-468F-BDC9-AC16B7F4160F}" type="slidenum">
              <a:rPr lang="en-US" smtClean="0"/>
              <a:pPr/>
              <a:t>30</a:t>
            </a:fld>
            <a:endParaRPr lang="en-US" dirty="0"/>
          </a:p>
        </p:txBody>
      </p:sp>
      <p:graphicFrame>
        <p:nvGraphicFramePr>
          <p:cNvPr id="5" name="Content Placeholder 3">
            <a:extLst>
              <a:ext uri="{FF2B5EF4-FFF2-40B4-BE49-F238E27FC236}">
                <a16:creationId xmlns:a16="http://schemas.microsoft.com/office/drawing/2014/main" id="{00000000-0008-0000-1400-000069000000}"/>
              </a:ext>
            </a:extLst>
          </p:cNvPr>
          <p:cNvGraphicFramePr>
            <a:graphicFrameLocks noGrp="1"/>
          </p:cNvGraphicFramePr>
          <p:nvPr>
            <p:ph idx="1"/>
            <p:extLst>
              <p:ext uri="{D42A27DB-BD31-4B8C-83A1-F6EECF244321}">
                <p14:modId xmlns:p14="http://schemas.microsoft.com/office/powerpoint/2010/main" val="1047973238"/>
              </p:ext>
            </p:extLst>
          </p:nvPr>
        </p:nvGraphicFramePr>
        <p:xfrm>
          <a:off x="582706" y="1160133"/>
          <a:ext cx="8292353" cy="37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14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000" dirty="0"/>
              <a:t>Basic Revenue Limit Concepts</a:t>
            </a:r>
          </a:p>
        </p:txBody>
      </p:sp>
      <p:sp>
        <p:nvSpPr>
          <p:cNvPr id="3" name="Text Placeholder 2"/>
          <p:cNvSpPr>
            <a:spLocks noGrp="1"/>
          </p:cNvSpPr>
          <p:nvPr>
            <p:ph type="body" sz="quarter" idx="14"/>
          </p:nvPr>
        </p:nvSpPr>
        <p:spPr>
          <a:xfrm>
            <a:off x="231492" y="1064872"/>
            <a:ext cx="8773611" cy="3709596"/>
          </a:xfrm>
        </p:spPr>
        <p:txBody>
          <a:bodyPr>
            <a:noAutofit/>
          </a:bodyPr>
          <a:lstStyle/>
          <a:p>
            <a:pPr lvl="0" defTabSz="457200">
              <a:lnSpc>
                <a:spcPct val="100000"/>
              </a:lnSpc>
              <a:spcAft>
                <a:spcPts val="600"/>
              </a:spcAft>
              <a:buFont typeface="+mj-lt"/>
              <a:buAutoNum type="arabicPeriod"/>
            </a:pPr>
            <a:r>
              <a:rPr lang="en-US" sz="2000" dirty="0">
                <a:solidFill>
                  <a:prstClr val="black"/>
                </a:solidFill>
                <a:latin typeface="Lato"/>
              </a:rPr>
              <a:t>The Revenue Limit controls revenues from general state aids and local property taxes.</a:t>
            </a:r>
          </a:p>
          <a:p>
            <a:pPr lvl="0" defTabSz="457200">
              <a:lnSpc>
                <a:spcPct val="100000"/>
              </a:lnSpc>
              <a:spcAft>
                <a:spcPts val="600"/>
              </a:spcAft>
              <a:buFont typeface="+mj-lt"/>
              <a:buAutoNum type="arabicPeriod"/>
            </a:pPr>
            <a:r>
              <a:rPr lang="en-US" sz="2000" dirty="0"/>
              <a:t>Revenue Limit can control 70-90% of the General Fund revenue budget.</a:t>
            </a:r>
            <a:endParaRPr lang="en-US" sz="2000" dirty="0">
              <a:solidFill>
                <a:prstClr val="black"/>
              </a:solidFill>
              <a:latin typeface="Lato"/>
            </a:endParaRPr>
          </a:p>
          <a:p>
            <a:pPr lvl="0" defTabSz="457200">
              <a:lnSpc>
                <a:spcPct val="100000"/>
              </a:lnSpc>
              <a:spcAft>
                <a:spcPts val="600"/>
              </a:spcAft>
              <a:buFont typeface="+mj-lt"/>
              <a:buAutoNum type="arabicPeriod"/>
            </a:pPr>
            <a:r>
              <a:rPr lang="en-US" sz="2000" dirty="0">
                <a:solidFill>
                  <a:prstClr val="black"/>
                </a:solidFill>
                <a:latin typeface="Lato"/>
              </a:rPr>
              <a:t>Revenue Limits are calculated by multiplying the Average Membership * a Per Member dollar amount and adding any exemptions.</a:t>
            </a:r>
          </a:p>
          <a:p>
            <a:pPr lvl="0" defTabSz="457200">
              <a:lnSpc>
                <a:spcPct val="100000"/>
              </a:lnSpc>
              <a:spcAft>
                <a:spcPts val="600"/>
              </a:spcAft>
              <a:buFont typeface="+mj-lt"/>
              <a:buAutoNum type="arabicPeriod"/>
            </a:pPr>
            <a:r>
              <a:rPr lang="en-US" sz="2000" dirty="0">
                <a:solidFill>
                  <a:prstClr val="black"/>
                </a:solidFill>
                <a:latin typeface="Lato"/>
              </a:rPr>
              <a:t>It is very important to know the difference between recurring and </a:t>
            </a:r>
            <a:br>
              <a:rPr lang="en-US" sz="2000" dirty="0">
                <a:solidFill>
                  <a:prstClr val="black"/>
                </a:solidFill>
                <a:latin typeface="Lato"/>
              </a:rPr>
            </a:br>
            <a:r>
              <a:rPr lang="en-US" sz="2000" dirty="0">
                <a:solidFill>
                  <a:prstClr val="black"/>
                </a:solidFill>
                <a:latin typeface="Lato"/>
              </a:rPr>
              <a:t>non-recurring exemptions.  This is especially true when planning a referendum.</a:t>
            </a:r>
          </a:p>
          <a:p>
            <a:pPr lvl="0" defTabSz="457200">
              <a:lnSpc>
                <a:spcPct val="100000"/>
              </a:lnSpc>
              <a:spcAft>
                <a:spcPts val="600"/>
              </a:spcAft>
              <a:buFont typeface="+mj-lt"/>
              <a:buAutoNum type="arabicPeriod"/>
            </a:pPr>
            <a:r>
              <a:rPr lang="en-US" sz="2000" dirty="0">
                <a:solidFill>
                  <a:prstClr val="black"/>
                </a:solidFill>
                <a:latin typeface="Lato"/>
              </a:rPr>
              <a:t>Calculating the property tax levy is a direct result of completing the Revenue Limit worksheet. </a:t>
            </a:r>
          </a:p>
          <a:p>
            <a:pPr lvl="0" defTabSz="457200">
              <a:lnSpc>
                <a:spcPct val="100000"/>
              </a:lnSpc>
              <a:spcAft>
                <a:spcPts val="600"/>
              </a:spcAft>
              <a:buFont typeface="+mj-lt"/>
              <a:buAutoNum type="arabicPeriod"/>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000" dirty="0">
              <a:solidFill>
                <a:prstClr val="black"/>
              </a:solidFill>
              <a:latin typeface="Lato"/>
            </a:endParaRPr>
          </a:p>
        </p:txBody>
      </p:sp>
      <p:sp>
        <p:nvSpPr>
          <p:cNvPr id="4" name="Slide Number Placeholder 2"/>
          <p:cNvSpPr txBox="1">
            <a:spLocks/>
          </p:cNvSpPr>
          <p:nvPr/>
        </p:nvSpPr>
        <p:spPr>
          <a:xfrm>
            <a:off x="8573740" y="477446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31</a:t>
            </a:fld>
            <a:endParaRPr lang="en-US" sz="1400" dirty="0">
              <a:latin typeface="Lato" panose="020F0502020204030203" pitchFamily="34" charset="0"/>
            </a:endParaRPr>
          </a:p>
        </p:txBody>
      </p:sp>
    </p:spTree>
    <p:extLst>
      <p:ext uri="{BB962C8B-B14F-4D97-AF65-F5344CB8AC3E}">
        <p14:creationId xmlns:p14="http://schemas.microsoft.com/office/powerpoint/2010/main" val="1087250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District Specific Revenue Limit Data</a:t>
            </a:r>
          </a:p>
        </p:txBody>
      </p:sp>
      <p:sp>
        <p:nvSpPr>
          <p:cNvPr id="3" name="Text Placeholder 2"/>
          <p:cNvSpPr>
            <a:spLocks noGrp="1"/>
          </p:cNvSpPr>
          <p:nvPr>
            <p:ph type="body" sz="quarter" idx="14"/>
          </p:nvPr>
        </p:nvSpPr>
        <p:spPr>
          <a:xfrm>
            <a:off x="170122" y="1152467"/>
            <a:ext cx="8707660"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Prepopulated and Executable Revenue Limit worksheets</a:t>
            </a:r>
          </a:p>
          <a:p>
            <a:pPr lvl="1" defTabSz="457200">
              <a:lnSpc>
                <a:spcPct val="100000"/>
              </a:lnSpc>
              <a:spcAft>
                <a:spcPts val="600"/>
              </a:spcAft>
            </a:pPr>
            <a:r>
              <a:rPr lang="en-US" sz="2200" b="1" dirty="0">
                <a:solidFill>
                  <a:prstClr val="black"/>
                </a:solidFill>
                <a:latin typeface="Lato"/>
                <a:hlinkClick r:id="rId2"/>
              </a:rPr>
              <a:t>https://dpi.wi.gov/sfs/limits/worksheets/revenue</a:t>
            </a:r>
            <a:endParaRPr lang="en-US" sz="2200" b="1"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r>
              <a:rPr lang="en-US" sz="2200" dirty="0">
                <a:solidFill>
                  <a:prstClr val="black"/>
                </a:solidFill>
                <a:latin typeface="Lato"/>
              </a:rPr>
              <a:t>Longitudinal data related to Revenue Limits</a:t>
            </a:r>
          </a:p>
          <a:p>
            <a:pPr lvl="1" defTabSz="457200">
              <a:lnSpc>
                <a:spcPct val="100000"/>
              </a:lnSpc>
              <a:spcAft>
                <a:spcPts val="600"/>
              </a:spcAft>
            </a:pPr>
            <a:r>
              <a:rPr lang="en-US" sz="2200" b="1" dirty="0">
                <a:solidFill>
                  <a:prstClr val="black"/>
                </a:solidFill>
                <a:latin typeface="Lato"/>
                <a:hlinkClick r:id="rId3"/>
              </a:rPr>
              <a:t>https://dpi.wi.gov/sfs/statistical/longitudinal-data/revenue-limit</a:t>
            </a:r>
            <a:endParaRPr lang="en-US" sz="2200" b="1" dirty="0">
              <a:solidFill>
                <a:prstClr val="black"/>
              </a:solidFill>
              <a:latin typeface="Lato"/>
            </a:endParaRPr>
          </a:p>
          <a:p>
            <a:pPr lvl="1" defTabSz="457200">
              <a:lnSpc>
                <a:spcPct val="100000"/>
              </a:lnSpc>
              <a:spcAft>
                <a:spcPts val="600"/>
              </a:spcAft>
            </a:pPr>
            <a:endParaRPr lang="en-US" sz="2200" dirty="0">
              <a:solidFill>
                <a:prstClr val="black"/>
              </a:solidFill>
              <a:latin typeface="Lato"/>
            </a:endParaRPr>
          </a:p>
          <a:p>
            <a:pPr lvl="1"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Slide Number Placeholder 2"/>
          <p:cNvSpPr txBox="1">
            <a:spLocks/>
          </p:cNvSpPr>
          <p:nvPr/>
        </p:nvSpPr>
        <p:spPr>
          <a:xfrm>
            <a:off x="8626321" y="475630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32</a:t>
            </a:fld>
            <a:endParaRPr lang="en-US" sz="1400" dirty="0">
              <a:latin typeface="Lato" panose="020F0502020204030203" pitchFamily="34" charset="0"/>
            </a:endParaRPr>
          </a:p>
        </p:txBody>
      </p:sp>
    </p:spTree>
    <p:extLst>
      <p:ext uri="{BB962C8B-B14F-4D97-AF65-F5344CB8AC3E}">
        <p14:creationId xmlns:p14="http://schemas.microsoft.com/office/powerpoint/2010/main" val="394209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Revenue Limit</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marL="0" lvl="0" indent="0" algn="ctr" defTabSz="457200">
              <a:lnSpc>
                <a:spcPct val="100000"/>
              </a:lnSpc>
              <a:spcAft>
                <a:spcPts val="600"/>
              </a:spcAft>
              <a:buNone/>
            </a:pPr>
            <a:r>
              <a:rPr lang="en-US" sz="4400" dirty="0">
                <a:solidFill>
                  <a:prstClr val="black"/>
                </a:solidFill>
              </a:rPr>
              <a:t>Questions?</a:t>
            </a: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4" name="Slide Number Placeholder 2"/>
          <p:cNvSpPr txBox="1">
            <a:spLocks/>
          </p:cNvSpPr>
          <p:nvPr/>
        </p:nvSpPr>
        <p:spPr>
          <a:xfrm>
            <a:off x="8641080" y="479174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33</a:t>
            </a:fld>
            <a:endParaRPr lang="en-US" sz="1400" dirty="0">
              <a:latin typeface="Lato" panose="020F0502020204030203" pitchFamily="34" charset="0"/>
            </a:endParaRPr>
          </a:p>
        </p:txBody>
      </p:sp>
    </p:spTree>
    <p:extLst>
      <p:ext uri="{BB962C8B-B14F-4D97-AF65-F5344CB8AC3E}">
        <p14:creationId xmlns:p14="http://schemas.microsoft.com/office/powerpoint/2010/main" val="1941209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solidFill>
                  <a:srgbClr val="FFFF00"/>
                </a:solidFill>
                <a:latin typeface="Lato Black" panose="020F0A02020204030203" pitchFamily="34" charset="0"/>
              </a:rPr>
              <a:t>Equalization Aid</a:t>
            </a:r>
            <a:endParaRPr lang="en-US" sz="3300" dirty="0">
              <a:solidFill>
                <a:srgbClr val="FFFF00"/>
              </a:solidFill>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marL="0" lvl="0" indent="0">
              <a:buNone/>
            </a:pPr>
            <a:r>
              <a:rPr lang="en-US" sz="2800" dirty="0"/>
              <a:t>	…to the </a:t>
            </a:r>
            <a:r>
              <a:rPr lang="en-US" sz="2800" u="sng" dirty="0"/>
              <a:t>general aid</a:t>
            </a:r>
            <a:r>
              <a:rPr lang="en-US" sz="2800" dirty="0"/>
              <a:t> portion of Revenue Limits</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577465" y="4826677"/>
            <a:ext cx="502920" cy="226314"/>
          </a:xfrm>
        </p:spPr>
        <p:txBody>
          <a:bodyPr/>
          <a:lstStyle/>
          <a:p>
            <a:pPr>
              <a:defRPr/>
            </a:pPr>
            <a:fld id="{3528CCFA-0BAD-4D07-A244-1DA515BBAFBE}" type="slidenum">
              <a:rPr lang="en-US" sz="1400" smtClean="0">
                <a:latin typeface="Lato" panose="020F0502020204030203" pitchFamily="34" charset="0"/>
              </a:rPr>
              <a:pPr>
                <a:defRPr/>
              </a:pPr>
              <a:t>34</a:t>
            </a:fld>
            <a:endParaRPr lang="en-US" sz="1400" dirty="0">
              <a:latin typeface="Lato" panose="020F0502020204030203" pitchFamily="34" charset="0"/>
            </a:endParaRPr>
          </a:p>
        </p:txBody>
      </p:sp>
      <p:graphicFrame>
        <p:nvGraphicFramePr>
          <p:cNvPr id="5" name="Content Placeholder 4">
            <a:extLst>
              <a:ext uri="{FF2B5EF4-FFF2-40B4-BE49-F238E27FC236}">
                <a16:creationId xmlns:a16="http://schemas.microsoft.com/office/drawing/2014/main" id="{87014C38-60ED-4AD5-AE63-BF1E01829F79}"/>
              </a:ext>
            </a:extLst>
          </p:cNvPr>
          <p:cNvGraphicFramePr>
            <a:graphicFrameLocks/>
          </p:cNvGraphicFramePr>
          <p:nvPr>
            <p:extLst>
              <p:ext uri="{D42A27DB-BD31-4B8C-83A1-F6EECF244321}">
                <p14:modId xmlns:p14="http://schemas.microsoft.com/office/powerpoint/2010/main" val="1014803039"/>
              </p:ext>
            </p:extLst>
          </p:nvPr>
        </p:nvGraphicFramePr>
        <p:xfrm>
          <a:off x="1612900" y="2882900"/>
          <a:ext cx="6807200" cy="1943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472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Property Value and Fiscal Capacity</a:t>
            </a:r>
          </a:p>
        </p:txBody>
      </p:sp>
      <p:sp>
        <p:nvSpPr>
          <p:cNvPr id="15" name="TextBox 14"/>
          <p:cNvSpPr txBox="1"/>
          <p:nvPr/>
        </p:nvSpPr>
        <p:spPr>
          <a:xfrm>
            <a:off x="3012288"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8" name="Chart 7"/>
          <p:cNvGraphicFramePr>
            <a:graphicFrameLocks noGrp="1"/>
          </p:cNvGraphicFramePr>
          <p:nvPr/>
        </p:nvGraphicFramePr>
        <p:xfrm>
          <a:off x="989215" y="997527"/>
          <a:ext cx="7315199" cy="379891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1275342" y="1675365"/>
            <a:ext cx="4572000" cy="586956"/>
          </a:xfrm>
          <a:prstGeom prst="rect">
            <a:avLst/>
          </a:prstGeom>
        </p:spPr>
        <p:txBody>
          <a:bodyPr>
            <a:spAutoFit/>
          </a:bodyPr>
          <a:lstStyle/>
          <a:p>
            <a:pPr marL="0" indent="0" algn="ctr">
              <a:buClr>
                <a:srgbClr val="FF0000"/>
              </a:buClr>
              <a:buSzPct val="100000"/>
              <a:buFont typeface="Wingdings 2" pitchFamily="18" charset="2"/>
              <a:buNone/>
            </a:pPr>
            <a:r>
              <a:rPr lang="en-US" b="1" i="1" dirty="0">
                <a:solidFill>
                  <a:srgbClr val="333399"/>
                </a:solidFill>
                <a:latin typeface="Lato" panose="020F0502020204030203" pitchFamily="34" charset="0"/>
                <a:cs typeface="Arial" pitchFamily="34" charset="0"/>
              </a:rPr>
              <a:t>A student should not be unfairly disadvantaged as a result of where he or she lives.</a:t>
            </a:r>
            <a:endParaRPr lang="en-US" dirty="0">
              <a:solidFill>
                <a:srgbClr val="333399"/>
              </a:solidFill>
              <a:latin typeface="Lato" panose="020F0502020204030203" pitchFamily="34" charset="0"/>
              <a:cs typeface="Arial" pitchFamily="34" charset="0"/>
            </a:endParaRPr>
          </a:p>
        </p:txBody>
      </p:sp>
      <p:sp>
        <p:nvSpPr>
          <p:cNvPr id="16" name="TextBox 1"/>
          <p:cNvSpPr txBox="1"/>
          <p:nvPr/>
        </p:nvSpPr>
        <p:spPr>
          <a:xfrm>
            <a:off x="5388003" y="3399905"/>
            <a:ext cx="2509088" cy="41996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latin typeface="Lato" panose="020F0502020204030203" pitchFamily="34" charset="0"/>
              </a:rPr>
              <a:t>Property Tax Base</a:t>
            </a:r>
          </a:p>
        </p:txBody>
      </p:sp>
      <p:sp>
        <p:nvSpPr>
          <p:cNvPr id="7" name="Slide Number Placeholder 2"/>
          <p:cNvSpPr txBox="1">
            <a:spLocks/>
          </p:cNvSpPr>
          <p:nvPr/>
        </p:nvSpPr>
        <p:spPr>
          <a:xfrm>
            <a:off x="8527834" y="479644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35</a:t>
            </a:fld>
            <a:endParaRPr lang="en-US" sz="1400" dirty="0">
              <a:latin typeface="Lato" panose="020F0502020204030203" pitchFamily="34" charset="0"/>
            </a:endParaRPr>
          </a:p>
        </p:txBody>
      </p:sp>
    </p:spTree>
    <p:extLst>
      <p:ext uri="{BB962C8B-B14F-4D97-AF65-F5344CB8AC3E}">
        <p14:creationId xmlns:p14="http://schemas.microsoft.com/office/powerpoint/2010/main" val="29767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Formula Equalizes Revenue to Mitigate Differences</a:t>
            </a:r>
          </a:p>
        </p:txBody>
      </p:sp>
      <p:sp>
        <p:nvSpPr>
          <p:cNvPr id="7" name="TextBox 6"/>
          <p:cNvSpPr txBox="1"/>
          <p:nvPr/>
        </p:nvSpPr>
        <p:spPr>
          <a:xfrm>
            <a:off x="1180202"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graphicFrame>
        <p:nvGraphicFramePr>
          <p:cNvPr id="9" name="Chart 8"/>
          <p:cNvGraphicFramePr>
            <a:graphicFrameLocks noGrp="1"/>
          </p:cNvGraphicFramePr>
          <p:nvPr>
            <p:extLst>
              <p:ext uri="{D42A27DB-BD31-4B8C-83A1-F6EECF244321}">
                <p14:modId xmlns:p14="http://schemas.microsoft.com/office/powerpoint/2010/main" val="2190961165"/>
              </p:ext>
            </p:extLst>
          </p:nvPr>
        </p:nvGraphicFramePr>
        <p:xfrm>
          <a:off x="592772" y="922713"/>
          <a:ext cx="7980219" cy="39156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180202" y="1874065"/>
            <a:ext cx="2588090" cy="461812"/>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Equalization Aid</a:t>
            </a:r>
          </a:p>
        </p:txBody>
      </p:sp>
      <p:sp>
        <p:nvSpPr>
          <p:cNvPr id="11" name="TextBox 1"/>
          <p:cNvSpPr txBox="1"/>
          <p:nvPr/>
        </p:nvSpPr>
        <p:spPr>
          <a:xfrm>
            <a:off x="5467458" y="3467844"/>
            <a:ext cx="2728891" cy="430825"/>
          </a:xfrm>
          <a:prstGeom prst="rect">
            <a:avLst/>
          </a:prstGeom>
          <a:solidFill>
            <a:schemeClr val="bg1"/>
          </a:solidFill>
          <a:ln w="1905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latin typeface="Lato" panose="020F0502020204030203" pitchFamily="34" charset="0"/>
              </a:rPr>
              <a:t>Property Tax Base</a:t>
            </a:r>
          </a:p>
        </p:txBody>
      </p:sp>
      <p:sp>
        <p:nvSpPr>
          <p:cNvPr id="8" name="Slide Number Placeholder 2"/>
          <p:cNvSpPr txBox="1">
            <a:spLocks/>
          </p:cNvSpPr>
          <p:nvPr/>
        </p:nvSpPr>
        <p:spPr>
          <a:xfrm>
            <a:off x="8572991" y="4842378"/>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36</a:t>
            </a:fld>
            <a:endParaRPr lang="en-US" dirty="0">
              <a:latin typeface="Lato" panose="020F0502020204030203" pitchFamily="34" charset="0"/>
            </a:endParaRPr>
          </a:p>
        </p:txBody>
      </p:sp>
    </p:spTree>
    <p:extLst>
      <p:ext uri="{BB962C8B-B14F-4D97-AF65-F5344CB8AC3E}">
        <p14:creationId xmlns:p14="http://schemas.microsoft.com/office/powerpoint/2010/main" val="914024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Incorporating the Number of Children to Educate</a:t>
            </a:r>
          </a:p>
        </p:txBody>
      </p:sp>
      <p:pic>
        <p:nvPicPr>
          <p:cNvPr id="4" name="Picture 28" descr="C:\Users\kuchaka\AppData\Local\Microsoft\Windows\Temporary Internet Files\Content.IE5\XS1RDF0L\dglxasset[1].jpg"/>
          <p:cNvPicPr>
            <a:picLocks noChangeAspect="1" noChangeArrowheads="1"/>
          </p:cNvPicPr>
          <p:nvPr/>
        </p:nvPicPr>
        <p:blipFill>
          <a:blip r:embed="rId2"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3"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4"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a:latin typeface="Lato" panose="020F0502020204030203" pitchFamily="34" charset="0"/>
              </a:rPr>
              <a:t>$1,000,000</a:t>
            </a:r>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$2,000,000</a:t>
            </a:r>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$3,000,000</a:t>
            </a:r>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a:latin typeface="Lato" panose="020F0502020204030203" pitchFamily="34" charset="0"/>
              </a:rPr>
              <a:t>$4,000,000</a:t>
            </a:r>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$5,000,000</a:t>
            </a:r>
          </a:p>
        </p:txBody>
      </p:sp>
      <p:pic>
        <p:nvPicPr>
          <p:cNvPr id="14" name="Picture 13" descr="down-town.jpg"/>
          <p:cNvPicPr>
            <a:picLocks noChangeAspect="1"/>
          </p:cNvPicPr>
          <p:nvPr/>
        </p:nvPicPr>
        <p:blipFill>
          <a:blip r:embed="rId5"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6"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a:latin typeface="Lato" panose="020F0502020204030203" pitchFamily="34" charset="0"/>
              </a:rPr>
              <a:t>$100,000</a:t>
            </a:r>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a:latin typeface="Lato" panose="020F0502020204030203" pitchFamily="34" charset="0"/>
              </a:rPr>
              <a:t>$500,000</a:t>
            </a:r>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$300,000</a:t>
            </a:r>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$200,000</a:t>
            </a:r>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rPr>
              <a:t>The tax base, as a measure of fiscal capacity (wealth), changes after incorporating the number of children to educate.</a:t>
            </a: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28" name="Slide Number Placeholder 2"/>
          <p:cNvSpPr txBox="1">
            <a:spLocks/>
          </p:cNvSpPr>
          <p:nvPr/>
        </p:nvSpPr>
        <p:spPr>
          <a:xfrm>
            <a:off x="8612558" y="478638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37</a:t>
            </a:fld>
            <a:endParaRPr lang="en-US" sz="1400" dirty="0">
              <a:latin typeface="Lato" panose="020F0502020204030203" pitchFamily="34" charset="0"/>
            </a:endParaRPr>
          </a:p>
        </p:txBody>
      </p:sp>
    </p:spTree>
    <p:extLst>
      <p:ext uri="{BB962C8B-B14F-4D97-AF65-F5344CB8AC3E}">
        <p14:creationId xmlns:p14="http://schemas.microsoft.com/office/powerpoint/2010/main" val="24496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Incorporating the Number of Children to Educate</a:t>
            </a:r>
          </a:p>
        </p:txBody>
      </p:sp>
      <p:pic>
        <p:nvPicPr>
          <p:cNvPr id="4" name="Picture 28" descr="C:\Users\kuchaka\AppData\Local\Microsoft\Windows\Temporary Internet Files\Content.IE5\XS1RDF0L\dglxasset[1].jpg"/>
          <p:cNvPicPr>
            <a:picLocks noChangeAspect="1" noChangeArrowheads="1"/>
          </p:cNvPicPr>
          <p:nvPr/>
        </p:nvPicPr>
        <p:blipFill>
          <a:blip r:embed="rId3" cstate="print"/>
          <a:srcRect/>
          <a:stretch>
            <a:fillRect/>
          </a:stretch>
        </p:blipFill>
        <p:spPr bwMode="auto">
          <a:xfrm>
            <a:off x="5681663" y="1527629"/>
            <a:ext cx="1481137" cy="990600"/>
          </a:xfrm>
          <a:prstGeom prst="rect">
            <a:avLst/>
          </a:prstGeom>
          <a:noFill/>
          <a:ln>
            <a:solidFill>
              <a:schemeClr val="accent1"/>
            </a:solidFill>
          </a:ln>
          <a:effectLst>
            <a:outerShdw blurRad="939800" dist="50800" dir="5400000" algn="ctr" rotWithShape="0">
              <a:srgbClr val="000000">
                <a:alpha val="43137"/>
              </a:srgbClr>
            </a:outerShdw>
          </a:effectLst>
          <a:scene3d>
            <a:camera prst="orthographicFront">
              <a:rot lat="0" lon="0" rev="0"/>
            </a:camera>
            <a:lightRig rig="threePt" dir="t"/>
          </a:scene3d>
        </p:spPr>
      </p:pic>
      <p:pic>
        <p:nvPicPr>
          <p:cNvPr id="5" name="Picture 4" descr="C:\Users\kuchaka\AppData\Local\Microsoft\Windows\Temporary Internet Files\Content.IE5\OI3NW8N0\MP900442423[1].jpg"/>
          <p:cNvPicPr>
            <a:picLocks noChangeAspect="1" noChangeArrowheads="1"/>
          </p:cNvPicPr>
          <p:nvPr/>
        </p:nvPicPr>
        <p:blipFill>
          <a:blip r:embed="rId4" cstate="print">
            <a:lum bright="5000"/>
          </a:blip>
          <a:srcRect/>
          <a:stretch>
            <a:fillRect/>
          </a:stretch>
        </p:blipFill>
        <p:spPr bwMode="auto">
          <a:xfrm>
            <a:off x="7566249" y="1527629"/>
            <a:ext cx="1349151" cy="990600"/>
          </a:xfrm>
          <a:prstGeom prst="rect">
            <a:avLst/>
          </a:prstGeom>
          <a:noFill/>
          <a:ln>
            <a:solidFill>
              <a:schemeClr val="tx1"/>
            </a:solidFill>
          </a:ln>
          <a:effectLst>
            <a:outerShdw dist="50800" dir="1740000" algn="ctr" rotWithShape="0">
              <a:srgbClr val="000000">
                <a:alpha val="43137"/>
              </a:srgbClr>
            </a:outerShdw>
          </a:effectLst>
        </p:spPr>
      </p:pic>
      <p:pic>
        <p:nvPicPr>
          <p:cNvPr id="8" name="Picture 26" descr="C:\Users\kuchaka\AppData\Local\Microsoft\Windows\Temporary Internet Files\Content.IE5\AO0WTG5E\MP900442395[1].jpg"/>
          <p:cNvPicPr>
            <a:picLocks noChangeAspect="1" noChangeArrowheads="1"/>
          </p:cNvPicPr>
          <p:nvPr/>
        </p:nvPicPr>
        <p:blipFill>
          <a:blip r:embed="rId5" cstate="print">
            <a:lum bright="-6000"/>
          </a:blip>
          <a:srcRect/>
          <a:stretch>
            <a:fillRect/>
          </a:stretch>
        </p:blipFill>
        <p:spPr bwMode="auto">
          <a:xfrm>
            <a:off x="152400" y="1527629"/>
            <a:ext cx="1485900" cy="990600"/>
          </a:xfrm>
          <a:prstGeom prst="rect">
            <a:avLst/>
          </a:prstGeom>
          <a:noFill/>
          <a:ln>
            <a:solidFill>
              <a:schemeClr val="accent1"/>
            </a:solidFill>
          </a:ln>
          <a:effectLst>
            <a:outerShdw blurRad="939800" dist="1447800" sx="1000" sy="1000" algn="ctr" rotWithShape="0">
              <a:srgbClr val="000000"/>
            </a:outerShdw>
          </a:effectLst>
          <a:scene3d>
            <a:camera prst="orthographicFront">
              <a:rot lat="0" lon="0" rev="0"/>
            </a:camera>
            <a:lightRig rig="threePt" dir="t"/>
          </a:scene3d>
        </p:spPr>
      </p:pic>
      <p:sp>
        <p:nvSpPr>
          <p:cNvPr id="9" name="TextBox 8"/>
          <p:cNvSpPr txBox="1"/>
          <p:nvPr/>
        </p:nvSpPr>
        <p:spPr>
          <a:xfrm>
            <a:off x="0" y="1037066"/>
            <a:ext cx="1828800" cy="400110"/>
          </a:xfrm>
          <a:prstGeom prst="rect">
            <a:avLst/>
          </a:prstGeom>
          <a:noFill/>
        </p:spPr>
        <p:txBody>
          <a:bodyPr wrap="square" rtlCol="0">
            <a:spAutoFit/>
          </a:bodyPr>
          <a:lstStyle/>
          <a:p>
            <a:pPr algn="ctr"/>
            <a:r>
              <a:rPr lang="en-US" sz="2000" dirty="0">
                <a:latin typeface="Lato" panose="020F0502020204030203" pitchFamily="34" charset="0"/>
              </a:rPr>
              <a:t>$1,000,000</a:t>
            </a:r>
          </a:p>
        </p:txBody>
      </p:sp>
      <p:sp>
        <p:nvSpPr>
          <p:cNvPr id="10" name="TextBox 9"/>
          <p:cNvSpPr txBox="1"/>
          <p:nvPr/>
        </p:nvSpPr>
        <p:spPr>
          <a:xfrm>
            <a:off x="18288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$2,000,000</a:t>
            </a:r>
          </a:p>
        </p:txBody>
      </p:sp>
      <p:sp>
        <p:nvSpPr>
          <p:cNvPr id="11" name="TextBox 10"/>
          <p:cNvSpPr txBox="1"/>
          <p:nvPr/>
        </p:nvSpPr>
        <p:spPr>
          <a:xfrm>
            <a:off x="36576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$3,000,000</a:t>
            </a:r>
          </a:p>
        </p:txBody>
      </p:sp>
      <p:sp>
        <p:nvSpPr>
          <p:cNvPr id="12" name="TextBox 11"/>
          <p:cNvSpPr txBox="1"/>
          <p:nvPr/>
        </p:nvSpPr>
        <p:spPr>
          <a:xfrm>
            <a:off x="5486400" y="1037066"/>
            <a:ext cx="1905000" cy="400110"/>
          </a:xfrm>
          <a:prstGeom prst="rect">
            <a:avLst/>
          </a:prstGeom>
          <a:noFill/>
        </p:spPr>
        <p:txBody>
          <a:bodyPr wrap="square" rtlCol="0">
            <a:spAutoFit/>
          </a:bodyPr>
          <a:lstStyle/>
          <a:p>
            <a:pPr algn="ctr"/>
            <a:r>
              <a:rPr lang="en-US" sz="2000" dirty="0">
                <a:latin typeface="Lato" panose="020F0502020204030203" pitchFamily="34" charset="0"/>
              </a:rPr>
              <a:t>$4,000,000</a:t>
            </a:r>
          </a:p>
        </p:txBody>
      </p:sp>
      <p:sp>
        <p:nvSpPr>
          <p:cNvPr id="13" name="TextBox 12"/>
          <p:cNvSpPr txBox="1"/>
          <p:nvPr/>
        </p:nvSpPr>
        <p:spPr>
          <a:xfrm>
            <a:off x="7315200" y="1037066"/>
            <a:ext cx="1828800" cy="400110"/>
          </a:xfrm>
          <a:prstGeom prst="rect">
            <a:avLst/>
          </a:prstGeom>
          <a:noFill/>
        </p:spPr>
        <p:txBody>
          <a:bodyPr wrap="square" rtlCol="0">
            <a:spAutoFit/>
          </a:bodyPr>
          <a:lstStyle/>
          <a:p>
            <a:pPr algn="ctr"/>
            <a:r>
              <a:rPr lang="en-US" sz="2000" dirty="0">
                <a:latin typeface="Lato" panose="020F0502020204030203" pitchFamily="34" charset="0"/>
              </a:rPr>
              <a:t>$5,000,000</a:t>
            </a:r>
          </a:p>
        </p:txBody>
      </p:sp>
      <p:pic>
        <p:nvPicPr>
          <p:cNvPr id="14" name="Picture 13" descr="down-town.jpg"/>
          <p:cNvPicPr>
            <a:picLocks noChangeAspect="1"/>
          </p:cNvPicPr>
          <p:nvPr/>
        </p:nvPicPr>
        <p:blipFill>
          <a:blip r:embed="rId6" cstate="print"/>
          <a:stretch>
            <a:fillRect/>
          </a:stretch>
        </p:blipFill>
        <p:spPr>
          <a:xfrm>
            <a:off x="1981200" y="1526459"/>
            <a:ext cx="1524000" cy="991770"/>
          </a:xfrm>
          <a:prstGeom prst="rect">
            <a:avLst/>
          </a:prstGeom>
          <a:ln>
            <a:solidFill>
              <a:schemeClr val="tx1"/>
            </a:solidFill>
          </a:ln>
        </p:spPr>
      </p:pic>
      <p:pic>
        <p:nvPicPr>
          <p:cNvPr id="15" name="Picture 14" descr="camden-town.jpg"/>
          <p:cNvPicPr>
            <a:picLocks noChangeAspect="1"/>
          </p:cNvPicPr>
          <p:nvPr/>
        </p:nvPicPr>
        <p:blipFill>
          <a:blip r:embed="rId7" cstate="print"/>
          <a:stretch>
            <a:fillRect/>
          </a:stretch>
        </p:blipFill>
        <p:spPr>
          <a:xfrm>
            <a:off x="3810000" y="1516146"/>
            <a:ext cx="1524000" cy="1002083"/>
          </a:xfrm>
          <a:prstGeom prst="rect">
            <a:avLst/>
          </a:prstGeom>
          <a:ln>
            <a:solidFill>
              <a:schemeClr val="tx1"/>
            </a:solidFill>
          </a:ln>
        </p:spPr>
      </p:pic>
      <p:sp>
        <p:nvSpPr>
          <p:cNvPr id="16" name="TextBox 15"/>
          <p:cNvSpPr txBox="1"/>
          <p:nvPr/>
        </p:nvSpPr>
        <p:spPr>
          <a:xfrm>
            <a:off x="76962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20</a:t>
            </a:r>
          </a:p>
        </p:txBody>
      </p:sp>
      <p:sp>
        <p:nvSpPr>
          <p:cNvPr id="17" name="TextBox 16"/>
          <p:cNvSpPr txBox="1"/>
          <p:nvPr/>
        </p:nvSpPr>
        <p:spPr>
          <a:xfrm>
            <a:off x="3048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18" name="TextBox 17"/>
          <p:cNvSpPr txBox="1"/>
          <p:nvPr/>
        </p:nvSpPr>
        <p:spPr>
          <a:xfrm>
            <a:off x="21336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5</a:t>
            </a:r>
          </a:p>
        </p:txBody>
      </p:sp>
      <p:sp>
        <p:nvSpPr>
          <p:cNvPr id="19" name="TextBox 18"/>
          <p:cNvSpPr txBox="1"/>
          <p:nvPr/>
        </p:nvSpPr>
        <p:spPr>
          <a:xfrm>
            <a:off x="3962400" y="2496461"/>
            <a:ext cx="1219200" cy="923330"/>
          </a:xfrm>
          <a:prstGeom prst="rect">
            <a:avLst/>
          </a:prstGeom>
          <a:noFill/>
        </p:spPr>
        <p:txBody>
          <a:bodyPr wrap="square" rtlCol="0">
            <a:spAutoFit/>
          </a:bodyPr>
          <a:lstStyle/>
          <a:p>
            <a:pPr algn="ctr"/>
            <a:r>
              <a:rPr lang="en-US" sz="5400" dirty="0">
                <a:latin typeface="Lato" panose="020F0502020204030203" pitchFamily="34" charset="0"/>
              </a:rPr>
              <a:t>6</a:t>
            </a:r>
          </a:p>
        </p:txBody>
      </p:sp>
      <p:sp>
        <p:nvSpPr>
          <p:cNvPr id="20" name="TextBox 19"/>
          <p:cNvSpPr txBox="1"/>
          <p:nvPr/>
        </p:nvSpPr>
        <p:spPr>
          <a:xfrm>
            <a:off x="5867400" y="2487531"/>
            <a:ext cx="1219200" cy="923330"/>
          </a:xfrm>
          <a:prstGeom prst="rect">
            <a:avLst/>
          </a:prstGeom>
          <a:noFill/>
        </p:spPr>
        <p:txBody>
          <a:bodyPr wrap="square" rtlCol="0">
            <a:spAutoFit/>
          </a:bodyPr>
          <a:lstStyle/>
          <a:p>
            <a:pPr algn="ctr"/>
            <a:r>
              <a:rPr lang="en-US" sz="5400" dirty="0">
                <a:latin typeface="Lato" panose="020F0502020204030203" pitchFamily="34" charset="0"/>
              </a:rPr>
              <a:t>10</a:t>
            </a:r>
          </a:p>
        </p:txBody>
      </p:sp>
      <p:sp>
        <p:nvSpPr>
          <p:cNvPr id="21" name="TextBox 20"/>
          <p:cNvSpPr txBox="1"/>
          <p:nvPr/>
        </p:nvSpPr>
        <p:spPr>
          <a:xfrm>
            <a:off x="0" y="3487061"/>
            <a:ext cx="1828800" cy="400110"/>
          </a:xfrm>
          <a:prstGeom prst="rect">
            <a:avLst/>
          </a:prstGeom>
          <a:noFill/>
        </p:spPr>
        <p:txBody>
          <a:bodyPr wrap="square" rtlCol="0">
            <a:spAutoFit/>
          </a:bodyPr>
          <a:lstStyle/>
          <a:p>
            <a:pPr algn="ctr"/>
            <a:r>
              <a:rPr lang="en-US" sz="2000" dirty="0">
                <a:latin typeface="Lato" panose="020F0502020204030203" pitchFamily="34" charset="0"/>
              </a:rPr>
              <a:t>$100,000</a:t>
            </a:r>
          </a:p>
        </p:txBody>
      </p:sp>
      <p:sp>
        <p:nvSpPr>
          <p:cNvPr id="22" name="TextBox 21"/>
          <p:cNvSpPr txBox="1"/>
          <p:nvPr/>
        </p:nvSpPr>
        <p:spPr>
          <a:xfrm>
            <a:off x="5562600" y="3479804"/>
            <a:ext cx="19050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3" name="TextBox 22"/>
          <p:cNvSpPr txBox="1"/>
          <p:nvPr/>
        </p:nvSpPr>
        <p:spPr>
          <a:xfrm>
            <a:off x="7391400" y="3497241"/>
            <a:ext cx="1828800" cy="400110"/>
          </a:xfrm>
          <a:prstGeom prst="rect">
            <a:avLst/>
          </a:prstGeom>
          <a:noFill/>
        </p:spPr>
        <p:txBody>
          <a:bodyPr wrap="square" rtlCol="0">
            <a:spAutoFit/>
          </a:bodyPr>
          <a:lstStyle/>
          <a:p>
            <a:pPr algn="ctr"/>
            <a:r>
              <a:rPr lang="en-US" sz="2000" dirty="0">
                <a:latin typeface="Lato" panose="020F0502020204030203" pitchFamily="34" charset="0"/>
              </a:rPr>
              <a:t>$250,000</a:t>
            </a:r>
          </a:p>
        </p:txBody>
      </p:sp>
      <p:sp>
        <p:nvSpPr>
          <p:cNvPr id="24" name="TextBox 23"/>
          <p:cNvSpPr txBox="1"/>
          <p:nvPr/>
        </p:nvSpPr>
        <p:spPr>
          <a:xfrm>
            <a:off x="36576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$500,000</a:t>
            </a:r>
          </a:p>
        </p:txBody>
      </p:sp>
      <p:sp>
        <p:nvSpPr>
          <p:cNvPr id="25" name="TextBox 24"/>
          <p:cNvSpPr txBox="1"/>
          <p:nvPr/>
        </p:nvSpPr>
        <p:spPr>
          <a:xfrm>
            <a:off x="1828800" y="3487061"/>
            <a:ext cx="1828800" cy="400110"/>
          </a:xfrm>
          <a:prstGeom prst="rect">
            <a:avLst/>
          </a:prstGeom>
          <a:noFill/>
        </p:spPr>
        <p:txBody>
          <a:bodyPr wrap="square" rtlCol="0">
            <a:spAutoFit/>
          </a:bodyPr>
          <a:lstStyle/>
          <a:p>
            <a:pPr algn="ctr"/>
            <a:r>
              <a:rPr lang="en-US" sz="2000" dirty="0">
                <a:latin typeface="Lato" panose="020F0502020204030203" pitchFamily="34" charset="0"/>
              </a:rPr>
              <a:t>$400,000</a:t>
            </a:r>
          </a:p>
        </p:txBody>
      </p:sp>
      <p:sp>
        <p:nvSpPr>
          <p:cNvPr id="26" name="TextBox 25"/>
          <p:cNvSpPr txBox="1"/>
          <p:nvPr/>
        </p:nvSpPr>
        <p:spPr>
          <a:xfrm>
            <a:off x="145143" y="4206914"/>
            <a:ext cx="8763000" cy="707886"/>
          </a:xfrm>
          <a:prstGeom prst="rect">
            <a:avLst/>
          </a:prstGeom>
          <a:noFill/>
        </p:spPr>
        <p:txBody>
          <a:bodyPr wrap="square" rtlCol="0">
            <a:spAutoFit/>
          </a:bodyPr>
          <a:lstStyle/>
          <a:p>
            <a:pPr algn="ctr"/>
            <a:r>
              <a:rPr lang="en-US" sz="2000" dirty="0">
                <a:solidFill>
                  <a:srgbClr val="FF0000"/>
                </a:solidFill>
                <a:latin typeface="Lato" panose="020F0502020204030203" pitchFamily="34" charset="0"/>
              </a:rPr>
              <a:t>Notice how the tax base, as a measure of fiscal capacity (wealth), changes after incorporating the number of children to educate.</a:t>
            </a:r>
          </a:p>
        </p:txBody>
      </p:sp>
      <p:sp>
        <p:nvSpPr>
          <p:cNvPr id="27" name="TextBox 26"/>
          <p:cNvSpPr txBox="1"/>
          <p:nvPr/>
        </p:nvSpPr>
        <p:spPr>
          <a:xfrm>
            <a:off x="304800"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28" name="Slide Number Placeholder 2"/>
          <p:cNvSpPr txBox="1">
            <a:spLocks/>
          </p:cNvSpPr>
          <p:nvPr/>
        </p:nvSpPr>
        <p:spPr>
          <a:xfrm>
            <a:off x="8641080" y="4801643"/>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38</a:t>
            </a:fld>
            <a:endParaRPr lang="en-US" dirty="0">
              <a:latin typeface="Lato" panose="020F0502020204030203" pitchFamily="34" charset="0"/>
            </a:endParaRPr>
          </a:p>
        </p:txBody>
      </p:sp>
    </p:spTree>
    <p:extLst>
      <p:ext uri="{BB962C8B-B14F-4D97-AF65-F5344CB8AC3E}">
        <p14:creationId xmlns:p14="http://schemas.microsoft.com/office/powerpoint/2010/main" val="27397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3000"/>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1429" y="167053"/>
            <a:ext cx="8665028"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Property Value Per Member</a:t>
            </a:r>
          </a:p>
        </p:txBody>
      </p:sp>
      <p:sp>
        <p:nvSpPr>
          <p:cNvPr id="5" name="TextBox 4"/>
          <p:cNvSpPr txBox="1"/>
          <p:nvPr/>
        </p:nvSpPr>
        <p:spPr>
          <a:xfrm>
            <a:off x="106393" y="4881890"/>
            <a:ext cx="3943350" cy="261610"/>
          </a:xfrm>
          <a:prstGeom prst="rect">
            <a:avLst/>
          </a:prstGeom>
          <a:noFill/>
        </p:spPr>
        <p:txBody>
          <a:bodyPr wrap="square" rtlCol="0">
            <a:spAutoFit/>
          </a:bodyPr>
          <a:lstStyle/>
          <a:p>
            <a:r>
              <a:rPr lang="en-US" sz="1100" dirty="0">
                <a:latin typeface="Lato" panose="020F0502020204030203" pitchFamily="34" charset="0"/>
              </a:rPr>
              <a:t>Source: Department of Public Instruction</a:t>
            </a:r>
          </a:p>
        </p:txBody>
      </p:sp>
      <p:sp>
        <p:nvSpPr>
          <p:cNvPr id="7" name="Slide Number Placeholder 2"/>
          <p:cNvSpPr txBox="1">
            <a:spLocks/>
          </p:cNvSpPr>
          <p:nvPr/>
        </p:nvSpPr>
        <p:spPr>
          <a:xfrm>
            <a:off x="8594997" y="4832432"/>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39</a:t>
            </a:fld>
            <a:endParaRPr lang="en-US" sz="1400" dirty="0">
              <a:latin typeface="Lato" panose="020F0502020204030203" pitchFamily="34" charset="0"/>
            </a:endParaRPr>
          </a:p>
        </p:txBody>
      </p:sp>
      <p:pic>
        <p:nvPicPr>
          <p:cNvPr id="16" name="Picture 15">
            <a:extLst>
              <a:ext uri="{FF2B5EF4-FFF2-40B4-BE49-F238E27FC236}">
                <a16:creationId xmlns:a16="http://schemas.microsoft.com/office/drawing/2014/main" id="{2FF296A7-0FA1-934E-0C84-C1DA4A3349A6}"/>
              </a:ext>
            </a:extLst>
          </p:cNvPr>
          <p:cNvPicPr>
            <a:picLocks noChangeAspect="1"/>
          </p:cNvPicPr>
          <p:nvPr/>
        </p:nvPicPr>
        <p:blipFill>
          <a:blip r:embed="rId5"/>
          <a:stretch>
            <a:fillRect/>
          </a:stretch>
        </p:blipFill>
        <p:spPr>
          <a:xfrm>
            <a:off x="1976726" y="1117398"/>
            <a:ext cx="5846432" cy="3657600"/>
          </a:xfrm>
          <a:prstGeom prst="rect">
            <a:avLst/>
          </a:prstGeom>
          <a:solidFill>
            <a:schemeClr val="bg1"/>
          </a:solidFill>
          <a:effectLst>
            <a:outerShdw blurRad="12700" dist="12700" dir="2700000" algn="tl" rotWithShape="0">
              <a:prstClr val="black">
                <a:alpha val="40000"/>
              </a:prstClr>
            </a:outerShdw>
          </a:effectLst>
        </p:spPr>
      </p:pic>
      <p:sp>
        <p:nvSpPr>
          <p:cNvPr id="17" name="Google Shape;554;p60">
            <a:extLst>
              <a:ext uri="{FF2B5EF4-FFF2-40B4-BE49-F238E27FC236}">
                <a16:creationId xmlns:a16="http://schemas.microsoft.com/office/drawing/2014/main" id="{4B3E9F67-DFCB-1A2C-AF3B-ACC4A49CC92E}"/>
              </a:ext>
            </a:extLst>
          </p:cNvPr>
          <p:cNvSpPr txBox="1"/>
          <p:nvPr/>
        </p:nvSpPr>
        <p:spPr>
          <a:xfrm rot="17246544">
            <a:off x="1522568" y="4274821"/>
            <a:ext cx="1368166"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dirty="0">
                <a:solidFill>
                  <a:schemeClr val="dk1"/>
                </a:solidFill>
                <a:latin typeface="Arial"/>
                <a:ea typeface="Arial"/>
                <a:cs typeface="Arial"/>
                <a:sym typeface="Arial"/>
              </a:rPr>
              <a:t>$250,000</a:t>
            </a:r>
            <a:endParaRPr sz="1300" b="0" i="0" u="none" strike="noStrike" cap="none" dirty="0">
              <a:solidFill>
                <a:srgbClr val="000000"/>
              </a:solidFill>
              <a:latin typeface="Arial"/>
              <a:ea typeface="Arial"/>
              <a:cs typeface="Arial"/>
              <a:sym typeface="Arial"/>
            </a:endParaRPr>
          </a:p>
        </p:txBody>
      </p:sp>
      <p:sp>
        <p:nvSpPr>
          <p:cNvPr id="18" name="Google Shape;555;p60">
            <a:extLst>
              <a:ext uri="{FF2B5EF4-FFF2-40B4-BE49-F238E27FC236}">
                <a16:creationId xmlns:a16="http://schemas.microsoft.com/office/drawing/2014/main" id="{140E1C26-AA14-AC68-70AE-78500478DA4B}"/>
              </a:ext>
            </a:extLst>
          </p:cNvPr>
          <p:cNvSpPr txBox="1"/>
          <p:nvPr/>
        </p:nvSpPr>
        <p:spPr>
          <a:xfrm rot="17246452">
            <a:off x="3845382" y="436905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dirty="0">
                <a:solidFill>
                  <a:schemeClr val="dk1"/>
                </a:solidFill>
                <a:latin typeface="Arial"/>
                <a:ea typeface="Arial"/>
                <a:cs typeface="Arial"/>
                <a:sym typeface="Arial"/>
              </a:rPr>
              <a:t>$</a:t>
            </a:r>
            <a:r>
              <a:rPr lang="en-US" sz="1300" dirty="0">
                <a:solidFill>
                  <a:schemeClr val="dk1"/>
                </a:solidFill>
              </a:rPr>
              <a:t>2,00</a:t>
            </a:r>
            <a:r>
              <a:rPr lang="en-US" sz="1300" b="0" i="0" u="none" strike="noStrike" cap="none" dirty="0">
                <a:solidFill>
                  <a:schemeClr val="dk1"/>
                </a:solidFill>
                <a:latin typeface="Arial"/>
                <a:ea typeface="Arial"/>
                <a:cs typeface="Arial"/>
                <a:sym typeface="Arial"/>
              </a:rPr>
              <a:t>0,000</a:t>
            </a:r>
            <a:endParaRPr sz="1300" b="0" i="0" u="none" strike="noStrike" cap="none" dirty="0">
              <a:solidFill>
                <a:srgbClr val="000000"/>
              </a:solidFill>
              <a:latin typeface="Arial"/>
              <a:ea typeface="Arial"/>
              <a:cs typeface="Arial"/>
              <a:sym typeface="Arial"/>
            </a:endParaRPr>
          </a:p>
        </p:txBody>
      </p:sp>
      <p:sp>
        <p:nvSpPr>
          <p:cNvPr id="19" name="Google Shape;556;p60">
            <a:extLst>
              <a:ext uri="{FF2B5EF4-FFF2-40B4-BE49-F238E27FC236}">
                <a16:creationId xmlns:a16="http://schemas.microsoft.com/office/drawing/2014/main" id="{141CD382-F556-EE27-6711-4257D6765DA1}"/>
              </a:ext>
            </a:extLst>
          </p:cNvPr>
          <p:cNvSpPr txBox="1"/>
          <p:nvPr/>
        </p:nvSpPr>
        <p:spPr>
          <a:xfrm rot="17246452">
            <a:off x="5213116" y="4386082"/>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dirty="0">
                <a:solidFill>
                  <a:schemeClr val="dk1"/>
                </a:solidFill>
                <a:latin typeface="Arial"/>
                <a:ea typeface="Arial"/>
                <a:cs typeface="Arial"/>
                <a:sym typeface="Arial"/>
              </a:rPr>
              <a:t>$</a:t>
            </a:r>
            <a:r>
              <a:rPr lang="en-US" sz="1300" dirty="0">
                <a:solidFill>
                  <a:schemeClr val="dk1"/>
                </a:solidFill>
              </a:rPr>
              <a:t>3</a:t>
            </a:r>
            <a:r>
              <a:rPr lang="en-US" sz="1300" b="0" i="0" u="none" strike="noStrike" cap="none" dirty="0">
                <a:solidFill>
                  <a:schemeClr val="dk1"/>
                </a:solidFill>
                <a:latin typeface="Arial"/>
                <a:ea typeface="Arial"/>
                <a:cs typeface="Arial"/>
                <a:sym typeface="Arial"/>
              </a:rPr>
              <a:t>,000,000</a:t>
            </a:r>
            <a:endParaRPr sz="1300" b="0" i="0" u="none" strike="noStrike" cap="none" dirty="0">
              <a:solidFill>
                <a:srgbClr val="000000"/>
              </a:solidFill>
              <a:latin typeface="Arial"/>
              <a:ea typeface="Arial"/>
              <a:cs typeface="Arial"/>
              <a:sym typeface="Arial"/>
            </a:endParaRPr>
          </a:p>
        </p:txBody>
      </p:sp>
      <p:sp>
        <p:nvSpPr>
          <p:cNvPr id="20" name="Google Shape;557;p60">
            <a:extLst>
              <a:ext uri="{FF2B5EF4-FFF2-40B4-BE49-F238E27FC236}">
                <a16:creationId xmlns:a16="http://schemas.microsoft.com/office/drawing/2014/main" id="{691E6C08-C48C-BB7E-39F2-4F8F7A9950F7}"/>
              </a:ext>
            </a:extLst>
          </p:cNvPr>
          <p:cNvSpPr txBox="1"/>
          <p:nvPr/>
        </p:nvSpPr>
        <p:spPr>
          <a:xfrm rot="17246452">
            <a:off x="6757591" y="4340639"/>
            <a:ext cx="1601410" cy="42265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300" b="0" i="0" u="none" strike="noStrike" cap="none" dirty="0">
                <a:solidFill>
                  <a:schemeClr val="dk1"/>
                </a:solidFill>
                <a:latin typeface="Arial"/>
                <a:ea typeface="Arial"/>
                <a:cs typeface="Arial"/>
                <a:sym typeface="Arial"/>
              </a:rPr>
              <a:t>$</a:t>
            </a:r>
            <a:r>
              <a:rPr lang="en-US" sz="1300" dirty="0">
                <a:solidFill>
                  <a:schemeClr val="dk1"/>
                </a:solidFill>
              </a:rPr>
              <a:t>4,0</a:t>
            </a:r>
            <a:r>
              <a:rPr lang="en-US" sz="1300" b="0" i="0" u="none" strike="noStrike" cap="none" dirty="0">
                <a:solidFill>
                  <a:schemeClr val="dk1"/>
                </a:solidFill>
                <a:latin typeface="Arial"/>
                <a:ea typeface="Arial"/>
                <a:cs typeface="Arial"/>
                <a:sym typeface="Arial"/>
              </a:rPr>
              <a:t>00,000+</a:t>
            </a:r>
            <a:endParaRPr sz="1300" b="0" i="0" u="none" strike="noStrike" cap="none" dirty="0">
              <a:solidFill>
                <a:srgbClr val="000000"/>
              </a:solidFill>
              <a:latin typeface="Arial"/>
              <a:ea typeface="Arial"/>
              <a:cs typeface="Arial"/>
              <a:sym typeface="Arial"/>
            </a:endParaRPr>
          </a:p>
        </p:txBody>
      </p:sp>
      <p:sp>
        <p:nvSpPr>
          <p:cNvPr id="21" name="Google Shape;559;p60">
            <a:extLst>
              <a:ext uri="{FF2B5EF4-FFF2-40B4-BE49-F238E27FC236}">
                <a16:creationId xmlns:a16="http://schemas.microsoft.com/office/drawing/2014/main" id="{0451B2F6-DD4E-15B9-872B-D1F60CDDEDFB}"/>
              </a:ext>
            </a:extLst>
          </p:cNvPr>
          <p:cNvSpPr/>
          <p:nvPr/>
        </p:nvSpPr>
        <p:spPr>
          <a:xfrm>
            <a:off x="2358189" y="1862767"/>
            <a:ext cx="1970110" cy="699000"/>
          </a:xfrm>
          <a:prstGeom prst="leftArrowCallout">
            <a:avLst>
              <a:gd name="adj1" fmla="val 33625"/>
              <a:gd name="adj2" fmla="val 30751"/>
              <a:gd name="adj3" fmla="val 32188"/>
              <a:gd name="adj4" fmla="val 63769"/>
            </a:avLst>
          </a:prstGeom>
          <a:solidFill>
            <a:srgbClr val="BBE0E3">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Lowest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solidFill>
                  <a:schemeClr val="dk1"/>
                </a:solidFill>
                <a:latin typeface="Arial"/>
                <a:ea typeface="Arial"/>
                <a:cs typeface="Arial"/>
                <a:sym typeface="Arial"/>
              </a:rPr>
              <a:t>$282,065</a:t>
            </a:r>
            <a:endParaRPr sz="1800" b="0" i="0" u="none" strike="noStrike" cap="none" dirty="0">
              <a:solidFill>
                <a:srgbClr val="000000"/>
              </a:solidFill>
              <a:latin typeface="Arial"/>
              <a:ea typeface="Arial"/>
              <a:cs typeface="Arial"/>
              <a:sym typeface="Arial"/>
            </a:endParaRPr>
          </a:p>
        </p:txBody>
      </p:sp>
      <p:sp>
        <p:nvSpPr>
          <p:cNvPr id="22" name="Google Shape;560;p60">
            <a:extLst>
              <a:ext uri="{FF2B5EF4-FFF2-40B4-BE49-F238E27FC236}">
                <a16:creationId xmlns:a16="http://schemas.microsoft.com/office/drawing/2014/main" id="{B2A37F9C-47AC-FC97-F1BB-016D78D8540F}"/>
              </a:ext>
            </a:extLst>
          </p:cNvPr>
          <p:cNvSpPr/>
          <p:nvPr/>
        </p:nvSpPr>
        <p:spPr>
          <a:xfrm flipH="1">
            <a:off x="5925460" y="1862767"/>
            <a:ext cx="1897698" cy="699000"/>
          </a:xfrm>
          <a:prstGeom prst="leftArrowCallout">
            <a:avLst>
              <a:gd name="adj1" fmla="val 33625"/>
              <a:gd name="adj2" fmla="val 30751"/>
              <a:gd name="adj3" fmla="val 32188"/>
              <a:gd name="adj4" fmla="val 78232"/>
            </a:avLst>
          </a:prstGeom>
          <a:solidFill>
            <a:srgbClr val="BBE0E3">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Highest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solidFill>
                  <a:schemeClr val="dk1"/>
                </a:solidFill>
                <a:latin typeface="Arial"/>
                <a:ea typeface="Arial"/>
                <a:cs typeface="Arial"/>
                <a:sym typeface="Arial"/>
              </a:rPr>
              <a:t>$16,646,813</a:t>
            </a:r>
            <a:endParaRPr sz="1800" b="0" i="0" u="none" strike="noStrike" cap="none" dirty="0">
              <a:solidFill>
                <a:srgbClr val="000000"/>
              </a:solidFill>
              <a:latin typeface="Arial"/>
              <a:ea typeface="Arial"/>
              <a:cs typeface="Arial"/>
              <a:sym typeface="Arial"/>
            </a:endParaRPr>
          </a:p>
        </p:txBody>
      </p:sp>
      <p:sp>
        <p:nvSpPr>
          <p:cNvPr id="23" name="Google Shape;562;p60">
            <a:extLst>
              <a:ext uri="{FF2B5EF4-FFF2-40B4-BE49-F238E27FC236}">
                <a16:creationId xmlns:a16="http://schemas.microsoft.com/office/drawing/2014/main" id="{71A20F83-017E-1B7B-DABB-AD7496E5903A}"/>
              </a:ext>
            </a:extLst>
          </p:cNvPr>
          <p:cNvSpPr/>
          <p:nvPr/>
        </p:nvSpPr>
        <p:spPr>
          <a:xfrm>
            <a:off x="2400317" y="3753154"/>
            <a:ext cx="1360084" cy="980318"/>
          </a:xfrm>
          <a:prstGeom prst="upArrowCallout">
            <a:avLst>
              <a:gd name="adj1" fmla="val 25000"/>
              <a:gd name="adj2" fmla="val 25000"/>
              <a:gd name="adj3" fmla="val 25000"/>
              <a:gd name="adj4" fmla="val 64977"/>
            </a:avLst>
          </a:prstGeom>
          <a:solidFill>
            <a:srgbClr val="BBE0E3">
              <a:alpha val="89410"/>
            </a:srgbClr>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600"/>
              <a:buFont typeface="Arial"/>
              <a:buNone/>
            </a:pPr>
            <a:r>
              <a:rPr lang="en-US" sz="1600" dirty="0">
                <a:solidFill>
                  <a:schemeClr val="dk1"/>
                </a:solidFill>
              </a:rPr>
              <a:t>State Average</a:t>
            </a:r>
            <a:endParaRPr dirty="0">
              <a:solidFill>
                <a:schemeClr val="dk1"/>
              </a:solidFill>
            </a:endParaRPr>
          </a:p>
          <a:p>
            <a:pPr marL="0" lvl="0" indent="0" algn="ctr" rtl="0">
              <a:spcBef>
                <a:spcPts val="0"/>
              </a:spcBef>
              <a:spcAft>
                <a:spcPts val="0"/>
              </a:spcAft>
              <a:buClr>
                <a:schemeClr val="dk1"/>
              </a:buClr>
              <a:buSzPts val="2400"/>
              <a:buFont typeface="Arial"/>
              <a:buNone/>
            </a:pPr>
            <a:r>
              <a:rPr lang="en-US" sz="1800" b="1" dirty="0">
                <a:solidFill>
                  <a:schemeClr val="dk1"/>
                </a:solidFill>
              </a:rPr>
              <a:t>$754,823</a:t>
            </a:r>
            <a:endParaRPr sz="1800" dirty="0">
              <a:solidFill>
                <a:schemeClr val="dk1"/>
              </a:solidFill>
            </a:endParaRPr>
          </a:p>
        </p:txBody>
      </p:sp>
    </p:spTree>
    <p:extLst>
      <p:ext uri="{BB962C8B-B14F-4D97-AF65-F5344CB8AC3E}">
        <p14:creationId xmlns:p14="http://schemas.microsoft.com/office/powerpoint/2010/main" val="2713510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r>
              <a:rPr lang="en-US" dirty="0"/>
              <a:t>U.S. Constitution on Education – </a:t>
            </a:r>
            <a:br>
              <a:rPr lang="en-US" dirty="0"/>
            </a:br>
            <a:r>
              <a:rPr lang="en-US" dirty="0"/>
              <a:t>Education is a State Function</a:t>
            </a:r>
          </a:p>
        </p:txBody>
      </p:sp>
      <p:sp>
        <p:nvSpPr>
          <p:cNvPr id="3" name="Text Placeholder 2"/>
          <p:cNvSpPr>
            <a:spLocks noGrp="1"/>
          </p:cNvSpPr>
          <p:nvPr>
            <p:ph type="body" sz="quarter" idx="14"/>
          </p:nvPr>
        </p:nvSpPr>
        <p:spPr>
          <a:xfrm>
            <a:off x="1265464" y="1152467"/>
            <a:ext cx="662123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10th Amendment</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“…powers not granted to the federal government by the Constitution, nor prohibited to the States, are reserved to the States or the people…”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1791</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93804" y="4649272"/>
            <a:ext cx="288862" cy="307777"/>
          </a:xfrm>
          <a:prstGeom prst="rect">
            <a:avLst/>
          </a:prstGeom>
        </p:spPr>
        <p:txBody>
          <a:bodyPr wrap="none">
            <a:spAutoFit/>
          </a:bodyPr>
          <a:lstStyle/>
          <a:p>
            <a:pPr lvl="0" defTabSz="457200">
              <a:spcAft>
                <a:spcPts val="600"/>
              </a:spcAft>
            </a:pPr>
            <a:fld id="{1CC62F31-162C-442B-BE6F-01FC12E79C89}" type="slidenum">
              <a:rPr lang="en-US" sz="1400">
                <a:solidFill>
                  <a:prstClr val="black"/>
                </a:solidFill>
                <a:latin typeface="Lato"/>
              </a:rPr>
              <a:pPr lvl="0" defTabSz="457200">
                <a:spcAft>
                  <a:spcPts val="600"/>
                </a:spcAft>
              </a:pPr>
              <a:t>4</a:t>
            </a:fld>
            <a:endParaRPr lang="en-US" sz="1400" dirty="0">
              <a:solidFill>
                <a:prstClr val="black"/>
              </a:solidFill>
              <a:latin typeface="Lato"/>
            </a:endParaRPr>
          </a:p>
        </p:txBody>
      </p:sp>
    </p:spTree>
    <p:extLst>
      <p:ext uri="{BB962C8B-B14F-4D97-AF65-F5344CB8AC3E}">
        <p14:creationId xmlns:p14="http://schemas.microsoft.com/office/powerpoint/2010/main" val="1638678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Key Local Factors</a:t>
            </a:r>
          </a:p>
        </p:txBody>
      </p:sp>
      <p:graphicFrame>
        <p:nvGraphicFramePr>
          <p:cNvPr id="4" name="Diagram 3"/>
          <p:cNvGraphicFramePr/>
          <p:nvPr/>
        </p:nvGraphicFramePr>
        <p:xfrm>
          <a:off x="253092" y="1130282"/>
          <a:ext cx="6539593" cy="357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7"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3470590" y="2846239"/>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388884" y="2609223"/>
            <a:ext cx="3256420" cy="2872506"/>
            <a:chOff x="6388884" y="2609223"/>
            <a:chExt cx="3256420" cy="2872506"/>
          </a:xfrm>
        </p:grpSpPr>
        <p:pic>
          <p:nvPicPr>
            <p:cNvPr id="10250" name="Picture 10" descr="Image result for POST IT NOT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88884" y="2609223"/>
              <a:ext cx="3256420" cy="28725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25171">
              <a:off x="7289043" y="3362608"/>
              <a:ext cx="1456100" cy="1200329"/>
            </a:xfrm>
            <a:prstGeom prst="rect">
              <a:avLst/>
            </a:prstGeom>
            <a:noFill/>
            <a:ln cap="rnd">
              <a:noFill/>
            </a:ln>
          </p:spPr>
          <p:txBody>
            <a:bodyPr wrap="square" rtlCol="0">
              <a:spAutoFit/>
            </a:bodyPr>
            <a:lstStyle/>
            <a:p>
              <a:pPr algn="ctr"/>
              <a:r>
                <a:rPr lang="en-US" sz="1800" dirty="0">
                  <a:latin typeface="Lato"/>
                </a:rPr>
                <a:t>Membership converts variables to per-pupil $s.</a:t>
              </a:r>
            </a:p>
          </p:txBody>
        </p:sp>
      </p:grpSp>
      <p:pic>
        <p:nvPicPr>
          <p:cNvPr id="10244" name="Picture 4" descr="Image result for property"/>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1918386" y="2091979"/>
            <a:ext cx="1208141" cy="8047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hared costs"/>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499488" y="2896766"/>
            <a:ext cx="1348743" cy="8269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8641080" y="4819202"/>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40</a:t>
            </a:fld>
            <a:endParaRPr lang="en-US" dirty="0">
              <a:latin typeface="Lato" panose="020F0502020204030203" pitchFamily="34" charset="0"/>
            </a:endParaRPr>
          </a:p>
        </p:txBody>
      </p:sp>
    </p:spTree>
    <p:extLst>
      <p:ext uri="{BB962C8B-B14F-4D97-AF65-F5344CB8AC3E}">
        <p14:creationId xmlns:p14="http://schemas.microsoft.com/office/powerpoint/2010/main" val="8105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Lato Black" panose="020F0A02020204030203" pitchFamily="34" charset="0"/>
              </a:rPr>
              <a:t>Factor: Equalized Property Value</a:t>
            </a:r>
            <a:endParaRPr lang="en-US" sz="32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5" name="Rectangle 3"/>
          <p:cNvSpPr txBox="1">
            <a:spLocks noChangeArrowheads="1"/>
          </p:cNvSpPr>
          <p:nvPr/>
        </p:nvSpPr>
        <p:spPr>
          <a:xfrm>
            <a:off x="244929" y="1126671"/>
            <a:ext cx="7669648" cy="3755571"/>
          </a:xfrm>
          <a:prstGeom prst="rect">
            <a:avLst/>
          </a:prstGeom>
        </p:spPr>
        <p:txBody>
          <a:bodyPr>
            <a:noAutofit/>
          </a:bodyPr>
          <a:lstStyle/>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tax base is used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determine district wealth and ability to </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support district expenditures.</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kumimoji="0" lang="en-US" sz="2200" i="0" u="none" strike="noStrike" kern="1200" cap="none" spc="0" normalizeH="0" baseline="0" noProof="0" dirty="0">
              <a:ln>
                <a:noFill/>
              </a:ln>
              <a:solidFill>
                <a:schemeClr val="tx1"/>
              </a:solidFill>
              <a:uLnTx/>
              <a:uFillTx/>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FF0000"/>
                </a:solidFill>
                <a:uLnTx/>
                <a:uFillTx/>
                <a:latin typeface="Lato"/>
                <a:cs typeface="Arial" pitchFamily="34" charset="0"/>
              </a:rPr>
              <a:t>Uses </a:t>
            </a:r>
            <a:r>
              <a:rPr kumimoji="0" lang="en-US" sz="2200" i="0" u="sng" strike="noStrike" kern="1200" cap="none" spc="0" normalizeH="0" baseline="0" noProof="0" dirty="0">
                <a:ln>
                  <a:noFill/>
                </a:ln>
                <a:solidFill>
                  <a:srgbClr val="FF0000"/>
                </a:solidFill>
                <a:uLnTx/>
                <a:uFillTx/>
                <a:latin typeface="Lato"/>
                <a:cs typeface="Arial" pitchFamily="34" charset="0"/>
              </a:rPr>
              <a:t>Equalized</a:t>
            </a:r>
            <a:r>
              <a:rPr kumimoji="0" lang="en-US" sz="2200" i="0" u="none" strike="noStrike" kern="1200" cap="none" spc="0" normalizeH="0" baseline="0" noProof="0" dirty="0">
                <a:ln>
                  <a:noFill/>
                </a:ln>
                <a:solidFill>
                  <a:srgbClr val="FF0000"/>
                </a:solidFill>
                <a:uLnTx/>
                <a:uFillTx/>
                <a:latin typeface="Lato"/>
                <a:cs typeface="Arial" pitchFamily="34" charset="0"/>
              </a:rPr>
              <a:t> Valuation or </a:t>
            </a:r>
            <a:r>
              <a:rPr kumimoji="0" lang="en-US" sz="2200" i="0" u="sng" strike="noStrike" kern="1200" cap="none" spc="0" normalizeH="0" baseline="0" noProof="0" dirty="0">
                <a:ln>
                  <a:noFill/>
                </a:ln>
                <a:solidFill>
                  <a:srgbClr val="FF0000"/>
                </a:solidFill>
                <a:uLnTx/>
                <a:uFillTx/>
                <a:latin typeface="Lato"/>
                <a:cs typeface="Arial" pitchFamily="34" charset="0"/>
              </a:rPr>
              <a:t>Fair Market Value</a:t>
            </a:r>
            <a:r>
              <a:rPr kumimoji="0" lang="en-US" sz="2200" i="0" u="none" strike="noStrike" kern="1200" cap="none" spc="0" normalizeH="0" baseline="0" noProof="0" dirty="0">
                <a:ln>
                  <a:noFill/>
                </a:ln>
                <a:solidFill>
                  <a:srgbClr val="FF0000"/>
                </a:solidFill>
                <a:uLnTx/>
                <a:uFillTx/>
                <a:latin typeface="Lato"/>
                <a:cs typeface="Arial" pitchFamily="34" charset="0"/>
              </a:rPr>
              <a:t>.</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rgbClr val="FF0000"/>
                </a:solidFill>
                <a:uLnTx/>
                <a:uFillTx/>
                <a:latin typeface="Lato"/>
                <a:cs typeface="Arial" pitchFamily="34" charset="0"/>
              </a:rPr>
              <a:t>(</a:t>
            </a:r>
            <a:r>
              <a:rPr kumimoji="0" lang="en-US" sz="2200" i="0" strike="noStrike" kern="1200" cap="none" spc="0" normalizeH="0" baseline="0" noProof="0" dirty="0">
                <a:ln>
                  <a:noFill/>
                </a:ln>
                <a:solidFill>
                  <a:srgbClr val="FF0000"/>
                </a:solidFill>
                <a:uLnTx/>
                <a:uFillTx/>
                <a:latin typeface="Lato"/>
                <a:cs typeface="Arial" pitchFamily="34" charset="0"/>
              </a:rPr>
              <a:t>NOT</a:t>
            </a:r>
            <a:r>
              <a:rPr kumimoji="0" lang="en-US" sz="2200" i="0" u="none" strike="noStrike" kern="1200" cap="none" spc="0" normalizeH="0" baseline="0" noProof="0" dirty="0">
                <a:ln>
                  <a:noFill/>
                </a:ln>
                <a:solidFill>
                  <a:srgbClr val="FF0000"/>
                </a:solidFill>
                <a:uLnTx/>
                <a:uFillTx/>
                <a:latin typeface="Lato"/>
                <a:cs typeface="Arial" pitchFamily="34" charset="0"/>
              </a:rPr>
              <a:t> Assessed Value)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endParaRPr lang="en-US" sz="2200" dirty="0">
              <a:latin typeface="Lato"/>
              <a:cs typeface="Arial" pitchFamily="34" charset="0"/>
            </a:endParaRP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kumimoji="0" lang="en-US" sz="2200" i="0" u="none" strike="noStrike" kern="1200" cap="none" spc="0" normalizeH="0" baseline="0" noProof="0" dirty="0">
                <a:ln>
                  <a:noFill/>
                </a:ln>
                <a:solidFill>
                  <a:schemeClr val="tx1"/>
                </a:solidFill>
                <a:uLnTx/>
                <a:uFillTx/>
                <a:latin typeface="Lato"/>
                <a:cs typeface="Arial" pitchFamily="34" charset="0"/>
              </a:rPr>
              <a:t>Property va</a:t>
            </a:r>
            <a:r>
              <a:rPr lang="en-US" sz="2200" noProof="0" dirty="0">
                <a:latin typeface="Lato"/>
                <a:cs typeface="Arial" pitchFamily="34" charset="0"/>
              </a:rPr>
              <a:t>lues for each district are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certified in May each year</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by the WI Department</a:t>
            </a:r>
            <a:r>
              <a:rPr lang="en-US" sz="2200" dirty="0">
                <a:latin typeface="Lato"/>
                <a:cs typeface="Arial" pitchFamily="34" charset="0"/>
              </a:rPr>
              <a:t> </a:t>
            </a:r>
            <a:r>
              <a:rPr lang="en-US" sz="2200" noProof="0" dirty="0">
                <a:latin typeface="Lato"/>
                <a:cs typeface="Arial" pitchFamily="34" charset="0"/>
              </a:rPr>
              <a:t>of Revenue</a:t>
            </a:r>
          </a:p>
          <a:p>
            <a:pPr marL="438912" marR="0" lvl="0" indent="-320040" algn="ctr" defTabSz="914400" rtl="0" eaLnBrk="1" fontAlgn="auto" latinLnBrk="0" hangingPunct="1">
              <a:lnSpc>
                <a:spcPct val="100000"/>
              </a:lnSpc>
              <a:spcBef>
                <a:spcPts val="0"/>
              </a:spcBef>
              <a:spcAft>
                <a:spcPts val="0"/>
              </a:spcAft>
              <a:buClr>
                <a:schemeClr val="tx1"/>
              </a:buClr>
              <a:buSzPct val="80000"/>
              <a:buFont typeface="Wingdings" pitchFamily="2" charset="2"/>
              <a:buNone/>
              <a:tabLst/>
              <a:defRPr/>
            </a:pPr>
            <a:r>
              <a:rPr lang="en-US" sz="2200" noProof="0" dirty="0">
                <a:latin typeface="Lato"/>
                <a:cs typeface="Arial" pitchFamily="34" charset="0"/>
              </a:rPr>
              <a:t> and used in the subsequent year’s aid calculations.</a:t>
            </a:r>
            <a:endParaRPr kumimoji="0" lang="en-US" sz="2200" i="0" u="none" strike="noStrike" kern="1200" cap="none" spc="0" normalizeH="0" baseline="0" noProof="0" dirty="0">
              <a:ln>
                <a:noFill/>
              </a:ln>
              <a:solidFill>
                <a:schemeClr val="tx1"/>
              </a:solidFill>
              <a:uLnTx/>
              <a:uFillTx/>
              <a:latin typeface="Lato"/>
              <a:cs typeface="Arial" pitchFamily="34" charset="0"/>
            </a:endParaRPr>
          </a:p>
        </p:txBody>
      </p:sp>
      <p:pic>
        <p:nvPicPr>
          <p:cNvPr id="18" name="Picture 4" descr="Image result for propert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901" b="100000" l="0" r="100000">
                        <a14:foregroundMark x1="74300" y1="31133" x2="95900" y2="32858"/>
                      </a14:backgroundRemoval>
                    </a14:imgEffect>
                  </a14:imgLayer>
                </a14:imgProps>
              </a:ext>
              <a:ext uri="{28A0092B-C50C-407E-A947-70E740481C1C}">
                <a14:useLocalDpi xmlns:a14="http://schemas.microsoft.com/office/drawing/2010/main" val="0"/>
              </a:ext>
            </a:extLst>
          </a:blip>
          <a:srcRect/>
          <a:stretch>
            <a:fillRect/>
          </a:stretch>
        </p:blipFill>
        <p:spPr bwMode="auto">
          <a:xfrm>
            <a:off x="6707296" y="3004456"/>
            <a:ext cx="2183067" cy="14542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8503191" y="4769085"/>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41</a:t>
            </a:fld>
            <a:endParaRPr lang="en-US" sz="1400" dirty="0">
              <a:latin typeface="Lato" panose="020F0502020204030203" pitchFamily="34" charset="0"/>
            </a:endParaRPr>
          </a:p>
        </p:txBody>
      </p:sp>
    </p:spTree>
    <p:extLst>
      <p:ext uri="{BB962C8B-B14F-4D97-AF65-F5344CB8AC3E}">
        <p14:creationId xmlns:p14="http://schemas.microsoft.com/office/powerpoint/2010/main" val="4026260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4" name="Text Placeholder 3"/>
          <p:cNvSpPr>
            <a:spLocks noGrp="1" noChangeArrowheads="1"/>
          </p:cNvSpPr>
          <p:nvPr>
            <p:ph type="body" idx="4294967295"/>
          </p:nvPr>
        </p:nvSpPr>
        <p:spPr>
          <a:xfrm>
            <a:off x="236764" y="1034563"/>
            <a:ext cx="8572500" cy="2149508"/>
          </a:xfrm>
          <a:prstGeom prst="rect">
            <a:avLst/>
          </a:prstGeom>
        </p:spPr>
        <p:txBody>
          <a:bodyPr>
            <a:noAutofit/>
          </a:bodyPr>
          <a:lstStyle/>
          <a:p>
            <a:pPr>
              <a:lnSpc>
                <a:spcPct val="90000"/>
              </a:lnSpc>
              <a:buFont typeface="Wingdings" pitchFamily="2" charset="2"/>
              <a:buNone/>
            </a:pPr>
            <a:r>
              <a:rPr lang="en-US" sz="2200" b="0" dirty="0">
                <a:solidFill>
                  <a:srgbClr val="FF0000"/>
                </a:solidFill>
                <a:latin typeface="Lato"/>
              </a:rPr>
              <a:t>Who is counted for aid membership?</a:t>
            </a:r>
          </a:p>
          <a:p>
            <a:pPr>
              <a:lnSpc>
                <a:spcPct val="90000"/>
              </a:lnSpc>
              <a:buFont typeface="Wingdings" pitchFamily="2" charset="2"/>
              <a:buNone/>
            </a:pPr>
            <a:r>
              <a:rPr lang="en-US" sz="2200" b="0" dirty="0">
                <a:solidFill>
                  <a:schemeClr val="tx2"/>
                </a:solidFill>
                <a:latin typeface="Lato"/>
              </a:rPr>
              <a:t>	</a:t>
            </a:r>
            <a:r>
              <a:rPr lang="en-US" sz="2200" b="0" dirty="0">
                <a:latin typeface="Lato"/>
              </a:rPr>
              <a:t>Generally, </a:t>
            </a:r>
            <a:r>
              <a:rPr lang="en-US" sz="2200" b="0" u="sng" dirty="0">
                <a:latin typeface="Lato"/>
              </a:rPr>
              <a:t>residents</a:t>
            </a:r>
            <a:r>
              <a:rPr lang="en-US" sz="2200" b="0" dirty="0">
                <a:latin typeface="Lato"/>
              </a:rPr>
              <a:t> for which you are </a:t>
            </a:r>
            <a:r>
              <a:rPr lang="en-US" sz="2200" b="0" u="sng" dirty="0">
                <a:latin typeface="Lato"/>
              </a:rPr>
              <a:t>financially</a:t>
            </a:r>
            <a:r>
              <a:rPr lang="en-US" sz="2200" b="0" dirty="0">
                <a:latin typeface="Lato"/>
              </a:rPr>
              <a:t> </a:t>
            </a:r>
            <a:r>
              <a:rPr lang="en-US" sz="2200" b="0" u="sng" dirty="0">
                <a:latin typeface="Lato"/>
              </a:rPr>
              <a:t>responsible</a:t>
            </a:r>
            <a:r>
              <a:rPr lang="en-US" sz="2200" b="0" dirty="0">
                <a:latin typeface="Lato"/>
              </a:rPr>
              <a:t> - i.e. you are paying for the student’s education. Is a “process” to help districts determine who qualifies. Start with who is in your seats on the count date.</a:t>
            </a:r>
          </a:p>
          <a:p>
            <a:pPr>
              <a:lnSpc>
                <a:spcPct val="90000"/>
              </a:lnSpc>
              <a:spcAft>
                <a:spcPts val="0"/>
              </a:spcAft>
              <a:buFont typeface="Wingdings" pitchFamily="2" charset="2"/>
              <a:buNone/>
            </a:pPr>
            <a:r>
              <a:rPr lang="en-US" sz="2200" b="0" dirty="0">
                <a:latin typeface="Lato"/>
              </a:rPr>
              <a:t>	</a:t>
            </a:r>
          </a:p>
        </p:txBody>
      </p:sp>
      <p:sp>
        <p:nvSpPr>
          <p:cNvPr id="7" name="Rectangle 6"/>
          <p:cNvSpPr/>
          <p:nvPr/>
        </p:nvSpPr>
        <p:spPr>
          <a:xfrm>
            <a:off x="506186" y="3411573"/>
            <a:ext cx="8196943" cy="701731"/>
          </a:xfrm>
          <a:prstGeom prst="rect">
            <a:avLst/>
          </a:prstGeom>
          <a:solidFill>
            <a:schemeClr val="accent1">
              <a:lumMod val="75000"/>
            </a:schemeClr>
          </a:solidFill>
        </p:spPr>
        <p:txBody>
          <a:bodyPr wrap="square">
            <a:spAutoFit/>
          </a:bodyPr>
          <a:lstStyle/>
          <a:p>
            <a:pPr algn="ctr">
              <a:lnSpc>
                <a:spcPct val="90000"/>
              </a:lnSpc>
              <a:buFont typeface="Wingdings" pitchFamily="2" charset="2"/>
              <a:buNone/>
            </a:pPr>
            <a:r>
              <a:rPr lang="en-US" sz="2200" dirty="0">
                <a:solidFill>
                  <a:schemeClr val="bg1"/>
                </a:solidFill>
                <a:latin typeface="Lato"/>
              </a:rPr>
              <a:t>Revenue Limit membership is </a:t>
            </a:r>
            <a:r>
              <a:rPr lang="en-US" sz="2200" u="sng" dirty="0">
                <a:solidFill>
                  <a:schemeClr val="bg1"/>
                </a:solidFill>
                <a:latin typeface="Lato"/>
              </a:rPr>
              <a:t>not</a:t>
            </a:r>
            <a:r>
              <a:rPr lang="en-US" sz="2200" dirty="0">
                <a:solidFill>
                  <a:schemeClr val="bg1"/>
                </a:solidFill>
                <a:latin typeface="Lato"/>
              </a:rPr>
              <a:t> the same as General Aid membership.  State law defines.</a:t>
            </a:r>
          </a:p>
        </p:txBody>
      </p:sp>
      <p:sp>
        <p:nvSpPr>
          <p:cNvPr id="8" name="Slide Number Placeholder 2"/>
          <p:cNvSpPr txBox="1">
            <a:spLocks/>
          </p:cNvSpPr>
          <p:nvPr/>
        </p:nvSpPr>
        <p:spPr>
          <a:xfrm>
            <a:off x="8503191" y="4340806"/>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42</a:t>
            </a:fld>
            <a:endParaRPr lang="en-US" sz="1400" dirty="0">
              <a:latin typeface="Lato" panose="020F0502020204030203" pitchFamily="34" charset="0"/>
            </a:endParaRPr>
          </a:p>
        </p:txBody>
      </p:sp>
      <p:pic>
        <p:nvPicPr>
          <p:cNvPr id="9" name="Picture 7">
            <a:extLst>
              <a:ext uri="{FF2B5EF4-FFF2-40B4-BE49-F238E27FC236}">
                <a16:creationId xmlns:a16="http://schemas.microsoft.com/office/drawing/2014/main" id="{11FF9167-50D7-43F7-92C5-F35DC363C80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145772" y="4551014"/>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7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pic>
        <p:nvPicPr>
          <p:cNvPr id="4"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9250" b="85875" l="0" r="100000">
                        <a14:foregroundMark x1="15000" y1="72375" x2="15000" y2="72375"/>
                        <a14:foregroundMark x1="61842" y1="75625" x2="61842" y2="75625"/>
                      </a14:backgroundRemoval>
                    </a14:imgEffect>
                  </a14:imgLayer>
                </a14:imgProps>
              </a:ext>
              <a:ext uri="{28A0092B-C50C-407E-A947-70E740481C1C}">
                <a14:useLocalDpi xmlns:a14="http://schemas.microsoft.com/office/drawing/2010/main" val="0"/>
              </a:ext>
            </a:extLst>
          </a:blip>
          <a:srcRect t="28834" b="7720"/>
          <a:stretch/>
        </p:blipFill>
        <p:spPr bwMode="auto">
          <a:xfrm>
            <a:off x="6145772" y="4551014"/>
            <a:ext cx="2998228" cy="7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69253" y="1326520"/>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71972" y="2191124"/>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50363" y="4627993"/>
            <a:ext cx="247651" cy="212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1690" y="4588323"/>
            <a:ext cx="5812971" cy="2845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800" dirty="0">
                <a:latin typeface="Lato"/>
              </a:rPr>
              <a:t>September and Summer Membership Included in Revenue Limit 3-Year Average Calculations</a:t>
            </a:r>
          </a:p>
        </p:txBody>
      </p:sp>
      <p:sp>
        <p:nvSpPr>
          <p:cNvPr id="13" name="TextBox 12"/>
          <p:cNvSpPr txBox="1"/>
          <p:nvPr/>
        </p:nvSpPr>
        <p:spPr>
          <a:xfrm>
            <a:off x="310246" y="4086415"/>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12" name="Slide Number Placeholder 2"/>
          <p:cNvSpPr txBox="1">
            <a:spLocks/>
          </p:cNvSpPr>
          <p:nvPr/>
        </p:nvSpPr>
        <p:spPr>
          <a:xfrm>
            <a:off x="8641080" y="442711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43</a:t>
            </a:fld>
            <a:endParaRPr lang="en-US" sz="1400" dirty="0">
              <a:latin typeface="Lato" panose="020F0502020204030203" pitchFamily="34" charset="0"/>
            </a:endParaRPr>
          </a:p>
        </p:txBody>
      </p:sp>
      <p:pic>
        <p:nvPicPr>
          <p:cNvPr id="9" name="Picture 8">
            <a:extLst>
              <a:ext uri="{FF2B5EF4-FFF2-40B4-BE49-F238E27FC236}">
                <a16:creationId xmlns:a16="http://schemas.microsoft.com/office/drawing/2014/main" id="{2A13EFA0-F917-E8C9-0145-C4A245757E8E}"/>
              </a:ext>
            </a:extLst>
          </p:cNvPr>
          <p:cNvPicPr>
            <a:picLocks noChangeAspect="1"/>
          </p:cNvPicPr>
          <p:nvPr/>
        </p:nvPicPr>
        <p:blipFill>
          <a:blip r:embed="rId5"/>
          <a:stretch>
            <a:fillRect/>
          </a:stretch>
        </p:blipFill>
        <p:spPr>
          <a:xfrm>
            <a:off x="455252" y="1108304"/>
            <a:ext cx="8288483" cy="267117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509411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Membership</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graphicFrame>
        <p:nvGraphicFramePr>
          <p:cNvPr id="3" name="Chart 2"/>
          <p:cNvGraphicFramePr/>
          <p:nvPr>
            <p:extLst>
              <p:ext uri="{D42A27DB-BD31-4B8C-83A1-F6EECF244321}">
                <p14:modId xmlns:p14="http://schemas.microsoft.com/office/powerpoint/2010/main" val="3913470152"/>
              </p:ext>
            </p:extLst>
          </p:nvPr>
        </p:nvGraphicFramePr>
        <p:xfrm>
          <a:off x="73479" y="996950"/>
          <a:ext cx="9005207" cy="39506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2916" y="4881890"/>
            <a:ext cx="3943350" cy="261610"/>
          </a:xfrm>
          <a:prstGeom prst="rect">
            <a:avLst/>
          </a:prstGeom>
          <a:noFill/>
        </p:spPr>
        <p:txBody>
          <a:bodyPr wrap="square" rtlCol="0">
            <a:spAutoFit/>
          </a:bodyPr>
          <a:lstStyle/>
          <a:p>
            <a:r>
              <a:rPr lang="en-US" sz="1100" dirty="0">
                <a:latin typeface="Lato" panose="020F0502020204030203" pitchFamily="34" charset="0"/>
              </a:rPr>
              <a:t>This example is for hypothetical purposes only</a:t>
            </a:r>
          </a:p>
        </p:txBody>
      </p:sp>
      <p:sp>
        <p:nvSpPr>
          <p:cNvPr id="5" name="Slide Number Placeholder 2"/>
          <p:cNvSpPr txBox="1">
            <a:spLocks/>
          </p:cNvSpPr>
          <p:nvPr/>
        </p:nvSpPr>
        <p:spPr>
          <a:xfrm>
            <a:off x="8575766" y="4786381"/>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44</a:t>
            </a:fld>
            <a:endParaRPr lang="en-US" sz="1400" dirty="0">
              <a:latin typeface="Lato" panose="020F0502020204030203" pitchFamily="34" charset="0"/>
            </a:endParaRPr>
          </a:p>
        </p:txBody>
      </p:sp>
    </p:spTree>
    <p:extLst>
      <p:ext uri="{BB962C8B-B14F-4D97-AF65-F5344CB8AC3E}">
        <p14:creationId xmlns:p14="http://schemas.microsoft.com/office/powerpoint/2010/main" val="255547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654" y="167053"/>
            <a:ext cx="8846457" cy="523220"/>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Factor: Spending (Shared Cost)</a:t>
            </a:r>
            <a:endParaRPr lang="en-US" sz="2800" b="1" u="sng" dirty="0">
              <a:solidFill>
                <a:schemeClr val="bg1"/>
              </a:solidFill>
              <a:effectLst>
                <a:outerShdw blurRad="38100" dist="38100" dir="2700000" algn="tl">
                  <a:srgbClr val="000000">
                    <a:alpha val="43137"/>
                  </a:srgbClr>
                </a:outerShdw>
              </a:effectLst>
              <a:latin typeface="Lato Black" panose="020F0A02020204030203" pitchFamily="34" charset="0"/>
            </a:endParaRPr>
          </a:p>
        </p:txBody>
      </p:sp>
      <p:sp>
        <p:nvSpPr>
          <p:cNvPr id="9" name="Rectangle 3"/>
          <p:cNvSpPr txBox="1">
            <a:spLocks noChangeArrowheads="1"/>
          </p:cNvSpPr>
          <p:nvPr/>
        </p:nvSpPr>
        <p:spPr>
          <a:xfrm>
            <a:off x="685800" y="1641021"/>
            <a:ext cx="8090807" cy="3282674"/>
          </a:xfrm>
          <a:prstGeom prst="rect">
            <a:avLst/>
          </a:prstGeom>
          <a:noFill/>
        </p:spPr>
        <p:txBody>
          <a:bodyPr vert="horz" lIns="90488" tIns="44450" rIns="90488" bIns="44450" rtlCol="0">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314325">
              <a:lnSpc>
                <a:spcPct val="80000"/>
              </a:lnSpc>
              <a:spcBef>
                <a:spcPts val="600"/>
              </a:spcBef>
              <a:spcAft>
                <a:spcPts val="600"/>
              </a:spcAft>
              <a:buSzPct val="100000"/>
              <a:buFont typeface="Wingdings" panose="05000000000000000000" pitchFamily="2" charset="2"/>
              <a:buChar char="§"/>
            </a:pPr>
            <a:r>
              <a:rPr lang="en-US" sz="2200" b="0" dirty="0">
                <a:solidFill>
                  <a:srgbClr val="FF0000"/>
                </a:solidFill>
                <a:latin typeface="Lato"/>
              </a:rPr>
              <a:t>Local Property Tax</a:t>
            </a:r>
          </a:p>
          <a:p>
            <a:pPr defTabSz="314325">
              <a:lnSpc>
                <a:spcPct val="80000"/>
              </a:lnSpc>
              <a:spcBef>
                <a:spcPts val="600"/>
              </a:spcBef>
              <a:spcAft>
                <a:spcPts val="600"/>
              </a:spcAft>
              <a:buSzPct val="100000"/>
              <a:buFont typeface="Wingdings" panose="05000000000000000000" pitchFamily="2" charset="2"/>
              <a:buChar char="§"/>
            </a:pPr>
            <a:r>
              <a:rPr lang="en-US" sz="2200" b="0" dirty="0">
                <a:solidFill>
                  <a:srgbClr val="FF0000"/>
                </a:solidFill>
                <a:latin typeface="Lato"/>
              </a:rPr>
              <a:t>State Equalization Aid</a:t>
            </a:r>
            <a:r>
              <a:rPr lang="en-US" sz="2200" b="0" dirty="0">
                <a:latin typeface="Lato"/>
              </a:rPr>
              <a:t>	</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State Categorical Aid (transportation, library, bilingual aids)</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Federal Aid (Title Programs, IDEA)</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State Grants</a:t>
            </a:r>
          </a:p>
          <a:p>
            <a:pPr defTabSz="314325">
              <a:lnSpc>
                <a:spcPct val="80000"/>
              </a:lnSpc>
              <a:spcBef>
                <a:spcPts val="600"/>
              </a:spcBef>
              <a:spcAft>
                <a:spcPts val="600"/>
              </a:spcAft>
              <a:buSzPct val="100000"/>
              <a:buFont typeface="Wingdings" panose="05000000000000000000" pitchFamily="2" charset="2"/>
              <a:buChar char="§"/>
            </a:pPr>
            <a:r>
              <a:rPr lang="en-US" sz="2200" b="0" dirty="0">
                <a:latin typeface="Lato"/>
              </a:rPr>
              <a:t>Fees (be careful with what fees you charge)</a:t>
            </a:r>
          </a:p>
        </p:txBody>
      </p:sp>
      <p:sp>
        <p:nvSpPr>
          <p:cNvPr id="2" name="Rectangle 1"/>
          <p:cNvSpPr/>
          <p:nvPr/>
        </p:nvSpPr>
        <p:spPr>
          <a:xfrm>
            <a:off x="159654" y="1121269"/>
            <a:ext cx="8757560" cy="363176"/>
          </a:xfrm>
          <a:prstGeom prst="rect">
            <a:avLst/>
          </a:prstGeom>
        </p:spPr>
        <p:txBody>
          <a:bodyPr wrap="square">
            <a:spAutoFit/>
          </a:bodyPr>
          <a:lstStyle/>
          <a:p>
            <a:pPr marL="625475" indent="-625475" defTabSz="314325">
              <a:lnSpc>
                <a:spcPct val="80000"/>
              </a:lnSpc>
              <a:spcBef>
                <a:spcPts val="600"/>
              </a:spcBef>
              <a:spcAft>
                <a:spcPts val="600"/>
              </a:spcAft>
              <a:buFontTx/>
              <a:buNone/>
              <a:tabLst>
                <a:tab pos="457200" algn="l"/>
                <a:tab pos="1722438" algn="l"/>
              </a:tabLst>
            </a:pPr>
            <a:r>
              <a:rPr lang="en-US" sz="2200" dirty="0">
                <a:latin typeface="Lato"/>
              </a:rPr>
              <a:t>A district gets all types of revenue to fund their educational programs:</a:t>
            </a:r>
          </a:p>
        </p:txBody>
      </p:sp>
      <p:pic>
        <p:nvPicPr>
          <p:cNvPr id="5" name="Picture 6" descr="Image result for shared cost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9276" y1="42804" x2="59276" y2="42804"/>
                        <a14:foregroundMark x1="96606" y1="65314" x2="96606" y2="65314"/>
                        <a14:foregroundMark x1="5882" y1="75646" x2="5882" y2="75646"/>
                        <a14:backgroundMark x1="20814" y1="10332" x2="79864" y2="16236"/>
                        <a14:backgroundMark x1="49095" y1="23616" x2="45701" y2="70849"/>
                      </a14:backgroundRemoval>
                    </a14:imgEffect>
                  </a14:imgLayer>
                </a14:imgProps>
              </a:ext>
              <a:ext uri="{28A0092B-C50C-407E-A947-70E740481C1C}">
                <a14:useLocalDpi xmlns:a14="http://schemas.microsoft.com/office/drawing/2010/main" val="0"/>
              </a:ext>
            </a:extLst>
          </a:blip>
          <a:srcRect/>
          <a:stretch>
            <a:fillRect/>
          </a:stretch>
        </p:blipFill>
        <p:spPr bwMode="auto">
          <a:xfrm>
            <a:off x="6958662" y="3803622"/>
            <a:ext cx="2185337" cy="133987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8414294" y="480728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45</a:t>
            </a:fld>
            <a:endParaRPr lang="en-US" dirty="0">
              <a:latin typeface="Lato" panose="020F0502020204030203" pitchFamily="34" charset="0"/>
            </a:endParaRPr>
          </a:p>
        </p:txBody>
      </p:sp>
    </p:spTree>
    <p:extLst>
      <p:ext uri="{BB962C8B-B14F-4D97-AF65-F5344CB8AC3E}">
        <p14:creationId xmlns:p14="http://schemas.microsoft.com/office/powerpoint/2010/main" val="2233717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General Fund Shared Cost</a:t>
            </a:r>
          </a:p>
        </p:txBody>
      </p:sp>
      <p:sp>
        <p:nvSpPr>
          <p:cNvPr id="10" name="TextBox 9"/>
          <p:cNvSpPr txBox="1"/>
          <p:nvPr/>
        </p:nvSpPr>
        <p:spPr>
          <a:xfrm>
            <a:off x="332916" y="4881890"/>
            <a:ext cx="3943350" cy="261610"/>
          </a:xfrm>
          <a:prstGeom prst="rect">
            <a:avLst/>
          </a:prstGeom>
          <a:noFill/>
        </p:spPr>
        <p:txBody>
          <a:bodyPr wrap="square" rtlCol="0">
            <a:spAutoFit/>
          </a:bodyPr>
          <a:lstStyle/>
          <a:p>
            <a:r>
              <a:rPr lang="en-US" sz="1100" dirty="0"/>
              <a:t>This example is for hypothetical purposes only</a:t>
            </a:r>
          </a:p>
        </p:txBody>
      </p:sp>
      <p:graphicFrame>
        <p:nvGraphicFramePr>
          <p:cNvPr id="7" name="Chart 6"/>
          <p:cNvGraphicFramePr/>
          <p:nvPr>
            <p:extLst>
              <p:ext uri="{D42A27DB-BD31-4B8C-83A1-F6EECF244321}">
                <p14:modId xmlns:p14="http://schemas.microsoft.com/office/powerpoint/2010/main" val="3321620873"/>
              </p:ext>
            </p:extLst>
          </p:nvPr>
        </p:nvGraphicFramePr>
        <p:xfrm>
          <a:off x="489857" y="1088782"/>
          <a:ext cx="7649937" cy="390776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46</a:t>
            </a:fld>
            <a:endParaRPr lang="en-US" dirty="0"/>
          </a:p>
        </p:txBody>
      </p:sp>
      <p:sp>
        <p:nvSpPr>
          <p:cNvPr id="6" name="Slide Number Placeholder 2"/>
          <p:cNvSpPr txBox="1">
            <a:spLocks/>
          </p:cNvSpPr>
          <p:nvPr/>
        </p:nvSpPr>
        <p:spPr>
          <a:xfrm>
            <a:off x="8560627" y="4803672"/>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46</a:t>
            </a:fld>
            <a:endParaRPr lang="en-US" dirty="0">
              <a:latin typeface="Lato" panose="020F0502020204030203" pitchFamily="34" charset="0"/>
            </a:endParaRPr>
          </a:p>
        </p:txBody>
      </p:sp>
    </p:spTree>
    <p:extLst>
      <p:ext uri="{BB962C8B-B14F-4D97-AF65-F5344CB8AC3E}">
        <p14:creationId xmlns:p14="http://schemas.microsoft.com/office/powerpoint/2010/main" val="14855346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7" name="Picture 6">
            <a:extLst>
              <a:ext uri="{FF2B5EF4-FFF2-40B4-BE49-F238E27FC236}">
                <a16:creationId xmlns:a16="http://schemas.microsoft.com/office/drawing/2014/main" id="{6C829336-0B88-41F2-F9AC-431EBB35AD53}"/>
              </a:ext>
            </a:extLst>
          </p:cNvPr>
          <p:cNvPicPr>
            <a:picLocks noChangeAspect="1"/>
          </p:cNvPicPr>
          <p:nvPr/>
        </p:nvPicPr>
        <p:blipFill>
          <a:blip r:embed="rId3"/>
          <a:stretch>
            <a:fillRect/>
          </a:stretch>
        </p:blipFill>
        <p:spPr>
          <a:xfrm>
            <a:off x="645952" y="209725"/>
            <a:ext cx="7885652" cy="4831269"/>
          </a:xfrm>
          <a:prstGeom prst="rect">
            <a:avLst/>
          </a:prstGeom>
        </p:spPr>
      </p:pic>
      <p:sp>
        <p:nvSpPr>
          <p:cNvPr id="580" name="Google Shape;580;p62"/>
          <p:cNvSpPr txBox="1">
            <a:spLocks noGrp="1"/>
          </p:cNvSpPr>
          <p:nvPr>
            <p:ph type="sldNum" idx="12"/>
          </p:nvPr>
        </p:nvSpPr>
        <p:spPr>
          <a:xfrm>
            <a:off x="6057900" y="4683919"/>
            <a:ext cx="1600200" cy="357075"/>
          </a:xfrm>
          <a:prstGeom prst="rect">
            <a:avLst/>
          </a:prstGeom>
          <a:noFill/>
          <a:ln>
            <a:noFill/>
          </a:ln>
        </p:spPr>
        <p:txBody>
          <a:bodyPr spcFirstLastPara="1" wrap="square" lIns="68569" tIns="34275" rIns="68569" bIns="34275" anchor="t" anchorCtr="0">
            <a:noAutofit/>
          </a:bodyPr>
          <a:lstStyle/>
          <a:p>
            <a:pPr algn="r">
              <a:buSzPts val="1400"/>
            </a:pPr>
            <a:fld id="{00000000-1234-1234-1234-123412341234}" type="slidenum">
              <a:rPr lang="en-US"/>
              <a:pPr algn="r">
                <a:buSzPts val="1400"/>
              </a:pPr>
              <a:t>47</a:t>
            </a:fld>
            <a:endParaRPr/>
          </a:p>
        </p:txBody>
      </p:sp>
      <p:sp>
        <p:nvSpPr>
          <p:cNvPr id="588" name="Google Shape;588;p62"/>
          <p:cNvSpPr/>
          <p:nvPr/>
        </p:nvSpPr>
        <p:spPr>
          <a:xfrm>
            <a:off x="1823801" y="1427992"/>
            <a:ext cx="1292850" cy="524250"/>
          </a:xfrm>
          <a:prstGeom prst="leftArrowCallout">
            <a:avLst>
              <a:gd name="adj1" fmla="val 33625"/>
              <a:gd name="adj2" fmla="val 30751"/>
              <a:gd name="adj3" fmla="val 32188"/>
              <a:gd name="adj4" fmla="val 78232"/>
            </a:avLst>
          </a:prstGeom>
          <a:solidFill>
            <a:srgbClr val="FFCC00">
              <a:alpha val="89411"/>
            </a:srgbClr>
          </a:solidFill>
          <a:ln>
            <a:noFill/>
          </a:ln>
        </p:spPr>
        <p:txBody>
          <a:bodyPr spcFirstLastPara="1" wrap="square" lIns="68569" tIns="34275" rIns="68569" bIns="34275" anchor="ctr" anchorCtr="0">
            <a:noAutofit/>
          </a:bodyPr>
          <a:lstStyle/>
          <a:p>
            <a:pPr algn="ctr">
              <a:buClr>
                <a:srgbClr val="000000"/>
              </a:buClr>
              <a:buSzPts val="1600"/>
            </a:pPr>
            <a:r>
              <a:rPr lang="en-US" sz="1200" dirty="0">
                <a:solidFill>
                  <a:schemeClr val="dk1"/>
                </a:solidFill>
                <a:latin typeface="Arial"/>
                <a:ea typeface="Arial"/>
                <a:cs typeface="Arial"/>
                <a:sym typeface="Arial"/>
              </a:rPr>
              <a:t>Lowest</a:t>
            </a:r>
            <a:endParaRPr sz="1050" dirty="0">
              <a:solidFill>
                <a:srgbClr val="000000"/>
              </a:solidFill>
              <a:latin typeface="Arial"/>
              <a:ea typeface="Arial"/>
              <a:cs typeface="Arial"/>
              <a:sym typeface="Arial"/>
            </a:endParaRPr>
          </a:p>
          <a:p>
            <a:pPr algn="ctr">
              <a:buClr>
                <a:srgbClr val="000000"/>
              </a:buClr>
              <a:buSzPts val="2400"/>
            </a:pPr>
            <a:r>
              <a:rPr lang="en-US" sz="1800" b="1" dirty="0">
                <a:solidFill>
                  <a:schemeClr val="dk1"/>
                </a:solidFill>
                <a:latin typeface="Arial"/>
                <a:ea typeface="Arial"/>
                <a:cs typeface="Arial"/>
                <a:sym typeface="Arial"/>
              </a:rPr>
              <a:t>$</a:t>
            </a:r>
            <a:r>
              <a:rPr lang="en-US" sz="1800" b="1" dirty="0">
                <a:solidFill>
                  <a:schemeClr val="dk1"/>
                </a:solidFill>
              </a:rPr>
              <a:t>8,466</a:t>
            </a:r>
            <a:endParaRPr sz="1050" dirty="0">
              <a:solidFill>
                <a:srgbClr val="000000"/>
              </a:solidFill>
              <a:latin typeface="Arial"/>
              <a:ea typeface="Arial"/>
              <a:cs typeface="Arial"/>
              <a:sym typeface="Arial"/>
            </a:endParaRPr>
          </a:p>
        </p:txBody>
      </p:sp>
      <p:sp>
        <p:nvSpPr>
          <p:cNvPr id="589" name="Google Shape;589;p62"/>
          <p:cNvSpPr/>
          <p:nvPr/>
        </p:nvSpPr>
        <p:spPr>
          <a:xfrm flipH="1">
            <a:off x="6539268" y="1427992"/>
            <a:ext cx="1292850" cy="524250"/>
          </a:xfrm>
          <a:prstGeom prst="leftArrowCallout">
            <a:avLst>
              <a:gd name="adj1" fmla="val 33625"/>
              <a:gd name="adj2" fmla="val 30751"/>
              <a:gd name="adj3" fmla="val 32188"/>
              <a:gd name="adj4" fmla="val 78232"/>
            </a:avLst>
          </a:prstGeom>
          <a:solidFill>
            <a:srgbClr val="FFCC00">
              <a:alpha val="89411"/>
            </a:srgbClr>
          </a:solidFill>
          <a:ln>
            <a:noFill/>
          </a:ln>
        </p:spPr>
        <p:txBody>
          <a:bodyPr spcFirstLastPara="1" wrap="square" lIns="68569" tIns="34275" rIns="68569" bIns="34275" anchor="ctr" anchorCtr="0">
            <a:noAutofit/>
          </a:bodyPr>
          <a:lstStyle/>
          <a:p>
            <a:pPr algn="ctr">
              <a:buClr>
                <a:srgbClr val="000000"/>
              </a:buClr>
              <a:buSzPts val="1600"/>
            </a:pPr>
            <a:r>
              <a:rPr lang="en-US" sz="1200" dirty="0">
                <a:solidFill>
                  <a:schemeClr val="dk1"/>
                </a:solidFill>
                <a:latin typeface="Arial"/>
                <a:ea typeface="Arial"/>
                <a:cs typeface="Arial"/>
                <a:sym typeface="Arial"/>
              </a:rPr>
              <a:t>Highest</a:t>
            </a:r>
            <a:endParaRPr sz="1050" dirty="0">
              <a:solidFill>
                <a:srgbClr val="000000"/>
              </a:solidFill>
              <a:latin typeface="Arial"/>
              <a:ea typeface="Arial"/>
              <a:cs typeface="Arial"/>
              <a:sym typeface="Arial"/>
            </a:endParaRPr>
          </a:p>
          <a:p>
            <a:pPr algn="ctr">
              <a:buClr>
                <a:srgbClr val="000000"/>
              </a:buClr>
              <a:buSzPts val="2400"/>
            </a:pPr>
            <a:r>
              <a:rPr lang="en-US" sz="1800" b="1" dirty="0">
                <a:solidFill>
                  <a:schemeClr val="dk1"/>
                </a:solidFill>
                <a:latin typeface="Arial"/>
                <a:ea typeface="Arial"/>
                <a:cs typeface="Arial"/>
                <a:sym typeface="Arial"/>
              </a:rPr>
              <a:t>$2</a:t>
            </a:r>
            <a:r>
              <a:rPr lang="en-US" sz="1800" b="1" dirty="0">
                <a:solidFill>
                  <a:schemeClr val="dk1"/>
                </a:solidFill>
              </a:rPr>
              <a:t>5,286</a:t>
            </a:r>
            <a:endParaRPr sz="1050" dirty="0">
              <a:solidFill>
                <a:srgbClr val="000000"/>
              </a:solidFill>
              <a:latin typeface="Arial"/>
              <a:ea typeface="Arial"/>
              <a:cs typeface="Arial"/>
              <a:sym typeface="Arial"/>
            </a:endParaRPr>
          </a:p>
        </p:txBody>
      </p:sp>
      <p:sp>
        <p:nvSpPr>
          <p:cNvPr id="9" name="Freeform: Shape 8">
            <a:extLst>
              <a:ext uri="{FF2B5EF4-FFF2-40B4-BE49-F238E27FC236}">
                <a16:creationId xmlns:a16="http://schemas.microsoft.com/office/drawing/2014/main" id="{28869727-1B6C-1828-3519-7194C00B8C59}"/>
              </a:ext>
            </a:extLst>
          </p:cNvPr>
          <p:cNvSpPr/>
          <p:nvPr/>
        </p:nvSpPr>
        <p:spPr>
          <a:xfrm>
            <a:off x="2794883" y="3975910"/>
            <a:ext cx="1854642" cy="876632"/>
          </a:xfrm>
          <a:custGeom>
            <a:avLst/>
            <a:gdLst>
              <a:gd name="connsiteX0" fmla="*/ 0 w 2472856"/>
              <a:gd name="connsiteY0" fmla="*/ 1160891 h 1168842"/>
              <a:gd name="connsiteX1" fmla="*/ 747423 w 2472856"/>
              <a:gd name="connsiteY1" fmla="*/ 0 h 1168842"/>
              <a:gd name="connsiteX2" fmla="*/ 2472856 w 2472856"/>
              <a:gd name="connsiteY2" fmla="*/ 39757 h 1168842"/>
              <a:gd name="connsiteX3" fmla="*/ 1804946 w 2472856"/>
              <a:gd name="connsiteY3" fmla="*/ 1168842 h 1168842"/>
              <a:gd name="connsiteX4" fmla="*/ 0 w 2472856"/>
              <a:gd name="connsiteY4" fmla="*/ 1160891 h 116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56" h="1168842">
                <a:moveTo>
                  <a:pt x="0" y="1160891"/>
                </a:moveTo>
                <a:lnTo>
                  <a:pt x="747423" y="0"/>
                </a:lnTo>
                <a:lnTo>
                  <a:pt x="2472856" y="39757"/>
                </a:lnTo>
                <a:lnTo>
                  <a:pt x="1804946" y="1168842"/>
                </a:lnTo>
                <a:lnTo>
                  <a:pt x="0" y="11608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592" name="Google Shape;592;p62"/>
          <p:cNvSpPr/>
          <p:nvPr/>
        </p:nvSpPr>
        <p:spPr>
          <a:xfrm>
            <a:off x="3060128" y="3923291"/>
            <a:ext cx="1157175" cy="929250"/>
          </a:xfrm>
          <a:prstGeom prst="upArrowCallout">
            <a:avLst>
              <a:gd name="adj1" fmla="val 25000"/>
              <a:gd name="adj2" fmla="val 25000"/>
              <a:gd name="adj3" fmla="val 25000"/>
              <a:gd name="adj4" fmla="val 64977"/>
            </a:avLst>
          </a:prstGeom>
          <a:solidFill>
            <a:srgbClr val="FFCC00">
              <a:alpha val="89410"/>
            </a:srgbClr>
          </a:solidFill>
          <a:ln>
            <a:noFill/>
          </a:ln>
        </p:spPr>
        <p:txBody>
          <a:bodyPr spcFirstLastPara="1" wrap="square" lIns="68569" tIns="68569" rIns="68569" bIns="68569" anchor="t" anchorCtr="0">
            <a:noAutofit/>
          </a:bodyPr>
          <a:lstStyle/>
          <a:p>
            <a:pPr algn="ctr">
              <a:buClr>
                <a:schemeClr val="dk1"/>
              </a:buClr>
              <a:buSzPts val="1600"/>
            </a:pPr>
            <a:r>
              <a:rPr lang="en-US" sz="1200" dirty="0">
                <a:solidFill>
                  <a:schemeClr val="dk1"/>
                </a:solidFill>
              </a:rPr>
              <a:t>State Average</a:t>
            </a:r>
            <a:endParaRPr sz="1205" dirty="0">
              <a:solidFill>
                <a:schemeClr val="dk1"/>
              </a:solidFill>
            </a:endParaRPr>
          </a:p>
          <a:p>
            <a:pPr algn="ctr">
              <a:buClr>
                <a:schemeClr val="dk1"/>
              </a:buClr>
              <a:buSzPts val="2400"/>
            </a:pPr>
            <a:r>
              <a:rPr lang="en-US" sz="1800" b="1" dirty="0">
                <a:solidFill>
                  <a:schemeClr val="dk1"/>
                </a:solidFill>
              </a:rPr>
              <a:t>$12,049</a:t>
            </a:r>
            <a:endParaRPr sz="12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106137" y="1131567"/>
            <a:ext cx="9037863" cy="1813429"/>
          </a:xfrm>
        </p:spPr>
        <p:txBody>
          <a:bodyPr>
            <a:noAutofit/>
          </a:bodyPr>
          <a:lstStyle/>
          <a:p>
            <a:pPr>
              <a:spcAft>
                <a:spcPts val="450"/>
              </a:spcAft>
              <a:buClr>
                <a:srgbClr val="FF0000"/>
              </a:buClr>
              <a:buSzPct val="100000"/>
              <a:buFont typeface="Wingdings" panose="05000000000000000000" pitchFamily="2" charset="2"/>
              <a:buChar char="§"/>
              <a:defRPr/>
            </a:pPr>
            <a:r>
              <a:rPr lang="en-US" sz="2200" b="0" dirty="0">
                <a:latin typeface="Lato"/>
              </a:rPr>
              <a:t>State “shares” in district costs funded by state aid and local levy.</a:t>
            </a:r>
          </a:p>
          <a:p>
            <a:pPr>
              <a:spcAft>
                <a:spcPts val="450"/>
              </a:spcAft>
              <a:buClr>
                <a:srgbClr val="FF0000"/>
              </a:buClr>
              <a:buSzPct val="100000"/>
              <a:buFont typeface="Wingdings" panose="05000000000000000000" pitchFamily="2" charset="2"/>
              <a:buChar char="§"/>
              <a:defRPr/>
            </a:pPr>
            <a:r>
              <a:rPr lang="en-US" sz="2200" b="0" dirty="0">
                <a:solidFill>
                  <a:prstClr val="black"/>
                </a:solidFill>
                <a:latin typeface="Lato"/>
              </a:rPr>
              <a:t>$1 in debt service costs is treated the same as $1 in teacher salaries.</a:t>
            </a:r>
            <a:endParaRPr lang="en-US" sz="2200" dirty="0">
              <a:solidFill>
                <a:prstClr val="black"/>
              </a:solidFill>
              <a:latin typeface="Lato"/>
            </a:endParaRPr>
          </a:p>
          <a:p>
            <a:pPr>
              <a:spcAft>
                <a:spcPts val="450"/>
              </a:spcAft>
              <a:buClr>
                <a:srgbClr val="FF0000"/>
              </a:buClr>
              <a:buSzPct val="100000"/>
              <a:buFont typeface="Wingdings" panose="05000000000000000000" pitchFamily="2" charset="2"/>
              <a:buChar char="§"/>
              <a:defRPr/>
            </a:pPr>
            <a:r>
              <a:rPr lang="en-US" sz="2200" b="0" dirty="0">
                <a:latin typeface="Lato"/>
              </a:rPr>
              <a:t>Aid is based on a district’s ability to fund expenditures, as measured by its property wealth per member.</a:t>
            </a:r>
          </a:p>
          <a:p>
            <a:pPr marL="205740" indent="-205740">
              <a:spcAft>
                <a:spcPts val="450"/>
              </a:spcAft>
              <a:buClr>
                <a:srgbClr val="FF0000"/>
              </a:buClr>
              <a:buSzPct val="100000"/>
              <a:buFont typeface="Wingdings" pitchFamily="2" charset="2"/>
              <a:buChar char="ü"/>
              <a:defRPr/>
            </a:pPr>
            <a:endParaRPr lang="en-US" sz="2200" b="0" dirty="0">
              <a:latin typeface="Lato"/>
            </a:endParaRPr>
          </a:p>
          <a:p>
            <a:pPr marL="205740" indent="-205740">
              <a:spcAft>
                <a:spcPts val="450"/>
              </a:spcAft>
              <a:buClr>
                <a:srgbClr val="FF0000"/>
              </a:buClr>
              <a:buSzPct val="100000"/>
              <a:buFont typeface="Wingdings" pitchFamily="2" charset="2"/>
              <a:buChar char="ü"/>
              <a:defRPr/>
            </a:pPr>
            <a:endParaRPr lang="en-US" sz="2200" b="0" dirty="0">
              <a:latin typeface="Lato"/>
            </a:endParaRPr>
          </a:p>
        </p:txBody>
      </p:sp>
      <p:sp>
        <p:nvSpPr>
          <p:cNvPr id="142340" name="Text Box 4"/>
          <p:cNvSpPr txBox="1">
            <a:spLocks noChangeArrowheads="1"/>
          </p:cNvSpPr>
          <p:nvPr/>
        </p:nvSpPr>
        <p:spPr bwMode="auto">
          <a:xfrm>
            <a:off x="689657" y="3362485"/>
            <a:ext cx="7747907" cy="1384995"/>
          </a:xfrm>
          <a:prstGeom prst="rect">
            <a:avLst/>
          </a:prstGeom>
          <a:solidFill>
            <a:schemeClr val="accent1"/>
          </a:solidFill>
          <a:ln w="19050">
            <a:solidFill>
              <a:schemeClr val="accent1"/>
            </a:solidFill>
            <a:miter lim="800000"/>
            <a:headEnd/>
            <a:tailEnd/>
          </a:ln>
        </p:spPr>
        <p:txBody>
          <a:bodyPr wrap="square" lIns="182880" tIns="182880" rIns="182880" bIns="182880" anchor="ctr">
            <a:spAutoFit/>
          </a:bodyPr>
          <a:lstStyle/>
          <a:p>
            <a:pPr algn="ctr" eaLnBrk="0" hangingPunct="0">
              <a:defRPr/>
            </a:pPr>
            <a:r>
              <a:rPr lang="en-US" sz="2200" u="sng" dirty="0">
                <a:solidFill>
                  <a:schemeClr val="bg1"/>
                </a:solidFill>
                <a:latin typeface="Lato"/>
              </a:rPr>
              <a:t>Basic premise: </a:t>
            </a:r>
          </a:p>
          <a:p>
            <a:pPr algn="ctr" eaLnBrk="0" hangingPunct="0">
              <a:defRPr/>
            </a:pPr>
            <a:r>
              <a:rPr lang="en-US" sz="2200" dirty="0">
                <a:solidFill>
                  <a:schemeClr val="bg1"/>
                </a:solidFill>
                <a:latin typeface="Lato"/>
              </a:rPr>
              <a:t>The more property wealth per member a district has, the less equalization aid it will receive…….and vice versa.</a:t>
            </a:r>
          </a:p>
        </p:txBody>
      </p:sp>
      <p:sp>
        <p:nvSpPr>
          <p:cNvPr id="11" name="TextBox 52"/>
          <p:cNvSpPr txBox="1">
            <a:spLocks noChangeArrowheads="1"/>
          </p:cNvSpPr>
          <p:nvPr/>
        </p:nvSpPr>
        <p:spPr bwMode="auto">
          <a:xfrm>
            <a:off x="128995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Aid</a:t>
            </a:r>
          </a:p>
        </p:txBody>
      </p:sp>
      <p:sp>
        <p:nvSpPr>
          <p:cNvPr id="2" name="Rounded Rectangle 1"/>
          <p:cNvSpPr/>
          <p:nvPr/>
        </p:nvSpPr>
        <p:spPr>
          <a:xfrm rot="21070791">
            <a:off x="389105" y="2994795"/>
            <a:ext cx="2492617" cy="425135"/>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Image result for importan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244" y1="84673" x2="8244" y2="84673"/>
                        <a14:foregroundMark x1="8244" y1="84673" x2="8244" y2="84673"/>
                        <a14:foregroundMark x1="5649" y1="74372" x2="5649" y2="74372"/>
                        <a14:foregroundMark x1="5649" y1="74372" x2="5649" y2="74372"/>
                        <a14:foregroundMark x1="5344" y1="78643" x2="5344" y2="78643"/>
                        <a14:foregroundMark x1="13130" y1="80653" x2="13130" y2="80653"/>
                        <a14:foregroundMark x1="13130" y1="80653" x2="13130" y2="80653"/>
                        <a14:foregroundMark x1="21221" y1="76131" x2="21221" y2="76131"/>
                        <a14:foregroundMark x1="21221" y1="76131" x2="21221" y2="76131"/>
                        <a14:foregroundMark x1="20305" y1="82663" x2="20305" y2="82663"/>
                        <a14:foregroundMark x1="20305" y1="82663" x2="20305" y2="82663"/>
                        <a14:foregroundMark x1="18931" y1="78894" x2="18931" y2="78894"/>
                        <a14:foregroundMark x1="18931" y1="78894" x2="18931" y2="78894"/>
                        <a14:foregroundMark x1="18168" y1="77638" x2="18168" y2="77638"/>
                        <a14:foregroundMark x1="21832" y1="71608" x2="21832" y2="71608"/>
                        <a14:foregroundMark x1="23206" y1="66834" x2="23206" y2="66834"/>
                        <a14:foregroundMark x1="23206" y1="66834" x2="23206" y2="66834"/>
                        <a14:foregroundMark x1="30992" y1="68090" x2="30992" y2="68090"/>
                        <a14:foregroundMark x1="30992" y1="68090" x2="30992" y2="68090"/>
                        <a14:foregroundMark x1="34809" y1="63065" x2="34809" y2="63065"/>
                        <a14:foregroundMark x1="34809" y1="63065" x2="34809" y2="63065"/>
                        <a14:foregroundMark x1="33282" y1="67085" x2="33282" y2="67085"/>
                        <a14:foregroundMark x1="33282" y1="67085" x2="33282" y2="67085"/>
                        <a14:foregroundMark x1="40000" y1="62563" x2="40000" y2="62563"/>
                        <a14:foregroundMark x1="40000" y1="62563" x2="40000" y2="62563"/>
                        <a14:foregroundMark x1="43511" y1="55276" x2="43511" y2="55276"/>
                        <a14:foregroundMark x1="43511" y1="55276" x2="43511" y2="55276"/>
                        <a14:foregroundMark x1="48092" y1="51508" x2="48092" y2="51508"/>
                        <a14:foregroundMark x1="48092" y1="51508" x2="48092" y2="51508"/>
                        <a14:foregroundMark x1="51908" y1="46482" x2="51908" y2="46482"/>
                        <a14:foregroundMark x1="51908" y1="46482" x2="51908" y2="46482"/>
                        <a14:foregroundMark x1="53282" y1="39950" x2="53282" y2="39950"/>
                        <a14:foregroundMark x1="53282" y1="39950" x2="53282" y2="39950"/>
                        <a14:foregroundMark x1="57710" y1="39447" x2="57710" y2="39447"/>
                        <a14:foregroundMark x1="57710" y1="39447" x2="57710" y2="39447"/>
                        <a14:foregroundMark x1="59389" y1="34422" x2="59389" y2="34422"/>
                        <a14:foregroundMark x1="59389" y1="34422" x2="59389" y2="34422"/>
                        <a14:foregroundMark x1="65344" y1="39950" x2="65344" y2="39950"/>
                        <a14:foregroundMark x1="65344" y1="39950" x2="65344" y2="39950"/>
                        <a14:foregroundMark x1="67176" y1="39196" x2="67176" y2="39196"/>
                        <a14:foregroundMark x1="67176" y1="39196" x2="67176" y2="39196"/>
                        <a14:foregroundMark x1="73588" y1="30905" x2="73588" y2="30905"/>
                        <a14:foregroundMark x1="73588" y1="30905" x2="73588" y2="30905"/>
                        <a14:foregroundMark x1="72366" y1="28141" x2="72366" y2="28141"/>
                        <a14:foregroundMark x1="72366" y1="28141" x2="72366" y2="28141"/>
                        <a14:foregroundMark x1="73588" y1="24874" x2="73588" y2="24874"/>
                        <a14:foregroundMark x1="73588" y1="24874" x2="73588" y2="24874"/>
                        <a14:foregroundMark x1="75878" y1="18844" x2="75878" y2="18844"/>
                        <a14:foregroundMark x1="75878" y1="18844" x2="75878" y2="18844"/>
                        <a14:foregroundMark x1="77557" y1="22362" x2="77557" y2="22362"/>
                        <a14:foregroundMark x1="77557" y1="22362" x2="77557" y2="22362"/>
                        <a14:foregroundMark x1="78168" y1="23869" x2="78168" y2="23869"/>
                        <a14:foregroundMark x1="78168" y1="23869" x2="78168" y2="23869"/>
                        <a14:foregroundMark x1="79389" y1="16583" x2="79389" y2="16583"/>
                        <a14:foregroundMark x1="79389" y1="16583" x2="79389" y2="16583"/>
                        <a14:foregroundMark x1="84275" y1="13317" x2="84275" y2="13317"/>
                        <a14:foregroundMark x1="86107" y1="10553" x2="86107" y2="10553"/>
                        <a14:foregroundMark x1="86107" y1="10553" x2="86107" y2="10553"/>
                        <a14:foregroundMark x1="85496" y1="26382" x2="85496" y2="26382"/>
                        <a14:foregroundMark x1="85496" y1="26382" x2="85496" y2="26382"/>
                        <a14:foregroundMark x1="89160" y1="23618" x2="89160" y2="23618"/>
                        <a14:foregroundMark x1="89160" y1="23618" x2="89160" y2="23618"/>
                        <a14:foregroundMark x1="89618" y1="9045" x2="89618" y2="9045"/>
                        <a14:foregroundMark x1="89618" y1="9045" x2="89618" y2="9045"/>
                        <a14:foregroundMark x1="86565" y1="3015" x2="86565" y2="3015"/>
                        <a14:foregroundMark x1="86565" y1="3015" x2="86565" y2="3015"/>
                        <a14:foregroundMark x1="95115" y1="24623" x2="95115" y2="24623"/>
                        <a14:foregroundMark x1="95115" y1="24623" x2="95115" y2="24623"/>
                        <a14:foregroundMark x1="92214" y1="27889" x2="92214" y2="27889"/>
                        <a14:foregroundMark x1="92214" y1="27889" x2="92214" y2="27889"/>
                        <a14:foregroundMark x1="24122" y1="88945" x2="24122" y2="88945"/>
                        <a14:foregroundMark x1="24122" y1="88945" x2="24122" y2="88945"/>
                        <a14:foregroundMark x1="14198" y1="97236" x2="14198" y2="97236"/>
                        <a14:foregroundMark x1="14198" y1="97236" x2="14198" y2="97236"/>
                      </a14:backgroundRemoval>
                    </a14:imgEffect>
                  </a14:imgLayer>
                </a14:imgProps>
              </a:ext>
              <a:ext uri="{28A0092B-C50C-407E-A947-70E740481C1C}">
                <a14:useLocalDpi xmlns:a14="http://schemas.microsoft.com/office/drawing/2010/main" val="0"/>
              </a:ext>
            </a:extLst>
          </a:blip>
          <a:srcRect/>
          <a:stretch>
            <a:fillRect/>
          </a:stretch>
        </p:blipFill>
        <p:spPr bwMode="auto">
          <a:xfrm rot="1227254">
            <a:off x="290581" y="2390197"/>
            <a:ext cx="2689663" cy="16343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48</a:t>
            </a:fld>
            <a:endParaRPr lang="en-US" dirty="0"/>
          </a:p>
        </p:txBody>
      </p:sp>
      <p:sp>
        <p:nvSpPr>
          <p:cNvPr id="8" name="Slide Number Placeholder 2"/>
          <p:cNvSpPr txBox="1">
            <a:spLocks/>
          </p:cNvSpPr>
          <p:nvPr/>
        </p:nvSpPr>
        <p:spPr>
          <a:xfrm>
            <a:off x="8641080" y="4747480"/>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48</a:t>
            </a:fld>
            <a:endParaRPr lang="en-US" sz="1400" dirty="0">
              <a:latin typeface="Lato" panose="020F0502020204030203" pitchFamily="34" charset="0"/>
            </a:endParaRPr>
          </a:p>
        </p:txBody>
      </p:sp>
    </p:spTree>
    <p:extLst>
      <p:ext uri="{BB962C8B-B14F-4D97-AF65-F5344CB8AC3E}">
        <p14:creationId xmlns:p14="http://schemas.microsoft.com/office/powerpoint/2010/main" val="25107725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nvPr>
        </p:nvGraphicFramePr>
        <p:xfrm>
          <a:off x="702128" y="1923393"/>
          <a:ext cx="7976507" cy="276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20486" y="1283016"/>
            <a:ext cx="7943850" cy="397032"/>
          </a:xfrm>
          <a:prstGeom prst="rect">
            <a:avLst/>
          </a:prstGeom>
        </p:spPr>
        <p:txBody>
          <a:bodyPr wrap="square">
            <a:spAutoFit/>
          </a:bodyPr>
          <a:lstStyle/>
          <a:p>
            <a:pPr algn="ctr" eaLnBrk="0" hangingPunct="0">
              <a:lnSpc>
                <a:spcPct val="90000"/>
              </a:lnSpc>
              <a:defRPr/>
            </a:pPr>
            <a:r>
              <a:rPr lang="en-US" sz="2200" dirty="0">
                <a:solidFill>
                  <a:srgbClr val="FF0000"/>
                </a:solidFill>
                <a:latin typeface="Lato"/>
              </a:rPr>
              <a:t>What determines how much aid a district receives?</a:t>
            </a:r>
            <a:r>
              <a:rPr lang="en-US" sz="2200" u="sng" dirty="0">
                <a:solidFill>
                  <a:srgbClr val="FF0000"/>
                </a:solidFill>
                <a:latin typeface="Lato"/>
              </a:rPr>
              <a:t>  </a:t>
            </a:r>
          </a:p>
        </p:txBody>
      </p:sp>
      <p:sp>
        <p:nvSpPr>
          <p:cNvPr id="5" name="TextBox 52"/>
          <p:cNvSpPr txBox="1">
            <a:spLocks noChangeArrowheads="1"/>
          </p:cNvSpPr>
          <p:nvPr/>
        </p:nvSpPr>
        <p:spPr bwMode="auto">
          <a:xfrm>
            <a:off x="1190166" y="129132"/>
            <a:ext cx="6172200" cy="523220"/>
          </a:xfrm>
          <a:prstGeom prst="rect">
            <a:avLst/>
          </a:prstGeom>
          <a:noFill/>
          <a:ln w="9525">
            <a:noFill/>
            <a:miter lim="800000"/>
            <a:headEnd/>
            <a:tailEnd/>
          </a:ln>
        </p:spPr>
        <p:txBody>
          <a:bodyPr vert="horz" wrap="square"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Aid</a:t>
            </a:r>
          </a:p>
        </p:txBody>
      </p:sp>
      <p:sp>
        <p:nvSpPr>
          <p:cNvPr id="3" name="Slide Number Placeholder 2"/>
          <p:cNvSpPr>
            <a:spLocks noGrp="1"/>
          </p:cNvSpPr>
          <p:nvPr>
            <p:ph type="sldNum" sz="quarter" idx="12"/>
          </p:nvPr>
        </p:nvSpPr>
        <p:spPr/>
        <p:txBody>
          <a:bodyPr/>
          <a:lstStyle/>
          <a:p>
            <a:fld id="{4FAB73BC-B049-4115-A692-8D63A059BFB8}" type="slidenum">
              <a:rPr lang="en-US" smtClean="0"/>
              <a:pPr/>
              <a:t>49</a:t>
            </a:fld>
            <a:endParaRPr lang="en-US" dirty="0"/>
          </a:p>
        </p:txBody>
      </p:sp>
      <p:sp>
        <p:nvSpPr>
          <p:cNvPr id="6" name="Slide Number Placeholder 2"/>
          <p:cNvSpPr txBox="1">
            <a:spLocks/>
          </p:cNvSpPr>
          <p:nvPr/>
        </p:nvSpPr>
        <p:spPr>
          <a:xfrm>
            <a:off x="8564336" y="4761490"/>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49</a:t>
            </a:fld>
            <a:endParaRPr lang="en-US" sz="1400" dirty="0">
              <a:latin typeface="Lato" panose="020F0502020204030203" pitchFamily="34" charset="0"/>
            </a:endParaRPr>
          </a:p>
        </p:txBody>
      </p:sp>
    </p:spTree>
    <p:extLst>
      <p:ext uri="{BB962C8B-B14F-4D97-AF65-F5344CB8AC3E}">
        <p14:creationId xmlns:p14="http://schemas.microsoft.com/office/powerpoint/2010/main" val="437576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latin typeface="Lato"/>
              </a:rPr>
              <a:t>Wisconsin Constitution on Education</a:t>
            </a:r>
          </a:p>
        </p:txBody>
      </p:sp>
      <p:sp>
        <p:nvSpPr>
          <p:cNvPr id="3" name="Text Placeholder 2"/>
          <p:cNvSpPr>
            <a:spLocks noGrp="1"/>
          </p:cNvSpPr>
          <p:nvPr>
            <p:ph type="body" sz="quarter" idx="14"/>
          </p:nvPr>
        </p:nvSpPr>
        <p:spPr>
          <a:xfrm>
            <a:off x="401759" y="1046141"/>
            <a:ext cx="8041821"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nearly uniform as practicable; and such schools shall be free and without charge for tuition to all children between the ages of 4 and 20.”</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4529" y="4641334"/>
            <a:ext cx="288862" cy="307777"/>
          </a:xfrm>
          <a:prstGeom prst="rect">
            <a:avLst/>
          </a:prstGeom>
        </p:spPr>
        <p:txBody>
          <a:bodyPr wrap="none">
            <a:spAutoFit/>
          </a:bodyPr>
          <a:lstStyle/>
          <a:p>
            <a:pPr lvl="0" defTabSz="457200">
              <a:lnSpc>
                <a:spcPct val="100000"/>
              </a:lnSpc>
              <a:spcAft>
                <a:spcPts val="600"/>
              </a:spcAft>
            </a:pPr>
            <a:fld id="{16564BA6-B959-4ACB-9D88-7723E11F40FB}" type="slidenum">
              <a:rPr lang="en-US" sz="1400">
                <a:solidFill>
                  <a:prstClr val="black"/>
                </a:solidFill>
                <a:latin typeface="Lato"/>
              </a:rPr>
              <a:pPr lvl="0" defTabSz="457200">
                <a:lnSpc>
                  <a:spcPct val="100000"/>
                </a:lnSpc>
                <a:spcAft>
                  <a:spcPts val="600"/>
                </a:spcAft>
              </a:pPr>
              <a:t>5</a:t>
            </a:fld>
            <a:endParaRPr lang="en-US" sz="1400" dirty="0">
              <a:solidFill>
                <a:prstClr val="black"/>
              </a:solidFill>
              <a:latin typeface="Lato"/>
            </a:endParaRPr>
          </a:p>
        </p:txBody>
      </p:sp>
    </p:spTree>
    <p:extLst>
      <p:ext uri="{BB962C8B-B14F-4D97-AF65-F5344CB8AC3E}">
        <p14:creationId xmlns:p14="http://schemas.microsoft.com/office/powerpoint/2010/main" val="591182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1052424" y="1555750"/>
            <a:ext cx="7099538" cy="3028950"/>
          </a:xfrm>
        </p:spPr>
        <p:txBody>
          <a:bodyPr>
            <a:noAutofit/>
          </a:bodyPr>
          <a:lstStyle/>
          <a:p>
            <a:pPr marL="0" indent="0" algn="ctr" eaLnBrk="1" hangingPunct="1">
              <a:buClr>
                <a:srgbClr val="009999"/>
              </a:buClr>
              <a:buFont typeface="Wingdings" pitchFamily="2" charset="2"/>
              <a:buNone/>
              <a:defRPr/>
            </a:pPr>
            <a:r>
              <a:rPr lang="en-US" dirty="0">
                <a:latin typeface="Trebuchet MS" panose="020B0603020202020204" pitchFamily="34" charset="0"/>
                <a:cs typeface="Arial" pitchFamily="34" charset="0"/>
              </a:rPr>
              <a:t>The Equalization Aid computation is actually three individual computations…….</a:t>
            </a:r>
          </a:p>
          <a:p>
            <a:pPr marL="0" indent="0" algn="ctr" eaLnBrk="1" hangingPunct="1">
              <a:buClr>
                <a:srgbClr val="009999"/>
              </a:buClr>
              <a:buFont typeface="Wingdings" pitchFamily="2" charset="2"/>
              <a:buNone/>
              <a:defRPr/>
            </a:pPr>
            <a:r>
              <a:rPr lang="en-US" dirty="0">
                <a:latin typeface="Trebuchet MS" panose="020B0603020202020204" pitchFamily="34" charset="0"/>
                <a:cs typeface="Arial" pitchFamily="34" charset="0"/>
              </a:rPr>
              <a:t>The results of all three (primary, secondary and tertiary) are summed to get the district’s total Equalization Aid.</a:t>
            </a:r>
          </a:p>
        </p:txBody>
      </p:sp>
      <p:sp>
        <p:nvSpPr>
          <p:cNvPr id="8" name="TextBox 52"/>
          <p:cNvSpPr txBox="1">
            <a:spLocks noChangeArrowheads="1"/>
          </p:cNvSpPr>
          <p:nvPr/>
        </p:nvSpPr>
        <p:spPr bwMode="auto">
          <a:xfrm>
            <a:off x="2775856" y="129132"/>
            <a:ext cx="3086100" cy="523220"/>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lumMod val="95000"/>
                  </a:schemeClr>
                </a:solidFill>
                <a:effectLst>
                  <a:outerShdw blurRad="38100" dist="38100" dir="2700000" algn="tl">
                    <a:srgbClr val="000000">
                      <a:alpha val="43137"/>
                    </a:srgbClr>
                  </a:outerShdw>
                </a:effectLst>
                <a:latin typeface="Lato Black" panose="020F0A02020204030203" pitchFamily="34" charset="0"/>
                <a:ea typeface="+mj-ea"/>
                <a:cs typeface="+mj-cs"/>
              </a:rPr>
              <a:t>Equalization Aid</a:t>
            </a:r>
          </a:p>
        </p:txBody>
      </p:sp>
      <p:sp>
        <p:nvSpPr>
          <p:cNvPr id="2" name="Slide Number Placeholder 1"/>
          <p:cNvSpPr>
            <a:spLocks noGrp="1"/>
          </p:cNvSpPr>
          <p:nvPr>
            <p:ph type="sldNum" sz="quarter" idx="12"/>
          </p:nvPr>
        </p:nvSpPr>
        <p:spPr>
          <a:xfrm>
            <a:off x="8553538" y="4818197"/>
            <a:ext cx="502920" cy="226314"/>
          </a:xfrm>
        </p:spPr>
        <p:txBody>
          <a:bodyPr/>
          <a:lstStyle/>
          <a:p>
            <a:pPr>
              <a:defRPr/>
            </a:pPr>
            <a:fld id="{3528CCFA-0BAD-4D07-A244-1DA515BBAFBE}" type="slidenum">
              <a:rPr lang="en-US" sz="1400" smtClean="0">
                <a:latin typeface="Lato" panose="020F0502020204030203" pitchFamily="34" charset="0"/>
              </a:rPr>
              <a:pPr>
                <a:defRPr/>
              </a:pPr>
              <a:t>50</a:t>
            </a:fld>
            <a:endParaRPr lang="en-US" sz="1400" dirty="0">
              <a:latin typeface="Lato" panose="020F0502020204030203" pitchFamily="34" charset="0"/>
            </a:endParaRPr>
          </a:p>
        </p:txBody>
      </p:sp>
    </p:spTree>
    <p:extLst>
      <p:ext uri="{BB962C8B-B14F-4D97-AF65-F5344CB8AC3E}">
        <p14:creationId xmlns:p14="http://schemas.microsoft.com/office/powerpoint/2010/main" val="16891119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446335" y="163072"/>
            <a:ext cx="5978281"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Equalization </a:t>
            </a: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a:t>
            </a:r>
            <a:r>
              <a:rPr lang="en-US" sz="2800" b="1" dirty="0">
                <a:ln w="6350">
                  <a:noFill/>
                </a:ln>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rPr>
              <a:t> – District #1</a:t>
            </a:r>
          </a:p>
        </p:txBody>
      </p:sp>
      <p:sp>
        <p:nvSpPr>
          <p:cNvPr id="2" name="Slide Number Placeholder 1"/>
          <p:cNvSpPr>
            <a:spLocks noGrp="1"/>
          </p:cNvSpPr>
          <p:nvPr>
            <p:ph type="sldNum" sz="quarter" idx="12"/>
          </p:nvPr>
        </p:nvSpPr>
        <p:spPr>
          <a:xfrm>
            <a:off x="8475567" y="4802886"/>
            <a:ext cx="502920" cy="226314"/>
          </a:xfrm>
        </p:spPr>
        <p:txBody>
          <a:bodyPr/>
          <a:lstStyle/>
          <a:p>
            <a:pPr>
              <a:defRPr/>
            </a:pPr>
            <a:fld id="{4A97B225-67F1-4687-A19C-5DE831D050F8}" type="slidenum">
              <a:rPr lang="en-US" sz="1400" smtClean="0">
                <a:latin typeface="Lato" panose="020F0502020204030203" pitchFamily="34" charset="0"/>
              </a:rPr>
              <a:pPr>
                <a:defRPr/>
              </a:pPr>
              <a:t>51</a:t>
            </a:fld>
            <a:endParaRPr lang="en-US" sz="1400" dirty="0">
              <a:latin typeface="Lato" panose="020F0502020204030203" pitchFamily="34" charset="0"/>
            </a:endParaRPr>
          </a:p>
        </p:txBody>
      </p:sp>
      <p:graphicFrame>
        <p:nvGraphicFramePr>
          <p:cNvPr id="16" name="Object 15">
            <a:extLst>
              <a:ext uri="{FF2B5EF4-FFF2-40B4-BE49-F238E27FC236}">
                <a16:creationId xmlns:a16="http://schemas.microsoft.com/office/drawing/2014/main" id="{89B84A3E-0B91-4E67-8786-685AE2C8F5B8}"/>
              </a:ext>
            </a:extLst>
          </p:cNvPr>
          <p:cNvGraphicFramePr>
            <a:graphicFrameLocks noChangeAspect="1"/>
          </p:cNvGraphicFramePr>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16" name="Object 15">
                        <a:extLst>
                          <a:ext uri="{FF2B5EF4-FFF2-40B4-BE49-F238E27FC236}">
                            <a16:creationId xmlns:a16="http://schemas.microsoft.com/office/drawing/2014/main" id="{89B84A3E-0B91-4E67-8786-685AE2C8F5B8}"/>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17" name="Text Box 3">
            <a:extLst>
              <a:ext uri="{FF2B5EF4-FFF2-40B4-BE49-F238E27FC236}">
                <a16:creationId xmlns:a16="http://schemas.microsoft.com/office/drawing/2014/main" id="{C99283F1-FE19-41D7-A44D-21B8E87E7119}"/>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18" name="Text Box 6">
            <a:extLst>
              <a:ext uri="{FF2B5EF4-FFF2-40B4-BE49-F238E27FC236}">
                <a16:creationId xmlns:a16="http://schemas.microsoft.com/office/drawing/2014/main" id="{E7A60C8C-4092-46CF-BC11-BF48CF4E197D}"/>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1" name="Text Box 17">
            <a:extLst>
              <a:ext uri="{FF2B5EF4-FFF2-40B4-BE49-F238E27FC236}">
                <a16:creationId xmlns:a16="http://schemas.microsoft.com/office/drawing/2014/main" id="{14E71C87-A2C4-42A1-B639-3B4D2DCF8AA6}"/>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2" name="Text Box 18">
            <a:extLst>
              <a:ext uri="{FF2B5EF4-FFF2-40B4-BE49-F238E27FC236}">
                <a16:creationId xmlns:a16="http://schemas.microsoft.com/office/drawing/2014/main" id="{D78CC792-34AA-4EC0-98D3-4B54042CAB16}"/>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30" name="Line 4">
            <a:extLst>
              <a:ext uri="{FF2B5EF4-FFF2-40B4-BE49-F238E27FC236}">
                <a16:creationId xmlns:a16="http://schemas.microsoft.com/office/drawing/2014/main" id="{46EF6D1A-4E41-491B-9B87-C8511D6B2ABE}"/>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1" name="Line 7">
            <a:extLst>
              <a:ext uri="{FF2B5EF4-FFF2-40B4-BE49-F238E27FC236}">
                <a16:creationId xmlns:a16="http://schemas.microsoft.com/office/drawing/2014/main" id="{CC38550B-A018-4F79-8BF7-70C28484C600}"/>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2" name="Line 29">
            <a:extLst>
              <a:ext uri="{FF2B5EF4-FFF2-40B4-BE49-F238E27FC236}">
                <a16:creationId xmlns:a16="http://schemas.microsoft.com/office/drawing/2014/main" id="{83E5F599-AD98-430F-A530-31B786D6C40D}"/>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36" name="Text Box 19">
            <a:extLst>
              <a:ext uri="{FF2B5EF4-FFF2-40B4-BE49-F238E27FC236}">
                <a16:creationId xmlns:a16="http://schemas.microsoft.com/office/drawing/2014/main" id="{609E6659-090B-45D7-BA9B-6BAC52738E43}"/>
              </a:ext>
            </a:extLst>
          </p:cNvPr>
          <p:cNvSpPr txBox="1">
            <a:spLocks noChangeArrowheads="1"/>
          </p:cNvSpPr>
          <p:nvPr/>
        </p:nvSpPr>
        <p:spPr bwMode="auto">
          <a:xfrm>
            <a:off x="293334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Tree>
    <p:extLst>
      <p:ext uri="{BB962C8B-B14F-4D97-AF65-F5344CB8AC3E}">
        <p14:creationId xmlns:p14="http://schemas.microsoft.com/office/powerpoint/2010/main" val="2931152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p:bldP spid="22" grpId="0" animBg="1"/>
      <p:bldP spid="30" grpId="0" animBg="1"/>
      <p:bldP spid="31" grpId="0" animBg="1"/>
      <p:bldP spid="32" grpId="0" animBg="1"/>
      <p:bldP spid="36"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8434644"/>
              </p:ext>
            </p:extLst>
          </p:nvPr>
        </p:nvGraphicFramePr>
        <p:xfrm>
          <a:off x="1371600" y="1065630"/>
          <a:ext cx="3143250" cy="1897380"/>
        </p:xfrm>
        <a:graphic>
          <a:graphicData uri="http://schemas.openxmlformats.org/drawingml/2006/table">
            <a:tbl>
              <a:tblPr firstRow="1" bandRow="1">
                <a:tableStyleId>{7E9639D4-E3E2-4D34-9284-5A2195B3D0D7}</a:tableStyleId>
              </a:tblPr>
              <a:tblGrid>
                <a:gridCol w="1811364">
                  <a:extLst>
                    <a:ext uri="{9D8B030D-6E8A-4147-A177-3AD203B41FA5}">
                      <a16:colId xmlns:a16="http://schemas.microsoft.com/office/drawing/2014/main" val="20000"/>
                    </a:ext>
                  </a:extLst>
                </a:gridCol>
                <a:gridCol w="213102">
                  <a:extLst>
                    <a:ext uri="{9D8B030D-6E8A-4147-A177-3AD203B41FA5}">
                      <a16:colId xmlns:a16="http://schemas.microsoft.com/office/drawing/2014/main" val="20001"/>
                    </a:ext>
                  </a:extLst>
                </a:gridCol>
                <a:gridCol w="1118784">
                  <a:extLst>
                    <a:ext uri="{9D8B030D-6E8A-4147-A177-3AD203B41FA5}">
                      <a16:colId xmlns:a16="http://schemas.microsoft.com/office/drawing/2014/main" val="20002"/>
                    </a:ext>
                  </a:extLst>
                </a:gridCol>
              </a:tblGrid>
              <a:tr h="428323">
                <a:tc gridSpan="3">
                  <a:txBody>
                    <a:bodyPr/>
                    <a:lstStyle/>
                    <a:p>
                      <a:pPr algn="ctr"/>
                      <a:r>
                        <a:rPr lang="en-US" sz="2100" u="sng" dirty="0">
                          <a:latin typeface="Lato" panose="020F0502020204030203" pitchFamily="34" charset="0"/>
                        </a:rPr>
                        <a:t>TAX</a:t>
                      </a:r>
                      <a:r>
                        <a:rPr lang="en-US" sz="2100" u="sng" baseline="0" dirty="0">
                          <a:latin typeface="Lato" panose="020F0502020204030203" pitchFamily="34" charset="0"/>
                        </a:rPr>
                        <a:t> BASE</a:t>
                      </a:r>
                      <a:endParaRPr lang="en-US" sz="2100" u="sng" dirty="0">
                        <a:latin typeface="Lato" panose="020F0502020204030203" pitchFamily="34" charset="0"/>
                      </a:endParaRP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279341">
                <a:tc>
                  <a:txBody>
                    <a:bodyPr/>
                    <a:lstStyle/>
                    <a:p>
                      <a:r>
                        <a:rPr lang="en-US" sz="1800" dirty="0">
                          <a:latin typeface="Lato" panose="020F0502020204030203" pitchFamily="34" charset="0"/>
                        </a:rPr>
                        <a:t>20%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279341">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658542"/>
              </p:ext>
            </p:extLst>
          </p:nvPr>
        </p:nvGraphicFramePr>
        <p:xfrm>
          <a:off x="4629151" y="1065629"/>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80%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$800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173507" y="-5869"/>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a:t>
            </a:r>
          </a:p>
        </p:txBody>
      </p:sp>
      <p:sp>
        <p:nvSpPr>
          <p:cNvPr id="2" name="Slide Number Placeholder 1"/>
          <p:cNvSpPr>
            <a:spLocks noGrp="1"/>
          </p:cNvSpPr>
          <p:nvPr>
            <p:ph type="sldNum" sz="quarter" idx="12"/>
          </p:nvPr>
        </p:nvSpPr>
        <p:spPr>
          <a:xfrm>
            <a:off x="8641080" y="4853638"/>
            <a:ext cx="502920" cy="226314"/>
          </a:xfrm>
        </p:spPr>
        <p:txBody>
          <a:bodyPr/>
          <a:lstStyle/>
          <a:p>
            <a:pPr>
              <a:defRPr/>
            </a:pPr>
            <a:fld id="{3528CCFA-0BAD-4D07-A244-1DA515BBAFBE}" type="slidenum">
              <a:rPr lang="en-US" sz="1400" smtClean="0">
                <a:latin typeface="Lato" panose="020F0502020204030203" pitchFamily="34" charset="0"/>
              </a:rPr>
              <a:pPr>
                <a:defRPr/>
              </a:pPr>
              <a:t>52</a:t>
            </a:fld>
            <a:endParaRPr lang="en-US" sz="1400" dirty="0">
              <a:latin typeface="Lato" panose="020F0502020204030203" pitchFamily="34" charset="0"/>
            </a:endParaRPr>
          </a:p>
        </p:txBody>
      </p:sp>
      <p:pic>
        <p:nvPicPr>
          <p:cNvPr id="6" name="Picture 5">
            <a:extLst>
              <a:ext uri="{FF2B5EF4-FFF2-40B4-BE49-F238E27FC236}">
                <a16:creationId xmlns:a16="http://schemas.microsoft.com/office/drawing/2014/main" id="{B7045B2C-2D1A-4A56-A7BB-E429621F2EF8}"/>
              </a:ext>
            </a:extLst>
          </p:cNvPr>
          <p:cNvPicPr>
            <a:picLocks noChangeAspect="1"/>
          </p:cNvPicPr>
          <p:nvPr/>
        </p:nvPicPr>
        <p:blipFill>
          <a:blip r:embed="rId3"/>
          <a:stretch>
            <a:fillRect/>
          </a:stretch>
        </p:blipFill>
        <p:spPr>
          <a:xfrm>
            <a:off x="882650" y="3328955"/>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184246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469710" y="144449"/>
            <a:ext cx="6075485" cy="523220"/>
          </a:xfrm>
          <a:prstGeom prst="rect">
            <a:avLst/>
          </a:prstGeom>
          <a:noFill/>
          <a:ln w="9525">
            <a:noFill/>
            <a:miter lim="800000"/>
            <a:headEnd/>
            <a:tailEnd/>
          </a:ln>
        </p:spPr>
        <p:txBody>
          <a:bodyPr vert="horz" wrap="square" lIns="0" rIns="0" anchor="ctr">
            <a:spAutoFit/>
          </a:bodyPr>
          <a:lstStyle/>
          <a:p>
            <a:pPr marL="363474"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graphicFrame>
        <p:nvGraphicFramePr>
          <p:cNvPr id="16" name="Object 15">
            <a:extLst>
              <a:ext uri="{FF2B5EF4-FFF2-40B4-BE49-F238E27FC236}">
                <a16:creationId xmlns:a16="http://schemas.microsoft.com/office/drawing/2014/main" id="{F37D1771-BBBA-4412-8C3F-860EC862C5DD}"/>
              </a:ext>
            </a:extLst>
          </p:cNvPr>
          <p:cNvGraphicFramePr>
            <a:graphicFrameLocks noChangeAspect="1"/>
          </p:cNvGraphicFramePr>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16" name="Object 15">
                        <a:extLst>
                          <a:ext uri="{FF2B5EF4-FFF2-40B4-BE49-F238E27FC236}">
                            <a16:creationId xmlns:a16="http://schemas.microsoft.com/office/drawing/2014/main" id="{F37D1771-BBBA-4412-8C3F-860EC862C5D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17" name="Text Box 3">
            <a:extLst>
              <a:ext uri="{FF2B5EF4-FFF2-40B4-BE49-F238E27FC236}">
                <a16:creationId xmlns:a16="http://schemas.microsoft.com/office/drawing/2014/main" id="{A17F855D-1401-4102-9406-596522AF4AA9}"/>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18" name="Text Box 6">
            <a:extLst>
              <a:ext uri="{FF2B5EF4-FFF2-40B4-BE49-F238E27FC236}">
                <a16:creationId xmlns:a16="http://schemas.microsoft.com/office/drawing/2014/main" id="{8FBDCDBA-C2BB-4602-B6B0-50942E561BFD}"/>
              </a:ext>
            </a:extLst>
          </p:cNvPr>
          <p:cNvSpPr txBox="1">
            <a:spLocks noChangeArrowheads="1"/>
          </p:cNvSpPr>
          <p:nvPr/>
        </p:nvSpPr>
        <p:spPr bwMode="auto">
          <a:xfrm>
            <a:off x="1878183"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19" name="Text Box 17">
            <a:extLst>
              <a:ext uri="{FF2B5EF4-FFF2-40B4-BE49-F238E27FC236}">
                <a16:creationId xmlns:a16="http://schemas.microsoft.com/office/drawing/2014/main" id="{02DBA8AB-A94A-4BB7-8836-69B89F291783}"/>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0" name="Text Box 18">
            <a:extLst>
              <a:ext uri="{FF2B5EF4-FFF2-40B4-BE49-F238E27FC236}">
                <a16:creationId xmlns:a16="http://schemas.microsoft.com/office/drawing/2014/main" id="{BD4AE876-2693-47B8-A324-BFCD1571EB1D}"/>
              </a:ext>
            </a:extLst>
          </p:cNvPr>
          <p:cNvSpPr txBox="1">
            <a:spLocks noChangeArrowheads="1"/>
          </p:cNvSpPr>
          <p:nvPr/>
        </p:nvSpPr>
        <p:spPr bwMode="auto">
          <a:xfrm>
            <a:off x="3222621"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21" name="Line 4">
            <a:extLst>
              <a:ext uri="{FF2B5EF4-FFF2-40B4-BE49-F238E27FC236}">
                <a16:creationId xmlns:a16="http://schemas.microsoft.com/office/drawing/2014/main" id="{A3A3398C-FD63-4377-B24C-AB776775BFED}"/>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22" name="Line 7">
            <a:extLst>
              <a:ext uri="{FF2B5EF4-FFF2-40B4-BE49-F238E27FC236}">
                <a16:creationId xmlns:a16="http://schemas.microsoft.com/office/drawing/2014/main" id="{7AF46935-783C-4A08-84B1-A9458753664B}"/>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23" name="Line 29">
            <a:extLst>
              <a:ext uri="{FF2B5EF4-FFF2-40B4-BE49-F238E27FC236}">
                <a16:creationId xmlns:a16="http://schemas.microsoft.com/office/drawing/2014/main" id="{9769E6D9-3B7E-46A7-A22C-7BDD0056ACF2}"/>
              </a:ext>
            </a:extLst>
          </p:cNvPr>
          <p:cNvSpPr>
            <a:spLocks noChangeShapeType="1"/>
          </p:cNvSpPr>
          <p:nvPr/>
        </p:nvSpPr>
        <p:spPr bwMode="auto">
          <a:xfrm>
            <a:off x="3973597"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5" name="Text Box 19">
            <a:extLst>
              <a:ext uri="{FF2B5EF4-FFF2-40B4-BE49-F238E27FC236}">
                <a16:creationId xmlns:a16="http://schemas.microsoft.com/office/drawing/2014/main" id="{71E8FAD2-025D-4E69-AE73-D17E01700DDF}"/>
              </a:ext>
            </a:extLst>
          </p:cNvPr>
          <p:cNvSpPr txBox="1">
            <a:spLocks noChangeArrowheads="1"/>
          </p:cNvSpPr>
          <p:nvPr/>
        </p:nvSpPr>
        <p:spPr bwMode="auto">
          <a:xfrm>
            <a:off x="4103773"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
        <p:nvSpPr>
          <p:cNvPr id="26" name="Slide Number Placeholder 1">
            <a:extLst>
              <a:ext uri="{FF2B5EF4-FFF2-40B4-BE49-F238E27FC236}">
                <a16:creationId xmlns:a16="http://schemas.microsoft.com/office/drawing/2014/main" id="{4D6172A2-6707-4B62-AE14-196A3B23645E}"/>
              </a:ext>
            </a:extLst>
          </p:cNvPr>
          <p:cNvSpPr>
            <a:spLocks noGrp="1"/>
          </p:cNvSpPr>
          <p:nvPr>
            <p:ph type="sldNum" sz="quarter" idx="12"/>
          </p:nvPr>
        </p:nvSpPr>
        <p:spPr>
          <a:xfrm>
            <a:off x="8595892" y="4860727"/>
            <a:ext cx="502920" cy="226314"/>
          </a:xfrm>
        </p:spPr>
        <p:txBody>
          <a:bodyPr/>
          <a:lstStyle/>
          <a:p>
            <a:pPr>
              <a:defRPr/>
            </a:pPr>
            <a:fld id="{4A97B225-67F1-4687-A19C-5DE831D050F8}" type="slidenum">
              <a:rPr lang="en-US" sz="1400" smtClean="0">
                <a:latin typeface="Lato" panose="020F0502020204030203" pitchFamily="34" charset="0"/>
              </a:rPr>
              <a:pPr>
                <a:defRPr/>
              </a:pPr>
              <a:t>53</a:t>
            </a:fld>
            <a:endParaRPr lang="en-US" sz="1400" dirty="0">
              <a:latin typeface="Lato" panose="020F0502020204030203" pitchFamily="34" charset="0"/>
            </a:endParaRPr>
          </a:p>
        </p:txBody>
      </p:sp>
    </p:spTree>
    <p:extLst>
      <p:ext uri="{BB962C8B-B14F-4D97-AF65-F5344CB8AC3E}">
        <p14:creationId xmlns:p14="http://schemas.microsoft.com/office/powerpoint/2010/main" val="4227874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animBg="1"/>
      <p:bldP spid="23" grpId="0" animBg="1"/>
      <p:bldP spid="25"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6465992"/>
              </p:ext>
            </p:extLst>
          </p:nvPr>
        </p:nvGraphicFramePr>
        <p:xfrm>
          <a:off x="1422400" y="1188720"/>
          <a:ext cx="3019880" cy="1897380"/>
        </p:xfrm>
        <a:graphic>
          <a:graphicData uri="http://schemas.openxmlformats.org/drawingml/2006/table">
            <a:tbl>
              <a:tblPr firstRow="1" bandRow="1">
                <a:tableStyleId>{7E9639D4-E3E2-4D34-9284-5A2195B3D0D7}</a:tableStyleId>
              </a:tblPr>
              <a:tblGrid>
                <a:gridCol w="1740269">
                  <a:extLst>
                    <a:ext uri="{9D8B030D-6E8A-4147-A177-3AD203B41FA5}">
                      <a16:colId xmlns:a16="http://schemas.microsoft.com/office/drawing/2014/main" val="20000"/>
                    </a:ext>
                  </a:extLst>
                </a:gridCol>
                <a:gridCol w="204738">
                  <a:extLst>
                    <a:ext uri="{9D8B030D-6E8A-4147-A177-3AD203B41FA5}">
                      <a16:colId xmlns:a16="http://schemas.microsoft.com/office/drawing/2014/main" val="20001"/>
                    </a:ext>
                  </a:extLst>
                </a:gridCol>
                <a:gridCol w="1074873">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0988157"/>
              </p:ext>
            </p:extLst>
          </p:nvPr>
        </p:nvGraphicFramePr>
        <p:xfrm>
          <a:off x="4563838"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x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46743" y="216831"/>
            <a:ext cx="8287657"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 (Higher Property Value)</a:t>
            </a:r>
          </a:p>
        </p:txBody>
      </p:sp>
      <p:sp>
        <p:nvSpPr>
          <p:cNvPr id="2" name="Slide Number Placeholder 1"/>
          <p:cNvSpPr>
            <a:spLocks noGrp="1"/>
          </p:cNvSpPr>
          <p:nvPr>
            <p:ph type="sldNum" sz="quarter" idx="12"/>
          </p:nvPr>
        </p:nvSpPr>
        <p:spPr>
          <a:xfrm>
            <a:off x="8534400" y="4870685"/>
            <a:ext cx="502920" cy="226314"/>
          </a:xfrm>
        </p:spPr>
        <p:txBody>
          <a:bodyPr/>
          <a:lstStyle/>
          <a:p>
            <a:pPr>
              <a:defRPr/>
            </a:pPr>
            <a:fld id="{3528CCFA-0BAD-4D07-A244-1DA515BBAFBE}" type="slidenum">
              <a:rPr lang="en-US" sz="1400" smtClean="0">
                <a:latin typeface="Lato" panose="020F0502020204030203" pitchFamily="34" charset="0"/>
              </a:rPr>
              <a:pPr>
                <a:defRPr/>
              </a:pPr>
              <a:t>54</a:t>
            </a:fld>
            <a:endParaRPr lang="en-US" sz="1400">
              <a:latin typeface="Lato" panose="020F0502020204030203" pitchFamily="34" charset="0"/>
            </a:endParaRPr>
          </a:p>
        </p:txBody>
      </p:sp>
      <p:pic>
        <p:nvPicPr>
          <p:cNvPr id="6" name="Picture 5">
            <a:extLst>
              <a:ext uri="{FF2B5EF4-FFF2-40B4-BE49-F238E27FC236}">
                <a16:creationId xmlns:a16="http://schemas.microsoft.com/office/drawing/2014/main" id="{DDE42BF9-B8D6-4367-B4AA-EB82ADF6BF6D}"/>
              </a:ext>
            </a:extLst>
          </p:cNvPr>
          <p:cNvPicPr>
            <a:picLocks noChangeAspect="1"/>
          </p:cNvPicPr>
          <p:nvPr/>
        </p:nvPicPr>
        <p:blipFill>
          <a:blip r:embed="rId3"/>
          <a:stretch>
            <a:fillRect/>
          </a:stretch>
        </p:blipFill>
        <p:spPr>
          <a:xfrm>
            <a:off x="819527" y="3420378"/>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1528828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2"/>
          <p:cNvSpPr txBox="1">
            <a:spLocks noChangeArrowheads="1"/>
          </p:cNvSpPr>
          <p:nvPr/>
        </p:nvSpPr>
        <p:spPr bwMode="auto">
          <a:xfrm>
            <a:off x="1666421" y="138828"/>
            <a:ext cx="5582557"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#1</a:t>
            </a:r>
          </a:p>
        </p:txBody>
      </p:sp>
      <p:sp>
        <p:nvSpPr>
          <p:cNvPr id="2" name="Slide Number Placeholder 1"/>
          <p:cNvSpPr>
            <a:spLocks noGrp="1"/>
          </p:cNvSpPr>
          <p:nvPr>
            <p:ph type="sldNum" sz="quarter" idx="12"/>
          </p:nvPr>
        </p:nvSpPr>
        <p:spPr>
          <a:xfrm>
            <a:off x="8581892" y="4853639"/>
            <a:ext cx="502920" cy="226314"/>
          </a:xfrm>
        </p:spPr>
        <p:txBody>
          <a:bodyPr/>
          <a:lstStyle/>
          <a:p>
            <a:pPr>
              <a:defRPr/>
            </a:pPr>
            <a:fld id="{4A97B225-67F1-4687-A19C-5DE831D050F8}" type="slidenum">
              <a:rPr lang="en-US" sz="1400" smtClean="0">
                <a:latin typeface="Lato" panose="020F0502020204030203" pitchFamily="34" charset="0"/>
              </a:rPr>
              <a:pPr>
                <a:defRPr/>
              </a:pPr>
              <a:t>55</a:t>
            </a:fld>
            <a:endParaRPr lang="en-US" sz="1400">
              <a:latin typeface="Lato" panose="020F0502020204030203" pitchFamily="34" charset="0"/>
            </a:endParaRPr>
          </a:p>
        </p:txBody>
      </p:sp>
      <p:graphicFrame>
        <p:nvGraphicFramePr>
          <p:cNvPr id="26" name="Object 25">
            <a:extLst>
              <a:ext uri="{FF2B5EF4-FFF2-40B4-BE49-F238E27FC236}">
                <a16:creationId xmlns:a16="http://schemas.microsoft.com/office/drawing/2014/main" id="{0AB30CFC-F487-4A95-A625-D2CEC5AA9DEE}"/>
              </a:ext>
            </a:extLst>
          </p:cNvPr>
          <p:cNvGraphicFramePr>
            <a:graphicFrameLocks noChangeAspect="1"/>
          </p:cNvGraphicFramePr>
          <p:nvPr>
            <p:extLst>
              <p:ext uri="{D42A27DB-BD31-4B8C-83A1-F6EECF244321}">
                <p14:modId xmlns:p14="http://schemas.microsoft.com/office/powerpoint/2010/main" val="1662378557"/>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26" name="Object 25">
                        <a:extLst>
                          <a:ext uri="{FF2B5EF4-FFF2-40B4-BE49-F238E27FC236}">
                            <a16:creationId xmlns:a16="http://schemas.microsoft.com/office/drawing/2014/main" id="{0AB30CFC-F487-4A95-A625-D2CEC5AA9DEE}"/>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7" name="Text Box 3">
            <a:extLst>
              <a:ext uri="{FF2B5EF4-FFF2-40B4-BE49-F238E27FC236}">
                <a16:creationId xmlns:a16="http://schemas.microsoft.com/office/drawing/2014/main" id="{9A86DE3D-E669-45F4-9DC6-DF1255D5B0D3}"/>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28" name="Text Box 6">
            <a:extLst>
              <a:ext uri="{FF2B5EF4-FFF2-40B4-BE49-F238E27FC236}">
                <a16:creationId xmlns:a16="http://schemas.microsoft.com/office/drawing/2014/main" id="{1EA2CB4B-9254-40EB-B46D-056351AF7EDB}"/>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9" name="Text Box 8">
            <a:extLst>
              <a:ext uri="{FF2B5EF4-FFF2-40B4-BE49-F238E27FC236}">
                <a16:creationId xmlns:a16="http://schemas.microsoft.com/office/drawing/2014/main" id="{4F641A21-17BD-470F-B3C0-6339F862CF0D}"/>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0" name="Text Box 9">
            <a:extLst>
              <a:ext uri="{FF2B5EF4-FFF2-40B4-BE49-F238E27FC236}">
                <a16:creationId xmlns:a16="http://schemas.microsoft.com/office/drawing/2014/main" id="{917DE689-E8A6-4CA9-BBBA-DDE67F18AA5C}"/>
              </a:ext>
            </a:extLst>
          </p:cNvPr>
          <p:cNvSpPr txBox="1">
            <a:spLocks noChangeArrowheads="1"/>
          </p:cNvSpPr>
          <p:nvPr/>
        </p:nvSpPr>
        <p:spPr bwMode="auto">
          <a:xfrm>
            <a:off x="3468291"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1" name="Text Box 17">
            <a:extLst>
              <a:ext uri="{FF2B5EF4-FFF2-40B4-BE49-F238E27FC236}">
                <a16:creationId xmlns:a16="http://schemas.microsoft.com/office/drawing/2014/main" id="{E16AFE31-1DC0-4945-A2E6-E2E36B4956AF}"/>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32" name="Text Box 18">
            <a:extLst>
              <a:ext uri="{FF2B5EF4-FFF2-40B4-BE49-F238E27FC236}">
                <a16:creationId xmlns:a16="http://schemas.microsoft.com/office/drawing/2014/main" id="{F104170A-8954-47DC-A921-E2C7C12C1F47}"/>
              </a:ext>
            </a:extLst>
          </p:cNvPr>
          <p:cNvSpPr txBox="1">
            <a:spLocks noChangeArrowheads="1"/>
          </p:cNvSpPr>
          <p:nvPr/>
        </p:nvSpPr>
        <p:spPr bwMode="auto">
          <a:xfrm>
            <a:off x="205219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20%</a:t>
            </a:r>
          </a:p>
        </p:txBody>
      </p:sp>
      <p:sp>
        <p:nvSpPr>
          <p:cNvPr id="34" name="Text Box 11">
            <a:extLst>
              <a:ext uri="{FF2B5EF4-FFF2-40B4-BE49-F238E27FC236}">
                <a16:creationId xmlns:a16="http://schemas.microsoft.com/office/drawing/2014/main" id="{EFE25B79-9058-4AF0-9FAE-D22E53BBA474}"/>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6" name="Text Box 23">
            <a:extLst>
              <a:ext uri="{FF2B5EF4-FFF2-40B4-BE49-F238E27FC236}">
                <a16:creationId xmlns:a16="http://schemas.microsoft.com/office/drawing/2014/main" id="{30D5E2F5-C5D6-4995-AD93-46EAD7D91257}"/>
              </a:ext>
            </a:extLst>
          </p:cNvPr>
          <p:cNvSpPr txBox="1">
            <a:spLocks noChangeArrowheads="1"/>
          </p:cNvSpPr>
          <p:nvPr/>
        </p:nvSpPr>
        <p:spPr bwMode="auto">
          <a:xfrm>
            <a:off x="2054958" y="1461441"/>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37" name="Text Box 14">
            <a:extLst>
              <a:ext uri="{FF2B5EF4-FFF2-40B4-BE49-F238E27FC236}">
                <a16:creationId xmlns:a16="http://schemas.microsoft.com/office/drawing/2014/main" id="{BEC7A75C-A588-4D34-9FCD-2B5BFC190C1D}"/>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39" name="Line 4">
            <a:extLst>
              <a:ext uri="{FF2B5EF4-FFF2-40B4-BE49-F238E27FC236}">
                <a16:creationId xmlns:a16="http://schemas.microsoft.com/office/drawing/2014/main" id="{3A601543-1ED1-4168-8DDE-B44D41F8FD33}"/>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0" name="Line 7">
            <a:extLst>
              <a:ext uri="{FF2B5EF4-FFF2-40B4-BE49-F238E27FC236}">
                <a16:creationId xmlns:a16="http://schemas.microsoft.com/office/drawing/2014/main" id="{55D0470F-27B4-4B5F-9BA3-96EE56A7D278}"/>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1" name="Line 29">
            <a:extLst>
              <a:ext uri="{FF2B5EF4-FFF2-40B4-BE49-F238E27FC236}">
                <a16:creationId xmlns:a16="http://schemas.microsoft.com/office/drawing/2014/main" id="{94FCD92A-BE3A-414C-9B83-306BFA1C1FE0}"/>
              </a:ext>
            </a:extLst>
          </p:cNvPr>
          <p:cNvSpPr>
            <a:spLocks noChangeShapeType="1"/>
          </p:cNvSpPr>
          <p:nvPr/>
        </p:nvSpPr>
        <p:spPr bwMode="auto">
          <a:xfrm>
            <a:off x="278853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Text Box 22">
            <a:extLst>
              <a:ext uri="{FF2B5EF4-FFF2-40B4-BE49-F238E27FC236}">
                <a16:creationId xmlns:a16="http://schemas.microsoft.com/office/drawing/2014/main" id="{DE41DD05-C1B7-4341-BB7A-119E91A5337C}"/>
              </a:ext>
            </a:extLst>
          </p:cNvPr>
          <p:cNvSpPr txBox="1">
            <a:spLocks noChangeArrowheads="1"/>
          </p:cNvSpPr>
          <p:nvPr/>
        </p:nvSpPr>
        <p:spPr bwMode="auto">
          <a:xfrm>
            <a:off x="2957618" y="1431090"/>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44" name="Text Box 20">
            <a:extLst>
              <a:ext uri="{FF2B5EF4-FFF2-40B4-BE49-F238E27FC236}">
                <a16:creationId xmlns:a16="http://schemas.microsoft.com/office/drawing/2014/main" id="{3535D270-120A-4748-B255-C02CA0FDEACD}"/>
              </a:ext>
            </a:extLst>
          </p:cNvPr>
          <p:cNvSpPr txBox="1">
            <a:spLocks noChangeArrowheads="1"/>
          </p:cNvSpPr>
          <p:nvPr/>
        </p:nvSpPr>
        <p:spPr bwMode="auto">
          <a:xfrm>
            <a:off x="2957394"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45" name="Text Box 19">
            <a:extLst>
              <a:ext uri="{FF2B5EF4-FFF2-40B4-BE49-F238E27FC236}">
                <a16:creationId xmlns:a16="http://schemas.microsoft.com/office/drawing/2014/main" id="{63104E54-E464-4F5F-B1C2-5932FBEBE6A5}"/>
              </a:ext>
            </a:extLst>
          </p:cNvPr>
          <p:cNvSpPr txBox="1">
            <a:spLocks noChangeArrowheads="1"/>
          </p:cNvSpPr>
          <p:nvPr/>
        </p:nvSpPr>
        <p:spPr bwMode="auto">
          <a:xfrm>
            <a:off x="293334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a:solidFill>
                  <a:schemeClr val="bg1"/>
                </a:solidFill>
              </a:rPr>
              <a:t>80%</a:t>
            </a:r>
            <a:endParaRPr lang="en-US" dirty="0">
              <a:solidFill>
                <a:schemeClr val="bg1"/>
              </a:solidFill>
            </a:endParaRPr>
          </a:p>
        </p:txBody>
      </p:sp>
      <p:sp>
        <p:nvSpPr>
          <p:cNvPr id="22" name="Text Box 21">
            <a:extLst>
              <a:ext uri="{FF2B5EF4-FFF2-40B4-BE49-F238E27FC236}">
                <a16:creationId xmlns:a16="http://schemas.microsoft.com/office/drawing/2014/main" id="{BE13D40C-D728-4093-88B9-F1B26759BFAA}"/>
              </a:ext>
            </a:extLst>
          </p:cNvPr>
          <p:cNvSpPr txBox="1">
            <a:spLocks noChangeArrowheads="1"/>
          </p:cNvSpPr>
          <p:nvPr/>
        </p:nvSpPr>
        <p:spPr bwMode="auto">
          <a:xfrm>
            <a:off x="2049904" y="2545226"/>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Tree>
    <p:extLst>
      <p:ext uri="{BB962C8B-B14F-4D97-AF65-F5344CB8AC3E}">
        <p14:creationId xmlns:p14="http://schemas.microsoft.com/office/powerpoint/2010/main" val="2750461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4" grpId="0" animBg="1"/>
      <p:bldP spid="36" grpId="0" animBg="1"/>
      <p:bldP spid="37" grpId="0" animBg="1"/>
      <p:bldP spid="43" grpId="0" animBg="1"/>
      <p:bldP spid="44"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2627697"/>
              </p:ext>
            </p:extLst>
          </p:nvPr>
        </p:nvGraphicFramePr>
        <p:xfrm>
          <a:off x="1257301" y="120015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20%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a:t>
                      </a:r>
                      <a:r>
                        <a:rPr lang="en-US" sz="1800" b="1" dirty="0">
                          <a:latin typeface="Lato" panose="020F0502020204030203" pitchFamily="34" charset="0"/>
                        </a:rPr>
                        <a:t>×</a:t>
                      </a:r>
                      <a:r>
                        <a:rPr lang="en-US" sz="1800" baseline="0" dirty="0">
                          <a:latin typeface="Lato" panose="020F0502020204030203" pitchFamily="34" charset="0"/>
                        </a:rPr>
                        <a:t>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$4,500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56950646"/>
              </p:ext>
            </p:extLst>
          </p:nvPr>
        </p:nvGraphicFramePr>
        <p:xfrm>
          <a:off x="4629151" y="120015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80%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$800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a:t>
                      </a:r>
                      <a:r>
                        <a:rPr lang="en-US" sz="1800" b="1" dirty="0">
                          <a:latin typeface="Lato" panose="020F0502020204030203" pitchFamily="34" charset="0"/>
                        </a:rPr>
                        <a:t>×</a:t>
                      </a:r>
                      <a:r>
                        <a:rPr lang="en-US" sz="1800" dirty="0">
                          <a:latin typeface="Lato" panose="020F0502020204030203" pitchFamily="34" charset="0"/>
                        </a:rPr>
                        <a:t>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$10,000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6" name="TextBox 5"/>
          <p:cNvSpPr txBox="1"/>
          <p:nvPr/>
        </p:nvSpPr>
        <p:spPr>
          <a:xfrm>
            <a:off x="1257300" y="3257550"/>
            <a:ext cx="6629400" cy="1815882"/>
          </a:xfrm>
          <a:prstGeom prst="rect">
            <a:avLst/>
          </a:prstGeom>
          <a:noFill/>
        </p:spPr>
        <p:txBody>
          <a:bodyPr wrap="square" rtlCol="0">
            <a:spAutoFit/>
          </a:bodyPr>
          <a:lstStyle/>
          <a:p>
            <a:pPr algn="ctr"/>
            <a:r>
              <a:rPr lang="en-US" sz="1600" b="1" dirty="0">
                <a:latin typeface="Lato" panose="020F0502020204030203" pitchFamily="34" charset="0"/>
              </a:rPr>
              <a:t>Total Shared Cost = $7,250,000 (500 members × $14,500)</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$4,500   State Aid = $10,000</a:t>
            </a:r>
          </a:p>
          <a:p>
            <a:pPr algn="ctr"/>
            <a:r>
              <a:rPr lang="en-US" sz="1600" b="1" dirty="0">
                <a:latin typeface="Lato" panose="020F0502020204030203" pitchFamily="34" charset="0"/>
              </a:rPr>
              <a:t>× 500 membership</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$2,250,000   State Aid = $5,000,000</a:t>
            </a:r>
          </a:p>
          <a:p>
            <a:pPr algn="ctr"/>
            <a:r>
              <a:rPr lang="en-US" sz="1600" b="1" dirty="0">
                <a:latin typeface="Lato" panose="020F0502020204030203" pitchFamily="34" charset="0"/>
              </a:rPr>
              <a:t>State Aid /  Total Shared Cost = </a:t>
            </a:r>
            <a:r>
              <a:rPr lang="en-US" sz="1600" b="1" dirty="0">
                <a:highlight>
                  <a:srgbClr val="FFFF00"/>
                </a:highlight>
                <a:latin typeface="Lato" panose="020F0502020204030203" pitchFamily="34" charset="0"/>
              </a:rPr>
              <a:t>69% aided</a:t>
            </a:r>
          </a:p>
        </p:txBody>
      </p:sp>
      <p:sp>
        <p:nvSpPr>
          <p:cNvPr id="8" name="TextBox 52"/>
          <p:cNvSpPr txBox="1">
            <a:spLocks noChangeArrowheads="1"/>
          </p:cNvSpPr>
          <p:nvPr/>
        </p:nvSpPr>
        <p:spPr bwMode="auto">
          <a:xfrm>
            <a:off x="2129970" y="15902"/>
            <a:ext cx="440055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#1</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a:t>
            </a:r>
          </a:p>
        </p:txBody>
      </p:sp>
      <p:sp>
        <p:nvSpPr>
          <p:cNvPr id="2" name="Slide Number Placeholder 1"/>
          <p:cNvSpPr>
            <a:spLocks noGrp="1"/>
          </p:cNvSpPr>
          <p:nvPr>
            <p:ph type="sldNum" sz="quarter" idx="12"/>
          </p:nvPr>
        </p:nvSpPr>
        <p:spPr>
          <a:xfrm>
            <a:off x="8503920" y="4846551"/>
            <a:ext cx="502920" cy="226314"/>
          </a:xfrm>
        </p:spPr>
        <p:txBody>
          <a:bodyPr/>
          <a:lstStyle/>
          <a:p>
            <a:pPr>
              <a:defRPr/>
            </a:pPr>
            <a:fld id="{3528CCFA-0BAD-4D07-A244-1DA515BBAFBE}" type="slidenum">
              <a:rPr lang="en-US" sz="1400" smtClean="0">
                <a:latin typeface="Lato" panose="020F0502020204030203" pitchFamily="34" charset="0"/>
              </a:rPr>
              <a:pPr>
                <a:defRPr/>
              </a:pPr>
              <a:t>56</a:t>
            </a:fld>
            <a:endParaRPr lang="en-US" sz="1400">
              <a:latin typeface="Lato" panose="020F0502020204030203" pitchFamily="34" charset="0"/>
            </a:endParaRPr>
          </a:p>
        </p:txBody>
      </p:sp>
    </p:spTree>
    <p:extLst>
      <p:ext uri="{BB962C8B-B14F-4D97-AF65-F5344CB8AC3E}">
        <p14:creationId xmlns:p14="http://schemas.microsoft.com/office/powerpoint/2010/main" val="186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sp>
        <p:nvSpPr>
          <p:cNvPr id="2" name="Slide Number Placeholder 1"/>
          <p:cNvSpPr>
            <a:spLocks noGrp="1"/>
          </p:cNvSpPr>
          <p:nvPr>
            <p:ph type="sldNum" sz="quarter" idx="12"/>
          </p:nvPr>
        </p:nvSpPr>
        <p:spPr>
          <a:xfrm>
            <a:off x="8553539" y="4802886"/>
            <a:ext cx="502920" cy="226314"/>
          </a:xfrm>
        </p:spPr>
        <p:txBody>
          <a:bodyPr/>
          <a:lstStyle/>
          <a:p>
            <a:pPr>
              <a:defRPr/>
            </a:pPr>
            <a:fld id="{4A97B225-67F1-4687-A19C-5DE831D050F8}" type="slidenum">
              <a:rPr lang="en-US" sz="1400" smtClean="0">
                <a:latin typeface="Lato" panose="020F0502020204030203" pitchFamily="34" charset="0"/>
              </a:rPr>
              <a:pPr>
                <a:defRPr/>
              </a:pPr>
              <a:t>57</a:t>
            </a:fld>
            <a:endParaRPr lang="en-US" sz="1400">
              <a:latin typeface="Lato" panose="020F0502020204030203" pitchFamily="34" charset="0"/>
            </a:endParaRPr>
          </a:p>
        </p:txBody>
      </p:sp>
      <p:graphicFrame>
        <p:nvGraphicFramePr>
          <p:cNvPr id="20" name="Object 19">
            <a:extLst>
              <a:ext uri="{FF2B5EF4-FFF2-40B4-BE49-F238E27FC236}">
                <a16:creationId xmlns:a16="http://schemas.microsoft.com/office/drawing/2014/main" id="{D5125C0C-E50B-4E06-9594-CA14991C262F}"/>
              </a:ext>
            </a:extLst>
          </p:cNvPr>
          <p:cNvGraphicFramePr>
            <a:graphicFrameLocks noChangeAspect="1"/>
          </p:cNvGraphicFramePr>
          <p:nvPr>
            <p:extLst>
              <p:ext uri="{D42A27DB-BD31-4B8C-83A1-F6EECF244321}">
                <p14:modId xmlns:p14="http://schemas.microsoft.com/office/powerpoint/2010/main" val="1662378557"/>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20" name="Object 19">
                        <a:extLst>
                          <a:ext uri="{FF2B5EF4-FFF2-40B4-BE49-F238E27FC236}">
                            <a16:creationId xmlns:a16="http://schemas.microsoft.com/office/drawing/2014/main" id="{D5125C0C-E50B-4E06-9594-CA14991C262F}"/>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1" name="Text Box 3">
            <a:extLst>
              <a:ext uri="{FF2B5EF4-FFF2-40B4-BE49-F238E27FC236}">
                <a16:creationId xmlns:a16="http://schemas.microsoft.com/office/drawing/2014/main" id="{DE9380B9-8B8A-43BD-BCC5-1EBA00CAF741}"/>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22" name="Text Box 6">
            <a:extLst>
              <a:ext uri="{FF2B5EF4-FFF2-40B4-BE49-F238E27FC236}">
                <a16:creationId xmlns:a16="http://schemas.microsoft.com/office/drawing/2014/main" id="{935F22F5-8F72-42F4-B927-E173BFA55BDC}"/>
              </a:ext>
            </a:extLst>
          </p:cNvPr>
          <p:cNvSpPr txBox="1">
            <a:spLocks noChangeArrowheads="1"/>
          </p:cNvSpPr>
          <p:nvPr/>
        </p:nvSpPr>
        <p:spPr bwMode="auto">
          <a:xfrm>
            <a:off x="1919184"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23" name="Text Box 8">
            <a:extLst>
              <a:ext uri="{FF2B5EF4-FFF2-40B4-BE49-F238E27FC236}">
                <a16:creationId xmlns:a16="http://schemas.microsoft.com/office/drawing/2014/main" id="{D0164223-C4A5-4A14-9846-988040CFE05D}"/>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25" name="Text Box 9">
            <a:extLst>
              <a:ext uri="{FF2B5EF4-FFF2-40B4-BE49-F238E27FC236}">
                <a16:creationId xmlns:a16="http://schemas.microsoft.com/office/drawing/2014/main" id="{CD57C335-74CF-48DE-B262-0B00EE167C39}"/>
              </a:ext>
            </a:extLst>
          </p:cNvPr>
          <p:cNvSpPr txBox="1">
            <a:spLocks noChangeArrowheads="1"/>
          </p:cNvSpPr>
          <p:nvPr/>
        </p:nvSpPr>
        <p:spPr bwMode="auto">
          <a:xfrm>
            <a:off x="2745282"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26" name="Text Box 17">
            <a:extLst>
              <a:ext uri="{FF2B5EF4-FFF2-40B4-BE49-F238E27FC236}">
                <a16:creationId xmlns:a16="http://schemas.microsoft.com/office/drawing/2014/main" id="{2C6990E7-8CBB-4EAD-8272-C0457503FB25}"/>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27" name="Text Box 18">
            <a:extLst>
              <a:ext uri="{FF2B5EF4-FFF2-40B4-BE49-F238E27FC236}">
                <a16:creationId xmlns:a16="http://schemas.microsoft.com/office/drawing/2014/main" id="{4A90E705-7DB2-4F5D-817D-864B80B0D9B0}"/>
              </a:ext>
            </a:extLst>
          </p:cNvPr>
          <p:cNvSpPr txBox="1">
            <a:spLocks noChangeArrowheads="1"/>
          </p:cNvSpPr>
          <p:nvPr/>
        </p:nvSpPr>
        <p:spPr bwMode="auto">
          <a:xfrm>
            <a:off x="324304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30" name="Text Box 21">
            <a:extLst>
              <a:ext uri="{FF2B5EF4-FFF2-40B4-BE49-F238E27FC236}">
                <a16:creationId xmlns:a16="http://schemas.microsoft.com/office/drawing/2014/main" id="{8DAEF0C4-16B3-436E-A699-453661A575B9}"/>
              </a:ext>
            </a:extLst>
          </p:cNvPr>
          <p:cNvSpPr txBox="1">
            <a:spLocks noChangeArrowheads="1"/>
          </p:cNvSpPr>
          <p:nvPr/>
        </p:nvSpPr>
        <p:spPr bwMode="auto">
          <a:xfrm>
            <a:off x="3200507" y="2574832"/>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34" name="Line 4">
            <a:extLst>
              <a:ext uri="{FF2B5EF4-FFF2-40B4-BE49-F238E27FC236}">
                <a16:creationId xmlns:a16="http://schemas.microsoft.com/office/drawing/2014/main" id="{6F89DB73-34ED-4D3C-B01A-D9ABA300ECF8}"/>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5" name="Line 7">
            <a:extLst>
              <a:ext uri="{FF2B5EF4-FFF2-40B4-BE49-F238E27FC236}">
                <a16:creationId xmlns:a16="http://schemas.microsoft.com/office/drawing/2014/main" id="{590B4277-A652-4524-A4F3-CDD24B2FBEC8}"/>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36" name="Line 29">
            <a:extLst>
              <a:ext uri="{FF2B5EF4-FFF2-40B4-BE49-F238E27FC236}">
                <a16:creationId xmlns:a16="http://schemas.microsoft.com/office/drawing/2014/main" id="{2CA95021-BC4C-4483-90BA-BB62996EBA93}"/>
              </a:ext>
            </a:extLst>
          </p:cNvPr>
          <p:cNvSpPr>
            <a:spLocks noChangeShapeType="1"/>
          </p:cNvSpPr>
          <p:nvPr/>
        </p:nvSpPr>
        <p:spPr bwMode="auto">
          <a:xfrm>
            <a:off x="3979374"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39" name="Text Box 20">
            <a:extLst>
              <a:ext uri="{FF2B5EF4-FFF2-40B4-BE49-F238E27FC236}">
                <a16:creationId xmlns:a16="http://schemas.microsoft.com/office/drawing/2014/main" id="{CCD81503-B46A-4F32-932C-8EBA72AEDC01}"/>
              </a:ext>
            </a:extLst>
          </p:cNvPr>
          <p:cNvSpPr txBox="1">
            <a:spLocks noChangeArrowheads="1"/>
          </p:cNvSpPr>
          <p:nvPr/>
        </p:nvSpPr>
        <p:spPr bwMode="auto">
          <a:xfrm>
            <a:off x="4126970"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40" name="Text Box 19">
            <a:extLst>
              <a:ext uri="{FF2B5EF4-FFF2-40B4-BE49-F238E27FC236}">
                <a16:creationId xmlns:a16="http://schemas.microsoft.com/office/drawing/2014/main" id="{CC7D2823-AA22-4557-BBE1-A808B9632CDB}"/>
              </a:ext>
            </a:extLst>
          </p:cNvPr>
          <p:cNvSpPr txBox="1">
            <a:spLocks noChangeArrowheads="1"/>
          </p:cNvSpPr>
          <p:nvPr/>
        </p:nvSpPr>
        <p:spPr bwMode="auto">
          <a:xfrm>
            <a:off x="412419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Tree>
    <p:extLst>
      <p:ext uri="{BB962C8B-B14F-4D97-AF65-F5344CB8AC3E}">
        <p14:creationId xmlns:p14="http://schemas.microsoft.com/office/powerpoint/2010/main" val="17539732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0" grpId="0" animBg="1"/>
      <p:bldP spid="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742345"/>
              </p:ext>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5154715"/>
              </p:ext>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5" name="TextBox 52"/>
          <p:cNvSpPr txBox="1">
            <a:spLocks noChangeArrowheads="1"/>
          </p:cNvSpPr>
          <p:nvPr/>
        </p:nvSpPr>
        <p:spPr bwMode="auto">
          <a:xfrm>
            <a:off x="268514" y="-13126"/>
            <a:ext cx="8280400" cy="954107"/>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 </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(Higher Property Value, </a:t>
            </a: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rPr>
              <a:t>per-member)</a:t>
            </a:r>
            <a:endPar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endParaRPr>
          </a:p>
        </p:txBody>
      </p:sp>
      <p:sp>
        <p:nvSpPr>
          <p:cNvPr id="2" name="Slide Number Placeholder 1"/>
          <p:cNvSpPr>
            <a:spLocks noGrp="1"/>
          </p:cNvSpPr>
          <p:nvPr>
            <p:ph type="sldNum" sz="quarter" idx="12"/>
          </p:nvPr>
        </p:nvSpPr>
        <p:spPr>
          <a:xfrm>
            <a:off x="8548914" y="4846550"/>
            <a:ext cx="502920" cy="226314"/>
          </a:xfrm>
        </p:spPr>
        <p:txBody>
          <a:bodyPr/>
          <a:lstStyle/>
          <a:p>
            <a:pPr>
              <a:defRPr/>
            </a:pPr>
            <a:fld id="{3528CCFA-0BAD-4D07-A244-1DA515BBAFBE}" type="slidenum">
              <a:rPr lang="en-US" sz="1400" smtClean="0">
                <a:latin typeface="Lato" panose="020F0502020204030203" pitchFamily="34" charset="0"/>
              </a:rPr>
              <a:pPr>
                <a:defRPr/>
              </a:pPr>
              <a:t>58</a:t>
            </a:fld>
            <a:endParaRPr lang="en-US" sz="1400">
              <a:latin typeface="Lato" panose="020F0502020204030203" pitchFamily="34" charset="0"/>
            </a:endParaRPr>
          </a:p>
        </p:txBody>
      </p:sp>
      <p:pic>
        <p:nvPicPr>
          <p:cNvPr id="6" name="Picture 5">
            <a:extLst>
              <a:ext uri="{FF2B5EF4-FFF2-40B4-BE49-F238E27FC236}">
                <a16:creationId xmlns:a16="http://schemas.microsoft.com/office/drawing/2014/main" id="{CF09E5FD-DE5B-4E3C-8C72-7DBE95CF0BE7}"/>
              </a:ext>
            </a:extLst>
          </p:cNvPr>
          <p:cNvPicPr>
            <a:picLocks noChangeAspect="1"/>
          </p:cNvPicPr>
          <p:nvPr/>
        </p:nvPicPr>
        <p:blipFill>
          <a:blip r:embed="rId2"/>
          <a:stretch>
            <a:fillRect/>
          </a:stretch>
        </p:blipFill>
        <p:spPr>
          <a:xfrm>
            <a:off x="882650" y="3214651"/>
            <a:ext cx="7378700" cy="1365250"/>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481672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52"/>
          <p:cNvSpPr txBox="1">
            <a:spLocks noChangeArrowheads="1"/>
          </p:cNvSpPr>
          <p:nvPr/>
        </p:nvSpPr>
        <p:spPr bwMode="auto">
          <a:xfrm>
            <a:off x="1700889" y="129132"/>
            <a:ext cx="5469169" cy="523220"/>
          </a:xfrm>
          <a:prstGeom prst="rect">
            <a:avLst/>
          </a:prstGeom>
          <a:noFill/>
          <a:ln w="9525">
            <a:noFill/>
            <a:miter lim="800000"/>
            <a:headEnd/>
            <a:tailEnd/>
          </a:ln>
        </p:spPr>
        <p:txBody>
          <a:bodyPr vert="horz" wrap="square" lIns="0" rIns="0" anchor="ctr">
            <a:sp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District #2</a:t>
            </a:r>
          </a:p>
        </p:txBody>
      </p:sp>
      <p:sp>
        <p:nvSpPr>
          <p:cNvPr id="2" name="Slide Number Placeholder 1"/>
          <p:cNvSpPr>
            <a:spLocks noGrp="1"/>
          </p:cNvSpPr>
          <p:nvPr>
            <p:ph type="sldNum" sz="quarter" idx="12"/>
          </p:nvPr>
        </p:nvSpPr>
        <p:spPr>
          <a:xfrm>
            <a:off x="8489743" y="4802886"/>
            <a:ext cx="502920" cy="226314"/>
          </a:xfrm>
        </p:spPr>
        <p:txBody>
          <a:bodyPr/>
          <a:lstStyle/>
          <a:p>
            <a:pPr>
              <a:defRPr/>
            </a:pPr>
            <a:fld id="{4A97B225-67F1-4687-A19C-5DE831D050F8}" type="slidenum">
              <a:rPr lang="en-US" sz="1400" smtClean="0">
                <a:latin typeface="Lato" panose="020F0502020204030203" pitchFamily="34" charset="0"/>
              </a:rPr>
              <a:pPr>
                <a:defRPr/>
              </a:pPr>
              <a:t>59</a:t>
            </a:fld>
            <a:endParaRPr lang="en-US" sz="1400">
              <a:latin typeface="Lato" panose="020F0502020204030203" pitchFamily="34" charset="0"/>
            </a:endParaRPr>
          </a:p>
        </p:txBody>
      </p:sp>
      <p:graphicFrame>
        <p:nvGraphicFramePr>
          <p:cNvPr id="28" name="Object 27">
            <a:extLst>
              <a:ext uri="{FF2B5EF4-FFF2-40B4-BE49-F238E27FC236}">
                <a16:creationId xmlns:a16="http://schemas.microsoft.com/office/drawing/2014/main" id="{732C46F0-CFF2-43D7-B220-5B5920A8D881}"/>
              </a:ext>
            </a:extLst>
          </p:cNvPr>
          <p:cNvGraphicFramePr>
            <a:graphicFrameLocks noChangeAspect="1"/>
          </p:cNvGraphicFramePr>
          <p:nvPr>
            <p:extLst>
              <p:ext uri="{D42A27DB-BD31-4B8C-83A1-F6EECF244321}">
                <p14:modId xmlns:p14="http://schemas.microsoft.com/office/powerpoint/2010/main" val="1013251253"/>
              </p:ext>
            </p:extLst>
          </p:nvPr>
        </p:nvGraphicFramePr>
        <p:xfrm>
          <a:off x="1257300" y="788670"/>
          <a:ext cx="6743700" cy="4251960"/>
        </p:xfrm>
        <a:graphic>
          <a:graphicData uri="http://schemas.openxmlformats.org/presentationml/2006/ole">
            <mc:AlternateContent xmlns:mc="http://schemas.openxmlformats.org/markup-compatibility/2006">
              <mc:Choice xmlns:v="urn:schemas-microsoft-com:vml" Requires="v">
                <p:oleObj name="Chart" r:id="rId3" imgW="9896437" imgH="5867362" progId="Excel.Sheet.8">
                  <p:embed/>
                </p:oleObj>
              </mc:Choice>
              <mc:Fallback>
                <p:oleObj name="Chart" r:id="rId3" imgW="9896437" imgH="5867362" progId="Excel.Sheet.8">
                  <p:embed/>
                  <p:pic>
                    <p:nvPicPr>
                      <p:cNvPr id="28" name="Object 27">
                        <a:extLst>
                          <a:ext uri="{FF2B5EF4-FFF2-40B4-BE49-F238E27FC236}">
                            <a16:creationId xmlns:a16="http://schemas.microsoft.com/office/drawing/2014/main" id="{732C46F0-CFF2-43D7-B220-5B5920A8D881}"/>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670"/>
                        <a:ext cx="6743700" cy="4251960"/>
                      </a:xfrm>
                      <a:prstGeom prst="rect">
                        <a:avLst/>
                      </a:prstGeom>
                      <a:noFill/>
                    </p:spPr>
                  </p:pic>
                </p:oleObj>
              </mc:Fallback>
            </mc:AlternateContent>
          </a:graphicData>
        </a:graphic>
      </p:graphicFrame>
      <p:sp>
        <p:nvSpPr>
          <p:cNvPr id="29" name="Text Box 3">
            <a:extLst>
              <a:ext uri="{FF2B5EF4-FFF2-40B4-BE49-F238E27FC236}">
                <a16:creationId xmlns:a16="http://schemas.microsoft.com/office/drawing/2014/main" id="{A58072C6-EAB4-4468-B077-E43444176B11}"/>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1" name="Text Box 8">
            <a:extLst>
              <a:ext uri="{FF2B5EF4-FFF2-40B4-BE49-F238E27FC236}">
                <a16:creationId xmlns:a16="http://schemas.microsoft.com/office/drawing/2014/main" id="{EB6E7AEC-F9BC-4761-996B-980CC363B9A9}"/>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3" name="Text Box 17">
            <a:extLst>
              <a:ext uri="{FF2B5EF4-FFF2-40B4-BE49-F238E27FC236}">
                <a16:creationId xmlns:a16="http://schemas.microsoft.com/office/drawing/2014/main" id="{17885993-5330-41E1-975A-2A61101DF0D0}"/>
              </a:ext>
            </a:extLst>
          </p:cNvPr>
          <p:cNvSpPr txBox="1">
            <a:spLocks noChangeArrowheads="1"/>
          </p:cNvSpPr>
          <p:nvPr/>
        </p:nvSpPr>
        <p:spPr bwMode="auto">
          <a:xfrm>
            <a:off x="-191142" y="2019444"/>
            <a:ext cx="1714500" cy="1004121"/>
          </a:xfrm>
          <a:prstGeom prst="rect">
            <a:avLst/>
          </a:prstGeom>
          <a:noFill/>
          <a:ln w="9525" algn="ctr">
            <a:noFill/>
            <a:miter lim="800000"/>
            <a:headEnd/>
            <a:tailEnd/>
          </a:ln>
        </p:spPr>
        <p:txBody>
          <a:bodyPr wrap="square">
            <a:spAutoFit/>
          </a:bodyPr>
          <a:lstStyle/>
          <a:p>
            <a:pPr algn="ctr">
              <a:defRPr/>
            </a:pPr>
            <a:r>
              <a:rPr lang="en-US" sz="1975" b="1" dirty="0">
                <a:solidFill>
                  <a:srgbClr val="7030A0"/>
                </a:solidFill>
              </a:rPr>
              <a:t>Property Value per </a:t>
            </a:r>
            <a:r>
              <a:rPr lang="en-US" sz="1975" b="1" dirty="0">
                <a:solidFill>
                  <a:srgbClr val="00CCFF"/>
                </a:solidFill>
              </a:rPr>
              <a:t>Member</a:t>
            </a:r>
          </a:p>
        </p:txBody>
      </p:sp>
      <p:sp>
        <p:nvSpPr>
          <p:cNvPr id="35" name="Text Box 12">
            <a:extLst>
              <a:ext uri="{FF2B5EF4-FFF2-40B4-BE49-F238E27FC236}">
                <a16:creationId xmlns:a16="http://schemas.microsoft.com/office/drawing/2014/main" id="{D357FB9A-A56D-4666-BB58-87B9DA616EA9}"/>
              </a:ext>
            </a:extLst>
          </p:cNvPr>
          <p:cNvSpPr txBox="1">
            <a:spLocks noChangeArrowheads="1"/>
          </p:cNvSpPr>
          <p:nvPr/>
        </p:nvSpPr>
        <p:spPr bwMode="auto">
          <a:xfrm>
            <a:off x="2815831" y="1104445"/>
            <a:ext cx="1160482"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6" name="Text Box 11">
            <a:extLst>
              <a:ext uri="{FF2B5EF4-FFF2-40B4-BE49-F238E27FC236}">
                <a16:creationId xmlns:a16="http://schemas.microsoft.com/office/drawing/2014/main" id="{2A81D12F-754B-416D-9D4E-92F0B2CEB50B}"/>
              </a:ext>
            </a:extLst>
          </p:cNvPr>
          <p:cNvSpPr txBox="1">
            <a:spLocks noChangeArrowheads="1"/>
          </p:cNvSpPr>
          <p:nvPr/>
        </p:nvSpPr>
        <p:spPr bwMode="auto">
          <a:xfrm>
            <a:off x="2219326" y="1108985"/>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8" name="Text Box 23">
            <a:extLst>
              <a:ext uri="{FF2B5EF4-FFF2-40B4-BE49-F238E27FC236}">
                <a16:creationId xmlns:a16="http://schemas.microsoft.com/office/drawing/2014/main" id="{805DB3F8-A819-452A-97CF-19383CCE5596}"/>
              </a:ext>
            </a:extLst>
          </p:cNvPr>
          <p:cNvSpPr txBox="1">
            <a:spLocks noChangeArrowheads="1"/>
          </p:cNvSpPr>
          <p:nvPr/>
        </p:nvSpPr>
        <p:spPr bwMode="auto">
          <a:xfrm>
            <a:off x="2361684" y="1461441"/>
            <a:ext cx="630936" cy="323294"/>
          </a:xfrm>
          <a:prstGeom prst="rect">
            <a:avLst/>
          </a:prstGeom>
          <a:solidFill>
            <a:srgbClr val="003300"/>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150%</a:t>
            </a:r>
          </a:p>
        </p:txBody>
      </p:sp>
      <p:sp>
        <p:nvSpPr>
          <p:cNvPr id="39" name="Text Box 14">
            <a:extLst>
              <a:ext uri="{FF2B5EF4-FFF2-40B4-BE49-F238E27FC236}">
                <a16:creationId xmlns:a16="http://schemas.microsoft.com/office/drawing/2014/main" id="{A6CF79E3-50AD-4C9F-B5D5-F89BC5D77353}"/>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0" name="Text Box 9">
            <a:extLst>
              <a:ext uri="{FF2B5EF4-FFF2-40B4-BE49-F238E27FC236}">
                <a16:creationId xmlns:a16="http://schemas.microsoft.com/office/drawing/2014/main" id="{CCAE3982-F5FE-4AC1-9BA7-6094A830C7A8}"/>
              </a:ext>
            </a:extLst>
          </p:cNvPr>
          <p:cNvSpPr txBox="1">
            <a:spLocks noChangeArrowheads="1"/>
          </p:cNvSpPr>
          <p:nvPr/>
        </p:nvSpPr>
        <p:spPr bwMode="auto">
          <a:xfrm>
            <a:off x="4203013" y="1379693"/>
            <a:ext cx="1416588"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1" name="Line 4">
            <a:extLst>
              <a:ext uri="{FF2B5EF4-FFF2-40B4-BE49-F238E27FC236}">
                <a16:creationId xmlns:a16="http://schemas.microsoft.com/office/drawing/2014/main" id="{52F8D138-3C6A-48F0-BEBF-1C29C5236A2E}"/>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2" name="Line 7">
            <a:extLst>
              <a:ext uri="{FF2B5EF4-FFF2-40B4-BE49-F238E27FC236}">
                <a16:creationId xmlns:a16="http://schemas.microsoft.com/office/drawing/2014/main" id="{1BDAEC0E-E927-4242-ABD4-634010DD548B}"/>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Line 29">
            <a:extLst>
              <a:ext uri="{FF2B5EF4-FFF2-40B4-BE49-F238E27FC236}">
                <a16:creationId xmlns:a16="http://schemas.microsoft.com/office/drawing/2014/main" id="{FE066D0C-AEAF-4FF1-AC2B-8AF24A86D537}"/>
              </a:ext>
            </a:extLst>
          </p:cNvPr>
          <p:cNvSpPr>
            <a:spLocks noChangeShapeType="1"/>
          </p:cNvSpPr>
          <p:nvPr/>
        </p:nvSpPr>
        <p:spPr bwMode="auto">
          <a:xfrm>
            <a:off x="3979378" y="631016"/>
            <a:ext cx="0" cy="3429000"/>
          </a:xfrm>
          <a:prstGeom prst="line">
            <a:avLst/>
          </a:prstGeom>
          <a:noFill/>
          <a:ln w="31750">
            <a:solidFill>
              <a:srgbClr val="00CCFF"/>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Text Box 22">
            <a:extLst>
              <a:ext uri="{FF2B5EF4-FFF2-40B4-BE49-F238E27FC236}">
                <a16:creationId xmlns:a16="http://schemas.microsoft.com/office/drawing/2014/main" id="{A118A3B5-B8EB-4359-8134-2512ACED8780}"/>
              </a:ext>
            </a:extLst>
          </p:cNvPr>
          <p:cNvSpPr txBox="1">
            <a:spLocks noChangeArrowheads="1"/>
          </p:cNvSpPr>
          <p:nvPr/>
        </p:nvSpPr>
        <p:spPr bwMode="auto">
          <a:xfrm>
            <a:off x="3457741" y="1465283"/>
            <a:ext cx="626733" cy="323294"/>
          </a:xfrm>
          <a:prstGeom prst="rect">
            <a:avLst/>
          </a:prstGeom>
          <a:solidFill>
            <a:srgbClr val="008000"/>
          </a:solidFill>
          <a:ln w="9525" algn="ctr">
            <a:solidFill>
              <a:schemeClr val="tx1"/>
            </a:solidFill>
            <a:miter lim="800000"/>
            <a:headEnd/>
            <a:tailEnd/>
          </a:ln>
        </p:spPr>
        <p:txBody>
          <a:bodyPr wrap="square">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-50%</a:t>
            </a:r>
          </a:p>
        </p:txBody>
      </p:sp>
      <p:sp>
        <p:nvSpPr>
          <p:cNvPr id="48" name="Text Box 6">
            <a:extLst>
              <a:ext uri="{FF2B5EF4-FFF2-40B4-BE49-F238E27FC236}">
                <a16:creationId xmlns:a16="http://schemas.microsoft.com/office/drawing/2014/main" id="{04AA927F-F9CD-43AB-86B0-4F7721D927E2}"/>
              </a:ext>
            </a:extLst>
          </p:cNvPr>
          <p:cNvSpPr txBox="1">
            <a:spLocks noChangeArrowheads="1"/>
          </p:cNvSpPr>
          <p:nvPr/>
        </p:nvSpPr>
        <p:spPr bwMode="auto">
          <a:xfrm>
            <a:off x="1919184"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49" name="Text Box 9">
            <a:extLst>
              <a:ext uri="{FF2B5EF4-FFF2-40B4-BE49-F238E27FC236}">
                <a16:creationId xmlns:a16="http://schemas.microsoft.com/office/drawing/2014/main" id="{156A67D7-3231-42FA-89C3-662907890D69}"/>
              </a:ext>
            </a:extLst>
          </p:cNvPr>
          <p:cNvSpPr txBox="1">
            <a:spLocks noChangeArrowheads="1"/>
          </p:cNvSpPr>
          <p:nvPr/>
        </p:nvSpPr>
        <p:spPr bwMode="auto">
          <a:xfrm>
            <a:off x="2745282" y="3336368"/>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50" name="Text Box 18">
            <a:extLst>
              <a:ext uri="{FF2B5EF4-FFF2-40B4-BE49-F238E27FC236}">
                <a16:creationId xmlns:a16="http://schemas.microsoft.com/office/drawing/2014/main" id="{14F2D8D8-A995-4E76-BF0F-631B01CD25F0}"/>
              </a:ext>
            </a:extLst>
          </p:cNvPr>
          <p:cNvSpPr txBox="1">
            <a:spLocks noChangeArrowheads="1"/>
          </p:cNvSpPr>
          <p:nvPr/>
        </p:nvSpPr>
        <p:spPr bwMode="auto">
          <a:xfrm>
            <a:off x="3243040" y="3876112"/>
            <a:ext cx="628650" cy="323294"/>
          </a:xfrm>
          <a:prstGeom prst="rect">
            <a:avLst/>
          </a:prstGeom>
          <a:solidFill>
            <a:srgbClr val="CC6600"/>
          </a:solidFill>
          <a:ln w="12700" algn="ctr">
            <a:solidFill>
              <a:schemeClr val="tx1"/>
            </a:solidFill>
            <a:miter lim="800000"/>
            <a:headEnd/>
            <a:tailEnd/>
          </a:ln>
        </p:spPr>
        <p:txBody>
          <a:bodyPr>
            <a:spAutoFit/>
          </a:bodyPr>
          <a:lstStyle/>
          <a:p>
            <a:pPr algn="ctr">
              <a:defRPr/>
            </a:pPr>
            <a:r>
              <a:rPr lang="en-US" sz="1501" b="1" dirty="0">
                <a:solidFill>
                  <a:schemeClr val="bg1"/>
                </a:solidFill>
                <a:effectLst>
                  <a:outerShdw blurRad="38100" dist="38100" dir="2700000" algn="tl">
                    <a:srgbClr val="000000">
                      <a:alpha val="43137"/>
                    </a:srgbClr>
                  </a:outerShdw>
                </a:effectLst>
              </a:rPr>
              <a:t>60%</a:t>
            </a:r>
          </a:p>
        </p:txBody>
      </p:sp>
      <p:sp>
        <p:nvSpPr>
          <p:cNvPr id="51" name="Text Box 21">
            <a:extLst>
              <a:ext uri="{FF2B5EF4-FFF2-40B4-BE49-F238E27FC236}">
                <a16:creationId xmlns:a16="http://schemas.microsoft.com/office/drawing/2014/main" id="{43E83821-D7E4-4DBB-9719-B15026FB7DB4}"/>
              </a:ext>
            </a:extLst>
          </p:cNvPr>
          <p:cNvSpPr txBox="1">
            <a:spLocks noChangeArrowheads="1"/>
          </p:cNvSpPr>
          <p:nvPr/>
        </p:nvSpPr>
        <p:spPr bwMode="auto">
          <a:xfrm>
            <a:off x="3200507" y="2574832"/>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75%</a:t>
            </a:r>
          </a:p>
        </p:txBody>
      </p:sp>
      <p:sp>
        <p:nvSpPr>
          <p:cNvPr id="52" name="Text Box 20">
            <a:extLst>
              <a:ext uri="{FF2B5EF4-FFF2-40B4-BE49-F238E27FC236}">
                <a16:creationId xmlns:a16="http://schemas.microsoft.com/office/drawing/2014/main" id="{8CF6C300-C457-47AB-A59E-3BF6B6DD7E03}"/>
              </a:ext>
            </a:extLst>
          </p:cNvPr>
          <p:cNvSpPr txBox="1">
            <a:spLocks noChangeArrowheads="1"/>
          </p:cNvSpPr>
          <p:nvPr/>
        </p:nvSpPr>
        <p:spPr bwMode="auto">
          <a:xfrm>
            <a:off x="4126970" y="2566640"/>
            <a:ext cx="630936" cy="323294"/>
          </a:xfrm>
          <a:prstGeom prst="rect">
            <a:avLst/>
          </a:prstGeom>
          <a:solidFill>
            <a:srgbClr val="000099"/>
          </a:solidFill>
          <a:ln w="9525" algn="ctr">
            <a:solidFill>
              <a:schemeClr val="tx1"/>
            </a:solidFill>
            <a:miter lim="800000"/>
            <a:headEnd/>
            <a:tailEnd/>
          </a:ln>
        </p:spPr>
        <p:txBody>
          <a:bodyPr>
            <a:spAutoFit/>
          </a:bodyPr>
          <a:lstStyle/>
          <a:p>
            <a:pPr algn="ctr">
              <a:defRPr/>
            </a:pPr>
            <a:r>
              <a:rPr lang="en-US" sz="1501" b="1" dirty="0">
                <a:solidFill>
                  <a:schemeClr val="bg1">
                    <a:lumMod val="95000"/>
                  </a:schemeClr>
                </a:solidFill>
                <a:effectLst>
                  <a:outerShdw blurRad="38100" dist="38100" dir="2700000" algn="tl">
                    <a:srgbClr val="000000">
                      <a:alpha val="43137"/>
                    </a:srgbClr>
                  </a:outerShdw>
                </a:effectLst>
              </a:rPr>
              <a:t>25%</a:t>
            </a:r>
          </a:p>
        </p:txBody>
      </p:sp>
      <p:sp>
        <p:nvSpPr>
          <p:cNvPr id="53" name="Text Box 19">
            <a:extLst>
              <a:ext uri="{FF2B5EF4-FFF2-40B4-BE49-F238E27FC236}">
                <a16:creationId xmlns:a16="http://schemas.microsoft.com/office/drawing/2014/main" id="{B6CFBFB4-3F74-4402-AB6F-49584DD7D60B}"/>
              </a:ext>
            </a:extLst>
          </p:cNvPr>
          <p:cNvSpPr txBox="1">
            <a:spLocks noChangeArrowheads="1"/>
          </p:cNvSpPr>
          <p:nvPr/>
        </p:nvSpPr>
        <p:spPr bwMode="auto">
          <a:xfrm>
            <a:off x="4124192" y="3872868"/>
            <a:ext cx="630936" cy="323294"/>
          </a:xfrm>
          <a:prstGeom prst="rect">
            <a:avLst/>
          </a:prstGeom>
          <a:solidFill>
            <a:srgbClr val="CC6600"/>
          </a:solidFill>
          <a:ln w="12700" algn="ctr">
            <a:solidFill>
              <a:schemeClr val="tx1"/>
            </a:solidFill>
            <a:miter lim="800000"/>
            <a:headEnd/>
            <a:tailEnd/>
          </a:ln>
        </p:spPr>
        <p:txBody>
          <a:bodyPr>
            <a:spAutoFit/>
          </a:bodyPr>
          <a:lstStyle>
            <a:defPPr>
              <a:defRPr lang="en-US"/>
            </a:defPPr>
            <a:lvl1pPr algn="ctr">
              <a:defRPr sz="1501" b="1">
                <a:effectLst>
                  <a:outerShdw blurRad="38100" dist="38100" dir="2700000" algn="tl">
                    <a:srgbClr val="000000">
                      <a:alpha val="43137"/>
                    </a:srgbClr>
                  </a:outerShdw>
                </a:effectLst>
              </a:defRPr>
            </a:lvl1pPr>
          </a:lstStyle>
          <a:p>
            <a:r>
              <a:rPr lang="en-US" dirty="0">
                <a:solidFill>
                  <a:schemeClr val="bg1"/>
                </a:solidFill>
              </a:rPr>
              <a:t>40%</a:t>
            </a:r>
          </a:p>
        </p:txBody>
      </p:sp>
      <p:sp>
        <p:nvSpPr>
          <p:cNvPr id="54" name="Text Box 23">
            <a:extLst>
              <a:ext uri="{FF2B5EF4-FFF2-40B4-BE49-F238E27FC236}">
                <a16:creationId xmlns:a16="http://schemas.microsoft.com/office/drawing/2014/main" id="{8C17D575-9B50-49B6-8D4A-D5A55ED925A7}"/>
              </a:ext>
            </a:extLst>
          </p:cNvPr>
          <p:cNvSpPr txBox="1">
            <a:spLocks noChangeArrowheads="1"/>
          </p:cNvSpPr>
          <p:nvPr/>
        </p:nvSpPr>
        <p:spPr bwMode="auto">
          <a:xfrm>
            <a:off x="4175472" y="840286"/>
            <a:ext cx="2430293" cy="323294"/>
          </a:xfrm>
          <a:prstGeom prst="rect">
            <a:avLst/>
          </a:prstGeom>
          <a:solidFill>
            <a:schemeClr val="bg1"/>
          </a:solidFill>
          <a:ln w="9525" algn="ctr">
            <a:solidFill>
              <a:schemeClr val="tx1"/>
            </a:solidFill>
            <a:miter lim="800000"/>
            <a:headEnd/>
            <a:tailEnd/>
          </a:ln>
        </p:spPr>
        <p:txBody>
          <a:bodyPr wrap="square">
            <a:spAutoFit/>
          </a:bodyPr>
          <a:lstStyle/>
          <a:p>
            <a:pPr algn="ctr">
              <a:defRPr/>
            </a:pPr>
            <a:r>
              <a:rPr lang="en-US" sz="1501" b="1" dirty="0">
                <a:effectLst>
                  <a:outerShdw blurRad="12700" dist="12700" dir="2700000" algn="tl">
                    <a:srgbClr val="000000">
                      <a:alpha val="43137"/>
                    </a:srgbClr>
                  </a:outerShdw>
                </a:effectLst>
              </a:rPr>
              <a:t>$1.2M / $800,000 = 150%</a:t>
            </a:r>
          </a:p>
        </p:txBody>
      </p:sp>
      <p:sp>
        <p:nvSpPr>
          <p:cNvPr id="55" name="Line 29">
            <a:extLst>
              <a:ext uri="{FF2B5EF4-FFF2-40B4-BE49-F238E27FC236}">
                <a16:creationId xmlns:a16="http://schemas.microsoft.com/office/drawing/2014/main" id="{EADED0B0-F4FA-48C0-B087-2E8570580216}"/>
              </a:ext>
            </a:extLst>
          </p:cNvPr>
          <p:cNvSpPr>
            <a:spLocks noChangeShapeType="1"/>
          </p:cNvSpPr>
          <p:nvPr/>
        </p:nvSpPr>
        <p:spPr bwMode="auto">
          <a:xfrm>
            <a:off x="3371412" y="631015"/>
            <a:ext cx="8396" cy="1220919"/>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Tree>
    <p:extLst>
      <p:ext uri="{BB962C8B-B14F-4D97-AF65-F5344CB8AC3E}">
        <p14:creationId xmlns:p14="http://schemas.microsoft.com/office/powerpoint/2010/main" val="41734094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0" grpId="0" animBg="1"/>
      <p:bldP spid="45"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1208314" y="1152467"/>
            <a:ext cx="6686549"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Article X, Section 4</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“Each town and city shall be required to raise by tax, annually, for the support of common schools therein……”</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1848</a:t>
            </a: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426741" y="4663559"/>
            <a:ext cx="288862" cy="307777"/>
          </a:xfrm>
          <a:prstGeom prst="rect">
            <a:avLst/>
          </a:prstGeom>
        </p:spPr>
        <p:txBody>
          <a:bodyPr wrap="none">
            <a:spAutoFit/>
          </a:bodyPr>
          <a:lstStyle/>
          <a:p>
            <a:pPr lvl="0" defTabSz="457200">
              <a:lnSpc>
                <a:spcPct val="100000"/>
              </a:lnSpc>
              <a:spcAft>
                <a:spcPts val="600"/>
              </a:spcAft>
            </a:pPr>
            <a:fld id="{BB4CA87E-26AF-4A0A-8E67-50C31374A495}" type="slidenum">
              <a:rPr lang="en-US" sz="1400">
                <a:solidFill>
                  <a:prstClr val="black"/>
                </a:solidFill>
                <a:latin typeface="Lato"/>
              </a:rPr>
              <a:pPr lvl="0" defTabSz="457200">
                <a:lnSpc>
                  <a:spcPct val="100000"/>
                </a:lnSpc>
                <a:spcAft>
                  <a:spcPts val="600"/>
                </a:spcAft>
              </a:pPr>
              <a:t>6</a:t>
            </a:fld>
            <a:endParaRPr lang="en-US" sz="1400" dirty="0">
              <a:solidFill>
                <a:prstClr val="black"/>
              </a:solidFill>
              <a:latin typeface="Lato"/>
            </a:endParaRPr>
          </a:p>
        </p:txBody>
      </p:sp>
    </p:spTree>
    <p:extLst>
      <p:ext uri="{BB962C8B-B14F-4D97-AF65-F5344CB8AC3E}">
        <p14:creationId xmlns:p14="http://schemas.microsoft.com/office/powerpoint/2010/main" val="2150394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1806587"/>
              </p:ext>
            </p:extLst>
          </p:nvPr>
        </p:nvGraphicFramePr>
        <p:xfrm>
          <a:off x="1257301" y="1188720"/>
          <a:ext cx="3257549" cy="1897380"/>
        </p:xfrm>
        <a:graphic>
          <a:graphicData uri="http://schemas.openxmlformats.org/drawingml/2006/table">
            <a:tbl>
              <a:tblPr firstRow="1" bandRow="1">
                <a:tableStyleId>{7E9639D4-E3E2-4D34-9284-5A2195B3D0D7}</a:tableStyleId>
              </a:tblPr>
              <a:tblGrid>
                <a:gridCol w="1877231">
                  <a:extLst>
                    <a:ext uri="{9D8B030D-6E8A-4147-A177-3AD203B41FA5}">
                      <a16:colId xmlns:a16="http://schemas.microsoft.com/office/drawing/2014/main" val="20000"/>
                    </a:ext>
                  </a:extLst>
                </a:gridCol>
                <a:gridCol w="220851">
                  <a:extLst>
                    <a:ext uri="{9D8B030D-6E8A-4147-A177-3AD203B41FA5}">
                      <a16:colId xmlns:a16="http://schemas.microsoft.com/office/drawing/2014/main" val="20001"/>
                    </a:ext>
                  </a:extLst>
                </a:gridCol>
                <a:gridCol w="1159467">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TAX BASE</a:t>
                      </a: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60%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75%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150% </a:t>
                      </a:r>
                      <a:r>
                        <a:rPr lang="en-US" sz="1800" b="1" dirty="0">
                          <a:latin typeface="Lato" panose="020F0502020204030203" pitchFamily="34" charset="0"/>
                        </a:rPr>
                        <a:t>×</a:t>
                      </a:r>
                      <a:r>
                        <a:rPr lang="en-US" sz="1800" dirty="0">
                          <a:latin typeface="Lato" panose="020F0502020204030203" pitchFamily="34" charset="0"/>
                        </a:rPr>
                        <a:t>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$5,550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$13,500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0021700"/>
              </p:ext>
            </p:extLst>
          </p:nvPr>
        </p:nvGraphicFramePr>
        <p:xfrm>
          <a:off x="4629151" y="1188720"/>
          <a:ext cx="3257549" cy="1897380"/>
        </p:xfrm>
        <a:graphic>
          <a:graphicData uri="http://schemas.openxmlformats.org/drawingml/2006/table">
            <a:tbl>
              <a:tblPr firstRow="1" bandRow="1">
                <a:tableStyleId>{7E9639D4-E3E2-4D34-9284-5A2195B3D0D7}</a:tableStyleId>
              </a:tblPr>
              <a:tblGrid>
                <a:gridCol w="1941872">
                  <a:extLst>
                    <a:ext uri="{9D8B030D-6E8A-4147-A177-3AD203B41FA5}">
                      <a16:colId xmlns:a16="http://schemas.microsoft.com/office/drawing/2014/main" val="20000"/>
                    </a:ext>
                  </a:extLst>
                </a:gridCol>
                <a:gridCol w="229827">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tblGrid>
              <a:tr h="525780">
                <a:tc gridSpan="3">
                  <a:txBody>
                    <a:bodyPr/>
                    <a:lstStyle/>
                    <a:p>
                      <a:pPr algn="ctr"/>
                      <a:r>
                        <a:rPr lang="en-US" sz="2100" u="sng" dirty="0">
                          <a:latin typeface="Lato" panose="020F0502020204030203" pitchFamily="34" charset="0"/>
                        </a:rPr>
                        <a:t>STATE AID</a:t>
                      </a:r>
                    </a:p>
                    <a:p>
                      <a:pPr algn="ctr"/>
                      <a:endParaRPr lang="en-US" sz="900" b="0" u="sng" dirty="0">
                        <a:solidFill>
                          <a:srgbClr val="FFFF00"/>
                        </a:solidFill>
                        <a:latin typeface="Lato" panose="020F0502020204030203" pitchFamily="34" charset="0"/>
                      </a:endParaRPr>
                    </a:p>
                  </a:txBody>
                  <a:tcPr marL="68580" marR="68580" marT="34290" marB="34290"/>
                </a:tc>
                <a:tc hMerge="1">
                  <a:txBody>
                    <a:bodyPr/>
                    <a:lstStyle/>
                    <a:p>
                      <a:pPr algn="ctr"/>
                      <a:endParaRPr lang="en-US" sz="3600" dirty="0"/>
                    </a:p>
                  </a:txBody>
                  <a:tcPr/>
                </a:tc>
                <a:tc hMerge="1">
                  <a:txBody>
                    <a:bodyPr/>
                    <a:lstStyle/>
                    <a:p>
                      <a:endParaRPr lang="en-US" sz="3600" dirty="0"/>
                    </a:p>
                  </a:txBody>
                  <a:tcPr/>
                </a:tc>
                <a:extLst>
                  <a:ext uri="{0D108BD9-81ED-4DB2-BD59-A6C34878D82A}">
                    <a16:rowId xmlns:a16="http://schemas.microsoft.com/office/drawing/2014/main" val="10000"/>
                  </a:ext>
                </a:extLst>
              </a:tr>
              <a:tr h="342900">
                <a:tc>
                  <a:txBody>
                    <a:bodyPr/>
                    <a:lstStyle/>
                    <a:p>
                      <a:r>
                        <a:rPr lang="en-US" sz="1800" dirty="0">
                          <a:latin typeface="Lato" panose="020F0502020204030203" pitchFamily="34" charset="0"/>
                        </a:rPr>
                        <a:t>40% </a:t>
                      </a:r>
                      <a:r>
                        <a:rPr lang="en-US" sz="1800" b="1" dirty="0">
                          <a:latin typeface="Lato" panose="020F0502020204030203" pitchFamily="34" charset="0"/>
                        </a:rPr>
                        <a:t>×</a:t>
                      </a:r>
                      <a:r>
                        <a:rPr lang="en-US" sz="1800" dirty="0">
                          <a:latin typeface="Lato" panose="020F0502020204030203" pitchFamily="34" charset="0"/>
                        </a:rPr>
                        <a:t> $1,000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r>
                        <a:rPr lang="en-US" sz="1800" dirty="0">
                          <a:latin typeface="Lato" panose="020F0502020204030203" pitchFamily="34" charset="0"/>
                        </a:rPr>
                        <a:t>25% </a:t>
                      </a:r>
                      <a:r>
                        <a:rPr lang="en-US" sz="1800" b="1" dirty="0">
                          <a:latin typeface="Lato" panose="020F0502020204030203" pitchFamily="34" charset="0"/>
                        </a:rPr>
                        <a:t>×</a:t>
                      </a:r>
                      <a:r>
                        <a:rPr lang="en-US" sz="1800" dirty="0">
                          <a:latin typeface="Lato" panose="020F0502020204030203" pitchFamily="34" charset="0"/>
                        </a:rPr>
                        <a:t> $9,800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r>
                        <a:rPr lang="en-US" sz="1800" dirty="0">
                          <a:latin typeface="Lato" panose="020F0502020204030203" pitchFamily="34" charset="0"/>
                        </a:rPr>
                        <a:t>-50% </a:t>
                      </a:r>
                      <a:r>
                        <a:rPr lang="en-US" sz="1800" b="1" dirty="0">
                          <a:latin typeface="Lato" panose="020F0502020204030203" pitchFamily="34" charset="0"/>
                        </a:rPr>
                        <a:t>×</a:t>
                      </a:r>
                      <a:r>
                        <a:rPr lang="en-US" sz="1800" dirty="0">
                          <a:latin typeface="Lato" panose="020F0502020204030203" pitchFamily="34" charset="0"/>
                        </a:rPr>
                        <a:t> $3,700</a:t>
                      </a:r>
                      <a:endParaRPr lang="en-US" sz="1800" b="1" dirty="0">
                        <a:latin typeface="Lato" panose="020F0502020204030203" pitchFamily="34" charset="0"/>
                      </a:endParaRPr>
                    </a:p>
                  </a:txBody>
                  <a:tcPr marL="68580" marR="68580" marT="34290" marB="34290"/>
                </a:tc>
                <a:tc>
                  <a:txBody>
                    <a:bodyPr/>
                    <a:lstStyle/>
                    <a:p>
                      <a:pPr algn="ctr"/>
                      <a:r>
                        <a:rPr lang="en-US" sz="1800" dirty="0">
                          <a:latin typeface="Lato" panose="020F0502020204030203" pitchFamily="34" charset="0"/>
                        </a:rPr>
                        <a:t>=</a:t>
                      </a:r>
                      <a:endParaRPr lang="en-US" sz="1800" b="1" dirty="0">
                        <a:latin typeface="Lato" panose="020F0502020204030203" pitchFamily="34" charset="0"/>
                      </a:endParaRPr>
                    </a:p>
                  </a:txBody>
                  <a:tcPr marL="68580" marR="68580" marT="34290" marB="34290"/>
                </a:tc>
                <a:tc>
                  <a:txBody>
                    <a:bodyPr/>
                    <a:lstStyle/>
                    <a:p>
                      <a:pPr algn="r"/>
                      <a:r>
                        <a:rPr lang="en-US" sz="1800" u="sng" dirty="0">
                          <a:latin typeface="Lato" panose="020F0502020204030203" pitchFamily="34" charset="0"/>
                        </a:rPr>
                        <a:t>-$1,850</a:t>
                      </a:r>
                      <a:endParaRPr lang="en-US" sz="1800" b="1" u="sng" dirty="0">
                        <a:solidFill>
                          <a:srgbClr val="FF0000"/>
                        </a:solidFill>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endParaRPr lang="en-US" sz="1800" b="1" dirty="0">
                        <a:latin typeface="Lato" panose="020F0502020204030203" pitchFamily="34" charset="0"/>
                      </a:endParaRPr>
                    </a:p>
                  </a:txBody>
                  <a:tcPr marL="68580" marR="68580" marT="34290" marB="34290"/>
                </a:tc>
                <a:tc>
                  <a:txBody>
                    <a:bodyPr/>
                    <a:lstStyle/>
                    <a:p>
                      <a:pPr algn="ctr"/>
                      <a:endParaRPr lang="en-US" sz="1800" b="1" dirty="0">
                        <a:latin typeface="Lato" panose="020F0502020204030203" pitchFamily="34" charset="0"/>
                      </a:endParaRPr>
                    </a:p>
                  </a:txBody>
                  <a:tcPr marL="68580" marR="68580" marT="34290" marB="34290"/>
                </a:tc>
                <a:tc>
                  <a:txBody>
                    <a:bodyPr/>
                    <a:lstStyle/>
                    <a:p>
                      <a:pPr algn="r"/>
                      <a:r>
                        <a:rPr lang="en-US" sz="1800" dirty="0">
                          <a:latin typeface="Lato" panose="020F0502020204030203" pitchFamily="34" charset="0"/>
                        </a:rPr>
                        <a:t>$1,000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52"/>
          <p:cNvSpPr txBox="1">
            <a:spLocks noChangeArrowheads="1"/>
          </p:cNvSpPr>
          <p:nvPr/>
        </p:nvSpPr>
        <p:spPr bwMode="auto">
          <a:xfrm>
            <a:off x="2012043" y="0"/>
            <a:ext cx="4686300" cy="954107"/>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 #2</a:t>
            </a:r>
          </a:p>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(Higher Property Value)</a:t>
            </a:r>
          </a:p>
        </p:txBody>
      </p:sp>
      <p:sp>
        <p:nvSpPr>
          <p:cNvPr id="6" name="TextBox 5"/>
          <p:cNvSpPr txBox="1"/>
          <p:nvPr/>
        </p:nvSpPr>
        <p:spPr>
          <a:xfrm>
            <a:off x="1257300" y="3297957"/>
            <a:ext cx="6629400" cy="1815882"/>
          </a:xfrm>
          <a:prstGeom prst="rect">
            <a:avLst/>
          </a:prstGeom>
          <a:noFill/>
        </p:spPr>
        <p:txBody>
          <a:bodyPr wrap="square" rtlCol="0">
            <a:spAutoFit/>
          </a:bodyPr>
          <a:lstStyle/>
          <a:p>
            <a:pPr algn="ctr"/>
            <a:r>
              <a:rPr lang="en-US" sz="1600" b="1" dirty="0">
                <a:latin typeface="Lato" panose="020F0502020204030203" pitchFamily="34" charset="0"/>
              </a:rPr>
              <a:t>Total Shared Cost = $7,250,000 (500 members × $14,500)</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$13,500   State Aid = $1,000</a:t>
            </a:r>
          </a:p>
          <a:p>
            <a:pPr algn="ctr"/>
            <a:r>
              <a:rPr lang="en-US" sz="1600" b="1" dirty="0">
                <a:latin typeface="Lato" panose="020F0502020204030203" pitchFamily="34" charset="0"/>
              </a:rPr>
              <a:t>× 500 membership</a:t>
            </a:r>
          </a:p>
          <a:p>
            <a:pPr algn="ctr"/>
            <a:endParaRPr lang="en-US" sz="1600" b="1" dirty="0">
              <a:latin typeface="Lato" panose="020F0502020204030203" pitchFamily="34" charset="0"/>
            </a:endParaRPr>
          </a:p>
          <a:p>
            <a:pPr algn="ctr"/>
            <a:r>
              <a:rPr lang="en-US" sz="1600" b="1" dirty="0">
                <a:latin typeface="Lato" panose="020F0502020204030203" pitchFamily="34" charset="0"/>
              </a:rPr>
              <a:t>Tax Base = $6,750,000   State Aid = $500,000</a:t>
            </a:r>
          </a:p>
          <a:p>
            <a:pPr algn="ctr"/>
            <a:r>
              <a:rPr lang="en-US" sz="1600" b="1" dirty="0">
                <a:latin typeface="Lato" panose="020F0502020204030203" pitchFamily="34" charset="0"/>
              </a:rPr>
              <a:t>State Aid /  Total Shared Cost = </a:t>
            </a:r>
            <a:r>
              <a:rPr lang="en-US" sz="1600" b="1" dirty="0">
                <a:highlight>
                  <a:srgbClr val="FFFF00"/>
                </a:highlight>
                <a:latin typeface="Lato" panose="020F0502020204030203" pitchFamily="34" charset="0"/>
              </a:rPr>
              <a:t>6.9% aided</a:t>
            </a:r>
          </a:p>
        </p:txBody>
      </p:sp>
      <p:sp>
        <p:nvSpPr>
          <p:cNvPr id="2" name="Slide Number Placeholder 1"/>
          <p:cNvSpPr>
            <a:spLocks noGrp="1"/>
          </p:cNvSpPr>
          <p:nvPr>
            <p:ph type="sldNum" sz="quarter" idx="12"/>
          </p:nvPr>
        </p:nvSpPr>
        <p:spPr>
          <a:xfrm>
            <a:off x="8532273" y="4825969"/>
            <a:ext cx="502920" cy="226314"/>
          </a:xfrm>
        </p:spPr>
        <p:txBody>
          <a:bodyPr/>
          <a:lstStyle/>
          <a:p>
            <a:pPr>
              <a:defRPr/>
            </a:pPr>
            <a:fld id="{3528CCFA-0BAD-4D07-A244-1DA515BBAFBE}" type="slidenum">
              <a:rPr lang="en-US" sz="1400" smtClean="0">
                <a:latin typeface="Lato" panose="020F0502020204030203" pitchFamily="34" charset="0"/>
              </a:rPr>
              <a:pPr>
                <a:defRPr/>
              </a:pPr>
              <a:t>60</a:t>
            </a:fld>
            <a:endParaRPr lang="en-US" sz="1400">
              <a:latin typeface="Lato" panose="020F0502020204030203" pitchFamily="34" charset="0"/>
            </a:endParaRPr>
          </a:p>
        </p:txBody>
      </p:sp>
    </p:spTree>
    <p:extLst>
      <p:ext uri="{BB962C8B-B14F-4D97-AF65-F5344CB8AC3E}">
        <p14:creationId xmlns:p14="http://schemas.microsoft.com/office/powerpoint/2010/main" val="10495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7258050" y="1828800"/>
            <a:ext cx="628650" cy="400050"/>
          </a:xfrm>
          <a:prstGeom prst="ellipse">
            <a:avLst/>
          </a:prstGeom>
          <a:noFill/>
          <a:ln w="38100" cap="flat" cmpd="sng" algn="ctr">
            <a:solidFill>
              <a:srgbClr val="FF0000">
                <a:alpha val="0"/>
              </a:srgb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endParaRPr lang="en-US" sz="1350" b="1">
              <a:latin typeface="Garamond" pitchFamily="18" charset="0"/>
            </a:endParaRPr>
          </a:p>
        </p:txBody>
      </p:sp>
      <p:sp>
        <p:nvSpPr>
          <p:cNvPr id="7" name="Title 1"/>
          <p:cNvSpPr txBox="1">
            <a:spLocks/>
          </p:cNvSpPr>
          <p:nvPr/>
        </p:nvSpPr>
        <p:spPr>
          <a:xfrm>
            <a:off x="1551214" y="141516"/>
            <a:ext cx="5829300" cy="685800"/>
          </a:xfrm>
          <a:prstGeom prst="rect">
            <a:avLst/>
          </a:prstGeom>
        </p:spPr>
        <p:txBody>
          <a:bodyPr vert="horz" anchor="ctr">
            <a:noAutofit/>
          </a:bodyPr>
          <a:lstStyle/>
          <a:p>
            <a:pPr marL="363474"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Sample Districts </a:t>
            </a:r>
            <a:b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b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Per-Member Aid Comparison</a:t>
            </a:r>
          </a:p>
        </p:txBody>
      </p:sp>
      <p:graphicFrame>
        <p:nvGraphicFramePr>
          <p:cNvPr id="10" name="Table 9"/>
          <p:cNvGraphicFramePr>
            <a:graphicFrameLocks noGrp="1"/>
          </p:cNvGraphicFramePr>
          <p:nvPr>
            <p:extLst>
              <p:ext uri="{D42A27DB-BD31-4B8C-83A1-F6EECF244321}">
                <p14:modId xmlns:p14="http://schemas.microsoft.com/office/powerpoint/2010/main" val="532878347"/>
              </p:ext>
            </p:extLst>
          </p:nvPr>
        </p:nvGraphicFramePr>
        <p:xfrm>
          <a:off x="5254168" y="1200150"/>
          <a:ext cx="1670957" cy="2080260"/>
        </p:xfrm>
        <a:graphic>
          <a:graphicData uri="http://schemas.openxmlformats.org/drawingml/2006/table">
            <a:tbl>
              <a:tblPr firstRow="1" bandRow="1">
                <a:tableStyleId>{7E9639D4-E3E2-4D34-9284-5A2195B3D0D7}</a:tableStyleId>
              </a:tblPr>
              <a:tblGrid>
                <a:gridCol w="1670957">
                  <a:extLst>
                    <a:ext uri="{9D8B030D-6E8A-4147-A177-3AD203B41FA5}">
                      <a16:colId xmlns:a16="http://schemas.microsoft.com/office/drawing/2014/main" val="20000"/>
                    </a:ext>
                  </a:extLst>
                </a:gridCol>
              </a:tblGrid>
              <a:tr h="708660">
                <a:tc>
                  <a:txBody>
                    <a:bodyPr/>
                    <a:lstStyle/>
                    <a:p>
                      <a:pPr algn="ctr"/>
                      <a:r>
                        <a:rPr lang="en-US" sz="2100" u="none" dirty="0">
                          <a:latin typeface="Lato" panose="020F0502020204030203" pitchFamily="34" charset="0"/>
                        </a:rPr>
                        <a:t>#2</a:t>
                      </a:r>
                    </a:p>
                    <a:p>
                      <a:pPr algn="ctr"/>
                      <a:r>
                        <a:rPr lang="en-US" sz="2100" u="none" dirty="0">
                          <a:latin typeface="Lato" panose="020F0502020204030203" pitchFamily="34" charset="0"/>
                        </a:rPr>
                        <a:t>STATE AID</a:t>
                      </a:r>
                      <a:endParaRPr lang="en-US" sz="900" b="0" u="none" dirty="0">
                        <a:solidFill>
                          <a:srgbClr val="FFFF00"/>
                        </a:solidFill>
                        <a:latin typeface="Lato" panose="020F0502020204030203"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a:latin typeface="Lato" panose="020F0502020204030203" pitchFamily="34" charset="0"/>
                        </a:rPr>
                        <a:t>$400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a:latin typeface="Lato" panose="020F0502020204030203" pitchFamily="34" charset="0"/>
                        </a:rPr>
                        <a:t>$2,450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a:latin typeface="Lato" panose="020F0502020204030203" pitchFamily="34" charset="0"/>
                        </a:rPr>
                        <a:t>-$1,850</a:t>
                      </a:r>
                      <a:endParaRPr lang="en-US" sz="1800" b="1" u="sng" dirty="0">
                        <a:solidFill>
                          <a:srgbClr val="FF0000"/>
                        </a:solidFill>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a:latin typeface="Lato" panose="020F0502020204030203" pitchFamily="34" charset="0"/>
                        </a:rPr>
                        <a:t>$1,000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11" name="TextBox 10"/>
          <p:cNvSpPr txBox="1"/>
          <p:nvPr/>
        </p:nvSpPr>
        <p:spPr>
          <a:xfrm>
            <a:off x="2228850" y="3429000"/>
            <a:ext cx="2286000" cy="369332"/>
          </a:xfrm>
          <a:prstGeom prst="rect">
            <a:avLst/>
          </a:prstGeom>
          <a:noFill/>
        </p:spPr>
        <p:txBody>
          <a:bodyPr wrap="square" rtlCol="0">
            <a:spAutoFit/>
          </a:bodyPr>
          <a:lstStyle/>
          <a:p>
            <a:pPr>
              <a:tabLst>
                <a:tab pos="2400300" algn="l"/>
              </a:tabLst>
            </a:pPr>
            <a:r>
              <a:rPr lang="en-US" sz="1800" b="1" dirty="0">
                <a:latin typeface="Lato" panose="020F0502020204030203" pitchFamily="34" charset="0"/>
              </a:rPr>
              <a:t>× 500 = $5,000,000</a:t>
            </a:r>
          </a:p>
        </p:txBody>
      </p:sp>
      <p:graphicFrame>
        <p:nvGraphicFramePr>
          <p:cNvPr id="12" name="Table 11"/>
          <p:cNvGraphicFramePr>
            <a:graphicFrameLocks noGrp="1"/>
          </p:cNvGraphicFramePr>
          <p:nvPr>
            <p:extLst>
              <p:ext uri="{D42A27DB-BD31-4B8C-83A1-F6EECF244321}">
                <p14:modId xmlns:p14="http://schemas.microsoft.com/office/powerpoint/2010/main" val="2378469726"/>
              </p:ext>
            </p:extLst>
          </p:nvPr>
        </p:nvGraphicFramePr>
        <p:xfrm>
          <a:off x="2402114" y="1200150"/>
          <a:ext cx="1541236" cy="2080260"/>
        </p:xfrm>
        <a:graphic>
          <a:graphicData uri="http://schemas.openxmlformats.org/drawingml/2006/table">
            <a:tbl>
              <a:tblPr firstRow="1" bandRow="1">
                <a:tableStyleId>{7E9639D4-E3E2-4D34-9284-5A2195B3D0D7}</a:tableStyleId>
              </a:tblPr>
              <a:tblGrid>
                <a:gridCol w="1541236">
                  <a:extLst>
                    <a:ext uri="{9D8B030D-6E8A-4147-A177-3AD203B41FA5}">
                      <a16:colId xmlns:a16="http://schemas.microsoft.com/office/drawing/2014/main" val="20000"/>
                    </a:ext>
                  </a:extLst>
                </a:gridCol>
              </a:tblGrid>
              <a:tr h="708660">
                <a:tc>
                  <a:txBody>
                    <a:bodyPr/>
                    <a:lstStyle/>
                    <a:p>
                      <a:pPr algn="ctr"/>
                      <a:r>
                        <a:rPr lang="en-US" sz="2100" u="none" dirty="0">
                          <a:latin typeface="Lato" panose="020F0502020204030203" pitchFamily="34" charset="0"/>
                        </a:rPr>
                        <a:t>#1</a:t>
                      </a:r>
                    </a:p>
                    <a:p>
                      <a:pPr algn="ctr"/>
                      <a:r>
                        <a:rPr lang="en-US" sz="2100" u="none" dirty="0">
                          <a:latin typeface="Lato" panose="020F0502020204030203" pitchFamily="34" charset="0"/>
                        </a:rPr>
                        <a:t>STATE</a:t>
                      </a:r>
                      <a:r>
                        <a:rPr lang="en-US" sz="2100" u="none" baseline="0" dirty="0">
                          <a:latin typeface="Lato" panose="020F0502020204030203" pitchFamily="34" charset="0"/>
                        </a:rPr>
                        <a:t> AID</a:t>
                      </a:r>
                      <a:endParaRPr lang="en-US" sz="900" b="0" u="none" dirty="0">
                        <a:solidFill>
                          <a:srgbClr val="FFFF00"/>
                        </a:solidFill>
                        <a:latin typeface="Lato" panose="020F0502020204030203" pitchFamily="34" charset="0"/>
                      </a:endParaRPr>
                    </a:p>
                  </a:txBody>
                  <a:tcPr marL="68580" marR="68580" marT="34290" marB="34290"/>
                </a:tc>
                <a:extLst>
                  <a:ext uri="{0D108BD9-81ED-4DB2-BD59-A6C34878D82A}">
                    <a16:rowId xmlns:a16="http://schemas.microsoft.com/office/drawing/2014/main" val="10000"/>
                  </a:ext>
                </a:extLst>
              </a:tr>
              <a:tr h="342900">
                <a:tc>
                  <a:txBody>
                    <a:bodyPr/>
                    <a:lstStyle/>
                    <a:p>
                      <a:pPr algn="r"/>
                      <a:r>
                        <a:rPr lang="en-US" sz="1800" dirty="0">
                          <a:latin typeface="Lato" panose="020F0502020204030203" pitchFamily="34" charset="0"/>
                        </a:rPr>
                        <a:t>$600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1"/>
                  </a:ext>
                </a:extLst>
              </a:tr>
              <a:tr h="342900">
                <a:tc>
                  <a:txBody>
                    <a:bodyPr/>
                    <a:lstStyle/>
                    <a:p>
                      <a:pPr algn="r"/>
                      <a:r>
                        <a:rPr lang="en-US" sz="1800" dirty="0">
                          <a:latin typeface="Lato" panose="020F0502020204030203" pitchFamily="34" charset="0"/>
                        </a:rPr>
                        <a:t>$7,350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2"/>
                  </a:ext>
                </a:extLst>
              </a:tr>
              <a:tr h="342900">
                <a:tc>
                  <a:txBody>
                    <a:bodyPr/>
                    <a:lstStyle/>
                    <a:p>
                      <a:pPr algn="r"/>
                      <a:r>
                        <a:rPr lang="en-US" sz="1800" u="sng" dirty="0">
                          <a:latin typeface="Lato" panose="020F0502020204030203" pitchFamily="34" charset="0"/>
                        </a:rPr>
                        <a:t>$1,850</a:t>
                      </a:r>
                      <a:endParaRPr lang="en-US" sz="1800" b="1" u="sng" dirty="0">
                        <a:latin typeface="Lato" panose="020F0502020204030203" pitchFamily="34" charset="0"/>
                      </a:endParaRPr>
                    </a:p>
                  </a:txBody>
                  <a:tcPr marL="68580" marR="68580" marT="34290" marB="34290"/>
                </a:tc>
                <a:extLst>
                  <a:ext uri="{0D108BD9-81ED-4DB2-BD59-A6C34878D82A}">
                    <a16:rowId xmlns:a16="http://schemas.microsoft.com/office/drawing/2014/main" val="10003"/>
                  </a:ext>
                </a:extLst>
              </a:tr>
              <a:tr h="342900">
                <a:tc>
                  <a:txBody>
                    <a:bodyPr/>
                    <a:lstStyle/>
                    <a:p>
                      <a:pPr algn="r"/>
                      <a:r>
                        <a:rPr lang="en-US" sz="1800" dirty="0">
                          <a:latin typeface="Lato" panose="020F0502020204030203" pitchFamily="34" charset="0"/>
                        </a:rPr>
                        <a:t>$10,000</a:t>
                      </a:r>
                      <a:endParaRPr lang="en-US" sz="1800" b="1" dirty="0">
                        <a:latin typeface="Lato" panose="020F0502020204030203"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8" name="TextBox 7"/>
          <p:cNvSpPr txBox="1"/>
          <p:nvPr/>
        </p:nvSpPr>
        <p:spPr>
          <a:xfrm>
            <a:off x="5143500" y="3429000"/>
            <a:ext cx="2000250" cy="369332"/>
          </a:xfrm>
          <a:prstGeom prst="rect">
            <a:avLst/>
          </a:prstGeom>
          <a:noFill/>
        </p:spPr>
        <p:txBody>
          <a:bodyPr wrap="square" rtlCol="0">
            <a:spAutoFit/>
          </a:bodyPr>
          <a:lstStyle/>
          <a:p>
            <a:pPr>
              <a:tabLst>
                <a:tab pos="2400300" algn="l"/>
              </a:tabLst>
            </a:pPr>
            <a:r>
              <a:rPr lang="en-US" sz="1800" b="1" dirty="0">
                <a:latin typeface="Lato" panose="020F0502020204030203" pitchFamily="34" charset="0"/>
              </a:rPr>
              <a:t>× 500 = $500,000</a:t>
            </a:r>
          </a:p>
        </p:txBody>
      </p:sp>
      <p:sp>
        <p:nvSpPr>
          <p:cNvPr id="2" name="Slide Number Placeholder 1"/>
          <p:cNvSpPr>
            <a:spLocks noGrp="1"/>
          </p:cNvSpPr>
          <p:nvPr>
            <p:ph type="sldNum" sz="quarter" idx="12"/>
          </p:nvPr>
        </p:nvSpPr>
        <p:spPr/>
        <p:txBody>
          <a:bodyPr/>
          <a:lstStyle/>
          <a:p>
            <a:endParaRPr lang="en-US" dirty="0"/>
          </a:p>
        </p:txBody>
      </p:sp>
      <p:sp>
        <p:nvSpPr>
          <p:cNvPr id="9"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61</a:t>
            </a:fld>
            <a:endParaRPr lang="en-US" sz="1400">
              <a:latin typeface="Lato" panose="020F0502020204030203" pitchFamily="34" charset="0"/>
            </a:endParaRPr>
          </a:p>
        </p:txBody>
      </p:sp>
      <p:graphicFrame>
        <p:nvGraphicFramePr>
          <p:cNvPr id="13" name="Table 12">
            <a:extLst>
              <a:ext uri="{FF2B5EF4-FFF2-40B4-BE49-F238E27FC236}">
                <a16:creationId xmlns:a16="http://schemas.microsoft.com/office/drawing/2014/main" id="{89F7012B-75EC-404F-BC10-E34F5EC6C58D}"/>
              </a:ext>
            </a:extLst>
          </p:cNvPr>
          <p:cNvGraphicFramePr>
            <a:graphicFrameLocks noGrp="1"/>
          </p:cNvGraphicFramePr>
          <p:nvPr>
            <p:extLst>
              <p:ext uri="{D42A27DB-BD31-4B8C-83A1-F6EECF244321}">
                <p14:modId xmlns:p14="http://schemas.microsoft.com/office/powerpoint/2010/main" val="3707207935"/>
              </p:ext>
            </p:extLst>
          </p:nvPr>
        </p:nvGraphicFramePr>
        <p:xfrm>
          <a:off x="4165084" y="1200150"/>
          <a:ext cx="867349" cy="2080260"/>
        </p:xfrm>
        <a:graphic>
          <a:graphicData uri="http://schemas.openxmlformats.org/drawingml/2006/table">
            <a:tbl>
              <a:tblPr firstRow="1" bandRow="1">
                <a:tableStyleId>{7E9639D4-E3E2-4D34-9284-5A2195B3D0D7}</a:tableStyleId>
              </a:tblPr>
              <a:tblGrid>
                <a:gridCol w="867349">
                  <a:extLst>
                    <a:ext uri="{9D8B030D-6E8A-4147-A177-3AD203B41FA5}">
                      <a16:colId xmlns:a16="http://schemas.microsoft.com/office/drawing/2014/main" val="20000"/>
                    </a:ext>
                  </a:extLst>
                </a:gridCol>
              </a:tblGrid>
              <a:tr h="708660">
                <a:tc>
                  <a:txBody>
                    <a:bodyPr/>
                    <a:lstStyle/>
                    <a:p>
                      <a:pPr algn="ctr"/>
                      <a:endParaRPr lang="en-US" sz="1800" kern="1200" dirty="0">
                        <a:solidFill>
                          <a:schemeClr val="tx1"/>
                        </a:solidFill>
                        <a:latin typeface="Lato" panose="020F0502020204030203" pitchFamily="34" charset="0"/>
                        <a:ea typeface="+mn-ea"/>
                        <a:cs typeface="+mn-cs"/>
                      </a:endParaRP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2900">
                <a:tc>
                  <a:txBody>
                    <a:bodyPr/>
                    <a:lstStyle/>
                    <a:p>
                      <a:pPr algn="ctr"/>
                      <a:r>
                        <a:rPr lang="en-US" sz="1800" b="1" dirty="0">
                          <a:latin typeface="Lato" panose="020F0502020204030203" pitchFamily="34" charset="0"/>
                        </a:rPr>
                        <a:t>1˚</a:t>
                      </a:r>
                    </a:p>
                  </a:txBody>
                  <a:tcPr marL="68580" marR="68580" marT="34290" marB="34290">
                    <a:lnL w="6350" cap="flat" cmpd="sng" algn="ctr">
                      <a:noFill/>
                      <a:prstDash val="solid"/>
                      <a:miter lim="800000"/>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latin typeface="Lato" panose="020F0502020204030203" pitchFamily="34" charset="0"/>
                        </a:rPr>
                        <a:t>2˚</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9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latin typeface="Lato" panose="020F0502020204030203" pitchFamily="34" charset="0"/>
                        </a:rPr>
                        <a:t>3˚</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900">
                <a:tc>
                  <a:txBody>
                    <a:bodyPr/>
                    <a:lstStyle/>
                    <a:p>
                      <a:pPr algn="ctr"/>
                      <a:r>
                        <a:rPr lang="en-US" sz="1800" b="1" dirty="0">
                          <a:latin typeface="Lato" panose="020F0502020204030203" pitchFamily="34" charset="0"/>
                        </a:rPr>
                        <a:t>Total</a:t>
                      </a:r>
                    </a:p>
                  </a:txBody>
                  <a:tcPr marL="68580" marR="68580" marT="34290" marB="3429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4732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4B8F21-C49B-1B30-6931-ADA280C81C08}"/>
              </a:ext>
            </a:extLst>
          </p:cNvPr>
          <p:cNvPicPr>
            <a:picLocks noChangeAspect="1"/>
          </p:cNvPicPr>
          <p:nvPr/>
        </p:nvPicPr>
        <p:blipFill>
          <a:blip r:embed="rId3"/>
          <a:stretch>
            <a:fillRect/>
          </a:stretch>
        </p:blipFill>
        <p:spPr>
          <a:xfrm>
            <a:off x="2137887" y="310151"/>
            <a:ext cx="6787924" cy="4572000"/>
          </a:xfrm>
          <a:prstGeom prst="rect">
            <a:avLst/>
          </a:prstGeom>
          <a:solidFill>
            <a:schemeClr val="bg1"/>
          </a:solidFill>
          <a:effectLst>
            <a:outerShdw blurRad="12700" dist="12700" dir="2700000" algn="tl" rotWithShape="0">
              <a:prstClr val="black">
                <a:alpha val="40000"/>
              </a:prstClr>
            </a:outerShdw>
          </a:effectLst>
        </p:spPr>
      </p:pic>
      <p:sp>
        <p:nvSpPr>
          <p:cNvPr id="2" name="Rectangle 1"/>
          <p:cNvSpPr/>
          <p:nvPr/>
        </p:nvSpPr>
        <p:spPr>
          <a:xfrm>
            <a:off x="529151" y="310151"/>
            <a:ext cx="1670103"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 Worksheet</a:t>
            </a:r>
          </a:p>
        </p:txBody>
      </p:sp>
      <p:sp>
        <p:nvSpPr>
          <p:cNvPr id="6" name="Up Arrow Callout 5"/>
          <p:cNvSpPr/>
          <p:nvPr/>
        </p:nvSpPr>
        <p:spPr>
          <a:xfrm>
            <a:off x="2199254" y="4551943"/>
            <a:ext cx="3099705" cy="548829"/>
          </a:xfrm>
          <a:prstGeom prst="up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Student FTE / Shared Cost Data</a:t>
            </a:r>
          </a:p>
        </p:txBody>
      </p:sp>
      <p:sp>
        <p:nvSpPr>
          <p:cNvPr id="7" name="Down Arrow Callout 6"/>
          <p:cNvSpPr/>
          <p:nvPr/>
        </p:nvSpPr>
        <p:spPr>
          <a:xfrm>
            <a:off x="5711212" y="35736"/>
            <a:ext cx="3190284" cy="548829"/>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Calculation</a:t>
            </a:r>
          </a:p>
        </p:txBody>
      </p:sp>
      <p:sp>
        <p:nvSpPr>
          <p:cNvPr id="8"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62</a:t>
            </a:fld>
            <a:endParaRPr lang="en-US" sz="1400">
              <a:latin typeface="Lato" panose="020F0502020204030203" pitchFamily="34" charset="0"/>
            </a:endParaRPr>
          </a:p>
        </p:txBody>
      </p:sp>
    </p:spTree>
    <p:extLst>
      <p:ext uri="{BB962C8B-B14F-4D97-AF65-F5344CB8AC3E}">
        <p14:creationId xmlns:p14="http://schemas.microsoft.com/office/powerpoint/2010/main" val="32751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14" name="TextBox 13"/>
          <p:cNvSpPr txBox="1"/>
          <p:nvPr/>
        </p:nvSpPr>
        <p:spPr>
          <a:xfrm>
            <a:off x="1569982" y="1172386"/>
            <a:ext cx="5623298" cy="1785104"/>
          </a:xfrm>
          <a:prstGeom prst="rect">
            <a:avLst/>
          </a:prstGeom>
          <a:noFill/>
        </p:spPr>
        <p:txBody>
          <a:bodyPr wrap="square" rtlCol="0">
            <a:spAutoFit/>
          </a:bodyPr>
          <a:lstStyle/>
          <a:p>
            <a:pPr algn="ctr"/>
            <a:r>
              <a:rPr lang="en-US" sz="2200" b="1" u="sng" dirty="0">
                <a:latin typeface="Lato" panose="020F0502020204030203" pitchFamily="34" charset="0"/>
              </a:rPr>
              <a:t>All data is from prior year</a:t>
            </a:r>
            <a:r>
              <a:rPr lang="en-US" sz="2200" b="1" dirty="0">
                <a:latin typeface="Lato" panose="020F0502020204030203" pitchFamily="34" charset="0"/>
              </a:rPr>
              <a:t>:</a:t>
            </a:r>
          </a:p>
          <a:p>
            <a:pPr algn="ctr"/>
            <a:endParaRPr lang="en-US" sz="2200" b="1" dirty="0">
              <a:latin typeface="Lato" panose="020F0502020204030203" pitchFamily="34" charset="0"/>
            </a:endParaRPr>
          </a:p>
          <a:p>
            <a:pPr algn="ctr"/>
            <a:r>
              <a:rPr lang="en-US" sz="2200" b="1" dirty="0">
                <a:latin typeface="Lato" panose="020F0502020204030203" pitchFamily="34" charset="0"/>
              </a:rPr>
              <a:t>Membership is computed from submitted PI-1563 (membership) reports.</a:t>
            </a:r>
          </a:p>
          <a:p>
            <a:pPr algn="ctr"/>
            <a:endParaRPr lang="en-US" sz="2200" b="1" dirty="0">
              <a:solidFill>
                <a:srgbClr val="FFFF00"/>
              </a:solidFill>
              <a:latin typeface="Lato" panose="020F0502020204030203" pitchFamily="34" charset="0"/>
            </a:endParaRPr>
          </a:p>
        </p:txBody>
      </p:sp>
      <p:sp>
        <p:nvSpPr>
          <p:cNvPr id="2" name="Slide Number Placeholder 1"/>
          <p:cNvSpPr>
            <a:spLocks noGrp="1"/>
          </p:cNvSpPr>
          <p:nvPr>
            <p:ph type="sldNum" sz="quarter" idx="12"/>
          </p:nvPr>
        </p:nvSpPr>
        <p:spPr>
          <a:xfrm>
            <a:off x="8518097" y="4811109"/>
            <a:ext cx="502920" cy="226314"/>
          </a:xfrm>
        </p:spPr>
        <p:txBody>
          <a:bodyPr/>
          <a:lstStyle/>
          <a:p>
            <a:pPr>
              <a:defRPr/>
            </a:pPr>
            <a:fld id="{3528CCFA-0BAD-4D07-A244-1DA515BBAFBE}" type="slidenum">
              <a:rPr lang="en-US" sz="1400" smtClean="0">
                <a:latin typeface="Lato" panose="020F0502020204030203" pitchFamily="34" charset="0"/>
              </a:rPr>
              <a:pPr>
                <a:defRPr/>
              </a:pPr>
              <a:t>63</a:t>
            </a:fld>
            <a:endParaRPr lang="en-US" sz="1400" dirty="0">
              <a:latin typeface="Lato" panose="020F0502020204030203" pitchFamily="34" charset="0"/>
            </a:endParaRPr>
          </a:p>
        </p:txBody>
      </p:sp>
      <p:pic>
        <p:nvPicPr>
          <p:cNvPr id="6" name="Picture 5">
            <a:extLst>
              <a:ext uri="{FF2B5EF4-FFF2-40B4-BE49-F238E27FC236}">
                <a16:creationId xmlns:a16="http://schemas.microsoft.com/office/drawing/2014/main" id="{548C681C-56EA-7089-EF33-72EE717C7D28}"/>
              </a:ext>
            </a:extLst>
          </p:cNvPr>
          <p:cNvPicPr>
            <a:picLocks noChangeAspect="1"/>
          </p:cNvPicPr>
          <p:nvPr/>
        </p:nvPicPr>
        <p:blipFill>
          <a:blip r:embed="rId2"/>
          <a:stretch>
            <a:fillRect/>
          </a:stretch>
        </p:blipFill>
        <p:spPr>
          <a:xfrm>
            <a:off x="1063386" y="2666729"/>
            <a:ext cx="7017228" cy="2261476"/>
          </a:xfrm>
          <a:prstGeom prst="rect">
            <a:avLst/>
          </a:prstGeom>
          <a:solidFill>
            <a:schemeClr val="bg1"/>
          </a:solidFill>
          <a:effectLst>
            <a:outerShdw blurRad="12700" dist="12700" dir="2700000" algn="tl" rotWithShape="0">
              <a:prstClr val="black">
                <a:alpha val="40000"/>
              </a:prstClr>
            </a:outerShdw>
          </a:effectLst>
        </p:spPr>
      </p:pic>
    </p:spTree>
    <p:extLst>
      <p:ext uri="{BB962C8B-B14F-4D97-AF65-F5344CB8AC3E}">
        <p14:creationId xmlns:p14="http://schemas.microsoft.com/office/powerpoint/2010/main" val="2536613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F12537-8CC2-8A61-A826-809D0E9DFAC1}"/>
              </a:ext>
            </a:extLst>
          </p:cNvPr>
          <p:cNvPicPr>
            <a:picLocks noChangeAspect="1"/>
          </p:cNvPicPr>
          <p:nvPr/>
        </p:nvPicPr>
        <p:blipFill>
          <a:blip r:embed="rId2"/>
          <a:stretch>
            <a:fillRect/>
          </a:stretch>
        </p:blipFill>
        <p:spPr>
          <a:xfrm>
            <a:off x="4173646" y="244170"/>
            <a:ext cx="4859909" cy="4572000"/>
          </a:xfrm>
          <a:prstGeom prst="rect">
            <a:avLst/>
          </a:prstGeom>
          <a:solidFill>
            <a:schemeClr val="bg1"/>
          </a:solidFill>
          <a:effectLst>
            <a:outerShdw blurRad="12700" dist="12700" dir="2700000" algn="tl" rotWithShape="0">
              <a:prstClr val="black">
                <a:alpha val="40000"/>
              </a:prstClr>
            </a:outerShdw>
          </a:effectLst>
        </p:spPr>
      </p:pic>
      <p:sp>
        <p:nvSpPr>
          <p:cNvPr id="5"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14" name="TextBox 13"/>
          <p:cNvSpPr txBox="1"/>
          <p:nvPr/>
        </p:nvSpPr>
        <p:spPr>
          <a:xfrm>
            <a:off x="92599" y="1257300"/>
            <a:ext cx="3789484" cy="1446550"/>
          </a:xfrm>
          <a:prstGeom prst="rect">
            <a:avLst/>
          </a:prstGeom>
          <a:noFill/>
        </p:spPr>
        <p:txBody>
          <a:bodyPr wrap="square" rtlCol="0">
            <a:spAutoFit/>
          </a:bodyPr>
          <a:lstStyle/>
          <a:p>
            <a:pPr algn="ctr"/>
            <a:r>
              <a:rPr lang="en-US" sz="2200" b="1" dirty="0">
                <a:latin typeface="Lato" panose="020F0502020204030203" pitchFamily="34" charset="0"/>
              </a:rPr>
              <a:t>Dollar amounts are from your financial ledger, as verified by your auditor.</a:t>
            </a:r>
          </a:p>
          <a:p>
            <a:pPr algn="ctr"/>
            <a:endParaRPr lang="en-US" sz="2200" b="1" dirty="0">
              <a:solidFill>
                <a:srgbClr val="FFFF00"/>
              </a:solidFill>
              <a:latin typeface="Lato" panose="020F0502020204030203" pitchFamily="34" charset="0"/>
            </a:endParaRPr>
          </a:p>
        </p:txBody>
      </p:sp>
      <p:sp>
        <p:nvSpPr>
          <p:cNvPr id="13" name="Rectangle 12"/>
          <p:cNvSpPr/>
          <p:nvPr/>
        </p:nvSpPr>
        <p:spPr>
          <a:xfrm>
            <a:off x="4191492" y="4148488"/>
            <a:ext cx="4859909" cy="703613"/>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2" name="Slide Number Placeholder 1"/>
          <p:cNvSpPr>
            <a:spLocks noGrp="1"/>
          </p:cNvSpPr>
          <p:nvPr>
            <p:ph type="sldNum" sz="quarter" idx="12"/>
          </p:nvPr>
        </p:nvSpPr>
        <p:spPr>
          <a:xfrm>
            <a:off x="8566327" y="4826902"/>
            <a:ext cx="502920" cy="226314"/>
          </a:xfrm>
        </p:spPr>
        <p:txBody>
          <a:bodyPr/>
          <a:lstStyle/>
          <a:p>
            <a:pPr>
              <a:defRPr/>
            </a:pPr>
            <a:fld id="{3528CCFA-0BAD-4D07-A244-1DA515BBAFBE}" type="slidenum">
              <a:rPr lang="en-US" sz="1400" smtClean="0">
                <a:latin typeface="Lato" panose="020F0502020204030203" pitchFamily="34" charset="0"/>
              </a:rPr>
              <a:pPr>
                <a:defRPr/>
              </a:pPr>
              <a:t>64</a:t>
            </a:fld>
            <a:endParaRPr lang="en-US" sz="1400" dirty="0">
              <a:latin typeface="Lato" panose="020F0502020204030203" pitchFamily="34" charset="0"/>
            </a:endParaRPr>
          </a:p>
        </p:txBody>
      </p:sp>
    </p:spTree>
    <p:extLst>
      <p:ext uri="{BB962C8B-B14F-4D97-AF65-F5344CB8AC3E}">
        <p14:creationId xmlns:p14="http://schemas.microsoft.com/office/powerpoint/2010/main" val="70175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94CEA-CF20-26BA-4BBD-E4543508A1FE}"/>
              </a:ext>
            </a:extLst>
          </p:cNvPr>
          <p:cNvPicPr>
            <a:picLocks noChangeAspect="1"/>
          </p:cNvPicPr>
          <p:nvPr/>
        </p:nvPicPr>
        <p:blipFill>
          <a:blip r:embed="rId2"/>
          <a:stretch>
            <a:fillRect/>
          </a:stretch>
        </p:blipFill>
        <p:spPr>
          <a:xfrm>
            <a:off x="4292640" y="170062"/>
            <a:ext cx="4327023" cy="4837176"/>
          </a:xfrm>
          <a:prstGeom prst="rect">
            <a:avLst/>
          </a:prstGeom>
          <a:solidFill>
            <a:schemeClr val="bg1"/>
          </a:solidFill>
          <a:effectLst>
            <a:outerShdw blurRad="12700" dist="12700" dir="2700000" algn="tl" rotWithShape="0">
              <a:prstClr val="black">
                <a:alpha val="40000"/>
              </a:prstClr>
            </a:outerShdw>
          </a:effectLst>
        </p:spPr>
      </p:pic>
      <p:sp>
        <p:nvSpPr>
          <p:cNvPr id="7" name="TextBox 6"/>
          <p:cNvSpPr txBox="1"/>
          <p:nvPr/>
        </p:nvSpPr>
        <p:spPr>
          <a:xfrm>
            <a:off x="185424" y="1295108"/>
            <a:ext cx="3725144" cy="2800767"/>
          </a:xfrm>
          <a:prstGeom prst="rect">
            <a:avLst/>
          </a:prstGeom>
          <a:noFill/>
        </p:spPr>
        <p:txBody>
          <a:bodyPr wrap="square" rtlCol="0">
            <a:spAutoFit/>
          </a:bodyPr>
          <a:lstStyle/>
          <a:p>
            <a:pPr algn="ctr"/>
            <a:r>
              <a:rPr lang="en-US" sz="2200" b="1" u="sng" dirty="0">
                <a:latin typeface="Lato" panose="020F0502020204030203" pitchFamily="34" charset="0"/>
              </a:rPr>
              <a:t>All data is from the prior year (2021-22 data is used to calculate 2022-23 aids)</a:t>
            </a:r>
            <a:r>
              <a:rPr lang="en-US" sz="2200" b="1" dirty="0">
                <a:latin typeface="Lato" panose="020F0502020204030203" pitchFamily="34" charset="0"/>
              </a:rPr>
              <a:t>:</a:t>
            </a:r>
          </a:p>
          <a:p>
            <a:pPr algn="ctr"/>
            <a:endParaRPr lang="en-US" sz="2200" b="1" dirty="0">
              <a:latin typeface="Lato" panose="020F0502020204030203" pitchFamily="34" charset="0"/>
            </a:endParaRPr>
          </a:p>
          <a:p>
            <a:pPr algn="ctr"/>
            <a:endParaRPr lang="en-US" sz="2200" b="1" dirty="0">
              <a:latin typeface="Lato" panose="020F0502020204030203" pitchFamily="34" charset="0"/>
            </a:endParaRPr>
          </a:p>
          <a:p>
            <a:pPr algn="ctr"/>
            <a:r>
              <a:rPr lang="en-US" sz="2200" b="1" dirty="0">
                <a:latin typeface="Lato" panose="020F0502020204030203" pitchFamily="34" charset="0"/>
              </a:rPr>
              <a:t>Property value is certified to the DPI by the Department of Revenue.</a:t>
            </a:r>
          </a:p>
        </p:txBody>
      </p:sp>
      <p:sp>
        <p:nvSpPr>
          <p:cNvPr id="13" name="TextBox 52"/>
          <p:cNvSpPr txBox="1">
            <a:spLocks noChangeArrowheads="1"/>
          </p:cNvSpPr>
          <p:nvPr/>
        </p:nvSpPr>
        <p:spPr bwMode="auto">
          <a:xfrm>
            <a:off x="301171" y="215295"/>
            <a:ext cx="2784929" cy="523220"/>
          </a:xfrm>
          <a:prstGeom prst="rect">
            <a:avLst/>
          </a:prstGeom>
          <a:noFill/>
          <a:ln w="9525">
            <a:noFill/>
            <a:miter lim="800000"/>
            <a:headEnd/>
            <a:tailEnd/>
          </a:ln>
        </p:spPr>
        <p:txBody>
          <a:bodyPr vert="horz" wrap="square" anchor="ctr">
            <a:spAutoFit/>
          </a:bodyPr>
          <a:lstStyle/>
          <a:p>
            <a:pP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Aid Worksheet</a:t>
            </a:r>
          </a:p>
        </p:txBody>
      </p:sp>
      <p:sp>
        <p:nvSpPr>
          <p:cNvPr id="6" name="Rectangle 5"/>
          <p:cNvSpPr/>
          <p:nvPr/>
        </p:nvSpPr>
        <p:spPr>
          <a:xfrm>
            <a:off x="4292640" y="1295108"/>
            <a:ext cx="4327856" cy="342900"/>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9" name="Rectangle 8"/>
          <p:cNvSpPr/>
          <p:nvPr/>
        </p:nvSpPr>
        <p:spPr>
          <a:xfrm>
            <a:off x="4292640" y="2193073"/>
            <a:ext cx="4327856" cy="81683"/>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dirty="0"/>
          </a:p>
        </p:txBody>
      </p:sp>
      <p:sp>
        <p:nvSpPr>
          <p:cNvPr id="10" name="Rectangle 9"/>
          <p:cNvSpPr/>
          <p:nvPr/>
        </p:nvSpPr>
        <p:spPr>
          <a:xfrm>
            <a:off x="4292640" y="2631571"/>
            <a:ext cx="4327856" cy="137869"/>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11" name="Rectangle 10"/>
          <p:cNvSpPr/>
          <p:nvPr/>
        </p:nvSpPr>
        <p:spPr>
          <a:xfrm>
            <a:off x="4292640" y="3106326"/>
            <a:ext cx="4327856" cy="130487"/>
          </a:xfrm>
          <a:prstGeom prst="rect">
            <a:avLst/>
          </a:prstGeom>
          <a:solidFill>
            <a:srgbClr val="FF0000">
              <a:alpha val="3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5"/>
          </a:p>
        </p:txBody>
      </p:sp>
      <p:sp>
        <p:nvSpPr>
          <p:cNvPr id="2" name="Slide Number Placeholder 1"/>
          <p:cNvSpPr>
            <a:spLocks noGrp="1"/>
          </p:cNvSpPr>
          <p:nvPr>
            <p:ph type="sldNum" sz="quarter" idx="12"/>
          </p:nvPr>
        </p:nvSpPr>
        <p:spPr>
          <a:xfrm>
            <a:off x="8629227" y="4855581"/>
            <a:ext cx="502920" cy="226314"/>
          </a:xfrm>
        </p:spPr>
        <p:txBody>
          <a:bodyPr/>
          <a:lstStyle/>
          <a:p>
            <a:pPr>
              <a:defRPr/>
            </a:pPr>
            <a:fld id="{3528CCFA-0BAD-4D07-A244-1DA515BBAFBE}" type="slidenum">
              <a:rPr lang="en-US" sz="1400" smtClean="0">
                <a:latin typeface="Lato" panose="020F0502020204030203" pitchFamily="34" charset="0"/>
              </a:rPr>
              <a:pPr>
                <a:defRPr/>
              </a:pPr>
              <a:t>65</a:t>
            </a:fld>
            <a:endParaRPr lang="en-US" sz="1400" dirty="0">
              <a:latin typeface="Lato" panose="020F0502020204030203" pitchFamily="34" charset="0"/>
            </a:endParaRPr>
          </a:p>
        </p:txBody>
      </p:sp>
    </p:spTree>
    <p:extLst>
      <p:ext uri="{BB962C8B-B14F-4D97-AF65-F5344CB8AC3E}">
        <p14:creationId xmlns:p14="http://schemas.microsoft.com/office/powerpoint/2010/main" val="4260670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1650" y="1428750"/>
            <a:ext cx="5600700" cy="1338828"/>
          </a:xfrm>
          <a:prstGeom prst="rect">
            <a:avLst/>
          </a:prstGeom>
        </p:spPr>
        <p:txBody>
          <a:bodyPr wrap="square">
            <a:spAutoFit/>
          </a:bodyPr>
          <a:lstStyle/>
          <a:p>
            <a:pPr algn="ctr">
              <a:defRPr/>
            </a:pPr>
            <a:r>
              <a:rPr lang="en-US" sz="1800" b="1" dirty="0">
                <a:solidFill>
                  <a:srgbClr val="FF0000"/>
                </a:solidFill>
                <a:latin typeface="Trebuchet MS" pitchFamily="34" charset="0"/>
              </a:rPr>
              <a:t>“October 15, 2022 Equalization Aid Computation – Percentage Method - Algebraic Format”</a:t>
            </a:r>
          </a:p>
          <a:p>
            <a:pPr algn="ctr">
              <a:defRPr/>
            </a:pPr>
            <a:endParaRPr lang="en-US" sz="900" b="1" dirty="0">
              <a:solidFill>
                <a:srgbClr val="FF0000"/>
              </a:solidFill>
              <a:latin typeface="Trebuchet MS" pitchFamily="34" charset="0"/>
            </a:endParaRPr>
          </a:p>
          <a:p>
            <a:pPr algn="ctr">
              <a:defRPr/>
            </a:pPr>
            <a:r>
              <a:rPr lang="en-US" sz="1800" b="1" dirty="0">
                <a:solidFill>
                  <a:srgbClr val="FF0000"/>
                </a:solidFill>
                <a:latin typeface="Trebuchet MS" pitchFamily="34" charset="0"/>
              </a:rPr>
              <a:t>“</a:t>
            </a:r>
            <a:r>
              <a:rPr lang="en-US" sz="1800" b="1" dirty="0">
                <a:solidFill>
                  <a:srgbClr val="FF0000"/>
                </a:solidFill>
                <a:latin typeface="Lato" panose="020F0502020204030203" pitchFamily="34" charset="0"/>
              </a:rPr>
              <a:t>October 15, 2022 Equalization Aid Computation – Percentage Method - Bar Graphs</a:t>
            </a:r>
            <a:r>
              <a:rPr lang="en-US" sz="1800" b="1" dirty="0">
                <a:solidFill>
                  <a:srgbClr val="FF0000"/>
                </a:solidFill>
                <a:latin typeface="Trebuchet MS" pitchFamily="34" charset="0"/>
              </a:rPr>
              <a:t>”</a:t>
            </a:r>
          </a:p>
        </p:txBody>
      </p:sp>
      <p:sp>
        <p:nvSpPr>
          <p:cNvPr id="5" name="Rectangle 4"/>
          <p:cNvSpPr/>
          <p:nvPr/>
        </p:nvSpPr>
        <p:spPr>
          <a:xfrm>
            <a:off x="808894" y="2900844"/>
            <a:ext cx="7642248" cy="369332"/>
          </a:xfrm>
          <a:prstGeom prst="rect">
            <a:avLst/>
          </a:prstGeom>
        </p:spPr>
        <p:txBody>
          <a:bodyPr wrap="square">
            <a:spAutoFit/>
          </a:bodyPr>
          <a:lstStyle/>
          <a:p>
            <a:pPr algn="ctr" eaLnBrk="1" hangingPunct="1">
              <a:buClr>
                <a:srgbClr val="FFFF00"/>
              </a:buClr>
              <a:defRPr/>
            </a:pPr>
            <a:r>
              <a:rPr lang="en-US" sz="1800" b="1" i="1" dirty="0">
                <a:latin typeface="Lato" panose="020F0502020204030203" pitchFamily="34" charset="0"/>
              </a:rPr>
              <a:t>SFS Homepage &gt; State and Federal Aid &gt; General Aid&gt; Equalization Aid</a:t>
            </a:r>
          </a:p>
        </p:txBody>
      </p:sp>
      <p:sp>
        <p:nvSpPr>
          <p:cNvPr id="10" name="Rectangle 9"/>
          <p:cNvSpPr/>
          <p:nvPr/>
        </p:nvSpPr>
        <p:spPr>
          <a:xfrm>
            <a:off x="1421137" y="1038952"/>
            <a:ext cx="5937779" cy="646331"/>
          </a:xfrm>
          <a:prstGeom prst="rect">
            <a:avLst/>
          </a:prstGeom>
        </p:spPr>
        <p:txBody>
          <a:bodyPr wrap="none">
            <a:spAutoFit/>
          </a:bodyPr>
          <a:lstStyle/>
          <a:p>
            <a:r>
              <a:rPr lang="en-US" sz="1800" b="1" dirty="0">
                <a:latin typeface="Lato" panose="020F0502020204030203" pitchFamily="34" charset="0"/>
                <a:hlinkClick r:id="rId3"/>
              </a:rPr>
              <a:t>https://dpi.wi.gov/sfs/aid/general/equalization/overview</a:t>
            </a:r>
            <a:endParaRPr lang="en-US" sz="1800" b="1" dirty="0">
              <a:latin typeface="Lato" panose="020F0502020204030203" pitchFamily="34" charset="0"/>
            </a:endParaRPr>
          </a:p>
          <a:p>
            <a:endParaRPr lang="en-US" sz="1800" b="1" dirty="0">
              <a:latin typeface="Lato" panose="020F0502020204030203" pitchFamily="34" charset="0"/>
            </a:endParaRPr>
          </a:p>
        </p:txBody>
      </p:sp>
      <p:sp>
        <p:nvSpPr>
          <p:cNvPr id="11" name="Rectangle 10"/>
          <p:cNvSpPr/>
          <p:nvPr/>
        </p:nvSpPr>
        <p:spPr>
          <a:xfrm>
            <a:off x="808893" y="3552057"/>
            <a:ext cx="8027376" cy="369332"/>
          </a:xfrm>
          <a:prstGeom prst="rect">
            <a:avLst/>
          </a:prstGeom>
        </p:spPr>
        <p:txBody>
          <a:bodyPr wrap="square">
            <a:spAutoFit/>
          </a:bodyPr>
          <a:lstStyle/>
          <a:p>
            <a:r>
              <a:rPr lang="en-US" sz="1800" b="1" dirty="0">
                <a:latin typeface="Lato" panose="020F0502020204030203" pitchFamily="34" charset="0"/>
                <a:hlinkClick r:id="rId4"/>
              </a:rPr>
              <a:t>http://dpi.wi.gov/sfs/aid/general/equalization/worksheets-general-aid</a:t>
            </a:r>
            <a:endParaRPr lang="en-US" sz="1800" b="1" dirty="0">
              <a:latin typeface="Lato" panose="020F0502020204030203" pitchFamily="34" charset="0"/>
            </a:endParaRPr>
          </a:p>
        </p:txBody>
      </p:sp>
      <p:sp>
        <p:nvSpPr>
          <p:cNvPr id="12" name="Rectangle 11"/>
          <p:cNvSpPr/>
          <p:nvPr/>
        </p:nvSpPr>
        <p:spPr>
          <a:xfrm>
            <a:off x="1024304" y="4033429"/>
            <a:ext cx="7095392" cy="369332"/>
          </a:xfrm>
          <a:prstGeom prst="rect">
            <a:avLst/>
          </a:prstGeom>
        </p:spPr>
        <p:txBody>
          <a:bodyPr wrap="square">
            <a:spAutoFit/>
          </a:bodyPr>
          <a:lstStyle/>
          <a:p>
            <a:pPr algn="ctr"/>
            <a:r>
              <a:rPr lang="en-US" sz="1800" b="1" dirty="0">
                <a:solidFill>
                  <a:srgbClr val="FF0000"/>
                </a:solidFill>
                <a:latin typeface="Lato" panose="020F0502020204030203" pitchFamily="34" charset="0"/>
              </a:rPr>
              <a:t>“20212-2023 October 15 Certification General Aid Worksheet”</a:t>
            </a:r>
          </a:p>
        </p:txBody>
      </p:sp>
      <p:sp>
        <p:nvSpPr>
          <p:cNvPr id="13" name="Rectangle 12"/>
          <p:cNvSpPr/>
          <p:nvPr/>
        </p:nvSpPr>
        <p:spPr>
          <a:xfrm>
            <a:off x="0" y="4514801"/>
            <a:ext cx="9144000" cy="353943"/>
          </a:xfrm>
          <a:prstGeom prst="rect">
            <a:avLst/>
          </a:prstGeom>
        </p:spPr>
        <p:txBody>
          <a:bodyPr wrap="square">
            <a:spAutoFit/>
          </a:bodyPr>
          <a:lstStyle/>
          <a:p>
            <a:pPr algn="ctr">
              <a:buClr>
                <a:srgbClr val="FFFF00"/>
              </a:buClr>
              <a:defRPr/>
            </a:pPr>
            <a:r>
              <a:rPr lang="en-US" sz="1700" b="1" i="1" dirty="0">
                <a:latin typeface="Lato" panose="020F0502020204030203" pitchFamily="34" charset="0"/>
              </a:rPr>
              <a:t>SFS Homepage &gt; State and Federal Aid &gt; General Aid&gt; Equalization Aid &gt; General Aid Worksheets</a:t>
            </a:r>
          </a:p>
        </p:txBody>
      </p:sp>
      <p:sp>
        <p:nvSpPr>
          <p:cNvPr id="15" name="Rectangle 7"/>
          <p:cNvSpPr>
            <a:spLocks noChangeArrowheads="1"/>
          </p:cNvSpPr>
          <p:nvPr/>
        </p:nvSpPr>
        <p:spPr bwMode="auto">
          <a:xfrm>
            <a:off x="279610" y="87924"/>
            <a:ext cx="7765347" cy="857250"/>
          </a:xfrm>
          <a:prstGeom prst="rect">
            <a:avLst/>
          </a:prstGeom>
          <a:noFill/>
          <a:ln w="9525">
            <a:noFill/>
            <a:miter lim="800000"/>
            <a:headEnd/>
            <a:tailEnd/>
          </a:ln>
          <a:effectLst/>
        </p:spPr>
        <p:txBody>
          <a:bodyPr lIns="69056" tIns="34529" rIns="69056" bIns="34529" anchor="b"/>
          <a:lstStyle/>
          <a:p>
            <a:pP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2" name="Slide Number Placeholder 1"/>
          <p:cNvSpPr>
            <a:spLocks noGrp="1"/>
          </p:cNvSpPr>
          <p:nvPr>
            <p:ph type="sldNum" sz="quarter" idx="12"/>
          </p:nvPr>
        </p:nvSpPr>
        <p:spPr/>
        <p:txBody>
          <a:bodyPr/>
          <a:lstStyle/>
          <a:p>
            <a:endParaRPr lang="en-US" dirty="0"/>
          </a:p>
        </p:txBody>
      </p:sp>
      <p:sp>
        <p:nvSpPr>
          <p:cNvPr id="14"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66</a:t>
            </a:fld>
            <a:endParaRPr lang="en-US" sz="1400">
              <a:latin typeface="Lato" panose="020F0502020204030203" pitchFamily="34" charset="0"/>
            </a:endParaRPr>
          </a:p>
        </p:txBody>
      </p:sp>
    </p:spTree>
    <p:extLst>
      <p:ext uri="{BB962C8B-B14F-4D97-AF65-F5344CB8AC3E}">
        <p14:creationId xmlns:p14="http://schemas.microsoft.com/office/powerpoint/2010/main" val="3884117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4"/>
          <p:cNvSpPr txBox="1">
            <a:spLocks noGrp="1"/>
          </p:cNvSpPr>
          <p:nvPr>
            <p:ph type="sldNum" idx="12"/>
          </p:nvPr>
        </p:nvSpPr>
        <p:spPr>
          <a:xfrm>
            <a:off x="6057900" y="4683919"/>
            <a:ext cx="1600200" cy="357075"/>
          </a:xfrm>
          <a:prstGeom prst="rect">
            <a:avLst/>
          </a:prstGeom>
          <a:noFill/>
          <a:ln>
            <a:noFill/>
          </a:ln>
        </p:spPr>
        <p:txBody>
          <a:bodyPr spcFirstLastPara="1" wrap="square" lIns="68569" tIns="34275" rIns="68569" bIns="34275" anchor="t" anchorCtr="0">
            <a:noAutofit/>
          </a:bodyPr>
          <a:lstStyle/>
          <a:p>
            <a:pPr algn="r">
              <a:buSzPts val="1400"/>
            </a:pPr>
            <a:fld id="{00000000-1234-1234-1234-123412341234}" type="slidenum">
              <a:rPr lang="en-US"/>
              <a:pPr algn="r">
                <a:buSzPts val="1400"/>
              </a:pPr>
              <a:t>67</a:t>
            </a:fld>
            <a:endParaRPr/>
          </a:p>
        </p:txBody>
      </p:sp>
      <p:pic>
        <p:nvPicPr>
          <p:cNvPr id="4" name="Picture 3">
            <a:extLst>
              <a:ext uri="{FF2B5EF4-FFF2-40B4-BE49-F238E27FC236}">
                <a16:creationId xmlns:a16="http://schemas.microsoft.com/office/drawing/2014/main" id="{47282968-4281-9344-E0EE-994FB38CD419}"/>
              </a:ext>
            </a:extLst>
          </p:cNvPr>
          <p:cNvPicPr>
            <a:picLocks noChangeAspect="1"/>
          </p:cNvPicPr>
          <p:nvPr/>
        </p:nvPicPr>
        <p:blipFill rotWithShape="1">
          <a:blip r:embed="rId3"/>
          <a:srcRect l="29806" t="11170" r="31153"/>
          <a:stretch/>
        </p:blipFill>
        <p:spPr>
          <a:xfrm>
            <a:off x="2562600" y="0"/>
            <a:ext cx="4018802" cy="5143500"/>
          </a:xfrm>
          <a:prstGeom prst="rect">
            <a:avLst/>
          </a:prstGeom>
          <a:effectLst>
            <a:outerShdw blurRad="25400" dist="12700" dir="2700000" algn="tl" rotWithShape="0">
              <a:prstClr val="black">
                <a:alpha val="40000"/>
              </a:prstClr>
            </a:outerShdw>
          </a:effectLst>
        </p:spPr>
      </p:pic>
      <p:sp>
        <p:nvSpPr>
          <p:cNvPr id="3" name="TextBox 2">
            <a:extLst>
              <a:ext uri="{FF2B5EF4-FFF2-40B4-BE49-F238E27FC236}">
                <a16:creationId xmlns:a16="http://schemas.microsoft.com/office/drawing/2014/main" id="{124FFCD5-B948-4B4F-71D1-2AFA60F63BB7}"/>
              </a:ext>
            </a:extLst>
          </p:cNvPr>
          <p:cNvSpPr txBox="1"/>
          <p:nvPr/>
        </p:nvSpPr>
        <p:spPr>
          <a:xfrm>
            <a:off x="6985932" y="2357305"/>
            <a:ext cx="1981898" cy="834267"/>
          </a:xfrm>
          <a:prstGeom prst="rect">
            <a:avLst/>
          </a:prstGeom>
          <a:noFill/>
        </p:spPr>
        <p:txBody>
          <a:bodyPr wrap="square">
            <a:spAutoFit/>
          </a:bodyPr>
          <a:lstStyle/>
          <a:p>
            <a:r>
              <a:rPr lang="en-US" dirty="0">
                <a:hlinkClick r:id="rId4"/>
              </a:rPr>
              <a:t>https://dpi.wi.gov/sfs/statistical/finance-maps/overview</a:t>
            </a:r>
            <a:r>
              <a:rPr lang="en-US"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a:xfrm>
            <a:off x="386862" y="126207"/>
            <a:ext cx="8423030" cy="616744"/>
          </a:xfrm>
          <a:prstGeom prst="rect">
            <a:avLst/>
          </a:prstGeom>
        </p:spPr>
        <p:txBody>
          <a:bodyPr vert="horz" lIns="41148" tIns="68580" rtlCol="0">
            <a:noAutofit/>
          </a:bodyPr>
          <a:lstStyle/>
          <a:p>
            <a:pPr marL="329184" indent="-240030" algn="ctr" defTabSz="685800">
              <a:buClr>
                <a:schemeClr val="accent1"/>
              </a:buClr>
              <a:buSzPct val="80000"/>
              <a:defRPr/>
            </a:pPr>
            <a:r>
              <a:rPr lang="en-US" sz="2800" b="1" dirty="0">
                <a:solidFill>
                  <a:schemeClr val="bg1"/>
                </a:solidFill>
                <a:effectLst>
                  <a:outerShdw blurRad="38100" dist="38100" dir="2700000" algn="tl">
                    <a:srgbClr val="000000">
                      <a:alpha val="43137"/>
                    </a:srgbClr>
                  </a:outerShdw>
                </a:effectLst>
                <a:latin typeface="Lato Black" panose="020F0A02020204030203" pitchFamily="34" charset="0"/>
              </a:rPr>
              <a:t>Equalization Aid – Where is Your District?</a:t>
            </a:r>
          </a:p>
        </p:txBody>
      </p:sp>
      <p:sp>
        <p:nvSpPr>
          <p:cNvPr id="2" name="Slide Number Placeholder 1"/>
          <p:cNvSpPr>
            <a:spLocks noGrp="1"/>
          </p:cNvSpPr>
          <p:nvPr>
            <p:ph type="sldNum" sz="quarter" idx="12"/>
          </p:nvPr>
        </p:nvSpPr>
        <p:spPr/>
        <p:txBody>
          <a:bodyPr/>
          <a:lstStyle/>
          <a:p>
            <a:endParaRPr lang="en-US" dirty="0"/>
          </a:p>
        </p:txBody>
      </p:sp>
      <p:sp>
        <p:nvSpPr>
          <p:cNvPr id="2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68</a:t>
            </a:fld>
            <a:endParaRPr lang="en-US" sz="1400">
              <a:latin typeface="Lato" panose="020F0502020204030203" pitchFamily="34" charset="0"/>
            </a:endParaRPr>
          </a:p>
        </p:txBody>
      </p:sp>
      <p:graphicFrame>
        <p:nvGraphicFramePr>
          <p:cNvPr id="29" name="Object 28">
            <a:extLst>
              <a:ext uri="{FF2B5EF4-FFF2-40B4-BE49-F238E27FC236}">
                <a16:creationId xmlns:a16="http://schemas.microsoft.com/office/drawing/2014/main" id="{601BEB63-84AA-4D51-AC0A-40184424A294}"/>
              </a:ext>
            </a:extLst>
          </p:cNvPr>
          <p:cNvGraphicFramePr>
            <a:graphicFrameLocks noChangeAspect="1"/>
          </p:cNvGraphicFramePr>
          <p:nvPr>
            <p:extLst>
              <p:ext uri="{D42A27DB-BD31-4B8C-83A1-F6EECF244321}">
                <p14:modId xmlns:p14="http://schemas.microsoft.com/office/powerpoint/2010/main" val="3174853666"/>
              </p:ext>
            </p:extLst>
          </p:nvPr>
        </p:nvGraphicFramePr>
        <p:xfrm>
          <a:off x="1257300" y="788988"/>
          <a:ext cx="6743700" cy="4251325"/>
        </p:xfrm>
        <a:graphic>
          <a:graphicData uri="http://schemas.openxmlformats.org/presentationml/2006/ole">
            <mc:AlternateContent xmlns:mc="http://schemas.openxmlformats.org/markup-compatibility/2006">
              <mc:Choice xmlns:v="urn:schemas-microsoft-com:vml" Requires="v">
                <p:oleObj name="Worksheet" r:id="rId3" imgW="9896437" imgH="5867362" progId="Excel.Sheet.8">
                  <p:embed/>
                </p:oleObj>
              </mc:Choice>
              <mc:Fallback>
                <p:oleObj name="Worksheet" r:id="rId3" imgW="9896437" imgH="5867362" progId="Excel.Sheet.8">
                  <p:embed/>
                  <p:pic>
                    <p:nvPicPr>
                      <p:cNvPr id="29" name="Object 28">
                        <a:extLst>
                          <a:ext uri="{FF2B5EF4-FFF2-40B4-BE49-F238E27FC236}">
                            <a16:creationId xmlns:a16="http://schemas.microsoft.com/office/drawing/2014/main" id="{601BEB63-84AA-4D51-AC0A-40184424A294}"/>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788988"/>
                        <a:ext cx="6743700" cy="4251325"/>
                      </a:xfrm>
                      <a:prstGeom prst="rect">
                        <a:avLst/>
                      </a:prstGeom>
                      <a:noFill/>
                    </p:spPr>
                  </p:pic>
                </p:oleObj>
              </mc:Fallback>
            </mc:AlternateContent>
          </a:graphicData>
        </a:graphic>
      </p:graphicFrame>
      <p:sp>
        <p:nvSpPr>
          <p:cNvPr id="30" name="Text Box 3">
            <a:extLst>
              <a:ext uri="{FF2B5EF4-FFF2-40B4-BE49-F238E27FC236}">
                <a16:creationId xmlns:a16="http://schemas.microsoft.com/office/drawing/2014/main" id="{E5E69581-A1FF-495F-BEA1-31BA7FB18898}"/>
              </a:ext>
            </a:extLst>
          </p:cNvPr>
          <p:cNvSpPr txBox="1">
            <a:spLocks noChangeArrowheads="1"/>
          </p:cNvSpPr>
          <p:nvPr/>
        </p:nvSpPr>
        <p:spPr bwMode="auto">
          <a:xfrm>
            <a:off x="2219326" y="3771899"/>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1" name="Text Box 6">
            <a:extLst>
              <a:ext uri="{FF2B5EF4-FFF2-40B4-BE49-F238E27FC236}">
                <a16:creationId xmlns:a16="http://schemas.microsoft.com/office/drawing/2014/main" id="{EFEA5397-748E-4316-8B9F-587AFE510791}"/>
              </a:ext>
            </a:extLst>
          </p:cNvPr>
          <p:cNvSpPr txBox="1">
            <a:spLocks noChangeArrowheads="1"/>
          </p:cNvSpPr>
          <p:nvPr/>
        </p:nvSpPr>
        <p:spPr bwMode="auto">
          <a:xfrm>
            <a:off x="3429000" y="374915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32" name="Text Box 8">
            <a:extLst>
              <a:ext uri="{FF2B5EF4-FFF2-40B4-BE49-F238E27FC236}">
                <a16:creationId xmlns:a16="http://schemas.microsoft.com/office/drawing/2014/main" id="{8BA801F8-2E3B-484B-801A-C7C4CEA88018}"/>
              </a:ext>
            </a:extLst>
          </p:cNvPr>
          <p:cNvSpPr txBox="1">
            <a:spLocks noChangeArrowheads="1"/>
          </p:cNvSpPr>
          <p:nvPr/>
        </p:nvSpPr>
        <p:spPr bwMode="auto">
          <a:xfrm>
            <a:off x="2219325" y="1874888"/>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3" name="Text Box 9">
            <a:extLst>
              <a:ext uri="{FF2B5EF4-FFF2-40B4-BE49-F238E27FC236}">
                <a16:creationId xmlns:a16="http://schemas.microsoft.com/office/drawing/2014/main" id="{16682AC8-88B4-43D0-9734-41372A74686D}"/>
              </a:ext>
            </a:extLst>
          </p:cNvPr>
          <p:cNvSpPr txBox="1">
            <a:spLocks noChangeArrowheads="1"/>
          </p:cNvSpPr>
          <p:nvPr/>
        </p:nvSpPr>
        <p:spPr bwMode="auto">
          <a:xfrm>
            <a:off x="2766171" y="2198137"/>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6" name="Text Box 12">
            <a:extLst>
              <a:ext uri="{FF2B5EF4-FFF2-40B4-BE49-F238E27FC236}">
                <a16:creationId xmlns:a16="http://schemas.microsoft.com/office/drawing/2014/main" id="{CC82BFE5-A4C0-4C99-BCCA-33255F569F64}"/>
              </a:ext>
            </a:extLst>
          </p:cNvPr>
          <p:cNvSpPr txBox="1">
            <a:spLocks noChangeArrowheads="1"/>
          </p:cNvSpPr>
          <p:nvPr/>
        </p:nvSpPr>
        <p:spPr bwMode="auto">
          <a:xfrm>
            <a:off x="2815830" y="1104445"/>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7" name="Text Box 11">
            <a:extLst>
              <a:ext uri="{FF2B5EF4-FFF2-40B4-BE49-F238E27FC236}">
                <a16:creationId xmlns:a16="http://schemas.microsoft.com/office/drawing/2014/main" id="{15E22B35-568F-4266-A229-94C5B50FA139}"/>
              </a:ext>
            </a:extLst>
          </p:cNvPr>
          <p:cNvSpPr txBox="1">
            <a:spLocks noChangeArrowheads="1"/>
          </p:cNvSpPr>
          <p:nvPr/>
        </p:nvSpPr>
        <p:spPr bwMode="auto">
          <a:xfrm>
            <a:off x="2219326" y="1103198"/>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49" name="Text Box 3">
            <a:extLst>
              <a:ext uri="{FF2B5EF4-FFF2-40B4-BE49-F238E27FC236}">
                <a16:creationId xmlns:a16="http://schemas.microsoft.com/office/drawing/2014/main" id="{C65EDB8F-9DD8-41D1-98E3-C3C6B5242B40}"/>
              </a:ext>
            </a:extLst>
          </p:cNvPr>
          <p:cNvSpPr txBox="1">
            <a:spLocks noChangeArrowheads="1"/>
          </p:cNvSpPr>
          <p:nvPr/>
        </p:nvSpPr>
        <p:spPr bwMode="auto">
          <a:xfrm>
            <a:off x="5141212" y="3771899"/>
            <a:ext cx="2242569" cy="182880"/>
          </a:xfrm>
          <a:prstGeom prst="rect">
            <a:avLst/>
          </a:prstGeom>
          <a:solidFill>
            <a:srgbClr val="FFC0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51" name="Text Box 8">
            <a:extLst>
              <a:ext uri="{FF2B5EF4-FFF2-40B4-BE49-F238E27FC236}">
                <a16:creationId xmlns:a16="http://schemas.microsoft.com/office/drawing/2014/main" id="{E8F643FE-35E8-4FC9-B739-B924005A5C92}"/>
              </a:ext>
            </a:extLst>
          </p:cNvPr>
          <p:cNvSpPr txBox="1">
            <a:spLocks noChangeArrowheads="1"/>
          </p:cNvSpPr>
          <p:nvPr/>
        </p:nvSpPr>
        <p:spPr bwMode="auto">
          <a:xfrm>
            <a:off x="4581432" y="1860853"/>
            <a:ext cx="2802345" cy="1901952"/>
          </a:xfrm>
          <a:prstGeom prst="rect">
            <a:avLst/>
          </a:prstGeom>
          <a:solidFill>
            <a:schemeClr val="accent1">
              <a:lumMod val="40000"/>
              <a:lumOff val="60000"/>
            </a:schemeClr>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40" name="Text Box 14">
            <a:extLst>
              <a:ext uri="{FF2B5EF4-FFF2-40B4-BE49-F238E27FC236}">
                <a16:creationId xmlns:a16="http://schemas.microsoft.com/office/drawing/2014/main" id="{12F7989A-F1AD-4673-BA9F-0EA9E2FDBB39}"/>
              </a:ext>
            </a:extLst>
          </p:cNvPr>
          <p:cNvSpPr txBox="1">
            <a:spLocks noChangeArrowheads="1"/>
          </p:cNvSpPr>
          <p:nvPr/>
        </p:nvSpPr>
        <p:spPr bwMode="auto">
          <a:xfrm rot="16200000">
            <a:off x="2233718" y="871150"/>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1" name="Text Box 9">
            <a:extLst>
              <a:ext uri="{FF2B5EF4-FFF2-40B4-BE49-F238E27FC236}">
                <a16:creationId xmlns:a16="http://schemas.microsoft.com/office/drawing/2014/main" id="{C9133A14-A00F-4F7A-8B80-9DCCA0C643CC}"/>
              </a:ext>
            </a:extLst>
          </p:cNvPr>
          <p:cNvSpPr txBox="1">
            <a:spLocks noChangeArrowheads="1"/>
          </p:cNvSpPr>
          <p:nvPr/>
        </p:nvSpPr>
        <p:spPr bwMode="auto">
          <a:xfrm>
            <a:off x="5259577" y="1355981"/>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2" name="Line 4">
            <a:extLst>
              <a:ext uri="{FF2B5EF4-FFF2-40B4-BE49-F238E27FC236}">
                <a16:creationId xmlns:a16="http://schemas.microsoft.com/office/drawing/2014/main" id="{DE6ABBBE-3ABD-48B0-A426-85E6FBF247E9}"/>
              </a:ext>
            </a:extLst>
          </p:cNvPr>
          <p:cNvSpPr>
            <a:spLocks noChangeShapeType="1"/>
          </p:cNvSpPr>
          <p:nvPr/>
        </p:nvSpPr>
        <p:spPr bwMode="auto">
          <a:xfrm flipH="1">
            <a:off x="1444752" y="3781067"/>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3" name="Line 7">
            <a:extLst>
              <a:ext uri="{FF2B5EF4-FFF2-40B4-BE49-F238E27FC236}">
                <a16:creationId xmlns:a16="http://schemas.microsoft.com/office/drawing/2014/main" id="{326AC5A6-AC87-482C-9FD4-C3287C699092}"/>
              </a:ext>
            </a:extLst>
          </p:cNvPr>
          <p:cNvSpPr>
            <a:spLocks noChangeShapeType="1"/>
          </p:cNvSpPr>
          <p:nvPr/>
        </p:nvSpPr>
        <p:spPr bwMode="auto">
          <a:xfrm flipH="1">
            <a:off x="1444752" y="1863411"/>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Line 29">
            <a:extLst>
              <a:ext uri="{FF2B5EF4-FFF2-40B4-BE49-F238E27FC236}">
                <a16:creationId xmlns:a16="http://schemas.microsoft.com/office/drawing/2014/main" id="{2A79333A-6C1E-4355-8F29-1BA0075BEABF}"/>
              </a:ext>
            </a:extLst>
          </p:cNvPr>
          <p:cNvSpPr>
            <a:spLocks noChangeShapeType="1"/>
          </p:cNvSpPr>
          <p:nvPr/>
        </p:nvSpPr>
        <p:spPr bwMode="auto">
          <a:xfrm>
            <a:off x="3371412" y="631016"/>
            <a:ext cx="0" cy="122529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50" name="Text Box 6">
            <a:extLst>
              <a:ext uri="{FF2B5EF4-FFF2-40B4-BE49-F238E27FC236}">
                <a16:creationId xmlns:a16="http://schemas.microsoft.com/office/drawing/2014/main" id="{31FC61BD-64A7-49FA-975D-7764B8CAE455}"/>
              </a:ext>
            </a:extLst>
          </p:cNvPr>
          <p:cNvSpPr txBox="1">
            <a:spLocks noChangeArrowheads="1"/>
          </p:cNvSpPr>
          <p:nvPr/>
        </p:nvSpPr>
        <p:spPr bwMode="auto">
          <a:xfrm>
            <a:off x="5204525" y="3736381"/>
            <a:ext cx="1600198" cy="253916"/>
          </a:xfrm>
          <a:prstGeom prst="rect">
            <a:avLst/>
          </a:prstGeom>
          <a:noFill/>
          <a:ln w="9525" algn="ctr">
            <a:noFill/>
            <a:miter lim="800000"/>
            <a:headEnd/>
            <a:tailEnd/>
          </a:ln>
        </p:spPr>
        <p:txBody>
          <a:bodyPr wrap="square">
            <a:spAutoFit/>
          </a:bodyPr>
          <a:lstStyle/>
          <a:p>
            <a:pPr algn="ctr">
              <a:defRPr/>
            </a:pPr>
            <a:r>
              <a:rPr lang="en-US" sz="1050" b="1" dirty="0"/>
              <a:t>No Equalization Aid</a:t>
            </a:r>
          </a:p>
        </p:txBody>
      </p:sp>
      <p:sp>
        <p:nvSpPr>
          <p:cNvPr id="52" name="Text Box 9">
            <a:extLst>
              <a:ext uri="{FF2B5EF4-FFF2-40B4-BE49-F238E27FC236}">
                <a16:creationId xmlns:a16="http://schemas.microsoft.com/office/drawing/2014/main" id="{DBC219AA-AFEF-43D9-AC1E-F8A9A8B9E581}"/>
              </a:ext>
            </a:extLst>
          </p:cNvPr>
          <p:cNvSpPr txBox="1">
            <a:spLocks noChangeArrowheads="1"/>
          </p:cNvSpPr>
          <p:nvPr/>
        </p:nvSpPr>
        <p:spPr bwMode="auto">
          <a:xfrm>
            <a:off x="5259577" y="2774484"/>
            <a:ext cx="1996206" cy="253916"/>
          </a:xfrm>
          <a:prstGeom prst="rect">
            <a:avLst/>
          </a:prstGeom>
          <a:solidFill>
            <a:schemeClr val="accent1">
              <a:lumMod val="40000"/>
              <a:lumOff val="60000"/>
            </a:schemeClr>
          </a:solidFill>
          <a:ln w="9525" algn="ctr">
            <a:noFill/>
            <a:miter lim="800000"/>
            <a:headEnd/>
            <a:tailEnd/>
          </a:ln>
        </p:spPr>
        <p:txBody>
          <a:bodyPr wrap="square">
            <a:spAutoFit/>
          </a:bodyPr>
          <a:lstStyle/>
          <a:p>
            <a:pPr algn="ctr">
              <a:defRPr/>
            </a:pPr>
            <a:r>
              <a:rPr lang="en-US" sz="1050" b="1" dirty="0"/>
              <a:t>Negative</a:t>
            </a:r>
            <a:r>
              <a:rPr lang="en-US" sz="1050" b="1" dirty="0">
                <a:effectLst>
                  <a:outerShdw blurRad="38100" dist="38100" dir="2700000" algn="tl">
                    <a:srgbClr val="000000">
                      <a:alpha val="43137"/>
                    </a:srgbClr>
                  </a:outerShdw>
                </a:effectLst>
              </a:rPr>
              <a:t> Secondary Aid</a:t>
            </a:r>
          </a:p>
        </p:txBody>
      </p:sp>
      <p:sp>
        <p:nvSpPr>
          <p:cNvPr id="54" name="Line 29">
            <a:extLst>
              <a:ext uri="{FF2B5EF4-FFF2-40B4-BE49-F238E27FC236}">
                <a16:creationId xmlns:a16="http://schemas.microsoft.com/office/drawing/2014/main" id="{D82664EB-2CA7-4506-B05F-E718A2C1D931}"/>
              </a:ext>
            </a:extLst>
          </p:cNvPr>
          <p:cNvSpPr>
            <a:spLocks noChangeShapeType="1"/>
          </p:cNvSpPr>
          <p:nvPr/>
        </p:nvSpPr>
        <p:spPr bwMode="auto">
          <a:xfrm>
            <a:off x="4573191" y="628013"/>
            <a:ext cx="0" cy="314553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55" name="Line 29">
            <a:extLst>
              <a:ext uri="{FF2B5EF4-FFF2-40B4-BE49-F238E27FC236}">
                <a16:creationId xmlns:a16="http://schemas.microsoft.com/office/drawing/2014/main" id="{D31BED60-6A9A-4678-8FBC-2A61A84AD3A7}"/>
              </a:ext>
            </a:extLst>
          </p:cNvPr>
          <p:cNvSpPr>
            <a:spLocks noChangeShapeType="1"/>
          </p:cNvSpPr>
          <p:nvPr/>
        </p:nvSpPr>
        <p:spPr bwMode="auto">
          <a:xfrm>
            <a:off x="5151041" y="628013"/>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3" name="TextBox 22"/>
          <p:cNvSpPr txBox="1"/>
          <p:nvPr/>
        </p:nvSpPr>
        <p:spPr>
          <a:xfrm>
            <a:off x="2647427" y="1373313"/>
            <a:ext cx="624675"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220</a:t>
            </a:r>
          </a:p>
        </p:txBody>
      </p:sp>
      <p:sp>
        <p:nvSpPr>
          <p:cNvPr id="24" name="TextBox 23"/>
          <p:cNvSpPr txBox="1"/>
          <p:nvPr/>
        </p:nvSpPr>
        <p:spPr>
          <a:xfrm>
            <a:off x="2992539" y="2637573"/>
            <a:ext cx="688874"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40</a:t>
            </a:r>
          </a:p>
        </p:txBody>
      </p:sp>
      <p:sp>
        <p:nvSpPr>
          <p:cNvPr id="26" name="TextBox 25"/>
          <p:cNvSpPr txBox="1"/>
          <p:nvPr/>
        </p:nvSpPr>
        <p:spPr>
          <a:xfrm>
            <a:off x="2939938" y="3849849"/>
            <a:ext cx="571500" cy="369332"/>
          </a:xfrm>
          <a:prstGeom prst="rect">
            <a:avLst/>
          </a:prstGeom>
          <a:solidFill>
            <a:schemeClr val="bg1"/>
          </a:solidFill>
          <a:ln w="28575">
            <a:solidFill>
              <a:srgbClr val="FF0000"/>
            </a:solidFill>
          </a:ln>
        </p:spPr>
        <p:txBody>
          <a:bodyPr wrap="square" rtlCol="0">
            <a:spAutoFit/>
          </a:bodyPr>
          <a:lstStyle/>
          <a:p>
            <a:pPr algn="ctr"/>
            <a:r>
              <a:rPr lang="en-US" sz="1800" dirty="0">
                <a:solidFill>
                  <a:srgbClr val="FF0000"/>
                </a:solidFill>
                <a:latin typeface="Lato" panose="020F0502020204030203" pitchFamily="34" charset="0"/>
              </a:rPr>
              <a:t>27</a:t>
            </a:r>
          </a:p>
        </p:txBody>
      </p:sp>
      <p:sp>
        <p:nvSpPr>
          <p:cNvPr id="27" name="TextBox 26"/>
          <p:cNvSpPr txBox="1"/>
          <p:nvPr/>
        </p:nvSpPr>
        <p:spPr>
          <a:xfrm>
            <a:off x="6687176" y="3849849"/>
            <a:ext cx="571500"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23</a:t>
            </a:r>
          </a:p>
        </p:txBody>
      </p:sp>
      <p:sp>
        <p:nvSpPr>
          <p:cNvPr id="34" name="TextBox 33">
            <a:extLst>
              <a:ext uri="{FF2B5EF4-FFF2-40B4-BE49-F238E27FC236}">
                <a16:creationId xmlns:a16="http://schemas.microsoft.com/office/drawing/2014/main" id="{845C714A-BDDA-4FDF-B345-A2798180760A}"/>
              </a:ext>
            </a:extLst>
          </p:cNvPr>
          <p:cNvSpPr txBox="1"/>
          <p:nvPr/>
        </p:nvSpPr>
        <p:spPr>
          <a:xfrm>
            <a:off x="3648623" y="1367633"/>
            <a:ext cx="624675" cy="369332"/>
          </a:xfrm>
          <a:prstGeom prst="rect">
            <a:avLst/>
          </a:prstGeom>
          <a:solidFill>
            <a:schemeClr val="bg1"/>
          </a:solidFill>
          <a:ln w="28575">
            <a:solidFill>
              <a:srgbClr val="FF0000"/>
            </a:solidFill>
          </a:ln>
        </p:spPr>
        <p:txBody>
          <a:bodyPr wrap="square" rtlCol="0">
            <a:spAutoFit/>
          </a:bodyPr>
          <a:lstStyle>
            <a:defPPr>
              <a:defRPr lang="en-US"/>
            </a:defPPr>
            <a:lvl1pPr algn="ctr">
              <a:defRPr sz="1800">
                <a:solidFill>
                  <a:srgbClr val="FF0000"/>
                </a:solidFill>
                <a:latin typeface="Lato" panose="020F0502020204030203" pitchFamily="34" charset="0"/>
              </a:defRPr>
            </a:lvl1pPr>
          </a:lstStyle>
          <a:p>
            <a:r>
              <a:rPr lang="en-US" dirty="0"/>
              <a:t>111</a:t>
            </a:r>
          </a:p>
        </p:txBody>
      </p:sp>
    </p:spTree>
    <p:extLst>
      <p:ext uri="{BB962C8B-B14F-4D97-AF65-F5344CB8AC3E}">
        <p14:creationId xmlns:p14="http://schemas.microsoft.com/office/powerpoint/2010/main" val="2141811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5" grpId="0" animBg="1"/>
      <p:bldP spid="23" grpId="0" animBg="1"/>
      <p:bldP spid="24" grpId="0" animBg="1"/>
      <p:bldP spid="26" grpId="0" animBg="1"/>
      <p:bldP spid="27" grpId="0" animBg="1"/>
      <p:bldP spid="3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5" name="Rectangle 4"/>
          <p:cNvSpPr/>
          <p:nvPr/>
        </p:nvSpPr>
        <p:spPr>
          <a:xfrm>
            <a:off x="173621" y="2800350"/>
            <a:ext cx="8889356" cy="430887"/>
          </a:xfrm>
          <a:prstGeom prst="rect">
            <a:avLst/>
          </a:prstGeom>
        </p:spPr>
        <p:txBody>
          <a:bodyPr wrap="square">
            <a:spAutoFit/>
          </a:bodyPr>
          <a:lstStyle/>
          <a:p>
            <a:pPr algn="ctr">
              <a:buClr>
                <a:srgbClr val="FFFF00"/>
              </a:buClr>
              <a:defRPr/>
            </a:pPr>
            <a:r>
              <a:rPr lang="en-US" sz="2200" b="1" i="1" dirty="0">
                <a:latin typeface="Lato" panose="020F0502020204030203" pitchFamily="34" charset="0"/>
              </a:rPr>
              <a:t>SFS Homepage &gt; State and Federal Aid &gt; General Aid&gt; Equalization Aid</a:t>
            </a:r>
          </a:p>
        </p:txBody>
      </p:sp>
      <p:sp>
        <p:nvSpPr>
          <p:cNvPr id="11" name="Rectangle 10"/>
          <p:cNvSpPr/>
          <p:nvPr/>
        </p:nvSpPr>
        <p:spPr>
          <a:xfrm>
            <a:off x="837026" y="2171700"/>
            <a:ext cx="7469948" cy="430887"/>
          </a:xfrm>
          <a:prstGeom prst="rect">
            <a:avLst/>
          </a:prstGeom>
        </p:spPr>
        <p:txBody>
          <a:bodyPr wrap="square">
            <a:spAutoFit/>
          </a:bodyPr>
          <a:lstStyle/>
          <a:p>
            <a:pPr algn="ctr"/>
            <a:r>
              <a:rPr lang="en-US" sz="2200" b="1" dirty="0">
                <a:solidFill>
                  <a:srgbClr val="FF0000"/>
                </a:solidFill>
                <a:latin typeface="Lato" panose="020F0502020204030203" pitchFamily="34" charset="0"/>
              </a:rPr>
              <a:t>“October 15, 2022 District Formula Position Worksheets”</a:t>
            </a:r>
          </a:p>
        </p:txBody>
      </p:sp>
      <p:sp>
        <p:nvSpPr>
          <p:cNvPr id="7" name="Rectangle 6"/>
          <p:cNvSpPr/>
          <p:nvPr/>
        </p:nvSpPr>
        <p:spPr>
          <a:xfrm>
            <a:off x="742030" y="1248459"/>
            <a:ext cx="8140962" cy="769441"/>
          </a:xfrm>
          <a:prstGeom prst="rect">
            <a:avLst/>
          </a:prstGeom>
        </p:spPr>
        <p:txBody>
          <a:bodyPr wrap="square">
            <a:spAutoFit/>
          </a:bodyPr>
          <a:lstStyle/>
          <a:p>
            <a:r>
              <a:rPr lang="en-US" sz="2200" b="1" dirty="0">
                <a:latin typeface="Lato" panose="020F0502020204030203" pitchFamily="34" charset="0"/>
                <a:hlinkClick r:id="rId3"/>
              </a:rPr>
              <a:t>https://dpi.wi.gov/sfs/aid/general/equalization/overview</a:t>
            </a:r>
            <a:endParaRPr lang="en-US" sz="2200" b="1" dirty="0">
              <a:latin typeface="Lato" panose="020F0502020204030203" pitchFamily="34" charset="0"/>
            </a:endParaRPr>
          </a:p>
          <a:p>
            <a:endParaRPr lang="en-US" sz="2200" b="1" dirty="0">
              <a:latin typeface="Lato" panose="020F0502020204030203" pitchFamily="34" charset="0"/>
            </a:endParaRPr>
          </a:p>
        </p:txBody>
      </p:sp>
      <p:sp>
        <p:nvSpPr>
          <p:cNvPr id="2" name="Slide Number Placeholder 1"/>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69</a:t>
            </a:fld>
            <a:endParaRPr lang="en-US" sz="1400">
              <a:latin typeface="Lato" panose="020F0502020204030203" pitchFamily="34" charset="0"/>
            </a:endParaRPr>
          </a:p>
        </p:txBody>
      </p:sp>
    </p:spTree>
    <p:extLst>
      <p:ext uri="{BB962C8B-B14F-4D97-AF65-F5344CB8AC3E}">
        <p14:creationId xmlns:p14="http://schemas.microsoft.com/office/powerpoint/2010/main" val="208717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Basic Framework - What We Know So Far</a:t>
            </a:r>
          </a:p>
        </p:txBody>
      </p:sp>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State Responsibility</a:t>
            </a:r>
          </a:p>
          <a:p>
            <a:pPr defTabSz="457200">
              <a:lnSpc>
                <a:spcPct val="100000"/>
              </a:lnSpc>
              <a:spcAft>
                <a:spcPts val="600"/>
              </a:spcAft>
            </a:pPr>
            <a:r>
              <a:rPr lang="en-US" sz="2200" dirty="0">
                <a:solidFill>
                  <a:prstClr val="black"/>
                </a:solidFill>
                <a:latin typeface="Lato"/>
              </a:rPr>
              <a:t>District Schools</a:t>
            </a:r>
          </a:p>
          <a:p>
            <a:pPr defTabSz="457200">
              <a:lnSpc>
                <a:spcPct val="100000"/>
              </a:lnSpc>
              <a:spcAft>
                <a:spcPts val="600"/>
              </a:spcAft>
            </a:pPr>
            <a:r>
              <a:rPr lang="en-US" sz="2200" dirty="0">
                <a:solidFill>
                  <a:prstClr val="black"/>
                </a:solidFill>
                <a:latin typeface="Lato"/>
              </a:rPr>
              <a:t>As Nearly Uniform as Practicable</a:t>
            </a:r>
          </a:p>
          <a:p>
            <a:pPr defTabSz="457200">
              <a:lnSpc>
                <a:spcPct val="100000"/>
              </a:lnSpc>
              <a:spcAft>
                <a:spcPts val="600"/>
              </a:spcAft>
            </a:pPr>
            <a:r>
              <a:rPr lang="en-US" sz="2200" dirty="0">
                <a:solidFill>
                  <a:prstClr val="black"/>
                </a:solidFill>
                <a:latin typeface="Lato"/>
              </a:rPr>
              <a:t>Free</a:t>
            </a:r>
          </a:p>
          <a:p>
            <a:pPr defTabSz="457200">
              <a:lnSpc>
                <a:spcPct val="100000"/>
              </a:lnSpc>
              <a:spcAft>
                <a:spcPts val="600"/>
              </a:spcAft>
            </a:pPr>
            <a:r>
              <a:rPr lang="en-US" sz="2200" dirty="0">
                <a:solidFill>
                  <a:prstClr val="black"/>
                </a:solidFill>
                <a:latin typeface="Lato"/>
              </a:rPr>
              <a:t>Funded by Local Property Tax</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01741" y="4620697"/>
            <a:ext cx="288862" cy="307777"/>
          </a:xfrm>
          <a:prstGeom prst="rect">
            <a:avLst/>
          </a:prstGeom>
        </p:spPr>
        <p:txBody>
          <a:bodyPr wrap="none">
            <a:spAutoFit/>
          </a:bodyPr>
          <a:lstStyle/>
          <a:p>
            <a:pPr lvl="0" defTabSz="457200">
              <a:spcAft>
                <a:spcPts val="600"/>
              </a:spcAft>
            </a:pPr>
            <a:fld id="{84BEDEBD-AD9C-43FA-B392-DC3533906F0A}" type="slidenum">
              <a:rPr lang="en-US" sz="1400">
                <a:solidFill>
                  <a:prstClr val="black"/>
                </a:solidFill>
                <a:latin typeface="Lato"/>
              </a:rPr>
              <a:pPr lvl="0" defTabSz="457200">
                <a:spcAft>
                  <a:spcPts val="600"/>
                </a:spcAft>
              </a:pPr>
              <a:t>7</a:t>
            </a:fld>
            <a:endParaRPr lang="en-US" sz="1400" dirty="0">
              <a:solidFill>
                <a:prstClr val="black"/>
              </a:solidFill>
              <a:latin typeface="Lato"/>
            </a:endParaRPr>
          </a:p>
        </p:txBody>
      </p:sp>
    </p:spTree>
    <p:extLst>
      <p:ext uri="{BB962C8B-B14F-4D97-AF65-F5344CB8AC3E}">
        <p14:creationId xmlns:p14="http://schemas.microsoft.com/office/powerpoint/2010/main" val="520101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2"/>
          <p:cNvSpPr txBox="1">
            <a:spLocks noChangeArrowheads="1"/>
          </p:cNvSpPr>
          <p:nvPr/>
        </p:nvSpPr>
        <p:spPr bwMode="auto">
          <a:xfrm>
            <a:off x="244032" y="146514"/>
            <a:ext cx="8539701" cy="523220"/>
          </a:xfrm>
          <a:prstGeom prst="rect">
            <a:avLst/>
          </a:prstGeom>
          <a:noFill/>
          <a:ln w="9525">
            <a:noFill/>
            <a:miter lim="800000"/>
            <a:headEnd/>
            <a:tailEnd/>
          </a:ln>
        </p:spPr>
        <p:txBody>
          <a:bodyPr vert="horz" wrap="square" lIns="0" rIns="0" anchor="ctr">
            <a:spAutoFit/>
          </a:bodyPr>
          <a:lstStyle/>
          <a:p>
            <a:pPr algn="ctr" defTabSz="685800">
              <a:spcBef>
                <a:spcPct val="0"/>
              </a:spcBef>
              <a:defRPr/>
            </a:pPr>
            <a:r>
              <a:rPr lang="en-US" sz="2800" b="1" dirty="0">
                <a:ln w="6350">
                  <a:noFill/>
                </a:ln>
                <a:solidFill>
                  <a:schemeClr val="bg1"/>
                </a:solidFill>
                <a:effectLst>
                  <a:outerShdw blurRad="38100" dist="38100" dir="2700000" algn="tl">
                    <a:srgbClr val="000000">
                      <a:alpha val="43137"/>
                    </a:srgbClr>
                  </a:outerShdw>
                </a:effectLst>
                <a:latin typeface="Lato Black" panose="020F0A02020204030203" pitchFamily="34" charset="0"/>
                <a:ea typeface="+mj-ea"/>
                <a:cs typeface="+mj-cs"/>
              </a:rPr>
              <a:t>Equalization Aid – What is Happening Over Time?</a:t>
            </a:r>
          </a:p>
        </p:txBody>
      </p:sp>
      <p:graphicFrame>
        <p:nvGraphicFramePr>
          <p:cNvPr id="32" name="Object 31">
            <a:extLst>
              <a:ext uri="{FF2B5EF4-FFF2-40B4-BE49-F238E27FC236}">
                <a16:creationId xmlns:a16="http://schemas.microsoft.com/office/drawing/2014/main" id="{7AD6E459-A8FE-429C-BF6E-BEA77E03D39C}"/>
              </a:ext>
            </a:extLst>
          </p:cNvPr>
          <p:cNvGraphicFramePr>
            <a:graphicFrameLocks noChangeAspect="1"/>
          </p:cNvGraphicFramePr>
          <p:nvPr>
            <p:extLst>
              <p:ext uri="{D42A27DB-BD31-4B8C-83A1-F6EECF244321}">
                <p14:modId xmlns:p14="http://schemas.microsoft.com/office/powerpoint/2010/main" val="2960413187"/>
              </p:ext>
            </p:extLst>
          </p:nvPr>
        </p:nvGraphicFramePr>
        <p:xfrm>
          <a:off x="1257300" y="800100"/>
          <a:ext cx="6743700" cy="4252913"/>
        </p:xfrm>
        <a:graphic>
          <a:graphicData uri="http://schemas.openxmlformats.org/presentationml/2006/ole">
            <mc:AlternateContent xmlns:mc="http://schemas.openxmlformats.org/markup-compatibility/2006">
              <mc:Choice xmlns:v="urn:schemas-microsoft-com:vml" Requires="v">
                <p:oleObj name="Worksheet" r:id="rId3" imgW="9896437" imgH="5867362" progId="Excel.Sheet.8">
                  <p:embed/>
                </p:oleObj>
              </mc:Choice>
              <mc:Fallback>
                <p:oleObj name="Worksheet" r:id="rId3" imgW="9896437" imgH="5867362" progId="Excel.Sheet.8">
                  <p:embed/>
                  <p:pic>
                    <p:nvPicPr>
                      <p:cNvPr id="32" name="Object 31">
                        <a:extLst>
                          <a:ext uri="{FF2B5EF4-FFF2-40B4-BE49-F238E27FC236}">
                            <a16:creationId xmlns:a16="http://schemas.microsoft.com/office/drawing/2014/main" id="{7AD6E459-A8FE-429C-BF6E-BEA77E03D39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800100"/>
                        <a:ext cx="6743700" cy="4252913"/>
                      </a:xfrm>
                      <a:prstGeom prst="rect">
                        <a:avLst/>
                      </a:prstGeom>
                      <a:noFill/>
                    </p:spPr>
                  </p:pic>
                </p:oleObj>
              </mc:Fallback>
            </mc:AlternateContent>
          </a:graphicData>
        </a:graphic>
      </p:graphicFrame>
      <p:sp>
        <p:nvSpPr>
          <p:cNvPr id="33" name="Text Box 3">
            <a:extLst>
              <a:ext uri="{FF2B5EF4-FFF2-40B4-BE49-F238E27FC236}">
                <a16:creationId xmlns:a16="http://schemas.microsoft.com/office/drawing/2014/main" id="{55DB3C1A-D06D-4683-919A-810FE5148409}"/>
              </a:ext>
            </a:extLst>
          </p:cNvPr>
          <p:cNvSpPr txBox="1">
            <a:spLocks noChangeArrowheads="1"/>
          </p:cNvSpPr>
          <p:nvPr/>
        </p:nvSpPr>
        <p:spPr bwMode="auto">
          <a:xfrm>
            <a:off x="2219326" y="3783552"/>
            <a:ext cx="2924175" cy="182880"/>
          </a:xfrm>
          <a:prstGeom prst="rect">
            <a:avLst/>
          </a:prstGeom>
          <a:solidFill>
            <a:srgbClr val="CC6600"/>
          </a:solidFill>
          <a:ln w="9525" algn="ctr">
            <a:solidFill>
              <a:schemeClr val="tx1"/>
            </a:solidFill>
            <a:miter lim="800000"/>
            <a:headEnd/>
            <a:tailEnd/>
          </a:ln>
        </p:spPr>
        <p:txBody>
          <a:bodyPr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34" name="Text Box 6">
            <a:extLst>
              <a:ext uri="{FF2B5EF4-FFF2-40B4-BE49-F238E27FC236}">
                <a16:creationId xmlns:a16="http://schemas.microsoft.com/office/drawing/2014/main" id="{A29EDBAA-7B70-4506-96A5-CE4F18EF6340}"/>
              </a:ext>
            </a:extLst>
          </p:cNvPr>
          <p:cNvSpPr txBox="1">
            <a:spLocks noChangeArrowheads="1"/>
          </p:cNvSpPr>
          <p:nvPr/>
        </p:nvSpPr>
        <p:spPr bwMode="auto">
          <a:xfrm>
            <a:off x="3429000" y="3760807"/>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Primary Aid</a:t>
            </a:r>
          </a:p>
        </p:txBody>
      </p:sp>
      <p:sp>
        <p:nvSpPr>
          <p:cNvPr id="35" name="Text Box 8">
            <a:extLst>
              <a:ext uri="{FF2B5EF4-FFF2-40B4-BE49-F238E27FC236}">
                <a16:creationId xmlns:a16="http://schemas.microsoft.com/office/drawing/2014/main" id="{FB898580-30E0-44DA-B048-DD760F59DB78}"/>
              </a:ext>
            </a:extLst>
          </p:cNvPr>
          <p:cNvSpPr txBox="1">
            <a:spLocks noChangeArrowheads="1"/>
          </p:cNvSpPr>
          <p:nvPr/>
        </p:nvSpPr>
        <p:spPr bwMode="auto">
          <a:xfrm>
            <a:off x="2219325" y="1886541"/>
            <a:ext cx="2352675" cy="1901952"/>
          </a:xfrm>
          <a:prstGeom prst="rect">
            <a:avLst/>
          </a:prstGeom>
          <a:solidFill>
            <a:srgbClr val="000099"/>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36" name="Text Box 9">
            <a:extLst>
              <a:ext uri="{FF2B5EF4-FFF2-40B4-BE49-F238E27FC236}">
                <a16:creationId xmlns:a16="http://schemas.microsoft.com/office/drawing/2014/main" id="{EAF901F7-A224-4222-90E2-D119FEB8F07C}"/>
              </a:ext>
            </a:extLst>
          </p:cNvPr>
          <p:cNvSpPr txBox="1">
            <a:spLocks noChangeArrowheads="1"/>
          </p:cNvSpPr>
          <p:nvPr/>
        </p:nvSpPr>
        <p:spPr bwMode="auto">
          <a:xfrm>
            <a:off x="2815830" y="2765892"/>
            <a:ext cx="1085850" cy="253916"/>
          </a:xfrm>
          <a:prstGeom prst="rect">
            <a:avLst/>
          </a:prstGeom>
          <a:solidFill>
            <a:srgbClr val="000099"/>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Secondary Aid</a:t>
            </a:r>
          </a:p>
        </p:txBody>
      </p:sp>
      <p:sp>
        <p:nvSpPr>
          <p:cNvPr id="37" name="Text Box 12">
            <a:extLst>
              <a:ext uri="{FF2B5EF4-FFF2-40B4-BE49-F238E27FC236}">
                <a16:creationId xmlns:a16="http://schemas.microsoft.com/office/drawing/2014/main" id="{A0C154A2-0403-4141-A909-1A5271D4979F}"/>
              </a:ext>
            </a:extLst>
          </p:cNvPr>
          <p:cNvSpPr txBox="1">
            <a:spLocks noChangeArrowheads="1"/>
          </p:cNvSpPr>
          <p:nvPr/>
        </p:nvSpPr>
        <p:spPr bwMode="auto">
          <a:xfrm>
            <a:off x="2815830" y="1116098"/>
            <a:ext cx="4567951" cy="749873"/>
          </a:xfrm>
          <a:prstGeom prst="rect">
            <a:avLst/>
          </a:prstGeom>
          <a:solidFill>
            <a:srgbClr val="0080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108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endParaRPr lang="en-US" altLang="en-US" sz="540" b="0" dirty="0">
              <a:solidFill>
                <a:srgbClr val="FF9900"/>
              </a:solidFill>
              <a:latin typeface="Times New Roman" pitchFamily="18" charset="0"/>
            </a:endParaRPr>
          </a:p>
          <a:p>
            <a:pPr algn="ctr"/>
            <a:r>
              <a:rPr lang="en-US" altLang="en-US" sz="1080" b="0" dirty="0">
                <a:solidFill>
                  <a:srgbClr val="FF9900"/>
                </a:solidFill>
                <a:latin typeface="Times New Roman" pitchFamily="18" charset="0"/>
              </a:rPr>
              <a:t>             </a:t>
            </a:r>
          </a:p>
        </p:txBody>
      </p:sp>
      <p:sp>
        <p:nvSpPr>
          <p:cNvPr id="38" name="Text Box 11">
            <a:extLst>
              <a:ext uri="{FF2B5EF4-FFF2-40B4-BE49-F238E27FC236}">
                <a16:creationId xmlns:a16="http://schemas.microsoft.com/office/drawing/2014/main" id="{D32FE0FB-840E-4385-B93D-74E00AFD320E}"/>
              </a:ext>
            </a:extLst>
          </p:cNvPr>
          <p:cNvSpPr txBox="1">
            <a:spLocks noChangeArrowheads="1"/>
          </p:cNvSpPr>
          <p:nvPr/>
        </p:nvSpPr>
        <p:spPr bwMode="auto">
          <a:xfrm>
            <a:off x="2219326" y="1114851"/>
            <a:ext cx="1160482" cy="742950"/>
          </a:xfrm>
          <a:prstGeom prst="rect">
            <a:avLst/>
          </a:prstGeom>
          <a:solidFill>
            <a:srgbClr val="003300"/>
          </a:solidFill>
          <a:ln w="9525" algn="ctr">
            <a:solidFill>
              <a:schemeClr val="tx1"/>
            </a:solidFill>
            <a:miter lim="800000"/>
            <a:headEnd/>
            <a:tailEnd/>
          </a:ln>
        </p:spPr>
        <p:txBody>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900" b="0" dirty="0">
                <a:solidFill>
                  <a:srgbClr val="FF9900"/>
                </a:solidFill>
                <a:latin typeface="Times New Roman" pitchFamily="18" charset="0"/>
              </a:rPr>
              <a:t> </a:t>
            </a:r>
          </a:p>
          <a:p>
            <a:pPr algn="ctr"/>
            <a:r>
              <a:rPr lang="en-US" altLang="en-US" sz="900" b="0" dirty="0">
                <a:solidFill>
                  <a:srgbClr val="FF9900"/>
                </a:solidFill>
                <a:latin typeface="Times New Roman" pitchFamily="18" charset="0"/>
              </a:rPr>
              <a:t>             </a:t>
            </a:r>
          </a:p>
        </p:txBody>
      </p:sp>
      <p:sp>
        <p:nvSpPr>
          <p:cNvPr id="39" name="Text Box 3">
            <a:extLst>
              <a:ext uri="{FF2B5EF4-FFF2-40B4-BE49-F238E27FC236}">
                <a16:creationId xmlns:a16="http://schemas.microsoft.com/office/drawing/2014/main" id="{AB3685DA-7CBE-4370-B973-96F3B5F407D3}"/>
              </a:ext>
            </a:extLst>
          </p:cNvPr>
          <p:cNvSpPr txBox="1">
            <a:spLocks noChangeArrowheads="1"/>
          </p:cNvSpPr>
          <p:nvPr/>
        </p:nvSpPr>
        <p:spPr bwMode="auto">
          <a:xfrm>
            <a:off x="5141212" y="3783552"/>
            <a:ext cx="2242569" cy="182880"/>
          </a:xfrm>
          <a:prstGeom prst="rect">
            <a:avLst/>
          </a:prstGeom>
          <a:solidFill>
            <a:srgbClr val="FFC000"/>
          </a:solidFill>
          <a:ln w="9525" algn="ctr">
            <a:solidFill>
              <a:schemeClr val="tx1"/>
            </a:solidFill>
            <a:miter lim="800000"/>
            <a:headEnd/>
            <a:tailEnd/>
          </a:ln>
        </p:spPr>
        <p:txBody>
          <a:bodyPr wrap="square" lIns="0" tIns="0" rIns="0" bIns="0">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r>
              <a:rPr lang="en-US" altLang="en-US" sz="1050" b="0" dirty="0">
                <a:solidFill>
                  <a:srgbClr val="FF9900"/>
                </a:solidFill>
                <a:latin typeface="Times New Roman" pitchFamily="18" charset="0"/>
              </a:rPr>
              <a:t> </a:t>
            </a:r>
            <a:r>
              <a:rPr lang="en-US" altLang="en-US" sz="601" b="0" dirty="0">
                <a:solidFill>
                  <a:srgbClr val="FF9900"/>
                </a:solidFill>
                <a:latin typeface="Times New Roman" pitchFamily="18" charset="0"/>
              </a:rPr>
              <a:t>              </a:t>
            </a:r>
          </a:p>
        </p:txBody>
      </p:sp>
      <p:sp>
        <p:nvSpPr>
          <p:cNvPr id="40" name="Text Box 8">
            <a:extLst>
              <a:ext uri="{FF2B5EF4-FFF2-40B4-BE49-F238E27FC236}">
                <a16:creationId xmlns:a16="http://schemas.microsoft.com/office/drawing/2014/main" id="{21E8E738-963A-4CEE-ABD8-FE0CD85F2442}"/>
              </a:ext>
            </a:extLst>
          </p:cNvPr>
          <p:cNvSpPr txBox="1">
            <a:spLocks noChangeArrowheads="1"/>
          </p:cNvSpPr>
          <p:nvPr/>
        </p:nvSpPr>
        <p:spPr bwMode="auto">
          <a:xfrm>
            <a:off x="4581432" y="1872506"/>
            <a:ext cx="2802345" cy="1901952"/>
          </a:xfrm>
          <a:prstGeom prst="rect">
            <a:avLst/>
          </a:prstGeom>
          <a:solidFill>
            <a:schemeClr val="accent1">
              <a:lumMod val="40000"/>
              <a:lumOff val="60000"/>
            </a:schemeClr>
          </a:solidFill>
          <a:ln w="9525" algn="ctr">
            <a:solidFill>
              <a:schemeClr val="tx1"/>
            </a:solidFill>
            <a:miter lim="800000"/>
            <a:headEnd/>
            <a:tailEnd/>
          </a:ln>
        </p:spPr>
        <p:txBody>
          <a:bodyPr wrap="square">
            <a:spAutoFit/>
          </a:bodyPr>
          <a:lstStyle>
            <a:lvl1pPr>
              <a:defRPr b="1" i="1">
                <a:solidFill>
                  <a:schemeClr val="tx1"/>
                </a:solidFill>
                <a:latin typeface="Comic Sans MS" pitchFamily="66" charset="0"/>
              </a:defRPr>
            </a:lvl1pPr>
            <a:lvl2pPr marL="742950" indent="-285750">
              <a:defRPr b="1" i="1">
                <a:solidFill>
                  <a:schemeClr val="tx1"/>
                </a:solidFill>
                <a:latin typeface="Comic Sans MS" pitchFamily="66" charset="0"/>
              </a:defRPr>
            </a:lvl2pPr>
            <a:lvl3pPr marL="1143000" indent="-228600">
              <a:defRPr b="1" i="1">
                <a:solidFill>
                  <a:schemeClr val="tx1"/>
                </a:solidFill>
                <a:latin typeface="Comic Sans MS" pitchFamily="66" charset="0"/>
              </a:defRPr>
            </a:lvl3pPr>
            <a:lvl4pPr marL="1600200" indent="-228600">
              <a:defRPr b="1" i="1">
                <a:solidFill>
                  <a:schemeClr val="tx1"/>
                </a:solidFill>
                <a:latin typeface="Comic Sans MS" pitchFamily="66" charset="0"/>
              </a:defRPr>
            </a:lvl4pPr>
            <a:lvl5pPr marL="2057400" indent="-228600">
              <a:defRPr b="1" i="1">
                <a:solidFill>
                  <a:schemeClr val="tx1"/>
                </a:solidFill>
                <a:latin typeface="Comic Sans MS" pitchFamily="66" charset="0"/>
              </a:defRPr>
            </a:lvl5pPr>
            <a:lvl6pPr marL="2514600" indent="-228600" eaLnBrk="0" fontAlgn="base" hangingPunct="0">
              <a:spcBef>
                <a:spcPct val="0"/>
              </a:spcBef>
              <a:spcAft>
                <a:spcPct val="0"/>
              </a:spcAft>
              <a:defRPr b="1" i="1">
                <a:solidFill>
                  <a:schemeClr val="tx1"/>
                </a:solidFill>
                <a:latin typeface="Comic Sans MS" pitchFamily="66" charset="0"/>
              </a:defRPr>
            </a:lvl6pPr>
            <a:lvl7pPr marL="2971800" indent="-228600" eaLnBrk="0" fontAlgn="base" hangingPunct="0">
              <a:spcBef>
                <a:spcPct val="0"/>
              </a:spcBef>
              <a:spcAft>
                <a:spcPct val="0"/>
              </a:spcAft>
              <a:defRPr b="1" i="1">
                <a:solidFill>
                  <a:schemeClr val="tx1"/>
                </a:solidFill>
                <a:latin typeface="Comic Sans MS" pitchFamily="66" charset="0"/>
              </a:defRPr>
            </a:lvl7pPr>
            <a:lvl8pPr marL="3429000" indent="-228600" eaLnBrk="0" fontAlgn="base" hangingPunct="0">
              <a:spcBef>
                <a:spcPct val="0"/>
              </a:spcBef>
              <a:spcAft>
                <a:spcPct val="0"/>
              </a:spcAft>
              <a:defRPr b="1" i="1">
                <a:solidFill>
                  <a:schemeClr val="tx1"/>
                </a:solidFill>
                <a:latin typeface="Comic Sans MS" pitchFamily="66" charset="0"/>
              </a:defRPr>
            </a:lvl8pPr>
            <a:lvl9pPr marL="3886200" indent="-228600" eaLnBrk="0" fontAlgn="base" hangingPunct="0">
              <a:spcBef>
                <a:spcPct val="0"/>
              </a:spcBef>
              <a:spcAft>
                <a:spcPct val="0"/>
              </a:spcAft>
              <a:defRPr b="1" i="1">
                <a:solidFill>
                  <a:schemeClr val="tx1"/>
                </a:solidFill>
                <a:latin typeface="Comic Sans MS" pitchFamily="66" charset="0"/>
              </a:defRPr>
            </a:lvl9pPr>
          </a:lstStyle>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a:p>
            <a:pPr algn="ctr"/>
            <a:endParaRPr lang="en-US" altLang="en-US" sz="855" b="0" dirty="0">
              <a:solidFill>
                <a:schemeClr val="bg1">
                  <a:lumMod val="95000"/>
                </a:schemeClr>
              </a:solidFill>
              <a:latin typeface="Times New Roman" pitchFamily="18" charset="0"/>
            </a:endParaRPr>
          </a:p>
        </p:txBody>
      </p:sp>
      <p:sp>
        <p:nvSpPr>
          <p:cNvPr id="41" name="Text Box 14">
            <a:extLst>
              <a:ext uri="{FF2B5EF4-FFF2-40B4-BE49-F238E27FC236}">
                <a16:creationId xmlns:a16="http://schemas.microsoft.com/office/drawing/2014/main" id="{28A1DBFE-64D1-45BD-893D-A3610ADB6CAA}"/>
              </a:ext>
            </a:extLst>
          </p:cNvPr>
          <p:cNvSpPr txBox="1">
            <a:spLocks noChangeArrowheads="1"/>
          </p:cNvSpPr>
          <p:nvPr/>
        </p:nvSpPr>
        <p:spPr bwMode="auto">
          <a:xfrm rot="16200000">
            <a:off x="2516608" y="1098153"/>
            <a:ext cx="507831" cy="835727"/>
          </a:xfrm>
          <a:prstGeom prst="rect">
            <a:avLst/>
          </a:prstGeom>
          <a:noFill/>
          <a:ln w="9525" algn="ctr">
            <a:noFill/>
            <a:miter lim="800000"/>
            <a:headEnd/>
            <a:tailEnd/>
          </a:ln>
        </p:spPr>
        <p:txBody>
          <a:bodyPr vert="eaVert"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Tertiary</a:t>
            </a:r>
            <a:br>
              <a:rPr lang="en-US" sz="1050" b="1" dirty="0">
                <a:solidFill>
                  <a:schemeClr val="bg1">
                    <a:lumMod val="95000"/>
                  </a:schemeClr>
                </a:solidFill>
                <a:effectLst>
                  <a:outerShdw blurRad="38100" dist="38100" dir="2700000" algn="tl">
                    <a:srgbClr val="000000">
                      <a:alpha val="43137"/>
                    </a:srgbClr>
                  </a:outerShdw>
                </a:effectLst>
              </a:rPr>
            </a:br>
            <a:r>
              <a:rPr lang="en-US" sz="1050" b="1" dirty="0">
                <a:solidFill>
                  <a:schemeClr val="bg1">
                    <a:lumMod val="95000"/>
                  </a:schemeClr>
                </a:solidFill>
                <a:effectLst>
                  <a:outerShdw blurRad="38100" dist="38100" dir="2700000" algn="tl">
                    <a:srgbClr val="000000">
                      <a:alpha val="43137"/>
                    </a:srgbClr>
                  </a:outerShdw>
                </a:effectLst>
              </a:rPr>
              <a:t>Aid</a:t>
            </a:r>
          </a:p>
        </p:txBody>
      </p:sp>
      <p:sp>
        <p:nvSpPr>
          <p:cNvPr id="42" name="Text Box 9">
            <a:extLst>
              <a:ext uri="{FF2B5EF4-FFF2-40B4-BE49-F238E27FC236}">
                <a16:creationId xmlns:a16="http://schemas.microsoft.com/office/drawing/2014/main" id="{98626EC4-4762-41F9-AC5A-ADD9C1F12A0F}"/>
              </a:ext>
            </a:extLst>
          </p:cNvPr>
          <p:cNvSpPr txBox="1">
            <a:spLocks noChangeArrowheads="1"/>
          </p:cNvSpPr>
          <p:nvPr/>
        </p:nvSpPr>
        <p:spPr bwMode="auto">
          <a:xfrm>
            <a:off x="5259577" y="1518709"/>
            <a:ext cx="1929646" cy="253916"/>
          </a:xfrm>
          <a:prstGeom prst="rect">
            <a:avLst/>
          </a:prstGeom>
          <a:solidFill>
            <a:srgbClr val="008000"/>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Tertiary Aid</a:t>
            </a:r>
          </a:p>
        </p:txBody>
      </p:sp>
      <p:sp>
        <p:nvSpPr>
          <p:cNvPr id="43" name="Line 4">
            <a:extLst>
              <a:ext uri="{FF2B5EF4-FFF2-40B4-BE49-F238E27FC236}">
                <a16:creationId xmlns:a16="http://schemas.microsoft.com/office/drawing/2014/main" id="{821B760E-A196-4B5D-BF6F-622A2E440BFF}"/>
              </a:ext>
            </a:extLst>
          </p:cNvPr>
          <p:cNvSpPr>
            <a:spLocks noChangeShapeType="1"/>
          </p:cNvSpPr>
          <p:nvPr/>
        </p:nvSpPr>
        <p:spPr bwMode="auto">
          <a:xfrm flipH="1">
            <a:off x="1444752" y="3792720"/>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4" name="Line 7">
            <a:extLst>
              <a:ext uri="{FF2B5EF4-FFF2-40B4-BE49-F238E27FC236}">
                <a16:creationId xmlns:a16="http://schemas.microsoft.com/office/drawing/2014/main" id="{3A8A3402-866D-4C91-90ED-B47EAEFCEEB2}"/>
              </a:ext>
            </a:extLst>
          </p:cNvPr>
          <p:cNvSpPr>
            <a:spLocks noChangeShapeType="1"/>
          </p:cNvSpPr>
          <p:nvPr/>
        </p:nvSpPr>
        <p:spPr bwMode="auto">
          <a:xfrm flipH="1">
            <a:off x="1444752" y="1875064"/>
            <a:ext cx="645795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sz="1975" dirty="0"/>
          </a:p>
        </p:txBody>
      </p:sp>
      <p:sp>
        <p:nvSpPr>
          <p:cNvPr id="45" name="Line 29">
            <a:extLst>
              <a:ext uri="{FF2B5EF4-FFF2-40B4-BE49-F238E27FC236}">
                <a16:creationId xmlns:a16="http://schemas.microsoft.com/office/drawing/2014/main" id="{F91AAD85-C0B9-4953-9AB4-20B1F69DF57A}"/>
              </a:ext>
            </a:extLst>
          </p:cNvPr>
          <p:cNvSpPr>
            <a:spLocks noChangeShapeType="1"/>
          </p:cNvSpPr>
          <p:nvPr/>
        </p:nvSpPr>
        <p:spPr bwMode="auto">
          <a:xfrm>
            <a:off x="3371412" y="642669"/>
            <a:ext cx="0" cy="122529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6" name="Text Box 6">
            <a:extLst>
              <a:ext uri="{FF2B5EF4-FFF2-40B4-BE49-F238E27FC236}">
                <a16:creationId xmlns:a16="http://schemas.microsoft.com/office/drawing/2014/main" id="{1E347ACC-2739-4C0F-8D00-D3A5A9C6BD74}"/>
              </a:ext>
            </a:extLst>
          </p:cNvPr>
          <p:cNvSpPr txBox="1">
            <a:spLocks noChangeArrowheads="1"/>
          </p:cNvSpPr>
          <p:nvPr/>
        </p:nvSpPr>
        <p:spPr bwMode="auto">
          <a:xfrm>
            <a:off x="5204525" y="3748034"/>
            <a:ext cx="1600198" cy="253916"/>
          </a:xfrm>
          <a:prstGeom prst="rect">
            <a:avLst/>
          </a:prstGeom>
          <a:noFill/>
          <a:ln w="9525" algn="ctr">
            <a:noFill/>
            <a:miter lim="800000"/>
            <a:headEnd/>
            <a:tailEnd/>
          </a:ln>
        </p:spPr>
        <p:txBody>
          <a:bodyPr wrap="square">
            <a:spAutoFit/>
          </a:bodyPr>
          <a:lstStyle/>
          <a:p>
            <a:pPr algn="ctr">
              <a:defRPr/>
            </a:pPr>
            <a:r>
              <a:rPr lang="en-US" sz="1050" b="1" dirty="0">
                <a:solidFill>
                  <a:schemeClr val="bg1"/>
                </a:solidFill>
                <a:effectLst>
                  <a:outerShdw blurRad="38100" dist="38100" dir="2700000" algn="tl">
                    <a:srgbClr val="000000">
                      <a:alpha val="43137"/>
                    </a:srgbClr>
                  </a:outerShdw>
                </a:effectLst>
              </a:rPr>
              <a:t>No Equalization Aid</a:t>
            </a:r>
          </a:p>
        </p:txBody>
      </p:sp>
      <p:sp>
        <p:nvSpPr>
          <p:cNvPr id="47" name="Text Box 9">
            <a:extLst>
              <a:ext uri="{FF2B5EF4-FFF2-40B4-BE49-F238E27FC236}">
                <a16:creationId xmlns:a16="http://schemas.microsoft.com/office/drawing/2014/main" id="{298D4D24-7262-447F-A7CC-29026E4851ED}"/>
              </a:ext>
            </a:extLst>
          </p:cNvPr>
          <p:cNvSpPr txBox="1">
            <a:spLocks noChangeArrowheads="1"/>
          </p:cNvSpPr>
          <p:nvPr/>
        </p:nvSpPr>
        <p:spPr bwMode="auto">
          <a:xfrm>
            <a:off x="5220891" y="2045807"/>
            <a:ext cx="1996206" cy="253916"/>
          </a:xfrm>
          <a:prstGeom prst="rect">
            <a:avLst/>
          </a:prstGeom>
          <a:solidFill>
            <a:schemeClr val="accent1">
              <a:lumMod val="40000"/>
              <a:lumOff val="60000"/>
            </a:schemeClr>
          </a:solidFill>
          <a:ln w="9525" algn="ctr">
            <a:noFill/>
            <a:miter lim="800000"/>
            <a:headEnd/>
            <a:tailEnd/>
          </a:ln>
        </p:spPr>
        <p:txBody>
          <a:bodyPr wrap="square">
            <a:spAutoFit/>
          </a:bodyPr>
          <a:lstStyle/>
          <a:p>
            <a:pPr algn="ctr">
              <a:defRPr/>
            </a:pPr>
            <a:r>
              <a:rPr lang="en-US" sz="1050" b="1" dirty="0">
                <a:solidFill>
                  <a:schemeClr val="bg1">
                    <a:lumMod val="95000"/>
                  </a:schemeClr>
                </a:solidFill>
                <a:effectLst>
                  <a:outerShdw blurRad="38100" dist="38100" dir="2700000" algn="tl">
                    <a:srgbClr val="000000">
                      <a:alpha val="43137"/>
                    </a:srgbClr>
                  </a:outerShdw>
                </a:effectLst>
              </a:rPr>
              <a:t>Negative Secondary Aid</a:t>
            </a:r>
          </a:p>
        </p:txBody>
      </p:sp>
      <p:sp>
        <p:nvSpPr>
          <p:cNvPr id="48" name="Line 29">
            <a:extLst>
              <a:ext uri="{FF2B5EF4-FFF2-40B4-BE49-F238E27FC236}">
                <a16:creationId xmlns:a16="http://schemas.microsoft.com/office/drawing/2014/main" id="{03E420D2-592E-4F89-8D0B-5D7DFE974E86}"/>
              </a:ext>
            </a:extLst>
          </p:cNvPr>
          <p:cNvSpPr>
            <a:spLocks noChangeShapeType="1"/>
          </p:cNvSpPr>
          <p:nvPr/>
        </p:nvSpPr>
        <p:spPr bwMode="auto">
          <a:xfrm>
            <a:off x="4573191" y="639666"/>
            <a:ext cx="0" cy="3145536"/>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49" name="Line 29">
            <a:extLst>
              <a:ext uri="{FF2B5EF4-FFF2-40B4-BE49-F238E27FC236}">
                <a16:creationId xmlns:a16="http://schemas.microsoft.com/office/drawing/2014/main" id="{C34C96FB-637F-416F-B67E-AE9BCCEA2120}"/>
              </a:ext>
            </a:extLst>
          </p:cNvPr>
          <p:cNvSpPr>
            <a:spLocks noChangeShapeType="1"/>
          </p:cNvSpPr>
          <p:nvPr/>
        </p:nvSpPr>
        <p:spPr bwMode="auto">
          <a:xfrm>
            <a:off x="5151041" y="639666"/>
            <a:ext cx="0" cy="3429000"/>
          </a:xfrm>
          <a:prstGeom prst="line">
            <a:avLst/>
          </a:prstGeom>
          <a:noFill/>
          <a:ln w="31750">
            <a:solidFill>
              <a:srgbClr val="FF0066"/>
            </a:solidFill>
            <a:round/>
            <a:headEnd/>
            <a:tailEnd/>
          </a:ln>
          <a:effectLst>
            <a:outerShdw blurRad="25400" dist="127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975" dirty="0"/>
          </a:p>
        </p:txBody>
      </p:sp>
      <p:sp>
        <p:nvSpPr>
          <p:cNvPr id="24" name="TextBox 23"/>
          <p:cNvSpPr txBox="1"/>
          <p:nvPr/>
        </p:nvSpPr>
        <p:spPr>
          <a:xfrm>
            <a:off x="3924300" y="1002253"/>
            <a:ext cx="376555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State Average Value Per Member</a:t>
            </a:r>
          </a:p>
        </p:txBody>
      </p:sp>
      <p:cxnSp>
        <p:nvCxnSpPr>
          <p:cNvPr id="26" name="Straight Arrow Connector 25"/>
          <p:cNvCxnSpPr>
            <a:cxnSpLocks/>
          </p:cNvCxnSpPr>
          <p:nvPr/>
        </p:nvCxnSpPr>
        <p:spPr>
          <a:xfrm flipH="1">
            <a:off x="3395662" y="1408964"/>
            <a:ext cx="1088034" cy="189077"/>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72885" y="2412714"/>
            <a:ext cx="22860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Based on $$ in Pot</a:t>
            </a:r>
          </a:p>
        </p:txBody>
      </p:sp>
      <p:cxnSp>
        <p:nvCxnSpPr>
          <p:cNvPr id="28" name="Straight Arrow Connector 27"/>
          <p:cNvCxnSpPr/>
          <p:nvPr/>
        </p:nvCxnSpPr>
        <p:spPr>
          <a:xfrm flipH="1">
            <a:off x="4597400" y="2805653"/>
            <a:ext cx="1085850" cy="34290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57900" y="3151554"/>
            <a:ext cx="1371600" cy="369332"/>
          </a:xfrm>
          <a:prstGeom prst="rect">
            <a:avLst/>
          </a:prstGeom>
          <a:solidFill>
            <a:schemeClr val="tx1"/>
          </a:solidFill>
          <a:ln w="25400">
            <a:solidFill>
              <a:schemeClr val="bg1"/>
            </a:solidFill>
          </a:ln>
        </p:spPr>
        <p:txBody>
          <a:bodyPr wrap="square" rtlCol="0">
            <a:spAutoFit/>
          </a:bodyPr>
          <a:lstStyle/>
          <a:p>
            <a:pPr algn="ctr"/>
            <a:r>
              <a:rPr lang="en-US" sz="1800" dirty="0">
                <a:solidFill>
                  <a:schemeClr val="bg1"/>
                </a:solidFill>
                <a:latin typeface="Lato" panose="020F0502020204030203" pitchFamily="34" charset="0"/>
              </a:rPr>
              <a:t>In Statute</a:t>
            </a:r>
          </a:p>
        </p:txBody>
      </p:sp>
      <p:cxnSp>
        <p:nvCxnSpPr>
          <p:cNvPr id="30" name="Straight Arrow Connector 29"/>
          <p:cNvCxnSpPr/>
          <p:nvPr/>
        </p:nvCxnSpPr>
        <p:spPr>
          <a:xfrm flipH="1">
            <a:off x="5200650" y="3497803"/>
            <a:ext cx="800100" cy="40005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endParaRPr lang="en-US" dirty="0"/>
          </a:p>
        </p:txBody>
      </p:sp>
      <p:sp>
        <p:nvSpPr>
          <p:cNvPr id="31"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70</a:t>
            </a:fld>
            <a:endParaRPr lang="en-US" sz="1400" dirty="0">
              <a:latin typeface="Lato" panose="020F0502020204030203" pitchFamily="34" charset="0"/>
            </a:endParaRPr>
          </a:p>
        </p:txBody>
      </p:sp>
    </p:spTree>
    <p:extLst>
      <p:ext uri="{BB962C8B-B14F-4D97-AF65-F5344CB8AC3E}">
        <p14:creationId xmlns:p14="http://schemas.microsoft.com/office/powerpoint/2010/main" val="2530551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solidFill>
                  <a:srgbClr val="FFFF00"/>
                </a:solidFill>
                <a:latin typeface="Lato Black" panose="020F0A02020204030203" pitchFamily="34" charset="0"/>
              </a:rPr>
              <a:t>Revenue Limits, State Aids,</a:t>
            </a:r>
            <a:br>
              <a:rPr lang="en-US" sz="3300" b="1" dirty="0">
                <a:solidFill>
                  <a:srgbClr val="FFFF00"/>
                </a:solidFill>
                <a:latin typeface="Lato Black" panose="020F0A02020204030203" pitchFamily="34" charset="0"/>
              </a:rPr>
            </a:br>
            <a:r>
              <a:rPr lang="en-US" sz="3300" b="1" dirty="0">
                <a:solidFill>
                  <a:srgbClr val="FFFF00"/>
                </a:solidFill>
                <a:latin typeface="Lato Black" panose="020F0A02020204030203" pitchFamily="34" charset="0"/>
              </a:rPr>
              <a:t> and Controlled Property Tax Levies</a:t>
            </a:r>
            <a:endParaRPr lang="en-US" sz="3300" dirty="0">
              <a:solidFill>
                <a:srgbClr val="FFFF00"/>
              </a:solidFill>
              <a:latin typeface="Lato Black" panose="020F0A02020204030203" pitchFamily="34" charset="0"/>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600679924"/>
              </p:ext>
            </p:extLst>
          </p:nvPr>
        </p:nvGraphicFramePr>
        <p:xfrm>
          <a:off x="429371" y="1159477"/>
          <a:ext cx="8285259" cy="362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8577465" y="4853167"/>
            <a:ext cx="502920" cy="226314"/>
          </a:xfrm>
        </p:spPr>
        <p:txBody>
          <a:bodyPr/>
          <a:lstStyle/>
          <a:p>
            <a:pPr>
              <a:defRPr/>
            </a:pPr>
            <a:fld id="{3528CCFA-0BAD-4D07-A244-1DA515BBAFBE}" type="slidenum">
              <a:rPr lang="en-US" sz="1400" smtClean="0">
                <a:latin typeface="Lato" panose="020F0502020204030203" pitchFamily="34" charset="0"/>
              </a:rPr>
              <a:pPr>
                <a:defRPr/>
              </a:pPr>
              <a:t>71</a:t>
            </a:fld>
            <a:endParaRPr lang="en-US" sz="1400">
              <a:latin typeface="Lato" panose="020F0502020204030203" pitchFamily="34" charset="0"/>
            </a:endParaRPr>
          </a:p>
        </p:txBody>
      </p:sp>
    </p:spTree>
    <p:extLst>
      <p:ext uri="{BB962C8B-B14F-4D97-AF65-F5344CB8AC3E}">
        <p14:creationId xmlns:p14="http://schemas.microsoft.com/office/powerpoint/2010/main" val="1480047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405442" y="241789"/>
            <a:ext cx="8255479" cy="4000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Watch Value Per Member Over Time</a:t>
            </a:r>
          </a:p>
        </p:txBody>
      </p:sp>
      <p:sp>
        <p:nvSpPr>
          <p:cNvPr id="3" name="Slide Number Placeholder 2"/>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72</a:t>
            </a:fld>
            <a:endParaRPr lang="en-US" sz="1400">
              <a:latin typeface="Lato" panose="020F0502020204030203" pitchFamily="34" charset="0"/>
            </a:endParaRPr>
          </a:p>
        </p:txBody>
      </p:sp>
      <p:grpSp>
        <p:nvGrpSpPr>
          <p:cNvPr id="6" name="Group 5">
            <a:extLst>
              <a:ext uri="{FF2B5EF4-FFF2-40B4-BE49-F238E27FC236}">
                <a16:creationId xmlns:a16="http://schemas.microsoft.com/office/drawing/2014/main" id="{4919091F-BB50-4BA5-94EE-ACFA3F032B95}"/>
              </a:ext>
            </a:extLst>
          </p:cNvPr>
          <p:cNvGrpSpPr/>
          <p:nvPr/>
        </p:nvGrpSpPr>
        <p:grpSpPr>
          <a:xfrm>
            <a:off x="1526567" y="791751"/>
            <a:ext cx="6090866" cy="4214812"/>
            <a:chOff x="1507331" y="824718"/>
            <a:chExt cx="6090866" cy="4214812"/>
          </a:xfrm>
        </p:grpSpPr>
        <p:pic>
          <p:nvPicPr>
            <p:cNvPr id="2" name="Picture 1"/>
            <p:cNvPicPr>
              <a:picLocks noChangeAspect="1"/>
            </p:cNvPicPr>
            <p:nvPr/>
          </p:nvPicPr>
          <p:blipFill>
            <a:blip r:embed="rId3"/>
            <a:stretch>
              <a:fillRect/>
            </a:stretch>
          </p:blipFill>
          <p:spPr>
            <a:xfrm>
              <a:off x="1507331" y="824718"/>
              <a:ext cx="6090866" cy="4214812"/>
            </a:xfrm>
            <a:prstGeom prst="rect">
              <a:avLst/>
            </a:prstGeom>
            <a:solidFill>
              <a:schemeClr val="bg1"/>
            </a:solidFill>
            <a:effectLst>
              <a:outerShdw blurRad="12700" dist="12700" dir="2700000" algn="tl" rotWithShape="0">
                <a:prstClr val="black">
                  <a:alpha val="40000"/>
                </a:prstClr>
              </a:outerShdw>
            </a:effectLst>
          </p:spPr>
        </p:pic>
        <p:sp>
          <p:nvSpPr>
            <p:cNvPr id="9" name="Rectangle 8">
              <a:extLst>
                <a:ext uri="{FF2B5EF4-FFF2-40B4-BE49-F238E27FC236}">
                  <a16:creationId xmlns:a16="http://schemas.microsoft.com/office/drawing/2014/main" id="{1DAB41BA-F9F8-4B59-90AF-11716AA071CE}"/>
                </a:ext>
              </a:extLst>
            </p:cNvPr>
            <p:cNvSpPr/>
            <p:nvPr/>
          </p:nvSpPr>
          <p:spPr>
            <a:xfrm>
              <a:off x="2159166" y="4178300"/>
              <a:ext cx="5333834" cy="3385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228850" y="1272012"/>
            <a:ext cx="332116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1.) Severely Declining Enrollment</a:t>
            </a:r>
          </a:p>
        </p:txBody>
      </p:sp>
      <p:sp>
        <p:nvSpPr>
          <p:cNvPr id="5" name="TextBox 4"/>
          <p:cNvSpPr txBox="1"/>
          <p:nvPr/>
        </p:nvSpPr>
        <p:spPr>
          <a:xfrm>
            <a:off x="2228850" y="1618517"/>
            <a:ext cx="445770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2.) Property Value Significantly Increases</a:t>
            </a:r>
          </a:p>
        </p:txBody>
      </p:sp>
    </p:spTree>
    <p:extLst>
      <p:ext uri="{BB962C8B-B14F-4D97-AF65-F5344CB8AC3E}">
        <p14:creationId xmlns:p14="http://schemas.microsoft.com/office/powerpoint/2010/main" val="40391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707" y="3018367"/>
            <a:ext cx="8715735" cy="430887"/>
          </a:xfrm>
          <a:prstGeom prst="rect">
            <a:avLst/>
          </a:prstGeom>
        </p:spPr>
        <p:txBody>
          <a:bodyPr wrap="square">
            <a:spAutoFit/>
          </a:bodyPr>
          <a:lstStyle/>
          <a:p>
            <a:pPr algn="ctr" eaLnBrk="1" hangingPunct="1">
              <a:buClr>
                <a:srgbClr val="FFFF00"/>
              </a:buClr>
              <a:defRPr/>
            </a:pPr>
            <a:r>
              <a:rPr lang="en-US" sz="2200" b="1" i="1" dirty="0">
                <a:latin typeface="Lato" panose="020F0502020204030203" pitchFamily="34" charset="0"/>
              </a:rPr>
              <a:t>SFS Homepage &gt; Statistical &gt; Longitudinal Data &gt; Property Valuation</a:t>
            </a:r>
          </a:p>
        </p:txBody>
      </p:sp>
      <p:sp>
        <p:nvSpPr>
          <p:cNvPr id="12" name="Rectangle 11"/>
          <p:cNvSpPr/>
          <p:nvPr/>
        </p:nvSpPr>
        <p:spPr>
          <a:xfrm>
            <a:off x="728305" y="2381492"/>
            <a:ext cx="7687390" cy="430887"/>
          </a:xfrm>
          <a:prstGeom prst="rect">
            <a:avLst/>
          </a:prstGeom>
        </p:spPr>
        <p:txBody>
          <a:bodyPr wrap="square">
            <a:spAutoFit/>
          </a:bodyPr>
          <a:lstStyle/>
          <a:p>
            <a:pPr algn="ctr"/>
            <a:r>
              <a:rPr lang="en-US" sz="2200" b="1" dirty="0">
                <a:solidFill>
                  <a:srgbClr val="FF0000"/>
                </a:solidFill>
                <a:latin typeface="Lato" panose="020F0502020204030203" pitchFamily="34" charset="0"/>
              </a:rPr>
              <a:t>“Longitudinal Equalization </a:t>
            </a:r>
            <a:r>
              <a:rPr lang="en-US" sz="2200" b="1" u="sng" dirty="0">
                <a:solidFill>
                  <a:srgbClr val="FF0000"/>
                </a:solidFill>
                <a:latin typeface="Lato" panose="020F0502020204030203" pitchFamily="34" charset="0"/>
              </a:rPr>
              <a:t>Aid Value-Per-Member</a:t>
            </a:r>
            <a:r>
              <a:rPr lang="en-US" sz="2200" b="1" dirty="0">
                <a:solidFill>
                  <a:srgbClr val="FF0000"/>
                </a:solidFill>
                <a:latin typeface="Lato" panose="020F0502020204030203" pitchFamily="34" charset="0"/>
              </a:rPr>
              <a:t> History”</a:t>
            </a:r>
          </a:p>
        </p:txBody>
      </p:sp>
      <p:sp>
        <p:nvSpPr>
          <p:cNvPr id="13"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Lato Black" panose="020F0A02020204030203" pitchFamily="34" charset="0"/>
              </a:rPr>
              <a:t>Equalization Aid Resources on the School Financial Services Website</a:t>
            </a:r>
          </a:p>
        </p:txBody>
      </p:sp>
      <p:sp>
        <p:nvSpPr>
          <p:cNvPr id="2" name="Rectangle 1"/>
          <p:cNvSpPr/>
          <p:nvPr/>
        </p:nvSpPr>
        <p:spPr>
          <a:xfrm>
            <a:off x="-15117" y="1238503"/>
            <a:ext cx="9115450" cy="430887"/>
          </a:xfrm>
          <a:prstGeom prst="rect">
            <a:avLst/>
          </a:prstGeom>
        </p:spPr>
        <p:txBody>
          <a:bodyPr wrap="square">
            <a:spAutoFit/>
          </a:bodyPr>
          <a:lstStyle/>
          <a:p>
            <a:pPr algn="ctr"/>
            <a:r>
              <a:rPr lang="en-US" sz="2200" b="1" dirty="0">
                <a:latin typeface="Lato" panose="020F0502020204030203" pitchFamily="34" charset="0"/>
                <a:hlinkClick r:id="rId2"/>
              </a:rPr>
              <a:t>http://dpi.wi.gov/sfs/statistical/longitudinal-data/property-valuation</a:t>
            </a:r>
            <a:endParaRPr lang="en-US" sz="2200" b="1" dirty="0">
              <a:latin typeface="Lato" panose="020F0502020204030203" pitchFamily="34" charset="0"/>
            </a:endParaRPr>
          </a:p>
        </p:txBody>
      </p:sp>
      <p:sp>
        <p:nvSpPr>
          <p:cNvPr id="3" name="Slide Number Placeholder 2"/>
          <p:cNvSpPr>
            <a:spLocks noGrp="1"/>
          </p:cNvSpPr>
          <p:nvPr>
            <p:ph type="sldNum" sz="quarter" idx="12"/>
          </p:nvPr>
        </p:nvSpPr>
        <p:spPr/>
        <p:txBody>
          <a:bodyPr/>
          <a:lstStyle/>
          <a:p>
            <a:endParaRPr lang="en-US" dirty="0"/>
          </a:p>
        </p:txBody>
      </p:sp>
      <p:sp>
        <p:nvSpPr>
          <p:cNvPr id="8"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73</a:t>
            </a:fld>
            <a:endParaRPr lang="en-US" sz="1400">
              <a:latin typeface="Lato" panose="020F0502020204030203" pitchFamily="34" charset="0"/>
            </a:endParaRPr>
          </a:p>
        </p:txBody>
      </p:sp>
    </p:spTree>
    <p:extLst>
      <p:ext uri="{BB962C8B-B14F-4D97-AF65-F5344CB8AC3E}">
        <p14:creationId xmlns:p14="http://schemas.microsoft.com/office/powerpoint/2010/main" val="1580195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E77BB1-31D2-4679-A1AD-E4BEB0145174}"/>
              </a:ext>
            </a:extLst>
          </p:cNvPr>
          <p:cNvGrpSpPr/>
          <p:nvPr/>
        </p:nvGrpSpPr>
        <p:grpSpPr>
          <a:xfrm>
            <a:off x="1432321" y="762681"/>
            <a:ext cx="6279357" cy="4289602"/>
            <a:chOff x="1432321" y="762681"/>
            <a:chExt cx="6279357" cy="4289602"/>
          </a:xfrm>
        </p:grpSpPr>
        <p:pic>
          <p:nvPicPr>
            <p:cNvPr id="2" name="Picture 1"/>
            <p:cNvPicPr>
              <a:picLocks noChangeAspect="1"/>
            </p:cNvPicPr>
            <p:nvPr/>
          </p:nvPicPr>
          <p:blipFill>
            <a:blip r:embed="rId3"/>
            <a:stretch>
              <a:fillRect/>
            </a:stretch>
          </p:blipFill>
          <p:spPr>
            <a:xfrm>
              <a:off x="1432321" y="762681"/>
              <a:ext cx="6279357" cy="4289602"/>
            </a:xfrm>
            <a:prstGeom prst="rect">
              <a:avLst/>
            </a:prstGeom>
            <a:solidFill>
              <a:schemeClr val="bg1"/>
            </a:solidFill>
            <a:effectLst>
              <a:outerShdw blurRad="12700" dist="12700" dir="2700000" algn="tl" rotWithShape="0">
                <a:prstClr val="black">
                  <a:alpha val="40000"/>
                </a:prstClr>
              </a:outerShdw>
            </a:effectLst>
          </p:spPr>
        </p:pic>
        <p:sp>
          <p:nvSpPr>
            <p:cNvPr id="4" name="Rectangle 3">
              <a:extLst>
                <a:ext uri="{FF2B5EF4-FFF2-40B4-BE49-F238E27FC236}">
                  <a16:creationId xmlns:a16="http://schemas.microsoft.com/office/drawing/2014/main" id="{A270EB66-3929-4AA9-A51F-765881123B45}"/>
                </a:ext>
              </a:extLst>
            </p:cNvPr>
            <p:cNvSpPr/>
            <p:nvPr/>
          </p:nvSpPr>
          <p:spPr>
            <a:xfrm>
              <a:off x="2184566" y="4191000"/>
              <a:ext cx="5333834" cy="3385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209966" y="1249501"/>
            <a:ext cx="3086100" cy="338554"/>
          </a:xfrm>
          <a:prstGeom prst="rect">
            <a:avLst/>
          </a:prstGeom>
          <a:noFill/>
        </p:spPr>
        <p:txBody>
          <a:bodyPr wrap="square" rtlCol="0">
            <a:spAutoFit/>
          </a:bodyPr>
          <a:lstStyle/>
          <a:p>
            <a:r>
              <a:rPr lang="en-US" sz="1600" b="1" dirty="0">
                <a:solidFill>
                  <a:srgbClr val="FF0000"/>
                </a:solidFill>
                <a:latin typeface="Lato" panose="020F0502020204030203" pitchFamily="34" charset="0"/>
              </a:rPr>
              <a:t>1.) Exploding Enrollment</a:t>
            </a:r>
          </a:p>
        </p:txBody>
      </p:sp>
      <p:sp>
        <p:nvSpPr>
          <p:cNvPr id="3" name="Slide Number Placeholder 2"/>
          <p:cNvSpPr>
            <a:spLocks noGrp="1"/>
          </p:cNvSpPr>
          <p:nvPr>
            <p:ph type="sldNum" sz="quarter" idx="12"/>
          </p:nvPr>
        </p:nvSpPr>
        <p:spPr/>
        <p:txBody>
          <a:bodyPr/>
          <a:lstStyle/>
          <a:p>
            <a:endParaRPr lang="en-US" dirty="0"/>
          </a:p>
        </p:txBody>
      </p:sp>
      <p:sp>
        <p:nvSpPr>
          <p:cNvPr id="6"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74</a:t>
            </a:fld>
            <a:endParaRPr lang="en-US" sz="1400">
              <a:latin typeface="Lato" panose="020F0502020204030203" pitchFamily="34" charset="0"/>
            </a:endParaRPr>
          </a:p>
        </p:txBody>
      </p:sp>
    </p:spTree>
    <p:extLst>
      <p:ext uri="{BB962C8B-B14F-4D97-AF65-F5344CB8AC3E}">
        <p14:creationId xmlns:p14="http://schemas.microsoft.com/office/powerpoint/2010/main" val="12804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4294967295"/>
          </p:nvPr>
        </p:nvSpPr>
        <p:spPr>
          <a:xfrm>
            <a:off x="104172" y="1385887"/>
            <a:ext cx="8935656" cy="3463529"/>
          </a:xfrm>
        </p:spPr>
        <p:txBody>
          <a:bodyPr>
            <a:normAutofit/>
          </a:bodyPr>
          <a:lstStyle/>
          <a:p>
            <a:pPr algn="ctr" eaLnBrk="1" hangingPunct="1">
              <a:buFont typeface="Wingdings" pitchFamily="2" charset="2"/>
              <a:buNone/>
            </a:pPr>
            <a:r>
              <a:rPr lang="en-US" sz="2200" dirty="0">
                <a:solidFill>
                  <a:srgbClr val="FF0000"/>
                </a:solidFill>
              </a:rPr>
              <a:t>How can I explain changes in my district’s aid?</a:t>
            </a:r>
            <a:endParaRPr lang="en-US" sz="2200" dirty="0"/>
          </a:p>
          <a:p>
            <a:pPr algn="ctr" eaLnBrk="1" hangingPunct="1">
              <a:spcAft>
                <a:spcPts val="0"/>
              </a:spcAft>
              <a:buFont typeface="Wingdings" pitchFamily="2" charset="2"/>
              <a:buNone/>
            </a:pPr>
            <a:r>
              <a:rPr lang="en-US" sz="2200" dirty="0"/>
              <a:t>Multi-Year History on the Website</a:t>
            </a:r>
          </a:p>
          <a:p>
            <a:pPr algn="ctr" eaLnBrk="1" hangingPunct="1">
              <a:spcAft>
                <a:spcPts val="0"/>
              </a:spcAft>
              <a:buFont typeface="Wingdings" pitchFamily="2" charset="2"/>
              <a:buNone/>
            </a:pPr>
            <a:r>
              <a:rPr lang="en-US" sz="2200" dirty="0"/>
              <a:t>Longitudinal Excel Spreadsheet</a:t>
            </a:r>
          </a:p>
          <a:p>
            <a:pPr algn="ctr" eaLnBrk="1" hangingPunct="1">
              <a:buFont typeface="Wingdings" pitchFamily="2" charset="2"/>
              <a:buNone/>
            </a:pPr>
            <a:endParaRPr lang="en-US" sz="2200" dirty="0"/>
          </a:p>
          <a:p>
            <a:pPr algn="ctr">
              <a:buNone/>
            </a:pPr>
            <a:r>
              <a:rPr lang="en-US" sz="2200" dirty="0">
                <a:hlinkClick r:id="rId2"/>
              </a:rPr>
              <a:t>https://dpi.wi.gov/sfs/statistical/longitudinal-data/equalization-aid</a:t>
            </a:r>
            <a:endParaRPr lang="en-US" sz="2200" dirty="0"/>
          </a:p>
        </p:txBody>
      </p:sp>
      <p:sp>
        <p:nvSpPr>
          <p:cNvPr id="4" name="TextBox 3"/>
          <p:cNvSpPr txBox="1"/>
          <p:nvPr/>
        </p:nvSpPr>
        <p:spPr>
          <a:xfrm>
            <a:off x="196770" y="4295418"/>
            <a:ext cx="8762035" cy="769441"/>
          </a:xfrm>
          <a:prstGeom prst="rect">
            <a:avLst/>
          </a:prstGeom>
          <a:noFill/>
        </p:spPr>
        <p:txBody>
          <a:bodyPr wrap="square" rtlCol="0">
            <a:spAutoFit/>
          </a:bodyPr>
          <a:lstStyle/>
          <a:p>
            <a:pPr algn="ctr"/>
            <a:r>
              <a:rPr lang="en-US" sz="2200" b="1" dirty="0">
                <a:latin typeface="Lato" panose="020F0502020204030203" pitchFamily="34" charset="0"/>
              </a:rPr>
              <a:t>A listing of the pertinent Equalization Aid factors that explain what is happening in your district.</a:t>
            </a:r>
          </a:p>
        </p:txBody>
      </p:sp>
      <p:sp>
        <p:nvSpPr>
          <p:cNvPr id="5" name="Rectangle 7"/>
          <p:cNvSpPr>
            <a:spLocks noChangeArrowheads="1"/>
          </p:cNvSpPr>
          <p:nvPr/>
        </p:nvSpPr>
        <p:spPr bwMode="auto">
          <a:xfrm>
            <a:off x="1428750" y="114300"/>
            <a:ext cx="6343650" cy="857250"/>
          </a:xfrm>
          <a:prstGeom prst="rect">
            <a:avLst/>
          </a:prstGeom>
          <a:noFill/>
          <a:ln w="9525">
            <a:noFill/>
            <a:miter lim="800000"/>
            <a:headEnd/>
            <a:tailEnd/>
          </a:ln>
          <a:effectLst/>
        </p:spPr>
        <p:txBody>
          <a:bodyPr lIns="69056" tIns="34529" rIns="69056" bIns="34529" anchor="b"/>
          <a:lstStyle/>
          <a:p>
            <a:pPr algn="ctr">
              <a:defRPr/>
            </a:pPr>
            <a:endParaRPr lang="en-US" sz="2800" b="1" dirty="0">
              <a:solidFill>
                <a:schemeClr val="bg1"/>
              </a:solidFill>
              <a:effectLst>
                <a:outerShdw blurRad="38100" dist="38100" dir="2700000" algn="tl">
                  <a:srgbClr val="000000"/>
                </a:outerShdw>
              </a:effectLst>
              <a:latin typeface="Lato Black" panose="020F0A02020204030203" pitchFamily="34" charset="0"/>
            </a:endParaRPr>
          </a:p>
          <a:p>
            <a:pPr algn="ctr">
              <a:defRPr/>
            </a:pPr>
            <a:r>
              <a:rPr lang="en-US" sz="2800" b="1" dirty="0">
                <a:solidFill>
                  <a:schemeClr val="bg1"/>
                </a:solidFill>
                <a:effectLst>
                  <a:outerShdw blurRad="38100" dist="38100" dir="2700000" algn="tl">
                    <a:srgbClr val="000000"/>
                  </a:outerShdw>
                </a:effectLst>
                <a:latin typeface="Trebuchet MS" panose="020B0603020202020204" pitchFamily="34" charset="0"/>
              </a:rPr>
              <a:t>Equalization Aid Resources on the School Financial Services Website</a:t>
            </a:r>
          </a:p>
        </p:txBody>
      </p:sp>
      <p:sp>
        <p:nvSpPr>
          <p:cNvPr id="2" name="Slide Number Placeholder 1"/>
          <p:cNvSpPr>
            <a:spLocks noGrp="1"/>
          </p:cNvSpPr>
          <p:nvPr>
            <p:ph type="sldNum" sz="quarter" idx="12"/>
          </p:nvPr>
        </p:nvSpPr>
        <p:spPr/>
        <p:txBody>
          <a:bodyPr/>
          <a:lstStyle/>
          <a:p>
            <a:endParaRPr lang="en-US" dirty="0"/>
          </a:p>
        </p:txBody>
      </p:sp>
      <p:sp>
        <p:nvSpPr>
          <p:cNvPr id="6" name="Slide Number Placeholder 1"/>
          <p:cNvSpPr txBox="1">
            <a:spLocks/>
          </p:cNvSpPr>
          <p:nvPr/>
        </p:nvSpPr>
        <p:spPr>
          <a:xfrm>
            <a:off x="8532273" y="4825969"/>
            <a:ext cx="502920" cy="226314"/>
          </a:xfr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75</a:t>
            </a:fld>
            <a:endParaRPr lang="en-US" sz="1400">
              <a:latin typeface="Lato" panose="020F0502020204030203" pitchFamily="34" charset="0"/>
            </a:endParaRPr>
          </a:p>
        </p:txBody>
      </p:sp>
    </p:spTree>
    <p:extLst>
      <p:ext uri="{BB962C8B-B14F-4D97-AF65-F5344CB8AC3E}">
        <p14:creationId xmlns:p14="http://schemas.microsoft.com/office/powerpoint/2010/main" val="351600869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Basic Equalization Aid Concepts</a:t>
            </a:r>
          </a:p>
        </p:txBody>
      </p:sp>
      <p:sp>
        <p:nvSpPr>
          <p:cNvPr id="3" name="Text Placeholder 2"/>
          <p:cNvSpPr>
            <a:spLocks noGrp="1"/>
          </p:cNvSpPr>
          <p:nvPr>
            <p:ph type="body" sz="quarter" idx="14"/>
          </p:nvPr>
        </p:nvSpPr>
        <p:spPr>
          <a:xfrm>
            <a:off x="266218" y="1152467"/>
            <a:ext cx="8634714" cy="3540977"/>
          </a:xfrm>
        </p:spPr>
        <p:txBody>
          <a:bodyPr>
            <a:noAutofit/>
          </a:bodyPr>
          <a:lstStyle/>
          <a:p>
            <a:pPr lvl="0" defTabSz="457200">
              <a:lnSpc>
                <a:spcPct val="100000"/>
              </a:lnSpc>
              <a:spcAft>
                <a:spcPts val="600"/>
              </a:spcAft>
              <a:buFont typeface="+mj-lt"/>
              <a:buAutoNum type="arabicPeriod"/>
            </a:pPr>
            <a:r>
              <a:rPr lang="en-US" sz="2200" dirty="0"/>
              <a:t>Equalization Aid is property tax relief under revenue limits.</a:t>
            </a:r>
          </a:p>
          <a:p>
            <a:pPr lvl="0" defTabSz="457200">
              <a:lnSpc>
                <a:spcPct val="100000"/>
              </a:lnSpc>
              <a:spcAft>
                <a:spcPts val="600"/>
              </a:spcAft>
              <a:buFont typeface="+mj-lt"/>
              <a:buAutoNum type="arabicPeriod"/>
            </a:pPr>
            <a:r>
              <a:rPr lang="en-US" sz="2200" dirty="0"/>
              <a:t>Aid is inversely related to district property value per member.</a:t>
            </a:r>
          </a:p>
          <a:p>
            <a:pPr lvl="0" defTabSz="457200">
              <a:lnSpc>
                <a:spcPct val="100000"/>
              </a:lnSpc>
              <a:spcAft>
                <a:spcPts val="600"/>
              </a:spcAft>
              <a:buFont typeface="+mj-lt"/>
              <a:buAutoNum type="arabicPeriod"/>
            </a:pPr>
            <a:r>
              <a:rPr lang="en-US" sz="2200" dirty="0"/>
              <a:t>One pot of money is split over 421 school districts based on district values, membership, and shared costs. </a:t>
            </a:r>
          </a:p>
          <a:p>
            <a:pPr lvl="0" defTabSz="457200">
              <a:lnSpc>
                <a:spcPct val="100000"/>
              </a:lnSpc>
              <a:spcAft>
                <a:spcPts val="600"/>
              </a:spcAft>
              <a:buFont typeface="+mj-lt"/>
              <a:buAutoNum type="arabicPeriod"/>
            </a:pPr>
            <a:r>
              <a:rPr lang="en-US" sz="2200" dirty="0"/>
              <a:t>Depending on district value-per-member, some districts’ aid is increased by increasing expenses, while others’ aid is decreased by increasing expenses. </a:t>
            </a:r>
          </a:p>
          <a:p>
            <a:pPr lvl="0" defTabSz="457200">
              <a:lnSpc>
                <a:spcPct val="100000"/>
              </a:lnSpc>
              <a:spcAft>
                <a:spcPts val="600"/>
              </a:spcAft>
              <a:buFont typeface="+mj-lt"/>
              <a:buAutoNum type="arabicPeriod"/>
            </a:pPr>
            <a:r>
              <a:rPr lang="en-US" sz="2200" dirty="0"/>
              <a:t>Know where your district is in the formula and understand why your equalization aid changes.</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76</a:t>
            </a:fld>
            <a:endParaRPr lang="en-US" sz="1400">
              <a:latin typeface="Lato" panose="020F0502020204030203" pitchFamily="34" charset="0"/>
            </a:endParaRPr>
          </a:p>
        </p:txBody>
      </p:sp>
    </p:spTree>
    <p:extLst>
      <p:ext uri="{BB962C8B-B14F-4D97-AF65-F5344CB8AC3E}">
        <p14:creationId xmlns:p14="http://schemas.microsoft.com/office/powerpoint/2010/main" val="2396760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Equalization Aids</a:t>
            </a:r>
          </a:p>
        </p:txBody>
      </p:sp>
      <p:sp>
        <p:nvSpPr>
          <p:cNvPr id="3" name="Text Placeholder 2"/>
          <p:cNvSpPr>
            <a:spLocks noGrp="1"/>
          </p:cNvSpPr>
          <p:nvPr>
            <p:ph type="body" sz="quarter" idx="14"/>
          </p:nvPr>
        </p:nvSpPr>
        <p:spPr/>
        <p:txBody>
          <a:bodyPr/>
          <a:lstStyle/>
          <a:p>
            <a:endParaRPr lang="en-US" dirty="0">
              <a:solidFill>
                <a:prstClr val="black"/>
              </a:solidFill>
            </a:endParaRPr>
          </a:p>
          <a:p>
            <a:pPr marL="0" indent="0">
              <a:buNone/>
            </a:pPr>
            <a:r>
              <a:rPr lang="en-US" sz="4800" dirty="0">
                <a:solidFill>
                  <a:prstClr val="black"/>
                </a:solidFill>
              </a:rPr>
              <a:t>        Questions?</a:t>
            </a:r>
          </a:p>
          <a:p>
            <a:endParaRPr lang="en-US" dirty="0"/>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77</a:t>
            </a:fld>
            <a:endParaRPr lang="en-US" sz="1400">
              <a:latin typeface="Lato" panose="020F0502020204030203" pitchFamily="34" charset="0"/>
            </a:endParaRPr>
          </a:p>
        </p:txBody>
      </p:sp>
    </p:spTree>
    <p:extLst>
      <p:ext uri="{BB962C8B-B14F-4D97-AF65-F5344CB8AC3E}">
        <p14:creationId xmlns:p14="http://schemas.microsoft.com/office/powerpoint/2010/main" val="2665347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 y="1"/>
            <a:ext cx="9078705" cy="94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sz="3300" b="1" dirty="0">
                <a:latin typeface="Lato Black" panose="020F0A02020204030203" pitchFamily="34" charset="0"/>
              </a:rPr>
              <a:t>Fund Accounting / Fund Balance</a:t>
            </a:r>
            <a:endParaRPr lang="en-US" sz="3300" dirty="0">
              <a:latin typeface="Lato Black" panose="020F0A02020204030203" pitchFamily="34" charset="0"/>
            </a:endParaRPr>
          </a:p>
        </p:txBody>
      </p:sp>
      <p:sp>
        <p:nvSpPr>
          <p:cNvPr id="2" name="Content Placeholder 1"/>
          <p:cNvSpPr>
            <a:spLocks noGrp="1"/>
          </p:cNvSpPr>
          <p:nvPr>
            <p:ph idx="1"/>
          </p:nvPr>
        </p:nvSpPr>
        <p:spPr/>
        <p:txBody>
          <a:bodyPr/>
          <a:lstStyle/>
          <a:p>
            <a:pPr lvl="0"/>
            <a:r>
              <a:rPr lang="en-US" sz="2800" dirty="0"/>
              <a:t>Diving in…. </a:t>
            </a:r>
          </a:p>
          <a:p>
            <a:pPr lvl="0"/>
            <a:endParaRPr lang="en-US" sz="2800" dirty="0"/>
          </a:p>
          <a:p>
            <a:pPr marL="0" lvl="0" indent="0">
              <a:buNone/>
            </a:pPr>
            <a:r>
              <a:rPr lang="en-US" sz="2800" dirty="0"/>
              <a:t>		…to Wisconsin school district accounting</a:t>
            </a:r>
            <a:endParaRPr lang="en-US" sz="2800" b="1" dirty="0">
              <a:latin typeface="Lato" panose="020F0502020204030203" pitchFamily="34" charset="0"/>
            </a:endParaRPr>
          </a:p>
        </p:txBody>
      </p:sp>
      <p:sp>
        <p:nvSpPr>
          <p:cNvPr id="3" name="Slide Number Placeholder 2"/>
          <p:cNvSpPr>
            <a:spLocks noGrp="1"/>
          </p:cNvSpPr>
          <p:nvPr>
            <p:ph type="sldNum" sz="quarter" idx="12"/>
          </p:nvPr>
        </p:nvSpPr>
        <p:spPr>
          <a:xfrm>
            <a:off x="8496832" y="4841106"/>
            <a:ext cx="502920" cy="226314"/>
          </a:xfrm>
        </p:spPr>
        <p:txBody>
          <a:bodyPr/>
          <a:lstStyle/>
          <a:p>
            <a:pPr>
              <a:defRPr/>
            </a:pPr>
            <a:fld id="{3528CCFA-0BAD-4D07-A244-1DA515BBAFBE}" type="slidenum">
              <a:rPr lang="en-US" sz="1400" smtClean="0">
                <a:latin typeface="Lato" panose="020F0502020204030203" pitchFamily="34" charset="0"/>
              </a:rPr>
              <a:pPr>
                <a:defRPr/>
              </a:pPr>
              <a:t>78</a:t>
            </a:fld>
            <a:endParaRPr lang="en-US" sz="1400">
              <a:latin typeface="Lato" panose="020F0502020204030203" pitchFamily="34" charset="0"/>
            </a:endParaRPr>
          </a:p>
        </p:txBody>
      </p:sp>
    </p:spTree>
    <p:extLst>
      <p:ext uri="{BB962C8B-B14F-4D97-AF65-F5344CB8AC3E}">
        <p14:creationId xmlns:p14="http://schemas.microsoft.com/office/powerpoint/2010/main" val="3049605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520861" y="1152467"/>
            <a:ext cx="8125428"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defTabSz="457200">
              <a:lnSpc>
                <a:spcPct val="100000"/>
              </a:lnSpc>
              <a:spcAft>
                <a:spcPts val="0"/>
              </a:spcAft>
              <a:buFont typeface="+mj-lt"/>
              <a:buAutoNum type="arabicPeriod"/>
            </a:pPr>
            <a:r>
              <a:rPr lang="en-US" sz="2200" dirty="0">
                <a:solidFill>
                  <a:prstClr val="black"/>
                </a:solidFill>
              </a:rPr>
              <a:t>Governments, such as school districts, usually organize their accounting systems on a "fund" basis</a:t>
            </a:r>
          </a:p>
          <a:p>
            <a:pPr defTabSz="457200">
              <a:lnSpc>
                <a:spcPct val="100000"/>
              </a:lnSpc>
              <a:spcAft>
                <a:spcPts val="0"/>
              </a:spcAft>
              <a:buFont typeface="+mj-lt"/>
              <a:buAutoNum type="arabicPeriod"/>
            </a:pPr>
            <a:endParaRPr lang="en-US" sz="2200" dirty="0">
              <a:solidFill>
                <a:prstClr val="black"/>
              </a:solidFill>
            </a:endParaRPr>
          </a:p>
          <a:p>
            <a:pPr defTabSz="457200">
              <a:lnSpc>
                <a:spcPct val="100000"/>
              </a:lnSpc>
              <a:spcAft>
                <a:spcPts val="0"/>
              </a:spcAft>
              <a:buFont typeface="+mj-lt"/>
              <a:buAutoNum type="arabicPeriod"/>
            </a:pPr>
            <a:r>
              <a:rPr lang="en-US" sz="2200" dirty="0">
                <a:solidFill>
                  <a:prstClr val="black"/>
                </a:solidFill>
              </a:rPr>
              <a:t>A fund is </a:t>
            </a:r>
          </a:p>
          <a:p>
            <a:pPr marL="640080" defTabSz="457200">
              <a:lnSpc>
                <a:spcPct val="100000"/>
              </a:lnSpc>
              <a:spcAft>
                <a:spcPts val="0"/>
              </a:spcAft>
              <a:buFont typeface="+mj-lt"/>
              <a:buAutoNum type="alphaLcParenR"/>
            </a:pPr>
            <a:r>
              <a:rPr lang="en-US" sz="2200" dirty="0">
                <a:solidFill>
                  <a:prstClr val="black"/>
                </a:solidFill>
              </a:rPr>
              <a:t>a separate set of accounting records, segregated for purpose of carrying on an activity</a:t>
            </a:r>
          </a:p>
          <a:p>
            <a:pPr marL="640080" defTabSz="457200">
              <a:lnSpc>
                <a:spcPct val="100000"/>
              </a:lnSpc>
              <a:spcAft>
                <a:spcPts val="0"/>
              </a:spcAft>
              <a:buFont typeface="+mj-lt"/>
              <a:buAutoNum type="alphaLcParenR"/>
            </a:pPr>
            <a:r>
              <a:rPr lang="en-US" sz="2200" dirty="0">
                <a:solidFill>
                  <a:prstClr val="black"/>
                </a:solidFill>
              </a:rPr>
              <a:t>established for accountability purposes to demonstrate that financial resources are being used only for permitted purposes</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79</a:t>
            </a:fld>
            <a:endParaRPr lang="en-US" sz="1400">
              <a:latin typeface="Lato" panose="020F0502020204030203" pitchFamily="34" charset="0"/>
            </a:endParaRPr>
          </a:p>
        </p:txBody>
      </p:sp>
    </p:spTree>
    <p:extLst>
      <p:ext uri="{BB962C8B-B14F-4D97-AF65-F5344CB8AC3E}">
        <p14:creationId xmlns:p14="http://schemas.microsoft.com/office/powerpoint/2010/main" val="319676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Modern-Day Wisconsin</a:t>
            </a:r>
          </a:p>
        </p:txBody>
      </p:sp>
      <p:sp>
        <p:nvSpPr>
          <p:cNvPr id="3" name="Text Placeholder 2"/>
          <p:cNvSpPr>
            <a:spLocks noGrp="1"/>
          </p:cNvSpPr>
          <p:nvPr>
            <p:ph type="body" sz="quarter" idx="14"/>
          </p:nvPr>
        </p:nvSpPr>
        <p:spPr>
          <a:xfrm>
            <a:off x="742951" y="1152467"/>
            <a:ext cx="7102928"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In Wisconsin, the primary funding source for public schools is the property tax, but we know that property values across the state are not uniform.</a:t>
            </a:r>
          </a:p>
          <a:p>
            <a:pPr defTabSz="457200">
              <a:lnSpc>
                <a:spcPct val="100000"/>
              </a:lnSpc>
              <a:spcAft>
                <a:spcPts val="600"/>
              </a:spcAft>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The challenge is defining “uniform as practicable.”</a:t>
            </a:r>
          </a:p>
          <a:p>
            <a:pPr defTabSz="457200">
              <a:lnSpc>
                <a:spcPct val="100000"/>
              </a:lnSpc>
              <a:spcAft>
                <a:spcPts val="600"/>
              </a:spcAft>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algn="ctr"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8544604" y="4684197"/>
            <a:ext cx="288862" cy="307777"/>
          </a:xfrm>
          <a:prstGeom prst="rect">
            <a:avLst/>
          </a:prstGeom>
        </p:spPr>
        <p:txBody>
          <a:bodyPr wrap="none">
            <a:spAutoFit/>
          </a:bodyPr>
          <a:lstStyle/>
          <a:p>
            <a:pPr lvl="0" defTabSz="457200">
              <a:spcAft>
                <a:spcPts val="600"/>
              </a:spcAft>
            </a:pPr>
            <a:fld id="{0DEDE077-AE98-4177-B1F1-3423E5EBFFFC}" type="slidenum">
              <a:rPr lang="en-US" sz="1400">
                <a:solidFill>
                  <a:prstClr val="black"/>
                </a:solidFill>
                <a:latin typeface="Lato"/>
              </a:rPr>
              <a:pPr lvl="0" defTabSz="457200">
                <a:spcAft>
                  <a:spcPts val="600"/>
                </a:spcAft>
              </a:pPr>
              <a:t>8</a:t>
            </a:fld>
            <a:endParaRPr lang="en-US" sz="1400" dirty="0">
              <a:solidFill>
                <a:prstClr val="black"/>
              </a:solidFill>
              <a:latin typeface="Lato"/>
            </a:endParaRPr>
          </a:p>
        </p:txBody>
      </p:sp>
    </p:spTree>
    <p:extLst>
      <p:ext uri="{BB962C8B-B14F-4D97-AF65-F5344CB8AC3E}">
        <p14:creationId xmlns:p14="http://schemas.microsoft.com/office/powerpoint/2010/main" val="2644092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888818" y="1152467"/>
            <a:ext cx="7211093"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Rectangle 3"/>
          <p:cNvSpPr/>
          <p:nvPr/>
        </p:nvSpPr>
        <p:spPr>
          <a:xfrm>
            <a:off x="289367" y="1410879"/>
            <a:ext cx="7928658" cy="769441"/>
          </a:xfrm>
          <a:prstGeom prst="rect">
            <a:avLst/>
          </a:prstGeom>
        </p:spPr>
        <p:txBody>
          <a:bodyPr wrap="square">
            <a:spAutoFit/>
          </a:bodyPr>
          <a:lstStyle/>
          <a:p>
            <a:r>
              <a:rPr lang="en-US" sz="2200" b="1" dirty="0">
                <a:latin typeface="Lato" panose="020F0502020204030203" pitchFamily="34" charset="0"/>
              </a:rPr>
              <a:t>Think of a fund as a self-contained box</a:t>
            </a:r>
          </a:p>
          <a:p>
            <a:r>
              <a:rPr lang="en-US" sz="2200" b="1" dirty="0">
                <a:latin typeface="Lato" panose="020F0502020204030203" pitchFamily="34" charset="0"/>
              </a:rPr>
              <a:t>	into which is put everything pertaining to that fund.</a:t>
            </a:r>
          </a:p>
        </p:txBody>
      </p:sp>
      <p:pic>
        <p:nvPicPr>
          <p:cNvPr id="5" name="Picture 2"/>
          <p:cNvPicPr>
            <a:picLocks noChangeAspect="1" noChangeArrowheads="1"/>
          </p:cNvPicPr>
          <p:nvPr/>
        </p:nvPicPr>
        <p:blipFill>
          <a:blip r:embed="rId2" cstate="print"/>
          <a:srcRect/>
          <a:stretch>
            <a:fillRect/>
          </a:stretch>
        </p:blipFill>
        <p:spPr bwMode="auto">
          <a:xfrm>
            <a:off x="3244842" y="2277129"/>
            <a:ext cx="2431514" cy="2450960"/>
          </a:xfrm>
          <a:prstGeom prst="rect">
            <a:avLst/>
          </a:prstGeom>
          <a:noFill/>
          <a:ln w="9525">
            <a:noFill/>
            <a:miter lim="800000"/>
            <a:headEnd/>
            <a:tailEnd/>
          </a:ln>
          <a:effectLst/>
        </p:spPr>
      </p:pic>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80</a:t>
            </a:fld>
            <a:endParaRPr lang="en-US" sz="1400">
              <a:latin typeface="Lato" panose="020F0502020204030203" pitchFamily="34" charset="0"/>
            </a:endParaRPr>
          </a:p>
        </p:txBody>
      </p:sp>
    </p:spTree>
    <p:extLst>
      <p:ext uri="{BB962C8B-B14F-4D97-AF65-F5344CB8AC3E}">
        <p14:creationId xmlns:p14="http://schemas.microsoft.com/office/powerpoint/2010/main" val="2786711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4" name="Text Placeholder 3"/>
          <p:cNvSpPr>
            <a:spLocks noGrp="1"/>
          </p:cNvSpPr>
          <p:nvPr>
            <p:ph type="body" sz="quarter" idx="14"/>
          </p:nvPr>
        </p:nvSpPr>
        <p:spPr>
          <a:xfrm>
            <a:off x="254001" y="1197429"/>
            <a:ext cx="8774252" cy="3582915"/>
          </a:xfrm>
        </p:spPr>
        <p:txBody>
          <a:bodyPr>
            <a:normAutofit lnSpcReduction="10000"/>
          </a:bodyPr>
          <a:lstStyle/>
          <a:p>
            <a:pPr>
              <a:spcAft>
                <a:spcPts val="0"/>
              </a:spcAft>
              <a:buSzPct val="75000"/>
              <a:buFont typeface="Arial" panose="020B0604020202020204" pitchFamily="34" charset="0"/>
              <a:buChar char="•"/>
            </a:pPr>
            <a:r>
              <a:rPr lang="en-US" sz="2200" dirty="0">
                <a:solidFill>
                  <a:prstClr val="black"/>
                </a:solidFill>
              </a:rPr>
              <a:t>A fund will have "balance sheet" accounts consisting of </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Assets,</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Liabilities, and</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Fund balance, </a:t>
            </a:r>
          </a:p>
          <a:p>
            <a:pPr>
              <a:spcAft>
                <a:spcPts val="0"/>
              </a:spcAft>
              <a:buSzPct val="75000"/>
              <a:buFont typeface="Arial" panose="020B0604020202020204" pitchFamily="34" charset="0"/>
              <a:buChar char="•"/>
            </a:pPr>
            <a:r>
              <a:rPr lang="en-US" sz="2200" dirty="0">
                <a:solidFill>
                  <a:prstClr val="black"/>
                </a:solidFill>
              </a:rPr>
              <a:t>and a series of</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Revenue and</a:t>
            </a:r>
          </a:p>
          <a:p>
            <a:pPr marL="800100" lvl="1" indent="-342900" fontAlgn="auto">
              <a:spcBef>
                <a:spcPts val="0"/>
              </a:spcBef>
              <a:spcAft>
                <a:spcPts val="0"/>
              </a:spcAft>
              <a:buSzPct val="75000"/>
              <a:buFont typeface="Arial" panose="020B0604020202020204" pitchFamily="34" charset="0"/>
              <a:buChar char="•"/>
            </a:pPr>
            <a:r>
              <a:rPr lang="en-US" sz="2200" dirty="0">
                <a:solidFill>
                  <a:prstClr val="black"/>
                </a:solidFill>
              </a:rPr>
              <a:t>Expenditure accounts</a:t>
            </a:r>
          </a:p>
          <a:p>
            <a:endParaRPr lang="en-US" sz="2200" dirty="0"/>
          </a:p>
        </p:txBody>
      </p:sp>
      <p:sp>
        <p:nvSpPr>
          <p:cNvPr id="5" name="TextBox 4"/>
          <p:cNvSpPr txBox="1"/>
          <p:nvPr/>
        </p:nvSpPr>
        <p:spPr>
          <a:xfrm>
            <a:off x="254000" y="3746500"/>
            <a:ext cx="7441992" cy="769441"/>
          </a:xfrm>
          <a:prstGeom prst="rect">
            <a:avLst/>
          </a:prstGeom>
          <a:noFill/>
        </p:spPr>
        <p:txBody>
          <a:bodyPr wrap="square" rtlCol="0">
            <a:spAutoFit/>
          </a:bodyPr>
          <a:lstStyle/>
          <a:p>
            <a:pPr fontAlgn="auto">
              <a:spcBef>
                <a:spcPts val="0"/>
              </a:spcBef>
              <a:spcAft>
                <a:spcPts val="0"/>
              </a:spcAft>
            </a:pPr>
            <a:endParaRPr lang="en-US" sz="2200" dirty="0">
              <a:solidFill>
                <a:prstClr val="black"/>
              </a:solidFill>
              <a:latin typeface="Calibri"/>
            </a:endParaRPr>
          </a:p>
          <a:p>
            <a:pPr fontAlgn="auto">
              <a:spcBef>
                <a:spcPts val="0"/>
              </a:spcBef>
              <a:spcAft>
                <a:spcPts val="0"/>
              </a:spcAft>
            </a:pPr>
            <a:endParaRPr lang="en-US" sz="2200" dirty="0">
              <a:solidFill>
                <a:prstClr val="black"/>
              </a:solidFill>
              <a:latin typeface="Calibri"/>
            </a:endParaRPr>
          </a:p>
        </p:txBody>
      </p:sp>
      <p:pic>
        <p:nvPicPr>
          <p:cNvPr id="8" name="Picture 2"/>
          <p:cNvPicPr>
            <a:picLocks noChangeAspect="1" noChangeArrowheads="1"/>
          </p:cNvPicPr>
          <p:nvPr/>
        </p:nvPicPr>
        <p:blipFill>
          <a:blip r:embed="rId2" cstate="print"/>
          <a:srcRect/>
          <a:stretch>
            <a:fillRect/>
          </a:stretch>
        </p:blipFill>
        <p:spPr bwMode="auto">
          <a:xfrm>
            <a:off x="6662419" y="2070100"/>
            <a:ext cx="1798927" cy="2133600"/>
          </a:xfrm>
          <a:prstGeom prst="rect">
            <a:avLst/>
          </a:prstGeom>
          <a:noFill/>
          <a:ln w="9525">
            <a:noFill/>
            <a:miter lim="800000"/>
            <a:headEnd/>
            <a:tailEnd/>
          </a:ln>
          <a:effectLst/>
        </p:spPr>
      </p:pic>
      <p:sp>
        <p:nvSpPr>
          <p:cNvPr id="9" name="Rectangle 8"/>
          <p:cNvSpPr/>
          <p:nvPr/>
        </p:nvSpPr>
        <p:spPr>
          <a:xfrm>
            <a:off x="4892183" y="3644900"/>
            <a:ext cx="1838931" cy="430887"/>
          </a:xfrm>
          <a:prstGeom prst="rect">
            <a:avLst/>
          </a:prstGeom>
        </p:spPr>
        <p:txBody>
          <a:bodyPr wrap="square">
            <a:spAutoFit/>
          </a:bodyPr>
          <a:lstStyle/>
          <a:p>
            <a:pPr algn="r" fontAlgn="auto">
              <a:spcBef>
                <a:spcPts val="0"/>
              </a:spcBef>
              <a:spcAft>
                <a:spcPts val="0"/>
              </a:spcAft>
            </a:pPr>
            <a:r>
              <a:rPr lang="en-US" sz="2200" b="1" i="1" dirty="0">
                <a:solidFill>
                  <a:prstClr val="black"/>
                </a:solidFill>
                <a:latin typeface="Lato" panose="020F0502020204030203" pitchFamily="34" charset="0"/>
              </a:rPr>
              <a:t>General Fund</a:t>
            </a:r>
          </a:p>
        </p:txBody>
      </p:sp>
      <p:sp>
        <p:nvSpPr>
          <p:cNvPr id="7"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81</a:t>
            </a:fld>
            <a:endParaRPr lang="en-US" sz="1400">
              <a:latin typeface="Lato" panose="020F0502020204030203" pitchFamily="34" charset="0"/>
            </a:endParaRPr>
          </a:p>
        </p:txBody>
      </p:sp>
    </p:spTree>
    <p:extLst>
      <p:ext uri="{BB962C8B-B14F-4D97-AF65-F5344CB8AC3E}">
        <p14:creationId xmlns:p14="http://schemas.microsoft.com/office/powerpoint/2010/main" val="19641309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972273" y="1152467"/>
            <a:ext cx="7870785" cy="3540977"/>
          </a:xfrm>
        </p:spPr>
        <p:txBody>
          <a:bodyPr>
            <a:noAutofit/>
          </a:bodyPr>
          <a:lstStyle/>
          <a:p>
            <a:pPr marL="0" lvl="0" indent="0" defTabSz="457200">
              <a:lnSpc>
                <a:spcPct val="100000"/>
              </a:lnSpc>
              <a:spcAft>
                <a:spcPts val="600"/>
              </a:spcAft>
              <a:buNone/>
            </a:pPr>
            <a:endParaRPr lang="en-US" sz="2200" b="0" dirty="0">
              <a:solidFill>
                <a:prstClr val="black"/>
              </a:solidFill>
            </a:endParaRPr>
          </a:p>
          <a:p>
            <a:pPr marL="0" lvl="0" indent="0" defTabSz="457200">
              <a:lnSpc>
                <a:spcPct val="100000"/>
              </a:lnSpc>
              <a:spcAft>
                <a:spcPts val="0"/>
              </a:spcAft>
              <a:buNone/>
            </a:pPr>
            <a:r>
              <a:rPr lang="en-US" sz="2200" u="sng" dirty="0">
                <a:solidFill>
                  <a:prstClr val="black"/>
                </a:solidFill>
              </a:rPr>
              <a:t>WUFAR</a:t>
            </a:r>
            <a:r>
              <a:rPr lang="en-US" sz="2200" dirty="0">
                <a:solidFill>
                  <a:prstClr val="black"/>
                </a:solidFill>
              </a:rPr>
              <a:t> </a:t>
            </a:r>
            <a:br>
              <a:rPr lang="en-US" sz="2200" dirty="0">
                <a:solidFill>
                  <a:prstClr val="black"/>
                </a:solidFill>
              </a:rPr>
            </a:br>
            <a:endParaRPr lang="en-US" sz="2200" dirty="0">
              <a:solidFill>
                <a:prstClr val="black"/>
              </a:solidFill>
            </a:endParaRPr>
          </a:p>
          <a:p>
            <a:pPr marL="0" lvl="0" indent="0" defTabSz="457200">
              <a:lnSpc>
                <a:spcPct val="100000"/>
              </a:lnSpc>
              <a:spcAft>
                <a:spcPts val="0"/>
              </a:spcAft>
              <a:buNone/>
            </a:pPr>
            <a:r>
              <a:rPr lang="en-US" sz="2200" dirty="0">
                <a:solidFill>
                  <a:prstClr val="black"/>
                </a:solidFill>
              </a:rPr>
              <a:t>	Wisconsin’s account coding structure is the </a:t>
            </a:r>
            <a:br>
              <a:rPr lang="en-US" sz="2200" dirty="0">
                <a:solidFill>
                  <a:prstClr val="black"/>
                </a:solidFill>
              </a:rPr>
            </a:br>
            <a:br>
              <a:rPr lang="en-US" sz="2200" dirty="0">
                <a:solidFill>
                  <a:prstClr val="black"/>
                </a:solidFill>
              </a:rPr>
            </a:br>
            <a:r>
              <a:rPr lang="en-US" sz="2200" u="sng" dirty="0">
                <a:solidFill>
                  <a:prstClr val="black"/>
                </a:solidFill>
              </a:rPr>
              <a:t>W</a:t>
            </a:r>
            <a:r>
              <a:rPr lang="en-US" sz="2200" b="0" dirty="0">
                <a:solidFill>
                  <a:prstClr val="black"/>
                </a:solidFill>
              </a:rPr>
              <a:t>isconsin</a:t>
            </a:r>
            <a:r>
              <a:rPr lang="en-US" sz="2200" dirty="0">
                <a:solidFill>
                  <a:prstClr val="black"/>
                </a:solidFill>
              </a:rPr>
              <a:t> </a:t>
            </a:r>
            <a:r>
              <a:rPr lang="en-US" sz="2200" u="sng" dirty="0">
                <a:solidFill>
                  <a:prstClr val="black"/>
                </a:solidFill>
              </a:rPr>
              <a:t>U</a:t>
            </a:r>
            <a:r>
              <a:rPr lang="en-US" sz="2200" b="0" dirty="0">
                <a:solidFill>
                  <a:prstClr val="black"/>
                </a:solidFill>
              </a:rPr>
              <a:t>niform</a:t>
            </a:r>
            <a:r>
              <a:rPr lang="en-US" sz="2200" dirty="0">
                <a:solidFill>
                  <a:prstClr val="black"/>
                </a:solidFill>
              </a:rPr>
              <a:t> </a:t>
            </a:r>
            <a:r>
              <a:rPr lang="en-US" sz="2200" u="sng" dirty="0">
                <a:solidFill>
                  <a:prstClr val="black"/>
                </a:solidFill>
              </a:rPr>
              <a:t>F</a:t>
            </a:r>
            <a:r>
              <a:rPr lang="en-US" sz="2200" b="0" dirty="0">
                <a:solidFill>
                  <a:prstClr val="black"/>
                </a:solidFill>
              </a:rPr>
              <a:t>inancial</a:t>
            </a:r>
            <a:r>
              <a:rPr lang="en-US" sz="2200" dirty="0">
                <a:solidFill>
                  <a:prstClr val="black"/>
                </a:solidFill>
              </a:rPr>
              <a:t> </a:t>
            </a:r>
            <a:r>
              <a:rPr lang="en-US" sz="2200" u="sng" dirty="0">
                <a:solidFill>
                  <a:prstClr val="black"/>
                </a:solidFill>
              </a:rPr>
              <a:t>A</a:t>
            </a:r>
            <a:r>
              <a:rPr lang="en-US" sz="2200" b="0" dirty="0">
                <a:solidFill>
                  <a:prstClr val="black"/>
                </a:solidFill>
              </a:rPr>
              <a:t>ccounting</a:t>
            </a:r>
            <a:r>
              <a:rPr lang="en-US" sz="2200" dirty="0">
                <a:solidFill>
                  <a:prstClr val="black"/>
                </a:solidFill>
              </a:rPr>
              <a:t> </a:t>
            </a:r>
            <a:r>
              <a:rPr lang="en-US" sz="2200" u="sng" dirty="0">
                <a:solidFill>
                  <a:prstClr val="black"/>
                </a:solidFill>
              </a:rPr>
              <a:t>R</a:t>
            </a:r>
            <a:r>
              <a:rPr lang="en-US" sz="2200" b="0" dirty="0">
                <a:solidFill>
                  <a:prstClr val="black"/>
                </a:solidFill>
              </a:rPr>
              <a:t>equirements</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82</a:t>
            </a:fld>
            <a:endParaRPr lang="en-US" sz="1400">
              <a:latin typeface="Lato" panose="020F0502020204030203" pitchFamily="34" charset="0"/>
            </a:endParaRPr>
          </a:p>
        </p:txBody>
      </p:sp>
    </p:spTree>
    <p:extLst>
      <p:ext uri="{BB962C8B-B14F-4D97-AF65-F5344CB8AC3E}">
        <p14:creationId xmlns:p14="http://schemas.microsoft.com/office/powerpoint/2010/main" val="2253260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WUFAR Expenditure Account Example</a:t>
            </a:r>
          </a:p>
        </p:txBody>
      </p:sp>
      <p:sp>
        <p:nvSpPr>
          <p:cNvPr id="4" name="Slide Number Placeholder 1"/>
          <p:cNvSpPr txBox="1">
            <a:spLocks/>
          </p:cNvSpPr>
          <p:nvPr/>
        </p:nvSpPr>
        <p:spPr>
          <a:xfrm>
            <a:off x="8641080" y="4580287"/>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83</a:t>
            </a:fld>
            <a:endParaRPr lang="en-US" sz="1400">
              <a:latin typeface="Lato" panose="020F0502020204030203" pitchFamily="34" charset="0"/>
            </a:endParaRPr>
          </a:p>
        </p:txBody>
      </p:sp>
      <p:sp>
        <p:nvSpPr>
          <p:cNvPr id="7" name="TextBox 6">
            <a:extLst>
              <a:ext uri="{FF2B5EF4-FFF2-40B4-BE49-F238E27FC236}">
                <a16:creationId xmlns:a16="http://schemas.microsoft.com/office/drawing/2014/main" id="{382C97CE-3A1B-2932-4771-61CC1EA101D5}"/>
              </a:ext>
            </a:extLst>
          </p:cNvPr>
          <p:cNvSpPr txBox="1"/>
          <p:nvPr/>
        </p:nvSpPr>
        <p:spPr>
          <a:xfrm>
            <a:off x="1367409" y="3180942"/>
            <a:ext cx="6519542" cy="378373"/>
          </a:xfrm>
          <a:prstGeom prst="rect">
            <a:avLst/>
          </a:prstGeom>
          <a:noFill/>
        </p:spPr>
        <p:txBody>
          <a:bodyPr wrap="square" rtlCol="0">
            <a:spAutoFit/>
          </a:bodyPr>
          <a:lstStyle/>
          <a:p>
            <a:pPr algn="ctr">
              <a:lnSpc>
                <a:spcPct val="114000"/>
              </a:lnSpc>
            </a:pPr>
            <a:r>
              <a:rPr lang="en-US" sz="1800" dirty="0">
                <a:latin typeface="Lato" panose="020F0502020204030203" pitchFamily="34" charset="0"/>
              </a:rPr>
              <a:t>Fund – Type – Location – Object/Source – Function - Project</a:t>
            </a:r>
          </a:p>
        </p:txBody>
      </p:sp>
      <p:sp>
        <p:nvSpPr>
          <p:cNvPr id="8" name="TextBox 7">
            <a:extLst>
              <a:ext uri="{FF2B5EF4-FFF2-40B4-BE49-F238E27FC236}">
                <a16:creationId xmlns:a16="http://schemas.microsoft.com/office/drawing/2014/main" id="{54746006-FBEB-82B2-D7EC-D4EFA2BD22B2}"/>
              </a:ext>
            </a:extLst>
          </p:cNvPr>
          <p:cNvSpPr txBox="1"/>
          <p:nvPr/>
        </p:nvSpPr>
        <p:spPr>
          <a:xfrm>
            <a:off x="1367409" y="1500893"/>
            <a:ext cx="6519542" cy="461665"/>
          </a:xfrm>
          <a:prstGeom prst="rect">
            <a:avLst/>
          </a:prstGeom>
          <a:noFill/>
        </p:spPr>
        <p:txBody>
          <a:bodyPr wrap="none" rtlCol="0">
            <a:spAutoFit/>
          </a:bodyPr>
          <a:lstStyle/>
          <a:p>
            <a:pPr algn="ctr"/>
            <a:r>
              <a:rPr lang="en-US" sz="2400" b="1" dirty="0">
                <a:latin typeface="Lato" panose="020F0502020204030203" pitchFamily="34" charset="0"/>
              </a:rPr>
              <a:t>A WUFAR account is a sequence of </a:t>
            </a:r>
            <a:r>
              <a:rPr lang="en-US" sz="2400" b="1" i="1" dirty="0">
                <a:latin typeface="Lato" panose="020F0502020204030203" pitchFamily="34" charset="0"/>
              </a:rPr>
              <a:t>dimensions</a:t>
            </a:r>
            <a:r>
              <a:rPr lang="en-US" sz="2400" b="1" dirty="0">
                <a:latin typeface="Lato" panose="020F0502020204030203" pitchFamily="34" charset="0"/>
              </a:rPr>
              <a:t>:</a:t>
            </a:r>
            <a:endParaRPr lang="en-US" sz="2400" b="1" i="1" dirty="0">
              <a:latin typeface="Lato" panose="020F0502020204030203" pitchFamily="34" charset="0"/>
            </a:endParaRPr>
          </a:p>
        </p:txBody>
      </p:sp>
      <p:grpSp>
        <p:nvGrpSpPr>
          <p:cNvPr id="9" name="Group 8">
            <a:extLst>
              <a:ext uri="{FF2B5EF4-FFF2-40B4-BE49-F238E27FC236}">
                <a16:creationId xmlns:a16="http://schemas.microsoft.com/office/drawing/2014/main" id="{923BB30D-7C77-5E4A-0B0A-09DCEB1F5E46}"/>
              </a:ext>
            </a:extLst>
          </p:cNvPr>
          <p:cNvGrpSpPr/>
          <p:nvPr/>
        </p:nvGrpSpPr>
        <p:grpSpPr>
          <a:xfrm>
            <a:off x="1665469" y="2202418"/>
            <a:ext cx="5923420" cy="738664"/>
            <a:chOff x="1610290" y="1579173"/>
            <a:chExt cx="5923420" cy="738664"/>
          </a:xfrm>
          <a:noFill/>
        </p:grpSpPr>
        <p:sp>
          <p:nvSpPr>
            <p:cNvPr id="10" name="TextBox 9">
              <a:extLst>
                <a:ext uri="{FF2B5EF4-FFF2-40B4-BE49-F238E27FC236}">
                  <a16:creationId xmlns:a16="http://schemas.microsoft.com/office/drawing/2014/main" id="{494AA0A7-1BC0-8A59-831F-73CE568FD074}"/>
                </a:ext>
              </a:extLst>
            </p:cNvPr>
            <p:cNvSpPr txBox="1"/>
            <p:nvPr/>
          </p:nvSpPr>
          <p:spPr>
            <a:xfrm>
              <a:off x="1610290" y="1579173"/>
              <a:ext cx="720069"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11" name="TextBox 10">
              <a:extLst>
                <a:ext uri="{FF2B5EF4-FFF2-40B4-BE49-F238E27FC236}">
                  <a16:creationId xmlns:a16="http://schemas.microsoft.com/office/drawing/2014/main" id="{C193A96A-2013-DF74-12B8-09D72B6D237F}"/>
                </a:ext>
              </a:extLst>
            </p:cNvPr>
            <p:cNvSpPr txBox="1"/>
            <p:nvPr/>
          </p:nvSpPr>
          <p:spPr>
            <a:xfrm>
              <a:off x="2330359" y="1579173"/>
              <a:ext cx="449162"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12" name="TextBox 11">
              <a:extLst>
                <a:ext uri="{FF2B5EF4-FFF2-40B4-BE49-F238E27FC236}">
                  <a16:creationId xmlns:a16="http://schemas.microsoft.com/office/drawing/2014/main" id="{A6A05E26-9297-B0B4-3078-86A7488012EA}"/>
                </a:ext>
              </a:extLst>
            </p:cNvPr>
            <p:cNvSpPr txBox="1"/>
            <p:nvPr/>
          </p:nvSpPr>
          <p:spPr>
            <a:xfrm>
              <a:off x="2779521"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13" name="TextBox 12">
              <a:extLst>
                <a:ext uri="{FF2B5EF4-FFF2-40B4-BE49-F238E27FC236}">
                  <a16:creationId xmlns:a16="http://schemas.microsoft.com/office/drawing/2014/main" id="{068F4AFB-3744-DE89-90CB-EB6C868B8C86}"/>
                </a:ext>
              </a:extLst>
            </p:cNvPr>
            <p:cNvSpPr txBox="1"/>
            <p:nvPr/>
          </p:nvSpPr>
          <p:spPr>
            <a:xfrm>
              <a:off x="3767292"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14" name="TextBox 13">
              <a:extLst>
                <a:ext uri="{FF2B5EF4-FFF2-40B4-BE49-F238E27FC236}">
                  <a16:creationId xmlns:a16="http://schemas.microsoft.com/office/drawing/2014/main" id="{880C8D30-988E-3BDC-C467-C95AD43277F8}"/>
                </a:ext>
              </a:extLst>
            </p:cNvPr>
            <p:cNvSpPr txBox="1"/>
            <p:nvPr/>
          </p:nvSpPr>
          <p:spPr>
            <a:xfrm>
              <a:off x="4755063" y="1579173"/>
              <a:ext cx="1790876"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15" name="TextBox 14">
              <a:extLst>
                <a:ext uri="{FF2B5EF4-FFF2-40B4-BE49-F238E27FC236}">
                  <a16:creationId xmlns:a16="http://schemas.microsoft.com/office/drawing/2014/main" id="{4B04356D-EA4C-5D64-8B46-C24A0934C472}"/>
                </a:ext>
              </a:extLst>
            </p:cNvPr>
            <p:cNvSpPr txBox="1"/>
            <p:nvPr/>
          </p:nvSpPr>
          <p:spPr>
            <a:xfrm>
              <a:off x="6545939" y="1579173"/>
              <a:ext cx="987771" cy="738664"/>
            </a:xfrm>
            <a:prstGeom prst="rect">
              <a:avLst/>
            </a:prstGeom>
            <a:grpFill/>
            <a:ln>
              <a:no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Tree>
    <p:extLst>
      <p:ext uri="{BB962C8B-B14F-4D97-AF65-F5344CB8AC3E}">
        <p14:creationId xmlns:p14="http://schemas.microsoft.com/office/powerpoint/2010/main" val="108118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WUFAR Expenditure Account Example</a:t>
            </a:r>
          </a:p>
        </p:txBody>
      </p:sp>
      <p:grpSp>
        <p:nvGrpSpPr>
          <p:cNvPr id="3" name="Group 2">
            <a:extLst>
              <a:ext uri="{FF2B5EF4-FFF2-40B4-BE49-F238E27FC236}">
                <a16:creationId xmlns:a16="http://schemas.microsoft.com/office/drawing/2014/main" id="{583EBC2E-6EA3-3ABF-5F5D-76A86B711732}"/>
              </a:ext>
            </a:extLst>
          </p:cNvPr>
          <p:cNvGrpSpPr/>
          <p:nvPr/>
        </p:nvGrpSpPr>
        <p:grpSpPr>
          <a:xfrm>
            <a:off x="1610290" y="3021038"/>
            <a:ext cx="5923420" cy="694164"/>
            <a:chOff x="1610290" y="2808203"/>
            <a:chExt cx="5923420" cy="694164"/>
          </a:xfrm>
        </p:grpSpPr>
        <p:sp>
          <p:nvSpPr>
            <p:cNvPr id="5" name="Rectangle 4">
              <a:extLst>
                <a:ext uri="{FF2B5EF4-FFF2-40B4-BE49-F238E27FC236}">
                  <a16:creationId xmlns:a16="http://schemas.microsoft.com/office/drawing/2014/main" id="{BB076EA3-78EE-CA30-9928-096AD2EBE3C7}"/>
                </a:ext>
              </a:extLst>
            </p:cNvPr>
            <p:cNvSpPr/>
            <p:nvPr/>
          </p:nvSpPr>
          <p:spPr>
            <a:xfrm>
              <a:off x="3857624" y="3192805"/>
              <a:ext cx="3452813" cy="2739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9DD06A-7538-B2F3-A1AF-E5A607C291A3}"/>
                </a:ext>
              </a:extLst>
            </p:cNvPr>
            <p:cNvSpPr/>
            <p:nvPr/>
          </p:nvSpPr>
          <p:spPr>
            <a:xfrm>
              <a:off x="1843087" y="3191840"/>
              <a:ext cx="1743075" cy="2739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438E98-CEEE-196A-822B-1A151A8B9008}"/>
                </a:ext>
              </a:extLst>
            </p:cNvPr>
            <p:cNvSpPr/>
            <p:nvPr/>
          </p:nvSpPr>
          <p:spPr>
            <a:xfrm>
              <a:off x="6438902" y="2883823"/>
              <a:ext cx="595311" cy="2739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6FE00E-2E39-81E4-42AC-DA1515896EB6}"/>
                </a:ext>
              </a:extLst>
            </p:cNvPr>
            <p:cNvSpPr/>
            <p:nvPr/>
          </p:nvSpPr>
          <p:spPr>
            <a:xfrm>
              <a:off x="4633912" y="2883823"/>
              <a:ext cx="1781175" cy="2739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4817FB-5035-D26C-9B90-BBE5A003E7CF}"/>
                </a:ext>
              </a:extLst>
            </p:cNvPr>
            <p:cNvSpPr/>
            <p:nvPr/>
          </p:nvSpPr>
          <p:spPr>
            <a:xfrm>
              <a:off x="2786067" y="2881313"/>
              <a:ext cx="1319207" cy="273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959283-6C44-494A-09EB-E1FDCF442FFA}"/>
                </a:ext>
              </a:extLst>
            </p:cNvPr>
            <p:cNvSpPr/>
            <p:nvPr/>
          </p:nvSpPr>
          <p:spPr>
            <a:xfrm>
              <a:off x="2109788" y="2881313"/>
              <a:ext cx="647702" cy="2739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AF7D41F-3124-6193-F8E1-5924D170DB59}"/>
                </a:ext>
              </a:extLst>
            </p:cNvPr>
            <p:cNvSpPr txBox="1"/>
            <p:nvPr/>
          </p:nvSpPr>
          <p:spPr>
            <a:xfrm>
              <a:off x="1610290" y="2808203"/>
              <a:ext cx="5923420" cy="694164"/>
            </a:xfrm>
            <a:prstGeom prst="rect">
              <a:avLst/>
            </a:prstGeom>
            <a:noFill/>
            <a:ln>
              <a:solidFill>
                <a:srgbClr val="92D050"/>
              </a:solidFill>
            </a:ln>
          </p:spPr>
          <p:txBody>
            <a:bodyPr wrap="square" rtlCol="0">
              <a:spAutoFit/>
            </a:bodyPr>
            <a:lstStyle/>
            <a:p>
              <a:pPr algn="ctr">
                <a:lnSpc>
                  <a:spcPct val="114000"/>
                </a:lnSpc>
              </a:pPr>
              <a:r>
                <a:rPr lang="en-US" sz="1800" dirty="0">
                  <a:highlight>
                    <a:srgbClr val="FFFF00"/>
                  </a:highlight>
                  <a:latin typeface="Lato" panose="020F0502020204030203" pitchFamily="34" charset="0"/>
                </a:rPr>
                <a:t>Salary</a:t>
              </a:r>
              <a:r>
                <a:rPr lang="en-US" sz="1800" dirty="0">
                  <a:latin typeface="Lato" panose="020F0502020204030203" pitchFamily="34" charset="0"/>
                </a:rPr>
                <a:t> </a:t>
              </a:r>
              <a:r>
                <a:rPr lang="en-US" sz="1800" dirty="0">
                  <a:highlight>
                    <a:srgbClr val="00FFFF"/>
                  </a:highlight>
                  <a:latin typeface="Lato" panose="020F0502020204030203" pitchFamily="34" charset="0"/>
                </a:rPr>
                <a:t>expenditures</a:t>
              </a:r>
              <a:r>
                <a:rPr lang="en-US" sz="1800" dirty="0">
                  <a:latin typeface="Lato" panose="020F0502020204030203" pitchFamily="34" charset="0"/>
                </a:rPr>
                <a:t> for a </a:t>
              </a:r>
              <a:r>
                <a:rPr lang="en-US" sz="1800" dirty="0">
                  <a:highlight>
                    <a:srgbClr val="DAE3F3"/>
                  </a:highlight>
                  <a:latin typeface="Lato" panose="020F0502020204030203" pitchFamily="34" charset="0"/>
                </a:rPr>
                <a:t>regular education</a:t>
              </a:r>
              <a:r>
                <a:rPr lang="en-US" sz="1800" dirty="0">
                  <a:latin typeface="Lato" panose="020F0502020204030203" pitchFamily="34" charset="0"/>
                </a:rPr>
                <a:t> </a:t>
              </a:r>
              <a:r>
                <a:rPr lang="en-US" sz="1800" dirty="0">
                  <a:highlight>
                    <a:srgbClr val="00FF00"/>
                  </a:highlight>
                  <a:latin typeface="Lato" panose="020F0502020204030203" pitchFamily="34" charset="0"/>
                </a:rPr>
                <a:t>Title I</a:t>
              </a:r>
              <a:br>
                <a:rPr lang="en-US" sz="1800" dirty="0">
                  <a:latin typeface="Lato" panose="020F0502020204030203" pitchFamily="34" charset="0"/>
                </a:rPr>
              </a:br>
              <a:r>
                <a:rPr lang="en-US" sz="1800" dirty="0">
                  <a:highlight>
                    <a:srgbClr val="DAE3F3"/>
                  </a:highlight>
                  <a:latin typeface="Lato" panose="020F0502020204030203" pitchFamily="34" charset="0"/>
                </a:rPr>
                <a:t>reading specialist</a:t>
              </a:r>
              <a:r>
                <a:rPr lang="en-US" sz="1800" dirty="0">
                  <a:latin typeface="Lato" panose="020F0502020204030203" pitchFamily="34" charset="0"/>
                </a:rPr>
                <a:t> at </a:t>
              </a:r>
              <a:r>
                <a:rPr lang="en-US" sz="1800" dirty="0">
                  <a:highlight>
                    <a:srgbClr val="FF0000"/>
                  </a:highlight>
                  <a:latin typeface="Lato" panose="020F0502020204030203" pitchFamily="34" charset="0"/>
                </a:rPr>
                <a:t>Shady Meadow Elementary School</a:t>
              </a:r>
            </a:p>
          </p:txBody>
        </p:sp>
      </p:grpSp>
      <p:grpSp>
        <p:nvGrpSpPr>
          <p:cNvPr id="21" name="Group 20">
            <a:extLst>
              <a:ext uri="{FF2B5EF4-FFF2-40B4-BE49-F238E27FC236}">
                <a16:creationId xmlns:a16="http://schemas.microsoft.com/office/drawing/2014/main" id="{71EC4DD2-E4FF-00B6-EBDC-7873292DD7B5}"/>
              </a:ext>
            </a:extLst>
          </p:cNvPr>
          <p:cNvGrpSpPr/>
          <p:nvPr/>
        </p:nvGrpSpPr>
        <p:grpSpPr>
          <a:xfrm>
            <a:off x="1610290" y="2042514"/>
            <a:ext cx="5923420" cy="738664"/>
            <a:chOff x="1610290" y="1579173"/>
            <a:chExt cx="5923420" cy="738664"/>
          </a:xfrm>
        </p:grpSpPr>
        <p:sp>
          <p:nvSpPr>
            <p:cNvPr id="22" name="TextBox 21">
              <a:extLst>
                <a:ext uri="{FF2B5EF4-FFF2-40B4-BE49-F238E27FC236}">
                  <a16:creationId xmlns:a16="http://schemas.microsoft.com/office/drawing/2014/main" id="{77416B60-0670-9674-C4AA-7C29543C2F55}"/>
                </a:ext>
              </a:extLst>
            </p:cNvPr>
            <p:cNvSpPr txBox="1"/>
            <p:nvPr/>
          </p:nvSpPr>
          <p:spPr>
            <a:xfrm>
              <a:off x="1610290" y="1579173"/>
              <a:ext cx="720069" cy="738664"/>
            </a:xfrm>
            <a:prstGeom prst="rect">
              <a:avLst/>
            </a:prstGeom>
            <a:solidFill>
              <a:srgbClr val="DAE3F3"/>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10</a:t>
              </a:r>
            </a:p>
          </p:txBody>
        </p:sp>
        <p:sp>
          <p:nvSpPr>
            <p:cNvPr id="23" name="TextBox 22">
              <a:extLst>
                <a:ext uri="{FF2B5EF4-FFF2-40B4-BE49-F238E27FC236}">
                  <a16:creationId xmlns:a16="http://schemas.microsoft.com/office/drawing/2014/main" id="{7247C024-40E3-2EF4-6C03-700569FB3377}"/>
                </a:ext>
              </a:extLst>
            </p:cNvPr>
            <p:cNvSpPr txBox="1"/>
            <p:nvPr/>
          </p:nvSpPr>
          <p:spPr>
            <a:xfrm>
              <a:off x="2330359" y="1579173"/>
              <a:ext cx="449162" cy="738664"/>
            </a:xfrm>
            <a:prstGeom prst="rect">
              <a:avLst/>
            </a:prstGeom>
            <a:solidFill>
              <a:srgbClr val="00FFFF"/>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E</a:t>
              </a:r>
            </a:p>
          </p:txBody>
        </p:sp>
        <p:sp>
          <p:nvSpPr>
            <p:cNvPr id="24" name="TextBox 23">
              <a:extLst>
                <a:ext uri="{FF2B5EF4-FFF2-40B4-BE49-F238E27FC236}">
                  <a16:creationId xmlns:a16="http://schemas.microsoft.com/office/drawing/2014/main" id="{CF510516-F244-EEC7-388A-A989178CDCCF}"/>
                </a:ext>
              </a:extLst>
            </p:cNvPr>
            <p:cNvSpPr txBox="1"/>
            <p:nvPr/>
          </p:nvSpPr>
          <p:spPr>
            <a:xfrm>
              <a:off x="2779521" y="1579173"/>
              <a:ext cx="987771" cy="738664"/>
            </a:xfrm>
            <a:prstGeom prst="rect">
              <a:avLst/>
            </a:prstGeom>
            <a:solidFill>
              <a:srgbClr val="FF0000"/>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120</a:t>
              </a:r>
            </a:p>
          </p:txBody>
        </p:sp>
        <p:sp>
          <p:nvSpPr>
            <p:cNvPr id="25" name="TextBox 24">
              <a:extLst>
                <a:ext uri="{FF2B5EF4-FFF2-40B4-BE49-F238E27FC236}">
                  <a16:creationId xmlns:a16="http://schemas.microsoft.com/office/drawing/2014/main" id="{5CA9357C-263A-84D2-971A-25337D018189}"/>
                </a:ext>
              </a:extLst>
            </p:cNvPr>
            <p:cNvSpPr txBox="1"/>
            <p:nvPr/>
          </p:nvSpPr>
          <p:spPr>
            <a:xfrm>
              <a:off x="3767292" y="1579173"/>
              <a:ext cx="987771" cy="738664"/>
            </a:xfrm>
            <a:prstGeom prst="rect">
              <a:avLst/>
            </a:prstGeom>
            <a:solidFill>
              <a:srgbClr val="FFFF00"/>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111</a:t>
              </a:r>
            </a:p>
          </p:txBody>
        </p:sp>
        <p:sp>
          <p:nvSpPr>
            <p:cNvPr id="26" name="TextBox 25">
              <a:extLst>
                <a:ext uri="{FF2B5EF4-FFF2-40B4-BE49-F238E27FC236}">
                  <a16:creationId xmlns:a16="http://schemas.microsoft.com/office/drawing/2014/main" id="{3BB73023-43F5-A647-F211-BC18AD2D6E67}"/>
                </a:ext>
              </a:extLst>
            </p:cNvPr>
            <p:cNvSpPr txBox="1"/>
            <p:nvPr/>
          </p:nvSpPr>
          <p:spPr>
            <a:xfrm>
              <a:off x="4755063" y="1579173"/>
              <a:ext cx="1790876" cy="738664"/>
            </a:xfrm>
            <a:prstGeom prst="rect">
              <a:avLst/>
            </a:prstGeom>
            <a:solidFill>
              <a:srgbClr val="DAE3F3"/>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122150</a:t>
              </a:r>
            </a:p>
          </p:txBody>
        </p:sp>
        <p:sp>
          <p:nvSpPr>
            <p:cNvPr id="27" name="TextBox 26">
              <a:extLst>
                <a:ext uri="{FF2B5EF4-FFF2-40B4-BE49-F238E27FC236}">
                  <a16:creationId xmlns:a16="http://schemas.microsoft.com/office/drawing/2014/main" id="{B55BB564-FECA-6709-104A-5556D879DDC5}"/>
                </a:ext>
              </a:extLst>
            </p:cNvPr>
            <p:cNvSpPr txBox="1"/>
            <p:nvPr/>
          </p:nvSpPr>
          <p:spPr>
            <a:xfrm>
              <a:off x="6545939" y="1579173"/>
              <a:ext cx="987771" cy="738664"/>
            </a:xfrm>
            <a:prstGeom prst="rect">
              <a:avLst/>
            </a:prstGeom>
            <a:solidFill>
              <a:srgbClr val="00FF00"/>
            </a:solidFill>
            <a:ln>
              <a:solidFill>
                <a:schemeClr val="tx1"/>
              </a:solidFill>
            </a:ln>
          </p:spPr>
          <p:txBody>
            <a:bodyPr wrap="none" lIns="91440" tIns="91440" bIns="91440" rtlCol="0" anchor="ctr" anchorCtr="0">
              <a:spAutoFit/>
            </a:bodyPr>
            <a:lstStyle/>
            <a:p>
              <a:pPr algn="ctr"/>
              <a:r>
                <a:rPr lang="en-US" sz="3600" b="1" dirty="0">
                  <a:latin typeface="Lato" panose="020F0502020204030203" pitchFamily="34" charset="0"/>
                </a:rPr>
                <a:t>141</a:t>
              </a:r>
            </a:p>
          </p:txBody>
        </p:sp>
      </p:grpSp>
      <p:sp>
        <p:nvSpPr>
          <p:cNvPr id="28" name="TextBox 27">
            <a:extLst>
              <a:ext uri="{FF2B5EF4-FFF2-40B4-BE49-F238E27FC236}">
                <a16:creationId xmlns:a16="http://schemas.microsoft.com/office/drawing/2014/main" id="{B34DDBE4-66F2-B072-D989-70BD1B0874BA}"/>
              </a:ext>
            </a:extLst>
          </p:cNvPr>
          <p:cNvSpPr txBox="1"/>
          <p:nvPr/>
        </p:nvSpPr>
        <p:spPr>
          <a:xfrm>
            <a:off x="2396572" y="1340989"/>
            <a:ext cx="4350871" cy="461665"/>
          </a:xfrm>
          <a:prstGeom prst="rect">
            <a:avLst/>
          </a:prstGeom>
          <a:noFill/>
        </p:spPr>
        <p:txBody>
          <a:bodyPr wrap="none" rtlCol="0">
            <a:spAutoFit/>
          </a:bodyPr>
          <a:lstStyle/>
          <a:p>
            <a:pPr algn="ctr"/>
            <a:r>
              <a:rPr lang="en-US" sz="2400" b="1" dirty="0">
                <a:latin typeface="Lato" panose="020F0502020204030203" pitchFamily="34" charset="0"/>
              </a:rPr>
              <a:t>What does this account mean?</a:t>
            </a:r>
            <a:endParaRPr lang="en-US" sz="2400" b="1" i="1" dirty="0">
              <a:latin typeface="Lato" panose="020F0502020204030203" pitchFamily="34" charset="0"/>
            </a:endParaRPr>
          </a:p>
        </p:txBody>
      </p:sp>
    </p:spTree>
    <p:extLst>
      <p:ext uri="{BB962C8B-B14F-4D97-AF65-F5344CB8AC3E}">
        <p14:creationId xmlns:p14="http://schemas.microsoft.com/office/powerpoint/2010/main" val="32962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Fund Accounting</a:t>
            </a:r>
          </a:p>
        </p:txBody>
      </p:sp>
      <p:sp>
        <p:nvSpPr>
          <p:cNvPr id="3" name="Text Placeholder 2"/>
          <p:cNvSpPr>
            <a:spLocks noGrp="1"/>
          </p:cNvSpPr>
          <p:nvPr>
            <p:ph type="body" sz="quarter" idx="14"/>
          </p:nvPr>
        </p:nvSpPr>
        <p:spPr>
          <a:xfrm>
            <a:off x="138896" y="926851"/>
            <a:ext cx="9005104" cy="4112477"/>
          </a:xfrm>
        </p:spPr>
        <p:txBody>
          <a:bodyPr numCol="2">
            <a:noAutofit/>
          </a:bodyPr>
          <a:lstStyle/>
          <a:p>
            <a:pPr marL="0" lvl="0" indent="0" defTabSz="914400">
              <a:lnSpc>
                <a:spcPct val="120000"/>
              </a:lnSpc>
              <a:spcBef>
                <a:spcPts val="1000"/>
              </a:spcBef>
              <a:spcAft>
                <a:spcPts val="0"/>
              </a:spcAft>
              <a:buClr>
                <a:srgbClr val="92278F"/>
              </a:buClr>
              <a:buSzPct val="160000"/>
              <a:buNone/>
            </a:pPr>
            <a:r>
              <a:rPr lang="en-US" sz="2000" u="sng" cap="all" dirty="0">
                <a:solidFill>
                  <a:prstClr val="black"/>
                </a:solidFill>
              </a:rPr>
              <a:t>WUFAR Funds are</a:t>
            </a:r>
          </a:p>
          <a:p>
            <a:pPr marL="457200" lvl="1" defTabSz="914400">
              <a:lnSpc>
                <a:spcPct val="120000"/>
              </a:lnSpc>
              <a:spcBef>
                <a:spcPts val="500"/>
              </a:spcBef>
              <a:buClr>
                <a:srgbClr val="92278F"/>
              </a:buClr>
              <a:buSzPct val="160000"/>
            </a:pPr>
            <a:r>
              <a:rPr lang="en-US" sz="2000" b="1" cap="all" dirty="0">
                <a:solidFill>
                  <a:prstClr val="black"/>
                </a:solidFill>
              </a:rPr>
              <a:t>10 General Fund</a:t>
            </a:r>
          </a:p>
          <a:p>
            <a:pPr marL="457200" lvl="1" defTabSz="914400">
              <a:lnSpc>
                <a:spcPct val="120000"/>
              </a:lnSpc>
              <a:spcBef>
                <a:spcPts val="500"/>
              </a:spcBef>
              <a:buClr>
                <a:srgbClr val="92278F"/>
              </a:buClr>
              <a:buSzPct val="160000"/>
            </a:pPr>
            <a:r>
              <a:rPr lang="en-US" sz="2000" b="1" cap="all" dirty="0">
                <a:solidFill>
                  <a:prstClr val="black"/>
                </a:solidFill>
              </a:rPr>
              <a:t>20 Special Project Fund</a:t>
            </a:r>
          </a:p>
          <a:p>
            <a:pPr marL="457200" lvl="1" defTabSz="914400">
              <a:lnSpc>
                <a:spcPct val="120000"/>
              </a:lnSpc>
              <a:spcBef>
                <a:spcPts val="500"/>
              </a:spcBef>
              <a:buClr>
                <a:srgbClr val="92278F"/>
              </a:buClr>
              <a:buSzPct val="160000"/>
            </a:pPr>
            <a:r>
              <a:rPr lang="en-US" sz="2000" b="1" cap="all" dirty="0">
                <a:solidFill>
                  <a:prstClr val="black"/>
                </a:solidFill>
              </a:rPr>
              <a:t>	21 Special Revenue Trust</a:t>
            </a:r>
          </a:p>
          <a:p>
            <a:pPr marL="457200" lvl="1" defTabSz="914400">
              <a:lnSpc>
                <a:spcPct val="120000"/>
              </a:lnSpc>
              <a:spcBef>
                <a:spcPts val="500"/>
              </a:spcBef>
              <a:buClr>
                <a:srgbClr val="92278F"/>
              </a:buClr>
              <a:buSzPct val="160000"/>
            </a:pPr>
            <a:r>
              <a:rPr lang="en-US" sz="2000" b="1" cap="all" dirty="0">
                <a:solidFill>
                  <a:prstClr val="black"/>
                </a:solidFill>
              </a:rPr>
              <a:t>	27 Special Education</a:t>
            </a:r>
          </a:p>
          <a:p>
            <a:pPr marL="457200" lvl="1" defTabSz="914400">
              <a:lnSpc>
                <a:spcPct val="120000"/>
              </a:lnSpc>
              <a:spcBef>
                <a:spcPts val="500"/>
              </a:spcBef>
              <a:buClr>
                <a:srgbClr val="92278F"/>
              </a:buClr>
              <a:buSzPct val="160000"/>
            </a:pPr>
            <a:r>
              <a:rPr lang="en-US" sz="2000" b="1" cap="all" dirty="0">
                <a:solidFill>
                  <a:prstClr val="black"/>
                </a:solidFill>
              </a:rPr>
              <a:t>30 Debt Service Fund</a:t>
            </a:r>
          </a:p>
          <a:p>
            <a:pPr marL="457200" lvl="1" defTabSz="914400">
              <a:lnSpc>
                <a:spcPct val="120000"/>
              </a:lnSpc>
              <a:spcBef>
                <a:spcPts val="500"/>
              </a:spcBef>
              <a:buClr>
                <a:srgbClr val="92278F"/>
              </a:buClr>
              <a:buSzPct val="160000"/>
            </a:pPr>
            <a:r>
              <a:rPr lang="en-US" sz="2000" b="1" cap="all" dirty="0">
                <a:solidFill>
                  <a:prstClr val="black"/>
                </a:solidFill>
              </a:rPr>
              <a:t>	38 Non-Referendum 	39 Referendum</a:t>
            </a:r>
          </a:p>
          <a:p>
            <a:pPr marL="457200" lvl="1" defTabSz="914400">
              <a:lnSpc>
                <a:spcPct val="120000"/>
              </a:lnSpc>
              <a:spcBef>
                <a:spcPts val="500"/>
              </a:spcBef>
              <a:buClr>
                <a:srgbClr val="92278F"/>
              </a:buClr>
              <a:buSzPct val="160000"/>
            </a:pPr>
            <a:r>
              <a:rPr lang="en-US" sz="2000" b="1" cap="all" dirty="0">
                <a:solidFill>
                  <a:prstClr val="black"/>
                </a:solidFill>
              </a:rPr>
              <a:t>40 Capital Projects Fund</a:t>
            </a: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endParaRPr lang="en-US" sz="2200" b="1" cap="all" dirty="0">
              <a:solidFill>
                <a:prstClr val="black"/>
              </a:solidFill>
            </a:endParaRPr>
          </a:p>
          <a:p>
            <a:pPr marL="457200" lvl="1" defTabSz="914400">
              <a:lnSpc>
                <a:spcPct val="120000"/>
              </a:lnSpc>
              <a:spcBef>
                <a:spcPts val="500"/>
              </a:spcBef>
              <a:buClr>
                <a:srgbClr val="92278F"/>
              </a:buClr>
              <a:buSzPct val="160000"/>
            </a:pPr>
            <a:r>
              <a:rPr lang="en-US" sz="2000" b="1" cap="all" dirty="0">
                <a:solidFill>
                  <a:prstClr val="black"/>
                </a:solidFill>
              </a:rPr>
              <a:t>50 Food Service Fund</a:t>
            </a:r>
          </a:p>
          <a:p>
            <a:pPr marL="457200" lvl="1" defTabSz="914400">
              <a:lnSpc>
                <a:spcPct val="120000"/>
              </a:lnSpc>
              <a:spcBef>
                <a:spcPts val="500"/>
              </a:spcBef>
              <a:buClr>
                <a:srgbClr val="92278F"/>
              </a:buClr>
              <a:buSzPct val="160000"/>
            </a:pPr>
            <a:r>
              <a:rPr lang="en-US" sz="2000" b="1" cap="all" dirty="0">
                <a:solidFill>
                  <a:prstClr val="black"/>
                </a:solidFill>
              </a:rPr>
              <a:t>60 CUSTODIAL FUND</a:t>
            </a:r>
          </a:p>
          <a:p>
            <a:pPr marL="457200" lvl="1" defTabSz="914400">
              <a:lnSpc>
                <a:spcPct val="120000"/>
              </a:lnSpc>
              <a:spcBef>
                <a:spcPts val="500"/>
              </a:spcBef>
              <a:buClr>
                <a:srgbClr val="92278F"/>
              </a:buClr>
              <a:buSzPct val="160000"/>
            </a:pPr>
            <a:r>
              <a:rPr lang="en-US" sz="2000" b="1" cap="all" dirty="0">
                <a:solidFill>
                  <a:prstClr val="black"/>
                </a:solidFill>
              </a:rPr>
              <a:t>70 Trust Funds</a:t>
            </a:r>
          </a:p>
          <a:p>
            <a:pPr marL="457200" lvl="1" defTabSz="914400">
              <a:lnSpc>
                <a:spcPct val="120000"/>
              </a:lnSpc>
              <a:spcBef>
                <a:spcPts val="500"/>
              </a:spcBef>
              <a:buClr>
                <a:srgbClr val="92278F"/>
              </a:buClr>
              <a:buSzPct val="160000"/>
            </a:pPr>
            <a:r>
              <a:rPr lang="en-US" sz="2000" b="1" cap="all" dirty="0">
                <a:solidFill>
                  <a:prstClr val="black"/>
                </a:solidFill>
              </a:rPr>
              <a:t>80 Community Service Fund</a:t>
            </a:r>
          </a:p>
          <a:p>
            <a:pPr marL="457200" lvl="1" defTabSz="914400">
              <a:lnSpc>
                <a:spcPct val="120000"/>
              </a:lnSpc>
              <a:spcBef>
                <a:spcPts val="500"/>
              </a:spcBef>
              <a:buClr>
                <a:srgbClr val="92278F"/>
              </a:buClr>
              <a:buSzPct val="160000"/>
            </a:pPr>
            <a:r>
              <a:rPr lang="en-US" sz="2000" b="1" cap="all" dirty="0">
                <a:solidFill>
                  <a:prstClr val="black"/>
                </a:solidFill>
              </a:rPr>
              <a:t>90 Package &amp; Cooperative </a:t>
            </a:r>
            <a:br>
              <a:rPr lang="en-US" sz="2000" b="1" cap="all" dirty="0">
                <a:solidFill>
                  <a:prstClr val="black"/>
                </a:solidFill>
              </a:rPr>
            </a:br>
            <a:r>
              <a:rPr lang="en-US" sz="2000" b="1" cap="all" dirty="0">
                <a:solidFill>
                  <a:prstClr val="black"/>
                </a:solidFill>
              </a:rPr>
              <a:t>       Program Fund</a:t>
            </a: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85</a:t>
            </a:fld>
            <a:endParaRPr lang="en-US" sz="1400">
              <a:latin typeface="Lato" panose="020F0502020204030203" pitchFamily="34" charset="0"/>
            </a:endParaRPr>
          </a:p>
        </p:txBody>
      </p:sp>
    </p:spTree>
    <p:extLst>
      <p:ext uri="{BB962C8B-B14F-4D97-AF65-F5344CB8AC3E}">
        <p14:creationId xmlns:p14="http://schemas.microsoft.com/office/powerpoint/2010/main" val="15669000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Fund Balance?</a:t>
            </a:r>
          </a:p>
        </p:txBody>
      </p:sp>
      <p:sp>
        <p:nvSpPr>
          <p:cNvPr id="3" name="Text Placeholder 2"/>
          <p:cNvSpPr>
            <a:spLocks noGrp="1"/>
          </p:cNvSpPr>
          <p:nvPr>
            <p:ph type="body" sz="quarter" idx="14"/>
          </p:nvPr>
        </p:nvSpPr>
        <p:spPr>
          <a:xfrm>
            <a:off x="868101" y="1152467"/>
            <a:ext cx="7384648"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defTabSz="457200">
              <a:lnSpc>
                <a:spcPct val="100000"/>
              </a:lnSpc>
              <a:spcAft>
                <a:spcPts val="600"/>
              </a:spcAft>
            </a:pPr>
            <a:r>
              <a:rPr lang="en-US" sz="2200" dirty="0">
                <a:solidFill>
                  <a:prstClr val="black"/>
                </a:solidFill>
                <a:latin typeface="Lato"/>
              </a:rPr>
              <a:t>The difference between assets and liabilities (equity).</a:t>
            </a: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pic>
        <p:nvPicPr>
          <p:cNvPr id="4" name="Picture 3"/>
          <p:cNvPicPr>
            <a:picLocks noChangeAspect="1"/>
          </p:cNvPicPr>
          <p:nvPr/>
        </p:nvPicPr>
        <p:blipFill>
          <a:blip r:embed="rId2"/>
          <a:stretch>
            <a:fillRect/>
          </a:stretch>
        </p:blipFill>
        <p:spPr>
          <a:xfrm>
            <a:off x="2775675" y="2587738"/>
            <a:ext cx="3563740" cy="1787492"/>
          </a:xfrm>
          <a:prstGeom prst="rect">
            <a:avLst/>
          </a:prstGeom>
        </p:spPr>
      </p:pic>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86</a:t>
            </a:fld>
            <a:endParaRPr lang="en-US" sz="1400">
              <a:latin typeface="Lato" panose="020F0502020204030203" pitchFamily="34" charset="0"/>
            </a:endParaRPr>
          </a:p>
        </p:txBody>
      </p:sp>
    </p:spTree>
    <p:extLst>
      <p:ext uri="{BB962C8B-B14F-4D97-AF65-F5344CB8AC3E}">
        <p14:creationId xmlns:p14="http://schemas.microsoft.com/office/powerpoint/2010/main" val="42085438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Examples of Assets and Liabilities</a:t>
            </a:r>
          </a:p>
        </p:txBody>
      </p:sp>
      <p:sp>
        <p:nvSpPr>
          <p:cNvPr id="3" name="Text Placeholder 2"/>
          <p:cNvSpPr>
            <a:spLocks noGrp="1"/>
          </p:cNvSpPr>
          <p:nvPr>
            <p:ph type="body" sz="quarter" idx="14"/>
          </p:nvPr>
        </p:nvSpPr>
        <p:spPr>
          <a:xfrm>
            <a:off x="345526" y="1032531"/>
            <a:ext cx="4510766" cy="3053060"/>
          </a:xfrm>
        </p:spPr>
        <p:txBody>
          <a:bodyPr>
            <a:noAutofit/>
          </a:bodyPr>
          <a:lstStyle/>
          <a:p>
            <a:pPr marL="0" indent="0" defTabSz="457200">
              <a:lnSpc>
                <a:spcPct val="100000"/>
              </a:lnSpc>
              <a:spcAft>
                <a:spcPts val="600"/>
              </a:spcAft>
              <a:buNone/>
            </a:pPr>
            <a:r>
              <a:rPr lang="en-US" sz="2200" dirty="0">
                <a:solidFill>
                  <a:prstClr val="black"/>
                </a:solidFill>
              </a:rPr>
              <a:t>Assets</a:t>
            </a:r>
          </a:p>
          <a:p>
            <a:pPr defTabSz="457200">
              <a:lnSpc>
                <a:spcPct val="100000"/>
              </a:lnSpc>
              <a:spcAft>
                <a:spcPts val="600"/>
              </a:spcAft>
            </a:pPr>
            <a:r>
              <a:rPr lang="en-US" sz="2200" dirty="0">
                <a:solidFill>
                  <a:prstClr val="black"/>
                </a:solidFill>
              </a:rPr>
              <a:t>Cash</a:t>
            </a:r>
          </a:p>
          <a:p>
            <a:pPr defTabSz="457200">
              <a:lnSpc>
                <a:spcPct val="100000"/>
              </a:lnSpc>
              <a:spcAft>
                <a:spcPts val="600"/>
              </a:spcAft>
            </a:pPr>
            <a:r>
              <a:rPr lang="en-US" sz="2200" dirty="0">
                <a:solidFill>
                  <a:prstClr val="black"/>
                </a:solidFill>
              </a:rPr>
              <a:t>Investments</a:t>
            </a:r>
          </a:p>
          <a:p>
            <a:pPr defTabSz="457200">
              <a:lnSpc>
                <a:spcPct val="100000"/>
              </a:lnSpc>
              <a:spcAft>
                <a:spcPts val="600"/>
              </a:spcAft>
            </a:pPr>
            <a:r>
              <a:rPr lang="en-US" sz="2200" dirty="0" err="1">
                <a:solidFill>
                  <a:prstClr val="black"/>
                </a:solidFill>
              </a:rPr>
              <a:t>Prepaids</a:t>
            </a:r>
            <a:endParaRPr lang="en-US" sz="2200" dirty="0">
              <a:solidFill>
                <a:prstClr val="black"/>
              </a:solidFill>
            </a:endParaRPr>
          </a:p>
          <a:p>
            <a:pPr defTabSz="457200">
              <a:lnSpc>
                <a:spcPct val="100000"/>
              </a:lnSpc>
              <a:spcAft>
                <a:spcPts val="600"/>
              </a:spcAft>
            </a:pPr>
            <a:r>
              <a:rPr lang="en-US" sz="2200" dirty="0">
                <a:solidFill>
                  <a:prstClr val="black"/>
                </a:solidFill>
              </a:rPr>
              <a:t>Receivables</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Tax Levy</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Equalization Aid</a:t>
            </a:r>
          </a:p>
          <a:p>
            <a:pPr marL="514239" lvl="1" indent="-171450" defTabSz="457200">
              <a:lnSpc>
                <a:spcPct val="100000"/>
              </a:lnSpc>
              <a:spcAft>
                <a:spcPts val="600"/>
              </a:spcAft>
              <a:buFont typeface="Arial" panose="020B0604020202020204" pitchFamily="34" charset="0"/>
              <a:buChar char="•"/>
            </a:pPr>
            <a:r>
              <a:rPr lang="en-US" sz="2200" b="1" dirty="0">
                <a:solidFill>
                  <a:prstClr val="black"/>
                </a:solidFill>
              </a:rPr>
              <a:t>$ from other School Districts</a:t>
            </a: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5" name="Rectangle 4"/>
          <p:cNvSpPr/>
          <p:nvPr/>
        </p:nvSpPr>
        <p:spPr>
          <a:xfrm>
            <a:off x="0" y="4501237"/>
            <a:ext cx="9144000" cy="646331"/>
          </a:xfrm>
          <a:prstGeom prst="rect">
            <a:avLst/>
          </a:prstGeom>
        </p:spPr>
        <p:txBody>
          <a:bodyPr wrap="square">
            <a:spAutoFit/>
          </a:bodyPr>
          <a:lstStyle/>
          <a:p>
            <a:pPr defTabSz="457200">
              <a:lnSpc>
                <a:spcPct val="100000"/>
              </a:lnSpc>
              <a:spcAft>
                <a:spcPts val="600"/>
              </a:spcAft>
            </a:pPr>
            <a:r>
              <a:rPr lang="en-US" sz="1800" dirty="0">
                <a:solidFill>
                  <a:prstClr val="black"/>
                </a:solidFill>
                <a:latin typeface="Lato" panose="020F0502020204030203" pitchFamily="34" charset="0"/>
              </a:rPr>
              <a:t>Note: physical assets and liabilities, such as buildings, land and furniture, etc. are not included in fund balance calculation</a:t>
            </a:r>
          </a:p>
        </p:txBody>
      </p:sp>
      <p:sp>
        <p:nvSpPr>
          <p:cNvPr id="7" name="Text Placeholder 2"/>
          <p:cNvSpPr txBox="1">
            <a:spLocks/>
          </p:cNvSpPr>
          <p:nvPr/>
        </p:nvSpPr>
        <p:spPr>
          <a:xfrm>
            <a:off x="4147673" y="1032531"/>
            <a:ext cx="4058778" cy="2951629"/>
          </a:xfrm>
          <a:prstGeom prst="rect">
            <a:avLst/>
          </a:prstGeom>
        </p:spPr>
        <p:txBody>
          <a:bodyPr vert="horz" lIns="91440" tIns="45720" rIns="91440" bIns="45720" rtlCol="0">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Aft>
                <a:spcPts val="600"/>
              </a:spcAft>
              <a:buNone/>
            </a:pPr>
            <a:r>
              <a:rPr lang="en-US" sz="2200" dirty="0">
                <a:solidFill>
                  <a:prstClr val="black"/>
                </a:solidFill>
              </a:rPr>
              <a:t>Liabilities</a:t>
            </a:r>
          </a:p>
          <a:p>
            <a:pPr defTabSz="457200">
              <a:lnSpc>
                <a:spcPct val="100000"/>
              </a:lnSpc>
              <a:spcAft>
                <a:spcPts val="600"/>
              </a:spcAft>
            </a:pPr>
            <a:r>
              <a:rPr lang="en-US" sz="2200" dirty="0">
                <a:solidFill>
                  <a:prstClr val="black"/>
                </a:solidFill>
              </a:rPr>
              <a:t>Payroll Payables</a:t>
            </a:r>
          </a:p>
          <a:p>
            <a:pPr defTabSz="457200">
              <a:lnSpc>
                <a:spcPct val="100000"/>
              </a:lnSpc>
              <a:spcAft>
                <a:spcPts val="600"/>
              </a:spcAft>
            </a:pPr>
            <a:r>
              <a:rPr lang="en-US" sz="2200" dirty="0">
                <a:solidFill>
                  <a:prstClr val="black"/>
                </a:solidFill>
              </a:rPr>
              <a:t>Payroll liabilities (FICA, WRS, etc.)</a:t>
            </a:r>
          </a:p>
          <a:p>
            <a:pPr defTabSz="457200">
              <a:lnSpc>
                <a:spcPct val="100000"/>
              </a:lnSpc>
              <a:spcAft>
                <a:spcPts val="600"/>
              </a:spcAft>
            </a:pPr>
            <a:r>
              <a:rPr lang="en-US" sz="2200" dirty="0">
                <a:solidFill>
                  <a:prstClr val="black"/>
                </a:solidFill>
              </a:rPr>
              <a:t>Cash flow borrowing</a:t>
            </a:r>
          </a:p>
          <a:p>
            <a:pPr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87</a:t>
            </a:fld>
            <a:endParaRPr lang="en-US" sz="1400">
              <a:latin typeface="Lato" panose="020F0502020204030203" pitchFamily="34" charset="0"/>
            </a:endParaRPr>
          </a:p>
        </p:txBody>
      </p:sp>
    </p:spTree>
    <p:extLst>
      <p:ext uri="{BB962C8B-B14F-4D97-AF65-F5344CB8AC3E}">
        <p14:creationId xmlns:p14="http://schemas.microsoft.com/office/powerpoint/2010/main" val="11288646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Balance Classifications</a:t>
            </a:r>
          </a:p>
        </p:txBody>
      </p:sp>
      <p:sp>
        <p:nvSpPr>
          <p:cNvPr id="3" name="Text Placeholder 2"/>
          <p:cNvSpPr>
            <a:spLocks noGrp="1"/>
          </p:cNvSpPr>
          <p:nvPr>
            <p:ph type="body" sz="quarter" idx="14"/>
          </p:nvPr>
        </p:nvSpPr>
        <p:spPr>
          <a:xfrm>
            <a:off x="2246167" y="1159162"/>
            <a:ext cx="6897833" cy="3540977"/>
          </a:xfrm>
        </p:spPr>
        <p:txBody>
          <a:bodyPr>
            <a:noAutofit/>
          </a:bodyPr>
          <a:lstStyle/>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marL="514350" lvl="0" indent="-514350" defTabSz="457200">
              <a:lnSpc>
                <a:spcPct val="100000"/>
              </a:lnSpc>
              <a:spcAft>
                <a:spcPts val="0"/>
              </a:spcAft>
              <a:buFont typeface="+mj-lt"/>
              <a:buAutoNum type="arabicPeriod"/>
            </a:pPr>
            <a:r>
              <a:rPr lang="en-US" sz="2000" dirty="0" err="1">
                <a:solidFill>
                  <a:prstClr val="black"/>
                </a:solidFill>
              </a:rPr>
              <a:t>Nonspendable</a:t>
            </a:r>
            <a:r>
              <a:rPr lang="en-US" sz="2000" dirty="0">
                <a:solidFill>
                  <a:prstClr val="black"/>
                </a:solidFill>
              </a:rPr>
              <a:t> Fund Balance 				935 000</a:t>
            </a:r>
          </a:p>
          <a:p>
            <a:pPr marL="914400" lvl="1" indent="-457200" defTabSz="457200">
              <a:lnSpc>
                <a:spcPct val="100000"/>
              </a:lnSpc>
              <a:spcBef>
                <a:spcPts val="0"/>
              </a:spcBef>
              <a:buFont typeface="Arial" panose="020B0604020202020204" pitchFamily="34" charset="0"/>
              <a:buChar char="•"/>
            </a:pPr>
            <a:r>
              <a:rPr lang="en-US" sz="2000" dirty="0">
                <a:solidFill>
                  <a:prstClr val="black"/>
                </a:solidFill>
              </a:rPr>
              <a:t>Prepaid Expenses &amp; Inventory</a:t>
            </a:r>
          </a:p>
          <a:p>
            <a:pPr marL="514350" lvl="0" indent="-514350" defTabSz="457200">
              <a:lnSpc>
                <a:spcPct val="100000"/>
              </a:lnSpc>
              <a:spcAft>
                <a:spcPts val="0"/>
              </a:spcAft>
              <a:buFont typeface="+mj-lt"/>
              <a:buAutoNum type="arabicPeriod"/>
            </a:pPr>
            <a:r>
              <a:rPr lang="en-US" sz="2000" dirty="0">
                <a:solidFill>
                  <a:prstClr val="black"/>
                </a:solidFill>
              </a:rPr>
              <a:t>Restricted Fund Balance               				936 000</a:t>
            </a:r>
          </a:p>
          <a:p>
            <a:pPr marL="914400" lvl="1" indent="-457200" defTabSz="457200">
              <a:lnSpc>
                <a:spcPct val="100000"/>
              </a:lnSpc>
              <a:spcBef>
                <a:spcPts val="0"/>
              </a:spcBef>
              <a:buFont typeface="Arial" panose="020B0604020202020204" pitchFamily="34" charset="0"/>
              <a:buChar char="•"/>
            </a:pPr>
            <a:r>
              <a:rPr lang="en-US" sz="2000" dirty="0">
                <a:solidFill>
                  <a:prstClr val="black"/>
                </a:solidFill>
              </a:rPr>
              <a:t>Self-insurance, contracts, debt, legal restrictions</a:t>
            </a:r>
          </a:p>
          <a:p>
            <a:pPr marL="514350" lvl="0" indent="-514350" defTabSz="457200">
              <a:lnSpc>
                <a:spcPct val="100000"/>
              </a:lnSpc>
              <a:spcAft>
                <a:spcPts val="0"/>
              </a:spcAft>
              <a:buFont typeface="+mj-lt"/>
              <a:buAutoNum type="arabicPeriod"/>
            </a:pPr>
            <a:r>
              <a:rPr lang="en-US" sz="2000" dirty="0">
                <a:solidFill>
                  <a:prstClr val="black"/>
                </a:solidFill>
              </a:rPr>
              <a:t>Committed Fund Balance       				937 900</a:t>
            </a:r>
          </a:p>
          <a:p>
            <a:pPr marL="971550" lvl="1" indent="-514350" defTabSz="457200">
              <a:lnSpc>
                <a:spcPct val="100000"/>
              </a:lnSpc>
              <a:spcBef>
                <a:spcPts val="0"/>
              </a:spcBef>
              <a:buFont typeface="Arial" panose="020B0604020202020204" pitchFamily="34" charset="0"/>
              <a:buChar char="•"/>
            </a:pPr>
            <a:r>
              <a:rPr lang="en-US" sz="2000" dirty="0">
                <a:solidFill>
                  <a:prstClr val="black"/>
                </a:solidFill>
              </a:rPr>
              <a:t>Formal Board action, part of budget, restricted donations.</a:t>
            </a:r>
          </a:p>
          <a:p>
            <a:pPr marL="514350" lvl="0" indent="-514350" defTabSz="457200">
              <a:lnSpc>
                <a:spcPct val="100000"/>
              </a:lnSpc>
              <a:spcAft>
                <a:spcPts val="0"/>
              </a:spcAft>
              <a:buFont typeface="+mj-lt"/>
              <a:buAutoNum type="arabicPeriod"/>
            </a:pPr>
            <a:r>
              <a:rPr lang="en-US" sz="2000" dirty="0">
                <a:solidFill>
                  <a:prstClr val="black"/>
                </a:solidFill>
              </a:rPr>
              <a:t>Assigned Fund Balance            				938 900</a:t>
            </a:r>
          </a:p>
          <a:p>
            <a:pPr marL="971550" lvl="1" indent="-514350" defTabSz="457200">
              <a:lnSpc>
                <a:spcPct val="100000"/>
              </a:lnSpc>
              <a:spcBef>
                <a:spcPts val="0"/>
              </a:spcBef>
              <a:buFont typeface="Arial" panose="020B0604020202020204" pitchFamily="34" charset="0"/>
              <a:buChar char="•"/>
            </a:pPr>
            <a:r>
              <a:rPr lang="en-US" sz="2000" dirty="0">
                <a:solidFill>
                  <a:prstClr val="black"/>
                </a:solidFill>
              </a:rPr>
              <a:t>Board assigned, capital projects, budgeted</a:t>
            </a:r>
          </a:p>
          <a:p>
            <a:pPr marL="514350" lvl="0" indent="-514350" defTabSz="457200">
              <a:lnSpc>
                <a:spcPct val="100000"/>
              </a:lnSpc>
              <a:spcAft>
                <a:spcPts val="0"/>
              </a:spcAft>
              <a:buFont typeface="+mj-lt"/>
              <a:buAutoNum type="arabicPeriod"/>
            </a:pPr>
            <a:r>
              <a:rPr lang="en-US" sz="2000" dirty="0">
                <a:solidFill>
                  <a:prstClr val="black"/>
                </a:solidFill>
              </a:rPr>
              <a:t>Unassigned Fund Balance      				939 900</a:t>
            </a:r>
          </a:p>
          <a:p>
            <a:pPr lvl="0" defTabSz="457200">
              <a:lnSpc>
                <a:spcPct val="100000"/>
              </a:lnSpc>
              <a:spcAft>
                <a:spcPts val="600"/>
              </a:spcAft>
              <a:buFont typeface="+mj-lt"/>
              <a:buAutoNum type="arabicPeriod"/>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a:p>
            <a:pPr lvl="0" defTabSz="457200">
              <a:lnSpc>
                <a:spcPct val="100000"/>
              </a:lnSpc>
              <a:spcAft>
                <a:spcPts val="600"/>
              </a:spcAft>
              <a:buFont typeface="Arial" panose="020B0604020202020204" pitchFamily="34" charset="0"/>
              <a:buChar char="•"/>
            </a:pPr>
            <a:endParaRPr lang="en-US" sz="20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p:txBody>
      </p:sp>
      <p:sp>
        <p:nvSpPr>
          <p:cNvPr id="4" name="TextBox 3"/>
          <p:cNvSpPr txBox="1"/>
          <p:nvPr/>
        </p:nvSpPr>
        <p:spPr>
          <a:xfrm>
            <a:off x="7187705" y="946029"/>
            <a:ext cx="1666928" cy="430887"/>
          </a:xfrm>
          <a:prstGeom prst="rect">
            <a:avLst/>
          </a:prstGeom>
          <a:noFill/>
        </p:spPr>
        <p:txBody>
          <a:bodyPr wrap="square" rtlCol="0">
            <a:spAutoFit/>
          </a:bodyPr>
          <a:lstStyle/>
          <a:p>
            <a:pPr algn="r"/>
            <a:r>
              <a:rPr lang="en-US" sz="2200" b="1" u="sng" dirty="0">
                <a:latin typeface="Lato" panose="020F0502020204030203" pitchFamily="34" charset="0"/>
              </a:rPr>
              <a:t>DPI Code</a:t>
            </a:r>
          </a:p>
        </p:txBody>
      </p:sp>
      <p:sp>
        <p:nvSpPr>
          <p:cNvPr id="5" name="Rectangle 4"/>
          <p:cNvSpPr/>
          <p:nvPr/>
        </p:nvSpPr>
        <p:spPr>
          <a:xfrm>
            <a:off x="60967" y="1376917"/>
            <a:ext cx="2204622" cy="430887"/>
          </a:xfrm>
          <a:prstGeom prst="rect">
            <a:avLst/>
          </a:prstGeom>
        </p:spPr>
        <p:txBody>
          <a:bodyPr wrap="square">
            <a:spAutoFit/>
          </a:bodyPr>
          <a:lstStyle/>
          <a:p>
            <a:r>
              <a:rPr lang="en-US" sz="2200" b="1" dirty="0">
                <a:solidFill>
                  <a:prstClr val="black"/>
                </a:solidFill>
                <a:latin typeface="Lato" panose="020F0502020204030203" pitchFamily="34" charset="0"/>
              </a:rPr>
              <a:t>Reserved: 1-4</a:t>
            </a:r>
            <a:endParaRPr lang="en-US" sz="2200" dirty="0">
              <a:latin typeface="Lato" panose="020F0502020204030203" pitchFamily="34" charset="0"/>
            </a:endParaRPr>
          </a:p>
        </p:txBody>
      </p:sp>
      <p:grpSp>
        <p:nvGrpSpPr>
          <p:cNvPr id="6" name="Group 5"/>
          <p:cNvGrpSpPr/>
          <p:nvPr/>
        </p:nvGrpSpPr>
        <p:grpSpPr>
          <a:xfrm>
            <a:off x="-129615" y="1835489"/>
            <a:ext cx="1913506" cy="2409525"/>
            <a:chOff x="3274" y="629849"/>
            <a:chExt cx="2524460" cy="2833814"/>
          </a:xfrm>
        </p:grpSpPr>
        <p:sp>
          <p:nvSpPr>
            <p:cNvPr id="7" name="Rectangle 6"/>
            <p:cNvSpPr/>
            <p:nvPr/>
          </p:nvSpPr>
          <p:spPr>
            <a:xfrm>
              <a:off x="3274" y="629849"/>
              <a:ext cx="1674762" cy="270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24299" y="760963"/>
              <a:ext cx="2103435" cy="2702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lvl="0" algn="ctr" defTabSz="1155700">
                <a:lnSpc>
                  <a:spcPct val="90000"/>
                </a:lnSpc>
                <a:spcBef>
                  <a:spcPct val="0"/>
                </a:spcBef>
                <a:spcAft>
                  <a:spcPct val="35000"/>
                </a:spcAft>
              </a:pPr>
              <a:r>
                <a:rPr lang="en-US" sz="2200" b="1" u="none" kern="1200" dirty="0">
                  <a:solidFill>
                    <a:prstClr val="black"/>
                  </a:solidFill>
                  <a:latin typeface="Lato" panose="020F0502020204030203" pitchFamily="34" charset="0"/>
                </a:rPr>
                <a:t>Classify in one of five ways:</a:t>
              </a:r>
              <a:endParaRPr lang="en-US" sz="2200" u="none" kern="1200" dirty="0">
                <a:latin typeface="Lato" panose="020F0502020204030203" pitchFamily="34" charset="0"/>
              </a:endParaRPr>
            </a:p>
          </p:txBody>
        </p:sp>
      </p:grpSp>
      <p:sp>
        <p:nvSpPr>
          <p:cNvPr id="12" name="Rectangle 11"/>
          <p:cNvSpPr/>
          <p:nvPr/>
        </p:nvSpPr>
        <p:spPr>
          <a:xfrm>
            <a:off x="60967" y="4350827"/>
            <a:ext cx="2265422" cy="430887"/>
          </a:xfrm>
          <a:prstGeom prst="rect">
            <a:avLst/>
          </a:prstGeom>
        </p:spPr>
        <p:txBody>
          <a:bodyPr wrap="square">
            <a:spAutoFit/>
          </a:bodyPr>
          <a:lstStyle/>
          <a:p>
            <a:r>
              <a:rPr lang="en-US" sz="2200" b="1" dirty="0">
                <a:solidFill>
                  <a:prstClr val="black"/>
                </a:solidFill>
                <a:latin typeface="Lato" panose="020F0502020204030203" pitchFamily="34" charset="0"/>
              </a:rPr>
              <a:t>Unreserved: 5</a:t>
            </a:r>
            <a:endParaRPr lang="en-US" sz="2200" dirty="0">
              <a:latin typeface="Lato" panose="020F0502020204030203" pitchFamily="34" charset="0"/>
            </a:endParaRPr>
          </a:p>
        </p:txBody>
      </p:sp>
      <p:sp>
        <p:nvSpPr>
          <p:cNvPr id="13" name="Left Brace 12"/>
          <p:cNvSpPr/>
          <p:nvPr/>
        </p:nvSpPr>
        <p:spPr>
          <a:xfrm>
            <a:off x="1911214" y="1376917"/>
            <a:ext cx="415175" cy="3438152"/>
          </a:xfrm>
          <a:prstGeom prst="leftBrace">
            <a:avLst>
              <a:gd name="adj1" fmla="val 35000"/>
              <a:gd name="adj2" fmla="val 50000"/>
            </a:avLst>
          </a:prstGeom>
          <a:ln w="381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88</a:t>
            </a:fld>
            <a:endParaRPr lang="en-US" sz="1400">
              <a:latin typeface="Lato" panose="020F0502020204030203" pitchFamily="34" charset="0"/>
            </a:endParaRPr>
          </a:p>
        </p:txBody>
      </p:sp>
    </p:spTree>
    <p:extLst>
      <p:ext uri="{BB962C8B-B14F-4D97-AF65-F5344CB8AC3E}">
        <p14:creationId xmlns:p14="http://schemas.microsoft.com/office/powerpoint/2010/main" val="19454678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DPI Coded the Unassigned (Unreserved) Fund Balance into these Sub-Classifications:</a:t>
            </a:r>
          </a:p>
        </p:txBody>
      </p:sp>
      <p:sp>
        <p:nvSpPr>
          <p:cNvPr id="3" name="Text Placeholder 2"/>
          <p:cNvSpPr>
            <a:spLocks noGrp="1"/>
          </p:cNvSpPr>
          <p:nvPr>
            <p:ph type="body" sz="quarter" idx="14"/>
          </p:nvPr>
        </p:nvSpPr>
        <p:spPr>
          <a:xfrm>
            <a:off x="2639029" y="1145323"/>
            <a:ext cx="6504972" cy="3540977"/>
          </a:xfrm>
        </p:spPr>
        <p:txBody>
          <a:bodyPr>
            <a:noAutofit/>
          </a:bodyPr>
          <a:lstStyle/>
          <a:p>
            <a:pPr marL="0" lvl="0" indent="0" defTabSz="457200">
              <a:lnSpc>
                <a:spcPct val="100000"/>
              </a:lnSpc>
              <a:spcAft>
                <a:spcPts val="0"/>
              </a:spcAft>
              <a:buNone/>
            </a:pPr>
            <a:r>
              <a:rPr lang="en-US" sz="2200" dirty="0">
                <a:solidFill>
                  <a:prstClr val="black"/>
                </a:solidFill>
              </a:rPr>
              <a:t>939 100  Revenue Stabilization</a:t>
            </a:r>
          </a:p>
          <a:p>
            <a:pPr marL="457200" lvl="1" defTabSz="457200">
              <a:lnSpc>
                <a:spcPct val="100000"/>
              </a:lnSpc>
              <a:spcBef>
                <a:spcPts val="0"/>
              </a:spcBef>
            </a:pPr>
            <a:r>
              <a:rPr lang="en-US" sz="2000" dirty="0">
                <a:solidFill>
                  <a:prstClr val="black"/>
                </a:solidFill>
              </a:rPr>
              <a:t>“Rainy Day Funds”</a:t>
            </a:r>
          </a:p>
          <a:p>
            <a:pPr marL="0" lvl="0" indent="0" defTabSz="457200">
              <a:lnSpc>
                <a:spcPct val="100000"/>
              </a:lnSpc>
              <a:spcAft>
                <a:spcPts val="0"/>
              </a:spcAft>
              <a:buNone/>
            </a:pPr>
            <a:r>
              <a:rPr lang="en-US" sz="2200" dirty="0">
                <a:solidFill>
                  <a:prstClr val="black"/>
                </a:solidFill>
              </a:rPr>
              <a:t>939 200  Working Capital (Cash Flow)</a:t>
            </a:r>
          </a:p>
          <a:p>
            <a:pPr marL="457200" lvl="1" defTabSz="457200">
              <a:lnSpc>
                <a:spcPct val="100000"/>
              </a:lnSpc>
              <a:spcBef>
                <a:spcPts val="0"/>
              </a:spcBef>
            </a:pPr>
            <a:r>
              <a:rPr lang="en-US" sz="2000" dirty="0">
                <a:solidFill>
                  <a:prstClr val="black"/>
                </a:solidFill>
              </a:rPr>
              <a:t>Used to reduce or eliminate temporary borrowing</a:t>
            </a:r>
          </a:p>
          <a:p>
            <a:pPr marL="0" lvl="0" indent="0" defTabSz="457200">
              <a:lnSpc>
                <a:spcPct val="100000"/>
              </a:lnSpc>
              <a:spcAft>
                <a:spcPts val="0"/>
              </a:spcAft>
              <a:buNone/>
            </a:pPr>
            <a:r>
              <a:rPr lang="en-US" sz="2200" dirty="0">
                <a:solidFill>
                  <a:prstClr val="black"/>
                </a:solidFill>
              </a:rPr>
              <a:t>939 300  Contingencies</a:t>
            </a:r>
          </a:p>
          <a:p>
            <a:pPr marL="457200" lvl="1" defTabSz="457200">
              <a:lnSpc>
                <a:spcPct val="100000"/>
              </a:lnSpc>
              <a:spcBef>
                <a:spcPts val="0"/>
              </a:spcBef>
            </a:pPr>
            <a:r>
              <a:rPr lang="en-US" sz="2000" dirty="0">
                <a:solidFill>
                  <a:prstClr val="black"/>
                </a:solidFill>
              </a:rPr>
              <a:t>Circumstances or situations that could result in loss</a:t>
            </a:r>
          </a:p>
          <a:p>
            <a:pPr marL="0" lvl="0" indent="0" defTabSz="457200">
              <a:lnSpc>
                <a:spcPct val="100000"/>
              </a:lnSpc>
              <a:spcAft>
                <a:spcPts val="0"/>
              </a:spcAft>
              <a:buNone/>
            </a:pPr>
            <a:r>
              <a:rPr lang="en-US" sz="2200" dirty="0">
                <a:solidFill>
                  <a:prstClr val="black"/>
                </a:solidFill>
              </a:rPr>
              <a:t>939 400  Emergencies</a:t>
            </a:r>
          </a:p>
          <a:p>
            <a:pPr marL="457200" lvl="1" defTabSz="457200">
              <a:lnSpc>
                <a:spcPct val="100000"/>
              </a:lnSpc>
              <a:spcBef>
                <a:spcPts val="0"/>
              </a:spcBef>
            </a:pPr>
            <a:r>
              <a:rPr lang="en-US" sz="2000" dirty="0">
                <a:solidFill>
                  <a:prstClr val="black"/>
                </a:solidFill>
              </a:rPr>
              <a:t>Unplanned, unexpected loss or ‘Acts of God’</a:t>
            </a:r>
          </a:p>
          <a:p>
            <a:pPr marL="0" lvl="0" indent="0" defTabSz="457200">
              <a:lnSpc>
                <a:spcPct val="100000"/>
              </a:lnSpc>
              <a:spcAft>
                <a:spcPts val="0"/>
              </a:spcAft>
              <a:buNone/>
            </a:pPr>
            <a:r>
              <a:rPr lang="en-US" sz="2200" dirty="0">
                <a:solidFill>
                  <a:prstClr val="black"/>
                </a:solidFill>
              </a:rPr>
              <a:t>939 900  Other</a:t>
            </a:r>
            <a:br>
              <a:rPr lang="en-US" sz="2200" dirty="0">
                <a:solidFill>
                  <a:prstClr val="black"/>
                </a:solidFill>
              </a:rPr>
            </a:br>
            <a:r>
              <a:rPr lang="en-US" sz="2200" dirty="0">
                <a:solidFill>
                  <a:prstClr val="black"/>
                </a:solidFill>
              </a:rPr>
              <a:t>	</a:t>
            </a:r>
            <a:r>
              <a:rPr lang="en-US" sz="2000" b="0" dirty="0">
                <a:solidFill>
                  <a:prstClr val="black"/>
                </a:solidFill>
              </a:rPr>
              <a:t>Basically, not identified for any use</a:t>
            </a:r>
            <a:endParaRPr lang="en-US" sz="2000"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TextBox 3"/>
          <p:cNvSpPr txBox="1"/>
          <p:nvPr/>
        </p:nvSpPr>
        <p:spPr>
          <a:xfrm>
            <a:off x="234647" y="2154155"/>
            <a:ext cx="1844828" cy="1446550"/>
          </a:xfrm>
          <a:prstGeom prst="rect">
            <a:avLst/>
          </a:prstGeom>
          <a:noFill/>
        </p:spPr>
        <p:txBody>
          <a:bodyPr wrap="square" rtlCol="0">
            <a:spAutoFit/>
          </a:bodyPr>
          <a:lstStyle/>
          <a:p>
            <a:pPr algn="ctr"/>
            <a:r>
              <a:rPr lang="en-US" sz="2200" b="1" dirty="0">
                <a:latin typeface="Lato" panose="020F0502020204030203" pitchFamily="34" charset="0"/>
              </a:rPr>
              <a:t>None meet Committed or Assigned standards</a:t>
            </a:r>
            <a:r>
              <a:rPr lang="en-US" sz="2200" dirty="0">
                <a:latin typeface="Lato" panose="020F0502020204030203" pitchFamily="34" charset="0"/>
              </a:rPr>
              <a:t>.</a:t>
            </a:r>
          </a:p>
        </p:txBody>
      </p:sp>
      <p:sp>
        <p:nvSpPr>
          <p:cNvPr id="5" name="Left Brace 4"/>
          <p:cNvSpPr/>
          <p:nvPr/>
        </p:nvSpPr>
        <p:spPr>
          <a:xfrm>
            <a:off x="2265417" y="1113412"/>
            <a:ext cx="334952" cy="3528036"/>
          </a:xfrm>
          <a:prstGeom prst="leftBrace">
            <a:avLst>
              <a:gd name="adj1" fmla="val 35000"/>
              <a:gd name="adj2" fmla="val 50000"/>
            </a:avLst>
          </a:prstGeom>
          <a:ln w="381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89</a:t>
            </a:fld>
            <a:endParaRPr lang="en-US" sz="1400">
              <a:latin typeface="Lato" panose="020F0502020204030203" pitchFamily="34" charset="0"/>
            </a:endParaRPr>
          </a:p>
        </p:txBody>
      </p:sp>
    </p:spTree>
    <p:extLst>
      <p:ext uri="{BB962C8B-B14F-4D97-AF65-F5344CB8AC3E}">
        <p14:creationId xmlns:p14="http://schemas.microsoft.com/office/powerpoint/2010/main" val="22870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Wisconsin Constitution on Education</a:t>
            </a:r>
          </a:p>
        </p:txBody>
      </p:sp>
      <p:sp>
        <p:nvSpPr>
          <p:cNvPr id="3" name="Text Placeholder 2"/>
          <p:cNvSpPr>
            <a:spLocks noGrp="1"/>
          </p:cNvSpPr>
          <p:nvPr>
            <p:ph type="body" sz="quarter" idx="14"/>
          </p:nvPr>
        </p:nvSpPr>
        <p:spPr>
          <a:xfrm>
            <a:off x="253094" y="1281793"/>
            <a:ext cx="8727620" cy="3411651"/>
          </a:xfrm>
        </p:spPr>
        <p:txBody>
          <a:bodyPr>
            <a:noAutofit/>
          </a:bodyPr>
          <a:lstStyle/>
          <a:p>
            <a:pPr marL="0" lvl="0" indent="0" algn="ctr" defTabSz="457200">
              <a:lnSpc>
                <a:spcPct val="100000"/>
              </a:lnSpc>
              <a:spcAft>
                <a:spcPts val="600"/>
              </a:spcAft>
              <a:buNone/>
            </a:pPr>
            <a:r>
              <a:rPr lang="en-US" sz="2200" dirty="0">
                <a:solidFill>
                  <a:prstClr val="black"/>
                </a:solidFill>
                <a:latin typeface="Lato"/>
              </a:rPr>
              <a:t>Article X, Section 2</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dirty="0">
                <a:solidFill>
                  <a:prstClr val="black"/>
                </a:solidFill>
                <a:latin typeface="Lato"/>
              </a:rPr>
              <a:t>“The legislature shall provide by law for the establishment of district schools, which shall be as </a:t>
            </a:r>
            <a:r>
              <a:rPr lang="en-US" sz="2200" u="sng" dirty="0">
                <a:solidFill>
                  <a:prstClr val="black"/>
                </a:solidFill>
                <a:latin typeface="Lato"/>
              </a:rPr>
              <a:t>nearly uniform as practicable</a:t>
            </a:r>
            <a:r>
              <a:rPr lang="en-US" sz="2200" dirty="0">
                <a:solidFill>
                  <a:prstClr val="black"/>
                </a:solidFill>
                <a:latin typeface="Lato"/>
              </a:rPr>
              <a:t>; and such schools shall be free and without charge for tuition to all children between the ages of 4 and 20.”</a:t>
            </a:r>
          </a:p>
          <a:p>
            <a:pPr marL="0" lvl="0" indent="0" defTabSz="457200">
              <a:lnSpc>
                <a:spcPct val="100000"/>
              </a:lnSpc>
              <a:spcAft>
                <a:spcPts val="600"/>
              </a:spcAft>
              <a:buNone/>
            </a:pPr>
            <a:endParaRPr lang="en-US" sz="2200" dirty="0">
              <a:solidFill>
                <a:prstClr val="black"/>
              </a:solidFill>
              <a:latin typeface="Lato"/>
            </a:endParaRPr>
          </a:p>
          <a:p>
            <a:pPr marL="0" lvl="0" indent="0" algn="ctr" defTabSz="457200">
              <a:lnSpc>
                <a:spcPct val="100000"/>
              </a:lnSpc>
              <a:spcAft>
                <a:spcPts val="600"/>
              </a:spcAft>
              <a:buNone/>
            </a:pPr>
            <a:r>
              <a:rPr lang="en-US" sz="2200" u="sng" dirty="0">
                <a:solidFill>
                  <a:prstClr val="black"/>
                </a:solidFill>
                <a:latin typeface="Lato"/>
              </a:rPr>
              <a:t>A child should not be unfairly disadvantaged </a:t>
            </a:r>
            <a:br>
              <a:rPr lang="en-US" sz="2200" u="sng" dirty="0">
                <a:solidFill>
                  <a:prstClr val="black"/>
                </a:solidFill>
                <a:latin typeface="Lato"/>
              </a:rPr>
            </a:br>
            <a:r>
              <a:rPr lang="en-US" sz="2200" u="sng" dirty="0">
                <a:solidFill>
                  <a:prstClr val="black"/>
                </a:solidFill>
                <a:latin typeface="Lato"/>
              </a:rPr>
              <a:t>merely by where they live.</a:t>
            </a: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marL="0" lvl="0" indent="0" defTabSz="457200">
              <a:lnSpc>
                <a:spcPct val="100000"/>
              </a:lnSpc>
              <a:spcAft>
                <a:spcPts val="600"/>
              </a:spcAft>
              <a:buNone/>
            </a:pPr>
            <a:endParaRPr lang="en-US" sz="2200" dirty="0">
              <a:solidFill>
                <a:prstClr val="black"/>
              </a:solidFill>
              <a:latin typeface="Lato"/>
            </a:endParaRPr>
          </a:p>
        </p:txBody>
      </p:sp>
      <p:sp>
        <p:nvSpPr>
          <p:cNvPr id="4" name="Rectangle 3"/>
          <p:cNvSpPr/>
          <p:nvPr/>
        </p:nvSpPr>
        <p:spPr>
          <a:xfrm>
            <a:off x="8401575" y="4693444"/>
            <a:ext cx="393056" cy="307777"/>
          </a:xfrm>
          <a:prstGeom prst="rect">
            <a:avLst/>
          </a:prstGeom>
        </p:spPr>
        <p:txBody>
          <a:bodyPr wrap="none">
            <a:spAutoFit/>
          </a:bodyPr>
          <a:lstStyle/>
          <a:p>
            <a:pPr defTabSz="457200">
              <a:lnSpc>
                <a:spcPct val="100000"/>
              </a:lnSpc>
              <a:spcAft>
                <a:spcPts val="600"/>
              </a:spcAft>
            </a:pPr>
            <a:fld id="{86DD3642-CC7E-46D0-9A43-55998D0FC65F}" type="slidenum">
              <a:rPr lang="en-US" sz="1400">
                <a:solidFill>
                  <a:prstClr val="black"/>
                </a:solidFill>
                <a:latin typeface="Lato"/>
              </a:rPr>
              <a:pPr defTabSz="457200">
                <a:lnSpc>
                  <a:spcPct val="100000"/>
                </a:lnSpc>
                <a:spcAft>
                  <a:spcPts val="600"/>
                </a:spcAft>
              </a:pPr>
              <a:t>9</a:t>
            </a:fld>
            <a:endParaRPr lang="en-US" sz="1400" dirty="0">
              <a:solidFill>
                <a:prstClr val="black"/>
              </a:solidFill>
              <a:latin typeface="Lato"/>
            </a:endParaRPr>
          </a:p>
        </p:txBody>
      </p:sp>
    </p:spTree>
    <p:extLst>
      <p:ext uri="{BB962C8B-B14F-4D97-AF65-F5344CB8AC3E}">
        <p14:creationId xmlns:p14="http://schemas.microsoft.com/office/powerpoint/2010/main" val="1273379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Balance – Reported as of June 30th</a:t>
            </a:r>
          </a:p>
        </p:txBody>
      </p:sp>
      <p:sp>
        <p:nvSpPr>
          <p:cNvPr id="3" name="Text Placeholder 2"/>
          <p:cNvSpPr>
            <a:spLocks noGrp="1"/>
          </p:cNvSpPr>
          <p:nvPr>
            <p:ph type="body" sz="quarter" idx="14"/>
          </p:nvPr>
        </p:nvSpPr>
        <p:spPr>
          <a:xfrm>
            <a:off x="312516" y="1173898"/>
            <a:ext cx="6389225" cy="3540977"/>
          </a:xfrm>
        </p:spPr>
        <p:txBody>
          <a:bodyPr>
            <a:noAutofit/>
          </a:bodyPr>
          <a:lstStyle/>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marL="0" lvl="0" indent="0" defTabSz="457200">
              <a:lnSpc>
                <a:spcPct val="100000"/>
              </a:lnSpc>
              <a:spcAft>
                <a:spcPts val="0"/>
              </a:spcAft>
              <a:buSzPct val="90000"/>
              <a:buNone/>
            </a:pPr>
            <a:r>
              <a:rPr lang="en-US" sz="2200" dirty="0">
                <a:solidFill>
                  <a:prstClr val="black"/>
                </a:solidFill>
                <a:latin typeface="Lato"/>
                <a:cs typeface="DokChampa" panose="020B0604020202020204" pitchFamily="34" charset="-34"/>
              </a:rPr>
              <a:t>Fund Balance often changes daily. </a:t>
            </a:r>
          </a:p>
          <a:p>
            <a:pPr marL="944118" lvl="1" indent="-742950" defTabSz="457200">
              <a:lnSpc>
                <a:spcPct val="100000"/>
              </a:lnSpc>
              <a:spcBef>
                <a:spcPts val="0"/>
              </a:spcBef>
              <a:buSzPct val="90000"/>
              <a:buFont typeface="+mj-lt"/>
              <a:buAutoNum type="arabicPeriod"/>
            </a:pPr>
            <a:r>
              <a:rPr lang="en-US" sz="2200" b="1" dirty="0">
                <a:solidFill>
                  <a:prstClr val="black"/>
                </a:solidFill>
                <a:latin typeface="Lato"/>
                <a:cs typeface="DokChampa" panose="020B0604020202020204" pitchFamily="34" charset="-34"/>
              </a:rPr>
              <a:t>When revenue comes in, a fund balance increases. </a:t>
            </a:r>
          </a:p>
          <a:p>
            <a:pPr marL="944118" lvl="1" indent="-742950" defTabSz="457200">
              <a:lnSpc>
                <a:spcPct val="100000"/>
              </a:lnSpc>
              <a:spcBef>
                <a:spcPts val="0"/>
              </a:spcBef>
              <a:buSzPct val="90000"/>
              <a:buFont typeface="+mj-lt"/>
              <a:buAutoNum type="arabicPeriod"/>
            </a:pPr>
            <a:r>
              <a:rPr lang="en-US" sz="2200" b="1" dirty="0">
                <a:solidFill>
                  <a:prstClr val="black"/>
                </a:solidFill>
                <a:latin typeface="Lato"/>
                <a:cs typeface="DokChampa" panose="020B0604020202020204" pitchFamily="34" charset="-34"/>
              </a:rPr>
              <a:t>When expenditures are made, a fund balance decreases.</a:t>
            </a:r>
          </a:p>
          <a:p>
            <a:pPr marL="457200" lvl="1" defTabSz="457200">
              <a:lnSpc>
                <a:spcPct val="100000"/>
              </a:lnSpc>
              <a:spcBef>
                <a:spcPts val="0"/>
              </a:spcBef>
              <a:buSzPct val="90000"/>
            </a:pPr>
            <a:endParaRPr lang="en-US" sz="2200" b="1" dirty="0">
              <a:solidFill>
                <a:prstClr val="black"/>
              </a:solidFill>
              <a:latin typeface="Lato"/>
              <a:cs typeface="DokChampa" panose="020B0604020202020204" pitchFamily="34" charset="-34"/>
            </a:endParaRPr>
          </a:p>
          <a:p>
            <a:pPr marL="0" lvl="0" indent="0" defTabSz="457200">
              <a:lnSpc>
                <a:spcPct val="100000"/>
              </a:lnSpc>
              <a:spcAft>
                <a:spcPts val="0"/>
              </a:spcAft>
              <a:buSzPct val="90000"/>
              <a:buNone/>
            </a:pPr>
            <a:r>
              <a:rPr lang="en-US" sz="2200" dirty="0">
                <a:solidFill>
                  <a:prstClr val="black"/>
                </a:solidFill>
                <a:latin typeface="Lato"/>
                <a:cs typeface="DokChampa" panose="020B0604020202020204" pitchFamily="34" charset="-34"/>
              </a:rPr>
              <a:t>In WI, a public school district’s fiscal year runs from July 1 to June 30.  Fund Balance is reported and compared to other years as of June 30</a:t>
            </a:r>
            <a:r>
              <a:rPr lang="en-US" sz="2200" baseline="30000" dirty="0">
                <a:solidFill>
                  <a:prstClr val="black"/>
                </a:solidFill>
                <a:latin typeface="Lato"/>
                <a:cs typeface="DokChampa" panose="020B0604020202020204" pitchFamily="34" charset="-34"/>
              </a:rPr>
              <a:t>th</a:t>
            </a:r>
            <a:r>
              <a:rPr lang="en-US" sz="2200" dirty="0">
                <a:solidFill>
                  <a:prstClr val="black"/>
                </a:solidFill>
                <a:latin typeface="Lato"/>
              </a:rPr>
              <a:t>.</a:t>
            </a:r>
          </a:p>
          <a:p>
            <a:pPr lvl="0" defTabSz="457200">
              <a:lnSpc>
                <a:spcPct val="100000"/>
              </a:lnSpc>
              <a:spcAft>
                <a:spcPts val="600"/>
              </a:spcAft>
              <a:buFont typeface="+mj-lt"/>
              <a:buAutoNum type="arabicPeriod"/>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Lato"/>
            </a:endParaRPr>
          </a:p>
          <a:p>
            <a:pPr lvl="0" defTabSz="457200">
              <a:lnSpc>
                <a:spcPct val="100000"/>
              </a:lnSpc>
              <a:spcAft>
                <a:spcPts val="600"/>
              </a:spcAft>
              <a:buFont typeface="Arial" panose="020B0604020202020204" pitchFamily="34" charset="0"/>
              <a:buChar char="•"/>
            </a:pPr>
            <a:endParaRPr lang="en-US" sz="2200" dirty="0">
              <a:solidFill>
                <a:prstClr val="black"/>
              </a:solidFill>
              <a:latin typeface="Lato"/>
            </a:endParaRPr>
          </a:p>
        </p:txBody>
      </p:sp>
      <p:graphicFrame>
        <p:nvGraphicFramePr>
          <p:cNvPr id="7" name="Diagram 6"/>
          <p:cNvGraphicFramePr/>
          <p:nvPr/>
        </p:nvGraphicFramePr>
        <p:xfrm>
          <a:off x="6481824" y="1006997"/>
          <a:ext cx="2385232" cy="3831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90</a:t>
            </a:fld>
            <a:endParaRPr lang="en-US" sz="1400">
              <a:latin typeface="Lato" panose="020F0502020204030203" pitchFamily="34" charset="0"/>
            </a:endParaRPr>
          </a:p>
        </p:txBody>
      </p:sp>
    </p:spTree>
    <p:extLst>
      <p:ext uri="{BB962C8B-B14F-4D97-AF65-F5344CB8AC3E}">
        <p14:creationId xmlns:p14="http://schemas.microsoft.com/office/powerpoint/2010/main" val="2416180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How does a June 30 fund balance grow or shrink?</a:t>
            </a:r>
          </a:p>
        </p:txBody>
      </p:sp>
      <p:graphicFrame>
        <p:nvGraphicFramePr>
          <p:cNvPr id="7" name="Diagram 6"/>
          <p:cNvGraphicFramePr/>
          <p:nvPr>
            <p:extLst>
              <p:ext uri="{D42A27DB-BD31-4B8C-83A1-F6EECF244321}">
                <p14:modId xmlns:p14="http://schemas.microsoft.com/office/powerpoint/2010/main" val="3058787936"/>
              </p:ext>
            </p:extLst>
          </p:nvPr>
        </p:nvGraphicFramePr>
        <p:xfrm>
          <a:off x="127321" y="1092994"/>
          <a:ext cx="8912507" cy="390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91</a:t>
            </a:fld>
            <a:endParaRPr lang="en-US" sz="1400">
              <a:latin typeface="Lato" panose="020F0502020204030203" pitchFamily="34" charset="0"/>
            </a:endParaRPr>
          </a:p>
        </p:txBody>
      </p:sp>
    </p:spTree>
    <p:extLst>
      <p:ext uri="{BB962C8B-B14F-4D97-AF65-F5344CB8AC3E}">
        <p14:creationId xmlns:p14="http://schemas.microsoft.com/office/powerpoint/2010/main" val="104257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How Large A Fund Balance? </a:t>
            </a:r>
          </a:p>
        </p:txBody>
      </p:sp>
      <p:sp>
        <p:nvSpPr>
          <p:cNvPr id="3" name="Text Placeholder 2"/>
          <p:cNvSpPr>
            <a:spLocks noGrp="1"/>
          </p:cNvSpPr>
          <p:nvPr>
            <p:ph type="body" sz="quarter" idx="14"/>
          </p:nvPr>
        </p:nvSpPr>
        <p:spPr>
          <a:xfrm>
            <a:off x="342900" y="1219200"/>
            <a:ext cx="8420099" cy="3474244"/>
          </a:xfrm>
        </p:spPr>
        <p:txBody>
          <a:bodyPr>
            <a:noAutofit/>
          </a:bodyPr>
          <a:lstStyle/>
          <a:p>
            <a:pPr marL="0" lvl="0" indent="0" defTabSz="457200">
              <a:spcAft>
                <a:spcPts val="0"/>
              </a:spcAft>
              <a:buNone/>
            </a:pPr>
            <a:r>
              <a:rPr lang="en-US" sz="2200" b="0" dirty="0">
                <a:solidFill>
                  <a:prstClr val="black"/>
                </a:solidFill>
                <a:latin typeface="Lato"/>
              </a:rPr>
              <a:t>Determination of an appropriate fund balance is strictly a local matter.</a:t>
            </a:r>
          </a:p>
          <a:p>
            <a:pPr marL="0" lvl="0" indent="0" defTabSz="457200">
              <a:spcAft>
                <a:spcPts val="0"/>
              </a:spcAft>
              <a:buNone/>
            </a:pPr>
            <a:endParaRPr lang="en-US" sz="2200" b="0" dirty="0">
              <a:solidFill>
                <a:prstClr val="black"/>
              </a:solidFill>
              <a:latin typeface="Lato"/>
            </a:endParaRPr>
          </a:p>
          <a:p>
            <a:pPr marL="0" lvl="0" indent="0" defTabSz="457200">
              <a:spcAft>
                <a:spcPts val="0"/>
              </a:spcAft>
              <a:buNone/>
            </a:pPr>
            <a:r>
              <a:rPr lang="en-US" sz="2200" dirty="0">
                <a:solidFill>
                  <a:prstClr val="black"/>
                </a:solidFill>
                <a:latin typeface="Lato"/>
              </a:rPr>
              <a:t>The Department of Public Instruction (DPI) </a:t>
            </a:r>
            <a:r>
              <a:rPr lang="en-US" sz="2200" b="0" dirty="0">
                <a:solidFill>
                  <a:prstClr val="black"/>
                </a:solidFill>
                <a:latin typeface="Lato"/>
              </a:rPr>
              <a:t>makes no recommendation, except that it encourages districts to seek legal counsel should they contemplate budgeting for and/or operating with a negative general fund balance.</a:t>
            </a:r>
          </a:p>
          <a:p>
            <a:pPr lvl="0" defTabSz="457200">
              <a:spcAft>
                <a:spcPts val="600"/>
              </a:spcAft>
              <a:buFont typeface="+mj-lt"/>
              <a:buAutoNum type="arabicPeriod"/>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a:p>
            <a:pPr lvl="0" defTabSz="457200">
              <a:spcAft>
                <a:spcPts val="600"/>
              </a:spcAft>
              <a:buFont typeface="Arial" panose="020B0604020202020204" pitchFamily="34" charset="0"/>
              <a:buChar char="•"/>
            </a:pPr>
            <a:endParaRPr lang="en-US" sz="2200" b="0" dirty="0">
              <a:solidFill>
                <a:prstClr val="black"/>
              </a:solidFill>
              <a:latin typeface="Lato"/>
            </a:endParaRPr>
          </a:p>
          <a:p>
            <a:pPr lvl="0" defTabSz="457200">
              <a:spcAft>
                <a:spcPts val="600"/>
              </a:spcAft>
              <a:buFont typeface="Arial" panose="020B0604020202020204" pitchFamily="34" charset="0"/>
              <a:buChar char="•"/>
            </a:pPr>
            <a:endParaRPr lang="en-US" sz="2200" dirty="0">
              <a:solidFill>
                <a:prstClr val="black"/>
              </a:solidFill>
              <a:latin typeface="Lato"/>
            </a:endParaRPr>
          </a:p>
        </p:txBody>
      </p:sp>
      <p:sp>
        <p:nvSpPr>
          <p:cNvPr id="4" name="Rectangle 3"/>
          <p:cNvSpPr/>
          <p:nvPr/>
        </p:nvSpPr>
        <p:spPr>
          <a:xfrm>
            <a:off x="4845541" y="4379102"/>
            <a:ext cx="4523929" cy="400110"/>
          </a:xfrm>
          <a:prstGeom prst="rect">
            <a:avLst/>
          </a:prstGeom>
          <a:ln>
            <a:noFill/>
          </a:ln>
        </p:spPr>
        <p:txBody>
          <a:bodyPr wrap="square">
            <a:spAutoFit/>
          </a:bodyPr>
          <a:lstStyle/>
          <a:p>
            <a:pPr marL="49025" algn="ctr" defTabSz="457200"/>
            <a:r>
              <a:rPr lang="en-US" sz="2000" dirty="0">
                <a:solidFill>
                  <a:prstClr val="black"/>
                </a:solidFill>
                <a:latin typeface="Lato" panose="020F0502020204030203" pitchFamily="34" charset="0"/>
              </a:rPr>
              <a:t>This means on an ongoing basis</a:t>
            </a:r>
          </a:p>
        </p:txBody>
      </p:sp>
      <p:pic>
        <p:nvPicPr>
          <p:cNvPr id="12293" name="Picture 5" descr="Image result for exclama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541" y="4308994"/>
            <a:ext cx="470218" cy="47021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92</a:t>
            </a:fld>
            <a:endParaRPr lang="en-US" sz="1400">
              <a:latin typeface="Lato" panose="020F0502020204030203" pitchFamily="34" charset="0"/>
            </a:endParaRPr>
          </a:p>
        </p:txBody>
      </p:sp>
    </p:spTree>
    <p:extLst>
      <p:ext uri="{BB962C8B-B14F-4D97-AF65-F5344CB8AC3E}">
        <p14:creationId xmlns:p14="http://schemas.microsoft.com/office/powerpoint/2010/main" val="592702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t>According to DPI, a district with an appropriate fund balance can: </a:t>
            </a:r>
          </a:p>
        </p:txBody>
      </p:sp>
      <p:sp>
        <p:nvSpPr>
          <p:cNvPr id="3" name="Text Placeholder 2"/>
          <p:cNvSpPr>
            <a:spLocks noGrp="1"/>
          </p:cNvSpPr>
          <p:nvPr>
            <p:ph type="body" sz="quarter" idx="14"/>
          </p:nvPr>
        </p:nvSpPr>
        <p:spPr>
          <a:xfrm>
            <a:off x="411480" y="1152467"/>
            <a:ext cx="8267699" cy="3540977"/>
          </a:xfrm>
        </p:spPr>
        <p:txBody>
          <a:bodyPr>
            <a:noAutofit/>
          </a:bodyPr>
          <a:lstStyle/>
          <a:p>
            <a:pPr lvl="0" defTabSz="457200">
              <a:lnSpc>
                <a:spcPct val="100000"/>
              </a:lnSpc>
              <a:spcAft>
                <a:spcPts val="600"/>
              </a:spcAft>
              <a:buFont typeface="Arial" panose="020B0604020202020204" pitchFamily="34" charset="0"/>
              <a:buChar char="•"/>
            </a:pPr>
            <a:endParaRPr lang="en-US" sz="2200" b="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Avoid interest cost and time lost associated with borrowing</a:t>
            </a:r>
          </a:p>
          <a:p>
            <a:pPr marL="457200" lvl="0" indent="-457200" defTabSz="457200">
              <a:lnSpc>
                <a:spcPct val="100000"/>
              </a:lnSpc>
              <a:spcAft>
                <a:spcPts val="0"/>
              </a:spcAft>
              <a:buFont typeface="+mj-lt"/>
              <a:buAutoNum type="arabicPeriod"/>
            </a:pPr>
            <a:endParaRPr lang="en-US" sz="220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Make special purchases or cover unforeseen expenditure needs</a:t>
            </a:r>
          </a:p>
          <a:p>
            <a:pPr marL="457200" lvl="0" indent="-457200" defTabSz="457200">
              <a:lnSpc>
                <a:spcPct val="100000"/>
              </a:lnSpc>
              <a:spcAft>
                <a:spcPts val="0"/>
              </a:spcAft>
              <a:buFont typeface="+mj-lt"/>
              <a:buAutoNum type="arabicPeriod"/>
            </a:pPr>
            <a:endParaRPr lang="en-US" sz="2200" dirty="0">
              <a:solidFill>
                <a:prstClr val="black"/>
              </a:solidFill>
            </a:endParaRPr>
          </a:p>
          <a:p>
            <a:pPr marL="457200" lvl="0" indent="-457200" defTabSz="457200">
              <a:lnSpc>
                <a:spcPct val="100000"/>
              </a:lnSpc>
              <a:spcAft>
                <a:spcPts val="0"/>
              </a:spcAft>
              <a:buFont typeface="+mj-lt"/>
              <a:buAutoNum type="arabicPeriod"/>
            </a:pPr>
            <a:r>
              <a:rPr lang="en-US" sz="2200" dirty="0">
                <a:solidFill>
                  <a:prstClr val="black"/>
                </a:solidFill>
              </a:rPr>
              <a:t>Lower debt issuance cost and preserve or enhance its bond rating by demonstrating financial stability</a:t>
            </a: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93</a:t>
            </a:fld>
            <a:endParaRPr lang="en-US" sz="1400">
              <a:latin typeface="Lato" panose="020F0502020204030203" pitchFamily="34" charset="0"/>
            </a:endParaRPr>
          </a:p>
        </p:txBody>
      </p:sp>
    </p:spTree>
    <p:extLst>
      <p:ext uri="{BB962C8B-B14F-4D97-AF65-F5344CB8AC3E}">
        <p14:creationId xmlns:p14="http://schemas.microsoft.com/office/powerpoint/2010/main" val="42259234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is a Sufficient Fund Balance?</a:t>
            </a:r>
          </a:p>
        </p:txBody>
      </p:sp>
      <p:sp>
        <p:nvSpPr>
          <p:cNvPr id="3" name="Text Placeholder 2"/>
          <p:cNvSpPr>
            <a:spLocks noGrp="1"/>
          </p:cNvSpPr>
          <p:nvPr>
            <p:ph type="body" sz="quarter" idx="14"/>
          </p:nvPr>
        </p:nvSpPr>
        <p:spPr>
          <a:xfrm>
            <a:off x="497712" y="1117743"/>
            <a:ext cx="7778187" cy="3540977"/>
          </a:xfrm>
        </p:spPr>
        <p:txBody>
          <a:bodyPr>
            <a:noAutofit/>
          </a:bodyPr>
          <a:lstStyle/>
          <a:p>
            <a:pPr lvl="0" defTabSz="457200">
              <a:lnSpc>
                <a:spcPct val="100000"/>
              </a:lnSpc>
              <a:spcAft>
                <a:spcPts val="600"/>
              </a:spcAft>
              <a:buFont typeface="Arial" panose="020B0604020202020204" pitchFamily="34" charset="0"/>
              <a:buChar char="•"/>
            </a:pPr>
            <a:endParaRPr lang="en-US" sz="2200" b="0" dirty="0">
              <a:solidFill>
                <a:prstClr val="black"/>
              </a:solidFill>
            </a:endParaRPr>
          </a:p>
          <a:p>
            <a:pPr marL="0" lvl="0" indent="0" defTabSz="457200">
              <a:lnSpc>
                <a:spcPct val="100000"/>
              </a:lnSpc>
              <a:spcAft>
                <a:spcPts val="600"/>
              </a:spcAft>
              <a:buNone/>
            </a:pPr>
            <a:r>
              <a:rPr lang="en-US" sz="2200" b="0" dirty="0">
                <a:solidFill>
                  <a:prstClr val="black"/>
                </a:solidFill>
              </a:rPr>
              <a:t>Perhaps the best answer is: </a:t>
            </a:r>
          </a:p>
          <a:p>
            <a:pPr marL="0" lvl="0" indent="0" defTabSz="457200">
              <a:lnSpc>
                <a:spcPct val="100000"/>
              </a:lnSpc>
              <a:spcAft>
                <a:spcPts val="600"/>
              </a:spcAft>
              <a:buNone/>
            </a:pPr>
            <a:r>
              <a:rPr lang="en-US" sz="2200" i="1" dirty="0">
                <a:solidFill>
                  <a:prstClr val="black"/>
                </a:solidFill>
              </a:rPr>
              <a:t>“An amount sufficient to avoid short-term borrowing and to realize long-range goals." </a:t>
            </a:r>
          </a:p>
          <a:p>
            <a:pPr marL="0" lvl="0" indent="0" defTabSz="457200">
              <a:lnSpc>
                <a:spcPct val="100000"/>
              </a:lnSpc>
              <a:spcAft>
                <a:spcPts val="600"/>
              </a:spcAft>
              <a:buNone/>
            </a:pPr>
            <a:endParaRPr lang="en-US" sz="2200" i="1" dirty="0">
              <a:solidFill>
                <a:prstClr val="black"/>
              </a:solidFill>
            </a:endParaRPr>
          </a:p>
          <a:p>
            <a:pPr marL="0" lvl="0" indent="0" defTabSz="457200">
              <a:lnSpc>
                <a:spcPct val="100000"/>
              </a:lnSpc>
              <a:spcAft>
                <a:spcPts val="0"/>
              </a:spcAft>
              <a:buNone/>
            </a:pPr>
            <a:r>
              <a:rPr lang="en-US" sz="2200" b="0" i="1" dirty="0">
                <a:solidFill>
                  <a:prstClr val="black"/>
                </a:solidFill>
              </a:rPr>
              <a:t>Once a cash reserve is spent, it is very difficult to rebuild.  We have a responsibility to sustain the academic programs.  When it’s gone, it’s </a:t>
            </a:r>
            <a:r>
              <a:rPr lang="en-US" sz="2200" i="1" dirty="0">
                <a:solidFill>
                  <a:prstClr val="black"/>
                </a:solidFill>
              </a:rPr>
              <a:t>gone</a:t>
            </a:r>
            <a:r>
              <a:rPr lang="en-US" sz="2200" b="0" i="1" dirty="0">
                <a:solidFill>
                  <a:prstClr val="black"/>
                </a:solidFill>
              </a:rPr>
              <a:t>!! </a:t>
            </a:r>
            <a:r>
              <a:rPr lang="en-US" sz="2200" b="0" i="1" dirty="0">
                <a:solidFill>
                  <a:prstClr val="black"/>
                </a:solidFill>
                <a:sym typeface="Wingdings" pitchFamily="2" charset="2"/>
              </a:rPr>
              <a:t></a:t>
            </a:r>
            <a:endParaRPr lang="en-US" sz="2200" b="0" i="1" dirty="0">
              <a:solidFill>
                <a:prstClr val="black"/>
              </a:solidFill>
            </a:endParaRPr>
          </a:p>
          <a:p>
            <a:pPr lvl="0" defTabSz="457200">
              <a:lnSpc>
                <a:spcPct val="100000"/>
              </a:lnSpc>
              <a:spcAft>
                <a:spcPts val="600"/>
              </a:spcAft>
              <a:buFont typeface="+mj-lt"/>
              <a:buAutoNum type="arabicPeriod"/>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a:p>
            <a:pPr lvl="0" defTabSz="457200">
              <a:lnSpc>
                <a:spcPct val="100000"/>
              </a:lnSpc>
              <a:spcAft>
                <a:spcPts val="600"/>
              </a:spcAft>
              <a:buFont typeface="Arial" panose="020B0604020202020204" pitchFamily="34" charset="0"/>
              <a:buChar char="•"/>
            </a:pPr>
            <a:endParaRPr lang="en-US" sz="2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2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94</a:t>
            </a:fld>
            <a:endParaRPr lang="en-US" sz="1400">
              <a:latin typeface="Lato" panose="020F0502020204030203" pitchFamily="34" charset="0"/>
            </a:endParaRPr>
          </a:p>
        </p:txBody>
      </p:sp>
    </p:spTree>
    <p:extLst>
      <p:ext uri="{BB962C8B-B14F-4D97-AF65-F5344CB8AC3E}">
        <p14:creationId xmlns:p14="http://schemas.microsoft.com/office/powerpoint/2010/main" val="8062672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843087" y="1152467"/>
            <a:ext cx="5564981" cy="3540977"/>
          </a:xfrm>
        </p:spPr>
        <p:txBody>
          <a:bodyPr>
            <a:noAutofit/>
          </a:bodyPr>
          <a:lstStyle/>
          <a:p>
            <a:pPr lvl="0" defTabSz="457200">
              <a:lnSpc>
                <a:spcPct val="100000"/>
              </a:lnSpc>
              <a:spcAft>
                <a:spcPts val="600"/>
              </a:spcAft>
              <a:buFont typeface="Arial" panose="020B0604020202020204" pitchFamily="34" charset="0"/>
              <a:buChar char="•"/>
            </a:pPr>
            <a:endParaRPr lang="en-US" sz="1600" b="0" dirty="0">
              <a:solidFill>
                <a:prstClr val="black"/>
              </a:solidFill>
            </a:endParaRPr>
          </a:p>
          <a:p>
            <a:pPr lvl="0" defTabSz="457200">
              <a:lnSpc>
                <a:spcPct val="100000"/>
              </a:lnSpc>
              <a:spcAft>
                <a:spcPts val="600"/>
              </a:spcAft>
              <a:buFont typeface="+mj-lt"/>
              <a:buAutoNum type="arabicPeriod"/>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a:p>
            <a:pPr lvl="0" defTabSz="457200">
              <a:lnSpc>
                <a:spcPct val="100000"/>
              </a:lnSpc>
              <a:spcAft>
                <a:spcPts val="600"/>
              </a:spcAft>
              <a:buFont typeface="Arial" panose="020B0604020202020204" pitchFamily="34" charset="0"/>
              <a:buChar char="•"/>
            </a:pPr>
            <a:endParaRPr lang="en-US"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1600" dirty="0">
              <a:solidFill>
                <a:prstClr val="black"/>
              </a:solidFill>
            </a:endParaRPr>
          </a:p>
        </p:txBody>
      </p:sp>
      <p:sp>
        <p:nvSpPr>
          <p:cNvPr id="5"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95</a:t>
            </a:fld>
            <a:endParaRPr lang="en-US" sz="1400">
              <a:latin typeface="Lato" panose="020F0502020204030203" pitchFamily="34" charset="0"/>
            </a:endParaRPr>
          </a:p>
        </p:txBody>
      </p:sp>
      <p:grpSp>
        <p:nvGrpSpPr>
          <p:cNvPr id="7" name="Group 6">
            <a:extLst>
              <a:ext uri="{FF2B5EF4-FFF2-40B4-BE49-F238E27FC236}">
                <a16:creationId xmlns:a16="http://schemas.microsoft.com/office/drawing/2014/main" id="{D3ECA9B2-154F-4211-AE33-CE2BCFBDB59C}"/>
              </a:ext>
            </a:extLst>
          </p:cNvPr>
          <p:cNvGrpSpPr/>
          <p:nvPr/>
        </p:nvGrpSpPr>
        <p:grpSpPr>
          <a:xfrm>
            <a:off x="151712" y="150133"/>
            <a:ext cx="7135548" cy="4823332"/>
            <a:chOff x="151712" y="150133"/>
            <a:chExt cx="7135548" cy="482333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12" y="150133"/>
              <a:ext cx="7135548" cy="4823332"/>
            </a:xfrm>
            <a:prstGeom prst="rect">
              <a:avLst/>
            </a:prstGeom>
          </p:spPr>
        </p:pic>
        <p:sp>
          <p:nvSpPr>
            <p:cNvPr id="6" name="Rectangle 5">
              <a:extLst>
                <a:ext uri="{FF2B5EF4-FFF2-40B4-BE49-F238E27FC236}">
                  <a16:creationId xmlns:a16="http://schemas.microsoft.com/office/drawing/2014/main" id="{2B0A1882-9B69-41F8-87CA-CFB827A1E845}"/>
                </a:ext>
              </a:extLst>
            </p:cNvPr>
            <p:cNvSpPr/>
            <p:nvPr/>
          </p:nvSpPr>
          <p:spPr>
            <a:xfrm>
              <a:off x="673100" y="4813269"/>
              <a:ext cx="4980398" cy="1474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898511" y="3198485"/>
            <a:ext cx="2146429" cy="1785104"/>
          </a:xfrm>
          <a:prstGeom prst="rect">
            <a:avLst/>
          </a:prstGeom>
          <a:solidFill>
            <a:srgbClr val="FFFFFF">
              <a:alpha val="43137"/>
            </a:srgbClr>
          </a:solidFill>
        </p:spPr>
        <p:txBody>
          <a:bodyPr wrap="square" rtlCol="0">
            <a:spAutoFit/>
          </a:bodyPr>
          <a:lstStyle/>
          <a:p>
            <a:r>
              <a:rPr lang="en-US" sz="2200" i="1" dirty="0">
                <a:latin typeface="Lato" panose="020F0502020204030203" pitchFamily="34" charset="0"/>
              </a:rPr>
              <a:t>Each district has a unique answer for, “what is an appropriate fund balance.”  </a:t>
            </a:r>
          </a:p>
        </p:txBody>
      </p:sp>
    </p:spTree>
    <p:extLst>
      <p:ext uri="{BB962C8B-B14F-4D97-AF65-F5344CB8AC3E}">
        <p14:creationId xmlns:p14="http://schemas.microsoft.com/office/powerpoint/2010/main" val="3470061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Have A Fund Balance Policy!</a:t>
            </a:r>
          </a:p>
        </p:txBody>
      </p:sp>
      <p:sp>
        <p:nvSpPr>
          <p:cNvPr id="3" name="Text Placeholder 2"/>
          <p:cNvSpPr>
            <a:spLocks noGrp="1"/>
          </p:cNvSpPr>
          <p:nvPr>
            <p:ph type="body" sz="quarter" idx="14"/>
          </p:nvPr>
        </p:nvSpPr>
        <p:spPr>
          <a:xfrm>
            <a:off x="739140" y="1553029"/>
            <a:ext cx="7528560" cy="3236685"/>
          </a:xfrm>
        </p:spPr>
        <p:txBody>
          <a:bodyPr>
            <a:noAutofit/>
          </a:bodyPr>
          <a:lstStyle/>
          <a:p>
            <a:pPr lvl="0" defTabSz="457200">
              <a:lnSpc>
                <a:spcPct val="100000"/>
              </a:lnSpc>
              <a:spcAft>
                <a:spcPts val="600"/>
              </a:spcAft>
              <a:buFont typeface="Arial" panose="020B0604020202020204" pitchFamily="34" charset="0"/>
              <a:buChar char="•"/>
            </a:pPr>
            <a:r>
              <a:rPr lang="en-US" b="0" dirty="0">
                <a:solidFill>
                  <a:prstClr val="black"/>
                </a:solidFill>
              </a:rPr>
              <a:t>School districts should have a fund balance policy.</a:t>
            </a:r>
          </a:p>
          <a:p>
            <a:pPr lvl="1" defTabSz="457200">
              <a:lnSpc>
                <a:spcPct val="100000"/>
              </a:lnSpc>
              <a:spcAft>
                <a:spcPts val="600"/>
              </a:spcAft>
              <a:buFont typeface="Arial" panose="020B0604020202020204" pitchFamily="34" charset="0"/>
              <a:buChar char="•"/>
            </a:pPr>
            <a:r>
              <a:rPr lang="en-US" sz="2400" dirty="0">
                <a:solidFill>
                  <a:prstClr val="black"/>
                </a:solidFill>
              </a:rPr>
              <a:t>What is your policy?</a:t>
            </a:r>
          </a:p>
          <a:p>
            <a:pPr lvl="1" defTabSz="457200">
              <a:lnSpc>
                <a:spcPct val="100000"/>
              </a:lnSpc>
              <a:spcAft>
                <a:spcPts val="600"/>
              </a:spcAft>
              <a:buFont typeface="Arial" panose="020B0604020202020204" pitchFamily="34" charset="0"/>
              <a:buChar char="•"/>
            </a:pPr>
            <a:r>
              <a:rPr lang="en-US" sz="2400" b="0" dirty="0">
                <a:solidFill>
                  <a:prstClr val="black"/>
                </a:solidFill>
              </a:rPr>
              <a:t>Are you following it?</a:t>
            </a:r>
          </a:p>
          <a:p>
            <a:pPr lvl="1" defTabSz="457200">
              <a:lnSpc>
                <a:spcPct val="100000"/>
              </a:lnSpc>
              <a:spcAft>
                <a:spcPts val="600"/>
              </a:spcAft>
            </a:pPr>
            <a:endParaRPr lang="en-US" sz="4000" dirty="0">
              <a:solidFill>
                <a:prstClr val="black"/>
              </a:solidFill>
            </a:endParaRPr>
          </a:p>
          <a:p>
            <a:pPr lvl="0" defTabSz="457200">
              <a:lnSpc>
                <a:spcPct val="100000"/>
              </a:lnSpc>
              <a:spcAft>
                <a:spcPts val="600"/>
              </a:spcAft>
              <a:buFont typeface="Arial" panose="020B0604020202020204" pitchFamily="34" charset="0"/>
              <a:buChar char="•"/>
            </a:pPr>
            <a:endParaRPr lang="en-US" sz="3200" b="0" dirty="0">
              <a:solidFill>
                <a:prstClr val="black"/>
              </a:solidFill>
              <a:latin typeface="Calibri"/>
            </a:endParaRPr>
          </a:p>
          <a:p>
            <a:pPr lvl="0" defTabSz="457200">
              <a:lnSpc>
                <a:spcPct val="100000"/>
              </a:lnSpc>
              <a:spcAft>
                <a:spcPts val="600"/>
              </a:spcAft>
              <a:buFont typeface="Arial" panose="020B0604020202020204" pitchFamily="34" charset="0"/>
              <a:buChar char="•"/>
            </a:pPr>
            <a:endParaRPr lang="en-US" sz="2000" dirty="0">
              <a:solidFill>
                <a:prstClr val="black"/>
              </a:solidFill>
            </a:endParaRP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96</a:t>
            </a:fld>
            <a:endParaRPr lang="en-US" sz="1400">
              <a:latin typeface="Lato" panose="020F0502020204030203" pitchFamily="34" charset="0"/>
            </a:endParaRPr>
          </a:p>
        </p:txBody>
      </p:sp>
    </p:spTree>
    <p:extLst>
      <p:ext uri="{BB962C8B-B14F-4D97-AF65-F5344CB8AC3E}">
        <p14:creationId xmlns:p14="http://schemas.microsoft.com/office/powerpoint/2010/main" val="3993620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 Fund Balance Policy Should</a:t>
            </a:r>
          </a:p>
        </p:txBody>
      </p:sp>
      <p:sp>
        <p:nvSpPr>
          <p:cNvPr id="5" name="Rectangle 4"/>
          <p:cNvSpPr/>
          <p:nvPr/>
        </p:nvSpPr>
        <p:spPr>
          <a:xfrm>
            <a:off x="254000" y="1063567"/>
            <a:ext cx="8559800" cy="3540977"/>
          </a:xfrm>
          <a:prstGeom prst="rect">
            <a:avLst/>
          </a:prstGeom>
        </p:spPr>
        <p:txBody>
          <a:bodyPr/>
          <a:lstStyle/>
          <a:p>
            <a:pPr marL="457200" lvl="0" indent="-457200" rtl="0">
              <a:lnSpc>
                <a:spcPct val="120000"/>
              </a:lnSpc>
              <a:buFont typeface="+mj-lt"/>
              <a:buAutoNum type="arabicPeriod"/>
            </a:pPr>
            <a:r>
              <a:rPr lang="en-US" sz="2400" dirty="0">
                <a:latin typeface="Lato" panose="020F0502020204030203" pitchFamily="34" charset="0"/>
              </a:rPr>
              <a:t>Identify and define fund balance classifications</a:t>
            </a:r>
          </a:p>
          <a:p>
            <a:pPr marL="457200" lvl="0" indent="-457200" rtl="0">
              <a:lnSpc>
                <a:spcPct val="120000"/>
              </a:lnSpc>
              <a:buFont typeface="+mj-lt"/>
              <a:buAutoNum type="arabicPeriod"/>
            </a:pPr>
            <a:r>
              <a:rPr lang="en-US" sz="2400" dirty="0">
                <a:latin typeface="Lato" panose="020F0502020204030203" pitchFamily="34" charset="0"/>
              </a:rPr>
              <a:t>Identify and define accounting definitions for fund balances</a:t>
            </a:r>
          </a:p>
          <a:p>
            <a:pPr marL="457200" lvl="0" indent="-457200" rtl="0">
              <a:lnSpc>
                <a:spcPct val="120000"/>
              </a:lnSpc>
              <a:buFont typeface="+mj-lt"/>
              <a:buAutoNum type="arabicPeriod"/>
            </a:pPr>
            <a:r>
              <a:rPr lang="en-US" sz="2400" dirty="0">
                <a:latin typeface="Lato" panose="020F0502020204030203" pitchFamily="34" charset="0"/>
              </a:rPr>
              <a:t>State the General Fund balance level and rationale</a:t>
            </a:r>
          </a:p>
          <a:p>
            <a:pPr marL="865375" lvl="1" indent="-457200" rtl="0">
              <a:lnSpc>
                <a:spcPct val="120000"/>
              </a:lnSpc>
              <a:buFont typeface="Arial" panose="020B0604020202020204" pitchFamily="34" charset="0"/>
              <a:buChar char="•"/>
            </a:pPr>
            <a:r>
              <a:rPr lang="en-US" sz="2000" dirty="0">
                <a:latin typeface="Lato" panose="020F0502020204030203" pitchFamily="34" charset="0"/>
              </a:rPr>
              <a:t>Addresses those issues identified earlier in Determining Sufficient Fund Balance</a:t>
            </a:r>
          </a:p>
          <a:p>
            <a:pPr marL="457200" lvl="0" indent="-457200" rtl="0">
              <a:lnSpc>
                <a:spcPct val="120000"/>
              </a:lnSpc>
              <a:buFont typeface="+mj-lt"/>
              <a:buAutoNum type="arabicPeriod"/>
            </a:pPr>
            <a:r>
              <a:rPr lang="en-US" sz="2400" dirty="0">
                <a:latin typeface="Lato" panose="020F0502020204030203" pitchFamily="34" charset="0"/>
              </a:rPr>
              <a:t>Address restoration of General Fund Balance</a:t>
            </a:r>
          </a:p>
          <a:p>
            <a:pPr marL="457200" lvl="0" indent="-457200" rtl="0">
              <a:lnSpc>
                <a:spcPct val="120000"/>
              </a:lnSpc>
              <a:buFont typeface="+mj-lt"/>
              <a:buAutoNum type="arabicPeriod"/>
            </a:pPr>
            <a:r>
              <a:rPr lang="en-US" sz="2400" dirty="0">
                <a:latin typeface="Lato" panose="020F0502020204030203" pitchFamily="34" charset="0"/>
              </a:rPr>
              <a:t>Establish the order of spending when various fund balance funding sources exist (Restricted, Committed, Assigned, and Unassigned)</a:t>
            </a:r>
          </a:p>
        </p:txBody>
      </p:sp>
      <p:sp>
        <p:nvSpPr>
          <p:cNvPr id="4"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97</a:t>
            </a:fld>
            <a:endParaRPr lang="en-US" sz="1400">
              <a:latin typeface="Lato" panose="020F0502020204030203" pitchFamily="34" charset="0"/>
            </a:endParaRPr>
          </a:p>
        </p:txBody>
      </p:sp>
    </p:spTree>
    <p:extLst>
      <p:ext uri="{BB962C8B-B14F-4D97-AF65-F5344CB8AC3E}">
        <p14:creationId xmlns:p14="http://schemas.microsoft.com/office/powerpoint/2010/main" val="29749725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Very Important!</a:t>
            </a:r>
          </a:p>
        </p:txBody>
      </p:sp>
      <p:pic>
        <p:nvPicPr>
          <p:cNvPr id="11270"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61" l="0" r="100000"/>
                    </a14:imgEffect>
                  </a14:imgLayer>
                </a14:imgProps>
              </a:ext>
              <a:ext uri="{28A0092B-C50C-407E-A947-70E740481C1C}">
                <a14:useLocalDpi xmlns:a14="http://schemas.microsoft.com/office/drawing/2010/main" val="0"/>
              </a:ext>
            </a:extLst>
          </a:blip>
          <a:srcRect/>
          <a:stretch>
            <a:fillRect/>
          </a:stretch>
        </p:blipFill>
        <p:spPr bwMode="auto">
          <a:xfrm rot="20614105">
            <a:off x="67313" y="2432863"/>
            <a:ext cx="2434454" cy="2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543729331"/>
              </p:ext>
            </p:extLst>
          </p:nvPr>
        </p:nvGraphicFramePr>
        <p:xfrm>
          <a:off x="560232" y="1197429"/>
          <a:ext cx="8171644" cy="2512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450080" y="3916680"/>
            <a:ext cx="4069080" cy="1200329"/>
          </a:xfrm>
          <a:prstGeom prst="rect">
            <a:avLst/>
          </a:prstGeom>
          <a:noFill/>
        </p:spPr>
        <p:txBody>
          <a:bodyPr wrap="square" rtlCol="0">
            <a:spAutoFit/>
          </a:bodyPr>
          <a:lstStyle/>
          <a:p>
            <a:r>
              <a:rPr lang="en-US" sz="2400" b="1" dirty="0">
                <a:latin typeface="Lato" panose="020F0502020204030203" pitchFamily="34" charset="0"/>
              </a:rPr>
              <a:t>Let’s talk a little about the cash portion of fund balance…</a:t>
            </a:r>
          </a:p>
        </p:txBody>
      </p:sp>
      <p:sp>
        <p:nvSpPr>
          <p:cNvPr id="6" name="Slide Number Placeholder 1"/>
          <p:cNvSpPr txBox="1">
            <a:spLocks/>
          </p:cNvSpPr>
          <p:nvPr/>
        </p:nvSpPr>
        <p:spPr>
          <a:xfrm>
            <a:off x="8532273" y="4825969"/>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98</a:t>
            </a:fld>
            <a:endParaRPr lang="en-US" sz="1400">
              <a:latin typeface="Lato" panose="020F0502020204030203" pitchFamily="34" charset="0"/>
            </a:endParaRPr>
          </a:p>
        </p:txBody>
      </p:sp>
    </p:spTree>
    <p:extLst>
      <p:ext uri="{BB962C8B-B14F-4D97-AF65-F5344CB8AC3E}">
        <p14:creationId xmlns:p14="http://schemas.microsoft.com/office/powerpoint/2010/main" val="28640923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Very Important!</a:t>
            </a:r>
          </a:p>
        </p:txBody>
      </p:sp>
      <p:pic>
        <p:nvPicPr>
          <p:cNvPr id="11270"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6861" l="0" r="100000"/>
                    </a14:imgEffect>
                  </a14:imgLayer>
                </a14:imgProps>
              </a:ext>
              <a:ext uri="{28A0092B-C50C-407E-A947-70E740481C1C}">
                <a14:useLocalDpi xmlns:a14="http://schemas.microsoft.com/office/drawing/2010/main" val="0"/>
              </a:ext>
            </a:extLst>
          </a:blip>
          <a:srcRect/>
          <a:stretch>
            <a:fillRect/>
          </a:stretch>
        </p:blipFill>
        <p:spPr bwMode="auto">
          <a:xfrm rot="20614105">
            <a:off x="67313" y="2432863"/>
            <a:ext cx="2434454" cy="2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800" y="901696"/>
            <a:ext cx="6248405" cy="4165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864826" y="4803772"/>
            <a:ext cx="6019800" cy="228600"/>
          </a:xfrm>
          <a:prstGeom prst="rect">
            <a:avLst/>
          </a:prstGeom>
          <a:noFill/>
          <a:ln w="5080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eaLnBrk="0" hangingPunct="0"/>
            <a:endParaRPr lang="en-US" sz="1200" dirty="0">
              <a:solidFill>
                <a:prstClr val="black"/>
              </a:solidFill>
              <a:latin typeface="Verdana" pitchFamily="34" charset="0"/>
            </a:endParaRPr>
          </a:p>
        </p:txBody>
      </p:sp>
      <p:sp>
        <p:nvSpPr>
          <p:cNvPr id="9" name="Rectangle 8"/>
          <p:cNvSpPr/>
          <p:nvPr/>
        </p:nvSpPr>
        <p:spPr bwMode="auto">
          <a:xfrm>
            <a:off x="2826727" y="1638300"/>
            <a:ext cx="5994400" cy="338554"/>
          </a:xfrm>
          <a:prstGeom prst="rect">
            <a:avLst/>
          </a:prstGeom>
          <a:noFill/>
          <a:ln w="317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eaLnBrk="0" hangingPunct="0"/>
            <a:endParaRPr lang="en-US" sz="2200" dirty="0">
              <a:solidFill>
                <a:prstClr val="black"/>
              </a:solidFill>
              <a:latin typeface="Verdana" pitchFamily="34" charset="0"/>
            </a:endParaRPr>
          </a:p>
        </p:txBody>
      </p:sp>
      <p:sp>
        <p:nvSpPr>
          <p:cNvPr id="8" name="Slide Number Placeholder 1"/>
          <p:cNvSpPr txBox="1">
            <a:spLocks/>
          </p:cNvSpPr>
          <p:nvPr/>
        </p:nvSpPr>
        <p:spPr>
          <a:xfrm>
            <a:off x="118375" y="4824664"/>
            <a:ext cx="502920" cy="226314"/>
          </a:xfrm>
          <a:prstGeom prst="rect">
            <a:avLst/>
          </a:prstGeom>
        </p:spPr>
        <p:txBody>
          <a:bodyPr/>
          <a:ls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a:lstStyle>
          <a:p>
            <a:pPr>
              <a:defRPr/>
            </a:pPr>
            <a:fld id="{3528CCFA-0BAD-4D07-A244-1DA515BBAFBE}" type="slidenum">
              <a:rPr lang="en-US" sz="1400" smtClean="0">
                <a:latin typeface="Lato" panose="020F0502020204030203" pitchFamily="34" charset="0"/>
              </a:rPr>
              <a:pPr>
                <a:defRPr/>
              </a:pPr>
              <a:t>99</a:t>
            </a:fld>
            <a:endParaRPr lang="en-US" sz="1400">
              <a:latin typeface="Lato" panose="020F0502020204030203" pitchFamily="34" charset="0"/>
            </a:endParaRPr>
          </a:p>
        </p:txBody>
      </p:sp>
    </p:spTree>
    <p:extLst>
      <p:ext uri="{BB962C8B-B14F-4D97-AF65-F5344CB8AC3E}">
        <p14:creationId xmlns:p14="http://schemas.microsoft.com/office/powerpoint/2010/main" val="990493765"/>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9.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2.xml><?xml version="1.0" encoding="utf-8"?>
<a:themeOverride xmlns:a="http://schemas.openxmlformats.org/drawingml/2006/main">
  <a:clrScheme name="DPI Theme">
    <a:dk1>
      <a:srgbClr val="009900"/>
    </a:dk1>
    <a:lt1>
      <a:srgbClr val="FFFFFF"/>
    </a:lt1>
    <a:dk2>
      <a:srgbClr val="009900"/>
    </a:dk2>
    <a:lt2>
      <a:srgbClr val="99FF99"/>
    </a:lt2>
    <a:accent1>
      <a:srgbClr val="17365D"/>
    </a:accent1>
    <a:accent2>
      <a:srgbClr val="548DD4"/>
    </a:accent2>
    <a:accent3>
      <a:srgbClr val="C6D9F0"/>
    </a:accent3>
    <a:accent4>
      <a:srgbClr val="00CCFF"/>
    </a:accent4>
    <a:accent5>
      <a:srgbClr val="FEB2FF"/>
    </a:accent5>
    <a:accent6>
      <a:srgbClr val="5F0060"/>
    </a:accent6>
    <a:hlink>
      <a:srgbClr val="FFFF00"/>
    </a:hlink>
    <a:folHlink>
      <a:srgbClr val="E36C0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15219</TotalTime>
  <Words>7013</Words>
  <Application>Microsoft Office PowerPoint</Application>
  <PresentationFormat>On-screen Show (16:9)</PresentationFormat>
  <Paragraphs>1384</Paragraphs>
  <Slides>112</Slides>
  <Notes>57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26" baseType="lpstr">
      <vt:lpstr>Arial</vt:lpstr>
      <vt:lpstr>Calibri</vt:lpstr>
      <vt:lpstr>Cambria</vt:lpstr>
      <vt:lpstr>Garamond</vt:lpstr>
      <vt:lpstr>Lato</vt:lpstr>
      <vt:lpstr>Lato Black</vt:lpstr>
      <vt:lpstr>Times New Roman</vt:lpstr>
      <vt:lpstr>Trebuchet MS</vt:lpstr>
      <vt:lpstr>Verdana</vt:lpstr>
      <vt:lpstr>Wingdings</vt:lpstr>
      <vt:lpstr>Wingdings 2</vt:lpstr>
      <vt:lpstr>Office Theme</vt:lpstr>
      <vt:lpstr>Chart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 Equalization Aid,  and Controlled Property Tax Levy</vt:lpstr>
      <vt:lpstr>School Tax Levy Composition</vt:lpstr>
      <vt:lpstr>PowerPoint Presentation</vt:lpstr>
      <vt:lpstr>PowerPoint Presentation</vt:lpstr>
      <vt:lpstr>PowerPoint Presentation</vt:lpstr>
      <vt:lpstr>Equalization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Limits, State Aids,  and Controlled Property Tax Levies</vt:lpstr>
      <vt:lpstr>PowerPoint Presentation</vt:lpstr>
      <vt:lpstr>PowerPoint Presentation</vt:lpstr>
      <vt:lpstr>PowerPoint Presentation</vt:lpstr>
      <vt:lpstr>PowerPoint Presentation</vt:lpstr>
      <vt:lpstr>PowerPoint Presentation</vt:lpstr>
      <vt:lpstr>PowerPoint Presentation</vt:lpstr>
      <vt:lpstr>Fund Accounting / Fund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Wisconsin School Finance</dc:title>
  <dc:creator>dpifin@dpi.wi.gov</dc:creator>
  <cp:keywords>deep, dive, wisconsin, school, finance, 2023, wasb, joint, education, convention, public, instruction, financial, service</cp:keywords>
  <cp:lastModifiedBy>Huelsman, Scott M.   DPI</cp:lastModifiedBy>
  <cp:revision>480</cp:revision>
  <cp:lastPrinted>2018-01-13T21:55:46Z</cp:lastPrinted>
  <dcterms:created xsi:type="dcterms:W3CDTF">2016-02-23T19:34:17Z</dcterms:created>
  <dcterms:modified xsi:type="dcterms:W3CDTF">2023-01-19T19:47:41Z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