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charts/chart1.xml" ContentType="application/vnd.openxmlformats-officedocument.drawingml.chart+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5.xml" ContentType="application/vnd.openxmlformats-officedocument.drawingml.chart+xml"/>
  <Override PartName="/ppt/theme/themeOverride2.xml" ContentType="application/vnd.openxmlformats-officedocument.themeOverride+xml"/>
  <Override PartName="/ppt/notesSlides/notesSlide33.xml" ContentType="application/vnd.openxmlformats-officedocument.presentationml.notesSlide+xml"/>
  <Override PartName="/ppt/charts/chart6.xml" ContentType="application/vnd.openxmlformats-officedocument.drawingml.chart+xml"/>
  <Override PartName="/ppt/theme/themeOverride3.xml" ContentType="application/vnd.openxmlformats-officedocument.themeOverr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rts/chart7.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rts/chart8.xml" ContentType="application/vnd.openxmlformats-officedocument.drawingml.chart+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charts/chart9.xml" ContentType="application/vnd.openxmlformats-officedocument.drawingml.chart+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681" r:id="rId2"/>
  </p:sldMasterIdLst>
  <p:notesMasterIdLst>
    <p:notesMasterId r:id="rId111"/>
  </p:notesMasterIdLst>
  <p:sldIdLst>
    <p:sldId id="256" r:id="rId3"/>
    <p:sldId id="257" r:id="rId4"/>
    <p:sldId id="258" r:id="rId5"/>
    <p:sldId id="259" r:id="rId6"/>
    <p:sldId id="260" r:id="rId7"/>
    <p:sldId id="261" r:id="rId8"/>
    <p:sldId id="262" r:id="rId9"/>
    <p:sldId id="263" r:id="rId10"/>
    <p:sldId id="264" r:id="rId11"/>
    <p:sldId id="265" r:id="rId12"/>
    <p:sldId id="364" r:id="rId13"/>
    <p:sldId id="365" r:id="rId14"/>
    <p:sldId id="366" r:id="rId15"/>
    <p:sldId id="368" r:id="rId16"/>
    <p:sldId id="369" r:id="rId17"/>
    <p:sldId id="370" r:id="rId18"/>
    <p:sldId id="371" r:id="rId19"/>
    <p:sldId id="372" r:id="rId20"/>
    <p:sldId id="373" r:id="rId21"/>
    <p:sldId id="374" r:id="rId22"/>
    <p:sldId id="375" r:id="rId23"/>
    <p:sldId id="376" r:id="rId24"/>
    <p:sldId id="377" r:id="rId25"/>
    <p:sldId id="379" r:id="rId26"/>
    <p:sldId id="380" r:id="rId27"/>
    <p:sldId id="381" r:id="rId28"/>
    <p:sldId id="382" r:id="rId29"/>
    <p:sldId id="383" r:id="rId30"/>
    <p:sldId id="384" r:id="rId31"/>
    <p:sldId id="385" r:id="rId32"/>
    <p:sldId id="386" r:id="rId33"/>
    <p:sldId id="388" r:id="rId34"/>
    <p:sldId id="389" r:id="rId35"/>
    <p:sldId id="390" r:id="rId36"/>
    <p:sldId id="391" r:id="rId37"/>
    <p:sldId id="392" r:id="rId38"/>
    <p:sldId id="393"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94"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 id="360" r:id="rId107"/>
    <p:sldId id="361" r:id="rId108"/>
    <p:sldId id="362" r:id="rId109"/>
    <p:sldId id="363" r:id="rId110"/>
  </p:sldIdLst>
  <p:sldSz cx="9144000" cy="5143500" type="screen16x9"/>
  <p:notesSz cx="7010400" cy="9296400"/>
  <p:embeddedFontLst>
    <p:embeddedFont>
      <p:font typeface="Calibri" panose="020F0502020204030204" pitchFamily="34" charset="0"/>
      <p:regular r:id="rId112"/>
      <p:bold r:id="rId113"/>
      <p:italic r:id="rId114"/>
      <p:boldItalic r:id="rId115"/>
    </p:embeddedFont>
    <p:embeddedFont>
      <p:font typeface="Cambria" panose="02040503050406030204" pitchFamily="18" charset="0"/>
      <p:regular r:id="rId116"/>
      <p:bold r:id="rId117"/>
      <p:italic r:id="rId118"/>
      <p:boldItalic r:id="rId119"/>
    </p:embeddedFont>
    <p:embeddedFont>
      <p:font typeface="Garamond" panose="02020404030301010803" pitchFamily="18" charset="0"/>
      <p:regular r:id="rId120"/>
      <p:bold r:id="rId121"/>
      <p:italic r:id="rId122"/>
    </p:embeddedFont>
    <p:embeddedFont>
      <p:font typeface="Lato" panose="020F0502020204030203" pitchFamily="34" charset="0"/>
      <p:regular r:id="rId123"/>
      <p:bold r:id="rId124"/>
      <p:italic r:id="rId125"/>
      <p:boldItalic r:id="rId126"/>
    </p:embeddedFont>
    <p:embeddedFont>
      <p:font typeface="Lato Black" panose="020F0A02020204030203" pitchFamily="34" charset="0"/>
      <p:bold r:id="rId127"/>
      <p:boldItalic r:id="rId128"/>
    </p:embeddedFont>
    <p:embeddedFont>
      <p:font typeface="Noto Sans Symbols" panose="020B0604020202020204" charset="0"/>
      <p:regular r:id="rId129"/>
      <p:bold r:id="rId130"/>
    </p:embeddedFont>
    <p:embeddedFont>
      <p:font typeface="Segoe UI" panose="020B0502040204020203" pitchFamily="34" charset="0"/>
      <p:regular r:id="rId131"/>
      <p:bold r:id="rId132"/>
      <p:italic r:id="rId133"/>
      <p:boldItalic r:id="rId134"/>
    </p:embeddedFont>
    <p:embeddedFont>
      <p:font typeface="Trebuchet MS" panose="020B0603020202020204" pitchFamily="34" charset="0"/>
      <p:regular r:id="rId135"/>
      <p:bold r:id="rId136"/>
      <p:italic r:id="rId137"/>
      <p:boldItalic r:id="rId138"/>
    </p:embeddedFont>
    <p:embeddedFont>
      <p:font typeface="Verdana" panose="020B0604030504040204" pitchFamily="34" charset="0"/>
      <p:regular r:id="rId139"/>
      <p:bold r:id="rId140"/>
      <p:italic r:id="rId141"/>
      <p:boldItalic r:id="rId1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2880">
          <p15:clr>
            <a:srgbClr val="A4A3A4"/>
          </p15:clr>
        </p15:guide>
        <p15:guide id="2" orient="horz" pos="2358">
          <p15:clr>
            <a:srgbClr val="A4A3A4"/>
          </p15:clr>
        </p15:guide>
        <p15:guide id="3" orient="horz" pos="2868">
          <p15:clr>
            <a:srgbClr val="A4A3A4"/>
          </p15:clr>
        </p15:guide>
        <p15:guide id="4" pos="2863">
          <p15:clr>
            <a:srgbClr val="A4A3A4"/>
          </p15:clr>
        </p15:guide>
        <p15:guide id="5" orient="horz" pos="3239">
          <p15:clr>
            <a:srgbClr val="A4A3A4"/>
          </p15:clr>
        </p15:guide>
        <p15:guide id="6" pos="2889">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43" roundtripDataSignature="AMtx7mgqjiCHy40PdCVOTgqoM8HQNUZIh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060F43-8E6F-4CAD-B4EB-905D9608143D}" v="28" dt="2024-01-10T07:25:11.148"/>
  </p1510:revLst>
</p1510:revInfo>
</file>

<file path=ppt/tableStyles.xml><?xml version="1.0" encoding="utf-8"?>
<a:tblStyleLst xmlns:a="http://schemas.openxmlformats.org/drawingml/2006/main" def="{3469FD53-145B-47CC-ACC1-113F779C9268}">
  <a:tblStyle styleId="{3469FD53-145B-47CC-ACC1-113F779C9268}"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9" d="100"/>
          <a:sy n="139" d="100"/>
        </p:scale>
        <p:origin x="804" y="126"/>
      </p:cViewPr>
      <p:guideLst>
        <p:guide pos="2880"/>
        <p:guide orient="horz" pos="2358"/>
        <p:guide orient="horz" pos="2868"/>
        <p:guide pos="2863"/>
        <p:guide orient="horz" pos="3239"/>
        <p:guide pos="288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font" Target="fonts/font6.fntdata"/><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font" Target="fonts/font1.fntdata"/><Relationship Id="rId133" Type="http://schemas.openxmlformats.org/officeDocument/2006/relationships/font" Target="fonts/font22.fntdata"/><Relationship Id="rId138" Type="http://schemas.openxmlformats.org/officeDocument/2006/relationships/font" Target="fonts/font27.fntdata"/><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font" Target="fonts/font12.fntdata"/><Relationship Id="rId128" Type="http://schemas.openxmlformats.org/officeDocument/2006/relationships/font" Target="fonts/font17.fntdata"/><Relationship Id="rId144" Type="http://schemas.openxmlformats.org/officeDocument/2006/relationships/presProps" Target="presProps.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font" Target="fonts/font2.fntdata"/><Relationship Id="rId118" Type="http://schemas.openxmlformats.org/officeDocument/2006/relationships/font" Target="fonts/font7.fntdata"/><Relationship Id="rId134" Type="http://schemas.openxmlformats.org/officeDocument/2006/relationships/font" Target="fonts/font23.fntdata"/><Relationship Id="rId139" Type="http://schemas.openxmlformats.org/officeDocument/2006/relationships/font" Target="fonts/font28.fntdata"/><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font" Target="fonts/font5.fntdata"/><Relationship Id="rId124" Type="http://schemas.openxmlformats.org/officeDocument/2006/relationships/font" Target="fonts/font13.fntdata"/><Relationship Id="rId129" Type="http://schemas.openxmlformats.org/officeDocument/2006/relationships/font" Target="fonts/font18.fntdata"/><Relationship Id="rId137" Type="http://schemas.openxmlformats.org/officeDocument/2006/relationships/font" Target="fonts/font26.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notesMaster" Target="notesMasters/notesMaster1.xml"/><Relationship Id="rId132" Type="http://schemas.openxmlformats.org/officeDocument/2006/relationships/font" Target="fonts/font21.fntdata"/><Relationship Id="rId140" Type="http://schemas.openxmlformats.org/officeDocument/2006/relationships/font" Target="fonts/font29.fntdata"/><Relationship Id="rId14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font" Target="fonts/font3.fntdata"/><Relationship Id="rId119" Type="http://schemas.openxmlformats.org/officeDocument/2006/relationships/font" Target="fonts/font8.fntdata"/><Relationship Id="rId127" Type="http://schemas.openxmlformats.org/officeDocument/2006/relationships/font" Target="fonts/font16.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font" Target="fonts/font11.fntdata"/><Relationship Id="rId130" Type="http://schemas.openxmlformats.org/officeDocument/2006/relationships/font" Target="fonts/font19.fntdata"/><Relationship Id="rId135" Type="http://schemas.openxmlformats.org/officeDocument/2006/relationships/font" Target="fonts/font24.fntdata"/><Relationship Id="rId143" Type="http://customschemas.google.com/relationships/presentationmetadata" Target="metadata"/><Relationship Id="rId148"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font" Target="fonts/font9.fntdata"/><Relationship Id="rId125" Type="http://schemas.openxmlformats.org/officeDocument/2006/relationships/font" Target="fonts/font14.fntdata"/><Relationship Id="rId141" Type="http://schemas.openxmlformats.org/officeDocument/2006/relationships/font" Target="fonts/font30.fntdata"/><Relationship Id="rId146"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font" Target="fonts/font4.fntdata"/><Relationship Id="rId131" Type="http://schemas.openxmlformats.org/officeDocument/2006/relationships/font" Target="fonts/font20.fntdata"/><Relationship Id="rId136" Type="http://schemas.openxmlformats.org/officeDocument/2006/relationships/font" Target="fonts/font25.fntdata"/><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font" Target="fonts/font15.fntdata"/><Relationship Id="rId147"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font" Target="fonts/font10.fntdata"/><Relationship Id="rId142" Type="http://schemas.openxmlformats.org/officeDocument/2006/relationships/font" Target="fonts/font31.fntdata"/></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2.xml"/></Relationships>
</file>

<file path=ppt/charts/_rels/chart6.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9.xml.rels><?xml version="1.0" encoding="UTF-8" standalone="yes"?>
<Relationships xmlns="http://schemas.openxmlformats.org/package/2006/relationships"><Relationship Id="rId1" Type="http://schemas.openxmlformats.org/officeDocument/2006/relationships/oleObject" Target="NULL"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118896973153775"/>
          <c:y val="2.0185691702583858E-2"/>
          <c:w val="0.69490818243664743"/>
          <c:h val="0.84155684899309569"/>
        </c:manualLayout>
      </c:layout>
      <c:pieChart>
        <c:varyColors val="1"/>
        <c:ser>
          <c:idx val="0"/>
          <c:order val="0"/>
          <c:tx>
            <c:strRef>
              <c:f>Sheet1!$B$1</c:f>
              <c:strCache>
                <c:ptCount val="1"/>
                <c:pt idx="0">
                  <c:v>Column1</c:v>
                </c:pt>
              </c:strCache>
            </c:strRef>
          </c:tx>
          <c:spPr>
            <a:solidFill>
              <a:srgbClr val="FFFF00"/>
            </a:solidFill>
          </c:spPr>
          <c:explosion val="11"/>
          <c:dPt>
            <c:idx val="0"/>
            <c:bubble3D val="0"/>
            <c:spPr>
              <a:solidFill>
                <a:srgbClr val="262087"/>
              </a:solidFill>
            </c:spPr>
            <c:extLst>
              <c:ext xmlns:c16="http://schemas.microsoft.com/office/drawing/2014/chart" uri="{C3380CC4-5D6E-409C-BE32-E72D297353CC}">
                <c16:uniqueId val="{00000001-670E-474C-BC24-0887BF26B759}"/>
              </c:ext>
            </c:extLst>
          </c:dPt>
          <c:dPt>
            <c:idx val="1"/>
            <c:bubble3D val="0"/>
            <c:spPr>
              <a:solidFill>
                <a:srgbClr val="006600"/>
              </a:solidFill>
            </c:spPr>
            <c:extLst>
              <c:ext xmlns:c16="http://schemas.microsoft.com/office/drawing/2014/chart" uri="{C3380CC4-5D6E-409C-BE32-E72D297353CC}">
                <c16:uniqueId val="{00000003-670E-474C-BC24-0887BF26B759}"/>
              </c:ext>
            </c:extLst>
          </c:dPt>
          <c:dPt>
            <c:idx val="2"/>
            <c:bubble3D val="0"/>
            <c:spPr>
              <a:solidFill>
                <a:srgbClr val="F8E708"/>
              </a:solidFill>
            </c:spPr>
            <c:extLst>
              <c:ext xmlns:c16="http://schemas.microsoft.com/office/drawing/2014/chart" uri="{C3380CC4-5D6E-409C-BE32-E72D297353CC}">
                <c16:uniqueId val="{00000005-670E-474C-BC24-0887BF26B759}"/>
              </c:ext>
            </c:extLst>
          </c:dPt>
          <c:dPt>
            <c:idx val="3"/>
            <c:bubble3D val="0"/>
            <c:spPr>
              <a:solidFill>
                <a:srgbClr val="996633"/>
              </a:solidFill>
            </c:spPr>
            <c:extLst>
              <c:ext xmlns:c16="http://schemas.microsoft.com/office/drawing/2014/chart" uri="{C3380CC4-5D6E-409C-BE32-E72D297353CC}">
                <c16:uniqueId val="{00000007-670E-474C-BC24-0887BF26B759}"/>
              </c:ext>
            </c:extLst>
          </c:dPt>
          <c:dPt>
            <c:idx val="4"/>
            <c:bubble3D val="0"/>
            <c:spPr>
              <a:solidFill>
                <a:srgbClr val="FF9900"/>
              </a:solidFill>
            </c:spPr>
            <c:extLst>
              <c:ext xmlns:c16="http://schemas.microsoft.com/office/drawing/2014/chart" uri="{C3380CC4-5D6E-409C-BE32-E72D297353CC}">
                <c16:uniqueId val="{00000009-670E-474C-BC24-0887BF26B759}"/>
              </c:ext>
            </c:extLst>
          </c:dPt>
          <c:dPt>
            <c:idx val="5"/>
            <c:bubble3D val="0"/>
            <c:extLst>
              <c:ext xmlns:c16="http://schemas.microsoft.com/office/drawing/2014/chart" uri="{C3380CC4-5D6E-409C-BE32-E72D297353CC}">
                <c16:uniqueId val="{0000000A-670E-474C-BC24-0887BF26B759}"/>
              </c:ext>
            </c:extLst>
          </c:dPt>
          <c:dLbls>
            <c:dLbl>
              <c:idx val="0"/>
              <c:layout>
                <c:manualLayout>
                  <c:x val="-0.15799713125279183"/>
                  <c:y val="0.19794933966738365"/>
                </c:manualLayout>
              </c:layout>
              <c:tx>
                <c:rich>
                  <a:bodyPr/>
                  <a:lstStyle/>
                  <a:p>
                    <a:pPr>
                      <a:defRPr sz="1800">
                        <a:solidFill>
                          <a:schemeClr val="bg1"/>
                        </a:solidFill>
                        <a:latin typeface="Lato" panose="020F0502020204030203" pitchFamily="34" charset="0"/>
                      </a:defRPr>
                    </a:pPr>
                    <a:fld id="{C657E901-C786-479D-8E3A-9B39B2DDB53E}" type="CATEGORYNAME">
                      <a:rPr lang="en-US" sz="1800" b="1" smtClean="0">
                        <a:solidFill>
                          <a:schemeClr val="bg1"/>
                        </a:solidFill>
                        <a:latin typeface="Lato" panose="020F0502020204030203" pitchFamily="34" charset="0"/>
                      </a:rPr>
                      <a:pPr>
                        <a:defRPr sz="1800">
                          <a:solidFill>
                            <a:schemeClr val="bg1"/>
                          </a:solidFill>
                          <a:latin typeface="Lato" panose="020F0502020204030203" pitchFamily="34" charset="0"/>
                        </a:defRPr>
                      </a:pPr>
                      <a:t>[CATEGORY NAME]</a:t>
                    </a:fld>
                    <a:r>
                      <a:rPr lang="en-US" sz="1800" b="1" dirty="0">
                        <a:solidFill>
                          <a:schemeClr val="bg1"/>
                        </a:solidFill>
                        <a:latin typeface="Lato" panose="020F0502020204030203" pitchFamily="34" charset="0"/>
                      </a:rPr>
                      <a:t>^</a:t>
                    </a:r>
                    <a:r>
                      <a:rPr lang="en-US" sz="1800" dirty="0">
                        <a:solidFill>
                          <a:schemeClr val="bg1"/>
                        </a:solidFill>
                        <a:latin typeface="Lato" panose="020F0502020204030203" pitchFamily="34" charset="0"/>
                      </a:rPr>
                      <a:t>
</a:t>
                    </a:r>
                  </a:p>
                </c:rich>
              </c:tx>
              <c:spPr>
                <a:noFill/>
                <a:ln>
                  <a:noFill/>
                </a:ln>
                <a:effectLst/>
              </c:spPr>
              <c:showLegendKey val="0"/>
              <c:showVal val="0"/>
              <c:showCatName val="1"/>
              <c:showSerName val="0"/>
              <c:showPercent val="1"/>
              <c:showBubbleSize val="0"/>
              <c:extLst>
                <c:ext xmlns:c15="http://schemas.microsoft.com/office/drawing/2012/chart" uri="{CE6537A1-D6FC-4f65-9D91-7224C49458BB}">
                  <c15:layout>
                    <c:manualLayout>
                      <c:w val="0.30132510178812622"/>
                      <c:h val="0.38706833210874358"/>
                    </c:manualLayout>
                  </c15:layout>
                  <c15:dlblFieldTable/>
                  <c15:showDataLabelsRange val="0"/>
                </c:ext>
                <c:ext xmlns:c16="http://schemas.microsoft.com/office/drawing/2014/chart" uri="{C3380CC4-5D6E-409C-BE32-E72D297353CC}">
                  <c16:uniqueId val="{00000001-670E-474C-BC24-0887BF26B759}"/>
                </c:ext>
              </c:extLst>
            </c:dLbl>
            <c:dLbl>
              <c:idx val="1"/>
              <c:layout>
                <c:manualLayout>
                  <c:x val="0.23614949754532757"/>
                  <c:y val="-8.9778316265157421E-2"/>
                </c:manualLayout>
              </c:layout>
              <c:tx>
                <c:rich>
                  <a:bodyPr/>
                  <a:lstStyle/>
                  <a:p>
                    <a:pPr>
                      <a:defRPr sz="1800">
                        <a:solidFill>
                          <a:schemeClr val="bg1"/>
                        </a:solidFill>
                        <a:latin typeface="Lato" panose="020F0502020204030203" pitchFamily="34" charset="0"/>
                      </a:defRPr>
                    </a:pPr>
                    <a:fld id="{78A1BDC8-AE1B-4547-83EB-38DE2CCBA1B2}" type="CATEGORYNAME">
                      <a:rPr lang="en-US" sz="1800" b="1">
                        <a:solidFill>
                          <a:schemeClr val="bg1"/>
                        </a:solidFill>
                        <a:latin typeface="Lato" panose="020F0502020204030203" pitchFamily="34" charset="0"/>
                      </a:rPr>
                      <a:pPr>
                        <a:defRPr sz="1800">
                          <a:solidFill>
                            <a:schemeClr val="bg1"/>
                          </a:solidFill>
                          <a:latin typeface="Lato" panose="020F0502020204030203" pitchFamily="34" charset="0"/>
                        </a:defRPr>
                      </a:pPr>
                      <a:t>[CATEGORY NAME]</a:t>
                    </a:fld>
                    <a:r>
                      <a:rPr lang="en-US" sz="1800" dirty="0">
                        <a:solidFill>
                          <a:schemeClr val="bg1"/>
                        </a:solidFill>
                        <a:latin typeface="Lato" panose="020F0502020204030203" pitchFamily="34" charset="0"/>
                      </a:rPr>
                      <a:t>
</a:t>
                    </a:r>
                  </a:p>
                </c:rich>
              </c:tx>
              <c:spPr>
                <a:noFill/>
                <a:ln>
                  <a:noFill/>
                </a:ln>
                <a:effectLst/>
              </c:spPr>
              <c:showLegendKey val="0"/>
              <c:showVal val="0"/>
              <c:showCatName val="1"/>
              <c:showSerName val="0"/>
              <c:showPercent val="1"/>
              <c:showBubbleSize val="0"/>
              <c:extLst>
                <c:ext xmlns:c15="http://schemas.microsoft.com/office/drawing/2012/chart" uri="{CE6537A1-D6FC-4f65-9D91-7224C49458BB}">
                  <c15:layout>
                    <c:manualLayout>
                      <c:w val="0.34612703199657585"/>
                      <c:h val="0.4231626696603718"/>
                    </c:manualLayout>
                  </c15:layout>
                  <c15:dlblFieldTable/>
                  <c15:showDataLabelsRange val="0"/>
                </c:ext>
                <c:ext xmlns:c16="http://schemas.microsoft.com/office/drawing/2014/chart" uri="{C3380CC4-5D6E-409C-BE32-E72D297353CC}">
                  <c16:uniqueId val="{00000003-670E-474C-BC24-0887BF26B759}"/>
                </c:ext>
              </c:extLst>
            </c:dLbl>
            <c:dLbl>
              <c:idx val="2"/>
              <c:layout>
                <c:manualLayout>
                  <c:x val="0.2250262717567304"/>
                  <c:y val="8.216986764358776E-2"/>
                </c:manualLayout>
              </c:layout>
              <c:tx>
                <c:rich>
                  <a:bodyPr wrap="square" lIns="38100" tIns="19050" rIns="38100" bIns="19050" anchor="ctr">
                    <a:noAutofit/>
                  </a:bodyPr>
                  <a:lstStyle/>
                  <a:p>
                    <a:pPr>
                      <a:defRPr sz="1800">
                        <a:solidFill>
                          <a:schemeClr val="tx1"/>
                        </a:solidFill>
                        <a:latin typeface="Lato" panose="020F0502020204030203" pitchFamily="34" charset="0"/>
                      </a:defRPr>
                    </a:pPr>
                    <a:fld id="{CBD412A2-835F-4FEC-A2ED-236BE05A5D72}" type="CATEGORYNAME">
                      <a:rPr lang="en-US" b="1" smtClean="0">
                        <a:solidFill>
                          <a:schemeClr val="tx1"/>
                        </a:solidFill>
                      </a:rPr>
                      <a:pPr>
                        <a:defRPr sz="1800">
                          <a:solidFill>
                            <a:schemeClr val="tx1"/>
                          </a:solidFill>
                          <a:latin typeface="Lato" panose="020F0502020204030203" pitchFamily="34" charset="0"/>
                        </a:defRPr>
                      </a:pPr>
                      <a:t>[CATEGORY NAME]</a:t>
                    </a:fld>
                    <a:r>
                      <a:rPr lang="en-US" b="1" dirty="0">
                        <a:solidFill>
                          <a:schemeClr val="tx1"/>
                        </a:solidFill>
                      </a:rPr>
                      <a:t>*</a:t>
                    </a:r>
                    <a:r>
                      <a:rPr lang="en-US" baseline="0" dirty="0">
                        <a:solidFill>
                          <a:schemeClr val="tx1"/>
                        </a:solidFill>
                      </a:rPr>
                      <a:t>
22%</a:t>
                    </a:r>
                  </a:p>
                </c:rich>
              </c:tx>
              <c:spPr>
                <a:noFill/>
                <a:ln>
                  <a:noFill/>
                </a:ln>
                <a:effectLst/>
              </c:spPr>
              <c:showLegendKey val="0"/>
              <c:showVal val="0"/>
              <c:showCatName val="1"/>
              <c:showSerName val="0"/>
              <c:showPercent val="1"/>
              <c:showBubbleSize val="0"/>
              <c:extLst>
                <c:ext xmlns:c15="http://schemas.microsoft.com/office/drawing/2012/chart" uri="{CE6537A1-D6FC-4f65-9D91-7224C49458BB}">
                  <c15:layout>
                    <c:manualLayout>
                      <c:w val="0.24162306408923748"/>
                      <c:h val="0.29135468463947606"/>
                    </c:manualLayout>
                  </c15:layout>
                  <c15:dlblFieldTable/>
                  <c15:showDataLabelsRange val="0"/>
                </c:ext>
                <c:ext xmlns:c16="http://schemas.microsoft.com/office/drawing/2014/chart" uri="{C3380CC4-5D6E-409C-BE32-E72D297353CC}">
                  <c16:uniqueId val="{00000005-670E-474C-BC24-0887BF26B759}"/>
                </c:ext>
              </c:extLst>
            </c:dLbl>
            <c:dLbl>
              <c:idx val="3"/>
              <c:layout>
                <c:manualLayout>
                  <c:x val="-0.1191092250704807"/>
                  <c:y val="0.13351019287338808"/>
                </c:manualLayout>
              </c:layout>
              <c:tx>
                <c:rich>
                  <a:bodyPr/>
                  <a:lstStyle/>
                  <a:p>
                    <a:fld id="{97D90972-1095-4E84-94E2-13657003F38F}" type="CATEGORYNAME">
                      <a:rPr lang="en-US" b="1"/>
                      <a:pPr/>
                      <a:t>[CATEGORY NAME]</a:t>
                    </a:fld>
                    <a:r>
                      <a:rPr lang="en-US" baseline="0" dirty="0"/>
                      <a:t>
</a:t>
                    </a:r>
                    <a:fld id="{5AE0C789-3E4E-401F-A4D3-9138F7C43310}" type="PERCENTAGE">
                      <a:rPr lang="en-US" baseline="0"/>
                      <a:pPr/>
                      <a:t>[PERCENTAGE]</a:t>
                    </a:fld>
                    <a:endParaRPr lang="en-US" baseline="0" dirty="0"/>
                  </a:p>
                </c:rich>
              </c:tx>
              <c:showLegendKey val="0"/>
              <c:showVal val="0"/>
              <c:showCatName val="1"/>
              <c:showSerName val="0"/>
              <c:showPercent val="1"/>
              <c:showBubbleSize val="0"/>
              <c:extLst>
                <c:ext xmlns:c15="http://schemas.microsoft.com/office/drawing/2012/chart" uri="{CE6537A1-D6FC-4f65-9D91-7224C49458BB}">
                  <c15:layout>
                    <c:manualLayout>
                      <c:w val="0.25785237658444032"/>
                      <c:h val="0.16162822628138568"/>
                    </c:manualLayout>
                  </c15:layout>
                  <c15:dlblFieldTable/>
                  <c15:showDataLabelsRange val="0"/>
                </c:ext>
                <c:ext xmlns:c16="http://schemas.microsoft.com/office/drawing/2014/chart" uri="{C3380CC4-5D6E-409C-BE32-E72D297353CC}">
                  <c16:uniqueId val="{00000007-670E-474C-BC24-0887BF26B759}"/>
                </c:ext>
              </c:extLst>
            </c:dLbl>
            <c:dLbl>
              <c:idx val="4"/>
              <c:layout>
                <c:manualLayout>
                  <c:x val="-0.11893434022056559"/>
                  <c:y val="1.0618793182649826E-7"/>
                </c:manualLayout>
              </c:layout>
              <c:tx>
                <c:rich>
                  <a:bodyPr/>
                  <a:lstStyle/>
                  <a:p>
                    <a:fld id="{4D671215-A55D-446C-8328-02BB346498A4}" type="CATEGORYNAME">
                      <a:rPr lang="en-US"/>
                      <a:pPr/>
                      <a:t>[CATEGORY NAME]</a:t>
                    </a:fld>
                    <a:r>
                      <a:rPr lang="en-US" dirty="0"/>
                      <a:t>
</a:t>
                    </a:r>
                    <a:fld id="{57CF31E4-A065-4832-AC58-0249D7F4FDBC}" type="PERCENTAGE">
                      <a:rPr lang="en-US"/>
                      <a:pPr/>
                      <a:t>[PERCENTAGE]</a:t>
                    </a:fld>
                    <a:endParaRPr lang="en-US" dirty="0"/>
                  </a:p>
                </c:rich>
              </c:tx>
              <c:showLegendKey val="0"/>
              <c:showVal val="0"/>
              <c:showCatName val="1"/>
              <c:showSerName val="0"/>
              <c:showPercent val="1"/>
              <c:showBubbleSize val="0"/>
              <c:extLst>
                <c:ext xmlns:c15="http://schemas.microsoft.com/office/drawing/2012/chart" uri="{CE6537A1-D6FC-4f65-9D91-7224C49458BB}">
                  <c15:layout>
                    <c:manualLayout>
                      <c:w val="0.32163032948118431"/>
                      <c:h val="0.16485994979859334"/>
                    </c:manualLayout>
                  </c15:layout>
                  <c15:dlblFieldTable/>
                  <c15:showDataLabelsRange val="0"/>
                </c:ext>
                <c:ext xmlns:c16="http://schemas.microsoft.com/office/drawing/2014/chart" uri="{C3380CC4-5D6E-409C-BE32-E72D297353CC}">
                  <c16:uniqueId val="{00000009-670E-474C-BC24-0887BF26B759}"/>
                </c:ext>
              </c:extLst>
            </c:dLbl>
            <c:dLbl>
              <c:idx val="5"/>
              <c:layout>
                <c:manualLayout>
                  <c:x val="0.17838625461107879"/>
                  <c:y val="7.0811057587120464E-4"/>
                </c:manualLayout>
              </c:layout>
              <c:tx>
                <c:rich>
                  <a:bodyPr/>
                  <a:lstStyle/>
                  <a:p>
                    <a:fld id="{0D7375F2-8AAA-465E-919A-4176B5063D95}" type="CATEGORYNAME">
                      <a:rPr lang="en-US" b="1"/>
                      <a:pPr/>
                      <a:t>[CATEGORY NAME]</a:t>
                    </a:fld>
                    <a:r>
                      <a:rPr lang="en-US" b="1" baseline="0" dirty="0"/>
                      <a:t>
</a:t>
                    </a:r>
                    <a:fld id="{928B6D5A-CE8E-4223-8862-8E6B4DD3D044}" type="PERCENTAGE">
                      <a:rPr lang="en-US" b="1" baseline="0"/>
                      <a:pPr/>
                      <a:t>[PERCENTAGE]</a:t>
                    </a:fld>
                    <a:endParaRPr lang="en-US" b="1" baseline="0" dirty="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670E-474C-BC24-0887BF26B759}"/>
                </c:ext>
              </c:extLst>
            </c:dLbl>
            <c:spPr>
              <a:noFill/>
              <a:ln>
                <a:noFill/>
              </a:ln>
              <a:effectLst/>
            </c:spPr>
            <c:txPr>
              <a:bodyPr wrap="square" lIns="38100" tIns="19050" rIns="38100" bIns="19050" anchor="ctr">
                <a:spAutoFit/>
              </a:bodyPr>
              <a:lstStyle/>
              <a:p>
                <a:pPr>
                  <a:defRPr sz="1800">
                    <a:solidFill>
                      <a:schemeClr val="bg1"/>
                    </a:solidFill>
                    <a:latin typeface="Lato" panose="020F0502020204030203" pitchFamily="34" charset="0"/>
                  </a:defRPr>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Sheet1!$A$2:$A$4</c:f>
              <c:strCache>
                <c:ptCount val="3"/>
                <c:pt idx="0">
                  <c:v>State General Aids</c:v>
                </c:pt>
                <c:pt idx="1">
                  <c:v>Local Property Taxes</c:v>
                </c:pt>
                <c:pt idx="2">
                  <c:v>Other Sources</c:v>
                </c:pt>
              </c:strCache>
            </c:strRef>
          </c:cat>
          <c:val>
            <c:numRef>
              <c:f>Sheet1!$B$2:$B$4</c:f>
              <c:numCache>
                <c:formatCode>#,##0</c:formatCode>
                <c:ptCount val="3"/>
                <c:pt idx="0" formatCode="General">
                  <c:v>4811131889</c:v>
                </c:pt>
                <c:pt idx="1">
                  <c:v>5379520005.039999</c:v>
                </c:pt>
                <c:pt idx="2" formatCode="General">
                  <c:v>2924118562</c:v>
                </c:pt>
              </c:numCache>
            </c:numRef>
          </c:val>
          <c:extLst>
            <c:ext xmlns:c16="http://schemas.microsoft.com/office/drawing/2014/chart" uri="{C3380CC4-5D6E-409C-BE32-E72D297353CC}">
              <c16:uniqueId val="{0000000B-670E-474C-BC24-0887BF26B759}"/>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2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Base Revenue</c:v>
                </c:pt>
              </c:strCache>
            </c:strRef>
          </c:tx>
          <c:spPr>
            <a:solidFill>
              <a:schemeClr val="accent1"/>
            </a:solidFill>
            <a:ln>
              <a:noFill/>
            </a:ln>
            <a:effectLst/>
          </c:spPr>
          <c:invertIfNegative val="0"/>
          <c:cat>
            <c:strRef>
              <c:f>Sheet1!$A$2:$A$6</c:f>
              <c:strCache>
                <c:ptCount val="5"/>
                <c:pt idx="0">
                  <c:v>Year 0</c:v>
                </c:pt>
                <c:pt idx="1">
                  <c:v>Year 1</c:v>
                </c:pt>
                <c:pt idx="2">
                  <c:v>Year 2</c:v>
                </c:pt>
                <c:pt idx="3">
                  <c:v>Year 3</c:v>
                </c:pt>
                <c:pt idx="4">
                  <c:v>Year 4</c:v>
                </c:pt>
              </c:strCache>
            </c:strRef>
          </c:cat>
          <c:val>
            <c:numRef>
              <c:f>Sheet1!$B$2:$B$6</c:f>
              <c:numCache>
                <c:formatCode>General</c:formatCode>
                <c:ptCount val="5"/>
                <c:pt idx="0">
                  <c:v>1</c:v>
                </c:pt>
                <c:pt idx="1">
                  <c:v>1</c:v>
                </c:pt>
                <c:pt idx="2">
                  <c:v>1.7</c:v>
                </c:pt>
                <c:pt idx="3">
                  <c:v>1.7</c:v>
                </c:pt>
                <c:pt idx="4">
                  <c:v>1.7</c:v>
                </c:pt>
              </c:numCache>
            </c:numRef>
          </c:val>
          <c:extLst>
            <c:ext xmlns:c16="http://schemas.microsoft.com/office/drawing/2014/chart" uri="{C3380CC4-5D6E-409C-BE32-E72D297353CC}">
              <c16:uniqueId val="{00000000-FAD4-42BC-ACE4-74CDD865B6FF}"/>
            </c:ext>
          </c:extLst>
        </c:ser>
        <c:ser>
          <c:idx val="1"/>
          <c:order val="1"/>
          <c:tx>
            <c:strRef>
              <c:f>Sheet1!$C$1</c:f>
              <c:strCache>
                <c:ptCount val="1"/>
                <c:pt idx="0">
                  <c:v>Recurring Referendum</c:v>
                </c:pt>
              </c:strCache>
            </c:strRef>
          </c:tx>
          <c:spPr>
            <a:solidFill>
              <a:schemeClr val="accent4"/>
            </a:solidFill>
            <a:ln>
              <a:noFill/>
            </a:ln>
            <a:effectLst/>
          </c:spPr>
          <c:invertIfNegative val="0"/>
          <c:cat>
            <c:strRef>
              <c:f>Sheet1!$A$2:$A$6</c:f>
              <c:strCache>
                <c:ptCount val="5"/>
                <c:pt idx="0">
                  <c:v>Year 0</c:v>
                </c:pt>
                <c:pt idx="1">
                  <c:v>Year 1</c:v>
                </c:pt>
                <c:pt idx="2">
                  <c:v>Year 2</c:v>
                </c:pt>
                <c:pt idx="3">
                  <c:v>Year 3</c:v>
                </c:pt>
                <c:pt idx="4">
                  <c:v>Year 4</c:v>
                </c:pt>
              </c:strCache>
            </c:strRef>
          </c:cat>
          <c:val>
            <c:numRef>
              <c:f>Sheet1!$C$2:$C$6</c:f>
              <c:numCache>
                <c:formatCode>General</c:formatCode>
                <c:ptCount val="5"/>
                <c:pt idx="0">
                  <c:v>0</c:v>
                </c:pt>
                <c:pt idx="1">
                  <c:v>0.7</c:v>
                </c:pt>
                <c:pt idx="2">
                  <c:v>0</c:v>
                </c:pt>
                <c:pt idx="3">
                  <c:v>0</c:v>
                </c:pt>
                <c:pt idx="4">
                  <c:v>0</c:v>
                </c:pt>
              </c:numCache>
            </c:numRef>
          </c:val>
          <c:extLst>
            <c:ext xmlns:c16="http://schemas.microsoft.com/office/drawing/2014/chart" uri="{C3380CC4-5D6E-409C-BE32-E72D297353CC}">
              <c16:uniqueId val="{00000001-FAD4-42BC-ACE4-74CDD865B6FF}"/>
            </c:ext>
          </c:extLst>
        </c:ser>
        <c:dLbls>
          <c:showLegendKey val="0"/>
          <c:showVal val="0"/>
          <c:showCatName val="0"/>
          <c:showSerName val="0"/>
          <c:showPercent val="0"/>
          <c:showBubbleSize val="0"/>
        </c:dLbls>
        <c:gapWidth val="40"/>
        <c:overlap val="100"/>
        <c:axId val="479324136"/>
        <c:axId val="479323480"/>
      </c:barChart>
      <c:catAx>
        <c:axId val="479324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479323480"/>
        <c:crosses val="autoZero"/>
        <c:auto val="1"/>
        <c:lblAlgn val="ctr"/>
        <c:lblOffset val="100"/>
        <c:noMultiLvlLbl val="0"/>
      </c:catAx>
      <c:valAx>
        <c:axId val="479323480"/>
        <c:scaling>
          <c:orientation val="minMax"/>
          <c:max val="2"/>
          <c:min val="0"/>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479324136"/>
        <c:crosses val="autoZero"/>
        <c:crossBetween val="between"/>
        <c:majorUnit val="0.5"/>
        <c:minorUnit val="0.5"/>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2000">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Base Revenue</c:v>
                </c:pt>
              </c:strCache>
            </c:strRef>
          </c:tx>
          <c:spPr>
            <a:solidFill>
              <a:schemeClr val="accent1"/>
            </a:solidFill>
            <a:ln>
              <a:noFill/>
            </a:ln>
            <a:effectLst/>
          </c:spPr>
          <c:invertIfNegative val="0"/>
          <c:cat>
            <c:strRef>
              <c:f>Sheet1!$A$2:$A$6</c:f>
              <c:strCache>
                <c:ptCount val="5"/>
                <c:pt idx="0">
                  <c:v>Year 0</c:v>
                </c:pt>
                <c:pt idx="1">
                  <c:v>Year 1</c:v>
                </c:pt>
                <c:pt idx="2">
                  <c:v>Year 2</c:v>
                </c:pt>
                <c:pt idx="3">
                  <c:v>Year 3</c:v>
                </c:pt>
                <c:pt idx="4">
                  <c:v>Year 4</c:v>
                </c:pt>
              </c:strCache>
            </c:strRef>
          </c:cat>
          <c:val>
            <c:numRef>
              <c:f>Sheet1!$B$2:$B$6</c:f>
              <c:numCache>
                <c:formatCode>General</c:formatCode>
                <c:ptCount val="5"/>
                <c:pt idx="0">
                  <c:v>1</c:v>
                </c:pt>
                <c:pt idx="1">
                  <c:v>1</c:v>
                </c:pt>
                <c:pt idx="2">
                  <c:v>1</c:v>
                </c:pt>
                <c:pt idx="3">
                  <c:v>1</c:v>
                </c:pt>
                <c:pt idx="4">
                  <c:v>1</c:v>
                </c:pt>
              </c:numCache>
            </c:numRef>
          </c:val>
          <c:extLst>
            <c:ext xmlns:c16="http://schemas.microsoft.com/office/drawing/2014/chart" uri="{C3380CC4-5D6E-409C-BE32-E72D297353CC}">
              <c16:uniqueId val="{00000000-B28F-42AA-957B-98AB7F57A1D3}"/>
            </c:ext>
          </c:extLst>
        </c:ser>
        <c:ser>
          <c:idx val="1"/>
          <c:order val="1"/>
          <c:tx>
            <c:strRef>
              <c:f>Sheet1!$C$1</c:f>
              <c:strCache>
                <c:ptCount val="1"/>
                <c:pt idx="0">
                  <c:v>Non-Recurring Referendum</c:v>
                </c:pt>
              </c:strCache>
            </c:strRef>
          </c:tx>
          <c:spPr>
            <a:pattFill prst="pct80">
              <a:fgClr>
                <a:schemeClr val="accent4"/>
              </a:fgClr>
              <a:bgClr>
                <a:schemeClr val="bg1"/>
              </a:bgClr>
            </a:pattFill>
            <a:ln>
              <a:noFill/>
            </a:ln>
            <a:effectLst/>
          </c:spPr>
          <c:invertIfNegative val="0"/>
          <c:cat>
            <c:strRef>
              <c:f>Sheet1!$A$2:$A$6</c:f>
              <c:strCache>
                <c:ptCount val="5"/>
                <c:pt idx="0">
                  <c:v>Year 0</c:v>
                </c:pt>
                <c:pt idx="1">
                  <c:v>Year 1</c:v>
                </c:pt>
                <c:pt idx="2">
                  <c:v>Year 2</c:v>
                </c:pt>
                <c:pt idx="3">
                  <c:v>Year 3</c:v>
                </c:pt>
                <c:pt idx="4">
                  <c:v>Year 4</c:v>
                </c:pt>
              </c:strCache>
            </c:strRef>
          </c:cat>
          <c:val>
            <c:numRef>
              <c:f>Sheet1!$C$2:$C$6</c:f>
              <c:numCache>
                <c:formatCode>General</c:formatCode>
                <c:ptCount val="5"/>
                <c:pt idx="0">
                  <c:v>0</c:v>
                </c:pt>
                <c:pt idx="1">
                  <c:v>0.7</c:v>
                </c:pt>
                <c:pt idx="2">
                  <c:v>0.7</c:v>
                </c:pt>
                <c:pt idx="3">
                  <c:v>0.7</c:v>
                </c:pt>
                <c:pt idx="4">
                  <c:v>0</c:v>
                </c:pt>
              </c:numCache>
            </c:numRef>
          </c:val>
          <c:extLst>
            <c:ext xmlns:c16="http://schemas.microsoft.com/office/drawing/2014/chart" uri="{C3380CC4-5D6E-409C-BE32-E72D297353CC}">
              <c16:uniqueId val="{00000001-B28F-42AA-957B-98AB7F57A1D3}"/>
            </c:ext>
          </c:extLst>
        </c:ser>
        <c:dLbls>
          <c:showLegendKey val="0"/>
          <c:showVal val="0"/>
          <c:showCatName val="0"/>
          <c:showSerName val="0"/>
          <c:showPercent val="0"/>
          <c:showBubbleSize val="0"/>
        </c:dLbls>
        <c:gapWidth val="40"/>
        <c:overlap val="100"/>
        <c:axId val="479324136"/>
        <c:axId val="479323480"/>
      </c:barChart>
      <c:catAx>
        <c:axId val="479324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479323480"/>
        <c:crosses val="autoZero"/>
        <c:auto val="1"/>
        <c:lblAlgn val="ctr"/>
        <c:lblOffset val="100"/>
        <c:noMultiLvlLbl val="0"/>
      </c:catAx>
      <c:valAx>
        <c:axId val="479323480"/>
        <c:scaling>
          <c:orientation val="minMax"/>
          <c:max val="2"/>
          <c:min val="0"/>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479324136"/>
        <c:crosses val="autoZero"/>
        <c:crossBetween val="between"/>
        <c:majorUnit val="0.5"/>
        <c:minorUnit val="0.5"/>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2000">
          <a:solidFill>
            <a:schemeClr val="tx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Sheet1!$CA$356</c:f>
              <c:strCache>
                <c:ptCount val="1"/>
                <c:pt idx="0">
                  <c:v>#</c:v>
                </c:pt>
              </c:strCache>
            </c:strRef>
          </c:tx>
          <c:spPr>
            <a:solidFill>
              <a:srgbClr val="0070C0"/>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Sheet1!$BZ$363:$BZ$381</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Sheet1!$CA$363:$CA$381</c:f>
              <c:numCache>
                <c:formatCode>General</c:formatCode>
                <c:ptCount val="10"/>
                <c:pt idx="0">
                  <c:v>39</c:v>
                </c:pt>
                <c:pt idx="1">
                  <c:v>46</c:v>
                </c:pt>
                <c:pt idx="2">
                  <c:v>55</c:v>
                </c:pt>
                <c:pt idx="3">
                  <c:v>57</c:v>
                </c:pt>
                <c:pt idx="4">
                  <c:v>66</c:v>
                </c:pt>
                <c:pt idx="5">
                  <c:v>68</c:v>
                </c:pt>
                <c:pt idx="6">
                  <c:v>72</c:v>
                </c:pt>
                <c:pt idx="7">
                  <c:v>71</c:v>
                </c:pt>
                <c:pt idx="8">
                  <c:v>80</c:v>
                </c:pt>
                <c:pt idx="9">
                  <c:v>100</c:v>
                </c:pt>
              </c:numCache>
            </c:numRef>
          </c:val>
          <c:extLst>
            <c:ext xmlns:c16="http://schemas.microsoft.com/office/drawing/2014/chart" uri="{C3380CC4-5D6E-409C-BE32-E72D297353CC}">
              <c16:uniqueId val="{00000000-DCBC-4A1B-AFC7-4A9E6BBC7431}"/>
            </c:ext>
          </c:extLst>
        </c:ser>
        <c:dLbls>
          <c:dLblPos val="outEnd"/>
          <c:showLegendKey val="0"/>
          <c:showVal val="1"/>
          <c:showCatName val="0"/>
          <c:showSerName val="0"/>
          <c:showPercent val="0"/>
          <c:showBubbleSize val="0"/>
        </c:dLbls>
        <c:gapWidth val="60"/>
        <c:axId val="876071568"/>
        <c:axId val="876075832"/>
      </c:barChart>
      <c:catAx>
        <c:axId val="876071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876075832"/>
        <c:crosses val="autoZero"/>
        <c:auto val="1"/>
        <c:lblAlgn val="ctr"/>
        <c:lblOffset val="100"/>
        <c:noMultiLvlLbl val="0"/>
      </c:catAx>
      <c:valAx>
        <c:axId val="8760758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8760715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chemeClr val="tx1"/>
          </a:solidFill>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'Eq Aid and Prop Tax'!$B$1</c:f>
              <c:strCache>
                <c:ptCount val="1"/>
                <c:pt idx="0">
                  <c:v>Local Property Tax</c:v>
                </c:pt>
              </c:strCache>
            </c:strRef>
          </c:tx>
          <c:spPr>
            <a:solidFill>
              <a:srgbClr val="FF0000"/>
            </a:solidFill>
            <a:ln>
              <a:solidFill>
                <a:srgbClr val="BBE0E3"/>
              </a:solidFill>
            </a:ln>
            <a:scene3d>
              <a:camera prst="orthographicFront"/>
              <a:lightRig rig="threePt" dir="t">
                <a:rot lat="0" lon="0" rev="3600000"/>
              </a:lightRig>
            </a:scene3d>
            <a:sp3d>
              <a:bevelT w="63500" h="25400"/>
            </a:sp3d>
          </c:spPr>
          <c:invertIfNegative val="0"/>
          <c:dPt>
            <c:idx val="6"/>
            <c:invertIfNegative val="0"/>
            <c:bubble3D val="0"/>
            <c:spPr>
              <a:solidFill>
                <a:srgbClr val="FF0000"/>
              </a:solidFill>
              <a:ln>
                <a:solidFill>
                  <a:srgbClr val="BBE0E3"/>
                </a:solidFill>
              </a:ln>
              <a:scene3d>
                <a:camera prst="orthographicFront"/>
                <a:lightRig rig="threePt" dir="t">
                  <a:rot lat="0" lon="0" rev="3600000"/>
                </a:lightRig>
              </a:scene3d>
              <a:sp3d>
                <a:bevelT/>
              </a:sp3d>
            </c:spPr>
            <c:extLst>
              <c:ext xmlns:c16="http://schemas.microsoft.com/office/drawing/2014/chart" uri="{C3380CC4-5D6E-409C-BE32-E72D297353CC}">
                <c16:uniqueId val="{00000001-5D8E-433B-8CF5-1C3C429A5A3A}"/>
              </c:ext>
            </c:extLst>
          </c:dPt>
          <c:dLbls>
            <c:delete val="1"/>
          </c:dLbls>
          <c:cat>
            <c:numRef>
              <c:f>'Eq Aid and Prop Tax'!$A$2:$A$9</c:f>
              <c:numCache>
                <c:formatCode>#,##0</c:formatCode>
                <c:ptCount val="8"/>
                <c:pt idx="0">
                  <c:v>200000</c:v>
                </c:pt>
                <c:pt idx="1">
                  <c:v>300000</c:v>
                </c:pt>
                <c:pt idx="2">
                  <c:v>400000</c:v>
                </c:pt>
                <c:pt idx="3">
                  <c:v>500000</c:v>
                </c:pt>
                <c:pt idx="4">
                  <c:v>750000</c:v>
                </c:pt>
                <c:pt idx="5">
                  <c:v>1000000</c:v>
                </c:pt>
                <c:pt idx="6">
                  <c:v>2000000</c:v>
                </c:pt>
                <c:pt idx="7">
                  <c:v>3000000</c:v>
                </c:pt>
              </c:numCache>
            </c:numRef>
          </c:cat>
          <c:val>
            <c:numRef>
              <c:f>'Eq Aid and Prop Tax'!$B$2:$B$8</c:f>
              <c:numCache>
                <c:formatCode>#,##0</c:formatCode>
                <c:ptCount val="7"/>
                <c:pt idx="0">
                  <c:v>200000</c:v>
                </c:pt>
                <c:pt idx="1">
                  <c:v>300000</c:v>
                </c:pt>
                <c:pt idx="2">
                  <c:v>400000</c:v>
                </c:pt>
                <c:pt idx="3">
                  <c:v>500000</c:v>
                </c:pt>
                <c:pt idx="4">
                  <c:v>750000</c:v>
                </c:pt>
                <c:pt idx="5">
                  <c:v>1000000</c:v>
                </c:pt>
                <c:pt idx="6">
                  <c:v>2000000</c:v>
                </c:pt>
              </c:numCache>
            </c:numRef>
          </c:val>
          <c:extLst>
            <c:ext xmlns:c16="http://schemas.microsoft.com/office/drawing/2014/chart" uri="{C3380CC4-5D6E-409C-BE32-E72D297353CC}">
              <c16:uniqueId val="{00000002-5D8E-433B-8CF5-1C3C429A5A3A}"/>
            </c:ext>
          </c:extLst>
        </c:ser>
        <c:dLbls>
          <c:showLegendKey val="0"/>
          <c:showVal val="1"/>
          <c:showCatName val="0"/>
          <c:showSerName val="0"/>
          <c:showPercent val="0"/>
          <c:showBubbleSize val="0"/>
        </c:dLbls>
        <c:gapWidth val="55"/>
        <c:overlap val="100"/>
        <c:axId val="226820864"/>
        <c:axId val="226822784"/>
      </c:barChart>
      <c:catAx>
        <c:axId val="226820864"/>
        <c:scaling>
          <c:orientation val="minMax"/>
        </c:scaling>
        <c:delete val="0"/>
        <c:axPos val="b"/>
        <c:title>
          <c:tx>
            <c:rich>
              <a:bodyPr/>
              <a:lstStyle/>
              <a:p>
                <a:pPr>
                  <a:defRPr sz="1600">
                    <a:latin typeface="Lato" panose="020F0502020204030203" pitchFamily="34" charset="0"/>
                  </a:defRPr>
                </a:pPr>
                <a:r>
                  <a:rPr lang="en-US" sz="1600" b="1" dirty="0">
                    <a:latin typeface="Lato" panose="020F0502020204030203" pitchFamily="34" charset="0"/>
                    <a:cs typeface="Arial" pitchFamily="34" charset="0"/>
                  </a:rPr>
                  <a:t>Property</a:t>
                </a:r>
                <a:r>
                  <a:rPr lang="en-US" sz="1600" b="1" baseline="0" dirty="0">
                    <a:latin typeface="Lato" panose="020F0502020204030203" pitchFamily="34" charset="0"/>
                    <a:cs typeface="Arial" pitchFamily="34" charset="0"/>
                  </a:rPr>
                  <a:t> Value Per Member</a:t>
                </a:r>
                <a:endParaRPr lang="en-US" sz="1600" b="1" dirty="0">
                  <a:latin typeface="Lato" panose="020F0502020204030203" pitchFamily="34" charset="0"/>
                  <a:cs typeface="Arial" pitchFamily="34" charset="0"/>
                </a:endParaRPr>
              </a:p>
            </c:rich>
          </c:tx>
          <c:layout>
            <c:manualLayout>
              <c:xMode val="edge"/>
              <c:yMode val="edge"/>
              <c:x val="0.36206451091303382"/>
              <c:y val="0.9533333333333337"/>
            </c:manualLayout>
          </c:layout>
          <c:overlay val="0"/>
        </c:title>
        <c:numFmt formatCode="#,##0" sourceLinked="1"/>
        <c:majorTickMark val="none"/>
        <c:minorTickMark val="none"/>
        <c:tickLblPos val="nextTo"/>
        <c:txPr>
          <a:bodyPr/>
          <a:lstStyle/>
          <a:p>
            <a:pPr>
              <a:defRPr sz="1600" b="1">
                <a:latin typeface="Lato" panose="020F0502020204030203" pitchFamily="34" charset="0"/>
                <a:cs typeface="Arial" pitchFamily="34" charset="0"/>
              </a:defRPr>
            </a:pPr>
            <a:endParaRPr lang="en-US"/>
          </a:p>
        </c:txPr>
        <c:crossAx val="226822784"/>
        <c:crosses val="autoZero"/>
        <c:auto val="1"/>
        <c:lblAlgn val="ctr"/>
        <c:lblOffset val="100"/>
        <c:noMultiLvlLbl val="0"/>
      </c:catAx>
      <c:valAx>
        <c:axId val="226822784"/>
        <c:scaling>
          <c:orientation val="minMax"/>
        </c:scaling>
        <c:delete val="1"/>
        <c:axPos val="l"/>
        <c:majorGridlines/>
        <c:numFmt formatCode="#,##0" sourceLinked="1"/>
        <c:majorTickMark val="none"/>
        <c:minorTickMark val="none"/>
        <c:tickLblPos val="none"/>
        <c:crossAx val="226820864"/>
        <c:crosses val="autoZero"/>
        <c:crossBetween val="between"/>
      </c:valAx>
    </c:plotArea>
    <c:plotVisOnly val="1"/>
    <c:dispBlanksAs val="gap"/>
    <c:showDLblsOverMax val="0"/>
  </c:chart>
  <c:spPr>
    <a:solidFill>
      <a:srgbClr val="FFFFFF"/>
    </a:solidFill>
  </c:spPr>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'Eq Aid and Prop Tax'!$B$1</c:f>
              <c:strCache>
                <c:ptCount val="1"/>
                <c:pt idx="0">
                  <c:v>Local Property Tax</c:v>
                </c:pt>
              </c:strCache>
            </c:strRef>
          </c:tx>
          <c:spPr>
            <a:solidFill>
              <a:srgbClr val="FF0000"/>
            </a:solidFill>
            <a:scene3d>
              <a:camera prst="orthographicFront"/>
              <a:lightRig rig="threePt" dir="t"/>
            </a:scene3d>
            <a:sp3d>
              <a:bevelT/>
            </a:sp3d>
          </c:spPr>
          <c:invertIfNegative val="0"/>
          <c:dLbls>
            <c:delete val="1"/>
          </c:dLbls>
          <c:cat>
            <c:numRef>
              <c:f>'Eq Aid and Prop Tax'!$A$2:$A$9</c:f>
              <c:numCache>
                <c:formatCode>#,##0</c:formatCode>
                <c:ptCount val="8"/>
                <c:pt idx="0">
                  <c:v>200000</c:v>
                </c:pt>
                <c:pt idx="1">
                  <c:v>300000</c:v>
                </c:pt>
                <c:pt idx="2">
                  <c:v>400000</c:v>
                </c:pt>
                <c:pt idx="3">
                  <c:v>500000</c:v>
                </c:pt>
                <c:pt idx="4">
                  <c:v>750000</c:v>
                </c:pt>
                <c:pt idx="5">
                  <c:v>1000000</c:v>
                </c:pt>
                <c:pt idx="6">
                  <c:v>2000000</c:v>
                </c:pt>
                <c:pt idx="7">
                  <c:v>3000000</c:v>
                </c:pt>
              </c:numCache>
            </c:numRef>
          </c:cat>
          <c:val>
            <c:numRef>
              <c:f>'Eq Aid and Prop Tax'!$B$2:$B$8</c:f>
              <c:numCache>
                <c:formatCode>#,##0</c:formatCode>
                <c:ptCount val="7"/>
                <c:pt idx="0">
                  <c:v>200000</c:v>
                </c:pt>
                <c:pt idx="1">
                  <c:v>300000</c:v>
                </c:pt>
                <c:pt idx="2">
                  <c:v>400000</c:v>
                </c:pt>
                <c:pt idx="3">
                  <c:v>500000</c:v>
                </c:pt>
                <c:pt idx="4">
                  <c:v>750000</c:v>
                </c:pt>
                <c:pt idx="5">
                  <c:v>1000000</c:v>
                </c:pt>
                <c:pt idx="6">
                  <c:v>2000000</c:v>
                </c:pt>
              </c:numCache>
            </c:numRef>
          </c:val>
          <c:extLst>
            <c:ext xmlns:c16="http://schemas.microsoft.com/office/drawing/2014/chart" uri="{C3380CC4-5D6E-409C-BE32-E72D297353CC}">
              <c16:uniqueId val="{00000000-3B5E-4625-AE1E-41953A658386}"/>
            </c:ext>
          </c:extLst>
        </c:ser>
        <c:ser>
          <c:idx val="1"/>
          <c:order val="1"/>
          <c:tx>
            <c:strRef>
              <c:f>'Eq Aid and Prop Tax'!$C$1</c:f>
              <c:strCache>
                <c:ptCount val="1"/>
                <c:pt idx="0">
                  <c:v>Equalization Aid</c:v>
                </c:pt>
              </c:strCache>
            </c:strRef>
          </c:tx>
          <c:spPr>
            <a:solidFill>
              <a:srgbClr val="0033CC"/>
            </a:solidFill>
            <a:scene3d>
              <a:camera prst="orthographicFront"/>
              <a:lightRig rig="threePt" dir="t"/>
            </a:scene3d>
            <a:sp3d>
              <a:bevelT/>
            </a:sp3d>
          </c:spPr>
          <c:invertIfNegative val="0"/>
          <c:dLbls>
            <c:delete val="1"/>
          </c:dLbls>
          <c:cat>
            <c:numRef>
              <c:f>'Eq Aid and Prop Tax'!$A$2:$A$9</c:f>
              <c:numCache>
                <c:formatCode>#,##0</c:formatCode>
                <c:ptCount val="8"/>
                <c:pt idx="0">
                  <c:v>200000</c:v>
                </c:pt>
                <c:pt idx="1">
                  <c:v>300000</c:v>
                </c:pt>
                <c:pt idx="2">
                  <c:v>400000</c:v>
                </c:pt>
                <c:pt idx="3">
                  <c:v>500000</c:v>
                </c:pt>
                <c:pt idx="4">
                  <c:v>750000</c:v>
                </c:pt>
                <c:pt idx="5">
                  <c:v>1000000</c:v>
                </c:pt>
                <c:pt idx="6">
                  <c:v>2000000</c:v>
                </c:pt>
                <c:pt idx="7">
                  <c:v>3000000</c:v>
                </c:pt>
              </c:numCache>
            </c:numRef>
          </c:cat>
          <c:val>
            <c:numRef>
              <c:f>'Eq Aid and Prop Tax'!$C$2:$C$8</c:f>
              <c:numCache>
                <c:formatCode>#,##0</c:formatCode>
                <c:ptCount val="7"/>
                <c:pt idx="0">
                  <c:v>1800000</c:v>
                </c:pt>
                <c:pt idx="1">
                  <c:v>1700000</c:v>
                </c:pt>
                <c:pt idx="2">
                  <c:v>1600000</c:v>
                </c:pt>
                <c:pt idx="3">
                  <c:v>1500000</c:v>
                </c:pt>
                <c:pt idx="4">
                  <c:v>1250000</c:v>
                </c:pt>
                <c:pt idx="5">
                  <c:v>1000000</c:v>
                </c:pt>
                <c:pt idx="6">
                  <c:v>0</c:v>
                </c:pt>
              </c:numCache>
            </c:numRef>
          </c:val>
          <c:extLst>
            <c:ext xmlns:c16="http://schemas.microsoft.com/office/drawing/2014/chart" uri="{C3380CC4-5D6E-409C-BE32-E72D297353CC}">
              <c16:uniqueId val="{00000001-3B5E-4625-AE1E-41953A658386}"/>
            </c:ext>
          </c:extLst>
        </c:ser>
        <c:dLbls>
          <c:showLegendKey val="0"/>
          <c:showVal val="1"/>
          <c:showCatName val="0"/>
          <c:showSerName val="0"/>
          <c:showPercent val="0"/>
          <c:showBubbleSize val="0"/>
        </c:dLbls>
        <c:gapWidth val="55"/>
        <c:overlap val="100"/>
        <c:axId val="226884608"/>
        <c:axId val="226899072"/>
      </c:barChart>
      <c:catAx>
        <c:axId val="226884608"/>
        <c:scaling>
          <c:orientation val="minMax"/>
        </c:scaling>
        <c:delete val="0"/>
        <c:axPos val="b"/>
        <c:title>
          <c:tx>
            <c:rich>
              <a:bodyPr/>
              <a:lstStyle/>
              <a:p>
                <a:pPr>
                  <a:defRPr sz="1600">
                    <a:latin typeface="Lato" panose="020F0502020204030203" pitchFamily="34" charset="0"/>
                  </a:defRPr>
                </a:pPr>
                <a:r>
                  <a:rPr lang="en-US" sz="1600" b="1" dirty="0">
                    <a:latin typeface="Lato" panose="020F0502020204030203" pitchFamily="34" charset="0"/>
                    <a:cs typeface="Arial" pitchFamily="34" charset="0"/>
                  </a:rPr>
                  <a:t>Property</a:t>
                </a:r>
                <a:r>
                  <a:rPr lang="en-US" sz="1600" b="1" baseline="0" dirty="0">
                    <a:latin typeface="Lato" panose="020F0502020204030203" pitchFamily="34" charset="0"/>
                    <a:cs typeface="Arial" pitchFamily="34" charset="0"/>
                  </a:rPr>
                  <a:t> Value Per Member</a:t>
                </a:r>
                <a:endParaRPr lang="en-US" sz="1600" b="1" dirty="0">
                  <a:latin typeface="Lato" panose="020F0502020204030203" pitchFamily="34" charset="0"/>
                  <a:cs typeface="Arial" pitchFamily="34" charset="0"/>
                </a:endParaRPr>
              </a:p>
            </c:rich>
          </c:tx>
          <c:layout>
            <c:manualLayout>
              <c:xMode val="edge"/>
              <c:yMode val="edge"/>
              <c:x val="0.43392942210665192"/>
              <c:y val="0.95315782588961551"/>
            </c:manualLayout>
          </c:layout>
          <c:overlay val="0"/>
        </c:title>
        <c:numFmt formatCode="#,##0" sourceLinked="1"/>
        <c:majorTickMark val="none"/>
        <c:minorTickMark val="none"/>
        <c:tickLblPos val="nextTo"/>
        <c:txPr>
          <a:bodyPr/>
          <a:lstStyle/>
          <a:p>
            <a:pPr>
              <a:defRPr sz="1600" b="1">
                <a:latin typeface="Lato" panose="020F0502020204030203" pitchFamily="34" charset="0"/>
                <a:cs typeface="Arial" pitchFamily="34" charset="0"/>
              </a:defRPr>
            </a:pPr>
            <a:endParaRPr lang="en-US"/>
          </a:p>
        </c:txPr>
        <c:crossAx val="226899072"/>
        <c:crosses val="autoZero"/>
        <c:auto val="1"/>
        <c:lblAlgn val="ctr"/>
        <c:lblOffset val="100"/>
        <c:noMultiLvlLbl val="0"/>
      </c:catAx>
      <c:valAx>
        <c:axId val="226899072"/>
        <c:scaling>
          <c:orientation val="minMax"/>
        </c:scaling>
        <c:delete val="1"/>
        <c:axPos val="l"/>
        <c:majorGridlines/>
        <c:numFmt formatCode="#,##0" sourceLinked="1"/>
        <c:majorTickMark val="none"/>
        <c:minorTickMark val="none"/>
        <c:tickLblPos val="none"/>
        <c:crossAx val="226884608"/>
        <c:crosses val="autoZero"/>
        <c:crossBetween val="between"/>
      </c:valAx>
    </c:plotArea>
    <c:plotVisOnly val="1"/>
    <c:dispBlanksAs val="gap"/>
    <c:showDLblsOverMax val="0"/>
  </c:chart>
  <c:spPr>
    <a:solidFill>
      <a:srgbClr val="FFFFFF"/>
    </a:solidFill>
  </c:spPr>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Sample Membership Comparison</a:t>
            </a:r>
          </a:p>
        </c:rich>
      </c:tx>
      <c:overlay val="0"/>
    </c:title>
    <c:autoTitleDeleted val="0"/>
    <c:plotArea>
      <c:layout>
        <c:manualLayout>
          <c:layoutTarget val="inner"/>
          <c:xMode val="edge"/>
          <c:yMode val="edge"/>
          <c:x val="8.2917988070646112E-2"/>
          <c:y val="0.20536712598425194"/>
          <c:w val="0.90180423248077779"/>
          <c:h val="0.54883021653543307"/>
        </c:manualLayout>
      </c:layout>
      <c:lineChart>
        <c:grouping val="standard"/>
        <c:varyColors val="0"/>
        <c:ser>
          <c:idx val="0"/>
          <c:order val="0"/>
          <c:tx>
            <c:strRef>
              <c:f>Sheet1!$A$2</c:f>
              <c:strCache>
                <c:ptCount val="1"/>
                <c:pt idx="0">
                  <c:v>Equalization Aid Membership</c:v>
                </c:pt>
              </c:strCache>
            </c:strRef>
          </c:tx>
          <c:spPr>
            <a:ln w="57150"/>
          </c:spPr>
          <c:marker>
            <c:symbol val="none"/>
          </c:marker>
          <c:cat>
            <c:strRef>
              <c:f>Sheet1!$B$1:$G$1</c:f>
              <c:strCache>
                <c:ptCount val="6"/>
                <c:pt idx="0">
                  <c:v>2018</c:v>
                </c:pt>
                <c:pt idx="1">
                  <c:v>2019</c:v>
                </c:pt>
                <c:pt idx="2">
                  <c:v>2020</c:v>
                </c:pt>
                <c:pt idx="3">
                  <c:v>2021</c:v>
                </c:pt>
                <c:pt idx="4">
                  <c:v>2022</c:v>
                </c:pt>
                <c:pt idx="5">
                  <c:v>2023</c:v>
                </c:pt>
              </c:strCache>
            </c:strRef>
          </c:cat>
          <c:val>
            <c:numRef>
              <c:f>Sheet1!$B$2:$G$2</c:f>
              <c:numCache>
                <c:formatCode>General</c:formatCode>
                <c:ptCount val="6"/>
                <c:pt idx="0">
                  <c:v>5696</c:v>
                </c:pt>
                <c:pt idx="1">
                  <c:v>5693</c:v>
                </c:pt>
                <c:pt idx="2">
                  <c:v>5597</c:v>
                </c:pt>
                <c:pt idx="3">
                  <c:v>5629</c:v>
                </c:pt>
                <c:pt idx="4">
                  <c:v>5618</c:v>
                </c:pt>
                <c:pt idx="5">
                  <c:v>5668</c:v>
                </c:pt>
              </c:numCache>
            </c:numRef>
          </c:val>
          <c:smooth val="0"/>
          <c:extLst>
            <c:ext xmlns:c16="http://schemas.microsoft.com/office/drawing/2014/chart" uri="{C3380CC4-5D6E-409C-BE32-E72D297353CC}">
              <c16:uniqueId val="{00000000-509D-4F0D-947A-A7D5A680BDD6}"/>
            </c:ext>
          </c:extLst>
        </c:ser>
        <c:ser>
          <c:idx val="1"/>
          <c:order val="1"/>
          <c:tx>
            <c:strRef>
              <c:f>Sheet1!$A$3</c:f>
              <c:strCache>
                <c:ptCount val="1"/>
                <c:pt idx="0">
                  <c:v>Revenue Limit 3-Year Average Membership</c:v>
                </c:pt>
              </c:strCache>
            </c:strRef>
          </c:tx>
          <c:spPr>
            <a:ln w="57150"/>
          </c:spPr>
          <c:marker>
            <c:symbol val="none"/>
          </c:marker>
          <c:cat>
            <c:strRef>
              <c:f>Sheet1!$B$1:$G$1</c:f>
              <c:strCache>
                <c:ptCount val="6"/>
                <c:pt idx="0">
                  <c:v>2018</c:v>
                </c:pt>
                <c:pt idx="1">
                  <c:v>2019</c:v>
                </c:pt>
                <c:pt idx="2">
                  <c:v>2020</c:v>
                </c:pt>
                <c:pt idx="3">
                  <c:v>2021</c:v>
                </c:pt>
                <c:pt idx="4">
                  <c:v>2022</c:v>
                </c:pt>
                <c:pt idx="5">
                  <c:v>2023</c:v>
                </c:pt>
              </c:strCache>
            </c:strRef>
          </c:cat>
          <c:val>
            <c:numRef>
              <c:f>Sheet1!$B$3:$G$3</c:f>
              <c:numCache>
                <c:formatCode>General</c:formatCode>
                <c:ptCount val="6"/>
                <c:pt idx="0">
                  <c:v>5614</c:v>
                </c:pt>
                <c:pt idx="1">
                  <c:v>5608</c:v>
                </c:pt>
                <c:pt idx="2">
                  <c:v>5586</c:v>
                </c:pt>
                <c:pt idx="3">
                  <c:v>5559</c:v>
                </c:pt>
                <c:pt idx="4">
                  <c:v>5583</c:v>
                </c:pt>
                <c:pt idx="5">
                  <c:v>5585</c:v>
                </c:pt>
              </c:numCache>
            </c:numRef>
          </c:val>
          <c:smooth val="0"/>
          <c:extLst>
            <c:ext xmlns:c16="http://schemas.microsoft.com/office/drawing/2014/chart" uri="{C3380CC4-5D6E-409C-BE32-E72D297353CC}">
              <c16:uniqueId val="{00000001-509D-4F0D-947A-A7D5A680BDD6}"/>
            </c:ext>
          </c:extLst>
        </c:ser>
        <c:dLbls>
          <c:showLegendKey val="0"/>
          <c:showVal val="0"/>
          <c:showCatName val="0"/>
          <c:showSerName val="0"/>
          <c:showPercent val="0"/>
          <c:showBubbleSize val="0"/>
        </c:dLbls>
        <c:smooth val="0"/>
        <c:axId val="262574848"/>
        <c:axId val="262851200"/>
      </c:lineChart>
      <c:catAx>
        <c:axId val="262574848"/>
        <c:scaling>
          <c:orientation val="minMax"/>
        </c:scaling>
        <c:delete val="0"/>
        <c:axPos val="b"/>
        <c:numFmt formatCode="General" sourceLinked="0"/>
        <c:majorTickMark val="none"/>
        <c:minorTickMark val="none"/>
        <c:tickLblPos val="nextTo"/>
        <c:crossAx val="262851200"/>
        <c:crosses val="autoZero"/>
        <c:auto val="1"/>
        <c:lblAlgn val="ctr"/>
        <c:lblOffset val="100"/>
        <c:noMultiLvlLbl val="0"/>
      </c:catAx>
      <c:valAx>
        <c:axId val="262851200"/>
        <c:scaling>
          <c:orientation val="minMax"/>
        </c:scaling>
        <c:delete val="0"/>
        <c:axPos val="l"/>
        <c:majorGridlines/>
        <c:numFmt formatCode="General" sourceLinked="1"/>
        <c:majorTickMark val="none"/>
        <c:minorTickMark val="none"/>
        <c:tickLblPos val="nextTo"/>
        <c:spPr>
          <a:ln w="6350">
            <a:noFill/>
          </a:ln>
        </c:spPr>
        <c:crossAx val="262574848"/>
        <c:crosses val="autoZero"/>
        <c:crossBetween val="between"/>
      </c:valAx>
    </c:plotArea>
    <c:legend>
      <c:legendPos val="b"/>
      <c:layout>
        <c:manualLayout>
          <c:xMode val="edge"/>
          <c:yMode val="edge"/>
          <c:x val="2.6388891774813187E-2"/>
          <c:y val="0.90028469488188978"/>
          <c:w val="0.9569444397358311"/>
          <c:h val="8.0965305118110231E-2"/>
        </c:manualLayout>
      </c:layout>
      <c:overlay val="0"/>
    </c:legend>
    <c:plotVisOnly val="1"/>
    <c:dispBlanksAs val="gap"/>
    <c:showDLblsOverMax val="0"/>
  </c:chart>
  <c:txPr>
    <a:bodyPr/>
    <a:lstStyle/>
    <a:p>
      <a:pPr>
        <a:defRPr sz="1800">
          <a:latin typeface="Lato"/>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168238993710693"/>
          <c:y val="8.6309438592903243E-2"/>
          <c:w val="0.78852201257861665"/>
          <c:h val="0.77543307086613944"/>
        </c:manualLayout>
      </c:layout>
      <c:pieChart>
        <c:varyColors val="1"/>
        <c:ser>
          <c:idx val="0"/>
          <c:order val="0"/>
          <c:tx>
            <c:strRef>
              <c:f>Sheet1!$B$1</c:f>
              <c:strCache>
                <c:ptCount val="1"/>
                <c:pt idx="0">
                  <c:v>Column1</c:v>
                </c:pt>
              </c:strCache>
            </c:strRef>
          </c:tx>
          <c:spPr>
            <a:solidFill>
              <a:srgbClr val="FFFF00"/>
            </a:solidFill>
          </c:spPr>
          <c:dPt>
            <c:idx val="0"/>
            <c:bubble3D val="0"/>
            <c:spPr>
              <a:solidFill>
                <a:srgbClr val="009900"/>
              </a:solidFill>
            </c:spPr>
            <c:extLst>
              <c:ext xmlns:c16="http://schemas.microsoft.com/office/drawing/2014/chart" uri="{C3380CC4-5D6E-409C-BE32-E72D297353CC}">
                <c16:uniqueId val="{00000001-0413-4B98-80CC-72C06E7E544B}"/>
              </c:ext>
            </c:extLst>
          </c:dPt>
          <c:dPt>
            <c:idx val="1"/>
            <c:bubble3D val="0"/>
            <c:spPr>
              <a:solidFill>
                <a:srgbClr val="006600"/>
              </a:solidFill>
            </c:spPr>
            <c:extLst>
              <c:ext xmlns:c16="http://schemas.microsoft.com/office/drawing/2014/chart" uri="{C3380CC4-5D6E-409C-BE32-E72D297353CC}">
                <c16:uniqueId val="{00000003-0413-4B98-80CC-72C06E7E544B}"/>
              </c:ext>
            </c:extLst>
          </c:dPt>
          <c:dPt>
            <c:idx val="2"/>
            <c:bubble3D val="0"/>
            <c:explosion val="25"/>
            <c:spPr>
              <a:solidFill>
                <a:srgbClr val="F8E708"/>
              </a:solidFill>
            </c:spPr>
            <c:extLst>
              <c:ext xmlns:c16="http://schemas.microsoft.com/office/drawing/2014/chart" uri="{C3380CC4-5D6E-409C-BE32-E72D297353CC}">
                <c16:uniqueId val="{00000005-0413-4B98-80CC-72C06E7E544B}"/>
              </c:ext>
            </c:extLst>
          </c:dPt>
          <c:dPt>
            <c:idx val="3"/>
            <c:bubble3D val="0"/>
            <c:spPr>
              <a:solidFill>
                <a:srgbClr val="996633"/>
              </a:solidFill>
            </c:spPr>
            <c:extLst>
              <c:ext xmlns:c16="http://schemas.microsoft.com/office/drawing/2014/chart" uri="{C3380CC4-5D6E-409C-BE32-E72D297353CC}">
                <c16:uniqueId val="{00000007-0413-4B98-80CC-72C06E7E544B}"/>
              </c:ext>
            </c:extLst>
          </c:dPt>
          <c:dPt>
            <c:idx val="4"/>
            <c:bubble3D val="0"/>
            <c:spPr>
              <a:solidFill>
                <a:srgbClr val="FF9900"/>
              </a:solidFill>
            </c:spPr>
            <c:extLst>
              <c:ext xmlns:c16="http://schemas.microsoft.com/office/drawing/2014/chart" uri="{C3380CC4-5D6E-409C-BE32-E72D297353CC}">
                <c16:uniqueId val="{00000009-0413-4B98-80CC-72C06E7E544B}"/>
              </c:ext>
            </c:extLst>
          </c:dPt>
          <c:dPt>
            <c:idx val="5"/>
            <c:bubble3D val="0"/>
            <c:extLst>
              <c:ext xmlns:c16="http://schemas.microsoft.com/office/drawing/2014/chart" uri="{C3380CC4-5D6E-409C-BE32-E72D297353CC}">
                <c16:uniqueId val="{0000000A-0413-4B98-80CC-72C06E7E544B}"/>
              </c:ext>
            </c:extLst>
          </c:dPt>
          <c:dLbls>
            <c:dLbl>
              <c:idx val="0"/>
              <c:layout>
                <c:manualLayout>
                  <c:x val="-5.4044889520005199E-3"/>
                  <c:y val="-6.0736186271371256E-2"/>
                </c:manualLayout>
              </c:layout>
              <c:tx>
                <c:rich>
                  <a:bodyPr/>
                  <a:lstStyle/>
                  <a:p>
                    <a:pPr>
                      <a:defRPr sz="1800">
                        <a:solidFill>
                          <a:schemeClr val="tx1"/>
                        </a:solidFill>
                        <a:latin typeface="Lato" panose="020F0502020204030203" pitchFamily="34" charset="0"/>
                      </a:defRPr>
                    </a:pPr>
                    <a:fld id="{C657E901-C786-479D-8E3A-9B39B2DDB53E}" type="CATEGORYNAME">
                      <a:rPr lang="en-US" sz="1800" b="1" smtClean="0">
                        <a:solidFill>
                          <a:schemeClr val="tx1"/>
                        </a:solidFill>
                        <a:latin typeface="Lato" panose="020F0502020204030203" pitchFamily="34" charset="0"/>
                      </a:rPr>
                      <a:pPr>
                        <a:defRPr sz="1800">
                          <a:solidFill>
                            <a:schemeClr val="tx1"/>
                          </a:solidFill>
                          <a:latin typeface="Lato" panose="020F0502020204030203" pitchFamily="34" charset="0"/>
                        </a:defRPr>
                      </a:pPr>
                      <a:t>[CATEGORY NAME]</a:t>
                    </a:fld>
                    <a:r>
                      <a:rPr lang="en-US" sz="1800" b="1" dirty="0">
                        <a:solidFill>
                          <a:schemeClr val="tx1"/>
                        </a:solidFill>
                        <a:latin typeface="Lato" panose="020F0502020204030203" pitchFamily="34" charset="0"/>
                      </a:rPr>
                      <a:t>^</a:t>
                    </a:r>
                    <a:r>
                      <a:rPr lang="en-US" sz="1800" dirty="0">
                        <a:solidFill>
                          <a:schemeClr val="tx1"/>
                        </a:solidFill>
                        <a:latin typeface="Lato" panose="020F0502020204030203" pitchFamily="34" charset="0"/>
                      </a:rPr>
                      <a:t>
</a:t>
                    </a:r>
                    <a:fld id="{25D4E162-793B-4392-A9B7-439EDD1CBFFF}" type="PERCENTAGE">
                      <a:rPr lang="en-US" sz="1800">
                        <a:solidFill>
                          <a:schemeClr val="tx1"/>
                        </a:solidFill>
                        <a:latin typeface="Lato" panose="020F0502020204030203" pitchFamily="34" charset="0"/>
                      </a:rPr>
                      <a:pPr>
                        <a:defRPr sz="1800">
                          <a:solidFill>
                            <a:schemeClr val="tx1"/>
                          </a:solidFill>
                          <a:latin typeface="Lato" panose="020F0502020204030203" pitchFamily="34" charset="0"/>
                        </a:defRPr>
                      </a:pPr>
                      <a:t>[PERCENTAGE]</a:t>
                    </a:fld>
                    <a:endParaRPr lang="en-US" sz="1800" dirty="0">
                      <a:solidFill>
                        <a:schemeClr val="tx1"/>
                      </a:solidFill>
                      <a:latin typeface="Lato" panose="020F0502020204030203" pitchFamily="34" charset="0"/>
                    </a:endParaRPr>
                  </a:p>
                </c:rich>
              </c:tx>
              <c:spPr>
                <a:noFill/>
                <a:ln>
                  <a:noFill/>
                </a:ln>
                <a:effectLst/>
              </c:spPr>
              <c:showLegendKey val="0"/>
              <c:showVal val="0"/>
              <c:showCatName val="1"/>
              <c:showSerName val="0"/>
              <c:showPercent val="1"/>
              <c:showBubbleSize val="0"/>
              <c:extLst>
                <c:ext xmlns:c15="http://schemas.microsoft.com/office/drawing/2012/chart" uri="{CE6537A1-D6FC-4f65-9D91-7224C49458BB}">
                  <c15:layout>
                    <c:manualLayout>
                      <c:w val="0.25727769919275151"/>
                      <c:h val="0.26951516501710793"/>
                    </c:manualLayout>
                  </c15:layout>
                  <c15:dlblFieldTable/>
                  <c15:showDataLabelsRange val="0"/>
                </c:ext>
                <c:ext xmlns:c16="http://schemas.microsoft.com/office/drawing/2014/chart" uri="{C3380CC4-5D6E-409C-BE32-E72D297353CC}">
                  <c16:uniqueId val="{00000001-0413-4B98-80CC-72C06E7E544B}"/>
                </c:ext>
              </c:extLst>
            </c:dLbl>
            <c:dLbl>
              <c:idx val="1"/>
              <c:layout>
                <c:manualLayout>
                  <c:x val="-3.8860189306134156E-2"/>
                  <c:y val="-2.316006531617466E-2"/>
                </c:manualLayout>
              </c:layout>
              <c:tx>
                <c:rich>
                  <a:bodyPr/>
                  <a:lstStyle/>
                  <a:p>
                    <a:pPr>
                      <a:defRPr sz="1800">
                        <a:solidFill>
                          <a:schemeClr val="tx1"/>
                        </a:solidFill>
                        <a:latin typeface="Lato" panose="020F0502020204030203" pitchFamily="34" charset="0"/>
                      </a:defRPr>
                    </a:pPr>
                    <a:fld id="{78A1BDC8-AE1B-4547-83EB-38DE2CCBA1B2}" type="CATEGORYNAME">
                      <a:rPr lang="en-US" sz="1800" b="1">
                        <a:solidFill>
                          <a:schemeClr val="tx1"/>
                        </a:solidFill>
                        <a:latin typeface="Lato" panose="020F0502020204030203" pitchFamily="34" charset="0"/>
                      </a:rPr>
                      <a:pPr>
                        <a:defRPr sz="1800">
                          <a:solidFill>
                            <a:schemeClr val="tx1"/>
                          </a:solidFill>
                          <a:latin typeface="Lato" panose="020F0502020204030203" pitchFamily="34" charset="0"/>
                        </a:defRPr>
                      </a:pPr>
                      <a:t>[CATEGORY NAME]</a:t>
                    </a:fld>
                    <a:r>
                      <a:rPr lang="en-US" sz="1800" dirty="0">
                        <a:solidFill>
                          <a:schemeClr val="tx1"/>
                        </a:solidFill>
                        <a:latin typeface="Lato" panose="020F0502020204030203" pitchFamily="34" charset="0"/>
                      </a:rPr>
                      <a:t>
</a:t>
                    </a:r>
                    <a:fld id="{4A3C3C5B-C1DD-4FBD-8ED2-E75431344B92}" type="PERCENTAGE">
                      <a:rPr lang="en-US" sz="1800">
                        <a:solidFill>
                          <a:schemeClr val="tx1"/>
                        </a:solidFill>
                        <a:latin typeface="Lato" panose="020F0502020204030203" pitchFamily="34" charset="0"/>
                      </a:rPr>
                      <a:pPr>
                        <a:defRPr sz="1800">
                          <a:solidFill>
                            <a:schemeClr val="tx1"/>
                          </a:solidFill>
                          <a:latin typeface="Lato" panose="020F0502020204030203" pitchFamily="34" charset="0"/>
                        </a:defRPr>
                      </a:pPr>
                      <a:t>[PERCENTAGE]</a:t>
                    </a:fld>
                    <a:endParaRPr lang="en-US" sz="1800" dirty="0">
                      <a:solidFill>
                        <a:schemeClr val="tx1"/>
                      </a:solidFill>
                      <a:latin typeface="Lato" panose="020F0502020204030203" pitchFamily="34" charset="0"/>
                    </a:endParaRPr>
                  </a:p>
                </c:rich>
              </c:tx>
              <c:spPr>
                <a:noFill/>
                <a:ln>
                  <a:noFill/>
                </a:ln>
                <a:effectLst/>
              </c:spPr>
              <c:showLegendKey val="0"/>
              <c:showVal val="0"/>
              <c:showCatName val="1"/>
              <c:showSerName val="0"/>
              <c:showPercent val="1"/>
              <c:showBubbleSize val="0"/>
              <c:extLst>
                <c:ext xmlns:c15="http://schemas.microsoft.com/office/drawing/2012/chart" uri="{CE6537A1-D6FC-4f65-9D91-7224C49458BB}">
                  <c15:layout>
                    <c:manualLayout>
                      <c:w val="0.30192632423573129"/>
                      <c:h val="0.22899002746657041"/>
                    </c:manualLayout>
                  </c15:layout>
                  <c15:dlblFieldTable/>
                  <c15:showDataLabelsRange val="0"/>
                </c:ext>
                <c:ext xmlns:c16="http://schemas.microsoft.com/office/drawing/2014/chart" uri="{C3380CC4-5D6E-409C-BE32-E72D297353CC}">
                  <c16:uniqueId val="{00000003-0413-4B98-80CC-72C06E7E544B}"/>
                </c:ext>
              </c:extLst>
            </c:dLbl>
            <c:dLbl>
              <c:idx val="2"/>
              <c:layout>
                <c:manualLayout>
                  <c:x val="0.16262511758489406"/>
                  <c:y val="7.1674093096658842E-2"/>
                </c:manualLayout>
              </c:layout>
              <c:tx>
                <c:rich>
                  <a:bodyPr/>
                  <a:lstStyle/>
                  <a:p>
                    <a:fld id="{CBD412A2-835F-4FEC-A2ED-236BE05A5D72}" type="CATEGORYNAME">
                      <a:rPr lang="en-US" b="1" smtClean="0"/>
                      <a:pPr/>
                      <a:t>[CATEGORY NAME]</a:t>
                    </a:fld>
                    <a:r>
                      <a:rPr lang="en-US" b="1" dirty="0"/>
                      <a:t>*</a:t>
                    </a:r>
                    <a:r>
                      <a:rPr lang="en-US" baseline="0" dirty="0"/>
                      <a:t>
</a:t>
                    </a:r>
                    <a:fld id="{9F04B785-5C2E-47BA-83F2-5C536C594963}" type="PERCENTAGE">
                      <a:rPr lang="en-US" baseline="0"/>
                      <a:pPr/>
                      <a:t>[PERCENTAGE]</a:t>
                    </a:fld>
                    <a:endParaRPr lang="en-US" baseline="0" dirty="0"/>
                  </a:p>
                </c:rich>
              </c:tx>
              <c:showLegendKey val="0"/>
              <c:showVal val="0"/>
              <c:showCatName val="1"/>
              <c:showSerName val="0"/>
              <c:showPercent val="1"/>
              <c:showBubbleSize val="0"/>
              <c:extLst>
                <c:ext xmlns:c15="http://schemas.microsoft.com/office/drawing/2012/chart" uri="{CE6537A1-D6FC-4f65-9D91-7224C49458BB}">
                  <c15:layout>
                    <c:manualLayout>
                      <c:w val="0.20002222543741893"/>
                      <c:h val="0.24517306827692878"/>
                    </c:manualLayout>
                  </c15:layout>
                  <c15:dlblFieldTable/>
                  <c15:showDataLabelsRange val="0"/>
                </c:ext>
                <c:ext xmlns:c16="http://schemas.microsoft.com/office/drawing/2014/chart" uri="{C3380CC4-5D6E-409C-BE32-E72D297353CC}">
                  <c16:uniqueId val="{00000005-0413-4B98-80CC-72C06E7E544B}"/>
                </c:ext>
              </c:extLst>
            </c:dLbl>
            <c:dLbl>
              <c:idx val="3"/>
              <c:layout>
                <c:manualLayout>
                  <c:x val="-0.1191092250704807"/>
                  <c:y val="0.13351019287338808"/>
                </c:manualLayout>
              </c:layout>
              <c:tx>
                <c:rich>
                  <a:bodyPr/>
                  <a:lstStyle/>
                  <a:p>
                    <a:fld id="{97D90972-1095-4E84-94E2-13657003F38F}" type="CATEGORYNAME">
                      <a:rPr lang="en-US" b="1"/>
                      <a:pPr/>
                      <a:t>[CATEGORY NAME]</a:t>
                    </a:fld>
                    <a:r>
                      <a:rPr lang="en-US" baseline="0" dirty="0"/>
                      <a:t>
</a:t>
                    </a:r>
                    <a:fld id="{5AE0C789-3E4E-401F-A4D3-9138F7C43310}" type="PERCENTAGE">
                      <a:rPr lang="en-US" baseline="0"/>
                      <a:pPr/>
                      <a:t>[PERCENTAGE]</a:t>
                    </a:fld>
                    <a:endParaRPr lang="en-US" baseline="0" dirty="0"/>
                  </a:p>
                </c:rich>
              </c:tx>
              <c:showLegendKey val="0"/>
              <c:showVal val="0"/>
              <c:showCatName val="1"/>
              <c:showSerName val="0"/>
              <c:showPercent val="1"/>
              <c:showBubbleSize val="0"/>
              <c:extLst>
                <c:ext xmlns:c15="http://schemas.microsoft.com/office/drawing/2012/chart" uri="{CE6537A1-D6FC-4f65-9D91-7224C49458BB}">
                  <c15:layout>
                    <c:manualLayout>
                      <c:w val="0.25785237658444032"/>
                      <c:h val="0.16162822628138568"/>
                    </c:manualLayout>
                  </c15:layout>
                  <c15:dlblFieldTable/>
                  <c15:showDataLabelsRange val="0"/>
                </c:ext>
                <c:ext xmlns:c16="http://schemas.microsoft.com/office/drawing/2014/chart" uri="{C3380CC4-5D6E-409C-BE32-E72D297353CC}">
                  <c16:uniqueId val="{00000007-0413-4B98-80CC-72C06E7E544B}"/>
                </c:ext>
              </c:extLst>
            </c:dLbl>
            <c:dLbl>
              <c:idx val="4"/>
              <c:layout>
                <c:manualLayout>
                  <c:x val="-0.11893434022056559"/>
                  <c:y val="1.0618793182649826E-7"/>
                </c:manualLayout>
              </c:layout>
              <c:tx>
                <c:rich>
                  <a:bodyPr/>
                  <a:lstStyle/>
                  <a:p>
                    <a:fld id="{4D671215-A55D-446C-8328-02BB346498A4}" type="CATEGORYNAME">
                      <a:rPr lang="en-US"/>
                      <a:pPr/>
                      <a:t>[CATEGORY NAME]</a:t>
                    </a:fld>
                    <a:r>
                      <a:rPr lang="en-US"/>
                      <a:t>
</a:t>
                    </a:r>
                    <a:fld id="{57CF31E4-A065-4832-AC58-0249D7F4FDBC}" type="PERCENTAGE">
                      <a:rPr lang="en-US"/>
                      <a:pPr/>
                      <a:t>[PERCENTAGE]</a:t>
                    </a:fld>
                    <a:endParaRPr lang="en-US"/>
                  </a:p>
                </c:rich>
              </c:tx>
              <c:showLegendKey val="0"/>
              <c:showVal val="0"/>
              <c:showCatName val="1"/>
              <c:showSerName val="0"/>
              <c:showPercent val="1"/>
              <c:showBubbleSize val="0"/>
              <c:extLst>
                <c:ext xmlns:c15="http://schemas.microsoft.com/office/drawing/2012/chart" uri="{CE6537A1-D6FC-4f65-9D91-7224C49458BB}">
                  <c15:layout>
                    <c:manualLayout>
                      <c:w val="0.32163032948118431"/>
                      <c:h val="0.16485994979859334"/>
                    </c:manualLayout>
                  </c15:layout>
                  <c15:dlblFieldTable/>
                  <c15:showDataLabelsRange val="0"/>
                </c:ext>
                <c:ext xmlns:c16="http://schemas.microsoft.com/office/drawing/2014/chart" uri="{C3380CC4-5D6E-409C-BE32-E72D297353CC}">
                  <c16:uniqueId val="{00000009-0413-4B98-80CC-72C06E7E544B}"/>
                </c:ext>
              </c:extLst>
            </c:dLbl>
            <c:dLbl>
              <c:idx val="5"/>
              <c:layout>
                <c:manualLayout>
                  <c:x val="0.17838625461107879"/>
                  <c:y val="7.0811057587120464E-4"/>
                </c:manualLayout>
              </c:layout>
              <c:tx>
                <c:rich>
                  <a:bodyPr/>
                  <a:lstStyle/>
                  <a:p>
                    <a:fld id="{0D7375F2-8AAA-465E-919A-4176B5063D95}" type="CATEGORYNAME">
                      <a:rPr lang="en-US" b="1"/>
                      <a:pPr/>
                      <a:t>[CATEGORY NAME]</a:t>
                    </a:fld>
                    <a:r>
                      <a:rPr lang="en-US" b="1" baseline="0" dirty="0"/>
                      <a:t>
</a:t>
                    </a:r>
                    <a:fld id="{928B6D5A-CE8E-4223-8862-8E6B4DD3D044}" type="PERCENTAGE">
                      <a:rPr lang="en-US" b="1" baseline="0"/>
                      <a:pPr/>
                      <a:t>[PERCENTAGE]</a:t>
                    </a:fld>
                    <a:endParaRPr lang="en-US" b="1" baseline="0" dirty="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0413-4B98-80CC-72C06E7E544B}"/>
                </c:ext>
              </c:extLst>
            </c:dLbl>
            <c:spPr>
              <a:noFill/>
              <a:ln>
                <a:noFill/>
              </a:ln>
              <a:effectLst/>
            </c:spPr>
            <c:txPr>
              <a:bodyPr wrap="square" lIns="38100" tIns="19050" rIns="38100" bIns="19050" anchor="ctr">
                <a:spAutoFit/>
              </a:bodyPr>
              <a:lstStyle/>
              <a:p>
                <a:pPr>
                  <a:defRPr sz="1800">
                    <a:latin typeface="Lato" panose="020F0502020204030203" pitchFamily="34" charset="0"/>
                  </a:defRPr>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Sheet1!$A$2:$A$4</c:f>
              <c:strCache>
                <c:ptCount val="3"/>
                <c:pt idx="0">
                  <c:v>State General Aids</c:v>
                </c:pt>
                <c:pt idx="1">
                  <c:v>Local Property Taxes</c:v>
                </c:pt>
                <c:pt idx="2">
                  <c:v>Other Sources</c:v>
                </c:pt>
              </c:strCache>
            </c:strRef>
          </c:cat>
          <c:val>
            <c:numRef>
              <c:f>Sheet1!$B$2:$B$4</c:f>
              <c:numCache>
                <c:formatCode>General</c:formatCode>
                <c:ptCount val="3"/>
                <c:pt idx="0">
                  <c:v>37</c:v>
                </c:pt>
                <c:pt idx="1">
                  <c:v>42</c:v>
                </c:pt>
                <c:pt idx="2">
                  <c:v>22</c:v>
                </c:pt>
              </c:numCache>
            </c:numRef>
          </c:val>
          <c:extLst>
            <c:ext xmlns:c16="http://schemas.microsoft.com/office/drawing/2014/chart" uri="{C3380CC4-5D6E-409C-BE32-E72D297353CC}">
              <c16:uniqueId val="{0000000B-0413-4B98-80CC-72C06E7E544B}"/>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20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0.11853732099277065"/>
          <c:y val="3.4189754058520462E-2"/>
          <c:w val="0.76790970207671394"/>
          <c:h val="0.83594147953728004"/>
        </c:manualLayout>
      </c:layout>
      <c:lineChart>
        <c:grouping val="standard"/>
        <c:varyColors val="0"/>
        <c:ser>
          <c:idx val="0"/>
          <c:order val="0"/>
          <c:tx>
            <c:strRef>
              <c:f>Sheet1!$B$4</c:f>
              <c:strCache>
                <c:ptCount val="1"/>
                <c:pt idx="0">
                  <c:v>2014-15</c:v>
                </c:pt>
              </c:strCache>
            </c:strRef>
          </c:tx>
          <c:cat>
            <c:strRef>
              <c:f>Sheet1!$A$5:$A$18</c:f>
              <c:strCache>
                <c:ptCount val="14"/>
                <c:pt idx="0">
                  <c:v>July</c:v>
                </c:pt>
                <c:pt idx="1">
                  <c:v>August</c:v>
                </c:pt>
                <c:pt idx="2">
                  <c:v>September</c:v>
                </c:pt>
                <c:pt idx="3">
                  <c:v>October</c:v>
                </c:pt>
                <c:pt idx="4">
                  <c:v>November</c:v>
                </c:pt>
                <c:pt idx="5">
                  <c:v>Low Point*</c:v>
                </c:pt>
                <c:pt idx="6">
                  <c:v>December</c:v>
                </c:pt>
                <c:pt idx="7">
                  <c:v>January</c:v>
                </c:pt>
                <c:pt idx="8">
                  <c:v>February</c:v>
                </c:pt>
                <c:pt idx="9">
                  <c:v>March</c:v>
                </c:pt>
                <c:pt idx="10">
                  <c:v>April</c:v>
                </c:pt>
                <c:pt idx="11">
                  <c:v>May</c:v>
                </c:pt>
                <c:pt idx="12">
                  <c:v>Low Point*</c:v>
                </c:pt>
                <c:pt idx="13">
                  <c:v>June</c:v>
                </c:pt>
              </c:strCache>
            </c:strRef>
          </c:cat>
          <c:val>
            <c:numRef>
              <c:f>Sheet1!$B$5:$B$18</c:f>
              <c:numCache>
                <c:formatCode>_(* #,##0_);_(* \(#,##0\);_(* "-"??_);_(@_)</c:formatCode>
                <c:ptCount val="14"/>
                <c:pt idx="0">
                  <c:v>12414422.15</c:v>
                </c:pt>
                <c:pt idx="1">
                  <c:v>14958159.060000001</c:v>
                </c:pt>
                <c:pt idx="2">
                  <c:v>15220402.4</c:v>
                </c:pt>
                <c:pt idx="3">
                  <c:v>3369764.17</c:v>
                </c:pt>
                <c:pt idx="4">
                  <c:v>2932123.63</c:v>
                </c:pt>
                <c:pt idx="5">
                  <c:v>-2067876</c:v>
                </c:pt>
                <c:pt idx="6">
                  <c:v>8521916.6999999993</c:v>
                </c:pt>
                <c:pt idx="7">
                  <c:v>14249577.810000001</c:v>
                </c:pt>
                <c:pt idx="8">
                  <c:v>19183924.579999998</c:v>
                </c:pt>
                <c:pt idx="9">
                  <c:v>22355533.609999999</c:v>
                </c:pt>
                <c:pt idx="10">
                  <c:v>16511550.65</c:v>
                </c:pt>
                <c:pt idx="11">
                  <c:v>12565847.66</c:v>
                </c:pt>
                <c:pt idx="12">
                  <c:v>1565847.6600000001</c:v>
                </c:pt>
                <c:pt idx="13">
                  <c:v>19936028.140000001</c:v>
                </c:pt>
              </c:numCache>
            </c:numRef>
          </c:val>
          <c:smooth val="0"/>
          <c:extLst>
            <c:ext xmlns:c16="http://schemas.microsoft.com/office/drawing/2014/chart" uri="{C3380CC4-5D6E-409C-BE32-E72D297353CC}">
              <c16:uniqueId val="{00000000-F34A-4CDE-9833-0967ECF9C83E}"/>
            </c:ext>
          </c:extLst>
        </c:ser>
        <c:ser>
          <c:idx val="1"/>
          <c:order val="1"/>
          <c:tx>
            <c:strRef>
              <c:f>Sheet1!$C$4</c:f>
              <c:strCache>
                <c:ptCount val="1"/>
                <c:pt idx="0">
                  <c:v>2015-16</c:v>
                </c:pt>
              </c:strCache>
            </c:strRef>
          </c:tx>
          <c:cat>
            <c:strRef>
              <c:f>Sheet1!$A$5:$A$18</c:f>
              <c:strCache>
                <c:ptCount val="14"/>
                <c:pt idx="0">
                  <c:v>July</c:v>
                </c:pt>
                <c:pt idx="1">
                  <c:v>August</c:v>
                </c:pt>
                <c:pt idx="2">
                  <c:v>September</c:v>
                </c:pt>
                <c:pt idx="3">
                  <c:v>October</c:v>
                </c:pt>
                <c:pt idx="4">
                  <c:v>November</c:v>
                </c:pt>
                <c:pt idx="5">
                  <c:v>Low Point*</c:v>
                </c:pt>
                <c:pt idx="6">
                  <c:v>December</c:v>
                </c:pt>
                <c:pt idx="7">
                  <c:v>January</c:v>
                </c:pt>
                <c:pt idx="8">
                  <c:v>February</c:v>
                </c:pt>
                <c:pt idx="9">
                  <c:v>March</c:v>
                </c:pt>
                <c:pt idx="10">
                  <c:v>April</c:v>
                </c:pt>
                <c:pt idx="11">
                  <c:v>May</c:v>
                </c:pt>
                <c:pt idx="12">
                  <c:v>Low Point*</c:v>
                </c:pt>
                <c:pt idx="13">
                  <c:v>June</c:v>
                </c:pt>
              </c:strCache>
            </c:strRef>
          </c:cat>
          <c:val>
            <c:numRef>
              <c:f>Sheet1!$C$5:$C$18</c:f>
              <c:numCache>
                <c:formatCode>_(* #,##0_);_(* \(#,##0\);_(* "-"??_);_(@_)</c:formatCode>
                <c:ptCount val="14"/>
                <c:pt idx="0">
                  <c:v>15289471.359999999</c:v>
                </c:pt>
                <c:pt idx="1">
                  <c:v>18616218.609999999</c:v>
                </c:pt>
                <c:pt idx="2">
                  <c:v>18911447.719999999</c:v>
                </c:pt>
                <c:pt idx="3">
                  <c:v>7938235.9500000002</c:v>
                </c:pt>
                <c:pt idx="4">
                  <c:v>2880331.21</c:v>
                </c:pt>
                <c:pt idx="5">
                  <c:v>800000</c:v>
                </c:pt>
                <c:pt idx="6">
                  <c:v>5532884.4500000002</c:v>
                </c:pt>
                <c:pt idx="7">
                  <c:v>5860448.4699999997</c:v>
                </c:pt>
                <c:pt idx="8">
                  <c:v>11129389.220000001</c:v>
                </c:pt>
                <c:pt idx="9">
                  <c:v>15621826.27</c:v>
                </c:pt>
                <c:pt idx="10">
                  <c:v>9847413.4900000002</c:v>
                </c:pt>
                <c:pt idx="11">
                  <c:v>5386992.54</c:v>
                </c:pt>
                <c:pt idx="12">
                  <c:v>-613007.46</c:v>
                </c:pt>
                <c:pt idx="13">
                  <c:v>11368123.91</c:v>
                </c:pt>
              </c:numCache>
            </c:numRef>
          </c:val>
          <c:smooth val="0"/>
          <c:extLst>
            <c:ext xmlns:c16="http://schemas.microsoft.com/office/drawing/2014/chart" uri="{C3380CC4-5D6E-409C-BE32-E72D297353CC}">
              <c16:uniqueId val="{00000001-F34A-4CDE-9833-0967ECF9C83E}"/>
            </c:ext>
          </c:extLst>
        </c:ser>
        <c:ser>
          <c:idx val="2"/>
          <c:order val="2"/>
          <c:tx>
            <c:strRef>
              <c:f>Sheet1!$D$4</c:f>
              <c:strCache>
                <c:ptCount val="1"/>
                <c:pt idx="0">
                  <c:v>2016-17</c:v>
                </c:pt>
              </c:strCache>
            </c:strRef>
          </c:tx>
          <c:cat>
            <c:strRef>
              <c:f>Sheet1!$A$5:$A$18</c:f>
              <c:strCache>
                <c:ptCount val="14"/>
                <c:pt idx="0">
                  <c:v>July</c:v>
                </c:pt>
                <c:pt idx="1">
                  <c:v>August</c:v>
                </c:pt>
                <c:pt idx="2">
                  <c:v>September</c:v>
                </c:pt>
                <c:pt idx="3">
                  <c:v>October</c:v>
                </c:pt>
                <c:pt idx="4">
                  <c:v>November</c:v>
                </c:pt>
                <c:pt idx="5">
                  <c:v>Low Point*</c:v>
                </c:pt>
                <c:pt idx="6">
                  <c:v>December</c:v>
                </c:pt>
                <c:pt idx="7">
                  <c:v>January</c:v>
                </c:pt>
                <c:pt idx="8">
                  <c:v>February</c:v>
                </c:pt>
                <c:pt idx="9">
                  <c:v>March</c:v>
                </c:pt>
                <c:pt idx="10">
                  <c:v>April</c:v>
                </c:pt>
                <c:pt idx="11">
                  <c:v>May</c:v>
                </c:pt>
                <c:pt idx="12">
                  <c:v>Low Point*</c:v>
                </c:pt>
                <c:pt idx="13">
                  <c:v>June</c:v>
                </c:pt>
              </c:strCache>
            </c:strRef>
          </c:cat>
          <c:val>
            <c:numRef>
              <c:f>Sheet1!$D$5:$D$18</c:f>
              <c:numCache>
                <c:formatCode>_(* #,##0_);_(* \(#,##0\);_(* "-"??_);_(@_)</c:formatCode>
                <c:ptCount val="14"/>
                <c:pt idx="0">
                  <c:v>6785987.8099999996</c:v>
                </c:pt>
                <c:pt idx="1">
                  <c:v>13025677.02</c:v>
                </c:pt>
                <c:pt idx="2">
                  <c:v>13073890.539999999</c:v>
                </c:pt>
                <c:pt idx="3">
                  <c:v>6787756.21</c:v>
                </c:pt>
                <c:pt idx="4">
                  <c:v>1763813.56</c:v>
                </c:pt>
                <c:pt idx="5">
                  <c:v>-405269</c:v>
                </c:pt>
                <c:pt idx="6">
                  <c:v>6317039.1500000004</c:v>
                </c:pt>
                <c:pt idx="7">
                  <c:v>12252838.02</c:v>
                </c:pt>
                <c:pt idx="8">
                  <c:v>13875798.220000001</c:v>
                </c:pt>
                <c:pt idx="9">
                  <c:v>18446335.850000001</c:v>
                </c:pt>
                <c:pt idx="10">
                  <c:v>13498377.01</c:v>
                </c:pt>
                <c:pt idx="11">
                  <c:v>10075594.41</c:v>
                </c:pt>
                <c:pt idx="12">
                  <c:v>-1742933</c:v>
                </c:pt>
                <c:pt idx="13">
                  <c:v>9610989.3900000006</c:v>
                </c:pt>
              </c:numCache>
            </c:numRef>
          </c:val>
          <c:smooth val="0"/>
          <c:extLst>
            <c:ext xmlns:c16="http://schemas.microsoft.com/office/drawing/2014/chart" uri="{C3380CC4-5D6E-409C-BE32-E72D297353CC}">
              <c16:uniqueId val="{00000002-F34A-4CDE-9833-0967ECF9C83E}"/>
            </c:ext>
          </c:extLst>
        </c:ser>
        <c:dLbls>
          <c:showLegendKey val="0"/>
          <c:showVal val="0"/>
          <c:showCatName val="0"/>
          <c:showSerName val="0"/>
          <c:showPercent val="0"/>
          <c:showBubbleSize val="0"/>
        </c:dLbls>
        <c:marker val="1"/>
        <c:smooth val="0"/>
        <c:axId val="226957568"/>
        <c:axId val="226963456"/>
      </c:lineChart>
      <c:catAx>
        <c:axId val="226957568"/>
        <c:scaling>
          <c:orientation val="minMax"/>
        </c:scaling>
        <c:delete val="0"/>
        <c:axPos val="b"/>
        <c:numFmt formatCode="General" sourceLinked="1"/>
        <c:majorTickMark val="out"/>
        <c:minorTickMark val="none"/>
        <c:tickLblPos val="nextTo"/>
        <c:txPr>
          <a:bodyPr/>
          <a:lstStyle/>
          <a:p>
            <a:pPr>
              <a:defRPr sz="2000"/>
            </a:pPr>
            <a:endParaRPr lang="en-US"/>
          </a:p>
        </c:txPr>
        <c:crossAx val="226963456"/>
        <c:crosses val="autoZero"/>
        <c:auto val="1"/>
        <c:lblAlgn val="ctr"/>
        <c:lblOffset val="100"/>
        <c:noMultiLvlLbl val="0"/>
      </c:catAx>
      <c:valAx>
        <c:axId val="226963456"/>
        <c:scaling>
          <c:orientation val="minMax"/>
        </c:scaling>
        <c:delete val="0"/>
        <c:axPos val="l"/>
        <c:majorGridlines/>
        <c:numFmt formatCode="_(* #,##0_);_(* \(#,##0\);_(* &quot;-&quot;??_);_(@_)" sourceLinked="1"/>
        <c:majorTickMark val="out"/>
        <c:minorTickMark val="none"/>
        <c:tickLblPos val="nextTo"/>
        <c:crossAx val="226957568"/>
        <c:crosses val="autoZero"/>
        <c:crossBetween val="between"/>
      </c:valAx>
    </c:plotArea>
    <c:legend>
      <c:legendPos val="r"/>
      <c:layout>
        <c:manualLayout>
          <c:xMode val="edge"/>
          <c:yMode val="edge"/>
          <c:x val="0.45203424855046614"/>
          <c:y val="8.2197546385613066E-4"/>
          <c:w val="0.54217559448840891"/>
          <c:h val="0.12698937859088838"/>
        </c:manualLayout>
      </c:layout>
      <c:overlay val="0"/>
    </c:legend>
    <c:plotVisOnly val="1"/>
    <c:dispBlanksAs val="gap"/>
    <c:showDLblsOverMax val="0"/>
  </c:chart>
  <c:txPr>
    <a:bodyPr/>
    <a:lstStyle/>
    <a:p>
      <a:pPr>
        <a:defRPr sz="1800">
          <a:latin typeface="Lato"/>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F5B70D-F5AD-43DE-9108-B46C7295E505}" type="doc">
      <dgm:prSet loTypeId="urn:microsoft.com/office/officeart/2005/8/layout/process1" loCatId="process" qsTypeId="urn:microsoft.com/office/officeart/2005/8/quickstyle/simple5" qsCatId="simple" csTypeId="urn:microsoft.com/office/officeart/2005/8/colors/accent1_4" csCatId="accent1" phldr="1"/>
      <dgm:spPr/>
    </dgm:pt>
    <dgm:pt modelId="{996F4D06-B5A0-4557-B56E-928052487ADE}">
      <dgm:prSet phldrT="[Text]" custT="1"/>
      <dgm:spPr/>
      <dgm:t>
        <a:bodyPr/>
        <a:lstStyle/>
        <a:p>
          <a:r>
            <a:rPr lang="en-US" sz="2400" b="1" dirty="0">
              <a:latin typeface="Lato" panose="020F0502020204030203" pitchFamily="34" charset="0"/>
            </a:rPr>
            <a:t>Revenue Limit Levy</a:t>
          </a:r>
        </a:p>
      </dgm:t>
    </dgm:pt>
    <dgm:pt modelId="{BDF9C9EF-D81F-4CB6-A847-B4A5D32353B6}" type="parTrans" cxnId="{520501CD-5F80-4FA1-96DB-D7CD017A4823}">
      <dgm:prSet/>
      <dgm:spPr/>
      <dgm:t>
        <a:bodyPr/>
        <a:lstStyle/>
        <a:p>
          <a:endParaRPr lang="en-US"/>
        </a:p>
      </dgm:t>
    </dgm:pt>
    <dgm:pt modelId="{3C4731CB-3A96-4216-9439-E5AC31A4B032}" type="sibTrans" cxnId="{520501CD-5F80-4FA1-96DB-D7CD017A4823}">
      <dgm:prSet/>
      <dgm:spPr/>
      <dgm:t>
        <a:bodyPr/>
        <a:lstStyle/>
        <a:p>
          <a:endParaRPr lang="en-US" dirty="0"/>
        </a:p>
      </dgm:t>
    </dgm:pt>
    <dgm:pt modelId="{9FBE4747-895F-4B45-B538-1DB7BADF332C}">
      <dgm:prSet phldrT="[Text]" custT="1"/>
      <dgm:spPr/>
      <dgm:t>
        <a:bodyPr/>
        <a:lstStyle/>
        <a:p>
          <a:r>
            <a:rPr lang="en-US" sz="2400" b="1" dirty="0">
              <a:latin typeface="Lato" panose="020F0502020204030203" pitchFamily="34" charset="0"/>
            </a:rPr>
            <a:t>“State Aid”</a:t>
          </a:r>
        </a:p>
        <a:p>
          <a:r>
            <a:rPr lang="en-US" sz="2400" b="1" dirty="0">
              <a:latin typeface="Lato" panose="020F0502020204030203" pitchFamily="34" charset="0"/>
            </a:rPr>
            <a:t>(General + Computer Exempt + Personal Property)</a:t>
          </a:r>
        </a:p>
      </dgm:t>
    </dgm:pt>
    <dgm:pt modelId="{5D5969D0-EFAF-4BA9-845A-EDEEF81BD953}" type="parTrans" cxnId="{E22AE5A2-F944-43E8-9FDA-50299C6DD4CA}">
      <dgm:prSet/>
      <dgm:spPr/>
      <dgm:t>
        <a:bodyPr/>
        <a:lstStyle/>
        <a:p>
          <a:endParaRPr lang="en-US"/>
        </a:p>
      </dgm:t>
    </dgm:pt>
    <dgm:pt modelId="{72DD57D5-7AC8-4454-AE45-B6DD381836BA}" type="sibTrans" cxnId="{E22AE5A2-F944-43E8-9FDA-50299C6DD4CA}">
      <dgm:prSet/>
      <dgm:spPr/>
      <dgm:t>
        <a:bodyPr/>
        <a:lstStyle/>
        <a:p>
          <a:endParaRPr lang="en-US" dirty="0"/>
        </a:p>
      </dgm:t>
    </dgm:pt>
    <dgm:pt modelId="{FF7C36F8-7A74-45F5-82E6-42B6C95C6E92}">
      <dgm:prSet phldrT="[Text]" custT="1"/>
      <dgm:spPr>
        <a:gradFill rotWithShape="0">
          <a:gsLst>
            <a:gs pos="0">
              <a:srgbClr val="5B9BD5">
                <a:shade val="50000"/>
                <a:hueOff val="222839"/>
                <a:satOff val="5970"/>
                <a:lumOff val="26302"/>
                <a:alphaOff val="0"/>
                <a:satMod val="103000"/>
                <a:lumMod val="102000"/>
                <a:tint val="94000"/>
              </a:srgbClr>
            </a:gs>
            <a:gs pos="50000">
              <a:srgbClr val="5B9BD5">
                <a:shade val="50000"/>
                <a:hueOff val="222839"/>
                <a:satOff val="5970"/>
                <a:lumOff val="26302"/>
                <a:alphaOff val="0"/>
                <a:satMod val="110000"/>
                <a:lumMod val="100000"/>
                <a:shade val="100000"/>
              </a:srgbClr>
            </a:gs>
            <a:gs pos="100000">
              <a:srgbClr val="5B9BD5">
                <a:shade val="50000"/>
                <a:hueOff val="222839"/>
                <a:satOff val="5970"/>
                <a:lumOff val="26302"/>
                <a:alphaOff val="0"/>
                <a:lumMod val="99000"/>
                <a:satMod val="120000"/>
                <a:shade val="78000"/>
              </a:srgbClr>
            </a:gs>
          </a:gsLst>
          <a:lin ang="5400000" scaled="0"/>
        </a:gradFill>
        <a:ln w="38100">
          <a:solidFill>
            <a:srgbClr val="C00000"/>
          </a:solidFill>
        </a:ln>
        <a:effectLst>
          <a:outerShdw blurRad="57150" dist="19050" dir="5400000" algn="ctr" rotWithShape="0">
            <a:srgbClr val="000000">
              <a:alpha val="63000"/>
            </a:srgbClr>
          </a:outerShdw>
        </a:effectLst>
      </dgm:spPr>
      <dgm:t>
        <a:bodyPr spcFirstLastPara="0" vert="horz" wrap="square" lIns="106680" tIns="106680" rIns="106680" bIns="106680" numCol="1" spcCol="1270" anchor="ctr" anchorCtr="0"/>
        <a:lstStyle/>
        <a:p>
          <a:pPr marL="0" lvl="0" indent="0" algn="ctr" defTabSz="1244600">
            <a:lnSpc>
              <a:spcPct val="90000"/>
            </a:lnSpc>
            <a:spcBef>
              <a:spcPct val="0"/>
            </a:spcBef>
            <a:spcAft>
              <a:spcPct val="35000"/>
            </a:spcAft>
            <a:buNone/>
          </a:pPr>
          <a:r>
            <a:rPr lang="en-US" sz="2800" b="1" kern="1200" dirty="0">
              <a:solidFill>
                <a:prstClr val="white"/>
              </a:solidFill>
              <a:latin typeface="Lato" panose="020F0502020204030203" pitchFamily="34" charset="0"/>
              <a:ea typeface="+mn-ea"/>
              <a:cs typeface="+mn-cs"/>
            </a:rPr>
            <a:t>Revenue Limit</a:t>
          </a:r>
        </a:p>
      </dgm:t>
    </dgm:pt>
    <dgm:pt modelId="{77127AC5-14BA-4A69-98E1-A25CBCD2EE82}" type="parTrans" cxnId="{10D31180-D3FC-4522-AC37-E1239E008F4A}">
      <dgm:prSet/>
      <dgm:spPr/>
      <dgm:t>
        <a:bodyPr/>
        <a:lstStyle/>
        <a:p>
          <a:endParaRPr lang="en-US"/>
        </a:p>
      </dgm:t>
    </dgm:pt>
    <dgm:pt modelId="{FB2F9258-1C3C-482C-B2CB-BB81B5F6C1C5}" type="sibTrans" cxnId="{10D31180-D3FC-4522-AC37-E1239E008F4A}">
      <dgm:prSet/>
      <dgm:spPr/>
      <dgm:t>
        <a:bodyPr/>
        <a:lstStyle/>
        <a:p>
          <a:endParaRPr lang="en-US"/>
        </a:p>
      </dgm:t>
    </dgm:pt>
    <dgm:pt modelId="{AC59EEA4-69CE-4FB1-BE53-707AFE948A19}" type="pres">
      <dgm:prSet presAssocID="{DBF5B70D-F5AD-43DE-9108-B46C7295E505}" presName="Name0" presStyleCnt="0">
        <dgm:presLayoutVars>
          <dgm:dir val="rev"/>
          <dgm:resizeHandles val="exact"/>
        </dgm:presLayoutVars>
      </dgm:prSet>
      <dgm:spPr/>
    </dgm:pt>
    <dgm:pt modelId="{384EB8B2-796A-4E5C-8DDD-A2F5A312D986}" type="pres">
      <dgm:prSet presAssocID="{996F4D06-B5A0-4557-B56E-928052487ADE}" presName="node" presStyleLbl="node1" presStyleIdx="0" presStyleCnt="3" custScaleY="148459">
        <dgm:presLayoutVars>
          <dgm:bulletEnabled val="1"/>
        </dgm:presLayoutVars>
      </dgm:prSet>
      <dgm:spPr/>
    </dgm:pt>
    <dgm:pt modelId="{71535913-8133-49A2-8F55-4086EA77B96D}" type="pres">
      <dgm:prSet presAssocID="{3C4731CB-3A96-4216-9439-E5AC31A4B032}" presName="sibTrans" presStyleLbl="sibTrans2D1" presStyleIdx="0" presStyleCnt="2"/>
      <dgm:spPr>
        <a:prstGeom prst="mathEqual">
          <a:avLst/>
        </a:prstGeom>
      </dgm:spPr>
    </dgm:pt>
    <dgm:pt modelId="{AB5B21E7-52F5-4FF3-A1B7-44982B8A3E83}" type="pres">
      <dgm:prSet presAssocID="{3C4731CB-3A96-4216-9439-E5AC31A4B032}" presName="connectorText" presStyleLbl="sibTrans2D1" presStyleIdx="0" presStyleCnt="2"/>
      <dgm:spPr/>
    </dgm:pt>
    <dgm:pt modelId="{00BBDF21-2F4D-4136-BF17-92D0D959191F}" type="pres">
      <dgm:prSet presAssocID="{9FBE4747-895F-4B45-B538-1DB7BADF332C}" presName="node" presStyleLbl="node1" presStyleIdx="1" presStyleCnt="3" custScaleY="153848" custLinFactNeighborY="-1119">
        <dgm:presLayoutVars>
          <dgm:bulletEnabled val="1"/>
        </dgm:presLayoutVars>
      </dgm:prSet>
      <dgm:spPr/>
    </dgm:pt>
    <dgm:pt modelId="{A72F3526-8A6C-4F9B-8D69-326C283A7F15}" type="pres">
      <dgm:prSet presAssocID="{72DD57D5-7AC8-4454-AE45-B6DD381836BA}" presName="sibTrans" presStyleLbl="sibTrans2D1" presStyleIdx="1" presStyleCnt="2"/>
      <dgm:spPr>
        <a:prstGeom prst="mathMinus">
          <a:avLst/>
        </a:prstGeom>
      </dgm:spPr>
    </dgm:pt>
    <dgm:pt modelId="{63F1ECF7-C52F-4395-8031-1379B633F00C}" type="pres">
      <dgm:prSet presAssocID="{72DD57D5-7AC8-4454-AE45-B6DD381836BA}" presName="connectorText" presStyleLbl="sibTrans2D1" presStyleIdx="1" presStyleCnt="2"/>
      <dgm:spPr/>
    </dgm:pt>
    <dgm:pt modelId="{B14C538D-A163-4586-9B2B-D3A15B7B9472}" type="pres">
      <dgm:prSet presAssocID="{FF7C36F8-7A74-45F5-82E6-42B6C95C6E92}" presName="node" presStyleLbl="node1" presStyleIdx="2" presStyleCnt="3" custScaleY="148459">
        <dgm:presLayoutVars>
          <dgm:bulletEnabled val="1"/>
        </dgm:presLayoutVars>
      </dgm:prSet>
      <dgm:spPr>
        <a:xfrm>
          <a:off x="7281" y="842919"/>
          <a:ext cx="2176498" cy="1938724"/>
        </a:xfrm>
        <a:prstGeom prst="roundRect">
          <a:avLst>
            <a:gd name="adj" fmla="val 10000"/>
          </a:avLst>
        </a:prstGeom>
      </dgm:spPr>
    </dgm:pt>
  </dgm:ptLst>
  <dgm:cxnLst>
    <dgm:cxn modelId="{ACF0A136-90B3-4E65-881F-5C9492AC89D3}" type="presOf" srcId="{3C4731CB-3A96-4216-9439-E5AC31A4B032}" destId="{AB5B21E7-52F5-4FF3-A1B7-44982B8A3E83}" srcOrd="1" destOrd="0" presId="urn:microsoft.com/office/officeart/2005/8/layout/process1"/>
    <dgm:cxn modelId="{B0071766-ECD4-4D14-ABB6-CE3AF7F7CF2C}" type="presOf" srcId="{FF7C36F8-7A74-45F5-82E6-42B6C95C6E92}" destId="{B14C538D-A163-4586-9B2B-D3A15B7B9472}" srcOrd="0" destOrd="0" presId="urn:microsoft.com/office/officeart/2005/8/layout/process1"/>
    <dgm:cxn modelId="{8AA6B068-8DB8-4425-86D3-CE772E820889}" type="presOf" srcId="{DBF5B70D-F5AD-43DE-9108-B46C7295E505}" destId="{AC59EEA4-69CE-4FB1-BE53-707AFE948A19}" srcOrd="0" destOrd="0" presId="urn:microsoft.com/office/officeart/2005/8/layout/process1"/>
    <dgm:cxn modelId="{D8297F4E-5339-4F3A-83CE-9B42B497E38A}" type="presOf" srcId="{3C4731CB-3A96-4216-9439-E5AC31A4B032}" destId="{71535913-8133-49A2-8F55-4086EA77B96D}" srcOrd="0" destOrd="0" presId="urn:microsoft.com/office/officeart/2005/8/layout/process1"/>
    <dgm:cxn modelId="{FCA17159-0A5B-43FB-B74B-6AC8969FA43A}" type="presOf" srcId="{72DD57D5-7AC8-4454-AE45-B6DD381836BA}" destId="{63F1ECF7-C52F-4395-8031-1379B633F00C}" srcOrd="1" destOrd="0" presId="urn:microsoft.com/office/officeart/2005/8/layout/process1"/>
    <dgm:cxn modelId="{10D31180-D3FC-4522-AC37-E1239E008F4A}" srcId="{DBF5B70D-F5AD-43DE-9108-B46C7295E505}" destId="{FF7C36F8-7A74-45F5-82E6-42B6C95C6E92}" srcOrd="2" destOrd="0" parTransId="{77127AC5-14BA-4A69-98E1-A25CBCD2EE82}" sibTransId="{FB2F9258-1C3C-482C-B2CB-BB81B5F6C1C5}"/>
    <dgm:cxn modelId="{A8EFFA89-068F-4505-B4C0-3C2283556E24}" type="presOf" srcId="{9FBE4747-895F-4B45-B538-1DB7BADF332C}" destId="{00BBDF21-2F4D-4136-BF17-92D0D959191F}" srcOrd="0" destOrd="0" presId="urn:microsoft.com/office/officeart/2005/8/layout/process1"/>
    <dgm:cxn modelId="{E22AE5A2-F944-43E8-9FDA-50299C6DD4CA}" srcId="{DBF5B70D-F5AD-43DE-9108-B46C7295E505}" destId="{9FBE4747-895F-4B45-B538-1DB7BADF332C}" srcOrd="1" destOrd="0" parTransId="{5D5969D0-EFAF-4BA9-845A-EDEEF81BD953}" sibTransId="{72DD57D5-7AC8-4454-AE45-B6DD381836BA}"/>
    <dgm:cxn modelId="{C5A1A8A7-9B71-4E5B-81C1-7B06C0C1BE84}" type="presOf" srcId="{996F4D06-B5A0-4557-B56E-928052487ADE}" destId="{384EB8B2-796A-4E5C-8DDD-A2F5A312D986}" srcOrd="0" destOrd="0" presId="urn:microsoft.com/office/officeart/2005/8/layout/process1"/>
    <dgm:cxn modelId="{520501CD-5F80-4FA1-96DB-D7CD017A4823}" srcId="{DBF5B70D-F5AD-43DE-9108-B46C7295E505}" destId="{996F4D06-B5A0-4557-B56E-928052487ADE}" srcOrd="0" destOrd="0" parTransId="{BDF9C9EF-D81F-4CB6-A847-B4A5D32353B6}" sibTransId="{3C4731CB-3A96-4216-9439-E5AC31A4B032}"/>
    <dgm:cxn modelId="{BFDB66E4-065B-4AC1-AE0F-0289017F7E5F}" type="presOf" srcId="{72DD57D5-7AC8-4454-AE45-B6DD381836BA}" destId="{A72F3526-8A6C-4F9B-8D69-326C283A7F15}" srcOrd="0" destOrd="0" presId="urn:microsoft.com/office/officeart/2005/8/layout/process1"/>
    <dgm:cxn modelId="{4E8FC8FF-3742-436A-9FFE-7BBDE9C7BAC0}" type="presParOf" srcId="{AC59EEA4-69CE-4FB1-BE53-707AFE948A19}" destId="{384EB8B2-796A-4E5C-8DDD-A2F5A312D986}" srcOrd="0" destOrd="0" presId="urn:microsoft.com/office/officeart/2005/8/layout/process1"/>
    <dgm:cxn modelId="{3F99CA6A-79CB-44C4-8E03-BCD5F71292A2}" type="presParOf" srcId="{AC59EEA4-69CE-4FB1-BE53-707AFE948A19}" destId="{71535913-8133-49A2-8F55-4086EA77B96D}" srcOrd="1" destOrd="0" presId="urn:microsoft.com/office/officeart/2005/8/layout/process1"/>
    <dgm:cxn modelId="{1A23802B-599A-4354-A967-6B9AB3895E5C}" type="presParOf" srcId="{71535913-8133-49A2-8F55-4086EA77B96D}" destId="{AB5B21E7-52F5-4FF3-A1B7-44982B8A3E83}" srcOrd="0" destOrd="0" presId="urn:microsoft.com/office/officeart/2005/8/layout/process1"/>
    <dgm:cxn modelId="{2FA867B1-07FD-4EB6-A5EA-507B9B2624D5}" type="presParOf" srcId="{AC59EEA4-69CE-4FB1-BE53-707AFE948A19}" destId="{00BBDF21-2F4D-4136-BF17-92D0D959191F}" srcOrd="2" destOrd="0" presId="urn:microsoft.com/office/officeart/2005/8/layout/process1"/>
    <dgm:cxn modelId="{142336E4-D498-4B5F-AA97-75B1CCE00A87}" type="presParOf" srcId="{AC59EEA4-69CE-4FB1-BE53-707AFE948A19}" destId="{A72F3526-8A6C-4F9B-8D69-326C283A7F15}" srcOrd="3" destOrd="0" presId="urn:microsoft.com/office/officeart/2005/8/layout/process1"/>
    <dgm:cxn modelId="{4262D526-7AF7-4B90-B9AE-16002378DA4D}" type="presParOf" srcId="{A72F3526-8A6C-4F9B-8D69-326C283A7F15}" destId="{63F1ECF7-C52F-4395-8031-1379B633F00C}" srcOrd="0" destOrd="0" presId="urn:microsoft.com/office/officeart/2005/8/layout/process1"/>
    <dgm:cxn modelId="{BEFA1865-E7D3-48AE-885C-3E1715A70379}" type="presParOf" srcId="{AC59EEA4-69CE-4FB1-BE53-707AFE948A19}" destId="{B14C538D-A163-4586-9B2B-D3A15B7B9472}"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B067A9B-FCD8-43B1-939E-13E7ADE85E64}" type="doc">
      <dgm:prSet loTypeId="urn:microsoft.com/office/officeart/2005/8/layout/radial4" loCatId="relationship" qsTypeId="urn:microsoft.com/office/officeart/2005/8/quickstyle/simple1" qsCatId="simple" csTypeId="urn:microsoft.com/office/officeart/2005/8/colors/colorful5" csCatId="colorful" phldr="1"/>
      <dgm:spPr/>
      <dgm:t>
        <a:bodyPr/>
        <a:lstStyle/>
        <a:p>
          <a:endParaRPr lang="en-US"/>
        </a:p>
      </dgm:t>
    </dgm:pt>
    <dgm:pt modelId="{F8BAB46F-684F-4735-AE27-DF75C1CDB62A}">
      <dgm:prSet phldrT="[Text]"/>
      <dgm:spPr/>
      <dgm:t>
        <a:bodyPr/>
        <a:lstStyle/>
        <a:p>
          <a:r>
            <a:rPr lang="en-US" dirty="0"/>
            <a:t>Total School-Based Tax Levy</a:t>
          </a:r>
        </a:p>
      </dgm:t>
    </dgm:pt>
    <dgm:pt modelId="{CDF3641E-443D-44F1-8FE7-ADC2AF448506}" type="parTrans" cxnId="{83A74471-DE3D-4829-AAD9-9E62C5F98B98}">
      <dgm:prSet/>
      <dgm:spPr/>
      <dgm:t>
        <a:bodyPr/>
        <a:lstStyle/>
        <a:p>
          <a:endParaRPr lang="en-US"/>
        </a:p>
      </dgm:t>
    </dgm:pt>
    <dgm:pt modelId="{45D18440-4D6C-4FCE-B650-C91108921D5F}" type="sibTrans" cxnId="{83A74471-DE3D-4829-AAD9-9E62C5F98B98}">
      <dgm:prSet/>
      <dgm:spPr/>
      <dgm:t>
        <a:bodyPr/>
        <a:lstStyle/>
        <a:p>
          <a:endParaRPr lang="en-US"/>
        </a:p>
      </dgm:t>
    </dgm:pt>
    <dgm:pt modelId="{0D0F9C72-8C17-4043-ACC9-E4CDA60BE61A}">
      <dgm:prSet phldrT="[Text]"/>
      <dgm:spPr>
        <a:ln w="76200">
          <a:solidFill>
            <a:srgbClr val="C00000"/>
          </a:solidFill>
        </a:ln>
      </dgm:spPr>
      <dgm:t>
        <a:bodyPr/>
        <a:lstStyle/>
        <a:p>
          <a:r>
            <a:rPr lang="en-US" dirty="0"/>
            <a:t>Revenue Limit Levy</a:t>
          </a:r>
        </a:p>
        <a:p>
          <a:r>
            <a:rPr lang="en-US" dirty="0"/>
            <a:t>(Funds 10, 38 and/or 41)</a:t>
          </a:r>
        </a:p>
      </dgm:t>
    </dgm:pt>
    <dgm:pt modelId="{1E0E47E9-CF8D-417D-BE57-2978B6165604}" type="parTrans" cxnId="{E42C7AE5-6A18-42E9-993A-C5D23BDF4662}">
      <dgm:prSet/>
      <dgm:spPr/>
      <dgm:t>
        <a:bodyPr/>
        <a:lstStyle/>
        <a:p>
          <a:endParaRPr lang="en-US"/>
        </a:p>
      </dgm:t>
    </dgm:pt>
    <dgm:pt modelId="{6C9C74EB-F6F6-477F-99BD-03E3EFE21028}" type="sibTrans" cxnId="{E42C7AE5-6A18-42E9-993A-C5D23BDF4662}">
      <dgm:prSet/>
      <dgm:spPr/>
      <dgm:t>
        <a:bodyPr/>
        <a:lstStyle/>
        <a:p>
          <a:endParaRPr lang="en-US"/>
        </a:p>
      </dgm:t>
    </dgm:pt>
    <dgm:pt modelId="{4FDE00A5-293D-4357-847B-F5BB52E78E0A}">
      <dgm:prSet phldrT="[Text]"/>
      <dgm:spPr/>
      <dgm:t>
        <a:bodyPr/>
        <a:lstStyle/>
        <a:p>
          <a:r>
            <a:rPr lang="en-US" dirty="0"/>
            <a:t>Referendum Approved Debt Levy</a:t>
          </a:r>
        </a:p>
        <a:p>
          <a:r>
            <a:rPr lang="en-US" dirty="0"/>
            <a:t>(Fund 39)</a:t>
          </a:r>
        </a:p>
      </dgm:t>
    </dgm:pt>
    <dgm:pt modelId="{1149CD4B-72DC-4B50-9D84-CBBB5B391711}" type="parTrans" cxnId="{1CC5D01D-A3B0-42FA-8330-03B7CAE63FE9}">
      <dgm:prSet/>
      <dgm:spPr/>
      <dgm:t>
        <a:bodyPr/>
        <a:lstStyle/>
        <a:p>
          <a:endParaRPr lang="en-US"/>
        </a:p>
      </dgm:t>
    </dgm:pt>
    <dgm:pt modelId="{5695D72F-2D7A-460A-AB96-6644078B54FF}" type="sibTrans" cxnId="{1CC5D01D-A3B0-42FA-8330-03B7CAE63FE9}">
      <dgm:prSet/>
      <dgm:spPr/>
      <dgm:t>
        <a:bodyPr/>
        <a:lstStyle/>
        <a:p>
          <a:endParaRPr lang="en-US"/>
        </a:p>
      </dgm:t>
    </dgm:pt>
    <dgm:pt modelId="{6DFA0760-3871-4BAE-916A-10D60BFBB619}">
      <dgm:prSet phldrT="[Text]"/>
      <dgm:spPr/>
      <dgm:t>
        <a:bodyPr/>
        <a:lstStyle/>
        <a:p>
          <a:r>
            <a:rPr lang="en-US" dirty="0"/>
            <a:t>Community Service Tax Levy</a:t>
          </a:r>
        </a:p>
        <a:p>
          <a:r>
            <a:rPr lang="en-US" dirty="0"/>
            <a:t>(Fund 80)</a:t>
          </a:r>
        </a:p>
      </dgm:t>
    </dgm:pt>
    <dgm:pt modelId="{3A6ACDCE-E9B6-4D1E-93A4-48034D98AD30}" type="parTrans" cxnId="{54B5041E-781F-4235-873C-6ACBDA9A461C}">
      <dgm:prSet/>
      <dgm:spPr/>
      <dgm:t>
        <a:bodyPr/>
        <a:lstStyle/>
        <a:p>
          <a:endParaRPr lang="en-US"/>
        </a:p>
      </dgm:t>
    </dgm:pt>
    <dgm:pt modelId="{3292C7A4-FE6A-4CE6-BFD2-9884FF4406C8}" type="sibTrans" cxnId="{54B5041E-781F-4235-873C-6ACBDA9A461C}">
      <dgm:prSet/>
      <dgm:spPr/>
      <dgm:t>
        <a:bodyPr/>
        <a:lstStyle/>
        <a:p>
          <a:endParaRPr lang="en-US"/>
        </a:p>
      </dgm:t>
    </dgm:pt>
    <dgm:pt modelId="{1053D7F3-965D-484B-B67E-12E3FD7C6025}">
      <dgm:prSet phldrT="[Text]"/>
      <dgm:spPr/>
      <dgm:t>
        <a:bodyPr/>
        <a:lstStyle/>
        <a:p>
          <a:r>
            <a:rPr lang="en-US" dirty="0"/>
            <a:t>Prior Year Levy Chargeback </a:t>
          </a:r>
        </a:p>
        <a:p>
          <a:r>
            <a:rPr lang="en-US" dirty="0"/>
            <a:t>and Other</a:t>
          </a:r>
        </a:p>
      </dgm:t>
    </dgm:pt>
    <dgm:pt modelId="{B5A84BD9-0CA6-41EE-A281-8406AC7D736B}" type="parTrans" cxnId="{9E576999-57CB-4C9C-8A41-53F4FADDFD38}">
      <dgm:prSet/>
      <dgm:spPr/>
      <dgm:t>
        <a:bodyPr/>
        <a:lstStyle/>
        <a:p>
          <a:endParaRPr lang="en-US"/>
        </a:p>
      </dgm:t>
    </dgm:pt>
    <dgm:pt modelId="{BA3DFB51-7888-4649-ACC9-56782E461183}" type="sibTrans" cxnId="{9E576999-57CB-4C9C-8A41-53F4FADDFD38}">
      <dgm:prSet/>
      <dgm:spPr/>
      <dgm:t>
        <a:bodyPr/>
        <a:lstStyle/>
        <a:p>
          <a:endParaRPr lang="en-US"/>
        </a:p>
      </dgm:t>
    </dgm:pt>
    <dgm:pt modelId="{7D44E2C7-5EFB-4C81-AD53-4CC65E126689}" type="pres">
      <dgm:prSet presAssocID="{2B067A9B-FCD8-43B1-939E-13E7ADE85E64}" presName="cycle" presStyleCnt="0">
        <dgm:presLayoutVars>
          <dgm:chMax val="1"/>
          <dgm:dir/>
          <dgm:animLvl val="ctr"/>
          <dgm:resizeHandles val="exact"/>
        </dgm:presLayoutVars>
      </dgm:prSet>
      <dgm:spPr/>
    </dgm:pt>
    <dgm:pt modelId="{148CA9B3-FCFB-4017-8C0F-E4BFF20A85ED}" type="pres">
      <dgm:prSet presAssocID="{F8BAB46F-684F-4735-AE27-DF75C1CDB62A}" presName="centerShape" presStyleLbl="node0" presStyleIdx="0" presStyleCnt="1"/>
      <dgm:spPr/>
    </dgm:pt>
    <dgm:pt modelId="{AECA4520-9E0F-404F-B5CA-AE3C5E70EA1A}" type="pres">
      <dgm:prSet presAssocID="{1E0E47E9-CF8D-417D-BE57-2978B6165604}" presName="parTrans" presStyleLbl="bgSibTrans2D1" presStyleIdx="0" presStyleCnt="4"/>
      <dgm:spPr/>
    </dgm:pt>
    <dgm:pt modelId="{BC589D94-4599-483F-AAA7-FDCD526321DB}" type="pres">
      <dgm:prSet presAssocID="{0D0F9C72-8C17-4043-ACC9-E4CDA60BE61A}" presName="node" presStyleLbl="node1" presStyleIdx="0" presStyleCnt="4">
        <dgm:presLayoutVars>
          <dgm:bulletEnabled val="1"/>
        </dgm:presLayoutVars>
      </dgm:prSet>
      <dgm:spPr/>
    </dgm:pt>
    <dgm:pt modelId="{1D8AEA44-C3A8-419E-B8C7-E99718BE1417}" type="pres">
      <dgm:prSet presAssocID="{1149CD4B-72DC-4B50-9D84-CBBB5B391711}" presName="parTrans" presStyleLbl="bgSibTrans2D1" presStyleIdx="1" presStyleCnt="4"/>
      <dgm:spPr/>
    </dgm:pt>
    <dgm:pt modelId="{3B5CF9E2-C733-4ECB-892E-FD915951D0C2}" type="pres">
      <dgm:prSet presAssocID="{4FDE00A5-293D-4357-847B-F5BB52E78E0A}" presName="node" presStyleLbl="node1" presStyleIdx="1" presStyleCnt="4">
        <dgm:presLayoutVars>
          <dgm:bulletEnabled val="1"/>
        </dgm:presLayoutVars>
      </dgm:prSet>
      <dgm:spPr/>
    </dgm:pt>
    <dgm:pt modelId="{75FA614A-16AA-43FC-9D40-2E4D02D71605}" type="pres">
      <dgm:prSet presAssocID="{3A6ACDCE-E9B6-4D1E-93A4-48034D98AD30}" presName="parTrans" presStyleLbl="bgSibTrans2D1" presStyleIdx="2" presStyleCnt="4"/>
      <dgm:spPr/>
    </dgm:pt>
    <dgm:pt modelId="{FAB62C51-0E9F-4C3D-A1DE-36FD339D24F4}" type="pres">
      <dgm:prSet presAssocID="{6DFA0760-3871-4BAE-916A-10D60BFBB619}" presName="node" presStyleLbl="node1" presStyleIdx="2" presStyleCnt="4">
        <dgm:presLayoutVars>
          <dgm:bulletEnabled val="1"/>
        </dgm:presLayoutVars>
      </dgm:prSet>
      <dgm:spPr/>
    </dgm:pt>
    <dgm:pt modelId="{A05C4E82-3054-4EC9-A58E-C5A87CD1332B}" type="pres">
      <dgm:prSet presAssocID="{B5A84BD9-0CA6-41EE-A281-8406AC7D736B}" presName="parTrans" presStyleLbl="bgSibTrans2D1" presStyleIdx="3" presStyleCnt="4"/>
      <dgm:spPr/>
    </dgm:pt>
    <dgm:pt modelId="{A60893CB-1F7C-47C7-A9E4-49CA8A87AB7F}" type="pres">
      <dgm:prSet presAssocID="{1053D7F3-965D-484B-B67E-12E3FD7C6025}" presName="node" presStyleLbl="node1" presStyleIdx="3" presStyleCnt="4">
        <dgm:presLayoutVars>
          <dgm:bulletEnabled val="1"/>
        </dgm:presLayoutVars>
      </dgm:prSet>
      <dgm:spPr/>
    </dgm:pt>
  </dgm:ptLst>
  <dgm:cxnLst>
    <dgm:cxn modelId="{EB5E350B-118D-4551-9BE9-00FFD2A5E509}" type="presOf" srcId="{F8BAB46F-684F-4735-AE27-DF75C1CDB62A}" destId="{148CA9B3-FCFB-4017-8C0F-E4BFF20A85ED}" srcOrd="0" destOrd="0" presId="urn:microsoft.com/office/officeart/2005/8/layout/radial4"/>
    <dgm:cxn modelId="{ED0D9E12-949D-495E-A0A2-F8A0B2613104}" type="presOf" srcId="{1053D7F3-965D-484B-B67E-12E3FD7C6025}" destId="{A60893CB-1F7C-47C7-A9E4-49CA8A87AB7F}" srcOrd="0" destOrd="0" presId="urn:microsoft.com/office/officeart/2005/8/layout/radial4"/>
    <dgm:cxn modelId="{AB2C7318-A704-4C63-A6BD-87AADC89CF88}" type="presOf" srcId="{1E0E47E9-CF8D-417D-BE57-2978B6165604}" destId="{AECA4520-9E0F-404F-B5CA-AE3C5E70EA1A}" srcOrd="0" destOrd="0" presId="urn:microsoft.com/office/officeart/2005/8/layout/radial4"/>
    <dgm:cxn modelId="{C6D95819-810B-442A-BB11-1A6CDBE8D730}" type="presOf" srcId="{1149CD4B-72DC-4B50-9D84-CBBB5B391711}" destId="{1D8AEA44-C3A8-419E-B8C7-E99718BE1417}" srcOrd="0" destOrd="0" presId="urn:microsoft.com/office/officeart/2005/8/layout/radial4"/>
    <dgm:cxn modelId="{1CC5D01D-A3B0-42FA-8330-03B7CAE63FE9}" srcId="{F8BAB46F-684F-4735-AE27-DF75C1CDB62A}" destId="{4FDE00A5-293D-4357-847B-F5BB52E78E0A}" srcOrd="1" destOrd="0" parTransId="{1149CD4B-72DC-4B50-9D84-CBBB5B391711}" sibTransId="{5695D72F-2D7A-460A-AB96-6644078B54FF}"/>
    <dgm:cxn modelId="{54B5041E-781F-4235-873C-6ACBDA9A461C}" srcId="{F8BAB46F-684F-4735-AE27-DF75C1CDB62A}" destId="{6DFA0760-3871-4BAE-916A-10D60BFBB619}" srcOrd="2" destOrd="0" parTransId="{3A6ACDCE-E9B6-4D1E-93A4-48034D98AD30}" sibTransId="{3292C7A4-FE6A-4CE6-BFD2-9884FF4406C8}"/>
    <dgm:cxn modelId="{D61F9022-5720-4544-8C7E-29027FB5B708}" type="presOf" srcId="{0D0F9C72-8C17-4043-ACC9-E4CDA60BE61A}" destId="{BC589D94-4599-483F-AAA7-FDCD526321DB}" srcOrd="0" destOrd="0" presId="urn:microsoft.com/office/officeart/2005/8/layout/radial4"/>
    <dgm:cxn modelId="{30B1303F-CE5F-4771-92A1-F756B4B1183B}" type="presOf" srcId="{2B067A9B-FCD8-43B1-939E-13E7ADE85E64}" destId="{7D44E2C7-5EFB-4C81-AD53-4CC65E126689}" srcOrd="0" destOrd="0" presId="urn:microsoft.com/office/officeart/2005/8/layout/radial4"/>
    <dgm:cxn modelId="{83A74471-DE3D-4829-AAD9-9E62C5F98B98}" srcId="{2B067A9B-FCD8-43B1-939E-13E7ADE85E64}" destId="{F8BAB46F-684F-4735-AE27-DF75C1CDB62A}" srcOrd="0" destOrd="0" parTransId="{CDF3641E-443D-44F1-8FE7-ADC2AF448506}" sibTransId="{45D18440-4D6C-4FCE-B650-C91108921D5F}"/>
    <dgm:cxn modelId="{A0F5D478-B12D-4E3E-9F25-2517EB378A61}" type="presOf" srcId="{6DFA0760-3871-4BAE-916A-10D60BFBB619}" destId="{FAB62C51-0E9F-4C3D-A1DE-36FD339D24F4}" srcOrd="0" destOrd="0" presId="urn:microsoft.com/office/officeart/2005/8/layout/radial4"/>
    <dgm:cxn modelId="{20469982-0865-4FA3-93A7-5910E02EB87B}" type="presOf" srcId="{B5A84BD9-0CA6-41EE-A281-8406AC7D736B}" destId="{A05C4E82-3054-4EC9-A58E-C5A87CD1332B}" srcOrd="0" destOrd="0" presId="urn:microsoft.com/office/officeart/2005/8/layout/radial4"/>
    <dgm:cxn modelId="{9E576999-57CB-4C9C-8A41-53F4FADDFD38}" srcId="{F8BAB46F-684F-4735-AE27-DF75C1CDB62A}" destId="{1053D7F3-965D-484B-B67E-12E3FD7C6025}" srcOrd="3" destOrd="0" parTransId="{B5A84BD9-0CA6-41EE-A281-8406AC7D736B}" sibTransId="{BA3DFB51-7888-4649-ACC9-56782E461183}"/>
    <dgm:cxn modelId="{6FEB4DBD-7B0C-4F6F-9C0E-FDAF0700AD30}" type="presOf" srcId="{3A6ACDCE-E9B6-4D1E-93A4-48034D98AD30}" destId="{75FA614A-16AA-43FC-9D40-2E4D02D71605}" srcOrd="0" destOrd="0" presId="urn:microsoft.com/office/officeart/2005/8/layout/radial4"/>
    <dgm:cxn modelId="{E42C7AE5-6A18-42E9-993A-C5D23BDF4662}" srcId="{F8BAB46F-684F-4735-AE27-DF75C1CDB62A}" destId="{0D0F9C72-8C17-4043-ACC9-E4CDA60BE61A}" srcOrd="0" destOrd="0" parTransId="{1E0E47E9-CF8D-417D-BE57-2978B6165604}" sibTransId="{6C9C74EB-F6F6-477F-99BD-03E3EFE21028}"/>
    <dgm:cxn modelId="{B88BF9FB-FCE9-4559-AC4D-B0910F2BF192}" type="presOf" srcId="{4FDE00A5-293D-4357-847B-F5BB52E78E0A}" destId="{3B5CF9E2-C733-4ECB-892E-FD915951D0C2}" srcOrd="0" destOrd="0" presId="urn:microsoft.com/office/officeart/2005/8/layout/radial4"/>
    <dgm:cxn modelId="{4960C3AE-70EB-4823-9E99-F6E226A747EC}" type="presParOf" srcId="{7D44E2C7-5EFB-4C81-AD53-4CC65E126689}" destId="{148CA9B3-FCFB-4017-8C0F-E4BFF20A85ED}" srcOrd="0" destOrd="0" presId="urn:microsoft.com/office/officeart/2005/8/layout/radial4"/>
    <dgm:cxn modelId="{AA6801E5-7982-4D48-9DE0-7995614FB43D}" type="presParOf" srcId="{7D44E2C7-5EFB-4C81-AD53-4CC65E126689}" destId="{AECA4520-9E0F-404F-B5CA-AE3C5E70EA1A}" srcOrd="1" destOrd="0" presId="urn:microsoft.com/office/officeart/2005/8/layout/radial4"/>
    <dgm:cxn modelId="{C606D266-3904-4FFF-ABE5-4E9F5DAA94C3}" type="presParOf" srcId="{7D44E2C7-5EFB-4C81-AD53-4CC65E126689}" destId="{BC589D94-4599-483F-AAA7-FDCD526321DB}" srcOrd="2" destOrd="0" presId="urn:microsoft.com/office/officeart/2005/8/layout/radial4"/>
    <dgm:cxn modelId="{AC93996D-3829-45A0-884B-CCF3459F9B67}" type="presParOf" srcId="{7D44E2C7-5EFB-4C81-AD53-4CC65E126689}" destId="{1D8AEA44-C3A8-419E-B8C7-E99718BE1417}" srcOrd="3" destOrd="0" presId="urn:microsoft.com/office/officeart/2005/8/layout/radial4"/>
    <dgm:cxn modelId="{9B2023E9-9CA0-4F07-868A-43AECCDD9958}" type="presParOf" srcId="{7D44E2C7-5EFB-4C81-AD53-4CC65E126689}" destId="{3B5CF9E2-C733-4ECB-892E-FD915951D0C2}" srcOrd="4" destOrd="0" presId="urn:microsoft.com/office/officeart/2005/8/layout/radial4"/>
    <dgm:cxn modelId="{E2B3AD96-271E-4EDA-B791-81FB24E61079}" type="presParOf" srcId="{7D44E2C7-5EFB-4C81-AD53-4CC65E126689}" destId="{75FA614A-16AA-43FC-9D40-2E4D02D71605}" srcOrd="5" destOrd="0" presId="urn:microsoft.com/office/officeart/2005/8/layout/radial4"/>
    <dgm:cxn modelId="{E8770D60-D54D-400C-8DF9-6ABF8B2E2603}" type="presParOf" srcId="{7D44E2C7-5EFB-4C81-AD53-4CC65E126689}" destId="{FAB62C51-0E9F-4C3D-A1DE-36FD339D24F4}" srcOrd="6" destOrd="0" presId="urn:microsoft.com/office/officeart/2005/8/layout/radial4"/>
    <dgm:cxn modelId="{2A7EAA61-C739-4C71-A7E7-493A40B5AB30}" type="presParOf" srcId="{7D44E2C7-5EFB-4C81-AD53-4CC65E126689}" destId="{A05C4E82-3054-4EC9-A58E-C5A87CD1332B}" srcOrd="7" destOrd="0" presId="urn:microsoft.com/office/officeart/2005/8/layout/radial4"/>
    <dgm:cxn modelId="{1FAD2BD4-2147-472A-9DC7-5FF034EC1840}" type="presParOf" srcId="{7D44E2C7-5EFB-4C81-AD53-4CC65E126689}" destId="{A60893CB-1F7C-47C7-A9E4-49CA8A87AB7F}" srcOrd="8"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06A4B13-1031-4C4E-BF87-FE31E04910E8}" type="doc">
      <dgm:prSet loTypeId="urn:microsoft.com/office/officeart/2005/8/layout/process1" loCatId="process" qsTypeId="urn:microsoft.com/office/officeart/2005/8/quickstyle/simple1" qsCatId="simple" csTypeId="urn:microsoft.com/office/officeart/2005/8/colors/accent1_2" csCatId="accent1" phldr="1"/>
      <dgm:spPr/>
    </dgm:pt>
    <dgm:pt modelId="{7A390B01-7896-45FC-AB69-A894B54F5CA9}">
      <dgm:prSet phldrT="[Text]"/>
      <dgm:spPr/>
      <dgm:t>
        <a:bodyPr/>
        <a:lstStyle/>
        <a:p>
          <a:r>
            <a:rPr lang="en-US" dirty="0"/>
            <a:t>Total School Levy</a:t>
          </a:r>
        </a:p>
      </dgm:t>
    </dgm:pt>
    <dgm:pt modelId="{E711E6A3-7365-429B-A51B-9FAD0F6E0342}" type="parTrans" cxnId="{CA27F227-9672-4E05-B4DE-43129BAD7FA4}">
      <dgm:prSet/>
      <dgm:spPr/>
      <dgm:t>
        <a:bodyPr/>
        <a:lstStyle/>
        <a:p>
          <a:endParaRPr lang="en-US"/>
        </a:p>
      </dgm:t>
    </dgm:pt>
    <dgm:pt modelId="{F36616E3-902F-408E-B5A1-AAE33FFC842A}" type="sibTrans" cxnId="{CA27F227-9672-4E05-B4DE-43129BAD7FA4}">
      <dgm:prSet/>
      <dgm:spPr/>
      <dgm:t>
        <a:bodyPr/>
        <a:lstStyle/>
        <a:p>
          <a:endParaRPr lang="en-US"/>
        </a:p>
      </dgm:t>
    </dgm:pt>
    <dgm:pt modelId="{9894142D-2149-4B25-8011-BC373C8481C4}">
      <dgm:prSet phldrT="[Text]"/>
      <dgm:spPr/>
      <dgm:t>
        <a:bodyPr/>
        <a:lstStyle/>
        <a:p>
          <a:r>
            <a:rPr lang="en-US" dirty="0"/>
            <a:t>Equalized TID Out Value</a:t>
          </a:r>
        </a:p>
        <a:p>
          <a:r>
            <a:rPr lang="en-US" dirty="0"/>
            <a:t>(</a:t>
          </a:r>
          <a:r>
            <a:rPr lang="en-US" dirty="0" err="1"/>
            <a:t>a.k.a</a:t>
          </a:r>
          <a:r>
            <a:rPr lang="en-US" dirty="0"/>
            <a:t> EQ or Fair Market Value)</a:t>
          </a:r>
        </a:p>
      </dgm:t>
    </dgm:pt>
    <dgm:pt modelId="{2DE35C0F-318F-491A-A480-D77B3E802AA4}" type="parTrans" cxnId="{DBFC6699-FFDE-479F-8D0A-BA17982441AB}">
      <dgm:prSet/>
      <dgm:spPr/>
      <dgm:t>
        <a:bodyPr/>
        <a:lstStyle/>
        <a:p>
          <a:endParaRPr lang="en-US"/>
        </a:p>
      </dgm:t>
    </dgm:pt>
    <dgm:pt modelId="{FB756285-33E9-4334-8E1C-C5EE02FB53D2}" type="sibTrans" cxnId="{DBFC6699-FFDE-479F-8D0A-BA17982441AB}">
      <dgm:prSet/>
      <dgm:spPr/>
      <dgm:t>
        <a:bodyPr/>
        <a:lstStyle/>
        <a:p>
          <a:endParaRPr lang="en-US"/>
        </a:p>
      </dgm:t>
    </dgm:pt>
    <dgm:pt modelId="{37853ED8-AC38-4F72-9B28-2117E875C9B0}">
      <dgm:prSet phldrT="[Text]"/>
      <dgm:spPr/>
      <dgm:t>
        <a:bodyPr/>
        <a:lstStyle/>
        <a:p>
          <a:r>
            <a:rPr lang="en-US" dirty="0"/>
            <a:t>1,000</a:t>
          </a:r>
        </a:p>
      </dgm:t>
    </dgm:pt>
    <dgm:pt modelId="{56E56439-B065-4B4D-82BB-AAE4438E5428}" type="parTrans" cxnId="{25E85932-8074-4CB7-B08F-140A3F4F5BEF}">
      <dgm:prSet/>
      <dgm:spPr/>
      <dgm:t>
        <a:bodyPr/>
        <a:lstStyle/>
        <a:p>
          <a:endParaRPr lang="en-US"/>
        </a:p>
      </dgm:t>
    </dgm:pt>
    <dgm:pt modelId="{5E8F7FA5-D30E-4DE9-8B88-BD3460CC892D}" type="sibTrans" cxnId="{25E85932-8074-4CB7-B08F-140A3F4F5BEF}">
      <dgm:prSet/>
      <dgm:spPr/>
      <dgm:t>
        <a:bodyPr/>
        <a:lstStyle/>
        <a:p>
          <a:endParaRPr lang="en-US"/>
        </a:p>
      </dgm:t>
    </dgm:pt>
    <dgm:pt modelId="{44EAF047-E158-4BEA-B75C-340AC440A4F7}">
      <dgm:prSet phldrT="[Text]"/>
      <dgm:spPr/>
      <dgm:t>
        <a:bodyPr/>
        <a:lstStyle/>
        <a:p>
          <a:r>
            <a:rPr lang="en-US" dirty="0"/>
            <a:t>Mill Rate </a:t>
          </a:r>
        </a:p>
        <a:p>
          <a:r>
            <a:rPr lang="en-US" dirty="0"/>
            <a:t>(per $1,000 EQ Value)</a:t>
          </a:r>
        </a:p>
      </dgm:t>
    </dgm:pt>
    <dgm:pt modelId="{A7C5E8AB-623D-4BC5-BC23-18EAA11093C6}" type="parTrans" cxnId="{F42AFBDB-5C55-40A8-A4AF-C6279826FD90}">
      <dgm:prSet/>
      <dgm:spPr/>
      <dgm:t>
        <a:bodyPr/>
        <a:lstStyle/>
        <a:p>
          <a:endParaRPr lang="en-US"/>
        </a:p>
      </dgm:t>
    </dgm:pt>
    <dgm:pt modelId="{4BB1C569-A10B-4747-8E0B-B189187EBD34}" type="sibTrans" cxnId="{F42AFBDB-5C55-40A8-A4AF-C6279826FD90}">
      <dgm:prSet/>
      <dgm:spPr/>
      <dgm:t>
        <a:bodyPr/>
        <a:lstStyle/>
        <a:p>
          <a:endParaRPr lang="en-US"/>
        </a:p>
      </dgm:t>
    </dgm:pt>
    <dgm:pt modelId="{EF48DA21-9D61-4F88-9550-BA56F46C327D}" type="pres">
      <dgm:prSet presAssocID="{606A4B13-1031-4C4E-BF87-FE31E04910E8}" presName="Name0" presStyleCnt="0">
        <dgm:presLayoutVars>
          <dgm:dir/>
          <dgm:resizeHandles val="exact"/>
        </dgm:presLayoutVars>
      </dgm:prSet>
      <dgm:spPr/>
    </dgm:pt>
    <dgm:pt modelId="{F71B5A86-4855-4AAC-B5A7-B3C3EA2F1615}" type="pres">
      <dgm:prSet presAssocID="{7A390B01-7896-45FC-AB69-A894B54F5CA9}" presName="node" presStyleLbl="node1" presStyleIdx="0" presStyleCnt="4">
        <dgm:presLayoutVars>
          <dgm:bulletEnabled val="1"/>
        </dgm:presLayoutVars>
      </dgm:prSet>
      <dgm:spPr/>
    </dgm:pt>
    <dgm:pt modelId="{B04FA117-1A2C-4C50-991D-509668B9F3EC}" type="pres">
      <dgm:prSet presAssocID="{F36616E3-902F-408E-B5A1-AAE33FFC842A}" presName="sibTrans" presStyleLbl="sibTrans2D1" presStyleIdx="0" presStyleCnt="3"/>
      <dgm:spPr>
        <a:prstGeom prst="mathDivide">
          <a:avLst/>
        </a:prstGeom>
      </dgm:spPr>
    </dgm:pt>
    <dgm:pt modelId="{BDDD3A09-77CA-4821-BF09-9164DB633D8F}" type="pres">
      <dgm:prSet presAssocID="{F36616E3-902F-408E-B5A1-AAE33FFC842A}" presName="connectorText" presStyleLbl="sibTrans2D1" presStyleIdx="0" presStyleCnt="3"/>
      <dgm:spPr/>
    </dgm:pt>
    <dgm:pt modelId="{41DDBDC2-743E-41D2-B0FA-5CA8F3E509A0}" type="pres">
      <dgm:prSet presAssocID="{9894142D-2149-4B25-8011-BC373C8481C4}" presName="node" presStyleLbl="node1" presStyleIdx="1" presStyleCnt="4">
        <dgm:presLayoutVars>
          <dgm:bulletEnabled val="1"/>
        </dgm:presLayoutVars>
      </dgm:prSet>
      <dgm:spPr/>
    </dgm:pt>
    <dgm:pt modelId="{35FA3D14-B924-4B99-BD61-6EBEF89420F4}" type="pres">
      <dgm:prSet presAssocID="{FB756285-33E9-4334-8E1C-C5EE02FB53D2}" presName="sibTrans" presStyleLbl="sibTrans2D1" presStyleIdx="1" presStyleCnt="3"/>
      <dgm:spPr>
        <a:prstGeom prst="mathMultiply">
          <a:avLst/>
        </a:prstGeom>
      </dgm:spPr>
    </dgm:pt>
    <dgm:pt modelId="{76D754D5-2196-447C-A4B1-22AD2A3A3E95}" type="pres">
      <dgm:prSet presAssocID="{FB756285-33E9-4334-8E1C-C5EE02FB53D2}" presName="connectorText" presStyleLbl="sibTrans2D1" presStyleIdx="1" presStyleCnt="3"/>
      <dgm:spPr/>
    </dgm:pt>
    <dgm:pt modelId="{BAB3D623-436B-4393-B845-426A0B402EA5}" type="pres">
      <dgm:prSet presAssocID="{37853ED8-AC38-4F72-9B28-2117E875C9B0}" presName="node" presStyleLbl="node1" presStyleIdx="2" presStyleCnt="4">
        <dgm:presLayoutVars>
          <dgm:bulletEnabled val="1"/>
        </dgm:presLayoutVars>
      </dgm:prSet>
      <dgm:spPr/>
    </dgm:pt>
    <dgm:pt modelId="{A56B2BD0-8550-4747-A854-350B93B7A77A}" type="pres">
      <dgm:prSet presAssocID="{5E8F7FA5-D30E-4DE9-8B88-BD3460CC892D}" presName="sibTrans" presStyleLbl="sibTrans2D1" presStyleIdx="2" presStyleCnt="3"/>
      <dgm:spPr>
        <a:prstGeom prst="mathEqual">
          <a:avLst/>
        </a:prstGeom>
      </dgm:spPr>
    </dgm:pt>
    <dgm:pt modelId="{E32BCD49-C61F-4E77-AE2F-DC20C1BDDDC5}" type="pres">
      <dgm:prSet presAssocID="{5E8F7FA5-D30E-4DE9-8B88-BD3460CC892D}" presName="connectorText" presStyleLbl="sibTrans2D1" presStyleIdx="2" presStyleCnt="3"/>
      <dgm:spPr/>
    </dgm:pt>
    <dgm:pt modelId="{AEDC1AAC-3C63-468C-B01A-7D1B8B5204C5}" type="pres">
      <dgm:prSet presAssocID="{44EAF047-E158-4BEA-B75C-340AC440A4F7}" presName="node" presStyleLbl="node1" presStyleIdx="3" presStyleCnt="4">
        <dgm:presLayoutVars>
          <dgm:bulletEnabled val="1"/>
        </dgm:presLayoutVars>
      </dgm:prSet>
      <dgm:spPr/>
    </dgm:pt>
  </dgm:ptLst>
  <dgm:cxnLst>
    <dgm:cxn modelId="{CA27F227-9672-4E05-B4DE-43129BAD7FA4}" srcId="{606A4B13-1031-4C4E-BF87-FE31E04910E8}" destId="{7A390B01-7896-45FC-AB69-A894B54F5CA9}" srcOrd="0" destOrd="0" parTransId="{E711E6A3-7365-429B-A51B-9FAD0F6E0342}" sibTransId="{F36616E3-902F-408E-B5A1-AAE33FFC842A}"/>
    <dgm:cxn modelId="{25E85932-8074-4CB7-B08F-140A3F4F5BEF}" srcId="{606A4B13-1031-4C4E-BF87-FE31E04910E8}" destId="{37853ED8-AC38-4F72-9B28-2117E875C9B0}" srcOrd="2" destOrd="0" parTransId="{56E56439-B065-4B4D-82BB-AAE4438E5428}" sibTransId="{5E8F7FA5-D30E-4DE9-8B88-BD3460CC892D}"/>
    <dgm:cxn modelId="{3667EB63-0D26-46C2-89C9-614A3F7736B9}" type="presOf" srcId="{606A4B13-1031-4C4E-BF87-FE31E04910E8}" destId="{EF48DA21-9D61-4F88-9550-BA56F46C327D}" srcOrd="0" destOrd="0" presId="urn:microsoft.com/office/officeart/2005/8/layout/process1"/>
    <dgm:cxn modelId="{2130E265-7837-4F88-A197-EBBD6F6CFFA4}" type="presOf" srcId="{5E8F7FA5-D30E-4DE9-8B88-BD3460CC892D}" destId="{E32BCD49-C61F-4E77-AE2F-DC20C1BDDDC5}" srcOrd="1" destOrd="0" presId="urn:microsoft.com/office/officeart/2005/8/layout/process1"/>
    <dgm:cxn modelId="{C331FB69-A028-4907-AF27-4872334F4FC4}" type="presOf" srcId="{5E8F7FA5-D30E-4DE9-8B88-BD3460CC892D}" destId="{A56B2BD0-8550-4747-A854-350B93B7A77A}" srcOrd="0" destOrd="0" presId="urn:microsoft.com/office/officeart/2005/8/layout/process1"/>
    <dgm:cxn modelId="{7F36FE7A-6F0D-4978-82E6-648F5CF0A260}" type="presOf" srcId="{FB756285-33E9-4334-8E1C-C5EE02FB53D2}" destId="{76D754D5-2196-447C-A4B1-22AD2A3A3E95}" srcOrd="1" destOrd="0" presId="urn:microsoft.com/office/officeart/2005/8/layout/process1"/>
    <dgm:cxn modelId="{2115F287-7DE8-42F2-8211-8996D56D937B}" type="presOf" srcId="{F36616E3-902F-408E-B5A1-AAE33FFC842A}" destId="{B04FA117-1A2C-4C50-991D-509668B9F3EC}" srcOrd="0" destOrd="0" presId="urn:microsoft.com/office/officeart/2005/8/layout/process1"/>
    <dgm:cxn modelId="{DBFC6699-FFDE-479F-8D0A-BA17982441AB}" srcId="{606A4B13-1031-4C4E-BF87-FE31E04910E8}" destId="{9894142D-2149-4B25-8011-BC373C8481C4}" srcOrd="1" destOrd="0" parTransId="{2DE35C0F-318F-491A-A480-D77B3E802AA4}" sibTransId="{FB756285-33E9-4334-8E1C-C5EE02FB53D2}"/>
    <dgm:cxn modelId="{72A8B39A-9760-4E56-A96B-B93B09194CD4}" type="presOf" srcId="{44EAF047-E158-4BEA-B75C-340AC440A4F7}" destId="{AEDC1AAC-3C63-468C-B01A-7D1B8B5204C5}" srcOrd="0" destOrd="0" presId="urn:microsoft.com/office/officeart/2005/8/layout/process1"/>
    <dgm:cxn modelId="{2760CD9E-845E-4562-836D-4E8A4DFCF825}" type="presOf" srcId="{F36616E3-902F-408E-B5A1-AAE33FFC842A}" destId="{BDDD3A09-77CA-4821-BF09-9164DB633D8F}" srcOrd="1" destOrd="0" presId="urn:microsoft.com/office/officeart/2005/8/layout/process1"/>
    <dgm:cxn modelId="{38703DA2-16E2-41B6-9FC4-BAC068C1717A}" type="presOf" srcId="{9894142D-2149-4B25-8011-BC373C8481C4}" destId="{41DDBDC2-743E-41D2-B0FA-5CA8F3E509A0}" srcOrd="0" destOrd="0" presId="urn:microsoft.com/office/officeart/2005/8/layout/process1"/>
    <dgm:cxn modelId="{01E778AB-7E19-40EA-AFB6-EB1C213C2096}" type="presOf" srcId="{FB756285-33E9-4334-8E1C-C5EE02FB53D2}" destId="{35FA3D14-B924-4B99-BD61-6EBEF89420F4}" srcOrd="0" destOrd="0" presId="urn:microsoft.com/office/officeart/2005/8/layout/process1"/>
    <dgm:cxn modelId="{46BB43C1-C823-4CD5-AE8A-0965331DD208}" type="presOf" srcId="{37853ED8-AC38-4F72-9B28-2117E875C9B0}" destId="{BAB3D623-436B-4393-B845-426A0B402EA5}" srcOrd="0" destOrd="0" presId="urn:microsoft.com/office/officeart/2005/8/layout/process1"/>
    <dgm:cxn modelId="{F42AFBDB-5C55-40A8-A4AF-C6279826FD90}" srcId="{606A4B13-1031-4C4E-BF87-FE31E04910E8}" destId="{44EAF047-E158-4BEA-B75C-340AC440A4F7}" srcOrd="3" destOrd="0" parTransId="{A7C5E8AB-623D-4BC5-BC23-18EAA11093C6}" sibTransId="{4BB1C569-A10B-4747-8E0B-B189187EBD34}"/>
    <dgm:cxn modelId="{9A7844E9-6DCF-46D6-950D-7FE09D720C06}" type="presOf" srcId="{7A390B01-7896-45FC-AB69-A894B54F5CA9}" destId="{F71B5A86-4855-4AAC-B5A7-B3C3EA2F1615}" srcOrd="0" destOrd="0" presId="urn:microsoft.com/office/officeart/2005/8/layout/process1"/>
    <dgm:cxn modelId="{840DE17F-7A9D-44B0-B627-6F4D77F3A604}" type="presParOf" srcId="{EF48DA21-9D61-4F88-9550-BA56F46C327D}" destId="{F71B5A86-4855-4AAC-B5A7-B3C3EA2F1615}" srcOrd="0" destOrd="0" presId="urn:microsoft.com/office/officeart/2005/8/layout/process1"/>
    <dgm:cxn modelId="{2A20373C-C831-4152-8283-2B77F19CE11B}" type="presParOf" srcId="{EF48DA21-9D61-4F88-9550-BA56F46C327D}" destId="{B04FA117-1A2C-4C50-991D-509668B9F3EC}" srcOrd="1" destOrd="0" presId="urn:microsoft.com/office/officeart/2005/8/layout/process1"/>
    <dgm:cxn modelId="{D098095D-C5F3-4FAE-A9A6-954520DA26AF}" type="presParOf" srcId="{B04FA117-1A2C-4C50-991D-509668B9F3EC}" destId="{BDDD3A09-77CA-4821-BF09-9164DB633D8F}" srcOrd="0" destOrd="0" presId="urn:microsoft.com/office/officeart/2005/8/layout/process1"/>
    <dgm:cxn modelId="{FE3AE571-254A-4223-8C23-2B6D707F6A03}" type="presParOf" srcId="{EF48DA21-9D61-4F88-9550-BA56F46C327D}" destId="{41DDBDC2-743E-41D2-B0FA-5CA8F3E509A0}" srcOrd="2" destOrd="0" presId="urn:microsoft.com/office/officeart/2005/8/layout/process1"/>
    <dgm:cxn modelId="{EFDE6DA3-A8F9-4BCB-BE92-F8E96F9A5EDB}" type="presParOf" srcId="{EF48DA21-9D61-4F88-9550-BA56F46C327D}" destId="{35FA3D14-B924-4B99-BD61-6EBEF89420F4}" srcOrd="3" destOrd="0" presId="urn:microsoft.com/office/officeart/2005/8/layout/process1"/>
    <dgm:cxn modelId="{31611513-5C2E-416A-A0BB-932208266429}" type="presParOf" srcId="{35FA3D14-B924-4B99-BD61-6EBEF89420F4}" destId="{76D754D5-2196-447C-A4B1-22AD2A3A3E95}" srcOrd="0" destOrd="0" presId="urn:microsoft.com/office/officeart/2005/8/layout/process1"/>
    <dgm:cxn modelId="{15E6380E-5FFA-4BB4-957C-31E202E7D0FC}" type="presParOf" srcId="{EF48DA21-9D61-4F88-9550-BA56F46C327D}" destId="{BAB3D623-436B-4393-B845-426A0B402EA5}" srcOrd="4" destOrd="0" presId="urn:microsoft.com/office/officeart/2005/8/layout/process1"/>
    <dgm:cxn modelId="{F851357C-E8E7-48B2-92DF-DF2CAB3618C7}" type="presParOf" srcId="{EF48DA21-9D61-4F88-9550-BA56F46C327D}" destId="{A56B2BD0-8550-4747-A854-350B93B7A77A}" srcOrd="5" destOrd="0" presId="urn:microsoft.com/office/officeart/2005/8/layout/process1"/>
    <dgm:cxn modelId="{39B3A15F-3A8A-4C04-9C20-4D5F375BB0DD}" type="presParOf" srcId="{A56B2BD0-8550-4747-A854-350B93B7A77A}" destId="{E32BCD49-C61F-4E77-AE2F-DC20C1BDDDC5}" srcOrd="0" destOrd="0" presId="urn:microsoft.com/office/officeart/2005/8/layout/process1"/>
    <dgm:cxn modelId="{D918C891-AB8F-4F60-9675-601089A8D74C}" type="presParOf" srcId="{EF48DA21-9D61-4F88-9550-BA56F46C327D}" destId="{AEDC1AAC-3C63-468C-B01A-7D1B8B5204C5}"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8AB41D5-C2B2-4A7A-8281-16C919C387AD}"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E25DE0E6-3B3B-4539-A6F7-A71F4AFD91A9}">
      <dgm:prSet custT="1"/>
      <dgm:spPr/>
      <dgm:t>
        <a:bodyPr/>
        <a:lstStyle/>
        <a:p>
          <a:r>
            <a:rPr lang="en-US" sz="2400" dirty="0"/>
            <a:t>Established in 1993</a:t>
          </a:r>
        </a:p>
      </dgm:t>
    </dgm:pt>
    <dgm:pt modelId="{0FC0FCBE-A029-4CED-A5FC-F59C0AF6131A}" type="parTrans" cxnId="{A3F49432-2193-455D-A276-4D9CE14E3718}">
      <dgm:prSet/>
      <dgm:spPr/>
      <dgm:t>
        <a:bodyPr/>
        <a:lstStyle/>
        <a:p>
          <a:endParaRPr lang="en-US" sz="2000"/>
        </a:p>
      </dgm:t>
    </dgm:pt>
    <dgm:pt modelId="{37334780-183A-411E-BFF7-D1DAA2611B11}" type="sibTrans" cxnId="{A3F49432-2193-455D-A276-4D9CE14E3718}">
      <dgm:prSet/>
      <dgm:spPr/>
      <dgm:t>
        <a:bodyPr/>
        <a:lstStyle/>
        <a:p>
          <a:endParaRPr lang="en-US" sz="2000"/>
        </a:p>
      </dgm:t>
    </dgm:pt>
    <dgm:pt modelId="{A7CDFFA3-049D-4730-82C2-34B60D841B11}">
      <dgm:prSet custT="1"/>
      <dgm:spPr/>
      <dgm:t>
        <a:bodyPr/>
        <a:lstStyle/>
        <a:p>
          <a:r>
            <a:rPr lang="en-US" sz="2400"/>
            <a:t>Goal was to create levy controls for WI school districts</a:t>
          </a:r>
        </a:p>
      </dgm:t>
    </dgm:pt>
    <dgm:pt modelId="{B778ED5A-E067-4A65-8659-6A7861BB12C5}" type="parTrans" cxnId="{3BEA554E-65F2-4A4F-83EF-C86999AA9657}">
      <dgm:prSet/>
      <dgm:spPr/>
      <dgm:t>
        <a:bodyPr/>
        <a:lstStyle/>
        <a:p>
          <a:endParaRPr lang="en-US" sz="2000"/>
        </a:p>
      </dgm:t>
    </dgm:pt>
    <dgm:pt modelId="{DF27F789-4EF2-41EC-846F-06423306721B}" type="sibTrans" cxnId="{3BEA554E-65F2-4A4F-83EF-C86999AA9657}">
      <dgm:prSet/>
      <dgm:spPr/>
      <dgm:t>
        <a:bodyPr/>
        <a:lstStyle/>
        <a:p>
          <a:endParaRPr lang="en-US" sz="2000"/>
        </a:p>
      </dgm:t>
    </dgm:pt>
    <dgm:pt modelId="{7D931E72-FFCC-45A2-B9FD-08E59FE11F9B}">
      <dgm:prSet custT="1"/>
      <dgm:spPr/>
      <dgm:t>
        <a:bodyPr/>
        <a:lstStyle/>
        <a:p>
          <a:r>
            <a:rPr lang="en-US" sz="2400" dirty="0"/>
            <a:t>Created a calculation to determine the revenue a district could generate through </a:t>
          </a:r>
          <a:r>
            <a:rPr lang="en-US" sz="2400" i="1" dirty="0"/>
            <a:t>state general aid </a:t>
          </a:r>
          <a:r>
            <a:rPr lang="en-US" sz="2400" dirty="0"/>
            <a:t>and the </a:t>
          </a:r>
          <a:r>
            <a:rPr lang="en-US" sz="2400" i="1" dirty="0"/>
            <a:t>local tax levy</a:t>
          </a:r>
        </a:p>
      </dgm:t>
    </dgm:pt>
    <dgm:pt modelId="{64F762B6-0F11-4C98-A74C-B11CF6686E27}" type="parTrans" cxnId="{67FB7428-909E-4CAD-B8A6-68CEFAFED1FC}">
      <dgm:prSet/>
      <dgm:spPr/>
      <dgm:t>
        <a:bodyPr/>
        <a:lstStyle/>
        <a:p>
          <a:endParaRPr lang="en-US" sz="2000"/>
        </a:p>
      </dgm:t>
    </dgm:pt>
    <dgm:pt modelId="{95B6BFFE-52F1-4888-817F-2CE33E8270C0}" type="sibTrans" cxnId="{67FB7428-909E-4CAD-B8A6-68CEFAFED1FC}">
      <dgm:prSet/>
      <dgm:spPr/>
      <dgm:t>
        <a:bodyPr/>
        <a:lstStyle/>
        <a:p>
          <a:endParaRPr lang="en-US" sz="2000"/>
        </a:p>
      </dgm:t>
    </dgm:pt>
    <dgm:pt modelId="{D86732F9-CC12-4951-AD9C-97B473609C9F}">
      <dgm:prSet custT="1"/>
      <dgm:spPr/>
      <dgm:t>
        <a:bodyPr/>
        <a:lstStyle/>
        <a:p>
          <a:r>
            <a:rPr lang="en-US" sz="2400" dirty="0"/>
            <a:t>Provided operational referendums if needed</a:t>
          </a:r>
        </a:p>
      </dgm:t>
    </dgm:pt>
    <dgm:pt modelId="{A4ECC902-3140-41ED-8E54-7A28840F2CF8}" type="parTrans" cxnId="{D189C06E-FE50-4CB6-8BB2-D1F5D14DD8D8}">
      <dgm:prSet/>
      <dgm:spPr/>
      <dgm:t>
        <a:bodyPr/>
        <a:lstStyle/>
        <a:p>
          <a:endParaRPr lang="en-US" sz="2000"/>
        </a:p>
      </dgm:t>
    </dgm:pt>
    <dgm:pt modelId="{768DF224-7C73-4E96-9A5E-22F9BCCD9D5B}" type="sibTrans" cxnId="{D189C06E-FE50-4CB6-8BB2-D1F5D14DD8D8}">
      <dgm:prSet/>
      <dgm:spPr/>
      <dgm:t>
        <a:bodyPr/>
        <a:lstStyle/>
        <a:p>
          <a:endParaRPr lang="en-US" sz="2000"/>
        </a:p>
      </dgm:t>
    </dgm:pt>
    <dgm:pt modelId="{DD919341-E6F2-4F2F-AD07-DA98027330C1}" type="pres">
      <dgm:prSet presAssocID="{F8AB41D5-C2B2-4A7A-8281-16C919C387AD}" presName="linear" presStyleCnt="0">
        <dgm:presLayoutVars>
          <dgm:animLvl val="lvl"/>
          <dgm:resizeHandles val="exact"/>
        </dgm:presLayoutVars>
      </dgm:prSet>
      <dgm:spPr/>
    </dgm:pt>
    <dgm:pt modelId="{82E1383C-4F49-47F9-82A9-628C7C6C7151}" type="pres">
      <dgm:prSet presAssocID="{E25DE0E6-3B3B-4539-A6F7-A71F4AFD91A9}" presName="parentText" presStyleLbl="node1" presStyleIdx="0" presStyleCnt="4">
        <dgm:presLayoutVars>
          <dgm:chMax val="0"/>
          <dgm:bulletEnabled val="1"/>
        </dgm:presLayoutVars>
      </dgm:prSet>
      <dgm:spPr/>
    </dgm:pt>
    <dgm:pt modelId="{BD98F5A0-0BFB-4213-A9F7-D090295FB676}" type="pres">
      <dgm:prSet presAssocID="{37334780-183A-411E-BFF7-D1DAA2611B11}" presName="spacer" presStyleCnt="0"/>
      <dgm:spPr/>
    </dgm:pt>
    <dgm:pt modelId="{46491BF1-6437-4F62-9BD7-529D8F6560D6}" type="pres">
      <dgm:prSet presAssocID="{A7CDFFA3-049D-4730-82C2-34B60D841B11}" presName="parentText" presStyleLbl="node1" presStyleIdx="1" presStyleCnt="4">
        <dgm:presLayoutVars>
          <dgm:chMax val="0"/>
          <dgm:bulletEnabled val="1"/>
        </dgm:presLayoutVars>
      </dgm:prSet>
      <dgm:spPr/>
    </dgm:pt>
    <dgm:pt modelId="{8675E641-07F5-426B-B235-D40A37623CED}" type="pres">
      <dgm:prSet presAssocID="{DF27F789-4EF2-41EC-846F-06423306721B}" presName="spacer" presStyleCnt="0"/>
      <dgm:spPr/>
    </dgm:pt>
    <dgm:pt modelId="{5047BC04-03B8-4AAB-8509-8EEDBFAA3023}" type="pres">
      <dgm:prSet presAssocID="{7D931E72-FFCC-45A2-B9FD-08E59FE11F9B}" presName="parentText" presStyleLbl="node1" presStyleIdx="2" presStyleCnt="4">
        <dgm:presLayoutVars>
          <dgm:chMax val="0"/>
          <dgm:bulletEnabled val="1"/>
        </dgm:presLayoutVars>
      </dgm:prSet>
      <dgm:spPr/>
    </dgm:pt>
    <dgm:pt modelId="{FC8AC0A4-4088-4390-80C0-2BD52F6BE6DF}" type="pres">
      <dgm:prSet presAssocID="{95B6BFFE-52F1-4888-817F-2CE33E8270C0}" presName="spacer" presStyleCnt="0"/>
      <dgm:spPr/>
    </dgm:pt>
    <dgm:pt modelId="{A47955D7-E34B-48EF-B80D-C0659B5DFC67}" type="pres">
      <dgm:prSet presAssocID="{D86732F9-CC12-4951-AD9C-97B473609C9F}" presName="parentText" presStyleLbl="node1" presStyleIdx="3" presStyleCnt="4">
        <dgm:presLayoutVars>
          <dgm:chMax val="0"/>
          <dgm:bulletEnabled val="1"/>
        </dgm:presLayoutVars>
      </dgm:prSet>
      <dgm:spPr/>
    </dgm:pt>
  </dgm:ptLst>
  <dgm:cxnLst>
    <dgm:cxn modelId="{67FB7428-909E-4CAD-B8A6-68CEFAFED1FC}" srcId="{F8AB41D5-C2B2-4A7A-8281-16C919C387AD}" destId="{7D931E72-FFCC-45A2-B9FD-08E59FE11F9B}" srcOrd="2" destOrd="0" parTransId="{64F762B6-0F11-4C98-A74C-B11CF6686E27}" sibTransId="{95B6BFFE-52F1-4888-817F-2CE33E8270C0}"/>
    <dgm:cxn modelId="{A3F49432-2193-455D-A276-4D9CE14E3718}" srcId="{F8AB41D5-C2B2-4A7A-8281-16C919C387AD}" destId="{E25DE0E6-3B3B-4539-A6F7-A71F4AFD91A9}" srcOrd="0" destOrd="0" parTransId="{0FC0FCBE-A029-4CED-A5FC-F59C0AF6131A}" sibTransId="{37334780-183A-411E-BFF7-D1DAA2611B11}"/>
    <dgm:cxn modelId="{3BEA554E-65F2-4A4F-83EF-C86999AA9657}" srcId="{F8AB41D5-C2B2-4A7A-8281-16C919C387AD}" destId="{A7CDFFA3-049D-4730-82C2-34B60D841B11}" srcOrd="1" destOrd="0" parTransId="{B778ED5A-E067-4A65-8659-6A7861BB12C5}" sibTransId="{DF27F789-4EF2-41EC-846F-06423306721B}"/>
    <dgm:cxn modelId="{D189C06E-FE50-4CB6-8BB2-D1F5D14DD8D8}" srcId="{F8AB41D5-C2B2-4A7A-8281-16C919C387AD}" destId="{D86732F9-CC12-4951-AD9C-97B473609C9F}" srcOrd="3" destOrd="0" parTransId="{A4ECC902-3140-41ED-8E54-7A28840F2CF8}" sibTransId="{768DF224-7C73-4E96-9A5E-22F9BCCD9D5B}"/>
    <dgm:cxn modelId="{8A84078B-87C3-434B-85D8-3B9E84F274C9}" type="presOf" srcId="{D86732F9-CC12-4951-AD9C-97B473609C9F}" destId="{A47955D7-E34B-48EF-B80D-C0659B5DFC67}" srcOrd="0" destOrd="0" presId="urn:microsoft.com/office/officeart/2005/8/layout/vList2"/>
    <dgm:cxn modelId="{6B00948F-5289-4650-A746-A5F463D47547}" type="presOf" srcId="{7D931E72-FFCC-45A2-B9FD-08E59FE11F9B}" destId="{5047BC04-03B8-4AAB-8509-8EEDBFAA3023}" srcOrd="0" destOrd="0" presId="urn:microsoft.com/office/officeart/2005/8/layout/vList2"/>
    <dgm:cxn modelId="{950C4B91-7445-4EBA-B0C4-8393B640B5FA}" type="presOf" srcId="{F8AB41D5-C2B2-4A7A-8281-16C919C387AD}" destId="{DD919341-E6F2-4F2F-AD07-DA98027330C1}" srcOrd="0" destOrd="0" presId="urn:microsoft.com/office/officeart/2005/8/layout/vList2"/>
    <dgm:cxn modelId="{0778E4A7-CB3B-4E0E-B34B-EFD60E565114}" type="presOf" srcId="{A7CDFFA3-049D-4730-82C2-34B60D841B11}" destId="{46491BF1-6437-4F62-9BD7-529D8F6560D6}" srcOrd="0" destOrd="0" presId="urn:microsoft.com/office/officeart/2005/8/layout/vList2"/>
    <dgm:cxn modelId="{102A18D7-C9FC-4D04-ACE9-B804E08EEF79}" type="presOf" srcId="{E25DE0E6-3B3B-4539-A6F7-A71F4AFD91A9}" destId="{82E1383C-4F49-47F9-82A9-628C7C6C7151}" srcOrd="0" destOrd="0" presId="urn:microsoft.com/office/officeart/2005/8/layout/vList2"/>
    <dgm:cxn modelId="{E208DCEB-E030-4A6E-9220-A5B7B742453C}" type="presParOf" srcId="{DD919341-E6F2-4F2F-AD07-DA98027330C1}" destId="{82E1383C-4F49-47F9-82A9-628C7C6C7151}" srcOrd="0" destOrd="0" presId="urn:microsoft.com/office/officeart/2005/8/layout/vList2"/>
    <dgm:cxn modelId="{3790B9CC-3CBE-4084-85E7-DFE1AFA6B579}" type="presParOf" srcId="{DD919341-E6F2-4F2F-AD07-DA98027330C1}" destId="{BD98F5A0-0BFB-4213-A9F7-D090295FB676}" srcOrd="1" destOrd="0" presId="urn:microsoft.com/office/officeart/2005/8/layout/vList2"/>
    <dgm:cxn modelId="{CEC38A85-7A7A-41FE-84DE-B8DDAADEC117}" type="presParOf" srcId="{DD919341-E6F2-4F2F-AD07-DA98027330C1}" destId="{46491BF1-6437-4F62-9BD7-529D8F6560D6}" srcOrd="2" destOrd="0" presId="urn:microsoft.com/office/officeart/2005/8/layout/vList2"/>
    <dgm:cxn modelId="{E7443CA9-E0B0-4976-B749-CD654147FCC3}" type="presParOf" srcId="{DD919341-E6F2-4F2F-AD07-DA98027330C1}" destId="{8675E641-07F5-426B-B235-D40A37623CED}" srcOrd="3" destOrd="0" presId="urn:microsoft.com/office/officeart/2005/8/layout/vList2"/>
    <dgm:cxn modelId="{F00ABE3B-92A5-43F1-91FC-89B0D0513E26}" type="presParOf" srcId="{DD919341-E6F2-4F2F-AD07-DA98027330C1}" destId="{5047BC04-03B8-4AAB-8509-8EEDBFAA3023}" srcOrd="4" destOrd="0" presId="urn:microsoft.com/office/officeart/2005/8/layout/vList2"/>
    <dgm:cxn modelId="{9C2CA8C4-3732-4079-9EE8-387A5C5E74E9}" type="presParOf" srcId="{DD919341-E6F2-4F2F-AD07-DA98027330C1}" destId="{FC8AC0A4-4088-4390-80C0-2BD52F6BE6DF}" srcOrd="5" destOrd="0" presId="urn:microsoft.com/office/officeart/2005/8/layout/vList2"/>
    <dgm:cxn modelId="{9CB316F8-A1A8-4926-8BC8-8539C1A34632}" type="presParOf" srcId="{DD919341-E6F2-4F2F-AD07-DA98027330C1}" destId="{A47955D7-E34B-48EF-B80D-C0659B5DFC67}"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E90C1FB-F66F-4784-A042-41898C407856}" type="doc">
      <dgm:prSet loTypeId="urn:microsoft.com/office/officeart/2005/8/layout/process1" loCatId="process" qsTypeId="urn:microsoft.com/office/officeart/2005/8/quickstyle/simple1" qsCatId="simple" csTypeId="urn:microsoft.com/office/officeart/2005/8/colors/colorful1" csCatId="colorful" phldr="1"/>
      <dgm:spPr/>
    </dgm:pt>
    <dgm:pt modelId="{083D9C3A-6063-43D7-AC1E-3406C7584CB1}">
      <dgm:prSet phldrT="[Text]" custT="1"/>
      <dgm:spPr/>
      <dgm:t>
        <a:bodyPr/>
        <a:lstStyle/>
        <a:p>
          <a:r>
            <a:rPr lang="en-US" sz="2000" dirty="0"/>
            <a:t>Resident Membership (FTE)</a:t>
          </a:r>
        </a:p>
      </dgm:t>
    </dgm:pt>
    <dgm:pt modelId="{20C11E3A-4DF4-400C-9F2A-71E2B47254A0}" type="parTrans" cxnId="{47720F0B-3135-430F-9081-DD66B5C71665}">
      <dgm:prSet/>
      <dgm:spPr/>
      <dgm:t>
        <a:bodyPr/>
        <a:lstStyle/>
        <a:p>
          <a:endParaRPr lang="en-US" sz="2000"/>
        </a:p>
      </dgm:t>
    </dgm:pt>
    <dgm:pt modelId="{4C77D763-126E-4C89-B0F2-C3F623B1CD8A}" type="sibTrans" cxnId="{47720F0B-3135-430F-9081-DD66B5C71665}">
      <dgm:prSet custT="1"/>
      <dgm:spPr/>
      <dgm:t>
        <a:bodyPr/>
        <a:lstStyle/>
        <a:p>
          <a:endParaRPr lang="en-US" sz="1800"/>
        </a:p>
      </dgm:t>
    </dgm:pt>
    <dgm:pt modelId="{7C2B0E56-0655-41C8-B397-9D5FA989A515}">
      <dgm:prSet phldrT="[Text]" custT="1"/>
      <dgm:spPr/>
      <dgm:t>
        <a:bodyPr/>
        <a:lstStyle/>
        <a:p>
          <a:r>
            <a:rPr lang="en-US" sz="2000" dirty="0"/>
            <a:t>$ per member</a:t>
          </a:r>
        </a:p>
      </dgm:t>
    </dgm:pt>
    <dgm:pt modelId="{5895A24B-75A2-4F2E-953B-31FC8FDC2200}" type="parTrans" cxnId="{E0BBB20A-016A-4CDD-9059-579AC6E05387}">
      <dgm:prSet/>
      <dgm:spPr/>
      <dgm:t>
        <a:bodyPr/>
        <a:lstStyle/>
        <a:p>
          <a:endParaRPr lang="en-US" sz="2000"/>
        </a:p>
      </dgm:t>
    </dgm:pt>
    <dgm:pt modelId="{66CE58F2-D7FF-47B0-A70E-923B0D45FFEF}" type="sibTrans" cxnId="{E0BBB20A-016A-4CDD-9059-579AC6E05387}">
      <dgm:prSet custT="1"/>
      <dgm:spPr/>
      <dgm:t>
        <a:bodyPr/>
        <a:lstStyle/>
        <a:p>
          <a:endParaRPr lang="en-US" sz="1800"/>
        </a:p>
      </dgm:t>
    </dgm:pt>
    <dgm:pt modelId="{4BE8DB73-4F19-4562-8D0C-073D7FB7E6E0}">
      <dgm:prSet phldrT="[Text]" custT="1"/>
      <dgm:spPr/>
      <dgm:t>
        <a:bodyPr/>
        <a:lstStyle/>
        <a:p>
          <a:r>
            <a:rPr lang="en-US" sz="2000" dirty="0"/>
            <a:t>On-going and one-time exemptions</a:t>
          </a:r>
        </a:p>
      </dgm:t>
    </dgm:pt>
    <dgm:pt modelId="{90DE011F-BF62-4816-B8D1-B99F2FD15132}" type="parTrans" cxnId="{D5E31B25-A6E3-4FF7-AA56-B92CFE5F4D3E}">
      <dgm:prSet/>
      <dgm:spPr/>
      <dgm:t>
        <a:bodyPr/>
        <a:lstStyle/>
        <a:p>
          <a:endParaRPr lang="en-US" sz="2000"/>
        </a:p>
      </dgm:t>
    </dgm:pt>
    <dgm:pt modelId="{CB0832F4-A5B0-4297-AE5A-0615E824AD5B}" type="sibTrans" cxnId="{D5E31B25-A6E3-4FF7-AA56-B92CFE5F4D3E}">
      <dgm:prSet custT="1"/>
      <dgm:spPr/>
      <dgm:t>
        <a:bodyPr/>
        <a:lstStyle/>
        <a:p>
          <a:endParaRPr lang="en-US" sz="1800"/>
        </a:p>
      </dgm:t>
    </dgm:pt>
    <dgm:pt modelId="{0D997FC9-2CD8-4E8A-AD22-0B77B19B09E5}">
      <dgm:prSet phldrT="[Text]" custT="1"/>
      <dgm:spPr/>
      <dgm:t>
        <a:bodyPr/>
        <a:lstStyle/>
        <a:p>
          <a:r>
            <a:rPr lang="en-US" sz="2000" dirty="0"/>
            <a:t>Revenue Limit Authority</a:t>
          </a:r>
        </a:p>
      </dgm:t>
    </dgm:pt>
    <dgm:pt modelId="{BB859068-0C6F-4BA8-94C3-399195A643A4}" type="parTrans" cxnId="{489A39CE-50C0-492A-81D2-B7F413D4E97F}">
      <dgm:prSet/>
      <dgm:spPr/>
      <dgm:t>
        <a:bodyPr/>
        <a:lstStyle/>
        <a:p>
          <a:endParaRPr lang="en-US" sz="2000"/>
        </a:p>
      </dgm:t>
    </dgm:pt>
    <dgm:pt modelId="{1354552A-EFB7-403B-919F-C656E59A7D1F}" type="sibTrans" cxnId="{489A39CE-50C0-492A-81D2-B7F413D4E97F}">
      <dgm:prSet/>
      <dgm:spPr/>
      <dgm:t>
        <a:bodyPr/>
        <a:lstStyle/>
        <a:p>
          <a:endParaRPr lang="en-US" sz="2000"/>
        </a:p>
      </dgm:t>
    </dgm:pt>
    <dgm:pt modelId="{C6BCDD78-8CE3-47E3-BC45-68EC305EF438}" type="pres">
      <dgm:prSet presAssocID="{3E90C1FB-F66F-4784-A042-41898C407856}" presName="Name0" presStyleCnt="0">
        <dgm:presLayoutVars>
          <dgm:dir/>
          <dgm:resizeHandles val="exact"/>
        </dgm:presLayoutVars>
      </dgm:prSet>
      <dgm:spPr/>
    </dgm:pt>
    <dgm:pt modelId="{6F35BFD7-90AC-4237-A8C0-0D918BDFFEE9}" type="pres">
      <dgm:prSet presAssocID="{083D9C3A-6063-43D7-AC1E-3406C7584CB1}" presName="node" presStyleLbl="node1" presStyleIdx="0" presStyleCnt="4" custScaleX="161051" custScaleY="161051">
        <dgm:presLayoutVars>
          <dgm:bulletEnabled val="1"/>
        </dgm:presLayoutVars>
      </dgm:prSet>
      <dgm:spPr/>
    </dgm:pt>
    <dgm:pt modelId="{925148CC-9A1C-4135-A54B-557D57260604}" type="pres">
      <dgm:prSet presAssocID="{4C77D763-126E-4C89-B0F2-C3F623B1CD8A}" presName="sibTrans" presStyleLbl="sibTrans2D1" presStyleIdx="0" presStyleCnt="3" custScaleX="161051" custScaleY="161051"/>
      <dgm:spPr>
        <a:prstGeom prst="mathMultiply">
          <a:avLst/>
        </a:prstGeom>
      </dgm:spPr>
    </dgm:pt>
    <dgm:pt modelId="{E066B6A2-AABC-40D0-842C-072BD9EAE6A2}" type="pres">
      <dgm:prSet presAssocID="{4C77D763-126E-4C89-B0F2-C3F623B1CD8A}" presName="connectorText" presStyleLbl="sibTrans2D1" presStyleIdx="0" presStyleCnt="3"/>
      <dgm:spPr/>
    </dgm:pt>
    <dgm:pt modelId="{2777E8B7-2C87-4A64-B172-4D156C0B21B9}" type="pres">
      <dgm:prSet presAssocID="{7C2B0E56-0655-41C8-B397-9D5FA989A515}" presName="node" presStyleLbl="node1" presStyleIdx="1" presStyleCnt="4" custScaleX="161051" custScaleY="161051">
        <dgm:presLayoutVars>
          <dgm:bulletEnabled val="1"/>
        </dgm:presLayoutVars>
      </dgm:prSet>
      <dgm:spPr/>
    </dgm:pt>
    <dgm:pt modelId="{3F1D7783-4285-4193-8F46-1D8BEA40B8F5}" type="pres">
      <dgm:prSet presAssocID="{66CE58F2-D7FF-47B0-A70E-923B0D45FFEF}" presName="sibTrans" presStyleLbl="sibTrans2D1" presStyleIdx="1" presStyleCnt="3" custScaleX="161051" custScaleY="161051"/>
      <dgm:spPr>
        <a:prstGeom prst="mathPlus">
          <a:avLst/>
        </a:prstGeom>
      </dgm:spPr>
    </dgm:pt>
    <dgm:pt modelId="{61882950-ECD4-496E-A906-E1AAF1F7A83E}" type="pres">
      <dgm:prSet presAssocID="{66CE58F2-D7FF-47B0-A70E-923B0D45FFEF}" presName="connectorText" presStyleLbl="sibTrans2D1" presStyleIdx="1" presStyleCnt="3"/>
      <dgm:spPr/>
    </dgm:pt>
    <dgm:pt modelId="{143BF160-666C-4E43-82B3-28D209E5EBFB}" type="pres">
      <dgm:prSet presAssocID="{4BE8DB73-4F19-4562-8D0C-073D7FB7E6E0}" presName="node" presStyleLbl="node1" presStyleIdx="2" presStyleCnt="4" custScaleX="161051" custScaleY="161051">
        <dgm:presLayoutVars>
          <dgm:bulletEnabled val="1"/>
        </dgm:presLayoutVars>
      </dgm:prSet>
      <dgm:spPr/>
    </dgm:pt>
    <dgm:pt modelId="{58B98FAE-5A86-4E42-B829-AC21EECAA0D5}" type="pres">
      <dgm:prSet presAssocID="{CB0832F4-A5B0-4297-AE5A-0615E824AD5B}" presName="sibTrans" presStyleLbl="sibTrans2D1" presStyleIdx="2" presStyleCnt="3" custScaleX="161051" custScaleY="161051"/>
      <dgm:spPr>
        <a:prstGeom prst="mathEqual">
          <a:avLst/>
        </a:prstGeom>
      </dgm:spPr>
    </dgm:pt>
    <dgm:pt modelId="{9D2F43D9-9A86-4985-8B43-56AE00F91780}" type="pres">
      <dgm:prSet presAssocID="{CB0832F4-A5B0-4297-AE5A-0615E824AD5B}" presName="connectorText" presStyleLbl="sibTrans2D1" presStyleIdx="2" presStyleCnt="3"/>
      <dgm:spPr/>
    </dgm:pt>
    <dgm:pt modelId="{F5937004-21AB-45E2-9FD4-9B35938538D4}" type="pres">
      <dgm:prSet presAssocID="{0D997FC9-2CD8-4E8A-AD22-0B77B19B09E5}" presName="node" presStyleLbl="node1" presStyleIdx="3" presStyleCnt="4" custScaleX="161051" custScaleY="161051">
        <dgm:presLayoutVars>
          <dgm:bulletEnabled val="1"/>
        </dgm:presLayoutVars>
      </dgm:prSet>
      <dgm:spPr/>
    </dgm:pt>
  </dgm:ptLst>
  <dgm:cxnLst>
    <dgm:cxn modelId="{9F5C8908-3DB6-4668-B6AD-E468F3E7F6F9}" type="presOf" srcId="{083D9C3A-6063-43D7-AC1E-3406C7584CB1}" destId="{6F35BFD7-90AC-4237-A8C0-0D918BDFFEE9}" srcOrd="0" destOrd="0" presId="urn:microsoft.com/office/officeart/2005/8/layout/process1"/>
    <dgm:cxn modelId="{E0BBB20A-016A-4CDD-9059-579AC6E05387}" srcId="{3E90C1FB-F66F-4784-A042-41898C407856}" destId="{7C2B0E56-0655-41C8-B397-9D5FA989A515}" srcOrd="1" destOrd="0" parTransId="{5895A24B-75A2-4F2E-953B-31FC8FDC2200}" sibTransId="{66CE58F2-D7FF-47B0-A70E-923B0D45FFEF}"/>
    <dgm:cxn modelId="{47720F0B-3135-430F-9081-DD66B5C71665}" srcId="{3E90C1FB-F66F-4784-A042-41898C407856}" destId="{083D9C3A-6063-43D7-AC1E-3406C7584CB1}" srcOrd="0" destOrd="0" parTransId="{20C11E3A-4DF4-400C-9F2A-71E2B47254A0}" sibTransId="{4C77D763-126E-4C89-B0F2-C3F623B1CD8A}"/>
    <dgm:cxn modelId="{BA1FA615-0CE9-40F5-9173-005DB133EB0B}" type="presOf" srcId="{3E90C1FB-F66F-4784-A042-41898C407856}" destId="{C6BCDD78-8CE3-47E3-BC45-68EC305EF438}" srcOrd="0" destOrd="0" presId="urn:microsoft.com/office/officeart/2005/8/layout/process1"/>
    <dgm:cxn modelId="{D5E31B25-A6E3-4FF7-AA56-B92CFE5F4D3E}" srcId="{3E90C1FB-F66F-4784-A042-41898C407856}" destId="{4BE8DB73-4F19-4562-8D0C-073D7FB7E6E0}" srcOrd="2" destOrd="0" parTransId="{90DE011F-BF62-4816-B8D1-B99F2FD15132}" sibTransId="{CB0832F4-A5B0-4297-AE5A-0615E824AD5B}"/>
    <dgm:cxn modelId="{CA1A6334-ED93-46FA-9299-46D204BC6BF0}" type="presOf" srcId="{CB0832F4-A5B0-4297-AE5A-0615E824AD5B}" destId="{58B98FAE-5A86-4E42-B829-AC21EECAA0D5}" srcOrd="0" destOrd="0" presId="urn:microsoft.com/office/officeart/2005/8/layout/process1"/>
    <dgm:cxn modelId="{55FC3946-5B3F-41B6-B0A3-759B8131D491}" type="presOf" srcId="{4C77D763-126E-4C89-B0F2-C3F623B1CD8A}" destId="{925148CC-9A1C-4135-A54B-557D57260604}" srcOrd="0" destOrd="0" presId="urn:microsoft.com/office/officeart/2005/8/layout/process1"/>
    <dgm:cxn modelId="{BC8EA246-B0D8-4B9C-8933-14C3D70C74F5}" type="presOf" srcId="{CB0832F4-A5B0-4297-AE5A-0615E824AD5B}" destId="{9D2F43D9-9A86-4985-8B43-56AE00F91780}" srcOrd="1" destOrd="0" presId="urn:microsoft.com/office/officeart/2005/8/layout/process1"/>
    <dgm:cxn modelId="{277C9D52-C6A9-49E8-8031-9EB449978AD1}" type="presOf" srcId="{0D997FC9-2CD8-4E8A-AD22-0B77B19B09E5}" destId="{F5937004-21AB-45E2-9FD4-9B35938538D4}" srcOrd="0" destOrd="0" presId="urn:microsoft.com/office/officeart/2005/8/layout/process1"/>
    <dgm:cxn modelId="{FB3D9C7A-EC8B-4B8A-8A42-C0CAC7E19E77}" type="presOf" srcId="{66CE58F2-D7FF-47B0-A70E-923B0D45FFEF}" destId="{3F1D7783-4285-4193-8F46-1D8BEA40B8F5}" srcOrd="0" destOrd="0" presId="urn:microsoft.com/office/officeart/2005/8/layout/process1"/>
    <dgm:cxn modelId="{B6C4A39F-DBC3-479D-825B-1D04D2253011}" type="presOf" srcId="{7C2B0E56-0655-41C8-B397-9D5FA989A515}" destId="{2777E8B7-2C87-4A64-B172-4D156C0B21B9}" srcOrd="0" destOrd="0" presId="urn:microsoft.com/office/officeart/2005/8/layout/process1"/>
    <dgm:cxn modelId="{F9B5AEC5-8E31-40B4-AD20-7177D051CAB1}" type="presOf" srcId="{4BE8DB73-4F19-4562-8D0C-073D7FB7E6E0}" destId="{143BF160-666C-4E43-82B3-28D209E5EBFB}" srcOrd="0" destOrd="0" presId="urn:microsoft.com/office/officeart/2005/8/layout/process1"/>
    <dgm:cxn modelId="{489A39CE-50C0-492A-81D2-B7F413D4E97F}" srcId="{3E90C1FB-F66F-4784-A042-41898C407856}" destId="{0D997FC9-2CD8-4E8A-AD22-0B77B19B09E5}" srcOrd="3" destOrd="0" parTransId="{BB859068-0C6F-4BA8-94C3-399195A643A4}" sibTransId="{1354552A-EFB7-403B-919F-C656E59A7D1F}"/>
    <dgm:cxn modelId="{B9E12FDC-F35E-48E5-954B-D183C1258497}" type="presOf" srcId="{4C77D763-126E-4C89-B0F2-C3F623B1CD8A}" destId="{E066B6A2-AABC-40D0-842C-072BD9EAE6A2}" srcOrd="1" destOrd="0" presId="urn:microsoft.com/office/officeart/2005/8/layout/process1"/>
    <dgm:cxn modelId="{08546FF0-0741-446E-A060-8EBED1F74E33}" type="presOf" srcId="{66CE58F2-D7FF-47B0-A70E-923B0D45FFEF}" destId="{61882950-ECD4-496E-A906-E1AAF1F7A83E}" srcOrd="1" destOrd="0" presId="urn:microsoft.com/office/officeart/2005/8/layout/process1"/>
    <dgm:cxn modelId="{61B87115-53A4-48F8-8F0F-A6BEA2F14E78}" type="presParOf" srcId="{C6BCDD78-8CE3-47E3-BC45-68EC305EF438}" destId="{6F35BFD7-90AC-4237-A8C0-0D918BDFFEE9}" srcOrd="0" destOrd="0" presId="urn:microsoft.com/office/officeart/2005/8/layout/process1"/>
    <dgm:cxn modelId="{8A099C50-D643-446A-BAB1-E1AF46E89077}" type="presParOf" srcId="{C6BCDD78-8CE3-47E3-BC45-68EC305EF438}" destId="{925148CC-9A1C-4135-A54B-557D57260604}" srcOrd="1" destOrd="0" presId="urn:microsoft.com/office/officeart/2005/8/layout/process1"/>
    <dgm:cxn modelId="{153D7558-E56E-40F0-B129-7B9199B97B22}" type="presParOf" srcId="{925148CC-9A1C-4135-A54B-557D57260604}" destId="{E066B6A2-AABC-40D0-842C-072BD9EAE6A2}" srcOrd="0" destOrd="0" presId="urn:microsoft.com/office/officeart/2005/8/layout/process1"/>
    <dgm:cxn modelId="{80453B4B-BD69-4912-AF36-6AB1CA3830FF}" type="presParOf" srcId="{C6BCDD78-8CE3-47E3-BC45-68EC305EF438}" destId="{2777E8B7-2C87-4A64-B172-4D156C0B21B9}" srcOrd="2" destOrd="0" presId="urn:microsoft.com/office/officeart/2005/8/layout/process1"/>
    <dgm:cxn modelId="{70660B90-7C08-4C66-8865-2819699496DB}" type="presParOf" srcId="{C6BCDD78-8CE3-47E3-BC45-68EC305EF438}" destId="{3F1D7783-4285-4193-8F46-1D8BEA40B8F5}" srcOrd="3" destOrd="0" presId="urn:microsoft.com/office/officeart/2005/8/layout/process1"/>
    <dgm:cxn modelId="{173A62BB-1BD2-4FD8-9EE3-6343E32DC75E}" type="presParOf" srcId="{3F1D7783-4285-4193-8F46-1D8BEA40B8F5}" destId="{61882950-ECD4-496E-A906-E1AAF1F7A83E}" srcOrd="0" destOrd="0" presId="urn:microsoft.com/office/officeart/2005/8/layout/process1"/>
    <dgm:cxn modelId="{16E12442-6262-444C-AA5B-93BEAF6FD1A9}" type="presParOf" srcId="{C6BCDD78-8CE3-47E3-BC45-68EC305EF438}" destId="{143BF160-666C-4E43-82B3-28D209E5EBFB}" srcOrd="4" destOrd="0" presId="urn:microsoft.com/office/officeart/2005/8/layout/process1"/>
    <dgm:cxn modelId="{AC14594B-288B-47D0-BD25-151CF3809EEA}" type="presParOf" srcId="{C6BCDD78-8CE3-47E3-BC45-68EC305EF438}" destId="{58B98FAE-5A86-4E42-B829-AC21EECAA0D5}" srcOrd="5" destOrd="0" presId="urn:microsoft.com/office/officeart/2005/8/layout/process1"/>
    <dgm:cxn modelId="{F7BE300C-81E0-430C-B56B-D66E183058F1}" type="presParOf" srcId="{58B98FAE-5A86-4E42-B829-AC21EECAA0D5}" destId="{9D2F43D9-9A86-4985-8B43-56AE00F91780}" srcOrd="0" destOrd="0" presId="urn:microsoft.com/office/officeart/2005/8/layout/process1"/>
    <dgm:cxn modelId="{D2072B6D-B669-4078-89E3-59A53A62B642}" type="presParOf" srcId="{C6BCDD78-8CE3-47E3-BC45-68EC305EF438}" destId="{F5937004-21AB-45E2-9FD4-9B35938538D4}"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AF613A6B-3565-4B9B-9B96-774EBFF7C158}" type="doc">
      <dgm:prSet loTypeId="urn:microsoft.com/office/officeart/2005/8/layout/process5" loCatId="process" qsTypeId="urn:microsoft.com/office/officeart/2005/8/quickstyle/simple1" qsCatId="simple" csTypeId="urn:microsoft.com/office/officeart/2005/8/colors/colorful1" csCatId="colorful" phldr="1"/>
      <dgm:spPr/>
    </dgm:pt>
    <dgm:pt modelId="{852E3857-F41A-4C4E-B006-C0E6E2A272F0}">
      <dgm:prSet phldrT="[Text]" custT="1"/>
      <dgm:spPr/>
      <dgm:t>
        <a:bodyPr/>
        <a:lstStyle/>
        <a:p>
          <a:r>
            <a:rPr lang="en-US" sz="1800" dirty="0"/>
            <a:t>Head Count</a:t>
          </a:r>
        </a:p>
      </dgm:t>
    </dgm:pt>
    <dgm:pt modelId="{617D2F32-052B-4B9A-980F-6E8C8B6AF52D}" type="parTrans" cxnId="{5B934D0A-1D7C-4B4A-8DE4-998E33D73DFD}">
      <dgm:prSet/>
      <dgm:spPr/>
      <dgm:t>
        <a:bodyPr/>
        <a:lstStyle/>
        <a:p>
          <a:endParaRPr lang="en-US" sz="1800"/>
        </a:p>
      </dgm:t>
    </dgm:pt>
    <dgm:pt modelId="{85654805-505C-4C3B-A869-BF472C07B905}" type="sibTrans" cxnId="{5B934D0A-1D7C-4B4A-8DE4-998E33D73DFD}">
      <dgm:prSet custT="1"/>
      <dgm:spPr/>
      <dgm:t>
        <a:bodyPr/>
        <a:lstStyle/>
        <a:p>
          <a:endParaRPr lang="en-US" sz="1800"/>
        </a:p>
      </dgm:t>
    </dgm:pt>
    <dgm:pt modelId="{CA636F57-5E1A-4398-9B93-5DB6221EBA30}">
      <dgm:prSet phldrT="[Text]" custT="1"/>
      <dgm:spPr/>
      <dgm:t>
        <a:bodyPr/>
        <a:lstStyle/>
        <a:p>
          <a:r>
            <a:rPr lang="en-US" sz="1800" dirty="0"/>
            <a:t>OE IN</a:t>
          </a:r>
        </a:p>
      </dgm:t>
    </dgm:pt>
    <dgm:pt modelId="{3EAF043C-B06F-4521-B0AD-838998EF0F9C}" type="parTrans" cxnId="{3339678F-E693-40AF-956B-658A7E4588A1}">
      <dgm:prSet/>
      <dgm:spPr/>
      <dgm:t>
        <a:bodyPr/>
        <a:lstStyle/>
        <a:p>
          <a:endParaRPr lang="en-US" sz="1800"/>
        </a:p>
      </dgm:t>
    </dgm:pt>
    <dgm:pt modelId="{58D32DED-1510-4485-AFE9-1B95217C27D3}" type="sibTrans" cxnId="{3339678F-E693-40AF-956B-658A7E4588A1}">
      <dgm:prSet custT="1"/>
      <dgm:spPr/>
      <dgm:t>
        <a:bodyPr/>
        <a:lstStyle/>
        <a:p>
          <a:endParaRPr lang="en-US" sz="1800"/>
        </a:p>
      </dgm:t>
    </dgm:pt>
    <dgm:pt modelId="{659008C5-A006-409C-8395-0F79E4A76E69}">
      <dgm:prSet phldrT="[Text]" custT="1"/>
      <dgm:spPr/>
      <dgm:t>
        <a:bodyPr/>
        <a:lstStyle/>
        <a:p>
          <a:r>
            <a:rPr lang="en-US" sz="1800" dirty="0"/>
            <a:t>OE Out</a:t>
          </a:r>
        </a:p>
      </dgm:t>
    </dgm:pt>
    <dgm:pt modelId="{C4A21890-C1B4-4A32-A0C3-D803942CE310}" type="parTrans" cxnId="{DC29A26D-CEFA-4A1E-B5A6-45EBBF8F9085}">
      <dgm:prSet/>
      <dgm:spPr/>
      <dgm:t>
        <a:bodyPr/>
        <a:lstStyle/>
        <a:p>
          <a:endParaRPr lang="en-US" sz="1800"/>
        </a:p>
      </dgm:t>
    </dgm:pt>
    <dgm:pt modelId="{5E74A919-1022-4F67-94A1-232E9CA8777D}" type="sibTrans" cxnId="{DC29A26D-CEFA-4A1E-B5A6-45EBBF8F9085}">
      <dgm:prSet custT="1"/>
      <dgm:spPr/>
      <dgm:t>
        <a:bodyPr/>
        <a:lstStyle/>
        <a:p>
          <a:endParaRPr lang="en-US" sz="1800"/>
        </a:p>
      </dgm:t>
    </dgm:pt>
    <dgm:pt modelId="{4EF1D670-F054-4DAC-88AB-31FA25CFCAE7}">
      <dgm:prSet phldrT="[Text]" custT="1"/>
      <dgm:spPr/>
      <dgm:t>
        <a:bodyPr/>
        <a:lstStyle/>
        <a:p>
          <a:r>
            <a:rPr lang="en-US" sz="1800" dirty="0"/>
            <a:t>Resident Student Count</a:t>
          </a:r>
        </a:p>
      </dgm:t>
    </dgm:pt>
    <dgm:pt modelId="{B43394F4-DC55-46E0-A31D-2494E3BD965C}" type="parTrans" cxnId="{8DDB5B7C-463B-44C0-AD80-3EBB54344876}">
      <dgm:prSet/>
      <dgm:spPr/>
      <dgm:t>
        <a:bodyPr/>
        <a:lstStyle/>
        <a:p>
          <a:endParaRPr lang="en-US" sz="1800"/>
        </a:p>
      </dgm:t>
    </dgm:pt>
    <dgm:pt modelId="{598FB686-C391-4FC7-ADFF-8253634D5810}" type="sibTrans" cxnId="{8DDB5B7C-463B-44C0-AD80-3EBB54344876}">
      <dgm:prSet custT="1"/>
      <dgm:spPr/>
      <dgm:t>
        <a:bodyPr/>
        <a:lstStyle/>
        <a:p>
          <a:endParaRPr lang="en-US" sz="1800"/>
        </a:p>
      </dgm:t>
    </dgm:pt>
    <dgm:pt modelId="{10F4C756-2D22-4CDB-8D6B-4A24840C2B6D}" type="pres">
      <dgm:prSet presAssocID="{AF613A6B-3565-4B9B-9B96-774EBFF7C158}" presName="diagram" presStyleCnt="0">
        <dgm:presLayoutVars>
          <dgm:dir/>
          <dgm:resizeHandles val="exact"/>
        </dgm:presLayoutVars>
      </dgm:prSet>
      <dgm:spPr/>
    </dgm:pt>
    <dgm:pt modelId="{0A319F47-035E-4A1D-82BE-B77FB209FE08}" type="pres">
      <dgm:prSet presAssocID="{852E3857-F41A-4C4E-B006-C0E6E2A272F0}" presName="node" presStyleLbl="node1" presStyleIdx="0" presStyleCnt="4">
        <dgm:presLayoutVars>
          <dgm:bulletEnabled val="1"/>
        </dgm:presLayoutVars>
      </dgm:prSet>
      <dgm:spPr/>
    </dgm:pt>
    <dgm:pt modelId="{07C506E0-CFB3-4237-A79E-490431C9EBF0}" type="pres">
      <dgm:prSet presAssocID="{85654805-505C-4C3B-A869-BF472C07B905}" presName="sibTrans" presStyleLbl="sibTrans2D1" presStyleIdx="0" presStyleCnt="3"/>
      <dgm:spPr>
        <a:prstGeom prst="mathMinus">
          <a:avLst/>
        </a:prstGeom>
      </dgm:spPr>
    </dgm:pt>
    <dgm:pt modelId="{495C0168-C677-429D-A1E1-52EDE0E84CD8}" type="pres">
      <dgm:prSet presAssocID="{85654805-505C-4C3B-A869-BF472C07B905}" presName="connectorText" presStyleLbl="sibTrans2D1" presStyleIdx="0" presStyleCnt="3"/>
      <dgm:spPr/>
    </dgm:pt>
    <dgm:pt modelId="{0453164F-6229-4FE1-99E9-E3F729B5E721}" type="pres">
      <dgm:prSet presAssocID="{CA636F57-5E1A-4398-9B93-5DB6221EBA30}" presName="node" presStyleLbl="node1" presStyleIdx="1" presStyleCnt="4">
        <dgm:presLayoutVars>
          <dgm:bulletEnabled val="1"/>
        </dgm:presLayoutVars>
      </dgm:prSet>
      <dgm:spPr/>
    </dgm:pt>
    <dgm:pt modelId="{EAEE15E6-7854-40FB-85F9-604BC482D8B0}" type="pres">
      <dgm:prSet presAssocID="{58D32DED-1510-4485-AFE9-1B95217C27D3}" presName="sibTrans" presStyleLbl="sibTrans2D1" presStyleIdx="1" presStyleCnt="3"/>
      <dgm:spPr>
        <a:prstGeom prst="mathPlus">
          <a:avLst/>
        </a:prstGeom>
      </dgm:spPr>
    </dgm:pt>
    <dgm:pt modelId="{E884665E-5008-42E2-B786-17BD42372174}" type="pres">
      <dgm:prSet presAssocID="{58D32DED-1510-4485-AFE9-1B95217C27D3}" presName="connectorText" presStyleLbl="sibTrans2D1" presStyleIdx="1" presStyleCnt="3"/>
      <dgm:spPr/>
    </dgm:pt>
    <dgm:pt modelId="{4197DF5A-C596-4519-8D7C-FACDC8666F38}" type="pres">
      <dgm:prSet presAssocID="{659008C5-A006-409C-8395-0F79E4A76E69}" presName="node" presStyleLbl="node1" presStyleIdx="2" presStyleCnt="4">
        <dgm:presLayoutVars>
          <dgm:bulletEnabled val="1"/>
        </dgm:presLayoutVars>
      </dgm:prSet>
      <dgm:spPr/>
    </dgm:pt>
    <dgm:pt modelId="{71B0DE46-3967-4980-9FAF-F0B33E7D44FC}" type="pres">
      <dgm:prSet presAssocID="{5E74A919-1022-4F67-94A1-232E9CA8777D}" presName="sibTrans" presStyleLbl="sibTrans2D1" presStyleIdx="2" presStyleCnt="3"/>
      <dgm:spPr>
        <a:prstGeom prst="mathEqual">
          <a:avLst/>
        </a:prstGeom>
      </dgm:spPr>
    </dgm:pt>
    <dgm:pt modelId="{3EEF898A-05E3-4439-B08D-80B098AB507F}" type="pres">
      <dgm:prSet presAssocID="{5E74A919-1022-4F67-94A1-232E9CA8777D}" presName="connectorText" presStyleLbl="sibTrans2D1" presStyleIdx="2" presStyleCnt="3"/>
      <dgm:spPr/>
    </dgm:pt>
    <dgm:pt modelId="{7E011E85-5CD9-4232-A6BE-B09744F50EB2}" type="pres">
      <dgm:prSet presAssocID="{4EF1D670-F054-4DAC-88AB-31FA25CFCAE7}" presName="node" presStyleLbl="node1" presStyleIdx="3" presStyleCnt="4">
        <dgm:presLayoutVars>
          <dgm:bulletEnabled val="1"/>
        </dgm:presLayoutVars>
      </dgm:prSet>
      <dgm:spPr/>
    </dgm:pt>
  </dgm:ptLst>
  <dgm:cxnLst>
    <dgm:cxn modelId="{E563D800-2A68-4F11-B680-0F554750EBA7}" type="presOf" srcId="{CA636F57-5E1A-4398-9B93-5DB6221EBA30}" destId="{0453164F-6229-4FE1-99E9-E3F729B5E721}" srcOrd="0" destOrd="0" presId="urn:microsoft.com/office/officeart/2005/8/layout/process5"/>
    <dgm:cxn modelId="{ACF2D504-5488-44CF-A9DC-18F44F3BC69B}" type="presOf" srcId="{58D32DED-1510-4485-AFE9-1B95217C27D3}" destId="{E884665E-5008-42E2-B786-17BD42372174}" srcOrd="1" destOrd="0" presId="urn:microsoft.com/office/officeart/2005/8/layout/process5"/>
    <dgm:cxn modelId="{5B934D0A-1D7C-4B4A-8DE4-998E33D73DFD}" srcId="{AF613A6B-3565-4B9B-9B96-774EBFF7C158}" destId="{852E3857-F41A-4C4E-B006-C0E6E2A272F0}" srcOrd="0" destOrd="0" parTransId="{617D2F32-052B-4B9A-980F-6E8C8B6AF52D}" sibTransId="{85654805-505C-4C3B-A869-BF472C07B905}"/>
    <dgm:cxn modelId="{0903B514-336C-4F70-BB9F-95878CB2BA6E}" type="presOf" srcId="{85654805-505C-4C3B-A869-BF472C07B905}" destId="{07C506E0-CFB3-4237-A79E-490431C9EBF0}" srcOrd="0" destOrd="0" presId="urn:microsoft.com/office/officeart/2005/8/layout/process5"/>
    <dgm:cxn modelId="{DC29A26D-CEFA-4A1E-B5A6-45EBBF8F9085}" srcId="{AF613A6B-3565-4B9B-9B96-774EBFF7C158}" destId="{659008C5-A006-409C-8395-0F79E4A76E69}" srcOrd="2" destOrd="0" parTransId="{C4A21890-C1B4-4A32-A0C3-D803942CE310}" sibTransId="{5E74A919-1022-4F67-94A1-232E9CA8777D}"/>
    <dgm:cxn modelId="{2E773B59-D889-48ED-A18D-B20BD88CE779}" type="presOf" srcId="{85654805-505C-4C3B-A869-BF472C07B905}" destId="{495C0168-C677-429D-A1E1-52EDE0E84CD8}" srcOrd="1" destOrd="0" presId="urn:microsoft.com/office/officeart/2005/8/layout/process5"/>
    <dgm:cxn modelId="{6CDF8879-8420-44CE-A1CF-F79286D202B4}" type="presOf" srcId="{852E3857-F41A-4C4E-B006-C0E6E2A272F0}" destId="{0A319F47-035E-4A1D-82BE-B77FB209FE08}" srcOrd="0" destOrd="0" presId="urn:microsoft.com/office/officeart/2005/8/layout/process5"/>
    <dgm:cxn modelId="{8DDB5B7C-463B-44C0-AD80-3EBB54344876}" srcId="{AF613A6B-3565-4B9B-9B96-774EBFF7C158}" destId="{4EF1D670-F054-4DAC-88AB-31FA25CFCAE7}" srcOrd="3" destOrd="0" parTransId="{B43394F4-DC55-46E0-A31D-2494E3BD965C}" sibTransId="{598FB686-C391-4FC7-ADFF-8253634D5810}"/>
    <dgm:cxn modelId="{8EC4117F-38C6-4112-8ECB-E06145F95A49}" type="presOf" srcId="{AF613A6B-3565-4B9B-9B96-774EBFF7C158}" destId="{10F4C756-2D22-4CDB-8D6B-4A24840C2B6D}" srcOrd="0" destOrd="0" presId="urn:microsoft.com/office/officeart/2005/8/layout/process5"/>
    <dgm:cxn modelId="{3339678F-E693-40AF-956B-658A7E4588A1}" srcId="{AF613A6B-3565-4B9B-9B96-774EBFF7C158}" destId="{CA636F57-5E1A-4398-9B93-5DB6221EBA30}" srcOrd="1" destOrd="0" parTransId="{3EAF043C-B06F-4521-B0AD-838998EF0F9C}" sibTransId="{58D32DED-1510-4485-AFE9-1B95217C27D3}"/>
    <dgm:cxn modelId="{DF8ED89F-730E-46FE-AFB9-0877537BFF4E}" type="presOf" srcId="{659008C5-A006-409C-8395-0F79E4A76E69}" destId="{4197DF5A-C596-4519-8D7C-FACDC8666F38}" srcOrd="0" destOrd="0" presId="urn:microsoft.com/office/officeart/2005/8/layout/process5"/>
    <dgm:cxn modelId="{7534EBA4-58D8-45E4-B99B-06CB04353855}" type="presOf" srcId="{5E74A919-1022-4F67-94A1-232E9CA8777D}" destId="{71B0DE46-3967-4980-9FAF-F0B33E7D44FC}" srcOrd="0" destOrd="0" presId="urn:microsoft.com/office/officeart/2005/8/layout/process5"/>
    <dgm:cxn modelId="{1B3E6FC3-365B-43AB-9A95-A5E34C5354E7}" type="presOf" srcId="{58D32DED-1510-4485-AFE9-1B95217C27D3}" destId="{EAEE15E6-7854-40FB-85F9-604BC482D8B0}" srcOrd="0" destOrd="0" presId="urn:microsoft.com/office/officeart/2005/8/layout/process5"/>
    <dgm:cxn modelId="{A8CC60CA-D047-47E9-8B7C-6F7DE9D437E7}" type="presOf" srcId="{4EF1D670-F054-4DAC-88AB-31FA25CFCAE7}" destId="{7E011E85-5CD9-4232-A6BE-B09744F50EB2}" srcOrd="0" destOrd="0" presId="urn:microsoft.com/office/officeart/2005/8/layout/process5"/>
    <dgm:cxn modelId="{01BCCAD8-DD10-4506-92E6-59E3E3B26CE0}" type="presOf" srcId="{5E74A919-1022-4F67-94A1-232E9CA8777D}" destId="{3EEF898A-05E3-4439-B08D-80B098AB507F}" srcOrd="1" destOrd="0" presId="urn:microsoft.com/office/officeart/2005/8/layout/process5"/>
    <dgm:cxn modelId="{799D5B29-EE12-40EC-B265-3EA6A7C59D4A}" type="presParOf" srcId="{10F4C756-2D22-4CDB-8D6B-4A24840C2B6D}" destId="{0A319F47-035E-4A1D-82BE-B77FB209FE08}" srcOrd="0" destOrd="0" presId="urn:microsoft.com/office/officeart/2005/8/layout/process5"/>
    <dgm:cxn modelId="{D94A28F8-41E5-4196-ADC5-8930E8A74306}" type="presParOf" srcId="{10F4C756-2D22-4CDB-8D6B-4A24840C2B6D}" destId="{07C506E0-CFB3-4237-A79E-490431C9EBF0}" srcOrd="1" destOrd="0" presId="urn:microsoft.com/office/officeart/2005/8/layout/process5"/>
    <dgm:cxn modelId="{83D6EFBF-5012-4FD5-AA05-1BADE49410F3}" type="presParOf" srcId="{07C506E0-CFB3-4237-A79E-490431C9EBF0}" destId="{495C0168-C677-429D-A1E1-52EDE0E84CD8}" srcOrd="0" destOrd="0" presId="urn:microsoft.com/office/officeart/2005/8/layout/process5"/>
    <dgm:cxn modelId="{A5366226-7A48-448D-8636-C75EF9E85319}" type="presParOf" srcId="{10F4C756-2D22-4CDB-8D6B-4A24840C2B6D}" destId="{0453164F-6229-4FE1-99E9-E3F729B5E721}" srcOrd="2" destOrd="0" presId="urn:microsoft.com/office/officeart/2005/8/layout/process5"/>
    <dgm:cxn modelId="{3E81772C-9B79-44B6-AAB9-906D2E43333A}" type="presParOf" srcId="{10F4C756-2D22-4CDB-8D6B-4A24840C2B6D}" destId="{EAEE15E6-7854-40FB-85F9-604BC482D8B0}" srcOrd="3" destOrd="0" presId="urn:microsoft.com/office/officeart/2005/8/layout/process5"/>
    <dgm:cxn modelId="{145E84E7-9287-44DB-BF33-26198EB58AD1}" type="presParOf" srcId="{EAEE15E6-7854-40FB-85F9-604BC482D8B0}" destId="{E884665E-5008-42E2-B786-17BD42372174}" srcOrd="0" destOrd="0" presId="urn:microsoft.com/office/officeart/2005/8/layout/process5"/>
    <dgm:cxn modelId="{931D5AF6-37D0-4BA0-B8FE-35AC53AA416C}" type="presParOf" srcId="{10F4C756-2D22-4CDB-8D6B-4A24840C2B6D}" destId="{4197DF5A-C596-4519-8D7C-FACDC8666F38}" srcOrd="4" destOrd="0" presId="urn:microsoft.com/office/officeart/2005/8/layout/process5"/>
    <dgm:cxn modelId="{D715015E-8600-4CFB-B514-EB96739DAB99}" type="presParOf" srcId="{10F4C756-2D22-4CDB-8D6B-4A24840C2B6D}" destId="{71B0DE46-3967-4980-9FAF-F0B33E7D44FC}" srcOrd="5" destOrd="0" presId="urn:microsoft.com/office/officeart/2005/8/layout/process5"/>
    <dgm:cxn modelId="{8142774C-9459-47E8-9928-140390060CF4}" type="presParOf" srcId="{71B0DE46-3967-4980-9FAF-F0B33E7D44FC}" destId="{3EEF898A-05E3-4439-B08D-80B098AB507F}" srcOrd="0" destOrd="0" presId="urn:microsoft.com/office/officeart/2005/8/layout/process5"/>
    <dgm:cxn modelId="{0596614D-1ADF-4EDC-9A06-676C776F5C75}" type="presParOf" srcId="{10F4C756-2D22-4CDB-8D6B-4A24840C2B6D}" destId="{7E011E85-5CD9-4232-A6BE-B09744F50EB2}" srcOrd="6"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F613A6B-3565-4B9B-9B96-774EBFF7C158}" type="doc">
      <dgm:prSet loTypeId="urn:microsoft.com/office/officeart/2005/8/layout/process5" loCatId="process" qsTypeId="urn:microsoft.com/office/officeart/2005/8/quickstyle/simple1" qsCatId="simple" csTypeId="urn:microsoft.com/office/officeart/2005/8/colors/colorful1" csCatId="colorful" phldr="1"/>
      <dgm:spPr/>
    </dgm:pt>
    <dgm:pt modelId="{852E3857-F41A-4C4E-B006-C0E6E2A272F0}">
      <dgm:prSet phldrT="[Text]" custT="1">
        <dgm:style>
          <a:lnRef idx="0">
            <a:scrgbClr r="0" g="0" b="0"/>
          </a:lnRef>
          <a:fillRef idx="0">
            <a:scrgbClr r="0" g="0" b="0"/>
          </a:fillRef>
          <a:effectRef idx="0">
            <a:scrgbClr r="0" g="0" b="0"/>
          </a:effectRef>
          <a:fontRef idx="minor">
            <a:schemeClr val="lt1"/>
          </a:fontRef>
        </dgm:style>
      </dgm:prSet>
      <dgm:spPr>
        <a:solidFill>
          <a:schemeClr val="accent6"/>
        </a:solidFill>
        <a:ln>
          <a:noFill/>
        </a:ln>
      </dgm:spPr>
      <dgm:t>
        <a:bodyPr/>
        <a:lstStyle/>
        <a:p>
          <a:r>
            <a:rPr lang="en-US" sz="1800" dirty="0"/>
            <a:t>FTE Equivalent (i.e., 0.5 or 0.6)</a:t>
          </a:r>
        </a:p>
      </dgm:t>
    </dgm:pt>
    <dgm:pt modelId="{617D2F32-052B-4B9A-980F-6E8C8B6AF52D}" type="parTrans" cxnId="{5B934D0A-1D7C-4B4A-8DE4-998E33D73DFD}">
      <dgm:prSet/>
      <dgm:spPr/>
      <dgm:t>
        <a:bodyPr/>
        <a:lstStyle/>
        <a:p>
          <a:endParaRPr lang="en-US" sz="1800"/>
        </a:p>
      </dgm:t>
    </dgm:pt>
    <dgm:pt modelId="{85654805-505C-4C3B-A869-BF472C07B905}" type="sibTrans" cxnId="{5B934D0A-1D7C-4B4A-8DE4-998E33D73DFD}">
      <dgm:prSet custT="1">
        <dgm:style>
          <a:lnRef idx="0">
            <a:scrgbClr r="0" g="0" b="0"/>
          </a:lnRef>
          <a:fillRef idx="0">
            <a:scrgbClr r="0" g="0" b="0"/>
          </a:fillRef>
          <a:effectRef idx="0">
            <a:scrgbClr r="0" g="0" b="0"/>
          </a:effectRef>
          <a:fontRef idx="minor">
            <a:schemeClr val="lt1"/>
          </a:fontRef>
        </dgm:style>
      </dgm:prSet>
      <dgm:spPr>
        <a:solidFill>
          <a:schemeClr val="accent6"/>
        </a:solidFill>
        <a:ln>
          <a:noFill/>
        </a:ln>
      </dgm:spPr>
      <dgm:t>
        <a:bodyPr/>
        <a:lstStyle/>
        <a:p>
          <a:endParaRPr lang="en-US" sz="1800"/>
        </a:p>
      </dgm:t>
    </dgm:pt>
    <dgm:pt modelId="{AD0A93C8-9847-4302-AA43-37C1375A844B}">
      <dgm:prSet custT="1"/>
      <dgm:spPr>
        <a:solidFill>
          <a:schemeClr val="accent2"/>
        </a:solidFill>
      </dgm:spPr>
      <dgm:t>
        <a:bodyPr/>
        <a:lstStyle/>
        <a:p>
          <a:r>
            <a:rPr lang="en-US" sz="1800" dirty="0"/>
            <a:t>Resident FTE</a:t>
          </a:r>
        </a:p>
      </dgm:t>
    </dgm:pt>
    <dgm:pt modelId="{B2F1F5F2-C519-49DA-A81A-89DEEE279352}" type="parTrans" cxnId="{22B1F589-DB9A-465C-9D7B-AE7F88420A8B}">
      <dgm:prSet/>
      <dgm:spPr/>
      <dgm:t>
        <a:bodyPr/>
        <a:lstStyle/>
        <a:p>
          <a:endParaRPr lang="en-US" sz="1800"/>
        </a:p>
      </dgm:t>
    </dgm:pt>
    <dgm:pt modelId="{45EBA9F2-9097-4B82-AFB8-4925A5B99513}" type="sibTrans" cxnId="{22B1F589-DB9A-465C-9D7B-AE7F88420A8B}">
      <dgm:prSet/>
      <dgm:spPr/>
      <dgm:t>
        <a:bodyPr/>
        <a:lstStyle/>
        <a:p>
          <a:endParaRPr lang="en-US" sz="1800"/>
        </a:p>
      </dgm:t>
    </dgm:pt>
    <dgm:pt modelId="{F384A019-6BD9-4504-A4B6-ED077E5F5D2C}">
      <dgm:prSet phldrT="[Text]" custT="1"/>
      <dgm:spPr>
        <a:solidFill>
          <a:schemeClr val="accent5"/>
        </a:solidFill>
      </dgm:spPr>
      <dgm:t>
        <a:bodyPr/>
        <a:lstStyle/>
        <a:p>
          <a:r>
            <a:rPr lang="en-US" sz="1800" dirty="0"/>
            <a:t>Resident Student Count</a:t>
          </a:r>
        </a:p>
      </dgm:t>
    </dgm:pt>
    <dgm:pt modelId="{986E51B4-80D8-45A2-8D6D-5B6DFF06DEA6}" type="parTrans" cxnId="{6D5E26A9-4144-4F9D-B03A-E63E5EE4493B}">
      <dgm:prSet/>
      <dgm:spPr/>
      <dgm:t>
        <a:bodyPr/>
        <a:lstStyle/>
        <a:p>
          <a:endParaRPr lang="en-US" sz="1800"/>
        </a:p>
      </dgm:t>
    </dgm:pt>
    <dgm:pt modelId="{6BB9415C-B952-41F8-BF6F-DAA390DF40E7}" type="sibTrans" cxnId="{6D5E26A9-4144-4F9D-B03A-E63E5EE4493B}">
      <dgm:prSet custT="1"/>
      <dgm:spPr>
        <a:solidFill>
          <a:schemeClr val="accent5"/>
        </a:solidFill>
      </dgm:spPr>
      <dgm:t>
        <a:bodyPr/>
        <a:lstStyle/>
        <a:p>
          <a:endParaRPr lang="en-US" sz="1800"/>
        </a:p>
      </dgm:t>
    </dgm:pt>
    <dgm:pt modelId="{10F4C756-2D22-4CDB-8D6B-4A24840C2B6D}" type="pres">
      <dgm:prSet presAssocID="{AF613A6B-3565-4B9B-9B96-774EBFF7C158}" presName="diagram" presStyleCnt="0">
        <dgm:presLayoutVars>
          <dgm:dir/>
          <dgm:resizeHandles val="exact"/>
        </dgm:presLayoutVars>
      </dgm:prSet>
      <dgm:spPr/>
    </dgm:pt>
    <dgm:pt modelId="{1CFE7916-6FCA-4946-A5CE-742BD0C5C488}" type="pres">
      <dgm:prSet presAssocID="{F384A019-6BD9-4504-A4B6-ED077E5F5D2C}" presName="node" presStyleLbl="node1" presStyleIdx="0" presStyleCnt="3" custScaleX="130718">
        <dgm:presLayoutVars>
          <dgm:bulletEnabled val="1"/>
        </dgm:presLayoutVars>
      </dgm:prSet>
      <dgm:spPr/>
    </dgm:pt>
    <dgm:pt modelId="{D571A949-BDB2-4BFB-AE7E-7FE246B13573}" type="pres">
      <dgm:prSet presAssocID="{6BB9415C-B952-41F8-BF6F-DAA390DF40E7}" presName="sibTrans" presStyleLbl="sibTrans2D1" presStyleIdx="0" presStyleCnt="2"/>
      <dgm:spPr>
        <a:prstGeom prst="mathMultiply">
          <a:avLst/>
        </a:prstGeom>
      </dgm:spPr>
    </dgm:pt>
    <dgm:pt modelId="{457EA80C-0B3B-4944-96AD-089C79C594DC}" type="pres">
      <dgm:prSet presAssocID="{6BB9415C-B952-41F8-BF6F-DAA390DF40E7}" presName="connectorText" presStyleLbl="sibTrans2D1" presStyleIdx="0" presStyleCnt="2"/>
      <dgm:spPr/>
    </dgm:pt>
    <dgm:pt modelId="{0A319F47-035E-4A1D-82BE-B77FB209FE08}" type="pres">
      <dgm:prSet presAssocID="{852E3857-F41A-4C4E-B006-C0E6E2A272F0}" presName="node" presStyleLbl="node1" presStyleIdx="1" presStyleCnt="3" custScaleX="130349">
        <dgm:presLayoutVars>
          <dgm:bulletEnabled val="1"/>
        </dgm:presLayoutVars>
      </dgm:prSet>
      <dgm:spPr/>
    </dgm:pt>
    <dgm:pt modelId="{07C506E0-CFB3-4237-A79E-490431C9EBF0}" type="pres">
      <dgm:prSet presAssocID="{85654805-505C-4C3B-A869-BF472C07B905}" presName="sibTrans" presStyleLbl="sibTrans2D1" presStyleIdx="1" presStyleCnt="2"/>
      <dgm:spPr>
        <a:prstGeom prst="mathEqual">
          <a:avLst/>
        </a:prstGeom>
      </dgm:spPr>
    </dgm:pt>
    <dgm:pt modelId="{495C0168-C677-429D-A1E1-52EDE0E84CD8}" type="pres">
      <dgm:prSet presAssocID="{85654805-505C-4C3B-A869-BF472C07B905}" presName="connectorText" presStyleLbl="sibTrans2D1" presStyleIdx="1" presStyleCnt="2"/>
      <dgm:spPr/>
    </dgm:pt>
    <dgm:pt modelId="{0319987E-0199-4E21-972C-039D868A6735}" type="pres">
      <dgm:prSet presAssocID="{AD0A93C8-9847-4302-AA43-37C1375A844B}" presName="node" presStyleLbl="node1" presStyleIdx="2" presStyleCnt="3" custScaleX="133100" custScaleY="100056">
        <dgm:presLayoutVars>
          <dgm:bulletEnabled val="1"/>
        </dgm:presLayoutVars>
      </dgm:prSet>
      <dgm:spPr/>
    </dgm:pt>
  </dgm:ptLst>
  <dgm:cxnLst>
    <dgm:cxn modelId="{5B934D0A-1D7C-4B4A-8DE4-998E33D73DFD}" srcId="{AF613A6B-3565-4B9B-9B96-774EBFF7C158}" destId="{852E3857-F41A-4C4E-B006-C0E6E2A272F0}" srcOrd="1" destOrd="0" parTransId="{617D2F32-052B-4B9A-980F-6E8C8B6AF52D}" sibTransId="{85654805-505C-4C3B-A869-BF472C07B905}"/>
    <dgm:cxn modelId="{0903B514-336C-4F70-BB9F-95878CB2BA6E}" type="presOf" srcId="{85654805-505C-4C3B-A869-BF472C07B905}" destId="{07C506E0-CFB3-4237-A79E-490431C9EBF0}" srcOrd="0" destOrd="0" presId="urn:microsoft.com/office/officeart/2005/8/layout/process5"/>
    <dgm:cxn modelId="{7C7DF043-5C02-4767-A316-DD2592612EF0}" type="presOf" srcId="{F384A019-6BD9-4504-A4B6-ED077E5F5D2C}" destId="{1CFE7916-6FCA-4946-A5CE-742BD0C5C488}" srcOrd="0" destOrd="0" presId="urn:microsoft.com/office/officeart/2005/8/layout/process5"/>
    <dgm:cxn modelId="{123AA976-0C1A-491F-8796-8E12AB0F3A61}" type="presOf" srcId="{6BB9415C-B952-41F8-BF6F-DAA390DF40E7}" destId="{D571A949-BDB2-4BFB-AE7E-7FE246B13573}" srcOrd="0" destOrd="0" presId="urn:microsoft.com/office/officeart/2005/8/layout/process5"/>
    <dgm:cxn modelId="{2E773B59-D889-48ED-A18D-B20BD88CE779}" type="presOf" srcId="{85654805-505C-4C3B-A869-BF472C07B905}" destId="{495C0168-C677-429D-A1E1-52EDE0E84CD8}" srcOrd="1" destOrd="0" presId="urn:microsoft.com/office/officeart/2005/8/layout/process5"/>
    <dgm:cxn modelId="{6CDF8879-8420-44CE-A1CF-F79286D202B4}" type="presOf" srcId="{852E3857-F41A-4C4E-B006-C0E6E2A272F0}" destId="{0A319F47-035E-4A1D-82BE-B77FB209FE08}" srcOrd="0" destOrd="0" presId="urn:microsoft.com/office/officeart/2005/8/layout/process5"/>
    <dgm:cxn modelId="{8EC4117F-38C6-4112-8ECB-E06145F95A49}" type="presOf" srcId="{AF613A6B-3565-4B9B-9B96-774EBFF7C158}" destId="{10F4C756-2D22-4CDB-8D6B-4A24840C2B6D}" srcOrd="0" destOrd="0" presId="urn:microsoft.com/office/officeart/2005/8/layout/process5"/>
    <dgm:cxn modelId="{22B1F589-DB9A-465C-9D7B-AE7F88420A8B}" srcId="{AF613A6B-3565-4B9B-9B96-774EBFF7C158}" destId="{AD0A93C8-9847-4302-AA43-37C1375A844B}" srcOrd="2" destOrd="0" parTransId="{B2F1F5F2-C519-49DA-A81A-89DEEE279352}" sibTransId="{45EBA9F2-9097-4B82-AFB8-4925A5B99513}"/>
    <dgm:cxn modelId="{87240F94-B20B-465F-899A-E5FE54DFDE21}" type="presOf" srcId="{6BB9415C-B952-41F8-BF6F-DAA390DF40E7}" destId="{457EA80C-0B3B-4944-96AD-089C79C594DC}" srcOrd="1" destOrd="0" presId="urn:microsoft.com/office/officeart/2005/8/layout/process5"/>
    <dgm:cxn modelId="{E0D3B0A8-67FD-44BC-BE9A-60208845755F}" type="presOf" srcId="{AD0A93C8-9847-4302-AA43-37C1375A844B}" destId="{0319987E-0199-4E21-972C-039D868A6735}" srcOrd="0" destOrd="0" presId="urn:microsoft.com/office/officeart/2005/8/layout/process5"/>
    <dgm:cxn modelId="{6D5E26A9-4144-4F9D-B03A-E63E5EE4493B}" srcId="{AF613A6B-3565-4B9B-9B96-774EBFF7C158}" destId="{F384A019-6BD9-4504-A4B6-ED077E5F5D2C}" srcOrd="0" destOrd="0" parTransId="{986E51B4-80D8-45A2-8D6D-5B6DFF06DEA6}" sibTransId="{6BB9415C-B952-41F8-BF6F-DAA390DF40E7}"/>
    <dgm:cxn modelId="{F8FFE3E1-A03A-47A8-813F-E6E6DF9D1992}" type="presParOf" srcId="{10F4C756-2D22-4CDB-8D6B-4A24840C2B6D}" destId="{1CFE7916-6FCA-4946-A5CE-742BD0C5C488}" srcOrd="0" destOrd="0" presId="urn:microsoft.com/office/officeart/2005/8/layout/process5"/>
    <dgm:cxn modelId="{424A1062-6AE3-4CCA-B9F9-878E3B57799A}" type="presParOf" srcId="{10F4C756-2D22-4CDB-8D6B-4A24840C2B6D}" destId="{D571A949-BDB2-4BFB-AE7E-7FE246B13573}" srcOrd="1" destOrd="0" presId="urn:microsoft.com/office/officeart/2005/8/layout/process5"/>
    <dgm:cxn modelId="{42938C36-3BCB-4A6D-9EAB-9F7D37233087}" type="presParOf" srcId="{D571A949-BDB2-4BFB-AE7E-7FE246B13573}" destId="{457EA80C-0B3B-4944-96AD-089C79C594DC}" srcOrd="0" destOrd="0" presId="urn:microsoft.com/office/officeart/2005/8/layout/process5"/>
    <dgm:cxn modelId="{799D5B29-EE12-40EC-B265-3EA6A7C59D4A}" type="presParOf" srcId="{10F4C756-2D22-4CDB-8D6B-4A24840C2B6D}" destId="{0A319F47-035E-4A1D-82BE-B77FB209FE08}" srcOrd="2" destOrd="0" presId="urn:microsoft.com/office/officeart/2005/8/layout/process5"/>
    <dgm:cxn modelId="{D94A28F8-41E5-4196-ADC5-8930E8A74306}" type="presParOf" srcId="{10F4C756-2D22-4CDB-8D6B-4A24840C2B6D}" destId="{07C506E0-CFB3-4237-A79E-490431C9EBF0}" srcOrd="3" destOrd="0" presId="urn:microsoft.com/office/officeart/2005/8/layout/process5"/>
    <dgm:cxn modelId="{83D6EFBF-5012-4FD5-AA05-1BADE49410F3}" type="presParOf" srcId="{07C506E0-CFB3-4237-A79E-490431C9EBF0}" destId="{495C0168-C677-429D-A1E1-52EDE0E84CD8}" srcOrd="0" destOrd="0" presId="urn:microsoft.com/office/officeart/2005/8/layout/process5"/>
    <dgm:cxn modelId="{3854E241-E347-4A81-803D-67FEE7CD41E0}" type="presParOf" srcId="{10F4C756-2D22-4CDB-8D6B-4A24840C2B6D}" destId="{0319987E-0199-4E21-972C-039D868A6735}" srcOrd="4" destOrd="0" presId="urn:microsoft.com/office/officeart/2005/8/layout/process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E90C1FB-F66F-4784-A042-41898C407856}" type="doc">
      <dgm:prSet loTypeId="urn:microsoft.com/office/officeart/2005/8/layout/process1" loCatId="process" qsTypeId="urn:microsoft.com/office/officeart/2005/8/quickstyle/simple1" qsCatId="simple" csTypeId="urn:microsoft.com/office/officeart/2005/8/colors/colorful1" csCatId="colorful" phldr="1"/>
      <dgm:spPr/>
    </dgm:pt>
    <dgm:pt modelId="{083D9C3A-6063-43D7-AC1E-3406C7584CB1}">
      <dgm:prSet phldrT="[Text]" custT="1"/>
      <dgm:spPr/>
      <dgm:t>
        <a:bodyPr/>
        <a:lstStyle/>
        <a:p>
          <a:r>
            <a:rPr lang="en-US" sz="2000" dirty="0"/>
            <a:t>Resident Membership (FTE)</a:t>
          </a:r>
        </a:p>
      </dgm:t>
    </dgm:pt>
    <dgm:pt modelId="{20C11E3A-4DF4-400C-9F2A-71E2B47254A0}" type="parTrans" cxnId="{47720F0B-3135-430F-9081-DD66B5C71665}">
      <dgm:prSet/>
      <dgm:spPr/>
      <dgm:t>
        <a:bodyPr/>
        <a:lstStyle/>
        <a:p>
          <a:endParaRPr lang="en-US" sz="2000"/>
        </a:p>
      </dgm:t>
    </dgm:pt>
    <dgm:pt modelId="{4C77D763-126E-4C89-B0F2-C3F623B1CD8A}" type="sibTrans" cxnId="{47720F0B-3135-430F-9081-DD66B5C71665}">
      <dgm:prSet custT="1"/>
      <dgm:spPr/>
      <dgm:t>
        <a:bodyPr/>
        <a:lstStyle/>
        <a:p>
          <a:endParaRPr lang="en-US" sz="1800"/>
        </a:p>
      </dgm:t>
    </dgm:pt>
    <dgm:pt modelId="{7C2B0E56-0655-41C8-B397-9D5FA989A515}">
      <dgm:prSet phldrT="[Text]" custT="1"/>
      <dgm:spPr/>
      <dgm:t>
        <a:bodyPr/>
        <a:lstStyle/>
        <a:p>
          <a:r>
            <a:rPr lang="en-US" sz="2000" dirty="0"/>
            <a:t>$ per member</a:t>
          </a:r>
        </a:p>
      </dgm:t>
    </dgm:pt>
    <dgm:pt modelId="{5895A24B-75A2-4F2E-953B-31FC8FDC2200}" type="parTrans" cxnId="{E0BBB20A-016A-4CDD-9059-579AC6E05387}">
      <dgm:prSet/>
      <dgm:spPr/>
      <dgm:t>
        <a:bodyPr/>
        <a:lstStyle/>
        <a:p>
          <a:endParaRPr lang="en-US" sz="2000"/>
        </a:p>
      </dgm:t>
    </dgm:pt>
    <dgm:pt modelId="{66CE58F2-D7FF-47B0-A70E-923B0D45FFEF}" type="sibTrans" cxnId="{E0BBB20A-016A-4CDD-9059-579AC6E05387}">
      <dgm:prSet custT="1"/>
      <dgm:spPr/>
      <dgm:t>
        <a:bodyPr/>
        <a:lstStyle/>
        <a:p>
          <a:endParaRPr lang="en-US" sz="1800"/>
        </a:p>
      </dgm:t>
    </dgm:pt>
    <dgm:pt modelId="{4BE8DB73-4F19-4562-8D0C-073D7FB7E6E0}">
      <dgm:prSet phldrT="[Text]" custT="1"/>
      <dgm:spPr/>
      <dgm:t>
        <a:bodyPr/>
        <a:lstStyle/>
        <a:p>
          <a:r>
            <a:rPr lang="en-US" sz="2000" dirty="0"/>
            <a:t>On-going and one-time exemptions</a:t>
          </a:r>
        </a:p>
      </dgm:t>
    </dgm:pt>
    <dgm:pt modelId="{90DE011F-BF62-4816-B8D1-B99F2FD15132}" type="parTrans" cxnId="{D5E31B25-A6E3-4FF7-AA56-B92CFE5F4D3E}">
      <dgm:prSet/>
      <dgm:spPr/>
      <dgm:t>
        <a:bodyPr/>
        <a:lstStyle/>
        <a:p>
          <a:endParaRPr lang="en-US" sz="2000"/>
        </a:p>
      </dgm:t>
    </dgm:pt>
    <dgm:pt modelId="{CB0832F4-A5B0-4297-AE5A-0615E824AD5B}" type="sibTrans" cxnId="{D5E31B25-A6E3-4FF7-AA56-B92CFE5F4D3E}">
      <dgm:prSet custT="1"/>
      <dgm:spPr/>
      <dgm:t>
        <a:bodyPr/>
        <a:lstStyle/>
        <a:p>
          <a:endParaRPr lang="en-US" sz="1800"/>
        </a:p>
      </dgm:t>
    </dgm:pt>
    <dgm:pt modelId="{0D997FC9-2CD8-4E8A-AD22-0B77B19B09E5}">
      <dgm:prSet phldrT="[Text]" custT="1"/>
      <dgm:spPr/>
      <dgm:t>
        <a:bodyPr/>
        <a:lstStyle/>
        <a:p>
          <a:r>
            <a:rPr lang="en-US" sz="2000" dirty="0"/>
            <a:t>Revenue Limit Authority</a:t>
          </a:r>
        </a:p>
      </dgm:t>
    </dgm:pt>
    <dgm:pt modelId="{BB859068-0C6F-4BA8-94C3-399195A643A4}" type="parTrans" cxnId="{489A39CE-50C0-492A-81D2-B7F413D4E97F}">
      <dgm:prSet/>
      <dgm:spPr/>
      <dgm:t>
        <a:bodyPr/>
        <a:lstStyle/>
        <a:p>
          <a:endParaRPr lang="en-US" sz="2000"/>
        </a:p>
      </dgm:t>
    </dgm:pt>
    <dgm:pt modelId="{1354552A-EFB7-403B-919F-C656E59A7D1F}" type="sibTrans" cxnId="{489A39CE-50C0-492A-81D2-B7F413D4E97F}">
      <dgm:prSet/>
      <dgm:spPr/>
      <dgm:t>
        <a:bodyPr/>
        <a:lstStyle/>
        <a:p>
          <a:endParaRPr lang="en-US" sz="2000"/>
        </a:p>
      </dgm:t>
    </dgm:pt>
    <dgm:pt modelId="{C6BCDD78-8CE3-47E3-BC45-68EC305EF438}" type="pres">
      <dgm:prSet presAssocID="{3E90C1FB-F66F-4784-A042-41898C407856}" presName="Name0" presStyleCnt="0">
        <dgm:presLayoutVars>
          <dgm:dir/>
          <dgm:resizeHandles val="exact"/>
        </dgm:presLayoutVars>
      </dgm:prSet>
      <dgm:spPr/>
    </dgm:pt>
    <dgm:pt modelId="{6F35BFD7-90AC-4237-A8C0-0D918BDFFEE9}" type="pres">
      <dgm:prSet presAssocID="{083D9C3A-6063-43D7-AC1E-3406C7584CB1}" presName="node" presStyleLbl="node1" presStyleIdx="0" presStyleCnt="4" custScaleX="161051" custScaleY="161051">
        <dgm:presLayoutVars>
          <dgm:bulletEnabled val="1"/>
        </dgm:presLayoutVars>
      </dgm:prSet>
      <dgm:spPr/>
    </dgm:pt>
    <dgm:pt modelId="{925148CC-9A1C-4135-A54B-557D57260604}" type="pres">
      <dgm:prSet presAssocID="{4C77D763-126E-4C89-B0F2-C3F623B1CD8A}" presName="sibTrans" presStyleLbl="sibTrans2D1" presStyleIdx="0" presStyleCnt="3" custScaleX="161051" custScaleY="161051"/>
      <dgm:spPr>
        <a:prstGeom prst="mathMultiply">
          <a:avLst/>
        </a:prstGeom>
      </dgm:spPr>
    </dgm:pt>
    <dgm:pt modelId="{E066B6A2-AABC-40D0-842C-072BD9EAE6A2}" type="pres">
      <dgm:prSet presAssocID="{4C77D763-126E-4C89-B0F2-C3F623B1CD8A}" presName="connectorText" presStyleLbl="sibTrans2D1" presStyleIdx="0" presStyleCnt="3"/>
      <dgm:spPr/>
    </dgm:pt>
    <dgm:pt modelId="{2777E8B7-2C87-4A64-B172-4D156C0B21B9}" type="pres">
      <dgm:prSet presAssocID="{7C2B0E56-0655-41C8-B397-9D5FA989A515}" presName="node" presStyleLbl="node1" presStyleIdx="1" presStyleCnt="4" custScaleX="161051" custScaleY="161051">
        <dgm:presLayoutVars>
          <dgm:bulletEnabled val="1"/>
        </dgm:presLayoutVars>
      </dgm:prSet>
      <dgm:spPr/>
    </dgm:pt>
    <dgm:pt modelId="{3F1D7783-4285-4193-8F46-1D8BEA40B8F5}" type="pres">
      <dgm:prSet presAssocID="{66CE58F2-D7FF-47B0-A70E-923B0D45FFEF}" presName="sibTrans" presStyleLbl="sibTrans2D1" presStyleIdx="1" presStyleCnt="3" custScaleX="161051" custScaleY="161051"/>
      <dgm:spPr>
        <a:prstGeom prst="mathPlus">
          <a:avLst/>
        </a:prstGeom>
      </dgm:spPr>
    </dgm:pt>
    <dgm:pt modelId="{61882950-ECD4-496E-A906-E1AAF1F7A83E}" type="pres">
      <dgm:prSet presAssocID="{66CE58F2-D7FF-47B0-A70E-923B0D45FFEF}" presName="connectorText" presStyleLbl="sibTrans2D1" presStyleIdx="1" presStyleCnt="3"/>
      <dgm:spPr/>
    </dgm:pt>
    <dgm:pt modelId="{143BF160-666C-4E43-82B3-28D209E5EBFB}" type="pres">
      <dgm:prSet presAssocID="{4BE8DB73-4F19-4562-8D0C-073D7FB7E6E0}" presName="node" presStyleLbl="node1" presStyleIdx="2" presStyleCnt="4" custScaleX="161051" custScaleY="161051">
        <dgm:presLayoutVars>
          <dgm:bulletEnabled val="1"/>
        </dgm:presLayoutVars>
      </dgm:prSet>
      <dgm:spPr/>
    </dgm:pt>
    <dgm:pt modelId="{58B98FAE-5A86-4E42-B829-AC21EECAA0D5}" type="pres">
      <dgm:prSet presAssocID="{CB0832F4-A5B0-4297-AE5A-0615E824AD5B}" presName="sibTrans" presStyleLbl="sibTrans2D1" presStyleIdx="2" presStyleCnt="3" custScaleX="161051" custScaleY="161051"/>
      <dgm:spPr>
        <a:prstGeom prst="mathEqual">
          <a:avLst/>
        </a:prstGeom>
      </dgm:spPr>
    </dgm:pt>
    <dgm:pt modelId="{9D2F43D9-9A86-4985-8B43-56AE00F91780}" type="pres">
      <dgm:prSet presAssocID="{CB0832F4-A5B0-4297-AE5A-0615E824AD5B}" presName="connectorText" presStyleLbl="sibTrans2D1" presStyleIdx="2" presStyleCnt="3"/>
      <dgm:spPr/>
    </dgm:pt>
    <dgm:pt modelId="{F5937004-21AB-45E2-9FD4-9B35938538D4}" type="pres">
      <dgm:prSet presAssocID="{0D997FC9-2CD8-4E8A-AD22-0B77B19B09E5}" presName="node" presStyleLbl="node1" presStyleIdx="3" presStyleCnt="4" custScaleX="161051" custScaleY="161051">
        <dgm:presLayoutVars>
          <dgm:bulletEnabled val="1"/>
        </dgm:presLayoutVars>
      </dgm:prSet>
      <dgm:spPr/>
    </dgm:pt>
  </dgm:ptLst>
  <dgm:cxnLst>
    <dgm:cxn modelId="{9F5C8908-3DB6-4668-B6AD-E468F3E7F6F9}" type="presOf" srcId="{083D9C3A-6063-43D7-AC1E-3406C7584CB1}" destId="{6F35BFD7-90AC-4237-A8C0-0D918BDFFEE9}" srcOrd="0" destOrd="0" presId="urn:microsoft.com/office/officeart/2005/8/layout/process1"/>
    <dgm:cxn modelId="{E0BBB20A-016A-4CDD-9059-579AC6E05387}" srcId="{3E90C1FB-F66F-4784-A042-41898C407856}" destId="{7C2B0E56-0655-41C8-B397-9D5FA989A515}" srcOrd="1" destOrd="0" parTransId="{5895A24B-75A2-4F2E-953B-31FC8FDC2200}" sibTransId="{66CE58F2-D7FF-47B0-A70E-923B0D45FFEF}"/>
    <dgm:cxn modelId="{47720F0B-3135-430F-9081-DD66B5C71665}" srcId="{3E90C1FB-F66F-4784-A042-41898C407856}" destId="{083D9C3A-6063-43D7-AC1E-3406C7584CB1}" srcOrd="0" destOrd="0" parTransId="{20C11E3A-4DF4-400C-9F2A-71E2B47254A0}" sibTransId="{4C77D763-126E-4C89-B0F2-C3F623B1CD8A}"/>
    <dgm:cxn modelId="{BA1FA615-0CE9-40F5-9173-005DB133EB0B}" type="presOf" srcId="{3E90C1FB-F66F-4784-A042-41898C407856}" destId="{C6BCDD78-8CE3-47E3-BC45-68EC305EF438}" srcOrd="0" destOrd="0" presId="urn:microsoft.com/office/officeart/2005/8/layout/process1"/>
    <dgm:cxn modelId="{D5E31B25-A6E3-4FF7-AA56-B92CFE5F4D3E}" srcId="{3E90C1FB-F66F-4784-A042-41898C407856}" destId="{4BE8DB73-4F19-4562-8D0C-073D7FB7E6E0}" srcOrd="2" destOrd="0" parTransId="{90DE011F-BF62-4816-B8D1-B99F2FD15132}" sibTransId="{CB0832F4-A5B0-4297-AE5A-0615E824AD5B}"/>
    <dgm:cxn modelId="{CA1A6334-ED93-46FA-9299-46D204BC6BF0}" type="presOf" srcId="{CB0832F4-A5B0-4297-AE5A-0615E824AD5B}" destId="{58B98FAE-5A86-4E42-B829-AC21EECAA0D5}" srcOrd="0" destOrd="0" presId="urn:microsoft.com/office/officeart/2005/8/layout/process1"/>
    <dgm:cxn modelId="{55FC3946-5B3F-41B6-B0A3-759B8131D491}" type="presOf" srcId="{4C77D763-126E-4C89-B0F2-C3F623B1CD8A}" destId="{925148CC-9A1C-4135-A54B-557D57260604}" srcOrd="0" destOrd="0" presId="urn:microsoft.com/office/officeart/2005/8/layout/process1"/>
    <dgm:cxn modelId="{BC8EA246-B0D8-4B9C-8933-14C3D70C74F5}" type="presOf" srcId="{CB0832F4-A5B0-4297-AE5A-0615E824AD5B}" destId="{9D2F43D9-9A86-4985-8B43-56AE00F91780}" srcOrd="1" destOrd="0" presId="urn:microsoft.com/office/officeart/2005/8/layout/process1"/>
    <dgm:cxn modelId="{277C9D52-C6A9-49E8-8031-9EB449978AD1}" type="presOf" srcId="{0D997FC9-2CD8-4E8A-AD22-0B77B19B09E5}" destId="{F5937004-21AB-45E2-9FD4-9B35938538D4}" srcOrd="0" destOrd="0" presId="urn:microsoft.com/office/officeart/2005/8/layout/process1"/>
    <dgm:cxn modelId="{FB3D9C7A-EC8B-4B8A-8A42-C0CAC7E19E77}" type="presOf" srcId="{66CE58F2-D7FF-47B0-A70E-923B0D45FFEF}" destId="{3F1D7783-4285-4193-8F46-1D8BEA40B8F5}" srcOrd="0" destOrd="0" presId="urn:microsoft.com/office/officeart/2005/8/layout/process1"/>
    <dgm:cxn modelId="{B6C4A39F-DBC3-479D-825B-1D04D2253011}" type="presOf" srcId="{7C2B0E56-0655-41C8-B397-9D5FA989A515}" destId="{2777E8B7-2C87-4A64-B172-4D156C0B21B9}" srcOrd="0" destOrd="0" presId="urn:microsoft.com/office/officeart/2005/8/layout/process1"/>
    <dgm:cxn modelId="{F9B5AEC5-8E31-40B4-AD20-7177D051CAB1}" type="presOf" srcId="{4BE8DB73-4F19-4562-8D0C-073D7FB7E6E0}" destId="{143BF160-666C-4E43-82B3-28D209E5EBFB}" srcOrd="0" destOrd="0" presId="urn:microsoft.com/office/officeart/2005/8/layout/process1"/>
    <dgm:cxn modelId="{489A39CE-50C0-492A-81D2-B7F413D4E97F}" srcId="{3E90C1FB-F66F-4784-A042-41898C407856}" destId="{0D997FC9-2CD8-4E8A-AD22-0B77B19B09E5}" srcOrd="3" destOrd="0" parTransId="{BB859068-0C6F-4BA8-94C3-399195A643A4}" sibTransId="{1354552A-EFB7-403B-919F-C656E59A7D1F}"/>
    <dgm:cxn modelId="{B9E12FDC-F35E-48E5-954B-D183C1258497}" type="presOf" srcId="{4C77D763-126E-4C89-B0F2-C3F623B1CD8A}" destId="{E066B6A2-AABC-40D0-842C-072BD9EAE6A2}" srcOrd="1" destOrd="0" presId="urn:microsoft.com/office/officeart/2005/8/layout/process1"/>
    <dgm:cxn modelId="{08546FF0-0741-446E-A060-8EBED1F74E33}" type="presOf" srcId="{66CE58F2-D7FF-47B0-A70E-923B0D45FFEF}" destId="{61882950-ECD4-496E-A906-E1AAF1F7A83E}" srcOrd="1" destOrd="0" presId="urn:microsoft.com/office/officeart/2005/8/layout/process1"/>
    <dgm:cxn modelId="{61B87115-53A4-48F8-8F0F-A6BEA2F14E78}" type="presParOf" srcId="{C6BCDD78-8CE3-47E3-BC45-68EC305EF438}" destId="{6F35BFD7-90AC-4237-A8C0-0D918BDFFEE9}" srcOrd="0" destOrd="0" presId="urn:microsoft.com/office/officeart/2005/8/layout/process1"/>
    <dgm:cxn modelId="{8A099C50-D643-446A-BAB1-E1AF46E89077}" type="presParOf" srcId="{C6BCDD78-8CE3-47E3-BC45-68EC305EF438}" destId="{925148CC-9A1C-4135-A54B-557D57260604}" srcOrd="1" destOrd="0" presId="urn:microsoft.com/office/officeart/2005/8/layout/process1"/>
    <dgm:cxn modelId="{153D7558-E56E-40F0-B129-7B9199B97B22}" type="presParOf" srcId="{925148CC-9A1C-4135-A54B-557D57260604}" destId="{E066B6A2-AABC-40D0-842C-072BD9EAE6A2}" srcOrd="0" destOrd="0" presId="urn:microsoft.com/office/officeart/2005/8/layout/process1"/>
    <dgm:cxn modelId="{80453B4B-BD69-4912-AF36-6AB1CA3830FF}" type="presParOf" srcId="{C6BCDD78-8CE3-47E3-BC45-68EC305EF438}" destId="{2777E8B7-2C87-4A64-B172-4D156C0B21B9}" srcOrd="2" destOrd="0" presId="urn:microsoft.com/office/officeart/2005/8/layout/process1"/>
    <dgm:cxn modelId="{70660B90-7C08-4C66-8865-2819699496DB}" type="presParOf" srcId="{C6BCDD78-8CE3-47E3-BC45-68EC305EF438}" destId="{3F1D7783-4285-4193-8F46-1D8BEA40B8F5}" srcOrd="3" destOrd="0" presId="urn:microsoft.com/office/officeart/2005/8/layout/process1"/>
    <dgm:cxn modelId="{173A62BB-1BD2-4FD8-9EE3-6343E32DC75E}" type="presParOf" srcId="{3F1D7783-4285-4193-8F46-1D8BEA40B8F5}" destId="{61882950-ECD4-496E-A906-E1AAF1F7A83E}" srcOrd="0" destOrd="0" presId="urn:microsoft.com/office/officeart/2005/8/layout/process1"/>
    <dgm:cxn modelId="{16E12442-6262-444C-AA5B-93BEAF6FD1A9}" type="presParOf" srcId="{C6BCDD78-8CE3-47E3-BC45-68EC305EF438}" destId="{143BF160-666C-4E43-82B3-28D209E5EBFB}" srcOrd="4" destOrd="0" presId="urn:microsoft.com/office/officeart/2005/8/layout/process1"/>
    <dgm:cxn modelId="{AC14594B-288B-47D0-BD25-151CF3809EEA}" type="presParOf" srcId="{C6BCDD78-8CE3-47E3-BC45-68EC305EF438}" destId="{58B98FAE-5A86-4E42-B829-AC21EECAA0D5}" srcOrd="5" destOrd="0" presId="urn:microsoft.com/office/officeart/2005/8/layout/process1"/>
    <dgm:cxn modelId="{F7BE300C-81E0-430C-B56B-D66E183058F1}" type="presParOf" srcId="{58B98FAE-5A86-4E42-B829-AC21EECAA0D5}" destId="{9D2F43D9-9A86-4985-8B43-56AE00F91780}" srcOrd="0" destOrd="0" presId="urn:microsoft.com/office/officeart/2005/8/layout/process1"/>
    <dgm:cxn modelId="{D2072B6D-B669-4078-89E3-59A53A62B642}" type="presParOf" srcId="{C6BCDD78-8CE3-47E3-BC45-68EC305EF438}" destId="{F5937004-21AB-45E2-9FD4-9B35938538D4}"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3E90C1FB-F66F-4784-A042-41898C407856}" type="doc">
      <dgm:prSet loTypeId="urn:microsoft.com/office/officeart/2005/8/layout/process1" loCatId="process" qsTypeId="urn:microsoft.com/office/officeart/2005/8/quickstyle/simple1" qsCatId="simple" csTypeId="urn:microsoft.com/office/officeart/2005/8/colors/colorful1" csCatId="colorful" phldr="1"/>
      <dgm:spPr/>
    </dgm:pt>
    <dgm:pt modelId="{083D9C3A-6063-43D7-AC1E-3406C7584CB1}">
      <dgm:prSet phldrT="[Text]" custT="1"/>
      <dgm:spPr/>
      <dgm:t>
        <a:bodyPr/>
        <a:lstStyle/>
        <a:p>
          <a:r>
            <a:rPr lang="en-US" sz="2000" dirty="0"/>
            <a:t>Resident Membership (FTE)</a:t>
          </a:r>
        </a:p>
      </dgm:t>
    </dgm:pt>
    <dgm:pt modelId="{20C11E3A-4DF4-400C-9F2A-71E2B47254A0}" type="parTrans" cxnId="{47720F0B-3135-430F-9081-DD66B5C71665}">
      <dgm:prSet/>
      <dgm:spPr/>
      <dgm:t>
        <a:bodyPr/>
        <a:lstStyle/>
        <a:p>
          <a:endParaRPr lang="en-US" sz="2000"/>
        </a:p>
      </dgm:t>
    </dgm:pt>
    <dgm:pt modelId="{4C77D763-126E-4C89-B0F2-C3F623B1CD8A}" type="sibTrans" cxnId="{47720F0B-3135-430F-9081-DD66B5C71665}">
      <dgm:prSet custT="1"/>
      <dgm:spPr/>
      <dgm:t>
        <a:bodyPr/>
        <a:lstStyle/>
        <a:p>
          <a:endParaRPr lang="en-US" sz="1800"/>
        </a:p>
      </dgm:t>
    </dgm:pt>
    <dgm:pt modelId="{7C2B0E56-0655-41C8-B397-9D5FA989A515}">
      <dgm:prSet phldrT="[Text]" custT="1"/>
      <dgm:spPr/>
      <dgm:t>
        <a:bodyPr/>
        <a:lstStyle/>
        <a:p>
          <a:r>
            <a:rPr lang="en-US" sz="2000" dirty="0"/>
            <a:t>$ per member</a:t>
          </a:r>
        </a:p>
      </dgm:t>
    </dgm:pt>
    <dgm:pt modelId="{5895A24B-75A2-4F2E-953B-31FC8FDC2200}" type="parTrans" cxnId="{E0BBB20A-016A-4CDD-9059-579AC6E05387}">
      <dgm:prSet/>
      <dgm:spPr/>
      <dgm:t>
        <a:bodyPr/>
        <a:lstStyle/>
        <a:p>
          <a:endParaRPr lang="en-US" sz="2000"/>
        </a:p>
      </dgm:t>
    </dgm:pt>
    <dgm:pt modelId="{66CE58F2-D7FF-47B0-A70E-923B0D45FFEF}" type="sibTrans" cxnId="{E0BBB20A-016A-4CDD-9059-579AC6E05387}">
      <dgm:prSet custT="1"/>
      <dgm:spPr/>
      <dgm:t>
        <a:bodyPr/>
        <a:lstStyle/>
        <a:p>
          <a:endParaRPr lang="en-US" sz="1800"/>
        </a:p>
      </dgm:t>
    </dgm:pt>
    <dgm:pt modelId="{4BE8DB73-4F19-4562-8D0C-073D7FB7E6E0}">
      <dgm:prSet phldrT="[Text]" custT="1"/>
      <dgm:spPr/>
      <dgm:t>
        <a:bodyPr/>
        <a:lstStyle/>
        <a:p>
          <a:r>
            <a:rPr lang="en-US" sz="2000" dirty="0"/>
            <a:t>On-going and one-time exemptions</a:t>
          </a:r>
        </a:p>
      </dgm:t>
    </dgm:pt>
    <dgm:pt modelId="{90DE011F-BF62-4816-B8D1-B99F2FD15132}" type="parTrans" cxnId="{D5E31B25-A6E3-4FF7-AA56-B92CFE5F4D3E}">
      <dgm:prSet/>
      <dgm:spPr/>
      <dgm:t>
        <a:bodyPr/>
        <a:lstStyle/>
        <a:p>
          <a:endParaRPr lang="en-US" sz="2000"/>
        </a:p>
      </dgm:t>
    </dgm:pt>
    <dgm:pt modelId="{CB0832F4-A5B0-4297-AE5A-0615E824AD5B}" type="sibTrans" cxnId="{D5E31B25-A6E3-4FF7-AA56-B92CFE5F4D3E}">
      <dgm:prSet custT="1"/>
      <dgm:spPr/>
      <dgm:t>
        <a:bodyPr/>
        <a:lstStyle/>
        <a:p>
          <a:endParaRPr lang="en-US" sz="1800"/>
        </a:p>
      </dgm:t>
    </dgm:pt>
    <dgm:pt modelId="{0D997FC9-2CD8-4E8A-AD22-0B77B19B09E5}">
      <dgm:prSet phldrT="[Text]" custT="1"/>
      <dgm:spPr/>
      <dgm:t>
        <a:bodyPr/>
        <a:lstStyle/>
        <a:p>
          <a:r>
            <a:rPr lang="en-US" sz="2000" dirty="0"/>
            <a:t>Revenue Limit Authority</a:t>
          </a:r>
        </a:p>
      </dgm:t>
    </dgm:pt>
    <dgm:pt modelId="{BB859068-0C6F-4BA8-94C3-399195A643A4}" type="parTrans" cxnId="{489A39CE-50C0-492A-81D2-B7F413D4E97F}">
      <dgm:prSet/>
      <dgm:spPr/>
      <dgm:t>
        <a:bodyPr/>
        <a:lstStyle/>
        <a:p>
          <a:endParaRPr lang="en-US" sz="2000"/>
        </a:p>
      </dgm:t>
    </dgm:pt>
    <dgm:pt modelId="{1354552A-EFB7-403B-919F-C656E59A7D1F}" type="sibTrans" cxnId="{489A39CE-50C0-492A-81D2-B7F413D4E97F}">
      <dgm:prSet/>
      <dgm:spPr/>
      <dgm:t>
        <a:bodyPr/>
        <a:lstStyle/>
        <a:p>
          <a:endParaRPr lang="en-US" sz="2000"/>
        </a:p>
      </dgm:t>
    </dgm:pt>
    <dgm:pt modelId="{C6BCDD78-8CE3-47E3-BC45-68EC305EF438}" type="pres">
      <dgm:prSet presAssocID="{3E90C1FB-F66F-4784-A042-41898C407856}" presName="Name0" presStyleCnt="0">
        <dgm:presLayoutVars>
          <dgm:dir/>
          <dgm:resizeHandles val="exact"/>
        </dgm:presLayoutVars>
      </dgm:prSet>
      <dgm:spPr/>
    </dgm:pt>
    <dgm:pt modelId="{6F35BFD7-90AC-4237-A8C0-0D918BDFFEE9}" type="pres">
      <dgm:prSet presAssocID="{083D9C3A-6063-43D7-AC1E-3406C7584CB1}" presName="node" presStyleLbl="node1" presStyleIdx="0" presStyleCnt="4" custScaleX="161051" custScaleY="161051">
        <dgm:presLayoutVars>
          <dgm:bulletEnabled val="1"/>
        </dgm:presLayoutVars>
      </dgm:prSet>
      <dgm:spPr/>
    </dgm:pt>
    <dgm:pt modelId="{925148CC-9A1C-4135-A54B-557D57260604}" type="pres">
      <dgm:prSet presAssocID="{4C77D763-126E-4C89-B0F2-C3F623B1CD8A}" presName="sibTrans" presStyleLbl="sibTrans2D1" presStyleIdx="0" presStyleCnt="3" custScaleX="161051" custScaleY="161051"/>
      <dgm:spPr>
        <a:prstGeom prst="mathMultiply">
          <a:avLst/>
        </a:prstGeom>
      </dgm:spPr>
    </dgm:pt>
    <dgm:pt modelId="{E066B6A2-AABC-40D0-842C-072BD9EAE6A2}" type="pres">
      <dgm:prSet presAssocID="{4C77D763-126E-4C89-B0F2-C3F623B1CD8A}" presName="connectorText" presStyleLbl="sibTrans2D1" presStyleIdx="0" presStyleCnt="3"/>
      <dgm:spPr/>
    </dgm:pt>
    <dgm:pt modelId="{2777E8B7-2C87-4A64-B172-4D156C0B21B9}" type="pres">
      <dgm:prSet presAssocID="{7C2B0E56-0655-41C8-B397-9D5FA989A515}" presName="node" presStyleLbl="node1" presStyleIdx="1" presStyleCnt="4" custScaleX="161051" custScaleY="161051">
        <dgm:presLayoutVars>
          <dgm:bulletEnabled val="1"/>
        </dgm:presLayoutVars>
      </dgm:prSet>
      <dgm:spPr/>
    </dgm:pt>
    <dgm:pt modelId="{3F1D7783-4285-4193-8F46-1D8BEA40B8F5}" type="pres">
      <dgm:prSet presAssocID="{66CE58F2-D7FF-47B0-A70E-923B0D45FFEF}" presName="sibTrans" presStyleLbl="sibTrans2D1" presStyleIdx="1" presStyleCnt="3" custScaleX="161051" custScaleY="161051"/>
      <dgm:spPr>
        <a:prstGeom prst="mathPlus">
          <a:avLst/>
        </a:prstGeom>
      </dgm:spPr>
    </dgm:pt>
    <dgm:pt modelId="{61882950-ECD4-496E-A906-E1AAF1F7A83E}" type="pres">
      <dgm:prSet presAssocID="{66CE58F2-D7FF-47B0-A70E-923B0D45FFEF}" presName="connectorText" presStyleLbl="sibTrans2D1" presStyleIdx="1" presStyleCnt="3"/>
      <dgm:spPr/>
    </dgm:pt>
    <dgm:pt modelId="{143BF160-666C-4E43-82B3-28D209E5EBFB}" type="pres">
      <dgm:prSet presAssocID="{4BE8DB73-4F19-4562-8D0C-073D7FB7E6E0}" presName="node" presStyleLbl="node1" presStyleIdx="2" presStyleCnt="4" custScaleX="161051" custScaleY="161051">
        <dgm:presLayoutVars>
          <dgm:bulletEnabled val="1"/>
        </dgm:presLayoutVars>
      </dgm:prSet>
      <dgm:spPr/>
    </dgm:pt>
    <dgm:pt modelId="{58B98FAE-5A86-4E42-B829-AC21EECAA0D5}" type="pres">
      <dgm:prSet presAssocID="{CB0832F4-A5B0-4297-AE5A-0615E824AD5B}" presName="sibTrans" presStyleLbl="sibTrans2D1" presStyleIdx="2" presStyleCnt="3" custScaleX="161051" custScaleY="161051"/>
      <dgm:spPr>
        <a:prstGeom prst="mathEqual">
          <a:avLst/>
        </a:prstGeom>
      </dgm:spPr>
    </dgm:pt>
    <dgm:pt modelId="{9D2F43D9-9A86-4985-8B43-56AE00F91780}" type="pres">
      <dgm:prSet presAssocID="{CB0832F4-A5B0-4297-AE5A-0615E824AD5B}" presName="connectorText" presStyleLbl="sibTrans2D1" presStyleIdx="2" presStyleCnt="3"/>
      <dgm:spPr/>
    </dgm:pt>
    <dgm:pt modelId="{F5937004-21AB-45E2-9FD4-9B35938538D4}" type="pres">
      <dgm:prSet presAssocID="{0D997FC9-2CD8-4E8A-AD22-0B77B19B09E5}" presName="node" presStyleLbl="node1" presStyleIdx="3" presStyleCnt="4" custScaleX="161051" custScaleY="161051">
        <dgm:presLayoutVars>
          <dgm:bulletEnabled val="1"/>
        </dgm:presLayoutVars>
      </dgm:prSet>
      <dgm:spPr/>
    </dgm:pt>
  </dgm:ptLst>
  <dgm:cxnLst>
    <dgm:cxn modelId="{9F5C8908-3DB6-4668-B6AD-E468F3E7F6F9}" type="presOf" srcId="{083D9C3A-6063-43D7-AC1E-3406C7584CB1}" destId="{6F35BFD7-90AC-4237-A8C0-0D918BDFFEE9}" srcOrd="0" destOrd="0" presId="urn:microsoft.com/office/officeart/2005/8/layout/process1"/>
    <dgm:cxn modelId="{E0BBB20A-016A-4CDD-9059-579AC6E05387}" srcId="{3E90C1FB-F66F-4784-A042-41898C407856}" destId="{7C2B0E56-0655-41C8-B397-9D5FA989A515}" srcOrd="1" destOrd="0" parTransId="{5895A24B-75A2-4F2E-953B-31FC8FDC2200}" sibTransId="{66CE58F2-D7FF-47B0-A70E-923B0D45FFEF}"/>
    <dgm:cxn modelId="{47720F0B-3135-430F-9081-DD66B5C71665}" srcId="{3E90C1FB-F66F-4784-A042-41898C407856}" destId="{083D9C3A-6063-43D7-AC1E-3406C7584CB1}" srcOrd="0" destOrd="0" parTransId="{20C11E3A-4DF4-400C-9F2A-71E2B47254A0}" sibTransId="{4C77D763-126E-4C89-B0F2-C3F623B1CD8A}"/>
    <dgm:cxn modelId="{BA1FA615-0CE9-40F5-9173-005DB133EB0B}" type="presOf" srcId="{3E90C1FB-F66F-4784-A042-41898C407856}" destId="{C6BCDD78-8CE3-47E3-BC45-68EC305EF438}" srcOrd="0" destOrd="0" presId="urn:microsoft.com/office/officeart/2005/8/layout/process1"/>
    <dgm:cxn modelId="{D5E31B25-A6E3-4FF7-AA56-B92CFE5F4D3E}" srcId="{3E90C1FB-F66F-4784-A042-41898C407856}" destId="{4BE8DB73-4F19-4562-8D0C-073D7FB7E6E0}" srcOrd="2" destOrd="0" parTransId="{90DE011F-BF62-4816-B8D1-B99F2FD15132}" sibTransId="{CB0832F4-A5B0-4297-AE5A-0615E824AD5B}"/>
    <dgm:cxn modelId="{CA1A6334-ED93-46FA-9299-46D204BC6BF0}" type="presOf" srcId="{CB0832F4-A5B0-4297-AE5A-0615E824AD5B}" destId="{58B98FAE-5A86-4E42-B829-AC21EECAA0D5}" srcOrd="0" destOrd="0" presId="urn:microsoft.com/office/officeart/2005/8/layout/process1"/>
    <dgm:cxn modelId="{55FC3946-5B3F-41B6-B0A3-759B8131D491}" type="presOf" srcId="{4C77D763-126E-4C89-B0F2-C3F623B1CD8A}" destId="{925148CC-9A1C-4135-A54B-557D57260604}" srcOrd="0" destOrd="0" presId="urn:microsoft.com/office/officeart/2005/8/layout/process1"/>
    <dgm:cxn modelId="{BC8EA246-B0D8-4B9C-8933-14C3D70C74F5}" type="presOf" srcId="{CB0832F4-A5B0-4297-AE5A-0615E824AD5B}" destId="{9D2F43D9-9A86-4985-8B43-56AE00F91780}" srcOrd="1" destOrd="0" presId="urn:microsoft.com/office/officeart/2005/8/layout/process1"/>
    <dgm:cxn modelId="{277C9D52-C6A9-49E8-8031-9EB449978AD1}" type="presOf" srcId="{0D997FC9-2CD8-4E8A-AD22-0B77B19B09E5}" destId="{F5937004-21AB-45E2-9FD4-9B35938538D4}" srcOrd="0" destOrd="0" presId="urn:microsoft.com/office/officeart/2005/8/layout/process1"/>
    <dgm:cxn modelId="{FB3D9C7A-EC8B-4B8A-8A42-C0CAC7E19E77}" type="presOf" srcId="{66CE58F2-D7FF-47B0-A70E-923B0D45FFEF}" destId="{3F1D7783-4285-4193-8F46-1D8BEA40B8F5}" srcOrd="0" destOrd="0" presId="urn:microsoft.com/office/officeart/2005/8/layout/process1"/>
    <dgm:cxn modelId="{B6C4A39F-DBC3-479D-825B-1D04D2253011}" type="presOf" srcId="{7C2B0E56-0655-41C8-B397-9D5FA989A515}" destId="{2777E8B7-2C87-4A64-B172-4D156C0B21B9}" srcOrd="0" destOrd="0" presId="urn:microsoft.com/office/officeart/2005/8/layout/process1"/>
    <dgm:cxn modelId="{F9B5AEC5-8E31-40B4-AD20-7177D051CAB1}" type="presOf" srcId="{4BE8DB73-4F19-4562-8D0C-073D7FB7E6E0}" destId="{143BF160-666C-4E43-82B3-28D209E5EBFB}" srcOrd="0" destOrd="0" presId="urn:microsoft.com/office/officeart/2005/8/layout/process1"/>
    <dgm:cxn modelId="{489A39CE-50C0-492A-81D2-B7F413D4E97F}" srcId="{3E90C1FB-F66F-4784-A042-41898C407856}" destId="{0D997FC9-2CD8-4E8A-AD22-0B77B19B09E5}" srcOrd="3" destOrd="0" parTransId="{BB859068-0C6F-4BA8-94C3-399195A643A4}" sibTransId="{1354552A-EFB7-403B-919F-C656E59A7D1F}"/>
    <dgm:cxn modelId="{B9E12FDC-F35E-48E5-954B-D183C1258497}" type="presOf" srcId="{4C77D763-126E-4C89-B0F2-C3F623B1CD8A}" destId="{E066B6A2-AABC-40D0-842C-072BD9EAE6A2}" srcOrd="1" destOrd="0" presId="urn:microsoft.com/office/officeart/2005/8/layout/process1"/>
    <dgm:cxn modelId="{08546FF0-0741-446E-A060-8EBED1F74E33}" type="presOf" srcId="{66CE58F2-D7FF-47B0-A70E-923B0D45FFEF}" destId="{61882950-ECD4-496E-A906-E1AAF1F7A83E}" srcOrd="1" destOrd="0" presId="urn:microsoft.com/office/officeart/2005/8/layout/process1"/>
    <dgm:cxn modelId="{61B87115-53A4-48F8-8F0F-A6BEA2F14E78}" type="presParOf" srcId="{C6BCDD78-8CE3-47E3-BC45-68EC305EF438}" destId="{6F35BFD7-90AC-4237-A8C0-0D918BDFFEE9}" srcOrd="0" destOrd="0" presId="urn:microsoft.com/office/officeart/2005/8/layout/process1"/>
    <dgm:cxn modelId="{8A099C50-D643-446A-BAB1-E1AF46E89077}" type="presParOf" srcId="{C6BCDD78-8CE3-47E3-BC45-68EC305EF438}" destId="{925148CC-9A1C-4135-A54B-557D57260604}" srcOrd="1" destOrd="0" presId="urn:microsoft.com/office/officeart/2005/8/layout/process1"/>
    <dgm:cxn modelId="{153D7558-E56E-40F0-B129-7B9199B97B22}" type="presParOf" srcId="{925148CC-9A1C-4135-A54B-557D57260604}" destId="{E066B6A2-AABC-40D0-842C-072BD9EAE6A2}" srcOrd="0" destOrd="0" presId="urn:microsoft.com/office/officeart/2005/8/layout/process1"/>
    <dgm:cxn modelId="{80453B4B-BD69-4912-AF36-6AB1CA3830FF}" type="presParOf" srcId="{C6BCDD78-8CE3-47E3-BC45-68EC305EF438}" destId="{2777E8B7-2C87-4A64-B172-4D156C0B21B9}" srcOrd="2" destOrd="0" presId="urn:microsoft.com/office/officeart/2005/8/layout/process1"/>
    <dgm:cxn modelId="{70660B90-7C08-4C66-8865-2819699496DB}" type="presParOf" srcId="{C6BCDD78-8CE3-47E3-BC45-68EC305EF438}" destId="{3F1D7783-4285-4193-8F46-1D8BEA40B8F5}" srcOrd="3" destOrd="0" presId="urn:microsoft.com/office/officeart/2005/8/layout/process1"/>
    <dgm:cxn modelId="{173A62BB-1BD2-4FD8-9EE3-6343E32DC75E}" type="presParOf" srcId="{3F1D7783-4285-4193-8F46-1D8BEA40B8F5}" destId="{61882950-ECD4-496E-A906-E1AAF1F7A83E}" srcOrd="0" destOrd="0" presId="urn:microsoft.com/office/officeart/2005/8/layout/process1"/>
    <dgm:cxn modelId="{16E12442-6262-444C-AA5B-93BEAF6FD1A9}" type="presParOf" srcId="{C6BCDD78-8CE3-47E3-BC45-68EC305EF438}" destId="{143BF160-666C-4E43-82B3-28D209E5EBFB}" srcOrd="4" destOrd="0" presId="urn:microsoft.com/office/officeart/2005/8/layout/process1"/>
    <dgm:cxn modelId="{AC14594B-288B-47D0-BD25-151CF3809EEA}" type="presParOf" srcId="{C6BCDD78-8CE3-47E3-BC45-68EC305EF438}" destId="{58B98FAE-5A86-4E42-B829-AC21EECAA0D5}" srcOrd="5" destOrd="0" presId="urn:microsoft.com/office/officeart/2005/8/layout/process1"/>
    <dgm:cxn modelId="{F7BE300C-81E0-430C-B56B-D66E183058F1}" type="presParOf" srcId="{58B98FAE-5A86-4E42-B829-AC21EECAA0D5}" destId="{9D2F43D9-9A86-4985-8B43-56AE00F91780}" srcOrd="0" destOrd="0" presId="urn:microsoft.com/office/officeart/2005/8/layout/process1"/>
    <dgm:cxn modelId="{D2072B6D-B669-4078-89E3-59A53A62B642}" type="presParOf" srcId="{C6BCDD78-8CE3-47E3-BC45-68EC305EF438}" destId="{F5937004-21AB-45E2-9FD4-9B35938538D4}"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3E90C1FB-F66F-4784-A042-41898C407856}" type="doc">
      <dgm:prSet loTypeId="urn:microsoft.com/office/officeart/2005/8/layout/process1" loCatId="process" qsTypeId="urn:microsoft.com/office/officeart/2005/8/quickstyle/simple1" qsCatId="simple" csTypeId="urn:microsoft.com/office/officeart/2005/8/colors/colorful1" csCatId="colorful" phldr="1"/>
      <dgm:spPr/>
    </dgm:pt>
    <dgm:pt modelId="{083D9C3A-6063-43D7-AC1E-3406C7584CB1}">
      <dgm:prSet phldrT="[Text]" custT="1"/>
      <dgm:spPr/>
      <dgm:t>
        <a:bodyPr/>
        <a:lstStyle/>
        <a:p>
          <a:r>
            <a:rPr lang="en-US" sz="2000" dirty="0"/>
            <a:t>Resident Membership (FTE)</a:t>
          </a:r>
        </a:p>
      </dgm:t>
    </dgm:pt>
    <dgm:pt modelId="{20C11E3A-4DF4-400C-9F2A-71E2B47254A0}" type="parTrans" cxnId="{47720F0B-3135-430F-9081-DD66B5C71665}">
      <dgm:prSet/>
      <dgm:spPr/>
      <dgm:t>
        <a:bodyPr/>
        <a:lstStyle/>
        <a:p>
          <a:endParaRPr lang="en-US" sz="2000"/>
        </a:p>
      </dgm:t>
    </dgm:pt>
    <dgm:pt modelId="{4C77D763-126E-4C89-B0F2-C3F623B1CD8A}" type="sibTrans" cxnId="{47720F0B-3135-430F-9081-DD66B5C71665}">
      <dgm:prSet custT="1"/>
      <dgm:spPr/>
      <dgm:t>
        <a:bodyPr/>
        <a:lstStyle/>
        <a:p>
          <a:endParaRPr lang="en-US" sz="1800"/>
        </a:p>
      </dgm:t>
    </dgm:pt>
    <dgm:pt modelId="{7C2B0E56-0655-41C8-B397-9D5FA989A515}">
      <dgm:prSet phldrT="[Text]" custT="1"/>
      <dgm:spPr/>
      <dgm:t>
        <a:bodyPr/>
        <a:lstStyle/>
        <a:p>
          <a:r>
            <a:rPr lang="en-US" sz="2000" dirty="0"/>
            <a:t>$ per member</a:t>
          </a:r>
        </a:p>
      </dgm:t>
    </dgm:pt>
    <dgm:pt modelId="{5895A24B-75A2-4F2E-953B-31FC8FDC2200}" type="parTrans" cxnId="{E0BBB20A-016A-4CDD-9059-579AC6E05387}">
      <dgm:prSet/>
      <dgm:spPr/>
      <dgm:t>
        <a:bodyPr/>
        <a:lstStyle/>
        <a:p>
          <a:endParaRPr lang="en-US" sz="2000"/>
        </a:p>
      </dgm:t>
    </dgm:pt>
    <dgm:pt modelId="{66CE58F2-D7FF-47B0-A70E-923B0D45FFEF}" type="sibTrans" cxnId="{E0BBB20A-016A-4CDD-9059-579AC6E05387}">
      <dgm:prSet custT="1"/>
      <dgm:spPr/>
      <dgm:t>
        <a:bodyPr/>
        <a:lstStyle/>
        <a:p>
          <a:endParaRPr lang="en-US" sz="1800"/>
        </a:p>
      </dgm:t>
    </dgm:pt>
    <dgm:pt modelId="{4BE8DB73-4F19-4562-8D0C-073D7FB7E6E0}">
      <dgm:prSet phldrT="[Text]" custT="1"/>
      <dgm:spPr/>
      <dgm:t>
        <a:bodyPr/>
        <a:lstStyle/>
        <a:p>
          <a:r>
            <a:rPr lang="en-US" sz="2000" dirty="0"/>
            <a:t>On-going and one-time exemptions</a:t>
          </a:r>
        </a:p>
      </dgm:t>
    </dgm:pt>
    <dgm:pt modelId="{90DE011F-BF62-4816-B8D1-B99F2FD15132}" type="parTrans" cxnId="{D5E31B25-A6E3-4FF7-AA56-B92CFE5F4D3E}">
      <dgm:prSet/>
      <dgm:spPr/>
      <dgm:t>
        <a:bodyPr/>
        <a:lstStyle/>
        <a:p>
          <a:endParaRPr lang="en-US" sz="2000"/>
        </a:p>
      </dgm:t>
    </dgm:pt>
    <dgm:pt modelId="{CB0832F4-A5B0-4297-AE5A-0615E824AD5B}" type="sibTrans" cxnId="{D5E31B25-A6E3-4FF7-AA56-B92CFE5F4D3E}">
      <dgm:prSet custT="1"/>
      <dgm:spPr/>
      <dgm:t>
        <a:bodyPr/>
        <a:lstStyle/>
        <a:p>
          <a:endParaRPr lang="en-US" sz="1800"/>
        </a:p>
      </dgm:t>
    </dgm:pt>
    <dgm:pt modelId="{0D997FC9-2CD8-4E8A-AD22-0B77B19B09E5}">
      <dgm:prSet phldrT="[Text]" custT="1"/>
      <dgm:spPr/>
      <dgm:t>
        <a:bodyPr/>
        <a:lstStyle/>
        <a:p>
          <a:r>
            <a:rPr lang="en-US" sz="2000" dirty="0"/>
            <a:t>Revenue Limit Authority</a:t>
          </a:r>
        </a:p>
      </dgm:t>
    </dgm:pt>
    <dgm:pt modelId="{BB859068-0C6F-4BA8-94C3-399195A643A4}" type="parTrans" cxnId="{489A39CE-50C0-492A-81D2-B7F413D4E97F}">
      <dgm:prSet/>
      <dgm:spPr/>
      <dgm:t>
        <a:bodyPr/>
        <a:lstStyle/>
        <a:p>
          <a:endParaRPr lang="en-US" sz="2000"/>
        </a:p>
      </dgm:t>
    </dgm:pt>
    <dgm:pt modelId="{1354552A-EFB7-403B-919F-C656E59A7D1F}" type="sibTrans" cxnId="{489A39CE-50C0-492A-81D2-B7F413D4E97F}">
      <dgm:prSet/>
      <dgm:spPr/>
      <dgm:t>
        <a:bodyPr/>
        <a:lstStyle/>
        <a:p>
          <a:endParaRPr lang="en-US" sz="2000"/>
        </a:p>
      </dgm:t>
    </dgm:pt>
    <dgm:pt modelId="{C6BCDD78-8CE3-47E3-BC45-68EC305EF438}" type="pres">
      <dgm:prSet presAssocID="{3E90C1FB-F66F-4784-A042-41898C407856}" presName="Name0" presStyleCnt="0">
        <dgm:presLayoutVars>
          <dgm:dir/>
          <dgm:resizeHandles val="exact"/>
        </dgm:presLayoutVars>
      </dgm:prSet>
      <dgm:spPr/>
    </dgm:pt>
    <dgm:pt modelId="{6F35BFD7-90AC-4237-A8C0-0D918BDFFEE9}" type="pres">
      <dgm:prSet presAssocID="{083D9C3A-6063-43D7-AC1E-3406C7584CB1}" presName="node" presStyleLbl="node1" presStyleIdx="0" presStyleCnt="4" custScaleX="161051" custScaleY="161051">
        <dgm:presLayoutVars>
          <dgm:bulletEnabled val="1"/>
        </dgm:presLayoutVars>
      </dgm:prSet>
      <dgm:spPr/>
    </dgm:pt>
    <dgm:pt modelId="{925148CC-9A1C-4135-A54B-557D57260604}" type="pres">
      <dgm:prSet presAssocID="{4C77D763-126E-4C89-B0F2-C3F623B1CD8A}" presName="sibTrans" presStyleLbl="sibTrans2D1" presStyleIdx="0" presStyleCnt="3" custScaleX="161051" custScaleY="161051"/>
      <dgm:spPr>
        <a:prstGeom prst="mathMultiply">
          <a:avLst/>
        </a:prstGeom>
      </dgm:spPr>
    </dgm:pt>
    <dgm:pt modelId="{E066B6A2-AABC-40D0-842C-072BD9EAE6A2}" type="pres">
      <dgm:prSet presAssocID="{4C77D763-126E-4C89-B0F2-C3F623B1CD8A}" presName="connectorText" presStyleLbl="sibTrans2D1" presStyleIdx="0" presStyleCnt="3"/>
      <dgm:spPr/>
    </dgm:pt>
    <dgm:pt modelId="{2777E8B7-2C87-4A64-B172-4D156C0B21B9}" type="pres">
      <dgm:prSet presAssocID="{7C2B0E56-0655-41C8-B397-9D5FA989A515}" presName="node" presStyleLbl="node1" presStyleIdx="1" presStyleCnt="4" custScaleX="161051" custScaleY="161051">
        <dgm:presLayoutVars>
          <dgm:bulletEnabled val="1"/>
        </dgm:presLayoutVars>
      </dgm:prSet>
      <dgm:spPr/>
    </dgm:pt>
    <dgm:pt modelId="{3F1D7783-4285-4193-8F46-1D8BEA40B8F5}" type="pres">
      <dgm:prSet presAssocID="{66CE58F2-D7FF-47B0-A70E-923B0D45FFEF}" presName="sibTrans" presStyleLbl="sibTrans2D1" presStyleIdx="1" presStyleCnt="3" custScaleX="161051" custScaleY="161051"/>
      <dgm:spPr>
        <a:prstGeom prst="mathPlus">
          <a:avLst/>
        </a:prstGeom>
      </dgm:spPr>
    </dgm:pt>
    <dgm:pt modelId="{61882950-ECD4-496E-A906-E1AAF1F7A83E}" type="pres">
      <dgm:prSet presAssocID="{66CE58F2-D7FF-47B0-A70E-923B0D45FFEF}" presName="connectorText" presStyleLbl="sibTrans2D1" presStyleIdx="1" presStyleCnt="3"/>
      <dgm:spPr/>
    </dgm:pt>
    <dgm:pt modelId="{143BF160-666C-4E43-82B3-28D209E5EBFB}" type="pres">
      <dgm:prSet presAssocID="{4BE8DB73-4F19-4562-8D0C-073D7FB7E6E0}" presName="node" presStyleLbl="node1" presStyleIdx="2" presStyleCnt="4" custScaleX="161051" custScaleY="161051">
        <dgm:presLayoutVars>
          <dgm:bulletEnabled val="1"/>
        </dgm:presLayoutVars>
      </dgm:prSet>
      <dgm:spPr/>
    </dgm:pt>
    <dgm:pt modelId="{58B98FAE-5A86-4E42-B829-AC21EECAA0D5}" type="pres">
      <dgm:prSet presAssocID="{CB0832F4-A5B0-4297-AE5A-0615E824AD5B}" presName="sibTrans" presStyleLbl="sibTrans2D1" presStyleIdx="2" presStyleCnt="3" custScaleX="161051" custScaleY="161051"/>
      <dgm:spPr>
        <a:prstGeom prst="mathEqual">
          <a:avLst/>
        </a:prstGeom>
      </dgm:spPr>
    </dgm:pt>
    <dgm:pt modelId="{9D2F43D9-9A86-4985-8B43-56AE00F91780}" type="pres">
      <dgm:prSet presAssocID="{CB0832F4-A5B0-4297-AE5A-0615E824AD5B}" presName="connectorText" presStyleLbl="sibTrans2D1" presStyleIdx="2" presStyleCnt="3"/>
      <dgm:spPr/>
    </dgm:pt>
    <dgm:pt modelId="{F5937004-21AB-45E2-9FD4-9B35938538D4}" type="pres">
      <dgm:prSet presAssocID="{0D997FC9-2CD8-4E8A-AD22-0B77B19B09E5}" presName="node" presStyleLbl="node1" presStyleIdx="3" presStyleCnt="4" custScaleX="161051" custScaleY="161051">
        <dgm:presLayoutVars>
          <dgm:bulletEnabled val="1"/>
        </dgm:presLayoutVars>
      </dgm:prSet>
      <dgm:spPr/>
    </dgm:pt>
  </dgm:ptLst>
  <dgm:cxnLst>
    <dgm:cxn modelId="{9F5C8908-3DB6-4668-B6AD-E468F3E7F6F9}" type="presOf" srcId="{083D9C3A-6063-43D7-AC1E-3406C7584CB1}" destId="{6F35BFD7-90AC-4237-A8C0-0D918BDFFEE9}" srcOrd="0" destOrd="0" presId="urn:microsoft.com/office/officeart/2005/8/layout/process1"/>
    <dgm:cxn modelId="{E0BBB20A-016A-4CDD-9059-579AC6E05387}" srcId="{3E90C1FB-F66F-4784-A042-41898C407856}" destId="{7C2B0E56-0655-41C8-B397-9D5FA989A515}" srcOrd="1" destOrd="0" parTransId="{5895A24B-75A2-4F2E-953B-31FC8FDC2200}" sibTransId="{66CE58F2-D7FF-47B0-A70E-923B0D45FFEF}"/>
    <dgm:cxn modelId="{47720F0B-3135-430F-9081-DD66B5C71665}" srcId="{3E90C1FB-F66F-4784-A042-41898C407856}" destId="{083D9C3A-6063-43D7-AC1E-3406C7584CB1}" srcOrd="0" destOrd="0" parTransId="{20C11E3A-4DF4-400C-9F2A-71E2B47254A0}" sibTransId="{4C77D763-126E-4C89-B0F2-C3F623B1CD8A}"/>
    <dgm:cxn modelId="{BA1FA615-0CE9-40F5-9173-005DB133EB0B}" type="presOf" srcId="{3E90C1FB-F66F-4784-A042-41898C407856}" destId="{C6BCDD78-8CE3-47E3-BC45-68EC305EF438}" srcOrd="0" destOrd="0" presId="urn:microsoft.com/office/officeart/2005/8/layout/process1"/>
    <dgm:cxn modelId="{D5E31B25-A6E3-4FF7-AA56-B92CFE5F4D3E}" srcId="{3E90C1FB-F66F-4784-A042-41898C407856}" destId="{4BE8DB73-4F19-4562-8D0C-073D7FB7E6E0}" srcOrd="2" destOrd="0" parTransId="{90DE011F-BF62-4816-B8D1-B99F2FD15132}" sibTransId="{CB0832F4-A5B0-4297-AE5A-0615E824AD5B}"/>
    <dgm:cxn modelId="{CA1A6334-ED93-46FA-9299-46D204BC6BF0}" type="presOf" srcId="{CB0832F4-A5B0-4297-AE5A-0615E824AD5B}" destId="{58B98FAE-5A86-4E42-B829-AC21EECAA0D5}" srcOrd="0" destOrd="0" presId="urn:microsoft.com/office/officeart/2005/8/layout/process1"/>
    <dgm:cxn modelId="{55FC3946-5B3F-41B6-B0A3-759B8131D491}" type="presOf" srcId="{4C77D763-126E-4C89-B0F2-C3F623B1CD8A}" destId="{925148CC-9A1C-4135-A54B-557D57260604}" srcOrd="0" destOrd="0" presId="urn:microsoft.com/office/officeart/2005/8/layout/process1"/>
    <dgm:cxn modelId="{BC8EA246-B0D8-4B9C-8933-14C3D70C74F5}" type="presOf" srcId="{CB0832F4-A5B0-4297-AE5A-0615E824AD5B}" destId="{9D2F43D9-9A86-4985-8B43-56AE00F91780}" srcOrd="1" destOrd="0" presId="urn:microsoft.com/office/officeart/2005/8/layout/process1"/>
    <dgm:cxn modelId="{277C9D52-C6A9-49E8-8031-9EB449978AD1}" type="presOf" srcId="{0D997FC9-2CD8-4E8A-AD22-0B77B19B09E5}" destId="{F5937004-21AB-45E2-9FD4-9B35938538D4}" srcOrd="0" destOrd="0" presId="urn:microsoft.com/office/officeart/2005/8/layout/process1"/>
    <dgm:cxn modelId="{FB3D9C7A-EC8B-4B8A-8A42-C0CAC7E19E77}" type="presOf" srcId="{66CE58F2-D7FF-47B0-A70E-923B0D45FFEF}" destId="{3F1D7783-4285-4193-8F46-1D8BEA40B8F5}" srcOrd="0" destOrd="0" presId="urn:microsoft.com/office/officeart/2005/8/layout/process1"/>
    <dgm:cxn modelId="{B6C4A39F-DBC3-479D-825B-1D04D2253011}" type="presOf" srcId="{7C2B0E56-0655-41C8-B397-9D5FA989A515}" destId="{2777E8B7-2C87-4A64-B172-4D156C0B21B9}" srcOrd="0" destOrd="0" presId="urn:microsoft.com/office/officeart/2005/8/layout/process1"/>
    <dgm:cxn modelId="{F9B5AEC5-8E31-40B4-AD20-7177D051CAB1}" type="presOf" srcId="{4BE8DB73-4F19-4562-8D0C-073D7FB7E6E0}" destId="{143BF160-666C-4E43-82B3-28D209E5EBFB}" srcOrd="0" destOrd="0" presId="urn:microsoft.com/office/officeart/2005/8/layout/process1"/>
    <dgm:cxn modelId="{489A39CE-50C0-492A-81D2-B7F413D4E97F}" srcId="{3E90C1FB-F66F-4784-A042-41898C407856}" destId="{0D997FC9-2CD8-4E8A-AD22-0B77B19B09E5}" srcOrd="3" destOrd="0" parTransId="{BB859068-0C6F-4BA8-94C3-399195A643A4}" sibTransId="{1354552A-EFB7-403B-919F-C656E59A7D1F}"/>
    <dgm:cxn modelId="{B9E12FDC-F35E-48E5-954B-D183C1258497}" type="presOf" srcId="{4C77D763-126E-4C89-B0F2-C3F623B1CD8A}" destId="{E066B6A2-AABC-40D0-842C-072BD9EAE6A2}" srcOrd="1" destOrd="0" presId="urn:microsoft.com/office/officeart/2005/8/layout/process1"/>
    <dgm:cxn modelId="{08546FF0-0741-446E-A060-8EBED1F74E33}" type="presOf" srcId="{66CE58F2-D7FF-47B0-A70E-923B0D45FFEF}" destId="{61882950-ECD4-496E-A906-E1AAF1F7A83E}" srcOrd="1" destOrd="0" presId="urn:microsoft.com/office/officeart/2005/8/layout/process1"/>
    <dgm:cxn modelId="{61B87115-53A4-48F8-8F0F-A6BEA2F14E78}" type="presParOf" srcId="{C6BCDD78-8CE3-47E3-BC45-68EC305EF438}" destId="{6F35BFD7-90AC-4237-A8C0-0D918BDFFEE9}" srcOrd="0" destOrd="0" presId="urn:microsoft.com/office/officeart/2005/8/layout/process1"/>
    <dgm:cxn modelId="{8A099C50-D643-446A-BAB1-E1AF46E89077}" type="presParOf" srcId="{C6BCDD78-8CE3-47E3-BC45-68EC305EF438}" destId="{925148CC-9A1C-4135-A54B-557D57260604}" srcOrd="1" destOrd="0" presId="urn:microsoft.com/office/officeart/2005/8/layout/process1"/>
    <dgm:cxn modelId="{153D7558-E56E-40F0-B129-7B9199B97B22}" type="presParOf" srcId="{925148CC-9A1C-4135-A54B-557D57260604}" destId="{E066B6A2-AABC-40D0-842C-072BD9EAE6A2}" srcOrd="0" destOrd="0" presId="urn:microsoft.com/office/officeart/2005/8/layout/process1"/>
    <dgm:cxn modelId="{80453B4B-BD69-4912-AF36-6AB1CA3830FF}" type="presParOf" srcId="{C6BCDD78-8CE3-47E3-BC45-68EC305EF438}" destId="{2777E8B7-2C87-4A64-B172-4D156C0B21B9}" srcOrd="2" destOrd="0" presId="urn:microsoft.com/office/officeart/2005/8/layout/process1"/>
    <dgm:cxn modelId="{70660B90-7C08-4C66-8865-2819699496DB}" type="presParOf" srcId="{C6BCDD78-8CE3-47E3-BC45-68EC305EF438}" destId="{3F1D7783-4285-4193-8F46-1D8BEA40B8F5}" srcOrd="3" destOrd="0" presId="urn:microsoft.com/office/officeart/2005/8/layout/process1"/>
    <dgm:cxn modelId="{173A62BB-1BD2-4FD8-9EE3-6343E32DC75E}" type="presParOf" srcId="{3F1D7783-4285-4193-8F46-1D8BEA40B8F5}" destId="{61882950-ECD4-496E-A906-E1AAF1F7A83E}" srcOrd="0" destOrd="0" presId="urn:microsoft.com/office/officeart/2005/8/layout/process1"/>
    <dgm:cxn modelId="{16E12442-6262-444C-AA5B-93BEAF6FD1A9}" type="presParOf" srcId="{C6BCDD78-8CE3-47E3-BC45-68EC305EF438}" destId="{143BF160-666C-4E43-82B3-28D209E5EBFB}" srcOrd="4" destOrd="0" presId="urn:microsoft.com/office/officeart/2005/8/layout/process1"/>
    <dgm:cxn modelId="{AC14594B-288B-47D0-BD25-151CF3809EEA}" type="presParOf" srcId="{C6BCDD78-8CE3-47E3-BC45-68EC305EF438}" destId="{58B98FAE-5A86-4E42-B829-AC21EECAA0D5}" srcOrd="5" destOrd="0" presId="urn:microsoft.com/office/officeart/2005/8/layout/process1"/>
    <dgm:cxn modelId="{F7BE300C-81E0-430C-B56B-D66E183058F1}" type="presParOf" srcId="{58B98FAE-5A86-4E42-B829-AC21EECAA0D5}" destId="{9D2F43D9-9A86-4985-8B43-56AE00F91780}" srcOrd="0" destOrd="0" presId="urn:microsoft.com/office/officeart/2005/8/layout/process1"/>
    <dgm:cxn modelId="{D2072B6D-B669-4078-89E3-59A53A62B642}" type="presParOf" srcId="{C6BCDD78-8CE3-47E3-BC45-68EC305EF438}" destId="{F5937004-21AB-45E2-9FD4-9B35938538D4}"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9.xml><?xml version="1.0" encoding="utf-8"?>
<dgm:dataModel xmlns:dgm="http://schemas.openxmlformats.org/drawingml/2006/diagram" xmlns:a="http://schemas.openxmlformats.org/drawingml/2006/main">
  <dgm:ptLst>
    <dgm:pt modelId="{DBF5B70D-F5AD-43DE-9108-B46C7295E505}" type="doc">
      <dgm:prSet loTypeId="urn:microsoft.com/office/officeart/2005/8/layout/process1" loCatId="process" qsTypeId="urn:microsoft.com/office/officeart/2005/8/quickstyle/simple5" qsCatId="simple" csTypeId="urn:microsoft.com/office/officeart/2005/8/colors/accent1_4" csCatId="accent1" phldr="1"/>
      <dgm:spPr/>
    </dgm:pt>
    <dgm:pt modelId="{996F4D06-B5A0-4557-B56E-928052487ADE}">
      <dgm:prSet phldrT="[Text]" custT="1"/>
      <dgm:spPr/>
      <dgm:t>
        <a:bodyPr/>
        <a:lstStyle/>
        <a:p>
          <a:r>
            <a:rPr lang="en-US" sz="2400" b="1" dirty="0">
              <a:latin typeface="Lato" panose="020F0502020204030203" pitchFamily="34" charset="0"/>
            </a:rPr>
            <a:t>Revenue Limit Levy</a:t>
          </a:r>
        </a:p>
      </dgm:t>
    </dgm:pt>
    <dgm:pt modelId="{BDF9C9EF-D81F-4CB6-A847-B4A5D32353B6}" type="parTrans" cxnId="{520501CD-5F80-4FA1-96DB-D7CD017A4823}">
      <dgm:prSet/>
      <dgm:spPr/>
      <dgm:t>
        <a:bodyPr/>
        <a:lstStyle/>
        <a:p>
          <a:endParaRPr lang="en-US"/>
        </a:p>
      </dgm:t>
    </dgm:pt>
    <dgm:pt modelId="{3C4731CB-3A96-4216-9439-E5AC31A4B032}" type="sibTrans" cxnId="{520501CD-5F80-4FA1-96DB-D7CD017A4823}">
      <dgm:prSet/>
      <dgm:spPr/>
      <dgm:t>
        <a:bodyPr/>
        <a:lstStyle/>
        <a:p>
          <a:endParaRPr lang="en-US" dirty="0"/>
        </a:p>
      </dgm:t>
    </dgm:pt>
    <dgm:pt modelId="{9FBE4747-895F-4B45-B538-1DB7BADF332C}">
      <dgm:prSet phldrT="[Text]" custT="1"/>
      <dgm:spPr/>
      <dgm:t>
        <a:bodyPr/>
        <a:lstStyle/>
        <a:p>
          <a:r>
            <a:rPr lang="en-US" sz="2400" b="1" dirty="0">
              <a:latin typeface="Lato" panose="020F0502020204030203" pitchFamily="34" charset="0"/>
            </a:rPr>
            <a:t>“State Aid”</a:t>
          </a:r>
        </a:p>
        <a:p>
          <a:r>
            <a:rPr lang="en-US" sz="2400" b="1" dirty="0">
              <a:latin typeface="Lato" panose="020F0502020204030203" pitchFamily="34" charset="0"/>
            </a:rPr>
            <a:t>(General + Computer Exempt + Personal Property)</a:t>
          </a:r>
        </a:p>
      </dgm:t>
    </dgm:pt>
    <dgm:pt modelId="{5D5969D0-EFAF-4BA9-845A-EDEEF81BD953}" type="parTrans" cxnId="{E22AE5A2-F944-43E8-9FDA-50299C6DD4CA}">
      <dgm:prSet/>
      <dgm:spPr/>
      <dgm:t>
        <a:bodyPr/>
        <a:lstStyle/>
        <a:p>
          <a:endParaRPr lang="en-US"/>
        </a:p>
      </dgm:t>
    </dgm:pt>
    <dgm:pt modelId="{72DD57D5-7AC8-4454-AE45-B6DD381836BA}" type="sibTrans" cxnId="{E22AE5A2-F944-43E8-9FDA-50299C6DD4CA}">
      <dgm:prSet/>
      <dgm:spPr/>
      <dgm:t>
        <a:bodyPr/>
        <a:lstStyle/>
        <a:p>
          <a:endParaRPr lang="en-US" dirty="0"/>
        </a:p>
      </dgm:t>
    </dgm:pt>
    <dgm:pt modelId="{FF7C36F8-7A74-45F5-82E6-42B6C95C6E92}">
      <dgm:prSet phldrT="[Text]" custT="1"/>
      <dgm:spPr>
        <a:gradFill rotWithShape="0">
          <a:gsLst>
            <a:gs pos="0">
              <a:srgbClr val="5B9BD5">
                <a:shade val="50000"/>
                <a:hueOff val="222839"/>
                <a:satOff val="5970"/>
                <a:lumOff val="26302"/>
                <a:alphaOff val="0"/>
                <a:satMod val="103000"/>
                <a:lumMod val="102000"/>
                <a:tint val="94000"/>
              </a:srgbClr>
            </a:gs>
            <a:gs pos="50000">
              <a:srgbClr val="5B9BD5">
                <a:shade val="50000"/>
                <a:hueOff val="222839"/>
                <a:satOff val="5970"/>
                <a:lumOff val="26302"/>
                <a:alphaOff val="0"/>
                <a:satMod val="110000"/>
                <a:lumMod val="100000"/>
                <a:shade val="100000"/>
              </a:srgbClr>
            </a:gs>
            <a:gs pos="100000">
              <a:srgbClr val="5B9BD5">
                <a:shade val="50000"/>
                <a:hueOff val="222839"/>
                <a:satOff val="5970"/>
                <a:lumOff val="26302"/>
                <a:alphaOff val="0"/>
                <a:lumMod val="99000"/>
                <a:satMod val="120000"/>
                <a:shade val="78000"/>
              </a:srgbClr>
            </a:gs>
          </a:gsLst>
          <a:lin ang="5400000" scaled="0"/>
        </a:gradFill>
        <a:ln w="38100">
          <a:solidFill>
            <a:srgbClr val="C00000"/>
          </a:solidFill>
        </a:ln>
        <a:effectLst>
          <a:outerShdw blurRad="57150" dist="19050" dir="5400000" algn="ctr" rotWithShape="0">
            <a:srgbClr val="000000">
              <a:alpha val="63000"/>
            </a:srgbClr>
          </a:outerShdw>
        </a:effectLst>
      </dgm:spPr>
      <dgm:t>
        <a:bodyPr spcFirstLastPara="0" vert="horz" wrap="square" lIns="106680" tIns="106680" rIns="106680" bIns="106680" numCol="1" spcCol="1270" anchor="ctr" anchorCtr="0"/>
        <a:lstStyle/>
        <a:p>
          <a:pPr marL="0" lvl="0" indent="0" algn="ctr" defTabSz="1244600">
            <a:lnSpc>
              <a:spcPct val="90000"/>
            </a:lnSpc>
            <a:spcBef>
              <a:spcPct val="0"/>
            </a:spcBef>
            <a:spcAft>
              <a:spcPct val="35000"/>
            </a:spcAft>
            <a:buNone/>
          </a:pPr>
          <a:r>
            <a:rPr lang="en-US" sz="2800" b="1" kern="1200" dirty="0">
              <a:solidFill>
                <a:prstClr val="white"/>
              </a:solidFill>
              <a:latin typeface="Lato" panose="020F0502020204030203" pitchFamily="34" charset="0"/>
              <a:ea typeface="+mn-ea"/>
              <a:cs typeface="+mn-cs"/>
            </a:rPr>
            <a:t>Revenue Limit</a:t>
          </a:r>
        </a:p>
      </dgm:t>
    </dgm:pt>
    <dgm:pt modelId="{77127AC5-14BA-4A69-98E1-A25CBCD2EE82}" type="parTrans" cxnId="{10D31180-D3FC-4522-AC37-E1239E008F4A}">
      <dgm:prSet/>
      <dgm:spPr/>
      <dgm:t>
        <a:bodyPr/>
        <a:lstStyle/>
        <a:p>
          <a:endParaRPr lang="en-US"/>
        </a:p>
      </dgm:t>
    </dgm:pt>
    <dgm:pt modelId="{FB2F9258-1C3C-482C-B2CB-BB81B5F6C1C5}" type="sibTrans" cxnId="{10D31180-D3FC-4522-AC37-E1239E008F4A}">
      <dgm:prSet/>
      <dgm:spPr/>
      <dgm:t>
        <a:bodyPr/>
        <a:lstStyle/>
        <a:p>
          <a:endParaRPr lang="en-US"/>
        </a:p>
      </dgm:t>
    </dgm:pt>
    <dgm:pt modelId="{AC59EEA4-69CE-4FB1-BE53-707AFE948A19}" type="pres">
      <dgm:prSet presAssocID="{DBF5B70D-F5AD-43DE-9108-B46C7295E505}" presName="Name0" presStyleCnt="0">
        <dgm:presLayoutVars>
          <dgm:dir val="rev"/>
          <dgm:resizeHandles val="exact"/>
        </dgm:presLayoutVars>
      </dgm:prSet>
      <dgm:spPr/>
    </dgm:pt>
    <dgm:pt modelId="{384EB8B2-796A-4E5C-8DDD-A2F5A312D986}" type="pres">
      <dgm:prSet presAssocID="{996F4D06-B5A0-4557-B56E-928052487ADE}" presName="node" presStyleLbl="node1" presStyleIdx="0" presStyleCnt="3" custScaleY="148459">
        <dgm:presLayoutVars>
          <dgm:bulletEnabled val="1"/>
        </dgm:presLayoutVars>
      </dgm:prSet>
      <dgm:spPr/>
    </dgm:pt>
    <dgm:pt modelId="{71535913-8133-49A2-8F55-4086EA77B96D}" type="pres">
      <dgm:prSet presAssocID="{3C4731CB-3A96-4216-9439-E5AC31A4B032}" presName="sibTrans" presStyleLbl="sibTrans2D1" presStyleIdx="0" presStyleCnt="2"/>
      <dgm:spPr>
        <a:prstGeom prst="mathEqual">
          <a:avLst/>
        </a:prstGeom>
      </dgm:spPr>
    </dgm:pt>
    <dgm:pt modelId="{AB5B21E7-52F5-4FF3-A1B7-44982B8A3E83}" type="pres">
      <dgm:prSet presAssocID="{3C4731CB-3A96-4216-9439-E5AC31A4B032}" presName="connectorText" presStyleLbl="sibTrans2D1" presStyleIdx="0" presStyleCnt="2"/>
      <dgm:spPr/>
    </dgm:pt>
    <dgm:pt modelId="{00BBDF21-2F4D-4136-BF17-92D0D959191F}" type="pres">
      <dgm:prSet presAssocID="{9FBE4747-895F-4B45-B538-1DB7BADF332C}" presName="node" presStyleLbl="node1" presStyleIdx="1" presStyleCnt="3" custScaleY="153848" custLinFactNeighborY="-1119">
        <dgm:presLayoutVars>
          <dgm:bulletEnabled val="1"/>
        </dgm:presLayoutVars>
      </dgm:prSet>
      <dgm:spPr/>
    </dgm:pt>
    <dgm:pt modelId="{A72F3526-8A6C-4F9B-8D69-326C283A7F15}" type="pres">
      <dgm:prSet presAssocID="{72DD57D5-7AC8-4454-AE45-B6DD381836BA}" presName="sibTrans" presStyleLbl="sibTrans2D1" presStyleIdx="1" presStyleCnt="2"/>
      <dgm:spPr>
        <a:prstGeom prst="mathMinus">
          <a:avLst/>
        </a:prstGeom>
      </dgm:spPr>
    </dgm:pt>
    <dgm:pt modelId="{63F1ECF7-C52F-4395-8031-1379B633F00C}" type="pres">
      <dgm:prSet presAssocID="{72DD57D5-7AC8-4454-AE45-B6DD381836BA}" presName="connectorText" presStyleLbl="sibTrans2D1" presStyleIdx="1" presStyleCnt="2"/>
      <dgm:spPr/>
    </dgm:pt>
    <dgm:pt modelId="{B14C538D-A163-4586-9B2B-D3A15B7B9472}" type="pres">
      <dgm:prSet presAssocID="{FF7C36F8-7A74-45F5-82E6-42B6C95C6E92}" presName="node" presStyleLbl="node1" presStyleIdx="2" presStyleCnt="3" custScaleY="148459">
        <dgm:presLayoutVars>
          <dgm:bulletEnabled val="1"/>
        </dgm:presLayoutVars>
      </dgm:prSet>
      <dgm:spPr>
        <a:xfrm>
          <a:off x="7281" y="842919"/>
          <a:ext cx="2176498" cy="1938724"/>
        </a:xfrm>
        <a:prstGeom prst="roundRect">
          <a:avLst>
            <a:gd name="adj" fmla="val 10000"/>
          </a:avLst>
        </a:prstGeom>
      </dgm:spPr>
    </dgm:pt>
  </dgm:ptLst>
  <dgm:cxnLst>
    <dgm:cxn modelId="{ACF0A136-90B3-4E65-881F-5C9492AC89D3}" type="presOf" srcId="{3C4731CB-3A96-4216-9439-E5AC31A4B032}" destId="{AB5B21E7-52F5-4FF3-A1B7-44982B8A3E83}" srcOrd="1" destOrd="0" presId="urn:microsoft.com/office/officeart/2005/8/layout/process1"/>
    <dgm:cxn modelId="{B0071766-ECD4-4D14-ABB6-CE3AF7F7CF2C}" type="presOf" srcId="{FF7C36F8-7A74-45F5-82E6-42B6C95C6E92}" destId="{B14C538D-A163-4586-9B2B-D3A15B7B9472}" srcOrd="0" destOrd="0" presId="urn:microsoft.com/office/officeart/2005/8/layout/process1"/>
    <dgm:cxn modelId="{8AA6B068-8DB8-4425-86D3-CE772E820889}" type="presOf" srcId="{DBF5B70D-F5AD-43DE-9108-B46C7295E505}" destId="{AC59EEA4-69CE-4FB1-BE53-707AFE948A19}" srcOrd="0" destOrd="0" presId="urn:microsoft.com/office/officeart/2005/8/layout/process1"/>
    <dgm:cxn modelId="{D8297F4E-5339-4F3A-83CE-9B42B497E38A}" type="presOf" srcId="{3C4731CB-3A96-4216-9439-E5AC31A4B032}" destId="{71535913-8133-49A2-8F55-4086EA77B96D}" srcOrd="0" destOrd="0" presId="urn:microsoft.com/office/officeart/2005/8/layout/process1"/>
    <dgm:cxn modelId="{FCA17159-0A5B-43FB-B74B-6AC8969FA43A}" type="presOf" srcId="{72DD57D5-7AC8-4454-AE45-B6DD381836BA}" destId="{63F1ECF7-C52F-4395-8031-1379B633F00C}" srcOrd="1" destOrd="0" presId="urn:microsoft.com/office/officeart/2005/8/layout/process1"/>
    <dgm:cxn modelId="{10D31180-D3FC-4522-AC37-E1239E008F4A}" srcId="{DBF5B70D-F5AD-43DE-9108-B46C7295E505}" destId="{FF7C36F8-7A74-45F5-82E6-42B6C95C6E92}" srcOrd="2" destOrd="0" parTransId="{77127AC5-14BA-4A69-98E1-A25CBCD2EE82}" sibTransId="{FB2F9258-1C3C-482C-B2CB-BB81B5F6C1C5}"/>
    <dgm:cxn modelId="{A8EFFA89-068F-4505-B4C0-3C2283556E24}" type="presOf" srcId="{9FBE4747-895F-4B45-B538-1DB7BADF332C}" destId="{00BBDF21-2F4D-4136-BF17-92D0D959191F}" srcOrd="0" destOrd="0" presId="urn:microsoft.com/office/officeart/2005/8/layout/process1"/>
    <dgm:cxn modelId="{E22AE5A2-F944-43E8-9FDA-50299C6DD4CA}" srcId="{DBF5B70D-F5AD-43DE-9108-B46C7295E505}" destId="{9FBE4747-895F-4B45-B538-1DB7BADF332C}" srcOrd="1" destOrd="0" parTransId="{5D5969D0-EFAF-4BA9-845A-EDEEF81BD953}" sibTransId="{72DD57D5-7AC8-4454-AE45-B6DD381836BA}"/>
    <dgm:cxn modelId="{C5A1A8A7-9B71-4E5B-81C1-7B06C0C1BE84}" type="presOf" srcId="{996F4D06-B5A0-4557-B56E-928052487ADE}" destId="{384EB8B2-796A-4E5C-8DDD-A2F5A312D986}" srcOrd="0" destOrd="0" presId="urn:microsoft.com/office/officeart/2005/8/layout/process1"/>
    <dgm:cxn modelId="{520501CD-5F80-4FA1-96DB-D7CD017A4823}" srcId="{DBF5B70D-F5AD-43DE-9108-B46C7295E505}" destId="{996F4D06-B5A0-4557-B56E-928052487ADE}" srcOrd="0" destOrd="0" parTransId="{BDF9C9EF-D81F-4CB6-A847-B4A5D32353B6}" sibTransId="{3C4731CB-3A96-4216-9439-E5AC31A4B032}"/>
    <dgm:cxn modelId="{BFDB66E4-065B-4AC1-AE0F-0289017F7E5F}" type="presOf" srcId="{72DD57D5-7AC8-4454-AE45-B6DD381836BA}" destId="{A72F3526-8A6C-4F9B-8D69-326C283A7F15}" srcOrd="0" destOrd="0" presId="urn:microsoft.com/office/officeart/2005/8/layout/process1"/>
    <dgm:cxn modelId="{4E8FC8FF-3742-436A-9FFE-7BBDE9C7BAC0}" type="presParOf" srcId="{AC59EEA4-69CE-4FB1-BE53-707AFE948A19}" destId="{384EB8B2-796A-4E5C-8DDD-A2F5A312D986}" srcOrd="0" destOrd="0" presId="urn:microsoft.com/office/officeart/2005/8/layout/process1"/>
    <dgm:cxn modelId="{3F99CA6A-79CB-44C4-8E03-BCD5F71292A2}" type="presParOf" srcId="{AC59EEA4-69CE-4FB1-BE53-707AFE948A19}" destId="{71535913-8133-49A2-8F55-4086EA77B96D}" srcOrd="1" destOrd="0" presId="urn:microsoft.com/office/officeart/2005/8/layout/process1"/>
    <dgm:cxn modelId="{1A23802B-599A-4354-A967-6B9AB3895E5C}" type="presParOf" srcId="{71535913-8133-49A2-8F55-4086EA77B96D}" destId="{AB5B21E7-52F5-4FF3-A1B7-44982B8A3E83}" srcOrd="0" destOrd="0" presId="urn:microsoft.com/office/officeart/2005/8/layout/process1"/>
    <dgm:cxn modelId="{2FA867B1-07FD-4EB6-A5EA-507B9B2624D5}" type="presParOf" srcId="{AC59EEA4-69CE-4FB1-BE53-707AFE948A19}" destId="{00BBDF21-2F4D-4136-BF17-92D0D959191F}" srcOrd="2" destOrd="0" presId="urn:microsoft.com/office/officeart/2005/8/layout/process1"/>
    <dgm:cxn modelId="{142336E4-D498-4B5F-AA97-75B1CCE00A87}" type="presParOf" srcId="{AC59EEA4-69CE-4FB1-BE53-707AFE948A19}" destId="{A72F3526-8A6C-4F9B-8D69-326C283A7F15}" srcOrd="3" destOrd="0" presId="urn:microsoft.com/office/officeart/2005/8/layout/process1"/>
    <dgm:cxn modelId="{4262D526-7AF7-4B90-B9AE-16002378DA4D}" type="presParOf" srcId="{A72F3526-8A6C-4F9B-8D69-326C283A7F15}" destId="{63F1ECF7-C52F-4395-8031-1379B633F00C}" srcOrd="0" destOrd="0" presId="urn:microsoft.com/office/officeart/2005/8/layout/process1"/>
    <dgm:cxn modelId="{BEFA1865-E7D3-48AE-885C-3E1715A70379}" type="presParOf" srcId="{AC59EEA4-69CE-4FB1-BE53-707AFE948A19}" destId="{B14C538D-A163-4586-9B2B-D3A15B7B9472}"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4EB8B2-796A-4E5C-8DDD-A2F5A312D986}">
      <dsp:nvSpPr>
        <dsp:cNvPr id="0" name=""/>
        <dsp:cNvSpPr/>
      </dsp:nvSpPr>
      <dsp:spPr>
        <a:xfrm>
          <a:off x="6099565" y="63480"/>
          <a:ext cx="2174373" cy="3497602"/>
        </a:xfrm>
        <a:prstGeom prst="roundRect">
          <a:avLst>
            <a:gd name="adj" fmla="val 10000"/>
          </a:avLst>
        </a:prstGeom>
        <a:gradFill rotWithShape="0">
          <a:gsLst>
            <a:gs pos="0">
              <a:schemeClr val="accent1">
                <a:shade val="50000"/>
                <a:hueOff val="0"/>
                <a:satOff val="0"/>
                <a:lumOff val="0"/>
                <a:alphaOff val="0"/>
                <a:satMod val="103000"/>
                <a:lumMod val="102000"/>
                <a:tint val="94000"/>
              </a:schemeClr>
            </a:gs>
            <a:gs pos="50000">
              <a:schemeClr val="accent1">
                <a:shade val="50000"/>
                <a:hueOff val="0"/>
                <a:satOff val="0"/>
                <a:lumOff val="0"/>
                <a:alphaOff val="0"/>
                <a:satMod val="110000"/>
                <a:lumMod val="100000"/>
                <a:shade val="100000"/>
              </a:schemeClr>
            </a:gs>
            <a:gs pos="100000">
              <a:schemeClr val="accent1">
                <a:shade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Lato" panose="020F0502020204030203" pitchFamily="34" charset="0"/>
            </a:rPr>
            <a:t>Revenue Limit Levy</a:t>
          </a:r>
        </a:p>
      </dsp:txBody>
      <dsp:txXfrm>
        <a:off x="6163250" y="127165"/>
        <a:ext cx="2047003" cy="3370232"/>
      </dsp:txXfrm>
    </dsp:sp>
    <dsp:sp modelId="{71535913-8133-49A2-8F55-4086EA77B96D}">
      <dsp:nvSpPr>
        <dsp:cNvPr id="0" name=""/>
        <dsp:cNvSpPr/>
      </dsp:nvSpPr>
      <dsp:spPr>
        <a:xfrm rot="10800000">
          <a:off x="5421160" y="1542659"/>
          <a:ext cx="460967" cy="539244"/>
        </a:xfrm>
        <a:prstGeom prst="mathEqual">
          <a:avLst/>
        </a:prstGeom>
        <a:gradFill rotWithShape="0">
          <a:gsLst>
            <a:gs pos="0">
              <a:schemeClr val="accent1">
                <a:shade val="90000"/>
                <a:hueOff val="0"/>
                <a:satOff val="0"/>
                <a:lumOff val="0"/>
                <a:alphaOff val="0"/>
                <a:satMod val="103000"/>
                <a:lumMod val="102000"/>
                <a:tint val="94000"/>
              </a:schemeClr>
            </a:gs>
            <a:gs pos="50000">
              <a:schemeClr val="accent1">
                <a:shade val="90000"/>
                <a:hueOff val="0"/>
                <a:satOff val="0"/>
                <a:lumOff val="0"/>
                <a:alphaOff val="0"/>
                <a:satMod val="110000"/>
                <a:lumMod val="100000"/>
                <a:shade val="100000"/>
              </a:schemeClr>
            </a:gs>
            <a:gs pos="100000">
              <a:schemeClr val="accent1">
                <a:shade val="9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dirty="0"/>
        </a:p>
      </dsp:txBody>
      <dsp:txXfrm rot="10800000">
        <a:off x="5559450" y="1650508"/>
        <a:ext cx="322677" cy="323546"/>
      </dsp:txXfrm>
    </dsp:sp>
    <dsp:sp modelId="{00BBDF21-2F4D-4136-BF17-92D0D959191F}">
      <dsp:nvSpPr>
        <dsp:cNvPr id="0" name=""/>
        <dsp:cNvSpPr/>
      </dsp:nvSpPr>
      <dsp:spPr>
        <a:xfrm>
          <a:off x="3055442" y="0"/>
          <a:ext cx="2174373" cy="3624564"/>
        </a:xfrm>
        <a:prstGeom prst="roundRect">
          <a:avLst>
            <a:gd name="adj" fmla="val 10000"/>
          </a:avLst>
        </a:prstGeom>
        <a:gradFill rotWithShape="0">
          <a:gsLst>
            <a:gs pos="0">
              <a:schemeClr val="accent1">
                <a:shade val="50000"/>
                <a:hueOff val="222839"/>
                <a:satOff val="5970"/>
                <a:lumOff val="26302"/>
                <a:alphaOff val="0"/>
                <a:satMod val="103000"/>
                <a:lumMod val="102000"/>
                <a:tint val="94000"/>
              </a:schemeClr>
            </a:gs>
            <a:gs pos="50000">
              <a:schemeClr val="accent1">
                <a:shade val="50000"/>
                <a:hueOff val="222839"/>
                <a:satOff val="5970"/>
                <a:lumOff val="26302"/>
                <a:alphaOff val="0"/>
                <a:satMod val="110000"/>
                <a:lumMod val="100000"/>
                <a:shade val="100000"/>
              </a:schemeClr>
            </a:gs>
            <a:gs pos="100000">
              <a:schemeClr val="accent1">
                <a:shade val="50000"/>
                <a:hueOff val="222839"/>
                <a:satOff val="5970"/>
                <a:lumOff val="2630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Lato" panose="020F0502020204030203" pitchFamily="34" charset="0"/>
            </a:rPr>
            <a:t>“State Aid”</a:t>
          </a:r>
        </a:p>
        <a:p>
          <a:pPr marL="0" lvl="0" indent="0" algn="ctr" defTabSz="1066800">
            <a:lnSpc>
              <a:spcPct val="90000"/>
            </a:lnSpc>
            <a:spcBef>
              <a:spcPct val="0"/>
            </a:spcBef>
            <a:spcAft>
              <a:spcPct val="35000"/>
            </a:spcAft>
            <a:buNone/>
          </a:pPr>
          <a:r>
            <a:rPr lang="en-US" sz="2400" b="1" kern="1200" dirty="0">
              <a:latin typeface="Lato" panose="020F0502020204030203" pitchFamily="34" charset="0"/>
            </a:rPr>
            <a:t>(General + Computer Exempt + Personal Property)</a:t>
          </a:r>
        </a:p>
      </dsp:txBody>
      <dsp:txXfrm>
        <a:off x="3119127" y="63685"/>
        <a:ext cx="2047003" cy="3497194"/>
      </dsp:txXfrm>
    </dsp:sp>
    <dsp:sp modelId="{A72F3526-8A6C-4F9B-8D69-326C283A7F15}">
      <dsp:nvSpPr>
        <dsp:cNvPr id="0" name=""/>
        <dsp:cNvSpPr/>
      </dsp:nvSpPr>
      <dsp:spPr>
        <a:xfrm rot="10800000">
          <a:off x="2377038" y="1542659"/>
          <a:ext cx="460967" cy="539244"/>
        </a:xfrm>
        <a:prstGeom prst="mathMinus">
          <a:avLst/>
        </a:prstGeom>
        <a:gradFill rotWithShape="0">
          <a:gsLst>
            <a:gs pos="0">
              <a:schemeClr val="accent1">
                <a:shade val="90000"/>
                <a:hueOff val="350915"/>
                <a:satOff val="-3215"/>
                <a:lumOff val="27754"/>
                <a:alphaOff val="0"/>
                <a:satMod val="103000"/>
                <a:lumMod val="102000"/>
                <a:tint val="94000"/>
              </a:schemeClr>
            </a:gs>
            <a:gs pos="50000">
              <a:schemeClr val="accent1">
                <a:shade val="90000"/>
                <a:hueOff val="350915"/>
                <a:satOff val="-3215"/>
                <a:lumOff val="27754"/>
                <a:alphaOff val="0"/>
                <a:satMod val="110000"/>
                <a:lumMod val="100000"/>
                <a:shade val="100000"/>
              </a:schemeClr>
            </a:gs>
            <a:gs pos="100000">
              <a:schemeClr val="accent1">
                <a:shade val="90000"/>
                <a:hueOff val="350915"/>
                <a:satOff val="-3215"/>
                <a:lumOff val="2775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dirty="0"/>
        </a:p>
      </dsp:txBody>
      <dsp:txXfrm rot="10800000">
        <a:off x="2515328" y="1650508"/>
        <a:ext cx="322677" cy="323546"/>
      </dsp:txXfrm>
    </dsp:sp>
    <dsp:sp modelId="{B14C538D-A163-4586-9B2B-D3A15B7B9472}">
      <dsp:nvSpPr>
        <dsp:cNvPr id="0" name=""/>
        <dsp:cNvSpPr/>
      </dsp:nvSpPr>
      <dsp:spPr>
        <a:xfrm>
          <a:off x="11320" y="63480"/>
          <a:ext cx="2174373" cy="3497602"/>
        </a:xfrm>
        <a:prstGeom prst="roundRect">
          <a:avLst>
            <a:gd name="adj" fmla="val 10000"/>
          </a:avLst>
        </a:prstGeom>
        <a:gradFill rotWithShape="0">
          <a:gsLst>
            <a:gs pos="0">
              <a:srgbClr val="5B9BD5">
                <a:shade val="50000"/>
                <a:hueOff val="222839"/>
                <a:satOff val="5970"/>
                <a:lumOff val="26302"/>
                <a:alphaOff val="0"/>
                <a:satMod val="103000"/>
                <a:lumMod val="102000"/>
                <a:tint val="94000"/>
              </a:srgbClr>
            </a:gs>
            <a:gs pos="50000">
              <a:srgbClr val="5B9BD5">
                <a:shade val="50000"/>
                <a:hueOff val="222839"/>
                <a:satOff val="5970"/>
                <a:lumOff val="26302"/>
                <a:alphaOff val="0"/>
                <a:satMod val="110000"/>
                <a:lumMod val="100000"/>
                <a:shade val="100000"/>
              </a:srgbClr>
            </a:gs>
            <a:gs pos="100000">
              <a:srgbClr val="5B9BD5">
                <a:shade val="50000"/>
                <a:hueOff val="222839"/>
                <a:satOff val="5970"/>
                <a:lumOff val="26302"/>
                <a:alphaOff val="0"/>
                <a:lumMod val="99000"/>
                <a:satMod val="120000"/>
                <a:shade val="78000"/>
              </a:srgbClr>
            </a:gs>
          </a:gsLst>
          <a:lin ang="5400000" scaled="0"/>
        </a:gradFill>
        <a:ln w="38100">
          <a:solidFill>
            <a:srgbClr val="C00000"/>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prstClr val="white"/>
              </a:solidFill>
              <a:latin typeface="Lato" panose="020F0502020204030203" pitchFamily="34" charset="0"/>
              <a:ea typeface="+mn-ea"/>
              <a:cs typeface="+mn-cs"/>
            </a:rPr>
            <a:t>Revenue Limit</a:t>
          </a:r>
        </a:p>
      </dsp:txBody>
      <dsp:txXfrm>
        <a:off x="75005" y="127165"/>
        <a:ext cx="2047003" cy="337023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8CA9B3-FCFB-4017-8C0F-E4BFF20A85ED}">
      <dsp:nvSpPr>
        <dsp:cNvPr id="0" name=""/>
        <dsp:cNvSpPr/>
      </dsp:nvSpPr>
      <dsp:spPr>
        <a:xfrm>
          <a:off x="2195549" y="2013821"/>
          <a:ext cx="1624105" cy="1624105"/>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Total School-Based Tax Levy</a:t>
          </a:r>
        </a:p>
      </dsp:txBody>
      <dsp:txXfrm>
        <a:off x="2433394" y="2251666"/>
        <a:ext cx="1148415" cy="1148415"/>
      </dsp:txXfrm>
    </dsp:sp>
    <dsp:sp modelId="{AECA4520-9E0F-404F-B5CA-AE3C5E70EA1A}">
      <dsp:nvSpPr>
        <dsp:cNvPr id="0" name=""/>
        <dsp:cNvSpPr/>
      </dsp:nvSpPr>
      <dsp:spPr>
        <a:xfrm rot="11700000">
          <a:off x="748279" y="2179209"/>
          <a:ext cx="1419330" cy="462870"/>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C589D94-4599-483F-AAA7-FDCD526321DB}">
      <dsp:nvSpPr>
        <dsp:cNvPr id="0" name=""/>
        <dsp:cNvSpPr/>
      </dsp:nvSpPr>
      <dsp:spPr>
        <a:xfrm>
          <a:off x="1010" y="1609809"/>
          <a:ext cx="1542900" cy="1234320"/>
        </a:xfrm>
        <a:prstGeom prst="roundRect">
          <a:avLst>
            <a:gd name="adj" fmla="val 10000"/>
          </a:avLst>
        </a:prstGeom>
        <a:solidFill>
          <a:schemeClr val="accent5">
            <a:hueOff val="0"/>
            <a:satOff val="0"/>
            <a:lumOff val="0"/>
            <a:alphaOff val="0"/>
          </a:schemeClr>
        </a:solidFill>
        <a:ln w="762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en-US" sz="1700" kern="1200" dirty="0"/>
            <a:t>Revenue Limit Levy</a:t>
          </a:r>
        </a:p>
        <a:p>
          <a:pPr marL="0" lvl="0" indent="0" algn="ctr" defTabSz="755650">
            <a:lnSpc>
              <a:spcPct val="90000"/>
            </a:lnSpc>
            <a:spcBef>
              <a:spcPct val="0"/>
            </a:spcBef>
            <a:spcAft>
              <a:spcPct val="35000"/>
            </a:spcAft>
            <a:buNone/>
          </a:pPr>
          <a:r>
            <a:rPr lang="en-US" sz="1700" kern="1200" dirty="0"/>
            <a:t>(Funds 10, 38 and/or 41)</a:t>
          </a:r>
        </a:p>
      </dsp:txBody>
      <dsp:txXfrm>
        <a:off x="37162" y="1645961"/>
        <a:ext cx="1470596" cy="1162016"/>
      </dsp:txXfrm>
    </dsp:sp>
    <dsp:sp modelId="{1D8AEA44-C3A8-419E-B8C7-E99718BE1417}">
      <dsp:nvSpPr>
        <dsp:cNvPr id="0" name=""/>
        <dsp:cNvSpPr/>
      </dsp:nvSpPr>
      <dsp:spPr>
        <a:xfrm rot="14700000">
          <a:off x="1619920" y="1140427"/>
          <a:ext cx="1419330" cy="462870"/>
        </a:xfrm>
        <a:prstGeom prst="leftArrow">
          <a:avLst>
            <a:gd name="adj1" fmla="val 60000"/>
            <a:gd name="adj2" fmla="val 50000"/>
          </a:avLst>
        </a:prstGeom>
        <a:solidFill>
          <a:schemeClr val="accent5">
            <a:hueOff val="-2451115"/>
            <a:satOff val="-3409"/>
            <a:lumOff val="-130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B5CF9E2-C733-4ECB-892E-FD915951D0C2}">
      <dsp:nvSpPr>
        <dsp:cNvPr id="0" name=""/>
        <dsp:cNvSpPr/>
      </dsp:nvSpPr>
      <dsp:spPr>
        <a:xfrm>
          <a:off x="1258218" y="111527"/>
          <a:ext cx="1542900" cy="1234320"/>
        </a:xfrm>
        <a:prstGeom prst="roundRect">
          <a:avLst>
            <a:gd name="adj" fmla="val 10000"/>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en-US" sz="1700" kern="1200" dirty="0"/>
            <a:t>Referendum Approved Debt Levy</a:t>
          </a:r>
        </a:p>
        <a:p>
          <a:pPr marL="0" lvl="0" indent="0" algn="ctr" defTabSz="755650">
            <a:lnSpc>
              <a:spcPct val="90000"/>
            </a:lnSpc>
            <a:spcBef>
              <a:spcPct val="0"/>
            </a:spcBef>
            <a:spcAft>
              <a:spcPct val="35000"/>
            </a:spcAft>
            <a:buNone/>
          </a:pPr>
          <a:r>
            <a:rPr lang="en-US" sz="1700" kern="1200" dirty="0"/>
            <a:t>(Fund 39)</a:t>
          </a:r>
        </a:p>
      </dsp:txBody>
      <dsp:txXfrm>
        <a:off x="1294370" y="147679"/>
        <a:ext cx="1470596" cy="1162016"/>
      </dsp:txXfrm>
    </dsp:sp>
    <dsp:sp modelId="{75FA614A-16AA-43FC-9D40-2E4D02D71605}">
      <dsp:nvSpPr>
        <dsp:cNvPr id="0" name=""/>
        <dsp:cNvSpPr/>
      </dsp:nvSpPr>
      <dsp:spPr>
        <a:xfrm rot="17700000">
          <a:off x="2975954" y="1140427"/>
          <a:ext cx="1419330" cy="462870"/>
        </a:xfrm>
        <a:prstGeom prst="leftArrow">
          <a:avLst>
            <a:gd name="adj1" fmla="val 60000"/>
            <a:gd name="adj2" fmla="val 50000"/>
          </a:avLst>
        </a:prstGeom>
        <a:solidFill>
          <a:schemeClr val="accent5">
            <a:hueOff val="-4902230"/>
            <a:satOff val="-6819"/>
            <a:lumOff val="-261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AB62C51-0E9F-4C3D-A1DE-36FD339D24F4}">
      <dsp:nvSpPr>
        <dsp:cNvPr id="0" name=""/>
        <dsp:cNvSpPr/>
      </dsp:nvSpPr>
      <dsp:spPr>
        <a:xfrm>
          <a:off x="3214086" y="111527"/>
          <a:ext cx="1542900" cy="1234320"/>
        </a:xfrm>
        <a:prstGeom prst="roundRect">
          <a:avLst>
            <a:gd name="adj" fmla="val 10000"/>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en-US" sz="1700" kern="1200" dirty="0"/>
            <a:t>Community Service Tax Levy</a:t>
          </a:r>
        </a:p>
        <a:p>
          <a:pPr marL="0" lvl="0" indent="0" algn="ctr" defTabSz="755650">
            <a:lnSpc>
              <a:spcPct val="90000"/>
            </a:lnSpc>
            <a:spcBef>
              <a:spcPct val="0"/>
            </a:spcBef>
            <a:spcAft>
              <a:spcPct val="35000"/>
            </a:spcAft>
            <a:buNone/>
          </a:pPr>
          <a:r>
            <a:rPr lang="en-US" sz="1700" kern="1200" dirty="0"/>
            <a:t>(Fund 80)</a:t>
          </a:r>
        </a:p>
      </dsp:txBody>
      <dsp:txXfrm>
        <a:off x="3250238" y="147679"/>
        <a:ext cx="1470596" cy="1162016"/>
      </dsp:txXfrm>
    </dsp:sp>
    <dsp:sp modelId="{A05C4E82-3054-4EC9-A58E-C5A87CD1332B}">
      <dsp:nvSpPr>
        <dsp:cNvPr id="0" name=""/>
        <dsp:cNvSpPr/>
      </dsp:nvSpPr>
      <dsp:spPr>
        <a:xfrm rot="20700000">
          <a:off x="3847595" y="2179209"/>
          <a:ext cx="1419330" cy="462870"/>
        </a:xfrm>
        <a:prstGeom prst="leftArrow">
          <a:avLst>
            <a:gd name="adj1" fmla="val 60000"/>
            <a:gd name="adj2" fmla="val 50000"/>
          </a:avLst>
        </a:prstGeom>
        <a:solidFill>
          <a:schemeClr val="accent5">
            <a:hueOff val="-7353344"/>
            <a:satOff val="-10228"/>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60893CB-1F7C-47C7-A9E4-49CA8A87AB7F}">
      <dsp:nvSpPr>
        <dsp:cNvPr id="0" name=""/>
        <dsp:cNvSpPr/>
      </dsp:nvSpPr>
      <dsp:spPr>
        <a:xfrm>
          <a:off x="4471294" y="1609809"/>
          <a:ext cx="1542900" cy="1234320"/>
        </a:xfrm>
        <a:prstGeom prst="roundRect">
          <a:avLst>
            <a:gd name="adj" fmla="val 1000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en-US" sz="1700" kern="1200" dirty="0"/>
            <a:t>Prior Year Levy Chargeback </a:t>
          </a:r>
        </a:p>
        <a:p>
          <a:pPr marL="0" lvl="0" indent="0" algn="ctr" defTabSz="755650">
            <a:lnSpc>
              <a:spcPct val="90000"/>
            </a:lnSpc>
            <a:spcBef>
              <a:spcPct val="0"/>
            </a:spcBef>
            <a:spcAft>
              <a:spcPct val="35000"/>
            </a:spcAft>
            <a:buNone/>
          </a:pPr>
          <a:r>
            <a:rPr lang="en-US" sz="1700" kern="1200" dirty="0"/>
            <a:t>and Other</a:t>
          </a:r>
        </a:p>
      </dsp:txBody>
      <dsp:txXfrm>
        <a:off x="4507446" y="1645961"/>
        <a:ext cx="1470596" cy="116201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1B5A86-4855-4AAC-B5A7-B3C3EA2F1615}">
      <dsp:nvSpPr>
        <dsp:cNvPr id="0" name=""/>
        <dsp:cNvSpPr/>
      </dsp:nvSpPr>
      <dsp:spPr>
        <a:xfrm>
          <a:off x="3616" y="321435"/>
          <a:ext cx="1581224" cy="161581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Total School Levy</a:t>
          </a:r>
        </a:p>
      </dsp:txBody>
      <dsp:txXfrm>
        <a:off x="49928" y="367747"/>
        <a:ext cx="1488600" cy="1523189"/>
      </dsp:txXfrm>
    </dsp:sp>
    <dsp:sp modelId="{B04FA117-1A2C-4C50-991D-509668B9F3EC}">
      <dsp:nvSpPr>
        <dsp:cNvPr id="0" name=""/>
        <dsp:cNvSpPr/>
      </dsp:nvSpPr>
      <dsp:spPr>
        <a:xfrm>
          <a:off x="1742963" y="933270"/>
          <a:ext cx="335219" cy="392143"/>
        </a:xfrm>
        <a:prstGeom prst="mathDivid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742963" y="1011699"/>
        <a:ext cx="234653" cy="235285"/>
      </dsp:txXfrm>
    </dsp:sp>
    <dsp:sp modelId="{41DDBDC2-743E-41D2-B0FA-5CA8F3E509A0}">
      <dsp:nvSpPr>
        <dsp:cNvPr id="0" name=""/>
        <dsp:cNvSpPr/>
      </dsp:nvSpPr>
      <dsp:spPr>
        <a:xfrm>
          <a:off x="2217330" y="321435"/>
          <a:ext cx="1581224" cy="161581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Equalized TID Out Value</a:t>
          </a:r>
        </a:p>
        <a:p>
          <a:pPr marL="0" lvl="0" indent="0" algn="ctr" defTabSz="800100">
            <a:lnSpc>
              <a:spcPct val="90000"/>
            </a:lnSpc>
            <a:spcBef>
              <a:spcPct val="0"/>
            </a:spcBef>
            <a:spcAft>
              <a:spcPct val="35000"/>
            </a:spcAft>
            <a:buNone/>
          </a:pPr>
          <a:r>
            <a:rPr lang="en-US" sz="1800" kern="1200" dirty="0"/>
            <a:t>(</a:t>
          </a:r>
          <a:r>
            <a:rPr lang="en-US" sz="1800" kern="1200" dirty="0" err="1"/>
            <a:t>a.k.a</a:t>
          </a:r>
          <a:r>
            <a:rPr lang="en-US" sz="1800" kern="1200" dirty="0"/>
            <a:t> EQ or Fair Market Value)</a:t>
          </a:r>
        </a:p>
      </dsp:txBody>
      <dsp:txXfrm>
        <a:off x="2263642" y="367747"/>
        <a:ext cx="1488600" cy="1523189"/>
      </dsp:txXfrm>
    </dsp:sp>
    <dsp:sp modelId="{35FA3D14-B924-4B99-BD61-6EBEF89420F4}">
      <dsp:nvSpPr>
        <dsp:cNvPr id="0" name=""/>
        <dsp:cNvSpPr/>
      </dsp:nvSpPr>
      <dsp:spPr>
        <a:xfrm>
          <a:off x="3956677" y="933270"/>
          <a:ext cx="335219" cy="392143"/>
        </a:xfrm>
        <a:prstGeom prst="mathMultiply">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956677" y="1011699"/>
        <a:ext cx="234653" cy="235285"/>
      </dsp:txXfrm>
    </dsp:sp>
    <dsp:sp modelId="{BAB3D623-436B-4393-B845-426A0B402EA5}">
      <dsp:nvSpPr>
        <dsp:cNvPr id="0" name=""/>
        <dsp:cNvSpPr/>
      </dsp:nvSpPr>
      <dsp:spPr>
        <a:xfrm>
          <a:off x="4431044" y="321435"/>
          <a:ext cx="1581224" cy="161581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1,000</a:t>
          </a:r>
        </a:p>
      </dsp:txBody>
      <dsp:txXfrm>
        <a:off x="4477356" y="367747"/>
        <a:ext cx="1488600" cy="1523189"/>
      </dsp:txXfrm>
    </dsp:sp>
    <dsp:sp modelId="{A56B2BD0-8550-4747-A854-350B93B7A77A}">
      <dsp:nvSpPr>
        <dsp:cNvPr id="0" name=""/>
        <dsp:cNvSpPr/>
      </dsp:nvSpPr>
      <dsp:spPr>
        <a:xfrm>
          <a:off x="6170391" y="933270"/>
          <a:ext cx="335219" cy="392143"/>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6170391" y="1011699"/>
        <a:ext cx="234653" cy="235285"/>
      </dsp:txXfrm>
    </dsp:sp>
    <dsp:sp modelId="{AEDC1AAC-3C63-468C-B01A-7D1B8B5204C5}">
      <dsp:nvSpPr>
        <dsp:cNvPr id="0" name=""/>
        <dsp:cNvSpPr/>
      </dsp:nvSpPr>
      <dsp:spPr>
        <a:xfrm>
          <a:off x="6644759" y="321435"/>
          <a:ext cx="1581224" cy="161581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Mill Rate </a:t>
          </a:r>
        </a:p>
        <a:p>
          <a:pPr marL="0" lvl="0" indent="0" algn="ctr" defTabSz="800100">
            <a:lnSpc>
              <a:spcPct val="90000"/>
            </a:lnSpc>
            <a:spcBef>
              <a:spcPct val="0"/>
            </a:spcBef>
            <a:spcAft>
              <a:spcPct val="35000"/>
            </a:spcAft>
            <a:buNone/>
          </a:pPr>
          <a:r>
            <a:rPr lang="en-US" sz="1800" kern="1200" dirty="0"/>
            <a:t>(per $1,000 EQ Value)</a:t>
          </a:r>
        </a:p>
      </dsp:txBody>
      <dsp:txXfrm>
        <a:off x="6691071" y="367747"/>
        <a:ext cx="1488600" cy="15231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E1383C-4F49-47F9-82A9-628C7C6C7151}">
      <dsp:nvSpPr>
        <dsp:cNvPr id="0" name=""/>
        <dsp:cNvSpPr/>
      </dsp:nvSpPr>
      <dsp:spPr>
        <a:xfrm>
          <a:off x="0" y="1776"/>
          <a:ext cx="8821271" cy="93205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Established in 1993</a:t>
          </a:r>
        </a:p>
      </dsp:txBody>
      <dsp:txXfrm>
        <a:off x="45499" y="47275"/>
        <a:ext cx="8730273" cy="841060"/>
      </dsp:txXfrm>
    </dsp:sp>
    <dsp:sp modelId="{46491BF1-6437-4F62-9BD7-529D8F6560D6}">
      <dsp:nvSpPr>
        <dsp:cNvPr id="0" name=""/>
        <dsp:cNvSpPr/>
      </dsp:nvSpPr>
      <dsp:spPr>
        <a:xfrm>
          <a:off x="0" y="947953"/>
          <a:ext cx="8821271" cy="932058"/>
        </a:xfrm>
        <a:prstGeom prst="roundRect">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Goal was to create levy controls for WI school districts</a:t>
          </a:r>
        </a:p>
      </dsp:txBody>
      <dsp:txXfrm>
        <a:off x="45499" y="993452"/>
        <a:ext cx="8730273" cy="841060"/>
      </dsp:txXfrm>
    </dsp:sp>
    <dsp:sp modelId="{5047BC04-03B8-4AAB-8509-8EEDBFAA3023}">
      <dsp:nvSpPr>
        <dsp:cNvPr id="0" name=""/>
        <dsp:cNvSpPr/>
      </dsp:nvSpPr>
      <dsp:spPr>
        <a:xfrm>
          <a:off x="0" y="1894129"/>
          <a:ext cx="8821271" cy="932058"/>
        </a:xfrm>
        <a:prstGeom prst="roundRect">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Created a calculation to determine the revenue a district could generate through </a:t>
          </a:r>
          <a:r>
            <a:rPr lang="en-US" sz="2400" i="1" kern="1200" dirty="0"/>
            <a:t>state general aid </a:t>
          </a:r>
          <a:r>
            <a:rPr lang="en-US" sz="2400" kern="1200" dirty="0"/>
            <a:t>and the </a:t>
          </a:r>
          <a:r>
            <a:rPr lang="en-US" sz="2400" i="1" kern="1200" dirty="0"/>
            <a:t>local tax levy</a:t>
          </a:r>
        </a:p>
      </dsp:txBody>
      <dsp:txXfrm>
        <a:off x="45499" y="1939628"/>
        <a:ext cx="8730273" cy="841060"/>
      </dsp:txXfrm>
    </dsp:sp>
    <dsp:sp modelId="{A47955D7-E34B-48EF-B80D-C0659B5DFC67}">
      <dsp:nvSpPr>
        <dsp:cNvPr id="0" name=""/>
        <dsp:cNvSpPr/>
      </dsp:nvSpPr>
      <dsp:spPr>
        <a:xfrm>
          <a:off x="0" y="2840306"/>
          <a:ext cx="8821271" cy="932058"/>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Provided operational referendums if needed</a:t>
          </a:r>
        </a:p>
      </dsp:txBody>
      <dsp:txXfrm>
        <a:off x="45499" y="2885805"/>
        <a:ext cx="8730273" cy="8410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35BFD7-90AC-4237-A8C0-0D918BDFFEE9}">
      <dsp:nvSpPr>
        <dsp:cNvPr id="0" name=""/>
        <dsp:cNvSpPr/>
      </dsp:nvSpPr>
      <dsp:spPr>
        <a:xfrm>
          <a:off x="12372" y="258427"/>
          <a:ext cx="1851921" cy="170639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Resident Membership (FTE)</a:t>
          </a:r>
        </a:p>
      </dsp:txBody>
      <dsp:txXfrm>
        <a:off x="62351" y="308406"/>
        <a:ext cx="1751963" cy="1606434"/>
      </dsp:txXfrm>
    </dsp:sp>
    <dsp:sp modelId="{925148CC-9A1C-4135-A54B-557D57260604}">
      <dsp:nvSpPr>
        <dsp:cNvPr id="0" name=""/>
        <dsp:cNvSpPr/>
      </dsp:nvSpPr>
      <dsp:spPr>
        <a:xfrm>
          <a:off x="1904868" y="881985"/>
          <a:ext cx="392607" cy="459276"/>
        </a:xfrm>
        <a:prstGeom prst="mathMultiply">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1904868" y="973840"/>
        <a:ext cx="274825" cy="275566"/>
      </dsp:txXfrm>
    </dsp:sp>
    <dsp:sp modelId="{2777E8B7-2C87-4A64-B172-4D156C0B21B9}">
      <dsp:nvSpPr>
        <dsp:cNvPr id="0" name=""/>
        <dsp:cNvSpPr/>
      </dsp:nvSpPr>
      <dsp:spPr>
        <a:xfrm>
          <a:off x="2324252" y="258427"/>
          <a:ext cx="1851921" cy="1706392"/>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 per member</a:t>
          </a:r>
        </a:p>
      </dsp:txBody>
      <dsp:txXfrm>
        <a:off x="2374231" y="308406"/>
        <a:ext cx="1751963" cy="1606434"/>
      </dsp:txXfrm>
    </dsp:sp>
    <dsp:sp modelId="{3F1D7783-4285-4193-8F46-1D8BEA40B8F5}">
      <dsp:nvSpPr>
        <dsp:cNvPr id="0" name=""/>
        <dsp:cNvSpPr/>
      </dsp:nvSpPr>
      <dsp:spPr>
        <a:xfrm>
          <a:off x="4216748" y="881985"/>
          <a:ext cx="392607" cy="459276"/>
        </a:xfrm>
        <a:prstGeom prst="mathPlus">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4216748" y="973840"/>
        <a:ext cx="274825" cy="275566"/>
      </dsp:txXfrm>
    </dsp:sp>
    <dsp:sp modelId="{143BF160-666C-4E43-82B3-28D209E5EBFB}">
      <dsp:nvSpPr>
        <dsp:cNvPr id="0" name=""/>
        <dsp:cNvSpPr/>
      </dsp:nvSpPr>
      <dsp:spPr>
        <a:xfrm>
          <a:off x="4636132" y="258427"/>
          <a:ext cx="1851921" cy="1706392"/>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On-going and one-time exemptions</a:t>
          </a:r>
        </a:p>
      </dsp:txBody>
      <dsp:txXfrm>
        <a:off x="4686111" y="308406"/>
        <a:ext cx="1751963" cy="1606434"/>
      </dsp:txXfrm>
    </dsp:sp>
    <dsp:sp modelId="{58B98FAE-5A86-4E42-B829-AC21EECAA0D5}">
      <dsp:nvSpPr>
        <dsp:cNvPr id="0" name=""/>
        <dsp:cNvSpPr/>
      </dsp:nvSpPr>
      <dsp:spPr>
        <a:xfrm>
          <a:off x="6528628" y="881985"/>
          <a:ext cx="392607" cy="459276"/>
        </a:xfrm>
        <a:prstGeom prst="mathEqual">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6528628" y="973840"/>
        <a:ext cx="274825" cy="275566"/>
      </dsp:txXfrm>
    </dsp:sp>
    <dsp:sp modelId="{F5937004-21AB-45E2-9FD4-9B35938538D4}">
      <dsp:nvSpPr>
        <dsp:cNvPr id="0" name=""/>
        <dsp:cNvSpPr/>
      </dsp:nvSpPr>
      <dsp:spPr>
        <a:xfrm>
          <a:off x="6948012" y="258427"/>
          <a:ext cx="1851921" cy="1706392"/>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Revenue Limit Authority</a:t>
          </a:r>
        </a:p>
      </dsp:txBody>
      <dsp:txXfrm>
        <a:off x="6997991" y="308406"/>
        <a:ext cx="1751963" cy="16064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319F47-035E-4A1D-82BE-B77FB209FE08}">
      <dsp:nvSpPr>
        <dsp:cNvPr id="0" name=""/>
        <dsp:cNvSpPr/>
      </dsp:nvSpPr>
      <dsp:spPr>
        <a:xfrm>
          <a:off x="927217" y="563"/>
          <a:ext cx="1328570" cy="79714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Head Count</a:t>
          </a:r>
        </a:p>
      </dsp:txBody>
      <dsp:txXfrm>
        <a:off x="950564" y="23910"/>
        <a:ext cx="1281876" cy="750448"/>
      </dsp:txXfrm>
    </dsp:sp>
    <dsp:sp modelId="{07C506E0-CFB3-4237-A79E-490431C9EBF0}">
      <dsp:nvSpPr>
        <dsp:cNvPr id="0" name=""/>
        <dsp:cNvSpPr/>
      </dsp:nvSpPr>
      <dsp:spPr>
        <a:xfrm>
          <a:off x="2372702" y="234391"/>
          <a:ext cx="281656" cy="329485"/>
        </a:xfrm>
        <a:prstGeom prst="mathMinus">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2372702" y="300288"/>
        <a:ext cx="197159" cy="197691"/>
      </dsp:txXfrm>
    </dsp:sp>
    <dsp:sp modelId="{0453164F-6229-4FE1-99E9-E3F729B5E721}">
      <dsp:nvSpPr>
        <dsp:cNvPr id="0" name=""/>
        <dsp:cNvSpPr/>
      </dsp:nvSpPr>
      <dsp:spPr>
        <a:xfrm>
          <a:off x="2787216" y="563"/>
          <a:ext cx="1328570" cy="797142"/>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OE IN</a:t>
          </a:r>
        </a:p>
      </dsp:txBody>
      <dsp:txXfrm>
        <a:off x="2810563" y="23910"/>
        <a:ext cx="1281876" cy="750448"/>
      </dsp:txXfrm>
    </dsp:sp>
    <dsp:sp modelId="{EAEE15E6-7854-40FB-85F9-604BC482D8B0}">
      <dsp:nvSpPr>
        <dsp:cNvPr id="0" name=""/>
        <dsp:cNvSpPr/>
      </dsp:nvSpPr>
      <dsp:spPr>
        <a:xfrm>
          <a:off x="4232700" y="234391"/>
          <a:ext cx="281656" cy="329485"/>
        </a:xfrm>
        <a:prstGeom prst="mathPlus">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4232700" y="300288"/>
        <a:ext cx="197159" cy="197691"/>
      </dsp:txXfrm>
    </dsp:sp>
    <dsp:sp modelId="{4197DF5A-C596-4519-8D7C-FACDC8666F38}">
      <dsp:nvSpPr>
        <dsp:cNvPr id="0" name=""/>
        <dsp:cNvSpPr/>
      </dsp:nvSpPr>
      <dsp:spPr>
        <a:xfrm>
          <a:off x="4647214" y="563"/>
          <a:ext cx="1328570" cy="797142"/>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OE Out</a:t>
          </a:r>
        </a:p>
      </dsp:txBody>
      <dsp:txXfrm>
        <a:off x="4670561" y="23910"/>
        <a:ext cx="1281876" cy="750448"/>
      </dsp:txXfrm>
    </dsp:sp>
    <dsp:sp modelId="{71B0DE46-3967-4980-9FAF-F0B33E7D44FC}">
      <dsp:nvSpPr>
        <dsp:cNvPr id="0" name=""/>
        <dsp:cNvSpPr/>
      </dsp:nvSpPr>
      <dsp:spPr>
        <a:xfrm>
          <a:off x="6092698" y="234391"/>
          <a:ext cx="281656" cy="329485"/>
        </a:xfrm>
        <a:prstGeom prst="mathEqual">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6092698" y="300288"/>
        <a:ext cx="197159" cy="197691"/>
      </dsp:txXfrm>
    </dsp:sp>
    <dsp:sp modelId="{7E011E85-5CD9-4232-A6BE-B09744F50EB2}">
      <dsp:nvSpPr>
        <dsp:cNvPr id="0" name=""/>
        <dsp:cNvSpPr/>
      </dsp:nvSpPr>
      <dsp:spPr>
        <a:xfrm>
          <a:off x="6507212" y="563"/>
          <a:ext cx="1328570" cy="797142"/>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Resident Student Count</a:t>
          </a:r>
        </a:p>
      </dsp:txBody>
      <dsp:txXfrm>
        <a:off x="6530559" y="23910"/>
        <a:ext cx="1281876" cy="75044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FE7916-6FCA-4946-A5CE-742BD0C5C488}">
      <dsp:nvSpPr>
        <dsp:cNvPr id="0" name=""/>
        <dsp:cNvSpPr/>
      </dsp:nvSpPr>
      <dsp:spPr>
        <a:xfrm>
          <a:off x="1409205" y="742"/>
          <a:ext cx="1638799" cy="752214"/>
        </a:xfrm>
        <a:prstGeom prst="roundRect">
          <a:avLst>
            <a:gd name="adj" fmla="val 10000"/>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Resident Student Count</a:t>
          </a:r>
        </a:p>
      </dsp:txBody>
      <dsp:txXfrm>
        <a:off x="1431237" y="22774"/>
        <a:ext cx="1594735" cy="708150"/>
      </dsp:txXfrm>
    </dsp:sp>
    <dsp:sp modelId="{D571A949-BDB2-4BFB-AE7E-7FE246B13573}">
      <dsp:nvSpPr>
        <dsp:cNvPr id="0" name=""/>
        <dsp:cNvSpPr/>
      </dsp:nvSpPr>
      <dsp:spPr>
        <a:xfrm>
          <a:off x="3158330" y="221391"/>
          <a:ext cx="265782" cy="310915"/>
        </a:xfrm>
        <a:prstGeom prst="mathMultiply">
          <a:avLst/>
        </a:prstGeom>
        <a:solidFill>
          <a:schemeClr val="accent5"/>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3158330" y="283574"/>
        <a:ext cx="186047" cy="186549"/>
      </dsp:txXfrm>
    </dsp:sp>
    <dsp:sp modelId="{0A319F47-035E-4A1D-82BE-B77FB209FE08}">
      <dsp:nvSpPr>
        <dsp:cNvPr id="0" name=""/>
        <dsp:cNvSpPr/>
      </dsp:nvSpPr>
      <dsp:spPr>
        <a:xfrm>
          <a:off x="3549482" y="742"/>
          <a:ext cx="1634173" cy="752214"/>
        </a:xfrm>
        <a:prstGeom prst="roundRect">
          <a:avLst>
            <a:gd name="adj" fmla="val 10000"/>
          </a:avLst>
        </a:prstGeom>
        <a:solidFill>
          <a:schemeClr val="accent6"/>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FTE Equivalent (i.e., 0.5 or 0.6)</a:t>
          </a:r>
        </a:p>
      </dsp:txBody>
      <dsp:txXfrm>
        <a:off x="3571514" y="22774"/>
        <a:ext cx="1590109" cy="708150"/>
      </dsp:txXfrm>
    </dsp:sp>
    <dsp:sp modelId="{07C506E0-CFB3-4237-A79E-490431C9EBF0}">
      <dsp:nvSpPr>
        <dsp:cNvPr id="0" name=""/>
        <dsp:cNvSpPr/>
      </dsp:nvSpPr>
      <dsp:spPr>
        <a:xfrm>
          <a:off x="5293980" y="221391"/>
          <a:ext cx="265782" cy="310915"/>
        </a:xfrm>
        <a:prstGeom prst="mathEqual">
          <a:avLst/>
        </a:prstGeom>
        <a:solidFill>
          <a:schemeClr val="accent6"/>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5293980" y="283574"/>
        <a:ext cx="186047" cy="186549"/>
      </dsp:txXfrm>
    </dsp:sp>
    <dsp:sp modelId="{0319987E-0199-4E21-972C-039D868A6735}">
      <dsp:nvSpPr>
        <dsp:cNvPr id="0" name=""/>
        <dsp:cNvSpPr/>
      </dsp:nvSpPr>
      <dsp:spPr>
        <a:xfrm>
          <a:off x="5685132" y="531"/>
          <a:ext cx="1668662" cy="752635"/>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Resident FTE</a:t>
          </a:r>
        </a:p>
      </dsp:txBody>
      <dsp:txXfrm>
        <a:off x="5707176" y="22575"/>
        <a:ext cx="1624574" cy="70854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35BFD7-90AC-4237-A8C0-0D918BDFFEE9}">
      <dsp:nvSpPr>
        <dsp:cNvPr id="0" name=""/>
        <dsp:cNvSpPr/>
      </dsp:nvSpPr>
      <dsp:spPr>
        <a:xfrm>
          <a:off x="12372" y="258427"/>
          <a:ext cx="1851921" cy="170639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Resident Membership (FTE)</a:t>
          </a:r>
        </a:p>
      </dsp:txBody>
      <dsp:txXfrm>
        <a:off x="62351" y="308406"/>
        <a:ext cx="1751963" cy="1606434"/>
      </dsp:txXfrm>
    </dsp:sp>
    <dsp:sp modelId="{925148CC-9A1C-4135-A54B-557D57260604}">
      <dsp:nvSpPr>
        <dsp:cNvPr id="0" name=""/>
        <dsp:cNvSpPr/>
      </dsp:nvSpPr>
      <dsp:spPr>
        <a:xfrm>
          <a:off x="1904868" y="881985"/>
          <a:ext cx="392607" cy="459276"/>
        </a:xfrm>
        <a:prstGeom prst="mathMultiply">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1904868" y="973840"/>
        <a:ext cx="274825" cy="275566"/>
      </dsp:txXfrm>
    </dsp:sp>
    <dsp:sp modelId="{2777E8B7-2C87-4A64-B172-4D156C0B21B9}">
      <dsp:nvSpPr>
        <dsp:cNvPr id="0" name=""/>
        <dsp:cNvSpPr/>
      </dsp:nvSpPr>
      <dsp:spPr>
        <a:xfrm>
          <a:off x="2324252" y="258427"/>
          <a:ext cx="1851921" cy="1706392"/>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 per member</a:t>
          </a:r>
        </a:p>
      </dsp:txBody>
      <dsp:txXfrm>
        <a:off x="2374231" y="308406"/>
        <a:ext cx="1751963" cy="1606434"/>
      </dsp:txXfrm>
    </dsp:sp>
    <dsp:sp modelId="{3F1D7783-4285-4193-8F46-1D8BEA40B8F5}">
      <dsp:nvSpPr>
        <dsp:cNvPr id="0" name=""/>
        <dsp:cNvSpPr/>
      </dsp:nvSpPr>
      <dsp:spPr>
        <a:xfrm>
          <a:off x="4216748" y="881985"/>
          <a:ext cx="392607" cy="459276"/>
        </a:xfrm>
        <a:prstGeom prst="mathPlus">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4216748" y="973840"/>
        <a:ext cx="274825" cy="275566"/>
      </dsp:txXfrm>
    </dsp:sp>
    <dsp:sp modelId="{143BF160-666C-4E43-82B3-28D209E5EBFB}">
      <dsp:nvSpPr>
        <dsp:cNvPr id="0" name=""/>
        <dsp:cNvSpPr/>
      </dsp:nvSpPr>
      <dsp:spPr>
        <a:xfrm>
          <a:off x="4636132" y="258427"/>
          <a:ext cx="1851921" cy="1706392"/>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On-going and one-time exemptions</a:t>
          </a:r>
        </a:p>
      </dsp:txBody>
      <dsp:txXfrm>
        <a:off x="4686111" y="308406"/>
        <a:ext cx="1751963" cy="1606434"/>
      </dsp:txXfrm>
    </dsp:sp>
    <dsp:sp modelId="{58B98FAE-5A86-4E42-B829-AC21EECAA0D5}">
      <dsp:nvSpPr>
        <dsp:cNvPr id="0" name=""/>
        <dsp:cNvSpPr/>
      </dsp:nvSpPr>
      <dsp:spPr>
        <a:xfrm>
          <a:off x="6528628" y="881985"/>
          <a:ext cx="392607" cy="459276"/>
        </a:xfrm>
        <a:prstGeom prst="mathEqual">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6528628" y="973840"/>
        <a:ext cx="274825" cy="275566"/>
      </dsp:txXfrm>
    </dsp:sp>
    <dsp:sp modelId="{F5937004-21AB-45E2-9FD4-9B35938538D4}">
      <dsp:nvSpPr>
        <dsp:cNvPr id="0" name=""/>
        <dsp:cNvSpPr/>
      </dsp:nvSpPr>
      <dsp:spPr>
        <a:xfrm>
          <a:off x="6948012" y="258427"/>
          <a:ext cx="1851921" cy="1706392"/>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Revenue Limit Authority</a:t>
          </a:r>
        </a:p>
      </dsp:txBody>
      <dsp:txXfrm>
        <a:off x="6997991" y="308406"/>
        <a:ext cx="1751963" cy="160643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35BFD7-90AC-4237-A8C0-0D918BDFFEE9}">
      <dsp:nvSpPr>
        <dsp:cNvPr id="0" name=""/>
        <dsp:cNvSpPr/>
      </dsp:nvSpPr>
      <dsp:spPr>
        <a:xfrm>
          <a:off x="12372" y="258427"/>
          <a:ext cx="1851921" cy="170639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Resident Membership (FTE)</a:t>
          </a:r>
        </a:p>
      </dsp:txBody>
      <dsp:txXfrm>
        <a:off x="62351" y="308406"/>
        <a:ext cx="1751963" cy="1606434"/>
      </dsp:txXfrm>
    </dsp:sp>
    <dsp:sp modelId="{925148CC-9A1C-4135-A54B-557D57260604}">
      <dsp:nvSpPr>
        <dsp:cNvPr id="0" name=""/>
        <dsp:cNvSpPr/>
      </dsp:nvSpPr>
      <dsp:spPr>
        <a:xfrm>
          <a:off x="1904868" y="881985"/>
          <a:ext cx="392607" cy="459276"/>
        </a:xfrm>
        <a:prstGeom prst="mathMultiply">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1904868" y="973840"/>
        <a:ext cx="274825" cy="275566"/>
      </dsp:txXfrm>
    </dsp:sp>
    <dsp:sp modelId="{2777E8B7-2C87-4A64-B172-4D156C0B21B9}">
      <dsp:nvSpPr>
        <dsp:cNvPr id="0" name=""/>
        <dsp:cNvSpPr/>
      </dsp:nvSpPr>
      <dsp:spPr>
        <a:xfrm>
          <a:off x="2324252" y="258427"/>
          <a:ext cx="1851921" cy="1706392"/>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 per member</a:t>
          </a:r>
        </a:p>
      </dsp:txBody>
      <dsp:txXfrm>
        <a:off x="2374231" y="308406"/>
        <a:ext cx="1751963" cy="1606434"/>
      </dsp:txXfrm>
    </dsp:sp>
    <dsp:sp modelId="{3F1D7783-4285-4193-8F46-1D8BEA40B8F5}">
      <dsp:nvSpPr>
        <dsp:cNvPr id="0" name=""/>
        <dsp:cNvSpPr/>
      </dsp:nvSpPr>
      <dsp:spPr>
        <a:xfrm>
          <a:off x="4216748" y="881985"/>
          <a:ext cx="392607" cy="459276"/>
        </a:xfrm>
        <a:prstGeom prst="mathPlus">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4216748" y="973840"/>
        <a:ext cx="274825" cy="275566"/>
      </dsp:txXfrm>
    </dsp:sp>
    <dsp:sp modelId="{143BF160-666C-4E43-82B3-28D209E5EBFB}">
      <dsp:nvSpPr>
        <dsp:cNvPr id="0" name=""/>
        <dsp:cNvSpPr/>
      </dsp:nvSpPr>
      <dsp:spPr>
        <a:xfrm>
          <a:off x="4636132" y="258427"/>
          <a:ext cx="1851921" cy="1706392"/>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On-going and one-time exemptions</a:t>
          </a:r>
        </a:p>
      </dsp:txBody>
      <dsp:txXfrm>
        <a:off x="4686111" y="308406"/>
        <a:ext cx="1751963" cy="1606434"/>
      </dsp:txXfrm>
    </dsp:sp>
    <dsp:sp modelId="{58B98FAE-5A86-4E42-B829-AC21EECAA0D5}">
      <dsp:nvSpPr>
        <dsp:cNvPr id="0" name=""/>
        <dsp:cNvSpPr/>
      </dsp:nvSpPr>
      <dsp:spPr>
        <a:xfrm>
          <a:off x="6528628" y="881985"/>
          <a:ext cx="392607" cy="459276"/>
        </a:xfrm>
        <a:prstGeom prst="mathEqual">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6528628" y="973840"/>
        <a:ext cx="274825" cy="275566"/>
      </dsp:txXfrm>
    </dsp:sp>
    <dsp:sp modelId="{F5937004-21AB-45E2-9FD4-9B35938538D4}">
      <dsp:nvSpPr>
        <dsp:cNvPr id="0" name=""/>
        <dsp:cNvSpPr/>
      </dsp:nvSpPr>
      <dsp:spPr>
        <a:xfrm>
          <a:off x="6948012" y="258427"/>
          <a:ext cx="1851921" cy="1706392"/>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Revenue Limit Authority</a:t>
          </a:r>
        </a:p>
      </dsp:txBody>
      <dsp:txXfrm>
        <a:off x="6997991" y="308406"/>
        <a:ext cx="1751963" cy="160643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35BFD7-90AC-4237-A8C0-0D918BDFFEE9}">
      <dsp:nvSpPr>
        <dsp:cNvPr id="0" name=""/>
        <dsp:cNvSpPr/>
      </dsp:nvSpPr>
      <dsp:spPr>
        <a:xfrm>
          <a:off x="12372" y="258427"/>
          <a:ext cx="1851921" cy="170639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Resident Membership (FTE)</a:t>
          </a:r>
        </a:p>
      </dsp:txBody>
      <dsp:txXfrm>
        <a:off x="62351" y="308406"/>
        <a:ext cx="1751963" cy="1606434"/>
      </dsp:txXfrm>
    </dsp:sp>
    <dsp:sp modelId="{925148CC-9A1C-4135-A54B-557D57260604}">
      <dsp:nvSpPr>
        <dsp:cNvPr id="0" name=""/>
        <dsp:cNvSpPr/>
      </dsp:nvSpPr>
      <dsp:spPr>
        <a:xfrm>
          <a:off x="1904868" y="881985"/>
          <a:ext cx="392607" cy="459276"/>
        </a:xfrm>
        <a:prstGeom prst="mathMultiply">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1904868" y="973840"/>
        <a:ext cx="274825" cy="275566"/>
      </dsp:txXfrm>
    </dsp:sp>
    <dsp:sp modelId="{2777E8B7-2C87-4A64-B172-4D156C0B21B9}">
      <dsp:nvSpPr>
        <dsp:cNvPr id="0" name=""/>
        <dsp:cNvSpPr/>
      </dsp:nvSpPr>
      <dsp:spPr>
        <a:xfrm>
          <a:off x="2324252" y="258427"/>
          <a:ext cx="1851921" cy="1706392"/>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 per member</a:t>
          </a:r>
        </a:p>
      </dsp:txBody>
      <dsp:txXfrm>
        <a:off x="2374231" y="308406"/>
        <a:ext cx="1751963" cy="1606434"/>
      </dsp:txXfrm>
    </dsp:sp>
    <dsp:sp modelId="{3F1D7783-4285-4193-8F46-1D8BEA40B8F5}">
      <dsp:nvSpPr>
        <dsp:cNvPr id="0" name=""/>
        <dsp:cNvSpPr/>
      </dsp:nvSpPr>
      <dsp:spPr>
        <a:xfrm>
          <a:off x="4216748" y="881985"/>
          <a:ext cx="392607" cy="459276"/>
        </a:xfrm>
        <a:prstGeom prst="mathPlus">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4216748" y="973840"/>
        <a:ext cx="274825" cy="275566"/>
      </dsp:txXfrm>
    </dsp:sp>
    <dsp:sp modelId="{143BF160-666C-4E43-82B3-28D209E5EBFB}">
      <dsp:nvSpPr>
        <dsp:cNvPr id="0" name=""/>
        <dsp:cNvSpPr/>
      </dsp:nvSpPr>
      <dsp:spPr>
        <a:xfrm>
          <a:off x="4636132" y="258427"/>
          <a:ext cx="1851921" cy="1706392"/>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On-going and one-time exemptions</a:t>
          </a:r>
        </a:p>
      </dsp:txBody>
      <dsp:txXfrm>
        <a:off x="4686111" y="308406"/>
        <a:ext cx="1751963" cy="1606434"/>
      </dsp:txXfrm>
    </dsp:sp>
    <dsp:sp modelId="{58B98FAE-5A86-4E42-B829-AC21EECAA0D5}">
      <dsp:nvSpPr>
        <dsp:cNvPr id="0" name=""/>
        <dsp:cNvSpPr/>
      </dsp:nvSpPr>
      <dsp:spPr>
        <a:xfrm>
          <a:off x="6528628" y="881985"/>
          <a:ext cx="392607" cy="459276"/>
        </a:xfrm>
        <a:prstGeom prst="mathEqual">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6528628" y="973840"/>
        <a:ext cx="274825" cy="275566"/>
      </dsp:txXfrm>
    </dsp:sp>
    <dsp:sp modelId="{F5937004-21AB-45E2-9FD4-9B35938538D4}">
      <dsp:nvSpPr>
        <dsp:cNvPr id="0" name=""/>
        <dsp:cNvSpPr/>
      </dsp:nvSpPr>
      <dsp:spPr>
        <a:xfrm>
          <a:off x="6948012" y="258427"/>
          <a:ext cx="1851921" cy="1706392"/>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Revenue Limit Authority</a:t>
          </a:r>
        </a:p>
      </dsp:txBody>
      <dsp:txXfrm>
        <a:off x="6997991" y="308406"/>
        <a:ext cx="1751963" cy="160643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4EB8B2-796A-4E5C-8DDD-A2F5A312D986}">
      <dsp:nvSpPr>
        <dsp:cNvPr id="0" name=""/>
        <dsp:cNvSpPr/>
      </dsp:nvSpPr>
      <dsp:spPr>
        <a:xfrm>
          <a:off x="6099565" y="63480"/>
          <a:ext cx="2174373" cy="3497602"/>
        </a:xfrm>
        <a:prstGeom prst="roundRect">
          <a:avLst>
            <a:gd name="adj" fmla="val 10000"/>
          </a:avLst>
        </a:prstGeom>
        <a:gradFill rotWithShape="0">
          <a:gsLst>
            <a:gs pos="0">
              <a:schemeClr val="accent1">
                <a:shade val="50000"/>
                <a:hueOff val="0"/>
                <a:satOff val="0"/>
                <a:lumOff val="0"/>
                <a:alphaOff val="0"/>
                <a:satMod val="103000"/>
                <a:lumMod val="102000"/>
                <a:tint val="94000"/>
              </a:schemeClr>
            </a:gs>
            <a:gs pos="50000">
              <a:schemeClr val="accent1">
                <a:shade val="50000"/>
                <a:hueOff val="0"/>
                <a:satOff val="0"/>
                <a:lumOff val="0"/>
                <a:alphaOff val="0"/>
                <a:satMod val="110000"/>
                <a:lumMod val="100000"/>
                <a:shade val="100000"/>
              </a:schemeClr>
            </a:gs>
            <a:gs pos="100000">
              <a:schemeClr val="accent1">
                <a:shade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Lato" panose="020F0502020204030203" pitchFamily="34" charset="0"/>
            </a:rPr>
            <a:t>Revenue Limit Levy</a:t>
          </a:r>
        </a:p>
      </dsp:txBody>
      <dsp:txXfrm>
        <a:off x="6163250" y="127165"/>
        <a:ext cx="2047003" cy="3370232"/>
      </dsp:txXfrm>
    </dsp:sp>
    <dsp:sp modelId="{71535913-8133-49A2-8F55-4086EA77B96D}">
      <dsp:nvSpPr>
        <dsp:cNvPr id="0" name=""/>
        <dsp:cNvSpPr/>
      </dsp:nvSpPr>
      <dsp:spPr>
        <a:xfrm rot="10800000">
          <a:off x="5421160" y="1542659"/>
          <a:ext cx="460967" cy="539244"/>
        </a:xfrm>
        <a:prstGeom prst="mathEqual">
          <a:avLst/>
        </a:prstGeom>
        <a:gradFill rotWithShape="0">
          <a:gsLst>
            <a:gs pos="0">
              <a:schemeClr val="accent1">
                <a:shade val="90000"/>
                <a:hueOff val="0"/>
                <a:satOff val="0"/>
                <a:lumOff val="0"/>
                <a:alphaOff val="0"/>
                <a:satMod val="103000"/>
                <a:lumMod val="102000"/>
                <a:tint val="94000"/>
              </a:schemeClr>
            </a:gs>
            <a:gs pos="50000">
              <a:schemeClr val="accent1">
                <a:shade val="90000"/>
                <a:hueOff val="0"/>
                <a:satOff val="0"/>
                <a:lumOff val="0"/>
                <a:alphaOff val="0"/>
                <a:satMod val="110000"/>
                <a:lumMod val="100000"/>
                <a:shade val="100000"/>
              </a:schemeClr>
            </a:gs>
            <a:gs pos="100000">
              <a:schemeClr val="accent1">
                <a:shade val="9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dirty="0"/>
        </a:p>
      </dsp:txBody>
      <dsp:txXfrm rot="10800000">
        <a:off x="5559450" y="1650508"/>
        <a:ext cx="322677" cy="323546"/>
      </dsp:txXfrm>
    </dsp:sp>
    <dsp:sp modelId="{00BBDF21-2F4D-4136-BF17-92D0D959191F}">
      <dsp:nvSpPr>
        <dsp:cNvPr id="0" name=""/>
        <dsp:cNvSpPr/>
      </dsp:nvSpPr>
      <dsp:spPr>
        <a:xfrm>
          <a:off x="3055442" y="0"/>
          <a:ext cx="2174373" cy="3624564"/>
        </a:xfrm>
        <a:prstGeom prst="roundRect">
          <a:avLst>
            <a:gd name="adj" fmla="val 10000"/>
          </a:avLst>
        </a:prstGeom>
        <a:gradFill rotWithShape="0">
          <a:gsLst>
            <a:gs pos="0">
              <a:schemeClr val="accent1">
                <a:shade val="50000"/>
                <a:hueOff val="222839"/>
                <a:satOff val="5970"/>
                <a:lumOff val="26302"/>
                <a:alphaOff val="0"/>
                <a:satMod val="103000"/>
                <a:lumMod val="102000"/>
                <a:tint val="94000"/>
              </a:schemeClr>
            </a:gs>
            <a:gs pos="50000">
              <a:schemeClr val="accent1">
                <a:shade val="50000"/>
                <a:hueOff val="222839"/>
                <a:satOff val="5970"/>
                <a:lumOff val="26302"/>
                <a:alphaOff val="0"/>
                <a:satMod val="110000"/>
                <a:lumMod val="100000"/>
                <a:shade val="100000"/>
              </a:schemeClr>
            </a:gs>
            <a:gs pos="100000">
              <a:schemeClr val="accent1">
                <a:shade val="50000"/>
                <a:hueOff val="222839"/>
                <a:satOff val="5970"/>
                <a:lumOff val="2630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Lato" panose="020F0502020204030203" pitchFamily="34" charset="0"/>
            </a:rPr>
            <a:t>“State Aid”</a:t>
          </a:r>
        </a:p>
        <a:p>
          <a:pPr marL="0" lvl="0" indent="0" algn="ctr" defTabSz="1066800">
            <a:lnSpc>
              <a:spcPct val="90000"/>
            </a:lnSpc>
            <a:spcBef>
              <a:spcPct val="0"/>
            </a:spcBef>
            <a:spcAft>
              <a:spcPct val="35000"/>
            </a:spcAft>
            <a:buNone/>
          </a:pPr>
          <a:r>
            <a:rPr lang="en-US" sz="2400" b="1" kern="1200" dirty="0">
              <a:latin typeface="Lato" panose="020F0502020204030203" pitchFamily="34" charset="0"/>
            </a:rPr>
            <a:t>(General + Computer Exempt + Personal Property)</a:t>
          </a:r>
        </a:p>
      </dsp:txBody>
      <dsp:txXfrm>
        <a:off x="3119127" y="63685"/>
        <a:ext cx="2047003" cy="3497194"/>
      </dsp:txXfrm>
    </dsp:sp>
    <dsp:sp modelId="{A72F3526-8A6C-4F9B-8D69-326C283A7F15}">
      <dsp:nvSpPr>
        <dsp:cNvPr id="0" name=""/>
        <dsp:cNvSpPr/>
      </dsp:nvSpPr>
      <dsp:spPr>
        <a:xfrm rot="10800000">
          <a:off x="2377038" y="1542659"/>
          <a:ext cx="460967" cy="539244"/>
        </a:xfrm>
        <a:prstGeom prst="mathMinus">
          <a:avLst/>
        </a:prstGeom>
        <a:gradFill rotWithShape="0">
          <a:gsLst>
            <a:gs pos="0">
              <a:schemeClr val="accent1">
                <a:shade val="90000"/>
                <a:hueOff val="350915"/>
                <a:satOff val="-3215"/>
                <a:lumOff val="27754"/>
                <a:alphaOff val="0"/>
                <a:satMod val="103000"/>
                <a:lumMod val="102000"/>
                <a:tint val="94000"/>
              </a:schemeClr>
            </a:gs>
            <a:gs pos="50000">
              <a:schemeClr val="accent1">
                <a:shade val="90000"/>
                <a:hueOff val="350915"/>
                <a:satOff val="-3215"/>
                <a:lumOff val="27754"/>
                <a:alphaOff val="0"/>
                <a:satMod val="110000"/>
                <a:lumMod val="100000"/>
                <a:shade val="100000"/>
              </a:schemeClr>
            </a:gs>
            <a:gs pos="100000">
              <a:schemeClr val="accent1">
                <a:shade val="90000"/>
                <a:hueOff val="350915"/>
                <a:satOff val="-3215"/>
                <a:lumOff val="2775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dirty="0"/>
        </a:p>
      </dsp:txBody>
      <dsp:txXfrm rot="10800000">
        <a:off x="2515328" y="1650508"/>
        <a:ext cx="322677" cy="323546"/>
      </dsp:txXfrm>
    </dsp:sp>
    <dsp:sp modelId="{B14C538D-A163-4586-9B2B-D3A15B7B9472}">
      <dsp:nvSpPr>
        <dsp:cNvPr id="0" name=""/>
        <dsp:cNvSpPr/>
      </dsp:nvSpPr>
      <dsp:spPr>
        <a:xfrm>
          <a:off x="11320" y="63480"/>
          <a:ext cx="2174373" cy="3497602"/>
        </a:xfrm>
        <a:prstGeom prst="roundRect">
          <a:avLst>
            <a:gd name="adj" fmla="val 10000"/>
          </a:avLst>
        </a:prstGeom>
        <a:gradFill rotWithShape="0">
          <a:gsLst>
            <a:gs pos="0">
              <a:srgbClr val="5B9BD5">
                <a:shade val="50000"/>
                <a:hueOff val="222839"/>
                <a:satOff val="5970"/>
                <a:lumOff val="26302"/>
                <a:alphaOff val="0"/>
                <a:satMod val="103000"/>
                <a:lumMod val="102000"/>
                <a:tint val="94000"/>
              </a:srgbClr>
            </a:gs>
            <a:gs pos="50000">
              <a:srgbClr val="5B9BD5">
                <a:shade val="50000"/>
                <a:hueOff val="222839"/>
                <a:satOff val="5970"/>
                <a:lumOff val="26302"/>
                <a:alphaOff val="0"/>
                <a:satMod val="110000"/>
                <a:lumMod val="100000"/>
                <a:shade val="100000"/>
              </a:srgbClr>
            </a:gs>
            <a:gs pos="100000">
              <a:srgbClr val="5B9BD5">
                <a:shade val="50000"/>
                <a:hueOff val="222839"/>
                <a:satOff val="5970"/>
                <a:lumOff val="26302"/>
                <a:alphaOff val="0"/>
                <a:lumMod val="99000"/>
                <a:satMod val="120000"/>
                <a:shade val="78000"/>
              </a:srgbClr>
            </a:gs>
          </a:gsLst>
          <a:lin ang="5400000" scaled="0"/>
        </a:gradFill>
        <a:ln w="38100">
          <a:solidFill>
            <a:srgbClr val="C00000"/>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prstClr val="white"/>
              </a:solidFill>
              <a:latin typeface="Lato" panose="020F0502020204030203" pitchFamily="34" charset="0"/>
              <a:ea typeface="+mn-ea"/>
              <a:cs typeface="+mn-cs"/>
            </a:rPr>
            <a:t>Revenue Limit</a:t>
          </a:r>
        </a:p>
      </dsp:txBody>
      <dsp:txXfrm>
        <a:off x="75005" y="127165"/>
        <a:ext cx="2047003" cy="3370232"/>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75" tIns="46575" rIns="93175" bIns="4657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75" tIns="46575" rIns="93175" bIns="4657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75" tIns="46575" rIns="93175" bIns="4657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dpi.wi.gov/sfs/children/enrollment/membership-info-reporting"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 name="Google Shape;41;p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2" name="Google Shape;42;p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10: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08" name="Google Shape;108;p1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4"/>
        <p:cNvGrpSpPr/>
        <p:nvPr/>
      </p:nvGrpSpPr>
      <p:grpSpPr>
        <a:xfrm>
          <a:off x="0" y="0"/>
          <a:ext cx="0" cy="0"/>
          <a:chOff x="0" y="0"/>
          <a:chExt cx="0" cy="0"/>
        </a:xfrm>
      </p:grpSpPr>
      <p:sp>
        <p:nvSpPr>
          <p:cNvPr id="1325" name="Google Shape;1325;p99: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326" name="Google Shape;1326;p9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1"/>
        <p:cNvGrpSpPr/>
        <p:nvPr/>
      </p:nvGrpSpPr>
      <p:grpSpPr>
        <a:xfrm>
          <a:off x="0" y="0"/>
          <a:ext cx="0" cy="0"/>
          <a:chOff x="0" y="0"/>
          <a:chExt cx="0" cy="0"/>
        </a:xfrm>
      </p:grpSpPr>
      <p:sp>
        <p:nvSpPr>
          <p:cNvPr id="1342" name="Google Shape;1342;p100: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343" name="Google Shape;1343;p10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Needs wordsmithing</a:t>
            </a:r>
          </a:p>
        </p:txBody>
      </p:sp>
      <p:sp>
        <p:nvSpPr>
          <p:cNvPr id="4" name="Slide Number Placeholder 3"/>
          <p:cNvSpPr>
            <a:spLocks noGrp="1"/>
          </p:cNvSpPr>
          <p:nvPr>
            <p:ph type="sldNum" sz="quarter" idx="10"/>
          </p:nvPr>
        </p:nvSpPr>
        <p:spPr/>
        <p:txBody>
          <a:bodyPr/>
          <a:lstStyle/>
          <a:p>
            <a:fld id="{728CBB82-C311-4B5F-A182-38484E9EFA6B}" type="slidenum">
              <a:rPr lang="en-US" smtClean="0"/>
              <a:t>11</a:t>
            </a:fld>
            <a:endParaRPr lang="en-US"/>
          </a:p>
        </p:txBody>
      </p:sp>
    </p:spTree>
    <p:extLst>
      <p:ext uri="{BB962C8B-B14F-4D97-AF65-F5344CB8AC3E}">
        <p14:creationId xmlns:p14="http://schemas.microsoft.com/office/powerpoint/2010/main" val="12271593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Calibri" panose="020F0502020204030204" pitchFamily="34" charset="0"/>
              </a:rPr>
              <a:t>More money in State Aid without a corresponding increase to the Revenue Limit won’t result in additional revenue for the district.  It just results in property tax relief.</a:t>
            </a:r>
            <a:endParaRPr lang="en-US" b="0" dirty="0">
              <a:effectLst/>
            </a:endParaRPr>
          </a:p>
          <a:p>
            <a:pPr rtl="0">
              <a:spcBef>
                <a:spcPts val="0"/>
              </a:spcBef>
              <a:spcAft>
                <a:spcPts val="0"/>
              </a:spcAft>
            </a:pPr>
            <a:r>
              <a:rPr lang="en-US" sz="1800" b="0" i="0" u="none" strike="noStrike" dirty="0">
                <a:solidFill>
                  <a:srgbClr val="000000"/>
                </a:solidFill>
                <a:effectLst/>
                <a:latin typeface="Calibri" panose="020F0502020204030204" pitchFamily="34" charset="0"/>
              </a:rPr>
              <a:t>“State Aid” includes:</a:t>
            </a:r>
            <a:endParaRPr lang="en-US" b="0" dirty="0">
              <a:effectLst/>
            </a:endParaRPr>
          </a:p>
          <a:p>
            <a:pPr marL="304800"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General School Aids (Equalization Aids, Chapter 220 Integration Aids, and Special Adjustment (Hold Harmless Aids);</a:t>
            </a:r>
            <a:endParaRPr lang="en-US" sz="1800" b="0" i="0" u="none" strike="noStrike" dirty="0">
              <a:solidFill>
                <a:srgbClr val="000000"/>
              </a:solidFill>
              <a:effectLst/>
              <a:latin typeface="Arial" panose="020B0604020202020204" pitchFamily="34" charset="0"/>
            </a:endParaRPr>
          </a:p>
          <a:p>
            <a:pPr marL="304800"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High Poverty Aid;</a:t>
            </a:r>
            <a:endParaRPr lang="en-US" sz="1800" b="0" i="0" u="none" strike="noStrike" dirty="0">
              <a:solidFill>
                <a:srgbClr val="000000"/>
              </a:solidFill>
              <a:effectLst/>
              <a:latin typeface="Arial" panose="020B0604020202020204" pitchFamily="34" charset="0"/>
            </a:endParaRPr>
          </a:p>
          <a:p>
            <a:pPr marL="304800"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State Aid for Exempt Computers; and </a:t>
            </a:r>
            <a:endParaRPr lang="en-US" sz="1800" b="0" i="0" u="none" strike="noStrike" dirty="0">
              <a:solidFill>
                <a:srgbClr val="000000"/>
              </a:solidFill>
              <a:effectLst/>
              <a:latin typeface="Arial" panose="020B0604020202020204" pitchFamily="34" charset="0"/>
            </a:endParaRPr>
          </a:p>
          <a:p>
            <a:pPr marL="304800"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State Aid for Exempt Personal Property. </a:t>
            </a:r>
            <a:endParaRPr lang="en-US" sz="1800" b="0" i="0" u="none" strike="noStrike" dirty="0">
              <a:solidFill>
                <a:srgbClr val="000000"/>
              </a:solidFill>
              <a:effectLst/>
              <a:latin typeface="Arial" panose="020B0604020202020204" pitchFamily="34" charset="0"/>
            </a:endParaRPr>
          </a:p>
          <a:p>
            <a:pPr rtl="0">
              <a:spcBef>
                <a:spcPts val="0"/>
              </a:spcBef>
              <a:spcAft>
                <a:spcPts val="0"/>
              </a:spcAft>
            </a:pPr>
            <a:r>
              <a:rPr lang="en-US" sz="1800" b="0" i="0" u="none" strike="noStrike" dirty="0">
                <a:solidFill>
                  <a:srgbClr val="000000"/>
                </a:solidFill>
                <a:effectLst/>
                <a:latin typeface="Calibri" panose="020F0502020204030204" pitchFamily="34" charset="0"/>
              </a:rPr>
              <a:t>2022-23 general school aids includes: $5,141.7 million equalization aids; $37.2 million integration (Chapter 220) aids; and $22.7 million special adjustment aids (hold harmless aids).</a:t>
            </a:r>
            <a:endParaRPr lang="en-US" b="0" dirty="0">
              <a:effectLst/>
            </a:endParaRPr>
          </a:p>
          <a:p>
            <a:br>
              <a:rPr lang="en-US" dirty="0"/>
            </a:br>
            <a:endParaRPr lang="en-US" dirty="0"/>
          </a:p>
        </p:txBody>
      </p:sp>
      <p:sp>
        <p:nvSpPr>
          <p:cNvPr id="4" name="Slide Number Placeholder 3"/>
          <p:cNvSpPr>
            <a:spLocks noGrp="1"/>
          </p:cNvSpPr>
          <p:nvPr>
            <p:ph type="sldNum" sz="quarter" idx="10"/>
          </p:nvPr>
        </p:nvSpPr>
        <p:spPr/>
        <p:txBody>
          <a:bodyPr/>
          <a:lstStyle/>
          <a:p>
            <a:fld id="{728CBB82-C311-4B5F-A182-38484E9EFA6B}" type="slidenum">
              <a:rPr lang="en-US" smtClean="0"/>
              <a:t>12</a:t>
            </a:fld>
            <a:endParaRPr lang="en-US"/>
          </a:p>
        </p:txBody>
      </p:sp>
    </p:spTree>
    <p:extLst>
      <p:ext uri="{BB962C8B-B14F-4D97-AF65-F5344CB8AC3E}">
        <p14:creationId xmlns:p14="http://schemas.microsoft.com/office/powerpoint/2010/main" val="12271593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400" b="0" i="0" u="none" strike="noStrike" dirty="0">
                <a:solidFill>
                  <a:srgbClr val="000000"/>
                </a:solidFill>
                <a:effectLst/>
                <a:latin typeface="Calibri" panose="020F0502020204030204" pitchFamily="34" charset="0"/>
              </a:rPr>
              <a:t>In 1993-94, the State enacted revenue limits to control the revenue a school district can collect from: </a:t>
            </a:r>
            <a:endParaRPr lang="en-US" b="0" dirty="0">
              <a:effectLst/>
            </a:endParaRPr>
          </a:p>
          <a:p>
            <a:pPr rtl="0" fontAlgn="base">
              <a:spcBef>
                <a:spcPts val="1834"/>
              </a:spcBef>
              <a:spcAft>
                <a:spcPts val="0"/>
              </a:spcAft>
              <a:buFont typeface="Arial" panose="020B0604020202020204" pitchFamily="34" charset="0"/>
              <a:buChar char="•"/>
            </a:pPr>
            <a:r>
              <a:rPr lang="en-US" sz="1400" b="0" i="0" u="none" strike="noStrike" dirty="0">
                <a:solidFill>
                  <a:srgbClr val="000000"/>
                </a:solidFill>
                <a:effectLst/>
                <a:latin typeface="Calibri" panose="020F0502020204030204" pitchFamily="34" charset="0"/>
              </a:rPr>
              <a:t>General Aid (Equalization Aid, for most districts)</a:t>
            </a:r>
            <a:endParaRPr lang="en-US" sz="1400" b="0" i="0" u="none" strike="noStrike" dirty="0">
              <a:solidFill>
                <a:srgbClr val="000000"/>
              </a:solidFill>
              <a:effectLst/>
              <a:latin typeface="Arial" panose="020B0604020202020204" pitchFamily="34" charset="0"/>
            </a:endParaRPr>
          </a:p>
          <a:p>
            <a:pPr rtl="0" fontAlgn="base">
              <a:spcBef>
                <a:spcPts val="611"/>
              </a:spcBef>
              <a:spcAft>
                <a:spcPts val="0"/>
              </a:spcAft>
              <a:buFont typeface="Arial" panose="020B0604020202020204" pitchFamily="34" charset="0"/>
              <a:buChar char="•"/>
            </a:pPr>
            <a:r>
              <a:rPr lang="en-US" sz="1400" b="0" i="0" u="none" strike="noStrike" dirty="0">
                <a:solidFill>
                  <a:srgbClr val="000000"/>
                </a:solidFill>
                <a:effectLst/>
                <a:latin typeface="Calibri" panose="020F0502020204030204" pitchFamily="34" charset="0"/>
              </a:rPr>
              <a:t>Computer Aid</a:t>
            </a:r>
            <a:endParaRPr lang="en-US" sz="1400" b="0" i="0" u="none" strike="noStrike" dirty="0">
              <a:solidFill>
                <a:srgbClr val="000000"/>
              </a:solidFill>
              <a:effectLst/>
              <a:latin typeface="Arial" panose="020B0604020202020204" pitchFamily="34" charset="0"/>
            </a:endParaRPr>
          </a:p>
          <a:p>
            <a:pPr rtl="0" fontAlgn="base">
              <a:spcBef>
                <a:spcPts val="611"/>
              </a:spcBef>
              <a:spcAft>
                <a:spcPts val="0"/>
              </a:spcAft>
              <a:buFont typeface="Arial" panose="020B0604020202020204" pitchFamily="34" charset="0"/>
              <a:buChar char="•"/>
            </a:pPr>
            <a:r>
              <a:rPr lang="en-US" sz="1400" b="0" i="0" u="none" strike="noStrike" dirty="0">
                <a:solidFill>
                  <a:srgbClr val="000000"/>
                </a:solidFill>
                <a:effectLst/>
                <a:latin typeface="Calibri" panose="020F0502020204030204" pitchFamily="34" charset="0"/>
              </a:rPr>
              <a:t>Aid for Exempt Personal Property</a:t>
            </a:r>
            <a:endParaRPr lang="en-US" sz="1400" b="0" i="0" u="none" strike="noStrike" dirty="0">
              <a:solidFill>
                <a:srgbClr val="000000"/>
              </a:solidFill>
              <a:effectLst/>
              <a:latin typeface="Arial" panose="020B0604020202020204" pitchFamily="34" charset="0"/>
            </a:endParaRPr>
          </a:p>
          <a:p>
            <a:pPr rtl="0" fontAlgn="base">
              <a:spcBef>
                <a:spcPts val="611"/>
              </a:spcBef>
              <a:spcAft>
                <a:spcPts val="0"/>
              </a:spcAft>
              <a:buFont typeface="Arial" panose="020B0604020202020204" pitchFamily="34" charset="0"/>
              <a:buChar char="•"/>
            </a:pPr>
            <a:r>
              <a:rPr lang="en-US" sz="1400" b="0" i="0" u="none" strike="noStrike" dirty="0">
                <a:solidFill>
                  <a:srgbClr val="000000"/>
                </a:solidFill>
                <a:effectLst/>
                <a:latin typeface="Calibri" panose="020F0502020204030204" pitchFamily="34" charset="0"/>
              </a:rPr>
              <a:t>High Poverty Aid</a:t>
            </a:r>
            <a:endParaRPr lang="en-US" sz="1400" b="0" i="0" u="none" strike="noStrike" dirty="0">
              <a:solidFill>
                <a:srgbClr val="000000"/>
              </a:solidFill>
              <a:effectLst/>
              <a:latin typeface="Arial" panose="020B0604020202020204" pitchFamily="34" charset="0"/>
            </a:endParaRPr>
          </a:p>
          <a:p>
            <a:pPr rtl="0" fontAlgn="base">
              <a:spcBef>
                <a:spcPts val="611"/>
              </a:spcBef>
              <a:spcAft>
                <a:spcPts val="0"/>
              </a:spcAft>
              <a:buFont typeface="Arial" panose="020B0604020202020204" pitchFamily="34" charset="0"/>
              <a:buChar char="•"/>
            </a:pPr>
            <a:r>
              <a:rPr lang="en-US" sz="1400" b="0" i="0" u="none" strike="noStrike" dirty="0">
                <a:solidFill>
                  <a:srgbClr val="000000"/>
                </a:solidFill>
                <a:effectLst/>
                <a:latin typeface="Calibri" panose="020F0502020204030204" pitchFamily="34" charset="0"/>
              </a:rPr>
              <a:t>Select Local Levies</a:t>
            </a:r>
            <a:endParaRPr lang="en-US" sz="1400" b="0" i="0" u="none" strike="noStrike" dirty="0">
              <a:solidFill>
                <a:srgbClr val="000000"/>
              </a:solidFill>
              <a:effectLst/>
              <a:latin typeface="Arial" panose="020B0604020202020204" pitchFamily="34" charset="0"/>
            </a:endParaRPr>
          </a:p>
          <a:p>
            <a:pPr marL="742950" lvl="1" indent="-285750" rtl="0" fontAlgn="base">
              <a:spcBef>
                <a:spcPts val="611"/>
              </a:spcBef>
              <a:spcAft>
                <a:spcPts val="0"/>
              </a:spcAft>
              <a:buFont typeface="Arial" panose="020B0604020202020204" pitchFamily="34" charset="0"/>
              <a:buChar char="•"/>
            </a:pPr>
            <a:r>
              <a:rPr lang="en-US" sz="1100" b="1" i="0" u="none" strike="noStrike" dirty="0">
                <a:solidFill>
                  <a:srgbClr val="000000"/>
                </a:solidFill>
                <a:effectLst/>
                <a:latin typeface="Lato" panose="020F0502020204030203" pitchFamily="34" charset="0"/>
              </a:rPr>
              <a:t>General Fund (Fund 10)</a:t>
            </a:r>
            <a:endParaRPr lang="en-US" sz="1100" b="1" i="0" u="none" strike="noStrike" dirty="0">
              <a:solidFill>
                <a:srgbClr val="000000"/>
              </a:solidFill>
              <a:effectLst/>
              <a:latin typeface="Arial" panose="020B0604020202020204" pitchFamily="34" charset="0"/>
            </a:endParaRPr>
          </a:p>
          <a:p>
            <a:pPr marL="742950" lvl="1" indent="-285750" rtl="0" fontAlgn="base">
              <a:spcBef>
                <a:spcPts val="0"/>
              </a:spcBef>
              <a:spcAft>
                <a:spcPts val="0"/>
              </a:spcAft>
              <a:buFont typeface="Arial" panose="020B0604020202020204" pitchFamily="34" charset="0"/>
              <a:buChar char="•"/>
            </a:pPr>
            <a:r>
              <a:rPr lang="en-US" sz="1100" b="1" i="0" u="none" strike="noStrike" dirty="0">
                <a:solidFill>
                  <a:srgbClr val="000000"/>
                </a:solidFill>
                <a:effectLst/>
                <a:latin typeface="Lato" panose="020F0502020204030203" pitchFamily="34" charset="0"/>
              </a:rPr>
              <a:t>Non-Referendum Debt Service (Fund 38)</a:t>
            </a:r>
            <a:endParaRPr lang="en-US" sz="1100" b="1" i="0" u="none" strike="noStrike" dirty="0">
              <a:solidFill>
                <a:srgbClr val="000000"/>
              </a:solidFill>
              <a:effectLst/>
              <a:latin typeface="Arial" panose="020B0604020202020204" pitchFamily="34" charset="0"/>
            </a:endParaRPr>
          </a:p>
          <a:p>
            <a:pPr marL="742950" lvl="1" indent="-285750" rtl="0" fontAlgn="base">
              <a:spcBef>
                <a:spcPts val="0"/>
              </a:spcBef>
              <a:spcAft>
                <a:spcPts val="0"/>
              </a:spcAft>
              <a:buFont typeface="Arial" panose="020B0604020202020204" pitchFamily="34" charset="0"/>
              <a:buChar char="•"/>
            </a:pPr>
            <a:r>
              <a:rPr lang="en-US" sz="1100" b="1" i="0" u="none" strike="noStrike" dirty="0">
                <a:solidFill>
                  <a:srgbClr val="000000"/>
                </a:solidFill>
                <a:effectLst/>
                <a:latin typeface="Lato" panose="020F0502020204030203" pitchFamily="34" charset="0"/>
              </a:rPr>
              <a:t>Capital Projects (Fund 41)</a:t>
            </a:r>
            <a:endParaRPr lang="en-US" sz="1100" b="1" i="0" u="none" strike="noStrike" dirty="0">
              <a:solidFill>
                <a:srgbClr val="000000"/>
              </a:solidFill>
              <a:effectLst/>
              <a:latin typeface="Arial" panose="020B0604020202020204" pitchFamily="34" charset="0"/>
            </a:endParaRPr>
          </a:p>
          <a:p>
            <a:pPr rtl="0">
              <a:spcBef>
                <a:spcPts val="0"/>
              </a:spcBef>
              <a:spcAft>
                <a:spcPts val="0"/>
              </a:spcAft>
            </a:pPr>
            <a:br>
              <a:rPr lang="en-US" b="0" dirty="0">
                <a:effectLst/>
              </a:rPr>
            </a:br>
            <a:r>
              <a:rPr lang="en-US" sz="1400" b="0" i="0" u="none" strike="noStrike" dirty="0">
                <a:solidFill>
                  <a:srgbClr val="000000"/>
                </a:solidFill>
                <a:effectLst/>
                <a:latin typeface="Calibri" panose="020F0502020204030204" pitchFamily="34" charset="0"/>
              </a:rPr>
              <a:t>It is </a:t>
            </a:r>
            <a:r>
              <a:rPr lang="en-US" sz="1400" b="0" i="0" u="sng" dirty="0">
                <a:solidFill>
                  <a:srgbClr val="000000"/>
                </a:solidFill>
                <a:effectLst/>
                <a:latin typeface="Calibri" panose="020F0502020204030204" pitchFamily="34" charset="0"/>
              </a:rPr>
              <a:t>not</a:t>
            </a:r>
            <a:r>
              <a:rPr lang="en-US" sz="1400" b="0" i="0" u="none" strike="noStrike" dirty="0">
                <a:solidFill>
                  <a:srgbClr val="000000"/>
                </a:solidFill>
                <a:effectLst/>
                <a:latin typeface="Calibri" panose="020F0502020204030204" pitchFamily="34" charset="0"/>
              </a:rPr>
              <a:t> an expenditure control or spending limit.</a:t>
            </a:r>
            <a:endParaRPr lang="en-US" b="0" dirty="0">
              <a:effectLst/>
            </a:endParaRPr>
          </a:p>
          <a:p>
            <a:pPr rtl="0">
              <a:spcBef>
                <a:spcPts val="1834"/>
              </a:spcBef>
              <a:spcAft>
                <a:spcPts val="0"/>
              </a:spcAft>
            </a:pPr>
            <a:br>
              <a:rPr lang="en-US" b="0" dirty="0">
                <a:effectLst/>
              </a:rPr>
            </a:br>
            <a:r>
              <a:rPr lang="en-US" sz="1400" b="0" i="0" u="none" strike="noStrike" dirty="0">
                <a:solidFill>
                  <a:srgbClr val="000000"/>
                </a:solidFill>
                <a:effectLst/>
                <a:latin typeface="Calibri" panose="020F0502020204030204" pitchFamily="34" charset="0"/>
              </a:rPr>
              <a:t>Examples of what the Revenue Limit does not control (not exhaustive list):</a:t>
            </a:r>
            <a:endParaRPr lang="en-US" b="0" dirty="0">
              <a:effectLst/>
            </a:endParaRPr>
          </a:p>
          <a:p>
            <a:pPr marL="326187" rtl="0" fontAlgn="base">
              <a:spcBef>
                <a:spcPts val="1834"/>
              </a:spcBef>
              <a:spcAft>
                <a:spcPts val="0"/>
              </a:spcAft>
              <a:buFont typeface="Arial" panose="020B0604020202020204" pitchFamily="34" charset="0"/>
              <a:buChar char="•"/>
            </a:pPr>
            <a:r>
              <a:rPr lang="en-US" sz="1400" b="1" i="0" u="none" strike="noStrike" dirty="0">
                <a:solidFill>
                  <a:srgbClr val="000000"/>
                </a:solidFill>
                <a:effectLst/>
                <a:latin typeface="Calibri" panose="020F0502020204030204" pitchFamily="34" charset="0"/>
              </a:rPr>
              <a:t>School Fees</a:t>
            </a:r>
            <a:endParaRPr lang="en-US" sz="1400" b="1" i="0" u="none" strike="noStrike" dirty="0">
              <a:solidFill>
                <a:srgbClr val="000000"/>
              </a:solidFill>
              <a:effectLst/>
              <a:latin typeface="Arial" panose="020B0604020202020204" pitchFamily="34" charset="0"/>
            </a:endParaRPr>
          </a:p>
          <a:p>
            <a:pPr marL="326187" rtl="0" fontAlgn="base">
              <a:spcBef>
                <a:spcPts val="0"/>
              </a:spcBef>
              <a:spcAft>
                <a:spcPts val="0"/>
              </a:spcAft>
              <a:buFont typeface="Arial" panose="020B0604020202020204" pitchFamily="34" charset="0"/>
              <a:buChar char="•"/>
            </a:pPr>
            <a:r>
              <a:rPr lang="en-US" sz="1400" b="1" i="0" u="none" strike="noStrike" dirty="0">
                <a:solidFill>
                  <a:srgbClr val="000000"/>
                </a:solidFill>
                <a:effectLst/>
                <a:latin typeface="Calibri" panose="020F0502020204030204" pitchFamily="34" charset="0"/>
              </a:rPr>
              <a:t>Categorical Aids (Per Pupil Aid, Special Education, Library Aid, Transportation Aid, etc.)</a:t>
            </a:r>
            <a:endParaRPr lang="en-US" sz="1400" b="1" i="0" u="none" strike="noStrike" dirty="0">
              <a:solidFill>
                <a:srgbClr val="000000"/>
              </a:solidFill>
              <a:effectLst/>
              <a:latin typeface="Arial" panose="020B0604020202020204" pitchFamily="34" charset="0"/>
            </a:endParaRPr>
          </a:p>
          <a:p>
            <a:pPr marL="326187" rtl="0" fontAlgn="base">
              <a:spcBef>
                <a:spcPts val="0"/>
              </a:spcBef>
              <a:spcAft>
                <a:spcPts val="0"/>
              </a:spcAft>
              <a:buFont typeface="Arial" panose="020B0604020202020204" pitchFamily="34" charset="0"/>
              <a:buChar char="•"/>
            </a:pPr>
            <a:r>
              <a:rPr lang="en-US" sz="1400" b="1" i="0" u="none" strike="noStrike" dirty="0">
                <a:solidFill>
                  <a:srgbClr val="000000"/>
                </a:solidFill>
                <a:effectLst/>
                <a:latin typeface="Calibri" panose="020F0502020204030204" pitchFamily="34" charset="0"/>
              </a:rPr>
              <a:t>State and Federal Grants</a:t>
            </a:r>
            <a:endParaRPr lang="en-US" sz="1400" b="1" i="0" u="none" strike="noStrike" dirty="0">
              <a:solidFill>
                <a:srgbClr val="000000"/>
              </a:solidFill>
              <a:effectLst/>
              <a:latin typeface="Arial" panose="020B0604020202020204" pitchFamily="34" charset="0"/>
            </a:endParaRPr>
          </a:p>
          <a:p>
            <a:pPr marL="326187" rtl="0" fontAlgn="base">
              <a:spcBef>
                <a:spcPts val="0"/>
              </a:spcBef>
              <a:spcAft>
                <a:spcPts val="0"/>
              </a:spcAft>
              <a:buFont typeface="Arial" panose="020B0604020202020204" pitchFamily="34" charset="0"/>
              <a:buChar char="•"/>
            </a:pPr>
            <a:r>
              <a:rPr lang="en-US" sz="1400" b="1" i="0" u="none" strike="noStrike" dirty="0">
                <a:solidFill>
                  <a:srgbClr val="000000"/>
                </a:solidFill>
                <a:effectLst/>
                <a:latin typeface="Calibri" panose="020F0502020204030204" pitchFamily="34" charset="0"/>
              </a:rPr>
              <a:t>Gate Receipts</a:t>
            </a:r>
            <a:endParaRPr lang="en-US" sz="1400" b="1" i="0" u="none" strike="noStrike" dirty="0">
              <a:solidFill>
                <a:srgbClr val="000000"/>
              </a:solidFill>
              <a:effectLst/>
              <a:latin typeface="Arial" panose="020B0604020202020204" pitchFamily="34" charset="0"/>
            </a:endParaRPr>
          </a:p>
          <a:p>
            <a:pPr marL="326187" rtl="0" fontAlgn="base">
              <a:spcBef>
                <a:spcPts val="0"/>
              </a:spcBef>
              <a:spcAft>
                <a:spcPts val="0"/>
              </a:spcAft>
              <a:buFont typeface="Arial" panose="020B0604020202020204" pitchFamily="34" charset="0"/>
              <a:buChar char="•"/>
            </a:pPr>
            <a:r>
              <a:rPr lang="en-US" sz="1400" b="1" i="0" u="none" strike="noStrike" dirty="0">
                <a:solidFill>
                  <a:srgbClr val="000000"/>
                </a:solidFill>
                <a:effectLst/>
                <a:latin typeface="Calibri" panose="020F0502020204030204" pitchFamily="34" charset="0"/>
              </a:rPr>
              <a:t>Donations</a:t>
            </a:r>
            <a:endParaRPr lang="en-US" sz="1400" b="1" i="0" u="none" strike="noStrike" dirty="0">
              <a:solidFill>
                <a:srgbClr val="000000"/>
              </a:solidFill>
              <a:effectLst/>
              <a:latin typeface="Arial" panose="020B0604020202020204" pitchFamily="34" charset="0"/>
            </a:endParaRPr>
          </a:p>
          <a:p>
            <a:pPr marL="326187" rtl="0" fontAlgn="base">
              <a:spcBef>
                <a:spcPts val="0"/>
              </a:spcBef>
              <a:spcAft>
                <a:spcPts val="0"/>
              </a:spcAft>
              <a:buFont typeface="Arial" panose="020B0604020202020204" pitchFamily="34" charset="0"/>
              <a:buChar char="•"/>
            </a:pPr>
            <a:r>
              <a:rPr lang="en-US" sz="1400" b="1" i="0" u="none" strike="noStrike" dirty="0">
                <a:solidFill>
                  <a:srgbClr val="000000"/>
                </a:solidFill>
                <a:effectLst/>
                <a:latin typeface="Calibri" panose="020F0502020204030204" pitchFamily="34" charset="0"/>
              </a:rPr>
              <a:t>Local Levies</a:t>
            </a:r>
            <a:endParaRPr lang="en-US" sz="1400" b="1" i="0" u="none" strike="noStrike" dirty="0">
              <a:solidFill>
                <a:srgbClr val="000000"/>
              </a:solidFill>
              <a:effectLst/>
              <a:latin typeface="Arial" panose="020B0604020202020204" pitchFamily="34" charset="0"/>
            </a:endParaRPr>
          </a:p>
          <a:p>
            <a:pPr marL="792074" rtl="0" fontAlgn="base">
              <a:spcBef>
                <a:spcPts val="0"/>
              </a:spcBef>
              <a:spcAft>
                <a:spcPts val="0"/>
              </a:spcAft>
              <a:buFont typeface="Arial" panose="020B0604020202020204" pitchFamily="34" charset="0"/>
              <a:buChar char="•"/>
            </a:pPr>
            <a:r>
              <a:rPr lang="en-US" sz="1400" b="1" i="0" u="none" strike="noStrike" dirty="0">
                <a:solidFill>
                  <a:srgbClr val="000000"/>
                </a:solidFill>
                <a:effectLst/>
                <a:latin typeface="Lato" panose="020F0502020204030203" pitchFamily="34" charset="0"/>
              </a:rPr>
              <a:t>Referendum Debt Service (Fund 39, at times called “Non-Fund 38”) </a:t>
            </a:r>
            <a:endParaRPr lang="en-US" sz="1400" b="1" i="0" u="none" strike="noStrike" dirty="0">
              <a:solidFill>
                <a:srgbClr val="000000"/>
              </a:solidFill>
              <a:effectLst/>
              <a:latin typeface="Noto Sans Symbols"/>
            </a:endParaRPr>
          </a:p>
          <a:p>
            <a:pPr marL="792074" rtl="0" fontAlgn="base">
              <a:spcBef>
                <a:spcPts val="0"/>
              </a:spcBef>
              <a:spcAft>
                <a:spcPts val="0"/>
              </a:spcAft>
              <a:buFont typeface="Arial" panose="020B0604020202020204" pitchFamily="34" charset="0"/>
              <a:buChar char="•"/>
            </a:pPr>
            <a:r>
              <a:rPr lang="en-US" sz="1400" b="1" i="0" u="none" strike="noStrike" dirty="0">
                <a:solidFill>
                  <a:srgbClr val="000000"/>
                </a:solidFill>
                <a:effectLst/>
                <a:latin typeface="Lato" panose="020F0502020204030203" pitchFamily="34" charset="0"/>
              </a:rPr>
              <a:t>Community Service Fund (Fund 80)</a:t>
            </a:r>
            <a:endParaRPr lang="en-US" sz="1400" b="1" i="0" u="none" strike="noStrike" dirty="0">
              <a:solidFill>
                <a:srgbClr val="000000"/>
              </a:solidFill>
              <a:effectLst/>
              <a:latin typeface="Noto Sans Symbols"/>
            </a:endParaRPr>
          </a:p>
          <a:p>
            <a:pPr marL="792074" rtl="0" fontAlgn="base">
              <a:spcBef>
                <a:spcPts val="0"/>
              </a:spcBef>
              <a:spcAft>
                <a:spcPts val="0"/>
              </a:spcAft>
              <a:buFont typeface="Arial" panose="020B0604020202020204" pitchFamily="34" charset="0"/>
              <a:buChar char="•"/>
            </a:pPr>
            <a:r>
              <a:rPr lang="en-US" sz="1400" b="1" i="0" u="none" strike="noStrike" dirty="0">
                <a:solidFill>
                  <a:srgbClr val="000000"/>
                </a:solidFill>
                <a:effectLst/>
                <a:latin typeface="Lato" panose="020F0502020204030203" pitchFamily="34" charset="0"/>
              </a:rPr>
              <a:t>Prior Year Levy Chargeback for Uncollectible Taxes (Fund 10)</a:t>
            </a:r>
            <a:endParaRPr lang="en-US" sz="1400" b="1" i="0" u="none" strike="noStrike" dirty="0">
              <a:solidFill>
                <a:srgbClr val="000000"/>
              </a:solidFill>
              <a:effectLst/>
              <a:latin typeface="Noto Sans Symbols"/>
            </a:endParaRPr>
          </a:p>
        </p:txBody>
      </p:sp>
      <p:sp>
        <p:nvSpPr>
          <p:cNvPr id="4" name="Slide Number Placeholder 3"/>
          <p:cNvSpPr>
            <a:spLocks noGrp="1"/>
          </p:cNvSpPr>
          <p:nvPr>
            <p:ph type="sldNum" sz="quarter" idx="10"/>
          </p:nvPr>
        </p:nvSpPr>
        <p:spPr/>
        <p:txBody>
          <a:bodyPr/>
          <a:lstStyle/>
          <a:p>
            <a:fld id="{0F9FD860-B992-472A-8E5F-DC8FCF461F86}" type="slidenum">
              <a:rPr lang="en-US" smtClean="0"/>
              <a:t>13</a:t>
            </a:fld>
            <a:endParaRPr lang="en-US" dirty="0"/>
          </a:p>
        </p:txBody>
      </p:sp>
    </p:spTree>
    <p:extLst>
      <p:ext uri="{BB962C8B-B14F-4D97-AF65-F5344CB8AC3E}">
        <p14:creationId xmlns:p14="http://schemas.microsoft.com/office/powerpoint/2010/main" val="22083253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BE4AC1-CE5A-42C4-A0B2-0BB88A9C447A}" type="slidenum">
              <a:rPr lang="en-US" smtClean="0"/>
              <a:t>14</a:t>
            </a:fld>
            <a:endParaRPr lang="en-US"/>
          </a:p>
        </p:txBody>
      </p:sp>
    </p:spTree>
    <p:extLst>
      <p:ext uri="{BB962C8B-B14F-4D97-AF65-F5344CB8AC3E}">
        <p14:creationId xmlns:p14="http://schemas.microsoft.com/office/powerpoint/2010/main" val="33119872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spcAft>
                <a:spcPts val="1834"/>
              </a:spcAft>
            </a:pPr>
            <a:endParaRPr lang="en-US" sz="1400" b="1" dirty="0">
              <a:solidFill>
                <a:prstClr val="black"/>
              </a:solidFill>
              <a:latin typeface="Lato" panose="020F0502020204030203" pitchFamily="34" charset="0"/>
            </a:endParaRPr>
          </a:p>
        </p:txBody>
      </p:sp>
      <p:sp>
        <p:nvSpPr>
          <p:cNvPr id="4" name="Slide Number Placeholder 3"/>
          <p:cNvSpPr>
            <a:spLocks noGrp="1"/>
          </p:cNvSpPr>
          <p:nvPr>
            <p:ph type="sldNum" sz="quarter" idx="10"/>
          </p:nvPr>
        </p:nvSpPr>
        <p:spPr/>
        <p:txBody>
          <a:bodyPr/>
          <a:lstStyle/>
          <a:p>
            <a:fld id="{0F9FD860-B992-472A-8E5F-DC8FCF461F86}" type="slidenum">
              <a:rPr lang="en-US" smtClean="0"/>
              <a:t>15</a:t>
            </a:fld>
            <a:endParaRPr lang="en-US" dirty="0"/>
          </a:p>
        </p:txBody>
      </p:sp>
    </p:spTree>
    <p:extLst>
      <p:ext uri="{BB962C8B-B14F-4D97-AF65-F5344CB8AC3E}">
        <p14:creationId xmlns:p14="http://schemas.microsoft.com/office/powerpoint/2010/main" val="13224139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8CBB82-C311-4B5F-A182-38484E9EFA6B}" type="slidenum">
              <a:rPr lang="en-US" smtClean="0"/>
              <a:t>16</a:t>
            </a:fld>
            <a:endParaRPr lang="en-US"/>
          </a:p>
        </p:txBody>
      </p:sp>
    </p:spTree>
    <p:extLst>
      <p:ext uri="{BB962C8B-B14F-4D97-AF65-F5344CB8AC3E}">
        <p14:creationId xmlns:p14="http://schemas.microsoft.com/office/powerpoint/2010/main" val="36920102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spcAft>
                <a:spcPts val="1834"/>
              </a:spcAft>
            </a:pPr>
            <a:endParaRPr lang="en-US" sz="1400" b="1" dirty="0">
              <a:solidFill>
                <a:prstClr val="black"/>
              </a:solidFill>
              <a:latin typeface="Lato" panose="020F0502020204030203" pitchFamily="34" charset="0"/>
            </a:endParaRPr>
          </a:p>
        </p:txBody>
      </p:sp>
      <p:sp>
        <p:nvSpPr>
          <p:cNvPr id="4" name="Slide Number Placeholder 3"/>
          <p:cNvSpPr>
            <a:spLocks noGrp="1"/>
          </p:cNvSpPr>
          <p:nvPr>
            <p:ph type="sldNum" sz="quarter" idx="10"/>
          </p:nvPr>
        </p:nvSpPr>
        <p:spPr/>
        <p:txBody>
          <a:bodyPr/>
          <a:lstStyle/>
          <a:p>
            <a:fld id="{0F9FD860-B992-472A-8E5F-DC8FCF461F86}" type="slidenum">
              <a:rPr lang="en-US" smtClean="0"/>
              <a:t>17</a:t>
            </a:fld>
            <a:endParaRPr lang="en-US" dirty="0"/>
          </a:p>
        </p:txBody>
      </p:sp>
    </p:spTree>
    <p:extLst>
      <p:ext uri="{BB962C8B-B14F-4D97-AF65-F5344CB8AC3E}">
        <p14:creationId xmlns:p14="http://schemas.microsoft.com/office/powerpoint/2010/main" val="10557986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spcAft>
                <a:spcPts val="1834"/>
              </a:spcAft>
            </a:pPr>
            <a:endParaRPr lang="en-US" sz="1400" b="1" dirty="0">
              <a:solidFill>
                <a:prstClr val="black"/>
              </a:solidFill>
              <a:latin typeface="Lato" panose="020F0502020204030203" pitchFamily="34" charset="0"/>
            </a:endParaRPr>
          </a:p>
        </p:txBody>
      </p:sp>
      <p:sp>
        <p:nvSpPr>
          <p:cNvPr id="4" name="Slide Number Placeholder 3"/>
          <p:cNvSpPr>
            <a:spLocks noGrp="1"/>
          </p:cNvSpPr>
          <p:nvPr>
            <p:ph type="sldNum" sz="quarter" idx="10"/>
          </p:nvPr>
        </p:nvSpPr>
        <p:spPr/>
        <p:txBody>
          <a:bodyPr/>
          <a:lstStyle/>
          <a:p>
            <a:fld id="{0F9FD860-B992-472A-8E5F-DC8FCF461F86}" type="slidenum">
              <a:rPr lang="en-US" smtClean="0"/>
              <a:t>18</a:t>
            </a:fld>
            <a:endParaRPr lang="en-US" dirty="0"/>
          </a:p>
        </p:txBody>
      </p:sp>
    </p:spTree>
    <p:extLst>
      <p:ext uri="{BB962C8B-B14F-4D97-AF65-F5344CB8AC3E}">
        <p14:creationId xmlns:p14="http://schemas.microsoft.com/office/powerpoint/2010/main" val="11663504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spcAft>
                <a:spcPts val="1834"/>
              </a:spcAft>
            </a:pPr>
            <a:endParaRPr lang="en-US" sz="1400" b="1" dirty="0">
              <a:solidFill>
                <a:prstClr val="black"/>
              </a:solidFill>
              <a:latin typeface="Lato" panose="020F0502020204030203" pitchFamily="34" charset="0"/>
            </a:endParaRPr>
          </a:p>
        </p:txBody>
      </p:sp>
      <p:sp>
        <p:nvSpPr>
          <p:cNvPr id="4" name="Slide Number Placeholder 3"/>
          <p:cNvSpPr>
            <a:spLocks noGrp="1"/>
          </p:cNvSpPr>
          <p:nvPr>
            <p:ph type="sldNum" sz="quarter" idx="10"/>
          </p:nvPr>
        </p:nvSpPr>
        <p:spPr/>
        <p:txBody>
          <a:bodyPr/>
          <a:lstStyle/>
          <a:p>
            <a:fld id="{0F9FD860-B992-472A-8E5F-DC8FCF461F86}" type="slidenum">
              <a:rPr lang="en-US" smtClean="0"/>
              <a:t>19</a:t>
            </a:fld>
            <a:endParaRPr lang="en-US" dirty="0"/>
          </a:p>
        </p:txBody>
      </p:sp>
    </p:spTree>
    <p:extLst>
      <p:ext uri="{BB962C8B-B14F-4D97-AF65-F5344CB8AC3E}">
        <p14:creationId xmlns:p14="http://schemas.microsoft.com/office/powerpoint/2010/main" val="2605067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 name="Google Shape;49;p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Important to note verbally: As board members, they will not be asked to replicate or recite this information.  It is provided to help create a baseline understanding of these complex topics.</a:t>
            </a:r>
            <a:endParaRPr/>
          </a:p>
        </p:txBody>
      </p:sp>
      <p:sp>
        <p:nvSpPr>
          <p:cNvPr id="50" name="Google Shape;50;p2: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4592" indent="-173736">
              <a:lnSpc>
                <a:spcPct val="120000"/>
              </a:lnSpc>
              <a:spcAft>
                <a:spcPts val="1800"/>
              </a:spcAft>
              <a:buFont typeface="Arial" panose="020B0604020202020204" pitchFamily="34" charset="0"/>
              <a:buChar char="•"/>
            </a:pPr>
            <a:r>
              <a:rPr lang="en-US" sz="1200" dirty="0"/>
              <a:t>Legislature determines the per member increase.  Originally,  based it on the annual percentage change in the consumer price index (CPI) for all urban consumers, US city average. Recent years have been flat dollar amounts, zero, &amp; even reductions.</a:t>
            </a:r>
          </a:p>
          <a:p>
            <a:pPr marL="164592" indent="-173736">
              <a:lnSpc>
                <a:spcPct val="120000"/>
              </a:lnSpc>
              <a:spcAft>
                <a:spcPts val="1800"/>
              </a:spcAft>
              <a:buFont typeface="Arial" panose="020B0604020202020204" pitchFamily="34" charset="0"/>
              <a:buChar char="•"/>
            </a:pPr>
            <a:r>
              <a:rPr lang="en-US" sz="1200" dirty="0"/>
              <a:t>The per member increase range was as low as -$554.00 in </a:t>
            </a:r>
            <a:br>
              <a:rPr lang="en-US" sz="1200" dirty="0"/>
            </a:br>
            <a:r>
              <a:rPr lang="en-US" sz="1200" dirty="0"/>
              <a:t>2011-12 and as high as $274.68 in 2008-09.</a:t>
            </a:r>
          </a:p>
          <a:p>
            <a:pPr marL="164592" indent="-173736">
              <a:lnSpc>
                <a:spcPct val="120000"/>
              </a:lnSpc>
              <a:spcAft>
                <a:spcPts val="1800"/>
              </a:spcAft>
              <a:buFont typeface="Arial" panose="020B0604020202020204" pitchFamily="34" charset="0"/>
              <a:buChar char="•"/>
            </a:pPr>
            <a:r>
              <a:rPr lang="en-US" sz="1200" dirty="0"/>
              <a:t>For 2015-16, 2016-17, 2017-18, 2018-19, 2021-22, and </a:t>
            </a:r>
            <a:br>
              <a:rPr lang="en-US" sz="1200" dirty="0"/>
            </a:br>
            <a:r>
              <a:rPr lang="en-US" sz="1200" dirty="0"/>
              <a:t>2022-23, the legislature set the increment at $0.00. </a:t>
            </a:r>
          </a:p>
          <a:p>
            <a:endParaRPr lang="en-US" dirty="0"/>
          </a:p>
          <a:p>
            <a:r>
              <a:rPr lang="en-US" dirty="0"/>
              <a:t>Within this slide,</a:t>
            </a:r>
            <a:r>
              <a:rPr lang="en-US" baseline="0" dirty="0"/>
              <a:t> also need to talk about how money has been added to Per Pupil categorical aid ($654 million over the biennium) which is outside the revenue limit.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baseline="0" dirty="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rPr>
              <a:t>ONLY Decrease in Per member: Under the 2011-13 budget act, the per pupil adjustment in 2011-12 was set at a 5.5% reduction. The statewide average reduction was $554 per pupil. </a:t>
            </a:r>
            <a:endParaRPr lang="en-US" dirty="0"/>
          </a:p>
          <a:p>
            <a:endParaRPr lang="en-US" dirty="0"/>
          </a:p>
        </p:txBody>
      </p:sp>
      <p:sp>
        <p:nvSpPr>
          <p:cNvPr id="4" name="Slide Number Placeholder 3"/>
          <p:cNvSpPr>
            <a:spLocks noGrp="1"/>
          </p:cNvSpPr>
          <p:nvPr>
            <p:ph type="sldNum" sz="quarter" idx="10"/>
          </p:nvPr>
        </p:nvSpPr>
        <p:spPr/>
        <p:txBody>
          <a:bodyPr/>
          <a:lstStyle/>
          <a:p>
            <a:fld id="{728CBB82-C311-4B5F-A182-38484E9EFA6B}" type="slidenum">
              <a:rPr lang="en-US" smtClean="0"/>
              <a:t>20</a:t>
            </a:fld>
            <a:endParaRPr lang="en-US"/>
          </a:p>
        </p:txBody>
      </p:sp>
    </p:spTree>
    <p:extLst>
      <p:ext uri="{BB962C8B-B14F-4D97-AF65-F5344CB8AC3E}">
        <p14:creationId xmlns:p14="http://schemas.microsoft.com/office/powerpoint/2010/main" val="21747929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4592" indent="-173736">
              <a:lnSpc>
                <a:spcPct val="120000"/>
              </a:lnSpc>
              <a:spcAft>
                <a:spcPts val="1800"/>
              </a:spcAft>
              <a:buFont typeface="Arial" panose="020B0604020202020204" pitchFamily="34" charset="0"/>
              <a:buChar char="•"/>
            </a:pPr>
            <a:r>
              <a:rPr lang="en-US" sz="1200" dirty="0"/>
              <a:t>Legislature determines the per member increase.  Originally,  based it on the annual percentage change in the consumer price index (CPI) for all urban consumers, US city average. Recent years have been flat dollar amounts, zero, &amp; even reductions.</a:t>
            </a:r>
          </a:p>
          <a:p>
            <a:pPr marL="164592" indent="-173736">
              <a:lnSpc>
                <a:spcPct val="120000"/>
              </a:lnSpc>
              <a:spcAft>
                <a:spcPts val="1800"/>
              </a:spcAft>
              <a:buFont typeface="Arial" panose="020B0604020202020204" pitchFamily="34" charset="0"/>
              <a:buChar char="•"/>
            </a:pPr>
            <a:r>
              <a:rPr lang="en-US" sz="1200" dirty="0"/>
              <a:t>The per member increase range was as low as -$554.00 in </a:t>
            </a:r>
            <a:br>
              <a:rPr lang="en-US" sz="1200" dirty="0"/>
            </a:br>
            <a:r>
              <a:rPr lang="en-US" sz="1200" dirty="0"/>
              <a:t>2011-12 and as high as $274.68 in 2008-09.</a:t>
            </a:r>
          </a:p>
          <a:p>
            <a:pPr marL="164592" indent="-173736">
              <a:lnSpc>
                <a:spcPct val="120000"/>
              </a:lnSpc>
              <a:spcAft>
                <a:spcPts val="1800"/>
              </a:spcAft>
              <a:buFont typeface="Arial" panose="020B0604020202020204" pitchFamily="34" charset="0"/>
              <a:buChar char="•"/>
            </a:pPr>
            <a:r>
              <a:rPr lang="en-US" sz="1200" dirty="0"/>
              <a:t>For 2015-16, 2016-17, 2017-18, 2018-19, 2021-22, and </a:t>
            </a:r>
            <a:br>
              <a:rPr lang="en-US" sz="1200" dirty="0"/>
            </a:br>
            <a:r>
              <a:rPr lang="en-US" sz="1200" dirty="0"/>
              <a:t>2022-23, the legislature set the increment at $0.00. </a:t>
            </a:r>
          </a:p>
          <a:p>
            <a:endParaRPr lang="en-US" dirty="0"/>
          </a:p>
          <a:p>
            <a:r>
              <a:rPr lang="en-US" dirty="0"/>
              <a:t>Within this slide,</a:t>
            </a:r>
            <a:r>
              <a:rPr lang="en-US" baseline="0" dirty="0"/>
              <a:t> also need to talk about how money has been added to Per Pupil categorical aid ($654 million over the biennium) which is outside the revenue limit.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baseline="0" dirty="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rPr>
              <a:t>ONLY Decrease in Per member: Under the 2011-13 budget act, the per pupil adjustment in 2011-12 was set at a 5.5% reduction. The statewide average reduction was $554 per pupil. </a:t>
            </a:r>
            <a:endParaRPr lang="en-US" dirty="0"/>
          </a:p>
          <a:p>
            <a:endParaRPr lang="en-US" dirty="0"/>
          </a:p>
        </p:txBody>
      </p:sp>
      <p:sp>
        <p:nvSpPr>
          <p:cNvPr id="4" name="Slide Number Placeholder 3"/>
          <p:cNvSpPr>
            <a:spLocks noGrp="1"/>
          </p:cNvSpPr>
          <p:nvPr>
            <p:ph type="sldNum" sz="quarter" idx="10"/>
          </p:nvPr>
        </p:nvSpPr>
        <p:spPr/>
        <p:txBody>
          <a:bodyPr/>
          <a:lstStyle/>
          <a:p>
            <a:fld id="{728CBB82-C311-4B5F-A182-38484E9EFA6B}" type="slidenum">
              <a:rPr lang="en-US" smtClean="0"/>
              <a:t>21</a:t>
            </a:fld>
            <a:endParaRPr lang="en-US"/>
          </a:p>
        </p:txBody>
      </p:sp>
    </p:spTree>
    <p:extLst>
      <p:ext uri="{BB962C8B-B14F-4D97-AF65-F5344CB8AC3E}">
        <p14:creationId xmlns:p14="http://schemas.microsoft.com/office/powerpoint/2010/main" val="18178442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Legislature determines the per member increase.  Originally,  based it on the annual percentage change in the consumer price index (CPI) for all urban consumers, US city average. Recent years have been flat dollar amounts, zero, &amp; even reductions.</a:t>
            </a:r>
            <a:endParaRPr lang="en-US" sz="1800" b="0" i="0" u="none" strike="noStrike" dirty="0">
              <a:solidFill>
                <a:srgbClr val="000000"/>
              </a:solidFill>
              <a:effectLst/>
              <a:latin typeface="Arial" panose="020B0604020202020204" pitchFamily="34" charset="0"/>
            </a:endParaRPr>
          </a:p>
          <a:p>
            <a:pPr rtl="0" fontAlgn="base">
              <a:spcBef>
                <a:spcPts val="1800"/>
              </a:spcBef>
              <a:spcAft>
                <a:spcPts val="0"/>
              </a:spcAft>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The per member increase range was as low as -$554.00 in </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2011-12 and as high as $274.68 in 2008-09.</a:t>
            </a:r>
            <a:endParaRPr lang="en-US" sz="1800" b="0" i="0" u="none" strike="noStrike" dirty="0">
              <a:solidFill>
                <a:srgbClr val="000000"/>
              </a:solidFill>
              <a:effectLst/>
              <a:latin typeface="Arial" panose="020B0604020202020204" pitchFamily="34" charset="0"/>
            </a:endParaRPr>
          </a:p>
          <a:p>
            <a:pPr rtl="0" fontAlgn="base">
              <a:spcBef>
                <a:spcPts val="1800"/>
              </a:spcBef>
              <a:spcAft>
                <a:spcPts val="0"/>
              </a:spcAft>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For 2015-16, 2016-17, 2017-18, 2018-19, 2021-22, and </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2022-23, the legislature set the increment at $0.00. </a:t>
            </a:r>
            <a:endParaRPr lang="en-US" sz="1800" b="0" i="0" u="none" strike="noStrike" dirty="0">
              <a:solidFill>
                <a:srgbClr val="000000"/>
              </a:solidFill>
              <a:effectLst/>
              <a:latin typeface="Arial" panose="020B0604020202020204" pitchFamily="34" charset="0"/>
            </a:endParaRPr>
          </a:p>
          <a:p>
            <a:pPr rtl="0">
              <a:spcBef>
                <a:spcPts val="0"/>
              </a:spcBef>
              <a:spcAft>
                <a:spcPts val="0"/>
              </a:spcAft>
            </a:pPr>
            <a:br>
              <a:rPr lang="en-US" sz="2800" b="0" dirty="0">
                <a:effectLst/>
              </a:rPr>
            </a:br>
            <a:r>
              <a:rPr lang="en-US" sz="1800" b="0" i="0" u="none" strike="noStrike" dirty="0">
                <a:solidFill>
                  <a:srgbClr val="000000"/>
                </a:solidFill>
                <a:effectLst/>
                <a:latin typeface="Calibri" panose="020F0502020204030204" pitchFamily="34" charset="0"/>
              </a:rPr>
              <a:t>Within this slide, also need to talk about how money has been added to Per Pupil categorical aid ($654 million over the biennium) which is outside the revenue limit.</a:t>
            </a:r>
            <a:endParaRPr lang="en-US" sz="2800" b="0" dirty="0">
              <a:effectLst/>
            </a:endParaRPr>
          </a:p>
          <a:p>
            <a:pPr rtl="0">
              <a:spcBef>
                <a:spcPts val="0"/>
              </a:spcBef>
              <a:spcAft>
                <a:spcPts val="0"/>
              </a:spcAft>
            </a:pPr>
            <a:br>
              <a:rPr lang="en-US" sz="2800" b="0" dirty="0">
                <a:effectLst/>
              </a:rPr>
            </a:br>
            <a:r>
              <a:rPr lang="en-US" sz="1800" b="0" i="0" u="none" strike="noStrike" dirty="0">
                <a:solidFill>
                  <a:srgbClr val="000000"/>
                </a:solidFill>
                <a:effectLst/>
                <a:latin typeface="Calibri" panose="020F0502020204030204" pitchFamily="34" charset="0"/>
              </a:rPr>
              <a:t>ONLY Decrease in Per member: Under the 2011-13 budget act, the per pupil adjustment in 2011-12 was set at a 5.5% reduction. The statewide average reduction was $554 per pupil. </a:t>
            </a:r>
            <a:endParaRPr lang="en-US" sz="2800" b="0" dirty="0">
              <a:effectLst/>
            </a:endParaRPr>
          </a:p>
          <a:p>
            <a:br>
              <a:rPr lang="en-US" sz="2800" dirty="0"/>
            </a:br>
            <a:endParaRPr lang="en-US" baseline="0" dirty="0"/>
          </a:p>
        </p:txBody>
      </p:sp>
      <p:sp>
        <p:nvSpPr>
          <p:cNvPr id="4" name="Slide Number Placeholder 3"/>
          <p:cNvSpPr>
            <a:spLocks noGrp="1"/>
          </p:cNvSpPr>
          <p:nvPr>
            <p:ph type="sldNum" sz="quarter" idx="10"/>
          </p:nvPr>
        </p:nvSpPr>
        <p:spPr/>
        <p:txBody>
          <a:bodyPr/>
          <a:lstStyle/>
          <a:p>
            <a:fld id="{728CBB82-C311-4B5F-A182-38484E9EFA6B}" type="slidenum">
              <a:rPr lang="en-US" smtClean="0"/>
              <a:t>22</a:t>
            </a:fld>
            <a:endParaRPr lang="en-US"/>
          </a:p>
        </p:txBody>
      </p:sp>
    </p:spTree>
    <p:extLst>
      <p:ext uri="{BB962C8B-B14F-4D97-AF65-F5344CB8AC3E}">
        <p14:creationId xmlns:p14="http://schemas.microsoft.com/office/powerpoint/2010/main" val="16577440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spcAft>
                <a:spcPts val="1834"/>
              </a:spcAft>
            </a:pPr>
            <a:endParaRPr lang="en-US" sz="1400" b="1" dirty="0">
              <a:solidFill>
                <a:prstClr val="black"/>
              </a:solidFill>
              <a:latin typeface="Lato" panose="020F0502020204030203" pitchFamily="34" charset="0"/>
            </a:endParaRPr>
          </a:p>
        </p:txBody>
      </p:sp>
      <p:sp>
        <p:nvSpPr>
          <p:cNvPr id="4" name="Slide Number Placeholder 3"/>
          <p:cNvSpPr>
            <a:spLocks noGrp="1"/>
          </p:cNvSpPr>
          <p:nvPr>
            <p:ph type="sldNum" sz="quarter" idx="10"/>
          </p:nvPr>
        </p:nvSpPr>
        <p:spPr/>
        <p:txBody>
          <a:bodyPr/>
          <a:lstStyle/>
          <a:p>
            <a:fld id="{0F9FD860-B992-472A-8E5F-DC8FCF461F86}" type="slidenum">
              <a:rPr lang="en-US" smtClean="0"/>
              <a:t>23</a:t>
            </a:fld>
            <a:endParaRPr lang="en-US" dirty="0"/>
          </a:p>
        </p:txBody>
      </p:sp>
    </p:spTree>
    <p:extLst>
      <p:ext uri="{BB962C8B-B14F-4D97-AF65-F5344CB8AC3E}">
        <p14:creationId xmlns:p14="http://schemas.microsoft.com/office/powerpoint/2010/main" val="19389306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8CBB82-C311-4B5F-A182-38484E9EFA6B}" type="slidenum">
              <a:rPr lang="en-US" smtClean="0"/>
              <a:t>26</a:t>
            </a:fld>
            <a:endParaRPr lang="en-US"/>
          </a:p>
        </p:txBody>
      </p:sp>
    </p:spTree>
    <p:extLst>
      <p:ext uri="{BB962C8B-B14F-4D97-AF65-F5344CB8AC3E}">
        <p14:creationId xmlns:p14="http://schemas.microsoft.com/office/powerpoint/2010/main" val="10979520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8CBB82-C311-4B5F-A182-38484E9EFA6B}" type="slidenum">
              <a:rPr lang="en-US" smtClean="0"/>
              <a:t>27</a:t>
            </a:fld>
            <a:endParaRPr lang="en-US"/>
          </a:p>
        </p:txBody>
      </p:sp>
    </p:spTree>
    <p:extLst>
      <p:ext uri="{BB962C8B-B14F-4D97-AF65-F5344CB8AC3E}">
        <p14:creationId xmlns:p14="http://schemas.microsoft.com/office/powerpoint/2010/main" val="37404436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8CBB82-C311-4B5F-A182-38484E9EFA6B}" type="slidenum">
              <a:rPr lang="en-US" smtClean="0"/>
              <a:t>28</a:t>
            </a:fld>
            <a:endParaRPr lang="en-US"/>
          </a:p>
        </p:txBody>
      </p:sp>
    </p:spTree>
    <p:extLst>
      <p:ext uri="{BB962C8B-B14F-4D97-AF65-F5344CB8AC3E}">
        <p14:creationId xmlns:p14="http://schemas.microsoft.com/office/powerpoint/2010/main" val="18698349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8CBB82-C311-4B5F-A182-38484E9EFA6B}" type="slidenum">
              <a:rPr lang="en-US" smtClean="0"/>
              <a:t>29</a:t>
            </a:fld>
            <a:endParaRPr lang="en-US"/>
          </a:p>
        </p:txBody>
      </p:sp>
    </p:spTree>
    <p:extLst>
      <p:ext uri="{BB962C8B-B14F-4D97-AF65-F5344CB8AC3E}">
        <p14:creationId xmlns:p14="http://schemas.microsoft.com/office/powerpoint/2010/main" val="3984162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spcAft>
                <a:spcPts val="1834"/>
              </a:spcAft>
            </a:pPr>
            <a:endParaRPr lang="en-US" sz="1400" b="1" dirty="0">
              <a:solidFill>
                <a:prstClr val="black"/>
              </a:solidFill>
              <a:latin typeface="Lato" panose="020F0502020204030203" pitchFamily="34" charset="0"/>
            </a:endParaRPr>
          </a:p>
        </p:txBody>
      </p:sp>
      <p:sp>
        <p:nvSpPr>
          <p:cNvPr id="4" name="Slide Number Placeholder 3"/>
          <p:cNvSpPr>
            <a:spLocks noGrp="1"/>
          </p:cNvSpPr>
          <p:nvPr>
            <p:ph type="sldNum" sz="quarter" idx="10"/>
          </p:nvPr>
        </p:nvSpPr>
        <p:spPr/>
        <p:txBody>
          <a:bodyPr/>
          <a:lstStyle/>
          <a:p>
            <a:fld id="{0F9FD860-B992-472A-8E5F-DC8FCF461F86}" type="slidenum">
              <a:rPr lang="en-US" smtClean="0"/>
              <a:t>30</a:t>
            </a:fld>
            <a:endParaRPr lang="en-US" dirty="0"/>
          </a:p>
        </p:txBody>
      </p:sp>
    </p:spTree>
    <p:extLst>
      <p:ext uri="{BB962C8B-B14F-4D97-AF65-F5344CB8AC3E}">
        <p14:creationId xmlns:p14="http://schemas.microsoft.com/office/powerpoint/2010/main" val="42139850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Calibri" panose="020F0502020204030204" pitchFamily="34" charset="0"/>
              </a:rPr>
              <a:t>More money in State Aid without a corresponding increase to the Revenue Limit won’t result in additional revenue for the district.  It just results in property tax relief.</a:t>
            </a:r>
            <a:endParaRPr lang="en-US" b="0" dirty="0">
              <a:effectLst/>
            </a:endParaRPr>
          </a:p>
          <a:p>
            <a:pPr rtl="0">
              <a:spcBef>
                <a:spcPts val="0"/>
              </a:spcBef>
              <a:spcAft>
                <a:spcPts val="0"/>
              </a:spcAft>
            </a:pPr>
            <a:r>
              <a:rPr lang="en-US" sz="1800" b="0" i="0" u="none" strike="noStrike" dirty="0">
                <a:solidFill>
                  <a:srgbClr val="000000"/>
                </a:solidFill>
                <a:effectLst/>
                <a:latin typeface="Calibri" panose="020F0502020204030204" pitchFamily="34" charset="0"/>
              </a:rPr>
              <a:t>“State Aid” includes:</a:t>
            </a:r>
            <a:endParaRPr lang="en-US" b="0" dirty="0">
              <a:effectLst/>
            </a:endParaRPr>
          </a:p>
          <a:p>
            <a:pPr marL="304800"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General School Aids (Equalization Aids, Chapter 220 Integration Aids, and Special Adjustment (Hold Harmless Aids);</a:t>
            </a:r>
            <a:endParaRPr lang="en-US" sz="1800" b="0" i="0" u="none" strike="noStrike" dirty="0">
              <a:solidFill>
                <a:srgbClr val="000000"/>
              </a:solidFill>
              <a:effectLst/>
              <a:latin typeface="Arial" panose="020B0604020202020204" pitchFamily="34" charset="0"/>
            </a:endParaRPr>
          </a:p>
          <a:p>
            <a:pPr marL="304800"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High Poverty Aid;</a:t>
            </a:r>
            <a:endParaRPr lang="en-US" sz="1800" b="0" i="0" u="none" strike="noStrike" dirty="0">
              <a:solidFill>
                <a:srgbClr val="000000"/>
              </a:solidFill>
              <a:effectLst/>
              <a:latin typeface="Arial" panose="020B0604020202020204" pitchFamily="34" charset="0"/>
            </a:endParaRPr>
          </a:p>
          <a:p>
            <a:pPr marL="304800"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State Aid for Exempt Computers; and </a:t>
            </a:r>
            <a:endParaRPr lang="en-US" sz="1800" b="0" i="0" u="none" strike="noStrike" dirty="0">
              <a:solidFill>
                <a:srgbClr val="000000"/>
              </a:solidFill>
              <a:effectLst/>
              <a:latin typeface="Arial" panose="020B0604020202020204" pitchFamily="34" charset="0"/>
            </a:endParaRPr>
          </a:p>
          <a:p>
            <a:pPr marL="304800"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State Aid for Exempt Personal Property. </a:t>
            </a:r>
            <a:endParaRPr lang="en-US" sz="1800" b="0" i="0" u="none" strike="noStrike" dirty="0">
              <a:solidFill>
                <a:srgbClr val="000000"/>
              </a:solidFill>
              <a:effectLst/>
              <a:latin typeface="Arial" panose="020B0604020202020204" pitchFamily="34" charset="0"/>
            </a:endParaRPr>
          </a:p>
          <a:p>
            <a:pPr rtl="0">
              <a:spcBef>
                <a:spcPts val="0"/>
              </a:spcBef>
              <a:spcAft>
                <a:spcPts val="0"/>
              </a:spcAft>
            </a:pPr>
            <a:r>
              <a:rPr lang="en-US" sz="1800" b="0" i="0" u="none" strike="noStrike" dirty="0">
                <a:solidFill>
                  <a:srgbClr val="000000"/>
                </a:solidFill>
                <a:effectLst/>
                <a:latin typeface="Calibri" panose="020F0502020204030204" pitchFamily="34" charset="0"/>
              </a:rPr>
              <a:t>2022-23 general school aids includes: $5,141.7 million equalization aids; $37.2 million integration (Chapter 220) aids; and $22.7 million special adjustment aids (hold harmless aids).</a:t>
            </a:r>
            <a:endParaRPr lang="en-US" b="0" dirty="0">
              <a:effectLst/>
            </a:endParaRPr>
          </a:p>
          <a:p>
            <a:br>
              <a:rPr lang="en-US" dirty="0"/>
            </a:br>
            <a:endParaRPr lang="en-US" dirty="0"/>
          </a:p>
        </p:txBody>
      </p:sp>
      <p:sp>
        <p:nvSpPr>
          <p:cNvPr id="4" name="Slide Number Placeholder 3"/>
          <p:cNvSpPr>
            <a:spLocks noGrp="1"/>
          </p:cNvSpPr>
          <p:nvPr>
            <p:ph type="sldNum" sz="quarter" idx="10"/>
          </p:nvPr>
        </p:nvSpPr>
        <p:spPr/>
        <p:txBody>
          <a:bodyPr/>
          <a:lstStyle/>
          <a:p>
            <a:fld id="{728CBB82-C311-4B5F-A182-38484E9EFA6B}" type="slidenum">
              <a:rPr lang="en-US" smtClean="0"/>
              <a:t>31</a:t>
            </a:fld>
            <a:endParaRPr lang="en-US"/>
          </a:p>
        </p:txBody>
      </p:sp>
    </p:spTree>
    <p:extLst>
      <p:ext uri="{BB962C8B-B14F-4D97-AF65-F5344CB8AC3E}">
        <p14:creationId xmlns:p14="http://schemas.microsoft.com/office/powerpoint/2010/main" val="2754225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 name="Google Shape;57;p3: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Needs wordsmithing</a:t>
            </a:r>
            <a:endParaRPr/>
          </a:p>
          <a:p>
            <a:pPr marL="0" lvl="0" indent="0" algn="l" rtl="0">
              <a:spcBef>
                <a:spcPts val="0"/>
              </a:spcBef>
              <a:spcAft>
                <a:spcPts val="0"/>
              </a:spcAft>
              <a:buNone/>
            </a:pPr>
            <a:endParaRPr/>
          </a:p>
          <a:p>
            <a:pPr marL="0" lvl="0" indent="0" algn="l" rtl="0">
              <a:spcBef>
                <a:spcPts val="0"/>
              </a:spcBef>
              <a:spcAft>
                <a:spcPts val="0"/>
              </a:spcAft>
              <a:buNone/>
            </a:pPr>
            <a:r>
              <a:rPr lang="en-US"/>
              <a:t>Important to note verbally: As board members, they will not be asked to replicate or recite this information.  It is provided to help create a baseline understanding of these complex topics.</a:t>
            </a:r>
            <a:endParaRPr/>
          </a:p>
        </p:txBody>
      </p:sp>
      <p:sp>
        <p:nvSpPr>
          <p:cNvPr id="58" name="Google Shape;58;p3: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728CBB82-C311-4B5F-A182-38484E9EFA6B}" type="slidenum">
              <a:rPr lang="en-US" smtClean="0"/>
              <a:t>37</a:t>
            </a:fld>
            <a:endParaRPr lang="en-US"/>
          </a:p>
        </p:txBody>
      </p:sp>
    </p:spTree>
    <p:extLst>
      <p:ext uri="{BB962C8B-B14F-4D97-AF65-F5344CB8AC3E}">
        <p14:creationId xmlns:p14="http://schemas.microsoft.com/office/powerpoint/2010/main" val="33428677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p3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9" name="Google Shape;509;p34: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More money in State Aid without a corresponding increase to the Revenue Limit won’t result in additional revenue for the district.  It just results in property tax relief.</a:t>
            </a:r>
            <a:endParaRPr/>
          </a:p>
          <a:p>
            <a:pPr marL="0" marR="0" lvl="0" indent="0" algn="l" rtl="0">
              <a:lnSpc>
                <a:spcPct val="100000"/>
              </a:lnSpc>
              <a:spcBef>
                <a:spcPts val="0"/>
              </a:spcBef>
              <a:spcAft>
                <a:spcPts val="0"/>
              </a:spcAft>
              <a:buClr>
                <a:schemeClr val="dk1"/>
              </a:buClr>
              <a:buSzPts val="1200"/>
              <a:buFont typeface="Calibri"/>
              <a:buNone/>
            </a:pPr>
            <a:r>
              <a:rPr lang="en-US"/>
              <a:t>“State Aid” includes:</a:t>
            </a:r>
            <a:endParaRPr/>
          </a:p>
          <a:p>
            <a:pPr marL="628650" marR="0" lvl="1" indent="-171450" algn="l" rtl="0">
              <a:lnSpc>
                <a:spcPct val="100000"/>
              </a:lnSpc>
              <a:spcBef>
                <a:spcPts val="0"/>
              </a:spcBef>
              <a:spcAft>
                <a:spcPts val="0"/>
              </a:spcAft>
              <a:buClr>
                <a:schemeClr val="dk1"/>
              </a:buClr>
              <a:buSzPts val="1200"/>
              <a:buFont typeface="Arial"/>
              <a:buChar char="•"/>
            </a:pPr>
            <a:r>
              <a:rPr lang="en-US"/>
              <a:t>General School Aids (Equalization Aids, Chapter 220 Integration Aids, and Special Adjustment (Hold Harmless Aids);</a:t>
            </a:r>
            <a:endParaRPr/>
          </a:p>
          <a:p>
            <a:pPr marL="628650" marR="0" lvl="1" indent="-171450" algn="l" rtl="0">
              <a:lnSpc>
                <a:spcPct val="100000"/>
              </a:lnSpc>
              <a:spcBef>
                <a:spcPts val="0"/>
              </a:spcBef>
              <a:spcAft>
                <a:spcPts val="0"/>
              </a:spcAft>
              <a:buClr>
                <a:schemeClr val="dk1"/>
              </a:buClr>
              <a:buSzPts val="1200"/>
              <a:buFont typeface="Arial"/>
              <a:buChar char="•"/>
            </a:pPr>
            <a:r>
              <a:rPr lang="en-US"/>
              <a:t>High Poverty Aid;</a:t>
            </a:r>
            <a:endParaRPr/>
          </a:p>
          <a:p>
            <a:pPr marL="628650" marR="0" lvl="1" indent="-171450" algn="l" rtl="0">
              <a:lnSpc>
                <a:spcPct val="100000"/>
              </a:lnSpc>
              <a:spcBef>
                <a:spcPts val="0"/>
              </a:spcBef>
              <a:spcAft>
                <a:spcPts val="0"/>
              </a:spcAft>
              <a:buClr>
                <a:schemeClr val="dk1"/>
              </a:buClr>
              <a:buSzPts val="1200"/>
              <a:buFont typeface="Arial"/>
              <a:buChar char="•"/>
            </a:pPr>
            <a:r>
              <a:rPr lang="en-US"/>
              <a:t>State Aid for Exempt Computers; and </a:t>
            </a:r>
            <a:endParaRPr/>
          </a:p>
          <a:p>
            <a:pPr marL="628650" marR="0" lvl="1" indent="-171450" algn="l" rtl="0">
              <a:lnSpc>
                <a:spcPct val="100000"/>
              </a:lnSpc>
              <a:spcBef>
                <a:spcPts val="0"/>
              </a:spcBef>
              <a:spcAft>
                <a:spcPts val="0"/>
              </a:spcAft>
              <a:buClr>
                <a:schemeClr val="dk1"/>
              </a:buClr>
              <a:buSzPts val="1200"/>
              <a:buFont typeface="Arial"/>
              <a:buChar char="•"/>
            </a:pPr>
            <a:r>
              <a:rPr lang="en-US"/>
              <a:t>State Aid for Exempt Personal Property. </a:t>
            </a:r>
            <a:endParaRPr/>
          </a:p>
          <a:p>
            <a:pPr marL="0" lvl="0" indent="0" algn="l" rtl="0">
              <a:spcBef>
                <a:spcPts val="0"/>
              </a:spcBef>
              <a:spcAft>
                <a:spcPts val="0"/>
              </a:spcAft>
              <a:buNone/>
            </a:pPr>
            <a:r>
              <a:rPr lang="en-US" sz="1800" b="0" i="0" u="none" strike="noStrike">
                <a:solidFill>
                  <a:srgbClr val="000000"/>
                </a:solidFill>
                <a:latin typeface="Calibri"/>
                <a:ea typeface="Calibri"/>
                <a:cs typeface="Calibri"/>
                <a:sym typeface="Calibri"/>
              </a:rPr>
              <a:t>2022-23 general school aids includes: $5,141.7 million equalization aids; $37.2 million integration (Chapter 220) aids; and $22.7 million special adjustment aids (hold harmless aids).</a:t>
            </a:r>
            <a:endParaRPr/>
          </a:p>
          <a:p>
            <a:pPr marL="0" lvl="0" indent="0" algn="l" rtl="0">
              <a:spcBef>
                <a:spcPts val="0"/>
              </a:spcBef>
              <a:spcAft>
                <a:spcPts val="0"/>
              </a:spcAft>
              <a:buNone/>
            </a:pPr>
            <a:endParaRPr/>
          </a:p>
        </p:txBody>
      </p:sp>
      <p:sp>
        <p:nvSpPr>
          <p:cNvPr id="510" name="Google Shape;510;p34: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p3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8" name="Google Shape;528;p35: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ctr" rtl="0">
              <a:lnSpc>
                <a:spcPct val="100000"/>
              </a:lnSpc>
              <a:spcBef>
                <a:spcPts val="0"/>
              </a:spcBef>
              <a:spcAft>
                <a:spcPts val="0"/>
              </a:spcAft>
              <a:buClr>
                <a:schemeClr val="dk1"/>
              </a:buClr>
              <a:buSzPts val="960"/>
              <a:buFont typeface="Noto Sans Symbols"/>
              <a:buNone/>
            </a:pPr>
            <a:r>
              <a:rPr lang="en-US" sz="1200" i="0" u="none" strike="noStrike" cap="none">
                <a:solidFill>
                  <a:schemeClr val="dk1"/>
                </a:solidFill>
                <a:latin typeface="Trebuchet MS"/>
                <a:ea typeface="Trebuchet MS"/>
                <a:cs typeface="Trebuchet MS"/>
                <a:sym typeface="Trebuchet MS"/>
              </a:rPr>
              <a:t>The </a:t>
            </a:r>
            <a:r>
              <a:rPr lang="en-US" sz="1200" i="0" u="sng" strike="noStrike" cap="none">
                <a:solidFill>
                  <a:schemeClr val="dk1"/>
                </a:solidFill>
                <a:latin typeface="Trebuchet MS"/>
                <a:ea typeface="Trebuchet MS"/>
                <a:cs typeface="Trebuchet MS"/>
                <a:sym typeface="Trebuchet MS"/>
              </a:rPr>
              <a:t>fundamental</a:t>
            </a:r>
            <a:r>
              <a:rPr lang="en-US" sz="1200" i="0" u="none" strike="noStrike" cap="none">
                <a:solidFill>
                  <a:schemeClr val="dk1"/>
                </a:solidFill>
                <a:latin typeface="Trebuchet MS"/>
                <a:ea typeface="Trebuchet MS"/>
                <a:cs typeface="Trebuchet MS"/>
                <a:sym typeface="Trebuchet MS"/>
              </a:rPr>
              <a:t> purpose of the Equalization Aid formula is to “level the playing field” by providing assistance (distributing State general aid) to make up for what districts can’t get from their property tax base.</a:t>
            </a:r>
            <a:endParaRPr/>
          </a:p>
          <a:p>
            <a:pPr marL="0" marR="0" lvl="0" indent="0" algn="ctr" rtl="0">
              <a:lnSpc>
                <a:spcPct val="100000"/>
              </a:lnSpc>
              <a:spcBef>
                <a:spcPts val="0"/>
              </a:spcBef>
              <a:spcAft>
                <a:spcPts val="0"/>
              </a:spcAft>
              <a:buClr>
                <a:schemeClr val="dk1"/>
              </a:buClr>
              <a:buSzPts val="960"/>
              <a:buFont typeface="Noto Sans Symbols"/>
              <a:buNone/>
            </a:pPr>
            <a:endParaRPr sz="1200" i="0" u="none" strike="noStrike" cap="none">
              <a:solidFill>
                <a:schemeClr val="dk1"/>
              </a:solidFill>
              <a:latin typeface="Trebuchet MS"/>
              <a:ea typeface="Trebuchet MS"/>
              <a:cs typeface="Trebuchet MS"/>
              <a:sym typeface="Trebuchet MS"/>
            </a:endParaRPr>
          </a:p>
          <a:p>
            <a:pPr marL="0" marR="0" lvl="0" indent="0" algn="ctr" rtl="0">
              <a:lnSpc>
                <a:spcPct val="100000"/>
              </a:lnSpc>
              <a:spcBef>
                <a:spcPts val="0"/>
              </a:spcBef>
              <a:spcAft>
                <a:spcPts val="0"/>
              </a:spcAft>
              <a:buClr>
                <a:schemeClr val="dk1"/>
              </a:buClr>
              <a:buSzPts val="960"/>
              <a:buFont typeface="Noto Sans Symbols"/>
              <a:buNone/>
            </a:pPr>
            <a:r>
              <a:rPr lang="en-US" sz="1200" u="sng">
                <a:latin typeface="Trebuchet MS"/>
                <a:ea typeface="Trebuchet MS"/>
                <a:cs typeface="Trebuchet MS"/>
                <a:sym typeface="Trebuchet MS"/>
              </a:rPr>
              <a:t>Equalizes the revenue. Thus, allows the opportunity for similar educational programming. </a:t>
            </a:r>
            <a:endParaRPr sz="1200" i="0" u="sng" strike="noStrike" cap="none">
              <a:solidFill>
                <a:schemeClr val="dk1"/>
              </a:solidFill>
              <a:latin typeface="Trebuchet MS"/>
              <a:ea typeface="Trebuchet MS"/>
              <a:cs typeface="Trebuchet MS"/>
              <a:sym typeface="Trebuchet MS"/>
            </a:endParaRPr>
          </a:p>
          <a:p>
            <a:pPr marL="0" marR="0" lvl="0" indent="0" algn="ctr" rtl="0">
              <a:lnSpc>
                <a:spcPct val="100000"/>
              </a:lnSpc>
              <a:spcBef>
                <a:spcPts val="0"/>
              </a:spcBef>
              <a:spcAft>
                <a:spcPts val="0"/>
              </a:spcAft>
              <a:buClr>
                <a:schemeClr val="dk1"/>
              </a:buClr>
              <a:buSzPts val="960"/>
              <a:buFont typeface="Noto Sans Symbols"/>
              <a:buNone/>
            </a:pPr>
            <a:endParaRPr sz="1200">
              <a:latin typeface="Trebuchet MS"/>
              <a:ea typeface="Trebuchet MS"/>
              <a:cs typeface="Trebuchet MS"/>
              <a:sym typeface="Trebuchet MS"/>
            </a:endParaRPr>
          </a:p>
          <a:p>
            <a:pPr marL="0" marR="0" lvl="0" indent="0" algn="ctr" rtl="0">
              <a:lnSpc>
                <a:spcPct val="100000"/>
              </a:lnSpc>
              <a:spcBef>
                <a:spcPts val="0"/>
              </a:spcBef>
              <a:spcAft>
                <a:spcPts val="0"/>
              </a:spcAft>
              <a:buClr>
                <a:schemeClr val="dk1"/>
              </a:buClr>
              <a:buSzPts val="960"/>
              <a:buFont typeface="Noto Sans Symbols"/>
              <a:buNone/>
            </a:pPr>
            <a:r>
              <a:rPr lang="en-US" sz="1200" i="0" u="none" strike="noStrike" cap="none">
                <a:solidFill>
                  <a:srgbClr val="FF0000"/>
                </a:solidFill>
                <a:latin typeface="Trebuchet MS"/>
                <a:ea typeface="Trebuchet MS"/>
                <a:cs typeface="Trebuchet MS"/>
                <a:sym typeface="Trebuchet MS"/>
              </a:rPr>
              <a:t>In general, districts with a higher property tax base receive less aid from the State.</a:t>
            </a:r>
            <a:endParaRPr/>
          </a:p>
          <a:p>
            <a:pPr marL="0" marR="0" lvl="0" indent="0" algn="ctr" rtl="0">
              <a:lnSpc>
                <a:spcPct val="100000"/>
              </a:lnSpc>
              <a:spcBef>
                <a:spcPts val="0"/>
              </a:spcBef>
              <a:spcAft>
                <a:spcPts val="0"/>
              </a:spcAft>
              <a:buClr>
                <a:schemeClr val="dk1"/>
              </a:buClr>
              <a:buSzPts val="960"/>
              <a:buFont typeface="Noto Sans Symbols"/>
              <a:buNone/>
            </a:pPr>
            <a:endParaRPr sz="1200">
              <a:solidFill>
                <a:srgbClr val="FF0000"/>
              </a:solidFill>
              <a:latin typeface="Trebuchet MS"/>
              <a:ea typeface="Trebuchet MS"/>
              <a:cs typeface="Trebuchet MS"/>
              <a:sym typeface="Trebuchet MS"/>
            </a:endParaRPr>
          </a:p>
          <a:p>
            <a:pPr marL="0" marR="0" lvl="0" indent="0" algn="ctr" rtl="0">
              <a:lnSpc>
                <a:spcPct val="100000"/>
              </a:lnSpc>
              <a:spcBef>
                <a:spcPts val="0"/>
              </a:spcBef>
              <a:spcAft>
                <a:spcPts val="0"/>
              </a:spcAft>
              <a:buClr>
                <a:schemeClr val="dk1"/>
              </a:buClr>
              <a:buSzPts val="960"/>
              <a:buFont typeface="Noto Sans Symbols"/>
              <a:buNone/>
            </a:pPr>
            <a:r>
              <a:rPr lang="en-US" sz="1200" i="0" u="none" strike="noStrike" cap="none">
                <a:solidFill>
                  <a:srgbClr val="FF0000"/>
                </a:solidFill>
                <a:latin typeface="Trebuchet MS"/>
                <a:ea typeface="Trebuchet MS"/>
                <a:cs typeface="Trebuchet MS"/>
                <a:sym typeface="Trebuchet MS"/>
              </a:rPr>
              <a:t>District property value is a key factor.</a:t>
            </a:r>
            <a:endParaRPr/>
          </a:p>
          <a:p>
            <a:pPr marL="0" lvl="0" indent="0" algn="l" rtl="0">
              <a:spcBef>
                <a:spcPts val="0"/>
              </a:spcBef>
              <a:spcAft>
                <a:spcPts val="0"/>
              </a:spcAft>
              <a:buNone/>
            </a:pPr>
            <a:endParaRPr/>
          </a:p>
        </p:txBody>
      </p:sp>
      <p:sp>
        <p:nvSpPr>
          <p:cNvPr id="529" name="Google Shape;529;p35: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39</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p3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9" name="Google Shape;539;p36: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40" name="Google Shape;540;p36: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40</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p37: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50" name="Google Shape;550;p3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p3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8" name="Google Shape;578;p38: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79" name="Google Shape;579;p38: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42</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p3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7" name="Google Shape;607;p39: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sz="1800" b="0" i="0" u="none" strike="noStrike">
                <a:solidFill>
                  <a:srgbClr val="000000"/>
                </a:solidFill>
                <a:latin typeface="Calibri"/>
                <a:ea typeface="Calibri"/>
                <a:cs typeface="Calibri"/>
                <a:sym typeface="Calibri"/>
              </a:rPr>
              <a:t>For 2023-24 General Aid, Prior Year (PY) data from 2022-23, excluding Norris</a:t>
            </a:r>
            <a:endParaRPr b="0"/>
          </a:p>
          <a:p>
            <a:pPr marL="0" lvl="0" indent="0" algn="l" rtl="0">
              <a:spcBef>
                <a:spcPts val="300"/>
              </a:spcBef>
              <a:spcAft>
                <a:spcPts val="0"/>
              </a:spcAft>
              <a:buNone/>
            </a:pPr>
            <a:r>
              <a:rPr lang="en-US" sz="1800" b="0" i="0" u="none" strike="noStrike">
                <a:solidFill>
                  <a:srgbClr val="000000"/>
                </a:solidFill>
                <a:latin typeface="Calibri"/>
                <a:ea typeface="Calibri"/>
                <a:cs typeface="Calibri"/>
                <a:sym typeface="Calibri"/>
              </a:rPr>
              <a:t>Low – Abbotsford $308,910             High – North Lakeland $17,506,625        Ratio: 56.67 to 1</a:t>
            </a:r>
            <a:endParaRPr b="0"/>
          </a:p>
          <a:p>
            <a:pPr marL="0" lvl="0" indent="0" algn="l" rtl="0">
              <a:spcBef>
                <a:spcPts val="300"/>
              </a:spcBef>
              <a:spcAft>
                <a:spcPts val="0"/>
              </a:spcAft>
              <a:buNone/>
            </a:pPr>
            <a:r>
              <a:rPr lang="en-US" sz="1800" b="0" i="0" u="none" strike="noStrike">
                <a:solidFill>
                  <a:srgbClr val="000000"/>
                </a:solidFill>
                <a:latin typeface="Calibri"/>
                <a:ea typeface="Calibri"/>
                <a:cs typeface="Calibri"/>
                <a:sym typeface="Calibri"/>
              </a:rPr>
              <a:t>Average $861,627       Median $816,871</a:t>
            </a:r>
            <a:endParaRPr b="0"/>
          </a:p>
        </p:txBody>
      </p:sp>
      <p:sp>
        <p:nvSpPr>
          <p:cNvPr id="608" name="Google Shape;608;p39: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43</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p4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4" name="Google Shape;624;p40: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625" name="Google Shape;625;p40: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44</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p41: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644" name="Google Shape;644;p4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p4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2" name="Google Shape;652;p4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chemeClr val="lt1"/>
              </a:buClr>
              <a:buSzPts val="1200"/>
              <a:buFont typeface="Trebuchet MS"/>
              <a:buNone/>
            </a:pPr>
            <a:r>
              <a:rPr lang="en-US" sz="1200" b="1">
                <a:solidFill>
                  <a:schemeClr val="lt1"/>
                </a:solidFill>
                <a:latin typeface="Trebuchet MS"/>
                <a:ea typeface="Trebuchet MS"/>
                <a:cs typeface="Trebuchet MS"/>
                <a:sym typeface="Trebuchet MS"/>
              </a:rPr>
              <a:t>Membership Example – Open Enrollment</a:t>
            </a:r>
            <a:endParaRPr sz="1200" b="1" u="sng">
              <a:solidFill>
                <a:schemeClr val="lt1"/>
              </a:solidFill>
              <a:latin typeface="Trebuchet MS"/>
              <a:ea typeface="Trebuchet MS"/>
              <a:cs typeface="Trebuchet MS"/>
              <a:sym typeface="Trebuchet MS"/>
            </a:endParaRPr>
          </a:p>
          <a:p>
            <a:pPr marL="0" lvl="0" indent="0" algn="l" rtl="0">
              <a:lnSpc>
                <a:spcPct val="120000"/>
              </a:lnSpc>
              <a:spcBef>
                <a:spcPts val="0"/>
              </a:spcBef>
              <a:spcAft>
                <a:spcPts val="0"/>
              </a:spcAft>
              <a:buClr>
                <a:schemeClr val="dk1"/>
              </a:buClr>
              <a:buSzPts val="1200"/>
              <a:buFont typeface="Noto Sans Symbols"/>
              <a:buNone/>
            </a:pPr>
            <a:r>
              <a:rPr lang="en-US" sz="1200" b="0">
                <a:latin typeface="Trebuchet MS"/>
                <a:ea typeface="Trebuchet MS"/>
                <a:cs typeface="Trebuchet MS"/>
                <a:sym typeface="Trebuchet MS"/>
              </a:rPr>
              <a:t>1,100 	kids counted in your seats on count date</a:t>
            </a:r>
            <a:endParaRPr/>
          </a:p>
          <a:p>
            <a:pPr marL="61913" lvl="0" indent="3175" algn="l" rtl="0">
              <a:lnSpc>
                <a:spcPct val="120000"/>
              </a:lnSpc>
              <a:spcBef>
                <a:spcPts val="0"/>
              </a:spcBef>
              <a:spcAft>
                <a:spcPts val="0"/>
              </a:spcAft>
              <a:buClr>
                <a:schemeClr val="dk1"/>
              </a:buClr>
              <a:buSzPts val="1200"/>
              <a:buFont typeface="Noto Sans Symbols"/>
              <a:buNone/>
            </a:pPr>
            <a:r>
              <a:rPr lang="en-US" sz="1200" b="0">
                <a:latin typeface="Trebuchet MS"/>
                <a:ea typeface="Trebuchet MS"/>
                <a:cs typeface="Trebuchet MS"/>
                <a:sym typeface="Trebuchet MS"/>
              </a:rPr>
              <a:t>	-40 	non-resident open enrolled-in kids</a:t>
            </a:r>
            <a:endParaRPr/>
          </a:p>
          <a:p>
            <a:pPr marL="61913" lvl="0" indent="3175" algn="l" rtl="0">
              <a:lnSpc>
                <a:spcPct val="120000"/>
              </a:lnSpc>
              <a:spcBef>
                <a:spcPts val="0"/>
              </a:spcBef>
              <a:spcAft>
                <a:spcPts val="0"/>
              </a:spcAft>
              <a:buClr>
                <a:schemeClr val="dk1"/>
              </a:buClr>
              <a:buSzPts val="1200"/>
              <a:buFont typeface="Noto Sans Symbols"/>
              <a:buNone/>
            </a:pPr>
            <a:r>
              <a:rPr lang="en-US" sz="1200" b="0" u="sng">
                <a:latin typeface="Trebuchet MS"/>
                <a:ea typeface="Trebuchet MS"/>
                <a:cs typeface="Trebuchet MS"/>
                <a:sym typeface="Trebuchet MS"/>
              </a:rPr>
              <a:t>	+20</a:t>
            </a:r>
            <a:r>
              <a:rPr lang="en-US" sz="1200" b="0">
                <a:latin typeface="Trebuchet MS"/>
                <a:ea typeface="Trebuchet MS"/>
                <a:cs typeface="Trebuchet MS"/>
                <a:sym typeface="Trebuchet MS"/>
              </a:rPr>
              <a:t> 	resident open enrolled-out kids </a:t>
            </a:r>
            <a:endParaRPr/>
          </a:p>
          <a:p>
            <a:pPr marL="61913" lvl="0" indent="3175" algn="l" rtl="0">
              <a:lnSpc>
                <a:spcPct val="120000"/>
              </a:lnSpc>
              <a:spcBef>
                <a:spcPts val="0"/>
              </a:spcBef>
              <a:spcAft>
                <a:spcPts val="0"/>
              </a:spcAft>
              <a:buClr>
                <a:schemeClr val="dk1"/>
              </a:buClr>
              <a:buSzPts val="1200"/>
              <a:buFont typeface="Noto Sans Symbols"/>
              <a:buNone/>
            </a:pPr>
            <a:r>
              <a:rPr lang="en-US" sz="1200" b="0">
                <a:latin typeface="Trebuchet MS"/>
                <a:ea typeface="Trebuchet MS"/>
                <a:cs typeface="Trebuchet MS"/>
                <a:sym typeface="Trebuchet MS"/>
              </a:rPr>
              <a:t>1,080 	residents you can count for aid (and revenue limit purposes)</a:t>
            </a:r>
            <a:endParaRPr/>
          </a:p>
          <a:p>
            <a:pPr marL="61913" lvl="0" indent="3175" algn="l" rtl="0">
              <a:lnSpc>
                <a:spcPct val="120000"/>
              </a:lnSpc>
              <a:spcBef>
                <a:spcPts val="0"/>
              </a:spcBef>
              <a:spcAft>
                <a:spcPts val="0"/>
              </a:spcAft>
              <a:buClr>
                <a:schemeClr val="dk1"/>
              </a:buClr>
              <a:buSzPts val="1200"/>
              <a:buFont typeface="Noto Sans Symbols"/>
              <a:buNone/>
            </a:pPr>
            <a:endParaRPr sz="1200" b="0">
              <a:latin typeface="Trebuchet MS"/>
              <a:ea typeface="Trebuchet MS"/>
              <a:cs typeface="Trebuchet MS"/>
              <a:sym typeface="Trebuchet MS"/>
            </a:endParaRPr>
          </a:p>
          <a:p>
            <a:pPr marL="61913" lvl="0" indent="3175" algn="ctr" rtl="0">
              <a:lnSpc>
                <a:spcPct val="120000"/>
              </a:lnSpc>
              <a:spcBef>
                <a:spcPts val="0"/>
              </a:spcBef>
              <a:spcAft>
                <a:spcPts val="0"/>
              </a:spcAft>
              <a:buClr>
                <a:schemeClr val="dk1"/>
              </a:buClr>
              <a:buSzPts val="1200"/>
              <a:buFont typeface="Noto Sans Symbols"/>
              <a:buNone/>
            </a:pPr>
            <a:r>
              <a:rPr lang="en-US" sz="1200" b="0">
                <a:latin typeface="Trebuchet MS"/>
                <a:ea typeface="Trebuchet MS"/>
                <a:cs typeface="Trebuchet MS"/>
                <a:sym typeface="Trebuchet MS"/>
              </a:rPr>
              <a:t>Your district will receive Open Enrollment revenue</a:t>
            </a:r>
            <a:endParaRPr/>
          </a:p>
          <a:p>
            <a:pPr marL="61913" lvl="0" indent="3175" algn="ctr" rtl="0">
              <a:lnSpc>
                <a:spcPct val="120000"/>
              </a:lnSpc>
              <a:spcBef>
                <a:spcPts val="0"/>
              </a:spcBef>
              <a:spcAft>
                <a:spcPts val="0"/>
              </a:spcAft>
              <a:buClr>
                <a:schemeClr val="dk1"/>
              </a:buClr>
              <a:buSzPts val="1200"/>
              <a:buFont typeface="Noto Sans Symbols"/>
              <a:buNone/>
            </a:pPr>
            <a:r>
              <a:rPr lang="en-US" sz="1200" b="0">
                <a:latin typeface="Trebuchet MS"/>
                <a:ea typeface="Trebuchet MS"/>
                <a:cs typeface="Trebuchet MS"/>
                <a:sym typeface="Trebuchet MS"/>
              </a:rPr>
              <a:t>from the resident districts for the 40 kids attending your district.</a:t>
            </a:r>
            <a:endParaRPr/>
          </a:p>
          <a:p>
            <a:pPr marL="61913" lvl="0" indent="3175" algn="l" rtl="0">
              <a:lnSpc>
                <a:spcPct val="120000"/>
              </a:lnSpc>
              <a:spcBef>
                <a:spcPts val="0"/>
              </a:spcBef>
              <a:spcAft>
                <a:spcPts val="0"/>
              </a:spcAft>
              <a:buClr>
                <a:schemeClr val="dk1"/>
              </a:buClr>
              <a:buSzPts val="800"/>
              <a:buFont typeface="Noto Sans Symbols"/>
              <a:buNone/>
            </a:pPr>
            <a:endParaRPr sz="800" b="0">
              <a:latin typeface="Trebuchet MS"/>
              <a:ea typeface="Trebuchet MS"/>
              <a:cs typeface="Trebuchet MS"/>
              <a:sym typeface="Trebuchet MS"/>
            </a:endParaRPr>
          </a:p>
          <a:p>
            <a:pPr marL="61913" lvl="0" indent="3175" algn="ctr" rtl="0">
              <a:lnSpc>
                <a:spcPct val="120000"/>
              </a:lnSpc>
              <a:spcBef>
                <a:spcPts val="0"/>
              </a:spcBef>
              <a:spcAft>
                <a:spcPts val="0"/>
              </a:spcAft>
              <a:buClr>
                <a:schemeClr val="dk1"/>
              </a:buClr>
              <a:buSzPts val="1200"/>
              <a:buFont typeface="Noto Sans Symbols"/>
              <a:buNone/>
            </a:pPr>
            <a:r>
              <a:rPr lang="en-US" sz="1200" b="0">
                <a:latin typeface="Trebuchet MS"/>
                <a:ea typeface="Trebuchet MS"/>
                <a:cs typeface="Trebuchet MS"/>
                <a:sym typeface="Trebuchet MS"/>
              </a:rPr>
              <a:t>Your district will have to pay an Open Enrollment expense to the non-resident districts for your 20 residents attending elsewhere.</a:t>
            </a:r>
            <a:endParaRPr/>
          </a:p>
          <a:p>
            <a:pPr marL="0" lvl="0" indent="0" algn="l" rtl="0">
              <a:spcBef>
                <a:spcPts val="0"/>
              </a:spcBef>
              <a:spcAft>
                <a:spcPts val="0"/>
              </a:spcAft>
              <a:buNone/>
            </a:pPr>
            <a:endParaRPr/>
          </a:p>
        </p:txBody>
      </p:sp>
      <p:sp>
        <p:nvSpPr>
          <p:cNvPr id="653" name="Google Shape;653;p42: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46</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 name="Google Shape;65;p4: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66" name="Google Shape;66;p4: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p4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2" name="Google Shape;662;p43: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20000"/>
              </a:lnSpc>
              <a:spcBef>
                <a:spcPts val="0"/>
              </a:spcBef>
              <a:spcAft>
                <a:spcPts val="0"/>
              </a:spcAft>
              <a:buClr>
                <a:schemeClr val="dk1"/>
              </a:buClr>
              <a:buSzPts val="1200"/>
              <a:buFont typeface="Noto Sans Symbols"/>
              <a:buNone/>
            </a:pPr>
            <a:r>
              <a:rPr lang="en-US" sz="1200" b="0">
                <a:latin typeface="Trebuchet MS"/>
                <a:ea typeface="Trebuchet MS"/>
                <a:cs typeface="Trebuchet MS"/>
                <a:sym typeface="Trebuchet MS"/>
              </a:rPr>
              <a:t>Aid membership also includes:</a:t>
            </a:r>
            <a:endParaRPr/>
          </a:p>
          <a:p>
            <a:pPr marL="0" lvl="0" indent="0" algn="l" rtl="0">
              <a:lnSpc>
                <a:spcPct val="120000"/>
              </a:lnSpc>
              <a:spcBef>
                <a:spcPts val="0"/>
              </a:spcBef>
              <a:spcAft>
                <a:spcPts val="0"/>
              </a:spcAft>
              <a:buClr>
                <a:schemeClr val="dk1"/>
              </a:buClr>
              <a:buSzPts val="500"/>
              <a:buFont typeface="Noto Sans Symbols"/>
              <a:buNone/>
            </a:pPr>
            <a:endParaRPr sz="500" b="0">
              <a:latin typeface="Trebuchet MS"/>
              <a:ea typeface="Trebuchet MS"/>
              <a:cs typeface="Trebuchet MS"/>
              <a:sym typeface="Trebuchet MS"/>
            </a:endParaRPr>
          </a:p>
          <a:p>
            <a:pPr marL="457200" lvl="0" indent="-392113" algn="l" rtl="0">
              <a:lnSpc>
                <a:spcPct val="120000"/>
              </a:lnSpc>
              <a:spcBef>
                <a:spcPts val="0"/>
              </a:spcBef>
              <a:spcAft>
                <a:spcPts val="0"/>
              </a:spcAft>
              <a:buClr>
                <a:schemeClr val="dk1"/>
              </a:buClr>
              <a:buSzPts val="1200"/>
              <a:buFont typeface="Noto Sans Symbols"/>
              <a:buNone/>
            </a:pPr>
            <a:r>
              <a:rPr lang="en-US" sz="1200" b="0">
                <a:latin typeface="Trebuchet MS"/>
                <a:ea typeface="Trebuchet MS"/>
                <a:cs typeface="Trebuchet MS"/>
                <a:sym typeface="Trebuchet MS"/>
              </a:rPr>
              <a:t>	-	Challenge Academy Students</a:t>
            </a:r>
            <a:endParaRPr/>
          </a:p>
          <a:p>
            <a:pPr marL="457200" lvl="0" indent="-392113" algn="l" rtl="0">
              <a:lnSpc>
                <a:spcPct val="120000"/>
              </a:lnSpc>
              <a:spcBef>
                <a:spcPts val="0"/>
              </a:spcBef>
              <a:spcAft>
                <a:spcPts val="0"/>
              </a:spcAft>
              <a:buClr>
                <a:schemeClr val="dk1"/>
              </a:buClr>
              <a:buSzPts val="1200"/>
              <a:buFont typeface="Noto Sans Symbols"/>
              <a:buNone/>
            </a:pPr>
            <a:r>
              <a:rPr lang="en-US" sz="1200" b="0">
                <a:latin typeface="Trebuchet MS"/>
                <a:ea typeface="Trebuchet MS"/>
                <a:cs typeface="Trebuchet MS"/>
                <a:sym typeface="Trebuchet MS"/>
              </a:rPr>
              <a:t>	-	Second Chance Partnership Students</a:t>
            </a:r>
            <a:endParaRPr/>
          </a:p>
          <a:p>
            <a:pPr marL="457200" lvl="0" indent="-392113" algn="l" rtl="0">
              <a:lnSpc>
                <a:spcPct val="120000"/>
              </a:lnSpc>
              <a:spcBef>
                <a:spcPts val="0"/>
              </a:spcBef>
              <a:spcAft>
                <a:spcPts val="0"/>
              </a:spcAft>
              <a:buClr>
                <a:schemeClr val="dk1"/>
              </a:buClr>
              <a:buSzPts val="1200"/>
              <a:buFont typeface="Noto Sans Symbols"/>
              <a:buNone/>
            </a:pPr>
            <a:r>
              <a:rPr lang="en-US" sz="1200" b="0">
                <a:latin typeface="Trebuchet MS"/>
                <a:ea typeface="Trebuchet MS"/>
                <a:cs typeface="Trebuchet MS"/>
                <a:sym typeface="Trebuchet MS"/>
              </a:rPr>
              <a:t>	-	Part-time Attendance F.T.E. of Resident and Non-Resident 		Private/Home-Schooled Students</a:t>
            </a:r>
            <a:endParaRPr/>
          </a:p>
          <a:p>
            <a:pPr marL="457200" lvl="0" indent="-392113" algn="l" rtl="0">
              <a:lnSpc>
                <a:spcPct val="120000"/>
              </a:lnSpc>
              <a:spcBef>
                <a:spcPts val="0"/>
              </a:spcBef>
              <a:spcAft>
                <a:spcPts val="0"/>
              </a:spcAft>
              <a:buClr>
                <a:schemeClr val="dk1"/>
              </a:buClr>
              <a:buSzPts val="1200"/>
              <a:buFont typeface="Noto Sans Symbols"/>
              <a:buNone/>
            </a:pPr>
            <a:r>
              <a:rPr lang="en-US" sz="1200" b="0">
                <a:latin typeface="Trebuchet MS"/>
                <a:ea typeface="Trebuchet MS"/>
                <a:cs typeface="Trebuchet MS"/>
                <a:sym typeface="Trebuchet MS"/>
              </a:rPr>
              <a:t>	-	Foster Group Home Students</a:t>
            </a:r>
            <a:endParaRPr/>
          </a:p>
          <a:p>
            <a:pPr marL="457200" lvl="0" indent="-392113" algn="l" rtl="0">
              <a:lnSpc>
                <a:spcPct val="120000"/>
              </a:lnSpc>
              <a:spcBef>
                <a:spcPts val="0"/>
              </a:spcBef>
              <a:spcAft>
                <a:spcPts val="0"/>
              </a:spcAft>
              <a:buClr>
                <a:schemeClr val="dk1"/>
              </a:buClr>
              <a:buSzPts val="1200"/>
              <a:buFont typeface="Noto Sans Symbols"/>
              <a:buNone/>
            </a:pPr>
            <a:r>
              <a:rPr lang="en-US" sz="1200" b="0">
                <a:latin typeface="Trebuchet MS"/>
                <a:ea typeface="Trebuchet MS"/>
                <a:cs typeface="Trebuchet MS"/>
                <a:sym typeface="Trebuchet MS"/>
              </a:rPr>
              <a:t>	-	Wisconsin Parental Choice Program Students</a:t>
            </a:r>
            <a:endParaRPr/>
          </a:p>
          <a:p>
            <a:pPr marL="457200" lvl="0" indent="-392113" algn="l" rtl="0">
              <a:lnSpc>
                <a:spcPct val="120000"/>
              </a:lnSpc>
              <a:spcBef>
                <a:spcPts val="0"/>
              </a:spcBef>
              <a:spcAft>
                <a:spcPts val="0"/>
              </a:spcAft>
              <a:buClr>
                <a:schemeClr val="dk1"/>
              </a:buClr>
              <a:buSzPts val="1200"/>
              <a:buFont typeface="Noto Sans Symbols"/>
              <a:buNone/>
            </a:pPr>
            <a:r>
              <a:rPr lang="en-US" sz="1200" b="0">
                <a:latin typeface="Trebuchet MS"/>
                <a:ea typeface="Trebuchet MS"/>
                <a:cs typeface="Trebuchet MS"/>
                <a:sym typeface="Trebuchet MS"/>
              </a:rPr>
              <a:t>	-	Special Needs Scholarship Program Students</a:t>
            </a:r>
            <a:endParaRPr/>
          </a:p>
          <a:p>
            <a:pPr marL="457200" lvl="0" indent="-392113" algn="l" rtl="0">
              <a:lnSpc>
                <a:spcPct val="120000"/>
              </a:lnSpc>
              <a:spcBef>
                <a:spcPts val="0"/>
              </a:spcBef>
              <a:spcAft>
                <a:spcPts val="0"/>
              </a:spcAft>
              <a:buClr>
                <a:schemeClr val="dk1"/>
              </a:buClr>
              <a:buSzPts val="1200"/>
              <a:buFont typeface="Trebuchet MS"/>
              <a:buNone/>
            </a:pPr>
            <a:r>
              <a:rPr lang="en-US" sz="1200" b="0">
                <a:latin typeface="Trebuchet MS"/>
                <a:ea typeface="Trebuchet MS"/>
                <a:cs typeface="Trebuchet MS"/>
                <a:sym typeface="Trebuchet MS"/>
              </a:rPr>
              <a:t>	-	New Independent Charter School Students</a:t>
            </a:r>
            <a:endParaRPr/>
          </a:p>
          <a:p>
            <a:pPr marL="0" lvl="0" indent="0" algn="l" rtl="0">
              <a:lnSpc>
                <a:spcPct val="120000"/>
              </a:lnSpc>
              <a:spcBef>
                <a:spcPts val="0"/>
              </a:spcBef>
              <a:spcAft>
                <a:spcPts val="0"/>
              </a:spcAft>
              <a:buClr>
                <a:schemeClr val="dk1"/>
              </a:buClr>
              <a:buSzPts val="500"/>
              <a:buFont typeface="Noto Sans Symbols"/>
              <a:buNone/>
            </a:pPr>
            <a:endParaRPr sz="500" b="0">
              <a:latin typeface="Trebuchet MS"/>
              <a:ea typeface="Trebuchet MS"/>
              <a:cs typeface="Trebuchet MS"/>
              <a:sym typeface="Trebuchet MS"/>
            </a:endParaRPr>
          </a:p>
          <a:p>
            <a:pPr marL="0" lvl="0" indent="0" algn="l" rtl="0">
              <a:lnSpc>
                <a:spcPct val="120000"/>
              </a:lnSpc>
              <a:spcBef>
                <a:spcPts val="0"/>
              </a:spcBef>
              <a:spcAft>
                <a:spcPts val="0"/>
              </a:spcAft>
              <a:buClr>
                <a:schemeClr val="dk1"/>
              </a:buClr>
              <a:buSzPts val="1200"/>
              <a:buFont typeface="Noto Sans Symbols"/>
              <a:buNone/>
            </a:pPr>
            <a:r>
              <a:rPr lang="en-US" sz="1200" b="0">
                <a:latin typeface="Trebuchet MS"/>
                <a:ea typeface="Trebuchet MS"/>
                <a:cs typeface="Trebuchet MS"/>
                <a:sym typeface="Trebuchet MS"/>
              </a:rPr>
              <a:t>See: </a:t>
            </a:r>
            <a:r>
              <a:rPr lang="en-US" sz="1200" b="0" u="sng">
                <a:solidFill>
                  <a:schemeClr val="hlink"/>
                </a:solidFill>
                <a:latin typeface="Trebuchet MS"/>
                <a:ea typeface="Trebuchet MS"/>
                <a:cs typeface="Trebuchet MS"/>
                <a:sym typeface="Trebuchet MS"/>
                <a:hlinkClick r:id="rId3"/>
              </a:rPr>
              <a:t>http://dpi.wi.gov/sfs/children/enrollment/membership-info-reporting</a:t>
            </a:r>
            <a:endParaRPr sz="1050" b="0">
              <a:latin typeface="Trebuchet MS"/>
              <a:ea typeface="Trebuchet MS"/>
              <a:cs typeface="Trebuchet MS"/>
              <a:sym typeface="Trebuchet MS"/>
            </a:endParaRPr>
          </a:p>
          <a:p>
            <a:pPr marL="0" lvl="0" indent="0" algn="l" rtl="0">
              <a:spcBef>
                <a:spcPts val="0"/>
              </a:spcBef>
              <a:spcAft>
                <a:spcPts val="0"/>
              </a:spcAft>
              <a:buNone/>
            </a:pPr>
            <a:endParaRPr/>
          </a:p>
        </p:txBody>
      </p:sp>
      <p:sp>
        <p:nvSpPr>
          <p:cNvPr id="663" name="Google Shape;663;p43: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47</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Google Shape;675;p4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6" name="Google Shape;676;p44: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To show the differences in membership between Aid and Revenue Limits</a:t>
            </a:r>
            <a:endParaRPr/>
          </a:p>
        </p:txBody>
      </p:sp>
      <p:sp>
        <p:nvSpPr>
          <p:cNvPr id="677" name="Google Shape;677;p44: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48</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p45: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685" name="Google Shape;685;p4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xfrm>
            <a:off x="457200" y="719138"/>
            <a:ext cx="6410325" cy="3605212"/>
          </a:xfrm>
          <a:ln/>
        </p:spPr>
      </p:sp>
      <p:sp>
        <p:nvSpPr>
          <p:cNvPr id="61443" name="Notes Placeholder 2"/>
          <p:cNvSpPr>
            <a:spLocks noGrp="1"/>
          </p:cNvSpPr>
          <p:nvPr>
            <p:ph type="body" idx="1"/>
          </p:nvPr>
        </p:nvSpPr>
        <p:spPr>
          <a:noFill/>
          <a:ln/>
        </p:spPr>
        <p:txBody>
          <a:bodyPr/>
          <a:lstStyle/>
          <a:p>
            <a:r>
              <a:rPr lang="en-US" sz="1200" dirty="0"/>
              <a:t>^ State General Aids includes: equalization aid, special adjustment aid, inter-district &amp; intra-district </a:t>
            </a:r>
            <a:br>
              <a:rPr lang="en-US" sz="1200" dirty="0"/>
            </a:br>
            <a:r>
              <a:rPr lang="en-US" sz="1200" dirty="0"/>
              <a:t>    aids, and high poverty aid (i.e., state aids received under the districts’ revenue limit caps.</a:t>
            </a:r>
          </a:p>
          <a:p>
            <a:r>
              <a:rPr lang="en-US" sz="1200" dirty="0"/>
              <a:t>* Other Sources includes: state categorical aids, federal aid, and non-property tax local revenue </a:t>
            </a:r>
            <a:br>
              <a:rPr lang="en-US" sz="1200" dirty="0"/>
            </a:br>
            <a:r>
              <a:rPr lang="en-US" sz="1200" dirty="0"/>
              <a:t>   (i.e., revenue received outside of the districts’ revenue limit caps). </a:t>
            </a:r>
          </a:p>
          <a:p>
            <a:endParaRPr lang="en-US" dirty="0"/>
          </a:p>
        </p:txBody>
      </p:sp>
      <p:sp>
        <p:nvSpPr>
          <p:cNvPr id="61444" name="Slide Number Placeholder 3"/>
          <p:cNvSpPr>
            <a:spLocks noGrp="1"/>
          </p:cNvSpPr>
          <p:nvPr>
            <p:ph type="sldNum" sz="quarter" idx="5"/>
          </p:nvPr>
        </p:nvSpPr>
        <p:spPr>
          <a:noFill/>
        </p:spPr>
        <p:txBody>
          <a:bodyPr/>
          <a:lstStyle/>
          <a:p>
            <a:pPr defTabSz="965908"/>
            <a:fld id="{92265805-FE9C-4DA7-85C8-DDB3F87B38D2}" type="slidenum">
              <a:rPr lang="en-US" smtClean="0"/>
              <a:pPr defTabSz="965908"/>
              <a:t>50</a:t>
            </a:fld>
            <a:endParaRPr lang="en-US" dirty="0"/>
          </a:p>
        </p:txBody>
      </p:sp>
      <p:sp>
        <p:nvSpPr>
          <p:cNvPr id="5" name="Date Placeholder 4"/>
          <p:cNvSpPr>
            <a:spLocks noGrp="1"/>
          </p:cNvSpPr>
          <p:nvPr>
            <p:ph type="dt" idx="10"/>
          </p:nvPr>
        </p:nvSpPr>
        <p:spPr/>
        <p:txBody>
          <a:bodyPr/>
          <a:lstStyle/>
          <a:p>
            <a:pPr>
              <a:defRPr/>
            </a:pPr>
            <a:r>
              <a:rPr lang="en-US" dirty="0"/>
              <a:t>11/04/2013</a:t>
            </a:r>
          </a:p>
        </p:txBody>
      </p:sp>
      <p:sp>
        <p:nvSpPr>
          <p:cNvPr id="6" name="Footer Placeholder 5"/>
          <p:cNvSpPr>
            <a:spLocks noGrp="1"/>
          </p:cNvSpPr>
          <p:nvPr>
            <p:ph type="ftr" sz="quarter" idx="11"/>
          </p:nvPr>
        </p:nvSpPr>
        <p:spPr/>
        <p:txBody>
          <a:bodyPr/>
          <a:lstStyle/>
          <a:p>
            <a:pPr>
              <a:defRPr/>
            </a:pPr>
            <a:r>
              <a:rPr lang="en-US" dirty="0"/>
              <a:t>DPI School Financial Services</a:t>
            </a:r>
          </a:p>
        </p:txBody>
      </p:sp>
      <p:sp>
        <p:nvSpPr>
          <p:cNvPr id="7" name="Header Placeholder 6"/>
          <p:cNvSpPr>
            <a:spLocks noGrp="1"/>
          </p:cNvSpPr>
          <p:nvPr>
            <p:ph type="hdr" sz="quarter" idx="12"/>
          </p:nvPr>
        </p:nvSpPr>
        <p:spPr/>
        <p:txBody>
          <a:bodyPr/>
          <a:lstStyle/>
          <a:p>
            <a:pPr>
              <a:defRPr/>
            </a:pPr>
            <a:r>
              <a:rPr lang="en-US" dirty="0"/>
              <a:t>SCHOOL FINANCE ESSENTIALS (WASDA New Administrators Workshop)</a:t>
            </a:r>
          </a:p>
        </p:txBody>
      </p:sp>
    </p:spTree>
    <p:extLst>
      <p:ext uri="{BB962C8B-B14F-4D97-AF65-F5344CB8AC3E}">
        <p14:creationId xmlns:p14="http://schemas.microsoft.com/office/powerpoint/2010/main" val="302354967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Google Shape;705;p4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6" name="Google Shape;706;p4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sz="1800" b="0" i="0" u="none" strike="noStrike">
                <a:solidFill>
                  <a:srgbClr val="000000"/>
                </a:solidFill>
                <a:latin typeface="Calibri"/>
                <a:ea typeface="Calibri"/>
                <a:cs typeface="Calibri"/>
                <a:sym typeface="Calibri"/>
              </a:rPr>
              <a:t>For 2023-24 General Aid, Prior Year (PY) data from 2022-23, excluding Norris</a:t>
            </a:r>
            <a:endParaRPr/>
          </a:p>
          <a:p>
            <a:pPr marL="0" lvl="0" indent="0" algn="l" rtl="0">
              <a:spcBef>
                <a:spcPts val="300"/>
              </a:spcBef>
              <a:spcAft>
                <a:spcPts val="0"/>
              </a:spcAft>
              <a:buNone/>
            </a:pPr>
            <a:r>
              <a:rPr lang="en-US" sz="1200" b="0" i="0" u="none" strike="noStrike">
                <a:solidFill>
                  <a:srgbClr val="000000"/>
                </a:solidFill>
                <a:latin typeface="Calibri"/>
                <a:ea typeface="Calibri"/>
                <a:cs typeface="Calibri"/>
                <a:sym typeface="Calibri"/>
              </a:rPr>
              <a:t>Low – Menominee Indian $8,548     High – Washintgon $26,106        Ratio: 3.05 to 1</a:t>
            </a:r>
            <a:endParaRPr b="0"/>
          </a:p>
          <a:p>
            <a:pPr marL="0" lvl="0" indent="0" algn="l" rtl="0">
              <a:spcBef>
                <a:spcPts val="300"/>
              </a:spcBef>
              <a:spcAft>
                <a:spcPts val="0"/>
              </a:spcAft>
              <a:buNone/>
            </a:pPr>
            <a:r>
              <a:rPr lang="en-US" sz="1200" b="0" i="0" u="none" strike="noStrike">
                <a:solidFill>
                  <a:srgbClr val="000000"/>
                </a:solidFill>
                <a:latin typeface="Calibri"/>
                <a:ea typeface="Calibri"/>
                <a:cs typeface="Calibri"/>
                <a:sym typeface="Calibri"/>
              </a:rPr>
              <a:t>Average $12,438       Median $12,546</a:t>
            </a:r>
            <a:endParaRPr b="0"/>
          </a:p>
        </p:txBody>
      </p:sp>
      <p:sp>
        <p:nvSpPr>
          <p:cNvPr id="707" name="Google Shape;707;p47: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51</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p48: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52</a:t>
            </a:fld>
            <a:endParaRPr/>
          </a:p>
        </p:txBody>
      </p:sp>
      <p:sp>
        <p:nvSpPr>
          <p:cNvPr id="724" name="Google Shape;724;p48:notes"/>
          <p:cNvSpPr>
            <a:spLocks noGrp="1" noRot="1" noChangeAspect="1"/>
          </p:cNvSpPr>
          <p:nvPr>
            <p:ph type="sldImg" idx="2"/>
          </p:nvPr>
        </p:nvSpPr>
        <p:spPr>
          <a:xfrm>
            <a:off x="457200" y="719138"/>
            <a:ext cx="6410325" cy="3605212"/>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25" name="Google Shape;725;p48:notes"/>
          <p:cNvSpPr txBox="1">
            <a:spLocks noGrp="1"/>
          </p:cNvSpPr>
          <p:nvPr>
            <p:ph type="body" idx="1"/>
          </p:nvPr>
        </p:nvSpPr>
        <p:spPr>
          <a:xfrm>
            <a:off x="391489" y="4331864"/>
            <a:ext cx="6625405" cy="5276998"/>
          </a:xfrm>
          <a:prstGeom prst="rect">
            <a:avLst/>
          </a:prstGeom>
          <a:noFill/>
          <a:ln>
            <a:noFill/>
          </a:ln>
        </p:spPr>
        <p:txBody>
          <a:bodyPr spcFirstLastPara="1" wrap="square" lIns="93175" tIns="46575" rIns="93175" bIns="46575" anchor="t" anchorCtr="0">
            <a:noAutofit/>
          </a:bodyPr>
          <a:lstStyle/>
          <a:p>
            <a:pPr marL="0" lvl="0" indent="0" algn="l" rtl="0">
              <a:lnSpc>
                <a:spcPct val="90000"/>
              </a:lnSpc>
              <a:spcBef>
                <a:spcPts val="0"/>
              </a:spcBef>
              <a:spcAft>
                <a:spcPts val="0"/>
              </a:spcAft>
              <a:buNone/>
            </a:pPr>
            <a:endParaRPr sz="1300" b="1"/>
          </a:p>
        </p:txBody>
      </p:sp>
      <p:sp>
        <p:nvSpPr>
          <p:cNvPr id="726" name="Google Shape;726;p48:notes"/>
          <p:cNvSpPr txBox="1">
            <a:spLocks noGrp="1"/>
          </p:cNvSpPr>
          <p:nvPr>
            <p:ph type="dt" idx="10"/>
          </p:nvPr>
        </p:nvSpPr>
        <p:spPr>
          <a:xfrm>
            <a:off x="3970938" y="0"/>
            <a:ext cx="3037840" cy="466434"/>
          </a:xfrm>
          <a:prstGeom prst="rect">
            <a:avLst/>
          </a:prstGeom>
          <a:noFill/>
          <a:ln>
            <a:noFill/>
          </a:ln>
        </p:spPr>
        <p:txBody>
          <a:bodyPr spcFirstLastPara="1" wrap="square" lIns="93175" tIns="46575" rIns="93175" bIns="46575" anchor="t" anchorCtr="0">
            <a:noAutofit/>
          </a:bodyPr>
          <a:lstStyle/>
          <a:p>
            <a:pPr marL="0" lvl="0" indent="0" algn="r" rtl="0">
              <a:spcBef>
                <a:spcPts val="0"/>
              </a:spcBef>
              <a:spcAft>
                <a:spcPts val="0"/>
              </a:spcAft>
              <a:buNone/>
            </a:pPr>
            <a:r>
              <a:rPr lang="en-US"/>
              <a:t>11/04/2013</a:t>
            </a:r>
            <a:endParaRPr/>
          </a:p>
        </p:txBody>
      </p:sp>
      <p:sp>
        <p:nvSpPr>
          <p:cNvPr id="727" name="Google Shape;727;p48:notes"/>
          <p:cNvSpPr txBox="1">
            <a:spLocks noGrp="1"/>
          </p:cNvSpPr>
          <p:nvPr>
            <p:ph type="ftr" idx="11"/>
          </p:nvPr>
        </p:nvSpPr>
        <p:spPr>
          <a:xfrm>
            <a:off x="0" y="8829967"/>
            <a:ext cx="3037840" cy="466433"/>
          </a:xfrm>
          <a:prstGeom prst="rect">
            <a:avLst/>
          </a:prstGeom>
          <a:noFill/>
          <a:ln>
            <a:noFill/>
          </a:ln>
        </p:spPr>
        <p:txBody>
          <a:bodyPr spcFirstLastPara="1" wrap="square" lIns="93175" tIns="46575" rIns="93175" bIns="46575" anchor="b" anchorCtr="0">
            <a:noAutofit/>
          </a:bodyPr>
          <a:lstStyle/>
          <a:p>
            <a:pPr marL="0" lvl="0" indent="0" algn="l" rtl="0">
              <a:spcBef>
                <a:spcPts val="0"/>
              </a:spcBef>
              <a:spcAft>
                <a:spcPts val="0"/>
              </a:spcAft>
              <a:buNone/>
            </a:pPr>
            <a:r>
              <a:rPr lang="en-US"/>
              <a:t>DPI School Financial Services</a:t>
            </a:r>
            <a:endParaRPr/>
          </a:p>
        </p:txBody>
      </p:sp>
      <p:sp>
        <p:nvSpPr>
          <p:cNvPr id="728" name="Google Shape;728;p48:notes"/>
          <p:cNvSpPr txBox="1">
            <a:spLocks noGrp="1"/>
          </p:cNvSpPr>
          <p:nvPr>
            <p:ph type="hdr" idx="3"/>
          </p:nvPr>
        </p:nvSpPr>
        <p:spPr>
          <a:xfrm>
            <a:off x="0" y="0"/>
            <a:ext cx="3037840" cy="466434"/>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SCHOOL FINANCE ESSENTIALS (WASDA New Administrators Workshop)</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6"/>
        <p:cNvGrpSpPr/>
        <p:nvPr/>
      </p:nvGrpSpPr>
      <p:grpSpPr>
        <a:xfrm>
          <a:off x="0" y="0"/>
          <a:ext cx="0" cy="0"/>
          <a:chOff x="0" y="0"/>
          <a:chExt cx="0" cy="0"/>
        </a:xfrm>
      </p:grpSpPr>
      <p:sp>
        <p:nvSpPr>
          <p:cNvPr id="737" name="Google Shape;737;p49:notes"/>
          <p:cNvSpPr>
            <a:spLocks noGrp="1" noRot="1" noChangeAspect="1"/>
          </p:cNvSpPr>
          <p:nvPr>
            <p:ph type="sldImg" idx="2"/>
          </p:nvPr>
        </p:nvSpPr>
        <p:spPr>
          <a:xfrm>
            <a:off x="457200" y="719138"/>
            <a:ext cx="6410325" cy="3605212"/>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38" name="Google Shape;738;p49: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There are three district-level factors used in the calculation and three state factors.</a:t>
            </a:r>
            <a:endParaRPr/>
          </a:p>
        </p:txBody>
      </p:sp>
      <p:sp>
        <p:nvSpPr>
          <p:cNvPr id="739" name="Google Shape;739;p49: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53</a:t>
            </a:fld>
            <a:endParaRPr/>
          </a:p>
        </p:txBody>
      </p:sp>
      <p:sp>
        <p:nvSpPr>
          <p:cNvPr id="740" name="Google Shape;740;p49:notes"/>
          <p:cNvSpPr txBox="1">
            <a:spLocks noGrp="1"/>
          </p:cNvSpPr>
          <p:nvPr>
            <p:ph type="dt" idx="10"/>
          </p:nvPr>
        </p:nvSpPr>
        <p:spPr>
          <a:xfrm>
            <a:off x="3970938" y="0"/>
            <a:ext cx="3037840" cy="466434"/>
          </a:xfrm>
          <a:prstGeom prst="rect">
            <a:avLst/>
          </a:prstGeom>
          <a:noFill/>
          <a:ln>
            <a:noFill/>
          </a:ln>
        </p:spPr>
        <p:txBody>
          <a:bodyPr spcFirstLastPara="1" wrap="square" lIns="93175" tIns="46575" rIns="93175" bIns="46575" anchor="t" anchorCtr="0">
            <a:noAutofit/>
          </a:bodyPr>
          <a:lstStyle/>
          <a:p>
            <a:pPr marL="0" lvl="0" indent="0" algn="r" rtl="0">
              <a:spcBef>
                <a:spcPts val="0"/>
              </a:spcBef>
              <a:spcAft>
                <a:spcPts val="0"/>
              </a:spcAft>
              <a:buNone/>
            </a:pPr>
            <a:r>
              <a:rPr lang="en-US"/>
              <a:t>11/04/2013</a:t>
            </a:r>
            <a:endParaRPr/>
          </a:p>
        </p:txBody>
      </p:sp>
      <p:sp>
        <p:nvSpPr>
          <p:cNvPr id="741" name="Google Shape;741;p49:notes"/>
          <p:cNvSpPr txBox="1">
            <a:spLocks noGrp="1"/>
          </p:cNvSpPr>
          <p:nvPr>
            <p:ph type="ftr" idx="11"/>
          </p:nvPr>
        </p:nvSpPr>
        <p:spPr>
          <a:xfrm>
            <a:off x="0" y="8829967"/>
            <a:ext cx="3037840" cy="466433"/>
          </a:xfrm>
          <a:prstGeom prst="rect">
            <a:avLst/>
          </a:prstGeom>
          <a:noFill/>
          <a:ln>
            <a:noFill/>
          </a:ln>
        </p:spPr>
        <p:txBody>
          <a:bodyPr spcFirstLastPara="1" wrap="square" lIns="93175" tIns="46575" rIns="93175" bIns="46575" anchor="b" anchorCtr="0">
            <a:noAutofit/>
          </a:bodyPr>
          <a:lstStyle/>
          <a:p>
            <a:pPr marL="0" lvl="0" indent="0" algn="l" rtl="0">
              <a:spcBef>
                <a:spcPts val="0"/>
              </a:spcBef>
              <a:spcAft>
                <a:spcPts val="0"/>
              </a:spcAft>
              <a:buNone/>
            </a:pPr>
            <a:r>
              <a:rPr lang="en-US"/>
              <a:t>DPI School Financial Services</a:t>
            </a:r>
            <a:endParaRPr/>
          </a:p>
        </p:txBody>
      </p:sp>
      <p:sp>
        <p:nvSpPr>
          <p:cNvPr id="742" name="Google Shape;742;p49:notes"/>
          <p:cNvSpPr txBox="1">
            <a:spLocks noGrp="1"/>
          </p:cNvSpPr>
          <p:nvPr>
            <p:ph type="hdr" idx="3"/>
          </p:nvPr>
        </p:nvSpPr>
        <p:spPr>
          <a:xfrm>
            <a:off x="0" y="0"/>
            <a:ext cx="3037840" cy="466434"/>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SCHOOL FINANCE ESSENTIALS (WASDA New Administrators Workshop)</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p50: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758" name="Google Shape;758;p5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Google Shape;764;g26540dd2c70_0_12:notes"/>
          <p:cNvSpPr txBox="1">
            <a:spLocks noGrp="1"/>
          </p:cNvSpPr>
          <p:nvPr>
            <p:ph type="sldNum" idx="12"/>
          </p:nvPr>
        </p:nvSpPr>
        <p:spPr>
          <a:xfrm>
            <a:off x="3970938" y="8829967"/>
            <a:ext cx="3037800" cy="46680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sz="1200" b="0" i="0">
                <a:solidFill>
                  <a:schemeClr val="dk1"/>
                </a:solidFill>
                <a:latin typeface="Arial"/>
                <a:ea typeface="Arial"/>
                <a:cs typeface="Arial"/>
                <a:sym typeface="Arial"/>
              </a:rPr>
              <a:t>55</a:t>
            </a:fld>
            <a:endParaRPr sz="1200" b="0" i="0">
              <a:solidFill>
                <a:schemeClr val="dk1"/>
              </a:solidFill>
              <a:latin typeface="Arial"/>
              <a:ea typeface="Arial"/>
              <a:cs typeface="Arial"/>
              <a:sym typeface="Arial"/>
            </a:endParaRPr>
          </a:p>
        </p:txBody>
      </p:sp>
      <p:sp>
        <p:nvSpPr>
          <p:cNvPr id="765" name="Google Shape;765;g26540dd2c70_0_1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66" name="Google Shape;766;g26540dd2c70_0_12:notes"/>
          <p:cNvSpPr txBox="1">
            <a:spLocks noGrp="1"/>
          </p:cNvSpPr>
          <p:nvPr>
            <p:ph type="body" idx="1"/>
          </p:nvPr>
        </p:nvSpPr>
        <p:spPr>
          <a:xfrm>
            <a:off x="733376" y="4565238"/>
            <a:ext cx="5858700" cy="4323600"/>
          </a:xfrm>
          <a:prstGeom prst="rect">
            <a:avLst/>
          </a:prstGeom>
          <a:noFill/>
          <a:ln>
            <a:noFill/>
          </a:ln>
        </p:spPr>
        <p:txBody>
          <a:bodyPr spcFirstLastPara="1" wrap="square" lIns="93175" tIns="46575" rIns="93175" bIns="4657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800" u="sng">
                <a:solidFill>
                  <a:schemeClr val="dk1"/>
                </a:solidFill>
                <a:latin typeface="Calibri"/>
                <a:ea typeface="Calibri"/>
                <a:cs typeface="Calibri"/>
                <a:sym typeface="Calibri"/>
              </a:rPr>
              <a:t>2022-23 General School Aids (421 School Districts)</a:t>
            </a:r>
            <a:endParaRPr sz="1800" u="sng">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800">
                <a:solidFill>
                  <a:schemeClr val="dk1"/>
                </a:solidFill>
                <a:latin typeface="Calibri"/>
                <a:ea typeface="Calibri"/>
                <a:cs typeface="Calibri"/>
                <a:sym typeface="Calibri"/>
              </a:rPr>
              <a:t>No equalization aid  27*                                                                   (PY 23)</a:t>
            </a:r>
            <a:endParaRPr sz="18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800">
                <a:solidFill>
                  <a:schemeClr val="dk1"/>
                </a:solidFill>
                <a:latin typeface="Calibri"/>
                <a:ea typeface="Calibri"/>
                <a:cs typeface="Calibri"/>
                <a:sym typeface="Calibri"/>
              </a:rPr>
              <a:t>Primary only  20                                                                                 (PY 27)</a:t>
            </a:r>
            <a:endParaRPr sz="18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800">
                <a:solidFill>
                  <a:schemeClr val="dk1"/>
                </a:solidFill>
                <a:latin typeface="Calibri"/>
                <a:ea typeface="Calibri"/>
                <a:cs typeface="Calibri"/>
                <a:sym typeface="Calibri"/>
              </a:rPr>
              <a:t>Positive primary and secondary  65                                                (PY 41)</a:t>
            </a:r>
            <a:endParaRPr sz="18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800">
                <a:solidFill>
                  <a:schemeClr val="dk1"/>
                </a:solidFill>
                <a:latin typeface="Calibri"/>
                <a:ea typeface="Calibri"/>
                <a:cs typeface="Calibri"/>
                <a:sym typeface="Calibri"/>
              </a:rPr>
              <a:t>Positive primary, secondary and tertiary  199                              (PY 218)</a:t>
            </a:r>
            <a:endParaRPr sz="18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800">
                <a:solidFill>
                  <a:schemeClr val="dk1"/>
                </a:solidFill>
                <a:latin typeface="Calibri"/>
                <a:ea typeface="Calibri"/>
                <a:cs typeface="Calibri"/>
                <a:sym typeface="Calibri"/>
              </a:rPr>
              <a:t>Negative tertiary  110                                                                        (PY 112)</a:t>
            </a:r>
            <a:endParaRPr sz="18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800">
                <a:solidFill>
                  <a:schemeClr val="dk1"/>
                </a:solidFill>
                <a:latin typeface="Calibri"/>
                <a:ea typeface="Calibri"/>
                <a:cs typeface="Calibri"/>
                <a:sym typeface="Calibri"/>
              </a:rPr>
              <a:t>* 6 of these 27 school districts receive $0 General School Aids: Geneva J4, Green Lake, Mercer, North Lakeland, Northwood, and Washington Island.</a:t>
            </a:r>
            <a:endParaRPr sz="18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800" u="sng">
              <a:latin typeface="Calibri"/>
              <a:ea typeface="Calibri"/>
              <a:cs typeface="Calibri"/>
              <a:sym typeface="Calibri"/>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3"/>
        <p:cNvGrpSpPr/>
        <p:nvPr/>
      </p:nvGrpSpPr>
      <p:grpSpPr>
        <a:xfrm>
          <a:off x="0" y="0"/>
          <a:ext cx="0" cy="0"/>
          <a:chOff x="0" y="0"/>
          <a:chExt cx="0" cy="0"/>
        </a:xfrm>
      </p:grpSpPr>
      <p:sp>
        <p:nvSpPr>
          <p:cNvPr id="794" name="Google Shape;794;g26540dd2c70_0_71:notes"/>
          <p:cNvSpPr txBox="1">
            <a:spLocks noGrp="1"/>
          </p:cNvSpPr>
          <p:nvPr>
            <p:ph type="body" idx="1"/>
          </p:nvPr>
        </p:nvSpPr>
        <p:spPr>
          <a:xfrm>
            <a:off x="701345" y="4416102"/>
            <a:ext cx="5607600" cy="4182600"/>
          </a:xfrm>
          <a:prstGeom prst="rect">
            <a:avLst/>
          </a:prstGeom>
          <a:noFill/>
          <a:ln>
            <a:noFill/>
          </a:ln>
        </p:spPr>
        <p:txBody>
          <a:bodyPr spcFirstLastPara="1" wrap="square" lIns="89475" tIns="44725" rIns="89475" bIns="447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800" u="sng">
                <a:latin typeface="Calibri"/>
                <a:ea typeface="Calibri"/>
                <a:cs typeface="Calibri"/>
                <a:sym typeface="Calibri"/>
              </a:rPr>
              <a:t>https://dpi.wi.gov/sfs/statistical/finance-maps/overview </a:t>
            </a:r>
            <a:endParaRPr/>
          </a:p>
          <a:p>
            <a:pPr marL="0" lvl="0" indent="0" algn="l" rtl="0">
              <a:lnSpc>
                <a:spcPct val="115000"/>
              </a:lnSpc>
              <a:spcBef>
                <a:spcPts val="0"/>
              </a:spcBef>
              <a:spcAft>
                <a:spcPts val="0"/>
              </a:spcAft>
              <a:buClr>
                <a:schemeClr val="dk1"/>
              </a:buClr>
              <a:buSzPts val="1100"/>
              <a:buFont typeface="Arial"/>
              <a:buNone/>
            </a:pPr>
            <a:endParaRPr sz="1800" u="sng">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800" u="sng">
                <a:solidFill>
                  <a:schemeClr val="dk1"/>
                </a:solidFill>
                <a:latin typeface="Calibri"/>
                <a:ea typeface="Calibri"/>
                <a:cs typeface="Calibri"/>
                <a:sym typeface="Calibri"/>
              </a:rPr>
              <a:t>2022-23 General School Aids (421 School Districts)</a:t>
            </a:r>
            <a:endParaRPr sz="1800" u="sng">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800">
                <a:solidFill>
                  <a:schemeClr val="dk1"/>
                </a:solidFill>
                <a:latin typeface="Calibri"/>
                <a:ea typeface="Calibri"/>
                <a:cs typeface="Calibri"/>
                <a:sym typeface="Calibri"/>
              </a:rPr>
              <a:t>No equalization aid  27*                                                                   (PY 23)</a:t>
            </a:r>
            <a:endParaRPr sz="18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800">
                <a:solidFill>
                  <a:schemeClr val="dk1"/>
                </a:solidFill>
                <a:latin typeface="Calibri"/>
                <a:ea typeface="Calibri"/>
                <a:cs typeface="Calibri"/>
                <a:sym typeface="Calibri"/>
              </a:rPr>
              <a:t>Primary only  20                                                                                 (PY 27)</a:t>
            </a:r>
            <a:endParaRPr sz="18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800">
                <a:solidFill>
                  <a:schemeClr val="dk1"/>
                </a:solidFill>
                <a:latin typeface="Calibri"/>
                <a:ea typeface="Calibri"/>
                <a:cs typeface="Calibri"/>
                <a:sym typeface="Calibri"/>
              </a:rPr>
              <a:t>Positive primary and secondary  65                                                (PY 41)</a:t>
            </a:r>
            <a:endParaRPr sz="18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800">
                <a:solidFill>
                  <a:schemeClr val="dk1"/>
                </a:solidFill>
                <a:latin typeface="Calibri"/>
                <a:ea typeface="Calibri"/>
                <a:cs typeface="Calibri"/>
                <a:sym typeface="Calibri"/>
              </a:rPr>
              <a:t>Positive primary, secondary and tertiary  199                              (PY 218)</a:t>
            </a:r>
            <a:endParaRPr sz="18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800">
                <a:solidFill>
                  <a:schemeClr val="dk1"/>
                </a:solidFill>
                <a:latin typeface="Calibri"/>
                <a:ea typeface="Calibri"/>
                <a:cs typeface="Calibri"/>
                <a:sym typeface="Calibri"/>
              </a:rPr>
              <a:t>Negative tertiary  110                                                                        (PY 112)</a:t>
            </a:r>
            <a:endParaRPr sz="18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800">
                <a:solidFill>
                  <a:schemeClr val="dk1"/>
                </a:solidFill>
                <a:latin typeface="Calibri"/>
                <a:ea typeface="Calibri"/>
                <a:cs typeface="Calibri"/>
                <a:sym typeface="Calibri"/>
              </a:rPr>
              <a:t>* 6 of these 27 school districts receive $0 General School Aids: Geneva J4, Green Lake, Mercer, North Lakeland, Northwood, and Washington Island.</a:t>
            </a:r>
            <a:endParaRPr sz="18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800" u="sng">
              <a:solidFill>
                <a:srgbClr val="FFFF00"/>
              </a:solidFill>
              <a:highlight>
                <a:srgbClr val="FFFF00"/>
              </a:highlight>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800">
              <a:latin typeface="Calibri"/>
              <a:ea typeface="Calibri"/>
              <a:cs typeface="Calibri"/>
              <a:sym typeface="Calibri"/>
            </a:endParaRPr>
          </a:p>
        </p:txBody>
      </p:sp>
      <p:sp>
        <p:nvSpPr>
          <p:cNvPr id="795" name="Google Shape;795;g26540dd2c70_0_71:notes"/>
          <p:cNvSpPr>
            <a:spLocks noGrp="1" noRot="1" noChangeAspect="1"/>
          </p:cNvSpPr>
          <p:nvPr>
            <p:ph type="sldImg" idx="2"/>
          </p:nvPr>
        </p:nvSpPr>
        <p:spPr>
          <a:xfrm>
            <a:off x="407988" y="698500"/>
            <a:ext cx="6196012"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5: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73" name="Google Shape;73;p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1"/>
        <p:cNvGrpSpPr/>
        <p:nvPr/>
      </p:nvGrpSpPr>
      <p:grpSpPr>
        <a:xfrm>
          <a:off x="0" y="0"/>
          <a:ext cx="0" cy="0"/>
          <a:chOff x="0" y="0"/>
          <a:chExt cx="0" cy="0"/>
        </a:xfrm>
      </p:grpSpPr>
      <p:sp>
        <p:nvSpPr>
          <p:cNvPr id="802" name="Google Shape;802;p5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03" name="Google Shape;803;p53: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804" name="Google Shape;804;p53: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57</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3"/>
        <p:cNvGrpSpPr/>
        <p:nvPr/>
      </p:nvGrpSpPr>
      <p:grpSpPr>
        <a:xfrm>
          <a:off x="0" y="0"/>
          <a:ext cx="0" cy="0"/>
          <a:chOff x="0" y="0"/>
          <a:chExt cx="0" cy="0"/>
        </a:xfrm>
      </p:grpSpPr>
      <p:sp>
        <p:nvSpPr>
          <p:cNvPr id="814" name="Google Shape;814;p5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5" name="Google Shape;815;p54: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sz="1800" b="0" i="0" u="none" strike="noStrike">
                <a:latin typeface="Arial"/>
                <a:ea typeface="Arial"/>
                <a:cs typeface="Arial"/>
                <a:sym typeface="Arial"/>
              </a:rPr>
              <a:t>** Negative aid is generated when a district's value per member exceeds the state guarantee at any tier. So, if the district's</a:t>
            </a:r>
            <a:r>
              <a:rPr lang="en-US"/>
              <a:t> </a:t>
            </a:r>
            <a:r>
              <a:rPr lang="en-US" sz="1800" b="0" i="0" u="none" strike="noStrike">
                <a:latin typeface="Arial"/>
                <a:ea typeface="Arial"/>
                <a:cs typeface="Arial"/>
                <a:sym typeface="Arial"/>
              </a:rPr>
              <a:t>   value per member is 125% of the Tertiary Guarantee, every dollar of tertiary cost in the formula would cost the taxpayers </a:t>
            </a:r>
            <a:r>
              <a:rPr lang="en-US"/>
              <a:t> </a:t>
            </a:r>
            <a:r>
              <a:rPr lang="en-US" sz="1800" b="0" i="0" u="none" strike="noStrike">
                <a:latin typeface="Arial"/>
                <a:ea typeface="Arial"/>
                <a:cs typeface="Arial"/>
                <a:sym typeface="Arial"/>
              </a:rPr>
              <a:t>   $1.25.</a:t>
            </a:r>
            <a:r>
              <a:rPr lang="en-US"/>
              <a:t> </a:t>
            </a:r>
            <a:endParaRPr/>
          </a:p>
          <a:p>
            <a:pPr marL="0" lvl="0" indent="0" algn="l" rtl="0">
              <a:spcBef>
                <a:spcPts val="0"/>
              </a:spcBef>
              <a:spcAft>
                <a:spcPts val="0"/>
              </a:spcAft>
              <a:buNone/>
            </a:pPr>
            <a:r>
              <a:rPr lang="en-US" sz="1800" b="1" i="0" u="sng" strike="noStrike">
                <a:latin typeface="Arial"/>
                <a:ea typeface="Arial"/>
                <a:cs typeface="Arial"/>
                <a:sym typeface="Arial"/>
              </a:rPr>
              <a:t>Total Equalization Aid for This District:**</a:t>
            </a:r>
            <a:r>
              <a:rPr lang="en-US"/>
              <a:t> </a:t>
            </a:r>
            <a:r>
              <a:rPr lang="en-US" sz="1800" b="1" i="0" u="none" strike="noStrike">
                <a:latin typeface="Arial"/>
                <a:ea typeface="Arial"/>
                <a:cs typeface="Arial"/>
                <a:sym typeface="Arial"/>
              </a:rPr>
              <a:t>$7,950,475</a:t>
            </a:r>
            <a:r>
              <a:rPr lang="en-US"/>
              <a:t> </a:t>
            </a:r>
            <a:r>
              <a:rPr lang="en-US" sz="1800" b="0" i="0" u="none" strike="noStrike">
                <a:latin typeface="Arial"/>
                <a:ea typeface="Arial"/>
                <a:cs typeface="Arial"/>
                <a:sym typeface="Arial"/>
              </a:rPr>
              <a:t>     </a:t>
            </a:r>
            <a:endParaRPr/>
          </a:p>
          <a:p>
            <a:pPr marL="0" lvl="0" indent="0" algn="l" rtl="0">
              <a:spcBef>
                <a:spcPts val="0"/>
              </a:spcBef>
              <a:spcAft>
                <a:spcPts val="0"/>
              </a:spcAft>
              <a:buNone/>
            </a:pPr>
            <a:r>
              <a:rPr lang="en-US" sz="1800" b="0" i="0" u="none" strike="noStrike">
                <a:latin typeface="Arial"/>
                <a:ea typeface="Arial"/>
                <a:cs typeface="Arial"/>
                <a:sym typeface="Arial"/>
              </a:rPr>
              <a:t>(Sum of the "State Portion" amount at each level.)</a:t>
            </a:r>
            <a:r>
              <a:rPr lang="en-US"/>
              <a:t> </a:t>
            </a:r>
            <a:r>
              <a:rPr lang="en-US" sz="1800" b="0" i="0" u="none" strike="noStrike">
                <a:latin typeface="Arial"/>
                <a:ea typeface="Arial"/>
                <a:cs typeface="Arial"/>
                <a:sym typeface="Arial"/>
              </a:rPr>
              <a:t>     </a:t>
            </a:r>
            <a:endParaRPr/>
          </a:p>
          <a:p>
            <a:pPr marL="0" lvl="0" indent="0" algn="l" rtl="0">
              <a:spcBef>
                <a:spcPts val="0"/>
              </a:spcBef>
              <a:spcAft>
                <a:spcPts val="0"/>
              </a:spcAft>
              <a:buNone/>
            </a:pPr>
            <a:r>
              <a:rPr lang="en-US" sz="1800" b="0" i="0" u="none" strike="noStrike">
                <a:latin typeface="Arial"/>
                <a:ea typeface="Arial"/>
                <a:cs typeface="Arial"/>
                <a:sym typeface="Arial"/>
              </a:rPr>
              <a:t>(Certain exceptions apply for certain districts generating negative aid amounts.)</a:t>
            </a:r>
            <a:r>
              <a:rPr lang="en-US"/>
              <a:t> </a:t>
            </a:r>
            <a:endParaRPr/>
          </a:p>
          <a:p>
            <a:pPr marL="0" lvl="0" indent="0" algn="l" rtl="0">
              <a:spcBef>
                <a:spcPts val="0"/>
              </a:spcBef>
              <a:spcAft>
                <a:spcPts val="0"/>
              </a:spcAft>
              <a:buNone/>
            </a:pPr>
            <a:r>
              <a:rPr lang="en-US" sz="1800" b="1" i="0" u="sng" strike="noStrike">
                <a:latin typeface="Arial"/>
                <a:ea typeface="Arial"/>
                <a:cs typeface="Arial"/>
                <a:sym typeface="Arial"/>
              </a:rPr>
              <a:t>Total Shared Cost for This District:</a:t>
            </a:r>
            <a:r>
              <a:rPr lang="en-US"/>
              <a:t> </a:t>
            </a:r>
            <a:r>
              <a:rPr lang="en-US" sz="1800" b="1" i="0" u="none" strike="noStrike">
                <a:latin typeface="Arial"/>
                <a:ea typeface="Arial"/>
                <a:cs typeface="Arial"/>
                <a:sym typeface="Arial"/>
              </a:rPr>
              <a:t>$9,475,789</a:t>
            </a:r>
            <a:r>
              <a:rPr lang="en-US"/>
              <a:t> </a:t>
            </a:r>
            <a:r>
              <a:rPr lang="en-US" sz="1800" b="0" i="0" u="none" strike="noStrike">
                <a:latin typeface="Arial"/>
                <a:ea typeface="Arial"/>
                <a:cs typeface="Arial"/>
                <a:sym typeface="Arial"/>
              </a:rPr>
              <a:t>     </a:t>
            </a:r>
            <a:endParaRPr/>
          </a:p>
          <a:p>
            <a:pPr marL="0" lvl="0" indent="0" algn="l" rtl="0">
              <a:spcBef>
                <a:spcPts val="0"/>
              </a:spcBef>
              <a:spcAft>
                <a:spcPts val="0"/>
              </a:spcAft>
              <a:buNone/>
            </a:pPr>
            <a:r>
              <a:rPr lang="en-US" sz="1800" b="0" i="0" u="none" strike="noStrike">
                <a:latin typeface="Arial"/>
                <a:ea typeface="Arial"/>
                <a:cs typeface="Arial"/>
                <a:sym typeface="Arial"/>
              </a:rPr>
              <a:t>(Sum of the per-member cost at each level, multiplied by membership.)</a:t>
            </a:r>
            <a:r>
              <a:rPr lang="en-US"/>
              <a:t> </a:t>
            </a:r>
            <a:endParaRPr/>
          </a:p>
          <a:p>
            <a:pPr marL="0" lvl="0" indent="0" algn="l" rtl="0">
              <a:spcBef>
                <a:spcPts val="0"/>
              </a:spcBef>
              <a:spcAft>
                <a:spcPts val="0"/>
              </a:spcAft>
              <a:buNone/>
            </a:pPr>
            <a:r>
              <a:rPr lang="en-US" sz="1800" b="1" i="0" u="sng" strike="noStrike">
                <a:latin typeface="Arial"/>
                <a:ea typeface="Arial"/>
                <a:cs typeface="Arial"/>
                <a:sym typeface="Arial"/>
              </a:rPr>
              <a:t>Aid Percentage for This District:</a:t>
            </a:r>
            <a:r>
              <a:rPr lang="en-US"/>
              <a:t> </a:t>
            </a:r>
            <a:r>
              <a:rPr lang="en-US" sz="1800" b="1" i="0" u="none" strike="noStrike">
                <a:latin typeface="Arial"/>
                <a:ea typeface="Arial"/>
                <a:cs typeface="Arial"/>
                <a:sym typeface="Arial"/>
              </a:rPr>
              <a:t>83.9%</a:t>
            </a:r>
            <a:r>
              <a:rPr lang="en-US"/>
              <a:t> </a:t>
            </a:r>
            <a:r>
              <a:rPr lang="en-US" sz="1800" b="0" i="0" u="none" strike="noStrike">
                <a:latin typeface="Arial"/>
                <a:ea typeface="Arial"/>
                <a:cs typeface="Arial"/>
                <a:sym typeface="Arial"/>
              </a:rPr>
              <a:t>     </a:t>
            </a:r>
            <a:endParaRPr/>
          </a:p>
          <a:p>
            <a:pPr marL="0" lvl="0" indent="0" algn="l" rtl="0">
              <a:spcBef>
                <a:spcPts val="0"/>
              </a:spcBef>
              <a:spcAft>
                <a:spcPts val="0"/>
              </a:spcAft>
              <a:buNone/>
            </a:pPr>
            <a:r>
              <a:rPr lang="en-US" sz="1800" b="0" i="0" u="none" strike="noStrike">
                <a:latin typeface="Arial"/>
                <a:ea typeface="Arial"/>
                <a:cs typeface="Arial"/>
                <a:sym typeface="Arial"/>
              </a:rPr>
              <a:t>(Equalization Aid ÷ Shared Cost)</a:t>
            </a:r>
            <a:r>
              <a:rPr lang="en-US"/>
              <a:t> </a:t>
            </a:r>
            <a:endParaRPr/>
          </a:p>
          <a:p>
            <a:pPr marL="0" lvl="0" indent="0" algn="l" rtl="0">
              <a:spcBef>
                <a:spcPts val="0"/>
              </a:spcBef>
              <a:spcAft>
                <a:spcPts val="0"/>
              </a:spcAft>
              <a:buNone/>
            </a:pPr>
            <a:r>
              <a:rPr lang="en-US" sz="1800" b="0" i="0" u="none" strike="noStrike">
                <a:latin typeface="Arial"/>
                <a:ea typeface="Arial"/>
                <a:cs typeface="Arial"/>
                <a:sym typeface="Arial"/>
              </a:rPr>
              <a:t>* Aid amounts and shared cost calculated here may differ slightly from the amount shown on the October 15 certification (seems to be exacerbated the larger the district). The "percentage" method of calculating Equalization Aid is not the official method prescribed in statute; however, this exercise/calculation can be a valuable tool in gaining a conceptual understanding about how the formula works.</a:t>
            </a:r>
            <a:r>
              <a:rPr lang="en-US"/>
              <a:t> </a:t>
            </a:r>
            <a:endParaRPr/>
          </a:p>
          <a:p>
            <a:pPr marL="0" lvl="0" indent="0" algn="l" rtl="0">
              <a:spcBef>
                <a:spcPts val="0"/>
              </a:spcBef>
              <a:spcAft>
                <a:spcPts val="0"/>
              </a:spcAft>
              <a:buNone/>
            </a:pPr>
            <a:r>
              <a:rPr lang="en-US" sz="1800" b="0" i="0" u="none" strike="noStrike">
                <a:latin typeface="Arial"/>
                <a:ea typeface="Arial"/>
                <a:cs typeface="Arial"/>
                <a:sym typeface="Arial"/>
              </a:rPr>
              <a:t>** The Milwaukee Parental Choice Program and the Milwaukee [Independent] Charter School Programs are funded through lapses from the general school aid appropriation. All districts' official October 15 Aid Certification worksheets will show a "below-the-line" reduction on their worksheets as part of the Independent Charter Program lapse (MPS will show an additional reduction for the Milwaukee Parental Choice Program). Aid numbers appearing on this sheet DO NOT include those reductions, as this tool is meant to show the intricacies of the tiers in the formula; that is, the amounts in this worksheet reflect </a:t>
            </a:r>
            <a:r>
              <a:rPr lang="en-US" sz="1800" b="0" i="0" u="sng" strike="noStrike">
                <a:latin typeface="Arial"/>
                <a:ea typeface="Arial"/>
                <a:cs typeface="Arial"/>
                <a:sym typeface="Arial"/>
              </a:rPr>
              <a:t>gross</a:t>
            </a:r>
            <a:r>
              <a:rPr lang="en-US" sz="1800" b="0" i="0" u="none" strike="noStrike">
                <a:latin typeface="Arial"/>
                <a:ea typeface="Arial"/>
                <a:cs typeface="Arial"/>
                <a:sym typeface="Arial"/>
              </a:rPr>
              <a:t> equalization aid eligibility.</a:t>
            </a:r>
            <a:r>
              <a:rPr lang="en-US"/>
              <a:t> </a:t>
            </a:r>
            <a:endParaRPr/>
          </a:p>
        </p:txBody>
      </p:sp>
      <p:sp>
        <p:nvSpPr>
          <p:cNvPr id="816" name="Google Shape;816;p54: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58</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1"/>
        <p:cNvGrpSpPr/>
        <p:nvPr/>
      </p:nvGrpSpPr>
      <p:grpSpPr>
        <a:xfrm>
          <a:off x="0" y="0"/>
          <a:ext cx="0" cy="0"/>
          <a:chOff x="0" y="0"/>
          <a:chExt cx="0" cy="0"/>
        </a:xfrm>
      </p:grpSpPr>
      <p:sp>
        <p:nvSpPr>
          <p:cNvPr id="822" name="Google Shape;822;p55: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823" name="Google Shape;823;p5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
        <p:cNvGrpSpPr/>
        <p:nvPr/>
      </p:nvGrpSpPr>
      <p:grpSpPr>
        <a:xfrm>
          <a:off x="0" y="0"/>
          <a:ext cx="0" cy="0"/>
          <a:chOff x="0" y="0"/>
          <a:chExt cx="0" cy="0"/>
        </a:xfrm>
      </p:grpSpPr>
      <p:sp>
        <p:nvSpPr>
          <p:cNvPr id="829" name="Google Shape;829;p5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30" name="Google Shape;830;p56: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831" name="Google Shape;831;p56: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60</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g26540dd2c70_0_109:notes"/>
          <p:cNvSpPr txBox="1">
            <a:spLocks noGrp="1"/>
          </p:cNvSpPr>
          <p:nvPr>
            <p:ph type="sldNum" idx="12"/>
          </p:nvPr>
        </p:nvSpPr>
        <p:spPr>
          <a:xfrm>
            <a:off x="3970938" y="8829967"/>
            <a:ext cx="3037800" cy="46680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sz="1200" b="0" i="0">
                <a:solidFill>
                  <a:schemeClr val="dk1"/>
                </a:solidFill>
                <a:latin typeface="Arial"/>
                <a:ea typeface="Arial"/>
                <a:cs typeface="Arial"/>
                <a:sym typeface="Arial"/>
              </a:rPr>
              <a:t>61</a:t>
            </a:fld>
            <a:endParaRPr sz="1200" b="0" i="0">
              <a:solidFill>
                <a:schemeClr val="dk1"/>
              </a:solidFill>
              <a:latin typeface="Arial"/>
              <a:ea typeface="Arial"/>
              <a:cs typeface="Arial"/>
              <a:sym typeface="Arial"/>
            </a:endParaRPr>
          </a:p>
        </p:txBody>
      </p:sp>
      <p:sp>
        <p:nvSpPr>
          <p:cNvPr id="838" name="Google Shape;838;g26540dd2c70_0_10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39" name="Google Shape;839;g26540dd2c70_0_109:notes"/>
          <p:cNvSpPr txBox="1">
            <a:spLocks noGrp="1"/>
          </p:cNvSpPr>
          <p:nvPr>
            <p:ph type="body" idx="1"/>
          </p:nvPr>
        </p:nvSpPr>
        <p:spPr>
          <a:xfrm>
            <a:off x="733376" y="4565238"/>
            <a:ext cx="5858700" cy="4323600"/>
          </a:xfrm>
          <a:prstGeom prst="rect">
            <a:avLst/>
          </a:prstGeom>
          <a:noFill/>
          <a:ln>
            <a:noFill/>
          </a:ln>
        </p:spPr>
        <p:txBody>
          <a:bodyPr spcFirstLastPara="1" wrap="square" lIns="93175" tIns="46575" rIns="93175" bIns="4657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800" u="sng">
                <a:solidFill>
                  <a:schemeClr val="dk1"/>
                </a:solidFill>
                <a:latin typeface="Calibri"/>
                <a:ea typeface="Calibri"/>
                <a:cs typeface="Calibri"/>
                <a:sym typeface="Calibri"/>
              </a:rPr>
              <a:t>2022-23 General School Aids (421 School Districts)</a:t>
            </a:r>
            <a:endParaRPr sz="1800" u="sng">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800">
                <a:solidFill>
                  <a:schemeClr val="dk1"/>
                </a:solidFill>
                <a:latin typeface="Calibri"/>
                <a:ea typeface="Calibri"/>
                <a:cs typeface="Calibri"/>
                <a:sym typeface="Calibri"/>
              </a:rPr>
              <a:t>No equalization aid  27*                                                                   (PY 23)</a:t>
            </a:r>
            <a:endParaRPr sz="18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800">
                <a:solidFill>
                  <a:schemeClr val="dk1"/>
                </a:solidFill>
                <a:latin typeface="Calibri"/>
                <a:ea typeface="Calibri"/>
                <a:cs typeface="Calibri"/>
                <a:sym typeface="Calibri"/>
              </a:rPr>
              <a:t>Primary only  20                                                                                 (PY 27)</a:t>
            </a:r>
            <a:endParaRPr sz="18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800">
                <a:solidFill>
                  <a:schemeClr val="dk1"/>
                </a:solidFill>
                <a:latin typeface="Calibri"/>
                <a:ea typeface="Calibri"/>
                <a:cs typeface="Calibri"/>
                <a:sym typeface="Calibri"/>
              </a:rPr>
              <a:t>Positive primary and secondary  65                                                (PY 41)</a:t>
            </a:r>
            <a:endParaRPr sz="18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800">
                <a:solidFill>
                  <a:schemeClr val="dk1"/>
                </a:solidFill>
                <a:latin typeface="Calibri"/>
                <a:ea typeface="Calibri"/>
                <a:cs typeface="Calibri"/>
                <a:sym typeface="Calibri"/>
              </a:rPr>
              <a:t>Positive primary, secondary and tertiary  199                              (PY 218)</a:t>
            </a:r>
            <a:endParaRPr sz="18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800">
                <a:solidFill>
                  <a:schemeClr val="dk1"/>
                </a:solidFill>
                <a:latin typeface="Calibri"/>
                <a:ea typeface="Calibri"/>
                <a:cs typeface="Calibri"/>
                <a:sym typeface="Calibri"/>
              </a:rPr>
              <a:t>Negative tertiary  110                                                                        (PY 112)</a:t>
            </a:r>
            <a:endParaRPr sz="18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800">
                <a:solidFill>
                  <a:schemeClr val="dk1"/>
                </a:solidFill>
                <a:latin typeface="Calibri"/>
                <a:ea typeface="Calibri"/>
                <a:cs typeface="Calibri"/>
                <a:sym typeface="Calibri"/>
              </a:rPr>
              <a:t>* 6 of these 27 school districts receive $0 General School Aids: Geneva J4, Green Lake, Mercer, North Lakeland, Northwood, and Washington Island.</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7"/>
        <p:cNvGrpSpPr/>
        <p:nvPr/>
      </p:nvGrpSpPr>
      <p:grpSpPr>
        <a:xfrm>
          <a:off x="0" y="0"/>
          <a:ext cx="0" cy="0"/>
          <a:chOff x="0" y="0"/>
          <a:chExt cx="0" cy="0"/>
        </a:xfrm>
      </p:grpSpPr>
      <p:sp>
        <p:nvSpPr>
          <p:cNvPr id="868" name="Google Shape;868;p5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9" name="Google Shape;869;p58: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Equalization Aid impacts the tax levy. More money in State Aid without a corresponding increase to the Revenue Limit won’t result in additional revenue for the district.  It just results in property tax relief.</a:t>
            </a:r>
            <a:endParaRPr/>
          </a:p>
          <a:p>
            <a:pPr marL="0" lvl="0" indent="0" algn="l" rtl="0">
              <a:spcBef>
                <a:spcPts val="0"/>
              </a:spcBef>
              <a:spcAft>
                <a:spcPts val="0"/>
              </a:spcAft>
              <a:buNone/>
            </a:pPr>
            <a:endParaRPr/>
          </a:p>
          <a:p>
            <a:pPr marL="0" lvl="0" indent="0" algn="l" rtl="0">
              <a:spcBef>
                <a:spcPts val="0"/>
              </a:spcBef>
              <a:spcAft>
                <a:spcPts val="0"/>
              </a:spcAft>
              <a:buNone/>
            </a:pPr>
            <a:r>
              <a:rPr lang="en-US"/>
              <a:t>Aid is driven by both local and state factors.</a:t>
            </a:r>
            <a:endParaRPr/>
          </a:p>
          <a:p>
            <a:pPr marL="0" lvl="0" indent="0" algn="l" rtl="0">
              <a:spcBef>
                <a:spcPts val="0"/>
              </a:spcBef>
              <a:spcAft>
                <a:spcPts val="0"/>
              </a:spcAft>
              <a:buNone/>
            </a:pPr>
            <a:r>
              <a:rPr lang="en-US"/>
              <a:t>For planning purposes know how changing one of your local factors (spending in most circumstances) could impact your general school aids.</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“State Aid” includes:</a:t>
            </a:r>
            <a:endParaRPr/>
          </a:p>
          <a:p>
            <a:pPr marL="628650" marR="0" lvl="1" indent="-171450" algn="l" rtl="0">
              <a:lnSpc>
                <a:spcPct val="100000"/>
              </a:lnSpc>
              <a:spcBef>
                <a:spcPts val="0"/>
              </a:spcBef>
              <a:spcAft>
                <a:spcPts val="0"/>
              </a:spcAft>
              <a:buClr>
                <a:schemeClr val="dk1"/>
              </a:buClr>
              <a:buSzPts val="1200"/>
              <a:buFont typeface="Arial"/>
              <a:buChar char="•"/>
            </a:pPr>
            <a:r>
              <a:rPr lang="en-US"/>
              <a:t>General School Aids (Equalization Aids, Chapter 220 Integration Aids, and Special Adjustment (Hold Harmless Aids);</a:t>
            </a:r>
            <a:endParaRPr/>
          </a:p>
          <a:p>
            <a:pPr marL="628650" marR="0" lvl="1" indent="-171450" algn="l" rtl="0">
              <a:lnSpc>
                <a:spcPct val="100000"/>
              </a:lnSpc>
              <a:spcBef>
                <a:spcPts val="0"/>
              </a:spcBef>
              <a:spcAft>
                <a:spcPts val="0"/>
              </a:spcAft>
              <a:buClr>
                <a:schemeClr val="dk1"/>
              </a:buClr>
              <a:buSzPts val="1200"/>
              <a:buFont typeface="Arial"/>
              <a:buChar char="•"/>
            </a:pPr>
            <a:r>
              <a:rPr lang="en-US"/>
              <a:t>High Poverty Aid;</a:t>
            </a:r>
            <a:endParaRPr/>
          </a:p>
          <a:p>
            <a:pPr marL="628650" marR="0" lvl="1" indent="-171450" algn="l" rtl="0">
              <a:lnSpc>
                <a:spcPct val="100000"/>
              </a:lnSpc>
              <a:spcBef>
                <a:spcPts val="0"/>
              </a:spcBef>
              <a:spcAft>
                <a:spcPts val="0"/>
              </a:spcAft>
              <a:buClr>
                <a:schemeClr val="dk1"/>
              </a:buClr>
              <a:buSzPts val="1200"/>
              <a:buFont typeface="Arial"/>
              <a:buChar char="•"/>
            </a:pPr>
            <a:r>
              <a:rPr lang="en-US"/>
              <a:t>State Aid for Exempt Computers; and </a:t>
            </a:r>
            <a:endParaRPr/>
          </a:p>
          <a:p>
            <a:pPr marL="628650" marR="0" lvl="1" indent="-171450" algn="l" rtl="0">
              <a:lnSpc>
                <a:spcPct val="100000"/>
              </a:lnSpc>
              <a:spcBef>
                <a:spcPts val="0"/>
              </a:spcBef>
              <a:spcAft>
                <a:spcPts val="0"/>
              </a:spcAft>
              <a:buClr>
                <a:schemeClr val="dk1"/>
              </a:buClr>
              <a:buSzPts val="1200"/>
              <a:buFont typeface="Arial"/>
              <a:buChar char="•"/>
            </a:pPr>
            <a:r>
              <a:rPr lang="en-US"/>
              <a:t>State Aid for Exempt Personal Property. </a:t>
            </a:r>
            <a:endParaRPr/>
          </a:p>
          <a:p>
            <a:pPr marL="0" lvl="0" indent="0" algn="l" rtl="0">
              <a:spcBef>
                <a:spcPts val="0"/>
              </a:spcBef>
              <a:spcAft>
                <a:spcPts val="0"/>
              </a:spcAft>
              <a:buNone/>
            </a:pPr>
            <a:r>
              <a:rPr lang="en-US" sz="1800" b="0" i="0" u="none" strike="noStrike">
                <a:solidFill>
                  <a:srgbClr val="000000"/>
                </a:solidFill>
                <a:latin typeface="Calibri"/>
                <a:ea typeface="Calibri"/>
                <a:cs typeface="Calibri"/>
                <a:sym typeface="Calibri"/>
              </a:rPr>
              <a:t>2022-23 general school aids includes: $5,141.7 million equalization aids; $37.2 million integration (Chapter 220) aids; and $22.7 million special adjustment aids (hold harmless aids).</a:t>
            </a:r>
            <a:endParaRPr/>
          </a:p>
        </p:txBody>
      </p:sp>
      <p:sp>
        <p:nvSpPr>
          <p:cNvPr id="870" name="Google Shape;870;p58: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62</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p5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87" name="Google Shape;887;p59: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This is what can happen to a district with severe declining enrollment. No one can predict the future, but watching the trendline for your district can be very informative.</a:t>
            </a:r>
            <a:endParaRPr/>
          </a:p>
        </p:txBody>
      </p:sp>
      <p:sp>
        <p:nvSpPr>
          <p:cNvPr id="888" name="Google Shape;888;p59: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63</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6"/>
        <p:cNvGrpSpPr/>
        <p:nvPr/>
      </p:nvGrpSpPr>
      <p:grpSpPr>
        <a:xfrm>
          <a:off x="0" y="0"/>
          <a:ext cx="0" cy="0"/>
          <a:chOff x="0" y="0"/>
          <a:chExt cx="0" cy="0"/>
        </a:xfrm>
      </p:grpSpPr>
      <p:sp>
        <p:nvSpPr>
          <p:cNvPr id="897" name="Google Shape;897;p60: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898" name="Google Shape;898;p6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4"/>
        <p:cNvGrpSpPr/>
        <p:nvPr/>
      </p:nvGrpSpPr>
      <p:grpSpPr>
        <a:xfrm>
          <a:off x="0" y="0"/>
          <a:ext cx="0" cy="0"/>
          <a:chOff x="0" y="0"/>
          <a:chExt cx="0" cy="0"/>
        </a:xfrm>
      </p:grpSpPr>
      <p:sp>
        <p:nvSpPr>
          <p:cNvPr id="905" name="Google Shape;905;p6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6" name="Google Shape;906;p6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907" name="Google Shape;907;p6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65</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3"/>
        <p:cNvGrpSpPr/>
        <p:nvPr/>
      </p:nvGrpSpPr>
      <p:grpSpPr>
        <a:xfrm>
          <a:off x="0" y="0"/>
          <a:ext cx="0" cy="0"/>
          <a:chOff x="0" y="0"/>
          <a:chExt cx="0" cy="0"/>
        </a:xfrm>
      </p:grpSpPr>
      <p:sp>
        <p:nvSpPr>
          <p:cNvPr id="914" name="Google Shape;914;p62: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915" name="Google Shape;915;p6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6: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80" name="Google Shape;80;p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0"/>
        <p:cNvGrpSpPr/>
        <p:nvPr/>
      </p:nvGrpSpPr>
      <p:grpSpPr>
        <a:xfrm>
          <a:off x="0" y="0"/>
          <a:ext cx="0" cy="0"/>
          <a:chOff x="0" y="0"/>
          <a:chExt cx="0" cy="0"/>
        </a:xfrm>
      </p:grpSpPr>
      <p:sp>
        <p:nvSpPr>
          <p:cNvPr id="921" name="Google Shape;921;p63: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922" name="Google Shape;922;p6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7"/>
        <p:cNvGrpSpPr/>
        <p:nvPr/>
      </p:nvGrpSpPr>
      <p:grpSpPr>
        <a:xfrm>
          <a:off x="0" y="0"/>
          <a:ext cx="0" cy="0"/>
          <a:chOff x="0" y="0"/>
          <a:chExt cx="0" cy="0"/>
        </a:xfrm>
      </p:grpSpPr>
      <p:sp>
        <p:nvSpPr>
          <p:cNvPr id="928" name="Google Shape;928;p64: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929" name="Google Shape;929;p6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4"/>
        <p:cNvGrpSpPr/>
        <p:nvPr/>
      </p:nvGrpSpPr>
      <p:grpSpPr>
        <a:xfrm>
          <a:off x="0" y="0"/>
          <a:ext cx="0" cy="0"/>
          <a:chOff x="0" y="0"/>
          <a:chExt cx="0" cy="0"/>
        </a:xfrm>
      </p:grpSpPr>
      <p:sp>
        <p:nvSpPr>
          <p:cNvPr id="935" name="Google Shape;935;p6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6" name="Google Shape;936;p65: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Needs wordsmithing</a:t>
            </a:r>
            <a:endParaRPr/>
          </a:p>
        </p:txBody>
      </p:sp>
      <p:sp>
        <p:nvSpPr>
          <p:cNvPr id="937" name="Google Shape;937;p65: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69</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2"/>
        <p:cNvGrpSpPr/>
        <p:nvPr/>
      </p:nvGrpSpPr>
      <p:grpSpPr>
        <a:xfrm>
          <a:off x="0" y="0"/>
          <a:ext cx="0" cy="0"/>
          <a:chOff x="0" y="0"/>
          <a:chExt cx="0" cy="0"/>
        </a:xfrm>
      </p:grpSpPr>
      <p:sp>
        <p:nvSpPr>
          <p:cNvPr id="943" name="Google Shape;943;p66: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944" name="Google Shape;944;p6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9"/>
        <p:cNvGrpSpPr/>
        <p:nvPr/>
      </p:nvGrpSpPr>
      <p:grpSpPr>
        <a:xfrm>
          <a:off x="0" y="0"/>
          <a:ext cx="0" cy="0"/>
          <a:chOff x="0" y="0"/>
          <a:chExt cx="0" cy="0"/>
        </a:xfrm>
      </p:grpSpPr>
      <p:sp>
        <p:nvSpPr>
          <p:cNvPr id="950" name="Google Shape;950;p67: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951" name="Google Shape;951;p6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8"/>
        <p:cNvGrpSpPr/>
        <p:nvPr/>
      </p:nvGrpSpPr>
      <p:grpSpPr>
        <a:xfrm>
          <a:off x="0" y="0"/>
          <a:ext cx="0" cy="0"/>
          <a:chOff x="0" y="0"/>
          <a:chExt cx="0" cy="0"/>
        </a:xfrm>
      </p:grpSpPr>
      <p:sp>
        <p:nvSpPr>
          <p:cNvPr id="959" name="Google Shape;959;p68: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960" name="Google Shape;960;p6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8"/>
        <p:cNvGrpSpPr/>
        <p:nvPr/>
      </p:nvGrpSpPr>
      <p:grpSpPr>
        <a:xfrm>
          <a:off x="0" y="0"/>
          <a:ext cx="0" cy="0"/>
          <a:chOff x="0" y="0"/>
          <a:chExt cx="0" cy="0"/>
        </a:xfrm>
      </p:grpSpPr>
      <p:sp>
        <p:nvSpPr>
          <p:cNvPr id="969" name="Google Shape;969;p69: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970" name="Google Shape;970;p6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5"/>
        <p:cNvGrpSpPr/>
        <p:nvPr/>
      </p:nvGrpSpPr>
      <p:grpSpPr>
        <a:xfrm>
          <a:off x="0" y="0"/>
          <a:ext cx="0" cy="0"/>
          <a:chOff x="0" y="0"/>
          <a:chExt cx="0" cy="0"/>
        </a:xfrm>
      </p:grpSpPr>
      <p:sp>
        <p:nvSpPr>
          <p:cNvPr id="976" name="Google Shape;976;p7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7" name="Google Shape;977;p70: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978" name="Google Shape;978;p70: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74</a:t>
            </a:fld>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1"/>
        <p:cNvGrpSpPr/>
        <p:nvPr/>
      </p:nvGrpSpPr>
      <p:grpSpPr>
        <a:xfrm>
          <a:off x="0" y="0"/>
          <a:ext cx="0" cy="0"/>
          <a:chOff x="0" y="0"/>
          <a:chExt cx="0" cy="0"/>
        </a:xfrm>
      </p:grpSpPr>
      <p:sp>
        <p:nvSpPr>
          <p:cNvPr id="992" name="Google Shape;992;p7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3" name="Google Shape;993;p7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994" name="Google Shape;994;p7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75</a:t>
            </a:fld>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3"/>
        <p:cNvGrpSpPr/>
        <p:nvPr/>
      </p:nvGrpSpPr>
      <p:grpSpPr>
        <a:xfrm>
          <a:off x="0" y="0"/>
          <a:ext cx="0" cy="0"/>
          <a:chOff x="0" y="0"/>
          <a:chExt cx="0" cy="0"/>
        </a:xfrm>
      </p:grpSpPr>
      <p:sp>
        <p:nvSpPr>
          <p:cNvPr id="1014" name="Google Shape;1014;p72: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015" name="Google Shape;1015;p7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7: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87" name="Google Shape;87;p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0"/>
        <p:cNvGrpSpPr/>
        <p:nvPr/>
      </p:nvGrpSpPr>
      <p:grpSpPr>
        <a:xfrm>
          <a:off x="0" y="0"/>
          <a:ext cx="0" cy="0"/>
          <a:chOff x="0" y="0"/>
          <a:chExt cx="0" cy="0"/>
        </a:xfrm>
      </p:grpSpPr>
      <p:sp>
        <p:nvSpPr>
          <p:cNvPr id="1021" name="Google Shape;1021;p73: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022" name="Google Shape;1022;p7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8"/>
        <p:cNvGrpSpPr/>
        <p:nvPr/>
      </p:nvGrpSpPr>
      <p:grpSpPr>
        <a:xfrm>
          <a:off x="0" y="0"/>
          <a:ext cx="0" cy="0"/>
          <a:chOff x="0" y="0"/>
          <a:chExt cx="0" cy="0"/>
        </a:xfrm>
      </p:grpSpPr>
      <p:sp>
        <p:nvSpPr>
          <p:cNvPr id="1029" name="Google Shape;1029;p74: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030" name="Google Shape;1030;p7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7"/>
        <p:cNvGrpSpPr/>
        <p:nvPr/>
      </p:nvGrpSpPr>
      <p:grpSpPr>
        <a:xfrm>
          <a:off x="0" y="0"/>
          <a:ext cx="0" cy="0"/>
          <a:chOff x="0" y="0"/>
          <a:chExt cx="0" cy="0"/>
        </a:xfrm>
      </p:grpSpPr>
      <p:sp>
        <p:nvSpPr>
          <p:cNvPr id="1038" name="Google Shape;1038;p7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9" name="Google Shape;1039;p75: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Boards should know the district’s fund balance policy and if the Board is meeting its policy. Know your fund balance.  </a:t>
            </a:r>
            <a:endParaRPr/>
          </a:p>
          <a:p>
            <a:pPr marL="0" lvl="0" indent="0" algn="l" rtl="0">
              <a:spcBef>
                <a:spcPts val="0"/>
              </a:spcBef>
              <a:spcAft>
                <a:spcPts val="0"/>
              </a:spcAft>
              <a:buNone/>
            </a:pPr>
            <a:r>
              <a:rPr lang="en-US"/>
              <a:t>Reserved – can’t be appropriated or spent (such as inventory) or is legally limited to a specific purpose (grants)</a:t>
            </a:r>
            <a:endParaRPr/>
          </a:p>
          <a:p>
            <a:pPr marL="0" lvl="0" indent="0" algn="l" rtl="0">
              <a:spcBef>
                <a:spcPts val="0"/>
              </a:spcBef>
              <a:spcAft>
                <a:spcPts val="0"/>
              </a:spcAft>
              <a:buNone/>
            </a:pPr>
            <a:r>
              <a:rPr lang="en-US"/>
              <a:t>Unreserved – can be used for any purpose within the respective fund</a:t>
            </a:r>
            <a:endParaRPr/>
          </a:p>
        </p:txBody>
      </p:sp>
      <p:sp>
        <p:nvSpPr>
          <p:cNvPr id="1040" name="Google Shape;1040;p75: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79</a:t>
            </a:fld>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2"/>
        <p:cNvGrpSpPr/>
        <p:nvPr/>
      </p:nvGrpSpPr>
      <p:grpSpPr>
        <a:xfrm>
          <a:off x="0" y="0"/>
          <a:ext cx="0" cy="0"/>
          <a:chOff x="0" y="0"/>
          <a:chExt cx="0" cy="0"/>
        </a:xfrm>
      </p:grpSpPr>
      <p:sp>
        <p:nvSpPr>
          <p:cNvPr id="1053" name="Google Shape;1053;p7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4" name="Google Shape;1054;p76: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Clr>
                <a:srgbClr val="000000"/>
              </a:buClr>
              <a:buSzPts val="1200"/>
              <a:buFont typeface="Calibri"/>
              <a:buNone/>
            </a:pPr>
            <a:r>
              <a:rPr lang="en-US" sz="1200">
                <a:solidFill>
                  <a:srgbClr val="000000"/>
                </a:solidFill>
              </a:rPr>
              <a:t>Use these codes locally on a voluntary basis for now. </a:t>
            </a:r>
            <a:endParaRPr/>
          </a:p>
          <a:p>
            <a:pPr marL="0" lvl="0" indent="0" algn="l" rtl="0">
              <a:lnSpc>
                <a:spcPct val="100000"/>
              </a:lnSpc>
              <a:spcBef>
                <a:spcPts val="600"/>
              </a:spcBef>
              <a:spcAft>
                <a:spcPts val="0"/>
              </a:spcAft>
              <a:buClr>
                <a:schemeClr val="dk1"/>
              </a:buClr>
              <a:buSzPts val="1200"/>
              <a:buFont typeface="Calibri"/>
              <a:buNone/>
            </a:pPr>
            <a:endParaRPr sz="1200">
              <a:solidFill>
                <a:srgbClr val="000000"/>
              </a:solidFill>
            </a:endParaRPr>
          </a:p>
          <a:p>
            <a:pPr marL="0" lvl="0" indent="0" algn="l" rtl="0">
              <a:lnSpc>
                <a:spcPct val="100000"/>
              </a:lnSpc>
              <a:spcBef>
                <a:spcPts val="600"/>
              </a:spcBef>
              <a:spcAft>
                <a:spcPts val="0"/>
              </a:spcAft>
              <a:buClr>
                <a:srgbClr val="000000"/>
              </a:buClr>
              <a:buSzPts val="1200"/>
              <a:buFont typeface="Calibri"/>
              <a:buNone/>
            </a:pPr>
            <a:r>
              <a:rPr lang="en-US" sz="1200">
                <a:solidFill>
                  <a:srgbClr val="000000"/>
                </a:solidFill>
              </a:rPr>
              <a:t>Someday they may become required and </a:t>
            </a:r>
            <a:endParaRPr/>
          </a:p>
          <a:p>
            <a:pPr marL="0" lvl="0" indent="-76200" algn="l" rtl="0">
              <a:lnSpc>
                <a:spcPct val="100000"/>
              </a:lnSpc>
              <a:spcBef>
                <a:spcPts val="600"/>
              </a:spcBef>
              <a:spcAft>
                <a:spcPts val="0"/>
              </a:spcAft>
              <a:buClr>
                <a:srgbClr val="000000"/>
              </a:buClr>
              <a:buSzPts val="1200"/>
              <a:buFont typeface="Calibri"/>
              <a:buAutoNum type="arabicPeriod"/>
            </a:pPr>
            <a:r>
              <a:rPr lang="en-US" sz="1200">
                <a:solidFill>
                  <a:srgbClr val="000000"/>
                </a:solidFill>
              </a:rPr>
              <a:t>collected at the state level as part of the Annual and Fall Report; and, </a:t>
            </a:r>
            <a:endParaRPr/>
          </a:p>
          <a:p>
            <a:pPr marL="0" lvl="0" indent="-76200" algn="l" rtl="0">
              <a:lnSpc>
                <a:spcPct val="100000"/>
              </a:lnSpc>
              <a:spcBef>
                <a:spcPts val="600"/>
              </a:spcBef>
              <a:spcAft>
                <a:spcPts val="0"/>
              </a:spcAft>
              <a:buClr>
                <a:srgbClr val="000000"/>
              </a:buClr>
              <a:buSzPts val="1200"/>
              <a:buFont typeface="Calibri"/>
              <a:buAutoNum type="arabicPeriod"/>
            </a:pPr>
            <a:r>
              <a:rPr lang="en-US" sz="1200">
                <a:solidFill>
                  <a:srgbClr val="000000"/>
                </a:solidFill>
              </a:rPr>
              <a:t>become part of the Annual Audit reporting process.</a:t>
            </a:r>
            <a:endParaRPr/>
          </a:p>
          <a:p>
            <a:pPr marL="0" lvl="0" indent="0" algn="l" rtl="0">
              <a:spcBef>
                <a:spcPts val="600"/>
              </a:spcBef>
              <a:spcAft>
                <a:spcPts val="0"/>
              </a:spcAft>
              <a:buNone/>
            </a:pPr>
            <a:endParaRPr/>
          </a:p>
        </p:txBody>
      </p:sp>
      <p:sp>
        <p:nvSpPr>
          <p:cNvPr id="1055" name="Google Shape;1055;p76: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80</a:t>
            </a:fld>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2"/>
        <p:cNvGrpSpPr/>
        <p:nvPr/>
      </p:nvGrpSpPr>
      <p:grpSpPr>
        <a:xfrm>
          <a:off x="0" y="0"/>
          <a:ext cx="0" cy="0"/>
          <a:chOff x="0" y="0"/>
          <a:chExt cx="0" cy="0"/>
        </a:xfrm>
      </p:grpSpPr>
      <p:sp>
        <p:nvSpPr>
          <p:cNvPr id="1063" name="Google Shape;1063;p77: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064" name="Google Shape;1064;p7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0"/>
        <p:cNvGrpSpPr/>
        <p:nvPr/>
      </p:nvGrpSpPr>
      <p:grpSpPr>
        <a:xfrm>
          <a:off x="0" y="0"/>
          <a:ext cx="0" cy="0"/>
          <a:chOff x="0" y="0"/>
          <a:chExt cx="0" cy="0"/>
        </a:xfrm>
      </p:grpSpPr>
      <p:sp>
        <p:nvSpPr>
          <p:cNvPr id="1081" name="Google Shape;1081;p78: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082" name="Google Shape;1082;p7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7"/>
        <p:cNvGrpSpPr/>
        <p:nvPr/>
      </p:nvGrpSpPr>
      <p:grpSpPr>
        <a:xfrm>
          <a:off x="0" y="0"/>
          <a:ext cx="0" cy="0"/>
          <a:chOff x="0" y="0"/>
          <a:chExt cx="0" cy="0"/>
        </a:xfrm>
      </p:grpSpPr>
      <p:sp>
        <p:nvSpPr>
          <p:cNvPr id="1098" name="Google Shape;1098;p79: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099" name="Google Shape;1099;p7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6"/>
        <p:cNvGrpSpPr/>
        <p:nvPr/>
      </p:nvGrpSpPr>
      <p:grpSpPr>
        <a:xfrm>
          <a:off x="0" y="0"/>
          <a:ext cx="0" cy="0"/>
          <a:chOff x="0" y="0"/>
          <a:chExt cx="0" cy="0"/>
        </a:xfrm>
      </p:grpSpPr>
      <p:sp>
        <p:nvSpPr>
          <p:cNvPr id="1107" name="Google Shape;1107;p80: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108" name="Google Shape;1108;p8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3"/>
        <p:cNvGrpSpPr/>
        <p:nvPr/>
      </p:nvGrpSpPr>
      <p:grpSpPr>
        <a:xfrm>
          <a:off x="0" y="0"/>
          <a:ext cx="0" cy="0"/>
          <a:chOff x="0" y="0"/>
          <a:chExt cx="0" cy="0"/>
        </a:xfrm>
      </p:grpSpPr>
      <p:sp>
        <p:nvSpPr>
          <p:cNvPr id="1114" name="Google Shape;1114;p81: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115" name="Google Shape;1115;p8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0"/>
        <p:cNvGrpSpPr/>
        <p:nvPr/>
      </p:nvGrpSpPr>
      <p:grpSpPr>
        <a:xfrm>
          <a:off x="0" y="0"/>
          <a:ext cx="0" cy="0"/>
          <a:chOff x="0" y="0"/>
          <a:chExt cx="0" cy="0"/>
        </a:xfrm>
      </p:grpSpPr>
      <p:sp>
        <p:nvSpPr>
          <p:cNvPr id="1121" name="Google Shape;1121;p82: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122" name="Google Shape;1122;p8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8: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94" name="Google Shape;94;p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0"/>
        <p:cNvGrpSpPr/>
        <p:nvPr/>
      </p:nvGrpSpPr>
      <p:grpSpPr>
        <a:xfrm>
          <a:off x="0" y="0"/>
          <a:ext cx="0" cy="0"/>
          <a:chOff x="0" y="0"/>
          <a:chExt cx="0" cy="0"/>
        </a:xfrm>
      </p:grpSpPr>
      <p:sp>
        <p:nvSpPr>
          <p:cNvPr id="1131" name="Google Shape;1131;p83: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132" name="Google Shape;1132;p8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7"/>
        <p:cNvGrpSpPr/>
        <p:nvPr/>
      </p:nvGrpSpPr>
      <p:grpSpPr>
        <a:xfrm>
          <a:off x="0" y="0"/>
          <a:ext cx="0" cy="0"/>
          <a:chOff x="0" y="0"/>
          <a:chExt cx="0" cy="0"/>
        </a:xfrm>
      </p:grpSpPr>
      <p:sp>
        <p:nvSpPr>
          <p:cNvPr id="1138" name="Google Shape;1138;p84: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139" name="Google Shape;1139;p8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4"/>
        <p:cNvGrpSpPr/>
        <p:nvPr/>
      </p:nvGrpSpPr>
      <p:grpSpPr>
        <a:xfrm>
          <a:off x="0" y="0"/>
          <a:ext cx="0" cy="0"/>
          <a:chOff x="0" y="0"/>
          <a:chExt cx="0" cy="0"/>
        </a:xfrm>
      </p:grpSpPr>
      <p:sp>
        <p:nvSpPr>
          <p:cNvPr id="1145" name="Google Shape;1145;p85: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146" name="Google Shape;1146;p8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7"/>
        <p:cNvGrpSpPr/>
        <p:nvPr/>
      </p:nvGrpSpPr>
      <p:grpSpPr>
        <a:xfrm>
          <a:off x="0" y="0"/>
          <a:ext cx="0" cy="0"/>
          <a:chOff x="0" y="0"/>
          <a:chExt cx="0" cy="0"/>
        </a:xfrm>
      </p:grpSpPr>
      <p:sp>
        <p:nvSpPr>
          <p:cNvPr id="1158" name="Google Shape;1158;p86: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159" name="Google Shape;1159;p8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7"/>
        <p:cNvGrpSpPr/>
        <p:nvPr/>
      </p:nvGrpSpPr>
      <p:grpSpPr>
        <a:xfrm>
          <a:off x="0" y="0"/>
          <a:ext cx="0" cy="0"/>
          <a:chOff x="0" y="0"/>
          <a:chExt cx="0" cy="0"/>
        </a:xfrm>
      </p:grpSpPr>
      <p:sp>
        <p:nvSpPr>
          <p:cNvPr id="1168" name="Google Shape;1168;p87: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169" name="Google Shape;1169;p8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4"/>
        <p:cNvGrpSpPr/>
        <p:nvPr/>
      </p:nvGrpSpPr>
      <p:grpSpPr>
        <a:xfrm>
          <a:off x="0" y="0"/>
          <a:ext cx="0" cy="0"/>
          <a:chOff x="0" y="0"/>
          <a:chExt cx="0" cy="0"/>
        </a:xfrm>
      </p:grpSpPr>
      <p:sp>
        <p:nvSpPr>
          <p:cNvPr id="1175" name="Google Shape;1175;p88: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176" name="Google Shape;1176;p8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7"/>
        <p:cNvGrpSpPr/>
        <p:nvPr/>
      </p:nvGrpSpPr>
      <p:grpSpPr>
        <a:xfrm>
          <a:off x="0" y="0"/>
          <a:ext cx="0" cy="0"/>
          <a:chOff x="0" y="0"/>
          <a:chExt cx="0" cy="0"/>
        </a:xfrm>
      </p:grpSpPr>
      <p:sp>
        <p:nvSpPr>
          <p:cNvPr id="1188" name="Google Shape;1188;p8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9" name="Google Shape;1189;p89: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190" name="Google Shape;1190;p89: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93</a:t>
            </a:fld>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1"/>
        <p:cNvGrpSpPr/>
        <p:nvPr/>
      </p:nvGrpSpPr>
      <p:grpSpPr>
        <a:xfrm>
          <a:off x="0" y="0"/>
          <a:ext cx="0" cy="0"/>
          <a:chOff x="0" y="0"/>
          <a:chExt cx="0" cy="0"/>
        </a:xfrm>
      </p:grpSpPr>
      <p:sp>
        <p:nvSpPr>
          <p:cNvPr id="1202" name="Google Shape;1202;p90: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203" name="Google Shape;1203;p9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0"/>
        <p:cNvGrpSpPr/>
        <p:nvPr/>
      </p:nvGrpSpPr>
      <p:grpSpPr>
        <a:xfrm>
          <a:off x="0" y="0"/>
          <a:ext cx="0" cy="0"/>
          <a:chOff x="0" y="0"/>
          <a:chExt cx="0" cy="0"/>
        </a:xfrm>
      </p:grpSpPr>
      <p:sp>
        <p:nvSpPr>
          <p:cNvPr id="1211" name="Google Shape;1211;p9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2" name="Google Shape;1212;p9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213" name="Google Shape;1213;p9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95</a:t>
            </a:fld>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9"/>
        <p:cNvGrpSpPr/>
        <p:nvPr/>
      </p:nvGrpSpPr>
      <p:grpSpPr>
        <a:xfrm>
          <a:off x="0" y="0"/>
          <a:ext cx="0" cy="0"/>
          <a:chOff x="0" y="0"/>
          <a:chExt cx="0" cy="0"/>
        </a:xfrm>
      </p:grpSpPr>
      <p:sp>
        <p:nvSpPr>
          <p:cNvPr id="1240" name="Google Shape;1240;p9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1" name="Google Shape;1241;p9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242" name="Google Shape;1242;p92: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96</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9: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01" name="Google Shape;101;p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7"/>
        <p:cNvGrpSpPr/>
        <p:nvPr/>
      </p:nvGrpSpPr>
      <p:grpSpPr>
        <a:xfrm>
          <a:off x="0" y="0"/>
          <a:ext cx="0" cy="0"/>
          <a:chOff x="0" y="0"/>
          <a:chExt cx="0" cy="0"/>
        </a:xfrm>
      </p:grpSpPr>
      <p:sp>
        <p:nvSpPr>
          <p:cNvPr id="1248" name="Google Shape;1248;p93: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249" name="Google Shape;1249;p9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4"/>
        <p:cNvGrpSpPr/>
        <p:nvPr/>
      </p:nvGrpSpPr>
      <p:grpSpPr>
        <a:xfrm>
          <a:off x="0" y="0"/>
          <a:ext cx="0" cy="0"/>
          <a:chOff x="0" y="0"/>
          <a:chExt cx="0" cy="0"/>
        </a:xfrm>
      </p:grpSpPr>
      <p:sp>
        <p:nvSpPr>
          <p:cNvPr id="1255" name="Google Shape;1255;p94: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256" name="Google Shape;1256;p9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4"/>
        <p:cNvGrpSpPr/>
        <p:nvPr/>
      </p:nvGrpSpPr>
      <p:grpSpPr>
        <a:xfrm>
          <a:off x="0" y="0"/>
          <a:ext cx="0" cy="0"/>
          <a:chOff x="0" y="0"/>
          <a:chExt cx="0" cy="0"/>
        </a:xfrm>
      </p:grpSpPr>
      <p:sp>
        <p:nvSpPr>
          <p:cNvPr id="1265" name="Google Shape;1265;p95: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266" name="Google Shape;1266;p9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4"/>
        <p:cNvGrpSpPr/>
        <p:nvPr/>
      </p:nvGrpSpPr>
      <p:grpSpPr>
        <a:xfrm>
          <a:off x="0" y="0"/>
          <a:ext cx="0" cy="0"/>
          <a:chOff x="0" y="0"/>
          <a:chExt cx="0" cy="0"/>
        </a:xfrm>
      </p:grpSpPr>
      <p:sp>
        <p:nvSpPr>
          <p:cNvPr id="1275" name="Google Shape;1275;p96: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276" name="Google Shape;1276;p9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1"/>
        <p:cNvGrpSpPr/>
        <p:nvPr/>
      </p:nvGrpSpPr>
      <p:grpSpPr>
        <a:xfrm>
          <a:off x="0" y="0"/>
          <a:ext cx="0" cy="0"/>
          <a:chOff x="0" y="0"/>
          <a:chExt cx="0" cy="0"/>
        </a:xfrm>
      </p:grpSpPr>
      <p:sp>
        <p:nvSpPr>
          <p:cNvPr id="1282" name="Google Shape;1282;p97: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283" name="Google Shape;1283;p9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8"/>
        <p:cNvGrpSpPr/>
        <p:nvPr/>
      </p:nvGrpSpPr>
      <p:grpSpPr>
        <a:xfrm>
          <a:off x="0" y="0"/>
          <a:ext cx="0" cy="0"/>
          <a:chOff x="0" y="0"/>
          <a:chExt cx="0" cy="0"/>
        </a:xfrm>
      </p:grpSpPr>
      <p:sp>
        <p:nvSpPr>
          <p:cNvPr id="1289" name="Google Shape;1289;g26540dd2c70_0_0: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290" name="Google Shape;1290;g26540dd2c70_0_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5"/>
        <p:cNvGrpSpPr/>
        <p:nvPr/>
      </p:nvGrpSpPr>
      <p:grpSpPr>
        <a:xfrm>
          <a:off x="0" y="0"/>
          <a:ext cx="0" cy="0"/>
          <a:chOff x="0" y="0"/>
          <a:chExt cx="0" cy="0"/>
        </a:xfrm>
      </p:grpSpPr>
      <p:sp>
        <p:nvSpPr>
          <p:cNvPr id="1296" name="Google Shape;1296;g26540dd2c70_0_6: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297" name="Google Shape;1297;g26540dd2c70_0_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2"/>
        <p:cNvGrpSpPr/>
        <p:nvPr/>
      </p:nvGrpSpPr>
      <p:grpSpPr>
        <a:xfrm>
          <a:off x="0" y="0"/>
          <a:ext cx="0" cy="0"/>
          <a:chOff x="0" y="0"/>
          <a:chExt cx="0" cy="0"/>
        </a:xfrm>
      </p:grpSpPr>
      <p:sp>
        <p:nvSpPr>
          <p:cNvPr id="1303" name="Google Shape;1303;g26540dd2c70_0_171: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304" name="Google Shape;1304;g26540dd2c70_0_17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9"/>
        <p:cNvGrpSpPr/>
        <p:nvPr/>
      </p:nvGrpSpPr>
      <p:grpSpPr>
        <a:xfrm>
          <a:off x="0" y="0"/>
          <a:ext cx="0" cy="0"/>
          <a:chOff x="0" y="0"/>
          <a:chExt cx="0" cy="0"/>
        </a:xfrm>
      </p:grpSpPr>
      <p:sp>
        <p:nvSpPr>
          <p:cNvPr id="1310" name="Google Shape;1310;g26540dd2c70_0_177: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12700" lvl="0" indent="0" algn="l" rtl="0">
              <a:lnSpc>
                <a:spcPct val="115000"/>
              </a:lnSpc>
              <a:spcBef>
                <a:spcPts val="0"/>
              </a:spcBef>
              <a:spcAft>
                <a:spcPts val="0"/>
              </a:spcAft>
              <a:buClr>
                <a:schemeClr val="dk1"/>
              </a:buClr>
              <a:buSzPts val="1100"/>
              <a:buFont typeface="Arial"/>
              <a:buNone/>
            </a:pPr>
            <a:r>
              <a:rPr lang="en-US" sz="1400">
                <a:latin typeface="Arial"/>
                <a:ea typeface="Arial"/>
                <a:cs typeface="Arial"/>
                <a:sym typeface="Arial"/>
              </a:rPr>
              <a:t>●</a:t>
            </a:r>
            <a:r>
              <a:rPr lang="en-US" sz="1100">
                <a:latin typeface="Arial"/>
                <a:ea typeface="Arial"/>
                <a:cs typeface="Arial"/>
                <a:sym typeface="Arial"/>
              </a:rPr>
              <a:t>School levy tax credit is calculated by dividing the total school levy tax credit amount paid to the municipality by the final equated assessed value of the municipality.  This rate is then multiplied by the property's assessed value to arrive at the parcels SLTC applied to the tax bill.</a:t>
            </a:r>
            <a:endParaRPr sz="1100">
              <a:latin typeface="Arial"/>
              <a:ea typeface="Arial"/>
              <a:cs typeface="Arial"/>
              <a:sym typeface="Arial"/>
            </a:endParaRPr>
          </a:p>
          <a:p>
            <a:pPr marL="0" lvl="0" indent="0" algn="l" rtl="0">
              <a:spcBef>
                <a:spcPts val="0"/>
              </a:spcBef>
              <a:spcAft>
                <a:spcPts val="0"/>
              </a:spcAft>
              <a:buNone/>
            </a:pPr>
            <a:endParaRPr/>
          </a:p>
        </p:txBody>
      </p:sp>
      <p:sp>
        <p:nvSpPr>
          <p:cNvPr id="1311" name="Google Shape;1311;g26540dd2c70_0_17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7"/>
        <p:cNvGrpSpPr/>
        <p:nvPr/>
      </p:nvGrpSpPr>
      <p:grpSpPr>
        <a:xfrm>
          <a:off x="0" y="0"/>
          <a:ext cx="0" cy="0"/>
          <a:chOff x="0" y="0"/>
          <a:chExt cx="0" cy="0"/>
        </a:xfrm>
      </p:grpSpPr>
      <p:sp>
        <p:nvSpPr>
          <p:cNvPr id="1318" name="Google Shape;1318;p98: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319" name="Google Shape;1319;p9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3"/>
        <p:cNvGrpSpPr/>
        <p:nvPr/>
      </p:nvGrpSpPr>
      <p:grpSpPr>
        <a:xfrm>
          <a:off x="0" y="0"/>
          <a:ext cx="0" cy="0"/>
          <a:chOff x="0" y="0"/>
          <a:chExt cx="0" cy="0"/>
        </a:xfrm>
      </p:grpSpPr>
      <p:sp>
        <p:nvSpPr>
          <p:cNvPr id="14" name="Google Shape;14;p102"/>
          <p:cNvSpPr txBox="1">
            <a:spLocks noGrp="1"/>
          </p:cNvSpPr>
          <p:nvPr>
            <p:ph type="body" idx="1"/>
          </p:nvPr>
        </p:nvSpPr>
        <p:spPr>
          <a:xfrm>
            <a:off x="1364321" y="1293834"/>
            <a:ext cx="6311370" cy="1262666"/>
          </a:xfrm>
          <a:prstGeom prst="rect">
            <a:avLst/>
          </a:prstGeom>
          <a:noFill/>
          <a:ln>
            <a:noFill/>
          </a:ln>
        </p:spPr>
        <p:txBody>
          <a:bodyPr spcFirstLastPara="1" wrap="square" lIns="91425" tIns="45700" rIns="91425" bIns="45700" anchor="t" anchorCtr="0">
            <a:noAutofit/>
          </a:bodyPr>
          <a:lstStyle>
            <a:lvl1pPr marL="457200" lvl="0" indent="-228600" algn="ctr">
              <a:lnSpc>
                <a:spcPct val="106111"/>
              </a:lnSpc>
              <a:spcBef>
                <a:spcPts val="0"/>
              </a:spcBef>
              <a:spcAft>
                <a:spcPts val="0"/>
              </a:spcAft>
              <a:buClr>
                <a:srgbClr val="333399"/>
              </a:buClr>
              <a:buSzPts val="3600"/>
              <a:buNone/>
              <a:defRPr sz="3600">
                <a:solidFill>
                  <a:srgbClr val="333399"/>
                </a:solidFill>
                <a:latin typeface="Lato Black"/>
                <a:ea typeface="Lato Black"/>
                <a:cs typeface="Lato Black"/>
                <a:sym typeface="Lato Black"/>
              </a:defRPr>
            </a:lvl1pPr>
            <a:lvl2pPr marL="914400" lvl="1" indent="-228600" algn="l">
              <a:lnSpc>
                <a:spcPct val="150000"/>
              </a:lnSpc>
              <a:spcBef>
                <a:spcPts val="3000"/>
              </a:spcBef>
              <a:spcAft>
                <a:spcPts val="0"/>
              </a:spcAft>
              <a:buClr>
                <a:srgbClr val="333399"/>
              </a:buClr>
              <a:buSzPts val="2637"/>
              <a:buNone/>
              <a:defRPr sz="2637">
                <a:solidFill>
                  <a:srgbClr val="333399"/>
                </a:solidFill>
                <a:latin typeface="Calibri"/>
                <a:ea typeface="Calibri"/>
                <a:cs typeface="Calibri"/>
                <a:sym typeface="Calibri"/>
              </a:defRPr>
            </a:lvl2pPr>
            <a:lvl3pPr marL="1371600" lvl="2" indent="-396049" algn="l">
              <a:lnSpc>
                <a:spcPct val="90000"/>
              </a:lnSpc>
              <a:spcBef>
                <a:spcPts val="375"/>
              </a:spcBef>
              <a:spcAft>
                <a:spcPts val="0"/>
              </a:spcAft>
              <a:buClr>
                <a:srgbClr val="333399"/>
              </a:buClr>
              <a:buSzPts val="2637"/>
              <a:buChar char="•"/>
              <a:defRPr sz="2637">
                <a:solidFill>
                  <a:srgbClr val="333399"/>
                </a:solidFill>
                <a:latin typeface="Calibri"/>
                <a:ea typeface="Calibri"/>
                <a:cs typeface="Calibri"/>
                <a:sym typeface="Calibri"/>
              </a:defRPr>
            </a:lvl3pPr>
            <a:lvl4pPr marL="1828800" lvl="3" indent="-396049" algn="l">
              <a:lnSpc>
                <a:spcPct val="90000"/>
              </a:lnSpc>
              <a:spcBef>
                <a:spcPts val="375"/>
              </a:spcBef>
              <a:spcAft>
                <a:spcPts val="0"/>
              </a:spcAft>
              <a:buClr>
                <a:srgbClr val="333399"/>
              </a:buClr>
              <a:buSzPts val="2637"/>
              <a:buChar char="•"/>
              <a:defRPr sz="2637">
                <a:solidFill>
                  <a:srgbClr val="333399"/>
                </a:solidFill>
                <a:latin typeface="Calibri"/>
                <a:ea typeface="Calibri"/>
                <a:cs typeface="Calibri"/>
                <a:sym typeface="Calibri"/>
              </a:defRPr>
            </a:lvl4pPr>
            <a:lvl5pPr marL="2286000" lvl="4" indent="-396049" algn="l">
              <a:lnSpc>
                <a:spcPct val="90000"/>
              </a:lnSpc>
              <a:spcBef>
                <a:spcPts val="375"/>
              </a:spcBef>
              <a:spcAft>
                <a:spcPts val="0"/>
              </a:spcAft>
              <a:buClr>
                <a:srgbClr val="333399"/>
              </a:buClr>
              <a:buSzPts val="2637"/>
              <a:buChar char="•"/>
              <a:defRPr sz="2637">
                <a:solidFill>
                  <a:srgbClr val="333399"/>
                </a:solidFill>
                <a:latin typeface="Calibri"/>
                <a:ea typeface="Calibri"/>
                <a:cs typeface="Calibri"/>
                <a:sym typeface="Calibri"/>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5" name="Google Shape;15;p102"/>
          <p:cNvSpPr txBox="1">
            <a:spLocks noGrp="1"/>
          </p:cNvSpPr>
          <p:nvPr>
            <p:ph type="body" idx="2"/>
          </p:nvPr>
        </p:nvSpPr>
        <p:spPr>
          <a:xfrm>
            <a:off x="5458013" y="3035370"/>
            <a:ext cx="2228771" cy="112387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Clr>
                <a:schemeClr val="dk1"/>
              </a:buClr>
              <a:buSzPts val="1800"/>
              <a:buNone/>
              <a:defRPr sz="1800"/>
            </a:lvl1pPr>
            <a:lvl2pPr marL="914400" lvl="1" indent="-228600" algn="l">
              <a:lnSpc>
                <a:spcPct val="100000"/>
              </a:lnSpc>
              <a:spcBef>
                <a:spcPts val="3000"/>
              </a:spcBef>
              <a:spcAft>
                <a:spcPts val="0"/>
              </a:spcAft>
              <a:buClr>
                <a:schemeClr val="dk1"/>
              </a:buClr>
              <a:buSzPts val="1465"/>
              <a:buNone/>
              <a:defRPr sz="1465"/>
            </a:lvl2pPr>
            <a:lvl3pPr marL="1371600" lvl="2" indent="-228600" algn="l">
              <a:lnSpc>
                <a:spcPct val="100000"/>
              </a:lnSpc>
              <a:spcBef>
                <a:spcPts val="375"/>
              </a:spcBef>
              <a:spcAft>
                <a:spcPts val="0"/>
              </a:spcAft>
              <a:buClr>
                <a:schemeClr val="dk1"/>
              </a:buClr>
              <a:buSzPts val="1465"/>
              <a:buNone/>
              <a:defRPr sz="1465"/>
            </a:lvl3pPr>
            <a:lvl4pPr marL="1828800" lvl="3" indent="-228600" algn="l">
              <a:lnSpc>
                <a:spcPct val="100000"/>
              </a:lnSpc>
              <a:spcBef>
                <a:spcPts val="375"/>
              </a:spcBef>
              <a:spcAft>
                <a:spcPts val="0"/>
              </a:spcAft>
              <a:buClr>
                <a:schemeClr val="dk1"/>
              </a:buClr>
              <a:buSzPts val="1465"/>
              <a:buNone/>
              <a:defRPr sz="1465"/>
            </a:lvl4pPr>
            <a:lvl5pPr marL="2286000" lvl="4" indent="-228600" algn="l">
              <a:lnSpc>
                <a:spcPct val="100000"/>
              </a:lnSpc>
              <a:spcBef>
                <a:spcPts val="375"/>
              </a:spcBef>
              <a:spcAft>
                <a:spcPts val="0"/>
              </a:spcAft>
              <a:buClr>
                <a:schemeClr val="dk1"/>
              </a:buClr>
              <a:buSzPts val="1465"/>
              <a:buNone/>
              <a:defRPr sz="1465"/>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16" name="Google Shape;16;p102"/>
          <p:cNvPicPr preferRelativeResize="0"/>
          <p:nvPr/>
        </p:nvPicPr>
        <p:blipFill rotWithShape="1">
          <a:blip r:embed="rId2">
            <a:alphaModFix/>
          </a:blip>
          <a:srcRect t="3724" b="3724"/>
          <a:stretch/>
        </p:blipFill>
        <p:spPr>
          <a:xfrm>
            <a:off x="0" y="3276700"/>
            <a:ext cx="9144000" cy="18668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75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fade">
                                      <p:cBhvr>
                                        <p:cTn id="12" dur="75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fade">
                                      <p:cBhvr>
                                        <p:cTn id="17" dur="75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fade">
                                      <p:cBhvr>
                                        <p:cTn id="22" dur="750"/>
                                        <p:tgtEl>
                                          <p:spTgt spid="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xEl>
                                              <p:pRg st="4" end="4"/>
                                            </p:txEl>
                                          </p:spTgt>
                                        </p:tgtEl>
                                        <p:attrNameLst>
                                          <p:attrName>style.visibility</p:attrName>
                                        </p:attrNameLst>
                                      </p:cBhvr>
                                      <p:to>
                                        <p:strVal val="visible"/>
                                      </p:to>
                                    </p:set>
                                    <p:animEffect transition="in" filter="fade">
                                      <p:cBhvr>
                                        <p:cTn id="27" dur="750"/>
                                        <p:tgtEl>
                                          <p:spTgt spid="1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750"/>
                                        <p:tgtEl>
                                          <p:spTgt spid="1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
                                            <p:txEl>
                                              <p:pRg st="6" end="6"/>
                                            </p:txEl>
                                          </p:spTgt>
                                        </p:tgtEl>
                                        <p:attrNameLst>
                                          <p:attrName>style.visibility</p:attrName>
                                        </p:attrNameLst>
                                      </p:cBhvr>
                                      <p:to>
                                        <p:strVal val="visible"/>
                                      </p:to>
                                    </p:set>
                                    <p:animEffect transition="in" filter="fade">
                                      <p:cBhvr>
                                        <p:cTn id="37" dur="750"/>
                                        <p:tgtEl>
                                          <p:spTgt spid="1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4">
                                            <p:txEl>
                                              <p:pRg st="7" end="7"/>
                                            </p:txEl>
                                          </p:spTgt>
                                        </p:tgtEl>
                                        <p:attrNameLst>
                                          <p:attrName>style.visibility</p:attrName>
                                        </p:attrNameLst>
                                      </p:cBhvr>
                                      <p:to>
                                        <p:strVal val="visible"/>
                                      </p:to>
                                    </p:set>
                                    <p:animEffect transition="in" filter="fade">
                                      <p:cBhvr>
                                        <p:cTn id="42" dur="750"/>
                                        <p:tgtEl>
                                          <p:spTgt spid="1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4">
                                            <p:txEl>
                                              <p:pRg st="8" end="8"/>
                                            </p:txEl>
                                          </p:spTgt>
                                        </p:tgtEl>
                                        <p:attrNameLst>
                                          <p:attrName>style.visibility</p:attrName>
                                        </p:attrNameLst>
                                      </p:cBhvr>
                                      <p:to>
                                        <p:strVal val="visible"/>
                                      </p:to>
                                    </p:set>
                                    <p:animEffect transition="in" filter="fade">
                                      <p:cBhvr>
                                        <p:cTn id="47" dur="750"/>
                                        <p:tgtEl>
                                          <p:spTgt spid="14">
                                            <p:txEl>
                                              <p:pRg st="8" end="8"/>
                                            </p:txEl>
                                          </p:spTgt>
                                        </p:tgtEl>
                                      </p:cBhvr>
                                    </p:animEffect>
                                  </p:childTnLst>
                                </p:cTn>
                              </p:par>
                            </p:childTnLst>
                          </p:cTn>
                        </p:par>
                        <p:par>
                          <p:cTn id="48" fill="hold">
                            <p:stCondLst>
                              <p:cond delay="750"/>
                            </p:stCondLst>
                            <p:childTnLst>
                              <p:par>
                                <p:cTn id="49" presetID="10" presetClass="entr" presetSubtype="0" fill="hold" nodeType="afterEffect">
                                  <p:stCondLst>
                                    <p:cond delay="0"/>
                                  </p:st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750"/>
                                        <p:tgtEl>
                                          <p:spTgt spid="15">
                                            <p:txEl>
                                              <p:pRg st="0" end="0"/>
                                            </p:txEl>
                                          </p:spTgt>
                                        </p:tgtEl>
                                      </p:cBhvr>
                                    </p:animEffect>
                                  </p:childTnLst>
                                </p:cTn>
                              </p:par>
                            </p:childTnLst>
                          </p:cTn>
                        </p:par>
                        <p:par>
                          <p:cTn id="52" fill="hold">
                            <p:stCondLst>
                              <p:cond delay="1500"/>
                            </p:stCondLst>
                            <p:childTnLst>
                              <p:par>
                                <p:cTn id="53" presetID="10" presetClass="entr" presetSubtype="0" fill="hold" nodeType="afterEffect">
                                  <p:stCondLst>
                                    <p:cond delay="0"/>
                                  </p:stCondLst>
                                  <p:childTnLst>
                                    <p:set>
                                      <p:cBhvr>
                                        <p:cTn id="54" dur="1" fill="hold">
                                          <p:stCondLst>
                                            <p:cond delay="0"/>
                                          </p:stCondLst>
                                        </p:cTn>
                                        <p:tgtEl>
                                          <p:spTgt spid="15">
                                            <p:txEl>
                                              <p:pRg st="1" end="1"/>
                                            </p:txEl>
                                          </p:spTgt>
                                        </p:tgtEl>
                                        <p:attrNameLst>
                                          <p:attrName>style.visibility</p:attrName>
                                        </p:attrNameLst>
                                      </p:cBhvr>
                                      <p:to>
                                        <p:strVal val="visible"/>
                                      </p:to>
                                    </p:set>
                                    <p:animEffect transition="in" filter="fade">
                                      <p:cBhvr>
                                        <p:cTn id="55" dur="750"/>
                                        <p:tgtEl>
                                          <p:spTgt spid="15">
                                            <p:txEl>
                                              <p:pRg st="1" end="1"/>
                                            </p:txEl>
                                          </p:spTgt>
                                        </p:tgtEl>
                                      </p:cBhvr>
                                    </p:animEffect>
                                  </p:childTnLst>
                                </p:cTn>
                              </p:par>
                            </p:childTnLst>
                          </p:cTn>
                        </p:par>
                        <p:par>
                          <p:cTn id="56" fill="hold">
                            <p:stCondLst>
                              <p:cond delay="2250"/>
                            </p:stCondLst>
                            <p:childTnLst>
                              <p:par>
                                <p:cTn id="57" presetID="10" presetClass="entr" presetSubtype="0" fill="hold" nodeType="afterEffect">
                                  <p:stCondLst>
                                    <p:cond delay="0"/>
                                  </p:stCondLst>
                                  <p:childTnLst>
                                    <p:set>
                                      <p:cBhvr>
                                        <p:cTn id="58" dur="1" fill="hold">
                                          <p:stCondLst>
                                            <p:cond delay="0"/>
                                          </p:stCondLst>
                                        </p:cTn>
                                        <p:tgtEl>
                                          <p:spTgt spid="15">
                                            <p:txEl>
                                              <p:pRg st="2" end="2"/>
                                            </p:txEl>
                                          </p:spTgt>
                                        </p:tgtEl>
                                        <p:attrNameLst>
                                          <p:attrName>style.visibility</p:attrName>
                                        </p:attrNameLst>
                                      </p:cBhvr>
                                      <p:to>
                                        <p:strVal val="visible"/>
                                      </p:to>
                                    </p:set>
                                    <p:animEffect transition="in" filter="fade">
                                      <p:cBhvr>
                                        <p:cTn id="59" dur="750"/>
                                        <p:tgtEl>
                                          <p:spTgt spid="15">
                                            <p:txEl>
                                              <p:pRg st="2" end="2"/>
                                            </p:txEl>
                                          </p:spTgt>
                                        </p:tgtEl>
                                      </p:cBhvr>
                                    </p:animEffect>
                                  </p:childTnLst>
                                </p:cTn>
                              </p:par>
                            </p:childTnLst>
                          </p:cTn>
                        </p:par>
                        <p:par>
                          <p:cTn id="60" fill="hold">
                            <p:stCondLst>
                              <p:cond delay="3000"/>
                            </p:stCondLst>
                            <p:childTnLst>
                              <p:par>
                                <p:cTn id="61" presetID="10" presetClass="entr" presetSubtype="0" fill="hold" nodeType="afterEffect">
                                  <p:stCondLst>
                                    <p:cond delay="0"/>
                                  </p:stCondLst>
                                  <p:childTnLst>
                                    <p:set>
                                      <p:cBhvr>
                                        <p:cTn id="62" dur="1" fill="hold">
                                          <p:stCondLst>
                                            <p:cond delay="0"/>
                                          </p:stCondLst>
                                        </p:cTn>
                                        <p:tgtEl>
                                          <p:spTgt spid="15">
                                            <p:txEl>
                                              <p:pRg st="3" end="3"/>
                                            </p:txEl>
                                          </p:spTgt>
                                        </p:tgtEl>
                                        <p:attrNameLst>
                                          <p:attrName>style.visibility</p:attrName>
                                        </p:attrNameLst>
                                      </p:cBhvr>
                                      <p:to>
                                        <p:strVal val="visible"/>
                                      </p:to>
                                    </p:set>
                                    <p:animEffect transition="in" filter="fade">
                                      <p:cBhvr>
                                        <p:cTn id="63" dur="750"/>
                                        <p:tgtEl>
                                          <p:spTgt spid="15">
                                            <p:txEl>
                                              <p:pRg st="3" end="3"/>
                                            </p:txEl>
                                          </p:spTgt>
                                        </p:tgtEl>
                                      </p:cBhvr>
                                    </p:animEffect>
                                  </p:childTnLst>
                                </p:cTn>
                              </p:par>
                            </p:childTnLst>
                          </p:cTn>
                        </p:par>
                        <p:par>
                          <p:cTn id="64" fill="hold">
                            <p:stCondLst>
                              <p:cond delay="3750"/>
                            </p:stCondLst>
                            <p:childTnLst>
                              <p:par>
                                <p:cTn id="65" presetID="10" presetClass="entr" presetSubtype="0" fill="hold" nodeType="afterEffect">
                                  <p:stCondLst>
                                    <p:cond delay="0"/>
                                  </p:stCondLst>
                                  <p:childTnLst>
                                    <p:set>
                                      <p:cBhvr>
                                        <p:cTn id="66" dur="1" fill="hold">
                                          <p:stCondLst>
                                            <p:cond delay="0"/>
                                          </p:stCondLst>
                                        </p:cTn>
                                        <p:tgtEl>
                                          <p:spTgt spid="15">
                                            <p:txEl>
                                              <p:pRg st="4" end="4"/>
                                            </p:txEl>
                                          </p:spTgt>
                                        </p:tgtEl>
                                        <p:attrNameLst>
                                          <p:attrName>style.visibility</p:attrName>
                                        </p:attrNameLst>
                                      </p:cBhvr>
                                      <p:to>
                                        <p:strVal val="visible"/>
                                      </p:to>
                                    </p:set>
                                    <p:animEffect transition="in" filter="fade">
                                      <p:cBhvr>
                                        <p:cTn id="67" dur="750"/>
                                        <p:tgtEl>
                                          <p:spTgt spid="15">
                                            <p:txEl>
                                              <p:pRg st="4" end="4"/>
                                            </p:txEl>
                                          </p:spTgt>
                                        </p:tgtEl>
                                      </p:cBhvr>
                                    </p:animEffect>
                                  </p:childTnLst>
                                </p:cTn>
                              </p:par>
                            </p:childTnLst>
                          </p:cTn>
                        </p:par>
                        <p:par>
                          <p:cTn id="68" fill="hold">
                            <p:stCondLst>
                              <p:cond delay="4500"/>
                            </p:stCondLst>
                            <p:childTnLst>
                              <p:par>
                                <p:cTn id="69" presetID="10" presetClass="entr" presetSubtype="0" fill="hold" nodeType="afterEffect">
                                  <p:stCondLst>
                                    <p:cond delay="0"/>
                                  </p:stCondLst>
                                  <p:childTnLst>
                                    <p:set>
                                      <p:cBhvr>
                                        <p:cTn id="70" dur="1" fill="hold">
                                          <p:stCondLst>
                                            <p:cond delay="0"/>
                                          </p:stCondLst>
                                        </p:cTn>
                                        <p:tgtEl>
                                          <p:spTgt spid="15">
                                            <p:txEl>
                                              <p:pRg st="5" end="5"/>
                                            </p:txEl>
                                          </p:spTgt>
                                        </p:tgtEl>
                                        <p:attrNameLst>
                                          <p:attrName>style.visibility</p:attrName>
                                        </p:attrNameLst>
                                      </p:cBhvr>
                                      <p:to>
                                        <p:strVal val="visible"/>
                                      </p:to>
                                    </p:set>
                                    <p:animEffect transition="in" filter="fade">
                                      <p:cBhvr>
                                        <p:cTn id="71" dur="750"/>
                                        <p:tgtEl>
                                          <p:spTgt spid="15">
                                            <p:txEl>
                                              <p:pRg st="5" end="5"/>
                                            </p:txEl>
                                          </p:spTgt>
                                        </p:tgtEl>
                                      </p:cBhvr>
                                    </p:animEffect>
                                  </p:childTnLst>
                                </p:cTn>
                              </p:par>
                            </p:childTnLst>
                          </p:cTn>
                        </p:par>
                        <p:par>
                          <p:cTn id="72" fill="hold">
                            <p:stCondLst>
                              <p:cond delay="5250"/>
                            </p:stCondLst>
                            <p:childTnLst>
                              <p:par>
                                <p:cTn id="73" presetID="10" presetClass="entr" presetSubtype="0" fill="hold" nodeType="afterEffect">
                                  <p:stCondLst>
                                    <p:cond delay="0"/>
                                  </p:stCondLst>
                                  <p:childTnLst>
                                    <p:set>
                                      <p:cBhvr>
                                        <p:cTn id="74" dur="1" fill="hold">
                                          <p:stCondLst>
                                            <p:cond delay="0"/>
                                          </p:stCondLst>
                                        </p:cTn>
                                        <p:tgtEl>
                                          <p:spTgt spid="15">
                                            <p:txEl>
                                              <p:pRg st="6" end="6"/>
                                            </p:txEl>
                                          </p:spTgt>
                                        </p:tgtEl>
                                        <p:attrNameLst>
                                          <p:attrName>style.visibility</p:attrName>
                                        </p:attrNameLst>
                                      </p:cBhvr>
                                      <p:to>
                                        <p:strVal val="visible"/>
                                      </p:to>
                                    </p:set>
                                    <p:animEffect transition="in" filter="fade">
                                      <p:cBhvr>
                                        <p:cTn id="75" dur="750"/>
                                        <p:tgtEl>
                                          <p:spTgt spid="15">
                                            <p:txEl>
                                              <p:pRg st="6" end="6"/>
                                            </p:txEl>
                                          </p:spTgt>
                                        </p:tgtEl>
                                      </p:cBhvr>
                                    </p:animEffect>
                                  </p:childTnLst>
                                </p:cTn>
                              </p:par>
                            </p:childTnLst>
                          </p:cTn>
                        </p:par>
                        <p:par>
                          <p:cTn id="76" fill="hold">
                            <p:stCondLst>
                              <p:cond delay="6000"/>
                            </p:stCondLst>
                            <p:childTnLst>
                              <p:par>
                                <p:cTn id="77" presetID="10" presetClass="entr" presetSubtype="0" fill="hold" nodeType="afterEffect">
                                  <p:stCondLst>
                                    <p:cond delay="0"/>
                                  </p:stCondLst>
                                  <p:childTnLst>
                                    <p:set>
                                      <p:cBhvr>
                                        <p:cTn id="78" dur="1" fill="hold">
                                          <p:stCondLst>
                                            <p:cond delay="0"/>
                                          </p:stCondLst>
                                        </p:cTn>
                                        <p:tgtEl>
                                          <p:spTgt spid="15">
                                            <p:txEl>
                                              <p:pRg st="7" end="7"/>
                                            </p:txEl>
                                          </p:spTgt>
                                        </p:tgtEl>
                                        <p:attrNameLst>
                                          <p:attrName>style.visibility</p:attrName>
                                        </p:attrNameLst>
                                      </p:cBhvr>
                                      <p:to>
                                        <p:strVal val="visible"/>
                                      </p:to>
                                    </p:set>
                                    <p:animEffect transition="in" filter="fade">
                                      <p:cBhvr>
                                        <p:cTn id="79" dur="750"/>
                                        <p:tgtEl>
                                          <p:spTgt spid="15">
                                            <p:txEl>
                                              <p:pRg st="7" end="7"/>
                                            </p:txEl>
                                          </p:spTgt>
                                        </p:tgtEl>
                                      </p:cBhvr>
                                    </p:animEffect>
                                  </p:childTnLst>
                                </p:cTn>
                              </p:par>
                            </p:childTnLst>
                          </p:cTn>
                        </p:par>
                        <p:par>
                          <p:cTn id="80" fill="hold">
                            <p:stCondLst>
                              <p:cond delay="6750"/>
                            </p:stCondLst>
                            <p:childTnLst>
                              <p:par>
                                <p:cTn id="81" presetID="10" presetClass="entr" presetSubtype="0" fill="hold" nodeType="afterEffect">
                                  <p:stCondLst>
                                    <p:cond delay="0"/>
                                  </p:stCondLst>
                                  <p:childTnLst>
                                    <p:set>
                                      <p:cBhvr>
                                        <p:cTn id="82" dur="1" fill="hold">
                                          <p:stCondLst>
                                            <p:cond delay="0"/>
                                          </p:stCondLst>
                                        </p:cTn>
                                        <p:tgtEl>
                                          <p:spTgt spid="15">
                                            <p:txEl>
                                              <p:pRg st="8" end="8"/>
                                            </p:txEl>
                                          </p:spTgt>
                                        </p:tgtEl>
                                        <p:attrNameLst>
                                          <p:attrName>style.visibility</p:attrName>
                                        </p:attrNameLst>
                                      </p:cBhvr>
                                      <p:to>
                                        <p:strVal val="visible"/>
                                      </p:to>
                                    </p:set>
                                    <p:animEffect transition="in" filter="fade">
                                      <p:cBhvr>
                                        <p:cTn id="83" dur="750"/>
                                        <p:tgtEl>
                                          <p:spTgt spid="1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1620">
          <p15:clr>
            <a:srgbClr val="FBAE40"/>
          </p15:clr>
        </p15:guide>
        <p15:guide id="2" pos="3003">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0620"/>
            <a:ext cx="8229600" cy="1049274"/>
          </a:xfrm>
        </p:spPr>
        <p:txBody>
          <a:bodyPr/>
          <a:lstStyle/>
          <a:p>
            <a:r>
              <a:rPr kumimoji="0" lang="en-US"/>
              <a:t>Click to edit Master title style</a:t>
            </a:r>
          </a:p>
        </p:txBody>
      </p:sp>
      <p:sp>
        <p:nvSpPr>
          <p:cNvPr id="3" name="Content Placeholder 2"/>
          <p:cNvSpPr>
            <a:spLocks noGrp="1"/>
          </p:cNvSpPr>
          <p:nvPr>
            <p:ph idx="1"/>
          </p:nvPr>
        </p:nvSpPr>
        <p:spPr>
          <a:xfrm>
            <a:off x="457200" y="1412106"/>
            <a:ext cx="8229600" cy="3429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4791456" y="4860036"/>
            <a:ext cx="2133600" cy="226314"/>
          </a:xfrm>
          <a:prstGeom prst="rect">
            <a:avLst/>
          </a:prstGeom>
        </p:spPr>
        <p:txBody>
          <a:bodyPr/>
          <a:lstStyle/>
          <a:p>
            <a:pPr>
              <a:defRPr/>
            </a:pPr>
            <a:endParaRPr lang="en-US"/>
          </a:p>
        </p:txBody>
      </p:sp>
      <p:sp>
        <p:nvSpPr>
          <p:cNvPr id="5" name="Footer Placeholder 4"/>
          <p:cNvSpPr>
            <a:spLocks noGrp="1"/>
          </p:cNvSpPr>
          <p:nvPr>
            <p:ph type="ftr" sz="quarter" idx="11"/>
          </p:nvPr>
        </p:nvSpPr>
        <p:spPr>
          <a:xfrm>
            <a:off x="457200" y="4860727"/>
            <a:ext cx="4260056" cy="225623"/>
          </a:xfrm>
          <a:prstGeom prst="rect">
            <a:avLst/>
          </a:prstGeom>
        </p:spPr>
        <p:txBody>
          <a:bodyPr/>
          <a:lstStyle/>
          <a:p>
            <a:pPr>
              <a:defRPr/>
            </a:pPr>
            <a:endParaRPr lang="en-US"/>
          </a:p>
        </p:txBody>
      </p:sp>
      <p:sp>
        <p:nvSpPr>
          <p:cNvPr id="6" name="Slide Number Placeholder 5"/>
          <p:cNvSpPr>
            <a:spLocks noGrp="1"/>
          </p:cNvSpPr>
          <p:nvPr>
            <p:ph type="sldNum" sz="quarter" idx="12"/>
          </p:nvPr>
        </p:nvSpPr>
        <p:spPr>
          <a:xfrm>
            <a:off x="7589520" y="4860727"/>
            <a:ext cx="502920" cy="226314"/>
          </a:xfrm>
          <a:prstGeom prst="rect">
            <a:avLst/>
          </a:prstGeom>
        </p:spPr>
        <p:txBody>
          <a:bodyPr/>
          <a:lstStyle/>
          <a:p>
            <a:pPr>
              <a:defRPr/>
            </a:pPr>
            <a:fld id="{3528CCFA-0BAD-4D07-A244-1DA515BBAFBE}" type="slidenum">
              <a:rPr lang="en-US" smtClean="0"/>
              <a:pPr>
                <a:defRPr/>
              </a:pPr>
              <a:t>‹#›</a:t>
            </a:fld>
            <a:endParaRPr lang="en-US"/>
          </a:p>
        </p:txBody>
      </p:sp>
    </p:spTree>
    <p:extLst>
      <p:ext uri="{BB962C8B-B14F-4D97-AF65-F5344CB8AC3E}">
        <p14:creationId xmlns:p14="http://schemas.microsoft.com/office/powerpoint/2010/main" val="2888914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only">
  <p:cSld name="Text only">
    <p:spTree>
      <p:nvGrpSpPr>
        <p:cNvPr id="1" name="Shape 17"/>
        <p:cNvGrpSpPr/>
        <p:nvPr/>
      </p:nvGrpSpPr>
      <p:grpSpPr>
        <a:xfrm>
          <a:off x="0" y="0"/>
          <a:ext cx="0" cy="0"/>
          <a:chOff x="0" y="0"/>
          <a:chExt cx="0" cy="0"/>
        </a:xfrm>
      </p:grpSpPr>
      <p:sp>
        <p:nvSpPr>
          <p:cNvPr id="18" name="Google Shape;18;p103"/>
          <p:cNvSpPr txBox="1"/>
          <p:nvPr/>
        </p:nvSpPr>
        <p:spPr>
          <a:xfrm>
            <a:off x="-6304" y="0"/>
            <a:ext cx="9150304" cy="921657"/>
          </a:xfrm>
          <a:prstGeom prst="rect">
            <a:avLst/>
          </a:prstGeom>
          <a:solidFill>
            <a:srgbClr val="262087"/>
          </a:solidFill>
          <a:ln>
            <a:noFill/>
          </a:ln>
        </p:spPr>
        <p:txBody>
          <a:bodyPr spcFirstLastPara="1" wrap="square" lIns="66950" tIns="33475" rIns="66950" bIns="33475" anchor="ctr" anchorCtr="0">
            <a:noAutofit/>
          </a:bodyPr>
          <a:lstStyle/>
          <a:p>
            <a:pPr marL="0" marR="0" lvl="0" indent="0" algn="ctr" rtl="0">
              <a:spcBef>
                <a:spcPts val="0"/>
              </a:spcBef>
              <a:spcAft>
                <a:spcPts val="0"/>
              </a:spcAft>
              <a:buNone/>
            </a:pPr>
            <a:endParaRPr sz="2344" b="0" i="0" u="none" strike="noStrike" cap="none">
              <a:solidFill>
                <a:schemeClr val="dk1"/>
              </a:solidFill>
              <a:latin typeface="Lato Black"/>
              <a:ea typeface="Lato Black"/>
              <a:cs typeface="Lato Black"/>
              <a:sym typeface="Lato Black"/>
            </a:endParaRPr>
          </a:p>
        </p:txBody>
      </p:sp>
      <p:sp>
        <p:nvSpPr>
          <p:cNvPr id="19" name="Google Shape;19;p103"/>
          <p:cNvSpPr txBox="1">
            <a:spLocks noGrp="1"/>
          </p:cNvSpPr>
          <p:nvPr>
            <p:ph type="body" idx="1"/>
          </p:nvPr>
        </p:nvSpPr>
        <p:spPr>
          <a:xfrm>
            <a:off x="0" y="0"/>
            <a:ext cx="9144000" cy="921657"/>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0"/>
              </a:spcBef>
              <a:spcAft>
                <a:spcPts val="0"/>
              </a:spcAft>
              <a:buClr>
                <a:schemeClr val="lt1"/>
              </a:buClr>
              <a:buSzPts val="3600"/>
              <a:buNone/>
              <a:defRPr sz="3600">
                <a:solidFill>
                  <a:schemeClr val="lt1"/>
                </a:solidFill>
                <a:latin typeface="Lato Black"/>
                <a:ea typeface="Lato Black"/>
                <a:cs typeface="Lato Black"/>
                <a:sym typeface="Lato Black"/>
              </a:defRPr>
            </a:lvl1pPr>
            <a:lvl2pPr marL="914400" lvl="1" indent="-228600" algn="l">
              <a:lnSpc>
                <a:spcPct val="150000"/>
              </a:lnSpc>
              <a:spcBef>
                <a:spcPts val="3000"/>
              </a:spcBef>
              <a:spcAft>
                <a:spcPts val="0"/>
              </a:spcAft>
              <a:buClr>
                <a:schemeClr val="dk1"/>
              </a:buClr>
              <a:buSzPts val="1800"/>
              <a:buNone/>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0" name="Google Shape;20;p103"/>
          <p:cNvSpPr txBox="1">
            <a:spLocks noGrp="1"/>
          </p:cNvSpPr>
          <p:nvPr>
            <p:ph type="body" idx="2"/>
          </p:nvPr>
        </p:nvSpPr>
        <p:spPr>
          <a:xfrm>
            <a:off x="2052028" y="1197429"/>
            <a:ext cx="5046877" cy="2512779"/>
          </a:xfrm>
          <a:prstGeom prst="rect">
            <a:avLst/>
          </a:prstGeom>
          <a:noFill/>
          <a:ln>
            <a:noFill/>
          </a:ln>
        </p:spPr>
        <p:txBody>
          <a:bodyPr spcFirstLastPara="1" wrap="square" lIns="91425" tIns="45700" rIns="91425" bIns="45700" anchor="t" anchorCtr="0">
            <a:normAutofit/>
          </a:bodyPr>
          <a:lstStyle>
            <a:lvl1pPr marL="457200" lvl="0" indent="-381000" algn="l">
              <a:lnSpc>
                <a:spcPct val="150000"/>
              </a:lnSpc>
              <a:spcBef>
                <a:spcPts val="0"/>
              </a:spcBef>
              <a:spcAft>
                <a:spcPts val="0"/>
              </a:spcAft>
              <a:buClr>
                <a:schemeClr val="dk1"/>
              </a:buClr>
              <a:buSzPts val="2400"/>
              <a:buFont typeface="Arial"/>
              <a:buChar char="•"/>
              <a:defRPr sz="2400" b="1"/>
            </a:lvl1pPr>
            <a:lvl2pPr marL="914400" lvl="1" indent="-228600" algn="l">
              <a:lnSpc>
                <a:spcPct val="150000"/>
              </a:lnSpc>
              <a:spcBef>
                <a:spcPts val="439"/>
              </a:spcBef>
              <a:spcAft>
                <a:spcPts val="0"/>
              </a:spcAft>
              <a:buClr>
                <a:schemeClr val="dk1"/>
              </a:buClr>
              <a:buSzPts val="1758"/>
              <a:buNone/>
              <a:defRPr sz="1758"/>
            </a:lvl2pPr>
            <a:lvl3pPr marL="1371600" lvl="2" indent="-228600" algn="l">
              <a:lnSpc>
                <a:spcPct val="90000"/>
              </a:lnSpc>
              <a:spcBef>
                <a:spcPts val="375"/>
              </a:spcBef>
              <a:spcAft>
                <a:spcPts val="0"/>
              </a:spcAft>
              <a:buClr>
                <a:schemeClr val="dk1"/>
              </a:buClr>
              <a:buSzPts val="1758"/>
              <a:buNone/>
              <a:defRPr sz="1758"/>
            </a:lvl3pPr>
            <a:lvl4pPr marL="1828800" lvl="3" indent="-228600" algn="l">
              <a:lnSpc>
                <a:spcPct val="90000"/>
              </a:lnSpc>
              <a:spcBef>
                <a:spcPts val="375"/>
              </a:spcBef>
              <a:spcAft>
                <a:spcPts val="0"/>
              </a:spcAft>
              <a:buClr>
                <a:schemeClr val="dk1"/>
              </a:buClr>
              <a:buSzPts val="1758"/>
              <a:buNone/>
              <a:defRPr sz="1758"/>
            </a:lvl4pPr>
            <a:lvl5pPr marL="2286000" lvl="4" indent="-228600" algn="l">
              <a:lnSpc>
                <a:spcPct val="90000"/>
              </a:lnSpc>
              <a:spcBef>
                <a:spcPts val="375"/>
              </a:spcBef>
              <a:spcAft>
                <a:spcPts val="0"/>
              </a:spcAft>
              <a:buClr>
                <a:schemeClr val="dk1"/>
              </a:buClr>
              <a:buSzPts val="1758"/>
              <a:buNone/>
              <a:defRPr sz="1758"/>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04"/>
          <p:cNvSpPr txBox="1">
            <a:spLocks noGrp="1"/>
          </p:cNvSpPr>
          <p:nvPr>
            <p:ph type="title"/>
          </p:nvPr>
        </p:nvSpPr>
        <p:spPr>
          <a:xfrm>
            <a:off x="457200" y="200620"/>
            <a:ext cx="8229600" cy="1049274"/>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04"/>
          <p:cNvSpPr txBox="1">
            <a:spLocks noGrp="1"/>
          </p:cNvSpPr>
          <p:nvPr>
            <p:ph type="body" idx="1"/>
          </p:nvPr>
        </p:nvSpPr>
        <p:spPr>
          <a:xfrm>
            <a:off x="457200" y="1412106"/>
            <a:ext cx="8229600" cy="34290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Clr>
                <a:schemeClr val="dk1"/>
              </a:buClr>
              <a:buSzPts val="1800"/>
              <a:buChar char="•"/>
              <a:defRPr/>
            </a:lvl1pPr>
            <a:lvl2pPr marL="914400" lvl="1" indent="-228600" algn="l">
              <a:lnSpc>
                <a:spcPct val="150000"/>
              </a:lnSpc>
              <a:spcBef>
                <a:spcPts val="3000"/>
              </a:spcBef>
              <a:spcAft>
                <a:spcPts val="0"/>
              </a:spcAft>
              <a:buClr>
                <a:schemeClr val="dk1"/>
              </a:buClr>
              <a:buSzPts val="1800"/>
              <a:buNone/>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4" name="Google Shape;24;p104"/>
          <p:cNvSpPr txBox="1">
            <a:spLocks noGrp="1"/>
          </p:cNvSpPr>
          <p:nvPr>
            <p:ph type="dt" idx="10"/>
          </p:nvPr>
        </p:nvSpPr>
        <p:spPr>
          <a:xfrm>
            <a:off x="4791456" y="4860036"/>
            <a:ext cx="2133600" cy="22631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607">
                <a:solidFill>
                  <a:schemeClr val="dk1"/>
                </a:solidFill>
                <a:latin typeface="Calibri"/>
                <a:ea typeface="Calibri"/>
                <a:cs typeface="Calibri"/>
                <a:sym typeface="Calibri"/>
              </a:defRPr>
            </a:lvl1pPr>
            <a:lvl2pPr marR="0" lvl="1"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9pPr>
          </a:lstStyle>
          <a:p>
            <a:endParaRPr/>
          </a:p>
        </p:txBody>
      </p:sp>
      <p:sp>
        <p:nvSpPr>
          <p:cNvPr id="25" name="Google Shape;25;p104"/>
          <p:cNvSpPr txBox="1">
            <a:spLocks noGrp="1"/>
          </p:cNvSpPr>
          <p:nvPr>
            <p:ph type="ftr" idx="11"/>
          </p:nvPr>
        </p:nvSpPr>
        <p:spPr>
          <a:xfrm>
            <a:off x="457200" y="4860727"/>
            <a:ext cx="4260056" cy="225623"/>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607">
                <a:solidFill>
                  <a:schemeClr val="dk1"/>
                </a:solidFill>
                <a:latin typeface="Calibri"/>
                <a:ea typeface="Calibri"/>
                <a:cs typeface="Calibri"/>
                <a:sym typeface="Calibri"/>
              </a:defRPr>
            </a:lvl1pPr>
            <a:lvl2pPr marR="0" lvl="1"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9pPr>
          </a:lstStyle>
          <a:p>
            <a:endParaRPr/>
          </a:p>
        </p:txBody>
      </p:sp>
      <p:sp>
        <p:nvSpPr>
          <p:cNvPr id="26" name="Google Shape;26;p104"/>
          <p:cNvSpPr txBox="1">
            <a:spLocks noGrp="1"/>
          </p:cNvSpPr>
          <p:nvPr>
            <p:ph type="sldNum" idx="12"/>
          </p:nvPr>
        </p:nvSpPr>
        <p:spPr>
          <a:xfrm>
            <a:off x="7589520" y="4860727"/>
            <a:ext cx="502920" cy="226314"/>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607">
                <a:solidFill>
                  <a:schemeClr val="dk1"/>
                </a:solidFill>
                <a:latin typeface="Calibri"/>
                <a:ea typeface="Calibri"/>
                <a:cs typeface="Calibri"/>
                <a:sym typeface="Calibri"/>
              </a:defRPr>
            </a:lvl1pPr>
            <a:lvl2pPr marL="0" marR="0" lvl="1" indent="0" algn="l" rtl="0">
              <a:spcBef>
                <a:spcPts val="0"/>
              </a:spcBef>
              <a:buNone/>
              <a:defRPr sz="1607">
                <a:solidFill>
                  <a:schemeClr val="dk1"/>
                </a:solidFill>
                <a:latin typeface="Calibri"/>
                <a:ea typeface="Calibri"/>
                <a:cs typeface="Calibri"/>
                <a:sym typeface="Calibri"/>
              </a:defRPr>
            </a:lvl2pPr>
            <a:lvl3pPr marL="0" marR="0" lvl="2" indent="0" algn="l" rtl="0">
              <a:spcBef>
                <a:spcPts val="0"/>
              </a:spcBef>
              <a:buNone/>
              <a:defRPr sz="1607">
                <a:solidFill>
                  <a:schemeClr val="dk1"/>
                </a:solidFill>
                <a:latin typeface="Calibri"/>
                <a:ea typeface="Calibri"/>
                <a:cs typeface="Calibri"/>
                <a:sym typeface="Calibri"/>
              </a:defRPr>
            </a:lvl3pPr>
            <a:lvl4pPr marL="0" marR="0" lvl="3" indent="0" algn="l" rtl="0">
              <a:spcBef>
                <a:spcPts val="0"/>
              </a:spcBef>
              <a:buNone/>
              <a:defRPr sz="1607">
                <a:solidFill>
                  <a:schemeClr val="dk1"/>
                </a:solidFill>
                <a:latin typeface="Calibri"/>
                <a:ea typeface="Calibri"/>
                <a:cs typeface="Calibri"/>
                <a:sym typeface="Calibri"/>
              </a:defRPr>
            </a:lvl4pPr>
            <a:lvl5pPr marL="0" marR="0" lvl="4" indent="0" algn="l" rtl="0">
              <a:spcBef>
                <a:spcPts val="0"/>
              </a:spcBef>
              <a:buNone/>
              <a:defRPr sz="1607">
                <a:solidFill>
                  <a:schemeClr val="dk1"/>
                </a:solidFill>
                <a:latin typeface="Calibri"/>
                <a:ea typeface="Calibri"/>
                <a:cs typeface="Calibri"/>
                <a:sym typeface="Calibri"/>
              </a:defRPr>
            </a:lvl5pPr>
            <a:lvl6pPr marL="0" marR="0" lvl="5" indent="0" algn="l" rtl="0">
              <a:spcBef>
                <a:spcPts val="0"/>
              </a:spcBef>
              <a:buNone/>
              <a:defRPr sz="1607">
                <a:solidFill>
                  <a:schemeClr val="dk1"/>
                </a:solidFill>
                <a:latin typeface="Calibri"/>
                <a:ea typeface="Calibri"/>
                <a:cs typeface="Calibri"/>
                <a:sym typeface="Calibri"/>
              </a:defRPr>
            </a:lvl6pPr>
            <a:lvl7pPr marL="0" marR="0" lvl="6" indent="0" algn="l" rtl="0">
              <a:spcBef>
                <a:spcPts val="0"/>
              </a:spcBef>
              <a:buNone/>
              <a:defRPr sz="1607">
                <a:solidFill>
                  <a:schemeClr val="dk1"/>
                </a:solidFill>
                <a:latin typeface="Calibri"/>
                <a:ea typeface="Calibri"/>
                <a:cs typeface="Calibri"/>
                <a:sym typeface="Calibri"/>
              </a:defRPr>
            </a:lvl7pPr>
            <a:lvl8pPr marL="0" marR="0" lvl="7" indent="0" algn="l" rtl="0">
              <a:spcBef>
                <a:spcPts val="0"/>
              </a:spcBef>
              <a:buNone/>
              <a:defRPr sz="1607">
                <a:solidFill>
                  <a:schemeClr val="dk1"/>
                </a:solidFill>
                <a:latin typeface="Calibri"/>
                <a:ea typeface="Calibri"/>
                <a:cs typeface="Calibri"/>
                <a:sym typeface="Calibri"/>
              </a:defRPr>
            </a:lvl8pPr>
            <a:lvl9pPr marL="0" marR="0" lvl="8" indent="0" algn="l" rtl="0">
              <a:spcBef>
                <a:spcPts val="0"/>
              </a:spcBef>
              <a:buNone/>
              <a:defRPr sz="1607">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ext with image">
  <p:cSld name="Text with image">
    <p:spTree>
      <p:nvGrpSpPr>
        <p:cNvPr id="1" name="Shape 27"/>
        <p:cNvGrpSpPr/>
        <p:nvPr/>
      </p:nvGrpSpPr>
      <p:grpSpPr>
        <a:xfrm>
          <a:off x="0" y="0"/>
          <a:ext cx="0" cy="0"/>
          <a:chOff x="0" y="0"/>
          <a:chExt cx="0" cy="0"/>
        </a:xfrm>
      </p:grpSpPr>
      <p:sp>
        <p:nvSpPr>
          <p:cNvPr id="28" name="Google Shape;28;p105"/>
          <p:cNvSpPr txBox="1">
            <a:spLocks noGrp="1"/>
          </p:cNvSpPr>
          <p:nvPr>
            <p:ph type="body" idx="1"/>
          </p:nvPr>
        </p:nvSpPr>
        <p:spPr>
          <a:xfrm>
            <a:off x="0" y="0"/>
            <a:ext cx="9144000" cy="921657"/>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0"/>
              </a:spcBef>
              <a:spcAft>
                <a:spcPts val="0"/>
              </a:spcAft>
              <a:buClr>
                <a:schemeClr val="lt1"/>
              </a:buClr>
              <a:buSzPts val="3600"/>
              <a:buNone/>
              <a:defRPr sz="3600">
                <a:solidFill>
                  <a:schemeClr val="lt1"/>
                </a:solidFill>
                <a:latin typeface="Lato Black"/>
                <a:ea typeface="Lato Black"/>
                <a:cs typeface="Lato Black"/>
                <a:sym typeface="Lato Black"/>
              </a:defRPr>
            </a:lvl1pPr>
            <a:lvl2pPr marL="914400" lvl="1" indent="-228600" algn="l">
              <a:lnSpc>
                <a:spcPct val="150000"/>
              </a:lnSpc>
              <a:spcBef>
                <a:spcPts val="3000"/>
              </a:spcBef>
              <a:spcAft>
                <a:spcPts val="0"/>
              </a:spcAft>
              <a:buClr>
                <a:schemeClr val="dk1"/>
              </a:buClr>
              <a:buSzPts val="1800"/>
              <a:buNone/>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9" name="Google Shape;29;p105"/>
          <p:cNvSpPr txBox="1">
            <a:spLocks noGrp="1"/>
          </p:cNvSpPr>
          <p:nvPr>
            <p:ph type="body" idx="2"/>
          </p:nvPr>
        </p:nvSpPr>
        <p:spPr>
          <a:xfrm>
            <a:off x="942822" y="1277258"/>
            <a:ext cx="3993459" cy="2329521"/>
          </a:xfrm>
          <a:prstGeom prst="rect">
            <a:avLst/>
          </a:prstGeom>
          <a:noFill/>
          <a:ln>
            <a:noFill/>
          </a:ln>
        </p:spPr>
        <p:txBody>
          <a:bodyPr spcFirstLastPara="1" wrap="square" lIns="91425" tIns="45700" rIns="91425" bIns="45700" anchor="t" anchorCtr="0">
            <a:normAutofit/>
          </a:bodyPr>
          <a:lstStyle>
            <a:lvl1pPr marL="457200" lvl="0" indent="-381000" algn="l">
              <a:lnSpc>
                <a:spcPct val="150000"/>
              </a:lnSpc>
              <a:spcBef>
                <a:spcPts val="0"/>
              </a:spcBef>
              <a:spcAft>
                <a:spcPts val="0"/>
              </a:spcAft>
              <a:buClr>
                <a:schemeClr val="dk1"/>
              </a:buClr>
              <a:buSzPts val="2400"/>
              <a:buFont typeface="Arial"/>
              <a:buChar char="•"/>
              <a:defRPr sz="2400" b="1"/>
            </a:lvl1pPr>
            <a:lvl2pPr marL="914400" lvl="1" indent="-228600" algn="l">
              <a:lnSpc>
                <a:spcPct val="150000"/>
              </a:lnSpc>
              <a:spcBef>
                <a:spcPts val="439"/>
              </a:spcBef>
              <a:spcAft>
                <a:spcPts val="0"/>
              </a:spcAft>
              <a:buClr>
                <a:schemeClr val="dk1"/>
              </a:buClr>
              <a:buSzPts val="2400"/>
              <a:buNone/>
              <a:defRPr/>
            </a:lvl2pPr>
            <a:lvl3pPr marL="1371600" lvl="2" indent="-228600" algn="l">
              <a:lnSpc>
                <a:spcPct val="150000"/>
              </a:lnSpc>
              <a:spcBef>
                <a:spcPts val="375"/>
              </a:spcBef>
              <a:spcAft>
                <a:spcPts val="0"/>
              </a:spcAft>
              <a:buClr>
                <a:schemeClr val="dk1"/>
              </a:buClr>
              <a:buSzPts val="1500"/>
              <a:buNone/>
              <a:defRPr/>
            </a:lvl3pPr>
            <a:lvl4pPr marL="1828800" lvl="3" indent="-228600" algn="l">
              <a:lnSpc>
                <a:spcPct val="150000"/>
              </a:lnSpc>
              <a:spcBef>
                <a:spcPts val="375"/>
              </a:spcBef>
              <a:spcAft>
                <a:spcPts val="0"/>
              </a:spcAft>
              <a:buClr>
                <a:schemeClr val="dk1"/>
              </a:buClr>
              <a:buSzPts val="1350"/>
              <a:buNone/>
              <a:defRPr/>
            </a:lvl4pPr>
            <a:lvl5pPr marL="2286000" lvl="4" indent="-228600" algn="l">
              <a:lnSpc>
                <a:spcPct val="150000"/>
              </a:lnSpc>
              <a:spcBef>
                <a:spcPts val="375"/>
              </a:spcBef>
              <a:spcAft>
                <a:spcPts val="0"/>
              </a:spcAft>
              <a:buClr>
                <a:schemeClr val="dk1"/>
              </a:buClr>
              <a:buSzPts val="1350"/>
              <a:buNone/>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0" name="Google Shape;30;p105"/>
          <p:cNvSpPr>
            <a:spLocks noGrp="1"/>
          </p:cNvSpPr>
          <p:nvPr>
            <p:ph type="pic" idx="3"/>
          </p:nvPr>
        </p:nvSpPr>
        <p:spPr>
          <a:xfrm>
            <a:off x="5262429" y="1291773"/>
            <a:ext cx="3420446" cy="3090606"/>
          </a:xfrm>
          <a:prstGeom prst="rect">
            <a:avLst/>
          </a:prstGeom>
          <a:noFill/>
          <a:ln>
            <a:noFill/>
          </a:ln>
        </p:spPr>
      </p:sp>
    </p:spTree>
  </p:cSld>
  <p:clrMapOvr>
    <a:masterClrMapping/>
  </p:clrMapOvr>
  <p:extLst>
    <p:ext uri="{DCECCB84-F9BA-43D5-87BE-67443E8EF086}">
      <p15:sldGuideLst xmlns:p15="http://schemas.microsoft.com/office/powerpoint/2012/main">
        <p15:guide id="1" orient="horz" pos="1638">
          <p15:clr>
            <a:srgbClr val="FBAE40"/>
          </p15:clr>
        </p15:guide>
        <p15:guide id="2" pos="57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1"/>
        <p:cNvGrpSpPr/>
        <p:nvPr/>
      </p:nvGrpSpPr>
      <p:grpSpPr>
        <a:xfrm>
          <a:off x="0" y="0"/>
          <a:ext cx="0" cy="0"/>
          <a:chOff x="0" y="0"/>
          <a:chExt cx="0" cy="0"/>
        </a:xfrm>
      </p:grpSpPr>
      <p:sp>
        <p:nvSpPr>
          <p:cNvPr id="32" name="Google Shape;32;p106"/>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607">
                <a:solidFill>
                  <a:schemeClr val="dk1"/>
                </a:solidFill>
                <a:latin typeface="Calibri"/>
                <a:ea typeface="Calibri"/>
                <a:cs typeface="Calibri"/>
                <a:sym typeface="Calibri"/>
              </a:defRPr>
            </a:lvl1pPr>
            <a:lvl2pPr marR="0" lvl="1"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9pPr>
          </a:lstStyle>
          <a:p>
            <a:endParaRPr/>
          </a:p>
        </p:txBody>
      </p:sp>
      <p:sp>
        <p:nvSpPr>
          <p:cNvPr id="33" name="Google Shape;33;p106"/>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607">
                <a:solidFill>
                  <a:schemeClr val="dk1"/>
                </a:solidFill>
                <a:latin typeface="Calibri"/>
                <a:ea typeface="Calibri"/>
                <a:cs typeface="Calibri"/>
                <a:sym typeface="Calibri"/>
              </a:defRPr>
            </a:lvl1pPr>
            <a:lvl2pPr marR="0" lvl="1"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9pPr>
          </a:lstStyle>
          <a:p>
            <a:endParaRPr/>
          </a:p>
        </p:txBody>
      </p:sp>
      <p:sp>
        <p:nvSpPr>
          <p:cNvPr id="34" name="Google Shape;34;p106"/>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607">
                <a:solidFill>
                  <a:schemeClr val="dk1"/>
                </a:solidFill>
                <a:latin typeface="Calibri"/>
                <a:ea typeface="Calibri"/>
                <a:cs typeface="Calibri"/>
                <a:sym typeface="Calibri"/>
              </a:defRPr>
            </a:lvl1pPr>
            <a:lvl2pPr marL="0" marR="0" lvl="1" indent="0" algn="l" rtl="0">
              <a:spcBef>
                <a:spcPts val="0"/>
              </a:spcBef>
              <a:buNone/>
              <a:defRPr sz="1607">
                <a:solidFill>
                  <a:schemeClr val="dk1"/>
                </a:solidFill>
                <a:latin typeface="Calibri"/>
                <a:ea typeface="Calibri"/>
                <a:cs typeface="Calibri"/>
                <a:sym typeface="Calibri"/>
              </a:defRPr>
            </a:lvl2pPr>
            <a:lvl3pPr marL="0" marR="0" lvl="2" indent="0" algn="l" rtl="0">
              <a:spcBef>
                <a:spcPts val="0"/>
              </a:spcBef>
              <a:buNone/>
              <a:defRPr sz="1607">
                <a:solidFill>
                  <a:schemeClr val="dk1"/>
                </a:solidFill>
                <a:latin typeface="Calibri"/>
                <a:ea typeface="Calibri"/>
                <a:cs typeface="Calibri"/>
                <a:sym typeface="Calibri"/>
              </a:defRPr>
            </a:lvl3pPr>
            <a:lvl4pPr marL="0" marR="0" lvl="3" indent="0" algn="l" rtl="0">
              <a:spcBef>
                <a:spcPts val="0"/>
              </a:spcBef>
              <a:buNone/>
              <a:defRPr sz="1607">
                <a:solidFill>
                  <a:schemeClr val="dk1"/>
                </a:solidFill>
                <a:latin typeface="Calibri"/>
                <a:ea typeface="Calibri"/>
                <a:cs typeface="Calibri"/>
                <a:sym typeface="Calibri"/>
              </a:defRPr>
            </a:lvl4pPr>
            <a:lvl5pPr marL="0" marR="0" lvl="4" indent="0" algn="l" rtl="0">
              <a:spcBef>
                <a:spcPts val="0"/>
              </a:spcBef>
              <a:buNone/>
              <a:defRPr sz="1607">
                <a:solidFill>
                  <a:schemeClr val="dk1"/>
                </a:solidFill>
                <a:latin typeface="Calibri"/>
                <a:ea typeface="Calibri"/>
                <a:cs typeface="Calibri"/>
                <a:sym typeface="Calibri"/>
              </a:defRPr>
            </a:lvl5pPr>
            <a:lvl6pPr marL="0" marR="0" lvl="5" indent="0" algn="l" rtl="0">
              <a:spcBef>
                <a:spcPts val="0"/>
              </a:spcBef>
              <a:buNone/>
              <a:defRPr sz="1607">
                <a:solidFill>
                  <a:schemeClr val="dk1"/>
                </a:solidFill>
                <a:latin typeface="Calibri"/>
                <a:ea typeface="Calibri"/>
                <a:cs typeface="Calibri"/>
                <a:sym typeface="Calibri"/>
              </a:defRPr>
            </a:lvl6pPr>
            <a:lvl7pPr marL="0" marR="0" lvl="6" indent="0" algn="l" rtl="0">
              <a:spcBef>
                <a:spcPts val="0"/>
              </a:spcBef>
              <a:buNone/>
              <a:defRPr sz="1607">
                <a:solidFill>
                  <a:schemeClr val="dk1"/>
                </a:solidFill>
                <a:latin typeface="Calibri"/>
                <a:ea typeface="Calibri"/>
                <a:cs typeface="Calibri"/>
                <a:sym typeface="Calibri"/>
              </a:defRPr>
            </a:lvl7pPr>
            <a:lvl8pPr marL="0" marR="0" lvl="7" indent="0" algn="l" rtl="0">
              <a:spcBef>
                <a:spcPts val="0"/>
              </a:spcBef>
              <a:buNone/>
              <a:defRPr sz="1607">
                <a:solidFill>
                  <a:schemeClr val="dk1"/>
                </a:solidFill>
                <a:latin typeface="Calibri"/>
                <a:ea typeface="Calibri"/>
                <a:cs typeface="Calibri"/>
                <a:sym typeface="Calibri"/>
              </a:defRPr>
            </a:lvl8pPr>
            <a:lvl9pPr marL="0" marR="0" lvl="8" indent="0" algn="l" rtl="0">
              <a:spcBef>
                <a:spcPts val="0"/>
              </a:spcBef>
              <a:buNone/>
              <a:defRPr sz="1607">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ideo only">
  <p:cSld name="Video only">
    <p:spTree>
      <p:nvGrpSpPr>
        <p:cNvPr id="1" name="Shape 35"/>
        <p:cNvGrpSpPr/>
        <p:nvPr/>
      </p:nvGrpSpPr>
      <p:grpSpPr>
        <a:xfrm>
          <a:off x="0" y="0"/>
          <a:ext cx="0" cy="0"/>
          <a:chOff x="0" y="0"/>
          <a:chExt cx="0" cy="0"/>
        </a:xfrm>
      </p:grpSpPr>
      <p:sp>
        <p:nvSpPr>
          <p:cNvPr id="36" name="Google Shape;36;p107"/>
          <p:cNvSpPr txBox="1"/>
          <p:nvPr/>
        </p:nvSpPr>
        <p:spPr>
          <a:xfrm>
            <a:off x="-6304" y="0"/>
            <a:ext cx="9150304" cy="921657"/>
          </a:xfrm>
          <a:prstGeom prst="rect">
            <a:avLst/>
          </a:prstGeom>
          <a:solidFill>
            <a:srgbClr val="262087"/>
          </a:solidFill>
          <a:ln>
            <a:noFill/>
          </a:ln>
        </p:spPr>
        <p:txBody>
          <a:bodyPr spcFirstLastPara="1" wrap="square" lIns="66950" tIns="33475" rIns="66950" bIns="33475" anchor="ctr" anchorCtr="0">
            <a:noAutofit/>
          </a:bodyPr>
          <a:lstStyle/>
          <a:p>
            <a:pPr marL="0" marR="0" lvl="0" indent="0" algn="ctr" rtl="0">
              <a:spcBef>
                <a:spcPts val="0"/>
              </a:spcBef>
              <a:spcAft>
                <a:spcPts val="0"/>
              </a:spcAft>
              <a:buNone/>
            </a:pPr>
            <a:endParaRPr sz="2344">
              <a:solidFill>
                <a:schemeClr val="dk1"/>
              </a:solidFill>
              <a:latin typeface="Lato Black"/>
              <a:ea typeface="Lato Black"/>
              <a:cs typeface="Lato Black"/>
              <a:sym typeface="Lato Black"/>
            </a:endParaRPr>
          </a:p>
        </p:txBody>
      </p:sp>
      <p:sp>
        <p:nvSpPr>
          <p:cNvPr id="37" name="Google Shape;37;p107"/>
          <p:cNvSpPr txBox="1">
            <a:spLocks noGrp="1"/>
          </p:cNvSpPr>
          <p:nvPr>
            <p:ph type="body" idx="1"/>
          </p:nvPr>
        </p:nvSpPr>
        <p:spPr>
          <a:xfrm>
            <a:off x="0" y="0"/>
            <a:ext cx="9144000" cy="921657"/>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0"/>
              </a:spcBef>
              <a:spcAft>
                <a:spcPts val="0"/>
              </a:spcAft>
              <a:buClr>
                <a:schemeClr val="lt1"/>
              </a:buClr>
              <a:buSzPts val="3600"/>
              <a:buNone/>
              <a:defRPr sz="3600">
                <a:solidFill>
                  <a:schemeClr val="lt1"/>
                </a:solidFill>
                <a:latin typeface="Lato Black"/>
                <a:ea typeface="Lato Black"/>
                <a:cs typeface="Lato Black"/>
                <a:sym typeface="Lato Black"/>
              </a:defRPr>
            </a:lvl1pPr>
            <a:lvl2pPr marL="914400" lvl="1" indent="-228600" algn="l">
              <a:lnSpc>
                <a:spcPct val="150000"/>
              </a:lnSpc>
              <a:spcBef>
                <a:spcPts val="3000"/>
              </a:spcBef>
              <a:spcAft>
                <a:spcPts val="0"/>
              </a:spcAft>
              <a:buClr>
                <a:schemeClr val="dk1"/>
              </a:buClr>
              <a:buSzPts val="1800"/>
              <a:buNone/>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8" name="Google Shape;38;p107"/>
          <p:cNvSpPr>
            <a:spLocks noGrp="1"/>
          </p:cNvSpPr>
          <p:nvPr>
            <p:ph type="media" idx="2"/>
          </p:nvPr>
        </p:nvSpPr>
        <p:spPr>
          <a:xfrm>
            <a:off x="2042012" y="1304873"/>
            <a:ext cx="5045075" cy="2530475"/>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0"/>
              </a:spcBef>
              <a:spcAft>
                <a:spcPts val="0"/>
              </a:spcAft>
              <a:buClr>
                <a:schemeClr val="dk1"/>
              </a:buClr>
              <a:buSzPts val="2400"/>
              <a:buFont typeface="Arial"/>
              <a:buChar char="•"/>
              <a:defRPr sz="2400" b="1" i="0" u="none" strike="noStrike" cap="none">
                <a:solidFill>
                  <a:schemeClr val="dk1"/>
                </a:solidFill>
                <a:latin typeface="Lato"/>
                <a:ea typeface="Lato"/>
                <a:cs typeface="Lato"/>
                <a:sym typeface="Lato"/>
              </a:defRPr>
            </a:lvl1pPr>
            <a:lvl2pPr marR="0" lvl="1" algn="l" rtl="0">
              <a:lnSpc>
                <a:spcPct val="150000"/>
              </a:lnSpc>
              <a:spcBef>
                <a:spcPts val="3000"/>
              </a:spcBef>
              <a:spcAft>
                <a:spcPts val="0"/>
              </a:spcAft>
              <a:buClr>
                <a:schemeClr val="dk1"/>
              </a:buClr>
              <a:buSzPts val="2400"/>
              <a:buFont typeface="Lato"/>
              <a:buNone/>
              <a:defRPr sz="2400" b="0" i="0" u="none" strike="noStrike" cap="none">
                <a:solidFill>
                  <a:schemeClr val="dk1"/>
                </a:solidFill>
                <a:latin typeface="Lato"/>
                <a:ea typeface="Lato"/>
                <a:cs typeface="Lato"/>
                <a:sym typeface="Lato"/>
              </a:defRPr>
            </a:lvl2pPr>
            <a:lvl3pPr marR="0" lvl="2"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08132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ext only">
    <p:spTree>
      <p:nvGrpSpPr>
        <p:cNvPr id="1" name=""/>
        <p:cNvGrpSpPr/>
        <p:nvPr/>
      </p:nvGrpSpPr>
      <p:grpSpPr>
        <a:xfrm>
          <a:off x="0" y="0"/>
          <a:ext cx="0" cy="0"/>
          <a:chOff x="0" y="0"/>
          <a:chExt cx="0" cy="0"/>
        </a:xfrm>
      </p:grpSpPr>
      <p:sp>
        <p:nvSpPr>
          <p:cNvPr id="6" name="Title 4"/>
          <p:cNvSpPr txBox="1">
            <a:spLocks/>
          </p:cNvSpPr>
          <p:nvPr userDrawn="1"/>
        </p:nvSpPr>
        <p:spPr bwMode="auto">
          <a:xfrm>
            <a:off x="-6304" y="0"/>
            <a:ext cx="9150304" cy="921657"/>
          </a:xfrm>
          <a:prstGeom prst="rect">
            <a:avLst/>
          </a:prstGeom>
          <a:solidFill>
            <a:srgbClr val="262087"/>
          </a:solidFill>
          <a:ln w="9525">
            <a:noFill/>
            <a:miter lim="800000"/>
            <a:headEnd/>
            <a:tailEnd/>
          </a:ln>
        </p:spPr>
        <p:txBody>
          <a:bodyPr vert="horz" wrap="square" lIns="66968" tIns="33484" rIns="66968" bIns="33484"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2344" dirty="0">
              <a:latin typeface="Lato Black" panose="020F0A02020204030203" pitchFamily="34" charset="0"/>
            </a:endParaRPr>
          </a:p>
        </p:txBody>
      </p:sp>
      <p:sp>
        <p:nvSpPr>
          <p:cNvPr id="5" name="Text Placeholder 4"/>
          <p:cNvSpPr>
            <a:spLocks noGrp="1"/>
          </p:cNvSpPr>
          <p:nvPr>
            <p:ph type="body" sz="quarter" idx="13" hasCustomPrompt="1"/>
          </p:nvPr>
        </p:nvSpPr>
        <p:spPr>
          <a:xfrm>
            <a:off x="0" y="0"/>
            <a:ext cx="9144000" cy="921657"/>
          </a:xfrm>
        </p:spPr>
        <p:txBody>
          <a:bodyPr anchor="ctr">
            <a:normAutofit/>
          </a:bodyPr>
          <a:lstStyle>
            <a:lvl1pPr marL="0" indent="0" algn="ctr">
              <a:buNone/>
              <a:defRPr sz="3600">
                <a:solidFill>
                  <a:schemeClr val="bg1"/>
                </a:solidFill>
                <a:latin typeface="Lato Black" panose="020F0A02020204030203" pitchFamily="34" charset="0"/>
              </a:defRPr>
            </a:lvl1pPr>
          </a:lstStyle>
          <a:p>
            <a:pPr lvl="0"/>
            <a:r>
              <a:rPr lang="en-US" dirty="0"/>
              <a:t>Sample Text Slide</a:t>
            </a:r>
          </a:p>
        </p:txBody>
      </p:sp>
      <p:sp>
        <p:nvSpPr>
          <p:cNvPr id="12" name="Text Placeholder 11"/>
          <p:cNvSpPr>
            <a:spLocks noGrp="1"/>
          </p:cNvSpPr>
          <p:nvPr>
            <p:ph type="body" sz="quarter" idx="14"/>
          </p:nvPr>
        </p:nvSpPr>
        <p:spPr>
          <a:xfrm>
            <a:off x="2052028" y="1197429"/>
            <a:ext cx="5046877" cy="2512779"/>
          </a:xfrm>
        </p:spPr>
        <p:txBody>
          <a:bodyPr>
            <a:normAutofit/>
          </a:bodyPr>
          <a:lstStyle>
            <a:lvl1pPr marL="342900" indent="-342900">
              <a:lnSpc>
                <a:spcPct val="150000"/>
              </a:lnSpc>
              <a:spcAft>
                <a:spcPts val="439"/>
              </a:spcAft>
              <a:buFont typeface="Arial"/>
              <a:buChar char="•"/>
              <a:defRPr sz="2400" b="1"/>
            </a:lvl1pPr>
            <a:lvl2pPr marL="342789" indent="0">
              <a:buNone/>
              <a:defRPr sz="1758"/>
            </a:lvl2pPr>
            <a:lvl3pPr marL="685578" indent="0">
              <a:buNone/>
              <a:defRPr sz="1758"/>
            </a:lvl3pPr>
            <a:lvl4pPr marL="1028368" indent="0">
              <a:buNone/>
              <a:defRPr sz="1758"/>
            </a:lvl4pPr>
            <a:lvl5pPr marL="1371157" indent="0">
              <a:buNone/>
              <a:defRPr sz="1758"/>
            </a:lvl5pPr>
          </a:lstStyle>
          <a:p>
            <a:pPr lvl="0"/>
            <a:endParaRPr lang="en-US" dirty="0"/>
          </a:p>
        </p:txBody>
      </p:sp>
    </p:spTree>
    <p:extLst>
      <p:ext uri="{BB962C8B-B14F-4D97-AF65-F5344CB8AC3E}">
        <p14:creationId xmlns:p14="http://schemas.microsoft.com/office/powerpoint/2010/main" val="1185036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ext with image">
    <p:spTree>
      <p:nvGrpSpPr>
        <p:cNvPr id="1" name=""/>
        <p:cNvGrpSpPr/>
        <p:nvPr/>
      </p:nvGrpSpPr>
      <p:grpSpPr>
        <a:xfrm>
          <a:off x="0" y="0"/>
          <a:ext cx="0" cy="0"/>
          <a:chOff x="0" y="0"/>
          <a:chExt cx="0" cy="0"/>
        </a:xfrm>
      </p:grpSpPr>
      <p:sp>
        <p:nvSpPr>
          <p:cNvPr id="10" name="Text Placeholder 4"/>
          <p:cNvSpPr>
            <a:spLocks noGrp="1"/>
          </p:cNvSpPr>
          <p:nvPr>
            <p:ph type="body" sz="quarter" idx="13" hasCustomPrompt="1"/>
          </p:nvPr>
        </p:nvSpPr>
        <p:spPr>
          <a:xfrm>
            <a:off x="0" y="0"/>
            <a:ext cx="9144000" cy="921657"/>
          </a:xfrm>
        </p:spPr>
        <p:txBody>
          <a:bodyPr anchor="ctr">
            <a:normAutofit/>
          </a:bodyPr>
          <a:lstStyle>
            <a:lvl1pPr marL="0" indent="0" algn="ctr">
              <a:buNone/>
              <a:defRPr sz="3600">
                <a:solidFill>
                  <a:schemeClr val="bg1"/>
                </a:solidFill>
                <a:latin typeface="Lato Black" panose="020F0A02020204030203" pitchFamily="34" charset="0"/>
              </a:defRPr>
            </a:lvl1pPr>
          </a:lstStyle>
          <a:p>
            <a:pPr lvl="0"/>
            <a:r>
              <a:rPr lang="en-US" dirty="0"/>
              <a:t>Sample Slide with Image</a:t>
            </a:r>
          </a:p>
        </p:txBody>
      </p:sp>
      <p:sp>
        <p:nvSpPr>
          <p:cNvPr id="6" name="Text Placeholder 5"/>
          <p:cNvSpPr>
            <a:spLocks noGrp="1"/>
          </p:cNvSpPr>
          <p:nvPr>
            <p:ph type="body" sz="quarter" idx="14"/>
          </p:nvPr>
        </p:nvSpPr>
        <p:spPr>
          <a:xfrm>
            <a:off x="942822" y="1277258"/>
            <a:ext cx="3993459" cy="2329521"/>
          </a:xfrm>
        </p:spPr>
        <p:txBody>
          <a:bodyPr>
            <a:normAutofit/>
          </a:bodyPr>
          <a:lstStyle>
            <a:lvl1pPr marL="342900" indent="-342900">
              <a:lnSpc>
                <a:spcPct val="150000"/>
              </a:lnSpc>
              <a:spcAft>
                <a:spcPts val="439"/>
              </a:spcAft>
              <a:buFont typeface="Arial"/>
              <a:buChar char="•"/>
              <a:defRPr sz="2400" b="1"/>
            </a:lvl1pPr>
            <a:lvl2pPr marL="342789" indent="0">
              <a:lnSpc>
                <a:spcPct val="150000"/>
              </a:lnSpc>
              <a:buNone/>
              <a:defRPr/>
            </a:lvl2pPr>
            <a:lvl3pPr marL="685578" indent="0">
              <a:lnSpc>
                <a:spcPct val="150000"/>
              </a:lnSpc>
              <a:buNone/>
              <a:defRPr/>
            </a:lvl3pPr>
            <a:lvl4pPr marL="1028368" indent="0">
              <a:lnSpc>
                <a:spcPct val="150000"/>
              </a:lnSpc>
              <a:buNone/>
              <a:defRPr/>
            </a:lvl4pPr>
            <a:lvl5pPr marL="1371157" indent="0">
              <a:lnSpc>
                <a:spcPct val="150000"/>
              </a:lnSpc>
              <a:buNone/>
              <a:defRPr/>
            </a:lvl5pPr>
          </a:lstStyle>
          <a:p>
            <a:pPr lvl="0"/>
            <a:endParaRPr lang="en-US" dirty="0"/>
          </a:p>
        </p:txBody>
      </p:sp>
      <p:sp>
        <p:nvSpPr>
          <p:cNvPr id="13" name="Picture Placeholder 12"/>
          <p:cNvSpPr>
            <a:spLocks noGrp="1"/>
          </p:cNvSpPr>
          <p:nvPr>
            <p:ph type="pic" sz="quarter" idx="15" hasCustomPrompt="1"/>
          </p:nvPr>
        </p:nvSpPr>
        <p:spPr>
          <a:xfrm>
            <a:off x="5262429" y="1291773"/>
            <a:ext cx="3420446" cy="3090606"/>
          </a:xfrm>
        </p:spPr>
        <p:txBody>
          <a:bodyPr/>
          <a:lstStyle>
            <a:lvl1pPr marL="0" indent="0">
              <a:buNone/>
              <a:defRPr baseline="0">
                <a:solidFill>
                  <a:schemeClr val="bg2"/>
                </a:solidFill>
              </a:defRPr>
            </a:lvl1pPr>
          </a:lstStyle>
          <a:p>
            <a:r>
              <a:rPr lang="en-US" dirty="0"/>
              <a:t>Insert picture here</a:t>
            </a:r>
          </a:p>
        </p:txBody>
      </p:sp>
    </p:spTree>
    <p:extLst>
      <p:ext uri="{BB962C8B-B14F-4D97-AF65-F5344CB8AC3E}">
        <p14:creationId xmlns:p14="http://schemas.microsoft.com/office/powerpoint/2010/main" val="1275035337"/>
      </p:ext>
    </p:extLst>
  </p:cSld>
  <p:clrMapOvr>
    <a:masterClrMapping/>
  </p:clrMapOvr>
  <p:extLst>
    <p:ext uri="{DCECCB84-F9BA-43D5-87BE-67443E8EF086}">
      <p15:sldGuideLst xmlns:p15="http://schemas.microsoft.com/office/powerpoint/2012/main">
        <p15:guide id="1" orient="horz" pos="1638">
          <p15:clr>
            <a:srgbClr val="FBAE40"/>
          </p15:clr>
        </p15:guide>
        <p15:guide id="2" pos="576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theme" Target="../theme/theme2.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8">
            <a:alphaModFix amt="73000"/>
          </a:blip>
          <a:stretch>
            <a:fillRect/>
          </a:stretch>
        </a:blipFill>
        <a:effectLst/>
      </p:bgPr>
    </p:bg>
    <p:spTree>
      <p:nvGrpSpPr>
        <p:cNvPr id="1" name="Shape 9"/>
        <p:cNvGrpSpPr/>
        <p:nvPr/>
      </p:nvGrpSpPr>
      <p:grpSpPr>
        <a:xfrm>
          <a:off x="0" y="0"/>
          <a:ext cx="0" cy="0"/>
          <a:chOff x="0" y="0"/>
          <a:chExt cx="0" cy="0"/>
        </a:xfrm>
      </p:grpSpPr>
      <p:sp>
        <p:nvSpPr>
          <p:cNvPr id="10" name="Google Shape;10;p101"/>
          <p:cNvSpPr txBox="1">
            <a:spLocks noGrp="1"/>
          </p:cNvSpPr>
          <p:nvPr>
            <p:ph type="body" idx="1"/>
          </p:nvPr>
        </p:nvSpPr>
        <p:spPr>
          <a:xfrm>
            <a:off x="2184116" y="1364104"/>
            <a:ext cx="4762552" cy="2478963"/>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0000"/>
              </a:lnSpc>
              <a:spcBef>
                <a:spcPts val="0"/>
              </a:spcBef>
              <a:spcAft>
                <a:spcPts val="0"/>
              </a:spcAft>
              <a:buClr>
                <a:schemeClr val="dk1"/>
              </a:buClr>
              <a:buSzPts val="2400"/>
              <a:buFont typeface="Arial"/>
              <a:buChar char="•"/>
              <a:defRPr sz="2400" b="1" i="0" u="none" strike="noStrike" cap="none">
                <a:solidFill>
                  <a:schemeClr val="dk1"/>
                </a:solidFill>
                <a:latin typeface="Lato"/>
                <a:ea typeface="Lato"/>
                <a:cs typeface="Lato"/>
                <a:sym typeface="Lato"/>
              </a:defRPr>
            </a:lvl1pPr>
            <a:lvl2pPr marL="914400" marR="0" lvl="1" indent="-228600" algn="l" rtl="0">
              <a:lnSpc>
                <a:spcPct val="150000"/>
              </a:lnSpc>
              <a:spcBef>
                <a:spcPts val="3000"/>
              </a:spcBef>
              <a:spcAft>
                <a:spcPts val="0"/>
              </a:spcAft>
              <a:buClr>
                <a:schemeClr val="dk1"/>
              </a:buClr>
              <a:buSzPts val="2400"/>
              <a:buFont typeface="Lato"/>
              <a:buNone/>
              <a:defRPr sz="2400" b="0" i="0" u="none" strike="noStrike" cap="none">
                <a:solidFill>
                  <a:schemeClr val="dk1"/>
                </a:solidFill>
                <a:latin typeface="Lato"/>
                <a:ea typeface="Lato"/>
                <a:cs typeface="Lato"/>
                <a:sym typeface="Lato"/>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1" name="Google Shape;11;p101"/>
          <p:cNvSpPr txBox="1"/>
          <p:nvPr/>
        </p:nvSpPr>
        <p:spPr>
          <a:xfrm>
            <a:off x="-6304" y="0"/>
            <a:ext cx="9150304" cy="921657"/>
          </a:xfrm>
          <a:prstGeom prst="rect">
            <a:avLst/>
          </a:prstGeom>
          <a:solidFill>
            <a:srgbClr val="262087"/>
          </a:solidFill>
          <a:ln>
            <a:noFill/>
          </a:ln>
        </p:spPr>
        <p:txBody>
          <a:bodyPr spcFirstLastPara="1" wrap="square" lIns="66950" tIns="33475" rIns="66950" bIns="33475" anchor="ctr" anchorCtr="0">
            <a:noAutofit/>
          </a:bodyPr>
          <a:lstStyle/>
          <a:p>
            <a:pPr marL="0" marR="0" lvl="0" indent="0" algn="ctr" rtl="0">
              <a:spcBef>
                <a:spcPts val="0"/>
              </a:spcBef>
              <a:spcAft>
                <a:spcPts val="0"/>
              </a:spcAft>
              <a:buNone/>
            </a:pPr>
            <a:endParaRPr sz="2344" b="0" i="0" u="none" strike="noStrike" cap="none">
              <a:solidFill>
                <a:schemeClr val="dk1"/>
              </a:solidFill>
              <a:latin typeface="Lato Black"/>
              <a:ea typeface="Lato Black"/>
              <a:cs typeface="Lato Black"/>
              <a:sym typeface="Lato Black"/>
            </a:endParaRPr>
          </a:p>
        </p:txBody>
      </p:sp>
      <p:sp>
        <p:nvSpPr>
          <p:cNvPr id="12" name="Google Shape;12;p101"/>
          <p:cNvSpPr txBox="1">
            <a:spLocks noGrp="1"/>
          </p:cNvSpPr>
          <p:nvPr>
            <p:ph type="title"/>
          </p:nvPr>
        </p:nvSpPr>
        <p:spPr>
          <a:xfrm>
            <a:off x="616258" y="0"/>
            <a:ext cx="7886700" cy="914400"/>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0"/>
              </a:spcBef>
              <a:spcAft>
                <a:spcPts val="0"/>
              </a:spcAft>
              <a:buClr>
                <a:schemeClr val="lt1"/>
              </a:buClr>
              <a:buSzPts val="3600"/>
              <a:buFont typeface="Lato Black"/>
              <a:buNone/>
              <a:defRPr sz="3600" b="0" i="0" u="none" strike="noStrike" cap="none">
                <a:solidFill>
                  <a:schemeClr val="lt1"/>
                </a:solidFill>
                <a:latin typeface="Lato Black"/>
                <a:ea typeface="Lato Black"/>
                <a:cs typeface="Lato Black"/>
                <a:sym typeface="Lato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6">
            <a:alphaModFix amt="73000"/>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184116" y="1364104"/>
            <a:ext cx="4762552" cy="2478963"/>
          </a:xfrm>
          <a:prstGeom prst="rect">
            <a:avLst/>
          </a:prstGeom>
        </p:spPr>
        <p:txBody>
          <a:bodyPr vert="horz" lIns="91440" tIns="45720" rIns="91440" bIns="45720" rtlCol="0">
            <a:normAutofit/>
          </a:bodyPr>
          <a:lstStyle/>
          <a:p>
            <a:pPr lvl="0"/>
            <a:r>
              <a:rPr lang="en-US" dirty="0"/>
              <a:t>Click to edit Master text styles</a:t>
            </a:r>
          </a:p>
        </p:txBody>
      </p:sp>
      <p:sp>
        <p:nvSpPr>
          <p:cNvPr id="5" name="Title 4"/>
          <p:cNvSpPr txBox="1">
            <a:spLocks/>
          </p:cNvSpPr>
          <p:nvPr userDrawn="1"/>
        </p:nvSpPr>
        <p:spPr bwMode="auto">
          <a:xfrm>
            <a:off x="-6304" y="0"/>
            <a:ext cx="9150304" cy="921657"/>
          </a:xfrm>
          <a:prstGeom prst="rect">
            <a:avLst/>
          </a:prstGeom>
          <a:solidFill>
            <a:srgbClr val="262087"/>
          </a:solidFill>
          <a:ln w="9525">
            <a:noFill/>
            <a:miter lim="800000"/>
            <a:headEnd/>
            <a:tailEnd/>
          </a:ln>
        </p:spPr>
        <p:txBody>
          <a:bodyPr vert="horz" wrap="square" lIns="66968" tIns="33484" rIns="66968" bIns="33484"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2344" dirty="0">
              <a:latin typeface="Lato Black" panose="020F0A02020204030203" pitchFamily="34" charset="0"/>
            </a:endParaRPr>
          </a:p>
        </p:txBody>
      </p:sp>
      <p:sp>
        <p:nvSpPr>
          <p:cNvPr id="2" name="Title Placeholder 1"/>
          <p:cNvSpPr>
            <a:spLocks noGrp="1"/>
          </p:cNvSpPr>
          <p:nvPr>
            <p:ph type="title"/>
          </p:nvPr>
        </p:nvSpPr>
        <p:spPr>
          <a:xfrm>
            <a:off x="616258" y="0"/>
            <a:ext cx="7886700" cy="914400"/>
          </a:xfrm>
          <a:prstGeom prst="rect">
            <a:avLst/>
          </a:prstGeom>
        </p:spPr>
        <p:txBody>
          <a:bodyPr vert="horz" lIns="91440" tIns="45720" rIns="91440" bIns="45720" rtlCol="0" anchor="ctr">
            <a:normAutofit/>
          </a:bodyPr>
          <a:lstStyle/>
          <a:p>
            <a:r>
              <a:rPr lang="en-US" dirty="0"/>
              <a:t>Text Slide Master</a:t>
            </a:r>
          </a:p>
        </p:txBody>
      </p:sp>
    </p:spTree>
    <p:extLst>
      <p:ext uri="{BB962C8B-B14F-4D97-AF65-F5344CB8AC3E}">
        <p14:creationId xmlns:p14="http://schemas.microsoft.com/office/powerpoint/2010/main" val="1963821010"/>
      </p:ext>
    </p:extLst>
  </p:cSld>
  <p:clrMap bg1="lt1" tx1="dk1" bg2="lt2" tx2="dk2" accent1="accent1" accent2="accent2" accent3="accent3" accent4="accent4" accent5="accent5" accent6="accent6" hlink="hlink" folHlink="folHlink"/>
  <p:sldLayoutIdLst>
    <p:sldLayoutId id="2147483698" r:id="rId1"/>
    <p:sldLayoutId id="2147483694" r:id="rId2"/>
    <p:sldLayoutId id="2147483696" r:id="rId3"/>
    <p:sldLayoutId id="2147483700" r:id="rId4"/>
  </p:sldLayoutIdLst>
  <p:hf hdr="0" ftr="0" dt="0"/>
  <p:txStyles>
    <p:titleStyle>
      <a:lvl1pPr algn="ctr" defTabSz="685800" rtl="0" eaLnBrk="1" latinLnBrk="0" hangingPunct="1">
        <a:lnSpc>
          <a:spcPct val="90000"/>
        </a:lnSpc>
        <a:spcBef>
          <a:spcPct val="0"/>
        </a:spcBef>
        <a:buNone/>
        <a:defRPr sz="3600" kern="1200">
          <a:solidFill>
            <a:schemeClr val="bg1"/>
          </a:solidFill>
          <a:latin typeface="Lato Black" panose="020F0A02020204030203" pitchFamily="34" charset="0"/>
          <a:ea typeface="+mj-ea"/>
          <a:cs typeface="+mj-cs"/>
        </a:defRPr>
      </a:lvl1pPr>
    </p:titleStyle>
    <p:bodyStyle>
      <a:lvl1pPr marL="164592" indent="-164592" algn="l" defTabSz="685800" rtl="0" eaLnBrk="1" latinLnBrk="0" hangingPunct="1">
        <a:lnSpc>
          <a:spcPct val="100000"/>
        </a:lnSpc>
        <a:spcBef>
          <a:spcPts val="0"/>
        </a:spcBef>
        <a:spcAft>
          <a:spcPts val="3000"/>
        </a:spcAft>
        <a:buFont typeface="Arial"/>
        <a:buChar char="•"/>
        <a:defRPr sz="2400" b="1" kern="1200">
          <a:solidFill>
            <a:schemeClr val="tx1"/>
          </a:solidFill>
          <a:latin typeface="Lato" panose="020F0502020204030203" pitchFamily="34" charset="0"/>
          <a:ea typeface="+mn-ea"/>
          <a:cs typeface="+mn-cs"/>
        </a:defRPr>
      </a:lvl1pPr>
      <a:lvl2pPr marL="342900" indent="0" algn="l" defTabSz="685800" rtl="0" eaLnBrk="1" latinLnBrk="0" hangingPunct="1">
        <a:lnSpc>
          <a:spcPct val="150000"/>
        </a:lnSpc>
        <a:spcBef>
          <a:spcPts val="375"/>
        </a:spcBef>
        <a:buFont typeface="Lato" panose="020F0502020204030203" pitchFamily="34" charset="0"/>
        <a:buNone/>
        <a:defRPr sz="2400" kern="1200">
          <a:solidFill>
            <a:schemeClr val="tx1"/>
          </a:solidFill>
          <a:latin typeface="Lato" panose="020F050202020403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94.xml"/><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98.xml"/><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hyperlink" Target="mailto:tgrayphdcpa@gmail.com" TargetMode="External"/><Relationship Id="rId7" Type="http://schemas.openxmlformats.org/officeDocument/2006/relationships/hyperlink" Target="mailto:mark.elworthy@dpi.wi.gov" TargetMode="External"/><Relationship Id="rId2" Type="http://schemas.openxmlformats.org/officeDocument/2006/relationships/notesSlide" Target="../notesSlides/notesSlide100.xml"/><Relationship Id="rId1" Type="http://schemas.openxmlformats.org/officeDocument/2006/relationships/slideLayout" Target="../slideLayouts/slideLayout2.xml"/><Relationship Id="rId6" Type="http://schemas.openxmlformats.org/officeDocument/2006/relationships/hyperlink" Target="mailto:Dburnett@rwbaird.com" TargetMode="External"/><Relationship Id="rId11" Type="http://schemas.openxmlformats.org/officeDocument/2006/relationships/image" Target="../media/image55.png"/><Relationship Id="rId5" Type="http://schemas.openxmlformats.org/officeDocument/2006/relationships/hyperlink" Target="mailto:towens@pointschools.net" TargetMode="External"/><Relationship Id="rId10" Type="http://schemas.openxmlformats.org/officeDocument/2006/relationships/image" Target="../media/image54.png"/><Relationship Id="rId4" Type="http://schemas.openxmlformats.org/officeDocument/2006/relationships/hyperlink" Target="mailto:robert.soldner@dpi.wi.gov" TargetMode="External"/><Relationship Id="rId9" Type="http://schemas.openxmlformats.org/officeDocument/2006/relationships/image" Target="../media/image53.png"/></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7.svg"/></Relationships>
</file>

<file path=ppt/slides/_rels/slide18.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18.xml"/><Relationship Id="rId1" Type="http://schemas.openxmlformats.org/officeDocument/2006/relationships/slideLayout" Target="../slideLayouts/slideLayout9.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9.xml"/><Relationship Id="rId1" Type="http://schemas.openxmlformats.org/officeDocument/2006/relationships/slideLayout" Target="../slideLayouts/slideLayout9.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3.xml"/><Relationship Id="rId1" Type="http://schemas.openxmlformats.org/officeDocument/2006/relationships/slideLayout" Target="../slideLayouts/slideLayout9.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6.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8.xml"/><Relationship Id="rId1" Type="http://schemas.openxmlformats.org/officeDocument/2006/relationships/slideLayout" Target="../slideLayouts/slideLayout9.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9.xml"/><Relationship Id="rId1" Type="http://schemas.openxmlformats.org/officeDocument/2006/relationships/slideLayout" Target="../slideLayouts/slideLayout10.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0.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0.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hyperlink" Target="https://dpi.wi.gov/sfs/statistical/longitudinal-data/revenue-limit" TargetMode="External"/><Relationship Id="rId2" Type="http://schemas.openxmlformats.org/officeDocument/2006/relationships/hyperlink" Target="https://dpi.wi.gov/sfs/limits/worksheets/revenue" TargetMode="Externa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6.png"/><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6.png"/><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hyperlink" Target="http://www.google.com/url?sa=i&amp;rct=j&amp;q=&amp;esrc=s&amp;source=images&amp;cd=&amp;cad=rja&amp;uact=8&amp;ved=0ahUKEwjmoqynm9DYAhVn5oMKHbvkBKQQjRwIBw&amp;url=http://clipartbarn.com/sticky-note-clipart_20006/&amp;psig=AOvVaw035S5H7vNk-plNeNLdFXlE&amp;ust=1515770481123801"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5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hyperlink" Target="https://dpi.wi.gov/sfs/statistical/finance-maps/overview" TargetMode="External"/><Relationship Id="rId2" Type="http://schemas.openxmlformats.org/officeDocument/2006/relationships/notesSlide" Target="../notesSlides/notesSlide49.xml"/><Relationship Id="rId1" Type="http://schemas.openxmlformats.org/officeDocument/2006/relationships/slideLayout" Target="../slideLayouts/slideLayout5.xml"/><Relationship Id="rId4" Type="http://schemas.openxmlformats.org/officeDocument/2006/relationships/image" Target="../media/image31.jpg"/></Relationships>
</file>

<file path=ppt/slides/_rels/slide57.xml.rels><?xml version="1.0" encoding="UTF-8" standalone="yes"?>
<Relationships xmlns="http://schemas.openxmlformats.org/package/2006/relationships"><Relationship Id="rId3" Type="http://schemas.openxmlformats.org/officeDocument/2006/relationships/hyperlink" Target="https://dpi.wi.gov/sfs/aid/general/equalization/overview" TargetMode="External"/><Relationship Id="rId2" Type="http://schemas.openxmlformats.org/officeDocument/2006/relationships/notesSlide" Target="../notesSlides/notesSlide50.xml"/><Relationship Id="rId1" Type="http://schemas.openxmlformats.org/officeDocument/2006/relationships/slideLayout" Target="../slideLayouts/slideLayout5.xml"/><Relationship Id="rId4" Type="http://schemas.openxmlformats.org/officeDocument/2006/relationships/hyperlink" Target="http://dpi.wi.gov/sfs/aid/general/equalization/worksheets-general-aid"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3" Type="http://schemas.openxmlformats.org/officeDocument/2006/relationships/hyperlink" Target="http://dpi.wi.gov/sfs/statistical/longitudinal-data/property-valuation" TargetMode="External"/><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3" Type="http://schemas.openxmlformats.org/officeDocument/2006/relationships/hyperlink" Target="https://dpi.wi.gov/sfs/statistical/longitudinal-data/equalization-aid" TargetMode="External"/><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3.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91.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9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92.xml"/><Relationship Id="rId1" Type="http://schemas.openxmlformats.org/officeDocument/2006/relationships/slideLayout" Target="../slideLayouts/slideLayout2.xml"/><Relationship Id="rId4" Type="http://schemas.openxmlformats.org/officeDocument/2006/relationships/image" Target="../media/image4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sp>
        <p:nvSpPr>
          <p:cNvPr id="44" name="Google Shape;44;p1"/>
          <p:cNvSpPr txBox="1">
            <a:spLocks noGrp="1"/>
          </p:cNvSpPr>
          <p:nvPr>
            <p:ph type="body" idx="1"/>
          </p:nvPr>
        </p:nvSpPr>
        <p:spPr>
          <a:xfrm>
            <a:off x="1197620" y="1019413"/>
            <a:ext cx="6505997" cy="1715696"/>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rgbClr val="333399"/>
              </a:buClr>
              <a:buSzPts val="4000"/>
              <a:buNone/>
            </a:pPr>
            <a:r>
              <a:rPr lang="en-US" sz="4000" dirty="0"/>
              <a:t>A Deep Dive Into Wisconsin School Finance</a:t>
            </a:r>
            <a:endParaRPr dirty="0"/>
          </a:p>
        </p:txBody>
      </p:sp>
      <p:sp>
        <p:nvSpPr>
          <p:cNvPr id="45" name="Google Shape;45;p1"/>
          <p:cNvSpPr txBox="1">
            <a:spLocks noGrp="1"/>
          </p:cNvSpPr>
          <p:nvPr>
            <p:ph type="body" idx="2"/>
          </p:nvPr>
        </p:nvSpPr>
        <p:spPr>
          <a:xfrm>
            <a:off x="6170862" y="2683479"/>
            <a:ext cx="2190060" cy="1526571"/>
          </a:xfrm>
          <a:prstGeom prst="rect">
            <a:avLst/>
          </a:prstGeom>
          <a:noFill/>
          <a:ln>
            <a:noFill/>
          </a:ln>
        </p:spPr>
        <p:txBody>
          <a:bodyPr spcFirstLastPara="1" wrap="square" lIns="91425" tIns="45700" rIns="91425" bIns="45700" anchor="t" anchorCtr="0">
            <a:noAutofit/>
          </a:bodyPr>
          <a:lstStyle/>
          <a:p>
            <a:pPr marL="0" lvl="0" indent="0" algn="l" rtl="0">
              <a:lnSpc>
                <a:spcPct val="65666"/>
              </a:lnSpc>
              <a:spcBef>
                <a:spcPts val="0"/>
              </a:spcBef>
              <a:spcAft>
                <a:spcPts val="0"/>
              </a:spcAft>
              <a:buClr>
                <a:schemeClr val="dk1"/>
              </a:buClr>
              <a:buSzPts val="1800"/>
              <a:buNone/>
            </a:pPr>
            <a:r>
              <a:rPr lang="en-US"/>
              <a:t>Tom Owens</a:t>
            </a:r>
            <a:endParaRPr/>
          </a:p>
          <a:p>
            <a:pPr marL="0" lvl="0" indent="0" algn="l" rtl="0">
              <a:lnSpc>
                <a:spcPct val="65666"/>
              </a:lnSpc>
              <a:spcBef>
                <a:spcPts val="1200"/>
              </a:spcBef>
              <a:spcAft>
                <a:spcPts val="0"/>
              </a:spcAft>
              <a:buClr>
                <a:schemeClr val="dk1"/>
              </a:buClr>
              <a:buSzPts val="1800"/>
              <a:buNone/>
            </a:pPr>
            <a:r>
              <a:rPr lang="en-US"/>
              <a:t>Debby Brunett</a:t>
            </a:r>
            <a:endParaRPr/>
          </a:p>
          <a:p>
            <a:pPr marL="0" lvl="0" indent="0" algn="l" rtl="0">
              <a:lnSpc>
                <a:spcPct val="65666"/>
              </a:lnSpc>
              <a:spcBef>
                <a:spcPts val="1200"/>
              </a:spcBef>
              <a:spcAft>
                <a:spcPts val="0"/>
              </a:spcAft>
              <a:buClr>
                <a:schemeClr val="dk1"/>
              </a:buClr>
              <a:buSzPts val="1800"/>
              <a:buNone/>
            </a:pPr>
            <a:r>
              <a:rPr lang="en-US"/>
              <a:t>Todd Gray</a:t>
            </a:r>
            <a:endParaRPr/>
          </a:p>
          <a:p>
            <a:pPr marL="0" lvl="0" indent="0" algn="l" rtl="0">
              <a:lnSpc>
                <a:spcPct val="65666"/>
              </a:lnSpc>
              <a:spcBef>
                <a:spcPts val="1200"/>
              </a:spcBef>
              <a:spcAft>
                <a:spcPts val="0"/>
              </a:spcAft>
              <a:buClr>
                <a:schemeClr val="dk1"/>
              </a:buClr>
              <a:buSzPts val="1800"/>
              <a:buNone/>
            </a:pPr>
            <a:r>
              <a:rPr lang="en-US"/>
              <a:t>Jennifer Buros</a:t>
            </a:r>
            <a:endParaRPr/>
          </a:p>
          <a:p>
            <a:pPr marL="0" lvl="0" indent="0" algn="l" rtl="0">
              <a:lnSpc>
                <a:spcPct val="65666"/>
              </a:lnSpc>
              <a:spcBef>
                <a:spcPts val="1200"/>
              </a:spcBef>
              <a:spcAft>
                <a:spcPts val="0"/>
              </a:spcAft>
              <a:buClr>
                <a:schemeClr val="dk1"/>
              </a:buClr>
              <a:buSzPts val="1800"/>
              <a:buNone/>
            </a:pPr>
            <a:r>
              <a:rPr lang="en-US"/>
              <a:t>Mark Elworthy</a:t>
            </a:r>
            <a:endParaRPr/>
          </a:p>
          <a:p>
            <a:pPr marL="0" lvl="0" indent="0" algn="l" rtl="0">
              <a:lnSpc>
                <a:spcPct val="65666"/>
              </a:lnSpc>
              <a:spcBef>
                <a:spcPts val="1200"/>
              </a:spcBef>
              <a:spcAft>
                <a:spcPts val="0"/>
              </a:spcAft>
              <a:buClr>
                <a:schemeClr val="dk1"/>
              </a:buClr>
              <a:buSzPts val="1800"/>
              <a:buNone/>
            </a:pPr>
            <a:endParaRPr/>
          </a:p>
        </p:txBody>
      </p:sp>
      <p:sp>
        <p:nvSpPr>
          <p:cNvPr id="46" name="Google Shape;46;p1"/>
          <p:cNvSpPr txBox="1"/>
          <p:nvPr/>
        </p:nvSpPr>
        <p:spPr>
          <a:xfrm>
            <a:off x="967563" y="51992"/>
            <a:ext cx="7208874"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i="0" u="none" strike="noStrike" cap="none">
                <a:solidFill>
                  <a:schemeClr val="lt1"/>
                </a:solidFill>
                <a:latin typeface="Calibri"/>
                <a:ea typeface="Calibri"/>
                <a:cs typeface="Calibri"/>
                <a:sym typeface="Calibri"/>
              </a:rPr>
              <a:t>State Education Convention</a:t>
            </a:r>
            <a:br>
              <a:rPr lang="en-US" sz="2400" b="1" i="0" u="none" strike="noStrike" cap="none">
                <a:solidFill>
                  <a:schemeClr val="lt1"/>
                </a:solidFill>
                <a:latin typeface="Calibri"/>
                <a:ea typeface="Calibri"/>
                <a:cs typeface="Calibri"/>
                <a:sym typeface="Calibri"/>
              </a:rPr>
            </a:br>
            <a:r>
              <a:rPr lang="en-US" sz="2400" b="1" i="0" u="none" strike="noStrike" cap="none">
                <a:solidFill>
                  <a:schemeClr val="lt1"/>
                </a:solidFill>
                <a:latin typeface="Calibri"/>
                <a:ea typeface="Calibri"/>
                <a:cs typeface="Calibri"/>
                <a:sym typeface="Calibri"/>
              </a:rPr>
              <a:t>January 18, 2024</a:t>
            </a:r>
            <a:endParaRPr sz="2400" b="0" i="0" u="none" strike="noStrike" cap="non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0"/>
          <p:cNvSpPr txBox="1"/>
          <p:nvPr/>
        </p:nvSpPr>
        <p:spPr>
          <a:xfrm>
            <a:off x="1" y="167053"/>
            <a:ext cx="914400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a:solidFill>
                  <a:schemeClr val="lt1"/>
                </a:solidFill>
                <a:latin typeface="Lato Black"/>
                <a:ea typeface="Lato Black"/>
                <a:cs typeface="Lato Black"/>
                <a:sym typeface="Lato Black"/>
              </a:rPr>
              <a:t>Constitutional Underpinnings</a:t>
            </a:r>
            <a:endParaRPr/>
          </a:p>
        </p:txBody>
      </p:sp>
      <p:sp>
        <p:nvSpPr>
          <p:cNvPr id="111" name="Google Shape;111;p10"/>
          <p:cNvSpPr txBox="1"/>
          <p:nvPr/>
        </p:nvSpPr>
        <p:spPr>
          <a:xfrm>
            <a:off x="261257" y="1302657"/>
            <a:ext cx="8605157" cy="322852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760"/>
              <a:buFont typeface="Noto Sans Symbols"/>
              <a:buNone/>
            </a:pPr>
            <a:r>
              <a:rPr lang="en-US" sz="2200" b="1" i="0" u="none" strike="noStrike" cap="none" dirty="0">
                <a:solidFill>
                  <a:schemeClr val="dk1"/>
                </a:solidFill>
                <a:latin typeface="Lato"/>
                <a:ea typeface="Lato"/>
                <a:cs typeface="Lato"/>
                <a:sym typeface="Lato"/>
              </a:rPr>
              <a:t>The State provides financial assistance in the form of Equalization/General Aid to school districts in order to:</a:t>
            </a:r>
            <a:endParaRPr dirty="0"/>
          </a:p>
          <a:p>
            <a:pPr marL="0" marR="0" lvl="0" indent="0" algn="l" rtl="0">
              <a:lnSpc>
                <a:spcPct val="100000"/>
              </a:lnSpc>
              <a:spcBef>
                <a:spcPts val="0"/>
              </a:spcBef>
              <a:spcAft>
                <a:spcPts val="0"/>
              </a:spcAft>
              <a:buClr>
                <a:schemeClr val="dk1"/>
              </a:buClr>
              <a:buSzPts val="1760"/>
              <a:buFont typeface="Noto Sans Symbols"/>
              <a:buNone/>
            </a:pPr>
            <a:endParaRPr sz="2200" b="1" i="0" u="none" strike="noStrike" cap="none" dirty="0">
              <a:solidFill>
                <a:schemeClr val="dk1"/>
              </a:solidFill>
              <a:latin typeface="Lato"/>
              <a:ea typeface="Lato"/>
              <a:cs typeface="Lato"/>
              <a:sym typeface="Lato"/>
            </a:endParaRPr>
          </a:p>
          <a:p>
            <a:pPr marL="282575" marR="0" lvl="1" indent="-228600" algn="l" rtl="0">
              <a:lnSpc>
                <a:spcPct val="100000"/>
              </a:lnSpc>
              <a:spcBef>
                <a:spcPts val="0"/>
              </a:spcBef>
              <a:spcAft>
                <a:spcPts val="0"/>
              </a:spcAft>
              <a:buClr>
                <a:schemeClr val="dk1"/>
              </a:buClr>
              <a:buSzPts val="2200"/>
              <a:buFont typeface="Noto Sans Symbols"/>
              <a:buChar char="▪"/>
            </a:pPr>
            <a:r>
              <a:rPr lang="en-US" sz="2200" b="1" i="0" u="none" strike="noStrike" cap="none" dirty="0">
                <a:solidFill>
                  <a:schemeClr val="dk1"/>
                </a:solidFill>
                <a:latin typeface="Lato"/>
                <a:ea typeface="Lato"/>
                <a:cs typeface="Lato"/>
                <a:sym typeface="Lato"/>
              </a:rPr>
              <a:t>Reduce the reliance upon the local property tax as the sole source of revenue for educational programs.</a:t>
            </a:r>
            <a:endParaRPr dirty="0"/>
          </a:p>
          <a:p>
            <a:pPr marL="282575" marR="0" lvl="1" indent="-88900" algn="l" rtl="0">
              <a:lnSpc>
                <a:spcPct val="100000"/>
              </a:lnSpc>
              <a:spcBef>
                <a:spcPts val="0"/>
              </a:spcBef>
              <a:spcAft>
                <a:spcPts val="0"/>
              </a:spcAft>
              <a:buClr>
                <a:schemeClr val="dk1"/>
              </a:buClr>
              <a:buSzPts val="2200"/>
              <a:buFont typeface="Noto Sans Symbols"/>
              <a:buNone/>
            </a:pPr>
            <a:endParaRPr sz="2200" b="1" i="0" u="none" strike="noStrike" cap="none" dirty="0">
              <a:solidFill>
                <a:schemeClr val="dk1"/>
              </a:solidFill>
              <a:latin typeface="Lato"/>
              <a:ea typeface="Lato"/>
              <a:cs typeface="Lato"/>
              <a:sym typeface="Lato"/>
            </a:endParaRPr>
          </a:p>
          <a:p>
            <a:pPr marL="282575" marR="0" lvl="1" indent="-228600" algn="l" rtl="0">
              <a:lnSpc>
                <a:spcPct val="100000"/>
              </a:lnSpc>
              <a:spcBef>
                <a:spcPts val="0"/>
              </a:spcBef>
              <a:spcAft>
                <a:spcPts val="0"/>
              </a:spcAft>
              <a:buClr>
                <a:schemeClr val="dk1"/>
              </a:buClr>
              <a:buSzPts val="2200"/>
              <a:buFont typeface="Noto Sans Symbols"/>
              <a:buChar char="▪"/>
            </a:pPr>
            <a:r>
              <a:rPr lang="en-US" sz="2200" b="1" i="0" u="none" strike="noStrike" cap="none" dirty="0">
                <a:solidFill>
                  <a:schemeClr val="dk1"/>
                </a:solidFill>
                <a:latin typeface="Lato"/>
                <a:ea typeface="Lato"/>
                <a:cs typeface="Lato"/>
                <a:sym typeface="Lato"/>
              </a:rPr>
              <a:t>Guarantee that a basic educational opportunity is available to all pupils </a:t>
            </a:r>
            <a:r>
              <a:rPr lang="en-US" sz="2200" b="1" i="0" u="sng" strike="noStrike" cap="none" dirty="0">
                <a:solidFill>
                  <a:schemeClr val="dk1"/>
                </a:solidFill>
                <a:latin typeface="Lato"/>
                <a:ea typeface="Lato"/>
                <a:cs typeface="Lato"/>
                <a:sym typeface="Lato"/>
              </a:rPr>
              <a:t>regardless of the local fiscal capacity</a:t>
            </a:r>
            <a:r>
              <a:rPr lang="en-US" sz="2200" b="1" i="0" u="none" strike="noStrike" cap="none" dirty="0">
                <a:solidFill>
                  <a:schemeClr val="dk1"/>
                </a:solidFill>
                <a:latin typeface="Lato"/>
                <a:ea typeface="Lato"/>
                <a:cs typeface="Lato"/>
                <a:sym typeface="Lato"/>
              </a:rPr>
              <a:t> of the district in which they reside.</a:t>
            </a:r>
            <a:endParaRPr sz="2200" b="1" i="1" u="none" strike="noStrike" cap="none" dirty="0">
              <a:solidFill>
                <a:srgbClr val="7030A0"/>
              </a:solidFill>
              <a:latin typeface="Lato"/>
              <a:ea typeface="Lato"/>
              <a:cs typeface="Lato"/>
              <a:sym typeface="Lato"/>
            </a:endParaRPr>
          </a:p>
          <a:p>
            <a:pPr marL="282575" marR="0" lvl="0" indent="-228600" algn="ctr" rtl="0">
              <a:lnSpc>
                <a:spcPct val="100000"/>
              </a:lnSpc>
              <a:spcBef>
                <a:spcPts val="0"/>
              </a:spcBef>
              <a:spcAft>
                <a:spcPts val="0"/>
              </a:spcAft>
              <a:buClr>
                <a:schemeClr val="dk1"/>
              </a:buClr>
              <a:buSzPts val="1760"/>
              <a:buFont typeface="Noto Sans Symbols"/>
              <a:buNone/>
            </a:pPr>
            <a:endParaRPr sz="2200" b="0" i="1" u="sng" strike="noStrike" cap="none" dirty="0">
              <a:solidFill>
                <a:srgbClr val="FFFF00"/>
              </a:solidFill>
              <a:latin typeface="Trebuchet MS"/>
              <a:ea typeface="Trebuchet MS"/>
              <a:cs typeface="Trebuchet MS"/>
              <a:sym typeface="Trebuchet MS"/>
            </a:endParaRPr>
          </a:p>
        </p:txBody>
      </p:sp>
      <p:sp>
        <p:nvSpPr>
          <p:cNvPr id="112" name="Google Shape;112;p10"/>
          <p:cNvSpPr/>
          <p:nvPr/>
        </p:nvSpPr>
        <p:spPr>
          <a:xfrm>
            <a:off x="8669886" y="4668670"/>
            <a:ext cx="393056"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1400" b="0" i="0" u="none" strike="noStrike" cap="none">
                <a:solidFill>
                  <a:schemeClr val="dk1"/>
                </a:solidFill>
                <a:latin typeface="Lato"/>
                <a:ea typeface="Lato"/>
                <a:cs typeface="Lato"/>
                <a:sym typeface="Lato"/>
              </a:rPr>
              <a:t>10</a:t>
            </a:fld>
            <a:endParaRPr sz="1400" dirty="0">
              <a:solidFill>
                <a:schemeClr val="dk1"/>
              </a:solidFill>
              <a:latin typeface="Lato"/>
              <a:ea typeface="Lato"/>
              <a:cs typeface="Lato"/>
              <a:sym typeface="Lato"/>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1277"/>
        <p:cNvGrpSpPr/>
        <p:nvPr/>
      </p:nvGrpSpPr>
      <p:grpSpPr>
        <a:xfrm>
          <a:off x="0" y="0"/>
          <a:ext cx="0" cy="0"/>
          <a:chOff x="0" y="0"/>
          <a:chExt cx="0" cy="0"/>
        </a:xfrm>
      </p:grpSpPr>
      <p:sp>
        <p:nvSpPr>
          <p:cNvPr id="1278" name="Google Shape;1278;p96"/>
          <p:cNvSpPr txBox="1">
            <a:spLocks noGrp="1"/>
          </p:cNvSpPr>
          <p:nvPr>
            <p:ph type="body" idx="1"/>
          </p:nvPr>
        </p:nvSpPr>
        <p:spPr>
          <a:xfrm>
            <a:off x="0" y="0"/>
            <a:ext cx="9144000" cy="921657"/>
          </a:xfrm>
          <a:prstGeom prst="rect">
            <a:avLst/>
          </a:prstGeom>
          <a:noFill/>
          <a:ln>
            <a:noFill/>
          </a:ln>
        </p:spPr>
        <p:txBody>
          <a:bodyPr spcFirstLastPara="1" wrap="square" lIns="91425" tIns="45700" rIns="91425" bIns="45700" anchor="ctr" anchorCtr="0">
            <a:normAutofit fontScale="92500" lnSpcReduction="20000"/>
          </a:bodyPr>
          <a:lstStyle/>
          <a:p>
            <a:pPr marL="0" lvl="0" indent="0" algn="ctr" rtl="0">
              <a:lnSpc>
                <a:spcPct val="100000"/>
              </a:lnSpc>
              <a:spcBef>
                <a:spcPts val="0"/>
              </a:spcBef>
              <a:spcAft>
                <a:spcPts val="0"/>
              </a:spcAft>
              <a:buClr>
                <a:schemeClr val="lt1"/>
              </a:buClr>
              <a:buSzPct val="100000"/>
              <a:buNone/>
            </a:pPr>
            <a:r>
              <a:rPr lang="en-US"/>
              <a:t>Can Wisconsin School Boards Tax Whatever They Want?</a:t>
            </a:r>
            <a:endParaRPr/>
          </a:p>
        </p:txBody>
      </p:sp>
      <p:sp>
        <p:nvSpPr>
          <p:cNvPr id="1279" name="Google Shape;1279;p96"/>
          <p:cNvSpPr txBox="1">
            <a:spLocks noGrp="1"/>
          </p:cNvSpPr>
          <p:nvPr>
            <p:ph type="body" idx="2"/>
          </p:nvPr>
        </p:nvSpPr>
        <p:spPr>
          <a:xfrm>
            <a:off x="717631" y="1152467"/>
            <a:ext cx="7974956" cy="3540977"/>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rgbClr val="000000"/>
              </a:buClr>
              <a:buSzPts val="2200"/>
              <a:buChar char="•"/>
            </a:pPr>
            <a:r>
              <a:rPr lang="en-US" sz="2200">
                <a:solidFill>
                  <a:srgbClr val="000000"/>
                </a:solidFill>
              </a:rPr>
              <a:t>No!</a:t>
            </a:r>
            <a:endParaRPr/>
          </a:p>
          <a:p>
            <a:pPr marL="342900" lvl="0" indent="-203200" algn="l" rtl="0">
              <a:lnSpc>
                <a:spcPct val="100000"/>
              </a:lnSpc>
              <a:spcBef>
                <a:spcPts val="0"/>
              </a:spcBef>
              <a:spcAft>
                <a:spcPts val="0"/>
              </a:spcAft>
              <a:buClr>
                <a:schemeClr val="dk1"/>
              </a:buClr>
              <a:buSzPts val="2200"/>
              <a:buNone/>
            </a:pPr>
            <a:endParaRPr sz="2200">
              <a:solidFill>
                <a:srgbClr val="000000"/>
              </a:solidFill>
            </a:endParaRPr>
          </a:p>
          <a:p>
            <a:pPr marL="342900" lvl="0" indent="-342900" algn="l" rtl="0">
              <a:lnSpc>
                <a:spcPct val="100000"/>
              </a:lnSpc>
              <a:spcBef>
                <a:spcPts val="0"/>
              </a:spcBef>
              <a:spcAft>
                <a:spcPts val="0"/>
              </a:spcAft>
              <a:buClr>
                <a:srgbClr val="000000"/>
              </a:buClr>
              <a:buSzPts val="2200"/>
              <a:buChar char="•"/>
            </a:pPr>
            <a:r>
              <a:rPr lang="en-US" sz="2200">
                <a:solidFill>
                  <a:srgbClr val="000000"/>
                </a:solidFill>
              </a:rPr>
              <a:t>The State of Wisconsin imposes strict control over what school boards can levy through revenue limits.</a:t>
            </a:r>
            <a:endParaRPr/>
          </a:p>
          <a:p>
            <a:pPr marL="342900" lvl="0" indent="-203200" algn="l" rtl="0">
              <a:lnSpc>
                <a:spcPct val="100000"/>
              </a:lnSpc>
              <a:spcBef>
                <a:spcPts val="0"/>
              </a:spcBef>
              <a:spcAft>
                <a:spcPts val="0"/>
              </a:spcAft>
              <a:buClr>
                <a:schemeClr val="dk1"/>
              </a:buClr>
              <a:buSzPts val="2200"/>
              <a:buNone/>
            </a:pPr>
            <a:endParaRPr sz="2200">
              <a:solidFill>
                <a:srgbClr val="000000"/>
              </a:solidFill>
            </a:endParaRPr>
          </a:p>
          <a:p>
            <a:pPr marL="342900" lvl="0" indent="-342900" algn="l" rtl="0">
              <a:lnSpc>
                <a:spcPct val="100000"/>
              </a:lnSpc>
              <a:spcBef>
                <a:spcPts val="0"/>
              </a:spcBef>
              <a:spcAft>
                <a:spcPts val="0"/>
              </a:spcAft>
              <a:buClr>
                <a:srgbClr val="000000"/>
              </a:buClr>
              <a:buSzPts val="2200"/>
              <a:buChar char="•"/>
            </a:pPr>
            <a:r>
              <a:rPr lang="en-US" sz="2200">
                <a:solidFill>
                  <a:srgbClr val="000000"/>
                </a:solidFill>
              </a:rPr>
              <a:t>There is an absolute dollar amount determined via a formula that annually generates a limit on a school district's property tax. Failure to levy at that amount will cause some school districts to lose levy authority. Such a loss creates greater budget challenges in delivering the educational plan.</a:t>
            </a:r>
            <a:endParaRPr/>
          </a:p>
          <a:p>
            <a:pPr marL="342900" lvl="0" indent="-203200" algn="l" rtl="0">
              <a:lnSpc>
                <a:spcPct val="100000"/>
              </a:lnSpc>
              <a:spcBef>
                <a:spcPts val="0"/>
              </a:spcBef>
              <a:spcAft>
                <a:spcPts val="0"/>
              </a:spcAft>
              <a:buClr>
                <a:schemeClr val="dk1"/>
              </a:buClr>
              <a:buSzPts val="2200"/>
              <a:buFont typeface="Calibri"/>
              <a:buNone/>
            </a:pPr>
            <a:endParaRPr sz="2200">
              <a:solidFill>
                <a:srgbClr val="000000"/>
              </a:solidFill>
            </a:endParaRPr>
          </a:p>
          <a:p>
            <a:pPr marL="342900" lvl="0" indent="-203200" algn="l" rtl="0">
              <a:lnSpc>
                <a:spcPct val="100000"/>
              </a:lnSpc>
              <a:spcBef>
                <a:spcPts val="600"/>
              </a:spcBef>
              <a:spcAft>
                <a:spcPts val="0"/>
              </a:spcAft>
              <a:buClr>
                <a:schemeClr val="dk1"/>
              </a:buClr>
              <a:buSzPts val="2200"/>
              <a:buFont typeface="Arial"/>
              <a:buNone/>
            </a:pPr>
            <a:endParaRPr sz="2200">
              <a:solidFill>
                <a:srgbClr val="000000"/>
              </a:solidFill>
            </a:endParaRPr>
          </a:p>
          <a:p>
            <a:pPr marL="342900" lvl="0" indent="-203200" algn="l" rtl="0">
              <a:lnSpc>
                <a:spcPct val="100000"/>
              </a:lnSpc>
              <a:spcBef>
                <a:spcPts val="600"/>
              </a:spcBef>
              <a:spcAft>
                <a:spcPts val="0"/>
              </a:spcAft>
              <a:buClr>
                <a:schemeClr val="dk1"/>
              </a:buClr>
              <a:buSzPts val="2200"/>
              <a:buFont typeface="Arial"/>
              <a:buNone/>
            </a:pPr>
            <a:endParaRPr sz="2200">
              <a:solidFill>
                <a:srgbClr val="000000"/>
              </a:solidFill>
            </a:endParaRPr>
          </a:p>
          <a:p>
            <a:pPr marL="342900" lvl="0" indent="-203200" algn="l" rtl="0">
              <a:lnSpc>
                <a:spcPct val="100000"/>
              </a:lnSpc>
              <a:spcBef>
                <a:spcPts val="600"/>
              </a:spcBef>
              <a:spcAft>
                <a:spcPts val="0"/>
              </a:spcAft>
              <a:buClr>
                <a:schemeClr val="dk1"/>
              </a:buClr>
              <a:buSzPts val="2200"/>
              <a:buFont typeface="Arial"/>
              <a:buNone/>
            </a:pPr>
            <a:endParaRPr sz="2200">
              <a:solidFill>
                <a:srgbClr val="000000"/>
              </a:solidFill>
            </a:endParaRPr>
          </a:p>
          <a:p>
            <a:pPr marL="342900" lvl="0" indent="-203200" algn="l" rtl="0">
              <a:lnSpc>
                <a:spcPct val="100000"/>
              </a:lnSpc>
              <a:spcBef>
                <a:spcPts val="600"/>
              </a:spcBef>
              <a:spcAft>
                <a:spcPts val="0"/>
              </a:spcAft>
              <a:buClr>
                <a:schemeClr val="dk1"/>
              </a:buClr>
              <a:buSzPts val="2200"/>
              <a:buFont typeface="Arial"/>
              <a:buNone/>
            </a:pPr>
            <a:endParaRPr sz="2200" b="0">
              <a:solidFill>
                <a:srgbClr val="000000"/>
              </a:solidFill>
              <a:latin typeface="Calibri"/>
              <a:ea typeface="Calibri"/>
              <a:cs typeface="Calibri"/>
              <a:sym typeface="Calibri"/>
            </a:endParaRPr>
          </a:p>
          <a:p>
            <a:pPr marL="342900" lvl="0" indent="-203200" algn="l" rtl="0">
              <a:lnSpc>
                <a:spcPct val="100000"/>
              </a:lnSpc>
              <a:spcBef>
                <a:spcPts val="600"/>
              </a:spcBef>
              <a:spcAft>
                <a:spcPts val="0"/>
              </a:spcAft>
              <a:buClr>
                <a:schemeClr val="dk1"/>
              </a:buClr>
              <a:buSzPts val="2200"/>
              <a:buFont typeface="Arial"/>
              <a:buNone/>
            </a:pPr>
            <a:endParaRPr sz="2200">
              <a:solidFill>
                <a:srgbClr val="000000"/>
              </a:solidFill>
            </a:endParaRPr>
          </a:p>
        </p:txBody>
      </p:sp>
      <p:sp>
        <p:nvSpPr>
          <p:cNvPr id="1280" name="Google Shape;1280;p96"/>
          <p:cNvSpPr txBox="1"/>
          <p:nvPr/>
        </p:nvSpPr>
        <p:spPr>
          <a:xfrm>
            <a:off x="8532273" y="4825969"/>
            <a:ext cx="502920" cy="22631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400">
                <a:solidFill>
                  <a:schemeClr val="dk1"/>
                </a:solidFill>
                <a:latin typeface="Lato"/>
                <a:ea typeface="Lato"/>
                <a:cs typeface="Lato"/>
                <a:sym typeface="Lato"/>
              </a:rPr>
              <a:t>100</a:t>
            </a:fld>
            <a:endParaRPr sz="1400">
              <a:solidFill>
                <a:schemeClr val="dk1"/>
              </a:solidFill>
              <a:latin typeface="Lato"/>
              <a:ea typeface="Lato"/>
              <a:cs typeface="Lato"/>
              <a:sym typeface="Lato"/>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1284"/>
        <p:cNvGrpSpPr/>
        <p:nvPr/>
      </p:nvGrpSpPr>
      <p:grpSpPr>
        <a:xfrm>
          <a:off x="0" y="0"/>
          <a:ext cx="0" cy="0"/>
          <a:chOff x="0" y="0"/>
          <a:chExt cx="0" cy="0"/>
        </a:xfrm>
      </p:grpSpPr>
      <p:sp>
        <p:nvSpPr>
          <p:cNvPr id="1287" name="Google Shape;1287;p97"/>
          <p:cNvSpPr txBox="1">
            <a:spLocks noGrp="1"/>
          </p:cNvSpPr>
          <p:nvPr>
            <p:ph type="sldNum" idx="12"/>
          </p:nvPr>
        </p:nvSpPr>
        <p:spPr>
          <a:xfrm>
            <a:off x="8641080" y="4727949"/>
            <a:ext cx="502920" cy="2263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101</a:t>
            </a:fld>
            <a:endParaRPr dirty="0"/>
          </a:p>
        </p:txBody>
      </p:sp>
      <p:sp>
        <p:nvSpPr>
          <p:cNvPr id="1285" name="Google Shape;1285;p97"/>
          <p:cNvSpPr txBox="1">
            <a:spLocks noGrp="1"/>
          </p:cNvSpPr>
          <p:nvPr>
            <p:ph type="title"/>
          </p:nvPr>
        </p:nvSpPr>
        <p:spPr>
          <a:xfrm>
            <a:off x="457200" y="200625"/>
            <a:ext cx="8229600" cy="8025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600"/>
              <a:buFont typeface="Lato Black"/>
              <a:buNone/>
            </a:pPr>
            <a:r>
              <a:rPr lang="en-US" dirty="0"/>
              <a:t>Emerging Topics</a:t>
            </a:r>
            <a:endParaRPr dirty="0"/>
          </a:p>
        </p:txBody>
      </p:sp>
      <p:sp>
        <p:nvSpPr>
          <p:cNvPr id="1286" name="Google Shape;1286;p97"/>
          <p:cNvSpPr txBox="1">
            <a:spLocks noGrp="1"/>
          </p:cNvSpPr>
          <p:nvPr>
            <p:ph type="body" idx="1"/>
          </p:nvPr>
        </p:nvSpPr>
        <p:spPr>
          <a:xfrm>
            <a:off x="3811297" y="1786410"/>
            <a:ext cx="4580068" cy="2158253"/>
          </a:xfrm>
          <a:prstGeom prst="rect">
            <a:avLst/>
          </a:prstGeom>
          <a:noFill/>
          <a:ln>
            <a:noFill/>
          </a:ln>
        </p:spPr>
        <p:txBody>
          <a:bodyPr spcFirstLastPara="1" wrap="square" lIns="91425" tIns="45700" rIns="91425" bIns="45700" anchor="t" anchorCtr="0">
            <a:normAutofit/>
          </a:bodyPr>
          <a:lstStyle/>
          <a:p>
            <a:pPr marL="164592" lvl="0" indent="-164592" algn="l" rtl="0">
              <a:lnSpc>
                <a:spcPct val="100000"/>
              </a:lnSpc>
              <a:spcBef>
                <a:spcPts val="0"/>
              </a:spcBef>
              <a:spcAft>
                <a:spcPts val="0"/>
              </a:spcAft>
              <a:buClr>
                <a:schemeClr val="dk1"/>
              </a:buClr>
              <a:buSzPts val="2400"/>
              <a:buChar char="•"/>
            </a:pPr>
            <a:r>
              <a:rPr lang="en-US" sz="3200" dirty="0"/>
              <a:t>Vouchers</a:t>
            </a:r>
            <a:endParaRPr sz="3200" dirty="0"/>
          </a:p>
          <a:p>
            <a:pPr marL="164592" lvl="0" indent="-164592" algn="l" rtl="0">
              <a:lnSpc>
                <a:spcPct val="100000"/>
              </a:lnSpc>
              <a:spcBef>
                <a:spcPts val="3000"/>
              </a:spcBef>
              <a:spcAft>
                <a:spcPts val="0"/>
              </a:spcAft>
              <a:buClr>
                <a:schemeClr val="dk1"/>
              </a:buClr>
              <a:buSzPts val="2400"/>
              <a:buChar char="•"/>
            </a:pPr>
            <a:r>
              <a:rPr lang="en-US" sz="3200" dirty="0"/>
              <a:t>School Levy Tax Credit</a:t>
            </a:r>
            <a:endParaRPr sz="3200" dirty="0"/>
          </a:p>
        </p:txBody>
      </p:sp>
      <p:pic>
        <p:nvPicPr>
          <p:cNvPr id="7" name="Picture 6" descr="A group of blue and green rectangular speech bubbles&#10;&#10;Description automatically generated">
            <a:extLst>
              <a:ext uri="{FF2B5EF4-FFF2-40B4-BE49-F238E27FC236}">
                <a16:creationId xmlns:a16="http://schemas.microsoft.com/office/drawing/2014/main" id="{13FE1351-7B21-8ABE-0A64-DA70C8241333}"/>
              </a:ext>
            </a:extLst>
          </p:cNvPr>
          <p:cNvPicPr>
            <a:picLocks noChangeAspect="1"/>
          </p:cNvPicPr>
          <p:nvPr/>
        </p:nvPicPr>
        <p:blipFill>
          <a:blip r:embed="rId3"/>
          <a:stretch>
            <a:fillRect/>
          </a:stretch>
        </p:blipFill>
        <p:spPr>
          <a:xfrm>
            <a:off x="752635" y="1660711"/>
            <a:ext cx="2268618" cy="2158253"/>
          </a:xfrm>
          <a:prstGeom prst="rect">
            <a:avLst/>
          </a:prstGeom>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1291"/>
        <p:cNvGrpSpPr/>
        <p:nvPr/>
      </p:nvGrpSpPr>
      <p:grpSpPr>
        <a:xfrm>
          <a:off x="0" y="0"/>
          <a:ext cx="0" cy="0"/>
          <a:chOff x="0" y="0"/>
          <a:chExt cx="0" cy="0"/>
        </a:xfrm>
      </p:grpSpPr>
      <p:sp>
        <p:nvSpPr>
          <p:cNvPr id="1292" name="Google Shape;1292;g26540dd2c70_0_0"/>
          <p:cNvSpPr txBox="1">
            <a:spLocks noGrp="1"/>
          </p:cNvSpPr>
          <p:nvPr>
            <p:ph type="title"/>
          </p:nvPr>
        </p:nvSpPr>
        <p:spPr>
          <a:xfrm>
            <a:off x="430225" y="81825"/>
            <a:ext cx="8229600" cy="9309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lt1"/>
              </a:buClr>
              <a:buSzPct val="100000"/>
              <a:buFont typeface="Lato Black"/>
              <a:buNone/>
            </a:pPr>
            <a:r>
              <a:rPr lang="en-US"/>
              <a:t>Private School Choice/Voucher Summary</a:t>
            </a:r>
            <a:endParaRPr/>
          </a:p>
          <a:p>
            <a:pPr marL="0" lvl="0" indent="0" algn="ctr" rtl="0">
              <a:lnSpc>
                <a:spcPct val="90000"/>
              </a:lnSpc>
              <a:spcBef>
                <a:spcPts val="0"/>
              </a:spcBef>
              <a:spcAft>
                <a:spcPts val="0"/>
              </a:spcAft>
              <a:buClr>
                <a:schemeClr val="lt1"/>
              </a:buClr>
              <a:buSzPct val="100000"/>
              <a:buFont typeface="Lato Black"/>
              <a:buNone/>
            </a:pPr>
            <a:r>
              <a:rPr lang="en-US"/>
              <a:t>Revenue Limit Impact</a:t>
            </a:r>
            <a:endParaRPr/>
          </a:p>
        </p:txBody>
      </p:sp>
      <p:sp>
        <p:nvSpPr>
          <p:cNvPr id="1293" name="Google Shape;1293;g26540dd2c70_0_0"/>
          <p:cNvSpPr txBox="1">
            <a:spLocks noGrp="1"/>
          </p:cNvSpPr>
          <p:nvPr>
            <p:ph type="body" idx="1"/>
          </p:nvPr>
        </p:nvSpPr>
        <p:spPr>
          <a:xfrm>
            <a:off x="457200" y="1056549"/>
            <a:ext cx="8229600" cy="37845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None/>
            </a:pPr>
            <a:r>
              <a:rPr lang="en-US" sz="2200"/>
              <a:t>For choice students enrolled in the RPCP/WPCP since 2015-16 and SNSP students since 2017-18, the Revenue Limit Impacts:</a:t>
            </a:r>
            <a:endParaRPr sz="2000"/>
          </a:p>
          <a:p>
            <a:pPr marL="621792" lvl="0" indent="-139191" algn="l" rtl="0">
              <a:lnSpc>
                <a:spcPct val="100000"/>
              </a:lnSpc>
              <a:spcBef>
                <a:spcPts val="0"/>
              </a:spcBef>
              <a:spcAft>
                <a:spcPts val="0"/>
              </a:spcAft>
              <a:buClr>
                <a:schemeClr val="dk1"/>
              </a:buClr>
              <a:buSzPts val="2000"/>
              <a:buChar char="•"/>
            </a:pPr>
            <a:r>
              <a:rPr lang="en-US" sz="2000"/>
              <a:t>Private school Choice students are not counted in a district’s revenue limit membership</a:t>
            </a:r>
            <a:endParaRPr sz="2000"/>
          </a:p>
          <a:p>
            <a:pPr marL="621792" lvl="0" indent="-139191" algn="l" rtl="0">
              <a:lnSpc>
                <a:spcPct val="100000"/>
              </a:lnSpc>
              <a:spcBef>
                <a:spcPts val="0"/>
              </a:spcBef>
              <a:spcAft>
                <a:spcPts val="0"/>
              </a:spcAft>
              <a:buSzPts val="2000"/>
              <a:buChar char="•"/>
            </a:pPr>
            <a:r>
              <a:rPr lang="en-US" sz="2000"/>
              <a:t>The Choice students’ resident district receives a non-recurring revenue limit adjustment equal to the per FTE choice payment in the current year allowing a school board to replace the state aid reduction through increased property taxes</a:t>
            </a:r>
            <a:endParaRPr sz="2000"/>
          </a:p>
          <a:p>
            <a:pPr marL="621792" lvl="0" indent="-139191" algn="l" rtl="0">
              <a:lnSpc>
                <a:spcPct val="100000"/>
              </a:lnSpc>
              <a:spcBef>
                <a:spcPts val="0"/>
              </a:spcBef>
              <a:spcAft>
                <a:spcPts val="0"/>
              </a:spcAft>
              <a:buSzPts val="2000"/>
              <a:buChar char="•"/>
            </a:pPr>
            <a:r>
              <a:rPr lang="en-US" sz="2000"/>
              <a:t>If a school board chooses to levy less than the private school voucher non-recurring revenue limit exemption, the following year’s revenue limit carry-over total will be reduced dollar for dollar</a:t>
            </a:r>
            <a:endParaRPr sz="2000"/>
          </a:p>
        </p:txBody>
      </p:sp>
      <p:sp>
        <p:nvSpPr>
          <p:cNvPr id="1294" name="Google Shape;1294;g26540dd2c70_0_0"/>
          <p:cNvSpPr txBox="1">
            <a:spLocks noGrp="1"/>
          </p:cNvSpPr>
          <p:nvPr>
            <p:ph type="sldNum" idx="12"/>
          </p:nvPr>
        </p:nvSpPr>
        <p:spPr>
          <a:xfrm>
            <a:off x="8641200" y="4771773"/>
            <a:ext cx="502800" cy="226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102</a:t>
            </a:fld>
            <a:endParaRPr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1298"/>
        <p:cNvGrpSpPr/>
        <p:nvPr/>
      </p:nvGrpSpPr>
      <p:grpSpPr>
        <a:xfrm>
          <a:off x="0" y="0"/>
          <a:ext cx="0" cy="0"/>
          <a:chOff x="0" y="0"/>
          <a:chExt cx="0" cy="0"/>
        </a:xfrm>
      </p:grpSpPr>
      <p:sp>
        <p:nvSpPr>
          <p:cNvPr id="1299" name="Google Shape;1299;g26540dd2c70_0_6"/>
          <p:cNvSpPr txBox="1">
            <a:spLocks noGrp="1"/>
          </p:cNvSpPr>
          <p:nvPr>
            <p:ph type="title"/>
          </p:nvPr>
        </p:nvSpPr>
        <p:spPr>
          <a:xfrm>
            <a:off x="430225" y="81825"/>
            <a:ext cx="8229600" cy="9309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600"/>
              <a:buFont typeface="Lato Black"/>
              <a:buNone/>
            </a:pPr>
            <a:r>
              <a:rPr lang="en-US"/>
              <a:t>School Board Options and Impacts</a:t>
            </a:r>
            <a:endParaRPr/>
          </a:p>
        </p:txBody>
      </p:sp>
      <p:sp>
        <p:nvSpPr>
          <p:cNvPr id="1300" name="Google Shape;1300;g26540dd2c70_0_6"/>
          <p:cNvSpPr txBox="1">
            <a:spLocks noGrp="1"/>
          </p:cNvSpPr>
          <p:nvPr>
            <p:ph type="body" idx="1"/>
          </p:nvPr>
        </p:nvSpPr>
        <p:spPr>
          <a:xfrm>
            <a:off x="457200" y="1056549"/>
            <a:ext cx="8229600" cy="37845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None/>
            </a:pPr>
            <a:r>
              <a:rPr lang="en-US" sz="2200"/>
              <a:t>School District Budgets - Current Year (Year 1)</a:t>
            </a:r>
            <a:endParaRPr sz="2000"/>
          </a:p>
          <a:p>
            <a:pPr marL="621792" lvl="0" indent="-139191" algn="l" rtl="0">
              <a:lnSpc>
                <a:spcPct val="100000"/>
              </a:lnSpc>
              <a:spcBef>
                <a:spcPts val="0"/>
              </a:spcBef>
              <a:spcAft>
                <a:spcPts val="0"/>
              </a:spcAft>
              <a:buClr>
                <a:schemeClr val="dk1"/>
              </a:buClr>
              <a:buSzPts val="2000"/>
              <a:buChar char="•"/>
            </a:pPr>
            <a:r>
              <a:rPr lang="en-US" sz="2000"/>
              <a:t>For choice students enrolled in the RPCP/WPCP since 2015-16 and SNSP students since 2017-18, the school board must choose on the following three options (or a combination):</a:t>
            </a:r>
            <a:endParaRPr sz="2000"/>
          </a:p>
          <a:p>
            <a:pPr marL="1371600" lvl="0" indent="-355600" algn="l" rtl="0">
              <a:lnSpc>
                <a:spcPct val="100000"/>
              </a:lnSpc>
              <a:spcBef>
                <a:spcPts val="0"/>
              </a:spcBef>
              <a:spcAft>
                <a:spcPts val="0"/>
              </a:spcAft>
              <a:buSzPts val="2000"/>
              <a:buAutoNum type="arabicPeriod"/>
            </a:pPr>
            <a:r>
              <a:rPr lang="en-US" sz="2000" u="sng"/>
              <a:t>Increase property taxes</a:t>
            </a:r>
            <a:r>
              <a:rPr lang="en-US" sz="2000"/>
              <a:t> to replace the loss of state school aids in order to maintain existing student educational programs</a:t>
            </a:r>
            <a:endParaRPr sz="2000"/>
          </a:p>
          <a:p>
            <a:pPr marL="1371600" lvl="0" indent="-355600" algn="l" rtl="0">
              <a:lnSpc>
                <a:spcPct val="100000"/>
              </a:lnSpc>
              <a:spcBef>
                <a:spcPts val="0"/>
              </a:spcBef>
              <a:spcAft>
                <a:spcPts val="0"/>
              </a:spcAft>
              <a:buSzPts val="2000"/>
              <a:buAutoNum type="arabicPeriod"/>
            </a:pPr>
            <a:r>
              <a:rPr lang="en-US" sz="2000" u="sng"/>
              <a:t>Use fund balance</a:t>
            </a:r>
            <a:r>
              <a:rPr lang="en-US" sz="2000"/>
              <a:t> or some other source of revenues to replace the loss of state school aids to maintain current student programs</a:t>
            </a:r>
            <a:endParaRPr sz="2000"/>
          </a:p>
          <a:p>
            <a:pPr marL="1371600" lvl="0" indent="-355600" algn="l" rtl="0">
              <a:lnSpc>
                <a:spcPct val="100000"/>
              </a:lnSpc>
              <a:spcBef>
                <a:spcPts val="0"/>
              </a:spcBef>
              <a:spcAft>
                <a:spcPts val="0"/>
              </a:spcAft>
              <a:buSzPts val="2000"/>
              <a:buAutoNum type="arabicPeriod"/>
            </a:pPr>
            <a:r>
              <a:rPr lang="en-US" sz="2000" u="sng"/>
              <a:t>Reduce current district expenditures</a:t>
            </a:r>
            <a:r>
              <a:rPr lang="en-US" sz="2000"/>
              <a:t> equal to the state aids deduction</a:t>
            </a:r>
            <a:endParaRPr sz="2000"/>
          </a:p>
          <a:p>
            <a:pPr marL="621792" lvl="0" indent="0" algn="l" rtl="0">
              <a:lnSpc>
                <a:spcPct val="100000"/>
              </a:lnSpc>
              <a:spcBef>
                <a:spcPts val="0"/>
              </a:spcBef>
              <a:spcAft>
                <a:spcPts val="0"/>
              </a:spcAft>
              <a:buNone/>
            </a:pPr>
            <a:endParaRPr sz="2000"/>
          </a:p>
        </p:txBody>
      </p:sp>
      <p:sp>
        <p:nvSpPr>
          <p:cNvPr id="1301" name="Google Shape;1301;g26540dd2c70_0_6"/>
          <p:cNvSpPr txBox="1">
            <a:spLocks noGrp="1"/>
          </p:cNvSpPr>
          <p:nvPr>
            <p:ph type="sldNum" idx="12"/>
          </p:nvPr>
        </p:nvSpPr>
        <p:spPr>
          <a:xfrm>
            <a:off x="8584594" y="4771773"/>
            <a:ext cx="502800" cy="226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103</a:t>
            </a:fld>
            <a:endParaRPr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1305"/>
        <p:cNvGrpSpPr/>
        <p:nvPr/>
      </p:nvGrpSpPr>
      <p:grpSpPr>
        <a:xfrm>
          <a:off x="0" y="0"/>
          <a:ext cx="0" cy="0"/>
          <a:chOff x="0" y="0"/>
          <a:chExt cx="0" cy="0"/>
        </a:xfrm>
      </p:grpSpPr>
      <p:sp>
        <p:nvSpPr>
          <p:cNvPr id="1306" name="Google Shape;1306;g26540dd2c70_0_171"/>
          <p:cNvSpPr txBox="1">
            <a:spLocks noGrp="1"/>
          </p:cNvSpPr>
          <p:nvPr>
            <p:ph type="title"/>
          </p:nvPr>
        </p:nvSpPr>
        <p:spPr>
          <a:xfrm>
            <a:off x="430225" y="81825"/>
            <a:ext cx="8229600" cy="9309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600"/>
              <a:buFont typeface="Lato Black"/>
              <a:buNone/>
            </a:pPr>
            <a:r>
              <a:rPr lang="en-US"/>
              <a:t>School Levy Property Tax Credit</a:t>
            </a:r>
            <a:endParaRPr/>
          </a:p>
        </p:txBody>
      </p:sp>
      <p:sp>
        <p:nvSpPr>
          <p:cNvPr id="1307" name="Google Shape;1307;g26540dd2c70_0_171"/>
          <p:cNvSpPr txBox="1">
            <a:spLocks noGrp="1"/>
          </p:cNvSpPr>
          <p:nvPr>
            <p:ph type="body" idx="1"/>
          </p:nvPr>
        </p:nvSpPr>
        <p:spPr>
          <a:xfrm>
            <a:off x="457200" y="1056549"/>
            <a:ext cx="8229600" cy="3784500"/>
          </a:xfrm>
          <a:prstGeom prst="rect">
            <a:avLst/>
          </a:prstGeom>
          <a:noFill/>
          <a:ln>
            <a:noFill/>
          </a:ln>
        </p:spPr>
        <p:txBody>
          <a:bodyPr spcFirstLastPara="1" wrap="square" lIns="91425" tIns="45700" rIns="91425" bIns="45700" anchor="t" anchorCtr="0">
            <a:normAutofit/>
          </a:bodyPr>
          <a:lstStyle/>
          <a:p>
            <a:pPr marL="621792" lvl="0" indent="0" algn="l" rtl="0">
              <a:lnSpc>
                <a:spcPct val="100000"/>
              </a:lnSpc>
              <a:spcBef>
                <a:spcPts val="0"/>
              </a:spcBef>
              <a:spcAft>
                <a:spcPts val="0"/>
              </a:spcAft>
              <a:buNone/>
            </a:pPr>
            <a:endParaRPr sz="2000"/>
          </a:p>
          <a:p>
            <a:pPr marL="621792" lvl="0" indent="-177291" algn="l" rtl="0">
              <a:lnSpc>
                <a:spcPct val="100000"/>
              </a:lnSpc>
              <a:spcBef>
                <a:spcPts val="0"/>
              </a:spcBef>
              <a:spcAft>
                <a:spcPts val="0"/>
              </a:spcAft>
              <a:buSzPts val="2000"/>
              <a:buChar char="●"/>
            </a:pPr>
            <a:r>
              <a:rPr lang="en-US" sz="2000"/>
              <a:t>FY2024 - credit amount paid to municipalities increased from $940,000,000 to $1,195,000,000</a:t>
            </a:r>
            <a:endParaRPr sz="2000"/>
          </a:p>
          <a:p>
            <a:pPr marL="621792" lvl="0" indent="0" algn="l" rtl="0">
              <a:lnSpc>
                <a:spcPct val="100000"/>
              </a:lnSpc>
              <a:spcBef>
                <a:spcPts val="0"/>
              </a:spcBef>
              <a:spcAft>
                <a:spcPts val="0"/>
              </a:spcAft>
              <a:buNone/>
            </a:pPr>
            <a:endParaRPr sz="2000"/>
          </a:p>
          <a:p>
            <a:pPr marL="621792" lvl="0" indent="-177291" algn="l" rtl="0">
              <a:lnSpc>
                <a:spcPct val="100000"/>
              </a:lnSpc>
              <a:spcBef>
                <a:spcPts val="0"/>
              </a:spcBef>
              <a:spcAft>
                <a:spcPts val="0"/>
              </a:spcAft>
              <a:buSzPts val="2000"/>
              <a:buChar char="●"/>
            </a:pPr>
            <a:r>
              <a:rPr lang="en-US" sz="2000"/>
              <a:t>FY2025 - credit amount paid to municipalities will increase from $1,195,000,000 to $1,275,000000</a:t>
            </a:r>
            <a:endParaRPr sz="2000"/>
          </a:p>
          <a:p>
            <a:pPr marL="800100" lvl="1" indent="-127000" algn="l" rtl="0">
              <a:lnSpc>
                <a:spcPct val="100000"/>
              </a:lnSpc>
              <a:spcBef>
                <a:spcPts val="0"/>
              </a:spcBef>
              <a:spcAft>
                <a:spcPts val="0"/>
              </a:spcAft>
              <a:buSzPts val="2000"/>
              <a:buChar char="○"/>
            </a:pPr>
            <a:r>
              <a:rPr lang="en-US" sz="2000" b="1"/>
              <a:t>A portion of the school levy tax credit is paid the first Monday in May</a:t>
            </a:r>
            <a:endParaRPr sz="2000" b="1"/>
          </a:p>
          <a:p>
            <a:pPr marL="800100" lvl="1" indent="-127000" algn="l" rtl="0">
              <a:lnSpc>
                <a:spcPct val="100000"/>
              </a:lnSpc>
              <a:spcBef>
                <a:spcPts val="0"/>
              </a:spcBef>
              <a:spcAft>
                <a:spcPts val="0"/>
              </a:spcAft>
              <a:buSzPts val="2000"/>
              <a:buChar char="○"/>
            </a:pPr>
            <a:r>
              <a:rPr lang="en-US" sz="2000" b="1"/>
              <a:t>The remaining portion is paid in July</a:t>
            </a:r>
            <a:endParaRPr sz="2000" b="1"/>
          </a:p>
          <a:p>
            <a:pPr marL="621792" lvl="0" indent="0" algn="l" rtl="0">
              <a:lnSpc>
                <a:spcPct val="100000"/>
              </a:lnSpc>
              <a:spcBef>
                <a:spcPts val="0"/>
              </a:spcBef>
              <a:spcAft>
                <a:spcPts val="0"/>
              </a:spcAft>
              <a:buNone/>
            </a:pPr>
            <a:endParaRPr sz="2000"/>
          </a:p>
        </p:txBody>
      </p:sp>
      <p:sp>
        <p:nvSpPr>
          <p:cNvPr id="1308" name="Google Shape;1308;g26540dd2c70_0_171"/>
          <p:cNvSpPr txBox="1">
            <a:spLocks noGrp="1"/>
          </p:cNvSpPr>
          <p:nvPr>
            <p:ph type="sldNum" idx="12"/>
          </p:nvPr>
        </p:nvSpPr>
        <p:spPr>
          <a:xfrm>
            <a:off x="8521337" y="4771773"/>
            <a:ext cx="502800" cy="226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104</a:t>
            </a:fld>
            <a:endParaRPr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1312"/>
        <p:cNvGrpSpPr/>
        <p:nvPr/>
      </p:nvGrpSpPr>
      <p:grpSpPr>
        <a:xfrm>
          <a:off x="0" y="0"/>
          <a:ext cx="0" cy="0"/>
          <a:chOff x="0" y="0"/>
          <a:chExt cx="0" cy="0"/>
        </a:xfrm>
      </p:grpSpPr>
      <p:sp>
        <p:nvSpPr>
          <p:cNvPr id="1313" name="Google Shape;1313;g26540dd2c70_0_177"/>
          <p:cNvSpPr txBox="1">
            <a:spLocks noGrp="1"/>
          </p:cNvSpPr>
          <p:nvPr>
            <p:ph type="title"/>
          </p:nvPr>
        </p:nvSpPr>
        <p:spPr>
          <a:xfrm>
            <a:off x="430225" y="81825"/>
            <a:ext cx="8229600" cy="9309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600"/>
              <a:buFont typeface="Lato Black"/>
              <a:buNone/>
            </a:pPr>
            <a:r>
              <a:rPr lang="en-US"/>
              <a:t>School Levy Property Tax Credit</a:t>
            </a:r>
            <a:endParaRPr/>
          </a:p>
        </p:txBody>
      </p:sp>
      <p:sp>
        <p:nvSpPr>
          <p:cNvPr id="1314" name="Google Shape;1314;g26540dd2c70_0_177"/>
          <p:cNvSpPr txBox="1">
            <a:spLocks noGrp="1"/>
          </p:cNvSpPr>
          <p:nvPr>
            <p:ph type="body" idx="1"/>
          </p:nvPr>
        </p:nvSpPr>
        <p:spPr>
          <a:xfrm>
            <a:off x="457200" y="1056549"/>
            <a:ext cx="8229600" cy="3784500"/>
          </a:xfrm>
          <a:prstGeom prst="rect">
            <a:avLst/>
          </a:prstGeom>
          <a:noFill/>
          <a:ln>
            <a:noFill/>
          </a:ln>
        </p:spPr>
        <p:txBody>
          <a:bodyPr spcFirstLastPara="1" wrap="square" lIns="91425" tIns="45700" rIns="91425" bIns="45700" anchor="t" anchorCtr="0">
            <a:normAutofit/>
          </a:bodyPr>
          <a:lstStyle/>
          <a:p>
            <a:pPr marL="621792" lvl="0" indent="0" algn="l" rtl="0">
              <a:lnSpc>
                <a:spcPct val="100000"/>
              </a:lnSpc>
              <a:spcBef>
                <a:spcPts val="0"/>
              </a:spcBef>
              <a:spcAft>
                <a:spcPts val="0"/>
              </a:spcAft>
              <a:buNone/>
            </a:pPr>
            <a:endParaRPr sz="2000"/>
          </a:p>
          <a:p>
            <a:pPr marL="621792" lvl="0" indent="-177291" algn="l" rtl="0">
              <a:lnSpc>
                <a:spcPct val="100000"/>
              </a:lnSpc>
              <a:spcBef>
                <a:spcPts val="0"/>
              </a:spcBef>
              <a:spcAft>
                <a:spcPts val="0"/>
              </a:spcAft>
              <a:buSzPts val="2000"/>
              <a:buChar char="●"/>
            </a:pPr>
            <a:r>
              <a:rPr lang="en-US" sz="2000"/>
              <a:t>School levy tax credit calculation</a:t>
            </a:r>
            <a:endParaRPr sz="2000"/>
          </a:p>
          <a:p>
            <a:pPr marL="621792" lvl="0" indent="0" algn="l" rtl="0">
              <a:lnSpc>
                <a:spcPct val="100000"/>
              </a:lnSpc>
              <a:spcBef>
                <a:spcPts val="0"/>
              </a:spcBef>
              <a:spcAft>
                <a:spcPts val="0"/>
              </a:spcAft>
              <a:buNone/>
            </a:pPr>
            <a:endParaRPr sz="2000"/>
          </a:p>
          <a:p>
            <a:pPr marL="621792" lvl="0" indent="0" algn="l" rtl="0">
              <a:lnSpc>
                <a:spcPct val="100000"/>
              </a:lnSpc>
              <a:spcBef>
                <a:spcPts val="0"/>
              </a:spcBef>
              <a:spcAft>
                <a:spcPts val="0"/>
              </a:spcAft>
              <a:buNone/>
            </a:pPr>
            <a:endParaRPr sz="2000" b="1"/>
          </a:p>
          <a:p>
            <a:pPr marL="621792" lvl="0" indent="0" algn="l" rtl="0">
              <a:lnSpc>
                <a:spcPct val="100000"/>
              </a:lnSpc>
              <a:spcBef>
                <a:spcPts val="0"/>
              </a:spcBef>
              <a:spcAft>
                <a:spcPts val="0"/>
              </a:spcAft>
              <a:buNone/>
            </a:pPr>
            <a:endParaRPr sz="2000"/>
          </a:p>
        </p:txBody>
      </p:sp>
      <p:sp>
        <p:nvSpPr>
          <p:cNvPr id="1315" name="Google Shape;1315;g26540dd2c70_0_177"/>
          <p:cNvSpPr txBox="1">
            <a:spLocks noGrp="1"/>
          </p:cNvSpPr>
          <p:nvPr>
            <p:ph type="sldNum" idx="12"/>
          </p:nvPr>
        </p:nvSpPr>
        <p:spPr>
          <a:xfrm>
            <a:off x="8641200" y="4771773"/>
            <a:ext cx="502800" cy="226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105</a:t>
            </a:fld>
            <a:endParaRPr/>
          </a:p>
        </p:txBody>
      </p:sp>
      <p:pic>
        <p:nvPicPr>
          <p:cNvPr id="1316" name="Google Shape;1316;g26540dd2c70_0_177"/>
          <p:cNvPicPr preferRelativeResize="0"/>
          <p:nvPr/>
        </p:nvPicPr>
        <p:blipFill>
          <a:blip r:embed="rId3">
            <a:alphaModFix/>
          </a:blip>
          <a:stretch>
            <a:fillRect/>
          </a:stretch>
        </p:blipFill>
        <p:spPr>
          <a:xfrm>
            <a:off x="1391562" y="1947626"/>
            <a:ext cx="6841789" cy="1978200"/>
          </a:xfrm>
          <a:prstGeom prst="rect">
            <a:avLst/>
          </a:prstGeom>
          <a:noFill/>
          <a:ln>
            <a:noFill/>
          </a:ln>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1320"/>
        <p:cNvGrpSpPr/>
        <p:nvPr/>
      </p:nvGrpSpPr>
      <p:grpSpPr>
        <a:xfrm>
          <a:off x="0" y="0"/>
          <a:ext cx="0" cy="0"/>
          <a:chOff x="0" y="0"/>
          <a:chExt cx="0" cy="0"/>
        </a:xfrm>
      </p:grpSpPr>
      <p:sp>
        <p:nvSpPr>
          <p:cNvPr id="1321" name="Google Shape;1321;p98"/>
          <p:cNvSpPr txBox="1">
            <a:spLocks noGrp="1"/>
          </p:cNvSpPr>
          <p:nvPr>
            <p:ph type="body" idx="1"/>
          </p:nvPr>
        </p:nvSpPr>
        <p:spPr>
          <a:xfrm>
            <a:off x="0" y="0"/>
            <a:ext cx="9144000" cy="921657"/>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3600"/>
              <a:buNone/>
            </a:pPr>
            <a:r>
              <a:rPr lang="en-US"/>
              <a:t>School District Finance </a:t>
            </a:r>
            <a:endParaRPr/>
          </a:p>
        </p:txBody>
      </p:sp>
      <p:sp>
        <p:nvSpPr>
          <p:cNvPr id="1322" name="Google Shape;1322;p98"/>
          <p:cNvSpPr txBox="1">
            <a:spLocks noGrp="1"/>
          </p:cNvSpPr>
          <p:nvPr>
            <p:ph type="body" idx="2"/>
          </p:nvPr>
        </p:nvSpPr>
        <p:spPr>
          <a:xfrm>
            <a:off x="2052028" y="1197429"/>
            <a:ext cx="5046877" cy="2512779"/>
          </a:xfrm>
          <a:prstGeom prst="rect">
            <a:avLst/>
          </a:prstGeom>
          <a:noFill/>
          <a:ln>
            <a:noFill/>
          </a:ln>
        </p:spPr>
        <p:txBody>
          <a:bodyPr spcFirstLastPara="1" wrap="square" lIns="91425" tIns="45700" rIns="91425" bIns="45700" anchor="t" anchorCtr="0">
            <a:normAutofit/>
          </a:bodyPr>
          <a:lstStyle/>
          <a:p>
            <a:pPr marL="342900" lvl="0" indent="-190500" algn="l" rtl="0">
              <a:lnSpc>
                <a:spcPct val="150000"/>
              </a:lnSpc>
              <a:spcBef>
                <a:spcPts val="0"/>
              </a:spcBef>
              <a:spcAft>
                <a:spcPts val="0"/>
              </a:spcAft>
              <a:buClr>
                <a:schemeClr val="dk1"/>
              </a:buClr>
              <a:buSzPts val="2400"/>
              <a:buFont typeface="Arial"/>
              <a:buNone/>
            </a:pPr>
            <a:endParaRPr>
              <a:solidFill>
                <a:srgbClr val="000000"/>
              </a:solidFill>
            </a:endParaRPr>
          </a:p>
          <a:p>
            <a:pPr marL="0" lvl="0" indent="0" algn="l" rtl="0">
              <a:lnSpc>
                <a:spcPct val="150000"/>
              </a:lnSpc>
              <a:spcBef>
                <a:spcPts val="439"/>
              </a:spcBef>
              <a:spcAft>
                <a:spcPts val="0"/>
              </a:spcAft>
              <a:buClr>
                <a:srgbClr val="000000"/>
              </a:buClr>
              <a:buSzPts val="4800"/>
              <a:buNone/>
            </a:pPr>
            <a:r>
              <a:rPr lang="en-US" sz="4800">
                <a:solidFill>
                  <a:srgbClr val="000000"/>
                </a:solidFill>
              </a:rPr>
              <a:t>        Questions?</a:t>
            </a:r>
            <a:endParaRPr/>
          </a:p>
          <a:p>
            <a:pPr marL="342900" lvl="0" indent="-190500" algn="l" rtl="0">
              <a:lnSpc>
                <a:spcPct val="150000"/>
              </a:lnSpc>
              <a:spcBef>
                <a:spcPts val="439"/>
              </a:spcBef>
              <a:spcAft>
                <a:spcPts val="0"/>
              </a:spcAft>
              <a:buClr>
                <a:schemeClr val="dk1"/>
              </a:buClr>
              <a:buSzPts val="2400"/>
              <a:buFont typeface="Arial"/>
              <a:buNone/>
            </a:pPr>
            <a:endParaRPr/>
          </a:p>
        </p:txBody>
      </p:sp>
      <p:sp>
        <p:nvSpPr>
          <p:cNvPr id="1323" name="Google Shape;1323;p98"/>
          <p:cNvSpPr txBox="1"/>
          <p:nvPr/>
        </p:nvSpPr>
        <p:spPr>
          <a:xfrm>
            <a:off x="8532273" y="4825969"/>
            <a:ext cx="502920" cy="22631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400">
                <a:solidFill>
                  <a:schemeClr val="dk1"/>
                </a:solidFill>
                <a:latin typeface="Lato"/>
                <a:ea typeface="Lato"/>
                <a:cs typeface="Lato"/>
                <a:sym typeface="Lato"/>
              </a:rPr>
              <a:t>106</a:t>
            </a:fld>
            <a:endParaRPr sz="1400">
              <a:solidFill>
                <a:schemeClr val="dk1"/>
              </a:solidFill>
              <a:latin typeface="Lato"/>
              <a:ea typeface="Lato"/>
              <a:cs typeface="Lato"/>
              <a:sym typeface="Lato"/>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1327"/>
        <p:cNvGrpSpPr/>
        <p:nvPr/>
      </p:nvGrpSpPr>
      <p:grpSpPr>
        <a:xfrm>
          <a:off x="0" y="0"/>
          <a:ext cx="0" cy="0"/>
          <a:chOff x="0" y="0"/>
          <a:chExt cx="0" cy="0"/>
        </a:xfrm>
      </p:grpSpPr>
      <p:sp>
        <p:nvSpPr>
          <p:cNvPr id="1328" name="Google Shape;1328;p99"/>
          <p:cNvSpPr txBox="1">
            <a:spLocks noGrp="1"/>
          </p:cNvSpPr>
          <p:nvPr>
            <p:ph type="body" idx="1"/>
          </p:nvPr>
        </p:nvSpPr>
        <p:spPr>
          <a:xfrm>
            <a:off x="0" y="0"/>
            <a:ext cx="9144000" cy="921657"/>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3600"/>
              <a:buNone/>
            </a:pPr>
            <a:r>
              <a:rPr lang="en-US"/>
              <a:t>Thank You!        </a:t>
            </a:r>
            <a:endParaRPr/>
          </a:p>
        </p:txBody>
      </p:sp>
      <p:sp>
        <p:nvSpPr>
          <p:cNvPr id="1329" name="Google Shape;1329;p99"/>
          <p:cNvSpPr txBox="1"/>
          <p:nvPr/>
        </p:nvSpPr>
        <p:spPr>
          <a:xfrm>
            <a:off x="190050" y="1039075"/>
            <a:ext cx="3899400" cy="1047600"/>
          </a:xfrm>
          <a:prstGeom prst="rect">
            <a:avLst/>
          </a:prstGeom>
          <a:noFill/>
          <a:ln>
            <a:noFill/>
          </a:ln>
        </p:spPr>
        <p:txBody>
          <a:bodyPr spcFirstLastPara="1" wrap="square" lIns="91425" tIns="45700" rIns="91425" bIns="45700" anchor="t" anchorCtr="0">
            <a:noAutofit/>
          </a:bodyPr>
          <a:lstStyle/>
          <a:p>
            <a:pPr marL="91440" marR="0" lvl="0" indent="-91440" algn="l" rtl="0">
              <a:lnSpc>
                <a:spcPct val="90000"/>
              </a:lnSpc>
              <a:spcBef>
                <a:spcPts val="0"/>
              </a:spcBef>
              <a:spcAft>
                <a:spcPts val="0"/>
              </a:spcAft>
              <a:buClr>
                <a:schemeClr val="accent1"/>
              </a:buClr>
              <a:buSzPts val="1800"/>
              <a:buFont typeface="Calibri"/>
              <a:buNone/>
            </a:pPr>
            <a:r>
              <a:rPr lang="en-US" sz="1800">
                <a:solidFill>
                  <a:schemeClr val="dk1"/>
                </a:solidFill>
                <a:latin typeface="Lato"/>
                <a:ea typeface="Lato"/>
                <a:cs typeface="Lato"/>
                <a:sym typeface="Lato"/>
              </a:rPr>
              <a:t>Todd Gray, Ph.D., CPA</a:t>
            </a:r>
            <a:endParaRPr/>
          </a:p>
          <a:p>
            <a:pPr marL="91440" marR="0" lvl="0" indent="-91440" algn="l" rtl="0">
              <a:lnSpc>
                <a:spcPct val="90000"/>
              </a:lnSpc>
              <a:spcBef>
                <a:spcPts val="432"/>
              </a:spcBef>
              <a:spcAft>
                <a:spcPts val="0"/>
              </a:spcAft>
              <a:buClr>
                <a:schemeClr val="accent1"/>
              </a:buClr>
              <a:buSzPts val="1800"/>
              <a:buFont typeface="Calibri"/>
              <a:buNone/>
            </a:pPr>
            <a:r>
              <a:rPr lang="en-US" sz="1600">
                <a:solidFill>
                  <a:schemeClr val="dk1"/>
                </a:solidFill>
                <a:latin typeface="Lato"/>
                <a:ea typeface="Lato"/>
                <a:cs typeface="Lato"/>
                <a:sym typeface="Lato"/>
              </a:rPr>
              <a:t>Budget Analytics, Inc.</a:t>
            </a:r>
            <a:endParaRPr sz="1600">
              <a:solidFill>
                <a:schemeClr val="dk1"/>
              </a:solidFill>
              <a:latin typeface="Lato"/>
              <a:ea typeface="Lato"/>
              <a:cs typeface="Lato"/>
              <a:sym typeface="Lato"/>
            </a:endParaRPr>
          </a:p>
          <a:p>
            <a:pPr marL="91440" marR="0" lvl="0" indent="-91440" algn="l" rtl="0">
              <a:lnSpc>
                <a:spcPct val="90000"/>
              </a:lnSpc>
              <a:spcBef>
                <a:spcPts val="432"/>
              </a:spcBef>
              <a:spcAft>
                <a:spcPts val="0"/>
              </a:spcAft>
              <a:buClr>
                <a:schemeClr val="accent1"/>
              </a:buClr>
              <a:buSzPts val="1800"/>
              <a:buFont typeface="Calibri"/>
              <a:buNone/>
            </a:pPr>
            <a:r>
              <a:rPr lang="en-US" sz="1600">
                <a:solidFill>
                  <a:schemeClr val="dk1"/>
                </a:solidFill>
                <a:latin typeface="Lato"/>
                <a:ea typeface="Lato"/>
                <a:cs typeface="Lato"/>
                <a:sym typeface="Lato"/>
              </a:rPr>
              <a:t>Business Advisor, Palmyra-Eagle Area S.D.</a:t>
            </a:r>
            <a:endParaRPr sz="1600">
              <a:solidFill>
                <a:schemeClr val="dk1"/>
              </a:solidFill>
              <a:latin typeface="Lato"/>
              <a:ea typeface="Lato"/>
              <a:cs typeface="Lato"/>
              <a:sym typeface="Lato"/>
            </a:endParaRPr>
          </a:p>
          <a:p>
            <a:pPr marL="0" marR="0" lvl="0" indent="0" algn="l" rtl="0">
              <a:lnSpc>
                <a:spcPct val="90000"/>
              </a:lnSpc>
              <a:spcBef>
                <a:spcPts val="432"/>
              </a:spcBef>
              <a:spcAft>
                <a:spcPts val="0"/>
              </a:spcAft>
              <a:buClr>
                <a:schemeClr val="accent1"/>
              </a:buClr>
              <a:buSzPts val="1800"/>
              <a:buFont typeface="Calibri"/>
              <a:buNone/>
            </a:pPr>
            <a:r>
              <a:rPr lang="en-US" sz="1600" u="sng">
                <a:solidFill>
                  <a:schemeClr val="dk1"/>
                </a:solidFill>
                <a:latin typeface="Lato"/>
                <a:ea typeface="Lato"/>
                <a:cs typeface="Lato"/>
                <a:sym typeface="Lato"/>
                <a:hlinkClick r:id="rId3">
                  <a:extLst>
                    <a:ext uri="{A12FA001-AC4F-418D-AE19-62706E023703}">
                      <ahyp:hlinkClr xmlns:ahyp="http://schemas.microsoft.com/office/drawing/2018/hyperlinkcolor" val="tx"/>
                    </a:ext>
                  </a:extLst>
                </a:hlinkClick>
              </a:rPr>
              <a:t>tgrayphdcpa@gmail.com</a:t>
            </a:r>
            <a:r>
              <a:rPr lang="en-US" sz="1800">
                <a:solidFill>
                  <a:schemeClr val="dk1"/>
                </a:solidFill>
                <a:latin typeface="Lato"/>
                <a:ea typeface="Lato"/>
                <a:cs typeface="Lato"/>
                <a:sym typeface="Lato"/>
              </a:rPr>
              <a:t>	</a:t>
            </a:r>
            <a:endParaRPr/>
          </a:p>
          <a:p>
            <a:pPr marL="91440" marR="0" lvl="0" indent="0" algn="l" rtl="0">
              <a:lnSpc>
                <a:spcPct val="90000"/>
              </a:lnSpc>
              <a:spcBef>
                <a:spcPts val="432"/>
              </a:spcBef>
              <a:spcAft>
                <a:spcPts val="0"/>
              </a:spcAft>
              <a:buClr>
                <a:schemeClr val="accent1"/>
              </a:buClr>
              <a:buSzPts val="1800"/>
              <a:buFont typeface="Calibri"/>
              <a:buNone/>
            </a:pPr>
            <a:endParaRPr sz="1800">
              <a:solidFill>
                <a:schemeClr val="dk1"/>
              </a:solidFill>
              <a:latin typeface="Lato"/>
              <a:ea typeface="Lato"/>
              <a:cs typeface="Lato"/>
              <a:sym typeface="Lato"/>
            </a:endParaRPr>
          </a:p>
          <a:p>
            <a:pPr marL="91440" marR="0" lvl="0" indent="0" algn="l" rtl="0">
              <a:lnSpc>
                <a:spcPct val="90000"/>
              </a:lnSpc>
              <a:spcBef>
                <a:spcPts val="1200"/>
              </a:spcBef>
              <a:spcAft>
                <a:spcPts val="0"/>
              </a:spcAft>
              <a:buClr>
                <a:srgbClr val="3F3F3F"/>
              </a:buClr>
              <a:buSzPts val="2800"/>
              <a:buFont typeface="Calibri"/>
              <a:buNone/>
            </a:pPr>
            <a:endParaRPr sz="2800">
              <a:solidFill>
                <a:srgbClr val="3F3F3F"/>
              </a:solidFill>
              <a:latin typeface="Cambria"/>
              <a:ea typeface="Cambria"/>
              <a:cs typeface="Cambria"/>
              <a:sym typeface="Cambria"/>
            </a:endParaRPr>
          </a:p>
        </p:txBody>
      </p:sp>
      <p:sp>
        <p:nvSpPr>
          <p:cNvPr id="1330" name="Google Shape;1330;p99"/>
          <p:cNvSpPr txBox="1"/>
          <p:nvPr/>
        </p:nvSpPr>
        <p:spPr>
          <a:xfrm>
            <a:off x="4442126" y="1420661"/>
            <a:ext cx="4126800" cy="1516200"/>
          </a:xfrm>
          <a:prstGeom prst="rect">
            <a:avLst/>
          </a:prstGeom>
          <a:noFill/>
          <a:ln>
            <a:noFill/>
          </a:ln>
        </p:spPr>
        <p:txBody>
          <a:bodyPr spcFirstLastPara="1" wrap="square" lIns="91425" tIns="45700" rIns="91425" bIns="45700" anchor="t" anchorCtr="0">
            <a:noAutofit/>
          </a:bodyPr>
          <a:lstStyle/>
          <a:p>
            <a:pPr marL="91440" marR="0" lvl="0" indent="-91440" algn="l" rtl="0">
              <a:lnSpc>
                <a:spcPct val="90000"/>
              </a:lnSpc>
              <a:spcBef>
                <a:spcPts val="0"/>
              </a:spcBef>
              <a:spcAft>
                <a:spcPts val="0"/>
              </a:spcAft>
              <a:buClr>
                <a:schemeClr val="accent1"/>
              </a:buClr>
              <a:buSzPts val="1800"/>
              <a:buFont typeface="Calibri"/>
              <a:buNone/>
            </a:pPr>
            <a:r>
              <a:rPr lang="en-US" sz="1800">
                <a:solidFill>
                  <a:schemeClr val="dk1"/>
                </a:solidFill>
                <a:latin typeface="Lato"/>
                <a:ea typeface="Lato"/>
                <a:cs typeface="Lato"/>
                <a:sym typeface="Lato"/>
              </a:rPr>
              <a:t>Jennifer Buros</a:t>
            </a:r>
            <a:endParaRPr/>
          </a:p>
          <a:p>
            <a:pPr marL="91440" marR="0" lvl="0" indent="-91440" algn="l" rtl="0">
              <a:lnSpc>
                <a:spcPct val="90000"/>
              </a:lnSpc>
              <a:spcBef>
                <a:spcPts val="432"/>
              </a:spcBef>
              <a:spcAft>
                <a:spcPts val="0"/>
              </a:spcAft>
              <a:buClr>
                <a:schemeClr val="accent1"/>
              </a:buClr>
              <a:buSzPts val="1600"/>
              <a:buFont typeface="Calibri"/>
              <a:buNone/>
            </a:pPr>
            <a:r>
              <a:rPr lang="en-US" sz="1600">
                <a:solidFill>
                  <a:schemeClr val="dk1"/>
                </a:solidFill>
                <a:latin typeface="Lato"/>
                <a:ea typeface="Lato"/>
                <a:cs typeface="Lato"/>
                <a:sym typeface="Lato"/>
              </a:rPr>
              <a:t>Assistant Director</a:t>
            </a:r>
            <a:endParaRPr/>
          </a:p>
          <a:p>
            <a:pPr marL="91440" marR="0" lvl="0" indent="-91440" algn="l" rtl="0">
              <a:lnSpc>
                <a:spcPct val="90000"/>
              </a:lnSpc>
              <a:spcBef>
                <a:spcPts val="432"/>
              </a:spcBef>
              <a:spcAft>
                <a:spcPts val="0"/>
              </a:spcAft>
              <a:buClr>
                <a:schemeClr val="accent1"/>
              </a:buClr>
              <a:buSzPts val="1600"/>
              <a:buFont typeface="Calibri"/>
              <a:buNone/>
            </a:pPr>
            <a:r>
              <a:rPr lang="en-US" sz="1600">
                <a:solidFill>
                  <a:schemeClr val="dk1"/>
                </a:solidFill>
                <a:latin typeface="Lato"/>
                <a:ea typeface="Lato"/>
                <a:cs typeface="Lato"/>
                <a:sym typeface="Lato"/>
              </a:rPr>
              <a:t>School Financial Services Team </a:t>
            </a:r>
            <a:endParaRPr/>
          </a:p>
          <a:p>
            <a:pPr marL="91440" marR="0" lvl="0" indent="-91440" algn="l" rtl="0">
              <a:lnSpc>
                <a:spcPct val="90000"/>
              </a:lnSpc>
              <a:spcBef>
                <a:spcPts val="432"/>
              </a:spcBef>
              <a:spcAft>
                <a:spcPts val="0"/>
              </a:spcAft>
              <a:buClr>
                <a:schemeClr val="accent1"/>
              </a:buClr>
              <a:buSzPts val="1600"/>
              <a:buFont typeface="Calibri"/>
              <a:buNone/>
            </a:pPr>
            <a:r>
              <a:rPr lang="en-US" sz="1600">
                <a:solidFill>
                  <a:schemeClr val="dk1"/>
                </a:solidFill>
                <a:latin typeface="Lato"/>
                <a:ea typeface="Lato"/>
                <a:cs typeface="Lato"/>
                <a:sym typeface="Lato"/>
              </a:rPr>
              <a:t>Wisconsin Department of Public Instruction</a:t>
            </a:r>
            <a:endParaRPr/>
          </a:p>
          <a:p>
            <a:pPr marL="91440" marR="0" lvl="0" indent="-91440" algn="l" rtl="0">
              <a:lnSpc>
                <a:spcPct val="90000"/>
              </a:lnSpc>
              <a:spcBef>
                <a:spcPts val="432"/>
              </a:spcBef>
              <a:spcAft>
                <a:spcPts val="0"/>
              </a:spcAft>
              <a:buClr>
                <a:schemeClr val="accent1"/>
              </a:buClr>
              <a:buSzPts val="1600"/>
              <a:buFont typeface="Calibri"/>
              <a:buNone/>
            </a:pPr>
            <a:r>
              <a:rPr lang="en-US" sz="1600" u="sng">
                <a:solidFill>
                  <a:schemeClr val="dk1"/>
                </a:solidFill>
                <a:latin typeface="Lato"/>
                <a:ea typeface="Lato"/>
                <a:cs typeface="Lato"/>
                <a:sym typeface="Lato"/>
                <a:hlinkClick r:id="rId4">
                  <a:extLst>
                    <a:ext uri="{A12FA001-AC4F-418D-AE19-62706E023703}">
                      <ahyp:hlinkClr xmlns:ahyp="http://schemas.microsoft.com/office/drawing/2018/hyperlinkcolor" val="tx"/>
                    </a:ext>
                  </a:extLst>
                </a:hlinkClick>
              </a:rPr>
              <a:t>Jennifer.buros@dpi.wi.gov</a:t>
            </a:r>
            <a:r>
              <a:rPr lang="en-US" sz="1600">
                <a:solidFill>
                  <a:schemeClr val="dk1"/>
                </a:solidFill>
                <a:latin typeface="Lato"/>
                <a:ea typeface="Lato"/>
                <a:cs typeface="Lato"/>
                <a:sym typeface="Lato"/>
              </a:rPr>
              <a:t>	</a:t>
            </a:r>
            <a:endParaRPr sz="1600">
              <a:solidFill>
                <a:schemeClr val="dk1"/>
              </a:solidFill>
              <a:latin typeface="Lato"/>
              <a:ea typeface="Lato"/>
              <a:cs typeface="Lato"/>
              <a:sym typeface="Lato"/>
            </a:endParaRPr>
          </a:p>
          <a:p>
            <a:pPr marL="91440" marR="0" lvl="0" indent="0" algn="l" rtl="0">
              <a:lnSpc>
                <a:spcPct val="90000"/>
              </a:lnSpc>
              <a:spcBef>
                <a:spcPts val="432"/>
              </a:spcBef>
              <a:spcAft>
                <a:spcPts val="0"/>
              </a:spcAft>
              <a:buClr>
                <a:schemeClr val="accent1"/>
              </a:buClr>
              <a:buSzPts val="1800"/>
              <a:buFont typeface="Calibri"/>
              <a:buNone/>
            </a:pPr>
            <a:endParaRPr sz="1800">
              <a:solidFill>
                <a:schemeClr val="dk1"/>
              </a:solidFill>
              <a:latin typeface="Lato"/>
              <a:ea typeface="Lato"/>
              <a:cs typeface="Lato"/>
              <a:sym typeface="Lato"/>
            </a:endParaRPr>
          </a:p>
          <a:p>
            <a:pPr marL="91440" marR="0" lvl="0" indent="0" algn="l" rtl="0">
              <a:lnSpc>
                <a:spcPct val="90000"/>
              </a:lnSpc>
              <a:spcBef>
                <a:spcPts val="432"/>
              </a:spcBef>
              <a:spcAft>
                <a:spcPts val="0"/>
              </a:spcAft>
              <a:buClr>
                <a:schemeClr val="accent1"/>
              </a:buClr>
              <a:buSzPts val="1800"/>
              <a:buFont typeface="Calibri"/>
              <a:buNone/>
            </a:pPr>
            <a:endParaRPr sz="1800">
              <a:solidFill>
                <a:schemeClr val="dk1"/>
              </a:solidFill>
              <a:latin typeface="Lato"/>
              <a:ea typeface="Lato"/>
              <a:cs typeface="Lato"/>
              <a:sym typeface="Lato"/>
            </a:endParaRPr>
          </a:p>
          <a:p>
            <a:pPr marL="91440" marR="0" lvl="0" indent="0" algn="l" rtl="0">
              <a:lnSpc>
                <a:spcPct val="90000"/>
              </a:lnSpc>
              <a:spcBef>
                <a:spcPts val="1200"/>
              </a:spcBef>
              <a:spcAft>
                <a:spcPts val="0"/>
              </a:spcAft>
              <a:buClr>
                <a:srgbClr val="3F3F3F"/>
              </a:buClr>
              <a:buSzPts val="2800"/>
              <a:buFont typeface="Calibri"/>
              <a:buNone/>
            </a:pPr>
            <a:endParaRPr sz="2800">
              <a:solidFill>
                <a:srgbClr val="3F3F3F"/>
              </a:solidFill>
              <a:latin typeface="Cambria"/>
              <a:ea typeface="Cambria"/>
              <a:cs typeface="Cambria"/>
              <a:sym typeface="Cambria"/>
            </a:endParaRPr>
          </a:p>
        </p:txBody>
      </p:sp>
      <p:sp>
        <p:nvSpPr>
          <p:cNvPr id="1331" name="Google Shape;1331;p99"/>
          <p:cNvSpPr txBox="1"/>
          <p:nvPr/>
        </p:nvSpPr>
        <p:spPr>
          <a:xfrm>
            <a:off x="104190" y="2304839"/>
            <a:ext cx="3899400" cy="1166700"/>
          </a:xfrm>
          <a:prstGeom prst="rect">
            <a:avLst/>
          </a:prstGeom>
          <a:noFill/>
          <a:ln>
            <a:noFill/>
          </a:ln>
        </p:spPr>
        <p:txBody>
          <a:bodyPr spcFirstLastPara="1" wrap="square" lIns="91425" tIns="45700" rIns="91425" bIns="45700" anchor="t" anchorCtr="0">
            <a:noAutofit/>
          </a:bodyPr>
          <a:lstStyle/>
          <a:p>
            <a:pPr marL="91440" marR="0" lvl="0" indent="-114300" algn="l" rtl="0">
              <a:lnSpc>
                <a:spcPct val="90000"/>
              </a:lnSpc>
              <a:spcBef>
                <a:spcPts val="0"/>
              </a:spcBef>
              <a:spcAft>
                <a:spcPts val="0"/>
              </a:spcAft>
              <a:buClr>
                <a:schemeClr val="accent1"/>
              </a:buClr>
              <a:buSzPts val="1800"/>
              <a:buFont typeface="Calibri"/>
              <a:buChar char=" "/>
            </a:pPr>
            <a:r>
              <a:rPr lang="en-US" sz="1800">
                <a:solidFill>
                  <a:schemeClr val="dk1"/>
                </a:solidFill>
                <a:latin typeface="Lato"/>
                <a:ea typeface="Lato"/>
                <a:cs typeface="Lato"/>
                <a:sym typeface="Lato"/>
              </a:rPr>
              <a:t>Thomas R. Owens, Ph.D., SFO</a:t>
            </a:r>
            <a:br>
              <a:rPr lang="en-US" sz="2000">
                <a:solidFill>
                  <a:schemeClr val="dk1"/>
                </a:solidFill>
                <a:latin typeface="Calibri"/>
                <a:ea typeface="Calibri"/>
                <a:cs typeface="Calibri"/>
                <a:sym typeface="Calibri"/>
              </a:rPr>
            </a:br>
            <a:r>
              <a:rPr lang="en-US" sz="1600">
                <a:solidFill>
                  <a:schemeClr val="dk1"/>
                </a:solidFill>
                <a:latin typeface="Lato"/>
                <a:ea typeface="Lato"/>
                <a:cs typeface="Lato"/>
                <a:sym typeface="Lato"/>
              </a:rPr>
              <a:t>Director of Business Services</a:t>
            </a:r>
            <a:endParaRPr/>
          </a:p>
          <a:p>
            <a:pPr marL="91440" marR="0" lvl="0" indent="-101600" algn="l" rtl="0">
              <a:lnSpc>
                <a:spcPct val="90000"/>
              </a:lnSpc>
              <a:spcBef>
                <a:spcPts val="0"/>
              </a:spcBef>
              <a:spcAft>
                <a:spcPts val="0"/>
              </a:spcAft>
              <a:buClr>
                <a:schemeClr val="accent1"/>
              </a:buClr>
              <a:buSzPts val="1600"/>
              <a:buFont typeface="Calibri"/>
              <a:buChar char=" "/>
            </a:pPr>
            <a:r>
              <a:rPr lang="en-US" sz="1600">
                <a:solidFill>
                  <a:schemeClr val="dk1"/>
                </a:solidFill>
                <a:latin typeface="Lato"/>
                <a:ea typeface="Lato"/>
                <a:cs typeface="Lato"/>
                <a:sym typeface="Lato"/>
              </a:rPr>
              <a:t>Stevens Point Area Public School District</a:t>
            </a:r>
            <a:endParaRPr/>
          </a:p>
          <a:p>
            <a:pPr marL="91440" marR="0" lvl="0" indent="-101600" algn="l" rtl="0">
              <a:lnSpc>
                <a:spcPct val="90000"/>
              </a:lnSpc>
              <a:spcBef>
                <a:spcPts val="0"/>
              </a:spcBef>
              <a:spcAft>
                <a:spcPts val="0"/>
              </a:spcAft>
              <a:buClr>
                <a:schemeClr val="accent1"/>
              </a:buClr>
              <a:buSzPts val="1600"/>
              <a:buFont typeface="Calibri"/>
              <a:buChar char=" "/>
            </a:pPr>
            <a:r>
              <a:rPr lang="en-US" sz="1600" u="sng">
                <a:solidFill>
                  <a:schemeClr val="dk1"/>
                </a:solidFill>
                <a:latin typeface="Lato"/>
                <a:ea typeface="Lato"/>
                <a:cs typeface="Lato"/>
                <a:sym typeface="Lato"/>
                <a:hlinkClick r:id="rId5">
                  <a:extLst>
                    <a:ext uri="{A12FA001-AC4F-418D-AE19-62706E023703}">
                      <ahyp:hlinkClr xmlns:ahyp="http://schemas.microsoft.com/office/drawing/2018/hyperlinkcolor" val="tx"/>
                    </a:ext>
                  </a:extLst>
                </a:hlinkClick>
              </a:rPr>
              <a:t>towens@pointschools.net</a:t>
            </a:r>
            <a:endParaRPr sz="1600">
              <a:solidFill>
                <a:schemeClr val="dk1"/>
              </a:solidFill>
              <a:latin typeface="Lato"/>
              <a:ea typeface="Lato"/>
              <a:cs typeface="Lato"/>
              <a:sym typeface="Lato"/>
            </a:endParaRPr>
          </a:p>
          <a:p>
            <a:pPr marL="91440" marR="0" lvl="0" indent="0" algn="l" rtl="0">
              <a:lnSpc>
                <a:spcPct val="90000"/>
              </a:lnSpc>
              <a:spcBef>
                <a:spcPts val="432"/>
              </a:spcBef>
              <a:spcAft>
                <a:spcPts val="0"/>
              </a:spcAft>
              <a:buClr>
                <a:schemeClr val="accent1"/>
              </a:buClr>
              <a:buSzPts val="1800"/>
              <a:buFont typeface="Calibri"/>
              <a:buNone/>
            </a:pPr>
            <a:endParaRPr sz="1800">
              <a:solidFill>
                <a:schemeClr val="dk1"/>
              </a:solidFill>
              <a:latin typeface="Lato"/>
              <a:ea typeface="Lato"/>
              <a:cs typeface="Lato"/>
              <a:sym typeface="Lato"/>
            </a:endParaRPr>
          </a:p>
          <a:p>
            <a:pPr marL="91440" marR="0" lvl="0" indent="0" algn="l" rtl="0">
              <a:lnSpc>
                <a:spcPct val="90000"/>
              </a:lnSpc>
              <a:spcBef>
                <a:spcPts val="432"/>
              </a:spcBef>
              <a:spcAft>
                <a:spcPts val="0"/>
              </a:spcAft>
              <a:buClr>
                <a:schemeClr val="accent1"/>
              </a:buClr>
              <a:buSzPts val="1800"/>
              <a:buFont typeface="Calibri"/>
              <a:buNone/>
            </a:pPr>
            <a:endParaRPr sz="1800">
              <a:solidFill>
                <a:schemeClr val="dk1"/>
              </a:solidFill>
              <a:latin typeface="Lato"/>
              <a:ea typeface="Lato"/>
              <a:cs typeface="Lato"/>
              <a:sym typeface="Lato"/>
            </a:endParaRPr>
          </a:p>
          <a:p>
            <a:pPr marL="91440" marR="0" lvl="0" indent="0" algn="l" rtl="0">
              <a:lnSpc>
                <a:spcPct val="90000"/>
              </a:lnSpc>
              <a:spcBef>
                <a:spcPts val="1200"/>
              </a:spcBef>
              <a:spcAft>
                <a:spcPts val="0"/>
              </a:spcAft>
              <a:buClr>
                <a:srgbClr val="3F3F3F"/>
              </a:buClr>
              <a:buSzPts val="2800"/>
              <a:buFont typeface="Calibri"/>
              <a:buNone/>
            </a:pPr>
            <a:endParaRPr sz="2800">
              <a:solidFill>
                <a:srgbClr val="3F3F3F"/>
              </a:solidFill>
              <a:latin typeface="Cambria"/>
              <a:ea typeface="Cambria"/>
              <a:cs typeface="Cambria"/>
              <a:sym typeface="Cambria"/>
            </a:endParaRPr>
          </a:p>
        </p:txBody>
      </p:sp>
      <p:sp>
        <p:nvSpPr>
          <p:cNvPr id="1332" name="Google Shape;1332;p99"/>
          <p:cNvSpPr txBox="1"/>
          <p:nvPr/>
        </p:nvSpPr>
        <p:spPr>
          <a:xfrm>
            <a:off x="190050" y="3689700"/>
            <a:ext cx="2552700" cy="1153500"/>
          </a:xfrm>
          <a:prstGeom prst="rect">
            <a:avLst/>
          </a:prstGeom>
          <a:noFill/>
          <a:ln>
            <a:noFill/>
          </a:ln>
        </p:spPr>
        <p:txBody>
          <a:bodyPr spcFirstLastPara="1" wrap="square" lIns="91425" tIns="45700" rIns="91425" bIns="45700" anchor="t" anchorCtr="0">
            <a:noAutofit/>
          </a:bodyPr>
          <a:lstStyle/>
          <a:p>
            <a:pPr marL="91440" marR="0" lvl="0" indent="-91440" algn="l" rtl="0">
              <a:lnSpc>
                <a:spcPct val="90000"/>
              </a:lnSpc>
              <a:spcBef>
                <a:spcPts val="0"/>
              </a:spcBef>
              <a:spcAft>
                <a:spcPts val="0"/>
              </a:spcAft>
              <a:buClr>
                <a:schemeClr val="accent1"/>
              </a:buClr>
              <a:buSzPts val="1800"/>
              <a:buFont typeface="Calibri"/>
              <a:buNone/>
            </a:pPr>
            <a:r>
              <a:rPr lang="en-US" sz="1800">
                <a:solidFill>
                  <a:schemeClr val="dk1"/>
                </a:solidFill>
                <a:latin typeface="Lato"/>
                <a:ea typeface="Lato"/>
                <a:cs typeface="Lato"/>
                <a:sym typeface="Lato"/>
              </a:rPr>
              <a:t>Debby Brunett</a:t>
            </a:r>
            <a:endParaRPr sz="1800">
              <a:solidFill>
                <a:schemeClr val="dk1"/>
              </a:solidFill>
              <a:latin typeface="Lato"/>
              <a:ea typeface="Lato"/>
              <a:cs typeface="Lato"/>
              <a:sym typeface="Lato"/>
            </a:endParaRPr>
          </a:p>
          <a:p>
            <a:pPr marL="91440" marR="0" lvl="0" indent="-91440" algn="l" rtl="0">
              <a:lnSpc>
                <a:spcPct val="90000"/>
              </a:lnSpc>
              <a:spcBef>
                <a:spcPts val="432"/>
              </a:spcBef>
              <a:spcAft>
                <a:spcPts val="0"/>
              </a:spcAft>
              <a:buClr>
                <a:schemeClr val="accent1"/>
              </a:buClr>
              <a:buSzPts val="1600"/>
              <a:buFont typeface="Calibri"/>
              <a:buNone/>
            </a:pPr>
            <a:r>
              <a:rPr lang="en-US" sz="1600">
                <a:solidFill>
                  <a:schemeClr val="dk1"/>
                </a:solidFill>
                <a:latin typeface="Lato"/>
                <a:ea typeface="Lato"/>
                <a:cs typeface="Lato"/>
                <a:sym typeface="Lato"/>
              </a:rPr>
              <a:t>Director</a:t>
            </a:r>
            <a:endParaRPr/>
          </a:p>
          <a:p>
            <a:pPr marL="91440" marR="0" lvl="0" indent="-91440" algn="l" rtl="0">
              <a:lnSpc>
                <a:spcPct val="90000"/>
              </a:lnSpc>
              <a:spcBef>
                <a:spcPts val="432"/>
              </a:spcBef>
              <a:spcAft>
                <a:spcPts val="0"/>
              </a:spcAft>
              <a:buClr>
                <a:schemeClr val="accent1"/>
              </a:buClr>
              <a:buSzPts val="1600"/>
              <a:buFont typeface="Calibri"/>
              <a:buNone/>
            </a:pPr>
            <a:r>
              <a:rPr lang="en-US" sz="1600">
                <a:solidFill>
                  <a:schemeClr val="dk1"/>
                </a:solidFill>
                <a:latin typeface="Lato"/>
                <a:ea typeface="Lato"/>
                <a:cs typeface="Lato"/>
                <a:sym typeface="Lato"/>
              </a:rPr>
              <a:t>Baird</a:t>
            </a:r>
            <a:endParaRPr/>
          </a:p>
          <a:p>
            <a:pPr marL="91440" marR="0" lvl="0" indent="-91440" algn="l" rtl="0">
              <a:lnSpc>
                <a:spcPct val="90000"/>
              </a:lnSpc>
              <a:spcBef>
                <a:spcPts val="432"/>
              </a:spcBef>
              <a:spcAft>
                <a:spcPts val="0"/>
              </a:spcAft>
              <a:buClr>
                <a:schemeClr val="accent1"/>
              </a:buClr>
              <a:buSzPts val="1600"/>
              <a:buFont typeface="Calibri"/>
              <a:buNone/>
            </a:pPr>
            <a:r>
              <a:rPr lang="en-US" sz="1600" u="sng">
                <a:solidFill>
                  <a:schemeClr val="dk1"/>
                </a:solidFill>
                <a:latin typeface="Lato"/>
                <a:ea typeface="Lato"/>
                <a:cs typeface="Lato"/>
                <a:sym typeface="Lato"/>
                <a:hlinkClick r:id="rId6">
                  <a:extLst>
                    <a:ext uri="{A12FA001-AC4F-418D-AE19-62706E023703}">
                      <ahyp:hlinkClr xmlns:ahyp="http://schemas.microsoft.com/office/drawing/2018/hyperlinkcolor" val="tx"/>
                    </a:ext>
                  </a:extLst>
                </a:hlinkClick>
              </a:rPr>
              <a:t>Dbrunett@rwbaird.com</a:t>
            </a:r>
            <a:endParaRPr sz="1600">
              <a:solidFill>
                <a:schemeClr val="dk1"/>
              </a:solidFill>
              <a:latin typeface="Lato"/>
              <a:ea typeface="Lato"/>
              <a:cs typeface="Lato"/>
              <a:sym typeface="Lato"/>
            </a:endParaRPr>
          </a:p>
          <a:p>
            <a:pPr marL="91440" marR="0" lvl="0" indent="0" algn="l" rtl="0">
              <a:lnSpc>
                <a:spcPct val="90000"/>
              </a:lnSpc>
              <a:spcBef>
                <a:spcPts val="432"/>
              </a:spcBef>
              <a:spcAft>
                <a:spcPts val="0"/>
              </a:spcAft>
              <a:buClr>
                <a:schemeClr val="accent1"/>
              </a:buClr>
              <a:buSzPts val="1800"/>
              <a:buFont typeface="Calibri"/>
              <a:buNone/>
            </a:pPr>
            <a:endParaRPr sz="1800">
              <a:solidFill>
                <a:schemeClr val="dk1"/>
              </a:solidFill>
              <a:latin typeface="Lato"/>
              <a:ea typeface="Lato"/>
              <a:cs typeface="Lato"/>
              <a:sym typeface="Lato"/>
            </a:endParaRPr>
          </a:p>
          <a:p>
            <a:pPr marL="91440" marR="0" lvl="0" indent="0" algn="l" rtl="0">
              <a:lnSpc>
                <a:spcPct val="90000"/>
              </a:lnSpc>
              <a:spcBef>
                <a:spcPts val="432"/>
              </a:spcBef>
              <a:spcAft>
                <a:spcPts val="0"/>
              </a:spcAft>
              <a:buClr>
                <a:schemeClr val="accent1"/>
              </a:buClr>
              <a:buSzPts val="1800"/>
              <a:buFont typeface="Calibri"/>
              <a:buNone/>
            </a:pPr>
            <a:endParaRPr sz="1800">
              <a:solidFill>
                <a:schemeClr val="dk1"/>
              </a:solidFill>
              <a:latin typeface="Lato"/>
              <a:ea typeface="Lato"/>
              <a:cs typeface="Lato"/>
              <a:sym typeface="Lato"/>
            </a:endParaRPr>
          </a:p>
          <a:p>
            <a:pPr marL="91440" marR="0" lvl="0" indent="0" algn="l" rtl="0">
              <a:lnSpc>
                <a:spcPct val="90000"/>
              </a:lnSpc>
              <a:spcBef>
                <a:spcPts val="1200"/>
              </a:spcBef>
              <a:spcAft>
                <a:spcPts val="0"/>
              </a:spcAft>
              <a:buClr>
                <a:srgbClr val="3F3F3F"/>
              </a:buClr>
              <a:buSzPts val="2800"/>
              <a:buFont typeface="Calibri"/>
              <a:buNone/>
            </a:pPr>
            <a:endParaRPr sz="2800">
              <a:solidFill>
                <a:srgbClr val="3F3F3F"/>
              </a:solidFill>
              <a:latin typeface="Cambria"/>
              <a:ea typeface="Cambria"/>
              <a:cs typeface="Cambria"/>
              <a:sym typeface="Cambria"/>
            </a:endParaRPr>
          </a:p>
        </p:txBody>
      </p:sp>
      <p:sp>
        <p:nvSpPr>
          <p:cNvPr id="1333" name="Google Shape;1333;p99"/>
          <p:cNvSpPr txBox="1"/>
          <p:nvPr/>
        </p:nvSpPr>
        <p:spPr>
          <a:xfrm>
            <a:off x="4442125" y="3206750"/>
            <a:ext cx="4081500" cy="1346100"/>
          </a:xfrm>
          <a:prstGeom prst="rect">
            <a:avLst/>
          </a:prstGeom>
          <a:noFill/>
          <a:ln>
            <a:noFill/>
          </a:ln>
        </p:spPr>
        <p:txBody>
          <a:bodyPr spcFirstLastPara="1" wrap="square" lIns="91425" tIns="45700" rIns="91425" bIns="45700" anchor="t" anchorCtr="0">
            <a:noAutofit/>
          </a:bodyPr>
          <a:lstStyle/>
          <a:p>
            <a:pPr marL="91440" marR="0" lvl="0" indent="-91440" algn="l" rtl="0">
              <a:lnSpc>
                <a:spcPct val="90000"/>
              </a:lnSpc>
              <a:spcBef>
                <a:spcPts val="0"/>
              </a:spcBef>
              <a:spcAft>
                <a:spcPts val="0"/>
              </a:spcAft>
              <a:buClr>
                <a:schemeClr val="accent1"/>
              </a:buClr>
              <a:buSzPts val="1600"/>
              <a:buFont typeface="Calibri"/>
              <a:buNone/>
            </a:pPr>
            <a:r>
              <a:rPr lang="en-US" sz="1800">
                <a:solidFill>
                  <a:schemeClr val="dk1"/>
                </a:solidFill>
                <a:latin typeface="Lato"/>
                <a:ea typeface="Lato"/>
                <a:cs typeface="Lato"/>
                <a:sym typeface="Lato"/>
              </a:rPr>
              <a:t>Mark Elworthy</a:t>
            </a:r>
            <a:endParaRPr sz="1800">
              <a:solidFill>
                <a:schemeClr val="dk1"/>
              </a:solidFill>
              <a:latin typeface="Lato"/>
              <a:ea typeface="Lato"/>
              <a:cs typeface="Lato"/>
              <a:sym typeface="Lato"/>
            </a:endParaRPr>
          </a:p>
          <a:p>
            <a:pPr marL="91440" marR="0" lvl="0" indent="-91440" algn="l" rtl="0">
              <a:lnSpc>
                <a:spcPct val="90000"/>
              </a:lnSpc>
              <a:spcBef>
                <a:spcPts val="0"/>
              </a:spcBef>
              <a:spcAft>
                <a:spcPts val="0"/>
              </a:spcAft>
              <a:buClr>
                <a:schemeClr val="accent1"/>
              </a:buClr>
              <a:buSzPts val="1600"/>
              <a:buFont typeface="Calibri"/>
              <a:buNone/>
            </a:pPr>
            <a:r>
              <a:rPr lang="en-US" sz="1600">
                <a:solidFill>
                  <a:schemeClr val="dk1"/>
                </a:solidFill>
                <a:latin typeface="Lato"/>
                <a:ea typeface="Lato"/>
                <a:cs typeface="Lato"/>
                <a:sym typeface="Lato"/>
              </a:rPr>
              <a:t>Director</a:t>
            </a:r>
            <a:endParaRPr sz="1600">
              <a:solidFill>
                <a:schemeClr val="dk1"/>
              </a:solidFill>
              <a:latin typeface="Lato"/>
              <a:ea typeface="Lato"/>
              <a:cs typeface="Lato"/>
              <a:sym typeface="Lato"/>
            </a:endParaRPr>
          </a:p>
          <a:p>
            <a:pPr marL="91440" marR="0" lvl="0" indent="-91440" algn="l" rtl="0">
              <a:lnSpc>
                <a:spcPct val="90000"/>
              </a:lnSpc>
              <a:spcBef>
                <a:spcPts val="0"/>
              </a:spcBef>
              <a:spcAft>
                <a:spcPts val="0"/>
              </a:spcAft>
              <a:buClr>
                <a:schemeClr val="accent1"/>
              </a:buClr>
              <a:buSzPts val="1600"/>
              <a:buFont typeface="Calibri"/>
              <a:buNone/>
            </a:pPr>
            <a:r>
              <a:rPr lang="en-US" sz="1600">
                <a:solidFill>
                  <a:schemeClr val="dk1"/>
                </a:solidFill>
                <a:latin typeface="Lato"/>
                <a:ea typeface="Lato"/>
                <a:cs typeface="Lato"/>
                <a:sym typeface="Lato"/>
              </a:rPr>
              <a:t>School Financial Services Team</a:t>
            </a:r>
            <a:endParaRPr sz="1600">
              <a:solidFill>
                <a:schemeClr val="dk1"/>
              </a:solidFill>
              <a:latin typeface="Lato"/>
              <a:ea typeface="Lato"/>
              <a:cs typeface="Lato"/>
              <a:sym typeface="Lato"/>
            </a:endParaRPr>
          </a:p>
          <a:p>
            <a:pPr marL="91440" marR="0" lvl="0" indent="-91440" algn="l" rtl="0">
              <a:lnSpc>
                <a:spcPct val="90000"/>
              </a:lnSpc>
              <a:spcBef>
                <a:spcPts val="0"/>
              </a:spcBef>
              <a:spcAft>
                <a:spcPts val="0"/>
              </a:spcAft>
              <a:buClr>
                <a:schemeClr val="accent1"/>
              </a:buClr>
              <a:buSzPts val="1600"/>
              <a:buFont typeface="Calibri"/>
              <a:buNone/>
            </a:pPr>
            <a:r>
              <a:rPr lang="en-US" sz="1600">
                <a:solidFill>
                  <a:schemeClr val="dk1"/>
                </a:solidFill>
                <a:latin typeface="Lato"/>
                <a:ea typeface="Lato"/>
                <a:cs typeface="Lato"/>
                <a:sym typeface="Lato"/>
              </a:rPr>
              <a:t>Wisconsin Department of Public Instruction</a:t>
            </a:r>
            <a:endParaRPr sz="1600">
              <a:solidFill>
                <a:schemeClr val="dk1"/>
              </a:solidFill>
              <a:latin typeface="Lato"/>
              <a:ea typeface="Lato"/>
              <a:cs typeface="Lato"/>
              <a:sym typeface="Lato"/>
            </a:endParaRPr>
          </a:p>
          <a:p>
            <a:pPr marL="91440" marR="0" lvl="0" indent="-91440" algn="l" rtl="0">
              <a:lnSpc>
                <a:spcPct val="90000"/>
              </a:lnSpc>
              <a:spcBef>
                <a:spcPts val="0"/>
              </a:spcBef>
              <a:spcAft>
                <a:spcPts val="0"/>
              </a:spcAft>
              <a:buClr>
                <a:schemeClr val="accent1"/>
              </a:buClr>
              <a:buSzPts val="1600"/>
              <a:buFont typeface="Calibri"/>
              <a:buNone/>
            </a:pPr>
            <a:r>
              <a:rPr lang="en-US" sz="1600" u="sng">
                <a:solidFill>
                  <a:schemeClr val="dk1"/>
                </a:solidFill>
                <a:latin typeface="Lato"/>
                <a:ea typeface="Lato"/>
                <a:cs typeface="Lato"/>
                <a:sym typeface="Lato"/>
                <a:hlinkClick r:id="rId7">
                  <a:extLst>
                    <a:ext uri="{A12FA001-AC4F-418D-AE19-62706E023703}">
                      <ahyp:hlinkClr xmlns:ahyp="http://schemas.microsoft.com/office/drawing/2018/hyperlinkcolor" val="tx"/>
                    </a:ext>
                  </a:extLst>
                </a:hlinkClick>
              </a:rPr>
              <a:t>mark.elworthy@dpi.wi.gov</a:t>
            </a:r>
            <a:r>
              <a:rPr lang="en-US" sz="1600">
                <a:solidFill>
                  <a:schemeClr val="dk1"/>
                </a:solidFill>
                <a:latin typeface="Lato"/>
                <a:ea typeface="Lato"/>
                <a:cs typeface="Lato"/>
                <a:sym typeface="Lato"/>
              </a:rPr>
              <a:t>		</a:t>
            </a:r>
            <a:endParaRPr sz="1600">
              <a:solidFill>
                <a:schemeClr val="dk1"/>
              </a:solidFill>
              <a:latin typeface="Lato"/>
              <a:ea typeface="Lato"/>
              <a:cs typeface="Lato"/>
              <a:sym typeface="Lato"/>
            </a:endParaRPr>
          </a:p>
          <a:p>
            <a:pPr marL="91440" marR="0" lvl="0" indent="0" algn="l" rtl="0">
              <a:lnSpc>
                <a:spcPct val="90000"/>
              </a:lnSpc>
              <a:spcBef>
                <a:spcPts val="432"/>
              </a:spcBef>
              <a:spcAft>
                <a:spcPts val="0"/>
              </a:spcAft>
              <a:buClr>
                <a:schemeClr val="accent1"/>
              </a:buClr>
              <a:buSzPts val="1800"/>
              <a:buFont typeface="Calibri"/>
              <a:buNone/>
            </a:pPr>
            <a:endParaRPr sz="1800">
              <a:solidFill>
                <a:schemeClr val="dk1"/>
              </a:solidFill>
              <a:latin typeface="Lato"/>
              <a:ea typeface="Lato"/>
              <a:cs typeface="Lato"/>
              <a:sym typeface="Lato"/>
            </a:endParaRPr>
          </a:p>
          <a:p>
            <a:pPr marL="91440" marR="0" lvl="0" indent="0" algn="l" rtl="0">
              <a:lnSpc>
                <a:spcPct val="90000"/>
              </a:lnSpc>
              <a:spcBef>
                <a:spcPts val="432"/>
              </a:spcBef>
              <a:spcAft>
                <a:spcPts val="0"/>
              </a:spcAft>
              <a:buClr>
                <a:schemeClr val="accent1"/>
              </a:buClr>
              <a:buSzPts val="1800"/>
              <a:buFont typeface="Calibri"/>
              <a:buNone/>
            </a:pPr>
            <a:endParaRPr sz="1800">
              <a:solidFill>
                <a:schemeClr val="dk1"/>
              </a:solidFill>
              <a:latin typeface="Lato"/>
              <a:ea typeface="Lato"/>
              <a:cs typeface="Lato"/>
              <a:sym typeface="Lato"/>
            </a:endParaRPr>
          </a:p>
          <a:p>
            <a:pPr marL="91440" marR="0" lvl="0" indent="0" algn="l" rtl="0">
              <a:lnSpc>
                <a:spcPct val="90000"/>
              </a:lnSpc>
              <a:spcBef>
                <a:spcPts val="1200"/>
              </a:spcBef>
              <a:spcAft>
                <a:spcPts val="0"/>
              </a:spcAft>
              <a:buClr>
                <a:srgbClr val="3F3F3F"/>
              </a:buClr>
              <a:buSzPts val="2800"/>
              <a:buFont typeface="Calibri"/>
              <a:buNone/>
            </a:pPr>
            <a:endParaRPr sz="2800">
              <a:solidFill>
                <a:srgbClr val="3F3F3F"/>
              </a:solidFill>
              <a:latin typeface="Cambria"/>
              <a:ea typeface="Cambria"/>
              <a:cs typeface="Cambria"/>
              <a:sym typeface="Cambria"/>
            </a:endParaRPr>
          </a:p>
        </p:txBody>
      </p:sp>
      <p:pic>
        <p:nvPicPr>
          <p:cNvPr id="1334" name="Google Shape;1334;p99"/>
          <p:cNvPicPr preferRelativeResize="0"/>
          <p:nvPr/>
        </p:nvPicPr>
        <p:blipFill rotWithShape="1">
          <a:blip r:embed="rId8">
            <a:alphaModFix/>
          </a:blip>
          <a:srcRect/>
          <a:stretch/>
        </p:blipFill>
        <p:spPr>
          <a:xfrm>
            <a:off x="2742750" y="3104897"/>
            <a:ext cx="1433798" cy="789496"/>
          </a:xfrm>
          <a:prstGeom prst="rect">
            <a:avLst/>
          </a:prstGeom>
          <a:noFill/>
          <a:ln>
            <a:noFill/>
          </a:ln>
          <a:effectLst>
            <a:outerShdw blurRad="12700" dist="12700" dir="2700000" algn="tl" rotWithShape="0">
              <a:srgbClr val="000000">
                <a:alpha val="40000"/>
              </a:srgbClr>
            </a:outerShdw>
          </a:effectLst>
        </p:spPr>
      </p:pic>
      <p:pic>
        <p:nvPicPr>
          <p:cNvPr id="1335" name="Google Shape;1335;p99"/>
          <p:cNvPicPr preferRelativeResize="0"/>
          <p:nvPr/>
        </p:nvPicPr>
        <p:blipFill rotWithShape="1">
          <a:blip r:embed="rId9">
            <a:alphaModFix/>
          </a:blip>
          <a:srcRect/>
          <a:stretch/>
        </p:blipFill>
        <p:spPr>
          <a:xfrm>
            <a:off x="2494501" y="3986488"/>
            <a:ext cx="1133170" cy="1047560"/>
          </a:xfrm>
          <a:prstGeom prst="rect">
            <a:avLst/>
          </a:prstGeom>
          <a:noFill/>
          <a:ln>
            <a:noFill/>
          </a:ln>
          <a:effectLst>
            <a:outerShdw blurRad="12700" dist="12700" dir="2700000" algn="tl" rotWithShape="0">
              <a:srgbClr val="000000">
                <a:alpha val="40000"/>
              </a:srgbClr>
            </a:outerShdw>
          </a:effectLst>
        </p:spPr>
      </p:pic>
      <p:sp>
        <p:nvSpPr>
          <p:cNvPr id="1336" name="Google Shape;1336;p99"/>
          <p:cNvSpPr txBox="1"/>
          <p:nvPr/>
        </p:nvSpPr>
        <p:spPr>
          <a:xfrm>
            <a:off x="104199" y="4807748"/>
            <a:ext cx="502920" cy="22631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400">
                <a:solidFill>
                  <a:schemeClr val="dk1"/>
                </a:solidFill>
                <a:latin typeface="Lato"/>
                <a:ea typeface="Lato"/>
                <a:cs typeface="Lato"/>
                <a:sym typeface="Lato"/>
              </a:rPr>
              <a:t>107</a:t>
            </a:fld>
            <a:endParaRPr sz="1400">
              <a:solidFill>
                <a:schemeClr val="dk1"/>
              </a:solidFill>
              <a:latin typeface="Lato"/>
              <a:ea typeface="Lato"/>
              <a:cs typeface="Lato"/>
              <a:sym typeface="Lato"/>
            </a:endParaRPr>
          </a:p>
        </p:txBody>
      </p:sp>
      <p:pic>
        <p:nvPicPr>
          <p:cNvPr id="1337" name="Google Shape;1337;p99"/>
          <p:cNvPicPr preferRelativeResize="0"/>
          <p:nvPr/>
        </p:nvPicPr>
        <p:blipFill rotWithShape="1">
          <a:blip r:embed="rId10">
            <a:alphaModFix/>
          </a:blip>
          <a:srcRect/>
          <a:stretch/>
        </p:blipFill>
        <p:spPr>
          <a:xfrm>
            <a:off x="6733152" y="1055486"/>
            <a:ext cx="2087130" cy="505477"/>
          </a:xfrm>
          <a:prstGeom prst="rect">
            <a:avLst/>
          </a:prstGeom>
          <a:noFill/>
          <a:ln>
            <a:noFill/>
          </a:ln>
        </p:spPr>
      </p:pic>
      <p:pic>
        <p:nvPicPr>
          <p:cNvPr id="1338" name="Google Shape;1338;p99"/>
          <p:cNvPicPr preferRelativeResize="0"/>
          <p:nvPr/>
        </p:nvPicPr>
        <p:blipFill rotWithShape="1">
          <a:blip r:embed="rId10">
            <a:alphaModFix/>
          </a:blip>
          <a:srcRect/>
          <a:stretch/>
        </p:blipFill>
        <p:spPr>
          <a:xfrm>
            <a:off x="6862252" y="3020036"/>
            <a:ext cx="2087130" cy="505477"/>
          </a:xfrm>
          <a:prstGeom prst="rect">
            <a:avLst/>
          </a:prstGeom>
          <a:noFill/>
          <a:ln>
            <a:noFill/>
          </a:ln>
        </p:spPr>
      </p:pic>
      <p:sp>
        <p:nvSpPr>
          <p:cNvPr id="1339" name="Google Shape;1339;p99"/>
          <p:cNvSpPr txBox="1"/>
          <p:nvPr/>
        </p:nvSpPr>
        <p:spPr>
          <a:xfrm>
            <a:off x="2806575" y="961925"/>
            <a:ext cx="1510800" cy="59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400">
              <a:solidFill>
                <a:schemeClr val="dk1"/>
              </a:solidFill>
              <a:latin typeface="Lato"/>
              <a:ea typeface="Lato"/>
              <a:cs typeface="Lato"/>
              <a:sym typeface="Lato"/>
            </a:endParaRPr>
          </a:p>
        </p:txBody>
      </p:sp>
      <p:pic>
        <p:nvPicPr>
          <p:cNvPr id="1340" name="Google Shape;1340;p99"/>
          <p:cNvPicPr preferRelativeResize="0"/>
          <p:nvPr/>
        </p:nvPicPr>
        <p:blipFill>
          <a:blip r:embed="rId11">
            <a:alphaModFix/>
          </a:blip>
          <a:stretch>
            <a:fillRect/>
          </a:stretch>
        </p:blipFill>
        <p:spPr>
          <a:xfrm>
            <a:off x="2806575" y="989514"/>
            <a:ext cx="1133176" cy="637410"/>
          </a:xfrm>
          <a:prstGeom prst="rect">
            <a:avLst/>
          </a:prstGeom>
          <a:noFill/>
          <a:ln>
            <a:noFill/>
          </a:ln>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1344"/>
        <p:cNvGrpSpPr/>
        <p:nvPr/>
      </p:nvGrpSpPr>
      <p:grpSpPr>
        <a:xfrm>
          <a:off x="0" y="0"/>
          <a:ext cx="0" cy="0"/>
          <a:chOff x="0" y="0"/>
          <a:chExt cx="0" cy="0"/>
        </a:xfrm>
      </p:grpSpPr>
      <p:sp>
        <p:nvSpPr>
          <p:cNvPr id="1345" name="Google Shape;1345;p100"/>
          <p:cNvSpPr txBox="1">
            <a:spLocks noGrp="1"/>
          </p:cNvSpPr>
          <p:nvPr>
            <p:ph type="body" idx="1"/>
          </p:nvPr>
        </p:nvSpPr>
        <p:spPr>
          <a:xfrm>
            <a:off x="0" y="0"/>
            <a:ext cx="9144000" cy="921657"/>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3600"/>
              <a:buNone/>
            </a:pPr>
            <a:r>
              <a:rPr lang="en-US"/>
              <a:t>Important Disclosures</a:t>
            </a:r>
            <a:endParaRPr/>
          </a:p>
        </p:txBody>
      </p:sp>
      <p:sp>
        <p:nvSpPr>
          <p:cNvPr id="1346" name="Google Shape;1346;p100"/>
          <p:cNvSpPr txBox="1">
            <a:spLocks noGrp="1"/>
          </p:cNvSpPr>
          <p:nvPr>
            <p:ph type="body" idx="2"/>
          </p:nvPr>
        </p:nvSpPr>
        <p:spPr>
          <a:xfrm>
            <a:off x="336177" y="1210876"/>
            <a:ext cx="8471646" cy="2512779"/>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000000"/>
              </a:buClr>
              <a:buSzPts val="1100"/>
              <a:buNone/>
            </a:pPr>
            <a:r>
              <a:rPr lang="en-US" sz="1100" b="0" i="0">
                <a:solidFill>
                  <a:srgbClr val="000000"/>
                </a:solidFill>
                <a:latin typeface="Times New Roman"/>
                <a:ea typeface="Times New Roman"/>
                <a:cs typeface="Times New Roman"/>
                <a:sym typeface="Times New Roman"/>
              </a:rPr>
              <a:t>Robert W. Baird &amp; Co. Incorporated is providing this information to you for discussion purposes only. The information does not contemplate or relate to a future issuance of municipal securities. Baird is not recommending that you take any action, and this information is not intended to be regarded as “advice” within the meaning of Section 15B of the Securities Exchange Act of 1934 or the rules thereunder. In providing this information, Baird is not acting as an advisor to you and does not owe you a fiduciary duty pursuant to Section 15B of the Securities Exchange Act of 1934. You should discuss the information contained herein with any and all internal or external advisors and experts you deem appropriate before acting on the information.</a:t>
            </a:r>
            <a:endParaRPr sz="11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80" y="1"/>
            <a:ext cx="9078705" cy="9436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r>
              <a:rPr lang="en-US" sz="3300" b="1" dirty="0">
                <a:latin typeface="Lato Black" panose="020F0A02020204030203" pitchFamily="34" charset="0"/>
              </a:rPr>
              <a:t>Revenue Limits</a:t>
            </a:r>
            <a:endParaRPr lang="en-US" sz="3300" dirty="0">
              <a:latin typeface="Lato Black" panose="020F0A02020204030203" pitchFamily="34" charset="0"/>
            </a:endParaRPr>
          </a:p>
        </p:txBody>
      </p:sp>
      <p:sp>
        <p:nvSpPr>
          <p:cNvPr id="2" name="Content Placeholder 1"/>
          <p:cNvSpPr>
            <a:spLocks noGrp="1"/>
          </p:cNvSpPr>
          <p:nvPr>
            <p:ph idx="1"/>
          </p:nvPr>
        </p:nvSpPr>
        <p:spPr/>
        <p:txBody>
          <a:bodyPr/>
          <a:lstStyle/>
          <a:p>
            <a:pPr lvl="0"/>
            <a:r>
              <a:rPr lang="en-US" sz="2800" dirty="0"/>
              <a:t>Diving in…. </a:t>
            </a:r>
          </a:p>
          <a:p>
            <a:pPr lvl="0"/>
            <a:endParaRPr lang="en-US" sz="2800" dirty="0"/>
          </a:p>
          <a:p>
            <a:pPr marL="0" lvl="0" indent="0">
              <a:buNone/>
            </a:pPr>
            <a:r>
              <a:rPr lang="en-US" sz="2800" dirty="0"/>
              <a:t>	…to districts’ primary revenue calculation</a:t>
            </a:r>
            <a:endParaRPr lang="en-US" sz="2800" b="1" dirty="0">
              <a:latin typeface="Lato" panose="020F0502020204030203" pitchFamily="34" charset="0"/>
            </a:endParaRPr>
          </a:p>
        </p:txBody>
      </p:sp>
      <p:sp>
        <p:nvSpPr>
          <p:cNvPr id="3" name="Slide Number Placeholder 2"/>
          <p:cNvSpPr>
            <a:spLocks noGrp="1"/>
          </p:cNvSpPr>
          <p:nvPr>
            <p:ph type="sldNum" sz="quarter" idx="12"/>
          </p:nvPr>
        </p:nvSpPr>
        <p:spPr>
          <a:xfrm>
            <a:off x="8686800" y="4691752"/>
            <a:ext cx="410711" cy="298707"/>
          </a:xfrm>
        </p:spPr>
        <p:txBody>
          <a:bodyPr/>
          <a:lstStyle/>
          <a:p>
            <a:pPr>
              <a:defRPr/>
            </a:pPr>
            <a:fld id="{3528CCFA-0BAD-4D07-A244-1DA515BBAFBE}" type="slidenum">
              <a:rPr lang="en-US" sz="1400" smtClean="0">
                <a:latin typeface="Lato" panose="020F0502020204030203" pitchFamily="34" charset="0"/>
              </a:rPr>
              <a:pPr>
                <a:defRPr/>
              </a:pPr>
              <a:t>11</a:t>
            </a:fld>
            <a:endParaRPr lang="en-US" sz="1400" dirty="0">
              <a:latin typeface="Lato" panose="020F0502020204030203" pitchFamily="34" charset="0"/>
            </a:endParaRPr>
          </a:p>
        </p:txBody>
      </p:sp>
    </p:spTree>
    <p:extLst>
      <p:ext uri="{BB962C8B-B14F-4D97-AF65-F5344CB8AC3E}">
        <p14:creationId xmlns:p14="http://schemas.microsoft.com/office/powerpoint/2010/main" val="39037493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80" y="1"/>
            <a:ext cx="9078705" cy="9436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r>
              <a:rPr lang="en-US" sz="3300" b="1" dirty="0">
                <a:latin typeface="Lato Black" panose="020F0A02020204030203" pitchFamily="34" charset="0"/>
              </a:rPr>
              <a:t>Revenue Limits, State Aids,</a:t>
            </a:r>
            <a:br>
              <a:rPr lang="en-US" sz="3300" b="1" dirty="0">
                <a:latin typeface="Lato Black" panose="020F0A02020204030203" pitchFamily="34" charset="0"/>
              </a:rPr>
            </a:br>
            <a:r>
              <a:rPr lang="en-US" sz="3300" b="1" dirty="0">
                <a:latin typeface="Lato Black" panose="020F0A02020204030203" pitchFamily="34" charset="0"/>
              </a:rPr>
              <a:t> and Controlled Property Tax Levies</a:t>
            </a:r>
            <a:endParaRPr lang="en-US" sz="3300" dirty="0">
              <a:latin typeface="Lato Black" panose="020F0A02020204030203" pitchFamily="34" charset="0"/>
            </a:endParaRPr>
          </a:p>
        </p:txBody>
      </p:sp>
      <p:graphicFrame>
        <p:nvGraphicFramePr>
          <p:cNvPr id="5" name="Content Placeholder 4"/>
          <p:cNvGraphicFramePr>
            <a:graphicFrameLocks noGrp="1"/>
          </p:cNvGraphicFramePr>
          <p:nvPr>
            <p:ph idx="1"/>
          </p:nvPr>
        </p:nvGraphicFramePr>
        <p:xfrm>
          <a:off x="429371" y="1142699"/>
          <a:ext cx="8285259" cy="36245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AutoShape 2" descr="Image result for how muc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Slide Number Placeholder 2"/>
          <p:cNvSpPr>
            <a:spLocks noGrp="1"/>
          </p:cNvSpPr>
          <p:nvPr>
            <p:ph type="sldNum" sz="quarter" idx="12"/>
          </p:nvPr>
        </p:nvSpPr>
        <p:spPr>
          <a:xfrm>
            <a:off x="8653098" y="4785793"/>
            <a:ext cx="427287" cy="312218"/>
          </a:xfrm>
        </p:spPr>
        <p:txBody>
          <a:bodyPr/>
          <a:lstStyle/>
          <a:p>
            <a:pPr>
              <a:defRPr/>
            </a:pPr>
            <a:fld id="{3528CCFA-0BAD-4D07-A244-1DA515BBAFBE}" type="slidenum">
              <a:rPr lang="en-US" sz="1400" smtClean="0">
                <a:latin typeface="Lato" panose="020F0502020204030203" pitchFamily="34" charset="0"/>
              </a:rPr>
              <a:pPr>
                <a:defRPr/>
              </a:pPr>
              <a:t>12</a:t>
            </a:fld>
            <a:endParaRPr lang="en-US" dirty="0">
              <a:latin typeface="Lato" panose="020F0502020204030203" pitchFamily="34" charset="0"/>
            </a:endParaRPr>
          </a:p>
        </p:txBody>
      </p:sp>
    </p:spTree>
    <p:extLst>
      <p:ext uri="{BB962C8B-B14F-4D97-AF65-F5344CB8AC3E}">
        <p14:creationId xmlns:p14="http://schemas.microsoft.com/office/powerpoint/2010/main" val="32751931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a:spLocks noGrp="1"/>
          </p:cNvSpPr>
          <p:nvPr>
            <p:ph type="body" sz="quarter" idx="14"/>
          </p:nvPr>
        </p:nvSpPr>
        <p:spPr>
          <a:xfrm>
            <a:off x="256767" y="1414423"/>
            <a:ext cx="3599570" cy="2512038"/>
          </a:xfrm>
        </p:spPr>
        <p:txBody>
          <a:bodyPr>
            <a:noAutofit/>
          </a:bodyPr>
          <a:lstStyle/>
          <a:p>
            <a:pPr marL="54852" indent="0" algn="ctr" defTabSz="816047">
              <a:lnSpc>
                <a:spcPct val="100000"/>
              </a:lnSpc>
              <a:spcBef>
                <a:spcPct val="20000"/>
              </a:spcBef>
              <a:spcAft>
                <a:spcPts val="0"/>
              </a:spcAft>
              <a:buClr>
                <a:srgbClr val="5B9BD5"/>
              </a:buClr>
              <a:buSzPct val="80000"/>
              <a:buNone/>
              <a:defRPr/>
            </a:pPr>
            <a:r>
              <a:rPr lang="en-US" sz="2199" u="sng" dirty="0"/>
              <a:t>CONTROLLED</a:t>
            </a:r>
          </a:p>
          <a:p>
            <a:pPr marL="54852" indent="0" algn="ctr" defTabSz="816047">
              <a:lnSpc>
                <a:spcPct val="100000"/>
              </a:lnSpc>
              <a:spcBef>
                <a:spcPct val="20000"/>
              </a:spcBef>
              <a:spcAft>
                <a:spcPts val="0"/>
              </a:spcAft>
              <a:buClr>
                <a:srgbClr val="5B9BD5"/>
              </a:buClr>
              <a:buSzPct val="80000"/>
              <a:buNone/>
              <a:defRPr/>
            </a:pPr>
            <a:r>
              <a:rPr lang="en-US" sz="2199" dirty="0"/>
              <a:t>Although the mix of aid and taxes is different across districts, the Revenue Limit can control 70-90% of the General Fund revenue budget!</a:t>
            </a:r>
          </a:p>
        </p:txBody>
      </p:sp>
      <p:sp>
        <p:nvSpPr>
          <p:cNvPr id="15" name="Text Placeholder 2"/>
          <p:cNvSpPr txBox="1">
            <a:spLocks/>
          </p:cNvSpPr>
          <p:nvPr/>
        </p:nvSpPr>
        <p:spPr>
          <a:xfrm>
            <a:off x="472415" y="1088166"/>
            <a:ext cx="4459957" cy="494603"/>
          </a:xfrm>
          <a:prstGeom prst="rect">
            <a:avLst/>
          </a:prstGeom>
        </p:spPr>
        <p:txBody>
          <a:bodyPr vert="horz" lIns="91406" tIns="45703" rIns="91406" bIns="45703" rtlCol="0">
            <a:normAutofit fontScale="92500" lnSpcReduction="20000"/>
          </a:bodyPr>
          <a:lstStyle>
            <a:lvl1pPr marL="342900" indent="-342900" algn="l" defTabSz="685800" rtl="0" eaLnBrk="1" latinLnBrk="0" hangingPunct="1">
              <a:lnSpc>
                <a:spcPct val="150000"/>
              </a:lnSpc>
              <a:spcBef>
                <a:spcPts val="0"/>
              </a:spcBef>
              <a:spcAft>
                <a:spcPts val="439"/>
              </a:spcAft>
              <a:buFont typeface="Arial"/>
              <a:buChar char="•"/>
              <a:defRPr sz="2400" b="1" kern="1200">
                <a:solidFill>
                  <a:schemeClr val="tx1"/>
                </a:solidFill>
                <a:latin typeface="Lato" panose="020F0502020204030203" pitchFamily="34" charset="0"/>
                <a:ea typeface="+mn-ea"/>
                <a:cs typeface="+mn-cs"/>
              </a:defRPr>
            </a:lvl1pPr>
            <a:lvl2pPr marL="342789" indent="0" algn="l" defTabSz="685800" rtl="0" eaLnBrk="1" latinLnBrk="0" hangingPunct="1">
              <a:lnSpc>
                <a:spcPct val="150000"/>
              </a:lnSpc>
              <a:spcBef>
                <a:spcPts val="375"/>
              </a:spcBef>
              <a:buFont typeface="Lato" panose="020F0502020204030203" pitchFamily="34" charset="0"/>
              <a:buNone/>
              <a:defRPr sz="2400" kern="1200">
                <a:solidFill>
                  <a:schemeClr val="tx1"/>
                </a:solidFill>
                <a:latin typeface="Lato" panose="020F0502020204030203" pitchFamily="34" charset="0"/>
                <a:ea typeface="+mn-ea"/>
                <a:cs typeface="+mn-cs"/>
              </a:defRPr>
            </a:lvl2pPr>
            <a:lvl3pPr marL="685578" indent="0" algn="l" defTabSz="685800" rtl="0" eaLnBrk="1" latinLnBrk="0" hangingPunct="1">
              <a:lnSpc>
                <a:spcPct val="150000"/>
              </a:lnSpc>
              <a:spcBef>
                <a:spcPts val="375"/>
              </a:spcBef>
              <a:buFont typeface="Arial" panose="020B0604020202020204" pitchFamily="34" charset="0"/>
              <a:buNone/>
              <a:defRPr sz="1500" kern="1200">
                <a:solidFill>
                  <a:schemeClr val="tx1"/>
                </a:solidFill>
                <a:latin typeface="+mn-lt"/>
                <a:ea typeface="+mn-ea"/>
                <a:cs typeface="+mn-cs"/>
              </a:defRPr>
            </a:lvl3pPr>
            <a:lvl4pPr marL="1028368" indent="0" algn="l" defTabSz="685800" rtl="0" eaLnBrk="1" latinLnBrk="0" hangingPunct="1">
              <a:lnSpc>
                <a:spcPct val="150000"/>
              </a:lnSpc>
              <a:spcBef>
                <a:spcPts val="375"/>
              </a:spcBef>
              <a:buFont typeface="Arial" panose="020B0604020202020204" pitchFamily="34" charset="0"/>
              <a:buNone/>
              <a:defRPr sz="1350" kern="1200">
                <a:solidFill>
                  <a:schemeClr val="tx1"/>
                </a:solidFill>
                <a:latin typeface="+mn-lt"/>
                <a:ea typeface="+mn-ea"/>
                <a:cs typeface="+mn-cs"/>
              </a:defRPr>
            </a:lvl4pPr>
            <a:lvl5pPr marL="1371157" indent="0" algn="l" defTabSz="685800" rtl="0" eaLnBrk="1" latinLnBrk="0" hangingPunct="1">
              <a:lnSpc>
                <a:spcPct val="150000"/>
              </a:lnSpc>
              <a:spcBef>
                <a:spcPts val="375"/>
              </a:spcBef>
              <a:buFont typeface="Arial" panose="020B0604020202020204" pitchFamily="34" charset="0"/>
              <a:buNone/>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en-US" sz="2399" dirty="0"/>
          </a:p>
        </p:txBody>
      </p:sp>
      <p:graphicFrame>
        <p:nvGraphicFramePr>
          <p:cNvPr id="25" name="Chart 24"/>
          <p:cNvGraphicFramePr/>
          <p:nvPr>
            <p:extLst>
              <p:ext uri="{D42A27DB-BD31-4B8C-83A1-F6EECF244321}">
                <p14:modId xmlns:p14="http://schemas.microsoft.com/office/powerpoint/2010/main" val="3752407566"/>
              </p:ext>
            </p:extLst>
          </p:nvPr>
        </p:nvGraphicFramePr>
        <p:xfrm>
          <a:off x="4146488" y="1110686"/>
          <a:ext cx="4740745" cy="3707203"/>
        </p:xfrm>
        <a:graphic>
          <a:graphicData uri="http://schemas.openxmlformats.org/drawingml/2006/chart">
            <c:chart xmlns:c="http://schemas.openxmlformats.org/drawingml/2006/chart" xmlns:r="http://schemas.openxmlformats.org/officeDocument/2006/relationships" r:id="rId3"/>
          </a:graphicData>
        </a:graphic>
      </p:graphicFrame>
      <p:cxnSp>
        <p:nvCxnSpPr>
          <p:cNvPr id="26" name="Straight Arrow Connector 25"/>
          <p:cNvCxnSpPr/>
          <p:nvPr/>
        </p:nvCxnSpPr>
        <p:spPr>
          <a:xfrm>
            <a:off x="3732250" y="2624235"/>
            <a:ext cx="3149711" cy="11890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3732250" y="2743138"/>
            <a:ext cx="1867285" cy="642996"/>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0" y="4228141"/>
            <a:ext cx="6156960" cy="861774"/>
          </a:xfrm>
          <a:prstGeom prst="rect">
            <a:avLst/>
          </a:prstGeom>
          <a:noFill/>
        </p:spPr>
        <p:txBody>
          <a:bodyPr wrap="square" rtlCol="0">
            <a:spAutoFit/>
          </a:bodyPr>
          <a:lstStyle/>
          <a:p>
            <a:r>
              <a:rPr lang="en-US" sz="1000" dirty="0"/>
              <a:t>^ State General Aids includes: equalization aid, special adjustment aid, inter-district &amp; intra-district </a:t>
            </a:r>
            <a:br>
              <a:rPr lang="en-US" sz="1000" dirty="0"/>
            </a:br>
            <a:r>
              <a:rPr lang="en-US" sz="1000" dirty="0"/>
              <a:t>    aids, computer exempt and personal property aids (i.e., state aids received under the districts’ revenue limit).</a:t>
            </a:r>
          </a:p>
          <a:p>
            <a:r>
              <a:rPr lang="en-US" sz="1000" dirty="0"/>
              <a:t>* Other Sources include: state categorical aids, federal aid, and non-property tax local revenue </a:t>
            </a:r>
            <a:br>
              <a:rPr lang="en-US" sz="1000" dirty="0"/>
            </a:br>
            <a:r>
              <a:rPr lang="en-US" sz="1000" dirty="0"/>
              <a:t>   (i.e., revenue received outside of the districts’ revenue limit). </a:t>
            </a:r>
          </a:p>
        </p:txBody>
      </p:sp>
      <p:sp>
        <p:nvSpPr>
          <p:cNvPr id="9" name="Text Placeholder 1">
            <a:extLst>
              <a:ext uri="{FF2B5EF4-FFF2-40B4-BE49-F238E27FC236}">
                <a16:creationId xmlns:a16="http://schemas.microsoft.com/office/drawing/2014/main" id="{81C77F20-BCA5-7C88-8CC3-196470D2521D}"/>
              </a:ext>
            </a:extLst>
          </p:cNvPr>
          <p:cNvSpPr txBox="1">
            <a:spLocks/>
          </p:cNvSpPr>
          <p:nvPr/>
        </p:nvSpPr>
        <p:spPr>
          <a:xfrm>
            <a:off x="1680" y="0"/>
            <a:ext cx="9140641" cy="9216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defPPr>
              <a:defRPr lang="en-US"/>
            </a:defPPr>
            <a:lvl1pPr algn="ctr" defTabSz="685800">
              <a:lnSpc>
                <a:spcPct val="90000"/>
              </a:lnSpc>
              <a:spcBef>
                <a:spcPct val="0"/>
              </a:spcBef>
              <a:buNone/>
              <a:defRPr sz="3300" b="1">
                <a:solidFill>
                  <a:schemeClr val="lt1"/>
                </a:solidFill>
                <a:latin typeface="Lato Black" panose="020F0A02020204030203"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effectLst>
                  <a:outerShdw blurRad="12700" dist="12700" dir="2700000" algn="tl" rotWithShape="0">
                    <a:prstClr val="black">
                      <a:alpha val="40000"/>
                    </a:prstClr>
                  </a:outerShdw>
                </a:effectLst>
              </a:rPr>
              <a:t>Importance of Revenue Limit Revenue</a:t>
            </a:r>
          </a:p>
        </p:txBody>
      </p:sp>
      <p:sp>
        <p:nvSpPr>
          <p:cNvPr id="4" name="TextBox 3">
            <a:extLst>
              <a:ext uri="{FF2B5EF4-FFF2-40B4-BE49-F238E27FC236}">
                <a16:creationId xmlns:a16="http://schemas.microsoft.com/office/drawing/2014/main" id="{580C31F4-2DDF-1883-C757-4A016FFD72F2}"/>
              </a:ext>
            </a:extLst>
          </p:cNvPr>
          <p:cNvSpPr txBox="1"/>
          <p:nvPr/>
        </p:nvSpPr>
        <p:spPr>
          <a:xfrm>
            <a:off x="8663435" y="4686520"/>
            <a:ext cx="447595" cy="307777"/>
          </a:xfrm>
          <a:prstGeom prst="rect">
            <a:avLst/>
          </a:prstGeom>
          <a:noFill/>
        </p:spPr>
        <p:txBody>
          <a:bodyPr wrap="square">
            <a:spAutoFit/>
          </a:bodyPr>
          <a:lstStyle/>
          <a:p>
            <a:fld id="{3528CCFA-0BAD-4D07-A244-1DA515BBAFBE}" type="slidenum">
              <a:rPr lang="en-US" sz="1400" smtClean="0">
                <a:latin typeface="Lato" panose="020F0502020204030203" pitchFamily="34" charset="0"/>
              </a:rPr>
              <a:pPr/>
              <a:t>13</a:t>
            </a:fld>
            <a:endParaRPr lang="en-US" dirty="0"/>
          </a:p>
        </p:txBody>
      </p:sp>
    </p:spTree>
    <p:extLst>
      <p:ext uri="{BB962C8B-B14F-4D97-AF65-F5344CB8AC3E}">
        <p14:creationId xmlns:p14="http://schemas.microsoft.com/office/powerpoint/2010/main" val="3888932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83C71BE-08CD-13A9-2D59-B3F20296A7E5}"/>
              </a:ext>
            </a:extLst>
          </p:cNvPr>
          <p:cNvSpPr>
            <a:spLocks noGrp="1"/>
          </p:cNvSpPr>
          <p:nvPr>
            <p:ph type="body" sz="quarter" idx="13"/>
          </p:nvPr>
        </p:nvSpPr>
        <p:spPr/>
        <p:txBody>
          <a:bodyPr/>
          <a:lstStyle/>
          <a:p>
            <a:r>
              <a:rPr lang="en-US" dirty="0"/>
              <a:t>Revenue Limit History</a:t>
            </a:r>
          </a:p>
        </p:txBody>
      </p:sp>
      <p:graphicFrame>
        <p:nvGraphicFramePr>
          <p:cNvPr id="5" name="Content Placeholder 6">
            <a:extLst>
              <a:ext uri="{FF2B5EF4-FFF2-40B4-BE49-F238E27FC236}">
                <a16:creationId xmlns:a16="http://schemas.microsoft.com/office/drawing/2014/main" id="{54306D5B-6703-B0BD-3D24-AC3D054A5699}"/>
              </a:ext>
            </a:extLst>
          </p:cNvPr>
          <p:cNvGraphicFramePr>
            <a:graphicFrameLocks noGrp="1"/>
          </p:cNvGraphicFramePr>
          <p:nvPr>
            <p:ph idx="4294967295"/>
            <p:extLst>
              <p:ext uri="{D42A27DB-BD31-4B8C-83A1-F6EECF244321}">
                <p14:modId xmlns:p14="http://schemas.microsoft.com/office/powerpoint/2010/main" val="879790441"/>
              </p:ext>
            </p:extLst>
          </p:nvPr>
        </p:nvGraphicFramePr>
        <p:xfrm>
          <a:off x="161364" y="1013012"/>
          <a:ext cx="8821271" cy="3774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5C044FB7-D71C-6027-ACDA-A4AF31DBD9A8}"/>
              </a:ext>
            </a:extLst>
          </p:cNvPr>
          <p:cNvSpPr txBox="1"/>
          <p:nvPr/>
        </p:nvSpPr>
        <p:spPr>
          <a:xfrm>
            <a:off x="8657985" y="4787153"/>
            <a:ext cx="486015" cy="307777"/>
          </a:xfrm>
          <a:prstGeom prst="rect">
            <a:avLst/>
          </a:prstGeom>
          <a:noFill/>
        </p:spPr>
        <p:txBody>
          <a:bodyPr wrap="square">
            <a:spAutoFit/>
          </a:bodyPr>
          <a:lstStyle/>
          <a:p>
            <a:fld id="{3528CCFA-0BAD-4D07-A244-1DA515BBAFBE}" type="slidenum">
              <a:rPr lang="en-US" sz="1400" smtClean="0">
                <a:latin typeface="Lato" panose="020F0502020204030203" pitchFamily="34" charset="0"/>
              </a:rPr>
              <a:pPr/>
              <a:t>14</a:t>
            </a:fld>
            <a:endParaRPr lang="en-US" dirty="0"/>
          </a:p>
        </p:txBody>
      </p:sp>
    </p:spTree>
    <p:extLst>
      <p:ext uri="{BB962C8B-B14F-4D97-AF65-F5344CB8AC3E}">
        <p14:creationId xmlns:p14="http://schemas.microsoft.com/office/powerpoint/2010/main" val="28407363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647DF9A9-7B05-A912-390E-5258FC657B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624" y="946088"/>
            <a:ext cx="8294914" cy="3773034"/>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1">
            <a:extLst>
              <a:ext uri="{FF2B5EF4-FFF2-40B4-BE49-F238E27FC236}">
                <a16:creationId xmlns:a16="http://schemas.microsoft.com/office/drawing/2014/main" id="{81C77F20-BCA5-7C88-8CC3-196470D2521D}"/>
              </a:ext>
            </a:extLst>
          </p:cNvPr>
          <p:cNvSpPr txBox="1">
            <a:spLocks/>
          </p:cNvSpPr>
          <p:nvPr/>
        </p:nvSpPr>
        <p:spPr>
          <a:xfrm>
            <a:off x="1680" y="0"/>
            <a:ext cx="9140641" cy="9216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defPPr>
              <a:defRPr lang="en-US"/>
            </a:defPPr>
            <a:lvl1pPr algn="ctr" defTabSz="685800">
              <a:lnSpc>
                <a:spcPct val="90000"/>
              </a:lnSpc>
              <a:spcBef>
                <a:spcPct val="0"/>
              </a:spcBef>
              <a:buNone/>
              <a:defRPr sz="3300" b="1">
                <a:solidFill>
                  <a:schemeClr val="lt1"/>
                </a:solidFill>
                <a:latin typeface="Lato Black" panose="020F0A02020204030203"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effectLst>
                  <a:outerShdw blurRad="12700" dist="12700" dir="2700000" algn="tl" rotWithShape="0">
                    <a:prstClr val="black">
                      <a:alpha val="40000"/>
                    </a:prstClr>
                  </a:outerShdw>
                </a:effectLst>
              </a:rPr>
              <a:t>Revenue Limit Levy Controls</a:t>
            </a:r>
            <a:endParaRPr lang="en-US" dirty="0">
              <a:effectLst>
                <a:outerShdw blurRad="12700" dist="12700" dir="2700000" algn="tl" rotWithShape="0">
                  <a:prstClr val="black">
                    <a:alpha val="40000"/>
                  </a:prstClr>
                </a:outerShdw>
              </a:effectLst>
            </a:endParaRPr>
          </a:p>
        </p:txBody>
      </p:sp>
      <p:cxnSp>
        <p:nvCxnSpPr>
          <p:cNvPr id="6" name="Straight Connector 5">
            <a:extLst>
              <a:ext uri="{FF2B5EF4-FFF2-40B4-BE49-F238E27FC236}">
                <a16:creationId xmlns:a16="http://schemas.microsoft.com/office/drawing/2014/main" id="{5DDE936C-2034-F5B2-975B-EE4CA28538DE}"/>
              </a:ext>
            </a:extLst>
          </p:cNvPr>
          <p:cNvCxnSpPr>
            <a:cxnSpLocks/>
          </p:cNvCxnSpPr>
          <p:nvPr/>
        </p:nvCxnSpPr>
        <p:spPr>
          <a:xfrm>
            <a:off x="3128685" y="1595718"/>
            <a:ext cx="0" cy="2330292"/>
          </a:xfrm>
          <a:prstGeom prst="line">
            <a:avLst/>
          </a:prstGeom>
          <a:ln w="28575">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5DF37596-CC70-EC1F-1425-548DF66CCF87}"/>
              </a:ext>
            </a:extLst>
          </p:cNvPr>
          <p:cNvSpPr/>
          <p:nvPr/>
        </p:nvSpPr>
        <p:spPr>
          <a:xfrm>
            <a:off x="349624" y="4795396"/>
            <a:ext cx="4800600" cy="184151"/>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US" sz="1200" dirty="0"/>
              <a:t>Source: Department of Public Instruction; sample school district shown</a:t>
            </a:r>
          </a:p>
        </p:txBody>
      </p:sp>
      <p:sp>
        <p:nvSpPr>
          <p:cNvPr id="3" name="TextBox 2">
            <a:extLst>
              <a:ext uri="{FF2B5EF4-FFF2-40B4-BE49-F238E27FC236}">
                <a16:creationId xmlns:a16="http://schemas.microsoft.com/office/drawing/2014/main" id="{672E2B9A-E654-D13C-DB1A-709A8D6FEB87}"/>
              </a:ext>
            </a:extLst>
          </p:cNvPr>
          <p:cNvSpPr txBox="1"/>
          <p:nvPr/>
        </p:nvSpPr>
        <p:spPr>
          <a:xfrm>
            <a:off x="8644538" y="4743553"/>
            <a:ext cx="439898" cy="307777"/>
          </a:xfrm>
          <a:prstGeom prst="rect">
            <a:avLst/>
          </a:prstGeom>
          <a:noFill/>
        </p:spPr>
        <p:txBody>
          <a:bodyPr wrap="square">
            <a:spAutoFit/>
          </a:bodyPr>
          <a:lstStyle/>
          <a:p>
            <a:fld id="{3528CCFA-0BAD-4D07-A244-1DA515BBAFBE}" type="slidenum">
              <a:rPr lang="en-US" sz="1400" smtClean="0">
                <a:latin typeface="Lato" panose="020F0502020204030203" pitchFamily="34" charset="0"/>
              </a:rPr>
              <a:pPr/>
              <a:t>15</a:t>
            </a:fld>
            <a:endParaRPr lang="en-US" dirty="0"/>
          </a:p>
        </p:txBody>
      </p:sp>
    </p:spTree>
    <p:extLst>
      <p:ext uri="{BB962C8B-B14F-4D97-AF65-F5344CB8AC3E}">
        <p14:creationId xmlns:p14="http://schemas.microsoft.com/office/powerpoint/2010/main" val="15706861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9CAE4DB1-699E-AD38-2475-6A13F459ED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8384" y="286538"/>
            <a:ext cx="7048992" cy="460802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48280" y="322564"/>
            <a:ext cx="1670103" cy="457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Sample Worksheet</a:t>
            </a:r>
          </a:p>
          <a:p>
            <a:pPr algn="ctr"/>
            <a:endParaRPr lang="en-US" sz="2000" b="1" dirty="0"/>
          </a:p>
          <a:p>
            <a:pPr algn="ctr"/>
            <a:endParaRPr lang="en-US" sz="2000" b="1" dirty="0"/>
          </a:p>
          <a:p>
            <a:pPr algn="ctr"/>
            <a:endParaRPr lang="en-US" sz="2000" b="1" dirty="0"/>
          </a:p>
          <a:p>
            <a:pPr algn="ctr"/>
            <a:endParaRPr lang="en-US" sz="2000" b="1" dirty="0"/>
          </a:p>
          <a:p>
            <a:pPr algn="ctr"/>
            <a:r>
              <a:rPr lang="en-US" sz="2000" b="1" dirty="0"/>
              <a:t>Note: Fiscal Year begins July 1</a:t>
            </a:r>
            <a:r>
              <a:rPr lang="en-US" sz="2000" b="1" baseline="30000" dirty="0"/>
              <a:t>st</a:t>
            </a:r>
            <a:r>
              <a:rPr lang="en-US" sz="2000" b="1" dirty="0"/>
              <a:t>; RLWS final figures received October 15</a:t>
            </a:r>
            <a:r>
              <a:rPr lang="en-US" sz="2000" b="1" baseline="30000" dirty="0"/>
              <a:t>th</a:t>
            </a:r>
            <a:endParaRPr lang="en-US" sz="2000" b="1" dirty="0"/>
          </a:p>
        </p:txBody>
      </p:sp>
      <p:sp>
        <p:nvSpPr>
          <p:cNvPr id="6" name="Up Arrow Callout 5"/>
          <p:cNvSpPr/>
          <p:nvPr/>
        </p:nvSpPr>
        <p:spPr>
          <a:xfrm>
            <a:off x="1916647" y="4419719"/>
            <a:ext cx="3379316" cy="548829"/>
          </a:xfrm>
          <a:prstGeom prst="upArrowCallou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b="1" dirty="0"/>
              <a:t>Key Information</a:t>
            </a:r>
          </a:p>
        </p:txBody>
      </p:sp>
      <p:sp>
        <p:nvSpPr>
          <p:cNvPr id="7" name="Down Arrow Callout 6"/>
          <p:cNvSpPr/>
          <p:nvPr/>
        </p:nvSpPr>
        <p:spPr>
          <a:xfrm>
            <a:off x="5389538" y="60111"/>
            <a:ext cx="3383280" cy="548829"/>
          </a:xfrm>
          <a:prstGeom prst="downArrowCallou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b="1" dirty="0"/>
              <a:t>Calculation</a:t>
            </a:r>
          </a:p>
        </p:txBody>
      </p:sp>
      <p:sp>
        <p:nvSpPr>
          <p:cNvPr id="8" name="Slide Number Placeholder 2"/>
          <p:cNvSpPr txBox="1">
            <a:spLocks/>
          </p:cNvSpPr>
          <p:nvPr/>
        </p:nvSpPr>
        <p:spPr>
          <a:xfrm>
            <a:off x="8677697" y="4856962"/>
            <a:ext cx="412653" cy="248936"/>
          </a:xfrm>
          <a:prstGeom prst="rect">
            <a:avLst/>
          </a:prstGeom>
        </p:spPr>
        <p:txBody>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pPr>
              <a:defRPr/>
            </a:pPr>
            <a:fld id="{3528CCFA-0BAD-4D07-A244-1DA515BBAFBE}" type="slidenum">
              <a:rPr lang="en-US" sz="1400" smtClean="0">
                <a:latin typeface="Lato" panose="020F0502020204030203" pitchFamily="34" charset="0"/>
              </a:rPr>
              <a:pPr>
                <a:defRPr/>
              </a:pPr>
              <a:t>16</a:t>
            </a:fld>
            <a:endParaRPr lang="en-US" sz="1400" dirty="0">
              <a:latin typeface="Lato" panose="020F0502020204030203" pitchFamily="34" charset="0"/>
            </a:endParaRPr>
          </a:p>
        </p:txBody>
      </p:sp>
    </p:spTree>
    <p:extLst>
      <p:ext uri="{BB962C8B-B14F-4D97-AF65-F5344CB8AC3E}">
        <p14:creationId xmlns:p14="http://schemas.microsoft.com/office/powerpoint/2010/main" val="3567378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1">
            <a:extLst>
              <a:ext uri="{FF2B5EF4-FFF2-40B4-BE49-F238E27FC236}">
                <a16:creationId xmlns:a16="http://schemas.microsoft.com/office/drawing/2014/main" id="{81C77F20-BCA5-7C88-8CC3-196470D2521D}"/>
              </a:ext>
            </a:extLst>
          </p:cNvPr>
          <p:cNvSpPr txBox="1">
            <a:spLocks/>
          </p:cNvSpPr>
          <p:nvPr/>
        </p:nvSpPr>
        <p:spPr>
          <a:xfrm>
            <a:off x="1680" y="0"/>
            <a:ext cx="9140641" cy="9216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defPPr>
              <a:defRPr lang="en-US"/>
            </a:defPPr>
            <a:lvl1pPr algn="ctr" defTabSz="685800">
              <a:lnSpc>
                <a:spcPct val="90000"/>
              </a:lnSpc>
              <a:spcBef>
                <a:spcPct val="0"/>
              </a:spcBef>
              <a:buNone/>
              <a:defRPr sz="3300" b="1">
                <a:solidFill>
                  <a:schemeClr val="lt1"/>
                </a:solidFill>
                <a:latin typeface="Lato Black" panose="020F0A02020204030203"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effectLst>
                  <a:outerShdw blurRad="12700" dist="12700" dir="2700000" algn="tl" rotWithShape="0">
                    <a:prstClr val="black">
                      <a:alpha val="40000"/>
                    </a:prstClr>
                  </a:outerShdw>
                </a:effectLst>
              </a:rPr>
              <a:t>Revenue Limit Formula Membership</a:t>
            </a:r>
          </a:p>
        </p:txBody>
      </p:sp>
      <p:graphicFrame>
        <p:nvGraphicFramePr>
          <p:cNvPr id="5" name="Content Placeholder 3">
            <a:extLst>
              <a:ext uri="{FF2B5EF4-FFF2-40B4-BE49-F238E27FC236}">
                <a16:creationId xmlns:a16="http://schemas.microsoft.com/office/drawing/2014/main" id="{40E312EE-B41F-7FAA-BB80-65480B41880A}"/>
              </a:ext>
            </a:extLst>
          </p:cNvPr>
          <p:cNvGraphicFramePr>
            <a:graphicFrameLocks noGrp="1"/>
          </p:cNvGraphicFramePr>
          <p:nvPr>
            <p:ph idx="1"/>
          </p:nvPr>
        </p:nvGraphicFramePr>
        <p:xfrm>
          <a:off x="188259" y="1039906"/>
          <a:ext cx="8812306" cy="22232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3" name="Group 12">
            <a:extLst>
              <a:ext uri="{FF2B5EF4-FFF2-40B4-BE49-F238E27FC236}">
                <a16:creationId xmlns:a16="http://schemas.microsoft.com/office/drawing/2014/main" id="{1A18BEAB-29E9-18FF-4505-5DDD5C52064A}"/>
              </a:ext>
            </a:extLst>
          </p:cNvPr>
          <p:cNvGrpSpPr/>
          <p:nvPr/>
        </p:nvGrpSpPr>
        <p:grpSpPr>
          <a:xfrm>
            <a:off x="188259" y="2814918"/>
            <a:ext cx="8767481" cy="1964551"/>
            <a:chOff x="188259" y="2814918"/>
            <a:chExt cx="8767481" cy="2124635"/>
          </a:xfrm>
        </p:grpSpPr>
        <p:grpSp>
          <p:nvGrpSpPr>
            <p:cNvPr id="10" name="Group 9">
              <a:extLst>
                <a:ext uri="{FF2B5EF4-FFF2-40B4-BE49-F238E27FC236}">
                  <a16:creationId xmlns:a16="http://schemas.microsoft.com/office/drawing/2014/main" id="{EC26701B-2E57-306C-89AB-7976079BA28F}"/>
                </a:ext>
              </a:extLst>
            </p:cNvPr>
            <p:cNvGrpSpPr/>
            <p:nvPr/>
          </p:nvGrpSpPr>
          <p:grpSpPr>
            <a:xfrm>
              <a:off x="188259" y="2814918"/>
              <a:ext cx="8767481" cy="2124635"/>
              <a:chOff x="188259" y="2814918"/>
              <a:chExt cx="8767481" cy="2124635"/>
            </a:xfrm>
          </p:grpSpPr>
          <p:sp>
            <p:nvSpPr>
              <p:cNvPr id="7" name="Rectangle: Rounded Corners 6">
                <a:extLst>
                  <a:ext uri="{FF2B5EF4-FFF2-40B4-BE49-F238E27FC236}">
                    <a16:creationId xmlns:a16="http://schemas.microsoft.com/office/drawing/2014/main" id="{A0115660-6ADA-6EF9-93F4-021158DFB0EE}"/>
                  </a:ext>
                </a:extLst>
              </p:cNvPr>
              <p:cNvSpPr/>
              <p:nvPr/>
            </p:nvSpPr>
            <p:spPr>
              <a:xfrm>
                <a:off x="188259" y="3119718"/>
                <a:ext cx="8767481" cy="181983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2400" dirty="0"/>
                  <a:t>	</a:t>
                </a:r>
                <a:r>
                  <a:rPr lang="en-US" sz="2400" u="sng" dirty="0"/>
                  <a:t>Three-Year Average</a:t>
                </a:r>
                <a:endParaRPr lang="en-US" sz="2400" dirty="0"/>
              </a:p>
              <a:p>
                <a:r>
                  <a:rPr lang="en-US" sz="2400" dirty="0"/>
                  <a:t>	September Full Time Equivalency (FTE)</a:t>
                </a:r>
              </a:p>
              <a:p>
                <a:r>
                  <a:rPr lang="en-US" sz="2400" dirty="0"/>
                  <a:t>	40% Summer School</a:t>
                </a:r>
              </a:p>
              <a:p>
                <a:r>
                  <a:rPr lang="en-US" sz="2400" dirty="0"/>
                  <a:t>	Independent Charter School</a:t>
                </a:r>
              </a:p>
            </p:txBody>
          </p:sp>
          <p:sp>
            <p:nvSpPr>
              <p:cNvPr id="8" name="Arrow: Up 7">
                <a:extLst>
                  <a:ext uri="{FF2B5EF4-FFF2-40B4-BE49-F238E27FC236}">
                    <a16:creationId xmlns:a16="http://schemas.microsoft.com/office/drawing/2014/main" id="{173648C3-B41B-2F2E-E16E-DDBF463A48FE}"/>
                  </a:ext>
                </a:extLst>
              </p:cNvPr>
              <p:cNvSpPr/>
              <p:nvPr/>
            </p:nvSpPr>
            <p:spPr>
              <a:xfrm>
                <a:off x="358588" y="2814918"/>
                <a:ext cx="717177" cy="986117"/>
              </a:xfrm>
              <a:prstGeom prst="upArrow">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Graphic 11" descr="Universal access outline">
              <a:extLst>
                <a:ext uri="{FF2B5EF4-FFF2-40B4-BE49-F238E27FC236}">
                  <a16:creationId xmlns:a16="http://schemas.microsoft.com/office/drawing/2014/main" id="{3C14F5BA-F377-D6E2-408D-C6FE5859D19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368989" y="3455894"/>
              <a:ext cx="1295400" cy="1295400"/>
            </a:xfrm>
            <a:prstGeom prst="rect">
              <a:avLst/>
            </a:prstGeom>
          </p:spPr>
        </p:pic>
      </p:grpSp>
      <p:sp>
        <p:nvSpPr>
          <p:cNvPr id="3" name="TextBox 2">
            <a:extLst>
              <a:ext uri="{FF2B5EF4-FFF2-40B4-BE49-F238E27FC236}">
                <a16:creationId xmlns:a16="http://schemas.microsoft.com/office/drawing/2014/main" id="{4FC4B2E8-ED9F-3E4A-E980-6CB78766A4BD}"/>
              </a:ext>
            </a:extLst>
          </p:cNvPr>
          <p:cNvSpPr txBox="1"/>
          <p:nvPr/>
        </p:nvSpPr>
        <p:spPr>
          <a:xfrm>
            <a:off x="8664389" y="4749841"/>
            <a:ext cx="416859" cy="307777"/>
          </a:xfrm>
          <a:prstGeom prst="rect">
            <a:avLst/>
          </a:prstGeom>
          <a:noFill/>
        </p:spPr>
        <p:txBody>
          <a:bodyPr wrap="square">
            <a:spAutoFit/>
          </a:bodyPr>
          <a:lstStyle/>
          <a:p>
            <a:fld id="{3528CCFA-0BAD-4D07-A244-1DA515BBAFBE}" type="slidenum">
              <a:rPr lang="en-US" sz="1400" smtClean="0">
                <a:latin typeface="Lato" panose="020F0502020204030203" pitchFamily="34" charset="0"/>
              </a:rPr>
              <a:pPr/>
              <a:t>17</a:t>
            </a:fld>
            <a:endParaRPr lang="en-US" dirty="0"/>
          </a:p>
        </p:txBody>
      </p:sp>
    </p:spTree>
    <p:extLst>
      <p:ext uri="{BB962C8B-B14F-4D97-AF65-F5344CB8AC3E}">
        <p14:creationId xmlns:p14="http://schemas.microsoft.com/office/powerpoint/2010/main" val="32253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ABDCABA6-B0D7-6FAA-7647-EC217276D188}"/>
              </a:ext>
            </a:extLst>
          </p:cNvPr>
          <p:cNvGrpSpPr/>
          <p:nvPr/>
        </p:nvGrpSpPr>
        <p:grpSpPr>
          <a:xfrm>
            <a:off x="6804969" y="1914451"/>
            <a:ext cx="1333191" cy="798269"/>
            <a:chOff x="7075438" y="379263"/>
            <a:chExt cx="1683711" cy="1010226"/>
          </a:xfrm>
        </p:grpSpPr>
        <p:sp>
          <p:nvSpPr>
            <p:cNvPr id="11" name="Rectangle: Rounded Corners 10">
              <a:extLst>
                <a:ext uri="{FF2B5EF4-FFF2-40B4-BE49-F238E27FC236}">
                  <a16:creationId xmlns:a16="http://schemas.microsoft.com/office/drawing/2014/main" id="{6951D8F2-25AC-79E6-4219-3ADB78CFB3EC}"/>
                </a:ext>
              </a:extLst>
            </p:cNvPr>
            <p:cNvSpPr/>
            <p:nvPr/>
          </p:nvSpPr>
          <p:spPr>
            <a:xfrm>
              <a:off x="7075438" y="379263"/>
              <a:ext cx="1683711" cy="1010226"/>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endParaRPr lang="en-US" sz="1800"/>
            </a:p>
          </p:txBody>
        </p:sp>
        <p:sp>
          <p:nvSpPr>
            <p:cNvPr id="14" name="Rectangle: Rounded Corners 4">
              <a:extLst>
                <a:ext uri="{FF2B5EF4-FFF2-40B4-BE49-F238E27FC236}">
                  <a16:creationId xmlns:a16="http://schemas.microsoft.com/office/drawing/2014/main" id="{17A1050C-844B-4253-710F-095545BE5679}"/>
                </a:ext>
              </a:extLst>
            </p:cNvPr>
            <p:cNvSpPr txBox="1"/>
            <p:nvPr/>
          </p:nvSpPr>
          <p:spPr>
            <a:xfrm>
              <a:off x="7105027" y="408852"/>
              <a:ext cx="1624533" cy="9510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1800" kern="1200" dirty="0"/>
                <a:t>Resident Student Count</a:t>
              </a:r>
            </a:p>
          </p:txBody>
        </p:sp>
      </p:grpSp>
      <p:sp>
        <p:nvSpPr>
          <p:cNvPr id="9" name="Text Placeholder 1">
            <a:extLst>
              <a:ext uri="{FF2B5EF4-FFF2-40B4-BE49-F238E27FC236}">
                <a16:creationId xmlns:a16="http://schemas.microsoft.com/office/drawing/2014/main" id="{81C77F20-BCA5-7C88-8CC3-196470D2521D}"/>
              </a:ext>
            </a:extLst>
          </p:cNvPr>
          <p:cNvSpPr txBox="1">
            <a:spLocks/>
          </p:cNvSpPr>
          <p:nvPr/>
        </p:nvSpPr>
        <p:spPr>
          <a:xfrm>
            <a:off x="1680" y="0"/>
            <a:ext cx="9140641" cy="9216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defPPr>
              <a:defRPr lang="en-US"/>
            </a:defPPr>
            <a:lvl1pPr algn="ctr" defTabSz="685800">
              <a:lnSpc>
                <a:spcPct val="90000"/>
              </a:lnSpc>
              <a:spcBef>
                <a:spcPct val="0"/>
              </a:spcBef>
              <a:buNone/>
              <a:defRPr sz="3300" b="1">
                <a:solidFill>
                  <a:schemeClr val="lt1"/>
                </a:solidFill>
                <a:latin typeface="Lato Black" panose="020F0A02020204030203"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effectLst>
                  <a:outerShdw blurRad="12700" dist="12700" dir="2700000" algn="tl" rotWithShape="0">
                    <a:prstClr val="black">
                      <a:alpha val="40000"/>
                    </a:prstClr>
                  </a:outerShdw>
                </a:effectLst>
              </a:rPr>
              <a:t>Revenue Limit Formula</a:t>
            </a:r>
          </a:p>
        </p:txBody>
      </p:sp>
      <p:sp>
        <p:nvSpPr>
          <p:cNvPr id="2" name="Rectangle 1">
            <a:extLst>
              <a:ext uri="{FF2B5EF4-FFF2-40B4-BE49-F238E27FC236}">
                <a16:creationId xmlns:a16="http://schemas.microsoft.com/office/drawing/2014/main" id="{04700679-24AF-6F2B-C034-886523085D1F}"/>
              </a:ext>
            </a:extLst>
          </p:cNvPr>
          <p:cNvSpPr/>
          <p:nvPr/>
        </p:nvSpPr>
        <p:spPr>
          <a:xfrm>
            <a:off x="365761" y="1089660"/>
            <a:ext cx="8641080" cy="262172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US" sz="2400" dirty="0">
                <a:solidFill>
                  <a:schemeClr val="tx1"/>
                </a:solidFill>
              </a:rPr>
              <a:t>September Full-Time Equivalency (FTE) = </a:t>
            </a:r>
            <a:r>
              <a:rPr lang="en-US" sz="2400" b="1" dirty="0">
                <a:solidFill>
                  <a:schemeClr val="tx1"/>
                </a:solidFill>
              </a:rPr>
              <a:t>Resident</a:t>
            </a:r>
            <a:r>
              <a:rPr lang="en-US" sz="2400" dirty="0">
                <a:solidFill>
                  <a:schemeClr val="tx1"/>
                </a:solidFill>
              </a:rPr>
              <a:t> students prorated for part-time attendance</a:t>
            </a:r>
          </a:p>
          <a:p>
            <a:pPr marL="285750" indent="-285750">
              <a:buFont typeface="Arial" panose="020B0604020202020204" pitchFamily="34" charset="0"/>
              <a:buChar char="•"/>
            </a:pPr>
            <a:endParaRPr lang="en-US" sz="2400" dirty="0">
              <a:solidFill>
                <a:schemeClr val="tx1"/>
              </a:solidFill>
            </a:endParaRPr>
          </a:p>
          <a:p>
            <a:pPr marL="285750" indent="-285750">
              <a:buFont typeface="Arial" panose="020B0604020202020204" pitchFamily="34" charset="0"/>
              <a:buChar char="•"/>
            </a:pPr>
            <a:endParaRPr lang="en-US" sz="2400" dirty="0">
              <a:solidFill>
                <a:schemeClr val="tx1"/>
              </a:solidFill>
            </a:endParaRPr>
          </a:p>
          <a:p>
            <a:pPr marL="285750" indent="-285750">
              <a:buFont typeface="Arial" panose="020B0604020202020204" pitchFamily="34" charset="0"/>
              <a:buChar char="•"/>
            </a:pPr>
            <a:endParaRPr lang="en-US" sz="2400" dirty="0">
              <a:solidFill>
                <a:schemeClr val="tx1"/>
              </a:solidFill>
            </a:endParaRPr>
          </a:p>
          <a:p>
            <a:pPr marL="285750" indent="-285750">
              <a:buFont typeface="Arial" panose="020B0604020202020204" pitchFamily="34" charset="0"/>
              <a:buChar char="•"/>
            </a:pPr>
            <a:endParaRPr lang="en-US" sz="2400" dirty="0">
              <a:solidFill>
                <a:schemeClr val="tx1"/>
              </a:solidFill>
            </a:endParaRPr>
          </a:p>
          <a:p>
            <a:pPr marL="285750" indent="-285750">
              <a:buFont typeface="Arial" panose="020B0604020202020204" pitchFamily="34" charset="0"/>
              <a:buChar char="•"/>
            </a:pPr>
            <a:endParaRPr lang="en-US" sz="2400" dirty="0">
              <a:solidFill>
                <a:schemeClr val="tx1"/>
              </a:solidFill>
            </a:endParaRPr>
          </a:p>
          <a:p>
            <a:endParaRPr lang="en-US" sz="1100" dirty="0">
              <a:solidFill>
                <a:schemeClr val="tx1"/>
              </a:solidFill>
            </a:endParaRPr>
          </a:p>
          <a:p>
            <a:pPr marL="285750" indent="-285750">
              <a:buFont typeface="Arial" panose="020B0604020202020204" pitchFamily="34" charset="0"/>
              <a:buChar char="•"/>
            </a:pPr>
            <a:r>
              <a:rPr lang="en-US" sz="2400" dirty="0">
                <a:solidFill>
                  <a:schemeClr val="tx1"/>
                </a:solidFill>
              </a:rPr>
              <a:t>Summer School = Total Summer School Minutes / 48,600</a:t>
            </a:r>
          </a:p>
          <a:p>
            <a:pPr marL="285750" indent="-285750">
              <a:buFont typeface="Arial" panose="020B0604020202020204" pitchFamily="34" charset="0"/>
              <a:buChar char="•"/>
            </a:pPr>
            <a:r>
              <a:rPr lang="en-US" sz="2400" dirty="0">
                <a:solidFill>
                  <a:schemeClr val="tx1"/>
                </a:solidFill>
              </a:rPr>
              <a:t>New ICS Students: revenue limit revenue may not be ≥ payment $</a:t>
            </a:r>
          </a:p>
          <a:p>
            <a:r>
              <a:rPr lang="en-US" sz="2400" dirty="0">
                <a:solidFill>
                  <a:schemeClr val="tx1"/>
                </a:solidFill>
              </a:rPr>
              <a:t>									</a:t>
            </a:r>
          </a:p>
        </p:txBody>
      </p:sp>
      <p:graphicFrame>
        <p:nvGraphicFramePr>
          <p:cNvPr id="3" name="Diagram 2">
            <a:extLst>
              <a:ext uri="{FF2B5EF4-FFF2-40B4-BE49-F238E27FC236}">
                <a16:creationId xmlns:a16="http://schemas.microsoft.com/office/drawing/2014/main" id="{741143CF-D955-BCAB-BC6E-B083FAAF3515}"/>
              </a:ext>
            </a:extLst>
          </p:cNvPr>
          <p:cNvGraphicFramePr/>
          <p:nvPr/>
        </p:nvGraphicFramePr>
        <p:xfrm>
          <a:off x="304800" y="1914451"/>
          <a:ext cx="8763001" cy="7982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a:extLst>
              <a:ext uri="{FF2B5EF4-FFF2-40B4-BE49-F238E27FC236}">
                <a16:creationId xmlns:a16="http://schemas.microsoft.com/office/drawing/2014/main" id="{28EC29EC-194D-D92E-EDCC-222CA69D9A01}"/>
              </a:ext>
            </a:extLst>
          </p:cNvPr>
          <p:cNvGraphicFramePr/>
          <p:nvPr/>
        </p:nvGraphicFramePr>
        <p:xfrm>
          <a:off x="365761" y="2890855"/>
          <a:ext cx="8763001" cy="75369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 name="TextBox 9">
            <a:extLst>
              <a:ext uri="{FF2B5EF4-FFF2-40B4-BE49-F238E27FC236}">
                <a16:creationId xmlns:a16="http://schemas.microsoft.com/office/drawing/2014/main" id="{274BF757-2F16-9208-5333-25AA2F700CF3}"/>
              </a:ext>
            </a:extLst>
          </p:cNvPr>
          <p:cNvSpPr txBox="1"/>
          <p:nvPr/>
        </p:nvSpPr>
        <p:spPr>
          <a:xfrm>
            <a:off x="8627890" y="4714208"/>
            <a:ext cx="439911" cy="307777"/>
          </a:xfrm>
          <a:prstGeom prst="rect">
            <a:avLst/>
          </a:prstGeom>
          <a:noFill/>
        </p:spPr>
        <p:txBody>
          <a:bodyPr wrap="square">
            <a:spAutoFit/>
          </a:bodyPr>
          <a:lstStyle/>
          <a:p>
            <a:fld id="{3528CCFA-0BAD-4D07-A244-1DA515BBAFBE}" type="slidenum">
              <a:rPr lang="en-US" sz="1400" smtClean="0">
                <a:latin typeface="Lato" panose="020F0502020204030203" pitchFamily="34" charset="0"/>
              </a:rPr>
              <a:pPr/>
              <a:t>18</a:t>
            </a:fld>
            <a:endParaRPr lang="en-US" dirty="0"/>
          </a:p>
        </p:txBody>
      </p:sp>
    </p:spTree>
    <p:extLst>
      <p:ext uri="{BB962C8B-B14F-4D97-AF65-F5344CB8AC3E}">
        <p14:creationId xmlns:p14="http://schemas.microsoft.com/office/powerpoint/2010/main" val="1181802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88889E-6 -1.35802E-6 L -0.53368 0.18426 " pathEditMode="relative" rAng="0" ptsTypes="AA">
                                      <p:cBhvr>
                                        <p:cTn id="6" dur="2000" fill="hold"/>
                                        <p:tgtEl>
                                          <p:spTgt spid="6"/>
                                        </p:tgtEl>
                                        <p:attrNameLst>
                                          <p:attrName>ppt_x</p:attrName>
                                          <p:attrName>ppt_y</p:attrName>
                                        </p:attrNameLst>
                                      </p:cBhvr>
                                      <p:rCtr x="-26684" y="919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1">
            <a:extLst>
              <a:ext uri="{FF2B5EF4-FFF2-40B4-BE49-F238E27FC236}">
                <a16:creationId xmlns:a16="http://schemas.microsoft.com/office/drawing/2014/main" id="{81C77F20-BCA5-7C88-8CC3-196470D2521D}"/>
              </a:ext>
            </a:extLst>
          </p:cNvPr>
          <p:cNvSpPr txBox="1">
            <a:spLocks/>
          </p:cNvSpPr>
          <p:nvPr/>
        </p:nvSpPr>
        <p:spPr>
          <a:xfrm>
            <a:off x="1680" y="0"/>
            <a:ext cx="9140641" cy="9216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defPPr>
              <a:defRPr lang="en-US"/>
            </a:defPPr>
            <a:lvl1pPr algn="ctr" defTabSz="685800">
              <a:lnSpc>
                <a:spcPct val="90000"/>
              </a:lnSpc>
              <a:spcBef>
                <a:spcPct val="0"/>
              </a:spcBef>
              <a:buNone/>
              <a:defRPr sz="3300" b="1">
                <a:solidFill>
                  <a:schemeClr val="lt1"/>
                </a:solidFill>
                <a:latin typeface="Lato Black" panose="020F0A02020204030203"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effectLst>
                  <a:outerShdw blurRad="12700" dist="12700" dir="2700000" algn="tl" rotWithShape="0">
                    <a:prstClr val="black">
                      <a:alpha val="40000"/>
                    </a:prstClr>
                  </a:outerShdw>
                </a:effectLst>
              </a:rPr>
              <a:t>Revenue Limit Formula</a:t>
            </a:r>
          </a:p>
        </p:txBody>
      </p:sp>
      <p:graphicFrame>
        <p:nvGraphicFramePr>
          <p:cNvPr id="5" name="Content Placeholder 3">
            <a:extLst>
              <a:ext uri="{FF2B5EF4-FFF2-40B4-BE49-F238E27FC236}">
                <a16:creationId xmlns:a16="http://schemas.microsoft.com/office/drawing/2014/main" id="{40E312EE-B41F-7FAA-BB80-65480B41880A}"/>
              </a:ext>
            </a:extLst>
          </p:cNvPr>
          <p:cNvGraphicFramePr>
            <a:graphicFrameLocks noGrp="1"/>
          </p:cNvGraphicFramePr>
          <p:nvPr>
            <p:ph idx="1"/>
          </p:nvPr>
        </p:nvGraphicFramePr>
        <p:xfrm>
          <a:off x="188259" y="1039906"/>
          <a:ext cx="8812306" cy="22232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0" name="Group 9">
            <a:extLst>
              <a:ext uri="{FF2B5EF4-FFF2-40B4-BE49-F238E27FC236}">
                <a16:creationId xmlns:a16="http://schemas.microsoft.com/office/drawing/2014/main" id="{EC26701B-2E57-306C-89AB-7976079BA28F}"/>
              </a:ext>
            </a:extLst>
          </p:cNvPr>
          <p:cNvGrpSpPr/>
          <p:nvPr/>
        </p:nvGrpSpPr>
        <p:grpSpPr>
          <a:xfrm>
            <a:off x="188259" y="2571750"/>
            <a:ext cx="8767481" cy="2069407"/>
            <a:chOff x="188259" y="2571750"/>
            <a:chExt cx="8767481" cy="2069407"/>
          </a:xfrm>
        </p:grpSpPr>
        <p:sp>
          <p:nvSpPr>
            <p:cNvPr id="7" name="Rectangle: Rounded Corners 6">
              <a:extLst>
                <a:ext uri="{FF2B5EF4-FFF2-40B4-BE49-F238E27FC236}">
                  <a16:creationId xmlns:a16="http://schemas.microsoft.com/office/drawing/2014/main" id="{A0115660-6ADA-6EF9-93F4-021158DFB0EE}"/>
                </a:ext>
              </a:extLst>
            </p:cNvPr>
            <p:cNvSpPr/>
            <p:nvPr/>
          </p:nvSpPr>
          <p:spPr>
            <a:xfrm>
              <a:off x="188259" y="3119719"/>
              <a:ext cx="8767481" cy="1521438"/>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2400" dirty="0"/>
                <a:t>Amounts differ between school districts</a:t>
              </a:r>
            </a:p>
            <a:p>
              <a:r>
                <a:rPr lang="en-US" sz="2400" dirty="0"/>
                <a:t>“Low Revenue Ceiling” creates minimum</a:t>
              </a:r>
            </a:p>
            <a:p>
              <a:r>
                <a:rPr lang="en-US" sz="2400" dirty="0"/>
                <a:t>Legislature determines state-wide per-member annual adjustments</a:t>
              </a:r>
            </a:p>
            <a:p>
              <a:r>
                <a:rPr lang="en-US" sz="2400" dirty="0"/>
                <a:t>“Recurring” (On-going) exemptions create district-specific increases</a:t>
              </a:r>
            </a:p>
          </p:txBody>
        </p:sp>
        <p:sp>
          <p:nvSpPr>
            <p:cNvPr id="8" name="Arrow: Up 7">
              <a:extLst>
                <a:ext uri="{FF2B5EF4-FFF2-40B4-BE49-F238E27FC236}">
                  <a16:creationId xmlns:a16="http://schemas.microsoft.com/office/drawing/2014/main" id="{173648C3-B41B-2F2E-E16E-DDBF463A48FE}"/>
                </a:ext>
              </a:extLst>
            </p:cNvPr>
            <p:cNvSpPr/>
            <p:nvPr/>
          </p:nvSpPr>
          <p:spPr>
            <a:xfrm>
              <a:off x="2635624" y="2571750"/>
              <a:ext cx="717177" cy="691403"/>
            </a:xfrm>
            <a:prstGeom prst="upArrow">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178A8062-3502-D109-1521-C0641EE78A80}"/>
              </a:ext>
            </a:extLst>
          </p:cNvPr>
          <p:cNvSpPr txBox="1"/>
          <p:nvPr/>
        </p:nvSpPr>
        <p:spPr>
          <a:xfrm>
            <a:off x="8717778" y="4736999"/>
            <a:ext cx="424543" cy="307777"/>
          </a:xfrm>
          <a:prstGeom prst="rect">
            <a:avLst/>
          </a:prstGeom>
          <a:noFill/>
        </p:spPr>
        <p:txBody>
          <a:bodyPr wrap="square">
            <a:spAutoFit/>
          </a:bodyPr>
          <a:lstStyle/>
          <a:p>
            <a:fld id="{3528CCFA-0BAD-4D07-A244-1DA515BBAFBE}" type="slidenum">
              <a:rPr lang="en-US" sz="1400" smtClean="0">
                <a:latin typeface="Lato" panose="020F0502020204030203" pitchFamily="34" charset="0"/>
              </a:rPr>
              <a:pPr/>
              <a:t>19</a:t>
            </a:fld>
            <a:endParaRPr lang="en-US" dirty="0"/>
          </a:p>
        </p:txBody>
      </p:sp>
    </p:spTree>
    <p:extLst>
      <p:ext uri="{BB962C8B-B14F-4D97-AF65-F5344CB8AC3E}">
        <p14:creationId xmlns:p14="http://schemas.microsoft.com/office/powerpoint/2010/main" val="4262108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2"/>
          <p:cNvSpPr txBox="1">
            <a:spLocks noGrp="1"/>
          </p:cNvSpPr>
          <p:nvPr>
            <p:ph type="body" idx="1"/>
          </p:nvPr>
        </p:nvSpPr>
        <p:spPr>
          <a:xfrm>
            <a:off x="0" y="0"/>
            <a:ext cx="9144000" cy="921657"/>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3600"/>
              <a:buNone/>
            </a:pPr>
            <a:r>
              <a:rPr lang="en-US"/>
              <a:t>Agenda</a:t>
            </a:r>
            <a:endParaRPr/>
          </a:p>
        </p:txBody>
      </p:sp>
      <p:sp>
        <p:nvSpPr>
          <p:cNvPr id="53" name="Google Shape;53;p2"/>
          <p:cNvSpPr txBox="1">
            <a:spLocks noGrp="1"/>
          </p:cNvSpPr>
          <p:nvPr>
            <p:ph type="body" idx="2"/>
          </p:nvPr>
        </p:nvSpPr>
        <p:spPr>
          <a:xfrm>
            <a:off x="1138243" y="1175024"/>
            <a:ext cx="6621235" cy="3417098"/>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rgbClr val="000000"/>
              </a:buClr>
              <a:buSzPts val="2200"/>
              <a:buFont typeface="Arial"/>
              <a:buChar char="•"/>
            </a:pPr>
            <a:r>
              <a:rPr lang="en-US" sz="2200" dirty="0">
                <a:solidFill>
                  <a:srgbClr val="000000"/>
                </a:solidFill>
                <a:latin typeface="Lato"/>
                <a:ea typeface="Lato"/>
                <a:cs typeface="Lato"/>
                <a:sym typeface="Lato"/>
              </a:rPr>
              <a:t>Education Framework</a:t>
            </a:r>
            <a:endParaRPr dirty="0"/>
          </a:p>
          <a:p>
            <a:pPr marL="342900" lvl="0" indent="-342900" algn="l" rtl="0">
              <a:lnSpc>
                <a:spcPct val="100000"/>
              </a:lnSpc>
              <a:spcBef>
                <a:spcPts val="600"/>
              </a:spcBef>
              <a:spcAft>
                <a:spcPts val="0"/>
              </a:spcAft>
              <a:buClr>
                <a:srgbClr val="000000"/>
              </a:buClr>
              <a:buSzPts val="2200"/>
              <a:buFont typeface="Arial"/>
              <a:buChar char="•"/>
            </a:pPr>
            <a:r>
              <a:rPr lang="en-US" sz="2200" dirty="0">
                <a:solidFill>
                  <a:srgbClr val="000000"/>
                </a:solidFill>
                <a:latin typeface="Lato"/>
                <a:ea typeface="Lato"/>
                <a:cs typeface="Lato"/>
                <a:sym typeface="Lato"/>
              </a:rPr>
              <a:t>Revenue Limits</a:t>
            </a:r>
            <a:endParaRPr dirty="0"/>
          </a:p>
          <a:p>
            <a:pPr marL="342900" lvl="0" indent="-342900" algn="l" rtl="0">
              <a:lnSpc>
                <a:spcPct val="100000"/>
              </a:lnSpc>
              <a:spcBef>
                <a:spcPts val="600"/>
              </a:spcBef>
              <a:spcAft>
                <a:spcPts val="0"/>
              </a:spcAft>
              <a:buClr>
                <a:srgbClr val="000000"/>
              </a:buClr>
              <a:buSzPts val="2200"/>
              <a:buFont typeface="Arial"/>
              <a:buChar char="•"/>
            </a:pPr>
            <a:r>
              <a:rPr lang="en-US" sz="2200" dirty="0">
                <a:solidFill>
                  <a:srgbClr val="000000"/>
                </a:solidFill>
                <a:latin typeface="Lato"/>
                <a:ea typeface="Lato"/>
                <a:cs typeface="Lato"/>
                <a:sym typeface="Lato"/>
              </a:rPr>
              <a:t>Equalization Aid</a:t>
            </a:r>
            <a:endParaRPr dirty="0"/>
          </a:p>
          <a:p>
            <a:pPr marL="342900" lvl="0" indent="-342900" algn="l" rtl="0">
              <a:lnSpc>
                <a:spcPct val="100000"/>
              </a:lnSpc>
              <a:spcBef>
                <a:spcPts val="600"/>
              </a:spcBef>
              <a:spcAft>
                <a:spcPts val="0"/>
              </a:spcAft>
              <a:buClr>
                <a:srgbClr val="000000"/>
              </a:buClr>
              <a:buSzPts val="2200"/>
              <a:buFont typeface="Arial"/>
              <a:buChar char="•"/>
            </a:pPr>
            <a:r>
              <a:rPr lang="en-US" sz="2200" dirty="0">
                <a:solidFill>
                  <a:srgbClr val="000000"/>
                </a:solidFill>
                <a:latin typeface="Lato"/>
                <a:ea typeface="Lato"/>
                <a:cs typeface="Lato"/>
                <a:sym typeface="Lato"/>
              </a:rPr>
              <a:t>Fund Balance</a:t>
            </a:r>
            <a:endParaRPr dirty="0"/>
          </a:p>
          <a:p>
            <a:pPr marL="342900" lvl="0" indent="-342900" algn="l" rtl="0">
              <a:lnSpc>
                <a:spcPct val="100000"/>
              </a:lnSpc>
              <a:spcBef>
                <a:spcPts val="600"/>
              </a:spcBef>
              <a:spcAft>
                <a:spcPts val="0"/>
              </a:spcAft>
              <a:buClr>
                <a:srgbClr val="000000"/>
              </a:buClr>
              <a:buSzPts val="2200"/>
              <a:buFont typeface="Arial"/>
              <a:buChar char="•"/>
            </a:pPr>
            <a:r>
              <a:rPr lang="en-US" sz="2200" dirty="0">
                <a:solidFill>
                  <a:srgbClr val="000000"/>
                </a:solidFill>
                <a:latin typeface="Lato"/>
                <a:ea typeface="Lato"/>
                <a:cs typeface="Lato"/>
                <a:sym typeface="Lato"/>
              </a:rPr>
              <a:t>Emerging Topics</a:t>
            </a:r>
            <a:endParaRPr sz="2200" dirty="0">
              <a:solidFill>
                <a:srgbClr val="FF0000"/>
              </a:solidFill>
              <a:latin typeface="Lato"/>
              <a:ea typeface="Lato"/>
              <a:cs typeface="Lato"/>
              <a:sym typeface="Lato"/>
            </a:endParaRPr>
          </a:p>
          <a:p>
            <a:pPr marL="0" lvl="0" indent="0" algn="l" rtl="0">
              <a:lnSpc>
                <a:spcPct val="100000"/>
              </a:lnSpc>
              <a:spcBef>
                <a:spcPts val="600"/>
              </a:spcBef>
              <a:spcAft>
                <a:spcPts val="0"/>
              </a:spcAft>
              <a:buClr>
                <a:schemeClr val="dk1"/>
              </a:buClr>
              <a:buSzPts val="2200"/>
              <a:buNone/>
            </a:pPr>
            <a:endParaRPr sz="2200" dirty="0">
              <a:solidFill>
                <a:srgbClr val="000000"/>
              </a:solidFill>
              <a:latin typeface="Lato"/>
              <a:ea typeface="Lato"/>
              <a:cs typeface="Lato"/>
              <a:sym typeface="Lato"/>
            </a:endParaRPr>
          </a:p>
          <a:p>
            <a:pPr marL="0" lvl="0" indent="0" algn="l" rtl="0">
              <a:lnSpc>
                <a:spcPct val="100000"/>
              </a:lnSpc>
              <a:spcBef>
                <a:spcPts val="600"/>
              </a:spcBef>
              <a:spcAft>
                <a:spcPts val="0"/>
              </a:spcAft>
              <a:buClr>
                <a:srgbClr val="000000"/>
              </a:buClr>
              <a:buSzPts val="2200"/>
              <a:buNone/>
            </a:pPr>
            <a:r>
              <a:rPr lang="en-US" sz="2200" dirty="0">
                <a:solidFill>
                  <a:srgbClr val="000000"/>
                </a:solidFill>
                <a:latin typeface="Lato"/>
                <a:ea typeface="Lato"/>
                <a:cs typeface="Lato"/>
                <a:sym typeface="Lato"/>
              </a:rPr>
              <a:t>Why these topics? </a:t>
            </a:r>
            <a:endParaRPr dirty="0"/>
          </a:p>
          <a:p>
            <a:pPr marL="0" lvl="0" indent="0" algn="l" rtl="0">
              <a:lnSpc>
                <a:spcPct val="100000"/>
              </a:lnSpc>
              <a:spcBef>
                <a:spcPts val="600"/>
              </a:spcBef>
              <a:spcAft>
                <a:spcPts val="0"/>
              </a:spcAft>
              <a:buClr>
                <a:srgbClr val="000000"/>
              </a:buClr>
              <a:buSzPts val="2200"/>
              <a:buNone/>
            </a:pPr>
            <a:r>
              <a:rPr lang="en-US" sz="2200" dirty="0">
                <a:solidFill>
                  <a:srgbClr val="000000"/>
                </a:solidFill>
                <a:latin typeface="Lato"/>
                <a:ea typeface="Lato"/>
                <a:cs typeface="Lato"/>
                <a:sym typeface="Lato"/>
              </a:rPr>
              <a:t>Key to Wisconsin School Finance</a:t>
            </a:r>
            <a:endParaRPr dirty="0"/>
          </a:p>
          <a:p>
            <a:pPr marL="0" lvl="0" indent="0" algn="l" rtl="0">
              <a:lnSpc>
                <a:spcPct val="100000"/>
              </a:lnSpc>
              <a:spcBef>
                <a:spcPts val="600"/>
              </a:spcBef>
              <a:spcAft>
                <a:spcPts val="0"/>
              </a:spcAft>
              <a:buClr>
                <a:schemeClr val="dk1"/>
              </a:buClr>
              <a:buSzPts val="2200"/>
              <a:buNone/>
            </a:pPr>
            <a:endParaRPr sz="2200" dirty="0">
              <a:solidFill>
                <a:srgbClr val="000000"/>
              </a:solidFill>
              <a:latin typeface="Lato"/>
              <a:ea typeface="Lato"/>
              <a:cs typeface="Lato"/>
              <a:sym typeface="Lato"/>
            </a:endParaRPr>
          </a:p>
          <a:p>
            <a:pPr marL="342900" lvl="0" indent="-203200" algn="l" rtl="0">
              <a:lnSpc>
                <a:spcPct val="100000"/>
              </a:lnSpc>
              <a:spcBef>
                <a:spcPts val="600"/>
              </a:spcBef>
              <a:spcAft>
                <a:spcPts val="0"/>
              </a:spcAft>
              <a:buClr>
                <a:schemeClr val="dk1"/>
              </a:buClr>
              <a:buSzPts val="2200"/>
              <a:buFont typeface="Arial"/>
              <a:buNone/>
            </a:pPr>
            <a:endParaRPr sz="2200" b="0" dirty="0">
              <a:solidFill>
                <a:srgbClr val="000000"/>
              </a:solidFill>
              <a:latin typeface="Lato"/>
              <a:ea typeface="Lato"/>
              <a:cs typeface="Lato"/>
              <a:sym typeface="Lato"/>
            </a:endParaRPr>
          </a:p>
          <a:p>
            <a:pPr marL="342900" lvl="0" indent="-203200" algn="l" rtl="0">
              <a:lnSpc>
                <a:spcPct val="100000"/>
              </a:lnSpc>
              <a:spcBef>
                <a:spcPts val="600"/>
              </a:spcBef>
              <a:spcAft>
                <a:spcPts val="0"/>
              </a:spcAft>
              <a:buClr>
                <a:schemeClr val="dk1"/>
              </a:buClr>
              <a:buSzPts val="2200"/>
              <a:buFont typeface="Arial"/>
              <a:buNone/>
            </a:pPr>
            <a:endParaRPr sz="2200" dirty="0">
              <a:solidFill>
                <a:srgbClr val="000000"/>
              </a:solidFill>
              <a:latin typeface="Lato"/>
              <a:ea typeface="Lato"/>
              <a:cs typeface="Lato"/>
              <a:sym typeface="Lato"/>
            </a:endParaRPr>
          </a:p>
        </p:txBody>
      </p:sp>
      <p:sp>
        <p:nvSpPr>
          <p:cNvPr id="54" name="Google Shape;54;p2"/>
          <p:cNvSpPr/>
          <p:nvPr/>
        </p:nvSpPr>
        <p:spPr>
          <a:xfrm>
            <a:off x="8801350" y="4742873"/>
            <a:ext cx="28886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1400" b="0" i="0" u="none" strike="noStrike" cap="none">
                <a:solidFill>
                  <a:srgbClr val="000000"/>
                </a:solidFill>
                <a:latin typeface="Lato"/>
                <a:ea typeface="Lato"/>
                <a:cs typeface="Lato"/>
                <a:sym typeface="Lato"/>
              </a:rPr>
              <a:t>2</a:t>
            </a:fld>
            <a:endParaRPr sz="1400" b="0" i="0" u="none" strike="noStrike" cap="none" dirty="0">
              <a:solidFill>
                <a:srgbClr val="000000"/>
              </a:solidFill>
              <a:latin typeface="Lato"/>
              <a:ea typeface="Lato"/>
              <a:cs typeface="Lato"/>
              <a:sym typeface="Lato"/>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017E811-8718-A6CE-3B9A-734D8BE7BCD2}"/>
              </a:ext>
            </a:extLst>
          </p:cNvPr>
          <p:cNvSpPr txBox="1"/>
          <p:nvPr/>
        </p:nvSpPr>
        <p:spPr>
          <a:xfrm>
            <a:off x="102200" y="4931695"/>
            <a:ext cx="2278081" cy="230832"/>
          </a:xfrm>
          <a:prstGeom prst="rect">
            <a:avLst/>
          </a:prstGeom>
          <a:noFill/>
        </p:spPr>
        <p:txBody>
          <a:bodyPr wrap="square">
            <a:spAutoFit/>
          </a:bodyPr>
          <a:lstStyle/>
          <a:p>
            <a:pPr rtl="0">
              <a:spcBef>
                <a:spcPts val="0"/>
              </a:spcBef>
              <a:spcAft>
                <a:spcPts val="0"/>
              </a:spcAft>
            </a:pPr>
            <a:r>
              <a:rPr lang="en-US" sz="900" b="0" i="0" u="none" strike="noStrike" dirty="0">
                <a:solidFill>
                  <a:srgbClr val="000000"/>
                </a:solidFill>
                <a:effectLst/>
                <a:latin typeface="Lato" panose="020F0502020204030203" pitchFamily="34" charset="0"/>
              </a:rPr>
              <a:t>Source: Department of Public Instruction</a:t>
            </a:r>
            <a:endParaRPr lang="en-US" sz="900" dirty="0"/>
          </a:p>
        </p:txBody>
      </p:sp>
      <p:sp>
        <p:nvSpPr>
          <p:cNvPr id="6" name="TextBox 5">
            <a:extLst>
              <a:ext uri="{FF2B5EF4-FFF2-40B4-BE49-F238E27FC236}">
                <a16:creationId xmlns:a16="http://schemas.microsoft.com/office/drawing/2014/main" id="{59708AC0-527E-AF04-D399-B4DA85F24706}"/>
              </a:ext>
            </a:extLst>
          </p:cNvPr>
          <p:cNvSpPr txBox="1"/>
          <p:nvPr/>
        </p:nvSpPr>
        <p:spPr>
          <a:xfrm>
            <a:off x="239486" y="-106197"/>
            <a:ext cx="8665028" cy="1077218"/>
          </a:xfrm>
          <a:prstGeom prst="rect">
            <a:avLst/>
          </a:prstGeom>
          <a:no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Lato Black" panose="020F0A02020204030203" pitchFamily="34" charset="0"/>
              </a:rPr>
              <a:t>Revenue Limit </a:t>
            </a:r>
          </a:p>
          <a:p>
            <a:pPr algn="ctr"/>
            <a:r>
              <a:rPr lang="en-US" sz="3200" b="1" dirty="0">
                <a:solidFill>
                  <a:schemeClr val="bg1"/>
                </a:solidFill>
                <a:effectLst>
                  <a:outerShdw blurRad="38100" dist="38100" dir="2700000" algn="tl">
                    <a:srgbClr val="000000">
                      <a:alpha val="43137"/>
                    </a:srgbClr>
                  </a:outerShdw>
                </a:effectLst>
                <a:latin typeface="Lato Black" panose="020F0A02020204030203" pitchFamily="34" charset="0"/>
              </a:rPr>
              <a:t>Per Pupil Adjustment (Cumulative) and LRC</a:t>
            </a:r>
          </a:p>
        </p:txBody>
      </p:sp>
      <p:graphicFrame>
        <p:nvGraphicFramePr>
          <p:cNvPr id="17" name="Table 16">
            <a:extLst>
              <a:ext uri="{FF2B5EF4-FFF2-40B4-BE49-F238E27FC236}">
                <a16:creationId xmlns:a16="http://schemas.microsoft.com/office/drawing/2014/main" id="{53999198-3530-345C-0540-263305D378C1}"/>
              </a:ext>
            </a:extLst>
          </p:cNvPr>
          <p:cNvGraphicFramePr>
            <a:graphicFrameLocks noGrp="1"/>
          </p:cNvGraphicFramePr>
          <p:nvPr/>
        </p:nvGraphicFramePr>
        <p:xfrm>
          <a:off x="2776707" y="971021"/>
          <a:ext cx="3590586" cy="3960674"/>
        </p:xfrm>
        <a:graphic>
          <a:graphicData uri="http://schemas.openxmlformats.org/drawingml/2006/table">
            <a:tbl>
              <a:tblPr firstRow="1" bandRow="1">
                <a:tableStyleId>{5C22544A-7EE6-4342-B048-85BDC9FD1C3A}</a:tableStyleId>
              </a:tblPr>
              <a:tblGrid>
                <a:gridCol w="965260">
                  <a:extLst>
                    <a:ext uri="{9D8B030D-6E8A-4147-A177-3AD203B41FA5}">
                      <a16:colId xmlns:a16="http://schemas.microsoft.com/office/drawing/2014/main" val="1660872845"/>
                    </a:ext>
                  </a:extLst>
                </a:gridCol>
                <a:gridCol w="1158240">
                  <a:extLst>
                    <a:ext uri="{9D8B030D-6E8A-4147-A177-3AD203B41FA5}">
                      <a16:colId xmlns:a16="http://schemas.microsoft.com/office/drawing/2014/main" val="2817668915"/>
                    </a:ext>
                  </a:extLst>
                </a:gridCol>
                <a:gridCol w="1467086">
                  <a:extLst>
                    <a:ext uri="{9D8B030D-6E8A-4147-A177-3AD203B41FA5}">
                      <a16:colId xmlns:a16="http://schemas.microsoft.com/office/drawing/2014/main" val="102063163"/>
                    </a:ext>
                  </a:extLst>
                </a:gridCol>
              </a:tblGrid>
              <a:tr h="318000">
                <a:tc>
                  <a:txBody>
                    <a:bodyPr/>
                    <a:lstStyle/>
                    <a:p>
                      <a:r>
                        <a:rPr lang="en-US" sz="1500" b="1" dirty="0"/>
                        <a:t>Year</a:t>
                      </a:r>
                    </a:p>
                  </a:txBody>
                  <a:tcPr marT="0" marB="0" anchor="b"/>
                </a:tc>
                <a:tc>
                  <a:txBody>
                    <a:bodyPr/>
                    <a:lstStyle/>
                    <a:p>
                      <a:pPr algn="r"/>
                      <a:r>
                        <a:rPr lang="en-US" sz="1500" b="1" dirty="0"/>
                        <a:t>Adjustment</a:t>
                      </a:r>
                    </a:p>
                  </a:txBody>
                  <a:tcPr marT="0" marB="0" anchor="b"/>
                </a:tc>
                <a:tc>
                  <a:txBody>
                    <a:bodyPr/>
                    <a:lstStyle/>
                    <a:p>
                      <a:pPr algn="r"/>
                      <a:r>
                        <a:rPr lang="en-US" sz="1500" b="1" dirty="0"/>
                        <a:t>Low Rev Ceiling</a:t>
                      </a:r>
                    </a:p>
                  </a:txBody>
                  <a:tcPr marT="0" marB="0" anchor="b"/>
                </a:tc>
                <a:extLst>
                  <a:ext uri="{0D108BD9-81ED-4DB2-BD59-A6C34878D82A}">
                    <a16:rowId xmlns:a16="http://schemas.microsoft.com/office/drawing/2014/main" val="1642126320"/>
                  </a:ext>
                </a:extLst>
              </a:tr>
              <a:tr h="260191">
                <a:tc>
                  <a:txBody>
                    <a:bodyPr/>
                    <a:lstStyle/>
                    <a:p>
                      <a:r>
                        <a:rPr lang="en-US" sz="1500" dirty="0"/>
                        <a:t>2011-12</a:t>
                      </a:r>
                    </a:p>
                  </a:txBody>
                  <a:tcPr marT="0" marB="0" anchor="ctr"/>
                </a:tc>
                <a:tc>
                  <a:txBody>
                    <a:bodyPr/>
                    <a:lstStyle/>
                    <a:p>
                      <a:pPr algn="r"/>
                      <a:r>
                        <a:rPr lang="en-US" sz="1500" dirty="0"/>
                        <a:t>-5.5%*</a:t>
                      </a:r>
                    </a:p>
                  </a:txBody>
                  <a:tcPr marT="0" marB="0" anchor="ctr"/>
                </a:tc>
                <a:tc>
                  <a:txBody>
                    <a:bodyPr/>
                    <a:lstStyle/>
                    <a:p>
                      <a:pPr algn="r"/>
                      <a:r>
                        <a:rPr lang="en-US" sz="1500" dirty="0"/>
                        <a:t>$9,000</a:t>
                      </a:r>
                    </a:p>
                  </a:txBody>
                  <a:tcPr marT="0" marB="0" anchor="ctr"/>
                </a:tc>
                <a:extLst>
                  <a:ext uri="{0D108BD9-81ED-4DB2-BD59-A6C34878D82A}">
                    <a16:rowId xmlns:a16="http://schemas.microsoft.com/office/drawing/2014/main" val="489011839"/>
                  </a:ext>
                </a:extLst>
              </a:tr>
              <a:tr h="260191">
                <a:tc>
                  <a:txBody>
                    <a:bodyPr/>
                    <a:lstStyle/>
                    <a:p>
                      <a:r>
                        <a:rPr lang="en-US" sz="1500" dirty="0"/>
                        <a:t>2012-13</a:t>
                      </a:r>
                    </a:p>
                  </a:txBody>
                  <a:tcPr marT="0" marB="0" anchor="ctr"/>
                </a:tc>
                <a:tc>
                  <a:txBody>
                    <a:bodyPr/>
                    <a:lstStyle/>
                    <a:p>
                      <a:pPr algn="r"/>
                      <a:r>
                        <a:rPr lang="en-US" sz="1500" dirty="0"/>
                        <a:t>$50</a:t>
                      </a:r>
                    </a:p>
                  </a:txBody>
                  <a:tcPr marT="0" marB="0"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lang="en-US" sz="1500" dirty="0"/>
                        <a:t>$9,000</a:t>
                      </a:r>
                    </a:p>
                  </a:txBody>
                  <a:tcPr marT="0" marB="0" anchor="ctr"/>
                </a:tc>
                <a:extLst>
                  <a:ext uri="{0D108BD9-81ED-4DB2-BD59-A6C34878D82A}">
                    <a16:rowId xmlns:a16="http://schemas.microsoft.com/office/drawing/2014/main" val="1395210019"/>
                  </a:ext>
                </a:extLst>
              </a:tr>
              <a:tr h="260191">
                <a:tc>
                  <a:txBody>
                    <a:bodyPr/>
                    <a:lstStyle/>
                    <a:p>
                      <a:r>
                        <a:rPr lang="en-US" sz="1500" dirty="0"/>
                        <a:t>2013-14</a:t>
                      </a:r>
                    </a:p>
                  </a:txBody>
                  <a:tcPr marT="0" marB="0" anchor="ctr"/>
                </a:tc>
                <a:tc>
                  <a:txBody>
                    <a:bodyPr/>
                    <a:lstStyle/>
                    <a:p>
                      <a:pPr algn="r"/>
                      <a:r>
                        <a:rPr lang="en-US" sz="1500" dirty="0"/>
                        <a:t>$75</a:t>
                      </a:r>
                    </a:p>
                  </a:txBody>
                  <a:tcPr marT="0" marB="0" anchor="ctr"/>
                </a:tc>
                <a:tc>
                  <a:txBody>
                    <a:bodyPr/>
                    <a:lstStyle/>
                    <a:p>
                      <a:pPr algn="r"/>
                      <a:r>
                        <a:rPr lang="en-US" sz="1500" dirty="0"/>
                        <a:t>$9,100</a:t>
                      </a:r>
                    </a:p>
                  </a:txBody>
                  <a:tcPr marT="0" marB="0" anchor="ctr"/>
                </a:tc>
                <a:extLst>
                  <a:ext uri="{0D108BD9-81ED-4DB2-BD59-A6C34878D82A}">
                    <a16:rowId xmlns:a16="http://schemas.microsoft.com/office/drawing/2014/main" val="1223720859"/>
                  </a:ext>
                </a:extLst>
              </a:tr>
              <a:tr h="260191">
                <a:tc>
                  <a:txBody>
                    <a:bodyPr/>
                    <a:lstStyle/>
                    <a:p>
                      <a:r>
                        <a:rPr lang="en-US" sz="1500" dirty="0"/>
                        <a:t>2014-15</a:t>
                      </a:r>
                    </a:p>
                  </a:txBody>
                  <a:tcPr marT="0" marB="0" anchor="ctr"/>
                </a:tc>
                <a:tc>
                  <a:txBody>
                    <a:bodyPr/>
                    <a:lstStyle/>
                    <a:p>
                      <a:pPr algn="r"/>
                      <a:r>
                        <a:rPr lang="en-US" sz="1500" dirty="0"/>
                        <a:t>$75</a:t>
                      </a:r>
                    </a:p>
                  </a:txBody>
                  <a:tcPr marT="0" marB="0"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lang="en-US" sz="1500" dirty="0"/>
                        <a:t>$9,100</a:t>
                      </a:r>
                    </a:p>
                  </a:txBody>
                  <a:tcPr marT="0" marB="0" anchor="ctr"/>
                </a:tc>
                <a:extLst>
                  <a:ext uri="{0D108BD9-81ED-4DB2-BD59-A6C34878D82A}">
                    <a16:rowId xmlns:a16="http://schemas.microsoft.com/office/drawing/2014/main" val="2365348663"/>
                  </a:ext>
                </a:extLst>
              </a:tr>
              <a:tr h="260191">
                <a:tc>
                  <a:txBody>
                    <a:bodyPr/>
                    <a:lstStyle/>
                    <a:p>
                      <a:r>
                        <a:rPr lang="en-US" sz="1500" dirty="0"/>
                        <a:t>2015-16</a:t>
                      </a:r>
                    </a:p>
                  </a:txBody>
                  <a:tcPr marT="0" marB="0" anchor="ctr"/>
                </a:tc>
                <a:tc>
                  <a:txBody>
                    <a:bodyPr/>
                    <a:lstStyle/>
                    <a:p>
                      <a:pPr algn="r"/>
                      <a:r>
                        <a:rPr lang="en-US" sz="1500" dirty="0"/>
                        <a:t>$0</a:t>
                      </a:r>
                    </a:p>
                  </a:txBody>
                  <a:tcPr marT="0" marB="0" anchor="ctr"/>
                </a:tc>
                <a:tc>
                  <a:txBody>
                    <a:bodyPr/>
                    <a:lstStyle/>
                    <a:p>
                      <a:pPr algn="r"/>
                      <a:r>
                        <a:rPr lang="en-US" sz="1500" dirty="0"/>
                        <a:t>$9,100</a:t>
                      </a:r>
                    </a:p>
                  </a:txBody>
                  <a:tcPr marT="0" marB="0" anchor="ctr"/>
                </a:tc>
                <a:extLst>
                  <a:ext uri="{0D108BD9-81ED-4DB2-BD59-A6C34878D82A}">
                    <a16:rowId xmlns:a16="http://schemas.microsoft.com/office/drawing/2014/main" val="4139580866"/>
                  </a:ext>
                </a:extLst>
              </a:tr>
              <a:tr h="260191">
                <a:tc>
                  <a:txBody>
                    <a:bodyPr/>
                    <a:lstStyle/>
                    <a:p>
                      <a:r>
                        <a:rPr lang="en-US" sz="1500" dirty="0"/>
                        <a:t>2016-17</a:t>
                      </a:r>
                    </a:p>
                  </a:txBody>
                  <a:tcPr marT="0" marB="0"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lang="en-US" sz="1500" dirty="0"/>
                        <a:t>$0</a:t>
                      </a:r>
                    </a:p>
                  </a:txBody>
                  <a:tcPr marT="0" marB="0" anchor="ctr"/>
                </a:tc>
                <a:tc>
                  <a:txBody>
                    <a:bodyPr/>
                    <a:lstStyle/>
                    <a:p>
                      <a:pPr algn="r"/>
                      <a:r>
                        <a:rPr lang="en-US" sz="1500" dirty="0"/>
                        <a:t>$9,100</a:t>
                      </a:r>
                    </a:p>
                  </a:txBody>
                  <a:tcPr marT="0" marB="0" anchor="ctr"/>
                </a:tc>
                <a:extLst>
                  <a:ext uri="{0D108BD9-81ED-4DB2-BD59-A6C34878D82A}">
                    <a16:rowId xmlns:a16="http://schemas.microsoft.com/office/drawing/2014/main" val="3035656546"/>
                  </a:ext>
                </a:extLst>
              </a:tr>
              <a:tr h="260191">
                <a:tc>
                  <a:txBody>
                    <a:bodyPr/>
                    <a:lstStyle/>
                    <a:p>
                      <a:r>
                        <a:rPr lang="en-US" sz="1500" dirty="0"/>
                        <a:t>2017-18</a:t>
                      </a:r>
                    </a:p>
                  </a:txBody>
                  <a:tcPr marT="0" marB="0"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lang="en-US" sz="1500" dirty="0"/>
                        <a:t>$0</a:t>
                      </a:r>
                    </a:p>
                  </a:txBody>
                  <a:tcPr marT="0" marB="0" anchor="ctr"/>
                </a:tc>
                <a:tc>
                  <a:txBody>
                    <a:bodyPr/>
                    <a:lstStyle/>
                    <a:p>
                      <a:pPr algn="r"/>
                      <a:r>
                        <a:rPr lang="en-US" sz="1500" dirty="0"/>
                        <a:t>$9,100</a:t>
                      </a:r>
                    </a:p>
                  </a:txBody>
                  <a:tcPr marT="0" marB="0" anchor="ctr"/>
                </a:tc>
                <a:extLst>
                  <a:ext uri="{0D108BD9-81ED-4DB2-BD59-A6C34878D82A}">
                    <a16:rowId xmlns:a16="http://schemas.microsoft.com/office/drawing/2014/main" val="3631047267"/>
                  </a:ext>
                </a:extLst>
              </a:tr>
              <a:tr h="260191">
                <a:tc>
                  <a:txBody>
                    <a:bodyPr/>
                    <a:lstStyle/>
                    <a:p>
                      <a:r>
                        <a:rPr lang="en-US" sz="1500" dirty="0"/>
                        <a:t>2018-19</a:t>
                      </a:r>
                    </a:p>
                  </a:txBody>
                  <a:tcPr marT="0" marB="0"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lang="en-US" sz="1500" dirty="0"/>
                        <a:t>$0</a:t>
                      </a:r>
                    </a:p>
                  </a:txBody>
                  <a:tcPr marT="0" marB="0" anchor="ctr"/>
                </a:tc>
                <a:tc>
                  <a:txBody>
                    <a:bodyPr/>
                    <a:lstStyle/>
                    <a:p>
                      <a:pPr algn="r"/>
                      <a:r>
                        <a:rPr lang="en-US" sz="1500" dirty="0"/>
                        <a:t>$9,400</a:t>
                      </a:r>
                    </a:p>
                  </a:txBody>
                  <a:tcPr marT="0" marB="0" anchor="ctr"/>
                </a:tc>
                <a:extLst>
                  <a:ext uri="{0D108BD9-81ED-4DB2-BD59-A6C34878D82A}">
                    <a16:rowId xmlns:a16="http://schemas.microsoft.com/office/drawing/2014/main" val="1415350105"/>
                  </a:ext>
                </a:extLst>
              </a:tr>
              <a:tr h="260191">
                <a:tc>
                  <a:txBody>
                    <a:bodyPr/>
                    <a:lstStyle/>
                    <a:p>
                      <a:r>
                        <a:rPr lang="en-US" sz="1500" dirty="0"/>
                        <a:t>2019-20</a:t>
                      </a:r>
                    </a:p>
                  </a:txBody>
                  <a:tcPr marT="0" marB="0" anchor="ctr"/>
                </a:tc>
                <a:tc>
                  <a:txBody>
                    <a:bodyPr/>
                    <a:lstStyle/>
                    <a:p>
                      <a:pPr algn="r"/>
                      <a:r>
                        <a:rPr lang="en-US" sz="1500" dirty="0"/>
                        <a:t>$175</a:t>
                      </a:r>
                    </a:p>
                  </a:txBody>
                  <a:tcPr marT="0" marB="0" anchor="ctr"/>
                </a:tc>
                <a:tc>
                  <a:txBody>
                    <a:bodyPr/>
                    <a:lstStyle/>
                    <a:p>
                      <a:pPr algn="r"/>
                      <a:r>
                        <a:rPr lang="en-US" sz="1500" dirty="0"/>
                        <a:t>$9,700</a:t>
                      </a:r>
                    </a:p>
                  </a:txBody>
                  <a:tcPr marT="0" marB="0" anchor="ctr"/>
                </a:tc>
                <a:extLst>
                  <a:ext uri="{0D108BD9-81ED-4DB2-BD59-A6C34878D82A}">
                    <a16:rowId xmlns:a16="http://schemas.microsoft.com/office/drawing/2014/main" val="4085572759"/>
                  </a:ext>
                </a:extLst>
              </a:tr>
              <a:tr h="260191">
                <a:tc>
                  <a:txBody>
                    <a:bodyPr/>
                    <a:lstStyle/>
                    <a:p>
                      <a:r>
                        <a:rPr lang="en-US" sz="1500" dirty="0"/>
                        <a:t>2020-21</a:t>
                      </a:r>
                    </a:p>
                  </a:txBody>
                  <a:tcPr marT="0" marB="0" anchor="ctr"/>
                </a:tc>
                <a:tc>
                  <a:txBody>
                    <a:bodyPr/>
                    <a:lstStyle/>
                    <a:p>
                      <a:pPr algn="r"/>
                      <a:r>
                        <a:rPr lang="en-US" sz="1500" dirty="0"/>
                        <a:t>$179</a:t>
                      </a:r>
                    </a:p>
                  </a:txBody>
                  <a:tcPr marT="0" marB="0" anchor="ctr"/>
                </a:tc>
                <a:tc>
                  <a:txBody>
                    <a:bodyPr/>
                    <a:lstStyle/>
                    <a:p>
                      <a:pPr algn="r"/>
                      <a:r>
                        <a:rPr lang="en-US" sz="1500" dirty="0"/>
                        <a:t>$10,000</a:t>
                      </a:r>
                    </a:p>
                  </a:txBody>
                  <a:tcPr marT="0" marB="0" anchor="ctr"/>
                </a:tc>
                <a:extLst>
                  <a:ext uri="{0D108BD9-81ED-4DB2-BD59-A6C34878D82A}">
                    <a16:rowId xmlns:a16="http://schemas.microsoft.com/office/drawing/2014/main" val="2694649994"/>
                  </a:ext>
                </a:extLst>
              </a:tr>
              <a:tr h="260191">
                <a:tc>
                  <a:txBody>
                    <a:bodyPr/>
                    <a:lstStyle/>
                    <a:p>
                      <a:r>
                        <a:rPr lang="en-US" sz="1500" dirty="0"/>
                        <a:t>2021-22</a:t>
                      </a:r>
                    </a:p>
                  </a:txBody>
                  <a:tcPr marT="0" marB="0" anchor="ctr"/>
                </a:tc>
                <a:tc>
                  <a:txBody>
                    <a:bodyPr/>
                    <a:lstStyle/>
                    <a:p>
                      <a:pPr algn="r"/>
                      <a:r>
                        <a:rPr lang="en-US" sz="1500" dirty="0"/>
                        <a:t>$0</a:t>
                      </a:r>
                    </a:p>
                  </a:txBody>
                  <a:tcPr marT="0" marB="0"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lang="en-US" sz="1500" dirty="0"/>
                        <a:t>$10,000</a:t>
                      </a:r>
                    </a:p>
                  </a:txBody>
                  <a:tcPr marT="0" marB="0" anchor="ctr"/>
                </a:tc>
                <a:extLst>
                  <a:ext uri="{0D108BD9-81ED-4DB2-BD59-A6C34878D82A}">
                    <a16:rowId xmlns:a16="http://schemas.microsoft.com/office/drawing/2014/main" val="949811747"/>
                  </a:ext>
                </a:extLst>
              </a:tr>
              <a:tr h="260191">
                <a:tc>
                  <a:txBody>
                    <a:bodyPr/>
                    <a:lstStyle/>
                    <a:p>
                      <a:r>
                        <a:rPr lang="en-US" sz="1500" dirty="0"/>
                        <a:t>2022-23</a:t>
                      </a:r>
                    </a:p>
                  </a:txBody>
                  <a:tcPr marT="0" marB="0" anchor="ctr"/>
                </a:tc>
                <a:tc>
                  <a:txBody>
                    <a:bodyPr/>
                    <a:lstStyle/>
                    <a:p>
                      <a:pPr algn="r"/>
                      <a:r>
                        <a:rPr lang="en-US" sz="1500" dirty="0"/>
                        <a:t>$0</a:t>
                      </a:r>
                    </a:p>
                  </a:txBody>
                  <a:tcPr marT="0" marB="0"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lang="en-US" sz="1500" dirty="0"/>
                        <a:t>$10,000</a:t>
                      </a:r>
                    </a:p>
                  </a:txBody>
                  <a:tcPr marT="0" marB="0" anchor="ctr"/>
                </a:tc>
                <a:extLst>
                  <a:ext uri="{0D108BD9-81ED-4DB2-BD59-A6C34878D82A}">
                    <a16:rowId xmlns:a16="http://schemas.microsoft.com/office/drawing/2014/main" val="1678186395"/>
                  </a:ext>
                </a:extLst>
              </a:tr>
              <a:tr h="260191">
                <a:tc>
                  <a:txBody>
                    <a:bodyPr/>
                    <a:lstStyle/>
                    <a:p>
                      <a:r>
                        <a:rPr lang="en-US" sz="1500" dirty="0"/>
                        <a:t>2023-24</a:t>
                      </a:r>
                    </a:p>
                  </a:txBody>
                  <a:tcPr marT="0" marB="0" anchor="ctr"/>
                </a:tc>
                <a:tc>
                  <a:txBody>
                    <a:bodyPr/>
                    <a:lstStyle/>
                    <a:p>
                      <a:pPr algn="r"/>
                      <a:r>
                        <a:rPr lang="en-US" sz="1500" dirty="0"/>
                        <a:t>$325</a:t>
                      </a:r>
                    </a:p>
                  </a:txBody>
                  <a:tcPr marT="0" marB="0" anchor="ctr"/>
                </a:tc>
                <a:tc>
                  <a:txBody>
                    <a:bodyPr/>
                    <a:lstStyle/>
                    <a:p>
                      <a:pPr algn="r"/>
                      <a:r>
                        <a:rPr lang="en-US" sz="1500" dirty="0"/>
                        <a:t>$11,000</a:t>
                      </a:r>
                    </a:p>
                  </a:txBody>
                  <a:tcPr marT="0" marB="0" anchor="ctr"/>
                </a:tc>
                <a:extLst>
                  <a:ext uri="{0D108BD9-81ED-4DB2-BD59-A6C34878D82A}">
                    <a16:rowId xmlns:a16="http://schemas.microsoft.com/office/drawing/2014/main" val="1659772593"/>
                  </a:ext>
                </a:extLst>
              </a:tr>
              <a:tr h="260191">
                <a:tc>
                  <a:txBody>
                    <a:bodyPr/>
                    <a:lstStyle/>
                    <a:p>
                      <a:r>
                        <a:rPr lang="en-US" sz="1500" dirty="0"/>
                        <a:t>2024-25</a:t>
                      </a:r>
                    </a:p>
                  </a:txBody>
                  <a:tcPr marT="0" marB="0" anchor="ctr"/>
                </a:tc>
                <a:tc>
                  <a:txBody>
                    <a:bodyPr/>
                    <a:lstStyle/>
                    <a:p>
                      <a:pPr algn="r"/>
                      <a:r>
                        <a:rPr lang="en-US" sz="1500" dirty="0"/>
                        <a:t>$325</a:t>
                      </a:r>
                    </a:p>
                  </a:txBody>
                  <a:tcPr marT="0" marB="0"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lang="en-US" sz="1500" dirty="0"/>
                        <a:t>$11,000</a:t>
                      </a:r>
                    </a:p>
                  </a:txBody>
                  <a:tcPr marT="0" marB="0" anchor="ctr"/>
                </a:tc>
                <a:extLst>
                  <a:ext uri="{0D108BD9-81ED-4DB2-BD59-A6C34878D82A}">
                    <a16:rowId xmlns:a16="http://schemas.microsoft.com/office/drawing/2014/main" val="1648527721"/>
                  </a:ext>
                </a:extLst>
              </a:tr>
            </a:tbl>
          </a:graphicData>
        </a:graphic>
      </p:graphicFrame>
      <p:sp>
        <p:nvSpPr>
          <p:cNvPr id="3" name="TextBox 2">
            <a:extLst>
              <a:ext uri="{FF2B5EF4-FFF2-40B4-BE49-F238E27FC236}">
                <a16:creationId xmlns:a16="http://schemas.microsoft.com/office/drawing/2014/main" id="{5757DE2E-6975-75A8-AE14-1DE80122B951}"/>
              </a:ext>
            </a:extLst>
          </p:cNvPr>
          <p:cNvSpPr txBox="1"/>
          <p:nvPr/>
        </p:nvSpPr>
        <p:spPr>
          <a:xfrm>
            <a:off x="8696084" y="4739334"/>
            <a:ext cx="416859" cy="307777"/>
          </a:xfrm>
          <a:prstGeom prst="rect">
            <a:avLst/>
          </a:prstGeom>
          <a:noFill/>
        </p:spPr>
        <p:txBody>
          <a:bodyPr wrap="square">
            <a:spAutoFit/>
          </a:bodyPr>
          <a:lstStyle/>
          <a:p>
            <a:fld id="{3528CCFA-0BAD-4D07-A244-1DA515BBAFBE}" type="slidenum">
              <a:rPr lang="en-US" sz="1400" smtClean="0">
                <a:latin typeface="Lato" panose="020F0502020204030203" pitchFamily="34" charset="0"/>
              </a:rPr>
              <a:pPr/>
              <a:t>20</a:t>
            </a:fld>
            <a:endParaRPr lang="en-US" dirty="0"/>
          </a:p>
        </p:txBody>
      </p:sp>
    </p:spTree>
    <p:extLst>
      <p:ext uri="{BB962C8B-B14F-4D97-AF65-F5344CB8AC3E}">
        <p14:creationId xmlns:p14="http://schemas.microsoft.com/office/powerpoint/2010/main" val="38628571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017E811-8718-A6CE-3B9A-734D8BE7BCD2}"/>
              </a:ext>
            </a:extLst>
          </p:cNvPr>
          <p:cNvSpPr txBox="1"/>
          <p:nvPr/>
        </p:nvSpPr>
        <p:spPr>
          <a:xfrm>
            <a:off x="102200" y="4931695"/>
            <a:ext cx="2278081" cy="230832"/>
          </a:xfrm>
          <a:prstGeom prst="rect">
            <a:avLst/>
          </a:prstGeom>
          <a:noFill/>
        </p:spPr>
        <p:txBody>
          <a:bodyPr wrap="square">
            <a:spAutoFit/>
          </a:bodyPr>
          <a:lstStyle/>
          <a:p>
            <a:pPr rtl="0">
              <a:spcBef>
                <a:spcPts val="0"/>
              </a:spcBef>
              <a:spcAft>
                <a:spcPts val="0"/>
              </a:spcAft>
            </a:pPr>
            <a:r>
              <a:rPr lang="en-US" sz="900" b="0" i="0" u="none" strike="noStrike" dirty="0">
                <a:solidFill>
                  <a:srgbClr val="000000"/>
                </a:solidFill>
                <a:effectLst/>
                <a:latin typeface="Lato" panose="020F0502020204030203" pitchFamily="34" charset="0"/>
              </a:rPr>
              <a:t>Source: Department of Public Instruction</a:t>
            </a:r>
            <a:endParaRPr lang="en-US" sz="900" dirty="0"/>
          </a:p>
        </p:txBody>
      </p:sp>
      <p:sp>
        <p:nvSpPr>
          <p:cNvPr id="6" name="TextBox 5">
            <a:extLst>
              <a:ext uri="{FF2B5EF4-FFF2-40B4-BE49-F238E27FC236}">
                <a16:creationId xmlns:a16="http://schemas.microsoft.com/office/drawing/2014/main" id="{59708AC0-527E-AF04-D399-B4DA85F24706}"/>
              </a:ext>
            </a:extLst>
          </p:cNvPr>
          <p:cNvSpPr txBox="1"/>
          <p:nvPr/>
        </p:nvSpPr>
        <p:spPr>
          <a:xfrm>
            <a:off x="239486" y="-106197"/>
            <a:ext cx="8665028" cy="1077218"/>
          </a:xfrm>
          <a:prstGeom prst="rect">
            <a:avLst/>
          </a:prstGeom>
          <a:no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Lato Black" panose="020F0A02020204030203" pitchFamily="34" charset="0"/>
              </a:rPr>
              <a:t>Revenue Limit </a:t>
            </a:r>
          </a:p>
          <a:p>
            <a:pPr algn="ctr"/>
            <a:r>
              <a:rPr lang="en-US" sz="3200" b="1" dirty="0">
                <a:solidFill>
                  <a:schemeClr val="bg1"/>
                </a:solidFill>
                <a:effectLst>
                  <a:outerShdw blurRad="38100" dist="38100" dir="2700000" algn="tl">
                    <a:srgbClr val="000000">
                      <a:alpha val="43137"/>
                    </a:srgbClr>
                  </a:outerShdw>
                </a:effectLst>
                <a:latin typeface="Lato Black" panose="020F0A02020204030203" pitchFamily="34" charset="0"/>
              </a:rPr>
              <a:t>Per Pupil Adjustment (Cumulative) Example</a:t>
            </a:r>
          </a:p>
        </p:txBody>
      </p:sp>
      <p:pic>
        <p:nvPicPr>
          <p:cNvPr id="2" name="Picture 1">
            <a:extLst>
              <a:ext uri="{FF2B5EF4-FFF2-40B4-BE49-F238E27FC236}">
                <a16:creationId xmlns:a16="http://schemas.microsoft.com/office/drawing/2014/main" id="{6836571D-65D9-8D55-2A1E-FEF8957CA63F}"/>
              </a:ext>
            </a:extLst>
          </p:cNvPr>
          <p:cNvPicPr>
            <a:picLocks noChangeAspect="1"/>
          </p:cNvPicPr>
          <p:nvPr/>
        </p:nvPicPr>
        <p:blipFill>
          <a:blip r:embed="rId3"/>
          <a:stretch>
            <a:fillRect/>
          </a:stretch>
        </p:blipFill>
        <p:spPr>
          <a:xfrm>
            <a:off x="952500" y="1029166"/>
            <a:ext cx="7505700" cy="3844383"/>
          </a:xfrm>
          <a:prstGeom prst="rect">
            <a:avLst/>
          </a:prstGeom>
        </p:spPr>
      </p:pic>
      <p:sp>
        <p:nvSpPr>
          <p:cNvPr id="5" name="TextBox 4">
            <a:extLst>
              <a:ext uri="{FF2B5EF4-FFF2-40B4-BE49-F238E27FC236}">
                <a16:creationId xmlns:a16="http://schemas.microsoft.com/office/drawing/2014/main" id="{70C58F09-6B6D-CEE7-A92F-116231F02F58}"/>
              </a:ext>
            </a:extLst>
          </p:cNvPr>
          <p:cNvSpPr txBox="1"/>
          <p:nvPr/>
        </p:nvSpPr>
        <p:spPr>
          <a:xfrm>
            <a:off x="8703768" y="4739334"/>
            <a:ext cx="401491" cy="307777"/>
          </a:xfrm>
          <a:prstGeom prst="rect">
            <a:avLst/>
          </a:prstGeom>
          <a:noFill/>
        </p:spPr>
        <p:txBody>
          <a:bodyPr wrap="square">
            <a:spAutoFit/>
          </a:bodyPr>
          <a:lstStyle/>
          <a:p>
            <a:fld id="{3528CCFA-0BAD-4D07-A244-1DA515BBAFBE}" type="slidenum">
              <a:rPr lang="en-US" sz="1400" smtClean="0">
                <a:latin typeface="Lato" panose="020F0502020204030203" pitchFamily="34" charset="0"/>
              </a:rPr>
              <a:pPr/>
              <a:t>21</a:t>
            </a:fld>
            <a:endParaRPr lang="en-US" dirty="0"/>
          </a:p>
        </p:txBody>
      </p:sp>
    </p:spTree>
    <p:extLst>
      <p:ext uri="{BB962C8B-B14F-4D97-AF65-F5344CB8AC3E}">
        <p14:creationId xmlns:p14="http://schemas.microsoft.com/office/powerpoint/2010/main" val="3822974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1429" y="167053"/>
            <a:ext cx="8665028" cy="584775"/>
          </a:xfrm>
          <a:prstGeom prst="rect">
            <a:avLst/>
          </a:prstGeom>
          <a:no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Lato Black" panose="020F0A02020204030203" pitchFamily="34" charset="0"/>
              </a:rPr>
              <a:t>Revenue Limit Per Member with Exemptions</a:t>
            </a:r>
          </a:p>
        </p:txBody>
      </p:sp>
      <p:sp>
        <p:nvSpPr>
          <p:cNvPr id="7" name="TextBox 6">
            <a:extLst>
              <a:ext uri="{FF2B5EF4-FFF2-40B4-BE49-F238E27FC236}">
                <a16:creationId xmlns:a16="http://schemas.microsoft.com/office/drawing/2014/main" id="{69B76329-714B-B257-5793-36D7FBE3B1D8}"/>
              </a:ext>
            </a:extLst>
          </p:cNvPr>
          <p:cNvSpPr txBox="1"/>
          <p:nvPr/>
        </p:nvSpPr>
        <p:spPr>
          <a:xfrm>
            <a:off x="181429" y="4822558"/>
            <a:ext cx="5766619" cy="307777"/>
          </a:xfrm>
          <a:prstGeom prst="rect">
            <a:avLst/>
          </a:prstGeom>
          <a:noFill/>
        </p:spPr>
        <p:txBody>
          <a:bodyPr wrap="square">
            <a:spAutoFit/>
          </a:bodyPr>
          <a:lstStyle/>
          <a:p>
            <a:pPr rtl="0">
              <a:spcBef>
                <a:spcPts val="0"/>
              </a:spcBef>
              <a:spcAft>
                <a:spcPts val="0"/>
              </a:spcAft>
            </a:pPr>
            <a:r>
              <a:rPr lang="en-US" sz="1400" b="0" i="0" u="none" strike="noStrike" dirty="0">
                <a:solidFill>
                  <a:srgbClr val="000000"/>
                </a:solidFill>
                <a:effectLst/>
                <a:latin typeface="Lato" panose="020F0502020204030203" pitchFamily="34" charset="0"/>
              </a:rPr>
              <a:t>Source: Department of Public Instruction</a:t>
            </a:r>
            <a:endParaRPr lang="en-US" sz="1400" dirty="0"/>
          </a:p>
        </p:txBody>
      </p:sp>
      <p:pic>
        <p:nvPicPr>
          <p:cNvPr id="9" name="Picture 8">
            <a:extLst>
              <a:ext uri="{FF2B5EF4-FFF2-40B4-BE49-F238E27FC236}">
                <a16:creationId xmlns:a16="http://schemas.microsoft.com/office/drawing/2014/main" id="{24C4F286-89D2-A0EC-268D-E5EDF2C0DEB5}"/>
              </a:ext>
            </a:extLst>
          </p:cNvPr>
          <p:cNvPicPr>
            <a:picLocks noChangeAspect="1"/>
          </p:cNvPicPr>
          <p:nvPr/>
        </p:nvPicPr>
        <p:blipFill>
          <a:blip r:embed="rId3"/>
          <a:stretch>
            <a:fillRect/>
          </a:stretch>
        </p:blipFill>
        <p:spPr>
          <a:xfrm>
            <a:off x="181429" y="1020067"/>
            <a:ext cx="6079422" cy="3815656"/>
          </a:xfrm>
          <a:prstGeom prst="rect">
            <a:avLst/>
          </a:prstGeom>
        </p:spPr>
      </p:pic>
      <p:sp>
        <p:nvSpPr>
          <p:cNvPr id="10" name="Rectangle 9">
            <a:extLst>
              <a:ext uri="{FF2B5EF4-FFF2-40B4-BE49-F238E27FC236}">
                <a16:creationId xmlns:a16="http://schemas.microsoft.com/office/drawing/2014/main" id="{CD0537A8-E863-7E85-5D0F-4F9F32626CCB}"/>
              </a:ext>
            </a:extLst>
          </p:cNvPr>
          <p:cNvSpPr/>
          <p:nvPr/>
        </p:nvSpPr>
        <p:spPr>
          <a:xfrm>
            <a:off x="6431279" y="1020067"/>
            <a:ext cx="2531291" cy="14097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14300" indent="-114300">
              <a:buFont typeface="Arial" panose="020B0604020202020204" pitchFamily="34" charset="0"/>
              <a:buChar char="•"/>
            </a:pPr>
            <a:r>
              <a:rPr lang="en-US" sz="2000" dirty="0">
                <a:solidFill>
                  <a:schemeClr val="tx1"/>
                </a:solidFill>
              </a:rPr>
              <a:t>$12,506 average is $618 increase over 2022-23 average of $11,888</a:t>
            </a:r>
          </a:p>
        </p:txBody>
      </p:sp>
      <p:sp>
        <p:nvSpPr>
          <p:cNvPr id="3" name="TextBox 2">
            <a:extLst>
              <a:ext uri="{FF2B5EF4-FFF2-40B4-BE49-F238E27FC236}">
                <a16:creationId xmlns:a16="http://schemas.microsoft.com/office/drawing/2014/main" id="{89E9DF2B-E793-1208-99F8-9E219CFDB8FC}"/>
              </a:ext>
            </a:extLst>
          </p:cNvPr>
          <p:cNvSpPr txBox="1"/>
          <p:nvPr/>
        </p:nvSpPr>
        <p:spPr>
          <a:xfrm>
            <a:off x="8711773" y="4748525"/>
            <a:ext cx="432227" cy="307777"/>
          </a:xfrm>
          <a:prstGeom prst="rect">
            <a:avLst/>
          </a:prstGeom>
          <a:noFill/>
        </p:spPr>
        <p:txBody>
          <a:bodyPr wrap="square">
            <a:spAutoFit/>
          </a:bodyPr>
          <a:lstStyle/>
          <a:p>
            <a:fld id="{3528CCFA-0BAD-4D07-A244-1DA515BBAFBE}" type="slidenum">
              <a:rPr lang="en-US" sz="1400" smtClean="0">
                <a:latin typeface="Lato" panose="020F0502020204030203" pitchFamily="34" charset="0"/>
              </a:rPr>
              <a:pPr/>
              <a:t>22</a:t>
            </a:fld>
            <a:endParaRPr lang="en-US" dirty="0"/>
          </a:p>
        </p:txBody>
      </p:sp>
    </p:spTree>
    <p:extLst>
      <p:ext uri="{BB962C8B-B14F-4D97-AF65-F5344CB8AC3E}">
        <p14:creationId xmlns:p14="http://schemas.microsoft.com/office/powerpoint/2010/main" val="6261306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1">
            <a:extLst>
              <a:ext uri="{FF2B5EF4-FFF2-40B4-BE49-F238E27FC236}">
                <a16:creationId xmlns:a16="http://schemas.microsoft.com/office/drawing/2014/main" id="{81C77F20-BCA5-7C88-8CC3-196470D2521D}"/>
              </a:ext>
            </a:extLst>
          </p:cNvPr>
          <p:cNvSpPr txBox="1">
            <a:spLocks/>
          </p:cNvSpPr>
          <p:nvPr/>
        </p:nvSpPr>
        <p:spPr>
          <a:xfrm>
            <a:off x="1680" y="0"/>
            <a:ext cx="9140641" cy="9216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defPPr>
              <a:defRPr lang="en-US"/>
            </a:defPPr>
            <a:lvl1pPr algn="ctr" defTabSz="685800">
              <a:lnSpc>
                <a:spcPct val="90000"/>
              </a:lnSpc>
              <a:spcBef>
                <a:spcPct val="0"/>
              </a:spcBef>
              <a:buNone/>
              <a:defRPr sz="3300" b="1">
                <a:solidFill>
                  <a:schemeClr val="lt1"/>
                </a:solidFill>
                <a:latin typeface="Lato Black" panose="020F0A02020204030203"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effectLst>
                  <a:outerShdw blurRad="12700" dist="12700" dir="2700000" algn="tl" rotWithShape="0">
                    <a:prstClr val="black">
                      <a:alpha val="40000"/>
                    </a:prstClr>
                  </a:outerShdw>
                </a:effectLst>
              </a:rPr>
              <a:t>Exemptions</a:t>
            </a:r>
          </a:p>
        </p:txBody>
      </p:sp>
      <p:graphicFrame>
        <p:nvGraphicFramePr>
          <p:cNvPr id="5" name="Content Placeholder 3">
            <a:extLst>
              <a:ext uri="{FF2B5EF4-FFF2-40B4-BE49-F238E27FC236}">
                <a16:creationId xmlns:a16="http://schemas.microsoft.com/office/drawing/2014/main" id="{40E312EE-B41F-7FAA-BB80-65480B41880A}"/>
              </a:ext>
            </a:extLst>
          </p:cNvPr>
          <p:cNvGraphicFramePr>
            <a:graphicFrameLocks noGrp="1"/>
          </p:cNvGraphicFramePr>
          <p:nvPr>
            <p:ph idx="1"/>
          </p:nvPr>
        </p:nvGraphicFramePr>
        <p:xfrm>
          <a:off x="188259" y="1039906"/>
          <a:ext cx="8812306" cy="22232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0" name="Group 9">
            <a:extLst>
              <a:ext uri="{FF2B5EF4-FFF2-40B4-BE49-F238E27FC236}">
                <a16:creationId xmlns:a16="http://schemas.microsoft.com/office/drawing/2014/main" id="{EC26701B-2E57-306C-89AB-7976079BA28F}"/>
              </a:ext>
            </a:extLst>
          </p:cNvPr>
          <p:cNvGrpSpPr/>
          <p:nvPr/>
        </p:nvGrpSpPr>
        <p:grpSpPr>
          <a:xfrm>
            <a:off x="188259" y="2607609"/>
            <a:ext cx="8767481" cy="2141124"/>
            <a:chOff x="188259" y="2607609"/>
            <a:chExt cx="8767481" cy="2141124"/>
          </a:xfrm>
        </p:grpSpPr>
        <p:sp>
          <p:nvSpPr>
            <p:cNvPr id="7" name="Rectangle: Rounded Corners 6">
              <a:extLst>
                <a:ext uri="{FF2B5EF4-FFF2-40B4-BE49-F238E27FC236}">
                  <a16:creationId xmlns:a16="http://schemas.microsoft.com/office/drawing/2014/main" id="{A0115660-6ADA-6EF9-93F4-021158DFB0EE}"/>
                </a:ext>
              </a:extLst>
            </p:cNvPr>
            <p:cNvSpPr/>
            <p:nvPr/>
          </p:nvSpPr>
          <p:spPr>
            <a:xfrm>
              <a:off x="188259" y="3119718"/>
              <a:ext cx="8767481" cy="162901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sz="2400" dirty="0"/>
                <a:t>District – specific “exemptions”</a:t>
              </a:r>
            </a:p>
            <a:p>
              <a:r>
                <a:rPr lang="en-US" sz="2400" dirty="0"/>
                <a:t>Some auto-calculate; others based on district reports or data</a:t>
              </a:r>
            </a:p>
            <a:p>
              <a:r>
                <a:rPr lang="en-US" sz="2400" dirty="0"/>
                <a:t>Recurring and Non-Recurring have differing long-term impacts</a:t>
              </a:r>
            </a:p>
          </p:txBody>
        </p:sp>
        <p:sp>
          <p:nvSpPr>
            <p:cNvPr id="8" name="Arrow: Up 7">
              <a:extLst>
                <a:ext uri="{FF2B5EF4-FFF2-40B4-BE49-F238E27FC236}">
                  <a16:creationId xmlns:a16="http://schemas.microsoft.com/office/drawing/2014/main" id="{173648C3-B41B-2F2E-E16E-DDBF463A48FE}"/>
                </a:ext>
              </a:extLst>
            </p:cNvPr>
            <p:cNvSpPr/>
            <p:nvPr/>
          </p:nvSpPr>
          <p:spPr>
            <a:xfrm>
              <a:off x="4912660" y="2607609"/>
              <a:ext cx="717177" cy="691403"/>
            </a:xfrm>
            <a:prstGeom prst="upArrow">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618D0CBF-7576-E11F-242D-1A3224D30727}"/>
              </a:ext>
            </a:extLst>
          </p:cNvPr>
          <p:cNvSpPr txBox="1"/>
          <p:nvPr/>
        </p:nvSpPr>
        <p:spPr>
          <a:xfrm>
            <a:off x="8710094" y="4748733"/>
            <a:ext cx="432227" cy="307777"/>
          </a:xfrm>
          <a:prstGeom prst="rect">
            <a:avLst/>
          </a:prstGeom>
          <a:noFill/>
        </p:spPr>
        <p:txBody>
          <a:bodyPr wrap="square">
            <a:spAutoFit/>
          </a:bodyPr>
          <a:lstStyle/>
          <a:p>
            <a:fld id="{3528CCFA-0BAD-4D07-A244-1DA515BBAFBE}" type="slidenum">
              <a:rPr lang="en-US" sz="1400" smtClean="0">
                <a:latin typeface="Lato" panose="020F0502020204030203" pitchFamily="34" charset="0"/>
              </a:rPr>
              <a:pPr/>
              <a:t>23</a:t>
            </a:fld>
            <a:endParaRPr lang="en-US" dirty="0"/>
          </a:p>
        </p:txBody>
      </p:sp>
    </p:spTree>
    <p:extLst>
      <p:ext uri="{BB962C8B-B14F-4D97-AF65-F5344CB8AC3E}">
        <p14:creationId xmlns:p14="http://schemas.microsoft.com/office/powerpoint/2010/main" val="34473728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975157"/>
            <a:ext cx="7638393" cy="769441"/>
          </a:xfrm>
          <a:prstGeom prst="rect">
            <a:avLst/>
          </a:prstGeom>
        </p:spPr>
        <p:txBody>
          <a:bodyPr wrap="square">
            <a:spAutoFit/>
          </a:bodyPr>
          <a:lstStyle/>
          <a:p>
            <a:pPr marL="342900" indent="-342900">
              <a:spcAft>
                <a:spcPts val="450"/>
              </a:spcAft>
              <a:buFont typeface="Arial" panose="020B0604020202020204" pitchFamily="34" charset="0"/>
              <a:buChar char="•"/>
            </a:pPr>
            <a:r>
              <a:rPr lang="en-US" sz="2200" dirty="0">
                <a:solidFill>
                  <a:prstClr val="black"/>
                </a:solidFill>
                <a:latin typeface="Lato"/>
              </a:rPr>
              <a:t>Once levied, Recurring Exemptions remain in the base going forward.</a:t>
            </a:r>
          </a:p>
        </p:txBody>
      </p:sp>
      <p:cxnSp>
        <p:nvCxnSpPr>
          <p:cNvPr id="5" name="Straight Connector 4"/>
          <p:cNvCxnSpPr/>
          <p:nvPr/>
        </p:nvCxnSpPr>
        <p:spPr>
          <a:xfrm>
            <a:off x="1543051" y="914400"/>
            <a:ext cx="4593431"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 Placeholder 1"/>
          <p:cNvSpPr txBox="1">
            <a:spLocks/>
          </p:cNvSpPr>
          <p:nvPr/>
        </p:nvSpPr>
        <p:spPr>
          <a:xfrm>
            <a:off x="0" y="0"/>
            <a:ext cx="9144000" cy="921657"/>
          </a:xfrm>
          <a:prstGeom prst="rect">
            <a:avLst/>
          </a:prstGeom>
        </p:spPr>
        <p:txBody>
          <a:bodyPr anchor="ctr"/>
          <a:lstStyle>
            <a:lvl1pPr marL="164592" indent="-164592" algn="l" defTabSz="685800" rtl="0" eaLnBrk="1" latinLnBrk="0" hangingPunct="1">
              <a:lnSpc>
                <a:spcPct val="100000"/>
              </a:lnSpc>
              <a:spcBef>
                <a:spcPts val="0"/>
              </a:spcBef>
              <a:spcAft>
                <a:spcPts val="3000"/>
              </a:spcAft>
              <a:buFont typeface="Arial"/>
              <a:buChar char="•"/>
              <a:defRPr sz="2400" b="1" kern="1200">
                <a:solidFill>
                  <a:schemeClr val="tx1"/>
                </a:solidFill>
                <a:latin typeface="Lato" panose="020F0502020204030203" pitchFamily="34" charset="0"/>
                <a:ea typeface="+mn-ea"/>
                <a:cs typeface="+mn-cs"/>
              </a:defRPr>
            </a:lvl1pPr>
            <a:lvl2pPr marL="342900" indent="0" algn="l" defTabSz="685800" rtl="0" eaLnBrk="1" latinLnBrk="0" hangingPunct="1">
              <a:lnSpc>
                <a:spcPct val="150000"/>
              </a:lnSpc>
              <a:spcBef>
                <a:spcPts val="375"/>
              </a:spcBef>
              <a:buFont typeface="Lato" panose="020F0502020204030203" pitchFamily="34" charset="0"/>
              <a:buNone/>
              <a:defRPr sz="2400" kern="1200">
                <a:solidFill>
                  <a:schemeClr val="tx1"/>
                </a:solidFill>
                <a:latin typeface="Lato" panose="020F050202020403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3600" dirty="0">
                <a:solidFill>
                  <a:schemeClr val="bg1"/>
                </a:solidFill>
                <a:latin typeface="Lato Black" panose="020F0A02020204030203" pitchFamily="34" charset="0"/>
              </a:rPr>
              <a:t>Recurring Exemptions</a:t>
            </a:r>
          </a:p>
        </p:txBody>
      </p:sp>
      <p:sp>
        <p:nvSpPr>
          <p:cNvPr id="3" name="Slide Number Placeholder 2"/>
          <p:cNvSpPr>
            <a:spLocks noGrp="1"/>
          </p:cNvSpPr>
          <p:nvPr>
            <p:ph type="sldNum" sz="quarter" idx="12"/>
          </p:nvPr>
        </p:nvSpPr>
        <p:spPr/>
        <p:txBody>
          <a:bodyPr/>
          <a:lstStyle/>
          <a:p>
            <a:endParaRPr lang="en-US" dirty="0"/>
          </a:p>
        </p:txBody>
      </p:sp>
      <p:graphicFrame>
        <p:nvGraphicFramePr>
          <p:cNvPr id="22" name="Chart 21"/>
          <p:cNvGraphicFramePr/>
          <p:nvPr/>
        </p:nvGraphicFramePr>
        <p:xfrm>
          <a:off x="556911" y="1828801"/>
          <a:ext cx="8084169" cy="2909390"/>
        </p:xfrm>
        <a:graphic>
          <a:graphicData uri="http://schemas.openxmlformats.org/drawingml/2006/chart">
            <c:chart xmlns:c="http://schemas.openxmlformats.org/drawingml/2006/chart" xmlns:r="http://schemas.openxmlformats.org/officeDocument/2006/relationships" r:id="rId2"/>
          </a:graphicData>
        </a:graphic>
      </p:graphicFrame>
      <p:sp>
        <p:nvSpPr>
          <p:cNvPr id="23" name="Slide Number Placeholder 2"/>
          <p:cNvSpPr txBox="1">
            <a:spLocks/>
          </p:cNvSpPr>
          <p:nvPr/>
        </p:nvSpPr>
        <p:spPr>
          <a:xfrm>
            <a:off x="8740972" y="4738191"/>
            <a:ext cx="403028" cy="348639"/>
          </a:xfrm>
        </p:spPr>
        <p:txBody>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pPr>
              <a:defRPr/>
            </a:pPr>
            <a:fld id="{3528CCFA-0BAD-4D07-A244-1DA515BBAFBE}" type="slidenum">
              <a:rPr lang="en-US" sz="1400" smtClean="0">
                <a:latin typeface="Lato" panose="020F0502020204030203" pitchFamily="34" charset="0"/>
              </a:rPr>
              <a:pPr>
                <a:defRPr/>
              </a:pPr>
              <a:t>24</a:t>
            </a:fld>
            <a:endParaRPr lang="en-US" sz="1400" dirty="0">
              <a:latin typeface="Lato" panose="020F0502020204030203" pitchFamily="34" charset="0"/>
            </a:endParaRPr>
          </a:p>
        </p:txBody>
      </p:sp>
    </p:spTree>
    <p:extLst>
      <p:ext uri="{BB962C8B-B14F-4D97-AF65-F5344CB8AC3E}">
        <p14:creationId xmlns:p14="http://schemas.microsoft.com/office/powerpoint/2010/main" val="1811871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2"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795" y="1048975"/>
            <a:ext cx="8194646" cy="830997"/>
          </a:xfrm>
          <a:prstGeom prst="rect">
            <a:avLst/>
          </a:prstGeom>
        </p:spPr>
        <p:txBody>
          <a:bodyPr wrap="square">
            <a:spAutoFit/>
          </a:bodyPr>
          <a:lstStyle/>
          <a:p>
            <a:pPr marL="342900" indent="-342900">
              <a:spcAft>
                <a:spcPts val="450"/>
              </a:spcAft>
              <a:buFont typeface="Arial" panose="020B0604020202020204" pitchFamily="34" charset="0"/>
              <a:buChar char="•"/>
            </a:pPr>
            <a:r>
              <a:rPr lang="en-US" sz="2400" b="1" dirty="0">
                <a:solidFill>
                  <a:prstClr val="black"/>
                </a:solidFill>
                <a:latin typeface="Lato" panose="020F0502020204030203" pitchFamily="34" charset="0"/>
              </a:rPr>
              <a:t>Non-Recurring Exemptions </a:t>
            </a:r>
            <a:r>
              <a:rPr lang="en-US" sz="2400" dirty="0">
                <a:solidFill>
                  <a:prstClr val="black"/>
                </a:solidFill>
                <a:latin typeface="Lato" panose="020F0502020204030203" pitchFamily="34" charset="0"/>
              </a:rPr>
              <a:t>are only valid for a limited time, usually one Revenue Limit cycle.</a:t>
            </a:r>
          </a:p>
        </p:txBody>
      </p:sp>
      <p:cxnSp>
        <p:nvCxnSpPr>
          <p:cNvPr id="5" name="Straight Connector 4"/>
          <p:cNvCxnSpPr/>
          <p:nvPr/>
        </p:nvCxnSpPr>
        <p:spPr>
          <a:xfrm>
            <a:off x="1543051" y="914400"/>
            <a:ext cx="4593431"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 Placeholder 1"/>
          <p:cNvSpPr txBox="1">
            <a:spLocks/>
          </p:cNvSpPr>
          <p:nvPr/>
        </p:nvSpPr>
        <p:spPr>
          <a:xfrm>
            <a:off x="0" y="0"/>
            <a:ext cx="9144000" cy="921657"/>
          </a:xfrm>
          <a:prstGeom prst="rect">
            <a:avLst/>
          </a:prstGeom>
        </p:spPr>
        <p:txBody>
          <a:bodyPr anchor="ctr"/>
          <a:lstStyle>
            <a:lvl1pPr marL="164592" indent="-164592" algn="l" defTabSz="685800" rtl="0" eaLnBrk="1" latinLnBrk="0" hangingPunct="1">
              <a:lnSpc>
                <a:spcPct val="100000"/>
              </a:lnSpc>
              <a:spcBef>
                <a:spcPts val="0"/>
              </a:spcBef>
              <a:spcAft>
                <a:spcPts val="3000"/>
              </a:spcAft>
              <a:buFont typeface="Arial"/>
              <a:buChar char="•"/>
              <a:defRPr sz="2400" b="1" kern="1200">
                <a:solidFill>
                  <a:schemeClr val="tx1"/>
                </a:solidFill>
                <a:latin typeface="Lato" panose="020F0502020204030203" pitchFamily="34" charset="0"/>
                <a:ea typeface="+mn-ea"/>
                <a:cs typeface="+mn-cs"/>
              </a:defRPr>
            </a:lvl1pPr>
            <a:lvl2pPr marL="342900" indent="0" algn="l" defTabSz="685800" rtl="0" eaLnBrk="1" latinLnBrk="0" hangingPunct="1">
              <a:lnSpc>
                <a:spcPct val="150000"/>
              </a:lnSpc>
              <a:spcBef>
                <a:spcPts val="375"/>
              </a:spcBef>
              <a:buFont typeface="Lato" panose="020F0502020204030203" pitchFamily="34" charset="0"/>
              <a:buNone/>
              <a:defRPr sz="2400" kern="1200">
                <a:solidFill>
                  <a:schemeClr val="tx1"/>
                </a:solidFill>
                <a:latin typeface="Lato" panose="020F050202020403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3600" dirty="0">
                <a:solidFill>
                  <a:schemeClr val="bg1"/>
                </a:solidFill>
                <a:latin typeface="Lato Black" panose="020F0A02020204030203" pitchFamily="34" charset="0"/>
              </a:rPr>
              <a:t>Non-Recurring Exemptions</a:t>
            </a:r>
          </a:p>
        </p:txBody>
      </p:sp>
      <p:sp>
        <p:nvSpPr>
          <p:cNvPr id="3" name="Slide Number Placeholder 2"/>
          <p:cNvSpPr>
            <a:spLocks noGrp="1"/>
          </p:cNvSpPr>
          <p:nvPr>
            <p:ph type="sldNum" sz="quarter" idx="12"/>
          </p:nvPr>
        </p:nvSpPr>
        <p:spPr/>
        <p:txBody>
          <a:bodyPr/>
          <a:lstStyle/>
          <a:p>
            <a:fld id="{4FAB73BC-B049-4115-A692-8D63A059BFB8}" type="slidenum">
              <a:rPr lang="en-US" smtClean="0"/>
              <a:pPr/>
              <a:t>25</a:t>
            </a:fld>
            <a:endParaRPr lang="en-US" dirty="0"/>
          </a:p>
        </p:txBody>
      </p:sp>
      <p:graphicFrame>
        <p:nvGraphicFramePr>
          <p:cNvPr id="22" name="Chart 21"/>
          <p:cNvGraphicFramePr/>
          <p:nvPr/>
        </p:nvGraphicFramePr>
        <p:xfrm>
          <a:off x="381795" y="1945734"/>
          <a:ext cx="8367757" cy="2769701"/>
        </p:xfrm>
        <a:graphic>
          <a:graphicData uri="http://schemas.openxmlformats.org/drawingml/2006/chart">
            <c:chart xmlns:c="http://schemas.openxmlformats.org/drawingml/2006/chart" xmlns:r="http://schemas.openxmlformats.org/officeDocument/2006/relationships" r:id="rId2"/>
          </a:graphicData>
        </a:graphic>
      </p:graphicFrame>
      <p:sp>
        <p:nvSpPr>
          <p:cNvPr id="23" name="Slide Number Placeholder 2"/>
          <p:cNvSpPr txBox="1">
            <a:spLocks/>
          </p:cNvSpPr>
          <p:nvPr/>
        </p:nvSpPr>
        <p:spPr>
          <a:xfrm>
            <a:off x="8745490" y="4781197"/>
            <a:ext cx="398510" cy="297950"/>
          </a:xfrm>
        </p:spPr>
        <p:txBody>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pPr>
              <a:defRPr/>
            </a:pPr>
            <a:fld id="{3528CCFA-0BAD-4D07-A244-1DA515BBAFBE}" type="slidenum">
              <a:rPr lang="en-US" sz="1400" smtClean="0">
                <a:latin typeface="Lato" panose="020F0502020204030203" pitchFamily="34" charset="0"/>
              </a:rPr>
              <a:pPr>
                <a:defRPr/>
              </a:pPr>
              <a:t>25</a:t>
            </a:fld>
            <a:endParaRPr lang="en-US" sz="1400" dirty="0">
              <a:latin typeface="Lato" panose="020F0502020204030203" pitchFamily="34" charset="0"/>
            </a:endParaRPr>
          </a:p>
        </p:txBody>
      </p:sp>
    </p:spTree>
    <p:extLst>
      <p:ext uri="{BB962C8B-B14F-4D97-AF65-F5344CB8AC3E}">
        <p14:creationId xmlns:p14="http://schemas.microsoft.com/office/powerpoint/2010/main" val="19564250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Types of Exemptions</a:t>
            </a:r>
          </a:p>
        </p:txBody>
      </p:sp>
      <p:sp>
        <p:nvSpPr>
          <p:cNvPr id="7" name="Slide Number Placeholder 2"/>
          <p:cNvSpPr txBox="1">
            <a:spLocks/>
          </p:cNvSpPr>
          <p:nvPr/>
        </p:nvSpPr>
        <p:spPr>
          <a:xfrm>
            <a:off x="8641080" y="4833044"/>
            <a:ext cx="502920" cy="226314"/>
          </a:xfrm>
          <a:prstGeom prst="rect">
            <a:avLst/>
          </a:prstGeom>
        </p:spPr>
        <p:txBody>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pPr>
              <a:defRPr/>
            </a:pPr>
            <a:fld id="{3528CCFA-0BAD-4D07-A244-1DA515BBAFBE}" type="slidenum">
              <a:rPr lang="en-US" sz="1400" smtClean="0">
                <a:latin typeface="Lato" panose="020F0502020204030203" pitchFamily="34" charset="0"/>
              </a:rPr>
              <a:pPr>
                <a:defRPr/>
              </a:pPr>
              <a:t>26</a:t>
            </a:fld>
            <a:endParaRPr lang="en-US" sz="1400" dirty="0">
              <a:latin typeface="Lato" panose="020F0502020204030203" pitchFamily="34" charset="0"/>
            </a:endParaRPr>
          </a:p>
        </p:txBody>
      </p:sp>
      <p:graphicFrame>
        <p:nvGraphicFramePr>
          <p:cNvPr id="3" name="Table 2">
            <a:extLst>
              <a:ext uri="{FF2B5EF4-FFF2-40B4-BE49-F238E27FC236}">
                <a16:creationId xmlns:a16="http://schemas.microsoft.com/office/drawing/2014/main" id="{E3C60371-C836-12DD-0628-4401437F38A4}"/>
              </a:ext>
            </a:extLst>
          </p:cNvPr>
          <p:cNvGraphicFramePr>
            <a:graphicFrameLocks noGrp="1"/>
          </p:cNvGraphicFramePr>
          <p:nvPr>
            <p:extLst>
              <p:ext uri="{D42A27DB-BD31-4B8C-83A1-F6EECF244321}">
                <p14:modId xmlns:p14="http://schemas.microsoft.com/office/powerpoint/2010/main" val="3885275785"/>
              </p:ext>
            </p:extLst>
          </p:nvPr>
        </p:nvGraphicFramePr>
        <p:xfrm>
          <a:off x="131718" y="921657"/>
          <a:ext cx="8804813" cy="3962400"/>
        </p:xfrm>
        <a:graphic>
          <a:graphicData uri="http://schemas.openxmlformats.org/drawingml/2006/table">
            <a:tbl>
              <a:tblPr firstRow="1" bandRow="1">
                <a:tableStyleId>{5C22544A-7EE6-4342-B048-85BDC9FD1C3A}</a:tableStyleId>
              </a:tblPr>
              <a:tblGrid>
                <a:gridCol w="1839361">
                  <a:extLst>
                    <a:ext uri="{9D8B030D-6E8A-4147-A177-3AD203B41FA5}">
                      <a16:colId xmlns:a16="http://schemas.microsoft.com/office/drawing/2014/main" val="2124866080"/>
                    </a:ext>
                  </a:extLst>
                </a:gridCol>
                <a:gridCol w="2419816">
                  <a:extLst>
                    <a:ext uri="{9D8B030D-6E8A-4147-A177-3AD203B41FA5}">
                      <a16:colId xmlns:a16="http://schemas.microsoft.com/office/drawing/2014/main" val="2073130525"/>
                    </a:ext>
                  </a:extLst>
                </a:gridCol>
                <a:gridCol w="4545636">
                  <a:extLst>
                    <a:ext uri="{9D8B030D-6E8A-4147-A177-3AD203B41FA5}">
                      <a16:colId xmlns:a16="http://schemas.microsoft.com/office/drawing/2014/main" val="2147466599"/>
                    </a:ext>
                  </a:extLst>
                </a:gridCol>
              </a:tblGrid>
              <a:tr h="294719">
                <a:tc>
                  <a:txBody>
                    <a:bodyPr/>
                    <a:lstStyle/>
                    <a:p>
                      <a:endParaRPr lang="en-US" sz="2000"/>
                    </a:p>
                  </a:txBody>
                  <a:tcPr marT="0" marB="0"/>
                </a:tc>
                <a:tc>
                  <a:txBody>
                    <a:bodyPr/>
                    <a:lstStyle/>
                    <a:p>
                      <a:r>
                        <a:rPr lang="en-US" sz="2000" dirty="0"/>
                        <a:t>Recurring</a:t>
                      </a:r>
                    </a:p>
                  </a:txBody>
                  <a:tcPr marT="0" marB="0"/>
                </a:tc>
                <a:tc>
                  <a:txBody>
                    <a:bodyPr/>
                    <a:lstStyle/>
                    <a:p>
                      <a:r>
                        <a:rPr lang="en-US" sz="2000" dirty="0"/>
                        <a:t>Non-Recurring</a:t>
                      </a:r>
                    </a:p>
                  </a:txBody>
                  <a:tcPr marT="0" marB="0"/>
                </a:tc>
                <a:extLst>
                  <a:ext uri="{0D108BD9-81ED-4DB2-BD59-A6C34878D82A}">
                    <a16:rowId xmlns:a16="http://schemas.microsoft.com/office/drawing/2014/main" val="928548126"/>
                  </a:ext>
                </a:extLst>
              </a:tr>
              <a:tr h="589438">
                <a:tc>
                  <a:txBody>
                    <a:bodyPr/>
                    <a:lstStyle/>
                    <a:p>
                      <a:r>
                        <a:rPr lang="en-US" sz="2000" dirty="0"/>
                        <a:t>Auto-calculates</a:t>
                      </a:r>
                    </a:p>
                  </a:txBody>
                  <a:tcPr marT="0" marB="0"/>
                </a:tc>
                <a:tc>
                  <a:txBody>
                    <a:bodyPr/>
                    <a:lstStyle/>
                    <a:p>
                      <a:pPr marL="60325" indent="-57150" algn="l" defTabSz="685800" rtl="0" eaLnBrk="1" latinLnBrk="0" hangingPunct="1">
                        <a:buFont typeface="Arial" panose="020B0604020202020204" pitchFamily="34" charset="0"/>
                        <a:buChar char="•"/>
                      </a:pPr>
                      <a:r>
                        <a:rPr lang="en-US" sz="2000" b="0" kern="1200" dirty="0">
                          <a:solidFill>
                            <a:schemeClr val="dk1"/>
                          </a:solidFill>
                          <a:latin typeface="+mn-lt"/>
                          <a:ea typeface="+mn-ea"/>
                          <a:cs typeface="+mn-cs"/>
                        </a:rPr>
                        <a:t>Prior Year Carryover</a:t>
                      </a:r>
                    </a:p>
                  </a:txBody>
                  <a:tcPr marT="0" marB="0"/>
                </a:tc>
                <a:tc>
                  <a:txBody>
                    <a:bodyPr/>
                    <a:lstStyle/>
                    <a:p>
                      <a:pPr marL="60325" indent="-57150" algn="l" defTabSz="685800" rtl="0" eaLnBrk="1" latinLnBrk="0" hangingPunct="1">
                        <a:buFont typeface="Arial" panose="020B0604020202020204" pitchFamily="34" charset="0"/>
                        <a:buChar char="•"/>
                      </a:pPr>
                      <a:r>
                        <a:rPr lang="en-US" sz="2000" b="0" kern="1200" dirty="0">
                          <a:solidFill>
                            <a:schemeClr val="dk1"/>
                          </a:solidFill>
                          <a:latin typeface="+mn-lt"/>
                          <a:ea typeface="+mn-ea"/>
                          <a:cs typeface="+mn-cs"/>
                        </a:rPr>
                        <a:t>Hold Harmless</a:t>
                      </a:r>
                    </a:p>
                    <a:p>
                      <a:pPr marL="60325" indent="-57150" algn="l" defTabSz="685800" rtl="0" eaLnBrk="1" latinLnBrk="0" hangingPunct="1">
                        <a:buFont typeface="Arial" panose="020B0604020202020204" pitchFamily="34" charset="0"/>
                        <a:buChar char="•"/>
                      </a:pPr>
                      <a:r>
                        <a:rPr lang="en-US" sz="2000" b="0" kern="1200" dirty="0">
                          <a:solidFill>
                            <a:schemeClr val="dk1"/>
                          </a:solidFill>
                          <a:latin typeface="+mn-lt"/>
                          <a:ea typeface="+mn-ea"/>
                          <a:cs typeface="+mn-cs"/>
                        </a:rPr>
                        <a:t>Declining Enrollment Exemption</a:t>
                      </a:r>
                    </a:p>
                  </a:txBody>
                  <a:tcPr marT="0" marB="0"/>
                </a:tc>
                <a:extLst>
                  <a:ext uri="{0D108BD9-81ED-4DB2-BD59-A6C34878D82A}">
                    <a16:rowId xmlns:a16="http://schemas.microsoft.com/office/drawing/2014/main" val="3651693313"/>
                  </a:ext>
                </a:extLst>
              </a:tr>
              <a:tr h="1768313">
                <a:tc>
                  <a:txBody>
                    <a:bodyPr/>
                    <a:lstStyle/>
                    <a:p>
                      <a:r>
                        <a:rPr lang="en-US" sz="2000" dirty="0"/>
                        <a:t>Populates if applicable</a:t>
                      </a:r>
                    </a:p>
                  </a:txBody>
                  <a:tcPr marT="0" marB="0"/>
                </a:tc>
                <a:tc>
                  <a:txBody>
                    <a:bodyPr/>
                    <a:lstStyle/>
                    <a:p>
                      <a:pPr marL="60325" indent="-57150">
                        <a:buFont typeface="Arial" panose="020B0604020202020204" pitchFamily="34" charset="0"/>
                        <a:buChar char="•"/>
                      </a:pPr>
                      <a:r>
                        <a:rPr lang="en-US" sz="2000" b="0" dirty="0"/>
                        <a:t>Transfer of Service</a:t>
                      </a:r>
                    </a:p>
                    <a:p>
                      <a:pPr marL="60325" indent="-57150">
                        <a:buFont typeface="Arial" panose="020B0604020202020204" pitchFamily="34" charset="0"/>
                        <a:buChar char="•"/>
                      </a:pPr>
                      <a:r>
                        <a:rPr lang="en-US" sz="2000" b="0" dirty="0"/>
                        <a:t>Transfer of Territory</a:t>
                      </a:r>
                      <a:r>
                        <a:rPr lang="en-US" sz="2000" b="0" i="1" dirty="0"/>
                        <a:t> (rare to get)</a:t>
                      </a:r>
                    </a:p>
                    <a:p>
                      <a:pPr marL="60325" indent="-57150">
                        <a:buFont typeface="Arial" panose="020B0604020202020204" pitchFamily="34" charset="0"/>
                        <a:buChar char="•"/>
                      </a:pPr>
                      <a:r>
                        <a:rPr lang="en-US" sz="2000" b="0" dirty="0"/>
                        <a:t>Federal Impact Aid Loss </a:t>
                      </a:r>
                    </a:p>
                  </a:txBody>
                  <a:tcPr marT="0" marB="0"/>
                </a:tc>
                <a:tc>
                  <a:txBody>
                    <a:bodyPr/>
                    <a:lstStyle/>
                    <a:p>
                      <a:pPr marL="60325" indent="-57150" algn="l" defTabSz="685800" rtl="0" eaLnBrk="1" fontAlgn="base" latinLnBrk="0" hangingPunct="1">
                        <a:buFont typeface="Arial" panose="020B0604020202020204" pitchFamily="34" charset="0"/>
                        <a:buChar char="•"/>
                      </a:pPr>
                      <a:r>
                        <a:rPr lang="en-US" sz="2000" b="0" kern="1200" dirty="0">
                          <a:solidFill>
                            <a:schemeClr val="dk1"/>
                          </a:solidFill>
                          <a:latin typeface="+mn-lt"/>
                          <a:ea typeface="+mn-ea"/>
                          <a:cs typeface="+mn-cs"/>
                        </a:rPr>
                        <a:t>Refunded/Rescinded Taxes</a:t>
                      </a:r>
                    </a:p>
                    <a:p>
                      <a:pPr marL="60325" indent="-57150" algn="l" defTabSz="685800" rtl="0" eaLnBrk="1" fontAlgn="base" latinLnBrk="0" hangingPunct="1">
                        <a:buFont typeface="Arial" panose="020B0604020202020204" pitchFamily="34" charset="0"/>
                        <a:buChar char="•"/>
                      </a:pPr>
                      <a:r>
                        <a:rPr lang="en-US" sz="2000" b="0" kern="1200" dirty="0">
                          <a:solidFill>
                            <a:schemeClr val="dk1"/>
                          </a:solidFill>
                          <a:latin typeface="+mn-lt"/>
                          <a:ea typeface="+mn-ea"/>
                          <a:cs typeface="+mn-cs"/>
                        </a:rPr>
                        <a:t>Prior Year Uncounted Open Enrollment</a:t>
                      </a:r>
                    </a:p>
                    <a:p>
                      <a:pPr marL="60325" indent="-57150" algn="l" defTabSz="685800" rtl="0" eaLnBrk="1" fontAlgn="base" latinLnBrk="0" hangingPunct="1">
                        <a:buFont typeface="Arial" panose="020B0604020202020204" pitchFamily="34" charset="0"/>
                        <a:buChar char="•"/>
                      </a:pPr>
                      <a:r>
                        <a:rPr lang="en-US" sz="2000" b="0" kern="1200" dirty="0">
                          <a:solidFill>
                            <a:schemeClr val="dk1"/>
                          </a:solidFill>
                          <a:latin typeface="+mn-lt"/>
                          <a:ea typeface="+mn-ea"/>
                          <a:cs typeface="+mn-cs"/>
                        </a:rPr>
                        <a:t>Ineligible Fund 80 Expenditures</a:t>
                      </a:r>
                    </a:p>
                    <a:p>
                      <a:pPr marL="60325" indent="-57150" algn="l" defTabSz="685800" rtl="0" eaLnBrk="1" fontAlgn="base" latinLnBrk="0" hangingPunct="1">
                        <a:buFont typeface="Arial" panose="020B0604020202020204" pitchFamily="34" charset="0"/>
                        <a:buChar char="•"/>
                      </a:pPr>
                      <a:r>
                        <a:rPr lang="en-US" sz="2000" b="0" kern="1200" dirty="0">
                          <a:solidFill>
                            <a:schemeClr val="dk1"/>
                          </a:solidFill>
                          <a:latin typeface="+mn-lt"/>
                          <a:ea typeface="+mn-ea"/>
                          <a:cs typeface="+mn-cs"/>
                        </a:rPr>
                        <a:t>Environmental Remediation Exemption</a:t>
                      </a:r>
                      <a:endParaRPr lang="en-US" sz="2000" b="0" i="1" kern="1200" dirty="0">
                        <a:solidFill>
                          <a:schemeClr val="dk1"/>
                        </a:solidFill>
                        <a:latin typeface="+mn-lt"/>
                        <a:ea typeface="+mn-ea"/>
                        <a:cs typeface="+mn-cs"/>
                      </a:endParaRPr>
                    </a:p>
                    <a:p>
                      <a:pPr marL="60325" indent="-57150" algn="l" defTabSz="685800" rtl="0" eaLnBrk="1" fontAlgn="base" latinLnBrk="0" hangingPunct="1">
                        <a:buFont typeface="Arial" panose="020B0604020202020204" pitchFamily="34" charset="0"/>
                        <a:buChar char="•"/>
                      </a:pPr>
                      <a:r>
                        <a:rPr lang="en-US" sz="2000" b="0" kern="1200" dirty="0">
                          <a:solidFill>
                            <a:schemeClr val="dk1"/>
                          </a:solidFill>
                          <a:latin typeface="+mn-lt"/>
                          <a:ea typeface="+mn-ea"/>
                          <a:cs typeface="+mn-cs"/>
                        </a:rPr>
                        <a:t>Private School Voucher and Special Needs Aid Deduction</a:t>
                      </a:r>
                    </a:p>
                  </a:txBody>
                  <a:tcPr marT="0" marB="0"/>
                </a:tc>
                <a:extLst>
                  <a:ext uri="{0D108BD9-81ED-4DB2-BD59-A6C34878D82A}">
                    <a16:rowId xmlns:a16="http://schemas.microsoft.com/office/drawing/2014/main" val="1976018660"/>
                  </a:ext>
                </a:extLst>
              </a:tr>
              <a:tr h="58943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t>Requires board approval</a:t>
                      </a:r>
                    </a:p>
                  </a:txBody>
                  <a:tcPr marT="0" marB="0"/>
                </a:tc>
                <a:tc>
                  <a:txBody>
                    <a:bodyPr/>
                    <a:lstStyle/>
                    <a:p>
                      <a:endParaRPr lang="en-US" sz="2000" b="0" kern="1200" dirty="0">
                        <a:solidFill>
                          <a:schemeClr val="dk1"/>
                        </a:solidFill>
                        <a:latin typeface="+mn-lt"/>
                        <a:ea typeface="+mn-ea"/>
                        <a:cs typeface="+mn-cs"/>
                      </a:endParaRPr>
                    </a:p>
                  </a:txBody>
                  <a:tcPr marT="0" marB="0"/>
                </a:tc>
                <a:tc>
                  <a:txBody>
                    <a:bodyPr/>
                    <a:lstStyle/>
                    <a:p>
                      <a:pPr marL="60325" indent="-57150" algn="l" defTabSz="685800" rtl="0" eaLnBrk="1" latinLnBrk="0" hangingPunct="1">
                        <a:buFont typeface="Arial" panose="020B0604020202020204" pitchFamily="34" charset="0"/>
                        <a:buChar char="•"/>
                      </a:pPr>
                      <a:r>
                        <a:rPr lang="en-US" sz="2000" b="0" kern="1200" dirty="0">
                          <a:solidFill>
                            <a:schemeClr val="dk1"/>
                          </a:solidFill>
                          <a:latin typeface="+mn-lt"/>
                          <a:ea typeface="+mn-ea"/>
                          <a:cs typeface="+mn-cs"/>
                        </a:rPr>
                        <a:t>Energy Efficiency Exemption (1,000- year moratorium on new approvals)</a:t>
                      </a:r>
                    </a:p>
                  </a:txBody>
                  <a:tcPr marT="0" marB="0"/>
                </a:tc>
                <a:extLst>
                  <a:ext uri="{0D108BD9-81ED-4DB2-BD59-A6C34878D82A}">
                    <a16:rowId xmlns:a16="http://schemas.microsoft.com/office/drawing/2014/main" val="2351829107"/>
                  </a:ext>
                </a:extLst>
              </a:tr>
              <a:tr h="58943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t>Requires voter approval</a:t>
                      </a:r>
                    </a:p>
                  </a:txBody>
                  <a:tcPr marT="0" marB="0"/>
                </a:tc>
                <a:tc>
                  <a:txBody>
                    <a:bodyPr/>
                    <a:lstStyle/>
                    <a:p>
                      <a:pPr marL="60325" indent="-57150" algn="l" defTabSz="685800" rtl="0" eaLnBrk="1" latinLnBrk="0" hangingPunct="1">
                        <a:buFont typeface="Arial" panose="020B0604020202020204" pitchFamily="34" charset="0"/>
                        <a:buChar char="•"/>
                      </a:pPr>
                      <a:r>
                        <a:rPr lang="en-US" sz="2000" b="0" kern="1200" dirty="0">
                          <a:solidFill>
                            <a:schemeClr val="dk1"/>
                          </a:solidFill>
                          <a:latin typeface="+mn-lt"/>
                          <a:ea typeface="+mn-ea"/>
                          <a:cs typeface="+mn-cs"/>
                        </a:rPr>
                        <a:t>Recurring Referenda</a:t>
                      </a:r>
                    </a:p>
                  </a:txBody>
                  <a:tcPr marT="0" marB="0"/>
                </a:tc>
                <a:tc>
                  <a:txBody>
                    <a:bodyPr/>
                    <a:lstStyle/>
                    <a:p>
                      <a:pPr marL="60325" indent="-57150" algn="l" defTabSz="685800" rtl="0" eaLnBrk="1" latinLnBrk="0" hangingPunct="1">
                        <a:buFont typeface="Arial" panose="020B0604020202020204" pitchFamily="34" charset="0"/>
                        <a:buChar char="•"/>
                      </a:pPr>
                      <a:r>
                        <a:rPr lang="en-US" sz="2000" b="0" kern="1200" dirty="0">
                          <a:solidFill>
                            <a:schemeClr val="dk1"/>
                          </a:solidFill>
                          <a:latin typeface="+mn-lt"/>
                          <a:ea typeface="+mn-ea"/>
                          <a:cs typeface="+mn-cs"/>
                        </a:rPr>
                        <a:t>Non-Recurring Referenda</a:t>
                      </a:r>
                    </a:p>
                  </a:txBody>
                  <a:tcPr marT="0" marB="0"/>
                </a:tc>
                <a:extLst>
                  <a:ext uri="{0D108BD9-81ED-4DB2-BD59-A6C34878D82A}">
                    <a16:rowId xmlns:a16="http://schemas.microsoft.com/office/drawing/2014/main" val="591596429"/>
                  </a:ext>
                </a:extLst>
              </a:tr>
            </a:tbl>
          </a:graphicData>
        </a:graphic>
      </p:graphicFrame>
    </p:spTree>
    <p:extLst>
      <p:ext uri="{BB962C8B-B14F-4D97-AF65-F5344CB8AC3E}">
        <p14:creationId xmlns:p14="http://schemas.microsoft.com/office/powerpoint/2010/main" val="10500747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Types Of Exemptions</a:t>
            </a:r>
          </a:p>
        </p:txBody>
      </p:sp>
      <p:sp>
        <p:nvSpPr>
          <p:cNvPr id="7" name="Slide Number Placeholder 2"/>
          <p:cNvSpPr txBox="1">
            <a:spLocks/>
          </p:cNvSpPr>
          <p:nvPr/>
        </p:nvSpPr>
        <p:spPr>
          <a:xfrm>
            <a:off x="8702552" y="4734977"/>
            <a:ext cx="441448" cy="325993"/>
          </a:xfrm>
          <a:prstGeom prst="rect">
            <a:avLst/>
          </a:prstGeom>
        </p:spPr>
        <p:txBody>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pPr>
              <a:defRPr/>
            </a:pPr>
            <a:fld id="{3528CCFA-0BAD-4D07-A244-1DA515BBAFBE}" type="slidenum">
              <a:rPr lang="en-US" sz="1400" smtClean="0">
                <a:latin typeface="Lato" panose="020F0502020204030203" pitchFamily="34" charset="0"/>
              </a:rPr>
              <a:pPr>
                <a:defRPr/>
              </a:pPr>
              <a:t>27</a:t>
            </a:fld>
            <a:endParaRPr lang="en-US" sz="1400" dirty="0">
              <a:latin typeface="Lato" panose="020F0502020204030203" pitchFamily="34" charset="0"/>
            </a:endParaRPr>
          </a:p>
        </p:txBody>
      </p:sp>
      <p:sp>
        <p:nvSpPr>
          <p:cNvPr id="4" name="Rectangle 3">
            <a:extLst>
              <a:ext uri="{FF2B5EF4-FFF2-40B4-BE49-F238E27FC236}">
                <a16:creationId xmlns:a16="http://schemas.microsoft.com/office/drawing/2014/main" id="{1AC52CA5-8BC4-0DFF-3327-4A7860D10B6E}"/>
              </a:ext>
            </a:extLst>
          </p:cNvPr>
          <p:cNvSpPr/>
          <p:nvPr/>
        </p:nvSpPr>
        <p:spPr>
          <a:xfrm>
            <a:off x="381794" y="977235"/>
            <a:ext cx="8635205" cy="3865161"/>
          </a:xfrm>
          <a:prstGeom prst="rect">
            <a:avLst/>
          </a:prstGeom>
        </p:spPr>
        <p:txBody>
          <a:bodyPr wrap="square">
            <a:spAutoFit/>
          </a:bodyPr>
          <a:lstStyle/>
          <a:p>
            <a:pPr marL="342900" indent="-342900">
              <a:spcAft>
                <a:spcPts val="450"/>
              </a:spcAft>
              <a:buFont typeface="Arial" panose="020B0604020202020204" pitchFamily="34" charset="0"/>
              <a:buChar char="•"/>
            </a:pPr>
            <a:r>
              <a:rPr lang="en-US" sz="1800" dirty="0">
                <a:solidFill>
                  <a:prstClr val="black"/>
                </a:solidFill>
                <a:latin typeface="Lato" panose="020F0502020204030203" pitchFamily="34" charset="0"/>
              </a:rPr>
              <a:t>Declining Enrollment (FTE)</a:t>
            </a:r>
          </a:p>
          <a:p>
            <a:pPr marL="751075" lvl="1" indent="-342900">
              <a:spcAft>
                <a:spcPts val="450"/>
              </a:spcAft>
              <a:buFont typeface="Arial" panose="020B0604020202020204" pitchFamily="34" charset="0"/>
              <a:buChar char="•"/>
            </a:pPr>
            <a:r>
              <a:rPr lang="en-US" sz="1800" dirty="0">
                <a:solidFill>
                  <a:prstClr val="black"/>
                </a:solidFill>
                <a:latin typeface="Lato" panose="020F0502020204030203" pitchFamily="34" charset="0"/>
              </a:rPr>
              <a:t>In 2023-24, &gt; 60% of districts experienced declining 3-year average FTE</a:t>
            </a:r>
          </a:p>
          <a:p>
            <a:pPr marL="751075" lvl="1" indent="-342900">
              <a:spcAft>
                <a:spcPts val="450"/>
              </a:spcAft>
              <a:buFont typeface="Arial" panose="020B0604020202020204" pitchFamily="34" charset="0"/>
              <a:buChar char="•"/>
            </a:pPr>
            <a:r>
              <a:rPr lang="en-US" sz="1800" dirty="0">
                <a:solidFill>
                  <a:prstClr val="black"/>
                </a:solidFill>
                <a:latin typeface="Lato" panose="020F0502020204030203" pitchFamily="34" charset="0"/>
              </a:rPr>
              <a:t>Example: </a:t>
            </a:r>
          </a:p>
          <a:p>
            <a:pPr marL="342900" indent="-342900">
              <a:spcAft>
                <a:spcPts val="450"/>
              </a:spcAft>
              <a:buFont typeface="Arial" panose="020B0604020202020204" pitchFamily="34" charset="0"/>
              <a:buChar char="•"/>
            </a:pPr>
            <a:endParaRPr lang="en-US" sz="1800" dirty="0">
              <a:solidFill>
                <a:prstClr val="black"/>
              </a:solidFill>
              <a:latin typeface="Lato" panose="020F0502020204030203" pitchFamily="34" charset="0"/>
            </a:endParaRPr>
          </a:p>
          <a:p>
            <a:pPr marL="342900" indent="-342900">
              <a:spcAft>
                <a:spcPts val="450"/>
              </a:spcAft>
              <a:buFont typeface="Arial" panose="020B0604020202020204" pitchFamily="34" charset="0"/>
              <a:buChar char="•"/>
            </a:pPr>
            <a:endParaRPr lang="en-US" sz="1800" dirty="0">
              <a:solidFill>
                <a:prstClr val="black"/>
              </a:solidFill>
              <a:latin typeface="Lato" panose="020F0502020204030203" pitchFamily="34" charset="0"/>
            </a:endParaRPr>
          </a:p>
          <a:p>
            <a:pPr marL="342900" indent="-342900">
              <a:spcAft>
                <a:spcPts val="450"/>
              </a:spcAft>
              <a:buFont typeface="Arial" panose="020B0604020202020204" pitchFamily="34" charset="0"/>
              <a:buChar char="•"/>
            </a:pPr>
            <a:endParaRPr lang="en-US" sz="1800" dirty="0">
              <a:solidFill>
                <a:prstClr val="black"/>
              </a:solidFill>
              <a:latin typeface="Lato" panose="020F0502020204030203" pitchFamily="34" charset="0"/>
            </a:endParaRPr>
          </a:p>
          <a:p>
            <a:pPr marL="342900" indent="-342900">
              <a:spcAft>
                <a:spcPts val="450"/>
              </a:spcAft>
              <a:buFont typeface="Arial" panose="020B0604020202020204" pitchFamily="34" charset="0"/>
              <a:buChar char="•"/>
            </a:pPr>
            <a:r>
              <a:rPr lang="en-US" sz="1800" dirty="0">
                <a:solidFill>
                  <a:prstClr val="black"/>
                </a:solidFill>
                <a:latin typeface="Lato" panose="020F0502020204030203" pitchFamily="34" charset="0"/>
              </a:rPr>
              <a:t>Transfer of Service</a:t>
            </a:r>
          </a:p>
          <a:p>
            <a:pPr marL="751075" lvl="1" indent="-342900">
              <a:spcAft>
                <a:spcPts val="450"/>
              </a:spcAft>
              <a:buFont typeface="Arial" panose="020B0604020202020204" pitchFamily="34" charset="0"/>
              <a:buChar char="•"/>
            </a:pPr>
            <a:r>
              <a:rPr lang="en-US" sz="1800" dirty="0">
                <a:solidFill>
                  <a:prstClr val="black"/>
                </a:solidFill>
                <a:latin typeface="Lato" panose="020F0502020204030203" pitchFamily="34" charset="0"/>
              </a:rPr>
              <a:t>The transfer of service exemption </a:t>
            </a:r>
            <a:r>
              <a:rPr lang="en-US" sz="1800" b="0" i="0" u="none" strike="noStrike" dirty="0">
                <a:solidFill>
                  <a:srgbClr val="292F33"/>
                </a:solidFill>
                <a:effectLst/>
                <a:latin typeface="Lato" panose="020F0502020204030203" pitchFamily="34" charset="0"/>
              </a:rPr>
              <a:t>§121.91(4)(a)(3) Wis. Stats. Provides that a school district which assumes responsibility for a program or service from another governmental unit may request and may be granted an exemption to the district revenue limit equal to the increased cost due to that program or service.</a:t>
            </a:r>
            <a:endParaRPr lang="en-US" sz="1800" i="1" dirty="0">
              <a:solidFill>
                <a:prstClr val="black"/>
              </a:solidFill>
              <a:latin typeface="Lato" panose="020F0502020204030203" pitchFamily="34" charset="0"/>
            </a:endParaRPr>
          </a:p>
        </p:txBody>
      </p:sp>
      <p:graphicFrame>
        <p:nvGraphicFramePr>
          <p:cNvPr id="3" name="Table 2">
            <a:extLst>
              <a:ext uri="{FF2B5EF4-FFF2-40B4-BE49-F238E27FC236}">
                <a16:creationId xmlns:a16="http://schemas.microsoft.com/office/drawing/2014/main" id="{12B7831C-B58D-109F-0202-C7C32DAA230C}"/>
              </a:ext>
            </a:extLst>
          </p:cNvPr>
          <p:cNvGraphicFramePr>
            <a:graphicFrameLocks noGrp="1"/>
          </p:cNvGraphicFramePr>
          <p:nvPr/>
        </p:nvGraphicFramePr>
        <p:xfrm>
          <a:off x="2223198" y="1726361"/>
          <a:ext cx="6096000" cy="118872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17429931"/>
                    </a:ext>
                  </a:extLst>
                </a:gridCol>
                <a:gridCol w="1524000">
                  <a:extLst>
                    <a:ext uri="{9D8B030D-6E8A-4147-A177-3AD203B41FA5}">
                      <a16:colId xmlns:a16="http://schemas.microsoft.com/office/drawing/2014/main" val="3148651833"/>
                    </a:ext>
                  </a:extLst>
                </a:gridCol>
                <a:gridCol w="1524000">
                  <a:extLst>
                    <a:ext uri="{9D8B030D-6E8A-4147-A177-3AD203B41FA5}">
                      <a16:colId xmlns:a16="http://schemas.microsoft.com/office/drawing/2014/main" val="3026590603"/>
                    </a:ext>
                  </a:extLst>
                </a:gridCol>
                <a:gridCol w="1524000">
                  <a:extLst>
                    <a:ext uri="{9D8B030D-6E8A-4147-A177-3AD203B41FA5}">
                      <a16:colId xmlns:a16="http://schemas.microsoft.com/office/drawing/2014/main" val="2908327819"/>
                    </a:ext>
                  </a:extLst>
                </a:gridCol>
              </a:tblGrid>
              <a:tr h="370840">
                <a:tc>
                  <a:txBody>
                    <a:bodyPr/>
                    <a:lstStyle/>
                    <a:p>
                      <a:pPr algn="r"/>
                      <a:r>
                        <a:rPr lang="en-US" sz="2000" dirty="0"/>
                        <a:t>2020-21</a:t>
                      </a:r>
                    </a:p>
                  </a:txBody>
                  <a:tcPr>
                    <a:lnB w="12700" cap="flat" cmpd="sng" algn="ctr">
                      <a:noFill/>
                      <a:prstDash val="solid"/>
                      <a:round/>
                      <a:headEnd type="none" w="med" len="med"/>
                      <a:tailEnd type="none" w="med" len="med"/>
                    </a:lnB>
                  </a:tcPr>
                </a:tc>
                <a:tc>
                  <a:txBody>
                    <a:bodyPr/>
                    <a:lstStyle/>
                    <a:p>
                      <a:pPr algn="r"/>
                      <a:r>
                        <a:rPr lang="en-US" sz="2000" dirty="0"/>
                        <a:t>2021-22</a:t>
                      </a:r>
                    </a:p>
                  </a:txBody>
                  <a:tcPr>
                    <a:lnB w="12700" cap="flat" cmpd="sng" algn="ctr">
                      <a:noFill/>
                      <a:prstDash val="solid"/>
                      <a:round/>
                      <a:headEnd type="none" w="med" len="med"/>
                      <a:tailEnd type="none" w="med" len="med"/>
                    </a:lnB>
                  </a:tcPr>
                </a:tc>
                <a:tc>
                  <a:txBody>
                    <a:bodyPr/>
                    <a:lstStyle/>
                    <a:p>
                      <a:pPr algn="r"/>
                      <a:r>
                        <a:rPr lang="en-US" sz="2000" dirty="0"/>
                        <a:t>2022-23</a:t>
                      </a:r>
                    </a:p>
                  </a:txBody>
                  <a:tcPr>
                    <a:lnB w="12700" cap="flat" cmpd="sng" algn="ctr">
                      <a:noFill/>
                      <a:prstDash val="solid"/>
                      <a:round/>
                      <a:headEnd type="none" w="med" len="med"/>
                      <a:tailEnd type="none" w="med" len="med"/>
                    </a:lnB>
                  </a:tcPr>
                </a:tc>
                <a:tc>
                  <a:txBody>
                    <a:bodyPr/>
                    <a:lstStyle/>
                    <a:p>
                      <a:pPr algn="r"/>
                      <a:r>
                        <a:rPr lang="en-US" sz="2000" dirty="0"/>
                        <a:t>2023-24</a:t>
                      </a:r>
                    </a:p>
                  </a:txBody>
                  <a:tcPr/>
                </a:tc>
                <a:extLst>
                  <a:ext uri="{0D108BD9-81ED-4DB2-BD59-A6C34878D82A}">
                    <a16:rowId xmlns:a16="http://schemas.microsoft.com/office/drawing/2014/main" val="3679591527"/>
                  </a:ext>
                </a:extLst>
              </a:tr>
              <a:tr h="370840">
                <a:tc>
                  <a:txBody>
                    <a:bodyPr/>
                    <a:lstStyle/>
                    <a:p>
                      <a:pPr algn="r"/>
                      <a:r>
                        <a:rPr lang="en-US" sz="2000" dirty="0"/>
                        <a:t>770</a:t>
                      </a: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a:t>768</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a:t>742</a:t>
                      </a: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a:t>719</a:t>
                      </a:r>
                    </a:p>
                  </a:txBody>
                  <a:tcPr>
                    <a:lnL w="12700" cap="flat" cmpd="sng" algn="ctr">
                      <a:noFill/>
                      <a:prstDash val="solid"/>
                      <a:round/>
                      <a:headEnd type="none" w="med" len="med"/>
                      <a:tailEnd type="none" w="med" len="med"/>
                    </a:lnL>
                  </a:tcPr>
                </a:tc>
                <a:extLst>
                  <a:ext uri="{0D108BD9-81ED-4DB2-BD59-A6C34878D82A}">
                    <a16:rowId xmlns:a16="http://schemas.microsoft.com/office/drawing/2014/main" val="2413742266"/>
                  </a:ext>
                </a:extLst>
              </a:tr>
              <a:tr h="370840">
                <a:tc>
                  <a:txBody>
                    <a:bodyPr/>
                    <a:lstStyle/>
                    <a:p>
                      <a:endParaRPr lang="en-US" sz="2000"/>
                    </a:p>
                  </a:txBody>
                  <a:tcPr>
                    <a:lnT w="12700" cap="flat" cmpd="sng" algn="ctr">
                      <a:noFill/>
                      <a:prstDash val="solid"/>
                      <a:round/>
                      <a:headEnd type="none" w="med" len="med"/>
                      <a:tailEnd type="none" w="med" len="med"/>
                    </a:lnT>
                  </a:tcPr>
                </a:tc>
                <a:tc>
                  <a:txBody>
                    <a:bodyPr/>
                    <a:lstStyle/>
                    <a:p>
                      <a:endParaRPr lang="en-US" sz="2000" dirty="0"/>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r"/>
                      <a:r>
                        <a:rPr lang="en-US" sz="2000" dirty="0"/>
                        <a:t>760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a:t>743</a:t>
                      </a:r>
                    </a:p>
                  </a:txBody>
                  <a:tcPr>
                    <a:lnL w="12700" cap="flat" cmpd="sng" algn="ctr">
                      <a:noFill/>
                      <a:prstDash val="solid"/>
                      <a:round/>
                      <a:headEnd type="none" w="med" len="med"/>
                      <a:tailEnd type="none" w="med" len="med"/>
                    </a:lnL>
                  </a:tcPr>
                </a:tc>
                <a:extLst>
                  <a:ext uri="{0D108BD9-81ED-4DB2-BD59-A6C34878D82A}">
                    <a16:rowId xmlns:a16="http://schemas.microsoft.com/office/drawing/2014/main" val="1029852446"/>
                  </a:ext>
                </a:extLst>
              </a:tr>
            </a:tbl>
          </a:graphicData>
        </a:graphic>
      </p:graphicFrame>
      <p:sp>
        <p:nvSpPr>
          <p:cNvPr id="8" name="Rectangle 7">
            <a:extLst>
              <a:ext uri="{FF2B5EF4-FFF2-40B4-BE49-F238E27FC236}">
                <a16:creationId xmlns:a16="http://schemas.microsoft.com/office/drawing/2014/main" id="{92C5A257-488E-4324-59A5-D2700BD795CE}"/>
              </a:ext>
            </a:extLst>
          </p:cNvPr>
          <p:cNvSpPr/>
          <p:nvPr/>
        </p:nvSpPr>
        <p:spPr>
          <a:xfrm>
            <a:off x="2223198" y="2141729"/>
            <a:ext cx="4555713" cy="380735"/>
          </a:xfrm>
          <a:prstGeom prst="rect">
            <a:avLst/>
          </a:prstGeom>
          <a:noFill/>
          <a:ln w="28575" cap="flat" cmpd="sng" algn="ctr">
            <a:solidFill>
              <a:schemeClr val="accent4"/>
            </a:solidFill>
            <a:prstDash val="dashDot"/>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sz="2000"/>
          </a:p>
        </p:txBody>
      </p:sp>
      <p:sp>
        <p:nvSpPr>
          <p:cNvPr id="9" name="Rectangle 8">
            <a:extLst>
              <a:ext uri="{FF2B5EF4-FFF2-40B4-BE49-F238E27FC236}">
                <a16:creationId xmlns:a16="http://schemas.microsoft.com/office/drawing/2014/main" id="{59A41354-E0D9-9697-7A98-A4ECBEE992E0}"/>
              </a:ext>
            </a:extLst>
          </p:cNvPr>
          <p:cNvSpPr/>
          <p:nvPr/>
        </p:nvSpPr>
        <p:spPr>
          <a:xfrm>
            <a:off x="5265381" y="2522464"/>
            <a:ext cx="1513530" cy="380735"/>
          </a:xfrm>
          <a:prstGeom prst="rect">
            <a:avLst/>
          </a:prstGeom>
          <a:noFill/>
          <a:ln w="28575" cap="flat" cmpd="sng" algn="ctr">
            <a:solidFill>
              <a:schemeClr val="accent4"/>
            </a:solidFill>
            <a:prstDash val="dashDot"/>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sz="2000"/>
          </a:p>
        </p:txBody>
      </p:sp>
      <p:sp>
        <p:nvSpPr>
          <p:cNvPr id="5" name="Rectangle 4">
            <a:extLst>
              <a:ext uri="{FF2B5EF4-FFF2-40B4-BE49-F238E27FC236}">
                <a16:creationId xmlns:a16="http://schemas.microsoft.com/office/drawing/2014/main" id="{C6DD073B-396B-57DA-0ABE-90A84C61F8D5}"/>
              </a:ext>
            </a:extLst>
          </p:cNvPr>
          <p:cNvSpPr/>
          <p:nvPr/>
        </p:nvSpPr>
        <p:spPr>
          <a:xfrm>
            <a:off x="3979870" y="2134008"/>
            <a:ext cx="4339328" cy="380735"/>
          </a:xfrm>
          <a:prstGeom prst="rect">
            <a:avLst/>
          </a:prstGeom>
          <a:noFill/>
          <a:ln w="2857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sz="2000"/>
          </a:p>
        </p:txBody>
      </p:sp>
      <p:sp>
        <p:nvSpPr>
          <p:cNvPr id="6" name="Rectangle 5">
            <a:extLst>
              <a:ext uri="{FF2B5EF4-FFF2-40B4-BE49-F238E27FC236}">
                <a16:creationId xmlns:a16="http://schemas.microsoft.com/office/drawing/2014/main" id="{5D348796-52C3-2CC9-2312-8191684B4153}"/>
              </a:ext>
            </a:extLst>
          </p:cNvPr>
          <p:cNvSpPr/>
          <p:nvPr/>
        </p:nvSpPr>
        <p:spPr>
          <a:xfrm>
            <a:off x="6805668" y="2514743"/>
            <a:ext cx="1513530" cy="380735"/>
          </a:xfrm>
          <a:prstGeom prst="rect">
            <a:avLst/>
          </a:prstGeom>
          <a:noFill/>
          <a:ln w="2857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sz="2000"/>
          </a:p>
        </p:txBody>
      </p:sp>
    </p:spTree>
    <p:extLst>
      <p:ext uri="{BB962C8B-B14F-4D97-AF65-F5344CB8AC3E}">
        <p14:creationId xmlns:p14="http://schemas.microsoft.com/office/powerpoint/2010/main" val="2439306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Types Of Exemptions</a:t>
            </a:r>
          </a:p>
        </p:txBody>
      </p:sp>
      <p:sp>
        <p:nvSpPr>
          <p:cNvPr id="7" name="Slide Number Placeholder 2"/>
          <p:cNvSpPr txBox="1">
            <a:spLocks/>
          </p:cNvSpPr>
          <p:nvPr/>
        </p:nvSpPr>
        <p:spPr>
          <a:xfrm>
            <a:off x="8725869" y="4756576"/>
            <a:ext cx="406997" cy="321517"/>
          </a:xfrm>
          <a:prstGeom prst="rect">
            <a:avLst/>
          </a:prstGeom>
        </p:spPr>
        <p:txBody>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pPr>
              <a:defRPr/>
            </a:pPr>
            <a:fld id="{3528CCFA-0BAD-4D07-A244-1DA515BBAFBE}" type="slidenum">
              <a:rPr lang="en-US" sz="1400" smtClean="0">
                <a:latin typeface="Lato" panose="020F0502020204030203" pitchFamily="34" charset="0"/>
              </a:rPr>
              <a:pPr>
                <a:defRPr/>
              </a:pPr>
              <a:t>28</a:t>
            </a:fld>
            <a:endParaRPr lang="en-US" sz="1400" dirty="0">
              <a:latin typeface="Lato" panose="020F0502020204030203" pitchFamily="34" charset="0"/>
            </a:endParaRPr>
          </a:p>
        </p:txBody>
      </p:sp>
      <p:sp>
        <p:nvSpPr>
          <p:cNvPr id="4" name="Rectangle 3">
            <a:extLst>
              <a:ext uri="{FF2B5EF4-FFF2-40B4-BE49-F238E27FC236}">
                <a16:creationId xmlns:a16="http://schemas.microsoft.com/office/drawing/2014/main" id="{1AC52CA5-8BC4-0DFF-3327-4A7860D10B6E}"/>
              </a:ext>
            </a:extLst>
          </p:cNvPr>
          <p:cNvSpPr/>
          <p:nvPr/>
        </p:nvSpPr>
        <p:spPr>
          <a:xfrm>
            <a:off x="381794" y="1028035"/>
            <a:ext cx="8666283" cy="400110"/>
          </a:xfrm>
          <a:prstGeom prst="rect">
            <a:avLst/>
          </a:prstGeom>
        </p:spPr>
        <p:txBody>
          <a:bodyPr wrap="square">
            <a:spAutoFit/>
          </a:bodyPr>
          <a:lstStyle/>
          <a:p>
            <a:pPr marL="342900" indent="-342900">
              <a:spcAft>
                <a:spcPts val="450"/>
              </a:spcAft>
              <a:buFont typeface="Arial" panose="020B0604020202020204" pitchFamily="34" charset="0"/>
              <a:buChar char="•"/>
            </a:pPr>
            <a:r>
              <a:rPr lang="en-US" sz="2000" dirty="0">
                <a:solidFill>
                  <a:prstClr val="black"/>
                </a:solidFill>
                <a:latin typeface="Lato" panose="020F0502020204030203" pitchFamily="34" charset="0"/>
              </a:rPr>
              <a:t>Recurring and Non-Recurring Referenda (</a:t>
            </a:r>
            <a:r>
              <a:rPr lang="en-US" sz="2000" i="1" dirty="0">
                <a:solidFill>
                  <a:prstClr val="black"/>
                </a:solidFill>
                <a:latin typeface="Lato" panose="020F0502020204030203" pitchFamily="34" charset="0"/>
              </a:rPr>
              <a:t>more in other WASB sessions)</a:t>
            </a:r>
          </a:p>
        </p:txBody>
      </p:sp>
      <p:sp>
        <p:nvSpPr>
          <p:cNvPr id="10" name="TextBox 9">
            <a:extLst>
              <a:ext uri="{FF2B5EF4-FFF2-40B4-BE49-F238E27FC236}">
                <a16:creationId xmlns:a16="http://schemas.microsoft.com/office/drawing/2014/main" id="{F3E88DF2-943B-CE13-9200-D7C184C868D4}"/>
              </a:ext>
            </a:extLst>
          </p:cNvPr>
          <p:cNvSpPr txBox="1"/>
          <p:nvPr/>
        </p:nvSpPr>
        <p:spPr>
          <a:xfrm>
            <a:off x="717549" y="4591342"/>
            <a:ext cx="5292818" cy="321517"/>
          </a:xfrm>
          <a:prstGeom prst="rect">
            <a:avLst/>
          </a:prstGeom>
          <a:noFill/>
        </p:spPr>
        <p:txBody>
          <a:bodyPr wrap="square" lIns="0" tIns="0" rIns="0" bIns="0" rtlCol="0" anchor="b" anchorCtr="0">
            <a:noAutofit/>
          </a:bodyPr>
          <a:lstStyle/>
          <a:p>
            <a:pPr marL="182880" indent="-182880">
              <a:lnSpc>
                <a:spcPct val="90000"/>
              </a:lnSpc>
            </a:pPr>
            <a:r>
              <a:rPr lang="en-US" sz="1300" dirty="0">
                <a:latin typeface="Segoe UI"/>
              </a:rPr>
              <a:t>Source: Department of Public Instruction</a:t>
            </a:r>
          </a:p>
        </p:txBody>
      </p:sp>
      <p:graphicFrame>
        <p:nvGraphicFramePr>
          <p:cNvPr id="11" name="Chart 10">
            <a:extLst>
              <a:ext uri="{FF2B5EF4-FFF2-40B4-BE49-F238E27FC236}">
                <a16:creationId xmlns:a16="http://schemas.microsoft.com/office/drawing/2014/main" id="{6C538B24-9D2D-7DA0-36BF-B63749B72DE5}"/>
              </a:ext>
            </a:extLst>
          </p:cNvPr>
          <p:cNvGraphicFramePr>
            <a:graphicFrameLocks/>
          </p:cNvGraphicFramePr>
          <p:nvPr/>
        </p:nvGraphicFramePr>
        <p:xfrm>
          <a:off x="717549" y="2158448"/>
          <a:ext cx="5292818" cy="2534896"/>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11">
            <a:extLst>
              <a:ext uri="{FF2B5EF4-FFF2-40B4-BE49-F238E27FC236}">
                <a16:creationId xmlns:a16="http://schemas.microsoft.com/office/drawing/2014/main" id="{91B51A10-A0A5-B8EE-4A04-C26B68EC5DEA}"/>
              </a:ext>
            </a:extLst>
          </p:cNvPr>
          <p:cNvSpPr/>
          <p:nvPr/>
        </p:nvSpPr>
        <p:spPr>
          <a:xfrm>
            <a:off x="6090413" y="3826412"/>
            <a:ext cx="3027608" cy="717550"/>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dirty="0">
                <a:solidFill>
                  <a:schemeClr val="tx1"/>
                </a:solidFill>
                <a:latin typeface="Segoe UI" panose="020B0502040204020203" pitchFamily="34" charset="0"/>
                <a:cs typeface="Segoe UI" panose="020B0502040204020203" pitchFamily="34" charset="0"/>
              </a:rPr>
              <a:t>Districts who have passed an Operational Referendum Question since 1992</a:t>
            </a:r>
          </a:p>
        </p:txBody>
      </p:sp>
      <p:pic>
        <p:nvPicPr>
          <p:cNvPr id="13" name="Picture 12">
            <a:extLst>
              <a:ext uri="{FF2B5EF4-FFF2-40B4-BE49-F238E27FC236}">
                <a16:creationId xmlns:a16="http://schemas.microsoft.com/office/drawing/2014/main" id="{E3C498D5-3760-B8C7-3842-D3E7C51E8D48}"/>
              </a:ext>
            </a:extLst>
          </p:cNvPr>
          <p:cNvPicPr>
            <a:picLocks noChangeAspect="1"/>
          </p:cNvPicPr>
          <p:nvPr/>
        </p:nvPicPr>
        <p:blipFill rotWithShape="1">
          <a:blip r:embed="rId4"/>
          <a:srcRect l="11195"/>
          <a:stretch/>
        </p:blipFill>
        <p:spPr>
          <a:xfrm>
            <a:off x="6475139" y="1559479"/>
            <a:ext cx="2258157" cy="2227475"/>
          </a:xfrm>
          <a:prstGeom prst="rect">
            <a:avLst/>
          </a:prstGeom>
          <a:ln>
            <a:solidFill>
              <a:schemeClr val="bg1">
                <a:lumMod val="85000"/>
              </a:schemeClr>
            </a:solidFill>
          </a:ln>
        </p:spPr>
      </p:pic>
      <p:sp>
        <p:nvSpPr>
          <p:cNvPr id="14" name="Rectangle 13">
            <a:extLst>
              <a:ext uri="{FF2B5EF4-FFF2-40B4-BE49-F238E27FC236}">
                <a16:creationId xmlns:a16="http://schemas.microsoft.com/office/drawing/2014/main" id="{80BB7B11-AE37-571D-C00D-8F98A0453569}"/>
              </a:ext>
            </a:extLst>
          </p:cNvPr>
          <p:cNvSpPr/>
          <p:nvPr/>
        </p:nvSpPr>
        <p:spPr>
          <a:xfrm>
            <a:off x="146722" y="1491698"/>
            <a:ext cx="6434472" cy="717550"/>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dirty="0">
                <a:solidFill>
                  <a:schemeClr val="tx1"/>
                </a:solidFill>
                <a:latin typeface="Segoe UI" panose="020B0502040204020203" pitchFamily="34" charset="0"/>
                <a:cs typeface="Segoe UI" panose="020B0502040204020203" pitchFamily="34" charset="0"/>
              </a:rPr>
              <a:t>Districts that have at least 10% of their base revenue limit supplemented by non-recurring operating referendum</a:t>
            </a:r>
          </a:p>
        </p:txBody>
      </p:sp>
    </p:spTree>
    <p:extLst>
      <p:ext uri="{BB962C8B-B14F-4D97-AF65-F5344CB8AC3E}">
        <p14:creationId xmlns:p14="http://schemas.microsoft.com/office/powerpoint/2010/main" val="5018923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“Base Revenue Limit” and Exemptions</a:t>
            </a:r>
          </a:p>
        </p:txBody>
      </p:sp>
      <p:sp>
        <p:nvSpPr>
          <p:cNvPr id="7" name="Slide Number Placeholder 2"/>
          <p:cNvSpPr txBox="1">
            <a:spLocks/>
          </p:cNvSpPr>
          <p:nvPr/>
        </p:nvSpPr>
        <p:spPr>
          <a:xfrm>
            <a:off x="8702552" y="4710313"/>
            <a:ext cx="441448" cy="364413"/>
          </a:xfrm>
          <a:prstGeom prst="rect">
            <a:avLst/>
          </a:prstGeom>
        </p:spPr>
        <p:txBody>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pPr>
              <a:defRPr/>
            </a:pPr>
            <a:fld id="{3528CCFA-0BAD-4D07-A244-1DA515BBAFBE}" type="slidenum">
              <a:rPr lang="en-US" sz="1400" smtClean="0">
                <a:latin typeface="Lato" panose="020F0502020204030203" pitchFamily="34" charset="0"/>
              </a:rPr>
              <a:pPr>
                <a:defRPr/>
              </a:pPr>
              <a:t>29</a:t>
            </a:fld>
            <a:endParaRPr lang="en-US" sz="1400" dirty="0">
              <a:latin typeface="Lato" panose="020F0502020204030203" pitchFamily="34" charset="0"/>
            </a:endParaRPr>
          </a:p>
        </p:txBody>
      </p:sp>
      <p:sp>
        <p:nvSpPr>
          <p:cNvPr id="10" name="Rectangle 9">
            <a:extLst>
              <a:ext uri="{FF2B5EF4-FFF2-40B4-BE49-F238E27FC236}">
                <a16:creationId xmlns:a16="http://schemas.microsoft.com/office/drawing/2014/main" id="{466F8A5B-DEF2-F63D-CF55-5D564E9BB852}"/>
              </a:ext>
            </a:extLst>
          </p:cNvPr>
          <p:cNvSpPr/>
          <p:nvPr/>
        </p:nvSpPr>
        <p:spPr>
          <a:xfrm>
            <a:off x="174741" y="3745218"/>
            <a:ext cx="8794518" cy="1030941"/>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marL="285750" indent="-285750">
              <a:buFont typeface="Arial" panose="020B0604020202020204" pitchFamily="34" charset="0"/>
              <a:buChar char="•"/>
            </a:pPr>
            <a:r>
              <a:rPr lang="en-US" sz="2000" dirty="0"/>
              <a:t>Ave FTE * Max. Rev. / Member = majority of districts’ RL authority</a:t>
            </a:r>
          </a:p>
          <a:p>
            <a:pPr marL="285750" indent="-285750">
              <a:buFont typeface="Arial" panose="020B0604020202020204" pitchFamily="34" charset="0"/>
              <a:buChar char="•"/>
            </a:pPr>
            <a:r>
              <a:rPr lang="en-US" sz="2000" dirty="0"/>
              <a:t>Recurring exemptions, once levied, increase districts’ base</a:t>
            </a:r>
          </a:p>
          <a:p>
            <a:pPr marL="285750" indent="-285750">
              <a:buFont typeface="Arial" panose="020B0604020202020204" pitchFamily="34" charset="0"/>
              <a:buChar char="•"/>
            </a:pPr>
            <a:r>
              <a:rPr lang="en-US" sz="2000" dirty="0"/>
              <a:t>Non-recurring exemptions are received in the current year</a:t>
            </a:r>
          </a:p>
        </p:txBody>
      </p:sp>
      <p:pic>
        <p:nvPicPr>
          <p:cNvPr id="4" name="Picture 3">
            <a:extLst>
              <a:ext uri="{FF2B5EF4-FFF2-40B4-BE49-F238E27FC236}">
                <a16:creationId xmlns:a16="http://schemas.microsoft.com/office/drawing/2014/main" id="{84558C43-16D0-5556-C7B1-91272A4C0682}"/>
              </a:ext>
            </a:extLst>
          </p:cNvPr>
          <p:cNvPicPr>
            <a:picLocks noChangeAspect="1"/>
          </p:cNvPicPr>
          <p:nvPr/>
        </p:nvPicPr>
        <p:blipFill>
          <a:blip r:embed="rId3"/>
          <a:stretch>
            <a:fillRect/>
          </a:stretch>
        </p:blipFill>
        <p:spPr>
          <a:xfrm>
            <a:off x="0" y="1002539"/>
            <a:ext cx="9144000" cy="2685794"/>
          </a:xfrm>
          <a:prstGeom prst="rect">
            <a:avLst/>
          </a:prstGeom>
        </p:spPr>
      </p:pic>
    </p:spTree>
    <p:extLst>
      <p:ext uri="{BB962C8B-B14F-4D97-AF65-F5344CB8AC3E}">
        <p14:creationId xmlns:p14="http://schemas.microsoft.com/office/powerpoint/2010/main" val="748768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3"/>
          <p:cNvSpPr txBox="1">
            <a:spLocks noGrp="1"/>
          </p:cNvSpPr>
          <p:nvPr>
            <p:ph type="body" idx="1"/>
          </p:nvPr>
        </p:nvSpPr>
        <p:spPr>
          <a:xfrm>
            <a:off x="0" y="0"/>
            <a:ext cx="9144000" cy="921657"/>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3600"/>
              <a:buNone/>
            </a:pPr>
            <a:r>
              <a:rPr lang="en-US"/>
              <a:t>Learning Targets</a:t>
            </a:r>
            <a:endParaRPr/>
          </a:p>
        </p:txBody>
      </p:sp>
      <p:sp>
        <p:nvSpPr>
          <p:cNvPr id="61" name="Google Shape;61;p3"/>
          <p:cNvSpPr txBox="1">
            <a:spLocks noGrp="1"/>
          </p:cNvSpPr>
          <p:nvPr>
            <p:ph type="body" idx="2"/>
          </p:nvPr>
        </p:nvSpPr>
        <p:spPr>
          <a:xfrm>
            <a:off x="1265464" y="1152467"/>
            <a:ext cx="6621235" cy="3540977"/>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rgbClr val="000000"/>
              </a:buClr>
              <a:buSzPts val="2200"/>
              <a:buFont typeface="Arial"/>
              <a:buChar char="•"/>
            </a:pPr>
            <a:r>
              <a:rPr lang="en-US" sz="2200" i="1" dirty="0">
                <a:solidFill>
                  <a:srgbClr val="000000"/>
                </a:solidFill>
                <a:latin typeface="Lato"/>
                <a:ea typeface="Lato"/>
                <a:cs typeface="Lato"/>
                <a:sym typeface="Lato"/>
              </a:rPr>
              <a:t>Recall</a:t>
            </a:r>
            <a:r>
              <a:rPr lang="en-US" sz="2200" dirty="0">
                <a:solidFill>
                  <a:srgbClr val="000000"/>
                </a:solidFill>
                <a:latin typeface="Lato"/>
                <a:ea typeface="Lato"/>
                <a:cs typeface="Lato"/>
                <a:sym typeface="Lato"/>
              </a:rPr>
              <a:t> how school finance is structured in Wisconsin and </a:t>
            </a:r>
            <a:r>
              <a:rPr lang="en-US" sz="2200" i="1" dirty="0">
                <a:solidFill>
                  <a:srgbClr val="000000"/>
                </a:solidFill>
                <a:latin typeface="Lato"/>
                <a:ea typeface="Lato"/>
                <a:cs typeface="Lato"/>
                <a:sym typeface="Lato"/>
              </a:rPr>
              <a:t>identify</a:t>
            </a:r>
            <a:r>
              <a:rPr lang="en-US" sz="2200" dirty="0">
                <a:solidFill>
                  <a:srgbClr val="000000"/>
                </a:solidFill>
                <a:latin typeface="Lato"/>
                <a:ea typeface="Lato"/>
                <a:cs typeface="Lato"/>
                <a:sym typeface="Lato"/>
              </a:rPr>
              <a:t> why</a:t>
            </a:r>
            <a:endParaRPr dirty="0"/>
          </a:p>
          <a:p>
            <a:pPr marL="342900" lvl="0" indent="-342900" algn="l" rtl="0">
              <a:lnSpc>
                <a:spcPct val="100000"/>
              </a:lnSpc>
              <a:spcBef>
                <a:spcPts val="600"/>
              </a:spcBef>
              <a:spcAft>
                <a:spcPts val="0"/>
              </a:spcAft>
              <a:buClr>
                <a:srgbClr val="000000"/>
              </a:buClr>
              <a:buSzPts val="2200"/>
              <a:buFont typeface="Arial"/>
              <a:buChar char="•"/>
            </a:pPr>
            <a:r>
              <a:rPr lang="en-US" sz="2200" i="1" dirty="0">
                <a:solidFill>
                  <a:srgbClr val="000000"/>
                </a:solidFill>
                <a:latin typeface="Lato"/>
                <a:ea typeface="Lato"/>
                <a:cs typeface="Lato"/>
                <a:sym typeface="Lato"/>
              </a:rPr>
              <a:t>Explain</a:t>
            </a:r>
            <a:r>
              <a:rPr lang="en-US" sz="2200" dirty="0">
                <a:solidFill>
                  <a:srgbClr val="000000"/>
                </a:solidFill>
                <a:latin typeface="Lato"/>
                <a:ea typeface="Lato"/>
                <a:cs typeface="Lato"/>
                <a:sym typeface="Lato"/>
              </a:rPr>
              <a:t> the difference between revenue limits and state equalization aid and </a:t>
            </a:r>
            <a:r>
              <a:rPr lang="en-US" sz="2200" i="1" dirty="0">
                <a:solidFill>
                  <a:srgbClr val="000000"/>
                </a:solidFill>
                <a:latin typeface="Lato"/>
                <a:ea typeface="Lato"/>
                <a:cs typeface="Lato"/>
                <a:sym typeface="Lato"/>
              </a:rPr>
              <a:t>describe</a:t>
            </a:r>
            <a:r>
              <a:rPr lang="en-US" sz="2200" dirty="0">
                <a:solidFill>
                  <a:srgbClr val="000000"/>
                </a:solidFill>
                <a:latin typeface="Lato"/>
                <a:ea typeface="Lato"/>
                <a:cs typeface="Lato"/>
                <a:sym typeface="Lato"/>
              </a:rPr>
              <a:t> the impact on school finance</a:t>
            </a:r>
            <a:endParaRPr dirty="0"/>
          </a:p>
          <a:p>
            <a:pPr marL="342900" lvl="0" indent="-342900" algn="l" rtl="0">
              <a:lnSpc>
                <a:spcPct val="100000"/>
              </a:lnSpc>
              <a:spcBef>
                <a:spcPts val="600"/>
              </a:spcBef>
              <a:spcAft>
                <a:spcPts val="0"/>
              </a:spcAft>
              <a:buClr>
                <a:srgbClr val="000000"/>
              </a:buClr>
              <a:buSzPts val="2200"/>
              <a:buFont typeface="Arial"/>
              <a:buChar char="•"/>
            </a:pPr>
            <a:r>
              <a:rPr lang="en-US" sz="2200" i="1" dirty="0">
                <a:solidFill>
                  <a:srgbClr val="000000"/>
                </a:solidFill>
                <a:latin typeface="Lato"/>
                <a:ea typeface="Lato"/>
                <a:cs typeface="Lato"/>
                <a:sym typeface="Lato"/>
              </a:rPr>
              <a:t>Recognize</a:t>
            </a:r>
            <a:r>
              <a:rPr lang="en-US" sz="2200" dirty="0">
                <a:solidFill>
                  <a:srgbClr val="000000"/>
                </a:solidFill>
                <a:latin typeface="Lato"/>
                <a:ea typeface="Lato"/>
                <a:cs typeface="Lato"/>
                <a:sym typeface="Lato"/>
              </a:rPr>
              <a:t> the difference between cash and fund balance</a:t>
            </a:r>
            <a:endParaRPr dirty="0"/>
          </a:p>
          <a:p>
            <a:pPr marL="0" lvl="0" indent="0" algn="ctr" rtl="0">
              <a:lnSpc>
                <a:spcPct val="100000"/>
              </a:lnSpc>
              <a:spcBef>
                <a:spcPts val="600"/>
              </a:spcBef>
              <a:spcAft>
                <a:spcPts val="0"/>
              </a:spcAft>
              <a:buClr>
                <a:schemeClr val="dk1"/>
              </a:buClr>
              <a:buSzPts val="2200"/>
              <a:buNone/>
            </a:pPr>
            <a:endParaRPr sz="2200" dirty="0">
              <a:solidFill>
                <a:srgbClr val="000000"/>
              </a:solidFill>
              <a:latin typeface="Lato"/>
              <a:ea typeface="Lato"/>
              <a:cs typeface="Lato"/>
              <a:sym typeface="Lato"/>
            </a:endParaRPr>
          </a:p>
          <a:p>
            <a:pPr marL="0" lvl="0" indent="0" algn="l" rtl="0">
              <a:lnSpc>
                <a:spcPct val="100000"/>
              </a:lnSpc>
              <a:spcBef>
                <a:spcPts val="600"/>
              </a:spcBef>
              <a:spcAft>
                <a:spcPts val="0"/>
              </a:spcAft>
              <a:buClr>
                <a:schemeClr val="dk1"/>
              </a:buClr>
              <a:buSzPts val="2200"/>
              <a:buNone/>
            </a:pPr>
            <a:endParaRPr sz="2200" dirty="0">
              <a:solidFill>
                <a:srgbClr val="000000"/>
              </a:solidFill>
              <a:latin typeface="Lato"/>
              <a:ea typeface="Lato"/>
              <a:cs typeface="Lato"/>
              <a:sym typeface="Lato"/>
            </a:endParaRPr>
          </a:p>
          <a:p>
            <a:pPr marL="342900" lvl="0" indent="-203200" algn="l" rtl="0">
              <a:lnSpc>
                <a:spcPct val="100000"/>
              </a:lnSpc>
              <a:spcBef>
                <a:spcPts val="600"/>
              </a:spcBef>
              <a:spcAft>
                <a:spcPts val="0"/>
              </a:spcAft>
              <a:buClr>
                <a:schemeClr val="dk1"/>
              </a:buClr>
              <a:buSzPts val="2200"/>
              <a:buFont typeface="Arial"/>
              <a:buNone/>
            </a:pPr>
            <a:endParaRPr sz="2200" b="0" dirty="0">
              <a:solidFill>
                <a:srgbClr val="000000"/>
              </a:solidFill>
              <a:latin typeface="Lato"/>
              <a:ea typeface="Lato"/>
              <a:cs typeface="Lato"/>
              <a:sym typeface="Lato"/>
            </a:endParaRPr>
          </a:p>
          <a:p>
            <a:pPr marL="342900" lvl="0" indent="-203200" algn="l" rtl="0">
              <a:lnSpc>
                <a:spcPct val="100000"/>
              </a:lnSpc>
              <a:spcBef>
                <a:spcPts val="600"/>
              </a:spcBef>
              <a:spcAft>
                <a:spcPts val="0"/>
              </a:spcAft>
              <a:buClr>
                <a:schemeClr val="dk1"/>
              </a:buClr>
              <a:buSzPts val="2200"/>
              <a:buFont typeface="Arial"/>
              <a:buNone/>
            </a:pPr>
            <a:endParaRPr sz="2200" dirty="0">
              <a:solidFill>
                <a:srgbClr val="000000"/>
              </a:solidFill>
              <a:latin typeface="Lato"/>
              <a:ea typeface="Lato"/>
              <a:cs typeface="Lato"/>
              <a:sym typeface="Lato"/>
            </a:endParaRPr>
          </a:p>
        </p:txBody>
      </p:sp>
      <p:sp>
        <p:nvSpPr>
          <p:cNvPr id="62" name="Google Shape;62;p3"/>
          <p:cNvSpPr/>
          <p:nvPr/>
        </p:nvSpPr>
        <p:spPr>
          <a:xfrm>
            <a:off x="8790052" y="4684259"/>
            <a:ext cx="28886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fld id="{00000000-1234-1234-1234-123412341234}" type="slidenum">
              <a:rPr lang="en-US" sz="1400" b="0" i="0" u="none" strike="noStrike" cap="none">
                <a:solidFill>
                  <a:srgbClr val="000000"/>
                </a:solidFill>
                <a:latin typeface="Lato"/>
                <a:ea typeface="Lato"/>
                <a:cs typeface="Lato"/>
                <a:sym typeface="Lato"/>
              </a:rPr>
              <a:t>3</a:t>
            </a:fld>
            <a:endParaRPr sz="1400" b="0" i="0" u="none" strike="noStrike" cap="none" dirty="0">
              <a:solidFill>
                <a:srgbClr val="000000"/>
              </a:solidFill>
              <a:latin typeface="Lato"/>
              <a:ea typeface="Lato"/>
              <a:cs typeface="Lato"/>
              <a:sym typeface="Lato"/>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1">
            <a:extLst>
              <a:ext uri="{FF2B5EF4-FFF2-40B4-BE49-F238E27FC236}">
                <a16:creationId xmlns:a16="http://schemas.microsoft.com/office/drawing/2014/main" id="{81C77F20-BCA5-7C88-8CC3-196470D2521D}"/>
              </a:ext>
            </a:extLst>
          </p:cNvPr>
          <p:cNvSpPr txBox="1">
            <a:spLocks/>
          </p:cNvSpPr>
          <p:nvPr/>
        </p:nvSpPr>
        <p:spPr>
          <a:xfrm>
            <a:off x="1680" y="0"/>
            <a:ext cx="9140641" cy="9216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defPPr>
              <a:defRPr lang="en-US"/>
            </a:defPPr>
            <a:lvl1pPr algn="ctr" defTabSz="685800">
              <a:lnSpc>
                <a:spcPct val="90000"/>
              </a:lnSpc>
              <a:spcBef>
                <a:spcPct val="0"/>
              </a:spcBef>
              <a:buNone/>
              <a:defRPr sz="3300" b="1">
                <a:solidFill>
                  <a:schemeClr val="lt1"/>
                </a:solidFill>
                <a:latin typeface="Lato Black" panose="020F0A02020204030203"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effectLst>
                  <a:outerShdw blurRad="12700" dist="12700" dir="2700000" algn="tl" rotWithShape="0">
                    <a:prstClr val="black">
                      <a:alpha val="40000"/>
                    </a:prstClr>
                  </a:outerShdw>
                </a:effectLst>
              </a:rPr>
              <a:t>Total Revenue Limit Authority</a:t>
            </a:r>
          </a:p>
        </p:txBody>
      </p:sp>
      <p:graphicFrame>
        <p:nvGraphicFramePr>
          <p:cNvPr id="5" name="Content Placeholder 3">
            <a:extLst>
              <a:ext uri="{FF2B5EF4-FFF2-40B4-BE49-F238E27FC236}">
                <a16:creationId xmlns:a16="http://schemas.microsoft.com/office/drawing/2014/main" id="{40E312EE-B41F-7FAA-BB80-65480B41880A}"/>
              </a:ext>
            </a:extLst>
          </p:cNvPr>
          <p:cNvGraphicFramePr>
            <a:graphicFrameLocks noGrp="1"/>
          </p:cNvGraphicFramePr>
          <p:nvPr>
            <p:ph idx="1"/>
            <p:extLst>
              <p:ext uri="{D42A27DB-BD31-4B8C-83A1-F6EECF244321}">
                <p14:modId xmlns:p14="http://schemas.microsoft.com/office/powerpoint/2010/main" val="3415707323"/>
              </p:ext>
            </p:extLst>
          </p:nvPr>
        </p:nvGraphicFramePr>
        <p:xfrm>
          <a:off x="188259" y="997695"/>
          <a:ext cx="8812306" cy="22232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0" name="Group 9">
            <a:extLst>
              <a:ext uri="{FF2B5EF4-FFF2-40B4-BE49-F238E27FC236}">
                <a16:creationId xmlns:a16="http://schemas.microsoft.com/office/drawing/2014/main" id="{EC26701B-2E57-306C-89AB-7976079BA28F}"/>
              </a:ext>
            </a:extLst>
          </p:cNvPr>
          <p:cNvGrpSpPr/>
          <p:nvPr/>
        </p:nvGrpSpPr>
        <p:grpSpPr>
          <a:xfrm>
            <a:off x="188259" y="2510278"/>
            <a:ext cx="8812306" cy="2223247"/>
            <a:chOff x="188259" y="2571750"/>
            <a:chExt cx="8812306" cy="2367803"/>
          </a:xfrm>
        </p:grpSpPr>
        <p:sp>
          <p:nvSpPr>
            <p:cNvPr id="7" name="Rectangle: Rounded Corners 6">
              <a:extLst>
                <a:ext uri="{FF2B5EF4-FFF2-40B4-BE49-F238E27FC236}">
                  <a16:creationId xmlns:a16="http://schemas.microsoft.com/office/drawing/2014/main" id="{A0115660-6ADA-6EF9-93F4-021158DFB0EE}"/>
                </a:ext>
              </a:extLst>
            </p:cNvPr>
            <p:cNvSpPr/>
            <p:nvPr/>
          </p:nvSpPr>
          <p:spPr>
            <a:xfrm>
              <a:off x="188259" y="3119718"/>
              <a:ext cx="8812306" cy="1819835"/>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sz="2400" dirty="0"/>
                <a:t>The “How Much” revenue a district can receive through </a:t>
              </a:r>
            </a:p>
            <a:p>
              <a:r>
                <a:rPr lang="en-US" sz="2400" dirty="0"/>
                <a:t>the sources of </a:t>
              </a:r>
              <a:r>
                <a:rPr lang="en-US" sz="2400" i="1" dirty="0"/>
                <a:t>General Aid</a:t>
              </a:r>
              <a:r>
                <a:rPr lang="en-US" sz="2400" dirty="0"/>
                <a:t> and the </a:t>
              </a:r>
              <a:r>
                <a:rPr lang="en-US" sz="2400" i="1" dirty="0"/>
                <a:t>Local Tax Levy</a:t>
              </a:r>
            </a:p>
          </p:txBody>
        </p:sp>
        <p:sp>
          <p:nvSpPr>
            <p:cNvPr id="8" name="Arrow: Up 7">
              <a:extLst>
                <a:ext uri="{FF2B5EF4-FFF2-40B4-BE49-F238E27FC236}">
                  <a16:creationId xmlns:a16="http://schemas.microsoft.com/office/drawing/2014/main" id="{173648C3-B41B-2F2E-E16E-DDBF463A48FE}"/>
                </a:ext>
              </a:extLst>
            </p:cNvPr>
            <p:cNvSpPr/>
            <p:nvPr/>
          </p:nvSpPr>
          <p:spPr>
            <a:xfrm>
              <a:off x="7252448" y="2571750"/>
              <a:ext cx="717177" cy="691403"/>
            </a:xfrm>
            <a:prstGeom prst="upArrow">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a:extLst>
              <a:ext uri="{FF2B5EF4-FFF2-40B4-BE49-F238E27FC236}">
                <a16:creationId xmlns:a16="http://schemas.microsoft.com/office/drawing/2014/main" id="{222B30EC-A44D-AAFE-FFA1-9C62751CA10F}"/>
              </a:ext>
            </a:extLst>
          </p:cNvPr>
          <p:cNvPicPr>
            <a:picLocks noChangeAspect="1"/>
          </p:cNvPicPr>
          <p:nvPr/>
        </p:nvPicPr>
        <p:blipFill>
          <a:blip r:embed="rId8"/>
          <a:stretch>
            <a:fillRect/>
          </a:stretch>
        </p:blipFill>
        <p:spPr>
          <a:xfrm>
            <a:off x="7115415" y="3263153"/>
            <a:ext cx="1759644" cy="1454288"/>
          </a:xfrm>
          <a:prstGeom prst="rect">
            <a:avLst/>
          </a:prstGeom>
        </p:spPr>
      </p:pic>
      <p:sp>
        <p:nvSpPr>
          <p:cNvPr id="4" name="TextBox 3">
            <a:extLst>
              <a:ext uri="{FF2B5EF4-FFF2-40B4-BE49-F238E27FC236}">
                <a16:creationId xmlns:a16="http://schemas.microsoft.com/office/drawing/2014/main" id="{5030CA7B-EF8C-0F40-32A5-B4BE3A746C95}"/>
              </a:ext>
            </a:extLst>
          </p:cNvPr>
          <p:cNvSpPr txBox="1"/>
          <p:nvPr/>
        </p:nvSpPr>
        <p:spPr>
          <a:xfrm>
            <a:off x="8733146" y="4775736"/>
            <a:ext cx="409175" cy="307777"/>
          </a:xfrm>
          <a:prstGeom prst="rect">
            <a:avLst/>
          </a:prstGeom>
          <a:noFill/>
        </p:spPr>
        <p:txBody>
          <a:bodyPr wrap="square">
            <a:spAutoFit/>
          </a:bodyPr>
          <a:lstStyle/>
          <a:p>
            <a:fld id="{3528CCFA-0BAD-4D07-A244-1DA515BBAFBE}" type="slidenum">
              <a:rPr lang="en-US" sz="1400" smtClean="0">
                <a:latin typeface="Lato" panose="020F0502020204030203" pitchFamily="34" charset="0"/>
              </a:rPr>
              <a:pPr/>
              <a:t>30</a:t>
            </a:fld>
            <a:endParaRPr lang="en-US" dirty="0"/>
          </a:p>
        </p:txBody>
      </p:sp>
    </p:spTree>
    <p:extLst>
      <p:ext uri="{BB962C8B-B14F-4D97-AF65-F5344CB8AC3E}">
        <p14:creationId xmlns:p14="http://schemas.microsoft.com/office/powerpoint/2010/main" val="33134864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80" y="1"/>
            <a:ext cx="9078705" cy="9436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r>
              <a:rPr lang="en-US" sz="3300" b="1" dirty="0">
                <a:latin typeface="Lato Black" panose="020F0A02020204030203" pitchFamily="34" charset="0"/>
              </a:rPr>
              <a:t>Revenue Limits, State Aids,</a:t>
            </a:r>
            <a:br>
              <a:rPr lang="en-US" sz="3300" b="1" dirty="0">
                <a:latin typeface="Lato Black" panose="020F0A02020204030203" pitchFamily="34" charset="0"/>
              </a:rPr>
            </a:br>
            <a:r>
              <a:rPr lang="en-US" sz="3300" b="1" dirty="0">
                <a:latin typeface="Lato Black" panose="020F0A02020204030203" pitchFamily="34" charset="0"/>
              </a:rPr>
              <a:t> and Controlled Property Tax Levies</a:t>
            </a:r>
            <a:endParaRPr lang="en-US" sz="3300" dirty="0">
              <a:latin typeface="Lato Black" panose="020F0A02020204030203" pitchFamily="34" charset="0"/>
            </a:endParaRPr>
          </a:p>
        </p:txBody>
      </p:sp>
      <p:graphicFrame>
        <p:nvGraphicFramePr>
          <p:cNvPr id="5" name="Content Placeholder 4"/>
          <p:cNvGraphicFramePr>
            <a:graphicFrameLocks noGrp="1"/>
          </p:cNvGraphicFramePr>
          <p:nvPr>
            <p:ph idx="1"/>
          </p:nvPr>
        </p:nvGraphicFramePr>
        <p:xfrm>
          <a:off x="429371" y="1142699"/>
          <a:ext cx="8285259" cy="36245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AutoShape 2" descr="Image result for how muc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Slide Number Placeholder 2"/>
          <p:cNvSpPr>
            <a:spLocks noGrp="1"/>
          </p:cNvSpPr>
          <p:nvPr>
            <p:ph type="sldNum" sz="quarter" idx="12"/>
          </p:nvPr>
        </p:nvSpPr>
        <p:spPr>
          <a:xfrm>
            <a:off x="8676723" y="4767263"/>
            <a:ext cx="403662" cy="312218"/>
          </a:xfrm>
        </p:spPr>
        <p:txBody>
          <a:bodyPr/>
          <a:lstStyle/>
          <a:p>
            <a:pPr>
              <a:defRPr/>
            </a:pPr>
            <a:fld id="{3528CCFA-0BAD-4D07-A244-1DA515BBAFBE}" type="slidenum">
              <a:rPr lang="en-US" sz="1400" smtClean="0">
                <a:latin typeface="Lato" panose="020F0502020204030203" pitchFamily="34" charset="0"/>
              </a:rPr>
              <a:pPr>
                <a:defRPr/>
              </a:pPr>
              <a:t>31</a:t>
            </a:fld>
            <a:endParaRPr lang="en-US" dirty="0">
              <a:latin typeface="Lato" panose="020F0502020204030203" pitchFamily="34" charset="0"/>
            </a:endParaRPr>
          </a:p>
        </p:txBody>
      </p:sp>
    </p:spTree>
    <p:extLst>
      <p:ext uri="{BB962C8B-B14F-4D97-AF65-F5344CB8AC3E}">
        <p14:creationId xmlns:p14="http://schemas.microsoft.com/office/powerpoint/2010/main" val="18976478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D5694-70C6-4145-8CA5-9A6C5B611303}"/>
              </a:ext>
            </a:extLst>
          </p:cNvPr>
          <p:cNvSpPr>
            <a:spLocks noGrp="1"/>
          </p:cNvSpPr>
          <p:nvPr>
            <p:ph type="title"/>
          </p:nvPr>
        </p:nvSpPr>
        <p:spPr>
          <a:xfrm>
            <a:off x="457200" y="56459"/>
            <a:ext cx="8229600" cy="877360"/>
          </a:xfrm>
        </p:spPr>
        <p:txBody>
          <a:bodyPr/>
          <a:lstStyle/>
          <a:p>
            <a:r>
              <a:rPr lang="en-US" dirty="0"/>
              <a:t>Revenue Limit Levies</a:t>
            </a:r>
          </a:p>
        </p:txBody>
      </p:sp>
      <p:sp>
        <p:nvSpPr>
          <p:cNvPr id="4" name="Slide Number Placeholder 3">
            <a:extLst>
              <a:ext uri="{FF2B5EF4-FFF2-40B4-BE49-F238E27FC236}">
                <a16:creationId xmlns:a16="http://schemas.microsoft.com/office/drawing/2014/main" id="{A2796843-B973-4933-950C-2134F718EE2F}"/>
              </a:ext>
            </a:extLst>
          </p:cNvPr>
          <p:cNvSpPr>
            <a:spLocks noGrp="1"/>
          </p:cNvSpPr>
          <p:nvPr>
            <p:ph type="sldNum" sz="quarter" idx="12"/>
          </p:nvPr>
        </p:nvSpPr>
        <p:spPr>
          <a:xfrm>
            <a:off x="8686800" y="4793471"/>
            <a:ext cx="394191" cy="309105"/>
          </a:xfrm>
        </p:spPr>
        <p:txBody>
          <a:bodyPr/>
          <a:lstStyle/>
          <a:p>
            <a:fld id="{FD6C19A2-9E01-468F-BDC9-AC16B7F4160F}" type="slidenum">
              <a:rPr lang="en-US" smtClean="0"/>
              <a:pPr/>
              <a:t>32</a:t>
            </a:fld>
            <a:endParaRPr lang="en-US" dirty="0"/>
          </a:p>
        </p:txBody>
      </p:sp>
      <p:sp>
        <p:nvSpPr>
          <p:cNvPr id="6" name="Content Placeholder 5">
            <a:extLst>
              <a:ext uri="{FF2B5EF4-FFF2-40B4-BE49-F238E27FC236}">
                <a16:creationId xmlns:a16="http://schemas.microsoft.com/office/drawing/2014/main" id="{65BFC43B-88DF-4CE4-7BF1-AE710C29D436}"/>
              </a:ext>
            </a:extLst>
          </p:cNvPr>
          <p:cNvSpPr>
            <a:spLocks noGrp="1"/>
          </p:cNvSpPr>
          <p:nvPr>
            <p:ph idx="1"/>
          </p:nvPr>
        </p:nvSpPr>
        <p:spPr>
          <a:xfrm>
            <a:off x="466032" y="1364471"/>
            <a:ext cx="5618531" cy="3429000"/>
          </a:xfrm>
        </p:spPr>
        <p:txBody>
          <a:bodyPr>
            <a:noAutofit/>
          </a:bodyPr>
          <a:lstStyle/>
          <a:p>
            <a:pPr lvl="0">
              <a:spcAft>
                <a:spcPts val="600"/>
              </a:spcAft>
            </a:pPr>
            <a:r>
              <a:rPr lang="en-US" sz="2000" b="0" dirty="0"/>
              <a:t>Fund 41 Capital projects fund</a:t>
            </a:r>
          </a:p>
          <a:p>
            <a:pPr>
              <a:spcAft>
                <a:spcPts val="600"/>
              </a:spcAft>
            </a:pPr>
            <a:r>
              <a:rPr lang="en-US" sz="2000" b="0" dirty="0"/>
              <a:t>Fund 38 Non-Referendum-Approved Debt</a:t>
            </a:r>
          </a:p>
          <a:p>
            <a:pPr>
              <a:spcAft>
                <a:spcPts val="600"/>
              </a:spcAft>
            </a:pPr>
            <a:r>
              <a:rPr lang="en-US" sz="2000" b="0" dirty="0"/>
              <a:t>Fund 10 General Fund</a:t>
            </a:r>
          </a:p>
          <a:p>
            <a:pPr>
              <a:spcAft>
                <a:spcPts val="600"/>
              </a:spcAft>
            </a:pPr>
            <a:endParaRPr lang="en-US" sz="2000" b="0" dirty="0"/>
          </a:p>
          <a:p>
            <a:pPr>
              <a:spcAft>
                <a:spcPts val="600"/>
              </a:spcAft>
            </a:pPr>
            <a:r>
              <a:rPr lang="en-US" sz="2000" b="0" dirty="0"/>
              <a:t>Typically a change in a Fund 41 or Fund 38 levy does not impact the total levy, instead it distributes more or less to Fund 10</a:t>
            </a:r>
          </a:p>
        </p:txBody>
      </p:sp>
      <p:grpSp>
        <p:nvGrpSpPr>
          <p:cNvPr id="8" name="Group 7">
            <a:extLst>
              <a:ext uri="{FF2B5EF4-FFF2-40B4-BE49-F238E27FC236}">
                <a16:creationId xmlns:a16="http://schemas.microsoft.com/office/drawing/2014/main" id="{1D3E389E-9D82-8B10-BDD9-2A40569047EB}"/>
              </a:ext>
            </a:extLst>
          </p:cNvPr>
          <p:cNvGrpSpPr/>
          <p:nvPr/>
        </p:nvGrpSpPr>
        <p:grpSpPr>
          <a:xfrm>
            <a:off x="6642033" y="1216649"/>
            <a:ext cx="2174373" cy="3497602"/>
            <a:chOff x="6099565" y="63480"/>
            <a:chExt cx="2174373" cy="3497602"/>
          </a:xfrm>
        </p:grpSpPr>
        <p:sp>
          <p:nvSpPr>
            <p:cNvPr id="9" name="Rectangle: Rounded Corners 8">
              <a:extLst>
                <a:ext uri="{FF2B5EF4-FFF2-40B4-BE49-F238E27FC236}">
                  <a16:creationId xmlns:a16="http://schemas.microsoft.com/office/drawing/2014/main" id="{F1D3C54D-DFB5-DC15-F7A3-3CDA28CC0A35}"/>
                </a:ext>
              </a:extLst>
            </p:cNvPr>
            <p:cNvSpPr/>
            <p:nvPr/>
          </p:nvSpPr>
          <p:spPr>
            <a:xfrm>
              <a:off x="6099565" y="63480"/>
              <a:ext cx="2174373" cy="3497602"/>
            </a:xfrm>
            <a:prstGeom prst="roundRect">
              <a:avLst>
                <a:gd name="adj" fmla="val 10000"/>
              </a:avLst>
            </a:prstGeom>
          </p:spPr>
          <p:style>
            <a:lnRef idx="0">
              <a:schemeClr val="lt1">
                <a:hueOff val="0"/>
                <a:satOff val="0"/>
                <a:lumOff val="0"/>
                <a:alphaOff val="0"/>
              </a:schemeClr>
            </a:lnRef>
            <a:fillRef idx="3">
              <a:schemeClr val="accent1">
                <a:shade val="50000"/>
                <a:hueOff val="0"/>
                <a:satOff val="0"/>
                <a:lumOff val="0"/>
                <a:alphaOff val="0"/>
              </a:schemeClr>
            </a:fillRef>
            <a:effectRef idx="3">
              <a:schemeClr val="accent1">
                <a:shade val="50000"/>
                <a:hueOff val="0"/>
                <a:satOff val="0"/>
                <a:lumOff val="0"/>
                <a:alphaOff val="0"/>
              </a:schemeClr>
            </a:effectRef>
            <a:fontRef idx="minor">
              <a:schemeClr val="lt1"/>
            </a:fontRef>
          </p:style>
          <p:txBody>
            <a:bodyPr/>
            <a:lstStyle/>
            <a:p>
              <a:endParaRPr lang="en-US"/>
            </a:p>
          </p:txBody>
        </p:sp>
        <p:sp>
          <p:nvSpPr>
            <p:cNvPr id="10" name="Rectangle: Rounded Corners 4">
              <a:extLst>
                <a:ext uri="{FF2B5EF4-FFF2-40B4-BE49-F238E27FC236}">
                  <a16:creationId xmlns:a16="http://schemas.microsoft.com/office/drawing/2014/main" id="{8E0957D9-A7AB-4FEE-34C5-44918E4858E2}"/>
                </a:ext>
              </a:extLst>
            </p:cNvPr>
            <p:cNvSpPr txBox="1"/>
            <p:nvPr/>
          </p:nvSpPr>
          <p:spPr>
            <a:xfrm>
              <a:off x="6163250" y="127165"/>
              <a:ext cx="2047003" cy="33702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Lato" panose="020F0502020204030203" pitchFamily="34" charset="0"/>
                </a:rPr>
                <a:t>Revenue Limit Levy</a:t>
              </a:r>
            </a:p>
          </p:txBody>
        </p:sp>
      </p:grpSp>
      <p:cxnSp>
        <p:nvCxnSpPr>
          <p:cNvPr id="12" name="Straight Connector 11">
            <a:extLst>
              <a:ext uri="{FF2B5EF4-FFF2-40B4-BE49-F238E27FC236}">
                <a16:creationId xmlns:a16="http://schemas.microsoft.com/office/drawing/2014/main" id="{97E09FB1-986D-DDE2-DA72-4FDFC50388B1}"/>
              </a:ext>
            </a:extLst>
          </p:cNvPr>
          <p:cNvCxnSpPr/>
          <p:nvPr/>
        </p:nvCxnSpPr>
        <p:spPr>
          <a:xfrm>
            <a:off x="6590418" y="4419600"/>
            <a:ext cx="2277604" cy="0"/>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3" name="Straight Connector 12">
            <a:extLst>
              <a:ext uri="{FF2B5EF4-FFF2-40B4-BE49-F238E27FC236}">
                <a16:creationId xmlns:a16="http://schemas.microsoft.com/office/drawing/2014/main" id="{02BDB2F3-D59D-B661-7113-857D009FC9E1}"/>
              </a:ext>
            </a:extLst>
          </p:cNvPr>
          <p:cNvCxnSpPr/>
          <p:nvPr/>
        </p:nvCxnSpPr>
        <p:spPr>
          <a:xfrm>
            <a:off x="6590417" y="3975100"/>
            <a:ext cx="2277604" cy="0"/>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5" name="TextBox 14">
            <a:extLst>
              <a:ext uri="{FF2B5EF4-FFF2-40B4-BE49-F238E27FC236}">
                <a16:creationId xmlns:a16="http://schemas.microsoft.com/office/drawing/2014/main" id="{30A89BD1-CA40-CF1B-01D3-849721A29D39}"/>
              </a:ext>
            </a:extLst>
          </p:cNvPr>
          <p:cNvSpPr txBox="1"/>
          <p:nvPr/>
        </p:nvSpPr>
        <p:spPr>
          <a:xfrm>
            <a:off x="7272019" y="4419600"/>
            <a:ext cx="914400" cy="339645"/>
          </a:xfrm>
          <a:prstGeom prst="rect">
            <a:avLst/>
          </a:prstGeom>
          <a:noFill/>
        </p:spPr>
        <p:txBody>
          <a:bodyPr wrap="square">
            <a:spAutoFit/>
          </a:bodyPr>
          <a:lstStyle/>
          <a:p>
            <a:r>
              <a:rPr lang="en-US" b="0" dirty="0"/>
              <a:t>Fund 41 </a:t>
            </a:r>
            <a:endParaRPr lang="en-US" dirty="0"/>
          </a:p>
        </p:txBody>
      </p:sp>
      <p:sp>
        <p:nvSpPr>
          <p:cNvPr id="17" name="TextBox 16">
            <a:extLst>
              <a:ext uri="{FF2B5EF4-FFF2-40B4-BE49-F238E27FC236}">
                <a16:creationId xmlns:a16="http://schemas.microsoft.com/office/drawing/2014/main" id="{F5A0C592-8ABC-33D0-5381-2ADBA01F0940}"/>
              </a:ext>
            </a:extLst>
          </p:cNvPr>
          <p:cNvSpPr txBox="1"/>
          <p:nvPr/>
        </p:nvSpPr>
        <p:spPr>
          <a:xfrm>
            <a:off x="7272019" y="4000735"/>
            <a:ext cx="889000" cy="339645"/>
          </a:xfrm>
          <a:prstGeom prst="rect">
            <a:avLst/>
          </a:prstGeom>
          <a:noFill/>
        </p:spPr>
        <p:txBody>
          <a:bodyPr wrap="square">
            <a:spAutoFit/>
          </a:bodyPr>
          <a:lstStyle/>
          <a:p>
            <a:r>
              <a:rPr lang="en-US" b="0" dirty="0"/>
              <a:t>Fund 38 </a:t>
            </a:r>
            <a:endParaRPr lang="en-US" dirty="0"/>
          </a:p>
        </p:txBody>
      </p:sp>
      <p:sp>
        <p:nvSpPr>
          <p:cNvPr id="19" name="TextBox 18">
            <a:extLst>
              <a:ext uri="{FF2B5EF4-FFF2-40B4-BE49-F238E27FC236}">
                <a16:creationId xmlns:a16="http://schemas.microsoft.com/office/drawing/2014/main" id="{26BAF0CF-4020-8EE3-41CE-C9BC1E3CAD7D}"/>
              </a:ext>
            </a:extLst>
          </p:cNvPr>
          <p:cNvSpPr txBox="1"/>
          <p:nvPr/>
        </p:nvSpPr>
        <p:spPr>
          <a:xfrm>
            <a:off x="7272019" y="1766190"/>
            <a:ext cx="863600" cy="339645"/>
          </a:xfrm>
          <a:prstGeom prst="rect">
            <a:avLst/>
          </a:prstGeom>
          <a:noFill/>
        </p:spPr>
        <p:txBody>
          <a:bodyPr wrap="square">
            <a:spAutoFit/>
          </a:bodyPr>
          <a:lstStyle/>
          <a:p>
            <a:r>
              <a:rPr lang="en-US" b="0" dirty="0"/>
              <a:t>Fund 10 </a:t>
            </a:r>
            <a:endParaRPr lang="en-US" dirty="0"/>
          </a:p>
        </p:txBody>
      </p:sp>
    </p:spTree>
    <p:extLst>
      <p:ext uri="{BB962C8B-B14F-4D97-AF65-F5344CB8AC3E}">
        <p14:creationId xmlns:p14="http://schemas.microsoft.com/office/powerpoint/2010/main" val="2605319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fade">
                                      <p:cBhvr>
                                        <p:cTn id="18" dur="500"/>
                                        <p:tgtEl>
                                          <p:spTgt spid="6">
                                            <p:txEl>
                                              <p:pRg st="1" end="1"/>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par>
                                <p:cTn id="22" presetID="10" presetClass="entr" presetSubtype="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Effect transition="in" filter="fade">
                                      <p:cBhvr>
                                        <p:cTn id="32" dur="500"/>
                                        <p:tgtEl>
                                          <p:spTgt spid="6">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Effect transition="in" filter="fade">
                                      <p:cBhvr>
                                        <p:cTn id="37" dur="500"/>
                                        <p:tgtEl>
                                          <p:spTgt spid="6">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15"/>
                                        </p:tgtEl>
                                      </p:cBhvr>
                                    </p:animEffect>
                                    <p:set>
                                      <p:cBhvr>
                                        <p:cTn id="42" dur="1" fill="hold">
                                          <p:stCondLst>
                                            <p:cond delay="499"/>
                                          </p:stCondLst>
                                        </p:cTn>
                                        <p:tgtEl>
                                          <p:spTgt spid="15"/>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12"/>
                                        </p:tgtEl>
                                      </p:cBhvr>
                                    </p:animEffect>
                                    <p:set>
                                      <p:cBhvr>
                                        <p:cTn id="45" dur="1" fill="hold">
                                          <p:stCondLst>
                                            <p:cond delay="499"/>
                                          </p:stCondLst>
                                        </p:cTn>
                                        <p:tgtEl>
                                          <p:spTgt spid="12"/>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17"/>
                                        </p:tgtEl>
                                      </p:cBhvr>
                                    </p:animEffect>
                                    <p:set>
                                      <p:cBhvr>
                                        <p:cTn id="48" dur="1" fill="hold">
                                          <p:stCondLst>
                                            <p:cond delay="499"/>
                                          </p:stCondLst>
                                        </p:cTn>
                                        <p:tgtEl>
                                          <p:spTgt spid="17"/>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13"/>
                                        </p:tgtEl>
                                      </p:cBhvr>
                                    </p:animEffect>
                                    <p:set>
                                      <p:cBhvr>
                                        <p:cTn id="51"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15" grpId="0" uiExpand="1"/>
      <p:bldP spid="15" grpId="1"/>
      <p:bldP spid="17" grpId="0" uiExpand="1"/>
      <p:bldP spid="17" grpId="1"/>
      <p:bldP spid="1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D5694-70C6-4145-8CA5-9A6C5B611303}"/>
              </a:ext>
            </a:extLst>
          </p:cNvPr>
          <p:cNvSpPr>
            <a:spLocks noGrp="1"/>
          </p:cNvSpPr>
          <p:nvPr>
            <p:ph type="title"/>
          </p:nvPr>
        </p:nvSpPr>
        <p:spPr>
          <a:xfrm>
            <a:off x="457200" y="56459"/>
            <a:ext cx="8229600" cy="877360"/>
          </a:xfrm>
        </p:spPr>
        <p:txBody>
          <a:bodyPr/>
          <a:lstStyle/>
          <a:p>
            <a:r>
              <a:rPr lang="en-US" dirty="0"/>
              <a:t>Total School Tax Levy Composition</a:t>
            </a:r>
          </a:p>
        </p:txBody>
      </p:sp>
      <p:sp>
        <p:nvSpPr>
          <p:cNvPr id="4" name="Slide Number Placeholder 3">
            <a:extLst>
              <a:ext uri="{FF2B5EF4-FFF2-40B4-BE49-F238E27FC236}">
                <a16:creationId xmlns:a16="http://schemas.microsoft.com/office/drawing/2014/main" id="{A2796843-B973-4933-950C-2134F718EE2F}"/>
              </a:ext>
            </a:extLst>
          </p:cNvPr>
          <p:cNvSpPr>
            <a:spLocks noGrp="1"/>
          </p:cNvSpPr>
          <p:nvPr>
            <p:ph type="sldNum" sz="quarter" idx="12"/>
          </p:nvPr>
        </p:nvSpPr>
        <p:spPr>
          <a:xfrm>
            <a:off x="8686800" y="4734860"/>
            <a:ext cx="417243" cy="352181"/>
          </a:xfrm>
        </p:spPr>
        <p:txBody>
          <a:bodyPr/>
          <a:lstStyle/>
          <a:p>
            <a:fld id="{FD6C19A2-9E01-468F-BDC9-AC16B7F4160F}" type="slidenum">
              <a:rPr lang="en-US" smtClean="0"/>
              <a:pPr/>
              <a:t>33</a:t>
            </a:fld>
            <a:endParaRPr lang="en-US" dirty="0"/>
          </a:p>
        </p:txBody>
      </p:sp>
      <p:graphicFrame>
        <p:nvGraphicFramePr>
          <p:cNvPr id="5" name="Content Placeholder 3">
            <a:extLst>
              <a:ext uri="{FF2B5EF4-FFF2-40B4-BE49-F238E27FC236}">
                <a16:creationId xmlns:a16="http://schemas.microsoft.com/office/drawing/2014/main" id="{00000000-0008-0000-1400-000069000000}"/>
              </a:ext>
            </a:extLst>
          </p:cNvPr>
          <p:cNvGraphicFramePr>
            <a:graphicFrameLocks noGrp="1"/>
          </p:cNvGraphicFramePr>
          <p:nvPr>
            <p:ph idx="1"/>
          </p:nvPr>
        </p:nvGraphicFramePr>
        <p:xfrm>
          <a:off x="182395" y="1111272"/>
          <a:ext cx="6015205" cy="37494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68F1C5D3-C072-A138-1E5F-9E7D01F91951}"/>
              </a:ext>
            </a:extLst>
          </p:cNvPr>
          <p:cNvSpPr txBox="1"/>
          <p:nvPr/>
        </p:nvSpPr>
        <p:spPr>
          <a:xfrm>
            <a:off x="6270171" y="933819"/>
            <a:ext cx="2766957" cy="3801041"/>
          </a:xfrm>
          <a:prstGeom prst="rect">
            <a:avLst/>
          </a:prstGeom>
          <a:noFill/>
        </p:spPr>
        <p:txBody>
          <a:bodyPr wrap="square">
            <a:spAutoFit/>
          </a:bodyPr>
          <a:lstStyle/>
          <a:p>
            <a:pPr>
              <a:spcAft>
                <a:spcPts val="600"/>
              </a:spcAft>
            </a:pPr>
            <a:r>
              <a:rPr lang="en-US" sz="1800" dirty="0"/>
              <a:t>Fund 39 Levy</a:t>
            </a:r>
          </a:p>
          <a:p>
            <a:pPr marL="285750" indent="-285750">
              <a:spcAft>
                <a:spcPts val="600"/>
              </a:spcAft>
              <a:buFont typeface="Arial" panose="020B0604020202020204" pitchFamily="34" charset="0"/>
              <a:buChar char="•"/>
            </a:pPr>
            <a:r>
              <a:rPr lang="en-US" sz="1800" b="0" dirty="0"/>
              <a:t>Referendum debt init</a:t>
            </a:r>
            <a:r>
              <a:rPr lang="en-US" sz="1800" dirty="0"/>
              <a:t>iated via </a:t>
            </a:r>
            <a:r>
              <a:rPr lang="en-US" sz="1800" b="1" dirty="0"/>
              <a:t>voter approval</a:t>
            </a:r>
          </a:p>
          <a:p>
            <a:pPr marL="285750" indent="-285750">
              <a:spcAft>
                <a:spcPts val="600"/>
              </a:spcAft>
              <a:buFont typeface="Arial" panose="020B0604020202020204" pitchFamily="34" charset="0"/>
              <a:buChar char="•"/>
            </a:pPr>
            <a:r>
              <a:rPr lang="en-US" sz="1800" b="0" dirty="0"/>
              <a:t>Levy</a:t>
            </a:r>
            <a:r>
              <a:rPr lang="en-US" sz="1800" dirty="0"/>
              <a:t> = at minimum, amount to make annual payment</a:t>
            </a:r>
            <a:endParaRPr lang="en-US" sz="1800" b="0" dirty="0"/>
          </a:p>
          <a:p>
            <a:pPr>
              <a:spcAft>
                <a:spcPts val="600"/>
              </a:spcAft>
            </a:pPr>
            <a:r>
              <a:rPr lang="en-US" sz="1800" dirty="0"/>
              <a:t>Fund 80 levy </a:t>
            </a:r>
          </a:p>
          <a:p>
            <a:pPr marL="285750" indent="-285750">
              <a:spcAft>
                <a:spcPts val="600"/>
              </a:spcAft>
              <a:buFont typeface="Arial" panose="020B0604020202020204" pitchFamily="34" charset="0"/>
              <a:buChar char="•"/>
            </a:pPr>
            <a:r>
              <a:rPr lang="en-US" sz="1800" dirty="0"/>
              <a:t>Board approved</a:t>
            </a:r>
          </a:p>
          <a:p>
            <a:pPr marL="285750" indent="-285750">
              <a:spcAft>
                <a:spcPts val="600"/>
              </a:spcAft>
              <a:buFont typeface="Arial" panose="020B0604020202020204" pitchFamily="34" charset="0"/>
              <a:buChar char="•"/>
            </a:pPr>
            <a:r>
              <a:rPr lang="en-US" sz="1800" dirty="0"/>
              <a:t>Based on programming and need</a:t>
            </a:r>
          </a:p>
        </p:txBody>
      </p:sp>
    </p:spTree>
    <p:extLst>
      <p:ext uri="{BB962C8B-B14F-4D97-AF65-F5344CB8AC3E}">
        <p14:creationId xmlns:p14="http://schemas.microsoft.com/office/powerpoint/2010/main" val="21961493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D5694-70C6-4145-8CA5-9A6C5B611303}"/>
              </a:ext>
            </a:extLst>
          </p:cNvPr>
          <p:cNvSpPr>
            <a:spLocks noGrp="1"/>
          </p:cNvSpPr>
          <p:nvPr>
            <p:ph type="title"/>
          </p:nvPr>
        </p:nvSpPr>
        <p:spPr>
          <a:xfrm>
            <a:off x="457200" y="56459"/>
            <a:ext cx="8229600" cy="877360"/>
          </a:xfrm>
        </p:spPr>
        <p:txBody>
          <a:bodyPr/>
          <a:lstStyle/>
          <a:p>
            <a:r>
              <a:rPr lang="en-US" dirty="0"/>
              <a:t>Mill Rate</a:t>
            </a:r>
          </a:p>
        </p:txBody>
      </p:sp>
      <p:sp>
        <p:nvSpPr>
          <p:cNvPr id="4" name="Slide Number Placeholder 3">
            <a:extLst>
              <a:ext uri="{FF2B5EF4-FFF2-40B4-BE49-F238E27FC236}">
                <a16:creationId xmlns:a16="http://schemas.microsoft.com/office/drawing/2014/main" id="{A2796843-B973-4933-950C-2134F718EE2F}"/>
              </a:ext>
            </a:extLst>
          </p:cNvPr>
          <p:cNvSpPr>
            <a:spLocks noGrp="1"/>
          </p:cNvSpPr>
          <p:nvPr>
            <p:ph type="sldNum" sz="quarter" idx="12"/>
          </p:nvPr>
        </p:nvSpPr>
        <p:spPr>
          <a:xfrm>
            <a:off x="8579223" y="4764101"/>
            <a:ext cx="502920" cy="322940"/>
          </a:xfrm>
        </p:spPr>
        <p:txBody>
          <a:bodyPr/>
          <a:lstStyle/>
          <a:p>
            <a:fld id="{FD6C19A2-9E01-468F-BDC9-AC16B7F4160F}" type="slidenum">
              <a:rPr lang="en-US" smtClean="0"/>
              <a:pPr/>
              <a:t>34</a:t>
            </a:fld>
            <a:endParaRPr lang="en-US" dirty="0"/>
          </a:p>
        </p:txBody>
      </p:sp>
      <p:graphicFrame>
        <p:nvGraphicFramePr>
          <p:cNvPr id="7" name="Content Placeholder 6">
            <a:extLst>
              <a:ext uri="{FF2B5EF4-FFF2-40B4-BE49-F238E27FC236}">
                <a16:creationId xmlns:a16="http://schemas.microsoft.com/office/drawing/2014/main" id="{BADACC6D-D8CC-09D1-384F-7D46597E529F}"/>
              </a:ext>
            </a:extLst>
          </p:cNvPr>
          <p:cNvGraphicFramePr>
            <a:graphicFrameLocks noGrp="1"/>
          </p:cNvGraphicFramePr>
          <p:nvPr>
            <p:ph idx="1"/>
            <p:extLst>
              <p:ext uri="{D42A27DB-BD31-4B8C-83A1-F6EECF244321}">
                <p14:modId xmlns:p14="http://schemas.microsoft.com/office/powerpoint/2010/main" val="3949213213"/>
              </p:ext>
            </p:extLst>
          </p:nvPr>
        </p:nvGraphicFramePr>
        <p:xfrm>
          <a:off x="520022" y="1063867"/>
          <a:ext cx="8229600" cy="22586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a:extLst>
              <a:ext uri="{FF2B5EF4-FFF2-40B4-BE49-F238E27FC236}">
                <a16:creationId xmlns:a16="http://schemas.microsoft.com/office/drawing/2014/main" id="{C543786E-9117-D2ED-F4E6-A849F5C69D57}"/>
              </a:ext>
            </a:extLst>
          </p:cNvPr>
          <p:cNvSpPr txBox="1"/>
          <p:nvPr/>
        </p:nvSpPr>
        <p:spPr>
          <a:xfrm>
            <a:off x="1782062" y="3435709"/>
            <a:ext cx="6158425" cy="1538175"/>
          </a:xfrm>
          <a:prstGeom prst="rect">
            <a:avLst/>
          </a:prstGeom>
          <a:noFill/>
        </p:spPr>
        <p:txBody>
          <a:bodyPr wrap="square" lIns="0" tIns="0" rIns="0" bIns="0" rtlCol="0">
            <a:noAutofit/>
          </a:bodyPr>
          <a:lstStyle/>
          <a:p>
            <a:pPr>
              <a:lnSpc>
                <a:spcPct val="90000"/>
              </a:lnSpc>
            </a:pPr>
            <a:r>
              <a:rPr lang="en-US" sz="2000" b="1" dirty="0"/>
              <a:t>Example:</a:t>
            </a:r>
          </a:p>
          <a:p>
            <a:pPr marL="390525" lvl="1" indent="-133350" fontAlgn="base">
              <a:lnSpc>
                <a:spcPct val="95000"/>
              </a:lnSpc>
              <a:spcBef>
                <a:spcPct val="20000"/>
              </a:spcBef>
              <a:spcAft>
                <a:spcPct val="20000"/>
              </a:spcAft>
              <a:buClr>
                <a:srgbClr val="000000"/>
              </a:buClr>
              <a:buFont typeface="Garamond" pitchFamily="18" charset="0"/>
              <a:buChar char="•"/>
            </a:pPr>
            <a:r>
              <a:rPr lang="en-US" sz="2000" kern="0" dirty="0">
                <a:solidFill>
                  <a:srgbClr val="22505F">
                    <a:lumMod val="50000"/>
                  </a:srgbClr>
                </a:solidFill>
                <a:ea typeface="Segoe UI" panose="020B0502040204020203" pitchFamily="34" charset="0"/>
                <a:cs typeface="Segoe UI" panose="020B0502040204020203" pitchFamily="34" charset="0"/>
              </a:rPr>
              <a:t>$2,557,794 / </a:t>
            </a:r>
            <a:r>
              <a:rPr lang="en-US" sz="2000" kern="0" dirty="0">
                <a:solidFill>
                  <a:srgbClr val="22505F">
                    <a:lumMod val="50000"/>
                  </a:srgbClr>
                </a:solidFill>
                <a:cs typeface="Segoe UI" panose="020B0502040204020203" pitchFamily="34" charset="0"/>
              </a:rPr>
              <a:t>$410,416,166 </a:t>
            </a:r>
            <a:r>
              <a:rPr lang="en-US" sz="2000" kern="0" dirty="0">
                <a:solidFill>
                  <a:srgbClr val="22505F">
                    <a:lumMod val="50000"/>
                  </a:srgbClr>
                </a:solidFill>
                <a:ea typeface="Segoe UI" panose="020B0502040204020203" pitchFamily="34" charset="0"/>
                <a:cs typeface="Segoe UI" panose="020B0502040204020203" pitchFamily="34" charset="0"/>
              </a:rPr>
              <a:t>* 1,000 = $6.23 </a:t>
            </a:r>
          </a:p>
          <a:p>
            <a:pPr marL="390525" lvl="1" indent="-133350" fontAlgn="base">
              <a:lnSpc>
                <a:spcPct val="95000"/>
              </a:lnSpc>
              <a:spcBef>
                <a:spcPct val="20000"/>
              </a:spcBef>
              <a:spcAft>
                <a:spcPct val="20000"/>
              </a:spcAft>
              <a:buClr>
                <a:srgbClr val="000000"/>
              </a:buClr>
              <a:buFont typeface="Garamond" pitchFamily="18" charset="0"/>
              <a:buChar char="•"/>
            </a:pPr>
            <a:r>
              <a:rPr lang="en-US" sz="2000" dirty="0"/>
              <a:t>$623 on $100,000 home (school portion </a:t>
            </a:r>
            <a:r>
              <a:rPr lang="en-US" sz="2000" u="sng" dirty="0"/>
              <a:t>only</a:t>
            </a:r>
            <a:r>
              <a:rPr lang="en-US" sz="2000" dirty="0"/>
              <a:t>)</a:t>
            </a:r>
          </a:p>
        </p:txBody>
      </p:sp>
    </p:spTree>
    <p:extLst>
      <p:ext uri="{BB962C8B-B14F-4D97-AF65-F5344CB8AC3E}">
        <p14:creationId xmlns:p14="http://schemas.microsoft.com/office/powerpoint/2010/main" val="6013494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sz="4000" dirty="0"/>
              <a:t>Basic Revenue Limit Concepts</a:t>
            </a:r>
          </a:p>
        </p:txBody>
      </p:sp>
      <p:sp>
        <p:nvSpPr>
          <p:cNvPr id="3" name="Text Placeholder 2"/>
          <p:cNvSpPr>
            <a:spLocks noGrp="1"/>
          </p:cNvSpPr>
          <p:nvPr>
            <p:ph type="body" sz="quarter" idx="14"/>
          </p:nvPr>
        </p:nvSpPr>
        <p:spPr>
          <a:xfrm>
            <a:off x="231492" y="1064872"/>
            <a:ext cx="8773611" cy="3709596"/>
          </a:xfrm>
        </p:spPr>
        <p:txBody>
          <a:bodyPr>
            <a:noAutofit/>
          </a:bodyPr>
          <a:lstStyle/>
          <a:p>
            <a:pPr lvl="0" defTabSz="457200">
              <a:lnSpc>
                <a:spcPct val="100000"/>
              </a:lnSpc>
              <a:spcAft>
                <a:spcPts val="600"/>
              </a:spcAft>
              <a:buFont typeface="+mj-lt"/>
              <a:buAutoNum type="arabicPeriod"/>
            </a:pPr>
            <a:r>
              <a:rPr lang="en-US" sz="2000" dirty="0">
                <a:solidFill>
                  <a:prstClr val="black"/>
                </a:solidFill>
                <a:latin typeface="Lato"/>
              </a:rPr>
              <a:t>The Revenue Limit controls revenues from </a:t>
            </a:r>
            <a:r>
              <a:rPr lang="en-US" sz="2000" i="1" dirty="0">
                <a:solidFill>
                  <a:prstClr val="black"/>
                </a:solidFill>
                <a:latin typeface="Lato"/>
              </a:rPr>
              <a:t>general state aids </a:t>
            </a:r>
            <a:r>
              <a:rPr lang="en-US" sz="2000" dirty="0">
                <a:solidFill>
                  <a:prstClr val="black"/>
                </a:solidFill>
                <a:latin typeface="Lato"/>
              </a:rPr>
              <a:t>and </a:t>
            </a:r>
            <a:r>
              <a:rPr lang="en-US" sz="2000" i="1" dirty="0">
                <a:solidFill>
                  <a:prstClr val="black"/>
                </a:solidFill>
                <a:latin typeface="Lato"/>
              </a:rPr>
              <a:t>local property taxes.</a:t>
            </a:r>
          </a:p>
          <a:p>
            <a:pPr lvl="0" defTabSz="457200">
              <a:lnSpc>
                <a:spcPct val="100000"/>
              </a:lnSpc>
              <a:spcAft>
                <a:spcPts val="600"/>
              </a:spcAft>
              <a:buFont typeface="+mj-lt"/>
              <a:buAutoNum type="arabicPeriod"/>
            </a:pPr>
            <a:r>
              <a:rPr lang="en-US" sz="2000" dirty="0"/>
              <a:t>Revenue Limit can control 70-90% of the General Fund revenue budget.</a:t>
            </a:r>
            <a:endParaRPr lang="en-US" sz="2000" dirty="0">
              <a:solidFill>
                <a:prstClr val="black"/>
              </a:solidFill>
              <a:latin typeface="Lato"/>
            </a:endParaRPr>
          </a:p>
          <a:p>
            <a:pPr lvl="0" defTabSz="457200">
              <a:lnSpc>
                <a:spcPct val="100000"/>
              </a:lnSpc>
              <a:spcAft>
                <a:spcPts val="600"/>
              </a:spcAft>
              <a:buFont typeface="+mj-lt"/>
              <a:buAutoNum type="arabicPeriod"/>
            </a:pPr>
            <a:r>
              <a:rPr lang="en-US" sz="2000" dirty="0">
                <a:solidFill>
                  <a:prstClr val="black"/>
                </a:solidFill>
                <a:latin typeface="Lato"/>
              </a:rPr>
              <a:t>Revenue Limits are calculated by multiplying the Average Membership * a Per Member dollar amount and adding any exemptions.</a:t>
            </a:r>
          </a:p>
          <a:p>
            <a:pPr lvl="0" defTabSz="457200">
              <a:lnSpc>
                <a:spcPct val="100000"/>
              </a:lnSpc>
              <a:spcAft>
                <a:spcPts val="600"/>
              </a:spcAft>
              <a:buFont typeface="+mj-lt"/>
              <a:buAutoNum type="arabicPeriod"/>
            </a:pPr>
            <a:r>
              <a:rPr lang="en-US" sz="2000" dirty="0">
                <a:solidFill>
                  <a:prstClr val="black"/>
                </a:solidFill>
                <a:latin typeface="Lato"/>
              </a:rPr>
              <a:t>It is important to know the difference between recurring and </a:t>
            </a:r>
            <a:br>
              <a:rPr lang="en-US" sz="2000" dirty="0">
                <a:solidFill>
                  <a:prstClr val="black"/>
                </a:solidFill>
                <a:latin typeface="Lato"/>
              </a:rPr>
            </a:br>
            <a:r>
              <a:rPr lang="en-US" sz="2000" dirty="0">
                <a:solidFill>
                  <a:prstClr val="black"/>
                </a:solidFill>
                <a:latin typeface="Lato"/>
              </a:rPr>
              <a:t>non-recurring exemptions.  </a:t>
            </a:r>
          </a:p>
          <a:p>
            <a:pPr lvl="0" defTabSz="457200">
              <a:lnSpc>
                <a:spcPct val="100000"/>
              </a:lnSpc>
              <a:spcAft>
                <a:spcPts val="600"/>
              </a:spcAft>
              <a:buFont typeface="+mj-lt"/>
              <a:buAutoNum type="arabicPeriod"/>
            </a:pPr>
            <a:r>
              <a:rPr lang="en-US" sz="2000" dirty="0">
                <a:solidFill>
                  <a:prstClr val="black"/>
                </a:solidFill>
                <a:latin typeface="Lato"/>
              </a:rPr>
              <a:t>Calculating the total school levy is a direct result of completing the Revenue Limit worksheet. </a:t>
            </a:r>
          </a:p>
          <a:p>
            <a:pPr lvl="0" defTabSz="457200">
              <a:lnSpc>
                <a:spcPct val="100000"/>
              </a:lnSpc>
              <a:spcAft>
                <a:spcPts val="600"/>
              </a:spcAft>
              <a:buFont typeface="+mj-lt"/>
              <a:buAutoNum type="arabicPeriod"/>
            </a:pPr>
            <a:endParaRPr lang="en-US" sz="2000" dirty="0">
              <a:solidFill>
                <a:prstClr val="black"/>
              </a:solidFill>
              <a:latin typeface="Lato"/>
            </a:endParaRPr>
          </a:p>
          <a:p>
            <a:pPr lvl="0" defTabSz="457200">
              <a:lnSpc>
                <a:spcPct val="100000"/>
              </a:lnSpc>
              <a:spcAft>
                <a:spcPts val="600"/>
              </a:spcAft>
              <a:buFont typeface="Arial" panose="020B0604020202020204" pitchFamily="34" charset="0"/>
              <a:buChar char="•"/>
            </a:pPr>
            <a:endParaRPr lang="en-US" sz="2000" dirty="0">
              <a:solidFill>
                <a:prstClr val="black"/>
              </a:solidFill>
              <a:latin typeface="Lato"/>
            </a:endParaRPr>
          </a:p>
          <a:p>
            <a:pPr lvl="0" defTabSz="457200">
              <a:lnSpc>
                <a:spcPct val="100000"/>
              </a:lnSpc>
              <a:spcAft>
                <a:spcPts val="600"/>
              </a:spcAft>
              <a:buFont typeface="Arial" panose="020B0604020202020204" pitchFamily="34" charset="0"/>
              <a:buChar char="•"/>
            </a:pPr>
            <a:endParaRPr lang="en-US" sz="2000" dirty="0">
              <a:solidFill>
                <a:prstClr val="black"/>
              </a:solidFill>
              <a:latin typeface="Lato"/>
            </a:endParaRPr>
          </a:p>
          <a:p>
            <a:pPr lvl="0" defTabSz="457200">
              <a:lnSpc>
                <a:spcPct val="100000"/>
              </a:lnSpc>
              <a:spcAft>
                <a:spcPts val="600"/>
              </a:spcAft>
              <a:buFont typeface="Arial" panose="020B0604020202020204" pitchFamily="34" charset="0"/>
              <a:buChar char="•"/>
            </a:pPr>
            <a:endParaRPr lang="en-US" sz="2000" dirty="0">
              <a:solidFill>
                <a:prstClr val="black"/>
              </a:solidFill>
              <a:latin typeface="Lato"/>
            </a:endParaRPr>
          </a:p>
          <a:p>
            <a:pPr lvl="0" defTabSz="457200">
              <a:lnSpc>
                <a:spcPct val="100000"/>
              </a:lnSpc>
              <a:spcAft>
                <a:spcPts val="600"/>
              </a:spcAft>
              <a:buFont typeface="Arial" panose="020B0604020202020204" pitchFamily="34" charset="0"/>
              <a:buChar char="•"/>
            </a:pPr>
            <a:endParaRPr lang="en-US" sz="2000" b="0" dirty="0">
              <a:solidFill>
                <a:prstClr val="black"/>
              </a:solidFill>
              <a:latin typeface="Lato"/>
            </a:endParaRPr>
          </a:p>
          <a:p>
            <a:pPr lvl="0" defTabSz="457200">
              <a:lnSpc>
                <a:spcPct val="100000"/>
              </a:lnSpc>
              <a:spcAft>
                <a:spcPts val="600"/>
              </a:spcAft>
              <a:buFont typeface="Arial" panose="020B0604020202020204" pitchFamily="34" charset="0"/>
              <a:buChar char="•"/>
            </a:pPr>
            <a:endParaRPr lang="en-US" sz="2000" dirty="0">
              <a:solidFill>
                <a:prstClr val="black"/>
              </a:solidFill>
              <a:latin typeface="Lato"/>
            </a:endParaRPr>
          </a:p>
        </p:txBody>
      </p:sp>
      <p:sp>
        <p:nvSpPr>
          <p:cNvPr id="4" name="Slide Number Placeholder 2"/>
          <p:cNvSpPr txBox="1">
            <a:spLocks/>
          </p:cNvSpPr>
          <p:nvPr/>
        </p:nvSpPr>
        <p:spPr>
          <a:xfrm>
            <a:off x="8696826" y="4760922"/>
            <a:ext cx="431363" cy="313521"/>
          </a:xfrm>
          <a:prstGeom prst="rect">
            <a:avLst/>
          </a:prstGeom>
        </p:spPr>
        <p:txBody>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pPr>
              <a:defRPr/>
            </a:pPr>
            <a:fld id="{3528CCFA-0BAD-4D07-A244-1DA515BBAFBE}" type="slidenum">
              <a:rPr lang="en-US" sz="1400" smtClean="0">
                <a:latin typeface="Lato" panose="020F0502020204030203" pitchFamily="34" charset="0"/>
              </a:rPr>
              <a:pPr>
                <a:defRPr/>
              </a:pPr>
              <a:t>35</a:t>
            </a:fld>
            <a:endParaRPr lang="en-US" sz="1400" dirty="0">
              <a:latin typeface="Lato" panose="020F0502020204030203" pitchFamily="34" charset="0"/>
            </a:endParaRPr>
          </a:p>
        </p:txBody>
      </p:sp>
    </p:spTree>
    <p:extLst>
      <p:ext uri="{BB962C8B-B14F-4D97-AF65-F5344CB8AC3E}">
        <p14:creationId xmlns:p14="http://schemas.microsoft.com/office/powerpoint/2010/main" val="1087250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District Specific Revenue Limit Data</a:t>
            </a:r>
          </a:p>
        </p:txBody>
      </p:sp>
      <p:sp>
        <p:nvSpPr>
          <p:cNvPr id="3" name="Text Placeholder 2"/>
          <p:cNvSpPr>
            <a:spLocks noGrp="1"/>
          </p:cNvSpPr>
          <p:nvPr>
            <p:ph type="body" sz="quarter" idx="14"/>
          </p:nvPr>
        </p:nvSpPr>
        <p:spPr>
          <a:xfrm>
            <a:off x="170122" y="1152467"/>
            <a:ext cx="8707660" cy="3540977"/>
          </a:xfrm>
        </p:spPr>
        <p:txBody>
          <a:bodyPr>
            <a:noAutofit/>
          </a:bodyPr>
          <a:lstStyle/>
          <a:p>
            <a:pPr lvl="0" defTabSz="457200">
              <a:lnSpc>
                <a:spcPct val="100000"/>
              </a:lnSpc>
              <a:spcAft>
                <a:spcPts val="600"/>
              </a:spcAft>
              <a:buFont typeface="Arial" panose="020B0604020202020204" pitchFamily="34" charset="0"/>
              <a:buChar char="•"/>
            </a:pPr>
            <a:endParaRPr lang="en-US" sz="2200" dirty="0">
              <a:solidFill>
                <a:prstClr val="black"/>
              </a:solidFill>
              <a:latin typeface="Lato"/>
            </a:endParaRPr>
          </a:p>
          <a:p>
            <a:pPr lvl="0" defTabSz="457200">
              <a:lnSpc>
                <a:spcPct val="100000"/>
              </a:lnSpc>
              <a:spcAft>
                <a:spcPts val="600"/>
              </a:spcAft>
              <a:buFont typeface="Arial" panose="020B0604020202020204" pitchFamily="34" charset="0"/>
              <a:buChar char="•"/>
            </a:pPr>
            <a:r>
              <a:rPr lang="en-US" sz="2200" dirty="0">
                <a:solidFill>
                  <a:prstClr val="black"/>
                </a:solidFill>
                <a:latin typeface="Lato"/>
              </a:rPr>
              <a:t>Prepopulated and Executable Revenue Limit worksheets</a:t>
            </a:r>
          </a:p>
          <a:p>
            <a:pPr lvl="1" defTabSz="457200">
              <a:lnSpc>
                <a:spcPct val="100000"/>
              </a:lnSpc>
              <a:spcAft>
                <a:spcPts val="600"/>
              </a:spcAft>
            </a:pPr>
            <a:r>
              <a:rPr lang="en-US" sz="2200" b="1" dirty="0">
                <a:solidFill>
                  <a:prstClr val="black"/>
                </a:solidFill>
                <a:latin typeface="Lato"/>
                <a:hlinkClick r:id="rId2"/>
              </a:rPr>
              <a:t>https://dpi.wi.gov/sfs/limits/worksheets/revenue</a:t>
            </a:r>
            <a:endParaRPr lang="en-US" sz="2200" b="1" dirty="0">
              <a:solidFill>
                <a:prstClr val="black"/>
              </a:solidFill>
              <a:latin typeface="Lato"/>
            </a:endParaRPr>
          </a:p>
          <a:p>
            <a:pPr marL="0" lvl="0" indent="0" defTabSz="457200">
              <a:lnSpc>
                <a:spcPct val="100000"/>
              </a:lnSpc>
              <a:spcAft>
                <a:spcPts val="600"/>
              </a:spcAft>
              <a:buNone/>
            </a:pPr>
            <a:endParaRPr lang="en-US" sz="2200" dirty="0">
              <a:solidFill>
                <a:prstClr val="black"/>
              </a:solidFill>
              <a:latin typeface="Lato"/>
            </a:endParaRPr>
          </a:p>
          <a:p>
            <a:pPr marL="0" lvl="0" indent="0" defTabSz="457200">
              <a:lnSpc>
                <a:spcPct val="100000"/>
              </a:lnSpc>
              <a:spcAft>
                <a:spcPts val="600"/>
              </a:spcAft>
              <a:buNone/>
            </a:pPr>
            <a:endParaRPr lang="en-US" sz="2200" dirty="0">
              <a:solidFill>
                <a:prstClr val="black"/>
              </a:solidFill>
              <a:latin typeface="Lato"/>
            </a:endParaRPr>
          </a:p>
          <a:p>
            <a:pPr lvl="0" defTabSz="457200">
              <a:lnSpc>
                <a:spcPct val="100000"/>
              </a:lnSpc>
              <a:spcAft>
                <a:spcPts val="600"/>
              </a:spcAft>
              <a:buFont typeface="Arial" panose="020B0604020202020204" pitchFamily="34" charset="0"/>
              <a:buChar char="•"/>
            </a:pPr>
            <a:r>
              <a:rPr lang="en-US" sz="2200" dirty="0">
                <a:solidFill>
                  <a:prstClr val="black"/>
                </a:solidFill>
                <a:latin typeface="Lato"/>
              </a:rPr>
              <a:t>Longitudinal data related to Revenue Limits</a:t>
            </a:r>
          </a:p>
          <a:p>
            <a:pPr lvl="1" defTabSz="457200">
              <a:lnSpc>
                <a:spcPct val="100000"/>
              </a:lnSpc>
              <a:spcAft>
                <a:spcPts val="600"/>
              </a:spcAft>
            </a:pPr>
            <a:r>
              <a:rPr lang="en-US" sz="2200" b="1" dirty="0">
                <a:solidFill>
                  <a:prstClr val="black"/>
                </a:solidFill>
                <a:latin typeface="Lato"/>
                <a:hlinkClick r:id="rId3"/>
              </a:rPr>
              <a:t>https://dpi.wi.gov/sfs/statistical/longitudinal-data/revenue-limit</a:t>
            </a:r>
            <a:endParaRPr lang="en-US" sz="2200" b="1" dirty="0">
              <a:solidFill>
                <a:prstClr val="black"/>
              </a:solidFill>
              <a:latin typeface="Lato"/>
            </a:endParaRPr>
          </a:p>
          <a:p>
            <a:pPr lvl="1" defTabSz="457200">
              <a:lnSpc>
                <a:spcPct val="100000"/>
              </a:lnSpc>
              <a:spcAft>
                <a:spcPts val="600"/>
              </a:spcAft>
            </a:pPr>
            <a:endParaRPr lang="en-US" sz="2200" dirty="0">
              <a:solidFill>
                <a:prstClr val="black"/>
              </a:solidFill>
              <a:latin typeface="Lato"/>
            </a:endParaRPr>
          </a:p>
          <a:p>
            <a:pPr lvl="1" defTabSz="457200">
              <a:lnSpc>
                <a:spcPct val="100000"/>
              </a:lnSpc>
              <a:spcAft>
                <a:spcPts val="600"/>
              </a:spcAft>
              <a:buFont typeface="Arial" panose="020B0604020202020204" pitchFamily="34" charset="0"/>
              <a:buChar char="•"/>
            </a:pPr>
            <a:endParaRPr lang="en-US" sz="2200" dirty="0">
              <a:solidFill>
                <a:prstClr val="black"/>
              </a:solidFill>
              <a:latin typeface="Lato"/>
            </a:endParaRPr>
          </a:p>
          <a:p>
            <a:pPr lvl="0" defTabSz="457200">
              <a:lnSpc>
                <a:spcPct val="100000"/>
              </a:lnSpc>
              <a:spcAft>
                <a:spcPts val="600"/>
              </a:spcAft>
              <a:buFont typeface="Arial" panose="020B0604020202020204" pitchFamily="34" charset="0"/>
              <a:buChar char="•"/>
            </a:pPr>
            <a:endParaRPr lang="en-US" sz="2200" b="0" dirty="0">
              <a:solidFill>
                <a:prstClr val="black"/>
              </a:solidFill>
              <a:latin typeface="Lato"/>
            </a:endParaRPr>
          </a:p>
          <a:p>
            <a:pPr lvl="0" defTabSz="457200">
              <a:lnSpc>
                <a:spcPct val="100000"/>
              </a:lnSpc>
              <a:spcAft>
                <a:spcPts val="600"/>
              </a:spcAft>
              <a:buFont typeface="Arial" panose="020B0604020202020204" pitchFamily="34" charset="0"/>
              <a:buChar char="•"/>
            </a:pPr>
            <a:endParaRPr lang="en-US" sz="2200" dirty="0">
              <a:solidFill>
                <a:prstClr val="black"/>
              </a:solidFill>
              <a:latin typeface="Lato"/>
            </a:endParaRPr>
          </a:p>
        </p:txBody>
      </p:sp>
      <p:sp>
        <p:nvSpPr>
          <p:cNvPr id="4" name="Slide Number Placeholder 2"/>
          <p:cNvSpPr txBox="1">
            <a:spLocks/>
          </p:cNvSpPr>
          <p:nvPr/>
        </p:nvSpPr>
        <p:spPr>
          <a:xfrm>
            <a:off x="8703161" y="4749681"/>
            <a:ext cx="440839" cy="349145"/>
          </a:xfrm>
          <a:prstGeom prst="rect">
            <a:avLst/>
          </a:prstGeom>
        </p:spPr>
        <p:txBody>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pPr>
              <a:defRPr/>
            </a:pPr>
            <a:fld id="{3528CCFA-0BAD-4D07-A244-1DA515BBAFBE}" type="slidenum">
              <a:rPr lang="en-US" sz="1400" smtClean="0">
                <a:latin typeface="Lato" panose="020F0502020204030203" pitchFamily="34" charset="0"/>
              </a:rPr>
              <a:pPr>
                <a:defRPr/>
              </a:pPr>
              <a:t>36</a:t>
            </a:fld>
            <a:endParaRPr lang="en-US" sz="1400" dirty="0">
              <a:latin typeface="Lato" panose="020F0502020204030203" pitchFamily="34" charset="0"/>
            </a:endParaRPr>
          </a:p>
        </p:txBody>
      </p:sp>
    </p:spTree>
    <p:extLst>
      <p:ext uri="{BB962C8B-B14F-4D97-AF65-F5344CB8AC3E}">
        <p14:creationId xmlns:p14="http://schemas.microsoft.com/office/powerpoint/2010/main" val="39420996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Revenue Limit</a:t>
            </a:r>
          </a:p>
        </p:txBody>
      </p:sp>
      <p:sp>
        <p:nvSpPr>
          <p:cNvPr id="3" name="Text Placeholder 2"/>
          <p:cNvSpPr>
            <a:spLocks noGrp="1"/>
          </p:cNvSpPr>
          <p:nvPr>
            <p:ph type="body" sz="quarter" idx="14"/>
          </p:nvPr>
        </p:nvSpPr>
        <p:spPr>
          <a:xfrm>
            <a:off x="754381" y="1152467"/>
            <a:ext cx="7757160" cy="3540977"/>
          </a:xfrm>
        </p:spPr>
        <p:txBody>
          <a:bodyPr>
            <a:noAutofit/>
          </a:bodyPr>
          <a:lstStyle/>
          <a:p>
            <a:pPr marL="0" lvl="0" indent="0" algn="ctr" defTabSz="457200">
              <a:lnSpc>
                <a:spcPct val="100000"/>
              </a:lnSpc>
              <a:spcAft>
                <a:spcPts val="600"/>
              </a:spcAft>
              <a:buNone/>
            </a:pPr>
            <a:endParaRPr lang="en-US" sz="4400" dirty="0">
              <a:solidFill>
                <a:prstClr val="black"/>
              </a:solidFill>
            </a:endParaRPr>
          </a:p>
          <a:p>
            <a:pPr marL="0" lvl="0" indent="0" algn="ctr" defTabSz="457200">
              <a:lnSpc>
                <a:spcPct val="100000"/>
              </a:lnSpc>
              <a:spcAft>
                <a:spcPts val="600"/>
              </a:spcAft>
              <a:buNone/>
            </a:pPr>
            <a:r>
              <a:rPr lang="en-US" sz="4400" dirty="0">
                <a:solidFill>
                  <a:prstClr val="black"/>
                </a:solidFill>
              </a:rPr>
              <a:t>Questions?</a:t>
            </a:r>
          </a:p>
          <a:p>
            <a:pPr marL="0" lvl="0" indent="0" algn="ctr" defTabSz="457200">
              <a:lnSpc>
                <a:spcPct val="100000"/>
              </a:lnSpc>
              <a:spcAft>
                <a:spcPts val="600"/>
              </a:spcAft>
              <a:buNone/>
            </a:pPr>
            <a:endParaRPr lang="en-US" sz="2000" dirty="0">
              <a:solidFill>
                <a:prstClr val="black"/>
              </a:solidFill>
            </a:endParaRPr>
          </a:p>
          <a:p>
            <a:pPr lvl="0" defTabSz="457200">
              <a:lnSpc>
                <a:spcPct val="100000"/>
              </a:lnSpc>
              <a:spcAft>
                <a:spcPts val="600"/>
              </a:spcAft>
              <a:buFont typeface="+mj-lt"/>
              <a:buAutoNum type="arabicPeriod"/>
            </a:pPr>
            <a:endParaRPr lang="en-US" sz="1600" dirty="0">
              <a:solidFill>
                <a:prstClr val="black"/>
              </a:solidFill>
            </a:endParaRPr>
          </a:p>
          <a:p>
            <a:pPr lvl="0" defTabSz="457200">
              <a:lnSpc>
                <a:spcPct val="100000"/>
              </a:lnSpc>
              <a:spcAft>
                <a:spcPts val="600"/>
              </a:spcAft>
              <a:buFont typeface="Arial" panose="020B0604020202020204" pitchFamily="34" charset="0"/>
              <a:buChar char="•"/>
            </a:pPr>
            <a:endParaRPr lang="en-US" sz="1600" dirty="0">
              <a:solidFill>
                <a:prstClr val="black"/>
              </a:solidFill>
            </a:endParaRPr>
          </a:p>
          <a:p>
            <a:pPr lvl="0" defTabSz="457200">
              <a:lnSpc>
                <a:spcPct val="100000"/>
              </a:lnSpc>
              <a:spcAft>
                <a:spcPts val="600"/>
              </a:spcAft>
              <a:buFont typeface="Arial" panose="020B0604020202020204" pitchFamily="34" charset="0"/>
              <a:buChar char="•"/>
            </a:pPr>
            <a:endParaRPr lang="en-US" sz="1600" dirty="0">
              <a:solidFill>
                <a:prstClr val="black"/>
              </a:solidFill>
            </a:endParaRPr>
          </a:p>
          <a:p>
            <a:pPr lvl="0" defTabSz="457200">
              <a:lnSpc>
                <a:spcPct val="100000"/>
              </a:lnSpc>
              <a:spcAft>
                <a:spcPts val="600"/>
              </a:spcAft>
              <a:buFont typeface="Arial" panose="020B0604020202020204" pitchFamily="34" charset="0"/>
              <a:buChar char="•"/>
            </a:pPr>
            <a:endParaRPr lang="en-US" sz="1600" dirty="0">
              <a:solidFill>
                <a:prstClr val="black"/>
              </a:solidFill>
            </a:endParaRPr>
          </a:p>
          <a:p>
            <a:pPr lvl="0" defTabSz="457200">
              <a:lnSpc>
                <a:spcPct val="100000"/>
              </a:lnSpc>
              <a:spcAft>
                <a:spcPts val="600"/>
              </a:spcAft>
              <a:buFont typeface="Arial" panose="020B0604020202020204" pitchFamily="34" charset="0"/>
              <a:buChar char="•"/>
            </a:pPr>
            <a:endParaRPr lang="en-US" b="0" dirty="0">
              <a:solidFill>
                <a:prstClr val="black"/>
              </a:solidFill>
              <a:latin typeface="Calibri"/>
            </a:endParaRPr>
          </a:p>
          <a:p>
            <a:pPr lvl="0" defTabSz="457200">
              <a:lnSpc>
                <a:spcPct val="100000"/>
              </a:lnSpc>
              <a:spcAft>
                <a:spcPts val="600"/>
              </a:spcAft>
              <a:buFont typeface="Arial" panose="020B0604020202020204" pitchFamily="34" charset="0"/>
              <a:buChar char="•"/>
            </a:pPr>
            <a:endParaRPr lang="en-US" sz="1600" dirty="0">
              <a:solidFill>
                <a:prstClr val="black"/>
              </a:solidFill>
            </a:endParaRPr>
          </a:p>
        </p:txBody>
      </p:sp>
      <p:sp>
        <p:nvSpPr>
          <p:cNvPr id="4" name="Slide Number Placeholder 2"/>
          <p:cNvSpPr txBox="1">
            <a:spLocks/>
          </p:cNvSpPr>
          <p:nvPr/>
        </p:nvSpPr>
        <p:spPr>
          <a:xfrm>
            <a:off x="8679500" y="4722680"/>
            <a:ext cx="410712" cy="324615"/>
          </a:xfrm>
          <a:prstGeom prst="rect">
            <a:avLst/>
          </a:prstGeom>
        </p:spPr>
        <p:txBody>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pPr>
              <a:defRPr/>
            </a:pPr>
            <a:fld id="{3528CCFA-0BAD-4D07-A244-1DA515BBAFBE}" type="slidenum">
              <a:rPr lang="en-US" sz="1400" smtClean="0">
                <a:latin typeface="Lato" panose="020F0502020204030203" pitchFamily="34" charset="0"/>
              </a:rPr>
              <a:pPr>
                <a:defRPr/>
              </a:pPr>
              <a:t>37</a:t>
            </a:fld>
            <a:endParaRPr lang="en-US" sz="1400" dirty="0">
              <a:latin typeface="Lato" panose="020F0502020204030203" pitchFamily="34" charset="0"/>
            </a:endParaRPr>
          </a:p>
        </p:txBody>
      </p:sp>
    </p:spTree>
    <p:extLst>
      <p:ext uri="{BB962C8B-B14F-4D97-AF65-F5344CB8AC3E}">
        <p14:creationId xmlns:p14="http://schemas.microsoft.com/office/powerpoint/2010/main" val="19412095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34"/>
          <p:cNvSpPr txBox="1">
            <a:spLocks noGrp="1"/>
          </p:cNvSpPr>
          <p:nvPr>
            <p:ph type="title"/>
          </p:nvPr>
        </p:nvSpPr>
        <p:spPr>
          <a:xfrm>
            <a:off x="1680" y="1"/>
            <a:ext cx="9078705" cy="94363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FFFF"/>
              </a:buClr>
              <a:buSzPts val="3300"/>
              <a:buFont typeface="Lato Black"/>
              <a:buNone/>
            </a:pPr>
            <a:r>
              <a:rPr lang="en-US" sz="3300" b="1">
                <a:solidFill>
                  <a:srgbClr val="FFFFFF"/>
                </a:solidFill>
                <a:latin typeface="Lato Black"/>
                <a:ea typeface="Lato Black"/>
                <a:cs typeface="Lato Black"/>
                <a:sym typeface="Lato Black"/>
              </a:rPr>
              <a:t>Equalization Aid</a:t>
            </a:r>
            <a:endParaRPr sz="3300">
              <a:solidFill>
                <a:srgbClr val="FFFFFF"/>
              </a:solidFill>
              <a:latin typeface="Lato Black"/>
              <a:ea typeface="Lato Black"/>
              <a:cs typeface="Lato Black"/>
              <a:sym typeface="Lato Black"/>
            </a:endParaRPr>
          </a:p>
        </p:txBody>
      </p:sp>
      <p:sp>
        <p:nvSpPr>
          <p:cNvPr id="513" name="Google Shape;513;p34"/>
          <p:cNvSpPr txBox="1">
            <a:spLocks noGrp="1"/>
          </p:cNvSpPr>
          <p:nvPr>
            <p:ph type="body" idx="1"/>
          </p:nvPr>
        </p:nvSpPr>
        <p:spPr>
          <a:xfrm>
            <a:off x="457200" y="1412106"/>
            <a:ext cx="8229600" cy="3429000"/>
          </a:xfrm>
          <a:prstGeom prst="rect">
            <a:avLst/>
          </a:prstGeom>
          <a:noFill/>
          <a:ln>
            <a:noFill/>
          </a:ln>
        </p:spPr>
        <p:txBody>
          <a:bodyPr spcFirstLastPara="1" wrap="square" lIns="91425" tIns="45700" rIns="91425" bIns="45700" anchor="t" anchorCtr="0">
            <a:normAutofit/>
          </a:bodyPr>
          <a:lstStyle/>
          <a:p>
            <a:pPr marL="164592" lvl="0" indent="-177800" algn="l" rtl="0">
              <a:lnSpc>
                <a:spcPct val="100000"/>
              </a:lnSpc>
              <a:spcBef>
                <a:spcPts val="0"/>
              </a:spcBef>
              <a:spcAft>
                <a:spcPts val="0"/>
              </a:spcAft>
              <a:buClr>
                <a:schemeClr val="dk1"/>
              </a:buClr>
              <a:buSzPts val="2800"/>
              <a:buChar char="•"/>
            </a:pPr>
            <a:r>
              <a:rPr lang="en-US" sz="2800"/>
              <a:t>Diving in…. </a:t>
            </a:r>
            <a:endParaRPr/>
          </a:p>
          <a:p>
            <a:pPr marL="0" lvl="0" indent="0" algn="l" rtl="0">
              <a:lnSpc>
                <a:spcPct val="100000"/>
              </a:lnSpc>
              <a:spcBef>
                <a:spcPts val="3000"/>
              </a:spcBef>
              <a:spcAft>
                <a:spcPts val="0"/>
              </a:spcAft>
              <a:buClr>
                <a:schemeClr val="dk1"/>
              </a:buClr>
              <a:buSzPts val="2800"/>
              <a:buNone/>
            </a:pPr>
            <a:r>
              <a:rPr lang="en-US" sz="2800"/>
              <a:t>	…to the </a:t>
            </a:r>
            <a:r>
              <a:rPr lang="en-US" sz="2800" u="sng"/>
              <a:t>general aid</a:t>
            </a:r>
            <a:r>
              <a:rPr lang="en-US" sz="2800"/>
              <a:t> portion of Revenue Limits</a:t>
            </a:r>
            <a:endParaRPr sz="2800" b="1">
              <a:latin typeface="Lato"/>
              <a:ea typeface="Lato"/>
              <a:cs typeface="Lato"/>
              <a:sym typeface="Lato"/>
            </a:endParaRPr>
          </a:p>
        </p:txBody>
      </p:sp>
      <p:sp>
        <p:nvSpPr>
          <p:cNvPr id="514" name="Google Shape;514;p34"/>
          <p:cNvSpPr txBox="1">
            <a:spLocks noGrp="1"/>
          </p:cNvSpPr>
          <p:nvPr>
            <p:ph type="sldNum" idx="12"/>
          </p:nvPr>
        </p:nvSpPr>
        <p:spPr>
          <a:xfrm>
            <a:off x="8727304" y="4764101"/>
            <a:ext cx="412854" cy="31962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sz="1400">
                <a:latin typeface="Lato"/>
                <a:ea typeface="Lato"/>
                <a:cs typeface="Lato"/>
                <a:sym typeface="Lato"/>
              </a:rPr>
              <a:t>38</a:t>
            </a:fld>
            <a:endParaRPr sz="1400" dirty="0">
              <a:latin typeface="Lato"/>
              <a:ea typeface="Lato"/>
              <a:cs typeface="Lato"/>
              <a:sym typeface="Lato"/>
            </a:endParaRPr>
          </a:p>
        </p:txBody>
      </p:sp>
      <p:grpSp>
        <p:nvGrpSpPr>
          <p:cNvPr id="515" name="Google Shape;515;p34"/>
          <p:cNvGrpSpPr/>
          <p:nvPr/>
        </p:nvGrpSpPr>
        <p:grpSpPr>
          <a:xfrm>
            <a:off x="1618882" y="3318322"/>
            <a:ext cx="6795234" cy="1072931"/>
            <a:chOff x="5982" y="435422"/>
            <a:chExt cx="6795234" cy="1072931"/>
          </a:xfrm>
        </p:grpSpPr>
        <p:sp>
          <p:nvSpPr>
            <p:cNvPr id="516" name="Google Shape;516;p34"/>
            <p:cNvSpPr/>
            <p:nvPr/>
          </p:nvSpPr>
          <p:spPr>
            <a:xfrm>
              <a:off x="5982" y="435422"/>
              <a:ext cx="1788219" cy="1072931"/>
            </a:xfrm>
            <a:prstGeom prst="roundRect">
              <a:avLst>
                <a:gd name="adj" fmla="val 10000"/>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4"/>
            <p:cNvSpPr txBox="1"/>
            <p:nvPr/>
          </p:nvSpPr>
          <p:spPr>
            <a:xfrm>
              <a:off x="37407" y="466847"/>
              <a:ext cx="1725369" cy="1010081"/>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a:solidFill>
                    <a:schemeClr val="lt1"/>
                  </a:solidFill>
                  <a:latin typeface="Calibri"/>
                  <a:ea typeface="Calibri"/>
                  <a:cs typeface="Calibri"/>
                  <a:sym typeface="Calibri"/>
                </a:rPr>
                <a:t>Revenue Limit</a:t>
              </a:r>
              <a:endParaRPr/>
            </a:p>
          </p:txBody>
        </p:sp>
        <p:sp>
          <p:nvSpPr>
            <p:cNvPr id="518" name="Google Shape;518;p34"/>
            <p:cNvSpPr/>
            <p:nvPr/>
          </p:nvSpPr>
          <p:spPr>
            <a:xfrm>
              <a:off x="1973024" y="750149"/>
              <a:ext cx="379102" cy="443478"/>
            </a:xfrm>
            <a:prstGeom prst="mathMinus">
              <a:avLst>
                <a:gd name="adj1" fmla="val 23520"/>
              </a:avLst>
            </a:prstGeom>
            <a:solidFill>
              <a:srgbClr val="B3CA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4"/>
            <p:cNvSpPr txBox="1"/>
            <p:nvPr/>
          </p:nvSpPr>
          <p:spPr>
            <a:xfrm>
              <a:off x="1973024" y="838845"/>
              <a:ext cx="265371" cy="266086"/>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2000"/>
                <a:buFont typeface="Calibri"/>
                <a:buNone/>
              </a:pPr>
              <a:endParaRPr sz="2000">
                <a:solidFill>
                  <a:schemeClr val="lt1"/>
                </a:solidFill>
                <a:latin typeface="Calibri"/>
                <a:ea typeface="Calibri"/>
                <a:cs typeface="Calibri"/>
                <a:sym typeface="Calibri"/>
              </a:endParaRPr>
            </a:p>
          </p:txBody>
        </p:sp>
        <p:sp>
          <p:nvSpPr>
            <p:cNvPr id="520" name="Google Shape;520;p34"/>
            <p:cNvSpPr/>
            <p:nvPr/>
          </p:nvSpPr>
          <p:spPr>
            <a:xfrm>
              <a:off x="2509490" y="435422"/>
              <a:ext cx="1788219" cy="1072931"/>
            </a:xfrm>
            <a:prstGeom prst="roundRect">
              <a:avLst>
                <a:gd name="adj" fmla="val 10000"/>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4"/>
            <p:cNvSpPr txBox="1"/>
            <p:nvPr/>
          </p:nvSpPr>
          <p:spPr>
            <a:xfrm>
              <a:off x="2540915" y="466847"/>
              <a:ext cx="1725369" cy="1010081"/>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rgbClr val="FFFF00"/>
                </a:buClr>
                <a:buSzPts val="2800"/>
                <a:buFont typeface="Calibri"/>
                <a:buNone/>
              </a:pPr>
              <a:r>
                <a:rPr lang="en-US" sz="2800">
                  <a:solidFill>
                    <a:srgbClr val="FFFF00"/>
                  </a:solidFill>
                  <a:latin typeface="Calibri"/>
                  <a:ea typeface="Calibri"/>
                  <a:cs typeface="Calibri"/>
                  <a:sym typeface="Calibri"/>
                </a:rPr>
                <a:t>“State Aid”</a:t>
              </a:r>
              <a:endParaRPr/>
            </a:p>
          </p:txBody>
        </p:sp>
        <p:sp>
          <p:nvSpPr>
            <p:cNvPr id="522" name="Google Shape;522;p34"/>
            <p:cNvSpPr/>
            <p:nvPr/>
          </p:nvSpPr>
          <p:spPr>
            <a:xfrm>
              <a:off x="4476531" y="750149"/>
              <a:ext cx="379102" cy="443478"/>
            </a:xfrm>
            <a:prstGeom prst="mathEqual">
              <a:avLst>
                <a:gd name="adj1" fmla="val 23520"/>
                <a:gd name="adj2" fmla="val 11760"/>
              </a:avLst>
            </a:prstGeom>
            <a:solidFill>
              <a:srgbClr val="B3CA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4"/>
            <p:cNvSpPr txBox="1"/>
            <p:nvPr/>
          </p:nvSpPr>
          <p:spPr>
            <a:xfrm>
              <a:off x="4476531" y="838845"/>
              <a:ext cx="265371" cy="266086"/>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2000"/>
                <a:buFont typeface="Calibri"/>
                <a:buNone/>
              </a:pPr>
              <a:endParaRPr sz="2000">
                <a:solidFill>
                  <a:schemeClr val="lt1"/>
                </a:solidFill>
                <a:latin typeface="Calibri"/>
                <a:ea typeface="Calibri"/>
                <a:cs typeface="Calibri"/>
                <a:sym typeface="Calibri"/>
              </a:endParaRPr>
            </a:p>
          </p:txBody>
        </p:sp>
        <p:sp>
          <p:nvSpPr>
            <p:cNvPr id="524" name="Google Shape;524;p34"/>
            <p:cNvSpPr/>
            <p:nvPr/>
          </p:nvSpPr>
          <p:spPr>
            <a:xfrm>
              <a:off x="5012997" y="435422"/>
              <a:ext cx="1788219" cy="1072931"/>
            </a:xfrm>
            <a:prstGeom prst="roundRect">
              <a:avLst>
                <a:gd name="adj" fmla="val 10000"/>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4"/>
            <p:cNvSpPr txBox="1"/>
            <p:nvPr/>
          </p:nvSpPr>
          <p:spPr>
            <a:xfrm>
              <a:off x="5044422" y="466847"/>
              <a:ext cx="1725369" cy="1010081"/>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a:solidFill>
                    <a:schemeClr val="lt1"/>
                  </a:solidFill>
                  <a:latin typeface="Calibri"/>
                  <a:ea typeface="Calibri"/>
                  <a:cs typeface="Calibri"/>
                  <a:sym typeface="Calibri"/>
                </a:rPr>
                <a:t>Revenue Limit Levy</a:t>
              </a:r>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35"/>
          <p:cNvSpPr txBox="1"/>
          <p:nvPr/>
        </p:nvSpPr>
        <p:spPr>
          <a:xfrm>
            <a:off x="181429" y="167053"/>
            <a:ext cx="8665028"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chemeClr val="lt1"/>
                </a:solidFill>
                <a:latin typeface="Lato Black"/>
                <a:ea typeface="Lato Black"/>
                <a:cs typeface="Lato Black"/>
                <a:sym typeface="Lato Black"/>
              </a:rPr>
              <a:t>Property Value and Fiscal Capacity</a:t>
            </a:r>
            <a:endParaRPr/>
          </a:p>
        </p:txBody>
      </p:sp>
      <p:sp>
        <p:nvSpPr>
          <p:cNvPr id="532" name="Google Shape;532;p35"/>
          <p:cNvSpPr txBox="1"/>
          <p:nvPr/>
        </p:nvSpPr>
        <p:spPr>
          <a:xfrm>
            <a:off x="3012288" y="4881890"/>
            <a:ext cx="3943350"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dk1"/>
                </a:solidFill>
                <a:latin typeface="Lato"/>
                <a:ea typeface="Lato"/>
                <a:cs typeface="Lato"/>
                <a:sym typeface="Lato"/>
              </a:rPr>
              <a:t>This example is for hypothetical purposes only</a:t>
            </a:r>
            <a:endParaRPr/>
          </a:p>
        </p:txBody>
      </p:sp>
      <p:graphicFrame>
        <p:nvGraphicFramePr>
          <p:cNvPr id="533" name="Google Shape;533;p35"/>
          <p:cNvGraphicFramePr/>
          <p:nvPr/>
        </p:nvGraphicFramePr>
        <p:xfrm>
          <a:off x="989215" y="997527"/>
          <a:ext cx="7315199" cy="3798917"/>
        </p:xfrm>
        <a:graphic>
          <a:graphicData uri="http://schemas.openxmlformats.org/drawingml/2006/chart">
            <c:chart xmlns:c="http://schemas.openxmlformats.org/drawingml/2006/chart" xmlns:r="http://schemas.openxmlformats.org/officeDocument/2006/relationships" r:id="rId3"/>
          </a:graphicData>
        </a:graphic>
      </p:graphicFrame>
      <p:sp>
        <p:nvSpPr>
          <p:cNvPr id="534" name="Google Shape;534;p35"/>
          <p:cNvSpPr/>
          <p:nvPr/>
        </p:nvSpPr>
        <p:spPr>
          <a:xfrm>
            <a:off x="1275342" y="1675365"/>
            <a:ext cx="4572000" cy="586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FF0000"/>
              </a:buClr>
              <a:buSzPts val="1607"/>
              <a:buFont typeface="Noto Sans Symbols"/>
              <a:buNone/>
            </a:pPr>
            <a:r>
              <a:rPr lang="en-US" sz="1607" b="1" i="1">
                <a:solidFill>
                  <a:srgbClr val="333399"/>
                </a:solidFill>
                <a:latin typeface="Lato"/>
                <a:ea typeface="Lato"/>
                <a:cs typeface="Lato"/>
                <a:sym typeface="Lato"/>
              </a:rPr>
              <a:t>A student should not be unfairly disadvantaged as a result of where he or she lives.</a:t>
            </a:r>
            <a:endParaRPr sz="1607">
              <a:solidFill>
                <a:srgbClr val="333399"/>
              </a:solidFill>
              <a:latin typeface="Lato"/>
              <a:ea typeface="Lato"/>
              <a:cs typeface="Lato"/>
              <a:sym typeface="Lato"/>
            </a:endParaRPr>
          </a:p>
        </p:txBody>
      </p:sp>
      <p:sp>
        <p:nvSpPr>
          <p:cNvPr id="535" name="Google Shape;535;p35"/>
          <p:cNvSpPr txBox="1"/>
          <p:nvPr/>
        </p:nvSpPr>
        <p:spPr>
          <a:xfrm>
            <a:off x="5388003" y="3399905"/>
            <a:ext cx="2509088" cy="419962"/>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b="1">
                <a:solidFill>
                  <a:schemeClr val="dk1"/>
                </a:solidFill>
                <a:latin typeface="Lato"/>
                <a:ea typeface="Lato"/>
                <a:cs typeface="Lato"/>
                <a:sym typeface="Lato"/>
              </a:rPr>
              <a:t>Property Tax Base</a:t>
            </a:r>
            <a:endParaRPr/>
          </a:p>
        </p:txBody>
      </p:sp>
      <p:sp>
        <p:nvSpPr>
          <p:cNvPr id="536" name="Google Shape;536;p35"/>
          <p:cNvSpPr txBox="1"/>
          <p:nvPr/>
        </p:nvSpPr>
        <p:spPr>
          <a:xfrm>
            <a:off x="8635530" y="4796444"/>
            <a:ext cx="502920" cy="32781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400">
                <a:solidFill>
                  <a:schemeClr val="dk1"/>
                </a:solidFill>
                <a:latin typeface="Lato"/>
                <a:ea typeface="Lato"/>
                <a:cs typeface="Lato"/>
                <a:sym typeface="Lato"/>
              </a:rPr>
              <a:t>39</a:t>
            </a:fld>
            <a:endParaRPr sz="1400" dirty="0">
              <a:solidFill>
                <a:schemeClr val="dk1"/>
              </a:solidFill>
              <a:latin typeface="Lato"/>
              <a:ea typeface="Lato"/>
              <a:cs typeface="Lato"/>
              <a:sym typeface="La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4"/>
          <p:cNvSpPr txBox="1">
            <a:spLocks noGrp="1"/>
          </p:cNvSpPr>
          <p:nvPr>
            <p:ph type="body" idx="1"/>
          </p:nvPr>
        </p:nvSpPr>
        <p:spPr>
          <a:xfrm>
            <a:off x="0" y="0"/>
            <a:ext cx="9144000" cy="921657"/>
          </a:xfrm>
          <a:prstGeom prst="rect">
            <a:avLst/>
          </a:prstGeom>
          <a:noFill/>
          <a:ln>
            <a:noFill/>
          </a:ln>
        </p:spPr>
        <p:txBody>
          <a:bodyPr spcFirstLastPara="1" wrap="square" lIns="91425" tIns="45700" rIns="91425" bIns="45700" anchor="ctr" anchorCtr="0">
            <a:normAutofit fontScale="85000" lnSpcReduction="20000"/>
          </a:bodyPr>
          <a:lstStyle/>
          <a:p>
            <a:pPr marL="0" lvl="0" indent="0" algn="ctr" rtl="0">
              <a:lnSpc>
                <a:spcPct val="100000"/>
              </a:lnSpc>
              <a:spcBef>
                <a:spcPts val="0"/>
              </a:spcBef>
              <a:spcAft>
                <a:spcPts val="0"/>
              </a:spcAft>
              <a:buClr>
                <a:schemeClr val="lt1"/>
              </a:buClr>
              <a:buSzPct val="100000"/>
              <a:buNone/>
            </a:pPr>
            <a:r>
              <a:rPr lang="en-US"/>
              <a:t>U.S. Constitution on Education – </a:t>
            </a:r>
            <a:br>
              <a:rPr lang="en-US"/>
            </a:br>
            <a:r>
              <a:rPr lang="en-US"/>
              <a:t>Education is a State Function</a:t>
            </a:r>
            <a:endParaRPr/>
          </a:p>
        </p:txBody>
      </p:sp>
      <p:sp>
        <p:nvSpPr>
          <p:cNvPr id="69" name="Google Shape;69;p4"/>
          <p:cNvSpPr txBox="1">
            <a:spLocks noGrp="1"/>
          </p:cNvSpPr>
          <p:nvPr>
            <p:ph type="body" idx="2"/>
          </p:nvPr>
        </p:nvSpPr>
        <p:spPr>
          <a:xfrm>
            <a:off x="1265464" y="1152467"/>
            <a:ext cx="6621235" cy="3540977"/>
          </a:xfrm>
          <a:prstGeom prst="rect">
            <a:avLst/>
          </a:prstGeom>
          <a:noFill/>
          <a:ln>
            <a:noFill/>
          </a:ln>
        </p:spPr>
        <p:txBody>
          <a:bodyPr spcFirstLastPara="1" wrap="square" lIns="91425" tIns="45700" rIns="91425" bIns="45700" anchor="t" anchorCtr="0">
            <a:noAutofit/>
          </a:bodyPr>
          <a:lstStyle/>
          <a:p>
            <a:pPr marL="342900" lvl="0" indent="-203200" algn="l" rtl="0">
              <a:lnSpc>
                <a:spcPct val="100000"/>
              </a:lnSpc>
              <a:spcBef>
                <a:spcPts val="0"/>
              </a:spcBef>
              <a:spcAft>
                <a:spcPts val="0"/>
              </a:spcAft>
              <a:buClr>
                <a:schemeClr val="dk1"/>
              </a:buClr>
              <a:buSzPts val="2200"/>
              <a:buFont typeface="Arial"/>
              <a:buNone/>
            </a:pPr>
            <a:endParaRPr sz="2200">
              <a:solidFill>
                <a:srgbClr val="000000"/>
              </a:solidFill>
              <a:latin typeface="Lato"/>
              <a:ea typeface="Lato"/>
              <a:cs typeface="Lato"/>
              <a:sym typeface="Lato"/>
            </a:endParaRPr>
          </a:p>
          <a:p>
            <a:pPr marL="0" lvl="0" indent="0" algn="ctr" rtl="0">
              <a:lnSpc>
                <a:spcPct val="100000"/>
              </a:lnSpc>
              <a:spcBef>
                <a:spcPts val="600"/>
              </a:spcBef>
              <a:spcAft>
                <a:spcPts val="0"/>
              </a:spcAft>
              <a:buClr>
                <a:srgbClr val="000000"/>
              </a:buClr>
              <a:buSzPts val="2200"/>
              <a:buNone/>
            </a:pPr>
            <a:r>
              <a:rPr lang="en-US" sz="2200">
                <a:solidFill>
                  <a:srgbClr val="000000"/>
                </a:solidFill>
                <a:latin typeface="Lato"/>
                <a:ea typeface="Lato"/>
                <a:cs typeface="Lato"/>
                <a:sym typeface="Lato"/>
              </a:rPr>
              <a:t>10th Amendment</a:t>
            </a:r>
            <a:endParaRPr/>
          </a:p>
          <a:p>
            <a:pPr marL="342900" lvl="0" indent="-203200" algn="l" rtl="0">
              <a:lnSpc>
                <a:spcPct val="100000"/>
              </a:lnSpc>
              <a:spcBef>
                <a:spcPts val="600"/>
              </a:spcBef>
              <a:spcAft>
                <a:spcPts val="0"/>
              </a:spcAft>
              <a:buClr>
                <a:schemeClr val="dk1"/>
              </a:buClr>
              <a:buSzPts val="2200"/>
              <a:buFont typeface="Arial"/>
              <a:buNone/>
            </a:pPr>
            <a:endParaRPr sz="2200">
              <a:solidFill>
                <a:srgbClr val="000000"/>
              </a:solidFill>
              <a:latin typeface="Lato"/>
              <a:ea typeface="Lato"/>
              <a:cs typeface="Lato"/>
              <a:sym typeface="Lato"/>
            </a:endParaRPr>
          </a:p>
          <a:p>
            <a:pPr marL="0" lvl="0" indent="0" algn="ctr" rtl="0">
              <a:lnSpc>
                <a:spcPct val="100000"/>
              </a:lnSpc>
              <a:spcBef>
                <a:spcPts val="600"/>
              </a:spcBef>
              <a:spcAft>
                <a:spcPts val="0"/>
              </a:spcAft>
              <a:buClr>
                <a:srgbClr val="000000"/>
              </a:buClr>
              <a:buSzPts val="2200"/>
              <a:buNone/>
            </a:pPr>
            <a:r>
              <a:rPr lang="en-US" sz="2200">
                <a:solidFill>
                  <a:srgbClr val="000000"/>
                </a:solidFill>
                <a:latin typeface="Lato"/>
                <a:ea typeface="Lato"/>
                <a:cs typeface="Lato"/>
                <a:sym typeface="Lato"/>
              </a:rPr>
              <a:t>“…powers not granted to the federal government by the Constitution, nor prohibited to the States, are reserved to the States or the people…”</a:t>
            </a:r>
            <a:endParaRPr/>
          </a:p>
          <a:p>
            <a:pPr marL="342900" lvl="0" indent="-203200" algn="l" rtl="0">
              <a:lnSpc>
                <a:spcPct val="100000"/>
              </a:lnSpc>
              <a:spcBef>
                <a:spcPts val="600"/>
              </a:spcBef>
              <a:spcAft>
                <a:spcPts val="0"/>
              </a:spcAft>
              <a:buClr>
                <a:schemeClr val="dk1"/>
              </a:buClr>
              <a:buSzPts val="2200"/>
              <a:buFont typeface="Arial"/>
              <a:buNone/>
            </a:pPr>
            <a:endParaRPr sz="2200">
              <a:solidFill>
                <a:srgbClr val="000000"/>
              </a:solidFill>
              <a:latin typeface="Lato"/>
              <a:ea typeface="Lato"/>
              <a:cs typeface="Lato"/>
              <a:sym typeface="Lato"/>
            </a:endParaRPr>
          </a:p>
          <a:p>
            <a:pPr marL="0" lvl="0" indent="0" algn="ctr" rtl="0">
              <a:lnSpc>
                <a:spcPct val="100000"/>
              </a:lnSpc>
              <a:spcBef>
                <a:spcPts val="600"/>
              </a:spcBef>
              <a:spcAft>
                <a:spcPts val="0"/>
              </a:spcAft>
              <a:buClr>
                <a:srgbClr val="000000"/>
              </a:buClr>
              <a:buSzPts val="2200"/>
              <a:buNone/>
            </a:pPr>
            <a:r>
              <a:rPr lang="en-US" sz="2200">
                <a:solidFill>
                  <a:srgbClr val="000000"/>
                </a:solidFill>
                <a:latin typeface="Lato"/>
                <a:ea typeface="Lato"/>
                <a:cs typeface="Lato"/>
                <a:sym typeface="Lato"/>
              </a:rPr>
              <a:t>1791</a:t>
            </a:r>
            <a:endParaRPr/>
          </a:p>
          <a:p>
            <a:pPr marL="342900" lvl="0" indent="-203200" algn="l" rtl="0">
              <a:lnSpc>
                <a:spcPct val="100000"/>
              </a:lnSpc>
              <a:spcBef>
                <a:spcPts val="600"/>
              </a:spcBef>
              <a:spcAft>
                <a:spcPts val="0"/>
              </a:spcAft>
              <a:buClr>
                <a:schemeClr val="dk1"/>
              </a:buClr>
              <a:buSzPts val="2200"/>
              <a:buFont typeface="Arial"/>
              <a:buNone/>
            </a:pPr>
            <a:endParaRPr sz="2200">
              <a:solidFill>
                <a:srgbClr val="000000"/>
              </a:solidFill>
              <a:latin typeface="Lato"/>
              <a:ea typeface="Lato"/>
              <a:cs typeface="Lato"/>
              <a:sym typeface="Lato"/>
            </a:endParaRPr>
          </a:p>
          <a:p>
            <a:pPr marL="342900" lvl="0" indent="-203200" algn="l" rtl="0">
              <a:lnSpc>
                <a:spcPct val="100000"/>
              </a:lnSpc>
              <a:spcBef>
                <a:spcPts val="600"/>
              </a:spcBef>
              <a:spcAft>
                <a:spcPts val="0"/>
              </a:spcAft>
              <a:buClr>
                <a:schemeClr val="dk1"/>
              </a:buClr>
              <a:buSzPts val="2200"/>
              <a:buFont typeface="Arial"/>
              <a:buNone/>
            </a:pPr>
            <a:endParaRPr sz="2200" b="0">
              <a:solidFill>
                <a:srgbClr val="000000"/>
              </a:solidFill>
              <a:latin typeface="Lato"/>
              <a:ea typeface="Lato"/>
              <a:cs typeface="Lato"/>
              <a:sym typeface="Lato"/>
            </a:endParaRPr>
          </a:p>
          <a:p>
            <a:pPr marL="342900" lvl="0" indent="-203200" algn="l" rtl="0">
              <a:lnSpc>
                <a:spcPct val="100000"/>
              </a:lnSpc>
              <a:spcBef>
                <a:spcPts val="600"/>
              </a:spcBef>
              <a:spcAft>
                <a:spcPts val="0"/>
              </a:spcAft>
              <a:buClr>
                <a:schemeClr val="dk1"/>
              </a:buClr>
              <a:buSzPts val="2200"/>
              <a:buFont typeface="Arial"/>
              <a:buNone/>
            </a:pPr>
            <a:endParaRPr sz="2200">
              <a:solidFill>
                <a:srgbClr val="000000"/>
              </a:solidFill>
              <a:latin typeface="Lato"/>
              <a:ea typeface="Lato"/>
              <a:cs typeface="Lato"/>
              <a:sym typeface="Lato"/>
            </a:endParaRPr>
          </a:p>
        </p:txBody>
      </p:sp>
      <p:sp>
        <p:nvSpPr>
          <p:cNvPr id="70" name="Google Shape;70;p4"/>
          <p:cNvSpPr/>
          <p:nvPr/>
        </p:nvSpPr>
        <p:spPr>
          <a:xfrm>
            <a:off x="8770429" y="4693444"/>
            <a:ext cx="28886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1400" b="0" i="0" u="none" strike="noStrike" cap="none">
                <a:solidFill>
                  <a:srgbClr val="000000"/>
                </a:solidFill>
                <a:latin typeface="Lato"/>
                <a:ea typeface="Lato"/>
                <a:cs typeface="Lato"/>
                <a:sym typeface="Lato"/>
              </a:rPr>
              <a:t>4</a:t>
            </a:fld>
            <a:endParaRPr sz="1400" b="0" i="0" u="none" strike="noStrike" cap="none" dirty="0">
              <a:solidFill>
                <a:srgbClr val="000000"/>
              </a:solidFill>
              <a:latin typeface="Lato"/>
              <a:ea typeface="Lato"/>
              <a:cs typeface="Lato"/>
              <a:sym typeface="Lato"/>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36"/>
          <p:cNvSpPr txBox="1"/>
          <p:nvPr/>
        </p:nvSpPr>
        <p:spPr>
          <a:xfrm>
            <a:off x="159654" y="167053"/>
            <a:ext cx="8846457"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chemeClr val="lt1"/>
                </a:solidFill>
                <a:latin typeface="Lato Black"/>
                <a:ea typeface="Lato Black"/>
                <a:cs typeface="Lato Black"/>
                <a:sym typeface="Lato Black"/>
              </a:rPr>
              <a:t>Formula Equalizes Revenue to Mitigate Differences</a:t>
            </a:r>
            <a:endParaRPr/>
          </a:p>
        </p:txBody>
      </p:sp>
      <p:sp>
        <p:nvSpPr>
          <p:cNvPr id="543" name="Google Shape;543;p36"/>
          <p:cNvSpPr txBox="1"/>
          <p:nvPr/>
        </p:nvSpPr>
        <p:spPr>
          <a:xfrm>
            <a:off x="1180202" y="4881890"/>
            <a:ext cx="3943350"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dk1"/>
                </a:solidFill>
                <a:latin typeface="Lato"/>
                <a:ea typeface="Lato"/>
                <a:cs typeface="Lato"/>
                <a:sym typeface="Lato"/>
              </a:rPr>
              <a:t>This example is for hypothetical purposes only</a:t>
            </a:r>
            <a:endParaRPr/>
          </a:p>
        </p:txBody>
      </p:sp>
      <p:graphicFrame>
        <p:nvGraphicFramePr>
          <p:cNvPr id="544" name="Google Shape;544;p36"/>
          <p:cNvGraphicFramePr/>
          <p:nvPr/>
        </p:nvGraphicFramePr>
        <p:xfrm>
          <a:off x="592772" y="922713"/>
          <a:ext cx="7980219" cy="3915611"/>
        </p:xfrm>
        <a:graphic>
          <a:graphicData uri="http://schemas.openxmlformats.org/drawingml/2006/chart">
            <c:chart xmlns:c="http://schemas.openxmlformats.org/drawingml/2006/chart" xmlns:r="http://schemas.openxmlformats.org/officeDocument/2006/relationships" r:id="rId3"/>
          </a:graphicData>
        </a:graphic>
      </p:graphicFrame>
      <p:sp>
        <p:nvSpPr>
          <p:cNvPr id="545" name="Google Shape;545;p36"/>
          <p:cNvSpPr txBox="1"/>
          <p:nvPr/>
        </p:nvSpPr>
        <p:spPr>
          <a:xfrm>
            <a:off x="1180202" y="1874065"/>
            <a:ext cx="2588090" cy="461812"/>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1">
                <a:solidFill>
                  <a:schemeClr val="dk1"/>
                </a:solidFill>
                <a:latin typeface="Lato"/>
                <a:ea typeface="Lato"/>
                <a:cs typeface="Lato"/>
                <a:sym typeface="Lato"/>
              </a:rPr>
              <a:t>Equalization Aid</a:t>
            </a:r>
            <a:endParaRPr/>
          </a:p>
        </p:txBody>
      </p:sp>
      <p:sp>
        <p:nvSpPr>
          <p:cNvPr id="546" name="Google Shape;546;p36"/>
          <p:cNvSpPr txBox="1"/>
          <p:nvPr/>
        </p:nvSpPr>
        <p:spPr>
          <a:xfrm>
            <a:off x="5467458" y="3467844"/>
            <a:ext cx="2728891" cy="430825"/>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1">
                <a:solidFill>
                  <a:schemeClr val="dk1"/>
                </a:solidFill>
                <a:latin typeface="Lato"/>
                <a:ea typeface="Lato"/>
                <a:cs typeface="Lato"/>
                <a:sym typeface="Lato"/>
              </a:rPr>
              <a:t>Property Tax Base</a:t>
            </a:r>
            <a:endParaRPr/>
          </a:p>
        </p:txBody>
      </p:sp>
      <p:sp>
        <p:nvSpPr>
          <p:cNvPr id="547" name="Google Shape;547;p36"/>
          <p:cNvSpPr txBox="1"/>
          <p:nvPr/>
        </p:nvSpPr>
        <p:spPr>
          <a:xfrm>
            <a:off x="8641080" y="4710384"/>
            <a:ext cx="502920" cy="34301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400">
                <a:solidFill>
                  <a:schemeClr val="dk1"/>
                </a:solidFill>
                <a:latin typeface="Lato"/>
                <a:ea typeface="Lato"/>
                <a:cs typeface="Lato"/>
                <a:sym typeface="Lato"/>
              </a:rPr>
              <a:t>40</a:t>
            </a:fld>
            <a:endParaRPr sz="1607" dirty="0">
              <a:solidFill>
                <a:schemeClr val="dk1"/>
              </a:solidFill>
              <a:latin typeface="Lato"/>
              <a:ea typeface="Lato"/>
              <a:cs typeface="Lato"/>
              <a:sym typeface="Lato"/>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Google Shape;552;p37"/>
          <p:cNvSpPr txBox="1"/>
          <p:nvPr/>
        </p:nvSpPr>
        <p:spPr>
          <a:xfrm>
            <a:off x="159654" y="167053"/>
            <a:ext cx="8846457"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chemeClr val="lt1"/>
                </a:solidFill>
                <a:latin typeface="Lato Black"/>
                <a:ea typeface="Lato Black"/>
                <a:cs typeface="Lato Black"/>
                <a:sym typeface="Lato Black"/>
              </a:rPr>
              <a:t>Incorporating the Number of Children to Educate</a:t>
            </a:r>
            <a:endParaRPr/>
          </a:p>
        </p:txBody>
      </p:sp>
      <p:pic>
        <p:nvPicPr>
          <p:cNvPr id="553" name="Google Shape;553;p37" descr="C:\Users\kuchaka\AppData\Local\Microsoft\Windows\Temporary Internet Files\Content.IE5\XS1RDF0L\dglxasset[1].jpg"/>
          <p:cNvPicPr preferRelativeResize="0"/>
          <p:nvPr/>
        </p:nvPicPr>
        <p:blipFill rotWithShape="1">
          <a:blip r:embed="rId3">
            <a:alphaModFix/>
          </a:blip>
          <a:srcRect/>
          <a:stretch/>
        </p:blipFill>
        <p:spPr>
          <a:xfrm>
            <a:off x="5681663" y="1527629"/>
            <a:ext cx="1481137" cy="990600"/>
          </a:xfrm>
          <a:prstGeom prst="rect">
            <a:avLst/>
          </a:prstGeom>
          <a:noFill/>
          <a:ln w="9525" cap="flat" cmpd="sng">
            <a:solidFill>
              <a:schemeClr val="accent1"/>
            </a:solidFill>
            <a:prstDash val="solid"/>
            <a:round/>
            <a:headEnd type="none" w="sm" len="sm"/>
            <a:tailEnd type="none" w="sm" len="sm"/>
          </a:ln>
          <a:effectLst>
            <a:outerShdw blurRad="939800" dist="50800" dir="5400000" algn="ctr" rotWithShape="0">
              <a:srgbClr val="000000">
                <a:alpha val="42745"/>
              </a:srgbClr>
            </a:outerShdw>
          </a:effectLst>
        </p:spPr>
      </p:pic>
      <p:pic>
        <p:nvPicPr>
          <p:cNvPr id="554" name="Google Shape;554;p37" descr="C:\Users\kuchaka\AppData\Local\Microsoft\Windows\Temporary Internet Files\Content.IE5\OI3NW8N0\MP900442423[1].jpg"/>
          <p:cNvPicPr preferRelativeResize="0"/>
          <p:nvPr/>
        </p:nvPicPr>
        <p:blipFill rotWithShape="1">
          <a:blip r:embed="rId4">
            <a:alphaModFix/>
          </a:blip>
          <a:srcRect/>
          <a:stretch/>
        </p:blipFill>
        <p:spPr>
          <a:xfrm>
            <a:off x="7566249" y="1527629"/>
            <a:ext cx="1349151" cy="990600"/>
          </a:xfrm>
          <a:prstGeom prst="rect">
            <a:avLst/>
          </a:prstGeom>
          <a:noFill/>
          <a:ln w="9525" cap="flat" cmpd="sng">
            <a:solidFill>
              <a:schemeClr val="dk1"/>
            </a:solidFill>
            <a:prstDash val="solid"/>
            <a:round/>
            <a:headEnd type="none" w="sm" len="sm"/>
            <a:tailEnd type="none" w="sm" len="sm"/>
          </a:ln>
          <a:effectLst>
            <a:outerShdw dist="50800" dir="1740000" algn="ctr" rotWithShape="0">
              <a:srgbClr val="000000">
                <a:alpha val="42745"/>
              </a:srgbClr>
            </a:outerShdw>
          </a:effectLst>
        </p:spPr>
      </p:pic>
      <p:pic>
        <p:nvPicPr>
          <p:cNvPr id="555" name="Google Shape;555;p37" descr="C:\Users\kuchaka\AppData\Local\Microsoft\Windows\Temporary Internet Files\Content.IE5\AO0WTG5E\MP900442395[1].jpg"/>
          <p:cNvPicPr preferRelativeResize="0"/>
          <p:nvPr/>
        </p:nvPicPr>
        <p:blipFill rotWithShape="1">
          <a:blip r:embed="rId5">
            <a:alphaModFix/>
          </a:blip>
          <a:srcRect/>
          <a:stretch/>
        </p:blipFill>
        <p:spPr>
          <a:xfrm>
            <a:off x="152400" y="1527629"/>
            <a:ext cx="1485900" cy="990600"/>
          </a:xfrm>
          <a:prstGeom prst="rect">
            <a:avLst/>
          </a:prstGeom>
          <a:noFill/>
          <a:ln w="9525" cap="flat" cmpd="sng">
            <a:solidFill>
              <a:schemeClr val="accent1"/>
            </a:solidFill>
            <a:prstDash val="solid"/>
            <a:round/>
            <a:headEnd type="none" w="sm" len="sm"/>
            <a:tailEnd type="none" w="sm" len="sm"/>
          </a:ln>
          <a:effectLst>
            <a:outerShdw blurRad="939800" dist="1447800" sx="1000" sy="1000" algn="ctr" rotWithShape="0">
              <a:srgbClr val="000000"/>
            </a:outerShdw>
          </a:effectLst>
        </p:spPr>
      </p:pic>
      <p:sp>
        <p:nvSpPr>
          <p:cNvPr id="556" name="Google Shape;556;p37"/>
          <p:cNvSpPr txBox="1"/>
          <p:nvPr/>
        </p:nvSpPr>
        <p:spPr>
          <a:xfrm>
            <a:off x="0" y="1037066"/>
            <a:ext cx="1828800"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chemeClr val="dk1"/>
                </a:solidFill>
                <a:latin typeface="Lato"/>
                <a:ea typeface="Lato"/>
                <a:cs typeface="Lato"/>
                <a:sym typeface="Lato"/>
              </a:rPr>
              <a:t>$1,000,000</a:t>
            </a:r>
            <a:endParaRPr/>
          </a:p>
        </p:txBody>
      </p:sp>
      <p:sp>
        <p:nvSpPr>
          <p:cNvPr id="557" name="Google Shape;557;p37"/>
          <p:cNvSpPr txBox="1"/>
          <p:nvPr/>
        </p:nvSpPr>
        <p:spPr>
          <a:xfrm>
            <a:off x="1828800" y="1037066"/>
            <a:ext cx="1828800"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chemeClr val="dk1"/>
                </a:solidFill>
                <a:latin typeface="Lato"/>
                <a:ea typeface="Lato"/>
                <a:cs typeface="Lato"/>
                <a:sym typeface="Lato"/>
              </a:rPr>
              <a:t>$2,000,000</a:t>
            </a:r>
            <a:endParaRPr/>
          </a:p>
        </p:txBody>
      </p:sp>
      <p:sp>
        <p:nvSpPr>
          <p:cNvPr id="558" name="Google Shape;558;p37"/>
          <p:cNvSpPr txBox="1"/>
          <p:nvPr/>
        </p:nvSpPr>
        <p:spPr>
          <a:xfrm>
            <a:off x="3657600" y="1037066"/>
            <a:ext cx="1828800"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chemeClr val="dk1"/>
                </a:solidFill>
                <a:latin typeface="Lato"/>
                <a:ea typeface="Lato"/>
                <a:cs typeface="Lato"/>
                <a:sym typeface="Lato"/>
              </a:rPr>
              <a:t>$3,000,000</a:t>
            </a:r>
            <a:endParaRPr/>
          </a:p>
        </p:txBody>
      </p:sp>
      <p:sp>
        <p:nvSpPr>
          <p:cNvPr id="559" name="Google Shape;559;p37"/>
          <p:cNvSpPr txBox="1"/>
          <p:nvPr/>
        </p:nvSpPr>
        <p:spPr>
          <a:xfrm>
            <a:off x="5486400" y="1037066"/>
            <a:ext cx="1905000"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chemeClr val="dk1"/>
                </a:solidFill>
                <a:latin typeface="Lato"/>
                <a:ea typeface="Lato"/>
                <a:cs typeface="Lato"/>
                <a:sym typeface="Lato"/>
              </a:rPr>
              <a:t>$4,000,000</a:t>
            </a:r>
            <a:endParaRPr/>
          </a:p>
        </p:txBody>
      </p:sp>
      <p:sp>
        <p:nvSpPr>
          <p:cNvPr id="560" name="Google Shape;560;p37"/>
          <p:cNvSpPr txBox="1"/>
          <p:nvPr/>
        </p:nvSpPr>
        <p:spPr>
          <a:xfrm>
            <a:off x="7315200" y="1037066"/>
            <a:ext cx="1828800"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chemeClr val="dk1"/>
                </a:solidFill>
                <a:latin typeface="Lato"/>
                <a:ea typeface="Lato"/>
                <a:cs typeface="Lato"/>
                <a:sym typeface="Lato"/>
              </a:rPr>
              <a:t>$5,000,000</a:t>
            </a:r>
            <a:endParaRPr/>
          </a:p>
        </p:txBody>
      </p:sp>
      <p:pic>
        <p:nvPicPr>
          <p:cNvPr id="561" name="Google Shape;561;p37" descr="down-town.jpg"/>
          <p:cNvPicPr preferRelativeResize="0"/>
          <p:nvPr/>
        </p:nvPicPr>
        <p:blipFill rotWithShape="1">
          <a:blip r:embed="rId6">
            <a:alphaModFix/>
          </a:blip>
          <a:srcRect/>
          <a:stretch/>
        </p:blipFill>
        <p:spPr>
          <a:xfrm>
            <a:off x="1981200" y="1526459"/>
            <a:ext cx="1524000" cy="991770"/>
          </a:xfrm>
          <a:prstGeom prst="rect">
            <a:avLst/>
          </a:prstGeom>
          <a:noFill/>
          <a:ln w="9525" cap="flat" cmpd="sng">
            <a:solidFill>
              <a:schemeClr val="dk1"/>
            </a:solidFill>
            <a:prstDash val="solid"/>
            <a:round/>
            <a:headEnd type="none" w="sm" len="sm"/>
            <a:tailEnd type="none" w="sm" len="sm"/>
          </a:ln>
        </p:spPr>
      </p:pic>
      <p:pic>
        <p:nvPicPr>
          <p:cNvPr id="562" name="Google Shape;562;p37" descr="camden-town.jpg"/>
          <p:cNvPicPr preferRelativeResize="0"/>
          <p:nvPr/>
        </p:nvPicPr>
        <p:blipFill rotWithShape="1">
          <a:blip r:embed="rId7">
            <a:alphaModFix/>
          </a:blip>
          <a:srcRect/>
          <a:stretch/>
        </p:blipFill>
        <p:spPr>
          <a:xfrm>
            <a:off x="3810000" y="1516146"/>
            <a:ext cx="1524000" cy="1002083"/>
          </a:xfrm>
          <a:prstGeom prst="rect">
            <a:avLst/>
          </a:prstGeom>
          <a:noFill/>
          <a:ln w="9525" cap="flat" cmpd="sng">
            <a:solidFill>
              <a:schemeClr val="dk1"/>
            </a:solidFill>
            <a:prstDash val="solid"/>
            <a:round/>
            <a:headEnd type="none" w="sm" len="sm"/>
            <a:tailEnd type="none" w="sm" len="sm"/>
          </a:ln>
        </p:spPr>
      </p:pic>
      <p:sp>
        <p:nvSpPr>
          <p:cNvPr id="563" name="Google Shape;563;p37"/>
          <p:cNvSpPr txBox="1"/>
          <p:nvPr/>
        </p:nvSpPr>
        <p:spPr>
          <a:xfrm>
            <a:off x="7696200" y="2496461"/>
            <a:ext cx="1219200"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a:solidFill>
                  <a:schemeClr val="dk1"/>
                </a:solidFill>
                <a:latin typeface="Lato"/>
                <a:ea typeface="Lato"/>
                <a:cs typeface="Lato"/>
                <a:sym typeface="Lato"/>
              </a:rPr>
              <a:t>10</a:t>
            </a:r>
            <a:endParaRPr/>
          </a:p>
        </p:txBody>
      </p:sp>
      <p:sp>
        <p:nvSpPr>
          <p:cNvPr id="564" name="Google Shape;564;p37"/>
          <p:cNvSpPr txBox="1"/>
          <p:nvPr/>
        </p:nvSpPr>
        <p:spPr>
          <a:xfrm>
            <a:off x="304800" y="2496461"/>
            <a:ext cx="1219200"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a:solidFill>
                  <a:schemeClr val="dk1"/>
                </a:solidFill>
                <a:latin typeface="Lato"/>
                <a:ea typeface="Lato"/>
                <a:cs typeface="Lato"/>
                <a:sym typeface="Lato"/>
              </a:rPr>
              <a:t>10</a:t>
            </a:r>
            <a:endParaRPr/>
          </a:p>
        </p:txBody>
      </p:sp>
      <p:sp>
        <p:nvSpPr>
          <p:cNvPr id="565" name="Google Shape;565;p37"/>
          <p:cNvSpPr txBox="1"/>
          <p:nvPr/>
        </p:nvSpPr>
        <p:spPr>
          <a:xfrm>
            <a:off x="2133600" y="2496461"/>
            <a:ext cx="1219200"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a:solidFill>
                  <a:schemeClr val="dk1"/>
                </a:solidFill>
                <a:latin typeface="Lato"/>
                <a:ea typeface="Lato"/>
                <a:cs typeface="Lato"/>
                <a:sym typeface="Lato"/>
              </a:rPr>
              <a:t>10</a:t>
            </a:r>
            <a:endParaRPr/>
          </a:p>
        </p:txBody>
      </p:sp>
      <p:sp>
        <p:nvSpPr>
          <p:cNvPr id="566" name="Google Shape;566;p37"/>
          <p:cNvSpPr txBox="1"/>
          <p:nvPr/>
        </p:nvSpPr>
        <p:spPr>
          <a:xfrm>
            <a:off x="3962400" y="2496461"/>
            <a:ext cx="1219200"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a:solidFill>
                  <a:schemeClr val="dk1"/>
                </a:solidFill>
                <a:latin typeface="Lato"/>
                <a:ea typeface="Lato"/>
                <a:cs typeface="Lato"/>
                <a:sym typeface="Lato"/>
              </a:rPr>
              <a:t>10</a:t>
            </a:r>
            <a:endParaRPr/>
          </a:p>
        </p:txBody>
      </p:sp>
      <p:sp>
        <p:nvSpPr>
          <p:cNvPr id="567" name="Google Shape;567;p37"/>
          <p:cNvSpPr txBox="1"/>
          <p:nvPr/>
        </p:nvSpPr>
        <p:spPr>
          <a:xfrm>
            <a:off x="5867400" y="2487531"/>
            <a:ext cx="1219200"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a:solidFill>
                  <a:schemeClr val="dk1"/>
                </a:solidFill>
                <a:latin typeface="Lato"/>
                <a:ea typeface="Lato"/>
                <a:cs typeface="Lato"/>
                <a:sym typeface="Lato"/>
              </a:rPr>
              <a:t>10</a:t>
            </a:r>
            <a:endParaRPr/>
          </a:p>
        </p:txBody>
      </p:sp>
      <p:sp>
        <p:nvSpPr>
          <p:cNvPr id="568" name="Google Shape;568;p37"/>
          <p:cNvSpPr txBox="1"/>
          <p:nvPr/>
        </p:nvSpPr>
        <p:spPr>
          <a:xfrm>
            <a:off x="0" y="3487061"/>
            <a:ext cx="1828800"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chemeClr val="dk1"/>
                </a:solidFill>
                <a:latin typeface="Lato"/>
                <a:ea typeface="Lato"/>
                <a:cs typeface="Lato"/>
                <a:sym typeface="Lato"/>
              </a:rPr>
              <a:t>$100,000</a:t>
            </a:r>
            <a:endParaRPr/>
          </a:p>
        </p:txBody>
      </p:sp>
      <p:sp>
        <p:nvSpPr>
          <p:cNvPr id="569" name="Google Shape;569;p37"/>
          <p:cNvSpPr txBox="1"/>
          <p:nvPr/>
        </p:nvSpPr>
        <p:spPr>
          <a:xfrm>
            <a:off x="5562600" y="3479804"/>
            <a:ext cx="1905000"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chemeClr val="dk1"/>
                </a:solidFill>
                <a:latin typeface="Lato"/>
                <a:ea typeface="Lato"/>
                <a:cs typeface="Lato"/>
                <a:sym typeface="Lato"/>
              </a:rPr>
              <a:t>$400,000</a:t>
            </a:r>
            <a:endParaRPr/>
          </a:p>
        </p:txBody>
      </p:sp>
      <p:sp>
        <p:nvSpPr>
          <p:cNvPr id="570" name="Google Shape;570;p37"/>
          <p:cNvSpPr txBox="1"/>
          <p:nvPr/>
        </p:nvSpPr>
        <p:spPr>
          <a:xfrm>
            <a:off x="7391400" y="3497241"/>
            <a:ext cx="1828800"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chemeClr val="dk1"/>
                </a:solidFill>
                <a:latin typeface="Lato"/>
                <a:ea typeface="Lato"/>
                <a:cs typeface="Lato"/>
                <a:sym typeface="Lato"/>
              </a:rPr>
              <a:t>$500,000</a:t>
            </a:r>
            <a:endParaRPr/>
          </a:p>
        </p:txBody>
      </p:sp>
      <p:sp>
        <p:nvSpPr>
          <p:cNvPr id="571" name="Google Shape;571;p37"/>
          <p:cNvSpPr txBox="1"/>
          <p:nvPr/>
        </p:nvSpPr>
        <p:spPr>
          <a:xfrm>
            <a:off x="3657600" y="3487061"/>
            <a:ext cx="1828800"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chemeClr val="dk1"/>
                </a:solidFill>
                <a:latin typeface="Lato"/>
                <a:ea typeface="Lato"/>
                <a:cs typeface="Lato"/>
                <a:sym typeface="Lato"/>
              </a:rPr>
              <a:t>$300,000</a:t>
            </a:r>
            <a:endParaRPr/>
          </a:p>
        </p:txBody>
      </p:sp>
      <p:sp>
        <p:nvSpPr>
          <p:cNvPr id="572" name="Google Shape;572;p37"/>
          <p:cNvSpPr txBox="1"/>
          <p:nvPr/>
        </p:nvSpPr>
        <p:spPr>
          <a:xfrm>
            <a:off x="1828800" y="3487061"/>
            <a:ext cx="1828800"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chemeClr val="dk1"/>
                </a:solidFill>
                <a:latin typeface="Lato"/>
                <a:ea typeface="Lato"/>
                <a:cs typeface="Lato"/>
                <a:sym typeface="Lato"/>
              </a:rPr>
              <a:t>$200,000</a:t>
            </a:r>
            <a:endParaRPr/>
          </a:p>
        </p:txBody>
      </p:sp>
      <p:sp>
        <p:nvSpPr>
          <p:cNvPr id="573" name="Google Shape;573;p37"/>
          <p:cNvSpPr txBox="1"/>
          <p:nvPr/>
        </p:nvSpPr>
        <p:spPr>
          <a:xfrm>
            <a:off x="101018" y="4133603"/>
            <a:ext cx="8763000"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rgbClr val="0070C0"/>
                </a:solidFill>
                <a:latin typeface="Lato"/>
                <a:ea typeface="Lato"/>
                <a:cs typeface="Lato"/>
                <a:sym typeface="Lato"/>
              </a:rPr>
              <a:t>The tax base, as a measure of fiscal capacity (wealth), changes after incorporating the number of children to educate.</a:t>
            </a:r>
            <a:endParaRPr/>
          </a:p>
        </p:txBody>
      </p:sp>
      <p:sp>
        <p:nvSpPr>
          <p:cNvPr id="574" name="Google Shape;574;p37"/>
          <p:cNvSpPr txBox="1"/>
          <p:nvPr/>
        </p:nvSpPr>
        <p:spPr>
          <a:xfrm>
            <a:off x="304800" y="4881890"/>
            <a:ext cx="3943350"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dk1"/>
                </a:solidFill>
                <a:latin typeface="Lato"/>
                <a:ea typeface="Lato"/>
                <a:cs typeface="Lato"/>
                <a:sym typeface="Lato"/>
              </a:rPr>
              <a:t>This example is for hypothetical purposes only</a:t>
            </a:r>
            <a:endParaRPr/>
          </a:p>
        </p:txBody>
      </p:sp>
      <p:sp>
        <p:nvSpPr>
          <p:cNvPr id="575" name="Google Shape;575;p37"/>
          <p:cNvSpPr txBox="1"/>
          <p:nvPr/>
        </p:nvSpPr>
        <p:spPr>
          <a:xfrm>
            <a:off x="8641080" y="4713646"/>
            <a:ext cx="502920" cy="32543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400">
                <a:solidFill>
                  <a:schemeClr val="dk1"/>
                </a:solidFill>
                <a:latin typeface="Lato"/>
                <a:ea typeface="Lato"/>
                <a:cs typeface="Lato"/>
                <a:sym typeface="Lato"/>
              </a:rPr>
              <a:t>41</a:t>
            </a:fld>
            <a:endParaRPr sz="1400" dirty="0">
              <a:solidFill>
                <a:schemeClr val="dk1"/>
              </a:solidFill>
              <a:latin typeface="Lato"/>
              <a:ea typeface="Lato"/>
              <a:cs typeface="Lato"/>
              <a:sym typeface="La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6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6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6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6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6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7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7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6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7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sp>
        <p:nvSpPr>
          <p:cNvPr id="581" name="Google Shape;581;p38"/>
          <p:cNvSpPr txBox="1"/>
          <p:nvPr/>
        </p:nvSpPr>
        <p:spPr>
          <a:xfrm>
            <a:off x="159654" y="167053"/>
            <a:ext cx="8846457"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chemeClr val="lt1"/>
                </a:solidFill>
                <a:latin typeface="Lato Black"/>
                <a:ea typeface="Lato Black"/>
                <a:cs typeface="Lato Black"/>
                <a:sym typeface="Lato Black"/>
              </a:rPr>
              <a:t>Incorporating the Number of Children to Educate</a:t>
            </a:r>
            <a:endParaRPr/>
          </a:p>
        </p:txBody>
      </p:sp>
      <p:pic>
        <p:nvPicPr>
          <p:cNvPr id="582" name="Google Shape;582;p38" descr="C:\Users\kuchaka\AppData\Local\Microsoft\Windows\Temporary Internet Files\Content.IE5\XS1RDF0L\dglxasset[1].jpg"/>
          <p:cNvPicPr preferRelativeResize="0"/>
          <p:nvPr/>
        </p:nvPicPr>
        <p:blipFill rotWithShape="1">
          <a:blip r:embed="rId3">
            <a:alphaModFix/>
          </a:blip>
          <a:srcRect/>
          <a:stretch/>
        </p:blipFill>
        <p:spPr>
          <a:xfrm>
            <a:off x="5681663" y="1527629"/>
            <a:ext cx="1481137" cy="990600"/>
          </a:xfrm>
          <a:prstGeom prst="rect">
            <a:avLst/>
          </a:prstGeom>
          <a:noFill/>
          <a:ln w="9525" cap="flat" cmpd="sng">
            <a:solidFill>
              <a:schemeClr val="accent1"/>
            </a:solidFill>
            <a:prstDash val="solid"/>
            <a:round/>
            <a:headEnd type="none" w="sm" len="sm"/>
            <a:tailEnd type="none" w="sm" len="sm"/>
          </a:ln>
          <a:effectLst>
            <a:outerShdw blurRad="939800" dist="50800" dir="5400000" algn="ctr" rotWithShape="0">
              <a:srgbClr val="000000">
                <a:alpha val="42745"/>
              </a:srgbClr>
            </a:outerShdw>
          </a:effectLst>
        </p:spPr>
      </p:pic>
      <p:pic>
        <p:nvPicPr>
          <p:cNvPr id="583" name="Google Shape;583;p38" descr="C:\Users\kuchaka\AppData\Local\Microsoft\Windows\Temporary Internet Files\Content.IE5\OI3NW8N0\MP900442423[1].jpg"/>
          <p:cNvPicPr preferRelativeResize="0"/>
          <p:nvPr/>
        </p:nvPicPr>
        <p:blipFill rotWithShape="1">
          <a:blip r:embed="rId4">
            <a:alphaModFix/>
          </a:blip>
          <a:srcRect/>
          <a:stretch/>
        </p:blipFill>
        <p:spPr>
          <a:xfrm>
            <a:off x="7566249" y="1527629"/>
            <a:ext cx="1349151" cy="990600"/>
          </a:xfrm>
          <a:prstGeom prst="rect">
            <a:avLst/>
          </a:prstGeom>
          <a:noFill/>
          <a:ln w="9525" cap="flat" cmpd="sng">
            <a:solidFill>
              <a:schemeClr val="dk1"/>
            </a:solidFill>
            <a:prstDash val="solid"/>
            <a:round/>
            <a:headEnd type="none" w="sm" len="sm"/>
            <a:tailEnd type="none" w="sm" len="sm"/>
          </a:ln>
          <a:effectLst>
            <a:outerShdw dist="50800" dir="1740000" algn="ctr" rotWithShape="0">
              <a:srgbClr val="000000">
                <a:alpha val="42745"/>
              </a:srgbClr>
            </a:outerShdw>
          </a:effectLst>
        </p:spPr>
      </p:pic>
      <p:pic>
        <p:nvPicPr>
          <p:cNvPr id="584" name="Google Shape;584;p38" descr="C:\Users\kuchaka\AppData\Local\Microsoft\Windows\Temporary Internet Files\Content.IE5\AO0WTG5E\MP900442395[1].jpg"/>
          <p:cNvPicPr preferRelativeResize="0"/>
          <p:nvPr/>
        </p:nvPicPr>
        <p:blipFill rotWithShape="1">
          <a:blip r:embed="rId5">
            <a:alphaModFix/>
          </a:blip>
          <a:srcRect/>
          <a:stretch/>
        </p:blipFill>
        <p:spPr>
          <a:xfrm>
            <a:off x="152400" y="1527629"/>
            <a:ext cx="1485900" cy="990600"/>
          </a:xfrm>
          <a:prstGeom prst="rect">
            <a:avLst/>
          </a:prstGeom>
          <a:noFill/>
          <a:ln w="9525" cap="flat" cmpd="sng">
            <a:solidFill>
              <a:schemeClr val="accent1"/>
            </a:solidFill>
            <a:prstDash val="solid"/>
            <a:round/>
            <a:headEnd type="none" w="sm" len="sm"/>
            <a:tailEnd type="none" w="sm" len="sm"/>
          </a:ln>
          <a:effectLst>
            <a:outerShdw blurRad="939800" dist="1447800" sx="1000" sy="1000" algn="ctr" rotWithShape="0">
              <a:srgbClr val="000000"/>
            </a:outerShdw>
          </a:effectLst>
        </p:spPr>
      </p:pic>
      <p:sp>
        <p:nvSpPr>
          <p:cNvPr id="585" name="Google Shape;585;p38"/>
          <p:cNvSpPr txBox="1"/>
          <p:nvPr/>
        </p:nvSpPr>
        <p:spPr>
          <a:xfrm>
            <a:off x="0" y="1037066"/>
            <a:ext cx="1828800"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chemeClr val="dk1"/>
                </a:solidFill>
                <a:latin typeface="Lato"/>
                <a:ea typeface="Lato"/>
                <a:cs typeface="Lato"/>
                <a:sym typeface="Lato"/>
              </a:rPr>
              <a:t>$1,000,000</a:t>
            </a:r>
            <a:endParaRPr/>
          </a:p>
        </p:txBody>
      </p:sp>
      <p:sp>
        <p:nvSpPr>
          <p:cNvPr id="586" name="Google Shape;586;p38"/>
          <p:cNvSpPr txBox="1"/>
          <p:nvPr/>
        </p:nvSpPr>
        <p:spPr>
          <a:xfrm>
            <a:off x="1828800" y="1037066"/>
            <a:ext cx="1828800"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chemeClr val="dk1"/>
                </a:solidFill>
                <a:latin typeface="Lato"/>
                <a:ea typeface="Lato"/>
                <a:cs typeface="Lato"/>
                <a:sym typeface="Lato"/>
              </a:rPr>
              <a:t>$2,000,000</a:t>
            </a:r>
            <a:endParaRPr/>
          </a:p>
        </p:txBody>
      </p:sp>
      <p:sp>
        <p:nvSpPr>
          <p:cNvPr id="587" name="Google Shape;587;p38"/>
          <p:cNvSpPr txBox="1"/>
          <p:nvPr/>
        </p:nvSpPr>
        <p:spPr>
          <a:xfrm>
            <a:off x="3657600" y="1037066"/>
            <a:ext cx="1828800"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chemeClr val="dk1"/>
                </a:solidFill>
                <a:latin typeface="Lato"/>
                <a:ea typeface="Lato"/>
                <a:cs typeface="Lato"/>
                <a:sym typeface="Lato"/>
              </a:rPr>
              <a:t>$3,000,000</a:t>
            </a:r>
            <a:endParaRPr/>
          </a:p>
        </p:txBody>
      </p:sp>
      <p:sp>
        <p:nvSpPr>
          <p:cNvPr id="588" name="Google Shape;588;p38"/>
          <p:cNvSpPr txBox="1"/>
          <p:nvPr/>
        </p:nvSpPr>
        <p:spPr>
          <a:xfrm>
            <a:off x="5486400" y="1037066"/>
            <a:ext cx="1905000"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chemeClr val="dk1"/>
                </a:solidFill>
                <a:latin typeface="Lato"/>
                <a:ea typeface="Lato"/>
                <a:cs typeface="Lato"/>
                <a:sym typeface="Lato"/>
              </a:rPr>
              <a:t>$4,000,000</a:t>
            </a:r>
            <a:endParaRPr/>
          </a:p>
        </p:txBody>
      </p:sp>
      <p:sp>
        <p:nvSpPr>
          <p:cNvPr id="589" name="Google Shape;589;p38"/>
          <p:cNvSpPr txBox="1"/>
          <p:nvPr/>
        </p:nvSpPr>
        <p:spPr>
          <a:xfrm>
            <a:off x="7315200" y="1037066"/>
            <a:ext cx="1828800"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chemeClr val="dk1"/>
                </a:solidFill>
                <a:latin typeface="Lato"/>
                <a:ea typeface="Lato"/>
                <a:cs typeface="Lato"/>
                <a:sym typeface="Lato"/>
              </a:rPr>
              <a:t>$5,000,000</a:t>
            </a:r>
            <a:endParaRPr/>
          </a:p>
        </p:txBody>
      </p:sp>
      <p:pic>
        <p:nvPicPr>
          <p:cNvPr id="590" name="Google Shape;590;p38" descr="down-town.jpg"/>
          <p:cNvPicPr preferRelativeResize="0"/>
          <p:nvPr/>
        </p:nvPicPr>
        <p:blipFill rotWithShape="1">
          <a:blip r:embed="rId6">
            <a:alphaModFix/>
          </a:blip>
          <a:srcRect/>
          <a:stretch/>
        </p:blipFill>
        <p:spPr>
          <a:xfrm>
            <a:off x="1981200" y="1526459"/>
            <a:ext cx="1524000" cy="991770"/>
          </a:xfrm>
          <a:prstGeom prst="rect">
            <a:avLst/>
          </a:prstGeom>
          <a:noFill/>
          <a:ln w="9525" cap="flat" cmpd="sng">
            <a:solidFill>
              <a:schemeClr val="dk1"/>
            </a:solidFill>
            <a:prstDash val="solid"/>
            <a:round/>
            <a:headEnd type="none" w="sm" len="sm"/>
            <a:tailEnd type="none" w="sm" len="sm"/>
          </a:ln>
        </p:spPr>
      </p:pic>
      <p:pic>
        <p:nvPicPr>
          <p:cNvPr id="591" name="Google Shape;591;p38" descr="camden-town.jpg"/>
          <p:cNvPicPr preferRelativeResize="0"/>
          <p:nvPr/>
        </p:nvPicPr>
        <p:blipFill rotWithShape="1">
          <a:blip r:embed="rId7">
            <a:alphaModFix/>
          </a:blip>
          <a:srcRect/>
          <a:stretch/>
        </p:blipFill>
        <p:spPr>
          <a:xfrm>
            <a:off x="3810000" y="1516146"/>
            <a:ext cx="1524000" cy="1002083"/>
          </a:xfrm>
          <a:prstGeom prst="rect">
            <a:avLst/>
          </a:prstGeom>
          <a:noFill/>
          <a:ln w="9525" cap="flat" cmpd="sng">
            <a:solidFill>
              <a:schemeClr val="dk1"/>
            </a:solidFill>
            <a:prstDash val="solid"/>
            <a:round/>
            <a:headEnd type="none" w="sm" len="sm"/>
            <a:tailEnd type="none" w="sm" len="sm"/>
          </a:ln>
        </p:spPr>
      </p:pic>
      <p:sp>
        <p:nvSpPr>
          <p:cNvPr id="592" name="Google Shape;592;p38"/>
          <p:cNvSpPr txBox="1"/>
          <p:nvPr/>
        </p:nvSpPr>
        <p:spPr>
          <a:xfrm>
            <a:off x="7696200" y="2496461"/>
            <a:ext cx="1219200"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a:solidFill>
                  <a:schemeClr val="dk1"/>
                </a:solidFill>
                <a:latin typeface="Lato"/>
                <a:ea typeface="Lato"/>
                <a:cs typeface="Lato"/>
                <a:sym typeface="Lato"/>
              </a:rPr>
              <a:t>20</a:t>
            </a:r>
            <a:endParaRPr/>
          </a:p>
        </p:txBody>
      </p:sp>
      <p:sp>
        <p:nvSpPr>
          <p:cNvPr id="593" name="Google Shape;593;p38"/>
          <p:cNvSpPr txBox="1"/>
          <p:nvPr/>
        </p:nvSpPr>
        <p:spPr>
          <a:xfrm>
            <a:off x="304800" y="2496461"/>
            <a:ext cx="1219200"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a:solidFill>
                  <a:schemeClr val="dk1"/>
                </a:solidFill>
                <a:latin typeface="Lato"/>
                <a:ea typeface="Lato"/>
                <a:cs typeface="Lato"/>
                <a:sym typeface="Lato"/>
              </a:rPr>
              <a:t>10</a:t>
            </a:r>
            <a:endParaRPr/>
          </a:p>
        </p:txBody>
      </p:sp>
      <p:sp>
        <p:nvSpPr>
          <p:cNvPr id="594" name="Google Shape;594;p38"/>
          <p:cNvSpPr txBox="1"/>
          <p:nvPr/>
        </p:nvSpPr>
        <p:spPr>
          <a:xfrm>
            <a:off x="2133600" y="2496461"/>
            <a:ext cx="1219200"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a:solidFill>
                  <a:schemeClr val="dk1"/>
                </a:solidFill>
                <a:latin typeface="Lato"/>
                <a:ea typeface="Lato"/>
                <a:cs typeface="Lato"/>
                <a:sym typeface="Lato"/>
              </a:rPr>
              <a:t>5</a:t>
            </a:r>
            <a:endParaRPr/>
          </a:p>
        </p:txBody>
      </p:sp>
      <p:sp>
        <p:nvSpPr>
          <p:cNvPr id="595" name="Google Shape;595;p38"/>
          <p:cNvSpPr txBox="1"/>
          <p:nvPr/>
        </p:nvSpPr>
        <p:spPr>
          <a:xfrm>
            <a:off x="3962400" y="2496461"/>
            <a:ext cx="1219200"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a:solidFill>
                  <a:schemeClr val="dk1"/>
                </a:solidFill>
                <a:latin typeface="Lato"/>
                <a:ea typeface="Lato"/>
                <a:cs typeface="Lato"/>
                <a:sym typeface="Lato"/>
              </a:rPr>
              <a:t>6</a:t>
            </a:r>
            <a:endParaRPr/>
          </a:p>
        </p:txBody>
      </p:sp>
      <p:sp>
        <p:nvSpPr>
          <p:cNvPr id="596" name="Google Shape;596;p38"/>
          <p:cNvSpPr txBox="1"/>
          <p:nvPr/>
        </p:nvSpPr>
        <p:spPr>
          <a:xfrm>
            <a:off x="5867400" y="2487531"/>
            <a:ext cx="1219200"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a:solidFill>
                  <a:schemeClr val="dk1"/>
                </a:solidFill>
                <a:latin typeface="Lato"/>
                <a:ea typeface="Lato"/>
                <a:cs typeface="Lato"/>
                <a:sym typeface="Lato"/>
              </a:rPr>
              <a:t>10</a:t>
            </a:r>
            <a:endParaRPr/>
          </a:p>
        </p:txBody>
      </p:sp>
      <p:sp>
        <p:nvSpPr>
          <p:cNvPr id="597" name="Google Shape;597;p38"/>
          <p:cNvSpPr txBox="1"/>
          <p:nvPr/>
        </p:nvSpPr>
        <p:spPr>
          <a:xfrm>
            <a:off x="0" y="3487061"/>
            <a:ext cx="1828800"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chemeClr val="dk1"/>
                </a:solidFill>
                <a:latin typeface="Lato"/>
                <a:ea typeface="Lato"/>
                <a:cs typeface="Lato"/>
                <a:sym typeface="Lato"/>
              </a:rPr>
              <a:t>$100,000</a:t>
            </a:r>
            <a:endParaRPr/>
          </a:p>
        </p:txBody>
      </p:sp>
      <p:sp>
        <p:nvSpPr>
          <p:cNvPr id="598" name="Google Shape;598;p38"/>
          <p:cNvSpPr txBox="1"/>
          <p:nvPr/>
        </p:nvSpPr>
        <p:spPr>
          <a:xfrm>
            <a:off x="5562600" y="3479804"/>
            <a:ext cx="1905000"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chemeClr val="dk1"/>
                </a:solidFill>
                <a:latin typeface="Lato"/>
                <a:ea typeface="Lato"/>
                <a:cs typeface="Lato"/>
                <a:sym typeface="Lato"/>
              </a:rPr>
              <a:t>$400,000</a:t>
            </a:r>
            <a:endParaRPr/>
          </a:p>
        </p:txBody>
      </p:sp>
      <p:sp>
        <p:nvSpPr>
          <p:cNvPr id="599" name="Google Shape;599;p38"/>
          <p:cNvSpPr txBox="1"/>
          <p:nvPr/>
        </p:nvSpPr>
        <p:spPr>
          <a:xfrm>
            <a:off x="7391400" y="3497241"/>
            <a:ext cx="1828800"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chemeClr val="dk1"/>
                </a:solidFill>
                <a:latin typeface="Lato"/>
                <a:ea typeface="Lato"/>
                <a:cs typeface="Lato"/>
                <a:sym typeface="Lato"/>
              </a:rPr>
              <a:t>$250,000</a:t>
            </a:r>
            <a:endParaRPr/>
          </a:p>
        </p:txBody>
      </p:sp>
      <p:sp>
        <p:nvSpPr>
          <p:cNvPr id="600" name="Google Shape;600;p38"/>
          <p:cNvSpPr txBox="1"/>
          <p:nvPr/>
        </p:nvSpPr>
        <p:spPr>
          <a:xfrm>
            <a:off x="3657600" y="3487061"/>
            <a:ext cx="1828800"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chemeClr val="dk1"/>
                </a:solidFill>
                <a:latin typeface="Lato"/>
                <a:ea typeface="Lato"/>
                <a:cs typeface="Lato"/>
                <a:sym typeface="Lato"/>
              </a:rPr>
              <a:t>$500,000</a:t>
            </a:r>
            <a:endParaRPr/>
          </a:p>
        </p:txBody>
      </p:sp>
      <p:sp>
        <p:nvSpPr>
          <p:cNvPr id="601" name="Google Shape;601;p38"/>
          <p:cNvSpPr txBox="1"/>
          <p:nvPr/>
        </p:nvSpPr>
        <p:spPr>
          <a:xfrm>
            <a:off x="1828800" y="3487061"/>
            <a:ext cx="1828800"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chemeClr val="dk1"/>
                </a:solidFill>
                <a:latin typeface="Lato"/>
                <a:ea typeface="Lato"/>
                <a:cs typeface="Lato"/>
                <a:sym typeface="Lato"/>
              </a:rPr>
              <a:t>$400,000</a:t>
            </a:r>
            <a:endParaRPr/>
          </a:p>
        </p:txBody>
      </p:sp>
      <p:sp>
        <p:nvSpPr>
          <p:cNvPr id="602" name="Google Shape;602;p38"/>
          <p:cNvSpPr txBox="1"/>
          <p:nvPr/>
        </p:nvSpPr>
        <p:spPr>
          <a:xfrm>
            <a:off x="145143" y="4206914"/>
            <a:ext cx="8763000"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rgbClr val="0070C0"/>
                </a:solidFill>
                <a:latin typeface="Lato"/>
                <a:ea typeface="Lato"/>
                <a:cs typeface="Lato"/>
                <a:sym typeface="Lato"/>
              </a:rPr>
              <a:t>Notice how the tax base, as a measure of fiscal capacity (wealth), changes after incorporating the number of children to educate.</a:t>
            </a:r>
            <a:endParaRPr/>
          </a:p>
        </p:txBody>
      </p:sp>
      <p:sp>
        <p:nvSpPr>
          <p:cNvPr id="603" name="Google Shape;603;p38"/>
          <p:cNvSpPr txBox="1"/>
          <p:nvPr/>
        </p:nvSpPr>
        <p:spPr>
          <a:xfrm>
            <a:off x="304800" y="4881890"/>
            <a:ext cx="3943350"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dk1"/>
                </a:solidFill>
                <a:latin typeface="Lato"/>
                <a:ea typeface="Lato"/>
                <a:cs typeface="Lato"/>
                <a:sym typeface="Lato"/>
              </a:rPr>
              <a:t>This example is for hypothetical purposes only</a:t>
            </a:r>
            <a:endParaRPr/>
          </a:p>
        </p:txBody>
      </p:sp>
      <p:sp>
        <p:nvSpPr>
          <p:cNvPr id="604" name="Google Shape;604;p38"/>
          <p:cNvSpPr txBox="1"/>
          <p:nvPr/>
        </p:nvSpPr>
        <p:spPr>
          <a:xfrm>
            <a:off x="8641080" y="4744452"/>
            <a:ext cx="502920" cy="34069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400">
                <a:solidFill>
                  <a:schemeClr val="dk1"/>
                </a:solidFill>
                <a:latin typeface="Lato"/>
                <a:ea typeface="Lato"/>
                <a:cs typeface="Lato"/>
                <a:sym typeface="Lato"/>
              </a:rPr>
              <a:t>42</a:t>
            </a:fld>
            <a:endParaRPr sz="1607">
              <a:solidFill>
                <a:schemeClr val="dk1"/>
              </a:solidFill>
              <a:latin typeface="Lato"/>
              <a:ea typeface="Lato"/>
              <a:cs typeface="Lato"/>
              <a:sym typeface="La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9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9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9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9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9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0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0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9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9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3">
            <a:alphaModFix amt="73000"/>
          </a:blip>
          <a:stretch>
            <a:fillRect/>
          </a:stretch>
        </a:blipFill>
        <a:effectLst/>
      </p:bgPr>
    </p:bg>
    <p:spTree>
      <p:nvGrpSpPr>
        <p:cNvPr id="1" name="Shape 609"/>
        <p:cNvGrpSpPr/>
        <p:nvPr/>
      </p:nvGrpSpPr>
      <p:grpSpPr>
        <a:xfrm>
          <a:off x="0" y="0"/>
          <a:ext cx="0" cy="0"/>
          <a:chOff x="0" y="0"/>
          <a:chExt cx="0" cy="0"/>
        </a:xfrm>
      </p:grpSpPr>
      <p:pic>
        <p:nvPicPr>
          <p:cNvPr id="610" name="Google Shape;610;p39"/>
          <p:cNvPicPr preferRelativeResize="0"/>
          <p:nvPr/>
        </p:nvPicPr>
        <p:blipFill rotWithShape="1">
          <a:blip r:embed="rId4">
            <a:alphaModFix/>
          </a:blip>
          <a:srcRect/>
          <a:stretch/>
        </p:blipFill>
        <p:spPr>
          <a:xfrm>
            <a:off x="1417320" y="960552"/>
            <a:ext cx="6309360" cy="3986489"/>
          </a:xfrm>
          <a:prstGeom prst="rect">
            <a:avLst/>
          </a:prstGeom>
          <a:noFill/>
          <a:ln>
            <a:noFill/>
          </a:ln>
          <a:effectLst>
            <a:outerShdw blurRad="12700" dist="12700" dir="2700000" algn="tl" rotWithShape="0">
              <a:srgbClr val="000000">
                <a:alpha val="40000"/>
              </a:srgbClr>
            </a:outerShdw>
          </a:effectLst>
        </p:spPr>
      </p:pic>
      <p:sp>
        <p:nvSpPr>
          <p:cNvPr id="611" name="Google Shape;611;p39"/>
          <p:cNvSpPr txBox="1"/>
          <p:nvPr/>
        </p:nvSpPr>
        <p:spPr>
          <a:xfrm>
            <a:off x="181429" y="167053"/>
            <a:ext cx="8665028"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chemeClr val="lt1"/>
                </a:solidFill>
                <a:latin typeface="Lato Black"/>
                <a:ea typeface="Lato Black"/>
                <a:cs typeface="Lato Black"/>
                <a:sym typeface="Lato Black"/>
              </a:rPr>
              <a:t>Property Value Per Member</a:t>
            </a:r>
            <a:endParaRPr/>
          </a:p>
        </p:txBody>
      </p:sp>
      <p:sp>
        <p:nvSpPr>
          <p:cNvPr id="612" name="Google Shape;612;p39"/>
          <p:cNvSpPr txBox="1"/>
          <p:nvPr/>
        </p:nvSpPr>
        <p:spPr>
          <a:xfrm>
            <a:off x="106393" y="4881890"/>
            <a:ext cx="3943350"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dk1"/>
                </a:solidFill>
                <a:latin typeface="Lato"/>
                <a:ea typeface="Lato"/>
                <a:cs typeface="Lato"/>
                <a:sym typeface="Lato"/>
              </a:rPr>
              <a:t>Source: Department of Public Instruction</a:t>
            </a:r>
            <a:endParaRPr/>
          </a:p>
        </p:txBody>
      </p:sp>
      <p:sp>
        <p:nvSpPr>
          <p:cNvPr id="613" name="Google Shape;613;p39"/>
          <p:cNvSpPr txBox="1"/>
          <p:nvPr/>
        </p:nvSpPr>
        <p:spPr>
          <a:xfrm>
            <a:off x="8610371" y="4744335"/>
            <a:ext cx="502920" cy="32538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400">
                <a:solidFill>
                  <a:schemeClr val="dk1"/>
                </a:solidFill>
                <a:latin typeface="Lato"/>
                <a:ea typeface="Lato"/>
                <a:cs typeface="Lato"/>
                <a:sym typeface="Lato"/>
              </a:rPr>
              <a:t>43</a:t>
            </a:fld>
            <a:endParaRPr sz="1400">
              <a:solidFill>
                <a:schemeClr val="dk1"/>
              </a:solidFill>
              <a:latin typeface="Lato"/>
              <a:ea typeface="Lato"/>
              <a:cs typeface="Lato"/>
              <a:sym typeface="Lato"/>
            </a:endParaRPr>
          </a:p>
        </p:txBody>
      </p:sp>
      <p:sp>
        <p:nvSpPr>
          <p:cNvPr id="614" name="Google Shape;614;p39"/>
          <p:cNvSpPr/>
          <p:nvPr/>
        </p:nvSpPr>
        <p:spPr>
          <a:xfrm>
            <a:off x="1860550" y="3956050"/>
            <a:ext cx="5769960" cy="95097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7">
              <a:solidFill>
                <a:schemeClr val="lt1"/>
              </a:solidFill>
              <a:latin typeface="Calibri"/>
              <a:ea typeface="Calibri"/>
              <a:cs typeface="Calibri"/>
              <a:sym typeface="Calibri"/>
            </a:endParaRPr>
          </a:p>
        </p:txBody>
      </p:sp>
      <p:sp>
        <p:nvSpPr>
          <p:cNvPr id="615" name="Google Shape;615;p39"/>
          <p:cNvSpPr txBox="1"/>
          <p:nvPr/>
        </p:nvSpPr>
        <p:spPr>
          <a:xfrm rot="-4353456">
            <a:off x="1071718" y="4344671"/>
            <a:ext cx="1368166" cy="422659"/>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800"/>
              <a:buFont typeface="Arial"/>
              <a:buNone/>
            </a:pPr>
            <a:r>
              <a:rPr lang="en-US" sz="1300" b="0" i="0" u="none" strike="noStrike" cap="none">
                <a:solidFill>
                  <a:schemeClr val="dk1"/>
                </a:solidFill>
                <a:latin typeface="Lato"/>
                <a:ea typeface="Lato"/>
                <a:cs typeface="Lato"/>
                <a:sym typeface="Lato"/>
              </a:rPr>
              <a:t>$</a:t>
            </a:r>
            <a:r>
              <a:rPr lang="en-US" sz="1300">
                <a:solidFill>
                  <a:schemeClr val="dk1"/>
                </a:solidFill>
                <a:latin typeface="Lato"/>
                <a:ea typeface="Lato"/>
                <a:cs typeface="Lato"/>
                <a:sym typeface="Lato"/>
              </a:rPr>
              <a:t>300</a:t>
            </a:r>
            <a:r>
              <a:rPr lang="en-US" sz="1300" b="0" i="0" u="none" strike="noStrike" cap="none">
                <a:solidFill>
                  <a:schemeClr val="dk1"/>
                </a:solidFill>
                <a:latin typeface="Lato"/>
                <a:ea typeface="Lato"/>
                <a:cs typeface="Lato"/>
                <a:sym typeface="Lato"/>
              </a:rPr>
              <a:t>,000</a:t>
            </a:r>
            <a:endParaRPr sz="1300" b="0" i="0" u="none" strike="noStrike" cap="none">
              <a:solidFill>
                <a:srgbClr val="000000"/>
              </a:solidFill>
              <a:latin typeface="Lato"/>
              <a:ea typeface="Lato"/>
              <a:cs typeface="Lato"/>
              <a:sym typeface="Lato"/>
            </a:endParaRPr>
          </a:p>
        </p:txBody>
      </p:sp>
      <p:sp>
        <p:nvSpPr>
          <p:cNvPr id="616" name="Google Shape;616;p39"/>
          <p:cNvSpPr txBox="1"/>
          <p:nvPr/>
        </p:nvSpPr>
        <p:spPr>
          <a:xfrm rot="-4353548">
            <a:off x="3496132" y="4438909"/>
            <a:ext cx="1601410" cy="422659"/>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800"/>
              <a:buFont typeface="Arial"/>
              <a:buNone/>
            </a:pPr>
            <a:r>
              <a:rPr lang="en-US" sz="1300" b="0" i="0" u="none" strike="noStrike" cap="none">
                <a:solidFill>
                  <a:schemeClr val="dk1"/>
                </a:solidFill>
                <a:latin typeface="Lato"/>
                <a:ea typeface="Lato"/>
                <a:cs typeface="Lato"/>
                <a:sym typeface="Lato"/>
              </a:rPr>
              <a:t>$</a:t>
            </a:r>
            <a:r>
              <a:rPr lang="en-US" sz="1300">
                <a:solidFill>
                  <a:schemeClr val="dk1"/>
                </a:solidFill>
                <a:latin typeface="Lato"/>
                <a:ea typeface="Lato"/>
                <a:cs typeface="Lato"/>
                <a:sym typeface="Lato"/>
              </a:rPr>
              <a:t>2,00</a:t>
            </a:r>
            <a:r>
              <a:rPr lang="en-US" sz="1300" b="0" i="0" u="none" strike="noStrike" cap="none">
                <a:solidFill>
                  <a:schemeClr val="dk1"/>
                </a:solidFill>
                <a:latin typeface="Lato"/>
                <a:ea typeface="Lato"/>
                <a:cs typeface="Lato"/>
                <a:sym typeface="Lato"/>
              </a:rPr>
              <a:t>0,000</a:t>
            </a:r>
            <a:endParaRPr sz="1300" b="0" i="0" u="none" strike="noStrike" cap="none">
              <a:solidFill>
                <a:srgbClr val="000000"/>
              </a:solidFill>
              <a:latin typeface="Lato"/>
              <a:ea typeface="Lato"/>
              <a:cs typeface="Lato"/>
              <a:sym typeface="Lato"/>
            </a:endParaRPr>
          </a:p>
        </p:txBody>
      </p:sp>
      <p:sp>
        <p:nvSpPr>
          <p:cNvPr id="617" name="Google Shape;617;p39"/>
          <p:cNvSpPr txBox="1"/>
          <p:nvPr/>
        </p:nvSpPr>
        <p:spPr>
          <a:xfrm rot="-4353548">
            <a:off x="5022616" y="4455932"/>
            <a:ext cx="1601410" cy="422659"/>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800"/>
              <a:buFont typeface="Arial"/>
              <a:buNone/>
            </a:pPr>
            <a:r>
              <a:rPr lang="en-US" sz="1300" b="0" i="0" u="none" strike="noStrike" cap="none">
                <a:solidFill>
                  <a:schemeClr val="dk1"/>
                </a:solidFill>
                <a:latin typeface="Lato"/>
                <a:ea typeface="Lato"/>
                <a:cs typeface="Lato"/>
                <a:sym typeface="Lato"/>
              </a:rPr>
              <a:t>$</a:t>
            </a:r>
            <a:r>
              <a:rPr lang="en-US" sz="1300">
                <a:solidFill>
                  <a:schemeClr val="dk1"/>
                </a:solidFill>
                <a:latin typeface="Lato"/>
                <a:ea typeface="Lato"/>
                <a:cs typeface="Lato"/>
                <a:sym typeface="Lato"/>
              </a:rPr>
              <a:t>3</a:t>
            </a:r>
            <a:r>
              <a:rPr lang="en-US" sz="1300" b="0" i="0" u="none" strike="noStrike" cap="none">
                <a:solidFill>
                  <a:schemeClr val="dk1"/>
                </a:solidFill>
                <a:latin typeface="Lato"/>
                <a:ea typeface="Lato"/>
                <a:cs typeface="Lato"/>
                <a:sym typeface="Lato"/>
              </a:rPr>
              <a:t>,000,000</a:t>
            </a:r>
            <a:endParaRPr sz="1300" b="0" i="0" u="none" strike="noStrike" cap="none">
              <a:solidFill>
                <a:srgbClr val="000000"/>
              </a:solidFill>
              <a:latin typeface="Lato"/>
              <a:ea typeface="Lato"/>
              <a:cs typeface="Lato"/>
              <a:sym typeface="Lato"/>
            </a:endParaRPr>
          </a:p>
        </p:txBody>
      </p:sp>
      <p:sp>
        <p:nvSpPr>
          <p:cNvPr id="618" name="Google Shape;618;p39"/>
          <p:cNvSpPr txBox="1"/>
          <p:nvPr/>
        </p:nvSpPr>
        <p:spPr>
          <a:xfrm rot="-4353548">
            <a:off x="6649641" y="4410489"/>
            <a:ext cx="1601410" cy="422659"/>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800"/>
              <a:buFont typeface="Arial"/>
              <a:buNone/>
            </a:pPr>
            <a:r>
              <a:rPr lang="en-US" sz="1300" b="0" i="0" u="none" strike="noStrike" cap="none">
                <a:solidFill>
                  <a:schemeClr val="dk1"/>
                </a:solidFill>
                <a:latin typeface="Lato"/>
                <a:ea typeface="Lato"/>
                <a:cs typeface="Lato"/>
                <a:sym typeface="Lato"/>
              </a:rPr>
              <a:t>$</a:t>
            </a:r>
            <a:r>
              <a:rPr lang="en-US" sz="1300">
                <a:solidFill>
                  <a:schemeClr val="dk1"/>
                </a:solidFill>
                <a:latin typeface="Lato"/>
                <a:ea typeface="Lato"/>
                <a:cs typeface="Lato"/>
                <a:sym typeface="Lato"/>
              </a:rPr>
              <a:t>4,0</a:t>
            </a:r>
            <a:r>
              <a:rPr lang="en-US" sz="1300" b="0" i="0" u="none" strike="noStrike" cap="none">
                <a:solidFill>
                  <a:schemeClr val="dk1"/>
                </a:solidFill>
                <a:latin typeface="Lato"/>
                <a:ea typeface="Lato"/>
                <a:cs typeface="Lato"/>
                <a:sym typeface="Lato"/>
              </a:rPr>
              <a:t>00,000+</a:t>
            </a:r>
            <a:endParaRPr sz="1300" b="0" i="0" u="none" strike="noStrike" cap="none">
              <a:solidFill>
                <a:srgbClr val="000000"/>
              </a:solidFill>
              <a:latin typeface="Lato"/>
              <a:ea typeface="Lato"/>
              <a:cs typeface="Lato"/>
              <a:sym typeface="Lato"/>
            </a:endParaRPr>
          </a:p>
        </p:txBody>
      </p:sp>
      <p:sp>
        <p:nvSpPr>
          <p:cNvPr id="619" name="Google Shape;619;p39"/>
          <p:cNvSpPr/>
          <p:nvPr/>
        </p:nvSpPr>
        <p:spPr>
          <a:xfrm>
            <a:off x="1822450" y="1616113"/>
            <a:ext cx="1970110" cy="699000"/>
          </a:xfrm>
          <a:prstGeom prst="leftArrowCallout">
            <a:avLst>
              <a:gd name="adj1" fmla="val 33625"/>
              <a:gd name="adj2" fmla="val 30751"/>
              <a:gd name="adj3" fmla="val 32188"/>
              <a:gd name="adj4" fmla="val 54744"/>
            </a:avLst>
          </a:prstGeom>
          <a:solidFill>
            <a:srgbClr val="FFD966">
              <a:alpha val="8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dk1"/>
                </a:solidFill>
                <a:latin typeface="Lato"/>
                <a:ea typeface="Lato"/>
                <a:cs typeface="Lato"/>
                <a:sym typeface="Lato"/>
              </a:rPr>
              <a:t>Lowest</a:t>
            </a:r>
            <a:endParaRPr sz="1600">
              <a:solidFill>
                <a:schemeClr val="dk1"/>
              </a:solidFill>
              <a:latin typeface="Lato"/>
              <a:ea typeface="Lato"/>
              <a:cs typeface="Lato"/>
              <a:sym typeface="Lato"/>
            </a:endParaRPr>
          </a:p>
          <a:p>
            <a:pPr marL="0" marR="0" lvl="0" indent="0" algn="ctr" rtl="0">
              <a:spcBef>
                <a:spcPts val="0"/>
              </a:spcBef>
              <a:spcAft>
                <a:spcPts val="0"/>
              </a:spcAft>
              <a:buNone/>
            </a:pPr>
            <a:r>
              <a:rPr lang="en-US" sz="1600" b="1">
                <a:solidFill>
                  <a:schemeClr val="dk1"/>
                </a:solidFill>
                <a:latin typeface="Lato"/>
                <a:ea typeface="Lato"/>
                <a:cs typeface="Lato"/>
                <a:sym typeface="Lato"/>
              </a:rPr>
              <a:t>$308,910</a:t>
            </a:r>
            <a:endParaRPr sz="1600" b="1">
              <a:solidFill>
                <a:schemeClr val="dk1"/>
              </a:solidFill>
              <a:latin typeface="Lato"/>
              <a:ea typeface="Lato"/>
              <a:cs typeface="Lato"/>
              <a:sym typeface="Lato"/>
            </a:endParaRPr>
          </a:p>
        </p:txBody>
      </p:sp>
      <p:sp>
        <p:nvSpPr>
          <p:cNvPr id="620" name="Google Shape;620;p39"/>
          <p:cNvSpPr/>
          <p:nvPr/>
        </p:nvSpPr>
        <p:spPr>
          <a:xfrm flipH="1">
            <a:off x="5732812" y="1616373"/>
            <a:ext cx="1897698" cy="699000"/>
          </a:xfrm>
          <a:prstGeom prst="leftArrowCallout">
            <a:avLst>
              <a:gd name="adj1" fmla="val 33625"/>
              <a:gd name="adj2" fmla="val 30751"/>
              <a:gd name="adj3" fmla="val 32188"/>
              <a:gd name="adj4" fmla="val 78232"/>
            </a:avLst>
          </a:prstGeom>
          <a:solidFill>
            <a:srgbClr val="FFD966">
              <a:alpha val="8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dk1"/>
                </a:solidFill>
                <a:latin typeface="Lato"/>
                <a:ea typeface="Lato"/>
                <a:cs typeface="Lato"/>
                <a:sym typeface="Lato"/>
              </a:rPr>
              <a:t>Highest</a:t>
            </a:r>
            <a:endParaRPr sz="1600">
              <a:solidFill>
                <a:schemeClr val="dk1"/>
              </a:solidFill>
              <a:latin typeface="Lato"/>
              <a:ea typeface="Lato"/>
              <a:cs typeface="Lato"/>
              <a:sym typeface="Lato"/>
            </a:endParaRPr>
          </a:p>
          <a:p>
            <a:pPr marL="0" marR="0" lvl="0" indent="0" algn="ctr" rtl="0">
              <a:spcBef>
                <a:spcPts val="0"/>
              </a:spcBef>
              <a:spcAft>
                <a:spcPts val="0"/>
              </a:spcAft>
              <a:buNone/>
            </a:pPr>
            <a:r>
              <a:rPr lang="en-US" sz="1600" b="1">
                <a:solidFill>
                  <a:schemeClr val="dk1"/>
                </a:solidFill>
                <a:latin typeface="Lato"/>
                <a:ea typeface="Lato"/>
                <a:cs typeface="Lato"/>
                <a:sym typeface="Lato"/>
              </a:rPr>
              <a:t>$17,506,625</a:t>
            </a:r>
            <a:endParaRPr sz="1600" b="1">
              <a:solidFill>
                <a:schemeClr val="dk1"/>
              </a:solidFill>
              <a:latin typeface="Lato"/>
              <a:ea typeface="Lato"/>
              <a:cs typeface="Lato"/>
              <a:sym typeface="Lato"/>
            </a:endParaRPr>
          </a:p>
        </p:txBody>
      </p:sp>
      <p:sp>
        <p:nvSpPr>
          <p:cNvPr id="621" name="Google Shape;621;p39"/>
          <p:cNvSpPr/>
          <p:nvPr/>
        </p:nvSpPr>
        <p:spPr>
          <a:xfrm>
            <a:off x="1935907" y="3903624"/>
            <a:ext cx="1469302" cy="980318"/>
          </a:xfrm>
          <a:prstGeom prst="upArrowCallout">
            <a:avLst>
              <a:gd name="adj1" fmla="val 25000"/>
              <a:gd name="adj2" fmla="val 25000"/>
              <a:gd name="adj3" fmla="val 25000"/>
              <a:gd name="adj4" fmla="val 64977"/>
            </a:avLst>
          </a:prstGeom>
          <a:solidFill>
            <a:srgbClr val="FFD966">
              <a:alpha val="8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dk1"/>
                </a:solidFill>
                <a:latin typeface="Lato"/>
                <a:ea typeface="Lato"/>
                <a:cs typeface="Lato"/>
                <a:sym typeface="Lato"/>
              </a:rPr>
              <a:t>State Average</a:t>
            </a:r>
            <a:endParaRPr sz="1600">
              <a:solidFill>
                <a:schemeClr val="dk1"/>
              </a:solidFill>
              <a:latin typeface="Lato"/>
              <a:ea typeface="Lato"/>
              <a:cs typeface="Lato"/>
              <a:sym typeface="Lato"/>
            </a:endParaRPr>
          </a:p>
          <a:p>
            <a:pPr marL="0" marR="0" lvl="0" indent="0" algn="ctr" rtl="0">
              <a:spcBef>
                <a:spcPts val="0"/>
              </a:spcBef>
              <a:spcAft>
                <a:spcPts val="0"/>
              </a:spcAft>
              <a:buNone/>
            </a:pPr>
            <a:r>
              <a:rPr lang="en-US" sz="1600" b="1">
                <a:solidFill>
                  <a:schemeClr val="dk1"/>
                </a:solidFill>
                <a:latin typeface="Lato"/>
                <a:ea typeface="Lato"/>
                <a:cs typeface="Lato"/>
                <a:sym typeface="Lato"/>
              </a:rPr>
              <a:t>$861,627</a:t>
            </a:r>
            <a:endParaRPr sz="1600" b="1">
              <a:solidFill>
                <a:schemeClr val="dk1"/>
              </a:solidFill>
              <a:latin typeface="Lato"/>
              <a:ea typeface="Lato"/>
              <a:cs typeface="Lato"/>
              <a:sym typeface="La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627" name="Google Shape;627;p40"/>
          <p:cNvSpPr txBox="1">
            <a:spLocks noGrp="1"/>
          </p:cNvSpPr>
          <p:nvPr>
            <p:ph type="body" idx="1"/>
          </p:nvPr>
        </p:nvSpPr>
        <p:spPr>
          <a:xfrm>
            <a:off x="0" y="0"/>
            <a:ext cx="9144000" cy="921657"/>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3600"/>
              <a:buNone/>
            </a:pPr>
            <a:r>
              <a:rPr lang="en-US"/>
              <a:t>Key Local Factors</a:t>
            </a:r>
            <a:endParaRPr/>
          </a:p>
        </p:txBody>
      </p:sp>
      <p:grpSp>
        <p:nvGrpSpPr>
          <p:cNvPr id="628" name="Google Shape;628;p40"/>
          <p:cNvGrpSpPr/>
          <p:nvPr/>
        </p:nvGrpSpPr>
        <p:grpSpPr>
          <a:xfrm>
            <a:off x="214962" y="1619633"/>
            <a:ext cx="6615854" cy="2600070"/>
            <a:chOff x="-38130" y="489351"/>
            <a:chExt cx="6615854" cy="2600070"/>
          </a:xfrm>
        </p:grpSpPr>
        <p:sp>
          <p:nvSpPr>
            <p:cNvPr id="629" name="Google Shape;629;p40"/>
            <p:cNvSpPr/>
            <p:nvPr/>
          </p:nvSpPr>
          <p:spPr>
            <a:xfrm>
              <a:off x="-38130" y="1843317"/>
              <a:ext cx="6615854" cy="1246104"/>
            </a:xfrm>
            <a:prstGeom prst="roundRect">
              <a:avLst>
                <a:gd name="adj" fmla="val 10000"/>
              </a:avLst>
            </a:prstGeom>
            <a:solidFill>
              <a:srgbClr val="CFD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40"/>
            <p:cNvSpPr txBox="1"/>
            <p:nvPr/>
          </p:nvSpPr>
          <p:spPr>
            <a:xfrm>
              <a:off x="-38130" y="1843317"/>
              <a:ext cx="1984756" cy="1246104"/>
            </a:xfrm>
            <a:prstGeom prst="rect">
              <a:avLst/>
            </a:prstGeom>
            <a:noFill/>
            <a:ln>
              <a:noFill/>
            </a:ln>
          </p:spPr>
          <p:txBody>
            <a:bodyPr spcFirstLastPara="1" wrap="square" lIns="170675" tIns="170675" rIns="170675" bIns="170675" anchor="ctr" anchorCtr="0">
              <a:noAutofit/>
            </a:bodyPr>
            <a:lstStyle/>
            <a:p>
              <a:pPr marL="0" marR="0" lvl="0" indent="0" algn="ctr" rtl="0">
                <a:lnSpc>
                  <a:spcPct val="90000"/>
                </a:lnSpc>
                <a:spcBef>
                  <a:spcPts val="0"/>
                </a:spcBef>
                <a:spcAft>
                  <a:spcPts val="0"/>
                </a:spcAft>
                <a:buClr>
                  <a:schemeClr val="dk1"/>
                </a:buClr>
                <a:buSzPts val="2400"/>
                <a:buFont typeface="Calibri"/>
                <a:buNone/>
              </a:pPr>
              <a:endParaRPr sz="2400" b="1">
                <a:solidFill>
                  <a:schemeClr val="dk1"/>
                </a:solidFill>
                <a:latin typeface="Lato"/>
                <a:ea typeface="Lato"/>
                <a:cs typeface="Lato"/>
                <a:sym typeface="Lato"/>
              </a:endParaRPr>
            </a:p>
            <a:p>
              <a:pPr marL="0" marR="0" lvl="0" indent="0" algn="ctr" rtl="0">
                <a:lnSpc>
                  <a:spcPct val="90000"/>
                </a:lnSpc>
                <a:spcBef>
                  <a:spcPts val="840"/>
                </a:spcBef>
                <a:spcAft>
                  <a:spcPts val="0"/>
                </a:spcAft>
                <a:buClr>
                  <a:schemeClr val="dk1"/>
                </a:buClr>
                <a:buSzPts val="2400"/>
                <a:buFont typeface="Lato"/>
                <a:buNone/>
              </a:pPr>
              <a:r>
                <a:rPr lang="en-US" sz="2400" b="1">
                  <a:solidFill>
                    <a:schemeClr val="dk1"/>
                  </a:solidFill>
                  <a:latin typeface="Lato"/>
                  <a:ea typeface="Lato"/>
                  <a:cs typeface="Lato"/>
                  <a:sym typeface="Lato"/>
                </a:rPr>
                <a:t>Spending </a:t>
              </a:r>
              <a:r>
                <a:rPr lang="en-US" sz="1800" b="1">
                  <a:solidFill>
                    <a:schemeClr val="dk1"/>
                  </a:solidFill>
                  <a:latin typeface="Lato"/>
                  <a:ea typeface="Lato"/>
                  <a:cs typeface="Lato"/>
                  <a:sym typeface="Lato"/>
                </a:rPr>
                <a:t>(Shared Costs)</a:t>
              </a:r>
              <a:endParaRPr sz="1800">
                <a:solidFill>
                  <a:schemeClr val="dk1"/>
                </a:solidFill>
                <a:latin typeface="Lato"/>
                <a:ea typeface="Lato"/>
                <a:cs typeface="Lato"/>
                <a:sym typeface="Lato"/>
              </a:endParaRPr>
            </a:p>
          </p:txBody>
        </p:sp>
        <p:sp>
          <p:nvSpPr>
            <p:cNvPr id="631" name="Google Shape;631;p40"/>
            <p:cNvSpPr/>
            <p:nvPr/>
          </p:nvSpPr>
          <p:spPr>
            <a:xfrm>
              <a:off x="-38130" y="489351"/>
              <a:ext cx="6615854" cy="1246104"/>
            </a:xfrm>
            <a:prstGeom prst="roundRect">
              <a:avLst>
                <a:gd name="adj" fmla="val 10000"/>
              </a:avLst>
            </a:prstGeom>
            <a:solidFill>
              <a:srgbClr val="CFD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40"/>
            <p:cNvSpPr txBox="1"/>
            <p:nvPr/>
          </p:nvSpPr>
          <p:spPr>
            <a:xfrm>
              <a:off x="-38130" y="489351"/>
              <a:ext cx="1984756" cy="1246104"/>
            </a:xfrm>
            <a:prstGeom prst="rect">
              <a:avLst/>
            </a:prstGeom>
            <a:noFill/>
            <a:ln>
              <a:noFill/>
            </a:ln>
          </p:spPr>
          <p:txBody>
            <a:bodyPr spcFirstLastPara="1" wrap="square" lIns="170675" tIns="170675" rIns="170675" bIns="170675" anchor="ctr" anchorCtr="0">
              <a:noAutofit/>
            </a:bodyPr>
            <a:lstStyle/>
            <a:p>
              <a:pPr marL="0" marR="0" lvl="0" indent="0" algn="ctr" rtl="0">
                <a:lnSpc>
                  <a:spcPct val="90000"/>
                </a:lnSpc>
                <a:spcBef>
                  <a:spcPts val="0"/>
                </a:spcBef>
                <a:spcAft>
                  <a:spcPts val="0"/>
                </a:spcAft>
                <a:buClr>
                  <a:schemeClr val="dk1"/>
                </a:buClr>
                <a:buSzPts val="2400"/>
                <a:buFont typeface="Lato"/>
                <a:buNone/>
              </a:pPr>
              <a:r>
                <a:rPr lang="en-US" sz="2400" b="1">
                  <a:solidFill>
                    <a:schemeClr val="dk1"/>
                  </a:solidFill>
                  <a:latin typeface="Lato"/>
                  <a:ea typeface="Lato"/>
                  <a:cs typeface="Lato"/>
                  <a:sym typeface="Lato"/>
                </a:rPr>
                <a:t>Equalized Property Value</a:t>
              </a:r>
              <a:endParaRPr sz="2400">
                <a:solidFill>
                  <a:schemeClr val="dk1"/>
                </a:solidFill>
                <a:latin typeface="Lato"/>
                <a:ea typeface="Lato"/>
                <a:cs typeface="Lato"/>
                <a:sym typeface="Lato"/>
              </a:endParaRPr>
            </a:p>
          </p:txBody>
        </p:sp>
        <p:sp>
          <p:nvSpPr>
            <p:cNvPr id="633" name="Google Shape;633;p40"/>
            <p:cNvSpPr/>
            <p:nvPr/>
          </p:nvSpPr>
          <p:spPr>
            <a:xfrm>
              <a:off x="3160458" y="1166103"/>
              <a:ext cx="3243245" cy="1254359"/>
            </a:xfrm>
            <a:prstGeom prst="roundRect">
              <a:avLst>
                <a:gd name="adj" fmla="val 16667"/>
              </a:avLst>
            </a:prstGeom>
            <a:solidFill>
              <a:schemeClr val="lt1"/>
            </a:solidFill>
            <a:ln w="12700" cap="flat" cmpd="sng">
              <a:solidFill>
                <a:srgbClr val="528CB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40"/>
            <p:cNvSpPr txBox="1"/>
            <p:nvPr/>
          </p:nvSpPr>
          <p:spPr>
            <a:xfrm>
              <a:off x="3221691" y="1227336"/>
              <a:ext cx="3120779" cy="1131893"/>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Lato"/>
                <a:buNone/>
              </a:pPr>
              <a:r>
                <a:rPr lang="en-US" sz="2400" b="1">
                  <a:solidFill>
                    <a:schemeClr val="lt1"/>
                  </a:solidFill>
                  <a:latin typeface="Lato"/>
                  <a:ea typeface="Lato"/>
                  <a:cs typeface="Lato"/>
                  <a:sym typeface="Lato"/>
                </a:rPr>
                <a:t>Membership</a:t>
              </a:r>
              <a:endParaRPr/>
            </a:p>
            <a:p>
              <a:pPr marL="0" marR="0" lvl="0" indent="0" algn="ctr" rtl="0">
                <a:lnSpc>
                  <a:spcPct val="90000"/>
                </a:lnSpc>
                <a:spcBef>
                  <a:spcPts val="0"/>
                </a:spcBef>
                <a:spcAft>
                  <a:spcPts val="0"/>
                </a:spcAft>
                <a:buClr>
                  <a:schemeClr val="lt1"/>
                </a:buClr>
                <a:buSzPts val="1800"/>
                <a:buFont typeface="Lato"/>
                <a:buNone/>
              </a:pPr>
              <a:r>
                <a:rPr lang="en-US" sz="1800" b="1">
                  <a:solidFill>
                    <a:schemeClr val="lt1"/>
                  </a:solidFill>
                  <a:latin typeface="Lato"/>
                  <a:ea typeface="Lato"/>
                  <a:cs typeface="Lato"/>
                  <a:sym typeface="Lato"/>
                </a:rPr>
                <a:t> (Student FTE)</a:t>
              </a:r>
              <a:endParaRPr/>
            </a:p>
            <a:p>
              <a:pPr marL="0" marR="0" lvl="0" indent="0" algn="ctr" rtl="0">
                <a:lnSpc>
                  <a:spcPct val="90000"/>
                </a:lnSpc>
                <a:spcBef>
                  <a:spcPts val="0"/>
                </a:spcBef>
                <a:spcAft>
                  <a:spcPts val="0"/>
                </a:spcAft>
                <a:buClr>
                  <a:schemeClr val="dk1"/>
                </a:buClr>
                <a:buSzPts val="1800"/>
                <a:buFont typeface="Calibri"/>
                <a:buNone/>
              </a:pPr>
              <a:endParaRPr sz="1800" b="1">
                <a:solidFill>
                  <a:schemeClr val="lt1"/>
                </a:solidFill>
                <a:latin typeface="Lato"/>
                <a:ea typeface="Lato"/>
                <a:cs typeface="Lato"/>
                <a:sym typeface="Lato"/>
              </a:endParaRPr>
            </a:p>
            <a:p>
              <a:pPr marL="0" marR="0" lvl="0" indent="0" algn="ctr" rtl="0">
                <a:lnSpc>
                  <a:spcPct val="90000"/>
                </a:lnSpc>
                <a:spcBef>
                  <a:spcPts val="0"/>
                </a:spcBef>
                <a:spcAft>
                  <a:spcPts val="0"/>
                </a:spcAft>
                <a:buClr>
                  <a:schemeClr val="dk1"/>
                </a:buClr>
                <a:buSzPts val="1800"/>
                <a:buFont typeface="Calibri"/>
                <a:buNone/>
              </a:pPr>
              <a:endParaRPr sz="1800">
                <a:solidFill>
                  <a:schemeClr val="lt1"/>
                </a:solidFill>
                <a:latin typeface="Lato"/>
                <a:ea typeface="Lato"/>
                <a:cs typeface="Lato"/>
                <a:sym typeface="Lato"/>
              </a:endParaRPr>
            </a:p>
          </p:txBody>
        </p:sp>
      </p:grpSp>
      <p:pic>
        <p:nvPicPr>
          <p:cNvPr id="635" name="Google Shape;635;p40"/>
          <p:cNvPicPr preferRelativeResize="0"/>
          <p:nvPr/>
        </p:nvPicPr>
        <p:blipFill rotWithShape="1">
          <a:blip r:embed="rId3">
            <a:alphaModFix/>
          </a:blip>
          <a:srcRect t="28834" b="7719"/>
          <a:stretch/>
        </p:blipFill>
        <p:spPr>
          <a:xfrm>
            <a:off x="3470590" y="2846239"/>
            <a:ext cx="2998228" cy="723045"/>
          </a:xfrm>
          <a:prstGeom prst="rect">
            <a:avLst/>
          </a:prstGeom>
          <a:noFill/>
          <a:ln>
            <a:noFill/>
          </a:ln>
        </p:spPr>
      </p:pic>
      <p:grpSp>
        <p:nvGrpSpPr>
          <p:cNvPr id="636" name="Google Shape;636;p40"/>
          <p:cNvGrpSpPr/>
          <p:nvPr/>
        </p:nvGrpSpPr>
        <p:grpSpPr>
          <a:xfrm>
            <a:off x="6360456" y="2115609"/>
            <a:ext cx="3243245" cy="2870270"/>
            <a:chOff x="6388884" y="2609223"/>
            <a:chExt cx="3256420" cy="2872506"/>
          </a:xfrm>
        </p:grpSpPr>
        <p:pic>
          <p:nvPicPr>
            <p:cNvPr id="637" name="Google Shape;637;p40" descr="Image result for POST IT NOTE">
              <a:hlinkClick r:id="rId4"/>
            </p:cNvPr>
            <p:cNvPicPr preferRelativeResize="0"/>
            <p:nvPr/>
          </p:nvPicPr>
          <p:blipFill rotWithShape="1">
            <a:blip r:embed="rId5">
              <a:alphaModFix/>
            </a:blip>
            <a:srcRect/>
            <a:stretch/>
          </p:blipFill>
          <p:spPr>
            <a:xfrm flipH="1">
              <a:off x="6388884" y="2609223"/>
              <a:ext cx="3256420" cy="2872506"/>
            </a:xfrm>
            <a:prstGeom prst="rect">
              <a:avLst/>
            </a:prstGeom>
            <a:noFill/>
            <a:ln>
              <a:noFill/>
            </a:ln>
          </p:spPr>
        </p:pic>
        <p:sp>
          <p:nvSpPr>
            <p:cNvPr id="638" name="Google Shape;638;p40"/>
            <p:cNvSpPr txBox="1"/>
            <p:nvPr/>
          </p:nvSpPr>
          <p:spPr>
            <a:xfrm rot="225171">
              <a:off x="7289043" y="3362608"/>
              <a:ext cx="1456100"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dirty="0">
                  <a:solidFill>
                    <a:schemeClr val="dk1"/>
                  </a:solidFill>
                  <a:latin typeface="Lato"/>
                  <a:ea typeface="Lato"/>
                  <a:cs typeface="Lato"/>
                  <a:sym typeface="Lato"/>
                </a:rPr>
                <a:t>Membership converts variables to per-pupil $s.</a:t>
              </a:r>
              <a:endParaRPr dirty="0"/>
            </a:p>
          </p:txBody>
        </p:sp>
      </p:grpSp>
      <p:pic>
        <p:nvPicPr>
          <p:cNvPr id="639" name="Google Shape;639;p40" descr="Image result for property"/>
          <p:cNvPicPr preferRelativeResize="0"/>
          <p:nvPr/>
        </p:nvPicPr>
        <p:blipFill rotWithShape="1">
          <a:blip r:embed="rId6">
            <a:alphaModFix/>
          </a:blip>
          <a:srcRect/>
          <a:stretch/>
        </p:blipFill>
        <p:spPr>
          <a:xfrm>
            <a:off x="1918386" y="2091979"/>
            <a:ext cx="1208141" cy="804787"/>
          </a:xfrm>
          <a:prstGeom prst="rect">
            <a:avLst/>
          </a:prstGeom>
          <a:noFill/>
          <a:ln>
            <a:noFill/>
          </a:ln>
        </p:spPr>
      </p:pic>
      <p:pic>
        <p:nvPicPr>
          <p:cNvPr id="640" name="Google Shape;640;p40" descr="Image result for shared costs"/>
          <p:cNvPicPr preferRelativeResize="0"/>
          <p:nvPr/>
        </p:nvPicPr>
        <p:blipFill rotWithShape="1">
          <a:blip r:embed="rId7">
            <a:alphaModFix/>
          </a:blip>
          <a:srcRect/>
          <a:stretch/>
        </p:blipFill>
        <p:spPr>
          <a:xfrm>
            <a:off x="499488" y="2896766"/>
            <a:ext cx="1348743" cy="826944"/>
          </a:xfrm>
          <a:prstGeom prst="rect">
            <a:avLst/>
          </a:prstGeom>
          <a:noFill/>
          <a:ln>
            <a:noFill/>
          </a:ln>
        </p:spPr>
      </p:pic>
      <p:sp>
        <p:nvSpPr>
          <p:cNvPr id="641" name="Google Shape;641;p40"/>
          <p:cNvSpPr txBox="1"/>
          <p:nvPr/>
        </p:nvSpPr>
        <p:spPr>
          <a:xfrm>
            <a:off x="8641080" y="4710313"/>
            <a:ext cx="502920" cy="33520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400">
                <a:solidFill>
                  <a:schemeClr val="dk1"/>
                </a:solidFill>
                <a:latin typeface="Lato"/>
                <a:ea typeface="Lato"/>
                <a:cs typeface="Lato"/>
                <a:sym typeface="Lato"/>
              </a:rPr>
              <a:t>44</a:t>
            </a:fld>
            <a:endParaRPr sz="1607">
              <a:solidFill>
                <a:schemeClr val="dk1"/>
              </a:solidFill>
              <a:latin typeface="Lato"/>
              <a:ea typeface="Lato"/>
              <a:cs typeface="Lato"/>
              <a:sym typeface="La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36"/>
                                        </p:tgtEl>
                                        <p:attrNameLst>
                                          <p:attrName>style.visibility</p:attrName>
                                        </p:attrNameLst>
                                      </p:cBhvr>
                                      <p:to>
                                        <p:strVal val="visible"/>
                                      </p:to>
                                    </p:set>
                                    <p:animEffect transition="in" filter="fade">
                                      <p:cBhvr>
                                        <p:cTn id="7" dur="500"/>
                                        <p:tgtEl>
                                          <p:spTgt spid="6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sp>
        <p:nvSpPr>
          <p:cNvPr id="646" name="Google Shape;646;p41"/>
          <p:cNvSpPr txBox="1"/>
          <p:nvPr/>
        </p:nvSpPr>
        <p:spPr>
          <a:xfrm>
            <a:off x="159654" y="167053"/>
            <a:ext cx="8846457"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a:solidFill>
                  <a:schemeClr val="lt1"/>
                </a:solidFill>
                <a:latin typeface="Lato Black"/>
                <a:ea typeface="Lato Black"/>
                <a:cs typeface="Lato Black"/>
                <a:sym typeface="Lato Black"/>
              </a:rPr>
              <a:t>Factor: Equalized Property Value</a:t>
            </a:r>
            <a:endParaRPr sz="3200" b="1" u="sng">
              <a:solidFill>
                <a:schemeClr val="lt1"/>
              </a:solidFill>
              <a:latin typeface="Lato Black"/>
              <a:ea typeface="Lato Black"/>
              <a:cs typeface="Lato Black"/>
              <a:sym typeface="Lato Black"/>
            </a:endParaRPr>
          </a:p>
        </p:txBody>
      </p:sp>
      <p:sp>
        <p:nvSpPr>
          <p:cNvPr id="647" name="Google Shape;647;p41"/>
          <p:cNvSpPr txBox="1"/>
          <p:nvPr/>
        </p:nvSpPr>
        <p:spPr>
          <a:xfrm>
            <a:off x="244929" y="1126671"/>
            <a:ext cx="7669648" cy="3755571"/>
          </a:xfrm>
          <a:prstGeom prst="rect">
            <a:avLst/>
          </a:prstGeom>
          <a:noFill/>
          <a:ln>
            <a:noFill/>
          </a:ln>
        </p:spPr>
        <p:txBody>
          <a:bodyPr spcFirstLastPara="1" wrap="square" lIns="91425" tIns="45700" rIns="91425" bIns="45700" anchor="t" anchorCtr="0">
            <a:noAutofit/>
          </a:bodyPr>
          <a:lstStyle/>
          <a:p>
            <a:pPr marL="438912" marR="0" lvl="0" indent="-320040" algn="ctr" rtl="0">
              <a:lnSpc>
                <a:spcPct val="100000"/>
              </a:lnSpc>
              <a:spcBef>
                <a:spcPts val="0"/>
              </a:spcBef>
              <a:spcAft>
                <a:spcPts val="0"/>
              </a:spcAft>
              <a:buClr>
                <a:schemeClr val="dk1"/>
              </a:buClr>
              <a:buSzPts val="1760"/>
              <a:buFont typeface="Noto Sans Symbols"/>
              <a:buNone/>
            </a:pPr>
            <a:r>
              <a:rPr lang="en-US" sz="2200" i="0" u="none" strike="noStrike" cap="none">
                <a:solidFill>
                  <a:schemeClr val="dk1"/>
                </a:solidFill>
                <a:latin typeface="Lato"/>
                <a:ea typeface="Lato"/>
                <a:cs typeface="Lato"/>
                <a:sym typeface="Lato"/>
              </a:rPr>
              <a:t>Property tax base is used to </a:t>
            </a:r>
            <a:endParaRPr/>
          </a:p>
          <a:p>
            <a:pPr marL="438912" marR="0" lvl="0" indent="-320040" algn="ctr" rtl="0">
              <a:lnSpc>
                <a:spcPct val="100000"/>
              </a:lnSpc>
              <a:spcBef>
                <a:spcPts val="0"/>
              </a:spcBef>
              <a:spcAft>
                <a:spcPts val="0"/>
              </a:spcAft>
              <a:buClr>
                <a:schemeClr val="dk1"/>
              </a:buClr>
              <a:buSzPts val="1760"/>
              <a:buFont typeface="Noto Sans Symbols"/>
              <a:buNone/>
            </a:pPr>
            <a:r>
              <a:rPr lang="en-US" sz="2200" i="0" u="none" strike="noStrike" cap="none">
                <a:solidFill>
                  <a:schemeClr val="dk1"/>
                </a:solidFill>
                <a:latin typeface="Lato"/>
                <a:ea typeface="Lato"/>
                <a:cs typeface="Lato"/>
                <a:sym typeface="Lato"/>
              </a:rPr>
              <a:t>determine district wealth and ability to </a:t>
            </a:r>
            <a:endParaRPr/>
          </a:p>
          <a:p>
            <a:pPr marL="438912" marR="0" lvl="0" indent="-320040" algn="ctr" rtl="0">
              <a:lnSpc>
                <a:spcPct val="100000"/>
              </a:lnSpc>
              <a:spcBef>
                <a:spcPts val="0"/>
              </a:spcBef>
              <a:spcAft>
                <a:spcPts val="0"/>
              </a:spcAft>
              <a:buClr>
                <a:schemeClr val="dk1"/>
              </a:buClr>
              <a:buSzPts val="1760"/>
              <a:buFont typeface="Noto Sans Symbols"/>
              <a:buNone/>
            </a:pPr>
            <a:r>
              <a:rPr lang="en-US" sz="2200" i="0" u="none" strike="noStrike" cap="none">
                <a:solidFill>
                  <a:schemeClr val="dk1"/>
                </a:solidFill>
                <a:latin typeface="Lato"/>
                <a:ea typeface="Lato"/>
                <a:cs typeface="Lato"/>
                <a:sym typeface="Lato"/>
              </a:rPr>
              <a:t>support district expenditures.</a:t>
            </a:r>
            <a:endParaRPr/>
          </a:p>
          <a:p>
            <a:pPr marL="438912" marR="0" lvl="0" indent="-320040" algn="ctr" rtl="0">
              <a:lnSpc>
                <a:spcPct val="100000"/>
              </a:lnSpc>
              <a:spcBef>
                <a:spcPts val="0"/>
              </a:spcBef>
              <a:spcAft>
                <a:spcPts val="0"/>
              </a:spcAft>
              <a:buClr>
                <a:schemeClr val="dk1"/>
              </a:buClr>
              <a:buSzPts val="1760"/>
              <a:buFont typeface="Noto Sans Symbols"/>
              <a:buNone/>
            </a:pPr>
            <a:endParaRPr sz="2200" i="0" u="none" strike="noStrike" cap="none">
              <a:solidFill>
                <a:schemeClr val="dk1"/>
              </a:solidFill>
              <a:latin typeface="Lato"/>
              <a:ea typeface="Lato"/>
              <a:cs typeface="Lato"/>
              <a:sym typeface="Lato"/>
            </a:endParaRPr>
          </a:p>
          <a:p>
            <a:pPr marL="438912" marR="0" lvl="0" indent="-320040" algn="ctr" rtl="0">
              <a:lnSpc>
                <a:spcPct val="100000"/>
              </a:lnSpc>
              <a:spcBef>
                <a:spcPts val="0"/>
              </a:spcBef>
              <a:spcAft>
                <a:spcPts val="0"/>
              </a:spcAft>
              <a:buClr>
                <a:schemeClr val="dk1"/>
              </a:buClr>
              <a:buSzPts val="1760"/>
              <a:buFont typeface="Noto Sans Symbols"/>
              <a:buNone/>
            </a:pPr>
            <a:r>
              <a:rPr lang="en-US" sz="2200" i="0" u="none" strike="noStrike" cap="none">
                <a:solidFill>
                  <a:srgbClr val="0070C0"/>
                </a:solidFill>
                <a:latin typeface="Lato"/>
                <a:ea typeface="Lato"/>
                <a:cs typeface="Lato"/>
                <a:sym typeface="Lato"/>
              </a:rPr>
              <a:t>Uses </a:t>
            </a:r>
            <a:r>
              <a:rPr lang="en-US" sz="2200" i="0" u="sng" strike="noStrike" cap="none">
                <a:solidFill>
                  <a:srgbClr val="0070C0"/>
                </a:solidFill>
                <a:latin typeface="Lato"/>
                <a:ea typeface="Lato"/>
                <a:cs typeface="Lato"/>
                <a:sym typeface="Lato"/>
              </a:rPr>
              <a:t>Equalized</a:t>
            </a:r>
            <a:r>
              <a:rPr lang="en-US" sz="2200" i="0" u="none" strike="noStrike" cap="none">
                <a:solidFill>
                  <a:srgbClr val="0070C0"/>
                </a:solidFill>
                <a:latin typeface="Lato"/>
                <a:ea typeface="Lato"/>
                <a:cs typeface="Lato"/>
                <a:sym typeface="Lato"/>
              </a:rPr>
              <a:t> Valuation or </a:t>
            </a:r>
            <a:r>
              <a:rPr lang="en-US" sz="2200" i="0" u="sng" strike="noStrike" cap="none">
                <a:solidFill>
                  <a:srgbClr val="0070C0"/>
                </a:solidFill>
                <a:latin typeface="Lato"/>
                <a:ea typeface="Lato"/>
                <a:cs typeface="Lato"/>
                <a:sym typeface="Lato"/>
              </a:rPr>
              <a:t>Fair Market Value</a:t>
            </a:r>
            <a:r>
              <a:rPr lang="en-US" sz="2200" i="0" u="none" strike="noStrike" cap="none">
                <a:solidFill>
                  <a:srgbClr val="0070C0"/>
                </a:solidFill>
                <a:latin typeface="Lato"/>
                <a:ea typeface="Lato"/>
                <a:cs typeface="Lato"/>
                <a:sym typeface="Lato"/>
              </a:rPr>
              <a:t>.</a:t>
            </a:r>
            <a:endParaRPr/>
          </a:p>
          <a:p>
            <a:pPr marL="438912" marR="0" lvl="0" indent="-320040" algn="ctr" rtl="0">
              <a:lnSpc>
                <a:spcPct val="100000"/>
              </a:lnSpc>
              <a:spcBef>
                <a:spcPts val="0"/>
              </a:spcBef>
              <a:spcAft>
                <a:spcPts val="0"/>
              </a:spcAft>
              <a:buClr>
                <a:schemeClr val="dk1"/>
              </a:buClr>
              <a:buSzPts val="1760"/>
              <a:buFont typeface="Noto Sans Symbols"/>
              <a:buNone/>
            </a:pPr>
            <a:r>
              <a:rPr lang="en-US" sz="2200" i="0" u="none" strike="noStrike" cap="none">
                <a:solidFill>
                  <a:srgbClr val="0070C0"/>
                </a:solidFill>
                <a:latin typeface="Lato"/>
                <a:ea typeface="Lato"/>
                <a:cs typeface="Lato"/>
                <a:sym typeface="Lato"/>
              </a:rPr>
              <a:t>(</a:t>
            </a:r>
            <a:r>
              <a:rPr lang="en-US" sz="2200" i="0" strike="noStrike" cap="none">
                <a:solidFill>
                  <a:srgbClr val="0070C0"/>
                </a:solidFill>
                <a:latin typeface="Lato"/>
                <a:ea typeface="Lato"/>
                <a:cs typeface="Lato"/>
                <a:sym typeface="Lato"/>
              </a:rPr>
              <a:t>NOT</a:t>
            </a:r>
            <a:r>
              <a:rPr lang="en-US" sz="2200" i="0" u="none" strike="noStrike" cap="none">
                <a:solidFill>
                  <a:srgbClr val="0070C0"/>
                </a:solidFill>
                <a:latin typeface="Lato"/>
                <a:ea typeface="Lato"/>
                <a:cs typeface="Lato"/>
                <a:sym typeface="Lato"/>
              </a:rPr>
              <a:t> Assessed Value)</a:t>
            </a:r>
            <a:endParaRPr/>
          </a:p>
          <a:p>
            <a:pPr marL="438912" marR="0" lvl="0" indent="-320040" algn="ctr" rtl="0">
              <a:lnSpc>
                <a:spcPct val="100000"/>
              </a:lnSpc>
              <a:spcBef>
                <a:spcPts val="0"/>
              </a:spcBef>
              <a:spcAft>
                <a:spcPts val="0"/>
              </a:spcAft>
              <a:buClr>
                <a:schemeClr val="dk1"/>
              </a:buClr>
              <a:buSzPts val="1760"/>
              <a:buFont typeface="Noto Sans Symbols"/>
              <a:buNone/>
            </a:pPr>
            <a:endParaRPr sz="2200">
              <a:solidFill>
                <a:schemeClr val="dk1"/>
              </a:solidFill>
              <a:latin typeface="Lato"/>
              <a:ea typeface="Lato"/>
              <a:cs typeface="Lato"/>
              <a:sym typeface="Lato"/>
            </a:endParaRPr>
          </a:p>
          <a:p>
            <a:pPr marL="438912" marR="0" lvl="0" indent="-320040" algn="ctr" rtl="0">
              <a:lnSpc>
                <a:spcPct val="100000"/>
              </a:lnSpc>
              <a:spcBef>
                <a:spcPts val="0"/>
              </a:spcBef>
              <a:spcAft>
                <a:spcPts val="0"/>
              </a:spcAft>
              <a:buClr>
                <a:schemeClr val="dk1"/>
              </a:buClr>
              <a:buSzPts val="1760"/>
              <a:buFont typeface="Noto Sans Symbols"/>
              <a:buNone/>
            </a:pPr>
            <a:r>
              <a:rPr lang="en-US" sz="2200" i="0" u="none" strike="noStrike" cap="none">
                <a:solidFill>
                  <a:schemeClr val="dk1"/>
                </a:solidFill>
                <a:latin typeface="Lato"/>
                <a:ea typeface="Lato"/>
                <a:cs typeface="Lato"/>
                <a:sym typeface="Lato"/>
              </a:rPr>
              <a:t>Property va</a:t>
            </a:r>
            <a:r>
              <a:rPr lang="en-US" sz="2200">
                <a:solidFill>
                  <a:schemeClr val="dk1"/>
                </a:solidFill>
                <a:latin typeface="Lato"/>
                <a:ea typeface="Lato"/>
                <a:cs typeface="Lato"/>
                <a:sym typeface="Lato"/>
              </a:rPr>
              <a:t>lues for each district are</a:t>
            </a:r>
            <a:endParaRPr/>
          </a:p>
          <a:p>
            <a:pPr marL="438912" marR="0" lvl="0" indent="-320040" algn="ctr" rtl="0">
              <a:lnSpc>
                <a:spcPct val="100000"/>
              </a:lnSpc>
              <a:spcBef>
                <a:spcPts val="0"/>
              </a:spcBef>
              <a:spcAft>
                <a:spcPts val="0"/>
              </a:spcAft>
              <a:buClr>
                <a:schemeClr val="dk1"/>
              </a:buClr>
              <a:buSzPts val="1760"/>
              <a:buFont typeface="Noto Sans Symbols"/>
              <a:buNone/>
            </a:pPr>
            <a:r>
              <a:rPr lang="en-US" sz="2200">
                <a:solidFill>
                  <a:schemeClr val="dk1"/>
                </a:solidFill>
                <a:latin typeface="Lato"/>
                <a:ea typeface="Lato"/>
                <a:cs typeface="Lato"/>
                <a:sym typeface="Lato"/>
              </a:rPr>
              <a:t>certified in May each year</a:t>
            </a:r>
            <a:endParaRPr/>
          </a:p>
          <a:p>
            <a:pPr marL="438912" marR="0" lvl="0" indent="-320040" algn="ctr" rtl="0">
              <a:lnSpc>
                <a:spcPct val="100000"/>
              </a:lnSpc>
              <a:spcBef>
                <a:spcPts val="0"/>
              </a:spcBef>
              <a:spcAft>
                <a:spcPts val="0"/>
              </a:spcAft>
              <a:buClr>
                <a:schemeClr val="dk1"/>
              </a:buClr>
              <a:buSzPts val="1760"/>
              <a:buFont typeface="Noto Sans Symbols"/>
              <a:buNone/>
            </a:pPr>
            <a:r>
              <a:rPr lang="en-US" sz="2200">
                <a:solidFill>
                  <a:schemeClr val="dk1"/>
                </a:solidFill>
                <a:latin typeface="Lato"/>
                <a:ea typeface="Lato"/>
                <a:cs typeface="Lato"/>
                <a:sym typeface="Lato"/>
              </a:rPr>
              <a:t>by the WI Department of Revenue</a:t>
            </a:r>
            <a:endParaRPr/>
          </a:p>
          <a:p>
            <a:pPr marL="438912" marR="0" lvl="0" indent="-320040" algn="ctr" rtl="0">
              <a:lnSpc>
                <a:spcPct val="100000"/>
              </a:lnSpc>
              <a:spcBef>
                <a:spcPts val="0"/>
              </a:spcBef>
              <a:spcAft>
                <a:spcPts val="0"/>
              </a:spcAft>
              <a:buClr>
                <a:schemeClr val="dk1"/>
              </a:buClr>
              <a:buSzPts val="1760"/>
              <a:buFont typeface="Noto Sans Symbols"/>
              <a:buNone/>
            </a:pPr>
            <a:r>
              <a:rPr lang="en-US" sz="2200">
                <a:solidFill>
                  <a:schemeClr val="dk1"/>
                </a:solidFill>
                <a:latin typeface="Lato"/>
                <a:ea typeface="Lato"/>
                <a:cs typeface="Lato"/>
                <a:sym typeface="Lato"/>
              </a:rPr>
              <a:t> and used in the subsequent year’s aid calculations.</a:t>
            </a:r>
            <a:endParaRPr sz="2200" i="0" u="none" strike="noStrike" cap="none">
              <a:solidFill>
                <a:schemeClr val="dk1"/>
              </a:solidFill>
              <a:latin typeface="Lato"/>
              <a:ea typeface="Lato"/>
              <a:cs typeface="Lato"/>
              <a:sym typeface="Lato"/>
            </a:endParaRPr>
          </a:p>
        </p:txBody>
      </p:sp>
      <p:pic>
        <p:nvPicPr>
          <p:cNvPr id="648" name="Google Shape;648;p41" descr="Image result for property"/>
          <p:cNvPicPr preferRelativeResize="0"/>
          <p:nvPr/>
        </p:nvPicPr>
        <p:blipFill rotWithShape="1">
          <a:blip r:embed="rId3">
            <a:alphaModFix/>
          </a:blip>
          <a:srcRect/>
          <a:stretch/>
        </p:blipFill>
        <p:spPr>
          <a:xfrm>
            <a:off x="6716004" y="2760616"/>
            <a:ext cx="2183067" cy="1454221"/>
          </a:xfrm>
          <a:prstGeom prst="rect">
            <a:avLst/>
          </a:prstGeom>
          <a:noFill/>
          <a:ln>
            <a:noFill/>
          </a:ln>
        </p:spPr>
      </p:pic>
      <p:sp>
        <p:nvSpPr>
          <p:cNvPr id="649" name="Google Shape;649;p41"/>
          <p:cNvSpPr txBox="1"/>
          <p:nvPr/>
        </p:nvSpPr>
        <p:spPr>
          <a:xfrm>
            <a:off x="8638903" y="4720488"/>
            <a:ext cx="502920" cy="32350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400">
                <a:solidFill>
                  <a:schemeClr val="dk1"/>
                </a:solidFill>
                <a:latin typeface="Lato"/>
                <a:ea typeface="Lato"/>
                <a:cs typeface="Lato"/>
                <a:sym typeface="Lato"/>
              </a:rPr>
              <a:t>45</a:t>
            </a:fld>
            <a:endParaRPr sz="1400" dirty="0">
              <a:solidFill>
                <a:schemeClr val="dk1"/>
              </a:solidFill>
              <a:latin typeface="Lato"/>
              <a:ea typeface="Lato"/>
              <a:cs typeface="Lato"/>
              <a:sym typeface="Lato"/>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Google Shape;655;p42"/>
          <p:cNvSpPr txBox="1"/>
          <p:nvPr/>
        </p:nvSpPr>
        <p:spPr>
          <a:xfrm>
            <a:off x="159654" y="167053"/>
            <a:ext cx="8846457"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chemeClr val="lt1"/>
                </a:solidFill>
                <a:latin typeface="Lato Black"/>
                <a:ea typeface="Lato Black"/>
                <a:cs typeface="Lato Black"/>
                <a:sym typeface="Lato Black"/>
              </a:rPr>
              <a:t>Factor: Membership</a:t>
            </a:r>
            <a:endParaRPr sz="2800" b="1" u="sng">
              <a:solidFill>
                <a:schemeClr val="lt1"/>
              </a:solidFill>
              <a:latin typeface="Lato Black"/>
              <a:ea typeface="Lato Black"/>
              <a:cs typeface="Lato Black"/>
              <a:sym typeface="Lato Black"/>
            </a:endParaRPr>
          </a:p>
        </p:txBody>
      </p:sp>
      <p:sp>
        <p:nvSpPr>
          <p:cNvPr id="656" name="Google Shape;656;p42"/>
          <p:cNvSpPr txBox="1">
            <a:spLocks noGrp="1"/>
          </p:cNvSpPr>
          <p:nvPr>
            <p:ph type="body" idx="4294967295"/>
          </p:nvPr>
        </p:nvSpPr>
        <p:spPr>
          <a:xfrm>
            <a:off x="236764" y="1034563"/>
            <a:ext cx="8572500" cy="2149508"/>
          </a:xfrm>
          <a:prstGeom prst="rect">
            <a:avLst/>
          </a:prstGeom>
          <a:noFill/>
          <a:ln>
            <a:noFill/>
          </a:ln>
        </p:spPr>
        <p:txBody>
          <a:bodyPr spcFirstLastPara="1" wrap="square" lIns="91425" tIns="45700" rIns="91425" bIns="45700" anchor="t" anchorCtr="0">
            <a:noAutofit/>
          </a:bodyPr>
          <a:lstStyle/>
          <a:p>
            <a:pPr marL="164592" lvl="0" indent="-164592" algn="l" rtl="0">
              <a:lnSpc>
                <a:spcPct val="90000"/>
              </a:lnSpc>
              <a:spcBef>
                <a:spcPts val="0"/>
              </a:spcBef>
              <a:spcAft>
                <a:spcPts val="0"/>
              </a:spcAft>
              <a:buClr>
                <a:srgbClr val="0070C0"/>
              </a:buClr>
              <a:buSzPts val="2200"/>
              <a:buFont typeface="Noto Sans Symbols"/>
              <a:buNone/>
            </a:pPr>
            <a:r>
              <a:rPr lang="en-US" sz="2200" b="0">
                <a:solidFill>
                  <a:srgbClr val="0070C0"/>
                </a:solidFill>
                <a:latin typeface="Lato"/>
                <a:ea typeface="Lato"/>
                <a:cs typeface="Lato"/>
                <a:sym typeface="Lato"/>
              </a:rPr>
              <a:t>Who is counted for aid membership?</a:t>
            </a:r>
            <a:endParaRPr/>
          </a:p>
          <a:p>
            <a:pPr marL="164592" lvl="0" indent="-164592" algn="l" rtl="0">
              <a:lnSpc>
                <a:spcPct val="90000"/>
              </a:lnSpc>
              <a:spcBef>
                <a:spcPts val="3000"/>
              </a:spcBef>
              <a:spcAft>
                <a:spcPts val="0"/>
              </a:spcAft>
              <a:buClr>
                <a:schemeClr val="dk2"/>
              </a:buClr>
              <a:buSzPts val="2200"/>
              <a:buFont typeface="Noto Sans Symbols"/>
              <a:buNone/>
            </a:pPr>
            <a:r>
              <a:rPr lang="en-US" sz="2200" b="0">
                <a:solidFill>
                  <a:schemeClr val="dk2"/>
                </a:solidFill>
                <a:latin typeface="Lato"/>
                <a:ea typeface="Lato"/>
                <a:cs typeface="Lato"/>
                <a:sym typeface="Lato"/>
              </a:rPr>
              <a:t>	</a:t>
            </a:r>
            <a:r>
              <a:rPr lang="en-US" sz="2200" b="0">
                <a:latin typeface="Lato"/>
                <a:ea typeface="Lato"/>
                <a:cs typeface="Lato"/>
                <a:sym typeface="Lato"/>
              </a:rPr>
              <a:t>Generally, </a:t>
            </a:r>
            <a:r>
              <a:rPr lang="en-US" sz="2200" b="0" u="sng">
                <a:latin typeface="Lato"/>
                <a:ea typeface="Lato"/>
                <a:cs typeface="Lato"/>
                <a:sym typeface="Lato"/>
              </a:rPr>
              <a:t>residents</a:t>
            </a:r>
            <a:r>
              <a:rPr lang="en-US" sz="2200" b="0">
                <a:latin typeface="Lato"/>
                <a:ea typeface="Lato"/>
                <a:cs typeface="Lato"/>
                <a:sym typeface="Lato"/>
              </a:rPr>
              <a:t> for which you are </a:t>
            </a:r>
            <a:r>
              <a:rPr lang="en-US" sz="2200" b="0" u="sng">
                <a:latin typeface="Lato"/>
                <a:ea typeface="Lato"/>
                <a:cs typeface="Lato"/>
                <a:sym typeface="Lato"/>
              </a:rPr>
              <a:t>financially</a:t>
            </a:r>
            <a:r>
              <a:rPr lang="en-US" sz="2200" b="0">
                <a:latin typeface="Lato"/>
                <a:ea typeface="Lato"/>
                <a:cs typeface="Lato"/>
                <a:sym typeface="Lato"/>
              </a:rPr>
              <a:t> </a:t>
            </a:r>
            <a:r>
              <a:rPr lang="en-US" sz="2200" b="0" u="sng">
                <a:latin typeface="Lato"/>
                <a:ea typeface="Lato"/>
                <a:cs typeface="Lato"/>
                <a:sym typeface="Lato"/>
              </a:rPr>
              <a:t>responsible</a:t>
            </a:r>
            <a:r>
              <a:rPr lang="en-US" sz="2200" b="0">
                <a:latin typeface="Lato"/>
                <a:ea typeface="Lato"/>
                <a:cs typeface="Lato"/>
                <a:sym typeface="Lato"/>
              </a:rPr>
              <a:t> - i.e. you are paying for the student’s education. Is a “process” to help districts determine who qualifies. Start with who is in your seats on the count date.</a:t>
            </a:r>
            <a:endParaRPr/>
          </a:p>
          <a:p>
            <a:pPr marL="164592" lvl="0" indent="-164592" algn="l" rtl="0">
              <a:lnSpc>
                <a:spcPct val="90000"/>
              </a:lnSpc>
              <a:spcBef>
                <a:spcPts val="3000"/>
              </a:spcBef>
              <a:spcAft>
                <a:spcPts val="0"/>
              </a:spcAft>
              <a:buClr>
                <a:schemeClr val="dk1"/>
              </a:buClr>
              <a:buSzPts val="2200"/>
              <a:buFont typeface="Noto Sans Symbols"/>
              <a:buNone/>
            </a:pPr>
            <a:r>
              <a:rPr lang="en-US" sz="2200" b="0">
                <a:latin typeface="Lato"/>
                <a:ea typeface="Lato"/>
                <a:cs typeface="Lato"/>
                <a:sym typeface="Lato"/>
              </a:rPr>
              <a:t>	</a:t>
            </a:r>
            <a:endParaRPr/>
          </a:p>
        </p:txBody>
      </p:sp>
      <p:sp>
        <p:nvSpPr>
          <p:cNvPr id="657" name="Google Shape;657;p42"/>
          <p:cNvSpPr/>
          <p:nvPr/>
        </p:nvSpPr>
        <p:spPr>
          <a:xfrm>
            <a:off x="506186" y="3411573"/>
            <a:ext cx="8196943" cy="701731"/>
          </a:xfrm>
          <a:prstGeom prst="rect">
            <a:avLst/>
          </a:prstGeom>
          <a:solidFill>
            <a:srgbClr val="2E75B5"/>
          </a:solid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chemeClr val="lt1"/>
              </a:buClr>
              <a:buSzPts val="2200"/>
              <a:buFont typeface="Noto Sans Symbols"/>
              <a:buNone/>
            </a:pPr>
            <a:r>
              <a:rPr lang="en-US" sz="2200">
                <a:solidFill>
                  <a:schemeClr val="lt1"/>
                </a:solidFill>
                <a:latin typeface="Lato"/>
                <a:ea typeface="Lato"/>
                <a:cs typeface="Lato"/>
                <a:sym typeface="Lato"/>
              </a:rPr>
              <a:t>Revenue Limit membership is </a:t>
            </a:r>
            <a:r>
              <a:rPr lang="en-US" sz="2200" u="sng">
                <a:solidFill>
                  <a:schemeClr val="lt1"/>
                </a:solidFill>
                <a:latin typeface="Lato"/>
                <a:ea typeface="Lato"/>
                <a:cs typeface="Lato"/>
                <a:sym typeface="Lato"/>
              </a:rPr>
              <a:t>not</a:t>
            </a:r>
            <a:r>
              <a:rPr lang="en-US" sz="2200">
                <a:solidFill>
                  <a:schemeClr val="lt1"/>
                </a:solidFill>
                <a:latin typeface="Lato"/>
                <a:ea typeface="Lato"/>
                <a:cs typeface="Lato"/>
                <a:sym typeface="Lato"/>
              </a:rPr>
              <a:t> the same as General Aid membership.  State law defines.</a:t>
            </a:r>
            <a:endParaRPr/>
          </a:p>
        </p:txBody>
      </p:sp>
      <p:sp>
        <p:nvSpPr>
          <p:cNvPr id="658" name="Google Shape;658;p42"/>
          <p:cNvSpPr txBox="1"/>
          <p:nvPr/>
        </p:nvSpPr>
        <p:spPr>
          <a:xfrm>
            <a:off x="8641080" y="4340806"/>
            <a:ext cx="502920" cy="32553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400">
                <a:solidFill>
                  <a:schemeClr val="dk1"/>
                </a:solidFill>
                <a:latin typeface="Lato"/>
                <a:ea typeface="Lato"/>
                <a:cs typeface="Lato"/>
                <a:sym typeface="Lato"/>
              </a:rPr>
              <a:t>46</a:t>
            </a:fld>
            <a:endParaRPr sz="1400" dirty="0">
              <a:solidFill>
                <a:schemeClr val="dk1"/>
              </a:solidFill>
              <a:latin typeface="Lato"/>
              <a:ea typeface="Lato"/>
              <a:cs typeface="Lato"/>
              <a:sym typeface="Lato"/>
            </a:endParaRPr>
          </a:p>
        </p:txBody>
      </p:sp>
      <p:pic>
        <p:nvPicPr>
          <p:cNvPr id="659" name="Google Shape;659;p42"/>
          <p:cNvPicPr preferRelativeResize="0"/>
          <p:nvPr/>
        </p:nvPicPr>
        <p:blipFill rotWithShape="1">
          <a:blip r:embed="rId3">
            <a:alphaModFix/>
          </a:blip>
          <a:srcRect t="28834" b="7719"/>
          <a:stretch/>
        </p:blipFill>
        <p:spPr>
          <a:xfrm>
            <a:off x="6145772" y="4551014"/>
            <a:ext cx="2998228" cy="72304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665" name="Google Shape;665;p43"/>
          <p:cNvSpPr txBox="1"/>
          <p:nvPr/>
        </p:nvSpPr>
        <p:spPr>
          <a:xfrm>
            <a:off x="159654" y="167053"/>
            <a:ext cx="8846457"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chemeClr val="lt1"/>
                </a:solidFill>
                <a:latin typeface="Lato Black"/>
                <a:ea typeface="Lato Black"/>
                <a:cs typeface="Lato Black"/>
                <a:sym typeface="Lato Black"/>
              </a:rPr>
              <a:t>Factor: Membership</a:t>
            </a:r>
            <a:endParaRPr sz="2800" b="1" u="sng">
              <a:solidFill>
                <a:schemeClr val="lt1"/>
              </a:solidFill>
              <a:latin typeface="Lato Black"/>
              <a:ea typeface="Lato Black"/>
              <a:cs typeface="Lato Black"/>
              <a:sym typeface="Lato Black"/>
            </a:endParaRPr>
          </a:p>
        </p:txBody>
      </p:sp>
      <p:pic>
        <p:nvPicPr>
          <p:cNvPr id="666" name="Google Shape;666;p43"/>
          <p:cNvPicPr preferRelativeResize="0"/>
          <p:nvPr/>
        </p:nvPicPr>
        <p:blipFill rotWithShape="1">
          <a:blip r:embed="rId3">
            <a:alphaModFix/>
          </a:blip>
          <a:srcRect t="28834" b="7719"/>
          <a:stretch/>
        </p:blipFill>
        <p:spPr>
          <a:xfrm>
            <a:off x="6145772" y="4551014"/>
            <a:ext cx="2998228" cy="723045"/>
          </a:xfrm>
          <a:prstGeom prst="rect">
            <a:avLst/>
          </a:prstGeom>
          <a:noFill/>
          <a:ln>
            <a:noFill/>
          </a:ln>
        </p:spPr>
      </p:pic>
      <p:sp>
        <p:nvSpPr>
          <p:cNvPr id="667" name="Google Shape;667;p43"/>
          <p:cNvSpPr/>
          <p:nvPr/>
        </p:nvSpPr>
        <p:spPr>
          <a:xfrm>
            <a:off x="186420" y="1395645"/>
            <a:ext cx="247651" cy="212272"/>
          </a:xfrm>
          <a:prstGeom prst="rightArrow">
            <a:avLst>
              <a:gd name="adj1" fmla="val 50000"/>
              <a:gd name="adj2" fmla="val 50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7">
              <a:solidFill>
                <a:schemeClr val="lt1"/>
              </a:solidFill>
              <a:latin typeface="Calibri"/>
              <a:ea typeface="Calibri"/>
              <a:cs typeface="Calibri"/>
              <a:sym typeface="Calibri"/>
            </a:endParaRPr>
          </a:p>
        </p:txBody>
      </p:sp>
      <p:sp>
        <p:nvSpPr>
          <p:cNvPr id="668" name="Google Shape;668;p43"/>
          <p:cNvSpPr/>
          <p:nvPr/>
        </p:nvSpPr>
        <p:spPr>
          <a:xfrm>
            <a:off x="171972" y="2191124"/>
            <a:ext cx="247651" cy="212272"/>
          </a:xfrm>
          <a:prstGeom prst="rightArrow">
            <a:avLst>
              <a:gd name="adj1" fmla="val 50000"/>
              <a:gd name="adj2" fmla="val 50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7">
              <a:solidFill>
                <a:schemeClr val="lt1"/>
              </a:solidFill>
              <a:latin typeface="Calibri"/>
              <a:ea typeface="Calibri"/>
              <a:cs typeface="Calibri"/>
              <a:sym typeface="Calibri"/>
            </a:endParaRPr>
          </a:p>
        </p:txBody>
      </p:sp>
      <p:sp>
        <p:nvSpPr>
          <p:cNvPr id="669" name="Google Shape;669;p43"/>
          <p:cNvSpPr/>
          <p:nvPr/>
        </p:nvSpPr>
        <p:spPr>
          <a:xfrm>
            <a:off x="250363" y="4627993"/>
            <a:ext cx="247651" cy="212272"/>
          </a:xfrm>
          <a:prstGeom prst="rightArrow">
            <a:avLst>
              <a:gd name="adj1" fmla="val 50000"/>
              <a:gd name="adj2" fmla="val 50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7">
              <a:solidFill>
                <a:schemeClr val="lt1"/>
              </a:solidFill>
              <a:latin typeface="Calibri"/>
              <a:ea typeface="Calibri"/>
              <a:cs typeface="Calibri"/>
              <a:sym typeface="Calibri"/>
            </a:endParaRPr>
          </a:p>
        </p:txBody>
      </p:sp>
      <p:sp>
        <p:nvSpPr>
          <p:cNvPr id="670" name="Google Shape;670;p43"/>
          <p:cNvSpPr/>
          <p:nvPr/>
        </p:nvSpPr>
        <p:spPr>
          <a:xfrm>
            <a:off x="481690" y="4588323"/>
            <a:ext cx="5812971" cy="284598"/>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chemeClr val="dk1"/>
                </a:solidFill>
                <a:latin typeface="Lato"/>
                <a:ea typeface="Lato"/>
                <a:cs typeface="Lato"/>
                <a:sym typeface="Lato"/>
              </a:rPr>
              <a:t>September and Summer Membership Included in Revenue Limit 3-Year Average Calculations</a:t>
            </a:r>
            <a:endParaRPr/>
          </a:p>
        </p:txBody>
      </p:sp>
      <p:sp>
        <p:nvSpPr>
          <p:cNvPr id="671" name="Google Shape;671;p43"/>
          <p:cNvSpPr txBox="1"/>
          <p:nvPr/>
        </p:nvSpPr>
        <p:spPr>
          <a:xfrm>
            <a:off x="310246" y="4086415"/>
            <a:ext cx="3943350"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dk1"/>
                </a:solidFill>
                <a:latin typeface="Lato"/>
                <a:ea typeface="Lato"/>
                <a:cs typeface="Lato"/>
                <a:sym typeface="Lato"/>
              </a:rPr>
              <a:t>This example is for hypothetical purposes only</a:t>
            </a:r>
            <a:endParaRPr/>
          </a:p>
        </p:txBody>
      </p:sp>
      <p:sp>
        <p:nvSpPr>
          <p:cNvPr id="672" name="Google Shape;672;p43"/>
          <p:cNvSpPr txBox="1"/>
          <p:nvPr/>
        </p:nvSpPr>
        <p:spPr>
          <a:xfrm>
            <a:off x="8702552" y="4291857"/>
            <a:ext cx="441448" cy="3734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400">
                <a:solidFill>
                  <a:schemeClr val="dk1"/>
                </a:solidFill>
                <a:latin typeface="Lato"/>
                <a:ea typeface="Lato"/>
                <a:cs typeface="Lato"/>
                <a:sym typeface="Lato"/>
              </a:rPr>
              <a:t>47</a:t>
            </a:fld>
            <a:endParaRPr sz="1400" dirty="0">
              <a:solidFill>
                <a:schemeClr val="dk1"/>
              </a:solidFill>
              <a:latin typeface="Lato"/>
              <a:ea typeface="Lato"/>
              <a:cs typeface="Lato"/>
              <a:sym typeface="Lato"/>
            </a:endParaRPr>
          </a:p>
        </p:txBody>
      </p:sp>
      <p:pic>
        <p:nvPicPr>
          <p:cNvPr id="673" name="Google Shape;673;p43"/>
          <p:cNvPicPr preferRelativeResize="0"/>
          <p:nvPr/>
        </p:nvPicPr>
        <p:blipFill rotWithShape="1">
          <a:blip r:embed="rId4">
            <a:alphaModFix/>
          </a:blip>
          <a:srcRect/>
          <a:stretch/>
        </p:blipFill>
        <p:spPr>
          <a:xfrm>
            <a:off x="481690" y="1090180"/>
            <a:ext cx="8462319" cy="2727193"/>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78"/>
        <p:cNvGrpSpPr/>
        <p:nvPr/>
      </p:nvGrpSpPr>
      <p:grpSpPr>
        <a:xfrm>
          <a:off x="0" y="0"/>
          <a:ext cx="0" cy="0"/>
          <a:chOff x="0" y="0"/>
          <a:chExt cx="0" cy="0"/>
        </a:xfrm>
      </p:grpSpPr>
      <p:sp>
        <p:nvSpPr>
          <p:cNvPr id="679" name="Google Shape;679;p44"/>
          <p:cNvSpPr txBox="1"/>
          <p:nvPr/>
        </p:nvSpPr>
        <p:spPr>
          <a:xfrm>
            <a:off x="159654" y="167053"/>
            <a:ext cx="8846457"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chemeClr val="lt1"/>
                </a:solidFill>
                <a:latin typeface="Lato Black"/>
                <a:ea typeface="Lato Black"/>
                <a:cs typeface="Lato Black"/>
                <a:sym typeface="Lato Black"/>
              </a:rPr>
              <a:t>Factor: Membership</a:t>
            </a:r>
            <a:endParaRPr sz="2800" b="1" u="sng">
              <a:solidFill>
                <a:schemeClr val="lt1"/>
              </a:solidFill>
              <a:latin typeface="Lato Black"/>
              <a:ea typeface="Lato Black"/>
              <a:cs typeface="Lato Black"/>
              <a:sym typeface="Lato Black"/>
            </a:endParaRPr>
          </a:p>
        </p:txBody>
      </p:sp>
      <p:graphicFrame>
        <p:nvGraphicFramePr>
          <p:cNvPr id="680" name="Google Shape;680;p44"/>
          <p:cNvGraphicFramePr/>
          <p:nvPr/>
        </p:nvGraphicFramePr>
        <p:xfrm>
          <a:off x="73479" y="996950"/>
          <a:ext cx="9005207" cy="3950607"/>
        </p:xfrm>
        <a:graphic>
          <a:graphicData uri="http://schemas.openxmlformats.org/drawingml/2006/chart">
            <c:chart xmlns:c="http://schemas.openxmlformats.org/drawingml/2006/chart" xmlns:r="http://schemas.openxmlformats.org/officeDocument/2006/relationships" r:id="rId3"/>
          </a:graphicData>
        </a:graphic>
      </p:graphicFrame>
      <p:sp>
        <p:nvSpPr>
          <p:cNvPr id="681" name="Google Shape;681;p44"/>
          <p:cNvSpPr txBox="1"/>
          <p:nvPr/>
        </p:nvSpPr>
        <p:spPr>
          <a:xfrm>
            <a:off x="332916" y="4881890"/>
            <a:ext cx="3943350"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dk1"/>
                </a:solidFill>
                <a:latin typeface="Lato"/>
                <a:ea typeface="Lato"/>
                <a:cs typeface="Lato"/>
                <a:sym typeface="Lato"/>
              </a:rPr>
              <a:t>This example is for hypothetical purposes only</a:t>
            </a:r>
            <a:endParaRPr/>
          </a:p>
        </p:txBody>
      </p:sp>
      <p:sp>
        <p:nvSpPr>
          <p:cNvPr id="682" name="Google Shape;682;p44"/>
          <p:cNvSpPr txBox="1"/>
          <p:nvPr/>
        </p:nvSpPr>
        <p:spPr>
          <a:xfrm>
            <a:off x="8648341" y="4780997"/>
            <a:ext cx="430345" cy="33311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400">
                <a:solidFill>
                  <a:schemeClr val="dk1"/>
                </a:solidFill>
                <a:latin typeface="Lato"/>
                <a:ea typeface="Lato"/>
                <a:cs typeface="Lato"/>
                <a:sym typeface="Lato"/>
              </a:rPr>
              <a:t>48</a:t>
            </a:fld>
            <a:endParaRPr sz="1400" dirty="0">
              <a:solidFill>
                <a:schemeClr val="dk1"/>
              </a:solidFill>
              <a:latin typeface="Lato"/>
              <a:ea typeface="Lato"/>
              <a:cs typeface="Lato"/>
              <a:sym typeface="Lato"/>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86"/>
        <p:cNvGrpSpPr/>
        <p:nvPr/>
      </p:nvGrpSpPr>
      <p:grpSpPr>
        <a:xfrm>
          <a:off x="0" y="0"/>
          <a:ext cx="0" cy="0"/>
          <a:chOff x="0" y="0"/>
          <a:chExt cx="0" cy="0"/>
        </a:xfrm>
      </p:grpSpPr>
      <p:sp>
        <p:nvSpPr>
          <p:cNvPr id="687" name="Google Shape;687;p45"/>
          <p:cNvSpPr txBox="1"/>
          <p:nvPr/>
        </p:nvSpPr>
        <p:spPr>
          <a:xfrm>
            <a:off x="159654" y="167053"/>
            <a:ext cx="8846457"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chemeClr val="lt1"/>
                </a:solidFill>
                <a:latin typeface="Lato Black"/>
                <a:ea typeface="Lato Black"/>
                <a:cs typeface="Lato Black"/>
                <a:sym typeface="Lato Black"/>
              </a:rPr>
              <a:t>Factor: Spending (Shared Cost)</a:t>
            </a:r>
            <a:endParaRPr sz="2800" b="1" u="sng">
              <a:solidFill>
                <a:schemeClr val="lt1"/>
              </a:solidFill>
              <a:latin typeface="Lato Black"/>
              <a:ea typeface="Lato Black"/>
              <a:cs typeface="Lato Black"/>
              <a:sym typeface="Lato Black"/>
            </a:endParaRPr>
          </a:p>
        </p:txBody>
      </p:sp>
      <p:sp>
        <p:nvSpPr>
          <p:cNvPr id="688" name="Google Shape;688;p45"/>
          <p:cNvSpPr txBox="1"/>
          <p:nvPr/>
        </p:nvSpPr>
        <p:spPr>
          <a:xfrm>
            <a:off x="685800" y="1641021"/>
            <a:ext cx="8090807" cy="3282674"/>
          </a:xfrm>
          <a:prstGeom prst="rect">
            <a:avLst/>
          </a:prstGeom>
          <a:noFill/>
          <a:ln>
            <a:noFill/>
          </a:ln>
        </p:spPr>
        <p:txBody>
          <a:bodyPr spcFirstLastPara="1" wrap="square" lIns="90475" tIns="44450" rIns="90475" bIns="44450" anchor="t" anchorCtr="0">
            <a:normAutofit/>
          </a:bodyPr>
          <a:lstStyle/>
          <a:p>
            <a:pPr marL="164592" marR="0" lvl="0" indent="-164592" algn="l" rtl="0">
              <a:lnSpc>
                <a:spcPct val="80000"/>
              </a:lnSpc>
              <a:spcBef>
                <a:spcPts val="0"/>
              </a:spcBef>
              <a:spcAft>
                <a:spcPts val="0"/>
              </a:spcAft>
              <a:buClr>
                <a:schemeClr val="dk1"/>
              </a:buClr>
              <a:buSzPts val="2200"/>
              <a:buFont typeface="Noto Sans Symbols"/>
              <a:buChar char="▪"/>
            </a:pPr>
            <a:r>
              <a:rPr lang="en-US" sz="2200" b="0">
                <a:solidFill>
                  <a:schemeClr val="dk1"/>
                </a:solidFill>
                <a:latin typeface="Lato"/>
                <a:ea typeface="Lato"/>
                <a:cs typeface="Lato"/>
                <a:sym typeface="Lato"/>
              </a:rPr>
              <a:t>Local Property Tax</a:t>
            </a:r>
            <a:endParaRPr/>
          </a:p>
          <a:p>
            <a:pPr marL="164592" marR="0" lvl="0" indent="-164592" algn="l" rtl="0">
              <a:lnSpc>
                <a:spcPct val="80000"/>
              </a:lnSpc>
              <a:spcBef>
                <a:spcPts val="1200"/>
              </a:spcBef>
              <a:spcAft>
                <a:spcPts val="0"/>
              </a:spcAft>
              <a:buClr>
                <a:schemeClr val="dk1"/>
              </a:buClr>
              <a:buSzPts val="2200"/>
              <a:buFont typeface="Noto Sans Symbols"/>
              <a:buChar char="▪"/>
            </a:pPr>
            <a:r>
              <a:rPr lang="en-US" sz="2200" b="0">
                <a:solidFill>
                  <a:schemeClr val="dk1"/>
                </a:solidFill>
                <a:latin typeface="Lato"/>
                <a:ea typeface="Lato"/>
                <a:cs typeface="Lato"/>
                <a:sym typeface="Lato"/>
              </a:rPr>
              <a:t>State Equalization Aid	</a:t>
            </a:r>
            <a:endParaRPr/>
          </a:p>
          <a:p>
            <a:pPr marL="164592" marR="0" lvl="0" indent="-164592" algn="l" rtl="0">
              <a:lnSpc>
                <a:spcPct val="80000"/>
              </a:lnSpc>
              <a:spcBef>
                <a:spcPts val="1200"/>
              </a:spcBef>
              <a:spcAft>
                <a:spcPts val="0"/>
              </a:spcAft>
              <a:buClr>
                <a:schemeClr val="dk1"/>
              </a:buClr>
              <a:buSzPts val="2200"/>
              <a:buFont typeface="Noto Sans Symbols"/>
              <a:buChar char="▪"/>
            </a:pPr>
            <a:r>
              <a:rPr lang="en-US" sz="2200" b="0">
                <a:solidFill>
                  <a:schemeClr val="dk1"/>
                </a:solidFill>
                <a:latin typeface="Lato"/>
                <a:ea typeface="Lato"/>
                <a:cs typeface="Lato"/>
                <a:sym typeface="Lato"/>
              </a:rPr>
              <a:t>State Categorical Aid (transportation, library, bilingual aids)</a:t>
            </a:r>
            <a:endParaRPr/>
          </a:p>
          <a:p>
            <a:pPr marL="164592" marR="0" lvl="0" indent="-164592" algn="l" rtl="0">
              <a:lnSpc>
                <a:spcPct val="80000"/>
              </a:lnSpc>
              <a:spcBef>
                <a:spcPts val="1200"/>
              </a:spcBef>
              <a:spcAft>
                <a:spcPts val="0"/>
              </a:spcAft>
              <a:buClr>
                <a:schemeClr val="dk1"/>
              </a:buClr>
              <a:buSzPts val="2200"/>
              <a:buFont typeface="Noto Sans Symbols"/>
              <a:buChar char="▪"/>
            </a:pPr>
            <a:r>
              <a:rPr lang="en-US" sz="2200" b="0">
                <a:solidFill>
                  <a:schemeClr val="dk1"/>
                </a:solidFill>
                <a:latin typeface="Lato"/>
                <a:ea typeface="Lato"/>
                <a:cs typeface="Lato"/>
                <a:sym typeface="Lato"/>
              </a:rPr>
              <a:t>Federal Aid (Title Programs, IDEA)</a:t>
            </a:r>
            <a:endParaRPr/>
          </a:p>
          <a:p>
            <a:pPr marL="164592" marR="0" lvl="0" indent="-164592" algn="l" rtl="0">
              <a:lnSpc>
                <a:spcPct val="80000"/>
              </a:lnSpc>
              <a:spcBef>
                <a:spcPts val="1200"/>
              </a:spcBef>
              <a:spcAft>
                <a:spcPts val="0"/>
              </a:spcAft>
              <a:buClr>
                <a:schemeClr val="dk1"/>
              </a:buClr>
              <a:buSzPts val="2200"/>
              <a:buFont typeface="Noto Sans Symbols"/>
              <a:buChar char="▪"/>
            </a:pPr>
            <a:r>
              <a:rPr lang="en-US" sz="2200" b="0">
                <a:solidFill>
                  <a:schemeClr val="dk1"/>
                </a:solidFill>
                <a:latin typeface="Lato"/>
                <a:ea typeface="Lato"/>
                <a:cs typeface="Lato"/>
                <a:sym typeface="Lato"/>
              </a:rPr>
              <a:t>State Grants</a:t>
            </a:r>
            <a:endParaRPr/>
          </a:p>
          <a:p>
            <a:pPr marL="164592" marR="0" lvl="0" indent="-164592" algn="l" rtl="0">
              <a:lnSpc>
                <a:spcPct val="80000"/>
              </a:lnSpc>
              <a:spcBef>
                <a:spcPts val="1200"/>
              </a:spcBef>
              <a:spcAft>
                <a:spcPts val="0"/>
              </a:spcAft>
              <a:buClr>
                <a:schemeClr val="dk1"/>
              </a:buClr>
              <a:buSzPts val="2200"/>
              <a:buFont typeface="Noto Sans Symbols"/>
              <a:buChar char="▪"/>
            </a:pPr>
            <a:r>
              <a:rPr lang="en-US" sz="2200" b="0">
                <a:solidFill>
                  <a:schemeClr val="dk1"/>
                </a:solidFill>
                <a:latin typeface="Lato"/>
                <a:ea typeface="Lato"/>
                <a:cs typeface="Lato"/>
                <a:sym typeface="Lato"/>
              </a:rPr>
              <a:t>Fees (be careful with what fees you charge)</a:t>
            </a:r>
            <a:endParaRPr/>
          </a:p>
        </p:txBody>
      </p:sp>
      <p:sp>
        <p:nvSpPr>
          <p:cNvPr id="689" name="Google Shape;689;p45"/>
          <p:cNvSpPr/>
          <p:nvPr/>
        </p:nvSpPr>
        <p:spPr>
          <a:xfrm>
            <a:off x="159654" y="1121269"/>
            <a:ext cx="8757560" cy="363176"/>
          </a:xfrm>
          <a:prstGeom prst="rect">
            <a:avLst/>
          </a:prstGeom>
          <a:noFill/>
          <a:ln>
            <a:noFill/>
          </a:ln>
        </p:spPr>
        <p:txBody>
          <a:bodyPr spcFirstLastPara="1" wrap="square" lIns="91425" tIns="45700" rIns="91425" bIns="45700" anchor="t" anchorCtr="0">
            <a:spAutoFit/>
          </a:bodyPr>
          <a:lstStyle/>
          <a:p>
            <a:pPr marL="625475" marR="0" lvl="0" indent="-625475" algn="l" rtl="0">
              <a:lnSpc>
                <a:spcPct val="80000"/>
              </a:lnSpc>
              <a:spcBef>
                <a:spcPts val="0"/>
              </a:spcBef>
              <a:spcAft>
                <a:spcPts val="0"/>
              </a:spcAft>
              <a:buClr>
                <a:schemeClr val="dk1"/>
              </a:buClr>
              <a:buSzPts val="2200"/>
              <a:buFont typeface="Lato"/>
              <a:buNone/>
            </a:pPr>
            <a:r>
              <a:rPr lang="en-US" sz="2200">
                <a:solidFill>
                  <a:schemeClr val="dk1"/>
                </a:solidFill>
                <a:latin typeface="Lato"/>
                <a:ea typeface="Lato"/>
                <a:cs typeface="Lato"/>
                <a:sym typeface="Lato"/>
              </a:rPr>
              <a:t>A district gets all types of revenue to fund their educational programs:</a:t>
            </a:r>
            <a:endParaRPr/>
          </a:p>
        </p:txBody>
      </p:sp>
      <p:pic>
        <p:nvPicPr>
          <p:cNvPr id="690" name="Google Shape;690;p45" descr="Image result for shared costs"/>
          <p:cNvPicPr preferRelativeResize="0"/>
          <p:nvPr/>
        </p:nvPicPr>
        <p:blipFill rotWithShape="1">
          <a:blip r:embed="rId3">
            <a:alphaModFix/>
          </a:blip>
          <a:srcRect/>
          <a:stretch/>
        </p:blipFill>
        <p:spPr>
          <a:xfrm>
            <a:off x="6958662" y="3803622"/>
            <a:ext cx="2185337" cy="1339878"/>
          </a:xfrm>
          <a:prstGeom prst="rect">
            <a:avLst/>
          </a:prstGeom>
          <a:noFill/>
          <a:ln>
            <a:noFill/>
          </a:ln>
        </p:spPr>
      </p:pic>
      <p:sp>
        <p:nvSpPr>
          <p:cNvPr id="691" name="Google Shape;691;p45"/>
          <p:cNvSpPr txBox="1"/>
          <p:nvPr/>
        </p:nvSpPr>
        <p:spPr>
          <a:xfrm>
            <a:off x="8676990" y="4746684"/>
            <a:ext cx="437713" cy="35402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400">
                <a:solidFill>
                  <a:schemeClr val="dk1"/>
                </a:solidFill>
                <a:latin typeface="Lato"/>
                <a:ea typeface="Lato"/>
                <a:cs typeface="Lato"/>
                <a:sym typeface="Lato"/>
              </a:rPr>
              <a:t>49</a:t>
            </a:fld>
            <a:endParaRPr sz="1607" dirty="0">
              <a:solidFill>
                <a:schemeClr val="dk1"/>
              </a:solidFill>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5"/>
          <p:cNvSpPr txBox="1">
            <a:spLocks noGrp="1"/>
          </p:cNvSpPr>
          <p:nvPr>
            <p:ph type="body" idx="1"/>
          </p:nvPr>
        </p:nvSpPr>
        <p:spPr>
          <a:xfrm>
            <a:off x="0" y="0"/>
            <a:ext cx="9144000" cy="921657"/>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3600"/>
              <a:buNone/>
            </a:pPr>
            <a:r>
              <a:rPr lang="en-US">
                <a:latin typeface="Lato"/>
                <a:ea typeface="Lato"/>
                <a:cs typeface="Lato"/>
                <a:sym typeface="Lato"/>
              </a:rPr>
              <a:t>Wisconsin Constitution on Education</a:t>
            </a:r>
            <a:endParaRPr/>
          </a:p>
        </p:txBody>
      </p:sp>
      <p:sp>
        <p:nvSpPr>
          <p:cNvPr id="76" name="Google Shape;76;p5"/>
          <p:cNvSpPr txBox="1">
            <a:spLocks noGrp="1"/>
          </p:cNvSpPr>
          <p:nvPr>
            <p:ph type="body" idx="2"/>
          </p:nvPr>
        </p:nvSpPr>
        <p:spPr>
          <a:xfrm>
            <a:off x="401759" y="1046141"/>
            <a:ext cx="8041821" cy="3540977"/>
          </a:xfrm>
          <a:prstGeom prst="rect">
            <a:avLst/>
          </a:prstGeom>
          <a:noFill/>
          <a:ln>
            <a:noFill/>
          </a:ln>
        </p:spPr>
        <p:txBody>
          <a:bodyPr spcFirstLastPara="1" wrap="square" lIns="91425" tIns="45700" rIns="91425" bIns="45700" anchor="t" anchorCtr="0">
            <a:noAutofit/>
          </a:bodyPr>
          <a:lstStyle/>
          <a:p>
            <a:pPr marL="342900" lvl="0" indent="-203200" algn="l" rtl="0">
              <a:lnSpc>
                <a:spcPct val="100000"/>
              </a:lnSpc>
              <a:spcBef>
                <a:spcPts val="0"/>
              </a:spcBef>
              <a:spcAft>
                <a:spcPts val="0"/>
              </a:spcAft>
              <a:buClr>
                <a:schemeClr val="dk1"/>
              </a:buClr>
              <a:buSzPts val="2200"/>
              <a:buFont typeface="Arial"/>
              <a:buNone/>
            </a:pPr>
            <a:endParaRPr sz="2200">
              <a:solidFill>
                <a:srgbClr val="000000"/>
              </a:solidFill>
              <a:latin typeface="Lato"/>
              <a:ea typeface="Lato"/>
              <a:cs typeface="Lato"/>
              <a:sym typeface="Lato"/>
            </a:endParaRPr>
          </a:p>
          <a:p>
            <a:pPr marL="0" lvl="0" indent="0" algn="ctr" rtl="0">
              <a:lnSpc>
                <a:spcPct val="100000"/>
              </a:lnSpc>
              <a:spcBef>
                <a:spcPts val="600"/>
              </a:spcBef>
              <a:spcAft>
                <a:spcPts val="0"/>
              </a:spcAft>
              <a:buClr>
                <a:srgbClr val="000000"/>
              </a:buClr>
              <a:buSzPts val="2200"/>
              <a:buNone/>
            </a:pPr>
            <a:r>
              <a:rPr lang="en-US" sz="2200">
                <a:solidFill>
                  <a:srgbClr val="000000"/>
                </a:solidFill>
                <a:latin typeface="Lato"/>
                <a:ea typeface="Lato"/>
                <a:cs typeface="Lato"/>
                <a:sym typeface="Lato"/>
              </a:rPr>
              <a:t>Article X, Section </a:t>
            </a:r>
            <a:r>
              <a:rPr lang="en-US" sz="2200">
                <a:solidFill>
                  <a:srgbClr val="000000"/>
                </a:solidFill>
              </a:rPr>
              <a:t>3</a:t>
            </a:r>
            <a:endParaRPr/>
          </a:p>
          <a:p>
            <a:pPr marL="0" lvl="0" indent="0" algn="l" rtl="0">
              <a:lnSpc>
                <a:spcPct val="100000"/>
              </a:lnSpc>
              <a:spcBef>
                <a:spcPts val="600"/>
              </a:spcBef>
              <a:spcAft>
                <a:spcPts val="0"/>
              </a:spcAft>
              <a:buClr>
                <a:schemeClr val="dk1"/>
              </a:buClr>
              <a:buSzPts val="2200"/>
              <a:buNone/>
            </a:pPr>
            <a:endParaRPr sz="2200">
              <a:solidFill>
                <a:srgbClr val="000000"/>
              </a:solidFill>
              <a:latin typeface="Lato"/>
              <a:ea typeface="Lato"/>
              <a:cs typeface="Lato"/>
              <a:sym typeface="Lato"/>
            </a:endParaRPr>
          </a:p>
          <a:p>
            <a:pPr marL="0" lvl="0" indent="0" algn="ctr" rtl="0">
              <a:lnSpc>
                <a:spcPct val="100000"/>
              </a:lnSpc>
              <a:spcBef>
                <a:spcPts val="600"/>
              </a:spcBef>
              <a:spcAft>
                <a:spcPts val="0"/>
              </a:spcAft>
              <a:buClr>
                <a:srgbClr val="000000"/>
              </a:buClr>
              <a:buSzPts val="2200"/>
              <a:buNone/>
            </a:pPr>
            <a:r>
              <a:rPr lang="en-US" sz="2200">
                <a:solidFill>
                  <a:srgbClr val="000000"/>
                </a:solidFill>
                <a:latin typeface="Lato"/>
                <a:ea typeface="Lato"/>
                <a:cs typeface="Lato"/>
                <a:sym typeface="Lato"/>
              </a:rPr>
              <a:t>“The legislature shall provide by law for the establishment of district schools, which shall be as nearly uniform as practicable; and such schools shall be free and without charge for tuition to all children between the ages of 4 and 20.”</a:t>
            </a:r>
            <a:endParaRPr/>
          </a:p>
          <a:p>
            <a:pPr marL="342900" lvl="0" indent="-203200" algn="l" rtl="0">
              <a:lnSpc>
                <a:spcPct val="100000"/>
              </a:lnSpc>
              <a:spcBef>
                <a:spcPts val="600"/>
              </a:spcBef>
              <a:spcAft>
                <a:spcPts val="0"/>
              </a:spcAft>
              <a:buClr>
                <a:schemeClr val="dk1"/>
              </a:buClr>
              <a:buSzPts val="2200"/>
              <a:buFont typeface="Arial"/>
              <a:buNone/>
            </a:pPr>
            <a:endParaRPr sz="2200">
              <a:solidFill>
                <a:srgbClr val="000000"/>
              </a:solidFill>
              <a:latin typeface="Lato"/>
              <a:ea typeface="Lato"/>
              <a:cs typeface="Lato"/>
              <a:sym typeface="Lato"/>
            </a:endParaRPr>
          </a:p>
          <a:p>
            <a:pPr marL="0" lvl="0" indent="0" algn="ctr" rtl="0">
              <a:lnSpc>
                <a:spcPct val="100000"/>
              </a:lnSpc>
              <a:spcBef>
                <a:spcPts val="600"/>
              </a:spcBef>
              <a:spcAft>
                <a:spcPts val="0"/>
              </a:spcAft>
              <a:buClr>
                <a:srgbClr val="000000"/>
              </a:buClr>
              <a:buSzPts val="2200"/>
              <a:buNone/>
            </a:pPr>
            <a:r>
              <a:rPr lang="en-US" sz="2200">
                <a:solidFill>
                  <a:srgbClr val="000000"/>
                </a:solidFill>
                <a:latin typeface="Lato"/>
                <a:ea typeface="Lato"/>
                <a:cs typeface="Lato"/>
                <a:sym typeface="Lato"/>
              </a:rPr>
              <a:t>1848</a:t>
            </a:r>
            <a:endParaRPr/>
          </a:p>
          <a:p>
            <a:pPr marL="0" lvl="0" indent="0" algn="l" rtl="0">
              <a:lnSpc>
                <a:spcPct val="100000"/>
              </a:lnSpc>
              <a:spcBef>
                <a:spcPts val="600"/>
              </a:spcBef>
              <a:spcAft>
                <a:spcPts val="0"/>
              </a:spcAft>
              <a:buClr>
                <a:schemeClr val="dk1"/>
              </a:buClr>
              <a:buSzPts val="2200"/>
              <a:buNone/>
            </a:pPr>
            <a:endParaRPr sz="2200">
              <a:solidFill>
                <a:srgbClr val="000000"/>
              </a:solidFill>
              <a:latin typeface="Lato"/>
              <a:ea typeface="Lato"/>
              <a:cs typeface="Lato"/>
              <a:sym typeface="Lato"/>
            </a:endParaRPr>
          </a:p>
          <a:p>
            <a:pPr marL="342900" lvl="0" indent="-203200" algn="l" rtl="0">
              <a:lnSpc>
                <a:spcPct val="100000"/>
              </a:lnSpc>
              <a:spcBef>
                <a:spcPts val="600"/>
              </a:spcBef>
              <a:spcAft>
                <a:spcPts val="0"/>
              </a:spcAft>
              <a:buClr>
                <a:schemeClr val="dk1"/>
              </a:buClr>
              <a:buSzPts val="2200"/>
              <a:buFont typeface="Arial"/>
              <a:buNone/>
            </a:pPr>
            <a:endParaRPr sz="2200" b="0">
              <a:solidFill>
                <a:srgbClr val="000000"/>
              </a:solidFill>
              <a:latin typeface="Lato"/>
              <a:ea typeface="Lato"/>
              <a:cs typeface="Lato"/>
              <a:sym typeface="Lato"/>
            </a:endParaRPr>
          </a:p>
          <a:p>
            <a:pPr marL="342900" lvl="0" indent="-203200" algn="l" rtl="0">
              <a:lnSpc>
                <a:spcPct val="100000"/>
              </a:lnSpc>
              <a:spcBef>
                <a:spcPts val="600"/>
              </a:spcBef>
              <a:spcAft>
                <a:spcPts val="0"/>
              </a:spcAft>
              <a:buClr>
                <a:schemeClr val="dk1"/>
              </a:buClr>
              <a:buSzPts val="2200"/>
              <a:buFont typeface="Arial"/>
              <a:buNone/>
            </a:pPr>
            <a:endParaRPr sz="2200">
              <a:solidFill>
                <a:srgbClr val="000000"/>
              </a:solidFill>
              <a:latin typeface="Lato"/>
              <a:ea typeface="Lato"/>
              <a:cs typeface="Lato"/>
              <a:sym typeface="Lato"/>
            </a:endParaRPr>
          </a:p>
        </p:txBody>
      </p:sp>
      <p:sp>
        <p:nvSpPr>
          <p:cNvPr id="77" name="Google Shape;77;p5"/>
          <p:cNvSpPr/>
          <p:nvPr/>
        </p:nvSpPr>
        <p:spPr>
          <a:xfrm>
            <a:off x="8785982" y="4710491"/>
            <a:ext cx="28886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fld id="{00000000-1234-1234-1234-123412341234}" type="slidenum">
              <a:rPr lang="en-US" sz="1400" b="0" i="0" u="none" strike="noStrike" cap="none">
                <a:solidFill>
                  <a:srgbClr val="000000"/>
                </a:solidFill>
                <a:latin typeface="Lato"/>
                <a:ea typeface="Lato"/>
                <a:cs typeface="Lato"/>
                <a:sym typeface="Lato"/>
              </a:rPr>
              <a:t>5</a:t>
            </a:fld>
            <a:endParaRPr sz="1400" b="0" i="0" u="none" strike="noStrike" cap="none" dirty="0">
              <a:solidFill>
                <a:srgbClr val="000000"/>
              </a:solidFill>
              <a:latin typeface="Lato"/>
              <a:ea typeface="Lato"/>
              <a:cs typeface="Lato"/>
              <a:sym typeface="Lato"/>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2"/>
          <p:cNvSpPr txBox="1">
            <a:spLocks noChangeArrowheads="1"/>
          </p:cNvSpPr>
          <p:nvPr/>
        </p:nvSpPr>
        <p:spPr bwMode="auto">
          <a:xfrm>
            <a:off x="1190166" y="129132"/>
            <a:ext cx="6172200" cy="523220"/>
          </a:xfrm>
          <a:prstGeom prst="rect">
            <a:avLst/>
          </a:prstGeom>
          <a:noFill/>
          <a:ln w="9525">
            <a:noFill/>
            <a:miter lim="800000"/>
            <a:headEnd/>
            <a:tailEnd/>
          </a:ln>
        </p:spPr>
        <p:txBody>
          <a:bodyPr vert="horz" wrap="square" anchor="ctr">
            <a:spAutoFit/>
          </a:bodyPr>
          <a:lstStyle/>
          <a:p>
            <a:pPr marL="363474" algn="ctr" defTabSz="685800">
              <a:spcBef>
                <a:spcPct val="0"/>
              </a:spcBef>
              <a:defRPr/>
            </a:pPr>
            <a:r>
              <a:rPr lang="en-US" sz="2800" b="1" dirty="0">
                <a:ln w="6350">
                  <a:noFill/>
                </a:ln>
                <a:solidFill>
                  <a:schemeClr val="bg1"/>
                </a:solidFill>
                <a:effectLst>
                  <a:outerShdw blurRad="38100" dist="38100" dir="2700000" algn="tl">
                    <a:srgbClr val="000000">
                      <a:alpha val="43137"/>
                    </a:srgbClr>
                  </a:outerShdw>
                </a:effectLst>
                <a:latin typeface="Lato Black" panose="020F0A02020204030203" pitchFamily="34" charset="0"/>
                <a:ea typeface="+mj-ea"/>
                <a:cs typeface="+mj-cs"/>
              </a:rPr>
              <a:t>General Fund Shared Cost</a:t>
            </a:r>
          </a:p>
        </p:txBody>
      </p:sp>
      <p:sp>
        <p:nvSpPr>
          <p:cNvPr id="10" name="TextBox 9"/>
          <p:cNvSpPr txBox="1"/>
          <p:nvPr/>
        </p:nvSpPr>
        <p:spPr>
          <a:xfrm>
            <a:off x="332916" y="4881890"/>
            <a:ext cx="3943350" cy="261610"/>
          </a:xfrm>
          <a:prstGeom prst="rect">
            <a:avLst/>
          </a:prstGeom>
          <a:noFill/>
        </p:spPr>
        <p:txBody>
          <a:bodyPr wrap="square" rtlCol="0">
            <a:spAutoFit/>
          </a:bodyPr>
          <a:lstStyle/>
          <a:p>
            <a:r>
              <a:rPr lang="en-US" sz="1100" dirty="0"/>
              <a:t>This example is for hypothetical purposes only</a:t>
            </a:r>
          </a:p>
        </p:txBody>
      </p:sp>
      <p:graphicFrame>
        <p:nvGraphicFramePr>
          <p:cNvPr id="7" name="Chart 6"/>
          <p:cNvGraphicFramePr/>
          <p:nvPr/>
        </p:nvGraphicFramePr>
        <p:xfrm>
          <a:off x="489857" y="1088782"/>
          <a:ext cx="7649937" cy="3907761"/>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12"/>
          </p:nvPr>
        </p:nvSpPr>
        <p:spPr/>
        <p:txBody>
          <a:bodyPr/>
          <a:lstStyle/>
          <a:p>
            <a:fld id="{4FAB73BC-B049-4115-A692-8D63A059BFB8}" type="slidenum">
              <a:rPr lang="en-US" smtClean="0"/>
              <a:pPr/>
              <a:t>50</a:t>
            </a:fld>
            <a:endParaRPr lang="en-US" dirty="0"/>
          </a:p>
        </p:txBody>
      </p:sp>
      <p:sp>
        <p:nvSpPr>
          <p:cNvPr id="6" name="Slide Number Placeholder 2"/>
          <p:cNvSpPr txBox="1">
            <a:spLocks/>
          </p:cNvSpPr>
          <p:nvPr/>
        </p:nvSpPr>
        <p:spPr>
          <a:xfrm>
            <a:off x="8560627" y="4803672"/>
            <a:ext cx="502920" cy="226314"/>
          </a:xfrm>
        </p:spPr>
        <p:txBody>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pPr>
              <a:defRPr/>
            </a:pPr>
            <a:fld id="{3528CCFA-0BAD-4D07-A244-1DA515BBAFBE}" type="slidenum">
              <a:rPr lang="en-US" sz="1400" smtClean="0">
                <a:latin typeface="Lato" panose="020F0502020204030203" pitchFamily="34" charset="0"/>
              </a:rPr>
              <a:pPr>
                <a:defRPr/>
              </a:pPr>
              <a:t>50</a:t>
            </a:fld>
            <a:endParaRPr lang="en-US" dirty="0">
              <a:latin typeface="Lato" panose="020F0502020204030203" pitchFamily="34" charset="0"/>
            </a:endParaRPr>
          </a:p>
        </p:txBody>
      </p:sp>
      <p:sp>
        <p:nvSpPr>
          <p:cNvPr id="4" name="TextBox 3">
            <a:extLst>
              <a:ext uri="{FF2B5EF4-FFF2-40B4-BE49-F238E27FC236}">
                <a16:creationId xmlns:a16="http://schemas.microsoft.com/office/drawing/2014/main" id="{EA2E1790-D99F-465F-35F4-A0B52CE8A06A}"/>
              </a:ext>
            </a:extLst>
          </p:cNvPr>
          <p:cNvSpPr txBox="1"/>
          <p:nvPr/>
        </p:nvSpPr>
        <p:spPr>
          <a:xfrm>
            <a:off x="2192482" y="2386341"/>
            <a:ext cx="4634344" cy="339645"/>
          </a:xfrm>
          <a:prstGeom prst="rect">
            <a:avLst/>
          </a:prstGeom>
          <a:noFill/>
        </p:spPr>
        <p:txBody>
          <a:bodyPr wrap="square">
            <a:spAutoFit/>
          </a:bodyPr>
          <a:lstStyle/>
          <a:p>
            <a:r>
              <a:rPr lang="en-US" b="0" dirty="0">
                <a:effectLst/>
              </a:rPr>
              <a:t> </a:t>
            </a:r>
            <a:endParaRPr lang="en-US" dirty="0"/>
          </a:p>
        </p:txBody>
      </p:sp>
    </p:spTree>
    <p:extLst>
      <p:ext uri="{BB962C8B-B14F-4D97-AF65-F5344CB8AC3E}">
        <p14:creationId xmlns:p14="http://schemas.microsoft.com/office/powerpoint/2010/main" val="1485534698"/>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bg>
      <p:bgPr>
        <a:blipFill>
          <a:blip r:embed="rId3">
            <a:alphaModFix amt="73000"/>
          </a:blip>
          <a:stretch>
            <a:fillRect/>
          </a:stretch>
        </a:blipFill>
        <a:effectLst/>
      </p:bgPr>
    </p:bg>
    <p:spTree>
      <p:nvGrpSpPr>
        <p:cNvPr id="1" name="Shape 708"/>
        <p:cNvGrpSpPr/>
        <p:nvPr/>
      </p:nvGrpSpPr>
      <p:grpSpPr>
        <a:xfrm>
          <a:off x="0" y="0"/>
          <a:ext cx="0" cy="0"/>
          <a:chOff x="0" y="0"/>
          <a:chExt cx="0" cy="0"/>
        </a:xfrm>
      </p:grpSpPr>
      <p:pic>
        <p:nvPicPr>
          <p:cNvPr id="709" name="Google Shape;709;p47"/>
          <p:cNvPicPr preferRelativeResize="0"/>
          <p:nvPr/>
        </p:nvPicPr>
        <p:blipFill rotWithShape="1">
          <a:blip r:embed="rId4">
            <a:alphaModFix/>
          </a:blip>
          <a:srcRect/>
          <a:stretch/>
        </p:blipFill>
        <p:spPr>
          <a:xfrm>
            <a:off x="1508300" y="1005567"/>
            <a:ext cx="6309360" cy="3940022"/>
          </a:xfrm>
          <a:prstGeom prst="rect">
            <a:avLst/>
          </a:prstGeom>
          <a:noFill/>
          <a:ln>
            <a:noFill/>
          </a:ln>
          <a:effectLst>
            <a:outerShdw blurRad="12700" dist="12700" dir="2700000" algn="tl" rotWithShape="0">
              <a:srgbClr val="000000">
                <a:alpha val="40000"/>
              </a:srgbClr>
            </a:outerShdw>
          </a:effectLst>
        </p:spPr>
      </p:pic>
      <p:sp>
        <p:nvSpPr>
          <p:cNvPr id="710" name="Google Shape;710;p47"/>
          <p:cNvSpPr txBox="1"/>
          <p:nvPr/>
        </p:nvSpPr>
        <p:spPr>
          <a:xfrm>
            <a:off x="181429" y="167053"/>
            <a:ext cx="8665028"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chemeClr val="lt1"/>
                </a:solidFill>
                <a:latin typeface="Lato Black"/>
                <a:ea typeface="Lato Black"/>
                <a:cs typeface="Lato Black"/>
                <a:sym typeface="Lato Black"/>
              </a:rPr>
              <a:t>Shared Cost Per Member</a:t>
            </a:r>
            <a:endParaRPr/>
          </a:p>
        </p:txBody>
      </p:sp>
      <p:sp>
        <p:nvSpPr>
          <p:cNvPr id="711" name="Google Shape;711;p47"/>
          <p:cNvSpPr txBox="1"/>
          <p:nvPr/>
        </p:nvSpPr>
        <p:spPr>
          <a:xfrm>
            <a:off x="106393" y="4881890"/>
            <a:ext cx="3943350"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dk1"/>
                </a:solidFill>
                <a:latin typeface="Lato"/>
                <a:ea typeface="Lato"/>
                <a:cs typeface="Lato"/>
                <a:sym typeface="Lato"/>
              </a:rPr>
              <a:t>Source: Department of Public Instruction</a:t>
            </a:r>
            <a:endParaRPr/>
          </a:p>
        </p:txBody>
      </p:sp>
      <p:sp>
        <p:nvSpPr>
          <p:cNvPr id="712" name="Google Shape;712;p47"/>
          <p:cNvSpPr txBox="1"/>
          <p:nvPr/>
        </p:nvSpPr>
        <p:spPr>
          <a:xfrm>
            <a:off x="8641080" y="4724613"/>
            <a:ext cx="502920" cy="36482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400">
                <a:solidFill>
                  <a:schemeClr val="dk1"/>
                </a:solidFill>
                <a:latin typeface="Lato"/>
                <a:ea typeface="Lato"/>
                <a:cs typeface="Lato"/>
                <a:sym typeface="Lato"/>
              </a:rPr>
              <a:t>51</a:t>
            </a:fld>
            <a:endParaRPr sz="1400" dirty="0">
              <a:solidFill>
                <a:schemeClr val="dk1"/>
              </a:solidFill>
              <a:latin typeface="Lato"/>
              <a:ea typeface="Lato"/>
              <a:cs typeface="Lato"/>
              <a:sym typeface="Lato"/>
            </a:endParaRPr>
          </a:p>
        </p:txBody>
      </p:sp>
      <p:sp>
        <p:nvSpPr>
          <p:cNvPr id="713" name="Google Shape;713;p47"/>
          <p:cNvSpPr/>
          <p:nvPr/>
        </p:nvSpPr>
        <p:spPr>
          <a:xfrm>
            <a:off x="1695450" y="4089400"/>
            <a:ext cx="5935060" cy="81762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7">
              <a:solidFill>
                <a:schemeClr val="lt1"/>
              </a:solidFill>
              <a:latin typeface="Calibri"/>
              <a:ea typeface="Calibri"/>
              <a:cs typeface="Calibri"/>
              <a:sym typeface="Calibri"/>
            </a:endParaRPr>
          </a:p>
        </p:txBody>
      </p:sp>
      <p:sp>
        <p:nvSpPr>
          <p:cNvPr id="714" name="Google Shape;714;p47"/>
          <p:cNvSpPr txBox="1"/>
          <p:nvPr/>
        </p:nvSpPr>
        <p:spPr>
          <a:xfrm rot="-2960466">
            <a:off x="1052668" y="4433571"/>
            <a:ext cx="1368166" cy="422659"/>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800"/>
              <a:buFont typeface="Arial"/>
              <a:buNone/>
            </a:pPr>
            <a:r>
              <a:rPr lang="en-US" sz="1300" b="0" i="0" u="none" strike="noStrike" cap="none">
                <a:solidFill>
                  <a:schemeClr val="dk1"/>
                </a:solidFill>
                <a:latin typeface="Lato"/>
                <a:ea typeface="Lato"/>
                <a:cs typeface="Lato"/>
                <a:sym typeface="Lato"/>
              </a:rPr>
              <a:t>$8,500</a:t>
            </a:r>
            <a:endParaRPr sz="1300" b="0" i="0" u="none" strike="noStrike" cap="none">
              <a:solidFill>
                <a:srgbClr val="000000"/>
              </a:solidFill>
              <a:latin typeface="Lato"/>
              <a:ea typeface="Lato"/>
              <a:cs typeface="Lato"/>
              <a:sym typeface="Lato"/>
            </a:endParaRPr>
          </a:p>
        </p:txBody>
      </p:sp>
      <p:sp>
        <p:nvSpPr>
          <p:cNvPr id="715" name="Google Shape;715;p47"/>
          <p:cNvSpPr txBox="1"/>
          <p:nvPr/>
        </p:nvSpPr>
        <p:spPr>
          <a:xfrm rot="-2960558">
            <a:off x="3946982" y="4527809"/>
            <a:ext cx="1601410" cy="422659"/>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800"/>
              <a:buFont typeface="Arial"/>
              <a:buNone/>
            </a:pPr>
            <a:r>
              <a:rPr lang="en-US" sz="1300" b="0" i="0" u="none" strike="noStrike" cap="none">
                <a:solidFill>
                  <a:schemeClr val="dk1"/>
                </a:solidFill>
                <a:latin typeface="Lato"/>
                <a:ea typeface="Lato"/>
                <a:cs typeface="Lato"/>
                <a:sym typeface="Lato"/>
              </a:rPr>
              <a:t>$15</a:t>
            </a:r>
            <a:r>
              <a:rPr lang="en-US" sz="1300">
                <a:solidFill>
                  <a:schemeClr val="dk1"/>
                </a:solidFill>
                <a:latin typeface="Lato"/>
                <a:ea typeface="Lato"/>
                <a:cs typeface="Lato"/>
                <a:sym typeface="Lato"/>
              </a:rPr>
              <a:t>,</a:t>
            </a:r>
            <a:r>
              <a:rPr lang="en-US" sz="1300" b="0" i="0" u="none" strike="noStrike" cap="none">
                <a:solidFill>
                  <a:schemeClr val="dk1"/>
                </a:solidFill>
                <a:latin typeface="Lato"/>
                <a:ea typeface="Lato"/>
                <a:cs typeface="Lato"/>
                <a:sym typeface="Lato"/>
              </a:rPr>
              <a:t>000</a:t>
            </a:r>
            <a:endParaRPr sz="1300" b="0" i="0" u="none" strike="noStrike" cap="none">
              <a:solidFill>
                <a:srgbClr val="000000"/>
              </a:solidFill>
              <a:latin typeface="Lato"/>
              <a:ea typeface="Lato"/>
              <a:cs typeface="Lato"/>
              <a:sym typeface="Lato"/>
            </a:endParaRPr>
          </a:p>
        </p:txBody>
      </p:sp>
      <p:sp>
        <p:nvSpPr>
          <p:cNvPr id="716" name="Google Shape;716;p47"/>
          <p:cNvSpPr txBox="1"/>
          <p:nvPr/>
        </p:nvSpPr>
        <p:spPr>
          <a:xfrm rot="-2960558">
            <a:off x="5175016" y="4544832"/>
            <a:ext cx="1601410" cy="422659"/>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800"/>
              <a:buFont typeface="Arial"/>
              <a:buNone/>
            </a:pPr>
            <a:r>
              <a:rPr lang="en-US" sz="1300" b="0" i="0" u="none" strike="noStrike" cap="none">
                <a:solidFill>
                  <a:schemeClr val="dk1"/>
                </a:solidFill>
                <a:latin typeface="Lato"/>
                <a:ea typeface="Lato"/>
                <a:cs typeface="Lato"/>
                <a:sym typeface="Lato"/>
              </a:rPr>
              <a:t>$17,500</a:t>
            </a:r>
            <a:endParaRPr sz="1300" b="0" i="0" u="none" strike="noStrike" cap="none">
              <a:solidFill>
                <a:srgbClr val="000000"/>
              </a:solidFill>
              <a:latin typeface="Lato"/>
              <a:ea typeface="Lato"/>
              <a:cs typeface="Lato"/>
              <a:sym typeface="Lato"/>
            </a:endParaRPr>
          </a:p>
        </p:txBody>
      </p:sp>
      <p:sp>
        <p:nvSpPr>
          <p:cNvPr id="717" name="Google Shape;717;p47"/>
          <p:cNvSpPr txBox="1"/>
          <p:nvPr/>
        </p:nvSpPr>
        <p:spPr>
          <a:xfrm rot="-2960558">
            <a:off x="6414691" y="4499389"/>
            <a:ext cx="1601410" cy="422659"/>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800"/>
              <a:buFont typeface="Arial"/>
              <a:buNone/>
            </a:pPr>
            <a:r>
              <a:rPr lang="en-US" sz="1300" b="0" i="0" u="none" strike="noStrike" cap="none">
                <a:solidFill>
                  <a:schemeClr val="dk1"/>
                </a:solidFill>
                <a:latin typeface="Lato"/>
                <a:ea typeface="Lato"/>
                <a:cs typeface="Lato"/>
                <a:sym typeface="Lato"/>
              </a:rPr>
              <a:t>$</a:t>
            </a:r>
            <a:r>
              <a:rPr lang="en-US" sz="1300">
                <a:solidFill>
                  <a:schemeClr val="dk1"/>
                </a:solidFill>
                <a:latin typeface="Lato"/>
                <a:ea typeface="Lato"/>
                <a:cs typeface="Lato"/>
                <a:sym typeface="Lato"/>
              </a:rPr>
              <a:t>19</a:t>
            </a:r>
            <a:r>
              <a:rPr lang="en-US" sz="1300" b="0" i="0" u="none" strike="noStrike" cap="none">
                <a:solidFill>
                  <a:schemeClr val="dk1"/>
                </a:solidFill>
                <a:latin typeface="Lato"/>
                <a:ea typeface="Lato"/>
                <a:cs typeface="Lato"/>
                <a:sym typeface="Lato"/>
              </a:rPr>
              <a:t>,500+</a:t>
            </a:r>
            <a:endParaRPr sz="1300" b="0" i="0" u="none" strike="noStrike" cap="none">
              <a:solidFill>
                <a:srgbClr val="000000"/>
              </a:solidFill>
              <a:latin typeface="Lato"/>
              <a:ea typeface="Lato"/>
              <a:cs typeface="Lato"/>
              <a:sym typeface="Lato"/>
            </a:endParaRPr>
          </a:p>
        </p:txBody>
      </p:sp>
      <p:sp>
        <p:nvSpPr>
          <p:cNvPr id="718" name="Google Shape;718;p47"/>
          <p:cNvSpPr/>
          <p:nvPr/>
        </p:nvSpPr>
        <p:spPr>
          <a:xfrm>
            <a:off x="2025093" y="1498984"/>
            <a:ext cx="1242743" cy="699000"/>
          </a:xfrm>
          <a:prstGeom prst="leftArrowCallout">
            <a:avLst>
              <a:gd name="adj1" fmla="val 33625"/>
              <a:gd name="adj2" fmla="val 30751"/>
              <a:gd name="adj3" fmla="val 32188"/>
              <a:gd name="adj4" fmla="val 76559"/>
            </a:avLst>
          </a:prstGeom>
          <a:solidFill>
            <a:srgbClr val="FFD966">
              <a:alpha val="8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dk1"/>
                </a:solidFill>
                <a:latin typeface="Lato"/>
                <a:ea typeface="Lato"/>
                <a:cs typeface="Lato"/>
                <a:sym typeface="Lato"/>
              </a:rPr>
              <a:t>Lowest</a:t>
            </a:r>
            <a:endParaRPr sz="1600">
              <a:solidFill>
                <a:schemeClr val="dk1"/>
              </a:solidFill>
              <a:latin typeface="Lato"/>
              <a:ea typeface="Lato"/>
              <a:cs typeface="Lato"/>
              <a:sym typeface="Lato"/>
            </a:endParaRPr>
          </a:p>
          <a:p>
            <a:pPr marL="0" marR="0" lvl="0" indent="0" algn="ctr" rtl="0">
              <a:spcBef>
                <a:spcPts val="0"/>
              </a:spcBef>
              <a:spcAft>
                <a:spcPts val="0"/>
              </a:spcAft>
              <a:buNone/>
            </a:pPr>
            <a:r>
              <a:rPr lang="en-US" sz="1600" b="1">
                <a:solidFill>
                  <a:schemeClr val="dk1"/>
                </a:solidFill>
                <a:latin typeface="Lato"/>
                <a:ea typeface="Lato"/>
                <a:cs typeface="Lato"/>
                <a:sym typeface="Lato"/>
              </a:rPr>
              <a:t>$8,548</a:t>
            </a:r>
            <a:endParaRPr sz="1600" b="1">
              <a:solidFill>
                <a:schemeClr val="dk1"/>
              </a:solidFill>
              <a:latin typeface="Lato"/>
              <a:ea typeface="Lato"/>
              <a:cs typeface="Lato"/>
              <a:sym typeface="Lato"/>
            </a:endParaRPr>
          </a:p>
        </p:txBody>
      </p:sp>
      <p:sp>
        <p:nvSpPr>
          <p:cNvPr id="719" name="Google Shape;719;p47"/>
          <p:cNvSpPr/>
          <p:nvPr/>
        </p:nvSpPr>
        <p:spPr>
          <a:xfrm flipH="1">
            <a:off x="6398274" y="1498984"/>
            <a:ext cx="1365586" cy="699000"/>
          </a:xfrm>
          <a:prstGeom prst="leftArrowCallout">
            <a:avLst>
              <a:gd name="adj1" fmla="val 33625"/>
              <a:gd name="adj2" fmla="val 30751"/>
              <a:gd name="adj3" fmla="val 32188"/>
              <a:gd name="adj4" fmla="val 78232"/>
            </a:avLst>
          </a:prstGeom>
          <a:solidFill>
            <a:srgbClr val="FFD966">
              <a:alpha val="8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dk1"/>
                </a:solidFill>
                <a:latin typeface="Lato"/>
                <a:ea typeface="Lato"/>
                <a:cs typeface="Lato"/>
                <a:sym typeface="Lato"/>
              </a:rPr>
              <a:t>Highest</a:t>
            </a:r>
            <a:endParaRPr sz="1600">
              <a:solidFill>
                <a:schemeClr val="dk1"/>
              </a:solidFill>
              <a:latin typeface="Lato"/>
              <a:ea typeface="Lato"/>
              <a:cs typeface="Lato"/>
              <a:sym typeface="Lato"/>
            </a:endParaRPr>
          </a:p>
          <a:p>
            <a:pPr marL="0" marR="0" lvl="0" indent="0" algn="ctr" rtl="0">
              <a:spcBef>
                <a:spcPts val="0"/>
              </a:spcBef>
              <a:spcAft>
                <a:spcPts val="0"/>
              </a:spcAft>
              <a:buNone/>
            </a:pPr>
            <a:r>
              <a:rPr lang="en-US" sz="1600" b="1">
                <a:solidFill>
                  <a:schemeClr val="dk1"/>
                </a:solidFill>
                <a:latin typeface="Lato"/>
                <a:ea typeface="Lato"/>
                <a:cs typeface="Lato"/>
                <a:sym typeface="Lato"/>
              </a:rPr>
              <a:t>$26,106</a:t>
            </a:r>
            <a:endParaRPr sz="1600" b="1">
              <a:solidFill>
                <a:schemeClr val="dk1"/>
              </a:solidFill>
              <a:latin typeface="Lato"/>
              <a:ea typeface="Lato"/>
              <a:cs typeface="Lato"/>
              <a:sym typeface="Lato"/>
            </a:endParaRPr>
          </a:p>
        </p:txBody>
      </p:sp>
      <p:sp>
        <p:nvSpPr>
          <p:cNvPr id="720" name="Google Shape;720;p47"/>
          <p:cNvSpPr/>
          <p:nvPr/>
        </p:nvSpPr>
        <p:spPr>
          <a:xfrm>
            <a:off x="3071379" y="4064227"/>
            <a:ext cx="1469302" cy="817626"/>
          </a:xfrm>
          <a:prstGeom prst="upArrowCallout">
            <a:avLst>
              <a:gd name="adj1" fmla="val 25000"/>
              <a:gd name="adj2" fmla="val 25000"/>
              <a:gd name="adj3" fmla="val 25000"/>
              <a:gd name="adj4" fmla="val 64977"/>
            </a:avLst>
          </a:prstGeom>
          <a:solidFill>
            <a:srgbClr val="FFD966">
              <a:alpha val="8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dk1"/>
                </a:solidFill>
                <a:latin typeface="Lato"/>
                <a:ea typeface="Lato"/>
                <a:cs typeface="Lato"/>
                <a:sym typeface="Lato"/>
              </a:rPr>
              <a:t>State Average</a:t>
            </a:r>
            <a:endParaRPr sz="1600">
              <a:solidFill>
                <a:schemeClr val="dk1"/>
              </a:solidFill>
              <a:latin typeface="Lato"/>
              <a:ea typeface="Lato"/>
              <a:cs typeface="Lato"/>
              <a:sym typeface="Lato"/>
            </a:endParaRPr>
          </a:p>
          <a:p>
            <a:pPr marL="0" marR="0" lvl="0" indent="0" algn="ctr" rtl="0">
              <a:spcBef>
                <a:spcPts val="0"/>
              </a:spcBef>
              <a:spcAft>
                <a:spcPts val="0"/>
              </a:spcAft>
              <a:buNone/>
            </a:pPr>
            <a:r>
              <a:rPr lang="en-US" sz="1600" b="1">
                <a:solidFill>
                  <a:schemeClr val="dk1"/>
                </a:solidFill>
                <a:latin typeface="Lato"/>
                <a:ea typeface="Lato"/>
                <a:cs typeface="Lato"/>
                <a:sym typeface="Lato"/>
              </a:rPr>
              <a:t>$12,438</a:t>
            </a:r>
            <a:endParaRPr sz="1600" b="1">
              <a:solidFill>
                <a:schemeClr val="dk1"/>
              </a:solidFill>
              <a:latin typeface="Lato"/>
              <a:ea typeface="Lato"/>
              <a:cs typeface="Lato"/>
              <a:sym typeface="Lato"/>
            </a:endParaRPr>
          </a:p>
        </p:txBody>
      </p:sp>
      <p:sp>
        <p:nvSpPr>
          <p:cNvPr id="721" name="Google Shape;721;p47"/>
          <p:cNvSpPr txBox="1"/>
          <p:nvPr/>
        </p:nvSpPr>
        <p:spPr>
          <a:xfrm rot="-2960466">
            <a:off x="2014778" y="4433572"/>
            <a:ext cx="1368166" cy="422659"/>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800"/>
              <a:buFont typeface="Arial"/>
              <a:buNone/>
            </a:pPr>
            <a:r>
              <a:rPr lang="en-US" sz="1300" b="0" i="0" u="none" strike="noStrike" cap="none">
                <a:solidFill>
                  <a:schemeClr val="dk1"/>
                </a:solidFill>
                <a:latin typeface="Lato"/>
                <a:ea typeface="Lato"/>
                <a:cs typeface="Lato"/>
                <a:sym typeface="Lato"/>
              </a:rPr>
              <a:t>$</a:t>
            </a:r>
            <a:r>
              <a:rPr lang="en-US" sz="1300">
                <a:solidFill>
                  <a:schemeClr val="dk1"/>
                </a:solidFill>
                <a:latin typeface="Lato"/>
                <a:ea typeface="Lato"/>
                <a:cs typeface="Lato"/>
                <a:sym typeface="Lato"/>
              </a:rPr>
              <a:t>10</a:t>
            </a:r>
            <a:r>
              <a:rPr lang="en-US" sz="1300" b="0" i="0" u="none" strike="noStrike" cap="none">
                <a:solidFill>
                  <a:schemeClr val="dk1"/>
                </a:solidFill>
                <a:latin typeface="Lato"/>
                <a:ea typeface="Lato"/>
                <a:cs typeface="Lato"/>
                <a:sym typeface="Lato"/>
              </a:rPr>
              <a:t>,500</a:t>
            </a:r>
            <a:endParaRPr sz="1300" b="0" i="0" u="none" strike="noStrike" cap="none">
              <a:solidFill>
                <a:srgbClr val="000000"/>
              </a:solidFill>
              <a:latin typeface="Lato"/>
              <a:ea typeface="Lato"/>
              <a:cs typeface="Lato"/>
              <a:sym typeface="La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730" name="Google Shape;730;p48"/>
          <p:cNvSpPr txBox="1">
            <a:spLocks noGrp="1"/>
          </p:cNvSpPr>
          <p:nvPr>
            <p:ph type="body" idx="4294967295"/>
          </p:nvPr>
        </p:nvSpPr>
        <p:spPr>
          <a:xfrm>
            <a:off x="106137" y="1131567"/>
            <a:ext cx="9037863" cy="1813429"/>
          </a:xfrm>
          <a:prstGeom prst="rect">
            <a:avLst/>
          </a:prstGeom>
          <a:noFill/>
          <a:ln>
            <a:noFill/>
          </a:ln>
        </p:spPr>
        <p:txBody>
          <a:bodyPr spcFirstLastPara="1" wrap="square" lIns="91425" tIns="45700" rIns="91425" bIns="45700" anchor="t" anchorCtr="0">
            <a:noAutofit/>
          </a:bodyPr>
          <a:lstStyle/>
          <a:p>
            <a:pPr marL="164592" lvl="0" indent="-164592" algn="l" rtl="0">
              <a:lnSpc>
                <a:spcPct val="100000"/>
              </a:lnSpc>
              <a:spcBef>
                <a:spcPts val="0"/>
              </a:spcBef>
              <a:spcAft>
                <a:spcPts val="0"/>
              </a:spcAft>
              <a:buClr>
                <a:srgbClr val="FF0000"/>
              </a:buClr>
              <a:buSzPts val="2200"/>
              <a:buChar char="•"/>
            </a:pPr>
            <a:r>
              <a:rPr lang="en-US" sz="2200" b="0">
                <a:latin typeface="Lato"/>
                <a:ea typeface="Lato"/>
                <a:cs typeface="Lato"/>
                <a:sym typeface="Lato"/>
              </a:rPr>
              <a:t>State “shares” in district costs funded by state aid and local levy.</a:t>
            </a:r>
            <a:endParaRPr/>
          </a:p>
          <a:p>
            <a:pPr marL="164592" lvl="0" indent="-164592" algn="l" rtl="0">
              <a:lnSpc>
                <a:spcPct val="100000"/>
              </a:lnSpc>
              <a:spcBef>
                <a:spcPts val="450"/>
              </a:spcBef>
              <a:spcAft>
                <a:spcPts val="0"/>
              </a:spcAft>
              <a:buClr>
                <a:srgbClr val="FF0000"/>
              </a:buClr>
              <a:buSzPts val="2200"/>
              <a:buChar char="•"/>
            </a:pPr>
            <a:r>
              <a:rPr lang="en-US" sz="2200" b="0">
                <a:latin typeface="Lato"/>
                <a:ea typeface="Lato"/>
                <a:cs typeface="Lato"/>
                <a:sym typeface="Lato"/>
              </a:rPr>
              <a:t>$1 in debt service costs is treated the same as $1 in teacher salaries.</a:t>
            </a:r>
            <a:endParaRPr sz="2200">
              <a:latin typeface="Lato"/>
              <a:ea typeface="Lato"/>
              <a:cs typeface="Lato"/>
              <a:sym typeface="Lato"/>
            </a:endParaRPr>
          </a:p>
          <a:p>
            <a:pPr marL="164592" lvl="0" indent="-164592" algn="l" rtl="0">
              <a:lnSpc>
                <a:spcPct val="100000"/>
              </a:lnSpc>
              <a:spcBef>
                <a:spcPts val="450"/>
              </a:spcBef>
              <a:spcAft>
                <a:spcPts val="0"/>
              </a:spcAft>
              <a:buClr>
                <a:srgbClr val="FF0000"/>
              </a:buClr>
              <a:buSzPts val="2200"/>
              <a:buChar char="•"/>
            </a:pPr>
            <a:r>
              <a:rPr lang="en-US" sz="2200" b="0">
                <a:latin typeface="Lato"/>
                <a:ea typeface="Lato"/>
                <a:cs typeface="Lato"/>
                <a:sym typeface="Lato"/>
              </a:rPr>
              <a:t>Aid is based on a district’s ability to fund expenditures, as measured by its property wealth per member.</a:t>
            </a:r>
            <a:endParaRPr/>
          </a:p>
          <a:p>
            <a:pPr marL="205740" lvl="0" indent="-66040" algn="l" rtl="0">
              <a:lnSpc>
                <a:spcPct val="100000"/>
              </a:lnSpc>
              <a:spcBef>
                <a:spcPts val="450"/>
              </a:spcBef>
              <a:spcAft>
                <a:spcPts val="0"/>
              </a:spcAft>
              <a:buClr>
                <a:srgbClr val="FF0000"/>
              </a:buClr>
              <a:buSzPts val="2200"/>
              <a:buFont typeface="Noto Sans Symbols"/>
              <a:buNone/>
            </a:pPr>
            <a:endParaRPr sz="2200" b="0">
              <a:latin typeface="Lato"/>
              <a:ea typeface="Lato"/>
              <a:cs typeface="Lato"/>
              <a:sym typeface="Lato"/>
            </a:endParaRPr>
          </a:p>
          <a:p>
            <a:pPr marL="205740" lvl="0" indent="-66040" algn="l" rtl="0">
              <a:lnSpc>
                <a:spcPct val="100000"/>
              </a:lnSpc>
              <a:spcBef>
                <a:spcPts val="450"/>
              </a:spcBef>
              <a:spcAft>
                <a:spcPts val="0"/>
              </a:spcAft>
              <a:buClr>
                <a:srgbClr val="FF0000"/>
              </a:buClr>
              <a:buSzPts val="2200"/>
              <a:buFont typeface="Noto Sans Symbols"/>
              <a:buNone/>
            </a:pPr>
            <a:endParaRPr sz="2200" b="0">
              <a:latin typeface="Lato"/>
              <a:ea typeface="Lato"/>
              <a:cs typeface="Lato"/>
              <a:sym typeface="Lato"/>
            </a:endParaRPr>
          </a:p>
        </p:txBody>
      </p:sp>
      <p:sp>
        <p:nvSpPr>
          <p:cNvPr id="731" name="Google Shape;731;p48"/>
          <p:cNvSpPr txBox="1"/>
          <p:nvPr/>
        </p:nvSpPr>
        <p:spPr>
          <a:xfrm>
            <a:off x="619669" y="3207362"/>
            <a:ext cx="7747907" cy="1384995"/>
          </a:xfrm>
          <a:prstGeom prst="rect">
            <a:avLst/>
          </a:prstGeom>
          <a:solidFill>
            <a:schemeClr val="accent1"/>
          </a:solidFill>
          <a:ln w="19050" cap="flat" cmpd="sng">
            <a:solidFill>
              <a:schemeClr val="accent1"/>
            </a:solidFill>
            <a:prstDash val="solid"/>
            <a:miter lim="800000"/>
            <a:headEnd type="none" w="sm" len="sm"/>
            <a:tailEnd type="none" w="sm" len="sm"/>
          </a:ln>
        </p:spPr>
        <p:txBody>
          <a:bodyPr spcFirstLastPara="1" wrap="square" lIns="182875" tIns="182875" rIns="182875" bIns="182875" anchor="ctr" anchorCtr="0">
            <a:spAutoFit/>
          </a:bodyPr>
          <a:lstStyle/>
          <a:p>
            <a:pPr marL="0" marR="0" lvl="0" indent="0" algn="ctr" rtl="0">
              <a:spcBef>
                <a:spcPts val="0"/>
              </a:spcBef>
              <a:spcAft>
                <a:spcPts val="0"/>
              </a:spcAft>
              <a:buNone/>
            </a:pPr>
            <a:r>
              <a:rPr lang="en-US" sz="2200" u="sng" dirty="0">
                <a:solidFill>
                  <a:schemeClr val="lt1"/>
                </a:solidFill>
                <a:latin typeface="Lato"/>
                <a:ea typeface="Lato"/>
                <a:cs typeface="Lato"/>
                <a:sym typeface="Lato"/>
              </a:rPr>
              <a:t>Basic premise: </a:t>
            </a:r>
            <a:endParaRPr dirty="0"/>
          </a:p>
          <a:p>
            <a:pPr marL="0" marR="0" lvl="0" indent="0" algn="ctr" rtl="0">
              <a:spcBef>
                <a:spcPts val="0"/>
              </a:spcBef>
              <a:spcAft>
                <a:spcPts val="0"/>
              </a:spcAft>
              <a:buNone/>
            </a:pPr>
            <a:r>
              <a:rPr lang="en-US" sz="2200" dirty="0">
                <a:solidFill>
                  <a:schemeClr val="lt1"/>
                </a:solidFill>
                <a:latin typeface="Lato"/>
                <a:ea typeface="Lato"/>
                <a:cs typeface="Lato"/>
                <a:sym typeface="Lato"/>
              </a:rPr>
              <a:t>The more property wealth per member a district has, the less equalization aid it will receive…….and vice versa.</a:t>
            </a:r>
            <a:endParaRPr dirty="0"/>
          </a:p>
        </p:txBody>
      </p:sp>
      <p:sp>
        <p:nvSpPr>
          <p:cNvPr id="732" name="Google Shape;732;p48"/>
          <p:cNvSpPr txBox="1"/>
          <p:nvPr/>
        </p:nvSpPr>
        <p:spPr>
          <a:xfrm>
            <a:off x="1289956" y="129132"/>
            <a:ext cx="6172200" cy="523220"/>
          </a:xfrm>
          <a:prstGeom prst="rect">
            <a:avLst/>
          </a:prstGeom>
          <a:noFill/>
          <a:ln>
            <a:noFill/>
          </a:ln>
        </p:spPr>
        <p:txBody>
          <a:bodyPr spcFirstLastPara="1" wrap="square" lIns="91425" tIns="45700" rIns="91425" bIns="45700" anchor="ctr" anchorCtr="0">
            <a:spAutoFit/>
          </a:bodyPr>
          <a:lstStyle/>
          <a:p>
            <a:pPr marL="363474" marR="0" lvl="0" indent="0" algn="ctr" rtl="0">
              <a:spcBef>
                <a:spcPts val="0"/>
              </a:spcBef>
              <a:spcAft>
                <a:spcPts val="0"/>
              </a:spcAft>
              <a:buNone/>
            </a:pPr>
            <a:r>
              <a:rPr lang="en-US" sz="2800" b="1">
                <a:solidFill>
                  <a:schemeClr val="lt1"/>
                </a:solidFill>
                <a:latin typeface="Lato Black"/>
                <a:ea typeface="Lato Black"/>
                <a:cs typeface="Lato Black"/>
                <a:sym typeface="Lato Black"/>
              </a:rPr>
              <a:t>Equalization</a:t>
            </a:r>
            <a:r>
              <a:rPr lang="en-US" sz="2800" b="1">
                <a:solidFill>
                  <a:schemeClr val="lt1"/>
                </a:solidFill>
                <a:latin typeface="Trebuchet MS"/>
                <a:ea typeface="Trebuchet MS"/>
                <a:cs typeface="Trebuchet MS"/>
                <a:sym typeface="Trebuchet MS"/>
              </a:rPr>
              <a:t> Aid</a:t>
            </a:r>
            <a:endParaRPr/>
          </a:p>
        </p:txBody>
      </p:sp>
      <p:sp>
        <p:nvSpPr>
          <p:cNvPr id="733" name="Google Shape;733;p48"/>
          <p:cNvSpPr/>
          <p:nvPr/>
        </p:nvSpPr>
        <p:spPr>
          <a:xfrm rot="-529209">
            <a:off x="389105" y="2994795"/>
            <a:ext cx="2492617" cy="425135"/>
          </a:xfrm>
          <a:prstGeom prst="roundRect">
            <a:avLst>
              <a:gd name="adj" fmla="val 16667"/>
            </a:avLst>
          </a:prstGeom>
          <a:solidFill>
            <a:srgbClr val="FFFFFF">
              <a:alpha val="4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7">
              <a:solidFill>
                <a:schemeClr val="lt1"/>
              </a:solidFill>
              <a:latin typeface="Calibri"/>
              <a:ea typeface="Calibri"/>
              <a:cs typeface="Calibri"/>
              <a:sym typeface="Calibri"/>
            </a:endParaRPr>
          </a:p>
        </p:txBody>
      </p:sp>
      <p:pic>
        <p:nvPicPr>
          <p:cNvPr id="734" name="Google Shape;734;p48" descr="Image result for important"/>
          <p:cNvPicPr preferRelativeResize="0"/>
          <p:nvPr/>
        </p:nvPicPr>
        <p:blipFill rotWithShape="1">
          <a:blip r:embed="rId3">
            <a:alphaModFix/>
          </a:blip>
          <a:srcRect/>
          <a:stretch/>
        </p:blipFill>
        <p:spPr>
          <a:xfrm rot="1227254">
            <a:off x="290582" y="2228697"/>
            <a:ext cx="2689663" cy="1634330"/>
          </a:xfrm>
          <a:prstGeom prst="rect">
            <a:avLst/>
          </a:prstGeom>
          <a:noFill/>
          <a:ln>
            <a:noFill/>
          </a:ln>
        </p:spPr>
      </p:pic>
      <p:sp>
        <p:nvSpPr>
          <p:cNvPr id="6" name="Google Shape;649;p41">
            <a:extLst>
              <a:ext uri="{FF2B5EF4-FFF2-40B4-BE49-F238E27FC236}">
                <a16:creationId xmlns:a16="http://schemas.microsoft.com/office/drawing/2014/main" id="{3C077138-5829-AF33-9BF5-F7C987486057}"/>
              </a:ext>
            </a:extLst>
          </p:cNvPr>
          <p:cNvSpPr txBox="1"/>
          <p:nvPr/>
        </p:nvSpPr>
        <p:spPr>
          <a:xfrm>
            <a:off x="8702040" y="4728428"/>
            <a:ext cx="502920" cy="37446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400">
                <a:solidFill>
                  <a:schemeClr val="dk1"/>
                </a:solidFill>
                <a:latin typeface="Lato"/>
                <a:ea typeface="Lato"/>
                <a:cs typeface="Lato"/>
                <a:sym typeface="Lato"/>
              </a:rPr>
              <a:t>52</a:t>
            </a:fld>
            <a:endParaRPr sz="1400" dirty="0">
              <a:solidFill>
                <a:schemeClr val="dk1"/>
              </a:solidFill>
              <a:latin typeface="Lato"/>
              <a:ea typeface="Lato"/>
              <a:cs typeface="Lato"/>
              <a:sym typeface="Lato"/>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743"/>
        <p:cNvGrpSpPr/>
        <p:nvPr/>
      </p:nvGrpSpPr>
      <p:grpSpPr>
        <a:xfrm>
          <a:off x="0" y="0"/>
          <a:ext cx="0" cy="0"/>
          <a:chOff x="0" y="0"/>
          <a:chExt cx="0" cy="0"/>
        </a:xfrm>
      </p:grpSpPr>
      <p:grpSp>
        <p:nvGrpSpPr>
          <p:cNvPr id="744" name="Google Shape;744;p49"/>
          <p:cNvGrpSpPr/>
          <p:nvPr/>
        </p:nvGrpSpPr>
        <p:grpSpPr>
          <a:xfrm>
            <a:off x="702166" y="1925136"/>
            <a:ext cx="7976429" cy="2763361"/>
            <a:chOff x="38" y="1743"/>
            <a:chExt cx="7976429" cy="2763361"/>
          </a:xfrm>
        </p:grpSpPr>
        <p:sp>
          <p:nvSpPr>
            <p:cNvPr id="745" name="Google Shape;745;p49"/>
            <p:cNvSpPr/>
            <p:nvPr/>
          </p:nvSpPr>
          <p:spPr>
            <a:xfrm>
              <a:off x="38" y="1743"/>
              <a:ext cx="3727303" cy="1094400"/>
            </a:xfrm>
            <a:prstGeom prst="rect">
              <a:avLst/>
            </a:prstGeom>
            <a:solidFill>
              <a:srgbClr val="599BD5"/>
            </a:solidFill>
            <a:ln w="12700"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49"/>
            <p:cNvSpPr txBox="1"/>
            <p:nvPr/>
          </p:nvSpPr>
          <p:spPr>
            <a:xfrm>
              <a:off x="38" y="1743"/>
              <a:ext cx="3727303" cy="1094400"/>
            </a:xfrm>
            <a:prstGeom prst="rect">
              <a:avLst/>
            </a:prstGeom>
            <a:noFill/>
            <a:ln>
              <a:noFill/>
            </a:ln>
          </p:spPr>
          <p:txBody>
            <a:bodyPr spcFirstLastPara="1" wrap="square" lIns="156450" tIns="89400" rIns="156450" bIns="89400" anchor="ctr" anchorCtr="0">
              <a:noAutofit/>
            </a:bodyPr>
            <a:lstStyle/>
            <a:p>
              <a:pPr marL="0" marR="0" lvl="0" indent="0" algn="ctr" rtl="0">
                <a:lnSpc>
                  <a:spcPct val="90000"/>
                </a:lnSpc>
                <a:spcBef>
                  <a:spcPts val="0"/>
                </a:spcBef>
                <a:spcAft>
                  <a:spcPts val="0"/>
                </a:spcAft>
                <a:buClr>
                  <a:schemeClr val="lt1"/>
                </a:buClr>
                <a:buSzPts val="2200"/>
                <a:buFont typeface="Lato"/>
                <a:buNone/>
              </a:pPr>
              <a:r>
                <a:rPr lang="en-US" sz="2200" b="1">
                  <a:solidFill>
                    <a:schemeClr val="lt1"/>
                  </a:solidFill>
                  <a:latin typeface="Lato"/>
                  <a:ea typeface="Lato"/>
                  <a:cs typeface="Lato"/>
                  <a:sym typeface="Lato"/>
                </a:rPr>
                <a:t>District Factors </a:t>
              </a:r>
              <a:endParaRPr/>
            </a:p>
            <a:p>
              <a:pPr marL="0" marR="0" lvl="0" indent="0" algn="ctr" rtl="0">
                <a:lnSpc>
                  <a:spcPct val="90000"/>
                </a:lnSpc>
                <a:spcBef>
                  <a:spcPts val="0"/>
                </a:spcBef>
                <a:spcAft>
                  <a:spcPts val="0"/>
                </a:spcAft>
                <a:buClr>
                  <a:schemeClr val="lt1"/>
                </a:buClr>
                <a:buSzPts val="2200"/>
                <a:buFont typeface="Lato"/>
                <a:buNone/>
              </a:pPr>
              <a:r>
                <a:rPr lang="en-US" sz="2200">
                  <a:solidFill>
                    <a:schemeClr val="lt1"/>
                  </a:solidFill>
                  <a:latin typeface="Lato"/>
                  <a:ea typeface="Lato"/>
                  <a:cs typeface="Lato"/>
                  <a:sym typeface="Lato"/>
                </a:rPr>
                <a:t>(prior-year data)</a:t>
              </a:r>
              <a:endParaRPr/>
            </a:p>
          </p:txBody>
        </p:sp>
        <p:sp>
          <p:nvSpPr>
            <p:cNvPr id="747" name="Google Shape;747;p49"/>
            <p:cNvSpPr/>
            <p:nvPr/>
          </p:nvSpPr>
          <p:spPr>
            <a:xfrm>
              <a:off x="38" y="1096144"/>
              <a:ext cx="3727303" cy="1668960"/>
            </a:xfrm>
            <a:prstGeom prst="rect">
              <a:avLst/>
            </a:prstGeom>
            <a:solidFill>
              <a:srgbClr val="CFDEEF">
                <a:alpha val="89803"/>
              </a:srgbClr>
            </a:solidFill>
            <a:ln w="12700" cap="flat" cmpd="sng">
              <a:solidFill>
                <a:srgbClr val="CFDEEF">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49"/>
            <p:cNvSpPr txBox="1"/>
            <p:nvPr/>
          </p:nvSpPr>
          <p:spPr>
            <a:xfrm>
              <a:off x="38" y="1096144"/>
              <a:ext cx="3727303" cy="1668960"/>
            </a:xfrm>
            <a:prstGeom prst="rect">
              <a:avLst/>
            </a:prstGeom>
            <a:noFill/>
            <a:ln>
              <a:noFill/>
            </a:ln>
          </p:spPr>
          <p:txBody>
            <a:bodyPr spcFirstLastPara="1" wrap="square" lIns="117325" tIns="117325" rIns="156450" bIns="176000" anchor="t" anchorCtr="0">
              <a:noAutofit/>
            </a:bodyPr>
            <a:lstStyle/>
            <a:p>
              <a:pPr marL="228600" marR="0" lvl="1" indent="-228600" algn="l" rtl="0">
                <a:lnSpc>
                  <a:spcPct val="90000"/>
                </a:lnSpc>
                <a:spcBef>
                  <a:spcPts val="0"/>
                </a:spcBef>
                <a:spcAft>
                  <a:spcPts val="0"/>
                </a:spcAft>
                <a:buClr>
                  <a:schemeClr val="dk1"/>
                </a:buClr>
                <a:buSzPts val="2200"/>
                <a:buFont typeface="Lato"/>
                <a:buChar char="•"/>
              </a:pPr>
              <a:r>
                <a:rPr lang="en-US" sz="2200" b="0" i="0" u="none" strike="noStrike" cap="none">
                  <a:solidFill>
                    <a:schemeClr val="dk1"/>
                  </a:solidFill>
                  <a:latin typeface="Lato"/>
                  <a:ea typeface="Lato"/>
                  <a:cs typeface="Lato"/>
                  <a:sym typeface="Lato"/>
                </a:rPr>
                <a:t>equalized property value</a:t>
              </a:r>
              <a:endParaRPr/>
            </a:p>
            <a:p>
              <a:pPr marL="228600" marR="0" lvl="1" indent="-228600" algn="l" rtl="0">
                <a:lnSpc>
                  <a:spcPct val="90000"/>
                </a:lnSpc>
                <a:spcBef>
                  <a:spcPts val="330"/>
                </a:spcBef>
                <a:spcAft>
                  <a:spcPts val="0"/>
                </a:spcAft>
                <a:buClr>
                  <a:schemeClr val="dk1"/>
                </a:buClr>
                <a:buSzPts val="2200"/>
                <a:buFont typeface="Lato"/>
                <a:buChar char="•"/>
              </a:pPr>
              <a:r>
                <a:rPr lang="en-US" sz="2200" b="0" i="0" u="none" strike="noStrike" cap="none">
                  <a:solidFill>
                    <a:schemeClr val="dk1"/>
                  </a:solidFill>
                  <a:latin typeface="Lato"/>
                  <a:ea typeface="Lato"/>
                  <a:cs typeface="Lato"/>
                  <a:sym typeface="Lato"/>
                </a:rPr>
                <a:t>membership</a:t>
              </a:r>
              <a:endParaRPr/>
            </a:p>
            <a:p>
              <a:pPr marL="228600" marR="0" lvl="1" indent="-228600" algn="l" rtl="0">
                <a:lnSpc>
                  <a:spcPct val="90000"/>
                </a:lnSpc>
                <a:spcBef>
                  <a:spcPts val="330"/>
                </a:spcBef>
                <a:spcAft>
                  <a:spcPts val="0"/>
                </a:spcAft>
                <a:buClr>
                  <a:schemeClr val="dk1"/>
                </a:buClr>
                <a:buSzPts val="2200"/>
                <a:buFont typeface="Lato"/>
                <a:buChar char="•"/>
              </a:pPr>
              <a:r>
                <a:rPr lang="en-US" sz="2200" b="0" i="0" u="none" strike="noStrike" cap="none">
                  <a:solidFill>
                    <a:schemeClr val="dk1"/>
                  </a:solidFill>
                  <a:latin typeface="Lato"/>
                  <a:ea typeface="Lato"/>
                  <a:cs typeface="Lato"/>
                  <a:sym typeface="Lato"/>
                </a:rPr>
                <a:t>spending (shared cost)</a:t>
              </a:r>
              <a:endParaRPr/>
            </a:p>
          </p:txBody>
        </p:sp>
        <p:sp>
          <p:nvSpPr>
            <p:cNvPr id="749" name="Google Shape;749;p49"/>
            <p:cNvSpPr/>
            <p:nvPr/>
          </p:nvSpPr>
          <p:spPr>
            <a:xfrm>
              <a:off x="4249164" y="1743"/>
              <a:ext cx="3727303" cy="1094400"/>
            </a:xfrm>
            <a:prstGeom prst="rect">
              <a:avLst/>
            </a:prstGeom>
            <a:solidFill>
              <a:srgbClr val="599BD5"/>
            </a:solidFill>
            <a:ln w="12700"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49"/>
            <p:cNvSpPr txBox="1"/>
            <p:nvPr/>
          </p:nvSpPr>
          <p:spPr>
            <a:xfrm>
              <a:off x="4249164" y="1743"/>
              <a:ext cx="3727303" cy="1094400"/>
            </a:xfrm>
            <a:prstGeom prst="rect">
              <a:avLst/>
            </a:prstGeom>
            <a:noFill/>
            <a:ln>
              <a:noFill/>
            </a:ln>
          </p:spPr>
          <p:txBody>
            <a:bodyPr spcFirstLastPara="1" wrap="square" lIns="156450" tIns="89400" rIns="156450" bIns="89400" anchor="ctr" anchorCtr="0">
              <a:noAutofit/>
            </a:bodyPr>
            <a:lstStyle/>
            <a:p>
              <a:pPr marL="0" marR="0" lvl="0" indent="0" algn="ctr" rtl="0">
                <a:lnSpc>
                  <a:spcPct val="90000"/>
                </a:lnSpc>
                <a:spcBef>
                  <a:spcPts val="0"/>
                </a:spcBef>
                <a:spcAft>
                  <a:spcPts val="0"/>
                </a:spcAft>
                <a:buClr>
                  <a:schemeClr val="lt1"/>
                </a:buClr>
                <a:buSzPts val="2200"/>
                <a:buFont typeface="Lato"/>
                <a:buNone/>
              </a:pPr>
              <a:r>
                <a:rPr lang="en-US" sz="2200" b="1">
                  <a:solidFill>
                    <a:schemeClr val="lt1"/>
                  </a:solidFill>
                  <a:latin typeface="Lato"/>
                  <a:ea typeface="Lato"/>
                  <a:cs typeface="Lato"/>
                  <a:sym typeface="Lato"/>
                </a:rPr>
                <a:t>State Factors</a:t>
              </a:r>
              <a:endParaRPr/>
            </a:p>
          </p:txBody>
        </p:sp>
        <p:sp>
          <p:nvSpPr>
            <p:cNvPr id="751" name="Google Shape;751;p49"/>
            <p:cNvSpPr/>
            <p:nvPr/>
          </p:nvSpPr>
          <p:spPr>
            <a:xfrm>
              <a:off x="4249164" y="1096144"/>
              <a:ext cx="3727303" cy="1668960"/>
            </a:xfrm>
            <a:prstGeom prst="rect">
              <a:avLst/>
            </a:prstGeom>
            <a:solidFill>
              <a:srgbClr val="CFDEEF">
                <a:alpha val="89803"/>
              </a:srgbClr>
            </a:solidFill>
            <a:ln w="12700" cap="flat" cmpd="sng">
              <a:solidFill>
                <a:srgbClr val="CFDEEF">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49"/>
            <p:cNvSpPr txBox="1"/>
            <p:nvPr/>
          </p:nvSpPr>
          <p:spPr>
            <a:xfrm>
              <a:off x="4249164" y="1096144"/>
              <a:ext cx="3727303" cy="1668960"/>
            </a:xfrm>
            <a:prstGeom prst="rect">
              <a:avLst/>
            </a:prstGeom>
            <a:noFill/>
            <a:ln>
              <a:noFill/>
            </a:ln>
          </p:spPr>
          <p:txBody>
            <a:bodyPr spcFirstLastPara="1" wrap="square" lIns="117325" tIns="117325" rIns="156450" bIns="176000" anchor="t" anchorCtr="0">
              <a:noAutofit/>
            </a:bodyPr>
            <a:lstStyle/>
            <a:p>
              <a:pPr marL="228600" marR="0" lvl="1" indent="-228600" algn="l" rtl="0">
                <a:lnSpc>
                  <a:spcPct val="90000"/>
                </a:lnSpc>
                <a:spcBef>
                  <a:spcPts val="0"/>
                </a:spcBef>
                <a:spcAft>
                  <a:spcPts val="0"/>
                </a:spcAft>
                <a:buClr>
                  <a:schemeClr val="dk1"/>
                </a:buClr>
                <a:buSzPts val="2200"/>
                <a:buFont typeface="Lato"/>
                <a:buChar char="•"/>
              </a:pPr>
              <a:r>
                <a:rPr lang="en-US" sz="2200" b="0" i="0" u="none" strike="noStrike" cap="none">
                  <a:solidFill>
                    <a:schemeClr val="dk1"/>
                  </a:solidFill>
                  <a:latin typeface="Lato"/>
                  <a:ea typeface="Lato"/>
                  <a:cs typeface="Lato"/>
                  <a:sym typeface="Lato"/>
                </a:rPr>
                <a:t>cost ceilings</a:t>
              </a:r>
              <a:endParaRPr/>
            </a:p>
            <a:p>
              <a:pPr marL="228600" marR="0" lvl="1" indent="-228600" algn="l" rtl="0">
                <a:lnSpc>
                  <a:spcPct val="90000"/>
                </a:lnSpc>
                <a:spcBef>
                  <a:spcPts val="330"/>
                </a:spcBef>
                <a:spcAft>
                  <a:spcPts val="0"/>
                </a:spcAft>
                <a:buClr>
                  <a:schemeClr val="dk1"/>
                </a:buClr>
                <a:buSzPts val="2200"/>
                <a:buFont typeface="Lato"/>
                <a:buChar char="•"/>
              </a:pPr>
              <a:r>
                <a:rPr lang="en-US" sz="2200" b="0" i="0" u="none" strike="noStrike" cap="none">
                  <a:solidFill>
                    <a:schemeClr val="dk1"/>
                  </a:solidFill>
                  <a:latin typeface="Lato"/>
                  <a:ea typeface="Lato"/>
                  <a:cs typeface="Lato"/>
                  <a:sym typeface="Lato"/>
                </a:rPr>
                <a:t>guaranteed valuations per member</a:t>
              </a:r>
              <a:endParaRPr/>
            </a:p>
            <a:p>
              <a:pPr marL="228600" marR="0" lvl="1" indent="-228600" algn="l" rtl="0">
                <a:lnSpc>
                  <a:spcPct val="90000"/>
                </a:lnSpc>
                <a:spcBef>
                  <a:spcPts val="330"/>
                </a:spcBef>
                <a:spcAft>
                  <a:spcPts val="0"/>
                </a:spcAft>
                <a:buClr>
                  <a:schemeClr val="dk1"/>
                </a:buClr>
                <a:buSzPts val="2200"/>
                <a:buFont typeface="Lato"/>
                <a:buChar char="•"/>
              </a:pPr>
              <a:r>
                <a:rPr lang="en-US" sz="2200" b="0" i="0" u="none" strike="noStrike" cap="none">
                  <a:solidFill>
                    <a:schemeClr val="dk1"/>
                  </a:solidFill>
                  <a:latin typeface="Lato"/>
                  <a:ea typeface="Lato"/>
                  <a:cs typeface="Lato"/>
                  <a:sym typeface="Lato"/>
                </a:rPr>
                <a:t>total state dollars</a:t>
              </a:r>
              <a:endParaRPr/>
            </a:p>
          </p:txBody>
        </p:sp>
      </p:grpSp>
      <p:sp>
        <p:nvSpPr>
          <p:cNvPr id="753" name="Google Shape;753;p49"/>
          <p:cNvSpPr/>
          <p:nvPr/>
        </p:nvSpPr>
        <p:spPr>
          <a:xfrm>
            <a:off x="620486" y="1283016"/>
            <a:ext cx="7943850" cy="397032"/>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en-US" sz="2200">
                <a:solidFill>
                  <a:srgbClr val="0070C0"/>
                </a:solidFill>
                <a:latin typeface="Lato"/>
                <a:ea typeface="Lato"/>
                <a:cs typeface="Lato"/>
                <a:sym typeface="Lato"/>
              </a:rPr>
              <a:t>What determines how much aid a district receives?</a:t>
            </a:r>
            <a:r>
              <a:rPr lang="en-US" sz="2200" u="sng">
                <a:solidFill>
                  <a:srgbClr val="0070C0"/>
                </a:solidFill>
                <a:latin typeface="Lato"/>
                <a:ea typeface="Lato"/>
                <a:cs typeface="Lato"/>
                <a:sym typeface="Lato"/>
              </a:rPr>
              <a:t>  </a:t>
            </a:r>
            <a:endParaRPr/>
          </a:p>
        </p:txBody>
      </p:sp>
      <p:sp>
        <p:nvSpPr>
          <p:cNvPr id="754" name="Google Shape;754;p49"/>
          <p:cNvSpPr txBox="1"/>
          <p:nvPr/>
        </p:nvSpPr>
        <p:spPr>
          <a:xfrm>
            <a:off x="1190166" y="129132"/>
            <a:ext cx="6172200" cy="523220"/>
          </a:xfrm>
          <a:prstGeom prst="rect">
            <a:avLst/>
          </a:prstGeom>
          <a:noFill/>
          <a:ln>
            <a:noFill/>
          </a:ln>
        </p:spPr>
        <p:txBody>
          <a:bodyPr spcFirstLastPara="1" wrap="square" lIns="91425" tIns="45700" rIns="91425" bIns="45700" anchor="ctr" anchorCtr="0">
            <a:spAutoFit/>
          </a:bodyPr>
          <a:lstStyle/>
          <a:p>
            <a:pPr marL="363474" marR="0" lvl="0" indent="0" algn="ctr" rtl="0">
              <a:spcBef>
                <a:spcPts val="0"/>
              </a:spcBef>
              <a:spcAft>
                <a:spcPts val="0"/>
              </a:spcAft>
              <a:buNone/>
            </a:pPr>
            <a:r>
              <a:rPr lang="en-US" sz="2800" b="1">
                <a:solidFill>
                  <a:schemeClr val="lt1"/>
                </a:solidFill>
                <a:latin typeface="Lato Black"/>
                <a:ea typeface="Lato Black"/>
                <a:cs typeface="Lato Black"/>
                <a:sym typeface="Lato Black"/>
              </a:rPr>
              <a:t>Equalization</a:t>
            </a:r>
            <a:r>
              <a:rPr lang="en-US" sz="2800" b="1">
                <a:solidFill>
                  <a:schemeClr val="lt1"/>
                </a:solidFill>
                <a:latin typeface="Trebuchet MS"/>
                <a:ea typeface="Trebuchet MS"/>
                <a:cs typeface="Trebuchet MS"/>
                <a:sym typeface="Trebuchet MS"/>
              </a:rPr>
              <a:t> Aid</a:t>
            </a:r>
            <a:endParaRPr/>
          </a:p>
        </p:txBody>
      </p:sp>
      <p:sp>
        <p:nvSpPr>
          <p:cNvPr id="755" name="Google Shape;755;p49"/>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53</a:t>
            </a:fld>
            <a:endParaRPr/>
          </a:p>
        </p:txBody>
      </p:sp>
      <p:sp>
        <p:nvSpPr>
          <p:cNvPr id="4" name="Google Shape;649;p41">
            <a:extLst>
              <a:ext uri="{FF2B5EF4-FFF2-40B4-BE49-F238E27FC236}">
                <a16:creationId xmlns:a16="http://schemas.microsoft.com/office/drawing/2014/main" id="{EA7E1D13-DB86-6FD4-BE3B-D8FB52A15CF3}"/>
              </a:ext>
            </a:extLst>
          </p:cNvPr>
          <p:cNvSpPr txBox="1"/>
          <p:nvPr/>
        </p:nvSpPr>
        <p:spPr>
          <a:xfrm>
            <a:off x="8638903" y="4688496"/>
            <a:ext cx="502920" cy="3554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400">
                <a:solidFill>
                  <a:schemeClr val="dk1"/>
                </a:solidFill>
                <a:latin typeface="Lato"/>
                <a:ea typeface="Lato"/>
                <a:cs typeface="Lato"/>
                <a:sym typeface="Lato"/>
              </a:rPr>
              <a:t>53</a:t>
            </a:fld>
            <a:endParaRPr sz="1400" dirty="0">
              <a:solidFill>
                <a:schemeClr val="dk1"/>
              </a:solidFill>
              <a:latin typeface="Lato"/>
              <a:ea typeface="Lato"/>
              <a:cs typeface="Lato"/>
              <a:sym typeface="Lato"/>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0" name="Google Shape;760;p50"/>
          <p:cNvSpPr txBox="1">
            <a:spLocks noGrp="1"/>
          </p:cNvSpPr>
          <p:nvPr>
            <p:ph type="body" idx="1"/>
          </p:nvPr>
        </p:nvSpPr>
        <p:spPr>
          <a:xfrm>
            <a:off x="1052424" y="1555750"/>
            <a:ext cx="7099538" cy="302895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009999"/>
              </a:buClr>
              <a:buSzPts val="2400"/>
              <a:buFont typeface="Noto Sans Symbols"/>
              <a:buNone/>
            </a:pPr>
            <a:r>
              <a:rPr lang="en-US">
                <a:latin typeface="Trebuchet MS"/>
                <a:ea typeface="Trebuchet MS"/>
                <a:cs typeface="Trebuchet MS"/>
                <a:sym typeface="Trebuchet MS"/>
              </a:rPr>
              <a:t>The Equalization Aid computation is actually three individual computations…….</a:t>
            </a:r>
            <a:endParaRPr/>
          </a:p>
          <a:p>
            <a:pPr marL="0" lvl="0" indent="0" algn="ctr" rtl="0">
              <a:lnSpc>
                <a:spcPct val="100000"/>
              </a:lnSpc>
              <a:spcBef>
                <a:spcPts val="3000"/>
              </a:spcBef>
              <a:spcAft>
                <a:spcPts val="0"/>
              </a:spcAft>
              <a:buClr>
                <a:srgbClr val="009999"/>
              </a:buClr>
              <a:buSzPts val="2400"/>
              <a:buFont typeface="Noto Sans Symbols"/>
              <a:buNone/>
            </a:pPr>
            <a:r>
              <a:rPr lang="en-US">
                <a:latin typeface="Trebuchet MS"/>
                <a:ea typeface="Trebuchet MS"/>
                <a:cs typeface="Trebuchet MS"/>
                <a:sym typeface="Trebuchet MS"/>
              </a:rPr>
              <a:t>The results of all three (primary, secondary and tertiary) are summed to get the district’s total Equalization Aid.</a:t>
            </a:r>
            <a:endParaRPr/>
          </a:p>
        </p:txBody>
      </p:sp>
      <p:sp>
        <p:nvSpPr>
          <p:cNvPr id="761" name="Google Shape;761;p50"/>
          <p:cNvSpPr txBox="1"/>
          <p:nvPr/>
        </p:nvSpPr>
        <p:spPr>
          <a:xfrm>
            <a:off x="2775856" y="129132"/>
            <a:ext cx="3086100" cy="523220"/>
          </a:xfrm>
          <a:prstGeom prst="rect">
            <a:avLst/>
          </a:prstGeom>
          <a:noFill/>
          <a:ln>
            <a:noFill/>
          </a:ln>
        </p:spPr>
        <p:txBody>
          <a:bodyPr spcFirstLastPara="1" wrap="square" lIns="0" tIns="45700" rIns="0" bIns="45700" anchor="ctr" anchorCtr="0">
            <a:spAutoFit/>
          </a:bodyPr>
          <a:lstStyle/>
          <a:p>
            <a:pPr marL="0" marR="0" lvl="0" indent="0" algn="ctr" rtl="0">
              <a:spcBef>
                <a:spcPts val="0"/>
              </a:spcBef>
              <a:spcAft>
                <a:spcPts val="0"/>
              </a:spcAft>
              <a:buNone/>
            </a:pPr>
            <a:r>
              <a:rPr lang="en-US" sz="2800" b="1">
                <a:solidFill>
                  <a:srgbClr val="F2F2F2"/>
                </a:solidFill>
                <a:latin typeface="Lato Black"/>
                <a:ea typeface="Lato Black"/>
                <a:cs typeface="Lato Black"/>
                <a:sym typeface="Lato Black"/>
              </a:rPr>
              <a:t>Equalization Aid</a:t>
            </a:r>
            <a:endParaRPr/>
          </a:p>
        </p:txBody>
      </p:sp>
      <p:sp>
        <p:nvSpPr>
          <p:cNvPr id="762" name="Google Shape;762;p50"/>
          <p:cNvSpPr txBox="1">
            <a:spLocks noGrp="1"/>
          </p:cNvSpPr>
          <p:nvPr>
            <p:ph type="sldNum" idx="12"/>
          </p:nvPr>
        </p:nvSpPr>
        <p:spPr>
          <a:xfrm>
            <a:off x="8641080" y="4775492"/>
            <a:ext cx="502920" cy="36800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sz="1400">
                <a:latin typeface="Lato"/>
                <a:ea typeface="Lato"/>
                <a:cs typeface="Lato"/>
                <a:sym typeface="Lato"/>
              </a:rPr>
              <a:t>54</a:t>
            </a:fld>
            <a:endParaRPr sz="1400" dirty="0">
              <a:latin typeface="Lato"/>
              <a:ea typeface="Lato"/>
              <a:cs typeface="Lato"/>
              <a:sym typeface="Lato"/>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767"/>
        <p:cNvGrpSpPr/>
        <p:nvPr/>
      </p:nvGrpSpPr>
      <p:grpSpPr>
        <a:xfrm>
          <a:off x="0" y="0"/>
          <a:ext cx="0" cy="0"/>
          <a:chOff x="0" y="0"/>
          <a:chExt cx="0" cy="0"/>
        </a:xfrm>
      </p:grpSpPr>
      <p:sp>
        <p:nvSpPr>
          <p:cNvPr id="768" name="Google Shape;768;g26540dd2c70_0_12"/>
          <p:cNvSpPr txBox="1"/>
          <p:nvPr/>
        </p:nvSpPr>
        <p:spPr>
          <a:xfrm>
            <a:off x="386862" y="126207"/>
            <a:ext cx="8423100" cy="616800"/>
          </a:xfrm>
          <a:prstGeom prst="rect">
            <a:avLst/>
          </a:prstGeom>
          <a:noFill/>
          <a:ln>
            <a:noFill/>
          </a:ln>
        </p:spPr>
        <p:txBody>
          <a:bodyPr spcFirstLastPara="1" wrap="square" lIns="41125" tIns="68575" rIns="91425" bIns="45700" anchor="t" anchorCtr="0">
            <a:noAutofit/>
          </a:bodyPr>
          <a:lstStyle/>
          <a:p>
            <a:pPr marL="329184" marR="0" lvl="0" indent="-240030" algn="ctr" rtl="0">
              <a:spcBef>
                <a:spcPts val="0"/>
              </a:spcBef>
              <a:spcAft>
                <a:spcPts val="0"/>
              </a:spcAft>
              <a:buNone/>
            </a:pPr>
            <a:r>
              <a:rPr lang="en-US" sz="2800" b="1">
                <a:solidFill>
                  <a:schemeClr val="lt1"/>
                </a:solidFill>
                <a:latin typeface="Lato Black"/>
                <a:ea typeface="Lato Black"/>
                <a:cs typeface="Lato Black"/>
                <a:sym typeface="Lato Black"/>
              </a:rPr>
              <a:t>Equalization Aid – Where is Your District?</a:t>
            </a:r>
            <a:endParaRPr/>
          </a:p>
        </p:txBody>
      </p:sp>
      <p:sp>
        <p:nvSpPr>
          <p:cNvPr id="769" name="Google Shape;769;g26540dd2c70_0_12"/>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a:t>55</a:t>
            </a:fld>
            <a:endParaRPr/>
          </a:p>
        </p:txBody>
      </p:sp>
      <p:pic>
        <p:nvPicPr>
          <p:cNvPr id="770" name="Google Shape;770;g26540dd2c70_0_12"/>
          <p:cNvPicPr preferRelativeResize="0"/>
          <p:nvPr/>
        </p:nvPicPr>
        <p:blipFill rotWithShape="1">
          <a:blip r:embed="rId3">
            <a:alphaModFix/>
          </a:blip>
          <a:srcRect/>
          <a:stretch/>
        </p:blipFill>
        <p:spPr>
          <a:xfrm>
            <a:off x="1257300" y="788988"/>
            <a:ext cx="6743701" cy="4251324"/>
          </a:xfrm>
          <a:prstGeom prst="rect">
            <a:avLst/>
          </a:prstGeom>
          <a:noFill/>
          <a:ln>
            <a:noFill/>
          </a:ln>
        </p:spPr>
      </p:pic>
      <p:sp>
        <p:nvSpPr>
          <p:cNvPr id="771" name="Google Shape;771;g26540dd2c70_0_12"/>
          <p:cNvSpPr txBox="1"/>
          <p:nvPr/>
        </p:nvSpPr>
        <p:spPr>
          <a:xfrm>
            <a:off x="2219326" y="3771899"/>
            <a:ext cx="2924100" cy="161700"/>
          </a:xfrm>
          <a:prstGeom prst="rect">
            <a:avLst/>
          </a:prstGeom>
          <a:solidFill>
            <a:srgbClr val="CC6600"/>
          </a:solidFill>
          <a:ln w="9525" cap="flat" cmpd="sng">
            <a:solidFill>
              <a:schemeClr val="dk1"/>
            </a:solidFill>
            <a:prstDash val="solid"/>
            <a:miter lim="800000"/>
            <a:headEnd type="none" w="sm" len="sm"/>
            <a:tailEnd type="none" w="sm" len="sm"/>
          </a:ln>
        </p:spPr>
        <p:txBody>
          <a:bodyPr spcFirstLastPara="1" wrap="square" lIns="0" tIns="0" rIns="0" bIns="0" anchor="t" anchorCtr="0">
            <a:spAutoFit/>
          </a:bodyPr>
          <a:lstStyle/>
          <a:p>
            <a:pPr marL="0" marR="0" lvl="0" indent="0" algn="ctr" rtl="0">
              <a:spcBef>
                <a:spcPts val="0"/>
              </a:spcBef>
              <a:spcAft>
                <a:spcPts val="0"/>
              </a:spcAft>
              <a:buNone/>
            </a:pPr>
            <a:r>
              <a:rPr lang="en-US" sz="1050" b="0" i="1">
                <a:solidFill>
                  <a:srgbClr val="FF9900"/>
                </a:solidFill>
                <a:latin typeface="Times New Roman"/>
                <a:ea typeface="Times New Roman"/>
                <a:cs typeface="Times New Roman"/>
                <a:sym typeface="Times New Roman"/>
              </a:rPr>
              <a:t> </a:t>
            </a:r>
            <a:r>
              <a:rPr lang="en-US" sz="601" b="0" i="1">
                <a:solidFill>
                  <a:srgbClr val="FF9900"/>
                </a:solidFill>
                <a:latin typeface="Times New Roman"/>
                <a:ea typeface="Times New Roman"/>
                <a:cs typeface="Times New Roman"/>
                <a:sym typeface="Times New Roman"/>
              </a:rPr>
              <a:t>              </a:t>
            </a:r>
            <a:endParaRPr/>
          </a:p>
        </p:txBody>
      </p:sp>
      <p:sp>
        <p:nvSpPr>
          <p:cNvPr id="772" name="Google Shape;772;g26540dd2c70_0_12"/>
          <p:cNvSpPr txBox="1"/>
          <p:nvPr/>
        </p:nvSpPr>
        <p:spPr>
          <a:xfrm>
            <a:off x="3429000" y="3749154"/>
            <a:ext cx="1600200" cy="253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50" b="1">
                <a:solidFill>
                  <a:schemeClr val="lt1"/>
                </a:solidFill>
                <a:latin typeface="Calibri"/>
                <a:ea typeface="Calibri"/>
                <a:cs typeface="Calibri"/>
                <a:sym typeface="Calibri"/>
              </a:rPr>
              <a:t>Primary Aid</a:t>
            </a:r>
            <a:endParaRPr/>
          </a:p>
        </p:txBody>
      </p:sp>
      <p:sp>
        <p:nvSpPr>
          <p:cNvPr id="773" name="Google Shape;773;g26540dd2c70_0_12"/>
          <p:cNvSpPr txBox="1"/>
          <p:nvPr/>
        </p:nvSpPr>
        <p:spPr>
          <a:xfrm>
            <a:off x="2219325" y="1874888"/>
            <a:ext cx="2352600" cy="1408500"/>
          </a:xfrm>
          <a:prstGeom prst="rect">
            <a:avLst/>
          </a:prstGeom>
          <a:solidFill>
            <a:srgbClr val="000099"/>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endParaRPr sz="855" b="0" i="1">
              <a:solidFill>
                <a:srgbClr val="F2F2F2"/>
              </a:solidFill>
              <a:latin typeface="Times New Roman"/>
              <a:ea typeface="Times New Roman"/>
              <a:cs typeface="Times New Roman"/>
              <a:sym typeface="Times New Roman"/>
            </a:endParaRPr>
          </a:p>
          <a:p>
            <a:pPr marL="0" marR="0" lvl="0" indent="0" algn="ctr" rtl="0">
              <a:spcBef>
                <a:spcPts val="0"/>
              </a:spcBef>
              <a:spcAft>
                <a:spcPts val="0"/>
              </a:spcAft>
              <a:buNone/>
            </a:pPr>
            <a:endParaRPr sz="855" b="0" i="1">
              <a:solidFill>
                <a:srgbClr val="F2F2F2"/>
              </a:solidFill>
              <a:latin typeface="Times New Roman"/>
              <a:ea typeface="Times New Roman"/>
              <a:cs typeface="Times New Roman"/>
              <a:sym typeface="Times New Roman"/>
            </a:endParaRPr>
          </a:p>
          <a:p>
            <a:pPr marL="0" marR="0" lvl="0" indent="0" algn="ctr" rtl="0">
              <a:spcBef>
                <a:spcPts val="0"/>
              </a:spcBef>
              <a:spcAft>
                <a:spcPts val="0"/>
              </a:spcAft>
              <a:buNone/>
            </a:pPr>
            <a:endParaRPr sz="855" b="0" i="1">
              <a:solidFill>
                <a:srgbClr val="F2F2F2"/>
              </a:solidFill>
              <a:latin typeface="Times New Roman"/>
              <a:ea typeface="Times New Roman"/>
              <a:cs typeface="Times New Roman"/>
              <a:sym typeface="Times New Roman"/>
            </a:endParaRPr>
          </a:p>
          <a:p>
            <a:pPr marL="0" marR="0" lvl="0" indent="0" algn="ctr" rtl="0">
              <a:spcBef>
                <a:spcPts val="0"/>
              </a:spcBef>
              <a:spcAft>
                <a:spcPts val="0"/>
              </a:spcAft>
              <a:buNone/>
            </a:pPr>
            <a:endParaRPr sz="855" b="0" i="1">
              <a:solidFill>
                <a:srgbClr val="F2F2F2"/>
              </a:solidFill>
              <a:latin typeface="Times New Roman"/>
              <a:ea typeface="Times New Roman"/>
              <a:cs typeface="Times New Roman"/>
              <a:sym typeface="Times New Roman"/>
            </a:endParaRPr>
          </a:p>
          <a:p>
            <a:pPr marL="0" marR="0" lvl="0" indent="0" algn="ctr" rtl="0">
              <a:spcBef>
                <a:spcPts val="0"/>
              </a:spcBef>
              <a:spcAft>
                <a:spcPts val="0"/>
              </a:spcAft>
              <a:buNone/>
            </a:pPr>
            <a:endParaRPr sz="855" b="0" i="1">
              <a:solidFill>
                <a:srgbClr val="F2F2F2"/>
              </a:solidFill>
              <a:latin typeface="Times New Roman"/>
              <a:ea typeface="Times New Roman"/>
              <a:cs typeface="Times New Roman"/>
              <a:sym typeface="Times New Roman"/>
            </a:endParaRPr>
          </a:p>
          <a:p>
            <a:pPr marL="0" marR="0" lvl="0" indent="0" algn="ctr" rtl="0">
              <a:spcBef>
                <a:spcPts val="0"/>
              </a:spcBef>
              <a:spcAft>
                <a:spcPts val="0"/>
              </a:spcAft>
              <a:buNone/>
            </a:pPr>
            <a:endParaRPr sz="855" b="0" i="1">
              <a:solidFill>
                <a:srgbClr val="F2F2F2"/>
              </a:solidFill>
              <a:latin typeface="Times New Roman"/>
              <a:ea typeface="Times New Roman"/>
              <a:cs typeface="Times New Roman"/>
              <a:sym typeface="Times New Roman"/>
            </a:endParaRPr>
          </a:p>
          <a:p>
            <a:pPr marL="0" marR="0" lvl="0" indent="0" algn="ctr" rtl="0">
              <a:spcBef>
                <a:spcPts val="0"/>
              </a:spcBef>
              <a:spcAft>
                <a:spcPts val="0"/>
              </a:spcAft>
              <a:buNone/>
            </a:pPr>
            <a:endParaRPr sz="855" b="0" i="1">
              <a:solidFill>
                <a:srgbClr val="F2F2F2"/>
              </a:solidFill>
              <a:latin typeface="Times New Roman"/>
              <a:ea typeface="Times New Roman"/>
              <a:cs typeface="Times New Roman"/>
              <a:sym typeface="Times New Roman"/>
            </a:endParaRPr>
          </a:p>
          <a:p>
            <a:pPr marL="0" marR="0" lvl="0" indent="0" algn="ctr" rtl="0">
              <a:spcBef>
                <a:spcPts val="0"/>
              </a:spcBef>
              <a:spcAft>
                <a:spcPts val="0"/>
              </a:spcAft>
              <a:buNone/>
            </a:pPr>
            <a:endParaRPr sz="855" b="0" i="1">
              <a:solidFill>
                <a:srgbClr val="F2F2F2"/>
              </a:solidFill>
              <a:latin typeface="Times New Roman"/>
              <a:ea typeface="Times New Roman"/>
              <a:cs typeface="Times New Roman"/>
              <a:sym typeface="Times New Roman"/>
            </a:endParaRPr>
          </a:p>
          <a:p>
            <a:pPr marL="0" marR="0" lvl="0" indent="0" algn="ctr" rtl="0">
              <a:spcBef>
                <a:spcPts val="0"/>
              </a:spcBef>
              <a:spcAft>
                <a:spcPts val="0"/>
              </a:spcAft>
              <a:buNone/>
            </a:pPr>
            <a:endParaRPr sz="855" b="0" i="1">
              <a:solidFill>
                <a:srgbClr val="F2F2F2"/>
              </a:solidFill>
              <a:latin typeface="Times New Roman"/>
              <a:ea typeface="Times New Roman"/>
              <a:cs typeface="Times New Roman"/>
              <a:sym typeface="Times New Roman"/>
            </a:endParaRPr>
          </a:p>
          <a:p>
            <a:pPr marL="0" marR="0" lvl="0" indent="0" algn="ctr" rtl="0">
              <a:spcBef>
                <a:spcPts val="0"/>
              </a:spcBef>
              <a:spcAft>
                <a:spcPts val="0"/>
              </a:spcAft>
              <a:buNone/>
            </a:pPr>
            <a:endParaRPr sz="855" b="0" i="1">
              <a:solidFill>
                <a:srgbClr val="F2F2F2"/>
              </a:solidFill>
              <a:latin typeface="Times New Roman"/>
              <a:ea typeface="Times New Roman"/>
              <a:cs typeface="Times New Roman"/>
              <a:sym typeface="Times New Roman"/>
            </a:endParaRPr>
          </a:p>
        </p:txBody>
      </p:sp>
      <p:sp>
        <p:nvSpPr>
          <p:cNvPr id="774" name="Google Shape;774;g26540dd2c70_0_12"/>
          <p:cNvSpPr txBox="1"/>
          <p:nvPr/>
        </p:nvSpPr>
        <p:spPr>
          <a:xfrm>
            <a:off x="2766171" y="2198137"/>
            <a:ext cx="1086000" cy="253800"/>
          </a:xfrm>
          <a:prstGeom prst="rect">
            <a:avLst/>
          </a:prstGeom>
          <a:solidFill>
            <a:srgbClr val="00009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50" b="1">
                <a:solidFill>
                  <a:srgbClr val="F2F2F2"/>
                </a:solidFill>
                <a:latin typeface="Calibri"/>
                <a:ea typeface="Calibri"/>
                <a:cs typeface="Calibri"/>
                <a:sym typeface="Calibri"/>
              </a:rPr>
              <a:t>Secondary Aid</a:t>
            </a:r>
            <a:endParaRPr/>
          </a:p>
        </p:txBody>
      </p:sp>
      <p:sp>
        <p:nvSpPr>
          <p:cNvPr id="775" name="Google Shape;775;g26540dd2c70_0_12"/>
          <p:cNvSpPr txBox="1"/>
          <p:nvPr/>
        </p:nvSpPr>
        <p:spPr>
          <a:xfrm>
            <a:off x="2815830" y="1104445"/>
            <a:ext cx="4568100" cy="750000"/>
          </a:xfrm>
          <a:prstGeom prst="rect">
            <a:avLst/>
          </a:prstGeom>
          <a:solidFill>
            <a:srgbClr val="008000"/>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endParaRPr sz="1080" b="0" i="1">
              <a:solidFill>
                <a:srgbClr val="FF9900"/>
              </a:solidFill>
              <a:latin typeface="Times New Roman"/>
              <a:ea typeface="Times New Roman"/>
              <a:cs typeface="Times New Roman"/>
              <a:sym typeface="Times New Roman"/>
            </a:endParaRPr>
          </a:p>
          <a:p>
            <a:pPr marL="0" marR="0" lvl="0" indent="0" algn="ctr" rtl="0">
              <a:spcBef>
                <a:spcPts val="0"/>
              </a:spcBef>
              <a:spcAft>
                <a:spcPts val="0"/>
              </a:spcAft>
              <a:buNone/>
            </a:pPr>
            <a:endParaRPr sz="540" b="0" i="1">
              <a:solidFill>
                <a:srgbClr val="FF9900"/>
              </a:solidFill>
              <a:latin typeface="Times New Roman"/>
              <a:ea typeface="Times New Roman"/>
              <a:cs typeface="Times New Roman"/>
              <a:sym typeface="Times New Roman"/>
            </a:endParaRPr>
          </a:p>
          <a:p>
            <a:pPr marL="0" marR="0" lvl="0" indent="0" algn="ctr" rtl="0">
              <a:spcBef>
                <a:spcPts val="0"/>
              </a:spcBef>
              <a:spcAft>
                <a:spcPts val="0"/>
              </a:spcAft>
              <a:buNone/>
            </a:pPr>
            <a:endParaRPr sz="540" b="0" i="1">
              <a:solidFill>
                <a:srgbClr val="FF9900"/>
              </a:solidFill>
              <a:latin typeface="Times New Roman"/>
              <a:ea typeface="Times New Roman"/>
              <a:cs typeface="Times New Roman"/>
              <a:sym typeface="Times New Roman"/>
            </a:endParaRPr>
          </a:p>
          <a:p>
            <a:pPr marL="0" marR="0" lvl="0" indent="0" algn="ctr" rtl="0">
              <a:spcBef>
                <a:spcPts val="0"/>
              </a:spcBef>
              <a:spcAft>
                <a:spcPts val="0"/>
              </a:spcAft>
              <a:buNone/>
            </a:pPr>
            <a:endParaRPr sz="540" b="0" i="1">
              <a:solidFill>
                <a:srgbClr val="FF9900"/>
              </a:solidFill>
              <a:latin typeface="Times New Roman"/>
              <a:ea typeface="Times New Roman"/>
              <a:cs typeface="Times New Roman"/>
              <a:sym typeface="Times New Roman"/>
            </a:endParaRPr>
          </a:p>
          <a:p>
            <a:pPr marL="0" marR="0" lvl="0" indent="0" algn="ctr" rtl="0">
              <a:spcBef>
                <a:spcPts val="0"/>
              </a:spcBef>
              <a:spcAft>
                <a:spcPts val="0"/>
              </a:spcAft>
              <a:buNone/>
            </a:pPr>
            <a:r>
              <a:rPr lang="en-US" sz="1080" b="0" i="1">
                <a:solidFill>
                  <a:srgbClr val="FF9900"/>
                </a:solidFill>
                <a:latin typeface="Times New Roman"/>
                <a:ea typeface="Times New Roman"/>
                <a:cs typeface="Times New Roman"/>
                <a:sym typeface="Times New Roman"/>
              </a:rPr>
              <a:t>             </a:t>
            </a:r>
            <a:endParaRPr/>
          </a:p>
        </p:txBody>
      </p:sp>
      <p:sp>
        <p:nvSpPr>
          <p:cNvPr id="776" name="Google Shape;776;g26540dd2c70_0_12"/>
          <p:cNvSpPr txBox="1"/>
          <p:nvPr/>
        </p:nvSpPr>
        <p:spPr>
          <a:xfrm>
            <a:off x="2219326" y="1103198"/>
            <a:ext cx="1160400" cy="743100"/>
          </a:xfrm>
          <a:prstGeom prst="rect">
            <a:avLst/>
          </a:prstGeom>
          <a:solidFill>
            <a:srgbClr val="003300"/>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900" b="0" i="1">
                <a:solidFill>
                  <a:srgbClr val="FF9900"/>
                </a:solidFill>
                <a:latin typeface="Times New Roman"/>
                <a:ea typeface="Times New Roman"/>
                <a:cs typeface="Times New Roman"/>
                <a:sym typeface="Times New Roman"/>
              </a:rPr>
              <a:t> </a:t>
            </a:r>
            <a:endParaRPr/>
          </a:p>
          <a:p>
            <a:pPr marL="0" marR="0" lvl="0" indent="0" algn="ctr" rtl="0">
              <a:spcBef>
                <a:spcPts val="0"/>
              </a:spcBef>
              <a:spcAft>
                <a:spcPts val="0"/>
              </a:spcAft>
              <a:buNone/>
            </a:pPr>
            <a:r>
              <a:rPr lang="en-US" sz="900" b="0" i="1">
                <a:solidFill>
                  <a:srgbClr val="FF9900"/>
                </a:solidFill>
                <a:latin typeface="Times New Roman"/>
                <a:ea typeface="Times New Roman"/>
                <a:cs typeface="Times New Roman"/>
                <a:sym typeface="Times New Roman"/>
              </a:rPr>
              <a:t>             </a:t>
            </a:r>
            <a:endParaRPr/>
          </a:p>
        </p:txBody>
      </p:sp>
      <p:sp>
        <p:nvSpPr>
          <p:cNvPr id="777" name="Google Shape;777;g26540dd2c70_0_12"/>
          <p:cNvSpPr txBox="1"/>
          <p:nvPr/>
        </p:nvSpPr>
        <p:spPr>
          <a:xfrm>
            <a:off x="5141212" y="3771899"/>
            <a:ext cx="2242500" cy="161700"/>
          </a:xfrm>
          <a:prstGeom prst="rect">
            <a:avLst/>
          </a:prstGeom>
          <a:solidFill>
            <a:srgbClr val="FFC000"/>
          </a:solidFill>
          <a:ln w="9525" cap="flat" cmpd="sng">
            <a:solidFill>
              <a:schemeClr val="dk1"/>
            </a:solidFill>
            <a:prstDash val="solid"/>
            <a:miter lim="800000"/>
            <a:headEnd type="none" w="sm" len="sm"/>
            <a:tailEnd type="none" w="sm" len="sm"/>
          </a:ln>
        </p:spPr>
        <p:txBody>
          <a:bodyPr spcFirstLastPara="1" wrap="square" lIns="0" tIns="0" rIns="0" bIns="0" anchor="t" anchorCtr="0">
            <a:spAutoFit/>
          </a:bodyPr>
          <a:lstStyle/>
          <a:p>
            <a:pPr marL="0" marR="0" lvl="0" indent="0" algn="ctr" rtl="0">
              <a:spcBef>
                <a:spcPts val="0"/>
              </a:spcBef>
              <a:spcAft>
                <a:spcPts val="0"/>
              </a:spcAft>
              <a:buNone/>
            </a:pPr>
            <a:r>
              <a:rPr lang="en-US" sz="1050" b="0" i="1">
                <a:solidFill>
                  <a:srgbClr val="FF9900"/>
                </a:solidFill>
                <a:latin typeface="Times New Roman"/>
                <a:ea typeface="Times New Roman"/>
                <a:cs typeface="Times New Roman"/>
                <a:sym typeface="Times New Roman"/>
              </a:rPr>
              <a:t> </a:t>
            </a:r>
            <a:r>
              <a:rPr lang="en-US" sz="601" b="0" i="1">
                <a:solidFill>
                  <a:srgbClr val="FF9900"/>
                </a:solidFill>
                <a:latin typeface="Times New Roman"/>
                <a:ea typeface="Times New Roman"/>
                <a:cs typeface="Times New Roman"/>
                <a:sym typeface="Times New Roman"/>
              </a:rPr>
              <a:t>              </a:t>
            </a:r>
            <a:endParaRPr/>
          </a:p>
        </p:txBody>
      </p:sp>
      <p:sp>
        <p:nvSpPr>
          <p:cNvPr id="778" name="Google Shape;778;g26540dd2c70_0_12"/>
          <p:cNvSpPr txBox="1"/>
          <p:nvPr/>
        </p:nvSpPr>
        <p:spPr>
          <a:xfrm>
            <a:off x="4581432" y="1860853"/>
            <a:ext cx="2802300" cy="1408500"/>
          </a:xfrm>
          <a:prstGeom prst="rect">
            <a:avLst/>
          </a:prstGeom>
          <a:solidFill>
            <a:srgbClr val="BBD6EE"/>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endParaRPr sz="855" b="0" i="1">
              <a:solidFill>
                <a:srgbClr val="F2F2F2"/>
              </a:solidFill>
              <a:latin typeface="Times New Roman"/>
              <a:ea typeface="Times New Roman"/>
              <a:cs typeface="Times New Roman"/>
              <a:sym typeface="Times New Roman"/>
            </a:endParaRPr>
          </a:p>
          <a:p>
            <a:pPr marL="0" marR="0" lvl="0" indent="0" algn="ctr" rtl="0">
              <a:spcBef>
                <a:spcPts val="0"/>
              </a:spcBef>
              <a:spcAft>
                <a:spcPts val="0"/>
              </a:spcAft>
              <a:buNone/>
            </a:pPr>
            <a:endParaRPr sz="855" b="0" i="1">
              <a:solidFill>
                <a:srgbClr val="F2F2F2"/>
              </a:solidFill>
              <a:latin typeface="Times New Roman"/>
              <a:ea typeface="Times New Roman"/>
              <a:cs typeface="Times New Roman"/>
              <a:sym typeface="Times New Roman"/>
            </a:endParaRPr>
          </a:p>
          <a:p>
            <a:pPr marL="0" marR="0" lvl="0" indent="0" algn="ctr" rtl="0">
              <a:spcBef>
                <a:spcPts val="0"/>
              </a:spcBef>
              <a:spcAft>
                <a:spcPts val="0"/>
              </a:spcAft>
              <a:buNone/>
            </a:pPr>
            <a:endParaRPr sz="855" b="0" i="1">
              <a:solidFill>
                <a:srgbClr val="F2F2F2"/>
              </a:solidFill>
              <a:latin typeface="Times New Roman"/>
              <a:ea typeface="Times New Roman"/>
              <a:cs typeface="Times New Roman"/>
              <a:sym typeface="Times New Roman"/>
            </a:endParaRPr>
          </a:p>
          <a:p>
            <a:pPr marL="0" marR="0" lvl="0" indent="0" algn="ctr" rtl="0">
              <a:spcBef>
                <a:spcPts val="0"/>
              </a:spcBef>
              <a:spcAft>
                <a:spcPts val="0"/>
              </a:spcAft>
              <a:buNone/>
            </a:pPr>
            <a:endParaRPr sz="855" b="0" i="1">
              <a:solidFill>
                <a:srgbClr val="F2F2F2"/>
              </a:solidFill>
              <a:latin typeface="Times New Roman"/>
              <a:ea typeface="Times New Roman"/>
              <a:cs typeface="Times New Roman"/>
              <a:sym typeface="Times New Roman"/>
            </a:endParaRPr>
          </a:p>
          <a:p>
            <a:pPr marL="0" marR="0" lvl="0" indent="0" algn="ctr" rtl="0">
              <a:spcBef>
                <a:spcPts val="0"/>
              </a:spcBef>
              <a:spcAft>
                <a:spcPts val="0"/>
              </a:spcAft>
              <a:buNone/>
            </a:pPr>
            <a:endParaRPr sz="855" b="0" i="1">
              <a:solidFill>
                <a:srgbClr val="F2F2F2"/>
              </a:solidFill>
              <a:latin typeface="Times New Roman"/>
              <a:ea typeface="Times New Roman"/>
              <a:cs typeface="Times New Roman"/>
              <a:sym typeface="Times New Roman"/>
            </a:endParaRPr>
          </a:p>
          <a:p>
            <a:pPr marL="0" marR="0" lvl="0" indent="0" algn="ctr" rtl="0">
              <a:spcBef>
                <a:spcPts val="0"/>
              </a:spcBef>
              <a:spcAft>
                <a:spcPts val="0"/>
              </a:spcAft>
              <a:buNone/>
            </a:pPr>
            <a:endParaRPr sz="855" b="0" i="1">
              <a:solidFill>
                <a:srgbClr val="F2F2F2"/>
              </a:solidFill>
              <a:latin typeface="Times New Roman"/>
              <a:ea typeface="Times New Roman"/>
              <a:cs typeface="Times New Roman"/>
              <a:sym typeface="Times New Roman"/>
            </a:endParaRPr>
          </a:p>
          <a:p>
            <a:pPr marL="0" marR="0" lvl="0" indent="0" algn="ctr" rtl="0">
              <a:spcBef>
                <a:spcPts val="0"/>
              </a:spcBef>
              <a:spcAft>
                <a:spcPts val="0"/>
              </a:spcAft>
              <a:buNone/>
            </a:pPr>
            <a:endParaRPr sz="855" b="0" i="1">
              <a:solidFill>
                <a:srgbClr val="F2F2F2"/>
              </a:solidFill>
              <a:latin typeface="Times New Roman"/>
              <a:ea typeface="Times New Roman"/>
              <a:cs typeface="Times New Roman"/>
              <a:sym typeface="Times New Roman"/>
            </a:endParaRPr>
          </a:p>
          <a:p>
            <a:pPr marL="0" marR="0" lvl="0" indent="0" algn="ctr" rtl="0">
              <a:spcBef>
                <a:spcPts val="0"/>
              </a:spcBef>
              <a:spcAft>
                <a:spcPts val="0"/>
              </a:spcAft>
              <a:buNone/>
            </a:pPr>
            <a:endParaRPr sz="855" b="0" i="1">
              <a:solidFill>
                <a:srgbClr val="F2F2F2"/>
              </a:solidFill>
              <a:latin typeface="Times New Roman"/>
              <a:ea typeface="Times New Roman"/>
              <a:cs typeface="Times New Roman"/>
              <a:sym typeface="Times New Roman"/>
            </a:endParaRPr>
          </a:p>
          <a:p>
            <a:pPr marL="0" marR="0" lvl="0" indent="0" algn="ctr" rtl="0">
              <a:spcBef>
                <a:spcPts val="0"/>
              </a:spcBef>
              <a:spcAft>
                <a:spcPts val="0"/>
              </a:spcAft>
              <a:buNone/>
            </a:pPr>
            <a:endParaRPr sz="855" b="0" i="1">
              <a:solidFill>
                <a:srgbClr val="F2F2F2"/>
              </a:solidFill>
              <a:latin typeface="Times New Roman"/>
              <a:ea typeface="Times New Roman"/>
              <a:cs typeface="Times New Roman"/>
              <a:sym typeface="Times New Roman"/>
            </a:endParaRPr>
          </a:p>
          <a:p>
            <a:pPr marL="0" marR="0" lvl="0" indent="0" algn="ctr" rtl="0">
              <a:spcBef>
                <a:spcPts val="0"/>
              </a:spcBef>
              <a:spcAft>
                <a:spcPts val="0"/>
              </a:spcAft>
              <a:buNone/>
            </a:pPr>
            <a:endParaRPr sz="855" b="0" i="1">
              <a:solidFill>
                <a:srgbClr val="F2F2F2"/>
              </a:solidFill>
              <a:latin typeface="Times New Roman"/>
              <a:ea typeface="Times New Roman"/>
              <a:cs typeface="Times New Roman"/>
              <a:sym typeface="Times New Roman"/>
            </a:endParaRPr>
          </a:p>
        </p:txBody>
      </p:sp>
      <p:sp>
        <p:nvSpPr>
          <p:cNvPr id="779" name="Google Shape;779;g26540dd2c70_0_12"/>
          <p:cNvSpPr txBox="1"/>
          <p:nvPr/>
        </p:nvSpPr>
        <p:spPr>
          <a:xfrm>
            <a:off x="2069770" y="1035098"/>
            <a:ext cx="835800" cy="415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50" b="1">
                <a:solidFill>
                  <a:srgbClr val="F2F2F2"/>
                </a:solidFill>
                <a:latin typeface="Calibri"/>
                <a:ea typeface="Calibri"/>
                <a:cs typeface="Calibri"/>
                <a:sym typeface="Calibri"/>
              </a:rPr>
              <a:t>Tertiary</a:t>
            </a:r>
            <a:br>
              <a:rPr lang="en-US" sz="1050" b="1">
                <a:solidFill>
                  <a:srgbClr val="F2F2F2"/>
                </a:solidFill>
                <a:latin typeface="Calibri"/>
                <a:ea typeface="Calibri"/>
                <a:cs typeface="Calibri"/>
                <a:sym typeface="Calibri"/>
              </a:rPr>
            </a:br>
            <a:r>
              <a:rPr lang="en-US" sz="1050" b="1">
                <a:solidFill>
                  <a:srgbClr val="F2F2F2"/>
                </a:solidFill>
                <a:latin typeface="Calibri"/>
                <a:ea typeface="Calibri"/>
                <a:cs typeface="Calibri"/>
                <a:sym typeface="Calibri"/>
              </a:rPr>
              <a:t>Aid</a:t>
            </a:r>
            <a:endParaRPr/>
          </a:p>
        </p:txBody>
      </p:sp>
      <p:sp>
        <p:nvSpPr>
          <p:cNvPr id="780" name="Google Shape;780;g26540dd2c70_0_12"/>
          <p:cNvSpPr txBox="1"/>
          <p:nvPr/>
        </p:nvSpPr>
        <p:spPr>
          <a:xfrm>
            <a:off x="5259577" y="1355981"/>
            <a:ext cx="1929600" cy="253800"/>
          </a:xfrm>
          <a:prstGeom prst="rect">
            <a:avLst/>
          </a:prstGeom>
          <a:solidFill>
            <a:srgbClr val="008000"/>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50" b="1">
                <a:solidFill>
                  <a:srgbClr val="F2F2F2"/>
                </a:solidFill>
                <a:latin typeface="Calibri"/>
                <a:ea typeface="Calibri"/>
                <a:cs typeface="Calibri"/>
                <a:sym typeface="Calibri"/>
              </a:rPr>
              <a:t>Negative Tertiary Aid</a:t>
            </a:r>
            <a:endParaRPr/>
          </a:p>
        </p:txBody>
      </p:sp>
      <p:cxnSp>
        <p:nvCxnSpPr>
          <p:cNvPr id="781" name="Google Shape;781;g26540dd2c70_0_12"/>
          <p:cNvCxnSpPr/>
          <p:nvPr/>
        </p:nvCxnSpPr>
        <p:spPr>
          <a:xfrm rot="10800000">
            <a:off x="1444902" y="3781067"/>
            <a:ext cx="6457800" cy="0"/>
          </a:xfrm>
          <a:prstGeom prst="straightConnector1">
            <a:avLst/>
          </a:prstGeom>
          <a:noFill/>
          <a:ln w="31750" cap="flat" cmpd="sng">
            <a:solidFill>
              <a:srgbClr val="000000"/>
            </a:solidFill>
            <a:prstDash val="solid"/>
            <a:round/>
            <a:headEnd type="none" w="med" len="med"/>
            <a:tailEnd type="none" w="med" len="med"/>
          </a:ln>
        </p:spPr>
      </p:cxnSp>
      <p:cxnSp>
        <p:nvCxnSpPr>
          <p:cNvPr id="782" name="Google Shape;782;g26540dd2c70_0_12"/>
          <p:cNvCxnSpPr/>
          <p:nvPr/>
        </p:nvCxnSpPr>
        <p:spPr>
          <a:xfrm rot="10800000">
            <a:off x="1444902" y="1863411"/>
            <a:ext cx="6457800" cy="0"/>
          </a:xfrm>
          <a:prstGeom prst="straightConnector1">
            <a:avLst/>
          </a:prstGeom>
          <a:noFill/>
          <a:ln w="31750" cap="flat" cmpd="sng">
            <a:solidFill>
              <a:srgbClr val="000000"/>
            </a:solidFill>
            <a:prstDash val="solid"/>
            <a:round/>
            <a:headEnd type="none" w="med" len="med"/>
            <a:tailEnd type="none" w="med" len="med"/>
          </a:ln>
        </p:spPr>
      </p:cxnSp>
      <p:cxnSp>
        <p:nvCxnSpPr>
          <p:cNvPr id="783" name="Google Shape;783;g26540dd2c70_0_12"/>
          <p:cNvCxnSpPr/>
          <p:nvPr/>
        </p:nvCxnSpPr>
        <p:spPr>
          <a:xfrm>
            <a:off x="3371412" y="631016"/>
            <a:ext cx="0" cy="1225200"/>
          </a:xfrm>
          <a:prstGeom prst="straightConnector1">
            <a:avLst/>
          </a:prstGeom>
          <a:noFill/>
          <a:ln w="31750" cap="flat" cmpd="sng">
            <a:solidFill>
              <a:srgbClr val="FF0066"/>
            </a:solidFill>
            <a:prstDash val="solid"/>
            <a:round/>
            <a:headEnd type="none" w="med" len="med"/>
            <a:tailEnd type="none" w="med" len="med"/>
          </a:ln>
          <a:effectLst>
            <a:outerShdw blurRad="25400" dist="12700" dir="2700000" algn="tl" rotWithShape="0">
              <a:srgbClr val="000000">
                <a:alpha val="40000"/>
              </a:srgbClr>
            </a:outerShdw>
          </a:effectLst>
        </p:spPr>
      </p:cxnSp>
      <p:sp>
        <p:nvSpPr>
          <p:cNvPr id="784" name="Google Shape;784;g26540dd2c70_0_12"/>
          <p:cNvSpPr txBox="1"/>
          <p:nvPr/>
        </p:nvSpPr>
        <p:spPr>
          <a:xfrm>
            <a:off x="5204525" y="3736381"/>
            <a:ext cx="1600200" cy="253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50" b="1">
                <a:solidFill>
                  <a:schemeClr val="dk1"/>
                </a:solidFill>
                <a:latin typeface="Calibri"/>
                <a:ea typeface="Calibri"/>
                <a:cs typeface="Calibri"/>
                <a:sym typeface="Calibri"/>
              </a:rPr>
              <a:t>No Equalization Aid</a:t>
            </a:r>
            <a:endParaRPr/>
          </a:p>
        </p:txBody>
      </p:sp>
      <p:sp>
        <p:nvSpPr>
          <p:cNvPr id="785" name="Google Shape;785;g26540dd2c70_0_12"/>
          <p:cNvSpPr txBox="1"/>
          <p:nvPr/>
        </p:nvSpPr>
        <p:spPr>
          <a:xfrm>
            <a:off x="5259577" y="2774484"/>
            <a:ext cx="1996200" cy="253800"/>
          </a:xfrm>
          <a:prstGeom prst="rect">
            <a:avLst/>
          </a:prstGeom>
          <a:solidFill>
            <a:srgbClr val="BBD6EE"/>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50" b="1">
                <a:solidFill>
                  <a:schemeClr val="dk1"/>
                </a:solidFill>
                <a:latin typeface="Calibri"/>
                <a:ea typeface="Calibri"/>
                <a:cs typeface="Calibri"/>
                <a:sym typeface="Calibri"/>
              </a:rPr>
              <a:t>Negative Secondary Aid</a:t>
            </a:r>
            <a:endParaRPr/>
          </a:p>
        </p:txBody>
      </p:sp>
      <p:cxnSp>
        <p:nvCxnSpPr>
          <p:cNvPr id="786" name="Google Shape;786;g26540dd2c70_0_12"/>
          <p:cNvCxnSpPr/>
          <p:nvPr/>
        </p:nvCxnSpPr>
        <p:spPr>
          <a:xfrm>
            <a:off x="4573191" y="628013"/>
            <a:ext cx="0" cy="3145500"/>
          </a:xfrm>
          <a:prstGeom prst="straightConnector1">
            <a:avLst/>
          </a:prstGeom>
          <a:noFill/>
          <a:ln w="31750" cap="flat" cmpd="sng">
            <a:solidFill>
              <a:srgbClr val="FF0066"/>
            </a:solidFill>
            <a:prstDash val="solid"/>
            <a:round/>
            <a:headEnd type="none" w="med" len="med"/>
            <a:tailEnd type="none" w="med" len="med"/>
          </a:ln>
          <a:effectLst>
            <a:outerShdw blurRad="25400" dist="12700" dir="2700000" algn="tl" rotWithShape="0">
              <a:srgbClr val="000000">
                <a:alpha val="40000"/>
              </a:srgbClr>
            </a:outerShdw>
          </a:effectLst>
        </p:spPr>
      </p:cxnSp>
      <p:cxnSp>
        <p:nvCxnSpPr>
          <p:cNvPr id="787" name="Google Shape;787;g26540dd2c70_0_12"/>
          <p:cNvCxnSpPr/>
          <p:nvPr/>
        </p:nvCxnSpPr>
        <p:spPr>
          <a:xfrm>
            <a:off x="5151041" y="628013"/>
            <a:ext cx="0" cy="3429000"/>
          </a:xfrm>
          <a:prstGeom prst="straightConnector1">
            <a:avLst/>
          </a:prstGeom>
          <a:noFill/>
          <a:ln w="31750" cap="flat" cmpd="sng">
            <a:solidFill>
              <a:srgbClr val="FF0066"/>
            </a:solidFill>
            <a:prstDash val="solid"/>
            <a:round/>
            <a:headEnd type="none" w="med" len="med"/>
            <a:tailEnd type="none" w="med" len="med"/>
          </a:ln>
          <a:effectLst>
            <a:outerShdw blurRad="25400" dist="12700" dir="2700000" algn="tl" rotWithShape="0">
              <a:srgbClr val="000000">
                <a:alpha val="40000"/>
              </a:srgbClr>
            </a:outerShdw>
          </a:effectLst>
        </p:spPr>
      </p:cxnSp>
      <p:sp>
        <p:nvSpPr>
          <p:cNvPr id="788" name="Google Shape;788;g26540dd2c70_0_12"/>
          <p:cNvSpPr txBox="1"/>
          <p:nvPr/>
        </p:nvSpPr>
        <p:spPr>
          <a:xfrm>
            <a:off x="2647427" y="1373313"/>
            <a:ext cx="624600" cy="369300"/>
          </a:xfrm>
          <a:prstGeom prst="rect">
            <a:avLst/>
          </a:prstGeom>
          <a:solidFill>
            <a:schemeClr val="lt1"/>
          </a:solidFill>
          <a:ln w="2857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rgbClr val="FF0000"/>
                </a:solidFill>
                <a:latin typeface="Lato"/>
                <a:ea typeface="Lato"/>
                <a:cs typeface="Lato"/>
                <a:sym typeface="Lato"/>
              </a:rPr>
              <a:t>199</a:t>
            </a:r>
            <a:endParaRPr/>
          </a:p>
        </p:txBody>
      </p:sp>
      <p:sp>
        <p:nvSpPr>
          <p:cNvPr id="789" name="Google Shape;789;g26540dd2c70_0_12"/>
          <p:cNvSpPr txBox="1"/>
          <p:nvPr/>
        </p:nvSpPr>
        <p:spPr>
          <a:xfrm>
            <a:off x="2992539" y="2637573"/>
            <a:ext cx="688800" cy="369300"/>
          </a:xfrm>
          <a:prstGeom prst="rect">
            <a:avLst/>
          </a:prstGeom>
          <a:solidFill>
            <a:schemeClr val="lt1"/>
          </a:solidFill>
          <a:ln w="2857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rgbClr val="FF0000"/>
                </a:solidFill>
                <a:latin typeface="Lato"/>
                <a:ea typeface="Lato"/>
                <a:cs typeface="Lato"/>
                <a:sym typeface="Lato"/>
              </a:rPr>
              <a:t>65</a:t>
            </a:r>
            <a:endParaRPr/>
          </a:p>
        </p:txBody>
      </p:sp>
      <p:sp>
        <p:nvSpPr>
          <p:cNvPr id="790" name="Google Shape;790;g26540dd2c70_0_12"/>
          <p:cNvSpPr txBox="1"/>
          <p:nvPr/>
        </p:nvSpPr>
        <p:spPr>
          <a:xfrm>
            <a:off x="2939938" y="3849849"/>
            <a:ext cx="571500" cy="369300"/>
          </a:xfrm>
          <a:prstGeom prst="rect">
            <a:avLst/>
          </a:prstGeom>
          <a:solidFill>
            <a:schemeClr val="lt1"/>
          </a:solidFill>
          <a:ln w="2857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rgbClr val="FF0000"/>
                </a:solidFill>
                <a:latin typeface="Lato"/>
                <a:ea typeface="Lato"/>
                <a:cs typeface="Lato"/>
                <a:sym typeface="Lato"/>
              </a:rPr>
              <a:t>20</a:t>
            </a:r>
            <a:endParaRPr/>
          </a:p>
        </p:txBody>
      </p:sp>
      <p:sp>
        <p:nvSpPr>
          <p:cNvPr id="791" name="Google Shape;791;g26540dd2c70_0_12"/>
          <p:cNvSpPr txBox="1"/>
          <p:nvPr/>
        </p:nvSpPr>
        <p:spPr>
          <a:xfrm>
            <a:off x="6687176" y="3849849"/>
            <a:ext cx="571500" cy="369300"/>
          </a:xfrm>
          <a:prstGeom prst="rect">
            <a:avLst/>
          </a:prstGeom>
          <a:solidFill>
            <a:schemeClr val="lt1"/>
          </a:solidFill>
          <a:ln w="2857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rgbClr val="FF0000"/>
                </a:solidFill>
                <a:latin typeface="Lato"/>
                <a:ea typeface="Lato"/>
                <a:cs typeface="Lato"/>
                <a:sym typeface="Lato"/>
              </a:rPr>
              <a:t>27</a:t>
            </a:r>
            <a:endParaRPr/>
          </a:p>
        </p:txBody>
      </p:sp>
      <p:sp>
        <p:nvSpPr>
          <p:cNvPr id="792" name="Google Shape;792;g26540dd2c70_0_12"/>
          <p:cNvSpPr txBox="1"/>
          <p:nvPr/>
        </p:nvSpPr>
        <p:spPr>
          <a:xfrm>
            <a:off x="3648623" y="1367633"/>
            <a:ext cx="624600" cy="369300"/>
          </a:xfrm>
          <a:prstGeom prst="rect">
            <a:avLst/>
          </a:prstGeom>
          <a:solidFill>
            <a:schemeClr val="lt1"/>
          </a:solidFill>
          <a:ln w="2857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rgbClr val="FF0000"/>
                </a:solidFill>
                <a:latin typeface="Lato"/>
                <a:ea typeface="Lato"/>
                <a:cs typeface="Lato"/>
                <a:sym typeface="Lato"/>
              </a:rPr>
              <a:t>110</a:t>
            </a:r>
            <a:endParaRPr/>
          </a:p>
        </p:txBody>
      </p:sp>
      <p:sp>
        <p:nvSpPr>
          <p:cNvPr id="2" name="Google Shape;649;p41">
            <a:extLst>
              <a:ext uri="{FF2B5EF4-FFF2-40B4-BE49-F238E27FC236}">
                <a16:creationId xmlns:a16="http://schemas.microsoft.com/office/drawing/2014/main" id="{5B26B2C4-0C56-BADF-9669-E9BE616B1D5E}"/>
              </a:ext>
            </a:extLst>
          </p:cNvPr>
          <p:cNvSpPr txBox="1"/>
          <p:nvPr/>
        </p:nvSpPr>
        <p:spPr>
          <a:xfrm>
            <a:off x="8638903" y="4720488"/>
            <a:ext cx="502920" cy="32350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400">
                <a:solidFill>
                  <a:schemeClr val="dk1"/>
                </a:solidFill>
                <a:latin typeface="Lato"/>
                <a:ea typeface="Lato"/>
                <a:cs typeface="Lato"/>
                <a:sym typeface="Lato"/>
              </a:rPr>
              <a:t>55</a:t>
            </a:fld>
            <a:endParaRPr sz="1400" dirty="0">
              <a:solidFill>
                <a:schemeClr val="dk1"/>
              </a:solidFill>
              <a:latin typeface="Lato"/>
              <a:ea typeface="Lato"/>
              <a:cs typeface="Lato"/>
              <a:sym typeface="La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8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9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8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8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8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8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796"/>
        <p:cNvGrpSpPr/>
        <p:nvPr/>
      </p:nvGrpSpPr>
      <p:grpSpPr>
        <a:xfrm>
          <a:off x="0" y="0"/>
          <a:ext cx="0" cy="0"/>
          <a:chOff x="0" y="0"/>
          <a:chExt cx="0" cy="0"/>
        </a:xfrm>
      </p:grpSpPr>
      <p:sp>
        <p:nvSpPr>
          <p:cNvPr id="797" name="Google Shape;797;g26540dd2c70_0_71"/>
          <p:cNvSpPr txBox="1">
            <a:spLocks noGrp="1"/>
          </p:cNvSpPr>
          <p:nvPr>
            <p:ph type="sldNum" idx="12"/>
          </p:nvPr>
        </p:nvSpPr>
        <p:spPr>
          <a:xfrm>
            <a:off x="8696597" y="4718753"/>
            <a:ext cx="447403" cy="357000"/>
          </a:xfrm>
          <a:prstGeom prst="rect">
            <a:avLst/>
          </a:prstGeom>
          <a:noFill/>
          <a:ln>
            <a:noFill/>
          </a:ln>
        </p:spPr>
        <p:txBody>
          <a:bodyPr spcFirstLastPara="1" wrap="square" lIns="68550" tIns="34275" rIns="68550" bIns="34275"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a:t>56</a:t>
            </a:fld>
            <a:endParaRPr dirty="0"/>
          </a:p>
        </p:txBody>
      </p:sp>
      <p:sp>
        <p:nvSpPr>
          <p:cNvPr id="798" name="Google Shape;798;g26540dd2c70_0_71"/>
          <p:cNvSpPr txBox="1"/>
          <p:nvPr/>
        </p:nvSpPr>
        <p:spPr>
          <a:xfrm>
            <a:off x="6985932" y="2357305"/>
            <a:ext cx="1981800" cy="834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7"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https://dpi.wi.gov/sfs/statistical/finance-maps/overview</a:t>
            </a:r>
            <a:r>
              <a:rPr lang="en-US" sz="1607">
                <a:solidFill>
                  <a:schemeClr val="dk1"/>
                </a:solidFill>
                <a:latin typeface="Calibri"/>
                <a:ea typeface="Calibri"/>
                <a:cs typeface="Calibri"/>
                <a:sym typeface="Calibri"/>
              </a:rPr>
              <a:t> </a:t>
            </a:r>
            <a:endParaRPr/>
          </a:p>
        </p:txBody>
      </p:sp>
      <p:pic>
        <p:nvPicPr>
          <p:cNvPr id="799" name="Google Shape;799;g26540dd2c70_0_71" descr="A map of the united states&#10;&#10;Description automatically generated"/>
          <p:cNvPicPr preferRelativeResize="0"/>
          <p:nvPr/>
        </p:nvPicPr>
        <p:blipFill rotWithShape="1">
          <a:blip r:embed="rId4">
            <a:alphaModFix/>
          </a:blip>
          <a:srcRect/>
          <a:stretch/>
        </p:blipFill>
        <p:spPr>
          <a:xfrm>
            <a:off x="2924169" y="950957"/>
            <a:ext cx="3261205" cy="4198238"/>
          </a:xfrm>
          <a:prstGeom prst="rect">
            <a:avLst/>
          </a:prstGeom>
          <a:noFill/>
          <a:ln>
            <a:noFill/>
          </a:ln>
        </p:spPr>
      </p:pic>
      <p:sp>
        <p:nvSpPr>
          <p:cNvPr id="800" name="Google Shape;800;g26540dd2c70_0_71"/>
          <p:cNvSpPr txBox="1"/>
          <p:nvPr/>
        </p:nvSpPr>
        <p:spPr>
          <a:xfrm>
            <a:off x="2775856" y="129132"/>
            <a:ext cx="3557700" cy="523200"/>
          </a:xfrm>
          <a:prstGeom prst="rect">
            <a:avLst/>
          </a:prstGeom>
          <a:noFill/>
          <a:ln>
            <a:noFill/>
          </a:ln>
        </p:spPr>
        <p:txBody>
          <a:bodyPr spcFirstLastPara="1" wrap="square" lIns="0" tIns="45700" rIns="0" bIns="45700" anchor="ctr" anchorCtr="0">
            <a:spAutoFit/>
          </a:bodyPr>
          <a:lstStyle/>
          <a:p>
            <a:pPr marL="0" marR="0" lvl="0" indent="0" algn="ctr" rtl="0">
              <a:spcBef>
                <a:spcPts val="0"/>
              </a:spcBef>
              <a:spcAft>
                <a:spcPts val="0"/>
              </a:spcAft>
              <a:buNone/>
            </a:pPr>
            <a:r>
              <a:rPr lang="en-US" sz="2800" b="1">
                <a:solidFill>
                  <a:srgbClr val="F2F2F2"/>
                </a:solidFill>
                <a:latin typeface="Lato Black"/>
                <a:ea typeface="Lato Black"/>
                <a:cs typeface="Lato Black"/>
                <a:sym typeface="Lato Black"/>
              </a:rPr>
              <a:t>School Finance Maps</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805"/>
        <p:cNvGrpSpPr/>
        <p:nvPr/>
      </p:nvGrpSpPr>
      <p:grpSpPr>
        <a:xfrm>
          <a:off x="0" y="0"/>
          <a:ext cx="0" cy="0"/>
          <a:chOff x="0" y="0"/>
          <a:chExt cx="0" cy="0"/>
        </a:xfrm>
      </p:grpSpPr>
      <p:sp>
        <p:nvSpPr>
          <p:cNvPr id="806" name="Google Shape;806;p53"/>
          <p:cNvSpPr/>
          <p:nvPr/>
        </p:nvSpPr>
        <p:spPr>
          <a:xfrm>
            <a:off x="1430285" y="921503"/>
            <a:ext cx="5600700" cy="133882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rgbClr val="0070C0"/>
                </a:solidFill>
                <a:latin typeface="Trebuchet MS"/>
                <a:ea typeface="Trebuchet MS"/>
                <a:cs typeface="Trebuchet MS"/>
                <a:sym typeface="Trebuchet MS"/>
              </a:rPr>
              <a:t>October 15, 2023 Equalization Aid Computation – Percentage Method - Algebraic Format</a:t>
            </a:r>
            <a:endParaRPr/>
          </a:p>
          <a:p>
            <a:pPr marL="0" marR="0" lvl="0" indent="0" algn="ctr" rtl="0">
              <a:spcBef>
                <a:spcPts val="0"/>
              </a:spcBef>
              <a:spcAft>
                <a:spcPts val="0"/>
              </a:spcAft>
              <a:buNone/>
            </a:pPr>
            <a:endParaRPr sz="900" b="1">
              <a:solidFill>
                <a:srgbClr val="0070C0"/>
              </a:solidFill>
              <a:latin typeface="Trebuchet MS"/>
              <a:ea typeface="Trebuchet MS"/>
              <a:cs typeface="Trebuchet MS"/>
              <a:sym typeface="Trebuchet MS"/>
            </a:endParaRPr>
          </a:p>
          <a:p>
            <a:pPr marL="0" marR="0" lvl="0" indent="0" algn="ctr" rtl="0">
              <a:spcBef>
                <a:spcPts val="0"/>
              </a:spcBef>
              <a:spcAft>
                <a:spcPts val="0"/>
              </a:spcAft>
              <a:buNone/>
            </a:pPr>
            <a:r>
              <a:rPr lang="en-US" sz="1800" b="1">
                <a:solidFill>
                  <a:srgbClr val="0070C0"/>
                </a:solidFill>
                <a:latin typeface="Lato"/>
                <a:ea typeface="Lato"/>
                <a:cs typeface="Lato"/>
                <a:sym typeface="Lato"/>
              </a:rPr>
              <a:t>October 15, 2023 Equalization Aid Computation – Percentage Method - Bar Graphs</a:t>
            </a:r>
            <a:endParaRPr sz="1800" b="1">
              <a:solidFill>
                <a:srgbClr val="0070C0"/>
              </a:solidFill>
              <a:latin typeface="Trebuchet MS"/>
              <a:ea typeface="Trebuchet MS"/>
              <a:cs typeface="Trebuchet MS"/>
              <a:sym typeface="Trebuchet MS"/>
            </a:endParaRPr>
          </a:p>
        </p:txBody>
      </p:sp>
      <p:sp>
        <p:nvSpPr>
          <p:cNvPr id="807" name="Google Shape;807;p53"/>
          <p:cNvSpPr/>
          <p:nvPr/>
        </p:nvSpPr>
        <p:spPr>
          <a:xfrm>
            <a:off x="477448" y="2240815"/>
            <a:ext cx="7642248"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i="1">
                <a:solidFill>
                  <a:schemeClr val="dk1"/>
                </a:solidFill>
                <a:latin typeface="Lato"/>
                <a:ea typeface="Lato"/>
                <a:cs typeface="Lato"/>
                <a:sym typeface="Lato"/>
              </a:rPr>
              <a:t>SFS Homepage &gt; State and Federal Aid &gt; General Aid&gt; Equalization Aid</a:t>
            </a:r>
            <a:endParaRPr/>
          </a:p>
        </p:txBody>
      </p:sp>
      <p:sp>
        <p:nvSpPr>
          <p:cNvPr id="808" name="Google Shape;808;p53"/>
          <p:cNvSpPr/>
          <p:nvPr/>
        </p:nvSpPr>
        <p:spPr>
          <a:xfrm>
            <a:off x="1430285" y="2722187"/>
            <a:ext cx="5937779"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u="sng">
                <a:solidFill>
                  <a:schemeClr val="dk1"/>
                </a:solidFill>
                <a:latin typeface="Lato"/>
                <a:ea typeface="Lato"/>
                <a:cs typeface="Lato"/>
                <a:sym typeface="Lato"/>
                <a:hlinkClick r:id="rId3">
                  <a:extLst>
                    <a:ext uri="{A12FA001-AC4F-418D-AE19-62706E023703}">
                      <ahyp:hlinkClr xmlns:ahyp="http://schemas.microsoft.com/office/drawing/2018/hyperlinkcolor" val="tx"/>
                    </a:ext>
                  </a:extLst>
                </a:hlinkClick>
              </a:rPr>
              <a:t>https://dpi.wi.gov/sfs/aid/general/equalization/overview</a:t>
            </a:r>
            <a:endParaRPr sz="1800" b="1">
              <a:solidFill>
                <a:schemeClr val="dk1"/>
              </a:solidFill>
              <a:latin typeface="Lato"/>
              <a:ea typeface="Lato"/>
              <a:cs typeface="Lato"/>
              <a:sym typeface="Lato"/>
            </a:endParaRPr>
          </a:p>
          <a:p>
            <a:pPr marL="0" marR="0" lvl="0" indent="0" algn="l" rtl="0">
              <a:spcBef>
                <a:spcPts val="0"/>
              </a:spcBef>
              <a:spcAft>
                <a:spcPts val="0"/>
              </a:spcAft>
              <a:buNone/>
            </a:pPr>
            <a:endParaRPr sz="1800" b="1">
              <a:solidFill>
                <a:schemeClr val="dk1"/>
              </a:solidFill>
              <a:latin typeface="Lato"/>
              <a:ea typeface="Lato"/>
              <a:cs typeface="Lato"/>
              <a:sym typeface="Lato"/>
            </a:endParaRPr>
          </a:p>
        </p:txBody>
      </p:sp>
      <p:sp>
        <p:nvSpPr>
          <p:cNvPr id="809" name="Google Shape;809;p53"/>
          <p:cNvSpPr/>
          <p:nvPr/>
        </p:nvSpPr>
        <p:spPr>
          <a:xfrm>
            <a:off x="851478" y="4338824"/>
            <a:ext cx="802737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u="sng">
                <a:solidFill>
                  <a:schemeClr val="dk1"/>
                </a:solidFill>
                <a:latin typeface="Lato"/>
                <a:ea typeface="Lato"/>
                <a:cs typeface="Lato"/>
                <a:sym typeface="Lato"/>
                <a:hlinkClick r:id="rId4">
                  <a:extLst>
                    <a:ext uri="{A12FA001-AC4F-418D-AE19-62706E023703}">
                      <ahyp:hlinkClr xmlns:ahyp="http://schemas.microsoft.com/office/drawing/2018/hyperlinkcolor" val="tx"/>
                    </a:ext>
                  </a:extLst>
                </a:hlinkClick>
              </a:rPr>
              <a:t>http://dpi.wi.gov/sfs/aid/general/equalization/worksheets-general-aid</a:t>
            </a:r>
            <a:endParaRPr sz="1800" b="1">
              <a:solidFill>
                <a:schemeClr val="dk1"/>
              </a:solidFill>
              <a:latin typeface="Lato"/>
              <a:ea typeface="Lato"/>
              <a:cs typeface="Lato"/>
              <a:sym typeface="Lato"/>
            </a:endParaRPr>
          </a:p>
        </p:txBody>
      </p:sp>
      <p:sp>
        <p:nvSpPr>
          <p:cNvPr id="810" name="Google Shape;810;p53"/>
          <p:cNvSpPr/>
          <p:nvPr/>
        </p:nvSpPr>
        <p:spPr>
          <a:xfrm>
            <a:off x="903421" y="3433127"/>
            <a:ext cx="7095392"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rgbClr val="0070C0"/>
                </a:solidFill>
                <a:latin typeface="Lato"/>
                <a:ea typeface="Lato"/>
                <a:cs typeface="Lato"/>
                <a:sym typeface="Lato"/>
              </a:rPr>
              <a:t>2023-2024 October 15 Certification General Aid Worksheet</a:t>
            </a:r>
            <a:endParaRPr/>
          </a:p>
        </p:txBody>
      </p:sp>
      <p:sp>
        <p:nvSpPr>
          <p:cNvPr id="811" name="Google Shape;811;p53"/>
          <p:cNvSpPr/>
          <p:nvPr/>
        </p:nvSpPr>
        <p:spPr>
          <a:xfrm>
            <a:off x="0" y="3867068"/>
            <a:ext cx="9144000" cy="35394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700" b="1" i="1">
                <a:solidFill>
                  <a:schemeClr val="dk1"/>
                </a:solidFill>
                <a:latin typeface="Lato"/>
                <a:ea typeface="Lato"/>
                <a:cs typeface="Lato"/>
                <a:sym typeface="Lato"/>
              </a:rPr>
              <a:t>SFS Homepage &gt; State and Federal Aid &gt; General Aid&gt; Equalization Aid &gt; General Aid Worksheets</a:t>
            </a:r>
            <a:endParaRPr/>
          </a:p>
        </p:txBody>
      </p:sp>
      <p:sp>
        <p:nvSpPr>
          <p:cNvPr id="812" name="Google Shape;812;p53"/>
          <p:cNvSpPr/>
          <p:nvPr/>
        </p:nvSpPr>
        <p:spPr>
          <a:xfrm>
            <a:off x="279610" y="87924"/>
            <a:ext cx="7765347" cy="857250"/>
          </a:xfrm>
          <a:prstGeom prst="rect">
            <a:avLst/>
          </a:prstGeom>
          <a:noFill/>
          <a:ln>
            <a:noFill/>
          </a:ln>
        </p:spPr>
        <p:txBody>
          <a:bodyPr spcFirstLastPara="1" wrap="square" lIns="69050" tIns="34525" rIns="69050" bIns="34525" anchor="b" anchorCtr="0">
            <a:noAutofit/>
          </a:bodyPr>
          <a:lstStyle/>
          <a:p>
            <a:pPr marL="0" marR="0" lvl="0" indent="0" algn="l" rtl="0">
              <a:spcBef>
                <a:spcPts val="0"/>
              </a:spcBef>
              <a:spcAft>
                <a:spcPts val="0"/>
              </a:spcAft>
              <a:buNone/>
            </a:pPr>
            <a:endParaRPr sz="2800" b="1">
              <a:solidFill>
                <a:schemeClr val="lt1"/>
              </a:solidFill>
              <a:latin typeface="Lato Black"/>
              <a:ea typeface="Lato Black"/>
              <a:cs typeface="Lato Black"/>
              <a:sym typeface="Lato Black"/>
            </a:endParaRPr>
          </a:p>
          <a:p>
            <a:pPr marL="0" marR="0" lvl="0" indent="0" algn="ctr" rtl="0">
              <a:spcBef>
                <a:spcPts val="0"/>
              </a:spcBef>
              <a:spcAft>
                <a:spcPts val="0"/>
              </a:spcAft>
              <a:buNone/>
            </a:pPr>
            <a:r>
              <a:rPr lang="en-US" sz="2800" b="1">
                <a:solidFill>
                  <a:schemeClr val="lt1"/>
                </a:solidFill>
                <a:latin typeface="Lato Black"/>
                <a:ea typeface="Lato Black"/>
                <a:cs typeface="Lato Black"/>
                <a:sym typeface="Lato Black"/>
              </a:rPr>
              <a:t>Equalization Aid Resources on the School Financial Services Website</a:t>
            </a:r>
            <a:endParaRPr/>
          </a:p>
        </p:txBody>
      </p:sp>
      <p:sp>
        <p:nvSpPr>
          <p:cNvPr id="3" name="Google Shape;649;p41">
            <a:extLst>
              <a:ext uri="{FF2B5EF4-FFF2-40B4-BE49-F238E27FC236}">
                <a16:creationId xmlns:a16="http://schemas.microsoft.com/office/drawing/2014/main" id="{56334959-F0E1-0FD4-BB5C-4F309D46326B}"/>
              </a:ext>
            </a:extLst>
          </p:cNvPr>
          <p:cNvSpPr txBox="1"/>
          <p:nvPr/>
        </p:nvSpPr>
        <p:spPr>
          <a:xfrm>
            <a:off x="8638903" y="4720488"/>
            <a:ext cx="502920" cy="32350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400">
                <a:solidFill>
                  <a:schemeClr val="dk1"/>
                </a:solidFill>
                <a:latin typeface="Lato"/>
                <a:ea typeface="Lato"/>
                <a:cs typeface="Lato"/>
                <a:sym typeface="Lato"/>
              </a:rPr>
              <a:t>57</a:t>
            </a:fld>
            <a:endParaRPr sz="1400" dirty="0">
              <a:solidFill>
                <a:schemeClr val="dk1"/>
              </a:solidFill>
              <a:latin typeface="Lato"/>
              <a:ea typeface="Lato"/>
              <a:cs typeface="Lato"/>
              <a:sym typeface="Lato"/>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817"/>
        <p:cNvGrpSpPr/>
        <p:nvPr/>
      </p:nvGrpSpPr>
      <p:grpSpPr>
        <a:xfrm>
          <a:off x="0" y="0"/>
          <a:ext cx="0" cy="0"/>
          <a:chOff x="0" y="0"/>
          <a:chExt cx="0" cy="0"/>
        </a:xfrm>
      </p:grpSpPr>
      <p:sp>
        <p:nvSpPr>
          <p:cNvPr id="818" name="Google Shape;818;p54"/>
          <p:cNvSpPr txBox="1">
            <a:spLocks noGrp="1"/>
          </p:cNvSpPr>
          <p:nvPr>
            <p:ph type="title"/>
          </p:nvPr>
        </p:nvSpPr>
        <p:spPr>
          <a:xfrm>
            <a:off x="457200" y="200620"/>
            <a:ext cx="8229600" cy="1049274"/>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lt1"/>
              </a:buClr>
              <a:buSzPct val="100000"/>
              <a:buFont typeface="Lato Black"/>
              <a:buNone/>
            </a:pPr>
            <a:r>
              <a:rPr lang="en-US"/>
              <a:t>October 15</a:t>
            </a:r>
            <a:r>
              <a:rPr lang="en-US" baseline="30000"/>
              <a:t>th</a:t>
            </a:r>
            <a:r>
              <a:rPr lang="en-US"/>
              <a:t> Equalization Aid – Algebraic</a:t>
            </a:r>
            <a:endParaRPr/>
          </a:p>
        </p:txBody>
      </p:sp>
      <p:sp>
        <p:nvSpPr>
          <p:cNvPr id="819" name="Google Shape;819;p54"/>
          <p:cNvSpPr txBox="1">
            <a:spLocks noGrp="1"/>
          </p:cNvSpPr>
          <p:nvPr>
            <p:ph type="sldNum" idx="12"/>
          </p:nvPr>
        </p:nvSpPr>
        <p:spPr>
          <a:xfrm>
            <a:off x="8641080" y="4755028"/>
            <a:ext cx="502920" cy="37570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58</a:t>
            </a:fld>
            <a:endParaRPr dirty="0"/>
          </a:p>
        </p:txBody>
      </p:sp>
      <p:pic>
        <p:nvPicPr>
          <p:cNvPr id="820" name="Google Shape;820;p54"/>
          <p:cNvPicPr preferRelativeResize="0">
            <a:picLocks noGrp="1"/>
          </p:cNvPicPr>
          <p:nvPr>
            <p:ph type="body" idx="1"/>
          </p:nvPr>
        </p:nvPicPr>
        <p:blipFill rotWithShape="1">
          <a:blip r:embed="rId3">
            <a:alphaModFix/>
          </a:blip>
          <a:srcRect/>
          <a:stretch/>
        </p:blipFill>
        <p:spPr>
          <a:xfrm>
            <a:off x="1697182" y="1412875"/>
            <a:ext cx="5749636" cy="3429000"/>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824"/>
        <p:cNvGrpSpPr/>
        <p:nvPr/>
      </p:nvGrpSpPr>
      <p:grpSpPr>
        <a:xfrm>
          <a:off x="0" y="0"/>
          <a:ext cx="0" cy="0"/>
          <a:chOff x="0" y="0"/>
          <a:chExt cx="0" cy="0"/>
        </a:xfrm>
      </p:grpSpPr>
      <p:sp>
        <p:nvSpPr>
          <p:cNvPr id="825" name="Google Shape;825;p55"/>
          <p:cNvSpPr txBox="1">
            <a:spLocks noGrp="1"/>
          </p:cNvSpPr>
          <p:nvPr>
            <p:ph type="title"/>
          </p:nvPr>
        </p:nvSpPr>
        <p:spPr>
          <a:xfrm>
            <a:off x="457200" y="200620"/>
            <a:ext cx="8229600" cy="1049274"/>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lt1"/>
              </a:buClr>
              <a:buSzPct val="100000"/>
              <a:buFont typeface="Lato Black"/>
              <a:buNone/>
            </a:pPr>
            <a:r>
              <a:rPr lang="en-US"/>
              <a:t>October 15</a:t>
            </a:r>
            <a:r>
              <a:rPr lang="en-US" baseline="30000"/>
              <a:t>th</a:t>
            </a:r>
            <a:r>
              <a:rPr lang="en-US"/>
              <a:t> Equalization Aid – Bar Graph</a:t>
            </a:r>
            <a:endParaRPr/>
          </a:p>
        </p:txBody>
      </p:sp>
      <p:pic>
        <p:nvPicPr>
          <p:cNvPr id="826" name="Google Shape;826;p55"/>
          <p:cNvPicPr preferRelativeResize="0">
            <a:picLocks noGrp="1"/>
          </p:cNvPicPr>
          <p:nvPr>
            <p:ph type="body" idx="1"/>
          </p:nvPr>
        </p:nvPicPr>
        <p:blipFill rotWithShape="1">
          <a:blip r:embed="rId3">
            <a:alphaModFix/>
          </a:blip>
          <a:srcRect/>
          <a:stretch/>
        </p:blipFill>
        <p:spPr>
          <a:xfrm>
            <a:off x="1017057" y="1207883"/>
            <a:ext cx="6927317" cy="3523896"/>
          </a:xfrm>
          <a:prstGeom prst="rect">
            <a:avLst/>
          </a:prstGeom>
          <a:noFill/>
          <a:ln>
            <a:noFill/>
          </a:ln>
        </p:spPr>
      </p:pic>
      <p:sp>
        <p:nvSpPr>
          <p:cNvPr id="827" name="Google Shape;827;p55"/>
          <p:cNvSpPr txBox="1">
            <a:spLocks noGrp="1"/>
          </p:cNvSpPr>
          <p:nvPr>
            <p:ph type="sldNum" idx="12"/>
          </p:nvPr>
        </p:nvSpPr>
        <p:spPr>
          <a:xfrm>
            <a:off x="8641080" y="4731779"/>
            <a:ext cx="502920" cy="35526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59</a:t>
            </a:fld>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6"/>
          <p:cNvSpPr txBox="1">
            <a:spLocks noGrp="1"/>
          </p:cNvSpPr>
          <p:nvPr>
            <p:ph type="body" idx="1"/>
          </p:nvPr>
        </p:nvSpPr>
        <p:spPr>
          <a:xfrm>
            <a:off x="0" y="0"/>
            <a:ext cx="9144000" cy="921657"/>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3600"/>
              <a:buNone/>
            </a:pPr>
            <a:r>
              <a:rPr lang="en-US"/>
              <a:t>Wisconsin Constitution on Education</a:t>
            </a:r>
            <a:endParaRPr/>
          </a:p>
        </p:txBody>
      </p:sp>
      <p:sp>
        <p:nvSpPr>
          <p:cNvPr id="83" name="Google Shape;83;p6"/>
          <p:cNvSpPr txBox="1">
            <a:spLocks noGrp="1"/>
          </p:cNvSpPr>
          <p:nvPr>
            <p:ph type="body" idx="2"/>
          </p:nvPr>
        </p:nvSpPr>
        <p:spPr>
          <a:xfrm>
            <a:off x="1208314" y="1152467"/>
            <a:ext cx="6686549" cy="3540977"/>
          </a:xfrm>
          <a:prstGeom prst="rect">
            <a:avLst/>
          </a:prstGeom>
          <a:noFill/>
          <a:ln>
            <a:noFill/>
          </a:ln>
        </p:spPr>
        <p:txBody>
          <a:bodyPr spcFirstLastPara="1" wrap="square" lIns="91425" tIns="45700" rIns="91425" bIns="45700" anchor="t" anchorCtr="0">
            <a:noAutofit/>
          </a:bodyPr>
          <a:lstStyle/>
          <a:p>
            <a:pPr marL="342900" lvl="0" indent="-203200" algn="l" rtl="0">
              <a:lnSpc>
                <a:spcPct val="100000"/>
              </a:lnSpc>
              <a:spcBef>
                <a:spcPts val="0"/>
              </a:spcBef>
              <a:spcAft>
                <a:spcPts val="0"/>
              </a:spcAft>
              <a:buClr>
                <a:schemeClr val="dk1"/>
              </a:buClr>
              <a:buSzPts val="2200"/>
              <a:buFont typeface="Arial"/>
              <a:buNone/>
            </a:pPr>
            <a:endParaRPr sz="2200" dirty="0">
              <a:solidFill>
                <a:srgbClr val="000000"/>
              </a:solidFill>
              <a:latin typeface="Lato"/>
              <a:ea typeface="Lato"/>
              <a:cs typeface="Lato"/>
              <a:sym typeface="Lato"/>
            </a:endParaRPr>
          </a:p>
          <a:p>
            <a:pPr marL="0" lvl="0" indent="0" algn="ctr" rtl="0">
              <a:lnSpc>
                <a:spcPct val="100000"/>
              </a:lnSpc>
              <a:spcBef>
                <a:spcPts val="600"/>
              </a:spcBef>
              <a:spcAft>
                <a:spcPts val="0"/>
              </a:spcAft>
              <a:buClr>
                <a:srgbClr val="000000"/>
              </a:buClr>
              <a:buSzPts val="2200"/>
              <a:buNone/>
            </a:pPr>
            <a:r>
              <a:rPr lang="en-US" sz="2200" dirty="0">
                <a:solidFill>
                  <a:srgbClr val="000000"/>
                </a:solidFill>
                <a:latin typeface="Lato"/>
                <a:ea typeface="Lato"/>
                <a:cs typeface="Lato"/>
                <a:sym typeface="Lato"/>
              </a:rPr>
              <a:t>Article X, Section 4</a:t>
            </a:r>
            <a:endParaRPr dirty="0"/>
          </a:p>
          <a:p>
            <a:pPr marL="0" lvl="0" indent="0" algn="l" rtl="0">
              <a:lnSpc>
                <a:spcPct val="100000"/>
              </a:lnSpc>
              <a:spcBef>
                <a:spcPts val="600"/>
              </a:spcBef>
              <a:spcAft>
                <a:spcPts val="0"/>
              </a:spcAft>
              <a:buClr>
                <a:schemeClr val="dk1"/>
              </a:buClr>
              <a:buSzPts val="2200"/>
              <a:buNone/>
            </a:pPr>
            <a:endParaRPr sz="2200" dirty="0">
              <a:solidFill>
                <a:srgbClr val="000000"/>
              </a:solidFill>
              <a:latin typeface="Lato"/>
              <a:ea typeface="Lato"/>
              <a:cs typeface="Lato"/>
              <a:sym typeface="Lato"/>
            </a:endParaRPr>
          </a:p>
          <a:p>
            <a:pPr marL="0" lvl="0" indent="0" algn="ctr" rtl="0">
              <a:lnSpc>
                <a:spcPct val="100000"/>
              </a:lnSpc>
              <a:spcBef>
                <a:spcPts val="600"/>
              </a:spcBef>
              <a:spcAft>
                <a:spcPts val="0"/>
              </a:spcAft>
              <a:buClr>
                <a:srgbClr val="000000"/>
              </a:buClr>
              <a:buSzPts val="2200"/>
              <a:buNone/>
            </a:pPr>
            <a:r>
              <a:rPr lang="en-US" sz="2200" dirty="0">
                <a:solidFill>
                  <a:srgbClr val="000000"/>
                </a:solidFill>
                <a:latin typeface="Lato"/>
                <a:ea typeface="Lato"/>
                <a:cs typeface="Lato"/>
                <a:sym typeface="Lato"/>
              </a:rPr>
              <a:t>“Each town and city shall be required to raise by tax, annually, for the support of common schools therein……”</a:t>
            </a:r>
            <a:endParaRPr dirty="0"/>
          </a:p>
          <a:p>
            <a:pPr marL="342900" lvl="0" indent="-203200" algn="l" rtl="0">
              <a:lnSpc>
                <a:spcPct val="100000"/>
              </a:lnSpc>
              <a:spcBef>
                <a:spcPts val="600"/>
              </a:spcBef>
              <a:spcAft>
                <a:spcPts val="0"/>
              </a:spcAft>
              <a:buClr>
                <a:schemeClr val="dk1"/>
              </a:buClr>
              <a:buSzPts val="2200"/>
              <a:buFont typeface="Arial"/>
              <a:buNone/>
            </a:pPr>
            <a:endParaRPr sz="2200" dirty="0">
              <a:solidFill>
                <a:srgbClr val="000000"/>
              </a:solidFill>
              <a:latin typeface="Lato"/>
              <a:ea typeface="Lato"/>
              <a:cs typeface="Lato"/>
              <a:sym typeface="Lato"/>
            </a:endParaRPr>
          </a:p>
          <a:p>
            <a:pPr marL="0" lvl="0" indent="0" algn="ctr" rtl="0">
              <a:lnSpc>
                <a:spcPct val="100000"/>
              </a:lnSpc>
              <a:spcBef>
                <a:spcPts val="600"/>
              </a:spcBef>
              <a:spcAft>
                <a:spcPts val="0"/>
              </a:spcAft>
              <a:buClr>
                <a:srgbClr val="000000"/>
              </a:buClr>
              <a:buSzPts val="2200"/>
              <a:buNone/>
            </a:pPr>
            <a:r>
              <a:rPr lang="en-US" sz="2200" dirty="0">
                <a:solidFill>
                  <a:srgbClr val="000000"/>
                </a:solidFill>
                <a:latin typeface="Lato"/>
                <a:ea typeface="Lato"/>
                <a:cs typeface="Lato"/>
                <a:sym typeface="Lato"/>
              </a:rPr>
              <a:t>1848</a:t>
            </a:r>
            <a:endParaRPr dirty="0"/>
          </a:p>
          <a:p>
            <a:pPr marL="0" lvl="0" indent="0" algn="l" rtl="0">
              <a:lnSpc>
                <a:spcPct val="100000"/>
              </a:lnSpc>
              <a:spcBef>
                <a:spcPts val="600"/>
              </a:spcBef>
              <a:spcAft>
                <a:spcPts val="0"/>
              </a:spcAft>
              <a:buClr>
                <a:schemeClr val="dk1"/>
              </a:buClr>
              <a:buSzPts val="2200"/>
              <a:buNone/>
            </a:pPr>
            <a:endParaRPr sz="2200" dirty="0">
              <a:solidFill>
                <a:srgbClr val="000000"/>
              </a:solidFill>
              <a:latin typeface="Lato"/>
              <a:ea typeface="Lato"/>
              <a:cs typeface="Lato"/>
              <a:sym typeface="Lato"/>
            </a:endParaRPr>
          </a:p>
          <a:p>
            <a:pPr marL="342900" lvl="0" indent="-203200" algn="l" rtl="0">
              <a:lnSpc>
                <a:spcPct val="100000"/>
              </a:lnSpc>
              <a:spcBef>
                <a:spcPts val="600"/>
              </a:spcBef>
              <a:spcAft>
                <a:spcPts val="0"/>
              </a:spcAft>
              <a:buClr>
                <a:schemeClr val="dk1"/>
              </a:buClr>
              <a:buSzPts val="2200"/>
              <a:buFont typeface="Arial"/>
              <a:buNone/>
            </a:pPr>
            <a:endParaRPr sz="2200" b="0" dirty="0">
              <a:solidFill>
                <a:srgbClr val="000000"/>
              </a:solidFill>
              <a:latin typeface="Lato"/>
              <a:ea typeface="Lato"/>
              <a:cs typeface="Lato"/>
              <a:sym typeface="Lato"/>
            </a:endParaRPr>
          </a:p>
          <a:p>
            <a:pPr marL="342900" lvl="0" indent="-203200" algn="l" rtl="0">
              <a:lnSpc>
                <a:spcPct val="100000"/>
              </a:lnSpc>
              <a:spcBef>
                <a:spcPts val="600"/>
              </a:spcBef>
              <a:spcAft>
                <a:spcPts val="0"/>
              </a:spcAft>
              <a:buClr>
                <a:schemeClr val="dk1"/>
              </a:buClr>
              <a:buSzPts val="2200"/>
              <a:buFont typeface="Arial"/>
              <a:buNone/>
            </a:pPr>
            <a:endParaRPr sz="2200" dirty="0">
              <a:solidFill>
                <a:srgbClr val="000000"/>
              </a:solidFill>
              <a:latin typeface="Lato"/>
              <a:ea typeface="Lato"/>
              <a:cs typeface="Lato"/>
              <a:sym typeface="Lato"/>
            </a:endParaRPr>
          </a:p>
        </p:txBody>
      </p:sp>
      <p:sp>
        <p:nvSpPr>
          <p:cNvPr id="84" name="Google Shape;84;p6"/>
          <p:cNvSpPr/>
          <p:nvPr/>
        </p:nvSpPr>
        <p:spPr>
          <a:xfrm>
            <a:off x="8787890" y="4693444"/>
            <a:ext cx="28886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fld id="{00000000-1234-1234-1234-123412341234}" type="slidenum">
              <a:rPr lang="en-US" sz="1400" b="0" i="0" u="none" strike="noStrike" cap="none">
                <a:solidFill>
                  <a:srgbClr val="000000"/>
                </a:solidFill>
                <a:latin typeface="Lato"/>
                <a:ea typeface="Lato"/>
                <a:cs typeface="Lato"/>
                <a:sym typeface="Lato"/>
              </a:rPr>
              <a:t>6</a:t>
            </a:fld>
            <a:endParaRPr sz="1400" b="0" i="0" u="none" strike="noStrike" cap="none" dirty="0">
              <a:solidFill>
                <a:srgbClr val="000000"/>
              </a:solidFill>
              <a:latin typeface="Lato"/>
              <a:ea typeface="Lato"/>
              <a:cs typeface="Lato"/>
              <a:sym typeface="Lato"/>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832"/>
        <p:cNvGrpSpPr/>
        <p:nvPr/>
      </p:nvGrpSpPr>
      <p:grpSpPr>
        <a:xfrm>
          <a:off x="0" y="0"/>
          <a:ext cx="0" cy="0"/>
          <a:chOff x="0" y="0"/>
          <a:chExt cx="0" cy="0"/>
        </a:xfrm>
      </p:grpSpPr>
      <p:sp>
        <p:nvSpPr>
          <p:cNvPr id="833" name="Google Shape;833;p56"/>
          <p:cNvSpPr/>
          <p:nvPr/>
        </p:nvSpPr>
        <p:spPr>
          <a:xfrm>
            <a:off x="369117" y="173607"/>
            <a:ext cx="8573547" cy="556570"/>
          </a:xfrm>
          <a:prstGeom prst="rect">
            <a:avLst/>
          </a:prstGeom>
          <a:noFill/>
          <a:ln>
            <a:noFill/>
          </a:ln>
        </p:spPr>
        <p:txBody>
          <a:bodyPr spcFirstLastPara="1" wrap="square" lIns="69050" tIns="34525" rIns="69050" bIns="34525" anchor="b" anchorCtr="0">
            <a:noAutofit/>
          </a:bodyPr>
          <a:lstStyle/>
          <a:p>
            <a:pPr marL="0" marR="0" lvl="0" indent="0" algn="ctr" rtl="0">
              <a:spcBef>
                <a:spcPts val="0"/>
              </a:spcBef>
              <a:spcAft>
                <a:spcPts val="0"/>
              </a:spcAft>
              <a:buNone/>
            </a:pPr>
            <a:endParaRPr sz="2800" b="1">
              <a:solidFill>
                <a:schemeClr val="lt1"/>
              </a:solidFill>
              <a:latin typeface="Lato Black"/>
              <a:ea typeface="Lato Black"/>
              <a:cs typeface="Lato Black"/>
              <a:sym typeface="Lato Black"/>
            </a:endParaRPr>
          </a:p>
          <a:p>
            <a:pPr marL="0" marR="0" lvl="0" indent="0" algn="ctr" rtl="0">
              <a:spcBef>
                <a:spcPts val="0"/>
              </a:spcBef>
              <a:spcAft>
                <a:spcPts val="0"/>
              </a:spcAft>
              <a:buNone/>
            </a:pPr>
            <a:r>
              <a:rPr lang="en-US" sz="2800" b="1">
                <a:solidFill>
                  <a:schemeClr val="lt1"/>
                </a:solidFill>
                <a:latin typeface="Lato Black"/>
                <a:ea typeface="Lato Black"/>
                <a:cs typeface="Lato Black"/>
                <a:sym typeface="Lato Black"/>
              </a:rPr>
              <a:t>October 15</a:t>
            </a:r>
            <a:r>
              <a:rPr lang="en-US" sz="2800" b="1" baseline="30000">
                <a:solidFill>
                  <a:schemeClr val="lt1"/>
                </a:solidFill>
                <a:latin typeface="Lato Black"/>
                <a:ea typeface="Lato Black"/>
                <a:cs typeface="Lato Black"/>
                <a:sym typeface="Lato Black"/>
              </a:rPr>
              <a:t>th</a:t>
            </a:r>
            <a:r>
              <a:rPr lang="en-US" sz="2800" b="1">
                <a:solidFill>
                  <a:schemeClr val="lt1"/>
                </a:solidFill>
                <a:latin typeface="Lato Black"/>
                <a:ea typeface="Lato Black"/>
                <a:cs typeface="Lato Black"/>
                <a:sym typeface="Lato Black"/>
              </a:rPr>
              <a:t> General Aid Certification Worksheets</a:t>
            </a:r>
            <a:endParaRPr/>
          </a:p>
        </p:txBody>
      </p:sp>
      <p:pic>
        <p:nvPicPr>
          <p:cNvPr id="835" name="Google Shape;835;p56"/>
          <p:cNvPicPr preferRelativeResize="0"/>
          <p:nvPr/>
        </p:nvPicPr>
        <p:blipFill rotWithShape="1">
          <a:blip r:embed="rId3">
            <a:alphaModFix/>
          </a:blip>
          <a:srcRect/>
          <a:stretch/>
        </p:blipFill>
        <p:spPr>
          <a:xfrm>
            <a:off x="1054363" y="1065939"/>
            <a:ext cx="6713842" cy="3986344"/>
          </a:xfrm>
          <a:prstGeom prst="rect">
            <a:avLst/>
          </a:prstGeom>
          <a:noFill/>
          <a:ln>
            <a:noFill/>
          </a:ln>
        </p:spPr>
      </p:pic>
      <p:sp>
        <p:nvSpPr>
          <p:cNvPr id="2" name="Google Shape;649;p41">
            <a:extLst>
              <a:ext uri="{FF2B5EF4-FFF2-40B4-BE49-F238E27FC236}">
                <a16:creationId xmlns:a16="http://schemas.microsoft.com/office/drawing/2014/main" id="{92E69587-008B-1850-7CFD-E6AAA0E9D437}"/>
              </a:ext>
            </a:extLst>
          </p:cNvPr>
          <p:cNvSpPr txBox="1"/>
          <p:nvPr/>
        </p:nvSpPr>
        <p:spPr>
          <a:xfrm>
            <a:off x="8638903" y="4720488"/>
            <a:ext cx="502920" cy="32350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400">
                <a:solidFill>
                  <a:schemeClr val="dk1"/>
                </a:solidFill>
                <a:latin typeface="Lato"/>
                <a:ea typeface="Lato"/>
                <a:cs typeface="Lato"/>
                <a:sym typeface="Lato"/>
              </a:rPr>
              <a:t>60</a:t>
            </a:fld>
            <a:endParaRPr sz="1400" dirty="0">
              <a:solidFill>
                <a:schemeClr val="dk1"/>
              </a:solidFill>
              <a:latin typeface="Lato"/>
              <a:ea typeface="Lato"/>
              <a:cs typeface="Lato"/>
              <a:sym typeface="Lato"/>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840"/>
        <p:cNvGrpSpPr/>
        <p:nvPr/>
      </p:nvGrpSpPr>
      <p:grpSpPr>
        <a:xfrm>
          <a:off x="0" y="0"/>
          <a:ext cx="0" cy="0"/>
          <a:chOff x="0" y="0"/>
          <a:chExt cx="0" cy="0"/>
        </a:xfrm>
      </p:grpSpPr>
      <p:sp>
        <p:nvSpPr>
          <p:cNvPr id="841" name="Google Shape;841;g26540dd2c70_0_109"/>
          <p:cNvSpPr txBox="1"/>
          <p:nvPr/>
        </p:nvSpPr>
        <p:spPr>
          <a:xfrm>
            <a:off x="244032" y="146514"/>
            <a:ext cx="8539800" cy="523200"/>
          </a:xfrm>
          <a:prstGeom prst="rect">
            <a:avLst/>
          </a:prstGeom>
          <a:noFill/>
          <a:ln>
            <a:noFill/>
          </a:ln>
        </p:spPr>
        <p:txBody>
          <a:bodyPr spcFirstLastPara="1" wrap="square" lIns="0" tIns="45700" rIns="0" bIns="45700" anchor="ctr" anchorCtr="0">
            <a:spAutoFit/>
          </a:bodyPr>
          <a:lstStyle/>
          <a:p>
            <a:pPr marL="0" marR="0" lvl="0" indent="0" algn="ctr" rtl="0">
              <a:spcBef>
                <a:spcPts val="0"/>
              </a:spcBef>
              <a:spcAft>
                <a:spcPts val="0"/>
              </a:spcAft>
              <a:buNone/>
            </a:pPr>
            <a:r>
              <a:rPr lang="en-US" sz="2800" b="1">
                <a:solidFill>
                  <a:schemeClr val="lt1"/>
                </a:solidFill>
                <a:latin typeface="Lato Black"/>
                <a:ea typeface="Lato Black"/>
                <a:cs typeface="Lato Black"/>
                <a:sym typeface="Lato Black"/>
              </a:rPr>
              <a:t>Equalization Aid – What is Happening Over Time?</a:t>
            </a:r>
            <a:endParaRPr/>
          </a:p>
        </p:txBody>
      </p:sp>
      <p:pic>
        <p:nvPicPr>
          <p:cNvPr id="842" name="Google Shape;842;g26540dd2c70_0_109"/>
          <p:cNvPicPr preferRelativeResize="0"/>
          <p:nvPr/>
        </p:nvPicPr>
        <p:blipFill rotWithShape="1">
          <a:blip r:embed="rId3">
            <a:alphaModFix/>
          </a:blip>
          <a:srcRect/>
          <a:stretch/>
        </p:blipFill>
        <p:spPr>
          <a:xfrm>
            <a:off x="1257300" y="800100"/>
            <a:ext cx="6743701" cy="4252912"/>
          </a:xfrm>
          <a:prstGeom prst="rect">
            <a:avLst/>
          </a:prstGeom>
          <a:noFill/>
          <a:ln>
            <a:noFill/>
          </a:ln>
        </p:spPr>
      </p:pic>
      <p:sp>
        <p:nvSpPr>
          <p:cNvPr id="843" name="Google Shape;843;g26540dd2c70_0_109"/>
          <p:cNvSpPr txBox="1"/>
          <p:nvPr/>
        </p:nvSpPr>
        <p:spPr>
          <a:xfrm>
            <a:off x="2219326" y="3783552"/>
            <a:ext cx="2924100" cy="161700"/>
          </a:xfrm>
          <a:prstGeom prst="rect">
            <a:avLst/>
          </a:prstGeom>
          <a:solidFill>
            <a:srgbClr val="CC6600"/>
          </a:solidFill>
          <a:ln w="9525" cap="flat" cmpd="sng">
            <a:solidFill>
              <a:schemeClr val="dk1"/>
            </a:solidFill>
            <a:prstDash val="solid"/>
            <a:miter lim="800000"/>
            <a:headEnd type="none" w="sm" len="sm"/>
            <a:tailEnd type="none" w="sm" len="sm"/>
          </a:ln>
        </p:spPr>
        <p:txBody>
          <a:bodyPr spcFirstLastPara="1" wrap="square" lIns="0" tIns="0" rIns="0" bIns="0" anchor="t" anchorCtr="0">
            <a:spAutoFit/>
          </a:bodyPr>
          <a:lstStyle/>
          <a:p>
            <a:pPr marL="0" marR="0" lvl="0" indent="0" algn="ctr" rtl="0">
              <a:spcBef>
                <a:spcPts val="0"/>
              </a:spcBef>
              <a:spcAft>
                <a:spcPts val="0"/>
              </a:spcAft>
              <a:buNone/>
            </a:pPr>
            <a:r>
              <a:rPr lang="en-US" sz="1050" b="0" i="1">
                <a:solidFill>
                  <a:srgbClr val="FF9900"/>
                </a:solidFill>
                <a:latin typeface="Times New Roman"/>
                <a:ea typeface="Times New Roman"/>
                <a:cs typeface="Times New Roman"/>
                <a:sym typeface="Times New Roman"/>
              </a:rPr>
              <a:t> </a:t>
            </a:r>
            <a:r>
              <a:rPr lang="en-US" sz="601" b="0" i="1">
                <a:solidFill>
                  <a:srgbClr val="FF9900"/>
                </a:solidFill>
                <a:latin typeface="Times New Roman"/>
                <a:ea typeface="Times New Roman"/>
                <a:cs typeface="Times New Roman"/>
                <a:sym typeface="Times New Roman"/>
              </a:rPr>
              <a:t>              </a:t>
            </a:r>
            <a:endParaRPr/>
          </a:p>
        </p:txBody>
      </p:sp>
      <p:sp>
        <p:nvSpPr>
          <p:cNvPr id="844" name="Google Shape;844;g26540dd2c70_0_109"/>
          <p:cNvSpPr txBox="1"/>
          <p:nvPr/>
        </p:nvSpPr>
        <p:spPr>
          <a:xfrm>
            <a:off x="3429000" y="3760807"/>
            <a:ext cx="1600200" cy="253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50" b="1">
                <a:solidFill>
                  <a:schemeClr val="lt1"/>
                </a:solidFill>
                <a:latin typeface="Calibri"/>
                <a:ea typeface="Calibri"/>
                <a:cs typeface="Calibri"/>
                <a:sym typeface="Calibri"/>
              </a:rPr>
              <a:t>Primary Aid</a:t>
            </a:r>
            <a:endParaRPr/>
          </a:p>
        </p:txBody>
      </p:sp>
      <p:sp>
        <p:nvSpPr>
          <p:cNvPr id="845" name="Google Shape;845;g26540dd2c70_0_109"/>
          <p:cNvSpPr txBox="1"/>
          <p:nvPr/>
        </p:nvSpPr>
        <p:spPr>
          <a:xfrm>
            <a:off x="2219325" y="1886541"/>
            <a:ext cx="2352600" cy="1408500"/>
          </a:xfrm>
          <a:prstGeom prst="rect">
            <a:avLst/>
          </a:prstGeom>
          <a:solidFill>
            <a:srgbClr val="000099"/>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endParaRPr sz="855" b="0" i="1">
              <a:solidFill>
                <a:srgbClr val="F2F2F2"/>
              </a:solidFill>
              <a:latin typeface="Times New Roman"/>
              <a:ea typeface="Times New Roman"/>
              <a:cs typeface="Times New Roman"/>
              <a:sym typeface="Times New Roman"/>
            </a:endParaRPr>
          </a:p>
          <a:p>
            <a:pPr marL="0" marR="0" lvl="0" indent="0" algn="ctr" rtl="0">
              <a:spcBef>
                <a:spcPts val="0"/>
              </a:spcBef>
              <a:spcAft>
                <a:spcPts val="0"/>
              </a:spcAft>
              <a:buNone/>
            </a:pPr>
            <a:endParaRPr sz="855" b="0" i="1">
              <a:solidFill>
                <a:srgbClr val="F2F2F2"/>
              </a:solidFill>
              <a:latin typeface="Times New Roman"/>
              <a:ea typeface="Times New Roman"/>
              <a:cs typeface="Times New Roman"/>
              <a:sym typeface="Times New Roman"/>
            </a:endParaRPr>
          </a:p>
          <a:p>
            <a:pPr marL="0" marR="0" lvl="0" indent="0" algn="ctr" rtl="0">
              <a:spcBef>
                <a:spcPts val="0"/>
              </a:spcBef>
              <a:spcAft>
                <a:spcPts val="0"/>
              </a:spcAft>
              <a:buNone/>
            </a:pPr>
            <a:endParaRPr sz="855" b="0" i="1">
              <a:solidFill>
                <a:srgbClr val="F2F2F2"/>
              </a:solidFill>
              <a:latin typeface="Times New Roman"/>
              <a:ea typeface="Times New Roman"/>
              <a:cs typeface="Times New Roman"/>
              <a:sym typeface="Times New Roman"/>
            </a:endParaRPr>
          </a:p>
          <a:p>
            <a:pPr marL="0" marR="0" lvl="0" indent="0" algn="ctr" rtl="0">
              <a:spcBef>
                <a:spcPts val="0"/>
              </a:spcBef>
              <a:spcAft>
                <a:spcPts val="0"/>
              </a:spcAft>
              <a:buNone/>
            </a:pPr>
            <a:endParaRPr sz="855" b="0" i="1">
              <a:solidFill>
                <a:srgbClr val="F2F2F2"/>
              </a:solidFill>
              <a:latin typeface="Times New Roman"/>
              <a:ea typeface="Times New Roman"/>
              <a:cs typeface="Times New Roman"/>
              <a:sym typeface="Times New Roman"/>
            </a:endParaRPr>
          </a:p>
          <a:p>
            <a:pPr marL="0" marR="0" lvl="0" indent="0" algn="ctr" rtl="0">
              <a:spcBef>
                <a:spcPts val="0"/>
              </a:spcBef>
              <a:spcAft>
                <a:spcPts val="0"/>
              </a:spcAft>
              <a:buNone/>
            </a:pPr>
            <a:endParaRPr sz="855" b="0" i="1">
              <a:solidFill>
                <a:srgbClr val="F2F2F2"/>
              </a:solidFill>
              <a:latin typeface="Times New Roman"/>
              <a:ea typeface="Times New Roman"/>
              <a:cs typeface="Times New Roman"/>
              <a:sym typeface="Times New Roman"/>
            </a:endParaRPr>
          </a:p>
          <a:p>
            <a:pPr marL="0" marR="0" lvl="0" indent="0" algn="ctr" rtl="0">
              <a:spcBef>
                <a:spcPts val="0"/>
              </a:spcBef>
              <a:spcAft>
                <a:spcPts val="0"/>
              </a:spcAft>
              <a:buNone/>
            </a:pPr>
            <a:endParaRPr sz="855" b="0" i="1">
              <a:solidFill>
                <a:srgbClr val="F2F2F2"/>
              </a:solidFill>
              <a:latin typeface="Times New Roman"/>
              <a:ea typeface="Times New Roman"/>
              <a:cs typeface="Times New Roman"/>
              <a:sym typeface="Times New Roman"/>
            </a:endParaRPr>
          </a:p>
          <a:p>
            <a:pPr marL="0" marR="0" lvl="0" indent="0" algn="ctr" rtl="0">
              <a:spcBef>
                <a:spcPts val="0"/>
              </a:spcBef>
              <a:spcAft>
                <a:spcPts val="0"/>
              </a:spcAft>
              <a:buNone/>
            </a:pPr>
            <a:endParaRPr sz="855" b="0" i="1">
              <a:solidFill>
                <a:srgbClr val="F2F2F2"/>
              </a:solidFill>
              <a:latin typeface="Times New Roman"/>
              <a:ea typeface="Times New Roman"/>
              <a:cs typeface="Times New Roman"/>
              <a:sym typeface="Times New Roman"/>
            </a:endParaRPr>
          </a:p>
          <a:p>
            <a:pPr marL="0" marR="0" lvl="0" indent="0" algn="ctr" rtl="0">
              <a:spcBef>
                <a:spcPts val="0"/>
              </a:spcBef>
              <a:spcAft>
                <a:spcPts val="0"/>
              </a:spcAft>
              <a:buNone/>
            </a:pPr>
            <a:endParaRPr sz="855" b="0" i="1">
              <a:solidFill>
                <a:srgbClr val="F2F2F2"/>
              </a:solidFill>
              <a:latin typeface="Times New Roman"/>
              <a:ea typeface="Times New Roman"/>
              <a:cs typeface="Times New Roman"/>
              <a:sym typeface="Times New Roman"/>
            </a:endParaRPr>
          </a:p>
          <a:p>
            <a:pPr marL="0" marR="0" lvl="0" indent="0" algn="ctr" rtl="0">
              <a:spcBef>
                <a:spcPts val="0"/>
              </a:spcBef>
              <a:spcAft>
                <a:spcPts val="0"/>
              </a:spcAft>
              <a:buNone/>
            </a:pPr>
            <a:endParaRPr sz="855" b="0" i="1">
              <a:solidFill>
                <a:srgbClr val="F2F2F2"/>
              </a:solidFill>
              <a:latin typeface="Times New Roman"/>
              <a:ea typeface="Times New Roman"/>
              <a:cs typeface="Times New Roman"/>
              <a:sym typeface="Times New Roman"/>
            </a:endParaRPr>
          </a:p>
          <a:p>
            <a:pPr marL="0" marR="0" lvl="0" indent="0" algn="ctr" rtl="0">
              <a:spcBef>
                <a:spcPts val="0"/>
              </a:spcBef>
              <a:spcAft>
                <a:spcPts val="0"/>
              </a:spcAft>
              <a:buNone/>
            </a:pPr>
            <a:endParaRPr sz="855" b="0" i="1">
              <a:solidFill>
                <a:srgbClr val="F2F2F2"/>
              </a:solidFill>
              <a:latin typeface="Times New Roman"/>
              <a:ea typeface="Times New Roman"/>
              <a:cs typeface="Times New Roman"/>
              <a:sym typeface="Times New Roman"/>
            </a:endParaRPr>
          </a:p>
        </p:txBody>
      </p:sp>
      <p:sp>
        <p:nvSpPr>
          <p:cNvPr id="846" name="Google Shape;846;g26540dd2c70_0_109"/>
          <p:cNvSpPr txBox="1"/>
          <p:nvPr/>
        </p:nvSpPr>
        <p:spPr>
          <a:xfrm>
            <a:off x="2815830" y="2765892"/>
            <a:ext cx="1086000" cy="253800"/>
          </a:xfrm>
          <a:prstGeom prst="rect">
            <a:avLst/>
          </a:prstGeom>
          <a:solidFill>
            <a:srgbClr val="00009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50" b="1">
                <a:solidFill>
                  <a:srgbClr val="F2F2F2"/>
                </a:solidFill>
                <a:latin typeface="Calibri"/>
                <a:ea typeface="Calibri"/>
                <a:cs typeface="Calibri"/>
                <a:sym typeface="Calibri"/>
              </a:rPr>
              <a:t>Secondary Aid</a:t>
            </a:r>
            <a:endParaRPr/>
          </a:p>
        </p:txBody>
      </p:sp>
      <p:sp>
        <p:nvSpPr>
          <p:cNvPr id="847" name="Google Shape;847;g26540dd2c70_0_109"/>
          <p:cNvSpPr txBox="1"/>
          <p:nvPr/>
        </p:nvSpPr>
        <p:spPr>
          <a:xfrm>
            <a:off x="2815830" y="1116098"/>
            <a:ext cx="4568100" cy="750000"/>
          </a:xfrm>
          <a:prstGeom prst="rect">
            <a:avLst/>
          </a:prstGeom>
          <a:solidFill>
            <a:srgbClr val="008000"/>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endParaRPr sz="1080" b="0" i="1">
              <a:solidFill>
                <a:srgbClr val="FF9900"/>
              </a:solidFill>
              <a:latin typeface="Times New Roman"/>
              <a:ea typeface="Times New Roman"/>
              <a:cs typeface="Times New Roman"/>
              <a:sym typeface="Times New Roman"/>
            </a:endParaRPr>
          </a:p>
          <a:p>
            <a:pPr marL="0" marR="0" lvl="0" indent="0" algn="ctr" rtl="0">
              <a:spcBef>
                <a:spcPts val="0"/>
              </a:spcBef>
              <a:spcAft>
                <a:spcPts val="0"/>
              </a:spcAft>
              <a:buNone/>
            </a:pPr>
            <a:endParaRPr sz="540" b="0" i="1">
              <a:solidFill>
                <a:srgbClr val="FF9900"/>
              </a:solidFill>
              <a:latin typeface="Times New Roman"/>
              <a:ea typeface="Times New Roman"/>
              <a:cs typeface="Times New Roman"/>
              <a:sym typeface="Times New Roman"/>
            </a:endParaRPr>
          </a:p>
          <a:p>
            <a:pPr marL="0" marR="0" lvl="0" indent="0" algn="ctr" rtl="0">
              <a:spcBef>
                <a:spcPts val="0"/>
              </a:spcBef>
              <a:spcAft>
                <a:spcPts val="0"/>
              </a:spcAft>
              <a:buNone/>
            </a:pPr>
            <a:endParaRPr sz="540" b="0" i="1">
              <a:solidFill>
                <a:srgbClr val="FF9900"/>
              </a:solidFill>
              <a:latin typeface="Times New Roman"/>
              <a:ea typeface="Times New Roman"/>
              <a:cs typeface="Times New Roman"/>
              <a:sym typeface="Times New Roman"/>
            </a:endParaRPr>
          </a:p>
          <a:p>
            <a:pPr marL="0" marR="0" lvl="0" indent="0" algn="ctr" rtl="0">
              <a:spcBef>
                <a:spcPts val="0"/>
              </a:spcBef>
              <a:spcAft>
                <a:spcPts val="0"/>
              </a:spcAft>
              <a:buNone/>
            </a:pPr>
            <a:endParaRPr sz="540" b="0" i="1">
              <a:solidFill>
                <a:srgbClr val="FF9900"/>
              </a:solidFill>
              <a:latin typeface="Times New Roman"/>
              <a:ea typeface="Times New Roman"/>
              <a:cs typeface="Times New Roman"/>
              <a:sym typeface="Times New Roman"/>
            </a:endParaRPr>
          </a:p>
          <a:p>
            <a:pPr marL="0" marR="0" lvl="0" indent="0" algn="ctr" rtl="0">
              <a:spcBef>
                <a:spcPts val="0"/>
              </a:spcBef>
              <a:spcAft>
                <a:spcPts val="0"/>
              </a:spcAft>
              <a:buNone/>
            </a:pPr>
            <a:r>
              <a:rPr lang="en-US" sz="1080" b="0" i="1">
                <a:solidFill>
                  <a:srgbClr val="FF9900"/>
                </a:solidFill>
                <a:latin typeface="Times New Roman"/>
                <a:ea typeface="Times New Roman"/>
                <a:cs typeface="Times New Roman"/>
                <a:sym typeface="Times New Roman"/>
              </a:rPr>
              <a:t>             </a:t>
            </a:r>
            <a:endParaRPr/>
          </a:p>
        </p:txBody>
      </p:sp>
      <p:sp>
        <p:nvSpPr>
          <p:cNvPr id="848" name="Google Shape;848;g26540dd2c70_0_109"/>
          <p:cNvSpPr txBox="1"/>
          <p:nvPr/>
        </p:nvSpPr>
        <p:spPr>
          <a:xfrm>
            <a:off x="2219326" y="1114851"/>
            <a:ext cx="1160400" cy="743100"/>
          </a:xfrm>
          <a:prstGeom prst="rect">
            <a:avLst/>
          </a:prstGeom>
          <a:solidFill>
            <a:srgbClr val="003300"/>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900" b="0" i="1">
                <a:solidFill>
                  <a:srgbClr val="FF9900"/>
                </a:solidFill>
                <a:latin typeface="Times New Roman"/>
                <a:ea typeface="Times New Roman"/>
                <a:cs typeface="Times New Roman"/>
                <a:sym typeface="Times New Roman"/>
              </a:rPr>
              <a:t> </a:t>
            </a:r>
            <a:endParaRPr/>
          </a:p>
          <a:p>
            <a:pPr marL="0" marR="0" lvl="0" indent="0" algn="ctr" rtl="0">
              <a:spcBef>
                <a:spcPts val="0"/>
              </a:spcBef>
              <a:spcAft>
                <a:spcPts val="0"/>
              </a:spcAft>
              <a:buNone/>
            </a:pPr>
            <a:r>
              <a:rPr lang="en-US" sz="900" b="0" i="1">
                <a:solidFill>
                  <a:srgbClr val="FF9900"/>
                </a:solidFill>
                <a:latin typeface="Times New Roman"/>
                <a:ea typeface="Times New Roman"/>
                <a:cs typeface="Times New Roman"/>
                <a:sym typeface="Times New Roman"/>
              </a:rPr>
              <a:t>             </a:t>
            </a:r>
            <a:endParaRPr/>
          </a:p>
        </p:txBody>
      </p:sp>
      <p:sp>
        <p:nvSpPr>
          <p:cNvPr id="849" name="Google Shape;849;g26540dd2c70_0_109"/>
          <p:cNvSpPr txBox="1"/>
          <p:nvPr/>
        </p:nvSpPr>
        <p:spPr>
          <a:xfrm>
            <a:off x="5141212" y="3783552"/>
            <a:ext cx="2242500" cy="161700"/>
          </a:xfrm>
          <a:prstGeom prst="rect">
            <a:avLst/>
          </a:prstGeom>
          <a:solidFill>
            <a:srgbClr val="FFC000"/>
          </a:solidFill>
          <a:ln w="9525" cap="flat" cmpd="sng">
            <a:solidFill>
              <a:schemeClr val="dk1"/>
            </a:solidFill>
            <a:prstDash val="solid"/>
            <a:miter lim="800000"/>
            <a:headEnd type="none" w="sm" len="sm"/>
            <a:tailEnd type="none" w="sm" len="sm"/>
          </a:ln>
        </p:spPr>
        <p:txBody>
          <a:bodyPr spcFirstLastPara="1" wrap="square" lIns="0" tIns="0" rIns="0" bIns="0" anchor="t" anchorCtr="0">
            <a:spAutoFit/>
          </a:bodyPr>
          <a:lstStyle/>
          <a:p>
            <a:pPr marL="0" marR="0" lvl="0" indent="0" algn="ctr" rtl="0">
              <a:spcBef>
                <a:spcPts val="0"/>
              </a:spcBef>
              <a:spcAft>
                <a:spcPts val="0"/>
              </a:spcAft>
              <a:buNone/>
            </a:pPr>
            <a:r>
              <a:rPr lang="en-US" sz="1050" b="0" i="1">
                <a:solidFill>
                  <a:srgbClr val="FF9900"/>
                </a:solidFill>
                <a:latin typeface="Times New Roman"/>
                <a:ea typeface="Times New Roman"/>
                <a:cs typeface="Times New Roman"/>
                <a:sym typeface="Times New Roman"/>
              </a:rPr>
              <a:t> </a:t>
            </a:r>
            <a:r>
              <a:rPr lang="en-US" sz="601" b="0" i="1">
                <a:solidFill>
                  <a:srgbClr val="FF9900"/>
                </a:solidFill>
                <a:latin typeface="Times New Roman"/>
                <a:ea typeface="Times New Roman"/>
                <a:cs typeface="Times New Roman"/>
                <a:sym typeface="Times New Roman"/>
              </a:rPr>
              <a:t>              </a:t>
            </a:r>
            <a:endParaRPr/>
          </a:p>
        </p:txBody>
      </p:sp>
      <p:sp>
        <p:nvSpPr>
          <p:cNvPr id="850" name="Google Shape;850;g26540dd2c70_0_109"/>
          <p:cNvSpPr txBox="1"/>
          <p:nvPr/>
        </p:nvSpPr>
        <p:spPr>
          <a:xfrm>
            <a:off x="4581432" y="1872506"/>
            <a:ext cx="2802300" cy="1408500"/>
          </a:xfrm>
          <a:prstGeom prst="rect">
            <a:avLst/>
          </a:prstGeom>
          <a:solidFill>
            <a:srgbClr val="BBD6EE"/>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endParaRPr sz="855" b="0" i="1">
              <a:solidFill>
                <a:srgbClr val="F2F2F2"/>
              </a:solidFill>
              <a:latin typeface="Times New Roman"/>
              <a:ea typeface="Times New Roman"/>
              <a:cs typeface="Times New Roman"/>
              <a:sym typeface="Times New Roman"/>
            </a:endParaRPr>
          </a:p>
          <a:p>
            <a:pPr marL="0" marR="0" lvl="0" indent="0" algn="ctr" rtl="0">
              <a:spcBef>
                <a:spcPts val="0"/>
              </a:spcBef>
              <a:spcAft>
                <a:spcPts val="0"/>
              </a:spcAft>
              <a:buNone/>
            </a:pPr>
            <a:endParaRPr sz="855" b="0" i="1">
              <a:solidFill>
                <a:srgbClr val="F2F2F2"/>
              </a:solidFill>
              <a:latin typeface="Times New Roman"/>
              <a:ea typeface="Times New Roman"/>
              <a:cs typeface="Times New Roman"/>
              <a:sym typeface="Times New Roman"/>
            </a:endParaRPr>
          </a:p>
          <a:p>
            <a:pPr marL="0" marR="0" lvl="0" indent="0" algn="ctr" rtl="0">
              <a:spcBef>
                <a:spcPts val="0"/>
              </a:spcBef>
              <a:spcAft>
                <a:spcPts val="0"/>
              </a:spcAft>
              <a:buNone/>
            </a:pPr>
            <a:endParaRPr sz="855" b="0" i="1">
              <a:solidFill>
                <a:srgbClr val="F2F2F2"/>
              </a:solidFill>
              <a:latin typeface="Times New Roman"/>
              <a:ea typeface="Times New Roman"/>
              <a:cs typeface="Times New Roman"/>
              <a:sym typeface="Times New Roman"/>
            </a:endParaRPr>
          </a:p>
          <a:p>
            <a:pPr marL="0" marR="0" lvl="0" indent="0" algn="ctr" rtl="0">
              <a:spcBef>
                <a:spcPts val="0"/>
              </a:spcBef>
              <a:spcAft>
                <a:spcPts val="0"/>
              </a:spcAft>
              <a:buNone/>
            </a:pPr>
            <a:endParaRPr sz="855" b="0" i="1">
              <a:solidFill>
                <a:srgbClr val="F2F2F2"/>
              </a:solidFill>
              <a:latin typeface="Times New Roman"/>
              <a:ea typeface="Times New Roman"/>
              <a:cs typeface="Times New Roman"/>
              <a:sym typeface="Times New Roman"/>
            </a:endParaRPr>
          </a:p>
          <a:p>
            <a:pPr marL="0" marR="0" lvl="0" indent="0" algn="ctr" rtl="0">
              <a:spcBef>
                <a:spcPts val="0"/>
              </a:spcBef>
              <a:spcAft>
                <a:spcPts val="0"/>
              </a:spcAft>
              <a:buNone/>
            </a:pPr>
            <a:endParaRPr sz="855" b="0" i="1">
              <a:solidFill>
                <a:srgbClr val="F2F2F2"/>
              </a:solidFill>
              <a:latin typeface="Times New Roman"/>
              <a:ea typeface="Times New Roman"/>
              <a:cs typeface="Times New Roman"/>
              <a:sym typeface="Times New Roman"/>
            </a:endParaRPr>
          </a:p>
          <a:p>
            <a:pPr marL="0" marR="0" lvl="0" indent="0" algn="ctr" rtl="0">
              <a:spcBef>
                <a:spcPts val="0"/>
              </a:spcBef>
              <a:spcAft>
                <a:spcPts val="0"/>
              </a:spcAft>
              <a:buNone/>
            </a:pPr>
            <a:endParaRPr sz="855" b="0" i="1">
              <a:solidFill>
                <a:srgbClr val="F2F2F2"/>
              </a:solidFill>
              <a:latin typeface="Times New Roman"/>
              <a:ea typeface="Times New Roman"/>
              <a:cs typeface="Times New Roman"/>
              <a:sym typeface="Times New Roman"/>
            </a:endParaRPr>
          </a:p>
          <a:p>
            <a:pPr marL="0" marR="0" lvl="0" indent="0" algn="ctr" rtl="0">
              <a:spcBef>
                <a:spcPts val="0"/>
              </a:spcBef>
              <a:spcAft>
                <a:spcPts val="0"/>
              </a:spcAft>
              <a:buNone/>
            </a:pPr>
            <a:endParaRPr sz="855" b="0" i="1">
              <a:solidFill>
                <a:srgbClr val="F2F2F2"/>
              </a:solidFill>
              <a:latin typeface="Times New Roman"/>
              <a:ea typeface="Times New Roman"/>
              <a:cs typeface="Times New Roman"/>
              <a:sym typeface="Times New Roman"/>
            </a:endParaRPr>
          </a:p>
          <a:p>
            <a:pPr marL="0" marR="0" lvl="0" indent="0" algn="ctr" rtl="0">
              <a:spcBef>
                <a:spcPts val="0"/>
              </a:spcBef>
              <a:spcAft>
                <a:spcPts val="0"/>
              </a:spcAft>
              <a:buNone/>
            </a:pPr>
            <a:endParaRPr sz="855" b="0" i="1">
              <a:solidFill>
                <a:srgbClr val="F2F2F2"/>
              </a:solidFill>
              <a:latin typeface="Times New Roman"/>
              <a:ea typeface="Times New Roman"/>
              <a:cs typeface="Times New Roman"/>
              <a:sym typeface="Times New Roman"/>
            </a:endParaRPr>
          </a:p>
          <a:p>
            <a:pPr marL="0" marR="0" lvl="0" indent="0" algn="ctr" rtl="0">
              <a:spcBef>
                <a:spcPts val="0"/>
              </a:spcBef>
              <a:spcAft>
                <a:spcPts val="0"/>
              </a:spcAft>
              <a:buNone/>
            </a:pPr>
            <a:endParaRPr sz="855" b="0" i="1">
              <a:solidFill>
                <a:srgbClr val="F2F2F2"/>
              </a:solidFill>
              <a:latin typeface="Times New Roman"/>
              <a:ea typeface="Times New Roman"/>
              <a:cs typeface="Times New Roman"/>
              <a:sym typeface="Times New Roman"/>
            </a:endParaRPr>
          </a:p>
          <a:p>
            <a:pPr marL="0" marR="0" lvl="0" indent="0" algn="ctr" rtl="0">
              <a:spcBef>
                <a:spcPts val="0"/>
              </a:spcBef>
              <a:spcAft>
                <a:spcPts val="0"/>
              </a:spcAft>
              <a:buNone/>
            </a:pPr>
            <a:endParaRPr sz="855" b="0" i="1">
              <a:solidFill>
                <a:srgbClr val="F2F2F2"/>
              </a:solidFill>
              <a:latin typeface="Times New Roman"/>
              <a:ea typeface="Times New Roman"/>
              <a:cs typeface="Times New Roman"/>
              <a:sym typeface="Times New Roman"/>
            </a:endParaRPr>
          </a:p>
        </p:txBody>
      </p:sp>
      <p:sp>
        <p:nvSpPr>
          <p:cNvPr id="851" name="Google Shape;851;g26540dd2c70_0_109"/>
          <p:cNvSpPr txBox="1"/>
          <p:nvPr/>
        </p:nvSpPr>
        <p:spPr>
          <a:xfrm>
            <a:off x="2352660" y="1262101"/>
            <a:ext cx="835800" cy="415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50" b="1">
                <a:solidFill>
                  <a:srgbClr val="F2F2F2"/>
                </a:solidFill>
                <a:latin typeface="Calibri"/>
                <a:ea typeface="Calibri"/>
                <a:cs typeface="Calibri"/>
                <a:sym typeface="Calibri"/>
              </a:rPr>
              <a:t>Tertiary</a:t>
            </a:r>
            <a:br>
              <a:rPr lang="en-US" sz="1050" b="1">
                <a:solidFill>
                  <a:srgbClr val="F2F2F2"/>
                </a:solidFill>
                <a:latin typeface="Calibri"/>
                <a:ea typeface="Calibri"/>
                <a:cs typeface="Calibri"/>
                <a:sym typeface="Calibri"/>
              </a:rPr>
            </a:br>
            <a:r>
              <a:rPr lang="en-US" sz="1050" b="1">
                <a:solidFill>
                  <a:srgbClr val="F2F2F2"/>
                </a:solidFill>
                <a:latin typeface="Calibri"/>
                <a:ea typeface="Calibri"/>
                <a:cs typeface="Calibri"/>
                <a:sym typeface="Calibri"/>
              </a:rPr>
              <a:t>Aid</a:t>
            </a:r>
            <a:endParaRPr/>
          </a:p>
        </p:txBody>
      </p:sp>
      <p:sp>
        <p:nvSpPr>
          <p:cNvPr id="852" name="Google Shape;852;g26540dd2c70_0_109"/>
          <p:cNvSpPr txBox="1"/>
          <p:nvPr/>
        </p:nvSpPr>
        <p:spPr>
          <a:xfrm>
            <a:off x="5259577" y="1518709"/>
            <a:ext cx="1929600" cy="253800"/>
          </a:xfrm>
          <a:prstGeom prst="rect">
            <a:avLst/>
          </a:prstGeom>
          <a:solidFill>
            <a:srgbClr val="008000"/>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50" b="1">
                <a:solidFill>
                  <a:srgbClr val="F2F2F2"/>
                </a:solidFill>
                <a:latin typeface="Calibri"/>
                <a:ea typeface="Calibri"/>
                <a:cs typeface="Calibri"/>
                <a:sym typeface="Calibri"/>
              </a:rPr>
              <a:t>Negative Tertiary Aid</a:t>
            </a:r>
            <a:endParaRPr/>
          </a:p>
        </p:txBody>
      </p:sp>
      <p:cxnSp>
        <p:nvCxnSpPr>
          <p:cNvPr id="853" name="Google Shape;853;g26540dd2c70_0_109"/>
          <p:cNvCxnSpPr/>
          <p:nvPr/>
        </p:nvCxnSpPr>
        <p:spPr>
          <a:xfrm rot="10800000">
            <a:off x="1444902" y="3792720"/>
            <a:ext cx="6457800" cy="0"/>
          </a:xfrm>
          <a:prstGeom prst="straightConnector1">
            <a:avLst/>
          </a:prstGeom>
          <a:noFill/>
          <a:ln w="31750" cap="flat" cmpd="sng">
            <a:solidFill>
              <a:srgbClr val="000000"/>
            </a:solidFill>
            <a:prstDash val="solid"/>
            <a:round/>
            <a:headEnd type="none" w="med" len="med"/>
            <a:tailEnd type="none" w="med" len="med"/>
          </a:ln>
        </p:spPr>
      </p:cxnSp>
      <p:cxnSp>
        <p:nvCxnSpPr>
          <p:cNvPr id="854" name="Google Shape;854;g26540dd2c70_0_109"/>
          <p:cNvCxnSpPr/>
          <p:nvPr/>
        </p:nvCxnSpPr>
        <p:spPr>
          <a:xfrm rot="10800000">
            <a:off x="1444902" y="1875064"/>
            <a:ext cx="6457800" cy="0"/>
          </a:xfrm>
          <a:prstGeom prst="straightConnector1">
            <a:avLst/>
          </a:prstGeom>
          <a:noFill/>
          <a:ln w="31750" cap="flat" cmpd="sng">
            <a:solidFill>
              <a:srgbClr val="000000"/>
            </a:solidFill>
            <a:prstDash val="solid"/>
            <a:round/>
            <a:headEnd type="none" w="med" len="med"/>
            <a:tailEnd type="none" w="med" len="med"/>
          </a:ln>
        </p:spPr>
      </p:cxnSp>
      <p:cxnSp>
        <p:nvCxnSpPr>
          <p:cNvPr id="855" name="Google Shape;855;g26540dd2c70_0_109"/>
          <p:cNvCxnSpPr/>
          <p:nvPr/>
        </p:nvCxnSpPr>
        <p:spPr>
          <a:xfrm>
            <a:off x="3371412" y="642669"/>
            <a:ext cx="0" cy="1225200"/>
          </a:xfrm>
          <a:prstGeom prst="straightConnector1">
            <a:avLst/>
          </a:prstGeom>
          <a:noFill/>
          <a:ln w="31750" cap="flat" cmpd="sng">
            <a:solidFill>
              <a:srgbClr val="FF0066"/>
            </a:solidFill>
            <a:prstDash val="solid"/>
            <a:round/>
            <a:headEnd type="none" w="med" len="med"/>
            <a:tailEnd type="none" w="med" len="med"/>
          </a:ln>
          <a:effectLst>
            <a:outerShdw blurRad="25400" dist="12700" dir="2700000" algn="tl" rotWithShape="0">
              <a:srgbClr val="000000">
                <a:alpha val="40000"/>
              </a:srgbClr>
            </a:outerShdw>
          </a:effectLst>
        </p:spPr>
      </p:cxnSp>
      <p:sp>
        <p:nvSpPr>
          <p:cNvPr id="856" name="Google Shape;856;g26540dd2c70_0_109"/>
          <p:cNvSpPr txBox="1"/>
          <p:nvPr/>
        </p:nvSpPr>
        <p:spPr>
          <a:xfrm>
            <a:off x="5204525" y="3748034"/>
            <a:ext cx="1600200" cy="253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50" b="1">
                <a:solidFill>
                  <a:schemeClr val="lt1"/>
                </a:solidFill>
                <a:latin typeface="Calibri"/>
                <a:ea typeface="Calibri"/>
                <a:cs typeface="Calibri"/>
                <a:sym typeface="Calibri"/>
              </a:rPr>
              <a:t>No Equalization Aid</a:t>
            </a:r>
            <a:endParaRPr/>
          </a:p>
        </p:txBody>
      </p:sp>
      <p:sp>
        <p:nvSpPr>
          <p:cNvPr id="857" name="Google Shape;857;g26540dd2c70_0_109"/>
          <p:cNvSpPr txBox="1"/>
          <p:nvPr/>
        </p:nvSpPr>
        <p:spPr>
          <a:xfrm>
            <a:off x="5220891" y="2045807"/>
            <a:ext cx="1996200" cy="253800"/>
          </a:xfrm>
          <a:prstGeom prst="rect">
            <a:avLst/>
          </a:prstGeom>
          <a:solidFill>
            <a:srgbClr val="BBD6EE"/>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50" b="1">
                <a:solidFill>
                  <a:srgbClr val="F2F2F2"/>
                </a:solidFill>
                <a:latin typeface="Calibri"/>
                <a:ea typeface="Calibri"/>
                <a:cs typeface="Calibri"/>
                <a:sym typeface="Calibri"/>
              </a:rPr>
              <a:t>Negative Secondary Aid</a:t>
            </a:r>
            <a:endParaRPr/>
          </a:p>
        </p:txBody>
      </p:sp>
      <p:cxnSp>
        <p:nvCxnSpPr>
          <p:cNvPr id="858" name="Google Shape;858;g26540dd2c70_0_109"/>
          <p:cNvCxnSpPr/>
          <p:nvPr/>
        </p:nvCxnSpPr>
        <p:spPr>
          <a:xfrm>
            <a:off x="4573191" y="639666"/>
            <a:ext cx="0" cy="3145500"/>
          </a:xfrm>
          <a:prstGeom prst="straightConnector1">
            <a:avLst/>
          </a:prstGeom>
          <a:noFill/>
          <a:ln w="31750" cap="flat" cmpd="sng">
            <a:solidFill>
              <a:srgbClr val="FF0066"/>
            </a:solidFill>
            <a:prstDash val="solid"/>
            <a:round/>
            <a:headEnd type="none" w="med" len="med"/>
            <a:tailEnd type="none" w="med" len="med"/>
          </a:ln>
          <a:effectLst>
            <a:outerShdw blurRad="25400" dist="12700" dir="2700000" algn="tl" rotWithShape="0">
              <a:srgbClr val="000000">
                <a:alpha val="40000"/>
              </a:srgbClr>
            </a:outerShdw>
          </a:effectLst>
        </p:spPr>
      </p:cxnSp>
      <p:cxnSp>
        <p:nvCxnSpPr>
          <p:cNvPr id="859" name="Google Shape;859;g26540dd2c70_0_109"/>
          <p:cNvCxnSpPr/>
          <p:nvPr/>
        </p:nvCxnSpPr>
        <p:spPr>
          <a:xfrm>
            <a:off x="5151041" y="639666"/>
            <a:ext cx="0" cy="3429000"/>
          </a:xfrm>
          <a:prstGeom prst="straightConnector1">
            <a:avLst/>
          </a:prstGeom>
          <a:noFill/>
          <a:ln w="31750" cap="flat" cmpd="sng">
            <a:solidFill>
              <a:srgbClr val="FF0066"/>
            </a:solidFill>
            <a:prstDash val="solid"/>
            <a:round/>
            <a:headEnd type="none" w="med" len="med"/>
            <a:tailEnd type="none" w="med" len="med"/>
          </a:ln>
          <a:effectLst>
            <a:outerShdw blurRad="25400" dist="12700" dir="2700000" algn="tl" rotWithShape="0">
              <a:srgbClr val="000000">
                <a:alpha val="40000"/>
              </a:srgbClr>
            </a:outerShdw>
          </a:effectLst>
        </p:spPr>
      </p:cxnSp>
      <p:sp>
        <p:nvSpPr>
          <p:cNvPr id="860" name="Google Shape;860;g26540dd2c70_0_109"/>
          <p:cNvSpPr txBox="1"/>
          <p:nvPr/>
        </p:nvSpPr>
        <p:spPr>
          <a:xfrm>
            <a:off x="3924300" y="1002253"/>
            <a:ext cx="3765600" cy="369300"/>
          </a:xfrm>
          <a:prstGeom prst="rect">
            <a:avLst/>
          </a:prstGeom>
          <a:solidFill>
            <a:schemeClr val="dk1"/>
          </a:solidFill>
          <a:ln w="25400"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lt1"/>
                </a:solidFill>
                <a:latin typeface="Lato"/>
                <a:ea typeface="Lato"/>
                <a:cs typeface="Lato"/>
                <a:sym typeface="Lato"/>
              </a:rPr>
              <a:t>State Average Value Per Member</a:t>
            </a:r>
            <a:endParaRPr/>
          </a:p>
        </p:txBody>
      </p:sp>
      <p:cxnSp>
        <p:nvCxnSpPr>
          <p:cNvPr id="861" name="Google Shape;861;g26540dd2c70_0_109"/>
          <p:cNvCxnSpPr/>
          <p:nvPr/>
        </p:nvCxnSpPr>
        <p:spPr>
          <a:xfrm flipH="1">
            <a:off x="3395596" y="1408964"/>
            <a:ext cx="1088100" cy="189000"/>
          </a:xfrm>
          <a:prstGeom prst="straightConnector1">
            <a:avLst/>
          </a:prstGeom>
          <a:noFill/>
          <a:ln w="31750" cap="flat" cmpd="sng">
            <a:solidFill>
              <a:schemeClr val="lt1"/>
            </a:solidFill>
            <a:prstDash val="solid"/>
            <a:miter lim="800000"/>
            <a:headEnd type="none" w="sm" len="sm"/>
            <a:tailEnd type="stealth" w="med" len="med"/>
          </a:ln>
        </p:spPr>
      </p:cxnSp>
      <p:sp>
        <p:nvSpPr>
          <p:cNvPr id="862" name="Google Shape;862;g26540dd2c70_0_109"/>
          <p:cNvSpPr txBox="1"/>
          <p:nvPr/>
        </p:nvSpPr>
        <p:spPr>
          <a:xfrm>
            <a:off x="5272885" y="2412714"/>
            <a:ext cx="2286000" cy="369300"/>
          </a:xfrm>
          <a:prstGeom prst="rect">
            <a:avLst/>
          </a:prstGeom>
          <a:solidFill>
            <a:schemeClr val="dk1"/>
          </a:solidFill>
          <a:ln w="25400"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lt1"/>
                </a:solidFill>
                <a:latin typeface="Lato"/>
                <a:ea typeface="Lato"/>
                <a:cs typeface="Lato"/>
                <a:sym typeface="Lato"/>
              </a:rPr>
              <a:t>Based on $$ in Pot</a:t>
            </a:r>
            <a:endParaRPr/>
          </a:p>
        </p:txBody>
      </p:sp>
      <p:cxnSp>
        <p:nvCxnSpPr>
          <p:cNvPr id="863" name="Google Shape;863;g26540dd2c70_0_109"/>
          <p:cNvCxnSpPr/>
          <p:nvPr/>
        </p:nvCxnSpPr>
        <p:spPr>
          <a:xfrm flipH="1">
            <a:off x="4597550" y="2805653"/>
            <a:ext cx="1085700" cy="342900"/>
          </a:xfrm>
          <a:prstGeom prst="straightConnector1">
            <a:avLst/>
          </a:prstGeom>
          <a:noFill/>
          <a:ln w="31750" cap="flat" cmpd="sng">
            <a:solidFill>
              <a:schemeClr val="lt1"/>
            </a:solidFill>
            <a:prstDash val="solid"/>
            <a:miter lim="800000"/>
            <a:headEnd type="none" w="sm" len="sm"/>
            <a:tailEnd type="stealth" w="med" len="med"/>
          </a:ln>
        </p:spPr>
      </p:cxnSp>
      <p:sp>
        <p:nvSpPr>
          <p:cNvPr id="864" name="Google Shape;864;g26540dd2c70_0_109"/>
          <p:cNvSpPr txBox="1"/>
          <p:nvPr/>
        </p:nvSpPr>
        <p:spPr>
          <a:xfrm>
            <a:off x="6057900" y="3151554"/>
            <a:ext cx="1371600" cy="369300"/>
          </a:xfrm>
          <a:prstGeom prst="rect">
            <a:avLst/>
          </a:prstGeom>
          <a:solidFill>
            <a:schemeClr val="dk1"/>
          </a:solidFill>
          <a:ln w="25400"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lt1"/>
                </a:solidFill>
                <a:latin typeface="Lato"/>
                <a:ea typeface="Lato"/>
                <a:cs typeface="Lato"/>
                <a:sym typeface="Lato"/>
              </a:rPr>
              <a:t>In Statute</a:t>
            </a:r>
            <a:endParaRPr/>
          </a:p>
        </p:txBody>
      </p:sp>
      <p:cxnSp>
        <p:nvCxnSpPr>
          <p:cNvPr id="865" name="Google Shape;865;g26540dd2c70_0_109"/>
          <p:cNvCxnSpPr/>
          <p:nvPr/>
        </p:nvCxnSpPr>
        <p:spPr>
          <a:xfrm flipH="1">
            <a:off x="5200650" y="3497803"/>
            <a:ext cx="800100" cy="400200"/>
          </a:xfrm>
          <a:prstGeom prst="straightConnector1">
            <a:avLst/>
          </a:prstGeom>
          <a:noFill/>
          <a:ln w="31750" cap="flat" cmpd="sng">
            <a:solidFill>
              <a:schemeClr val="lt1"/>
            </a:solidFill>
            <a:prstDash val="solid"/>
            <a:miter lim="800000"/>
            <a:headEnd type="none" w="sm" len="sm"/>
            <a:tailEnd type="stealth" w="med" len="med"/>
          </a:ln>
        </p:spPr>
      </p:cxnSp>
      <p:sp>
        <p:nvSpPr>
          <p:cNvPr id="2" name="Google Shape;649;p41">
            <a:extLst>
              <a:ext uri="{FF2B5EF4-FFF2-40B4-BE49-F238E27FC236}">
                <a16:creationId xmlns:a16="http://schemas.microsoft.com/office/drawing/2014/main" id="{4E438AD1-9B86-CB7B-E333-3ED01131B2AA}"/>
              </a:ext>
            </a:extLst>
          </p:cNvPr>
          <p:cNvSpPr txBox="1"/>
          <p:nvPr/>
        </p:nvSpPr>
        <p:spPr>
          <a:xfrm>
            <a:off x="8638903" y="4720488"/>
            <a:ext cx="502920" cy="32350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400">
                <a:solidFill>
                  <a:schemeClr val="dk1"/>
                </a:solidFill>
                <a:latin typeface="Lato"/>
                <a:ea typeface="Lato"/>
                <a:cs typeface="Lato"/>
                <a:sym typeface="Lato"/>
              </a:rPr>
              <a:t>61</a:t>
            </a:fld>
            <a:endParaRPr sz="1400" dirty="0">
              <a:solidFill>
                <a:schemeClr val="dk1"/>
              </a:solidFill>
              <a:latin typeface="Lato"/>
              <a:ea typeface="Lato"/>
              <a:cs typeface="Lato"/>
              <a:sym typeface="La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5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5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871"/>
        <p:cNvGrpSpPr/>
        <p:nvPr/>
      </p:nvGrpSpPr>
      <p:grpSpPr>
        <a:xfrm>
          <a:off x="0" y="0"/>
          <a:ext cx="0" cy="0"/>
          <a:chOff x="0" y="0"/>
          <a:chExt cx="0" cy="0"/>
        </a:xfrm>
      </p:grpSpPr>
      <p:sp>
        <p:nvSpPr>
          <p:cNvPr id="872" name="Google Shape;872;p58"/>
          <p:cNvSpPr txBox="1">
            <a:spLocks noGrp="1"/>
          </p:cNvSpPr>
          <p:nvPr>
            <p:ph type="title"/>
          </p:nvPr>
        </p:nvSpPr>
        <p:spPr>
          <a:xfrm>
            <a:off x="1680" y="1"/>
            <a:ext cx="9078705" cy="94363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FFFF"/>
              </a:buClr>
              <a:buSzPts val="3300"/>
              <a:buFont typeface="Lato Black"/>
              <a:buNone/>
            </a:pPr>
            <a:r>
              <a:rPr lang="en-US" sz="3300" b="1">
                <a:solidFill>
                  <a:srgbClr val="FFFFFF"/>
                </a:solidFill>
                <a:latin typeface="Lato Black"/>
                <a:ea typeface="Lato Black"/>
                <a:cs typeface="Lato Black"/>
                <a:sym typeface="Lato Black"/>
              </a:rPr>
              <a:t>Revenue Limits, State Aids,</a:t>
            </a:r>
            <a:br>
              <a:rPr lang="en-US" sz="3300" b="1">
                <a:solidFill>
                  <a:srgbClr val="FFFFFF"/>
                </a:solidFill>
                <a:latin typeface="Lato Black"/>
                <a:ea typeface="Lato Black"/>
                <a:cs typeface="Lato Black"/>
                <a:sym typeface="Lato Black"/>
              </a:rPr>
            </a:br>
            <a:r>
              <a:rPr lang="en-US" sz="3300" b="1">
                <a:solidFill>
                  <a:srgbClr val="FFFFFF"/>
                </a:solidFill>
                <a:latin typeface="Lato Black"/>
                <a:ea typeface="Lato Black"/>
                <a:cs typeface="Lato Black"/>
                <a:sym typeface="Lato Black"/>
              </a:rPr>
              <a:t> and Controlled Property Tax Levies</a:t>
            </a:r>
            <a:endParaRPr sz="3300">
              <a:solidFill>
                <a:srgbClr val="FFFFFF"/>
              </a:solidFill>
              <a:latin typeface="Lato Black"/>
              <a:ea typeface="Lato Black"/>
              <a:cs typeface="Lato Black"/>
              <a:sym typeface="Lato Black"/>
            </a:endParaRPr>
          </a:p>
        </p:txBody>
      </p:sp>
      <p:grpSp>
        <p:nvGrpSpPr>
          <p:cNvPr id="873" name="Google Shape;873;p58"/>
          <p:cNvGrpSpPr/>
          <p:nvPr/>
        </p:nvGrpSpPr>
        <p:grpSpPr>
          <a:xfrm>
            <a:off x="436652" y="1952596"/>
            <a:ext cx="8270695" cy="2009099"/>
            <a:chOff x="7281" y="793119"/>
            <a:chExt cx="8270695" cy="2009099"/>
          </a:xfrm>
        </p:grpSpPr>
        <p:sp>
          <p:nvSpPr>
            <p:cNvPr id="874" name="Google Shape;874;p58"/>
            <p:cNvSpPr/>
            <p:nvPr/>
          </p:nvSpPr>
          <p:spPr>
            <a:xfrm>
              <a:off x="6101478" y="842919"/>
              <a:ext cx="2176498" cy="1938724"/>
            </a:xfrm>
            <a:prstGeom prst="roundRect">
              <a:avLst>
                <a:gd name="adj" fmla="val 10000"/>
              </a:avLst>
            </a:prstGeom>
            <a:gradFill>
              <a:gsLst>
                <a:gs pos="0">
                  <a:srgbClr val="5C80A7"/>
                </a:gs>
                <a:gs pos="50000">
                  <a:srgbClr val="3B6F9F"/>
                </a:gs>
                <a:gs pos="100000">
                  <a:srgbClr val="31628F"/>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58"/>
            <p:cNvSpPr txBox="1"/>
            <p:nvPr/>
          </p:nvSpPr>
          <p:spPr>
            <a:xfrm>
              <a:off x="6158261" y="899702"/>
              <a:ext cx="2062932" cy="1825158"/>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Lato"/>
                <a:buNone/>
              </a:pPr>
              <a:r>
                <a:rPr lang="en-US" sz="2400" b="1">
                  <a:solidFill>
                    <a:schemeClr val="lt1"/>
                  </a:solidFill>
                  <a:latin typeface="Lato"/>
                  <a:ea typeface="Lato"/>
                  <a:cs typeface="Lato"/>
                  <a:sym typeface="Lato"/>
                </a:rPr>
                <a:t>Revenue Limit Levy</a:t>
              </a:r>
              <a:endParaRPr/>
            </a:p>
          </p:txBody>
        </p:sp>
        <p:sp>
          <p:nvSpPr>
            <p:cNvPr id="876" name="Google Shape;876;p58"/>
            <p:cNvSpPr/>
            <p:nvPr/>
          </p:nvSpPr>
          <p:spPr>
            <a:xfrm rot="-10783514">
              <a:off x="5422408" y="1535027"/>
              <a:ext cx="461423" cy="539771"/>
            </a:xfrm>
            <a:prstGeom prst="mathEqual">
              <a:avLst>
                <a:gd name="adj1" fmla="val 23520"/>
                <a:gd name="adj2" fmla="val 11760"/>
              </a:avLst>
            </a:prstGeom>
            <a:gradFill>
              <a:gsLst>
                <a:gs pos="0">
                  <a:srgbClr val="6B9ED0"/>
                </a:gs>
                <a:gs pos="50000">
                  <a:srgbClr val="4E93D0"/>
                </a:gs>
                <a:gs pos="100000">
                  <a:srgbClr val="3D81BF"/>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58"/>
            <p:cNvSpPr txBox="1"/>
            <p:nvPr/>
          </p:nvSpPr>
          <p:spPr>
            <a:xfrm rot="16486">
              <a:off x="5560834" y="1643313"/>
              <a:ext cx="322996" cy="323863"/>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2300"/>
                <a:buFont typeface="Calibri"/>
                <a:buNone/>
              </a:pPr>
              <a:endParaRPr sz="2300">
                <a:solidFill>
                  <a:schemeClr val="lt1"/>
                </a:solidFill>
                <a:latin typeface="Calibri"/>
                <a:ea typeface="Calibri"/>
                <a:cs typeface="Calibri"/>
                <a:sym typeface="Calibri"/>
              </a:endParaRPr>
            </a:p>
          </p:txBody>
        </p:sp>
        <p:sp>
          <p:nvSpPr>
            <p:cNvPr id="878" name="Google Shape;878;p58"/>
            <p:cNvSpPr/>
            <p:nvPr/>
          </p:nvSpPr>
          <p:spPr>
            <a:xfrm>
              <a:off x="3054380" y="793119"/>
              <a:ext cx="2176498" cy="2009099"/>
            </a:xfrm>
            <a:prstGeom prst="roundRect">
              <a:avLst>
                <a:gd name="adj" fmla="val 10000"/>
              </a:avLst>
            </a:prstGeom>
            <a:gradFill>
              <a:gsLst>
                <a:gs pos="0">
                  <a:srgbClr val="98B6DA"/>
                </a:gs>
                <a:gs pos="50000">
                  <a:srgbClr val="86ADD8"/>
                </a:gs>
                <a:gs pos="100000">
                  <a:srgbClr val="7298C3"/>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58"/>
            <p:cNvSpPr txBox="1"/>
            <p:nvPr/>
          </p:nvSpPr>
          <p:spPr>
            <a:xfrm>
              <a:off x="3113225" y="851964"/>
              <a:ext cx="2058808" cy="1891409"/>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Lato"/>
                <a:buNone/>
              </a:pPr>
              <a:r>
                <a:rPr lang="en-US" sz="2400" b="1">
                  <a:solidFill>
                    <a:schemeClr val="lt1"/>
                  </a:solidFill>
                  <a:latin typeface="Lato"/>
                  <a:ea typeface="Lato"/>
                  <a:cs typeface="Lato"/>
                  <a:sym typeface="Lato"/>
                </a:rPr>
                <a:t>“State Aid”</a:t>
              </a:r>
              <a:endParaRPr/>
            </a:p>
          </p:txBody>
        </p:sp>
        <p:sp>
          <p:nvSpPr>
            <p:cNvPr id="880" name="Google Shape;880;p58"/>
            <p:cNvSpPr/>
            <p:nvPr/>
          </p:nvSpPr>
          <p:spPr>
            <a:xfrm rot="10783514">
              <a:off x="2375309" y="1535152"/>
              <a:ext cx="461423" cy="539771"/>
            </a:xfrm>
            <a:prstGeom prst="mathMinus">
              <a:avLst>
                <a:gd name="adj1" fmla="val 23520"/>
              </a:avLst>
            </a:prstGeom>
            <a:gradFill>
              <a:gsLst>
                <a:gs pos="0">
                  <a:srgbClr val="CBD9ED"/>
                </a:gs>
                <a:gs pos="50000">
                  <a:srgbClr val="BFD2EB"/>
                </a:gs>
                <a:gs pos="100000">
                  <a:srgbClr val="A5B8D2"/>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58"/>
            <p:cNvSpPr txBox="1"/>
            <p:nvPr/>
          </p:nvSpPr>
          <p:spPr>
            <a:xfrm rot="-16486">
              <a:off x="2513735" y="1642774"/>
              <a:ext cx="322996" cy="323863"/>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2300"/>
                <a:buFont typeface="Calibri"/>
                <a:buNone/>
              </a:pPr>
              <a:endParaRPr sz="2300">
                <a:solidFill>
                  <a:schemeClr val="lt1"/>
                </a:solidFill>
                <a:latin typeface="Calibri"/>
                <a:ea typeface="Calibri"/>
                <a:cs typeface="Calibri"/>
                <a:sym typeface="Calibri"/>
              </a:endParaRPr>
            </a:p>
          </p:txBody>
        </p:sp>
        <p:sp>
          <p:nvSpPr>
            <p:cNvPr id="882" name="Google Shape;882;p58"/>
            <p:cNvSpPr/>
            <p:nvPr/>
          </p:nvSpPr>
          <p:spPr>
            <a:xfrm>
              <a:off x="7281" y="842919"/>
              <a:ext cx="2176498" cy="1938724"/>
            </a:xfrm>
            <a:prstGeom prst="roundRect">
              <a:avLst>
                <a:gd name="adj" fmla="val 10000"/>
              </a:avLst>
            </a:prstGeom>
            <a:gradFill>
              <a:gsLst>
                <a:gs pos="0">
                  <a:srgbClr val="98B6DA"/>
                </a:gs>
                <a:gs pos="50000">
                  <a:srgbClr val="86ADD8"/>
                </a:gs>
                <a:gs pos="100000">
                  <a:srgbClr val="7298C3"/>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58"/>
            <p:cNvSpPr txBox="1"/>
            <p:nvPr/>
          </p:nvSpPr>
          <p:spPr>
            <a:xfrm>
              <a:off x="64064" y="899702"/>
              <a:ext cx="2062932" cy="1825158"/>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chemeClr val="lt1"/>
                </a:buClr>
                <a:buSzPts val="2800"/>
                <a:buFont typeface="Lato"/>
                <a:buNone/>
              </a:pPr>
              <a:r>
                <a:rPr lang="en-US" sz="2800" b="1">
                  <a:solidFill>
                    <a:schemeClr val="lt1"/>
                  </a:solidFill>
                  <a:latin typeface="Lato"/>
                  <a:ea typeface="Lato"/>
                  <a:cs typeface="Lato"/>
                  <a:sym typeface="Lato"/>
                </a:rPr>
                <a:t>Revenue Limit</a:t>
              </a:r>
              <a:endParaRPr/>
            </a:p>
          </p:txBody>
        </p:sp>
      </p:grpSp>
      <p:sp>
        <p:nvSpPr>
          <p:cNvPr id="884" name="Google Shape;884;p58"/>
          <p:cNvSpPr txBox="1">
            <a:spLocks noGrp="1"/>
          </p:cNvSpPr>
          <p:nvPr>
            <p:ph type="sldNum" idx="12"/>
          </p:nvPr>
        </p:nvSpPr>
        <p:spPr>
          <a:xfrm>
            <a:off x="8577465" y="4702629"/>
            <a:ext cx="502920" cy="37685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sz="1400">
                <a:latin typeface="Lato"/>
                <a:ea typeface="Lato"/>
                <a:cs typeface="Lato"/>
                <a:sym typeface="Lato"/>
              </a:rPr>
              <a:t>62</a:t>
            </a:fld>
            <a:endParaRPr sz="1400">
              <a:latin typeface="Lato"/>
              <a:ea typeface="Lato"/>
              <a:cs typeface="Lato"/>
              <a:sym typeface="Lato"/>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889"/>
        <p:cNvGrpSpPr/>
        <p:nvPr/>
      </p:nvGrpSpPr>
      <p:grpSpPr>
        <a:xfrm>
          <a:off x="0" y="0"/>
          <a:ext cx="0" cy="0"/>
          <a:chOff x="0" y="0"/>
          <a:chExt cx="0" cy="0"/>
        </a:xfrm>
      </p:grpSpPr>
      <p:sp>
        <p:nvSpPr>
          <p:cNvPr id="890" name="Google Shape;890;p59"/>
          <p:cNvSpPr/>
          <p:nvPr/>
        </p:nvSpPr>
        <p:spPr>
          <a:xfrm>
            <a:off x="405442" y="241789"/>
            <a:ext cx="8255479" cy="400050"/>
          </a:xfrm>
          <a:prstGeom prst="rect">
            <a:avLst/>
          </a:prstGeom>
          <a:noFill/>
          <a:ln>
            <a:noFill/>
          </a:ln>
        </p:spPr>
        <p:txBody>
          <a:bodyPr spcFirstLastPara="1" wrap="square" lIns="69050" tIns="34525" rIns="69050" bIns="34525" anchor="b" anchorCtr="0">
            <a:noAutofit/>
          </a:bodyPr>
          <a:lstStyle/>
          <a:p>
            <a:pPr marL="0" marR="0" lvl="0" indent="0" algn="ctr" rtl="0">
              <a:spcBef>
                <a:spcPts val="0"/>
              </a:spcBef>
              <a:spcAft>
                <a:spcPts val="0"/>
              </a:spcAft>
              <a:buNone/>
            </a:pPr>
            <a:endParaRPr sz="2800" b="1">
              <a:solidFill>
                <a:schemeClr val="lt1"/>
              </a:solidFill>
              <a:latin typeface="Lato Black"/>
              <a:ea typeface="Lato Black"/>
              <a:cs typeface="Lato Black"/>
              <a:sym typeface="Lato Black"/>
            </a:endParaRPr>
          </a:p>
          <a:p>
            <a:pPr marL="0" marR="0" lvl="0" indent="0" algn="ctr" rtl="0">
              <a:spcBef>
                <a:spcPts val="0"/>
              </a:spcBef>
              <a:spcAft>
                <a:spcPts val="0"/>
              </a:spcAft>
              <a:buNone/>
            </a:pPr>
            <a:r>
              <a:rPr lang="en-US" sz="2800" b="1">
                <a:solidFill>
                  <a:schemeClr val="lt1"/>
                </a:solidFill>
                <a:latin typeface="Lato Black"/>
                <a:ea typeface="Lato Black"/>
                <a:cs typeface="Lato Black"/>
                <a:sym typeface="Lato Black"/>
              </a:rPr>
              <a:t>Watch Value Per Member Over Time</a:t>
            </a:r>
            <a:endParaRPr/>
          </a:p>
        </p:txBody>
      </p:sp>
      <p:grpSp>
        <p:nvGrpSpPr>
          <p:cNvPr id="891" name="Google Shape;891;p59"/>
          <p:cNvGrpSpPr/>
          <p:nvPr/>
        </p:nvGrpSpPr>
        <p:grpSpPr>
          <a:xfrm>
            <a:off x="1564472" y="923108"/>
            <a:ext cx="6015056" cy="4039912"/>
            <a:chOff x="1507331" y="824718"/>
            <a:chExt cx="6090866" cy="4214812"/>
          </a:xfrm>
        </p:grpSpPr>
        <p:pic>
          <p:nvPicPr>
            <p:cNvPr id="892" name="Google Shape;892;p59"/>
            <p:cNvPicPr preferRelativeResize="0"/>
            <p:nvPr/>
          </p:nvPicPr>
          <p:blipFill rotWithShape="1">
            <a:blip r:embed="rId3">
              <a:alphaModFix/>
            </a:blip>
            <a:srcRect/>
            <a:stretch/>
          </p:blipFill>
          <p:spPr>
            <a:xfrm>
              <a:off x="1507331" y="824718"/>
              <a:ext cx="6090866" cy="4214812"/>
            </a:xfrm>
            <a:prstGeom prst="rect">
              <a:avLst/>
            </a:prstGeom>
            <a:solidFill>
              <a:schemeClr val="lt1"/>
            </a:solidFill>
            <a:ln>
              <a:noFill/>
            </a:ln>
            <a:effectLst>
              <a:outerShdw blurRad="12700" dist="12700" dir="2700000" algn="tl" rotWithShape="0">
                <a:srgbClr val="000000">
                  <a:alpha val="40000"/>
                </a:srgbClr>
              </a:outerShdw>
            </a:effectLst>
          </p:spPr>
        </p:pic>
        <p:sp>
          <p:nvSpPr>
            <p:cNvPr id="893" name="Google Shape;893;p59"/>
            <p:cNvSpPr/>
            <p:nvPr/>
          </p:nvSpPr>
          <p:spPr>
            <a:xfrm>
              <a:off x="2159166" y="4178300"/>
              <a:ext cx="5333834" cy="338554"/>
            </a:xfrm>
            <a:prstGeom prst="rect">
              <a:avLst/>
            </a:prstGeom>
            <a:solidFill>
              <a:srgbClr val="FFFFFF"/>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7">
                <a:solidFill>
                  <a:schemeClr val="lt1"/>
                </a:solidFill>
                <a:latin typeface="Calibri"/>
                <a:ea typeface="Calibri"/>
                <a:cs typeface="Calibri"/>
                <a:sym typeface="Calibri"/>
              </a:endParaRPr>
            </a:p>
          </p:txBody>
        </p:sp>
      </p:grpSp>
      <p:sp>
        <p:nvSpPr>
          <p:cNvPr id="894" name="Google Shape;894;p59"/>
          <p:cNvSpPr txBox="1"/>
          <p:nvPr/>
        </p:nvSpPr>
        <p:spPr>
          <a:xfrm>
            <a:off x="2228849" y="1272012"/>
            <a:ext cx="3911891"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rgbClr val="0070C0"/>
                </a:solidFill>
                <a:latin typeface="Lato"/>
                <a:ea typeface="Lato"/>
                <a:cs typeface="Lato"/>
                <a:sym typeface="Lato"/>
              </a:rPr>
              <a:t>1.) Significant Declining Enrollment</a:t>
            </a:r>
            <a:endParaRPr/>
          </a:p>
        </p:txBody>
      </p:sp>
      <p:sp>
        <p:nvSpPr>
          <p:cNvPr id="895" name="Google Shape;895;p59"/>
          <p:cNvSpPr txBox="1"/>
          <p:nvPr/>
        </p:nvSpPr>
        <p:spPr>
          <a:xfrm>
            <a:off x="2228850" y="1618517"/>
            <a:ext cx="4457700"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rgbClr val="0070C0"/>
                </a:solidFill>
                <a:latin typeface="Lato"/>
                <a:ea typeface="Lato"/>
                <a:cs typeface="Lato"/>
                <a:sym typeface="Lato"/>
              </a:rPr>
              <a:t>2.) Property Value Significantly Increases</a:t>
            </a:r>
            <a:endParaRPr/>
          </a:p>
        </p:txBody>
      </p:sp>
      <p:sp>
        <p:nvSpPr>
          <p:cNvPr id="3" name="Google Shape;649;p41">
            <a:extLst>
              <a:ext uri="{FF2B5EF4-FFF2-40B4-BE49-F238E27FC236}">
                <a16:creationId xmlns:a16="http://schemas.microsoft.com/office/drawing/2014/main" id="{17264583-2F31-4F6D-9890-3F35DD3D1549}"/>
              </a:ext>
            </a:extLst>
          </p:cNvPr>
          <p:cNvSpPr txBox="1"/>
          <p:nvPr/>
        </p:nvSpPr>
        <p:spPr>
          <a:xfrm>
            <a:off x="8638903" y="4720488"/>
            <a:ext cx="502920" cy="32350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400">
                <a:solidFill>
                  <a:schemeClr val="dk1"/>
                </a:solidFill>
                <a:latin typeface="Lato"/>
                <a:ea typeface="Lato"/>
                <a:cs typeface="Lato"/>
                <a:sym typeface="Lato"/>
              </a:rPr>
              <a:t>63</a:t>
            </a:fld>
            <a:endParaRPr sz="1400" dirty="0">
              <a:solidFill>
                <a:schemeClr val="dk1"/>
              </a:solidFill>
              <a:latin typeface="Lato"/>
              <a:ea typeface="Lato"/>
              <a:cs typeface="Lato"/>
              <a:sym typeface="La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899"/>
        <p:cNvGrpSpPr/>
        <p:nvPr/>
      </p:nvGrpSpPr>
      <p:grpSpPr>
        <a:xfrm>
          <a:off x="0" y="0"/>
          <a:ext cx="0" cy="0"/>
          <a:chOff x="0" y="0"/>
          <a:chExt cx="0" cy="0"/>
        </a:xfrm>
      </p:grpSpPr>
      <p:sp>
        <p:nvSpPr>
          <p:cNvPr id="900" name="Google Shape;900;p60"/>
          <p:cNvSpPr/>
          <p:nvPr/>
        </p:nvSpPr>
        <p:spPr>
          <a:xfrm>
            <a:off x="319458" y="2354365"/>
            <a:ext cx="8715735"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b="1" i="1">
                <a:solidFill>
                  <a:schemeClr val="dk1"/>
                </a:solidFill>
                <a:latin typeface="Lato"/>
                <a:ea typeface="Lato"/>
                <a:cs typeface="Lato"/>
                <a:sym typeface="Lato"/>
              </a:rPr>
              <a:t>SFS Homepage &gt; Statistical &gt; Longitudinal Data &gt; Property Valuation</a:t>
            </a:r>
            <a:endParaRPr/>
          </a:p>
        </p:txBody>
      </p:sp>
      <p:sp>
        <p:nvSpPr>
          <p:cNvPr id="901" name="Google Shape;901;p60"/>
          <p:cNvSpPr/>
          <p:nvPr/>
        </p:nvSpPr>
        <p:spPr>
          <a:xfrm>
            <a:off x="756880" y="1696463"/>
            <a:ext cx="7687390"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b="1">
                <a:solidFill>
                  <a:srgbClr val="0070C0"/>
                </a:solidFill>
                <a:latin typeface="Lato"/>
                <a:ea typeface="Lato"/>
                <a:cs typeface="Lato"/>
                <a:sym typeface="Lato"/>
              </a:rPr>
              <a:t>“Longitudinal Equalization </a:t>
            </a:r>
            <a:r>
              <a:rPr lang="en-US" sz="2200" b="1" u="sng">
                <a:solidFill>
                  <a:srgbClr val="0070C0"/>
                </a:solidFill>
                <a:latin typeface="Lato"/>
                <a:ea typeface="Lato"/>
                <a:cs typeface="Lato"/>
                <a:sym typeface="Lato"/>
              </a:rPr>
              <a:t>Aid Value-Per-Member</a:t>
            </a:r>
            <a:r>
              <a:rPr lang="en-US" sz="2200" b="1">
                <a:solidFill>
                  <a:srgbClr val="0070C0"/>
                </a:solidFill>
                <a:latin typeface="Lato"/>
                <a:ea typeface="Lato"/>
                <a:cs typeface="Lato"/>
                <a:sym typeface="Lato"/>
              </a:rPr>
              <a:t> History”</a:t>
            </a:r>
            <a:endParaRPr/>
          </a:p>
        </p:txBody>
      </p:sp>
      <p:sp>
        <p:nvSpPr>
          <p:cNvPr id="902" name="Google Shape;902;p60"/>
          <p:cNvSpPr/>
          <p:nvPr/>
        </p:nvSpPr>
        <p:spPr>
          <a:xfrm>
            <a:off x="1428750" y="114300"/>
            <a:ext cx="6343650" cy="857250"/>
          </a:xfrm>
          <a:prstGeom prst="rect">
            <a:avLst/>
          </a:prstGeom>
          <a:noFill/>
          <a:ln>
            <a:noFill/>
          </a:ln>
        </p:spPr>
        <p:txBody>
          <a:bodyPr spcFirstLastPara="1" wrap="square" lIns="69050" tIns="34525" rIns="69050" bIns="34525" anchor="b" anchorCtr="0">
            <a:noAutofit/>
          </a:bodyPr>
          <a:lstStyle/>
          <a:p>
            <a:pPr marL="0" marR="0" lvl="0" indent="0" algn="ctr" rtl="0">
              <a:spcBef>
                <a:spcPts val="0"/>
              </a:spcBef>
              <a:spcAft>
                <a:spcPts val="0"/>
              </a:spcAft>
              <a:buNone/>
            </a:pPr>
            <a:endParaRPr sz="2800" b="1">
              <a:solidFill>
                <a:schemeClr val="lt1"/>
              </a:solidFill>
              <a:latin typeface="Lato Black"/>
              <a:ea typeface="Lato Black"/>
              <a:cs typeface="Lato Black"/>
              <a:sym typeface="Lato Black"/>
            </a:endParaRPr>
          </a:p>
          <a:p>
            <a:pPr marL="0" marR="0" lvl="0" indent="0" algn="ctr" rtl="0">
              <a:spcBef>
                <a:spcPts val="0"/>
              </a:spcBef>
              <a:spcAft>
                <a:spcPts val="0"/>
              </a:spcAft>
              <a:buNone/>
            </a:pPr>
            <a:r>
              <a:rPr lang="en-US" sz="2800" b="1">
                <a:solidFill>
                  <a:schemeClr val="lt1"/>
                </a:solidFill>
                <a:latin typeface="Lato Black"/>
                <a:ea typeface="Lato Black"/>
                <a:cs typeface="Lato Black"/>
                <a:sym typeface="Lato Black"/>
              </a:rPr>
              <a:t>Equalization Aid Resources on the School Financial Services Website</a:t>
            </a:r>
            <a:endParaRPr/>
          </a:p>
        </p:txBody>
      </p:sp>
      <p:sp>
        <p:nvSpPr>
          <p:cNvPr id="903" name="Google Shape;903;p60"/>
          <p:cNvSpPr/>
          <p:nvPr/>
        </p:nvSpPr>
        <p:spPr>
          <a:xfrm>
            <a:off x="119600" y="3012267"/>
            <a:ext cx="9115450"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b="1" u="sng">
                <a:solidFill>
                  <a:schemeClr val="dk1"/>
                </a:solidFill>
                <a:latin typeface="Lato"/>
                <a:ea typeface="Lato"/>
                <a:cs typeface="Lato"/>
                <a:sym typeface="Lato"/>
                <a:hlinkClick r:id="rId3">
                  <a:extLst>
                    <a:ext uri="{A12FA001-AC4F-418D-AE19-62706E023703}">
                      <ahyp:hlinkClr xmlns:ahyp="http://schemas.microsoft.com/office/drawing/2018/hyperlinkcolor" val="tx"/>
                    </a:ext>
                  </a:extLst>
                </a:hlinkClick>
              </a:rPr>
              <a:t>http://dpi.wi.gov/sfs/statistical/longitudinal-data/property-valuation</a:t>
            </a:r>
            <a:endParaRPr sz="2200" b="1">
              <a:solidFill>
                <a:schemeClr val="dk1"/>
              </a:solidFill>
              <a:latin typeface="Lato"/>
              <a:ea typeface="Lato"/>
              <a:cs typeface="Lato"/>
              <a:sym typeface="Lato"/>
            </a:endParaRPr>
          </a:p>
        </p:txBody>
      </p:sp>
      <p:sp>
        <p:nvSpPr>
          <p:cNvPr id="3" name="Google Shape;649;p41">
            <a:extLst>
              <a:ext uri="{FF2B5EF4-FFF2-40B4-BE49-F238E27FC236}">
                <a16:creationId xmlns:a16="http://schemas.microsoft.com/office/drawing/2014/main" id="{AA6C9B32-1F1F-1058-F2F2-0844EFB2A7C5}"/>
              </a:ext>
            </a:extLst>
          </p:cNvPr>
          <p:cNvSpPr txBox="1"/>
          <p:nvPr/>
        </p:nvSpPr>
        <p:spPr>
          <a:xfrm>
            <a:off x="8638903" y="4720488"/>
            <a:ext cx="502920" cy="32350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400">
                <a:solidFill>
                  <a:schemeClr val="dk1"/>
                </a:solidFill>
                <a:latin typeface="Lato"/>
                <a:ea typeface="Lato"/>
                <a:cs typeface="Lato"/>
                <a:sym typeface="Lato"/>
              </a:rPr>
              <a:t>64</a:t>
            </a:fld>
            <a:endParaRPr sz="1400" dirty="0">
              <a:solidFill>
                <a:schemeClr val="dk1"/>
              </a:solidFill>
              <a:latin typeface="Lato"/>
              <a:ea typeface="Lato"/>
              <a:cs typeface="Lato"/>
              <a:sym typeface="Lato"/>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908"/>
        <p:cNvGrpSpPr/>
        <p:nvPr/>
      </p:nvGrpSpPr>
      <p:grpSpPr>
        <a:xfrm>
          <a:off x="0" y="0"/>
          <a:ext cx="0" cy="0"/>
          <a:chOff x="0" y="0"/>
          <a:chExt cx="0" cy="0"/>
        </a:xfrm>
      </p:grpSpPr>
      <p:grpSp>
        <p:nvGrpSpPr>
          <p:cNvPr id="909" name="Google Shape;909;p61"/>
          <p:cNvGrpSpPr/>
          <p:nvPr/>
        </p:nvGrpSpPr>
        <p:grpSpPr>
          <a:xfrm>
            <a:off x="1593908" y="989901"/>
            <a:ext cx="6117770" cy="4062382"/>
            <a:chOff x="1432321" y="762681"/>
            <a:chExt cx="6279357" cy="4289602"/>
          </a:xfrm>
        </p:grpSpPr>
        <p:pic>
          <p:nvPicPr>
            <p:cNvPr id="910" name="Google Shape;910;p61"/>
            <p:cNvPicPr preferRelativeResize="0"/>
            <p:nvPr/>
          </p:nvPicPr>
          <p:blipFill rotWithShape="1">
            <a:blip r:embed="rId3">
              <a:alphaModFix/>
            </a:blip>
            <a:srcRect/>
            <a:stretch/>
          </p:blipFill>
          <p:spPr>
            <a:xfrm>
              <a:off x="1432321" y="762681"/>
              <a:ext cx="6279357" cy="4289602"/>
            </a:xfrm>
            <a:prstGeom prst="rect">
              <a:avLst/>
            </a:prstGeom>
            <a:solidFill>
              <a:schemeClr val="lt1"/>
            </a:solidFill>
            <a:ln>
              <a:noFill/>
            </a:ln>
            <a:effectLst>
              <a:outerShdw blurRad="12700" dist="12700" dir="2700000" algn="tl" rotWithShape="0">
                <a:srgbClr val="000000">
                  <a:alpha val="40000"/>
                </a:srgbClr>
              </a:outerShdw>
            </a:effectLst>
          </p:spPr>
        </p:pic>
        <p:sp>
          <p:nvSpPr>
            <p:cNvPr id="911" name="Google Shape;911;p61"/>
            <p:cNvSpPr/>
            <p:nvPr/>
          </p:nvSpPr>
          <p:spPr>
            <a:xfrm>
              <a:off x="2184566" y="4191000"/>
              <a:ext cx="5333834" cy="338554"/>
            </a:xfrm>
            <a:prstGeom prst="rect">
              <a:avLst/>
            </a:prstGeom>
            <a:solidFill>
              <a:srgbClr val="FFFFFF"/>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7">
                <a:solidFill>
                  <a:schemeClr val="lt1"/>
                </a:solidFill>
                <a:latin typeface="Calibri"/>
                <a:ea typeface="Calibri"/>
                <a:cs typeface="Calibri"/>
                <a:sym typeface="Calibri"/>
              </a:endParaRPr>
            </a:p>
          </p:txBody>
        </p:sp>
      </p:grpSp>
      <p:sp>
        <p:nvSpPr>
          <p:cNvPr id="912" name="Google Shape;912;p61"/>
          <p:cNvSpPr txBox="1"/>
          <p:nvPr/>
        </p:nvSpPr>
        <p:spPr>
          <a:xfrm>
            <a:off x="2218355" y="1400845"/>
            <a:ext cx="3409784"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rgbClr val="0070C0"/>
                </a:solidFill>
                <a:latin typeface="Lato"/>
                <a:ea typeface="Lato"/>
                <a:cs typeface="Lato"/>
                <a:sym typeface="Lato"/>
              </a:rPr>
              <a:t>1.) Significant Enrollment Increase</a:t>
            </a:r>
            <a:endParaRPr/>
          </a:p>
        </p:txBody>
      </p:sp>
      <p:sp>
        <p:nvSpPr>
          <p:cNvPr id="3" name="Google Shape;649;p41">
            <a:extLst>
              <a:ext uri="{FF2B5EF4-FFF2-40B4-BE49-F238E27FC236}">
                <a16:creationId xmlns:a16="http://schemas.microsoft.com/office/drawing/2014/main" id="{49CDA5D4-0B1D-D177-4ABE-8E9DF6593CF0}"/>
              </a:ext>
            </a:extLst>
          </p:cNvPr>
          <p:cNvSpPr txBox="1"/>
          <p:nvPr/>
        </p:nvSpPr>
        <p:spPr>
          <a:xfrm>
            <a:off x="8638903" y="4720488"/>
            <a:ext cx="502920" cy="32350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400">
                <a:solidFill>
                  <a:schemeClr val="dk1"/>
                </a:solidFill>
                <a:latin typeface="Lato"/>
                <a:ea typeface="Lato"/>
                <a:cs typeface="Lato"/>
                <a:sym typeface="Lato"/>
              </a:rPr>
              <a:t>65</a:t>
            </a:fld>
            <a:endParaRPr sz="1400" dirty="0">
              <a:solidFill>
                <a:schemeClr val="dk1"/>
              </a:solidFill>
              <a:latin typeface="Lato"/>
              <a:ea typeface="Lato"/>
              <a:cs typeface="Lato"/>
              <a:sym typeface="Lato"/>
            </a:endParaRPr>
          </a:p>
        </p:txBody>
      </p:sp>
      <p:sp>
        <p:nvSpPr>
          <p:cNvPr id="4" name="Google Shape;890;p59">
            <a:extLst>
              <a:ext uri="{FF2B5EF4-FFF2-40B4-BE49-F238E27FC236}">
                <a16:creationId xmlns:a16="http://schemas.microsoft.com/office/drawing/2014/main" id="{9CC31100-FAC4-7087-8F42-7EE77B156090}"/>
              </a:ext>
            </a:extLst>
          </p:cNvPr>
          <p:cNvSpPr/>
          <p:nvPr/>
        </p:nvSpPr>
        <p:spPr>
          <a:xfrm>
            <a:off x="405442" y="241789"/>
            <a:ext cx="8255479" cy="400050"/>
          </a:xfrm>
          <a:prstGeom prst="rect">
            <a:avLst/>
          </a:prstGeom>
          <a:noFill/>
          <a:ln>
            <a:noFill/>
          </a:ln>
        </p:spPr>
        <p:txBody>
          <a:bodyPr spcFirstLastPara="1" wrap="square" lIns="69050" tIns="34525" rIns="69050" bIns="34525" anchor="b" anchorCtr="0">
            <a:noAutofit/>
          </a:bodyPr>
          <a:lstStyle/>
          <a:p>
            <a:pPr marL="0" marR="0" lvl="0" indent="0" algn="ctr" rtl="0">
              <a:spcBef>
                <a:spcPts val="0"/>
              </a:spcBef>
              <a:spcAft>
                <a:spcPts val="0"/>
              </a:spcAft>
              <a:buNone/>
            </a:pPr>
            <a:endParaRPr sz="2800" b="1">
              <a:solidFill>
                <a:schemeClr val="lt1"/>
              </a:solidFill>
              <a:latin typeface="Lato Black"/>
              <a:ea typeface="Lato Black"/>
              <a:cs typeface="Lato Black"/>
              <a:sym typeface="Lato Black"/>
            </a:endParaRPr>
          </a:p>
          <a:p>
            <a:pPr marL="0" marR="0" lvl="0" indent="0" algn="ctr" rtl="0">
              <a:spcBef>
                <a:spcPts val="0"/>
              </a:spcBef>
              <a:spcAft>
                <a:spcPts val="0"/>
              </a:spcAft>
              <a:buNone/>
            </a:pPr>
            <a:r>
              <a:rPr lang="en-US" sz="2800" b="1">
                <a:solidFill>
                  <a:schemeClr val="lt1"/>
                </a:solidFill>
                <a:latin typeface="Lato Black"/>
                <a:ea typeface="Lato Black"/>
                <a:cs typeface="Lato Black"/>
                <a:sym typeface="Lato Black"/>
              </a:rPr>
              <a:t>Watch Value Per Member Over Time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916"/>
        <p:cNvGrpSpPr/>
        <p:nvPr/>
      </p:nvGrpSpPr>
      <p:grpSpPr>
        <a:xfrm>
          <a:off x="0" y="0"/>
          <a:ext cx="0" cy="0"/>
          <a:chOff x="0" y="0"/>
          <a:chExt cx="0" cy="0"/>
        </a:xfrm>
      </p:grpSpPr>
      <p:sp>
        <p:nvSpPr>
          <p:cNvPr id="917" name="Google Shape;917;p62"/>
          <p:cNvSpPr txBox="1">
            <a:spLocks noGrp="1"/>
          </p:cNvSpPr>
          <p:nvPr>
            <p:ph type="body" idx="4294967295"/>
          </p:nvPr>
        </p:nvSpPr>
        <p:spPr>
          <a:xfrm>
            <a:off x="104172" y="1133339"/>
            <a:ext cx="8935656" cy="3463529"/>
          </a:xfrm>
          <a:prstGeom prst="rect">
            <a:avLst/>
          </a:prstGeom>
          <a:noFill/>
          <a:ln>
            <a:noFill/>
          </a:ln>
        </p:spPr>
        <p:txBody>
          <a:bodyPr spcFirstLastPara="1" wrap="square" lIns="91425" tIns="45700" rIns="91425" bIns="45700" anchor="t" anchorCtr="0">
            <a:normAutofit/>
          </a:bodyPr>
          <a:lstStyle/>
          <a:p>
            <a:pPr marL="164592" lvl="0" indent="-164592" algn="ctr" rtl="0">
              <a:lnSpc>
                <a:spcPct val="100000"/>
              </a:lnSpc>
              <a:spcBef>
                <a:spcPts val="0"/>
              </a:spcBef>
              <a:spcAft>
                <a:spcPts val="0"/>
              </a:spcAft>
              <a:buClr>
                <a:srgbClr val="0070C0"/>
              </a:buClr>
              <a:buSzPts val="2200"/>
              <a:buFont typeface="Noto Sans Symbols"/>
              <a:buNone/>
            </a:pPr>
            <a:r>
              <a:rPr lang="en-US" sz="2200" dirty="0">
                <a:solidFill>
                  <a:srgbClr val="0070C0"/>
                </a:solidFill>
              </a:rPr>
              <a:t>How can I explain changes in my district’s aid?</a:t>
            </a:r>
            <a:endParaRPr dirty="0"/>
          </a:p>
          <a:p>
            <a:pPr marL="164592" lvl="0" indent="-164592" algn="ctr" rtl="0">
              <a:lnSpc>
                <a:spcPct val="100000"/>
              </a:lnSpc>
              <a:spcBef>
                <a:spcPts val="3000"/>
              </a:spcBef>
              <a:spcAft>
                <a:spcPts val="0"/>
              </a:spcAft>
              <a:buClr>
                <a:schemeClr val="dk1"/>
              </a:buClr>
              <a:buSzPts val="2200"/>
              <a:buFont typeface="Noto Sans Symbols"/>
              <a:buNone/>
            </a:pPr>
            <a:r>
              <a:rPr lang="en-US" sz="2200" dirty="0"/>
              <a:t>Multi-Year History on the Website</a:t>
            </a:r>
            <a:endParaRPr dirty="0"/>
          </a:p>
          <a:p>
            <a:pPr marL="164592" lvl="0" indent="-164592" algn="ctr" rtl="0">
              <a:lnSpc>
                <a:spcPct val="100000"/>
              </a:lnSpc>
              <a:spcBef>
                <a:spcPts val="0"/>
              </a:spcBef>
              <a:spcAft>
                <a:spcPts val="0"/>
              </a:spcAft>
              <a:buClr>
                <a:schemeClr val="dk1"/>
              </a:buClr>
              <a:buSzPts val="2200"/>
              <a:buFont typeface="Noto Sans Symbols"/>
              <a:buNone/>
            </a:pPr>
            <a:r>
              <a:rPr lang="en-US" sz="2200" dirty="0"/>
              <a:t>Longitudinal Excel Spreadsheet</a:t>
            </a:r>
            <a:endParaRPr dirty="0"/>
          </a:p>
          <a:p>
            <a:pPr marL="164592" lvl="0" indent="-164592" algn="ctr" rtl="0">
              <a:lnSpc>
                <a:spcPct val="100000"/>
              </a:lnSpc>
              <a:spcBef>
                <a:spcPts val="0"/>
              </a:spcBef>
              <a:spcAft>
                <a:spcPts val="0"/>
              </a:spcAft>
              <a:buClr>
                <a:schemeClr val="dk1"/>
              </a:buClr>
              <a:buSzPts val="2200"/>
              <a:buFont typeface="Noto Sans Symbols"/>
              <a:buNone/>
            </a:pPr>
            <a:endParaRPr sz="2200" dirty="0"/>
          </a:p>
          <a:p>
            <a:pPr marL="164592" lvl="0" indent="-164592" algn="ctr" rtl="0">
              <a:lnSpc>
                <a:spcPct val="100000"/>
              </a:lnSpc>
              <a:spcBef>
                <a:spcPts val="3000"/>
              </a:spcBef>
              <a:spcAft>
                <a:spcPts val="0"/>
              </a:spcAft>
              <a:buClr>
                <a:schemeClr val="dk1"/>
              </a:buClr>
              <a:buSzPts val="2200"/>
              <a:buNone/>
            </a:pPr>
            <a:r>
              <a:rPr lang="en-US" sz="2200" u="sng" dirty="0">
                <a:solidFill>
                  <a:schemeClr val="hlink"/>
                </a:solidFill>
                <a:hlinkClick r:id="rId3"/>
              </a:rPr>
              <a:t>https://dpi.wi.gov/sfs/statistical/longitudinal-data/equalization-aid</a:t>
            </a:r>
            <a:endParaRPr sz="2200" dirty="0"/>
          </a:p>
        </p:txBody>
      </p:sp>
      <p:sp>
        <p:nvSpPr>
          <p:cNvPr id="918" name="Google Shape;918;p62"/>
          <p:cNvSpPr txBox="1"/>
          <p:nvPr/>
        </p:nvSpPr>
        <p:spPr>
          <a:xfrm>
            <a:off x="277793" y="3694526"/>
            <a:ext cx="8762035"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b="1" dirty="0">
                <a:solidFill>
                  <a:schemeClr val="dk1"/>
                </a:solidFill>
                <a:latin typeface="Lato"/>
                <a:ea typeface="Lato"/>
                <a:cs typeface="Lato"/>
                <a:sym typeface="Lato"/>
              </a:rPr>
              <a:t>A listing of the pertinent Equalization Aid factors that explain what is happening in your district.</a:t>
            </a:r>
            <a:endParaRPr dirty="0"/>
          </a:p>
        </p:txBody>
      </p:sp>
      <p:sp>
        <p:nvSpPr>
          <p:cNvPr id="919" name="Google Shape;919;p62"/>
          <p:cNvSpPr/>
          <p:nvPr/>
        </p:nvSpPr>
        <p:spPr>
          <a:xfrm>
            <a:off x="1428750" y="114300"/>
            <a:ext cx="6343650" cy="857250"/>
          </a:xfrm>
          <a:prstGeom prst="rect">
            <a:avLst/>
          </a:prstGeom>
          <a:noFill/>
          <a:ln>
            <a:noFill/>
          </a:ln>
        </p:spPr>
        <p:txBody>
          <a:bodyPr spcFirstLastPara="1" wrap="square" lIns="69050" tIns="34525" rIns="69050" bIns="34525" anchor="b" anchorCtr="0">
            <a:noAutofit/>
          </a:bodyPr>
          <a:lstStyle/>
          <a:p>
            <a:pPr marL="0" marR="0" lvl="0" indent="0" algn="ctr" rtl="0">
              <a:spcBef>
                <a:spcPts val="0"/>
              </a:spcBef>
              <a:spcAft>
                <a:spcPts val="0"/>
              </a:spcAft>
              <a:buNone/>
            </a:pPr>
            <a:endParaRPr sz="2800" b="1">
              <a:solidFill>
                <a:schemeClr val="lt1"/>
              </a:solidFill>
              <a:latin typeface="Lato Black"/>
              <a:ea typeface="Lato Black"/>
              <a:cs typeface="Lato Black"/>
              <a:sym typeface="Lato Black"/>
            </a:endParaRPr>
          </a:p>
          <a:p>
            <a:pPr marL="0" marR="0" lvl="0" indent="0" algn="ctr" rtl="0">
              <a:spcBef>
                <a:spcPts val="0"/>
              </a:spcBef>
              <a:spcAft>
                <a:spcPts val="0"/>
              </a:spcAft>
              <a:buNone/>
            </a:pPr>
            <a:r>
              <a:rPr lang="en-US" sz="2800" b="1">
                <a:solidFill>
                  <a:schemeClr val="lt1"/>
                </a:solidFill>
                <a:latin typeface="Trebuchet MS"/>
                <a:ea typeface="Trebuchet MS"/>
                <a:cs typeface="Trebuchet MS"/>
                <a:sym typeface="Trebuchet MS"/>
              </a:rPr>
              <a:t>Equalization Aid Resources on the School Financial Services Website</a:t>
            </a:r>
            <a:endParaRPr/>
          </a:p>
        </p:txBody>
      </p:sp>
      <p:sp>
        <p:nvSpPr>
          <p:cNvPr id="3" name="Google Shape;649;p41">
            <a:extLst>
              <a:ext uri="{FF2B5EF4-FFF2-40B4-BE49-F238E27FC236}">
                <a16:creationId xmlns:a16="http://schemas.microsoft.com/office/drawing/2014/main" id="{155C3CBA-F8C2-9215-61D5-ED50DE5359D1}"/>
              </a:ext>
            </a:extLst>
          </p:cNvPr>
          <p:cNvSpPr txBox="1"/>
          <p:nvPr/>
        </p:nvSpPr>
        <p:spPr>
          <a:xfrm>
            <a:off x="8638903" y="4720488"/>
            <a:ext cx="502920" cy="32350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400">
                <a:solidFill>
                  <a:schemeClr val="dk1"/>
                </a:solidFill>
                <a:latin typeface="Lato"/>
                <a:ea typeface="Lato"/>
                <a:cs typeface="Lato"/>
                <a:sym typeface="Lato"/>
              </a:rPr>
              <a:t>66</a:t>
            </a:fld>
            <a:endParaRPr sz="1400" dirty="0">
              <a:solidFill>
                <a:schemeClr val="dk1"/>
              </a:solidFill>
              <a:latin typeface="Lato"/>
              <a:ea typeface="Lato"/>
              <a:cs typeface="Lato"/>
              <a:sym typeface="Lato"/>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923"/>
        <p:cNvGrpSpPr/>
        <p:nvPr/>
      </p:nvGrpSpPr>
      <p:grpSpPr>
        <a:xfrm>
          <a:off x="0" y="0"/>
          <a:ext cx="0" cy="0"/>
          <a:chOff x="0" y="0"/>
          <a:chExt cx="0" cy="0"/>
        </a:xfrm>
      </p:grpSpPr>
      <p:sp>
        <p:nvSpPr>
          <p:cNvPr id="924" name="Google Shape;924;p63"/>
          <p:cNvSpPr txBox="1">
            <a:spLocks noGrp="1"/>
          </p:cNvSpPr>
          <p:nvPr>
            <p:ph type="body" idx="1"/>
          </p:nvPr>
        </p:nvSpPr>
        <p:spPr>
          <a:xfrm>
            <a:off x="0" y="0"/>
            <a:ext cx="9144000" cy="921657"/>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3600"/>
              <a:buNone/>
            </a:pPr>
            <a:r>
              <a:rPr lang="en-US"/>
              <a:t>Basic Equalization Aid Concepts</a:t>
            </a:r>
            <a:endParaRPr/>
          </a:p>
        </p:txBody>
      </p:sp>
      <p:sp>
        <p:nvSpPr>
          <p:cNvPr id="925" name="Google Shape;925;p63"/>
          <p:cNvSpPr txBox="1">
            <a:spLocks noGrp="1"/>
          </p:cNvSpPr>
          <p:nvPr>
            <p:ph type="body" idx="2"/>
          </p:nvPr>
        </p:nvSpPr>
        <p:spPr>
          <a:xfrm>
            <a:off x="266218" y="1152467"/>
            <a:ext cx="8634714" cy="3540977"/>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200"/>
              <a:buFont typeface="Calibri"/>
              <a:buAutoNum type="arabicPeriod"/>
            </a:pPr>
            <a:r>
              <a:rPr lang="en-US" sz="2200" dirty="0"/>
              <a:t>Equalization Aid is property tax relief under revenue limits.</a:t>
            </a:r>
            <a:endParaRPr dirty="0"/>
          </a:p>
          <a:p>
            <a:pPr marL="342900" lvl="0" indent="-342900" algn="l" rtl="0">
              <a:lnSpc>
                <a:spcPct val="100000"/>
              </a:lnSpc>
              <a:spcBef>
                <a:spcPts val="600"/>
              </a:spcBef>
              <a:spcAft>
                <a:spcPts val="0"/>
              </a:spcAft>
              <a:buClr>
                <a:schemeClr val="dk1"/>
              </a:buClr>
              <a:buSzPts val="2200"/>
              <a:buFont typeface="Calibri"/>
              <a:buAutoNum type="arabicPeriod"/>
            </a:pPr>
            <a:r>
              <a:rPr lang="en-US" sz="2200" dirty="0"/>
              <a:t>Aid is inversely related to district property value per member.</a:t>
            </a:r>
            <a:endParaRPr dirty="0"/>
          </a:p>
          <a:p>
            <a:pPr marL="342900" lvl="0" indent="-342900" algn="l" rtl="0">
              <a:lnSpc>
                <a:spcPct val="100000"/>
              </a:lnSpc>
              <a:spcBef>
                <a:spcPts val="600"/>
              </a:spcBef>
              <a:spcAft>
                <a:spcPts val="0"/>
              </a:spcAft>
              <a:buClr>
                <a:schemeClr val="dk1"/>
              </a:buClr>
              <a:buSzPts val="2200"/>
              <a:buFont typeface="Calibri"/>
              <a:buAutoNum type="arabicPeriod"/>
            </a:pPr>
            <a:r>
              <a:rPr lang="en-US" sz="2200" dirty="0"/>
              <a:t>One pot of money is split over 421 school districts based on district values, membership, and shared costs. </a:t>
            </a:r>
            <a:endParaRPr dirty="0"/>
          </a:p>
          <a:p>
            <a:pPr marL="342900" lvl="0" indent="-342900" algn="l" rtl="0">
              <a:lnSpc>
                <a:spcPct val="100000"/>
              </a:lnSpc>
              <a:spcBef>
                <a:spcPts val="600"/>
              </a:spcBef>
              <a:spcAft>
                <a:spcPts val="0"/>
              </a:spcAft>
              <a:buClr>
                <a:schemeClr val="dk1"/>
              </a:buClr>
              <a:buSzPts val="2200"/>
              <a:buFont typeface="Calibri"/>
              <a:buAutoNum type="arabicPeriod"/>
            </a:pPr>
            <a:r>
              <a:rPr lang="en-US" sz="2200" dirty="0"/>
              <a:t>Depending on district value-per-member, some districts’ aid is increased by increasing expenses, while others’ aid is decreased by increasing expenses. </a:t>
            </a:r>
            <a:endParaRPr dirty="0"/>
          </a:p>
          <a:p>
            <a:pPr marL="342900" lvl="0" indent="-342900" algn="l" rtl="0">
              <a:lnSpc>
                <a:spcPct val="100000"/>
              </a:lnSpc>
              <a:spcBef>
                <a:spcPts val="600"/>
              </a:spcBef>
              <a:spcAft>
                <a:spcPts val="0"/>
              </a:spcAft>
              <a:buClr>
                <a:schemeClr val="dk1"/>
              </a:buClr>
              <a:buSzPts val="2200"/>
              <a:buFont typeface="Calibri"/>
              <a:buAutoNum type="arabicPeriod"/>
            </a:pPr>
            <a:r>
              <a:rPr lang="en-US" sz="2200" dirty="0"/>
              <a:t>Know where your district is in the formula and understand why your equalization aid changes.</a:t>
            </a:r>
            <a:endParaRPr dirty="0"/>
          </a:p>
          <a:p>
            <a:pPr marL="342900" lvl="0" indent="-203200" algn="l" rtl="0">
              <a:lnSpc>
                <a:spcPct val="100000"/>
              </a:lnSpc>
              <a:spcBef>
                <a:spcPts val="600"/>
              </a:spcBef>
              <a:spcAft>
                <a:spcPts val="0"/>
              </a:spcAft>
              <a:buClr>
                <a:schemeClr val="dk1"/>
              </a:buClr>
              <a:buSzPts val="2200"/>
              <a:buFont typeface="Arial"/>
              <a:buNone/>
            </a:pPr>
            <a:endParaRPr sz="2200" dirty="0">
              <a:solidFill>
                <a:srgbClr val="000000"/>
              </a:solidFill>
            </a:endParaRPr>
          </a:p>
          <a:p>
            <a:pPr marL="342900" lvl="0" indent="-203200" algn="l" rtl="0">
              <a:lnSpc>
                <a:spcPct val="100000"/>
              </a:lnSpc>
              <a:spcBef>
                <a:spcPts val="600"/>
              </a:spcBef>
              <a:spcAft>
                <a:spcPts val="0"/>
              </a:spcAft>
              <a:buClr>
                <a:schemeClr val="dk1"/>
              </a:buClr>
              <a:buSzPts val="2200"/>
              <a:buFont typeface="Arial"/>
              <a:buNone/>
            </a:pPr>
            <a:endParaRPr sz="2200" dirty="0">
              <a:solidFill>
                <a:srgbClr val="000000"/>
              </a:solidFill>
            </a:endParaRPr>
          </a:p>
          <a:p>
            <a:pPr marL="342900" lvl="0" indent="-203200" algn="l" rtl="0">
              <a:lnSpc>
                <a:spcPct val="100000"/>
              </a:lnSpc>
              <a:spcBef>
                <a:spcPts val="600"/>
              </a:spcBef>
              <a:spcAft>
                <a:spcPts val="0"/>
              </a:spcAft>
              <a:buClr>
                <a:schemeClr val="dk1"/>
              </a:buClr>
              <a:buSzPts val="2200"/>
              <a:buFont typeface="Arial"/>
              <a:buNone/>
            </a:pPr>
            <a:endParaRPr sz="2200" b="0" dirty="0">
              <a:solidFill>
                <a:srgbClr val="000000"/>
              </a:solidFill>
              <a:latin typeface="Calibri"/>
              <a:ea typeface="Calibri"/>
              <a:cs typeface="Calibri"/>
              <a:sym typeface="Calibri"/>
            </a:endParaRPr>
          </a:p>
          <a:p>
            <a:pPr marL="342900" lvl="0" indent="-203200" algn="l" rtl="0">
              <a:lnSpc>
                <a:spcPct val="100000"/>
              </a:lnSpc>
              <a:spcBef>
                <a:spcPts val="600"/>
              </a:spcBef>
              <a:spcAft>
                <a:spcPts val="0"/>
              </a:spcAft>
              <a:buClr>
                <a:schemeClr val="dk1"/>
              </a:buClr>
              <a:buSzPts val="2200"/>
              <a:buFont typeface="Arial"/>
              <a:buNone/>
            </a:pPr>
            <a:endParaRPr sz="2200" dirty="0">
              <a:solidFill>
                <a:srgbClr val="000000"/>
              </a:solidFill>
            </a:endParaRPr>
          </a:p>
        </p:txBody>
      </p:sp>
      <p:sp>
        <p:nvSpPr>
          <p:cNvPr id="926" name="Google Shape;926;p63"/>
          <p:cNvSpPr txBox="1"/>
          <p:nvPr/>
        </p:nvSpPr>
        <p:spPr>
          <a:xfrm>
            <a:off x="8649472" y="4753928"/>
            <a:ext cx="502920" cy="35883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400">
                <a:solidFill>
                  <a:schemeClr val="dk1"/>
                </a:solidFill>
                <a:latin typeface="Lato"/>
                <a:ea typeface="Lato"/>
                <a:cs typeface="Lato"/>
                <a:sym typeface="Lato"/>
              </a:rPr>
              <a:t>67</a:t>
            </a:fld>
            <a:endParaRPr sz="1400">
              <a:solidFill>
                <a:schemeClr val="dk1"/>
              </a:solidFill>
              <a:latin typeface="Lato"/>
              <a:ea typeface="Lato"/>
              <a:cs typeface="Lato"/>
              <a:sym typeface="Lato"/>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930"/>
        <p:cNvGrpSpPr/>
        <p:nvPr/>
      </p:nvGrpSpPr>
      <p:grpSpPr>
        <a:xfrm>
          <a:off x="0" y="0"/>
          <a:ext cx="0" cy="0"/>
          <a:chOff x="0" y="0"/>
          <a:chExt cx="0" cy="0"/>
        </a:xfrm>
      </p:grpSpPr>
      <p:sp>
        <p:nvSpPr>
          <p:cNvPr id="931" name="Google Shape;931;p64"/>
          <p:cNvSpPr txBox="1">
            <a:spLocks noGrp="1"/>
          </p:cNvSpPr>
          <p:nvPr>
            <p:ph type="body" idx="1"/>
          </p:nvPr>
        </p:nvSpPr>
        <p:spPr>
          <a:xfrm>
            <a:off x="0" y="0"/>
            <a:ext cx="9144000" cy="921657"/>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3600"/>
              <a:buNone/>
            </a:pPr>
            <a:r>
              <a:rPr lang="en-US" dirty="0"/>
              <a:t>Equalization Aids</a:t>
            </a:r>
            <a:endParaRPr dirty="0"/>
          </a:p>
        </p:txBody>
      </p:sp>
      <p:sp>
        <p:nvSpPr>
          <p:cNvPr id="932" name="Google Shape;932;p64"/>
          <p:cNvSpPr txBox="1">
            <a:spLocks noGrp="1"/>
          </p:cNvSpPr>
          <p:nvPr>
            <p:ph type="body" idx="2"/>
          </p:nvPr>
        </p:nvSpPr>
        <p:spPr>
          <a:xfrm>
            <a:off x="165464" y="1197429"/>
            <a:ext cx="8769530" cy="3022146"/>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Aft>
                <a:spcPts val="0"/>
              </a:spcAft>
              <a:buClr>
                <a:srgbClr val="000000"/>
              </a:buClr>
              <a:buSzPts val="4800"/>
              <a:buNone/>
            </a:pPr>
            <a:endParaRPr lang="en-US" sz="4400" dirty="0">
              <a:solidFill>
                <a:srgbClr val="000000"/>
              </a:solidFill>
            </a:endParaRPr>
          </a:p>
          <a:p>
            <a:pPr marL="0" lvl="0" indent="0" algn="ctr" rtl="0">
              <a:lnSpc>
                <a:spcPct val="100000"/>
              </a:lnSpc>
              <a:spcAft>
                <a:spcPts val="0"/>
              </a:spcAft>
              <a:buClr>
                <a:srgbClr val="000000"/>
              </a:buClr>
              <a:buSzPts val="4800"/>
              <a:buNone/>
            </a:pPr>
            <a:r>
              <a:rPr lang="en-US" sz="4400" dirty="0">
                <a:solidFill>
                  <a:srgbClr val="000000"/>
                </a:solidFill>
              </a:rPr>
              <a:t>Questions?</a:t>
            </a:r>
            <a:endParaRPr lang="en-US" dirty="0">
              <a:solidFill>
                <a:srgbClr val="000000"/>
              </a:solidFill>
            </a:endParaRPr>
          </a:p>
          <a:p>
            <a:pPr marL="0" lvl="0" indent="0" algn="ctr" rtl="0">
              <a:lnSpc>
                <a:spcPct val="100000"/>
              </a:lnSpc>
              <a:spcAft>
                <a:spcPts val="0"/>
              </a:spcAft>
              <a:buClr>
                <a:srgbClr val="000000"/>
              </a:buClr>
              <a:buSzPts val="4800"/>
              <a:buNone/>
            </a:pPr>
            <a:endParaRPr sz="1000" dirty="0"/>
          </a:p>
          <a:p>
            <a:pPr marL="342900" lvl="0" indent="-190500" algn="l" rtl="0">
              <a:lnSpc>
                <a:spcPct val="150000"/>
              </a:lnSpc>
              <a:spcBef>
                <a:spcPts val="439"/>
              </a:spcBef>
              <a:spcAft>
                <a:spcPts val="0"/>
              </a:spcAft>
              <a:buClr>
                <a:schemeClr val="dk1"/>
              </a:buClr>
              <a:buSzPts val="2400"/>
              <a:buFont typeface="Arial"/>
              <a:buNone/>
            </a:pPr>
            <a:endParaRPr dirty="0"/>
          </a:p>
        </p:txBody>
      </p:sp>
      <p:sp>
        <p:nvSpPr>
          <p:cNvPr id="933" name="Google Shape;933;p64"/>
          <p:cNvSpPr txBox="1"/>
          <p:nvPr/>
        </p:nvSpPr>
        <p:spPr>
          <a:xfrm>
            <a:off x="8532273" y="4825969"/>
            <a:ext cx="502920" cy="22631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400">
                <a:solidFill>
                  <a:schemeClr val="dk1"/>
                </a:solidFill>
                <a:latin typeface="Lato"/>
                <a:ea typeface="Lato"/>
                <a:cs typeface="Lato"/>
                <a:sym typeface="Lato"/>
              </a:rPr>
              <a:t>68</a:t>
            </a:fld>
            <a:endParaRPr sz="1400">
              <a:solidFill>
                <a:schemeClr val="dk1"/>
              </a:solidFill>
              <a:latin typeface="Lato"/>
              <a:ea typeface="Lato"/>
              <a:cs typeface="Lato"/>
              <a:sym typeface="Lato"/>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938"/>
        <p:cNvGrpSpPr/>
        <p:nvPr/>
      </p:nvGrpSpPr>
      <p:grpSpPr>
        <a:xfrm>
          <a:off x="0" y="0"/>
          <a:ext cx="0" cy="0"/>
          <a:chOff x="0" y="0"/>
          <a:chExt cx="0" cy="0"/>
        </a:xfrm>
      </p:grpSpPr>
      <p:sp>
        <p:nvSpPr>
          <p:cNvPr id="939" name="Google Shape;939;p65"/>
          <p:cNvSpPr txBox="1">
            <a:spLocks noGrp="1"/>
          </p:cNvSpPr>
          <p:nvPr>
            <p:ph type="title"/>
          </p:nvPr>
        </p:nvSpPr>
        <p:spPr>
          <a:xfrm>
            <a:off x="1680" y="1"/>
            <a:ext cx="9078705" cy="94363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300"/>
              <a:buFont typeface="Lato Black"/>
              <a:buNone/>
            </a:pPr>
            <a:r>
              <a:rPr lang="en-US" sz="3300" b="1">
                <a:solidFill>
                  <a:schemeClr val="lt1"/>
                </a:solidFill>
                <a:latin typeface="Lato Black"/>
                <a:ea typeface="Lato Black"/>
                <a:cs typeface="Lato Black"/>
                <a:sym typeface="Lato Black"/>
              </a:rPr>
              <a:t>Fund Accounting / Fund Balance</a:t>
            </a:r>
            <a:endParaRPr sz="3300">
              <a:latin typeface="Lato Black"/>
              <a:ea typeface="Lato Black"/>
              <a:cs typeface="Lato Black"/>
              <a:sym typeface="Lato Black"/>
            </a:endParaRPr>
          </a:p>
        </p:txBody>
      </p:sp>
      <p:sp>
        <p:nvSpPr>
          <p:cNvPr id="940" name="Google Shape;940;p65"/>
          <p:cNvSpPr txBox="1">
            <a:spLocks noGrp="1"/>
          </p:cNvSpPr>
          <p:nvPr>
            <p:ph type="body" idx="1"/>
          </p:nvPr>
        </p:nvSpPr>
        <p:spPr>
          <a:xfrm>
            <a:off x="457200" y="1412106"/>
            <a:ext cx="8229600" cy="3429000"/>
          </a:xfrm>
          <a:prstGeom prst="rect">
            <a:avLst/>
          </a:prstGeom>
          <a:noFill/>
          <a:ln>
            <a:noFill/>
          </a:ln>
        </p:spPr>
        <p:txBody>
          <a:bodyPr spcFirstLastPara="1" wrap="square" lIns="91425" tIns="45700" rIns="91425" bIns="45700" anchor="t" anchorCtr="0">
            <a:normAutofit/>
          </a:bodyPr>
          <a:lstStyle/>
          <a:p>
            <a:pPr marL="164592" lvl="0" indent="-177800" algn="l" rtl="0">
              <a:lnSpc>
                <a:spcPct val="100000"/>
              </a:lnSpc>
              <a:spcBef>
                <a:spcPts val="0"/>
              </a:spcBef>
              <a:spcAft>
                <a:spcPts val="0"/>
              </a:spcAft>
              <a:buClr>
                <a:schemeClr val="dk1"/>
              </a:buClr>
              <a:buSzPts val="2800"/>
              <a:buChar char="•"/>
            </a:pPr>
            <a:r>
              <a:rPr lang="en-US" sz="2800"/>
              <a:t>Diving in…. </a:t>
            </a:r>
            <a:endParaRPr/>
          </a:p>
          <a:p>
            <a:pPr marL="164592" lvl="0" indent="0" algn="l" rtl="0">
              <a:lnSpc>
                <a:spcPct val="100000"/>
              </a:lnSpc>
              <a:spcBef>
                <a:spcPts val="3000"/>
              </a:spcBef>
              <a:spcAft>
                <a:spcPts val="0"/>
              </a:spcAft>
              <a:buClr>
                <a:schemeClr val="dk1"/>
              </a:buClr>
              <a:buSzPts val="2800"/>
              <a:buNone/>
            </a:pPr>
            <a:endParaRPr sz="2800"/>
          </a:p>
          <a:p>
            <a:pPr marL="0" lvl="0" indent="0" algn="l" rtl="0">
              <a:lnSpc>
                <a:spcPct val="100000"/>
              </a:lnSpc>
              <a:spcBef>
                <a:spcPts val="3000"/>
              </a:spcBef>
              <a:spcAft>
                <a:spcPts val="0"/>
              </a:spcAft>
              <a:buClr>
                <a:schemeClr val="dk1"/>
              </a:buClr>
              <a:buSzPts val="2800"/>
              <a:buNone/>
            </a:pPr>
            <a:r>
              <a:rPr lang="en-US" sz="2800"/>
              <a:t>		…to Wisconsin school district accounting</a:t>
            </a:r>
            <a:endParaRPr sz="2800" b="1">
              <a:latin typeface="Lato"/>
              <a:ea typeface="Lato"/>
              <a:cs typeface="Lato"/>
              <a:sym typeface="Lato"/>
            </a:endParaRPr>
          </a:p>
        </p:txBody>
      </p:sp>
      <p:sp>
        <p:nvSpPr>
          <p:cNvPr id="941" name="Google Shape;941;p65"/>
          <p:cNvSpPr txBox="1">
            <a:spLocks noGrp="1"/>
          </p:cNvSpPr>
          <p:nvPr>
            <p:ph type="sldNum" idx="12"/>
          </p:nvPr>
        </p:nvSpPr>
        <p:spPr>
          <a:xfrm>
            <a:off x="8638903" y="4841106"/>
            <a:ext cx="502920" cy="2263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sz="1400">
                <a:latin typeface="Lato"/>
                <a:ea typeface="Lato"/>
                <a:cs typeface="Lato"/>
                <a:sym typeface="Lato"/>
              </a:rPr>
              <a:t>69</a:t>
            </a:fld>
            <a:endParaRPr sz="1400">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7"/>
          <p:cNvSpPr txBox="1">
            <a:spLocks noGrp="1"/>
          </p:cNvSpPr>
          <p:nvPr>
            <p:ph type="body" idx="1"/>
          </p:nvPr>
        </p:nvSpPr>
        <p:spPr>
          <a:xfrm>
            <a:off x="0" y="0"/>
            <a:ext cx="9144000" cy="921657"/>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3600"/>
              <a:buNone/>
            </a:pPr>
            <a:r>
              <a:rPr lang="en-US"/>
              <a:t>Basic Framework - What We Know So Far</a:t>
            </a:r>
            <a:endParaRPr/>
          </a:p>
        </p:txBody>
      </p:sp>
      <p:sp>
        <p:nvSpPr>
          <p:cNvPr id="90" name="Google Shape;90;p7"/>
          <p:cNvSpPr txBox="1">
            <a:spLocks noGrp="1"/>
          </p:cNvSpPr>
          <p:nvPr>
            <p:ph type="body" idx="2"/>
          </p:nvPr>
        </p:nvSpPr>
        <p:spPr>
          <a:xfrm>
            <a:off x="1843087" y="1152467"/>
            <a:ext cx="5564981" cy="3540977"/>
          </a:xfrm>
          <a:prstGeom prst="rect">
            <a:avLst/>
          </a:prstGeom>
          <a:noFill/>
          <a:ln>
            <a:noFill/>
          </a:ln>
        </p:spPr>
        <p:txBody>
          <a:bodyPr spcFirstLastPara="1" wrap="square" lIns="91425" tIns="45700" rIns="91425" bIns="45700" anchor="t" anchorCtr="0">
            <a:noAutofit/>
          </a:bodyPr>
          <a:lstStyle/>
          <a:p>
            <a:pPr marL="342900" lvl="0" indent="-203200" algn="l" rtl="0">
              <a:lnSpc>
                <a:spcPct val="100000"/>
              </a:lnSpc>
              <a:spcBef>
                <a:spcPts val="0"/>
              </a:spcBef>
              <a:spcAft>
                <a:spcPts val="0"/>
              </a:spcAft>
              <a:buClr>
                <a:schemeClr val="dk1"/>
              </a:buClr>
              <a:buSzPts val="2200"/>
              <a:buFont typeface="Arial"/>
              <a:buNone/>
            </a:pPr>
            <a:endParaRPr sz="2200">
              <a:solidFill>
                <a:srgbClr val="000000"/>
              </a:solidFill>
              <a:latin typeface="Lato"/>
              <a:ea typeface="Lato"/>
              <a:cs typeface="Lato"/>
              <a:sym typeface="Lato"/>
            </a:endParaRPr>
          </a:p>
          <a:p>
            <a:pPr marL="342900" lvl="0" indent="-342900" algn="l" rtl="0">
              <a:lnSpc>
                <a:spcPct val="100000"/>
              </a:lnSpc>
              <a:spcBef>
                <a:spcPts val="600"/>
              </a:spcBef>
              <a:spcAft>
                <a:spcPts val="0"/>
              </a:spcAft>
              <a:buClr>
                <a:srgbClr val="000000"/>
              </a:buClr>
              <a:buSzPts val="2200"/>
              <a:buChar char="•"/>
            </a:pPr>
            <a:r>
              <a:rPr lang="en-US" sz="2200">
                <a:solidFill>
                  <a:srgbClr val="000000"/>
                </a:solidFill>
                <a:latin typeface="Lato"/>
                <a:ea typeface="Lato"/>
                <a:cs typeface="Lato"/>
                <a:sym typeface="Lato"/>
              </a:rPr>
              <a:t>State Responsibility</a:t>
            </a:r>
            <a:endParaRPr/>
          </a:p>
          <a:p>
            <a:pPr marL="342900" lvl="0" indent="-342900" algn="l" rtl="0">
              <a:lnSpc>
                <a:spcPct val="100000"/>
              </a:lnSpc>
              <a:spcBef>
                <a:spcPts val="600"/>
              </a:spcBef>
              <a:spcAft>
                <a:spcPts val="0"/>
              </a:spcAft>
              <a:buClr>
                <a:srgbClr val="000000"/>
              </a:buClr>
              <a:buSzPts val="2200"/>
              <a:buChar char="•"/>
            </a:pPr>
            <a:r>
              <a:rPr lang="en-US" sz="2200">
                <a:solidFill>
                  <a:srgbClr val="000000"/>
                </a:solidFill>
                <a:latin typeface="Lato"/>
                <a:ea typeface="Lato"/>
                <a:cs typeface="Lato"/>
                <a:sym typeface="Lato"/>
              </a:rPr>
              <a:t>District Schools</a:t>
            </a:r>
            <a:endParaRPr/>
          </a:p>
          <a:p>
            <a:pPr marL="342900" lvl="0" indent="-342900" algn="l" rtl="0">
              <a:lnSpc>
                <a:spcPct val="100000"/>
              </a:lnSpc>
              <a:spcBef>
                <a:spcPts val="600"/>
              </a:spcBef>
              <a:spcAft>
                <a:spcPts val="0"/>
              </a:spcAft>
              <a:buClr>
                <a:srgbClr val="000000"/>
              </a:buClr>
              <a:buSzPts val="2200"/>
              <a:buChar char="•"/>
            </a:pPr>
            <a:r>
              <a:rPr lang="en-US" sz="2200">
                <a:solidFill>
                  <a:srgbClr val="000000"/>
                </a:solidFill>
                <a:latin typeface="Lato"/>
                <a:ea typeface="Lato"/>
                <a:cs typeface="Lato"/>
                <a:sym typeface="Lato"/>
              </a:rPr>
              <a:t>As Nearly Uniform as Practicable</a:t>
            </a:r>
            <a:endParaRPr/>
          </a:p>
          <a:p>
            <a:pPr marL="342900" lvl="0" indent="-342900" algn="l" rtl="0">
              <a:lnSpc>
                <a:spcPct val="100000"/>
              </a:lnSpc>
              <a:spcBef>
                <a:spcPts val="600"/>
              </a:spcBef>
              <a:spcAft>
                <a:spcPts val="0"/>
              </a:spcAft>
              <a:buClr>
                <a:srgbClr val="000000"/>
              </a:buClr>
              <a:buSzPts val="2200"/>
              <a:buChar char="•"/>
            </a:pPr>
            <a:r>
              <a:rPr lang="en-US" sz="2200">
                <a:solidFill>
                  <a:srgbClr val="000000"/>
                </a:solidFill>
                <a:latin typeface="Lato"/>
                <a:ea typeface="Lato"/>
                <a:cs typeface="Lato"/>
                <a:sym typeface="Lato"/>
              </a:rPr>
              <a:t>Free</a:t>
            </a:r>
            <a:endParaRPr/>
          </a:p>
          <a:p>
            <a:pPr marL="342900" lvl="0" indent="-342900" algn="l" rtl="0">
              <a:lnSpc>
                <a:spcPct val="100000"/>
              </a:lnSpc>
              <a:spcBef>
                <a:spcPts val="600"/>
              </a:spcBef>
              <a:spcAft>
                <a:spcPts val="0"/>
              </a:spcAft>
              <a:buClr>
                <a:srgbClr val="000000"/>
              </a:buClr>
              <a:buSzPts val="2200"/>
              <a:buChar char="•"/>
            </a:pPr>
            <a:r>
              <a:rPr lang="en-US" sz="2200">
                <a:solidFill>
                  <a:srgbClr val="000000"/>
                </a:solidFill>
                <a:latin typeface="Lato"/>
                <a:ea typeface="Lato"/>
                <a:cs typeface="Lato"/>
                <a:sym typeface="Lato"/>
              </a:rPr>
              <a:t>Funded by Local Property Tax</a:t>
            </a:r>
            <a:endParaRPr/>
          </a:p>
          <a:p>
            <a:pPr marL="342900" lvl="0" indent="-203200" algn="l" rtl="0">
              <a:lnSpc>
                <a:spcPct val="100000"/>
              </a:lnSpc>
              <a:spcBef>
                <a:spcPts val="600"/>
              </a:spcBef>
              <a:spcAft>
                <a:spcPts val="0"/>
              </a:spcAft>
              <a:buClr>
                <a:schemeClr val="dk1"/>
              </a:buClr>
              <a:buSzPts val="2200"/>
              <a:buNone/>
            </a:pPr>
            <a:endParaRPr sz="2200">
              <a:solidFill>
                <a:srgbClr val="000000"/>
              </a:solidFill>
              <a:latin typeface="Lato"/>
              <a:ea typeface="Lato"/>
              <a:cs typeface="Lato"/>
              <a:sym typeface="Lato"/>
            </a:endParaRPr>
          </a:p>
          <a:p>
            <a:pPr marL="342900" lvl="0" indent="-203200" algn="l" rtl="0">
              <a:lnSpc>
                <a:spcPct val="100000"/>
              </a:lnSpc>
              <a:spcBef>
                <a:spcPts val="600"/>
              </a:spcBef>
              <a:spcAft>
                <a:spcPts val="0"/>
              </a:spcAft>
              <a:buClr>
                <a:schemeClr val="dk1"/>
              </a:buClr>
              <a:buSzPts val="2200"/>
              <a:buFont typeface="Arial"/>
              <a:buNone/>
            </a:pPr>
            <a:endParaRPr sz="2200">
              <a:solidFill>
                <a:srgbClr val="000000"/>
              </a:solidFill>
              <a:latin typeface="Lato"/>
              <a:ea typeface="Lato"/>
              <a:cs typeface="Lato"/>
              <a:sym typeface="Lato"/>
            </a:endParaRPr>
          </a:p>
          <a:p>
            <a:pPr marL="0" lvl="0" indent="0" algn="ctr" rtl="0">
              <a:lnSpc>
                <a:spcPct val="100000"/>
              </a:lnSpc>
              <a:spcBef>
                <a:spcPts val="600"/>
              </a:spcBef>
              <a:spcAft>
                <a:spcPts val="0"/>
              </a:spcAft>
              <a:buClr>
                <a:schemeClr val="dk1"/>
              </a:buClr>
              <a:buSzPts val="2200"/>
              <a:buNone/>
            </a:pPr>
            <a:endParaRPr sz="2200">
              <a:solidFill>
                <a:srgbClr val="000000"/>
              </a:solidFill>
              <a:latin typeface="Lato"/>
              <a:ea typeface="Lato"/>
              <a:cs typeface="Lato"/>
              <a:sym typeface="Lato"/>
            </a:endParaRPr>
          </a:p>
          <a:p>
            <a:pPr marL="342900" lvl="0" indent="-203200" algn="l" rtl="0">
              <a:lnSpc>
                <a:spcPct val="100000"/>
              </a:lnSpc>
              <a:spcBef>
                <a:spcPts val="600"/>
              </a:spcBef>
              <a:spcAft>
                <a:spcPts val="0"/>
              </a:spcAft>
              <a:buClr>
                <a:schemeClr val="dk1"/>
              </a:buClr>
              <a:buSzPts val="2200"/>
              <a:buFont typeface="Arial"/>
              <a:buNone/>
            </a:pPr>
            <a:endParaRPr sz="2200">
              <a:solidFill>
                <a:srgbClr val="000000"/>
              </a:solidFill>
              <a:latin typeface="Lato"/>
              <a:ea typeface="Lato"/>
              <a:cs typeface="Lato"/>
              <a:sym typeface="Lato"/>
            </a:endParaRPr>
          </a:p>
          <a:p>
            <a:pPr marL="0" lvl="0" indent="0" algn="l" rtl="0">
              <a:lnSpc>
                <a:spcPct val="100000"/>
              </a:lnSpc>
              <a:spcBef>
                <a:spcPts val="600"/>
              </a:spcBef>
              <a:spcAft>
                <a:spcPts val="0"/>
              </a:spcAft>
              <a:buClr>
                <a:schemeClr val="dk1"/>
              </a:buClr>
              <a:buSzPts val="2200"/>
              <a:buNone/>
            </a:pPr>
            <a:endParaRPr sz="2200">
              <a:solidFill>
                <a:srgbClr val="000000"/>
              </a:solidFill>
              <a:latin typeface="Lato"/>
              <a:ea typeface="Lato"/>
              <a:cs typeface="Lato"/>
              <a:sym typeface="Lato"/>
            </a:endParaRPr>
          </a:p>
          <a:p>
            <a:pPr marL="342900" lvl="0" indent="-203200" algn="l" rtl="0">
              <a:lnSpc>
                <a:spcPct val="100000"/>
              </a:lnSpc>
              <a:spcBef>
                <a:spcPts val="600"/>
              </a:spcBef>
              <a:spcAft>
                <a:spcPts val="0"/>
              </a:spcAft>
              <a:buClr>
                <a:schemeClr val="dk1"/>
              </a:buClr>
              <a:buSzPts val="2200"/>
              <a:buFont typeface="Arial"/>
              <a:buNone/>
            </a:pPr>
            <a:endParaRPr sz="2200" b="0">
              <a:solidFill>
                <a:srgbClr val="000000"/>
              </a:solidFill>
              <a:latin typeface="Lato"/>
              <a:ea typeface="Lato"/>
              <a:cs typeface="Lato"/>
              <a:sym typeface="Lato"/>
            </a:endParaRPr>
          </a:p>
          <a:p>
            <a:pPr marL="342900" lvl="0" indent="-203200" algn="l" rtl="0">
              <a:lnSpc>
                <a:spcPct val="100000"/>
              </a:lnSpc>
              <a:spcBef>
                <a:spcPts val="600"/>
              </a:spcBef>
              <a:spcAft>
                <a:spcPts val="0"/>
              </a:spcAft>
              <a:buClr>
                <a:schemeClr val="dk1"/>
              </a:buClr>
              <a:buSzPts val="2200"/>
              <a:buFont typeface="Arial"/>
              <a:buNone/>
            </a:pPr>
            <a:endParaRPr sz="2200">
              <a:solidFill>
                <a:srgbClr val="000000"/>
              </a:solidFill>
              <a:latin typeface="Lato"/>
              <a:ea typeface="Lato"/>
              <a:cs typeface="Lato"/>
              <a:sym typeface="Lato"/>
            </a:endParaRPr>
          </a:p>
        </p:txBody>
      </p:sp>
      <p:sp>
        <p:nvSpPr>
          <p:cNvPr id="91" name="Google Shape;91;p7"/>
          <p:cNvSpPr/>
          <p:nvPr/>
        </p:nvSpPr>
        <p:spPr>
          <a:xfrm>
            <a:off x="8770682" y="4693444"/>
            <a:ext cx="28886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1400" b="0" i="0" u="none" strike="noStrike" cap="none">
                <a:solidFill>
                  <a:srgbClr val="000000"/>
                </a:solidFill>
                <a:latin typeface="Lato"/>
                <a:ea typeface="Lato"/>
                <a:cs typeface="Lato"/>
                <a:sym typeface="Lato"/>
              </a:rPr>
              <a:t>7</a:t>
            </a:fld>
            <a:endParaRPr sz="1400" b="0" i="0" u="none" strike="noStrike" cap="none" dirty="0">
              <a:solidFill>
                <a:srgbClr val="000000"/>
              </a:solidFill>
              <a:latin typeface="Lato"/>
              <a:ea typeface="Lato"/>
              <a:cs typeface="Lato"/>
              <a:sym typeface="Lato"/>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945"/>
        <p:cNvGrpSpPr/>
        <p:nvPr/>
      </p:nvGrpSpPr>
      <p:grpSpPr>
        <a:xfrm>
          <a:off x="0" y="0"/>
          <a:ext cx="0" cy="0"/>
          <a:chOff x="0" y="0"/>
          <a:chExt cx="0" cy="0"/>
        </a:xfrm>
      </p:grpSpPr>
      <p:sp>
        <p:nvSpPr>
          <p:cNvPr id="946" name="Google Shape;946;p66"/>
          <p:cNvSpPr txBox="1">
            <a:spLocks noGrp="1"/>
          </p:cNvSpPr>
          <p:nvPr>
            <p:ph type="body" idx="1"/>
          </p:nvPr>
        </p:nvSpPr>
        <p:spPr>
          <a:xfrm>
            <a:off x="0" y="0"/>
            <a:ext cx="9144000" cy="921657"/>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3600"/>
              <a:buNone/>
            </a:pPr>
            <a:r>
              <a:rPr lang="en-US"/>
              <a:t>Fund Accounting</a:t>
            </a:r>
            <a:endParaRPr/>
          </a:p>
        </p:txBody>
      </p:sp>
      <p:sp>
        <p:nvSpPr>
          <p:cNvPr id="947" name="Google Shape;947;p66"/>
          <p:cNvSpPr txBox="1">
            <a:spLocks noGrp="1"/>
          </p:cNvSpPr>
          <p:nvPr>
            <p:ph type="body" idx="2"/>
          </p:nvPr>
        </p:nvSpPr>
        <p:spPr>
          <a:xfrm>
            <a:off x="520861" y="1152467"/>
            <a:ext cx="8125428" cy="35409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200"/>
              <a:buNone/>
            </a:pPr>
            <a:endParaRPr sz="2200" b="0">
              <a:solidFill>
                <a:srgbClr val="000000"/>
              </a:solidFill>
            </a:endParaRPr>
          </a:p>
          <a:p>
            <a:pPr marL="342900" lvl="0" indent="-342900" algn="l" rtl="0">
              <a:lnSpc>
                <a:spcPct val="100000"/>
              </a:lnSpc>
              <a:spcBef>
                <a:spcPts val="600"/>
              </a:spcBef>
              <a:spcAft>
                <a:spcPts val="0"/>
              </a:spcAft>
              <a:buClr>
                <a:srgbClr val="000000"/>
              </a:buClr>
              <a:buSzPts val="2200"/>
              <a:buFont typeface="Calibri"/>
              <a:buAutoNum type="arabicPeriod"/>
            </a:pPr>
            <a:r>
              <a:rPr lang="en-US" sz="2200">
                <a:solidFill>
                  <a:srgbClr val="000000"/>
                </a:solidFill>
              </a:rPr>
              <a:t>Governments, such as school districts, usually organize their accounting systems on a "fund" basis</a:t>
            </a:r>
            <a:endParaRPr/>
          </a:p>
          <a:p>
            <a:pPr marL="342900" lvl="0" indent="-203200" algn="l" rtl="0">
              <a:lnSpc>
                <a:spcPct val="100000"/>
              </a:lnSpc>
              <a:spcBef>
                <a:spcPts val="0"/>
              </a:spcBef>
              <a:spcAft>
                <a:spcPts val="0"/>
              </a:spcAft>
              <a:buClr>
                <a:schemeClr val="dk1"/>
              </a:buClr>
              <a:buSzPts val="2200"/>
              <a:buFont typeface="Calibri"/>
              <a:buNone/>
            </a:pPr>
            <a:endParaRPr sz="2200">
              <a:solidFill>
                <a:srgbClr val="000000"/>
              </a:solidFill>
            </a:endParaRPr>
          </a:p>
          <a:p>
            <a:pPr marL="342900" lvl="0" indent="-342900" algn="l" rtl="0">
              <a:lnSpc>
                <a:spcPct val="100000"/>
              </a:lnSpc>
              <a:spcBef>
                <a:spcPts val="0"/>
              </a:spcBef>
              <a:spcAft>
                <a:spcPts val="0"/>
              </a:spcAft>
              <a:buClr>
                <a:srgbClr val="000000"/>
              </a:buClr>
              <a:buSzPts val="2200"/>
              <a:buFont typeface="Calibri"/>
              <a:buAutoNum type="arabicPeriod"/>
            </a:pPr>
            <a:r>
              <a:rPr lang="en-US" sz="2200">
                <a:solidFill>
                  <a:srgbClr val="000000"/>
                </a:solidFill>
              </a:rPr>
              <a:t>A fund is </a:t>
            </a:r>
            <a:endParaRPr/>
          </a:p>
          <a:p>
            <a:pPr marL="640080" lvl="0" indent="-342900" algn="l" rtl="0">
              <a:lnSpc>
                <a:spcPct val="100000"/>
              </a:lnSpc>
              <a:spcBef>
                <a:spcPts val="0"/>
              </a:spcBef>
              <a:spcAft>
                <a:spcPts val="0"/>
              </a:spcAft>
              <a:buClr>
                <a:srgbClr val="000000"/>
              </a:buClr>
              <a:buSzPts val="2200"/>
              <a:buFont typeface="Calibri"/>
              <a:buAutoNum type="alphaLcParenR"/>
            </a:pPr>
            <a:r>
              <a:rPr lang="en-US" sz="2200">
                <a:solidFill>
                  <a:srgbClr val="000000"/>
                </a:solidFill>
              </a:rPr>
              <a:t>a separate set of accounting records, segregated for purpose of carrying on an activity</a:t>
            </a:r>
            <a:endParaRPr/>
          </a:p>
          <a:p>
            <a:pPr marL="640080" lvl="0" indent="-342900" algn="l" rtl="0">
              <a:lnSpc>
                <a:spcPct val="100000"/>
              </a:lnSpc>
              <a:spcBef>
                <a:spcPts val="0"/>
              </a:spcBef>
              <a:spcAft>
                <a:spcPts val="0"/>
              </a:spcAft>
              <a:buClr>
                <a:srgbClr val="000000"/>
              </a:buClr>
              <a:buSzPts val="2200"/>
              <a:buFont typeface="Calibri"/>
              <a:buAutoNum type="alphaLcParenR"/>
            </a:pPr>
            <a:r>
              <a:rPr lang="en-US" sz="2200">
                <a:solidFill>
                  <a:srgbClr val="000000"/>
                </a:solidFill>
              </a:rPr>
              <a:t>established for accountability purposes to demonstrate that financial resources are being used only for permitted purposes</a:t>
            </a:r>
            <a:endParaRPr/>
          </a:p>
          <a:p>
            <a:pPr marL="342900" lvl="0" indent="-203200" algn="l" rtl="0">
              <a:lnSpc>
                <a:spcPct val="100000"/>
              </a:lnSpc>
              <a:spcBef>
                <a:spcPts val="0"/>
              </a:spcBef>
              <a:spcAft>
                <a:spcPts val="0"/>
              </a:spcAft>
              <a:buClr>
                <a:schemeClr val="dk1"/>
              </a:buClr>
              <a:buSzPts val="2200"/>
              <a:buFont typeface="Calibri"/>
              <a:buNone/>
            </a:pPr>
            <a:endParaRPr sz="2200">
              <a:solidFill>
                <a:srgbClr val="000000"/>
              </a:solidFill>
            </a:endParaRPr>
          </a:p>
          <a:p>
            <a:pPr marL="342900" lvl="0" indent="-203200" algn="l" rtl="0">
              <a:lnSpc>
                <a:spcPct val="100000"/>
              </a:lnSpc>
              <a:spcBef>
                <a:spcPts val="600"/>
              </a:spcBef>
              <a:spcAft>
                <a:spcPts val="0"/>
              </a:spcAft>
              <a:buClr>
                <a:schemeClr val="dk1"/>
              </a:buClr>
              <a:buSzPts val="2200"/>
              <a:buFont typeface="Arial"/>
              <a:buNone/>
            </a:pPr>
            <a:endParaRPr sz="2200">
              <a:solidFill>
                <a:srgbClr val="000000"/>
              </a:solidFill>
            </a:endParaRPr>
          </a:p>
          <a:p>
            <a:pPr marL="342900" lvl="0" indent="-203200" algn="l" rtl="0">
              <a:lnSpc>
                <a:spcPct val="100000"/>
              </a:lnSpc>
              <a:spcBef>
                <a:spcPts val="600"/>
              </a:spcBef>
              <a:spcAft>
                <a:spcPts val="0"/>
              </a:spcAft>
              <a:buClr>
                <a:schemeClr val="dk1"/>
              </a:buClr>
              <a:buSzPts val="2200"/>
              <a:buFont typeface="Arial"/>
              <a:buNone/>
            </a:pPr>
            <a:endParaRPr sz="2200">
              <a:solidFill>
                <a:srgbClr val="000000"/>
              </a:solidFill>
            </a:endParaRPr>
          </a:p>
          <a:p>
            <a:pPr marL="342900" lvl="0" indent="-203200" algn="l" rtl="0">
              <a:lnSpc>
                <a:spcPct val="100000"/>
              </a:lnSpc>
              <a:spcBef>
                <a:spcPts val="600"/>
              </a:spcBef>
              <a:spcAft>
                <a:spcPts val="0"/>
              </a:spcAft>
              <a:buClr>
                <a:schemeClr val="dk1"/>
              </a:buClr>
              <a:buSzPts val="2200"/>
              <a:buFont typeface="Arial"/>
              <a:buNone/>
            </a:pPr>
            <a:endParaRPr sz="2200">
              <a:solidFill>
                <a:srgbClr val="000000"/>
              </a:solidFill>
            </a:endParaRPr>
          </a:p>
          <a:p>
            <a:pPr marL="342900" lvl="0" indent="-203200" algn="l" rtl="0">
              <a:lnSpc>
                <a:spcPct val="100000"/>
              </a:lnSpc>
              <a:spcBef>
                <a:spcPts val="600"/>
              </a:spcBef>
              <a:spcAft>
                <a:spcPts val="0"/>
              </a:spcAft>
              <a:buClr>
                <a:schemeClr val="dk1"/>
              </a:buClr>
              <a:buSzPts val="2200"/>
              <a:buFont typeface="Arial"/>
              <a:buNone/>
            </a:pPr>
            <a:endParaRPr sz="2200" b="0">
              <a:solidFill>
                <a:srgbClr val="000000"/>
              </a:solidFill>
              <a:latin typeface="Calibri"/>
              <a:ea typeface="Calibri"/>
              <a:cs typeface="Calibri"/>
              <a:sym typeface="Calibri"/>
            </a:endParaRPr>
          </a:p>
          <a:p>
            <a:pPr marL="342900" lvl="0" indent="-203200" algn="l" rtl="0">
              <a:lnSpc>
                <a:spcPct val="100000"/>
              </a:lnSpc>
              <a:spcBef>
                <a:spcPts val="600"/>
              </a:spcBef>
              <a:spcAft>
                <a:spcPts val="0"/>
              </a:spcAft>
              <a:buClr>
                <a:schemeClr val="dk1"/>
              </a:buClr>
              <a:buSzPts val="2200"/>
              <a:buFont typeface="Arial"/>
              <a:buNone/>
            </a:pPr>
            <a:endParaRPr sz="2200">
              <a:solidFill>
                <a:srgbClr val="000000"/>
              </a:solidFill>
            </a:endParaRPr>
          </a:p>
        </p:txBody>
      </p:sp>
      <p:sp>
        <p:nvSpPr>
          <p:cNvPr id="948" name="Google Shape;948;p66"/>
          <p:cNvSpPr txBox="1"/>
          <p:nvPr/>
        </p:nvSpPr>
        <p:spPr>
          <a:xfrm>
            <a:off x="8532273" y="4807131"/>
            <a:ext cx="502920" cy="24515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400">
                <a:solidFill>
                  <a:schemeClr val="dk1"/>
                </a:solidFill>
                <a:latin typeface="Lato"/>
                <a:ea typeface="Lato"/>
                <a:cs typeface="Lato"/>
                <a:sym typeface="Lato"/>
              </a:rPr>
              <a:t>70</a:t>
            </a:fld>
            <a:endParaRPr sz="1400">
              <a:solidFill>
                <a:schemeClr val="dk1"/>
              </a:solidFill>
              <a:latin typeface="Lato"/>
              <a:ea typeface="Lato"/>
              <a:cs typeface="Lato"/>
              <a:sym typeface="Lato"/>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952"/>
        <p:cNvGrpSpPr/>
        <p:nvPr/>
      </p:nvGrpSpPr>
      <p:grpSpPr>
        <a:xfrm>
          <a:off x="0" y="0"/>
          <a:ext cx="0" cy="0"/>
          <a:chOff x="0" y="0"/>
          <a:chExt cx="0" cy="0"/>
        </a:xfrm>
      </p:grpSpPr>
      <p:sp>
        <p:nvSpPr>
          <p:cNvPr id="953" name="Google Shape;953;p67"/>
          <p:cNvSpPr txBox="1">
            <a:spLocks noGrp="1"/>
          </p:cNvSpPr>
          <p:nvPr>
            <p:ph type="body" idx="1"/>
          </p:nvPr>
        </p:nvSpPr>
        <p:spPr>
          <a:xfrm>
            <a:off x="0" y="0"/>
            <a:ext cx="9144000" cy="921657"/>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3600"/>
              <a:buNone/>
            </a:pPr>
            <a:r>
              <a:rPr lang="en-US"/>
              <a:t>Fund Accounting</a:t>
            </a:r>
            <a:endParaRPr/>
          </a:p>
        </p:txBody>
      </p:sp>
      <p:sp>
        <p:nvSpPr>
          <p:cNvPr id="954" name="Google Shape;954;p67"/>
          <p:cNvSpPr txBox="1">
            <a:spLocks noGrp="1"/>
          </p:cNvSpPr>
          <p:nvPr>
            <p:ph type="body" idx="2"/>
          </p:nvPr>
        </p:nvSpPr>
        <p:spPr>
          <a:xfrm>
            <a:off x="888818" y="1152467"/>
            <a:ext cx="7211093" cy="35409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200"/>
              <a:buNone/>
            </a:pPr>
            <a:endParaRPr sz="2200" b="0">
              <a:solidFill>
                <a:srgbClr val="000000"/>
              </a:solidFill>
            </a:endParaRPr>
          </a:p>
          <a:p>
            <a:pPr marL="342900" lvl="0" indent="-203200" algn="l" rtl="0">
              <a:lnSpc>
                <a:spcPct val="100000"/>
              </a:lnSpc>
              <a:spcBef>
                <a:spcPts val="600"/>
              </a:spcBef>
              <a:spcAft>
                <a:spcPts val="0"/>
              </a:spcAft>
              <a:buClr>
                <a:schemeClr val="dk1"/>
              </a:buClr>
              <a:buSzPts val="2200"/>
              <a:buFont typeface="Calibri"/>
              <a:buNone/>
            </a:pPr>
            <a:endParaRPr sz="2200">
              <a:solidFill>
                <a:srgbClr val="000000"/>
              </a:solidFill>
            </a:endParaRPr>
          </a:p>
          <a:p>
            <a:pPr marL="342900" lvl="0" indent="-203200" algn="l" rtl="0">
              <a:lnSpc>
                <a:spcPct val="100000"/>
              </a:lnSpc>
              <a:spcBef>
                <a:spcPts val="600"/>
              </a:spcBef>
              <a:spcAft>
                <a:spcPts val="0"/>
              </a:spcAft>
              <a:buClr>
                <a:schemeClr val="dk1"/>
              </a:buClr>
              <a:buSzPts val="2200"/>
              <a:buFont typeface="Arial"/>
              <a:buNone/>
            </a:pPr>
            <a:endParaRPr sz="2200">
              <a:solidFill>
                <a:srgbClr val="000000"/>
              </a:solidFill>
            </a:endParaRPr>
          </a:p>
          <a:p>
            <a:pPr marL="342900" lvl="0" indent="-203200" algn="l" rtl="0">
              <a:lnSpc>
                <a:spcPct val="100000"/>
              </a:lnSpc>
              <a:spcBef>
                <a:spcPts val="600"/>
              </a:spcBef>
              <a:spcAft>
                <a:spcPts val="0"/>
              </a:spcAft>
              <a:buClr>
                <a:schemeClr val="dk1"/>
              </a:buClr>
              <a:buSzPts val="2200"/>
              <a:buFont typeface="Arial"/>
              <a:buNone/>
            </a:pPr>
            <a:endParaRPr sz="2200">
              <a:solidFill>
                <a:srgbClr val="000000"/>
              </a:solidFill>
            </a:endParaRPr>
          </a:p>
          <a:p>
            <a:pPr marL="342900" lvl="0" indent="-203200" algn="l" rtl="0">
              <a:lnSpc>
                <a:spcPct val="100000"/>
              </a:lnSpc>
              <a:spcBef>
                <a:spcPts val="600"/>
              </a:spcBef>
              <a:spcAft>
                <a:spcPts val="0"/>
              </a:spcAft>
              <a:buClr>
                <a:schemeClr val="dk1"/>
              </a:buClr>
              <a:buSzPts val="2200"/>
              <a:buFont typeface="Arial"/>
              <a:buNone/>
            </a:pPr>
            <a:endParaRPr sz="2200">
              <a:solidFill>
                <a:srgbClr val="000000"/>
              </a:solidFill>
            </a:endParaRPr>
          </a:p>
          <a:p>
            <a:pPr marL="342900" lvl="0" indent="-203200" algn="l" rtl="0">
              <a:lnSpc>
                <a:spcPct val="100000"/>
              </a:lnSpc>
              <a:spcBef>
                <a:spcPts val="600"/>
              </a:spcBef>
              <a:spcAft>
                <a:spcPts val="0"/>
              </a:spcAft>
              <a:buClr>
                <a:schemeClr val="dk1"/>
              </a:buClr>
              <a:buSzPts val="2200"/>
              <a:buFont typeface="Arial"/>
              <a:buNone/>
            </a:pPr>
            <a:endParaRPr sz="2200" b="0">
              <a:solidFill>
                <a:srgbClr val="000000"/>
              </a:solidFill>
              <a:latin typeface="Calibri"/>
              <a:ea typeface="Calibri"/>
              <a:cs typeface="Calibri"/>
              <a:sym typeface="Calibri"/>
            </a:endParaRPr>
          </a:p>
          <a:p>
            <a:pPr marL="342900" lvl="0" indent="-203200" algn="l" rtl="0">
              <a:lnSpc>
                <a:spcPct val="100000"/>
              </a:lnSpc>
              <a:spcBef>
                <a:spcPts val="600"/>
              </a:spcBef>
              <a:spcAft>
                <a:spcPts val="0"/>
              </a:spcAft>
              <a:buClr>
                <a:schemeClr val="dk1"/>
              </a:buClr>
              <a:buSzPts val="2200"/>
              <a:buFont typeface="Arial"/>
              <a:buNone/>
            </a:pPr>
            <a:endParaRPr sz="2200">
              <a:solidFill>
                <a:srgbClr val="000000"/>
              </a:solidFill>
            </a:endParaRPr>
          </a:p>
        </p:txBody>
      </p:sp>
      <p:sp>
        <p:nvSpPr>
          <p:cNvPr id="955" name="Google Shape;955;p67"/>
          <p:cNvSpPr/>
          <p:nvPr/>
        </p:nvSpPr>
        <p:spPr>
          <a:xfrm>
            <a:off x="289367" y="1410879"/>
            <a:ext cx="7928658"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chemeClr val="dk1"/>
                </a:solidFill>
                <a:latin typeface="Lato"/>
                <a:ea typeface="Lato"/>
                <a:cs typeface="Lato"/>
                <a:sym typeface="Lato"/>
              </a:rPr>
              <a:t>Think of a fund as a self-contained box</a:t>
            </a:r>
            <a:endParaRPr/>
          </a:p>
          <a:p>
            <a:pPr marL="0" marR="0" lvl="0" indent="0" algn="l" rtl="0">
              <a:spcBef>
                <a:spcPts val="0"/>
              </a:spcBef>
              <a:spcAft>
                <a:spcPts val="0"/>
              </a:spcAft>
              <a:buNone/>
            </a:pPr>
            <a:r>
              <a:rPr lang="en-US" sz="2200" b="1">
                <a:solidFill>
                  <a:schemeClr val="dk1"/>
                </a:solidFill>
                <a:latin typeface="Lato"/>
                <a:ea typeface="Lato"/>
                <a:cs typeface="Lato"/>
                <a:sym typeface="Lato"/>
              </a:rPr>
              <a:t>	into which is put everything pertaining to that fund.</a:t>
            </a:r>
            <a:endParaRPr/>
          </a:p>
        </p:txBody>
      </p:sp>
      <p:pic>
        <p:nvPicPr>
          <p:cNvPr id="956" name="Google Shape;956;p67"/>
          <p:cNvPicPr preferRelativeResize="0"/>
          <p:nvPr/>
        </p:nvPicPr>
        <p:blipFill rotWithShape="1">
          <a:blip r:embed="rId3">
            <a:alphaModFix/>
          </a:blip>
          <a:srcRect/>
          <a:stretch/>
        </p:blipFill>
        <p:spPr>
          <a:xfrm>
            <a:off x="3244842" y="2277129"/>
            <a:ext cx="2431514" cy="2450960"/>
          </a:xfrm>
          <a:prstGeom prst="rect">
            <a:avLst/>
          </a:prstGeom>
          <a:noFill/>
          <a:ln>
            <a:noFill/>
          </a:ln>
        </p:spPr>
      </p:pic>
      <p:sp>
        <p:nvSpPr>
          <p:cNvPr id="957" name="Google Shape;957;p67"/>
          <p:cNvSpPr txBox="1"/>
          <p:nvPr/>
        </p:nvSpPr>
        <p:spPr>
          <a:xfrm>
            <a:off x="8641080" y="4692968"/>
            <a:ext cx="502920" cy="35883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400">
                <a:solidFill>
                  <a:schemeClr val="dk1"/>
                </a:solidFill>
                <a:latin typeface="Lato"/>
                <a:ea typeface="Lato"/>
                <a:cs typeface="Lato"/>
                <a:sym typeface="Lato"/>
              </a:rPr>
              <a:t>71</a:t>
            </a:fld>
            <a:endParaRPr sz="1400">
              <a:solidFill>
                <a:schemeClr val="dk1"/>
              </a:solidFill>
              <a:latin typeface="Lato"/>
              <a:ea typeface="Lato"/>
              <a:cs typeface="Lato"/>
              <a:sym typeface="Lato"/>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961"/>
        <p:cNvGrpSpPr/>
        <p:nvPr/>
      </p:nvGrpSpPr>
      <p:grpSpPr>
        <a:xfrm>
          <a:off x="0" y="0"/>
          <a:ext cx="0" cy="0"/>
          <a:chOff x="0" y="0"/>
          <a:chExt cx="0" cy="0"/>
        </a:xfrm>
      </p:grpSpPr>
      <p:sp>
        <p:nvSpPr>
          <p:cNvPr id="962" name="Google Shape;962;p68"/>
          <p:cNvSpPr txBox="1">
            <a:spLocks noGrp="1"/>
          </p:cNvSpPr>
          <p:nvPr>
            <p:ph type="body" idx="1"/>
          </p:nvPr>
        </p:nvSpPr>
        <p:spPr>
          <a:xfrm>
            <a:off x="0" y="0"/>
            <a:ext cx="9144000" cy="921657"/>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3600"/>
              <a:buNone/>
            </a:pPr>
            <a:r>
              <a:rPr lang="en-US"/>
              <a:t>Fund Accounting</a:t>
            </a:r>
            <a:endParaRPr/>
          </a:p>
        </p:txBody>
      </p:sp>
      <p:sp>
        <p:nvSpPr>
          <p:cNvPr id="963" name="Google Shape;963;p68"/>
          <p:cNvSpPr txBox="1">
            <a:spLocks noGrp="1"/>
          </p:cNvSpPr>
          <p:nvPr>
            <p:ph type="body" idx="2"/>
          </p:nvPr>
        </p:nvSpPr>
        <p:spPr>
          <a:xfrm>
            <a:off x="254001" y="1197429"/>
            <a:ext cx="8774252" cy="3582915"/>
          </a:xfrm>
          <a:prstGeom prst="rect">
            <a:avLst/>
          </a:prstGeom>
          <a:noFill/>
          <a:ln>
            <a:noFill/>
          </a:ln>
        </p:spPr>
        <p:txBody>
          <a:bodyPr spcFirstLastPara="1" wrap="square" lIns="91425" tIns="45700" rIns="91425" bIns="45700" anchor="t" anchorCtr="0">
            <a:normAutofit lnSpcReduction="10000"/>
          </a:bodyPr>
          <a:lstStyle/>
          <a:p>
            <a:pPr marL="342900" lvl="0" indent="-342900" algn="l" rtl="0">
              <a:lnSpc>
                <a:spcPct val="150000"/>
              </a:lnSpc>
              <a:spcBef>
                <a:spcPts val="0"/>
              </a:spcBef>
              <a:spcAft>
                <a:spcPts val="0"/>
              </a:spcAft>
              <a:buClr>
                <a:srgbClr val="000000"/>
              </a:buClr>
              <a:buSzPts val="1650"/>
              <a:buFont typeface="Arial"/>
              <a:buChar char="•"/>
            </a:pPr>
            <a:r>
              <a:rPr lang="en-US" sz="2200" dirty="0">
                <a:solidFill>
                  <a:srgbClr val="000000"/>
                </a:solidFill>
              </a:rPr>
              <a:t>A fund will have "balance sheet" accounts consisting of </a:t>
            </a:r>
            <a:endParaRPr dirty="0"/>
          </a:p>
          <a:p>
            <a:pPr marL="800100" lvl="1" indent="-342900" algn="l" rtl="0">
              <a:lnSpc>
                <a:spcPct val="150000"/>
              </a:lnSpc>
              <a:spcBef>
                <a:spcPts val="0"/>
              </a:spcBef>
              <a:spcAft>
                <a:spcPts val="0"/>
              </a:spcAft>
              <a:buClr>
                <a:srgbClr val="000000"/>
              </a:buClr>
              <a:buSzPts val="1650"/>
              <a:buFont typeface="Arial"/>
              <a:buChar char="•"/>
            </a:pPr>
            <a:r>
              <a:rPr lang="en-US" sz="2200" dirty="0">
                <a:solidFill>
                  <a:srgbClr val="000000"/>
                </a:solidFill>
              </a:rPr>
              <a:t>Assets,</a:t>
            </a:r>
            <a:endParaRPr dirty="0"/>
          </a:p>
          <a:p>
            <a:pPr marL="800100" lvl="1" indent="-342900" algn="l" rtl="0">
              <a:lnSpc>
                <a:spcPct val="150000"/>
              </a:lnSpc>
              <a:spcBef>
                <a:spcPts val="0"/>
              </a:spcBef>
              <a:spcAft>
                <a:spcPts val="0"/>
              </a:spcAft>
              <a:buClr>
                <a:srgbClr val="000000"/>
              </a:buClr>
              <a:buSzPts val="1650"/>
              <a:buFont typeface="Arial"/>
              <a:buChar char="•"/>
            </a:pPr>
            <a:r>
              <a:rPr lang="en-US" sz="2200" dirty="0">
                <a:solidFill>
                  <a:srgbClr val="000000"/>
                </a:solidFill>
              </a:rPr>
              <a:t>Liabilities, and</a:t>
            </a:r>
            <a:endParaRPr dirty="0"/>
          </a:p>
          <a:p>
            <a:pPr marL="800100" lvl="1" indent="-342900" algn="l" rtl="0">
              <a:lnSpc>
                <a:spcPct val="150000"/>
              </a:lnSpc>
              <a:spcBef>
                <a:spcPts val="0"/>
              </a:spcBef>
              <a:spcAft>
                <a:spcPts val="0"/>
              </a:spcAft>
              <a:buClr>
                <a:srgbClr val="000000"/>
              </a:buClr>
              <a:buSzPts val="1650"/>
              <a:buFont typeface="Arial"/>
              <a:buChar char="•"/>
            </a:pPr>
            <a:r>
              <a:rPr lang="en-US" sz="2200" dirty="0">
                <a:solidFill>
                  <a:srgbClr val="000000"/>
                </a:solidFill>
              </a:rPr>
              <a:t>Fund balance, </a:t>
            </a:r>
            <a:endParaRPr dirty="0"/>
          </a:p>
          <a:p>
            <a:pPr marL="342900" lvl="0" indent="-342900" algn="l" rtl="0">
              <a:lnSpc>
                <a:spcPct val="150000"/>
              </a:lnSpc>
              <a:spcBef>
                <a:spcPts val="0"/>
              </a:spcBef>
              <a:spcAft>
                <a:spcPts val="0"/>
              </a:spcAft>
              <a:buClr>
                <a:srgbClr val="000000"/>
              </a:buClr>
              <a:buSzPts val="1650"/>
              <a:buFont typeface="Arial"/>
              <a:buChar char="•"/>
            </a:pPr>
            <a:r>
              <a:rPr lang="en-US" sz="2200" dirty="0">
                <a:solidFill>
                  <a:srgbClr val="000000"/>
                </a:solidFill>
              </a:rPr>
              <a:t>and a series of</a:t>
            </a:r>
            <a:endParaRPr dirty="0"/>
          </a:p>
          <a:p>
            <a:pPr marL="800100" lvl="1" indent="-342900" algn="l" rtl="0">
              <a:lnSpc>
                <a:spcPct val="150000"/>
              </a:lnSpc>
              <a:spcBef>
                <a:spcPts val="0"/>
              </a:spcBef>
              <a:spcAft>
                <a:spcPts val="0"/>
              </a:spcAft>
              <a:buClr>
                <a:srgbClr val="000000"/>
              </a:buClr>
              <a:buSzPts val="1650"/>
              <a:buFont typeface="Arial"/>
              <a:buChar char="•"/>
            </a:pPr>
            <a:r>
              <a:rPr lang="en-US" sz="2200" dirty="0">
                <a:solidFill>
                  <a:srgbClr val="000000"/>
                </a:solidFill>
              </a:rPr>
              <a:t>Revenue and</a:t>
            </a:r>
            <a:endParaRPr dirty="0"/>
          </a:p>
          <a:p>
            <a:pPr marL="800100" lvl="1" indent="-342900" algn="l" rtl="0">
              <a:lnSpc>
                <a:spcPct val="150000"/>
              </a:lnSpc>
              <a:spcBef>
                <a:spcPts val="0"/>
              </a:spcBef>
              <a:spcAft>
                <a:spcPts val="0"/>
              </a:spcAft>
              <a:buClr>
                <a:srgbClr val="000000"/>
              </a:buClr>
              <a:buSzPts val="1650"/>
              <a:buFont typeface="Arial"/>
              <a:buChar char="•"/>
            </a:pPr>
            <a:r>
              <a:rPr lang="en-US" sz="2200" dirty="0">
                <a:solidFill>
                  <a:srgbClr val="000000"/>
                </a:solidFill>
              </a:rPr>
              <a:t>Expenditure accounts</a:t>
            </a:r>
            <a:endParaRPr dirty="0"/>
          </a:p>
          <a:p>
            <a:pPr marL="342900" lvl="0" indent="-203200" algn="l" rtl="0">
              <a:lnSpc>
                <a:spcPct val="150000"/>
              </a:lnSpc>
              <a:spcBef>
                <a:spcPts val="0"/>
              </a:spcBef>
              <a:spcAft>
                <a:spcPts val="0"/>
              </a:spcAft>
              <a:buClr>
                <a:schemeClr val="dk1"/>
              </a:buClr>
              <a:buSzPts val="2200"/>
              <a:buFont typeface="Arial"/>
              <a:buNone/>
            </a:pPr>
            <a:endParaRPr sz="2200" dirty="0"/>
          </a:p>
        </p:txBody>
      </p:sp>
      <p:sp>
        <p:nvSpPr>
          <p:cNvPr id="964" name="Google Shape;964;p68"/>
          <p:cNvSpPr txBox="1"/>
          <p:nvPr/>
        </p:nvSpPr>
        <p:spPr>
          <a:xfrm>
            <a:off x="254000" y="3746500"/>
            <a:ext cx="7441992"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pic>
        <p:nvPicPr>
          <p:cNvPr id="965" name="Google Shape;965;p68"/>
          <p:cNvPicPr preferRelativeResize="0"/>
          <p:nvPr/>
        </p:nvPicPr>
        <p:blipFill rotWithShape="1">
          <a:blip r:embed="rId3">
            <a:alphaModFix/>
          </a:blip>
          <a:srcRect/>
          <a:stretch/>
        </p:blipFill>
        <p:spPr>
          <a:xfrm>
            <a:off x="6662419" y="2070100"/>
            <a:ext cx="1798927" cy="2133600"/>
          </a:xfrm>
          <a:prstGeom prst="rect">
            <a:avLst/>
          </a:prstGeom>
          <a:noFill/>
          <a:ln>
            <a:noFill/>
          </a:ln>
        </p:spPr>
      </p:pic>
      <p:sp>
        <p:nvSpPr>
          <p:cNvPr id="966" name="Google Shape;966;p68"/>
          <p:cNvSpPr/>
          <p:nvPr/>
        </p:nvSpPr>
        <p:spPr>
          <a:xfrm>
            <a:off x="4892183" y="3644900"/>
            <a:ext cx="1838931" cy="43088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2200" b="1" i="1">
                <a:solidFill>
                  <a:srgbClr val="000000"/>
                </a:solidFill>
                <a:latin typeface="Lato"/>
                <a:ea typeface="Lato"/>
                <a:cs typeface="Lato"/>
                <a:sym typeface="Lato"/>
              </a:rPr>
              <a:t>General Fund</a:t>
            </a:r>
            <a:endParaRPr/>
          </a:p>
        </p:txBody>
      </p:sp>
      <p:sp>
        <p:nvSpPr>
          <p:cNvPr id="967" name="Google Shape;967;p68"/>
          <p:cNvSpPr txBox="1"/>
          <p:nvPr/>
        </p:nvSpPr>
        <p:spPr>
          <a:xfrm>
            <a:off x="8641080" y="4762265"/>
            <a:ext cx="502920" cy="22631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400">
                <a:solidFill>
                  <a:schemeClr val="dk1"/>
                </a:solidFill>
                <a:latin typeface="Lato"/>
                <a:ea typeface="Lato"/>
                <a:cs typeface="Lato"/>
                <a:sym typeface="Lato"/>
              </a:rPr>
              <a:t>72</a:t>
            </a:fld>
            <a:endParaRPr sz="1400" dirty="0">
              <a:solidFill>
                <a:schemeClr val="dk1"/>
              </a:solidFill>
              <a:latin typeface="Lato"/>
              <a:ea typeface="Lato"/>
              <a:cs typeface="Lato"/>
              <a:sym typeface="Lato"/>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971"/>
        <p:cNvGrpSpPr/>
        <p:nvPr/>
      </p:nvGrpSpPr>
      <p:grpSpPr>
        <a:xfrm>
          <a:off x="0" y="0"/>
          <a:ext cx="0" cy="0"/>
          <a:chOff x="0" y="0"/>
          <a:chExt cx="0" cy="0"/>
        </a:xfrm>
      </p:grpSpPr>
      <p:sp>
        <p:nvSpPr>
          <p:cNvPr id="972" name="Google Shape;972;p69"/>
          <p:cNvSpPr txBox="1">
            <a:spLocks noGrp="1"/>
          </p:cNvSpPr>
          <p:nvPr>
            <p:ph type="body" idx="1"/>
          </p:nvPr>
        </p:nvSpPr>
        <p:spPr>
          <a:xfrm>
            <a:off x="0" y="0"/>
            <a:ext cx="9144000" cy="921657"/>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3600"/>
              <a:buNone/>
            </a:pPr>
            <a:r>
              <a:rPr lang="en-US"/>
              <a:t>Fund Accounting</a:t>
            </a:r>
            <a:endParaRPr/>
          </a:p>
        </p:txBody>
      </p:sp>
      <p:sp>
        <p:nvSpPr>
          <p:cNvPr id="973" name="Google Shape;973;p69"/>
          <p:cNvSpPr txBox="1">
            <a:spLocks noGrp="1"/>
          </p:cNvSpPr>
          <p:nvPr>
            <p:ph type="body" idx="2"/>
          </p:nvPr>
        </p:nvSpPr>
        <p:spPr>
          <a:xfrm>
            <a:off x="972273" y="1152467"/>
            <a:ext cx="7870785" cy="35409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200"/>
              <a:buNone/>
            </a:pPr>
            <a:endParaRPr sz="2200" b="0">
              <a:solidFill>
                <a:srgbClr val="000000"/>
              </a:solidFill>
            </a:endParaRPr>
          </a:p>
          <a:p>
            <a:pPr marL="0" lvl="0" indent="0" algn="l" rtl="0">
              <a:lnSpc>
                <a:spcPct val="100000"/>
              </a:lnSpc>
              <a:spcBef>
                <a:spcPts val="600"/>
              </a:spcBef>
              <a:spcAft>
                <a:spcPts val="0"/>
              </a:spcAft>
              <a:buClr>
                <a:srgbClr val="000000"/>
              </a:buClr>
              <a:buSzPts val="2200"/>
              <a:buNone/>
            </a:pPr>
            <a:r>
              <a:rPr lang="en-US" sz="2200" u="sng">
                <a:solidFill>
                  <a:srgbClr val="000000"/>
                </a:solidFill>
              </a:rPr>
              <a:t>WUFAR</a:t>
            </a:r>
            <a:r>
              <a:rPr lang="en-US" sz="2200">
                <a:solidFill>
                  <a:srgbClr val="000000"/>
                </a:solidFill>
              </a:rPr>
              <a:t> </a:t>
            </a:r>
            <a:br>
              <a:rPr lang="en-US" sz="2200">
                <a:solidFill>
                  <a:srgbClr val="000000"/>
                </a:solidFill>
              </a:rPr>
            </a:br>
            <a:endParaRPr sz="2200">
              <a:solidFill>
                <a:srgbClr val="000000"/>
              </a:solidFill>
            </a:endParaRPr>
          </a:p>
          <a:p>
            <a:pPr marL="0" lvl="0" indent="0" algn="l" rtl="0">
              <a:lnSpc>
                <a:spcPct val="100000"/>
              </a:lnSpc>
              <a:spcBef>
                <a:spcPts val="0"/>
              </a:spcBef>
              <a:spcAft>
                <a:spcPts val="0"/>
              </a:spcAft>
              <a:buClr>
                <a:srgbClr val="000000"/>
              </a:buClr>
              <a:buSzPts val="2200"/>
              <a:buNone/>
            </a:pPr>
            <a:r>
              <a:rPr lang="en-US" sz="2200">
                <a:solidFill>
                  <a:srgbClr val="000000"/>
                </a:solidFill>
              </a:rPr>
              <a:t>	Wisconsin’s account coding structure is the </a:t>
            </a:r>
            <a:br>
              <a:rPr lang="en-US" sz="2200">
                <a:solidFill>
                  <a:srgbClr val="000000"/>
                </a:solidFill>
              </a:rPr>
            </a:br>
            <a:br>
              <a:rPr lang="en-US" sz="2200">
                <a:solidFill>
                  <a:srgbClr val="000000"/>
                </a:solidFill>
              </a:rPr>
            </a:br>
            <a:r>
              <a:rPr lang="en-US" sz="2200" u="sng">
                <a:solidFill>
                  <a:srgbClr val="000000"/>
                </a:solidFill>
              </a:rPr>
              <a:t>W</a:t>
            </a:r>
            <a:r>
              <a:rPr lang="en-US" sz="2200" b="0">
                <a:solidFill>
                  <a:srgbClr val="000000"/>
                </a:solidFill>
              </a:rPr>
              <a:t>isconsin</a:t>
            </a:r>
            <a:r>
              <a:rPr lang="en-US" sz="2200">
                <a:solidFill>
                  <a:srgbClr val="000000"/>
                </a:solidFill>
              </a:rPr>
              <a:t> </a:t>
            </a:r>
            <a:r>
              <a:rPr lang="en-US" sz="2200" u="sng">
                <a:solidFill>
                  <a:srgbClr val="000000"/>
                </a:solidFill>
              </a:rPr>
              <a:t>U</a:t>
            </a:r>
            <a:r>
              <a:rPr lang="en-US" sz="2200" b="0">
                <a:solidFill>
                  <a:srgbClr val="000000"/>
                </a:solidFill>
              </a:rPr>
              <a:t>niform</a:t>
            </a:r>
            <a:r>
              <a:rPr lang="en-US" sz="2200">
                <a:solidFill>
                  <a:srgbClr val="000000"/>
                </a:solidFill>
              </a:rPr>
              <a:t> </a:t>
            </a:r>
            <a:r>
              <a:rPr lang="en-US" sz="2200" u="sng">
                <a:solidFill>
                  <a:srgbClr val="000000"/>
                </a:solidFill>
              </a:rPr>
              <a:t>F</a:t>
            </a:r>
            <a:r>
              <a:rPr lang="en-US" sz="2200" b="0">
                <a:solidFill>
                  <a:srgbClr val="000000"/>
                </a:solidFill>
              </a:rPr>
              <a:t>inancial</a:t>
            </a:r>
            <a:r>
              <a:rPr lang="en-US" sz="2200">
                <a:solidFill>
                  <a:srgbClr val="000000"/>
                </a:solidFill>
              </a:rPr>
              <a:t> </a:t>
            </a:r>
            <a:r>
              <a:rPr lang="en-US" sz="2200" u="sng">
                <a:solidFill>
                  <a:srgbClr val="000000"/>
                </a:solidFill>
              </a:rPr>
              <a:t>A</a:t>
            </a:r>
            <a:r>
              <a:rPr lang="en-US" sz="2200" b="0">
                <a:solidFill>
                  <a:srgbClr val="000000"/>
                </a:solidFill>
              </a:rPr>
              <a:t>ccounting</a:t>
            </a:r>
            <a:r>
              <a:rPr lang="en-US" sz="2200">
                <a:solidFill>
                  <a:srgbClr val="000000"/>
                </a:solidFill>
              </a:rPr>
              <a:t> </a:t>
            </a:r>
            <a:r>
              <a:rPr lang="en-US" sz="2200" u="sng">
                <a:solidFill>
                  <a:srgbClr val="000000"/>
                </a:solidFill>
              </a:rPr>
              <a:t>R</a:t>
            </a:r>
            <a:r>
              <a:rPr lang="en-US" sz="2200" b="0">
                <a:solidFill>
                  <a:srgbClr val="000000"/>
                </a:solidFill>
              </a:rPr>
              <a:t>equirements</a:t>
            </a:r>
            <a:endParaRPr/>
          </a:p>
          <a:p>
            <a:pPr marL="342900" lvl="0" indent="-203200" algn="l" rtl="0">
              <a:lnSpc>
                <a:spcPct val="100000"/>
              </a:lnSpc>
              <a:spcBef>
                <a:spcPts val="0"/>
              </a:spcBef>
              <a:spcAft>
                <a:spcPts val="0"/>
              </a:spcAft>
              <a:buClr>
                <a:schemeClr val="dk1"/>
              </a:buClr>
              <a:buSzPts val="2200"/>
              <a:buFont typeface="Arial"/>
              <a:buNone/>
            </a:pPr>
            <a:endParaRPr sz="2200">
              <a:solidFill>
                <a:srgbClr val="000000"/>
              </a:solidFill>
            </a:endParaRPr>
          </a:p>
          <a:p>
            <a:pPr marL="342900" lvl="0" indent="-203200" algn="l" rtl="0">
              <a:lnSpc>
                <a:spcPct val="100000"/>
              </a:lnSpc>
              <a:spcBef>
                <a:spcPts val="600"/>
              </a:spcBef>
              <a:spcAft>
                <a:spcPts val="0"/>
              </a:spcAft>
              <a:buClr>
                <a:schemeClr val="dk1"/>
              </a:buClr>
              <a:buSzPts val="2200"/>
              <a:buFont typeface="Arial"/>
              <a:buNone/>
            </a:pPr>
            <a:endParaRPr sz="2200">
              <a:solidFill>
                <a:srgbClr val="000000"/>
              </a:solidFill>
            </a:endParaRPr>
          </a:p>
          <a:p>
            <a:pPr marL="342900" lvl="0" indent="-203200" algn="l" rtl="0">
              <a:lnSpc>
                <a:spcPct val="100000"/>
              </a:lnSpc>
              <a:spcBef>
                <a:spcPts val="600"/>
              </a:spcBef>
              <a:spcAft>
                <a:spcPts val="0"/>
              </a:spcAft>
              <a:buClr>
                <a:schemeClr val="dk1"/>
              </a:buClr>
              <a:buSzPts val="2200"/>
              <a:buFont typeface="Arial"/>
              <a:buNone/>
            </a:pPr>
            <a:endParaRPr sz="2200">
              <a:solidFill>
                <a:srgbClr val="000000"/>
              </a:solidFill>
            </a:endParaRPr>
          </a:p>
          <a:p>
            <a:pPr marL="342900" lvl="0" indent="-203200" algn="l" rtl="0">
              <a:lnSpc>
                <a:spcPct val="100000"/>
              </a:lnSpc>
              <a:spcBef>
                <a:spcPts val="600"/>
              </a:spcBef>
              <a:spcAft>
                <a:spcPts val="0"/>
              </a:spcAft>
              <a:buClr>
                <a:schemeClr val="dk1"/>
              </a:buClr>
              <a:buSzPts val="2200"/>
              <a:buFont typeface="Arial"/>
              <a:buNone/>
            </a:pPr>
            <a:endParaRPr sz="2200" b="0">
              <a:solidFill>
                <a:srgbClr val="000000"/>
              </a:solidFill>
              <a:latin typeface="Calibri"/>
              <a:ea typeface="Calibri"/>
              <a:cs typeface="Calibri"/>
              <a:sym typeface="Calibri"/>
            </a:endParaRPr>
          </a:p>
          <a:p>
            <a:pPr marL="342900" lvl="0" indent="-203200" algn="l" rtl="0">
              <a:lnSpc>
                <a:spcPct val="100000"/>
              </a:lnSpc>
              <a:spcBef>
                <a:spcPts val="600"/>
              </a:spcBef>
              <a:spcAft>
                <a:spcPts val="0"/>
              </a:spcAft>
              <a:buClr>
                <a:schemeClr val="dk1"/>
              </a:buClr>
              <a:buSzPts val="2200"/>
              <a:buFont typeface="Arial"/>
              <a:buNone/>
            </a:pPr>
            <a:endParaRPr sz="2200">
              <a:solidFill>
                <a:srgbClr val="000000"/>
              </a:solidFill>
            </a:endParaRPr>
          </a:p>
        </p:txBody>
      </p:sp>
      <p:sp>
        <p:nvSpPr>
          <p:cNvPr id="974" name="Google Shape;974;p69"/>
          <p:cNvSpPr txBox="1"/>
          <p:nvPr/>
        </p:nvSpPr>
        <p:spPr>
          <a:xfrm>
            <a:off x="8641080" y="4744834"/>
            <a:ext cx="502920" cy="35883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400">
                <a:solidFill>
                  <a:schemeClr val="dk1"/>
                </a:solidFill>
                <a:latin typeface="Lato"/>
                <a:ea typeface="Lato"/>
                <a:cs typeface="Lato"/>
                <a:sym typeface="Lato"/>
              </a:rPr>
              <a:t>73</a:t>
            </a:fld>
            <a:endParaRPr sz="1400" dirty="0">
              <a:solidFill>
                <a:schemeClr val="dk1"/>
              </a:solidFill>
              <a:latin typeface="Lato"/>
              <a:ea typeface="Lato"/>
              <a:cs typeface="Lato"/>
              <a:sym typeface="Lato"/>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979"/>
        <p:cNvGrpSpPr/>
        <p:nvPr/>
      </p:nvGrpSpPr>
      <p:grpSpPr>
        <a:xfrm>
          <a:off x="0" y="0"/>
          <a:ext cx="0" cy="0"/>
          <a:chOff x="0" y="0"/>
          <a:chExt cx="0" cy="0"/>
        </a:xfrm>
      </p:grpSpPr>
      <p:sp>
        <p:nvSpPr>
          <p:cNvPr id="980" name="Google Shape;980;p70"/>
          <p:cNvSpPr txBox="1">
            <a:spLocks noGrp="1"/>
          </p:cNvSpPr>
          <p:nvPr>
            <p:ph type="body" idx="1"/>
          </p:nvPr>
        </p:nvSpPr>
        <p:spPr>
          <a:xfrm>
            <a:off x="0" y="0"/>
            <a:ext cx="9144000" cy="921657"/>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3600"/>
              <a:buNone/>
            </a:pPr>
            <a:r>
              <a:rPr lang="en-US"/>
              <a:t>WUFAR Expenditure Account Example</a:t>
            </a:r>
            <a:endParaRPr/>
          </a:p>
        </p:txBody>
      </p:sp>
      <p:sp>
        <p:nvSpPr>
          <p:cNvPr id="981" name="Google Shape;981;p70"/>
          <p:cNvSpPr txBox="1"/>
          <p:nvPr/>
        </p:nvSpPr>
        <p:spPr>
          <a:xfrm>
            <a:off x="8641080" y="4777317"/>
            <a:ext cx="502920" cy="36618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400">
                <a:solidFill>
                  <a:schemeClr val="dk1"/>
                </a:solidFill>
                <a:latin typeface="Lato"/>
                <a:ea typeface="Lato"/>
                <a:cs typeface="Lato"/>
                <a:sym typeface="Lato"/>
              </a:rPr>
              <a:t>74</a:t>
            </a:fld>
            <a:endParaRPr sz="1400" dirty="0">
              <a:solidFill>
                <a:schemeClr val="dk1"/>
              </a:solidFill>
              <a:latin typeface="Lato"/>
              <a:ea typeface="Lato"/>
              <a:cs typeface="Lato"/>
              <a:sym typeface="Lato"/>
            </a:endParaRPr>
          </a:p>
        </p:txBody>
      </p:sp>
      <p:sp>
        <p:nvSpPr>
          <p:cNvPr id="982" name="Google Shape;982;p70"/>
          <p:cNvSpPr txBox="1"/>
          <p:nvPr/>
        </p:nvSpPr>
        <p:spPr>
          <a:xfrm>
            <a:off x="1367409" y="3180942"/>
            <a:ext cx="6519542" cy="378373"/>
          </a:xfrm>
          <a:prstGeom prst="rect">
            <a:avLst/>
          </a:prstGeom>
          <a:noFill/>
          <a:ln>
            <a:noFill/>
          </a:ln>
        </p:spPr>
        <p:txBody>
          <a:bodyPr spcFirstLastPara="1" wrap="square" lIns="91425" tIns="45700" rIns="91425" bIns="45700" anchor="t" anchorCtr="0">
            <a:spAutoFit/>
          </a:bodyPr>
          <a:lstStyle/>
          <a:p>
            <a:pPr marL="0" marR="0" lvl="0" indent="0" algn="ctr" rtl="0">
              <a:lnSpc>
                <a:spcPct val="114000"/>
              </a:lnSpc>
              <a:spcBef>
                <a:spcPts val="0"/>
              </a:spcBef>
              <a:spcAft>
                <a:spcPts val="0"/>
              </a:spcAft>
              <a:buNone/>
            </a:pPr>
            <a:r>
              <a:rPr lang="en-US" sz="1800">
                <a:solidFill>
                  <a:schemeClr val="dk1"/>
                </a:solidFill>
                <a:latin typeface="Lato"/>
                <a:ea typeface="Lato"/>
                <a:cs typeface="Lato"/>
                <a:sym typeface="Lato"/>
              </a:rPr>
              <a:t>Fund – Type – Location – Object/Source – Function - Project</a:t>
            </a:r>
            <a:endParaRPr/>
          </a:p>
        </p:txBody>
      </p:sp>
      <p:sp>
        <p:nvSpPr>
          <p:cNvPr id="983" name="Google Shape;983;p70"/>
          <p:cNvSpPr txBox="1"/>
          <p:nvPr/>
        </p:nvSpPr>
        <p:spPr>
          <a:xfrm>
            <a:off x="1367409" y="1500893"/>
            <a:ext cx="6519542"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chemeClr val="dk1"/>
                </a:solidFill>
                <a:latin typeface="Lato"/>
                <a:ea typeface="Lato"/>
                <a:cs typeface="Lato"/>
                <a:sym typeface="Lato"/>
              </a:rPr>
              <a:t>A WUFAR account is a sequence of </a:t>
            </a:r>
            <a:r>
              <a:rPr lang="en-US" sz="2400" b="1" i="1">
                <a:solidFill>
                  <a:schemeClr val="dk1"/>
                </a:solidFill>
                <a:latin typeface="Lato"/>
                <a:ea typeface="Lato"/>
                <a:cs typeface="Lato"/>
                <a:sym typeface="Lato"/>
              </a:rPr>
              <a:t>dimensions</a:t>
            </a:r>
            <a:r>
              <a:rPr lang="en-US" sz="2400" b="1">
                <a:solidFill>
                  <a:schemeClr val="dk1"/>
                </a:solidFill>
                <a:latin typeface="Lato"/>
                <a:ea typeface="Lato"/>
                <a:cs typeface="Lato"/>
                <a:sym typeface="Lato"/>
              </a:rPr>
              <a:t>:</a:t>
            </a:r>
            <a:endParaRPr sz="2400" b="1" i="1">
              <a:solidFill>
                <a:schemeClr val="dk1"/>
              </a:solidFill>
              <a:latin typeface="Lato"/>
              <a:ea typeface="Lato"/>
              <a:cs typeface="Lato"/>
              <a:sym typeface="Lato"/>
            </a:endParaRPr>
          </a:p>
        </p:txBody>
      </p:sp>
      <p:grpSp>
        <p:nvGrpSpPr>
          <p:cNvPr id="984" name="Google Shape;984;p70"/>
          <p:cNvGrpSpPr/>
          <p:nvPr/>
        </p:nvGrpSpPr>
        <p:grpSpPr>
          <a:xfrm>
            <a:off x="1665469" y="2202418"/>
            <a:ext cx="5923420" cy="738664"/>
            <a:chOff x="1610290" y="1579173"/>
            <a:chExt cx="5923420" cy="738664"/>
          </a:xfrm>
        </p:grpSpPr>
        <p:sp>
          <p:nvSpPr>
            <p:cNvPr id="985" name="Google Shape;985;p70"/>
            <p:cNvSpPr txBox="1"/>
            <p:nvPr/>
          </p:nvSpPr>
          <p:spPr>
            <a:xfrm>
              <a:off x="1610290" y="1579173"/>
              <a:ext cx="720069" cy="738664"/>
            </a:xfrm>
            <a:prstGeom prst="rect">
              <a:avLst/>
            </a:prstGeom>
            <a:noFill/>
            <a:ln>
              <a:noFill/>
            </a:ln>
          </p:spPr>
          <p:txBody>
            <a:bodyPr spcFirstLastPara="1" wrap="square" lIns="91425" tIns="91425" rIns="91425" bIns="91425" anchor="ctr" anchorCtr="0">
              <a:spAutoFit/>
            </a:bodyPr>
            <a:lstStyle/>
            <a:p>
              <a:pPr marL="0" marR="0" lvl="0" indent="0" algn="ctr" rtl="0">
                <a:spcBef>
                  <a:spcPts val="0"/>
                </a:spcBef>
                <a:spcAft>
                  <a:spcPts val="0"/>
                </a:spcAft>
                <a:buNone/>
              </a:pPr>
              <a:r>
                <a:rPr lang="en-US" sz="3600" b="1">
                  <a:solidFill>
                    <a:schemeClr val="dk1"/>
                  </a:solidFill>
                  <a:latin typeface="Lato"/>
                  <a:ea typeface="Lato"/>
                  <a:cs typeface="Lato"/>
                  <a:sym typeface="Lato"/>
                </a:rPr>
                <a:t>10</a:t>
              </a:r>
              <a:endParaRPr/>
            </a:p>
          </p:txBody>
        </p:sp>
        <p:sp>
          <p:nvSpPr>
            <p:cNvPr id="986" name="Google Shape;986;p70"/>
            <p:cNvSpPr txBox="1"/>
            <p:nvPr/>
          </p:nvSpPr>
          <p:spPr>
            <a:xfrm>
              <a:off x="2330359" y="1579173"/>
              <a:ext cx="449162" cy="738664"/>
            </a:xfrm>
            <a:prstGeom prst="rect">
              <a:avLst/>
            </a:prstGeom>
            <a:noFill/>
            <a:ln>
              <a:noFill/>
            </a:ln>
          </p:spPr>
          <p:txBody>
            <a:bodyPr spcFirstLastPara="1" wrap="square" lIns="91425" tIns="91425" rIns="91425" bIns="91425" anchor="ctr" anchorCtr="0">
              <a:spAutoFit/>
            </a:bodyPr>
            <a:lstStyle/>
            <a:p>
              <a:pPr marL="0" marR="0" lvl="0" indent="0" algn="ctr" rtl="0">
                <a:spcBef>
                  <a:spcPts val="0"/>
                </a:spcBef>
                <a:spcAft>
                  <a:spcPts val="0"/>
                </a:spcAft>
                <a:buNone/>
              </a:pPr>
              <a:r>
                <a:rPr lang="en-US" sz="3600" b="1">
                  <a:solidFill>
                    <a:schemeClr val="dk1"/>
                  </a:solidFill>
                  <a:latin typeface="Lato"/>
                  <a:ea typeface="Lato"/>
                  <a:cs typeface="Lato"/>
                  <a:sym typeface="Lato"/>
                </a:rPr>
                <a:t>E</a:t>
              </a:r>
              <a:endParaRPr/>
            </a:p>
          </p:txBody>
        </p:sp>
        <p:sp>
          <p:nvSpPr>
            <p:cNvPr id="987" name="Google Shape;987;p70"/>
            <p:cNvSpPr txBox="1"/>
            <p:nvPr/>
          </p:nvSpPr>
          <p:spPr>
            <a:xfrm>
              <a:off x="2779521" y="1579173"/>
              <a:ext cx="987771" cy="738664"/>
            </a:xfrm>
            <a:prstGeom prst="rect">
              <a:avLst/>
            </a:prstGeom>
            <a:noFill/>
            <a:ln>
              <a:noFill/>
            </a:ln>
          </p:spPr>
          <p:txBody>
            <a:bodyPr spcFirstLastPara="1" wrap="square" lIns="91425" tIns="91425" rIns="91425" bIns="91425" anchor="ctr" anchorCtr="0">
              <a:spAutoFit/>
            </a:bodyPr>
            <a:lstStyle/>
            <a:p>
              <a:pPr marL="0" marR="0" lvl="0" indent="0" algn="ctr" rtl="0">
                <a:spcBef>
                  <a:spcPts val="0"/>
                </a:spcBef>
                <a:spcAft>
                  <a:spcPts val="0"/>
                </a:spcAft>
                <a:buNone/>
              </a:pPr>
              <a:r>
                <a:rPr lang="en-US" sz="3600" b="1">
                  <a:solidFill>
                    <a:schemeClr val="dk1"/>
                  </a:solidFill>
                  <a:latin typeface="Lato"/>
                  <a:ea typeface="Lato"/>
                  <a:cs typeface="Lato"/>
                  <a:sym typeface="Lato"/>
                </a:rPr>
                <a:t>120</a:t>
              </a:r>
              <a:endParaRPr/>
            </a:p>
          </p:txBody>
        </p:sp>
        <p:sp>
          <p:nvSpPr>
            <p:cNvPr id="988" name="Google Shape;988;p70"/>
            <p:cNvSpPr txBox="1"/>
            <p:nvPr/>
          </p:nvSpPr>
          <p:spPr>
            <a:xfrm>
              <a:off x="3767292" y="1579173"/>
              <a:ext cx="987771" cy="738664"/>
            </a:xfrm>
            <a:prstGeom prst="rect">
              <a:avLst/>
            </a:prstGeom>
            <a:noFill/>
            <a:ln>
              <a:noFill/>
            </a:ln>
          </p:spPr>
          <p:txBody>
            <a:bodyPr spcFirstLastPara="1" wrap="square" lIns="91425" tIns="91425" rIns="91425" bIns="91425" anchor="ctr" anchorCtr="0">
              <a:spAutoFit/>
            </a:bodyPr>
            <a:lstStyle/>
            <a:p>
              <a:pPr marL="0" marR="0" lvl="0" indent="0" algn="ctr" rtl="0">
                <a:spcBef>
                  <a:spcPts val="0"/>
                </a:spcBef>
                <a:spcAft>
                  <a:spcPts val="0"/>
                </a:spcAft>
                <a:buNone/>
              </a:pPr>
              <a:r>
                <a:rPr lang="en-US" sz="3600" b="1">
                  <a:solidFill>
                    <a:schemeClr val="dk1"/>
                  </a:solidFill>
                  <a:latin typeface="Lato"/>
                  <a:ea typeface="Lato"/>
                  <a:cs typeface="Lato"/>
                  <a:sym typeface="Lato"/>
                </a:rPr>
                <a:t>111</a:t>
              </a:r>
              <a:endParaRPr/>
            </a:p>
          </p:txBody>
        </p:sp>
        <p:sp>
          <p:nvSpPr>
            <p:cNvPr id="989" name="Google Shape;989;p70"/>
            <p:cNvSpPr txBox="1"/>
            <p:nvPr/>
          </p:nvSpPr>
          <p:spPr>
            <a:xfrm>
              <a:off x="4755063" y="1579173"/>
              <a:ext cx="1790876" cy="738664"/>
            </a:xfrm>
            <a:prstGeom prst="rect">
              <a:avLst/>
            </a:prstGeom>
            <a:noFill/>
            <a:ln>
              <a:noFill/>
            </a:ln>
          </p:spPr>
          <p:txBody>
            <a:bodyPr spcFirstLastPara="1" wrap="square" lIns="91425" tIns="91425" rIns="91425" bIns="91425" anchor="ctr" anchorCtr="0">
              <a:spAutoFit/>
            </a:bodyPr>
            <a:lstStyle/>
            <a:p>
              <a:pPr marL="0" marR="0" lvl="0" indent="0" algn="ctr" rtl="0">
                <a:spcBef>
                  <a:spcPts val="0"/>
                </a:spcBef>
                <a:spcAft>
                  <a:spcPts val="0"/>
                </a:spcAft>
                <a:buNone/>
              </a:pPr>
              <a:r>
                <a:rPr lang="en-US" sz="3600" b="1">
                  <a:solidFill>
                    <a:schemeClr val="dk1"/>
                  </a:solidFill>
                  <a:latin typeface="Lato"/>
                  <a:ea typeface="Lato"/>
                  <a:cs typeface="Lato"/>
                  <a:sym typeface="Lato"/>
                </a:rPr>
                <a:t>122150</a:t>
              </a:r>
              <a:endParaRPr/>
            </a:p>
          </p:txBody>
        </p:sp>
        <p:sp>
          <p:nvSpPr>
            <p:cNvPr id="990" name="Google Shape;990;p70"/>
            <p:cNvSpPr txBox="1"/>
            <p:nvPr/>
          </p:nvSpPr>
          <p:spPr>
            <a:xfrm>
              <a:off x="6545939" y="1579173"/>
              <a:ext cx="987771" cy="738664"/>
            </a:xfrm>
            <a:prstGeom prst="rect">
              <a:avLst/>
            </a:prstGeom>
            <a:noFill/>
            <a:ln>
              <a:noFill/>
            </a:ln>
          </p:spPr>
          <p:txBody>
            <a:bodyPr spcFirstLastPara="1" wrap="square" lIns="91425" tIns="91425" rIns="91425" bIns="91425" anchor="ctr" anchorCtr="0">
              <a:spAutoFit/>
            </a:bodyPr>
            <a:lstStyle/>
            <a:p>
              <a:pPr marL="0" marR="0" lvl="0" indent="0" algn="ctr" rtl="0">
                <a:spcBef>
                  <a:spcPts val="0"/>
                </a:spcBef>
                <a:spcAft>
                  <a:spcPts val="0"/>
                </a:spcAft>
                <a:buNone/>
              </a:pPr>
              <a:r>
                <a:rPr lang="en-US" sz="3600" b="1">
                  <a:solidFill>
                    <a:schemeClr val="dk1"/>
                  </a:solidFill>
                  <a:latin typeface="Lato"/>
                  <a:ea typeface="Lato"/>
                  <a:cs typeface="Lato"/>
                  <a:sym typeface="Lato"/>
                </a:rPr>
                <a:t>141</a:t>
              </a: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750"/>
                                  </p:stCondLst>
                                  <p:childTnLst>
                                    <p:set>
                                      <p:cBhvr>
                                        <p:cTn id="6" dur="1" fill="hold">
                                          <p:stCondLst>
                                            <p:cond delay="0"/>
                                          </p:stCondLst>
                                        </p:cTn>
                                        <p:tgtEl>
                                          <p:spTgt spid="982"/>
                                        </p:tgtEl>
                                        <p:attrNameLst>
                                          <p:attrName>style.visibility</p:attrName>
                                        </p:attrNameLst>
                                      </p:cBhvr>
                                      <p:to>
                                        <p:strVal val="visible"/>
                                      </p:to>
                                    </p:set>
                                    <p:animEffect transition="in" filter="fade">
                                      <p:cBhvr>
                                        <p:cTn id="7" dur="500"/>
                                        <p:tgtEl>
                                          <p:spTgt spid="9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995"/>
        <p:cNvGrpSpPr/>
        <p:nvPr/>
      </p:nvGrpSpPr>
      <p:grpSpPr>
        <a:xfrm>
          <a:off x="0" y="0"/>
          <a:ext cx="0" cy="0"/>
          <a:chOff x="0" y="0"/>
          <a:chExt cx="0" cy="0"/>
        </a:xfrm>
      </p:grpSpPr>
      <p:sp>
        <p:nvSpPr>
          <p:cNvPr id="996" name="Google Shape;996;p71"/>
          <p:cNvSpPr txBox="1">
            <a:spLocks noGrp="1"/>
          </p:cNvSpPr>
          <p:nvPr>
            <p:ph type="body" idx="1"/>
          </p:nvPr>
        </p:nvSpPr>
        <p:spPr>
          <a:xfrm>
            <a:off x="0" y="0"/>
            <a:ext cx="9144000" cy="921657"/>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3600"/>
              <a:buNone/>
            </a:pPr>
            <a:r>
              <a:rPr lang="en-US"/>
              <a:t>WUFAR Expenditure Account Example</a:t>
            </a:r>
            <a:endParaRPr/>
          </a:p>
        </p:txBody>
      </p:sp>
      <p:grpSp>
        <p:nvGrpSpPr>
          <p:cNvPr id="997" name="Google Shape;997;p71"/>
          <p:cNvGrpSpPr/>
          <p:nvPr/>
        </p:nvGrpSpPr>
        <p:grpSpPr>
          <a:xfrm>
            <a:off x="1610290" y="3021038"/>
            <a:ext cx="5923420" cy="694164"/>
            <a:chOff x="1610290" y="2808203"/>
            <a:chExt cx="5923420" cy="694164"/>
          </a:xfrm>
        </p:grpSpPr>
        <p:sp>
          <p:nvSpPr>
            <p:cNvPr id="998" name="Google Shape;998;p71"/>
            <p:cNvSpPr/>
            <p:nvPr/>
          </p:nvSpPr>
          <p:spPr>
            <a:xfrm>
              <a:off x="3857624" y="3192805"/>
              <a:ext cx="3452813" cy="273972"/>
            </a:xfrm>
            <a:prstGeom prst="rect">
              <a:avLst/>
            </a:prstGeom>
            <a:solidFill>
              <a:srgbClr val="EDEDE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7">
                <a:solidFill>
                  <a:schemeClr val="lt1"/>
                </a:solidFill>
                <a:latin typeface="Calibri"/>
                <a:ea typeface="Calibri"/>
                <a:cs typeface="Calibri"/>
                <a:sym typeface="Calibri"/>
              </a:endParaRPr>
            </a:p>
          </p:txBody>
        </p:sp>
        <p:sp>
          <p:nvSpPr>
            <p:cNvPr id="999" name="Google Shape;999;p71"/>
            <p:cNvSpPr/>
            <p:nvPr/>
          </p:nvSpPr>
          <p:spPr>
            <a:xfrm>
              <a:off x="1843087" y="3191840"/>
              <a:ext cx="1743075" cy="273972"/>
            </a:xfrm>
            <a:prstGeom prst="rect">
              <a:avLst/>
            </a:prstGeom>
            <a:solidFill>
              <a:srgbClr val="D8E2F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7">
                <a:solidFill>
                  <a:schemeClr val="lt1"/>
                </a:solidFill>
                <a:latin typeface="Calibri"/>
                <a:ea typeface="Calibri"/>
                <a:cs typeface="Calibri"/>
                <a:sym typeface="Calibri"/>
              </a:endParaRPr>
            </a:p>
          </p:txBody>
        </p:sp>
        <p:sp>
          <p:nvSpPr>
            <p:cNvPr id="1000" name="Google Shape;1000;p71"/>
            <p:cNvSpPr/>
            <p:nvPr/>
          </p:nvSpPr>
          <p:spPr>
            <a:xfrm>
              <a:off x="6438902" y="2883823"/>
              <a:ext cx="595311" cy="273972"/>
            </a:xfrm>
            <a:prstGeom prst="rect">
              <a:avLst/>
            </a:prstGeom>
            <a:solidFill>
              <a:srgbClr val="E1EF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7">
                <a:solidFill>
                  <a:schemeClr val="lt1"/>
                </a:solidFill>
                <a:latin typeface="Calibri"/>
                <a:ea typeface="Calibri"/>
                <a:cs typeface="Calibri"/>
                <a:sym typeface="Calibri"/>
              </a:endParaRPr>
            </a:p>
          </p:txBody>
        </p:sp>
        <p:sp>
          <p:nvSpPr>
            <p:cNvPr id="1001" name="Google Shape;1001;p71"/>
            <p:cNvSpPr/>
            <p:nvPr/>
          </p:nvSpPr>
          <p:spPr>
            <a:xfrm>
              <a:off x="4633912" y="2883823"/>
              <a:ext cx="1781175" cy="273972"/>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7">
                <a:solidFill>
                  <a:schemeClr val="lt1"/>
                </a:solidFill>
                <a:latin typeface="Calibri"/>
                <a:ea typeface="Calibri"/>
                <a:cs typeface="Calibri"/>
                <a:sym typeface="Calibri"/>
              </a:endParaRPr>
            </a:p>
          </p:txBody>
        </p:sp>
        <p:sp>
          <p:nvSpPr>
            <p:cNvPr id="1002" name="Google Shape;1002;p71"/>
            <p:cNvSpPr/>
            <p:nvPr/>
          </p:nvSpPr>
          <p:spPr>
            <a:xfrm>
              <a:off x="2786067" y="2881313"/>
              <a:ext cx="1319207" cy="273972"/>
            </a:xfrm>
            <a:prstGeom prst="rect">
              <a:avLst/>
            </a:prstGeom>
            <a:solidFill>
              <a:srgbClr val="FBE4D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7">
                <a:solidFill>
                  <a:schemeClr val="lt1"/>
                </a:solidFill>
                <a:latin typeface="Calibri"/>
                <a:ea typeface="Calibri"/>
                <a:cs typeface="Calibri"/>
                <a:sym typeface="Calibri"/>
              </a:endParaRPr>
            </a:p>
          </p:txBody>
        </p:sp>
        <p:sp>
          <p:nvSpPr>
            <p:cNvPr id="1003" name="Google Shape;1003;p71"/>
            <p:cNvSpPr/>
            <p:nvPr/>
          </p:nvSpPr>
          <p:spPr>
            <a:xfrm>
              <a:off x="2109788" y="2881313"/>
              <a:ext cx="647702" cy="273972"/>
            </a:xfrm>
            <a:prstGeom prst="rect">
              <a:avLst/>
            </a:prstGeom>
            <a:solidFill>
              <a:srgbClr val="FFF2C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7">
                <a:solidFill>
                  <a:schemeClr val="lt1"/>
                </a:solidFill>
                <a:latin typeface="Calibri"/>
                <a:ea typeface="Calibri"/>
                <a:cs typeface="Calibri"/>
                <a:sym typeface="Calibri"/>
              </a:endParaRPr>
            </a:p>
          </p:txBody>
        </p:sp>
        <p:sp>
          <p:nvSpPr>
            <p:cNvPr id="1004" name="Google Shape;1004;p71"/>
            <p:cNvSpPr txBox="1"/>
            <p:nvPr/>
          </p:nvSpPr>
          <p:spPr>
            <a:xfrm>
              <a:off x="1610290" y="2808203"/>
              <a:ext cx="5923420" cy="694164"/>
            </a:xfrm>
            <a:prstGeom prst="rect">
              <a:avLst/>
            </a:prstGeom>
            <a:noFill/>
            <a:ln w="9525" cap="flat" cmpd="sng">
              <a:solidFill>
                <a:srgbClr val="92D05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14000"/>
                </a:lnSpc>
                <a:spcBef>
                  <a:spcPts val="0"/>
                </a:spcBef>
                <a:spcAft>
                  <a:spcPts val="0"/>
                </a:spcAft>
                <a:buNone/>
              </a:pPr>
              <a:r>
                <a:rPr lang="en-US" sz="1800">
                  <a:solidFill>
                    <a:schemeClr val="dk1"/>
                  </a:solidFill>
                  <a:highlight>
                    <a:srgbClr val="FFFF00"/>
                  </a:highlight>
                  <a:latin typeface="Lato"/>
                  <a:ea typeface="Lato"/>
                  <a:cs typeface="Lato"/>
                  <a:sym typeface="Lato"/>
                </a:rPr>
                <a:t>Salary</a:t>
              </a:r>
              <a:r>
                <a:rPr lang="en-US" sz="1800">
                  <a:solidFill>
                    <a:schemeClr val="dk1"/>
                  </a:solidFill>
                  <a:latin typeface="Lato"/>
                  <a:ea typeface="Lato"/>
                  <a:cs typeface="Lato"/>
                  <a:sym typeface="Lato"/>
                </a:rPr>
                <a:t> </a:t>
              </a:r>
              <a:r>
                <a:rPr lang="en-US" sz="1800">
                  <a:solidFill>
                    <a:schemeClr val="dk1"/>
                  </a:solidFill>
                  <a:highlight>
                    <a:srgbClr val="00FFFF"/>
                  </a:highlight>
                  <a:latin typeface="Lato"/>
                  <a:ea typeface="Lato"/>
                  <a:cs typeface="Lato"/>
                  <a:sym typeface="Lato"/>
                </a:rPr>
                <a:t>expenditures</a:t>
              </a:r>
              <a:r>
                <a:rPr lang="en-US" sz="1800">
                  <a:solidFill>
                    <a:schemeClr val="dk1"/>
                  </a:solidFill>
                  <a:latin typeface="Lato"/>
                  <a:ea typeface="Lato"/>
                  <a:cs typeface="Lato"/>
                  <a:sym typeface="Lato"/>
                </a:rPr>
                <a:t> for a </a:t>
              </a:r>
              <a:r>
                <a:rPr lang="en-US" sz="1800">
                  <a:solidFill>
                    <a:schemeClr val="dk1"/>
                  </a:solidFill>
                  <a:highlight>
                    <a:srgbClr val="DAE3F3"/>
                  </a:highlight>
                  <a:latin typeface="Lato"/>
                  <a:ea typeface="Lato"/>
                  <a:cs typeface="Lato"/>
                  <a:sym typeface="Lato"/>
                </a:rPr>
                <a:t>regular education</a:t>
              </a:r>
              <a:r>
                <a:rPr lang="en-US" sz="1800">
                  <a:solidFill>
                    <a:schemeClr val="dk1"/>
                  </a:solidFill>
                  <a:latin typeface="Lato"/>
                  <a:ea typeface="Lato"/>
                  <a:cs typeface="Lato"/>
                  <a:sym typeface="Lato"/>
                </a:rPr>
                <a:t> </a:t>
              </a:r>
              <a:r>
                <a:rPr lang="en-US" sz="1800">
                  <a:solidFill>
                    <a:schemeClr val="dk1"/>
                  </a:solidFill>
                  <a:highlight>
                    <a:srgbClr val="00FF00"/>
                  </a:highlight>
                  <a:latin typeface="Lato"/>
                  <a:ea typeface="Lato"/>
                  <a:cs typeface="Lato"/>
                  <a:sym typeface="Lato"/>
                </a:rPr>
                <a:t>Title I</a:t>
              </a:r>
              <a:br>
                <a:rPr lang="en-US" sz="1800">
                  <a:solidFill>
                    <a:schemeClr val="dk1"/>
                  </a:solidFill>
                  <a:latin typeface="Lato"/>
                  <a:ea typeface="Lato"/>
                  <a:cs typeface="Lato"/>
                  <a:sym typeface="Lato"/>
                </a:rPr>
              </a:br>
              <a:r>
                <a:rPr lang="en-US" sz="1800">
                  <a:solidFill>
                    <a:schemeClr val="dk1"/>
                  </a:solidFill>
                  <a:highlight>
                    <a:srgbClr val="DAE3F3"/>
                  </a:highlight>
                  <a:latin typeface="Lato"/>
                  <a:ea typeface="Lato"/>
                  <a:cs typeface="Lato"/>
                  <a:sym typeface="Lato"/>
                </a:rPr>
                <a:t>reading specialist</a:t>
              </a:r>
              <a:r>
                <a:rPr lang="en-US" sz="1800">
                  <a:solidFill>
                    <a:schemeClr val="dk1"/>
                  </a:solidFill>
                  <a:latin typeface="Lato"/>
                  <a:ea typeface="Lato"/>
                  <a:cs typeface="Lato"/>
                  <a:sym typeface="Lato"/>
                </a:rPr>
                <a:t> at </a:t>
              </a:r>
              <a:r>
                <a:rPr lang="en-US" sz="1800">
                  <a:solidFill>
                    <a:schemeClr val="dk1"/>
                  </a:solidFill>
                  <a:highlight>
                    <a:srgbClr val="FF0000"/>
                  </a:highlight>
                  <a:latin typeface="Lato"/>
                  <a:ea typeface="Lato"/>
                  <a:cs typeface="Lato"/>
                  <a:sym typeface="Lato"/>
                </a:rPr>
                <a:t>Shady Meadow Elementary School</a:t>
              </a:r>
              <a:endParaRPr/>
            </a:p>
          </p:txBody>
        </p:sp>
      </p:grpSp>
      <p:grpSp>
        <p:nvGrpSpPr>
          <p:cNvPr id="1005" name="Google Shape;1005;p71"/>
          <p:cNvGrpSpPr/>
          <p:nvPr/>
        </p:nvGrpSpPr>
        <p:grpSpPr>
          <a:xfrm>
            <a:off x="1610290" y="2042514"/>
            <a:ext cx="5923420" cy="738664"/>
            <a:chOff x="1610290" y="1579173"/>
            <a:chExt cx="5923420" cy="738664"/>
          </a:xfrm>
        </p:grpSpPr>
        <p:sp>
          <p:nvSpPr>
            <p:cNvPr id="1006" name="Google Shape;1006;p71"/>
            <p:cNvSpPr txBox="1"/>
            <p:nvPr/>
          </p:nvSpPr>
          <p:spPr>
            <a:xfrm>
              <a:off x="1610290" y="1579173"/>
              <a:ext cx="720069" cy="738664"/>
            </a:xfrm>
            <a:prstGeom prst="rect">
              <a:avLst/>
            </a:prstGeom>
            <a:solidFill>
              <a:srgbClr val="DAE3F3"/>
            </a:solidFill>
            <a:ln w="9525" cap="flat" cmpd="sng">
              <a:solidFill>
                <a:schemeClr val="dk1"/>
              </a:solidFill>
              <a:prstDash val="solid"/>
              <a:round/>
              <a:headEnd type="none" w="sm" len="sm"/>
              <a:tailEnd type="none" w="sm" len="sm"/>
            </a:ln>
          </p:spPr>
          <p:txBody>
            <a:bodyPr spcFirstLastPara="1" wrap="square" lIns="91425" tIns="91425" rIns="91425" bIns="91425" anchor="ctr" anchorCtr="0">
              <a:spAutoFit/>
            </a:bodyPr>
            <a:lstStyle/>
            <a:p>
              <a:pPr marL="0" marR="0" lvl="0" indent="0" algn="ctr" rtl="0">
                <a:spcBef>
                  <a:spcPts val="0"/>
                </a:spcBef>
                <a:spcAft>
                  <a:spcPts val="0"/>
                </a:spcAft>
                <a:buNone/>
              </a:pPr>
              <a:r>
                <a:rPr lang="en-US" sz="3600" b="1">
                  <a:solidFill>
                    <a:schemeClr val="dk1"/>
                  </a:solidFill>
                  <a:latin typeface="Lato"/>
                  <a:ea typeface="Lato"/>
                  <a:cs typeface="Lato"/>
                  <a:sym typeface="Lato"/>
                </a:rPr>
                <a:t>10</a:t>
              </a:r>
              <a:endParaRPr/>
            </a:p>
          </p:txBody>
        </p:sp>
        <p:sp>
          <p:nvSpPr>
            <p:cNvPr id="1007" name="Google Shape;1007;p71"/>
            <p:cNvSpPr txBox="1"/>
            <p:nvPr/>
          </p:nvSpPr>
          <p:spPr>
            <a:xfrm>
              <a:off x="2330359" y="1579173"/>
              <a:ext cx="449162" cy="738664"/>
            </a:xfrm>
            <a:prstGeom prst="rect">
              <a:avLst/>
            </a:prstGeom>
            <a:solidFill>
              <a:srgbClr val="00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spAutoFit/>
            </a:bodyPr>
            <a:lstStyle/>
            <a:p>
              <a:pPr marL="0" marR="0" lvl="0" indent="0" algn="ctr" rtl="0">
                <a:spcBef>
                  <a:spcPts val="0"/>
                </a:spcBef>
                <a:spcAft>
                  <a:spcPts val="0"/>
                </a:spcAft>
                <a:buNone/>
              </a:pPr>
              <a:r>
                <a:rPr lang="en-US" sz="3600" b="1">
                  <a:solidFill>
                    <a:schemeClr val="dk1"/>
                  </a:solidFill>
                  <a:latin typeface="Lato"/>
                  <a:ea typeface="Lato"/>
                  <a:cs typeface="Lato"/>
                  <a:sym typeface="Lato"/>
                </a:rPr>
                <a:t>E</a:t>
              </a:r>
              <a:endParaRPr/>
            </a:p>
          </p:txBody>
        </p:sp>
        <p:sp>
          <p:nvSpPr>
            <p:cNvPr id="1008" name="Google Shape;1008;p71"/>
            <p:cNvSpPr txBox="1"/>
            <p:nvPr/>
          </p:nvSpPr>
          <p:spPr>
            <a:xfrm>
              <a:off x="2779521" y="1579173"/>
              <a:ext cx="987771" cy="738664"/>
            </a:xfrm>
            <a:prstGeom prst="rect">
              <a:avLst/>
            </a:prstGeom>
            <a:solidFill>
              <a:srgbClr val="FF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spAutoFit/>
            </a:bodyPr>
            <a:lstStyle/>
            <a:p>
              <a:pPr marL="0" marR="0" lvl="0" indent="0" algn="ctr" rtl="0">
                <a:spcBef>
                  <a:spcPts val="0"/>
                </a:spcBef>
                <a:spcAft>
                  <a:spcPts val="0"/>
                </a:spcAft>
                <a:buNone/>
              </a:pPr>
              <a:r>
                <a:rPr lang="en-US" sz="3600" b="1">
                  <a:solidFill>
                    <a:schemeClr val="dk1"/>
                  </a:solidFill>
                  <a:latin typeface="Lato"/>
                  <a:ea typeface="Lato"/>
                  <a:cs typeface="Lato"/>
                  <a:sym typeface="Lato"/>
                </a:rPr>
                <a:t>120</a:t>
              </a:r>
              <a:endParaRPr/>
            </a:p>
          </p:txBody>
        </p:sp>
        <p:sp>
          <p:nvSpPr>
            <p:cNvPr id="1009" name="Google Shape;1009;p71"/>
            <p:cNvSpPr txBox="1"/>
            <p:nvPr/>
          </p:nvSpPr>
          <p:spPr>
            <a:xfrm>
              <a:off x="3767292" y="1579173"/>
              <a:ext cx="987771" cy="738664"/>
            </a:xfrm>
            <a:prstGeom prst="rect">
              <a:avLst/>
            </a:prstGeom>
            <a:solidFill>
              <a:srgbClr val="FFFF00"/>
            </a:solidFill>
            <a:ln w="9525" cap="flat" cmpd="sng">
              <a:solidFill>
                <a:schemeClr val="dk1"/>
              </a:solidFill>
              <a:prstDash val="solid"/>
              <a:round/>
              <a:headEnd type="none" w="sm" len="sm"/>
              <a:tailEnd type="none" w="sm" len="sm"/>
            </a:ln>
          </p:spPr>
          <p:txBody>
            <a:bodyPr spcFirstLastPara="1" wrap="square" lIns="91425" tIns="91425" rIns="91425" bIns="91425" anchor="ctr" anchorCtr="0">
              <a:spAutoFit/>
            </a:bodyPr>
            <a:lstStyle/>
            <a:p>
              <a:pPr marL="0" marR="0" lvl="0" indent="0" algn="ctr" rtl="0">
                <a:spcBef>
                  <a:spcPts val="0"/>
                </a:spcBef>
                <a:spcAft>
                  <a:spcPts val="0"/>
                </a:spcAft>
                <a:buNone/>
              </a:pPr>
              <a:r>
                <a:rPr lang="en-US" sz="3600" b="1" dirty="0">
                  <a:solidFill>
                    <a:schemeClr val="dk1"/>
                  </a:solidFill>
                  <a:latin typeface="Lato"/>
                  <a:ea typeface="Lato"/>
                  <a:cs typeface="Lato"/>
                  <a:sym typeface="Lato"/>
                </a:rPr>
                <a:t>111</a:t>
              </a:r>
              <a:endParaRPr dirty="0"/>
            </a:p>
          </p:txBody>
        </p:sp>
        <p:sp>
          <p:nvSpPr>
            <p:cNvPr id="1010" name="Google Shape;1010;p71"/>
            <p:cNvSpPr txBox="1"/>
            <p:nvPr/>
          </p:nvSpPr>
          <p:spPr>
            <a:xfrm>
              <a:off x="4755063" y="1579173"/>
              <a:ext cx="1790876" cy="738664"/>
            </a:xfrm>
            <a:prstGeom prst="rect">
              <a:avLst/>
            </a:prstGeom>
            <a:solidFill>
              <a:srgbClr val="DAE3F3"/>
            </a:solidFill>
            <a:ln w="9525" cap="flat" cmpd="sng">
              <a:solidFill>
                <a:schemeClr val="dk1"/>
              </a:solidFill>
              <a:prstDash val="solid"/>
              <a:round/>
              <a:headEnd type="none" w="sm" len="sm"/>
              <a:tailEnd type="none" w="sm" len="sm"/>
            </a:ln>
          </p:spPr>
          <p:txBody>
            <a:bodyPr spcFirstLastPara="1" wrap="square" lIns="91425" tIns="91425" rIns="91425" bIns="91425" anchor="ctr" anchorCtr="0">
              <a:spAutoFit/>
            </a:bodyPr>
            <a:lstStyle/>
            <a:p>
              <a:pPr marL="0" marR="0" lvl="0" indent="0" algn="ctr" rtl="0">
                <a:spcBef>
                  <a:spcPts val="0"/>
                </a:spcBef>
                <a:spcAft>
                  <a:spcPts val="0"/>
                </a:spcAft>
                <a:buNone/>
              </a:pPr>
              <a:r>
                <a:rPr lang="en-US" sz="3600" b="1">
                  <a:solidFill>
                    <a:schemeClr val="dk1"/>
                  </a:solidFill>
                  <a:latin typeface="Lato"/>
                  <a:ea typeface="Lato"/>
                  <a:cs typeface="Lato"/>
                  <a:sym typeface="Lato"/>
                </a:rPr>
                <a:t>122150</a:t>
              </a:r>
              <a:endParaRPr/>
            </a:p>
          </p:txBody>
        </p:sp>
        <p:sp>
          <p:nvSpPr>
            <p:cNvPr id="1011" name="Google Shape;1011;p71"/>
            <p:cNvSpPr txBox="1"/>
            <p:nvPr/>
          </p:nvSpPr>
          <p:spPr>
            <a:xfrm>
              <a:off x="6545939" y="1579173"/>
              <a:ext cx="987771" cy="738664"/>
            </a:xfrm>
            <a:prstGeom prst="rect">
              <a:avLst/>
            </a:prstGeom>
            <a:solidFill>
              <a:srgbClr val="00FF00"/>
            </a:solidFill>
            <a:ln w="9525" cap="flat" cmpd="sng">
              <a:solidFill>
                <a:schemeClr val="dk1"/>
              </a:solidFill>
              <a:prstDash val="solid"/>
              <a:round/>
              <a:headEnd type="none" w="sm" len="sm"/>
              <a:tailEnd type="none" w="sm" len="sm"/>
            </a:ln>
          </p:spPr>
          <p:txBody>
            <a:bodyPr spcFirstLastPara="1" wrap="square" lIns="91425" tIns="91425" rIns="91425" bIns="91425" anchor="ctr" anchorCtr="0">
              <a:spAutoFit/>
            </a:bodyPr>
            <a:lstStyle/>
            <a:p>
              <a:pPr marL="0" marR="0" lvl="0" indent="0" algn="ctr" rtl="0">
                <a:spcBef>
                  <a:spcPts val="0"/>
                </a:spcBef>
                <a:spcAft>
                  <a:spcPts val="0"/>
                </a:spcAft>
                <a:buNone/>
              </a:pPr>
              <a:r>
                <a:rPr lang="en-US" sz="3600" b="1">
                  <a:solidFill>
                    <a:schemeClr val="dk1"/>
                  </a:solidFill>
                  <a:latin typeface="Lato"/>
                  <a:ea typeface="Lato"/>
                  <a:cs typeface="Lato"/>
                  <a:sym typeface="Lato"/>
                </a:rPr>
                <a:t>141</a:t>
              </a:r>
              <a:endParaRPr/>
            </a:p>
          </p:txBody>
        </p:sp>
      </p:grpSp>
      <p:sp>
        <p:nvSpPr>
          <p:cNvPr id="1012" name="Google Shape;1012;p71"/>
          <p:cNvSpPr txBox="1"/>
          <p:nvPr/>
        </p:nvSpPr>
        <p:spPr>
          <a:xfrm>
            <a:off x="2396572" y="1340989"/>
            <a:ext cx="4350871"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chemeClr val="dk1"/>
                </a:solidFill>
                <a:latin typeface="Lato"/>
                <a:ea typeface="Lato"/>
                <a:cs typeface="Lato"/>
                <a:sym typeface="Lato"/>
              </a:rPr>
              <a:t>What does this account mean?</a:t>
            </a:r>
            <a:endParaRPr sz="2400" b="1" i="1">
              <a:solidFill>
                <a:schemeClr val="dk1"/>
              </a:solidFill>
              <a:latin typeface="Lato"/>
              <a:ea typeface="Lato"/>
              <a:cs typeface="Lato"/>
              <a:sym typeface="Lato"/>
            </a:endParaRPr>
          </a:p>
        </p:txBody>
      </p:sp>
      <p:sp>
        <p:nvSpPr>
          <p:cNvPr id="4" name="Google Shape;981;p70">
            <a:extLst>
              <a:ext uri="{FF2B5EF4-FFF2-40B4-BE49-F238E27FC236}">
                <a16:creationId xmlns:a16="http://schemas.microsoft.com/office/drawing/2014/main" id="{F75D7AE5-5AD5-1456-6717-8E481E91A5B5}"/>
              </a:ext>
            </a:extLst>
          </p:cNvPr>
          <p:cNvSpPr txBox="1"/>
          <p:nvPr/>
        </p:nvSpPr>
        <p:spPr>
          <a:xfrm>
            <a:off x="8641080" y="4777317"/>
            <a:ext cx="502920" cy="36618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400">
                <a:solidFill>
                  <a:schemeClr val="dk1"/>
                </a:solidFill>
                <a:latin typeface="Lato"/>
                <a:ea typeface="Lato"/>
                <a:cs typeface="Lato"/>
                <a:sym typeface="Lato"/>
              </a:rPr>
              <a:t>75</a:t>
            </a:fld>
            <a:endParaRPr sz="1400" dirty="0">
              <a:solidFill>
                <a:schemeClr val="dk1"/>
              </a:solidFill>
              <a:latin typeface="Lato"/>
              <a:ea typeface="Lato"/>
              <a:cs typeface="Lato"/>
              <a:sym typeface="La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1016"/>
        <p:cNvGrpSpPr/>
        <p:nvPr/>
      </p:nvGrpSpPr>
      <p:grpSpPr>
        <a:xfrm>
          <a:off x="0" y="0"/>
          <a:ext cx="0" cy="0"/>
          <a:chOff x="0" y="0"/>
          <a:chExt cx="0" cy="0"/>
        </a:xfrm>
      </p:grpSpPr>
      <p:sp>
        <p:nvSpPr>
          <p:cNvPr id="1017" name="Google Shape;1017;p72"/>
          <p:cNvSpPr txBox="1">
            <a:spLocks noGrp="1"/>
          </p:cNvSpPr>
          <p:nvPr>
            <p:ph type="body" idx="1"/>
          </p:nvPr>
        </p:nvSpPr>
        <p:spPr>
          <a:xfrm>
            <a:off x="0" y="0"/>
            <a:ext cx="9144000" cy="921657"/>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3600"/>
              <a:buNone/>
            </a:pPr>
            <a:r>
              <a:rPr lang="en-US"/>
              <a:t>Fund Accounting</a:t>
            </a:r>
            <a:endParaRPr/>
          </a:p>
        </p:txBody>
      </p:sp>
      <p:sp>
        <p:nvSpPr>
          <p:cNvPr id="1018" name="Google Shape;1018;p72"/>
          <p:cNvSpPr txBox="1">
            <a:spLocks noGrp="1"/>
          </p:cNvSpPr>
          <p:nvPr>
            <p:ph type="body" idx="2"/>
          </p:nvPr>
        </p:nvSpPr>
        <p:spPr>
          <a:xfrm>
            <a:off x="138896" y="926851"/>
            <a:ext cx="9005104" cy="4112477"/>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0"/>
              </a:spcBef>
              <a:spcAft>
                <a:spcPts val="0"/>
              </a:spcAft>
              <a:buClr>
                <a:srgbClr val="92278F"/>
              </a:buClr>
              <a:buSzPts val="3200"/>
              <a:buNone/>
            </a:pPr>
            <a:r>
              <a:rPr lang="en-US" sz="2000" u="sng" cap="none">
                <a:solidFill>
                  <a:srgbClr val="000000"/>
                </a:solidFill>
              </a:rPr>
              <a:t>WUFAR FUNDS ARE</a:t>
            </a:r>
            <a:endParaRPr/>
          </a:p>
          <a:p>
            <a:pPr marL="457200" lvl="1" indent="0" algn="l" rtl="0">
              <a:lnSpc>
                <a:spcPct val="120000"/>
              </a:lnSpc>
              <a:spcBef>
                <a:spcPts val="500"/>
              </a:spcBef>
              <a:spcAft>
                <a:spcPts val="0"/>
              </a:spcAft>
              <a:buClr>
                <a:srgbClr val="92278F"/>
              </a:buClr>
              <a:buSzPts val="3200"/>
              <a:buNone/>
            </a:pPr>
            <a:r>
              <a:rPr lang="en-US" sz="2000" b="1" cap="none">
                <a:solidFill>
                  <a:srgbClr val="000000"/>
                </a:solidFill>
              </a:rPr>
              <a:t>10 GENERAL FUND</a:t>
            </a:r>
            <a:endParaRPr/>
          </a:p>
          <a:p>
            <a:pPr marL="457200" lvl="1" indent="0" algn="l" rtl="0">
              <a:lnSpc>
                <a:spcPct val="120000"/>
              </a:lnSpc>
              <a:spcBef>
                <a:spcPts val="500"/>
              </a:spcBef>
              <a:spcAft>
                <a:spcPts val="0"/>
              </a:spcAft>
              <a:buClr>
                <a:srgbClr val="92278F"/>
              </a:buClr>
              <a:buSzPts val="3200"/>
              <a:buNone/>
            </a:pPr>
            <a:r>
              <a:rPr lang="en-US" sz="2000" b="1" cap="none">
                <a:solidFill>
                  <a:srgbClr val="000000"/>
                </a:solidFill>
              </a:rPr>
              <a:t>20 SPECIAL PROJECT FUND</a:t>
            </a:r>
            <a:endParaRPr/>
          </a:p>
          <a:p>
            <a:pPr marL="457200" lvl="1" indent="0" algn="l" rtl="0">
              <a:lnSpc>
                <a:spcPct val="120000"/>
              </a:lnSpc>
              <a:spcBef>
                <a:spcPts val="500"/>
              </a:spcBef>
              <a:spcAft>
                <a:spcPts val="0"/>
              </a:spcAft>
              <a:buClr>
                <a:srgbClr val="92278F"/>
              </a:buClr>
              <a:buSzPts val="3200"/>
              <a:buNone/>
            </a:pPr>
            <a:r>
              <a:rPr lang="en-US" sz="2000" b="1" cap="none">
                <a:solidFill>
                  <a:srgbClr val="000000"/>
                </a:solidFill>
              </a:rPr>
              <a:t>	21 SPECIAL REVENUE TRUST</a:t>
            </a:r>
            <a:endParaRPr/>
          </a:p>
          <a:p>
            <a:pPr marL="457200" lvl="1" indent="0" algn="l" rtl="0">
              <a:lnSpc>
                <a:spcPct val="120000"/>
              </a:lnSpc>
              <a:spcBef>
                <a:spcPts val="500"/>
              </a:spcBef>
              <a:spcAft>
                <a:spcPts val="0"/>
              </a:spcAft>
              <a:buClr>
                <a:srgbClr val="92278F"/>
              </a:buClr>
              <a:buSzPts val="3200"/>
              <a:buNone/>
            </a:pPr>
            <a:r>
              <a:rPr lang="en-US" sz="2000" b="1" cap="none">
                <a:solidFill>
                  <a:srgbClr val="000000"/>
                </a:solidFill>
              </a:rPr>
              <a:t>	27 SPECIAL EDUCATION</a:t>
            </a:r>
            <a:endParaRPr/>
          </a:p>
          <a:p>
            <a:pPr marL="457200" lvl="1" indent="0" algn="l" rtl="0">
              <a:lnSpc>
                <a:spcPct val="120000"/>
              </a:lnSpc>
              <a:spcBef>
                <a:spcPts val="500"/>
              </a:spcBef>
              <a:spcAft>
                <a:spcPts val="0"/>
              </a:spcAft>
              <a:buClr>
                <a:srgbClr val="92278F"/>
              </a:buClr>
              <a:buSzPts val="3200"/>
              <a:buNone/>
            </a:pPr>
            <a:r>
              <a:rPr lang="en-US" sz="2000" b="1" cap="none">
                <a:solidFill>
                  <a:srgbClr val="000000"/>
                </a:solidFill>
              </a:rPr>
              <a:t>30 DEBT SERVICE FUND</a:t>
            </a:r>
            <a:endParaRPr/>
          </a:p>
          <a:p>
            <a:pPr marL="457200" lvl="1" indent="0" algn="l" rtl="0">
              <a:lnSpc>
                <a:spcPct val="120000"/>
              </a:lnSpc>
              <a:spcBef>
                <a:spcPts val="500"/>
              </a:spcBef>
              <a:spcAft>
                <a:spcPts val="0"/>
              </a:spcAft>
              <a:buClr>
                <a:srgbClr val="92278F"/>
              </a:buClr>
              <a:buSzPts val="3200"/>
              <a:buNone/>
            </a:pPr>
            <a:r>
              <a:rPr lang="en-US" sz="2000" b="1" cap="none">
                <a:solidFill>
                  <a:srgbClr val="000000"/>
                </a:solidFill>
              </a:rPr>
              <a:t>	38 NON-REFERENDUM 	39 REFERENDUM</a:t>
            </a:r>
            <a:endParaRPr/>
          </a:p>
          <a:p>
            <a:pPr marL="457200" lvl="1" indent="0" algn="l" rtl="0">
              <a:lnSpc>
                <a:spcPct val="120000"/>
              </a:lnSpc>
              <a:spcBef>
                <a:spcPts val="500"/>
              </a:spcBef>
              <a:spcAft>
                <a:spcPts val="0"/>
              </a:spcAft>
              <a:buClr>
                <a:srgbClr val="92278F"/>
              </a:buClr>
              <a:buSzPts val="3200"/>
              <a:buNone/>
            </a:pPr>
            <a:r>
              <a:rPr lang="en-US" sz="2000" b="1" cap="none">
                <a:solidFill>
                  <a:srgbClr val="000000"/>
                </a:solidFill>
              </a:rPr>
              <a:t>40 CAPITAL PROJECTS FUND</a:t>
            </a:r>
            <a:endParaRPr/>
          </a:p>
          <a:p>
            <a:pPr marL="457200" lvl="1" indent="0" algn="l" rtl="0">
              <a:lnSpc>
                <a:spcPct val="120000"/>
              </a:lnSpc>
              <a:spcBef>
                <a:spcPts val="500"/>
              </a:spcBef>
              <a:spcAft>
                <a:spcPts val="0"/>
              </a:spcAft>
              <a:buClr>
                <a:srgbClr val="92278F"/>
              </a:buClr>
              <a:buSzPts val="3520"/>
              <a:buNone/>
            </a:pPr>
            <a:endParaRPr sz="2200" b="1" cap="none">
              <a:solidFill>
                <a:srgbClr val="000000"/>
              </a:solidFill>
            </a:endParaRPr>
          </a:p>
          <a:p>
            <a:pPr marL="457200" lvl="1" indent="0" algn="l" rtl="0">
              <a:lnSpc>
                <a:spcPct val="120000"/>
              </a:lnSpc>
              <a:spcBef>
                <a:spcPts val="500"/>
              </a:spcBef>
              <a:spcAft>
                <a:spcPts val="0"/>
              </a:spcAft>
              <a:buClr>
                <a:srgbClr val="92278F"/>
              </a:buClr>
              <a:buSzPts val="3520"/>
              <a:buNone/>
            </a:pPr>
            <a:endParaRPr sz="2200" b="1" cap="none">
              <a:solidFill>
                <a:srgbClr val="000000"/>
              </a:solidFill>
            </a:endParaRPr>
          </a:p>
          <a:p>
            <a:pPr marL="457200" lvl="1" indent="0" algn="l" rtl="0">
              <a:lnSpc>
                <a:spcPct val="120000"/>
              </a:lnSpc>
              <a:spcBef>
                <a:spcPts val="500"/>
              </a:spcBef>
              <a:spcAft>
                <a:spcPts val="0"/>
              </a:spcAft>
              <a:buClr>
                <a:srgbClr val="92278F"/>
              </a:buClr>
              <a:buSzPts val="3520"/>
              <a:buNone/>
            </a:pPr>
            <a:endParaRPr sz="2200" b="1" cap="none">
              <a:solidFill>
                <a:srgbClr val="000000"/>
              </a:solidFill>
            </a:endParaRPr>
          </a:p>
          <a:p>
            <a:pPr marL="457200" lvl="1" indent="0" algn="l" rtl="0">
              <a:lnSpc>
                <a:spcPct val="120000"/>
              </a:lnSpc>
              <a:spcBef>
                <a:spcPts val="500"/>
              </a:spcBef>
              <a:spcAft>
                <a:spcPts val="0"/>
              </a:spcAft>
              <a:buClr>
                <a:srgbClr val="92278F"/>
              </a:buClr>
              <a:buSzPts val="3520"/>
              <a:buNone/>
            </a:pPr>
            <a:endParaRPr sz="2200" b="1" cap="none">
              <a:solidFill>
                <a:srgbClr val="000000"/>
              </a:solidFill>
            </a:endParaRPr>
          </a:p>
          <a:p>
            <a:pPr marL="457200" lvl="1" indent="0" algn="l" rtl="0">
              <a:lnSpc>
                <a:spcPct val="120000"/>
              </a:lnSpc>
              <a:spcBef>
                <a:spcPts val="500"/>
              </a:spcBef>
              <a:spcAft>
                <a:spcPts val="0"/>
              </a:spcAft>
              <a:buClr>
                <a:srgbClr val="92278F"/>
              </a:buClr>
              <a:buSzPts val="3200"/>
              <a:buNone/>
            </a:pPr>
            <a:r>
              <a:rPr lang="en-US" sz="2000" b="1" cap="none">
                <a:solidFill>
                  <a:srgbClr val="000000"/>
                </a:solidFill>
              </a:rPr>
              <a:t>50 FOOD SERVICE FUND</a:t>
            </a:r>
            <a:endParaRPr/>
          </a:p>
          <a:p>
            <a:pPr marL="457200" lvl="1" indent="0" algn="l" rtl="0">
              <a:lnSpc>
                <a:spcPct val="120000"/>
              </a:lnSpc>
              <a:spcBef>
                <a:spcPts val="500"/>
              </a:spcBef>
              <a:spcAft>
                <a:spcPts val="0"/>
              </a:spcAft>
              <a:buClr>
                <a:srgbClr val="92278F"/>
              </a:buClr>
              <a:buSzPts val="3200"/>
              <a:buNone/>
            </a:pPr>
            <a:r>
              <a:rPr lang="en-US" sz="2000" b="1" cap="none">
                <a:solidFill>
                  <a:srgbClr val="000000"/>
                </a:solidFill>
              </a:rPr>
              <a:t>60 CUSTODIAL FUND</a:t>
            </a:r>
            <a:endParaRPr/>
          </a:p>
          <a:p>
            <a:pPr marL="457200" lvl="1" indent="0" algn="l" rtl="0">
              <a:lnSpc>
                <a:spcPct val="120000"/>
              </a:lnSpc>
              <a:spcBef>
                <a:spcPts val="500"/>
              </a:spcBef>
              <a:spcAft>
                <a:spcPts val="0"/>
              </a:spcAft>
              <a:buClr>
                <a:srgbClr val="92278F"/>
              </a:buClr>
              <a:buSzPts val="3200"/>
              <a:buNone/>
            </a:pPr>
            <a:r>
              <a:rPr lang="en-US" sz="2000" b="1" cap="none">
                <a:solidFill>
                  <a:srgbClr val="000000"/>
                </a:solidFill>
              </a:rPr>
              <a:t>70 TRUST FUNDS</a:t>
            </a:r>
            <a:endParaRPr/>
          </a:p>
          <a:p>
            <a:pPr marL="457200" lvl="1" indent="0" algn="l" rtl="0">
              <a:lnSpc>
                <a:spcPct val="120000"/>
              </a:lnSpc>
              <a:spcBef>
                <a:spcPts val="500"/>
              </a:spcBef>
              <a:spcAft>
                <a:spcPts val="0"/>
              </a:spcAft>
              <a:buClr>
                <a:srgbClr val="92278F"/>
              </a:buClr>
              <a:buSzPts val="3200"/>
              <a:buNone/>
            </a:pPr>
            <a:r>
              <a:rPr lang="en-US" sz="2000" b="1" cap="none">
                <a:solidFill>
                  <a:srgbClr val="000000"/>
                </a:solidFill>
              </a:rPr>
              <a:t>80 COMMUNITY SERVICE FUND</a:t>
            </a:r>
            <a:endParaRPr/>
          </a:p>
          <a:p>
            <a:pPr marL="457200" lvl="1" indent="0" algn="l" rtl="0">
              <a:lnSpc>
                <a:spcPct val="120000"/>
              </a:lnSpc>
              <a:spcBef>
                <a:spcPts val="500"/>
              </a:spcBef>
              <a:spcAft>
                <a:spcPts val="0"/>
              </a:spcAft>
              <a:buClr>
                <a:srgbClr val="92278F"/>
              </a:buClr>
              <a:buSzPts val="3200"/>
              <a:buNone/>
            </a:pPr>
            <a:r>
              <a:rPr lang="en-US" sz="2000" b="1" cap="none">
                <a:solidFill>
                  <a:srgbClr val="000000"/>
                </a:solidFill>
              </a:rPr>
              <a:t>90 PACKAGE &amp; COOPERATIVE </a:t>
            </a:r>
            <a:br>
              <a:rPr lang="en-US" sz="2000" b="1" cap="none">
                <a:solidFill>
                  <a:srgbClr val="000000"/>
                </a:solidFill>
              </a:rPr>
            </a:br>
            <a:r>
              <a:rPr lang="en-US" sz="2000" b="1" cap="none">
                <a:solidFill>
                  <a:srgbClr val="000000"/>
                </a:solidFill>
              </a:rPr>
              <a:t>       PROGRAM FUND</a:t>
            </a:r>
            <a:endParaRPr/>
          </a:p>
          <a:p>
            <a:pPr marL="342900" lvl="0" indent="-203200" algn="l" rtl="0">
              <a:lnSpc>
                <a:spcPct val="100000"/>
              </a:lnSpc>
              <a:spcBef>
                <a:spcPts val="0"/>
              </a:spcBef>
              <a:spcAft>
                <a:spcPts val="0"/>
              </a:spcAft>
              <a:buClr>
                <a:schemeClr val="dk1"/>
              </a:buClr>
              <a:buSzPts val="2200"/>
              <a:buFont typeface="Arial"/>
              <a:buNone/>
            </a:pPr>
            <a:endParaRPr sz="2200">
              <a:solidFill>
                <a:srgbClr val="000000"/>
              </a:solidFill>
            </a:endParaRPr>
          </a:p>
          <a:p>
            <a:pPr marL="342900" lvl="0" indent="-203200" algn="l" rtl="0">
              <a:lnSpc>
                <a:spcPct val="100000"/>
              </a:lnSpc>
              <a:spcBef>
                <a:spcPts val="600"/>
              </a:spcBef>
              <a:spcAft>
                <a:spcPts val="0"/>
              </a:spcAft>
              <a:buClr>
                <a:schemeClr val="dk1"/>
              </a:buClr>
              <a:buSzPts val="2200"/>
              <a:buFont typeface="Arial"/>
              <a:buNone/>
            </a:pPr>
            <a:endParaRPr sz="2200">
              <a:solidFill>
                <a:srgbClr val="000000"/>
              </a:solidFill>
            </a:endParaRPr>
          </a:p>
          <a:p>
            <a:pPr marL="342900" lvl="0" indent="-203200" algn="l" rtl="0">
              <a:lnSpc>
                <a:spcPct val="100000"/>
              </a:lnSpc>
              <a:spcBef>
                <a:spcPts val="600"/>
              </a:spcBef>
              <a:spcAft>
                <a:spcPts val="0"/>
              </a:spcAft>
              <a:buClr>
                <a:schemeClr val="dk1"/>
              </a:buClr>
              <a:buSzPts val="2200"/>
              <a:buFont typeface="Arial"/>
              <a:buNone/>
            </a:pPr>
            <a:endParaRPr sz="2200">
              <a:solidFill>
                <a:srgbClr val="000000"/>
              </a:solidFill>
            </a:endParaRPr>
          </a:p>
          <a:p>
            <a:pPr marL="342900" lvl="0" indent="-203200" algn="l" rtl="0">
              <a:lnSpc>
                <a:spcPct val="100000"/>
              </a:lnSpc>
              <a:spcBef>
                <a:spcPts val="600"/>
              </a:spcBef>
              <a:spcAft>
                <a:spcPts val="0"/>
              </a:spcAft>
              <a:buClr>
                <a:schemeClr val="dk1"/>
              </a:buClr>
              <a:buSzPts val="2200"/>
              <a:buFont typeface="Arial"/>
              <a:buNone/>
            </a:pPr>
            <a:endParaRPr sz="2200" b="0">
              <a:solidFill>
                <a:srgbClr val="000000"/>
              </a:solidFill>
              <a:latin typeface="Calibri"/>
              <a:ea typeface="Calibri"/>
              <a:cs typeface="Calibri"/>
              <a:sym typeface="Calibri"/>
            </a:endParaRPr>
          </a:p>
          <a:p>
            <a:pPr marL="342900" lvl="0" indent="-203200" algn="l" rtl="0">
              <a:lnSpc>
                <a:spcPct val="100000"/>
              </a:lnSpc>
              <a:spcBef>
                <a:spcPts val="600"/>
              </a:spcBef>
              <a:spcAft>
                <a:spcPts val="0"/>
              </a:spcAft>
              <a:buClr>
                <a:schemeClr val="dk1"/>
              </a:buClr>
              <a:buSzPts val="2200"/>
              <a:buFont typeface="Arial"/>
              <a:buNone/>
            </a:pPr>
            <a:endParaRPr sz="2200">
              <a:solidFill>
                <a:srgbClr val="000000"/>
              </a:solidFill>
            </a:endParaRPr>
          </a:p>
        </p:txBody>
      </p:sp>
      <p:sp>
        <p:nvSpPr>
          <p:cNvPr id="1019" name="Google Shape;1019;p72"/>
          <p:cNvSpPr txBox="1"/>
          <p:nvPr/>
        </p:nvSpPr>
        <p:spPr>
          <a:xfrm>
            <a:off x="8641080" y="4776428"/>
            <a:ext cx="502920" cy="36707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400">
                <a:solidFill>
                  <a:schemeClr val="dk1"/>
                </a:solidFill>
                <a:latin typeface="Lato"/>
                <a:ea typeface="Lato"/>
                <a:cs typeface="Lato"/>
                <a:sym typeface="Lato"/>
              </a:rPr>
              <a:t>76</a:t>
            </a:fld>
            <a:endParaRPr sz="1400">
              <a:solidFill>
                <a:schemeClr val="dk1"/>
              </a:solidFill>
              <a:latin typeface="Lato"/>
              <a:ea typeface="Lato"/>
              <a:cs typeface="Lato"/>
              <a:sym typeface="Lato"/>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1023"/>
        <p:cNvGrpSpPr/>
        <p:nvPr/>
      </p:nvGrpSpPr>
      <p:grpSpPr>
        <a:xfrm>
          <a:off x="0" y="0"/>
          <a:ext cx="0" cy="0"/>
          <a:chOff x="0" y="0"/>
          <a:chExt cx="0" cy="0"/>
        </a:xfrm>
      </p:grpSpPr>
      <p:sp>
        <p:nvSpPr>
          <p:cNvPr id="1024" name="Google Shape;1024;p73"/>
          <p:cNvSpPr txBox="1">
            <a:spLocks noGrp="1"/>
          </p:cNvSpPr>
          <p:nvPr>
            <p:ph type="body" idx="1"/>
          </p:nvPr>
        </p:nvSpPr>
        <p:spPr>
          <a:xfrm>
            <a:off x="0" y="0"/>
            <a:ext cx="9144000" cy="921657"/>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3600"/>
              <a:buNone/>
            </a:pPr>
            <a:r>
              <a:rPr lang="en-US"/>
              <a:t>What is Fund Balance?</a:t>
            </a:r>
            <a:endParaRPr/>
          </a:p>
        </p:txBody>
      </p:sp>
      <p:sp>
        <p:nvSpPr>
          <p:cNvPr id="1025" name="Google Shape;1025;p73"/>
          <p:cNvSpPr txBox="1">
            <a:spLocks noGrp="1"/>
          </p:cNvSpPr>
          <p:nvPr>
            <p:ph type="body" idx="2"/>
          </p:nvPr>
        </p:nvSpPr>
        <p:spPr>
          <a:xfrm>
            <a:off x="868101" y="1152467"/>
            <a:ext cx="7384648" cy="3540977"/>
          </a:xfrm>
          <a:prstGeom prst="rect">
            <a:avLst/>
          </a:prstGeom>
          <a:noFill/>
          <a:ln>
            <a:noFill/>
          </a:ln>
        </p:spPr>
        <p:txBody>
          <a:bodyPr spcFirstLastPara="1" wrap="square" lIns="91425" tIns="45700" rIns="91425" bIns="45700" anchor="t" anchorCtr="0">
            <a:noAutofit/>
          </a:bodyPr>
          <a:lstStyle/>
          <a:p>
            <a:pPr marL="342900" lvl="0" indent="-203200" algn="l" rtl="0">
              <a:lnSpc>
                <a:spcPct val="100000"/>
              </a:lnSpc>
              <a:spcBef>
                <a:spcPts val="0"/>
              </a:spcBef>
              <a:spcAft>
                <a:spcPts val="0"/>
              </a:spcAft>
              <a:buClr>
                <a:schemeClr val="dk1"/>
              </a:buClr>
              <a:buSzPts val="2200"/>
              <a:buFont typeface="Arial"/>
              <a:buNone/>
            </a:pPr>
            <a:endParaRPr sz="2200" dirty="0">
              <a:solidFill>
                <a:srgbClr val="000000"/>
              </a:solidFill>
              <a:latin typeface="Lato"/>
              <a:ea typeface="Lato"/>
              <a:cs typeface="Lato"/>
              <a:sym typeface="Lato"/>
            </a:endParaRPr>
          </a:p>
          <a:p>
            <a:pPr marL="342900" lvl="0" indent="-342900" algn="l" rtl="0">
              <a:lnSpc>
                <a:spcPct val="100000"/>
              </a:lnSpc>
              <a:spcBef>
                <a:spcPts val="600"/>
              </a:spcBef>
              <a:spcAft>
                <a:spcPts val="0"/>
              </a:spcAft>
              <a:buClr>
                <a:srgbClr val="000000"/>
              </a:buClr>
              <a:buSzPts val="2200"/>
              <a:buChar char="•"/>
            </a:pPr>
            <a:r>
              <a:rPr lang="en-US" sz="2200" dirty="0">
                <a:solidFill>
                  <a:srgbClr val="000000"/>
                </a:solidFill>
                <a:latin typeface="Lato"/>
                <a:ea typeface="Lato"/>
                <a:cs typeface="Lato"/>
                <a:sym typeface="Lato"/>
              </a:rPr>
              <a:t>The difference between assets and liabilities (equity).</a:t>
            </a:r>
            <a:endParaRPr dirty="0"/>
          </a:p>
          <a:p>
            <a:pPr marL="342900" lvl="0" indent="-203200" algn="l" rtl="0">
              <a:lnSpc>
                <a:spcPct val="100000"/>
              </a:lnSpc>
              <a:spcBef>
                <a:spcPts val="600"/>
              </a:spcBef>
              <a:spcAft>
                <a:spcPts val="0"/>
              </a:spcAft>
              <a:buClr>
                <a:schemeClr val="dk1"/>
              </a:buClr>
              <a:buSzPts val="2200"/>
              <a:buFont typeface="Calibri"/>
              <a:buNone/>
            </a:pPr>
            <a:endParaRPr sz="2200" dirty="0">
              <a:solidFill>
                <a:srgbClr val="000000"/>
              </a:solidFill>
              <a:latin typeface="Lato"/>
              <a:ea typeface="Lato"/>
              <a:cs typeface="Lato"/>
              <a:sym typeface="Lato"/>
            </a:endParaRPr>
          </a:p>
          <a:p>
            <a:pPr marL="342900" lvl="0" indent="-203200" algn="l" rtl="0">
              <a:lnSpc>
                <a:spcPct val="100000"/>
              </a:lnSpc>
              <a:spcBef>
                <a:spcPts val="600"/>
              </a:spcBef>
              <a:spcAft>
                <a:spcPts val="0"/>
              </a:spcAft>
              <a:buClr>
                <a:schemeClr val="dk1"/>
              </a:buClr>
              <a:buSzPts val="2200"/>
              <a:buFont typeface="Calibri"/>
              <a:buNone/>
            </a:pPr>
            <a:endParaRPr sz="2200" dirty="0">
              <a:solidFill>
                <a:srgbClr val="000000"/>
              </a:solidFill>
              <a:latin typeface="Lato"/>
              <a:ea typeface="Lato"/>
              <a:cs typeface="Lato"/>
              <a:sym typeface="Lato"/>
            </a:endParaRPr>
          </a:p>
          <a:p>
            <a:pPr marL="342900" lvl="0" indent="-203200" algn="l" rtl="0">
              <a:lnSpc>
                <a:spcPct val="100000"/>
              </a:lnSpc>
              <a:spcBef>
                <a:spcPts val="600"/>
              </a:spcBef>
              <a:spcAft>
                <a:spcPts val="0"/>
              </a:spcAft>
              <a:buClr>
                <a:schemeClr val="dk1"/>
              </a:buClr>
              <a:buSzPts val="2200"/>
              <a:buFont typeface="Calibri"/>
              <a:buNone/>
            </a:pPr>
            <a:endParaRPr sz="2200" dirty="0">
              <a:solidFill>
                <a:srgbClr val="000000"/>
              </a:solidFill>
              <a:latin typeface="Lato"/>
              <a:ea typeface="Lato"/>
              <a:cs typeface="Lato"/>
              <a:sym typeface="Lato"/>
            </a:endParaRPr>
          </a:p>
          <a:p>
            <a:pPr marL="342900" lvl="0" indent="-203200" algn="l" rtl="0">
              <a:lnSpc>
                <a:spcPct val="100000"/>
              </a:lnSpc>
              <a:spcBef>
                <a:spcPts val="600"/>
              </a:spcBef>
              <a:spcAft>
                <a:spcPts val="0"/>
              </a:spcAft>
              <a:buClr>
                <a:schemeClr val="dk1"/>
              </a:buClr>
              <a:buSzPts val="2200"/>
              <a:buFont typeface="Arial"/>
              <a:buNone/>
            </a:pPr>
            <a:endParaRPr sz="2200" dirty="0">
              <a:solidFill>
                <a:srgbClr val="000000"/>
              </a:solidFill>
              <a:latin typeface="Lato"/>
              <a:ea typeface="Lato"/>
              <a:cs typeface="Lato"/>
              <a:sym typeface="Lato"/>
            </a:endParaRPr>
          </a:p>
          <a:p>
            <a:pPr marL="342900" lvl="0" indent="-203200" algn="l" rtl="0">
              <a:lnSpc>
                <a:spcPct val="100000"/>
              </a:lnSpc>
              <a:spcBef>
                <a:spcPts val="600"/>
              </a:spcBef>
              <a:spcAft>
                <a:spcPts val="0"/>
              </a:spcAft>
              <a:buClr>
                <a:schemeClr val="dk1"/>
              </a:buClr>
              <a:buSzPts val="2200"/>
              <a:buFont typeface="Arial"/>
              <a:buNone/>
            </a:pPr>
            <a:endParaRPr sz="2200" dirty="0">
              <a:solidFill>
                <a:srgbClr val="000000"/>
              </a:solidFill>
              <a:latin typeface="Lato"/>
              <a:ea typeface="Lato"/>
              <a:cs typeface="Lato"/>
              <a:sym typeface="Lato"/>
            </a:endParaRPr>
          </a:p>
          <a:p>
            <a:pPr marL="342900" lvl="0" indent="-203200" algn="l" rtl="0">
              <a:lnSpc>
                <a:spcPct val="100000"/>
              </a:lnSpc>
              <a:spcBef>
                <a:spcPts val="600"/>
              </a:spcBef>
              <a:spcAft>
                <a:spcPts val="0"/>
              </a:spcAft>
              <a:buClr>
                <a:schemeClr val="dk1"/>
              </a:buClr>
              <a:buSzPts val="2200"/>
              <a:buFont typeface="Arial"/>
              <a:buNone/>
            </a:pPr>
            <a:endParaRPr sz="2200" dirty="0">
              <a:solidFill>
                <a:srgbClr val="000000"/>
              </a:solidFill>
              <a:latin typeface="Lato"/>
              <a:ea typeface="Lato"/>
              <a:cs typeface="Lato"/>
              <a:sym typeface="Lato"/>
            </a:endParaRPr>
          </a:p>
          <a:p>
            <a:pPr marL="342900" lvl="0" indent="-203200" algn="l" rtl="0">
              <a:lnSpc>
                <a:spcPct val="100000"/>
              </a:lnSpc>
              <a:spcBef>
                <a:spcPts val="600"/>
              </a:spcBef>
              <a:spcAft>
                <a:spcPts val="0"/>
              </a:spcAft>
              <a:buClr>
                <a:schemeClr val="dk1"/>
              </a:buClr>
              <a:buSzPts val="2200"/>
              <a:buFont typeface="Arial"/>
              <a:buNone/>
            </a:pPr>
            <a:endParaRPr sz="2200" b="0" dirty="0">
              <a:solidFill>
                <a:srgbClr val="000000"/>
              </a:solidFill>
              <a:latin typeface="Lato"/>
              <a:ea typeface="Lato"/>
              <a:cs typeface="Lato"/>
              <a:sym typeface="Lato"/>
            </a:endParaRPr>
          </a:p>
          <a:p>
            <a:pPr marL="342900" lvl="0" indent="-203200" algn="l" rtl="0">
              <a:lnSpc>
                <a:spcPct val="100000"/>
              </a:lnSpc>
              <a:spcBef>
                <a:spcPts val="600"/>
              </a:spcBef>
              <a:spcAft>
                <a:spcPts val="0"/>
              </a:spcAft>
              <a:buClr>
                <a:schemeClr val="dk1"/>
              </a:buClr>
              <a:buSzPts val="2200"/>
              <a:buFont typeface="Arial"/>
              <a:buNone/>
            </a:pPr>
            <a:endParaRPr sz="2200" dirty="0">
              <a:solidFill>
                <a:srgbClr val="000000"/>
              </a:solidFill>
              <a:latin typeface="Lato"/>
              <a:ea typeface="Lato"/>
              <a:cs typeface="Lato"/>
              <a:sym typeface="Lato"/>
            </a:endParaRPr>
          </a:p>
        </p:txBody>
      </p:sp>
      <p:pic>
        <p:nvPicPr>
          <p:cNvPr id="1026" name="Google Shape;1026;p73"/>
          <p:cNvPicPr preferRelativeResize="0"/>
          <p:nvPr/>
        </p:nvPicPr>
        <p:blipFill rotWithShape="1">
          <a:blip r:embed="rId3">
            <a:alphaModFix/>
          </a:blip>
          <a:srcRect/>
          <a:stretch/>
        </p:blipFill>
        <p:spPr>
          <a:xfrm>
            <a:off x="2775675" y="2587738"/>
            <a:ext cx="3563740" cy="1787492"/>
          </a:xfrm>
          <a:prstGeom prst="rect">
            <a:avLst/>
          </a:prstGeom>
          <a:noFill/>
          <a:ln>
            <a:noFill/>
          </a:ln>
        </p:spPr>
      </p:pic>
      <p:sp>
        <p:nvSpPr>
          <p:cNvPr id="1027" name="Google Shape;1027;p73"/>
          <p:cNvSpPr txBox="1"/>
          <p:nvPr/>
        </p:nvSpPr>
        <p:spPr>
          <a:xfrm>
            <a:off x="8641080" y="4693444"/>
            <a:ext cx="502920" cy="35883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400">
                <a:solidFill>
                  <a:schemeClr val="dk1"/>
                </a:solidFill>
                <a:latin typeface="Lato"/>
                <a:ea typeface="Lato"/>
                <a:cs typeface="Lato"/>
                <a:sym typeface="Lato"/>
              </a:rPr>
              <a:t>77</a:t>
            </a:fld>
            <a:endParaRPr sz="1400" dirty="0">
              <a:solidFill>
                <a:schemeClr val="dk1"/>
              </a:solidFill>
              <a:latin typeface="Lato"/>
              <a:ea typeface="Lato"/>
              <a:cs typeface="Lato"/>
              <a:sym typeface="Lato"/>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1031"/>
        <p:cNvGrpSpPr/>
        <p:nvPr/>
      </p:nvGrpSpPr>
      <p:grpSpPr>
        <a:xfrm>
          <a:off x="0" y="0"/>
          <a:ext cx="0" cy="0"/>
          <a:chOff x="0" y="0"/>
          <a:chExt cx="0" cy="0"/>
        </a:xfrm>
      </p:grpSpPr>
      <p:sp>
        <p:nvSpPr>
          <p:cNvPr id="1032" name="Google Shape;1032;p74"/>
          <p:cNvSpPr txBox="1">
            <a:spLocks noGrp="1"/>
          </p:cNvSpPr>
          <p:nvPr>
            <p:ph type="body" idx="1"/>
          </p:nvPr>
        </p:nvSpPr>
        <p:spPr>
          <a:xfrm>
            <a:off x="0" y="0"/>
            <a:ext cx="9144000" cy="921657"/>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3600"/>
              <a:buNone/>
            </a:pPr>
            <a:r>
              <a:rPr lang="en-US"/>
              <a:t>Examples of Assets and Liabilities</a:t>
            </a:r>
            <a:endParaRPr/>
          </a:p>
        </p:txBody>
      </p:sp>
      <p:sp>
        <p:nvSpPr>
          <p:cNvPr id="1033" name="Google Shape;1033;p74"/>
          <p:cNvSpPr txBox="1">
            <a:spLocks noGrp="1"/>
          </p:cNvSpPr>
          <p:nvPr>
            <p:ph type="body" idx="2"/>
          </p:nvPr>
        </p:nvSpPr>
        <p:spPr>
          <a:xfrm>
            <a:off x="345526" y="1032531"/>
            <a:ext cx="4510766" cy="305306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2200"/>
              <a:buNone/>
            </a:pPr>
            <a:r>
              <a:rPr lang="en-US" sz="2200">
                <a:solidFill>
                  <a:srgbClr val="000000"/>
                </a:solidFill>
              </a:rPr>
              <a:t>Assets</a:t>
            </a:r>
            <a:endParaRPr/>
          </a:p>
          <a:p>
            <a:pPr marL="342900" lvl="0" indent="-342900" algn="l" rtl="0">
              <a:lnSpc>
                <a:spcPct val="100000"/>
              </a:lnSpc>
              <a:spcBef>
                <a:spcPts val="600"/>
              </a:spcBef>
              <a:spcAft>
                <a:spcPts val="0"/>
              </a:spcAft>
              <a:buClr>
                <a:srgbClr val="000000"/>
              </a:buClr>
              <a:buSzPts val="2200"/>
              <a:buChar char="•"/>
            </a:pPr>
            <a:r>
              <a:rPr lang="en-US" sz="2200">
                <a:solidFill>
                  <a:srgbClr val="000000"/>
                </a:solidFill>
              </a:rPr>
              <a:t>Cash</a:t>
            </a:r>
            <a:endParaRPr/>
          </a:p>
          <a:p>
            <a:pPr marL="342900" lvl="0" indent="-342900" algn="l" rtl="0">
              <a:lnSpc>
                <a:spcPct val="100000"/>
              </a:lnSpc>
              <a:spcBef>
                <a:spcPts val="600"/>
              </a:spcBef>
              <a:spcAft>
                <a:spcPts val="0"/>
              </a:spcAft>
              <a:buClr>
                <a:srgbClr val="000000"/>
              </a:buClr>
              <a:buSzPts val="2200"/>
              <a:buChar char="•"/>
            </a:pPr>
            <a:r>
              <a:rPr lang="en-US" sz="2200">
                <a:solidFill>
                  <a:srgbClr val="000000"/>
                </a:solidFill>
              </a:rPr>
              <a:t>Investments</a:t>
            </a:r>
            <a:endParaRPr/>
          </a:p>
          <a:p>
            <a:pPr marL="342900" lvl="0" indent="-342900" algn="l" rtl="0">
              <a:lnSpc>
                <a:spcPct val="100000"/>
              </a:lnSpc>
              <a:spcBef>
                <a:spcPts val="600"/>
              </a:spcBef>
              <a:spcAft>
                <a:spcPts val="0"/>
              </a:spcAft>
              <a:buClr>
                <a:srgbClr val="000000"/>
              </a:buClr>
              <a:buSzPts val="2200"/>
              <a:buChar char="•"/>
            </a:pPr>
            <a:r>
              <a:rPr lang="en-US" sz="2200">
                <a:solidFill>
                  <a:srgbClr val="000000"/>
                </a:solidFill>
              </a:rPr>
              <a:t>Prepaids</a:t>
            </a:r>
            <a:endParaRPr sz="2200">
              <a:solidFill>
                <a:srgbClr val="000000"/>
              </a:solidFill>
            </a:endParaRPr>
          </a:p>
          <a:p>
            <a:pPr marL="342900" lvl="0" indent="-342900" algn="l" rtl="0">
              <a:lnSpc>
                <a:spcPct val="100000"/>
              </a:lnSpc>
              <a:spcBef>
                <a:spcPts val="600"/>
              </a:spcBef>
              <a:spcAft>
                <a:spcPts val="0"/>
              </a:spcAft>
              <a:buClr>
                <a:srgbClr val="000000"/>
              </a:buClr>
              <a:buSzPts val="2200"/>
              <a:buChar char="•"/>
            </a:pPr>
            <a:r>
              <a:rPr lang="en-US" sz="2200">
                <a:solidFill>
                  <a:srgbClr val="000000"/>
                </a:solidFill>
              </a:rPr>
              <a:t>Receivables</a:t>
            </a:r>
            <a:endParaRPr/>
          </a:p>
          <a:p>
            <a:pPr marL="514239" lvl="1" indent="-171450" algn="l" rtl="0">
              <a:lnSpc>
                <a:spcPct val="100000"/>
              </a:lnSpc>
              <a:spcBef>
                <a:spcPts val="975"/>
              </a:spcBef>
              <a:spcAft>
                <a:spcPts val="0"/>
              </a:spcAft>
              <a:buClr>
                <a:srgbClr val="000000"/>
              </a:buClr>
              <a:buSzPts val="2200"/>
              <a:buFont typeface="Arial"/>
              <a:buChar char="•"/>
            </a:pPr>
            <a:r>
              <a:rPr lang="en-US" sz="2200" b="1">
                <a:solidFill>
                  <a:srgbClr val="000000"/>
                </a:solidFill>
              </a:rPr>
              <a:t>Tax Levy</a:t>
            </a:r>
            <a:endParaRPr/>
          </a:p>
          <a:p>
            <a:pPr marL="514239" lvl="1" indent="-171450" algn="l" rtl="0">
              <a:lnSpc>
                <a:spcPct val="100000"/>
              </a:lnSpc>
              <a:spcBef>
                <a:spcPts val="975"/>
              </a:spcBef>
              <a:spcAft>
                <a:spcPts val="0"/>
              </a:spcAft>
              <a:buClr>
                <a:srgbClr val="000000"/>
              </a:buClr>
              <a:buSzPts val="2200"/>
              <a:buFont typeface="Arial"/>
              <a:buChar char="•"/>
            </a:pPr>
            <a:r>
              <a:rPr lang="en-US" sz="2200" b="1">
                <a:solidFill>
                  <a:srgbClr val="000000"/>
                </a:solidFill>
              </a:rPr>
              <a:t>Equalization Aid</a:t>
            </a:r>
            <a:endParaRPr/>
          </a:p>
          <a:p>
            <a:pPr marL="514239" lvl="1" indent="-171450" algn="l" rtl="0">
              <a:lnSpc>
                <a:spcPct val="100000"/>
              </a:lnSpc>
              <a:spcBef>
                <a:spcPts val="975"/>
              </a:spcBef>
              <a:spcAft>
                <a:spcPts val="0"/>
              </a:spcAft>
              <a:buClr>
                <a:srgbClr val="000000"/>
              </a:buClr>
              <a:buSzPts val="2200"/>
              <a:buFont typeface="Arial"/>
              <a:buChar char="•"/>
            </a:pPr>
            <a:r>
              <a:rPr lang="en-US" sz="2200" b="1">
                <a:solidFill>
                  <a:srgbClr val="000000"/>
                </a:solidFill>
              </a:rPr>
              <a:t>$ from other School Districts</a:t>
            </a:r>
            <a:endParaRPr sz="2200">
              <a:solidFill>
                <a:srgbClr val="000000"/>
              </a:solidFill>
            </a:endParaRPr>
          </a:p>
          <a:p>
            <a:pPr marL="342900" lvl="0" indent="-203200" algn="l" rtl="0">
              <a:lnSpc>
                <a:spcPct val="100000"/>
              </a:lnSpc>
              <a:spcBef>
                <a:spcPts val="600"/>
              </a:spcBef>
              <a:spcAft>
                <a:spcPts val="0"/>
              </a:spcAft>
              <a:buClr>
                <a:schemeClr val="dk1"/>
              </a:buClr>
              <a:buSzPts val="2200"/>
              <a:buFont typeface="Arial"/>
              <a:buNone/>
            </a:pPr>
            <a:endParaRPr sz="2200" b="0">
              <a:solidFill>
                <a:srgbClr val="000000"/>
              </a:solidFill>
              <a:latin typeface="Calibri"/>
              <a:ea typeface="Calibri"/>
              <a:cs typeface="Calibri"/>
              <a:sym typeface="Calibri"/>
            </a:endParaRPr>
          </a:p>
          <a:p>
            <a:pPr marL="342900" lvl="0" indent="-203200" algn="l" rtl="0">
              <a:lnSpc>
                <a:spcPct val="100000"/>
              </a:lnSpc>
              <a:spcBef>
                <a:spcPts val="600"/>
              </a:spcBef>
              <a:spcAft>
                <a:spcPts val="0"/>
              </a:spcAft>
              <a:buClr>
                <a:schemeClr val="dk1"/>
              </a:buClr>
              <a:buSzPts val="2200"/>
              <a:buFont typeface="Arial"/>
              <a:buNone/>
            </a:pPr>
            <a:endParaRPr sz="2200">
              <a:solidFill>
                <a:srgbClr val="000000"/>
              </a:solidFill>
            </a:endParaRPr>
          </a:p>
        </p:txBody>
      </p:sp>
      <p:sp>
        <p:nvSpPr>
          <p:cNvPr id="1034" name="Google Shape;1034;p74"/>
          <p:cNvSpPr/>
          <p:nvPr/>
        </p:nvSpPr>
        <p:spPr>
          <a:xfrm>
            <a:off x="0" y="4501237"/>
            <a:ext cx="914400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a:solidFill>
                  <a:srgbClr val="000000"/>
                </a:solidFill>
                <a:latin typeface="Lato"/>
                <a:ea typeface="Lato"/>
                <a:cs typeface="Lato"/>
                <a:sym typeface="Lato"/>
              </a:rPr>
              <a:t>Note: physical assets and liabilities, such as buildings, land and furniture, etc. are not included in fund balance calculation</a:t>
            </a:r>
            <a:endParaRPr/>
          </a:p>
        </p:txBody>
      </p:sp>
      <p:sp>
        <p:nvSpPr>
          <p:cNvPr id="1035" name="Google Shape;1035;p74"/>
          <p:cNvSpPr txBox="1"/>
          <p:nvPr/>
        </p:nvSpPr>
        <p:spPr>
          <a:xfrm>
            <a:off x="4147673" y="1032531"/>
            <a:ext cx="4058778" cy="295162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a:solidFill>
                  <a:srgbClr val="000000"/>
                </a:solidFill>
                <a:latin typeface="Lato"/>
                <a:ea typeface="Lato"/>
                <a:cs typeface="Lato"/>
                <a:sym typeface="Lato"/>
              </a:rPr>
              <a:t>Liabilities</a:t>
            </a:r>
            <a:endParaRPr/>
          </a:p>
          <a:p>
            <a:pPr marL="342900" marR="0" lvl="0" indent="-342900" algn="l" rtl="0">
              <a:lnSpc>
                <a:spcPct val="100000"/>
              </a:lnSpc>
              <a:spcBef>
                <a:spcPts val="600"/>
              </a:spcBef>
              <a:spcAft>
                <a:spcPts val="0"/>
              </a:spcAft>
              <a:buClr>
                <a:srgbClr val="000000"/>
              </a:buClr>
              <a:buSzPts val="2200"/>
              <a:buFont typeface="Arial"/>
              <a:buChar char="•"/>
            </a:pPr>
            <a:r>
              <a:rPr lang="en-US" sz="2200" b="1">
                <a:solidFill>
                  <a:srgbClr val="000000"/>
                </a:solidFill>
                <a:latin typeface="Lato"/>
                <a:ea typeface="Lato"/>
                <a:cs typeface="Lato"/>
                <a:sym typeface="Lato"/>
              </a:rPr>
              <a:t>Payroll Payables</a:t>
            </a:r>
            <a:endParaRPr/>
          </a:p>
          <a:p>
            <a:pPr marL="342900" marR="0" lvl="0" indent="-342900" algn="l" rtl="0">
              <a:lnSpc>
                <a:spcPct val="100000"/>
              </a:lnSpc>
              <a:spcBef>
                <a:spcPts val="600"/>
              </a:spcBef>
              <a:spcAft>
                <a:spcPts val="0"/>
              </a:spcAft>
              <a:buClr>
                <a:srgbClr val="000000"/>
              </a:buClr>
              <a:buSzPts val="2200"/>
              <a:buFont typeface="Arial"/>
              <a:buChar char="•"/>
            </a:pPr>
            <a:r>
              <a:rPr lang="en-US" sz="2200" b="1">
                <a:solidFill>
                  <a:srgbClr val="000000"/>
                </a:solidFill>
                <a:latin typeface="Lato"/>
                <a:ea typeface="Lato"/>
                <a:cs typeface="Lato"/>
                <a:sym typeface="Lato"/>
              </a:rPr>
              <a:t>Payroll liabilities (FICA, WRS, etc.)</a:t>
            </a:r>
            <a:endParaRPr/>
          </a:p>
          <a:p>
            <a:pPr marL="342900" marR="0" lvl="0" indent="-342900" algn="l" rtl="0">
              <a:lnSpc>
                <a:spcPct val="100000"/>
              </a:lnSpc>
              <a:spcBef>
                <a:spcPts val="600"/>
              </a:spcBef>
              <a:spcAft>
                <a:spcPts val="0"/>
              </a:spcAft>
              <a:buClr>
                <a:srgbClr val="000000"/>
              </a:buClr>
              <a:buSzPts val="2200"/>
              <a:buFont typeface="Arial"/>
              <a:buChar char="•"/>
            </a:pPr>
            <a:r>
              <a:rPr lang="en-US" sz="2200" b="1">
                <a:solidFill>
                  <a:srgbClr val="000000"/>
                </a:solidFill>
                <a:latin typeface="Lato"/>
                <a:ea typeface="Lato"/>
                <a:cs typeface="Lato"/>
                <a:sym typeface="Lato"/>
              </a:rPr>
              <a:t>Cash flow borrowing</a:t>
            </a:r>
            <a:endParaRPr/>
          </a:p>
          <a:p>
            <a:pPr marL="342900" marR="0" lvl="0" indent="-203200" algn="l" rtl="0">
              <a:lnSpc>
                <a:spcPct val="100000"/>
              </a:lnSpc>
              <a:spcBef>
                <a:spcPts val="600"/>
              </a:spcBef>
              <a:spcAft>
                <a:spcPts val="0"/>
              </a:spcAft>
              <a:buClr>
                <a:schemeClr val="dk1"/>
              </a:buClr>
              <a:buSzPts val="2200"/>
              <a:buFont typeface="Arial"/>
              <a:buNone/>
            </a:pPr>
            <a:endParaRPr sz="2200" b="1">
              <a:solidFill>
                <a:srgbClr val="000000"/>
              </a:solidFill>
              <a:latin typeface="Lato"/>
              <a:ea typeface="Lato"/>
              <a:cs typeface="Lato"/>
              <a:sym typeface="Lato"/>
            </a:endParaRPr>
          </a:p>
        </p:txBody>
      </p:sp>
      <p:sp>
        <p:nvSpPr>
          <p:cNvPr id="1036" name="Google Shape;1036;p74"/>
          <p:cNvSpPr txBox="1"/>
          <p:nvPr/>
        </p:nvSpPr>
        <p:spPr>
          <a:xfrm>
            <a:off x="8641080" y="4767720"/>
            <a:ext cx="502920" cy="37578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400">
                <a:solidFill>
                  <a:schemeClr val="dk1"/>
                </a:solidFill>
                <a:latin typeface="Lato"/>
                <a:ea typeface="Lato"/>
                <a:cs typeface="Lato"/>
                <a:sym typeface="Lato"/>
              </a:rPr>
              <a:t>78</a:t>
            </a:fld>
            <a:endParaRPr sz="1400">
              <a:solidFill>
                <a:schemeClr val="dk1"/>
              </a:solidFill>
              <a:latin typeface="Lato"/>
              <a:ea typeface="Lato"/>
              <a:cs typeface="Lato"/>
              <a:sym typeface="Lato"/>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1041"/>
        <p:cNvGrpSpPr/>
        <p:nvPr/>
      </p:nvGrpSpPr>
      <p:grpSpPr>
        <a:xfrm>
          <a:off x="0" y="0"/>
          <a:ext cx="0" cy="0"/>
          <a:chOff x="0" y="0"/>
          <a:chExt cx="0" cy="0"/>
        </a:xfrm>
      </p:grpSpPr>
      <p:sp>
        <p:nvSpPr>
          <p:cNvPr id="1042" name="Google Shape;1042;p75"/>
          <p:cNvSpPr txBox="1">
            <a:spLocks noGrp="1"/>
          </p:cNvSpPr>
          <p:nvPr>
            <p:ph type="body" idx="1"/>
          </p:nvPr>
        </p:nvSpPr>
        <p:spPr>
          <a:xfrm>
            <a:off x="0" y="0"/>
            <a:ext cx="9144000" cy="921657"/>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3600"/>
              <a:buNone/>
            </a:pPr>
            <a:r>
              <a:rPr lang="en-US"/>
              <a:t>Fund Balance Classifications</a:t>
            </a:r>
            <a:endParaRPr/>
          </a:p>
        </p:txBody>
      </p:sp>
      <p:sp>
        <p:nvSpPr>
          <p:cNvPr id="1043" name="Google Shape;1043;p75"/>
          <p:cNvSpPr txBox="1">
            <a:spLocks noGrp="1"/>
          </p:cNvSpPr>
          <p:nvPr>
            <p:ph type="body" idx="2"/>
          </p:nvPr>
        </p:nvSpPr>
        <p:spPr>
          <a:xfrm>
            <a:off x="2265589" y="1469219"/>
            <a:ext cx="6688895" cy="3649150"/>
          </a:xfrm>
          <a:prstGeom prst="rect">
            <a:avLst/>
          </a:prstGeom>
          <a:noFill/>
          <a:ln>
            <a:noFill/>
          </a:ln>
        </p:spPr>
        <p:txBody>
          <a:bodyPr spcFirstLastPara="1" wrap="square" lIns="91425" tIns="45700" rIns="91425" bIns="45700" anchor="t" anchorCtr="0">
            <a:normAutofit fontScale="85000" lnSpcReduction="20000"/>
          </a:bodyPr>
          <a:lstStyle/>
          <a:p>
            <a:pPr marL="342900" lvl="0" indent="-215900" algn="l" rtl="0">
              <a:lnSpc>
                <a:spcPct val="100000"/>
              </a:lnSpc>
              <a:spcBef>
                <a:spcPts val="0"/>
              </a:spcBef>
              <a:spcAft>
                <a:spcPts val="0"/>
              </a:spcAft>
              <a:buClr>
                <a:schemeClr val="dk1"/>
              </a:buClr>
              <a:buSzPts val="2000"/>
              <a:buFont typeface="Arial"/>
              <a:buNone/>
            </a:pPr>
            <a:endParaRPr sz="2000" dirty="0">
              <a:solidFill>
                <a:srgbClr val="000000"/>
              </a:solidFill>
            </a:endParaRPr>
          </a:p>
          <a:p>
            <a:pPr marL="514350" lvl="0" indent="-514350" algn="l" rtl="0">
              <a:lnSpc>
                <a:spcPct val="100000"/>
              </a:lnSpc>
              <a:spcBef>
                <a:spcPts val="600"/>
              </a:spcBef>
              <a:spcAft>
                <a:spcPts val="0"/>
              </a:spcAft>
              <a:buClr>
                <a:srgbClr val="000000"/>
              </a:buClr>
              <a:buSzPts val="2000"/>
              <a:buFont typeface="Calibri"/>
              <a:buAutoNum type="arabicPeriod"/>
            </a:pPr>
            <a:r>
              <a:rPr lang="en-US" sz="2000" dirty="0" err="1">
                <a:solidFill>
                  <a:srgbClr val="000000"/>
                </a:solidFill>
              </a:rPr>
              <a:t>Nonspendable</a:t>
            </a:r>
            <a:r>
              <a:rPr lang="en-US" sz="2000" dirty="0">
                <a:solidFill>
                  <a:srgbClr val="000000"/>
                </a:solidFill>
              </a:rPr>
              <a:t> Fund Balance 				935 000</a:t>
            </a:r>
            <a:endParaRPr dirty="0"/>
          </a:p>
          <a:p>
            <a:pPr marL="914400" lvl="1" indent="-457200" algn="l" rtl="0">
              <a:lnSpc>
                <a:spcPct val="100000"/>
              </a:lnSpc>
              <a:spcBef>
                <a:spcPts val="0"/>
              </a:spcBef>
              <a:spcAft>
                <a:spcPts val="0"/>
              </a:spcAft>
              <a:buClr>
                <a:srgbClr val="000000"/>
              </a:buClr>
              <a:buSzPts val="2000"/>
              <a:buFont typeface="Arial"/>
              <a:buChar char="•"/>
            </a:pPr>
            <a:r>
              <a:rPr lang="en-US" sz="2000" dirty="0">
                <a:solidFill>
                  <a:srgbClr val="000000"/>
                </a:solidFill>
              </a:rPr>
              <a:t>Prepaid Expenses &amp; Inventory</a:t>
            </a:r>
            <a:endParaRPr dirty="0"/>
          </a:p>
          <a:p>
            <a:pPr marL="514350" lvl="0" indent="-514350" algn="l" rtl="0">
              <a:lnSpc>
                <a:spcPct val="100000"/>
              </a:lnSpc>
              <a:spcBef>
                <a:spcPts val="0"/>
              </a:spcBef>
              <a:spcAft>
                <a:spcPts val="0"/>
              </a:spcAft>
              <a:buClr>
                <a:srgbClr val="000000"/>
              </a:buClr>
              <a:buSzPts val="2000"/>
              <a:buFont typeface="Calibri"/>
              <a:buAutoNum type="arabicPeriod"/>
            </a:pPr>
            <a:r>
              <a:rPr lang="en-US" sz="2000" dirty="0">
                <a:solidFill>
                  <a:srgbClr val="000000"/>
                </a:solidFill>
              </a:rPr>
              <a:t>Restricted Fund Balance               				936 000</a:t>
            </a:r>
            <a:endParaRPr dirty="0"/>
          </a:p>
          <a:p>
            <a:pPr marL="914400" lvl="1" indent="-457200" algn="l" rtl="0">
              <a:lnSpc>
                <a:spcPct val="100000"/>
              </a:lnSpc>
              <a:spcBef>
                <a:spcPts val="0"/>
              </a:spcBef>
              <a:spcAft>
                <a:spcPts val="0"/>
              </a:spcAft>
              <a:buClr>
                <a:srgbClr val="000000"/>
              </a:buClr>
              <a:buSzPts val="2000"/>
              <a:buFont typeface="Arial"/>
              <a:buChar char="•"/>
            </a:pPr>
            <a:r>
              <a:rPr lang="en-US" sz="2000" dirty="0">
                <a:solidFill>
                  <a:srgbClr val="000000"/>
                </a:solidFill>
              </a:rPr>
              <a:t>Self-insurance, contracts, debt, legal restrictions</a:t>
            </a:r>
            <a:endParaRPr dirty="0"/>
          </a:p>
          <a:p>
            <a:pPr marL="514350" lvl="0" indent="-514350" algn="l" rtl="0">
              <a:lnSpc>
                <a:spcPct val="100000"/>
              </a:lnSpc>
              <a:spcBef>
                <a:spcPts val="0"/>
              </a:spcBef>
              <a:spcAft>
                <a:spcPts val="0"/>
              </a:spcAft>
              <a:buClr>
                <a:srgbClr val="000000"/>
              </a:buClr>
              <a:buSzPts val="2000"/>
              <a:buFont typeface="Calibri"/>
              <a:buAutoNum type="arabicPeriod"/>
            </a:pPr>
            <a:r>
              <a:rPr lang="en-US" sz="2000" dirty="0">
                <a:solidFill>
                  <a:srgbClr val="000000"/>
                </a:solidFill>
              </a:rPr>
              <a:t>Committed Fund Balance       				937 000</a:t>
            </a:r>
            <a:endParaRPr dirty="0"/>
          </a:p>
          <a:p>
            <a:pPr marL="971550" lvl="1" indent="-514350" algn="l" rtl="0">
              <a:lnSpc>
                <a:spcPct val="100000"/>
              </a:lnSpc>
              <a:spcBef>
                <a:spcPts val="0"/>
              </a:spcBef>
              <a:spcAft>
                <a:spcPts val="0"/>
              </a:spcAft>
              <a:buClr>
                <a:srgbClr val="000000"/>
              </a:buClr>
              <a:buSzPts val="2000"/>
              <a:buFont typeface="Arial"/>
              <a:buChar char="•"/>
            </a:pPr>
            <a:r>
              <a:rPr lang="en-US" sz="2000" dirty="0">
                <a:solidFill>
                  <a:srgbClr val="000000"/>
                </a:solidFill>
              </a:rPr>
              <a:t>Formal Board action, part of budget, restricted donations.</a:t>
            </a:r>
            <a:endParaRPr dirty="0"/>
          </a:p>
          <a:p>
            <a:pPr marL="514350" lvl="0" indent="-514350" algn="l" rtl="0">
              <a:lnSpc>
                <a:spcPct val="100000"/>
              </a:lnSpc>
              <a:spcBef>
                <a:spcPts val="0"/>
              </a:spcBef>
              <a:spcAft>
                <a:spcPts val="0"/>
              </a:spcAft>
              <a:buClr>
                <a:srgbClr val="000000"/>
              </a:buClr>
              <a:buSzPts val="2000"/>
              <a:buFont typeface="Calibri"/>
              <a:buAutoNum type="arabicPeriod"/>
            </a:pPr>
            <a:r>
              <a:rPr lang="en-US" sz="2000" dirty="0">
                <a:solidFill>
                  <a:srgbClr val="000000"/>
                </a:solidFill>
              </a:rPr>
              <a:t>Assigned Fund Balance            				938 000</a:t>
            </a:r>
            <a:endParaRPr dirty="0"/>
          </a:p>
          <a:p>
            <a:pPr marL="971550" lvl="1" indent="-514350" algn="l" rtl="0">
              <a:lnSpc>
                <a:spcPct val="100000"/>
              </a:lnSpc>
              <a:spcBef>
                <a:spcPts val="0"/>
              </a:spcBef>
              <a:spcAft>
                <a:spcPts val="0"/>
              </a:spcAft>
              <a:buClr>
                <a:srgbClr val="000000"/>
              </a:buClr>
              <a:buSzPts val="2000"/>
              <a:buFont typeface="Arial"/>
              <a:buChar char="•"/>
            </a:pPr>
            <a:r>
              <a:rPr lang="en-US" sz="2000" dirty="0">
                <a:solidFill>
                  <a:srgbClr val="000000"/>
                </a:solidFill>
              </a:rPr>
              <a:t>Board assigned, capital projects, budgeted</a:t>
            </a:r>
            <a:endParaRPr dirty="0"/>
          </a:p>
          <a:p>
            <a:pPr marL="514350" lvl="0" indent="-514350" algn="l" rtl="0">
              <a:lnSpc>
                <a:spcPct val="100000"/>
              </a:lnSpc>
              <a:spcBef>
                <a:spcPts val="0"/>
              </a:spcBef>
              <a:spcAft>
                <a:spcPts val="0"/>
              </a:spcAft>
              <a:buClr>
                <a:srgbClr val="000000"/>
              </a:buClr>
              <a:buSzPts val="2000"/>
              <a:buFont typeface="Calibri"/>
              <a:buAutoNum type="arabicPeriod"/>
            </a:pPr>
            <a:r>
              <a:rPr lang="en-US" sz="2000" dirty="0">
                <a:solidFill>
                  <a:srgbClr val="000000"/>
                </a:solidFill>
              </a:rPr>
              <a:t>Unassigned Fund Balance      				939 000</a:t>
            </a:r>
            <a:endParaRPr dirty="0"/>
          </a:p>
          <a:p>
            <a:pPr marL="342900" lvl="0" indent="-215900" algn="l" rtl="0">
              <a:lnSpc>
                <a:spcPct val="100000"/>
              </a:lnSpc>
              <a:spcBef>
                <a:spcPts val="0"/>
              </a:spcBef>
              <a:spcAft>
                <a:spcPts val="0"/>
              </a:spcAft>
              <a:buClr>
                <a:schemeClr val="dk1"/>
              </a:buClr>
              <a:buSzPts val="2000"/>
              <a:buFont typeface="Calibri"/>
              <a:buNone/>
            </a:pPr>
            <a:endParaRPr sz="2000" dirty="0">
              <a:solidFill>
                <a:srgbClr val="000000"/>
              </a:solidFill>
            </a:endParaRPr>
          </a:p>
          <a:p>
            <a:pPr marL="342900" lvl="0" indent="-215900" algn="l" rtl="0">
              <a:lnSpc>
                <a:spcPct val="100000"/>
              </a:lnSpc>
              <a:spcBef>
                <a:spcPts val="600"/>
              </a:spcBef>
              <a:spcAft>
                <a:spcPts val="0"/>
              </a:spcAft>
              <a:buClr>
                <a:schemeClr val="dk1"/>
              </a:buClr>
              <a:buSzPts val="2000"/>
              <a:buFont typeface="Arial"/>
              <a:buNone/>
            </a:pPr>
            <a:endParaRPr sz="2000" dirty="0">
              <a:solidFill>
                <a:srgbClr val="000000"/>
              </a:solidFill>
            </a:endParaRPr>
          </a:p>
          <a:p>
            <a:pPr marL="342900" lvl="0" indent="-215900" algn="l" rtl="0">
              <a:lnSpc>
                <a:spcPct val="100000"/>
              </a:lnSpc>
              <a:spcBef>
                <a:spcPts val="600"/>
              </a:spcBef>
              <a:spcAft>
                <a:spcPts val="0"/>
              </a:spcAft>
              <a:buClr>
                <a:schemeClr val="dk1"/>
              </a:buClr>
              <a:buSzPts val="2000"/>
              <a:buFont typeface="Arial"/>
              <a:buNone/>
            </a:pPr>
            <a:endParaRPr sz="2000" dirty="0">
              <a:solidFill>
                <a:srgbClr val="000000"/>
              </a:solidFill>
            </a:endParaRPr>
          </a:p>
          <a:p>
            <a:pPr marL="342900" lvl="0" indent="-215900" algn="l" rtl="0">
              <a:lnSpc>
                <a:spcPct val="100000"/>
              </a:lnSpc>
              <a:spcBef>
                <a:spcPts val="600"/>
              </a:spcBef>
              <a:spcAft>
                <a:spcPts val="0"/>
              </a:spcAft>
              <a:buClr>
                <a:schemeClr val="dk1"/>
              </a:buClr>
              <a:buSzPts val="2000"/>
              <a:buFont typeface="Arial"/>
              <a:buNone/>
            </a:pPr>
            <a:endParaRPr sz="2000" dirty="0">
              <a:solidFill>
                <a:srgbClr val="000000"/>
              </a:solidFill>
            </a:endParaRPr>
          </a:p>
          <a:p>
            <a:pPr marL="342900" lvl="0" indent="-215900" algn="l" rtl="0">
              <a:lnSpc>
                <a:spcPct val="100000"/>
              </a:lnSpc>
              <a:spcBef>
                <a:spcPts val="600"/>
              </a:spcBef>
              <a:spcAft>
                <a:spcPts val="0"/>
              </a:spcAft>
              <a:buClr>
                <a:schemeClr val="dk1"/>
              </a:buClr>
              <a:buSzPts val="2000"/>
              <a:buFont typeface="Arial"/>
              <a:buNone/>
            </a:pPr>
            <a:endParaRPr sz="2000" b="0" dirty="0">
              <a:solidFill>
                <a:srgbClr val="000000"/>
              </a:solidFill>
              <a:latin typeface="Calibri"/>
              <a:ea typeface="Calibri"/>
              <a:cs typeface="Calibri"/>
              <a:sym typeface="Calibri"/>
            </a:endParaRPr>
          </a:p>
          <a:p>
            <a:pPr marL="342900" lvl="0" indent="-215900" algn="l" rtl="0">
              <a:lnSpc>
                <a:spcPct val="100000"/>
              </a:lnSpc>
              <a:spcBef>
                <a:spcPts val="600"/>
              </a:spcBef>
              <a:spcAft>
                <a:spcPts val="0"/>
              </a:spcAft>
              <a:buClr>
                <a:schemeClr val="dk1"/>
              </a:buClr>
              <a:buSzPts val="2000"/>
              <a:buFont typeface="Arial"/>
              <a:buNone/>
            </a:pPr>
            <a:endParaRPr sz="2000" dirty="0">
              <a:solidFill>
                <a:srgbClr val="000000"/>
              </a:solidFill>
            </a:endParaRPr>
          </a:p>
        </p:txBody>
      </p:sp>
      <p:sp>
        <p:nvSpPr>
          <p:cNvPr id="1044" name="Google Shape;1044;p75"/>
          <p:cNvSpPr txBox="1"/>
          <p:nvPr/>
        </p:nvSpPr>
        <p:spPr>
          <a:xfrm>
            <a:off x="2680764" y="1038332"/>
            <a:ext cx="1666928" cy="43088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2200" b="1" u="sng" dirty="0">
                <a:solidFill>
                  <a:schemeClr val="dk1"/>
                </a:solidFill>
                <a:latin typeface="Lato"/>
                <a:ea typeface="Lato"/>
                <a:cs typeface="Lato"/>
                <a:sym typeface="Lato"/>
              </a:rPr>
              <a:t>DPI Code</a:t>
            </a:r>
            <a:endParaRPr dirty="0"/>
          </a:p>
        </p:txBody>
      </p:sp>
      <p:sp>
        <p:nvSpPr>
          <p:cNvPr id="1045" name="Google Shape;1045;p75"/>
          <p:cNvSpPr/>
          <p:nvPr/>
        </p:nvSpPr>
        <p:spPr>
          <a:xfrm>
            <a:off x="60967" y="1376917"/>
            <a:ext cx="2204622"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rgbClr val="000000"/>
                </a:solidFill>
                <a:latin typeface="Lato"/>
                <a:ea typeface="Lato"/>
                <a:cs typeface="Lato"/>
                <a:sym typeface="Lato"/>
              </a:rPr>
              <a:t>Reserved: 1-4</a:t>
            </a:r>
            <a:endParaRPr sz="2200">
              <a:solidFill>
                <a:schemeClr val="dk1"/>
              </a:solidFill>
              <a:latin typeface="Lato"/>
              <a:ea typeface="Lato"/>
              <a:cs typeface="Lato"/>
              <a:sym typeface="Lato"/>
            </a:endParaRPr>
          </a:p>
        </p:txBody>
      </p:sp>
      <p:grpSp>
        <p:nvGrpSpPr>
          <p:cNvPr id="1046" name="Google Shape;1046;p75"/>
          <p:cNvGrpSpPr/>
          <p:nvPr/>
        </p:nvGrpSpPr>
        <p:grpSpPr>
          <a:xfrm>
            <a:off x="-129615" y="1835489"/>
            <a:ext cx="1913506" cy="2409525"/>
            <a:chOff x="3274" y="629849"/>
            <a:chExt cx="2524460" cy="2833814"/>
          </a:xfrm>
        </p:grpSpPr>
        <p:sp>
          <p:nvSpPr>
            <p:cNvPr id="1047" name="Google Shape;1047;p75"/>
            <p:cNvSpPr/>
            <p:nvPr/>
          </p:nvSpPr>
          <p:spPr>
            <a:xfrm>
              <a:off x="3274" y="629849"/>
              <a:ext cx="1674762" cy="2702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607">
                <a:solidFill>
                  <a:schemeClr val="dk1"/>
                </a:solidFill>
                <a:latin typeface="Calibri"/>
                <a:ea typeface="Calibri"/>
                <a:cs typeface="Calibri"/>
                <a:sym typeface="Calibri"/>
              </a:endParaRPr>
            </a:p>
          </p:txBody>
        </p:sp>
        <p:sp>
          <p:nvSpPr>
            <p:cNvPr id="1048" name="Google Shape;1048;p75"/>
            <p:cNvSpPr/>
            <p:nvPr/>
          </p:nvSpPr>
          <p:spPr>
            <a:xfrm>
              <a:off x="424299" y="760963"/>
              <a:ext cx="2103435" cy="2702700"/>
            </a:xfrm>
            <a:prstGeom prst="rect">
              <a:avLst/>
            </a:prstGeom>
            <a:noFill/>
            <a:ln>
              <a:noFill/>
            </a:ln>
          </p:spPr>
          <p:txBody>
            <a:bodyPr spcFirstLastPara="1" wrap="square" lIns="184900" tIns="66025" rIns="184900" bIns="66025" anchor="ctr" anchorCtr="0">
              <a:noAutofit/>
            </a:bodyPr>
            <a:lstStyle/>
            <a:p>
              <a:pPr marL="0" marR="0" lvl="0" indent="0" algn="ctr" rtl="0">
                <a:lnSpc>
                  <a:spcPct val="90000"/>
                </a:lnSpc>
                <a:spcBef>
                  <a:spcPts val="0"/>
                </a:spcBef>
                <a:spcAft>
                  <a:spcPts val="0"/>
                </a:spcAft>
                <a:buNone/>
              </a:pPr>
              <a:r>
                <a:rPr lang="en-US" sz="2200" b="1" u="none">
                  <a:solidFill>
                    <a:srgbClr val="000000"/>
                  </a:solidFill>
                  <a:latin typeface="Lato"/>
                  <a:ea typeface="Lato"/>
                  <a:cs typeface="Lato"/>
                  <a:sym typeface="Lato"/>
                </a:rPr>
                <a:t>Classify in one of five ways:</a:t>
              </a:r>
              <a:endParaRPr sz="2200" u="none">
                <a:solidFill>
                  <a:schemeClr val="dk1"/>
                </a:solidFill>
                <a:latin typeface="Lato"/>
                <a:ea typeface="Lato"/>
                <a:cs typeface="Lato"/>
                <a:sym typeface="Lato"/>
              </a:endParaRPr>
            </a:p>
          </p:txBody>
        </p:sp>
      </p:grpSp>
      <p:sp>
        <p:nvSpPr>
          <p:cNvPr id="1049" name="Google Shape;1049;p75"/>
          <p:cNvSpPr/>
          <p:nvPr/>
        </p:nvSpPr>
        <p:spPr>
          <a:xfrm>
            <a:off x="60967" y="4350827"/>
            <a:ext cx="2265422"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rgbClr val="000000"/>
                </a:solidFill>
                <a:latin typeface="Lato"/>
                <a:ea typeface="Lato"/>
                <a:cs typeface="Lato"/>
                <a:sym typeface="Lato"/>
              </a:rPr>
              <a:t>Unreserved: 5</a:t>
            </a:r>
            <a:endParaRPr sz="2200">
              <a:solidFill>
                <a:schemeClr val="dk1"/>
              </a:solidFill>
              <a:latin typeface="Lato"/>
              <a:ea typeface="Lato"/>
              <a:cs typeface="Lato"/>
              <a:sym typeface="Lato"/>
            </a:endParaRPr>
          </a:p>
        </p:txBody>
      </p:sp>
      <p:sp>
        <p:nvSpPr>
          <p:cNvPr id="1050" name="Google Shape;1050;p75"/>
          <p:cNvSpPr/>
          <p:nvPr/>
        </p:nvSpPr>
        <p:spPr>
          <a:xfrm>
            <a:off x="1911214" y="1376917"/>
            <a:ext cx="415175" cy="3438152"/>
          </a:xfrm>
          <a:prstGeom prst="leftBrace">
            <a:avLst>
              <a:gd name="adj1" fmla="val 35000"/>
              <a:gd name="adj2" fmla="val 50000"/>
            </a:avLst>
          </a:prstGeom>
          <a:noFill/>
          <a:ln w="38100" cap="flat" cmpd="sng">
            <a:solidFill>
              <a:srgbClr val="487AA8"/>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607">
              <a:solidFill>
                <a:schemeClr val="dk1"/>
              </a:solidFill>
              <a:latin typeface="Calibri"/>
              <a:ea typeface="Calibri"/>
              <a:cs typeface="Calibri"/>
              <a:sym typeface="Calibri"/>
            </a:endParaRPr>
          </a:p>
        </p:txBody>
      </p:sp>
      <p:sp>
        <p:nvSpPr>
          <p:cNvPr id="1051" name="Google Shape;1051;p75"/>
          <p:cNvSpPr txBox="1"/>
          <p:nvPr/>
        </p:nvSpPr>
        <p:spPr>
          <a:xfrm>
            <a:off x="8641080" y="4733880"/>
            <a:ext cx="502920" cy="38448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400">
                <a:solidFill>
                  <a:schemeClr val="dk1"/>
                </a:solidFill>
                <a:latin typeface="Lato"/>
                <a:ea typeface="Lato"/>
                <a:cs typeface="Lato"/>
                <a:sym typeface="Lato"/>
              </a:rPr>
              <a:t>79</a:t>
            </a:fld>
            <a:endParaRPr sz="1400" dirty="0">
              <a:solidFill>
                <a:schemeClr val="dk1"/>
              </a:solidFill>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8"/>
          <p:cNvSpPr txBox="1">
            <a:spLocks noGrp="1"/>
          </p:cNvSpPr>
          <p:nvPr>
            <p:ph type="body" idx="1"/>
          </p:nvPr>
        </p:nvSpPr>
        <p:spPr>
          <a:xfrm>
            <a:off x="0" y="0"/>
            <a:ext cx="9144000" cy="921657"/>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3600"/>
              <a:buNone/>
            </a:pPr>
            <a:r>
              <a:rPr lang="en-US"/>
              <a:t>Modern-Day Wisconsin</a:t>
            </a:r>
            <a:endParaRPr/>
          </a:p>
        </p:txBody>
      </p:sp>
      <p:sp>
        <p:nvSpPr>
          <p:cNvPr id="97" name="Google Shape;97;p8"/>
          <p:cNvSpPr txBox="1">
            <a:spLocks noGrp="1"/>
          </p:cNvSpPr>
          <p:nvPr>
            <p:ph type="body" idx="2"/>
          </p:nvPr>
        </p:nvSpPr>
        <p:spPr>
          <a:xfrm>
            <a:off x="742951" y="1152467"/>
            <a:ext cx="7102928" cy="3540977"/>
          </a:xfrm>
          <a:prstGeom prst="rect">
            <a:avLst/>
          </a:prstGeom>
          <a:noFill/>
          <a:ln>
            <a:noFill/>
          </a:ln>
        </p:spPr>
        <p:txBody>
          <a:bodyPr spcFirstLastPara="1" wrap="square" lIns="91425" tIns="45700" rIns="91425" bIns="45700" anchor="t" anchorCtr="0">
            <a:noAutofit/>
          </a:bodyPr>
          <a:lstStyle/>
          <a:p>
            <a:pPr marL="342900" lvl="0" indent="-203200" algn="l" rtl="0">
              <a:lnSpc>
                <a:spcPct val="100000"/>
              </a:lnSpc>
              <a:spcBef>
                <a:spcPts val="0"/>
              </a:spcBef>
              <a:spcAft>
                <a:spcPts val="0"/>
              </a:spcAft>
              <a:buClr>
                <a:schemeClr val="dk1"/>
              </a:buClr>
              <a:buSzPts val="2200"/>
              <a:buFont typeface="Arial"/>
              <a:buNone/>
            </a:pPr>
            <a:endParaRPr sz="2200">
              <a:solidFill>
                <a:srgbClr val="000000"/>
              </a:solidFill>
              <a:latin typeface="Lato"/>
              <a:ea typeface="Lato"/>
              <a:cs typeface="Lato"/>
              <a:sym typeface="Lato"/>
            </a:endParaRPr>
          </a:p>
          <a:p>
            <a:pPr marL="342900" lvl="0" indent="-342900" algn="l" rtl="0">
              <a:lnSpc>
                <a:spcPct val="100000"/>
              </a:lnSpc>
              <a:spcBef>
                <a:spcPts val="600"/>
              </a:spcBef>
              <a:spcAft>
                <a:spcPts val="0"/>
              </a:spcAft>
              <a:buClr>
                <a:srgbClr val="000000"/>
              </a:buClr>
              <a:buSzPts val="2200"/>
              <a:buChar char="•"/>
            </a:pPr>
            <a:r>
              <a:rPr lang="en-US" sz="2200">
                <a:solidFill>
                  <a:srgbClr val="000000"/>
                </a:solidFill>
                <a:latin typeface="Lato"/>
                <a:ea typeface="Lato"/>
                <a:cs typeface="Lato"/>
                <a:sym typeface="Lato"/>
              </a:rPr>
              <a:t>In Wisconsin, the primary funding source for public schools is the property tax, but we know that property values across the state are not uniform.</a:t>
            </a:r>
            <a:endParaRPr/>
          </a:p>
          <a:p>
            <a:pPr marL="342900" lvl="0" indent="-203200" algn="l" rtl="0">
              <a:lnSpc>
                <a:spcPct val="100000"/>
              </a:lnSpc>
              <a:spcBef>
                <a:spcPts val="600"/>
              </a:spcBef>
              <a:spcAft>
                <a:spcPts val="0"/>
              </a:spcAft>
              <a:buClr>
                <a:schemeClr val="dk1"/>
              </a:buClr>
              <a:buSzPts val="2200"/>
              <a:buNone/>
            </a:pPr>
            <a:endParaRPr sz="2200">
              <a:solidFill>
                <a:srgbClr val="000000"/>
              </a:solidFill>
              <a:latin typeface="Lato"/>
              <a:ea typeface="Lato"/>
              <a:cs typeface="Lato"/>
              <a:sym typeface="Lato"/>
            </a:endParaRPr>
          </a:p>
          <a:p>
            <a:pPr marL="342900" lvl="0" indent="-342900" algn="l" rtl="0">
              <a:lnSpc>
                <a:spcPct val="100000"/>
              </a:lnSpc>
              <a:spcBef>
                <a:spcPts val="600"/>
              </a:spcBef>
              <a:spcAft>
                <a:spcPts val="0"/>
              </a:spcAft>
              <a:buClr>
                <a:srgbClr val="000000"/>
              </a:buClr>
              <a:buSzPts val="2200"/>
              <a:buChar char="•"/>
            </a:pPr>
            <a:r>
              <a:rPr lang="en-US" sz="2200">
                <a:solidFill>
                  <a:srgbClr val="000000"/>
                </a:solidFill>
                <a:latin typeface="Lato"/>
                <a:ea typeface="Lato"/>
                <a:cs typeface="Lato"/>
                <a:sym typeface="Lato"/>
              </a:rPr>
              <a:t>The challenge is defining “uniform as practicable.”</a:t>
            </a:r>
            <a:endParaRPr/>
          </a:p>
          <a:p>
            <a:pPr marL="342900" lvl="0" indent="-203200" algn="l" rtl="0">
              <a:lnSpc>
                <a:spcPct val="100000"/>
              </a:lnSpc>
              <a:spcBef>
                <a:spcPts val="600"/>
              </a:spcBef>
              <a:spcAft>
                <a:spcPts val="0"/>
              </a:spcAft>
              <a:buClr>
                <a:schemeClr val="dk1"/>
              </a:buClr>
              <a:buSzPts val="2200"/>
              <a:buNone/>
            </a:pPr>
            <a:endParaRPr sz="2200">
              <a:solidFill>
                <a:srgbClr val="000000"/>
              </a:solidFill>
              <a:latin typeface="Lato"/>
              <a:ea typeface="Lato"/>
              <a:cs typeface="Lato"/>
              <a:sym typeface="Lato"/>
            </a:endParaRPr>
          </a:p>
          <a:p>
            <a:pPr marL="342900" lvl="0" indent="-203200" algn="l" rtl="0">
              <a:lnSpc>
                <a:spcPct val="100000"/>
              </a:lnSpc>
              <a:spcBef>
                <a:spcPts val="600"/>
              </a:spcBef>
              <a:spcAft>
                <a:spcPts val="0"/>
              </a:spcAft>
              <a:buClr>
                <a:schemeClr val="dk1"/>
              </a:buClr>
              <a:buSzPts val="2200"/>
              <a:buFont typeface="Arial"/>
              <a:buNone/>
            </a:pPr>
            <a:endParaRPr sz="2200">
              <a:solidFill>
                <a:srgbClr val="000000"/>
              </a:solidFill>
              <a:latin typeface="Lato"/>
              <a:ea typeface="Lato"/>
              <a:cs typeface="Lato"/>
              <a:sym typeface="Lato"/>
            </a:endParaRPr>
          </a:p>
          <a:p>
            <a:pPr marL="0" lvl="0" indent="0" algn="ctr" rtl="0">
              <a:lnSpc>
                <a:spcPct val="100000"/>
              </a:lnSpc>
              <a:spcBef>
                <a:spcPts val="600"/>
              </a:spcBef>
              <a:spcAft>
                <a:spcPts val="0"/>
              </a:spcAft>
              <a:buClr>
                <a:schemeClr val="dk1"/>
              </a:buClr>
              <a:buSzPts val="2200"/>
              <a:buNone/>
            </a:pPr>
            <a:endParaRPr sz="2200">
              <a:solidFill>
                <a:srgbClr val="000000"/>
              </a:solidFill>
              <a:latin typeface="Lato"/>
              <a:ea typeface="Lato"/>
              <a:cs typeface="Lato"/>
              <a:sym typeface="Lato"/>
            </a:endParaRPr>
          </a:p>
          <a:p>
            <a:pPr marL="342900" lvl="0" indent="-203200" algn="l" rtl="0">
              <a:lnSpc>
                <a:spcPct val="100000"/>
              </a:lnSpc>
              <a:spcBef>
                <a:spcPts val="600"/>
              </a:spcBef>
              <a:spcAft>
                <a:spcPts val="0"/>
              </a:spcAft>
              <a:buClr>
                <a:schemeClr val="dk1"/>
              </a:buClr>
              <a:buSzPts val="2200"/>
              <a:buFont typeface="Arial"/>
              <a:buNone/>
            </a:pPr>
            <a:endParaRPr sz="2200">
              <a:solidFill>
                <a:srgbClr val="000000"/>
              </a:solidFill>
              <a:latin typeface="Lato"/>
              <a:ea typeface="Lato"/>
              <a:cs typeface="Lato"/>
              <a:sym typeface="Lato"/>
            </a:endParaRPr>
          </a:p>
          <a:p>
            <a:pPr marL="0" lvl="0" indent="0" algn="l" rtl="0">
              <a:lnSpc>
                <a:spcPct val="100000"/>
              </a:lnSpc>
              <a:spcBef>
                <a:spcPts val="600"/>
              </a:spcBef>
              <a:spcAft>
                <a:spcPts val="0"/>
              </a:spcAft>
              <a:buClr>
                <a:schemeClr val="dk1"/>
              </a:buClr>
              <a:buSzPts val="2200"/>
              <a:buNone/>
            </a:pPr>
            <a:endParaRPr sz="2200">
              <a:solidFill>
                <a:srgbClr val="000000"/>
              </a:solidFill>
              <a:latin typeface="Lato"/>
              <a:ea typeface="Lato"/>
              <a:cs typeface="Lato"/>
              <a:sym typeface="Lato"/>
            </a:endParaRPr>
          </a:p>
          <a:p>
            <a:pPr marL="342900" lvl="0" indent="-203200" algn="l" rtl="0">
              <a:lnSpc>
                <a:spcPct val="100000"/>
              </a:lnSpc>
              <a:spcBef>
                <a:spcPts val="600"/>
              </a:spcBef>
              <a:spcAft>
                <a:spcPts val="0"/>
              </a:spcAft>
              <a:buClr>
                <a:schemeClr val="dk1"/>
              </a:buClr>
              <a:buSzPts val="2200"/>
              <a:buFont typeface="Arial"/>
              <a:buNone/>
            </a:pPr>
            <a:endParaRPr sz="2200" b="0">
              <a:solidFill>
                <a:srgbClr val="000000"/>
              </a:solidFill>
              <a:latin typeface="Lato"/>
              <a:ea typeface="Lato"/>
              <a:cs typeface="Lato"/>
              <a:sym typeface="Lato"/>
            </a:endParaRPr>
          </a:p>
          <a:p>
            <a:pPr marL="342900" lvl="0" indent="-203200" algn="l" rtl="0">
              <a:lnSpc>
                <a:spcPct val="100000"/>
              </a:lnSpc>
              <a:spcBef>
                <a:spcPts val="600"/>
              </a:spcBef>
              <a:spcAft>
                <a:spcPts val="0"/>
              </a:spcAft>
              <a:buClr>
                <a:schemeClr val="dk1"/>
              </a:buClr>
              <a:buSzPts val="2200"/>
              <a:buFont typeface="Arial"/>
              <a:buNone/>
            </a:pPr>
            <a:endParaRPr sz="2200">
              <a:solidFill>
                <a:srgbClr val="000000"/>
              </a:solidFill>
              <a:latin typeface="Lato"/>
              <a:ea typeface="Lato"/>
              <a:cs typeface="Lato"/>
              <a:sym typeface="Lato"/>
            </a:endParaRPr>
          </a:p>
        </p:txBody>
      </p:sp>
      <p:sp>
        <p:nvSpPr>
          <p:cNvPr id="98" name="Google Shape;98;p8"/>
          <p:cNvSpPr/>
          <p:nvPr/>
        </p:nvSpPr>
        <p:spPr>
          <a:xfrm>
            <a:off x="8790493" y="4707312"/>
            <a:ext cx="28886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1400" b="0" i="0" u="none" strike="noStrike" cap="none">
                <a:solidFill>
                  <a:srgbClr val="000000"/>
                </a:solidFill>
                <a:latin typeface="Lato"/>
                <a:ea typeface="Lato"/>
                <a:cs typeface="Lato"/>
                <a:sym typeface="Lato"/>
              </a:rPr>
              <a:t>8</a:t>
            </a:fld>
            <a:endParaRPr sz="1400" b="0" i="0" u="none" strike="noStrike" cap="none" dirty="0">
              <a:solidFill>
                <a:srgbClr val="000000"/>
              </a:solidFill>
              <a:latin typeface="Lato"/>
              <a:ea typeface="Lato"/>
              <a:cs typeface="Lato"/>
              <a:sym typeface="Lato"/>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1056"/>
        <p:cNvGrpSpPr/>
        <p:nvPr/>
      </p:nvGrpSpPr>
      <p:grpSpPr>
        <a:xfrm>
          <a:off x="0" y="0"/>
          <a:ext cx="0" cy="0"/>
          <a:chOff x="0" y="0"/>
          <a:chExt cx="0" cy="0"/>
        </a:xfrm>
      </p:grpSpPr>
      <p:sp>
        <p:nvSpPr>
          <p:cNvPr id="1057" name="Google Shape;1057;p76"/>
          <p:cNvSpPr txBox="1">
            <a:spLocks noGrp="1"/>
          </p:cNvSpPr>
          <p:nvPr>
            <p:ph type="body" idx="1"/>
          </p:nvPr>
        </p:nvSpPr>
        <p:spPr>
          <a:xfrm>
            <a:off x="0" y="0"/>
            <a:ext cx="9144000" cy="921657"/>
          </a:xfrm>
          <a:prstGeom prst="rect">
            <a:avLst/>
          </a:prstGeom>
          <a:noFill/>
          <a:ln>
            <a:noFill/>
          </a:ln>
        </p:spPr>
        <p:txBody>
          <a:bodyPr spcFirstLastPara="1" wrap="square" lIns="91425" tIns="45700" rIns="91425" bIns="45700" anchor="ctr" anchorCtr="0">
            <a:normAutofit fontScale="92500" lnSpcReduction="20000"/>
          </a:bodyPr>
          <a:lstStyle/>
          <a:p>
            <a:pPr marL="0" lvl="0" indent="0" algn="ctr" rtl="0">
              <a:lnSpc>
                <a:spcPct val="100000"/>
              </a:lnSpc>
              <a:spcBef>
                <a:spcPts val="0"/>
              </a:spcBef>
              <a:spcAft>
                <a:spcPts val="0"/>
              </a:spcAft>
              <a:buClr>
                <a:schemeClr val="lt1"/>
              </a:buClr>
              <a:buSzPct val="100000"/>
              <a:buNone/>
            </a:pPr>
            <a:r>
              <a:rPr lang="en-US"/>
              <a:t>DPI Coded the Unassigned (Unreserved) Fund Balance into these Sub-Classifications:</a:t>
            </a:r>
            <a:endParaRPr/>
          </a:p>
        </p:txBody>
      </p:sp>
      <p:sp>
        <p:nvSpPr>
          <p:cNvPr id="1058" name="Google Shape;1058;p76"/>
          <p:cNvSpPr txBox="1">
            <a:spLocks noGrp="1"/>
          </p:cNvSpPr>
          <p:nvPr>
            <p:ph type="body" idx="2"/>
          </p:nvPr>
        </p:nvSpPr>
        <p:spPr>
          <a:xfrm>
            <a:off x="2639029" y="1145323"/>
            <a:ext cx="6504972" cy="35409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2200"/>
              <a:buNone/>
            </a:pPr>
            <a:r>
              <a:rPr lang="en-US" sz="2200" dirty="0">
                <a:solidFill>
                  <a:srgbClr val="000000"/>
                </a:solidFill>
              </a:rPr>
              <a:t>939 100  Revenue Stabilization</a:t>
            </a:r>
            <a:endParaRPr dirty="0"/>
          </a:p>
          <a:p>
            <a:pPr marL="457200" lvl="1" indent="0" algn="l" rtl="0">
              <a:lnSpc>
                <a:spcPct val="100000"/>
              </a:lnSpc>
              <a:spcBef>
                <a:spcPts val="0"/>
              </a:spcBef>
              <a:spcAft>
                <a:spcPts val="0"/>
              </a:spcAft>
              <a:buClr>
                <a:srgbClr val="000000"/>
              </a:buClr>
              <a:buSzPts val="2000"/>
              <a:buNone/>
            </a:pPr>
            <a:r>
              <a:rPr lang="en-US" sz="2000" dirty="0">
                <a:solidFill>
                  <a:srgbClr val="000000"/>
                </a:solidFill>
              </a:rPr>
              <a:t>“Rainy Day Funds”</a:t>
            </a:r>
            <a:endParaRPr dirty="0"/>
          </a:p>
          <a:p>
            <a:pPr marL="0" lvl="0" indent="0" algn="l" rtl="0">
              <a:lnSpc>
                <a:spcPct val="100000"/>
              </a:lnSpc>
              <a:spcBef>
                <a:spcPts val="0"/>
              </a:spcBef>
              <a:spcAft>
                <a:spcPts val="0"/>
              </a:spcAft>
              <a:buClr>
                <a:srgbClr val="000000"/>
              </a:buClr>
              <a:buSzPts val="2200"/>
              <a:buNone/>
            </a:pPr>
            <a:r>
              <a:rPr lang="en-US" sz="2200" dirty="0">
                <a:solidFill>
                  <a:srgbClr val="000000"/>
                </a:solidFill>
              </a:rPr>
              <a:t>939 200  Working Capital (Cash Flow)</a:t>
            </a:r>
            <a:endParaRPr dirty="0"/>
          </a:p>
          <a:p>
            <a:pPr marL="457200" lvl="1" indent="0" algn="l" rtl="0">
              <a:lnSpc>
                <a:spcPct val="100000"/>
              </a:lnSpc>
              <a:spcBef>
                <a:spcPts val="0"/>
              </a:spcBef>
              <a:spcAft>
                <a:spcPts val="0"/>
              </a:spcAft>
              <a:buClr>
                <a:srgbClr val="000000"/>
              </a:buClr>
              <a:buSzPts val="2000"/>
              <a:buNone/>
            </a:pPr>
            <a:r>
              <a:rPr lang="en-US" sz="2000" dirty="0">
                <a:solidFill>
                  <a:srgbClr val="000000"/>
                </a:solidFill>
              </a:rPr>
              <a:t>Used to reduce or eliminate temporary borrowing</a:t>
            </a:r>
            <a:endParaRPr dirty="0"/>
          </a:p>
          <a:p>
            <a:pPr marL="0" lvl="0" indent="0" algn="l" rtl="0">
              <a:lnSpc>
                <a:spcPct val="100000"/>
              </a:lnSpc>
              <a:spcBef>
                <a:spcPts val="0"/>
              </a:spcBef>
              <a:spcAft>
                <a:spcPts val="0"/>
              </a:spcAft>
              <a:buClr>
                <a:srgbClr val="000000"/>
              </a:buClr>
              <a:buSzPts val="2200"/>
              <a:buNone/>
            </a:pPr>
            <a:r>
              <a:rPr lang="en-US" sz="2200" dirty="0">
                <a:solidFill>
                  <a:srgbClr val="000000"/>
                </a:solidFill>
              </a:rPr>
              <a:t>939 300  Contingencies</a:t>
            </a:r>
            <a:endParaRPr dirty="0"/>
          </a:p>
          <a:p>
            <a:pPr marL="457200" lvl="1" indent="0" algn="l" rtl="0">
              <a:lnSpc>
                <a:spcPct val="100000"/>
              </a:lnSpc>
              <a:spcBef>
                <a:spcPts val="0"/>
              </a:spcBef>
              <a:spcAft>
                <a:spcPts val="0"/>
              </a:spcAft>
              <a:buClr>
                <a:srgbClr val="000000"/>
              </a:buClr>
              <a:buSzPts val="2000"/>
              <a:buNone/>
            </a:pPr>
            <a:r>
              <a:rPr lang="en-US" sz="2000" dirty="0">
                <a:solidFill>
                  <a:srgbClr val="000000"/>
                </a:solidFill>
              </a:rPr>
              <a:t>Circumstances or situations that could result in loss</a:t>
            </a:r>
            <a:endParaRPr dirty="0"/>
          </a:p>
          <a:p>
            <a:pPr marL="0" lvl="0" indent="0" algn="l" rtl="0">
              <a:lnSpc>
                <a:spcPct val="100000"/>
              </a:lnSpc>
              <a:spcBef>
                <a:spcPts val="0"/>
              </a:spcBef>
              <a:spcAft>
                <a:spcPts val="0"/>
              </a:spcAft>
              <a:buClr>
                <a:srgbClr val="000000"/>
              </a:buClr>
              <a:buSzPts val="2200"/>
              <a:buNone/>
            </a:pPr>
            <a:r>
              <a:rPr lang="en-US" sz="2200" dirty="0">
                <a:solidFill>
                  <a:srgbClr val="000000"/>
                </a:solidFill>
              </a:rPr>
              <a:t>939 400  Emergencies</a:t>
            </a:r>
            <a:endParaRPr dirty="0"/>
          </a:p>
          <a:p>
            <a:pPr marL="457200" lvl="1" indent="0" algn="l" rtl="0">
              <a:lnSpc>
                <a:spcPct val="100000"/>
              </a:lnSpc>
              <a:spcBef>
                <a:spcPts val="0"/>
              </a:spcBef>
              <a:spcAft>
                <a:spcPts val="0"/>
              </a:spcAft>
              <a:buClr>
                <a:srgbClr val="000000"/>
              </a:buClr>
              <a:buSzPts val="2000"/>
              <a:buNone/>
            </a:pPr>
            <a:r>
              <a:rPr lang="en-US" sz="2000" dirty="0">
                <a:solidFill>
                  <a:srgbClr val="000000"/>
                </a:solidFill>
              </a:rPr>
              <a:t>Unplanned, unexpected loss or ‘Acts of God’</a:t>
            </a:r>
            <a:endParaRPr dirty="0"/>
          </a:p>
          <a:p>
            <a:pPr marL="0" lvl="0" indent="0" algn="l" rtl="0">
              <a:lnSpc>
                <a:spcPct val="100000"/>
              </a:lnSpc>
              <a:spcBef>
                <a:spcPts val="0"/>
              </a:spcBef>
              <a:spcAft>
                <a:spcPts val="0"/>
              </a:spcAft>
              <a:buClr>
                <a:srgbClr val="000000"/>
              </a:buClr>
              <a:buSzPts val="2200"/>
              <a:buNone/>
            </a:pPr>
            <a:r>
              <a:rPr lang="en-US" sz="2200" dirty="0">
                <a:solidFill>
                  <a:srgbClr val="000000"/>
                </a:solidFill>
              </a:rPr>
              <a:t>939 900  Other</a:t>
            </a:r>
            <a:br>
              <a:rPr lang="en-US" sz="2200" dirty="0">
                <a:solidFill>
                  <a:srgbClr val="000000"/>
                </a:solidFill>
              </a:rPr>
            </a:br>
            <a:r>
              <a:rPr lang="en-US" sz="2200" dirty="0">
                <a:solidFill>
                  <a:srgbClr val="000000"/>
                </a:solidFill>
              </a:rPr>
              <a:t>	</a:t>
            </a:r>
            <a:r>
              <a:rPr lang="en-US" sz="2000" b="0" dirty="0">
                <a:solidFill>
                  <a:srgbClr val="000000"/>
                </a:solidFill>
              </a:rPr>
              <a:t>Basically, not identified for any use</a:t>
            </a:r>
            <a:endParaRPr sz="2000" dirty="0">
              <a:solidFill>
                <a:srgbClr val="000000"/>
              </a:solidFill>
            </a:endParaRPr>
          </a:p>
          <a:p>
            <a:pPr marL="342900" lvl="0" indent="-203200" algn="l" rtl="0">
              <a:lnSpc>
                <a:spcPct val="100000"/>
              </a:lnSpc>
              <a:spcBef>
                <a:spcPts val="0"/>
              </a:spcBef>
              <a:spcAft>
                <a:spcPts val="0"/>
              </a:spcAft>
              <a:buClr>
                <a:schemeClr val="dk1"/>
              </a:buClr>
              <a:buSzPts val="2200"/>
              <a:buFont typeface="Calibri"/>
              <a:buNone/>
            </a:pPr>
            <a:endParaRPr sz="2200" dirty="0">
              <a:solidFill>
                <a:srgbClr val="000000"/>
              </a:solidFill>
            </a:endParaRPr>
          </a:p>
          <a:p>
            <a:pPr marL="342900" lvl="0" indent="-203200" algn="l" rtl="0">
              <a:lnSpc>
                <a:spcPct val="100000"/>
              </a:lnSpc>
              <a:spcBef>
                <a:spcPts val="600"/>
              </a:spcBef>
              <a:spcAft>
                <a:spcPts val="0"/>
              </a:spcAft>
              <a:buClr>
                <a:schemeClr val="dk1"/>
              </a:buClr>
              <a:buSzPts val="2200"/>
              <a:buFont typeface="Arial"/>
              <a:buNone/>
            </a:pPr>
            <a:endParaRPr sz="2200" dirty="0">
              <a:solidFill>
                <a:srgbClr val="000000"/>
              </a:solidFill>
            </a:endParaRPr>
          </a:p>
          <a:p>
            <a:pPr marL="342900" lvl="0" indent="-203200" algn="l" rtl="0">
              <a:lnSpc>
                <a:spcPct val="100000"/>
              </a:lnSpc>
              <a:spcBef>
                <a:spcPts val="600"/>
              </a:spcBef>
              <a:spcAft>
                <a:spcPts val="0"/>
              </a:spcAft>
              <a:buClr>
                <a:schemeClr val="dk1"/>
              </a:buClr>
              <a:buSzPts val="2200"/>
              <a:buFont typeface="Arial"/>
              <a:buNone/>
            </a:pPr>
            <a:endParaRPr sz="2200" dirty="0">
              <a:solidFill>
                <a:srgbClr val="000000"/>
              </a:solidFill>
            </a:endParaRPr>
          </a:p>
          <a:p>
            <a:pPr marL="342900" lvl="0" indent="-203200" algn="l" rtl="0">
              <a:lnSpc>
                <a:spcPct val="100000"/>
              </a:lnSpc>
              <a:spcBef>
                <a:spcPts val="600"/>
              </a:spcBef>
              <a:spcAft>
                <a:spcPts val="0"/>
              </a:spcAft>
              <a:buClr>
                <a:schemeClr val="dk1"/>
              </a:buClr>
              <a:buSzPts val="2200"/>
              <a:buFont typeface="Arial"/>
              <a:buNone/>
            </a:pPr>
            <a:endParaRPr sz="2200" dirty="0">
              <a:solidFill>
                <a:srgbClr val="000000"/>
              </a:solidFill>
            </a:endParaRPr>
          </a:p>
          <a:p>
            <a:pPr marL="342900" lvl="0" indent="-203200" algn="l" rtl="0">
              <a:lnSpc>
                <a:spcPct val="100000"/>
              </a:lnSpc>
              <a:spcBef>
                <a:spcPts val="600"/>
              </a:spcBef>
              <a:spcAft>
                <a:spcPts val="0"/>
              </a:spcAft>
              <a:buClr>
                <a:schemeClr val="dk1"/>
              </a:buClr>
              <a:buSzPts val="2200"/>
              <a:buFont typeface="Arial"/>
              <a:buNone/>
            </a:pPr>
            <a:endParaRPr sz="2200" b="0" dirty="0">
              <a:solidFill>
                <a:srgbClr val="000000"/>
              </a:solidFill>
              <a:latin typeface="Calibri"/>
              <a:ea typeface="Calibri"/>
              <a:cs typeface="Calibri"/>
              <a:sym typeface="Calibri"/>
            </a:endParaRPr>
          </a:p>
          <a:p>
            <a:pPr marL="342900" lvl="0" indent="-203200" algn="l" rtl="0">
              <a:lnSpc>
                <a:spcPct val="100000"/>
              </a:lnSpc>
              <a:spcBef>
                <a:spcPts val="600"/>
              </a:spcBef>
              <a:spcAft>
                <a:spcPts val="0"/>
              </a:spcAft>
              <a:buClr>
                <a:schemeClr val="dk1"/>
              </a:buClr>
              <a:buSzPts val="2200"/>
              <a:buFont typeface="Arial"/>
              <a:buNone/>
            </a:pPr>
            <a:endParaRPr sz="2200" dirty="0">
              <a:solidFill>
                <a:srgbClr val="000000"/>
              </a:solidFill>
            </a:endParaRPr>
          </a:p>
        </p:txBody>
      </p:sp>
      <p:sp>
        <p:nvSpPr>
          <p:cNvPr id="1059" name="Google Shape;1059;p76"/>
          <p:cNvSpPr txBox="1"/>
          <p:nvPr/>
        </p:nvSpPr>
        <p:spPr>
          <a:xfrm>
            <a:off x="234647" y="2154155"/>
            <a:ext cx="1844828" cy="144655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b="1">
                <a:solidFill>
                  <a:schemeClr val="dk1"/>
                </a:solidFill>
                <a:latin typeface="Lato"/>
                <a:ea typeface="Lato"/>
                <a:cs typeface="Lato"/>
                <a:sym typeface="Lato"/>
              </a:rPr>
              <a:t>None meet Committed or Assigned standards</a:t>
            </a:r>
            <a:r>
              <a:rPr lang="en-US" sz="2200">
                <a:solidFill>
                  <a:schemeClr val="dk1"/>
                </a:solidFill>
                <a:latin typeface="Lato"/>
                <a:ea typeface="Lato"/>
                <a:cs typeface="Lato"/>
                <a:sym typeface="Lato"/>
              </a:rPr>
              <a:t>.</a:t>
            </a:r>
            <a:endParaRPr/>
          </a:p>
        </p:txBody>
      </p:sp>
      <p:sp>
        <p:nvSpPr>
          <p:cNvPr id="1060" name="Google Shape;1060;p76"/>
          <p:cNvSpPr/>
          <p:nvPr/>
        </p:nvSpPr>
        <p:spPr>
          <a:xfrm>
            <a:off x="2265417" y="1113412"/>
            <a:ext cx="334952" cy="3528036"/>
          </a:xfrm>
          <a:prstGeom prst="leftBrace">
            <a:avLst>
              <a:gd name="adj1" fmla="val 35000"/>
              <a:gd name="adj2" fmla="val 50000"/>
            </a:avLst>
          </a:prstGeom>
          <a:noFill/>
          <a:ln w="38100" cap="flat" cmpd="sng">
            <a:solidFill>
              <a:srgbClr val="487AA8"/>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607">
              <a:solidFill>
                <a:schemeClr val="dk1"/>
              </a:solidFill>
              <a:latin typeface="Calibri"/>
              <a:ea typeface="Calibri"/>
              <a:cs typeface="Calibri"/>
              <a:sym typeface="Calibri"/>
            </a:endParaRPr>
          </a:p>
        </p:txBody>
      </p:sp>
      <p:sp>
        <p:nvSpPr>
          <p:cNvPr id="1061" name="Google Shape;1061;p76"/>
          <p:cNvSpPr txBox="1"/>
          <p:nvPr/>
        </p:nvSpPr>
        <p:spPr>
          <a:xfrm>
            <a:off x="8641080" y="4686079"/>
            <a:ext cx="502920" cy="41083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400">
                <a:solidFill>
                  <a:schemeClr val="dk1"/>
                </a:solidFill>
                <a:latin typeface="Lato"/>
                <a:ea typeface="Lato"/>
                <a:cs typeface="Lato"/>
                <a:sym typeface="Lato"/>
              </a:rPr>
              <a:t>80</a:t>
            </a:fld>
            <a:endParaRPr sz="1400" dirty="0">
              <a:solidFill>
                <a:schemeClr val="dk1"/>
              </a:solidFill>
              <a:latin typeface="Lato"/>
              <a:ea typeface="Lato"/>
              <a:cs typeface="Lato"/>
              <a:sym typeface="Lato"/>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1065"/>
        <p:cNvGrpSpPr/>
        <p:nvPr/>
      </p:nvGrpSpPr>
      <p:grpSpPr>
        <a:xfrm>
          <a:off x="0" y="0"/>
          <a:ext cx="0" cy="0"/>
          <a:chOff x="0" y="0"/>
          <a:chExt cx="0" cy="0"/>
        </a:xfrm>
      </p:grpSpPr>
      <p:sp>
        <p:nvSpPr>
          <p:cNvPr id="1066" name="Google Shape;1066;p77"/>
          <p:cNvSpPr txBox="1">
            <a:spLocks noGrp="1"/>
          </p:cNvSpPr>
          <p:nvPr>
            <p:ph type="body" idx="1"/>
          </p:nvPr>
        </p:nvSpPr>
        <p:spPr>
          <a:xfrm>
            <a:off x="0" y="0"/>
            <a:ext cx="9144000" cy="921657"/>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3600"/>
              <a:buNone/>
            </a:pPr>
            <a:r>
              <a:rPr lang="en-US"/>
              <a:t>Fund Balance – Reported as of June 30th</a:t>
            </a:r>
            <a:endParaRPr/>
          </a:p>
        </p:txBody>
      </p:sp>
      <p:sp>
        <p:nvSpPr>
          <p:cNvPr id="1067" name="Google Shape;1067;p77"/>
          <p:cNvSpPr txBox="1">
            <a:spLocks noGrp="1"/>
          </p:cNvSpPr>
          <p:nvPr>
            <p:ph type="body" idx="2"/>
          </p:nvPr>
        </p:nvSpPr>
        <p:spPr>
          <a:xfrm>
            <a:off x="312516" y="1173898"/>
            <a:ext cx="6389225" cy="3540977"/>
          </a:xfrm>
          <a:prstGeom prst="rect">
            <a:avLst/>
          </a:prstGeom>
          <a:noFill/>
          <a:ln>
            <a:noFill/>
          </a:ln>
        </p:spPr>
        <p:txBody>
          <a:bodyPr spcFirstLastPara="1" wrap="square" lIns="91425" tIns="45700" rIns="91425" bIns="45700" anchor="t" anchorCtr="0">
            <a:noAutofit/>
          </a:bodyPr>
          <a:lstStyle/>
          <a:p>
            <a:pPr marL="342900" lvl="0" indent="-203200" algn="l" rtl="0">
              <a:lnSpc>
                <a:spcPct val="100000"/>
              </a:lnSpc>
              <a:spcBef>
                <a:spcPts val="0"/>
              </a:spcBef>
              <a:spcAft>
                <a:spcPts val="0"/>
              </a:spcAft>
              <a:buClr>
                <a:schemeClr val="dk1"/>
              </a:buClr>
              <a:buSzPts val="2200"/>
              <a:buFont typeface="Arial"/>
              <a:buNone/>
            </a:pPr>
            <a:endParaRPr sz="2200">
              <a:solidFill>
                <a:srgbClr val="000000"/>
              </a:solidFill>
              <a:latin typeface="Lato"/>
              <a:ea typeface="Lato"/>
              <a:cs typeface="Lato"/>
              <a:sym typeface="Lato"/>
            </a:endParaRPr>
          </a:p>
          <a:p>
            <a:pPr marL="0" lvl="0" indent="0" algn="l" rtl="0">
              <a:lnSpc>
                <a:spcPct val="100000"/>
              </a:lnSpc>
              <a:spcBef>
                <a:spcPts val="600"/>
              </a:spcBef>
              <a:spcAft>
                <a:spcPts val="0"/>
              </a:spcAft>
              <a:buClr>
                <a:srgbClr val="000000"/>
              </a:buClr>
              <a:buSzPts val="1980"/>
              <a:buNone/>
            </a:pPr>
            <a:r>
              <a:rPr lang="en-US" sz="2200">
                <a:solidFill>
                  <a:srgbClr val="000000"/>
                </a:solidFill>
                <a:latin typeface="Lato"/>
                <a:ea typeface="Lato"/>
                <a:cs typeface="Lato"/>
                <a:sym typeface="Lato"/>
              </a:rPr>
              <a:t>Fund Balance often changes daily. </a:t>
            </a:r>
            <a:endParaRPr/>
          </a:p>
          <a:p>
            <a:pPr marL="944117" lvl="1" indent="-742949" algn="l" rtl="0">
              <a:lnSpc>
                <a:spcPct val="100000"/>
              </a:lnSpc>
              <a:spcBef>
                <a:spcPts val="0"/>
              </a:spcBef>
              <a:spcAft>
                <a:spcPts val="0"/>
              </a:spcAft>
              <a:buClr>
                <a:srgbClr val="000000"/>
              </a:buClr>
              <a:buSzPts val="1980"/>
              <a:buFont typeface="Calibri"/>
              <a:buAutoNum type="arabicPeriod"/>
            </a:pPr>
            <a:r>
              <a:rPr lang="en-US" sz="2200" b="1">
                <a:solidFill>
                  <a:srgbClr val="000000"/>
                </a:solidFill>
                <a:latin typeface="Lato"/>
                <a:ea typeface="Lato"/>
                <a:cs typeface="Lato"/>
                <a:sym typeface="Lato"/>
              </a:rPr>
              <a:t>When revenue comes in, a fund balance increases. </a:t>
            </a:r>
            <a:endParaRPr/>
          </a:p>
          <a:p>
            <a:pPr marL="944117" lvl="1" indent="-742949" algn="l" rtl="0">
              <a:lnSpc>
                <a:spcPct val="100000"/>
              </a:lnSpc>
              <a:spcBef>
                <a:spcPts val="0"/>
              </a:spcBef>
              <a:spcAft>
                <a:spcPts val="0"/>
              </a:spcAft>
              <a:buClr>
                <a:srgbClr val="000000"/>
              </a:buClr>
              <a:buSzPts val="1980"/>
              <a:buFont typeface="Calibri"/>
              <a:buAutoNum type="arabicPeriod"/>
            </a:pPr>
            <a:r>
              <a:rPr lang="en-US" sz="2200" b="1">
                <a:solidFill>
                  <a:srgbClr val="000000"/>
                </a:solidFill>
                <a:latin typeface="Lato"/>
                <a:ea typeface="Lato"/>
                <a:cs typeface="Lato"/>
                <a:sym typeface="Lato"/>
              </a:rPr>
              <a:t>When expenditures are made, a fund balance decreases.</a:t>
            </a:r>
            <a:endParaRPr/>
          </a:p>
          <a:p>
            <a:pPr marL="457200" lvl="1" indent="0" algn="l" rtl="0">
              <a:lnSpc>
                <a:spcPct val="100000"/>
              </a:lnSpc>
              <a:spcBef>
                <a:spcPts val="0"/>
              </a:spcBef>
              <a:spcAft>
                <a:spcPts val="0"/>
              </a:spcAft>
              <a:buClr>
                <a:schemeClr val="dk1"/>
              </a:buClr>
              <a:buSzPts val="1980"/>
              <a:buNone/>
            </a:pPr>
            <a:endParaRPr sz="2200" b="1">
              <a:solidFill>
                <a:srgbClr val="000000"/>
              </a:solidFill>
              <a:latin typeface="Lato"/>
              <a:ea typeface="Lato"/>
              <a:cs typeface="Lato"/>
              <a:sym typeface="Lato"/>
            </a:endParaRPr>
          </a:p>
          <a:p>
            <a:pPr marL="0" lvl="0" indent="0" algn="l" rtl="0">
              <a:lnSpc>
                <a:spcPct val="100000"/>
              </a:lnSpc>
              <a:spcBef>
                <a:spcPts val="0"/>
              </a:spcBef>
              <a:spcAft>
                <a:spcPts val="0"/>
              </a:spcAft>
              <a:buClr>
                <a:srgbClr val="000000"/>
              </a:buClr>
              <a:buSzPts val="1980"/>
              <a:buNone/>
            </a:pPr>
            <a:r>
              <a:rPr lang="en-US" sz="2200">
                <a:solidFill>
                  <a:srgbClr val="000000"/>
                </a:solidFill>
                <a:latin typeface="Lato"/>
                <a:ea typeface="Lato"/>
                <a:cs typeface="Lato"/>
                <a:sym typeface="Lato"/>
              </a:rPr>
              <a:t>In WI, a public school district’s fiscal year runs from July 1 to June 30.  Fund Balance is reported and compared to other years as of June 30</a:t>
            </a:r>
            <a:r>
              <a:rPr lang="en-US" sz="2200" baseline="30000">
                <a:solidFill>
                  <a:srgbClr val="000000"/>
                </a:solidFill>
                <a:latin typeface="Lato"/>
                <a:ea typeface="Lato"/>
                <a:cs typeface="Lato"/>
                <a:sym typeface="Lato"/>
              </a:rPr>
              <a:t>th</a:t>
            </a:r>
            <a:r>
              <a:rPr lang="en-US" sz="2200">
                <a:solidFill>
                  <a:srgbClr val="000000"/>
                </a:solidFill>
                <a:latin typeface="Lato"/>
                <a:ea typeface="Lato"/>
                <a:cs typeface="Lato"/>
                <a:sym typeface="Lato"/>
              </a:rPr>
              <a:t>.</a:t>
            </a:r>
            <a:endParaRPr/>
          </a:p>
          <a:p>
            <a:pPr marL="342900" lvl="0" indent="-203200" algn="l" rtl="0">
              <a:lnSpc>
                <a:spcPct val="100000"/>
              </a:lnSpc>
              <a:spcBef>
                <a:spcPts val="0"/>
              </a:spcBef>
              <a:spcAft>
                <a:spcPts val="0"/>
              </a:spcAft>
              <a:buClr>
                <a:schemeClr val="dk1"/>
              </a:buClr>
              <a:buSzPts val="2200"/>
              <a:buFont typeface="Calibri"/>
              <a:buNone/>
            </a:pPr>
            <a:endParaRPr sz="2200">
              <a:solidFill>
                <a:srgbClr val="000000"/>
              </a:solidFill>
              <a:latin typeface="Lato"/>
              <a:ea typeface="Lato"/>
              <a:cs typeface="Lato"/>
              <a:sym typeface="Lato"/>
            </a:endParaRPr>
          </a:p>
          <a:p>
            <a:pPr marL="342900" lvl="0" indent="-203200" algn="l" rtl="0">
              <a:lnSpc>
                <a:spcPct val="100000"/>
              </a:lnSpc>
              <a:spcBef>
                <a:spcPts val="600"/>
              </a:spcBef>
              <a:spcAft>
                <a:spcPts val="0"/>
              </a:spcAft>
              <a:buClr>
                <a:schemeClr val="dk1"/>
              </a:buClr>
              <a:buSzPts val="2200"/>
              <a:buFont typeface="Arial"/>
              <a:buNone/>
            </a:pPr>
            <a:endParaRPr sz="2200">
              <a:solidFill>
                <a:srgbClr val="000000"/>
              </a:solidFill>
              <a:latin typeface="Lato"/>
              <a:ea typeface="Lato"/>
              <a:cs typeface="Lato"/>
              <a:sym typeface="Lato"/>
            </a:endParaRPr>
          </a:p>
          <a:p>
            <a:pPr marL="342900" lvl="0" indent="-203200" algn="l" rtl="0">
              <a:lnSpc>
                <a:spcPct val="100000"/>
              </a:lnSpc>
              <a:spcBef>
                <a:spcPts val="600"/>
              </a:spcBef>
              <a:spcAft>
                <a:spcPts val="0"/>
              </a:spcAft>
              <a:buClr>
                <a:schemeClr val="dk1"/>
              </a:buClr>
              <a:buSzPts val="2200"/>
              <a:buFont typeface="Arial"/>
              <a:buNone/>
            </a:pPr>
            <a:endParaRPr sz="2200">
              <a:solidFill>
                <a:srgbClr val="000000"/>
              </a:solidFill>
              <a:latin typeface="Lato"/>
              <a:ea typeface="Lato"/>
              <a:cs typeface="Lato"/>
              <a:sym typeface="Lato"/>
            </a:endParaRPr>
          </a:p>
          <a:p>
            <a:pPr marL="342900" lvl="0" indent="-203200" algn="l" rtl="0">
              <a:lnSpc>
                <a:spcPct val="100000"/>
              </a:lnSpc>
              <a:spcBef>
                <a:spcPts val="600"/>
              </a:spcBef>
              <a:spcAft>
                <a:spcPts val="0"/>
              </a:spcAft>
              <a:buClr>
                <a:schemeClr val="dk1"/>
              </a:buClr>
              <a:buSzPts val="2200"/>
              <a:buFont typeface="Arial"/>
              <a:buNone/>
            </a:pPr>
            <a:endParaRPr sz="2200">
              <a:solidFill>
                <a:srgbClr val="000000"/>
              </a:solidFill>
              <a:latin typeface="Lato"/>
              <a:ea typeface="Lato"/>
              <a:cs typeface="Lato"/>
              <a:sym typeface="Lato"/>
            </a:endParaRPr>
          </a:p>
          <a:p>
            <a:pPr marL="342900" lvl="0" indent="-203200" algn="l" rtl="0">
              <a:lnSpc>
                <a:spcPct val="100000"/>
              </a:lnSpc>
              <a:spcBef>
                <a:spcPts val="600"/>
              </a:spcBef>
              <a:spcAft>
                <a:spcPts val="0"/>
              </a:spcAft>
              <a:buClr>
                <a:schemeClr val="dk1"/>
              </a:buClr>
              <a:buSzPts val="2200"/>
              <a:buFont typeface="Arial"/>
              <a:buNone/>
            </a:pPr>
            <a:endParaRPr sz="2200" b="0">
              <a:solidFill>
                <a:srgbClr val="000000"/>
              </a:solidFill>
              <a:latin typeface="Lato"/>
              <a:ea typeface="Lato"/>
              <a:cs typeface="Lato"/>
              <a:sym typeface="Lato"/>
            </a:endParaRPr>
          </a:p>
          <a:p>
            <a:pPr marL="342900" lvl="0" indent="-203200" algn="l" rtl="0">
              <a:lnSpc>
                <a:spcPct val="100000"/>
              </a:lnSpc>
              <a:spcBef>
                <a:spcPts val="600"/>
              </a:spcBef>
              <a:spcAft>
                <a:spcPts val="0"/>
              </a:spcAft>
              <a:buClr>
                <a:schemeClr val="dk1"/>
              </a:buClr>
              <a:buSzPts val="2200"/>
              <a:buFont typeface="Arial"/>
              <a:buNone/>
            </a:pPr>
            <a:endParaRPr sz="2200">
              <a:solidFill>
                <a:srgbClr val="000000"/>
              </a:solidFill>
              <a:latin typeface="Lato"/>
              <a:ea typeface="Lato"/>
              <a:cs typeface="Lato"/>
              <a:sym typeface="Lato"/>
            </a:endParaRPr>
          </a:p>
        </p:txBody>
      </p:sp>
      <p:grpSp>
        <p:nvGrpSpPr>
          <p:cNvPr id="1068" name="Google Shape;1068;p77"/>
          <p:cNvGrpSpPr/>
          <p:nvPr/>
        </p:nvGrpSpPr>
        <p:grpSpPr>
          <a:xfrm>
            <a:off x="6702361" y="1006997"/>
            <a:ext cx="1932876" cy="3831220"/>
            <a:chOff x="220537" y="0"/>
            <a:chExt cx="1932876" cy="3831220"/>
          </a:xfrm>
        </p:grpSpPr>
        <p:sp>
          <p:nvSpPr>
            <p:cNvPr id="1069" name="Google Shape;1069;p77"/>
            <p:cNvSpPr/>
            <p:nvPr/>
          </p:nvSpPr>
          <p:spPr>
            <a:xfrm>
              <a:off x="231817" y="0"/>
              <a:ext cx="1921596" cy="957805"/>
            </a:xfrm>
            <a:prstGeom prst="roundRect">
              <a:avLst>
                <a:gd name="adj" fmla="val 10000"/>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77"/>
            <p:cNvSpPr txBox="1"/>
            <p:nvPr/>
          </p:nvSpPr>
          <p:spPr>
            <a:xfrm>
              <a:off x="259870" y="28053"/>
              <a:ext cx="1865490" cy="901699"/>
            </a:xfrm>
            <a:prstGeom prst="rect">
              <a:avLst/>
            </a:prstGeom>
            <a:noFill/>
            <a:ln>
              <a:noFill/>
            </a:ln>
          </p:spPr>
          <p:txBody>
            <a:bodyPr spcFirstLastPara="1" wrap="square" lIns="83800" tIns="83800" rIns="83800" bIns="83800" anchor="ctr" anchorCtr="0">
              <a:noAutofit/>
            </a:bodyPr>
            <a:lstStyle/>
            <a:p>
              <a:pPr marL="0" marR="0" lvl="0" indent="0" algn="ctr" rtl="0">
                <a:lnSpc>
                  <a:spcPct val="90000"/>
                </a:lnSpc>
                <a:spcBef>
                  <a:spcPts val="0"/>
                </a:spcBef>
                <a:spcAft>
                  <a:spcPts val="0"/>
                </a:spcAft>
                <a:buClr>
                  <a:schemeClr val="lt1"/>
                </a:buClr>
                <a:buSzPts val="2200"/>
                <a:buFont typeface="Lato"/>
                <a:buNone/>
              </a:pPr>
              <a:r>
                <a:rPr lang="en-US" sz="2200">
                  <a:solidFill>
                    <a:schemeClr val="lt1"/>
                  </a:solidFill>
                  <a:latin typeface="Lato"/>
                  <a:ea typeface="Lato"/>
                  <a:cs typeface="Lato"/>
                  <a:sym typeface="Lato"/>
                </a:rPr>
                <a:t>Assets</a:t>
              </a:r>
              <a:endParaRPr/>
            </a:p>
          </p:txBody>
        </p:sp>
        <p:sp>
          <p:nvSpPr>
            <p:cNvPr id="1071" name="Google Shape;1071;p77"/>
            <p:cNvSpPr/>
            <p:nvPr/>
          </p:nvSpPr>
          <p:spPr>
            <a:xfrm rot="-10713010">
              <a:off x="1007382" y="981750"/>
              <a:ext cx="359188" cy="431012"/>
            </a:xfrm>
            <a:prstGeom prst="mathMinus">
              <a:avLst>
                <a:gd name="adj1" fmla="val 23520"/>
              </a:avLst>
            </a:prstGeom>
            <a:solidFill>
              <a:srgbClr val="B3CA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77"/>
            <p:cNvSpPr txBox="1"/>
            <p:nvPr/>
          </p:nvSpPr>
          <p:spPr>
            <a:xfrm rot="5486990">
              <a:off x="1136289" y="1065272"/>
              <a:ext cx="101374" cy="26396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2200"/>
                <a:buFont typeface="Calibri"/>
                <a:buNone/>
              </a:pPr>
              <a:endParaRPr sz="2200">
                <a:solidFill>
                  <a:schemeClr val="lt1"/>
                </a:solidFill>
                <a:latin typeface="Calibri"/>
                <a:ea typeface="Calibri"/>
                <a:cs typeface="Calibri"/>
                <a:sym typeface="Calibri"/>
              </a:endParaRPr>
            </a:p>
          </p:txBody>
        </p:sp>
        <p:sp>
          <p:nvSpPr>
            <p:cNvPr id="1073" name="Google Shape;1073;p77"/>
            <p:cNvSpPr/>
            <p:nvPr/>
          </p:nvSpPr>
          <p:spPr>
            <a:xfrm>
              <a:off x="220537" y="1436707"/>
              <a:ext cx="1921596" cy="957805"/>
            </a:xfrm>
            <a:prstGeom prst="roundRect">
              <a:avLst>
                <a:gd name="adj" fmla="val 10000"/>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77"/>
            <p:cNvSpPr txBox="1"/>
            <p:nvPr/>
          </p:nvSpPr>
          <p:spPr>
            <a:xfrm>
              <a:off x="248590" y="1464760"/>
              <a:ext cx="1865490" cy="901699"/>
            </a:xfrm>
            <a:prstGeom prst="rect">
              <a:avLst/>
            </a:prstGeom>
            <a:noFill/>
            <a:ln>
              <a:noFill/>
            </a:ln>
          </p:spPr>
          <p:txBody>
            <a:bodyPr spcFirstLastPara="1" wrap="square" lIns="83800" tIns="83800" rIns="83800" bIns="83800" anchor="ctr" anchorCtr="0">
              <a:noAutofit/>
            </a:bodyPr>
            <a:lstStyle/>
            <a:p>
              <a:pPr marL="0" marR="0" lvl="0" indent="0" algn="ctr" rtl="0">
                <a:lnSpc>
                  <a:spcPct val="90000"/>
                </a:lnSpc>
                <a:spcBef>
                  <a:spcPts val="0"/>
                </a:spcBef>
                <a:spcAft>
                  <a:spcPts val="0"/>
                </a:spcAft>
                <a:buClr>
                  <a:schemeClr val="lt1"/>
                </a:buClr>
                <a:buSzPts val="2200"/>
                <a:buFont typeface="Calibri"/>
                <a:buNone/>
              </a:pPr>
              <a:r>
                <a:rPr lang="en-US" sz="2200">
                  <a:solidFill>
                    <a:schemeClr val="lt1"/>
                  </a:solidFill>
                  <a:latin typeface="Calibri"/>
                  <a:ea typeface="Calibri"/>
                  <a:cs typeface="Calibri"/>
                  <a:sym typeface="Calibri"/>
                </a:rPr>
                <a:t>Liabilities</a:t>
              </a:r>
              <a:endParaRPr/>
            </a:p>
          </p:txBody>
        </p:sp>
        <p:sp>
          <p:nvSpPr>
            <p:cNvPr id="1075" name="Google Shape;1075;p77"/>
            <p:cNvSpPr/>
            <p:nvPr/>
          </p:nvSpPr>
          <p:spPr>
            <a:xfrm rot="-10766990">
              <a:off x="1007382" y="2418458"/>
              <a:ext cx="359188" cy="431012"/>
            </a:xfrm>
            <a:prstGeom prst="mathEqual">
              <a:avLst>
                <a:gd name="adj1" fmla="val 23520"/>
                <a:gd name="adj2" fmla="val 11760"/>
              </a:avLst>
            </a:prstGeom>
            <a:solidFill>
              <a:srgbClr val="B3CA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77"/>
            <p:cNvSpPr txBox="1"/>
            <p:nvPr/>
          </p:nvSpPr>
          <p:spPr>
            <a:xfrm rot="5433010">
              <a:off x="1111548" y="2508765"/>
              <a:ext cx="258608" cy="251432"/>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2200"/>
                <a:buFont typeface="Calibri"/>
                <a:buNone/>
              </a:pPr>
              <a:endParaRPr sz="2200">
                <a:solidFill>
                  <a:schemeClr val="lt1"/>
                </a:solidFill>
                <a:latin typeface="Calibri"/>
                <a:ea typeface="Calibri"/>
                <a:cs typeface="Calibri"/>
                <a:sym typeface="Calibri"/>
              </a:endParaRPr>
            </a:p>
          </p:txBody>
        </p:sp>
        <p:sp>
          <p:nvSpPr>
            <p:cNvPr id="1077" name="Google Shape;1077;p77"/>
            <p:cNvSpPr/>
            <p:nvPr/>
          </p:nvSpPr>
          <p:spPr>
            <a:xfrm>
              <a:off x="231817" y="2873415"/>
              <a:ext cx="1921596" cy="957805"/>
            </a:xfrm>
            <a:prstGeom prst="roundRect">
              <a:avLst>
                <a:gd name="adj" fmla="val 10000"/>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77"/>
            <p:cNvSpPr txBox="1"/>
            <p:nvPr/>
          </p:nvSpPr>
          <p:spPr>
            <a:xfrm>
              <a:off x="259870" y="2901468"/>
              <a:ext cx="1865490" cy="901699"/>
            </a:xfrm>
            <a:prstGeom prst="rect">
              <a:avLst/>
            </a:prstGeom>
            <a:noFill/>
            <a:ln>
              <a:noFill/>
            </a:ln>
          </p:spPr>
          <p:txBody>
            <a:bodyPr spcFirstLastPara="1" wrap="square" lIns="83800" tIns="83800" rIns="83800" bIns="83800" anchor="ctr" anchorCtr="0">
              <a:noAutofit/>
            </a:bodyPr>
            <a:lstStyle/>
            <a:p>
              <a:pPr marL="0" marR="0" lvl="0" indent="0" algn="ctr" rtl="0">
                <a:lnSpc>
                  <a:spcPct val="90000"/>
                </a:lnSpc>
                <a:spcBef>
                  <a:spcPts val="0"/>
                </a:spcBef>
                <a:spcAft>
                  <a:spcPts val="0"/>
                </a:spcAft>
                <a:buClr>
                  <a:schemeClr val="lt1"/>
                </a:buClr>
                <a:buSzPts val="2200"/>
                <a:buFont typeface="Lato"/>
                <a:buNone/>
              </a:pPr>
              <a:r>
                <a:rPr lang="en-US" sz="2200">
                  <a:solidFill>
                    <a:schemeClr val="lt1"/>
                  </a:solidFill>
                  <a:latin typeface="Lato"/>
                  <a:ea typeface="Lato"/>
                  <a:cs typeface="Lato"/>
                  <a:sym typeface="Lato"/>
                </a:rPr>
                <a:t>Fund Balance (Equity)</a:t>
              </a:r>
              <a:endParaRPr/>
            </a:p>
          </p:txBody>
        </p:sp>
      </p:grpSp>
      <p:sp>
        <p:nvSpPr>
          <p:cNvPr id="1079" name="Google Shape;1079;p77"/>
          <p:cNvSpPr txBox="1"/>
          <p:nvPr/>
        </p:nvSpPr>
        <p:spPr>
          <a:xfrm>
            <a:off x="8611583" y="4714875"/>
            <a:ext cx="502920" cy="4286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400">
                <a:solidFill>
                  <a:schemeClr val="dk1"/>
                </a:solidFill>
                <a:latin typeface="Lato"/>
                <a:ea typeface="Lato"/>
                <a:cs typeface="Lato"/>
                <a:sym typeface="Lato"/>
              </a:rPr>
              <a:t>81</a:t>
            </a:fld>
            <a:endParaRPr sz="1400" dirty="0">
              <a:solidFill>
                <a:schemeClr val="dk1"/>
              </a:solidFill>
              <a:latin typeface="Lato"/>
              <a:ea typeface="Lato"/>
              <a:cs typeface="Lato"/>
              <a:sym typeface="Lato"/>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1083"/>
        <p:cNvGrpSpPr/>
        <p:nvPr/>
      </p:nvGrpSpPr>
      <p:grpSpPr>
        <a:xfrm>
          <a:off x="0" y="0"/>
          <a:ext cx="0" cy="0"/>
          <a:chOff x="0" y="0"/>
          <a:chExt cx="0" cy="0"/>
        </a:xfrm>
      </p:grpSpPr>
      <p:sp>
        <p:nvSpPr>
          <p:cNvPr id="1084" name="Google Shape;1084;p78"/>
          <p:cNvSpPr txBox="1">
            <a:spLocks noGrp="1"/>
          </p:cNvSpPr>
          <p:nvPr>
            <p:ph type="body" idx="1"/>
          </p:nvPr>
        </p:nvSpPr>
        <p:spPr>
          <a:xfrm>
            <a:off x="0" y="0"/>
            <a:ext cx="9144000" cy="921657"/>
          </a:xfrm>
          <a:prstGeom prst="rect">
            <a:avLst/>
          </a:prstGeom>
          <a:noFill/>
          <a:ln>
            <a:noFill/>
          </a:ln>
        </p:spPr>
        <p:txBody>
          <a:bodyPr spcFirstLastPara="1" wrap="square" lIns="91425" tIns="45700" rIns="91425" bIns="45700" anchor="ctr" anchorCtr="0">
            <a:normAutofit fontScale="92500" lnSpcReduction="20000"/>
          </a:bodyPr>
          <a:lstStyle/>
          <a:p>
            <a:pPr marL="0" lvl="0" indent="0" algn="ctr" rtl="0">
              <a:lnSpc>
                <a:spcPct val="100000"/>
              </a:lnSpc>
              <a:spcBef>
                <a:spcPts val="0"/>
              </a:spcBef>
              <a:spcAft>
                <a:spcPts val="0"/>
              </a:spcAft>
              <a:buClr>
                <a:schemeClr val="lt1"/>
              </a:buClr>
              <a:buSzPct val="100000"/>
              <a:buNone/>
            </a:pPr>
            <a:r>
              <a:rPr lang="en-US"/>
              <a:t>How does a June 30 fund balance grow or shrink?</a:t>
            </a:r>
            <a:endParaRPr/>
          </a:p>
        </p:txBody>
      </p:sp>
      <p:grpSp>
        <p:nvGrpSpPr>
          <p:cNvPr id="1085" name="Google Shape;1085;p78"/>
          <p:cNvGrpSpPr/>
          <p:nvPr/>
        </p:nvGrpSpPr>
        <p:grpSpPr>
          <a:xfrm>
            <a:off x="130272" y="1886349"/>
            <a:ext cx="8906604" cy="2320557"/>
            <a:chOff x="2951" y="793355"/>
            <a:chExt cx="8906604" cy="2320557"/>
          </a:xfrm>
        </p:grpSpPr>
        <p:sp>
          <p:nvSpPr>
            <p:cNvPr id="1086" name="Google Shape;1086;p78"/>
            <p:cNvSpPr/>
            <p:nvPr/>
          </p:nvSpPr>
          <p:spPr>
            <a:xfrm>
              <a:off x="2951" y="793355"/>
              <a:ext cx="2320557" cy="2320557"/>
            </a:xfrm>
            <a:prstGeom prst="ellipse">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78"/>
            <p:cNvSpPr txBox="1"/>
            <p:nvPr/>
          </p:nvSpPr>
          <p:spPr>
            <a:xfrm>
              <a:off x="342789" y="1133193"/>
              <a:ext cx="1640881" cy="1640881"/>
            </a:xfrm>
            <a:prstGeom prst="rect">
              <a:avLst/>
            </a:prstGeom>
            <a:noFill/>
            <a:ln>
              <a:noFill/>
            </a:ln>
          </p:spPr>
          <p:txBody>
            <a:bodyPr spcFirstLastPara="1" wrap="square" lIns="27925" tIns="27925" rIns="27925" bIns="27925" anchor="ctr" anchorCtr="0">
              <a:noAutofit/>
            </a:bodyPr>
            <a:lstStyle/>
            <a:p>
              <a:pPr marL="0" marR="0" lvl="0" indent="0" algn="ctr" rtl="0">
                <a:lnSpc>
                  <a:spcPct val="90000"/>
                </a:lnSpc>
                <a:spcBef>
                  <a:spcPts val="0"/>
                </a:spcBef>
                <a:spcAft>
                  <a:spcPts val="0"/>
                </a:spcAft>
                <a:buClr>
                  <a:schemeClr val="lt1"/>
                </a:buClr>
                <a:buSzPts val="2200"/>
                <a:buFont typeface="Lato"/>
                <a:buNone/>
              </a:pPr>
              <a:r>
                <a:rPr lang="en-US" sz="2200" b="0">
                  <a:solidFill>
                    <a:schemeClr val="lt1"/>
                  </a:solidFill>
                  <a:latin typeface="Lato"/>
                  <a:ea typeface="Lato"/>
                  <a:cs typeface="Lato"/>
                  <a:sym typeface="Lato"/>
                </a:rPr>
                <a:t>Prior Year Ending Fund Balance (Equity)</a:t>
              </a:r>
              <a:endParaRPr sz="2200">
                <a:solidFill>
                  <a:schemeClr val="lt1"/>
                </a:solidFill>
                <a:latin typeface="Lato"/>
                <a:ea typeface="Lato"/>
                <a:cs typeface="Lato"/>
                <a:sym typeface="Lato"/>
              </a:endParaRPr>
            </a:p>
          </p:txBody>
        </p:sp>
        <p:sp>
          <p:nvSpPr>
            <p:cNvPr id="1088" name="Google Shape;1088;p78"/>
            <p:cNvSpPr/>
            <p:nvPr/>
          </p:nvSpPr>
          <p:spPr>
            <a:xfrm>
              <a:off x="2429872" y="1573764"/>
              <a:ext cx="759739" cy="759739"/>
            </a:xfrm>
            <a:prstGeom prst="mathPlus">
              <a:avLst>
                <a:gd name="adj1" fmla="val 23520"/>
              </a:avLst>
            </a:prstGeom>
            <a:solidFill>
              <a:srgbClr val="B3CA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78"/>
            <p:cNvSpPr txBox="1"/>
            <p:nvPr/>
          </p:nvSpPr>
          <p:spPr>
            <a:xfrm>
              <a:off x="2530575" y="1864288"/>
              <a:ext cx="558333" cy="178691"/>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2200"/>
                <a:buFont typeface="Calibri"/>
                <a:buNone/>
              </a:pPr>
              <a:endParaRPr sz="2200">
                <a:solidFill>
                  <a:schemeClr val="lt1"/>
                </a:solidFill>
                <a:latin typeface="Lato"/>
                <a:ea typeface="Lato"/>
                <a:cs typeface="Lato"/>
                <a:sym typeface="Lato"/>
              </a:endParaRPr>
            </a:p>
          </p:txBody>
        </p:sp>
        <p:sp>
          <p:nvSpPr>
            <p:cNvPr id="1090" name="Google Shape;1090;p78"/>
            <p:cNvSpPr/>
            <p:nvPr/>
          </p:nvSpPr>
          <p:spPr>
            <a:xfrm>
              <a:off x="3295974" y="793355"/>
              <a:ext cx="2320557" cy="2320557"/>
            </a:xfrm>
            <a:prstGeom prst="ellipse">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78"/>
            <p:cNvSpPr txBox="1"/>
            <p:nvPr/>
          </p:nvSpPr>
          <p:spPr>
            <a:xfrm>
              <a:off x="3635812" y="1133193"/>
              <a:ext cx="1640881" cy="1640881"/>
            </a:xfrm>
            <a:prstGeom prst="rect">
              <a:avLst/>
            </a:prstGeom>
            <a:noFill/>
            <a:ln>
              <a:noFill/>
            </a:ln>
          </p:spPr>
          <p:txBody>
            <a:bodyPr spcFirstLastPara="1" wrap="square" lIns="27925" tIns="27925" rIns="27925" bIns="27925" anchor="ctr" anchorCtr="0">
              <a:noAutofit/>
            </a:bodyPr>
            <a:lstStyle/>
            <a:p>
              <a:pPr marL="0" marR="0" lvl="0" indent="0" algn="ctr" rtl="0">
                <a:lnSpc>
                  <a:spcPct val="90000"/>
                </a:lnSpc>
                <a:spcBef>
                  <a:spcPts val="0"/>
                </a:spcBef>
                <a:spcAft>
                  <a:spcPts val="0"/>
                </a:spcAft>
                <a:buClr>
                  <a:schemeClr val="lt1"/>
                </a:buClr>
                <a:buSzPts val="2200"/>
                <a:buFont typeface="Lato"/>
                <a:buNone/>
              </a:pPr>
              <a:r>
                <a:rPr lang="en-US" sz="2200">
                  <a:solidFill>
                    <a:schemeClr val="lt1"/>
                  </a:solidFill>
                  <a:latin typeface="Lato"/>
                  <a:ea typeface="Lato"/>
                  <a:cs typeface="Lato"/>
                  <a:sym typeface="Lato"/>
                </a:rPr>
                <a:t>Current Year Difference Between Revenue and Expense</a:t>
              </a:r>
              <a:endParaRPr sz="2200">
                <a:solidFill>
                  <a:schemeClr val="lt1"/>
                </a:solidFill>
                <a:latin typeface="Lato"/>
                <a:ea typeface="Lato"/>
                <a:cs typeface="Lato"/>
                <a:sym typeface="Lato"/>
              </a:endParaRPr>
            </a:p>
          </p:txBody>
        </p:sp>
        <p:sp>
          <p:nvSpPr>
            <p:cNvPr id="1092" name="Google Shape;1092;p78"/>
            <p:cNvSpPr/>
            <p:nvPr/>
          </p:nvSpPr>
          <p:spPr>
            <a:xfrm>
              <a:off x="5722895" y="1573764"/>
              <a:ext cx="759739" cy="759739"/>
            </a:xfrm>
            <a:prstGeom prst="mathEqual">
              <a:avLst>
                <a:gd name="adj1" fmla="val 23520"/>
                <a:gd name="adj2" fmla="val 11760"/>
              </a:avLst>
            </a:prstGeom>
            <a:solidFill>
              <a:srgbClr val="B3CA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78"/>
            <p:cNvSpPr txBox="1"/>
            <p:nvPr/>
          </p:nvSpPr>
          <p:spPr>
            <a:xfrm>
              <a:off x="5823598" y="1730270"/>
              <a:ext cx="558333" cy="446727"/>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2200"/>
                <a:buFont typeface="Calibri"/>
                <a:buNone/>
              </a:pPr>
              <a:endParaRPr sz="2200">
                <a:solidFill>
                  <a:schemeClr val="lt1"/>
                </a:solidFill>
                <a:latin typeface="Lato"/>
                <a:ea typeface="Lato"/>
                <a:cs typeface="Lato"/>
                <a:sym typeface="Lato"/>
              </a:endParaRPr>
            </a:p>
          </p:txBody>
        </p:sp>
        <p:sp>
          <p:nvSpPr>
            <p:cNvPr id="1094" name="Google Shape;1094;p78"/>
            <p:cNvSpPr/>
            <p:nvPr/>
          </p:nvSpPr>
          <p:spPr>
            <a:xfrm>
              <a:off x="6588998" y="793355"/>
              <a:ext cx="2320557" cy="2320557"/>
            </a:xfrm>
            <a:prstGeom prst="ellipse">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78"/>
            <p:cNvSpPr txBox="1"/>
            <p:nvPr/>
          </p:nvSpPr>
          <p:spPr>
            <a:xfrm>
              <a:off x="6928836" y="1133193"/>
              <a:ext cx="1640881" cy="1640881"/>
            </a:xfrm>
            <a:prstGeom prst="rect">
              <a:avLst/>
            </a:prstGeom>
            <a:noFill/>
            <a:ln>
              <a:noFill/>
            </a:ln>
          </p:spPr>
          <p:txBody>
            <a:bodyPr spcFirstLastPara="1" wrap="square" lIns="27925" tIns="27925" rIns="27925" bIns="27925" anchor="ctr" anchorCtr="0">
              <a:noAutofit/>
            </a:bodyPr>
            <a:lstStyle/>
            <a:p>
              <a:pPr marL="0" marR="0" lvl="0" indent="0" algn="ctr" rtl="0">
                <a:lnSpc>
                  <a:spcPct val="90000"/>
                </a:lnSpc>
                <a:spcBef>
                  <a:spcPts val="0"/>
                </a:spcBef>
                <a:spcAft>
                  <a:spcPts val="0"/>
                </a:spcAft>
                <a:buClr>
                  <a:schemeClr val="lt1"/>
                </a:buClr>
                <a:buSzPts val="2200"/>
                <a:buFont typeface="Lato"/>
                <a:buNone/>
              </a:pPr>
              <a:r>
                <a:rPr lang="en-US" sz="2200">
                  <a:solidFill>
                    <a:schemeClr val="lt1"/>
                  </a:solidFill>
                  <a:latin typeface="Lato"/>
                  <a:ea typeface="Lato"/>
                  <a:cs typeface="Lato"/>
                  <a:sym typeface="Lato"/>
                </a:rPr>
                <a:t>Ending Fund Balance (Equity)</a:t>
              </a:r>
              <a:endParaRPr/>
            </a:p>
          </p:txBody>
        </p:sp>
      </p:grpSp>
      <p:sp>
        <p:nvSpPr>
          <p:cNvPr id="1096" name="Google Shape;1096;p78"/>
          <p:cNvSpPr txBox="1"/>
          <p:nvPr/>
        </p:nvSpPr>
        <p:spPr>
          <a:xfrm>
            <a:off x="8532273" y="4825969"/>
            <a:ext cx="502920" cy="22631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400">
                <a:solidFill>
                  <a:schemeClr val="dk1"/>
                </a:solidFill>
                <a:latin typeface="Lato"/>
                <a:ea typeface="Lato"/>
                <a:cs typeface="Lato"/>
                <a:sym typeface="Lato"/>
              </a:rPr>
              <a:t>82</a:t>
            </a:fld>
            <a:endParaRPr sz="1400">
              <a:solidFill>
                <a:schemeClr val="dk1"/>
              </a:solidFill>
              <a:latin typeface="Lato"/>
              <a:ea typeface="Lato"/>
              <a:cs typeface="Lato"/>
              <a:sym typeface="Lato"/>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1100"/>
        <p:cNvGrpSpPr/>
        <p:nvPr/>
      </p:nvGrpSpPr>
      <p:grpSpPr>
        <a:xfrm>
          <a:off x="0" y="0"/>
          <a:ext cx="0" cy="0"/>
          <a:chOff x="0" y="0"/>
          <a:chExt cx="0" cy="0"/>
        </a:xfrm>
      </p:grpSpPr>
      <p:sp>
        <p:nvSpPr>
          <p:cNvPr id="1101" name="Google Shape;1101;p79"/>
          <p:cNvSpPr txBox="1">
            <a:spLocks noGrp="1"/>
          </p:cNvSpPr>
          <p:nvPr>
            <p:ph type="body" idx="1"/>
          </p:nvPr>
        </p:nvSpPr>
        <p:spPr>
          <a:xfrm>
            <a:off x="0" y="0"/>
            <a:ext cx="9144000" cy="921657"/>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3600"/>
              <a:buNone/>
            </a:pPr>
            <a:r>
              <a:rPr lang="en-US"/>
              <a:t>How Large A Fund Balance? </a:t>
            </a:r>
            <a:endParaRPr/>
          </a:p>
        </p:txBody>
      </p:sp>
      <p:sp>
        <p:nvSpPr>
          <p:cNvPr id="1102" name="Google Shape;1102;p79"/>
          <p:cNvSpPr txBox="1">
            <a:spLocks noGrp="1"/>
          </p:cNvSpPr>
          <p:nvPr>
            <p:ph type="body" idx="2"/>
          </p:nvPr>
        </p:nvSpPr>
        <p:spPr>
          <a:xfrm>
            <a:off x="342900" y="1219200"/>
            <a:ext cx="8420099" cy="3474244"/>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rgbClr val="000000"/>
              </a:buClr>
              <a:buSzPts val="2200"/>
              <a:buNone/>
            </a:pPr>
            <a:r>
              <a:rPr lang="en-US" sz="2200" b="0" dirty="0">
                <a:solidFill>
                  <a:srgbClr val="000000"/>
                </a:solidFill>
                <a:latin typeface="Lato"/>
                <a:ea typeface="Lato"/>
                <a:cs typeface="Lato"/>
                <a:sym typeface="Lato"/>
              </a:rPr>
              <a:t>Determination of an appropriate fund balance is strictly a local matter.</a:t>
            </a:r>
            <a:endParaRPr dirty="0"/>
          </a:p>
          <a:p>
            <a:pPr marL="0" lvl="0" indent="0" algn="l" rtl="0">
              <a:lnSpc>
                <a:spcPct val="150000"/>
              </a:lnSpc>
              <a:spcBef>
                <a:spcPts val="0"/>
              </a:spcBef>
              <a:spcAft>
                <a:spcPts val="0"/>
              </a:spcAft>
              <a:buClr>
                <a:schemeClr val="dk1"/>
              </a:buClr>
              <a:buSzPts val="2200"/>
              <a:buNone/>
            </a:pPr>
            <a:endParaRPr sz="2200" b="0" dirty="0">
              <a:solidFill>
                <a:srgbClr val="000000"/>
              </a:solidFill>
              <a:latin typeface="Lato"/>
              <a:ea typeface="Lato"/>
              <a:cs typeface="Lato"/>
              <a:sym typeface="Lato"/>
            </a:endParaRPr>
          </a:p>
          <a:p>
            <a:pPr marL="0" lvl="0" indent="0" algn="l" rtl="0">
              <a:lnSpc>
                <a:spcPct val="150000"/>
              </a:lnSpc>
              <a:spcBef>
                <a:spcPts val="0"/>
              </a:spcBef>
              <a:spcAft>
                <a:spcPts val="0"/>
              </a:spcAft>
              <a:buClr>
                <a:srgbClr val="000000"/>
              </a:buClr>
              <a:buSzPts val="2200"/>
              <a:buNone/>
            </a:pPr>
            <a:r>
              <a:rPr lang="en-US" sz="2200" dirty="0">
                <a:solidFill>
                  <a:srgbClr val="000000"/>
                </a:solidFill>
                <a:latin typeface="Lato"/>
                <a:ea typeface="Lato"/>
                <a:cs typeface="Lato"/>
                <a:sym typeface="Lato"/>
              </a:rPr>
              <a:t>The Department of Public Instruction (DPI) </a:t>
            </a:r>
            <a:r>
              <a:rPr lang="en-US" sz="2200" b="0" dirty="0">
                <a:solidFill>
                  <a:srgbClr val="000000"/>
                </a:solidFill>
                <a:latin typeface="Lato"/>
                <a:ea typeface="Lato"/>
                <a:cs typeface="Lato"/>
                <a:sym typeface="Lato"/>
              </a:rPr>
              <a:t>makes no recommendation, except that it encourages districts to seek legal counsel should they contemplate budgeting for and/or operating with a negative general fund balance.</a:t>
            </a:r>
            <a:endParaRPr dirty="0"/>
          </a:p>
          <a:p>
            <a:pPr marL="342900" lvl="0" indent="-203200" algn="l" rtl="0">
              <a:lnSpc>
                <a:spcPct val="150000"/>
              </a:lnSpc>
              <a:spcBef>
                <a:spcPts val="0"/>
              </a:spcBef>
              <a:spcAft>
                <a:spcPts val="0"/>
              </a:spcAft>
              <a:buClr>
                <a:schemeClr val="dk1"/>
              </a:buClr>
              <a:buSzPts val="2200"/>
              <a:buFont typeface="Calibri"/>
              <a:buNone/>
            </a:pPr>
            <a:endParaRPr sz="2200" dirty="0">
              <a:solidFill>
                <a:srgbClr val="000000"/>
              </a:solidFill>
              <a:latin typeface="Lato"/>
              <a:ea typeface="Lato"/>
              <a:cs typeface="Lato"/>
              <a:sym typeface="Lato"/>
            </a:endParaRPr>
          </a:p>
          <a:p>
            <a:pPr marL="342900" lvl="0" indent="-203200" algn="l" rtl="0">
              <a:lnSpc>
                <a:spcPct val="150000"/>
              </a:lnSpc>
              <a:spcBef>
                <a:spcPts val="600"/>
              </a:spcBef>
              <a:spcAft>
                <a:spcPts val="0"/>
              </a:spcAft>
              <a:buClr>
                <a:schemeClr val="dk1"/>
              </a:buClr>
              <a:buSzPts val="2200"/>
              <a:buFont typeface="Arial"/>
              <a:buNone/>
            </a:pPr>
            <a:endParaRPr sz="2200" dirty="0">
              <a:solidFill>
                <a:srgbClr val="000000"/>
              </a:solidFill>
              <a:latin typeface="Lato"/>
              <a:ea typeface="Lato"/>
              <a:cs typeface="Lato"/>
              <a:sym typeface="Lato"/>
            </a:endParaRPr>
          </a:p>
          <a:p>
            <a:pPr marL="342900" lvl="0" indent="-203200" algn="l" rtl="0">
              <a:lnSpc>
                <a:spcPct val="150000"/>
              </a:lnSpc>
              <a:spcBef>
                <a:spcPts val="600"/>
              </a:spcBef>
              <a:spcAft>
                <a:spcPts val="0"/>
              </a:spcAft>
              <a:buClr>
                <a:schemeClr val="dk1"/>
              </a:buClr>
              <a:buSzPts val="2200"/>
              <a:buFont typeface="Arial"/>
              <a:buNone/>
            </a:pPr>
            <a:endParaRPr sz="2200" dirty="0">
              <a:solidFill>
                <a:srgbClr val="000000"/>
              </a:solidFill>
              <a:latin typeface="Lato"/>
              <a:ea typeface="Lato"/>
              <a:cs typeface="Lato"/>
              <a:sym typeface="Lato"/>
            </a:endParaRPr>
          </a:p>
          <a:p>
            <a:pPr marL="342900" lvl="0" indent="-203200" algn="l" rtl="0">
              <a:lnSpc>
                <a:spcPct val="150000"/>
              </a:lnSpc>
              <a:spcBef>
                <a:spcPts val="600"/>
              </a:spcBef>
              <a:spcAft>
                <a:spcPts val="0"/>
              </a:spcAft>
              <a:buClr>
                <a:schemeClr val="dk1"/>
              </a:buClr>
              <a:buSzPts val="2200"/>
              <a:buFont typeface="Arial"/>
              <a:buNone/>
            </a:pPr>
            <a:endParaRPr sz="2200" dirty="0">
              <a:solidFill>
                <a:srgbClr val="000000"/>
              </a:solidFill>
              <a:latin typeface="Lato"/>
              <a:ea typeface="Lato"/>
              <a:cs typeface="Lato"/>
              <a:sym typeface="Lato"/>
            </a:endParaRPr>
          </a:p>
          <a:p>
            <a:pPr marL="342900" lvl="0" indent="-203200" algn="l" rtl="0">
              <a:lnSpc>
                <a:spcPct val="150000"/>
              </a:lnSpc>
              <a:spcBef>
                <a:spcPts val="600"/>
              </a:spcBef>
              <a:spcAft>
                <a:spcPts val="0"/>
              </a:spcAft>
              <a:buClr>
                <a:schemeClr val="dk1"/>
              </a:buClr>
              <a:buSzPts val="2200"/>
              <a:buFont typeface="Arial"/>
              <a:buNone/>
            </a:pPr>
            <a:endParaRPr sz="2200" b="0" dirty="0">
              <a:solidFill>
                <a:srgbClr val="000000"/>
              </a:solidFill>
              <a:latin typeface="Lato"/>
              <a:ea typeface="Lato"/>
              <a:cs typeface="Lato"/>
              <a:sym typeface="Lato"/>
            </a:endParaRPr>
          </a:p>
          <a:p>
            <a:pPr marL="342900" lvl="0" indent="-203200" algn="l" rtl="0">
              <a:lnSpc>
                <a:spcPct val="150000"/>
              </a:lnSpc>
              <a:spcBef>
                <a:spcPts val="600"/>
              </a:spcBef>
              <a:spcAft>
                <a:spcPts val="0"/>
              </a:spcAft>
              <a:buClr>
                <a:schemeClr val="dk1"/>
              </a:buClr>
              <a:buSzPts val="2200"/>
              <a:buFont typeface="Arial"/>
              <a:buNone/>
            </a:pPr>
            <a:endParaRPr sz="2200" dirty="0">
              <a:solidFill>
                <a:srgbClr val="000000"/>
              </a:solidFill>
              <a:latin typeface="Lato"/>
              <a:ea typeface="Lato"/>
              <a:cs typeface="Lato"/>
              <a:sym typeface="Lato"/>
            </a:endParaRPr>
          </a:p>
        </p:txBody>
      </p:sp>
      <p:sp>
        <p:nvSpPr>
          <p:cNvPr id="1103" name="Google Shape;1103;p79"/>
          <p:cNvSpPr/>
          <p:nvPr/>
        </p:nvSpPr>
        <p:spPr>
          <a:xfrm>
            <a:off x="4845541" y="4379102"/>
            <a:ext cx="4523929" cy="400110"/>
          </a:xfrm>
          <a:prstGeom prst="rect">
            <a:avLst/>
          </a:prstGeom>
          <a:noFill/>
          <a:ln>
            <a:noFill/>
          </a:ln>
        </p:spPr>
        <p:txBody>
          <a:bodyPr spcFirstLastPara="1" wrap="square" lIns="91425" tIns="45700" rIns="91425" bIns="45700" anchor="t" anchorCtr="0">
            <a:spAutoFit/>
          </a:bodyPr>
          <a:lstStyle/>
          <a:p>
            <a:pPr marL="49025" marR="0" lvl="0" indent="0" algn="ctr" rtl="0">
              <a:spcBef>
                <a:spcPts val="0"/>
              </a:spcBef>
              <a:spcAft>
                <a:spcPts val="0"/>
              </a:spcAft>
              <a:buNone/>
            </a:pPr>
            <a:r>
              <a:rPr lang="en-US" sz="2000" dirty="0">
                <a:solidFill>
                  <a:srgbClr val="000000"/>
                </a:solidFill>
                <a:latin typeface="Lato"/>
                <a:ea typeface="Lato"/>
                <a:cs typeface="Lato"/>
                <a:sym typeface="Lato"/>
              </a:rPr>
              <a:t>This means on an ongoing basis</a:t>
            </a:r>
            <a:endParaRPr dirty="0"/>
          </a:p>
        </p:txBody>
      </p:sp>
      <p:pic>
        <p:nvPicPr>
          <p:cNvPr id="1104" name="Google Shape;1104;p79" descr="Image result for exclamation mark"/>
          <p:cNvPicPr preferRelativeResize="0"/>
          <p:nvPr/>
        </p:nvPicPr>
        <p:blipFill rotWithShape="1">
          <a:blip r:embed="rId3">
            <a:alphaModFix/>
          </a:blip>
          <a:srcRect/>
          <a:stretch/>
        </p:blipFill>
        <p:spPr>
          <a:xfrm>
            <a:off x="4845541" y="4308994"/>
            <a:ext cx="470218" cy="470218"/>
          </a:xfrm>
          <a:prstGeom prst="rect">
            <a:avLst/>
          </a:prstGeom>
          <a:noFill/>
          <a:ln>
            <a:noFill/>
          </a:ln>
        </p:spPr>
      </p:pic>
      <p:sp>
        <p:nvSpPr>
          <p:cNvPr id="1105" name="Google Shape;1105;p79"/>
          <p:cNvSpPr txBox="1"/>
          <p:nvPr/>
        </p:nvSpPr>
        <p:spPr>
          <a:xfrm>
            <a:off x="8532273" y="4825969"/>
            <a:ext cx="502920" cy="22631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400">
                <a:solidFill>
                  <a:schemeClr val="dk1"/>
                </a:solidFill>
                <a:latin typeface="Lato"/>
                <a:ea typeface="Lato"/>
                <a:cs typeface="Lato"/>
                <a:sym typeface="Lato"/>
              </a:rPr>
              <a:t>83</a:t>
            </a:fld>
            <a:endParaRPr sz="1400">
              <a:solidFill>
                <a:schemeClr val="dk1"/>
              </a:solidFill>
              <a:latin typeface="Lato"/>
              <a:ea typeface="Lato"/>
              <a:cs typeface="Lato"/>
              <a:sym typeface="Lato"/>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1109"/>
        <p:cNvGrpSpPr/>
        <p:nvPr/>
      </p:nvGrpSpPr>
      <p:grpSpPr>
        <a:xfrm>
          <a:off x="0" y="0"/>
          <a:ext cx="0" cy="0"/>
          <a:chOff x="0" y="0"/>
          <a:chExt cx="0" cy="0"/>
        </a:xfrm>
      </p:grpSpPr>
      <p:sp>
        <p:nvSpPr>
          <p:cNvPr id="1110" name="Google Shape;1110;p80"/>
          <p:cNvSpPr txBox="1">
            <a:spLocks noGrp="1"/>
          </p:cNvSpPr>
          <p:nvPr>
            <p:ph type="body" idx="1"/>
          </p:nvPr>
        </p:nvSpPr>
        <p:spPr>
          <a:xfrm>
            <a:off x="0" y="0"/>
            <a:ext cx="9144000" cy="921657"/>
          </a:xfrm>
          <a:prstGeom prst="rect">
            <a:avLst/>
          </a:prstGeom>
          <a:noFill/>
          <a:ln>
            <a:noFill/>
          </a:ln>
        </p:spPr>
        <p:txBody>
          <a:bodyPr spcFirstLastPara="1" wrap="square" lIns="91425" tIns="45700" rIns="91425" bIns="45700" anchor="ctr" anchorCtr="0">
            <a:normAutofit fontScale="92500" lnSpcReduction="20000"/>
          </a:bodyPr>
          <a:lstStyle/>
          <a:p>
            <a:pPr marL="0" lvl="0" indent="0" algn="ctr" rtl="0">
              <a:lnSpc>
                <a:spcPct val="100000"/>
              </a:lnSpc>
              <a:spcBef>
                <a:spcPts val="0"/>
              </a:spcBef>
              <a:spcAft>
                <a:spcPts val="0"/>
              </a:spcAft>
              <a:buClr>
                <a:schemeClr val="lt1"/>
              </a:buClr>
              <a:buSzPct val="100000"/>
              <a:buNone/>
            </a:pPr>
            <a:r>
              <a:rPr lang="en-US"/>
              <a:t>According to DPI, a district with an appropriate fund balance can: </a:t>
            </a:r>
            <a:endParaRPr/>
          </a:p>
        </p:txBody>
      </p:sp>
      <p:sp>
        <p:nvSpPr>
          <p:cNvPr id="1111" name="Google Shape;1111;p80"/>
          <p:cNvSpPr txBox="1">
            <a:spLocks noGrp="1"/>
          </p:cNvSpPr>
          <p:nvPr>
            <p:ph type="body" idx="2"/>
          </p:nvPr>
        </p:nvSpPr>
        <p:spPr>
          <a:xfrm>
            <a:off x="411480" y="1152467"/>
            <a:ext cx="8267699" cy="3540977"/>
          </a:xfrm>
          <a:prstGeom prst="rect">
            <a:avLst/>
          </a:prstGeom>
          <a:noFill/>
          <a:ln>
            <a:noFill/>
          </a:ln>
        </p:spPr>
        <p:txBody>
          <a:bodyPr spcFirstLastPara="1" wrap="square" lIns="91425" tIns="45700" rIns="91425" bIns="45700" anchor="t" anchorCtr="0">
            <a:noAutofit/>
          </a:bodyPr>
          <a:lstStyle/>
          <a:p>
            <a:pPr marL="342900" lvl="0" indent="-203200" algn="l" rtl="0">
              <a:lnSpc>
                <a:spcPct val="100000"/>
              </a:lnSpc>
              <a:spcBef>
                <a:spcPts val="0"/>
              </a:spcBef>
              <a:spcAft>
                <a:spcPts val="0"/>
              </a:spcAft>
              <a:buClr>
                <a:schemeClr val="dk1"/>
              </a:buClr>
              <a:buSzPts val="2200"/>
              <a:buFont typeface="Arial"/>
              <a:buNone/>
            </a:pPr>
            <a:endParaRPr sz="2200" b="0" dirty="0">
              <a:solidFill>
                <a:srgbClr val="000000"/>
              </a:solidFill>
            </a:endParaRPr>
          </a:p>
          <a:p>
            <a:pPr marL="457200" lvl="0" indent="-457200" algn="l" rtl="0">
              <a:lnSpc>
                <a:spcPct val="100000"/>
              </a:lnSpc>
              <a:spcBef>
                <a:spcPts val="600"/>
              </a:spcBef>
              <a:spcAft>
                <a:spcPts val="0"/>
              </a:spcAft>
              <a:buClr>
                <a:srgbClr val="000000"/>
              </a:buClr>
              <a:buSzPts val="2200"/>
              <a:buFont typeface="Calibri"/>
              <a:buAutoNum type="arabicPeriod"/>
            </a:pPr>
            <a:r>
              <a:rPr lang="en-US" sz="2200" dirty="0">
                <a:solidFill>
                  <a:srgbClr val="000000"/>
                </a:solidFill>
              </a:rPr>
              <a:t>Avoid interest cost and time lost associated with borrowing</a:t>
            </a:r>
            <a:endParaRPr dirty="0"/>
          </a:p>
          <a:p>
            <a:pPr marL="457200" lvl="0" indent="-317500" algn="l" rtl="0">
              <a:lnSpc>
                <a:spcPct val="100000"/>
              </a:lnSpc>
              <a:spcBef>
                <a:spcPts val="0"/>
              </a:spcBef>
              <a:spcAft>
                <a:spcPts val="0"/>
              </a:spcAft>
              <a:buClr>
                <a:schemeClr val="dk1"/>
              </a:buClr>
              <a:buSzPts val="2200"/>
              <a:buFont typeface="Calibri"/>
              <a:buNone/>
            </a:pPr>
            <a:endParaRPr sz="2200" dirty="0">
              <a:solidFill>
                <a:srgbClr val="000000"/>
              </a:solidFill>
            </a:endParaRPr>
          </a:p>
          <a:p>
            <a:pPr marL="457200" lvl="0" indent="-457200" algn="l" rtl="0">
              <a:lnSpc>
                <a:spcPct val="100000"/>
              </a:lnSpc>
              <a:spcBef>
                <a:spcPts val="0"/>
              </a:spcBef>
              <a:spcAft>
                <a:spcPts val="0"/>
              </a:spcAft>
              <a:buClr>
                <a:srgbClr val="000000"/>
              </a:buClr>
              <a:buSzPts val="2200"/>
              <a:buFont typeface="Calibri"/>
              <a:buAutoNum type="arabicPeriod"/>
            </a:pPr>
            <a:r>
              <a:rPr lang="en-US" sz="2200" dirty="0">
                <a:solidFill>
                  <a:srgbClr val="000000"/>
                </a:solidFill>
              </a:rPr>
              <a:t>Make special purchases or cover unforeseen expenditure needs</a:t>
            </a:r>
            <a:endParaRPr dirty="0"/>
          </a:p>
          <a:p>
            <a:pPr marL="457200" lvl="0" indent="-317500" algn="l" rtl="0">
              <a:lnSpc>
                <a:spcPct val="100000"/>
              </a:lnSpc>
              <a:spcBef>
                <a:spcPts val="0"/>
              </a:spcBef>
              <a:spcAft>
                <a:spcPts val="0"/>
              </a:spcAft>
              <a:buClr>
                <a:schemeClr val="dk1"/>
              </a:buClr>
              <a:buSzPts val="2200"/>
              <a:buFont typeface="Calibri"/>
              <a:buNone/>
            </a:pPr>
            <a:endParaRPr sz="2200" dirty="0">
              <a:solidFill>
                <a:srgbClr val="000000"/>
              </a:solidFill>
            </a:endParaRPr>
          </a:p>
          <a:p>
            <a:pPr marL="457200" lvl="0" indent="-457200" algn="l" rtl="0">
              <a:lnSpc>
                <a:spcPct val="100000"/>
              </a:lnSpc>
              <a:spcBef>
                <a:spcPts val="0"/>
              </a:spcBef>
              <a:spcAft>
                <a:spcPts val="0"/>
              </a:spcAft>
              <a:buClr>
                <a:srgbClr val="000000"/>
              </a:buClr>
              <a:buSzPts val="2200"/>
              <a:buFont typeface="Calibri"/>
              <a:buAutoNum type="arabicPeriod"/>
            </a:pPr>
            <a:r>
              <a:rPr lang="en-US" sz="2200" dirty="0">
                <a:solidFill>
                  <a:srgbClr val="000000"/>
                </a:solidFill>
              </a:rPr>
              <a:t>Lower debt issuance cost and preserve or enhance its bond rating by demonstrating financial stability</a:t>
            </a:r>
            <a:endParaRPr dirty="0"/>
          </a:p>
          <a:p>
            <a:pPr marL="342900" lvl="0" indent="-203200" algn="l" rtl="0">
              <a:lnSpc>
                <a:spcPct val="100000"/>
              </a:lnSpc>
              <a:spcBef>
                <a:spcPts val="0"/>
              </a:spcBef>
              <a:spcAft>
                <a:spcPts val="0"/>
              </a:spcAft>
              <a:buClr>
                <a:schemeClr val="dk1"/>
              </a:buClr>
              <a:buSzPts val="2200"/>
              <a:buFont typeface="Calibri"/>
              <a:buNone/>
            </a:pPr>
            <a:endParaRPr sz="2200" dirty="0">
              <a:solidFill>
                <a:srgbClr val="000000"/>
              </a:solidFill>
            </a:endParaRPr>
          </a:p>
          <a:p>
            <a:pPr marL="342900" lvl="0" indent="-203200" algn="l" rtl="0">
              <a:lnSpc>
                <a:spcPct val="100000"/>
              </a:lnSpc>
              <a:spcBef>
                <a:spcPts val="600"/>
              </a:spcBef>
              <a:spcAft>
                <a:spcPts val="0"/>
              </a:spcAft>
              <a:buClr>
                <a:schemeClr val="dk1"/>
              </a:buClr>
              <a:buSzPts val="2200"/>
              <a:buFont typeface="Arial"/>
              <a:buNone/>
            </a:pPr>
            <a:endParaRPr sz="2200" dirty="0">
              <a:solidFill>
                <a:srgbClr val="000000"/>
              </a:solidFill>
            </a:endParaRPr>
          </a:p>
          <a:p>
            <a:pPr marL="342900" lvl="0" indent="-203200" algn="l" rtl="0">
              <a:lnSpc>
                <a:spcPct val="100000"/>
              </a:lnSpc>
              <a:spcBef>
                <a:spcPts val="600"/>
              </a:spcBef>
              <a:spcAft>
                <a:spcPts val="0"/>
              </a:spcAft>
              <a:buClr>
                <a:schemeClr val="dk1"/>
              </a:buClr>
              <a:buSzPts val="2200"/>
              <a:buFont typeface="Arial"/>
              <a:buNone/>
            </a:pPr>
            <a:endParaRPr sz="2200" dirty="0">
              <a:solidFill>
                <a:srgbClr val="000000"/>
              </a:solidFill>
            </a:endParaRPr>
          </a:p>
          <a:p>
            <a:pPr marL="342900" lvl="0" indent="-203200" algn="l" rtl="0">
              <a:lnSpc>
                <a:spcPct val="100000"/>
              </a:lnSpc>
              <a:spcBef>
                <a:spcPts val="600"/>
              </a:spcBef>
              <a:spcAft>
                <a:spcPts val="0"/>
              </a:spcAft>
              <a:buClr>
                <a:schemeClr val="dk1"/>
              </a:buClr>
              <a:buSzPts val="2200"/>
              <a:buFont typeface="Arial"/>
              <a:buNone/>
            </a:pPr>
            <a:endParaRPr sz="2200" dirty="0">
              <a:solidFill>
                <a:srgbClr val="000000"/>
              </a:solidFill>
            </a:endParaRPr>
          </a:p>
          <a:p>
            <a:pPr marL="342900" lvl="0" indent="-203200" algn="l" rtl="0">
              <a:lnSpc>
                <a:spcPct val="100000"/>
              </a:lnSpc>
              <a:spcBef>
                <a:spcPts val="600"/>
              </a:spcBef>
              <a:spcAft>
                <a:spcPts val="0"/>
              </a:spcAft>
              <a:buClr>
                <a:schemeClr val="dk1"/>
              </a:buClr>
              <a:buSzPts val="2200"/>
              <a:buFont typeface="Arial"/>
              <a:buNone/>
            </a:pPr>
            <a:endParaRPr sz="2200" b="0" dirty="0">
              <a:solidFill>
                <a:srgbClr val="000000"/>
              </a:solidFill>
              <a:latin typeface="Calibri"/>
              <a:ea typeface="Calibri"/>
              <a:cs typeface="Calibri"/>
              <a:sym typeface="Calibri"/>
            </a:endParaRPr>
          </a:p>
          <a:p>
            <a:pPr marL="342900" lvl="0" indent="-203200" algn="l" rtl="0">
              <a:lnSpc>
                <a:spcPct val="100000"/>
              </a:lnSpc>
              <a:spcBef>
                <a:spcPts val="600"/>
              </a:spcBef>
              <a:spcAft>
                <a:spcPts val="0"/>
              </a:spcAft>
              <a:buClr>
                <a:schemeClr val="dk1"/>
              </a:buClr>
              <a:buSzPts val="2200"/>
              <a:buFont typeface="Arial"/>
              <a:buNone/>
            </a:pPr>
            <a:endParaRPr sz="2200" dirty="0">
              <a:solidFill>
                <a:srgbClr val="000000"/>
              </a:solidFill>
            </a:endParaRPr>
          </a:p>
        </p:txBody>
      </p:sp>
      <p:sp>
        <p:nvSpPr>
          <p:cNvPr id="1112" name="Google Shape;1112;p80"/>
          <p:cNvSpPr txBox="1"/>
          <p:nvPr/>
        </p:nvSpPr>
        <p:spPr>
          <a:xfrm>
            <a:off x="8679179" y="4744834"/>
            <a:ext cx="502920" cy="35883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400">
                <a:solidFill>
                  <a:schemeClr val="dk1"/>
                </a:solidFill>
                <a:latin typeface="Lato"/>
                <a:ea typeface="Lato"/>
                <a:cs typeface="Lato"/>
                <a:sym typeface="Lato"/>
              </a:rPr>
              <a:t>84</a:t>
            </a:fld>
            <a:endParaRPr sz="1400" dirty="0">
              <a:solidFill>
                <a:schemeClr val="dk1"/>
              </a:solidFill>
              <a:latin typeface="Lato"/>
              <a:ea typeface="Lato"/>
              <a:cs typeface="Lato"/>
              <a:sym typeface="Lato"/>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1116"/>
        <p:cNvGrpSpPr/>
        <p:nvPr/>
      </p:nvGrpSpPr>
      <p:grpSpPr>
        <a:xfrm>
          <a:off x="0" y="0"/>
          <a:ext cx="0" cy="0"/>
          <a:chOff x="0" y="0"/>
          <a:chExt cx="0" cy="0"/>
        </a:xfrm>
      </p:grpSpPr>
      <p:sp>
        <p:nvSpPr>
          <p:cNvPr id="1117" name="Google Shape;1117;p81"/>
          <p:cNvSpPr txBox="1">
            <a:spLocks noGrp="1"/>
          </p:cNvSpPr>
          <p:nvPr>
            <p:ph type="body" idx="1"/>
          </p:nvPr>
        </p:nvSpPr>
        <p:spPr>
          <a:xfrm>
            <a:off x="0" y="0"/>
            <a:ext cx="9144000" cy="921657"/>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3600"/>
              <a:buNone/>
            </a:pPr>
            <a:r>
              <a:rPr lang="en-US"/>
              <a:t>What is a Sufficient Fund Balance?</a:t>
            </a:r>
            <a:endParaRPr/>
          </a:p>
        </p:txBody>
      </p:sp>
      <p:sp>
        <p:nvSpPr>
          <p:cNvPr id="1118" name="Google Shape;1118;p81"/>
          <p:cNvSpPr txBox="1">
            <a:spLocks noGrp="1"/>
          </p:cNvSpPr>
          <p:nvPr>
            <p:ph type="body" idx="2"/>
          </p:nvPr>
        </p:nvSpPr>
        <p:spPr>
          <a:xfrm>
            <a:off x="497712" y="1117743"/>
            <a:ext cx="7778187" cy="3540977"/>
          </a:xfrm>
          <a:prstGeom prst="rect">
            <a:avLst/>
          </a:prstGeom>
          <a:noFill/>
          <a:ln>
            <a:noFill/>
          </a:ln>
        </p:spPr>
        <p:txBody>
          <a:bodyPr spcFirstLastPara="1" wrap="square" lIns="91425" tIns="45700" rIns="91425" bIns="45700" anchor="t" anchorCtr="0">
            <a:noAutofit/>
          </a:bodyPr>
          <a:lstStyle/>
          <a:p>
            <a:pPr marL="342900" lvl="0" indent="-203200" algn="l" rtl="0">
              <a:lnSpc>
                <a:spcPct val="100000"/>
              </a:lnSpc>
              <a:spcBef>
                <a:spcPts val="0"/>
              </a:spcBef>
              <a:spcAft>
                <a:spcPts val="0"/>
              </a:spcAft>
              <a:buClr>
                <a:schemeClr val="dk1"/>
              </a:buClr>
              <a:buSzPts val="2200"/>
              <a:buFont typeface="Arial"/>
              <a:buNone/>
            </a:pPr>
            <a:endParaRPr sz="2200" b="0">
              <a:solidFill>
                <a:srgbClr val="000000"/>
              </a:solidFill>
            </a:endParaRPr>
          </a:p>
          <a:p>
            <a:pPr marL="0" lvl="0" indent="0" algn="l" rtl="0">
              <a:lnSpc>
                <a:spcPct val="100000"/>
              </a:lnSpc>
              <a:spcBef>
                <a:spcPts val="600"/>
              </a:spcBef>
              <a:spcAft>
                <a:spcPts val="0"/>
              </a:spcAft>
              <a:buClr>
                <a:srgbClr val="000000"/>
              </a:buClr>
              <a:buSzPts val="2200"/>
              <a:buNone/>
            </a:pPr>
            <a:r>
              <a:rPr lang="en-US" sz="2200" b="0">
                <a:solidFill>
                  <a:srgbClr val="000000"/>
                </a:solidFill>
              </a:rPr>
              <a:t>Perhaps the best answer is: </a:t>
            </a:r>
            <a:endParaRPr/>
          </a:p>
          <a:p>
            <a:pPr marL="0" lvl="0" indent="0" algn="l" rtl="0">
              <a:lnSpc>
                <a:spcPct val="100000"/>
              </a:lnSpc>
              <a:spcBef>
                <a:spcPts val="600"/>
              </a:spcBef>
              <a:spcAft>
                <a:spcPts val="0"/>
              </a:spcAft>
              <a:buClr>
                <a:srgbClr val="000000"/>
              </a:buClr>
              <a:buSzPts val="2200"/>
              <a:buNone/>
            </a:pPr>
            <a:r>
              <a:rPr lang="en-US" sz="2200" i="1">
                <a:solidFill>
                  <a:srgbClr val="000000"/>
                </a:solidFill>
              </a:rPr>
              <a:t>“An amount sufficient to avoid short-term borrowing and to realize long-range goals." </a:t>
            </a:r>
            <a:endParaRPr/>
          </a:p>
          <a:p>
            <a:pPr marL="0" lvl="0" indent="0" algn="l" rtl="0">
              <a:lnSpc>
                <a:spcPct val="100000"/>
              </a:lnSpc>
              <a:spcBef>
                <a:spcPts val="600"/>
              </a:spcBef>
              <a:spcAft>
                <a:spcPts val="0"/>
              </a:spcAft>
              <a:buClr>
                <a:schemeClr val="dk1"/>
              </a:buClr>
              <a:buSzPts val="2200"/>
              <a:buNone/>
            </a:pPr>
            <a:endParaRPr sz="2200" i="1">
              <a:solidFill>
                <a:srgbClr val="000000"/>
              </a:solidFill>
            </a:endParaRPr>
          </a:p>
          <a:p>
            <a:pPr marL="0" lvl="0" indent="0" algn="l" rtl="0">
              <a:lnSpc>
                <a:spcPct val="100000"/>
              </a:lnSpc>
              <a:spcBef>
                <a:spcPts val="600"/>
              </a:spcBef>
              <a:spcAft>
                <a:spcPts val="0"/>
              </a:spcAft>
              <a:buClr>
                <a:srgbClr val="000000"/>
              </a:buClr>
              <a:buSzPts val="2200"/>
              <a:buNone/>
            </a:pPr>
            <a:r>
              <a:rPr lang="en-US" sz="2200" b="0" i="1">
                <a:solidFill>
                  <a:srgbClr val="000000"/>
                </a:solidFill>
              </a:rPr>
              <a:t>Once a cash reserve is spent, it is very difficult to rebuild.  We have a responsibility to sustain the academic programs.  When it’s gone, it’s </a:t>
            </a:r>
            <a:r>
              <a:rPr lang="en-US" sz="2200" i="1">
                <a:solidFill>
                  <a:srgbClr val="000000"/>
                </a:solidFill>
              </a:rPr>
              <a:t>gone</a:t>
            </a:r>
            <a:r>
              <a:rPr lang="en-US" sz="2200" b="0" i="1">
                <a:solidFill>
                  <a:srgbClr val="000000"/>
                </a:solidFill>
              </a:rPr>
              <a:t>!! ☹</a:t>
            </a:r>
            <a:endParaRPr sz="2200" b="0" i="1">
              <a:solidFill>
                <a:srgbClr val="000000"/>
              </a:solidFill>
            </a:endParaRPr>
          </a:p>
          <a:p>
            <a:pPr marL="342900" lvl="0" indent="-203200" algn="l" rtl="0">
              <a:lnSpc>
                <a:spcPct val="100000"/>
              </a:lnSpc>
              <a:spcBef>
                <a:spcPts val="0"/>
              </a:spcBef>
              <a:spcAft>
                <a:spcPts val="0"/>
              </a:spcAft>
              <a:buClr>
                <a:schemeClr val="dk1"/>
              </a:buClr>
              <a:buSzPts val="2200"/>
              <a:buFont typeface="Calibri"/>
              <a:buNone/>
            </a:pPr>
            <a:endParaRPr sz="2200">
              <a:solidFill>
                <a:srgbClr val="000000"/>
              </a:solidFill>
            </a:endParaRPr>
          </a:p>
          <a:p>
            <a:pPr marL="342900" lvl="0" indent="-203200" algn="l" rtl="0">
              <a:lnSpc>
                <a:spcPct val="100000"/>
              </a:lnSpc>
              <a:spcBef>
                <a:spcPts val="600"/>
              </a:spcBef>
              <a:spcAft>
                <a:spcPts val="0"/>
              </a:spcAft>
              <a:buClr>
                <a:schemeClr val="dk1"/>
              </a:buClr>
              <a:buSzPts val="2200"/>
              <a:buFont typeface="Arial"/>
              <a:buNone/>
            </a:pPr>
            <a:endParaRPr sz="2200">
              <a:solidFill>
                <a:srgbClr val="000000"/>
              </a:solidFill>
            </a:endParaRPr>
          </a:p>
          <a:p>
            <a:pPr marL="342900" lvl="0" indent="-203200" algn="l" rtl="0">
              <a:lnSpc>
                <a:spcPct val="100000"/>
              </a:lnSpc>
              <a:spcBef>
                <a:spcPts val="600"/>
              </a:spcBef>
              <a:spcAft>
                <a:spcPts val="0"/>
              </a:spcAft>
              <a:buClr>
                <a:schemeClr val="dk1"/>
              </a:buClr>
              <a:buSzPts val="2200"/>
              <a:buFont typeface="Arial"/>
              <a:buNone/>
            </a:pPr>
            <a:endParaRPr sz="2200">
              <a:solidFill>
                <a:srgbClr val="000000"/>
              </a:solidFill>
            </a:endParaRPr>
          </a:p>
          <a:p>
            <a:pPr marL="342900" lvl="0" indent="-203200" algn="l" rtl="0">
              <a:lnSpc>
                <a:spcPct val="100000"/>
              </a:lnSpc>
              <a:spcBef>
                <a:spcPts val="600"/>
              </a:spcBef>
              <a:spcAft>
                <a:spcPts val="0"/>
              </a:spcAft>
              <a:buClr>
                <a:schemeClr val="dk1"/>
              </a:buClr>
              <a:buSzPts val="2200"/>
              <a:buFont typeface="Arial"/>
              <a:buNone/>
            </a:pPr>
            <a:endParaRPr sz="2200">
              <a:solidFill>
                <a:srgbClr val="000000"/>
              </a:solidFill>
            </a:endParaRPr>
          </a:p>
          <a:p>
            <a:pPr marL="342900" lvl="0" indent="-203200" algn="l" rtl="0">
              <a:lnSpc>
                <a:spcPct val="100000"/>
              </a:lnSpc>
              <a:spcBef>
                <a:spcPts val="600"/>
              </a:spcBef>
              <a:spcAft>
                <a:spcPts val="0"/>
              </a:spcAft>
              <a:buClr>
                <a:schemeClr val="dk1"/>
              </a:buClr>
              <a:buSzPts val="2200"/>
              <a:buFont typeface="Arial"/>
              <a:buNone/>
            </a:pPr>
            <a:endParaRPr sz="2200" b="0">
              <a:solidFill>
                <a:srgbClr val="000000"/>
              </a:solidFill>
              <a:latin typeface="Calibri"/>
              <a:ea typeface="Calibri"/>
              <a:cs typeface="Calibri"/>
              <a:sym typeface="Calibri"/>
            </a:endParaRPr>
          </a:p>
          <a:p>
            <a:pPr marL="342900" lvl="0" indent="-203200" algn="l" rtl="0">
              <a:lnSpc>
                <a:spcPct val="100000"/>
              </a:lnSpc>
              <a:spcBef>
                <a:spcPts val="600"/>
              </a:spcBef>
              <a:spcAft>
                <a:spcPts val="0"/>
              </a:spcAft>
              <a:buClr>
                <a:schemeClr val="dk1"/>
              </a:buClr>
              <a:buSzPts val="2200"/>
              <a:buFont typeface="Arial"/>
              <a:buNone/>
            </a:pPr>
            <a:endParaRPr sz="2200">
              <a:solidFill>
                <a:srgbClr val="000000"/>
              </a:solidFill>
            </a:endParaRPr>
          </a:p>
        </p:txBody>
      </p:sp>
      <p:sp>
        <p:nvSpPr>
          <p:cNvPr id="1119" name="Google Shape;1119;p81"/>
          <p:cNvSpPr txBox="1"/>
          <p:nvPr/>
        </p:nvSpPr>
        <p:spPr>
          <a:xfrm>
            <a:off x="8532273" y="4825969"/>
            <a:ext cx="502920" cy="22631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400">
                <a:solidFill>
                  <a:schemeClr val="dk1"/>
                </a:solidFill>
                <a:latin typeface="Lato"/>
                <a:ea typeface="Lato"/>
                <a:cs typeface="Lato"/>
                <a:sym typeface="Lato"/>
              </a:rPr>
              <a:t>85</a:t>
            </a:fld>
            <a:endParaRPr sz="1400">
              <a:solidFill>
                <a:schemeClr val="dk1"/>
              </a:solidFill>
              <a:latin typeface="Lato"/>
              <a:ea typeface="Lato"/>
              <a:cs typeface="Lato"/>
              <a:sym typeface="Lato"/>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1123"/>
        <p:cNvGrpSpPr/>
        <p:nvPr/>
      </p:nvGrpSpPr>
      <p:grpSpPr>
        <a:xfrm>
          <a:off x="0" y="0"/>
          <a:ext cx="0" cy="0"/>
          <a:chOff x="0" y="0"/>
          <a:chExt cx="0" cy="0"/>
        </a:xfrm>
      </p:grpSpPr>
      <p:sp>
        <p:nvSpPr>
          <p:cNvPr id="1124" name="Google Shape;1124;p82"/>
          <p:cNvSpPr txBox="1">
            <a:spLocks noGrp="1"/>
          </p:cNvSpPr>
          <p:nvPr>
            <p:ph type="body" idx="2"/>
          </p:nvPr>
        </p:nvSpPr>
        <p:spPr>
          <a:xfrm>
            <a:off x="1843087" y="1152467"/>
            <a:ext cx="5564981" cy="3540977"/>
          </a:xfrm>
          <a:prstGeom prst="rect">
            <a:avLst/>
          </a:prstGeom>
          <a:noFill/>
          <a:ln>
            <a:noFill/>
          </a:ln>
        </p:spPr>
        <p:txBody>
          <a:bodyPr spcFirstLastPara="1" wrap="square" lIns="91425" tIns="45700" rIns="91425" bIns="45700" anchor="t" anchorCtr="0">
            <a:noAutofit/>
          </a:bodyPr>
          <a:lstStyle/>
          <a:p>
            <a:pPr marL="342900" lvl="0" indent="-241300" algn="l" rtl="0">
              <a:lnSpc>
                <a:spcPct val="100000"/>
              </a:lnSpc>
              <a:spcBef>
                <a:spcPts val="0"/>
              </a:spcBef>
              <a:spcAft>
                <a:spcPts val="0"/>
              </a:spcAft>
              <a:buClr>
                <a:schemeClr val="dk1"/>
              </a:buClr>
              <a:buSzPts val="1600"/>
              <a:buFont typeface="Arial"/>
              <a:buNone/>
            </a:pPr>
            <a:endParaRPr sz="1600" b="0">
              <a:solidFill>
                <a:srgbClr val="000000"/>
              </a:solidFill>
            </a:endParaRPr>
          </a:p>
          <a:p>
            <a:pPr marL="342900" lvl="0" indent="-241300" algn="l" rtl="0">
              <a:lnSpc>
                <a:spcPct val="100000"/>
              </a:lnSpc>
              <a:spcBef>
                <a:spcPts val="600"/>
              </a:spcBef>
              <a:spcAft>
                <a:spcPts val="0"/>
              </a:spcAft>
              <a:buClr>
                <a:schemeClr val="dk1"/>
              </a:buClr>
              <a:buSzPts val="1600"/>
              <a:buFont typeface="Calibri"/>
              <a:buNone/>
            </a:pPr>
            <a:endParaRPr sz="1600">
              <a:solidFill>
                <a:srgbClr val="000000"/>
              </a:solidFill>
            </a:endParaRPr>
          </a:p>
          <a:p>
            <a:pPr marL="342900" lvl="0" indent="-241300" algn="l" rtl="0">
              <a:lnSpc>
                <a:spcPct val="100000"/>
              </a:lnSpc>
              <a:spcBef>
                <a:spcPts val="600"/>
              </a:spcBef>
              <a:spcAft>
                <a:spcPts val="0"/>
              </a:spcAft>
              <a:buClr>
                <a:schemeClr val="dk1"/>
              </a:buClr>
              <a:buSzPts val="1600"/>
              <a:buFont typeface="Arial"/>
              <a:buNone/>
            </a:pPr>
            <a:endParaRPr sz="1600">
              <a:solidFill>
                <a:srgbClr val="000000"/>
              </a:solidFill>
            </a:endParaRPr>
          </a:p>
          <a:p>
            <a:pPr marL="342900" lvl="0" indent="-241300" algn="l" rtl="0">
              <a:lnSpc>
                <a:spcPct val="100000"/>
              </a:lnSpc>
              <a:spcBef>
                <a:spcPts val="600"/>
              </a:spcBef>
              <a:spcAft>
                <a:spcPts val="0"/>
              </a:spcAft>
              <a:buClr>
                <a:schemeClr val="dk1"/>
              </a:buClr>
              <a:buSzPts val="1600"/>
              <a:buFont typeface="Arial"/>
              <a:buNone/>
            </a:pPr>
            <a:endParaRPr sz="1600">
              <a:solidFill>
                <a:srgbClr val="000000"/>
              </a:solidFill>
            </a:endParaRPr>
          </a:p>
          <a:p>
            <a:pPr marL="342900" lvl="0" indent="-241300" algn="l" rtl="0">
              <a:lnSpc>
                <a:spcPct val="100000"/>
              </a:lnSpc>
              <a:spcBef>
                <a:spcPts val="600"/>
              </a:spcBef>
              <a:spcAft>
                <a:spcPts val="0"/>
              </a:spcAft>
              <a:buClr>
                <a:schemeClr val="dk1"/>
              </a:buClr>
              <a:buSzPts val="1600"/>
              <a:buFont typeface="Arial"/>
              <a:buNone/>
            </a:pPr>
            <a:endParaRPr sz="1600">
              <a:solidFill>
                <a:srgbClr val="000000"/>
              </a:solidFill>
            </a:endParaRPr>
          </a:p>
          <a:p>
            <a:pPr marL="342900" lvl="0" indent="-190500" algn="l" rtl="0">
              <a:lnSpc>
                <a:spcPct val="100000"/>
              </a:lnSpc>
              <a:spcBef>
                <a:spcPts val="600"/>
              </a:spcBef>
              <a:spcAft>
                <a:spcPts val="0"/>
              </a:spcAft>
              <a:buClr>
                <a:schemeClr val="dk1"/>
              </a:buClr>
              <a:buSzPts val="2400"/>
              <a:buFont typeface="Arial"/>
              <a:buNone/>
            </a:pPr>
            <a:endParaRPr b="0">
              <a:solidFill>
                <a:srgbClr val="000000"/>
              </a:solidFill>
              <a:latin typeface="Calibri"/>
              <a:ea typeface="Calibri"/>
              <a:cs typeface="Calibri"/>
              <a:sym typeface="Calibri"/>
            </a:endParaRPr>
          </a:p>
          <a:p>
            <a:pPr marL="342900" lvl="0" indent="-241300" algn="l" rtl="0">
              <a:lnSpc>
                <a:spcPct val="100000"/>
              </a:lnSpc>
              <a:spcBef>
                <a:spcPts val="600"/>
              </a:spcBef>
              <a:spcAft>
                <a:spcPts val="0"/>
              </a:spcAft>
              <a:buClr>
                <a:schemeClr val="dk1"/>
              </a:buClr>
              <a:buSzPts val="1600"/>
              <a:buFont typeface="Arial"/>
              <a:buNone/>
            </a:pPr>
            <a:endParaRPr sz="1600">
              <a:solidFill>
                <a:srgbClr val="000000"/>
              </a:solidFill>
            </a:endParaRPr>
          </a:p>
        </p:txBody>
      </p:sp>
      <p:sp>
        <p:nvSpPr>
          <p:cNvPr id="1125" name="Google Shape;1125;p82"/>
          <p:cNvSpPr txBox="1"/>
          <p:nvPr/>
        </p:nvSpPr>
        <p:spPr>
          <a:xfrm>
            <a:off x="8532273" y="4825969"/>
            <a:ext cx="502920" cy="22631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400">
                <a:solidFill>
                  <a:schemeClr val="dk1"/>
                </a:solidFill>
                <a:latin typeface="Lato"/>
                <a:ea typeface="Lato"/>
                <a:cs typeface="Lato"/>
                <a:sym typeface="Lato"/>
              </a:rPr>
              <a:t>86</a:t>
            </a:fld>
            <a:endParaRPr sz="1400">
              <a:solidFill>
                <a:schemeClr val="dk1"/>
              </a:solidFill>
              <a:latin typeface="Lato"/>
              <a:ea typeface="Lato"/>
              <a:cs typeface="Lato"/>
              <a:sym typeface="Lato"/>
            </a:endParaRPr>
          </a:p>
        </p:txBody>
      </p:sp>
      <p:grpSp>
        <p:nvGrpSpPr>
          <p:cNvPr id="1126" name="Google Shape;1126;p82"/>
          <p:cNvGrpSpPr/>
          <p:nvPr/>
        </p:nvGrpSpPr>
        <p:grpSpPr>
          <a:xfrm>
            <a:off x="151712" y="150133"/>
            <a:ext cx="7135548" cy="4823332"/>
            <a:chOff x="151712" y="150133"/>
            <a:chExt cx="7135548" cy="4823332"/>
          </a:xfrm>
        </p:grpSpPr>
        <p:pic>
          <p:nvPicPr>
            <p:cNvPr id="1127" name="Google Shape;1127;p82"/>
            <p:cNvPicPr preferRelativeResize="0"/>
            <p:nvPr/>
          </p:nvPicPr>
          <p:blipFill rotWithShape="1">
            <a:blip r:embed="rId3">
              <a:alphaModFix/>
            </a:blip>
            <a:srcRect/>
            <a:stretch/>
          </p:blipFill>
          <p:spPr>
            <a:xfrm>
              <a:off x="151712" y="150133"/>
              <a:ext cx="7135548" cy="4823332"/>
            </a:xfrm>
            <a:prstGeom prst="rect">
              <a:avLst/>
            </a:prstGeom>
            <a:noFill/>
            <a:ln>
              <a:noFill/>
            </a:ln>
          </p:spPr>
        </p:pic>
        <p:sp>
          <p:nvSpPr>
            <p:cNvPr id="1128" name="Google Shape;1128;p82"/>
            <p:cNvSpPr/>
            <p:nvPr/>
          </p:nvSpPr>
          <p:spPr>
            <a:xfrm>
              <a:off x="673100" y="4813269"/>
              <a:ext cx="4980398" cy="147496"/>
            </a:xfrm>
            <a:prstGeom prst="rect">
              <a:avLst/>
            </a:prstGeom>
            <a:solidFill>
              <a:srgbClr val="FFFFFF"/>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7">
                <a:solidFill>
                  <a:schemeClr val="lt1"/>
                </a:solidFill>
                <a:latin typeface="Calibri"/>
                <a:ea typeface="Calibri"/>
                <a:cs typeface="Calibri"/>
                <a:sym typeface="Calibri"/>
              </a:endParaRPr>
            </a:p>
          </p:txBody>
        </p:sp>
      </p:grpSp>
      <p:sp>
        <p:nvSpPr>
          <p:cNvPr id="1129" name="Google Shape;1129;p82"/>
          <p:cNvSpPr txBox="1"/>
          <p:nvPr/>
        </p:nvSpPr>
        <p:spPr>
          <a:xfrm>
            <a:off x="6898511" y="3198485"/>
            <a:ext cx="2146429" cy="1785104"/>
          </a:xfrm>
          <a:prstGeom prst="rect">
            <a:avLst/>
          </a:prstGeom>
          <a:solidFill>
            <a:srgbClr val="FFFFFF">
              <a:alpha val="42745"/>
            </a:srgbClr>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i="1">
                <a:solidFill>
                  <a:schemeClr val="dk1"/>
                </a:solidFill>
                <a:latin typeface="Lato"/>
                <a:ea typeface="Lato"/>
                <a:cs typeface="Lato"/>
                <a:sym typeface="Lato"/>
              </a:rPr>
              <a:t>Each district has a unique answer for, “what is an appropriate fund balance.”  </a:t>
            </a:r>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1133"/>
        <p:cNvGrpSpPr/>
        <p:nvPr/>
      </p:nvGrpSpPr>
      <p:grpSpPr>
        <a:xfrm>
          <a:off x="0" y="0"/>
          <a:ext cx="0" cy="0"/>
          <a:chOff x="0" y="0"/>
          <a:chExt cx="0" cy="0"/>
        </a:xfrm>
      </p:grpSpPr>
      <p:sp>
        <p:nvSpPr>
          <p:cNvPr id="1134" name="Google Shape;1134;p83"/>
          <p:cNvSpPr txBox="1">
            <a:spLocks noGrp="1"/>
          </p:cNvSpPr>
          <p:nvPr>
            <p:ph type="body" idx="1"/>
          </p:nvPr>
        </p:nvSpPr>
        <p:spPr>
          <a:xfrm>
            <a:off x="0" y="0"/>
            <a:ext cx="9144000" cy="921657"/>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3600"/>
              <a:buNone/>
            </a:pPr>
            <a:r>
              <a:rPr lang="en-US"/>
              <a:t>Have A Fund Balance Policy!</a:t>
            </a:r>
            <a:endParaRPr/>
          </a:p>
        </p:txBody>
      </p:sp>
      <p:sp>
        <p:nvSpPr>
          <p:cNvPr id="1135" name="Google Shape;1135;p83"/>
          <p:cNvSpPr txBox="1">
            <a:spLocks noGrp="1"/>
          </p:cNvSpPr>
          <p:nvPr>
            <p:ph type="body" idx="2"/>
          </p:nvPr>
        </p:nvSpPr>
        <p:spPr>
          <a:xfrm>
            <a:off x="739140" y="1553029"/>
            <a:ext cx="7528560" cy="3236685"/>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rgbClr val="000000"/>
              </a:buClr>
              <a:buSzPts val="2400"/>
              <a:buFont typeface="Arial"/>
              <a:buChar char="•"/>
            </a:pPr>
            <a:r>
              <a:rPr lang="en-US" b="0">
                <a:solidFill>
                  <a:srgbClr val="000000"/>
                </a:solidFill>
              </a:rPr>
              <a:t>School districts should have a fund balance policy.</a:t>
            </a:r>
            <a:endParaRPr/>
          </a:p>
          <a:p>
            <a:pPr marL="342789" lvl="1" indent="-152400" algn="l" rtl="0">
              <a:lnSpc>
                <a:spcPct val="100000"/>
              </a:lnSpc>
              <a:spcBef>
                <a:spcPts val="975"/>
              </a:spcBef>
              <a:spcAft>
                <a:spcPts val="0"/>
              </a:spcAft>
              <a:buClr>
                <a:srgbClr val="000000"/>
              </a:buClr>
              <a:buSzPts val="2400"/>
              <a:buFont typeface="Arial"/>
              <a:buChar char="•"/>
            </a:pPr>
            <a:r>
              <a:rPr lang="en-US" sz="2400">
                <a:solidFill>
                  <a:srgbClr val="000000"/>
                </a:solidFill>
              </a:rPr>
              <a:t>What is your policy?</a:t>
            </a:r>
            <a:endParaRPr/>
          </a:p>
          <a:p>
            <a:pPr marL="342789" lvl="1" indent="-152400" algn="l" rtl="0">
              <a:lnSpc>
                <a:spcPct val="100000"/>
              </a:lnSpc>
              <a:spcBef>
                <a:spcPts val="975"/>
              </a:spcBef>
              <a:spcAft>
                <a:spcPts val="0"/>
              </a:spcAft>
              <a:buClr>
                <a:srgbClr val="000000"/>
              </a:buClr>
              <a:buSzPts val="2400"/>
              <a:buFont typeface="Arial"/>
              <a:buChar char="•"/>
            </a:pPr>
            <a:r>
              <a:rPr lang="en-US" sz="2400" b="0">
                <a:solidFill>
                  <a:srgbClr val="000000"/>
                </a:solidFill>
              </a:rPr>
              <a:t>Are you following it?</a:t>
            </a:r>
            <a:endParaRPr/>
          </a:p>
          <a:p>
            <a:pPr marL="342789" lvl="1" indent="0" algn="l" rtl="0">
              <a:lnSpc>
                <a:spcPct val="100000"/>
              </a:lnSpc>
              <a:spcBef>
                <a:spcPts val="975"/>
              </a:spcBef>
              <a:spcAft>
                <a:spcPts val="0"/>
              </a:spcAft>
              <a:buClr>
                <a:schemeClr val="dk1"/>
              </a:buClr>
              <a:buSzPts val="4000"/>
              <a:buNone/>
            </a:pPr>
            <a:endParaRPr sz="4000">
              <a:solidFill>
                <a:srgbClr val="000000"/>
              </a:solidFill>
            </a:endParaRPr>
          </a:p>
          <a:p>
            <a:pPr marL="342900" lvl="0" indent="-139700" algn="l" rtl="0">
              <a:lnSpc>
                <a:spcPct val="100000"/>
              </a:lnSpc>
              <a:spcBef>
                <a:spcPts val="600"/>
              </a:spcBef>
              <a:spcAft>
                <a:spcPts val="0"/>
              </a:spcAft>
              <a:buClr>
                <a:schemeClr val="dk1"/>
              </a:buClr>
              <a:buSzPts val="3200"/>
              <a:buFont typeface="Arial"/>
              <a:buNone/>
            </a:pPr>
            <a:endParaRPr sz="3200" b="0">
              <a:solidFill>
                <a:srgbClr val="000000"/>
              </a:solidFill>
              <a:latin typeface="Calibri"/>
              <a:ea typeface="Calibri"/>
              <a:cs typeface="Calibri"/>
              <a:sym typeface="Calibri"/>
            </a:endParaRPr>
          </a:p>
          <a:p>
            <a:pPr marL="342900" lvl="0" indent="-215900" algn="l" rtl="0">
              <a:lnSpc>
                <a:spcPct val="100000"/>
              </a:lnSpc>
              <a:spcBef>
                <a:spcPts val="600"/>
              </a:spcBef>
              <a:spcAft>
                <a:spcPts val="0"/>
              </a:spcAft>
              <a:buClr>
                <a:schemeClr val="dk1"/>
              </a:buClr>
              <a:buSzPts val="2000"/>
              <a:buFont typeface="Arial"/>
              <a:buNone/>
            </a:pPr>
            <a:endParaRPr sz="2000">
              <a:solidFill>
                <a:srgbClr val="000000"/>
              </a:solidFill>
            </a:endParaRPr>
          </a:p>
        </p:txBody>
      </p:sp>
      <p:sp>
        <p:nvSpPr>
          <p:cNvPr id="1136" name="Google Shape;1136;p83"/>
          <p:cNvSpPr txBox="1"/>
          <p:nvPr/>
        </p:nvSpPr>
        <p:spPr>
          <a:xfrm>
            <a:off x="8641080" y="4754879"/>
            <a:ext cx="502920" cy="22631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400">
                <a:solidFill>
                  <a:schemeClr val="dk1"/>
                </a:solidFill>
                <a:latin typeface="Lato"/>
                <a:ea typeface="Lato"/>
                <a:cs typeface="Lato"/>
                <a:sym typeface="Lato"/>
              </a:rPr>
              <a:t>87</a:t>
            </a:fld>
            <a:endParaRPr sz="1400">
              <a:solidFill>
                <a:schemeClr val="dk1"/>
              </a:solidFill>
              <a:latin typeface="Lato"/>
              <a:ea typeface="Lato"/>
              <a:cs typeface="Lato"/>
              <a:sym typeface="Lato"/>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1140"/>
        <p:cNvGrpSpPr/>
        <p:nvPr/>
      </p:nvGrpSpPr>
      <p:grpSpPr>
        <a:xfrm>
          <a:off x="0" y="0"/>
          <a:ext cx="0" cy="0"/>
          <a:chOff x="0" y="0"/>
          <a:chExt cx="0" cy="0"/>
        </a:xfrm>
      </p:grpSpPr>
      <p:sp>
        <p:nvSpPr>
          <p:cNvPr id="1141" name="Google Shape;1141;p84"/>
          <p:cNvSpPr txBox="1">
            <a:spLocks noGrp="1"/>
          </p:cNvSpPr>
          <p:nvPr>
            <p:ph type="body" idx="1"/>
          </p:nvPr>
        </p:nvSpPr>
        <p:spPr>
          <a:xfrm>
            <a:off x="0" y="0"/>
            <a:ext cx="9144000" cy="921657"/>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3600"/>
              <a:buNone/>
            </a:pPr>
            <a:r>
              <a:rPr lang="en-US"/>
              <a:t>A Fund Balance Policy Should</a:t>
            </a:r>
            <a:endParaRPr/>
          </a:p>
        </p:txBody>
      </p:sp>
      <p:sp>
        <p:nvSpPr>
          <p:cNvPr id="1142" name="Google Shape;1142;p84"/>
          <p:cNvSpPr/>
          <p:nvPr/>
        </p:nvSpPr>
        <p:spPr>
          <a:xfrm>
            <a:off x="254000" y="1063567"/>
            <a:ext cx="8559800" cy="3540977"/>
          </a:xfrm>
          <a:prstGeom prst="rect">
            <a:avLst/>
          </a:prstGeom>
          <a:noFill/>
          <a:ln>
            <a:noFill/>
          </a:ln>
        </p:spPr>
        <p:txBody>
          <a:bodyPr spcFirstLastPara="1" wrap="square" lIns="91425" tIns="45700" rIns="91425" bIns="45700" anchor="t" anchorCtr="0">
            <a:noAutofit/>
          </a:bodyPr>
          <a:lstStyle/>
          <a:p>
            <a:pPr marL="457200" marR="0" lvl="0" indent="-457200" algn="l" rtl="0">
              <a:lnSpc>
                <a:spcPct val="120000"/>
              </a:lnSpc>
              <a:spcBef>
                <a:spcPts val="0"/>
              </a:spcBef>
              <a:spcAft>
                <a:spcPts val="0"/>
              </a:spcAft>
              <a:buClr>
                <a:schemeClr val="dk1"/>
              </a:buClr>
              <a:buSzPts val="2400"/>
              <a:buFont typeface="Calibri"/>
              <a:buAutoNum type="arabicPeriod"/>
            </a:pPr>
            <a:r>
              <a:rPr lang="en-US" sz="2400">
                <a:solidFill>
                  <a:schemeClr val="dk1"/>
                </a:solidFill>
                <a:latin typeface="Lato"/>
                <a:ea typeface="Lato"/>
                <a:cs typeface="Lato"/>
                <a:sym typeface="Lato"/>
              </a:rPr>
              <a:t>Identify and define fund balance classifications</a:t>
            </a:r>
            <a:endParaRPr/>
          </a:p>
          <a:p>
            <a:pPr marL="457200" marR="0" lvl="0" indent="-457200" algn="l" rtl="0">
              <a:lnSpc>
                <a:spcPct val="120000"/>
              </a:lnSpc>
              <a:spcBef>
                <a:spcPts val="0"/>
              </a:spcBef>
              <a:spcAft>
                <a:spcPts val="0"/>
              </a:spcAft>
              <a:buClr>
                <a:schemeClr val="dk1"/>
              </a:buClr>
              <a:buSzPts val="2400"/>
              <a:buFont typeface="Calibri"/>
              <a:buAutoNum type="arabicPeriod"/>
            </a:pPr>
            <a:r>
              <a:rPr lang="en-US" sz="2400">
                <a:solidFill>
                  <a:schemeClr val="dk1"/>
                </a:solidFill>
                <a:latin typeface="Lato"/>
                <a:ea typeface="Lato"/>
                <a:cs typeface="Lato"/>
                <a:sym typeface="Lato"/>
              </a:rPr>
              <a:t>Identify and define accounting definitions for fund balances</a:t>
            </a:r>
            <a:endParaRPr/>
          </a:p>
          <a:p>
            <a:pPr marL="457200" marR="0" lvl="0" indent="-457200" algn="l" rtl="0">
              <a:lnSpc>
                <a:spcPct val="120000"/>
              </a:lnSpc>
              <a:spcBef>
                <a:spcPts val="0"/>
              </a:spcBef>
              <a:spcAft>
                <a:spcPts val="0"/>
              </a:spcAft>
              <a:buClr>
                <a:schemeClr val="dk1"/>
              </a:buClr>
              <a:buSzPts val="2400"/>
              <a:buFont typeface="Calibri"/>
              <a:buAutoNum type="arabicPeriod"/>
            </a:pPr>
            <a:r>
              <a:rPr lang="en-US" sz="2400">
                <a:solidFill>
                  <a:schemeClr val="dk1"/>
                </a:solidFill>
                <a:latin typeface="Lato"/>
                <a:ea typeface="Lato"/>
                <a:cs typeface="Lato"/>
                <a:sym typeface="Lato"/>
              </a:rPr>
              <a:t>State the General Fund balance level and rationale</a:t>
            </a:r>
            <a:endParaRPr/>
          </a:p>
          <a:p>
            <a:pPr marL="865375" marR="0" lvl="1" indent="-457200" algn="l" rtl="0">
              <a:lnSpc>
                <a:spcPct val="120000"/>
              </a:lnSpc>
              <a:spcBef>
                <a:spcPts val="0"/>
              </a:spcBef>
              <a:spcAft>
                <a:spcPts val="0"/>
              </a:spcAft>
              <a:buClr>
                <a:schemeClr val="dk1"/>
              </a:buClr>
              <a:buSzPts val="2000"/>
              <a:buFont typeface="Arial"/>
              <a:buChar char="•"/>
            </a:pPr>
            <a:r>
              <a:rPr lang="en-US" sz="2000" b="0" i="0" u="none" strike="noStrike" cap="none">
                <a:solidFill>
                  <a:schemeClr val="dk1"/>
                </a:solidFill>
                <a:latin typeface="Lato"/>
                <a:ea typeface="Lato"/>
                <a:cs typeface="Lato"/>
                <a:sym typeface="Lato"/>
              </a:rPr>
              <a:t>Addresses those issues identified earlier in Determining Sufficient Fund Balance</a:t>
            </a:r>
            <a:endParaRPr/>
          </a:p>
          <a:p>
            <a:pPr marL="457200" marR="0" lvl="0" indent="-457200" algn="l" rtl="0">
              <a:lnSpc>
                <a:spcPct val="120000"/>
              </a:lnSpc>
              <a:spcBef>
                <a:spcPts val="0"/>
              </a:spcBef>
              <a:spcAft>
                <a:spcPts val="0"/>
              </a:spcAft>
              <a:buClr>
                <a:schemeClr val="dk1"/>
              </a:buClr>
              <a:buSzPts val="2400"/>
              <a:buFont typeface="Calibri"/>
              <a:buAutoNum type="arabicPeriod"/>
            </a:pPr>
            <a:r>
              <a:rPr lang="en-US" sz="2400">
                <a:solidFill>
                  <a:schemeClr val="dk1"/>
                </a:solidFill>
                <a:latin typeface="Lato"/>
                <a:ea typeface="Lato"/>
                <a:cs typeface="Lato"/>
                <a:sym typeface="Lato"/>
              </a:rPr>
              <a:t>Address restoration of General Fund Balance</a:t>
            </a:r>
            <a:endParaRPr/>
          </a:p>
          <a:p>
            <a:pPr marL="457200" marR="0" lvl="0" indent="-457200" algn="l" rtl="0">
              <a:lnSpc>
                <a:spcPct val="120000"/>
              </a:lnSpc>
              <a:spcBef>
                <a:spcPts val="0"/>
              </a:spcBef>
              <a:spcAft>
                <a:spcPts val="0"/>
              </a:spcAft>
              <a:buClr>
                <a:schemeClr val="dk1"/>
              </a:buClr>
              <a:buSzPts val="2400"/>
              <a:buFont typeface="Calibri"/>
              <a:buAutoNum type="arabicPeriod"/>
            </a:pPr>
            <a:r>
              <a:rPr lang="en-US" sz="2400">
                <a:solidFill>
                  <a:schemeClr val="dk1"/>
                </a:solidFill>
                <a:latin typeface="Lato"/>
                <a:ea typeface="Lato"/>
                <a:cs typeface="Lato"/>
                <a:sym typeface="Lato"/>
              </a:rPr>
              <a:t>Establish the order of spending when various fund balance funding sources exist (Restricted, Committed, Assigned, and Unassigned)</a:t>
            </a:r>
            <a:endParaRPr/>
          </a:p>
        </p:txBody>
      </p:sp>
      <p:sp>
        <p:nvSpPr>
          <p:cNvPr id="1143" name="Google Shape;1143;p84"/>
          <p:cNvSpPr txBox="1"/>
          <p:nvPr/>
        </p:nvSpPr>
        <p:spPr>
          <a:xfrm>
            <a:off x="8641080" y="4817260"/>
            <a:ext cx="502920" cy="22631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400">
                <a:solidFill>
                  <a:schemeClr val="dk1"/>
                </a:solidFill>
                <a:latin typeface="Lato"/>
                <a:ea typeface="Lato"/>
                <a:cs typeface="Lato"/>
                <a:sym typeface="Lato"/>
              </a:rPr>
              <a:t>88</a:t>
            </a:fld>
            <a:endParaRPr sz="1400" dirty="0">
              <a:solidFill>
                <a:schemeClr val="dk1"/>
              </a:solidFill>
              <a:latin typeface="Lato"/>
              <a:ea typeface="Lato"/>
              <a:cs typeface="Lato"/>
              <a:sym typeface="Lato"/>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1147"/>
        <p:cNvGrpSpPr/>
        <p:nvPr/>
      </p:nvGrpSpPr>
      <p:grpSpPr>
        <a:xfrm>
          <a:off x="0" y="0"/>
          <a:ext cx="0" cy="0"/>
          <a:chOff x="0" y="0"/>
          <a:chExt cx="0" cy="0"/>
        </a:xfrm>
      </p:grpSpPr>
      <p:sp>
        <p:nvSpPr>
          <p:cNvPr id="1148" name="Google Shape;1148;p85"/>
          <p:cNvSpPr txBox="1">
            <a:spLocks noGrp="1"/>
          </p:cNvSpPr>
          <p:nvPr>
            <p:ph type="body" idx="1"/>
          </p:nvPr>
        </p:nvSpPr>
        <p:spPr>
          <a:xfrm>
            <a:off x="0" y="0"/>
            <a:ext cx="9144000" cy="921657"/>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3600"/>
              <a:buNone/>
            </a:pPr>
            <a:r>
              <a:rPr lang="en-US"/>
              <a:t>Very Important!</a:t>
            </a:r>
            <a:endParaRPr/>
          </a:p>
        </p:txBody>
      </p:sp>
      <p:pic>
        <p:nvPicPr>
          <p:cNvPr id="1149" name="Google Shape;1149;p85"/>
          <p:cNvPicPr preferRelativeResize="0"/>
          <p:nvPr/>
        </p:nvPicPr>
        <p:blipFill rotWithShape="1">
          <a:blip r:embed="rId3">
            <a:alphaModFix/>
          </a:blip>
          <a:srcRect/>
          <a:stretch/>
        </p:blipFill>
        <p:spPr>
          <a:xfrm rot="-985895">
            <a:off x="67313" y="2432863"/>
            <a:ext cx="2434454" cy="2402138"/>
          </a:xfrm>
          <a:prstGeom prst="rect">
            <a:avLst/>
          </a:prstGeom>
          <a:noFill/>
          <a:ln>
            <a:noFill/>
          </a:ln>
        </p:spPr>
      </p:pic>
      <p:grpSp>
        <p:nvGrpSpPr>
          <p:cNvPr id="1150" name="Google Shape;1150;p85"/>
          <p:cNvGrpSpPr/>
          <p:nvPr/>
        </p:nvGrpSpPr>
        <p:grpSpPr>
          <a:xfrm>
            <a:off x="560232" y="1217218"/>
            <a:ext cx="8171644" cy="2442720"/>
            <a:chOff x="0" y="19789"/>
            <a:chExt cx="8171644" cy="2442720"/>
          </a:xfrm>
        </p:grpSpPr>
        <p:sp>
          <p:nvSpPr>
            <p:cNvPr id="1151" name="Google Shape;1151;p85"/>
            <p:cNvSpPr/>
            <p:nvPr/>
          </p:nvSpPr>
          <p:spPr>
            <a:xfrm>
              <a:off x="0" y="19789"/>
              <a:ext cx="8171644" cy="1193400"/>
            </a:xfrm>
            <a:prstGeom prst="roundRect">
              <a:avLst>
                <a:gd name="adj" fmla="val 16667"/>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85"/>
            <p:cNvSpPr txBox="1"/>
            <p:nvPr/>
          </p:nvSpPr>
          <p:spPr>
            <a:xfrm>
              <a:off x="58257" y="78046"/>
              <a:ext cx="8055130" cy="1076886"/>
            </a:xfrm>
            <a:prstGeom prst="rect">
              <a:avLst/>
            </a:prstGeom>
            <a:noFill/>
            <a:ln>
              <a:noFill/>
            </a:ln>
          </p:spPr>
          <p:txBody>
            <a:bodyPr spcFirstLastPara="1" wrap="square" lIns="114300" tIns="114300" rIns="114300" bIns="114300" anchor="ctr" anchorCtr="0">
              <a:noAutofit/>
            </a:bodyPr>
            <a:lstStyle/>
            <a:p>
              <a:pPr marL="0" marR="0" lvl="0" indent="0" algn="l" rtl="0">
                <a:lnSpc>
                  <a:spcPct val="90000"/>
                </a:lnSpc>
                <a:spcBef>
                  <a:spcPts val="0"/>
                </a:spcBef>
                <a:spcAft>
                  <a:spcPts val="0"/>
                </a:spcAft>
                <a:buClr>
                  <a:schemeClr val="lt1"/>
                </a:buClr>
                <a:buSzPts val="3000"/>
                <a:buFont typeface="Lato"/>
                <a:buNone/>
              </a:pPr>
              <a:r>
                <a:rPr lang="en-US" sz="3000" b="1">
                  <a:solidFill>
                    <a:schemeClr val="lt1"/>
                  </a:solidFill>
                  <a:latin typeface="Lato"/>
                  <a:ea typeface="Lato"/>
                  <a:cs typeface="Lato"/>
                  <a:sym typeface="Lato"/>
                </a:rPr>
                <a:t>Cash is an asset and therefore is </a:t>
              </a:r>
              <a:r>
                <a:rPr lang="en-US" sz="3000" b="1" u="sng">
                  <a:solidFill>
                    <a:schemeClr val="lt1"/>
                  </a:solidFill>
                  <a:latin typeface="Lato"/>
                  <a:ea typeface="Lato"/>
                  <a:cs typeface="Lato"/>
                  <a:sym typeface="Lato"/>
                </a:rPr>
                <a:t>part</a:t>
              </a:r>
              <a:r>
                <a:rPr lang="en-US" sz="3000" b="1">
                  <a:solidFill>
                    <a:schemeClr val="lt1"/>
                  </a:solidFill>
                  <a:latin typeface="Lato"/>
                  <a:ea typeface="Lato"/>
                  <a:cs typeface="Lato"/>
                  <a:sym typeface="Lato"/>
                </a:rPr>
                <a:t> of the Fund Balance Equation.</a:t>
              </a:r>
              <a:endParaRPr sz="3000">
                <a:solidFill>
                  <a:schemeClr val="lt1"/>
                </a:solidFill>
                <a:latin typeface="Lato"/>
                <a:ea typeface="Lato"/>
                <a:cs typeface="Lato"/>
                <a:sym typeface="Lato"/>
              </a:endParaRPr>
            </a:p>
          </p:txBody>
        </p:sp>
        <p:sp>
          <p:nvSpPr>
            <p:cNvPr id="1153" name="Google Shape;1153;p85"/>
            <p:cNvSpPr/>
            <p:nvPr/>
          </p:nvSpPr>
          <p:spPr>
            <a:xfrm>
              <a:off x="1451406" y="1269109"/>
              <a:ext cx="6701320" cy="1193400"/>
            </a:xfrm>
            <a:prstGeom prst="roundRect">
              <a:avLst>
                <a:gd name="adj" fmla="val 16667"/>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85"/>
            <p:cNvSpPr txBox="1"/>
            <p:nvPr/>
          </p:nvSpPr>
          <p:spPr>
            <a:xfrm>
              <a:off x="1509663" y="1327366"/>
              <a:ext cx="6584806" cy="1076886"/>
            </a:xfrm>
            <a:prstGeom prst="rect">
              <a:avLst/>
            </a:prstGeom>
            <a:noFill/>
            <a:ln>
              <a:noFill/>
            </a:ln>
          </p:spPr>
          <p:txBody>
            <a:bodyPr spcFirstLastPara="1" wrap="square" lIns="114300" tIns="114300" rIns="114300" bIns="114300" anchor="ctr" anchorCtr="0">
              <a:noAutofit/>
            </a:bodyPr>
            <a:lstStyle/>
            <a:p>
              <a:pPr marL="0" marR="0" lvl="0" indent="0" algn="l" rtl="0">
                <a:lnSpc>
                  <a:spcPct val="90000"/>
                </a:lnSpc>
                <a:spcBef>
                  <a:spcPts val="0"/>
                </a:spcBef>
                <a:spcAft>
                  <a:spcPts val="0"/>
                </a:spcAft>
                <a:buClr>
                  <a:schemeClr val="lt1"/>
                </a:buClr>
                <a:buSzPts val="3000"/>
                <a:buFont typeface="Lato"/>
                <a:buNone/>
              </a:pPr>
              <a:r>
                <a:rPr lang="en-US" sz="3000" b="1">
                  <a:solidFill>
                    <a:schemeClr val="lt1"/>
                  </a:solidFill>
                  <a:latin typeface="Lato"/>
                  <a:ea typeface="Lato"/>
                  <a:cs typeface="Lato"/>
                  <a:sym typeface="Lato"/>
                </a:rPr>
                <a:t>However, fund balance </a:t>
              </a:r>
              <a:r>
                <a:rPr lang="en-US" sz="3000" b="1" u="sng">
                  <a:solidFill>
                    <a:schemeClr val="lt1"/>
                  </a:solidFill>
                  <a:latin typeface="Lato"/>
                  <a:ea typeface="Lato"/>
                  <a:cs typeface="Lato"/>
                  <a:sym typeface="Lato"/>
                </a:rPr>
                <a:t>does not</a:t>
              </a:r>
              <a:r>
                <a:rPr lang="en-US" sz="3000" b="0">
                  <a:solidFill>
                    <a:schemeClr val="lt1"/>
                  </a:solidFill>
                  <a:latin typeface="Lato"/>
                  <a:ea typeface="Lato"/>
                  <a:cs typeface="Lato"/>
                  <a:sym typeface="Lato"/>
                </a:rPr>
                <a:t> </a:t>
              </a:r>
              <a:r>
                <a:rPr lang="en-US" sz="3000" b="1">
                  <a:solidFill>
                    <a:schemeClr val="lt1"/>
                  </a:solidFill>
                  <a:latin typeface="Lato"/>
                  <a:ea typeface="Lato"/>
                  <a:cs typeface="Lato"/>
                  <a:sym typeface="Lato"/>
                </a:rPr>
                <a:t>equal cash.</a:t>
              </a:r>
              <a:endParaRPr sz="3000">
                <a:solidFill>
                  <a:schemeClr val="lt1"/>
                </a:solidFill>
                <a:latin typeface="Lato"/>
                <a:ea typeface="Lato"/>
                <a:cs typeface="Lato"/>
                <a:sym typeface="Lato"/>
              </a:endParaRPr>
            </a:p>
          </p:txBody>
        </p:sp>
      </p:grpSp>
      <p:sp>
        <p:nvSpPr>
          <p:cNvPr id="1155" name="Google Shape;1155;p85"/>
          <p:cNvSpPr txBox="1"/>
          <p:nvPr/>
        </p:nvSpPr>
        <p:spPr>
          <a:xfrm>
            <a:off x="4450080" y="3916680"/>
            <a:ext cx="4069080"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chemeClr val="dk1"/>
                </a:solidFill>
                <a:latin typeface="Lato"/>
                <a:ea typeface="Lato"/>
                <a:cs typeface="Lato"/>
                <a:sym typeface="Lato"/>
              </a:rPr>
              <a:t>Let’s talk a little about the cash portion of fund balance…</a:t>
            </a:r>
            <a:endParaRPr dirty="0"/>
          </a:p>
        </p:txBody>
      </p:sp>
      <p:sp>
        <p:nvSpPr>
          <p:cNvPr id="1156" name="Google Shape;1156;p85"/>
          <p:cNvSpPr txBox="1"/>
          <p:nvPr/>
        </p:nvSpPr>
        <p:spPr>
          <a:xfrm>
            <a:off x="8640962" y="4737463"/>
            <a:ext cx="502920" cy="37954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400">
                <a:solidFill>
                  <a:schemeClr val="dk1"/>
                </a:solidFill>
                <a:latin typeface="Lato"/>
                <a:ea typeface="Lato"/>
                <a:cs typeface="Lato"/>
                <a:sym typeface="Lato"/>
              </a:rPr>
              <a:t>89</a:t>
            </a:fld>
            <a:endParaRPr sz="1400" dirty="0">
              <a:solidFill>
                <a:schemeClr val="dk1"/>
              </a:solidFill>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9"/>
          <p:cNvSpPr txBox="1">
            <a:spLocks noGrp="1"/>
          </p:cNvSpPr>
          <p:nvPr>
            <p:ph type="body" idx="1"/>
          </p:nvPr>
        </p:nvSpPr>
        <p:spPr>
          <a:xfrm>
            <a:off x="0" y="0"/>
            <a:ext cx="9144000" cy="921657"/>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3600"/>
              <a:buNone/>
            </a:pPr>
            <a:r>
              <a:rPr lang="en-US"/>
              <a:t>Wisconsin Constitution on Education</a:t>
            </a:r>
            <a:endParaRPr/>
          </a:p>
        </p:txBody>
      </p:sp>
      <p:sp>
        <p:nvSpPr>
          <p:cNvPr id="104" name="Google Shape;104;p9"/>
          <p:cNvSpPr txBox="1">
            <a:spLocks noGrp="1"/>
          </p:cNvSpPr>
          <p:nvPr>
            <p:ph type="body" idx="2"/>
          </p:nvPr>
        </p:nvSpPr>
        <p:spPr>
          <a:xfrm>
            <a:off x="253094" y="1281793"/>
            <a:ext cx="8727620" cy="3411651"/>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000000"/>
              </a:buClr>
              <a:buSzPts val="2200"/>
              <a:buNone/>
            </a:pPr>
            <a:r>
              <a:rPr lang="en-US" sz="2200">
                <a:solidFill>
                  <a:srgbClr val="000000"/>
                </a:solidFill>
                <a:latin typeface="Lato"/>
                <a:ea typeface="Lato"/>
                <a:cs typeface="Lato"/>
                <a:sym typeface="Lato"/>
              </a:rPr>
              <a:t>Article X, Section 2</a:t>
            </a:r>
            <a:endParaRPr/>
          </a:p>
          <a:p>
            <a:pPr marL="0" lvl="0" indent="0" algn="l" rtl="0">
              <a:lnSpc>
                <a:spcPct val="100000"/>
              </a:lnSpc>
              <a:spcBef>
                <a:spcPts val="600"/>
              </a:spcBef>
              <a:spcAft>
                <a:spcPts val="0"/>
              </a:spcAft>
              <a:buClr>
                <a:schemeClr val="dk1"/>
              </a:buClr>
              <a:buSzPts val="2200"/>
              <a:buNone/>
            </a:pPr>
            <a:endParaRPr sz="2200">
              <a:solidFill>
                <a:srgbClr val="000000"/>
              </a:solidFill>
              <a:latin typeface="Lato"/>
              <a:ea typeface="Lato"/>
              <a:cs typeface="Lato"/>
              <a:sym typeface="Lato"/>
            </a:endParaRPr>
          </a:p>
          <a:p>
            <a:pPr marL="0" lvl="0" indent="0" algn="ctr" rtl="0">
              <a:lnSpc>
                <a:spcPct val="100000"/>
              </a:lnSpc>
              <a:spcBef>
                <a:spcPts val="600"/>
              </a:spcBef>
              <a:spcAft>
                <a:spcPts val="0"/>
              </a:spcAft>
              <a:buClr>
                <a:srgbClr val="000000"/>
              </a:buClr>
              <a:buSzPts val="2200"/>
              <a:buNone/>
            </a:pPr>
            <a:r>
              <a:rPr lang="en-US" sz="2200">
                <a:solidFill>
                  <a:srgbClr val="000000"/>
                </a:solidFill>
                <a:latin typeface="Lato"/>
                <a:ea typeface="Lato"/>
                <a:cs typeface="Lato"/>
                <a:sym typeface="Lato"/>
              </a:rPr>
              <a:t>“The legislature shall provide by law for the establishment of district schools, which shall be as </a:t>
            </a:r>
            <a:r>
              <a:rPr lang="en-US" sz="2200" u="sng">
                <a:solidFill>
                  <a:srgbClr val="000000"/>
                </a:solidFill>
                <a:latin typeface="Lato"/>
                <a:ea typeface="Lato"/>
                <a:cs typeface="Lato"/>
                <a:sym typeface="Lato"/>
              </a:rPr>
              <a:t>nearly uniform as practicable</a:t>
            </a:r>
            <a:r>
              <a:rPr lang="en-US" sz="2200">
                <a:solidFill>
                  <a:srgbClr val="000000"/>
                </a:solidFill>
                <a:latin typeface="Lato"/>
                <a:ea typeface="Lato"/>
                <a:cs typeface="Lato"/>
                <a:sym typeface="Lato"/>
              </a:rPr>
              <a:t>; and such schools shall be free and without charge for tuition to all children between the ages of 4 and 20.”</a:t>
            </a:r>
            <a:endParaRPr/>
          </a:p>
          <a:p>
            <a:pPr marL="0" lvl="0" indent="0" algn="l" rtl="0">
              <a:lnSpc>
                <a:spcPct val="100000"/>
              </a:lnSpc>
              <a:spcBef>
                <a:spcPts val="600"/>
              </a:spcBef>
              <a:spcAft>
                <a:spcPts val="0"/>
              </a:spcAft>
              <a:buClr>
                <a:schemeClr val="dk1"/>
              </a:buClr>
              <a:buSzPts val="2200"/>
              <a:buNone/>
            </a:pPr>
            <a:endParaRPr sz="2200">
              <a:solidFill>
                <a:srgbClr val="000000"/>
              </a:solidFill>
              <a:latin typeface="Lato"/>
              <a:ea typeface="Lato"/>
              <a:cs typeface="Lato"/>
              <a:sym typeface="Lato"/>
            </a:endParaRPr>
          </a:p>
          <a:p>
            <a:pPr marL="0" lvl="0" indent="0" algn="ctr" rtl="0">
              <a:lnSpc>
                <a:spcPct val="100000"/>
              </a:lnSpc>
              <a:spcBef>
                <a:spcPts val="600"/>
              </a:spcBef>
              <a:spcAft>
                <a:spcPts val="0"/>
              </a:spcAft>
              <a:buClr>
                <a:srgbClr val="000000"/>
              </a:buClr>
              <a:buSzPts val="2200"/>
              <a:buNone/>
            </a:pPr>
            <a:r>
              <a:rPr lang="en-US" sz="2200" u="sng">
                <a:solidFill>
                  <a:srgbClr val="000000"/>
                </a:solidFill>
                <a:latin typeface="Lato"/>
                <a:ea typeface="Lato"/>
                <a:cs typeface="Lato"/>
                <a:sym typeface="Lato"/>
              </a:rPr>
              <a:t>A child should not be unfairly disadvantaged </a:t>
            </a:r>
            <a:br>
              <a:rPr lang="en-US" sz="2200" u="sng">
                <a:solidFill>
                  <a:srgbClr val="000000"/>
                </a:solidFill>
                <a:latin typeface="Lato"/>
                <a:ea typeface="Lato"/>
                <a:cs typeface="Lato"/>
                <a:sym typeface="Lato"/>
              </a:rPr>
            </a:br>
            <a:r>
              <a:rPr lang="en-US" sz="2200" u="sng">
                <a:solidFill>
                  <a:srgbClr val="000000"/>
                </a:solidFill>
                <a:latin typeface="Lato"/>
                <a:ea typeface="Lato"/>
                <a:cs typeface="Lato"/>
                <a:sym typeface="Lato"/>
              </a:rPr>
              <a:t>merely by where they live.</a:t>
            </a:r>
            <a:endParaRPr/>
          </a:p>
          <a:p>
            <a:pPr marL="342900" lvl="0" indent="-203200" algn="l" rtl="0">
              <a:lnSpc>
                <a:spcPct val="100000"/>
              </a:lnSpc>
              <a:spcBef>
                <a:spcPts val="600"/>
              </a:spcBef>
              <a:spcAft>
                <a:spcPts val="0"/>
              </a:spcAft>
              <a:buClr>
                <a:schemeClr val="dk1"/>
              </a:buClr>
              <a:buSzPts val="2200"/>
              <a:buFont typeface="Arial"/>
              <a:buNone/>
            </a:pPr>
            <a:endParaRPr sz="2200">
              <a:solidFill>
                <a:srgbClr val="000000"/>
              </a:solidFill>
              <a:latin typeface="Lato"/>
              <a:ea typeface="Lato"/>
              <a:cs typeface="Lato"/>
              <a:sym typeface="Lato"/>
            </a:endParaRPr>
          </a:p>
          <a:p>
            <a:pPr marL="0" lvl="0" indent="0" algn="l" rtl="0">
              <a:lnSpc>
                <a:spcPct val="100000"/>
              </a:lnSpc>
              <a:spcBef>
                <a:spcPts val="600"/>
              </a:spcBef>
              <a:spcAft>
                <a:spcPts val="0"/>
              </a:spcAft>
              <a:buClr>
                <a:schemeClr val="dk1"/>
              </a:buClr>
              <a:buSzPts val="2200"/>
              <a:buNone/>
            </a:pPr>
            <a:endParaRPr sz="2200">
              <a:solidFill>
                <a:srgbClr val="000000"/>
              </a:solidFill>
              <a:latin typeface="Lato"/>
              <a:ea typeface="Lato"/>
              <a:cs typeface="Lato"/>
              <a:sym typeface="Lato"/>
            </a:endParaRPr>
          </a:p>
          <a:p>
            <a:pPr marL="342900" lvl="0" indent="-203200" algn="l" rtl="0">
              <a:lnSpc>
                <a:spcPct val="100000"/>
              </a:lnSpc>
              <a:spcBef>
                <a:spcPts val="600"/>
              </a:spcBef>
              <a:spcAft>
                <a:spcPts val="0"/>
              </a:spcAft>
              <a:buClr>
                <a:schemeClr val="dk1"/>
              </a:buClr>
              <a:buSzPts val="2200"/>
              <a:buFont typeface="Arial"/>
              <a:buNone/>
            </a:pPr>
            <a:endParaRPr sz="2200" b="0">
              <a:solidFill>
                <a:srgbClr val="000000"/>
              </a:solidFill>
              <a:latin typeface="Lato"/>
              <a:ea typeface="Lato"/>
              <a:cs typeface="Lato"/>
              <a:sym typeface="Lato"/>
            </a:endParaRPr>
          </a:p>
          <a:p>
            <a:pPr marL="0" lvl="0" indent="0" algn="l" rtl="0">
              <a:lnSpc>
                <a:spcPct val="100000"/>
              </a:lnSpc>
              <a:spcBef>
                <a:spcPts val="600"/>
              </a:spcBef>
              <a:spcAft>
                <a:spcPts val="0"/>
              </a:spcAft>
              <a:buClr>
                <a:schemeClr val="dk1"/>
              </a:buClr>
              <a:buSzPts val="2200"/>
              <a:buNone/>
            </a:pPr>
            <a:endParaRPr sz="2200">
              <a:solidFill>
                <a:srgbClr val="000000"/>
              </a:solidFill>
              <a:latin typeface="Lato"/>
              <a:ea typeface="Lato"/>
              <a:cs typeface="Lato"/>
              <a:sym typeface="Lato"/>
            </a:endParaRPr>
          </a:p>
        </p:txBody>
      </p:sp>
      <p:sp>
        <p:nvSpPr>
          <p:cNvPr id="105" name="Google Shape;105;p9"/>
          <p:cNvSpPr/>
          <p:nvPr/>
        </p:nvSpPr>
        <p:spPr>
          <a:xfrm>
            <a:off x="8694378" y="4691943"/>
            <a:ext cx="39305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fld id="{00000000-1234-1234-1234-123412341234}" type="slidenum">
              <a:rPr lang="en-US" sz="1400" b="0" i="0" u="none" strike="noStrike" cap="none">
                <a:solidFill>
                  <a:srgbClr val="000000"/>
                </a:solidFill>
                <a:latin typeface="Lato"/>
                <a:ea typeface="Lato"/>
                <a:cs typeface="Lato"/>
                <a:sym typeface="Lato"/>
              </a:rPr>
              <a:t>9</a:t>
            </a:fld>
            <a:endParaRPr sz="1400" b="0" i="0" u="none" strike="noStrike" cap="none" dirty="0">
              <a:solidFill>
                <a:srgbClr val="000000"/>
              </a:solidFill>
              <a:latin typeface="Lato"/>
              <a:ea typeface="Lato"/>
              <a:cs typeface="Lato"/>
              <a:sym typeface="Lato"/>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1160"/>
        <p:cNvGrpSpPr/>
        <p:nvPr/>
      </p:nvGrpSpPr>
      <p:grpSpPr>
        <a:xfrm>
          <a:off x="0" y="0"/>
          <a:ext cx="0" cy="0"/>
          <a:chOff x="0" y="0"/>
          <a:chExt cx="0" cy="0"/>
        </a:xfrm>
      </p:grpSpPr>
      <p:sp>
        <p:nvSpPr>
          <p:cNvPr id="1161" name="Google Shape;1161;p86"/>
          <p:cNvSpPr txBox="1">
            <a:spLocks noGrp="1"/>
          </p:cNvSpPr>
          <p:nvPr>
            <p:ph type="body" idx="1"/>
          </p:nvPr>
        </p:nvSpPr>
        <p:spPr>
          <a:xfrm>
            <a:off x="0" y="0"/>
            <a:ext cx="9144000" cy="921657"/>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3600"/>
              <a:buNone/>
            </a:pPr>
            <a:r>
              <a:rPr lang="en-US"/>
              <a:t>Very Important!</a:t>
            </a:r>
            <a:endParaRPr/>
          </a:p>
        </p:txBody>
      </p:sp>
      <p:pic>
        <p:nvPicPr>
          <p:cNvPr id="1162" name="Google Shape;1162;p86"/>
          <p:cNvPicPr preferRelativeResize="0"/>
          <p:nvPr/>
        </p:nvPicPr>
        <p:blipFill rotWithShape="1">
          <a:blip r:embed="rId3">
            <a:alphaModFix/>
          </a:blip>
          <a:srcRect/>
          <a:stretch/>
        </p:blipFill>
        <p:spPr>
          <a:xfrm rot="-985895">
            <a:off x="67313" y="2432863"/>
            <a:ext cx="2434454" cy="2402138"/>
          </a:xfrm>
          <a:prstGeom prst="rect">
            <a:avLst/>
          </a:prstGeom>
          <a:noFill/>
          <a:ln>
            <a:noFill/>
          </a:ln>
        </p:spPr>
      </p:pic>
      <p:pic>
        <p:nvPicPr>
          <p:cNvPr id="1163" name="Google Shape;1163;p86"/>
          <p:cNvPicPr preferRelativeResize="0"/>
          <p:nvPr/>
        </p:nvPicPr>
        <p:blipFill rotWithShape="1">
          <a:blip r:embed="rId4">
            <a:alphaModFix/>
          </a:blip>
          <a:srcRect/>
          <a:stretch/>
        </p:blipFill>
        <p:spPr>
          <a:xfrm>
            <a:off x="2477473" y="1014856"/>
            <a:ext cx="6029327" cy="3917768"/>
          </a:xfrm>
          <a:prstGeom prst="rect">
            <a:avLst/>
          </a:prstGeom>
          <a:noFill/>
          <a:ln>
            <a:noFill/>
          </a:ln>
          <a:effectLst>
            <a:outerShdw blurRad="292100" dist="139700" dir="2700000" algn="tl" rotWithShape="0">
              <a:srgbClr val="333333">
                <a:alpha val="64705"/>
              </a:srgbClr>
            </a:outerShdw>
          </a:effectLst>
        </p:spPr>
      </p:pic>
      <p:sp>
        <p:nvSpPr>
          <p:cNvPr id="1164" name="Google Shape;1164;p86"/>
          <p:cNvSpPr/>
          <p:nvPr/>
        </p:nvSpPr>
        <p:spPr>
          <a:xfrm>
            <a:off x="2487000" y="4668101"/>
            <a:ext cx="6019800" cy="228600"/>
          </a:xfrm>
          <a:prstGeom prst="rect">
            <a:avLst/>
          </a:prstGeom>
          <a:noFill/>
          <a:ln w="50800" cap="flat" cmpd="sng">
            <a:solidFill>
              <a:srgbClr val="C00000"/>
            </a:solidFill>
            <a:prstDash val="solid"/>
            <a:round/>
            <a:headEnd type="none" w="sm" len="sm"/>
            <a:tailEnd type="none" w="sm" len="sm"/>
          </a:ln>
        </p:spPr>
        <p:txBody>
          <a:bodyPr spcFirstLastPara="1" wrap="square" lIns="0" tIns="0" rIns="0" bIns="0" anchor="t" anchorCtr="0">
            <a:spAutoFit/>
          </a:bodyPr>
          <a:lstStyle/>
          <a:p>
            <a:pPr marL="0" marR="0" lvl="0" indent="0" algn="l" rtl="0">
              <a:spcBef>
                <a:spcPts val="0"/>
              </a:spcBef>
              <a:spcAft>
                <a:spcPts val="0"/>
              </a:spcAft>
              <a:buNone/>
            </a:pPr>
            <a:endParaRPr sz="1200">
              <a:solidFill>
                <a:srgbClr val="000000"/>
              </a:solidFill>
              <a:latin typeface="Verdana"/>
              <a:ea typeface="Verdana"/>
              <a:cs typeface="Verdana"/>
              <a:sym typeface="Verdana"/>
            </a:endParaRPr>
          </a:p>
        </p:txBody>
      </p:sp>
      <p:sp>
        <p:nvSpPr>
          <p:cNvPr id="1165" name="Google Shape;1165;p86"/>
          <p:cNvSpPr/>
          <p:nvPr/>
        </p:nvSpPr>
        <p:spPr>
          <a:xfrm>
            <a:off x="2512400" y="1705846"/>
            <a:ext cx="5994400" cy="338554"/>
          </a:xfrm>
          <a:prstGeom prst="rect">
            <a:avLst/>
          </a:prstGeom>
          <a:noFill/>
          <a:ln w="31750" cap="flat" cmpd="sng">
            <a:solidFill>
              <a:srgbClr val="C00000"/>
            </a:solidFill>
            <a:prstDash val="solid"/>
            <a:round/>
            <a:headEnd type="none" w="sm" len="sm"/>
            <a:tailEnd type="none" w="sm" len="sm"/>
          </a:ln>
        </p:spPr>
        <p:txBody>
          <a:bodyPr spcFirstLastPara="1" wrap="square" lIns="0" tIns="0" rIns="0" bIns="0" anchor="t" anchorCtr="0">
            <a:spAutoFit/>
          </a:bodyPr>
          <a:lstStyle/>
          <a:p>
            <a:pPr marL="0" marR="0" lvl="0" indent="0" algn="l" rtl="0">
              <a:spcBef>
                <a:spcPts val="0"/>
              </a:spcBef>
              <a:spcAft>
                <a:spcPts val="0"/>
              </a:spcAft>
              <a:buNone/>
            </a:pPr>
            <a:endParaRPr sz="2200">
              <a:solidFill>
                <a:srgbClr val="000000"/>
              </a:solidFill>
              <a:latin typeface="Verdana"/>
              <a:ea typeface="Verdana"/>
              <a:cs typeface="Verdana"/>
              <a:sym typeface="Verdana"/>
            </a:endParaRPr>
          </a:p>
        </p:txBody>
      </p:sp>
      <p:sp>
        <p:nvSpPr>
          <p:cNvPr id="1166" name="Google Shape;1166;p86"/>
          <p:cNvSpPr txBox="1"/>
          <p:nvPr/>
        </p:nvSpPr>
        <p:spPr>
          <a:xfrm>
            <a:off x="8706192" y="4773098"/>
            <a:ext cx="502920" cy="24720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400">
                <a:solidFill>
                  <a:schemeClr val="dk1"/>
                </a:solidFill>
                <a:latin typeface="Lato"/>
                <a:ea typeface="Lato"/>
                <a:cs typeface="Lato"/>
                <a:sym typeface="Lato"/>
              </a:rPr>
              <a:t>90</a:t>
            </a:fld>
            <a:endParaRPr sz="1400" dirty="0">
              <a:solidFill>
                <a:schemeClr val="dk1"/>
              </a:solidFill>
              <a:latin typeface="Lato"/>
              <a:ea typeface="Lato"/>
              <a:cs typeface="Lato"/>
              <a:sym typeface="Lato"/>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1170"/>
        <p:cNvGrpSpPr/>
        <p:nvPr/>
      </p:nvGrpSpPr>
      <p:grpSpPr>
        <a:xfrm>
          <a:off x="0" y="0"/>
          <a:ext cx="0" cy="0"/>
          <a:chOff x="0" y="0"/>
          <a:chExt cx="0" cy="0"/>
        </a:xfrm>
      </p:grpSpPr>
      <p:sp>
        <p:nvSpPr>
          <p:cNvPr id="1171" name="Google Shape;1171;p87"/>
          <p:cNvSpPr txBox="1">
            <a:spLocks noGrp="1"/>
          </p:cNvSpPr>
          <p:nvPr>
            <p:ph type="body" idx="1"/>
          </p:nvPr>
        </p:nvSpPr>
        <p:spPr>
          <a:xfrm>
            <a:off x="0" y="0"/>
            <a:ext cx="9144000" cy="921657"/>
          </a:xfrm>
          <a:prstGeom prst="rect">
            <a:avLst/>
          </a:prstGeom>
          <a:noFill/>
          <a:ln>
            <a:noFill/>
          </a:ln>
        </p:spPr>
        <p:txBody>
          <a:bodyPr spcFirstLastPara="1" wrap="square" lIns="91425" tIns="45700" rIns="91425" bIns="45700" anchor="ctr" anchorCtr="0">
            <a:normAutofit fontScale="92500" lnSpcReduction="20000"/>
          </a:bodyPr>
          <a:lstStyle/>
          <a:p>
            <a:pPr marL="0" lvl="0" indent="0" algn="ctr" rtl="0">
              <a:lnSpc>
                <a:spcPct val="100000"/>
              </a:lnSpc>
              <a:spcBef>
                <a:spcPts val="0"/>
              </a:spcBef>
              <a:spcAft>
                <a:spcPts val="0"/>
              </a:spcAft>
              <a:buClr>
                <a:schemeClr val="lt1"/>
              </a:buClr>
              <a:buSzPct val="100000"/>
              <a:buNone/>
            </a:pPr>
            <a:r>
              <a:rPr lang="en-US"/>
              <a:t>How do Districts use the cash portion </a:t>
            </a:r>
            <a:br>
              <a:rPr lang="en-US"/>
            </a:br>
            <a:r>
              <a:rPr lang="en-US"/>
              <a:t>of fund balance? </a:t>
            </a:r>
            <a:endParaRPr/>
          </a:p>
        </p:txBody>
      </p:sp>
      <p:sp>
        <p:nvSpPr>
          <p:cNvPr id="1172" name="Google Shape;1172;p87"/>
          <p:cNvSpPr txBox="1">
            <a:spLocks noGrp="1"/>
          </p:cNvSpPr>
          <p:nvPr>
            <p:ph type="body" idx="2"/>
          </p:nvPr>
        </p:nvSpPr>
        <p:spPr>
          <a:xfrm>
            <a:off x="1843087" y="1152467"/>
            <a:ext cx="5564981" cy="3540977"/>
          </a:xfrm>
          <a:prstGeom prst="rect">
            <a:avLst/>
          </a:prstGeom>
          <a:noFill/>
          <a:ln>
            <a:noFill/>
          </a:ln>
        </p:spPr>
        <p:txBody>
          <a:bodyPr spcFirstLastPara="1" wrap="square" lIns="91425" tIns="45700" rIns="91425" bIns="45700" anchor="t" anchorCtr="0">
            <a:noAutofit/>
          </a:bodyPr>
          <a:lstStyle/>
          <a:p>
            <a:pPr marL="342900" lvl="0" indent="-139700" algn="l" rtl="0">
              <a:lnSpc>
                <a:spcPct val="100000"/>
              </a:lnSpc>
              <a:spcBef>
                <a:spcPts val="0"/>
              </a:spcBef>
              <a:spcAft>
                <a:spcPts val="0"/>
              </a:spcAft>
              <a:buClr>
                <a:schemeClr val="dk1"/>
              </a:buClr>
              <a:buSzPts val="3200"/>
              <a:buFont typeface="Arial"/>
              <a:buNone/>
            </a:pPr>
            <a:endParaRPr sz="3200">
              <a:solidFill>
                <a:srgbClr val="000000"/>
              </a:solidFill>
            </a:endParaRPr>
          </a:p>
          <a:p>
            <a:pPr marL="342900" lvl="0" indent="-139700" algn="l" rtl="0">
              <a:lnSpc>
                <a:spcPct val="100000"/>
              </a:lnSpc>
              <a:spcBef>
                <a:spcPts val="600"/>
              </a:spcBef>
              <a:spcAft>
                <a:spcPts val="0"/>
              </a:spcAft>
              <a:buClr>
                <a:schemeClr val="dk1"/>
              </a:buClr>
              <a:buSzPts val="3200"/>
              <a:buFont typeface="Arial"/>
              <a:buNone/>
            </a:pPr>
            <a:endParaRPr sz="3200">
              <a:solidFill>
                <a:srgbClr val="000000"/>
              </a:solidFill>
            </a:endParaRPr>
          </a:p>
          <a:p>
            <a:pPr marL="0" lvl="0" indent="0" algn="ctr" rtl="0">
              <a:lnSpc>
                <a:spcPct val="100000"/>
              </a:lnSpc>
              <a:spcBef>
                <a:spcPts val="600"/>
              </a:spcBef>
              <a:spcAft>
                <a:spcPts val="0"/>
              </a:spcAft>
              <a:buClr>
                <a:srgbClr val="000000"/>
              </a:buClr>
              <a:buSzPts val="3600"/>
              <a:buNone/>
            </a:pPr>
            <a:r>
              <a:rPr lang="en-US" sz="3600">
                <a:solidFill>
                  <a:srgbClr val="000000"/>
                </a:solidFill>
              </a:rPr>
              <a:t>To pay the bills!</a:t>
            </a:r>
            <a:endParaRPr/>
          </a:p>
          <a:p>
            <a:pPr marL="342900" lvl="0" indent="-241300" algn="l" rtl="0">
              <a:lnSpc>
                <a:spcPct val="100000"/>
              </a:lnSpc>
              <a:spcBef>
                <a:spcPts val="600"/>
              </a:spcBef>
              <a:spcAft>
                <a:spcPts val="0"/>
              </a:spcAft>
              <a:buClr>
                <a:schemeClr val="dk1"/>
              </a:buClr>
              <a:buSzPts val="1600"/>
              <a:buFont typeface="Calibri"/>
              <a:buNone/>
            </a:pPr>
            <a:endParaRPr sz="1600">
              <a:solidFill>
                <a:srgbClr val="000000"/>
              </a:solidFill>
            </a:endParaRPr>
          </a:p>
          <a:p>
            <a:pPr marL="342900" lvl="0" indent="-241300" algn="l" rtl="0">
              <a:lnSpc>
                <a:spcPct val="100000"/>
              </a:lnSpc>
              <a:spcBef>
                <a:spcPts val="600"/>
              </a:spcBef>
              <a:spcAft>
                <a:spcPts val="0"/>
              </a:spcAft>
              <a:buClr>
                <a:schemeClr val="dk1"/>
              </a:buClr>
              <a:buSzPts val="1600"/>
              <a:buFont typeface="Arial"/>
              <a:buNone/>
            </a:pPr>
            <a:endParaRPr sz="1600">
              <a:solidFill>
                <a:srgbClr val="000000"/>
              </a:solidFill>
            </a:endParaRPr>
          </a:p>
          <a:p>
            <a:pPr marL="342900" lvl="0" indent="-241300" algn="l" rtl="0">
              <a:lnSpc>
                <a:spcPct val="100000"/>
              </a:lnSpc>
              <a:spcBef>
                <a:spcPts val="600"/>
              </a:spcBef>
              <a:spcAft>
                <a:spcPts val="0"/>
              </a:spcAft>
              <a:buClr>
                <a:schemeClr val="dk1"/>
              </a:buClr>
              <a:buSzPts val="1600"/>
              <a:buFont typeface="Arial"/>
              <a:buNone/>
            </a:pPr>
            <a:endParaRPr sz="1600">
              <a:solidFill>
                <a:srgbClr val="000000"/>
              </a:solidFill>
            </a:endParaRPr>
          </a:p>
          <a:p>
            <a:pPr marL="342900" lvl="0" indent="-241300" algn="l" rtl="0">
              <a:lnSpc>
                <a:spcPct val="100000"/>
              </a:lnSpc>
              <a:spcBef>
                <a:spcPts val="600"/>
              </a:spcBef>
              <a:spcAft>
                <a:spcPts val="0"/>
              </a:spcAft>
              <a:buClr>
                <a:schemeClr val="dk1"/>
              </a:buClr>
              <a:buSzPts val="1600"/>
              <a:buFont typeface="Arial"/>
              <a:buNone/>
            </a:pPr>
            <a:endParaRPr sz="1600">
              <a:solidFill>
                <a:srgbClr val="000000"/>
              </a:solidFill>
            </a:endParaRPr>
          </a:p>
          <a:p>
            <a:pPr marL="342900" lvl="0" indent="-190500" algn="l" rtl="0">
              <a:lnSpc>
                <a:spcPct val="100000"/>
              </a:lnSpc>
              <a:spcBef>
                <a:spcPts val="600"/>
              </a:spcBef>
              <a:spcAft>
                <a:spcPts val="0"/>
              </a:spcAft>
              <a:buClr>
                <a:schemeClr val="dk1"/>
              </a:buClr>
              <a:buSzPts val="2400"/>
              <a:buFont typeface="Arial"/>
              <a:buNone/>
            </a:pPr>
            <a:endParaRPr b="0">
              <a:solidFill>
                <a:srgbClr val="000000"/>
              </a:solidFill>
              <a:latin typeface="Calibri"/>
              <a:ea typeface="Calibri"/>
              <a:cs typeface="Calibri"/>
              <a:sym typeface="Calibri"/>
            </a:endParaRPr>
          </a:p>
          <a:p>
            <a:pPr marL="342900" lvl="0" indent="-241300" algn="l" rtl="0">
              <a:lnSpc>
                <a:spcPct val="100000"/>
              </a:lnSpc>
              <a:spcBef>
                <a:spcPts val="600"/>
              </a:spcBef>
              <a:spcAft>
                <a:spcPts val="0"/>
              </a:spcAft>
              <a:buClr>
                <a:schemeClr val="dk1"/>
              </a:buClr>
              <a:buSzPts val="1600"/>
              <a:buFont typeface="Arial"/>
              <a:buNone/>
            </a:pPr>
            <a:endParaRPr sz="1600">
              <a:solidFill>
                <a:srgbClr val="000000"/>
              </a:solidFill>
            </a:endParaRPr>
          </a:p>
        </p:txBody>
      </p:sp>
      <p:sp>
        <p:nvSpPr>
          <p:cNvPr id="1173" name="Google Shape;1173;p87"/>
          <p:cNvSpPr txBox="1"/>
          <p:nvPr/>
        </p:nvSpPr>
        <p:spPr>
          <a:xfrm>
            <a:off x="8732570" y="4817261"/>
            <a:ext cx="502920" cy="22631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400">
                <a:solidFill>
                  <a:schemeClr val="dk1"/>
                </a:solidFill>
                <a:latin typeface="Lato"/>
                <a:ea typeface="Lato"/>
                <a:cs typeface="Lato"/>
                <a:sym typeface="Lato"/>
              </a:rPr>
              <a:t>91</a:t>
            </a:fld>
            <a:endParaRPr sz="1400">
              <a:solidFill>
                <a:schemeClr val="dk1"/>
              </a:solidFill>
              <a:latin typeface="Lato"/>
              <a:ea typeface="Lato"/>
              <a:cs typeface="Lato"/>
              <a:sym typeface="Lato"/>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1177"/>
        <p:cNvGrpSpPr/>
        <p:nvPr/>
      </p:nvGrpSpPr>
      <p:grpSpPr>
        <a:xfrm>
          <a:off x="0" y="0"/>
          <a:ext cx="0" cy="0"/>
          <a:chOff x="0" y="0"/>
          <a:chExt cx="0" cy="0"/>
        </a:xfrm>
      </p:grpSpPr>
      <p:sp>
        <p:nvSpPr>
          <p:cNvPr id="1178" name="Google Shape;1178;p88"/>
          <p:cNvSpPr txBox="1">
            <a:spLocks noGrp="1"/>
          </p:cNvSpPr>
          <p:nvPr>
            <p:ph type="body" idx="1"/>
          </p:nvPr>
        </p:nvSpPr>
        <p:spPr>
          <a:xfrm>
            <a:off x="0" y="0"/>
            <a:ext cx="9144000" cy="921657"/>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3600"/>
              <a:buNone/>
            </a:pPr>
            <a:r>
              <a:rPr lang="en-US"/>
              <a:t>Typical Change in Monthly Cash Balance</a:t>
            </a:r>
            <a:endParaRPr/>
          </a:p>
        </p:txBody>
      </p:sp>
      <p:sp>
        <p:nvSpPr>
          <p:cNvPr id="1179" name="Google Shape;1179;p88"/>
          <p:cNvSpPr txBox="1">
            <a:spLocks noGrp="1"/>
          </p:cNvSpPr>
          <p:nvPr>
            <p:ph type="body" idx="2"/>
          </p:nvPr>
        </p:nvSpPr>
        <p:spPr>
          <a:xfrm>
            <a:off x="1843087" y="1152467"/>
            <a:ext cx="5564981" cy="3540977"/>
          </a:xfrm>
          <a:prstGeom prst="rect">
            <a:avLst/>
          </a:prstGeom>
          <a:noFill/>
          <a:ln>
            <a:noFill/>
          </a:ln>
        </p:spPr>
        <p:txBody>
          <a:bodyPr spcFirstLastPara="1" wrap="square" lIns="91425" tIns="45700" rIns="91425" bIns="45700" anchor="t" anchorCtr="0">
            <a:noAutofit/>
          </a:bodyPr>
          <a:lstStyle/>
          <a:p>
            <a:pPr marL="342900" lvl="0" indent="-241300" algn="l" rtl="0">
              <a:lnSpc>
                <a:spcPct val="100000"/>
              </a:lnSpc>
              <a:spcBef>
                <a:spcPts val="0"/>
              </a:spcBef>
              <a:spcAft>
                <a:spcPts val="0"/>
              </a:spcAft>
              <a:buClr>
                <a:schemeClr val="dk1"/>
              </a:buClr>
              <a:buSzPts val="1600"/>
              <a:buFont typeface="Arial"/>
              <a:buNone/>
            </a:pPr>
            <a:endParaRPr sz="1600">
              <a:solidFill>
                <a:srgbClr val="000000"/>
              </a:solidFill>
            </a:endParaRPr>
          </a:p>
          <a:p>
            <a:pPr marL="342900" lvl="0" indent="-241300" algn="l" rtl="0">
              <a:lnSpc>
                <a:spcPct val="100000"/>
              </a:lnSpc>
              <a:spcBef>
                <a:spcPts val="600"/>
              </a:spcBef>
              <a:spcAft>
                <a:spcPts val="0"/>
              </a:spcAft>
              <a:buClr>
                <a:schemeClr val="dk1"/>
              </a:buClr>
              <a:buSzPts val="1600"/>
              <a:buFont typeface="Calibri"/>
              <a:buNone/>
            </a:pPr>
            <a:endParaRPr sz="1600">
              <a:solidFill>
                <a:srgbClr val="000000"/>
              </a:solidFill>
            </a:endParaRPr>
          </a:p>
          <a:p>
            <a:pPr marL="342900" lvl="0" indent="-241300" algn="l" rtl="0">
              <a:lnSpc>
                <a:spcPct val="100000"/>
              </a:lnSpc>
              <a:spcBef>
                <a:spcPts val="600"/>
              </a:spcBef>
              <a:spcAft>
                <a:spcPts val="0"/>
              </a:spcAft>
              <a:buClr>
                <a:schemeClr val="dk1"/>
              </a:buClr>
              <a:buSzPts val="1600"/>
              <a:buFont typeface="Arial"/>
              <a:buNone/>
            </a:pPr>
            <a:endParaRPr sz="1600">
              <a:solidFill>
                <a:srgbClr val="000000"/>
              </a:solidFill>
            </a:endParaRPr>
          </a:p>
          <a:p>
            <a:pPr marL="342900" lvl="0" indent="-241300" algn="l" rtl="0">
              <a:lnSpc>
                <a:spcPct val="100000"/>
              </a:lnSpc>
              <a:spcBef>
                <a:spcPts val="600"/>
              </a:spcBef>
              <a:spcAft>
                <a:spcPts val="0"/>
              </a:spcAft>
              <a:buClr>
                <a:schemeClr val="dk1"/>
              </a:buClr>
              <a:buSzPts val="1600"/>
              <a:buFont typeface="Arial"/>
              <a:buNone/>
            </a:pPr>
            <a:endParaRPr sz="1600">
              <a:solidFill>
                <a:srgbClr val="000000"/>
              </a:solidFill>
            </a:endParaRPr>
          </a:p>
          <a:p>
            <a:pPr marL="342900" lvl="0" indent="-241300" algn="l" rtl="0">
              <a:lnSpc>
                <a:spcPct val="100000"/>
              </a:lnSpc>
              <a:spcBef>
                <a:spcPts val="600"/>
              </a:spcBef>
              <a:spcAft>
                <a:spcPts val="0"/>
              </a:spcAft>
              <a:buClr>
                <a:schemeClr val="dk1"/>
              </a:buClr>
              <a:buSzPts val="1600"/>
              <a:buFont typeface="Arial"/>
              <a:buNone/>
            </a:pPr>
            <a:endParaRPr sz="1600">
              <a:solidFill>
                <a:srgbClr val="000000"/>
              </a:solidFill>
            </a:endParaRPr>
          </a:p>
          <a:p>
            <a:pPr marL="342900" lvl="0" indent="-190500" algn="l" rtl="0">
              <a:lnSpc>
                <a:spcPct val="100000"/>
              </a:lnSpc>
              <a:spcBef>
                <a:spcPts val="600"/>
              </a:spcBef>
              <a:spcAft>
                <a:spcPts val="0"/>
              </a:spcAft>
              <a:buClr>
                <a:schemeClr val="dk1"/>
              </a:buClr>
              <a:buSzPts val="2400"/>
              <a:buFont typeface="Arial"/>
              <a:buNone/>
            </a:pPr>
            <a:endParaRPr b="0">
              <a:solidFill>
                <a:srgbClr val="000000"/>
              </a:solidFill>
              <a:latin typeface="Calibri"/>
              <a:ea typeface="Calibri"/>
              <a:cs typeface="Calibri"/>
              <a:sym typeface="Calibri"/>
            </a:endParaRPr>
          </a:p>
          <a:p>
            <a:pPr marL="342900" lvl="0" indent="-241300" algn="l" rtl="0">
              <a:lnSpc>
                <a:spcPct val="100000"/>
              </a:lnSpc>
              <a:spcBef>
                <a:spcPts val="600"/>
              </a:spcBef>
              <a:spcAft>
                <a:spcPts val="0"/>
              </a:spcAft>
              <a:buClr>
                <a:schemeClr val="dk1"/>
              </a:buClr>
              <a:buSzPts val="1600"/>
              <a:buFont typeface="Arial"/>
              <a:buNone/>
            </a:pPr>
            <a:endParaRPr sz="1600">
              <a:solidFill>
                <a:srgbClr val="000000"/>
              </a:solidFill>
            </a:endParaRPr>
          </a:p>
        </p:txBody>
      </p:sp>
      <p:sp>
        <p:nvSpPr>
          <p:cNvPr id="1180" name="Google Shape;1180;p88"/>
          <p:cNvSpPr txBox="1"/>
          <p:nvPr/>
        </p:nvSpPr>
        <p:spPr>
          <a:xfrm>
            <a:off x="1843087" y="1152467"/>
            <a:ext cx="5564981" cy="3540977"/>
          </a:xfrm>
          <a:prstGeom prst="rect">
            <a:avLst/>
          </a:prstGeom>
          <a:noFill/>
          <a:ln>
            <a:noFill/>
          </a:ln>
        </p:spPr>
        <p:txBody>
          <a:bodyPr spcFirstLastPara="1" wrap="square" lIns="91425" tIns="45700" rIns="91425" bIns="45700" anchor="t" anchorCtr="0">
            <a:noAutofit/>
          </a:bodyPr>
          <a:lstStyle/>
          <a:p>
            <a:pPr marL="342900" marR="0" lvl="0" indent="-241300" algn="l" rtl="0">
              <a:lnSpc>
                <a:spcPct val="100000"/>
              </a:lnSpc>
              <a:spcBef>
                <a:spcPts val="0"/>
              </a:spcBef>
              <a:spcAft>
                <a:spcPts val="0"/>
              </a:spcAft>
              <a:buClr>
                <a:schemeClr val="dk1"/>
              </a:buClr>
              <a:buSzPts val="1600"/>
              <a:buFont typeface="Arial"/>
              <a:buNone/>
            </a:pPr>
            <a:endParaRPr sz="1600" b="1">
              <a:solidFill>
                <a:srgbClr val="000000"/>
              </a:solidFill>
              <a:latin typeface="Lato"/>
              <a:ea typeface="Lato"/>
              <a:cs typeface="Lato"/>
              <a:sym typeface="Lato"/>
            </a:endParaRPr>
          </a:p>
          <a:p>
            <a:pPr marL="342900" marR="0" lvl="0" indent="-241300" algn="l" rtl="0">
              <a:lnSpc>
                <a:spcPct val="100000"/>
              </a:lnSpc>
              <a:spcBef>
                <a:spcPts val="600"/>
              </a:spcBef>
              <a:spcAft>
                <a:spcPts val="0"/>
              </a:spcAft>
              <a:buClr>
                <a:schemeClr val="dk1"/>
              </a:buClr>
              <a:buSzPts val="1600"/>
              <a:buFont typeface="Calibri"/>
              <a:buNone/>
            </a:pPr>
            <a:endParaRPr sz="1600" b="1">
              <a:solidFill>
                <a:srgbClr val="000000"/>
              </a:solidFill>
              <a:latin typeface="Lato"/>
              <a:ea typeface="Lato"/>
              <a:cs typeface="Lato"/>
              <a:sym typeface="Lato"/>
            </a:endParaRPr>
          </a:p>
          <a:p>
            <a:pPr marL="342900" marR="0" lvl="0" indent="-241300" algn="l" rtl="0">
              <a:lnSpc>
                <a:spcPct val="100000"/>
              </a:lnSpc>
              <a:spcBef>
                <a:spcPts val="600"/>
              </a:spcBef>
              <a:spcAft>
                <a:spcPts val="0"/>
              </a:spcAft>
              <a:buClr>
                <a:schemeClr val="dk1"/>
              </a:buClr>
              <a:buSzPts val="1600"/>
              <a:buFont typeface="Arial"/>
              <a:buNone/>
            </a:pPr>
            <a:endParaRPr sz="1600" b="1">
              <a:solidFill>
                <a:srgbClr val="000000"/>
              </a:solidFill>
              <a:latin typeface="Lato"/>
              <a:ea typeface="Lato"/>
              <a:cs typeface="Lato"/>
              <a:sym typeface="Lato"/>
            </a:endParaRPr>
          </a:p>
          <a:p>
            <a:pPr marL="342900" marR="0" lvl="0" indent="-241300" algn="l" rtl="0">
              <a:lnSpc>
                <a:spcPct val="100000"/>
              </a:lnSpc>
              <a:spcBef>
                <a:spcPts val="600"/>
              </a:spcBef>
              <a:spcAft>
                <a:spcPts val="0"/>
              </a:spcAft>
              <a:buClr>
                <a:schemeClr val="dk1"/>
              </a:buClr>
              <a:buSzPts val="1600"/>
              <a:buFont typeface="Arial"/>
              <a:buNone/>
            </a:pPr>
            <a:endParaRPr sz="1600" b="1">
              <a:solidFill>
                <a:srgbClr val="000000"/>
              </a:solidFill>
              <a:latin typeface="Lato"/>
              <a:ea typeface="Lato"/>
              <a:cs typeface="Lato"/>
              <a:sym typeface="Lato"/>
            </a:endParaRPr>
          </a:p>
          <a:p>
            <a:pPr marL="342900" marR="0" lvl="0" indent="-241300" algn="l" rtl="0">
              <a:lnSpc>
                <a:spcPct val="100000"/>
              </a:lnSpc>
              <a:spcBef>
                <a:spcPts val="600"/>
              </a:spcBef>
              <a:spcAft>
                <a:spcPts val="0"/>
              </a:spcAft>
              <a:buClr>
                <a:schemeClr val="dk1"/>
              </a:buClr>
              <a:buSzPts val="1600"/>
              <a:buFont typeface="Arial"/>
              <a:buNone/>
            </a:pPr>
            <a:endParaRPr sz="1600" b="1">
              <a:solidFill>
                <a:srgbClr val="000000"/>
              </a:solidFill>
              <a:latin typeface="Lato"/>
              <a:ea typeface="Lato"/>
              <a:cs typeface="Lato"/>
              <a:sym typeface="Lato"/>
            </a:endParaRPr>
          </a:p>
          <a:p>
            <a:pPr marL="342900" marR="0" lvl="0" indent="-190500" algn="l" rtl="0">
              <a:lnSpc>
                <a:spcPct val="100000"/>
              </a:lnSpc>
              <a:spcBef>
                <a:spcPts val="600"/>
              </a:spcBef>
              <a:spcAft>
                <a:spcPts val="0"/>
              </a:spcAft>
              <a:buClr>
                <a:schemeClr val="dk1"/>
              </a:buClr>
              <a:buSzPts val="2400"/>
              <a:buFont typeface="Arial"/>
              <a:buNone/>
            </a:pPr>
            <a:endParaRPr sz="2400" b="0">
              <a:solidFill>
                <a:srgbClr val="000000"/>
              </a:solidFill>
              <a:latin typeface="Calibri"/>
              <a:ea typeface="Calibri"/>
              <a:cs typeface="Calibri"/>
              <a:sym typeface="Calibri"/>
            </a:endParaRPr>
          </a:p>
          <a:p>
            <a:pPr marL="342900" marR="0" lvl="0" indent="-241300" algn="l" rtl="0">
              <a:lnSpc>
                <a:spcPct val="100000"/>
              </a:lnSpc>
              <a:spcBef>
                <a:spcPts val="600"/>
              </a:spcBef>
              <a:spcAft>
                <a:spcPts val="0"/>
              </a:spcAft>
              <a:buClr>
                <a:schemeClr val="dk1"/>
              </a:buClr>
              <a:buSzPts val="1600"/>
              <a:buFont typeface="Arial"/>
              <a:buNone/>
            </a:pPr>
            <a:endParaRPr sz="1600" b="1">
              <a:solidFill>
                <a:srgbClr val="000000"/>
              </a:solidFill>
              <a:latin typeface="Lato"/>
              <a:ea typeface="Lato"/>
              <a:cs typeface="Lato"/>
              <a:sym typeface="Lato"/>
            </a:endParaRPr>
          </a:p>
        </p:txBody>
      </p:sp>
      <p:graphicFrame>
        <p:nvGraphicFramePr>
          <p:cNvPr id="1181" name="Google Shape;1181;p88"/>
          <p:cNvGraphicFramePr/>
          <p:nvPr/>
        </p:nvGraphicFramePr>
        <p:xfrm>
          <a:off x="173421" y="950950"/>
          <a:ext cx="8773510" cy="3687458"/>
        </p:xfrm>
        <a:graphic>
          <a:graphicData uri="http://schemas.openxmlformats.org/drawingml/2006/chart">
            <c:chart xmlns:c="http://schemas.openxmlformats.org/drawingml/2006/chart" xmlns:r="http://schemas.openxmlformats.org/officeDocument/2006/relationships" r:id="rId3"/>
          </a:graphicData>
        </a:graphic>
      </p:graphicFrame>
      <p:sp>
        <p:nvSpPr>
          <p:cNvPr id="1182" name="Google Shape;1182;p88"/>
          <p:cNvSpPr txBox="1"/>
          <p:nvPr/>
        </p:nvSpPr>
        <p:spPr>
          <a:xfrm>
            <a:off x="308669" y="4638408"/>
            <a:ext cx="6032505"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i="1">
                <a:solidFill>
                  <a:schemeClr val="dk1"/>
                </a:solidFill>
                <a:latin typeface="Lato"/>
                <a:ea typeface="Lato"/>
                <a:cs typeface="Lato"/>
                <a:sym typeface="Lato"/>
              </a:rPr>
              <a:t>This is a hypothetical example and for illustrative purposes only.</a:t>
            </a:r>
            <a:endParaRPr/>
          </a:p>
        </p:txBody>
      </p:sp>
      <p:sp>
        <p:nvSpPr>
          <p:cNvPr id="1183" name="Google Shape;1183;p88"/>
          <p:cNvSpPr txBox="1"/>
          <p:nvPr/>
        </p:nvSpPr>
        <p:spPr>
          <a:xfrm>
            <a:off x="4767586" y="979376"/>
            <a:ext cx="1064872"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Year1</a:t>
            </a:r>
            <a:endParaRPr/>
          </a:p>
        </p:txBody>
      </p:sp>
      <p:sp>
        <p:nvSpPr>
          <p:cNvPr id="1184" name="Google Shape;1184;p88"/>
          <p:cNvSpPr txBox="1"/>
          <p:nvPr/>
        </p:nvSpPr>
        <p:spPr>
          <a:xfrm>
            <a:off x="6261400" y="979376"/>
            <a:ext cx="1064872"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Year2</a:t>
            </a:r>
            <a:endParaRPr/>
          </a:p>
        </p:txBody>
      </p:sp>
      <p:sp>
        <p:nvSpPr>
          <p:cNvPr id="1185" name="Google Shape;1185;p88"/>
          <p:cNvSpPr txBox="1"/>
          <p:nvPr/>
        </p:nvSpPr>
        <p:spPr>
          <a:xfrm>
            <a:off x="7720923" y="979376"/>
            <a:ext cx="1064872"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Year3</a:t>
            </a:r>
            <a:endParaRPr/>
          </a:p>
        </p:txBody>
      </p:sp>
      <p:sp>
        <p:nvSpPr>
          <p:cNvPr id="1186" name="Google Shape;1186;p88"/>
          <p:cNvSpPr txBox="1"/>
          <p:nvPr/>
        </p:nvSpPr>
        <p:spPr>
          <a:xfrm>
            <a:off x="8695471" y="4802250"/>
            <a:ext cx="502920" cy="22631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400">
                <a:solidFill>
                  <a:schemeClr val="dk1"/>
                </a:solidFill>
                <a:latin typeface="Lato"/>
                <a:ea typeface="Lato"/>
                <a:cs typeface="Lato"/>
                <a:sym typeface="Lato"/>
              </a:rPr>
              <a:t>92</a:t>
            </a:fld>
            <a:endParaRPr sz="1400" dirty="0">
              <a:solidFill>
                <a:schemeClr val="dk1"/>
              </a:solidFill>
              <a:latin typeface="Lato"/>
              <a:ea typeface="Lato"/>
              <a:cs typeface="Lato"/>
              <a:sym typeface="Lato"/>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1191"/>
        <p:cNvGrpSpPr/>
        <p:nvPr/>
      </p:nvGrpSpPr>
      <p:grpSpPr>
        <a:xfrm>
          <a:off x="0" y="0"/>
          <a:ext cx="0" cy="0"/>
          <a:chOff x="0" y="0"/>
          <a:chExt cx="0" cy="0"/>
        </a:xfrm>
      </p:grpSpPr>
      <p:sp>
        <p:nvSpPr>
          <p:cNvPr id="1192" name="Google Shape;1192;p89"/>
          <p:cNvSpPr txBox="1">
            <a:spLocks noGrp="1"/>
          </p:cNvSpPr>
          <p:nvPr>
            <p:ph type="body" idx="1"/>
          </p:nvPr>
        </p:nvSpPr>
        <p:spPr>
          <a:xfrm>
            <a:off x="0" y="0"/>
            <a:ext cx="9144000" cy="921657"/>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3600"/>
              <a:buNone/>
            </a:pPr>
            <a:r>
              <a:rPr lang="en-US"/>
              <a:t>Cash Flow Fluctuations</a:t>
            </a:r>
            <a:endParaRPr/>
          </a:p>
        </p:txBody>
      </p:sp>
      <p:grpSp>
        <p:nvGrpSpPr>
          <p:cNvPr id="1193" name="Google Shape;1193;p89"/>
          <p:cNvGrpSpPr/>
          <p:nvPr/>
        </p:nvGrpSpPr>
        <p:grpSpPr>
          <a:xfrm>
            <a:off x="266936" y="921657"/>
            <a:ext cx="8610129" cy="2304747"/>
            <a:chOff x="27715" y="1131"/>
            <a:chExt cx="9058022" cy="2399557"/>
          </a:xfrm>
        </p:grpSpPr>
        <p:sp>
          <p:nvSpPr>
            <p:cNvPr id="1194" name="Google Shape;1194;p89"/>
            <p:cNvSpPr/>
            <p:nvPr/>
          </p:nvSpPr>
          <p:spPr>
            <a:xfrm>
              <a:off x="27715" y="1131"/>
              <a:ext cx="4320410" cy="2319932"/>
            </a:xfrm>
            <a:prstGeom prst="rect">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89"/>
            <p:cNvSpPr txBox="1"/>
            <p:nvPr/>
          </p:nvSpPr>
          <p:spPr>
            <a:xfrm>
              <a:off x="27715" y="1131"/>
              <a:ext cx="4320410" cy="2319932"/>
            </a:xfrm>
            <a:prstGeom prst="rect">
              <a:avLst/>
            </a:prstGeom>
            <a:noFill/>
            <a:ln>
              <a:noFill/>
            </a:ln>
          </p:spPr>
          <p:txBody>
            <a:bodyPr spcFirstLastPara="1" wrap="square" lIns="76200" tIns="76200" rIns="76200" bIns="76200" anchor="t" anchorCtr="0">
              <a:noAutofit/>
            </a:bodyPr>
            <a:lstStyle/>
            <a:p>
              <a:pPr marL="0" marR="0" lvl="0" indent="0" algn="l" rtl="0">
                <a:lnSpc>
                  <a:spcPct val="90000"/>
                </a:lnSpc>
                <a:spcBef>
                  <a:spcPts val="0"/>
                </a:spcBef>
                <a:spcAft>
                  <a:spcPts val="0"/>
                </a:spcAft>
                <a:buClr>
                  <a:schemeClr val="lt1"/>
                </a:buClr>
                <a:buSzPts val="2000"/>
                <a:buFont typeface="Lato"/>
                <a:buNone/>
              </a:pPr>
              <a:r>
                <a:rPr lang="en-US" sz="2000" b="1" u="sng" dirty="0">
                  <a:solidFill>
                    <a:schemeClr val="lt1"/>
                  </a:solidFill>
                  <a:latin typeface="Lato"/>
                  <a:ea typeface="Lato"/>
                  <a:cs typeface="Lato"/>
                  <a:sym typeface="Lato"/>
                </a:rPr>
                <a:t>Expenditures</a:t>
              </a:r>
              <a:r>
                <a:rPr lang="en-US" sz="2000" b="1" dirty="0">
                  <a:solidFill>
                    <a:schemeClr val="lt1"/>
                  </a:solidFill>
                  <a:latin typeface="Lato"/>
                  <a:ea typeface="Lato"/>
                  <a:cs typeface="Lato"/>
                  <a:sym typeface="Lato"/>
                </a:rPr>
                <a:t> are fairly constant throughout year</a:t>
              </a:r>
              <a:endParaRPr sz="2000" dirty="0">
                <a:solidFill>
                  <a:schemeClr val="lt1"/>
                </a:solidFill>
                <a:latin typeface="Lato"/>
                <a:ea typeface="Lato"/>
                <a:cs typeface="Lato"/>
                <a:sym typeface="Lato"/>
              </a:endParaRPr>
            </a:p>
            <a:p>
              <a:pPr marL="171450" marR="0" lvl="1" indent="-171450" algn="l" rtl="0">
                <a:lnSpc>
                  <a:spcPct val="90000"/>
                </a:lnSpc>
                <a:spcBef>
                  <a:spcPts val="700"/>
                </a:spcBef>
                <a:spcAft>
                  <a:spcPts val="0"/>
                </a:spcAft>
                <a:buClr>
                  <a:schemeClr val="lt1"/>
                </a:buClr>
                <a:buSzPts val="1800"/>
                <a:buFont typeface="Lato"/>
                <a:buChar char="•"/>
              </a:pPr>
              <a:r>
                <a:rPr lang="en-US" sz="1800" b="1" i="0" u="none" strike="noStrike" cap="none" dirty="0">
                  <a:solidFill>
                    <a:schemeClr val="lt1"/>
                  </a:solidFill>
                  <a:latin typeface="Lato"/>
                  <a:ea typeface="Lato"/>
                  <a:cs typeface="Lato"/>
                  <a:sym typeface="Lato"/>
                </a:rPr>
                <a:t>Salaries / Fringe are typically 60%-65% of budget</a:t>
              </a:r>
              <a:endParaRPr sz="1800" b="0" i="0" u="none" strike="noStrike" cap="none" dirty="0">
                <a:solidFill>
                  <a:schemeClr val="lt1"/>
                </a:solidFill>
                <a:latin typeface="Lato"/>
                <a:ea typeface="Lato"/>
                <a:cs typeface="Lato"/>
                <a:sym typeface="Lato"/>
              </a:endParaRPr>
            </a:p>
            <a:p>
              <a:pPr marL="171450" marR="0" lvl="1" indent="-171450" algn="l" rtl="0">
                <a:lnSpc>
                  <a:spcPct val="90000"/>
                </a:lnSpc>
                <a:spcBef>
                  <a:spcPts val="270"/>
                </a:spcBef>
                <a:spcAft>
                  <a:spcPts val="0"/>
                </a:spcAft>
                <a:buClr>
                  <a:schemeClr val="lt1"/>
                </a:buClr>
                <a:buSzPts val="1800"/>
                <a:buFont typeface="Lato"/>
                <a:buChar char="•"/>
              </a:pPr>
              <a:r>
                <a:rPr lang="en-US" sz="1800" b="1" i="0" u="none" strike="noStrike" cap="none" dirty="0">
                  <a:solidFill>
                    <a:schemeClr val="lt1"/>
                  </a:solidFill>
                  <a:latin typeface="Lato"/>
                  <a:ea typeface="Lato"/>
                  <a:cs typeface="Lato"/>
                  <a:sym typeface="Lato"/>
                </a:rPr>
                <a:t>Payroll is typically spread over 21, 24 or 26 pay periods</a:t>
              </a:r>
              <a:endParaRPr sz="1800" b="0" i="0" u="none" strike="noStrike" cap="none" dirty="0">
                <a:solidFill>
                  <a:schemeClr val="lt1"/>
                </a:solidFill>
                <a:latin typeface="Lato"/>
                <a:ea typeface="Lato"/>
                <a:cs typeface="Lato"/>
                <a:sym typeface="Lato"/>
              </a:endParaRPr>
            </a:p>
            <a:p>
              <a:pPr marL="171450" marR="0" lvl="1" indent="-171450" algn="l" rtl="0">
                <a:lnSpc>
                  <a:spcPct val="90000"/>
                </a:lnSpc>
                <a:spcBef>
                  <a:spcPts val="270"/>
                </a:spcBef>
                <a:spcAft>
                  <a:spcPts val="0"/>
                </a:spcAft>
                <a:buClr>
                  <a:schemeClr val="lt1"/>
                </a:buClr>
                <a:buSzPts val="1800"/>
                <a:buFont typeface="Lato"/>
                <a:buChar char="•"/>
              </a:pPr>
              <a:r>
                <a:rPr lang="en-US" sz="1800" b="1" i="0" u="none" strike="noStrike" cap="none" dirty="0">
                  <a:solidFill>
                    <a:schemeClr val="lt1"/>
                  </a:solidFill>
                  <a:latin typeface="Lato"/>
                  <a:ea typeface="Lato"/>
                  <a:cs typeface="Lato"/>
                  <a:sym typeface="Lato"/>
                </a:rPr>
                <a:t>End-of-year pay adjustments are sometimes needed</a:t>
              </a:r>
              <a:endParaRPr sz="1800" b="0" i="0" u="none" strike="noStrike" cap="none" dirty="0">
                <a:solidFill>
                  <a:schemeClr val="lt1"/>
                </a:solidFill>
                <a:latin typeface="Lato"/>
                <a:ea typeface="Lato"/>
                <a:cs typeface="Lato"/>
                <a:sym typeface="Lato"/>
              </a:endParaRPr>
            </a:p>
          </p:txBody>
        </p:sp>
        <p:sp>
          <p:nvSpPr>
            <p:cNvPr id="1196" name="Google Shape;1196;p89"/>
            <p:cNvSpPr/>
            <p:nvPr/>
          </p:nvSpPr>
          <p:spPr>
            <a:xfrm>
              <a:off x="4765327" y="1131"/>
              <a:ext cx="4320410" cy="2319932"/>
            </a:xfrm>
            <a:prstGeom prst="rect">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89"/>
            <p:cNvSpPr txBox="1"/>
            <p:nvPr/>
          </p:nvSpPr>
          <p:spPr>
            <a:xfrm>
              <a:off x="4765327" y="1131"/>
              <a:ext cx="4320410" cy="2399557"/>
            </a:xfrm>
            <a:prstGeom prst="rect">
              <a:avLst/>
            </a:prstGeom>
            <a:noFill/>
            <a:ln>
              <a:noFill/>
            </a:ln>
          </p:spPr>
          <p:txBody>
            <a:bodyPr spcFirstLastPara="1" wrap="square" lIns="76200" tIns="76200" rIns="76200" bIns="76200" anchor="t" anchorCtr="0">
              <a:noAutofit/>
            </a:bodyPr>
            <a:lstStyle/>
            <a:p>
              <a:pPr marL="0" marR="0" lvl="0" indent="0" algn="l" rtl="0">
                <a:lnSpc>
                  <a:spcPct val="90000"/>
                </a:lnSpc>
                <a:spcBef>
                  <a:spcPts val="0"/>
                </a:spcBef>
                <a:spcAft>
                  <a:spcPts val="0"/>
                </a:spcAft>
                <a:buClr>
                  <a:schemeClr val="lt1"/>
                </a:buClr>
                <a:buSzPts val="2000"/>
                <a:buFont typeface="Lato"/>
                <a:buNone/>
              </a:pPr>
              <a:r>
                <a:rPr lang="en-US" sz="2000" b="1" u="sng" dirty="0">
                  <a:solidFill>
                    <a:schemeClr val="lt1"/>
                  </a:solidFill>
                  <a:latin typeface="Lato"/>
                  <a:ea typeface="Lato"/>
                  <a:cs typeface="Lato"/>
                  <a:sym typeface="Lato"/>
                </a:rPr>
                <a:t>Revenues</a:t>
              </a:r>
              <a:r>
                <a:rPr lang="en-US" sz="2000" b="1" dirty="0">
                  <a:solidFill>
                    <a:schemeClr val="lt1"/>
                  </a:solidFill>
                  <a:latin typeface="Lato"/>
                  <a:ea typeface="Lato"/>
                  <a:cs typeface="Lato"/>
                  <a:sym typeface="Lato"/>
                </a:rPr>
                <a:t> received sporadically throughout the year</a:t>
              </a:r>
              <a:endParaRPr sz="2000" dirty="0">
                <a:solidFill>
                  <a:schemeClr val="lt1"/>
                </a:solidFill>
                <a:latin typeface="Lato"/>
                <a:ea typeface="Lato"/>
                <a:cs typeface="Lato"/>
                <a:sym typeface="Lato"/>
              </a:endParaRPr>
            </a:p>
            <a:p>
              <a:pPr marL="171450" marR="0" lvl="1" indent="-171450" algn="l" rtl="0">
                <a:lnSpc>
                  <a:spcPct val="90000"/>
                </a:lnSpc>
                <a:spcBef>
                  <a:spcPts val="700"/>
                </a:spcBef>
                <a:spcAft>
                  <a:spcPts val="0"/>
                </a:spcAft>
                <a:buClr>
                  <a:schemeClr val="lt1"/>
                </a:buClr>
                <a:buSzPts val="1800"/>
                <a:buFont typeface="Lato"/>
                <a:buChar char="•"/>
              </a:pPr>
              <a:r>
                <a:rPr lang="en-US" sz="1800" b="1" i="0" u="sng" strike="noStrike" cap="none" dirty="0">
                  <a:solidFill>
                    <a:schemeClr val="lt1"/>
                  </a:solidFill>
                  <a:latin typeface="Lato"/>
                  <a:ea typeface="Lato"/>
                  <a:cs typeface="Lato"/>
                  <a:sym typeface="Lato"/>
                </a:rPr>
                <a:t>Tax Levy</a:t>
              </a:r>
              <a:r>
                <a:rPr lang="en-US" sz="1800" b="1" i="0" u="none" strike="noStrike" cap="none" dirty="0">
                  <a:solidFill>
                    <a:schemeClr val="lt1"/>
                  </a:solidFill>
                  <a:latin typeface="Lato"/>
                  <a:ea typeface="Lato"/>
                  <a:cs typeface="Lato"/>
                  <a:sym typeface="Lato"/>
                </a:rPr>
                <a:t> is received in the last 6 months of the school year, with the final payment made in August of the next school year.</a:t>
              </a:r>
              <a:endParaRPr sz="1800" b="0" i="0" u="none" strike="noStrike" cap="none" dirty="0">
                <a:solidFill>
                  <a:schemeClr val="lt1"/>
                </a:solidFill>
                <a:latin typeface="Lato"/>
                <a:ea typeface="Lato"/>
                <a:cs typeface="Lato"/>
                <a:sym typeface="Lato"/>
              </a:endParaRPr>
            </a:p>
            <a:p>
              <a:pPr marL="171450" marR="0" lvl="1" indent="-171450" algn="l" rtl="0">
                <a:lnSpc>
                  <a:spcPct val="90000"/>
                </a:lnSpc>
                <a:spcBef>
                  <a:spcPts val="270"/>
                </a:spcBef>
                <a:spcAft>
                  <a:spcPts val="0"/>
                </a:spcAft>
                <a:buClr>
                  <a:schemeClr val="lt1"/>
                </a:buClr>
                <a:buSzPts val="1800"/>
                <a:buFont typeface="Lato"/>
                <a:buChar char="•"/>
              </a:pPr>
              <a:r>
                <a:rPr lang="en-US" sz="1800" b="1" i="0" u="none" strike="noStrike" cap="none" dirty="0">
                  <a:solidFill>
                    <a:schemeClr val="lt1"/>
                  </a:solidFill>
                  <a:latin typeface="Lato"/>
                  <a:ea typeface="Lato"/>
                  <a:cs typeface="Lato"/>
                  <a:sym typeface="Lato"/>
                </a:rPr>
                <a:t>60% of Equalization Aid is paid over the last 6 months</a:t>
              </a:r>
              <a:endParaRPr sz="1800" b="0" i="0" u="none" strike="noStrike" cap="none" dirty="0">
                <a:solidFill>
                  <a:schemeClr val="lt1"/>
                </a:solidFill>
                <a:latin typeface="Lato"/>
                <a:ea typeface="Lato"/>
                <a:cs typeface="Lato"/>
                <a:sym typeface="Lato"/>
              </a:endParaRPr>
            </a:p>
          </p:txBody>
        </p:sp>
      </p:grpSp>
      <p:grpSp>
        <p:nvGrpSpPr>
          <p:cNvPr id="1198" name="Google Shape;1198;p89"/>
          <p:cNvGrpSpPr/>
          <p:nvPr/>
        </p:nvGrpSpPr>
        <p:grpSpPr>
          <a:xfrm>
            <a:off x="266935" y="3181856"/>
            <a:ext cx="8610129" cy="1640010"/>
            <a:chOff x="81025" y="3326553"/>
            <a:chExt cx="9005121" cy="1735926"/>
          </a:xfrm>
        </p:grpSpPr>
        <p:pic>
          <p:nvPicPr>
            <p:cNvPr id="1199" name="Google Shape;1199;p89"/>
            <p:cNvPicPr preferRelativeResize="0"/>
            <p:nvPr/>
          </p:nvPicPr>
          <p:blipFill rotWithShape="1">
            <a:blip r:embed="rId3">
              <a:alphaModFix/>
            </a:blip>
            <a:srcRect/>
            <a:stretch/>
          </p:blipFill>
          <p:spPr>
            <a:xfrm>
              <a:off x="81025" y="3326553"/>
              <a:ext cx="9005121" cy="1735926"/>
            </a:xfrm>
            <a:prstGeom prst="rect">
              <a:avLst/>
            </a:prstGeom>
            <a:noFill/>
            <a:ln>
              <a:noFill/>
            </a:ln>
          </p:spPr>
        </p:pic>
        <p:sp>
          <p:nvSpPr>
            <p:cNvPr id="1200" name="Google Shape;1200;p89"/>
            <p:cNvSpPr/>
            <p:nvPr/>
          </p:nvSpPr>
          <p:spPr>
            <a:xfrm>
              <a:off x="1435100" y="4102100"/>
              <a:ext cx="393700" cy="228600"/>
            </a:xfrm>
            <a:prstGeom prst="rect">
              <a:avLst/>
            </a:prstGeom>
            <a:solidFill>
              <a:srgbClr val="EDEDED"/>
            </a:solidFill>
            <a:ln w="12700" cap="flat" cmpd="sng">
              <a:solidFill>
                <a:srgbClr val="EDEDE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7">
                <a:solidFill>
                  <a:schemeClr val="lt1"/>
                </a:solidFill>
                <a:latin typeface="Calibri"/>
                <a:ea typeface="Calibri"/>
                <a:cs typeface="Calibri"/>
                <a:sym typeface="Calibri"/>
              </a:endParaRPr>
            </a:p>
          </p:txBody>
        </p:sp>
      </p:grpSp>
      <p:sp>
        <p:nvSpPr>
          <p:cNvPr id="2" name="Google Shape;981;p70">
            <a:extLst>
              <a:ext uri="{FF2B5EF4-FFF2-40B4-BE49-F238E27FC236}">
                <a16:creationId xmlns:a16="http://schemas.microsoft.com/office/drawing/2014/main" id="{A8E1E56F-5776-38EE-4F8E-09B87D15F5E3}"/>
              </a:ext>
            </a:extLst>
          </p:cNvPr>
          <p:cNvSpPr txBox="1"/>
          <p:nvPr/>
        </p:nvSpPr>
        <p:spPr>
          <a:xfrm>
            <a:off x="8641080" y="4777317"/>
            <a:ext cx="502920" cy="36618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400">
                <a:solidFill>
                  <a:schemeClr val="dk1"/>
                </a:solidFill>
                <a:latin typeface="Lato"/>
                <a:ea typeface="Lato"/>
                <a:cs typeface="Lato"/>
                <a:sym typeface="Lato"/>
              </a:rPr>
              <a:t>93</a:t>
            </a:fld>
            <a:endParaRPr sz="1400" dirty="0">
              <a:solidFill>
                <a:schemeClr val="dk1"/>
              </a:solidFill>
              <a:latin typeface="Lato"/>
              <a:ea typeface="Lato"/>
              <a:cs typeface="Lato"/>
              <a:sym typeface="Lato"/>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1204"/>
        <p:cNvGrpSpPr/>
        <p:nvPr/>
      </p:nvGrpSpPr>
      <p:grpSpPr>
        <a:xfrm>
          <a:off x="0" y="0"/>
          <a:ext cx="0" cy="0"/>
          <a:chOff x="0" y="0"/>
          <a:chExt cx="0" cy="0"/>
        </a:xfrm>
      </p:grpSpPr>
      <p:sp>
        <p:nvSpPr>
          <p:cNvPr id="1205" name="Google Shape;1205;p90"/>
          <p:cNvSpPr txBox="1">
            <a:spLocks noGrp="1"/>
          </p:cNvSpPr>
          <p:nvPr>
            <p:ph type="body" idx="1"/>
          </p:nvPr>
        </p:nvSpPr>
        <p:spPr>
          <a:xfrm>
            <a:off x="0" y="0"/>
            <a:ext cx="9144000" cy="921657"/>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3600"/>
              <a:buNone/>
            </a:pPr>
            <a:r>
              <a:rPr lang="en-US"/>
              <a:t>Receipts vs. Disbursements</a:t>
            </a:r>
            <a:endParaRPr/>
          </a:p>
        </p:txBody>
      </p:sp>
      <p:sp>
        <p:nvSpPr>
          <p:cNvPr id="1206" name="Google Shape;1206;p90"/>
          <p:cNvSpPr txBox="1">
            <a:spLocks noGrp="1"/>
          </p:cNvSpPr>
          <p:nvPr>
            <p:ph type="body" idx="2"/>
          </p:nvPr>
        </p:nvSpPr>
        <p:spPr>
          <a:xfrm>
            <a:off x="1843087" y="1152467"/>
            <a:ext cx="5564981" cy="3540977"/>
          </a:xfrm>
          <a:prstGeom prst="rect">
            <a:avLst/>
          </a:prstGeom>
          <a:noFill/>
          <a:ln>
            <a:noFill/>
          </a:ln>
        </p:spPr>
        <p:txBody>
          <a:bodyPr spcFirstLastPara="1" wrap="square" lIns="91425" tIns="45700" rIns="91425" bIns="45700" anchor="t" anchorCtr="0">
            <a:noAutofit/>
          </a:bodyPr>
          <a:lstStyle/>
          <a:p>
            <a:pPr marL="342900" lvl="0" indent="-139700" algn="l" rtl="0">
              <a:lnSpc>
                <a:spcPct val="100000"/>
              </a:lnSpc>
              <a:spcBef>
                <a:spcPts val="0"/>
              </a:spcBef>
              <a:spcAft>
                <a:spcPts val="0"/>
              </a:spcAft>
              <a:buClr>
                <a:schemeClr val="dk1"/>
              </a:buClr>
              <a:buSzPts val="3200"/>
              <a:buFont typeface="Arial"/>
              <a:buNone/>
            </a:pPr>
            <a:endParaRPr sz="3200">
              <a:solidFill>
                <a:srgbClr val="000000"/>
              </a:solidFill>
            </a:endParaRPr>
          </a:p>
          <a:p>
            <a:pPr marL="342900" lvl="0" indent="-139700" algn="l" rtl="0">
              <a:lnSpc>
                <a:spcPct val="100000"/>
              </a:lnSpc>
              <a:spcBef>
                <a:spcPts val="600"/>
              </a:spcBef>
              <a:spcAft>
                <a:spcPts val="0"/>
              </a:spcAft>
              <a:buClr>
                <a:schemeClr val="dk1"/>
              </a:buClr>
              <a:buSzPts val="3200"/>
              <a:buFont typeface="Arial"/>
              <a:buNone/>
            </a:pPr>
            <a:endParaRPr sz="3200">
              <a:solidFill>
                <a:srgbClr val="000000"/>
              </a:solidFill>
            </a:endParaRPr>
          </a:p>
          <a:p>
            <a:pPr marL="342900" lvl="0" indent="-241300" algn="l" rtl="0">
              <a:lnSpc>
                <a:spcPct val="100000"/>
              </a:lnSpc>
              <a:spcBef>
                <a:spcPts val="600"/>
              </a:spcBef>
              <a:spcAft>
                <a:spcPts val="0"/>
              </a:spcAft>
              <a:buClr>
                <a:schemeClr val="dk1"/>
              </a:buClr>
              <a:buSzPts val="1600"/>
              <a:buFont typeface="Calibri"/>
              <a:buNone/>
            </a:pPr>
            <a:endParaRPr sz="1600">
              <a:solidFill>
                <a:srgbClr val="000000"/>
              </a:solidFill>
            </a:endParaRPr>
          </a:p>
          <a:p>
            <a:pPr marL="342900" lvl="0" indent="-241300" algn="l" rtl="0">
              <a:lnSpc>
                <a:spcPct val="100000"/>
              </a:lnSpc>
              <a:spcBef>
                <a:spcPts val="600"/>
              </a:spcBef>
              <a:spcAft>
                <a:spcPts val="0"/>
              </a:spcAft>
              <a:buClr>
                <a:schemeClr val="dk1"/>
              </a:buClr>
              <a:buSzPts val="1600"/>
              <a:buFont typeface="Arial"/>
              <a:buNone/>
            </a:pPr>
            <a:endParaRPr sz="1600">
              <a:solidFill>
                <a:srgbClr val="000000"/>
              </a:solidFill>
            </a:endParaRPr>
          </a:p>
          <a:p>
            <a:pPr marL="342900" lvl="0" indent="-241300" algn="l" rtl="0">
              <a:lnSpc>
                <a:spcPct val="100000"/>
              </a:lnSpc>
              <a:spcBef>
                <a:spcPts val="600"/>
              </a:spcBef>
              <a:spcAft>
                <a:spcPts val="0"/>
              </a:spcAft>
              <a:buClr>
                <a:schemeClr val="dk1"/>
              </a:buClr>
              <a:buSzPts val="1600"/>
              <a:buFont typeface="Arial"/>
              <a:buNone/>
            </a:pPr>
            <a:endParaRPr sz="1600">
              <a:solidFill>
                <a:srgbClr val="000000"/>
              </a:solidFill>
            </a:endParaRPr>
          </a:p>
          <a:p>
            <a:pPr marL="342900" lvl="0" indent="-241300" algn="l" rtl="0">
              <a:lnSpc>
                <a:spcPct val="100000"/>
              </a:lnSpc>
              <a:spcBef>
                <a:spcPts val="600"/>
              </a:spcBef>
              <a:spcAft>
                <a:spcPts val="0"/>
              </a:spcAft>
              <a:buClr>
                <a:schemeClr val="dk1"/>
              </a:buClr>
              <a:buSzPts val="1600"/>
              <a:buFont typeface="Arial"/>
              <a:buNone/>
            </a:pPr>
            <a:endParaRPr sz="1600">
              <a:solidFill>
                <a:srgbClr val="000000"/>
              </a:solidFill>
            </a:endParaRPr>
          </a:p>
          <a:p>
            <a:pPr marL="342900" lvl="0" indent="-190500" algn="l" rtl="0">
              <a:lnSpc>
                <a:spcPct val="100000"/>
              </a:lnSpc>
              <a:spcBef>
                <a:spcPts val="600"/>
              </a:spcBef>
              <a:spcAft>
                <a:spcPts val="0"/>
              </a:spcAft>
              <a:buClr>
                <a:schemeClr val="dk1"/>
              </a:buClr>
              <a:buSzPts val="2400"/>
              <a:buFont typeface="Arial"/>
              <a:buNone/>
            </a:pPr>
            <a:endParaRPr b="0">
              <a:solidFill>
                <a:srgbClr val="000000"/>
              </a:solidFill>
              <a:latin typeface="Calibri"/>
              <a:ea typeface="Calibri"/>
              <a:cs typeface="Calibri"/>
              <a:sym typeface="Calibri"/>
            </a:endParaRPr>
          </a:p>
          <a:p>
            <a:pPr marL="342900" lvl="0" indent="-241300" algn="l" rtl="0">
              <a:lnSpc>
                <a:spcPct val="100000"/>
              </a:lnSpc>
              <a:spcBef>
                <a:spcPts val="600"/>
              </a:spcBef>
              <a:spcAft>
                <a:spcPts val="0"/>
              </a:spcAft>
              <a:buClr>
                <a:schemeClr val="dk1"/>
              </a:buClr>
              <a:buSzPts val="1600"/>
              <a:buFont typeface="Arial"/>
              <a:buNone/>
            </a:pPr>
            <a:endParaRPr sz="1600">
              <a:solidFill>
                <a:srgbClr val="000000"/>
              </a:solidFill>
            </a:endParaRPr>
          </a:p>
        </p:txBody>
      </p:sp>
      <p:pic>
        <p:nvPicPr>
          <p:cNvPr id="1207" name="Google Shape;1207;p90"/>
          <p:cNvPicPr preferRelativeResize="0"/>
          <p:nvPr/>
        </p:nvPicPr>
        <p:blipFill rotWithShape="1">
          <a:blip r:embed="rId3">
            <a:alphaModFix/>
          </a:blip>
          <a:srcRect/>
          <a:stretch/>
        </p:blipFill>
        <p:spPr>
          <a:xfrm>
            <a:off x="-118640" y="1152467"/>
            <a:ext cx="9080443" cy="3631784"/>
          </a:xfrm>
          <a:prstGeom prst="rect">
            <a:avLst/>
          </a:prstGeom>
          <a:noFill/>
          <a:ln>
            <a:noFill/>
          </a:ln>
        </p:spPr>
      </p:pic>
      <p:sp>
        <p:nvSpPr>
          <p:cNvPr id="1208" name="Google Shape;1208;p90"/>
          <p:cNvSpPr txBox="1"/>
          <p:nvPr/>
        </p:nvSpPr>
        <p:spPr>
          <a:xfrm>
            <a:off x="268931" y="4784251"/>
            <a:ext cx="3726985" cy="181588"/>
          </a:xfrm>
          <a:prstGeom prst="rect">
            <a:avLst/>
          </a:prstGeom>
          <a:noFill/>
          <a:ln>
            <a:noFill/>
          </a:ln>
        </p:spPr>
        <p:txBody>
          <a:bodyPr spcFirstLastPara="1" wrap="square" lIns="18275" tIns="0" rIns="0" bIns="27425" anchor="b" anchorCtr="0">
            <a:spAutoFit/>
          </a:bodyPr>
          <a:lstStyle/>
          <a:p>
            <a:pPr marL="0" marR="0" lvl="0" indent="0" algn="l" rtl="0">
              <a:spcBef>
                <a:spcPts val="0"/>
              </a:spcBef>
              <a:spcAft>
                <a:spcPts val="0"/>
              </a:spcAft>
              <a:buNone/>
            </a:pPr>
            <a:r>
              <a:rPr lang="en-US" sz="1000" b="1" i="1">
                <a:solidFill>
                  <a:srgbClr val="000000"/>
                </a:solidFill>
                <a:latin typeface="Lato"/>
                <a:ea typeface="Lato"/>
                <a:cs typeface="Lato"/>
                <a:sym typeface="Lato"/>
              </a:rPr>
              <a:t>The hypothetical example is for illustrative purposes only.</a:t>
            </a:r>
            <a:endParaRPr/>
          </a:p>
        </p:txBody>
      </p:sp>
      <p:sp>
        <p:nvSpPr>
          <p:cNvPr id="1209" name="Google Shape;1209;p90"/>
          <p:cNvSpPr txBox="1"/>
          <p:nvPr/>
        </p:nvSpPr>
        <p:spPr>
          <a:xfrm>
            <a:off x="8710343" y="4756425"/>
            <a:ext cx="502920" cy="22631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400">
                <a:solidFill>
                  <a:schemeClr val="dk1"/>
                </a:solidFill>
                <a:latin typeface="Lato"/>
                <a:ea typeface="Lato"/>
                <a:cs typeface="Lato"/>
                <a:sym typeface="Lato"/>
              </a:rPr>
              <a:t>94</a:t>
            </a:fld>
            <a:endParaRPr sz="1400" dirty="0">
              <a:solidFill>
                <a:schemeClr val="dk1"/>
              </a:solidFill>
              <a:latin typeface="Lato"/>
              <a:ea typeface="Lato"/>
              <a:cs typeface="Lato"/>
              <a:sym typeface="Lato"/>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1214"/>
        <p:cNvGrpSpPr/>
        <p:nvPr/>
      </p:nvGrpSpPr>
      <p:grpSpPr>
        <a:xfrm>
          <a:off x="0" y="0"/>
          <a:ext cx="0" cy="0"/>
          <a:chOff x="0" y="0"/>
          <a:chExt cx="0" cy="0"/>
        </a:xfrm>
      </p:grpSpPr>
      <p:sp>
        <p:nvSpPr>
          <p:cNvPr id="1215" name="Google Shape;1215;p91"/>
          <p:cNvSpPr txBox="1">
            <a:spLocks noGrp="1"/>
          </p:cNvSpPr>
          <p:nvPr>
            <p:ph type="body" idx="1"/>
          </p:nvPr>
        </p:nvSpPr>
        <p:spPr>
          <a:xfrm>
            <a:off x="0" y="0"/>
            <a:ext cx="9144000" cy="921657"/>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3600"/>
              <a:buNone/>
            </a:pPr>
            <a:r>
              <a:rPr lang="en-US"/>
              <a:t>In Summary</a:t>
            </a:r>
            <a:endParaRPr/>
          </a:p>
        </p:txBody>
      </p:sp>
      <p:grpSp>
        <p:nvGrpSpPr>
          <p:cNvPr id="1216" name="Google Shape;1216;p91"/>
          <p:cNvGrpSpPr/>
          <p:nvPr/>
        </p:nvGrpSpPr>
        <p:grpSpPr>
          <a:xfrm>
            <a:off x="104172" y="964256"/>
            <a:ext cx="8935656" cy="4067172"/>
            <a:chOff x="0" y="3557"/>
            <a:chExt cx="8935656" cy="4067172"/>
          </a:xfrm>
        </p:grpSpPr>
        <p:cxnSp>
          <p:nvCxnSpPr>
            <p:cNvPr id="1217" name="Google Shape;1217;p91"/>
            <p:cNvCxnSpPr/>
            <p:nvPr/>
          </p:nvCxnSpPr>
          <p:spPr>
            <a:xfrm>
              <a:off x="0" y="3557"/>
              <a:ext cx="8935656" cy="0"/>
            </a:xfrm>
            <a:prstGeom prst="straightConnector1">
              <a:avLst/>
            </a:prstGeom>
            <a:solidFill>
              <a:srgbClr val="599BD5"/>
            </a:solidFill>
            <a:ln w="12700" cap="flat" cmpd="sng">
              <a:solidFill>
                <a:srgbClr val="599BD5"/>
              </a:solidFill>
              <a:prstDash val="solid"/>
              <a:miter lim="800000"/>
              <a:headEnd type="none" w="sm" len="sm"/>
              <a:tailEnd type="none" w="sm" len="sm"/>
            </a:ln>
          </p:spPr>
        </p:cxnSp>
        <p:sp>
          <p:nvSpPr>
            <p:cNvPr id="1218" name="Google Shape;1218;p91"/>
            <p:cNvSpPr/>
            <p:nvPr/>
          </p:nvSpPr>
          <p:spPr>
            <a:xfrm>
              <a:off x="0" y="3557"/>
              <a:ext cx="8935656" cy="56299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91"/>
            <p:cNvSpPr txBox="1"/>
            <p:nvPr/>
          </p:nvSpPr>
          <p:spPr>
            <a:xfrm>
              <a:off x="0" y="3557"/>
              <a:ext cx="8935656" cy="562999"/>
            </a:xfrm>
            <a:prstGeom prst="rect">
              <a:avLst/>
            </a:prstGeom>
            <a:noFill/>
            <a:ln>
              <a:noFill/>
            </a:ln>
          </p:spPr>
          <p:txBody>
            <a:bodyPr spcFirstLastPara="1" wrap="square" lIns="83800" tIns="83800" rIns="83800" bIns="83800" anchor="t" anchorCtr="0">
              <a:noAutofit/>
            </a:bodyPr>
            <a:lstStyle/>
            <a:p>
              <a:pPr marL="0" marR="0" lvl="0" indent="0" algn="l" rtl="0">
                <a:lnSpc>
                  <a:spcPct val="90000"/>
                </a:lnSpc>
                <a:spcBef>
                  <a:spcPts val="0"/>
                </a:spcBef>
                <a:spcAft>
                  <a:spcPts val="0"/>
                </a:spcAft>
                <a:buClr>
                  <a:schemeClr val="dk1"/>
                </a:buClr>
                <a:buSzPts val="2200"/>
                <a:buFont typeface="Lato"/>
                <a:buNone/>
              </a:pPr>
              <a:r>
                <a:rPr lang="en-US" sz="2200" b="1">
                  <a:solidFill>
                    <a:schemeClr val="dk1"/>
                  </a:solidFill>
                  <a:latin typeface="Lato"/>
                  <a:ea typeface="Lato"/>
                  <a:cs typeface="Lato"/>
                  <a:sym typeface="Lato"/>
                </a:rPr>
                <a:t>Fund balance = assets – liabilities</a:t>
              </a:r>
              <a:endParaRPr/>
            </a:p>
          </p:txBody>
        </p:sp>
        <p:cxnSp>
          <p:nvCxnSpPr>
            <p:cNvPr id="1220" name="Google Shape;1220;p91"/>
            <p:cNvCxnSpPr/>
            <p:nvPr/>
          </p:nvCxnSpPr>
          <p:spPr>
            <a:xfrm>
              <a:off x="0" y="566557"/>
              <a:ext cx="8935656" cy="0"/>
            </a:xfrm>
            <a:prstGeom prst="straightConnector1">
              <a:avLst/>
            </a:prstGeom>
            <a:solidFill>
              <a:srgbClr val="599BD5"/>
            </a:solidFill>
            <a:ln w="12700" cap="flat" cmpd="sng">
              <a:solidFill>
                <a:srgbClr val="599BD5"/>
              </a:solidFill>
              <a:prstDash val="solid"/>
              <a:miter lim="800000"/>
              <a:headEnd type="none" w="sm" len="sm"/>
              <a:tailEnd type="none" w="sm" len="sm"/>
            </a:ln>
          </p:spPr>
        </p:cxnSp>
        <p:sp>
          <p:nvSpPr>
            <p:cNvPr id="1221" name="Google Shape;1221;p91"/>
            <p:cNvSpPr/>
            <p:nvPr/>
          </p:nvSpPr>
          <p:spPr>
            <a:xfrm>
              <a:off x="0" y="566557"/>
              <a:ext cx="8935656" cy="56299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91"/>
            <p:cNvSpPr txBox="1"/>
            <p:nvPr/>
          </p:nvSpPr>
          <p:spPr>
            <a:xfrm>
              <a:off x="0" y="566557"/>
              <a:ext cx="8935656" cy="562999"/>
            </a:xfrm>
            <a:prstGeom prst="rect">
              <a:avLst/>
            </a:prstGeom>
            <a:noFill/>
            <a:ln>
              <a:noFill/>
            </a:ln>
          </p:spPr>
          <p:txBody>
            <a:bodyPr spcFirstLastPara="1" wrap="square" lIns="83800" tIns="83800" rIns="83800" bIns="83800" anchor="t" anchorCtr="0">
              <a:noAutofit/>
            </a:bodyPr>
            <a:lstStyle/>
            <a:p>
              <a:pPr marL="0" marR="0" lvl="0" indent="0" algn="l" rtl="0">
                <a:lnSpc>
                  <a:spcPct val="90000"/>
                </a:lnSpc>
                <a:spcBef>
                  <a:spcPts val="0"/>
                </a:spcBef>
                <a:spcAft>
                  <a:spcPts val="0"/>
                </a:spcAft>
                <a:buClr>
                  <a:schemeClr val="dk1"/>
                </a:buClr>
                <a:buSzPts val="2200"/>
                <a:buFont typeface="Lato"/>
                <a:buNone/>
              </a:pPr>
              <a:r>
                <a:rPr lang="en-US" sz="2200" b="1" dirty="0">
                  <a:solidFill>
                    <a:schemeClr val="dk1"/>
                  </a:solidFill>
                  <a:latin typeface="Lato"/>
                  <a:ea typeface="Lato"/>
                  <a:cs typeface="Lato"/>
                  <a:sym typeface="Lato"/>
                </a:rPr>
                <a:t>Districts’ fund balance levels change daily</a:t>
              </a:r>
              <a:endParaRPr dirty="0"/>
            </a:p>
          </p:txBody>
        </p:sp>
        <p:cxnSp>
          <p:nvCxnSpPr>
            <p:cNvPr id="1223" name="Google Shape;1223;p91"/>
            <p:cNvCxnSpPr/>
            <p:nvPr/>
          </p:nvCxnSpPr>
          <p:spPr>
            <a:xfrm>
              <a:off x="0" y="1129557"/>
              <a:ext cx="8935656" cy="0"/>
            </a:xfrm>
            <a:prstGeom prst="straightConnector1">
              <a:avLst/>
            </a:prstGeom>
            <a:solidFill>
              <a:srgbClr val="599BD5"/>
            </a:solidFill>
            <a:ln w="12700" cap="flat" cmpd="sng">
              <a:solidFill>
                <a:srgbClr val="599BD5"/>
              </a:solidFill>
              <a:prstDash val="solid"/>
              <a:miter lim="800000"/>
              <a:headEnd type="none" w="sm" len="sm"/>
              <a:tailEnd type="none" w="sm" len="sm"/>
            </a:ln>
          </p:spPr>
        </p:cxnSp>
        <p:sp>
          <p:nvSpPr>
            <p:cNvPr id="1224" name="Google Shape;1224;p91"/>
            <p:cNvSpPr/>
            <p:nvPr/>
          </p:nvSpPr>
          <p:spPr>
            <a:xfrm>
              <a:off x="0" y="1129557"/>
              <a:ext cx="8935656" cy="56299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91"/>
            <p:cNvSpPr txBox="1"/>
            <p:nvPr/>
          </p:nvSpPr>
          <p:spPr>
            <a:xfrm>
              <a:off x="0" y="1129557"/>
              <a:ext cx="8935656" cy="562999"/>
            </a:xfrm>
            <a:prstGeom prst="rect">
              <a:avLst/>
            </a:prstGeom>
            <a:noFill/>
            <a:ln>
              <a:noFill/>
            </a:ln>
          </p:spPr>
          <p:txBody>
            <a:bodyPr spcFirstLastPara="1" wrap="square" lIns="83800" tIns="83800" rIns="83800" bIns="83800" anchor="t" anchorCtr="0">
              <a:noAutofit/>
            </a:bodyPr>
            <a:lstStyle/>
            <a:p>
              <a:pPr marL="0" marR="0" lvl="0" indent="0" algn="l" rtl="0">
                <a:lnSpc>
                  <a:spcPct val="90000"/>
                </a:lnSpc>
                <a:spcBef>
                  <a:spcPts val="0"/>
                </a:spcBef>
                <a:spcAft>
                  <a:spcPts val="0"/>
                </a:spcAft>
                <a:buClr>
                  <a:schemeClr val="dk1"/>
                </a:buClr>
                <a:buSzPts val="2200"/>
                <a:buFont typeface="Lato"/>
                <a:buNone/>
              </a:pPr>
              <a:r>
                <a:rPr lang="en-US" sz="2200" b="1">
                  <a:solidFill>
                    <a:schemeClr val="dk1"/>
                  </a:solidFill>
                  <a:latin typeface="Lato"/>
                  <a:ea typeface="Lato"/>
                  <a:cs typeface="Lato"/>
                  <a:sym typeface="Lato"/>
                </a:rPr>
                <a:t>Fund balance is reported as a June 30 snapshot</a:t>
              </a:r>
              <a:endParaRPr/>
            </a:p>
          </p:txBody>
        </p:sp>
        <p:cxnSp>
          <p:nvCxnSpPr>
            <p:cNvPr id="1226" name="Google Shape;1226;p91"/>
            <p:cNvCxnSpPr/>
            <p:nvPr/>
          </p:nvCxnSpPr>
          <p:spPr>
            <a:xfrm>
              <a:off x="0" y="1692557"/>
              <a:ext cx="8935656" cy="0"/>
            </a:xfrm>
            <a:prstGeom prst="straightConnector1">
              <a:avLst/>
            </a:prstGeom>
            <a:solidFill>
              <a:srgbClr val="599BD5"/>
            </a:solidFill>
            <a:ln w="12700" cap="flat" cmpd="sng">
              <a:solidFill>
                <a:srgbClr val="599BD5"/>
              </a:solidFill>
              <a:prstDash val="solid"/>
              <a:miter lim="800000"/>
              <a:headEnd type="none" w="sm" len="sm"/>
              <a:tailEnd type="none" w="sm" len="sm"/>
            </a:ln>
          </p:spPr>
        </p:cxnSp>
        <p:sp>
          <p:nvSpPr>
            <p:cNvPr id="1227" name="Google Shape;1227;p91"/>
            <p:cNvSpPr/>
            <p:nvPr/>
          </p:nvSpPr>
          <p:spPr>
            <a:xfrm>
              <a:off x="0" y="1692557"/>
              <a:ext cx="8935656" cy="56299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91"/>
            <p:cNvSpPr txBox="1"/>
            <p:nvPr/>
          </p:nvSpPr>
          <p:spPr>
            <a:xfrm>
              <a:off x="0" y="1692557"/>
              <a:ext cx="8935656" cy="562999"/>
            </a:xfrm>
            <a:prstGeom prst="rect">
              <a:avLst/>
            </a:prstGeom>
            <a:noFill/>
            <a:ln>
              <a:noFill/>
            </a:ln>
          </p:spPr>
          <p:txBody>
            <a:bodyPr spcFirstLastPara="1" wrap="square" lIns="83800" tIns="83800" rIns="83800" bIns="83800" anchor="t" anchorCtr="0">
              <a:noAutofit/>
            </a:bodyPr>
            <a:lstStyle/>
            <a:p>
              <a:pPr marL="0" marR="0" lvl="0" indent="0" algn="l" rtl="0">
                <a:lnSpc>
                  <a:spcPct val="90000"/>
                </a:lnSpc>
                <a:spcBef>
                  <a:spcPts val="0"/>
                </a:spcBef>
                <a:spcAft>
                  <a:spcPts val="0"/>
                </a:spcAft>
                <a:buClr>
                  <a:schemeClr val="dk1"/>
                </a:buClr>
                <a:buSzPts val="2200"/>
                <a:buFont typeface="Lato"/>
                <a:buNone/>
              </a:pPr>
              <a:r>
                <a:rPr lang="en-US" sz="2200" b="1">
                  <a:solidFill>
                    <a:schemeClr val="dk1"/>
                  </a:solidFill>
                  <a:latin typeface="Lato"/>
                  <a:ea typeface="Lato"/>
                  <a:cs typeface="Lato"/>
                  <a:sym typeface="Lato"/>
                </a:rPr>
                <a:t>Cash is an asset but fund balance ≠ cash</a:t>
              </a:r>
              <a:endParaRPr/>
            </a:p>
          </p:txBody>
        </p:sp>
        <p:cxnSp>
          <p:nvCxnSpPr>
            <p:cNvPr id="1229" name="Google Shape;1229;p91"/>
            <p:cNvCxnSpPr/>
            <p:nvPr/>
          </p:nvCxnSpPr>
          <p:spPr>
            <a:xfrm>
              <a:off x="0" y="2255556"/>
              <a:ext cx="8935656" cy="0"/>
            </a:xfrm>
            <a:prstGeom prst="straightConnector1">
              <a:avLst/>
            </a:prstGeom>
            <a:solidFill>
              <a:srgbClr val="599BD5"/>
            </a:solidFill>
            <a:ln w="12700" cap="flat" cmpd="sng">
              <a:solidFill>
                <a:srgbClr val="599BD5"/>
              </a:solidFill>
              <a:prstDash val="solid"/>
              <a:miter lim="800000"/>
              <a:headEnd type="none" w="sm" len="sm"/>
              <a:tailEnd type="none" w="sm" len="sm"/>
            </a:ln>
          </p:spPr>
        </p:cxnSp>
        <p:sp>
          <p:nvSpPr>
            <p:cNvPr id="1230" name="Google Shape;1230;p91"/>
            <p:cNvSpPr/>
            <p:nvPr/>
          </p:nvSpPr>
          <p:spPr>
            <a:xfrm>
              <a:off x="0" y="2255556"/>
              <a:ext cx="8926929" cy="68917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91"/>
            <p:cNvSpPr txBox="1"/>
            <p:nvPr/>
          </p:nvSpPr>
          <p:spPr>
            <a:xfrm>
              <a:off x="0" y="2255556"/>
              <a:ext cx="8926929" cy="689173"/>
            </a:xfrm>
            <a:prstGeom prst="rect">
              <a:avLst/>
            </a:prstGeom>
            <a:noFill/>
            <a:ln>
              <a:noFill/>
            </a:ln>
          </p:spPr>
          <p:txBody>
            <a:bodyPr spcFirstLastPara="1" wrap="square" lIns="83800" tIns="83800" rIns="83800" bIns="83800" anchor="t" anchorCtr="0">
              <a:noAutofit/>
            </a:bodyPr>
            <a:lstStyle/>
            <a:p>
              <a:pPr marL="0" marR="0" lvl="0" indent="0" algn="l" rtl="0">
                <a:lnSpc>
                  <a:spcPct val="90000"/>
                </a:lnSpc>
                <a:spcBef>
                  <a:spcPts val="0"/>
                </a:spcBef>
                <a:spcAft>
                  <a:spcPts val="0"/>
                </a:spcAft>
                <a:buClr>
                  <a:schemeClr val="dk1"/>
                </a:buClr>
                <a:buSzPts val="2200"/>
                <a:buFont typeface="Lato"/>
                <a:buNone/>
              </a:pPr>
              <a:r>
                <a:rPr lang="en-US" sz="2200" b="1" dirty="0">
                  <a:solidFill>
                    <a:schemeClr val="dk1"/>
                  </a:solidFill>
                  <a:latin typeface="Lato"/>
                  <a:ea typeface="Lato"/>
                  <a:cs typeface="Lato"/>
                  <a:sym typeface="Lato"/>
                </a:rPr>
                <a:t>The cash portion of fund balance fluctuates greatly throughout the year</a:t>
              </a:r>
              <a:endParaRPr dirty="0"/>
            </a:p>
          </p:txBody>
        </p:sp>
        <p:cxnSp>
          <p:nvCxnSpPr>
            <p:cNvPr id="1232" name="Google Shape;1232;p91"/>
            <p:cNvCxnSpPr/>
            <p:nvPr/>
          </p:nvCxnSpPr>
          <p:spPr>
            <a:xfrm>
              <a:off x="0" y="2944730"/>
              <a:ext cx="8935656" cy="0"/>
            </a:xfrm>
            <a:prstGeom prst="straightConnector1">
              <a:avLst/>
            </a:prstGeom>
            <a:solidFill>
              <a:srgbClr val="599BD5"/>
            </a:solidFill>
            <a:ln w="12700" cap="flat" cmpd="sng">
              <a:solidFill>
                <a:srgbClr val="599BD5"/>
              </a:solidFill>
              <a:prstDash val="solid"/>
              <a:miter lim="800000"/>
              <a:headEnd type="none" w="sm" len="sm"/>
              <a:tailEnd type="none" w="sm" len="sm"/>
            </a:ln>
          </p:spPr>
        </p:cxnSp>
        <p:sp>
          <p:nvSpPr>
            <p:cNvPr id="1233" name="Google Shape;1233;p91"/>
            <p:cNvSpPr/>
            <p:nvPr/>
          </p:nvSpPr>
          <p:spPr>
            <a:xfrm>
              <a:off x="0" y="2944730"/>
              <a:ext cx="8935656" cy="56299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91"/>
            <p:cNvSpPr txBox="1"/>
            <p:nvPr/>
          </p:nvSpPr>
          <p:spPr>
            <a:xfrm>
              <a:off x="0" y="2944730"/>
              <a:ext cx="8935656" cy="562999"/>
            </a:xfrm>
            <a:prstGeom prst="rect">
              <a:avLst/>
            </a:prstGeom>
            <a:noFill/>
            <a:ln>
              <a:noFill/>
            </a:ln>
          </p:spPr>
          <p:txBody>
            <a:bodyPr spcFirstLastPara="1" wrap="square" lIns="83800" tIns="83800" rIns="83800" bIns="83800" anchor="t" anchorCtr="0">
              <a:noAutofit/>
            </a:bodyPr>
            <a:lstStyle/>
            <a:p>
              <a:pPr marL="0" marR="0" lvl="0" indent="0" algn="l" rtl="0">
                <a:lnSpc>
                  <a:spcPct val="90000"/>
                </a:lnSpc>
                <a:spcBef>
                  <a:spcPts val="0"/>
                </a:spcBef>
                <a:spcAft>
                  <a:spcPts val="0"/>
                </a:spcAft>
                <a:buClr>
                  <a:schemeClr val="dk1"/>
                </a:buClr>
                <a:buSzPts val="2200"/>
                <a:buFont typeface="Lato"/>
                <a:buNone/>
              </a:pPr>
              <a:r>
                <a:rPr lang="en-US" sz="2200" b="1">
                  <a:solidFill>
                    <a:schemeClr val="dk1"/>
                  </a:solidFill>
                  <a:latin typeface="Lato"/>
                  <a:ea typeface="Lato"/>
                  <a:cs typeface="Lato"/>
                  <a:sym typeface="Lato"/>
                </a:rPr>
                <a:t>Each district has a fund balance level appropriate to them </a:t>
              </a:r>
              <a:endParaRPr/>
            </a:p>
            <a:p>
              <a:pPr marL="0" marR="0" lvl="0" indent="0" algn="l" rtl="0">
                <a:lnSpc>
                  <a:spcPct val="0"/>
                </a:lnSpc>
                <a:spcBef>
                  <a:spcPts val="1200"/>
                </a:spcBef>
                <a:spcAft>
                  <a:spcPts val="0"/>
                </a:spcAft>
                <a:buClr>
                  <a:schemeClr val="dk1"/>
                </a:buClr>
                <a:buSzPts val="2200"/>
                <a:buFont typeface="Lato"/>
                <a:buNone/>
              </a:pPr>
              <a:r>
                <a:rPr lang="en-US" sz="2200" b="1">
                  <a:solidFill>
                    <a:schemeClr val="dk1"/>
                  </a:solidFill>
                  <a:latin typeface="Lato"/>
                  <a:ea typeface="Lato"/>
                  <a:cs typeface="Lato"/>
                  <a:sym typeface="Lato"/>
                </a:rPr>
                <a:t>(there is no one-size-fits-all answer)</a:t>
              </a:r>
              <a:endParaRPr/>
            </a:p>
          </p:txBody>
        </p:sp>
        <p:cxnSp>
          <p:nvCxnSpPr>
            <p:cNvPr id="1235" name="Google Shape;1235;p91"/>
            <p:cNvCxnSpPr/>
            <p:nvPr/>
          </p:nvCxnSpPr>
          <p:spPr>
            <a:xfrm>
              <a:off x="0" y="3507730"/>
              <a:ext cx="8935656" cy="0"/>
            </a:xfrm>
            <a:prstGeom prst="straightConnector1">
              <a:avLst/>
            </a:prstGeom>
            <a:solidFill>
              <a:srgbClr val="599BD5"/>
            </a:solidFill>
            <a:ln w="12700" cap="flat" cmpd="sng">
              <a:solidFill>
                <a:srgbClr val="599BD5"/>
              </a:solidFill>
              <a:prstDash val="solid"/>
              <a:miter lim="800000"/>
              <a:headEnd type="none" w="sm" len="sm"/>
              <a:tailEnd type="none" w="sm" len="sm"/>
            </a:ln>
          </p:spPr>
        </p:cxnSp>
        <p:sp>
          <p:nvSpPr>
            <p:cNvPr id="1236" name="Google Shape;1236;p91"/>
            <p:cNvSpPr/>
            <p:nvPr/>
          </p:nvSpPr>
          <p:spPr>
            <a:xfrm>
              <a:off x="0" y="3507730"/>
              <a:ext cx="8935656" cy="56299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91"/>
            <p:cNvSpPr txBox="1"/>
            <p:nvPr/>
          </p:nvSpPr>
          <p:spPr>
            <a:xfrm>
              <a:off x="0" y="3507730"/>
              <a:ext cx="8935656" cy="562999"/>
            </a:xfrm>
            <a:prstGeom prst="rect">
              <a:avLst/>
            </a:prstGeom>
            <a:noFill/>
            <a:ln>
              <a:noFill/>
            </a:ln>
          </p:spPr>
          <p:txBody>
            <a:bodyPr spcFirstLastPara="1" wrap="square" lIns="83800" tIns="83800" rIns="83800" bIns="83800" anchor="t" anchorCtr="0">
              <a:noAutofit/>
            </a:bodyPr>
            <a:lstStyle/>
            <a:p>
              <a:pPr marL="0" marR="0" lvl="0" indent="0" algn="l" rtl="0">
                <a:lnSpc>
                  <a:spcPct val="90000"/>
                </a:lnSpc>
                <a:spcBef>
                  <a:spcPts val="0"/>
                </a:spcBef>
                <a:spcAft>
                  <a:spcPts val="0"/>
                </a:spcAft>
                <a:buClr>
                  <a:schemeClr val="dk1"/>
                </a:buClr>
                <a:buSzPts val="2200"/>
                <a:buFont typeface="Lato"/>
                <a:buNone/>
              </a:pPr>
              <a:r>
                <a:rPr lang="en-US" sz="2200" b="1">
                  <a:solidFill>
                    <a:schemeClr val="dk1"/>
                  </a:solidFill>
                  <a:latin typeface="Lato"/>
                  <a:ea typeface="Lato"/>
                  <a:cs typeface="Lato"/>
                  <a:sym typeface="Lato"/>
                </a:rPr>
                <a:t>The district should have and should be following their fund balance policy</a:t>
              </a:r>
              <a:endParaRPr/>
            </a:p>
          </p:txBody>
        </p:sp>
      </p:grpSp>
      <p:sp>
        <p:nvSpPr>
          <p:cNvPr id="1238" name="Google Shape;1238;p91"/>
          <p:cNvSpPr txBox="1"/>
          <p:nvPr/>
        </p:nvSpPr>
        <p:spPr>
          <a:xfrm>
            <a:off x="8532273" y="4825969"/>
            <a:ext cx="502920" cy="22631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400">
                <a:solidFill>
                  <a:schemeClr val="dk1"/>
                </a:solidFill>
                <a:latin typeface="Lato"/>
                <a:ea typeface="Lato"/>
                <a:cs typeface="Lato"/>
                <a:sym typeface="Lato"/>
              </a:rPr>
              <a:t>95</a:t>
            </a:fld>
            <a:endParaRPr sz="1400">
              <a:solidFill>
                <a:schemeClr val="dk1"/>
              </a:solidFill>
              <a:latin typeface="Lato"/>
              <a:ea typeface="Lato"/>
              <a:cs typeface="Lato"/>
              <a:sym typeface="Lato"/>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1243"/>
        <p:cNvGrpSpPr/>
        <p:nvPr/>
      </p:nvGrpSpPr>
      <p:grpSpPr>
        <a:xfrm>
          <a:off x="0" y="0"/>
          <a:ext cx="0" cy="0"/>
          <a:chOff x="0" y="0"/>
          <a:chExt cx="0" cy="0"/>
        </a:xfrm>
      </p:grpSpPr>
      <p:sp>
        <p:nvSpPr>
          <p:cNvPr id="1244" name="Google Shape;1244;p92"/>
          <p:cNvSpPr txBox="1">
            <a:spLocks noGrp="1"/>
          </p:cNvSpPr>
          <p:nvPr>
            <p:ph type="body" idx="1"/>
          </p:nvPr>
        </p:nvSpPr>
        <p:spPr>
          <a:xfrm>
            <a:off x="0" y="0"/>
            <a:ext cx="9144000" cy="921657"/>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3600"/>
              <a:buNone/>
            </a:pPr>
            <a:r>
              <a:rPr lang="en-US"/>
              <a:t>The  School  Budget</a:t>
            </a:r>
            <a:endParaRPr/>
          </a:p>
        </p:txBody>
      </p:sp>
      <p:sp>
        <p:nvSpPr>
          <p:cNvPr id="1245" name="Google Shape;1245;p92"/>
          <p:cNvSpPr txBox="1">
            <a:spLocks noGrp="1"/>
          </p:cNvSpPr>
          <p:nvPr>
            <p:ph type="body" idx="2"/>
          </p:nvPr>
        </p:nvSpPr>
        <p:spPr>
          <a:xfrm>
            <a:off x="1843087" y="1152467"/>
            <a:ext cx="5564981" cy="3540977"/>
          </a:xfrm>
          <a:prstGeom prst="rect">
            <a:avLst/>
          </a:prstGeom>
          <a:noFill/>
          <a:ln>
            <a:noFill/>
          </a:ln>
        </p:spPr>
        <p:txBody>
          <a:bodyPr spcFirstLastPara="1" wrap="square" lIns="91425" tIns="45700" rIns="91425" bIns="45700" anchor="t" anchorCtr="0">
            <a:noAutofit/>
          </a:bodyPr>
          <a:lstStyle/>
          <a:p>
            <a:pPr marL="342900" lvl="0" indent="-241300" algn="l" rtl="0">
              <a:lnSpc>
                <a:spcPct val="100000"/>
              </a:lnSpc>
              <a:spcBef>
                <a:spcPts val="0"/>
              </a:spcBef>
              <a:spcAft>
                <a:spcPts val="0"/>
              </a:spcAft>
              <a:buClr>
                <a:schemeClr val="dk1"/>
              </a:buClr>
              <a:buSzPts val="1600"/>
              <a:buFont typeface="Arial"/>
              <a:buNone/>
            </a:pPr>
            <a:endParaRPr sz="1600" b="0">
              <a:solidFill>
                <a:srgbClr val="000000"/>
              </a:solidFill>
            </a:endParaRPr>
          </a:p>
          <a:p>
            <a:pPr marL="342900" lvl="0" indent="-241300" algn="l" rtl="0">
              <a:lnSpc>
                <a:spcPct val="100000"/>
              </a:lnSpc>
              <a:spcBef>
                <a:spcPts val="600"/>
              </a:spcBef>
              <a:spcAft>
                <a:spcPts val="0"/>
              </a:spcAft>
              <a:buClr>
                <a:schemeClr val="dk1"/>
              </a:buClr>
              <a:buSzPts val="1600"/>
              <a:buFont typeface="Arial"/>
              <a:buNone/>
            </a:pPr>
            <a:endParaRPr sz="1600" b="0">
              <a:solidFill>
                <a:srgbClr val="000000"/>
              </a:solidFill>
            </a:endParaRPr>
          </a:p>
          <a:p>
            <a:pPr marL="0" lvl="0" indent="0" algn="ctr" rtl="0">
              <a:lnSpc>
                <a:spcPct val="100000"/>
              </a:lnSpc>
              <a:spcBef>
                <a:spcPts val="600"/>
              </a:spcBef>
              <a:spcAft>
                <a:spcPts val="0"/>
              </a:spcAft>
              <a:buClr>
                <a:srgbClr val="000000"/>
              </a:buClr>
              <a:buSzPts val="3200"/>
              <a:buNone/>
            </a:pPr>
            <a:r>
              <a:rPr lang="en-US" sz="3200">
                <a:solidFill>
                  <a:srgbClr val="000000"/>
                </a:solidFill>
              </a:rPr>
              <a:t>Understanding important concepts in school budgeting!</a:t>
            </a:r>
            <a:endParaRPr/>
          </a:p>
          <a:p>
            <a:pPr marL="342900" lvl="0" indent="-241300" algn="l" rtl="0">
              <a:lnSpc>
                <a:spcPct val="100000"/>
              </a:lnSpc>
              <a:spcBef>
                <a:spcPts val="0"/>
              </a:spcBef>
              <a:spcAft>
                <a:spcPts val="0"/>
              </a:spcAft>
              <a:buClr>
                <a:schemeClr val="dk1"/>
              </a:buClr>
              <a:buSzPts val="1600"/>
              <a:buFont typeface="Calibri"/>
              <a:buNone/>
            </a:pPr>
            <a:endParaRPr sz="1600">
              <a:solidFill>
                <a:srgbClr val="000000"/>
              </a:solidFill>
            </a:endParaRPr>
          </a:p>
          <a:p>
            <a:pPr marL="342900" lvl="0" indent="-241300" algn="l" rtl="0">
              <a:lnSpc>
                <a:spcPct val="100000"/>
              </a:lnSpc>
              <a:spcBef>
                <a:spcPts val="600"/>
              </a:spcBef>
              <a:spcAft>
                <a:spcPts val="0"/>
              </a:spcAft>
              <a:buClr>
                <a:schemeClr val="dk1"/>
              </a:buClr>
              <a:buSzPts val="1600"/>
              <a:buFont typeface="Arial"/>
              <a:buNone/>
            </a:pPr>
            <a:endParaRPr sz="1600">
              <a:solidFill>
                <a:srgbClr val="000000"/>
              </a:solidFill>
            </a:endParaRPr>
          </a:p>
          <a:p>
            <a:pPr marL="342900" lvl="0" indent="-241300" algn="l" rtl="0">
              <a:lnSpc>
                <a:spcPct val="100000"/>
              </a:lnSpc>
              <a:spcBef>
                <a:spcPts val="600"/>
              </a:spcBef>
              <a:spcAft>
                <a:spcPts val="0"/>
              </a:spcAft>
              <a:buClr>
                <a:schemeClr val="dk1"/>
              </a:buClr>
              <a:buSzPts val="1600"/>
              <a:buFont typeface="Arial"/>
              <a:buNone/>
            </a:pPr>
            <a:endParaRPr sz="1600">
              <a:solidFill>
                <a:srgbClr val="000000"/>
              </a:solidFill>
            </a:endParaRPr>
          </a:p>
          <a:p>
            <a:pPr marL="342900" lvl="0" indent="-241300" algn="l" rtl="0">
              <a:lnSpc>
                <a:spcPct val="100000"/>
              </a:lnSpc>
              <a:spcBef>
                <a:spcPts val="600"/>
              </a:spcBef>
              <a:spcAft>
                <a:spcPts val="0"/>
              </a:spcAft>
              <a:buClr>
                <a:schemeClr val="dk1"/>
              </a:buClr>
              <a:buSzPts val="1600"/>
              <a:buFont typeface="Arial"/>
              <a:buNone/>
            </a:pPr>
            <a:endParaRPr sz="1600">
              <a:solidFill>
                <a:srgbClr val="000000"/>
              </a:solidFill>
            </a:endParaRPr>
          </a:p>
          <a:p>
            <a:pPr marL="342900" lvl="0" indent="-190500" algn="l" rtl="0">
              <a:lnSpc>
                <a:spcPct val="100000"/>
              </a:lnSpc>
              <a:spcBef>
                <a:spcPts val="600"/>
              </a:spcBef>
              <a:spcAft>
                <a:spcPts val="0"/>
              </a:spcAft>
              <a:buClr>
                <a:schemeClr val="dk1"/>
              </a:buClr>
              <a:buSzPts val="2400"/>
              <a:buFont typeface="Arial"/>
              <a:buNone/>
            </a:pPr>
            <a:endParaRPr b="0">
              <a:solidFill>
                <a:srgbClr val="000000"/>
              </a:solidFill>
              <a:latin typeface="Calibri"/>
              <a:ea typeface="Calibri"/>
              <a:cs typeface="Calibri"/>
              <a:sym typeface="Calibri"/>
            </a:endParaRPr>
          </a:p>
          <a:p>
            <a:pPr marL="342900" lvl="0" indent="-241300" algn="l" rtl="0">
              <a:lnSpc>
                <a:spcPct val="100000"/>
              </a:lnSpc>
              <a:spcBef>
                <a:spcPts val="600"/>
              </a:spcBef>
              <a:spcAft>
                <a:spcPts val="0"/>
              </a:spcAft>
              <a:buClr>
                <a:schemeClr val="dk1"/>
              </a:buClr>
              <a:buSzPts val="1600"/>
              <a:buFont typeface="Arial"/>
              <a:buNone/>
            </a:pPr>
            <a:endParaRPr sz="1600">
              <a:solidFill>
                <a:srgbClr val="000000"/>
              </a:solidFill>
            </a:endParaRPr>
          </a:p>
        </p:txBody>
      </p:sp>
      <p:sp>
        <p:nvSpPr>
          <p:cNvPr id="1246" name="Google Shape;1246;p92"/>
          <p:cNvSpPr txBox="1"/>
          <p:nvPr/>
        </p:nvSpPr>
        <p:spPr>
          <a:xfrm>
            <a:off x="8706444" y="4782426"/>
            <a:ext cx="502920" cy="22631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400">
                <a:solidFill>
                  <a:schemeClr val="dk1"/>
                </a:solidFill>
                <a:latin typeface="Lato"/>
                <a:ea typeface="Lato"/>
                <a:cs typeface="Lato"/>
                <a:sym typeface="Lato"/>
              </a:rPr>
              <a:t>96</a:t>
            </a:fld>
            <a:endParaRPr sz="1400" dirty="0">
              <a:solidFill>
                <a:schemeClr val="dk1"/>
              </a:solidFill>
              <a:latin typeface="Lato"/>
              <a:ea typeface="Lato"/>
              <a:cs typeface="Lato"/>
              <a:sym typeface="Lato"/>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1250"/>
        <p:cNvGrpSpPr/>
        <p:nvPr/>
      </p:nvGrpSpPr>
      <p:grpSpPr>
        <a:xfrm>
          <a:off x="0" y="0"/>
          <a:ext cx="0" cy="0"/>
          <a:chOff x="0" y="0"/>
          <a:chExt cx="0" cy="0"/>
        </a:xfrm>
      </p:grpSpPr>
      <p:sp>
        <p:nvSpPr>
          <p:cNvPr id="1251" name="Google Shape;1251;p93"/>
          <p:cNvSpPr txBox="1">
            <a:spLocks noGrp="1"/>
          </p:cNvSpPr>
          <p:nvPr>
            <p:ph type="body" idx="1"/>
          </p:nvPr>
        </p:nvSpPr>
        <p:spPr>
          <a:xfrm>
            <a:off x="0" y="0"/>
            <a:ext cx="9144000" cy="921657"/>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3600"/>
              <a:buNone/>
            </a:pPr>
            <a:r>
              <a:rPr lang="en-US"/>
              <a:t>What is a school budget?</a:t>
            </a:r>
            <a:endParaRPr/>
          </a:p>
        </p:txBody>
      </p:sp>
      <p:sp>
        <p:nvSpPr>
          <p:cNvPr id="1252" name="Google Shape;1252;p93"/>
          <p:cNvSpPr txBox="1">
            <a:spLocks noGrp="1"/>
          </p:cNvSpPr>
          <p:nvPr>
            <p:ph type="body" idx="2"/>
          </p:nvPr>
        </p:nvSpPr>
        <p:spPr>
          <a:xfrm>
            <a:off x="289367" y="1152467"/>
            <a:ext cx="8542117" cy="35409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200"/>
              <a:buNone/>
            </a:pPr>
            <a:endParaRPr sz="2200" b="0" dirty="0">
              <a:solidFill>
                <a:srgbClr val="000000"/>
              </a:solidFill>
            </a:endParaRPr>
          </a:p>
          <a:p>
            <a:pPr marL="342900" lvl="0" indent="-342900" algn="l" rtl="0">
              <a:lnSpc>
                <a:spcPct val="100000"/>
              </a:lnSpc>
              <a:spcBef>
                <a:spcPts val="600"/>
              </a:spcBef>
              <a:spcAft>
                <a:spcPts val="0"/>
              </a:spcAft>
              <a:buClr>
                <a:srgbClr val="000000"/>
              </a:buClr>
              <a:buSzPts val="2200"/>
              <a:buFont typeface="Calibri"/>
              <a:buAutoNum type="arabicPeriod"/>
            </a:pPr>
            <a:r>
              <a:rPr lang="en-US" sz="2200" dirty="0">
                <a:solidFill>
                  <a:srgbClr val="000000"/>
                </a:solidFill>
              </a:rPr>
              <a:t>A school budget is the financial outline for addressing how a school district will deliver its educational plan to students in a fiscal year.</a:t>
            </a:r>
            <a:endParaRPr dirty="0"/>
          </a:p>
          <a:p>
            <a:pPr marL="342900" lvl="0" indent="-203200" algn="l" rtl="0">
              <a:lnSpc>
                <a:spcPct val="100000"/>
              </a:lnSpc>
              <a:spcBef>
                <a:spcPts val="0"/>
              </a:spcBef>
              <a:spcAft>
                <a:spcPts val="0"/>
              </a:spcAft>
              <a:buClr>
                <a:schemeClr val="dk1"/>
              </a:buClr>
              <a:buSzPts val="2200"/>
              <a:buFont typeface="Calibri"/>
              <a:buNone/>
            </a:pPr>
            <a:endParaRPr sz="2200" dirty="0">
              <a:solidFill>
                <a:srgbClr val="000000"/>
              </a:solidFill>
            </a:endParaRPr>
          </a:p>
          <a:p>
            <a:pPr marL="342900" lvl="0" indent="-342900" algn="l" rtl="0">
              <a:lnSpc>
                <a:spcPct val="100000"/>
              </a:lnSpc>
              <a:spcBef>
                <a:spcPts val="0"/>
              </a:spcBef>
              <a:spcAft>
                <a:spcPts val="0"/>
              </a:spcAft>
              <a:buClr>
                <a:srgbClr val="000000"/>
              </a:buClr>
              <a:buSzPts val="2200"/>
              <a:buFont typeface="Calibri"/>
              <a:buAutoNum type="arabicPeriod"/>
            </a:pPr>
            <a:r>
              <a:rPr lang="en-US" sz="2200" dirty="0">
                <a:solidFill>
                  <a:srgbClr val="000000"/>
                </a:solidFill>
              </a:rPr>
              <a:t>The school budget is an estimate and every part that makes up the whole of the budget is subject to known and unknown outside and inside forces.</a:t>
            </a:r>
            <a:endParaRPr dirty="0"/>
          </a:p>
          <a:p>
            <a:pPr marL="342900" lvl="0" indent="-203200" algn="l" rtl="0">
              <a:lnSpc>
                <a:spcPct val="100000"/>
              </a:lnSpc>
              <a:spcBef>
                <a:spcPts val="0"/>
              </a:spcBef>
              <a:spcAft>
                <a:spcPts val="0"/>
              </a:spcAft>
              <a:buClr>
                <a:schemeClr val="dk1"/>
              </a:buClr>
              <a:buSzPts val="2200"/>
              <a:buFont typeface="Calibri"/>
              <a:buNone/>
            </a:pPr>
            <a:endParaRPr sz="2200" dirty="0">
              <a:solidFill>
                <a:srgbClr val="000000"/>
              </a:solidFill>
            </a:endParaRPr>
          </a:p>
          <a:p>
            <a:pPr marL="342900" lvl="0" indent="-203200" algn="l" rtl="0">
              <a:lnSpc>
                <a:spcPct val="100000"/>
              </a:lnSpc>
              <a:spcBef>
                <a:spcPts val="600"/>
              </a:spcBef>
              <a:spcAft>
                <a:spcPts val="0"/>
              </a:spcAft>
              <a:buClr>
                <a:schemeClr val="dk1"/>
              </a:buClr>
              <a:buSzPts val="2200"/>
              <a:buFont typeface="Arial"/>
              <a:buNone/>
            </a:pPr>
            <a:endParaRPr sz="2200" dirty="0">
              <a:solidFill>
                <a:srgbClr val="000000"/>
              </a:solidFill>
            </a:endParaRPr>
          </a:p>
          <a:p>
            <a:pPr marL="342900" lvl="0" indent="-203200" algn="l" rtl="0">
              <a:lnSpc>
                <a:spcPct val="100000"/>
              </a:lnSpc>
              <a:spcBef>
                <a:spcPts val="600"/>
              </a:spcBef>
              <a:spcAft>
                <a:spcPts val="0"/>
              </a:spcAft>
              <a:buClr>
                <a:schemeClr val="dk1"/>
              </a:buClr>
              <a:buSzPts val="2200"/>
              <a:buFont typeface="Arial"/>
              <a:buNone/>
            </a:pPr>
            <a:endParaRPr sz="2200" dirty="0">
              <a:solidFill>
                <a:srgbClr val="000000"/>
              </a:solidFill>
            </a:endParaRPr>
          </a:p>
          <a:p>
            <a:pPr marL="342900" lvl="0" indent="-203200" algn="l" rtl="0">
              <a:lnSpc>
                <a:spcPct val="100000"/>
              </a:lnSpc>
              <a:spcBef>
                <a:spcPts val="600"/>
              </a:spcBef>
              <a:spcAft>
                <a:spcPts val="0"/>
              </a:spcAft>
              <a:buClr>
                <a:schemeClr val="dk1"/>
              </a:buClr>
              <a:buSzPts val="2200"/>
              <a:buFont typeface="Arial"/>
              <a:buNone/>
            </a:pPr>
            <a:endParaRPr sz="2200" dirty="0">
              <a:solidFill>
                <a:srgbClr val="000000"/>
              </a:solidFill>
            </a:endParaRPr>
          </a:p>
          <a:p>
            <a:pPr marL="342900" lvl="0" indent="-203200" algn="l" rtl="0">
              <a:lnSpc>
                <a:spcPct val="100000"/>
              </a:lnSpc>
              <a:spcBef>
                <a:spcPts val="600"/>
              </a:spcBef>
              <a:spcAft>
                <a:spcPts val="0"/>
              </a:spcAft>
              <a:buClr>
                <a:schemeClr val="dk1"/>
              </a:buClr>
              <a:buSzPts val="2200"/>
              <a:buFont typeface="Arial"/>
              <a:buNone/>
            </a:pPr>
            <a:endParaRPr sz="2200" b="0" dirty="0">
              <a:solidFill>
                <a:srgbClr val="000000"/>
              </a:solidFill>
              <a:latin typeface="Calibri"/>
              <a:ea typeface="Calibri"/>
              <a:cs typeface="Calibri"/>
              <a:sym typeface="Calibri"/>
            </a:endParaRPr>
          </a:p>
          <a:p>
            <a:pPr marL="342900" lvl="0" indent="-203200" algn="l" rtl="0">
              <a:lnSpc>
                <a:spcPct val="100000"/>
              </a:lnSpc>
              <a:spcBef>
                <a:spcPts val="600"/>
              </a:spcBef>
              <a:spcAft>
                <a:spcPts val="0"/>
              </a:spcAft>
              <a:buClr>
                <a:schemeClr val="dk1"/>
              </a:buClr>
              <a:buSzPts val="2200"/>
              <a:buFont typeface="Arial"/>
              <a:buNone/>
            </a:pPr>
            <a:endParaRPr sz="2200" dirty="0">
              <a:solidFill>
                <a:srgbClr val="000000"/>
              </a:solidFill>
            </a:endParaRPr>
          </a:p>
        </p:txBody>
      </p:sp>
      <p:sp>
        <p:nvSpPr>
          <p:cNvPr id="1253" name="Google Shape;1253;p93"/>
          <p:cNvSpPr txBox="1"/>
          <p:nvPr/>
        </p:nvSpPr>
        <p:spPr>
          <a:xfrm>
            <a:off x="8715153" y="4811097"/>
            <a:ext cx="502920" cy="22631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400">
                <a:solidFill>
                  <a:schemeClr val="dk1"/>
                </a:solidFill>
                <a:latin typeface="Lato"/>
                <a:ea typeface="Lato"/>
                <a:cs typeface="Lato"/>
                <a:sym typeface="Lato"/>
              </a:rPr>
              <a:t>97</a:t>
            </a:fld>
            <a:endParaRPr sz="1400" dirty="0">
              <a:solidFill>
                <a:schemeClr val="dk1"/>
              </a:solidFill>
              <a:latin typeface="Lato"/>
              <a:ea typeface="Lato"/>
              <a:cs typeface="Lato"/>
              <a:sym typeface="Lato"/>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1257"/>
        <p:cNvGrpSpPr/>
        <p:nvPr/>
      </p:nvGrpSpPr>
      <p:grpSpPr>
        <a:xfrm>
          <a:off x="0" y="0"/>
          <a:ext cx="0" cy="0"/>
          <a:chOff x="0" y="0"/>
          <a:chExt cx="0" cy="0"/>
        </a:xfrm>
      </p:grpSpPr>
      <p:sp>
        <p:nvSpPr>
          <p:cNvPr id="1258" name="Google Shape;1258;p94"/>
          <p:cNvSpPr txBox="1">
            <a:spLocks noGrp="1"/>
          </p:cNvSpPr>
          <p:nvPr>
            <p:ph type="body" idx="1"/>
          </p:nvPr>
        </p:nvSpPr>
        <p:spPr>
          <a:xfrm>
            <a:off x="0" y="0"/>
            <a:ext cx="9144000" cy="921657"/>
          </a:xfrm>
          <a:prstGeom prst="rect">
            <a:avLst/>
          </a:prstGeom>
          <a:noFill/>
          <a:ln>
            <a:noFill/>
          </a:ln>
        </p:spPr>
        <p:txBody>
          <a:bodyPr spcFirstLastPara="1" wrap="square" lIns="91425" tIns="45700" rIns="91425" bIns="45700" anchor="ctr" anchorCtr="0">
            <a:normAutofit fontScale="92500" lnSpcReduction="20000"/>
          </a:bodyPr>
          <a:lstStyle/>
          <a:p>
            <a:pPr marL="0" lvl="0" indent="0" algn="ctr" rtl="0">
              <a:lnSpc>
                <a:spcPct val="100000"/>
              </a:lnSpc>
              <a:spcBef>
                <a:spcPts val="0"/>
              </a:spcBef>
              <a:spcAft>
                <a:spcPts val="0"/>
              </a:spcAft>
              <a:buClr>
                <a:schemeClr val="lt1"/>
              </a:buClr>
              <a:buSzPct val="100000"/>
              <a:buNone/>
            </a:pPr>
            <a:r>
              <a:rPr lang="en-US"/>
              <a:t>The General Fund – </a:t>
            </a:r>
            <a:br>
              <a:rPr lang="en-US"/>
            </a:br>
            <a:r>
              <a:rPr lang="en-US"/>
              <a:t>From where does the money come?</a:t>
            </a:r>
            <a:endParaRPr/>
          </a:p>
        </p:txBody>
      </p:sp>
      <p:sp>
        <p:nvSpPr>
          <p:cNvPr id="1259" name="Google Shape;1259;p94"/>
          <p:cNvSpPr txBox="1">
            <a:spLocks noGrp="1"/>
          </p:cNvSpPr>
          <p:nvPr>
            <p:ph type="body" idx="2"/>
          </p:nvPr>
        </p:nvSpPr>
        <p:spPr>
          <a:xfrm>
            <a:off x="1843087" y="1152467"/>
            <a:ext cx="5564981" cy="35409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600"/>
              <a:buNone/>
            </a:pPr>
            <a:endParaRPr sz="1600" b="0">
              <a:solidFill>
                <a:srgbClr val="000000"/>
              </a:solidFill>
            </a:endParaRPr>
          </a:p>
          <a:p>
            <a:pPr marL="342900" lvl="0" indent="-241300" algn="l" rtl="0">
              <a:lnSpc>
                <a:spcPct val="100000"/>
              </a:lnSpc>
              <a:spcBef>
                <a:spcPts val="600"/>
              </a:spcBef>
              <a:spcAft>
                <a:spcPts val="0"/>
              </a:spcAft>
              <a:buClr>
                <a:schemeClr val="dk1"/>
              </a:buClr>
              <a:buSzPts val="1600"/>
              <a:buFont typeface="Calibri"/>
              <a:buNone/>
            </a:pPr>
            <a:endParaRPr sz="1600">
              <a:solidFill>
                <a:srgbClr val="000000"/>
              </a:solidFill>
            </a:endParaRPr>
          </a:p>
          <a:p>
            <a:pPr marL="342900" lvl="0" indent="-241300" algn="l" rtl="0">
              <a:lnSpc>
                <a:spcPct val="100000"/>
              </a:lnSpc>
              <a:spcBef>
                <a:spcPts val="600"/>
              </a:spcBef>
              <a:spcAft>
                <a:spcPts val="0"/>
              </a:spcAft>
              <a:buClr>
                <a:schemeClr val="dk1"/>
              </a:buClr>
              <a:buSzPts val="1600"/>
              <a:buFont typeface="Arial"/>
              <a:buNone/>
            </a:pPr>
            <a:endParaRPr sz="1600">
              <a:solidFill>
                <a:srgbClr val="000000"/>
              </a:solidFill>
            </a:endParaRPr>
          </a:p>
          <a:p>
            <a:pPr marL="342900" lvl="0" indent="-241300" algn="l" rtl="0">
              <a:lnSpc>
                <a:spcPct val="100000"/>
              </a:lnSpc>
              <a:spcBef>
                <a:spcPts val="600"/>
              </a:spcBef>
              <a:spcAft>
                <a:spcPts val="0"/>
              </a:spcAft>
              <a:buClr>
                <a:schemeClr val="dk1"/>
              </a:buClr>
              <a:buSzPts val="1600"/>
              <a:buFont typeface="Arial"/>
              <a:buNone/>
            </a:pPr>
            <a:endParaRPr sz="1600">
              <a:solidFill>
                <a:srgbClr val="000000"/>
              </a:solidFill>
            </a:endParaRPr>
          </a:p>
          <a:p>
            <a:pPr marL="342900" lvl="0" indent="-241300" algn="l" rtl="0">
              <a:lnSpc>
                <a:spcPct val="100000"/>
              </a:lnSpc>
              <a:spcBef>
                <a:spcPts val="600"/>
              </a:spcBef>
              <a:spcAft>
                <a:spcPts val="0"/>
              </a:spcAft>
              <a:buClr>
                <a:schemeClr val="dk1"/>
              </a:buClr>
              <a:buSzPts val="1600"/>
              <a:buFont typeface="Arial"/>
              <a:buNone/>
            </a:pPr>
            <a:endParaRPr sz="1600">
              <a:solidFill>
                <a:srgbClr val="000000"/>
              </a:solidFill>
            </a:endParaRPr>
          </a:p>
          <a:p>
            <a:pPr marL="342900" lvl="0" indent="-190500" algn="l" rtl="0">
              <a:lnSpc>
                <a:spcPct val="100000"/>
              </a:lnSpc>
              <a:spcBef>
                <a:spcPts val="600"/>
              </a:spcBef>
              <a:spcAft>
                <a:spcPts val="0"/>
              </a:spcAft>
              <a:buClr>
                <a:schemeClr val="dk1"/>
              </a:buClr>
              <a:buSzPts val="2400"/>
              <a:buFont typeface="Arial"/>
              <a:buNone/>
            </a:pPr>
            <a:endParaRPr b="0">
              <a:solidFill>
                <a:srgbClr val="000000"/>
              </a:solidFill>
              <a:latin typeface="Calibri"/>
              <a:ea typeface="Calibri"/>
              <a:cs typeface="Calibri"/>
              <a:sym typeface="Calibri"/>
            </a:endParaRPr>
          </a:p>
          <a:p>
            <a:pPr marL="342900" lvl="0" indent="-241300" algn="l" rtl="0">
              <a:lnSpc>
                <a:spcPct val="100000"/>
              </a:lnSpc>
              <a:spcBef>
                <a:spcPts val="600"/>
              </a:spcBef>
              <a:spcAft>
                <a:spcPts val="0"/>
              </a:spcAft>
              <a:buClr>
                <a:schemeClr val="dk1"/>
              </a:buClr>
              <a:buSzPts val="1600"/>
              <a:buFont typeface="Arial"/>
              <a:buNone/>
            </a:pPr>
            <a:endParaRPr sz="1600">
              <a:solidFill>
                <a:srgbClr val="000000"/>
              </a:solidFill>
            </a:endParaRPr>
          </a:p>
        </p:txBody>
      </p:sp>
      <p:pic>
        <p:nvPicPr>
          <p:cNvPr id="1260" name="Google Shape;1260;p94"/>
          <p:cNvPicPr preferRelativeResize="0"/>
          <p:nvPr/>
        </p:nvPicPr>
        <p:blipFill rotWithShape="1">
          <a:blip r:embed="rId3">
            <a:alphaModFix/>
          </a:blip>
          <a:srcRect/>
          <a:stretch/>
        </p:blipFill>
        <p:spPr>
          <a:xfrm>
            <a:off x="64990" y="1152467"/>
            <a:ext cx="4495436" cy="3072292"/>
          </a:xfrm>
          <a:prstGeom prst="rect">
            <a:avLst/>
          </a:prstGeom>
          <a:noFill/>
          <a:ln>
            <a:noFill/>
          </a:ln>
        </p:spPr>
      </p:pic>
      <p:sp>
        <p:nvSpPr>
          <p:cNvPr id="1261" name="Google Shape;1261;p94"/>
          <p:cNvSpPr/>
          <p:nvPr/>
        </p:nvSpPr>
        <p:spPr>
          <a:xfrm>
            <a:off x="4693444" y="1380988"/>
            <a:ext cx="4346318" cy="4154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100" b="1">
                <a:solidFill>
                  <a:schemeClr val="dk1"/>
                </a:solidFill>
                <a:latin typeface="Lato"/>
                <a:ea typeface="Lato"/>
                <a:cs typeface="Lato"/>
                <a:sym typeface="Lato"/>
              </a:rPr>
              <a:t>This is a graphic example of Revenue:</a:t>
            </a:r>
            <a:endParaRPr/>
          </a:p>
        </p:txBody>
      </p:sp>
      <p:pic>
        <p:nvPicPr>
          <p:cNvPr id="1262" name="Google Shape;1262;p94"/>
          <p:cNvPicPr preferRelativeResize="0"/>
          <p:nvPr/>
        </p:nvPicPr>
        <p:blipFill rotWithShape="1">
          <a:blip r:embed="rId4">
            <a:alphaModFix/>
          </a:blip>
          <a:srcRect/>
          <a:stretch/>
        </p:blipFill>
        <p:spPr>
          <a:xfrm>
            <a:off x="4783306" y="2125933"/>
            <a:ext cx="4048507" cy="1932599"/>
          </a:xfrm>
          <a:prstGeom prst="rect">
            <a:avLst/>
          </a:prstGeom>
          <a:noFill/>
          <a:ln>
            <a:noFill/>
          </a:ln>
        </p:spPr>
      </p:pic>
      <p:sp>
        <p:nvSpPr>
          <p:cNvPr id="1263" name="Google Shape;1263;p94"/>
          <p:cNvSpPr txBox="1"/>
          <p:nvPr/>
        </p:nvSpPr>
        <p:spPr>
          <a:xfrm>
            <a:off x="8715153" y="4791135"/>
            <a:ext cx="502920" cy="22631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400">
                <a:solidFill>
                  <a:schemeClr val="dk1"/>
                </a:solidFill>
                <a:latin typeface="Lato"/>
                <a:ea typeface="Lato"/>
                <a:cs typeface="Lato"/>
                <a:sym typeface="Lato"/>
              </a:rPr>
              <a:t>98</a:t>
            </a:fld>
            <a:endParaRPr sz="1400" dirty="0">
              <a:solidFill>
                <a:schemeClr val="dk1"/>
              </a:solidFill>
              <a:latin typeface="Lato"/>
              <a:ea typeface="Lato"/>
              <a:cs typeface="Lato"/>
              <a:sym typeface="Lato"/>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1267"/>
        <p:cNvGrpSpPr/>
        <p:nvPr/>
      </p:nvGrpSpPr>
      <p:grpSpPr>
        <a:xfrm>
          <a:off x="0" y="0"/>
          <a:ext cx="0" cy="0"/>
          <a:chOff x="0" y="0"/>
          <a:chExt cx="0" cy="0"/>
        </a:xfrm>
      </p:grpSpPr>
      <p:sp>
        <p:nvSpPr>
          <p:cNvPr id="1268" name="Google Shape;1268;p95"/>
          <p:cNvSpPr txBox="1">
            <a:spLocks noGrp="1"/>
          </p:cNvSpPr>
          <p:nvPr>
            <p:ph type="body" idx="1"/>
          </p:nvPr>
        </p:nvSpPr>
        <p:spPr>
          <a:xfrm>
            <a:off x="0" y="0"/>
            <a:ext cx="9144000" cy="921657"/>
          </a:xfrm>
          <a:prstGeom prst="rect">
            <a:avLst/>
          </a:prstGeom>
          <a:noFill/>
          <a:ln>
            <a:noFill/>
          </a:ln>
        </p:spPr>
        <p:txBody>
          <a:bodyPr spcFirstLastPara="1" wrap="square" lIns="91425" tIns="45700" rIns="91425" bIns="45700" anchor="ctr" anchorCtr="0">
            <a:normAutofit fontScale="92500" lnSpcReduction="20000"/>
          </a:bodyPr>
          <a:lstStyle/>
          <a:p>
            <a:pPr marL="0" lvl="0" indent="0" algn="ctr" rtl="0">
              <a:lnSpc>
                <a:spcPct val="100000"/>
              </a:lnSpc>
              <a:spcBef>
                <a:spcPts val="0"/>
              </a:spcBef>
              <a:spcAft>
                <a:spcPts val="0"/>
              </a:spcAft>
              <a:buClr>
                <a:schemeClr val="lt1"/>
              </a:buClr>
              <a:buSzPct val="100000"/>
              <a:buNone/>
            </a:pPr>
            <a:r>
              <a:rPr lang="en-US"/>
              <a:t>The General Fund – </a:t>
            </a:r>
            <a:br>
              <a:rPr lang="en-US"/>
            </a:br>
            <a:r>
              <a:rPr lang="en-US"/>
              <a:t>On What Do We Spend Our Money?</a:t>
            </a:r>
            <a:endParaRPr/>
          </a:p>
        </p:txBody>
      </p:sp>
      <p:sp>
        <p:nvSpPr>
          <p:cNvPr id="1269" name="Google Shape;1269;p95"/>
          <p:cNvSpPr txBox="1">
            <a:spLocks noGrp="1"/>
          </p:cNvSpPr>
          <p:nvPr>
            <p:ph type="body" idx="2"/>
          </p:nvPr>
        </p:nvSpPr>
        <p:spPr>
          <a:xfrm>
            <a:off x="1843087" y="1152467"/>
            <a:ext cx="5564981" cy="35409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600"/>
              <a:buNone/>
            </a:pPr>
            <a:endParaRPr sz="1600" b="0">
              <a:solidFill>
                <a:srgbClr val="000000"/>
              </a:solidFill>
            </a:endParaRPr>
          </a:p>
          <a:p>
            <a:pPr marL="342900" lvl="0" indent="-241300" algn="l" rtl="0">
              <a:lnSpc>
                <a:spcPct val="100000"/>
              </a:lnSpc>
              <a:spcBef>
                <a:spcPts val="600"/>
              </a:spcBef>
              <a:spcAft>
                <a:spcPts val="0"/>
              </a:spcAft>
              <a:buClr>
                <a:schemeClr val="dk1"/>
              </a:buClr>
              <a:buSzPts val="1600"/>
              <a:buFont typeface="Calibri"/>
              <a:buNone/>
            </a:pPr>
            <a:endParaRPr sz="1600">
              <a:solidFill>
                <a:srgbClr val="000000"/>
              </a:solidFill>
            </a:endParaRPr>
          </a:p>
          <a:p>
            <a:pPr marL="342900" lvl="0" indent="-241300" algn="l" rtl="0">
              <a:lnSpc>
                <a:spcPct val="100000"/>
              </a:lnSpc>
              <a:spcBef>
                <a:spcPts val="600"/>
              </a:spcBef>
              <a:spcAft>
                <a:spcPts val="0"/>
              </a:spcAft>
              <a:buClr>
                <a:schemeClr val="dk1"/>
              </a:buClr>
              <a:buSzPts val="1600"/>
              <a:buFont typeface="Arial"/>
              <a:buNone/>
            </a:pPr>
            <a:endParaRPr sz="1600">
              <a:solidFill>
                <a:srgbClr val="000000"/>
              </a:solidFill>
            </a:endParaRPr>
          </a:p>
          <a:p>
            <a:pPr marL="342900" lvl="0" indent="-241300" algn="l" rtl="0">
              <a:lnSpc>
                <a:spcPct val="100000"/>
              </a:lnSpc>
              <a:spcBef>
                <a:spcPts val="600"/>
              </a:spcBef>
              <a:spcAft>
                <a:spcPts val="0"/>
              </a:spcAft>
              <a:buClr>
                <a:schemeClr val="dk1"/>
              </a:buClr>
              <a:buSzPts val="1600"/>
              <a:buFont typeface="Arial"/>
              <a:buNone/>
            </a:pPr>
            <a:endParaRPr sz="1600">
              <a:solidFill>
                <a:srgbClr val="000000"/>
              </a:solidFill>
            </a:endParaRPr>
          </a:p>
          <a:p>
            <a:pPr marL="342900" lvl="0" indent="-241300" algn="l" rtl="0">
              <a:lnSpc>
                <a:spcPct val="100000"/>
              </a:lnSpc>
              <a:spcBef>
                <a:spcPts val="600"/>
              </a:spcBef>
              <a:spcAft>
                <a:spcPts val="0"/>
              </a:spcAft>
              <a:buClr>
                <a:schemeClr val="dk1"/>
              </a:buClr>
              <a:buSzPts val="1600"/>
              <a:buFont typeface="Arial"/>
              <a:buNone/>
            </a:pPr>
            <a:endParaRPr sz="1600">
              <a:solidFill>
                <a:srgbClr val="000000"/>
              </a:solidFill>
            </a:endParaRPr>
          </a:p>
          <a:p>
            <a:pPr marL="342900" lvl="0" indent="-190500" algn="l" rtl="0">
              <a:lnSpc>
                <a:spcPct val="100000"/>
              </a:lnSpc>
              <a:spcBef>
                <a:spcPts val="600"/>
              </a:spcBef>
              <a:spcAft>
                <a:spcPts val="0"/>
              </a:spcAft>
              <a:buClr>
                <a:schemeClr val="dk1"/>
              </a:buClr>
              <a:buSzPts val="2400"/>
              <a:buFont typeface="Arial"/>
              <a:buNone/>
            </a:pPr>
            <a:endParaRPr b="0">
              <a:solidFill>
                <a:srgbClr val="000000"/>
              </a:solidFill>
              <a:latin typeface="Calibri"/>
              <a:ea typeface="Calibri"/>
              <a:cs typeface="Calibri"/>
              <a:sym typeface="Calibri"/>
            </a:endParaRPr>
          </a:p>
          <a:p>
            <a:pPr marL="342900" lvl="0" indent="-241300" algn="l" rtl="0">
              <a:lnSpc>
                <a:spcPct val="100000"/>
              </a:lnSpc>
              <a:spcBef>
                <a:spcPts val="600"/>
              </a:spcBef>
              <a:spcAft>
                <a:spcPts val="0"/>
              </a:spcAft>
              <a:buClr>
                <a:schemeClr val="dk1"/>
              </a:buClr>
              <a:buSzPts val="1600"/>
              <a:buFont typeface="Arial"/>
              <a:buNone/>
            </a:pPr>
            <a:endParaRPr sz="1600">
              <a:solidFill>
                <a:srgbClr val="000000"/>
              </a:solidFill>
            </a:endParaRPr>
          </a:p>
        </p:txBody>
      </p:sp>
      <p:pic>
        <p:nvPicPr>
          <p:cNvPr id="1270" name="Google Shape;1270;p95"/>
          <p:cNvPicPr preferRelativeResize="0"/>
          <p:nvPr/>
        </p:nvPicPr>
        <p:blipFill rotWithShape="1">
          <a:blip r:embed="rId3">
            <a:alphaModFix/>
          </a:blip>
          <a:srcRect/>
          <a:stretch/>
        </p:blipFill>
        <p:spPr>
          <a:xfrm>
            <a:off x="86849" y="1152467"/>
            <a:ext cx="4613739" cy="3841015"/>
          </a:xfrm>
          <a:prstGeom prst="rect">
            <a:avLst/>
          </a:prstGeom>
          <a:noFill/>
          <a:ln>
            <a:noFill/>
          </a:ln>
        </p:spPr>
      </p:pic>
      <p:pic>
        <p:nvPicPr>
          <p:cNvPr id="1271" name="Google Shape;1271;p95"/>
          <p:cNvPicPr preferRelativeResize="0"/>
          <p:nvPr/>
        </p:nvPicPr>
        <p:blipFill rotWithShape="1">
          <a:blip r:embed="rId4">
            <a:alphaModFix/>
          </a:blip>
          <a:srcRect/>
          <a:stretch/>
        </p:blipFill>
        <p:spPr>
          <a:xfrm>
            <a:off x="4621325" y="1556507"/>
            <a:ext cx="4371299" cy="3210660"/>
          </a:xfrm>
          <a:prstGeom prst="rect">
            <a:avLst/>
          </a:prstGeom>
          <a:noFill/>
          <a:ln>
            <a:noFill/>
          </a:ln>
        </p:spPr>
      </p:pic>
      <p:sp>
        <p:nvSpPr>
          <p:cNvPr id="1272" name="Google Shape;1272;p95"/>
          <p:cNvSpPr/>
          <p:nvPr/>
        </p:nvSpPr>
        <p:spPr>
          <a:xfrm>
            <a:off x="4432744" y="920349"/>
            <a:ext cx="4624407"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dirty="0">
                <a:solidFill>
                  <a:schemeClr val="dk1"/>
                </a:solidFill>
                <a:latin typeface="Lato"/>
                <a:ea typeface="Lato"/>
                <a:cs typeface="Lato"/>
                <a:sym typeface="Lato"/>
              </a:rPr>
              <a:t>This is a graphic example of Expenditures:</a:t>
            </a:r>
            <a:endParaRPr dirty="0"/>
          </a:p>
        </p:txBody>
      </p:sp>
      <p:sp>
        <p:nvSpPr>
          <p:cNvPr id="1273" name="Google Shape;1273;p95"/>
          <p:cNvSpPr txBox="1"/>
          <p:nvPr/>
        </p:nvSpPr>
        <p:spPr>
          <a:xfrm>
            <a:off x="8600867" y="4797897"/>
            <a:ext cx="502920" cy="22631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400">
                <a:solidFill>
                  <a:schemeClr val="dk1"/>
                </a:solidFill>
                <a:latin typeface="Lato"/>
                <a:ea typeface="Lato"/>
                <a:cs typeface="Lato"/>
                <a:sym typeface="Lato"/>
              </a:rPr>
              <a:t>99</a:t>
            </a:fld>
            <a:endParaRPr sz="1400">
              <a:solidFill>
                <a:schemeClr val="dk1"/>
              </a:solidFill>
              <a:latin typeface="Lato"/>
              <a:ea typeface="Lato"/>
              <a:cs typeface="Lato"/>
              <a:sym typeface="Lato"/>
            </a:endParaRPr>
          </a:p>
        </p:txBody>
      </p:sp>
    </p:spTree>
  </p:cSld>
  <p:clrMapOvr>
    <a:masterClrMapping/>
  </p:clrMapOvr>
</p:sld>
</file>

<file path=ppt/theme/_rels/themeOverride2.xml.rels><?xml version="1.0" encoding="UTF-8" standalone="yes"?>
<Relationships xmlns="http://schemas.openxmlformats.org/package/2006/relationships"><Relationship Id="rId1" Type="http://schemas.openxmlformats.org/officeDocument/2006/relationships/image" Target="../media/image13.jpg"/></Relationships>
</file>

<file path=ppt/theme/_rels/themeOverride3.xml.rels><?xml version="1.0" encoding="UTF-8" standalone="yes"?>
<Relationships xmlns="http://schemas.openxmlformats.org/package/2006/relationships"><Relationship Id="rId1" Type="http://schemas.openxmlformats.org/officeDocument/2006/relationships/image" Target="../media/image13.jpg"/></Relationships>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DPI Theme">
    <a:dk1>
      <a:srgbClr val="009900"/>
    </a:dk1>
    <a:lt1>
      <a:srgbClr val="FFFFFF"/>
    </a:lt1>
    <a:dk2>
      <a:srgbClr val="009900"/>
    </a:dk2>
    <a:lt2>
      <a:srgbClr val="99FF99"/>
    </a:lt2>
    <a:accent1>
      <a:srgbClr val="17365D"/>
    </a:accent1>
    <a:accent2>
      <a:srgbClr val="548DD4"/>
    </a:accent2>
    <a:accent3>
      <a:srgbClr val="C6D9F0"/>
    </a:accent3>
    <a:accent4>
      <a:srgbClr val="00CCFF"/>
    </a:accent4>
    <a:accent5>
      <a:srgbClr val="FEB2FF"/>
    </a:accent5>
    <a:accent6>
      <a:srgbClr val="5F0060"/>
    </a:accent6>
    <a:hlink>
      <a:srgbClr val="FFFF00"/>
    </a:hlink>
    <a:folHlink>
      <a:srgbClr val="E36C09"/>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Override>
</file>

<file path=ppt/theme/themeOverride3.xml><?xml version="1.0" encoding="utf-8"?>
<a:themeOverride xmlns:a="http://schemas.openxmlformats.org/drawingml/2006/main">
  <a:clrScheme name="DPI Theme">
    <a:dk1>
      <a:srgbClr val="009900"/>
    </a:dk1>
    <a:lt1>
      <a:srgbClr val="FFFFFF"/>
    </a:lt1>
    <a:dk2>
      <a:srgbClr val="009900"/>
    </a:dk2>
    <a:lt2>
      <a:srgbClr val="99FF99"/>
    </a:lt2>
    <a:accent1>
      <a:srgbClr val="17365D"/>
    </a:accent1>
    <a:accent2>
      <a:srgbClr val="548DD4"/>
    </a:accent2>
    <a:accent3>
      <a:srgbClr val="C6D9F0"/>
    </a:accent3>
    <a:accent4>
      <a:srgbClr val="00CCFF"/>
    </a:accent4>
    <a:accent5>
      <a:srgbClr val="FEB2FF"/>
    </a:accent5>
    <a:accent6>
      <a:srgbClr val="5F0060"/>
    </a:accent6>
    <a:hlink>
      <a:srgbClr val="FFFF00"/>
    </a:hlink>
    <a:folHlink>
      <a:srgbClr val="E36C09"/>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Override>
</file>

<file path=docProps/app.xml><?xml version="1.0" encoding="utf-8"?>
<Properties xmlns="http://schemas.openxmlformats.org/officeDocument/2006/extended-properties" xmlns:vt="http://schemas.openxmlformats.org/officeDocument/2006/docPropsVTypes">
  <TotalTime>214</TotalTime>
  <Words>7246</Words>
  <Application>Microsoft Office PowerPoint</Application>
  <PresentationFormat>On-screen Show (16:9)</PresentationFormat>
  <Paragraphs>1298</Paragraphs>
  <Slides>108</Slides>
  <Notes>101</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108</vt:i4>
      </vt:variant>
    </vt:vector>
  </HeadingPairs>
  <TitlesOfParts>
    <vt:vector size="121" baseType="lpstr">
      <vt:lpstr>Lato</vt:lpstr>
      <vt:lpstr>Times New Roman</vt:lpstr>
      <vt:lpstr>Lato Black</vt:lpstr>
      <vt:lpstr>Noto Sans Symbols</vt:lpstr>
      <vt:lpstr>Calibri</vt:lpstr>
      <vt:lpstr>Arial</vt:lpstr>
      <vt:lpstr>Trebuchet MS</vt:lpstr>
      <vt:lpstr>Segoe UI</vt:lpstr>
      <vt:lpstr>Garamond</vt:lpstr>
      <vt:lpstr>Verdana</vt:lpstr>
      <vt:lpstr>Cambria</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Revenue Limits</vt:lpstr>
      <vt:lpstr>Revenue Limits, State Aids,  and Controlled Property Tax Levies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Revenue Limits, State Aids,  and Controlled Property Tax Levies</vt:lpstr>
      <vt:lpstr>Revenue Limit Levies</vt:lpstr>
      <vt:lpstr>Total School Tax Levy Composition</vt:lpstr>
      <vt:lpstr>Mill Rate</vt:lpstr>
      <vt:lpstr>PowerPoint Presentation</vt:lpstr>
      <vt:lpstr>PowerPoint Presentation</vt:lpstr>
      <vt:lpstr>PowerPoint Presentation</vt:lpstr>
      <vt:lpstr>Equalization Aid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October 15th Equalization Aid – Algebraic</vt:lpstr>
      <vt:lpstr>October 15th Equalization Aid – Bar Graph</vt:lpstr>
      <vt:lpstr>PowerPoint Presentation</vt:lpstr>
      <vt:lpstr>PowerPoint Presentation</vt:lpstr>
      <vt:lpstr>Revenue Limits, State Aids,  and Controlled Property Tax Levies</vt:lpstr>
      <vt:lpstr>PowerPoint Presentation</vt:lpstr>
      <vt:lpstr>PowerPoint Presentation</vt:lpstr>
      <vt:lpstr>PowerPoint Presentation</vt:lpstr>
      <vt:lpstr>PowerPoint Presentation</vt:lpstr>
      <vt:lpstr>PowerPoint Presentation</vt:lpstr>
      <vt:lpstr>PowerPoint Presentation</vt:lpstr>
      <vt:lpstr>Fund Accounting / Fund Balance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Emerging Topics</vt:lpstr>
      <vt:lpstr>Private School Choice/Voucher Summary Revenue Limit Impact</vt:lpstr>
      <vt:lpstr>School Board Options and Impacts</vt:lpstr>
      <vt:lpstr>School Levy Property Tax Credit</vt:lpstr>
      <vt:lpstr>School Levy Property Tax Credit</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Ransley, Tawny M.  DPI</dc:creator>
  <cp:lastModifiedBy>Huelsman, Scott M.   DPI</cp:lastModifiedBy>
  <cp:revision>4</cp:revision>
  <dcterms:created xsi:type="dcterms:W3CDTF">2016-02-23T19:34:17Z</dcterms:created>
  <dcterms:modified xsi:type="dcterms:W3CDTF">2024-01-23T22:38:18Z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