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71.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7" r:id="rId4"/>
    <p:sldMasterId id="2147483648" r:id="rId5"/>
    <p:sldMasterId id="2147483681" r:id="rId6"/>
    <p:sldMasterId id="2147483747" r:id="rId7"/>
  </p:sldMasterIdLst>
  <p:notesMasterIdLst>
    <p:notesMasterId r:id="rId119"/>
  </p:notesMasterIdLst>
  <p:sldIdLst>
    <p:sldId id="275" r:id="rId8"/>
    <p:sldId id="461" r:id="rId9"/>
    <p:sldId id="457" r:id="rId10"/>
    <p:sldId id="284" r:id="rId11"/>
    <p:sldId id="316" r:id="rId12"/>
    <p:sldId id="317" r:id="rId13"/>
    <p:sldId id="358" r:id="rId14"/>
    <p:sldId id="359" r:id="rId15"/>
    <p:sldId id="360" r:id="rId16"/>
    <p:sldId id="361" r:id="rId17"/>
    <p:sldId id="288" r:id="rId18"/>
    <p:sldId id="289" r:id="rId19"/>
    <p:sldId id="290" r:id="rId20"/>
    <p:sldId id="318" r:id="rId21"/>
    <p:sldId id="292" r:id="rId22"/>
    <p:sldId id="319" r:id="rId23"/>
    <p:sldId id="293" r:id="rId24"/>
    <p:sldId id="342" r:id="rId25"/>
    <p:sldId id="309" r:id="rId26"/>
    <p:sldId id="343" r:id="rId27"/>
    <p:sldId id="296" r:id="rId28"/>
    <p:sldId id="297" r:id="rId29"/>
    <p:sldId id="311" r:id="rId30"/>
    <p:sldId id="362" r:id="rId31"/>
    <p:sldId id="298" r:id="rId32"/>
    <p:sldId id="299" r:id="rId33"/>
    <p:sldId id="312" r:id="rId34"/>
    <p:sldId id="313" r:id="rId35"/>
    <p:sldId id="314" r:id="rId36"/>
    <p:sldId id="460" r:id="rId37"/>
    <p:sldId id="321" r:id="rId38"/>
    <p:sldId id="351" r:id="rId39"/>
    <p:sldId id="352" r:id="rId40"/>
    <p:sldId id="354" r:id="rId41"/>
    <p:sldId id="353" r:id="rId42"/>
    <p:sldId id="315" r:id="rId43"/>
    <p:sldId id="306" r:id="rId44"/>
    <p:sldId id="344" r:id="rId45"/>
    <p:sldId id="345" r:id="rId46"/>
    <p:sldId id="346" r:id="rId47"/>
    <p:sldId id="347" r:id="rId48"/>
    <p:sldId id="349" r:id="rId49"/>
    <p:sldId id="348" r:id="rId50"/>
    <p:sldId id="350" r:id="rId51"/>
    <p:sldId id="294" r:id="rId52"/>
    <p:sldId id="357" r:id="rId53"/>
    <p:sldId id="285" r:id="rId54"/>
    <p:sldId id="287" r:id="rId55"/>
    <p:sldId id="363" r:id="rId56"/>
    <p:sldId id="291" r:id="rId57"/>
    <p:sldId id="364" r:id="rId58"/>
    <p:sldId id="369" r:id="rId59"/>
    <p:sldId id="365" r:id="rId60"/>
    <p:sldId id="370" r:id="rId61"/>
    <p:sldId id="286" r:id="rId62"/>
    <p:sldId id="271" r:id="rId63"/>
    <p:sldId id="341" r:id="rId64"/>
    <p:sldId id="453" r:id="rId65"/>
    <p:sldId id="393" r:id="rId66"/>
    <p:sldId id="394" r:id="rId67"/>
    <p:sldId id="395" r:id="rId68"/>
    <p:sldId id="396" r:id="rId69"/>
    <p:sldId id="397" r:id="rId70"/>
    <p:sldId id="399" r:id="rId71"/>
    <p:sldId id="401" r:id="rId72"/>
    <p:sldId id="402" r:id="rId73"/>
    <p:sldId id="403" r:id="rId74"/>
    <p:sldId id="404" r:id="rId75"/>
    <p:sldId id="405" r:id="rId76"/>
    <p:sldId id="406" r:id="rId77"/>
    <p:sldId id="407" r:id="rId78"/>
    <p:sldId id="462" r:id="rId79"/>
    <p:sldId id="409" r:id="rId80"/>
    <p:sldId id="411" r:id="rId81"/>
    <p:sldId id="413" r:id="rId82"/>
    <p:sldId id="463" r:id="rId83"/>
    <p:sldId id="422" r:id="rId84"/>
    <p:sldId id="423" r:id="rId85"/>
    <p:sldId id="424" r:id="rId86"/>
    <p:sldId id="425" r:id="rId87"/>
    <p:sldId id="426" r:id="rId88"/>
    <p:sldId id="427" r:id="rId89"/>
    <p:sldId id="428" r:id="rId90"/>
    <p:sldId id="429" r:id="rId91"/>
    <p:sldId id="430" r:id="rId92"/>
    <p:sldId id="431" r:id="rId93"/>
    <p:sldId id="432" r:id="rId94"/>
    <p:sldId id="433" r:id="rId95"/>
    <p:sldId id="449" r:id="rId96"/>
    <p:sldId id="450" r:id="rId97"/>
    <p:sldId id="451" r:id="rId98"/>
    <p:sldId id="434" r:id="rId99"/>
    <p:sldId id="436" r:id="rId100"/>
    <p:sldId id="448" r:id="rId101"/>
    <p:sldId id="391" r:id="rId102"/>
    <p:sldId id="459" r:id="rId103"/>
    <p:sldId id="447" r:id="rId104"/>
    <p:sldId id="456" r:id="rId105"/>
    <p:sldId id="392" r:id="rId106"/>
    <p:sldId id="375" r:id="rId107"/>
    <p:sldId id="376" r:id="rId108"/>
    <p:sldId id="438" r:id="rId109"/>
    <p:sldId id="439" r:id="rId110"/>
    <p:sldId id="440" r:id="rId111"/>
    <p:sldId id="441" r:id="rId112"/>
    <p:sldId id="442" r:id="rId113"/>
    <p:sldId id="443" r:id="rId114"/>
    <p:sldId id="444" r:id="rId115"/>
    <p:sldId id="445" r:id="rId116"/>
    <p:sldId id="446" r:id="rId117"/>
    <p:sldId id="455" r:id="rId1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03B72F-4D9C-DAC7-CCE8-BEA17D72EDCB}" name="Krueger, Lorraine M - DOR" initials="KLMD" userId="S::Lorraine.Krueger@wisconsin.gov::8d4c5354-cc6d-426f-acae-90c92ec19b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ueger, Lorraine M - DOR" initials="KLM-D" lastIdx="5" clrIdx="0">
    <p:extLst>
      <p:ext uri="{19B8F6BF-5375-455C-9EA6-DF929625EA0E}">
        <p15:presenceInfo xmlns:p15="http://schemas.microsoft.com/office/powerpoint/2012/main" userId="S::Lorraine.Krueger@wisconsin.gov::8d4c5354-cc6d-426f-acae-90c92ec19b92" providerId="AD"/>
      </p:ext>
    </p:extLst>
  </p:cmAuthor>
  <p:cmAuthor id="2" name="Shelat, Rachana - DOR" initials="SR-D" lastIdx="1" clrIdx="1">
    <p:extLst>
      <p:ext uri="{19B8F6BF-5375-455C-9EA6-DF929625EA0E}">
        <p15:presenceInfo xmlns:p15="http://schemas.microsoft.com/office/powerpoint/2012/main" userId="S::Rachana.Shelat@wisconsin.gov::517145b3-98f1-44d7-abc1-ad4fb2329914" providerId="AD"/>
      </p:ext>
    </p:extLst>
  </p:cmAuthor>
  <p:cmAuthor id="3" name="Zettle, Krista S - DOR" initials="ZKSD" lastIdx="2" clrIdx="2">
    <p:extLst>
      <p:ext uri="{19B8F6BF-5375-455C-9EA6-DF929625EA0E}">
        <p15:presenceInfo xmlns:p15="http://schemas.microsoft.com/office/powerpoint/2012/main" userId="S::krista.zettle@wisconsin.gov::c3e338a7-e7bf-44c3-a8ce-4f107ecf7c06" providerId="AD"/>
      </p:ext>
    </p:extLst>
  </p:cmAuthor>
  <p:cmAuthor id="4" name="Filipiak, Kristin H - DOR" initials="FKHD" lastIdx="23" clrIdx="3">
    <p:extLst>
      <p:ext uri="{19B8F6BF-5375-455C-9EA6-DF929625EA0E}">
        <p15:presenceInfo xmlns:p15="http://schemas.microsoft.com/office/powerpoint/2012/main" userId="S::Kristin.Filipiak@wisconsin.gov::cb0b9a70-2e20-42d4-ba62-1692d85ae6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078"/>
    <a:srgbClr val="010103"/>
    <a:srgbClr val="993366"/>
    <a:srgbClr val="830B28"/>
    <a:srgbClr val="DBC45A"/>
    <a:srgbClr val="A6A6A6"/>
    <a:srgbClr val="D69E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88F7C3-E8FD-4D80-9144-4F668329E3B2}">
  <a:tblStyle styleId="{0288F7C3-E8FD-4D80-9144-4F668329E3B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snapToGrid="0">
      <p:cViewPr varScale="1">
        <p:scale>
          <a:sx n="147" d="100"/>
          <a:sy n="147" d="100"/>
        </p:scale>
        <p:origin x="5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commentAuthors" Target="commentAuthors.xml"/><Relationship Id="rId125"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896973153775"/>
          <c:y val="2.0185691702583858E-2"/>
          <c:w val="0.69490818243664743"/>
          <c:h val="0.84155684899309569"/>
        </c:manualLayout>
      </c:layout>
      <c:pieChart>
        <c:varyColors val="1"/>
        <c:ser>
          <c:idx val="0"/>
          <c:order val="0"/>
          <c:tx>
            <c:strRef>
              <c:f>Sheet1!$B$1</c:f>
              <c:strCache>
                <c:ptCount val="1"/>
                <c:pt idx="0">
                  <c:v>Column1</c:v>
                </c:pt>
              </c:strCache>
            </c:strRef>
          </c:tx>
          <c:spPr>
            <a:solidFill>
              <a:srgbClr val="FFFF00"/>
            </a:solidFill>
          </c:spPr>
          <c:explosion val="11"/>
          <c:dPt>
            <c:idx val="0"/>
            <c:bubble3D val="0"/>
            <c:spPr>
              <a:solidFill>
                <a:srgbClr val="262087"/>
              </a:solidFill>
            </c:spPr>
            <c:extLst>
              <c:ext xmlns:c16="http://schemas.microsoft.com/office/drawing/2014/chart" uri="{C3380CC4-5D6E-409C-BE32-E72D297353CC}">
                <c16:uniqueId val="{00000001-670E-474C-BC24-0887BF26B759}"/>
              </c:ext>
            </c:extLst>
          </c:dPt>
          <c:dPt>
            <c:idx val="1"/>
            <c:bubble3D val="0"/>
            <c:spPr>
              <a:solidFill>
                <a:srgbClr val="006600"/>
              </a:solidFill>
            </c:spPr>
            <c:extLst>
              <c:ext xmlns:c16="http://schemas.microsoft.com/office/drawing/2014/chart" uri="{C3380CC4-5D6E-409C-BE32-E72D297353CC}">
                <c16:uniqueId val="{00000003-670E-474C-BC24-0887BF26B759}"/>
              </c:ext>
            </c:extLst>
          </c:dPt>
          <c:dPt>
            <c:idx val="2"/>
            <c:bubble3D val="0"/>
            <c:spPr>
              <a:solidFill>
                <a:srgbClr val="F8E708"/>
              </a:solidFill>
            </c:spPr>
            <c:extLst>
              <c:ext xmlns:c16="http://schemas.microsoft.com/office/drawing/2014/chart" uri="{C3380CC4-5D6E-409C-BE32-E72D297353CC}">
                <c16:uniqueId val="{00000005-670E-474C-BC24-0887BF26B759}"/>
              </c:ext>
            </c:extLst>
          </c:dPt>
          <c:dPt>
            <c:idx val="3"/>
            <c:bubble3D val="0"/>
            <c:spPr>
              <a:solidFill>
                <a:srgbClr val="996633"/>
              </a:solidFill>
            </c:spPr>
            <c:extLst>
              <c:ext xmlns:c16="http://schemas.microsoft.com/office/drawing/2014/chart" uri="{C3380CC4-5D6E-409C-BE32-E72D297353CC}">
                <c16:uniqueId val="{00000007-670E-474C-BC24-0887BF26B759}"/>
              </c:ext>
            </c:extLst>
          </c:dPt>
          <c:dPt>
            <c:idx val="4"/>
            <c:bubble3D val="0"/>
            <c:spPr>
              <a:solidFill>
                <a:srgbClr val="FF9900"/>
              </a:solidFill>
            </c:spPr>
            <c:extLst>
              <c:ext xmlns:c16="http://schemas.microsoft.com/office/drawing/2014/chart" uri="{C3380CC4-5D6E-409C-BE32-E72D297353CC}">
                <c16:uniqueId val="{00000009-670E-474C-BC24-0887BF26B759}"/>
              </c:ext>
            </c:extLst>
          </c:dPt>
          <c:dPt>
            <c:idx val="5"/>
            <c:bubble3D val="0"/>
            <c:extLst>
              <c:ext xmlns:c16="http://schemas.microsoft.com/office/drawing/2014/chart" uri="{C3380CC4-5D6E-409C-BE32-E72D297353CC}">
                <c16:uniqueId val="{0000000A-670E-474C-BC24-0887BF26B759}"/>
              </c:ext>
            </c:extLst>
          </c:dPt>
          <c:dLbls>
            <c:dLbl>
              <c:idx val="0"/>
              <c:layout>
                <c:manualLayout>
                  <c:x val="-0.15799713125279183"/>
                  <c:y val="0.19794933966738365"/>
                </c:manualLayout>
              </c:layout>
              <c:tx>
                <c:rich>
                  <a:bodyPr/>
                  <a:lstStyle/>
                  <a:p>
                    <a:pPr>
                      <a:defRPr sz="1800">
                        <a:solidFill>
                          <a:schemeClr val="bg1"/>
                        </a:solidFill>
                        <a:latin typeface="Lato" panose="020F0502020204030203" pitchFamily="34" charset="0"/>
                      </a:defRPr>
                    </a:pPr>
                    <a:fld id="{C657E901-C786-479D-8E3A-9B39B2DDB53E}" type="CATEGORYNAME">
                      <a:rPr lang="en-US" sz="1800" b="1" smtClean="0">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b="1" dirty="0">
                        <a:solidFill>
                          <a:schemeClr val="bg1"/>
                        </a:solidFill>
                        <a:latin typeface="Lato" panose="020F0502020204030203" pitchFamily="34" charset="0"/>
                      </a:rPr>
                      <a:t>^</a:t>
                    </a:r>
                    <a:r>
                      <a:rPr lang="en-US" sz="1800" dirty="0">
                        <a:solidFill>
                          <a:schemeClr val="bg1"/>
                        </a:solidFill>
                        <a:latin typeface="Lato" panose="020F0502020204030203" pitchFamily="34" charset="0"/>
                      </a:rPr>
                      <a:t>
37%</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32510178812622"/>
                      <c:h val="0.38706833210874358"/>
                    </c:manualLayout>
                  </c15:layout>
                  <c15:dlblFieldTable/>
                  <c15:showDataLabelsRange val="0"/>
                </c:ext>
                <c:ext xmlns:c16="http://schemas.microsoft.com/office/drawing/2014/chart" uri="{C3380CC4-5D6E-409C-BE32-E72D297353CC}">
                  <c16:uniqueId val="{00000001-670E-474C-BC24-0887BF26B759}"/>
                </c:ext>
              </c:extLst>
            </c:dLbl>
            <c:dLbl>
              <c:idx val="1"/>
              <c:layout>
                <c:manualLayout>
                  <c:x val="0.22054354130382844"/>
                  <c:y val="-0.10867784413559739"/>
                </c:manualLayout>
              </c:layout>
              <c:tx>
                <c:rich>
                  <a:bodyPr/>
                  <a:lstStyle/>
                  <a:p>
                    <a:pPr>
                      <a:defRPr sz="1800">
                        <a:solidFill>
                          <a:schemeClr val="bg1"/>
                        </a:solidFill>
                        <a:latin typeface="Lato" panose="020F0502020204030203" pitchFamily="34" charset="0"/>
                      </a:defRPr>
                    </a:pPr>
                    <a:fld id="{78A1BDC8-AE1B-4547-83EB-38DE2CCBA1B2}"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41%</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4612703199657585"/>
                      <c:h val="0.4231626696603718"/>
                    </c:manualLayout>
                  </c15:layout>
                  <c15:dlblFieldTable/>
                  <c15:showDataLabelsRange val="0"/>
                </c:ext>
                <c:ext xmlns:c16="http://schemas.microsoft.com/office/drawing/2014/chart" uri="{C3380CC4-5D6E-409C-BE32-E72D297353CC}">
                  <c16:uniqueId val="{00000003-670E-474C-BC24-0887BF26B759}"/>
                </c:ext>
              </c:extLst>
            </c:dLbl>
            <c:dLbl>
              <c:idx val="2"/>
              <c:layout>
                <c:manualLayout>
                  <c:x val="0.2250262717567304"/>
                  <c:y val="8.216986764358776E-2"/>
                </c:manualLayout>
              </c:layout>
              <c:tx>
                <c:rich>
                  <a:bodyPr wrap="square" lIns="38100" tIns="19050" rIns="38100" bIns="19050" anchor="ctr">
                    <a:noAutofit/>
                  </a:bodyPr>
                  <a:lstStyle/>
                  <a:p>
                    <a:pPr>
                      <a:defRPr sz="1800">
                        <a:solidFill>
                          <a:schemeClr val="tx1"/>
                        </a:solidFill>
                        <a:latin typeface="Lato" panose="020F0502020204030203" pitchFamily="34" charset="0"/>
                      </a:defRPr>
                    </a:pPr>
                    <a:fld id="{CBD412A2-835F-4FEC-A2ED-236BE05A5D72}" type="CATEGORYNAME">
                      <a:rPr lang="en-US" b="1" smtClean="0">
                        <a:solidFill>
                          <a:schemeClr val="tx1"/>
                        </a:solidFill>
                      </a:rPr>
                      <a:pPr>
                        <a:defRPr sz="1800">
                          <a:solidFill>
                            <a:schemeClr val="tx1"/>
                          </a:solidFill>
                          <a:latin typeface="Lato" panose="020F0502020204030203" pitchFamily="34" charset="0"/>
                        </a:defRPr>
                      </a:pPr>
                      <a:t>[CATEGORY NAME]</a:t>
                    </a:fld>
                    <a:r>
                      <a:rPr lang="en-US" b="1" dirty="0">
                        <a:solidFill>
                          <a:schemeClr val="tx1"/>
                        </a:solidFill>
                      </a:rPr>
                      <a:t>*</a:t>
                    </a:r>
                    <a:r>
                      <a:rPr lang="en-US" baseline="0" dirty="0">
                        <a:solidFill>
                          <a:schemeClr val="tx1"/>
                        </a:solidFill>
                      </a:rPr>
                      <a:t>
22%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4162306408923748"/>
                      <c:h val="0.29135468463947606"/>
                    </c:manualLayout>
                  </c15:layout>
                  <c15:dlblFieldTable/>
                  <c15:showDataLabelsRange val="0"/>
                </c:ext>
                <c:ext xmlns:c16="http://schemas.microsoft.com/office/drawing/2014/chart" uri="{C3380CC4-5D6E-409C-BE32-E72D297353CC}">
                  <c16:uniqueId val="{00000005-670E-474C-BC24-0887BF26B759}"/>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670E-474C-BC24-0887BF26B759}"/>
                </c:ext>
              </c:extLst>
            </c:dLbl>
            <c:dLbl>
              <c:idx val="4"/>
              <c:layout>
                <c:manualLayout>
                  <c:x val="-0.11893434022056559"/>
                  <c:y val="1.0618793182649826E-7"/>
                </c:manualLayout>
              </c:layout>
              <c:tx>
                <c:rich>
                  <a:bodyPr/>
                  <a:lstStyle/>
                  <a:p>
                    <a:fld id="{4D671215-A55D-446C-8328-02BB346498A4}" type="CATEGORYNAME">
                      <a:rPr lang="en-US"/>
                      <a:pPr/>
                      <a:t>[CATEGORY NAME]</a:t>
                    </a:fld>
                    <a:r>
                      <a:rPr lang="en-US" dirty="0"/>
                      <a:t>
</a:t>
                    </a:r>
                    <a:fld id="{57CF31E4-A065-4832-AC58-0249D7F4FDBC}" type="PERCENTAGE">
                      <a:rPr lang="en-US"/>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670E-474C-BC24-0887BF26B759}"/>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70E-474C-BC24-0887BF26B759}"/>
                </c:ext>
              </c:extLst>
            </c:dLbl>
            <c:spPr>
              <a:noFill/>
              <a:ln>
                <a:noFill/>
              </a:ln>
              <a:effectLst/>
            </c:spPr>
            <c:txPr>
              <a:bodyPr wrap="square" lIns="38100" tIns="19050" rIns="38100" bIns="19050" anchor="ctr">
                <a:spAutoFit/>
              </a:bodyPr>
              <a:lstStyle/>
              <a:p>
                <a:pPr>
                  <a:defRPr sz="1800">
                    <a:solidFill>
                      <a:schemeClr val="bg1"/>
                    </a:solidFill>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#,##0</c:formatCode>
                <c:ptCount val="3"/>
                <c:pt idx="0" formatCode="General">
                  <c:v>4811131889</c:v>
                </c:pt>
                <c:pt idx="1">
                  <c:v>5379520005.039999</c:v>
                </c:pt>
                <c:pt idx="2" formatCode="General">
                  <c:v>2924118562</c:v>
                </c:pt>
              </c:numCache>
            </c:numRef>
          </c:val>
          <c:extLst>
            <c:ext xmlns:c16="http://schemas.microsoft.com/office/drawing/2014/chart" uri="{C3380CC4-5D6E-409C-BE32-E72D297353CC}">
              <c16:uniqueId val="{0000000B-670E-474C-BC24-0887BF26B75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1.7</c:v>
                </c:pt>
                <c:pt idx="3">
                  <c:v>1.7</c:v>
                </c:pt>
                <c:pt idx="4">
                  <c:v>1.7</c:v>
                </c:pt>
              </c:numCache>
            </c:numRef>
          </c:val>
          <c:extLst>
            <c:ext xmlns:c16="http://schemas.microsoft.com/office/drawing/2014/chart" uri="{C3380CC4-5D6E-409C-BE32-E72D297353CC}">
              <c16:uniqueId val="{00000000-FAD4-42BC-ACE4-74CDD865B6FF}"/>
            </c:ext>
          </c:extLst>
        </c:ser>
        <c:ser>
          <c:idx val="1"/>
          <c:order val="1"/>
          <c:tx>
            <c:strRef>
              <c:f>Sheet1!$C$1</c:f>
              <c:strCache>
                <c:ptCount val="1"/>
                <c:pt idx="0">
                  <c:v>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c:v>
                </c:pt>
                <c:pt idx="3">
                  <c:v>0</c:v>
                </c:pt>
                <c:pt idx="4">
                  <c:v>0</c:v>
                </c:pt>
              </c:numCache>
            </c:numRef>
          </c:val>
          <c:extLst>
            <c:ext xmlns:c16="http://schemas.microsoft.com/office/drawing/2014/chart" uri="{C3380CC4-5D6E-409C-BE32-E72D297353CC}">
              <c16:uniqueId val="{00000001-FAD4-42BC-ACE4-74CDD865B6FF}"/>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B28F-42AA-957B-98AB7F57A1D3}"/>
            </c:ext>
          </c:extLst>
        </c:ser>
        <c:ser>
          <c:idx val="1"/>
          <c:order val="1"/>
          <c:tx>
            <c:strRef>
              <c:f>Sheet1!$C$1</c:f>
              <c:strCache>
                <c:ptCount val="1"/>
                <c:pt idx="0">
                  <c:v>Non-Recurring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0.7</c:v>
                </c:pt>
                <c:pt idx="3">
                  <c:v>0.7</c:v>
                </c:pt>
                <c:pt idx="4">
                  <c:v>0</c:v>
                </c:pt>
              </c:numCache>
            </c:numRef>
          </c:val>
          <c:extLst>
            <c:ext xmlns:c16="http://schemas.microsoft.com/office/drawing/2014/chart" uri="{C3380CC4-5D6E-409C-BE32-E72D297353CC}">
              <c16:uniqueId val="{00000001-B28F-42AA-957B-98AB7F57A1D3}"/>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t>Sample RL Base + Exemptions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Sheet2!$B$11</c:f>
              <c:strCache>
                <c:ptCount val="1"/>
                <c:pt idx="0">
                  <c:v>Base RL</c:v>
                </c:pt>
              </c:strCache>
            </c:strRef>
          </c:tx>
          <c:spPr>
            <a:solidFill>
              <a:schemeClr val="accent1"/>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Sheet2!$C$11:$N$11</c:f>
              <c:numCache>
                <c:formatCode>#,##0</c:formatCode>
                <c:ptCount val="12"/>
                <c:pt idx="0">
                  <c:v>10756747</c:v>
                </c:pt>
                <c:pt idx="1">
                  <c:v>10756747</c:v>
                </c:pt>
                <c:pt idx="2">
                  <c:v>10870217</c:v>
                </c:pt>
                <c:pt idx="3">
                  <c:v>10870217</c:v>
                </c:pt>
                <c:pt idx="4">
                  <c:v>10870217</c:v>
                </c:pt>
                <c:pt idx="5">
                  <c:v>10870217</c:v>
                </c:pt>
                <c:pt idx="6">
                  <c:v>10870217</c:v>
                </c:pt>
                <c:pt idx="7">
                  <c:v>11320217</c:v>
                </c:pt>
                <c:pt idx="8">
                  <c:v>11770217</c:v>
                </c:pt>
                <c:pt idx="9">
                  <c:v>12220217</c:v>
                </c:pt>
                <c:pt idx="10">
                  <c:v>12814373</c:v>
                </c:pt>
                <c:pt idx="11">
                  <c:v>13364074</c:v>
                </c:pt>
              </c:numCache>
            </c:numRef>
          </c:val>
          <c:extLst>
            <c:ext xmlns:c16="http://schemas.microsoft.com/office/drawing/2014/chart" uri="{C3380CC4-5D6E-409C-BE32-E72D297353CC}">
              <c16:uniqueId val="{00000000-CA20-4FC0-BCA1-7AEC7BFDAB48}"/>
            </c:ext>
          </c:extLst>
        </c:ser>
        <c:ser>
          <c:idx val="1"/>
          <c:order val="1"/>
          <c:tx>
            <c:strRef>
              <c:f>Sheet2!$B$12</c:f>
              <c:strCache>
                <c:ptCount val="1"/>
                <c:pt idx="0">
                  <c:v>Recurring Exemptions</c:v>
                </c:pt>
              </c:strCache>
            </c:strRef>
          </c:tx>
          <c:spPr>
            <a:solidFill>
              <a:schemeClr val="accent2"/>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Sheet2!$C$12:$N$12</c:f>
              <c:numCache>
                <c:formatCode>General</c:formatCode>
                <c:ptCount val="12"/>
                <c:pt idx="0">
                  <c:v>0</c:v>
                </c:pt>
                <c:pt idx="1">
                  <c:v>113470</c:v>
                </c:pt>
                <c:pt idx="2">
                  <c:v>0</c:v>
                </c:pt>
                <c:pt idx="3">
                  <c:v>0</c:v>
                </c:pt>
                <c:pt idx="4">
                  <c:v>0</c:v>
                </c:pt>
                <c:pt idx="5">
                  <c:v>0</c:v>
                </c:pt>
                <c:pt idx="6">
                  <c:v>450000</c:v>
                </c:pt>
                <c:pt idx="7">
                  <c:v>450000</c:v>
                </c:pt>
                <c:pt idx="8">
                  <c:v>450000</c:v>
                </c:pt>
                <c:pt idx="9">
                  <c:v>594156</c:v>
                </c:pt>
                <c:pt idx="10">
                  <c:v>549701</c:v>
                </c:pt>
                <c:pt idx="11">
                  <c:v>502752</c:v>
                </c:pt>
              </c:numCache>
            </c:numRef>
          </c:val>
          <c:extLst>
            <c:ext xmlns:c16="http://schemas.microsoft.com/office/drawing/2014/chart" uri="{C3380CC4-5D6E-409C-BE32-E72D297353CC}">
              <c16:uniqueId val="{00000001-CA20-4FC0-BCA1-7AEC7BFDAB48}"/>
            </c:ext>
          </c:extLst>
        </c:ser>
        <c:ser>
          <c:idx val="2"/>
          <c:order val="2"/>
          <c:tx>
            <c:strRef>
              <c:f>Sheet2!$B$13</c:f>
              <c:strCache>
                <c:ptCount val="1"/>
                <c:pt idx="0">
                  <c:v>Non-Recurring</c:v>
                </c:pt>
              </c:strCache>
            </c:strRef>
          </c:tx>
          <c:spPr>
            <a:solidFill>
              <a:schemeClr val="accent3"/>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Sheet2!$C$13:$N$13</c:f>
              <c:numCache>
                <c:formatCode>General</c:formatCode>
                <c:ptCount val="12"/>
                <c:pt idx="0">
                  <c:v>239250</c:v>
                </c:pt>
                <c:pt idx="1">
                  <c:v>211640</c:v>
                </c:pt>
                <c:pt idx="2">
                  <c:v>328861</c:v>
                </c:pt>
                <c:pt idx="3">
                  <c:v>4432</c:v>
                </c:pt>
                <c:pt idx="4">
                  <c:v>98929</c:v>
                </c:pt>
                <c:pt idx="5">
                  <c:v>177352</c:v>
                </c:pt>
                <c:pt idx="6">
                  <c:v>1239085</c:v>
                </c:pt>
                <c:pt idx="7">
                  <c:v>488709</c:v>
                </c:pt>
                <c:pt idx="8">
                  <c:v>266819</c:v>
                </c:pt>
                <c:pt idx="9">
                  <c:v>205838</c:v>
                </c:pt>
                <c:pt idx="10">
                  <c:v>529615</c:v>
                </c:pt>
                <c:pt idx="11">
                  <c:v>540646</c:v>
                </c:pt>
              </c:numCache>
            </c:numRef>
          </c:val>
          <c:extLst>
            <c:ext xmlns:c16="http://schemas.microsoft.com/office/drawing/2014/chart" uri="{C3380CC4-5D6E-409C-BE32-E72D297353CC}">
              <c16:uniqueId val="{00000002-CA20-4FC0-BCA1-7AEC7BFDAB48}"/>
            </c:ext>
          </c:extLst>
        </c:ser>
        <c:dLbls>
          <c:showLegendKey val="0"/>
          <c:showVal val="0"/>
          <c:showCatName val="0"/>
          <c:showSerName val="0"/>
          <c:showPercent val="0"/>
          <c:showBubbleSize val="0"/>
        </c:dLbls>
        <c:gapWidth val="20"/>
        <c:overlap val="100"/>
        <c:axId val="975940056"/>
        <c:axId val="975941368"/>
      </c:barChart>
      <c:catAx>
        <c:axId val="97594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75941368"/>
        <c:crosses val="autoZero"/>
        <c:auto val="1"/>
        <c:lblAlgn val="ctr"/>
        <c:lblOffset val="100"/>
        <c:noMultiLvlLbl val="0"/>
      </c:catAx>
      <c:valAx>
        <c:axId val="975941368"/>
        <c:scaling>
          <c:orientation val="minMax"/>
          <c:max val="1500000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7594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ln>
              <a:solidFill>
                <a:srgbClr val="BBE0E3"/>
              </a:solidFill>
            </a:ln>
            <a:scene3d>
              <a:camera prst="orthographicFront"/>
              <a:lightRig rig="threePt" dir="t">
                <a:rot lat="0" lon="0" rev="3600000"/>
              </a:lightRig>
            </a:scene3d>
            <a:sp3d>
              <a:bevelT w="63500" h="25400"/>
            </a:sp3d>
          </c:spPr>
          <c:invertIfNegative val="0"/>
          <c:dPt>
            <c:idx val="6"/>
            <c:invertIfNegative val="0"/>
            <c:bubble3D val="0"/>
            <c:spPr>
              <a:solidFill>
                <a:srgbClr val="FF0000"/>
              </a:solidFill>
              <a:ln>
                <a:solidFill>
                  <a:srgbClr val="BBE0E3"/>
                </a:solidFill>
              </a:ln>
              <a:scene3d>
                <a:camera prst="orthographicFront"/>
                <a:lightRig rig="threePt" dir="t">
                  <a:rot lat="0" lon="0" rev="3600000"/>
                </a:lightRig>
              </a:scene3d>
              <a:sp3d>
                <a:bevelT/>
              </a:sp3d>
            </c:spPr>
            <c:extLst>
              <c:ext xmlns:c16="http://schemas.microsoft.com/office/drawing/2014/chart" uri="{C3380CC4-5D6E-409C-BE32-E72D297353CC}">
                <c16:uniqueId val="{00000001-5D8E-433B-8CF5-1C3C429A5A3A}"/>
              </c:ext>
            </c:extLst>
          </c:dPt>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2-5D8E-433B-8CF5-1C3C429A5A3A}"/>
            </c:ext>
          </c:extLst>
        </c:ser>
        <c:dLbls>
          <c:showLegendKey val="0"/>
          <c:showVal val="1"/>
          <c:showCatName val="0"/>
          <c:showSerName val="0"/>
          <c:showPercent val="0"/>
          <c:showBubbleSize val="0"/>
        </c:dLbls>
        <c:gapWidth val="55"/>
        <c:overlap val="100"/>
        <c:axId val="226820864"/>
        <c:axId val="226822784"/>
      </c:barChart>
      <c:catAx>
        <c:axId val="226820864"/>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36206451091303382"/>
              <c:y val="0.9533333333333337"/>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22784"/>
        <c:crosses val="autoZero"/>
        <c:auto val="1"/>
        <c:lblAlgn val="ctr"/>
        <c:lblOffset val="100"/>
        <c:noMultiLvlLbl val="0"/>
      </c:catAx>
      <c:valAx>
        <c:axId val="226822784"/>
        <c:scaling>
          <c:orientation val="minMax"/>
        </c:scaling>
        <c:delete val="1"/>
        <c:axPos val="l"/>
        <c:majorGridlines/>
        <c:numFmt formatCode="#,##0" sourceLinked="1"/>
        <c:majorTickMark val="none"/>
        <c:minorTickMark val="none"/>
        <c:tickLblPos val="none"/>
        <c:crossAx val="226820864"/>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0-3B5E-4625-AE1E-41953A658386}"/>
            </c:ext>
          </c:extLst>
        </c:ser>
        <c:ser>
          <c:idx val="1"/>
          <c:order val="1"/>
          <c:tx>
            <c:strRef>
              <c:f>'Eq Aid and Prop Tax'!$C$1</c:f>
              <c:strCache>
                <c:ptCount val="1"/>
                <c:pt idx="0">
                  <c:v>Equalization Aid</c:v>
                </c:pt>
              </c:strCache>
            </c:strRef>
          </c:tx>
          <c:spPr>
            <a:solidFill>
              <a:srgbClr val="0033CC"/>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Tax'!$C$2:$C$8</c:f>
              <c:numCache>
                <c:formatCode>#,##0</c:formatCode>
                <c:ptCount val="7"/>
                <c:pt idx="0">
                  <c:v>1800000</c:v>
                </c:pt>
                <c:pt idx="1">
                  <c:v>1700000</c:v>
                </c:pt>
                <c:pt idx="2">
                  <c:v>1600000</c:v>
                </c:pt>
                <c:pt idx="3">
                  <c:v>1500000</c:v>
                </c:pt>
                <c:pt idx="4">
                  <c:v>1250000</c:v>
                </c:pt>
                <c:pt idx="5">
                  <c:v>1000000</c:v>
                </c:pt>
                <c:pt idx="6">
                  <c:v>0</c:v>
                </c:pt>
              </c:numCache>
            </c:numRef>
          </c:val>
          <c:extLst>
            <c:ext xmlns:c16="http://schemas.microsoft.com/office/drawing/2014/chart" uri="{C3380CC4-5D6E-409C-BE32-E72D297353CC}">
              <c16:uniqueId val="{00000001-3B5E-4625-AE1E-41953A658386}"/>
            </c:ext>
          </c:extLst>
        </c:ser>
        <c:dLbls>
          <c:showLegendKey val="0"/>
          <c:showVal val="1"/>
          <c:showCatName val="0"/>
          <c:showSerName val="0"/>
          <c:showPercent val="0"/>
          <c:showBubbleSize val="0"/>
        </c:dLbls>
        <c:gapWidth val="55"/>
        <c:overlap val="100"/>
        <c:axId val="226884608"/>
        <c:axId val="226899072"/>
      </c:barChart>
      <c:catAx>
        <c:axId val="226884608"/>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43392942210665192"/>
              <c:y val="0.95315782588961551"/>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99072"/>
        <c:crosses val="autoZero"/>
        <c:auto val="1"/>
        <c:lblAlgn val="ctr"/>
        <c:lblOffset val="100"/>
        <c:noMultiLvlLbl val="0"/>
      </c:catAx>
      <c:valAx>
        <c:axId val="226899072"/>
        <c:scaling>
          <c:orientation val="minMax"/>
        </c:scaling>
        <c:delete val="1"/>
        <c:axPos val="l"/>
        <c:majorGridlines/>
        <c:numFmt formatCode="#,##0" sourceLinked="1"/>
        <c:majorTickMark val="none"/>
        <c:minorTickMark val="none"/>
        <c:tickLblPos val="none"/>
        <c:crossAx val="226884608"/>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7B117-2DFD-4330-B75D-7019407746D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AE727C0-6674-47F0-86A7-52A55B1F34F0}">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January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Property assessment</a:t>
          </a:r>
        </a:p>
      </dgm:t>
    </dgm:pt>
    <dgm:pt modelId="{7A80734C-440E-44F7-A7F6-C387FC63BD57}" type="parTrans" cxnId="{29591665-4266-42DC-96DE-19816C8290E0}">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15722650-C382-4AFF-A915-7864249D200E}" type="sibTrans" cxnId="{29591665-4266-42DC-96DE-19816C8290E0}">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EB4B3CF-1969-492F-B2D6-C2DB5942BBB4}">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June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SOA and MAR to DOR</a:t>
          </a:r>
        </a:p>
      </dgm:t>
    </dgm:pt>
    <dgm:pt modelId="{4AA174BA-289B-4DB5-8B5B-1D0EFC0A5AD4}" type="parTrans" cxnId="{13B5ABE5-09D3-4363-99E3-2908A6EEFBB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DDC2EA8-9C0A-48A7-B432-2F5A3497097B}" type="sibTrans" cxnId="{13B5ABE5-09D3-4363-99E3-2908A6EEFBB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0F9C3D1-3178-4D56-9682-C0D4539A7DEF}">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August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and counties</a:t>
          </a:r>
        </a:p>
      </dgm:t>
    </dgm:pt>
    <dgm:pt modelId="{BD89BE49-DFD3-4049-A696-BBF757A01991}" type="parTrans" cxnId="{4BEDFDF9-41B9-456D-9D84-76F1D08ACC9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4C4D266-A150-449C-9194-9E81BFD209B6}" type="sibTrans" cxnId="{4BEDFDF9-41B9-456D-9D84-76F1D08ACC9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DCBD651F-3E3B-47F4-A266-E96C33DF48B9}">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October 1 Equalized values to DPI, schools</a:t>
          </a:r>
        </a:p>
      </dgm:t>
    </dgm:pt>
    <dgm:pt modelId="{AF439096-A3FE-4C5D-A10F-C3BAB12CDEFF}" type="parTrans" cxnId="{03EF02E4-783C-4274-BF58-6ECC6A7F2571}">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639D4649-4B40-4D07-B111-85B48843BB9C}" type="sibTrans" cxnId="{03EF02E4-783C-4274-BF58-6ECC6A7F2571}">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A34343D-5BEF-4470-B40E-8F075389FFDA}">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DPI sends school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levies to DOR</a:t>
          </a:r>
        </a:p>
      </dgm:t>
    </dgm:pt>
    <dgm:pt modelId="{E1A80C0A-5E65-44CE-B03B-E8252AC19F9A}" type="parTrans" cxnId="{9DD7A18C-5A61-4E91-901D-8E5529F0A63F}">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84AA4ED-4CDE-4A3D-A343-2067142931B5}" type="sibTrans" cxnId="{9DD7A18C-5A61-4E91-901D-8E5529F0A63F}">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96E470A-A0FA-4925-AFAC-025C5776FE7E}">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November 20</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DOR issues credit notices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t>
          </a:r>
        </a:p>
      </dgm:t>
    </dgm:pt>
    <dgm:pt modelId="{209C82DA-1010-4F7A-82B4-CC15849C2320}" type="parTrans" cxnId="{23B3D171-4C36-4E15-BDB0-5500E9E5111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16FC276-B433-4F56-AA6F-62EF4FE54C43}" type="sibTrans" cxnId="{23B3D171-4C36-4E15-BDB0-5500E9E5111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53B6B05A-E80B-4CA7-8EF2-A1297043A919}">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1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eadline to send levy info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clerks</a:t>
          </a:r>
        </a:p>
      </dgm:t>
    </dgm:pt>
    <dgm:pt modelId="{F12FACB3-C9CC-430C-B562-061BC852D9AA}" type="parTrans" cxnId="{F74E553B-8AA6-4157-A855-F29E5C9350BD}">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506A7D5-6AF5-4896-B5A8-E83C30CEABE6}" type="sibTrans" cxnId="{F74E553B-8AA6-4157-A855-F29E5C9350BD}">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696B7CC-1C35-49F9-AA6F-2F787C473771}">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8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Deadline for tax roll delivery to treasurers</a:t>
          </a:r>
        </a:p>
      </dgm:t>
    </dgm:pt>
    <dgm:pt modelId="{773BFCED-5E79-461E-8FC4-501A44F82561}" type="parTrans" cxnId="{9A34EA71-1EBE-40A4-9B7F-7A4E74A03ED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99F7100-31C0-46CD-A4F5-DF3B28AD1F6D}" type="sibTrans" cxnId="{9A34EA71-1EBE-40A4-9B7F-7A4E74A03ED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2B10A370-05EE-4C93-BE94-037FF7113C93}">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Third Monday in December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M</a:t>
          </a:r>
          <a:r>
            <a:rPr lang="en-US" sz="1400" b="1" dirty="0">
              <a:latin typeface="Calibri Light" panose="020F0302020204030204" pitchFamily="34" charset="0"/>
              <a:cs typeface="Calibri Light" panose="020F0302020204030204" pitchFamily="34" charset="0"/>
            </a:rPr>
            <a:t>ail tax bills</a:t>
          </a:r>
        </a:p>
      </dgm:t>
    </dgm:pt>
    <dgm:pt modelId="{73CD631C-CA5A-475F-B6C4-A03DA6DA6A65}" type="par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7A9A83F3-000A-49A0-AD0D-2CD5FC322A0C}" type="sib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AF80C769-C6C7-4087-B52E-8092CCDD896A}" type="pres">
      <dgm:prSet presAssocID="{5ED7B117-2DFD-4330-B75D-7019407746DB}" presName="Name0" presStyleCnt="0">
        <dgm:presLayoutVars>
          <dgm:dir/>
          <dgm:resizeHandles/>
        </dgm:presLayoutVars>
      </dgm:prSet>
      <dgm:spPr/>
    </dgm:pt>
    <dgm:pt modelId="{8E6B7F20-D7B9-4FD8-B73F-DF00B023EA72}" type="pres">
      <dgm:prSet presAssocID="{DAE727C0-6674-47F0-86A7-52A55B1F34F0}" presName="compNode" presStyleCnt="0"/>
      <dgm:spPr/>
    </dgm:pt>
    <dgm:pt modelId="{811903D3-6192-4300-B92B-7D6B6C59506A}" type="pres">
      <dgm:prSet presAssocID="{DAE727C0-6674-47F0-86A7-52A55B1F34F0}" presName="dummyConnPt" presStyleCnt="0"/>
      <dgm:spPr/>
    </dgm:pt>
    <dgm:pt modelId="{CEA96672-F2CD-4531-8378-CC016A0FCA32}" type="pres">
      <dgm:prSet presAssocID="{DAE727C0-6674-47F0-86A7-52A55B1F34F0}" presName="node" presStyleLbl="node1" presStyleIdx="0" presStyleCnt="9">
        <dgm:presLayoutVars>
          <dgm:bulletEnabled val="1"/>
        </dgm:presLayoutVars>
      </dgm:prSet>
      <dgm:spPr/>
    </dgm:pt>
    <dgm:pt modelId="{C45A720E-05CE-4388-940B-1FA633BAC93C}" type="pres">
      <dgm:prSet presAssocID="{15722650-C382-4AFF-A915-7864249D200E}" presName="sibTrans" presStyleLbl="bgSibTrans2D1" presStyleIdx="0" presStyleCnt="8"/>
      <dgm:spPr/>
    </dgm:pt>
    <dgm:pt modelId="{8FE3D5BE-8859-4C23-84F1-DFCF9366B210}" type="pres">
      <dgm:prSet presAssocID="{8EB4B3CF-1969-492F-B2D6-C2DB5942BBB4}" presName="compNode" presStyleCnt="0"/>
      <dgm:spPr/>
    </dgm:pt>
    <dgm:pt modelId="{76043092-D231-432E-9FC8-ED3884790796}" type="pres">
      <dgm:prSet presAssocID="{8EB4B3CF-1969-492F-B2D6-C2DB5942BBB4}" presName="dummyConnPt" presStyleCnt="0"/>
      <dgm:spPr/>
    </dgm:pt>
    <dgm:pt modelId="{5275977D-569A-4E74-B348-9F59C7E84824}" type="pres">
      <dgm:prSet presAssocID="{8EB4B3CF-1969-492F-B2D6-C2DB5942BBB4}" presName="node" presStyleLbl="node1" presStyleIdx="1" presStyleCnt="9">
        <dgm:presLayoutVars>
          <dgm:bulletEnabled val="1"/>
        </dgm:presLayoutVars>
      </dgm:prSet>
      <dgm:spPr/>
    </dgm:pt>
    <dgm:pt modelId="{2FDE91BA-F19F-4D07-8A4C-A6EC8F91462B}" type="pres">
      <dgm:prSet presAssocID="{8DDC2EA8-9C0A-48A7-B432-2F5A3497097B}" presName="sibTrans" presStyleLbl="bgSibTrans2D1" presStyleIdx="1" presStyleCnt="8"/>
      <dgm:spPr/>
    </dgm:pt>
    <dgm:pt modelId="{8446E0FD-1BBF-4322-908B-9BEADCE248D8}" type="pres">
      <dgm:prSet presAssocID="{90F9C3D1-3178-4D56-9682-C0D4539A7DEF}" presName="compNode" presStyleCnt="0"/>
      <dgm:spPr/>
    </dgm:pt>
    <dgm:pt modelId="{E01978A1-24B6-42E3-A735-C4D8C00F59AD}" type="pres">
      <dgm:prSet presAssocID="{90F9C3D1-3178-4D56-9682-C0D4539A7DEF}" presName="dummyConnPt" presStyleCnt="0"/>
      <dgm:spPr/>
    </dgm:pt>
    <dgm:pt modelId="{745AD6FC-7B51-4431-995D-00C40616C86B}" type="pres">
      <dgm:prSet presAssocID="{90F9C3D1-3178-4D56-9682-C0D4539A7DEF}" presName="node" presStyleLbl="node1" presStyleIdx="2" presStyleCnt="9">
        <dgm:presLayoutVars>
          <dgm:bulletEnabled val="1"/>
        </dgm:presLayoutVars>
      </dgm:prSet>
      <dgm:spPr/>
    </dgm:pt>
    <dgm:pt modelId="{7A0AA696-83E0-4C28-A1B9-72038D49CDCD}" type="pres">
      <dgm:prSet presAssocID="{34C4D266-A150-449C-9194-9E81BFD209B6}" presName="sibTrans" presStyleLbl="bgSibTrans2D1" presStyleIdx="2" presStyleCnt="8"/>
      <dgm:spPr/>
    </dgm:pt>
    <dgm:pt modelId="{73475054-C11F-4E13-B0FD-79E86855A765}" type="pres">
      <dgm:prSet presAssocID="{DCBD651F-3E3B-47F4-A266-E96C33DF48B9}" presName="compNode" presStyleCnt="0"/>
      <dgm:spPr/>
    </dgm:pt>
    <dgm:pt modelId="{4662C0AC-CC4E-4E0E-93FC-553054BDB7F5}" type="pres">
      <dgm:prSet presAssocID="{DCBD651F-3E3B-47F4-A266-E96C33DF48B9}" presName="dummyConnPt" presStyleCnt="0"/>
      <dgm:spPr/>
    </dgm:pt>
    <dgm:pt modelId="{155CE3C2-F43E-447F-8428-E71269589DD8}" type="pres">
      <dgm:prSet presAssocID="{DCBD651F-3E3B-47F4-A266-E96C33DF48B9}" presName="node" presStyleLbl="node1" presStyleIdx="3" presStyleCnt="9">
        <dgm:presLayoutVars>
          <dgm:bulletEnabled val="1"/>
        </dgm:presLayoutVars>
      </dgm:prSet>
      <dgm:spPr/>
    </dgm:pt>
    <dgm:pt modelId="{EB4D920C-3CB8-43CF-A977-264FFA3F01A9}" type="pres">
      <dgm:prSet presAssocID="{639D4649-4B40-4D07-B111-85B48843BB9C}" presName="sibTrans" presStyleLbl="bgSibTrans2D1" presStyleIdx="3" presStyleCnt="8"/>
      <dgm:spPr/>
    </dgm:pt>
    <dgm:pt modelId="{7DE22D19-C925-4741-BE62-3409919132D3}" type="pres">
      <dgm:prSet presAssocID="{8A34343D-5BEF-4470-B40E-8F075389FFDA}" presName="compNode" presStyleCnt="0"/>
      <dgm:spPr/>
    </dgm:pt>
    <dgm:pt modelId="{22B278E6-E7F4-42EE-827C-7A7BFD917827}" type="pres">
      <dgm:prSet presAssocID="{8A34343D-5BEF-4470-B40E-8F075389FFDA}" presName="dummyConnPt" presStyleCnt="0"/>
      <dgm:spPr/>
    </dgm:pt>
    <dgm:pt modelId="{B1B664EB-7195-4B1A-B25B-7F4D212A514F}" type="pres">
      <dgm:prSet presAssocID="{8A34343D-5BEF-4470-B40E-8F075389FFDA}" presName="node" presStyleLbl="node1" presStyleIdx="4" presStyleCnt="9">
        <dgm:presLayoutVars>
          <dgm:bulletEnabled val="1"/>
        </dgm:presLayoutVars>
      </dgm:prSet>
      <dgm:spPr/>
    </dgm:pt>
    <dgm:pt modelId="{F3F5DF4B-098C-4A63-B539-5C0D45D8B1CB}" type="pres">
      <dgm:prSet presAssocID="{B84AA4ED-4CDE-4A3D-A343-2067142931B5}" presName="sibTrans" presStyleLbl="bgSibTrans2D1" presStyleIdx="4" presStyleCnt="8"/>
      <dgm:spPr/>
    </dgm:pt>
    <dgm:pt modelId="{FD9D2CDD-366A-43D2-B8D0-DDAE6D9974DE}" type="pres">
      <dgm:prSet presAssocID="{896E470A-A0FA-4925-AFAC-025C5776FE7E}" presName="compNode" presStyleCnt="0"/>
      <dgm:spPr/>
    </dgm:pt>
    <dgm:pt modelId="{611A539A-8FE2-439C-8D81-41880D462A6E}" type="pres">
      <dgm:prSet presAssocID="{896E470A-A0FA-4925-AFAC-025C5776FE7E}" presName="dummyConnPt" presStyleCnt="0"/>
      <dgm:spPr/>
    </dgm:pt>
    <dgm:pt modelId="{1DDACFE4-ACEC-4860-B688-88982408F29E}" type="pres">
      <dgm:prSet presAssocID="{896E470A-A0FA-4925-AFAC-025C5776FE7E}" presName="node" presStyleLbl="node1" presStyleIdx="5" presStyleCnt="9">
        <dgm:presLayoutVars>
          <dgm:bulletEnabled val="1"/>
        </dgm:presLayoutVars>
      </dgm:prSet>
      <dgm:spPr/>
    </dgm:pt>
    <dgm:pt modelId="{8AAF920E-1CBE-4A2E-B508-CFC320494124}" type="pres">
      <dgm:prSet presAssocID="{816FC276-B433-4F56-AA6F-62EF4FE54C43}" presName="sibTrans" presStyleLbl="bgSibTrans2D1" presStyleIdx="5" presStyleCnt="8"/>
      <dgm:spPr/>
    </dgm:pt>
    <dgm:pt modelId="{1BE6369B-54C6-4E5F-9742-02983DD5B5CD}" type="pres">
      <dgm:prSet presAssocID="{53B6B05A-E80B-4CA7-8EF2-A1297043A919}" presName="compNode" presStyleCnt="0"/>
      <dgm:spPr/>
    </dgm:pt>
    <dgm:pt modelId="{E27E6537-EFC3-4F88-9C7F-D8D3DF04CA96}" type="pres">
      <dgm:prSet presAssocID="{53B6B05A-E80B-4CA7-8EF2-A1297043A919}" presName="dummyConnPt" presStyleCnt="0"/>
      <dgm:spPr/>
    </dgm:pt>
    <dgm:pt modelId="{A1562115-19DE-4C94-AAC1-202F14274CF0}" type="pres">
      <dgm:prSet presAssocID="{53B6B05A-E80B-4CA7-8EF2-A1297043A919}" presName="node" presStyleLbl="node1" presStyleIdx="6" presStyleCnt="9">
        <dgm:presLayoutVars>
          <dgm:bulletEnabled val="1"/>
        </dgm:presLayoutVars>
      </dgm:prSet>
      <dgm:spPr/>
    </dgm:pt>
    <dgm:pt modelId="{9DCD6D61-E59A-421E-BACC-253C141599CA}" type="pres">
      <dgm:prSet presAssocID="{9506A7D5-6AF5-4896-B5A8-E83C30CEABE6}" presName="sibTrans" presStyleLbl="bgSibTrans2D1" presStyleIdx="6" presStyleCnt="8"/>
      <dgm:spPr/>
    </dgm:pt>
    <dgm:pt modelId="{08402768-91EC-47E4-9A80-3D0954A66A5A}" type="pres">
      <dgm:prSet presAssocID="{3696B7CC-1C35-49F9-AA6F-2F787C473771}" presName="compNode" presStyleCnt="0"/>
      <dgm:spPr/>
    </dgm:pt>
    <dgm:pt modelId="{E4D7D9A4-03F6-4125-ACA7-2291F84916FC}" type="pres">
      <dgm:prSet presAssocID="{3696B7CC-1C35-49F9-AA6F-2F787C473771}" presName="dummyConnPt" presStyleCnt="0"/>
      <dgm:spPr/>
    </dgm:pt>
    <dgm:pt modelId="{830E684C-1C28-4488-ADBD-6B41296C326A}" type="pres">
      <dgm:prSet presAssocID="{3696B7CC-1C35-49F9-AA6F-2F787C473771}" presName="node" presStyleLbl="node1" presStyleIdx="7" presStyleCnt="9">
        <dgm:presLayoutVars>
          <dgm:bulletEnabled val="1"/>
        </dgm:presLayoutVars>
      </dgm:prSet>
      <dgm:spPr/>
    </dgm:pt>
    <dgm:pt modelId="{3E9B24A8-2A94-4110-BC15-FE343F4E71B7}" type="pres">
      <dgm:prSet presAssocID="{B99F7100-31C0-46CD-A4F5-DF3B28AD1F6D}" presName="sibTrans" presStyleLbl="bgSibTrans2D1" presStyleIdx="7" presStyleCnt="8"/>
      <dgm:spPr/>
    </dgm:pt>
    <dgm:pt modelId="{5338DA91-8B11-4DA8-9530-2D6D57B8501D}" type="pres">
      <dgm:prSet presAssocID="{2B10A370-05EE-4C93-BE94-037FF7113C93}" presName="compNode" presStyleCnt="0"/>
      <dgm:spPr/>
    </dgm:pt>
    <dgm:pt modelId="{3C9155A8-8053-4227-85F2-0BF2045DD32E}" type="pres">
      <dgm:prSet presAssocID="{2B10A370-05EE-4C93-BE94-037FF7113C93}" presName="dummyConnPt" presStyleCnt="0"/>
      <dgm:spPr/>
    </dgm:pt>
    <dgm:pt modelId="{0628AF24-ED64-469E-B9A0-A3619B91CC17}" type="pres">
      <dgm:prSet presAssocID="{2B10A370-05EE-4C93-BE94-037FF7113C93}" presName="node" presStyleLbl="node1" presStyleIdx="8" presStyleCnt="9">
        <dgm:presLayoutVars>
          <dgm:bulletEnabled val="1"/>
        </dgm:presLayoutVars>
      </dgm:prSet>
      <dgm:spPr/>
    </dgm:pt>
  </dgm:ptLst>
  <dgm:cxnLst>
    <dgm:cxn modelId="{076A1A00-433D-49E8-8918-69CBF422BD55}" type="presOf" srcId="{2B10A370-05EE-4C93-BE94-037FF7113C93}" destId="{0628AF24-ED64-469E-B9A0-A3619B91CC17}" srcOrd="0" destOrd="0" presId="urn:microsoft.com/office/officeart/2005/8/layout/bProcess4"/>
    <dgm:cxn modelId="{A3908513-C217-4FD9-8DC8-D45B41AADBEC}" type="presOf" srcId="{B99F7100-31C0-46CD-A4F5-DF3B28AD1F6D}" destId="{3E9B24A8-2A94-4110-BC15-FE343F4E71B7}" srcOrd="0" destOrd="0" presId="urn:microsoft.com/office/officeart/2005/8/layout/bProcess4"/>
    <dgm:cxn modelId="{F4779D18-6F7D-43E5-9B82-A17DC6746B02}" type="presOf" srcId="{90F9C3D1-3178-4D56-9682-C0D4539A7DEF}" destId="{745AD6FC-7B51-4431-995D-00C40616C86B}" srcOrd="0" destOrd="0" presId="urn:microsoft.com/office/officeart/2005/8/layout/bProcess4"/>
    <dgm:cxn modelId="{088D671A-70B6-4B7C-987F-84B6B7BF1AAE}" type="presOf" srcId="{B84AA4ED-4CDE-4A3D-A343-2067142931B5}" destId="{F3F5DF4B-098C-4A63-B539-5C0D45D8B1CB}" srcOrd="0" destOrd="0" presId="urn:microsoft.com/office/officeart/2005/8/layout/bProcess4"/>
    <dgm:cxn modelId="{93ABC627-C901-4AE6-849B-FB59E0C73491}" type="presOf" srcId="{8A34343D-5BEF-4470-B40E-8F075389FFDA}" destId="{B1B664EB-7195-4B1A-B25B-7F4D212A514F}" srcOrd="0" destOrd="0" presId="urn:microsoft.com/office/officeart/2005/8/layout/bProcess4"/>
    <dgm:cxn modelId="{F74E553B-8AA6-4157-A855-F29E5C9350BD}" srcId="{5ED7B117-2DFD-4330-B75D-7019407746DB}" destId="{53B6B05A-E80B-4CA7-8EF2-A1297043A919}" srcOrd="6" destOrd="0" parTransId="{F12FACB3-C9CC-430C-B562-061BC852D9AA}" sibTransId="{9506A7D5-6AF5-4896-B5A8-E83C30CEABE6}"/>
    <dgm:cxn modelId="{E4D9A064-A1B1-4D4E-BA54-10B82520BAFE}" type="presOf" srcId="{8DDC2EA8-9C0A-48A7-B432-2F5A3497097B}" destId="{2FDE91BA-F19F-4D07-8A4C-A6EC8F91462B}" srcOrd="0" destOrd="0" presId="urn:microsoft.com/office/officeart/2005/8/layout/bProcess4"/>
    <dgm:cxn modelId="{29591665-4266-42DC-96DE-19816C8290E0}" srcId="{5ED7B117-2DFD-4330-B75D-7019407746DB}" destId="{DAE727C0-6674-47F0-86A7-52A55B1F34F0}" srcOrd="0" destOrd="0" parTransId="{7A80734C-440E-44F7-A7F6-C387FC63BD57}" sibTransId="{15722650-C382-4AFF-A915-7864249D200E}"/>
    <dgm:cxn modelId="{35DFFC69-CAF4-4FA9-A964-87F9CB45C72F}" type="presOf" srcId="{639D4649-4B40-4D07-B111-85B48843BB9C}" destId="{EB4D920C-3CB8-43CF-A977-264FFA3F01A9}" srcOrd="0" destOrd="0" presId="urn:microsoft.com/office/officeart/2005/8/layout/bProcess4"/>
    <dgm:cxn modelId="{AF46534D-616A-42A3-AF09-21D18D6BEB29}" type="presOf" srcId="{8EB4B3CF-1969-492F-B2D6-C2DB5942BBB4}" destId="{5275977D-569A-4E74-B348-9F59C7E84824}" srcOrd="0" destOrd="0" presId="urn:microsoft.com/office/officeart/2005/8/layout/bProcess4"/>
    <dgm:cxn modelId="{23B3D171-4C36-4E15-BDB0-5500E9E51117}" srcId="{5ED7B117-2DFD-4330-B75D-7019407746DB}" destId="{896E470A-A0FA-4925-AFAC-025C5776FE7E}" srcOrd="5" destOrd="0" parTransId="{209C82DA-1010-4F7A-82B4-CC15849C2320}" sibTransId="{816FC276-B433-4F56-AA6F-62EF4FE54C43}"/>
    <dgm:cxn modelId="{9A34EA71-1EBE-40A4-9B7F-7A4E74A03EDC}" srcId="{5ED7B117-2DFD-4330-B75D-7019407746DB}" destId="{3696B7CC-1C35-49F9-AA6F-2F787C473771}" srcOrd="7" destOrd="0" parTransId="{773BFCED-5E79-461E-8FC4-501A44F82561}" sibTransId="{B99F7100-31C0-46CD-A4F5-DF3B28AD1F6D}"/>
    <dgm:cxn modelId="{8CFDCF7A-B861-4B2D-B732-FCA3CCE8578B}" type="presOf" srcId="{DAE727C0-6674-47F0-86A7-52A55B1F34F0}" destId="{CEA96672-F2CD-4531-8378-CC016A0FCA32}" srcOrd="0" destOrd="0" presId="urn:microsoft.com/office/officeart/2005/8/layout/bProcess4"/>
    <dgm:cxn modelId="{7C3E7B85-DB27-47D3-BD5A-FFC9C2F881EF}" type="presOf" srcId="{DCBD651F-3E3B-47F4-A266-E96C33DF48B9}" destId="{155CE3C2-F43E-447F-8428-E71269589DD8}" srcOrd="0" destOrd="0" presId="urn:microsoft.com/office/officeart/2005/8/layout/bProcess4"/>
    <dgm:cxn modelId="{473C9B8B-389E-4400-AB5D-7DD9CF620DF9}" type="presOf" srcId="{9506A7D5-6AF5-4896-B5A8-E83C30CEABE6}" destId="{9DCD6D61-E59A-421E-BACC-253C141599CA}" srcOrd="0" destOrd="0" presId="urn:microsoft.com/office/officeart/2005/8/layout/bProcess4"/>
    <dgm:cxn modelId="{8561718C-DC94-4585-9B71-F1B230CD7755}" type="presOf" srcId="{53B6B05A-E80B-4CA7-8EF2-A1297043A919}" destId="{A1562115-19DE-4C94-AAC1-202F14274CF0}" srcOrd="0" destOrd="0" presId="urn:microsoft.com/office/officeart/2005/8/layout/bProcess4"/>
    <dgm:cxn modelId="{9DD7A18C-5A61-4E91-901D-8E5529F0A63F}" srcId="{5ED7B117-2DFD-4330-B75D-7019407746DB}" destId="{8A34343D-5BEF-4470-B40E-8F075389FFDA}" srcOrd="4" destOrd="0" parTransId="{E1A80C0A-5E65-44CE-B03B-E8252AC19F9A}" sibTransId="{B84AA4ED-4CDE-4A3D-A343-2067142931B5}"/>
    <dgm:cxn modelId="{FC1A1F99-D4B6-4003-BFEE-E5E106B307A6}" type="presOf" srcId="{34C4D266-A150-449C-9194-9E81BFD209B6}" destId="{7A0AA696-83E0-4C28-A1B9-72038D49CDCD}" srcOrd="0" destOrd="0" presId="urn:microsoft.com/office/officeart/2005/8/layout/bProcess4"/>
    <dgm:cxn modelId="{951951A8-5851-4696-B426-DCF0B17EDB05}" type="presOf" srcId="{5ED7B117-2DFD-4330-B75D-7019407746DB}" destId="{AF80C769-C6C7-4087-B52E-8092CCDD896A}" srcOrd="0" destOrd="0" presId="urn:microsoft.com/office/officeart/2005/8/layout/bProcess4"/>
    <dgm:cxn modelId="{335BEFB2-8E28-42B7-A415-94A6211AB97A}" type="presOf" srcId="{15722650-C382-4AFF-A915-7864249D200E}" destId="{C45A720E-05CE-4388-940B-1FA633BAC93C}" srcOrd="0" destOrd="0" presId="urn:microsoft.com/office/officeart/2005/8/layout/bProcess4"/>
    <dgm:cxn modelId="{4A7067C6-9763-4FA0-941D-96D0C2F7ED31}" type="presOf" srcId="{3696B7CC-1C35-49F9-AA6F-2F787C473771}" destId="{830E684C-1C28-4488-ADBD-6B41296C326A}" srcOrd="0" destOrd="0" presId="urn:microsoft.com/office/officeart/2005/8/layout/bProcess4"/>
    <dgm:cxn modelId="{6846F1CE-3101-44F9-BF3F-F00750F3AA23}" srcId="{5ED7B117-2DFD-4330-B75D-7019407746DB}" destId="{2B10A370-05EE-4C93-BE94-037FF7113C93}" srcOrd="8" destOrd="0" parTransId="{73CD631C-CA5A-475F-B6C4-A03DA6DA6A65}" sibTransId="{7A9A83F3-000A-49A0-AD0D-2CD5FC322A0C}"/>
    <dgm:cxn modelId="{03EF02E4-783C-4274-BF58-6ECC6A7F2571}" srcId="{5ED7B117-2DFD-4330-B75D-7019407746DB}" destId="{DCBD651F-3E3B-47F4-A266-E96C33DF48B9}" srcOrd="3" destOrd="0" parTransId="{AF439096-A3FE-4C5D-A10F-C3BAB12CDEFF}" sibTransId="{639D4649-4B40-4D07-B111-85B48843BB9C}"/>
    <dgm:cxn modelId="{45AA9EE5-0930-43B3-957D-502A5A959919}" type="presOf" srcId="{896E470A-A0FA-4925-AFAC-025C5776FE7E}" destId="{1DDACFE4-ACEC-4860-B688-88982408F29E}" srcOrd="0" destOrd="0" presId="urn:microsoft.com/office/officeart/2005/8/layout/bProcess4"/>
    <dgm:cxn modelId="{13B5ABE5-09D3-4363-99E3-2908A6EEFBBC}" srcId="{5ED7B117-2DFD-4330-B75D-7019407746DB}" destId="{8EB4B3CF-1969-492F-B2D6-C2DB5942BBB4}" srcOrd="1" destOrd="0" parTransId="{4AA174BA-289B-4DB5-8B5B-1D0EFC0A5AD4}" sibTransId="{8DDC2EA8-9C0A-48A7-B432-2F5A3497097B}"/>
    <dgm:cxn modelId="{7A137CEF-BC9F-43FC-8D63-BF5B324BB9C0}" type="presOf" srcId="{816FC276-B433-4F56-AA6F-62EF4FE54C43}" destId="{8AAF920E-1CBE-4A2E-B508-CFC320494124}" srcOrd="0" destOrd="0" presId="urn:microsoft.com/office/officeart/2005/8/layout/bProcess4"/>
    <dgm:cxn modelId="{4BEDFDF9-41B9-456D-9D84-76F1D08ACC97}" srcId="{5ED7B117-2DFD-4330-B75D-7019407746DB}" destId="{90F9C3D1-3178-4D56-9682-C0D4539A7DEF}" srcOrd="2" destOrd="0" parTransId="{BD89BE49-DFD3-4049-A696-BBF757A01991}" sibTransId="{34C4D266-A150-449C-9194-9E81BFD209B6}"/>
    <dgm:cxn modelId="{3931ACC1-CA2D-4289-A0A4-09CB6B34C710}" type="presParOf" srcId="{AF80C769-C6C7-4087-B52E-8092CCDD896A}" destId="{8E6B7F20-D7B9-4FD8-B73F-DF00B023EA72}" srcOrd="0" destOrd="0" presId="urn:microsoft.com/office/officeart/2005/8/layout/bProcess4"/>
    <dgm:cxn modelId="{8EF613F8-F227-4267-BBBA-5ADE0F33BD12}" type="presParOf" srcId="{8E6B7F20-D7B9-4FD8-B73F-DF00B023EA72}" destId="{811903D3-6192-4300-B92B-7D6B6C59506A}" srcOrd="0" destOrd="0" presId="urn:microsoft.com/office/officeart/2005/8/layout/bProcess4"/>
    <dgm:cxn modelId="{49839622-7CAA-46B0-A2FE-668FFFADA577}" type="presParOf" srcId="{8E6B7F20-D7B9-4FD8-B73F-DF00B023EA72}" destId="{CEA96672-F2CD-4531-8378-CC016A0FCA32}" srcOrd="1" destOrd="0" presId="urn:microsoft.com/office/officeart/2005/8/layout/bProcess4"/>
    <dgm:cxn modelId="{E2D7C99E-E9E7-45C8-A981-FBD4A6902296}" type="presParOf" srcId="{AF80C769-C6C7-4087-B52E-8092CCDD896A}" destId="{C45A720E-05CE-4388-940B-1FA633BAC93C}" srcOrd="1" destOrd="0" presId="urn:microsoft.com/office/officeart/2005/8/layout/bProcess4"/>
    <dgm:cxn modelId="{880385BF-A738-4B9E-B6EC-C986FF67BA65}" type="presParOf" srcId="{AF80C769-C6C7-4087-B52E-8092CCDD896A}" destId="{8FE3D5BE-8859-4C23-84F1-DFCF9366B210}" srcOrd="2" destOrd="0" presId="urn:microsoft.com/office/officeart/2005/8/layout/bProcess4"/>
    <dgm:cxn modelId="{A7DDC906-BC51-40E8-9793-53F8CFCA40DB}" type="presParOf" srcId="{8FE3D5BE-8859-4C23-84F1-DFCF9366B210}" destId="{76043092-D231-432E-9FC8-ED3884790796}" srcOrd="0" destOrd="0" presId="urn:microsoft.com/office/officeart/2005/8/layout/bProcess4"/>
    <dgm:cxn modelId="{EBC4C7C6-4A0A-48EF-9E0F-70016230EDF3}" type="presParOf" srcId="{8FE3D5BE-8859-4C23-84F1-DFCF9366B210}" destId="{5275977D-569A-4E74-B348-9F59C7E84824}" srcOrd="1" destOrd="0" presId="urn:microsoft.com/office/officeart/2005/8/layout/bProcess4"/>
    <dgm:cxn modelId="{A8547CC1-4959-4280-B9EC-0F1E7D395F63}" type="presParOf" srcId="{AF80C769-C6C7-4087-B52E-8092CCDD896A}" destId="{2FDE91BA-F19F-4D07-8A4C-A6EC8F91462B}" srcOrd="3" destOrd="0" presId="urn:microsoft.com/office/officeart/2005/8/layout/bProcess4"/>
    <dgm:cxn modelId="{24A2234E-9D60-4A46-AB7E-D4143A431534}" type="presParOf" srcId="{AF80C769-C6C7-4087-B52E-8092CCDD896A}" destId="{8446E0FD-1BBF-4322-908B-9BEADCE248D8}" srcOrd="4" destOrd="0" presId="urn:microsoft.com/office/officeart/2005/8/layout/bProcess4"/>
    <dgm:cxn modelId="{EF83B9CF-BAE4-4E38-9FEF-A4D6F614833B}" type="presParOf" srcId="{8446E0FD-1BBF-4322-908B-9BEADCE248D8}" destId="{E01978A1-24B6-42E3-A735-C4D8C00F59AD}" srcOrd="0" destOrd="0" presId="urn:microsoft.com/office/officeart/2005/8/layout/bProcess4"/>
    <dgm:cxn modelId="{3D17E165-BBD9-4140-A2F3-1769744018EF}" type="presParOf" srcId="{8446E0FD-1BBF-4322-908B-9BEADCE248D8}" destId="{745AD6FC-7B51-4431-995D-00C40616C86B}" srcOrd="1" destOrd="0" presId="urn:microsoft.com/office/officeart/2005/8/layout/bProcess4"/>
    <dgm:cxn modelId="{0FA13243-E1F1-479E-8DEF-53A67A7EF138}" type="presParOf" srcId="{AF80C769-C6C7-4087-B52E-8092CCDD896A}" destId="{7A0AA696-83E0-4C28-A1B9-72038D49CDCD}" srcOrd="5" destOrd="0" presId="urn:microsoft.com/office/officeart/2005/8/layout/bProcess4"/>
    <dgm:cxn modelId="{AE6315E4-F773-4327-8CAB-710DCAEE6ADA}" type="presParOf" srcId="{AF80C769-C6C7-4087-B52E-8092CCDD896A}" destId="{73475054-C11F-4E13-B0FD-79E86855A765}" srcOrd="6" destOrd="0" presId="urn:microsoft.com/office/officeart/2005/8/layout/bProcess4"/>
    <dgm:cxn modelId="{9DA92E4A-997F-40AD-A58B-FB2EA275D4D1}" type="presParOf" srcId="{73475054-C11F-4E13-B0FD-79E86855A765}" destId="{4662C0AC-CC4E-4E0E-93FC-553054BDB7F5}" srcOrd="0" destOrd="0" presId="urn:microsoft.com/office/officeart/2005/8/layout/bProcess4"/>
    <dgm:cxn modelId="{8A935D10-B647-4772-8F11-64ABD60F7B5E}" type="presParOf" srcId="{73475054-C11F-4E13-B0FD-79E86855A765}" destId="{155CE3C2-F43E-447F-8428-E71269589DD8}" srcOrd="1" destOrd="0" presId="urn:microsoft.com/office/officeart/2005/8/layout/bProcess4"/>
    <dgm:cxn modelId="{69D07234-A45A-4DF3-B824-5F1A20CCFB5E}" type="presParOf" srcId="{AF80C769-C6C7-4087-B52E-8092CCDD896A}" destId="{EB4D920C-3CB8-43CF-A977-264FFA3F01A9}" srcOrd="7" destOrd="0" presId="urn:microsoft.com/office/officeart/2005/8/layout/bProcess4"/>
    <dgm:cxn modelId="{7C22F20E-F470-463F-848E-A09523081478}" type="presParOf" srcId="{AF80C769-C6C7-4087-B52E-8092CCDD896A}" destId="{7DE22D19-C925-4741-BE62-3409919132D3}" srcOrd="8" destOrd="0" presId="urn:microsoft.com/office/officeart/2005/8/layout/bProcess4"/>
    <dgm:cxn modelId="{254F28A3-AC8B-41FA-AF15-B8642B738BE3}" type="presParOf" srcId="{7DE22D19-C925-4741-BE62-3409919132D3}" destId="{22B278E6-E7F4-42EE-827C-7A7BFD917827}" srcOrd="0" destOrd="0" presId="urn:microsoft.com/office/officeart/2005/8/layout/bProcess4"/>
    <dgm:cxn modelId="{3C32054B-1F57-4380-B5FD-A2B98966E91A}" type="presParOf" srcId="{7DE22D19-C925-4741-BE62-3409919132D3}" destId="{B1B664EB-7195-4B1A-B25B-7F4D212A514F}" srcOrd="1" destOrd="0" presId="urn:microsoft.com/office/officeart/2005/8/layout/bProcess4"/>
    <dgm:cxn modelId="{4A23CD56-E216-4174-A41B-73FC8762AE4D}" type="presParOf" srcId="{AF80C769-C6C7-4087-B52E-8092CCDD896A}" destId="{F3F5DF4B-098C-4A63-B539-5C0D45D8B1CB}" srcOrd="9" destOrd="0" presId="urn:microsoft.com/office/officeart/2005/8/layout/bProcess4"/>
    <dgm:cxn modelId="{8E430620-FC8A-46C1-8B7B-04E63E56FD27}" type="presParOf" srcId="{AF80C769-C6C7-4087-B52E-8092CCDD896A}" destId="{FD9D2CDD-366A-43D2-B8D0-DDAE6D9974DE}" srcOrd="10" destOrd="0" presId="urn:microsoft.com/office/officeart/2005/8/layout/bProcess4"/>
    <dgm:cxn modelId="{C4492FA5-0345-4B74-8487-74CE0DF92B94}" type="presParOf" srcId="{FD9D2CDD-366A-43D2-B8D0-DDAE6D9974DE}" destId="{611A539A-8FE2-439C-8D81-41880D462A6E}" srcOrd="0" destOrd="0" presId="urn:microsoft.com/office/officeart/2005/8/layout/bProcess4"/>
    <dgm:cxn modelId="{51AF4957-BF25-4101-8BA8-3E07B50E9EAA}" type="presParOf" srcId="{FD9D2CDD-366A-43D2-B8D0-DDAE6D9974DE}" destId="{1DDACFE4-ACEC-4860-B688-88982408F29E}" srcOrd="1" destOrd="0" presId="urn:microsoft.com/office/officeart/2005/8/layout/bProcess4"/>
    <dgm:cxn modelId="{1F997143-4B77-4A5C-8027-9887304395CA}" type="presParOf" srcId="{AF80C769-C6C7-4087-B52E-8092CCDD896A}" destId="{8AAF920E-1CBE-4A2E-B508-CFC320494124}" srcOrd="11" destOrd="0" presId="urn:microsoft.com/office/officeart/2005/8/layout/bProcess4"/>
    <dgm:cxn modelId="{AFB5A0BD-CF9D-4113-BF12-6263D2E2C7E8}" type="presParOf" srcId="{AF80C769-C6C7-4087-B52E-8092CCDD896A}" destId="{1BE6369B-54C6-4E5F-9742-02983DD5B5CD}" srcOrd="12" destOrd="0" presId="urn:microsoft.com/office/officeart/2005/8/layout/bProcess4"/>
    <dgm:cxn modelId="{385B6955-49E8-478F-8C40-BF0F1CC97C38}" type="presParOf" srcId="{1BE6369B-54C6-4E5F-9742-02983DD5B5CD}" destId="{E27E6537-EFC3-4F88-9C7F-D8D3DF04CA96}" srcOrd="0" destOrd="0" presId="urn:microsoft.com/office/officeart/2005/8/layout/bProcess4"/>
    <dgm:cxn modelId="{2393D355-D61F-4445-8141-7B766C4679EA}" type="presParOf" srcId="{1BE6369B-54C6-4E5F-9742-02983DD5B5CD}" destId="{A1562115-19DE-4C94-AAC1-202F14274CF0}" srcOrd="1" destOrd="0" presId="urn:microsoft.com/office/officeart/2005/8/layout/bProcess4"/>
    <dgm:cxn modelId="{F075EFCC-0D37-4E2D-BC32-97EF1A5C4CE0}" type="presParOf" srcId="{AF80C769-C6C7-4087-B52E-8092CCDD896A}" destId="{9DCD6D61-E59A-421E-BACC-253C141599CA}" srcOrd="13" destOrd="0" presId="urn:microsoft.com/office/officeart/2005/8/layout/bProcess4"/>
    <dgm:cxn modelId="{6425AF49-9562-4CF0-A818-B988F8D049BD}" type="presParOf" srcId="{AF80C769-C6C7-4087-B52E-8092CCDD896A}" destId="{08402768-91EC-47E4-9A80-3D0954A66A5A}" srcOrd="14" destOrd="0" presId="urn:microsoft.com/office/officeart/2005/8/layout/bProcess4"/>
    <dgm:cxn modelId="{4B8D0BB4-70D3-4916-9F19-220034BBD948}" type="presParOf" srcId="{08402768-91EC-47E4-9A80-3D0954A66A5A}" destId="{E4D7D9A4-03F6-4125-ACA7-2291F84916FC}" srcOrd="0" destOrd="0" presId="urn:microsoft.com/office/officeart/2005/8/layout/bProcess4"/>
    <dgm:cxn modelId="{710C6127-4B41-4833-9CC3-B6733F5754DF}" type="presParOf" srcId="{08402768-91EC-47E4-9A80-3D0954A66A5A}" destId="{830E684C-1C28-4488-ADBD-6B41296C326A}" srcOrd="1" destOrd="0" presId="urn:microsoft.com/office/officeart/2005/8/layout/bProcess4"/>
    <dgm:cxn modelId="{5528AC53-DA0A-4BD9-9369-68E6FBC8138D}" type="presParOf" srcId="{AF80C769-C6C7-4087-B52E-8092CCDD896A}" destId="{3E9B24A8-2A94-4110-BC15-FE343F4E71B7}" srcOrd="15" destOrd="0" presId="urn:microsoft.com/office/officeart/2005/8/layout/bProcess4"/>
    <dgm:cxn modelId="{EB82A980-9890-4F52-95B9-5FBF83ABEC2B}" type="presParOf" srcId="{AF80C769-C6C7-4087-B52E-8092CCDD896A}" destId="{5338DA91-8B11-4DA8-9530-2D6D57B8501D}" srcOrd="16" destOrd="0" presId="urn:microsoft.com/office/officeart/2005/8/layout/bProcess4"/>
    <dgm:cxn modelId="{3DB5A388-7032-4560-ADD0-DC175C267C9B}" type="presParOf" srcId="{5338DA91-8B11-4DA8-9530-2D6D57B8501D}" destId="{3C9155A8-8053-4227-85F2-0BF2045DD32E}" srcOrd="0" destOrd="0" presId="urn:microsoft.com/office/officeart/2005/8/layout/bProcess4"/>
    <dgm:cxn modelId="{3607B4A4-8FA5-49AC-BD7D-4A76C205853E}" type="presParOf" srcId="{5338DA91-8B11-4DA8-9530-2D6D57B8501D}" destId="{0628AF24-ED64-469E-B9A0-A3619B91CC1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067A9B-FCD8-43B1-939E-13E7ADE85E6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8BAB46F-684F-4735-AE27-DF75C1CDB62A}">
      <dgm:prSet phldrT="[Text]"/>
      <dgm:spPr/>
      <dgm:t>
        <a:bodyPr/>
        <a:lstStyle/>
        <a:p>
          <a:r>
            <a:rPr lang="en-US" dirty="0"/>
            <a:t>Total School-Based Tax Levy</a:t>
          </a:r>
        </a:p>
      </dgm:t>
    </dgm:pt>
    <dgm:pt modelId="{CDF3641E-443D-44F1-8FE7-ADC2AF448506}" type="parTrans" cxnId="{83A74471-DE3D-4829-AAD9-9E62C5F98B98}">
      <dgm:prSet/>
      <dgm:spPr/>
      <dgm:t>
        <a:bodyPr/>
        <a:lstStyle/>
        <a:p>
          <a:endParaRPr lang="en-US"/>
        </a:p>
      </dgm:t>
    </dgm:pt>
    <dgm:pt modelId="{45D18440-4D6C-4FCE-B650-C91108921D5F}" type="sibTrans" cxnId="{83A74471-DE3D-4829-AAD9-9E62C5F98B98}">
      <dgm:prSet/>
      <dgm:spPr/>
      <dgm:t>
        <a:bodyPr/>
        <a:lstStyle/>
        <a:p>
          <a:endParaRPr lang="en-US"/>
        </a:p>
      </dgm:t>
    </dgm:pt>
    <dgm:pt modelId="{0D0F9C72-8C17-4043-ACC9-E4CDA60BE61A}">
      <dgm:prSet phldrT="[Text]"/>
      <dgm:spPr>
        <a:ln w="76200">
          <a:solidFill>
            <a:srgbClr val="C00000"/>
          </a:solidFill>
        </a:ln>
      </dgm:spPr>
      <dgm:t>
        <a:bodyPr/>
        <a:lstStyle/>
        <a:p>
          <a:r>
            <a:rPr lang="en-US" dirty="0"/>
            <a:t>Revenue Limit Tax Levy</a:t>
          </a:r>
        </a:p>
        <a:p>
          <a:r>
            <a:rPr lang="en-US" dirty="0"/>
            <a:t>(Funds 10, 38 and/or 41)</a:t>
          </a:r>
        </a:p>
      </dgm:t>
    </dgm:pt>
    <dgm:pt modelId="{1E0E47E9-CF8D-417D-BE57-2978B6165604}" type="parTrans" cxnId="{E42C7AE5-6A18-42E9-993A-C5D23BDF4662}">
      <dgm:prSet/>
      <dgm:spPr/>
      <dgm:t>
        <a:bodyPr/>
        <a:lstStyle/>
        <a:p>
          <a:endParaRPr lang="en-US"/>
        </a:p>
      </dgm:t>
    </dgm:pt>
    <dgm:pt modelId="{6C9C74EB-F6F6-477F-99BD-03E3EFE21028}" type="sibTrans" cxnId="{E42C7AE5-6A18-42E9-993A-C5D23BDF4662}">
      <dgm:prSet/>
      <dgm:spPr/>
      <dgm:t>
        <a:bodyPr/>
        <a:lstStyle/>
        <a:p>
          <a:endParaRPr lang="en-US"/>
        </a:p>
      </dgm:t>
    </dgm:pt>
    <dgm:pt modelId="{4FDE00A5-293D-4357-847B-F5BB52E78E0A}">
      <dgm:prSet phldrT="[Text]"/>
      <dgm:spPr/>
      <dgm:t>
        <a:bodyPr/>
        <a:lstStyle/>
        <a:p>
          <a:r>
            <a:rPr lang="en-US" dirty="0"/>
            <a:t>Referendum Approved Debt Levy</a:t>
          </a:r>
        </a:p>
        <a:p>
          <a:r>
            <a:rPr lang="en-US" dirty="0"/>
            <a:t>(Fund 39)</a:t>
          </a:r>
        </a:p>
      </dgm:t>
    </dgm:pt>
    <dgm:pt modelId="{1149CD4B-72DC-4B50-9D84-CBBB5B391711}" type="parTrans" cxnId="{1CC5D01D-A3B0-42FA-8330-03B7CAE63FE9}">
      <dgm:prSet/>
      <dgm:spPr/>
      <dgm:t>
        <a:bodyPr/>
        <a:lstStyle/>
        <a:p>
          <a:endParaRPr lang="en-US"/>
        </a:p>
      </dgm:t>
    </dgm:pt>
    <dgm:pt modelId="{5695D72F-2D7A-460A-AB96-6644078B54FF}" type="sibTrans" cxnId="{1CC5D01D-A3B0-42FA-8330-03B7CAE63FE9}">
      <dgm:prSet/>
      <dgm:spPr/>
      <dgm:t>
        <a:bodyPr/>
        <a:lstStyle/>
        <a:p>
          <a:endParaRPr lang="en-US"/>
        </a:p>
      </dgm:t>
    </dgm:pt>
    <dgm:pt modelId="{6DFA0760-3871-4BAE-916A-10D60BFBB619}">
      <dgm:prSet phldrT="[Text]"/>
      <dgm:spPr/>
      <dgm:t>
        <a:bodyPr/>
        <a:lstStyle/>
        <a:p>
          <a:r>
            <a:rPr lang="en-US" dirty="0"/>
            <a:t>Community Service Tax Levy</a:t>
          </a:r>
        </a:p>
        <a:p>
          <a:r>
            <a:rPr lang="en-US" dirty="0"/>
            <a:t>(Fund 80)</a:t>
          </a:r>
        </a:p>
      </dgm:t>
    </dgm:pt>
    <dgm:pt modelId="{3A6ACDCE-E9B6-4D1E-93A4-48034D98AD30}" type="parTrans" cxnId="{54B5041E-781F-4235-873C-6ACBDA9A461C}">
      <dgm:prSet/>
      <dgm:spPr/>
      <dgm:t>
        <a:bodyPr/>
        <a:lstStyle/>
        <a:p>
          <a:endParaRPr lang="en-US"/>
        </a:p>
      </dgm:t>
    </dgm:pt>
    <dgm:pt modelId="{3292C7A4-FE6A-4CE6-BFD2-9884FF4406C8}" type="sibTrans" cxnId="{54B5041E-781F-4235-873C-6ACBDA9A461C}">
      <dgm:prSet/>
      <dgm:spPr/>
      <dgm:t>
        <a:bodyPr/>
        <a:lstStyle/>
        <a:p>
          <a:endParaRPr lang="en-US"/>
        </a:p>
      </dgm:t>
    </dgm:pt>
    <dgm:pt modelId="{1053D7F3-965D-484B-B67E-12E3FD7C6025}">
      <dgm:prSet phldrT="[Text]"/>
      <dgm:spPr/>
      <dgm:t>
        <a:bodyPr/>
        <a:lstStyle/>
        <a:p>
          <a:r>
            <a:rPr lang="en-US" dirty="0"/>
            <a:t>Prior Year Levy Chargeback </a:t>
          </a:r>
        </a:p>
        <a:p>
          <a:r>
            <a:rPr lang="en-US" dirty="0"/>
            <a:t>and Other</a:t>
          </a:r>
        </a:p>
      </dgm:t>
    </dgm:pt>
    <dgm:pt modelId="{B5A84BD9-0CA6-41EE-A281-8406AC7D736B}" type="parTrans" cxnId="{9E576999-57CB-4C9C-8A41-53F4FADDFD38}">
      <dgm:prSet/>
      <dgm:spPr/>
      <dgm:t>
        <a:bodyPr/>
        <a:lstStyle/>
        <a:p>
          <a:endParaRPr lang="en-US"/>
        </a:p>
      </dgm:t>
    </dgm:pt>
    <dgm:pt modelId="{BA3DFB51-7888-4649-ACC9-56782E461183}" type="sibTrans" cxnId="{9E576999-57CB-4C9C-8A41-53F4FADDFD38}">
      <dgm:prSet/>
      <dgm:spPr/>
      <dgm:t>
        <a:bodyPr/>
        <a:lstStyle/>
        <a:p>
          <a:endParaRPr lang="en-US"/>
        </a:p>
      </dgm:t>
    </dgm:pt>
    <dgm:pt modelId="{7D44E2C7-5EFB-4C81-AD53-4CC65E126689}" type="pres">
      <dgm:prSet presAssocID="{2B067A9B-FCD8-43B1-939E-13E7ADE85E64}" presName="cycle" presStyleCnt="0">
        <dgm:presLayoutVars>
          <dgm:chMax val="1"/>
          <dgm:dir/>
          <dgm:animLvl val="ctr"/>
          <dgm:resizeHandles val="exact"/>
        </dgm:presLayoutVars>
      </dgm:prSet>
      <dgm:spPr/>
    </dgm:pt>
    <dgm:pt modelId="{148CA9B3-FCFB-4017-8C0F-E4BFF20A85ED}" type="pres">
      <dgm:prSet presAssocID="{F8BAB46F-684F-4735-AE27-DF75C1CDB62A}" presName="centerShape" presStyleLbl="node0" presStyleIdx="0" presStyleCnt="1"/>
      <dgm:spPr/>
    </dgm:pt>
    <dgm:pt modelId="{AECA4520-9E0F-404F-B5CA-AE3C5E70EA1A}" type="pres">
      <dgm:prSet presAssocID="{1E0E47E9-CF8D-417D-BE57-2978B6165604}" presName="parTrans" presStyleLbl="bgSibTrans2D1" presStyleIdx="0" presStyleCnt="4"/>
      <dgm:spPr/>
    </dgm:pt>
    <dgm:pt modelId="{BC589D94-4599-483F-AAA7-FDCD526321DB}" type="pres">
      <dgm:prSet presAssocID="{0D0F9C72-8C17-4043-ACC9-E4CDA60BE61A}" presName="node" presStyleLbl="node1" presStyleIdx="0" presStyleCnt="4">
        <dgm:presLayoutVars>
          <dgm:bulletEnabled val="1"/>
        </dgm:presLayoutVars>
      </dgm:prSet>
      <dgm:spPr/>
    </dgm:pt>
    <dgm:pt modelId="{1D8AEA44-C3A8-419E-B8C7-E99718BE1417}" type="pres">
      <dgm:prSet presAssocID="{1149CD4B-72DC-4B50-9D84-CBBB5B391711}" presName="parTrans" presStyleLbl="bgSibTrans2D1" presStyleIdx="1" presStyleCnt="4"/>
      <dgm:spPr/>
    </dgm:pt>
    <dgm:pt modelId="{3B5CF9E2-C733-4ECB-892E-FD915951D0C2}" type="pres">
      <dgm:prSet presAssocID="{4FDE00A5-293D-4357-847B-F5BB52E78E0A}" presName="node" presStyleLbl="node1" presStyleIdx="1" presStyleCnt="4">
        <dgm:presLayoutVars>
          <dgm:bulletEnabled val="1"/>
        </dgm:presLayoutVars>
      </dgm:prSet>
      <dgm:spPr/>
    </dgm:pt>
    <dgm:pt modelId="{75FA614A-16AA-43FC-9D40-2E4D02D71605}" type="pres">
      <dgm:prSet presAssocID="{3A6ACDCE-E9B6-4D1E-93A4-48034D98AD30}" presName="parTrans" presStyleLbl="bgSibTrans2D1" presStyleIdx="2" presStyleCnt="4"/>
      <dgm:spPr/>
    </dgm:pt>
    <dgm:pt modelId="{FAB62C51-0E9F-4C3D-A1DE-36FD339D24F4}" type="pres">
      <dgm:prSet presAssocID="{6DFA0760-3871-4BAE-916A-10D60BFBB619}" presName="node" presStyleLbl="node1" presStyleIdx="2" presStyleCnt="4">
        <dgm:presLayoutVars>
          <dgm:bulletEnabled val="1"/>
        </dgm:presLayoutVars>
      </dgm:prSet>
      <dgm:spPr/>
    </dgm:pt>
    <dgm:pt modelId="{A05C4E82-3054-4EC9-A58E-C5A87CD1332B}" type="pres">
      <dgm:prSet presAssocID="{B5A84BD9-0CA6-41EE-A281-8406AC7D736B}" presName="parTrans" presStyleLbl="bgSibTrans2D1" presStyleIdx="3" presStyleCnt="4"/>
      <dgm:spPr/>
    </dgm:pt>
    <dgm:pt modelId="{A60893CB-1F7C-47C7-A9E4-49CA8A87AB7F}" type="pres">
      <dgm:prSet presAssocID="{1053D7F3-965D-484B-B67E-12E3FD7C6025}" presName="node" presStyleLbl="node1" presStyleIdx="3" presStyleCnt="4">
        <dgm:presLayoutVars>
          <dgm:bulletEnabled val="1"/>
        </dgm:presLayoutVars>
      </dgm:prSet>
      <dgm:spPr/>
    </dgm:pt>
  </dgm:ptLst>
  <dgm:cxnLst>
    <dgm:cxn modelId="{EB5E350B-118D-4551-9BE9-00FFD2A5E509}" type="presOf" srcId="{F8BAB46F-684F-4735-AE27-DF75C1CDB62A}" destId="{148CA9B3-FCFB-4017-8C0F-E4BFF20A85ED}" srcOrd="0" destOrd="0" presId="urn:microsoft.com/office/officeart/2005/8/layout/radial4"/>
    <dgm:cxn modelId="{ED0D9E12-949D-495E-A0A2-F8A0B2613104}" type="presOf" srcId="{1053D7F3-965D-484B-B67E-12E3FD7C6025}" destId="{A60893CB-1F7C-47C7-A9E4-49CA8A87AB7F}" srcOrd="0" destOrd="0" presId="urn:microsoft.com/office/officeart/2005/8/layout/radial4"/>
    <dgm:cxn modelId="{AB2C7318-A704-4C63-A6BD-87AADC89CF88}" type="presOf" srcId="{1E0E47E9-CF8D-417D-BE57-2978B6165604}" destId="{AECA4520-9E0F-404F-B5CA-AE3C5E70EA1A}" srcOrd="0" destOrd="0" presId="urn:microsoft.com/office/officeart/2005/8/layout/radial4"/>
    <dgm:cxn modelId="{C6D95819-810B-442A-BB11-1A6CDBE8D730}" type="presOf" srcId="{1149CD4B-72DC-4B50-9D84-CBBB5B391711}" destId="{1D8AEA44-C3A8-419E-B8C7-E99718BE1417}" srcOrd="0" destOrd="0" presId="urn:microsoft.com/office/officeart/2005/8/layout/radial4"/>
    <dgm:cxn modelId="{1CC5D01D-A3B0-42FA-8330-03B7CAE63FE9}" srcId="{F8BAB46F-684F-4735-AE27-DF75C1CDB62A}" destId="{4FDE00A5-293D-4357-847B-F5BB52E78E0A}" srcOrd="1" destOrd="0" parTransId="{1149CD4B-72DC-4B50-9D84-CBBB5B391711}" sibTransId="{5695D72F-2D7A-460A-AB96-6644078B54FF}"/>
    <dgm:cxn modelId="{54B5041E-781F-4235-873C-6ACBDA9A461C}" srcId="{F8BAB46F-684F-4735-AE27-DF75C1CDB62A}" destId="{6DFA0760-3871-4BAE-916A-10D60BFBB619}" srcOrd="2" destOrd="0" parTransId="{3A6ACDCE-E9B6-4D1E-93A4-48034D98AD30}" sibTransId="{3292C7A4-FE6A-4CE6-BFD2-9884FF4406C8}"/>
    <dgm:cxn modelId="{D61F9022-5720-4544-8C7E-29027FB5B708}" type="presOf" srcId="{0D0F9C72-8C17-4043-ACC9-E4CDA60BE61A}" destId="{BC589D94-4599-483F-AAA7-FDCD526321DB}" srcOrd="0" destOrd="0" presId="urn:microsoft.com/office/officeart/2005/8/layout/radial4"/>
    <dgm:cxn modelId="{30B1303F-CE5F-4771-92A1-F756B4B1183B}" type="presOf" srcId="{2B067A9B-FCD8-43B1-939E-13E7ADE85E64}" destId="{7D44E2C7-5EFB-4C81-AD53-4CC65E126689}" srcOrd="0" destOrd="0" presId="urn:microsoft.com/office/officeart/2005/8/layout/radial4"/>
    <dgm:cxn modelId="{83A74471-DE3D-4829-AAD9-9E62C5F98B98}" srcId="{2B067A9B-FCD8-43B1-939E-13E7ADE85E64}" destId="{F8BAB46F-684F-4735-AE27-DF75C1CDB62A}" srcOrd="0" destOrd="0" parTransId="{CDF3641E-443D-44F1-8FE7-ADC2AF448506}" sibTransId="{45D18440-4D6C-4FCE-B650-C91108921D5F}"/>
    <dgm:cxn modelId="{A0F5D478-B12D-4E3E-9F25-2517EB378A61}" type="presOf" srcId="{6DFA0760-3871-4BAE-916A-10D60BFBB619}" destId="{FAB62C51-0E9F-4C3D-A1DE-36FD339D24F4}" srcOrd="0" destOrd="0" presId="urn:microsoft.com/office/officeart/2005/8/layout/radial4"/>
    <dgm:cxn modelId="{20469982-0865-4FA3-93A7-5910E02EB87B}" type="presOf" srcId="{B5A84BD9-0CA6-41EE-A281-8406AC7D736B}" destId="{A05C4E82-3054-4EC9-A58E-C5A87CD1332B}" srcOrd="0" destOrd="0" presId="urn:microsoft.com/office/officeart/2005/8/layout/radial4"/>
    <dgm:cxn modelId="{9E576999-57CB-4C9C-8A41-53F4FADDFD38}" srcId="{F8BAB46F-684F-4735-AE27-DF75C1CDB62A}" destId="{1053D7F3-965D-484B-B67E-12E3FD7C6025}" srcOrd="3" destOrd="0" parTransId="{B5A84BD9-0CA6-41EE-A281-8406AC7D736B}" sibTransId="{BA3DFB51-7888-4649-ACC9-56782E461183}"/>
    <dgm:cxn modelId="{6FEB4DBD-7B0C-4F6F-9C0E-FDAF0700AD30}" type="presOf" srcId="{3A6ACDCE-E9B6-4D1E-93A4-48034D98AD30}" destId="{75FA614A-16AA-43FC-9D40-2E4D02D71605}" srcOrd="0" destOrd="0" presId="urn:microsoft.com/office/officeart/2005/8/layout/radial4"/>
    <dgm:cxn modelId="{E42C7AE5-6A18-42E9-993A-C5D23BDF4662}" srcId="{F8BAB46F-684F-4735-AE27-DF75C1CDB62A}" destId="{0D0F9C72-8C17-4043-ACC9-E4CDA60BE61A}" srcOrd="0" destOrd="0" parTransId="{1E0E47E9-CF8D-417D-BE57-2978B6165604}" sibTransId="{6C9C74EB-F6F6-477F-99BD-03E3EFE21028}"/>
    <dgm:cxn modelId="{B88BF9FB-FCE9-4559-AC4D-B0910F2BF192}" type="presOf" srcId="{4FDE00A5-293D-4357-847B-F5BB52E78E0A}" destId="{3B5CF9E2-C733-4ECB-892E-FD915951D0C2}" srcOrd="0" destOrd="0" presId="urn:microsoft.com/office/officeart/2005/8/layout/radial4"/>
    <dgm:cxn modelId="{4960C3AE-70EB-4823-9E99-F6E226A747EC}" type="presParOf" srcId="{7D44E2C7-5EFB-4C81-AD53-4CC65E126689}" destId="{148CA9B3-FCFB-4017-8C0F-E4BFF20A85ED}" srcOrd="0" destOrd="0" presId="urn:microsoft.com/office/officeart/2005/8/layout/radial4"/>
    <dgm:cxn modelId="{AA6801E5-7982-4D48-9DE0-7995614FB43D}" type="presParOf" srcId="{7D44E2C7-5EFB-4C81-AD53-4CC65E126689}" destId="{AECA4520-9E0F-404F-B5CA-AE3C5E70EA1A}" srcOrd="1" destOrd="0" presId="urn:microsoft.com/office/officeart/2005/8/layout/radial4"/>
    <dgm:cxn modelId="{C606D266-3904-4FFF-ABE5-4E9F5DAA94C3}" type="presParOf" srcId="{7D44E2C7-5EFB-4C81-AD53-4CC65E126689}" destId="{BC589D94-4599-483F-AAA7-FDCD526321DB}" srcOrd="2" destOrd="0" presId="urn:microsoft.com/office/officeart/2005/8/layout/radial4"/>
    <dgm:cxn modelId="{AC93996D-3829-45A0-884B-CCF3459F9B67}" type="presParOf" srcId="{7D44E2C7-5EFB-4C81-AD53-4CC65E126689}" destId="{1D8AEA44-C3A8-419E-B8C7-E99718BE1417}" srcOrd="3" destOrd="0" presId="urn:microsoft.com/office/officeart/2005/8/layout/radial4"/>
    <dgm:cxn modelId="{9B2023E9-9CA0-4F07-868A-43AECCDD9958}" type="presParOf" srcId="{7D44E2C7-5EFB-4C81-AD53-4CC65E126689}" destId="{3B5CF9E2-C733-4ECB-892E-FD915951D0C2}" srcOrd="4" destOrd="0" presId="urn:microsoft.com/office/officeart/2005/8/layout/radial4"/>
    <dgm:cxn modelId="{E2B3AD96-271E-4EDA-B791-81FB24E61079}" type="presParOf" srcId="{7D44E2C7-5EFB-4C81-AD53-4CC65E126689}" destId="{75FA614A-16AA-43FC-9D40-2E4D02D71605}" srcOrd="5" destOrd="0" presId="urn:microsoft.com/office/officeart/2005/8/layout/radial4"/>
    <dgm:cxn modelId="{E8770D60-D54D-400C-8DF9-6ABF8B2E2603}" type="presParOf" srcId="{7D44E2C7-5EFB-4C81-AD53-4CC65E126689}" destId="{FAB62C51-0E9F-4C3D-A1DE-36FD339D24F4}" srcOrd="6" destOrd="0" presId="urn:microsoft.com/office/officeart/2005/8/layout/radial4"/>
    <dgm:cxn modelId="{2A7EAA61-C739-4C71-A7E7-493A40B5AB30}" type="presParOf" srcId="{7D44E2C7-5EFB-4C81-AD53-4CC65E126689}" destId="{A05C4E82-3054-4EC9-A58E-C5A87CD1332B}" srcOrd="7" destOrd="0" presId="urn:microsoft.com/office/officeart/2005/8/layout/radial4"/>
    <dgm:cxn modelId="{1FAD2BD4-2147-472A-9DC7-5FF034EC1840}" type="presParOf" srcId="{7D44E2C7-5EFB-4C81-AD53-4CC65E126689}" destId="{A60893CB-1F7C-47C7-A9E4-49CA8A87AB7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1" qsCatId="simple" csTypeId="urn:microsoft.com/office/officeart/2005/8/colors/accent1_2" csCatId="accent1" phldr="1"/>
      <dgm:spPr/>
    </dgm:pt>
    <dgm:pt modelId="{996F4D06-B5A0-4557-B56E-928052487ADE}">
      <dgm:prSet phldrT="[Text]" custT="1"/>
      <dgm:spPr/>
      <dgm:t>
        <a:bodyPr/>
        <a:lstStyle/>
        <a:p>
          <a:r>
            <a:rPr lang="en-US" sz="2800" dirty="0"/>
            <a:t>Revenue Limit</a:t>
          </a:r>
        </a:p>
      </dgm:t>
    </dgm:pt>
    <dgm:pt modelId="{BDF9C9EF-D81F-4CB6-A847-B4A5D32353B6}" type="parTrans" cxnId="{520501CD-5F80-4FA1-96DB-D7CD017A4823}">
      <dgm:prSet/>
      <dgm:spPr/>
      <dgm:t>
        <a:bodyPr/>
        <a:lstStyle/>
        <a:p>
          <a:endParaRPr lang="en-US" sz="5400"/>
        </a:p>
      </dgm:t>
    </dgm:pt>
    <dgm:pt modelId="{3C4731CB-3A96-4216-9439-E5AC31A4B032}" type="sibTrans" cxnId="{520501CD-5F80-4FA1-96DB-D7CD017A4823}">
      <dgm:prSet custT="1"/>
      <dgm:spPr/>
      <dgm:t>
        <a:bodyPr/>
        <a:lstStyle/>
        <a:p>
          <a:endParaRPr lang="en-US" sz="2000" dirty="0"/>
        </a:p>
      </dgm:t>
    </dgm:pt>
    <dgm:pt modelId="{9FBE4747-895F-4B45-B538-1DB7BADF332C}">
      <dgm:prSet phldrT="[Text]" custT="1"/>
      <dgm:spPr/>
      <dgm:t>
        <a:bodyPr/>
        <a:lstStyle/>
        <a:p>
          <a:r>
            <a:rPr lang="en-US" sz="2800" dirty="0">
              <a:solidFill>
                <a:srgbClr val="FFFF00"/>
              </a:solidFill>
            </a:rPr>
            <a:t>“State Aid”</a:t>
          </a:r>
        </a:p>
      </dgm:t>
    </dgm:pt>
    <dgm:pt modelId="{5D5969D0-EFAF-4BA9-845A-EDEEF81BD953}" type="parTrans" cxnId="{E22AE5A2-F944-43E8-9FDA-50299C6DD4CA}">
      <dgm:prSet/>
      <dgm:spPr/>
      <dgm:t>
        <a:bodyPr/>
        <a:lstStyle/>
        <a:p>
          <a:endParaRPr lang="en-US" sz="5400"/>
        </a:p>
      </dgm:t>
    </dgm:pt>
    <dgm:pt modelId="{72DD57D5-7AC8-4454-AE45-B6DD381836BA}" type="sibTrans" cxnId="{E22AE5A2-F944-43E8-9FDA-50299C6DD4CA}">
      <dgm:prSet custT="1"/>
      <dgm:spPr/>
      <dgm:t>
        <a:bodyPr/>
        <a:lstStyle/>
        <a:p>
          <a:endParaRPr lang="en-US" sz="2000" dirty="0"/>
        </a:p>
      </dgm:t>
    </dgm:pt>
    <dgm:pt modelId="{FF7C36F8-7A74-45F5-82E6-42B6C95C6E92}">
      <dgm:prSet phldrT="[Text]" custT="1"/>
      <dgm:spPr/>
      <dgm:t>
        <a:bodyPr/>
        <a:lstStyle/>
        <a:p>
          <a:r>
            <a:rPr lang="en-US" sz="2800" dirty="0"/>
            <a:t>Revenue Limit Levy</a:t>
          </a:r>
        </a:p>
      </dgm:t>
    </dgm:pt>
    <dgm:pt modelId="{77127AC5-14BA-4A69-98E1-A25CBCD2EE82}" type="parTrans" cxnId="{10D31180-D3FC-4522-AC37-E1239E008F4A}">
      <dgm:prSet/>
      <dgm:spPr/>
      <dgm:t>
        <a:bodyPr/>
        <a:lstStyle/>
        <a:p>
          <a:endParaRPr lang="en-US" sz="5400"/>
        </a:p>
      </dgm:t>
    </dgm:pt>
    <dgm:pt modelId="{FB2F9258-1C3C-482C-B2CB-BB81B5F6C1C5}" type="sibTrans" cxnId="{10D31180-D3FC-4522-AC37-E1239E008F4A}">
      <dgm:prSet/>
      <dgm:spPr/>
      <dgm:t>
        <a:bodyPr/>
        <a:lstStyle/>
        <a:p>
          <a:endParaRPr lang="en-US" sz="5400"/>
        </a:p>
      </dgm:t>
    </dgm:pt>
    <dgm:pt modelId="{A0D0769C-0687-4C79-9110-7470C1E81997}" type="pres">
      <dgm:prSet presAssocID="{DBF5B70D-F5AD-43DE-9108-B46C7295E505}" presName="Name0" presStyleCnt="0">
        <dgm:presLayoutVars>
          <dgm:dir/>
          <dgm:resizeHandles val="exact"/>
        </dgm:presLayoutVars>
      </dgm:prSet>
      <dgm:spPr/>
    </dgm:pt>
    <dgm:pt modelId="{83E28833-509A-4BA7-8237-3431876B22AD}" type="pres">
      <dgm:prSet presAssocID="{996F4D06-B5A0-4557-B56E-928052487ADE}" presName="node" presStyleLbl="node1" presStyleIdx="0" presStyleCnt="3">
        <dgm:presLayoutVars>
          <dgm:bulletEnabled val="1"/>
        </dgm:presLayoutVars>
      </dgm:prSet>
      <dgm:spPr/>
    </dgm:pt>
    <dgm:pt modelId="{78971643-3B92-45F2-B2AC-FB5471FC5FF6}" type="pres">
      <dgm:prSet presAssocID="{3C4731CB-3A96-4216-9439-E5AC31A4B032}" presName="sibTrans" presStyleLbl="sibTrans2D1" presStyleIdx="0" presStyleCnt="2"/>
      <dgm:spPr>
        <a:prstGeom prst="mathMinus">
          <a:avLst/>
        </a:prstGeom>
      </dgm:spPr>
    </dgm:pt>
    <dgm:pt modelId="{CC24828C-9E77-4618-AB1C-E2FB3FB3FB12}" type="pres">
      <dgm:prSet presAssocID="{3C4731CB-3A96-4216-9439-E5AC31A4B032}" presName="connectorText" presStyleLbl="sibTrans2D1" presStyleIdx="0" presStyleCnt="2"/>
      <dgm:spPr/>
    </dgm:pt>
    <dgm:pt modelId="{236E78DE-9333-400A-8CC3-744879EBC429}" type="pres">
      <dgm:prSet presAssocID="{9FBE4747-895F-4B45-B538-1DB7BADF332C}" presName="node" presStyleLbl="node1" presStyleIdx="1" presStyleCnt="3">
        <dgm:presLayoutVars>
          <dgm:bulletEnabled val="1"/>
        </dgm:presLayoutVars>
      </dgm:prSet>
      <dgm:spPr/>
    </dgm:pt>
    <dgm:pt modelId="{DD955FFC-84F2-4263-B1BB-0685EDE202FF}" type="pres">
      <dgm:prSet presAssocID="{72DD57D5-7AC8-4454-AE45-B6DD381836BA}" presName="sibTrans" presStyleLbl="sibTrans2D1" presStyleIdx="1" presStyleCnt="2"/>
      <dgm:spPr>
        <a:prstGeom prst="mathEqual">
          <a:avLst/>
        </a:prstGeom>
      </dgm:spPr>
    </dgm:pt>
    <dgm:pt modelId="{278989B1-4209-42C4-A706-3975B554EAB0}" type="pres">
      <dgm:prSet presAssocID="{72DD57D5-7AC8-4454-AE45-B6DD381836BA}" presName="connectorText" presStyleLbl="sibTrans2D1" presStyleIdx="1" presStyleCnt="2"/>
      <dgm:spPr/>
    </dgm:pt>
    <dgm:pt modelId="{9EB5DDC7-AD73-4834-95CC-9088BFD621A0}" type="pres">
      <dgm:prSet presAssocID="{FF7C36F8-7A74-45F5-82E6-42B6C95C6E92}" presName="node" presStyleLbl="node1" presStyleIdx="2" presStyleCnt="3">
        <dgm:presLayoutVars>
          <dgm:bulletEnabled val="1"/>
        </dgm:presLayoutVars>
      </dgm:prSet>
      <dgm:spPr/>
    </dgm:pt>
  </dgm:ptLst>
  <dgm:cxnLst>
    <dgm:cxn modelId="{B22DEF1D-B6F8-439F-9007-5B5F7C7FA7B4}" type="presOf" srcId="{3C4731CB-3A96-4216-9439-E5AC31A4B032}" destId="{CC24828C-9E77-4618-AB1C-E2FB3FB3FB12}" srcOrd="1" destOrd="0" presId="urn:microsoft.com/office/officeart/2005/8/layout/process1"/>
    <dgm:cxn modelId="{5F96D931-61BA-44E2-8DD9-6B6B66413191}" type="presOf" srcId="{996F4D06-B5A0-4557-B56E-928052487ADE}" destId="{83E28833-509A-4BA7-8237-3431876B22AD}" srcOrd="0" destOrd="0" presId="urn:microsoft.com/office/officeart/2005/8/layout/process1"/>
    <dgm:cxn modelId="{A6DB8A5D-6AB3-41C7-A6CD-F6CFFDBA6DE6}" type="presOf" srcId="{9FBE4747-895F-4B45-B538-1DB7BADF332C}" destId="{236E78DE-9333-400A-8CC3-744879EBC429}" srcOrd="0" destOrd="0" presId="urn:microsoft.com/office/officeart/2005/8/layout/process1"/>
    <dgm:cxn modelId="{3A936C5F-C29D-4FD1-853C-82DBE8DD082E}" type="presOf" srcId="{3C4731CB-3A96-4216-9439-E5AC31A4B032}" destId="{78971643-3B92-45F2-B2AC-FB5471FC5FF6}" srcOrd="0" destOrd="0" presId="urn:microsoft.com/office/officeart/2005/8/layout/process1"/>
    <dgm:cxn modelId="{BAA5FA7F-FDC7-40C1-A12F-F7A9D955F72D}" type="presOf" srcId="{72DD57D5-7AC8-4454-AE45-B6DD381836BA}" destId="{278989B1-4209-42C4-A706-3975B554EAB0}"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32DF9C9E-E7B2-4C5A-8AA5-E0B01303B6E3}" type="presOf" srcId="{FF7C36F8-7A74-45F5-82E6-42B6C95C6E92}" destId="{9EB5DDC7-AD73-4834-95CC-9088BFD621A0}"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520501CD-5F80-4FA1-96DB-D7CD017A4823}" srcId="{DBF5B70D-F5AD-43DE-9108-B46C7295E505}" destId="{996F4D06-B5A0-4557-B56E-928052487ADE}" srcOrd="0" destOrd="0" parTransId="{BDF9C9EF-D81F-4CB6-A847-B4A5D32353B6}" sibTransId="{3C4731CB-3A96-4216-9439-E5AC31A4B032}"/>
    <dgm:cxn modelId="{85D887D9-A06A-49FC-BBD8-80F853B25278}" type="presOf" srcId="{DBF5B70D-F5AD-43DE-9108-B46C7295E505}" destId="{A0D0769C-0687-4C79-9110-7470C1E81997}" srcOrd="0" destOrd="0" presId="urn:microsoft.com/office/officeart/2005/8/layout/process1"/>
    <dgm:cxn modelId="{B27C9BEE-31C5-4206-AA03-8A0998D2FE8C}" type="presOf" srcId="{72DD57D5-7AC8-4454-AE45-B6DD381836BA}" destId="{DD955FFC-84F2-4263-B1BB-0685EDE202FF}" srcOrd="0" destOrd="0" presId="urn:microsoft.com/office/officeart/2005/8/layout/process1"/>
    <dgm:cxn modelId="{D99C8FF2-DF45-4F8E-A902-1E7F7660AC0A}" type="presParOf" srcId="{A0D0769C-0687-4C79-9110-7470C1E81997}" destId="{83E28833-509A-4BA7-8237-3431876B22AD}" srcOrd="0" destOrd="0" presId="urn:microsoft.com/office/officeart/2005/8/layout/process1"/>
    <dgm:cxn modelId="{69E5D4CC-EE20-42F3-9FAE-59A24E5E0663}" type="presParOf" srcId="{A0D0769C-0687-4C79-9110-7470C1E81997}" destId="{78971643-3B92-45F2-B2AC-FB5471FC5FF6}" srcOrd="1" destOrd="0" presId="urn:microsoft.com/office/officeart/2005/8/layout/process1"/>
    <dgm:cxn modelId="{A67C896E-6E22-46A8-98B6-02B9F443E5BE}" type="presParOf" srcId="{78971643-3B92-45F2-B2AC-FB5471FC5FF6}" destId="{CC24828C-9E77-4618-AB1C-E2FB3FB3FB12}" srcOrd="0" destOrd="0" presId="urn:microsoft.com/office/officeart/2005/8/layout/process1"/>
    <dgm:cxn modelId="{E279F36E-4F5B-4906-A00B-99F69735C3A0}" type="presParOf" srcId="{A0D0769C-0687-4C79-9110-7470C1E81997}" destId="{236E78DE-9333-400A-8CC3-744879EBC429}" srcOrd="2" destOrd="0" presId="urn:microsoft.com/office/officeart/2005/8/layout/process1"/>
    <dgm:cxn modelId="{AD1EB246-71E9-4C8D-9793-470315D6A39D}" type="presParOf" srcId="{A0D0769C-0687-4C79-9110-7470C1E81997}" destId="{DD955FFC-84F2-4263-B1BB-0685EDE202FF}" srcOrd="3" destOrd="0" presId="urn:microsoft.com/office/officeart/2005/8/layout/process1"/>
    <dgm:cxn modelId="{8043F931-2D37-4D87-8956-EFC5C5A19FCE}" type="presParOf" srcId="{DD955FFC-84F2-4263-B1BB-0685EDE202FF}" destId="{278989B1-4209-42C4-A706-3975B554EAB0}" srcOrd="0" destOrd="0" presId="urn:microsoft.com/office/officeart/2005/8/layout/process1"/>
    <dgm:cxn modelId="{8ACDFA3C-0327-4401-80DE-DDF31D46734F}" type="presParOf" srcId="{A0D0769C-0687-4C79-9110-7470C1E81997}" destId="{9EB5DDC7-AD73-4834-95CC-9088BFD621A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A6A5BC-D8C4-4E53-9E7B-A5A93ECFC220}"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B8B82EB2-5804-4BAE-9A45-B571C7144895}">
      <dgm:prSet custT="1"/>
      <dgm:spPr/>
      <dgm:t>
        <a:bodyPr/>
        <a:lstStyle/>
        <a:p>
          <a:pPr rtl="0">
            <a:spcAft>
              <a:spcPts val="0"/>
            </a:spcAft>
          </a:pPr>
          <a:r>
            <a:rPr lang="en-US" sz="2400" b="1" dirty="0">
              <a:latin typeface="Lato"/>
            </a:rPr>
            <a:t>Membership</a:t>
          </a:r>
        </a:p>
        <a:p>
          <a:pPr rtl="0">
            <a:spcAft>
              <a:spcPts val="0"/>
            </a:spcAft>
          </a:pPr>
          <a:r>
            <a:rPr lang="en-US" sz="1800" b="1" dirty="0">
              <a:latin typeface="Lato"/>
            </a:rPr>
            <a:t> (Student FTE)</a:t>
          </a:r>
        </a:p>
        <a:p>
          <a:pPr rtl="0">
            <a:spcAft>
              <a:spcPts val="0"/>
            </a:spcAft>
          </a:pPr>
          <a:endParaRPr lang="en-US" sz="1800" b="1" dirty="0">
            <a:latin typeface="Lato"/>
          </a:endParaRPr>
        </a:p>
        <a:p>
          <a:pPr rtl="0">
            <a:spcAft>
              <a:spcPts val="0"/>
            </a:spcAft>
          </a:pPr>
          <a:endParaRPr lang="en-US" sz="1800" dirty="0">
            <a:latin typeface="Lato"/>
          </a:endParaRPr>
        </a:p>
      </dgm:t>
    </dgm:pt>
    <dgm:pt modelId="{4615F5DF-5E4A-4EF1-96E9-7AED848569E9}" type="parTrans" cxnId="{2F21F5A4-5C1D-4919-9125-1FF5D13670C0}">
      <dgm:prSet/>
      <dgm:spPr/>
      <dgm:t>
        <a:bodyPr/>
        <a:lstStyle/>
        <a:p>
          <a:endParaRPr lang="en-US" sz="2400">
            <a:latin typeface="Lato"/>
          </a:endParaRPr>
        </a:p>
      </dgm:t>
    </dgm:pt>
    <dgm:pt modelId="{76DC217C-EB91-4F58-B10C-A24C7E01F13C}" type="sibTrans" cxnId="{2F21F5A4-5C1D-4919-9125-1FF5D13670C0}">
      <dgm:prSet/>
      <dgm:spPr/>
      <dgm:t>
        <a:bodyPr/>
        <a:lstStyle/>
        <a:p>
          <a:endParaRPr lang="en-US" sz="2400">
            <a:latin typeface="Lato"/>
          </a:endParaRPr>
        </a:p>
      </dgm:t>
    </dgm:pt>
    <dgm:pt modelId="{25C821E0-3624-4555-92FF-8E01E6F5EBD4}">
      <dgm:prSet custT="1"/>
      <dgm:spPr/>
      <dgm:t>
        <a:bodyPr/>
        <a:lstStyle/>
        <a:p>
          <a:pPr rtl="0"/>
          <a:endParaRPr lang="en-US" sz="2400" b="1" dirty="0">
            <a:latin typeface="Lato"/>
          </a:endParaRPr>
        </a:p>
        <a:p>
          <a:pPr rtl="0"/>
          <a:r>
            <a:rPr lang="en-US" sz="2400" b="1" dirty="0">
              <a:latin typeface="Lato"/>
            </a:rPr>
            <a:t>Spending </a:t>
          </a:r>
          <a:r>
            <a:rPr lang="en-US" sz="1800" b="1" dirty="0">
              <a:latin typeface="Lato"/>
            </a:rPr>
            <a:t>(Shared Costs)</a:t>
          </a:r>
          <a:endParaRPr lang="en-US" sz="1800" dirty="0">
            <a:latin typeface="Lato"/>
          </a:endParaRPr>
        </a:p>
      </dgm:t>
    </dgm:pt>
    <dgm:pt modelId="{9EED3049-6F32-4BDF-9E34-A054244C214B}" type="parTrans" cxnId="{021076B4-F75A-4008-9333-48418DC66A52}">
      <dgm:prSet/>
      <dgm:spPr/>
      <dgm:t>
        <a:bodyPr/>
        <a:lstStyle/>
        <a:p>
          <a:endParaRPr lang="en-US" sz="2400">
            <a:latin typeface="Lato"/>
          </a:endParaRPr>
        </a:p>
      </dgm:t>
    </dgm:pt>
    <dgm:pt modelId="{1FA277F7-3C85-4BDD-8165-CF1886654F71}" type="sibTrans" cxnId="{021076B4-F75A-4008-9333-48418DC66A52}">
      <dgm:prSet/>
      <dgm:spPr/>
      <dgm:t>
        <a:bodyPr/>
        <a:lstStyle/>
        <a:p>
          <a:endParaRPr lang="en-US" sz="2400">
            <a:latin typeface="Lato"/>
          </a:endParaRPr>
        </a:p>
      </dgm:t>
    </dgm:pt>
    <dgm:pt modelId="{4A4C353B-6080-4A3E-95DD-4175CA28FCB3}">
      <dgm:prSet custT="1"/>
      <dgm:spPr/>
      <dgm:t>
        <a:bodyPr/>
        <a:lstStyle/>
        <a:p>
          <a:pPr rtl="0"/>
          <a:r>
            <a:rPr lang="en-US" sz="2400" b="1" dirty="0">
              <a:latin typeface="Lato"/>
            </a:rPr>
            <a:t>Equalized Property Value</a:t>
          </a:r>
          <a:endParaRPr lang="en-US" sz="2400" dirty="0">
            <a:latin typeface="Lato"/>
          </a:endParaRPr>
        </a:p>
      </dgm:t>
    </dgm:pt>
    <dgm:pt modelId="{6EB389C0-0BB3-478D-9346-1D1B9AC6B8B3}" type="parTrans" cxnId="{C0F49F2B-CB5F-4FBB-A664-E7BAAD2574F9}">
      <dgm:prSet/>
      <dgm:spPr/>
      <dgm:t>
        <a:bodyPr/>
        <a:lstStyle/>
        <a:p>
          <a:endParaRPr lang="en-US" sz="2400">
            <a:latin typeface="Lato"/>
          </a:endParaRPr>
        </a:p>
      </dgm:t>
    </dgm:pt>
    <dgm:pt modelId="{57E6AACA-A679-4215-8699-75D735911CBD}" type="sibTrans" cxnId="{C0F49F2B-CB5F-4FBB-A664-E7BAAD2574F9}">
      <dgm:prSet/>
      <dgm:spPr/>
      <dgm:t>
        <a:bodyPr/>
        <a:lstStyle/>
        <a:p>
          <a:endParaRPr lang="en-US" sz="2400">
            <a:latin typeface="Lato"/>
          </a:endParaRPr>
        </a:p>
      </dgm:t>
    </dgm:pt>
    <dgm:pt modelId="{112E95A5-8242-477C-84E3-C338E645CBB2}" type="pres">
      <dgm:prSet presAssocID="{68A6A5BC-D8C4-4E53-9E7B-A5A93ECFC220}" presName="mainComposite" presStyleCnt="0">
        <dgm:presLayoutVars>
          <dgm:chPref val="1"/>
          <dgm:dir/>
          <dgm:animOne val="branch"/>
          <dgm:animLvl val="lvl"/>
          <dgm:resizeHandles val="exact"/>
        </dgm:presLayoutVars>
      </dgm:prSet>
      <dgm:spPr/>
    </dgm:pt>
    <dgm:pt modelId="{BF9294C4-A16A-48D0-A81A-E07682865DF7}" type="pres">
      <dgm:prSet presAssocID="{68A6A5BC-D8C4-4E53-9E7B-A5A93ECFC220}" presName="hierFlow" presStyleCnt="0"/>
      <dgm:spPr/>
    </dgm:pt>
    <dgm:pt modelId="{98EF0F6E-5891-482B-BE4D-F61FDDD77E4B}" type="pres">
      <dgm:prSet presAssocID="{68A6A5BC-D8C4-4E53-9E7B-A5A93ECFC220}" presName="firstBuf" presStyleCnt="0"/>
      <dgm:spPr/>
    </dgm:pt>
    <dgm:pt modelId="{37AF434E-4784-4B03-BDEB-67F3142E3B9F}" type="pres">
      <dgm:prSet presAssocID="{68A6A5BC-D8C4-4E53-9E7B-A5A93ECFC220}" presName="hierChild1" presStyleCnt="0">
        <dgm:presLayoutVars>
          <dgm:chPref val="1"/>
          <dgm:animOne val="branch"/>
          <dgm:animLvl val="lvl"/>
        </dgm:presLayoutVars>
      </dgm:prSet>
      <dgm:spPr/>
    </dgm:pt>
    <dgm:pt modelId="{C054EB9F-26F7-4345-8B88-AA0B03372C40}" type="pres">
      <dgm:prSet presAssocID="{B8B82EB2-5804-4BAE-9A45-B571C7144895}" presName="Name14" presStyleCnt="0"/>
      <dgm:spPr/>
    </dgm:pt>
    <dgm:pt modelId="{24689149-30A8-4434-9A6D-0E45CBAC3606}" type="pres">
      <dgm:prSet presAssocID="{B8B82EB2-5804-4BAE-9A45-B571C7144895}" presName="level1Shape" presStyleLbl="node0" presStyleIdx="0" presStyleCnt="1" custScaleX="49594" custScaleY="35050" custLinFactNeighborX="12484" custLinFactNeighborY="6728">
        <dgm:presLayoutVars>
          <dgm:chPref val="3"/>
        </dgm:presLayoutVars>
      </dgm:prSet>
      <dgm:spPr>
        <a:prstGeom prst="roundRect">
          <a:avLst/>
        </a:prstGeom>
      </dgm:spPr>
    </dgm:pt>
    <dgm:pt modelId="{B3F1AEA3-CF9F-44CF-862C-4C251338DB59}" type="pres">
      <dgm:prSet presAssocID="{B8B82EB2-5804-4BAE-9A45-B571C7144895}" presName="hierChild2" presStyleCnt="0"/>
      <dgm:spPr/>
    </dgm:pt>
    <dgm:pt modelId="{944AD982-8331-4308-85CF-6FEF124DFA74}" type="pres">
      <dgm:prSet presAssocID="{68A6A5BC-D8C4-4E53-9E7B-A5A93ECFC220}" presName="bgShapesFlow" presStyleCnt="0"/>
      <dgm:spPr/>
    </dgm:pt>
    <dgm:pt modelId="{A74854B1-EB51-4635-A6D3-3A7B01C36EE6}" type="pres">
      <dgm:prSet presAssocID="{4A4C353B-6080-4A3E-95DD-4175CA28FCB3}" presName="rectComp" presStyleCnt="0"/>
      <dgm:spPr/>
    </dgm:pt>
    <dgm:pt modelId="{E4B3CB16-B6D9-4E79-BA73-B60AA544FD70}" type="pres">
      <dgm:prSet presAssocID="{4A4C353B-6080-4A3E-95DD-4175CA28FCB3}" presName="bgRect" presStyleLbl="bgShp" presStyleIdx="0" presStyleCnt="2" custScaleX="133100" custScaleY="133100"/>
      <dgm:spPr/>
    </dgm:pt>
    <dgm:pt modelId="{FA3A920A-C0A8-4840-BCE1-4314D3FE7596}" type="pres">
      <dgm:prSet presAssocID="{4A4C353B-6080-4A3E-95DD-4175CA28FCB3}" presName="bgRectTx" presStyleLbl="bgShp" presStyleIdx="0" presStyleCnt="2">
        <dgm:presLayoutVars>
          <dgm:bulletEnabled val="1"/>
        </dgm:presLayoutVars>
      </dgm:prSet>
      <dgm:spPr/>
    </dgm:pt>
    <dgm:pt modelId="{6BB1105C-EAD9-4642-9C99-FA5360E5EB65}" type="pres">
      <dgm:prSet presAssocID="{4A4C353B-6080-4A3E-95DD-4175CA28FCB3}" presName="spComp" presStyleCnt="0"/>
      <dgm:spPr/>
    </dgm:pt>
    <dgm:pt modelId="{7FEEF4FA-FB78-4A04-915D-75FEF65E686E}" type="pres">
      <dgm:prSet presAssocID="{4A4C353B-6080-4A3E-95DD-4175CA28FCB3}" presName="vSp" presStyleCnt="0"/>
      <dgm:spPr/>
    </dgm:pt>
    <dgm:pt modelId="{8FF708A4-3B63-4E75-B872-D2517688C000}" type="pres">
      <dgm:prSet presAssocID="{25C821E0-3624-4555-92FF-8E01E6F5EBD4}" presName="rectComp" presStyleCnt="0"/>
      <dgm:spPr/>
    </dgm:pt>
    <dgm:pt modelId="{B25D0762-C970-4511-8519-8311BB8275D0}" type="pres">
      <dgm:prSet presAssocID="{25C821E0-3624-4555-92FF-8E01E6F5EBD4}" presName="bgRect" presStyleLbl="bgShp" presStyleIdx="1" presStyleCnt="2" custScaleX="133100" custScaleY="133100"/>
      <dgm:spPr/>
    </dgm:pt>
    <dgm:pt modelId="{2EFFBC0A-0615-494E-89BB-D6A7F8421B49}" type="pres">
      <dgm:prSet presAssocID="{25C821E0-3624-4555-92FF-8E01E6F5EBD4}" presName="bgRectTx" presStyleLbl="bgShp" presStyleIdx="1" presStyleCnt="2">
        <dgm:presLayoutVars>
          <dgm:bulletEnabled val="1"/>
        </dgm:presLayoutVars>
      </dgm:prSet>
      <dgm:spPr/>
    </dgm:pt>
  </dgm:ptLst>
  <dgm:cxnLst>
    <dgm:cxn modelId="{6A558712-621E-4935-85D0-7FDC2BC5D14D}" type="presOf" srcId="{25C821E0-3624-4555-92FF-8E01E6F5EBD4}" destId="{B25D0762-C970-4511-8519-8311BB8275D0}" srcOrd="0" destOrd="0" presId="urn:microsoft.com/office/officeart/2005/8/layout/hierarchy6"/>
    <dgm:cxn modelId="{C0F49F2B-CB5F-4FBB-A664-E7BAAD2574F9}" srcId="{68A6A5BC-D8C4-4E53-9E7B-A5A93ECFC220}" destId="{4A4C353B-6080-4A3E-95DD-4175CA28FCB3}" srcOrd="1" destOrd="0" parTransId="{6EB389C0-0BB3-478D-9346-1D1B9AC6B8B3}" sibTransId="{57E6AACA-A679-4215-8699-75D735911CBD}"/>
    <dgm:cxn modelId="{2F21F5A4-5C1D-4919-9125-1FF5D13670C0}" srcId="{68A6A5BC-D8C4-4E53-9E7B-A5A93ECFC220}" destId="{B8B82EB2-5804-4BAE-9A45-B571C7144895}" srcOrd="0" destOrd="0" parTransId="{4615F5DF-5E4A-4EF1-96E9-7AED848569E9}" sibTransId="{76DC217C-EB91-4F58-B10C-A24C7E01F13C}"/>
    <dgm:cxn modelId="{021076B4-F75A-4008-9333-48418DC66A52}" srcId="{68A6A5BC-D8C4-4E53-9E7B-A5A93ECFC220}" destId="{25C821E0-3624-4555-92FF-8E01E6F5EBD4}" srcOrd="2" destOrd="0" parTransId="{9EED3049-6F32-4BDF-9E34-A054244C214B}" sibTransId="{1FA277F7-3C85-4BDD-8165-CF1886654F71}"/>
    <dgm:cxn modelId="{F771C8C5-0558-4C68-B272-6D2FCA310C97}" type="presOf" srcId="{68A6A5BC-D8C4-4E53-9E7B-A5A93ECFC220}" destId="{112E95A5-8242-477C-84E3-C338E645CBB2}" srcOrd="0" destOrd="0" presId="urn:microsoft.com/office/officeart/2005/8/layout/hierarchy6"/>
    <dgm:cxn modelId="{2B9B09D3-7A10-49B5-B082-5437DDF190B3}" type="presOf" srcId="{B8B82EB2-5804-4BAE-9A45-B571C7144895}" destId="{24689149-30A8-4434-9A6D-0E45CBAC3606}" srcOrd="0" destOrd="0" presId="urn:microsoft.com/office/officeart/2005/8/layout/hierarchy6"/>
    <dgm:cxn modelId="{83033DE3-A77E-458D-82C8-95DD0EF01956}" type="presOf" srcId="{4A4C353B-6080-4A3E-95DD-4175CA28FCB3}" destId="{E4B3CB16-B6D9-4E79-BA73-B60AA544FD70}" srcOrd="0" destOrd="0" presId="urn:microsoft.com/office/officeart/2005/8/layout/hierarchy6"/>
    <dgm:cxn modelId="{A6E334ED-FFD0-4E34-9142-027D2FF46D47}" type="presOf" srcId="{4A4C353B-6080-4A3E-95DD-4175CA28FCB3}" destId="{FA3A920A-C0A8-4840-BCE1-4314D3FE7596}" srcOrd="1" destOrd="0" presId="urn:microsoft.com/office/officeart/2005/8/layout/hierarchy6"/>
    <dgm:cxn modelId="{4E5AB8FA-2B32-4591-BA8F-2D59E4D554E9}" type="presOf" srcId="{25C821E0-3624-4555-92FF-8E01E6F5EBD4}" destId="{2EFFBC0A-0615-494E-89BB-D6A7F8421B49}" srcOrd="1" destOrd="0" presId="urn:microsoft.com/office/officeart/2005/8/layout/hierarchy6"/>
    <dgm:cxn modelId="{DB97F284-A40F-4846-B274-90CB4D90C933}" type="presParOf" srcId="{112E95A5-8242-477C-84E3-C338E645CBB2}" destId="{BF9294C4-A16A-48D0-A81A-E07682865DF7}" srcOrd="0" destOrd="0" presId="urn:microsoft.com/office/officeart/2005/8/layout/hierarchy6"/>
    <dgm:cxn modelId="{74F999CE-F9A9-4DF2-8DF6-EA507B70C49C}" type="presParOf" srcId="{BF9294C4-A16A-48D0-A81A-E07682865DF7}" destId="{98EF0F6E-5891-482B-BE4D-F61FDDD77E4B}" srcOrd="0" destOrd="0" presId="urn:microsoft.com/office/officeart/2005/8/layout/hierarchy6"/>
    <dgm:cxn modelId="{3165E2E8-1364-448D-B606-6F9CC5B24B04}" type="presParOf" srcId="{BF9294C4-A16A-48D0-A81A-E07682865DF7}" destId="{37AF434E-4784-4B03-BDEB-67F3142E3B9F}" srcOrd="1" destOrd="0" presId="urn:microsoft.com/office/officeart/2005/8/layout/hierarchy6"/>
    <dgm:cxn modelId="{266152F5-0D56-4DB7-A91E-0EA5DE16E808}" type="presParOf" srcId="{37AF434E-4784-4B03-BDEB-67F3142E3B9F}" destId="{C054EB9F-26F7-4345-8B88-AA0B03372C40}" srcOrd="0" destOrd="0" presId="urn:microsoft.com/office/officeart/2005/8/layout/hierarchy6"/>
    <dgm:cxn modelId="{0A1F69A2-44A2-4FD7-BDD3-D05E0991B0A9}" type="presParOf" srcId="{C054EB9F-26F7-4345-8B88-AA0B03372C40}" destId="{24689149-30A8-4434-9A6D-0E45CBAC3606}" srcOrd="0" destOrd="0" presId="urn:microsoft.com/office/officeart/2005/8/layout/hierarchy6"/>
    <dgm:cxn modelId="{F8F8318D-F62A-4363-A863-AA2A7DB07102}" type="presParOf" srcId="{C054EB9F-26F7-4345-8B88-AA0B03372C40}" destId="{B3F1AEA3-CF9F-44CF-862C-4C251338DB59}" srcOrd="1" destOrd="0" presId="urn:microsoft.com/office/officeart/2005/8/layout/hierarchy6"/>
    <dgm:cxn modelId="{4B2B63BC-816F-4BAF-9322-5B2544536E5E}" type="presParOf" srcId="{112E95A5-8242-477C-84E3-C338E645CBB2}" destId="{944AD982-8331-4308-85CF-6FEF124DFA74}" srcOrd="1" destOrd="0" presId="urn:microsoft.com/office/officeart/2005/8/layout/hierarchy6"/>
    <dgm:cxn modelId="{987C5634-E2C3-4759-83AE-AAAEE4FBAD27}" type="presParOf" srcId="{944AD982-8331-4308-85CF-6FEF124DFA74}" destId="{A74854B1-EB51-4635-A6D3-3A7B01C36EE6}" srcOrd="0" destOrd="0" presId="urn:microsoft.com/office/officeart/2005/8/layout/hierarchy6"/>
    <dgm:cxn modelId="{1A0E7216-B393-442B-AF5E-8541F378DE58}" type="presParOf" srcId="{A74854B1-EB51-4635-A6D3-3A7B01C36EE6}" destId="{E4B3CB16-B6D9-4E79-BA73-B60AA544FD70}" srcOrd="0" destOrd="0" presId="urn:microsoft.com/office/officeart/2005/8/layout/hierarchy6"/>
    <dgm:cxn modelId="{7899D3F1-0429-44D2-A7E1-2D552A0D4066}" type="presParOf" srcId="{A74854B1-EB51-4635-A6D3-3A7B01C36EE6}" destId="{FA3A920A-C0A8-4840-BCE1-4314D3FE7596}" srcOrd="1" destOrd="0" presId="urn:microsoft.com/office/officeart/2005/8/layout/hierarchy6"/>
    <dgm:cxn modelId="{D3E13CEF-AA29-459A-9160-40876F363B75}" type="presParOf" srcId="{944AD982-8331-4308-85CF-6FEF124DFA74}" destId="{6BB1105C-EAD9-4642-9C99-FA5360E5EB65}" srcOrd="1" destOrd="0" presId="urn:microsoft.com/office/officeart/2005/8/layout/hierarchy6"/>
    <dgm:cxn modelId="{50BFC543-1E50-4AA9-A98E-4511329DA05B}" type="presParOf" srcId="{6BB1105C-EAD9-4642-9C99-FA5360E5EB65}" destId="{7FEEF4FA-FB78-4A04-915D-75FEF65E686E}" srcOrd="0" destOrd="0" presId="urn:microsoft.com/office/officeart/2005/8/layout/hierarchy6"/>
    <dgm:cxn modelId="{378FAFA9-B180-40AD-83D3-3E21F48782DC}" type="presParOf" srcId="{944AD982-8331-4308-85CF-6FEF124DFA74}" destId="{8FF708A4-3B63-4E75-B872-D2517688C000}" srcOrd="2" destOrd="0" presId="urn:microsoft.com/office/officeart/2005/8/layout/hierarchy6"/>
    <dgm:cxn modelId="{8062E1DA-B969-4192-BC00-E1504530942D}" type="presParOf" srcId="{8FF708A4-3B63-4E75-B872-D2517688C000}" destId="{B25D0762-C970-4511-8519-8311BB8275D0}" srcOrd="0" destOrd="0" presId="urn:microsoft.com/office/officeart/2005/8/layout/hierarchy6"/>
    <dgm:cxn modelId="{BABE71E2-7D5B-42CD-B425-87BFBE0B11D1}" type="presParOf" srcId="{8FF708A4-3B63-4E75-B872-D2517688C000}" destId="{2EFFBC0A-0615-494E-89BB-D6A7F8421B4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067A9B-FCD8-43B1-939E-13E7ADE85E6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8BAB46F-684F-4735-AE27-DF75C1CDB62A}">
      <dgm:prSet phldrT="[Text]"/>
      <dgm:spPr/>
      <dgm:t>
        <a:bodyPr/>
        <a:lstStyle/>
        <a:p>
          <a:r>
            <a:rPr lang="en-US" dirty="0"/>
            <a:t>Total School-Based Tax Levy</a:t>
          </a:r>
        </a:p>
      </dgm:t>
    </dgm:pt>
    <dgm:pt modelId="{CDF3641E-443D-44F1-8FE7-ADC2AF448506}" type="parTrans" cxnId="{83A74471-DE3D-4829-AAD9-9E62C5F98B98}">
      <dgm:prSet/>
      <dgm:spPr/>
      <dgm:t>
        <a:bodyPr/>
        <a:lstStyle/>
        <a:p>
          <a:endParaRPr lang="en-US"/>
        </a:p>
      </dgm:t>
    </dgm:pt>
    <dgm:pt modelId="{45D18440-4D6C-4FCE-B650-C91108921D5F}" type="sibTrans" cxnId="{83A74471-DE3D-4829-AAD9-9E62C5F98B98}">
      <dgm:prSet/>
      <dgm:spPr/>
      <dgm:t>
        <a:bodyPr/>
        <a:lstStyle/>
        <a:p>
          <a:endParaRPr lang="en-US"/>
        </a:p>
      </dgm:t>
    </dgm:pt>
    <dgm:pt modelId="{0D0F9C72-8C17-4043-ACC9-E4CDA60BE61A}">
      <dgm:prSet phldrT="[Text]"/>
      <dgm:spPr>
        <a:ln w="76200">
          <a:solidFill>
            <a:srgbClr val="C00000"/>
          </a:solidFill>
        </a:ln>
      </dgm:spPr>
      <dgm:t>
        <a:bodyPr/>
        <a:lstStyle/>
        <a:p>
          <a:r>
            <a:rPr lang="en-US" dirty="0"/>
            <a:t>Revenue Limit Tax Levy</a:t>
          </a:r>
        </a:p>
        <a:p>
          <a:r>
            <a:rPr lang="en-US" dirty="0"/>
            <a:t>(Funds 10, 38 and/or 41)</a:t>
          </a:r>
        </a:p>
      </dgm:t>
    </dgm:pt>
    <dgm:pt modelId="{1E0E47E9-CF8D-417D-BE57-2978B6165604}" type="parTrans" cxnId="{E42C7AE5-6A18-42E9-993A-C5D23BDF4662}">
      <dgm:prSet/>
      <dgm:spPr/>
      <dgm:t>
        <a:bodyPr/>
        <a:lstStyle/>
        <a:p>
          <a:endParaRPr lang="en-US"/>
        </a:p>
      </dgm:t>
    </dgm:pt>
    <dgm:pt modelId="{6C9C74EB-F6F6-477F-99BD-03E3EFE21028}" type="sibTrans" cxnId="{E42C7AE5-6A18-42E9-993A-C5D23BDF4662}">
      <dgm:prSet/>
      <dgm:spPr/>
      <dgm:t>
        <a:bodyPr/>
        <a:lstStyle/>
        <a:p>
          <a:endParaRPr lang="en-US"/>
        </a:p>
      </dgm:t>
    </dgm:pt>
    <dgm:pt modelId="{4FDE00A5-293D-4357-847B-F5BB52E78E0A}">
      <dgm:prSet phldrT="[Text]"/>
      <dgm:spPr/>
      <dgm:t>
        <a:bodyPr/>
        <a:lstStyle/>
        <a:p>
          <a:r>
            <a:rPr lang="en-US" dirty="0"/>
            <a:t>Referendum Approved Debt Levy</a:t>
          </a:r>
        </a:p>
        <a:p>
          <a:r>
            <a:rPr lang="en-US" dirty="0"/>
            <a:t>(Fund 39)</a:t>
          </a:r>
        </a:p>
      </dgm:t>
    </dgm:pt>
    <dgm:pt modelId="{1149CD4B-72DC-4B50-9D84-CBBB5B391711}" type="parTrans" cxnId="{1CC5D01D-A3B0-42FA-8330-03B7CAE63FE9}">
      <dgm:prSet/>
      <dgm:spPr/>
      <dgm:t>
        <a:bodyPr/>
        <a:lstStyle/>
        <a:p>
          <a:endParaRPr lang="en-US"/>
        </a:p>
      </dgm:t>
    </dgm:pt>
    <dgm:pt modelId="{5695D72F-2D7A-460A-AB96-6644078B54FF}" type="sibTrans" cxnId="{1CC5D01D-A3B0-42FA-8330-03B7CAE63FE9}">
      <dgm:prSet/>
      <dgm:spPr/>
      <dgm:t>
        <a:bodyPr/>
        <a:lstStyle/>
        <a:p>
          <a:endParaRPr lang="en-US"/>
        </a:p>
      </dgm:t>
    </dgm:pt>
    <dgm:pt modelId="{6DFA0760-3871-4BAE-916A-10D60BFBB619}">
      <dgm:prSet phldrT="[Text]"/>
      <dgm:spPr/>
      <dgm:t>
        <a:bodyPr/>
        <a:lstStyle/>
        <a:p>
          <a:r>
            <a:rPr lang="en-US" dirty="0"/>
            <a:t>Community Service Tax Levy</a:t>
          </a:r>
        </a:p>
        <a:p>
          <a:r>
            <a:rPr lang="en-US" dirty="0"/>
            <a:t>(Fund 80)</a:t>
          </a:r>
        </a:p>
      </dgm:t>
    </dgm:pt>
    <dgm:pt modelId="{3A6ACDCE-E9B6-4D1E-93A4-48034D98AD30}" type="parTrans" cxnId="{54B5041E-781F-4235-873C-6ACBDA9A461C}">
      <dgm:prSet/>
      <dgm:spPr/>
      <dgm:t>
        <a:bodyPr/>
        <a:lstStyle/>
        <a:p>
          <a:endParaRPr lang="en-US"/>
        </a:p>
      </dgm:t>
    </dgm:pt>
    <dgm:pt modelId="{3292C7A4-FE6A-4CE6-BFD2-9884FF4406C8}" type="sibTrans" cxnId="{54B5041E-781F-4235-873C-6ACBDA9A461C}">
      <dgm:prSet/>
      <dgm:spPr/>
      <dgm:t>
        <a:bodyPr/>
        <a:lstStyle/>
        <a:p>
          <a:endParaRPr lang="en-US"/>
        </a:p>
      </dgm:t>
    </dgm:pt>
    <dgm:pt modelId="{1053D7F3-965D-484B-B67E-12E3FD7C6025}">
      <dgm:prSet phldrT="[Text]"/>
      <dgm:spPr/>
      <dgm:t>
        <a:bodyPr/>
        <a:lstStyle/>
        <a:p>
          <a:r>
            <a:rPr lang="en-US" dirty="0"/>
            <a:t>Prior Year Levy Chargeback </a:t>
          </a:r>
        </a:p>
        <a:p>
          <a:r>
            <a:rPr lang="en-US" dirty="0"/>
            <a:t>and Other</a:t>
          </a:r>
        </a:p>
      </dgm:t>
    </dgm:pt>
    <dgm:pt modelId="{B5A84BD9-0CA6-41EE-A281-8406AC7D736B}" type="parTrans" cxnId="{9E576999-57CB-4C9C-8A41-53F4FADDFD38}">
      <dgm:prSet/>
      <dgm:spPr/>
      <dgm:t>
        <a:bodyPr/>
        <a:lstStyle/>
        <a:p>
          <a:endParaRPr lang="en-US"/>
        </a:p>
      </dgm:t>
    </dgm:pt>
    <dgm:pt modelId="{BA3DFB51-7888-4649-ACC9-56782E461183}" type="sibTrans" cxnId="{9E576999-57CB-4C9C-8A41-53F4FADDFD38}">
      <dgm:prSet/>
      <dgm:spPr/>
      <dgm:t>
        <a:bodyPr/>
        <a:lstStyle/>
        <a:p>
          <a:endParaRPr lang="en-US"/>
        </a:p>
      </dgm:t>
    </dgm:pt>
    <dgm:pt modelId="{7D44E2C7-5EFB-4C81-AD53-4CC65E126689}" type="pres">
      <dgm:prSet presAssocID="{2B067A9B-FCD8-43B1-939E-13E7ADE85E64}" presName="cycle" presStyleCnt="0">
        <dgm:presLayoutVars>
          <dgm:chMax val="1"/>
          <dgm:dir/>
          <dgm:animLvl val="ctr"/>
          <dgm:resizeHandles val="exact"/>
        </dgm:presLayoutVars>
      </dgm:prSet>
      <dgm:spPr/>
    </dgm:pt>
    <dgm:pt modelId="{148CA9B3-FCFB-4017-8C0F-E4BFF20A85ED}" type="pres">
      <dgm:prSet presAssocID="{F8BAB46F-684F-4735-AE27-DF75C1CDB62A}" presName="centerShape" presStyleLbl="node0" presStyleIdx="0" presStyleCnt="1"/>
      <dgm:spPr/>
    </dgm:pt>
    <dgm:pt modelId="{AECA4520-9E0F-404F-B5CA-AE3C5E70EA1A}" type="pres">
      <dgm:prSet presAssocID="{1E0E47E9-CF8D-417D-BE57-2978B6165604}" presName="parTrans" presStyleLbl="bgSibTrans2D1" presStyleIdx="0" presStyleCnt="4"/>
      <dgm:spPr/>
    </dgm:pt>
    <dgm:pt modelId="{BC589D94-4599-483F-AAA7-FDCD526321DB}" type="pres">
      <dgm:prSet presAssocID="{0D0F9C72-8C17-4043-ACC9-E4CDA60BE61A}" presName="node" presStyleLbl="node1" presStyleIdx="0" presStyleCnt="4">
        <dgm:presLayoutVars>
          <dgm:bulletEnabled val="1"/>
        </dgm:presLayoutVars>
      </dgm:prSet>
      <dgm:spPr/>
    </dgm:pt>
    <dgm:pt modelId="{1D8AEA44-C3A8-419E-B8C7-E99718BE1417}" type="pres">
      <dgm:prSet presAssocID="{1149CD4B-72DC-4B50-9D84-CBBB5B391711}" presName="parTrans" presStyleLbl="bgSibTrans2D1" presStyleIdx="1" presStyleCnt="4"/>
      <dgm:spPr/>
    </dgm:pt>
    <dgm:pt modelId="{3B5CF9E2-C733-4ECB-892E-FD915951D0C2}" type="pres">
      <dgm:prSet presAssocID="{4FDE00A5-293D-4357-847B-F5BB52E78E0A}" presName="node" presStyleLbl="node1" presStyleIdx="1" presStyleCnt="4">
        <dgm:presLayoutVars>
          <dgm:bulletEnabled val="1"/>
        </dgm:presLayoutVars>
      </dgm:prSet>
      <dgm:spPr/>
    </dgm:pt>
    <dgm:pt modelId="{75FA614A-16AA-43FC-9D40-2E4D02D71605}" type="pres">
      <dgm:prSet presAssocID="{3A6ACDCE-E9B6-4D1E-93A4-48034D98AD30}" presName="parTrans" presStyleLbl="bgSibTrans2D1" presStyleIdx="2" presStyleCnt="4"/>
      <dgm:spPr/>
    </dgm:pt>
    <dgm:pt modelId="{FAB62C51-0E9F-4C3D-A1DE-36FD339D24F4}" type="pres">
      <dgm:prSet presAssocID="{6DFA0760-3871-4BAE-916A-10D60BFBB619}" presName="node" presStyleLbl="node1" presStyleIdx="2" presStyleCnt="4">
        <dgm:presLayoutVars>
          <dgm:bulletEnabled val="1"/>
        </dgm:presLayoutVars>
      </dgm:prSet>
      <dgm:spPr/>
    </dgm:pt>
    <dgm:pt modelId="{A05C4E82-3054-4EC9-A58E-C5A87CD1332B}" type="pres">
      <dgm:prSet presAssocID="{B5A84BD9-0CA6-41EE-A281-8406AC7D736B}" presName="parTrans" presStyleLbl="bgSibTrans2D1" presStyleIdx="3" presStyleCnt="4"/>
      <dgm:spPr/>
    </dgm:pt>
    <dgm:pt modelId="{A60893CB-1F7C-47C7-A9E4-49CA8A87AB7F}" type="pres">
      <dgm:prSet presAssocID="{1053D7F3-965D-484B-B67E-12E3FD7C6025}" presName="node" presStyleLbl="node1" presStyleIdx="3" presStyleCnt="4">
        <dgm:presLayoutVars>
          <dgm:bulletEnabled val="1"/>
        </dgm:presLayoutVars>
      </dgm:prSet>
      <dgm:spPr/>
    </dgm:pt>
  </dgm:ptLst>
  <dgm:cxnLst>
    <dgm:cxn modelId="{EB5E350B-118D-4551-9BE9-00FFD2A5E509}" type="presOf" srcId="{F8BAB46F-684F-4735-AE27-DF75C1CDB62A}" destId="{148CA9B3-FCFB-4017-8C0F-E4BFF20A85ED}" srcOrd="0" destOrd="0" presId="urn:microsoft.com/office/officeart/2005/8/layout/radial4"/>
    <dgm:cxn modelId="{ED0D9E12-949D-495E-A0A2-F8A0B2613104}" type="presOf" srcId="{1053D7F3-965D-484B-B67E-12E3FD7C6025}" destId="{A60893CB-1F7C-47C7-A9E4-49CA8A87AB7F}" srcOrd="0" destOrd="0" presId="urn:microsoft.com/office/officeart/2005/8/layout/radial4"/>
    <dgm:cxn modelId="{AB2C7318-A704-4C63-A6BD-87AADC89CF88}" type="presOf" srcId="{1E0E47E9-CF8D-417D-BE57-2978B6165604}" destId="{AECA4520-9E0F-404F-B5CA-AE3C5E70EA1A}" srcOrd="0" destOrd="0" presId="urn:microsoft.com/office/officeart/2005/8/layout/radial4"/>
    <dgm:cxn modelId="{C6D95819-810B-442A-BB11-1A6CDBE8D730}" type="presOf" srcId="{1149CD4B-72DC-4B50-9D84-CBBB5B391711}" destId="{1D8AEA44-C3A8-419E-B8C7-E99718BE1417}" srcOrd="0" destOrd="0" presId="urn:microsoft.com/office/officeart/2005/8/layout/radial4"/>
    <dgm:cxn modelId="{1CC5D01D-A3B0-42FA-8330-03B7CAE63FE9}" srcId="{F8BAB46F-684F-4735-AE27-DF75C1CDB62A}" destId="{4FDE00A5-293D-4357-847B-F5BB52E78E0A}" srcOrd="1" destOrd="0" parTransId="{1149CD4B-72DC-4B50-9D84-CBBB5B391711}" sibTransId="{5695D72F-2D7A-460A-AB96-6644078B54FF}"/>
    <dgm:cxn modelId="{54B5041E-781F-4235-873C-6ACBDA9A461C}" srcId="{F8BAB46F-684F-4735-AE27-DF75C1CDB62A}" destId="{6DFA0760-3871-4BAE-916A-10D60BFBB619}" srcOrd="2" destOrd="0" parTransId="{3A6ACDCE-E9B6-4D1E-93A4-48034D98AD30}" sibTransId="{3292C7A4-FE6A-4CE6-BFD2-9884FF4406C8}"/>
    <dgm:cxn modelId="{D61F9022-5720-4544-8C7E-29027FB5B708}" type="presOf" srcId="{0D0F9C72-8C17-4043-ACC9-E4CDA60BE61A}" destId="{BC589D94-4599-483F-AAA7-FDCD526321DB}" srcOrd="0" destOrd="0" presId="urn:microsoft.com/office/officeart/2005/8/layout/radial4"/>
    <dgm:cxn modelId="{30B1303F-CE5F-4771-92A1-F756B4B1183B}" type="presOf" srcId="{2B067A9B-FCD8-43B1-939E-13E7ADE85E64}" destId="{7D44E2C7-5EFB-4C81-AD53-4CC65E126689}" srcOrd="0" destOrd="0" presId="urn:microsoft.com/office/officeart/2005/8/layout/radial4"/>
    <dgm:cxn modelId="{83A74471-DE3D-4829-AAD9-9E62C5F98B98}" srcId="{2B067A9B-FCD8-43B1-939E-13E7ADE85E64}" destId="{F8BAB46F-684F-4735-AE27-DF75C1CDB62A}" srcOrd="0" destOrd="0" parTransId="{CDF3641E-443D-44F1-8FE7-ADC2AF448506}" sibTransId="{45D18440-4D6C-4FCE-B650-C91108921D5F}"/>
    <dgm:cxn modelId="{A0F5D478-B12D-4E3E-9F25-2517EB378A61}" type="presOf" srcId="{6DFA0760-3871-4BAE-916A-10D60BFBB619}" destId="{FAB62C51-0E9F-4C3D-A1DE-36FD339D24F4}" srcOrd="0" destOrd="0" presId="urn:microsoft.com/office/officeart/2005/8/layout/radial4"/>
    <dgm:cxn modelId="{20469982-0865-4FA3-93A7-5910E02EB87B}" type="presOf" srcId="{B5A84BD9-0CA6-41EE-A281-8406AC7D736B}" destId="{A05C4E82-3054-4EC9-A58E-C5A87CD1332B}" srcOrd="0" destOrd="0" presId="urn:microsoft.com/office/officeart/2005/8/layout/radial4"/>
    <dgm:cxn modelId="{9E576999-57CB-4C9C-8A41-53F4FADDFD38}" srcId="{F8BAB46F-684F-4735-AE27-DF75C1CDB62A}" destId="{1053D7F3-965D-484B-B67E-12E3FD7C6025}" srcOrd="3" destOrd="0" parTransId="{B5A84BD9-0CA6-41EE-A281-8406AC7D736B}" sibTransId="{BA3DFB51-7888-4649-ACC9-56782E461183}"/>
    <dgm:cxn modelId="{6FEB4DBD-7B0C-4F6F-9C0E-FDAF0700AD30}" type="presOf" srcId="{3A6ACDCE-E9B6-4D1E-93A4-48034D98AD30}" destId="{75FA614A-16AA-43FC-9D40-2E4D02D71605}" srcOrd="0" destOrd="0" presId="urn:microsoft.com/office/officeart/2005/8/layout/radial4"/>
    <dgm:cxn modelId="{E42C7AE5-6A18-42E9-993A-C5D23BDF4662}" srcId="{F8BAB46F-684F-4735-AE27-DF75C1CDB62A}" destId="{0D0F9C72-8C17-4043-ACC9-E4CDA60BE61A}" srcOrd="0" destOrd="0" parTransId="{1E0E47E9-CF8D-417D-BE57-2978B6165604}" sibTransId="{6C9C74EB-F6F6-477F-99BD-03E3EFE21028}"/>
    <dgm:cxn modelId="{B88BF9FB-FCE9-4559-AC4D-B0910F2BF192}" type="presOf" srcId="{4FDE00A5-293D-4357-847B-F5BB52E78E0A}" destId="{3B5CF9E2-C733-4ECB-892E-FD915951D0C2}" srcOrd="0" destOrd="0" presId="urn:microsoft.com/office/officeart/2005/8/layout/radial4"/>
    <dgm:cxn modelId="{4960C3AE-70EB-4823-9E99-F6E226A747EC}" type="presParOf" srcId="{7D44E2C7-5EFB-4C81-AD53-4CC65E126689}" destId="{148CA9B3-FCFB-4017-8C0F-E4BFF20A85ED}" srcOrd="0" destOrd="0" presId="urn:microsoft.com/office/officeart/2005/8/layout/radial4"/>
    <dgm:cxn modelId="{AA6801E5-7982-4D48-9DE0-7995614FB43D}" type="presParOf" srcId="{7D44E2C7-5EFB-4C81-AD53-4CC65E126689}" destId="{AECA4520-9E0F-404F-B5CA-AE3C5E70EA1A}" srcOrd="1" destOrd="0" presId="urn:microsoft.com/office/officeart/2005/8/layout/radial4"/>
    <dgm:cxn modelId="{C606D266-3904-4FFF-ABE5-4E9F5DAA94C3}" type="presParOf" srcId="{7D44E2C7-5EFB-4C81-AD53-4CC65E126689}" destId="{BC589D94-4599-483F-AAA7-FDCD526321DB}" srcOrd="2" destOrd="0" presId="urn:microsoft.com/office/officeart/2005/8/layout/radial4"/>
    <dgm:cxn modelId="{AC93996D-3829-45A0-884B-CCF3459F9B67}" type="presParOf" srcId="{7D44E2C7-5EFB-4C81-AD53-4CC65E126689}" destId="{1D8AEA44-C3A8-419E-B8C7-E99718BE1417}" srcOrd="3" destOrd="0" presId="urn:microsoft.com/office/officeart/2005/8/layout/radial4"/>
    <dgm:cxn modelId="{9B2023E9-9CA0-4F07-868A-43AECCDD9958}" type="presParOf" srcId="{7D44E2C7-5EFB-4C81-AD53-4CC65E126689}" destId="{3B5CF9E2-C733-4ECB-892E-FD915951D0C2}" srcOrd="4" destOrd="0" presId="urn:microsoft.com/office/officeart/2005/8/layout/radial4"/>
    <dgm:cxn modelId="{E2B3AD96-271E-4EDA-B791-81FB24E61079}" type="presParOf" srcId="{7D44E2C7-5EFB-4C81-AD53-4CC65E126689}" destId="{75FA614A-16AA-43FC-9D40-2E4D02D71605}" srcOrd="5" destOrd="0" presId="urn:microsoft.com/office/officeart/2005/8/layout/radial4"/>
    <dgm:cxn modelId="{E8770D60-D54D-400C-8DF9-6ABF8B2E2603}" type="presParOf" srcId="{7D44E2C7-5EFB-4C81-AD53-4CC65E126689}" destId="{FAB62C51-0E9F-4C3D-A1DE-36FD339D24F4}" srcOrd="6" destOrd="0" presId="urn:microsoft.com/office/officeart/2005/8/layout/radial4"/>
    <dgm:cxn modelId="{2A7EAA61-C739-4C71-A7E7-493A40B5AB30}" type="presParOf" srcId="{7D44E2C7-5EFB-4C81-AD53-4CC65E126689}" destId="{A05C4E82-3054-4EC9-A58E-C5A87CD1332B}" srcOrd="7" destOrd="0" presId="urn:microsoft.com/office/officeart/2005/8/layout/radial4"/>
    <dgm:cxn modelId="{1FAD2BD4-2147-472A-9DC7-5FF034EC1840}" type="presParOf" srcId="{7D44E2C7-5EFB-4C81-AD53-4CC65E126689}" destId="{A60893CB-1F7C-47C7-A9E4-49CA8A87AB7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D7B117-2DFD-4330-B75D-7019407746D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AE727C0-6674-47F0-86A7-52A55B1F34F0}">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January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Property assessment</a:t>
          </a:r>
        </a:p>
      </dgm:t>
    </dgm:pt>
    <dgm:pt modelId="{7A80734C-440E-44F7-A7F6-C387FC63BD57}" type="parTrans" cxnId="{29591665-4266-42DC-96DE-19816C8290E0}">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15722650-C382-4AFF-A915-7864249D200E}" type="sibTrans" cxnId="{29591665-4266-42DC-96DE-19816C8290E0}">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EB4B3CF-1969-492F-B2D6-C2DB5942BBB4}">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June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SOA and MAR to DOR</a:t>
          </a:r>
        </a:p>
      </dgm:t>
    </dgm:pt>
    <dgm:pt modelId="{4AA174BA-289B-4DB5-8B5B-1D0EFC0A5AD4}" type="parTrans" cxnId="{13B5ABE5-09D3-4363-99E3-2908A6EEFBB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DDC2EA8-9C0A-48A7-B432-2F5A3497097B}" type="sibTrans" cxnId="{13B5ABE5-09D3-4363-99E3-2908A6EEFBB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0F9C3D1-3178-4D56-9682-C0D4539A7DEF}">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August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and counties</a:t>
          </a:r>
        </a:p>
      </dgm:t>
    </dgm:pt>
    <dgm:pt modelId="{BD89BE49-DFD3-4049-A696-BBF757A01991}" type="parTrans" cxnId="{4BEDFDF9-41B9-456D-9D84-76F1D08ACC9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4C4D266-A150-449C-9194-9E81BFD209B6}" type="sibTrans" cxnId="{4BEDFDF9-41B9-456D-9D84-76F1D08ACC9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DCBD651F-3E3B-47F4-A266-E96C33DF48B9}">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October 1 Equalized values to DPI, schools</a:t>
          </a:r>
        </a:p>
      </dgm:t>
    </dgm:pt>
    <dgm:pt modelId="{AF439096-A3FE-4C5D-A10F-C3BAB12CDEFF}" type="parTrans" cxnId="{03EF02E4-783C-4274-BF58-6ECC6A7F2571}">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639D4649-4B40-4D07-B111-85B48843BB9C}" type="sibTrans" cxnId="{03EF02E4-783C-4274-BF58-6ECC6A7F2571}">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A34343D-5BEF-4470-B40E-8F075389FFDA}">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DPI sends school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levies to DOR</a:t>
          </a:r>
        </a:p>
      </dgm:t>
    </dgm:pt>
    <dgm:pt modelId="{E1A80C0A-5E65-44CE-B03B-E8252AC19F9A}" type="parTrans" cxnId="{9DD7A18C-5A61-4E91-901D-8E5529F0A63F}">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84AA4ED-4CDE-4A3D-A343-2067142931B5}" type="sibTrans" cxnId="{9DD7A18C-5A61-4E91-901D-8E5529F0A63F}">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96E470A-A0FA-4925-AFAC-025C5776FE7E}">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November 20</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DOR issues credit notices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t>
          </a:r>
        </a:p>
      </dgm:t>
    </dgm:pt>
    <dgm:pt modelId="{209C82DA-1010-4F7A-82B4-CC15849C2320}" type="parTrans" cxnId="{23B3D171-4C36-4E15-BDB0-5500E9E5111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16FC276-B433-4F56-AA6F-62EF4FE54C43}" type="sibTrans" cxnId="{23B3D171-4C36-4E15-BDB0-5500E9E5111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53B6B05A-E80B-4CA7-8EF2-A1297043A919}">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1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eadline to send levy info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clerks</a:t>
          </a:r>
        </a:p>
      </dgm:t>
    </dgm:pt>
    <dgm:pt modelId="{F12FACB3-C9CC-430C-B562-061BC852D9AA}" type="parTrans" cxnId="{F74E553B-8AA6-4157-A855-F29E5C9350BD}">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506A7D5-6AF5-4896-B5A8-E83C30CEABE6}" type="sibTrans" cxnId="{F74E553B-8AA6-4157-A855-F29E5C9350BD}">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696B7CC-1C35-49F9-AA6F-2F787C473771}">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8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Deadline for tax roll delivery to treasurers</a:t>
          </a:r>
        </a:p>
      </dgm:t>
    </dgm:pt>
    <dgm:pt modelId="{773BFCED-5E79-461E-8FC4-501A44F82561}" type="parTrans" cxnId="{9A34EA71-1EBE-40A4-9B7F-7A4E74A03ED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99F7100-31C0-46CD-A4F5-DF3B28AD1F6D}" type="sibTrans" cxnId="{9A34EA71-1EBE-40A4-9B7F-7A4E74A03ED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2B10A370-05EE-4C93-BE94-037FF7113C93}">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Third Monday in December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M</a:t>
          </a:r>
          <a:r>
            <a:rPr lang="en-US" sz="1400" b="1" dirty="0">
              <a:latin typeface="Calibri Light" panose="020F0302020204030204" pitchFamily="34" charset="0"/>
              <a:cs typeface="Calibri Light" panose="020F0302020204030204" pitchFamily="34" charset="0"/>
            </a:rPr>
            <a:t>ail tax bills</a:t>
          </a:r>
        </a:p>
      </dgm:t>
    </dgm:pt>
    <dgm:pt modelId="{73CD631C-CA5A-475F-B6C4-A03DA6DA6A65}" type="par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7A9A83F3-000A-49A0-AD0D-2CD5FC322A0C}" type="sib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AF80C769-C6C7-4087-B52E-8092CCDD896A}" type="pres">
      <dgm:prSet presAssocID="{5ED7B117-2DFD-4330-B75D-7019407746DB}" presName="Name0" presStyleCnt="0">
        <dgm:presLayoutVars>
          <dgm:dir/>
          <dgm:resizeHandles/>
        </dgm:presLayoutVars>
      </dgm:prSet>
      <dgm:spPr/>
    </dgm:pt>
    <dgm:pt modelId="{8E6B7F20-D7B9-4FD8-B73F-DF00B023EA72}" type="pres">
      <dgm:prSet presAssocID="{DAE727C0-6674-47F0-86A7-52A55B1F34F0}" presName="compNode" presStyleCnt="0"/>
      <dgm:spPr/>
    </dgm:pt>
    <dgm:pt modelId="{811903D3-6192-4300-B92B-7D6B6C59506A}" type="pres">
      <dgm:prSet presAssocID="{DAE727C0-6674-47F0-86A7-52A55B1F34F0}" presName="dummyConnPt" presStyleCnt="0"/>
      <dgm:spPr/>
    </dgm:pt>
    <dgm:pt modelId="{CEA96672-F2CD-4531-8378-CC016A0FCA32}" type="pres">
      <dgm:prSet presAssocID="{DAE727C0-6674-47F0-86A7-52A55B1F34F0}" presName="node" presStyleLbl="node1" presStyleIdx="0" presStyleCnt="9">
        <dgm:presLayoutVars>
          <dgm:bulletEnabled val="1"/>
        </dgm:presLayoutVars>
      </dgm:prSet>
      <dgm:spPr/>
    </dgm:pt>
    <dgm:pt modelId="{C45A720E-05CE-4388-940B-1FA633BAC93C}" type="pres">
      <dgm:prSet presAssocID="{15722650-C382-4AFF-A915-7864249D200E}" presName="sibTrans" presStyleLbl="bgSibTrans2D1" presStyleIdx="0" presStyleCnt="8"/>
      <dgm:spPr/>
    </dgm:pt>
    <dgm:pt modelId="{8FE3D5BE-8859-4C23-84F1-DFCF9366B210}" type="pres">
      <dgm:prSet presAssocID="{8EB4B3CF-1969-492F-B2D6-C2DB5942BBB4}" presName="compNode" presStyleCnt="0"/>
      <dgm:spPr/>
    </dgm:pt>
    <dgm:pt modelId="{76043092-D231-432E-9FC8-ED3884790796}" type="pres">
      <dgm:prSet presAssocID="{8EB4B3CF-1969-492F-B2D6-C2DB5942BBB4}" presName="dummyConnPt" presStyleCnt="0"/>
      <dgm:spPr/>
    </dgm:pt>
    <dgm:pt modelId="{5275977D-569A-4E74-B348-9F59C7E84824}" type="pres">
      <dgm:prSet presAssocID="{8EB4B3CF-1969-492F-B2D6-C2DB5942BBB4}" presName="node" presStyleLbl="node1" presStyleIdx="1" presStyleCnt="9">
        <dgm:presLayoutVars>
          <dgm:bulletEnabled val="1"/>
        </dgm:presLayoutVars>
      </dgm:prSet>
      <dgm:spPr/>
    </dgm:pt>
    <dgm:pt modelId="{2FDE91BA-F19F-4D07-8A4C-A6EC8F91462B}" type="pres">
      <dgm:prSet presAssocID="{8DDC2EA8-9C0A-48A7-B432-2F5A3497097B}" presName="sibTrans" presStyleLbl="bgSibTrans2D1" presStyleIdx="1" presStyleCnt="8"/>
      <dgm:spPr/>
    </dgm:pt>
    <dgm:pt modelId="{8446E0FD-1BBF-4322-908B-9BEADCE248D8}" type="pres">
      <dgm:prSet presAssocID="{90F9C3D1-3178-4D56-9682-C0D4539A7DEF}" presName="compNode" presStyleCnt="0"/>
      <dgm:spPr/>
    </dgm:pt>
    <dgm:pt modelId="{E01978A1-24B6-42E3-A735-C4D8C00F59AD}" type="pres">
      <dgm:prSet presAssocID="{90F9C3D1-3178-4D56-9682-C0D4539A7DEF}" presName="dummyConnPt" presStyleCnt="0"/>
      <dgm:spPr/>
    </dgm:pt>
    <dgm:pt modelId="{745AD6FC-7B51-4431-995D-00C40616C86B}" type="pres">
      <dgm:prSet presAssocID="{90F9C3D1-3178-4D56-9682-C0D4539A7DEF}" presName="node" presStyleLbl="node1" presStyleIdx="2" presStyleCnt="9">
        <dgm:presLayoutVars>
          <dgm:bulletEnabled val="1"/>
        </dgm:presLayoutVars>
      </dgm:prSet>
      <dgm:spPr/>
    </dgm:pt>
    <dgm:pt modelId="{7A0AA696-83E0-4C28-A1B9-72038D49CDCD}" type="pres">
      <dgm:prSet presAssocID="{34C4D266-A150-449C-9194-9E81BFD209B6}" presName="sibTrans" presStyleLbl="bgSibTrans2D1" presStyleIdx="2" presStyleCnt="8"/>
      <dgm:spPr/>
    </dgm:pt>
    <dgm:pt modelId="{73475054-C11F-4E13-B0FD-79E86855A765}" type="pres">
      <dgm:prSet presAssocID="{DCBD651F-3E3B-47F4-A266-E96C33DF48B9}" presName="compNode" presStyleCnt="0"/>
      <dgm:spPr/>
    </dgm:pt>
    <dgm:pt modelId="{4662C0AC-CC4E-4E0E-93FC-553054BDB7F5}" type="pres">
      <dgm:prSet presAssocID="{DCBD651F-3E3B-47F4-A266-E96C33DF48B9}" presName="dummyConnPt" presStyleCnt="0"/>
      <dgm:spPr/>
    </dgm:pt>
    <dgm:pt modelId="{155CE3C2-F43E-447F-8428-E71269589DD8}" type="pres">
      <dgm:prSet presAssocID="{DCBD651F-3E3B-47F4-A266-E96C33DF48B9}" presName="node" presStyleLbl="node1" presStyleIdx="3" presStyleCnt="9">
        <dgm:presLayoutVars>
          <dgm:bulletEnabled val="1"/>
        </dgm:presLayoutVars>
      </dgm:prSet>
      <dgm:spPr/>
    </dgm:pt>
    <dgm:pt modelId="{EB4D920C-3CB8-43CF-A977-264FFA3F01A9}" type="pres">
      <dgm:prSet presAssocID="{639D4649-4B40-4D07-B111-85B48843BB9C}" presName="sibTrans" presStyleLbl="bgSibTrans2D1" presStyleIdx="3" presStyleCnt="8"/>
      <dgm:spPr/>
    </dgm:pt>
    <dgm:pt modelId="{7DE22D19-C925-4741-BE62-3409919132D3}" type="pres">
      <dgm:prSet presAssocID="{8A34343D-5BEF-4470-B40E-8F075389FFDA}" presName="compNode" presStyleCnt="0"/>
      <dgm:spPr/>
    </dgm:pt>
    <dgm:pt modelId="{22B278E6-E7F4-42EE-827C-7A7BFD917827}" type="pres">
      <dgm:prSet presAssocID="{8A34343D-5BEF-4470-B40E-8F075389FFDA}" presName="dummyConnPt" presStyleCnt="0"/>
      <dgm:spPr/>
    </dgm:pt>
    <dgm:pt modelId="{B1B664EB-7195-4B1A-B25B-7F4D212A514F}" type="pres">
      <dgm:prSet presAssocID="{8A34343D-5BEF-4470-B40E-8F075389FFDA}" presName="node" presStyleLbl="node1" presStyleIdx="4" presStyleCnt="9">
        <dgm:presLayoutVars>
          <dgm:bulletEnabled val="1"/>
        </dgm:presLayoutVars>
      </dgm:prSet>
      <dgm:spPr/>
    </dgm:pt>
    <dgm:pt modelId="{F3F5DF4B-098C-4A63-B539-5C0D45D8B1CB}" type="pres">
      <dgm:prSet presAssocID="{B84AA4ED-4CDE-4A3D-A343-2067142931B5}" presName="sibTrans" presStyleLbl="bgSibTrans2D1" presStyleIdx="4" presStyleCnt="8"/>
      <dgm:spPr/>
    </dgm:pt>
    <dgm:pt modelId="{FD9D2CDD-366A-43D2-B8D0-DDAE6D9974DE}" type="pres">
      <dgm:prSet presAssocID="{896E470A-A0FA-4925-AFAC-025C5776FE7E}" presName="compNode" presStyleCnt="0"/>
      <dgm:spPr/>
    </dgm:pt>
    <dgm:pt modelId="{611A539A-8FE2-439C-8D81-41880D462A6E}" type="pres">
      <dgm:prSet presAssocID="{896E470A-A0FA-4925-AFAC-025C5776FE7E}" presName="dummyConnPt" presStyleCnt="0"/>
      <dgm:spPr/>
    </dgm:pt>
    <dgm:pt modelId="{1DDACFE4-ACEC-4860-B688-88982408F29E}" type="pres">
      <dgm:prSet presAssocID="{896E470A-A0FA-4925-AFAC-025C5776FE7E}" presName="node" presStyleLbl="node1" presStyleIdx="5" presStyleCnt="9">
        <dgm:presLayoutVars>
          <dgm:bulletEnabled val="1"/>
        </dgm:presLayoutVars>
      </dgm:prSet>
      <dgm:spPr/>
    </dgm:pt>
    <dgm:pt modelId="{8AAF920E-1CBE-4A2E-B508-CFC320494124}" type="pres">
      <dgm:prSet presAssocID="{816FC276-B433-4F56-AA6F-62EF4FE54C43}" presName="sibTrans" presStyleLbl="bgSibTrans2D1" presStyleIdx="5" presStyleCnt="8"/>
      <dgm:spPr/>
    </dgm:pt>
    <dgm:pt modelId="{1BE6369B-54C6-4E5F-9742-02983DD5B5CD}" type="pres">
      <dgm:prSet presAssocID="{53B6B05A-E80B-4CA7-8EF2-A1297043A919}" presName="compNode" presStyleCnt="0"/>
      <dgm:spPr/>
    </dgm:pt>
    <dgm:pt modelId="{E27E6537-EFC3-4F88-9C7F-D8D3DF04CA96}" type="pres">
      <dgm:prSet presAssocID="{53B6B05A-E80B-4CA7-8EF2-A1297043A919}" presName="dummyConnPt" presStyleCnt="0"/>
      <dgm:spPr/>
    </dgm:pt>
    <dgm:pt modelId="{A1562115-19DE-4C94-AAC1-202F14274CF0}" type="pres">
      <dgm:prSet presAssocID="{53B6B05A-E80B-4CA7-8EF2-A1297043A919}" presName="node" presStyleLbl="node1" presStyleIdx="6" presStyleCnt="9">
        <dgm:presLayoutVars>
          <dgm:bulletEnabled val="1"/>
        </dgm:presLayoutVars>
      </dgm:prSet>
      <dgm:spPr/>
    </dgm:pt>
    <dgm:pt modelId="{9DCD6D61-E59A-421E-BACC-253C141599CA}" type="pres">
      <dgm:prSet presAssocID="{9506A7D5-6AF5-4896-B5A8-E83C30CEABE6}" presName="sibTrans" presStyleLbl="bgSibTrans2D1" presStyleIdx="6" presStyleCnt="8"/>
      <dgm:spPr/>
    </dgm:pt>
    <dgm:pt modelId="{08402768-91EC-47E4-9A80-3D0954A66A5A}" type="pres">
      <dgm:prSet presAssocID="{3696B7CC-1C35-49F9-AA6F-2F787C473771}" presName="compNode" presStyleCnt="0"/>
      <dgm:spPr/>
    </dgm:pt>
    <dgm:pt modelId="{E4D7D9A4-03F6-4125-ACA7-2291F84916FC}" type="pres">
      <dgm:prSet presAssocID="{3696B7CC-1C35-49F9-AA6F-2F787C473771}" presName="dummyConnPt" presStyleCnt="0"/>
      <dgm:spPr/>
    </dgm:pt>
    <dgm:pt modelId="{830E684C-1C28-4488-ADBD-6B41296C326A}" type="pres">
      <dgm:prSet presAssocID="{3696B7CC-1C35-49F9-AA6F-2F787C473771}" presName="node" presStyleLbl="node1" presStyleIdx="7" presStyleCnt="9">
        <dgm:presLayoutVars>
          <dgm:bulletEnabled val="1"/>
        </dgm:presLayoutVars>
      </dgm:prSet>
      <dgm:spPr/>
    </dgm:pt>
    <dgm:pt modelId="{3E9B24A8-2A94-4110-BC15-FE343F4E71B7}" type="pres">
      <dgm:prSet presAssocID="{B99F7100-31C0-46CD-A4F5-DF3B28AD1F6D}" presName="sibTrans" presStyleLbl="bgSibTrans2D1" presStyleIdx="7" presStyleCnt="8"/>
      <dgm:spPr/>
    </dgm:pt>
    <dgm:pt modelId="{5338DA91-8B11-4DA8-9530-2D6D57B8501D}" type="pres">
      <dgm:prSet presAssocID="{2B10A370-05EE-4C93-BE94-037FF7113C93}" presName="compNode" presStyleCnt="0"/>
      <dgm:spPr/>
    </dgm:pt>
    <dgm:pt modelId="{3C9155A8-8053-4227-85F2-0BF2045DD32E}" type="pres">
      <dgm:prSet presAssocID="{2B10A370-05EE-4C93-BE94-037FF7113C93}" presName="dummyConnPt" presStyleCnt="0"/>
      <dgm:spPr/>
    </dgm:pt>
    <dgm:pt modelId="{0628AF24-ED64-469E-B9A0-A3619B91CC17}" type="pres">
      <dgm:prSet presAssocID="{2B10A370-05EE-4C93-BE94-037FF7113C93}" presName="node" presStyleLbl="node1" presStyleIdx="8" presStyleCnt="9">
        <dgm:presLayoutVars>
          <dgm:bulletEnabled val="1"/>
        </dgm:presLayoutVars>
      </dgm:prSet>
      <dgm:spPr/>
    </dgm:pt>
  </dgm:ptLst>
  <dgm:cxnLst>
    <dgm:cxn modelId="{076A1A00-433D-49E8-8918-69CBF422BD55}" type="presOf" srcId="{2B10A370-05EE-4C93-BE94-037FF7113C93}" destId="{0628AF24-ED64-469E-B9A0-A3619B91CC17}" srcOrd="0" destOrd="0" presId="urn:microsoft.com/office/officeart/2005/8/layout/bProcess4"/>
    <dgm:cxn modelId="{A3908513-C217-4FD9-8DC8-D45B41AADBEC}" type="presOf" srcId="{B99F7100-31C0-46CD-A4F5-DF3B28AD1F6D}" destId="{3E9B24A8-2A94-4110-BC15-FE343F4E71B7}" srcOrd="0" destOrd="0" presId="urn:microsoft.com/office/officeart/2005/8/layout/bProcess4"/>
    <dgm:cxn modelId="{F4779D18-6F7D-43E5-9B82-A17DC6746B02}" type="presOf" srcId="{90F9C3D1-3178-4D56-9682-C0D4539A7DEF}" destId="{745AD6FC-7B51-4431-995D-00C40616C86B}" srcOrd="0" destOrd="0" presId="urn:microsoft.com/office/officeart/2005/8/layout/bProcess4"/>
    <dgm:cxn modelId="{088D671A-70B6-4B7C-987F-84B6B7BF1AAE}" type="presOf" srcId="{B84AA4ED-4CDE-4A3D-A343-2067142931B5}" destId="{F3F5DF4B-098C-4A63-B539-5C0D45D8B1CB}" srcOrd="0" destOrd="0" presId="urn:microsoft.com/office/officeart/2005/8/layout/bProcess4"/>
    <dgm:cxn modelId="{93ABC627-C901-4AE6-849B-FB59E0C73491}" type="presOf" srcId="{8A34343D-5BEF-4470-B40E-8F075389FFDA}" destId="{B1B664EB-7195-4B1A-B25B-7F4D212A514F}" srcOrd="0" destOrd="0" presId="urn:microsoft.com/office/officeart/2005/8/layout/bProcess4"/>
    <dgm:cxn modelId="{F74E553B-8AA6-4157-A855-F29E5C9350BD}" srcId="{5ED7B117-2DFD-4330-B75D-7019407746DB}" destId="{53B6B05A-E80B-4CA7-8EF2-A1297043A919}" srcOrd="6" destOrd="0" parTransId="{F12FACB3-C9CC-430C-B562-061BC852D9AA}" sibTransId="{9506A7D5-6AF5-4896-B5A8-E83C30CEABE6}"/>
    <dgm:cxn modelId="{E4D9A064-A1B1-4D4E-BA54-10B82520BAFE}" type="presOf" srcId="{8DDC2EA8-9C0A-48A7-B432-2F5A3497097B}" destId="{2FDE91BA-F19F-4D07-8A4C-A6EC8F91462B}" srcOrd="0" destOrd="0" presId="urn:microsoft.com/office/officeart/2005/8/layout/bProcess4"/>
    <dgm:cxn modelId="{29591665-4266-42DC-96DE-19816C8290E0}" srcId="{5ED7B117-2DFD-4330-B75D-7019407746DB}" destId="{DAE727C0-6674-47F0-86A7-52A55B1F34F0}" srcOrd="0" destOrd="0" parTransId="{7A80734C-440E-44F7-A7F6-C387FC63BD57}" sibTransId="{15722650-C382-4AFF-A915-7864249D200E}"/>
    <dgm:cxn modelId="{35DFFC69-CAF4-4FA9-A964-87F9CB45C72F}" type="presOf" srcId="{639D4649-4B40-4D07-B111-85B48843BB9C}" destId="{EB4D920C-3CB8-43CF-A977-264FFA3F01A9}" srcOrd="0" destOrd="0" presId="urn:microsoft.com/office/officeart/2005/8/layout/bProcess4"/>
    <dgm:cxn modelId="{AF46534D-616A-42A3-AF09-21D18D6BEB29}" type="presOf" srcId="{8EB4B3CF-1969-492F-B2D6-C2DB5942BBB4}" destId="{5275977D-569A-4E74-B348-9F59C7E84824}" srcOrd="0" destOrd="0" presId="urn:microsoft.com/office/officeart/2005/8/layout/bProcess4"/>
    <dgm:cxn modelId="{23B3D171-4C36-4E15-BDB0-5500E9E51117}" srcId="{5ED7B117-2DFD-4330-B75D-7019407746DB}" destId="{896E470A-A0FA-4925-AFAC-025C5776FE7E}" srcOrd="5" destOrd="0" parTransId="{209C82DA-1010-4F7A-82B4-CC15849C2320}" sibTransId="{816FC276-B433-4F56-AA6F-62EF4FE54C43}"/>
    <dgm:cxn modelId="{9A34EA71-1EBE-40A4-9B7F-7A4E74A03EDC}" srcId="{5ED7B117-2DFD-4330-B75D-7019407746DB}" destId="{3696B7CC-1C35-49F9-AA6F-2F787C473771}" srcOrd="7" destOrd="0" parTransId="{773BFCED-5E79-461E-8FC4-501A44F82561}" sibTransId="{B99F7100-31C0-46CD-A4F5-DF3B28AD1F6D}"/>
    <dgm:cxn modelId="{8CFDCF7A-B861-4B2D-B732-FCA3CCE8578B}" type="presOf" srcId="{DAE727C0-6674-47F0-86A7-52A55B1F34F0}" destId="{CEA96672-F2CD-4531-8378-CC016A0FCA32}" srcOrd="0" destOrd="0" presId="urn:microsoft.com/office/officeart/2005/8/layout/bProcess4"/>
    <dgm:cxn modelId="{7C3E7B85-DB27-47D3-BD5A-FFC9C2F881EF}" type="presOf" srcId="{DCBD651F-3E3B-47F4-A266-E96C33DF48B9}" destId="{155CE3C2-F43E-447F-8428-E71269589DD8}" srcOrd="0" destOrd="0" presId="urn:microsoft.com/office/officeart/2005/8/layout/bProcess4"/>
    <dgm:cxn modelId="{473C9B8B-389E-4400-AB5D-7DD9CF620DF9}" type="presOf" srcId="{9506A7D5-6AF5-4896-B5A8-E83C30CEABE6}" destId="{9DCD6D61-E59A-421E-BACC-253C141599CA}" srcOrd="0" destOrd="0" presId="urn:microsoft.com/office/officeart/2005/8/layout/bProcess4"/>
    <dgm:cxn modelId="{8561718C-DC94-4585-9B71-F1B230CD7755}" type="presOf" srcId="{53B6B05A-E80B-4CA7-8EF2-A1297043A919}" destId="{A1562115-19DE-4C94-AAC1-202F14274CF0}" srcOrd="0" destOrd="0" presId="urn:microsoft.com/office/officeart/2005/8/layout/bProcess4"/>
    <dgm:cxn modelId="{9DD7A18C-5A61-4E91-901D-8E5529F0A63F}" srcId="{5ED7B117-2DFD-4330-B75D-7019407746DB}" destId="{8A34343D-5BEF-4470-B40E-8F075389FFDA}" srcOrd="4" destOrd="0" parTransId="{E1A80C0A-5E65-44CE-B03B-E8252AC19F9A}" sibTransId="{B84AA4ED-4CDE-4A3D-A343-2067142931B5}"/>
    <dgm:cxn modelId="{FC1A1F99-D4B6-4003-BFEE-E5E106B307A6}" type="presOf" srcId="{34C4D266-A150-449C-9194-9E81BFD209B6}" destId="{7A0AA696-83E0-4C28-A1B9-72038D49CDCD}" srcOrd="0" destOrd="0" presId="urn:microsoft.com/office/officeart/2005/8/layout/bProcess4"/>
    <dgm:cxn modelId="{951951A8-5851-4696-B426-DCF0B17EDB05}" type="presOf" srcId="{5ED7B117-2DFD-4330-B75D-7019407746DB}" destId="{AF80C769-C6C7-4087-B52E-8092CCDD896A}" srcOrd="0" destOrd="0" presId="urn:microsoft.com/office/officeart/2005/8/layout/bProcess4"/>
    <dgm:cxn modelId="{335BEFB2-8E28-42B7-A415-94A6211AB97A}" type="presOf" srcId="{15722650-C382-4AFF-A915-7864249D200E}" destId="{C45A720E-05CE-4388-940B-1FA633BAC93C}" srcOrd="0" destOrd="0" presId="urn:microsoft.com/office/officeart/2005/8/layout/bProcess4"/>
    <dgm:cxn modelId="{4A7067C6-9763-4FA0-941D-96D0C2F7ED31}" type="presOf" srcId="{3696B7CC-1C35-49F9-AA6F-2F787C473771}" destId="{830E684C-1C28-4488-ADBD-6B41296C326A}" srcOrd="0" destOrd="0" presId="urn:microsoft.com/office/officeart/2005/8/layout/bProcess4"/>
    <dgm:cxn modelId="{6846F1CE-3101-44F9-BF3F-F00750F3AA23}" srcId="{5ED7B117-2DFD-4330-B75D-7019407746DB}" destId="{2B10A370-05EE-4C93-BE94-037FF7113C93}" srcOrd="8" destOrd="0" parTransId="{73CD631C-CA5A-475F-B6C4-A03DA6DA6A65}" sibTransId="{7A9A83F3-000A-49A0-AD0D-2CD5FC322A0C}"/>
    <dgm:cxn modelId="{03EF02E4-783C-4274-BF58-6ECC6A7F2571}" srcId="{5ED7B117-2DFD-4330-B75D-7019407746DB}" destId="{DCBD651F-3E3B-47F4-A266-E96C33DF48B9}" srcOrd="3" destOrd="0" parTransId="{AF439096-A3FE-4C5D-A10F-C3BAB12CDEFF}" sibTransId="{639D4649-4B40-4D07-B111-85B48843BB9C}"/>
    <dgm:cxn modelId="{45AA9EE5-0930-43B3-957D-502A5A959919}" type="presOf" srcId="{896E470A-A0FA-4925-AFAC-025C5776FE7E}" destId="{1DDACFE4-ACEC-4860-B688-88982408F29E}" srcOrd="0" destOrd="0" presId="urn:microsoft.com/office/officeart/2005/8/layout/bProcess4"/>
    <dgm:cxn modelId="{13B5ABE5-09D3-4363-99E3-2908A6EEFBBC}" srcId="{5ED7B117-2DFD-4330-B75D-7019407746DB}" destId="{8EB4B3CF-1969-492F-B2D6-C2DB5942BBB4}" srcOrd="1" destOrd="0" parTransId="{4AA174BA-289B-4DB5-8B5B-1D0EFC0A5AD4}" sibTransId="{8DDC2EA8-9C0A-48A7-B432-2F5A3497097B}"/>
    <dgm:cxn modelId="{7A137CEF-BC9F-43FC-8D63-BF5B324BB9C0}" type="presOf" srcId="{816FC276-B433-4F56-AA6F-62EF4FE54C43}" destId="{8AAF920E-1CBE-4A2E-B508-CFC320494124}" srcOrd="0" destOrd="0" presId="urn:microsoft.com/office/officeart/2005/8/layout/bProcess4"/>
    <dgm:cxn modelId="{4BEDFDF9-41B9-456D-9D84-76F1D08ACC97}" srcId="{5ED7B117-2DFD-4330-B75D-7019407746DB}" destId="{90F9C3D1-3178-4D56-9682-C0D4539A7DEF}" srcOrd="2" destOrd="0" parTransId="{BD89BE49-DFD3-4049-A696-BBF757A01991}" sibTransId="{34C4D266-A150-449C-9194-9E81BFD209B6}"/>
    <dgm:cxn modelId="{3931ACC1-CA2D-4289-A0A4-09CB6B34C710}" type="presParOf" srcId="{AF80C769-C6C7-4087-B52E-8092CCDD896A}" destId="{8E6B7F20-D7B9-4FD8-B73F-DF00B023EA72}" srcOrd="0" destOrd="0" presId="urn:microsoft.com/office/officeart/2005/8/layout/bProcess4"/>
    <dgm:cxn modelId="{8EF613F8-F227-4267-BBBA-5ADE0F33BD12}" type="presParOf" srcId="{8E6B7F20-D7B9-4FD8-B73F-DF00B023EA72}" destId="{811903D3-6192-4300-B92B-7D6B6C59506A}" srcOrd="0" destOrd="0" presId="urn:microsoft.com/office/officeart/2005/8/layout/bProcess4"/>
    <dgm:cxn modelId="{49839622-7CAA-46B0-A2FE-668FFFADA577}" type="presParOf" srcId="{8E6B7F20-D7B9-4FD8-B73F-DF00B023EA72}" destId="{CEA96672-F2CD-4531-8378-CC016A0FCA32}" srcOrd="1" destOrd="0" presId="urn:microsoft.com/office/officeart/2005/8/layout/bProcess4"/>
    <dgm:cxn modelId="{E2D7C99E-E9E7-45C8-A981-FBD4A6902296}" type="presParOf" srcId="{AF80C769-C6C7-4087-B52E-8092CCDD896A}" destId="{C45A720E-05CE-4388-940B-1FA633BAC93C}" srcOrd="1" destOrd="0" presId="urn:microsoft.com/office/officeart/2005/8/layout/bProcess4"/>
    <dgm:cxn modelId="{880385BF-A738-4B9E-B6EC-C986FF67BA65}" type="presParOf" srcId="{AF80C769-C6C7-4087-B52E-8092CCDD896A}" destId="{8FE3D5BE-8859-4C23-84F1-DFCF9366B210}" srcOrd="2" destOrd="0" presId="urn:microsoft.com/office/officeart/2005/8/layout/bProcess4"/>
    <dgm:cxn modelId="{A7DDC906-BC51-40E8-9793-53F8CFCA40DB}" type="presParOf" srcId="{8FE3D5BE-8859-4C23-84F1-DFCF9366B210}" destId="{76043092-D231-432E-9FC8-ED3884790796}" srcOrd="0" destOrd="0" presId="urn:microsoft.com/office/officeart/2005/8/layout/bProcess4"/>
    <dgm:cxn modelId="{EBC4C7C6-4A0A-48EF-9E0F-70016230EDF3}" type="presParOf" srcId="{8FE3D5BE-8859-4C23-84F1-DFCF9366B210}" destId="{5275977D-569A-4E74-B348-9F59C7E84824}" srcOrd="1" destOrd="0" presId="urn:microsoft.com/office/officeart/2005/8/layout/bProcess4"/>
    <dgm:cxn modelId="{A8547CC1-4959-4280-B9EC-0F1E7D395F63}" type="presParOf" srcId="{AF80C769-C6C7-4087-B52E-8092CCDD896A}" destId="{2FDE91BA-F19F-4D07-8A4C-A6EC8F91462B}" srcOrd="3" destOrd="0" presId="urn:microsoft.com/office/officeart/2005/8/layout/bProcess4"/>
    <dgm:cxn modelId="{24A2234E-9D60-4A46-AB7E-D4143A431534}" type="presParOf" srcId="{AF80C769-C6C7-4087-B52E-8092CCDD896A}" destId="{8446E0FD-1BBF-4322-908B-9BEADCE248D8}" srcOrd="4" destOrd="0" presId="urn:microsoft.com/office/officeart/2005/8/layout/bProcess4"/>
    <dgm:cxn modelId="{EF83B9CF-BAE4-4E38-9FEF-A4D6F614833B}" type="presParOf" srcId="{8446E0FD-1BBF-4322-908B-9BEADCE248D8}" destId="{E01978A1-24B6-42E3-A735-C4D8C00F59AD}" srcOrd="0" destOrd="0" presId="urn:microsoft.com/office/officeart/2005/8/layout/bProcess4"/>
    <dgm:cxn modelId="{3D17E165-BBD9-4140-A2F3-1769744018EF}" type="presParOf" srcId="{8446E0FD-1BBF-4322-908B-9BEADCE248D8}" destId="{745AD6FC-7B51-4431-995D-00C40616C86B}" srcOrd="1" destOrd="0" presId="urn:microsoft.com/office/officeart/2005/8/layout/bProcess4"/>
    <dgm:cxn modelId="{0FA13243-E1F1-479E-8DEF-53A67A7EF138}" type="presParOf" srcId="{AF80C769-C6C7-4087-B52E-8092CCDD896A}" destId="{7A0AA696-83E0-4C28-A1B9-72038D49CDCD}" srcOrd="5" destOrd="0" presId="urn:microsoft.com/office/officeart/2005/8/layout/bProcess4"/>
    <dgm:cxn modelId="{AE6315E4-F773-4327-8CAB-710DCAEE6ADA}" type="presParOf" srcId="{AF80C769-C6C7-4087-B52E-8092CCDD896A}" destId="{73475054-C11F-4E13-B0FD-79E86855A765}" srcOrd="6" destOrd="0" presId="urn:microsoft.com/office/officeart/2005/8/layout/bProcess4"/>
    <dgm:cxn modelId="{9DA92E4A-997F-40AD-A58B-FB2EA275D4D1}" type="presParOf" srcId="{73475054-C11F-4E13-B0FD-79E86855A765}" destId="{4662C0AC-CC4E-4E0E-93FC-553054BDB7F5}" srcOrd="0" destOrd="0" presId="urn:microsoft.com/office/officeart/2005/8/layout/bProcess4"/>
    <dgm:cxn modelId="{8A935D10-B647-4772-8F11-64ABD60F7B5E}" type="presParOf" srcId="{73475054-C11F-4E13-B0FD-79E86855A765}" destId="{155CE3C2-F43E-447F-8428-E71269589DD8}" srcOrd="1" destOrd="0" presId="urn:microsoft.com/office/officeart/2005/8/layout/bProcess4"/>
    <dgm:cxn modelId="{69D07234-A45A-4DF3-B824-5F1A20CCFB5E}" type="presParOf" srcId="{AF80C769-C6C7-4087-B52E-8092CCDD896A}" destId="{EB4D920C-3CB8-43CF-A977-264FFA3F01A9}" srcOrd="7" destOrd="0" presId="urn:microsoft.com/office/officeart/2005/8/layout/bProcess4"/>
    <dgm:cxn modelId="{7C22F20E-F470-463F-848E-A09523081478}" type="presParOf" srcId="{AF80C769-C6C7-4087-B52E-8092CCDD896A}" destId="{7DE22D19-C925-4741-BE62-3409919132D3}" srcOrd="8" destOrd="0" presId="urn:microsoft.com/office/officeart/2005/8/layout/bProcess4"/>
    <dgm:cxn modelId="{254F28A3-AC8B-41FA-AF15-B8642B738BE3}" type="presParOf" srcId="{7DE22D19-C925-4741-BE62-3409919132D3}" destId="{22B278E6-E7F4-42EE-827C-7A7BFD917827}" srcOrd="0" destOrd="0" presId="urn:microsoft.com/office/officeart/2005/8/layout/bProcess4"/>
    <dgm:cxn modelId="{3C32054B-1F57-4380-B5FD-A2B98966E91A}" type="presParOf" srcId="{7DE22D19-C925-4741-BE62-3409919132D3}" destId="{B1B664EB-7195-4B1A-B25B-7F4D212A514F}" srcOrd="1" destOrd="0" presId="urn:microsoft.com/office/officeart/2005/8/layout/bProcess4"/>
    <dgm:cxn modelId="{4A23CD56-E216-4174-A41B-73FC8762AE4D}" type="presParOf" srcId="{AF80C769-C6C7-4087-B52E-8092CCDD896A}" destId="{F3F5DF4B-098C-4A63-B539-5C0D45D8B1CB}" srcOrd="9" destOrd="0" presId="urn:microsoft.com/office/officeart/2005/8/layout/bProcess4"/>
    <dgm:cxn modelId="{8E430620-FC8A-46C1-8B7B-04E63E56FD27}" type="presParOf" srcId="{AF80C769-C6C7-4087-B52E-8092CCDD896A}" destId="{FD9D2CDD-366A-43D2-B8D0-DDAE6D9974DE}" srcOrd="10" destOrd="0" presId="urn:microsoft.com/office/officeart/2005/8/layout/bProcess4"/>
    <dgm:cxn modelId="{C4492FA5-0345-4B74-8487-74CE0DF92B94}" type="presParOf" srcId="{FD9D2CDD-366A-43D2-B8D0-DDAE6D9974DE}" destId="{611A539A-8FE2-439C-8D81-41880D462A6E}" srcOrd="0" destOrd="0" presId="urn:microsoft.com/office/officeart/2005/8/layout/bProcess4"/>
    <dgm:cxn modelId="{51AF4957-BF25-4101-8BA8-3E07B50E9EAA}" type="presParOf" srcId="{FD9D2CDD-366A-43D2-B8D0-DDAE6D9974DE}" destId="{1DDACFE4-ACEC-4860-B688-88982408F29E}" srcOrd="1" destOrd="0" presId="urn:microsoft.com/office/officeart/2005/8/layout/bProcess4"/>
    <dgm:cxn modelId="{1F997143-4B77-4A5C-8027-9887304395CA}" type="presParOf" srcId="{AF80C769-C6C7-4087-B52E-8092CCDD896A}" destId="{8AAF920E-1CBE-4A2E-B508-CFC320494124}" srcOrd="11" destOrd="0" presId="urn:microsoft.com/office/officeart/2005/8/layout/bProcess4"/>
    <dgm:cxn modelId="{AFB5A0BD-CF9D-4113-BF12-6263D2E2C7E8}" type="presParOf" srcId="{AF80C769-C6C7-4087-B52E-8092CCDD896A}" destId="{1BE6369B-54C6-4E5F-9742-02983DD5B5CD}" srcOrd="12" destOrd="0" presId="urn:microsoft.com/office/officeart/2005/8/layout/bProcess4"/>
    <dgm:cxn modelId="{385B6955-49E8-478F-8C40-BF0F1CC97C38}" type="presParOf" srcId="{1BE6369B-54C6-4E5F-9742-02983DD5B5CD}" destId="{E27E6537-EFC3-4F88-9C7F-D8D3DF04CA96}" srcOrd="0" destOrd="0" presId="urn:microsoft.com/office/officeart/2005/8/layout/bProcess4"/>
    <dgm:cxn modelId="{2393D355-D61F-4445-8141-7B766C4679EA}" type="presParOf" srcId="{1BE6369B-54C6-4E5F-9742-02983DD5B5CD}" destId="{A1562115-19DE-4C94-AAC1-202F14274CF0}" srcOrd="1" destOrd="0" presId="urn:microsoft.com/office/officeart/2005/8/layout/bProcess4"/>
    <dgm:cxn modelId="{F075EFCC-0D37-4E2D-BC32-97EF1A5C4CE0}" type="presParOf" srcId="{AF80C769-C6C7-4087-B52E-8092CCDD896A}" destId="{9DCD6D61-E59A-421E-BACC-253C141599CA}" srcOrd="13" destOrd="0" presId="urn:microsoft.com/office/officeart/2005/8/layout/bProcess4"/>
    <dgm:cxn modelId="{6425AF49-9562-4CF0-A818-B988F8D049BD}" type="presParOf" srcId="{AF80C769-C6C7-4087-B52E-8092CCDD896A}" destId="{08402768-91EC-47E4-9A80-3D0954A66A5A}" srcOrd="14" destOrd="0" presId="urn:microsoft.com/office/officeart/2005/8/layout/bProcess4"/>
    <dgm:cxn modelId="{4B8D0BB4-70D3-4916-9F19-220034BBD948}" type="presParOf" srcId="{08402768-91EC-47E4-9A80-3D0954A66A5A}" destId="{E4D7D9A4-03F6-4125-ACA7-2291F84916FC}" srcOrd="0" destOrd="0" presId="urn:microsoft.com/office/officeart/2005/8/layout/bProcess4"/>
    <dgm:cxn modelId="{710C6127-4B41-4833-9CC3-B6733F5754DF}" type="presParOf" srcId="{08402768-91EC-47E4-9A80-3D0954A66A5A}" destId="{830E684C-1C28-4488-ADBD-6B41296C326A}" srcOrd="1" destOrd="0" presId="urn:microsoft.com/office/officeart/2005/8/layout/bProcess4"/>
    <dgm:cxn modelId="{5528AC53-DA0A-4BD9-9369-68E6FBC8138D}" type="presParOf" srcId="{AF80C769-C6C7-4087-B52E-8092CCDD896A}" destId="{3E9B24A8-2A94-4110-BC15-FE343F4E71B7}" srcOrd="15" destOrd="0" presId="urn:microsoft.com/office/officeart/2005/8/layout/bProcess4"/>
    <dgm:cxn modelId="{EB82A980-9890-4F52-95B9-5FBF83ABEC2B}" type="presParOf" srcId="{AF80C769-C6C7-4087-B52E-8092CCDD896A}" destId="{5338DA91-8B11-4DA8-9530-2D6D57B8501D}" srcOrd="16" destOrd="0" presId="urn:microsoft.com/office/officeart/2005/8/layout/bProcess4"/>
    <dgm:cxn modelId="{3DB5A388-7032-4560-ADD0-DC175C267C9B}" type="presParOf" srcId="{5338DA91-8B11-4DA8-9530-2D6D57B8501D}" destId="{3C9155A8-8053-4227-85F2-0BF2045DD32E}" srcOrd="0" destOrd="0" presId="urn:microsoft.com/office/officeart/2005/8/layout/bProcess4"/>
    <dgm:cxn modelId="{3607B4A4-8FA5-49AC-BD7D-4A76C205853E}" type="presParOf" srcId="{5338DA91-8B11-4DA8-9530-2D6D57B8501D}" destId="{0628AF24-ED64-469E-B9A0-A3619B91CC1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D7B117-2DFD-4330-B75D-7019407746D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AE727C0-6674-47F0-86A7-52A55B1F34F0}">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January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Property assessment</a:t>
          </a:r>
        </a:p>
      </dgm:t>
    </dgm:pt>
    <dgm:pt modelId="{7A80734C-440E-44F7-A7F6-C387FC63BD57}" type="parTrans" cxnId="{29591665-4266-42DC-96DE-19816C8290E0}">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15722650-C382-4AFF-A915-7864249D200E}" type="sibTrans" cxnId="{29591665-4266-42DC-96DE-19816C8290E0}">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EB4B3CF-1969-492F-B2D6-C2DB5942BBB4}">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June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SOA and MAR to DOR</a:t>
          </a:r>
        </a:p>
      </dgm:t>
    </dgm:pt>
    <dgm:pt modelId="{4AA174BA-289B-4DB5-8B5B-1D0EFC0A5AD4}" type="parTrans" cxnId="{13B5ABE5-09D3-4363-99E3-2908A6EEFBB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DDC2EA8-9C0A-48A7-B432-2F5A3497097B}" type="sibTrans" cxnId="{13B5ABE5-09D3-4363-99E3-2908A6EEFBB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0F9C3D1-3178-4D56-9682-C0D4539A7DEF}">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August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and counties</a:t>
          </a:r>
        </a:p>
      </dgm:t>
    </dgm:pt>
    <dgm:pt modelId="{BD89BE49-DFD3-4049-A696-BBF757A01991}" type="parTrans" cxnId="{4BEDFDF9-41B9-456D-9D84-76F1D08ACC9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4C4D266-A150-449C-9194-9E81BFD209B6}" type="sibTrans" cxnId="{4BEDFDF9-41B9-456D-9D84-76F1D08ACC9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DCBD651F-3E3B-47F4-A266-E96C33DF48B9}">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October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DPI, schools</a:t>
          </a:r>
        </a:p>
      </dgm:t>
    </dgm:pt>
    <dgm:pt modelId="{AF439096-A3FE-4C5D-A10F-C3BAB12CDEFF}" type="parTrans" cxnId="{03EF02E4-783C-4274-BF58-6ECC6A7F2571}">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639D4649-4B40-4D07-B111-85B48843BB9C}" type="sibTrans" cxnId="{03EF02E4-783C-4274-BF58-6ECC6A7F2571}">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A34343D-5BEF-4470-B40E-8F075389FFDA}">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 10</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DPI sends school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levies to DOR</a:t>
          </a:r>
        </a:p>
      </dgm:t>
    </dgm:pt>
    <dgm:pt modelId="{E1A80C0A-5E65-44CE-B03B-E8252AC19F9A}" type="parTrans" cxnId="{9DD7A18C-5A61-4E91-901D-8E5529F0A63F}">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84AA4ED-4CDE-4A3D-A343-2067142931B5}" type="sibTrans" cxnId="{9DD7A18C-5A61-4E91-901D-8E5529F0A63F}">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96E470A-A0FA-4925-AFAC-025C5776FE7E}">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 20</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DOR issues credit notices to </a:t>
          </a:r>
          <a:r>
            <a:rPr lang="en-US" sz="1500" b="1" dirty="0" err="1">
              <a:latin typeface="Calibri Light" panose="020F0302020204030204" pitchFamily="34" charset="0"/>
              <a:cs typeface="Calibri Light" panose="020F0302020204030204" pitchFamily="34" charset="0"/>
            </a:rPr>
            <a:t>munis</a:t>
          </a:r>
          <a:endParaRPr lang="en-US" sz="1500" b="1" dirty="0">
            <a:latin typeface="Calibri Light" panose="020F0302020204030204" pitchFamily="34" charset="0"/>
            <a:cs typeface="Calibri Light" panose="020F0302020204030204" pitchFamily="34" charset="0"/>
          </a:endParaRPr>
        </a:p>
      </dgm:t>
    </dgm:pt>
    <dgm:pt modelId="{209C82DA-1010-4F7A-82B4-CC15849C2320}" type="parTrans" cxnId="{23B3D171-4C36-4E15-BDB0-5500E9E5111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16FC276-B433-4F56-AA6F-62EF4FE54C43}" type="sibTrans" cxnId="{23B3D171-4C36-4E15-BDB0-5500E9E5111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53B6B05A-E80B-4CA7-8EF2-A1297043A919}">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1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eadline to send levy info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clerks</a:t>
          </a:r>
        </a:p>
      </dgm:t>
    </dgm:pt>
    <dgm:pt modelId="{F12FACB3-C9CC-430C-B562-061BC852D9AA}" type="parTrans" cxnId="{F74E553B-8AA6-4157-A855-F29E5C9350BD}">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506A7D5-6AF5-4896-B5A8-E83C30CEABE6}" type="sibTrans" cxnId="{F74E553B-8AA6-4157-A855-F29E5C9350BD}">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696B7CC-1C35-49F9-AA6F-2F787C473771}">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8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Deadline for tax roll delivery to treasurers</a:t>
          </a:r>
        </a:p>
      </dgm:t>
    </dgm:pt>
    <dgm:pt modelId="{773BFCED-5E79-461E-8FC4-501A44F82561}" type="parTrans" cxnId="{9A34EA71-1EBE-40A4-9B7F-7A4E74A03ED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99F7100-31C0-46CD-A4F5-DF3B28AD1F6D}" type="sibTrans" cxnId="{9A34EA71-1EBE-40A4-9B7F-7A4E74A03ED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2B10A370-05EE-4C93-BE94-037FF7113C93}">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Third Monday in December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M</a:t>
          </a:r>
          <a:r>
            <a:rPr lang="en-US" sz="1400" b="1" dirty="0">
              <a:latin typeface="Calibri Light" panose="020F0302020204030204" pitchFamily="34" charset="0"/>
              <a:cs typeface="Calibri Light" panose="020F0302020204030204" pitchFamily="34" charset="0"/>
            </a:rPr>
            <a:t>ail tax bills</a:t>
          </a:r>
        </a:p>
      </dgm:t>
    </dgm:pt>
    <dgm:pt modelId="{73CD631C-CA5A-475F-B6C4-A03DA6DA6A65}" type="par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7A9A83F3-000A-49A0-AD0D-2CD5FC322A0C}" type="sib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AF80C769-C6C7-4087-B52E-8092CCDD896A}" type="pres">
      <dgm:prSet presAssocID="{5ED7B117-2DFD-4330-B75D-7019407746DB}" presName="Name0" presStyleCnt="0">
        <dgm:presLayoutVars>
          <dgm:dir/>
          <dgm:resizeHandles/>
        </dgm:presLayoutVars>
      </dgm:prSet>
      <dgm:spPr/>
    </dgm:pt>
    <dgm:pt modelId="{8E6B7F20-D7B9-4FD8-B73F-DF00B023EA72}" type="pres">
      <dgm:prSet presAssocID="{DAE727C0-6674-47F0-86A7-52A55B1F34F0}" presName="compNode" presStyleCnt="0"/>
      <dgm:spPr/>
    </dgm:pt>
    <dgm:pt modelId="{811903D3-6192-4300-B92B-7D6B6C59506A}" type="pres">
      <dgm:prSet presAssocID="{DAE727C0-6674-47F0-86A7-52A55B1F34F0}" presName="dummyConnPt" presStyleCnt="0"/>
      <dgm:spPr/>
    </dgm:pt>
    <dgm:pt modelId="{CEA96672-F2CD-4531-8378-CC016A0FCA32}" type="pres">
      <dgm:prSet presAssocID="{DAE727C0-6674-47F0-86A7-52A55B1F34F0}" presName="node" presStyleLbl="node1" presStyleIdx="0" presStyleCnt="9">
        <dgm:presLayoutVars>
          <dgm:bulletEnabled val="1"/>
        </dgm:presLayoutVars>
      </dgm:prSet>
      <dgm:spPr/>
    </dgm:pt>
    <dgm:pt modelId="{C45A720E-05CE-4388-940B-1FA633BAC93C}" type="pres">
      <dgm:prSet presAssocID="{15722650-C382-4AFF-A915-7864249D200E}" presName="sibTrans" presStyleLbl="bgSibTrans2D1" presStyleIdx="0" presStyleCnt="8"/>
      <dgm:spPr/>
    </dgm:pt>
    <dgm:pt modelId="{8FE3D5BE-8859-4C23-84F1-DFCF9366B210}" type="pres">
      <dgm:prSet presAssocID="{8EB4B3CF-1969-492F-B2D6-C2DB5942BBB4}" presName="compNode" presStyleCnt="0"/>
      <dgm:spPr/>
    </dgm:pt>
    <dgm:pt modelId="{76043092-D231-432E-9FC8-ED3884790796}" type="pres">
      <dgm:prSet presAssocID="{8EB4B3CF-1969-492F-B2D6-C2DB5942BBB4}" presName="dummyConnPt" presStyleCnt="0"/>
      <dgm:spPr/>
    </dgm:pt>
    <dgm:pt modelId="{5275977D-569A-4E74-B348-9F59C7E84824}" type="pres">
      <dgm:prSet presAssocID="{8EB4B3CF-1969-492F-B2D6-C2DB5942BBB4}" presName="node" presStyleLbl="node1" presStyleIdx="1" presStyleCnt="9">
        <dgm:presLayoutVars>
          <dgm:bulletEnabled val="1"/>
        </dgm:presLayoutVars>
      </dgm:prSet>
      <dgm:spPr/>
    </dgm:pt>
    <dgm:pt modelId="{2FDE91BA-F19F-4D07-8A4C-A6EC8F91462B}" type="pres">
      <dgm:prSet presAssocID="{8DDC2EA8-9C0A-48A7-B432-2F5A3497097B}" presName="sibTrans" presStyleLbl="bgSibTrans2D1" presStyleIdx="1" presStyleCnt="8"/>
      <dgm:spPr/>
    </dgm:pt>
    <dgm:pt modelId="{8446E0FD-1BBF-4322-908B-9BEADCE248D8}" type="pres">
      <dgm:prSet presAssocID="{90F9C3D1-3178-4D56-9682-C0D4539A7DEF}" presName="compNode" presStyleCnt="0"/>
      <dgm:spPr/>
    </dgm:pt>
    <dgm:pt modelId="{E01978A1-24B6-42E3-A735-C4D8C00F59AD}" type="pres">
      <dgm:prSet presAssocID="{90F9C3D1-3178-4D56-9682-C0D4539A7DEF}" presName="dummyConnPt" presStyleCnt="0"/>
      <dgm:spPr/>
    </dgm:pt>
    <dgm:pt modelId="{745AD6FC-7B51-4431-995D-00C40616C86B}" type="pres">
      <dgm:prSet presAssocID="{90F9C3D1-3178-4D56-9682-C0D4539A7DEF}" presName="node" presStyleLbl="node1" presStyleIdx="2" presStyleCnt="9">
        <dgm:presLayoutVars>
          <dgm:bulletEnabled val="1"/>
        </dgm:presLayoutVars>
      </dgm:prSet>
      <dgm:spPr/>
    </dgm:pt>
    <dgm:pt modelId="{7A0AA696-83E0-4C28-A1B9-72038D49CDCD}" type="pres">
      <dgm:prSet presAssocID="{34C4D266-A150-449C-9194-9E81BFD209B6}" presName="sibTrans" presStyleLbl="bgSibTrans2D1" presStyleIdx="2" presStyleCnt="8"/>
      <dgm:spPr/>
    </dgm:pt>
    <dgm:pt modelId="{73475054-C11F-4E13-B0FD-79E86855A765}" type="pres">
      <dgm:prSet presAssocID="{DCBD651F-3E3B-47F4-A266-E96C33DF48B9}" presName="compNode" presStyleCnt="0"/>
      <dgm:spPr/>
    </dgm:pt>
    <dgm:pt modelId="{4662C0AC-CC4E-4E0E-93FC-553054BDB7F5}" type="pres">
      <dgm:prSet presAssocID="{DCBD651F-3E3B-47F4-A266-E96C33DF48B9}" presName="dummyConnPt" presStyleCnt="0"/>
      <dgm:spPr/>
    </dgm:pt>
    <dgm:pt modelId="{155CE3C2-F43E-447F-8428-E71269589DD8}" type="pres">
      <dgm:prSet presAssocID="{DCBD651F-3E3B-47F4-A266-E96C33DF48B9}" presName="node" presStyleLbl="node1" presStyleIdx="3" presStyleCnt="9">
        <dgm:presLayoutVars>
          <dgm:bulletEnabled val="1"/>
        </dgm:presLayoutVars>
      </dgm:prSet>
      <dgm:spPr/>
    </dgm:pt>
    <dgm:pt modelId="{EB4D920C-3CB8-43CF-A977-264FFA3F01A9}" type="pres">
      <dgm:prSet presAssocID="{639D4649-4B40-4D07-B111-85B48843BB9C}" presName="sibTrans" presStyleLbl="bgSibTrans2D1" presStyleIdx="3" presStyleCnt="8"/>
      <dgm:spPr/>
    </dgm:pt>
    <dgm:pt modelId="{7DE22D19-C925-4741-BE62-3409919132D3}" type="pres">
      <dgm:prSet presAssocID="{8A34343D-5BEF-4470-B40E-8F075389FFDA}" presName="compNode" presStyleCnt="0"/>
      <dgm:spPr/>
    </dgm:pt>
    <dgm:pt modelId="{22B278E6-E7F4-42EE-827C-7A7BFD917827}" type="pres">
      <dgm:prSet presAssocID="{8A34343D-5BEF-4470-B40E-8F075389FFDA}" presName="dummyConnPt" presStyleCnt="0"/>
      <dgm:spPr/>
    </dgm:pt>
    <dgm:pt modelId="{B1B664EB-7195-4B1A-B25B-7F4D212A514F}" type="pres">
      <dgm:prSet presAssocID="{8A34343D-5BEF-4470-B40E-8F075389FFDA}" presName="node" presStyleLbl="node1" presStyleIdx="4" presStyleCnt="9">
        <dgm:presLayoutVars>
          <dgm:bulletEnabled val="1"/>
        </dgm:presLayoutVars>
      </dgm:prSet>
      <dgm:spPr/>
    </dgm:pt>
    <dgm:pt modelId="{F3F5DF4B-098C-4A63-B539-5C0D45D8B1CB}" type="pres">
      <dgm:prSet presAssocID="{B84AA4ED-4CDE-4A3D-A343-2067142931B5}" presName="sibTrans" presStyleLbl="bgSibTrans2D1" presStyleIdx="4" presStyleCnt="8"/>
      <dgm:spPr/>
    </dgm:pt>
    <dgm:pt modelId="{FD9D2CDD-366A-43D2-B8D0-DDAE6D9974DE}" type="pres">
      <dgm:prSet presAssocID="{896E470A-A0FA-4925-AFAC-025C5776FE7E}" presName="compNode" presStyleCnt="0"/>
      <dgm:spPr/>
    </dgm:pt>
    <dgm:pt modelId="{611A539A-8FE2-439C-8D81-41880D462A6E}" type="pres">
      <dgm:prSet presAssocID="{896E470A-A0FA-4925-AFAC-025C5776FE7E}" presName="dummyConnPt" presStyleCnt="0"/>
      <dgm:spPr/>
    </dgm:pt>
    <dgm:pt modelId="{1DDACFE4-ACEC-4860-B688-88982408F29E}" type="pres">
      <dgm:prSet presAssocID="{896E470A-A0FA-4925-AFAC-025C5776FE7E}" presName="node" presStyleLbl="node1" presStyleIdx="5" presStyleCnt="9">
        <dgm:presLayoutVars>
          <dgm:bulletEnabled val="1"/>
        </dgm:presLayoutVars>
      </dgm:prSet>
      <dgm:spPr/>
    </dgm:pt>
    <dgm:pt modelId="{8AAF920E-1CBE-4A2E-B508-CFC320494124}" type="pres">
      <dgm:prSet presAssocID="{816FC276-B433-4F56-AA6F-62EF4FE54C43}" presName="sibTrans" presStyleLbl="bgSibTrans2D1" presStyleIdx="5" presStyleCnt="8"/>
      <dgm:spPr/>
    </dgm:pt>
    <dgm:pt modelId="{1BE6369B-54C6-4E5F-9742-02983DD5B5CD}" type="pres">
      <dgm:prSet presAssocID="{53B6B05A-E80B-4CA7-8EF2-A1297043A919}" presName="compNode" presStyleCnt="0"/>
      <dgm:spPr/>
    </dgm:pt>
    <dgm:pt modelId="{E27E6537-EFC3-4F88-9C7F-D8D3DF04CA96}" type="pres">
      <dgm:prSet presAssocID="{53B6B05A-E80B-4CA7-8EF2-A1297043A919}" presName="dummyConnPt" presStyleCnt="0"/>
      <dgm:spPr/>
    </dgm:pt>
    <dgm:pt modelId="{A1562115-19DE-4C94-AAC1-202F14274CF0}" type="pres">
      <dgm:prSet presAssocID="{53B6B05A-E80B-4CA7-8EF2-A1297043A919}" presName="node" presStyleLbl="node1" presStyleIdx="6" presStyleCnt="9">
        <dgm:presLayoutVars>
          <dgm:bulletEnabled val="1"/>
        </dgm:presLayoutVars>
      </dgm:prSet>
      <dgm:spPr/>
    </dgm:pt>
    <dgm:pt modelId="{9DCD6D61-E59A-421E-BACC-253C141599CA}" type="pres">
      <dgm:prSet presAssocID="{9506A7D5-6AF5-4896-B5A8-E83C30CEABE6}" presName="sibTrans" presStyleLbl="bgSibTrans2D1" presStyleIdx="6" presStyleCnt="8"/>
      <dgm:spPr/>
    </dgm:pt>
    <dgm:pt modelId="{08402768-91EC-47E4-9A80-3D0954A66A5A}" type="pres">
      <dgm:prSet presAssocID="{3696B7CC-1C35-49F9-AA6F-2F787C473771}" presName="compNode" presStyleCnt="0"/>
      <dgm:spPr/>
    </dgm:pt>
    <dgm:pt modelId="{E4D7D9A4-03F6-4125-ACA7-2291F84916FC}" type="pres">
      <dgm:prSet presAssocID="{3696B7CC-1C35-49F9-AA6F-2F787C473771}" presName="dummyConnPt" presStyleCnt="0"/>
      <dgm:spPr/>
    </dgm:pt>
    <dgm:pt modelId="{830E684C-1C28-4488-ADBD-6B41296C326A}" type="pres">
      <dgm:prSet presAssocID="{3696B7CC-1C35-49F9-AA6F-2F787C473771}" presName="node" presStyleLbl="node1" presStyleIdx="7" presStyleCnt="9">
        <dgm:presLayoutVars>
          <dgm:bulletEnabled val="1"/>
        </dgm:presLayoutVars>
      </dgm:prSet>
      <dgm:spPr/>
    </dgm:pt>
    <dgm:pt modelId="{3E9B24A8-2A94-4110-BC15-FE343F4E71B7}" type="pres">
      <dgm:prSet presAssocID="{B99F7100-31C0-46CD-A4F5-DF3B28AD1F6D}" presName="sibTrans" presStyleLbl="bgSibTrans2D1" presStyleIdx="7" presStyleCnt="8"/>
      <dgm:spPr/>
    </dgm:pt>
    <dgm:pt modelId="{5338DA91-8B11-4DA8-9530-2D6D57B8501D}" type="pres">
      <dgm:prSet presAssocID="{2B10A370-05EE-4C93-BE94-037FF7113C93}" presName="compNode" presStyleCnt="0"/>
      <dgm:spPr/>
    </dgm:pt>
    <dgm:pt modelId="{3C9155A8-8053-4227-85F2-0BF2045DD32E}" type="pres">
      <dgm:prSet presAssocID="{2B10A370-05EE-4C93-BE94-037FF7113C93}" presName="dummyConnPt" presStyleCnt="0"/>
      <dgm:spPr/>
    </dgm:pt>
    <dgm:pt modelId="{0628AF24-ED64-469E-B9A0-A3619B91CC17}" type="pres">
      <dgm:prSet presAssocID="{2B10A370-05EE-4C93-BE94-037FF7113C93}" presName="node" presStyleLbl="node1" presStyleIdx="8" presStyleCnt="9">
        <dgm:presLayoutVars>
          <dgm:bulletEnabled val="1"/>
        </dgm:presLayoutVars>
      </dgm:prSet>
      <dgm:spPr/>
    </dgm:pt>
  </dgm:ptLst>
  <dgm:cxnLst>
    <dgm:cxn modelId="{076A1A00-433D-49E8-8918-69CBF422BD55}" type="presOf" srcId="{2B10A370-05EE-4C93-BE94-037FF7113C93}" destId="{0628AF24-ED64-469E-B9A0-A3619B91CC17}" srcOrd="0" destOrd="0" presId="urn:microsoft.com/office/officeart/2005/8/layout/bProcess4"/>
    <dgm:cxn modelId="{A3908513-C217-4FD9-8DC8-D45B41AADBEC}" type="presOf" srcId="{B99F7100-31C0-46CD-A4F5-DF3B28AD1F6D}" destId="{3E9B24A8-2A94-4110-BC15-FE343F4E71B7}" srcOrd="0" destOrd="0" presId="urn:microsoft.com/office/officeart/2005/8/layout/bProcess4"/>
    <dgm:cxn modelId="{F4779D18-6F7D-43E5-9B82-A17DC6746B02}" type="presOf" srcId="{90F9C3D1-3178-4D56-9682-C0D4539A7DEF}" destId="{745AD6FC-7B51-4431-995D-00C40616C86B}" srcOrd="0" destOrd="0" presId="urn:microsoft.com/office/officeart/2005/8/layout/bProcess4"/>
    <dgm:cxn modelId="{088D671A-70B6-4B7C-987F-84B6B7BF1AAE}" type="presOf" srcId="{B84AA4ED-4CDE-4A3D-A343-2067142931B5}" destId="{F3F5DF4B-098C-4A63-B539-5C0D45D8B1CB}" srcOrd="0" destOrd="0" presId="urn:microsoft.com/office/officeart/2005/8/layout/bProcess4"/>
    <dgm:cxn modelId="{93ABC627-C901-4AE6-849B-FB59E0C73491}" type="presOf" srcId="{8A34343D-5BEF-4470-B40E-8F075389FFDA}" destId="{B1B664EB-7195-4B1A-B25B-7F4D212A514F}" srcOrd="0" destOrd="0" presId="urn:microsoft.com/office/officeart/2005/8/layout/bProcess4"/>
    <dgm:cxn modelId="{F74E553B-8AA6-4157-A855-F29E5C9350BD}" srcId="{5ED7B117-2DFD-4330-B75D-7019407746DB}" destId="{53B6B05A-E80B-4CA7-8EF2-A1297043A919}" srcOrd="6" destOrd="0" parTransId="{F12FACB3-C9CC-430C-B562-061BC852D9AA}" sibTransId="{9506A7D5-6AF5-4896-B5A8-E83C30CEABE6}"/>
    <dgm:cxn modelId="{E4D9A064-A1B1-4D4E-BA54-10B82520BAFE}" type="presOf" srcId="{8DDC2EA8-9C0A-48A7-B432-2F5A3497097B}" destId="{2FDE91BA-F19F-4D07-8A4C-A6EC8F91462B}" srcOrd="0" destOrd="0" presId="urn:microsoft.com/office/officeart/2005/8/layout/bProcess4"/>
    <dgm:cxn modelId="{29591665-4266-42DC-96DE-19816C8290E0}" srcId="{5ED7B117-2DFD-4330-B75D-7019407746DB}" destId="{DAE727C0-6674-47F0-86A7-52A55B1F34F0}" srcOrd="0" destOrd="0" parTransId="{7A80734C-440E-44F7-A7F6-C387FC63BD57}" sibTransId="{15722650-C382-4AFF-A915-7864249D200E}"/>
    <dgm:cxn modelId="{35DFFC69-CAF4-4FA9-A964-87F9CB45C72F}" type="presOf" srcId="{639D4649-4B40-4D07-B111-85B48843BB9C}" destId="{EB4D920C-3CB8-43CF-A977-264FFA3F01A9}" srcOrd="0" destOrd="0" presId="urn:microsoft.com/office/officeart/2005/8/layout/bProcess4"/>
    <dgm:cxn modelId="{AF46534D-616A-42A3-AF09-21D18D6BEB29}" type="presOf" srcId="{8EB4B3CF-1969-492F-B2D6-C2DB5942BBB4}" destId="{5275977D-569A-4E74-B348-9F59C7E84824}" srcOrd="0" destOrd="0" presId="urn:microsoft.com/office/officeart/2005/8/layout/bProcess4"/>
    <dgm:cxn modelId="{23B3D171-4C36-4E15-BDB0-5500E9E51117}" srcId="{5ED7B117-2DFD-4330-B75D-7019407746DB}" destId="{896E470A-A0FA-4925-AFAC-025C5776FE7E}" srcOrd="5" destOrd="0" parTransId="{209C82DA-1010-4F7A-82B4-CC15849C2320}" sibTransId="{816FC276-B433-4F56-AA6F-62EF4FE54C43}"/>
    <dgm:cxn modelId="{9A34EA71-1EBE-40A4-9B7F-7A4E74A03EDC}" srcId="{5ED7B117-2DFD-4330-B75D-7019407746DB}" destId="{3696B7CC-1C35-49F9-AA6F-2F787C473771}" srcOrd="7" destOrd="0" parTransId="{773BFCED-5E79-461E-8FC4-501A44F82561}" sibTransId="{B99F7100-31C0-46CD-A4F5-DF3B28AD1F6D}"/>
    <dgm:cxn modelId="{8CFDCF7A-B861-4B2D-B732-FCA3CCE8578B}" type="presOf" srcId="{DAE727C0-6674-47F0-86A7-52A55B1F34F0}" destId="{CEA96672-F2CD-4531-8378-CC016A0FCA32}" srcOrd="0" destOrd="0" presId="urn:microsoft.com/office/officeart/2005/8/layout/bProcess4"/>
    <dgm:cxn modelId="{7C3E7B85-DB27-47D3-BD5A-FFC9C2F881EF}" type="presOf" srcId="{DCBD651F-3E3B-47F4-A266-E96C33DF48B9}" destId="{155CE3C2-F43E-447F-8428-E71269589DD8}" srcOrd="0" destOrd="0" presId="urn:microsoft.com/office/officeart/2005/8/layout/bProcess4"/>
    <dgm:cxn modelId="{473C9B8B-389E-4400-AB5D-7DD9CF620DF9}" type="presOf" srcId="{9506A7D5-6AF5-4896-B5A8-E83C30CEABE6}" destId="{9DCD6D61-E59A-421E-BACC-253C141599CA}" srcOrd="0" destOrd="0" presId="urn:microsoft.com/office/officeart/2005/8/layout/bProcess4"/>
    <dgm:cxn modelId="{8561718C-DC94-4585-9B71-F1B230CD7755}" type="presOf" srcId="{53B6B05A-E80B-4CA7-8EF2-A1297043A919}" destId="{A1562115-19DE-4C94-AAC1-202F14274CF0}" srcOrd="0" destOrd="0" presId="urn:microsoft.com/office/officeart/2005/8/layout/bProcess4"/>
    <dgm:cxn modelId="{9DD7A18C-5A61-4E91-901D-8E5529F0A63F}" srcId="{5ED7B117-2DFD-4330-B75D-7019407746DB}" destId="{8A34343D-5BEF-4470-B40E-8F075389FFDA}" srcOrd="4" destOrd="0" parTransId="{E1A80C0A-5E65-44CE-B03B-E8252AC19F9A}" sibTransId="{B84AA4ED-4CDE-4A3D-A343-2067142931B5}"/>
    <dgm:cxn modelId="{FC1A1F99-D4B6-4003-BFEE-E5E106B307A6}" type="presOf" srcId="{34C4D266-A150-449C-9194-9E81BFD209B6}" destId="{7A0AA696-83E0-4C28-A1B9-72038D49CDCD}" srcOrd="0" destOrd="0" presId="urn:microsoft.com/office/officeart/2005/8/layout/bProcess4"/>
    <dgm:cxn modelId="{951951A8-5851-4696-B426-DCF0B17EDB05}" type="presOf" srcId="{5ED7B117-2DFD-4330-B75D-7019407746DB}" destId="{AF80C769-C6C7-4087-B52E-8092CCDD896A}" srcOrd="0" destOrd="0" presId="urn:microsoft.com/office/officeart/2005/8/layout/bProcess4"/>
    <dgm:cxn modelId="{335BEFB2-8E28-42B7-A415-94A6211AB97A}" type="presOf" srcId="{15722650-C382-4AFF-A915-7864249D200E}" destId="{C45A720E-05CE-4388-940B-1FA633BAC93C}" srcOrd="0" destOrd="0" presId="urn:microsoft.com/office/officeart/2005/8/layout/bProcess4"/>
    <dgm:cxn modelId="{4A7067C6-9763-4FA0-941D-96D0C2F7ED31}" type="presOf" srcId="{3696B7CC-1C35-49F9-AA6F-2F787C473771}" destId="{830E684C-1C28-4488-ADBD-6B41296C326A}" srcOrd="0" destOrd="0" presId="urn:microsoft.com/office/officeart/2005/8/layout/bProcess4"/>
    <dgm:cxn modelId="{6846F1CE-3101-44F9-BF3F-F00750F3AA23}" srcId="{5ED7B117-2DFD-4330-B75D-7019407746DB}" destId="{2B10A370-05EE-4C93-BE94-037FF7113C93}" srcOrd="8" destOrd="0" parTransId="{73CD631C-CA5A-475F-B6C4-A03DA6DA6A65}" sibTransId="{7A9A83F3-000A-49A0-AD0D-2CD5FC322A0C}"/>
    <dgm:cxn modelId="{03EF02E4-783C-4274-BF58-6ECC6A7F2571}" srcId="{5ED7B117-2DFD-4330-B75D-7019407746DB}" destId="{DCBD651F-3E3B-47F4-A266-E96C33DF48B9}" srcOrd="3" destOrd="0" parTransId="{AF439096-A3FE-4C5D-A10F-C3BAB12CDEFF}" sibTransId="{639D4649-4B40-4D07-B111-85B48843BB9C}"/>
    <dgm:cxn modelId="{45AA9EE5-0930-43B3-957D-502A5A959919}" type="presOf" srcId="{896E470A-A0FA-4925-AFAC-025C5776FE7E}" destId="{1DDACFE4-ACEC-4860-B688-88982408F29E}" srcOrd="0" destOrd="0" presId="urn:microsoft.com/office/officeart/2005/8/layout/bProcess4"/>
    <dgm:cxn modelId="{13B5ABE5-09D3-4363-99E3-2908A6EEFBBC}" srcId="{5ED7B117-2DFD-4330-B75D-7019407746DB}" destId="{8EB4B3CF-1969-492F-B2D6-C2DB5942BBB4}" srcOrd="1" destOrd="0" parTransId="{4AA174BA-289B-4DB5-8B5B-1D0EFC0A5AD4}" sibTransId="{8DDC2EA8-9C0A-48A7-B432-2F5A3497097B}"/>
    <dgm:cxn modelId="{7A137CEF-BC9F-43FC-8D63-BF5B324BB9C0}" type="presOf" srcId="{816FC276-B433-4F56-AA6F-62EF4FE54C43}" destId="{8AAF920E-1CBE-4A2E-B508-CFC320494124}" srcOrd="0" destOrd="0" presId="urn:microsoft.com/office/officeart/2005/8/layout/bProcess4"/>
    <dgm:cxn modelId="{4BEDFDF9-41B9-456D-9D84-76F1D08ACC97}" srcId="{5ED7B117-2DFD-4330-B75D-7019407746DB}" destId="{90F9C3D1-3178-4D56-9682-C0D4539A7DEF}" srcOrd="2" destOrd="0" parTransId="{BD89BE49-DFD3-4049-A696-BBF757A01991}" sibTransId="{34C4D266-A150-449C-9194-9E81BFD209B6}"/>
    <dgm:cxn modelId="{3931ACC1-CA2D-4289-A0A4-09CB6B34C710}" type="presParOf" srcId="{AF80C769-C6C7-4087-B52E-8092CCDD896A}" destId="{8E6B7F20-D7B9-4FD8-B73F-DF00B023EA72}" srcOrd="0" destOrd="0" presId="urn:microsoft.com/office/officeart/2005/8/layout/bProcess4"/>
    <dgm:cxn modelId="{8EF613F8-F227-4267-BBBA-5ADE0F33BD12}" type="presParOf" srcId="{8E6B7F20-D7B9-4FD8-B73F-DF00B023EA72}" destId="{811903D3-6192-4300-B92B-7D6B6C59506A}" srcOrd="0" destOrd="0" presId="urn:microsoft.com/office/officeart/2005/8/layout/bProcess4"/>
    <dgm:cxn modelId="{49839622-7CAA-46B0-A2FE-668FFFADA577}" type="presParOf" srcId="{8E6B7F20-D7B9-4FD8-B73F-DF00B023EA72}" destId="{CEA96672-F2CD-4531-8378-CC016A0FCA32}" srcOrd="1" destOrd="0" presId="urn:microsoft.com/office/officeart/2005/8/layout/bProcess4"/>
    <dgm:cxn modelId="{E2D7C99E-E9E7-45C8-A981-FBD4A6902296}" type="presParOf" srcId="{AF80C769-C6C7-4087-B52E-8092CCDD896A}" destId="{C45A720E-05CE-4388-940B-1FA633BAC93C}" srcOrd="1" destOrd="0" presId="urn:microsoft.com/office/officeart/2005/8/layout/bProcess4"/>
    <dgm:cxn modelId="{880385BF-A738-4B9E-B6EC-C986FF67BA65}" type="presParOf" srcId="{AF80C769-C6C7-4087-B52E-8092CCDD896A}" destId="{8FE3D5BE-8859-4C23-84F1-DFCF9366B210}" srcOrd="2" destOrd="0" presId="urn:microsoft.com/office/officeart/2005/8/layout/bProcess4"/>
    <dgm:cxn modelId="{A7DDC906-BC51-40E8-9793-53F8CFCA40DB}" type="presParOf" srcId="{8FE3D5BE-8859-4C23-84F1-DFCF9366B210}" destId="{76043092-D231-432E-9FC8-ED3884790796}" srcOrd="0" destOrd="0" presId="urn:microsoft.com/office/officeart/2005/8/layout/bProcess4"/>
    <dgm:cxn modelId="{EBC4C7C6-4A0A-48EF-9E0F-70016230EDF3}" type="presParOf" srcId="{8FE3D5BE-8859-4C23-84F1-DFCF9366B210}" destId="{5275977D-569A-4E74-B348-9F59C7E84824}" srcOrd="1" destOrd="0" presId="urn:microsoft.com/office/officeart/2005/8/layout/bProcess4"/>
    <dgm:cxn modelId="{A8547CC1-4959-4280-B9EC-0F1E7D395F63}" type="presParOf" srcId="{AF80C769-C6C7-4087-B52E-8092CCDD896A}" destId="{2FDE91BA-F19F-4D07-8A4C-A6EC8F91462B}" srcOrd="3" destOrd="0" presId="urn:microsoft.com/office/officeart/2005/8/layout/bProcess4"/>
    <dgm:cxn modelId="{24A2234E-9D60-4A46-AB7E-D4143A431534}" type="presParOf" srcId="{AF80C769-C6C7-4087-B52E-8092CCDD896A}" destId="{8446E0FD-1BBF-4322-908B-9BEADCE248D8}" srcOrd="4" destOrd="0" presId="urn:microsoft.com/office/officeart/2005/8/layout/bProcess4"/>
    <dgm:cxn modelId="{EF83B9CF-BAE4-4E38-9FEF-A4D6F614833B}" type="presParOf" srcId="{8446E0FD-1BBF-4322-908B-9BEADCE248D8}" destId="{E01978A1-24B6-42E3-A735-C4D8C00F59AD}" srcOrd="0" destOrd="0" presId="urn:microsoft.com/office/officeart/2005/8/layout/bProcess4"/>
    <dgm:cxn modelId="{3D17E165-BBD9-4140-A2F3-1769744018EF}" type="presParOf" srcId="{8446E0FD-1BBF-4322-908B-9BEADCE248D8}" destId="{745AD6FC-7B51-4431-995D-00C40616C86B}" srcOrd="1" destOrd="0" presId="urn:microsoft.com/office/officeart/2005/8/layout/bProcess4"/>
    <dgm:cxn modelId="{0FA13243-E1F1-479E-8DEF-53A67A7EF138}" type="presParOf" srcId="{AF80C769-C6C7-4087-B52E-8092CCDD896A}" destId="{7A0AA696-83E0-4C28-A1B9-72038D49CDCD}" srcOrd="5" destOrd="0" presId="urn:microsoft.com/office/officeart/2005/8/layout/bProcess4"/>
    <dgm:cxn modelId="{AE6315E4-F773-4327-8CAB-710DCAEE6ADA}" type="presParOf" srcId="{AF80C769-C6C7-4087-B52E-8092CCDD896A}" destId="{73475054-C11F-4E13-B0FD-79E86855A765}" srcOrd="6" destOrd="0" presId="urn:microsoft.com/office/officeart/2005/8/layout/bProcess4"/>
    <dgm:cxn modelId="{9DA92E4A-997F-40AD-A58B-FB2EA275D4D1}" type="presParOf" srcId="{73475054-C11F-4E13-B0FD-79E86855A765}" destId="{4662C0AC-CC4E-4E0E-93FC-553054BDB7F5}" srcOrd="0" destOrd="0" presId="urn:microsoft.com/office/officeart/2005/8/layout/bProcess4"/>
    <dgm:cxn modelId="{8A935D10-B647-4772-8F11-64ABD60F7B5E}" type="presParOf" srcId="{73475054-C11F-4E13-B0FD-79E86855A765}" destId="{155CE3C2-F43E-447F-8428-E71269589DD8}" srcOrd="1" destOrd="0" presId="urn:microsoft.com/office/officeart/2005/8/layout/bProcess4"/>
    <dgm:cxn modelId="{69D07234-A45A-4DF3-B824-5F1A20CCFB5E}" type="presParOf" srcId="{AF80C769-C6C7-4087-B52E-8092CCDD896A}" destId="{EB4D920C-3CB8-43CF-A977-264FFA3F01A9}" srcOrd="7" destOrd="0" presId="urn:microsoft.com/office/officeart/2005/8/layout/bProcess4"/>
    <dgm:cxn modelId="{7C22F20E-F470-463F-848E-A09523081478}" type="presParOf" srcId="{AF80C769-C6C7-4087-B52E-8092CCDD896A}" destId="{7DE22D19-C925-4741-BE62-3409919132D3}" srcOrd="8" destOrd="0" presId="urn:microsoft.com/office/officeart/2005/8/layout/bProcess4"/>
    <dgm:cxn modelId="{254F28A3-AC8B-41FA-AF15-B8642B738BE3}" type="presParOf" srcId="{7DE22D19-C925-4741-BE62-3409919132D3}" destId="{22B278E6-E7F4-42EE-827C-7A7BFD917827}" srcOrd="0" destOrd="0" presId="urn:microsoft.com/office/officeart/2005/8/layout/bProcess4"/>
    <dgm:cxn modelId="{3C32054B-1F57-4380-B5FD-A2B98966E91A}" type="presParOf" srcId="{7DE22D19-C925-4741-BE62-3409919132D3}" destId="{B1B664EB-7195-4B1A-B25B-7F4D212A514F}" srcOrd="1" destOrd="0" presId="urn:microsoft.com/office/officeart/2005/8/layout/bProcess4"/>
    <dgm:cxn modelId="{4A23CD56-E216-4174-A41B-73FC8762AE4D}" type="presParOf" srcId="{AF80C769-C6C7-4087-B52E-8092CCDD896A}" destId="{F3F5DF4B-098C-4A63-B539-5C0D45D8B1CB}" srcOrd="9" destOrd="0" presId="urn:microsoft.com/office/officeart/2005/8/layout/bProcess4"/>
    <dgm:cxn modelId="{8E430620-FC8A-46C1-8B7B-04E63E56FD27}" type="presParOf" srcId="{AF80C769-C6C7-4087-B52E-8092CCDD896A}" destId="{FD9D2CDD-366A-43D2-B8D0-DDAE6D9974DE}" srcOrd="10" destOrd="0" presId="urn:microsoft.com/office/officeart/2005/8/layout/bProcess4"/>
    <dgm:cxn modelId="{C4492FA5-0345-4B74-8487-74CE0DF92B94}" type="presParOf" srcId="{FD9D2CDD-366A-43D2-B8D0-DDAE6D9974DE}" destId="{611A539A-8FE2-439C-8D81-41880D462A6E}" srcOrd="0" destOrd="0" presId="urn:microsoft.com/office/officeart/2005/8/layout/bProcess4"/>
    <dgm:cxn modelId="{51AF4957-BF25-4101-8BA8-3E07B50E9EAA}" type="presParOf" srcId="{FD9D2CDD-366A-43D2-B8D0-DDAE6D9974DE}" destId="{1DDACFE4-ACEC-4860-B688-88982408F29E}" srcOrd="1" destOrd="0" presId="urn:microsoft.com/office/officeart/2005/8/layout/bProcess4"/>
    <dgm:cxn modelId="{1F997143-4B77-4A5C-8027-9887304395CA}" type="presParOf" srcId="{AF80C769-C6C7-4087-B52E-8092CCDD896A}" destId="{8AAF920E-1CBE-4A2E-B508-CFC320494124}" srcOrd="11" destOrd="0" presId="urn:microsoft.com/office/officeart/2005/8/layout/bProcess4"/>
    <dgm:cxn modelId="{AFB5A0BD-CF9D-4113-BF12-6263D2E2C7E8}" type="presParOf" srcId="{AF80C769-C6C7-4087-B52E-8092CCDD896A}" destId="{1BE6369B-54C6-4E5F-9742-02983DD5B5CD}" srcOrd="12" destOrd="0" presId="urn:microsoft.com/office/officeart/2005/8/layout/bProcess4"/>
    <dgm:cxn modelId="{385B6955-49E8-478F-8C40-BF0F1CC97C38}" type="presParOf" srcId="{1BE6369B-54C6-4E5F-9742-02983DD5B5CD}" destId="{E27E6537-EFC3-4F88-9C7F-D8D3DF04CA96}" srcOrd="0" destOrd="0" presId="urn:microsoft.com/office/officeart/2005/8/layout/bProcess4"/>
    <dgm:cxn modelId="{2393D355-D61F-4445-8141-7B766C4679EA}" type="presParOf" srcId="{1BE6369B-54C6-4E5F-9742-02983DD5B5CD}" destId="{A1562115-19DE-4C94-AAC1-202F14274CF0}" srcOrd="1" destOrd="0" presId="urn:microsoft.com/office/officeart/2005/8/layout/bProcess4"/>
    <dgm:cxn modelId="{F075EFCC-0D37-4E2D-BC32-97EF1A5C4CE0}" type="presParOf" srcId="{AF80C769-C6C7-4087-B52E-8092CCDD896A}" destId="{9DCD6D61-E59A-421E-BACC-253C141599CA}" srcOrd="13" destOrd="0" presId="urn:microsoft.com/office/officeart/2005/8/layout/bProcess4"/>
    <dgm:cxn modelId="{6425AF49-9562-4CF0-A818-B988F8D049BD}" type="presParOf" srcId="{AF80C769-C6C7-4087-B52E-8092CCDD896A}" destId="{08402768-91EC-47E4-9A80-3D0954A66A5A}" srcOrd="14" destOrd="0" presId="urn:microsoft.com/office/officeart/2005/8/layout/bProcess4"/>
    <dgm:cxn modelId="{4B8D0BB4-70D3-4916-9F19-220034BBD948}" type="presParOf" srcId="{08402768-91EC-47E4-9A80-3D0954A66A5A}" destId="{E4D7D9A4-03F6-4125-ACA7-2291F84916FC}" srcOrd="0" destOrd="0" presId="urn:microsoft.com/office/officeart/2005/8/layout/bProcess4"/>
    <dgm:cxn modelId="{710C6127-4B41-4833-9CC3-B6733F5754DF}" type="presParOf" srcId="{08402768-91EC-47E4-9A80-3D0954A66A5A}" destId="{830E684C-1C28-4488-ADBD-6B41296C326A}" srcOrd="1" destOrd="0" presId="urn:microsoft.com/office/officeart/2005/8/layout/bProcess4"/>
    <dgm:cxn modelId="{5528AC53-DA0A-4BD9-9369-68E6FBC8138D}" type="presParOf" srcId="{AF80C769-C6C7-4087-B52E-8092CCDD896A}" destId="{3E9B24A8-2A94-4110-BC15-FE343F4E71B7}" srcOrd="15" destOrd="0" presId="urn:microsoft.com/office/officeart/2005/8/layout/bProcess4"/>
    <dgm:cxn modelId="{EB82A980-9890-4F52-95B9-5FBF83ABEC2B}" type="presParOf" srcId="{AF80C769-C6C7-4087-B52E-8092CCDD896A}" destId="{5338DA91-8B11-4DA8-9530-2D6D57B8501D}" srcOrd="16" destOrd="0" presId="urn:microsoft.com/office/officeart/2005/8/layout/bProcess4"/>
    <dgm:cxn modelId="{3DB5A388-7032-4560-ADD0-DC175C267C9B}" type="presParOf" srcId="{5338DA91-8B11-4DA8-9530-2D6D57B8501D}" destId="{3C9155A8-8053-4227-85F2-0BF2045DD32E}" srcOrd="0" destOrd="0" presId="urn:microsoft.com/office/officeart/2005/8/layout/bProcess4"/>
    <dgm:cxn modelId="{3607B4A4-8FA5-49AC-BD7D-4A76C205853E}" type="presParOf" srcId="{5338DA91-8B11-4DA8-9530-2D6D57B8501D}" destId="{0628AF24-ED64-469E-B9A0-A3619B91CC1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7B117-2DFD-4330-B75D-7019407746D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AE727C0-6674-47F0-86A7-52A55B1F34F0}">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January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Property assessment</a:t>
          </a:r>
        </a:p>
      </dgm:t>
    </dgm:pt>
    <dgm:pt modelId="{7A80734C-440E-44F7-A7F6-C387FC63BD57}" type="parTrans" cxnId="{29591665-4266-42DC-96DE-19816C8290E0}">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15722650-C382-4AFF-A915-7864249D200E}" type="sibTrans" cxnId="{29591665-4266-42DC-96DE-19816C8290E0}">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EB4B3CF-1969-492F-B2D6-C2DB5942BBB4}">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June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SOA and MAR to DOR</a:t>
          </a:r>
        </a:p>
      </dgm:t>
    </dgm:pt>
    <dgm:pt modelId="{4AA174BA-289B-4DB5-8B5B-1D0EFC0A5AD4}" type="parTrans" cxnId="{13B5ABE5-09D3-4363-99E3-2908A6EEFBB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DDC2EA8-9C0A-48A7-B432-2F5A3497097B}" type="sibTrans" cxnId="{13B5ABE5-09D3-4363-99E3-2908A6EEFBB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0F9C3D1-3178-4D56-9682-C0D4539A7DEF}">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August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and counties</a:t>
          </a:r>
        </a:p>
      </dgm:t>
    </dgm:pt>
    <dgm:pt modelId="{BD89BE49-DFD3-4049-A696-BBF757A01991}" type="parTrans" cxnId="{4BEDFDF9-41B9-456D-9D84-76F1D08ACC9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4C4D266-A150-449C-9194-9E81BFD209B6}" type="sibTrans" cxnId="{4BEDFDF9-41B9-456D-9D84-76F1D08ACC9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DCBD651F-3E3B-47F4-A266-E96C33DF48B9}">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October 1 Equalized values to DPI, schools</a:t>
          </a:r>
        </a:p>
      </dgm:t>
    </dgm:pt>
    <dgm:pt modelId="{AF439096-A3FE-4C5D-A10F-C3BAB12CDEFF}" type="parTrans" cxnId="{03EF02E4-783C-4274-BF58-6ECC6A7F2571}">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639D4649-4B40-4D07-B111-85B48843BB9C}" type="sibTrans" cxnId="{03EF02E4-783C-4274-BF58-6ECC6A7F2571}">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A34343D-5BEF-4470-B40E-8F075389FFDA}">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DPI sends school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levies to DOR</a:t>
          </a:r>
        </a:p>
      </dgm:t>
    </dgm:pt>
    <dgm:pt modelId="{E1A80C0A-5E65-44CE-B03B-E8252AC19F9A}" type="parTrans" cxnId="{9DD7A18C-5A61-4E91-901D-8E5529F0A63F}">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84AA4ED-4CDE-4A3D-A343-2067142931B5}" type="sibTrans" cxnId="{9DD7A18C-5A61-4E91-901D-8E5529F0A63F}">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96E470A-A0FA-4925-AFAC-025C5776FE7E}">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November 20</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DOR issues credit notices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t>
          </a:r>
        </a:p>
      </dgm:t>
    </dgm:pt>
    <dgm:pt modelId="{209C82DA-1010-4F7A-82B4-CC15849C2320}" type="parTrans" cxnId="{23B3D171-4C36-4E15-BDB0-5500E9E5111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16FC276-B433-4F56-AA6F-62EF4FE54C43}" type="sibTrans" cxnId="{23B3D171-4C36-4E15-BDB0-5500E9E5111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53B6B05A-E80B-4CA7-8EF2-A1297043A919}">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1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eadline to send levy info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clerks</a:t>
          </a:r>
        </a:p>
      </dgm:t>
    </dgm:pt>
    <dgm:pt modelId="{F12FACB3-C9CC-430C-B562-061BC852D9AA}" type="parTrans" cxnId="{F74E553B-8AA6-4157-A855-F29E5C9350BD}">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506A7D5-6AF5-4896-B5A8-E83C30CEABE6}" type="sibTrans" cxnId="{F74E553B-8AA6-4157-A855-F29E5C9350BD}">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696B7CC-1C35-49F9-AA6F-2F787C473771}">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8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Deadline for tax roll delivery to treasurers</a:t>
          </a:r>
        </a:p>
      </dgm:t>
    </dgm:pt>
    <dgm:pt modelId="{773BFCED-5E79-461E-8FC4-501A44F82561}" type="parTrans" cxnId="{9A34EA71-1EBE-40A4-9B7F-7A4E74A03ED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99F7100-31C0-46CD-A4F5-DF3B28AD1F6D}" type="sibTrans" cxnId="{9A34EA71-1EBE-40A4-9B7F-7A4E74A03ED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2B10A370-05EE-4C93-BE94-037FF7113C93}">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Third Monday in December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M</a:t>
          </a:r>
          <a:r>
            <a:rPr lang="en-US" sz="1400" b="1" dirty="0">
              <a:latin typeface="Calibri Light" panose="020F0302020204030204" pitchFamily="34" charset="0"/>
              <a:cs typeface="Calibri Light" panose="020F0302020204030204" pitchFamily="34" charset="0"/>
            </a:rPr>
            <a:t>ail tax bills</a:t>
          </a:r>
        </a:p>
      </dgm:t>
    </dgm:pt>
    <dgm:pt modelId="{73CD631C-CA5A-475F-B6C4-A03DA6DA6A65}" type="par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7A9A83F3-000A-49A0-AD0D-2CD5FC322A0C}" type="sib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AF80C769-C6C7-4087-B52E-8092CCDD896A}" type="pres">
      <dgm:prSet presAssocID="{5ED7B117-2DFD-4330-B75D-7019407746DB}" presName="Name0" presStyleCnt="0">
        <dgm:presLayoutVars>
          <dgm:dir/>
          <dgm:resizeHandles/>
        </dgm:presLayoutVars>
      </dgm:prSet>
      <dgm:spPr/>
    </dgm:pt>
    <dgm:pt modelId="{8E6B7F20-D7B9-4FD8-B73F-DF00B023EA72}" type="pres">
      <dgm:prSet presAssocID="{DAE727C0-6674-47F0-86A7-52A55B1F34F0}" presName="compNode" presStyleCnt="0"/>
      <dgm:spPr/>
    </dgm:pt>
    <dgm:pt modelId="{811903D3-6192-4300-B92B-7D6B6C59506A}" type="pres">
      <dgm:prSet presAssocID="{DAE727C0-6674-47F0-86A7-52A55B1F34F0}" presName="dummyConnPt" presStyleCnt="0"/>
      <dgm:spPr/>
    </dgm:pt>
    <dgm:pt modelId="{CEA96672-F2CD-4531-8378-CC016A0FCA32}" type="pres">
      <dgm:prSet presAssocID="{DAE727C0-6674-47F0-86A7-52A55B1F34F0}" presName="node" presStyleLbl="node1" presStyleIdx="0" presStyleCnt="9">
        <dgm:presLayoutVars>
          <dgm:bulletEnabled val="1"/>
        </dgm:presLayoutVars>
      </dgm:prSet>
      <dgm:spPr/>
    </dgm:pt>
    <dgm:pt modelId="{C45A720E-05CE-4388-940B-1FA633BAC93C}" type="pres">
      <dgm:prSet presAssocID="{15722650-C382-4AFF-A915-7864249D200E}" presName="sibTrans" presStyleLbl="bgSibTrans2D1" presStyleIdx="0" presStyleCnt="8"/>
      <dgm:spPr/>
    </dgm:pt>
    <dgm:pt modelId="{8FE3D5BE-8859-4C23-84F1-DFCF9366B210}" type="pres">
      <dgm:prSet presAssocID="{8EB4B3CF-1969-492F-B2D6-C2DB5942BBB4}" presName="compNode" presStyleCnt="0"/>
      <dgm:spPr/>
    </dgm:pt>
    <dgm:pt modelId="{76043092-D231-432E-9FC8-ED3884790796}" type="pres">
      <dgm:prSet presAssocID="{8EB4B3CF-1969-492F-B2D6-C2DB5942BBB4}" presName="dummyConnPt" presStyleCnt="0"/>
      <dgm:spPr/>
    </dgm:pt>
    <dgm:pt modelId="{5275977D-569A-4E74-B348-9F59C7E84824}" type="pres">
      <dgm:prSet presAssocID="{8EB4B3CF-1969-492F-B2D6-C2DB5942BBB4}" presName="node" presStyleLbl="node1" presStyleIdx="1" presStyleCnt="9">
        <dgm:presLayoutVars>
          <dgm:bulletEnabled val="1"/>
        </dgm:presLayoutVars>
      </dgm:prSet>
      <dgm:spPr/>
    </dgm:pt>
    <dgm:pt modelId="{2FDE91BA-F19F-4D07-8A4C-A6EC8F91462B}" type="pres">
      <dgm:prSet presAssocID="{8DDC2EA8-9C0A-48A7-B432-2F5A3497097B}" presName="sibTrans" presStyleLbl="bgSibTrans2D1" presStyleIdx="1" presStyleCnt="8"/>
      <dgm:spPr/>
    </dgm:pt>
    <dgm:pt modelId="{8446E0FD-1BBF-4322-908B-9BEADCE248D8}" type="pres">
      <dgm:prSet presAssocID="{90F9C3D1-3178-4D56-9682-C0D4539A7DEF}" presName="compNode" presStyleCnt="0"/>
      <dgm:spPr/>
    </dgm:pt>
    <dgm:pt modelId="{E01978A1-24B6-42E3-A735-C4D8C00F59AD}" type="pres">
      <dgm:prSet presAssocID="{90F9C3D1-3178-4D56-9682-C0D4539A7DEF}" presName="dummyConnPt" presStyleCnt="0"/>
      <dgm:spPr/>
    </dgm:pt>
    <dgm:pt modelId="{745AD6FC-7B51-4431-995D-00C40616C86B}" type="pres">
      <dgm:prSet presAssocID="{90F9C3D1-3178-4D56-9682-C0D4539A7DEF}" presName="node" presStyleLbl="node1" presStyleIdx="2" presStyleCnt="9">
        <dgm:presLayoutVars>
          <dgm:bulletEnabled val="1"/>
        </dgm:presLayoutVars>
      </dgm:prSet>
      <dgm:spPr/>
    </dgm:pt>
    <dgm:pt modelId="{7A0AA696-83E0-4C28-A1B9-72038D49CDCD}" type="pres">
      <dgm:prSet presAssocID="{34C4D266-A150-449C-9194-9E81BFD209B6}" presName="sibTrans" presStyleLbl="bgSibTrans2D1" presStyleIdx="2" presStyleCnt="8"/>
      <dgm:spPr/>
    </dgm:pt>
    <dgm:pt modelId="{73475054-C11F-4E13-B0FD-79E86855A765}" type="pres">
      <dgm:prSet presAssocID="{DCBD651F-3E3B-47F4-A266-E96C33DF48B9}" presName="compNode" presStyleCnt="0"/>
      <dgm:spPr/>
    </dgm:pt>
    <dgm:pt modelId="{4662C0AC-CC4E-4E0E-93FC-553054BDB7F5}" type="pres">
      <dgm:prSet presAssocID="{DCBD651F-3E3B-47F4-A266-E96C33DF48B9}" presName="dummyConnPt" presStyleCnt="0"/>
      <dgm:spPr/>
    </dgm:pt>
    <dgm:pt modelId="{155CE3C2-F43E-447F-8428-E71269589DD8}" type="pres">
      <dgm:prSet presAssocID="{DCBD651F-3E3B-47F4-A266-E96C33DF48B9}" presName="node" presStyleLbl="node1" presStyleIdx="3" presStyleCnt="9">
        <dgm:presLayoutVars>
          <dgm:bulletEnabled val="1"/>
        </dgm:presLayoutVars>
      </dgm:prSet>
      <dgm:spPr/>
    </dgm:pt>
    <dgm:pt modelId="{EB4D920C-3CB8-43CF-A977-264FFA3F01A9}" type="pres">
      <dgm:prSet presAssocID="{639D4649-4B40-4D07-B111-85B48843BB9C}" presName="sibTrans" presStyleLbl="bgSibTrans2D1" presStyleIdx="3" presStyleCnt="8"/>
      <dgm:spPr/>
    </dgm:pt>
    <dgm:pt modelId="{7DE22D19-C925-4741-BE62-3409919132D3}" type="pres">
      <dgm:prSet presAssocID="{8A34343D-5BEF-4470-B40E-8F075389FFDA}" presName="compNode" presStyleCnt="0"/>
      <dgm:spPr/>
    </dgm:pt>
    <dgm:pt modelId="{22B278E6-E7F4-42EE-827C-7A7BFD917827}" type="pres">
      <dgm:prSet presAssocID="{8A34343D-5BEF-4470-B40E-8F075389FFDA}" presName="dummyConnPt" presStyleCnt="0"/>
      <dgm:spPr/>
    </dgm:pt>
    <dgm:pt modelId="{B1B664EB-7195-4B1A-B25B-7F4D212A514F}" type="pres">
      <dgm:prSet presAssocID="{8A34343D-5BEF-4470-B40E-8F075389FFDA}" presName="node" presStyleLbl="node1" presStyleIdx="4" presStyleCnt="9">
        <dgm:presLayoutVars>
          <dgm:bulletEnabled val="1"/>
        </dgm:presLayoutVars>
      </dgm:prSet>
      <dgm:spPr/>
    </dgm:pt>
    <dgm:pt modelId="{F3F5DF4B-098C-4A63-B539-5C0D45D8B1CB}" type="pres">
      <dgm:prSet presAssocID="{B84AA4ED-4CDE-4A3D-A343-2067142931B5}" presName="sibTrans" presStyleLbl="bgSibTrans2D1" presStyleIdx="4" presStyleCnt="8"/>
      <dgm:spPr/>
    </dgm:pt>
    <dgm:pt modelId="{FD9D2CDD-366A-43D2-B8D0-DDAE6D9974DE}" type="pres">
      <dgm:prSet presAssocID="{896E470A-A0FA-4925-AFAC-025C5776FE7E}" presName="compNode" presStyleCnt="0"/>
      <dgm:spPr/>
    </dgm:pt>
    <dgm:pt modelId="{611A539A-8FE2-439C-8D81-41880D462A6E}" type="pres">
      <dgm:prSet presAssocID="{896E470A-A0FA-4925-AFAC-025C5776FE7E}" presName="dummyConnPt" presStyleCnt="0"/>
      <dgm:spPr/>
    </dgm:pt>
    <dgm:pt modelId="{1DDACFE4-ACEC-4860-B688-88982408F29E}" type="pres">
      <dgm:prSet presAssocID="{896E470A-A0FA-4925-AFAC-025C5776FE7E}" presName="node" presStyleLbl="node1" presStyleIdx="5" presStyleCnt="9">
        <dgm:presLayoutVars>
          <dgm:bulletEnabled val="1"/>
        </dgm:presLayoutVars>
      </dgm:prSet>
      <dgm:spPr/>
    </dgm:pt>
    <dgm:pt modelId="{8AAF920E-1CBE-4A2E-B508-CFC320494124}" type="pres">
      <dgm:prSet presAssocID="{816FC276-B433-4F56-AA6F-62EF4FE54C43}" presName="sibTrans" presStyleLbl="bgSibTrans2D1" presStyleIdx="5" presStyleCnt="8"/>
      <dgm:spPr/>
    </dgm:pt>
    <dgm:pt modelId="{1BE6369B-54C6-4E5F-9742-02983DD5B5CD}" type="pres">
      <dgm:prSet presAssocID="{53B6B05A-E80B-4CA7-8EF2-A1297043A919}" presName="compNode" presStyleCnt="0"/>
      <dgm:spPr/>
    </dgm:pt>
    <dgm:pt modelId="{E27E6537-EFC3-4F88-9C7F-D8D3DF04CA96}" type="pres">
      <dgm:prSet presAssocID="{53B6B05A-E80B-4CA7-8EF2-A1297043A919}" presName="dummyConnPt" presStyleCnt="0"/>
      <dgm:spPr/>
    </dgm:pt>
    <dgm:pt modelId="{A1562115-19DE-4C94-AAC1-202F14274CF0}" type="pres">
      <dgm:prSet presAssocID="{53B6B05A-E80B-4CA7-8EF2-A1297043A919}" presName="node" presStyleLbl="node1" presStyleIdx="6" presStyleCnt="9">
        <dgm:presLayoutVars>
          <dgm:bulletEnabled val="1"/>
        </dgm:presLayoutVars>
      </dgm:prSet>
      <dgm:spPr/>
    </dgm:pt>
    <dgm:pt modelId="{9DCD6D61-E59A-421E-BACC-253C141599CA}" type="pres">
      <dgm:prSet presAssocID="{9506A7D5-6AF5-4896-B5A8-E83C30CEABE6}" presName="sibTrans" presStyleLbl="bgSibTrans2D1" presStyleIdx="6" presStyleCnt="8"/>
      <dgm:spPr/>
    </dgm:pt>
    <dgm:pt modelId="{08402768-91EC-47E4-9A80-3D0954A66A5A}" type="pres">
      <dgm:prSet presAssocID="{3696B7CC-1C35-49F9-AA6F-2F787C473771}" presName="compNode" presStyleCnt="0"/>
      <dgm:spPr/>
    </dgm:pt>
    <dgm:pt modelId="{E4D7D9A4-03F6-4125-ACA7-2291F84916FC}" type="pres">
      <dgm:prSet presAssocID="{3696B7CC-1C35-49F9-AA6F-2F787C473771}" presName="dummyConnPt" presStyleCnt="0"/>
      <dgm:spPr/>
    </dgm:pt>
    <dgm:pt modelId="{830E684C-1C28-4488-ADBD-6B41296C326A}" type="pres">
      <dgm:prSet presAssocID="{3696B7CC-1C35-49F9-AA6F-2F787C473771}" presName="node" presStyleLbl="node1" presStyleIdx="7" presStyleCnt="9">
        <dgm:presLayoutVars>
          <dgm:bulletEnabled val="1"/>
        </dgm:presLayoutVars>
      </dgm:prSet>
      <dgm:spPr/>
    </dgm:pt>
    <dgm:pt modelId="{3E9B24A8-2A94-4110-BC15-FE343F4E71B7}" type="pres">
      <dgm:prSet presAssocID="{B99F7100-31C0-46CD-A4F5-DF3B28AD1F6D}" presName="sibTrans" presStyleLbl="bgSibTrans2D1" presStyleIdx="7" presStyleCnt="8"/>
      <dgm:spPr/>
    </dgm:pt>
    <dgm:pt modelId="{5338DA91-8B11-4DA8-9530-2D6D57B8501D}" type="pres">
      <dgm:prSet presAssocID="{2B10A370-05EE-4C93-BE94-037FF7113C93}" presName="compNode" presStyleCnt="0"/>
      <dgm:spPr/>
    </dgm:pt>
    <dgm:pt modelId="{3C9155A8-8053-4227-85F2-0BF2045DD32E}" type="pres">
      <dgm:prSet presAssocID="{2B10A370-05EE-4C93-BE94-037FF7113C93}" presName="dummyConnPt" presStyleCnt="0"/>
      <dgm:spPr/>
    </dgm:pt>
    <dgm:pt modelId="{0628AF24-ED64-469E-B9A0-A3619B91CC17}" type="pres">
      <dgm:prSet presAssocID="{2B10A370-05EE-4C93-BE94-037FF7113C93}" presName="node" presStyleLbl="node1" presStyleIdx="8" presStyleCnt="9">
        <dgm:presLayoutVars>
          <dgm:bulletEnabled val="1"/>
        </dgm:presLayoutVars>
      </dgm:prSet>
      <dgm:spPr/>
    </dgm:pt>
  </dgm:ptLst>
  <dgm:cxnLst>
    <dgm:cxn modelId="{076A1A00-433D-49E8-8918-69CBF422BD55}" type="presOf" srcId="{2B10A370-05EE-4C93-BE94-037FF7113C93}" destId="{0628AF24-ED64-469E-B9A0-A3619B91CC17}" srcOrd="0" destOrd="0" presId="urn:microsoft.com/office/officeart/2005/8/layout/bProcess4"/>
    <dgm:cxn modelId="{A3908513-C217-4FD9-8DC8-D45B41AADBEC}" type="presOf" srcId="{B99F7100-31C0-46CD-A4F5-DF3B28AD1F6D}" destId="{3E9B24A8-2A94-4110-BC15-FE343F4E71B7}" srcOrd="0" destOrd="0" presId="urn:microsoft.com/office/officeart/2005/8/layout/bProcess4"/>
    <dgm:cxn modelId="{F4779D18-6F7D-43E5-9B82-A17DC6746B02}" type="presOf" srcId="{90F9C3D1-3178-4D56-9682-C0D4539A7DEF}" destId="{745AD6FC-7B51-4431-995D-00C40616C86B}" srcOrd="0" destOrd="0" presId="urn:microsoft.com/office/officeart/2005/8/layout/bProcess4"/>
    <dgm:cxn modelId="{088D671A-70B6-4B7C-987F-84B6B7BF1AAE}" type="presOf" srcId="{B84AA4ED-4CDE-4A3D-A343-2067142931B5}" destId="{F3F5DF4B-098C-4A63-B539-5C0D45D8B1CB}" srcOrd="0" destOrd="0" presId="urn:microsoft.com/office/officeart/2005/8/layout/bProcess4"/>
    <dgm:cxn modelId="{93ABC627-C901-4AE6-849B-FB59E0C73491}" type="presOf" srcId="{8A34343D-5BEF-4470-B40E-8F075389FFDA}" destId="{B1B664EB-7195-4B1A-B25B-7F4D212A514F}" srcOrd="0" destOrd="0" presId="urn:microsoft.com/office/officeart/2005/8/layout/bProcess4"/>
    <dgm:cxn modelId="{F74E553B-8AA6-4157-A855-F29E5C9350BD}" srcId="{5ED7B117-2DFD-4330-B75D-7019407746DB}" destId="{53B6B05A-E80B-4CA7-8EF2-A1297043A919}" srcOrd="6" destOrd="0" parTransId="{F12FACB3-C9CC-430C-B562-061BC852D9AA}" sibTransId="{9506A7D5-6AF5-4896-B5A8-E83C30CEABE6}"/>
    <dgm:cxn modelId="{E4D9A064-A1B1-4D4E-BA54-10B82520BAFE}" type="presOf" srcId="{8DDC2EA8-9C0A-48A7-B432-2F5A3497097B}" destId="{2FDE91BA-F19F-4D07-8A4C-A6EC8F91462B}" srcOrd="0" destOrd="0" presId="urn:microsoft.com/office/officeart/2005/8/layout/bProcess4"/>
    <dgm:cxn modelId="{29591665-4266-42DC-96DE-19816C8290E0}" srcId="{5ED7B117-2DFD-4330-B75D-7019407746DB}" destId="{DAE727C0-6674-47F0-86A7-52A55B1F34F0}" srcOrd="0" destOrd="0" parTransId="{7A80734C-440E-44F7-A7F6-C387FC63BD57}" sibTransId="{15722650-C382-4AFF-A915-7864249D200E}"/>
    <dgm:cxn modelId="{35DFFC69-CAF4-4FA9-A964-87F9CB45C72F}" type="presOf" srcId="{639D4649-4B40-4D07-B111-85B48843BB9C}" destId="{EB4D920C-3CB8-43CF-A977-264FFA3F01A9}" srcOrd="0" destOrd="0" presId="urn:microsoft.com/office/officeart/2005/8/layout/bProcess4"/>
    <dgm:cxn modelId="{AF46534D-616A-42A3-AF09-21D18D6BEB29}" type="presOf" srcId="{8EB4B3CF-1969-492F-B2D6-C2DB5942BBB4}" destId="{5275977D-569A-4E74-B348-9F59C7E84824}" srcOrd="0" destOrd="0" presId="urn:microsoft.com/office/officeart/2005/8/layout/bProcess4"/>
    <dgm:cxn modelId="{23B3D171-4C36-4E15-BDB0-5500E9E51117}" srcId="{5ED7B117-2DFD-4330-B75D-7019407746DB}" destId="{896E470A-A0FA-4925-AFAC-025C5776FE7E}" srcOrd="5" destOrd="0" parTransId="{209C82DA-1010-4F7A-82B4-CC15849C2320}" sibTransId="{816FC276-B433-4F56-AA6F-62EF4FE54C43}"/>
    <dgm:cxn modelId="{9A34EA71-1EBE-40A4-9B7F-7A4E74A03EDC}" srcId="{5ED7B117-2DFD-4330-B75D-7019407746DB}" destId="{3696B7CC-1C35-49F9-AA6F-2F787C473771}" srcOrd="7" destOrd="0" parTransId="{773BFCED-5E79-461E-8FC4-501A44F82561}" sibTransId="{B99F7100-31C0-46CD-A4F5-DF3B28AD1F6D}"/>
    <dgm:cxn modelId="{8CFDCF7A-B861-4B2D-B732-FCA3CCE8578B}" type="presOf" srcId="{DAE727C0-6674-47F0-86A7-52A55B1F34F0}" destId="{CEA96672-F2CD-4531-8378-CC016A0FCA32}" srcOrd="0" destOrd="0" presId="urn:microsoft.com/office/officeart/2005/8/layout/bProcess4"/>
    <dgm:cxn modelId="{7C3E7B85-DB27-47D3-BD5A-FFC9C2F881EF}" type="presOf" srcId="{DCBD651F-3E3B-47F4-A266-E96C33DF48B9}" destId="{155CE3C2-F43E-447F-8428-E71269589DD8}" srcOrd="0" destOrd="0" presId="urn:microsoft.com/office/officeart/2005/8/layout/bProcess4"/>
    <dgm:cxn modelId="{473C9B8B-389E-4400-AB5D-7DD9CF620DF9}" type="presOf" srcId="{9506A7D5-6AF5-4896-B5A8-E83C30CEABE6}" destId="{9DCD6D61-E59A-421E-BACC-253C141599CA}" srcOrd="0" destOrd="0" presId="urn:microsoft.com/office/officeart/2005/8/layout/bProcess4"/>
    <dgm:cxn modelId="{8561718C-DC94-4585-9B71-F1B230CD7755}" type="presOf" srcId="{53B6B05A-E80B-4CA7-8EF2-A1297043A919}" destId="{A1562115-19DE-4C94-AAC1-202F14274CF0}" srcOrd="0" destOrd="0" presId="urn:microsoft.com/office/officeart/2005/8/layout/bProcess4"/>
    <dgm:cxn modelId="{9DD7A18C-5A61-4E91-901D-8E5529F0A63F}" srcId="{5ED7B117-2DFD-4330-B75D-7019407746DB}" destId="{8A34343D-5BEF-4470-B40E-8F075389FFDA}" srcOrd="4" destOrd="0" parTransId="{E1A80C0A-5E65-44CE-B03B-E8252AC19F9A}" sibTransId="{B84AA4ED-4CDE-4A3D-A343-2067142931B5}"/>
    <dgm:cxn modelId="{FC1A1F99-D4B6-4003-BFEE-E5E106B307A6}" type="presOf" srcId="{34C4D266-A150-449C-9194-9E81BFD209B6}" destId="{7A0AA696-83E0-4C28-A1B9-72038D49CDCD}" srcOrd="0" destOrd="0" presId="urn:microsoft.com/office/officeart/2005/8/layout/bProcess4"/>
    <dgm:cxn modelId="{951951A8-5851-4696-B426-DCF0B17EDB05}" type="presOf" srcId="{5ED7B117-2DFD-4330-B75D-7019407746DB}" destId="{AF80C769-C6C7-4087-B52E-8092CCDD896A}" srcOrd="0" destOrd="0" presId="urn:microsoft.com/office/officeart/2005/8/layout/bProcess4"/>
    <dgm:cxn modelId="{335BEFB2-8E28-42B7-A415-94A6211AB97A}" type="presOf" srcId="{15722650-C382-4AFF-A915-7864249D200E}" destId="{C45A720E-05CE-4388-940B-1FA633BAC93C}" srcOrd="0" destOrd="0" presId="urn:microsoft.com/office/officeart/2005/8/layout/bProcess4"/>
    <dgm:cxn modelId="{4A7067C6-9763-4FA0-941D-96D0C2F7ED31}" type="presOf" srcId="{3696B7CC-1C35-49F9-AA6F-2F787C473771}" destId="{830E684C-1C28-4488-ADBD-6B41296C326A}" srcOrd="0" destOrd="0" presId="urn:microsoft.com/office/officeart/2005/8/layout/bProcess4"/>
    <dgm:cxn modelId="{6846F1CE-3101-44F9-BF3F-F00750F3AA23}" srcId="{5ED7B117-2DFD-4330-B75D-7019407746DB}" destId="{2B10A370-05EE-4C93-BE94-037FF7113C93}" srcOrd="8" destOrd="0" parTransId="{73CD631C-CA5A-475F-B6C4-A03DA6DA6A65}" sibTransId="{7A9A83F3-000A-49A0-AD0D-2CD5FC322A0C}"/>
    <dgm:cxn modelId="{03EF02E4-783C-4274-BF58-6ECC6A7F2571}" srcId="{5ED7B117-2DFD-4330-B75D-7019407746DB}" destId="{DCBD651F-3E3B-47F4-A266-E96C33DF48B9}" srcOrd="3" destOrd="0" parTransId="{AF439096-A3FE-4C5D-A10F-C3BAB12CDEFF}" sibTransId="{639D4649-4B40-4D07-B111-85B48843BB9C}"/>
    <dgm:cxn modelId="{45AA9EE5-0930-43B3-957D-502A5A959919}" type="presOf" srcId="{896E470A-A0FA-4925-AFAC-025C5776FE7E}" destId="{1DDACFE4-ACEC-4860-B688-88982408F29E}" srcOrd="0" destOrd="0" presId="urn:microsoft.com/office/officeart/2005/8/layout/bProcess4"/>
    <dgm:cxn modelId="{13B5ABE5-09D3-4363-99E3-2908A6EEFBBC}" srcId="{5ED7B117-2DFD-4330-B75D-7019407746DB}" destId="{8EB4B3CF-1969-492F-B2D6-C2DB5942BBB4}" srcOrd="1" destOrd="0" parTransId="{4AA174BA-289B-4DB5-8B5B-1D0EFC0A5AD4}" sibTransId="{8DDC2EA8-9C0A-48A7-B432-2F5A3497097B}"/>
    <dgm:cxn modelId="{7A137CEF-BC9F-43FC-8D63-BF5B324BB9C0}" type="presOf" srcId="{816FC276-B433-4F56-AA6F-62EF4FE54C43}" destId="{8AAF920E-1CBE-4A2E-B508-CFC320494124}" srcOrd="0" destOrd="0" presId="urn:microsoft.com/office/officeart/2005/8/layout/bProcess4"/>
    <dgm:cxn modelId="{4BEDFDF9-41B9-456D-9D84-76F1D08ACC97}" srcId="{5ED7B117-2DFD-4330-B75D-7019407746DB}" destId="{90F9C3D1-3178-4D56-9682-C0D4539A7DEF}" srcOrd="2" destOrd="0" parTransId="{BD89BE49-DFD3-4049-A696-BBF757A01991}" sibTransId="{34C4D266-A150-449C-9194-9E81BFD209B6}"/>
    <dgm:cxn modelId="{3931ACC1-CA2D-4289-A0A4-09CB6B34C710}" type="presParOf" srcId="{AF80C769-C6C7-4087-B52E-8092CCDD896A}" destId="{8E6B7F20-D7B9-4FD8-B73F-DF00B023EA72}" srcOrd="0" destOrd="0" presId="urn:microsoft.com/office/officeart/2005/8/layout/bProcess4"/>
    <dgm:cxn modelId="{8EF613F8-F227-4267-BBBA-5ADE0F33BD12}" type="presParOf" srcId="{8E6B7F20-D7B9-4FD8-B73F-DF00B023EA72}" destId="{811903D3-6192-4300-B92B-7D6B6C59506A}" srcOrd="0" destOrd="0" presId="urn:microsoft.com/office/officeart/2005/8/layout/bProcess4"/>
    <dgm:cxn modelId="{49839622-7CAA-46B0-A2FE-668FFFADA577}" type="presParOf" srcId="{8E6B7F20-D7B9-4FD8-B73F-DF00B023EA72}" destId="{CEA96672-F2CD-4531-8378-CC016A0FCA32}" srcOrd="1" destOrd="0" presId="urn:microsoft.com/office/officeart/2005/8/layout/bProcess4"/>
    <dgm:cxn modelId="{E2D7C99E-E9E7-45C8-A981-FBD4A6902296}" type="presParOf" srcId="{AF80C769-C6C7-4087-B52E-8092CCDD896A}" destId="{C45A720E-05CE-4388-940B-1FA633BAC93C}" srcOrd="1" destOrd="0" presId="urn:microsoft.com/office/officeart/2005/8/layout/bProcess4"/>
    <dgm:cxn modelId="{880385BF-A738-4B9E-B6EC-C986FF67BA65}" type="presParOf" srcId="{AF80C769-C6C7-4087-B52E-8092CCDD896A}" destId="{8FE3D5BE-8859-4C23-84F1-DFCF9366B210}" srcOrd="2" destOrd="0" presId="urn:microsoft.com/office/officeart/2005/8/layout/bProcess4"/>
    <dgm:cxn modelId="{A7DDC906-BC51-40E8-9793-53F8CFCA40DB}" type="presParOf" srcId="{8FE3D5BE-8859-4C23-84F1-DFCF9366B210}" destId="{76043092-D231-432E-9FC8-ED3884790796}" srcOrd="0" destOrd="0" presId="urn:microsoft.com/office/officeart/2005/8/layout/bProcess4"/>
    <dgm:cxn modelId="{EBC4C7C6-4A0A-48EF-9E0F-70016230EDF3}" type="presParOf" srcId="{8FE3D5BE-8859-4C23-84F1-DFCF9366B210}" destId="{5275977D-569A-4E74-B348-9F59C7E84824}" srcOrd="1" destOrd="0" presId="urn:microsoft.com/office/officeart/2005/8/layout/bProcess4"/>
    <dgm:cxn modelId="{A8547CC1-4959-4280-B9EC-0F1E7D395F63}" type="presParOf" srcId="{AF80C769-C6C7-4087-B52E-8092CCDD896A}" destId="{2FDE91BA-F19F-4D07-8A4C-A6EC8F91462B}" srcOrd="3" destOrd="0" presId="urn:microsoft.com/office/officeart/2005/8/layout/bProcess4"/>
    <dgm:cxn modelId="{24A2234E-9D60-4A46-AB7E-D4143A431534}" type="presParOf" srcId="{AF80C769-C6C7-4087-B52E-8092CCDD896A}" destId="{8446E0FD-1BBF-4322-908B-9BEADCE248D8}" srcOrd="4" destOrd="0" presId="urn:microsoft.com/office/officeart/2005/8/layout/bProcess4"/>
    <dgm:cxn modelId="{EF83B9CF-BAE4-4E38-9FEF-A4D6F614833B}" type="presParOf" srcId="{8446E0FD-1BBF-4322-908B-9BEADCE248D8}" destId="{E01978A1-24B6-42E3-A735-C4D8C00F59AD}" srcOrd="0" destOrd="0" presId="urn:microsoft.com/office/officeart/2005/8/layout/bProcess4"/>
    <dgm:cxn modelId="{3D17E165-BBD9-4140-A2F3-1769744018EF}" type="presParOf" srcId="{8446E0FD-1BBF-4322-908B-9BEADCE248D8}" destId="{745AD6FC-7B51-4431-995D-00C40616C86B}" srcOrd="1" destOrd="0" presId="urn:microsoft.com/office/officeart/2005/8/layout/bProcess4"/>
    <dgm:cxn modelId="{0FA13243-E1F1-479E-8DEF-53A67A7EF138}" type="presParOf" srcId="{AF80C769-C6C7-4087-B52E-8092CCDD896A}" destId="{7A0AA696-83E0-4C28-A1B9-72038D49CDCD}" srcOrd="5" destOrd="0" presId="urn:microsoft.com/office/officeart/2005/8/layout/bProcess4"/>
    <dgm:cxn modelId="{AE6315E4-F773-4327-8CAB-710DCAEE6ADA}" type="presParOf" srcId="{AF80C769-C6C7-4087-B52E-8092CCDD896A}" destId="{73475054-C11F-4E13-B0FD-79E86855A765}" srcOrd="6" destOrd="0" presId="urn:microsoft.com/office/officeart/2005/8/layout/bProcess4"/>
    <dgm:cxn modelId="{9DA92E4A-997F-40AD-A58B-FB2EA275D4D1}" type="presParOf" srcId="{73475054-C11F-4E13-B0FD-79E86855A765}" destId="{4662C0AC-CC4E-4E0E-93FC-553054BDB7F5}" srcOrd="0" destOrd="0" presId="urn:microsoft.com/office/officeart/2005/8/layout/bProcess4"/>
    <dgm:cxn modelId="{8A935D10-B647-4772-8F11-64ABD60F7B5E}" type="presParOf" srcId="{73475054-C11F-4E13-B0FD-79E86855A765}" destId="{155CE3C2-F43E-447F-8428-E71269589DD8}" srcOrd="1" destOrd="0" presId="urn:microsoft.com/office/officeart/2005/8/layout/bProcess4"/>
    <dgm:cxn modelId="{69D07234-A45A-4DF3-B824-5F1A20CCFB5E}" type="presParOf" srcId="{AF80C769-C6C7-4087-B52E-8092CCDD896A}" destId="{EB4D920C-3CB8-43CF-A977-264FFA3F01A9}" srcOrd="7" destOrd="0" presId="urn:microsoft.com/office/officeart/2005/8/layout/bProcess4"/>
    <dgm:cxn modelId="{7C22F20E-F470-463F-848E-A09523081478}" type="presParOf" srcId="{AF80C769-C6C7-4087-B52E-8092CCDD896A}" destId="{7DE22D19-C925-4741-BE62-3409919132D3}" srcOrd="8" destOrd="0" presId="urn:microsoft.com/office/officeart/2005/8/layout/bProcess4"/>
    <dgm:cxn modelId="{254F28A3-AC8B-41FA-AF15-B8642B738BE3}" type="presParOf" srcId="{7DE22D19-C925-4741-BE62-3409919132D3}" destId="{22B278E6-E7F4-42EE-827C-7A7BFD917827}" srcOrd="0" destOrd="0" presId="urn:microsoft.com/office/officeart/2005/8/layout/bProcess4"/>
    <dgm:cxn modelId="{3C32054B-1F57-4380-B5FD-A2B98966E91A}" type="presParOf" srcId="{7DE22D19-C925-4741-BE62-3409919132D3}" destId="{B1B664EB-7195-4B1A-B25B-7F4D212A514F}" srcOrd="1" destOrd="0" presId="urn:microsoft.com/office/officeart/2005/8/layout/bProcess4"/>
    <dgm:cxn modelId="{4A23CD56-E216-4174-A41B-73FC8762AE4D}" type="presParOf" srcId="{AF80C769-C6C7-4087-B52E-8092CCDD896A}" destId="{F3F5DF4B-098C-4A63-B539-5C0D45D8B1CB}" srcOrd="9" destOrd="0" presId="urn:microsoft.com/office/officeart/2005/8/layout/bProcess4"/>
    <dgm:cxn modelId="{8E430620-FC8A-46C1-8B7B-04E63E56FD27}" type="presParOf" srcId="{AF80C769-C6C7-4087-B52E-8092CCDD896A}" destId="{FD9D2CDD-366A-43D2-B8D0-DDAE6D9974DE}" srcOrd="10" destOrd="0" presId="urn:microsoft.com/office/officeart/2005/8/layout/bProcess4"/>
    <dgm:cxn modelId="{C4492FA5-0345-4B74-8487-74CE0DF92B94}" type="presParOf" srcId="{FD9D2CDD-366A-43D2-B8D0-DDAE6D9974DE}" destId="{611A539A-8FE2-439C-8D81-41880D462A6E}" srcOrd="0" destOrd="0" presId="urn:microsoft.com/office/officeart/2005/8/layout/bProcess4"/>
    <dgm:cxn modelId="{51AF4957-BF25-4101-8BA8-3E07B50E9EAA}" type="presParOf" srcId="{FD9D2CDD-366A-43D2-B8D0-DDAE6D9974DE}" destId="{1DDACFE4-ACEC-4860-B688-88982408F29E}" srcOrd="1" destOrd="0" presId="urn:microsoft.com/office/officeart/2005/8/layout/bProcess4"/>
    <dgm:cxn modelId="{1F997143-4B77-4A5C-8027-9887304395CA}" type="presParOf" srcId="{AF80C769-C6C7-4087-B52E-8092CCDD896A}" destId="{8AAF920E-1CBE-4A2E-B508-CFC320494124}" srcOrd="11" destOrd="0" presId="urn:microsoft.com/office/officeart/2005/8/layout/bProcess4"/>
    <dgm:cxn modelId="{AFB5A0BD-CF9D-4113-BF12-6263D2E2C7E8}" type="presParOf" srcId="{AF80C769-C6C7-4087-B52E-8092CCDD896A}" destId="{1BE6369B-54C6-4E5F-9742-02983DD5B5CD}" srcOrd="12" destOrd="0" presId="urn:microsoft.com/office/officeart/2005/8/layout/bProcess4"/>
    <dgm:cxn modelId="{385B6955-49E8-478F-8C40-BF0F1CC97C38}" type="presParOf" srcId="{1BE6369B-54C6-4E5F-9742-02983DD5B5CD}" destId="{E27E6537-EFC3-4F88-9C7F-D8D3DF04CA96}" srcOrd="0" destOrd="0" presId="urn:microsoft.com/office/officeart/2005/8/layout/bProcess4"/>
    <dgm:cxn modelId="{2393D355-D61F-4445-8141-7B766C4679EA}" type="presParOf" srcId="{1BE6369B-54C6-4E5F-9742-02983DD5B5CD}" destId="{A1562115-19DE-4C94-AAC1-202F14274CF0}" srcOrd="1" destOrd="0" presId="urn:microsoft.com/office/officeart/2005/8/layout/bProcess4"/>
    <dgm:cxn modelId="{F075EFCC-0D37-4E2D-BC32-97EF1A5C4CE0}" type="presParOf" srcId="{AF80C769-C6C7-4087-B52E-8092CCDD896A}" destId="{9DCD6D61-E59A-421E-BACC-253C141599CA}" srcOrd="13" destOrd="0" presId="urn:microsoft.com/office/officeart/2005/8/layout/bProcess4"/>
    <dgm:cxn modelId="{6425AF49-9562-4CF0-A818-B988F8D049BD}" type="presParOf" srcId="{AF80C769-C6C7-4087-B52E-8092CCDD896A}" destId="{08402768-91EC-47E4-9A80-3D0954A66A5A}" srcOrd="14" destOrd="0" presId="urn:microsoft.com/office/officeart/2005/8/layout/bProcess4"/>
    <dgm:cxn modelId="{4B8D0BB4-70D3-4916-9F19-220034BBD948}" type="presParOf" srcId="{08402768-91EC-47E4-9A80-3D0954A66A5A}" destId="{E4D7D9A4-03F6-4125-ACA7-2291F84916FC}" srcOrd="0" destOrd="0" presId="urn:microsoft.com/office/officeart/2005/8/layout/bProcess4"/>
    <dgm:cxn modelId="{710C6127-4B41-4833-9CC3-B6733F5754DF}" type="presParOf" srcId="{08402768-91EC-47E4-9A80-3D0954A66A5A}" destId="{830E684C-1C28-4488-ADBD-6B41296C326A}" srcOrd="1" destOrd="0" presId="urn:microsoft.com/office/officeart/2005/8/layout/bProcess4"/>
    <dgm:cxn modelId="{5528AC53-DA0A-4BD9-9369-68E6FBC8138D}" type="presParOf" srcId="{AF80C769-C6C7-4087-B52E-8092CCDD896A}" destId="{3E9B24A8-2A94-4110-BC15-FE343F4E71B7}" srcOrd="15" destOrd="0" presId="urn:microsoft.com/office/officeart/2005/8/layout/bProcess4"/>
    <dgm:cxn modelId="{EB82A980-9890-4F52-95B9-5FBF83ABEC2B}" type="presParOf" srcId="{AF80C769-C6C7-4087-B52E-8092CCDD896A}" destId="{5338DA91-8B11-4DA8-9530-2D6D57B8501D}" srcOrd="16" destOrd="0" presId="urn:microsoft.com/office/officeart/2005/8/layout/bProcess4"/>
    <dgm:cxn modelId="{3DB5A388-7032-4560-ADD0-DC175C267C9B}" type="presParOf" srcId="{5338DA91-8B11-4DA8-9530-2D6D57B8501D}" destId="{3C9155A8-8053-4227-85F2-0BF2045DD32E}" srcOrd="0" destOrd="0" presId="urn:microsoft.com/office/officeart/2005/8/layout/bProcess4"/>
    <dgm:cxn modelId="{3607B4A4-8FA5-49AC-BD7D-4A76C205853E}" type="presParOf" srcId="{5338DA91-8B11-4DA8-9530-2D6D57B8501D}" destId="{0628AF24-ED64-469E-B9A0-A3619B91CC1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D7B117-2DFD-4330-B75D-7019407746D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AE727C0-6674-47F0-86A7-52A55B1F34F0}">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January 1</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Property assessment</a:t>
          </a:r>
        </a:p>
      </dgm:t>
    </dgm:pt>
    <dgm:pt modelId="{7A80734C-440E-44F7-A7F6-C387FC63BD57}" type="parTrans" cxnId="{29591665-4266-42DC-96DE-19816C8290E0}">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15722650-C382-4AFF-A915-7864249D200E}" type="sibTrans" cxnId="{29591665-4266-42DC-96DE-19816C8290E0}">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EB4B3CF-1969-492F-B2D6-C2DB5942BBB4}">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June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SOA and MAR to DOR</a:t>
          </a:r>
        </a:p>
      </dgm:t>
    </dgm:pt>
    <dgm:pt modelId="{4AA174BA-289B-4DB5-8B5B-1D0EFC0A5AD4}" type="parTrans" cxnId="{13B5ABE5-09D3-4363-99E3-2908A6EEFBB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DDC2EA8-9C0A-48A7-B432-2F5A3497097B}" type="sibTrans" cxnId="{13B5ABE5-09D3-4363-99E3-2908A6EEFBB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0F9C3D1-3178-4D56-9682-C0D4539A7DEF}">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August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Equalized values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and counties</a:t>
          </a:r>
        </a:p>
      </dgm:t>
    </dgm:pt>
    <dgm:pt modelId="{BD89BE49-DFD3-4049-A696-BBF757A01991}" type="parTrans" cxnId="{4BEDFDF9-41B9-456D-9D84-76F1D08ACC9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4C4D266-A150-449C-9194-9E81BFD209B6}" type="sibTrans" cxnId="{4BEDFDF9-41B9-456D-9D84-76F1D08ACC9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DCBD651F-3E3B-47F4-A266-E96C33DF48B9}">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October 1 Equalized values to DPI, schools</a:t>
          </a:r>
        </a:p>
      </dgm:t>
    </dgm:pt>
    <dgm:pt modelId="{AF439096-A3FE-4C5D-A10F-C3BAB12CDEFF}" type="parTrans" cxnId="{03EF02E4-783C-4274-BF58-6ECC6A7F2571}">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639D4649-4B40-4D07-B111-85B48843BB9C}" type="sibTrans" cxnId="{03EF02E4-783C-4274-BF58-6ECC6A7F2571}">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A34343D-5BEF-4470-B40E-8F075389FFDA}">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November</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DPI sends school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levies to DOR</a:t>
          </a:r>
        </a:p>
      </dgm:t>
    </dgm:pt>
    <dgm:pt modelId="{E1A80C0A-5E65-44CE-B03B-E8252AC19F9A}" type="parTrans" cxnId="{9DD7A18C-5A61-4E91-901D-8E5529F0A63F}">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84AA4ED-4CDE-4A3D-A343-2067142931B5}" type="sibTrans" cxnId="{9DD7A18C-5A61-4E91-901D-8E5529F0A63F}">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96E470A-A0FA-4925-AFAC-025C5776FE7E}">
      <dgm:prSet phldrT="[Text]" custT="1"/>
      <dgm:spPr>
        <a:solidFill>
          <a:schemeClr val="accent2">
            <a:lumMod val="75000"/>
          </a:schemeClr>
        </a:solidFill>
      </dgm:spPr>
      <dgm:t>
        <a:bodyPr/>
        <a:lstStyle/>
        <a:p>
          <a:pPr>
            <a:lnSpc>
              <a:spcPct val="100000"/>
            </a:lnSpc>
            <a:spcAft>
              <a:spcPts val="200"/>
            </a:spcAft>
          </a:pPr>
          <a:r>
            <a:rPr lang="en-US" sz="1400" b="1" dirty="0">
              <a:latin typeface="Calibri Light" panose="020F0302020204030204" pitchFamily="34" charset="0"/>
              <a:cs typeface="Calibri Light" panose="020F0302020204030204" pitchFamily="34" charset="0"/>
            </a:rPr>
            <a:t>November 20</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DOR issues credit notices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a:t>
          </a:r>
        </a:p>
      </dgm:t>
    </dgm:pt>
    <dgm:pt modelId="{209C82DA-1010-4F7A-82B4-CC15849C2320}" type="parTrans" cxnId="{23B3D171-4C36-4E15-BDB0-5500E9E51117}">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816FC276-B433-4F56-AA6F-62EF4FE54C43}" type="sibTrans" cxnId="{23B3D171-4C36-4E15-BDB0-5500E9E51117}">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53B6B05A-E80B-4CA7-8EF2-A1297043A919}">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1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eadline to send levy info to </a:t>
          </a:r>
          <a:r>
            <a:rPr lang="en-US" sz="1400" b="1" dirty="0" err="1">
              <a:latin typeface="Calibri Light" panose="020F0302020204030204" pitchFamily="34" charset="0"/>
              <a:cs typeface="Calibri Light" panose="020F0302020204030204" pitchFamily="34" charset="0"/>
            </a:rPr>
            <a:t>munis</a:t>
          </a:r>
          <a:r>
            <a:rPr lang="en-US" sz="1400" b="1" dirty="0">
              <a:latin typeface="Calibri Light" panose="020F0302020204030204" pitchFamily="34" charset="0"/>
              <a:cs typeface="Calibri Light" panose="020F0302020204030204" pitchFamily="34" charset="0"/>
            </a:rPr>
            <a:t> clerks</a:t>
          </a:r>
        </a:p>
      </dgm:t>
    </dgm:pt>
    <dgm:pt modelId="{F12FACB3-C9CC-430C-B562-061BC852D9AA}" type="parTrans" cxnId="{F74E553B-8AA6-4157-A855-F29E5C9350BD}">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9506A7D5-6AF5-4896-B5A8-E83C30CEABE6}" type="sibTrans" cxnId="{F74E553B-8AA6-4157-A855-F29E5C9350BD}">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3696B7CC-1C35-49F9-AA6F-2F787C473771}">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December 8  </a:t>
          </a:r>
        </a:p>
        <a:p>
          <a:pPr>
            <a:lnSpc>
              <a:spcPct val="100000"/>
            </a:lnSpc>
            <a:spcAft>
              <a:spcPts val="200"/>
            </a:spcAft>
          </a:pPr>
          <a:r>
            <a:rPr lang="en-US" sz="1400" b="1" dirty="0">
              <a:latin typeface="Calibri Light" panose="020F0302020204030204" pitchFamily="34" charset="0"/>
              <a:cs typeface="Calibri Light" panose="020F0302020204030204" pitchFamily="34" charset="0"/>
            </a:rPr>
            <a:t>Deadline for tax roll delivery to treasurers</a:t>
          </a:r>
        </a:p>
      </dgm:t>
    </dgm:pt>
    <dgm:pt modelId="{773BFCED-5E79-461E-8FC4-501A44F82561}" type="parTrans" cxnId="{9A34EA71-1EBE-40A4-9B7F-7A4E74A03EDC}">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B99F7100-31C0-46CD-A4F5-DF3B28AD1F6D}" type="sibTrans" cxnId="{9A34EA71-1EBE-40A4-9B7F-7A4E74A03EDC}">
      <dgm:prSet/>
      <dgm:spPr>
        <a:solidFill>
          <a:schemeClr val="accent2">
            <a:lumMod val="60000"/>
            <a:lumOff val="40000"/>
          </a:schemeClr>
        </a:solidFill>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2B10A370-05EE-4C93-BE94-037FF7113C93}">
      <dgm:prSet phldrT="[Text]" custT="1"/>
      <dgm:spPr>
        <a:solidFill>
          <a:schemeClr val="accent2">
            <a:lumMod val="75000"/>
          </a:schemeClr>
        </a:solidFill>
      </dgm:spPr>
      <dgm:t>
        <a:bodyPr/>
        <a:lstStyle/>
        <a:p>
          <a:pPr>
            <a:lnSpc>
              <a:spcPct val="100000"/>
            </a:lnSpc>
            <a:spcAft>
              <a:spcPts val="200"/>
            </a:spcAft>
          </a:pPr>
          <a:r>
            <a:rPr lang="en-US" sz="1500" b="1" dirty="0">
              <a:latin typeface="Calibri Light" panose="020F0302020204030204" pitchFamily="34" charset="0"/>
              <a:cs typeface="Calibri Light" panose="020F0302020204030204" pitchFamily="34" charset="0"/>
            </a:rPr>
            <a:t>Third Monday in December </a:t>
          </a:r>
        </a:p>
        <a:p>
          <a:pPr>
            <a:lnSpc>
              <a:spcPct val="100000"/>
            </a:lnSpc>
            <a:spcAft>
              <a:spcPts val="200"/>
            </a:spcAft>
          </a:pPr>
          <a:r>
            <a:rPr lang="en-US" sz="1500" b="1" dirty="0">
              <a:latin typeface="Calibri Light" panose="020F0302020204030204" pitchFamily="34" charset="0"/>
              <a:cs typeface="Calibri Light" panose="020F0302020204030204" pitchFamily="34" charset="0"/>
            </a:rPr>
            <a:t>M</a:t>
          </a:r>
          <a:r>
            <a:rPr lang="en-US" sz="1400" b="1" dirty="0">
              <a:latin typeface="Calibri Light" panose="020F0302020204030204" pitchFamily="34" charset="0"/>
              <a:cs typeface="Calibri Light" panose="020F0302020204030204" pitchFamily="34" charset="0"/>
            </a:rPr>
            <a:t>ail tax bills</a:t>
          </a:r>
        </a:p>
      </dgm:t>
    </dgm:pt>
    <dgm:pt modelId="{73CD631C-CA5A-475F-B6C4-A03DA6DA6A65}" type="par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7A9A83F3-000A-49A0-AD0D-2CD5FC322A0C}" type="sibTrans" cxnId="{6846F1CE-3101-44F9-BF3F-F00750F3AA23}">
      <dgm:prSet/>
      <dgm:spPr/>
      <dgm:t>
        <a:bodyPr/>
        <a:lstStyle/>
        <a:p>
          <a:pPr>
            <a:lnSpc>
              <a:spcPct val="100000"/>
            </a:lnSpc>
            <a:spcAft>
              <a:spcPts val="200"/>
            </a:spcAft>
          </a:pPr>
          <a:endParaRPr lang="en-US" b="1">
            <a:latin typeface="Calibri Light" panose="020F0302020204030204" pitchFamily="34" charset="0"/>
            <a:cs typeface="Calibri Light" panose="020F0302020204030204" pitchFamily="34" charset="0"/>
          </a:endParaRPr>
        </a:p>
      </dgm:t>
    </dgm:pt>
    <dgm:pt modelId="{AF80C769-C6C7-4087-B52E-8092CCDD896A}" type="pres">
      <dgm:prSet presAssocID="{5ED7B117-2DFD-4330-B75D-7019407746DB}" presName="Name0" presStyleCnt="0">
        <dgm:presLayoutVars>
          <dgm:dir/>
          <dgm:resizeHandles/>
        </dgm:presLayoutVars>
      </dgm:prSet>
      <dgm:spPr/>
    </dgm:pt>
    <dgm:pt modelId="{8E6B7F20-D7B9-4FD8-B73F-DF00B023EA72}" type="pres">
      <dgm:prSet presAssocID="{DAE727C0-6674-47F0-86A7-52A55B1F34F0}" presName="compNode" presStyleCnt="0"/>
      <dgm:spPr/>
    </dgm:pt>
    <dgm:pt modelId="{811903D3-6192-4300-B92B-7D6B6C59506A}" type="pres">
      <dgm:prSet presAssocID="{DAE727C0-6674-47F0-86A7-52A55B1F34F0}" presName="dummyConnPt" presStyleCnt="0"/>
      <dgm:spPr/>
    </dgm:pt>
    <dgm:pt modelId="{CEA96672-F2CD-4531-8378-CC016A0FCA32}" type="pres">
      <dgm:prSet presAssocID="{DAE727C0-6674-47F0-86A7-52A55B1F34F0}" presName="node" presStyleLbl="node1" presStyleIdx="0" presStyleCnt="9">
        <dgm:presLayoutVars>
          <dgm:bulletEnabled val="1"/>
        </dgm:presLayoutVars>
      </dgm:prSet>
      <dgm:spPr/>
    </dgm:pt>
    <dgm:pt modelId="{C45A720E-05CE-4388-940B-1FA633BAC93C}" type="pres">
      <dgm:prSet presAssocID="{15722650-C382-4AFF-A915-7864249D200E}" presName="sibTrans" presStyleLbl="bgSibTrans2D1" presStyleIdx="0" presStyleCnt="8"/>
      <dgm:spPr/>
    </dgm:pt>
    <dgm:pt modelId="{8FE3D5BE-8859-4C23-84F1-DFCF9366B210}" type="pres">
      <dgm:prSet presAssocID="{8EB4B3CF-1969-492F-B2D6-C2DB5942BBB4}" presName="compNode" presStyleCnt="0"/>
      <dgm:spPr/>
    </dgm:pt>
    <dgm:pt modelId="{76043092-D231-432E-9FC8-ED3884790796}" type="pres">
      <dgm:prSet presAssocID="{8EB4B3CF-1969-492F-B2D6-C2DB5942BBB4}" presName="dummyConnPt" presStyleCnt="0"/>
      <dgm:spPr/>
    </dgm:pt>
    <dgm:pt modelId="{5275977D-569A-4E74-B348-9F59C7E84824}" type="pres">
      <dgm:prSet presAssocID="{8EB4B3CF-1969-492F-B2D6-C2DB5942BBB4}" presName="node" presStyleLbl="node1" presStyleIdx="1" presStyleCnt="9">
        <dgm:presLayoutVars>
          <dgm:bulletEnabled val="1"/>
        </dgm:presLayoutVars>
      </dgm:prSet>
      <dgm:spPr/>
    </dgm:pt>
    <dgm:pt modelId="{2FDE91BA-F19F-4D07-8A4C-A6EC8F91462B}" type="pres">
      <dgm:prSet presAssocID="{8DDC2EA8-9C0A-48A7-B432-2F5A3497097B}" presName="sibTrans" presStyleLbl="bgSibTrans2D1" presStyleIdx="1" presStyleCnt="8"/>
      <dgm:spPr/>
    </dgm:pt>
    <dgm:pt modelId="{8446E0FD-1BBF-4322-908B-9BEADCE248D8}" type="pres">
      <dgm:prSet presAssocID="{90F9C3D1-3178-4D56-9682-C0D4539A7DEF}" presName="compNode" presStyleCnt="0"/>
      <dgm:spPr/>
    </dgm:pt>
    <dgm:pt modelId="{E01978A1-24B6-42E3-A735-C4D8C00F59AD}" type="pres">
      <dgm:prSet presAssocID="{90F9C3D1-3178-4D56-9682-C0D4539A7DEF}" presName="dummyConnPt" presStyleCnt="0"/>
      <dgm:spPr/>
    </dgm:pt>
    <dgm:pt modelId="{745AD6FC-7B51-4431-995D-00C40616C86B}" type="pres">
      <dgm:prSet presAssocID="{90F9C3D1-3178-4D56-9682-C0D4539A7DEF}" presName="node" presStyleLbl="node1" presStyleIdx="2" presStyleCnt="9">
        <dgm:presLayoutVars>
          <dgm:bulletEnabled val="1"/>
        </dgm:presLayoutVars>
      </dgm:prSet>
      <dgm:spPr/>
    </dgm:pt>
    <dgm:pt modelId="{7A0AA696-83E0-4C28-A1B9-72038D49CDCD}" type="pres">
      <dgm:prSet presAssocID="{34C4D266-A150-449C-9194-9E81BFD209B6}" presName="sibTrans" presStyleLbl="bgSibTrans2D1" presStyleIdx="2" presStyleCnt="8"/>
      <dgm:spPr/>
    </dgm:pt>
    <dgm:pt modelId="{73475054-C11F-4E13-B0FD-79E86855A765}" type="pres">
      <dgm:prSet presAssocID="{DCBD651F-3E3B-47F4-A266-E96C33DF48B9}" presName="compNode" presStyleCnt="0"/>
      <dgm:spPr/>
    </dgm:pt>
    <dgm:pt modelId="{4662C0AC-CC4E-4E0E-93FC-553054BDB7F5}" type="pres">
      <dgm:prSet presAssocID="{DCBD651F-3E3B-47F4-A266-E96C33DF48B9}" presName="dummyConnPt" presStyleCnt="0"/>
      <dgm:spPr/>
    </dgm:pt>
    <dgm:pt modelId="{155CE3C2-F43E-447F-8428-E71269589DD8}" type="pres">
      <dgm:prSet presAssocID="{DCBD651F-3E3B-47F4-A266-E96C33DF48B9}" presName="node" presStyleLbl="node1" presStyleIdx="3" presStyleCnt="9">
        <dgm:presLayoutVars>
          <dgm:bulletEnabled val="1"/>
        </dgm:presLayoutVars>
      </dgm:prSet>
      <dgm:spPr/>
    </dgm:pt>
    <dgm:pt modelId="{EB4D920C-3CB8-43CF-A977-264FFA3F01A9}" type="pres">
      <dgm:prSet presAssocID="{639D4649-4B40-4D07-B111-85B48843BB9C}" presName="sibTrans" presStyleLbl="bgSibTrans2D1" presStyleIdx="3" presStyleCnt="8"/>
      <dgm:spPr/>
    </dgm:pt>
    <dgm:pt modelId="{7DE22D19-C925-4741-BE62-3409919132D3}" type="pres">
      <dgm:prSet presAssocID="{8A34343D-5BEF-4470-B40E-8F075389FFDA}" presName="compNode" presStyleCnt="0"/>
      <dgm:spPr/>
    </dgm:pt>
    <dgm:pt modelId="{22B278E6-E7F4-42EE-827C-7A7BFD917827}" type="pres">
      <dgm:prSet presAssocID="{8A34343D-5BEF-4470-B40E-8F075389FFDA}" presName="dummyConnPt" presStyleCnt="0"/>
      <dgm:spPr/>
    </dgm:pt>
    <dgm:pt modelId="{B1B664EB-7195-4B1A-B25B-7F4D212A514F}" type="pres">
      <dgm:prSet presAssocID="{8A34343D-5BEF-4470-B40E-8F075389FFDA}" presName="node" presStyleLbl="node1" presStyleIdx="4" presStyleCnt="9">
        <dgm:presLayoutVars>
          <dgm:bulletEnabled val="1"/>
        </dgm:presLayoutVars>
      </dgm:prSet>
      <dgm:spPr/>
    </dgm:pt>
    <dgm:pt modelId="{F3F5DF4B-098C-4A63-B539-5C0D45D8B1CB}" type="pres">
      <dgm:prSet presAssocID="{B84AA4ED-4CDE-4A3D-A343-2067142931B5}" presName="sibTrans" presStyleLbl="bgSibTrans2D1" presStyleIdx="4" presStyleCnt="8"/>
      <dgm:spPr/>
    </dgm:pt>
    <dgm:pt modelId="{FD9D2CDD-366A-43D2-B8D0-DDAE6D9974DE}" type="pres">
      <dgm:prSet presAssocID="{896E470A-A0FA-4925-AFAC-025C5776FE7E}" presName="compNode" presStyleCnt="0"/>
      <dgm:spPr/>
    </dgm:pt>
    <dgm:pt modelId="{611A539A-8FE2-439C-8D81-41880D462A6E}" type="pres">
      <dgm:prSet presAssocID="{896E470A-A0FA-4925-AFAC-025C5776FE7E}" presName="dummyConnPt" presStyleCnt="0"/>
      <dgm:spPr/>
    </dgm:pt>
    <dgm:pt modelId="{1DDACFE4-ACEC-4860-B688-88982408F29E}" type="pres">
      <dgm:prSet presAssocID="{896E470A-A0FA-4925-AFAC-025C5776FE7E}" presName="node" presStyleLbl="node1" presStyleIdx="5" presStyleCnt="9">
        <dgm:presLayoutVars>
          <dgm:bulletEnabled val="1"/>
        </dgm:presLayoutVars>
      </dgm:prSet>
      <dgm:spPr/>
    </dgm:pt>
    <dgm:pt modelId="{8AAF920E-1CBE-4A2E-B508-CFC320494124}" type="pres">
      <dgm:prSet presAssocID="{816FC276-B433-4F56-AA6F-62EF4FE54C43}" presName="sibTrans" presStyleLbl="bgSibTrans2D1" presStyleIdx="5" presStyleCnt="8"/>
      <dgm:spPr/>
    </dgm:pt>
    <dgm:pt modelId="{1BE6369B-54C6-4E5F-9742-02983DD5B5CD}" type="pres">
      <dgm:prSet presAssocID="{53B6B05A-E80B-4CA7-8EF2-A1297043A919}" presName="compNode" presStyleCnt="0"/>
      <dgm:spPr/>
    </dgm:pt>
    <dgm:pt modelId="{E27E6537-EFC3-4F88-9C7F-D8D3DF04CA96}" type="pres">
      <dgm:prSet presAssocID="{53B6B05A-E80B-4CA7-8EF2-A1297043A919}" presName="dummyConnPt" presStyleCnt="0"/>
      <dgm:spPr/>
    </dgm:pt>
    <dgm:pt modelId="{A1562115-19DE-4C94-AAC1-202F14274CF0}" type="pres">
      <dgm:prSet presAssocID="{53B6B05A-E80B-4CA7-8EF2-A1297043A919}" presName="node" presStyleLbl="node1" presStyleIdx="6" presStyleCnt="9">
        <dgm:presLayoutVars>
          <dgm:bulletEnabled val="1"/>
        </dgm:presLayoutVars>
      </dgm:prSet>
      <dgm:spPr/>
    </dgm:pt>
    <dgm:pt modelId="{9DCD6D61-E59A-421E-BACC-253C141599CA}" type="pres">
      <dgm:prSet presAssocID="{9506A7D5-6AF5-4896-B5A8-E83C30CEABE6}" presName="sibTrans" presStyleLbl="bgSibTrans2D1" presStyleIdx="6" presStyleCnt="8"/>
      <dgm:spPr/>
    </dgm:pt>
    <dgm:pt modelId="{08402768-91EC-47E4-9A80-3D0954A66A5A}" type="pres">
      <dgm:prSet presAssocID="{3696B7CC-1C35-49F9-AA6F-2F787C473771}" presName="compNode" presStyleCnt="0"/>
      <dgm:spPr/>
    </dgm:pt>
    <dgm:pt modelId="{E4D7D9A4-03F6-4125-ACA7-2291F84916FC}" type="pres">
      <dgm:prSet presAssocID="{3696B7CC-1C35-49F9-AA6F-2F787C473771}" presName="dummyConnPt" presStyleCnt="0"/>
      <dgm:spPr/>
    </dgm:pt>
    <dgm:pt modelId="{830E684C-1C28-4488-ADBD-6B41296C326A}" type="pres">
      <dgm:prSet presAssocID="{3696B7CC-1C35-49F9-AA6F-2F787C473771}" presName="node" presStyleLbl="node1" presStyleIdx="7" presStyleCnt="9">
        <dgm:presLayoutVars>
          <dgm:bulletEnabled val="1"/>
        </dgm:presLayoutVars>
      </dgm:prSet>
      <dgm:spPr/>
    </dgm:pt>
    <dgm:pt modelId="{3E9B24A8-2A94-4110-BC15-FE343F4E71B7}" type="pres">
      <dgm:prSet presAssocID="{B99F7100-31C0-46CD-A4F5-DF3B28AD1F6D}" presName="sibTrans" presStyleLbl="bgSibTrans2D1" presStyleIdx="7" presStyleCnt="8"/>
      <dgm:spPr/>
    </dgm:pt>
    <dgm:pt modelId="{5338DA91-8B11-4DA8-9530-2D6D57B8501D}" type="pres">
      <dgm:prSet presAssocID="{2B10A370-05EE-4C93-BE94-037FF7113C93}" presName="compNode" presStyleCnt="0"/>
      <dgm:spPr/>
    </dgm:pt>
    <dgm:pt modelId="{3C9155A8-8053-4227-85F2-0BF2045DD32E}" type="pres">
      <dgm:prSet presAssocID="{2B10A370-05EE-4C93-BE94-037FF7113C93}" presName="dummyConnPt" presStyleCnt="0"/>
      <dgm:spPr/>
    </dgm:pt>
    <dgm:pt modelId="{0628AF24-ED64-469E-B9A0-A3619B91CC17}" type="pres">
      <dgm:prSet presAssocID="{2B10A370-05EE-4C93-BE94-037FF7113C93}" presName="node" presStyleLbl="node1" presStyleIdx="8" presStyleCnt="9">
        <dgm:presLayoutVars>
          <dgm:bulletEnabled val="1"/>
        </dgm:presLayoutVars>
      </dgm:prSet>
      <dgm:spPr/>
    </dgm:pt>
  </dgm:ptLst>
  <dgm:cxnLst>
    <dgm:cxn modelId="{076A1A00-433D-49E8-8918-69CBF422BD55}" type="presOf" srcId="{2B10A370-05EE-4C93-BE94-037FF7113C93}" destId="{0628AF24-ED64-469E-B9A0-A3619B91CC17}" srcOrd="0" destOrd="0" presId="urn:microsoft.com/office/officeart/2005/8/layout/bProcess4"/>
    <dgm:cxn modelId="{A3908513-C217-4FD9-8DC8-D45B41AADBEC}" type="presOf" srcId="{B99F7100-31C0-46CD-A4F5-DF3B28AD1F6D}" destId="{3E9B24A8-2A94-4110-BC15-FE343F4E71B7}" srcOrd="0" destOrd="0" presId="urn:microsoft.com/office/officeart/2005/8/layout/bProcess4"/>
    <dgm:cxn modelId="{F4779D18-6F7D-43E5-9B82-A17DC6746B02}" type="presOf" srcId="{90F9C3D1-3178-4D56-9682-C0D4539A7DEF}" destId="{745AD6FC-7B51-4431-995D-00C40616C86B}" srcOrd="0" destOrd="0" presId="urn:microsoft.com/office/officeart/2005/8/layout/bProcess4"/>
    <dgm:cxn modelId="{088D671A-70B6-4B7C-987F-84B6B7BF1AAE}" type="presOf" srcId="{B84AA4ED-4CDE-4A3D-A343-2067142931B5}" destId="{F3F5DF4B-098C-4A63-B539-5C0D45D8B1CB}" srcOrd="0" destOrd="0" presId="urn:microsoft.com/office/officeart/2005/8/layout/bProcess4"/>
    <dgm:cxn modelId="{93ABC627-C901-4AE6-849B-FB59E0C73491}" type="presOf" srcId="{8A34343D-5BEF-4470-B40E-8F075389FFDA}" destId="{B1B664EB-7195-4B1A-B25B-7F4D212A514F}" srcOrd="0" destOrd="0" presId="urn:microsoft.com/office/officeart/2005/8/layout/bProcess4"/>
    <dgm:cxn modelId="{F74E553B-8AA6-4157-A855-F29E5C9350BD}" srcId="{5ED7B117-2DFD-4330-B75D-7019407746DB}" destId="{53B6B05A-E80B-4CA7-8EF2-A1297043A919}" srcOrd="6" destOrd="0" parTransId="{F12FACB3-C9CC-430C-B562-061BC852D9AA}" sibTransId="{9506A7D5-6AF5-4896-B5A8-E83C30CEABE6}"/>
    <dgm:cxn modelId="{E4D9A064-A1B1-4D4E-BA54-10B82520BAFE}" type="presOf" srcId="{8DDC2EA8-9C0A-48A7-B432-2F5A3497097B}" destId="{2FDE91BA-F19F-4D07-8A4C-A6EC8F91462B}" srcOrd="0" destOrd="0" presId="urn:microsoft.com/office/officeart/2005/8/layout/bProcess4"/>
    <dgm:cxn modelId="{29591665-4266-42DC-96DE-19816C8290E0}" srcId="{5ED7B117-2DFD-4330-B75D-7019407746DB}" destId="{DAE727C0-6674-47F0-86A7-52A55B1F34F0}" srcOrd="0" destOrd="0" parTransId="{7A80734C-440E-44F7-A7F6-C387FC63BD57}" sibTransId="{15722650-C382-4AFF-A915-7864249D200E}"/>
    <dgm:cxn modelId="{35DFFC69-CAF4-4FA9-A964-87F9CB45C72F}" type="presOf" srcId="{639D4649-4B40-4D07-B111-85B48843BB9C}" destId="{EB4D920C-3CB8-43CF-A977-264FFA3F01A9}" srcOrd="0" destOrd="0" presId="urn:microsoft.com/office/officeart/2005/8/layout/bProcess4"/>
    <dgm:cxn modelId="{AF46534D-616A-42A3-AF09-21D18D6BEB29}" type="presOf" srcId="{8EB4B3CF-1969-492F-B2D6-C2DB5942BBB4}" destId="{5275977D-569A-4E74-B348-9F59C7E84824}" srcOrd="0" destOrd="0" presId="urn:microsoft.com/office/officeart/2005/8/layout/bProcess4"/>
    <dgm:cxn modelId="{23B3D171-4C36-4E15-BDB0-5500E9E51117}" srcId="{5ED7B117-2DFD-4330-B75D-7019407746DB}" destId="{896E470A-A0FA-4925-AFAC-025C5776FE7E}" srcOrd="5" destOrd="0" parTransId="{209C82DA-1010-4F7A-82B4-CC15849C2320}" sibTransId="{816FC276-B433-4F56-AA6F-62EF4FE54C43}"/>
    <dgm:cxn modelId="{9A34EA71-1EBE-40A4-9B7F-7A4E74A03EDC}" srcId="{5ED7B117-2DFD-4330-B75D-7019407746DB}" destId="{3696B7CC-1C35-49F9-AA6F-2F787C473771}" srcOrd="7" destOrd="0" parTransId="{773BFCED-5E79-461E-8FC4-501A44F82561}" sibTransId="{B99F7100-31C0-46CD-A4F5-DF3B28AD1F6D}"/>
    <dgm:cxn modelId="{8CFDCF7A-B861-4B2D-B732-FCA3CCE8578B}" type="presOf" srcId="{DAE727C0-6674-47F0-86A7-52A55B1F34F0}" destId="{CEA96672-F2CD-4531-8378-CC016A0FCA32}" srcOrd="0" destOrd="0" presId="urn:microsoft.com/office/officeart/2005/8/layout/bProcess4"/>
    <dgm:cxn modelId="{7C3E7B85-DB27-47D3-BD5A-FFC9C2F881EF}" type="presOf" srcId="{DCBD651F-3E3B-47F4-A266-E96C33DF48B9}" destId="{155CE3C2-F43E-447F-8428-E71269589DD8}" srcOrd="0" destOrd="0" presId="urn:microsoft.com/office/officeart/2005/8/layout/bProcess4"/>
    <dgm:cxn modelId="{473C9B8B-389E-4400-AB5D-7DD9CF620DF9}" type="presOf" srcId="{9506A7D5-6AF5-4896-B5A8-E83C30CEABE6}" destId="{9DCD6D61-E59A-421E-BACC-253C141599CA}" srcOrd="0" destOrd="0" presId="urn:microsoft.com/office/officeart/2005/8/layout/bProcess4"/>
    <dgm:cxn modelId="{8561718C-DC94-4585-9B71-F1B230CD7755}" type="presOf" srcId="{53B6B05A-E80B-4CA7-8EF2-A1297043A919}" destId="{A1562115-19DE-4C94-AAC1-202F14274CF0}" srcOrd="0" destOrd="0" presId="urn:microsoft.com/office/officeart/2005/8/layout/bProcess4"/>
    <dgm:cxn modelId="{9DD7A18C-5A61-4E91-901D-8E5529F0A63F}" srcId="{5ED7B117-2DFD-4330-B75D-7019407746DB}" destId="{8A34343D-5BEF-4470-B40E-8F075389FFDA}" srcOrd="4" destOrd="0" parTransId="{E1A80C0A-5E65-44CE-B03B-E8252AC19F9A}" sibTransId="{B84AA4ED-4CDE-4A3D-A343-2067142931B5}"/>
    <dgm:cxn modelId="{FC1A1F99-D4B6-4003-BFEE-E5E106B307A6}" type="presOf" srcId="{34C4D266-A150-449C-9194-9E81BFD209B6}" destId="{7A0AA696-83E0-4C28-A1B9-72038D49CDCD}" srcOrd="0" destOrd="0" presId="urn:microsoft.com/office/officeart/2005/8/layout/bProcess4"/>
    <dgm:cxn modelId="{951951A8-5851-4696-B426-DCF0B17EDB05}" type="presOf" srcId="{5ED7B117-2DFD-4330-B75D-7019407746DB}" destId="{AF80C769-C6C7-4087-B52E-8092CCDD896A}" srcOrd="0" destOrd="0" presId="urn:microsoft.com/office/officeart/2005/8/layout/bProcess4"/>
    <dgm:cxn modelId="{335BEFB2-8E28-42B7-A415-94A6211AB97A}" type="presOf" srcId="{15722650-C382-4AFF-A915-7864249D200E}" destId="{C45A720E-05CE-4388-940B-1FA633BAC93C}" srcOrd="0" destOrd="0" presId="urn:microsoft.com/office/officeart/2005/8/layout/bProcess4"/>
    <dgm:cxn modelId="{4A7067C6-9763-4FA0-941D-96D0C2F7ED31}" type="presOf" srcId="{3696B7CC-1C35-49F9-AA6F-2F787C473771}" destId="{830E684C-1C28-4488-ADBD-6B41296C326A}" srcOrd="0" destOrd="0" presId="urn:microsoft.com/office/officeart/2005/8/layout/bProcess4"/>
    <dgm:cxn modelId="{6846F1CE-3101-44F9-BF3F-F00750F3AA23}" srcId="{5ED7B117-2DFD-4330-B75D-7019407746DB}" destId="{2B10A370-05EE-4C93-BE94-037FF7113C93}" srcOrd="8" destOrd="0" parTransId="{73CD631C-CA5A-475F-B6C4-A03DA6DA6A65}" sibTransId="{7A9A83F3-000A-49A0-AD0D-2CD5FC322A0C}"/>
    <dgm:cxn modelId="{03EF02E4-783C-4274-BF58-6ECC6A7F2571}" srcId="{5ED7B117-2DFD-4330-B75D-7019407746DB}" destId="{DCBD651F-3E3B-47F4-A266-E96C33DF48B9}" srcOrd="3" destOrd="0" parTransId="{AF439096-A3FE-4C5D-A10F-C3BAB12CDEFF}" sibTransId="{639D4649-4B40-4D07-B111-85B48843BB9C}"/>
    <dgm:cxn modelId="{45AA9EE5-0930-43B3-957D-502A5A959919}" type="presOf" srcId="{896E470A-A0FA-4925-AFAC-025C5776FE7E}" destId="{1DDACFE4-ACEC-4860-B688-88982408F29E}" srcOrd="0" destOrd="0" presId="urn:microsoft.com/office/officeart/2005/8/layout/bProcess4"/>
    <dgm:cxn modelId="{13B5ABE5-09D3-4363-99E3-2908A6EEFBBC}" srcId="{5ED7B117-2DFD-4330-B75D-7019407746DB}" destId="{8EB4B3CF-1969-492F-B2D6-C2DB5942BBB4}" srcOrd="1" destOrd="0" parTransId="{4AA174BA-289B-4DB5-8B5B-1D0EFC0A5AD4}" sibTransId="{8DDC2EA8-9C0A-48A7-B432-2F5A3497097B}"/>
    <dgm:cxn modelId="{7A137CEF-BC9F-43FC-8D63-BF5B324BB9C0}" type="presOf" srcId="{816FC276-B433-4F56-AA6F-62EF4FE54C43}" destId="{8AAF920E-1CBE-4A2E-B508-CFC320494124}" srcOrd="0" destOrd="0" presId="urn:microsoft.com/office/officeart/2005/8/layout/bProcess4"/>
    <dgm:cxn modelId="{4BEDFDF9-41B9-456D-9D84-76F1D08ACC97}" srcId="{5ED7B117-2DFD-4330-B75D-7019407746DB}" destId="{90F9C3D1-3178-4D56-9682-C0D4539A7DEF}" srcOrd="2" destOrd="0" parTransId="{BD89BE49-DFD3-4049-A696-BBF757A01991}" sibTransId="{34C4D266-A150-449C-9194-9E81BFD209B6}"/>
    <dgm:cxn modelId="{3931ACC1-CA2D-4289-A0A4-09CB6B34C710}" type="presParOf" srcId="{AF80C769-C6C7-4087-B52E-8092CCDD896A}" destId="{8E6B7F20-D7B9-4FD8-B73F-DF00B023EA72}" srcOrd="0" destOrd="0" presId="urn:microsoft.com/office/officeart/2005/8/layout/bProcess4"/>
    <dgm:cxn modelId="{8EF613F8-F227-4267-BBBA-5ADE0F33BD12}" type="presParOf" srcId="{8E6B7F20-D7B9-4FD8-B73F-DF00B023EA72}" destId="{811903D3-6192-4300-B92B-7D6B6C59506A}" srcOrd="0" destOrd="0" presId="urn:microsoft.com/office/officeart/2005/8/layout/bProcess4"/>
    <dgm:cxn modelId="{49839622-7CAA-46B0-A2FE-668FFFADA577}" type="presParOf" srcId="{8E6B7F20-D7B9-4FD8-B73F-DF00B023EA72}" destId="{CEA96672-F2CD-4531-8378-CC016A0FCA32}" srcOrd="1" destOrd="0" presId="urn:microsoft.com/office/officeart/2005/8/layout/bProcess4"/>
    <dgm:cxn modelId="{E2D7C99E-E9E7-45C8-A981-FBD4A6902296}" type="presParOf" srcId="{AF80C769-C6C7-4087-B52E-8092CCDD896A}" destId="{C45A720E-05CE-4388-940B-1FA633BAC93C}" srcOrd="1" destOrd="0" presId="urn:microsoft.com/office/officeart/2005/8/layout/bProcess4"/>
    <dgm:cxn modelId="{880385BF-A738-4B9E-B6EC-C986FF67BA65}" type="presParOf" srcId="{AF80C769-C6C7-4087-B52E-8092CCDD896A}" destId="{8FE3D5BE-8859-4C23-84F1-DFCF9366B210}" srcOrd="2" destOrd="0" presId="urn:microsoft.com/office/officeart/2005/8/layout/bProcess4"/>
    <dgm:cxn modelId="{A7DDC906-BC51-40E8-9793-53F8CFCA40DB}" type="presParOf" srcId="{8FE3D5BE-8859-4C23-84F1-DFCF9366B210}" destId="{76043092-D231-432E-9FC8-ED3884790796}" srcOrd="0" destOrd="0" presId="urn:microsoft.com/office/officeart/2005/8/layout/bProcess4"/>
    <dgm:cxn modelId="{EBC4C7C6-4A0A-48EF-9E0F-70016230EDF3}" type="presParOf" srcId="{8FE3D5BE-8859-4C23-84F1-DFCF9366B210}" destId="{5275977D-569A-4E74-B348-9F59C7E84824}" srcOrd="1" destOrd="0" presId="urn:microsoft.com/office/officeart/2005/8/layout/bProcess4"/>
    <dgm:cxn modelId="{A8547CC1-4959-4280-B9EC-0F1E7D395F63}" type="presParOf" srcId="{AF80C769-C6C7-4087-B52E-8092CCDD896A}" destId="{2FDE91BA-F19F-4D07-8A4C-A6EC8F91462B}" srcOrd="3" destOrd="0" presId="urn:microsoft.com/office/officeart/2005/8/layout/bProcess4"/>
    <dgm:cxn modelId="{24A2234E-9D60-4A46-AB7E-D4143A431534}" type="presParOf" srcId="{AF80C769-C6C7-4087-B52E-8092CCDD896A}" destId="{8446E0FD-1BBF-4322-908B-9BEADCE248D8}" srcOrd="4" destOrd="0" presId="urn:microsoft.com/office/officeart/2005/8/layout/bProcess4"/>
    <dgm:cxn modelId="{EF83B9CF-BAE4-4E38-9FEF-A4D6F614833B}" type="presParOf" srcId="{8446E0FD-1BBF-4322-908B-9BEADCE248D8}" destId="{E01978A1-24B6-42E3-A735-C4D8C00F59AD}" srcOrd="0" destOrd="0" presId="urn:microsoft.com/office/officeart/2005/8/layout/bProcess4"/>
    <dgm:cxn modelId="{3D17E165-BBD9-4140-A2F3-1769744018EF}" type="presParOf" srcId="{8446E0FD-1BBF-4322-908B-9BEADCE248D8}" destId="{745AD6FC-7B51-4431-995D-00C40616C86B}" srcOrd="1" destOrd="0" presId="urn:microsoft.com/office/officeart/2005/8/layout/bProcess4"/>
    <dgm:cxn modelId="{0FA13243-E1F1-479E-8DEF-53A67A7EF138}" type="presParOf" srcId="{AF80C769-C6C7-4087-B52E-8092CCDD896A}" destId="{7A0AA696-83E0-4C28-A1B9-72038D49CDCD}" srcOrd="5" destOrd="0" presId="urn:microsoft.com/office/officeart/2005/8/layout/bProcess4"/>
    <dgm:cxn modelId="{AE6315E4-F773-4327-8CAB-710DCAEE6ADA}" type="presParOf" srcId="{AF80C769-C6C7-4087-B52E-8092CCDD896A}" destId="{73475054-C11F-4E13-B0FD-79E86855A765}" srcOrd="6" destOrd="0" presId="urn:microsoft.com/office/officeart/2005/8/layout/bProcess4"/>
    <dgm:cxn modelId="{9DA92E4A-997F-40AD-A58B-FB2EA275D4D1}" type="presParOf" srcId="{73475054-C11F-4E13-B0FD-79E86855A765}" destId="{4662C0AC-CC4E-4E0E-93FC-553054BDB7F5}" srcOrd="0" destOrd="0" presId="urn:microsoft.com/office/officeart/2005/8/layout/bProcess4"/>
    <dgm:cxn modelId="{8A935D10-B647-4772-8F11-64ABD60F7B5E}" type="presParOf" srcId="{73475054-C11F-4E13-B0FD-79E86855A765}" destId="{155CE3C2-F43E-447F-8428-E71269589DD8}" srcOrd="1" destOrd="0" presId="urn:microsoft.com/office/officeart/2005/8/layout/bProcess4"/>
    <dgm:cxn modelId="{69D07234-A45A-4DF3-B824-5F1A20CCFB5E}" type="presParOf" srcId="{AF80C769-C6C7-4087-B52E-8092CCDD896A}" destId="{EB4D920C-3CB8-43CF-A977-264FFA3F01A9}" srcOrd="7" destOrd="0" presId="urn:microsoft.com/office/officeart/2005/8/layout/bProcess4"/>
    <dgm:cxn modelId="{7C22F20E-F470-463F-848E-A09523081478}" type="presParOf" srcId="{AF80C769-C6C7-4087-B52E-8092CCDD896A}" destId="{7DE22D19-C925-4741-BE62-3409919132D3}" srcOrd="8" destOrd="0" presId="urn:microsoft.com/office/officeart/2005/8/layout/bProcess4"/>
    <dgm:cxn modelId="{254F28A3-AC8B-41FA-AF15-B8642B738BE3}" type="presParOf" srcId="{7DE22D19-C925-4741-BE62-3409919132D3}" destId="{22B278E6-E7F4-42EE-827C-7A7BFD917827}" srcOrd="0" destOrd="0" presId="urn:microsoft.com/office/officeart/2005/8/layout/bProcess4"/>
    <dgm:cxn modelId="{3C32054B-1F57-4380-B5FD-A2B98966E91A}" type="presParOf" srcId="{7DE22D19-C925-4741-BE62-3409919132D3}" destId="{B1B664EB-7195-4B1A-B25B-7F4D212A514F}" srcOrd="1" destOrd="0" presId="urn:microsoft.com/office/officeart/2005/8/layout/bProcess4"/>
    <dgm:cxn modelId="{4A23CD56-E216-4174-A41B-73FC8762AE4D}" type="presParOf" srcId="{AF80C769-C6C7-4087-B52E-8092CCDD896A}" destId="{F3F5DF4B-098C-4A63-B539-5C0D45D8B1CB}" srcOrd="9" destOrd="0" presId="urn:microsoft.com/office/officeart/2005/8/layout/bProcess4"/>
    <dgm:cxn modelId="{8E430620-FC8A-46C1-8B7B-04E63E56FD27}" type="presParOf" srcId="{AF80C769-C6C7-4087-B52E-8092CCDD896A}" destId="{FD9D2CDD-366A-43D2-B8D0-DDAE6D9974DE}" srcOrd="10" destOrd="0" presId="urn:microsoft.com/office/officeart/2005/8/layout/bProcess4"/>
    <dgm:cxn modelId="{C4492FA5-0345-4B74-8487-74CE0DF92B94}" type="presParOf" srcId="{FD9D2CDD-366A-43D2-B8D0-DDAE6D9974DE}" destId="{611A539A-8FE2-439C-8D81-41880D462A6E}" srcOrd="0" destOrd="0" presId="urn:microsoft.com/office/officeart/2005/8/layout/bProcess4"/>
    <dgm:cxn modelId="{51AF4957-BF25-4101-8BA8-3E07B50E9EAA}" type="presParOf" srcId="{FD9D2CDD-366A-43D2-B8D0-DDAE6D9974DE}" destId="{1DDACFE4-ACEC-4860-B688-88982408F29E}" srcOrd="1" destOrd="0" presId="urn:microsoft.com/office/officeart/2005/8/layout/bProcess4"/>
    <dgm:cxn modelId="{1F997143-4B77-4A5C-8027-9887304395CA}" type="presParOf" srcId="{AF80C769-C6C7-4087-B52E-8092CCDD896A}" destId="{8AAF920E-1CBE-4A2E-B508-CFC320494124}" srcOrd="11" destOrd="0" presId="urn:microsoft.com/office/officeart/2005/8/layout/bProcess4"/>
    <dgm:cxn modelId="{AFB5A0BD-CF9D-4113-BF12-6263D2E2C7E8}" type="presParOf" srcId="{AF80C769-C6C7-4087-B52E-8092CCDD896A}" destId="{1BE6369B-54C6-4E5F-9742-02983DD5B5CD}" srcOrd="12" destOrd="0" presId="urn:microsoft.com/office/officeart/2005/8/layout/bProcess4"/>
    <dgm:cxn modelId="{385B6955-49E8-478F-8C40-BF0F1CC97C38}" type="presParOf" srcId="{1BE6369B-54C6-4E5F-9742-02983DD5B5CD}" destId="{E27E6537-EFC3-4F88-9C7F-D8D3DF04CA96}" srcOrd="0" destOrd="0" presId="urn:microsoft.com/office/officeart/2005/8/layout/bProcess4"/>
    <dgm:cxn modelId="{2393D355-D61F-4445-8141-7B766C4679EA}" type="presParOf" srcId="{1BE6369B-54C6-4E5F-9742-02983DD5B5CD}" destId="{A1562115-19DE-4C94-AAC1-202F14274CF0}" srcOrd="1" destOrd="0" presId="urn:microsoft.com/office/officeart/2005/8/layout/bProcess4"/>
    <dgm:cxn modelId="{F075EFCC-0D37-4E2D-BC32-97EF1A5C4CE0}" type="presParOf" srcId="{AF80C769-C6C7-4087-B52E-8092CCDD896A}" destId="{9DCD6D61-E59A-421E-BACC-253C141599CA}" srcOrd="13" destOrd="0" presId="urn:microsoft.com/office/officeart/2005/8/layout/bProcess4"/>
    <dgm:cxn modelId="{6425AF49-9562-4CF0-A818-B988F8D049BD}" type="presParOf" srcId="{AF80C769-C6C7-4087-B52E-8092CCDD896A}" destId="{08402768-91EC-47E4-9A80-3D0954A66A5A}" srcOrd="14" destOrd="0" presId="urn:microsoft.com/office/officeart/2005/8/layout/bProcess4"/>
    <dgm:cxn modelId="{4B8D0BB4-70D3-4916-9F19-220034BBD948}" type="presParOf" srcId="{08402768-91EC-47E4-9A80-3D0954A66A5A}" destId="{E4D7D9A4-03F6-4125-ACA7-2291F84916FC}" srcOrd="0" destOrd="0" presId="urn:microsoft.com/office/officeart/2005/8/layout/bProcess4"/>
    <dgm:cxn modelId="{710C6127-4B41-4833-9CC3-B6733F5754DF}" type="presParOf" srcId="{08402768-91EC-47E4-9A80-3D0954A66A5A}" destId="{830E684C-1C28-4488-ADBD-6B41296C326A}" srcOrd="1" destOrd="0" presId="urn:microsoft.com/office/officeart/2005/8/layout/bProcess4"/>
    <dgm:cxn modelId="{5528AC53-DA0A-4BD9-9369-68E6FBC8138D}" type="presParOf" srcId="{AF80C769-C6C7-4087-B52E-8092CCDD896A}" destId="{3E9B24A8-2A94-4110-BC15-FE343F4E71B7}" srcOrd="15" destOrd="0" presId="urn:microsoft.com/office/officeart/2005/8/layout/bProcess4"/>
    <dgm:cxn modelId="{EB82A980-9890-4F52-95B9-5FBF83ABEC2B}" type="presParOf" srcId="{AF80C769-C6C7-4087-B52E-8092CCDD896A}" destId="{5338DA91-8B11-4DA8-9530-2D6D57B8501D}" srcOrd="16" destOrd="0" presId="urn:microsoft.com/office/officeart/2005/8/layout/bProcess4"/>
    <dgm:cxn modelId="{3DB5A388-7032-4560-ADD0-DC175C267C9B}" type="presParOf" srcId="{5338DA91-8B11-4DA8-9530-2D6D57B8501D}" destId="{3C9155A8-8053-4227-85F2-0BF2045DD32E}" srcOrd="0" destOrd="0" presId="urn:microsoft.com/office/officeart/2005/8/layout/bProcess4"/>
    <dgm:cxn modelId="{3607B4A4-8FA5-49AC-BD7D-4A76C205853E}" type="presParOf" srcId="{5338DA91-8B11-4DA8-9530-2D6D57B8501D}" destId="{0628AF24-ED64-469E-B9A0-A3619B91CC1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a:p>
          <a:r>
            <a:rPr lang="en-US" sz="2400" b="1" dirty="0">
              <a:latin typeface="Lato" panose="020F0502020204030203" pitchFamily="34" charset="0"/>
            </a:rPr>
            <a:t>(General + Computer + Exempt Personal Property)</a:t>
          </a:r>
        </a:p>
        <a:p>
          <a:endParaRPr lang="en-US" sz="2400" b="1" dirty="0">
            <a:latin typeface="Lato" panose="020F0502020204030203" pitchFamily="34" charset="0"/>
          </a:endParaRP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a:xfrm>
          <a:off x="7281" y="842919"/>
          <a:ext cx="2176498" cy="1938724"/>
        </a:xfrm>
        <a:prstGeom prst="roundRect">
          <a:avLst>
            <a:gd name="adj" fmla="val 10000"/>
          </a:avLst>
        </a:prstGeom>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AB41D5-C2B2-4A7A-8281-16C919C387A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25DE0E6-3B3B-4539-A6F7-A71F4AFD91A9}">
      <dgm:prSet/>
      <dgm:spPr/>
      <dgm:t>
        <a:bodyPr/>
        <a:lstStyle/>
        <a:p>
          <a:r>
            <a:rPr lang="en-US" dirty="0"/>
            <a:t>Established in 1993</a:t>
          </a:r>
        </a:p>
      </dgm:t>
    </dgm:pt>
    <dgm:pt modelId="{0FC0FCBE-A029-4CED-A5FC-F59C0AF6131A}" type="parTrans" cxnId="{A3F49432-2193-455D-A276-4D9CE14E3718}">
      <dgm:prSet/>
      <dgm:spPr/>
      <dgm:t>
        <a:bodyPr/>
        <a:lstStyle/>
        <a:p>
          <a:endParaRPr lang="en-US"/>
        </a:p>
      </dgm:t>
    </dgm:pt>
    <dgm:pt modelId="{37334780-183A-411E-BFF7-D1DAA2611B11}" type="sibTrans" cxnId="{A3F49432-2193-455D-A276-4D9CE14E3718}">
      <dgm:prSet/>
      <dgm:spPr/>
      <dgm:t>
        <a:bodyPr/>
        <a:lstStyle/>
        <a:p>
          <a:endParaRPr lang="en-US"/>
        </a:p>
      </dgm:t>
    </dgm:pt>
    <dgm:pt modelId="{A7CDFFA3-049D-4730-82C2-34B60D841B11}">
      <dgm:prSet/>
      <dgm:spPr/>
      <dgm:t>
        <a:bodyPr/>
        <a:lstStyle/>
        <a:p>
          <a:r>
            <a:rPr lang="en-US"/>
            <a:t>Goal was to create levy controls for WI school districts</a:t>
          </a:r>
        </a:p>
      </dgm:t>
    </dgm:pt>
    <dgm:pt modelId="{B778ED5A-E067-4A65-8659-6A7861BB12C5}" type="parTrans" cxnId="{3BEA554E-65F2-4A4F-83EF-C86999AA9657}">
      <dgm:prSet/>
      <dgm:spPr/>
      <dgm:t>
        <a:bodyPr/>
        <a:lstStyle/>
        <a:p>
          <a:endParaRPr lang="en-US"/>
        </a:p>
      </dgm:t>
    </dgm:pt>
    <dgm:pt modelId="{DF27F789-4EF2-41EC-846F-06423306721B}" type="sibTrans" cxnId="{3BEA554E-65F2-4A4F-83EF-C86999AA9657}">
      <dgm:prSet/>
      <dgm:spPr/>
      <dgm:t>
        <a:bodyPr/>
        <a:lstStyle/>
        <a:p>
          <a:endParaRPr lang="en-US"/>
        </a:p>
      </dgm:t>
    </dgm:pt>
    <dgm:pt modelId="{7D931E72-FFCC-45A2-B9FD-08E59FE11F9B}">
      <dgm:prSet/>
      <dgm:spPr/>
      <dgm:t>
        <a:bodyPr/>
        <a:lstStyle/>
        <a:p>
          <a:r>
            <a:rPr lang="en-US"/>
            <a:t>Created a calculation to determine the amount of revenue a district could generate through the sources of </a:t>
          </a:r>
          <a:r>
            <a:rPr lang="en-US" i="1"/>
            <a:t>state general aid </a:t>
          </a:r>
          <a:r>
            <a:rPr lang="en-US"/>
            <a:t>and</a:t>
          </a:r>
          <a:r>
            <a:rPr lang="en-US" i="1"/>
            <a:t> the local tax levy</a:t>
          </a:r>
          <a:endParaRPr lang="en-US"/>
        </a:p>
      </dgm:t>
    </dgm:pt>
    <dgm:pt modelId="{64F762B6-0F11-4C98-A74C-B11CF6686E27}" type="parTrans" cxnId="{67FB7428-909E-4CAD-B8A6-68CEFAFED1FC}">
      <dgm:prSet/>
      <dgm:spPr/>
      <dgm:t>
        <a:bodyPr/>
        <a:lstStyle/>
        <a:p>
          <a:endParaRPr lang="en-US"/>
        </a:p>
      </dgm:t>
    </dgm:pt>
    <dgm:pt modelId="{95B6BFFE-52F1-4888-817F-2CE33E8270C0}" type="sibTrans" cxnId="{67FB7428-909E-4CAD-B8A6-68CEFAFED1FC}">
      <dgm:prSet/>
      <dgm:spPr/>
      <dgm:t>
        <a:bodyPr/>
        <a:lstStyle/>
        <a:p>
          <a:endParaRPr lang="en-US"/>
        </a:p>
      </dgm:t>
    </dgm:pt>
    <dgm:pt modelId="{D86732F9-CC12-4951-AD9C-97B473609C9F}">
      <dgm:prSet/>
      <dgm:spPr/>
      <dgm:t>
        <a:bodyPr/>
        <a:lstStyle/>
        <a:p>
          <a:r>
            <a:rPr lang="en-US" b="0" dirty="0"/>
            <a:t>Provided operational referendums if calculation provided insufficient funds</a:t>
          </a:r>
        </a:p>
      </dgm:t>
    </dgm:pt>
    <dgm:pt modelId="{A4ECC902-3140-41ED-8E54-7A28840F2CF8}" type="parTrans" cxnId="{D189C06E-FE50-4CB6-8BB2-D1F5D14DD8D8}">
      <dgm:prSet/>
      <dgm:spPr/>
      <dgm:t>
        <a:bodyPr/>
        <a:lstStyle/>
        <a:p>
          <a:endParaRPr lang="en-US"/>
        </a:p>
      </dgm:t>
    </dgm:pt>
    <dgm:pt modelId="{768DF224-7C73-4E96-9A5E-22F9BCCD9D5B}" type="sibTrans" cxnId="{D189C06E-FE50-4CB6-8BB2-D1F5D14DD8D8}">
      <dgm:prSet/>
      <dgm:spPr/>
      <dgm:t>
        <a:bodyPr/>
        <a:lstStyle/>
        <a:p>
          <a:endParaRPr lang="en-US"/>
        </a:p>
      </dgm:t>
    </dgm:pt>
    <dgm:pt modelId="{DD919341-E6F2-4F2F-AD07-DA98027330C1}" type="pres">
      <dgm:prSet presAssocID="{F8AB41D5-C2B2-4A7A-8281-16C919C387AD}" presName="linear" presStyleCnt="0">
        <dgm:presLayoutVars>
          <dgm:animLvl val="lvl"/>
          <dgm:resizeHandles val="exact"/>
        </dgm:presLayoutVars>
      </dgm:prSet>
      <dgm:spPr/>
    </dgm:pt>
    <dgm:pt modelId="{82E1383C-4F49-47F9-82A9-628C7C6C7151}" type="pres">
      <dgm:prSet presAssocID="{E25DE0E6-3B3B-4539-A6F7-A71F4AFD91A9}" presName="parentText" presStyleLbl="node1" presStyleIdx="0" presStyleCnt="4">
        <dgm:presLayoutVars>
          <dgm:chMax val="0"/>
          <dgm:bulletEnabled val="1"/>
        </dgm:presLayoutVars>
      </dgm:prSet>
      <dgm:spPr/>
    </dgm:pt>
    <dgm:pt modelId="{BD98F5A0-0BFB-4213-A9F7-D090295FB676}" type="pres">
      <dgm:prSet presAssocID="{37334780-183A-411E-BFF7-D1DAA2611B11}" presName="spacer" presStyleCnt="0"/>
      <dgm:spPr/>
    </dgm:pt>
    <dgm:pt modelId="{46491BF1-6437-4F62-9BD7-529D8F6560D6}" type="pres">
      <dgm:prSet presAssocID="{A7CDFFA3-049D-4730-82C2-34B60D841B11}" presName="parentText" presStyleLbl="node1" presStyleIdx="1" presStyleCnt="4">
        <dgm:presLayoutVars>
          <dgm:chMax val="0"/>
          <dgm:bulletEnabled val="1"/>
        </dgm:presLayoutVars>
      </dgm:prSet>
      <dgm:spPr/>
    </dgm:pt>
    <dgm:pt modelId="{8675E641-07F5-426B-B235-D40A37623CED}" type="pres">
      <dgm:prSet presAssocID="{DF27F789-4EF2-41EC-846F-06423306721B}" presName="spacer" presStyleCnt="0"/>
      <dgm:spPr/>
    </dgm:pt>
    <dgm:pt modelId="{5047BC04-03B8-4AAB-8509-8EEDBFAA3023}" type="pres">
      <dgm:prSet presAssocID="{7D931E72-FFCC-45A2-B9FD-08E59FE11F9B}" presName="parentText" presStyleLbl="node1" presStyleIdx="2" presStyleCnt="4">
        <dgm:presLayoutVars>
          <dgm:chMax val="0"/>
          <dgm:bulletEnabled val="1"/>
        </dgm:presLayoutVars>
      </dgm:prSet>
      <dgm:spPr/>
    </dgm:pt>
    <dgm:pt modelId="{FC8AC0A4-4088-4390-80C0-2BD52F6BE6DF}" type="pres">
      <dgm:prSet presAssocID="{95B6BFFE-52F1-4888-817F-2CE33E8270C0}" presName="spacer" presStyleCnt="0"/>
      <dgm:spPr/>
    </dgm:pt>
    <dgm:pt modelId="{A47955D7-E34B-48EF-B80D-C0659B5DFC67}" type="pres">
      <dgm:prSet presAssocID="{D86732F9-CC12-4951-AD9C-97B473609C9F}" presName="parentText" presStyleLbl="node1" presStyleIdx="3" presStyleCnt="4">
        <dgm:presLayoutVars>
          <dgm:chMax val="0"/>
          <dgm:bulletEnabled val="1"/>
        </dgm:presLayoutVars>
      </dgm:prSet>
      <dgm:spPr/>
    </dgm:pt>
  </dgm:ptLst>
  <dgm:cxnLst>
    <dgm:cxn modelId="{67FB7428-909E-4CAD-B8A6-68CEFAFED1FC}" srcId="{F8AB41D5-C2B2-4A7A-8281-16C919C387AD}" destId="{7D931E72-FFCC-45A2-B9FD-08E59FE11F9B}" srcOrd="2" destOrd="0" parTransId="{64F762B6-0F11-4C98-A74C-B11CF6686E27}" sibTransId="{95B6BFFE-52F1-4888-817F-2CE33E8270C0}"/>
    <dgm:cxn modelId="{A3F49432-2193-455D-A276-4D9CE14E3718}" srcId="{F8AB41D5-C2B2-4A7A-8281-16C919C387AD}" destId="{E25DE0E6-3B3B-4539-A6F7-A71F4AFD91A9}" srcOrd="0" destOrd="0" parTransId="{0FC0FCBE-A029-4CED-A5FC-F59C0AF6131A}" sibTransId="{37334780-183A-411E-BFF7-D1DAA2611B11}"/>
    <dgm:cxn modelId="{3BEA554E-65F2-4A4F-83EF-C86999AA9657}" srcId="{F8AB41D5-C2B2-4A7A-8281-16C919C387AD}" destId="{A7CDFFA3-049D-4730-82C2-34B60D841B11}" srcOrd="1" destOrd="0" parTransId="{B778ED5A-E067-4A65-8659-6A7861BB12C5}" sibTransId="{DF27F789-4EF2-41EC-846F-06423306721B}"/>
    <dgm:cxn modelId="{D189C06E-FE50-4CB6-8BB2-D1F5D14DD8D8}" srcId="{F8AB41D5-C2B2-4A7A-8281-16C919C387AD}" destId="{D86732F9-CC12-4951-AD9C-97B473609C9F}" srcOrd="3" destOrd="0" parTransId="{A4ECC902-3140-41ED-8E54-7A28840F2CF8}" sibTransId="{768DF224-7C73-4E96-9A5E-22F9BCCD9D5B}"/>
    <dgm:cxn modelId="{8A84078B-87C3-434B-85D8-3B9E84F274C9}" type="presOf" srcId="{D86732F9-CC12-4951-AD9C-97B473609C9F}" destId="{A47955D7-E34B-48EF-B80D-C0659B5DFC67}" srcOrd="0" destOrd="0" presId="urn:microsoft.com/office/officeart/2005/8/layout/vList2"/>
    <dgm:cxn modelId="{6B00948F-5289-4650-A746-A5F463D47547}" type="presOf" srcId="{7D931E72-FFCC-45A2-B9FD-08E59FE11F9B}" destId="{5047BC04-03B8-4AAB-8509-8EEDBFAA3023}" srcOrd="0" destOrd="0" presId="urn:microsoft.com/office/officeart/2005/8/layout/vList2"/>
    <dgm:cxn modelId="{950C4B91-7445-4EBA-B0C4-8393B640B5FA}" type="presOf" srcId="{F8AB41D5-C2B2-4A7A-8281-16C919C387AD}" destId="{DD919341-E6F2-4F2F-AD07-DA98027330C1}" srcOrd="0" destOrd="0" presId="urn:microsoft.com/office/officeart/2005/8/layout/vList2"/>
    <dgm:cxn modelId="{0778E4A7-CB3B-4E0E-B34B-EFD60E565114}" type="presOf" srcId="{A7CDFFA3-049D-4730-82C2-34B60D841B11}" destId="{46491BF1-6437-4F62-9BD7-529D8F6560D6}" srcOrd="0" destOrd="0" presId="urn:microsoft.com/office/officeart/2005/8/layout/vList2"/>
    <dgm:cxn modelId="{102A18D7-C9FC-4D04-ACE9-B804E08EEF79}" type="presOf" srcId="{E25DE0E6-3B3B-4539-A6F7-A71F4AFD91A9}" destId="{82E1383C-4F49-47F9-82A9-628C7C6C7151}" srcOrd="0" destOrd="0" presId="urn:microsoft.com/office/officeart/2005/8/layout/vList2"/>
    <dgm:cxn modelId="{E208DCEB-E030-4A6E-9220-A5B7B742453C}" type="presParOf" srcId="{DD919341-E6F2-4F2F-AD07-DA98027330C1}" destId="{82E1383C-4F49-47F9-82A9-628C7C6C7151}" srcOrd="0" destOrd="0" presId="urn:microsoft.com/office/officeart/2005/8/layout/vList2"/>
    <dgm:cxn modelId="{3790B9CC-3CBE-4084-85E7-DFE1AFA6B579}" type="presParOf" srcId="{DD919341-E6F2-4F2F-AD07-DA98027330C1}" destId="{BD98F5A0-0BFB-4213-A9F7-D090295FB676}" srcOrd="1" destOrd="0" presId="urn:microsoft.com/office/officeart/2005/8/layout/vList2"/>
    <dgm:cxn modelId="{CEC38A85-7A7A-41FE-84DE-B8DDAADEC117}" type="presParOf" srcId="{DD919341-E6F2-4F2F-AD07-DA98027330C1}" destId="{46491BF1-6437-4F62-9BD7-529D8F6560D6}" srcOrd="2" destOrd="0" presId="urn:microsoft.com/office/officeart/2005/8/layout/vList2"/>
    <dgm:cxn modelId="{E7443CA9-E0B0-4976-B749-CD654147FCC3}" type="presParOf" srcId="{DD919341-E6F2-4F2F-AD07-DA98027330C1}" destId="{8675E641-07F5-426B-B235-D40A37623CED}" srcOrd="3" destOrd="0" presId="urn:microsoft.com/office/officeart/2005/8/layout/vList2"/>
    <dgm:cxn modelId="{F00ABE3B-92A5-43F1-91FC-89B0D0513E26}" type="presParOf" srcId="{DD919341-E6F2-4F2F-AD07-DA98027330C1}" destId="{5047BC04-03B8-4AAB-8509-8EEDBFAA3023}" srcOrd="4" destOrd="0" presId="urn:microsoft.com/office/officeart/2005/8/layout/vList2"/>
    <dgm:cxn modelId="{9C2CA8C4-3732-4079-9EE8-387A5C5E74E9}" type="presParOf" srcId="{DD919341-E6F2-4F2F-AD07-DA98027330C1}" destId="{FC8AC0A4-4088-4390-80C0-2BD52F6BE6DF}" srcOrd="5" destOrd="0" presId="urn:microsoft.com/office/officeart/2005/8/layout/vList2"/>
    <dgm:cxn modelId="{9CB316F8-A1A8-4926-8BC8-8539C1A34632}" type="presParOf" srcId="{DD919341-E6F2-4F2F-AD07-DA98027330C1}" destId="{A47955D7-E34B-48EF-B80D-C0659B5DFC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a:solidFill>
          <a:srgbClr val="4472C4">
            <a:hueOff val="0"/>
            <a:satOff val="0"/>
            <a:lumOff val="0"/>
            <a:alphaOff val="0"/>
          </a:srgbClr>
        </a:solidFill>
        <a:ln w="76200" cap="flat" cmpd="sng" algn="ctr">
          <a:solidFill>
            <a:srgbClr val="C00000"/>
          </a:solidFill>
          <a:prstDash val="solid"/>
          <a:miter lim="800000"/>
        </a:ln>
        <a:effectLst/>
      </dgm:spPr>
      <dgm:t>
        <a:bodyPr spcFirstLastPara="0" vert="horz" wrap="square" lIns="36195" tIns="36195" rIns="36195" bIns="36195" numCol="1" spcCol="1270" anchor="ctr" anchorCtr="0"/>
        <a:lstStyle/>
        <a:p>
          <a:pPr marL="0" lvl="0" algn="ctr" defTabSz="844550">
            <a:lnSpc>
              <a:spcPct val="90000"/>
            </a:lnSpc>
            <a:spcBef>
              <a:spcPct val="0"/>
            </a:spcBef>
            <a:spcAft>
              <a:spcPct val="35000"/>
            </a:spcAft>
            <a:buNone/>
          </a:pPr>
          <a:r>
            <a:rPr lang="en-US" sz="2400" b="1" kern="1200" dirty="0">
              <a:latin typeface="Lato" panose="020F0502020204030203" pitchFamily="34" charset="0"/>
            </a:rPr>
            <a:t>Revenue Limit Levy</a:t>
          </a:r>
          <a:endParaRPr lang="en-US" sz="2400" kern="1200" dirty="0">
            <a:solidFill>
              <a:prstClr val="white"/>
            </a:solidFill>
            <a:latin typeface="Calibri"/>
            <a:ea typeface="+mn-ea"/>
            <a:cs typeface="+mn-cs"/>
          </a:endParaRP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err="1">
              <a:latin typeface="Lato" panose="020F0502020204030203" pitchFamily="34" charset="0"/>
            </a:rPr>
            <a:t>EqualizationAid</a:t>
          </a:r>
          <a:endParaRPr lang="en-US" sz="2400" b="1" dirty="0">
            <a:latin typeface="Lato" panose="020F0502020204030203" pitchFamily="34" charset="0"/>
          </a:endParaRP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ln w="38100">
          <a:solidFill>
            <a:srgbClr val="C00000"/>
          </a:solidFill>
        </a:ln>
      </dgm:spPr>
      <dgm:t>
        <a:bodyPr/>
        <a:lstStyle/>
        <a:p>
          <a:r>
            <a:rPr lang="en-US" sz="2400" b="1" dirty="0">
              <a:latin typeface="Lato" panose="020F0502020204030203" pitchFamily="34" charset="0"/>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a:xfrm>
          <a:off x="6101478" y="842919"/>
          <a:ext cx="2176498" cy="1938724"/>
        </a:xfrm>
        <a:prstGeom prst="roundRect">
          <a:avLst>
            <a:gd name="adj" fmla="val 10000"/>
          </a:avLst>
        </a:prstGeom>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720E-05CE-4388-940B-1FA633BAC93C}">
      <dsp:nvSpPr>
        <dsp:cNvPr id="0" name=""/>
        <dsp:cNvSpPr/>
      </dsp:nvSpPr>
      <dsp:spPr>
        <a:xfrm rot="5400000">
          <a:off x="-311089"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EA96672-F2CD-4531-8378-CC016A0FCA32}">
      <dsp:nvSpPr>
        <dsp:cNvPr id="0" name=""/>
        <dsp:cNvSpPr/>
      </dsp:nvSpPr>
      <dsp:spPr>
        <a:xfrm>
          <a:off x="3414"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January 1</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Property assessment</a:t>
          </a:r>
        </a:p>
      </dsp:txBody>
      <dsp:txXfrm>
        <a:off x="35983" y="187632"/>
        <a:ext cx="1788181" cy="1046853"/>
      </dsp:txXfrm>
    </dsp:sp>
    <dsp:sp modelId="{2FDE91BA-F19F-4D07-8A4C-A6EC8F91462B}">
      <dsp:nvSpPr>
        <dsp:cNvPr id="0" name=""/>
        <dsp:cNvSpPr/>
      </dsp:nvSpPr>
      <dsp:spPr>
        <a:xfrm rot="5400000">
          <a:off x="-311089"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75977D-569A-4E74-B348-9F59C7E84824}">
      <dsp:nvSpPr>
        <dsp:cNvPr id="0" name=""/>
        <dsp:cNvSpPr/>
      </dsp:nvSpPr>
      <dsp:spPr>
        <a:xfrm>
          <a:off x="3414"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June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SOA and MAR to DOR</a:t>
          </a:r>
        </a:p>
      </dsp:txBody>
      <dsp:txXfrm>
        <a:off x="35983" y="1577622"/>
        <a:ext cx="1788181" cy="1046853"/>
      </dsp:txXfrm>
    </dsp:sp>
    <dsp:sp modelId="{7A0AA696-83E0-4C28-A1B9-72038D49CDCD}">
      <dsp:nvSpPr>
        <dsp:cNvPr id="0" name=""/>
        <dsp:cNvSpPr/>
      </dsp:nvSpPr>
      <dsp:spPr>
        <a:xfrm>
          <a:off x="383905" y="3125287"/>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5AD6FC-7B51-4431-995D-00C40616C86B}">
      <dsp:nvSpPr>
        <dsp:cNvPr id="0" name=""/>
        <dsp:cNvSpPr/>
      </dsp:nvSpPr>
      <dsp:spPr>
        <a:xfrm>
          <a:off x="3414"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August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and counties</a:t>
          </a:r>
        </a:p>
      </dsp:txBody>
      <dsp:txXfrm>
        <a:off x="35983" y="2967611"/>
        <a:ext cx="1788181" cy="1046853"/>
      </dsp:txXfrm>
    </dsp:sp>
    <dsp:sp modelId="{EB4D920C-3CB8-43CF-A977-264FFA3F01A9}">
      <dsp:nvSpPr>
        <dsp:cNvPr id="0" name=""/>
        <dsp:cNvSpPr/>
      </dsp:nvSpPr>
      <dsp:spPr>
        <a:xfrm rot="16200000">
          <a:off x="2153825"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55CE3C2-F43E-447F-8428-E71269589DD8}">
      <dsp:nvSpPr>
        <dsp:cNvPr id="0" name=""/>
        <dsp:cNvSpPr/>
      </dsp:nvSpPr>
      <dsp:spPr>
        <a:xfrm>
          <a:off x="2468330"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October 1 Equalized values to DPI, schools</a:t>
          </a:r>
        </a:p>
      </dsp:txBody>
      <dsp:txXfrm>
        <a:off x="2500899" y="2967611"/>
        <a:ext cx="1788181" cy="1046853"/>
      </dsp:txXfrm>
    </dsp:sp>
    <dsp:sp modelId="{F3F5DF4B-098C-4A63-B539-5C0D45D8B1CB}">
      <dsp:nvSpPr>
        <dsp:cNvPr id="0" name=""/>
        <dsp:cNvSpPr/>
      </dsp:nvSpPr>
      <dsp:spPr>
        <a:xfrm rot="16200000">
          <a:off x="2153825"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1B664EB-7195-4B1A-B25B-7F4D212A514F}">
      <dsp:nvSpPr>
        <dsp:cNvPr id="0" name=""/>
        <dsp:cNvSpPr/>
      </dsp:nvSpPr>
      <dsp:spPr>
        <a:xfrm>
          <a:off x="2468330"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DPI sends school </a:t>
          </a:r>
          <a:br>
            <a:rPr lang="en-US" sz="1400" b="1" kern="1200" dirty="0">
              <a:latin typeface="Calibri Light" panose="020F0302020204030204" pitchFamily="34" charset="0"/>
              <a:cs typeface="Calibri Light" panose="020F0302020204030204" pitchFamily="34" charset="0"/>
            </a:rPr>
          </a:br>
          <a:r>
            <a:rPr lang="en-US" sz="1400" b="1" kern="1200" dirty="0">
              <a:latin typeface="Calibri Light" panose="020F0302020204030204" pitchFamily="34" charset="0"/>
              <a:cs typeface="Calibri Light" panose="020F0302020204030204" pitchFamily="34" charset="0"/>
            </a:rPr>
            <a:t>levies to DOR</a:t>
          </a:r>
        </a:p>
      </dsp:txBody>
      <dsp:txXfrm>
        <a:off x="2500899" y="1577622"/>
        <a:ext cx="1788181" cy="1046853"/>
      </dsp:txXfrm>
    </dsp:sp>
    <dsp:sp modelId="{8AAF920E-1CBE-4A2E-B508-CFC320494124}">
      <dsp:nvSpPr>
        <dsp:cNvPr id="0" name=""/>
        <dsp:cNvSpPr/>
      </dsp:nvSpPr>
      <dsp:spPr>
        <a:xfrm>
          <a:off x="2848820" y="345308"/>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DDACFE4-ACEC-4860-B688-88982408F29E}">
      <dsp:nvSpPr>
        <dsp:cNvPr id="0" name=""/>
        <dsp:cNvSpPr/>
      </dsp:nvSpPr>
      <dsp:spPr>
        <a:xfrm>
          <a:off x="2468330"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November 20</a:t>
          </a:r>
        </a:p>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DOR issues credit notices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t>
          </a:r>
        </a:p>
      </dsp:txBody>
      <dsp:txXfrm>
        <a:off x="2500899" y="187632"/>
        <a:ext cx="1788181" cy="1046853"/>
      </dsp:txXfrm>
    </dsp:sp>
    <dsp:sp modelId="{9DCD6D61-E59A-421E-BACC-253C141599CA}">
      <dsp:nvSpPr>
        <dsp:cNvPr id="0" name=""/>
        <dsp:cNvSpPr/>
      </dsp:nvSpPr>
      <dsp:spPr>
        <a:xfrm rot="5400000">
          <a:off x="4618740"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1562115-19DE-4C94-AAC1-202F14274CF0}">
      <dsp:nvSpPr>
        <dsp:cNvPr id="0" name=""/>
        <dsp:cNvSpPr/>
      </dsp:nvSpPr>
      <dsp:spPr>
        <a:xfrm>
          <a:off x="4933245"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1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a:t>
          </a:r>
          <a:r>
            <a:rPr lang="en-US" sz="1400" b="1" kern="1200" dirty="0">
              <a:latin typeface="Calibri Light" panose="020F0302020204030204" pitchFamily="34" charset="0"/>
              <a:cs typeface="Calibri Light" panose="020F0302020204030204" pitchFamily="34" charset="0"/>
            </a:rPr>
            <a:t>eadline to send levy info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clerks</a:t>
          </a:r>
        </a:p>
      </dsp:txBody>
      <dsp:txXfrm>
        <a:off x="4965814" y="187632"/>
        <a:ext cx="1788181" cy="1046853"/>
      </dsp:txXfrm>
    </dsp:sp>
    <dsp:sp modelId="{3E9B24A8-2A94-4110-BC15-FE343F4E71B7}">
      <dsp:nvSpPr>
        <dsp:cNvPr id="0" name=""/>
        <dsp:cNvSpPr/>
      </dsp:nvSpPr>
      <dsp:spPr>
        <a:xfrm rot="5400000">
          <a:off x="4618740"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30E684C-1C28-4488-ADBD-6B41296C326A}">
      <dsp:nvSpPr>
        <dsp:cNvPr id="0" name=""/>
        <dsp:cNvSpPr/>
      </dsp:nvSpPr>
      <dsp:spPr>
        <a:xfrm>
          <a:off x="4933245"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8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Deadline for tax roll delivery to treasurers</a:t>
          </a:r>
        </a:p>
      </dsp:txBody>
      <dsp:txXfrm>
        <a:off x="4965814" y="1577622"/>
        <a:ext cx="1788181" cy="1046853"/>
      </dsp:txXfrm>
    </dsp:sp>
    <dsp:sp modelId="{0628AF24-ED64-469E-B9A0-A3619B91CC17}">
      <dsp:nvSpPr>
        <dsp:cNvPr id="0" name=""/>
        <dsp:cNvSpPr/>
      </dsp:nvSpPr>
      <dsp:spPr>
        <a:xfrm>
          <a:off x="4933245"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Third Monday in December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M</a:t>
          </a:r>
          <a:r>
            <a:rPr lang="en-US" sz="1400" b="1" kern="1200" dirty="0">
              <a:latin typeface="Calibri Light" panose="020F0302020204030204" pitchFamily="34" charset="0"/>
              <a:cs typeface="Calibri Light" panose="020F0302020204030204" pitchFamily="34" charset="0"/>
            </a:rPr>
            <a:t>ail tax bills</a:t>
          </a:r>
        </a:p>
      </dsp:txBody>
      <dsp:txXfrm>
        <a:off x="4965814" y="2967611"/>
        <a:ext cx="1788181" cy="1046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CA9B3-FCFB-4017-8C0F-E4BFF20A85ED}">
      <dsp:nvSpPr>
        <dsp:cNvPr id="0" name=""/>
        <dsp:cNvSpPr/>
      </dsp:nvSpPr>
      <dsp:spPr>
        <a:xfrm>
          <a:off x="3243168" y="1893555"/>
          <a:ext cx="1806016" cy="18060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Total School-Based Tax Levy</a:t>
          </a:r>
        </a:p>
      </dsp:txBody>
      <dsp:txXfrm>
        <a:off x="3507653" y="2158040"/>
        <a:ext cx="1277046" cy="1277046"/>
      </dsp:txXfrm>
    </dsp:sp>
    <dsp:sp modelId="{AECA4520-9E0F-404F-B5CA-AE3C5E70EA1A}">
      <dsp:nvSpPr>
        <dsp:cNvPr id="0" name=""/>
        <dsp:cNvSpPr/>
      </dsp:nvSpPr>
      <dsp:spPr>
        <a:xfrm rot="11700000">
          <a:off x="1875240" y="2111035"/>
          <a:ext cx="1345961" cy="51471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89D94-4599-483F-AAA7-FDCD526321DB}">
      <dsp:nvSpPr>
        <dsp:cNvPr id="0" name=""/>
        <dsp:cNvSpPr/>
      </dsp:nvSpPr>
      <dsp:spPr>
        <a:xfrm>
          <a:off x="1040313" y="1507926"/>
          <a:ext cx="1715715" cy="1372572"/>
        </a:xfrm>
        <a:prstGeom prst="roundRect">
          <a:avLst>
            <a:gd name="adj" fmla="val 10000"/>
          </a:avLst>
        </a:prstGeom>
        <a:solidFill>
          <a:schemeClr val="accent5">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Revenue Limit Tax Levy</a:t>
          </a:r>
        </a:p>
        <a:p>
          <a:pPr marL="0" lvl="0" indent="0" algn="ctr" defTabSz="844550">
            <a:lnSpc>
              <a:spcPct val="90000"/>
            </a:lnSpc>
            <a:spcBef>
              <a:spcPct val="0"/>
            </a:spcBef>
            <a:spcAft>
              <a:spcPct val="35000"/>
            </a:spcAft>
            <a:buNone/>
          </a:pPr>
          <a:r>
            <a:rPr lang="en-US" sz="1900" kern="1200" dirty="0"/>
            <a:t>(Funds 10, 38 and/or 41)</a:t>
          </a:r>
        </a:p>
      </dsp:txBody>
      <dsp:txXfrm>
        <a:off x="1080514" y="1548127"/>
        <a:ext cx="1635313" cy="1292170"/>
      </dsp:txXfrm>
    </dsp:sp>
    <dsp:sp modelId="{1D8AEA44-C3A8-419E-B8C7-E99718BE1417}">
      <dsp:nvSpPr>
        <dsp:cNvPr id="0" name=""/>
        <dsp:cNvSpPr/>
      </dsp:nvSpPr>
      <dsp:spPr>
        <a:xfrm rot="14700000">
          <a:off x="2774047" y="1039878"/>
          <a:ext cx="1345961" cy="514714"/>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CF9E2-C733-4ECB-892E-FD915951D0C2}">
      <dsp:nvSpPr>
        <dsp:cNvPr id="0" name=""/>
        <dsp:cNvSpPr/>
      </dsp:nvSpPr>
      <dsp:spPr>
        <a:xfrm>
          <a:off x="2304756" y="1022"/>
          <a:ext cx="1715715" cy="137257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Referendum Approved Debt Levy</a:t>
          </a:r>
        </a:p>
        <a:p>
          <a:pPr marL="0" lvl="0" indent="0" algn="ctr" defTabSz="844550">
            <a:lnSpc>
              <a:spcPct val="90000"/>
            </a:lnSpc>
            <a:spcBef>
              <a:spcPct val="0"/>
            </a:spcBef>
            <a:spcAft>
              <a:spcPct val="35000"/>
            </a:spcAft>
            <a:buNone/>
          </a:pPr>
          <a:r>
            <a:rPr lang="en-US" sz="1900" kern="1200" dirty="0"/>
            <a:t>(Fund 39)</a:t>
          </a:r>
        </a:p>
      </dsp:txBody>
      <dsp:txXfrm>
        <a:off x="2344957" y="41223"/>
        <a:ext cx="1635313" cy="1292170"/>
      </dsp:txXfrm>
    </dsp:sp>
    <dsp:sp modelId="{75FA614A-16AA-43FC-9D40-2E4D02D71605}">
      <dsp:nvSpPr>
        <dsp:cNvPr id="0" name=""/>
        <dsp:cNvSpPr/>
      </dsp:nvSpPr>
      <dsp:spPr>
        <a:xfrm rot="17700000">
          <a:off x="4172343" y="1039878"/>
          <a:ext cx="1345961" cy="514714"/>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62C51-0E9F-4C3D-A1DE-36FD339D24F4}">
      <dsp:nvSpPr>
        <dsp:cNvPr id="0" name=""/>
        <dsp:cNvSpPr/>
      </dsp:nvSpPr>
      <dsp:spPr>
        <a:xfrm>
          <a:off x="4271880" y="1022"/>
          <a:ext cx="1715715" cy="137257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Community Service Tax Levy</a:t>
          </a:r>
        </a:p>
        <a:p>
          <a:pPr marL="0" lvl="0" indent="0" algn="ctr" defTabSz="844550">
            <a:lnSpc>
              <a:spcPct val="90000"/>
            </a:lnSpc>
            <a:spcBef>
              <a:spcPct val="0"/>
            </a:spcBef>
            <a:spcAft>
              <a:spcPct val="35000"/>
            </a:spcAft>
            <a:buNone/>
          </a:pPr>
          <a:r>
            <a:rPr lang="en-US" sz="1900" kern="1200" dirty="0"/>
            <a:t>(Fund 80)</a:t>
          </a:r>
        </a:p>
      </dsp:txBody>
      <dsp:txXfrm>
        <a:off x="4312081" y="41223"/>
        <a:ext cx="1635313" cy="1292170"/>
      </dsp:txXfrm>
    </dsp:sp>
    <dsp:sp modelId="{A05C4E82-3054-4EC9-A58E-C5A87CD1332B}">
      <dsp:nvSpPr>
        <dsp:cNvPr id="0" name=""/>
        <dsp:cNvSpPr/>
      </dsp:nvSpPr>
      <dsp:spPr>
        <a:xfrm rot="20700000">
          <a:off x="5071151" y="2111035"/>
          <a:ext cx="1345961" cy="514714"/>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893CB-1F7C-47C7-A9E4-49CA8A87AB7F}">
      <dsp:nvSpPr>
        <dsp:cNvPr id="0" name=""/>
        <dsp:cNvSpPr/>
      </dsp:nvSpPr>
      <dsp:spPr>
        <a:xfrm>
          <a:off x="5536323" y="1507926"/>
          <a:ext cx="1715715" cy="13725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 Year Levy Chargeback </a:t>
          </a:r>
        </a:p>
        <a:p>
          <a:pPr marL="0" lvl="0" indent="0" algn="ctr" defTabSz="844550">
            <a:lnSpc>
              <a:spcPct val="90000"/>
            </a:lnSpc>
            <a:spcBef>
              <a:spcPct val="0"/>
            </a:spcBef>
            <a:spcAft>
              <a:spcPct val="35000"/>
            </a:spcAft>
            <a:buNone/>
          </a:pPr>
          <a:r>
            <a:rPr lang="en-US" sz="1900" kern="1200" dirty="0"/>
            <a:t>and Other</a:t>
          </a:r>
        </a:p>
      </dsp:txBody>
      <dsp:txXfrm>
        <a:off x="5576524" y="1548127"/>
        <a:ext cx="1635313" cy="1292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8833-509A-4BA7-8237-3431876B22AD}">
      <dsp:nvSpPr>
        <dsp:cNvPr id="0" name=""/>
        <dsp:cNvSpPr/>
      </dsp:nvSpPr>
      <dsp:spPr>
        <a:xfrm>
          <a:off x="5982"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a:t>
          </a:r>
        </a:p>
      </dsp:txBody>
      <dsp:txXfrm>
        <a:off x="37407" y="466847"/>
        <a:ext cx="1725369" cy="1010081"/>
      </dsp:txXfrm>
    </dsp:sp>
    <dsp:sp modelId="{78971643-3B92-45F2-B2AC-FB5471FC5FF6}">
      <dsp:nvSpPr>
        <dsp:cNvPr id="0" name=""/>
        <dsp:cNvSpPr/>
      </dsp:nvSpPr>
      <dsp:spPr>
        <a:xfrm>
          <a:off x="1973024" y="750149"/>
          <a:ext cx="379102" cy="44347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973024" y="838845"/>
        <a:ext cx="265371" cy="266086"/>
      </dsp:txXfrm>
    </dsp:sp>
    <dsp:sp modelId="{236E78DE-9333-400A-8CC3-744879EBC429}">
      <dsp:nvSpPr>
        <dsp:cNvPr id="0" name=""/>
        <dsp:cNvSpPr/>
      </dsp:nvSpPr>
      <dsp:spPr>
        <a:xfrm>
          <a:off x="2509490"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“State Aid”</a:t>
          </a:r>
        </a:p>
      </dsp:txBody>
      <dsp:txXfrm>
        <a:off x="2540915" y="466847"/>
        <a:ext cx="1725369" cy="1010081"/>
      </dsp:txXfrm>
    </dsp:sp>
    <dsp:sp modelId="{DD955FFC-84F2-4263-B1BB-0685EDE202FF}">
      <dsp:nvSpPr>
        <dsp:cNvPr id="0" name=""/>
        <dsp:cNvSpPr/>
      </dsp:nvSpPr>
      <dsp:spPr>
        <a:xfrm>
          <a:off x="4476531" y="750149"/>
          <a:ext cx="379102" cy="44347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476531" y="838845"/>
        <a:ext cx="265371" cy="266086"/>
      </dsp:txXfrm>
    </dsp:sp>
    <dsp:sp modelId="{9EB5DDC7-AD73-4834-95CC-9088BFD621A0}">
      <dsp:nvSpPr>
        <dsp:cNvPr id="0" name=""/>
        <dsp:cNvSpPr/>
      </dsp:nvSpPr>
      <dsp:spPr>
        <a:xfrm>
          <a:off x="5012997"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 Levy</a:t>
          </a:r>
        </a:p>
      </dsp:txBody>
      <dsp:txXfrm>
        <a:off x="5044422" y="466847"/>
        <a:ext cx="1725369" cy="10100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0762-C970-4511-8519-8311BB8275D0}">
      <dsp:nvSpPr>
        <dsp:cNvPr id="0" name=""/>
        <dsp:cNvSpPr/>
      </dsp:nvSpPr>
      <dsp:spPr>
        <a:xfrm>
          <a:off x="-38130" y="1843317"/>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endParaRPr lang="en-US" sz="2400" b="1" kern="1200" dirty="0">
            <a:latin typeface="Lato"/>
          </a:endParaRPr>
        </a:p>
        <a:p>
          <a:pPr marL="0" lvl="0" indent="0" algn="ctr" defTabSz="1066800" rtl="0">
            <a:lnSpc>
              <a:spcPct val="90000"/>
            </a:lnSpc>
            <a:spcBef>
              <a:spcPct val="0"/>
            </a:spcBef>
            <a:spcAft>
              <a:spcPct val="35000"/>
            </a:spcAft>
            <a:buNone/>
          </a:pPr>
          <a:r>
            <a:rPr lang="en-US" sz="2400" b="1" kern="1200" dirty="0">
              <a:latin typeface="Lato"/>
            </a:rPr>
            <a:t>Spending </a:t>
          </a:r>
          <a:r>
            <a:rPr lang="en-US" sz="1800" b="1" kern="1200" dirty="0">
              <a:latin typeface="Lato"/>
            </a:rPr>
            <a:t>(Shared Costs)</a:t>
          </a:r>
          <a:endParaRPr lang="en-US" sz="1800" kern="1200" dirty="0">
            <a:latin typeface="Lato"/>
          </a:endParaRPr>
        </a:p>
      </dsp:txBody>
      <dsp:txXfrm>
        <a:off x="-38130" y="1843317"/>
        <a:ext cx="1984756" cy="1246104"/>
      </dsp:txXfrm>
    </dsp:sp>
    <dsp:sp modelId="{E4B3CB16-B6D9-4E79-BA73-B60AA544FD70}">
      <dsp:nvSpPr>
        <dsp:cNvPr id="0" name=""/>
        <dsp:cNvSpPr/>
      </dsp:nvSpPr>
      <dsp:spPr>
        <a:xfrm>
          <a:off x="-38130" y="489351"/>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Lato"/>
            </a:rPr>
            <a:t>Equalized Property Value</a:t>
          </a:r>
          <a:endParaRPr lang="en-US" sz="2400" kern="1200" dirty="0">
            <a:latin typeface="Lato"/>
          </a:endParaRPr>
        </a:p>
      </dsp:txBody>
      <dsp:txXfrm>
        <a:off x="-38130" y="489351"/>
        <a:ext cx="1984756" cy="1246104"/>
      </dsp:txXfrm>
    </dsp:sp>
    <dsp:sp modelId="{24689149-30A8-4434-9A6D-0E45CBAC3606}">
      <dsp:nvSpPr>
        <dsp:cNvPr id="0" name=""/>
        <dsp:cNvSpPr/>
      </dsp:nvSpPr>
      <dsp:spPr>
        <a:xfrm>
          <a:off x="3160458" y="1166103"/>
          <a:ext cx="3243245" cy="12543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ts val="0"/>
            </a:spcAft>
            <a:buNone/>
          </a:pPr>
          <a:r>
            <a:rPr lang="en-US" sz="2400" b="1" kern="1200" dirty="0">
              <a:latin typeface="Lato"/>
            </a:rPr>
            <a:t>Membership</a:t>
          </a:r>
        </a:p>
        <a:p>
          <a:pPr marL="0" lvl="0" indent="0" algn="ctr" defTabSz="1066800" rtl="0">
            <a:lnSpc>
              <a:spcPct val="90000"/>
            </a:lnSpc>
            <a:spcBef>
              <a:spcPct val="0"/>
            </a:spcBef>
            <a:spcAft>
              <a:spcPts val="0"/>
            </a:spcAft>
            <a:buNone/>
          </a:pPr>
          <a:r>
            <a:rPr lang="en-US" sz="1800" b="1" kern="1200" dirty="0">
              <a:latin typeface="Lato"/>
            </a:rPr>
            <a:t> (Student FTE)</a:t>
          </a:r>
        </a:p>
        <a:p>
          <a:pPr marL="0" lvl="0" indent="0" algn="ctr" defTabSz="1066800" rtl="0">
            <a:lnSpc>
              <a:spcPct val="90000"/>
            </a:lnSpc>
            <a:spcBef>
              <a:spcPct val="0"/>
            </a:spcBef>
            <a:spcAft>
              <a:spcPts val="0"/>
            </a:spcAft>
            <a:buNone/>
          </a:pPr>
          <a:endParaRPr lang="en-US" sz="1800" b="1" kern="1200" dirty="0">
            <a:latin typeface="Lato"/>
          </a:endParaRPr>
        </a:p>
        <a:p>
          <a:pPr marL="0" lvl="0" indent="0" algn="ctr" defTabSz="1066800" rtl="0">
            <a:lnSpc>
              <a:spcPct val="90000"/>
            </a:lnSpc>
            <a:spcBef>
              <a:spcPct val="0"/>
            </a:spcBef>
            <a:spcAft>
              <a:spcPts val="0"/>
            </a:spcAft>
            <a:buNone/>
          </a:pPr>
          <a:endParaRPr lang="en-US" sz="1800" kern="1200" dirty="0">
            <a:latin typeface="Lato"/>
          </a:endParaRPr>
        </a:p>
      </dsp:txBody>
      <dsp:txXfrm>
        <a:off x="3221691" y="1227336"/>
        <a:ext cx="3120779" cy="11318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CA9B3-FCFB-4017-8C0F-E4BFF20A85ED}">
      <dsp:nvSpPr>
        <dsp:cNvPr id="0" name=""/>
        <dsp:cNvSpPr/>
      </dsp:nvSpPr>
      <dsp:spPr>
        <a:xfrm>
          <a:off x="3243168" y="1893555"/>
          <a:ext cx="1806016" cy="18060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Total School-Based Tax Levy</a:t>
          </a:r>
        </a:p>
      </dsp:txBody>
      <dsp:txXfrm>
        <a:off x="3507653" y="2158040"/>
        <a:ext cx="1277046" cy="1277046"/>
      </dsp:txXfrm>
    </dsp:sp>
    <dsp:sp modelId="{AECA4520-9E0F-404F-B5CA-AE3C5E70EA1A}">
      <dsp:nvSpPr>
        <dsp:cNvPr id="0" name=""/>
        <dsp:cNvSpPr/>
      </dsp:nvSpPr>
      <dsp:spPr>
        <a:xfrm rot="11700000">
          <a:off x="1875240" y="2111035"/>
          <a:ext cx="1345961" cy="51471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89D94-4599-483F-AAA7-FDCD526321DB}">
      <dsp:nvSpPr>
        <dsp:cNvPr id="0" name=""/>
        <dsp:cNvSpPr/>
      </dsp:nvSpPr>
      <dsp:spPr>
        <a:xfrm>
          <a:off x="1040313" y="1507926"/>
          <a:ext cx="1715715" cy="1372572"/>
        </a:xfrm>
        <a:prstGeom prst="roundRect">
          <a:avLst>
            <a:gd name="adj" fmla="val 10000"/>
          </a:avLst>
        </a:prstGeom>
        <a:solidFill>
          <a:schemeClr val="accent5">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Revenue Limit Tax Levy</a:t>
          </a:r>
        </a:p>
        <a:p>
          <a:pPr marL="0" lvl="0" indent="0" algn="ctr" defTabSz="844550">
            <a:lnSpc>
              <a:spcPct val="90000"/>
            </a:lnSpc>
            <a:spcBef>
              <a:spcPct val="0"/>
            </a:spcBef>
            <a:spcAft>
              <a:spcPct val="35000"/>
            </a:spcAft>
            <a:buNone/>
          </a:pPr>
          <a:r>
            <a:rPr lang="en-US" sz="1900" kern="1200" dirty="0"/>
            <a:t>(Funds 10, 38 and/or 41)</a:t>
          </a:r>
        </a:p>
      </dsp:txBody>
      <dsp:txXfrm>
        <a:off x="1080514" y="1548127"/>
        <a:ext cx="1635313" cy="1292170"/>
      </dsp:txXfrm>
    </dsp:sp>
    <dsp:sp modelId="{1D8AEA44-C3A8-419E-B8C7-E99718BE1417}">
      <dsp:nvSpPr>
        <dsp:cNvPr id="0" name=""/>
        <dsp:cNvSpPr/>
      </dsp:nvSpPr>
      <dsp:spPr>
        <a:xfrm rot="14700000">
          <a:off x="2774047" y="1039878"/>
          <a:ext cx="1345961" cy="514714"/>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CF9E2-C733-4ECB-892E-FD915951D0C2}">
      <dsp:nvSpPr>
        <dsp:cNvPr id="0" name=""/>
        <dsp:cNvSpPr/>
      </dsp:nvSpPr>
      <dsp:spPr>
        <a:xfrm>
          <a:off x="2304756" y="1022"/>
          <a:ext cx="1715715" cy="137257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Referendum Approved Debt Levy</a:t>
          </a:r>
        </a:p>
        <a:p>
          <a:pPr marL="0" lvl="0" indent="0" algn="ctr" defTabSz="844550">
            <a:lnSpc>
              <a:spcPct val="90000"/>
            </a:lnSpc>
            <a:spcBef>
              <a:spcPct val="0"/>
            </a:spcBef>
            <a:spcAft>
              <a:spcPct val="35000"/>
            </a:spcAft>
            <a:buNone/>
          </a:pPr>
          <a:r>
            <a:rPr lang="en-US" sz="1900" kern="1200" dirty="0"/>
            <a:t>(Fund 39)</a:t>
          </a:r>
        </a:p>
      </dsp:txBody>
      <dsp:txXfrm>
        <a:off x="2344957" y="41223"/>
        <a:ext cx="1635313" cy="1292170"/>
      </dsp:txXfrm>
    </dsp:sp>
    <dsp:sp modelId="{75FA614A-16AA-43FC-9D40-2E4D02D71605}">
      <dsp:nvSpPr>
        <dsp:cNvPr id="0" name=""/>
        <dsp:cNvSpPr/>
      </dsp:nvSpPr>
      <dsp:spPr>
        <a:xfrm rot="17700000">
          <a:off x="4172343" y="1039878"/>
          <a:ext cx="1345961" cy="514714"/>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62C51-0E9F-4C3D-A1DE-36FD339D24F4}">
      <dsp:nvSpPr>
        <dsp:cNvPr id="0" name=""/>
        <dsp:cNvSpPr/>
      </dsp:nvSpPr>
      <dsp:spPr>
        <a:xfrm>
          <a:off x="4271880" y="1022"/>
          <a:ext cx="1715715" cy="137257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Community Service Tax Levy</a:t>
          </a:r>
        </a:p>
        <a:p>
          <a:pPr marL="0" lvl="0" indent="0" algn="ctr" defTabSz="844550">
            <a:lnSpc>
              <a:spcPct val="90000"/>
            </a:lnSpc>
            <a:spcBef>
              <a:spcPct val="0"/>
            </a:spcBef>
            <a:spcAft>
              <a:spcPct val="35000"/>
            </a:spcAft>
            <a:buNone/>
          </a:pPr>
          <a:r>
            <a:rPr lang="en-US" sz="1900" kern="1200" dirty="0"/>
            <a:t>(Fund 80)</a:t>
          </a:r>
        </a:p>
      </dsp:txBody>
      <dsp:txXfrm>
        <a:off x="4312081" y="41223"/>
        <a:ext cx="1635313" cy="1292170"/>
      </dsp:txXfrm>
    </dsp:sp>
    <dsp:sp modelId="{A05C4E82-3054-4EC9-A58E-C5A87CD1332B}">
      <dsp:nvSpPr>
        <dsp:cNvPr id="0" name=""/>
        <dsp:cNvSpPr/>
      </dsp:nvSpPr>
      <dsp:spPr>
        <a:xfrm rot="20700000">
          <a:off x="5071151" y="2111035"/>
          <a:ext cx="1345961" cy="514714"/>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893CB-1F7C-47C7-A9E4-49CA8A87AB7F}">
      <dsp:nvSpPr>
        <dsp:cNvPr id="0" name=""/>
        <dsp:cNvSpPr/>
      </dsp:nvSpPr>
      <dsp:spPr>
        <a:xfrm>
          <a:off x="5536323" y="1507926"/>
          <a:ext cx="1715715" cy="13725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 Year Levy Chargeback </a:t>
          </a:r>
        </a:p>
        <a:p>
          <a:pPr marL="0" lvl="0" indent="0" algn="ctr" defTabSz="844550">
            <a:lnSpc>
              <a:spcPct val="90000"/>
            </a:lnSpc>
            <a:spcBef>
              <a:spcPct val="0"/>
            </a:spcBef>
            <a:spcAft>
              <a:spcPct val="35000"/>
            </a:spcAft>
            <a:buNone/>
          </a:pPr>
          <a:r>
            <a:rPr lang="en-US" sz="1900" kern="1200" dirty="0"/>
            <a:t>and Other</a:t>
          </a:r>
        </a:p>
      </dsp:txBody>
      <dsp:txXfrm>
        <a:off x="5576524" y="1548127"/>
        <a:ext cx="1635313" cy="12921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720E-05CE-4388-940B-1FA633BAC93C}">
      <dsp:nvSpPr>
        <dsp:cNvPr id="0" name=""/>
        <dsp:cNvSpPr/>
      </dsp:nvSpPr>
      <dsp:spPr>
        <a:xfrm rot="5400000">
          <a:off x="-311089"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EA96672-F2CD-4531-8378-CC016A0FCA32}">
      <dsp:nvSpPr>
        <dsp:cNvPr id="0" name=""/>
        <dsp:cNvSpPr/>
      </dsp:nvSpPr>
      <dsp:spPr>
        <a:xfrm>
          <a:off x="3414"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January 1</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Property assessment</a:t>
          </a:r>
        </a:p>
      </dsp:txBody>
      <dsp:txXfrm>
        <a:off x="35983" y="187632"/>
        <a:ext cx="1788181" cy="1046853"/>
      </dsp:txXfrm>
    </dsp:sp>
    <dsp:sp modelId="{2FDE91BA-F19F-4D07-8A4C-A6EC8F91462B}">
      <dsp:nvSpPr>
        <dsp:cNvPr id="0" name=""/>
        <dsp:cNvSpPr/>
      </dsp:nvSpPr>
      <dsp:spPr>
        <a:xfrm rot="5400000">
          <a:off x="-311089"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75977D-569A-4E74-B348-9F59C7E84824}">
      <dsp:nvSpPr>
        <dsp:cNvPr id="0" name=""/>
        <dsp:cNvSpPr/>
      </dsp:nvSpPr>
      <dsp:spPr>
        <a:xfrm>
          <a:off x="3414"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June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SOA and MAR to DOR</a:t>
          </a:r>
        </a:p>
      </dsp:txBody>
      <dsp:txXfrm>
        <a:off x="35983" y="1577622"/>
        <a:ext cx="1788181" cy="1046853"/>
      </dsp:txXfrm>
    </dsp:sp>
    <dsp:sp modelId="{7A0AA696-83E0-4C28-A1B9-72038D49CDCD}">
      <dsp:nvSpPr>
        <dsp:cNvPr id="0" name=""/>
        <dsp:cNvSpPr/>
      </dsp:nvSpPr>
      <dsp:spPr>
        <a:xfrm>
          <a:off x="383905" y="3125287"/>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5AD6FC-7B51-4431-995D-00C40616C86B}">
      <dsp:nvSpPr>
        <dsp:cNvPr id="0" name=""/>
        <dsp:cNvSpPr/>
      </dsp:nvSpPr>
      <dsp:spPr>
        <a:xfrm>
          <a:off x="3414"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August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and counties</a:t>
          </a:r>
        </a:p>
      </dsp:txBody>
      <dsp:txXfrm>
        <a:off x="35983" y="2967611"/>
        <a:ext cx="1788181" cy="1046853"/>
      </dsp:txXfrm>
    </dsp:sp>
    <dsp:sp modelId="{EB4D920C-3CB8-43CF-A977-264FFA3F01A9}">
      <dsp:nvSpPr>
        <dsp:cNvPr id="0" name=""/>
        <dsp:cNvSpPr/>
      </dsp:nvSpPr>
      <dsp:spPr>
        <a:xfrm rot="16200000">
          <a:off x="2153825"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55CE3C2-F43E-447F-8428-E71269589DD8}">
      <dsp:nvSpPr>
        <dsp:cNvPr id="0" name=""/>
        <dsp:cNvSpPr/>
      </dsp:nvSpPr>
      <dsp:spPr>
        <a:xfrm>
          <a:off x="2468330"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October 1 Equalized values to DPI, schools</a:t>
          </a:r>
        </a:p>
      </dsp:txBody>
      <dsp:txXfrm>
        <a:off x="2500899" y="2967611"/>
        <a:ext cx="1788181" cy="1046853"/>
      </dsp:txXfrm>
    </dsp:sp>
    <dsp:sp modelId="{F3F5DF4B-098C-4A63-B539-5C0D45D8B1CB}">
      <dsp:nvSpPr>
        <dsp:cNvPr id="0" name=""/>
        <dsp:cNvSpPr/>
      </dsp:nvSpPr>
      <dsp:spPr>
        <a:xfrm rot="16200000">
          <a:off x="2153825"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1B664EB-7195-4B1A-B25B-7F4D212A514F}">
      <dsp:nvSpPr>
        <dsp:cNvPr id="0" name=""/>
        <dsp:cNvSpPr/>
      </dsp:nvSpPr>
      <dsp:spPr>
        <a:xfrm>
          <a:off x="2468330"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DPI sends school </a:t>
          </a:r>
          <a:br>
            <a:rPr lang="en-US" sz="1400" b="1" kern="1200" dirty="0">
              <a:latin typeface="Calibri Light" panose="020F0302020204030204" pitchFamily="34" charset="0"/>
              <a:cs typeface="Calibri Light" panose="020F0302020204030204" pitchFamily="34" charset="0"/>
            </a:rPr>
          </a:br>
          <a:r>
            <a:rPr lang="en-US" sz="1400" b="1" kern="1200" dirty="0">
              <a:latin typeface="Calibri Light" panose="020F0302020204030204" pitchFamily="34" charset="0"/>
              <a:cs typeface="Calibri Light" panose="020F0302020204030204" pitchFamily="34" charset="0"/>
            </a:rPr>
            <a:t>levies to DOR</a:t>
          </a:r>
        </a:p>
      </dsp:txBody>
      <dsp:txXfrm>
        <a:off x="2500899" y="1577622"/>
        <a:ext cx="1788181" cy="1046853"/>
      </dsp:txXfrm>
    </dsp:sp>
    <dsp:sp modelId="{8AAF920E-1CBE-4A2E-B508-CFC320494124}">
      <dsp:nvSpPr>
        <dsp:cNvPr id="0" name=""/>
        <dsp:cNvSpPr/>
      </dsp:nvSpPr>
      <dsp:spPr>
        <a:xfrm>
          <a:off x="2848820" y="345308"/>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DDACFE4-ACEC-4860-B688-88982408F29E}">
      <dsp:nvSpPr>
        <dsp:cNvPr id="0" name=""/>
        <dsp:cNvSpPr/>
      </dsp:nvSpPr>
      <dsp:spPr>
        <a:xfrm>
          <a:off x="2468330"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November 20</a:t>
          </a:r>
        </a:p>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DOR issues credit notices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t>
          </a:r>
        </a:p>
      </dsp:txBody>
      <dsp:txXfrm>
        <a:off x="2500899" y="187632"/>
        <a:ext cx="1788181" cy="1046853"/>
      </dsp:txXfrm>
    </dsp:sp>
    <dsp:sp modelId="{9DCD6D61-E59A-421E-BACC-253C141599CA}">
      <dsp:nvSpPr>
        <dsp:cNvPr id="0" name=""/>
        <dsp:cNvSpPr/>
      </dsp:nvSpPr>
      <dsp:spPr>
        <a:xfrm rot="5400000">
          <a:off x="4618740"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1562115-19DE-4C94-AAC1-202F14274CF0}">
      <dsp:nvSpPr>
        <dsp:cNvPr id="0" name=""/>
        <dsp:cNvSpPr/>
      </dsp:nvSpPr>
      <dsp:spPr>
        <a:xfrm>
          <a:off x="4933245"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1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a:t>
          </a:r>
          <a:r>
            <a:rPr lang="en-US" sz="1400" b="1" kern="1200" dirty="0">
              <a:latin typeface="Calibri Light" panose="020F0302020204030204" pitchFamily="34" charset="0"/>
              <a:cs typeface="Calibri Light" panose="020F0302020204030204" pitchFamily="34" charset="0"/>
            </a:rPr>
            <a:t>eadline to send levy info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clerks</a:t>
          </a:r>
        </a:p>
      </dsp:txBody>
      <dsp:txXfrm>
        <a:off x="4965814" y="187632"/>
        <a:ext cx="1788181" cy="1046853"/>
      </dsp:txXfrm>
    </dsp:sp>
    <dsp:sp modelId="{3E9B24A8-2A94-4110-BC15-FE343F4E71B7}">
      <dsp:nvSpPr>
        <dsp:cNvPr id="0" name=""/>
        <dsp:cNvSpPr/>
      </dsp:nvSpPr>
      <dsp:spPr>
        <a:xfrm rot="5400000">
          <a:off x="4618740"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30E684C-1C28-4488-ADBD-6B41296C326A}">
      <dsp:nvSpPr>
        <dsp:cNvPr id="0" name=""/>
        <dsp:cNvSpPr/>
      </dsp:nvSpPr>
      <dsp:spPr>
        <a:xfrm>
          <a:off x="4933245"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8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Deadline for tax roll delivery to treasurers</a:t>
          </a:r>
        </a:p>
      </dsp:txBody>
      <dsp:txXfrm>
        <a:off x="4965814" y="1577622"/>
        <a:ext cx="1788181" cy="1046853"/>
      </dsp:txXfrm>
    </dsp:sp>
    <dsp:sp modelId="{0628AF24-ED64-469E-B9A0-A3619B91CC17}">
      <dsp:nvSpPr>
        <dsp:cNvPr id="0" name=""/>
        <dsp:cNvSpPr/>
      </dsp:nvSpPr>
      <dsp:spPr>
        <a:xfrm>
          <a:off x="4933245"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Third Monday in December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M</a:t>
          </a:r>
          <a:r>
            <a:rPr lang="en-US" sz="1400" b="1" kern="1200" dirty="0">
              <a:latin typeface="Calibri Light" panose="020F0302020204030204" pitchFamily="34" charset="0"/>
              <a:cs typeface="Calibri Light" panose="020F0302020204030204" pitchFamily="34" charset="0"/>
            </a:rPr>
            <a:t>ail tax bills</a:t>
          </a:r>
        </a:p>
      </dsp:txBody>
      <dsp:txXfrm>
        <a:off x="4965814" y="2967611"/>
        <a:ext cx="1788181" cy="10468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720E-05CE-4388-940B-1FA633BAC93C}">
      <dsp:nvSpPr>
        <dsp:cNvPr id="0" name=""/>
        <dsp:cNvSpPr/>
      </dsp:nvSpPr>
      <dsp:spPr>
        <a:xfrm rot="5400000">
          <a:off x="-311089"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EA96672-F2CD-4531-8378-CC016A0FCA32}">
      <dsp:nvSpPr>
        <dsp:cNvPr id="0" name=""/>
        <dsp:cNvSpPr/>
      </dsp:nvSpPr>
      <dsp:spPr>
        <a:xfrm>
          <a:off x="3414"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January 1</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Property assessment</a:t>
          </a:r>
        </a:p>
      </dsp:txBody>
      <dsp:txXfrm>
        <a:off x="35983" y="187632"/>
        <a:ext cx="1788181" cy="1046853"/>
      </dsp:txXfrm>
    </dsp:sp>
    <dsp:sp modelId="{2FDE91BA-F19F-4D07-8A4C-A6EC8F91462B}">
      <dsp:nvSpPr>
        <dsp:cNvPr id="0" name=""/>
        <dsp:cNvSpPr/>
      </dsp:nvSpPr>
      <dsp:spPr>
        <a:xfrm rot="5400000">
          <a:off x="-311089"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75977D-569A-4E74-B348-9F59C7E84824}">
      <dsp:nvSpPr>
        <dsp:cNvPr id="0" name=""/>
        <dsp:cNvSpPr/>
      </dsp:nvSpPr>
      <dsp:spPr>
        <a:xfrm>
          <a:off x="3414"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June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SOA and MAR to DOR</a:t>
          </a:r>
        </a:p>
      </dsp:txBody>
      <dsp:txXfrm>
        <a:off x="35983" y="1577622"/>
        <a:ext cx="1788181" cy="1046853"/>
      </dsp:txXfrm>
    </dsp:sp>
    <dsp:sp modelId="{7A0AA696-83E0-4C28-A1B9-72038D49CDCD}">
      <dsp:nvSpPr>
        <dsp:cNvPr id="0" name=""/>
        <dsp:cNvSpPr/>
      </dsp:nvSpPr>
      <dsp:spPr>
        <a:xfrm>
          <a:off x="383905" y="3125287"/>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5AD6FC-7B51-4431-995D-00C40616C86B}">
      <dsp:nvSpPr>
        <dsp:cNvPr id="0" name=""/>
        <dsp:cNvSpPr/>
      </dsp:nvSpPr>
      <dsp:spPr>
        <a:xfrm>
          <a:off x="3414"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August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and counties</a:t>
          </a:r>
        </a:p>
      </dsp:txBody>
      <dsp:txXfrm>
        <a:off x="35983" y="2967611"/>
        <a:ext cx="1788181" cy="1046853"/>
      </dsp:txXfrm>
    </dsp:sp>
    <dsp:sp modelId="{EB4D920C-3CB8-43CF-A977-264FFA3F01A9}">
      <dsp:nvSpPr>
        <dsp:cNvPr id="0" name=""/>
        <dsp:cNvSpPr/>
      </dsp:nvSpPr>
      <dsp:spPr>
        <a:xfrm rot="16200000">
          <a:off x="2153825"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55CE3C2-F43E-447F-8428-E71269589DD8}">
      <dsp:nvSpPr>
        <dsp:cNvPr id="0" name=""/>
        <dsp:cNvSpPr/>
      </dsp:nvSpPr>
      <dsp:spPr>
        <a:xfrm>
          <a:off x="2468330"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October 1</a:t>
          </a:r>
        </a:p>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DPI, schools</a:t>
          </a:r>
        </a:p>
      </dsp:txBody>
      <dsp:txXfrm>
        <a:off x="2500899" y="2967611"/>
        <a:ext cx="1788181" cy="1046853"/>
      </dsp:txXfrm>
    </dsp:sp>
    <dsp:sp modelId="{F3F5DF4B-098C-4A63-B539-5C0D45D8B1CB}">
      <dsp:nvSpPr>
        <dsp:cNvPr id="0" name=""/>
        <dsp:cNvSpPr/>
      </dsp:nvSpPr>
      <dsp:spPr>
        <a:xfrm rot="16200000">
          <a:off x="2153825"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1B664EB-7195-4B1A-B25B-7F4D212A514F}">
      <dsp:nvSpPr>
        <dsp:cNvPr id="0" name=""/>
        <dsp:cNvSpPr/>
      </dsp:nvSpPr>
      <dsp:spPr>
        <a:xfrm>
          <a:off x="2468330"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 10</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DPI sends school </a:t>
          </a:r>
          <a:br>
            <a:rPr lang="en-US" sz="1400" b="1" kern="1200" dirty="0">
              <a:latin typeface="Calibri Light" panose="020F0302020204030204" pitchFamily="34" charset="0"/>
              <a:cs typeface="Calibri Light" panose="020F0302020204030204" pitchFamily="34" charset="0"/>
            </a:rPr>
          </a:br>
          <a:r>
            <a:rPr lang="en-US" sz="1400" b="1" kern="1200" dirty="0">
              <a:latin typeface="Calibri Light" panose="020F0302020204030204" pitchFamily="34" charset="0"/>
              <a:cs typeface="Calibri Light" panose="020F0302020204030204" pitchFamily="34" charset="0"/>
            </a:rPr>
            <a:t>levies to DOR</a:t>
          </a:r>
        </a:p>
      </dsp:txBody>
      <dsp:txXfrm>
        <a:off x="2500899" y="1577622"/>
        <a:ext cx="1788181" cy="1046853"/>
      </dsp:txXfrm>
    </dsp:sp>
    <dsp:sp modelId="{8AAF920E-1CBE-4A2E-B508-CFC320494124}">
      <dsp:nvSpPr>
        <dsp:cNvPr id="0" name=""/>
        <dsp:cNvSpPr/>
      </dsp:nvSpPr>
      <dsp:spPr>
        <a:xfrm>
          <a:off x="2848820" y="345308"/>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DDACFE4-ACEC-4860-B688-88982408F29E}">
      <dsp:nvSpPr>
        <dsp:cNvPr id="0" name=""/>
        <dsp:cNvSpPr/>
      </dsp:nvSpPr>
      <dsp:spPr>
        <a:xfrm>
          <a:off x="2468330"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 20</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DOR issues credit notices to </a:t>
          </a:r>
          <a:r>
            <a:rPr lang="en-US" sz="1500" b="1" kern="1200" dirty="0" err="1">
              <a:latin typeface="Calibri Light" panose="020F0302020204030204" pitchFamily="34" charset="0"/>
              <a:cs typeface="Calibri Light" panose="020F0302020204030204" pitchFamily="34" charset="0"/>
            </a:rPr>
            <a:t>munis</a:t>
          </a:r>
          <a:endParaRPr lang="en-US" sz="1500" b="1" kern="1200" dirty="0">
            <a:latin typeface="Calibri Light" panose="020F0302020204030204" pitchFamily="34" charset="0"/>
            <a:cs typeface="Calibri Light" panose="020F0302020204030204" pitchFamily="34" charset="0"/>
          </a:endParaRPr>
        </a:p>
      </dsp:txBody>
      <dsp:txXfrm>
        <a:off x="2500899" y="187632"/>
        <a:ext cx="1788181" cy="1046853"/>
      </dsp:txXfrm>
    </dsp:sp>
    <dsp:sp modelId="{9DCD6D61-E59A-421E-BACC-253C141599CA}">
      <dsp:nvSpPr>
        <dsp:cNvPr id="0" name=""/>
        <dsp:cNvSpPr/>
      </dsp:nvSpPr>
      <dsp:spPr>
        <a:xfrm rot="5400000">
          <a:off x="4618740"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1562115-19DE-4C94-AAC1-202F14274CF0}">
      <dsp:nvSpPr>
        <dsp:cNvPr id="0" name=""/>
        <dsp:cNvSpPr/>
      </dsp:nvSpPr>
      <dsp:spPr>
        <a:xfrm>
          <a:off x="4933245"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1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a:t>
          </a:r>
          <a:r>
            <a:rPr lang="en-US" sz="1400" b="1" kern="1200" dirty="0">
              <a:latin typeface="Calibri Light" panose="020F0302020204030204" pitchFamily="34" charset="0"/>
              <a:cs typeface="Calibri Light" panose="020F0302020204030204" pitchFamily="34" charset="0"/>
            </a:rPr>
            <a:t>eadline to send levy info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clerks</a:t>
          </a:r>
        </a:p>
      </dsp:txBody>
      <dsp:txXfrm>
        <a:off x="4965814" y="187632"/>
        <a:ext cx="1788181" cy="1046853"/>
      </dsp:txXfrm>
    </dsp:sp>
    <dsp:sp modelId="{3E9B24A8-2A94-4110-BC15-FE343F4E71B7}">
      <dsp:nvSpPr>
        <dsp:cNvPr id="0" name=""/>
        <dsp:cNvSpPr/>
      </dsp:nvSpPr>
      <dsp:spPr>
        <a:xfrm rot="5400000">
          <a:off x="4618740"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30E684C-1C28-4488-ADBD-6B41296C326A}">
      <dsp:nvSpPr>
        <dsp:cNvPr id="0" name=""/>
        <dsp:cNvSpPr/>
      </dsp:nvSpPr>
      <dsp:spPr>
        <a:xfrm>
          <a:off x="4933245"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8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Deadline for tax roll delivery to treasurers</a:t>
          </a:r>
        </a:p>
      </dsp:txBody>
      <dsp:txXfrm>
        <a:off x="4965814" y="1577622"/>
        <a:ext cx="1788181" cy="1046853"/>
      </dsp:txXfrm>
    </dsp:sp>
    <dsp:sp modelId="{0628AF24-ED64-469E-B9A0-A3619B91CC17}">
      <dsp:nvSpPr>
        <dsp:cNvPr id="0" name=""/>
        <dsp:cNvSpPr/>
      </dsp:nvSpPr>
      <dsp:spPr>
        <a:xfrm>
          <a:off x="4933245"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Third Monday in December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M</a:t>
          </a:r>
          <a:r>
            <a:rPr lang="en-US" sz="1400" b="1" kern="1200" dirty="0">
              <a:latin typeface="Calibri Light" panose="020F0302020204030204" pitchFamily="34" charset="0"/>
              <a:cs typeface="Calibri Light" panose="020F0302020204030204" pitchFamily="34" charset="0"/>
            </a:rPr>
            <a:t>ail tax bills</a:t>
          </a:r>
        </a:p>
      </dsp:txBody>
      <dsp:txXfrm>
        <a:off x="4965814" y="2967611"/>
        <a:ext cx="1788181" cy="1046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720E-05CE-4388-940B-1FA633BAC93C}">
      <dsp:nvSpPr>
        <dsp:cNvPr id="0" name=""/>
        <dsp:cNvSpPr/>
      </dsp:nvSpPr>
      <dsp:spPr>
        <a:xfrm rot="5400000">
          <a:off x="-311089"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EA96672-F2CD-4531-8378-CC016A0FCA32}">
      <dsp:nvSpPr>
        <dsp:cNvPr id="0" name=""/>
        <dsp:cNvSpPr/>
      </dsp:nvSpPr>
      <dsp:spPr>
        <a:xfrm>
          <a:off x="3414"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January 1</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Property assessment</a:t>
          </a:r>
        </a:p>
      </dsp:txBody>
      <dsp:txXfrm>
        <a:off x="35983" y="187632"/>
        <a:ext cx="1788181" cy="1046853"/>
      </dsp:txXfrm>
    </dsp:sp>
    <dsp:sp modelId="{2FDE91BA-F19F-4D07-8A4C-A6EC8F91462B}">
      <dsp:nvSpPr>
        <dsp:cNvPr id="0" name=""/>
        <dsp:cNvSpPr/>
      </dsp:nvSpPr>
      <dsp:spPr>
        <a:xfrm rot="5400000">
          <a:off x="-311089"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75977D-569A-4E74-B348-9F59C7E84824}">
      <dsp:nvSpPr>
        <dsp:cNvPr id="0" name=""/>
        <dsp:cNvSpPr/>
      </dsp:nvSpPr>
      <dsp:spPr>
        <a:xfrm>
          <a:off x="3414"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June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SOA and MAR to DOR</a:t>
          </a:r>
        </a:p>
      </dsp:txBody>
      <dsp:txXfrm>
        <a:off x="35983" y="1577622"/>
        <a:ext cx="1788181" cy="1046853"/>
      </dsp:txXfrm>
    </dsp:sp>
    <dsp:sp modelId="{7A0AA696-83E0-4C28-A1B9-72038D49CDCD}">
      <dsp:nvSpPr>
        <dsp:cNvPr id="0" name=""/>
        <dsp:cNvSpPr/>
      </dsp:nvSpPr>
      <dsp:spPr>
        <a:xfrm>
          <a:off x="383905" y="3125287"/>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5AD6FC-7B51-4431-995D-00C40616C86B}">
      <dsp:nvSpPr>
        <dsp:cNvPr id="0" name=""/>
        <dsp:cNvSpPr/>
      </dsp:nvSpPr>
      <dsp:spPr>
        <a:xfrm>
          <a:off x="3414"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August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and counties</a:t>
          </a:r>
        </a:p>
      </dsp:txBody>
      <dsp:txXfrm>
        <a:off x="35983" y="2967611"/>
        <a:ext cx="1788181" cy="1046853"/>
      </dsp:txXfrm>
    </dsp:sp>
    <dsp:sp modelId="{EB4D920C-3CB8-43CF-A977-264FFA3F01A9}">
      <dsp:nvSpPr>
        <dsp:cNvPr id="0" name=""/>
        <dsp:cNvSpPr/>
      </dsp:nvSpPr>
      <dsp:spPr>
        <a:xfrm rot="16200000">
          <a:off x="2153825"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55CE3C2-F43E-447F-8428-E71269589DD8}">
      <dsp:nvSpPr>
        <dsp:cNvPr id="0" name=""/>
        <dsp:cNvSpPr/>
      </dsp:nvSpPr>
      <dsp:spPr>
        <a:xfrm>
          <a:off x="2468330"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October 1 Equalized values to DPI, schools</a:t>
          </a:r>
        </a:p>
      </dsp:txBody>
      <dsp:txXfrm>
        <a:off x="2500899" y="2967611"/>
        <a:ext cx="1788181" cy="1046853"/>
      </dsp:txXfrm>
    </dsp:sp>
    <dsp:sp modelId="{F3F5DF4B-098C-4A63-B539-5C0D45D8B1CB}">
      <dsp:nvSpPr>
        <dsp:cNvPr id="0" name=""/>
        <dsp:cNvSpPr/>
      </dsp:nvSpPr>
      <dsp:spPr>
        <a:xfrm rot="16200000">
          <a:off x="2153825"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1B664EB-7195-4B1A-B25B-7F4D212A514F}">
      <dsp:nvSpPr>
        <dsp:cNvPr id="0" name=""/>
        <dsp:cNvSpPr/>
      </dsp:nvSpPr>
      <dsp:spPr>
        <a:xfrm>
          <a:off x="2468330"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DPI sends school </a:t>
          </a:r>
          <a:br>
            <a:rPr lang="en-US" sz="1400" b="1" kern="1200" dirty="0">
              <a:latin typeface="Calibri Light" panose="020F0302020204030204" pitchFamily="34" charset="0"/>
              <a:cs typeface="Calibri Light" panose="020F0302020204030204" pitchFamily="34" charset="0"/>
            </a:rPr>
          </a:br>
          <a:r>
            <a:rPr lang="en-US" sz="1400" b="1" kern="1200" dirty="0">
              <a:latin typeface="Calibri Light" panose="020F0302020204030204" pitchFamily="34" charset="0"/>
              <a:cs typeface="Calibri Light" panose="020F0302020204030204" pitchFamily="34" charset="0"/>
            </a:rPr>
            <a:t>levies to DOR</a:t>
          </a:r>
        </a:p>
      </dsp:txBody>
      <dsp:txXfrm>
        <a:off x="2500899" y="1577622"/>
        <a:ext cx="1788181" cy="1046853"/>
      </dsp:txXfrm>
    </dsp:sp>
    <dsp:sp modelId="{8AAF920E-1CBE-4A2E-B508-CFC320494124}">
      <dsp:nvSpPr>
        <dsp:cNvPr id="0" name=""/>
        <dsp:cNvSpPr/>
      </dsp:nvSpPr>
      <dsp:spPr>
        <a:xfrm>
          <a:off x="2848820" y="345308"/>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DDACFE4-ACEC-4860-B688-88982408F29E}">
      <dsp:nvSpPr>
        <dsp:cNvPr id="0" name=""/>
        <dsp:cNvSpPr/>
      </dsp:nvSpPr>
      <dsp:spPr>
        <a:xfrm>
          <a:off x="2468330"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November 20</a:t>
          </a:r>
        </a:p>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DOR issues credit notices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t>
          </a:r>
        </a:p>
      </dsp:txBody>
      <dsp:txXfrm>
        <a:off x="2500899" y="187632"/>
        <a:ext cx="1788181" cy="1046853"/>
      </dsp:txXfrm>
    </dsp:sp>
    <dsp:sp modelId="{9DCD6D61-E59A-421E-BACC-253C141599CA}">
      <dsp:nvSpPr>
        <dsp:cNvPr id="0" name=""/>
        <dsp:cNvSpPr/>
      </dsp:nvSpPr>
      <dsp:spPr>
        <a:xfrm rot="5400000">
          <a:off x="4618740"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1562115-19DE-4C94-AAC1-202F14274CF0}">
      <dsp:nvSpPr>
        <dsp:cNvPr id="0" name=""/>
        <dsp:cNvSpPr/>
      </dsp:nvSpPr>
      <dsp:spPr>
        <a:xfrm>
          <a:off x="4933245"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1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a:t>
          </a:r>
          <a:r>
            <a:rPr lang="en-US" sz="1400" b="1" kern="1200" dirty="0">
              <a:latin typeface="Calibri Light" panose="020F0302020204030204" pitchFamily="34" charset="0"/>
              <a:cs typeface="Calibri Light" panose="020F0302020204030204" pitchFamily="34" charset="0"/>
            </a:rPr>
            <a:t>eadline to send levy info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clerks</a:t>
          </a:r>
        </a:p>
      </dsp:txBody>
      <dsp:txXfrm>
        <a:off x="4965814" y="187632"/>
        <a:ext cx="1788181" cy="1046853"/>
      </dsp:txXfrm>
    </dsp:sp>
    <dsp:sp modelId="{3E9B24A8-2A94-4110-BC15-FE343F4E71B7}">
      <dsp:nvSpPr>
        <dsp:cNvPr id="0" name=""/>
        <dsp:cNvSpPr/>
      </dsp:nvSpPr>
      <dsp:spPr>
        <a:xfrm rot="5400000">
          <a:off x="4618740"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30E684C-1C28-4488-ADBD-6B41296C326A}">
      <dsp:nvSpPr>
        <dsp:cNvPr id="0" name=""/>
        <dsp:cNvSpPr/>
      </dsp:nvSpPr>
      <dsp:spPr>
        <a:xfrm>
          <a:off x="4933245"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8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Deadline for tax roll delivery to treasurers</a:t>
          </a:r>
        </a:p>
      </dsp:txBody>
      <dsp:txXfrm>
        <a:off x="4965814" y="1577622"/>
        <a:ext cx="1788181" cy="1046853"/>
      </dsp:txXfrm>
    </dsp:sp>
    <dsp:sp modelId="{0628AF24-ED64-469E-B9A0-A3619B91CC17}">
      <dsp:nvSpPr>
        <dsp:cNvPr id="0" name=""/>
        <dsp:cNvSpPr/>
      </dsp:nvSpPr>
      <dsp:spPr>
        <a:xfrm>
          <a:off x="4933245"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Third Monday in December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M</a:t>
          </a:r>
          <a:r>
            <a:rPr lang="en-US" sz="1400" b="1" kern="1200" dirty="0">
              <a:latin typeface="Calibri Light" panose="020F0302020204030204" pitchFamily="34" charset="0"/>
              <a:cs typeface="Calibri Light" panose="020F0302020204030204" pitchFamily="34" charset="0"/>
            </a:rPr>
            <a:t>ail tax bills</a:t>
          </a:r>
        </a:p>
      </dsp:txBody>
      <dsp:txXfrm>
        <a:off x="4965814" y="2967611"/>
        <a:ext cx="1788181" cy="1046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720E-05CE-4388-940B-1FA633BAC93C}">
      <dsp:nvSpPr>
        <dsp:cNvPr id="0" name=""/>
        <dsp:cNvSpPr/>
      </dsp:nvSpPr>
      <dsp:spPr>
        <a:xfrm rot="5400000">
          <a:off x="-311089"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EA96672-F2CD-4531-8378-CC016A0FCA32}">
      <dsp:nvSpPr>
        <dsp:cNvPr id="0" name=""/>
        <dsp:cNvSpPr/>
      </dsp:nvSpPr>
      <dsp:spPr>
        <a:xfrm>
          <a:off x="3414"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January 1</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Property assessment</a:t>
          </a:r>
        </a:p>
      </dsp:txBody>
      <dsp:txXfrm>
        <a:off x="35983" y="187632"/>
        <a:ext cx="1788181" cy="1046853"/>
      </dsp:txXfrm>
    </dsp:sp>
    <dsp:sp modelId="{2FDE91BA-F19F-4D07-8A4C-A6EC8F91462B}">
      <dsp:nvSpPr>
        <dsp:cNvPr id="0" name=""/>
        <dsp:cNvSpPr/>
      </dsp:nvSpPr>
      <dsp:spPr>
        <a:xfrm rot="5400000">
          <a:off x="-311089"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75977D-569A-4E74-B348-9F59C7E84824}">
      <dsp:nvSpPr>
        <dsp:cNvPr id="0" name=""/>
        <dsp:cNvSpPr/>
      </dsp:nvSpPr>
      <dsp:spPr>
        <a:xfrm>
          <a:off x="3414"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June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SOA and MAR to DOR</a:t>
          </a:r>
        </a:p>
      </dsp:txBody>
      <dsp:txXfrm>
        <a:off x="35983" y="1577622"/>
        <a:ext cx="1788181" cy="1046853"/>
      </dsp:txXfrm>
    </dsp:sp>
    <dsp:sp modelId="{7A0AA696-83E0-4C28-A1B9-72038D49CDCD}">
      <dsp:nvSpPr>
        <dsp:cNvPr id="0" name=""/>
        <dsp:cNvSpPr/>
      </dsp:nvSpPr>
      <dsp:spPr>
        <a:xfrm>
          <a:off x="383905" y="3125287"/>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5AD6FC-7B51-4431-995D-00C40616C86B}">
      <dsp:nvSpPr>
        <dsp:cNvPr id="0" name=""/>
        <dsp:cNvSpPr/>
      </dsp:nvSpPr>
      <dsp:spPr>
        <a:xfrm>
          <a:off x="3414"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August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Equalized values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and counties</a:t>
          </a:r>
        </a:p>
      </dsp:txBody>
      <dsp:txXfrm>
        <a:off x="35983" y="2967611"/>
        <a:ext cx="1788181" cy="1046853"/>
      </dsp:txXfrm>
    </dsp:sp>
    <dsp:sp modelId="{EB4D920C-3CB8-43CF-A977-264FFA3F01A9}">
      <dsp:nvSpPr>
        <dsp:cNvPr id="0" name=""/>
        <dsp:cNvSpPr/>
      </dsp:nvSpPr>
      <dsp:spPr>
        <a:xfrm rot="16200000">
          <a:off x="2153825"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55CE3C2-F43E-447F-8428-E71269589DD8}">
      <dsp:nvSpPr>
        <dsp:cNvPr id="0" name=""/>
        <dsp:cNvSpPr/>
      </dsp:nvSpPr>
      <dsp:spPr>
        <a:xfrm>
          <a:off x="2468330"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October 1 Equalized values to DPI, schools</a:t>
          </a:r>
        </a:p>
      </dsp:txBody>
      <dsp:txXfrm>
        <a:off x="2500899" y="2967611"/>
        <a:ext cx="1788181" cy="1046853"/>
      </dsp:txXfrm>
    </dsp:sp>
    <dsp:sp modelId="{F3F5DF4B-098C-4A63-B539-5C0D45D8B1CB}">
      <dsp:nvSpPr>
        <dsp:cNvPr id="0" name=""/>
        <dsp:cNvSpPr/>
      </dsp:nvSpPr>
      <dsp:spPr>
        <a:xfrm rot="16200000">
          <a:off x="2153825"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1B664EB-7195-4B1A-B25B-7F4D212A514F}">
      <dsp:nvSpPr>
        <dsp:cNvPr id="0" name=""/>
        <dsp:cNvSpPr/>
      </dsp:nvSpPr>
      <dsp:spPr>
        <a:xfrm>
          <a:off x="2468330"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November</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DPI sends school </a:t>
          </a:r>
          <a:br>
            <a:rPr lang="en-US" sz="1400" b="1" kern="1200" dirty="0">
              <a:latin typeface="Calibri Light" panose="020F0302020204030204" pitchFamily="34" charset="0"/>
              <a:cs typeface="Calibri Light" panose="020F0302020204030204" pitchFamily="34" charset="0"/>
            </a:rPr>
          </a:br>
          <a:r>
            <a:rPr lang="en-US" sz="1400" b="1" kern="1200" dirty="0">
              <a:latin typeface="Calibri Light" panose="020F0302020204030204" pitchFamily="34" charset="0"/>
              <a:cs typeface="Calibri Light" panose="020F0302020204030204" pitchFamily="34" charset="0"/>
            </a:rPr>
            <a:t>levies to DOR</a:t>
          </a:r>
        </a:p>
      </dsp:txBody>
      <dsp:txXfrm>
        <a:off x="2500899" y="1577622"/>
        <a:ext cx="1788181" cy="1046853"/>
      </dsp:txXfrm>
    </dsp:sp>
    <dsp:sp modelId="{8AAF920E-1CBE-4A2E-B508-CFC320494124}">
      <dsp:nvSpPr>
        <dsp:cNvPr id="0" name=""/>
        <dsp:cNvSpPr/>
      </dsp:nvSpPr>
      <dsp:spPr>
        <a:xfrm>
          <a:off x="2848820" y="345308"/>
          <a:ext cx="2455089"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DDACFE4-ACEC-4860-B688-88982408F29E}">
      <dsp:nvSpPr>
        <dsp:cNvPr id="0" name=""/>
        <dsp:cNvSpPr/>
      </dsp:nvSpPr>
      <dsp:spPr>
        <a:xfrm>
          <a:off x="2468330"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November 20</a:t>
          </a:r>
        </a:p>
        <a:p>
          <a:pPr marL="0" lvl="0" indent="0" algn="ctr" defTabSz="62230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DOR issues credit notices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a:t>
          </a:r>
        </a:p>
      </dsp:txBody>
      <dsp:txXfrm>
        <a:off x="2500899" y="187632"/>
        <a:ext cx="1788181" cy="1046853"/>
      </dsp:txXfrm>
    </dsp:sp>
    <dsp:sp modelId="{9DCD6D61-E59A-421E-BACC-253C141599CA}">
      <dsp:nvSpPr>
        <dsp:cNvPr id="0" name=""/>
        <dsp:cNvSpPr/>
      </dsp:nvSpPr>
      <dsp:spPr>
        <a:xfrm rot="5400000">
          <a:off x="4618740" y="104030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1562115-19DE-4C94-AAC1-202F14274CF0}">
      <dsp:nvSpPr>
        <dsp:cNvPr id="0" name=""/>
        <dsp:cNvSpPr/>
      </dsp:nvSpPr>
      <dsp:spPr>
        <a:xfrm>
          <a:off x="4933245" y="15506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1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a:t>
          </a:r>
          <a:r>
            <a:rPr lang="en-US" sz="1400" b="1" kern="1200" dirty="0">
              <a:latin typeface="Calibri Light" panose="020F0302020204030204" pitchFamily="34" charset="0"/>
              <a:cs typeface="Calibri Light" panose="020F0302020204030204" pitchFamily="34" charset="0"/>
            </a:rPr>
            <a:t>eadline to send levy info to </a:t>
          </a:r>
          <a:r>
            <a:rPr lang="en-US" sz="1400" b="1" kern="1200" dirty="0" err="1">
              <a:latin typeface="Calibri Light" panose="020F0302020204030204" pitchFamily="34" charset="0"/>
              <a:cs typeface="Calibri Light" panose="020F0302020204030204" pitchFamily="34" charset="0"/>
            </a:rPr>
            <a:t>munis</a:t>
          </a:r>
          <a:r>
            <a:rPr lang="en-US" sz="1400" b="1" kern="1200" dirty="0">
              <a:latin typeface="Calibri Light" panose="020F0302020204030204" pitchFamily="34" charset="0"/>
              <a:cs typeface="Calibri Light" panose="020F0302020204030204" pitchFamily="34" charset="0"/>
            </a:rPr>
            <a:t> clerks</a:t>
          </a:r>
        </a:p>
      </dsp:txBody>
      <dsp:txXfrm>
        <a:off x="4965814" y="187632"/>
        <a:ext cx="1788181" cy="1046853"/>
      </dsp:txXfrm>
    </dsp:sp>
    <dsp:sp modelId="{3E9B24A8-2A94-4110-BC15-FE343F4E71B7}">
      <dsp:nvSpPr>
        <dsp:cNvPr id="0" name=""/>
        <dsp:cNvSpPr/>
      </dsp:nvSpPr>
      <dsp:spPr>
        <a:xfrm rot="5400000">
          <a:off x="4618740" y="2430293"/>
          <a:ext cx="1380163" cy="166798"/>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30E684C-1C28-4488-ADBD-6B41296C326A}">
      <dsp:nvSpPr>
        <dsp:cNvPr id="0" name=""/>
        <dsp:cNvSpPr/>
      </dsp:nvSpPr>
      <dsp:spPr>
        <a:xfrm>
          <a:off x="4933245" y="1545053"/>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December 8  </a:t>
          </a:r>
        </a:p>
        <a:p>
          <a:pPr marL="0" lvl="0" indent="0" algn="ctr" defTabSz="666750">
            <a:lnSpc>
              <a:spcPct val="100000"/>
            </a:lnSpc>
            <a:spcBef>
              <a:spcPct val="0"/>
            </a:spcBef>
            <a:spcAft>
              <a:spcPts val="200"/>
            </a:spcAft>
            <a:buNone/>
          </a:pPr>
          <a:r>
            <a:rPr lang="en-US" sz="1400" b="1" kern="1200" dirty="0">
              <a:latin typeface="Calibri Light" panose="020F0302020204030204" pitchFamily="34" charset="0"/>
              <a:cs typeface="Calibri Light" panose="020F0302020204030204" pitchFamily="34" charset="0"/>
            </a:rPr>
            <a:t>Deadline for tax roll delivery to treasurers</a:t>
          </a:r>
        </a:p>
      </dsp:txBody>
      <dsp:txXfrm>
        <a:off x="4965814" y="1577622"/>
        <a:ext cx="1788181" cy="1046853"/>
      </dsp:txXfrm>
    </dsp:sp>
    <dsp:sp modelId="{0628AF24-ED64-469E-B9A0-A3619B91CC17}">
      <dsp:nvSpPr>
        <dsp:cNvPr id="0" name=""/>
        <dsp:cNvSpPr/>
      </dsp:nvSpPr>
      <dsp:spPr>
        <a:xfrm>
          <a:off x="4933245" y="2935042"/>
          <a:ext cx="1853319" cy="111199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Third Monday in December </a:t>
          </a:r>
        </a:p>
        <a:p>
          <a:pPr marL="0" lvl="0" indent="0" algn="ctr" defTabSz="666750">
            <a:lnSpc>
              <a:spcPct val="100000"/>
            </a:lnSpc>
            <a:spcBef>
              <a:spcPct val="0"/>
            </a:spcBef>
            <a:spcAft>
              <a:spcPts val="200"/>
            </a:spcAft>
            <a:buNone/>
          </a:pPr>
          <a:r>
            <a:rPr lang="en-US" sz="1500" b="1" kern="1200" dirty="0">
              <a:latin typeface="Calibri Light" panose="020F0302020204030204" pitchFamily="34" charset="0"/>
              <a:cs typeface="Calibri Light" panose="020F0302020204030204" pitchFamily="34" charset="0"/>
            </a:rPr>
            <a:t>M</a:t>
          </a:r>
          <a:r>
            <a:rPr lang="en-US" sz="1400" b="1" kern="1200" dirty="0">
              <a:latin typeface="Calibri Light" panose="020F0302020204030204" pitchFamily="34" charset="0"/>
              <a:cs typeface="Calibri Light" panose="020F0302020204030204" pitchFamily="34" charset="0"/>
            </a:rPr>
            <a:t>ail tax bills</a:t>
          </a:r>
        </a:p>
      </dsp:txBody>
      <dsp:txXfrm>
        <a:off x="4965814" y="2967611"/>
        <a:ext cx="1788181" cy="1046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63480"/>
          <a:ext cx="2174373" cy="3497602"/>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63250" y="127165"/>
        <a:ext cx="2047003" cy="3370232"/>
      </dsp:txXfrm>
    </dsp:sp>
    <dsp:sp modelId="{71535913-8133-49A2-8F55-4086EA77B96D}">
      <dsp:nvSpPr>
        <dsp:cNvPr id="0" name=""/>
        <dsp:cNvSpPr/>
      </dsp:nvSpPr>
      <dsp:spPr>
        <a:xfrm rot="10800000">
          <a:off x="5421160" y="1542659"/>
          <a:ext cx="460967"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50" y="1650508"/>
        <a:ext cx="322677" cy="323546"/>
      </dsp:txXfrm>
    </dsp:sp>
    <dsp:sp modelId="{00BBDF21-2F4D-4136-BF17-92D0D959191F}">
      <dsp:nvSpPr>
        <dsp:cNvPr id="0" name=""/>
        <dsp:cNvSpPr/>
      </dsp:nvSpPr>
      <dsp:spPr>
        <a:xfrm>
          <a:off x="3055442" y="0"/>
          <a:ext cx="2174373" cy="362456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a:p>
          <a:pPr marL="0" lvl="0" indent="0" algn="ctr" defTabSz="1066800">
            <a:lnSpc>
              <a:spcPct val="90000"/>
            </a:lnSpc>
            <a:spcBef>
              <a:spcPct val="0"/>
            </a:spcBef>
            <a:spcAft>
              <a:spcPct val="35000"/>
            </a:spcAft>
            <a:buNone/>
          </a:pPr>
          <a:r>
            <a:rPr lang="en-US" sz="2400" b="1" kern="1200" dirty="0">
              <a:latin typeface="Lato" panose="020F0502020204030203" pitchFamily="34" charset="0"/>
            </a:rPr>
            <a:t>(General + Computer + Exempt Personal Property)</a:t>
          </a:r>
        </a:p>
        <a:p>
          <a:pPr marL="0" lvl="0" indent="0" algn="ctr" defTabSz="1066800">
            <a:lnSpc>
              <a:spcPct val="90000"/>
            </a:lnSpc>
            <a:spcBef>
              <a:spcPct val="0"/>
            </a:spcBef>
            <a:spcAft>
              <a:spcPct val="35000"/>
            </a:spcAft>
            <a:buNone/>
          </a:pPr>
          <a:endParaRPr lang="en-US" sz="2400" b="1" kern="1200" dirty="0">
            <a:latin typeface="Lato" panose="020F0502020204030203" pitchFamily="34" charset="0"/>
          </a:endParaRPr>
        </a:p>
      </dsp:txBody>
      <dsp:txXfrm>
        <a:off x="3119127" y="63685"/>
        <a:ext cx="2047003" cy="3497194"/>
      </dsp:txXfrm>
    </dsp:sp>
    <dsp:sp modelId="{A72F3526-8A6C-4F9B-8D69-326C283A7F15}">
      <dsp:nvSpPr>
        <dsp:cNvPr id="0" name=""/>
        <dsp:cNvSpPr/>
      </dsp:nvSpPr>
      <dsp:spPr>
        <a:xfrm rot="10800000">
          <a:off x="2377038" y="1542659"/>
          <a:ext cx="460967"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8" y="1650508"/>
        <a:ext cx="322677" cy="323546"/>
      </dsp:txXfrm>
    </dsp:sp>
    <dsp:sp modelId="{B14C538D-A163-4586-9B2B-D3A15B7B9472}">
      <dsp:nvSpPr>
        <dsp:cNvPr id="0" name=""/>
        <dsp:cNvSpPr/>
      </dsp:nvSpPr>
      <dsp:spPr>
        <a:xfrm>
          <a:off x="11320" y="63480"/>
          <a:ext cx="2174373" cy="3497602"/>
        </a:xfrm>
        <a:prstGeom prst="roundRect">
          <a:avLst>
            <a:gd name="adj" fmla="val 10000"/>
          </a:avLst>
        </a:prstGeom>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sp:txBody>
      <dsp:txXfrm>
        <a:off x="75005" y="127165"/>
        <a:ext cx="2047003" cy="3370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1383C-4F49-47F9-82A9-628C7C6C7151}">
      <dsp:nvSpPr>
        <dsp:cNvPr id="0" name=""/>
        <dsp:cNvSpPr/>
      </dsp:nvSpPr>
      <dsp:spPr>
        <a:xfrm>
          <a:off x="0" y="95449"/>
          <a:ext cx="7851775"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Established in 1993</a:t>
          </a:r>
        </a:p>
      </dsp:txBody>
      <dsp:txXfrm>
        <a:off x="38784" y="134233"/>
        <a:ext cx="7774207" cy="716935"/>
      </dsp:txXfrm>
    </dsp:sp>
    <dsp:sp modelId="{46491BF1-6437-4F62-9BD7-529D8F6560D6}">
      <dsp:nvSpPr>
        <dsp:cNvPr id="0" name=""/>
        <dsp:cNvSpPr/>
      </dsp:nvSpPr>
      <dsp:spPr>
        <a:xfrm>
          <a:off x="0" y="947552"/>
          <a:ext cx="7851775" cy="794503"/>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Goal was to create levy controls for WI school districts</a:t>
          </a:r>
        </a:p>
      </dsp:txBody>
      <dsp:txXfrm>
        <a:off x="38784" y="986336"/>
        <a:ext cx="7774207" cy="716935"/>
      </dsp:txXfrm>
    </dsp:sp>
    <dsp:sp modelId="{5047BC04-03B8-4AAB-8509-8EEDBFAA3023}">
      <dsp:nvSpPr>
        <dsp:cNvPr id="0" name=""/>
        <dsp:cNvSpPr/>
      </dsp:nvSpPr>
      <dsp:spPr>
        <a:xfrm>
          <a:off x="0" y="1799656"/>
          <a:ext cx="7851775" cy="794503"/>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Created a calculation to determine the amount of revenue a district could generate through the sources of </a:t>
          </a:r>
          <a:r>
            <a:rPr lang="en-US" sz="2000" i="1" kern="1200"/>
            <a:t>state general aid </a:t>
          </a:r>
          <a:r>
            <a:rPr lang="en-US" sz="2000" kern="1200"/>
            <a:t>and</a:t>
          </a:r>
          <a:r>
            <a:rPr lang="en-US" sz="2000" i="1" kern="1200"/>
            <a:t> the local tax levy</a:t>
          </a:r>
          <a:endParaRPr lang="en-US" sz="2000" kern="1200"/>
        </a:p>
      </dsp:txBody>
      <dsp:txXfrm>
        <a:off x="38784" y="1838440"/>
        <a:ext cx="7774207" cy="716935"/>
      </dsp:txXfrm>
    </dsp:sp>
    <dsp:sp modelId="{A47955D7-E34B-48EF-B80D-C0659B5DFC67}">
      <dsp:nvSpPr>
        <dsp:cNvPr id="0" name=""/>
        <dsp:cNvSpPr/>
      </dsp:nvSpPr>
      <dsp:spPr>
        <a:xfrm>
          <a:off x="0" y="2651759"/>
          <a:ext cx="7851775" cy="79450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Provided operational referendums if calculation provided insufficient funds</a:t>
          </a:r>
        </a:p>
      </dsp:txBody>
      <dsp:txXfrm>
        <a:off x="38784" y="2690543"/>
        <a:ext cx="7774207"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843866"/>
          <a:ext cx="2174373" cy="1936831"/>
        </a:xfrm>
        <a:prstGeom prst="roundRect">
          <a:avLst>
            <a:gd name="adj" fmla="val 10000"/>
          </a:avLst>
        </a:prstGeom>
        <a:solidFill>
          <a:srgbClr val="4472C4">
            <a:hueOff val="0"/>
            <a:satOff val="0"/>
            <a:lumOff val="0"/>
            <a:alphaOff val="0"/>
          </a:srgbClr>
        </a:solidFill>
        <a:ln w="76200" cap="flat" cmpd="sng" algn="ctr">
          <a:solidFill>
            <a:srgbClr val="C00000"/>
          </a:solidFill>
          <a:prstDash val="solid"/>
          <a:miter lim="800000"/>
        </a:ln>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2400" b="1" kern="1200" dirty="0">
              <a:latin typeface="Lato" panose="020F0502020204030203" pitchFamily="34" charset="0"/>
            </a:rPr>
            <a:t>Revenue Limit Levy</a:t>
          </a:r>
          <a:endParaRPr lang="en-US" sz="2400" kern="1200" dirty="0">
            <a:solidFill>
              <a:prstClr val="white"/>
            </a:solidFill>
            <a:latin typeface="Calibri"/>
            <a:ea typeface="+mn-ea"/>
            <a:cs typeface="+mn-cs"/>
          </a:endParaRPr>
        </a:p>
      </dsp:txBody>
      <dsp:txXfrm>
        <a:off x="6156293" y="900594"/>
        <a:ext cx="2060917" cy="1823375"/>
      </dsp:txXfrm>
    </dsp:sp>
    <dsp:sp modelId="{71535913-8133-49A2-8F55-4086EA77B96D}">
      <dsp:nvSpPr>
        <dsp:cNvPr id="0" name=""/>
        <dsp:cNvSpPr/>
      </dsp:nvSpPr>
      <dsp:spPr>
        <a:xfrm rot="10816486">
          <a:off x="5421158" y="1535297"/>
          <a:ext cx="460972"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49" y="1643478"/>
        <a:ext cx="322680" cy="323546"/>
      </dsp:txXfrm>
    </dsp:sp>
    <dsp:sp modelId="{00BBDF21-2F4D-4136-BF17-92D0D959191F}">
      <dsp:nvSpPr>
        <dsp:cNvPr id="0" name=""/>
        <dsp:cNvSpPr/>
      </dsp:nvSpPr>
      <dsp:spPr>
        <a:xfrm>
          <a:off x="3055442" y="794114"/>
          <a:ext cx="2174373" cy="2007137"/>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Lato" panose="020F0502020204030203" pitchFamily="34" charset="0"/>
            </a:rPr>
            <a:t>EqualizationAid</a:t>
          </a:r>
          <a:endParaRPr lang="en-US" sz="2400" b="1" kern="1200" dirty="0">
            <a:latin typeface="Lato" panose="020F0502020204030203" pitchFamily="34" charset="0"/>
          </a:endParaRPr>
        </a:p>
      </dsp:txBody>
      <dsp:txXfrm>
        <a:off x="3114229" y="852901"/>
        <a:ext cx="2056799" cy="1889563"/>
      </dsp:txXfrm>
    </dsp:sp>
    <dsp:sp modelId="{A72F3526-8A6C-4F9B-8D69-326C283A7F15}">
      <dsp:nvSpPr>
        <dsp:cNvPr id="0" name=""/>
        <dsp:cNvSpPr/>
      </dsp:nvSpPr>
      <dsp:spPr>
        <a:xfrm rot="10783514">
          <a:off x="2377035" y="1535422"/>
          <a:ext cx="460972"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6" y="1642939"/>
        <a:ext cx="322680" cy="323546"/>
      </dsp:txXfrm>
    </dsp:sp>
    <dsp:sp modelId="{B14C538D-A163-4586-9B2B-D3A15B7B9472}">
      <dsp:nvSpPr>
        <dsp:cNvPr id="0" name=""/>
        <dsp:cNvSpPr/>
      </dsp:nvSpPr>
      <dsp:spPr>
        <a:xfrm>
          <a:off x="11320" y="843866"/>
          <a:ext cx="2174373" cy="1936831"/>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a:t>
          </a:r>
        </a:p>
      </dsp:txBody>
      <dsp:txXfrm>
        <a:off x="68048" y="900594"/>
        <a:ext cx="2060917" cy="182337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598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9002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84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435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117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209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7225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806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910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004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7126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55154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58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703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561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7243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12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a:p>
            <a:endParaRPr lang="en-US" dirty="0"/>
          </a:p>
        </p:txBody>
      </p:sp>
    </p:spTree>
    <p:extLst>
      <p:ext uri="{BB962C8B-B14F-4D97-AF65-F5344CB8AC3E}">
        <p14:creationId xmlns:p14="http://schemas.microsoft.com/office/powerpoint/2010/main" val="70067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561435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97535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spring, we recalculate the distribution of the prior fall values for purposes of certifying equalized values that are used for school aid calculations.</a:t>
            </a:r>
          </a:p>
          <a:p>
            <a:endParaRPr lang="en-US" dirty="0"/>
          </a:p>
          <a:p>
            <a:r>
              <a:rPr lang="en-US" dirty="0"/>
              <a:t>We complete this by May 1, then hand off the values to DPI</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6315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79628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4231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657" indent="0">
              <a:buNone/>
            </a:pPr>
            <a:endParaRPr lang="en-US" dirty="0"/>
          </a:p>
          <a:p>
            <a:pPr marL="134657" indent="0">
              <a:buNone/>
            </a:pPr>
            <a:r>
              <a:rPr lang="en-US" dirty="0"/>
              <a:t>                     </a:t>
            </a:r>
          </a:p>
          <a:p>
            <a:endParaRPr lang="en-US" dirty="0"/>
          </a:p>
        </p:txBody>
      </p:sp>
    </p:spTree>
    <p:extLst>
      <p:ext uri="{BB962C8B-B14F-4D97-AF65-F5344CB8AC3E}">
        <p14:creationId xmlns:p14="http://schemas.microsoft.com/office/powerpoint/2010/main" val="3134282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637446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30363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1615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41577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a:p>
          <a:p>
            <a:pPr marL="139700" lvl="0" indent="0">
              <a:buNone/>
            </a:pPr>
            <a:endParaRPr lang="en-US" b="1" dirty="0"/>
          </a:p>
        </p:txBody>
      </p:sp>
    </p:spTree>
    <p:extLst>
      <p:ext uri="{BB962C8B-B14F-4D97-AF65-F5344CB8AC3E}">
        <p14:creationId xmlns:p14="http://schemas.microsoft.com/office/powerpoint/2010/main" val="3047829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366077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39700" indent="0">
              <a:buNone/>
            </a:pPr>
            <a:endParaRPr lang="en-US" dirty="0"/>
          </a:p>
        </p:txBody>
      </p:sp>
    </p:spTree>
    <p:extLst>
      <p:ext uri="{BB962C8B-B14F-4D97-AF65-F5344CB8AC3E}">
        <p14:creationId xmlns:p14="http://schemas.microsoft.com/office/powerpoint/2010/main" val="1537375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120496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98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400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10233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587738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310835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a:p>
            <a:endParaRPr lang="en-US" dirty="0"/>
          </a:p>
        </p:txBody>
      </p:sp>
    </p:spTree>
    <p:extLst>
      <p:ext uri="{BB962C8B-B14F-4D97-AF65-F5344CB8AC3E}">
        <p14:creationId xmlns:p14="http://schemas.microsoft.com/office/powerpoint/2010/main" val="3937678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160607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39999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levy tax credit </a:t>
            </a:r>
            <a:r>
              <a:rPr lang="en-US"/>
              <a:t>is calculated </a:t>
            </a:r>
          </a:p>
          <a:p>
            <a:r>
              <a:rPr lang="en-US" dirty="0"/>
              <a:t>School levy tax credit is calculated by dividing the total school levy tax credit amount paid to the municipality by the final equated assessed value of the municipality.  This rate is then multiplied by the property's assessed value to arrive at the parcels SLTC applied to the tax bill.</a:t>
            </a:r>
          </a:p>
        </p:txBody>
      </p:sp>
    </p:spTree>
    <p:extLst>
      <p:ext uri="{BB962C8B-B14F-4D97-AF65-F5344CB8AC3E}">
        <p14:creationId xmlns:p14="http://schemas.microsoft.com/office/powerpoint/2010/main" val="301228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337742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9325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65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sure to take the evaluation survey at the end…there is a link and a QR code</a:t>
            </a:r>
          </a:p>
        </p:txBody>
      </p:sp>
    </p:spTree>
    <p:extLst>
      <p:ext uri="{BB962C8B-B14F-4D97-AF65-F5344CB8AC3E}">
        <p14:creationId xmlns:p14="http://schemas.microsoft.com/office/powerpoint/2010/main" val="3061710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3037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92236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60</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61</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62</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69</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70</a:t>
            </a:fld>
            <a:endParaRPr lang="en-US" dirty="0"/>
          </a:p>
        </p:txBody>
      </p:sp>
    </p:spTree>
    <p:extLst>
      <p:ext uri="{BB962C8B-B14F-4D97-AF65-F5344CB8AC3E}">
        <p14:creationId xmlns:p14="http://schemas.microsoft.com/office/powerpoint/2010/main" val="2071364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E4AC1-CE5A-42C4-A0B2-0BB88A9C447A}" type="slidenum">
              <a:rPr lang="en-US" smtClean="0"/>
              <a:t>71</a:t>
            </a:fld>
            <a:endParaRPr lang="en-US"/>
          </a:p>
        </p:txBody>
      </p:sp>
    </p:spTree>
    <p:extLst>
      <p:ext uri="{BB962C8B-B14F-4D97-AF65-F5344CB8AC3E}">
        <p14:creationId xmlns:p14="http://schemas.microsoft.com/office/powerpoint/2010/main" val="3311987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72</a:t>
            </a:fld>
            <a:endParaRPr lang="en-US" dirty="0"/>
          </a:p>
        </p:txBody>
      </p:sp>
    </p:spTree>
    <p:extLst>
      <p:ext uri="{BB962C8B-B14F-4D97-AF65-F5344CB8AC3E}">
        <p14:creationId xmlns:p14="http://schemas.microsoft.com/office/powerpoint/2010/main" val="5075018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r>
              <a:rPr lang="en-US" sz="1400" dirty="0"/>
              <a:t>In 1993-94, the State enacted revenue limits to control the revenue a school district can collect from: </a:t>
            </a:r>
          </a:p>
          <a:p>
            <a:pPr marL="167719" indent="-177037">
              <a:lnSpc>
                <a:spcPct val="120000"/>
              </a:lnSpc>
              <a:spcAft>
                <a:spcPts val="611"/>
              </a:spcAft>
              <a:buFont typeface="Arial" panose="020B0604020202020204" pitchFamily="34" charset="0"/>
              <a:buChar char="•"/>
            </a:pPr>
            <a:r>
              <a:rPr lang="en-US" sz="1400" dirty="0"/>
              <a:t>General Aid (Equalization Aid, for most districts)</a:t>
            </a:r>
          </a:p>
          <a:p>
            <a:pPr marL="167719" indent="-177037">
              <a:lnSpc>
                <a:spcPct val="120000"/>
              </a:lnSpc>
              <a:spcAft>
                <a:spcPts val="611"/>
              </a:spcAft>
              <a:buFont typeface="Arial" panose="020B0604020202020204" pitchFamily="34" charset="0"/>
              <a:buChar char="•"/>
            </a:pPr>
            <a:r>
              <a:rPr lang="en-US" sz="1400" dirty="0"/>
              <a:t>Computer Aid</a:t>
            </a:r>
          </a:p>
          <a:p>
            <a:pPr marL="167719" indent="-177037">
              <a:lnSpc>
                <a:spcPct val="120000"/>
              </a:lnSpc>
              <a:spcAft>
                <a:spcPts val="611"/>
              </a:spcAft>
              <a:buFont typeface="Arial" panose="020B0604020202020204" pitchFamily="34" charset="0"/>
              <a:buChar char="•"/>
            </a:pPr>
            <a:r>
              <a:rPr lang="en-US" sz="1400" dirty="0"/>
              <a:t>Aid for Exempt Personal</a:t>
            </a:r>
            <a:r>
              <a:rPr lang="en-US" sz="1400" baseline="0" dirty="0"/>
              <a:t> Property</a:t>
            </a:r>
            <a:endParaRPr lang="en-US" sz="1400" dirty="0"/>
          </a:p>
          <a:p>
            <a:pPr marL="167719" indent="-177037">
              <a:lnSpc>
                <a:spcPct val="120000"/>
              </a:lnSpc>
              <a:spcAft>
                <a:spcPts val="611"/>
              </a:spcAft>
              <a:buFont typeface="Arial" panose="020B0604020202020204" pitchFamily="34" charset="0"/>
              <a:buChar char="•"/>
            </a:pPr>
            <a:r>
              <a:rPr lang="en-US" sz="1400" dirty="0"/>
              <a:t>High Poverty Aid</a:t>
            </a:r>
          </a:p>
          <a:p>
            <a:pPr marL="167719" indent="-177037">
              <a:lnSpc>
                <a:spcPct val="120000"/>
              </a:lnSpc>
              <a:spcAft>
                <a:spcPts val="611"/>
              </a:spcAft>
              <a:buFont typeface="Arial" panose="020B0604020202020204" pitchFamily="34" charset="0"/>
              <a:buChar char="•"/>
            </a:pPr>
            <a:r>
              <a:rPr lang="en-US" sz="1400" dirty="0"/>
              <a:t>Select Local Levies</a:t>
            </a:r>
          </a:p>
          <a:p>
            <a:pPr marL="516908" lvl="2" indent="-177037">
              <a:lnSpc>
                <a:spcPct val="120000"/>
              </a:lnSpc>
              <a:buFont typeface="Arial" panose="020B0604020202020204" pitchFamily="34" charset="0"/>
              <a:buChar char="•"/>
            </a:pPr>
            <a:r>
              <a:rPr lang="en-US" sz="1100" b="1" dirty="0">
                <a:latin typeface="Lato" panose="020F0502020204030203" pitchFamily="34" charset="0"/>
              </a:rPr>
              <a:t>General Fund (Fund 10)</a:t>
            </a:r>
          </a:p>
          <a:p>
            <a:pPr marL="516908" lvl="2" indent="-177037">
              <a:lnSpc>
                <a:spcPct val="120000"/>
              </a:lnSpc>
              <a:buFont typeface="Arial" panose="020B0604020202020204" pitchFamily="34" charset="0"/>
              <a:buChar char="•"/>
            </a:pPr>
            <a:r>
              <a:rPr lang="en-US" sz="1100" b="1" dirty="0">
                <a:latin typeface="Lato" panose="020F0502020204030203" pitchFamily="34" charset="0"/>
              </a:rPr>
              <a:t>Non-Referendum Debt Service (Fund 38)</a:t>
            </a:r>
          </a:p>
          <a:p>
            <a:pPr marL="516908" lvl="2" indent="-177037">
              <a:lnSpc>
                <a:spcPct val="120000"/>
              </a:lnSpc>
              <a:buFont typeface="Arial" panose="020B0604020202020204" pitchFamily="34" charset="0"/>
              <a:buChar char="•"/>
            </a:pPr>
            <a:r>
              <a:rPr lang="en-US" sz="1100" b="1" dirty="0">
                <a:latin typeface="Lato" panose="020F0502020204030203" pitchFamily="34" charset="0"/>
              </a:rPr>
              <a:t>Capital Projects (Fund 41)</a:t>
            </a:r>
          </a:p>
          <a:p>
            <a:pPr marL="516908" lvl="2" indent="-177037">
              <a:lnSpc>
                <a:spcPct val="120000"/>
              </a:lnSpc>
              <a:buFont typeface="Arial" panose="020B0604020202020204" pitchFamily="34" charset="0"/>
              <a:buChar char="•"/>
            </a:pPr>
            <a:endParaRPr lang="en-US" sz="1100" dirty="0">
              <a:latin typeface="Lato" panose="020F0502020204030203" pitchFamily="34" charset="0"/>
            </a:endParaRPr>
          </a:p>
          <a:p>
            <a:pPr>
              <a:lnSpc>
                <a:spcPct val="120000"/>
              </a:lnSpc>
              <a:spcAft>
                <a:spcPts val="1834"/>
              </a:spcAft>
            </a:pPr>
            <a:r>
              <a:rPr lang="en-US" sz="1400" dirty="0"/>
              <a:t>It is </a:t>
            </a:r>
            <a:r>
              <a:rPr lang="en-US" sz="1400" u="sng" dirty="0"/>
              <a:t>not</a:t>
            </a:r>
            <a:r>
              <a:rPr lang="en-US" sz="1400" dirty="0"/>
              <a:t> an expenditure control or spending limit.</a:t>
            </a:r>
          </a:p>
          <a:p>
            <a:pPr>
              <a:lnSpc>
                <a:spcPct val="120000"/>
              </a:lnSpc>
              <a:spcAft>
                <a:spcPts val="1834"/>
              </a:spcAft>
            </a:pPr>
            <a:endParaRPr lang="en-US" sz="1400" dirty="0"/>
          </a:p>
          <a:p>
            <a:pPr>
              <a:lnSpc>
                <a:spcPct val="120000"/>
              </a:lnSpc>
              <a:spcAft>
                <a:spcPts val="1834"/>
              </a:spcAft>
            </a:pPr>
            <a:r>
              <a:rPr lang="en-US" sz="1400" dirty="0"/>
              <a:t>Examples of what the Revenue Limit does not control (not exhaustive list):</a:t>
            </a:r>
          </a:p>
          <a:p>
            <a:pPr marL="815302" lvl="1" indent="-349415" defTabSz="465887">
              <a:buFont typeface="Arial" panose="020B0604020202020204" pitchFamily="34" charset="0"/>
              <a:buChar char="•"/>
            </a:pPr>
            <a:r>
              <a:rPr lang="en-US" sz="1400" b="1" dirty="0">
                <a:solidFill>
                  <a:prstClr val="black"/>
                </a:solidFill>
              </a:rPr>
              <a:t>School Fees</a:t>
            </a:r>
          </a:p>
          <a:p>
            <a:pPr marL="815302" lvl="1" indent="-349415" defTabSz="465887">
              <a:buFont typeface="Arial" panose="020B0604020202020204" pitchFamily="34" charset="0"/>
              <a:buChar char="•"/>
            </a:pPr>
            <a:r>
              <a:rPr lang="en-US" sz="1400" b="1" dirty="0">
                <a:solidFill>
                  <a:prstClr val="black"/>
                </a:solidFill>
              </a:rPr>
              <a:t>Categorical Aids (Per Pupil Aid, Special Education, Library Aid, Transportation Aid, etc.)</a:t>
            </a:r>
          </a:p>
          <a:p>
            <a:pPr marL="815302" lvl="1" indent="-349415" defTabSz="465887">
              <a:buFont typeface="Arial" panose="020B0604020202020204" pitchFamily="34" charset="0"/>
              <a:buChar char="•"/>
            </a:pPr>
            <a:r>
              <a:rPr lang="en-US" sz="1400" b="1" dirty="0">
                <a:solidFill>
                  <a:prstClr val="black"/>
                </a:solidFill>
              </a:rPr>
              <a:t>State and Federal Grants</a:t>
            </a:r>
          </a:p>
          <a:p>
            <a:pPr marL="815302" lvl="1" indent="-349415" defTabSz="465887">
              <a:buFont typeface="Arial" panose="020B0604020202020204" pitchFamily="34" charset="0"/>
              <a:buChar char="•"/>
            </a:pPr>
            <a:r>
              <a:rPr lang="en-US" sz="1400" b="1" dirty="0">
                <a:solidFill>
                  <a:prstClr val="black"/>
                </a:solidFill>
              </a:rPr>
              <a:t>Gate Receipts</a:t>
            </a:r>
          </a:p>
          <a:p>
            <a:pPr marL="815302" lvl="1" indent="-349415" defTabSz="465887">
              <a:buFont typeface="Arial" panose="020B0604020202020204" pitchFamily="34" charset="0"/>
              <a:buChar char="•"/>
            </a:pPr>
            <a:r>
              <a:rPr lang="en-US" sz="1400" b="1" dirty="0">
                <a:solidFill>
                  <a:prstClr val="black"/>
                </a:solidFill>
              </a:rPr>
              <a:t>Donations</a:t>
            </a:r>
          </a:p>
          <a:p>
            <a:pPr marL="815302" lvl="1" indent="-349415" defTabSz="465887">
              <a:buFont typeface="Arial" panose="020B0604020202020204" pitchFamily="34" charset="0"/>
              <a:buChar char="•"/>
            </a:pPr>
            <a:r>
              <a:rPr lang="en-US" sz="1400" b="1" dirty="0">
                <a:solidFill>
                  <a:prstClr val="black"/>
                </a:solidFill>
              </a:rPr>
              <a:t>Local Levies</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Referendum Debt Service (Fund 39, at times called “Non-Fund 38”) </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Community Service Fund (Fund 80)</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Prior Year Levy Chargeback for Uncollectible Taxes (Fund 10)</a:t>
            </a:r>
          </a:p>
        </p:txBody>
      </p:sp>
      <p:sp>
        <p:nvSpPr>
          <p:cNvPr id="4" name="Slide Number Placeholder 3"/>
          <p:cNvSpPr>
            <a:spLocks noGrp="1"/>
          </p:cNvSpPr>
          <p:nvPr>
            <p:ph type="sldNum" sz="quarter" idx="10"/>
          </p:nvPr>
        </p:nvSpPr>
        <p:spPr/>
        <p:txBody>
          <a:bodyPr/>
          <a:lstStyle/>
          <a:p>
            <a:fld id="{0F9FD860-B992-472A-8E5F-DC8FCF461F86}" type="slidenum">
              <a:rPr lang="en-US" smtClean="0"/>
              <a:t>73</a:t>
            </a:fld>
            <a:endParaRPr lang="en-US" dirty="0"/>
          </a:p>
        </p:txBody>
      </p:sp>
    </p:spTree>
    <p:extLst>
      <p:ext uri="{BB962C8B-B14F-4D97-AF65-F5344CB8AC3E}">
        <p14:creationId xmlns:p14="http://schemas.microsoft.com/office/powerpoint/2010/main" val="220832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059316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74</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75</a:t>
            </a:fld>
            <a:endParaRPr lang="en-US" dirty="0"/>
          </a:p>
        </p:txBody>
      </p:sp>
    </p:spTree>
    <p:extLst>
      <p:ext uri="{BB962C8B-B14F-4D97-AF65-F5344CB8AC3E}">
        <p14:creationId xmlns:p14="http://schemas.microsoft.com/office/powerpoint/2010/main" val="1166350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4e78c39fd_0_5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64e78c39fd_0_53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Legislature determines the per member increase.  Originally,  based it on the annual percentage change in the consumer price index (CPI) for all urban consumers, US city average. Recent years have been flat dollar amounts, zero, &amp; even reductions.</a:t>
            </a:r>
            <a:endParaRPr sz="1800" b="0" i="0" u="none" strike="noStrike">
              <a:solidFill>
                <a:srgbClr val="000000"/>
              </a:solidFill>
              <a:latin typeface="Arial"/>
              <a:ea typeface="Arial"/>
              <a:cs typeface="Arial"/>
              <a:sym typeface="Arial"/>
            </a:endParaRPr>
          </a:p>
          <a:p>
            <a:pPr marL="0" lvl="0" indent="-114300" algn="l" rtl="0">
              <a:spcBef>
                <a:spcPts val="18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The per member increase range was as low as -$554.00 in </a:t>
            </a:r>
            <a:br>
              <a:rPr lang="en-US" sz="1800" b="0" i="0" u="none" strike="noStrike">
                <a:solidFill>
                  <a:srgbClr val="000000"/>
                </a:solidFill>
                <a:latin typeface="Calibri"/>
                <a:ea typeface="Calibri"/>
                <a:cs typeface="Calibri"/>
                <a:sym typeface="Calibri"/>
              </a:rPr>
            </a:br>
            <a:r>
              <a:rPr lang="en-US" sz="1800" b="0" i="0" u="none" strike="noStrike">
                <a:solidFill>
                  <a:srgbClr val="000000"/>
                </a:solidFill>
                <a:latin typeface="Calibri"/>
                <a:ea typeface="Calibri"/>
                <a:cs typeface="Calibri"/>
                <a:sym typeface="Calibri"/>
              </a:rPr>
              <a:t>2011-12 and as high as $274.68 in 2008-09.</a:t>
            </a:r>
            <a:endParaRPr sz="1800" b="0" i="0" u="none" strike="noStrike">
              <a:solidFill>
                <a:srgbClr val="000000"/>
              </a:solidFill>
              <a:latin typeface="Arial"/>
              <a:ea typeface="Arial"/>
              <a:cs typeface="Arial"/>
              <a:sym typeface="Arial"/>
            </a:endParaRPr>
          </a:p>
          <a:p>
            <a:pPr marL="0" lvl="0" indent="-114300" algn="l" rtl="0">
              <a:spcBef>
                <a:spcPts val="18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For 2015-16, 2016-17, 2017-18, 2018-19, 2021-22, and </a:t>
            </a:r>
            <a:br>
              <a:rPr lang="en-US" sz="1800" b="0" i="0" u="none" strike="noStrike">
                <a:solidFill>
                  <a:srgbClr val="000000"/>
                </a:solidFill>
                <a:latin typeface="Calibri"/>
                <a:ea typeface="Calibri"/>
                <a:cs typeface="Calibri"/>
                <a:sym typeface="Calibri"/>
              </a:rPr>
            </a:br>
            <a:r>
              <a:rPr lang="en-US" sz="1800" b="0" i="0" u="none" strike="noStrike">
                <a:solidFill>
                  <a:srgbClr val="000000"/>
                </a:solidFill>
                <a:latin typeface="Calibri"/>
                <a:ea typeface="Calibri"/>
                <a:cs typeface="Calibri"/>
                <a:sym typeface="Calibri"/>
              </a:rPr>
              <a:t>2022-23, the legislature set the increment at $0.00. </a:t>
            </a: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br>
              <a:rPr lang="en-US" sz="2800" b="0"/>
            </a:br>
            <a:r>
              <a:rPr lang="en-US" sz="1800" b="0" i="0" u="none" strike="noStrike">
                <a:solidFill>
                  <a:srgbClr val="000000"/>
                </a:solidFill>
                <a:latin typeface="Calibri"/>
                <a:ea typeface="Calibri"/>
                <a:cs typeface="Calibri"/>
                <a:sym typeface="Calibri"/>
              </a:rPr>
              <a:t>Within this slide, also need to talk about how money has been added to Per Pupil categorical aid ($654 million over the biennium) which is outside the revenue limit.</a:t>
            </a:r>
            <a:endParaRPr sz="2800" b="0"/>
          </a:p>
          <a:p>
            <a:pPr marL="0" lvl="0" indent="0" algn="l" rtl="0">
              <a:spcBef>
                <a:spcPts val="0"/>
              </a:spcBef>
              <a:spcAft>
                <a:spcPts val="0"/>
              </a:spcAft>
              <a:buNone/>
            </a:pPr>
            <a:br>
              <a:rPr lang="en-US" sz="2800" b="0"/>
            </a:br>
            <a:r>
              <a:rPr lang="en-US" sz="1800" b="0" i="0" u="none" strike="noStrike">
                <a:solidFill>
                  <a:srgbClr val="000000"/>
                </a:solidFill>
                <a:latin typeface="Calibri"/>
                <a:ea typeface="Calibri"/>
                <a:cs typeface="Calibri"/>
                <a:sym typeface="Calibri"/>
              </a:rPr>
              <a:t>ONLY Decrease in Per member: Under the 2011-13 budget act, the per pupil adjustment in 2011-12 was set at a 5.5% reduction. The statewide average reduction was $554 per pupil. </a:t>
            </a:r>
            <a:endParaRPr sz="2800" b="0"/>
          </a:p>
          <a:p>
            <a:pPr marL="0" lvl="0" indent="0" algn="l" rtl="0">
              <a:spcBef>
                <a:spcPts val="0"/>
              </a:spcBef>
              <a:spcAft>
                <a:spcPts val="0"/>
              </a:spcAft>
              <a:buNone/>
            </a:pPr>
            <a:br>
              <a:rPr lang="en-US" sz="2800"/>
            </a:br>
            <a:endParaRPr/>
          </a:p>
        </p:txBody>
      </p:sp>
      <p:sp>
        <p:nvSpPr>
          <p:cNvPr id="291" name="Google Shape;291;g264e78c39fd_0_53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77</a:t>
            </a:fld>
            <a:endParaRPr lang="en-US" dirty="0"/>
          </a:p>
        </p:txBody>
      </p:sp>
    </p:spTree>
    <p:extLst>
      <p:ext uri="{BB962C8B-B14F-4D97-AF65-F5344CB8AC3E}">
        <p14:creationId xmlns:p14="http://schemas.microsoft.com/office/powerpoint/2010/main" val="1938930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lnSpc>
                <a:spcPct val="100000"/>
              </a:lnSpc>
              <a:spcAft>
                <a:spcPts val="600"/>
              </a:spcAft>
              <a:buFont typeface="Arial" panose="020B0604020202020204" pitchFamily="34" charset="0"/>
              <a:buChar char="•"/>
            </a:pPr>
            <a:r>
              <a:rPr lang="en-US" sz="1600" dirty="0">
                <a:solidFill>
                  <a:prstClr val="black"/>
                </a:solidFill>
              </a:rPr>
              <a:t>Recurring Referenda</a:t>
            </a:r>
          </a:p>
          <a:p>
            <a:pPr marL="800100" lvl="1" indent="-342900" defTabSz="457200">
              <a:lnSpc>
                <a:spcPct val="100000"/>
              </a:lnSpc>
              <a:spcBef>
                <a:spcPts val="0"/>
              </a:spcBef>
              <a:spcAft>
                <a:spcPts val="600"/>
              </a:spcAft>
              <a:buFont typeface="Arial" panose="020B0604020202020204" pitchFamily="34" charset="0"/>
              <a:buChar char="•"/>
            </a:pPr>
            <a:r>
              <a:rPr lang="en-US" sz="1400" b="1" dirty="0">
                <a:solidFill>
                  <a:prstClr val="black"/>
                </a:solidFill>
              </a:rPr>
              <a:t>Requires approval of the voters</a:t>
            </a:r>
          </a:p>
          <a:p>
            <a:pPr lvl="0" defTabSz="457200">
              <a:lnSpc>
                <a:spcPct val="100000"/>
              </a:lnSpc>
              <a:spcAft>
                <a:spcPts val="600"/>
              </a:spcAft>
              <a:buFont typeface="Arial" panose="020B0604020202020204" pitchFamily="34" charset="0"/>
              <a:buChar char="•"/>
            </a:pPr>
            <a:r>
              <a:rPr lang="en-US" sz="1600" dirty="0">
                <a:solidFill>
                  <a:prstClr val="black"/>
                </a:solidFill>
              </a:rPr>
              <a:t>Carryover</a:t>
            </a:r>
          </a:p>
          <a:p>
            <a:pPr marL="800100" lvl="1" indent="-342900" defTabSz="457200">
              <a:lnSpc>
                <a:spcPct val="100000"/>
              </a:lnSpc>
              <a:spcBef>
                <a:spcPts val="0"/>
              </a:spcBef>
              <a:spcAft>
                <a:spcPts val="600"/>
              </a:spcAft>
              <a:buFont typeface="Arial" panose="020B0604020202020204" pitchFamily="34" charset="0"/>
              <a:buChar char="•"/>
            </a:pPr>
            <a:r>
              <a:rPr lang="en-US" sz="1400" b="1" u="sng" dirty="0">
                <a:solidFill>
                  <a:prstClr val="black"/>
                </a:solidFill>
              </a:rPr>
              <a:t>Eligible</a:t>
            </a:r>
            <a:r>
              <a:rPr lang="en-US" sz="1400" b="1" dirty="0">
                <a:solidFill>
                  <a:prstClr val="black"/>
                </a:solidFill>
              </a:rPr>
              <a:t> prior year unused authority</a:t>
            </a:r>
          </a:p>
          <a:p>
            <a:pPr lvl="0" defTabSz="457200">
              <a:lnSpc>
                <a:spcPct val="100000"/>
              </a:lnSpc>
              <a:spcAft>
                <a:spcPts val="600"/>
              </a:spcAft>
              <a:buFont typeface="Arial" panose="020B0604020202020204" pitchFamily="34" charset="0"/>
              <a:buChar char="•"/>
            </a:pPr>
            <a:endParaRPr lang="en-US" u="sng" dirty="0">
              <a:solidFill>
                <a:prstClr val="black"/>
              </a:solidFill>
            </a:endParaRPr>
          </a:p>
          <a:p>
            <a:pPr lvl="0" defTabSz="457200">
              <a:lnSpc>
                <a:spcPct val="100000"/>
              </a:lnSpc>
              <a:spcAft>
                <a:spcPts val="600"/>
              </a:spcAft>
              <a:buFont typeface="Arial" panose="020B0604020202020204" pitchFamily="34" charset="0"/>
              <a:buChar char="•"/>
            </a:pPr>
            <a:r>
              <a:rPr lang="en-US" sz="1600" dirty="0">
                <a:solidFill>
                  <a:prstClr val="black"/>
                </a:solidFill>
              </a:rPr>
              <a:t>Other Recurring Exemptions (DPI approves and will populate amounts)</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Service</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Territory (rare to get)</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Loss of Federal Impact Aid</a:t>
            </a:r>
          </a:p>
          <a:p>
            <a:pPr lvl="0" defTabSz="457200">
              <a:lnSpc>
                <a:spcPct val="100000"/>
              </a:lnSpc>
              <a:spcAft>
                <a:spcPts val="600"/>
              </a:spcAft>
              <a:buFont typeface="Arial" panose="020B0604020202020204" pitchFamily="34" charset="0"/>
              <a:buChar char="•"/>
            </a:pPr>
            <a:r>
              <a:rPr lang="en-US" sz="1400" dirty="0">
                <a:solidFill>
                  <a:prstClr val="black"/>
                </a:solidFill>
              </a:rPr>
              <a:t>Requires approval by Electors or Board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Non-Recurring Referendum [Line10 A.]</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Energy Efficiency Projects [Line 10 C.]</a:t>
            </a:r>
          </a:p>
          <a:p>
            <a:pPr lvl="0" defTabSz="457200">
              <a:lnSpc>
                <a:spcPct val="100000"/>
              </a:lnSpc>
              <a:spcAft>
                <a:spcPts val="600"/>
              </a:spcAft>
              <a:buFont typeface="Arial" panose="020B0604020202020204" pitchFamily="34" charset="0"/>
              <a:buChar char="•"/>
            </a:pPr>
            <a:r>
              <a:rPr lang="en-US" sz="1400" dirty="0">
                <a:solidFill>
                  <a:prstClr val="black"/>
                </a:solidFill>
              </a:rPr>
              <a:t>Auto-determined in Revenue Limit Calculation</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Declining Enrollment [Line 10 B.]</a:t>
            </a:r>
            <a:endParaRPr lang="en-US" sz="1400" b="1" u="sng" dirty="0">
              <a:solidFill>
                <a:prstClr val="black"/>
              </a:solidFill>
            </a:endParaRPr>
          </a:p>
          <a:p>
            <a:pPr lvl="0" defTabSz="457200">
              <a:lnSpc>
                <a:spcPct val="100000"/>
              </a:lnSpc>
              <a:spcAft>
                <a:spcPts val="600"/>
              </a:spcAft>
              <a:buFont typeface="Arial" panose="020B0604020202020204" pitchFamily="34" charset="0"/>
              <a:buChar char="•"/>
            </a:pPr>
            <a:r>
              <a:rPr lang="en-US" sz="1400" dirty="0">
                <a:solidFill>
                  <a:prstClr val="black"/>
                </a:solidFill>
              </a:rPr>
              <a:t>Other Non-Recurring Exemptions (DPI determined and populated amounts)</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Refunded/Rescinded Taxes [Line 10 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Prior Year Uncounted Open Enrollment Pupils [Line 10 E.]</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Reduction for Ineligible Fund 80 Expenditures [Line 10 F.]</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Environmental Remediation Exemption [Line 10 G.]</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Voucher Aid Deduction [Line 10 H.]</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Special Needs Voucher Aid Deduction [Line 10 I.]</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80</a:t>
            </a:fld>
            <a:endParaRPr lang="en-US"/>
          </a:p>
        </p:txBody>
      </p:sp>
    </p:spTree>
    <p:extLst>
      <p:ext uri="{BB962C8B-B14F-4D97-AF65-F5344CB8AC3E}">
        <p14:creationId xmlns:p14="http://schemas.microsoft.com/office/powerpoint/2010/main" val="31898153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81</a:t>
            </a:fld>
            <a:endParaRPr lang="en-US"/>
          </a:p>
        </p:txBody>
      </p:sp>
    </p:spTree>
    <p:extLst>
      <p:ext uri="{BB962C8B-B14F-4D97-AF65-F5344CB8AC3E}">
        <p14:creationId xmlns:p14="http://schemas.microsoft.com/office/powerpoint/2010/main" val="398416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82</a:t>
            </a:fld>
            <a:endParaRPr lang="en-US" dirty="0"/>
          </a:p>
        </p:txBody>
      </p:sp>
    </p:spTree>
    <p:extLst>
      <p:ext uri="{BB962C8B-B14F-4D97-AF65-F5344CB8AC3E}">
        <p14:creationId xmlns:p14="http://schemas.microsoft.com/office/powerpoint/2010/main" val="42139850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83</a:t>
            </a:fld>
            <a:endParaRPr lang="en-US"/>
          </a:p>
        </p:txBody>
      </p:sp>
    </p:spTree>
    <p:extLst>
      <p:ext uri="{BB962C8B-B14F-4D97-AF65-F5344CB8AC3E}">
        <p14:creationId xmlns:p14="http://schemas.microsoft.com/office/powerpoint/2010/main" val="2448966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87</a:t>
            </a:fld>
            <a:endParaRPr lang="en-US"/>
          </a:p>
        </p:txBody>
      </p:sp>
    </p:spTree>
    <p:extLst>
      <p:ext uri="{BB962C8B-B14F-4D97-AF65-F5344CB8AC3E}">
        <p14:creationId xmlns:p14="http://schemas.microsoft.com/office/powerpoint/2010/main" val="3342867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88</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a:t>What are Equalized Values? Let's go over the definition…</a:t>
            </a:r>
          </a:p>
          <a:p>
            <a:pPr marL="171450" marR="0" lvl="0" indent="-171450" algn="l" defTabSz="914400" rtl="0" eaLnBrk="1" fontAlgn="auto" latinLnBrk="0" hangingPunct="1">
              <a:lnSpc>
                <a:spcPct val="100000"/>
              </a:lnSpc>
              <a:spcBef>
                <a:spcPts val="0"/>
              </a:spcBef>
              <a:spcAft>
                <a:spcPts val="0"/>
              </a:spcAft>
              <a:buClrTx/>
              <a:buSzTx/>
              <a:tabLst/>
              <a:defRPr/>
            </a:pPr>
            <a:r>
              <a:rPr lang="en-US" dirty="0"/>
              <a:t>Unlike Assessed Values, Eq Values must be determined every year</a:t>
            </a:r>
          </a:p>
          <a:p>
            <a:pPr marL="171450" marR="0" lvl="0" indent="-171450" algn="l" defTabSz="914400" rtl="0" eaLnBrk="1" fontAlgn="auto" latinLnBrk="0" hangingPunct="1">
              <a:lnSpc>
                <a:spcPct val="100000"/>
              </a:lnSpc>
              <a:spcBef>
                <a:spcPts val="0"/>
              </a:spcBef>
              <a:spcAft>
                <a:spcPts val="0"/>
              </a:spcAft>
              <a:buClrTx/>
              <a:buSzTx/>
              <a:tabLst/>
              <a:defRPr/>
            </a:pPr>
            <a:r>
              <a:rPr lang="en-US" dirty="0"/>
              <a:t>Prior year corrections for personal property assessments can still be applied in 2024 and 2025</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014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chemeClr val="tx1"/>
                </a:solidFill>
                <a:effectLst/>
                <a:uLnTx/>
                <a:uFillTx/>
                <a:latin typeface="Trebuchet MS" pitchFamily="34" charset="0"/>
              </a:rPr>
              <a:t>The </a:t>
            </a:r>
            <a:r>
              <a:rPr kumimoji="0" lang="en-US" sz="1200" i="0" u="sng" strike="noStrike" kern="1200" cap="none" spc="0" normalizeH="0" baseline="0" noProof="0" dirty="0">
                <a:ln>
                  <a:noFill/>
                </a:ln>
                <a:solidFill>
                  <a:schemeClr val="tx1"/>
                </a:solidFill>
                <a:effectLst/>
                <a:uLnTx/>
                <a:uFillTx/>
                <a:latin typeface="Trebuchet MS" pitchFamily="34" charset="0"/>
              </a:rPr>
              <a:t>fundamental</a:t>
            </a:r>
            <a:r>
              <a:rPr kumimoji="0" lang="en-US" sz="1200" i="0" u="none" strike="noStrike" kern="1200" cap="none" spc="0" normalizeH="0" baseline="0" noProof="0" dirty="0">
                <a:ln>
                  <a:noFill/>
                </a:ln>
                <a:solidFill>
                  <a:schemeClr val="tx1"/>
                </a:solidFill>
                <a:effectLst/>
                <a:uLnTx/>
                <a:uFillTx/>
                <a:latin typeface="Trebuchet MS" pitchFamily="34" charset="0"/>
              </a:rPr>
              <a:t> purpose of the Equalization Aid formula is to “level the playing field” by providing assistance (distributing State general aid) to make up for what districts can’t get from their property tax base.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kumimoji="0" lang="en-US" sz="1200" i="0" u="none"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lang="en-US" sz="1200" u="sng" dirty="0">
                <a:latin typeface="Trebuchet MS" pitchFamily="34" charset="0"/>
              </a:rPr>
              <a:t>Equalizes the revenue. Thus, allows the opportunity for similar educational programming. </a:t>
            </a:r>
            <a:endParaRPr kumimoji="0" lang="en-US" sz="1200" i="0" u="sng"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In general, districts with a higher property tax base receive less aid from the State.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solidFill>
                <a:srgbClr val="FF0000"/>
              </a:solidFill>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District property value is a key factor.</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89</a:t>
            </a:fld>
            <a:endParaRPr lang="en-US"/>
          </a:p>
        </p:txBody>
      </p:sp>
    </p:spTree>
    <p:extLst>
      <p:ext uri="{BB962C8B-B14F-4D97-AF65-F5344CB8AC3E}">
        <p14:creationId xmlns:p14="http://schemas.microsoft.com/office/powerpoint/2010/main" val="2324751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90</a:t>
            </a:fld>
            <a:endParaRPr lang="en-US"/>
          </a:p>
        </p:txBody>
      </p:sp>
    </p:spTree>
    <p:extLst>
      <p:ext uri="{BB962C8B-B14F-4D97-AF65-F5344CB8AC3E}">
        <p14:creationId xmlns:p14="http://schemas.microsoft.com/office/powerpoint/2010/main" val="17085828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908"/>
            <a:fld id="{C626C969-EA6E-4F09-84CE-5F34E75CB349}" type="slidenum">
              <a:rPr lang="en-US" smtClean="0"/>
              <a:pPr defTabSz="965908"/>
              <a:t>93</a:t>
            </a:fld>
            <a:endParaRPr lang="en-US" dirty="0"/>
          </a:p>
        </p:txBody>
      </p:sp>
      <p:sp>
        <p:nvSpPr>
          <p:cNvPr id="55299" name="Rectangle 2"/>
          <p:cNvSpPr>
            <a:spLocks noGrp="1" noRot="1" noChangeAspect="1" noChangeArrowheads="1" noTextEdit="1"/>
          </p:cNvSpPr>
          <p:nvPr>
            <p:ph type="sldImg"/>
          </p:nvPr>
        </p:nvSpPr>
        <p:spPr>
          <a:xfrm>
            <a:off x="457200" y="719138"/>
            <a:ext cx="6410325" cy="3605212"/>
          </a:xfrm>
          <a:ln/>
        </p:spPr>
      </p:sp>
      <p:sp>
        <p:nvSpPr>
          <p:cNvPr id="55300" name="Rectangle 3"/>
          <p:cNvSpPr>
            <a:spLocks noGrp="1" noChangeArrowheads="1"/>
          </p:cNvSpPr>
          <p:nvPr>
            <p:ph type="body" idx="1"/>
          </p:nvPr>
        </p:nvSpPr>
        <p:spPr>
          <a:xfrm>
            <a:off x="391489" y="4331864"/>
            <a:ext cx="6625405" cy="5276998"/>
          </a:xfrm>
          <a:noFill/>
          <a:ln/>
        </p:spPr>
        <p:txBody>
          <a:bodyPr/>
          <a:lstStyle/>
          <a:p>
            <a:pPr eaLnBrk="1" hangingPunct="1">
              <a:lnSpc>
                <a:spcPct val="90000"/>
              </a:lnSpc>
            </a:pPr>
            <a:endParaRPr lang="en-US" sz="1300" b="1"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2438123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roles – who is responsible for what piece</a:t>
            </a:r>
          </a:p>
        </p:txBody>
      </p:sp>
    </p:spTree>
    <p:extLst>
      <p:ext uri="{BB962C8B-B14F-4D97-AF65-F5344CB8AC3E}">
        <p14:creationId xmlns:p14="http://schemas.microsoft.com/office/powerpoint/2010/main" val="34221214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97</a:t>
            </a:fld>
            <a:endParaRPr lang="en-US"/>
          </a:p>
        </p:txBody>
      </p:sp>
    </p:spTree>
    <p:extLst>
      <p:ext uri="{BB962C8B-B14F-4D97-AF65-F5344CB8AC3E}">
        <p14:creationId xmlns:p14="http://schemas.microsoft.com/office/powerpoint/2010/main" val="1705987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98</a:t>
            </a:fld>
            <a:endParaRPr lang="en-US"/>
          </a:p>
        </p:txBody>
      </p:sp>
    </p:spTree>
    <p:extLst>
      <p:ext uri="{BB962C8B-B14F-4D97-AF65-F5344CB8AC3E}">
        <p14:creationId xmlns:p14="http://schemas.microsoft.com/office/powerpoint/2010/main" val="6400399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roles – who is responsible for what piece</a:t>
            </a:r>
          </a:p>
        </p:txBody>
      </p:sp>
    </p:spTree>
    <p:extLst>
      <p:ext uri="{BB962C8B-B14F-4D97-AF65-F5344CB8AC3E}">
        <p14:creationId xmlns:p14="http://schemas.microsoft.com/office/powerpoint/2010/main" val="7200673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12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063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sz="1400" dirty="0"/>
          </a:p>
          <a:p>
            <a:pPr marL="13970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6BA480-06B2-4AD2-85BE-F5D0B7D585E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694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age">
    <p:spTree>
      <p:nvGrpSpPr>
        <p:cNvPr id="1" name=""/>
        <p:cNvGrpSpPr/>
        <p:nvPr/>
      </p:nvGrpSpPr>
      <p:grpSpPr>
        <a:xfrm>
          <a:off x="0" y="0"/>
          <a:ext cx="0" cy="0"/>
          <a:chOff x="0" y="0"/>
          <a:chExt cx="0" cy="0"/>
        </a:xfrm>
      </p:grpSpPr>
      <p:pic>
        <p:nvPicPr>
          <p:cNvPr id="9" name="Picture 8" descr="Shape, background pattern&#10;&#10;Description automatically generated with medium confidence">
            <a:extLst>
              <a:ext uri="{FF2B5EF4-FFF2-40B4-BE49-F238E27FC236}">
                <a16:creationId xmlns:a16="http://schemas.microsoft.com/office/drawing/2014/main" id="{7551695A-1051-47AD-9C34-DB25840ED5B6}"/>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7" name="Google Shape;10;p2">
            <a:extLst>
              <a:ext uri="{FF2B5EF4-FFF2-40B4-BE49-F238E27FC236}">
                <a16:creationId xmlns:a16="http://schemas.microsoft.com/office/drawing/2014/main" id="{A33D8C6E-4BC5-4594-9C5F-10818C601726}"/>
              </a:ext>
            </a:extLst>
          </p:cNvPr>
          <p:cNvSpPr txBox="1">
            <a:spLocks noGrp="1"/>
          </p:cNvSpPr>
          <p:nvPr>
            <p:ph type="ctrTitle" hasCustomPrompt="1"/>
          </p:nvPr>
        </p:nvSpPr>
        <p:spPr>
          <a:xfrm>
            <a:off x="666268" y="2485546"/>
            <a:ext cx="7477124" cy="724379"/>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dk2"/>
              </a:buClr>
              <a:buSzPts val="4400"/>
              <a:buNone/>
              <a:defRPr sz="4800">
                <a:solidFill>
                  <a:schemeClr val="accent2">
                    <a:lumMod val="50000"/>
                  </a:schemeClr>
                </a:solidFill>
                <a:latin typeface="Calibri Light" panose="020F0302020204030204" pitchFamily="34" charset="0"/>
                <a:cs typeface="Calibri Light" panose="020F0302020204030204" pitchFamily="34" charset="0"/>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en-US" dirty="0"/>
              <a:t>Presentation Title</a:t>
            </a:r>
            <a:endParaRPr dirty="0"/>
          </a:p>
        </p:txBody>
      </p:sp>
      <p:pic>
        <p:nvPicPr>
          <p:cNvPr id="8" name="Picture 7" descr="Icon&#10;&#10;Description automatically generated">
            <a:extLst>
              <a:ext uri="{FF2B5EF4-FFF2-40B4-BE49-F238E27FC236}">
                <a16:creationId xmlns:a16="http://schemas.microsoft.com/office/drawing/2014/main" id="{086230F7-03C4-44CB-8035-F388398E5D6B}"/>
              </a:ext>
            </a:extLst>
          </p:cNvPr>
          <p:cNvPicPr>
            <a:picLocks noChangeAspect="1"/>
          </p:cNvPicPr>
          <p:nvPr userDrawn="1"/>
        </p:nvPicPr>
        <p:blipFill>
          <a:blip r:embed="rId3"/>
          <a:stretch>
            <a:fillRect/>
          </a:stretch>
        </p:blipFill>
        <p:spPr>
          <a:xfrm>
            <a:off x="780568" y="1499707"/>
            <a:ext cx="867256" cy="867255"/>
          </a:xfrm>
          <a:prstGeom prst="rect">
            <a:avLst/>
          </a:prstGeom>
          <a:effectLst/>
        </p:spPr>
      </p:pic>
    </p:spTree>
    <p:extLst>
      <p:ext uri="{BB962C8B-B14F-4D97-AF65-F5344CB8AC3E}">
        <p14:creationId xmlns:p14="http://schemas.microsoft.com/office/powerpoint/2010/main" val="262500034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blue-tre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4560DA7-87AD-492B-BAD0-8F70E843F8A3}"/>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2" name="Google Shape;25;p4">
            <a:extLst>
              <a:ext uri="{FF2B5EF4-FFF2-40B4-BE49-F238E27FC236}">
                <a16:creationId xmlns:a16="http://schemas.microsoft.com/office/drawing/2014/main" id="{A7F6695E-D389-49AB-A7A0-5C73E3F48E5B}"/>
              </a:ext>
            </a:extLst>
          </p:cNvPr>
          <p:cNvSpPr txBox="1"/>
          <p:nvPr userDrawn="1"/>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chemeClr val="bg1"/>
                </a:solidFill>
                <a:latin typeface="Calibri Light" panose="020F0302020204030204" pitchFamily="34" charset="0"/>
                <a:cs typeface="Calibri Light" panose="020F0302020204030204" pitchFamily="34" charset="0"/>
              </a:rPr>
              <a:t>“</a:t>
            </a:r>
            <a:endParaRPr sz="9600" b="1" dirty="0">
              <a:solidFill>
                <a:schemeClr val="bg1"/>
              </a:solidFill>
              <a:latin typeface="Calibri Light" panose="020F0302020204030204" pitchFamily="34" charset="0"/>
              <a:cs typeface="Calibri Light" panose="020F0302020204030204" pitchFamily="34" charset="0"/>
            </a:endParaRPr>
          </a:p>
        </p:txBody>
      </p:sp>
      <p:sp>
        <p:nvSpPr>
          <p:cNvPr id="13" name="Google Shape;38;p5">
            <a:extLst>
              <a:ext uri="{FF2B5EF4-FFF2-40B4-BE49-F238E27FC236}">
                <a16:creationId xmlns:a16="http://schemas.microsoft.com/office/drawing/2014/main" id="{C872287D-573E-44E9-8167-A5B444871763}"/>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8" name="Google Shape;24;p4">
            <a:extLst>
              <a:ext uri="{FF2B5EF4-FFF2-40B4-BE49-F238E27FC236}">
                <a16:creationId xmlns:a16="http://schemas.microsoft.com/office/drawing/2014/main" id="{BFD28924-6092-4F73-ABE9-1F4E6DF71E62}"/>
              </a:ext>
            </a:extLst>
          </p:cNvPr>
          <p:cNvSpPr txBox="1">
            <a:spLocks noGrp="1"/>
          </p:cNvSpPr>
          <p:nvPr>
            <p:ph type="body" idx="1" hasCustomPrompt="1"/>
          </p:nvPr>
        </p:nvSpPr>
        <p:spPr>
          <a:xfrm>
            <a:off x="1710425" y="2161800"/>
            <a:ext cx="5723700" cy="819900"/>
          </a:xfrm>
          <a:prstGeom prst="rect">
            <a:avLst/>
          </a:prstGeom>
        </p:spPr>
        <p:txBody>
          <a:bodyPr spcFirstLastPara="1" wrap="square" lIns="91425" tIns="91425" rIns="91425" bIns="91425" anchor="t" anchorCtr="0">
            <a:noAutofit/>
          </a:bodyPr>
          <a:lstStyle>
            <a:lvl1pPr marL="76200" lvl="0" indent="0" algn="ctr" rtl="0">
              <a:spcBef>
                <a:spcPts val="600"/>
              </a:spcBef>
              <a:spcAft>
                <a:spcPts val="0"/>
              </a:spcAft>
              <a:buClr>
                <a:schemeClr val="accent6"/>
              </a:buClr>
              <a:buSzPct val="110000"/>
              <a:buFont typeface="Wingdings 3" panose="05040102010807070707" pitchFamily="18" charset="2"/>
              <a:buNone/>
              <a:defRPr sz="2800" i="1">
                <a:solidFill>
                  <a:schemeClr val="bg1"/>
                </a:solidFill>
                <a:latin typeface="Calibri" panose="020F0502020204030204" pitchFamily="34" charset="0"/>
                <a:ea typeface="Lato" panose="020F0502020204030203" pitchFamily="34" charset="0"/>
                <a:cs typeface="Calibri" panose="020F0502020204030204" pitchFamily="34" charset="0"/>
              </a:defRPr>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r>
              <a:rPr lang="en-US" dirty="0"/>
              <a:t>Quote</a:t>
            </a:r>
            <a:endParaRPr dirty="0"/>
          </a:p>
        </p:txBody>
      </p:sp>
    </p:spTree>
    <p:extLst>
      <p:ext uri="{BB962C8B-B14F-4D97-AF65-F5344CB8AC3E}">
        <p14:creationId xmlns:p14="http://schemas.microsoft.com/office/powerpoint/2010/main" val="121844624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VV-slide">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1B034AC0-3863-479B-A1E8-B0EE06B19ADF}"/>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8" name="Google Shape;38;p5">
            <a:extLst>
              <a:ext uri="{FF2B5EF4-FFF2-40B4-BE49-F238E27FC236}">
                <a16:creationId xmlns:a16="http://schemas.microsoft.com/office/drawing/2014/main" id="{4E377A21-7D24-4A26-8705-73F7B77BEB65}"/>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lumMod val="85000"/>
                  </a:schemeClr>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538414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834AE74-A0FC-48CE-8526-26EA9762B3C8}"/>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0" name="Google Shape;38;p5">
            <a:extLst>
              <a:ext uri="{FF2B5EF4-FFF2-40B4-BE49-F238E27FC236}">
                <a16:creationId xmlns:a16="http://schemas.microsoft.com/office/drawing/2014/main" id="{464BF1F9-5B07-4AA6-906D-613C62487012}"/>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8" name="Picture 7" descr="Icon&#10;&#10;Description automatically generated">
            <a:extLst>
              <a:ext uri="{FF2B5EF4-FFF2-40B4-BE49-F238E27FC236}">
                <a16:creationId xmlns:a16="http://schemas.microsoft.com/office/drawing/2014/main" id="{2774A9B3-44B4-4044-87DB-6A69C752AEFA}"/>
              </a:ext>
            </a:extLst>
          </p:cNvPr>
          <p:cNvPicPr>
            <a:picLocks noChangeAspect="1"/>
          </p:cNvPicPr>
          <p:nvPr userDrawn="1"/>
        </p:nvPicPr>
        <p:blipFill>
          <a:blip r:embed="rId3"/>
          <a:stretch>
            <a:fillRect/>
          </a:stretch>
        </p:blipFill>
        <p:spPr>
          <a:xfrm>
            <a:off x="4886325" y="746122"/>
            <a:ext cx="2979823" cy="2273304"/>
          </a:xfrm>
          <a:prstGeom prst="rect">
            <a:avLst/>
          </a:prstGeom>
        </p:spPr>
      </p:pic>
      <p:sp>
        <p:nvSpPr>
          <p:cNvPr id="12" name="Title 19">
            <a:extLst>
              <a:ext uri="{FF2B5EF4-FFF2-40B4-BE49-F238E27FC236}">
                <a16:creationId xmlns:a16="http://schemas.microsoft.com/office/drawing/2014/main" id="{49D3987A-27E9-4C18-98BB-7F5AA1D5E2C1}"/>
              </a:ext>
            </a:extLst>
          </p:cNvPr>
          <p:cNvSpPr>
            <a:spLocks noGrp="1"/>
          </p:cNvSpPr>
          <p:nvPr>
            <p:ph type="ctrTitle"/>
          </p:nvPr>
        </p:nvSpPr>
        <p:spPr>
          <a:xfrm>
            <a:off x="657225" y="1036705"/>
            <a:ext cx="4229101" cy="992121"/>
          </a:xfrm>
          <a:prstGeom prst="rect">
            <a:avLst/>
          </a:prstGeom>
        </p:spPr>
        <p:txBody>
          <a:bodyPr/>
          <a:lstStyle>
            <a:lvl1pPr algn="ctr">
              <a:defRPr sz="7200">
                <a:solidFill>
                  <a:schemeClr val="bg1"/>
                </a:solidFill>
                <a:latin typeface="Calibri Light" panose="020F0302020204030204" pitchFamily="34" charset="0"/>
                <a:cs typeface="Calibri Light" panose="020F0302020204030204" pitchFamily="34" charset="0"/>
              </a:defRPr>
            </a:lvl1pPr>
          </a:lstStyle>
          <a:p>
            <a:r>
              <a:rPr lang="en-US" dirty="0"/>
              <a:t>Thanks!</a:t>
            </a:r>
          </a:p>
        </p:txBody>
      </p:sp>
      <p:sp>
        <p:nvSpPr>
          <p:cNvPr id="13" name="Subtitle 21">
            <a:extLst>
              <a:ext uri="{FF2B5EF4-FFF2-40B4-BE49-F238E27FC236}">
                <a16:creationId xmlns:a16="http://schemas.microsoft.com/office/drawing/2014/main" id="{6AF9D556-6AA3-4092-BF67-9AD492496191}"/>
              </a:ext>
            </a:extLst>
          </p:cNvPr>
          <p:cNvSpPr>
            <a:spLocks noGrp="1"/>
          </p:cNvSpPr>
          <p:nvPr>
            <p:ph type="subTitle" idx="1"/>
          </p:nvPr>
        </p:nvSpPr>
        <p:spPr>
          <a:xfrm>
            <a:off x="657224" y="1962150"/>
            <a:ext cx="4229101" cy="774737"/>
          </a:xfrm>
          <a:prstGeom prst="rect">
            <a:avLst/>
          </a:prstGeom>
        </p:spPr>
        <p:txBody>
          <a:bodyPr/>
          <a:lstStyle>
            <a:lvl1pPr algn="ctr">
              <a:defRPr sz="3500">
                <a:solidFill>
                  <a:schemeClr val="bg1"/>
                </a:solidFill>
                <a:latin typeface="Calibri Light" panose="020F0302020204030204" pitchFamily="34" charset="0"/>
                <a:cs typeface="Calibri Light" panose="020F0302020204030204" pitchFamily="34" charset="0"/>
              </a:defRPr>
            </a:lvl1pPr>
          </a:lstStyle>
          <a:p>
            <a:r>
              <a:rPr lang="en-US" dirty="0"/>
              <a:t>Any questions?</a:t>
            </a:r>
          </a:p>
        </p:txBody>
      </p:sp>
    </p:spTree>
    <p:extLst>
      <p:ext uri="{BB962C8B-B14F-4D97-AF65-F5344CB8AC3E}">
        <p14:creationId xmlns:p14="http://schemas.microsoft.com/office/powerpoint/2010/main" val="126814839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blue">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C00696F-0C2F-4BB9-8978-11ACFDD24DFA}"/>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1" name="Google Shape;38;p5">
            <a:extLst>
              <a:ext uri="{FF2B5EF4-FFF2-40B4-BE49-F238E27FC236}">
                <a16:creationId xmlns:a16="http://schemas.microsoft.com/office/drawing/2014/main" id="{1ABD3090-E87E-4790-8BEA-168DE619388B}"/>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727094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yellow">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4F98A321-31D7-44EB-AE0F-7F9D231698F0}"/>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5" name="Google Shape;38;p5">
            <a:extLst>
              <a:ext uri="{FF2B5EF4-FFF2-40B4-BE49-F238E27FC236}">
                <a16:creationId xmlns:a16="http://schemas.microsoft.com/office/drawing/2014/main" id="{86EB9B7B-3E8D-49CA-A608-3897408BDAEF}"/>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1675581"/>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813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57200" y="4860727"/>
            <a:ext cx="4260056" cy="22562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589520" y="4860727"/>
            <a:ext cx="502920" cy="226314"/>
          </a:xfrm>
          <a:prstGeom prst="rect">
            <a:avLst/>
          </a:prstGeom>
        </p:spPr>
        <p:txBody>
          <a:bodyPr/>
          <a:lstStyle/>
          <a:p>
            <a:pPr>
              <a:defRPr/>
            </a:pPr>
            <a:fld id="{3528CCFA-0BAD-4D07-A244-1DA515BBAFBE}" type="slidenum">
              <a:rPr lang="en-US" smtClean="0"/>
              <a:pPr>
                <a:defRPr/>
              </a:pPr>
              <a:t>‹#›</a:t>
            </a:fld>
            <a:endParaRPr lang="en-US"/>
          </a:p>
        </p:txBody>
      </p:sp>
    </p:spTree>
    <p:extLst>
      <p:ext uri="{BB962C8B-B14F-4D97-AF65-F5344CB8AC3E}">
        <p14:creationId xmlns:p14="http://schemas.microsoft.com/office/powerpoint/2010/main" val="288891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page-tre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8B0D8CB5-BD1E-4650-9ABB-392DE59BADB2}"/>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7" name="Google Shape;10;p2">
            <a:extLst>
              <a:ext uri="{FF2B5EF4-FFF2-40B4-BE49-F238E27FC236}">
                <a16:creationId xmlns:a16="http://schemas.microsoft.com/office/drawing/2014/main" id="{A33D8C6E-4BC5-4594-9C5F-10818C601726}"/>
              </a:ext>
            </a:extLst>
          </p:cNvPr>
          <p:cNvSpPr txBox="1">
            <a:spLocks noGrp="1"/>
          </p:cNvSpPr>
          <p:nvPr>
            <p:ph type="ctrTitle" hasCustomPrompt="1"/>
          </p:nvPr>
        </p:nvSpPr>
        <p:spPr>
          <a:xfrm>
            <a:off x="666268" y="2485546"/>
            <a:ext cx="7477124" cy="724379"/>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dk2"/>
              </a:buClr>
              <a:buSzPts val="4400"/>
              <a:buNone/>
              <a:defRPr sz="4800">
                <a:solidFill>
                  <a:schemeClr val="accent2">
                    <a:lumMod val="50000"/>
                  </a:schemeClr>
                </a:solidFill>
                <a:latin typeface="Calibri Light" panose="020F0302020204030204" pitchFamily="34" charset="0"/>
                <a:cs typeface="Calibri Light" panose="020F0302020204030204" pitchFamily="34" charset="0"/>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en-US" dirty="0"/>
              <a:t>Presentation Title</a:t>
            </a:r>
            <a:endParaRPr dirty="0"/>
          </a:p>
        </p:txBody>
      </p:sp>
      <p:pic>
        <p:nvPicPr>
          <p:cNvPr id="8" name="Picture 7" descr="Icon&#10;&#10;Description automatically generated">
            <a:extLst>
              <a:ext uri="{FF2B5EF4-FFF2-40B4-BE49-F238E27FC236}">
                <a16:creationId xmlns:a16="http://schemas.microsoft.com/office/drawing/2014/main" id="{086230F7-03C4-44CB-8035-F388398E5D6B}"/>
              </a:ext>
            </a:extLst>
          </p:cNvPr>
          <p:cNvPicPr>
            <a:picLocks noChangeAspect="1"/>
          </p:cNvPicPr>
          <p:nvPr userDrawn="1"/>
        </p:nvPicPr>
        <p:blipFill>
          <a:blip r:embed="rId3"/>
          <a:stretch>
            <a:fillRect/>
          </a:stretch>
        </p:blipFill>
        <p:spPr>
          <a:xfrm>
            <a:off x="780568" y="1499707"/>
            <a:ext cx="867256" cy="867255"/>
          </a:xfrm>
          <a:prstGeom prst="rect">
            <a:avLst/>
          </a:prstGeom>
          <a:effectLst/>
        </p:spPr>
      </p:pic>
    </p:spTree>
    <p:extLst>
      <p:ext uri="{BB962C8B-B14F-4D97-AF65-F5344CB8AC3E}">
        <p14:creationId xmlns:p14="http://schemas.microsoft.com/office/powerpoint/2010/main" val="2208351436"/>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47B9F445-802D-4CE2-96A4-9468CA0297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6700"/>
            <a:ext cx="9144000" cy="1866800"/>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10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10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0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3819B-0B0C-4BB0-9C01-A22820834A46}"/>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2" name="Google Shape;38;p5">
            <a:extLst>
              <a:ext uri="{FF2B5EF4-FFF2-40B4-BE49-F238E27FC236}">
                <a16:creationId xmlns:a16="http://schemas.microsoft.com/office/drawing/2014/main" id="{5B924208-EEDC-4E80-A715-10364E07F80A}"/>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32;p5">
            <a:extLst>
              <a:ext uri="{FF2B5EF4-FFF2-40B4-BE49-F238E27FC236}">
                <a16:creationId xmlns:a16="http://schemas.microsoft.com/office/drawing/2014/main" id="{00BEEB3C-7166-48E0-A90E-F55F5C223964}"/>
              </a:ext>
            </a:extLst>
          </p:cNvPr>
          <p:cNvSpPr txBox="1">
            <a:spLocks noGrp="1"/>
          </p:cNvSpPr>
          <p:nvPr>
            <p:ph type="title" hasCustomPrompt="1"/>
          </p:nvPr>
        </p:nvSpPr>
        <p:spPr>
          <a:xfrm>
            <a:off x="814883" y="190748"/>
            <a:ext cx="8063872"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sz="3800">
                <a:solidFill>
                  <a:schemeClr val="bg1">
                    <a:lumMod val="65000"/>
                  </a:schemeClr>
                </a:solidFill>
                <a:latin typeface="Calibri Light" panose="020F0302020204030204" pitchFamily="34" charset="0"/>
                <a:cs typeface="Calibri Light" panose="020F030202020403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Slide Title – One Column</a:t>
            </a:r>
            <a:endParaRPr dirty="0"/>
          </a:p>
        </p:txBody>
      </p:sp>
      <p:sp>
        <p:nvSpPr>
          <p:cNvPr id="7" name="Google Shape;33;p5">
            <a:extLst>
              <a:ext uri="{FF2B5EF4-FFF2-40B4-BE49-F238E27FC236}">
                <a16:creationId xmlns:a16="http://schemas.microsoft.com/office/drawing/2014/main" id="{FBB84025-77F4-4824-9405-365111E60A29}"/>
              </a:ext>
            </a:extLst>
          </p:cNvPr>
          <p:cNvSpPr txBox="1">
            <a:spLocks noGrp="1"/>
          </p:cNvSpPr>
          <p:nvPr>
            <p:ph type="body" idx="1" hasCustomPrompt="1"/>
          </p:nvPr>
        </p:nvSpPr>
        <p:spPr>
          <a:xfrm>
            <a:off x="814883" y="1061119"/>
            <a:ext cx="8063872" cy="3244181"/>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Tree>
    <p:extLst>
      <p:ext uri="{BB962C8B-B14F-4D97-AF65-F5344CB8AC3E}">
        <p14:creationId xmlns:p14="http://schemas.microsoft.com/office/powerpoint/2010/main" val="25438935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71C1EEB2-D9B5-4E24-A128-6C5FDFAD7C2B}"/>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2" name="Google Shape;38;p5">
            <a:extLst>
              <a:ext uri="{FF2B5EF4-FFF2-40B4-BE49-F238E27FC236}">
                <a16:creationId xmlns:a16="http://schemas.microsoft.com/office/drawing/2014/main" id="{5B924208-EEDC-4E80-A715-10364E07F80A}"/>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32;p5">
            <a:extLst>
              <a:ext uri="{FF2B5EF4-FFF2-40B4-BE49-F238E27FC236}">
                <a16:creationId xmlns:a16="http://schemas.microsoft.com/office/drawing/2014/main" id="{AC1EE857-18C9-40D3-94F4-3736EE4B84DD}"/>
              </a:ext>
            </a:extLst>
          </p:cNvPr>
          <p:cNvSpPr txBox="1">
            <a:spLocks noGrp="1"/>
          </p:cNvSpPr>
          <p:nvPr>
            <p:ph type="title" hasCustomPrompt="1"/>
          </p:nvPr>
        </p:nvSpPr>
        <p:spPr>
          <a:xfrm>
            <a:off x="814879" y="190748"/>
            <a:ext cx="8120761"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sz="3800">
                <a:solidFill>
                  <a:schemeClr val="bg1">
                    <a:lumMod val="65000"/>
                  </a:schemeClr>
                </a:solidFill>
                <a:latin typeface="Calibri Light" panose="020F0302020204030204" pitchFamily="34" charset="0"/>
                <a:cs typeface="Calibri Light" panose="020F030202020403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Slide Title – Two Columns</a:t>
            </a:r>
            <a:endParaRPr dirty="0"/>
          </a:p>
        </p:txBody>
      </p:sp>
      <p:sp>
        <p:nvSpPr>
          <p:cNvPr id="8" name="Google Shape;33;p5">
            <a:extLst>
              <a:ext uri="{FF2B5EF4-FFF2-40B4-BE49-F238E27FC236}">
                <a16:creationId xmlns:a16="http://schemas.microsoft.com/office/drawing/2014/main" id="{A2C1DB7A-C426-40DE-BCE9-E535E338BC9F}"/>
              </a:ext>
            </a:extLst>
          </p:cNvPr>
          <p:cNvSpPr txBox="1">
            <a:spLocks noGrp="1"/>
          </p:cNvSpPr>
          <p:nvPr>
            <p:ph type="body" idx="1" hasCustomPrompt="1"/>
          </p:nvPr>
        </p:nvSpPr>
        <p:spPr>
          <a:xfrm>
            <a:off x="814880" y="1061118"/>
            <a:ext cx="4052395" cy="3244181"/>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
        <p:nvSpPr>
          <p:cNvPr id="9" name="Google Shape;33;p5">
            <a:extLst>
              <a:ext uri="{FF2B5EF4-FFF2-40B4-BE49-F238E27FC236}">
                <a16:creationId xmlns:a16="http://schemas.microsoft.com/office/drawing/2014/main" id="{752E7854-E808-444D-A843-065EDDC3FA65}"/>
              </a:ext>
            </a:extLst>
          </p:cNvPr>
          <p:cNvSpPr txBox="1">
            <a:spLocks noGrp="1"/>
          </p:cNvSpPr>
          <p:nvPr>
            <p:ph type="body" idx="13" hasCustomPrompt="1"/>
          </p:nvPr>
        </p:nvSpPr>
        <p:spPr>
          <a:xfrm>
            <a:off x="4885864" y="1061118"/>
            <a:ext cx="4052395" cy="3244181"/>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Tree>
    <p:extLst>
      <p:ext uri="{BB962C8B-B14F-4D97-AF65-F5344CB8AC3E}">
        <p14:creationId xmlns:p14="http://schemas.microsoft.com/office/powerpoint/2010/main" val="205308979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pic>
        <p:nvPicPr>
          <p:cNvPr id="10" name="Picture 9" descr="Shape, background pattern&#10;&#10;Description automatically generated">
            <a:extLst>
              <a:ext uri="{FF2B5EF4-FFF2-40B4-BE49-F238E27FC236}">
                <a16:creationId xmlns:a16="http://schemas.microsoft.com/office/drawing/2014/main" id="{33F2BD2D-9A6C-4EC7-8760-C9C9FF841AF4}"/>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2" name="Google Shape;38;p5">
            <a:extLst>
              <a:ext uri="{FF2B5EF4-FFF2-40B4-BE49-F238E27FC236}">
                <a16:creationId xmlns:a16="http://schemas.microsoft.com/office/drawing/2014/main" id="{5B924208-EEDC-4E80-A715-10364E07F80A}"/>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1" name="Google Shape;33;p5">
            <a:extLst>
              <a:ext uri="{FF2B5EF4-FFF2-40B4-BE49-F238E27FC236}">
                <a16:creationId xmlns:a16="http://schemas.microsoft.com/office/drawing/2014/main" id="{F22F0F82-49FF-42B6-8119-C3A8D3E7F4F8}"/>
              </a:ext>
            </a:extLst>
          </p:cNvPr>
          <p:cNvSpPr txBox="1">
            <a:spLocks noGrp="1"/>
          </p:cNvSpPr>
          <p:nvPr>
            <p:ph type="body" idx="1" hasCustomPrompt="1"/>
          </p:nvPr>
        </p:nvSpPr>
        <p:spPr>
          <a:xfrm>
            <a:off x="814880" y="1061119"/>
            <a:ext cx="2687700" cy="3244180"/>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
        <p:nvSpPr>
          <p:cNvPr id="13" name="Google Shape;32;p5">
            <a:extLst>
              <a:ext uri="{FF2B5EF4-FFF2-40B4-BE49-F238E27FC236}">
                <a16:creationId xmlns:a16="http://schemas.microsoft.com/office/drawing/2014/main" id="{0C4560B1-107A-49A2-8B7A-5DF36E1E7872}"/>
              </a:ext>
            </a:extLst>
          </p:cNvPr>
          <p:cNvSpPr txBox="1">
            <a:spLocks noGrp="1"/>
          </p:cNvSpPr>
          <p:nvPr>
            <p:ph type="title" hasCustomPrompt="1"/>
          </p:nvPr>
        </p:nvSpPr>
        <p:spPr>
          <a:xfrm>
            <a:off x="814879" y="190748"/>
            <a:ext cx="8120761"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sz="3800">
                <a:solidFill>
                  <a:schemeClr val="bg1">
                    <a:lumMod val="65000"/>
                  </a:schemeClr>
                </a:solidFill>
                <a:latin typeface="Calibri Light" panose="020F0302020204030204" pitchFamily="34" charset="0"/>
                <a:cs typeface="Calibri Light" panose="020F030202020403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Slide Title – Two Columns</a:t>
            </a:r>
            <a:endParaRPr dirty="0"/>
          </a:p>
        </p:txBody>
      </p:sp>
      <p:sp>
        <p:nvSpPr>
          <p:cNvPr id="14" name="Google Shape;33;p5">
            <a:extLst>
              <a:ext uri="{FF2B5EF4-FFF2-40B4-BE49-F238E27FC236}">
                <a16:creationId xmlns:a16="http://schemas.microsoft.com/office/drawing/2014/main" id="{D8ECCF9D-21EC-44C3-938E-15817517244E}"/>
              </a:ext>
            </a:extLst>
          </p:cNvPr>
          <p:cNvSpPr txBox="1">
            <a:spLocks noGrp="1"/>
          </p:cNvSpPr>
          <p:nvPr>
            <p:ph type="body" idx="13" hasCustomPrompt="1"/>
          </p:nvPr>
        </p:nvSpPr>
        <p:spPr>
          <a:xfrm>
            <a:off x="3528864" y="1061119"/>
            <a:ext cx="2687700" cy="3244180"/>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
        <p:nvSpPr>
          <p:cNvPr id="17" name="Google Shape;33;p5">
            <a:extLst>
              <a:ext uri="{FF2B5EF4-FFF2-40B4-BE49-F238E27FC236}">
                <a16:creationId xmlns:a16="http://schemas.microsoft.com/office/drawing/2014/main" id="{436A12CB-8D2C-44FA-A563-CBF0811C61BB}"/>
              </a:ext>
            </a:extLst>
          </p:cNvPr>
          <p:cNvSpPr txBox="1">
            <a:spLocks noGrp="1"/>
          </p:cNvSpPr>
          <p:nvPr>
            <p:ph type="body" idx="14" hasCustomPrompt="1"/>
          </p:nvPr>
        </p:nvSpPr>
        <p:spPr>
          <a:xfrm>
            <a:off x="6247938" y="1061119"/>
            <a:ext cx="2687700" cy="3244180"/>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Tree>
    <p:extLst>
      <p:ext uri="{BB962C8B-B14F-4D97-AF65-F5344CB8AC3E}">
        <p14:creationId xmlns:p14="http://schemas.microsoft.com/office/powerpoint/2010/main" val="340567176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column-blueOnly">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2F5229CF-CD8E-4FD9-AC32-0BB452FA2455}"/>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2" name="Google Shape;38;p5">
            <a:extLst>
              <a:ext uri="{FF2B5EF4-FFF2-40B4-BE49-F238E27FC236}">
                <a16:creationId xmlns:a16="http://schemas.microsoft.com/office/drawing/2014/main" id="{5B924208-EEDC-4E80-A715-10364E07F80A}"/>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lumMod val="95000"/>
                  </a:schemeClr>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32;p5">
            <a:extLst>
              <a:ext uri="{FF2B5EF4-FFF2-40B4-BE49-F238E27FC236}">
                <a16:creationId xmlns:a16="http://schemas.microsoft.com/office/drawing/2014/main" id="{DE4EF520-6A3A-402D-9EFD-A476F63AA2E7}"/>
              </a:ext>
            </a:extLst>
          </p:cNvPr>
          <p:cNvSpPr txBox="1">
            <a:spLocks noGrp="1"/>
          </p:cNvSpPr>
          <p:nvPr>
            <p:ph type="title" hasCustomPrompt="1"/>
          </p:nvPr>
        </p:nvSpPr>
        <p:spPr>
          <a:xfrm>
            <a:off x="814883" y="190748"/>
            <a:ext cx="8063872"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sz="3800">
                <a:solidFill>
                  <a:schemeClr val="bg1">
                    <a:lumMod val="65000"/>
                  </a:schemeClr>
                </a:solidFill>
                <a:latin typeface="Calibri Light" panose="020F0302020204030204" pitchFamily="34" charset="0"/>
                <a:cs typeface="Calibri Light" panose="020F030202020403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Slide Title – One Column</a:t>
            </a:r>
            <a:endParaRPr dirty="0"/>
          </a:p>
        </p:txBody>
      </p:sp>
      <p:sp>
        <p:nvSpPr>
          <p:cNvPr id="7" name="Google Shape;33;p5">
            <a:extLst>
              <a:ext uri="{FF2B5EF4-FFF2-40B4-BE49-F238E27FC236}">
                <a16:creationId xmlns:a16="http://schemas.microsoft.com/office/drawing/2014/main" id="{820B06D8-44F1-46EE-A346-2F975235F4DF}"/>
              </a:ext>
            </a:extLst>
          </p:cNvPr>
          <p:cNvSpPr txBox="1">
            <a:spLocks noGrp="1"/>
          </p:cNvSpPr>
          <p:nvPr>
            <p:ph type="body" idx="1" hasCustomPrompt="1"/>
          </p:nvPr>
        </p:nvSpPr>
        <p:spPr>
          <a:xfrm>
            <a:off x="814883" y="1061118"/>
            <a:ext cx="8063872" cy="3244181"/>
          </a:xfrm>
          <a:prstGeom prst="rect">
            <a:avLst/>
          </a:prstGeom>
        </p:spPr>
        <p:txBody>
          <a:bodyPr spcFirstLastPara="1" wrap="square" lIns="91425" tIns="91425" rIns="91425" bIns="91425" anchor="t" anchorCtr="0">
            <a:noAutofit/>
          </a:bodyPr>
          <a:lstStyle>
            <a:lvl1pPr marL="403225" lvl="0" indent="-288925">
              <a:spcBef>
                <a:spcPts val="600"/>
              </a:spcBef>
              <a:spcAft>
                <a:spcPts val="300"/>
              </a:spcAft>
              <a:buClr>
                <a:schemeClr val="accent6"/>
              </a:buClr>
              <a:buSzPct val="110000"/>
              <a:buChar char="▷"/>
              <a:defRPr sz="18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1pPr>
            <a:lvl2pPr marL="631825" lvl="1" indent="-207963">
              <a:spcBef>
                <a:spcPts val="0"/>
              </a:spcBef>
              <a:spcAft>
                <a:spcPts val="300"/>
              </a:spcAft>
              <a:buClr>
                <a:schemeClr val="dk1"/>
              </a:buClr>
              <a:buSzPct val="110000"/>
              <a:buFont typeface="Courier New" panose="02070309020205020404" pitchFamily="49" charset="0"/>
              <a:buChar char="o"/>
              <a:defRPr sz="16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2pPr>
            <a:lvl3pPr marL="855663" lvl="2" indent="-169863">
              <a:spcBef>
                <a:spcPts val="0"/>
              </a:spcBef>
              <a:spcAft>
                <a:spcPts val="300"/>
              </a:spcAft>
              <a:buClr>
                <a:schemeClr val="dk1"/>
              </a:buClr>
              <a:buSzPct val="110000"/>
              <a:buFont typeface="Wingdings" panose="05000000000000000000" pitchFamily="2" charset="2"/>
              <a:buChar char="§"/>
              <a:defRPr sz="1500">
                <a:solidFill>
                  <a:schemeClr val="accent2">
                    <a:lumMod val="50000"/>
                  </a:schemeClr>
                </a:solidFill>
                <a:latin typeface="Calibri Light" panose="020F0302020204030204" pitchFamily="34" charset="0"/>
                <a:ea typeface="Lato" panose="020F0502020204030203" pitchFamily="34" charset="0"/>
                <a:cs typeface="Calibri Light" panose="020F0302020204030204" pitchFamily="34" charset="0"/>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r>
              <a:rPr lang="en-US" dirty="0"/>
              <a:t>18 </a:t>
            </a:r>
            <a:r>
              <a:rPr lang="en-US" dirty="0" err="1"/>
              <a:t>pt</a:t>
            </a:r>
            <a:endParaRPr lang="en-US" dirty="0"/>
          </a:p>
          <a:p>
            <a:pPr lvl="1"/>
            <a:r>
              <a:rPr lang="en-US" dirty="0"/>
              <a:t>16 </a:t>
            </a:r>
            <a:r>
              <a:rPr lang="en-US" dirty="0" err="1"/>
              <a:t>pt</a:t>
            </a:r>
            <a:endParaRPr lang="en-US" dirty="0"/>
          </a:p>
          <a:p>
            <a:pPr lvl="2"/>
            <a:r>
              <a:rPr lang="en-US" dirty="0"/>
              <a:t>15 </a:t>
            </a:r>
            <a:r>
              <a:rPr lang="en-US" dirty="0" err="1"/>
              <a:t>pt</a:t>
            </a:r>
            <a:r>
              <a:rPr lang="en-US" dirty="0"/>
              <a:t>	</a:t>
            </a:r>
          </a:p>
        </p:txBody>
      </p:sp>
    </p:spTree>
    <p:extLst>
      <p:ext uri="{BB962C8B-B14F-4D97-AF65-F5344CB8AC3E}">
        <p14:creationId xmlns:p14="http://schemas.microsoft.com/office/powerpoint/2010/main" val="189489978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blue">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834AE74-A0FC-48CE-8526-26EA9762B3C8}"/>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7" name="Google Shape;17;p3">
            <a:extLst>
              <a:ext uri="{FF2B5EF4-FFF2-40B4-BE49-F238E27FC236}">
                <a16:creationId xmlns:a16="http://schemas.microsoft.com/office/drawing/2014/main" id="{2190AA22-4CF6-4E1B-A4DE-DF7413A36EEF}"/>
              </a:ext>
            </a:extLst>
          </p:cNvPr>
          <p:cNvSpPr txBox="1">
            <a:spLocks noGrp="1"/>
          </p:cNvSpPr>
          <p:nvPr>
            <p:ph type="ctrTitle"/>
          </p:nvPr>
        </p:nvSpPr>
        <p:spPr>
          <a:xfrm>
            <a:off x="-1" y="1991850"/>
            <a:ext cx="9143875"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000">
                <a:solidFill>
                  <a:schemeClr val="lt1"/>
                </a:solidFill>
                <a:latin typeface="Calibri Light" panose="020F0302020204030204" pitchFamily="34" charset="0"/>
                <a:cs typeface="Calibri Light" panose="020F0302020204030204" pitchFamily="34" charset="0"/>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dirty="0"/>
          </a:p>
        </p:txBody>
      </p:sp>
      <p:sp>
        <p:nvSpPr>
          <p:cNvPr id="9" name="Google Shape;18;p3">
            <a:extLst>
              <a:ext uri="{FF2B5EF4-FFF2-40B4-BE49-F238E27FC236}">
                <a16:creationId xmlns:a16="http://schemas.microsoft.com/office/drawing/2014/main" id="{DEFFF9F6-CF3A-435A-B373-6A0B4993543B}"/>
              </a:ext>
            </a:extLst>
          </p:cNvPr>
          <p:cNvSpPr txBox="1">
            <a:spLocks noGrp="1"/>
          </p:cNvSpPr>
          <p:nvPr>
            <p:ph type="subTitle" idx="1"/>
          </p:nvPr>
        </p:nvSpPr>
        <p:spPr>
          <a:xfrm>
            <a:off x="-1" y="3248561"/>
            <a:ext cx="9143876"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800" b="0">
                <a:solidFill>
                  <a:schemeClr val="lt1"/>
                </a:solidFill>
                <a:latin typeface="Calibri Light" panose="020F0302020204030204" pitchFamily="34" charset="0"/>
                <a:cs typeface="Calibri Light" panose="020F030202020403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dirty="0"/>
          </a:p>
        </p:txBody>
      </p:sp>
      <p:sp>
        <p:nvSpPr>
          <p:cNvPr id="10" name="Google Shape;38;p5">
            <a:extLst>
              <a:ext uri="{FF2B5EF4-FFF2-40B4-BE49-F238E27FC236}">
                <a16:creationId xmlns:a16="http://schemas.microsoft.com/office/drawing/2014/main" id="{464BF1F9-5B07-4AA6-906D-613C62487012}"/>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543619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yellow">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14449315-EC67-493E-81E2-F155A6A1E2C7}"/>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13" name="Google Shape;38;p5">
            <a:extLst>
              <a:ext uri="{FF2B5EF4-FFF2-40B4-BE49-F238E27FC236}">
                <a16:creationId xmlns:a16="http://schemas.microsoft.com/office/drawing/2014/main" id="{125C5866-3521-4FB9-A9D5-8F44A71F03A3}"/>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17;p3">
            <a:extLst>
              <a:ext uri="{FF2B5EF4-FFF2-40B4-BE49-F238E27FC236}">
                <a16:creationId xmlns:a16="http://schemas.microsoft.com/office/drawing/2014/main" id="{68CE704D-D631-4CF6-A2EC-5C134CDFA1A1}"/>
              </a:ext>
            </a:extLst>
          </p:cNvPr>
          <p:cNvSpPr txBox="1">
            <a:spLocks noGrp="1"/>
          </p:cNvSpPr>
          <p:nvPr>
            <p:ph type="ctrTitle"/>
          </p:nvPr>
        </p:nvSpPr>
        <p:spPr>
          <a:xfrm>
            <a:off x="-1" y="1991850"/>
            <a:ext cx="9143875"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000">
                <a:solidFill>
                  <a:schemeClr val="accent2">
                    <a:lumMod val="50000"/>
                  </a:schemeClr>
                </a:solidFill>
                <a:latin typeface="Calibri Light" panose="020F0302020204030204" pitchFamily="34" charset="0"/>
                <a:cs typeface="Calibri Light" panose="020F0302020204030204" pitchFamily="34" charset="0"/>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dirty="0"/>
          </a:p>
        </p:txBody>
      </p:sp>
      <p:sp>
        <p:nvSpPr>
          <p:cNvPr id="7" name="Google Shape;18;p3">
            <a:extLst>
              <a:ext uri="{FF2B5EF4-FFF2-40B4-BE49-F238E27FC236}">
                <a16:creationId xmlns:a16="http://schemas.microsoft.com/office/drawing/2014/main" id="{F35BC250-6203-4C00-8844-B35052340FF4}"/>
              </a:ext>
            </a:extLst>
          </p:cNvPr>
          <p:cNvSpPr txBox="1">
            <a:spLocks noGrp="1"/>
          </p:cNvSpPr>
          <p:nvPr>
            <p:ph type="subTitle" idx="1"/>
          </p:nvPr>
        </p:nvSpPr>
        <p:spPr>
          <a:xfrm>
            <a:off x="-1" y="3248561"/>
            <a:ext cx="9143876"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800" b="0">
                <a:solidFill>
                  <a:schemeClr val="accent2">
                    <a:lumMod val="50000"/>
                  </a:schemeClr>
                </a:solidFill>
                <a:latin typeface="Calibri Light" panose="020F0302020204030204" pitchFamily="34" charset="0"/>
                <a:cs typeface="Calibri Light" panose="020F030202020403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dirty="0"/>
          </a:p>
        </p:txBody>
      </p:sp>
    </p:spTree>
    <p:extLst>
      <p:ext uri="{BB962C8B-B14F-4D97-AF65-F5344CB8AC3E}">
        <p14:creationId xmlns:p14="http://schemas.microsoft.com/office/powerpoint/2010/main" val="377969691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DAD31-D12B-4C64-91D5-F68CBD04C7BC}"/>
              </a:ext>
            </a:extLst>
          </p:cNvPr>
          <p:cNvPicPr>
            <a:picLocks noChangeAspect="1"/>
          </p:cNvPicPr>
          <p:nvPr userDrawn="1"/>
        </p:nvPicPr>
        <p:blipFill>
          <a:blip r:embed="rId2"/>
          <a:stretch>
            <a:fillRect/>
          </a:stretch>
        </p:blipFill>
        <p:spPr>
          <a:xfrm>
            <a:off x="1143" y="0"/>
            <a:ext cx="9141714" cy="5143500"/>
          </a:xfrm>
          <a:prstGeom prst="rect">
            <a:avLst/>
          </a:prstGeom>
        </p:spPr>
      </p:pic>
      <p:sp>
        <p:nvSpPr>
          <p:cNvPr id="7" name="Google Shape;24;p4">
            <a:extLst>
              <a:ext uri="{FF2B5EF4-FFF2-40B4-BE49-F238E27FC236}">
                <a16:creationId xmlns:a16="http://schemas.microsoft.com/office/drawing/2014/main" id="{7D2C7EFD-1973-4E47-805B-5DFD3A3E38AE}"/>
              </a:ext>
            </a:extLst>
          </p:cNvPr>
          <p:cNvSpPr txBox="1">
            <a:spLocks noGrp="1"/>
          </p:cNvSpPr>
          <p:nvPr>
            <p:ph type="body" idx="1" hasCustomPrompt="1"/>
          </p:nvPr>
        </p:nvSpPr>
        <p:spPr>
          <a:xfrm>
            <a:off x="1710425" y="2161800"/>
            <a:ext cx="5723700" cy="819900"/>
          </a:xfrm>
          <a:prstGeom prst="rect">
            <a:avLst/>
          </a:prstGeom>
        </p:spPr>
        <p:txBody>
          <a:bodyPr spcFirstLastPara="1" wrap="square" lIns="91425" tIns="91425" rIns="91425" bIns="91425" anchor="t" anchorCtr="0">
            <a:noAutofit/>
          </a:bodyPr>
          <a:lstStyle>
            <a:lvl1pPr marL="76200" lvl="0" indent="0" algn="ctr" rtl="0">
              <a:spcBef>
                <a:spcPts val="600"/>
              </a:spcBef>
              <a:spcAft>
                <a:spcPts val="0"/>
              </a:spcAft>
              <a:buClr>
                <a:schemeClr val="accent6"/>
              </a:buClr>
              <a:buSzPct val="110000"/>
              <a:buFont typeface="Wingdings 3" panose="05040102010807070707" pitchFamily="18" charset="2"/>
              <a:buNone/>
              <a:defRPr sz="2800" i="1">
                <a:solidFill>
                  <a:schemeClr val="accent2">
                    <a:lumMod val="50000"/>
                  </a:schemeClr>
                </a:solidFill>
                <a:latin typeface="Calibri" panose="020F0502020204030204" pitchFamily="34" charset="0"/>
                <a:ea typeface="Lato" panose="020F0502020204030203" pitchFamily="34" charset="0"/>
                <a:cs typeface="Calibri" panose="020F0502020204030204" pitchFamily="34" charset="0"/>
              </a:defRPr>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r>
              <a:rPr lang="en-US" dirty="0"/>
              <a:t>Quote</a:t>
            </a:r>
            <a:endParaRPr dirty="0"/>
          </a:p>
        </p:txBody>
      </p:sp>
      <p:sp>
        <p:nvSpPr>
          <p:cNvPr id="9" name="Google Shape;25;p4">
            <a:extLst>
              <a:ext uri="{FF2B5EF4-FFF2-40B4-BE49-F238E27FC236}">
                <a16:creationId xmlns:a16="http://schemas.microsoft.com/office/drawing/2014/main" id="{DEB4B183-27CA-4B87-8F61-198C58055AFD}"/>
              </a:ext>
            </a:extLst>
          </p:cNvPr>
          <p:cNvSpPr txBox="1"/>
          <p:nvPr userDrawn="1"/>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chemeClr val="bg1">
                    <a:lumMod val="65000"/>
                  </a:schemeClr>
                </a:solidFill>
                <a:latin typeface="Calibri Light" panose="020F0302020204030204" pitchFamily="34" charset="0"/>
                <a:cs typeface="Calibri Light" panose="020F0302020204030204" pitchFamily="34" charset="0"/>
              </a:rPr>
              <a:t>“</a:t>
            </a:r>
            <a:endParaRPr sz="9600" b="1" dirty="0">
              <a:solidFill>
                <a:schemeClr val="bg1">
                  <a:lumMod val="65000"/>
                </a:schemeClr>
              </a:solidFill>
              <a:latin typeface="Calibri Light" panose="020F0302020204030204" pitchFamily="34" charset="0"/>
              <a:cs typeface="Calibri Light" panose="020F0302020204030204" pitchFamily="34" charset="0"/>
            </a:endParaRPr>
          </a:p>
        </p:txBody>
      </p:sp>
      <p:sp>
        <p:nvSpPr>
          <p:cNvPr id="10" name="Google Shape;38;p5">
            <a:extLst>
              <a:ext uri="{FF2B5EF4-FFF2-40B4-BE49-F238E27FC236}">
                <a16:creationId xmlns:a16="http://schemas.microsoft.com/office/drawing/2014/main" id="{259F0F10-B068-416A-B20C-84910052F9FE}"/>
              </a:ext>
            </a:extLst>
          </p:cNvPr>
          <p:cNvSpPr txBox="1">
            <a:spLocks noGrp="1"/>
          </p:cNvSpPr>
          <p:nvPr>
            <p:ph type="sldNum" idx="12"/>
          </p:nvPr>
        </p:nvSpPr>
        <p:spPr>
          <a:xfrm>
            <a:off x="8536648" y="4806666"/>
            <a:ext cx="548700" cy="274637"/>
          </a:xfrm>
          <a:prstGeom prst="rect">
            <a:avLst/>
          </a:prstGeom>
        </p:spPr>
        <p:txBody>
          <a:bodyPr spcFirstLastPara="1" wrap="square" lIns="91425" tIns="91425" rIns="91425" bIns="91425" anchor="ctr" anchorCtr="0">
            <a:noAutofit/>
          </a:bodyPr>
          <a:lstStyle>
            <a:lvl1pPr lvl="0" algn="ctr">
              <a:buNone/>
              <a:defRPr sz="1400">
                <a:solidFill>
                  <a:schemeClr val="bg1"/>
                </a:solidFill>
                <a:latin typeface="Calibri Light" panose="020F0302020204030204" pitchFamily="34" charset="0"/>
                <a:ea typeface="Lato" panose="020F0502020204030203" pitchFamily="34" charset="0"/>
                <a:cs typeface="Calibri Light" panose="020F03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201991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35108110"/>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30" r:id="rId7"/>
    <p:sldLayoutId id="2147483731" r:id="rId8"/>
    <p:sldLayoutId id="2147483732" r:id="rId9"/>
    <p:sldLayoutId id="2147483736" r:id="rId10"/>
    <p:sldLayoutId id="2147483705" r:id="rId11"/>
    <p:sldLayoutId id="2147483746" r:id="rId12"/>
    <p:sldLayoutId id="2147483738" r:id="rId13"/>
    <p:sldLayoutId id="2147483739"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lumMod val="65000"/>
            </a:schemeClr>
          </a:solidFill>
          <a:latin typeface="Calibri "/>
          <a:ea typeface="Calibri "/>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1/23/2024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8" r:id="rId1"/>
    <p:sldLayoutId id="2147483696" r:id="rId2"/>
    <p:sldLayoutId id="2147483700" r:id="rId3"/>
    <p:sldLayoutId id="2147483694" r:id="rId4"/>
    <p:sldLayoutId id="2147483693" r:id="rId5"/>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mt="73000"/>
          </a:blip>
          <a:stretch>
            <a:fillRect/>
          </a:stretch>
        </a:blip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01"/>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0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7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hyperlink" Target="http://www.revenue.wi.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revenue.wi.gov/Pages/Report/soc-eqv.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package" Target="../embeddings/Microsoft_Excel_Worksheet.xlsx"/></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www.surveymonkey.com/r/DOR-WSEC-1-17-24"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1.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5.svg"/></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3.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7.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hyperlink" Target="https://dpi.wi.gov/sfs/statistical/longitudinal-data/revenue-limit" TargetMode="External"/><Relationship Id="rId2" Type="http://schemas.openxmlformats.org/officeDocument/2006/relationships/hyperlink" Target="https://dpi.wi.gov/sfs/limits/worksheets/revenue" TargetMode="Externa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9.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2.png"/><Relationship Id="rId3" Type="http://schemas.openxmlformats.org/officeDocument/2006/relationships/diagramLayout" Target="../diagrams/layout12.xml"/><Relationship Id="rId7" Type="http://schemas.openxmlformats.org/officeDocument/2006/relationships/image" Target="../media/image39.png"/><Relationship Id="rId12" Type="http://schemas.microsoft.com/office/2007/relationships/hdphoto" Target="../media/hdphoto3.wdp"/><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11" Type="http://schemas.openxmlformats.org/officeDocument/2006/relationships/image" Target="../media/image41.png"/><Relationship Id="rId5" Type="http://schemas.openxmlformats.org/officeDocument/2006/relationships/diagramColors" Target="../diagrams/colors12.xml"/><Relationship Id="rId10" Type="http://schemas.openxmlformats.org/officeDocument/2006/relationships/image" Target="../media/image40.png"/><Relationship Id="rId4" Type="http://schemas.openxmlformats.org/officeDocument/2006/relationships/diagramQuickStyle" Target="../diagrams/quickStyle12.xml"/><Relationship Id="rId9" Type="http://schemas.openxmlformats.org/officeDocument/2006/relationships/hyperlink" Target="http://www.google.com/url?sa=i&amp;rct=j&amp;q=&amp;esrc=s&amp;source=images&amp;cd=&amp;cad=rja&amp;uact=8&amp;ved=0ahUKEwjmoqynm9DYAhVn5oMKHbvkBKQQjRwIBw&amp;url=http://clipartbarn.com/sticky-note-clipart_20006/&amp;psig=AOvVaw035S5H7vNk-plNeNLdFXlE&amp;ust=1515770481123801" TargetMode="External"/><Relationship Id="rId14" Type="http://schemas.microsoft.com/office/2007/relationships/hdphoto" Target="../media/hdphoto4.wdp"/></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17.xml"/><Relationship Id="rId4" Type="http://schemas.microsoft.com/office/2007/relationships/hdphoto" Target="../media/hdphoto5.wdp"/></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D6987-32E7-498C-A1C4-3CB5058471DD}"/>
              </a:ext>
            </a:extLst>
          </p:cNvPr>
          <p:cNvSpPr>
            <a:spLocks noGrp="1"/>
          </p:cNvSpPr>
          <p:nvPr>
            <p:ph type="ctrTitle"/>
          </p:nvPr>
        </p:nvSpPr>
        <p:spPr>
          <a:xfrm>
            <a:off x="666268" y="2645890"/>
            <a:ext cx="8172932" cy="724379"/>
          </a:xfrm>
        </p:spPr>
        <p:txBody>
          <a:bodyPr/>
          <a:lstStyle/>
          <a:p>
            <a:r>
              <a:rPr lang="en-US" sz="4000" dirty="0"/>
              <a:t>Equalized Values</a:t>
            </a:r>
            <a:br>
              <a:rPr lang="en-US" sz="4000" dirty="0"/>
            </a:br>
            <a:endParaRPr lang="en-US" sz="4000" dirty="0"/>
          </a:p>
        </p:txBody>
      </p:sp>
      <p:sp>
        <p:nvSpPr>
          <p:cNvPr id="3" name="Google Shape;10;p2">
            <a:extLst>
              <a:ext uri="{FF2B5EF4-FFF2-40B4-BE49-F238E27FC236}">
                <a16:creationId xmlns:a16="http://schemas.microsoft.com/office/drawing/2014/main" id="{91C6067B-C57B-41DE-948A-D99CBA2E133D}"/>
              </a:ext>
            </a:extLst>
          </p:cNvPr>
          <p:cNvSpPr txBox="1">
            <a:spLocks/>
          </p:cNvSpPr>
          <p:nvPr/>
        </p:nvSpPr>
        <p:spPr>
          <a:xfrm>
            <a:off x="704850" y="3535577"/>
            <a:ext cx="7477124" cy="7243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Arial"/>
              <a:buNone/>
              <a:defRPr sz="3200" b="0" i="0" u="none" strike="noStrike" cap="none">
                <a:solidFill>
                  <a:schemeClr val="accent2">
                    <a:lumMod val="50000"/>
                  </a:schemeClr>
                </a:solidFill>
                <a:latin typeface="Raleway" panose="020B0503030101060003"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r>
              <a:rPr lang="en-US" sz="2000" dirty="0">
                <a:latin typeface="Calibri Light" panose="020F0302020204030204" pitchFamily="34" charset="0"/>
              </a:rPr>
              <a:t>WI Dept of Revenue | State and Local Finance Division</a:t>
            </a:r>
          </a:p>
          <a:p>
            <a:r>
              <a:rPr lang="en-US" sz="2000" dirty="0">
                <a:latin typeface="Calibri Light" panose="020F0302020204030204" pitchFamily="34" charset="0"/>
              </a:rPr>
              <a:t>Wisconsin State Education Convention| January 17, 2024</a:t>
            </a:r>
          </a:p>
          <a:p>
            <a:pPr algn="ctr"/>
            <a:endParaRPr lang="en-US" sz="2000" dirty="0">
              <a:latin typeface="Calibri Light" panose="020F0302020204030204" pitchFamily="34" charset="0"/>
            </a:endParaRPr>
          </a:p>
        </p:txBody>
      </p:sp>
      <p:sp>
        <p:nvSpPr>
          <p:cNvPr id="2" name="Title 3">
            <a:extLst>
              <a:ext uri="{FF2B5EF4-FFF2-40B4-BE49-F238E27FC236}">
                <a16:creationId xmlns:a16="http://schemas.microsoft.com/office/drawing/2014/main" id="{E106158D-BA18-5802-7EA9-607F341D8ABF}"/>
              </a:ext>
            </a:extLst>
          </p:cNvPr>
          <p:cNvSpPr txBox="1">
            <a:spLocks/>
          </p:cNvSpPr>
          <p:nvPr/>
        </p:nvSpPr>
        <p:spPr>
          <a:xfrm>
            <a:off x="666268" y="2554724"/>
            <a:ext cx="8172932" cy="7243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Arial"/>
              <a:buNone/>
              <a:defRPr sz="4800" b="0" i="0" u="none" strike="noStrike" cap="none">
                <a:solidFill>
                  <a:schemeClr val="accent2">
                    <a:lumMod val="50000"/>
                  </a:schemeClr>
                </a:solidFill>
                <a:latin typeface="Calibri Light" panose="020F0302020204030204"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br>
              <a:rPr lang="en-US" sz="4000" dirty="0"/>
            </a:br>
            <a:r>
              <a:rPr lang="en-US" sz="4000" dirty="0"/>
              <a:t>and School District Apportionment</a:t>
            </a:r>
          </a:p>
        </p:txBody>
      </p:sp>
    </p:spTree>
    <p:extLst>
      <p:ext uri="{BB962C8B-B14F-4D97-AF65-F5344CB8AC3E}">
        <p14:creationId xmlns:p14="http://schemas.microsoft.com/office/powerpoint/2010/main" val="1253460550"/>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E3A422-F235-17FC-D698-DCFA306C9228}"/>
              </a:ext>
            </a:extLst>
          </p:cNvPr>
          <p:cNvSpPr>
            <a:spLocks noGrp="1"/>
          </p:cNvSpPr>
          <p:nvPr>
            <p:ph type="ctrTitle"/>
          </p:nvPr>
        </p:nvSpPr>
        <p:spPr/>
        <p:txBody>
          <a:bodyPr/>
          <a:lstStyle/>
          <a:p>
            <a:r>
              <a:rPr lang="en-US" dirty="0"/>
              <a:t>Equalized Values</a:t>
            </a:r>
          </a:p>
        </p:txBody>
      </p:sp>
      <p:sp>
        <p:nvSpPr>
          <p:cNvPr id="2" name="Slide Number Placeholder 1">
            <a:extLst>
              <a:ext uri="{FF2B5EF4-FFF2-40B4-BE49-F238E27FC236}">
                <a16:creationId xmlns:a16="http://schemas.microsoft.com/office/drawing/2014/main" id="{45B93333-5725-11B9-589F-24FE9F871E97}"/>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1404202770"/>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E3B5-B856-41B1-9DDB-D917E8B00FE3}"/>
              </a:ext>
            </a:extLst>
          </p:cNvPr>
          <p:cNvSpPr>
            <a:spLocks noGrp="1"/>
          </p:cNvSpPr>
          <p:nvPr>
            <p:ph type="ctrTitle"/>
          </p:nvPr>
        </p:nvSpPr>
        <p:spPr>
          <a:xfrm>
            <a:off x="425197" y="1803401"/>
            <a:ext cx="6530306" cy="822674"/>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rgbClr val="92D050"/>
                </a:solidFill>
              </a:rPr>
              <a:t>Understanding Your Tax Bill</a:t>
            </a:r>
          </a:p>
        </p:txBody>
      </p:sp>
    </p:spTree>
    <p:extLst>
      <p:ext uri="{BB962C8B-B14F-4D97-AF65-F5344CB8AC3E}">
        <p14:creationId xmlns:p14="http://schemas.microsoft.com/office/powerpoint/2010/main" val="1924379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8E7D-BF0E-4661-BD84-73BE6BA05F3D}"/>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solidFill>
                  <a:srgbClr val="92D050"/>
                </a:solidFill>
              </a:rPr>
              <a:t>WHEN DISCUSSING TAXES</a:t>
            </a:r>
          </a:p>
        </p:txBody>
      </p:sp>
      <p:sp>
        <p:nvSpPr>
          <p:cNvPr id="3" name="Content Placeholder 2">
            <a:extLst>
              <a:ext uri="{FF2B5EF4-FFF2-40B4-BE49-F238E27FC236}">
                <a16:creationId xmlns:a16="http://schemas.microsoft.com/office/drawing/2014/main" id="{AB904948-4822-484D-BC5D-F4E3192B7B0F}"/>
              </a:ext>
            </a:extLst>
          </p:cNvPr>
          <p:cNvSpPr>
            <a:spLocks noGrp="1"/>
          </p:cNvSpPr>
          <p:nvPr>
            <p:ph idx="1"/>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700" b="1" u="sng" dirty="0"/>
              <a:t>TAXES ARE APPORTIONED </a:t>
            </a:r>
            <a:r>
              <a:rPr lang="en-US" sz="2700" dirty="0"/>
              <a:t>– </a:t>
            </a:r>
          </a:p>
          <a:p>
            <a:pPr lvl="2"/>
            <a:r>
              <a:rPr lang="en-US" sz="2400" dirty="0"/>
              <a:t>based upon Equalized Value</a:t>
            </a:r>
          </a:p>
          <a:p>
            <a:endParaRPr lang="en-US" sz="2700" dirty="0"/>
          </a:p>
          <a:p>
            <a:r>
              <a:rPr lang="en-US" sz="2700" b="1" u="sng" dirty="0"/>
              <a:t>TAXES ARE CALCULATED </a:t>
            </a:r>
            <a:r>
              <a:rPr lang="en-US" sz="2700" dirty="0"/>
              <a:t>–</a:t>
            </a:r>
          </a:p>
          <a:p>
            <a:pPr lvl="2"/>
            <a:r>
              <a:rPr lang="en-US" sz="2400" dirty="0"/>
              <a:t> based upon Assessed Value</a:t>
            </a:r>
          </a:p>
          <a:p>
            <a:endParaRPr lang="en-US" dirty="0"/>
          </a:p>
        </p:txBody>
      </p:sp>
    </p:spTree>
    <p:extLst>
      <p:ext uri="{BB962C8B-B14F-4D97-AF65-F5344CB8AC3E}">
        <p14:creationId xmlns:p14="http://schemas.microsoft.com/office/powerpoint/2010/main" val="2344753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B015-0195-4314-8BFF-621FDC41B02E}"/>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solidFill>
                  <a:srgbClr val="92D050"/>
                </a:solidFill>
              </a:rPr>
              <a:t>Calculation of Tax Bills</a:t>
            </a:r>
          </a:p>
        </p:txBody>
      </p:sp>
      <p:sp>
        <p:nvSpPr>
          <p:cNvPr id="3" name="Content Placeholder 2">
            <a:extLst>
              <a:ext uri="{FF2B5EF4-FFF2-40B4-BE49-F238E27FC236}">
                <a16:creationId xmlns:a16="http://schemas.microsoft.com/office/drawing/2014/main" id="{0016591B-7A9D-439B-AFCB-C4D1DC336C0C}"/>
              </a:ext>
            </a:extLst>
          </p:cNvPr>
          <p:cNvSpPr>
            <a:spLocks noGrp="1"/>
          </p:cNvSpPr>
          <p:nvPr>
            <p:ph idx="1"/>
          </p:nvPr>
        </p:nvSpPr>
        <p:spPr>
          <a:xfrm>
            <a:off x="508000" y="1013792"/>
            <a:ext cx="6638234" cy="3672508"/>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800" dirty="0"/>
              <a:t>The information has all been compiled, levies have been   apportioned/certified and all information has been dispersed to the municipal Clerk’s	</a:t>
            </a:r>
          </a:p>
          <a:p>
            <a:pPr lvl="1"/>
            <a:r>
              <a:rPr lang="en-US" sz="1800" dirty="0"/>
              <a:t>Information is entered into the County’s Land Information Software program</a:t>
            </a:r>
          </a:p>
          <a:p>
            <a:pPr lvl="1"/>
            <a:r>
              <a:rPr lang="en-US" sz="1800" dirty="0"/>
              <a:t>Entered information is verified</a:t>
            </a:r>
          </a:p>
          <a:p>
            <a:pPr lvl="1"/>
            <a:r>
              <a:rPr lang="en-US" sz="1800" dirty="0"/>
              <a:t>Tax bills are computed</a:t>
            </a:r>
          </a:p>
          <a:p>
            <a:pPr lvl="1"/>
            <a:r>
              <a:rPr lang="en-US" sz="1800" dirty="0"/>
              <a:t>Proofs are sent to the municipality</a:t>
            </a:r>
          </a:p>
          <a:p>
            <a:pPr lvl="1"/>
            <a:r>
              <a:rPr lang="en-US" sz="1800" dirty="0"/>
              <a:t>Once proofs are approved Tax bills are released</a:t>
            </a:r>
          </a:p>
        </p:txBody>
      </p:sp>
    </p:spTree>
    <p:extLst>
      <p:ext uri="{BB962C8B-B14F-4D97-AF65-F5344CB8AC3E}">
        <p14:creationId xmlns:p14="http://schemas.microsoft.com/office/powerpoint/2010/main" val="11142454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4053-B119-4A9C-8953-6D781B043497}"/>
              </a:ext>
            </a:extLst>
          </p:cNvPr>
          <p:cNvSpPr>
            <a:spLocks noGrp="1"/>
          </p:cNvSpPr>
          <p:nvPr>
            <p:ph type="title"/>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UNDERSTANDING YOUR TAX BILL</a:t>
            </a:r>
          </a:p>
        </p:txBody>
      </p:sp>
      <p:pic>
        <p:nvPicPr>
          <p:cNvPr id="4" name="Content Placeholder 3">
            <a:extLst>
              <a:ext uri="{FF2B5EF4-FFF2-40B4-BE49-F238E27FC236}">
                <a16:creationId xmlns:a16="http://schemas.microsoft.com/office/drawing/2014/main" id="{64A06623-1979-4C2F-B71C-EE4E65EA64EE}"/>
              </a:ext>
            </a:extLst>
          </p:cNvPr>
          <p:cNvPicPr>
            <a:picLocks noGrp="1" noChangeAspect="1"/>
          </p:cNvPicPr>
          <p:nvPr>
            <p:ph idx="1"/>
          </p:nvPr>
        </p:nvPicPr>
        <p:blipFill>
          <a:blip r:embed="rId2"/>
          <a:stretch>
            <a:fillRect/>
          </a:stretch>
        </p:blipFill>
        <p:spPr>
          <a:xfrm>
            <a:off x="264254" y="1170265"/>
            <a:ext cx="6304326" cy="3447875"/>
          </a:xfrm>
          <a:prstGeom prst="rect">
            <a:avLst/>
          </a:prstGeom>
        </p:spPr>
      </p:pic>
      <p:sp>
        <p:nvSpPr>
          <p:cNvPr id="5" name="Flowchart: Process 4">
            <a:extLst>
              <a:ext uri="{FF2B5EF4-FFF2-40B4-BE49-F238E27FC236}">
                <a16:creationId xmlns:a16="http://schemas.microsoft.com/office/drawing/2014/main" id="{B059FC95-6621-4AF2-9D4B-FE8E83E7A84A}"/>
              </a:ext>
            </a:extLst>
          </p:cNvPr>
          <p:cNvSpPr/>
          <p:nvPr/>
        </p:nvSpPr>
        <p:spPr>
          <a:xfrm>
            <a:off x="6165542" y="220211"/>
            <a:ext cx="2768734" cy="4624431"/>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800" dirty="0"/>
              <a:t>The Tax Bill will identify:</a:t>
            </a:r>
          </a:p>
          <a:p>
            <a:pPr marL="257175" indent="-257175">
              <a:spcAft>
                <a:spcPts val="900"/>
              </a:spcAft>
              <a:buFont typeface="Arial" panose="020B0604020202020204" pitchFamily="34" charset="0"/>
              <a:buChar char="•"/>
            </a:pPr>
            <a:r>
              <a:rPr lang="en-US" sz="1650" dirty="0"/>
              <a:t>County</a:t>
            </a:r>
          </a:p>
          <a:p>
            <a:pPr marL="257175" indent="-257175">
              <a:spcAft>
                <a:spcPts val="900"/>
              </a:spcAft>
              <a:buFont typeface="Arial" panose="020B0604020202020204" pitchFamily="34" charset="0"/>
              <a:buChar char="•"/>
            </a:pPr>
            <a:r>
              <a:rPr lang="en-US" sz="1650" dirty="0"/>
              <a:t>Year of the Tax Bill</a:t>
            </a:r>
          </a:p>
          <a:p>
            <a:pPr marL="257175" indent="-257175">
              <a:spcAft>
                <a:spcPts val="900"/>
              </a:spcAft>
              <a:buFont typeface="Arial" panose="020B0604020202020204" pitchFamily="34" charset="0"/>
              <a:buChar char="•"/>
            </a:pPr>
            <a:r>
              <a:rPr lang="en-US" sz="1650" dirty="0"/>
              <a:t>Real Estate/Personal Property</a:t>
            </a:r>
          </a:p>
          <a:p>
            <a:pPr marL="257175" indent="-257175">
              <a:spcAft>
                <a:spcPts val="900"/>
              </a:spcAft>
              <a:buFont typeface="Arial" panose="020B0604020202020204" pitchFamily="34" charset="0"/>
              <a:buChar char="•"/>
            </a:pPr>
            <a:r>
              <a:rPr lang="en-US" sz="1650" dirty="0"/>
              <a:t>Name of the Owner</a:t>
            </a:r>
          </a:p>
          <a:p>
            <a:pPr marL="257175" indent="-257175">
              <a:spcAft>
                <a:spcPts val="900"/>
              </a:spcAft>
              <a:buFont typeface="Arial" panose="020B0604020202020204" pitchFamily="34" charset="0"/>
              <a:buChar char="•"/>
            </a:pPr>
            <a:r>
              <a:rPr lang="en-US" sz="1650" dirty="0"/>
              <a:t>Parcel Number/Account Number</a:t>
            </a:r>
          </a:p>
          <a:p>
            <a:pPr marL="257175" indent="-257175">
              <a:spcAft>
                <a:spcPts val="900"/>
              </a:spcAft>
              <a:buFont typeface="Arial" panose="020B0604020202020204" pitchFamily="34" charset="0"/>
              <a:buChar char="•"/>
            </a:pPr>
            <a:r>
              <a:rPr lang="en-US" sz="1650" dirty="0"/>
              <a:t>Bill Number</a:t>
            </a:r>
          </a:p>
          <a:p>
            <a:pPr marL="257175" indent="-257175">
              <a:spcAft>
                <a:spcPts val="900"/>
              </a:spcAft>
              <a:buFont typeface="Arial" panose="020B0604020202020204" pitchFamily="34" charset="0"/>
              <a:buChar char="•"/>
            </a:pPr>
            <a:r>
              <a:rPr lang="en-US" sz="1650" dirty="0"/>
              <a:t>Location of Property (Site Address)</a:t>
            </a:r>
          </a:p>
          <a:p>
            <a:pPr marL="257175" indent="-257175">
              <a:spcAft>
                <a:spcPts val="900"/>
              </a:spcAft>
              <a:buFont typeface="Arial" panose="020B0604020202020204" pitchFamily="34" charset="0"/>
              <a:buChar char="•"/>
            </a:pPr>
            <a:r>
              <a:rPr lang="en-US" sz="1650" dirty="0"/>
              <a:t>Brief Legal Description</a:t>
            </a:r>
          </a:p>
        </p:txBody>
      </p:sp>
    </p:spTree>
    <p:extLst>
      <p:ext uri="{BB962C8B-B14F-4D97-AF65-F5344CB8AC3E}">
        <p14:creationId xmlns:p14="http://schemas.microsoft.com/office/powerpoint/2010/main" val="3884561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573701-7B9E-484F-AC9E-6DA18AF16E7C}"/>
              </a:ext>
            </a:extLst>
          </p:cNvPr>
          <p:cNvSpPr/>
          <p:nvPr/>
        </p:nvSpPr>
        <p:spPr>
          <a:xfrm>
            <a:off x="165500" y="203753"/>
            <a:ext cx="7179518" cy="2067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b="1" i="1" dirty="0"/>
              <a:t>Assessed Values </a:t>
            </a:r>
            <a:r>
              <a:rPr lang="en-US" sz="1500" dirty="0"/>
              <a:t>as determined by the Assessor</a:t>
            </a:r>
          </a:p>
          <a:p>
            <a:endParaRPr lang="en-US" sz="1500" dirty="0"/>
          </a:p>
          <a:p>
            <a:r>
              <a:rPr lang="en-US" sz="1500" b="1" i="1" dirty="0"/>
              <a:t>Average </a:t>
            </a:r>
            <a:r>
              <a:rPr lang="en-US" sz="1500" b="1" i="1" dirty="0" err="1"/>
              <a:t>Assmt</a:t>
            </a:r>
            <a:r>
              <a:rPr lang="en-US" sz="1500" b="1" i="1" dirty="0"/>
              <a:t> Ratio </a:t>
            </a:r>
            <a:r>
              <a:rPr lang="en-US" sz="1500" dirty="0"/>
              <a:t>is the Aggregate Ratio which is </a:t>
            </a:r>
            <a:r>
              <a:rPr lang="en-US" sz="1500" b="1" dirty="0"/>
              <a:t>a comparison of the municipality's total locally assessed value to the Department's</a:t>
            </a:r>
            <a:r>
              <a:rPr lang="en-US" sz="1500" dirty="0"/>
              <a:t> non-manufacturing based Equalized Value.</a:t>
            </a:r>
          </a:p>
          <a:p>
            <a:endParaRPr lang="en-US" sz="1500" dirty="0"/>
          </a:p>
          <a:p>
            <a:r>
              <a:rPr lang="en-US" sz="1500" b="1" i="1" dirty="0"/>
              <a:t>Net Assessed Value Rate </a:t>
            </a:r>
            <a:r>
              <a:rPr lang="en-US" sz="1500" dirty="0"/>
              <a:t>is the Tax Rate that multiplied (x) by your total Assessed Value equals your gross tax.</a:t>
            </a:r>
          </a:p>
          <a:p>
            <a:pPr algn="ctr"/>
            <a:endParaRPr lang="en-US" sz="1013" dirty="0"/>
          </a:p>
        </p:txBody>
      </p:sp>
      <p:pic>
        <p:nvPicPr>
          <p:cNvPr id="9" name="Content Placeholder 8">
            <a:extLst>
              <a:ext uri="{FF2B5EF4-FFF2-40B4-BE49-F238E27FC236}">
                <a16:creationId xmlns:a16="http://schemas.microsoft.com/office/drawing/2014/main" id="{2BD04C00-70E7-4855-BD2A-420C241CF023}"/>
              </a:ext>
            </a:extLst>
          </p:cNvPr>
          <p:cNvPicPr>
            <a:picLocks noGrp="1" noChangeAspect="1"/>
          </p:cNvPicPr>
          <p:nvPr>
            <p:ph idx="1"/>
          </p:nvPr>
        </p:nvPicPr>
        <p:blipFill>
          <a:blip r:embed="rId2"/>
          <a:stretch>
            <a:fillRect/>
          </a:stretch>
        </p:blipFill>
        <p:spPr>
          <a:xfrm>
            <a:off x="205440" y="2176670"/>
            <a:ext cx="7427813" cy="1868557"/>
          </a:xfrm>
          <a:prstGeom prst="rect">
            <a:avLst/>
          </a:prstGeom>
        </p:spPr>
      </p:pic>
    </p:spTree>
    <p:extLst>
      <p:ext uri="{BB962C8B-B14F-4D97-AF65-F5344CB8AC3E}">
        <p14:creationId xmlns:p14="http://schemas.microsoft.com/office/powerpoint/2010/main" val="17229438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4461B6-B81B-46B5-977C-D41CE0A14CCB}"/>
              </a:ext>
            </a:extLst>
          </p:cNvPr>
          <p:cNvPicPr>
            <a:picLocks noGrp="1" noChangeAspect="1"/>
          </p:cNvPicPr>
          <p:nvPr>
            <p:ph idx="1"/>
          </p:nvPr>
        </p:nvPicPr>
        <p:blipFill>
          <a:blip r:embed="rId2"/>
          <a:stretch>
            <a:fillRect/>
          </a:stretch>
        </p:blipFill>
        <p:spPr>
          <a:xfrm>
            <a:off x="357809" y="2146853"/>
            <a:ext cx="6597693" cy="2673625"/>
          </a:xfrm>
          <a:prstGeom prst="rect">
            <a:avLst/>
          </a:prstGeom>
        </p:spPr>
      </p:pic>
      <p:sp>
        <p:nvSpPr>
          <p:cNvPr id="7" name="Rectangle 6">
            <a:extLst>
              <a:ext uri="{FF2B5EF4-FFF2-40B4-BE49-F238E27FC236}">
                <a16:creationId xmlns:a16="http://schemas.microsoft.com/office/drawing/2014/main" id="{574B8669-E39E-4EB8-8B50-75474B1CA3CE}"/>
              </a:ext>
            </a:extLst>
          </p:cNvPr>
          <p:cNvSpPr/>
          <p:nvPr/>
        </p:nvSpPr>
        <p:spPr>
          <a:xfrm>
            <a:off x="357809" y="149088"/>
            <a:ext cx="6597693" cy="2107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013" dirty="0"/>
              <a:t>Estimated Fair Market value is calculated by taking the Assessed Value divided by 	the Average </a:t>
            </a:r>
            <a:r>
              <a:rPr lang="en-US" sz="1013" dirty="0" err="1"/>
              <a:t>Assmt</a:t>
            </a:r>
            <a:r>
              <a:rPr lang="en-US" sz="1013" dirty="0"/>
              <a:t> Ratio (Aggregate Ratio) to the nearest hundred.  </a:t>
            </a:r>
          </a:p>
          <a:p>
            <a:endParaRPr lang="en-US" sz="1013" dirty="0"/>
          </a:p>
          <a:p>
            <a:r>
              <a:rPr lang="en-US" sz="1013" dirty="0"/>
              <a:t> This</a:t>
            </a:r>
            <a:r>
              <a:rPr lang="en-US" sz="2700" dirty="0"/>
              <a:t>*</a:t>
            </a:r>
            <a:r>
              <a:rPr lang="en-US" sz="1013" dirty="0"/>
              <a:t> will appear in the box if there are prior year taxes owing on the parcel</a:t>
            </a:r>
          </a:p>
          <a:p>
            <a:pPr marL="214313" indent="-214313">
              <a:buFont typeface="Arial" panose="020B0604020202020204" pitchFamily="34" charset="0"/>
              <a:buChar char="•"/>
            </a:pPr>
            <a:endParaRPr lang="en-US" sz="1013" dirty="0"/>
          </a:p>
          <a:p>
            <a:r>
              <a:rPr lang="en-US" sz="1013" dirty="0"/>
              <a:t>School Taxes also reduced by school levy tax credit – This amount is for the 	individual parcel and is deducted directly from the school districts next tax 	amount in the section below</a:t>
            </a:r>
          </a:p>
        </p:txBody>
      </p:sp>
    </p:spTree>
    <p:extLst>
      <p:ext uri="{BB962C8B-B14F-4D97-AF65-F5344CB8AC3E}">
        <p14:creationId xmlns:p14="http://schemas.microsoft.com/office/powerpoint/2010/main" val="27559783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333CE0-EDC0-43BF-B794-B5538442E837}"/>
              </a:ext>
            </a:extLst>
          </p:cNvPr>
          <p:cNvPicPr>
            <a:picLocks noGrp="1" noChangeAspect="1"/>
          </p:cNvPicPr>
          <p:nvPr>
            <p:ph idx="1"/>
          </p:nvPr>
        </p:nvPicPr>
        <p:blipFill>
          <a:blip r:embed="rId2"/>
          <a:stretch>
            <a:fillRect/>
          </a:stretch>
        </p:blipFill>
        <p:spPr>
          <a:xfrm>
            <a:off x="119270" y="1525657"/>
            <a:ext cx="6836232" cy="3245126"/>
          </a:xfrm>
          <a:prstGeom prst="rect">
            <a:avLst/>
          </a:prstGeom>
        </p:spPr>
      </p:pic>
      <p:sp>
        <p:nvSpPr>
          <p:cNvPr id="5" name="Flowchart: Process 4">
            <a:extLst>
              <a:ext uri="{FF2B5EF4-FFF2-40B4-BE49-F238E27FC236}">
                <a16:creationId xmlns:a16="http://schemas.microsoft.com/office/drawing/2014/main" id="{0FB6A3F7-A23E-43BF-AC8A-0AA1DB465082}"/>
              </a:ext>
            </a:extLst>
          </p:cNvPr>
          <p:cNvSpPr/>
          <p:nvPr/>
        </p:nvSpPr>
        <p:spPr>
          <a:xfrm>
            <a:off x="228600" y="119270"/>
            <a:ext cx="6987209" cy="1600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1013" dirty="0"/>
              <a:t>It is required to show both current and prior year tax information on the tax bill.</a:t>
            </a:r>
          </a:p>
          <a:p>
            <a:pPr marL="214313" indent="-214313">
              <a:buFont typeface="Arial" panose="020B0604020202020204" pitchFamily="34" charset="0"/>
              <a:buChar char="•"/>
            </a:pPr>
            <a:r>
              <a:rPr lang="en-US" sz="1013" dirty="0"/>
              <a:t>Taxing Jurisdictions are the entities that are authorized by law to levy taxes</a:t>
            </a:r>
          </a:p>
          <a:p>
            <a:pPr marL="214313" indent="-214313">
              <a:buFont typeface="Arial" panose="020B0604020202020204" pitchFamily="34" charset="0"/>
              <a:buChar char="•"/>
            </a:pPr>
            <a:r>
              <a:rPr lang="en-US" sz="1013" dirty="0"/>
              <a:t>The Estimated State Aids are allocated by the state and sent directly to the taxing jurisdictions</a:t>
            </a:r>
          </a:p>
          <a:p>
            <a:pPr marL="214313" indent="-214313">
              <a:buFont typeface="Arial" panose="020B0604020202020204" pitchFamily="34" charset="0"/>
              <a:buChar char="•"/>
            </a:pPr>
            <a:r>
              <a:rPr lang="en-US" sz="1013" dirty="0"/>
              <a:t>The Net Tax is required to be broken down by Taxing Jurisdiction and Year</a:t>
            </a:r>
          </a:p>
          <a:p>
            <a:pPr marL="214313" indent="-214313">
              <a:buFont typeface="Arial" panose="020B0604020202020204" pitchFamily="34" charset="0"/>
              <a:buChar char="•"/>
            </a:pPr>
            <a:r>
              <a:rPr lang="en-US" sz="1013" dirty="0"/>
              <a:t>Percentage of change shows the percentage the Net Taxes changed from Year to Year</a:t>
            </a:r>
          </a:p>
        </p:txBody>
      </p:sp>
      <p:sp>
        <p:nvSpPr>
          <p:cNvPr id="6" name="Rectangle 5">
            <a:extLst>
              <a:ext uri="{FF2B5EF4-FFF2-40B4-BE49-F238E27FC236}">
                <a16:creationId xmlns:a16="http://schemas.microsoft.com/office/drawing/2014/main" id="{A5875470-EEEC-46CA-A740-8552D0452A32}"/>
              </a:ext>
            </a:extLst>
          </p:cNvPr>
          <p:cNvSpPr/>
          <p:nvPr/>
        </p:nvSpPr>
        <p:spPr>
          <a:xfrm>
            <a:off x="228600" y="3424031"/>
            <a:ext cx="6907696" cy="690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013" dirty="0"/>
              <a:t>The credits also show current and prior year amounts, percentage of change and are deducted from the Total Tax to give you the Net Property Tax.  </a:t>
            </a:r>
          </a:p>
          <a:p>
            <a:pPr algn="ctr"/>
            <a:r>
              <a:rPr lang="en-US" sz="1013" dirty="0"/>
              <a:t>***Be aware this may not be the actual total amount due***</a:t>
            </a:r>
          </a:p>
        </p:txBody>
      </p:sp>
    </p:spTree>
    <p:extLst>
      <p:ext uri="{BB962C8B-B14F-4D97-AF65-F5344CB8AC3E}">
        <p14:creationId xmlns:p14="http://schemas.microsoft.com/office/powerpoint/2010/main" val="20835751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7F74-8D80-48D1-92C0-476CD287CB90}"/>
              </a:ext>
            </a:extLst>
          </p:cNvPr>
          <p:cNvSpPr/>
          <p:nvPr/>
        </p:nvSpPr>
        <p:spPr>
          <a:xfrm>
            <a:off x="6450495" y="818965"/>
            <a:ext cx="1859005" cy="3715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800" dirty="0"/>
              <a:t>If you have any specials in the Net Property Tax box, those will be added to your “Net Property Tax” total for your “TOTAL DUE” amount</a:t>
            </a:r>
          </a:p>
        </p:txBody>
      </p:sp>
      <p:pic>
        <p:nvPicPr>
          <p:cNvPr id="3" name="Content Placeholder 2">
            <a:extLst>
              <a:ext uri="{FF2B5EF4-FFF2-40B4-BE49-F238E27FC236}">
                <a16:creationId xmlns:a16="http://schemas.microsoft.com/office/drawing/2014/main" id="{B3E4AD48-FCD1-4F1A-882C-86BF58483C5A}"/>
              </a:ext>
            </a:extLst>
          </p:cNvPr>
          <p:cNvPicPr>
            <a:picLocks noGrp="1" noChangeAspect="1"/>
          </p:cNvPicPr>
          <p:nvPr>
            <p:ph idx="1"/>
          </p:nvPr>
        </p:nvPicPr>
        <p:blipFill>
          <a:blip r:embed="rId2"/>
          <a:stretch>
            <a:fillRect/>
          </a:stretch>
        </p:blipFill>
        <p:spPr>
          <a:xfrm>
            <a:off x="1" y="150876"/>
            <a:ext cx="6391656" cy="4711446"/>
          </a:xfrm>
          <a:prstGeom prst="rect">
            <a:avLst/>
          </a:prstGeom>
        </p:spPr>
      </p:pic>
    </p:spTree>
    <p:extLst>
      <p:ext uri="{BB962C8B-B14F-4D97-AF65-F5344CB8AC3E}">
        <p14:creationId xmlns:p14="http://schemas.microsoft.com/office/powerpoint/2010/main" val="37942106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DC1F-CF99-4977-8932-2AAF9A2C4C68}"/>
              </a:ext>
            </a:extLst>
          </p:cNvPr>
          <p:cNvSpPr>
            <a:spLocks noGrp="1"/>
          </p:cNvSpPr>
          <p:nvPr>
            <p:ph type="title"/>
          </p:nvPr>
        </p:nvSpPr>
        <p:spPr>
          <a:xfrm>
            <a:off x="508001" y="139148"/>
            <a:ext cx="6447501" cy="586409"/>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Referendums</a:t>
            </a:r>
          </a:p>
        </p:txBody>
      </p:sp>
      <p:pic>
        <p:nvPicPr>
          <p:cNvPr id="4" name="Content Placeholder 3">
            <a:extLst>
              <a:ext uri="{FF2B5EF4-FFF2-40B4-BE49-F238E27FC236}">
                <a16:creationId xmlns:a16="http://schemas.microsoft.com/office/drawing/2014/main" id="{DFE57531-6A85-4B04-B957-613313F7393D}"/>
              </a:ext>
            </a:extLst>
          </p:cNvPr>
          <p:cNvPicPr>
            <a:picLocks noGrp="1" noChangeAspect="1"/>
          </p:cNvPicPr>
          <p:nvPr>
            <p:ph idx="1"/>
          </p:nvPr>
        </p:nvPicPr>
        <p:blipFill>
          <a:blip r:embed="rId2"/>
          <a:stretch>
            <a:fillRect/>
          </a:stretch>
        </p:blipFill>
        <p:spPr>
          <a:xfrm>
            <a:off x="178905" y="2494723"/>
            <a:ext cx="8100392" cy="1784075"/>
          </a:xfrm>
          <a:prstGeom prst="rect">
            <a:avLst/>
          </a:prstGeom>
        </p:spPr>
      </p:pic>
      <p:sp>
        <p:nvSpPr>
          <p:cNvPr id="3" name="Rectangle 2">
            <a:extLst>
              <a:ext uri="{FF2B5EF4-FFF2-40B4-BE49-F238E27FC236}">
                <a16:creationId xmlns:a16="http://schemas.microsoft.com/office/drawing/2014/main" id="{572B27C9-D394-40EA-828D-1BD09EF578D6}"/>
              </a:ext>
            </a:extLst>
          </p:cNvPr>
          <p:cNvSpPr/>
          <p:nvPr/>
        </p:nvSpPr>
        <p:spPr>
          <a:xfrm>
            <a:off x="318052" y="645851"/>
            <a:ext cx="6917635" cy="1630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buFont typeface="Arial" panose="020B0604020202020204" pitchFamily="34" charset="0"/>
              <a:buChar char="•"/>
            </a:pPr>
            <a:r>
              <a:rPr lang="en-US" sz="1500" dirty="0"/>
              <a:t>This area of the tax bill shows if there were any referendums that impacted the tax bill. It shows:</a:t>
            </a:r>
          </a:p>
          <a:p>
            <a:pPr marL="600075" lvl="1" indent="-257175">
              <a:buFont typeface="Arial" panose="020B0604020202020204" pitchFamily="34" charset="0"/>
              <a:buChar char="•"/>
            </a:pPr>
            <a:r>
              <a:rPr lang="en-US" sz="1500" dirty="0"/>
              <a:t>Taxing Jurisdiction that passed the referendum</a:t>
            </a:r>
          </a:p>
          <a:p>
            <a:pPr marL="600075" lvl="1" indent="-257175">
              <a:buFont typeface="Arial" panose="020B0604020202020204" pitchFamily="34" charset="0"/>
              <a:buChar char="•"/>
            </a:pPr>
            <a:r>
              <a:rPr lang="en-US" sz="1500" dirty="0"/>
              <a:t>Total amount of the referendum levied against that municipality</a:t>
            </a:r>
          </a:p>
          <a:p>
            <a:pPr marL="600075" lvl="1" indent="-257175">
              <a:buFont typeface="Arial" panose="020B0604020202020204" pitchFamily="34" charset="0"/>
              <a:buChar char="•"/>
            </a:pPr>
            <a:r>
              <a:rPr lang="en-US" sz="1500" dirty="0"/>
              <a:t>Individual tax impact to that specific parcel </a:t>
            </a:r>
          </a:p>
          <a:p>
            <a:pPr marL="600075" lvl="1" indent="-257175">
              <a:buFont typeface="Arial" panose="020B0604020202020204" pitchFamily="34" charset="0"/>
              <a:buChar char="•"/>
            </a:pPr>
            <a:r>
              <a:rPr lang="en-US" sz="1500" dirty="0"/>
              <a:t>Year that the referendum will no longer show on the tax bill</a:t>
            </a:r>
          </a:p>
        </p:txBody>
      </p:sp>
    </p:spTree>
    <p:extLst>
      <p:ext uri="{BB962C8B-B14F-4D97-AF65-F5344CB8AC3E}">
        <p14:creationId xmlns:p14="http://schemas.microsoft.com/office/powerpoint/2010/main" val="2706420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8B88-8999-45D8-933C-1F9D878648E5}"/>
              </a:ext>
            </a:extLst>
          </p:cNvPr>
          <p:cNvSpPr>
            <a:spLocks noGrp="1"/>
          </p:cNvSpPr>
          <p:nvPr>
            <p:ph type="title"/>
          </p:nvPr>
        </p:nvSpPr>
        <p:spPr>
          <a:xfrm>
            <a:off x="508001" y="144018"/>
            <a:ext cx="6447501" cy="562356"/>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solidFill>
                  <a:srgbClr val="92D050"/>
                </a:solidFill>
              </a:rPr>
              <a:t>Payment Information</a:t>
            </a:r>
          </a:p>
        </p:txBody>
      </p:sp>
      <p:pic>
        <p:nvPicPr>
          <p:cNvPr id="4" name="Content Placeholder 3">
            <a:extLst>
              <a:ext uri="{FF2B5EF4-FFF2-40B4-BE49-F238E27FC236}">
                <a16:creationId xmlns:a16="http://schemas.microsoft.com/office/drawing/2014/main" id="{00DF6BD6-9644-4814-AE36-27C6EB470875}"/>
              </a:ext>
            </a:extLst>
          </p:cNvPr>
          <p:cNvPicPr>
            <a:picLocks noGrp="1" noChangeAspect="1"/>
          </p:cNvPicPr>
          <p:nvPr>
            <p:ph idx="1"/>
          </p:nvPr>
        </p:nvPicPr>
        <p:blipFill>
          <a:blip r:embed="rId2"/>
          <a:stretch>
            <a:fillRect/>
          </a:stretch>
        </p:blipFill>
        <p:spPr>
          <a:xfrm>
            <a:off x="308113" y="2040136"/>
            <a:ext cx="6858000" cy="2830038"/>
          </a:xfrm>
          <a:prstGeom prst="rect">
            <a:avLst/>
          </a:prstGeom>
        </p:spPr>
      </p:pic>
      <p:sp>
        <p:nvSpPr>
          <p:cNvPr id="3" name="Rectangle 2">
            <a:extLst>
              <a:ext uri="{FF2B5EF4-FFF2-40B4-BE49-F238E27FC236}">
                <a16:creationId xmlns:a16="http://schemas.microsoft.com/office/drawing/2014/main" id="{41F39439-D955-4DD0-AB0F-5AED40CC4B81}"/>
              </a:ext>
            </a:extLst>
          </p:cNvPr>
          <p:cNvSpPr/>
          <p:nvPr/>
        </p:nvSpPr>
        <p:spPr>
          <a:xfrm>
            <a:off x="308113" y="788670"/>
            <a:ext cx="6858000" cy="1251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013" dirty="0"/>
              <a:t>The stubs on the bottom of the tax bill provide the installment and the PAY FULL AMOUNT option amounts.  They show:</a:t>
            </a:r>
          </a:p>
          <a:p>
            <a:pPr marL="214313" indent="-214313">
              <a:buFont typeface="Arial" panose="020B0604020202020204" pitchFamily="34" charset="0"/>
              <a:buChar char="•"/>
            </a:pPr>
            <a:r>
              <a:rPr lang="en-US" sz="1013" dirty="0"/>
              <a:t>Due date</a:t>
            </a:r>
          </a:p>
          <a:p>
            <a:pPr marL="214313" indent="-214313">
              <a:buFont typeface="Arial" panose="020B0604020202020204" pitchFamily="34" charset="0"/>
              <a:buChar char="•"/>
            </a:pPr>
            <a:r>
              <a:rPr lang="en-US" sz="1013" dirty="0"/>
              <a:t>Who to make your checks payable </a:t>
            </a:r>
          </a:p>
          <a:p>
            <a:pPr marL="214313" indent="-214313">
              <a:buFont typeface="Arial" panose="020B0604020202020204" pitchFamily="34" charset="0"/>
              <a:buChar char="•"/>
            </a:pPr>
            <a:r>
              <a:rPr lang="en-US" sz="1013" dirty="0"/>
              <a:t>Where the payment can be mailed.</a:t>
            </a:r>
          </a:p>
        </p:txBody>
      </p:sp>
    </p:spTree>
    <p:extLst>
      <p:ext uri="{BB962C8B-B14F-4D97-AF65-F5344CB8AC3E}">
        <p14:creationId xmlns:p14="http://schemas.microsoft.com/office/powerpoint/2010/main" val="257326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Definition </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6812736" cy="3244181"/>
          </a:xfrm>
        </p:spPr>
        <p:txBody>
          <a:bodyPr/>
          <a:lstStyle/>
          <a:p>
            <a:pPr>
              <a:spcAft>
                <a:spcPts val="500"/>
              </a:spcAft>
            </a:pPr>
            <a:r>
              <a:rPr lang="en-US" dirty="0"/>
              <a:t>Estimate of total taxable value of all real and personal property in each taxation district as of January 1</a:t>
            </a:r>
          </a:p>
          <a:p>
            <a:pPr lvl="1">
              <a:spcAft>
                <a:spcPts val="600"/>
              </a:spcAft>
            </a:pPr>
            <a:r>
              <a:rPr lang="en-US" dirty="0"/>
              <a:t>Excludes exempt property (personal property exempt starting in 2024)</a:t>
            </a:r>
          </a:p>
          <a:p>
            <a:pPr lvl="1">
              <a:spcAft>
                <a:spcPts val="600"/>
              </a:spcAft>
            </a:pPr>
            <a:r>
              <a:rPr lang="en-US" dirty="0"/>
              <a:t>Agricultural land (class 4) – use value vs. market value</a:t>
            </a:r>
          </a:p>
          <a:p>
            <a:pPr lvl="1">
              <a:spcAft>
                <a:spcPts val="600"/>
              </a:spcAft>
            </a:pPr>
            <a:r>
              <a:rPr lang="en-US" dirty="0"/>
              <a:t>Undeveloped land (class 5) – 50% of market value</a:t>
            </a:r>
          </a:p>
          <a:p>
            <a:pPr lvl="1">
              <a:spcAft>
                <a:spcPts val="1200"/>
              </a:spcAft>
            </a:pPr>
            <a:r>
              <a:rPr lang="en-US" dirty="0"/>
              <a:t>Agricultural forest (class 5M) – 50% of market value</a:t>
            </a:r>
          </a:p>
          <a:p>
            <a:pPr>
              <a:spcAft>
                <a:spcPts val="1200"/>
              </a:spcAft>
            </a:pPr>
            <a:r>
              <a:rPr lang="en-US" dirty="0"/>
              <a:t>August 1 – DOR issues preliminary values</a:t>
            </a:r>
          </a:p>
          <a:p>
            <a:pPr>
              <a:spcAft>
                <a:spcPts val="800"/>
              </a:spcAft>
            </a:pPr>
            <a:r>
              <a:rPr lang="en-US" dirty="0"/>
              <a:t>August 15 – DOR issues certified values</a:t>
            </a:r>
          </a:p>
          <a:p>
            <a:endParaRPr lang="en-US" dirty="0"/>
          </a:p>
        </p:txBody>
      </p:sp>
      <p:pic>
        <p:nvPicPr>
          <p:cNvPr id="5" name="Graphic 4">
            <a:extLst>
              <a:ext uri="{FF2B5EF4-FFF2-40B4-BE49-F238E27FC236}">
                <a16:creationId xmlns:a16="http://schemas.microsoft.com/office/drawing/2014/main" id="{E36A8BA7-F629-88C8-0CFA-307FA2AA04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
        <p:nvSpPr>
          <p:cNvPr id="20" name="Slide Number Placeholder 19">
            <a:extLst>
              <a:ext uri="{FF2B5EF4-FFF2-40B4-BE49-F238E27FC236}">
                <a16:creationId xmlns:a16="http://schemas.microsoft.com/office/drawing/2014/main" id="{5E7654FE-D03B-052F-0086-11237C3CE5F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418028303"/>
      </p:ext>
    </p:extLst>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F504CE-81D7-4623-81CA-A8F4C4B9494F}"/>
              </a:ext>
            </a:extLst>
          </p:cNvPr>
          <p:cNvPicPr>
            <a:picLocks noGrp="1" noChangeAspect="1"/>
          </p:cNvPicPr>
          <p:nvPr>
            <p:ph idx="1"/>
          </p:nvPr>
        </p:nvPicPr>
        <p:blipFill>
          <a:blip r:embed="rId2"/>
          <a:stretch>
            <a:fillRect/>
          </a:stretch>
        </p:blipFill>
        <p:spPr>
          <a:xfrm>
            <a:off x="506896" y="119269"/>
            <a:ext cx="4770782" cy="5024231"/>
          </a:xfrm>
          <a:prstGeom prst="rect">
            <a:avLst/>
          </a:prstGeom>
        </p:spPr>
      </p:pic>
      <p:sp>
        <p:nvSpPr>
          <p:cNvPr id="5" name="Rectangle 4">
            <a:extLst>
              <a:ext uri="{FF2B5EF4-FFF2-40B4-BE49-F238E27FC236}">
                <a16:creationId xmlns:a16="http://schemas.microsoft.com/office/drawing/2014/main" id="{59CB4F77-CB96-4357-A9FE-8B9BE7BC45B6}"/>
              </a:ext>
            </a:extLst>
          </p:cNvPr>
          <p:cNvSpPr/>
          <p:nvPr/>
        </p:nvSpPr>
        <p:spPr>
          <a:xfrm>
            <a:off x="5565913" y="248478"/>
            <a:ext cx="1540565" cy="458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013" dirty="0"/>
              <a:t>That is the explanation of</a:t>
            </a:r>
          </a:p>
          <a:p>
            <a:r>
              <a:rPr lang="en-US" sz="1013" dirty="0"/>
              <a:t>What information is needed, where the information comes from, how it is calculated and where that information is on the tax bill.</a:t>
            </a:r>
          </a:p>
          <a:p>
            <a:endParaRPr lang="en-US" sz="1013" dirty="0"/>
          </a:p>
          <a:p>
            <a:pPr algn="ctr"/>
            <a:endParaRPr lang="en-US" sz="1013" dirty="0"/>
          </a:p>
          <a:p>
            <a:pPr algn="ctr"/>
            <a:r>
              <a:rPr lang="en-US" sz="1013" dirty="0"/>
              <a:t>Any Questions?</a:t>
            </a:r>
          </a:p>
        </p:txBody>
      </p:sp>
    </p:spTree>
    <p:extLst>
      <p:ext uri="{BB962C8B-B14F-4D97-AF65-F5344CB8AC3E}">
        <p14:creationId xmlns:p14="http://schemas.microsoft.com/office/powerpoint/2010/main" val="23242636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E3B5-B856-41B1-9DDB-D917E8B00FE3}"/>
              </a:ext>
            </a:extLst>
          </p:cNvPr>
          <p:cNvSpPr>
            <a:spLocks noGrp="1"/>
          </p:cNvSpPr>
          <p:nvPr>
            <p:ph type="ctrTitle"/>
          </p:nvPr>
        </p:nvSpPr>
        <p:spPr>
          <a:xfrm>
            <a:off x="425197" y="1803401"/>
            <a:ext cx="6530306" cy="822674"/>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dirty="0">
                <a:solidFill>
                  <a:srgbClr val="92D050"/>
                </a:solidFill>
              </a:rPr>
              <a:t>Questions</a:t>
            </a:r>
          </a:p>
        </p:txBody>
      </p:sp>
      <p:sp>
        <p:nvSpPr>
          <p:cNvPr id="3" name="Subtitle 2">
            <a:extLst>
              <a:ext uri="{FF2B5EF4-FFF2-40B4-BE49-F238E27FC236}">
                <a16:creationId xmlns:a16="http://schemas.microsoft.com/office/drawing/2014/main" id="{7DD0147A-C66B-4DFE-AE21-B5C2AA7434DD}"/>
              </a:ext>
            </a:extLst>
          </p:cNvPr>
          <p:cNvSpPr>
            <a:spLocks noGrp="1"/>
          </p:cNvSpPr>
          <p:nvPr>
            <p:ph type="subTitle" idx="1"/>
          </p:nvPr>
        </p:nvSpPr>
        <p:spPr>
          <a:xfrm>
            <a:off x="1130300" y="3038125"/>
            <a:ext cx="5825202" cy="1309847"/>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2873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Purpose </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200"/>
              </a:spcAft>
            </a:pPr>
            <a:r>
              <a:rPr lang="en-US" dirty="0"/>
              <a:t>Provide uniform basis to administer property tax system for levy purposes</a:t>
            </a:r>
          </a:p>
          <a:p>
            <a:pPr lvl="1">
              <a:spcAft>
                <a:spcPts val="1200"/>
              </a:spcAft>
            </a:pPr>
            <a:r>
              <a:rPr lang="en-US" dirty="0"/>
              <a:t>Fairness and equity between municipalities</a:t>
            </a:r>
          </a:p>
          <a:p>
            <a:pPr>
              <a:spcAft>
                <a:spcPts val="1200"/>
              </a:spcAft>
            </a:pPr>
            <a:r>
              <a:rPr lang="en-US" dirty="0"/>
              <a:t>Municipal boundary ≠ school, county, tech college boundaries</a:t>
            </a:r>
          </a:p>
          <a:p>
            <a:pPr>
              <a:spcAft>
                <a:spcPts val="200"/>
              </a:spcAft>
            </a:pPr>
            <a:r>
              <a:rPr lang="en-US" dirty="0"/>
              <a:t>Equalized values do not extend to individual properties</a:t>
            </a:r>
          </a:p>
          <a:p>
            <a:pPr lvl="1"/>
            <a:r>
              <a:rPr lang="en-US" dirty="0"/>
              <a:t>Individual parcel/property tax fairness dependent on municipal assessment roll</a:t>
            </a:r>
          </a:p>
          <a:p>
            <a:endParaRPr lang="en-US" dirty="0"/>
          </a:p>
        </p:txBody>
      </p:sp>
      <p:sp>
        <p:nvSpPr>
          <p:cNvPr id="6" name="Slide Number Placeholder 5">
            <a:extLst>
              <a:ext uri="{FF2B5EF4-FFF2-40B4-BE49-F238E27FC236}">
                <a16:creationId xmlns:a16="http://schemas.microsoft.com/office/drawing/2014/main" id="{BA6A1FF8-0764-9338-3134-BB9D0E66877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2" name="Graphic 1">
            <a:extLst>
              <a:ext uri="{FF2B5EF4-FFF2-40B4-BE49-F238E27FC236}">
                <a16:creationId xmlns:a16="http://schemas.microsoft.com/office/drawing/2014/main" id="{0E9AC775-11C0-7974-ECAA-6FE1417172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159787579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Uses </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400"/>
              </a:spcAft>
            </a:pPr>
            <a:r>
              <a:rPr lang="en-US" dirty="0"/>
              <a:t>Apportionment of property tax levy</a:t>
            </a:r>
          </a:p>
          <a:p>
            <a:pPr lvl="1">
              <a:spcAft>
                <a:spcPts val="600"/>
              </a:spcAft>
            </a:pPr>
            <a:r>
              <a:rPr lang="en-US" dirty="0"/>
              <a:t>Counties</a:t>
            </a:r>
          </a:p>
          <a:p>
            <a:pPr lvl="1">
              <a:spcAft>
                <a:spcPts val="600"/>
              </a:spcAft>
            </a:pPr>
            <a:r>
              <a:rPr lang="en-US" dirty="0"/>
              <a:t>School districts</a:t>
            </a:r>
          </a:p>
          <a:p>
            <a:pPr lvl="1">
              <a:spcAft>
                <a:spcPts val="600"/>
              </a:spcAft>
            </a:pPr>
            <a:r>
              <a:rPr lang="en-US" dirty="0"/>
              <a:t>Technical colleges</a:t>
            </a:r>
          </a:p>
          <a:p>
            <a:pPr lvl="1">
              <a:spcAft>
                <a:spcPts val="1000"/>
              </a:spcAft>
            </a:pPr>
            <a:r>
              <a:rPr lang="en-US" dirty="0"/>
              <a:t>State reforestation</a:t>
            </a:r>
          </a:p>
          <a:p>
            <a:pPr>
              <a:spcAft>
                <a:spcPts val="1000"/>
              </a:spcAft>
            </a:pPr>
            <a:r>
              <a:rPr lang="en-US" dirty="0"/>
              <a:t>Allocation of state aids</a:t>
            </a:r>
          </a:p>
          <a:p>
            <a:pPr>
              <a:spcAft>
                <a:spcPts val="800"/>
              </a:spcAft>
            </a:pPr>
            <a:r>
              <a:rPr lang="en-US" dirty="0"/>
              <a:t>Debt limit calculation</a:t>
            </a:r>
          </a:p>
          <a:p>
            <a:endParaRPr lang="en-US" dirty="0"/>
          </a:p>
        </p:txBody>
      </p:sp>
      <p:sp>
        <p:nvSpPr>
          <p:cNvPr id="5" name="Slide Number Placeholder 4">
            <a:extLst>
              <a:ext uri="{FF2B5EF4-FFF2-40B4-BE49-F238E27FC236}">
                <a16:creationId xmlns:a16="http://schemas.microsoft.com/office/drawing/2014/main" id="{FB26BDE6-B55D-6F99-776E-E81B91BA314D}"/>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F5922C77-8FBA-E4D3-5F58-4E2A952FE8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32726734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Uses </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1000"/>
              </a:spcAft>
            </a:pPr>
            <a:r>
              <a:rPr lang="en-US" dirty="0"/>
              <a:t>Municipal assessment compliance – sec. 70.05 Wis. Stats.</a:t>
            </a:r>
          </a:p>
          <a:p>
            <a:pPr>
              <a:spcAft>
                <a:spcPts val="1000"/>
              </a:spcAft>
            </a:pPr>
            <a:r>
              <a:rPr lang="en-US" dirty="0"/>
              <a:t>Equating manufacturing property assessments</a:t>
            </a:r>
          </a:p>
          <a:p>
            <a:r>
              <a:rPr lang="en-US" dirty="0"/>
              <a:t>Levy limit calculations – net new construction</a:t>
            </a:r>
          </a:p>
          <a:p>
            <a:endParaRPr lang="en-US" dirty="0"/>
          </a:p>
        </p:txBody>
      </p:sp>
      <p:sp>
        <p:nvSpPr>
          <p:cNvPr id="5" name="Slide Number Placeholder 4">
            <a:extLst>
              <a:ext uri="{FF2B5EF4-FFF2-40B4-BE49-F238E27FC236}">
                <a16:creationId xmlns:a16="http://schemas.microsoft.com/office/drawing/2014/main" id="{F2CAD7E2-DB44-FBC2-0ACE-F55077AE870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9115BA69-1028-1892-31EB-AE272992CF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408547680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1000"/>
              </a:spcAft>
            </a:pPr>
            <a:r>
              <a:rPr lang="en-US" dirty="0"/>
              <a:t>Prior year corrections </a:t>
            </a:r>
          </a:p>
          <a:p>
            <a:pPr>
              <a:spcAft>
                <a:spcPts val="1000"/>
              </a:spcAft>
            </a:pPr>
            <a:r>
              <a:rPr lang="en-US" dirty="0"/>
              <a:t>Economic adjustments (market value changes)</a:t>
            </a:r>
          </a:p>
          <a:p>
            <a:r>
              <a:rPr lang="en-US" dirty="0"/>
              <a:t>Municipal Assessment Report (MAR)</a:t>
            </a:r>
          </a:p>
          <a:p>
            <a:pPr lvl="1">
              <a:spcAft>
                <a:spcPts val="600"/>
              </a:spcAft>
            </a:pPr>
            <a:r>
              <a:rPr lang="en-US" dirty="0"/>
              <a:t>New construction</a:t>
            </a:r>
          </a:p>
          <a:p>
            <a:pPr lvl="1">
              <a:spcAft>
                <a:spcPts val="600"/>
              </a:spcAft>
            </a:pPr>
            <a:r>
              <a:rPr lang="en-US" dirty="0"/>
              <a:t>Demolitions</a:t>
            </a:r>
          </a:p>
          <a:p>
            <a:pPr lvl="1">
              <a:spcAft>
                <a:spcPts val="600"/>
              </a:spcAft>
            </a:pPr>
            <a:r>
              <a:rPr lang="en-US" dirty="0"/>
              <a:t>Annexations</a:t>
            </a:r>
          </a:p>
          <a:p>
            <a:pPr lvl="1">
              <a:spcAft>
                <a:spcPts val="400"/>
              </a:spcAft>
            </a:pPr>
            <a:r>
              <a:rPr lang="en-US" dirty="0"/>
              <a:t>Exemptions</a:t>
            </a:r>
          </a:p>
          <a:p>
            <a:endParaRPr lang="en-US" dirty="0"/>
          </a:p>
          <a:p>
            <a:endParaRPr lang="en-US" dirty="0"/>
          </a:p>
        </p:txBody>
      </p:sp>
      <p:sp>
        <p:nvSpPr>
          <p:cNvPr id="5" name="Slide Number Placeholder 4">
            <a:extLst>
              <a:ext uri="{FF2B5EF4-FFF2-40B4-BE49-F238E27FC236}">
                <a16:creationId xmlns:a16="http://schemas.microsoft.com/office/drawing/2014/main" id="{ACB0B365-6802-3273-895E-45BC33C949E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420D24A1-09E5-F33A-259C-768821392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197858981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1000"/>
              </a:spcAft>
            </a:pPr>
            <a:r>
              <a:rPr lang="en-US" dirty="0"/>
              <a:t>Manufacturing property</a:t>
            </a:r>
          </a:p>
          <a:p>
            <a:r>
              <a:rPr lang="en-US" dirty="0"/>
              <a:t>Statement of Changes in Equalized Values Report</a:t>
            </a:r>
            <a:r>
              <a:rPr lang="en-US" dirty="0">
                <a:solidFill>
                  <a:srgbClr val="0070C0"/>
                </a:solidFill>
                <a:hlinkClick r:id="rId3">
                  <a:extLst>
                    <a:ext uri="{A12FA001-AC4F-418D-AE19-62706E023703}">
                      <ahyp:hlinkClr xmlns:ahyp="http://schemas.microsoft.com/office/drawing/2018/hyperlinkcolor" val="tx"/>
                    </a:ext>
                  </a:extLst>
                </a:hlinkClick>
              </a:rPr>
              <a:t> </a:t>
            </a:r>
            <a:endParaRPr lang="en-US" dirty="0">
              <a:solidFill>
                <a:srgbClr val="0070C0"/>
              </a:solidFill>
            </a:endParaRPr>
          </a:p>
          <a:p>
            <a:pPr lvl="1">
              <a:spcAft>
                <a:spcPts val="800"/>
              </a:spcAft>
            </a:pPr>
            <a:r>
              <a:rPr lang="fr-FR" dirty="0">
                <a:solidFill>
                  <a:srgbClr val="0070C0"/>
                </a:solidFill>
                <a:hlinkClick r:id="rId4">
                  <a:extLst>
                    <a:ext uri="{A12FA001-AC4F-418D-AE19-62706E023703}">
                      <ahyp:hlinkClr xmlns:ahyp="http://schemas.microsoft.com/office/drawing/2018/hyperlinkcolor" val="tx"/>
                    </a:ext>
                  </a:extLst>
                </a:hlinkClick>
              </a:rPr>
              <a:t>revenue.wi.gov/Pages/Report/soc-eqv.aspx</a:t>
            </a:r>
            <a:endParaRPr lang="fr-FR" dirty="0">
              <a:solidFill>
                <a:srgbClr val="0070C0"/>
              </a:solidFill>
            </a:endParaRPr>
          </a:p>
          <a:p>
            <a:pPr lvl="1">
              <a:spcAft>
                <a:spcPts val="800"/>
              </a:spcAft>
            </a:pPr>
            <a:r>
              <a:rPr lang="en-US" dirty="0"/>
              <a:t>Compares previous year’s values to current year </a:t>
            </a:r>
          </a:p>
          <a:p>
            <a:pPr lvl="1">
              <a:spcAft>
                <a:spcPts val="400"/>
              </a:spcAft>
            </a:pPr>
            <a:r>
              <a:rPr lang="en-US" dirty="0"/>
              <a:t>Details changes and includes prior year corrections</a:t>
            </a:r>
            <a:endParaRPr lang="en-US" dirty="0">
              <a:solidFill>
                <a:srgbClr val="0070C0"/>
              </a:solidFill>
            </a:endParaRPr>
          </a:p>
          <a:p>
            <a:endParaRPr lang="en-US" dirty="0"/>
          </a:p>
        </p:txBody>
      </p:sp>
      <p:sp>
        <p:nvSpPr>
          <p:cNvPr id="5" name="Slide Number Placeholder 4">
            <a:extLst>
              <a:ext uri="{FF2B5EF4-FFF2-40B4-BE49-F238E27FC236}">
                <a16:creationId xmlns:a16="http://schemas.microsoft.com/office/drawing/2014/main" id="{4AD0F074-1266-3B2F-2EE2-3AED1446A49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196579BE-D1C4-B4C6-1436-BCBDA1A551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32227960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Prior Year Corrections</a:t>
            </a:r>
          </a:p>
          <a:p>
            <a:pPr>
              <a:spcAft>
                <a:spcPts val="1200"/>
              </a:spcAft>
            </a:pPr>
            <a:r>
              <a:rPr lang="en-US" dirty="0"/>
              <a:t>DOR uses assessor data submitted by the second Monday in June to calculate equalized values certified on August 15 </a:t>
            </a:r>
          </a:p>
          <a:p>
            <a:r>
              <a:rPr lang="en-US" dirty="0"/>
              <a:t>Information provided after second Monday in June becomes a correction to </a:t>
            </a:r>
            <a:br>
              <a:rPr lang="en-US" dirty="0"/>
            </a:br>
            <a:r>
              <a:rPr lang="en-US" dirty="0"/>
              <a:t>next year’s equalized value</a:t>
            </a:r>
          </a:p>
          <a:p>
            <a:endParaRPr lang="en-US" dirty="0"/>
          </a:p>
        </p:txBody>
      </p:sp>
      <p:sp>
        <p:nvSpPr>
          <p:cNvPr id="5" name="Slide Number Placeholder 4">
            <a:extLst>
              <a:ext uri="{FF2B5EF4-FFF2-40B4-BE49-F238E27FC236}">
                <a16:creationId xmlns:a16="http://schemas.microsoft.com/office/drawing/2014/main" id="{DE8C2C47-20AA-C1A8-B4BF-CCEEEC7E80B5}"/>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C62E613D-2C8B-1359-46AE-EF9FBBD476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314145471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Prior Year Corrections – Three-Step Process</a:t>
            </a:r>
          </a:p>
          <a:p>
            <a:pPr>
              <a:spcAft>
                <a:spcPts val="200"/>
              </a:spcAft>
            </a:pPr>
            <a:r>
              <a:rPr lang="en-US" dirty="0"/>
              <a:t>Step 1 – Correction</a:t>
            </a:r>
          </a:p>
          <a:p>
            <a:pPr lvl="1">
              <a:spcAft>
                <a:spcPts val="200"/>
              </a:spcAft>
            </a:pPr>
            <a:r>
              <a:rPr lang="en-US" dirty="0"/>
              <a:t>Equalized values carried forward each year</a:t>
            </a:r>
          </a:p>
          <a:p>
            <a:pPr lvl="1"/>
            <a:r>
              <a:rPr lang="en-US" dirty="0"/>
              <a:t>Apply correction amount to calculate next year's starting value</a:t>
            </a:r>
          </a:p>
          <a:p>
            <a:pPr marL="401638" indent="-287338">
              <a:spcAft>
                <a:spcPts val="200"/>
              </a:spcAft>
              <a:buSzPct val="100000"/>
            </a:pPr>
            <a:r>
              <a:rPr lang="en-US" dirty="0"/>
              <a:t>Step 2 – Compensation</a:t>
            </a:r>
          </a:p>
          <a:p>
            <a:pPr marL="630238" lvl="1" indent="-287338">
              <a:spcAft>
                <a:spcPts val="200"/>
              </a:spcAft>
              <a:buSzPct val="100000"/>
            </a:pPr>
            <a:r>
              <a:rPr lang="en-US" dirty="0"/>
              <a:t>Apply correction amount a second time to compensate for over- or under-valuation in previous year</a:t>
            </a:r>
          </a:p>
          <a:p>
            <a:pPr marL="630238" lvl="1" indent="-287338">
              <a:buSzPct val="100000"/>
            </a:pPr>
            <a:r>
              <a:rPr lang="en-US" dirty="0"/>
              <a:t>This is a one-year adjustment, removed in the following year</a:t>
            </a:r>
          </a:p>
          <a:p>
            <a:pPr marL="401638" indent="-287338">
              <a:spcAft>
                <a:spcPts val="200"/>
              </a:spcAft>
              <a:buSzPct val="100000"/>
            </a:pPr>
            <a:r>
              <a:rPr lang="en-US" dirty="0"/>
              <a:t>Step 3 – Removal of compensation</a:t>
            </a:r>
          </a:p>
          <a:p>
            <a:pPr marL="630238" lvl="1" indent="-287338">
              <a:buSzPct val="100000"/>
            </a:pPr>
            <a:r>
              <a:rPr lang="en-US" dirty="0"/>
              <a:t>The compensation amount is removed</a:t>
            </a:r>
          </a:p>
          <a:p>
            <a:endParaRPr lang="en-US" dirty="0"/>
          </a:p>
        </p:txBody>
      </p:sp>
      <p:sp>
        <p:nvSpPr>
          <p:cNvPr id="5" name="Slide Number Placeholder 4">
            <a:extLst>
              <a:ext uri="{FF2B5EF4-FFF2-40B4-BE49-F238E27FC236}">
                <a16:creationId xmlns:a16="http://schemas.microsoft.com/office/drawing/2014/main" id="{C32A1C49-5FC4-435C-8C5E-3CCA4CB3AB1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DCF45FA6-EE46-3A1F-EE01-F74E8B365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54658056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Prior Year Corrections – Example for City of Badger</a:t>
            </a:r>
          </a:p>
          <a:p>
            <a:pPr>
              <a:spcAft>
                <a:spcPts val="1000"/>
              </a:spcAft>
            </a:pPr>
            <a:r>
              <a:rPr lang="en-US" dirty="0"/>
              <a:t>Estimated MAR submitted in June 2023</a:t>
            </a:r>
          </a:p>
          <a:p>
            <a:pPr>
              <a:spcAft>
                <a:spcPts val="1000"/>
              </a:spcAft>
            </a:pPr>
            <a:r>
              <a:rPr lang="en-US" dirty="0"/>
              <a:t>Final MAR submitted in September 2023 </a:t>
            </a:r>
          </a:p>
          <a:p>
            <a:pPr>
              <a:spcAft>
                <a:spcPts val="1000"/>
              </a:spcAft>
            </a:pPr>
            <a:r>
              <a:rPr lang="en-US" dirty="0"/>
              <a:t>Difference between the two reports – additional $1,000,000 in residential new construction reported at a ratio of 100% on the final MAR</a:t>
            </a:r>
          </a:p>
          <a:p>
            <a:r>
              <a:rPr lang="en-US" dirty="0"/>
              <a:t>August 15, 2023 – certified equalized value was $80,000,000 but should have been $81,000,000</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0078DD54-BCB8-D62F-D874-C57FFE3A0BE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8F17160B-A0CC-1534-37CE-7D2856B7D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136236704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BE4D-F07F-5F44-06D5-85E51373CF80}"/>
              </a:ext>
            </a:extLst>
          </p:cNvPr>
          <p:cNvSpPr>
            <a:spLocks noGrp="1"/>
          </p:cNvSpPr>
          <p:nvPr>
            <p:ph type="sldNum" idx="12"/>
          </p:nvPr>
        </p:nvSpPr>
        <p:spPr/>
        <p:txBody>
          <a:bodyPr/>
          <a:lstStyle/>
          <a:p>
            <a:fld id="{00000000-1234-1234-1234-123412341234}" type="slidenum">
              <a:rPr lang="en" smtClean="0"/>
              <a:pPr/>
              <a:t>2</a:t>
            </a:fld>
            <a:endParaRPr lang="en"/>
          </a:p>
        </p:txBody>
      </p:sp>
      <p:graphicFrame>
        <p:nvGraphicFramePr>
          <p:cNvPr id="6" name="Diagram 5">
            <a:extLst>
              <a:ext uri="{FF2B5EF4-FFF2-40B4-BE49-F238E27FC236}">
                <a16:creationId xmlns:a16="http://schemas.microsoft.com/office/drawing/2014/main" id="{0665C648-A09B-A09E-112D-D2D8415110BA}"/>
              </a:ext>
            </a:extLst>
          </p:cNvPr>
          <p:cNvGraphicFramePr/>
          <p:nvPr/>
        </p:nvGraphicFramePr>
        <p:xfrm>
          <a:off x="1177010" y="219648"/>
          <a:ext cx="6789980" cy="420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18102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Prior Year Corrections – Example for City of Badger</a:t>
            </a:r>
          </a:p>
          <a:p>
            <a:pPr>
              <a:spcAft>
                <a:spcPts val="600"/>
              </a:spcAft>
            </a:pPr>
            <a:r>
              <a:rPr lang="en-US" dirty="0"/>
              <a:t>Correction process for 2024 and 2025 equalized values</a:t>
            </a:r>
          </a:p>
          <a:p>
            <a:pPr lvl="1">
              <a:spcAft>
                <a:spcPts val="1000"/>
              </a:spcAft>
            </a:pPr>
            <a:r>
              <a:rPr lang="en-US" dirty="0"/>
              <a:t>Step 1 – 2024 correction amount – add $1,000,000</a:t>
            </a:r>
          </a:p>
          <a:p>
            <a:pPr lvl="1">
              <a:spcAft>
                <a:spcPts val="1000"/>
              </a:spcAft>
            </a:pPr>
            <a:r>
              <a:rPr lang="en-US" dirty="0"/>
              <a:t>Step 2 – 2024 compensation – add $1,000,000</a:t>
            </a:r>
          </a:p>
          <a:p>
            <a:pPr lvl="1">
              <a:spcAft>
                <a:spcPts val="1000"/>
              </a:spcAft>
            </a:pPr>
            <a:r>
              <a:rPr lang="en-US" dirty="0"/>
              <a:t>Step 3 – 2025 removal of compensation – remove $1,000,000</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3FE86152-F030-0E6C-3593-8CE0894E250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40F2AA10-FB9D-E4AD-4CAA-94B18AF30F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221471401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Economics </a:t>
            </a:r>
          </a:p>
          <a:p>
            <a:pPr>
              <a:spcAft>
                <a:spcPts val="200"/>
              </a:spcAft>
            </a:pPr>
            <a:r>
              <a:rPr lang="en-US" dirty="0"/>
              <a:t>DOR annual review of real estate sales</a:t>
            </a:r>
          </a:p>
          <a:p>
            <a:pPr lvl="1">
              <a:spcAft>
                <a:spcPts val="600"/>
              </a:spcAft>
            </a:pPr>
            <a:r>
              <a:rPr lang="en-US" dirty="0"/>
              <a:t>Assessor determines which sales are useable market sales and useable for DOR's ratio study</a:t>
            </a:r>
          </a:p>
          <a:p>
            <a:r>
              <a:rPr lang="en-US" dirty="0"/>
              <a:t>Sales and assessments are analyzed and used to measure average change in market value by property class</a:t>
            </a:r>
          </a:p>
          <a:p>
            <a:pPr lvl="1">
              <a:spcAft>
                <a:spcPts val="600"/>
              </a:spcAft>
            </a:pPr>
            <a:r>
              <a:rPr lang="en-US" dirty="0"/>
              <a:t>Residential, commercial, other (ag farm site) property classes use a statistical projection to determine the percent change</a:t>
            </a:r>
          </a:p>
          <a:p>
            <a:pPr lvl="1"/>
            <a:r>
              <a:rPr lang="en-US" dirty="0"/>
              <a:t>Undeveloped, ag forest, forest, other classes use large-acre sales analysis to determine average per acre selling price</a:t>
            </a:r>
          </a:p>
          <a:p>
            <a:endParaRPr lang="en-US" dirty="0"/>
          </a:p>
        </p:txBody>
      </p:sp>
      <p:sp>
        <p:nvSpPr>
          <p:cNvPr id="5" name="Slide Number Placeholder 4">
            <a:extLst>
              <a:ext uri="{FF2B5EF4-FFF2-40B4-BE49-F238E27FC236}">
                <a16:creationId xmlns:a16="http://schemas.microsoft.com/office/drawing/2014/main" id="{3FE7AB0E-56F1-12A3-A702-ED0F4FBF13D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87A20F12-9A6D-F393-2896-CBF1DC0CDC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26598374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Municipal Assessment Report (MAR)</a:t>
            </a:r>
          </a:p>
          <a:p>
            <a:pPr>
              <a:spcAft>
                <a:spcPts val="600"/>
              </a:spcAft>
            </a:pPr>
            <a:r>
              <a:rPr lang="en-US" dirty="0"/>
              <a:t>Municipal assessor submits annually to DOR – includes changes in assessed values as of January 1</a:t>
            </a:r>
          </a:p>
          <a:p>
            <a:pPr lvl="1">
              <a:spcAft>
                <a:spcPts val="1000"/>
              </a:spcAft>
            </a:pPr>
            <a:r>
              <a:rPr lang="en-US" dirty="0"/>
              <a:t>New construction – includes remodeling and partial construction</a:t>
            </a:r>
          </a:p>
          <a:p>
            <a:pPr lvl="1">
              <a:spcAft>
                <a:spcPts val="1000"/>
              </a:spcAft>
            </a:pPr>
            <a:r>
              <a:rPr lang="en-US" dirty="0"/>
              <a:t>Demolition</a:t>
            </a:r>
          </a:p>
          <a:p>
            <a:pPr lvl="1">
              <a:spcAft>
                <a:spcPts val="1000"/>
              </a:spcAft>
            </a:pPr>
            <a:r>
              <a:rPr lang="en-US" dirty="0"/>
              <a:t>Classification shifts </a:t>
            </a:r>
          </a:p>
          <a:p>
            <a:pPr lvl="1">
              <a:spcAft>
                <a:spcPts val="600"/>
              </a:spcAft>
            </a:pPr>
            <a:r>
              <a:rPr lang="en-US" dirty="0"/>
              <a:t>Annexations</a:t>
            </a:r>
          </a:p>
          <a:p>
            <a:endParaRPr lang="en-US" dirty="0"/>
          </a:p>
        </p:txBody>
      </p:sp>
      <p:sp>
        <p:nvSpPr>
          <p:cNvPr id="5" name="Slide Number Placeholder 4">
            <a:extLst>
              <a:ext uri="{FF2B5EF4-FFF2-40B4-BE49-F238E27FC236}">
                <a16:creationId xmlns:a16="http://schemas.microsoft.com/office/drawing/2014/main" id="{2F264678-C793-F803-17D3-6977919FE2A4}"/>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4977E152-1114-7959-EA69-10620367F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67350588"/>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Process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297" indent="0">
              <a:spcAft>
                <a:spcPts val="200"/>
              </a:spcAft>
              <a:buNone/>
            </a:pPr>
            <a:r>
              <a:rPr lang="en-US" b="1" dirty="0"/>
              <a:t>Manufacturing Values</a:t>
            </a:r>
          </a:p>
          <a:p>
            <a:pPr>
              <a:spcAft>
                <a:spcPts val="800"/>
              </a:spcAft>
            </a:pPr>
            <a:r>
              <a:rPr lang="en-US" dirty="0"/>
              <a:t>Manufacturing full value assessments – real estate</a:t>
            </a:r>
          </a:p>
          <a:p>
            <a:r>
              <a:rPr lang="en-US" dirty="0"/>
              <a:t>Total full value of manufacturing class added to equalized value of</a:t>
            </a:r>
            <a:br>
              <a:rPr lang="en-US" dirty="0"/>
            </a:br>
            <a:r>
              <a:rPr lang="en-US" dirty="0"/>
              <a:t>non-manufacturing property</a:t>
            </a:r>
          </a:p>
          <a:p>
            <a:endParaRPr lang="en-US" dirty="0"/>
          </a:p>
        </p:txBody>
      </p:sp>
      <p:sp>
        <p:nvSpPr>
          <p:cNvPr id="5" name="Slide Number Placeholder 4">
            <a:extLst>
              <a:ext uri="{FF2B5EF4-FFF2-40B4-BE49-F238E27FC236}">
                <a16:creationId xmlns:a16="http://schemas.microsoft.com/office/drawing/2014/main" id="{17E11018-C4CA-4AC8-B21A-F873B265B23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6" name="Graphic 5">
            <a:extLst>
              <a:ext uri="{FF2B5EF4-FFF2-40B4-BE49-F238E27FC236}">
                <a16:creationId xmlns:a16="http://schemas.microsoft.com/office/drawing/2014/main" id="{19764924-376B-AA3B-C7A8-E67E9FD11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631" y="240990"/>
            <a:ext cx="854340" cy="756916"/>
          </a:xfrm>
          <a:prstGeom prst="rect">
            <a:avLst/>
          </a:prstGeom>
        </p:spPr>
      </p:pic>
    </p:spTree>
    <p:extLst>
      <p:ext uri="{BB962C8B-B14F-4D97-AF65-F5344CB8AC3E}">
        <p14:creationId xmlns:p14="http://schemas.microsoft.com/office/powerpoint/2010/main" val="32226706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EDC90-585D-B20F-183A-CB3396F033F5}"/>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
        <p:nvSpPr>
          <p:cNvPr id="3" name="Title 2">
            <a:extLst>
              <a:ext uri="{FF2B5EF4-FFF2-40B4-BE49-F238E27FC236}">
                <a16:creationId xmlns:a16="http://schemas.microsoft.com/office/drawing/2014/main" id="{37B10135-B35F-763E-7BA8-B68218598B70}"/>
              </a:ext>
            </a:extLst>
          </p:cNvPr>
          <p:cNvSpPr>
            <a:spLocks noGrp="1"/>
          </p:cNvSpPr>
          <p:nvPr>
            <p:ph type="title"/>
          </p:nvPr>
        </p:nvSpPr>
        <p:spPr/>
        <p:txBody>
          <a:bodyPr/>
          <a:lstStyle/>
          <a:p>
            <a:r>
              <a:rPr lang="en-US" dirty="0"/>
              <a:t>Assessed Value vs. Equalized Value</a:t>
            </a:r>
          </a:p>
        </p:txBody>
      </p:sp>
      <p:graphicFrame>
        <p:nvGraphicFramePr>
          <p:cNvPr id="7" name="Table 6">
            <a:extLst>
              <a:ext uri="{FF2B5EF4-FFF2-40B4-BE49-F238E27FC236}">
                <a16:creationId xmlns:a16="http://schemas.microsoft.com/office/drawing/2014/main" id="{CD2FCA49-8C36-8612-FF4E-62E5A05BC4CD}"/>
              </a:ext>
            </a:extLst>
          </p:cNvPr>
          <p:cNvGraphicFramePr>
            <a:graphicFrameLocks noGrp="1"/>
          </p:cNvGraphicFramePr>
          <p:nvPr>
            <p:extLst>
              <p:ext uri="{D42A27DB-BD31-4B8C-83A1-F6EECF244321}">
                <p14:modId xmlns:p14="http://schemas.microsoft.com/office/powerpoint/2010/main" val="252585056"/>
              </p:ext>
            </p:extLst>
          </p:nvPr>
        </p:nvGraphicFramePr>
        <p:xfrm>
          <a:off x="1073445" y="1213993"/>
          <a:ext cx="7246771" cy="2529332"/>
        </p:xfrm>
        <a:graphic>
          <a:graphicData uri="http://schemas.openxmlformats.org/drawingml/2006/table">
            <a:tbl>
              <a:tblPr>
                <a:tableStyleId>{0288F7C3-E8FD-4D80-9144-4F668329E3B2}</a:tableStyleId>
              </a:tblPr>
              <a:tblGrid>
                <a:gridCol w="2022180">
                  <a:extLst>
                    <a:ext uri="{9D8B030D-6E8A-4147-A177-3AD203B41FA5}">
                      <a16:colId xmlns:a16="http://schemas.microsoft.com/office/drawing/2014/main" val="2891287846"/>
                    </a:ext>
                  </a:extLst>
                </a:gridCol>
                <a:gridCol w="2813726">
                  <a:extLst>
                    <a:ext uri="{9D8B030D-6E8A-4147-A177-3AD203B41FA5}">
                      <a16:colId xmlns:a16="http://schemas.microsoft.com/office/drawing/2014/main" val="2369364794"/>
                    </a:ext>
                  </a:extLst>
                </a:gridCol>
                <a:gridCol w="2410865">
                  <a:extLst>
                    <a:ext uri="{9D8B030D-6E8A-4147-A177-3AD203B41FA5}">
                      <a16:colId xmlns:a16="http://schemas.microsoft.com/office/drawing/2014/main" val="1868847167"/>
                    </a:ext>
                  </a:extLst>
                </a:gridCol>
              </a:tblGrid>
              <a:tr h="324478">
                <a:tc>
                  <a:txBody>
                    <a:bodyPr/>
                    <a:lstStyle/>
                    <a:p>
                      <a:pPr algn="ctr" fontAlgn="b"/>
                      <a:endParaRPr lang="en-US" sz="1100" b="1" i="0" u="none" strike="noStrike" dirty="0">
                        <a:solidFill>
                          <a:schemeClr val="accent2">
                            <a:lumMod val="50000"/>
                          </a:schemeClr>
                        </a:solidFill>
                        <a:effectLst/>
                        <a:latin typeface="+mj-lt"/>
                      </a:endParaRP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tc>
                  <a:txBody>
                    <a:bodyPr/>
                    <a:lstStyle/>
                    <a:p>
                      <a:pPr algn="ctr" fontAlgn="b"/>
                      <a:r>
                        <a:rPr lang="en-US" sz="1500" b="1" u="none" strike="noStrike" dirty="0">
                          <a:solidFill>
                            <a:schemeClr val="bg1"/>
                          </a:solidFill>
                          <a:effectLst/>
                          <a:latin typeface="Calibri Light" panose="020F0302020204030204" pitchFamily="34" charset="0"/>
                          <a:cs typeface="Calibri Light" panose="020F0302020204030204" pitchFamily="34" charset="0"/>
                        </a:rPr>
                        <a:t>Equalized Value</a:t>
                      </a:r>
                      <a:endParaRPr lang="en-US" sz="1500" b="1" i="0" u="none" strike="noStrike" dirty="0">
                        <a:solidFill>
                          <a:schemeClr val="bg1"/>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tc>
                  <a:txBody>
                    <a:bodyPr/>
                    <a:lstStyle/>
                    <a:p>
                      <a:pPr algn="ctr" fontAlgn="b"/>
                      <a:r>
                        <a:rPr lang="en-US" sz="1500" b="1" i="0" u="none" strike="noStrike" cap="none" dirty="0">
                          <a:solidFill>
                            <a:schemeClr val="bg1"/>
                          </a:solidFill>
                          <a:effectLst/>
                          <a:latin typeface="Calibri Light" panose="020F0302020204030204" pitchFamily="34" charset="0"/>
                          <a:ea typeface="Arial"/>
                          <a:cs typeface="Calibri Light" panose="020F0302020204030204" pitchFamily="34" charset="0"/>
                          <a:sym typeface="Arial"/>
                        </a:rPr>
                        <a:t>Assessed </a:t>
                      </a:r>
                      <a:r>
                        <a:rPr lang="en-US" sz="1500" b="1" u="none" strike="noStrike" dirty="0">
                          <a:solidFill>
                            <a:schemeClr val="bg1"/>
                          </a:solidFill>
                          <a:effectLst/>
                          <a:latin typeface="Calibri Light" panose="020F0302020204030204" pitchFamily="34" charset="0"/>
                          <a:cs typeface="Calibri Light" panose="020F0302020204030204" pitchFamily="34" charset="0"/>
                        </a:rPr>
                        <a:t>Value</a:t>
                      </a:r>
                      <a:endParaRPr lang="en-US" sz="1500" b="1" i="0" u="none" strike="noStrike" dirty="0">
                        <a:solidFill>
                          <a:schemeClr val="bg1"/>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423068301"/>
                  </a:ext>
                </a:extLst>
              </a:tr>
              <a:tr h="279721">
                <a:tc>
                  <a:txBody>
                    <a:bodyPr/>
                    <a:lstStyle/>
                    <a:p>
                      <a:pPr marL="0" indent="57150" algn="l" fontAlgn="b"/>
                      <a:r>
                        <a:rPr lang="en-US" sz="1200" b="1" u="none" strike="noStrike" dirty="0">
                          <a:solidFill>
                            <a:srgbClr val="010103"/>
                          </a:solidFill>
                          <a:effectLst/>
                          <a:latin typeface="Calibri Light" panose="020F0302020204030204" pitchFamily="34" charset="0"/>
                          <a:cs typeface="Calibri Light" panose="020F0302020204030204" pitchFamily="34" charset="0"/>
                        </a:rPr>
                        <a:t>Valuation date</a:t>
                      </a:r>
                      <a:endParaRPr lang="en-US" sz="1200" b="1"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lgn="ctr" fontAlgn="b"/>
                      <a:r>
                        <a:rPr lang="en-US" sz="1200" u="none" strike="noStrike" dirty="0">
                          <a:solidFill>
                            <a:srgbClr val="010103"/>
                          </a:solidFill>
                          <a:effectLst/>
                          <a:latin typeface="Calibri Light" panose="020F0302020204030204" pitchFamily="34" charset="0"/>
                          <a:cs typeface="Calibri Light" panose="020F0302020204030204" pitchFamily="34" charset="0"/>
                        </a:rPr>
                        <a:t>January 1</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rgbClr val="010103"/>
                          </a:solidFill>
                          <a:effectLst/>
                          <a:latin typeface="Calibri Light" panose="020F0302020204030204" pitchFamily="34" charset="0"/>
                          <a:cs typeface="Calibri Light" panose="020F0302020204030204" pitchFamily="34" charset="0"/>
                        </a:rPr>
                        <a:t>January 1</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3172153"/>
                  </a:ext>
                </a:extLst>
              </a:tr>
              <a:tr h="279721">
                <a:tc>
                  <a:txBody>
                    <a:bodyPr/>
                    <a:lstStyle/>
                    <a:p>
                      <a:pPr marL="0" indent="57150" algn="l" fontAlgn="b"/>
                      <a:r>
                        <a:rPr lang="en-US" sz="1200" b="1" u="none" strike="noStrike" dirty="0">
                          <a:solidFill>
                            <a:srgbClr val="010103"/>
                          </a:solidFill>
                          <a:effectLst/>
                          <a:latin typeface="Calibri Light" panose="020F0302020204030204" pitchFamily="34" charset="0"/>
                          <a:cs typeface="Calibri Light" panose="020F0302020204030204" pitchFamily="34" charset="0"/>
                        </a:rPr>
                        <a:t>Updated Annually</a:t>
                      </a:r>
                      <a:endParaRPr lang="en-US" sz="1200" b="1"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indent="0" algn="ctr" fontAlgn="b"/>
                      <a:r>
                        <a:rPr lang="en-US" sz="1200" b="0" i="0" u="none" strike="noStrike" dirty="0">
                          <a:solidFill>
                            <a:srgbClr val="010103"/>
                          </a:solidFill>
                          <a:effectLst/>
                          <a:latin typeface="Calibri Light" panose="020F0302020204030204" pitchFamily="34" charset="0"/>
                          <a:cs typeface="Calibri Light" panose="020F0302020204030204" pitchFamily="34" charset="0"/>
                        </a:rPr>
                        <a:t>Yes</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n-US" sz="1200" u="none" strike="noStrike" dirty="0">
                          <a:solidFill>
                            <a:srgbClr val="010103"/>
                          </a:solidFill>
                          <a:effectLst/>
                          <a:latin typeface="Calibri Light" panose="020F0302020204030204" pitchFamily="34" charset="0"/>
                          <a:cs typeface="Calibri Light" panose="020F0302020204030204" pitchFamily="34" charset="0"/>
                        </a:rPr>
                        <a:t>No</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1955864"/>
                  </a:ext>
                </a:extLst>
              </a:tr>
              <a:tr h="279721">
                <a:tc>
                  <a:txBody>
                    <a:bodyPr/>
                    <a:lstStyle/>
                    <a:p>
                      <a:pPr marL="115888" indent="-58738" algn="l" fontAlgn="b"/>
                      <a:r>
                        <a:rPr lang="en-US" sz="1200" b="1" u="none" strike="noStrike" dirty="0">
                          <a:solidFill>
                            <a:srgbClr val="010103"/>
                          </a:solidFill>
                          <a:effectLst/>
                          <a:latin typeface="Calibri Light" panose="020F0302020204030204" pitchFamily="34" charset="0"/>
                          <a:cs typeface="Calibri Light" panose="020F0302020204030204" pitchFamily="34" charset="0"/>
                        </a:rPr>
                        <a:t>Applies to individual properties</a:t>
                      </a:r>
                      <a:endParaRPr lang="en-US" sz="1200" b="1"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lgn="ctr" fontAlgn="b"/>
                      <a:r>
                        <a:rPr lang="en-US" sz="1200" u="none" strike="noStrike" dirty="0">
                          <a:solidFill>
                            <a:srgbClr val="010103"/>
                          </a:solidFill>
                          <a:effectLst/>
                          <a:latin typeface="Calibri Light" panose="020F0302020204030204" pitchFamily="34" charset="0"/>
                          <a:cs typeface="Calibri Light" panose="020F0302020204030204" pitchFamily="34" charset="0"/>
                        </a:rPr>
                        <a:t>No</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rgbClr val="010103"/>
                          </a:solidFill>
                          <a:effectLst/>
                          <a:latin typeface="Calibri Light" panose="020F0302020204030204" pitchFamily="34" charset="0"/>
                          <a:cs typeface="Calibri Light" panose="020F0302020204030204" pitchFamily="34" charset="0"/>
                        </a:rPr>
                        <a:t>Yes</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36670506"/>
                  </a:ext>
                </a:extLst>
              </a:tr>
              <a:tr h="1365691">
                <a:tc>
                  <a:txBody>
                    <a:bodyPr/>
                    <a:lstStyle/>
                    <a:p>
                      <a:pPr marL="0" indent="57150" algn="l" fontAlgn="b"/>
                      <a:r>
                        <a:rPr lang="en-US" sz="1200" b="1" u="none" strike="noStrike" dirty="0">
                          <a:solidFill>
                            <a:srgbClr val="010103"/>
                          </a:solidFill>
                          <a:effectLst/>
                          <a:latin typeface="Calibri Light" panose="020F0302020204030204" pitchFamily="34" charset="0"/>
                          <a:cs typeface="Calibri Light" panose="020F0302020204030204" pitchFamily="34" charset="0"/>
                        </a:rPr>
                        <a:t>Uses</a:t>
                      </a:r>
                      <a:endParaRPr lang="en-US" sz="1200" b="1"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Apportionment of tax levy</a:t>
                      </a:r>
                    </a:p>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Allocation of state aids</a:t>
                      </a:r>
                    </a:p>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Debt limit calculation</a:t>
                      </a:r>
                    </a:p>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Municipal Compliance</a:t>
                      </a:r>
                    </a:p>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Equating of manufacturing assessments</a:t>
                      </a:r>
                    </a:p>
                    <a:p>
                      <a:pPr marL="230188" lvl="2" indent="-173038" algn="l" fontAlgn="b">
                        <a:buFont typeface="Courier New" panose="02070309020205020404" pitchFamily="49" charset="0"/>
                        <a:buChar char="o"/>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Levy limit calculations</a:t>
                      </a:r>
                      <a:endParaRPr lang="en-US" sz="1200" b="0" i="0" u="none" strike="noStrike" dirty="0">
                        <a:solidFill>
                          <a:srgbClr val="010103"/>
                        </a:solidFill>
                        <a:effectLst/>
                        <a:latin typeface="Calibri Light" panose="020F0302020204030204" pitchFamily="34" charset="0"/>
                        <a:cs typeface="Calibri Light" panose="020F0302020204030204" pitchFamily="34" charset="0"/>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230188" marR="0" lvl="0" indent="-173038" algn="l" defTabSz="914400" rtl="0" eaLnBrk="1" fontAlgn="b" latinLnBrk="0" hangingPunct="1">
                        <a:lnSpc>
                          <a:spcPct val="100000"/>
                        </a:lnSpc>
                        <a:spcBef>
                          <a:spcPts val="1200"/>
                        </a:spcBef>
                        <a:spcAft>
                          <a:spcPts val="0"/>
                        </a:spcAft>
                        <a:buClr>
                          <a:srgbClr val="000000"/>
                        </a:buClr>
                        <a:buSzTx/>
                        <a:buFont typeface="Courier New" panose="02070309020205020404" pitchFamily="49" charset="0"/>
                        <a:buChar char="o"/>
                        <a:tabLst/>
                        <a:defRPr/>
                      </a:pPr>
                      <a:endParaRPr lang="en-US" sz="4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endParaRPr>
                    </a:p>
                    <a:p>
                      <a:pPr marL="230188" marR="0" lvl="0" indent="-173038" algn="l" defTabSz="914400" rtl="0" eaLnBrk="1" fontAlgn="b" latinLnBrk="0" hangingPunct="1">
                        <a:lnSpc>
                          <a:spcPct val="100000"/>
                        </a:lnSpc>
                        <a:spcBef>
                          <a:spcPts val="1200"/>
                        </a:spcBef>
                        <a:spcAft>
                          <a:spcPts val="0"/>
                        </a:spcAft>
                        <a:buClr>
                          <a:srgbClr val="000000"/>
                        </a:buClr>
                        <a:buSzTx/>
                        <a:buFont typeface="Courier New" panose="02070309020205020404" pitchFamily="49" charset="0"/>
                        <a:buChar char="o"/>
                        <a:tabLst/>
                        <a:defRPr/>
                      </a:pPr>
                      <a:r>
                        <a:rPr lang="en-US" sz="1200" b="0" i="0" u="none" strike="noStrike" cap="none" dirty="0">
                          <a:solidFill>
                            <a:srgbClr val="010103"/>
                          </a:solidFill>
                          <a:effectLst/>
                          <a:latin typeface="Calibri Light" panose="020F0302020204030204" pitchFamily="34" charset="0"/>
                          <a:ea typeface="Arial"/>
                          <a:cs typeface="Calibri Light" panose="020F0302020204030204" pitchFamily="34" charset="0"/>
                          <a:sym typeface="Arial"/>
                        </a:rPr>
                        <a:t>Determines amount of tax levy covered by the property</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50222753"/>
                  </a:ext>
                </a:extLst>
              </a:tr>
            </a:tbl>
          </a:graphicData>
        </a:graphic>
      </p:graphicFrame>
    </p:spTree>
    <p:extLst>
      <p:ext uri="{BB962C8B-B14F-4D97-AF65-F5344CB8AC3E}">
        <p14:creationId xmlns:p14="http://schemas.microsoft.com/office/powerpoint/2010/main" val="379174808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Calendar</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300" indent="0">
              <a:spcAft>
                <a:spcPts val="200"/>
              </a:spcAft>
              <a:buNone/>
            </a:pPr>
            <a:r>
              <a:rPr lang="en-US" b="1" dirty="0"/>
              <a:t>January 1</a:t>
            </a:r>
            <a:r>
              <a:rPr lang="en-US" dirty="0"/>
              <a:t> </a:t>
            </a:r>
          </a:p>
          <a:p>
            <a:pPr>
              <a:spcBef>
                <a:spcPts val="0"/>
              </a:spcBef>
              <a:spcAft>
                <a:spcPts val="1200"/>
              </a:spcAft>
            </a:pPr>
            <a:r>
              <a:rPr lang="en-US" dirty="0"/>
              <a:t>Statutory assessment date</a:t>
            </a:r>
          </a:p>
          <a:p>
            <a:pPr marL="114300" indent="0">
              <a:spcAft>
                <a:spcPts val="200"/>
              </a:spcAft>
              <a:buNone/>
            </a:pPr>
            <a:r>
              <a:rPr lang="en-US" b="1" dirty="0"/>
              <a:t>February/March </a:t>
            </a:r>
          </a:p>
          <a:p>
            <a:pPr>
              <a:spcBef>
                <a:spcPts val="0"/>
              </a:spcBef>
              <a:spcAft>
                <a:spcPts val="1200"/>
              </a:spcAft>
            </a:pPr>
            <a:r>
              <a:rPr lang="en-US" dirty="0"/>
              <a:t>Assessors provide sale validation and assessment data for sales included in DOR's ratio study used for economics</a:t>
            </a:r>
          </a:p>
          <a:p>
            <a:pPr marL="114300" indent="0">
              <a:spcAft>
                <a:spcPts val="200"/>
              </a:spcAft>
              <a:buNone/>
            </a:pPr>
            <a:r>
              <a:rPr lang="en-US" b="1" dirty="0"/>
              <a:t>April 22 – Fourth Monday of April</a:t>
            </a:r>
          </a:p>
          <a:p>
            <a:pPr>
              <a:spcBef>
                <a:spcPts val="0"/>
              </a:spcBef>
              <a:spcAft>
                <a:spcPts val="1500"/>
              </a:spcAft>
            </a:pPr>
            <a:r>
              <a:rPr lang="en-US" dirty="0"/>
              <a:t>First date to hold municipal board of review (BOR)</a:t>
            </a:r>
          </a:p>
          <a:p>
            <a:endParaRPr lang="en-US" dirty="0"/>
          </a:p>
          <a:p>
            <a:endParaRPr lang="en-US" dirty="0"/>
          </a:p>
        </p:txBody>
      </p:sp>
      <p:grpSp>
        <p:nvGrpSpPr>
          <p:cNvPr id="5" name="Google Shape;383;p37">
            <a:extLst>
              <a:ext uri="{FF2B5EF4-FFF2-40B4-BE49-F238E27FC236}">
                <a16:creationId xmlns:a16="http://schemas.microsoft.com/office/drawing/2014/main" id="{B7755F86-ACDD-6026-B81E-64B8A1E7EA43}"/>
              </a:ext>
            </a:extLst>
          </p:cNvPr>
          <p:cNvGrpSpPr/>
          <p:nvPr/>
        </p:nvGrpSpPr>
        <p:grpSpPr>
          <a:xfrm>
            <a:off x="7803426" y="347696"/>
            <a:ext cx="874656" cy="857401"/>
            <a:chOff x="5983625" y="301625"/>
            <a:chExt cx="403000" cy="395050"/>
          </a:xfrm>
          <a:solidFill>
            <a:schemeClr val="bg1">
              <a:lumMod val="50000"/>
            </a:schemeClr>
          </a:solidFill>
        </p:grpSpPr>
        <p:sp>
          <p:nvSpPr>
            <p:cNvPr id="6" name="Google Shape;384;p37">
              <a:extLst>
                <a:ext uri="{FF2B5EF4-FFF2-40B4-BE49-F238E27FC236}">
                  <a16:creationId xmlns:a16="http://schemas.microsoft.com/office/drawing/2014/main" id="{EE347089-4E6B-C00C-B826-354E3D664C3D}"/>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85;p37">
              <a:extLst>
                <a:ext uri="{FF2B5EF4-FFF2-40B4-BE49-F238E27FC236}">
                  <a16:creationId xmlns:a16="http://schemas.microsoft.com/office/drawing/2014/main" id="{3E09A80C-E86E-D182-8FBB-9887768599FC}"/>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86;p37">
              <a:extLst>
                <a:ext uri="{FF2B5EF4-FFF2-40B4-BE49-F238E27FC236}">
                  <a16:creationId xmlns:a16="http://schemas.microsoft.com/office/drawing/2014/main" id="{06130B67-3C0F-BBFD-FA80-AFCF2CC9C7A1}"/>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87;p37">
              <a:extLst>
                <a:ext uri="{FF2B5EF4-FFF2-40B4-BE49-F238E27FC236}">
                  <a16:creationId xmlns:a16="http://schemas.microsoft.com/office/drawing/2014/main" id="{7DC8E88F-9956-6F6B-A20D-5BF3294C3CC8}"/>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8;p37">
              <a:extLst>
                <a:ext uri="{FF2B5EF4-FFF2-40B4-BE49-F238E27FC236}">
                  <a16:creationId xmlns:a16="http://schemas.microsoft.com/office/drawing/2014/main" id="{C3E8C76A-BBE0-51FF-96AE-C764C2C4899D}"/>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89;p37">
              <a:extLst>
                <a:ext uri="{FF2B5EF4-FFF2-40B4-BE49-F238E27FC236}">
                  <a16:creationId xmlns:a16="http://schemas.microsoft.com/office/drawing/2014/main" id="{D6FBDB54-262B-12C7-22F3-34039E8CA65F}"/>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90;p37">
              <a:extLst>
                <a:ext uri="{FF2B5EF4-FFF2-40B4-BE49-F238E27FC236}">
                  <a16:creationId xmlns:a16="http://schemas.microsoft.com/office/drawing/2014/main" id="{520241A6-7FDA-9040-419C-0C246A1941FB}"/>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91;p37">
              <a:extLst>
                <a:ext uri="{FF2B5EF4-FFF2-40B4-BE49-F238E27FC236}">
                  <a16:creationId xmlns:a16="http://schemas.microsoft.com/office/drawing/2014/main" id="{DA2A6E40-AE43-6DBC-081D-ED1386A2D336}"/>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92;p37">
              <a:extLst>
                <a:ext uri="{FF2B5EF4-FFF2-40B4-BE49-F238E27FC236}">
                  <a16:creationId xmlns:a16="http://schemas.microsoft.com/office/drawing/2014/main" id="{0F02ADA1-1D16-9F11-AF21-BFF23153E33E}"/>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93;p37">
              <a:extLst>
                <a:ext uri="{FF2B5EF4-FFF2-40B4-BE49-F238E27FC236}">
                  <a16:creationId xmlns:a16="http://schemas.microsoft.com/office/drawing/2014/main" id="{AC089119-E964-8125-839B-CF2B24407FA4}"/>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94;p37">
              <a:extLst>
                <a:ext uri="{FF2B5EF4-FFF2-40B4-BE49-F238E27FC236}">
                  <a16:creationId xmlns:a16="http://schemas.microsoft.com/office/drawing/2014/main" id="{158074D9-C7BF-A1B0-6280-BD67C6899C10}"/>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95;p37">
              <a:extLst>
                <a:ext uri="{FF2B5EF4-FFF2-40B4-BE49-F238E27FC236}">
                  <a16:creationId xmlns:a16="http://schemas.microsoft.com/office/drawing/2014/main" id="{B6E8F118-0A53-E831-F0FD-DF24A99FCE97}"/>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96;p37">
              <a:extLst>
                <a:ext uri="{FF2B5EF4-FFF2-40B4-BE49-F238E27FC236}">
                  <a16:creationId xmlns:a16="http://schemas.microsoft.com/office/drawing/2014/main" id="{549E1247-CD35-C2C2-9DBE-7BDA800496E7}"/>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97;p37">
              <a:extLst>
                <a:ext uri="{FF2B5EF4-FFF2-40B4-BE49-F238E27FC236}">
                  <a16:creationId xmlns:a16="http://schemas.microsoft.com/office/drawing/2014/main" id="{E5CD13C3-D2BD-278B-4893-141329B43515}"/>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98;p37">
              <a:extLst>
                <a:ext uri="{FF2B5EF4-FFF2-40B4-BE49-F238E27FC236}">
                  <a16:creationId xmlns:a16="http://schemas.microsoft.com/office/drawing/2014/main" id="{38E14FCA-2CDC-071A-2880-A4DA6860E851}"/>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99;p37">
              <a:extLst>
                <a:ext uri="{FF2B5EF4-FFF2-40B4-BE49-F238E27FC236}">
                  <a16:creationId xmlns:a16="http://schemas.microsoft.com/office/drawing/2014/main" id="{3EBD60EF-4475-356D-ADB0-9D0B5502F2AB}"/>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00;p37">
              <a:extLst>
                <a:ext uri="{FF2B5EF4-FFF2-40B4-BE49-F238E27FC236}">
                  <a16:creationId xmlns:a16="http://schemas.microsoft.com/office/drawing/2014/main" id="{5DFF6680-5498-6C51-93AF-6659D5F2F250}"/>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01;p37">
              <a:extLst>
                <a:ext uri="{FF2B5EF4-FFF2-40B4-BE49-F238E27FC236}">
                  <a16:creationId xmlns:a16="http://schemas.microsoft.com/office/drawing/2014/main" id="{65401029-D255-A343-7F4B-082FD98872E0}"/>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02;p37">
              <a:extLst>
                <a:ext uri="{FF2B5EF4-FFF2-40B4-BE49-F238E27FC236}">
                  <a16:creationId xmlns:a16="http://schemas.microsoft.com/office/drawing/2014/main" id="{8B975051-A71E-60E8-CE90-D3463DD7B7D2}"/>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03;p37">
              <a:extLst>
                <a:ext uri="{FF2B5EF4-FFF2-40B4-BE49-F238E27FC236}">
                  <a16:creationId xmlns:a16="http://schemas.microsoft.com/office/drawing/2014/main" id="{790BA72C-9747-F07C-6FB3-A646DA33292A}"/>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Slide Number Placeholder 32">
            <a:extLst>
              <a:ext uri="{FF2B5EF4-FFF2-40B4-BE49-F238E27FC236}">
                <a16:creationId xmlns:a16="http://schemas.microsoft.com/office/drawing/2014/main" id="{E29D9274-D612-304E-0978-857C32E22A0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87503069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Calendar</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300" indent="0">
              <a:buNone/>
            </a:pPr>
            <a:r>
              <a:rPr lang="en-US" b="1" dirty="0"/>
              <a:t>On-going</a:t>
            </a:r>
            <a:r>
              <a:rPr lang="en-US" dirty="0"/>
              <a:t>  </a:t>
            </a:r>
          </a:p>
          <a:p>
            <a:pPr>
              <a:spcBef>
                <a:spcPts val="0"/>
              </a:spcBef>
              <a:spcAft>
                <a:spcPts val="1200"/>
              </a:spcAft>
            </a:pPr>
            <a:r>
              <a:rPr lang="en-US" dirty="0"/>
              <a:t>Individual property owners appeal BOR decisions – sec. 70.85 Wis. Stats. </a:t>
            </a:r>
          </a:p>
          <a:p>
            <a:pPr marL="114300" indent="0">
              <a:buNone/>
            </a:pPr>
            <a:r>
              <a:rPr lang="en-US" b="1" dirty="0"/>
              <a:t>June 10 – Second Monday of June </a:t>
            </a:r>
            <a:endParaRPr lang="en-US" dirty="0"/>
          </a:p>
          <a:p>
            <a:pPr>
              <a:spcBef>
                <a:spcPts val="0"/>
              </a:spcBef>
              <a:spcAft>
                <a:spcPts val="400"/>
              </a:spcAft>
            </a:pPr>
            <a:r>
              <a:rPr lang="en-US" dirty="0"/>
              <a:t>Municipal Assessment Report (MAR) due</a:t>
            </a:r>
          </a:p>
          <a:p>
            <a:pPr lvl="1">
              <a:spcAft>
                <a:spcPts val="600"/>
              </a:spcAft>
            </a:pPr>
            <a:r>
              <a:rPr lang="en-US" dirty="0"/>
              <a:t>Includes Tax Incremental District assessment data</a:t>
            </a:r>
          </a:p>
          <a:p>
            <a:pPr lvl="1">
              <a:spcAft>
                <a:spcPts val="600"/>
              </a:spcAft>
            </a:pPr>
            <a:r>
              <a:rPr lang="en-US" dirty="0"/>
              <a:t>Information used for 2024 equalized values, tax incremental district values and net new construction</a:t>
            </a:r>
          </a:p>
          <a:p>
            <a:pPr lvl="1"/>
            <a:r>
              <a:rPr lang="en-US" dirty="0"/>
              <a:t>Changes reported on amended MAR filed after June 10, 2024, become a correction applied to 2025 equalized value</a:t>
            </a:r>
          </a:p>
          <a:p>
            <a:endParaRPr lang="en-US" dirty="0"/>
          </a:p>
          <a:p>
            <a:endParaRPr lang="en-US" dirty="0"/>
          </a:p>
        </p:txBody>
      </p:sp>
      <p:grpSp>
        <p:nvGrpSpPr>
          <p:cNvPr id="2" name="Google Shape;383;p37">
            <a:extLst>
              <a:ext uri="{FF2B5EF4-FFF2-40B4-BE49-F238E27FC236}">
                <a16:creationId xmlns:a16="http://schemas.microsoft.com/office/drawing/2014/main" id="{B270D8F5-DDBD-6EBB-7CE5-80FF305A296D}"/>
              </a:ext>
            </a:extLst>
          </p:cNvPr>
          <p:cNvGrpSpPr/>
          <p:nvPr/>
        </p:nvGrpSpPr>
        <p:grpSpPr>
          <a:xfrm>
            <a:off x="7803426" y="347696"/>
            <a:ext cx="874656" cy="857401"/>
            <a:chOff x="5983625" y="301625"/>
            <a:chExt cx="403000" cy="395050"/>
          </a:xfrm>
          <a:solidFill>
            <a:schemeClr val="bg1">
              <a:lumMod val="50000"/>
            </a:schemeClr>
          </a:solidFill>
        </p:grpSpPr>
        <p:sp>
          <p:nvSpPr>
            <p:cNvPr id="5" name="Google Shape;384;p37">
              <a:extLst>
                <a:ext uri="{FF2B5EF4-FFF2-40B4-BE49-F238E27FC236}">
                  <a16:creationId xmlns:a16="http://schemas.microsoft.com/office/drawing/2014/main" id="{EDC48302-B0DC-C12C-6CAB-FC4B09C97C61}"/>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85;p37">
              <a:extLst>
                <a:ext uri="{FF2B5EF4-FFF2-40B4-BE49-F238E27FC236}">
                  <a16:creationId xmlns:a16="http://schemas.microsoft.com/office/drawing/2014/main" id="{5798B132-1982-3BFF-58FB-370835F50D21}"/>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86;p37">
              <a:extLst>
                <a:ext uri="{FF2B5EF4-FFF2-40B4-BE49-F238E27FC236}">
                  <a16:creationId xmlns:a16="http://schemas.microsoft.com/office/drawing/2014/main" id="{F89A6ADE-6C49-347B-7CD0-09AB0CB3D361}"/>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87;p37">
              <a:extLst>
                <a:ext uri="{FF2B5EF4-FFF2-40B4-BE49-F238E27FC236}">
                  <a16:creationId xmlns:a16="http://schemas.microsoft.com/office/drawing/2014/main" id="{626B22D9-CBBA-A052-F742-5289E25181A2}"/>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88;p37">
              <a:extLst>
                <a:ext uri="{FF2B5EF4-FFF2-40B4-BE49-F238E27FC236}">
                  <a16:creationId xmlns:a16="http://schemas.microsoft.com/office/drawing/2014/main" id="{55C63617-C59A-4E65-1C18-2AB263D03D26}"/>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9;p37">
              <a:extLst>
                <a:ext uri="{FF2B5EF4-FFF2-40B4-BE49-F238E27FC236}">
                  <a16:creationId xmlns:a16="http://schemas.microsoft.com/office/drawing/2014/main" id="{D0F77C2A-58B9-53C8-F7C3-DF73CAD38883}"/>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90;p37">
              <a:extLst>
                <a:ext uri="{FF2B5EF4-FFF2-40B4-BE49-F238E27FC236}">
                  <a16:creationId xmlns:a16="http://schemas.microsoft.com/office/drawing/2014/main" id="{B14E8B68-9DDC-48A9-158B-DED91B8BCF2B}"/>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91;p37">
              <a:extLst>
                <a:ext uri="{FF2B5EF4-FFF2-40B4-BE49-F238E27FC236}">
                  <a16:creationId xmlns:a16="http://schemas.microsoft.com/office/drawing/2014/main" id="{63091EE3-889B-8328-5D3C-E42B5BA55A5B}"/>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92;p37">
              <a:extLst>
                <a:ext uri="{FF2B5EF4-FFF2-40B4-BE49-F238E27FC236}">
                  <a16:creationId xmlns:a16="http://schemas.microsoft.com/office/drawing/2014/main" id="{A2C1E1EC-8382-96FF-70D6-62E89CAF6E46}"/>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93;p37">
              <a:extLst>
                <a:ext uri="{FF2B5EF4-FFF2-40B4-BE49-F238E27FC236}">
                  <a16:creationId xmlns:a16="http://schemas.microsoft.com/office/drawing/2014/main" id="{85E2B756-6C95-3EA0-4B5E-CC30075B4BBA}"/>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94;p37">
              <a:extLst>
                <a:ext uri="{FF2B5EF4-FFF2-40B4-BE49-F238E27FC236}">
                  <a16:creationId xmlns:a16="http://schemas.microsoft.com/office/drawing/2014/main" id="{C8E9D17E-442A-264C-A17E-3CBB03041213}"/>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95;p37">
              <a:extLst>
                <a:ext uri="{FF2B5EF4-FFF2-40B4-BE49-F238E27FC236}">
                  <a16:creationId xmlns:a16="http://schemas.microsoft.com/office/drawing/2014/main" id="{9D985A04-7F0C-7938-0139-F35AB19F82B9}"/>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96;p37">
              <a:extLst>
                <a:ext uri="{FF2B5EF4-FFF2-40B4-BE49-F238E27FC236}">
                  <a16:creationId xmlns:a16="http://schemas.microsoft.com/office/drawing/2014/main" id="{0EF8E321-85A6-1B80-C372-B1386C80AF24}"/>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97;p37">
              <a:extLst>
                <a:ext uri="{FF2B5EF4-FFF2-40B4-BE49-F238E27FC236}">
                  <a16:creationId xmlns:a16="http://schemas.microsoft.com/office/drawing/2014/main" id="{971294DE-0D8B-4F48-2360-5A0931A89F65}"/>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98;p37">
              <a:extLst>
                <a:ext uri="{FF2B5EF4-FFF2-40B4-BE49-F238E27FC236}">
                  <a16:creationId xmlns:a16="http://schemas.microsoft.com/office/drawing/2014/main" id="{9643F585-B429-E931-CB48-BF2D25AB7605}"/>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99;p37">
              <a:extLst>
                <a:ext uri="{FF2B5EF4-FFF2-40B4-BE49-F238E27FC236}">
                  <a16:creationId xmlns:a16="http://schemas.microsoft.com/office/drawing/2014/main" id="{C38191A5-462D-394B-A538-7FE77DE91456}"/>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00;p37">
              <a:extLst>
                <a:ext uri="{FF2B5EF4-FFF2-40B4-BE49-F238E27FC236}">
                  <a16:creationId xmlns:a16="http://schemas.microsoft.com/office/drawing/2014/main" id="{11E87EF6-D989-5514-8201-B2C5CA2E9A6C}"/>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01;p37">
              <a:extLst>
                <a:ext uri="{FF2B5EF4-FFF2-40B4-BE49-F238E27FC236}">
                  <a16:creationId xmlns:a16="http://schemas.microsoft.com/office/drawing/2014/main" id="{4F5985F1-E100-A27D-E9F1-5BB34FB725BE}"/>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02;p37">
              <a:extLst>
                <a:ext uri="{FF2B5EF4-FFF2-40B4-BE49-F238E27FC236}">
                  <a16:creationId xmlns:a16="http://schemas.microsoft.com/office/drawing/2014/main" id="{F7C8006D-AC28-EDDE-0D5F-5CEFC04FEF85}"/>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03;p37">
              <a:extLst>
                <a:ext uri="{FF2B5EF4-FFF2-40B4-BE49-F238E27FC236}">
                  <a16:creationId xmlns:a16="http://schemas.microsoft.com/office/drawing/2014/main" id="{0FEC8AA1-98D4-61E1-9EA1-A0D5916B4DFA}"/>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Slide Number Placeholder 24">
            <a:extLst>
              <a:ext uri="{FF2B5EF4-FFF2-40B4-BE49-F238E27FC236}">
                <a16:creationId xmlns:a16="http://schemas.microsoft.com/office/drawing/2014/main" id="{66DC7C89-10C1-FDA3-5156-24E146BAE09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79549845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Calendar</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300" indent="0">
              <a:buNone/>
            </a:pPr>
            <a:r>
              <a:rPr lang="en-US" b="1" dirty="0"/>
              <a:t>August 1</a:t>
            </a:r>
            <a:endParaRPr lang="en-US" dirty="0"/>
          </a:p>
          <a:p>
            <a:pPr>
              <a:spcBef>
                <a:spcPts val="0"/>
              </a:spcBef>
              <a:spcAft>
                <a:spcPts val="1200"/>
              </a:spcAft>
            </a:pPr>
            <a:r>
              <a:rPr lang="en-US" dirty="0"/>
              <a:t>DOR releases preliminary equalized values for review</a:t>
            </a:r>
          </a:p>
          <a:p>
            <a:pPr marL="114300" indent="0">
              <a:buNone/>
            </a:pPr>
            <a:r>
              <a:rPr lang="en-US" b="1" dirty="0"/>
              <a:t>August 7</a:t>
            </a:r>
          </a:p>
          <a:p>
            <a:pPr>
              <a:spcBef>
                <a:spcPts val="0"/>
              </a:spcBef>
            </a:pPr>
            <a:r>
              <a:rPr lang="en-US" dirty="0"/>
              <a:t> Deadline to report potential errors to DOR</a:t>
            </a:r>
          </a:p>
          <a:p>
            <a:pPr lvl="1">
              <a:spcAft>
                <a:spcPts val="600"/>
              </a:spcAft>
            </a:pPr>
            <a:r>
              <a:rPr lang="en-US" dirty="0"/>
              <a:t>Errors – clerical, arithmetic, transpositional, or similar error representing over or under-valuation of property </a:t>
            </a:r>
          </a:p>
          <a:p>
            <a:pPr lvl="1">
              <a:spcAft>
                <a:spcPts val="600"/>
              </a:spcAft>
            </a:pPr>
            <a:r>
              <a:rPr lang="en-US" dirty="0"/>
              <a:t>Must be equal or greater than 2% of equalized value – if less than 2%, correction applied to 2025 value</a:t>
            </a:r>
          </a:p>
          <a:p>
            <a:endParaRPr lang="en-US" dirty="0"/>
          </a:p>
          <a:p>
            <a:endParaRPr lang="en-US" dirty="0"/>
          </a:p>
        </p:txBody>
      </p:sp>
      <p:grpSp>
        <p:nvGrpSpPr>
          <p:cNvPr id="2" name="Google Shape;383;p37">
            <a:extLst>
              <a:ext uri="{FF2B5EF4-FFF2-40B4-BE49-F238E27FC236}">
                <a16:creationId xmlns:a16="http://schemas.microsoft.com/office/drawing/2014/main" id="{0D7C1497-FDE7-2ECD-F6C8-8E1872CEAF1B}"/>
              </a:ext>
            </a:extLst>
          </p:cNvPr>
          <p:cNvGrpSpPr/>
          <p:nvPr/>
        </p:nvGrpSpPr>
        <p:grpSpPr>
          <a:xfrm>
            <a:off x="7803426" y="347696"/>
            <a:ext cx="874656" cy="857401"/>
            <a:chOff x="5983625" y="301625"/>
            <a:chExt cx="403000" cy="395050"/>
          </a:xfrm>
          <a:solidFill>
            <a:schemeClr val="bg1">
              <a:lumMod val="50000"/>
            </a:schemeClr>
          </a:solidFill>
        </p:grpSpPr>
        <p:sp>
          <p:nvSpPr>
            <p:cNvPr id="5" name="Google Shape;384;p37">
              <a:extLst>
                <a:ext uri="{FF2B5EF4-FFF2-40B4-BE49-F238E27FC236}">
                  <a16:creationId xmlns:a16="http://schemas.microsoft.com/office/drawing/2014/main" id="{9C3BE2AB-8F7E-F35C-AA17-D53EFC94E438}"/>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85;p37">
              <a:extLst>
                <a:ext uri="{FF2B5EF4-FFF2-40B4-BE49-F238E27FC236}">
                  <a16:creationId xmlns:a16="http://schemas.microsoft.com/office/drawing/2014/main" id="{EE5080BC-E166-D1AD-B001-C94F203A3E0A}"/>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86;p37">
              <a:extLst>
                <a:ext uri="{FF2B5EF4-FFF2-40B4-BE49-F238E27FC236}">
                  <a16:creationId xmlns:a16="http://schemas.microsoft.com/office/drawing/2014/main" id="{E593AA9D-1F8C-0B0B-E185-1E9BA0A2A84E}"/>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87;p37">
              <a:extLst>
                <a:ext uri="{FF2B5EF4-FFF2-40B4-BE49-F238E27FC236}">
                  <a16:creationId xmlns:a16="http://schemas.microsoft.com/office/drawing/2014/main" id="{176CA434-3C18-6101-5F16-1628EB1943B7}"/>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88;p37">
              <a:extLst>
                <a:ext uri="{FF2B5EF4-FFF2-40B4-BE49-F238E27FC236}">
                  <a16:creationId xmlns:a16="http://schemas.microsoft.com/office/drawing/2014/main" id="{545FE87F-4D68-1AFC-5F5E-6ECCD6384C22}"/>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9;p37">
              <a:extLst>
                <a:ext uri="{FF2B5EF4-FFF2-40B4-BE49-F238E27FC236}">
                  <a16:creationId xmlns:a16="http://schemas.microsoft.com/office/drawing/2014/main" id="{FD6A73F7-9674-0BE8-160F-1819020EF64C}"/>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90;p37">
              <a:extLst>
                <a:ext uri="{FF2B5EF4-FFF2-40B4-BE49-F238E27FC236}">
                  <a16:creationId xmlns:a16="http://schemas.microsoft.com/office/drawing/2014/main" id="{BC34637D-3CCB-FDD8-747D-4607FE5D23EA}"/>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91;p37">
              <a:extLst>
                <a:ext uri="{FF2B5EF4-FFF2-40B4-BE49-F238E27FC236}">
                  <a16:creationId xmlns:a16="http://schemas.microsoft.com/office/drawing/2014/main" id="{4FF58C04-114C-8514-9F84-69A110141966}"/>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92;p37">
              <a:extLst>
                <a:ext uri="{FF2B5EF4-FFF2-40B4-BE49-F238E27FC236}">
                  <a16:creationId xmlns:a16="http://schemas.microsoft.com/office/drawing/2014/main" id="{A10DBD0E-683E-FF6A-CD07-9A33BB0E1B01}"/>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93;p37">
              <a:extLst>
                <a:ext uri="{FF2B5EF4-FFF2-40B4-BE49-F238E27FC236}">
                  <a16:creationId xmlns:a16="http://schemas.microsoft.com/office/drawing/2014/main" id="{CF24186C-1C59-9576-891D-93710A0522B1}"/>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94;p37">
              <a:extLst>
                <a:ext uri="{FF2B5EF4-FFF2-40B4-BE49-F238E27FC236}">
                  <a16:creationId xmlns:a16="http://schemas.microsoft.com/office/drawing/2014/main" id="{6316AF27-A7A3-DAF5-9879-561DA327DD56}"/>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95;p37">
              <a:extLst>
                <a:ext uri="{FF2B5EF4-FFF2-40B4-BE49-F238E27FC236}">
                  <a16:creationId xmlns:a16="http://schemas.microsoft.com/office/drawing/2014/main" id="{8654BD6C-A048-8576-6FE1-4DF2FD91673D}"/>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96;p37">
              <a:extLst>
                <a:ext uri="{FF2B5EF4-FFF2-40B4-BE49-F238E27FC236}">
                  <a16:creationId xmlns:a16="http://schemas.microsoft.com/office/drawing/2014/main" id="{1227A482-4D27-22BD-7658-A8A39B36ABB9}"/>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97;p37">
              <a:extLst>
                <a:ext uri="{FF2B5EF4-FFF2-40B4-BE49-F238E27FC236}">
                  <a16:creationId xmlns:a16="http://schemas.microsoft.com/office/drawing/2014/main" id="{D4CC6CA7-5384-F3D8-309A-4097DAD7C48A}"/>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98;p37">
              <a:extLst>
                <a:ext uri="{FF2B5EF4-FFF2-40B4-BE49-F238E27FC236}">
                  <a16:creationId xmlns:a16="http://schemas.microsoft.com/office/drawing/2014/main" id="{5B84D7E2-44E0-24B0-5C31-F95CED59A1E6}"/>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99;p37">
              <a:extLst>
                <a:ext uri="{FF2B5EF4-FFF2-40B4-BE49-F238E27FC236}">
                  <a16:creationId xmlns:a16="http://schemas.microsoft.com/office/drawing/2014/main" id="{67A46D35-29C0-8248-BD72-A23E3E2BA8A6}"/>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00;p37">
              <a:extLst>
                <a:ext uri="{FF2B5EF4-FFF2-40B4-BE49-F238E27FC236}">
                  <a16:creationId xmlns:a16="http://schemas.microsoft.com/office/drawing/2014/main" id="{CE8F0348-6409-EAA9-7A9C-2A3C5DA23238}"/>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01;p37">
              <a:extLst>
                <a:ext uri="{FF2B5EF4-FFF2-40B4-BE49-F238E27FC236}">
                  <a16:creationId xmlns:a16="http://schemas.microsoft.com/office/drawing/2014/main" id="{4A84D307-9789-BCE5-A4CE-DA2887D7CC02}"/>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02;p37">
              <a:extLst>
                <a:ext uri="{FF2B5EF4-FFF2-40B4-BE49-F238E27FC236}">
                  <a16:creationId xmlns:a16="http://schemas.microsoft.com/office/drawing/2014/main" id="{4A01BAB4-10B5-EDF9-184E-B3E7444520EC}"/>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03;p37">
              <a:extLst>
                <a:ext uri="{FF2B5EF4-FFF2-40B4-BE49-F238E27FC236}">
                  <a16:creationId xmlns:a16="http://schemas.microsoft.com/office/drawing/2014/main" id="{963F5683-4D40-5634-B7FB-6D0B689D6866}"/>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Slide Number Placeholder 24">
            <a:extLst>
              <a:ext uri="{FF2B5EF4-FFF2-40B4-BE49-F238E27FC236}">
                <a16:creationId xmlns:a16="http://schemas.microsoft.com/office/drawing/2014/main" id="{FC3B4F1C-CA77-0F7F-003E-0850898125F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36569151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Equalized Values – Calendar</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marL="114300" indent="0">
              <a:buNone/>
            </a:pPr>
            <a:r>
              <a:rPr lang="en-US" b="1" dirty="0"/>
              <a:t>August 15</a:t>
            </a:r>
            <a:endParaRPr lang="en-US" dirty="0"/>
          </a:p>
          <a:p>
            <a:pPr>
              <a:spcBef>
                <a:spcPts val="0"/>
              </a:spcBef>
              <a:spcAft>
                <a:spcPts val="1000"/>
              </a:spcAft>
            </a:pPr>
            <a:r>
              <a:rPr lang="en-US" dirty="0"/>
              <a:t>DOR releases certified equalized values</a:t>
            </a:r>
          </a:p>
          <a:p>
            <a:pPr marL="114300" indent="0">
              <a:buNone/>
            </a:pPr>
            <a:r>
              <a:rPr lang="en-US" b="1" dirty="0"/>
              <a:t>October 15 </a:t>
            </a:r>
          </a:p>
          <a:p>
            <a:pPr>
              <a:spcBef>
                <a:spcPts val="0"/>
              </a:spcBef>
              <a:spcAft>
                <a:spcPts val="1000"/>
              </a:spcAft>
            </a:pPr>
            <a:r>
              <a:rPr lang="en-US" dirty="0"/>
              <a:t>Deadline for municipality to appeal equalized values – sec. 70.64, Wis. Stats.  </a:t>
            </a:r>
          </a:p>
          <a:p>
            <a:pPr marL="114300" indent="0">
              <a:buNone/>
            </a:pPr>
            <a:r>
              <a:rPr lang="en-US" b="1" dirty="0"/>
              <a:t>November 1</a:t>
            </a:r>
            <a:r>
              <a:rPr lang="en-US" dirty="0"/>
              <a:t> </a:t>
            </a:r>
          </a:p>
          <a:p>
            <a:pPr>
              <a:spcBef>
                <a:spcPts val="0"/>
              </a:spcBef>
              <a:spcAft>
                <a:spcPts val="1000"/>
              </a:spcAft>
            </a:pPr>
            <a:r>
              <a:rPr lang="en-US" dirty="0"/>
              <a:t>DOR sends preliminary assessment compliance notices to municipalities</a:t>
            </a:r>
          </a:p>
          <a:p>
            <a:pPr marL="114300" indent="0">
              <a:buNone/>
            </a:pPr>
            <a:r>
              <a:rPr lang="en-US" b="1" dirty="0"/>
              <a:t>December 2</a:t>
            </a:r>
            <a:r>
              <a:rPr lang="en-US" dirty="0"/>
              <a:t>  </a:t>
            </a:r>
          </a:p>
          <a:p>
            <a:pPr>
              <a:spcBef>
                <a:spcPts val="0"/>
              </a:spcBef>
              <a:spcAft>
                <a:spcPts val="1500"/>
              </a:spcAft>
            </a:pPr>
            <a:r>
              <a:rPr lang="en-US" dirty="0"/>
              <a:t>DOR sends letter to municipal clerk if final MAR has not been filed</a:t>
            </a:r>
          </a:p>
          <a:p>
            <a:endParaRPr lang="en-US" dirty="0"/>
          </a:p>
          <a:p>
            <a:endParaRPr lang="en-US" dirty="0"/>
          </a:p>
        </p:txBody>
      </p:sp>
      <p:grpSp>
        <p:nvGrpSpPr>
          <p:cNvPr id="2" name="Google Shape;383;p37">
            <a:extLst>
              <a:ext uri="{FF2B5EF4-FFF2-40B4-BE49-F238E27FC236}">
                <a16:creationId xmlns:a16="http://schemas.microsoft.com/office/drawing/2014/main" id="{688BE0BE-8463-C05A-0323-C3DDF05F54A8}"/>
              </a:ext>
            </a:extLst>
          </p:cNvPr>
          <p:cNvGrpSpPr/>
          <p:nvPr/>
        </p:nvGrpSpPr>
        <p:grpSpPr>
          <a:xfrm>
            <a:off x="7803426" y="347696"/>
            <a:ext cx="874656" cy="857401"/>
            <a:chOff x="5983625" y="301625"/>
            <a:chExt cx="403000" cy="395050"/>
          </a:xfrm>
          <a:solidFill>
            <a:schemeClr val="bg1">
              <a:lumMod val="50000"/>
            </a:schemeClr>
          </a:solidFill>
        </p:grpSpPr>
        <p:sp>
          <p:nvSpPr>
            <p:cNvPr id="5" name="Google Shape;384;p37">
              <a:extLst>
                <a:ext uri="{FF2B5EF4-FFF2-40B4-BE49-F238E27FC236}">
                  <a16:creationId xmlns:a16="http://schemas.microsoft.com/office/drawing/2014/main" id="{B6DB8456-9530-958D-E23C-53F06CB02D50}"/>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85;p37">
              <a:extLst>
                <a:ext uri="{FF2B5EF4-FFF2-40B4-BE49-F238E27FC236}">
                  <a16:creationId xmlns:a16="http://schemas.microsoft.com/office/drawing/2014/main" id="{E757E51F-C6C4-E18B-AB58-D978E5C7DC7B}"/>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86;p37">
              <a:extLst>
                <a:ext uri="{FF2B5EF4-FFF2-40B4-BE49-F238E27FC236}">
                  <a16:creationId xmlns:a16="http://schemas.microsoft.com/office/drawing/2014/main" id="{70DD9383-5FBF-10EF-7951-A1EDEBC45012}"/>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87;p37">
              <a:extLst>
                <a:ext uri="{FF2B5EF4-FFF2-40B4-BE49-F238E27FC236}">
                  <a16:creationId xmlns:a16="http://schemas.microsoft.com/office/drawing/2014/main" id="{50F4252C-D076-D496-363B-AA2A663EA104}"/>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88;p37">
              <a:extLst>
                <a:ext uri="{FF2B5EF4-FFF2-40B4-BE49-F238E27FC236}">
                  <a16:creationId xmlns:a16="http://schemas.microsoft.com/office/drawing/2014/main" id="{F58568E8-7460-B996-6683-881E8E7FCC0C}"/>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9;p37">
              <a:extLst>
                <a:ext uri="{FF2B5EF4-FFF2-40B4-BE49-F238E27FC236}">
                  <a16:creationId xmlns:a16="http://schemas.microsoft.com/office/drawing/2014/main" id="{4CB6F7CB-D075-D0E7-2D90-F7C3FE0605E9}"/>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90;p37">
              <a:extLst>
                <a:ext uri="{FF2B5EF4-FFF2-40B4-BE49-F238E27FC236}">
                  <a16:creationId xmlns:a16="http://schemas.microsoft.com/office/drawing/2014/main" id="{E2606350-63CD-2099-9C95-2CC8F1EDCE8A}"/>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91;p37">
              <a:extLst>
                <a:ext uri="{FF2B5EF4-FFF2-40B4-BE49-F238E27FC236}">
                  <a16:creationId xmlns:a16="http://schemas.microsoft.com/office/drawing/2014/main" id="{18C4B2C7-0A85-50CF-6D75-82ABAD32E17A}"/>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92;p37">
              <a:extLst>
                <a:ext uri="{FF2B5EF4-FFF2-40B4-BE49-F238E27FC236}">
                  <a16:creationId xmlns:a16="http://schemas.microsoft.com/office/drawing/2014/main" id="{3E2DB017-233C-009E-A891-784AEFDF321D}"/>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93;p37">
              <a:extLst>
                <a:ext uri="{FF2B5EF4-FFF2-40B4-BE49-F238E27FC236}">
                  <a16:creationId xmlns:a16="http://schemas.microsoft.com/office/drawing/2014/main" id="{321A2E2E-50DD-BB64-64F6-9B7DCFBD64D8}"/>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94;p37">
              <a:extLst>
                <a:ext uri="{FF2B5EF4-FFF2-40B4-BE49-F238E27FC236}">
                  <a16:creationId xmlns:a16="http://schemas.microsoft.com/office/drawing/2014/main" id="{E87A3AEA-0A33-C924-2EF5-093EA7369556}"/>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95;p37">
              <a:extLst>
                <a:ext uri="{FF2B5EF4-FFF2-40B4-BE49-F238E27FC236}">
                  <a16:creationId xmlns:a16="http://schemas.microsoft.com/office/drawing/2014/main" id="{400EF71E-535A-945D-8185-AA65199456BA}"/>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96;p37">
              <a:extLst>
                <a:ext uri="{FF2B5EF4-FFF2-40B4-BE49-F238E27FC236}">
                  <a16:creationId xmlns:a16="http://schemas.microsoft.com/office/drawing/2014/main" id="{8EF7098E-CA60-2B7B-515A-82057F32259D}"/>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97;p37">
              <a:extLst>
                <a:ext uri="{FF2B5EF4-FFF2-40B4-BE49-F238E27FC236}">
                  <a16:creationId xmlns:a16="http://schemas.microsoft.com/office/drawing/2014/main" id="{D03E061D-274D-5BCC-D717-73FBABFB57C6}"/>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98;p37">
              <a:extLst>
                <a:ext uri="{FF2B5EF4-FFF2-40B4-BE49-F238E27FC236}">
                  <a16:creationId xmlns:a16="http://schemas.microsoft.com/office/drawing/2014/main" id="{C1C1B340-F1DA-9C3D-4BB2-051832FB410E}"/>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99;p37">
              <a:extLst>
                <a:ext uri="{FF2B5EF4-FFF2-40B4-BE49-F238E27FC236}">
                  <a16:creationId xmlns:a16="http://schemas.microsoft.com/office/drawing/2014/main" id="{F565BE48-B8AD-502B-3C54-3CB187AD8DEF}"/>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00;p37">
              <a:extLst>
                <a:ext uri="{FF2B5EF4-FFF2-40B4-BE49-F238E27FC236}">
                  <a16:creationId xmlns:a16="http://schemas.microsoft.com/office/drawing/2014/main" id="{553662E1-97CB-8564-1FE7-BFA1E6DAC63D}"/>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01;p37">
              <a:extLst>
                <a:ext uri="{FF2B5EF4-FFF2-40B4-BE49-F238E27FC236}">
                  <a16:creationId xmlns:a16="http://schemas.microsoft.com/office/drawing/2014/main" id="{E142A9C9-77D7-0386-2432-10CB11EC83B4}"/>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02;p37">
              <a:extLst>
                <a:ext uri="{FF2B5EF4-FFF2-40B4-BE49-F238E27FC236}">
                  <a16:creationId xmlns:a16="http://schemas.microsoft.com/office/drawing/2014/main" id="{D0C4AB97-FBF8-7740-CF2E-BC9B4094FC67}"/>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03;p37">
              <a:extLst>
                <a:ext uri="{FF2B5EF4-FFF2-40B4-BE49-F238E27FC236}">
                  <a16:creationId xmlns:a16="http://schemas.microsoft.com/office/drawing/2014/main" id="{058CB3ED-9F6B-076C-0860-B6559BB02E6D}"/>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solidFill>
                <a:schemeClr val="bg1">
                  <a:lumMod val="75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Slide Number Placeholder 24">
            <a:extLst>
              <a:ext uri="{FF2B5EF4-FFF2-40B4-BE49-F238E27FC236}">
                <a16:creationId xmlns:a16="http://schemas.microsoft.com/office/drawing/2014/main" id="{771823E9-98C9-86DD-35AE-24352036BAC0}"/>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286695679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Accurate Equalized Values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7749642" cy="3244181"/>
          </a:xfrm>
        </p:spPr>
        <p:txBody>
          <a:bodyPr/>
          <a:lstStyle/>
          <a:p>
            <a:pPr>
              <a:spcAft>
                <a:spcPts val="200"/>
              </a:spcAft>
            </a:pPr>
            <a:r>
              <a:rPr lang="en-US" dirty="0"/>
              <a:t>Communication</a:t>
            </a:r>
          </a:p>
          <a:p>
            <a:pPr lvl="1">
              <a:spcAft>
                <a:spcPts val="600"/>
              </a:spcAft>
            </a:pPr>
            <a:r>
              <a:rPr lang="en-US" dirty="0"/>
              <a:t>Municipal assessors need to keep in contact with the Equalization District Office</a:t>
            </a:r>
          </a:p>
          <a:p>
            <a:pPr lvl="1"/>
            <a:r>
              <a:rPr lang="en-US" dirty="0"/>
              <a:t>Review and comment on DOR preliminary values </a:t>
            </a:r>
          </a:p>
          <a:p>
            <a:pPr marL="858838" lvl="2">
              <a:spcAft>
                <a:spcPts val="400"/>
              </a:spcAft>
            </a:pPr>
            <a:r>
              <a:rPr lang="en-US" dirty="0"/>
              <a:t>Sales information – mid-March </a:t>
            </a:r>
          </a:p>
          <a:p>
            <a:pPr marL="858838" lvl="2">
              <a:spcAft>
                <a:spcPts val="800"/>
              </a:spcAft>
            </a:pPr>
            <a:r>
              <a:rPr lang="en-US" dirty="0"/>
              <a:t>Equalized values – August 1</a:t>
            </a:r>
          </a:p>
          <a:p>
            <a:r>
              <a:rPr lang="en-US" dirty="0"/>
              <a:t>Timely and accurate filings with DOR</a:t>
            </a:r>
          </a:p>
          <a:p>
            <a:pPr lvl="1">
              <a:spcAft>
                <a:spcPts val="600"/>
              </a:spcAft>
            </a:pPr>
            <a:r>
              <a:rPr lang="en-US" dirty="0"/>
              <a:t>Sales information – Late February</a:t>
            </a:r>
          </a:p>
          <a:p>
            <a:pPr lvl="1"/>
            <a:r>
              <a:rPr lang="en-US" dirty="0"/>
              <a:t>Municipal Assessment Report – second Monday in June </a:t>
            </a:r>
          </a:p>
          <a:p>
            <a:endParaRPr lang="en-US" dirty="0"/>
          </a:p>
        </p:txBody>
      </p:sp>
      <p:sp>
        <p:nvSpPr>
          <p:cNvPr id="31" name="Slide Number Placeholder 30">
            <a:extLst>
              <a:ext uri="{FF2B5EF4-FFF2-40B4-BE49-F238E27FC236}">
                <a16:creationId xmlns:a16="http://schemas.microsoft.com/office/drawing/2014/main" id="{6F3EE12B-DA9D-765F-248B-33F720D6A6C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146251995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D6987-32E7-498C-A1C4-3CB5058471DD}"/>
              </a:ext>
            </a:extLst>
          </p:cNvPr>
          <p:cNvSpPr>
            <a:spLocks noGrp="1"/>
          </p:cNvSpPr>
          <p:nvPr>
            <p:ph type="ctrTitle"/>
          </p:nvPr>
        </p:nvSpPr>
        <p:spPr>
          <a:xfrm>
            <a:off x="666268" y="2645890"/>
            <a:ext cx="8172932" cy="724379"/>
          </a:xfrm>
        </p:spPr>
        <p:txBody>
          <a:bodyPr/>
          <a:lstStyle/>
          <a:p>
            <a:r>
              <a:rPr lang="en-US" sz="4000" dirty="0"/>
              <a:t>Equalized Values</a:t>
            </a:r>
            <a:br>
              <a:rPr lang="en-US" sz="4000" dirty="0"/>
            </a:br>
            <a:endParaRPr lang="en-US" sz="4000" dirty="0"/>
          </a:p>
        </p:txBody>
      </p:sp>
      <p:sp>
        <p:nvSpPr>
          <p:cNvPr id="3" name="Google Shape;10;p2">
            <a:extLst>
              <a:ext uri="{FF2B5EF4-FFF2-40B4-BE49-F238E27FC236}">
                <a16:creationId xmlns:a16="http://schemas.microsoft.com/office/drawing/2014/main" id="{91C6067B-C57B-41DE-948A-D99CBA2E133D}"/>
              </a:ext>
            </a:extLst>
          </p:cNvPr>
          <p:cNvSpPr txBox="1">
            <a:spLocks/>
          </p:cNvSpPr>
          <p:nvPr/>
        </p:nvSpPr>
        <p:spPr>
          <a:xfrm>
            <a:off x="704850" y="3535577"/>
            <a:ext cx="7477124" cy="7243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Arial"/>
              <a:buNone/>
              <a:defRPr sz="3200" b="0" i="0" u="none" strike="noStrike" cap="none">
                <a:solidFill>
                  <a:schemeClr val="accent2">
                    <a:lumMod val="50000"/>
                  </a:schemeClr>
                </a:solidFill>
                <a:latin typeface="Raleway" panose="020B0503030101060003"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r>
              <a:rPr lang="en-US" sz="2000" dirty="0">
                <a:latin typeface="Calibri Light" panose="020F0302020204030204" pitchFamily="34" charset="0"/>
              </a:rPr>
              <a:t>WI Dept of Revenue | State and Local Finance Division</a:t>
            </a:r>
          </a:p>
          <a:p>
            <a:r>
              <a:rPr lang="en-US" sz="2000" dirty="0">
                <a:latin typeface="Calibri Light" panose="020F0302020204030204" pitchFamily="34" charset="0"/>
              </a:rPr>
              <a:t>Wisconsin State Education Convention| January 17, 2024</a:t>
            </a:r>
          </a:p>
          <a:p>
            <a:pPr algn="ctr"/>
            <a:endParaRPr lang="en-US" sz="2000" dirty="0">
              <a:latin typeface="Calibri Light" panose="020F0302020204030204" pitchFamily="34" charset="0"/>
            </a:endParaRPr>
          </a:p>
        </p:txBody>
      </p:sp>
      <p:sp>
        <p:nvSpPr>
          <p:cNvPr id="2" name="Title 3">
            <a:extLst>
              <a:ext uri="{FF2B5EF4-FFF2-40B4-BE49-F238E27FC236}">
                <a16:creationId xmlns:a16="http://schemas.microsoft.com/office/drawing/2014/main" id="{E106158D-BA18-5802-7EA9-607F341D8ABF}"/>
              </a:ext>
            </a:extLst>
          </p:cNvPr>
          <p:cNvSpPr txBox="1">
            <a:spLocks/>
          </p:cNvSpPr>
          <p:nvPr/>
        </p:nvSpPr>
        <p:spPr>
          <a:xfrm>
            <a:off x="666268" y="2554724"/>
            <a:ext cx="8172932" cy="7243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Arial"/>
              <a:buNone/>
              <a:defRPr sz="4800" b="0" i="0" u="none" strike="noStrike" cap="none">
                <a:solidFill>
                  <a:schemeClr val="accent2">
                    <a:lumMod val="50000"/>
                  </a:schemeClr>
                </a:solidFill>
                <a:latin typeface="Calibri Light" panose="020F0302020204030204"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br>
              <a:rPr lang="en-US" sz="4000" dirty="0"/>
            </a:br>
            <a:r>
              <a:rPr lang="en-US" sz="4000" dirty="0"/>
              <a:t>and School District Apportionment</a:t>
            </a:r>
          </a:p>
        </p:txBody>
      </p:sp>
    </p:spTree>
    <p:extLst>
      <p:ext uri="{BB962C8B-B14F-4D97-AF65-F5344CB8AC3E}">
        <p14:creationId xmlns:p14="http://schemas.microsoft.com/office/powerpoint/2010/main" val="408748413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BE4D-F07F-5F44-06D5-85E51373CF80}"/>
              </a:ext>
            </a:extLst>
          </p:cNvPr>
          <p:cNvSpPr>
            <a:spLocks noGrp="1"/>
          </p:cNvSpPr>
          <p:nvPr>
            <p:ph type="sldNum" idx="12"/>
          </p:nvPr>
        </p:nvSpPr>
        <p:spPr/>
        <p:txBody>
          <a:bodyPr/>
          <a:lstStyle/>
          <a:p>
            <a:fld id="{00000000-1234-1234-1234-123412341234}" type="slidenum">
              <a:rPr lang="en" smtClean="0"/>
              <a:pPr/>
              <a:t>30</a:t>
            </a:fld>
            <a:endParaRPr lang="en"/>
          </a:p>
        </p:txBody>
      </p:sp>
      <p:graphicFrame>
        <p:nvGraphicFramePr>
          <p:cNvPr id="6" name="Diagram 5">
            <a:extLst>
              <a:ext uri="{FF2B5EF4-FFF2-40B4-BE49-F238E27FC236}">
                <a16:creationId xmlns:a16="http://schemas.microsoft.com/office/drawing/2014/main" id="{0665C648-A09B-A09E-112D-D2D8415110BA}"/>
              </a:ext>
            </a:extLst>
          </p:cNvPr>
          <p:cNvGraphicFramePr/>
          <p:nvPr/>
        </p:nvGraphicFramePr>
        <p:xfrm>
          <a:off x="1177010" y="219648"/>
          <a:ext cx="6789980" cy="420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92092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9CAFD-A431-AA4E-5D8D-9AB1D7841E64}"/>
              </a:ext>
            </a:extLst>
          </p:cNvPr>
          <p:cNvSpPr>
            <a:spLocks noGrp="1"/>
          </p:cNvSpPr>
          <p:nvPr>
            <p:ph type="ctrTitle"/>
          </p:nvPr>
        </p:nvSpPr>
        <p:spPr/>
        <p:txBody>
          <a:bodyPr/>
          <a:lstStyle/>
          <a:p>
            <a:r>
              <a:rPr lang="en-US" dirty="0"/>
              <a:t>School District Apportionment</a:t>
            </a:r>
          </a:p>
        </p:txBody>
      </p:sp>
      <p:sp>
        <p:nvSpPr>
          <p:cNvPr id="2" name="Slide Number Placeholder 1">
            <a:extLst>
              <a:ext uri="{FF2B5EF4-FFF2-40B4-BE49-F238E27FC236}">
                <a16:creationId xmlns:a16="http://schemas.microsoft.com/office/drawing/2014/main" id="{12225FB7-9327-421B-F273-5E22CD19EF8F}"/>
              </a:ext>
            </a:extLst>
          </p:cNvPr>
          <p:cNvSpPr>
            <a:spLocks noGrp="1"/>
          </p:cNvSpPr>
          <p:nvPr>
            <p:ph type="sldNum" idx="12"/>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3215519844"/>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E1F9D-2D93-DF1F-4EF2-BC6FBEB871D8}"/>
              </a:ext>
            </a:extLst>
          </p:cNvPr>
          <p:cNvSpPr>
            <a:spLocks noGrp="1"/>
          </p:cNvSpPr>
          <p:nvPr>
            <p:ph type="sldNum" idx="12"/>
          </p:nvPr>
        </p:nvSpPr>
        <p:spPr/>
        <p:txBody>
          <a:bodyPr/>
          <a:lstStyle/>
          <a:p>
            <a:fld id="{00000000-1234-1234-1234-123412341234}" type="slidenum">
              <a:rPr lang="en" smtClean="0"/>
              <a:pPr/>
              <a:t>32</a:t>
            </a:fld>
            <a:endParaRPr lang="en"/>
          </a:p>
        </p:txBody>
      </p:sp>
      <p:sp>
        <p:nvSpPr>
          <p:cNvPr id="3" name="Title 2">
            <a:extLst>
              <a:ext uri="{FF2B5EF4-FFF2-40B4-BE49-F238E27FC236}">
                <a16:creationId xmlns:a16="http://schemas.microsoft.com/office/drawing/2014/main" id="{899ECA4E-5523-1147-8DF5-0FDBDB257065}"/>
              </a:ext>
            </a:extLst>
          </p:cNvPr>
          <p:cNvSpPr>
            <a:spLocks noGrp="1"/>
          </p:cNvSpPr>
          <p:nvPr>
            <p:ph type="title"/>
          </p:nvPr>
        </p:nvSpPr>
        <p:spPr/>
        <p:txBody>
          <a:bodyPr/>
          <a:lstStyle/>
          <a:p>
            <a:r>
              <a:rPr lang="en-US" dirty="0"/>
              <a:t>Local Government Services Role</a:t>
            </a:r>
          </a:p>
        </p:txBody>
      </p:sp>
      <p:sp>
        <p:nvSpPr>
          <p:cNvPr id="4" name="Text Placeholder 3">
            <a:extLst>
              <a:ext uri="{FF2B5EF4-FFF2-40B4-BE49-F238E27FC236}">
                <a16:creationId xmlns:a16="http://schemas.microsoft.com/office/drawing/2014/main" id="{822469FC-4FA7-6004-6950-2781379CEFFC}"/>
              </a:ext>
            </a:extLst>
          </p:cNvPr>
          <p:cNvSpPr>
            <a:spLocks noGrp="1"/>
          </p:cNvSpPr>
          <p:nvPr>
            <p:ph type="body" idx="1"/>
          </p:nvPr>
        </p:nvSpPr>
        <p:spPr/>
        <p:txBody>
          <a:bodyPr/>
          <a:lstStyle/>
          <a:p>
            <a:pPr>
              <a:spcAft>
                <a:spcPts val="400"/>
              </a:spcAft>
            </a:pPr>
            <a:r>
              <a:rPr lang="en-US" dirty="0"/>
              <a:t>Certification of school district equalized values for:</a:t>
            </a:r>
          </a:p>
          <a:p>
            <a:pPr lvl="1">
              <a:spcAft>
                <a:spcPts val="1000"/>
              </a:spcAft>
            </a:pPr>
            <a:r>
              <a:rPr lang="en-US" dirty="0"/>
              <a:t>Fall School District Apportionment</a:t>
            </a:r>
          </a:p>
          <a:p>
            <a:pPr lvl="1">
              <a:spcAft>
                <a:spcPts val="1000"/>
              </a:spcAft>
            </a:pPr>
            <a:r>
              <a:rPr lang="en-US" dirty="0"/>
              <a:t>School Certificates of Equalized Values</a:t>
            </a:r>
          </a:p>
          <a:p>
            <a:pPr lvl="1"/>
            <a:r>
              <a:rPr lang="en-US" dirty="0"/>
              <a:t>Spring School Aids</a:t>
            </a:r>
          </a:p>
        </p:txBody>
      </p:sp>
    </p:spTree>
    <p:extLst>
      <p:ext uri="{BB962C8B-B14F-4D97-AF65-F5344CB8AC3E}">
        <p14:creationId xmlns:p14="http://schemas.microsoft.com/office/powerpoint/2010/main" val="3886570142"/>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E1F9D-2D93-DF1F-4EF2-BC6FBEB871D8}"/>
              </a:ext>
            </a:extLst>
          </p:cNvPr>
          <p:cNvSpPr>
            <a:spLocks noGrp="1"/>
          </p:cNvSpPr>
          <p:nvPr>
            <p:ph type="sldNum" idx="12"/>
          </p:nvPr>
        </p:nvSpPr>
        <p:spPr/>
        <p:txBody>
          <a:bodyPr/>
          <a:lstStyle/>
          <a:p>
            <a:fld id="{00000000-1234-1234-1234-123412341234}" type="slidenum">
              <a:rPr lang="en" smtClean="0"/>
              <a:pPr/>
              <a:t>33</a:t>
            </a:fld>
            <a:endParaRPr lang="en"/>
          </a:p>
        </p:txBody>
      </p:sp>
      <p:sp>
        <p:nvSpPr>
          <p:cNvPr id="3" name="Title 2">
            <a:extLst>
              <a:ext uri="{FF2B5EF4-FFF2-40B4-BE49-F238E27FC236}">
                <a16:creationId xmlns:a16="http://schemas.microsoft.com/office/drawing/2014/main" id="{899ECA4E-5523-1147-8DF5-0FDBDB257065}"/>
              </a:ext>
            </a:extLst>
          </p:cNvPr>
          <p:cNvSpPr>
            <a:spLocks noGrp="1"/>
          </p:cNvSpPr>
          <p:nvPr>
            <p:ph type="title"/>
          </p:nvPr>
        </p:nvSpPr>
        <p:spPr/>
        <p:txBody>
          <a:bodyPr/>
          <a:lstStyle/>
          <a:p>
            <a:r>
              <a:rPr lang="en-US" dirty="0"/>
              <a:t>Local Government Services Role</a:t>
            </a:r>
          </a:p>
        </p:txBody>
      </p:sp>
      <p:sp>
        <p:nvSpPr>
          <p:cNvPr id="4" name="Text Placeholder 3">
            <a:extLst>
              <a:ext uri="{FF2B5EF4-FFF2-40B4-BE49-F238E27FC236}">
                <a16:creationId xmlns:a16="http://schemas.microsoft.com/office/drawing/2014/main" id="{822469FC-4FA7-6004-6950-2781379CEFFC}"/>
              </a:ext>
            </a:extLst>
          </p:cNvPr>
          <p:cNvSpPr>
            <a:spLocks noGrp="1"/>
          </p:cNvSpPr>
          <p:nvPr>
            <p:ph type="body" idx="1"/>
          </p:nvPr>
        </p:nvSpPr>
        <p:spPr/>
        <p:txBody>
          <a:bodyPr/>
          <a:lstStyle/>
          <a:p>
            <a:pPr>
              <a:spcAft>
                <a:spcPts val="400"/>
              </a:spcAft>
            </a:pPr>
            <a:r>
              <a:rPr lang="en-US" dirty="0"/>
              <a:t>Fall School District Apportionment</a:t>
            </a:r>
          </a:p>
          <a:p>
            <a:pPr lvl="1">
              <a:spcAft>
                <a:spcPts val="1000"/>
              </a:spcAft>
            </a:pPr>
            <a:r>
              <a:rPr lang="en-US" dirty="0"/>
              <a:t>Annually by October 1 </a:t>
            </a:r>
          </a:p>
          <a:p>
            <a:pPr lvl="1">
              <a:spcAft>
                <a:spcPts val="1000"/>
              </a:spcAft>
            </a:pPr>
            <a:r>
              <a:rPr lang="en-US" dirty="0"/>
              <a:t>Values to DPI and published on our website </a:t>
            </a:r>
          </a:p>
          <a:p>
            <a:pPr lvl="1"/>
            <a:r>
              <a:rPr lang="en-US" dirty="0"/>
              <a:t>Used for levy apportionment</a:t>
            </a:r>
          </a:p>
        </p:txBody>
      </p:sp>
    </p:spTree>
    <p:extLst>
      <p:ext uri="{BB962C8B-B14F-4D97-AF65-F5344CB8AC3E}">
        <p14:creationId xmlns:p14="http://schemas.microsoft.com/office/powerpoint/2010/main" val="951740099"/>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E1F9D-2D93-DF1F-4EF2-BC6FBEB871D8}"/>
              </a:ext>
            </a:extLst>
          </p:cNvPr>
          <p:cNvSpPr>
            <a:spLocks noGrp="1"/>
          </p:cNvSpPr>
          <p:nvPr>
            <p:ph type="sldNum" idx="12"/>
          </p:nvPr>
        </p:nvSpPr>
        <p:spPr/>
        <p:txBody>
          <a:bodyPr/>
          <a:lstStyle/>
          <a:p>
            <a:fld id="{00000000-1234-1234-1234-123412341234}" type="slidenum">
              <a:rPr lang="en" smtClean="0"/>
              <a:pPr/>
              <a:t>34</a:t>
            </a:fld>
            <a:endParaRPr lang="en"/>
          </a:p>
        </p:txBody>
      </p:sp>
      <p:sp>
        <p:nvSpPr>
          <p:cNvPr id="3" name="Title 2">
            <a:extLst>
              <a:ext uri="{FF2B5EF4-FFF2-40B4-BE49-F238E27FC236}">
                <a16:creationId xmlns:a16="http://schemas.microsoft.com/office/drawing/2014/main" id="{899ECA4E-5523-1147-8DF5-0FDBDB257065}"/>
              </a:ext>
            </a:extLst>
          </p:cNvPr>
          <p:cNvSpPr>
            <a:spLocks noGrp="1"/>
          </p:cNvSpPr>
          <p:nvPr>
            <p:ph type="title"/>
          </p:nvPr>
        </p:nvSpPr>
        <p:spPr/>
        <p:txBody>
          <a:bodyPr/>
          <a:lstStyle/>
          <a:p>
            <a:r>
              <a:rPr lang="en-US" dirty="0"/>
              <a:t>Local Government Services Role</a:t>
            </a:r>
          </a:p>
        </p:txBody>
      </p:sp>
      <p:sp>
        <p:nvSpPr>
          <p:cNvPr id="4" name="Text Placeholder 3">
            <a:extLst>
              <a:ext uri="{FF2B5EF4-FFF2-40B4-BE49-F238E27FC236}">
                <a16:creationId xmlns:a16="http://schemas.microsoft.com/office/drawing/2014/main" id="{822469FC-4FA7-6004-6950-2781379CEFFC}"/>
              </a:ext>
            </a:extLst>
          </p:cNvPr>
          <p:cNvSpPr>
            <a:spLocks noGrp="1"/>
          </p:cNvSpPr>
          <p:nvPr>
            <p:ph type="body" idx="1"/>
          </p:nvPr>
        </p:nvSpPr>
        <p:spPr/>
        <p:txBody>
          <a:bodyPr/>
          <a:lstStyle/>
          <a:p>
            <a:pPr>
              <a:spcAft>
                <a:spcPts val="400"/>
              </a:spcAft>
            </a:pPr>
            <a:r>
              <a:rPr lang="en-US" dirty="0"/>
              <a:t>School Certificates of Equalized Values</a:t>
            </a:r>
          </a:p>
          <a:p>
            <a:pPr lvl="1">
              <a:spcAft>
                <a:spcPts val="1000"/>
              </a:spcAft>
            </a:pPr>
            <a:r>
              <a:rPr lang="en-US" dirty="0"/>
              <a:t>Annually by October 1</a:t>
            </a:r>
          </a:p>
          <a:p>
            <a:pPr lvl="1">
              <a:spcAft>
                <a:spcPts val="1000"/>
              </a:spcAft>
            </a:pPr>
            <a:r>
              <a:rPr lang="en-US" dirty="0"/>
              <a:t>Certificates published on DOR website </a:t>
            </a:r>
          </a:p>
          <a:p>
            <a:pPr lvl="1"/>
            <a:r>
              <a:rPr lang="en-US" dirty="0"/>
              <a:t>Used for borrowing</a:t>
            </a:r>
          </a:p>
        </p:txBody>
      </p:sp>
    </p:spTree>
    <p:extLst>
      <p:ext uri="{BB962C8B-B14F-4D97-AF65-F5344CB8AC3E}">
        <p14:creationId xmlns:p14="http://schemas.microsoft.com/office/powerpoint/2010/main" val="3098440346"/>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E1F9D-2D93-DF1F-4EF2-BC6FBEB871D8}"/>
              </a:ext>
            </a:extLst>
          </p:cNvPr>
          <p:cNvSpPr>
            <a:spLocks noGrp="1"/>
          </p:cNvSpPr>
          <p:nvPr>
            <p:ph type="sldNum" idx="12"/>
          </p:nvPr>
        </p:nvSpPr>
        <p:spPr/>
        <p:txBody>
          <a:bodyPr/>
          <a:lstStyle/>
          <a:p>
            <a:fld id="{00000000-1234-1234-1234-123412341234}" type="slidenum">
              <a:rPr lang="en" smtClean="0"/>
              <a:pPr/>
              <a:t>35</a:t>
            </a:fld>
            <a:endParaRPr lang="en"/>
          </a:p>
        </p:txBody>
      </p:sp>
      <p:sp>
        <p:nvSpPr>
          <p:cNvPr id="3" name="Title 2">
            <a:extLst>
              <a:ext uri="{FF2B5EF4-FFF2-40B4-BE49-F238E27FC236}">
                <a16:creationId xmlns:a16="http://schemas.microsoft.com/office/drawing/2014/main" id="{899ECA4E-5523-1147-8DF5-0FDBDB257065}"/>
              </a:ext>
            </a:extLst>
          </p:cNvPr>
          <p:cNvSpPr>
            <a:spLocks noGrp="1"/>
          </p:cNvSpPr>
          <p:nvPr>
            <p:ph type="title"/>
          </p:nvPr>
        </p:nvSpPr>
        <p:spPr/>
        <p:txBody>
          <a:bodyPr/>
          <a:lstStyle/>
          <a:p>
            <a:r>
              <a:rPr lang="en-US" dirty="0"/>
              <a:t>Local Government Services Role</a:t>
            </a:r>
          </a:p>
        </p:txBody>
      </p:sp>
      <p:sp>
        <p:nvSpPr>
          <p:cNvPr id="4" name="Text Placeholder 3">
            <a:extLst>
              <a:ext uri="{FF2B5EF4-FFF2-40B4-BE49-F238E27FC236}">
                <a16:creationId xmlns:a16="http://schemas.microsoft.com/office/drawing/2014/main" id="{822469FC-4FA7-6004-6950-2781379CEFFC}"/>
              </a:ext>
            </a:extLst>
          </p:cNvPr>
          <p:cNvSpPr>
            <a:spLocks noGrp="1"/>
          </p:cNvSpPr>
          <p:nvPr>
            <p:ph type="body" idx="1"/>
          </p:nvPr>
        </p:nvSpPr>
        <p:spPr/>
        <p:txBody>
          <a:bodyPr/>
          <a:lstStyle/>
          <a:p>
            <a:pPr>
              <a:spcAft>
                <a:spcPts val="400"/>
              </a:spcAft>
            </a:pPr>
            <a:r>
              <a:rPr lang="en-US" dirty="0"/>
              <a:t>Spring School Aids</a:t>
            </a:r>
          </a:p>
          <a:p>
            <a:pPr lvl="1">
              <a:spcAft>
                <a:spcPts val="1000"/>
              </a:spcAft>
            </a:pPr>
            <a:r>
              <a:rPr lang="en-US" dirty="0"/>
              <a:t>Annually by May 1</a:t>
            </a:r>
          </a:p>
          <a:p>
            <a:pPr lvl="1"/>
            <a:r>
              <a:rPr lang="en-US" dirty="0"/>
              <a:t>Values to DPI for your aid calculations</a:t>
            </a:r>
          </a:p>
        </p:txBody>
      </p:sp>
    </p:spTree>
    <p:extLst>
      <p:ext uri="{BB962C8B-B14F-4D97-AF65-F5344CB8AC3E}">
        <p14:creationId xmlns:p14="http://schemas.microsoft.com/office/powerpoint/2010/main" val="2372706641"/>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36</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dirty="0"/>
              <a:t>Apportionment  </a:t>
            </a:r>
          </a:p>
        </p:txBody>
      </p:sp>
      <p:sp>
        <p:nvSpPr>
          <p:cNvPr id="4" name="Text Placeholder 3">
            <a:extLst>
              <a:ext uri="{FF2B5EF4-FFF2-40B4-BE49-F238E27FC236}">
                <a16:creationId xmlns:a16="http://schemas.microsoft.com/office/drawing/2014/main" id="{1EB2AF3D-E33C-94E8-594E-21D7472993A3}"/>
              </a:ext>
            </a:extLst>
          </p:cNvPr>
          <p:cNvSpPr>
            <a:spLocks noGrp="1"/>
          </p:cNvSpPr>
          <p:nvPr>
            <p:ph type="body" idx="1"/>
          </p:nvPr>
        </p:nvSpPr>
        <p:spPr>
          <a:xfrm>
            <a:off x="814883" y="1061119"/>
            <a:ext cx="7127123" cy="3244181"/>
          </a:xfrm>
        </p:spPr>
        <p:txBody>
          <a:bodyPr/>
          <a:lstStyle/>
          <a:p>
            <a:pPr>
              <a:spcAft>
                <a:spcPts val="1200"/>
              </a:spcAft>
            </a:pPr>
            <a:r>
              <a:rPr lang="en-US" dirty="0"/>
              <a:t>Defined as "divide and allocate"</a:t>
            </a:r>
          </a:p>
          <a:p>
            <a:pPr>
              <a:spcAft>
                <a:spcPts val="1200"/>
              </a:spcAft>
            </a:pPr>
            <a:r>
              <a:rPr lang="en-US" dirty="0"/>
              <a:t>Think percent to total – w</a:t>
            </a:r>
            <a:r>
              <a:rPr lang="en-US" dirty="0">
                <a:solidFill>
                  <a:schemeClr val="tx1"/>
                </a:solidFill>
                <a:effectLst/>
                <a:ea typeface="Calibri" panose="020F0502020204030204" pitchFamily="34" charset="0"/>
              </a:rPr>
              <a:t>hat percent of the school district's value lies within each municipality?</a:t>
            </a:r>
          </a:p>
          <a:p>
            <a:pPr>
              <a:spcAft>
                <a:spcPts val="1200"/>
              </a:spcAft>
            </a:pPr>
            <a:r>
              <a:rPr lang="en-US" dirty="0">
                <a:solidFill>
                  <a:schemeClr val="tx1"/>
                </a:solidFill>
                <a:effectLst/>
                <a:ea typeface="Calibri" panose="020F0502020204030204" pitchFamily="34" charset="0"/>
              </a:rPr>
              <a:t>Property tax levies are apportioned based on </a:t>
            </a:r>
            <a:r>
              <a:rPr lang="en-US" dirty="0">
                <a:solidFill>
                  <a:schemeClr val="tx1"/>
                </a:solidFill>
                <a:ea typeface="Calibri" panose="020F0502020204030204" pitchFamily="34" charset="0"/>
              </a:rPr>
              <a:t>what</a:t>
            </a:r>
            <a:r>
              <a:rPr lang="en-US" dirty="0">
                <a:solidFill>
                  <a:schemeClr val="tx1"/>
                </a:solidFill>
                <a:effectLst/>
                <a:ea typeface="Calibri" panose="020F0502020204030204" pitchFamily="34" charset="0"/>
              </a:rPr>
              <a:t> percent of the school district's total equalized value less TID value increment lies within each town, village, and city within its boundary</a:t>
            </a:r>
          </a:p>
        </p:txBody>
      </p:sp>
      <p:grpSp>
        <p:nvGrpSpPr>
          <p:cNvPr id="10" name="Google Shape;415;p37">
            <a:extLst>
              <a:ext uri="{FF2B5EF4-FFF2-40B4-BE49-F238E27FC236}">
                <a16:creationId xmlns:a16="http://schemas.microsoft.com/office/drawing/2014/main" id="{70757808-6E38-350B-B1A5-33E94EB3C383}"/>
              </a:ext>
            </a:extLst>
          </p:cNvPr>
          <p:cNvGrpSpPr/>
          <p:nvPr/>
        </p:nvGrpSpPr>
        <p:grpSpPr>
          <a:xfrm>
            <a:off x="7764028" y="318585"/>
            <a:ext cx="929294" cy="773095"/>
            <a:chOff x="1926350" y="995225"/>
            <a:chExt cx="428650" cy="356600"/>
          </a:xfrm>
          <a:solidFill>
            <a:schemeClr val="bg1">
              <a:lumMod val="50000"/>
            </a:schemeClr>
          </a:solidFill>
        </p:grpSpPr>
        <p:sp>
          <p:nvSpPr>
            <p:cNvPr id="11" name="Google Shape;416;p37">
              <a:extLst>
                <a:ext uri="{FF2B5EF4-FFF2-40B4-BE49-F238E27FC236}">
                  <a16:creationId xmlns:a16="http://schemas.microsoft.com/office/drawing/2014/main" id="{4C17745E-E776-FDCF-9898-79A515F80FEC}"/>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7;p37">
              <a:extLst>
                <a:ext uri="{FF2B5EF4-FFF2-40B4-BE49-F238E27FC236}">
                  <a16:creationId xmlns:a16="http://schemas.microsoft.com/office/drawing/2014/main" id="{ABDEC6A2-B204-DAE6-F6E8-A592AA58CFC9}"/>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8;p37">
              <a:extLst>
                <a:ext uri="{FF2B5EF4-FFF2-40B4-BE49-F238E27FC236}">
                  <a16:creationId xmlns:a16="http://schemas.microsoft.com/office/drawing/2014/main" id="{BCB10D95-3041-EE81-F924-28E2E5B6C6BA}"/>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9;p37">
              <a:extLst>
                <a:ext uri="{FF2B5EF4-FFF2-40B4-BE49-F238E27FC236}">
                  <a16:creationId xmlns:a16="http://schemas.microsoft.com/office/drawing/2014/main" id="{65E13E56-4F97-2678-3061-180A0C5C18C3}"/>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969935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81572A-B26C-84BA-2E2D-7B5747A5E12E}"/>
              </a:ext>
            </a:extLst>
          </p:cNvPr>
          <p:cNvSpPr/>
          <p:nvPr/>
        </p:nvSpPr>
        <p:spPr>
          <a:xfrm>
            <a:off x="0" y="0"/>
            <a:ext cx="915322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4CFD1E2-8D35-0CBE-1C9E-4DEABEFAB50B}"/>
              </a:ext>
            </a:extLst>
          </p:cNvPr>
          <p:cNvSpPr>
            <a:spLocks noGrp="1"/>
          </p:cNvSpPr>
          <p:nvPr>
            <p:ph type="title"/>
          </p:nvPr>
        </p:nvSpPr>
        <p:spPr>
          <a:xfrm>
            <a:off x="540064" y="190748"/>
            <a:ext cx="8063872" cy="857400"/>
          </a:xfrm>
        </p:spPr>
        <p:txBody>
          <a:bodyPr/>
          <a:lstStyle/>
          <a:p>
            <a:r>
              <a:rPr lang="en-US" dirty="0"/>
              <a:t>School District Calculation</a:t>
            </a:r>
          </a:p>
        </p:txBody>
      </p:sp>
      <p:sp>
        <p:nvSpPr>
          <p:cNvPr id="14" name="Text Placeholder 13">
            <a:extLst>
              <a:ext uri="{FF2B5EF4-FFF2-40B4-BE49-F238E27FC236}">
                <a16:creationId xmlns:a16="http://schemas.microsoft.com/office/drawing/2014/main" id="{EE4F31F9-00A2-BA27-708A-9DC1CBA19144}"/>
              </a:ext>
            </a:extLst>
          </p:cNvPr>
          <p:cNvSpPr>
            <a:spLocks noGrp="1"/>
          </p:cNvSpPr>
          <p:nvPr>
            <p:ph type="body" idx="1"/>
          </p:nvPr>
        </p:nvSpPr>
        <p:spPr>
          <a:xfrm>
            <a:off x="408899" y="1061118"/>
            <a:ext cx="8562105" cy="3244181"/>
          </a:xfrm>
        </p:spPr>
        <p:txBody>
          <a:bodyPr/>
          <a:lstStyle/>
          <a:p>
            <a:pPr>
              <a:spcAft>
                <a:spcPts val="100"/>
              </a:spcAft>
            </a:pPr>
            <a:r>
              <a:rPr lang="en-US" dirty="0"/>
              <a:t>What percent of the school district's total assessed value lies within each municipality?</a:t>
            </a:r>
          </a:p>
          <a:p>
            <a:pPr lvl="1">
              <a:spcAft>
                <a:spcPts val="1200"/>
              </a:spcAft>
            </a:pPr>
            <a:r>
              <a:rPr lang="en-US" dirty="0"/>
              <a:t>As reported on the Statement of Assessment (SOA)</a:t>
            </a:r>
          </a:p>
          <a:p>
            <a:endParaRPr lang="en-US" dirty="0"/>
          </a:p>
          <a:p>
            <a:endParaRPr lang="en-US" dirty="0"/>
          </a:p>
        </p:txBody>
      </p:sp>
      <p:pic>
        <p:nvPicPr>
          <p:cNvPr id="6" name="Picture 5">
            <a:extLst>
              <a:ext uri="{FF2B5EF4-FFF2-40B4-BE49-F238E27FC236}">
                <a16:creationId xmlns:a16="http://schemas.microsoft.com/office/drawing/2014/main" id="{CEE8065D-1223-4604-9093-0D4B9B53029B}"/>
              </a:ext>
            </a:extLst>
          </p:cNvPr>
          <p:cNvPicPr>
            <a:picLocks noChangeAspect="1"/>
          </p:cNvPicPr>
          <p:nvPr/>
        </p:nvPicPr>
        <p:blipFill rotWithShape="1">
          <a:blip r:embed="rId3"/>
          <a:srcRect l="1191" t="4011" r="223" b="-1485"/>
          <a:stretch/>
        </p:blipFill>
        <p:spPr>
          <a:xfrm>
            <a:off x="988540" y="1869216"/>
            <a:ext cx="7184875" cy="3083535"/>
          </a:xfrm>
          <a:prstGeom prst="rect">
            <a:avLst/>
          </a:prstGeom>
          <a:ln w="12700">
            <a:solidFill>
              <a:schemeClr val="bg1">
                <a:lumMod val="75000"/>
              </a:schemeClr>
            </a:solidFill>
          </a:ln>
        </p:spPr>
      </p:pic>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solidFill>
                  <a:schemeClr val="accent3">
                    <a:lumMod val="50000"/>
                  </a:schemeClr>
                </a:solidFill>
              </a:rPr>
              <a:pPr/>
              <a:t>37</a:t>
            </a:fld>
            <a:endParaRPr lang="en" dirty="0">
              <a:solidFill>
                <a:schemeClr val="accent3">
                  <a:lumMod val="50000"/>
                </a:schemeClr>
              </a:solidFill>
            </a:endParaRPr>
          </a:p>
        </p:txBody>
      </p:sp>
      <p:grpSp>
        <p:nvGrpSpPr>
          <p:cNvPr id="19" name="Google Shape;441;p37">
            <a:extLst>
              <a:ext uri="{FF2B5EF4-FFF2-40B4-BE49-F238E27FC236}">
                <a16:creationId xmlns:a16="http://schemas.microsoft.com/office/drawing/2014/main" id="{B8FFB718-D4E0-9323-435A-C7AF750DEA27}"/>
              </a:ext>
            </a:extLst>
          </p:cNvPr>
          <p:cNvGrpSpPr/>
          <p:nvPr/>
        </p:nvGrpSpPr>
        <p:grpSpPr>
          <a:xfrm>
            <a:off x="8035268" y="262082"/>
            <a:ext cx="786066" cy="786066"/>
            <a:chOff x="1922075" y="1629000"/>
            <a:chExt cx="437200" cy="437200"/>
          </a:xfrm>
          <a:solidFill>
            <a:schemeClr val="bg1">
              <a:lumMod val="50000"/>
            </a:schemeClr>
          </a:solidFill>
        </p:grpSpPr>
        <p:sp>
          <p:nvSpPr>
            <p:cNvPr id="20" name="Google Shape;442;p37">
              <a:extLst>
                <a:ext uri="{FF2B5EF4-FFF2-40B4-BE49-F238E27FC236}">
                  <a16:creationId xmlns:a16="http://schemas.microsoft.com/office/drawing/2014/main" id="{F89CF8F3-CDC6-17C2-B41C-E4FDE743CF04}"/>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3;p37">
              <a:extLst>
                <a:ext uri="{FF2B5EF4-FFF2-40B4-BE49-F238E27FC236}">
                  <a16:creationId xmlns:a16="http://schemas.microsoft.com/office/drawing/2014/main" id="{C9925A67-2313-14C5-D7DA-EB6AE78C1106}"/>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1334066"/>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38</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dirty="0"/>
              <a:t>School District Calculation</a:t>
            </a:r>
          </a:p>
        </p:txBody>
      </p:sp>
      <p:sp>
        <p:nvSpPr>
          <p:cNvPr id="4" name="Text Placeholder 3">
            <a:extLst>
              <a:ext uri="{FF2B5EF4-FFF2-40B4-BE49-F238E27FC236}">
                <a16:creationId xmlns:a16="http://schemas.microsoft.com/office/drawing/2014/main" id="{1EB2AF3D-E33C-94E8-594E-21D7472993A3}"/>
              </a:ext>
            </a:extLst>
          </p:cNvPr>
          <p:cNvSpPr>
            <a:spLocks noGrp="1"/>
          </p:cNvSpPr>
          <p:nvPr>
            <p:ph type="body" idx="1"/>
          </p:nvPr>
        </p:nvSpPr>
        <p:spPr/>
        <p:txBody>
          <a:bodyPr/>
          <a:lstStyle/>
          <a:p>
            <a:pPr>
              <a:spcAft>
                <a:spcPts val="1000"/>
              </a:spcAft>
            </a:pPr>
            <a:r>
              <a:rPr lang="en-US" dirty="0">
                <a:solidFill>
                  <a:schemeClr val="tx1"/>
                </a:solidFill>
                <a:effectLst/>
                <a:ea typeface="Calibri" panose="020F0502020204030204" pitchFamily="34" charset="0"/>
              </a:rPr>
              <a:t>Use current year SOA to allocate the equalized value of non-manufacturing property to the school district pieces within the town, village or city</a:t>
            </a:r>
          </a:p>
          <a:p>
            <a:pPr marL="401638">
              <a:spcAft>
                <a:spcPts val="1000"/>
              </a:spcAft>
            </a:pPr>
            <a:r>
              <a:rPr lang="en-US" dirty="0">
                <a:ea typeface="Times New Roman" panose="02020603050405020304" pitchFamily="18" charset="0"/>
              </a:rPr>
              <a:t>Use prior year percentages if current year SOA is not available</a:t>
            </a:r>
          </a:p>
          <a:p>
            <a:pPr marL="401638">
              <a:spcAft>
                <a:spcPts val="1000"/>
              </a:spcAft>
            </a:pPr>
            <a:r>
              <a:rPr lang="en-US" dirty="0">
                <a:ea typeface="Times New Roman" panose="02020603050405020304" pitchFamily="18" charset="0"/>
              </a:rPr>
              <a:t>Add DOR-assessed m</a:t>
            </a:r>
            <a:r>
              <a:rPr lang="en-US" sz="1800" dirty="0">
                <a:effectLst/>
                <a:ea typeface="Times New Roman" panose="02020603050405020304" pitchFamily="18" charset="0"/>
              </a:rPr>
              <a:t>anufacturing equalized (full) value</a:t>
            </a:r>
          </a:p>
          <a:p>
            <a:pPr marL="401638">
              <a:spcAft>
                <a:spcPts val="0"/>
              </a:spcAft>
            </a:pPr>
            <a:r>
              <a:rPr lang="en-US" sz="1800" dirty="0">
                <a:effectLst/>
                <a:ea typeface="Times New Roman" panose="02020603050405020304" pitchFamily="18" charset="0"/>
              </a:rPr>
              <a:t>Subtract the equalized TID value increment </a:t>
            </a:r>
          </a:p>
          <a:p>
            <a:pPr marL="0">
              <a:spcAft>
                <a:spcPts val="0"/>
              </a:spcAft>
            </a:pPr>
            <a:endParaRPr lang="en-US" dirty="0">
              <a:ea typeface="Times New Roman" panose="02020603050405020304" pitchFamily="18" charset="0"/>
            </a:endParaRPr>
          </a:p>
          <a:p>
            <a:pPr marL="114300" indent="0">
              <a:buNone/>
            </a:pPr>
            <a:endParaRPr lang="en-US" dirty="0">
              <a:solidFill>
                <a:schemeClr val="tx1"/>
              </a:solidFill>
              <a:effectLst/>
              <a:ea typeface="Calibri" panose="020F0502020204030204" pitchFamily="34" charset="0"/>
            </a:endParaRPr>
          </a:p>
          <a:p>
            <a:pPr marL="423862" lvl="1" indent="0">
              <a:buNone/>
            </a:pPr>
            <a:endParaRPr lang="en-US" dirty="0">
              <a:solidFill>
                <a:schemeClr val="tx1"/>
              </a:solidFill>
              <a:effectLst/>
              <a:ea typeface="Calibri" panose="020F0502020204030204" pitchFamily="34" charset="0"/>
            </a:endParaRPr>
          </a:p>
        </p:txBody>
      </p:sp>
      <p:grpSp>
        <p:nvGrpSpPr>
          <p:cNvPr id="5" name="Google Shape;441;p37">
            <a:extLst>
              <a:ext uri="{FF2B5EF4-FFF2-40B4-BE49-F238E27FC236}">
                <a16:creationId xmlns:a16="http://schemas.microsoft.com/office/drawing/2014/main" id="{01A69C12-AF53-4432-24D8-06C6C5F71EBF}"/>
              </a:ext>
            </a:extLst>
          </p:cNvPr>
          <p:cNvGrpSpPr/>
          <p:nvPr/>
        </p:nvGrpSpPr>
        <p:grpSpPr>
          <a:xfrm>
            <a:off x="8035268" y="262082"/>
            <a:ext cx="786066" cy="786066"/>
            <a:chOff x="1922075" y="1629000"/>
            <a:chExt cx="437200" cy="437200"/>
          </a:xfrm>
          <a:solidFill>
            <a:schemeClr val="bg1">
              <a:lumMod val="50000"/>
            </a:schemeClr>
          </a:solidFill>
        </p:grpSpPr>
        <p:sp>
          <p:nvSpPr>
            <p:cNvPr id="6" name="Google Shape;442;p37">
              <a:extLst>
                <a:ext uri="{FF2B5EF4-FFF2-40B4-BE49-F238E27FC236}">
                  <a16:creationId xmlns:a16="http://schemas.microsoft.com/office/drawing/2014/main" id="{F24D3844-3D59-CBA9-C3D2-52E8FB5BDDDF}"/>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43;p37">
              <a:extLst>
                <a:ext uri="{FF2B5EF4-FFF2-40B4-BE49-F238E27FC236}">
                  <a16:creationId xmlns:a16="http://schemas.microsoft.com/office/drawing/2014/main" id="{DBE75F37-8F00-CED6-97BF-DBFE9DFB5741}"/>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66327289"/>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39</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dirty="0"/>
              <a:t>School District Calculation</a:t>
            </a:r>
          </a:p>
        </p:txBody>
      </p:sp>
      <p:pic>
        <p:nvPicPr>
          <p:cNvPr id="5" name="Picture 4">
            <a:extLst>
              <a:ext uri="{FF2B5EF4-FFF2-40B4-BE49-F238E27FC236}">
                <a16:creationId xmlns:a16="http://schemas.microsoft.com/office/drawing/2014/main" id="{CE13D2B3-A79A-CA1F-1B73-CB5A4B62942C}"/>
              </a:ext>
            </a:extLst>
          </p:cNvPr>
          <p:cNvPicPr>
            <a:picLocks noChangeAspect="1"/>
          </p:cNvPicPr>
          <p:nvPr/>
        </p:nvPicPr>
        <p:blipFill rotWithShape="1">
          <a:blip r:embed="rId3"/>
          <a:srcRect l="465" t="3118" r="1471" b="1596"/>
          <a:stretch/>
        </p:blipFill>
        <p:spPr>
          <a:xfrm>
            <a:off x="1038225" y="1276349"/>
            <a:ext cx="7605747" cy="2724151"/>
          </a:xfrm>
          <a:prstGeom prst="rect">
            <a:avLst/>
          </a:prstGeom>
          <a:ln>
            <a:solidFill>
              <a:schemeClr val="bg1">
                <a:lumMod val="75000"/>
              </a:schemeClr>
            </a:solidFill>
          </a:ln>
        </p:spPr>
      </p:pic>
      <p:grpSp>
        <p:nvGrpSpPr>
          <p:cNvPr id="8" name="Google Shape;441;p37">
            <a:extLst>
              <a:ext uri="{FF2B5EF4-FFF2-40B4-BE49-F238E27FC236}">
                <a16:creationId xmlns:a16="http://schemas.microsoft.com/office/drawing/2014/main" id="{166156B0-F3BF-5AC8-3702-611DC1EA5DCB}"/>
              </a:ext>
            </a:extLst>
          </p:cNvPr>
          <p:cNvGrpSpPr/>
          <p:nvPr/>
        </p:nvGrpSpPr>
        <p:grpSpPr>
          <a:xfrm>
            <a:off x="8035268" y="262082"/>
            <a:ext cx="786066" cy="786066"/>
            <a:chOff x="1922075" y="1629000"/>
            <a:chExt cx="437200" cy="437200"/>
          </a:xfrm>
          <a:solidFill>
            <a:schemeClr val="bg1">
              <a:lumMod val="50000"/>
            </a:schemeClr>
          </a:solidFill>
        </p:grpSpPr>
        <p:sp>
          <p:nvSpPr>
            <p:cNvPr id="9" name="Google Shape;442;p37">
              <a:extLst>
                <a:ext uri="{FF2B5EF4-FFF2-40B4-BE49-F238E27FC236}">
                  <a16:creationId xmlns:a16="http://schemas.microsoft.com/office/drawing/2014/main" id="{898FDAB2-6EE5-213B-54A2-50B0EE41C66A}"/>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3;p37">
              <a:extLst>
                <a:ext uri="{FF2B5EF4-FFF2-40B4-BE49-F238E27FC236}">
                  <a16:creationId xmlns:a16="http://schemas.microsoft.com/office/drawing/2014/main" id="{F3EB9F99-926E-2BFE-ABC9-92E34A5849E0}"/>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142427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4</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Presenters</a:t>
            </a:r>
          </a:p>
        </p:txBody>
      </p:sp>
      <p:sp>
        <p:nvSpPr>
          <p:cNvPr id="5" name="Text Placeholder 1">
            <a:extLst>
              <a:ext uri="{FF2B5EF4-FFF2-40B4-BE49-F238E27FC236}">
                <a16:creationId xmlns:a16="http://schemas.microsoft.com/office/drawing/2014/main" id="{97AD8F26-9622-42A7-B085-46A493E6E6EE}"/>
              </a:ext>
            </a:extLst>
          </p:cNvPr>
          <p:cNvSpPr>
            <a:spLocks noGrp="1"/>
          </p:cNvSpPr>
          <p:nvPr>
            <p:ph type="body" idx="1"/>
          </p:nvPr>
        </p:nvSpPr>
        <p:spPr>
          <a:xfrm>
            <a:off x="814883" y="1061118"/>
            <a:ext cx="8063872" cy="3453045"/>
          </a:xfrm>
        </p:spPr>
        <p:txBody>
          <a:bodyPr/>
          <a:lstStyle/>
          <a:p>
            <a:pPr>
              <a:spcAft>
                <a:spcPts val="100"/>
              </a:spcAft>
            </a:pPr>
            <a:r>
              <a:rPr lang="en-US" b="1" dirty="0"/>
              <a:t>Gary Martell</a:t>
            </a:r>
          </a:p>
          <a:p>
            <a:pPr marL="403225" lvl="1" indent="0">
              <a:spcAft>
                <a:spcPts val="100"/>
              </a:spcAft>
              <a:buNone/>
            </a:pPr>
            <a:r>
              <a:rPr lang="en-US" dirty="0"/>
              <a:t>Property Assessment Supervisor, Equalization Bureau</a:t>
            </a:r>
          </a:p>
          <a:p>
            <a:pPr marL="403225" lvl="1" indent="0">
              <a:spcAft>
                <a:spcPts val="800"/>
              </a:spcAft>
              <a:buNone/>
            </a:pPr>
            <a:r>
              <a:rPr lang="en-US" dirty="0"/>
              <a:t>State and Local Finance Division</a:t>
            </a:r>
            <a:r>
              <a:rPr lang="en-US" b="1" dirty="0"/>
              <a:t> </a:t>
            </a:r>
          </a:p>
          <a:p>
            <a:pPr>
              <a:spcAft>
                <a:spcPts val="100"/>
              </a:spcAft>
            </a:pPr>
            <a:r>
              <a:rPr lang="en-US" b="1" dirty="0"/>
              <a:t>Debra Werner</a:t>
            </a:r>
          </a:p>
          <a:p>
            <a:pPr marL="398463" lvl="1" indent="0">
              <a:spcAft>
                <a:spcPts val="100"/>
              </a:spcAft>
              <a:buNone/>
            </a:pPr>
            <a:r>
              <a:rPr lang="en-US" dirty="0"/>
              <a:t>Auditor, Local Government Services</a:t>
            </a:r>
          </a:p>
          <a:p>
            <a:pPr marL="398463" lvl="1" indent="0">
              <a:spcAft>
                <a:spcPts val="800"/>
              </a:spcAft>
              <a:buNone/>
            </a:pPr>
            <a:r>
              <a:rPr lang="en-US" dirty="0"/>
              <a:t>State and Local Finance Division</a:t>
            </a:r>
          </a:p>
          <a:p>
            <a:pPr indent="-287338">
              <a:spcAft>
                <a:spcPts val="100"/>
              </a:spcAft>
            </a:pPr>
            <a:r>
              <a:rPr lang="en-US" b="1" dirty="0"/>
              <a:t>Lynn Oldenburg</a:t>
            </a:r>
          </a:p>
          <a:p>
            <a:pPr marL="398463" lvl="1" indent="0">
              <a:spcAft>
                <a:spcPts val="100"/>
              </a:spcAft>
              <a:buNone/>
            </a:pPr>
            <a:r>
              <a:rPr lang="en-US" dirty="0"/>
              <a:t>Auditor, Local Government Services</a:t>
            </a:r>
          </a:p>
          <a:p>
            <a:pPr marL="398463" lvl="1" indent="0">
              <a:spcAft>
                <a:spcPts val="1200"/>
              </a:spcAft>
              <a:buNone/>
            </a:pPr>
            <a:r>
              <a:rPr lang="en-US" dirty="0"/>
              <a:t>State and Local Finance Division</a:t>
            </a:r>
          </a:p>
          <a:p>
            <a:pPr marL="169863" indent="233363">
              <a:spcAft>
                <a:spcPts val="1200"/>
              </a:spcAft>
              <a:buNone/>
            </a:pPr>
            <a:endParaRPr lang="en-US" dirty="0"/>
          </a:p>
          <a:p>
            <a:pPr marL="398463" lvl="1" indent="0">
              <a:spcAft>
                <a:spcPts val="1200"/>
              </a:spcAft>
              <a:buNone/>
            </a:pPr>
            <a:endParaRPr lang="en-US" dirty="0"/>
          </a:p>
          <a:p>
            <a:pPr marL="398463" lvl="1" indent="0">
              <a:spcAft>
                <a:spcPts val="1200"/>
              </a:spcAft>
              <a:buNone/>
            </a:pPr>
            <a:endParaRPr lang="en-US" dirty="0"/>
          </a:p>
        </p:txBody>
      </p:sp>
    </p:spTree>
    <p:extLst>
      <p:ext uri="{BB962C8B-B14F-4D97-AF65-F5344CB8AC3E}">
        <p14:creationId xmlns:p14="http://schemas.microsoft.com/office/powerpoint/2010/main" val="1183647203"/>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40</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dirty="0"/>
              <a:t>School District Calculation</a:t>
            </a:r>
          </a:p>
        </p:txBody>
      </p:sp>
      <p:pic>
        <p:nvPicPr>
          <p:cNvPr id="4" name="Picture 3">
            <a:extLst>
              <a:ext uri="{FF2B5EF4-FFF2-40B4-BE49-F238E27FC236}">
                <a16:creationId xmlns:a16="http://schemas.microsoft.com/office/drawing/2014/main" id="{3A5A3415-0C5F-5931-9A57-5147A3A93139}"/>
              </a:ext>
            </a:extLst>
          </p:cNvPr>
          <p:cNvPicPr>
            <a:picLocks noChangeAspect="1"/>
          </p:cNvPicPr>
          <p:nvPr/>
        </p:nvPicPr>
        <p:blipFill rotWithShape="1">
          <a:blip r:embed="rId3"/>
          <a:srcRect l="315" t="3007" r="1756" b="2700"/>
          <a:stretch/>
        </p:blipFill>
        <p:spPr>
          <a:xfrm>
            <a:off x="1048407" y="1256665"/>
            <a:ext cx="6676368" cy="2138553"/>
          </a:xfrm>
          <a:prstGeom prst="rect">
            <a:avLst/>
          </a:prstGeom>
          <a:ln>
            <a:solidFill>
              <a:schemeClr val="bg1">
                <a:lumMod val="75000"/>
              </a:schemeClr>
            </a:solidFill>
          </a:ln>
        </p:spPr>
      </p:pic>
      <p:grpSp>
        <p:nvGrpSpPr>
          <p:cNvPr id="10" name="Google Shape;441;p37">
            <a:extLst>
              <a:ext uri="{FF2B5EF4-FFF2-40B4-BE49-F238E27FC236}">
                <a16:creationId xmlns:a16="http://schemas.microsoft.com/office/drawing/2014/main" id="{EA6E29C3-65B6-B47C-A159-55AB7A42D71C}"/>
              </a:ext>
            </a:extLst>
          </p:cNvPr>
          <p:cNvGrpSpPr/>
          <p:nvPr/>
        </p:nvGrpSpPr>
        <p:grpSpPr>
          <a:xfrm>
            <a:off x="7970250" y="262082"/>
            <a:ext cx="717734" cy="717734"/>
            <a:chOff x="1922075" y="1629000"/>
            <a:chExt cx="437200" cy="437200"/>
          </a:xfrm>
          <a:solidFill>
            <a:schemeClr val="bg1">
              <a:lumMod val="50000"/>
            </a:schemeClr>
          </a:solidFill>
        </p:grpSpPr>
        <p:sp>
          <p:nvSpPr>
            <p:cNvPr id="11" name="Google Shape;442;p37">
              <a:extLst>
                <a:ext uri="{FF2B5EF4-FFF2-40B4-BE49-F238E27FC236}">
                  <a16:creationId xmlns:a16="http://schemas.microsoft.com/office/drawing/2014/main" id="{82CE117F-DCEB-8480-3DA8-C3B9EC759989}"/>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43;p37">
              <a:extLst>
                <a:ext uri="{FF2B5EF4-FFF2-40B4-BE49-F238E27FC236}">
                  <a16:creationId xmlns:a16="http://schemas.microsoft.com/office/drawing/2014/main" id="{C335C098-108B-4176-B66C-53D8FE511B27}"/>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39034405"/>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41</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dirty="0"/>
              <a:t>School District Calculation</a:t>
            </a:r>
          </a:p>
        </p:txBody>
      </p:sp>
      <p:pic>
        <p:nvPicPr>
          <p:cNvPr id="5" name="Picture 4">
            <a:extLst>
              <a:ext uri="{FF2B5EF4-FFF2-40B4-BE49-F238E27FC236}">
                <a16:creationId xmlns:a16="http://schemas.microsoft.com/office/drawing/2014/main" id="{F0E409DB-C094-F1A5-7DDD-FF9F3F6323D3}"/>
              </a:ext>
            </a:extLst>
          </p:cNvPr>
          <p:cNvPicPr>
            <a:picLocks noChangeAspect="1"/>
          </p:cNvPicPr>
          <p:nvPr/>
        </p:nvPicPr>
        <p:blipFill rotWithShape="1">
          <a:blip r:embed="rId3"/>
          <a:srcRect l="226" t="2139" r="2317" b="6758"/>
          <a:stretch/>
        </p:blipFill>
        <p:spPr>
          <a:xfrm>
            <a:off x="1048408" y="1256227"/>
            <a:ext cx="6838292" cy="2233211"/>
          </a:xfrm>
          <a:prstGeom prst="rect">
            <a:avLst/>
          </a:prstGeom>
          <a:solidFill>
            <a:schemeClr val="bg1">
              <a:lumMod val="95000"/>
            </a:schemeClr>
          </a:solidFill>
          <a:ln>
            <a:solidFill>
              <a:schemeClr val="bg1">
                <a:lumMod val="85000"/>
              </a:schemeClr>
            </a:solidFill>
          </a:ln>
        </p:spPr>
      </p:pic>
      <p:grpSp>
        <p:nvGrpSpPr>
          <p:cNvPr id="11" name="Google Shape;441;p37">
            <a:extLst>
              <a:ext uri="{FF2B5EF4-FFF2-40B4-BE49-F238E27FC236}">
                <a16:creationId xmlns:a16="http://schemas.microsoft.com/office/drawing/2014/main" id="{352CEBE2-34E9-2576-F3E6-19C71D7DEC29}"/>
              </a:ext>
            </a:extLst>
          </p:cNvPr>
          <p:cNvGrpSpPr/>
          <p:nvPr/>
        </p:nvGrpSpPr>
        <p:grpSpPr>
          <a:xfrm>
            <a:off x="7970250" y="262082"/>
            <a:ext cx="717734" cy="717734"/>
            <a:chOff x="1922075" y="1629000"/>
            <a:chExt cx="437200" cy="437200"/>
          </a:xfrm>
          <a:solidFill>
            <a:schemeClr val="bg1">
              <a:lumMod val="50000"/>
            </a:schemeClr>
          </a:solidFill>
        </p:grpSpPr>
        <p:sp>
          <p:nvSpPr>
            <p:cNvPr id="12" name="Google Shape;442;p37">
              <a:extLst>
                <a:ext uri="{FF2B5EF4-FFF2-40B4-BE49-F238E27FC236}">
                  <a16:creationId xmlns:a16="http://schemas.microsoft.com/office/drawing/2014/main" id="{F9B6AD8E-42F4-822C-73C3-BC03C7364CB1}"/>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3;p37">
              <a:extLst>
                <a:ext uri="{FF2B5EF4-FFF2-40B4-BE49-F238E27FC236}">
                  <a16:creationId xmlns:a16="http://schemas.microsoft.com/office/drawing/2014/main" id="{6A50550B-324A-D567-D76B-5627E646C55D}"/>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046310"/>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4DEBE0-D025-53D5-B73F-E04D699D5CA1}"/>
              </a:ext>
            </a:extLst>
          </p:cNvPr>
          <p:cNvSpPr/>
          <p:nvPr/>
        </p:nvSpPr>
        <p:spPr>
          <a:xfrm>
            <a:off x="-9224" y="0"/>
            <a:ext cx="915322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19491B-9D23-4EB2-3C5B-EF3FE08FC89C}"/>
              </a:ext>
            </a:extLst>
          </p:cNvPr>
          <p:cNvPicPr>
            <a:picLocks noChangeAspect="1"/>
          </p:cNvPicPr>
          <p:nvPr/>
        </p:nvPicPr>
        <p:blipFill rotWithShape="1">
          <a:blip r:embed="rId3"/>
          <a:srcRect l="813" t="1546" r="-1"/>
          <a:stretch/>
        </p:blipFill>
        <p:spPr>
          <a:xfrm>
            <a:off x="887250" y="1666889"/>
            <a:ext cx="7599526" cy="3047985"/>
          </a:xfrm>
          <a:prstGeom prst="rect">
            <a:avLst/>
          </a:prstGeom>
          <a:ln>
            <a:solidFill>
              <a:schemeClr val="bg1">
                <a:lumMod val="75000"/>
              </a:schemeClr>
            </a:solidFill>
          </a:ln>
        </p:spPr>
      </p:pic>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solidFill>
                  <a:schemeClr val="accent3">
                    <a:lumMod val="50000"/>
                  </a:schemeClr>
                </a:solidFill>
              </a:rPr>
              <a:pPr/>
              <a:t>42</a:t>
            </a:fld>
            <a:endParaRPr lang="en" dirty="0">
              <a:solidFill>
                <a:schemeClr val="accent3">
                  <a:lumMod val="50000"/>
                </a:schemeClr>
              </a:solidFill>
            </a:endParaRPr>
          </a:p>
        </p:txBody>
      </p:sp>
      <p:sp>
        <p:nvSpPr>
          <p:cNvPr id="7" name="Title 11">
            <a:extLst>
              <a:ext uri="{FF2B5EF4-FFF2-40B4-BE49-F238E27FC236}">
                <a16:creationId xmlns:a16="http://schemas.microsoft.com/office/drawing/2014/main" id="{45336604-C9BE-06DB-3C0A-5AF16AE9BBC3}"/>
              </a:ext>
            </a:extLst>
          </p:cNvPr>
          <p:cNvSpPr txBox="1">
            <a:spLocks/>
          </p:cNvSpPr>
          <p:nvPr/>
        </p:nvSpPr>
        <p:spPr>
          <a:xfrm>
            <a:off x="540063" y="190748"/>
            <a:ext cx="8708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200"/>
              <a:buFont typeface="Arial"/>
              <a:buNone/>
              <a:defRPr sz="3800" b="0" i="0" u="none" strike="noStrike" cap="none">
                <a:solidFill>
                  <a:schemeClr val="bg1">
                    <a:lumMod val="65000"/>
                  </a:schemeClr>
                </a:solidFill>
                <a:latin typeface="Calibri Light" panose="020F0302020204030204"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9pPr>
          </a:lstStyle>
          <a:p>
            <a:r>
              <a:rPr lang="en-US" dirty="0"/>
              <a:t>Fall School District Apportionment Report</a:t>
            </a:r>
          </a:p>
        </p:txBody>
      </p:sp>
      <p:sp>
        <p:nvSpPr>
          <p:cNvPr id="8" name="Text Placeholder 13">
            <a:extLst>
              <a:ext uri="{FF2B5EF4-FFF2-40B4-BE49-F238E27FC236}">
                <a16:creationId xmlns:a16="http://schemas.microsoft.com/office/drawing/2014/main" id="{C82B3703-4B8E-F604-7884-DE5B11C30C14}"/>
              </a:ext>
            </a:extLst>
          </p:cNvPr>
          <p:cNvSpPr>
            <a:spLocks noGrp="1"/>
          </p:cNvSpPr>
          <p:nvPr>
            <p:ph type="body" idx="1"/>
          </p:nvPr>
        </p:nvSpPr>
        <p:spPr>
          <a:xfrm>
            <a:off x="408899" y="1061118"/>
            <a:ext cx="8562105" cy="3244181"/>
          </a:xfrm>
        </p:spPr>
        <p:txBody>
          <a:bodyPr/>
          <a:lstStyle/>
          <a:p>
            <a:pPr marL="401638" marR="0" lvl="0" indent="-288925" algn="l" defTabSz="914400" rtl="0" eaLnBrk="1" fontAlgn="auto" latinLnBrk="0" hangingPunct="1">
              <a:lnSpc>
                <a:spcPct val="100000"/>
              </a:lnSpc>
              <a:spcBef>
                <a:spcPts val="600"/>
              </a:spcBef>
              <a:spcAft>
                <a:spcPts val="300"/>
              </a:spcAft>
              <a:buClr>
                <a:srgbClr val="9D90A0"/>
              </a:buClr>
              <a:buSzPct val="110000"/>
              <a:buFont typeface="Arial"/>
              <a:buChar char="▷"/>
              <a:tabLst/>
              <a:defRPr/>
            </a:pPr>
            <a:r>
              <a:rPr kumimoji="0" lang="en-US" sz="1800" b="0" i="0" u="none" strike="noStrike" kern="0" cap="none" spc="0" normalizeH="0" baseline="0" noProof="0" dirty="0">
                <a:ln>
                  <a:noFill/>
                </a:ln>
                <a:solidFill>
                  <a:srgbClr val="629DD1">
                    <a:lumMod val="50000"/>
                  </a:srgbClr>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Arial"/>
              </a:rPr>
              <a:t>School district equalized values – DOR website - </a:t>
            </a:r>
            <a:r>
              <a:rPr kumimoji="0" lang="en-US" sz="1600" b="0" i="0" u="none" strike="noStrike" kern="0" cap="none" spc="0" normalizeH="0" baseline="0" noProof="0" dirty="0">
                <a:ln>
                  <a:noFill/>
                </a:ln>
                <a:solidFill>
                  <a:srgbClr val="629DD1">
                    <a:lumMod val="50000"/>
                  </a:srgbClr>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Arial"/>
              </a:rPr>
              <a:t>Reports search </a:t>
            </a:r>
            <a:r>
              <a:rPr lang="en-US" sz="1600" dirty="0">
                <a:solidFill>
                  <a:srgbClr val="629DD1">
                    <a:lumMod val="50000"/>
                  </a:srgbClr>
                </a:solidFill>
                <a:latin typeface="Calibri Light" panose="020F0302020204030204" pitchFamily="34" charset="0"/>
                <a:ea typeface="Times New Roman" panose="02020603050405020304" pitchFamily="18" charset="0"/>
                <a:cs typeface="Calibri Light" panose="020F0302020204030204" pitchFamily="34" charset="0"/>
              </a:rPr>
              <a:t>f</a:t>
            </a:r>
            <a:r>
              <a:rPr kumimoji="0" lang="en-US" sz="1600" b="0" i="0" u="none" strike="noStrike" kern="0" cap="none" spc="0" normalizeH="0" baseline="0" noProof="0" dirty="0">
                <a:ln>
                  <a:noFill/>
                </a:ln>
                <a:solidFill>
                  <a:srgbClr val="629DD1">
                    <a:lumMod val="50000"/>
                  </a:srgbClr>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Arial"/>
              </a:rPr>
              <a:t>all school</a:t>
            </a:r>
          </a:p>
          <a:p>
            <a:endParaRPr lang="en-US" dirty="0"/>
          </a:p>
          <a:p>
            <a:endParaRPr lang="en-US" dirty="0"/>
          </a:p>
        </p:txBody>
      </p:sp>
    </p:spTree>
    <p:extLst>
      <p:ext uri="{BB962C8B-B14F-4D97-AF65-F5344CB8AC3E}">
        <p14:creationId xmlns:p14="http://schemas.microsoft.com/office/powerpoint/2010/main" val="2999296879"/>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43</a:t>
            </a:fld>
            <a:endParaRPr lang="en" dirty="0"/>
          </a:p>
        </p:txBody>
      </p:sp>
      <p:sp>
        <p:nvSpPr>
          <p:cNvPr id="4" name="Text Placeholder 3">
            <a:extLst>
              <a:ext uri="{FF2B5EF4-FFF2-40B4-BE49-F238E27FC236}">
                <a16:creationId xmlns:a16="http://schemas.microsoft.com/office/drawing/2014/main" id="{1EB2AF3D-E33C-94E8-594E-21D7472993A3}"/>
              </a:ext>
            </a:extLst>
          </p:cNvPr>
          <p:cNvSpPr>
            <a:spLocks noGrp="1"/>
          </p:cNvSpPr>
          <p:nvPr>
            <p:ph type="body" idx="4294967295"/>
          </p:nvPr>
        </p:nvSpPr>
        <p:spPr>
          <a:xfrm>
            <a:off x="1079500" y="1060450"/>
            <a:ext cx="8064500" cy="3244850"/>
          </a:xfrm>
          <a:prstGeom prst="rect">
            <a:avLst/>
          </a:prstGeom>
        </p:spPr>
        <p:txBody>
          <a:bodyPr/>
          <a:lstStyle/>
          <a:p>
            <a:pPr marL="0" indent="0">
              <a:spcAft>
                <a:spcPts val="0"/>
              </a:spcAft>
              <a:buNone/>
            </a:pPr>
            <a:endParaRPr lang="en-US" dirty="0">
              <a:ea typeface="Times New Roman" panose="02020603050405020304" pitchFamily="18" charset="0"/>
            </a:endParaRPr>
          </a:p>
          <a:p>
            <a:pPr marL="114300" indent="0">
              <a:buNone/>
            </a:pPr>
            <a:endParaRPr lang="en-US" dirty="0">
              <a:solidFill>
                <a:schemeClr val="tx1"/>
              </a:solidFill>
              <a:effectLst/>
              <a:ea typeface="Calibri" panose="020F0502020204030204" pitchFamily="34" charset="0"/>
            </a:endParaRPr>
          </a:p>
          <a:p>
            <a:pPr marL="423862" lvl="1" indent="0">
              <a:buNone/>
            </a:pPr>
            <a:endParaRPr lang="en-US" dirty="0">
              <a:solidFill>
                <a:schemeClr val="tx1"/>
              </a:solidFill>
              <a:effectLst/>
              <a:ea typeface="Calibri" panose="020F0502020204030204" pitchFamily="34" charset="0"/>
            </a:endParaRPr>
          </a:p>
        </p:txBody>
      </p:sp>
      <p:pic>
        <p:nvPicPr>
          <p:cNvPr id="5" name="Picture 4">
            <a:extLst>
              <a:ext uri="{FF2B5EF4-FFF2-40B4-BE49-F238E27FC236}">
                <a16:creationId xmlns:a16="http://schemas.microsoft.com/office/drawing/2014/main" id="{6651E26C-9FF7-9436-9B95-2BA69B759790}"/>
              </a:ext>
            </a:extLst>
          </p:cNvPr>
          <p:cNvPicPr>
            <a:picLocks noChangeAspect="1"/>
          </p:cNvPicPr>
          <p:nvPr/>
        </p:nvPicPr>
        <p:blipFill rotWithShape="1">
          <a:blip r:embed="rId3"/>
          <a:srcRect l="6474" t="2554" r="2120" b="-83"/>
          <a:stretch/>
        </p:blipFill>
        <p:spPr>
          <a:xfrm>
            <a:off x="814883" y="1284235"/>
            <a:ext cx="3619500" cy="3021065"/>
          </a:xfrm>
          <a:prstGeom prst="rect">
            <a:avLst/>
          </a:prstGeom>
          <a:ln>
            <a:solidFill>
              <a:schemeClr val="bg1">
                <a:lumMod val="85000"/>
              </a:schemeClr>
            </a:solidFill>
          </a:ln>
        </p:spPr>
      </p:pic>
      <p:graphicFrame>
        <p:nvGraphicFramePr>
          <p:cNvPr id="9" name="Object 8">
            <a:extLst>
              <a:ext uri="{FF2B5EF4-FFF2-40B4-BE49-F238E27FC236}">
                <a16:creationId xmlns:a16="http://schemas.microsoft.com/office/drawing/2014/main" id="{8D8D0451-2283-195C-0DAF-17D7F89D29D2}"/>
              </a:ext>
            </a:extLst>
          </p:cNvPr>
          <p:cNvGraphicFramePr>
            <a:graphicFrameLocks noChangeAspect="1"/>
          </p:cNvGraphicFramePr>
          <p:nvPr>
            <p:extLst>
              <p:ext uri="{D42A27DB-BD31-4B8C-83A1-F6EECF244321}">
                <p14:modId xmlns:p14="http://schemas.microsoft.com/office/powerpoint/2010/main" val="1654565732"/>
              </p:ext>
            </p:extLst>
          </p:nvPr>
        </p:nvGraphicFramePr>
        <p:xfrm>
          <a:off x="4709619" y="1284235"/>
          <a:ext cx="3667825" cy="3010385"/>
        </p:xfrm>
        <a:graphic>
          <a:graphicData uri="http://schemas.openxmlformats.org/presentationml/2006/ole">
            <mc:AlternateContent xmlns:mc="http://schemas.openxmlformats.org/markup-compatibility/2006">
              <mc:Choice xmlns:v="urn:schemas-microsoft-com:vml" Requires="v">
                <p:oleObj name="Worksheet" r:id="rId4" imgW="3029090" imgH="2486025" progId="Excel.Sheet.12">
                  <p:embed/>
                </p:oleObj>
              </mc:Choice>
              <mc:Fallback>
                <p:oleObj name="Worksheet" r:id="rId4" imgW="3029090" imgH="2486025" progId="Excel.Sheet.12">
                  <p:embed/>
                  <p:pic>
                    <p:nvPicPr>
                      <p:cNvPr id="0" name=""/>
                      <p:cNvPicPr/>
                      <p:nvPr/>
                    </p:nvPicPr>
                    <p:blipFill>
                      <a:blip r:embed="rId5"/>
                      <a:stretch>
                        <a:fillRect/>
                      </a:stretch>
                    </p:blipFill>
                    <p:spPr>
                      <a:xfrm>
                        <a:off x="4709619" y="1284235"/>
                        <a:ext cx="3667825" cy="3010385"/>
                      </a:xfrm>
                      <a:prstGeom prst="rect">
                        <a:avLst/>
                      </a:prstGeom>
                      <a:ln>
                        <a:solidFill>
                          <a:schemeClr val="bg1">
                            <a:lumMod val="85000"/>
                          </a:schemeClr>
                        </a:solidFill>
                      </a:ln>
                    </p:spPr>
                  </p:pic>
                </p:oleObj>
              </mc:Fallback>
            </mc:AlternateContent>
          </a:graphicData>
        </a:graphic>
      </p:graphicFrame>
      <p:sp>
        <p:nvSpPr>
          <p:cNvPr id="13" name="Title 11">
            <a:extLst>
              <a:ext uri="{FF2B5EF4-FFF2-40B4-BE49-F238E27FC236}">
                <a16:creationId xmlns:a16="http://schemas.microsoft.com/office/drawing/2014/main" id="{DF628BF4-90D9-950D-F066-0A3729139CB9}"/>
              </a:ext>
            </a:extLst>
          </p:cNvPr>
          <p:cNvSpPr txBox="1">
            <a:spLocks/>
          </p:cNvSpPr>
          <p:nvPr/>
        </p:nvSpPr>
        <p:spPr>
          <a:xfrm>
            <a:off x="540063" y="190748"/>
            <a:ext cx="8708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200"/>
              <a:buFont typeface="Arial"/>
              <a:buNone/>
              <a:defRPr sz="3800" b="0" i="0" u="none" strike="noStrike" cap="none">
                <a:solidFill>
                  <a:schemeClr val="bg1">
                    <a:lumMod val="65000"/>
                  </a:schemeClr>
                </a:solidFill>
                <a:latin typeface="Calibri Light" panose="020F0302020204030204" pitchFamily="34" charset="0"/>
                <a:ea typeface="Calibri "/>
                <a:cs typeface="Calibri Light" panose="020F0302020204030204" pitchFamily="34" charset="0"/>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9pPr>
          </a:lstStyle>
          <a:p>
            <a:r>
              <a:rPr lang="en-US" dirty="0">
                <a:solidFill>
                  <a:schemeClr val="bg1"/>
                </a:solidFill>
              </a:rPr>
              <a:t>Fall School District Apportionment Report</a:t>
            </a:r>
          </a:p>
        </p:txBody>
      </p:sp>
    </p:spTree>
    <p:extLst>
      <p:ext uri="{BB962C8B-B14F-4D97-AF65-F5344CB8AC3E}">
        <p14:creationId xmlns:p14="http://schemas.microsoft.com/office/powerpoint/2010/main" val="140274838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318CF-7CCC-E9AB-8954-11515A09C250}"/>
              </a:ext>
            </a:extLst>
          </p:cNvPr>
          <p:cNvSpPr>
            <a:spLocks noGrp="1"/>
          </p:cNvSpPr>
          <p:nvPr>
            <p:ph type="sldNum" idx="12"/>
          </p:nvPr>
        </p:nvSpPr>
        <p:spPr/>
        <p:txBody>
          <a:bodyPr/>
          <a:lstStyle/>
          <a:p>
            <a:fld id="{00000000-1234-1234-1234-123412341234}" type="slidenum">
              <a:rPr lang="en" smtClean="0"/>
              <a:pPr/>
              <a:t>44</a:t>
            </a:fld>
            <a:endParaRPr lang="en"/>
          </a:p>
        </p:txBody>
      </p:sp>
      <p:sp>
        <p:nvSpPr>
          <p:cNvPr id="3" name="Title 2">
            <a:extLst>
              <a:ext uri="{FF2B5EF4-FFF2-40B4-BE49-F238E27FC236}">
                <a16:creationId xmlns:a16="http://schemas.microsoft.com/office/drawing/2014/main" id="{92D38942-2DD6-ACF4-F5B0-1BA8BF8FD75E}"/>
              </a:ext>
            </a:extLst>
          </p:cNvPr>
          <p:cNvSpPr>
            <a:spLocks noGrp="1"/>
          </p:cNvSpPr>
          <p:nvPr>
            <p:ph type="title"/>
          </p:nvPr>
        </p:nvSpPr>
        <p:spPr/>
        <p:txBody>
          <a:bodyPr/>
          <a:lstStyle/>
          <a:p>
            <a:r>
              <a:rPr lang="en-US" sz="3600" dirty="0"/>
              <a:t>Setting and Apportioning Levies</a:t>
            </a:r>
          </a:p>
        </p:txBody>
      </p:sp>
      <p:sp>
        <p:nvSpPr>
          <p:cNvPr id="4" name="Text Placeholder 3">
            <a:extLst>
              <a:ext uri="{FF2B5EF4-FFF2-40B4-BE49-F238E27FC236}">
                <a16:creationId xmlns:a16="http://schemas.microsoft.com/office/drawing/2014/main" id="{1EB2AF3D-E33C-94E8-594E-21D7472993A3}"/>
              </a:ext>
            </a:extLst>
          </p:cNvPr>
          <p:cNvSpPr>
            <a:spLocks noGrp="1"/>
          </p:cNvSpPr>
          <p:nvPr>
            <p:ph type="body" idx="1"/>
          </p:nvPr>
        </p:nvSpPr>
        <p:spPr/>
        <p:txBody>
          <a:bodyPr/>
          <a:lstStyle/>
          <a:p>
            <a:r>
              <a:rPr lang="en-US" dirty="0">
                <a:solidFill>
                  <a:schemeClr val="tx1"/>
                </a:solidFill>
                <a:effectLst/>
                <a:ea typeface="Calibri" panose="020F0502020204030204" pitchFamily="34" charset="0"/>
              </a:rPr>
              <a:t>Taxing jurisdiction responsibilities</a:t>
            </a:r>
          </a:p>
          <a:p>
            <a:pPr lvl="1">
              <a:spcAft>
                <a:spcPts val="1000"/>
              </a:spcAft>
            </a:pPr>
            <a:r>
              <a:rPr lang="en-US" dirty="0">
                <a:solidFill>
                  <a:schemeClr val="tx1"/>
                </a:solidFill>
                <a:ea typeface="Calibri" panose="020F0502020204030204" pitchFamily="34" charset="0"/>
              </a:rPr>
              <a:t>Use levy or revenue limit formulas</a:t>
            </a:r>
          </a:p>
          <a:p>
            <a:pPr lvl="1">
              <a:spcAft>
                <a:spcPts val="800"/>
              </a:spcAft>
            </a:pPr>
            <a:r>
              <a:rPr lang="en-US" dirty="0">
                <a:solidFill>
                  <a:schemeClr val="tx1"/>
                </a:solidFill>
                <a:effectLst/>
                <a:ea typeface="Calibri" panose="020F0502020204030204" pitchFamily="34" charset="0"/>
              </a:rPr>
              <a:t>Use tax apportionment report values</a:t>
            </a:r>
          </a:p>
          <a:p>
            <a:pPr marL="401638">
              <a:spcAft>
                <a:spcPts val="800"/>
              </a:spcAft>
            </a:pPr>
            <a:endParaRPr lang="en-US" dirty="0">
              <a:ea typeface="Times New Roman" panose="02020603050405020304" pitchFamily="18" charset="0"/>
            </a:endParaRPr>
          </a:p>
          <a:p>
            <a:pPr marL="0">
              <a:spcAft>
                <a:spcPts val="0"/>
              </a:spcAft>
            </a:pPr>
            <a:endParaRPr lang="en-US" dirty="0">
              <a:ea typeface="Times New Roman" panose="02020603050405020304" pitchFamily="18" charset="0"/>
            </a:endParaRPr>
          </a:p>
          <a:p>
            <a:pPr marL="114300" indent="0">
              <a:buNone/>
            </a:pPr>
            <a:endParaRPr lang="en-US" dirty="0">
              <a:solidFill>
                <a:schemeClr val="tx1"/>
              </a:solidFill>
              <a:effectLst/>
              <a:ea typeface="Calibri" panose="020F0502020204030204" pitchFamily="34" charset="0"/>
            </a:endParaRPr>
          </a:p>
          <a:p>
            <a:pPr marL="423862" lvl="1" indent="0">
              <a:buNone/>
            </a:pPr>
            <a:endParaRPr lang="en-US" dirty="0">
              <a:solidFill>
                <a:schemeClr val="tx1"/>
              </a:solidFill>
              <a:effectLst/>
              <a:ea typeface="Calibri" panose="020F0502020204030204" pitchFamily="34" charset="0"/>
            </a:endParaRPr>
          </a:p>
        </p:txBody>
      </p:sp>
      <p:grpSp>
        <p:nvGrpSpPr>
          <p:cNvPr id="5" name="Google Shape;415;p37">
            <a:extLst>
              <a:ext uri="{FF2B5EF4-FFF2-40B4-BE49-F238E27FC236}">
                <a16:creationId xmlns:a16="http://schemas.microsoft.com/office/drawing/2014/main" id="{1C0B9DBE-FD36-5808-C6E0-264902B7C80A}"/>
              </a:ext>
            </a:extLst>
          </p:cNvPr>
          <p:cNvGrpSpPr/>
          <p:nvPr/>
        </p:nvGrpSpPr>
        <p:grpSpPr>
          <a:xfrm>
            <a:off x="7748436" y="275053"/>
            <a:ext cx="944886" cy="786066"/>
            <a:chOff x="1926350" y="995225"/>
            <a:chExt cx="428650" cy="356600"/>
          </a:xfrm>
          <a:solidFill>
            <a:schemeClr val="bg1">
              <a:lumMod val="50000"/>
            </a:schemeClr>
          </a:solidFill>
        </p:grpSpPr>
        <p:sp>
          <p:nvSpPr>
            <p:cNvPr id="6" name="Google Shape;416;p37">
              <a:extLst>
                <a:ext uri="{FF2B5EF4-FFF2-40B4-BE49-F238E27FC236}">
                  <a16:creationId xmlns:a16="http://schemas.microsoft.com/office/drawing/2014/main" id="{690ABF54-CC9C-C954-F13D-30828676807F}"/>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7;p37">
              <a:extLst>
                <a:ext uri="{FF2B5EF4-FFF2-40B4-BE49-F238E27FC236}">
                  <a16:creationId xmlns:a16="http://schemas.microsoft.com/office/drawing/2014/main" id="{E193D30D-FD32-41CB-E88C-DFA42AFFAACF}"/>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8;p37">
              <a:extLst>
                <a:ext uri="{FF2B5EF4-FFF2-40B4-BE49-F238E27FC236}">
                  <a16:creationId xmlns:a16="http://schemas.microsoft.com/office/drawing/2014/main" id="{98487467-7533-5F07-EEB3-B2CACD8C68EF}"/>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9;p37">
              <a:extLst>
                <a:ext uri="{FF2B5EF4-FFF2-40B4-BE49-F238E27FC236}">
                  <a16:creationId xmlns:a16="http://schemas.microsoft.com/office/drawing/2014/main" id="{9F2AE130-0BA4-1CC7-296C-521DE17CF801}"/>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9285564"/>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0FD1DC7-6588-4999-8D1E-30CBDCB38322}"/>
              </a:ext>
            </a:extLst>
          </p:cNvPr>
          <p:cNvSpPr>
            <a:spLocks noGrp="1"/>
          </p:cNvSpPr>
          <p:nvPr>
            <p:ph type="sldNum" idx="12"/>
          </p:nvPr>
        </p:nvSpPr>
        <p:spPr/>
        <p:txBody>
          <a:bodyPr/>
          <a:lstStyle/>
          <a:p>
            <a:fld id="{00000000-1234-1234-1234-123412341234}" type="slidenum">
              <a:rPr lang="en" smtClean="0"/>
              <a:pPr/>
              <a:t>45</a:t>
            </a:fld>
            <a:endParaRPr lang="en"/>
          </a:p>
        </p:txBody>
      </p:sp>
      <p:pic>
        <p:nvPicPr>
          <p:cNvPr id="5" name="Picture 4">
            <a:extLst>
              <a:ext uri="{FF2B5EF4-FFF2-40B4-BE49-F238E27FC236}">
                <a16:creationId xmlns:a16="http://schemas.microsoft.com/office/drawing/2014/main" id="{F44BE651-942C-B08D-2A8A-488AB278A0FA}"/>
              </a:ext>
            </a:extLst>
          </p:cNvPr>
          <p:cNvPicPr>
            <a:picLocks noChangeAspect="1"/>
          </p:cNvPicPr>
          <p:nvPr/>
        </p:nvPicPr>
        <p:blipFill>
          <a:blip r:embed="rId3"/>
          <a:stretch>
            <a:fillRect/>
          </a:stretch>
        </p:blipFill>
        <p:spPr>
          <a:xfrm>
            <a:off x="457200" y="333375"/>
            <a:ext cx="8267699" cy="4362411"/>
          </a:xfrm>
          <a:prstGeom prst="rect">
            <a:avLst/>
          </a:prstGeom>
          <a:ln>
            <a:solidFill>
              <a:schemeClr val="bg1">
                <a:lumMod val="85000"/>
              </a:schemeClr>
            </a:solidFill>
          </a:ln>
        </p:spPr>
      </p:pic>
    </p:spTree>
    <p:extLst>
      <p:ext uri="{BB962C8B-B14F-4D97-AF65-F5344CB8AC3E}">
        <p14:creationId xmlns:p14="http://schemas.microsoft.com/office/powerpoint/2010/main" val="2875884027"/>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9CAFD-A431-AA4E-5D8D-9AB1D7841E64}"/>
              </a:ext>
            </a:extLst>
          </p:cNvPr>
          <p:cNvSpPr>
            <a:spLocks noGrp="1"/>
          </p:cNvSpPr>
          <p:nvPr>
            <p:ph type="ctrTitle"/>
          </p:nvPr>
        </p:nvSpPr>
        <p:spPr/>
        <p:txBody>
          <a:bodyPr/>
          <a:lstStyle/>
          <a:p>
            <a:r>
              <a:rPr lang="en-US" dirty="0"/>
              <a:t>School District Levy Uses</a:t>
            </a:r>
          </a:p>
        </p:txBody>
      </p:sp>
      <p:sp>
        <p:nvSpPr>
          <p:cNvPr id="2" name="Slide Number Placeholder 1">
            <a:extLst>
              <a:ext uri="{FF2B5EF4-FFF2-40B4-BE49-F238E27FC236}">
                <a16:creationId xmlns:a16="http://schemas.microsoft.com/office/drawing/2014/main" id="{12225FB7-9327-421B-F273-5E22CD19EF8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1591973258"/>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47</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DOR's Use of School Levies</a:t>
            </a:r>
          </a:p>
        </p:txBody>
      </p:sp>
      <p:sp>
        <p:nvSpPr>
          <p:cNvPr id="6" name="Text Placeholder 5">
            <a:extLst>
              <a:ext uri="{FF2B5EF4-FFF2-40B4-BE49-F238E27FC236}">
                <a16:creationId xmlns:a16="http://schemas.microsoft.com/office/drawing/2014/main" id="{632726C3-7470-B31F-B1FA-B9B9A8FF4FF8}"/>
              </a:ext>
            </a:extLst>
          </p:cNvPr>
          <p:cNvSpPr>
            <a:spLocks noGrp="1"/>
          </p:cNvSpPr>
          <p:nvPr>
            <p:ph type="body" idx="1"/>
          </p:nvPr>
        </p:nvSpPr>
        <p:spPr/>
        <p:txBody>
          <a:bodyPr/>
          <a:lstStyle/>
          <a:p>
            <a:pPr>
              <a:spcAft>
                <a:spcPts val="600"/>
              </a:spcAft>
            </a:pPr>
            <a:r>
              <a:rPr lang="en-US" dirty="0"/>
              <a:t>Calculate lottery and gaming credit</a:t>
            </a:r>
          </a:p>
          <a:p>
            <a:pPr>
              <a:spcAft>
                <a:spcPts val="600"/>
              </a:spcAft>
            </a:pPr>
            <a:r>
              <a:rPr lang="en-US" dirty="0"/>
              <a:t>Calculate first dollar credit </a:t>
            </a:r>
          </a:p>
          <a:p>
            <a:pPr>
              <a:spcAft>
                <a:spcPts val="600"/>
              </a:spcAft>
            </a:pPr>
            <a:r>
              <a:rPr lang="en-US" dirty="0"/>
              <a:t>Calculate school levy tax credit</a:t>
            </a:r>
          </a:p>
          <a:p>
            <a:pPr>
              <a:spcAft>
                <a:spcPts val="600"/>
              </a:spcAft>
            </a:pPr>
            <a:r>
              <a:rPr lang="en-US" dirty="0"/>
              <a:t>Tax Increment Worksheet</a:t>
            </a:r>
          </a:p>
          <a:p>
            <a:pPr>
              <a:spcAft>
                <a:spcPts val="600"/>
              </a:spcAft>
            </a:pPr>
            <a:r>
              <a:rPr lang="en-US" dirty="0"/>
              <a:t>Statement of Taxes</a:t>
            </a:r>
          </a:p>
          <a:p>
            <a:pPr>
              <a:spcAft>
                <a:spcPts val="600"/>
              </a:spcAft>
            </a:pPr>
            <a:r>
              <a:rPr lang="en-US" dirty="0"/>
              <a:t>Chargeback calculations</a:t>
            </a:r>
          </a:p>
          <a:p>
            <a:r>
              <a:rPr lang="en-US" dirty="0"/>
              <a:t>Omitted property taxes calculations</a:t>
            </a:r>
          </a:p>
          <a:p>
            <a:endParaRPr lang="en-US" dirty="0"/>
          </a:p>
        </p:txBody>
      </p:sp>
    </p:spTree>
    <p:extLst>
      <p:ext uri="{BB962C8B-B14F-4D97-AF65-F5344CB8AC3E}">
        <p14:creationId xmlns:p14="http://schemas.microsoft.com/office/powerpoint/2010/main" val="1390024465"/>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48</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Local Government Services Role</a:t>
            </a:r>
          </a:p>
        </p:txBody>
      </p:sp>
      <p:sp>
        <p:nvSpPr>
          <p:cNvPr id="4" name="Text Placeholder 3">
            <a:extLst>
              <a:ext uri="{FF2B5EF4-FFF2-40B4-BE49-F238E27FC236}">
                <a16:creationId xmlns:a16="http://schemas.microsoft.com/office/drawing/2014/main" id="{C3EE7AD9-EECC-6202-DF0B-054D1FE5F992}"/>
              </a:ext>
            </a:extLst>
          </p:cNvPr>
          <p:cNvSpPr>
            <a:spLocks noGrp="1"/>
          </p:cNvSpPr>
          <p:nvPr>
            <p:ph type="body" idx="1"/>
          </p:nvPr>
        </p:nvSpPr>
        <p:spPr>
          <a:xfrm>
            <a:off x="814882" y="1061119"/>
            <a:ext cx="8270465" cy="3244181"/>
          </a:xfrm>
        </p:spPr>
        <p:txBody>
          <a:bodyPr/>
          <a:lstStyle/>
          <a:p>
            <a:pPr marL="114300" indent="0">
              <a:buNone/>
            </a:pPr>
            <a:r>
              <a:rPr lang="en-US" b="1" dirty="0"/>
              <a:t>Calculate Lottery and Gaming Credits</a:t>
            </a:r>
          </a:p>
          <a:p>
            <a:pPr>
              <a:spcAft>
                <a:spcPts val="400"/>
              </a:spcAft>
            </a:pPr>
            <a:r>
              <a:rPr lang="en-US" dirty="0"/>
              <a:t>Based on available funds and an estimated number of properties qualifying for the credit, DOR determines a maximum credit value (MCV). 2023 MCV = $33,500.00</a:t>
            </a:r>
          </a:p>
          <a:p>
            <a:pPr>
              <a:spcAft>
                <a:spcPts val="400"/>
              </a:spcAft>
            </a:pPr>
            <a:r>
              <a:rPr lang="en-US" dirty="0"/>
              <a:t>MCV is multiplied by the applicable school tax rate</a:t>
            </a:r>
          </a:p>
          <a:p>
            <a:pPr>
              <a:spcAft>
                <a:spcPts val="400"/>
              </a:spcAft>
            </a:pPr>
            <a:r>
              <a:rPr lang="en-US" dirty="0"/>
              <a:t>This is the amount of lottery credit provided for that property</a:t>
            </a:r>
          </a:p>
          <a:p>
            <a:pPr>
              <a:spcAft>
                <a:spcPts val="400"/>
              </a:spcAft>
            </a:pPr>
            <a:r>
              <a:rPr lang="en-US" dirty="0"/>
              <a:t>Lottery and gaming credit amounts by school district reports are available on the DOR website by November 20</a:t>
            </a:r>
          </a:p>
          <a:p>
            <a:r>
              <a:rPr lang="en-US" dirty="0"/>
              <a:t>Lottery and gaming credits are applied to the property tax bill</a:t>
            </a:r>
          </a:p>
          <a:p>
            <a:endParaRPr lang="en-US" dirty="0"/>
          </a:p>
        </p:txBody>
      </p:sp>
    </p:spTree>
    <p:extLst>
      <p:ext uri="{BB962C8B-B14F-4D97-AF65-F5344CB8AC3E}">
        <p14:creationId xmlns:p14="http://schemas.microsoft.com/office/powerpoint/2010/main" val="1369670587"/>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49</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Lottery Credit Calculation Example</a:t>
            </a:r>
          </a:p>
        </p:txBody>
      </p:sp>
      <p:pic>
        <p:nvPicPr>
          <p:cNvPr id="10" name="Picture 9">
            <a:extLst>
              <a:ext uri="{FF2B5EF4-FFF2-40B4-BE49-F238E27FC236}">
                <a16:creationId xmlns:a16="http://schemas.microsoft.com/office/drawing/2014/main" id="{32E55D5A-3042-1B5F-D0C9-7FC0F08F3931}"/>
              </a:ext>
            </a:extLst>
          </p:cNvPr>
          <p:cNvPicPr>
            <a:picLocks noChangeAspect="1"/>
          </p:cNvPicPr>
          <p:nvPr/>
        </p:nvPicPr>
        <p:blipFill rotWithShape="1">
          <a:blip r:embed="rId3"/>
          <a:srcRect l="1063" t="3497" b="20470"/>
          <a:stretch/>
        </p:blipFill>
        <p:spPr>
          <a:xfrm>
            <a:off x="1119683" y="1381126"/>
            <a:ext cx="7005142" cy="2053246"/>
          </a:xfrm>
          <a:prstGeom prst="rect">
            <a:avLst/>
          </a:prstGeom>
          <a:ln w="12700">
            <a:solidFill>
              <a:schemeClr val="bg1">
                <a:lumMod val="85000"/>
              </a:schemeClr>
            </a:solidFill>
          </a:ln>
        </p:spPr>
      </p:pic>
    </p:spTree>
    <p:extLst>
      <p:ext uri="{BB962C8B-B14F-4D97-AF65-F5344CB8AC3E}">
        <p14:creationId xmlns:p14="http://schemas.microsoft.com/office/powerpoint/2010/main" val="322660806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5</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0FFAE476-D934-45E4-961F-A2B3EA2521DE}"/>
              </a:ext>
            </a:extLst>
          </p:cNvPr>
          <p:cNvSpPr>
            <a:spLocks noGrp="1"/>
          </p:cNvSpPr>
          <p:nvPr>
            <p:ph type="body" idx="1"/>
          </p:nvPr>
        </p:nvSpPr>
        <p:spPr/>
        <p:txBody>
          <a:bodyPr/>
          <a:lstStyle/>
          <a:p>
            <a:pPr>
              <a:spcAft>
                <a:spcPts val="200"/>
              </a:spcAft>
            </a:pPr>
            <a:r>
              <a:rPr lang="en-US" dirty="0"/>
              <a:t>Equalized values</a:t>
            </a:r>
          </a:p>
          <a:p>
            <a:pPr lvl="1"/>
            <a:r>
              <a:rPr lang="en-US" dirty="0"/>
              <a:t>Definition</a:t>
            </a:r>
          </a:p>
          <a:p>
            <a:pPr lvl="1"/>
            <a:r>
              <a:rPr lang="en-US" dirty="0"/>
              <a:t>Purpose | Process</a:t>
            </a:r>
          </a:p>
          <a:p>
            <a:pPr lvl="1">
              <a:spcAft>
                <a:spcPts val="600"/>
              </a:spcAft>
            </a:pPr>
            <a:r>
              <a:rPr lang="en-US" dirty="0"/>
              <a:t>Calendar</a:t>
            </a:r>
          </a:p>
          <a:p>
            <a:pPr>
              <a:spcAft>
                <a:spcPts val="200"/>
              </a:spcAft>
            </a:pPr>
            <a:r>
              <a:rPr lang="en-US" dirty="0"/>
              <a:t>School district apportionment</a:t>
            </a:r>
          </a:p>
          <a:p>
            <a:pPr lvl="1">
              <a:spcAft>
                <a:spcPts val="600"/>
              </a:spcAft>
            </a:pPr>
            <a:r>
              <a:rPr lang="en-US" dirty="0"/>
              <a:t>Purpose | Process</a:t>
            </a:r>
          </a:p>
          <a:p>
            <a:pPr>
              <a:spcAft>
                <a:spcPts val="600"/>
              </a:spcAft>
            </a:pPr>
            <a:r>
              <a:rPr lang="en-US" dirty="0"/>
              <a:t>School district levy uses</a:t>
            </a:r>
          </a:p>
          <a:p>
            <a:pPr>
              <a:spcAft>
                <a:spcPts val="1000"/>
              </a:spcAft>
            </a:pPr>
            <a:r>
              <a:rPr lang="en-US" dirty="0"/>
              <a:t>Presentation evaluation survey</a:t>
            </a:r>
          </a:p>
          <a:p>
            <a:pPr>
              <a:spcAft>
                <a:spcPts val="1000"/>
              </a:spcAft>
            </a:pPr>
            <a:endParaRPr lang="en-US" dirty="0"/>
          </a:p>
          <a:p>
            <a:pPr>
              <a:spcAft>
                <a:spcPts val="1000"/>
              </a:spcAft>
            </a:pPr>
            <a:endParaRPr lang="en-US" dirty="0"/>
          </a:p>
        </p:txBody>
      </p:sp>
      <p:grpSp>
        <p:nvGrpSpPr>
          <p:cNvPr id="7" name="Google Shape;358;p37">
            <a:extLst>
              <a:ext uri="{FF2B5EF4-FFF2-40B4-BE49-F238E27FC236}">
                <a16:creationId xmlns:a16="http://schemas.microsoft.com/office/drawing/2014/main" id="{DF35D885-AE85-EC01-70A4-39E0AECA8E9C}"/>
              </a:ext>
            </a:extLst>
          </p:cNvPr>
          <p:cNvGrpSpPr/>
          <p:nvPr/>
        </p:nvGrpSpPr>
        <p:grpSpPr>
          <a:xfrm>
            <a:off x="7953083" y="347696"/>
            <a:ext cx="752068" cy="951135"/>
            <a:chOff x="584925" y="238125"/>
            <a:chExt cx="415200" cy="525100"/>
          </a:xfrm>
          <a:solidFill>
            <a:schemeClr val="accent4">
              <a:lumMod val="75000"/>
            </a:schemeClr>
          </a:solidFill>
        </p:grpSpPr>
        <p:sp>
          <p:nvSpPr>
            <p:cNvPr id="8" name="Google Shape;359;p37">
              <a:extLst>
                <a:ext uri="{FF2B5EF4-FFF2-40B4-BE49-F238E27FC236}">
                  <a16:creationId xmlns:a16="http://schemas.microsoft.com/office/drawing/2014/main" id="{B58D87A5-4B51-6BF6-1063-086CF0CE366C}"/>
                </a:ext>
              </a:extLst>
            </p:cNvPr>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0;p37">
              <a:extLst>
                <a:ext uri="{FF2B5EF4-FFF2-40B4-BE49-F238E27FC236}">
                  <a16:creationId xmlns:a16="http://schemas.microsoft.com/office/drawing/2014/main" id="{6B32F606-EF52-A030-C441-5DA17EC7AF2B}"/>
                </a:ext>
              </a:extLst>
            </p:cNvPr>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1;p37">
              <a:extLst>
                <a:ext uri="{FF2B5EF4-FFF2-40B4-BE49-F238E27FC236}">
                  <a16:creationId xmlns:a16="http://schemas.microsoft.com/office/drawing/2014/main" id="{9711A7FD-862B-9E73-99F3-066CE33D1EA4}"/>
                </a:ext>
              </a:extLst>
            </p:cNvPr>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2;p37">
              <a:extLst>
                <a:ext uri="{FF2B5EF4-FFF2-40B4-BE49-F238E27FC236}">
                  <a16:creationId xmlns:a16="http://schemas.microsoft.com/office/drawing/2014/main" id="{3889C937-367A-5CFA-5377-7E435756F6FE}"/>
                </a:ext>
              </a:extLst>
            </p:cNvPr>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3;p37">
              <a:extLst>
                <a:ext uri="{FF2B5EF4-FFF2-40B4-BE49-F238E27FC236}">
                  <a16:creationId xmlns:a16="http://schemas.microsoft.com/office/drawing/2014/main" id="{2F4263BF-FBE0-99D3-1A08-32D4F136A399}"/>
                </a:ext>
              </a:extLst>
            </p:cNvPr>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4;p37">
              <a:extLst>
                <a:ext uri="{FF2B5EF4-FFF2-40B4-BE49-F238E27FC236}">
                  <a16:creationId xmlns:a16="http://schemas.microsoft.com/office/drawing/2014/main" id="{0574085C-78BF-0945-F7A0-636CAA030132}"/>
                </a:ext>
              </a:extLst>
            </p:cNvPr>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4289140"/>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50</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Local Government Services Role</a:t>
            </a:r>
          </a:p>
        </p:txBody>
      </p:sp>
      <p:sp>
        <p:nvSpPr>
          <p:cNvPr id="9" name="Content Placeholder 2">
            <a:extLst>
              <a:ext uri="{FF2B5EF4-FFF2-40B4-BE49-F238E27FC236}">
                <a16:creationId xmlns:a16="http://schemas.microsoft.com/office/drawing/2014/main" id="{AA6550D2-65C6-1009-C2F9-0B4C3828684A}"/>
              </a:ext>
            </a:extLst>
          </p:cNvPr>
          <p:cNvSpPr>
            <a:spLocks noGrp="1"/>
          </p:cNvSpPr>
          <p:nvPr>
            <p:ph type="body" idx="1"/>
          </p:nvPr>
        </p:nvSpPr>
        <p:spPr/>
        <p:txBody>
          <a:bodyPr>
            <a:noAutofit/>
          </a:bodyPr>
          <a:lstStyle/>
          <a:p>
            <a:r>
              <a:rPr lang="en-US" dirty="0"/>
              <a:t>First dollar credit calculation</a:t>
            </a:r>
          </a:p>
          <a:p>
            <a:pPr lvl="1">
              <a:spcAft>
                <a:spcPts val="1000"/>
              </a:spcAft>
            </a:pPr>
            <a:r>
              <a:rPr lang="en-US" dirty="0"/>
              <a:t>Based on available funds and an estimated number of properties qualifying for the credit, DOR determines a maximum credit value (MCV).  2023 MCV = $9,000.00</a:t>
            </a:r>
          </a:p>
          <a:p>
            <a:pPr lvl="1">
              <a:spcAft>
                <a:spcPts val="1000"/>
              </a:spcAft>
            </a:pPr>
            <a:r>
              <a:rPr lang="en-US" dirty="0"/>
              <a:t>MCV is multiplied by the applicable school tax rate</a:t>
            </a:r>
          </a:p>
          <a:p>
            <a:pPr lvl="1">
              <a:spcAft>
                <a:spcPts val="1000"/>
              </a:spcAft>
            </a:pPr>
            <a:r>
              <a:rPr lang="en-US" dirty="0"/>
              <a:t>This is the amount of First Dollar credit provided for that property</a:t>
            </a:r>
          </a:p>
          <a:p>
            <a:pPr lvl="1">
              <a:spcAft>
                <a:spcPts val="1000"/>
              </a:spcAft>
            </a:pPr>
            <a:r>
              <a:rPr lang="en-US" dirty="0"/>
              <a:t>First dollar credit amounts by school district reports are available on the DOR website by November 20</a:t>
            </a:r>
          </a:p>
          <a:p>
            <a:pPr lvl="1"/>
            <a:r>
              <a:rPr lang="en-US" dirty="0"/>
              <a:t>First Dollar credits are applied to the property tax bill</a:t>
            </a:r>
          </a:p>
        </p:txBody>
      </p:sp>
    </p:spTree>
    <p:extLst>
      <p:ext uri="{BB962C8B-B14F-4D97-AF65-F5344CB8AC3E}">
        <p14:creationId xmlns:p14="http://schemas.microsoft.com/office/powerpoint/2010/main" val="738352774"/>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51</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First Dollar Credit Calculation Example</a:t>
            </a:r>
          </a:p>
        </p:txBody>
      </p:sp>
      <p:pic>
        <p:nvPicPr>
          <p:cNvPr id="10" name="Picture 9">
            <a:extLst>
              <a:ext uri="{FF2B5EF4-FFF2-40B4-BE49-F238E27FC236}">
                <a16:creationId xmlns:a16="http://schemas.microsoft.com/office/drawing/2014/main" id="{70012C60-8BB3-6A5F-0314-A157E995D6AB}"/>
              </a:ext>
            </a:extLst>
          </p:cNvPr>
          <p:cNvPicPr>
            <a:picLocks noChangeAspect="1"/>
          </p:cNvPicPr>
          <p:nvPr/>
        </p:nvPicPr>
        <p:blipFill rotWithShape="1">
          <a:blip r:embed="rId3"/>
          <a:srcRect l="1807" t="15253" r="3537" b="25616"/>
          <a:stretch/>
        </p:blipFill>
        <p:spPr>
          <a:xfrm>
            <a:off x="1098044" y="1419227"/>
            <a:ext cx="7100311" cy="1790698"/>
          </a:xfrm>
          <a:prstGeom prst="rect">
            <a:avLst/>
          </a:prstGeom>
          <a:ln w="12700">
            <a:solidFill>
              <a:schemeClr val="bg1">
                <a:lumMod val="85000"/>
              </a:schemeClr>
            </a:solidFill>
          </a:ln>
        </p:spPr>
      </p:pic>
    </p:spTree>
    <p:extLst>
      <p:ext uri="{BB962C8B-B14F-4D97-AF65-F5344CB8AC3E}">
        <p14:creationId xmlns:p14="http://schemas.microsoft.com/office/powerpoint/2010/main" val="1794700639"/>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43F0AF-B52C-5D6E-8F37-48F718912139}"/>
              </a:ext>
            </a:extLst>
          </p:cNvPr>
          <p:cNvSpPr>
            <a:spLocks noGrp="1"/>
          </p:cNvSpPr>
          <p:nvPr>
            <p:ph type="sldNum" idx="12"/>
          </p:nvPr>
        </p:nvSpPr>
        <p:spPr/>
        <p:txBody>
          <a:bodyPr/>
          <a:lstStyle/>
          <a:p>
            <a:fld id="{00000000-1234-1234-1234-123412341234}" type="slidenum">
              <a:rPr lang="en" smtClean="0"/>
              <a:pPr/>
              <a:t>52</a:t>
            </a:fld>
            <a:endParaRPr lang="en"/>
          </a:p>
        </p:txBody>
      </p:sp>
      <p:sp>
        <p:nvSpPr>
          <p:cNvPr id="3" name="Title 2">
            <a:extLst>
              <a:ext uri="{FF2B5EF4-FFF2-40B4-BE49-F238E27FC236}">
                <a16:creationId xmlns:a16="http://schemas.microsoft.com/office/drawing/2014/main" id="{BB39ABD4-D712-A05C-7D89-531ED3A1F846}"/>
              </a:ext>
            </a:extLst>
          </p:cNvPr>
          <p:cNvSpPr>
            <a:spLocks noGrp="1"/>
          </p:cNvSpPr>
          <p:nvPr>
            <p:ph type="title"/>
          </p:nvPr>
        </p:nvSpPr>
        <p:spPr/>
        <p:txBody>
          <a:bodyPr/>
          <a:lstStyle/>
          <a:p>
            <a:r>
              <a:rPr lang="en-US" dirty="0"/>
              <a:t>School Levy Property Tax Credit </a:t>
            </a:r>
          </a:p>
        </p:txBody>
      </p:sp>
      <p:sp>
        <p:nvSpPr>
          <p:cNvPr id="4" name="Text Placeholder 3">
            <a:extLst>
              <a:ext uri="{FF2B5EF4-FFF2-40B4-BE49-F238E27FC236}">
                <a16:creationId xmlns:a16="http://schemas.microsoft.com/office/drawing/2014/main" id="{97DD8B22-BBED-1936-EE83-E56BDF587910}"/>
              </a:ext>
            </a:extLst>
          </p:cNvPr>
          <p:cNvSpPr>
            <a:spLocks noGrp="1"/>
          </p:cNvSpPr>
          <p:nvPr>
            <p:ph type="body" idx="1"/>
          </p:nvPr>
        </p:nvSpPr>
        <p:spPr/>
        <p:txBody>
          <a:bodyPr/>
          <a:lstStyle/>
          <a:p>
            <a:pPr>
              <a:spcAft>
                <a:spcPts val="1000"/>
              </a:spcAft>
            </a:pPr>
            <a:r>
              <a:rPr lang="en-US" dirty="0"/>
              <a:t>FY2024 – credit amount paid to municipalities increased from $940,000,000 to $1,195,000,000</a:t>
            </a:r>
          </a:p>
          <a:p>
            <a:pPr>
              <a:spcAft>
                <a:spcPts val="400"/>
              </a:spcAft>
            </a:pPr>
            <a:r>
              <a:rPr lang="en-US" dirty="0"/>
              <a:t>FY2025 – credit amount paid to municipalities will increase from $1,195,000,000 to $1,275,000,000</a:t>
            </a:r>
          </a:p>
          <a:p>
            <a:pPr lvl="1">
              <a:spcAft>
                <a:spcPts val="800"/>
              </a:spcAft>
            </a:pPr>
            <a:r>
              <a:rPr lang="en-US" dirty="0"/>
              <a:t> A portion of the school levy tax credit is paid the First Monday in May</a:t>
            </a:r>
          </a:p>
          <a:p>
            <a:pPr lvl="1"/>
            <a:r>
              <a:rPr lang="en-US" dirty="0"/>
              <a:t>The remaining portion is paid in July</a:t>
            </a:r>
          </a:p>
          <a:p>
            <a:pPr lvl="1"/>
            <a:endParaRPr lang="en-US" dirty="0"/>
          </a:p>
        </p:txBody>
      </p:sp>
    </p:spTree>
    <p:extLst>
      <p:ext uri="{BB962C8B-B14F-4D97-AF65-F5344CB8AC3E}">
        <p14:creationId xmlns:p14="http://schemas.microsoft.com/office/powerpoint/2010/main" val="2685854141"/>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53</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Local Government Services Role</a:t>
            </a:r>
          </a:p>
        </p:txBody>
      </p:sp>
      <p:sp>
        <p:nvSpPr>
          <p:cNvPr id="5" name="Text Placeholder 4">
            <a:extLst>
              <a:ext uri="{FF2B5EF4-FFF2-40B4-BE49-F238E27FC236}">
                <a16:creationId xmlns:a16="http://schemas.microsoft.com/office/drawing/2014/main" id="{340056C9-BF3D-3ECD-55D8-FD66FA8426CC}"/>
              </a:ext>
            </a:extLst>
          </p:cNvPr>
          <p:cNvSpPr>
            <a:spLocks noGrp="1"/>
          </p:cNvSpPr>
          <p:nvPr>
            <p:ph type="body" idx="1"/>
          </p:nvPr>
        </p:nvSpPr>
        <p:spPr/>
        <p:txBody>
          <a:bodyPr/>
          <a:lstStyle/>
          <a:p>
            <a:r>
              <a:rPr lang="en-US" dirty="0"/>
              <a:t>School levy tax credit calculation</a:t>
            </a:r>
          </a:p>
        </p:txBody>
      </p:sp>
      <p:pic>
        <p:nvPicPr>
          <p:cNvPr id="7" name="Picture 6">
            <a:extLst>
              <a:ext uri="{FF2B5EF4-FFF2-40B4-BE49-F238E27FC236}">
                <a16:creationId xmlns:a16="http://schemas.microsoft.com/office/drawing/2014/main" id="{C70E7AB7-7232-C9EE-F79F-D0560C000721}"/>
              </a:ext>
            </a:extLst>
          </p:cNvPr>
          <p:cNvPicPr>
            <a:picLocks noChangeAspect="1"/>
          </p:cNvPicPr>
          <p:nvPr/>
        </p:nvPicPr>
        <p:blipFill rotWithShape="1">
          <a:blip r:embed="rId3"/>
          <a:srcRect l="3028" t="7254" r="1364" b="12113"/>
          <a:stretch/>
        </p:blipFill>
        <p:spPr>
          <a:xfrm>
            <a:off x="1236796" y="1722496"/>
            <a:ext cx="7092322" cy="2024784"/>
          </a:xfrm>
          <a:prstGeom prst="rect">
            <a:avLst/>
          </a:prstGeom>
          <a:ln w="12700">
            <a:solidFill>
              <a:schemeClr val="bg1">
                <a:lumMod val="85000"/>
              </a:schemeClr>
            </a:solidFill>
          </a:ln>
        </p:spPr>
      </p:pic>
    </p:spTree>
    <p:extLst>
      <p:ext uri="{BB962C8B-B14F-4D97-AF65-F5344CB8AC3E}">
        <p14:creationId xmlns:p14="http://schemas.microsoft.com/office/powerpoint/2010/main" val="1348499732"/>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76D9A-467C-4137-ADF1-2DD2FCD99F2D}"/>
              </a:ext>
            </a:extLst>
          </p:cNvPr>
          <p:cNvSpPr>
            <a:spLocks noGrp="1"/>
          </p:cNvSpPr>
          <p:nvPr>
            <p:ph type="sldNum" idx="12"/>
          </p:nvPr>
        </p:nvSpPr>
        <p:spPr/>
        <p:txBody>
          <a:bodyPr/>
          <a:lstStyle/>
          <a:p>
            <a:fld id="{00000000-1234-1234-1234-123412341234}" type="slidenum">
              <a:rPr lang="en" smtClean="0"/>
              <a:pPr/>
              <a:t>54</a:t>
            </a:fld>
            <a:endParaRPr lang="en"/>
          </a:p>
        </p:txBody>
      </p:sp>
      <p:sp>
        <p:nvSpPr>
          <p:cNvPr id="3" name="Title 2">
            <a:extLst>
              <a:ext uri="{FF2B5EF4-FFF2-40B4-BE49-F238E27FC236}">
                <a16:creationId xmlns:a16="http://schemas.microsoft.com/office/drawing/2014/main" id="{F6C8B0AC-CF3C-4975-AA21-C8D377B89BBB}"/>
              </a:ext>
            </a:extLst>
          </p:cNvPr>
          <p:cNvSpPr>
            <a:spLocks noGrp="1"/>
          </p:cNvSpPr>
          <p:nvPr>
            <p:ph type="title"/>
          </p:nvPr>
        </p:nvSpPr>
        <p:spPr/>
        <p:txBody>
          <a:bodyPr/>
          <a:lstStyle/>
          <a:p>
            <a:r>
              <a:rPr lang="en-US" dirty="0"/>
              <a:t>Local Government Services Role</a:t>
            </a:r>
          </a:p>
        </p:txBody>
      </p:sp>
      <p:sp>
        <p:nvSpPr>
          <p:cNvPr id="5" name="Text Placeholder 4">
            <a:extLst>
              <a:ext uri="{FF2B5EF4-FFF2-40B4-BE49-F238E27FC236}">
                <a16:creationId xmlns:a16="http://schemas.microsoft.com/office/drawing/2014/main" id="{CF061E45-B59D-C737-DFC9-F451C7AED93C}"/>
              </a:ext>
            </a:extLst>
          </p:cNvPr>
          <p:cNvSpPr>
            <a:spLocks noGrp="1"/>
          </p:cNvSpPr>
          <p:nvPr>
            <p:ph type="body" idx="1"/>
          </p:nvPr>
        </p:nvSpPr>
        <p:spPr/>
        <p:txBody>
          <a:bodyPr/>
          <a:lstStyle/>
          <a:p>
            <a:r>
              <a:rPr lang="en-US" dirty="0"/>
              <a:t>School levies used on municipality forms filed with DOR</a:t>
            </a:r>
            <a:endParaRPr lang="en-US" sz="1800" dirty="0"/>
          </a:p>
          <a:p>
            <a:pPr lvl="1">
              <a:spcAft>
                <a:spcPts val="600"/>
              </a:spcAft>
            </a:pPr>
            <a:r>
              <a:rPr lang="en-US" dirty="0"/>
              <a:t>Tax Increment Worksheet</a:t>
            </a:r>
          </a:p>
          <a:p>
            <a:pPr lvl="1">
              <a:spcAft>
                <a:spcPts val="1200"/>
              </a:spcAft>
            </a:pPr>
            <a:r>
              <a:rPr lang="en-US" dirty="0"/>
              <a:t>Statement of Taxes </a:t>
            </a:r>
          </a:p>
          <a:p>
            <a:r>
              <a:rPr lang="en-US" dirty="0"/>
              <a:t>School levies used to verify municipality calculations</a:t>
            </a:r>
          </a:p>
          <a:p>
            <a:pPr lvl="1">
              <a:spcAft>
                <a:spcPts val="600"/>
              </a:spcAft>
            </a:pPr>
            <a:r>
              <a:rPr lang="en-US" dirty="0"/>
              <a:t>Chargeback requests</a:t>
            </a:r>
          </a:p>
          <a:p>
            <a:pPr lvl="1"/>
            <a:r>
              <a:rPr lang="en-US" dirty="0"/>
              <a:t>Omitted taxes sharing requests</a:t>
            </a:r>
          </a:p>
        </p:txBody>
      </p:sp>
    </p:spTree>
    <p:extLst>
      <p:ext uri="{BB962C8B-B14F-4D97-AF65-F5344CB8AC3E}">
        <p14:creationId xmlns:p14="http://schemas.microsoft.com/office/powerpoint/2010/main" val="2207220218"/>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AFA45-DF06-46C4-8885-E36060DA7187}"/>
              </a:ext>
            </a:extLst>
          </p:cNvPr>
          <p:cNvSpPr>
            <a:spLocks noGrp="1"/>
          </p:cNvSpPr>
          <p:nvPr>
            <p:ph type="sldNum" idx="12"/>
          </p:nvPr>
        </p:nvSpPr>
        <p:spPr/>
        <p:txBody>
          <a:bodyPr/>
          <a:lstStyle/>
          <a:p>
            <a:fld id="{00000000-1234-1234-1234-123412341234}" type="slidenum">
              <a:rPr lang="en" smtClean="0"/>
              <a:pPr/>
              <a:t>55</a:t>
            </a:fld>
            <a:endParaRPr lang="en"/>
          </a:p>
        </p:txBody>
      </p:sp>
      <p:sp>
        <p:nvSpPr>
          <p:cNvPr id="20" name="Title 19">
            <a:extLst>
              <a:ext uri="{FF2B5EF4-FFF2-40B4-BE49-F238E27FC236}">
                <a16:creationId xmlns:a16="http://schemas.microsoft.com/office/drawing/2014/main" id="{3E8965A8-377D-4164-B0D8-4F268CC1FD54}"/>
              </a:ext>
            </a:extLst>
          </p:cNvPr>
          <p:cNvSpPr>
            <a:spLocks noGrp="1"/>
          </p:cNvSpPr>
          <p:nvPr>
            <p:ph type="ctrTitle"/>
          </p:nvPr>
        </p:nvSpPr>
        <p:spPr>
          <a:prstGeom prst="rect">
            <a:avLst/>
          </a:prstGeom>
        </p:spPr>
        <p:txBody>
          <a:bodyPr/>
          <a:lstStyle/>
          <a:p>
            <a:r>
              <a:rPr lang="en-US" dirty="0"/>
              <a:t>Thanks!</a:t>
            </a:r>
          </a:p>
        </p:txBody>
      </p:sp>
      <p:sp>
        <p:nvSpPr>
          <p:cNvPr id="22" name="Subtitle 21">
            <a:extLst>
              <a:ext uri="{FF2B5EF4-FFF2-40B4-BE49-F238E27FC236}">
                <a16:creationId xmlns:a16="http://schemas.microsoft.com/office/drawing/2014/main" id="{06AFD8E4-9829-4589-9E0D-8B92259359F3}"/>
              </a:ext>
            </a:extLst>
          </p:cNvPr>
          <p:cNvSpPr>
            <a:spLocks noGrp="1"/>
          </p:cNvSpPr>
          <p:nvPr>
            <p:ph type="subTitle" idx="1"/>
          </p:nvPr>
        </p:nvSpPr>
        <p:spPr>
          <a:prstGeom prst="rect">
            <a:avLst/>
          </a:prstGeom>
        </p:spPr>
        <p:txBody>
          <a:bodyPr/>
          <a:lstStyle/>
          <a:p>
            <a:r>
              <a:rPr lang="en-US" dirty="0"/>
              <a:t>Any questions?</a:t>
            </a:r>
          </a:p>
        </p:txBody>
      </p:sp>
    </p:spTree>
    <p:extLst>
      <p:ext uri="{BB962C8B-B14F-4D97-AF65-F5344CB8AC3E}">
        <p14:creationId xmlns:p14="http://schemas.microsoft.com/office/powerpoint/2010/main" val="3137183531"/>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52F6AB-D8D6-441B-91EA-2CB1EB2AAECF}"/>
              </a:ext>
            </a:extLst>
          </p:cNvPr>
          <p:cNvSpPr>
            <a:spLocks noGrp="1"/>
          </p:cNvSpPr>
          <p:nvPr>
            <p:ph type="sldNum" idx="12"/>
          </p:nvPr>
        </p:nvSpPr>
        <p:spPr/>
        <p:txBody>
          <a:bodyPr/>
          <a:lstStyle/>
          <a:p>
            <a:fld id="{00000000-1234-1234-1234-123412341234}" type="slidenum">
              <a:rPr lang="en" smtClean="0"/>
              <a:pPr/>
              <a:t>56</a:t>
            </a:fld>
            <a:endParaRPr lang="en"/>
          </a:p>
        </p:txBody>
      </p:sp>
    </p:spTree>
    <p:extLst>
      <p:ext uri="{BB962C8B-B14F-4D97-AF65-F5344CB8AC3E}">
        <p14:creationId xmlns:p14="http://schemas.microsoft.com/office/powerpoint/2010/main" val="487304119"/>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32A8C-53A8-499A-9416-98007D578320}"/>
              </a:ext>
            </a:extLst>
          </p:cNvPr>
          <p:cNvSpPr>
            <a:spLocks noGrp="1"/>
          </p:cNvSpPr>
          <p:nvPr>
            <p:ph type="title"/>
          </p:nvPr>
        </p:nvSpPr>
        <p:spPr/>
        <p:txBody>
          <a:bodyPr/>
          <a:lstStyle/>
          <a:p>
            <a:r>
              <a:rPr lang="en-US" dirty="0"/>
              <a:t>Take Survey</a:t>
            </a:r>
          </a:p>
        </p:txBody>
      </p:sp>
      <p:sp>
        <p:nvSpPr>
          <p:cNvPr id="4" name="Text Placeholder 3">
            <a:extLst>
              <a:ext uri="{FF2B5EF4-FFF2-40B4-BE49-F238E27FC236}">
                <a16:creationId xmlns:a16="http://schemas.microsoft.com/office/drawing/2014/main" id="{AD4D0C8A-CFF0-45E9-8274-F623945D84D4}"/>
              </a:ext>
            </a:extLst>
          </p:cNvPr>
          <p:cNvSpPr>
            <a:spLocks noGrp="1"/>
          </p:cNvSpPr>
          <p:nvPr>
            <p:ph type="body" idx="1"/>
          </p:nvPr>
        </p:nvSpPr>
        <p:spPr/>
        <p:txBody>
          <a:bodyPr/>
          <a:lstStyle/>
          <a:p>
            <a:pPr marL="114300" indent="0">
              <a:spcAft>
                <a:spcPts val="600"/>
              </a:spcAft>
              <a:buNone/>
            </a:pPr>
            <a:r>
              <a:rPr lang="en-US" b="1" dirty="0"/>
              <a:t>Click link or scan QR code</a:t>
            </a:r>
          </a:p>
          <a:p>
            <a:pPr>
              <a:spcAft>
                <a:spcPts val="1800"/>
              </a:spcAft>
            </a:pPr>
            <a:r>
              <a:rPr lang="en-US" dirty="0"/>
              <a:t>Link – </a:t>
            </a:r>
            <a:r>
              <a:rPr lang="en-US" dirty="0">
                <a:solidFill>
                  <a:srgbClr val="0070C0"/>
                </a:solidFill>
                <a:hlinkClick r:id="rId3">
                  <a:extLst>
                    <a:ext uri="{A12FA001-AC4F-418D-AE19-62706E023703}">
                      <ahyp:hlinkClr xmlns:ahyp="http://schemas.microsoft.com/office/drawing/2018/hyperlinkcolor" val="tx"/>
                    </a:ext>
                  </a:extLst>
                </a:hlinkClick>
              </a:rPr>
              <a:t>surveymonkey.com/r/DOR-WSEC-1-17-24</a:t>
            </a:r>
            <a:endParaRPr lang="en-US" dirty="0">
              <a:solidFill>
                <a:srgbClr val="0070C0"/>
              </a:solidFill>
            </a:endParaRPr>
          </a:p>
          <a:p>
            <a:r>
              <a:rPr lang="en-US" dirty="0"/>
              <a:t>QR code</a:t>
            </a:r>
          </a:p>
          <a:p>
            <a:endParaRPr lang="en-US" dirty="0">
              <a:solidFill>
                <a:schemeClr val="accent3">
                  <a:lumMod val="50000"/>
                </a:schemeClr>
              </a:solidFill>
            </a:endParaRPr>
          </a:p>
        </p:txBody>
      </p:sp>
      <p:sp>
        <p:nvSpPr>
          <p:cNvPr id="5" name="Slide Number Placeholder 4">
            <a:extLst>
              <a:ext uri="{FF2B5EF4-FFF2-40B4-BE49-F238E27FC236}">
                <a16:creationId xmlns:a16="http://schemas.microsoft.com/office/drawing/2014/main" id="{C38CD2D1-081E-4620-8A27-103436A7F71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graphicFrame>
        <p:nvGraphicFramePr>
          <p:cNvPr id="7" name="Object 6">
            <a:extLst>
              <a:ext uri="{FF2B5EF4-FFF2-40B4-BE49-F238E27FC236}">
                <a16:creationId xmlns:a16="http://schemas.microsoft.com/office/drawing/2014/main" id="{A4DABDA3-6A65-37CB-213B-A632BBEB62B9}"/>
              </a:ext>
            </a:extLst>
          </p:cNvPr>
          <p:cNvGraphicFramePr>
            <a:graphicFrameLocks noChangeAspect="1"/>
          </p:cNvGraphicFramePr>
          <p:nvPr>
            <p:extLst>
              <p:ext uri="{D42A27DB-BD31-4B8C-83A1-F6EECF244321}">
                <p14:modId xmlns:p14="http://schemas.microsoft.com/office/powerpoint/2010/main" val="3756201273"/>
              </p:ext>
            </p:extLst>
          </p:nvPr>
        </p:nvGraphicFramePr>
        <p:xfrm>
          <a:off x="1304925" y="2638425"/>
          <a:ext cx="1552575" cy="1552575"/>
        </p:xfrm>
        <a:graphic>
          <a:graphicData uri="http://schemas.openxmlformats.org/presentationml/2006/ole">
            <mc:AlternateContent xmlns:mc="http://schemas.openxmlformats.org/markup-compatibility/2006">
              <mc:Choice xmlns:v="urn:schemas-microsoft-com:vml" Requires="v">
                <p:oleObj name="Image" r:id="rId4" imgW="3250440" imgH="3250440" progId="Photoshop.Image.25">
                  <p:embed/>
                </p:oleObj>
              </mc:Choice>
              <mc:Fallback>
                <p:oleObj name="Image" r:id="rId4" imgW="3250440" imgH="3250440" progId="Photoshop.Image.25">
                  <p:embed/>
                  <p:pic>
                    <p:nvPicPr>
                      <p:cNvPr id="0" name=""/>
                      <p:cNvPicPr/>
                      <p:nvPr/>
                    </p:nvPicPr>
                    <p:blipFill>
                      <a:blip r:embed="rId5"/>
                      <a:stretch>
                        <a:fillRect/>
                      </a:stretch>
                    </p:blipFill>
                    <p:spPr>
                      <a:xfrm>
                        <a:off x="1304925" y="2638425"/>
                        <a:ext cx="1552575" cy="1552575"/>
                      </a:xfrm>
                      <a:prstGeom prst="rect">
                        <a:avLst/>
                      </a:prstGeom>
                    </p:spPr>
                  </p:pic>
                </p:oleObj>
              </mc:Fallback>
            </mc:AlternateContent>
          </a:graphicData>
        </a:graphic>
      </p:graphicFrame>
    </p:spTree>
    <p:extLst>
      <p:ext uri="{BB962C8B-B14F-4D97-AF65-F5344CB8AC3E}">
        <p14:creationId xmlns:p14="http://schemas.microsoft.com/office/powerpoint/2010/main" val="2762063130"/>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BE4D-F07F-5F44-06D5-85E51373CF80}"/>
              </a:ext>
            </a:extLst>
          </p:cNvPr>
          <p:cNvSpPr>
            <a:spLocks noGrp="1"/>
          </p:cNvSpPr>
          <p:nvPr>
            <p:ph type="sldNum" idx="12"/>
          </p:nvPr>
        </p:nvSpPr>
        <p:spPr/>
        <p:txBody>
          <a:bodyPr/>
          <a:lstStyle/>
          <a:p>
            <a:fld id="{00000000-1234-1234-1234-123412341234}" type="slidenum">
              <a:rPr lang="en" smtClean="0"/>
              <a:pPr/>
              <a:t>58</a:t>
            </a:fld>
            <a:endParaRPr lang="en"/>
          </a:p>
        </p:txBody>
      </p:sp>
      <p:graphicFrame>
        <p:nvGraphicFramePr>
          <p:cNvPr id="6" name="Diagram 5">
            <a:extLst>
              <a:ext uri="{FF2B5EF4-FFF2-40B4-BE49-F238E27FC236}">
                <a16:creationId xmlns:a16="http://schemas.microsoft.com/office/drawing/2014/main" id="{0665C648-A09B-A09E-112D-D2D8415110BA}"/>
              </a:ext>
            </a:extLst>
          </p:cNvPr>
          <p:cNvGraphicFramePr/>
          <p:nvPr>
            <p:extLst>
              <p:ext uri="{D42A27DB-BD31-4B8C-83A1-F6EECF244321}">
                <p14:modId xmlns:p14="http://schemas.microsoft.com/office/powerpoint/2010/main" val="469617074"/>
              </p:ext>
            </p:extLst>
          </p:nvPr>
        </p:nvGraphicFramePr>
        <p:xfrm>
          <a:off x="1177010" y="219648"/>
          <a:ext cx="6789980" cy="420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616152"/>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16DCBD-2720-44CB-9333-13E3E898B209}"/>
              </a:ext>
            </a:extLst>
          </p:cNvPr>
          <p:cNvSpPr>
            <a:spLocks noGrp="1"/>
          </p:cNvSpPr>
          <p:nvPr>
            <p:ph type="body" sz="quarter" idx="10"/>
          </p:nvPr>
        </p:nvSpPr>
        <p:spPr>
          <a:xfrm>
            <a:off x="570451" y="1019413"/>
            <a:ext cx="7868873" cy="1715696"/>
          </a:xfrm>
        </p:spPr>
        <p:txBody>
          <a:bodyPr>
            <a:normAutofit/>
          </a:bodyPr>
          <a:lstStyle/>
          <a:p>
            <a:pPr algn="ctr">
              <a:lnSpc>
                <a:spcPct val="100000"/>
              </a:lnSpc>
            </a:pPr>
            <a:r>
              <a:rPr lang="en-US" sz="4000" dirty="0">
                <a:effectLst>
                  <a:outerShdw blurRad="12700" dist="12700" dir="2700000" algn="tl">
                    <a:srgbClr val="000000">
                      <a:alpha val="43137"/>
                    </a:srgbClr>
                  </a:outerShdw>
                </a:effectLst>
              </a:rPr>
              <a:t>Wisconsin School Finance</a:t>
            </a:r>
          </a:p>
          <a:p>
            <a:pPr algn="ctr">
              <a:lnSpc>
                <a:spcPct val="100000"/>
              </a:lnSpc>
            </a:pPr>
            <a:r>
              <a:rPr lang="en-US" sz="4000" dirty="0">
                <a:effectLst>
                  <a:outerShdw blurRad="12700" dist="12700" dir="2700000" algn="tl">
                    <a:srgbClr val="000000">
                      <a:alpha val="43137"/>
                    </a:srgbClr>
                  </a:outerShdw>
                </a:effectLst>
              </a:rPr>
              <a:t>Revenue Limits and General Aids</a:t>
            </a:r>
          </a:p>
        </p:txBody>
      </p:sp>
      <p:sp>
        <p:nvSpPr>
          <p:cNvPr id="5" name="Text Placeholder 2">
            <a:extLst>
              <a:ext uri="{FF2B5EF4-FFF2-40B4-BE49-F238E27FC236}">
                <a16:creationId xmlns:a16="http://schemas.microsoft.com/office/drawing/2014/main" id="{A5797FAD-B2DD-409B-96D5-73994418A488}"/>
              </a:ext>
            </a:extLst>
          </p:cNvPr>
          <p:cNvSpPr>
            <a:spLocks noGrp="1"/>
          </p:cNvSpPr>
          <p:nvPr>
            <p:ph type="body" sz="quarter" idx="11"/>
          </p:nvPr>
        </p:nvSpPr>
        <p:spPr>
          <a:xfrm>
            <a:off x="5075339" y="3196207"/>
            <a:ext cx="3498210" cy="927880"/>
          </a:xfrm>
        </p:spPr>
        <p:txBody>
          <a:bodyPr>
            <a:noAutofit/>
          </a:bodyPr>
          <a:lstStyle/>
          <a:p>
            <a:pPr>
              <a:lnSpc>
                <a:spcPts val="1182"/>
              </a:lnSpc>
              <a:spcAft>
                <a:spcPts val="1200"/>
              </a:spcAft>
            </a:pPr>
            <a:r>
              <a:rPr lang="en-US" sz="1600" dirty="0"/>
              <a:t>Mark Elworthy, Director</a:t>
            </a:r>
          </a:p>
          <a:p>
            <a:pPr>
              <a:lnSpc>
                <a:spcPts val="1182"/>
              </a:lnSpc>
              <a:spcAft>
                <a:spcPts val="1200"/>
              </a:spcAft>
            </a:pPr>
            <a:r>
              <a:rPr lang="en-US" sz="1600" dirty="0"/>
              <a:t>Jennifer </a:t>
            </a:r>
            <a:r>
              <a:rPr lang="en-US" sz="1600" dirty="0" err="1"/>
              <a:t>Buros</a:t>
            </a:r>
            <a:r>
              <a:rPr lang="en-US" sz="1600" dirty="0"/>
              <a:t>, Assistant Director </a:t>
            </a:r>
          </a:p>
          <a:p>
            <a:pPr>
              <a:lnSpc>
                <a:spcPts val="1182"/>
              </a:lnSpc>
              <a:spcAft>
                <a:spcPts val="1200"/>
              </a:spcAft>
            </a:pPr>
            <a:r>
              <a:rPr lang="en-US" sz="1600" dirty="0"/>
              <a:t>School Financial Services Team</a:t>
            </a:r>
          </a:p>
        </p:txBody>
      </p:sp>
      <p:sp>
        <p:nvSpPr>
          <p:cNvPr id="6" name="TextBox 5">
            <a:extLst>
              <a:ext uri="{FF2B5EF4-FFF2-40B4-BE49-F238E27FC236}">
                <a16:creationId xmlns:a16="http://schemas.microsoft.com/office/drawing/2014/main" id="{74C86129-FBEB-482A-8A4B-3F5B8ECDCF69}"/>
              </a:ext>
            </a:extLst>
          </p:cNvPr>
          <p:cNvSpPr txBox="1"/>
          <p:nvPr/>
        </p:nvSpPr>
        <p:spPr>
          <a:xfrm>
            <a:off x="662729" y="51992"/>
            <a:ext cx="7513707"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State Education Convention 2024</a:t>
            </a:r>
          </a:p>
        </p:txBody>
      </p:sp>
    </p:spTree>
    <p:extLst>
      <p:ext uri="{BB962C8B-B14F-4D97-AF65-F5344CB8AC3E}">
        <p14:creationId xmlns:p14="http://schemas.microsoft.com/office/powerpoint/2010/main" val="177826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E3A422-F235-17FC-D698-DCFA306C9228}"/>
              </a:ext>
            </a:extLst>
          </p:cNvPr>
          <p:cNvSpPr>
            <a:spLocks noGrp="1"/>
          </p:cNvSpPr>
          <p:nvPr>
            <p:ph type="ctrTitle"/>
          </p:nvPr>
        </p:nvSpPr>
        <p:spPr/>
        <p:txBody>
          <a:bodyPr/>
          <a:lstStyle/>
          <a:p>
            <a:r>
              <a:rPr lang="en-US" dirty="0"/>
              <a:t>Assessed Values</a:t>
            </a:r>
          </a:p>
        </p:txBody>
      </p:sp>
      <p:sp>
        <p:nvSpPr>
          <p:cNvPr id="2" name="Slide Number Placeholder 1">
            <a:extLst>
              <a:ext uri="{FF2B5EF4-FFF2-40B4-BE49-F238E27FC236}">
                <a16:creationId xmlns:a16="http://schemas.microsoft.com/office/drawing/2014/main" id="{45B93333-5725-11B9-589F-24FE9F871E97}"/>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Tree>
    <p:extLst>
      <p:ext uri="{BB962C8B-B14F-4D97-AF65-F5344CB8AC3E}">
        <p14:creationId xmlns:p14="http://schemas.microsoft.com/office/powerpoint/2010/main" val="2197064640"/>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Agenda</a:t>
            </a:r>
          </a:p>
        </p:txBody>
      </p:sp>
      <p:sp>
        <p:nvSpPr>
          <p:cNvPr id="3" name="Text Placeholder 2"/>
          <p:cNvSpPr>
            <a:spLocks noGrp="1"/>
          </p:cNvSpPr>
          <p:nvPr>
            <p:ph type="body" sz="quarter" idx="14"/>
          </p:nvPr>
        </p:nvSpPr>
        <p:spPr>
          <a:xfrm>
            <a:off x="1138243" y="1199626"/>
            <a:ext cx="7057801" cy="3084829"/>
          </a:xfrm>
        </p:spPr>
        <p:txBody>
          <a:bodyPr>
            <a:noAutofit/>
          </a:bodyPr>
          <a:lstStyle/>
          <a:p>
            <a:pPr defTabSz="457200">
              <a:lnSpc>
                <a:spcPct val="100000"/>
              </a:lnSpc>
              <a:spcAft>
                <a:spcPts val="600"/>
              </a:spcAft>
              <a:buFont typeface="Arial" panose="020B0604020202020204" pitchFamily="34" charset="0"/>
              <a:buChar char="•"/>
            </a:pPr>
            <a:r>
              <a:rPr lang="en-US" sz="2800" dirty="0">
                <a:solidFill>
                  <a:prstClr val="black"/>
                </a:solidFill>
                <a:latin typeface="Lato"/>
              </a:rPr>
              <a:t>Wisconsin School Finance is Complicated</a:t>
            </a:r>
          </a:p>
          <a:p>
            <a:pPr defTabSz="457200">
              <a:lnSpc>
                <a:spcPct val="100000"/>
              </a:lnSpc>
              <a:spcAft>
                <a:spcPts val="600"/>
              </a:spcAft>
              <a:buFont typeface="Arial" panose="020B0604020202020204" pitchFamily="34" charset="0"/>
              <a:buChar char="•"/>
            </a:pPr>
            <a:r>
              <a:rPr lang="en-US" sz="2800" dirty="0">
                <a:solidFill>
                  <a:prstClr val="black"/>
                </a:solidFill>
                <a:latin typeface="Lato"/>
              </a:rPr>
              <a:t>Revenue Limits</a:t>
            </a:r>
          </a:p>
          <a:p>
            <a:pPr lvl="0" defTabSz="457200">
              <a:lnSpc>
                <a:spcPct val="100000"/>
              </a:lnSpc>
              <a:spcAft>
                <a:spcPts val="600"/>
              </a:spcAft>
              <a:buFont typeface="Arial" panose="020B0604020202020204" pitchFamily="34" charset="0"/>
              <a:buChar char="•"/>
            </a:pPr>
            <a:r>
              <a:rPr lang="en-US" sz="2800" dirty="0">
                <a:solidFill>
                  <a:prstClr val="black"/>
                </a:solidFill>
                <a:latin typeface="Lato"/>
              </a:rPr>
              <a:t>General School Aids (Equalization Aid)</a:t>
            </a:r>
          </a:p>
          <a:p>
            <a:pPr lvl="0" defTabSz="457200">
              <a:lnSpc>
                <a:spcPct val="100000"/>
              </a:lnSpc>
              <a:spcAft>
                <a:spcPts val="600"/>
              </a:spcAft>
              <a:buFont typeface="Arial" panose="020B0604020202020204" pitchFamily="34" charset="0"/>
              <a:buChar char="•"/>
            </a:pPr>
            <a:r>
              <a:rPr lang="en-US" sz="2800" dirty="0">
                <a:solidFill>
                  <a:prstClr val="black"/>
                </a:solidFill>
                <a:latin typeface="Lato"/>
              </a:rPr>
              <a:t>Referendum to Exceed Revenue Limits</a:t>
            </a:r>
          </a:p>
          <a:p>
            <a:pPr lvl="0" defTabSz="457200">
              <a:lnSpc>
                <a:spcPct val="100000"/>
              </a:lnSpc>
              <a:spcAft>
                <a:spcPts val="600"/>
              </a:spcAft>
              <a:buFont typeface="Arial" panose="020B0604020202020204" pitchFamily="34" charset="0"/>
              <a:buChar char="•"/>
            </a:pPr>
            <a:r>
              <a:rPr lang="en-US" sz="2800" dirty="0">
                <a:solidFill>
                  <a:prstClr val="black"/>
                </a:solidFill>
                <a:latin typeface="Lato"/>
              </a:rPr>
              <a:t>Factors Impacting Estimated Costs</a:t>
            </a: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268379" y="4592122"/>
            <a:ext cx="288862" cy="307777"/>
          </a:xfrm>
          <a:prstGeom prst="rect">
            <a:avLst/>
          </a:prstGeom>
        </p:spPr>
        <p:txBody>
          <a:bodyPr wrap="none">
            <a:spAutoFit/>
          </a:bodyPr>
          <a:lstStyle/>
          <a:p>
            <a:pPr lvl="0" defTabSz="457200">
              <a:spcAft>
                <a:spcPts val="600"/>
              </a:spcAft>
            </a:pPr>
            <a:fld id="{E661F420-2574-4687-ABE1-607E40E11887}" type="slidenum">
              <a:rPr lang="en-US" sz="1400">
                <a:solidFill>
                  <a:prstClr val="black"/>
                </a:solidFill>
                <a:latin typeface="Lato"/>
              </a:rPr>
              <a:pPr lvl="0" defTabSz="457200">
                <a:spcAft>
                  <a:spcPts val="600"/>
                </a:spcAft>
              </a:pPr>
              <a:t>60</a:t>
            </a:fld>
            <a:endParaRPr lang="en-US" sz="1400" dirty="0">
              <a:solidFill>
                <a:prstClr val="black"/>
              </a:solidFill>
              <a:latin typeface="Lato"/>
            </a:endParaRPr>
          </a:p>
        </p:txBody>
      </p:sp>
    </p:spTree>
    <p:extLst>
      <p:ext uri="{BB962C8B-B14F-4D97-AF65-F5344CB8AC3E}">
        <p14:creationId xmlns:p14="http://schemas.microsoft.com/office/powerpoint/2010/main" val="2364420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Learning Targets</a:t>
            </a:r>
          </a:p>
        </p:txBody>
      </p:sp>
      <p:sp>
        <p:nvSpPr>
          <p:cNvPr id="3" name="Text Placeholder 2"/>
          <p:cNvSpPr>
            <a:spLocks noGrp="1"/>
          </p:cNvSpPr>
          <p:nvPr>
            <p:ph type="body" sz="quarter" idx="14"/>
          </p:nvPr>
        </p:nvSpPr>
        <p:spPr>
          <a:xfrm>
            <a:off x="570451" y="1152467"/>
            <a:ext cx="8116577" cy="3540977"/>
          </a:xfrm>
        </p:spPr>
        <p:txBody>
          <a:bodyPr>
            <a:noAutofit/>
          </a:bodyPr>
          <a:lstStyle/>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School Finance begins with state-imposed revenue limits</a:t>
            </a: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Explain</a:t>
            </a:r>
            <a:r>
              <a:rPr lang="en-US" sz="2200" dirty="0">
                <a:solidFill>
                  <a:prstClr val="black"/>
                </a:solidFill>
                <a:latin typeface="Lato"/>
              </a:rPr>
              <a:t> the difference between revenue limits and state equalization aid and </a:t>
            </a:r>
            <a:r>
              <a:rPr lang="en-US" sz="2200" i="1" dirty="0">
                <a:solidFill>
                  <a:prstClr val="black"/>
                </a:solidFill>
                <a:latin typeface="Lato"/>
              </a:rPr>
              <a:t>describe</a:t>
            </a:r>
            <a:r>
              <a:rPr lang="en-US" sz="2200" dirty="0">
                <a:solidFill>
                  <a:prstClr val="black"/>
                </a:solidFill>
                <a:latin typeface="Lato"/>
              </a:rPr>
              <a:t> the impact on school finance</a:t>
            </a: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Several factors will impact estimating the cost of referendum to exceed revenue limits</a:t>
            </a:r>
          </a:p>
          <a:p>
            <a:pPr lvl="1" defTabSz="457200">
              <a:lnSpc>
                <a:spcPct val="100000"/>
              </a:lnSpc>
              <a:spcAft>
                <a:spcPts val="600"/>
              </a:spcAft>
              <a:buFont typeface="Arial" panose="020B0604020202020204" pitchFamily="34" charset="0"/>
              <a:buChar char="•"/>
            </a:pPr>
            <a:r>
              <a:rPr lang="en-US" sz="1558" i="1" dirty="0">
                <a:solidFill>
                  <a:prstClr val="black"/>
                </a:solidFill>
                <a:latin typeface="Lato"/>
              </a:rPr>
              <a:t>Timing of referendum held in the Spring or Fall </a:t>
            </a:r>
          </a:p>
          <a:p>
            <a:pPr lvl="1" defTabSz="457200">
              <a:lnSpc>
                <a:spcPct val="100000"/>
              </a:lnSpc>
              <a:spcAft>
                <a:spcPts val="600"/>
              </a:spcAft>
              <a:buFont typeface="Arial" panose="020B0604020202020204" pitchFamily="34" charset="0"/>
              <a:buChar char="•"/>
            </a:pPr>
            <a:r>
              <a:rPr lang="en-US" sz="1558" i="1" dirty="0">
                <a:solidFill>
                  <a:prstClr val="black"/>
                </a:solidFill>
                <a:latin typeface="Lato"/>
              </a:rPr>
              <a:t>First year of levy impact</a:t>
            </a:r>
          </a:p>
          <a:p>
            <a:pPr lvl="1" defTabSz="457200">
              <a:lnSpc>
                <a:spcPct val="100000"/>
              </a:lnSpc>
              <a:spcAft>
                <a:spcPts val="600"/>
              </a:spcAft>
              <a:buFont typeface="Arial" panose="020B0604020202020204" pitchFamily="34" charset="0"/>
              <a:buChar char="•"/>
            </a:pPr>
            <a:r>
              <a:rPr lang="en-US" sz="1558" i="1" dirty="0">
                <a:solidFill>
                  <a:prstClr val="black"/>
                </a:solidFill>
                <a:latin typeface="Lato"/>
              </a:rPr>
              <a:t>Percentage of shared cost reimbursement  - current and following year</a:t>
            </a:r>
          </a:p>
          <a:p>
            <a:pPr lvl="1" defTabSz="457200">
              <a:lnSpc>
                <a:spcPct val="100000"/>
              </a:lnSpc>
              <a:spcAft>
                <a:spcPts val="600"/>
              </a:spcAft>
              <a:buFont typeface="Arial" panose="020B0604020202020204" pitchFamily="34" charset="0"/>
              <a:buChar char="•"/>
            </a:pPr>
            <a:r>
              <a:rPr lang="en-US" sz="1558" i="1" dirty="0">
                <a:solidFill>
                  <a:prstClr val="black"/>
                </a:solidFill>
                <a:latin typeface="Lato"/>
              </a:rPr>
              <a:t>Specific school board decisions on levies for Fund 10, Fund 38, Fund 39, Fund 41 and Fund 80</a:t>
            </a:r>
            <a:endParaRPr lang="en-US" sz="1558"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398166" y="4641334"/>
            <a:ext cx="288862" cy="307777"/>
          </a:xfrm>
          <a:prstGeom prst="rect">
            <a:avLst/>
          </a:prstGeom>
        </p:spPr>
        <p:txBody>
          <a:bodyPr wrap="none">
            <a:spAutoFit/>
          </a:bodyPr>
          <a:lstStyle/>
          <a:p>
            <a:pPr lvl="0" defTabSz="457200">
              <a:lnSpc>
                <a:spcPct val="100000"/>
              </a:lnSpc>
              <a:spcAft>
                <a:spcPts val="600"/>
              </a:spcAft>
            </a:pPr>
            <a:fld id="{2290EF48-6566-49DF-A10E-ABFAFBC0B802}" type="slidenum">
              <a:rPr lang="en-US" sz="1400">
                <a:solidFill>
                  <a:prstClr val="black"/>
                </a:solidFill>
                <a:latin typeface="Lato"/>
              </a:rPr>
              <a:pPr lvl="0" defTabSz="457200">
                <a:lnSpc>
                  <a:spcPct val="100000"/>
                </a:lnSpc>
                <a:spcAft>
                  <a:spcPts val="600"/>
                </a:spcAft>
              </a:pPr>
              <a:t>61</a:t>
            </a:fld>
            <a:endParaRPr lang="en-US" sz="1400" dirty="0">
              <a:solidFill>
                <a:prstClr val="black"/>
              </a:solidFill>
              <a:latin typeface="Lato"/>
            </a:endParaRPr>
          </a:p>
        </p:txBody>
      </p:sp>
    </p:spTree>
    <p:extLst>
      <p:ext uri="{BB962C8B-B14F-4D97-AF65-F5344CB8AC3E}">
        <p14:creationId xmlns:p14="http://schemas.microsoft.com/office/powerpoint/2010/main" val="988367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dirty="0"/>
              <a:t>U.S. Constitution on Education – </a:t>
            </a:r>
            <a:br>
              <a:rPr lang="en-US" dirty="0"/>
            </a:br>
            <a:r>
              <a:rPr lang="en-US" dirty="0"/>
              <a:t>Education is a State Function</a:t>
            </a:r>
          </a:p>
        </p:txBody>
      </p:sp>
      <p:sp>
        <p:nvSpPr>
          <p:cNvPr id="3" name="Text Placeholder 2"/>
          <p:cNvSpPr>
            <a:spLocks noGrp="1"/>
          </p:cNvSpPr>
          <p:nvPr>
            <p:ph type="body" sz="quarter" idx="14"/>
          </p:nvPr>
        </p:nvSpPr>
        <p:spPr>
          <a:xfrm>
            <a:off x="1265464" y="1152467"/>
            <a:ext cx="662123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10th Amendment</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“…powers not granted to the federal government by the Constitution, nor prohibited to the States, are reserved to the States or the people…”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1791</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93804" y="4649272"/>
            <a:ext cx="288862" cy="307777"/>
          </a:xfrm>
          <a:prstGeom prst="rect">
            <a:avLst/>
          </a:prstGeom>
        </p:spPr>
        <p:txBody>
          <a:bodyPr wrap="none">
            <a:spAutoFit/>
          </a:bodyPr>
          <a:lstStyle/>
          <a:p>
            <a:pPr lvl="0" defTabSz="457200">
              <a:spcAft>
                <a:spcPts val="600"/>
              </a:spcAft>
            </a:pPr>
            <a:fld id="{1CC62F31-162C-442B-BE6F-01FC12E79C89}" type="slidenum">
              <a:rPr lang="en-US" sz="1400">
                <a:solidFill>
                  <a:prstClr val="black"/>
                </a:solidFill>
                <a:latin typeface="Lato"/>
              </a:rPr>
              <a:pPr lvl="0" defTabSz="457200">
                <a:spcAft>
                  <a:spcPts val="600"/>
                </a:spcAft>
              </a:pPr>
              <a:t>62</a:t>
            </a:fld>
            <a:endParaRPr lang="en-US" sz="1400" dirty="0">
              <a:solidFill>
                <a:prstClr val="black"/>
              </a:solidFill>
              <a:latin typeface="Lato"/>
            </a:endParaRPr>
          </a:p>
        </p:txBody>
      </p:sp>
    </p:spTree>
    <p:extLst>
      <p:ext uri="{BB962C8B-B14F-4D97-AF65-F5344CB8AC3E}">
        <p14:creationId xmlns:p14="http://schemas.microsoft.com/office/powerpoint/2010/main" val="1638678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latin typeface="Lato"/>
              </a:rPr>
              <a:t>Wisconsin Constitution on Education</a:t>
            </a:r>
          </a:p>
        </p:txBody>
      </p:sp>
      <p:sp>
        <p:nvSpPr>
          <p:cNvPr id="3" name="Text Placeholder 2"/>
          <p:cNvSpPr>
            <a:spLocks noGrp="1"/>
          </p:cNvSpPr>
          <p:nvPr>
            <p:ph type="body" sz="quarter" idx="14"/>
          </p:nvPr>
        </p:nvSpPr>
        <p:spPr>
          <a:xfrm>
            <a:off x="401759" y="1046141"/>
            <a:ext cx="8041821"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nearly uniform as practicable; and such schools shall be free and without charge for tuition to all children between the ages of 4 and 20.”</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4529" y="4641334"/>
            <a:ext cx="288862" cy="307777"/>
          </a:xfrm>
          <a:prstGeom prst="rect">
            <a:avLst/>
          </a:prstGeom>
        </p:spPr>
        <p:txBody>
          <a:bodyPr wrap="none">
            <a:spAutoFit/>
          </a:bodyPr>
          <a:lstStyle/>
          <a:p>
            <a:pPr lvl="0" defTabSz="457200">
              <a:lnSpc>
                <a:spcPct val="100000"/>
              </a:lnSpc>
              <a:spcAft>
                <a:spcPts val="600"/>
              </a:spcAft>
            </a:pPr>
            <a:fld id="{16564BA6-B959-4ACB-9D88-7723E11F40FB}" type="slidenum">
              <a:rPr lang="en-US" sz="1400">
                <a:solidFill>
                  <a:prstClr val="black"/>
                </a:solidFill>
                <a:latin typeface="Lato"/>
              </a:rPr>
              <a:pPr lvl="0" defTabSz="457200">
                <a:lnSpc>
                  <a:spcPct val="100000"/>
                </a:lnSpc>
                <a:spcAft>
                  <a:spcPts val="600"/>
                </a:spcAft>
              </a:pPr>
              <a:t>63</a:t>
            </a:fld>
            <a:endParaRPr lang="en-US" sz="1400" dirty="0">
              <a:solidFill>
                <a:prstClr val="black"/>
              </a:solidFill>
              <a:latin typeface="Lato"/>
            </a:endParaRPr>
          </a:p>
        </p:txBody>
      </p:sp>
    </p:spTree>
    <p:extLst>
      <p:ext uri="{BB962C8B-B14F-4D97-AF65-F5344CB8AC3E}">
        <p14:creationId xmlns:p14="http://schemas.microsoft.com/office/powerpoint/2010/main" val="591182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1208314" y="1152467"/>
            <a:ext cx="6686549"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4</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“Each town and city shall be required to raise by tax, annually, for the support of common schools therein……”</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26741" y="4663559"/>
            <a:ext cx="288862" cy="307777"/>
          </a:xfrm>
          <a:prstGeom prst="rect">
            <a:avLst/>
          </a:prstGeom>
        </p:spPr>
        <p:txBody>
          <a:bodyPr wrap="none">
            <a:spAutoFit/>
          </a:bodyPr>
          <a:lstStyle/>
          <a:p>
            <a:pPr lvl="0" defTabSz="457200">
              <a:lnSpc>
                <a:spcPct val="100000"/>
              </a:lnSpc>
              <a:spcAft>
                <a:spcPts val="600"/>
              </a:spcAft>
            </a:pPr>
            <a:fld id="{BB4CA87E-26AF-4A0A-8E67-50C31374A495}" type="slidenum">
              <a:rPr lang="en-US" sz="1400">
                <a:solidFill>
                  <a:prstClr val="black"/>
                </a:solidFill>
                <a:latin typeface="Lato"/>
              </a:rPr>
              <a:pPr lvl="0" defTabSz="457200">
                <a:lnSpc>
                  <a:spcPct val="100000"/>
                </a:lnSpc>
                <a:spcAft>
                  <a:spcPts val="600"/>
                </a:spcAft>
              </a:pPr>
              <a:t>64</a:t>
            </a:fld>
            <a:endParaRPr lang="en-US" sz="1400" dirty="0">
              <a:solidFill>
                <a:prstClr val="black"/>
              </a:solidFill>
              <a:latin typeface="Lato"/>
            </a:endParaRPr>
          </a:p>
        </p:txBody>
      </p:sp>
    </p:spTree>
    <p:extLst>
      <p:ext uri="{BB962C8B-B14F-4D97-AF65-F5344CB8AC3E}">
        <p14:creationId xmlns:p14="http://schemas.microsoft.com/office/powerpoint/2010/main" val="2150394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Basic Framework - What We Know So Far</a:t>
            </a:r>
          </a:p>
        </p:txBody>
      </p:sp>
      <p:sp>
        <p:nvSpPr>
          <p:cNvPr id="3" name="Text Placeholder 2"/>
          <p:cNvSpPr>
            <a:spLocks noGrp="1"/>
          </p:cNvSpPr>
          <p:nvPr>
            <p:ph type="body" sz="quarter" idx="14"/>
          </p:nvPr>
        </p:nvSpPr>
        <p:spPr>
          <a:xfrm>
            <a:off x="1233182" y="1152467"/>
            <a:ext cx="718097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State Responsibility</a:t>
            </a:r>
          </a:p>
          <a:p>
            <a:pPr defTabSz="457200">
              <a:lnSpc>
                <a:spcPct val="100000"/>
              </a:lnSpc>
              <a:spcAft>
                <a:spcPts val="600"/>
              </a:spcAft>
            </a:pPr>
            <a:r>
              <a:rPr lang="en-US" sz="2200" dirty="0">
                <a:solidFill>
                  <a:prstClr val="black"/>
                </a:solidFill>
                <a:latin typeface="Lato"/>
              </a:rPr>
              <a:t>District Schools</a:t>
            </a:r>
          </a:p>
          <a:p>
            <a:pPr defTabSz="457200">
              <a:lnSpc>
                <a:spcPct val="100000"/>
              </a:lnSpc>
              <a:spcAft>
                <a:spcPts val="600"/>
              </a:spcAft>
            </a:pPr>
            <a:r>
              <a:rPr lang="en-US" sz="2200" dirty="0">
                <a:solidFill>
                  <a:prstClr val="black"/>
                </a:solidFill>
                <a:latin typeface="Lato"/>
              </a:rPr>
              <a:t>As Nearly Uniform as Practicable (Equalization  Aids)</a:t>
            </a:r>
          </a:p>
          <a:p>
            <a:pPr defTabSz="457200">
              <a:lnSpc>
                <a:spcPct val="100000"/>
              </a:lnSpc>
              <a:spcAft>
                <a:spcPts val="600"/>
              </a:spcAft>
            </a:pPr>
            <a:r>
              <a:rPr lang="en-US" sz="2200" dirty="0">
                <a:solidFill>
                  <a:prstClr val="black"/>
                </a:solidFill>
                <a:latin typeface="Lato"/>
              </a:rPr>
              <a:t>Free</a:t>
            </a:r>
          </a:p>
          <a:p>
            <a:pPr defTabSz="457200">
              <a:lnSpc>
                <a:spcPct val="100000"/>
              </a:lnSpc>
              <a:spcAft>
                <a:spcPts val="600"/>
              </a:spcAft>
            </a:pPr>
            <a:r>
              <a:rPr lang="en-US" sz="2200" dirty="0">
                <a:solidFill>
                  <a:prstClr val="black"/>
                </a:solidFill>
                <a:latin typeface="Lato"/>
              </a:rPr>
              <a:t>Funded by Local Property Tax</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1741" y="4620697"/>
            <a:ext cx="288862" cy="307777"/>
          </a:xfrm>
          <a:prstGeom prst="rect">
            <a:avLst/>
          </a:prstGeom>
        </p:spPr>
        <p:txBody>
          <a:bodyPr wrap="none">
            <a:spAutoFit/>
          </a:bodyPr>
          <a:lstStyle/>
          <a:p>
            <a:pPr lvl="0" defTabSz="457200">
              <a:spcAft>
                <a:spcPts val="600"/>
              </a:spcAft>
            </a:pPr>
            <a:fld id="{84BEDEBD-AD9C-43FA-B392-DC3533906F0A}" type="slidenum">
              <a:rPr lang="en-US" sz="1400">
                <a:solidFill>
                  <a:prstClr val="black"/>
                </a:solidFill>
                <a:latin typeface="Lato"/>
              </a:rPr>
              <a:pPr lvl="0" defTabSz="457200">
                <a:spcAft>
                  <a:spcPts val="600"/>
                </a:spcAft>
              </a:pPr>
              <a:t>65</a:t>
            </a:fld>
            <a:endParaRPr lang="en-US" sz="1400" dirty="0">
              <a:solidFill>
                <a:prstClr val="black"/>
              </a:solidFill>
              <a:latin typeface="Lato"/>
            </a:endParaRPr>
          </a:p>
        </p:txBody>
      </p:sp>
    </p:spTree>
    <p:extLst>
      <p:ext uri="{BB962C8B-B14F-4D97-AF65-F5344CB8AC3E}">
        <p14:creationId xmlns:p14="http://schemas.microsoft.com/office/powerpoint/2010/main" val="520101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Modern-Day Wisconsin</a:t>
            </a:r>
          </a:p>
        </p:txBody>
      </p:sp>
      <p:sp>
        <p:nvSpPr>
          <p:cNvPr id="3" name="Text Placeholder 2"/>
          <p:cNvSpPr>
            <a:spLocks noGrp="1"/>
          </p:cNvSpPr>
          <p:nvPr>
            <p:ph type="body" sz="quarter" idx="14"/>
          </p:nvPr>
        </p:nvSpPr>
        <p:spPr>
          <a:xfrm>
            <a:off x="742951" y="1152467"/>
            <a:ext cx="7102928"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In Wisconsin, the primary funding source for public schools is the property tax, but we know that property values across the state are not uniform.</a:t>
            </a:r>
          </a:p>
          <a:p>
            <a:pPr defTabSz="457200">
              <a:lnSpc>
                <a:spcPct val="100000"/>
              </a:lnSpc>
              <a:spcAft>
                <a:spcPts val="600"/>
              </a:spcAft>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The challenge is defining “uniform as practicable.”</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44604" y="4684197"/>
            <a:ext cx="288862" cy="307777"/>
          </a:xfrm>
          <a:prstGeom prst="rect">
            <a:avLst/>
          </a:prstGeom>
        </p:spPr>
        <p:txBody>
          <a:bodyPr wrap="none">
            <a:spAutoFit/>
          </a:bodyPr>
          <a:lstStyle/>
          <a:p>
            <a:pPr lvl="0" defTabSz="457200">
              <a:spcAft>
                <a:spcPts val="600"/>
              </a:spcAft>
            </a:pPr>
            <a:fld id="{0DEDE077-AE98-4177-B1F1-3423E5EBFFFC}" type="slidenum">
              <a:rPr lang="en-US" sz="1400">
                <a:solidFill>
                  <a:prstClr val="black"/>
                </a:solidFill>
                <a:latin typeface="Lato"/>
              </a:rPr>
              <a:pPr lvl="0" defTabSz="457200">
                <a:spcAft>
                  <a:spcPts val="600"/>
                </a:spcAft>
              </a:pPr>
              <a:t>66</a:t>
            </a:fld>
            <a:endParaRPr lang="en-US" sz="1400" dirty="0">
              <a:solidFill>
                <a:prstClr val="black"/>
              </a:solidFill>
              <a:latin typeface="Lato"/>
            </a:endParaRPr>
          </a:p>
        </p:txBody>
      </p:sp>
    </p:spTree>
    <p:extLst>
      <p:ext uri="{BB962C8B-B14F-4D97-AF65-F5344CB8AC3E}">
        <p14:creationId xmlns:p14="http://schemas.microsoft.com/office/powerpoint/2010/main" val="2644092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253094" y="1281793"/>
            <a:ext cx="8727620" cy="3411651"/>
          </a:xfrm>
        </p:spPr>
        <p:txBody>
          <a:bodyPr>
            <a:noAutofit/>
          </a:bodyPr>
          <a:lstStyle/>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a:t>
            </a:r>
            <a:r>
              <a:rPr lang="en-US" sz="2200" u="sng" dirty="0">
                <a:solidFill>
                  <a:prstClr val="black"/>
                </a:solidFill>
                <a:latin typeface="Lato"/>
              </a:rPr>
              <a:t>nearly uniform as practicable</a:t>
            </a:r>
            <a:r>
              <a:rPr lang="en-US" sz="2200" dirty="0">
                <a:solidFill>
                  <a:prstClr val="black"/>
                </a:solidFill>
                <a:latin typeface="Lato"/>
              </a:rPr>
              <a:t>; and such schools shall be free and without charge for tuition to all children between the ages of 4 and 20.”</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u="sng" dirty="0">
                <a:solidFill>
                  <a:prstClr val="black"/>
                </a:solidFill>
                <a:latin typeface="Lato"/>
              </a:rPr>
              <a:t>A child should not be unfairly disadvantaged </a:t>
            </a:r>
            <a:br>
              <a:rPr lang="en-US" sz="2200" u="sng" dirty="0">
                <a:solidFill>
                  <a:prstClr val="black"/>
                </a:solidFill>
                <a:latin typeface="Lato"/>
              </a:rPr>
            </a:br>
            <a:r>
              <a:rPr lang="en-US" sz="2200" u="sng" dirty="0">
                <a:solidFill>
                  <a:prstClr val="black"/>
                </a:solidFill>
                <a:latin typeface="Lato"/>
              </a:rPr>
              <a:t>merely by where they live.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p:txBody>
      </p:sp>
      <p:sp>
        <p:nvSpPr>
          <p:cNvPr id="4" name="Rectangle 3"/>
          <p:cNvSpPr/>
          <p:nvPr/>
        </p:nvSpPr>
        <p:spPr>
          <a:xfrm>
            <a:off x="8401575" y="4693444"/>
            <a:ext cx="393056" cy="307777"/>
          </a:xfrm>
          <a:prstGeom prst="rect">
            <a:avLst/>
          </a:prstGeom>
        </p:spPr>
        <p:txBody>
          <a:bodyPr wrap="none">
            <a:spAutoFit/>
          </a:bodyPr>
          <a:lstStyle/>
          <a:p>
            <a:pPr defTabSz="457200">
              <a:lnSpc>
                <a:spcPct val="100000"/>
              </a:lnSpc>
              <a:spcAft>
                <a:spcPts val="600"/>
              </a:spcAft>
            </a:pPr>
            <a:fld id="{86DD3642-CC7E-46D0-9A43-55998D0FC65F}" type="slidenum">
              <a:rPr lang="en-US" sz="1400">
                <a:solidFill>
                  <a:prstClr val="black"/>
                </a:solidFill>
                <a:latin typeface="Lato"/>
              </a:rPr>
              <a:pPr defTabSz="457200">
                <a:lnSpc>
                  <a:spcPct val="100000"/>
                </a:lnSpc>
                <a:spcAft>
                  <a:spcPts val="600"/>
                </a:spcAft>
              </a:pPr>
              <a:t>67</a:t>
            </a:fld>
            <a:endParaRPr lang="en-US" sz="1400" dirty="0">
              <a:solidFill>
                <a:prstClr val="black"/>
              </a:solidFill>
              <a:latin typeface="Lato"/>
            </a:endParaRPr>
          </a:p>
        </p:txBody>
      </p:sp>
    </p:spTree>
    <p:extLst>
      <p:ext uri="{BB962C8B-B14F-4D97-AF65-F5344CB8AC3E}">
        <p14:creationId xmlns:p14="http://schemas.microsoft.com/office/powerpoint/2010/main" val="1273379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67053"/>
            <a:ext cx="91440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Lato Black" panose="020F0A02020204030203" pitchFamily="34" charset="0"/>
              </a:rPr>
              <a:t>Constitutional Underpinnings</a:t>
            </a:r>
          </a:p>
        </p:txBody>
      </p:sp>
      <p:sp>
        <p:nvSpPr>
          <p:cNvPr id="5" name="Content Placeholder 6"/>
          <p:cNvSpPr txBox="1">
            <a:spLocks/>
          </p:cNvSpPr>
          <p:nvPr/>
        </p:nvSpPr>
        <p:spPr>
          <a:xfrm>
            <a:off x="261257" y="1302657"/>
            <a:ext cx="8605157" cy="3228522"/>
          </a:xfrm>
          <a:prstGeom prst="rect">
            <a:avLst/>
          </a:prstGeom>
        </p:spPr>
        <p:txBody>
          <a:bodyPr vert="horz" lIns="91440" tIns="45720" rIns="91440" bIns="45720" rtlCol="0">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SzPct val="80000"/>
              <a:buFont typeface="Wingdings 2" pitchFamily="18" charset="2"/>
              <a:buNone/>
              <a:defRPr/>
            </a:pPr>
            <a:r>
              <a:rPr lang="en-US" sz="2200" dirty="0"/>
              <a:t>The State provides financial assistance in the form of Equalization/General Aid to school districts in order to:</a:t>
            </a:r>
          </a:p>
          <a:p>
            <a:pPr marL="0" indent="0">
              <a:spcAft>
                <a:spcPts val="0"/>
              </a:spcAft>
              <a:buSzPct val="80000"/>
              <a:buFont typeface="Wingdings 2" pitchFamily="18" charset="2"/>
              <a:buNone/>
              <a:defRPr/>
            </a:pPr>
            <a:endParaRPr lang="en-US" sz="2200" dirty="0"/>
          </a:p>
          <a:p>
            <a:pPr marL="282575" lvl="1" indent="-228600">
              <a:lnSpc>
                <a:spcPct val="100000"/>
              </a:lnSpc>
              <a:spcBef>
                <a:spcPts val="0"/>
              </a:spcBef>
              <a:buSzPct val="100000"/>
              <a:buFont typeface="Wingdings" panose="05000000000000000000" pitchFamily="2" charset="2"/>
              <a:buChar char="§"/>
              <a:defRPr/>
            </a:pPr>
            <a:r>
              <a:rPr lang="en-US" sz="2200" b="1" dirty="0"/>
              <a:t>Reduce the reliance upon the local property tax as the sole source of revenue for educational programs.</a:t>
            </a:r>
          </a:p>
          <a:p>
            <a:pPr marL="282575" lvl="1" indent="-228600">
              <a:lnSpc>
                <a:spcPct val="100000"/>
              </a:lnSpc>
              <a:spcBef>
                <a:spcPts val="0"/>
              </a:spcBef>
              <a:buSzPct val="100000"/>
              <a:buFont typeface="Wingdings" panose="05000000000000000000" pitchFamily="2" charset="2"/>
              <a:buChar char="§"/>
              <a:defRPr/>
            </a:pPr>
            <a:endParaRPr lang="en-US" sz="2200" b="1" dirty="0"/>
          </a:p>
          <a:p>
            <a:pPr marL="282575" lvl="1" indent="-228600">
              <a:lnSpc>
                <a:spcPct val="100000"/>
              </a:lnSpc>
              <a:spcBef>
                <a:spcPts val="0"/>
              </a:spcBef>
              <a:buSzPct val="100000"/>
              <a:buFont typeface="Wingdings" panose="05000000000000000000" pitchFamily="2" charset="2"/>
              <a:buChar char="§"/>
              <a:defRPr/>
            </a:pPr>
            <a:r>
              <a:rPr lang="en-US" sz="2200" b="1" dirty="0"/>
              <a:t>Guarantee that a basic educational opportunity is available to all pupils </a:t>
            </a:r>
            <a:r>
              <a:rPr lang="en-US" sz="2200" b="1" u="sng" dirty="0"/>
              <a:t>regardless of the local fiscal capacity</a:t>
            </a:r>
            <a:r>
              <a:rPr lang="en-US" sz="2200" b="1" dirty="0"/>
              <a:t> of the district in which they reside.</a:t>
            </a:r>
            <a:endParaRPr lang="en-US" sz="2200" b="1" i="1" dirty="0">
              <a:solidFill>
                <a:srgbClr val="7030A0"/>
              </a:solidFill>
            </a:endParaRPr>
          </a:p>
          <a:p>
            <a:pPr marL="282575" indent="-228600" algn="ctr">
              <a:spcAft>
                <a:spcPts val="0"/>
              </a:spcAft>
              <a:buSzPct val="80000"/>
              <a:buFont typeface="Wingdings 2" pitchFamily="18" charset="2"/>
              <a:buNone/>
              <a:defRPr/>
            </a:pPr>
            <a:endParaRPr lang="en-US" sz="2200" b="0" i="1" u="sng" dirty="0">
              <a:solidFill>
                <a:srgbClr val="FFFF00"/>
              </a:solidFill>
              <a:latin typeface="Trebuchet MS" pitchFamily="34" charset="0"/>
            </a:endParaRPr>
          </a:p>
        </p:txBody>
      </p:sp>
      <p:sp>
        <p:nvSpPr>
          <p:cNvPr id="2" name="Rectangle 1"/>
          <p:cNvSpPr/>
          <p:nvPr/>
        </p:nvSpPr>
        <p:spPr>
          <a:xfrm>
            <a:off x="8316678" y="4712785"/>
            <a:ext cx="393056" cy="307777"/>
          </a:xfrm>
          <a:prstGeom prst="rect">
            <a:avLst/>
          </a:prstGeom>
        </p:spPr>
        <p:txBody>
          <a:bodyPr wrap="none">
            <a:spAutoFit/>
          </a:bodyPr>
          <a:lstStyle/>
          <a:p>
            <a:fld id="{A10EB6AF-2DFB-4E70-B378-3CFF22CF9783}" type="slidenum">
              <a:rPr lang="en-US" sz="1400">
                <a:latin typeface="Lato" panose="020F0502020204030203" pitchFamily="34" charset="0"/>
              </a:rPr>
              <a:pPr/>
              <a:t>68</a:t>
            </a:fld>
            <a:endParaRPr lang="en-US" sz="1400" dirty="0">
              <a:latin typeface="Lato" panose="020F0502020204030203" pitchFamily="34" charset="0"/>
            </a:endParaRPr>
          </a:p>
        </p:txBody>
      </p:sp>
    </p:spTree>
    <p:extLst>
      <p:ext uri="{BB962C8B-B14F-4D97-AF65-F5344CB8AC3E}">
        <p14:creationId xmlns:p14="http://schemas.microsoft.com/office/powerpoint/2010/main" val="185240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solidFill>
                  <a:schemeClr val="bg1"/>
                </a:solidFill>
                <a:latin typeface="Lato Black" panose="020F0A02020204030203" pitchFamily="34" charset="0"/>
              </a:rPr>
              <a:t>Revenue Limits, State Aids,</a:t>
            </a:r>
            <a:br>
              <a:rPr lang="en-US" sz="3300" b="1" dirty="0">
                <a:solidFill>
                  <a:schemeClr val="bg1"/>
                </a:solidFill>
                <a:latin typeface="Lato Black" panose="020F0A02020204030203" pitchFamily="34" charset="0"/>
              </a:rPr>
            </a:br>
            <a:r>
              <a:rPr lang="en-US" sz="3300" b="1" dirty="0">
                <a:solidFill>
                  <a:schemeClr val="bg1"/>
                </a:solidFill>
                <a:latin typeface="Lato Black" panose="020F0A02020204030203" pitchFamily="34" charset="0"/>
              </a:rPr>
              <a:t> and Controlled Property Tax Levies</a:t>
            </a:r>
            <a:endParaRPr lang="en-US" sz="3300" dirty="0">
              <a:solidFill>
                <a:schemeClr val="bg1"/>
              </a:solidFill>
              <a:latin typeface="Lato Black" panose="020F0A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0756507"/>
              </p:ext>
            </p:extLst>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525185" y="4853167"/>
            <a:ext cx="502920" cy="226314"/>
          </a:xfrm>
        </p:spPr>
        <p:txBody>
          <a:bodyPr/>
          <a:lstStyle/>
          <a:p>
            <a:pPr>
              <a:defRPr/>
            </a:pPr>
            <a:fld id="{3528CCFA-0BAD-4D07-A244-1DA515BBAFBE}" type="slidenum">
              <a:rPr lang="en-US" sz="1400" smtClean="0">
                <a:latin typeface="Lato" panose="020F0502020204030203" pitchFamily="34" charset="0"/>
              </a:rPr>
              <a:pPr>
                <a:defRPr/>
              </a:pPr>
              <a:t>69</a:t>
            </a:fld>
            <a:endParaRPr lang="en-US" dirty="0">
              <a:latin typeface="Lato" panose="020F0502020204030203" pitchFamily="34" charset="0"/>
            </a:endParaRPr>
          </a:p>
        </p:txBody>
      </p:sp>
    </p:spTree>
    <p:extLst>
      <p:ext uri="{BB962C8B-B14F-4D97-AF65-F5344CB8AC3E}">
        <p14:creationId xmlns:p14="http://schemas.microsoft.com/office/powerpoint/2010/main" val="327519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E5B0-CC73-411E-AD08-DF60CE3E4D1E}"/>
              </a:ext>
            </a:extLst>
          </p:cNvPr>
          <p:cNvSpPr>
            <a:spLocks noGrp="1"/>
          </p:cNvSpPr>
          <p:nvPr>
            <p:ph type="title"/>
          </p:nvPr>
        </p:nvSpPr>
        <p:spPr/>
        <p:txBody>
          <a:bodyPr/>
          <a:lstStyle/>
          <a:p>
            <a:r>
              <a:rPr lang="en-US" dirty="0"/>
              <a:t>Assessed Values</a:t>
            </a:r>
          </a:p>
        </p:txBody>
      </p:sp>
      <p:sp>
        <p:nvSpPr>
          <p:cNvPr id="4" name="Text Placeholder 3">
            <a:extLst>
              <a:ext uri="{FF2B5EF4-FFF2-40B4-BE49-F238E27FC236}">
                <a16:creationId xmlns:a16="http://schemas.microsoft.com/office/drawing/2014/main" id="{7BB53322-49C2-4AFA-85A6-0E828D4C064C}"/>
              </a:ext>
            </a:extLst>
          </p:cNvPr>
          <p:cNvSpPr>
            <a:spLocks noGrp="1"/>
          </p:cNvSpPr>
          <p:nvPr>
            <p:ph type="body" idx="1"/>
          </p:nvPr>
        </p:nvSpPr>
        <p:spPr>
          <a:xfrm>
            <a:off x="814884" y="1061120"/>
            <a:ext cx="6990700" cy="3244181"/>
          </a:xfrm>
        </p:spPr>
        <p:txBody>
          <a:bodyPr/>
          <a:lstStyle/>
          <a:p>
            <a:pPr>
              <a:spcAft>
                <a:spcPts val="600"/>
              </a:spcAft>
            </a:pPr>
            <a:r>
              <a:rPr lang="en-US" dirty="0"/>
              <a:t>Assessed values are determined by the local assessor as of January 1 each year</a:t>
            </a:r>
          </a:p>
          <a:p>
            <a:pPr>
              <a:spcAft>
                <a:spcPts val="600"/>
              </a:spcAft>
            </a:pPr>
            <a:r>
              <a:rPr lang="en-US" dirty="0"/>
              <a:t>Assessments are typically determined using mass appraisal techniques</a:t>
            </a:r>
          </a:p>
          <a:p>
            <a:pPr>
              <a:spcAft>
                <a:spcPts val="600"/>
              </a:spcAft>
            </a:pPr>
            <a:r>
              <a:rPr lang="en-US" dirty="0"/>
              <a:t>Assessed values are not required to be at market value</a:t>
            </a:r>
          </a:p>
          <a:p>
            <a:r>
              <a:rPr lang="en-US" dirty="0"/>
              <a:t>An assessor completes one of two types of assessments each year</a:t>
            </a:r>
          </a:p>
          <a:p>
            <a:pPr lvl="1">
              <a:spcAft>
                <a:spcPts val="400"/>
              </a:spcAft>
            </a:pPr>
            <a:r>
              <a:rPr lang="en-US" dirty="0"/>
              <a:t>Maintenance </a:t>
            </a:r>
          </a:p>
          <a:p>
            <a:pPr lvl="1"/>
            <a:r>
              <a:rPr lang="en-US" dirty="0"/>
              <a:t>Revaluation</a:t>
            </a:r>
          </a:p>
          <a:p>
            <a:endParaRPr lang="en-US" dirty="0"/>
          </a:p>
        </p:txBody>
      </p:sp>
      <p:sp>
        <p:nvSpPr>
          <p:cNvPr id="20" name="Slide Number Placeholder 19">
            <a:extLst>
              <a:ext uri="{FF2B5EF4-FFF2-40B4-BE49-F238E27FC236}">
                <a16:creationId xmlns:a16="http://schemas.microsoft.com/office/drawing/2014/main" id="{5E7654FE-D03B-052F-0086-11237C3CE5F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pic>
        <p:nvPicPr>
          <p:cNvPr id="2" name="Graphic 1" descr="Mortgage outline">
            <a:extLst>
              <a:ext uri="{FF2B5EF4-FFF2-40B4-BE49-F238E27FC236}">
                <a16:creationId xmlns:a16="http://schemas.microsoft.com/office/drawing/2014/main" id="{B28138A9-ABD1-D924-B3B3-A461E3D01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50" y="112318"/>
            <a:ext cx="1014259" cy="1014259"/>
          </a:xfrm>
          <a:prstGeom prst="rect">
            <a:avLst/>
          </a:prstGeom>
        </p:spPr>
      </p:pic>
    </p:spTree>
    <p:extLst>
      <p:ext uri="{BB962C8B-B14F-4D97-AF65-F5344CB8AC3E}">
        <p14:creationId xmlns:p14="http://schemas.microsoft.com/office/powerpoint/2010/main" val="2620180881"/>
      </p:ext>
    </p:ext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What is Important to School Board Members?</a:t>
            </a:r>
          </a:p>
        </p:txBody>
      </p:sp>
      <p:sp>
        <p:nvSpPr>
          <p:cNvPr id="7" name="Text Placeholder 6">
            <a:extLst>
              <a:ext uri="{FF2B5EF4-FFF2-40B4-BE49-F238E27FC236}">
                <a16:creationId xmlns:a16="http://schemas.microsoft.com/office/drawing/2014/main" id="{84705D15-E7F2-1D8D-C3EB-AB1298DC4820}"/>
              </a:ext>
            </a:extLst>
          </p:cNvPr>
          <p:cNvSpPr>
            <a:spLocks noGrp="1"/>
          </p:cNvSpPr>
          <p:nvPr>
            <p:ph type="body" sz="quarter" idx="14"/>
          </p:nvPr>
        </p:nvSpPr>
        <p:spPr>
          <a:xfrm>
            <a:off x="600635" y="1197429"/>
            <a:ext cx="8274423" cy="3392500"/>
          </a:xfrm>
        </p:spPr>
        <p:txBody>
          <a:bodyPr>
            <a:normAutofit/>
          </a:bodyPr>
          <a:lstStyle/>
          <a:p>
            <a:r>
              <a:rPr lang="en-US" dirty="0"/>
              <a:t>What is the “Revenue Limit” and why is it important?</a:t>
            </a:r>
          </a:p>
          <a:p>
            <a:r>
              <a:rPr lang="en-US" dirty="0"/>
              <a:t>What causes it to increase and/or decrease?</a:t>
            </a:r>
          </a:p>
          <a:p>
            <a:r>
              <a:rPr lang="en-US" dirty="0"/>
              <a:t>How is the formula impacted by one-time or permanent increases – including operational referendums</a:t>
            </a:r>
          </a:p>
          <a:p>
            <a:r>
              <a:rPr lang="en-US" dirty="0"/>
              <a:t>Why districts must plan both short and long-term</a:t>
            </a:r>
          </a:p>
          <a:p>
            <a:endParaRPr lang="en-US" dirty="0"/>
          </a:p>
        </p:txBody>
      </p:sp>
    </p:spTree>
    <p:extLst>
      <p:ext uri="{BB962C8B-B14F-4D97-AF65-F5344CB8AC3E}">
        <p14:creationId xmlns:p14="http://schemas.microsoft.com/office/powerpoint/2010/main" val="256079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C71BE-08CD-13A9-2D59-B3F20296A7E5}"/>
              </a:ext>
            </a:extLst>
          </p:cNvPr>
          <p:cNvSpPr>
            <a:spLocks noGrp="1"/>
          </p:cNvSpPr>
          <p:nvPr>
            <p:ph type="body" sz="quarter" idx="13"/>
          </p:nvPr>
        </p:nvSpPr>
        <p:spPr/>
        <p:txBody>
          <a:bodyPr/>
          <a:lstStyle/>
          <a:p>
            <a:r>
              <a:rPr lang="en-US" dirty="0"/>
              <a:t>Revenue Limit History</a:t>
            </a:r>
          </a:p>
        </p:txBody>
      </p:sp>
      <p:graphicFrame>
        <p:nvGraphicFramePr>
          <p:cNvPr id="5" name="Content Placeholder 6">
            <a:extLst>
              <a:ext uri="{FF2B5EF4-FFF2-40B4-BE49-F238E27FC236}">
                <a16:creationId xmlns:a16="http://schemas.microsoft.com/office/drawing/2014/main" id="{54306D5B-6703-B0BD-3D24-AC3D054A5699}"/>
              </a:ext>
            </a:extLst>
          </p:cNvPr>
          <p:cNvGraphicFramePr>
            <a:graphicFrameLocks noGrp="1"/>
          </p:cNvGraphicFramePr>
          <p:nvPr>
            <p:ph idx="4294967295"/>
          </p:nvPr>
        </p:nvGraphicFramePr>
        <p:xfrm>
          <a:off x="646112" y="1130395"/>
          <a:ext cx="7851775"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5032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effectLst>
                  <a:outerShdw blurRad="12700" dist="12700" dir="2700000" algn="tl" rotWithShape="0">
                    <a:prstClr val="black">
                      <a:alpha val="40000"/>
                    </a:prstClr>
                  </a:outerShdw>
                </a:effectLst>
              </a:rPr>
              <a:t>Revenue Limit Levy Controls</a:t>
            </a:r>
          </a:p>
        </p:txBody>
      </p:sp>
      <p:sp>
        <p:nvSpPr>
          <p:cNvPr id="8" name="Rectangle 7">
            <a:extLst>
              <a:ext uri="{FF2B5EF4-FFF2-40B4-BE49-F238E27FC236}">
                <a16:creationId xmlns:a16="http://schemas.microsoft.com/office/drawing/2014/main" id="{5DF37596-CC70-EC1F-1425-548DF66CCF87}"/>
              </a:ext>
            </a:extLst>
          </p:cNvPr>
          <p:cNvSpPr/>
          <p:nvPr/>
        </p:nvSpPr>
        <p:spPr>
          <a:xfrm>
            <a:off x="349624" y="4795396"/>
            <a:ext cx="4800600" cy="1841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Source: Department of Public Instruction; sample school district shown</a:t>
            </a:r>
          </a:p>
        </p:txBody>
      </p:sp>
      <p:pic>
        <p:nvPicPr>
          <p:cNvPr id="1026" name="Picture 2">
            <a:extLst>
              <a:ext uri="{FF2B5EF4-FFF2-40B4-BE49-F238E27FC236}">
                <a16:creationId xmlns:a16="http://schemas.microsoft.com/office/drawing/2014/main" id="{E1357655-5FF3-88CC-551E-AD4898680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44" y="974785"/>
            <a:ext cx="8282711" cy="376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47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4"/>
          </p:nvPr>
        </p:nvSpPr>
        <p:spPr>
          <a:xfrm>
            <a:off x="256767" y="1414423"/>
            <a:ext cx="3599570" cy="2512038"/>
          </a:xfrm>
        </p:spPr>
        <p:txBody>
          <a:bodyPr>
            <a:noAutofit/>
          </a:bodyPr>
          <a:lstStyle/>
          <a:p>
            <a:pPr marL="54852" indent="0" algn="ctr" defTabSz="816047">
              <a:lnSpc>
                <a:spcPct val="100000"/>
              </a:lnSpc>
              <a:spcBef>
                <a:spcPct val="20000"/>
              </a:spcBef>
              <a:spcAft>
                <a:spcPts val="0"/>
              </a:spcAft>
              <a:buClr>
                <a:srgbClr val="5B9BD5"/>
              </a:buClr>
              <a:buSzPct val="80000"/>
              <a:buNone/>
              <a:defRPr/>
            </a:pPr>
            <a:r>
              <a:rPr lang="en-US" sz="2199" u="sng" dirty="0"/>
              <a:t>CONTROLLED</a:t>
            </a:r>
          </a:p>
          <a:p>
            <a:pPr marL="54852" indent="0" algn="ctr" defTabSz="816047">
              <a:lnSpc>
                <a:spcPct val="100000"/>
              </a:lnSpc>
              <a:spcBef>
                <a:spcPct val="20000"/>
              </a:spcBef>
              <a:spcAft>
                <a:spcPts val="0"/>
              </a:spcAft>
              <a:buClr>
                <a:srgbClr val="5B9BD5"/>
              </a:buClr>
              <a:buSzPct val="80000"/>
              <a:buNone/>
              <a:defRPr/>
            </a:pPr>
            <a:r>
              <a:rPr lang="en-US" sz="2199" dirty="0"/>
              <a:t>Although the mix of aid and taxes is different across districts, the Revenue Limit can control 70-90% of the General Fund revenue budget!</a:t>
            </a:r>
          </a:p>
        </p:txBody>
      </p:sp>
      <p:sp>
        <p:nvSpPr>
          <p:cNvPr id="15" name="Text Placeholder 2"/>
          <p:cNvSpPr txBox="1">
            <a:spLocks/>
          </p:cNvSpPr>
          <p:nvPr/>
        </p:nvSpPr>
        <p:spPr>
          <a:xfrm>
            <a:off x="472415" y="1088166"/>
            <a:ext cx="4459957" cy="494603"/>
          </a:xfrm>
          <a:prstGeom prst="rect">
            <a:avLst/>
          </a:prstGeom>
        </p:spPr>
        <p:txBody>
          <a:bodyPr vert="horz" lIns="91406" tIns="45703" rIns="91406" bIns="45703" rtlCol="0">
            <a:normAutofit fontScale="92500" lnSpcReduction="200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399" dirty="0"/>
          </a:p>
        </p:txBody>
      </p:sp>
      <p:graphicFrame>
        <p:nvGraphicFramePr>
          <p:cNvPr id="25" name="Chart 24"/>
          <p:cNvGraphicFramePr/>
          <p:nvPr/>
        </p:nvGraphicFramePr>
        <p:xfrm>
          <a:off x="4146488" y="1110686"/>
          <a:ext cx="4882729" cy="403187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Arrow Connector 25"/>
          <p:cNvCxnSpPr/>
          <p:nvPr/>
        </p:nvCxnSpPr>
        <p:spPr>
          <a:xfrm>
            <a:off x="3732250" y="2624235"/>
            <a:ext cx="3149711" cy="1189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32250" y="2743138"/>
            <a:ext cx="1867285" cy="6429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9623" y="4434929"/>
            <a:ext cx="5867016" cy="707886"/>
          </a:xfrm>
          <a:prstGeom prst="rect">
            <a:avLst/>
          </a:prstGeom>
          <a:noFill/>
        </p:spPr>
        <p:txBody>
          <a:bodyPr wrap="square" rtlCol="0">
            <a:spAutoFit/>
          </a:bodyPr>
          <a:lstStyle/>
          <a:p>
            <a:r>
              <a:rPr lang="en-US" sz="1000" dirty="0"/>
              <a:t>^ State General Aids includes: equalization aid, special adjustment aid, inter-district &amp; intra-district </a:t>
            </a:r>
            <a:br>
              <a:rPr lang="en-US" sz="1000" dirty="0"/>
            </a:br>
            <a:r>
              <a:rPr lang="en-US" sz="1000" dirty="0"/>
              <a:t>    aids, and high poverty aid (i.e., state aids received under the districts’ revenue limit caps).</a:t>
            </a:r>
          </a:p>
          <a:p>
            <a:r>
              <a:rPr lang="en-US" sz="1000" dirty="0"/>
              <a:t>* Other Sources include: state categorical aids, federal aid, and non-property tax local revenue </a:t>
            </a:r>
            <a:br>
              <a:rPr lang="en-US" sz="1000" dirty="0"/>
            </a:br>
            <a:r>
              <a:rPr lang="en-US" sz="1000" dirty="0"/>
              <a:t>   (i.e., revenue received outside of the districts’ revenue limit caps). </a:t>
            </a:r>
          </a:p>
        </p:txBody>
      </p:sp>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effectLst>
                  <a:outerShdw blurRad="12700" dist="12700" dir="2700000" algn="tl" rotWithShape="0">
                    <a:prstClr val="black">
                      <a:alpha val="40000"/>
                    </a:prstClr>
                  </a:outerShdw>
                </a:effectLst>
              </a:rPr>
              <a:t>Importance of Revenue Limit Revenue</a:t>
            </a:r>
          </a:p>
        </p:txBody>
      </p:sp>
    </p:spTree>
    <p:extLst>
      <p:ext uri="{BB962C8B-B14F-4D97-AF65-F5344CB8AC3E}">
        <p14:creationId xmlns:p14="http://schemas.microsoft.com/office/powerpoint/2010/main" val="38889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354B84-7A7F-95A0-9678-1016540E576C}"/>
              </a:ext>
            </a:extLst>
          </p:cNvPr>
          <p:cNvPicPr>
            <a:picLocks noChangeAspect="1"/>
          </p:cNvPicPr>
          <p:nvPr/>
        </p:nvPicPr>
        <p:blipFill>
          <a:blip r:embed="rId3"/>
          <a:stretch>
            <a:fillRect/>
          </a:stretch>
        </p:blipFill>
        <p:spPr>
          <a:xfrm>
            <a:off x="1838027" y="324900"/>
            <a:ext cx="6934791" cy="4572000"/>
          </a:xfrm>
          <a:prstGeom prst="rect">
            <a:avLst/>
          </a:prstGeom>
          <a:solidFill>
            <a:schemeClr val="bg1"/>
          </a:solidFill>
          <a:effectLst>
            <a:outerShdw blurRad="12700" dist="12700" dir="2700000" algn="tl" rotWithShape="0">
              <a:prstClr val="black">
                <a:alpha val="40000"/>
              </a:prstClr>
            </a:outerShdw>
          </a:effectLst>
        </p:spPr>
      </p:pic>
      <p:sp>
        <p:nvSpPr>
          <p:cNvPr id="2" name="Rectangle 1"/>
          <p:cNvSpPr/>
          <p:nvPr/>
        </p:nvSpPr>
        <p:spPr>
          <a:xfrm>
            <a:off x="148280" y="322118"/>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Sample Worksheet</a:t>
            </a:r>
          </a:p>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Note: Fiscal Year begins July 1</a:t>
            </a:r>
            <a:r>
              <a:rPr lang="en-US" sz="2000" b="1" baseline="30000" dirty="0"/>
              <a:t>st</a:t>
            </a:r>
            <a:r>
              <a:rPr lang="en-US" sz="2000" b="1" dirty="0"/>
              <a:t>; RLWS final figures received October 15</a:t>
            </a:r>
            <a:r>
              <a:rPr lang="en-US" sz="2000" b="1" baseline="30000" dirty="0"/>
              <a:t>th</a:t>
            </a:r>
            <a:endParaRPr lang="en-US" sz="2000" b="1" dirty="0"/>
          </a:p>
        </p:txBody>
      </p:sp>
      <p:sp>
        <p:nvSpPr>
          <p:cNvPr id="6" name="Up Arrow Callout 5"/>
          <p:cNvSpPr/>
          <p:nvPr/>
        </p:nvSpPr>
        <p:spPr>
          <a:xfrm>
            <a:off x="1916647" y="4419719"/>
            <a:ext cx="3379316"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Key Information</a:t>
            </a:r>
          </a:p>
        </p:txBody>
      </p:sp>
      <p:sp>
        <p:nvSpPr>
          <p:cNvPr id="7" name="Down Arrow Callout 6"/>
          <p:cNvSpPr/>
          <p:nvPr/>
        </p:nvSpPr>
        <p:spPr>
          <a:xfrm>
            <a:off x="5389538" y="60111"/>
            <a:ext cx="3383280"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Calculation</a:t>
            </a:r>
          </a:p>
        </p:txBody>
      </p:sp>
      <p:sp>
        <p:nvSpPr>
          <p:cNvPr id="8" name="Slide Number Placeholder 2"/>
          <p:cNvSpPr txBox="1">
            <a:spLocks/>
          </p:cNvSpPr>
          <p:nvPr/>
        </p:nvSpPr>
        <p:spPr>
          <a:xfrm>
            <a:off x="8203186" y="486881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74</a:t>
            </a:fld>
            <a:endParaRPr lang="en-US" sz="1400" dirty="0">
              <a:latin typeface="Lato" panose="020F0502020204030203" pitchFamily="34" charset="0"/>
            </a:endParaRPr>
          </a:p>
        </p:txBody>
      </p:sp>
    </p:spTree>
    <p:extLst>
      <p:ext uri="{BB962C8B-B14F-4D97-AF65-F5344CB8AC3E}">
        <p14:creationId xmlns:p14="http://schemas.microsoft.com/office/powerpoint/2010/main" val="35673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1A18BEAB-29E9-18FF-4505-5DDD5C52064A}"/>
              </a:ext>
            </a:extLst>
          </p:cNvPr>
          <p:cNvGrpSpPr/>
          <p:nvPr/>
        </p:nvGrpSpPr>
        <p:grpSpPr>
          <a:xfrm>
            <a:off x="188259" y="2814918"/>
            <a:ext cx="8767481" cy="2124635"/>
            <a:chOff x="188259" y="2814918"/>
            <a:chExt cx="8767481" cy="2124635"/>
          </a:xfrm>
        </p:grpSpPr>
        <p:grpSp>
          <p:nvGrpSpPr>
            <p:cNvPr id="10" name="Group 9">
              <a:extLst>
                <a:ext uri="{FF2B5EF4-FFF2-40B4-BE49-F238E27FC236}">
                  <a16:creationId xmlns:a16="http://schemas.microsoft.com/office/drawing/2014/main" id="{EC26701B-2E57-306C-89AB-7976079BA28F}"/>
                </a:ext>
              </a:extLst>
            </p:cNvPr>
            <p:cNvGrpSpPr/>
            <p:nvPr/>
          </p:nvGrpSpPr>
          <p:grpSpPr>
            <a:xfrm>
              <a:off x="188259" y="2814918"/>
              <a:ext cx="8767481" cy="2124635"/>
              <a:chOff x="188259" y="2814918"/>
              <a:chExt cx="8767481" cy="2124635"/>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	</a:t>
                </a:r>
                <a:r>
                  <a:rPr lang="en-US" sz="2400" u="sng" dirty="0"/>
                  <a:t>Three-Year Average</a:t>
                </a:r>
                <a:endParaRPr lang="en-US" sz="2400" dirty="0"/>
              </a:p>
              <a:p>
                <a:r>
                  <a:rPr lang="en-US" sz="2400" dirty="0"/>
                  <a:t>	September Full Time Equivalency (FTE)</a:t>
                </a:r>
              </a:p>
              <a:p>
                <a:r>
                  <a:rPr lang="en-US" sz="2400" dirty="0"/>
                  <a:t>	40% Summer School</a:t>
                </a:r>
              </a:p>
              <a:p>
                <a:r>
                  <a:rPr lang="en-US" sz="2400" dirty="0"/>
                  <a:t>	New Independent Charter School</a:t>
                </a:r>
              </a:p>
            </p:txBody>
          </p:sp>
          <p:sp>
            <p:nvSpPr>
              <p:cNvPr id="8" name="Arrow: Up 7">
                <a:extLst>
                  <a:ext uri="{FF2B5EF4-FFF2-40B4-BE49-F238E27FC236}">
                    <a16:creationId xmlns:a16="http://schemas.microsoft.com/office/drawing/2014/main" id="{173648C3-B41B-2F2E-E16E-DDBF463A48FE}"/>
                  </a:ext>
                </a:extLst>
              </p:cNvPr>
              <p:cNvSpPr/>
              <p:nvPr/>
            </p:nvSpPr>
            <p:spPr>
              <a:xfrm>
                <a:off x="358588" y="2814918"/>
                <a:ext cx="717177" cy="986117"/>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Universal access outline">
              <a:extLst>
                <a:ext uri="{FF2B5EF4-FFF2-40B4-BE49-F238E27FC236}">
                  <a16:creationId xmlns:a16="http://schemas.microsoft.com/office/drawing/2014/main" id="{3C14F5BA-F377-D6E2-408D-C6FE5859D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8989" y="3455894"/>
              <a:ext cx="1295400" cy="1295400"/>
            </a:xfrm>
            <a:prstGeom prst="rect">
              <a:avLst/>
            </a:prstGeom>
          </p:spPr>
        </p:pic>
      </p:grpSp>
      <p:sp>
        <p:nvSpPr>
          <p:cNvPr id="3" name="TextBox 2">
            <a:extLst>
              <a:ext uri="{FF2B5EF4-FFF2-40B4-BE49-F238E27FC236}">
                <a16:creationId xmlns:a16="http://schemas.microsoft.com/office/drawing/2014/main" id="{36F84ADB-3664-7834-F5FE-4B897C623E3B}"/>
              </a:ext>
            </a:extLst>
          </p:cNvPr>
          <p:cNvSpPr txBox="1"/>
          <p:nvPr/>
        </p:nvSpPr>
        <p:spPr>
          <a:xfrm>
            <a:off x="2279210" y="2417296"/>
            <a:ext cx="4576526"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2236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64e78c39fd_0_539"/>
          <p:cNvSpPr txBox="1"/>
          <p:nvPr/>
        </p:nvSpPr>
        <p:spPr>
          <a:xfrm>
            <a:off x="181429" y="167053"/>
            <a:ext cx="86649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Lato Black"/>
                <a:ea typeface="Lato Black"/>
                <a:cs typeface="Lato Black"/>
                <a:sym typeface="Lato Black"/>
              </a:rPr>
              <a:t>Revenue Limit Per Member with Exemptions</a:t>
            </a:r>
            <a:endParaRPr/>
          </a:p>
        </p:txBody>
      </p:sp>
      <p:sp>
        <p:nvSpPr>
          <p:cNvPr id="294" name="Google Shape;294;g264e78c39fd_0_539"/>
          <p:cNvSpPr txBox="1"/>
          <p:nvPr/>
        </p:nvSpPr>
        <p:spPr>
          <a:xfrm>
            <a:off x="181429" y="4822558"/>
            <a:ext cx="5766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rgbClr val="000000"/>
                </a:solidFill>
                <a:latin typeface="Lato"/>
                <a:ea typeface="Lato"/>
                <a:cs typeface="Lato"/>
                <a:sym typeface="Lato"/>
              </a:rPr>
              <a:t>Source: Department of Public Instruction</a:t>
            </a:r>
            <a:endParaRPr sz="1400">
              <a:solidFill>
                <a:schemeClr val="dk1"/>
              </a:solidFill>
              <a:latin typeface="Calibri"/>
              <a:ea typeface="Calibri"/>
              <a:cs typeface="Calibri"/>
              <a:sym typeface="Calibri"/>
            </a:endParaRPr>
          </a:p>
        </p:txBody>
      </p:sp>
      <p:pic>
        <p:nvPicPr>
          <p:cNvPr id="295" name="Google Shape;295;g264e78c39fd_0_539"/>
          <p:cNvPicPr preferRelativeResize="0"/>
          <p:nvPr/>
        </p:nvPicPr>
        <p:blipFill rotWithShape="1">
          <a:blip r:embed="rId3">
            <a:alphaModFix/>
          </a:blip>
          <a:srcRect/>
          <a:stretch/>
        </p:blipFill>
        <p:spPr>
          <a:xfrm>
            <a:off x="181429" y="1020067"/>
            <a:ext cx="6079421" cy="3815655"/>
          </a:xfrm>
          <a:prstGeom prst="rect">
            <a:avLst/>
          </a:prstGeom>
          <a:noFill/>
          <a:ln>
            <a:noFill/>
          </a:ln>
        </p:spPr>
      </p:pic>
      <p:sp>
        <p:nvSpPr>
          <p:cNvPr id="296" name="Google Shape;296;g264e78c39fd_0_539"/>
          <p:cNvSpPr/>
          <p:nvPr/>
        </p:nvSpPr>
        <p:spPr>
          <a:xfrm>
            <a:off x="6431279" y="1020067"/>
            <a:ext cx="2531400" cy="1409700"/>
          </a:xfrm>
          <a:prstGeom prst="rect">
            <a:avLst/>
          </a:prstGeom>
          <a:noFill/>
          <a:ln>
            <a:noFill/>
          </a:ln>
        </p:spPr>
        <p:txBody>
          <a:bodyPr spcFirstLastPara="1" wrap="square" lIns="91425" tIns="45700" rIns="91425" bIns="45700" anchor="t" anchorCtr="0">
            <a:noAutofit/>
          </a:bodyPr>
          <a:lstStyle/>
          <a:p>
            <a:pPr marL="114300" marR="0" lvl="0" indent="-1270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$12,506 average is $618 increase over 2022-23 average of $11,888</a:t>
            </a:r>
            <a:endParaRPr/>
          </a:p>
        </p:txBody>
      </p:sp>
    </p:spTree>
    <p:extLst>
      <p:ext uri="{BB962C8B-B14F-4D97-AF65-F5344CB8AC3E}">
        <p14:creationId xmlns:p14="http://schemas.microsoft.com/office/powerpoint/2010/main" val="999961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Exemptions</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607609"/>
            <a:ext cx="8767481" cy="2331944"/>
            <a:chOff x="188259" y="2607609"/>
            <a:chExt cx="8767481" cy="2331944"/>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a:t>District – specific “exemptions”</a:t>
              </a:r>
            </a:p>
            <a:p>
              <a:r>
                <a:rPr lang="en-US" sz="2400" dirty="0"/>
                <a:t>Some auto-calculate; others based on district reports or data</a:t>
              </a:r>
            </a:p>
            <a:p>
              <a:r>
                <a:rPr lang="en-US" sz="2400" dirty="0"/>
                <a:t>Recurring and Non-Recurring have differing long-term impacts</a:t>
              </a:r>
            </a:p>
          </p:txBody>
        </p:sp>
        <p:sp>
          <p:nvSpPr>
            <p:cNvPr id="8" name="Arrow: Up 7">
              <a:extLst>
                <a:ext uri="{FF2B5EF4-FFF2-40B4-BE49-F238E27FC236}">
                  <a16:creationId xmlns:a16="http://schemas.microsoft.com/office/drawing/2014/main" id="{173648C3-B41B-2F2E-E16E-DDBF463A48FE}"/>
                </a:ext>
              </a:extLst>
            </p:cNvPr>
            <p:cNvSpPr/>
            <p:nvPr/>
          </p:nvSpPr>
          <p:spPr>
            <a:xfrm>
              <a:off x="4912660" y="2607609"/>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7372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75157"/>
            <a:ext cx="7638393"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a:rPr>
              <a:t>Once a district levies for a Recurring Exemption, that amount stays permanently in the base going forward. </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Recurring Exemptions</a:t>
            </a:r>
          </a:p>
        </p:txBody>
      </p:sp>
      <p:sp>
        <p:nvSpPr>
          <p:cNvPr id="3" name="Slide Number Placeholder 2"/>
          <p:cNvSpPr>
            <a:spLocks noGrp="1"/>
          </p:cNvSpPr>
          <p:nvPr>
            <p:ph type="sldNum" sz="quarter" idx="12"/>
          </p:nvPr>
        </p:nvSpPr>
        <p:spPr/>
        <p:txBody>
          <a:bodyPr/>
          <a:lstStyle/>
          <a:p>
            <a:endParaRPr lang="en-US" dirty="0"/>
          </a:p>
        </p:txBody>
      </p:sp>
      <p:graphicFrame>
        <p:nvGraphicFramePr>
          <p:cNvPr id="22" name="Chart 21"/>
          <p:cNvGraphicFramePr/>
          <p:nvPr/>
        </p:nvGraphicFramePr>
        <p:xfrm>
          <a:off x="556911" y="1828801"/>
          <a:ext cx="8084169" cy="2909390"/>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641080" y="4805921"/>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78</a:t>
            </a:fld>
            <a:endParaRPr lang="en-US" sz="1400" dirty="0">
              <a:latin typeface="Lato" panose="020F0502020204030203" pitchFamily="34" charset="0"/>
            </a:endParaRPr>
          </a:p>
        </p:txBody>
      </p:sp>
    </p:spTree>
    <p:extLst>
      <p:ext uri="{BB962C8B-B14F-4D97-AF65-F5344CB8AC3E}">
        <p14:creationId xmlns:p14="http://schemas.microsoft.com/office/powerpoint/2010/main" val="21412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95" y="1048975"/>
            <a:ext cx="8194646"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panose="020F0502020204030203" pitchFamily="34" charset="0"/>
              </a:rPr>
              <a:t>The exemption is only valid for a limited period of time – </a:t>
            </a:r>
            <a:br>
              <a:rPr lang="en-US" sz="2200" dirty="0">
                <a:solidFill>
                  <a:prstClr val="black"/>
                </a:solidFill>
                <a:latin typeface="Lato" panose="020F0502020204030203" pitchFamily="34" charset="0"/>
              </a:rPr>
            </a:br>
            <a:r>
              <a:rPr lang="en-US" sz="2200" dirty="0">
                <a:solidFill>
                  <a:prstClr val="black"/>
                </a:solidFill>
                <a:latin typeface="Lato" panose="020F0502020204030203" pitchFamily="34" charset="0"/>
              </a:rPr>
              <a:t>usually one Revenue Limit cycle.</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Non-Recurring Exemptions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79</a:t>
            </a:fld>
            <a:endParaRPr lang="en-US" dirty="0"/>
          </a:p>
        </p:txBody>
      </p:sp>
      <p:graphicFrame>
        <p:nvGraphicFramePr>
          <p:cNvPr id="22" name="Chart 21"/>
          <p:cNvGraphicFramePr/>
          <p:nvPr/>
        </p:nvGraphicFramePr>
        <p:xfrm>
          <a:off x="381795" y="1945734"/>
          <a:ext cx="8367757" cy="2769701"/>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576441" y="4791745"/>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79</a:t>
            </a:fld>
            <a:endParaRPr lang="en-US" sz="1400" dirty="0">
              <a:latin typeface="Lato" panose="020F0502020204030203" pitchFamily="34" charset="0"/>
            </a:endParaRPr>
          </a:p>
        </p:txBody>
      </p:sp>
    </p:spTree>
    <p:extLst>
      <p:ext uri="{BB962C8B-B14F-4D97-AF65-F5344CB8AC3E}">
        <p14:creationId xmlns:p14="http://schemas.microsoft.com/office/powerpoint/2010/main" val="360253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F725E-D1E9-3BB7-8E21-5FFD995FFC3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
        <p:nvSpPr>
          <p:cNvPr id="3" name="Title 2">
            <a:extLst>
              <a:ext uri="{FF2B5EF4-FFF2-40B4-BE49-F238E27FC236}">
                <a16:creationId xmlns:a16="http://schemas.microsoft.com/office/drawing/2014/main" id="{EF7BB459-9EB2-E990-4425-88B74F57E8CF}"/>
              </a:ext>
            </a:extLst>
          </p:cNvPr>
          <p:cNvSpPr>
            <a:spLocks noGrp="1"/>
          </p:cNvSpPr>
          <p:nvPr>
            <p:ph type="title"/>
          </p:nvPr>
        </p:nvSpPr>
        <p:spPr/>
        <p:txBody>
          <a:bodyPr/>
          <a:lstStyle/>
          <a:p>
            <a:r>
              <a:rPr lang="en-US" dirty="0"/>
              <a:t>Maintenance Assessments</a:t>
            </a:r>
          </a:p>
        </p:txBody>
      </p:sp>
      <p:sp>
        <p:nvSpPr>
          <p:cNvPr id="4" name="Text Placeholder 3">
            <a:extLst>
              <a:ext uri="{FF2B5EF4-FFF2-40B4-BE49-F238E27FC236}">
                <a16:creationId xmlns:a16="http://schemas.microsoft.com/office/drawing/2014/main" id="{261B094E-3CD3-942B-11BD-0E4892B585E3}"/>
              </a:ext>
            </a:extLst>
          </p:cNvPr>
          <p:cNvSpPr>
            <a:spLocks noGrp="1"/>
          </p:cNvSpPr>
          <p:nvPr>
            <p:ph type="body" idx="1"/>
          </p:nvPr>
        </p:nvSpPr>
        <p:spPr/>
        <p:txBody>
          <a:bodyPr/>
          <a:lstStyle/>
          <a:p>
            <a:pPr>
              <a:spcAft>
                <a:spcPts val="600"/>
              </a:spcAft>
            </a:pPr>
            <a:r>
              <a:rPr lang="en-US" dirty="0"/>
              <a:t>Changes are limited to updates for physical changes to a property, change in taxable status, or updated information about a property</a:t>
            </a:r>
          </a:p>
          <a:p>
            <a:pPr lvl="1">
              <a:spcAft>
                <a:spcPts val="400"/>
              </a:spcAft>
            </a:pPr>
            <a:r>
              <a:rPr lang="en-US" dirty="0"/>
              <a:t>Example: A detached two-stall garage was built in August 2023</a:t>
            </a:r>
          </a:p>
          <a:p>
            <a:pPr lvl="1">
              <a:spcAft>
                <a:spcPts val="1000"/>
              </a:spcAft>
            </a:pPr>
            <a:r>
              <a:rPr lang="en-US" dirty="0"/>
              <a:t>The January 1, 2024, assessment includes the value of the new garage</a:t>
            </a:r>
          </a:p>
          <a:p>
            <a:r>
              <a:rPr lang="en-US" dirty="0"/>
              <a:t>Any changes to assessments should reflect a value that is in line with the assessments of other properties</a:t>
            </a:r>
          </a:p>
          <a:p>
            <a:pPr marL="114300" indent="0">
              <a:buNone/>
            </a:pPr>
            <a:endParaRPr lang="en-US" dirty="0"/>
          </a:p>
        </p:txBody>
      </p:sp>
      <p:pic>
        <p:nvPicPr>
          <p:cNvPr id="6" name="Graphic 5" descr="Mortgage outline">
            <a:extLst>
              <a:ext uri="{FF2B5EF4-FFF2-40B4-BE49-F238E27FC236}">
                <a16:creationId xmlns:a16="http://schemas.microsoft.com/office/drawing/2014/main" id="{EF949884-F6A3-7814-2ACC-B5606DDDD3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3850" y="112318"/>
            <a:ext cx="1014259" cy="1014259"/>
          </a:xfrm>
          <a:prstGeom prst="rect">
            <a:avLst/>
          </a:prstGeom>
        </p:spPr>
      </p:pic>
    </p:spTree>
    <p:extLst>
      <p:ext uri="{BB962C8B-B14F-4D97-AF65-F5344CB8AC3E}">
        <p14:creationId xmlns:p14="http://schemas.microsoft.com/office/powerpoint/2010/main" val="2819477078"/>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4" name="Text Placeholder 3">
            <a:extLst>
              <a:ext uri="{FF2B5EF4-FFF2-40B4-BE49-F238E27FC236}">
                <a16:creationId xmlns:a16="http://schemas.microsoft.com/office/drawing/2014/main" id="{27BFA082-00B2-DCAC-67B4-9DCC5FF61B3F}"/>
              </a:ext>
            </a:extLst>
          </p:cNvPr>
          <p:cNvSpPr>
            <a:spLocks noGrp="1"/>
          </p:cNvSpPr>
          <p:nvPr>
            <p:ph type="body" sz="quarter" idx="14"/>
          </p:nvPr>
        </p:nvSpPr>
        <p:spPr>
          <a:xfrm>
            <a:off x="421342" y="1126958"/>
            <a:ext cx="8380268" cy="3706085"/>
          </a:xfrm>
        </p:spPr>
        <p:txBody>
          <a:bodyPr>
            <a:normAutofit fontScale="92500" lnSpcReduction="10000"/>
          </a:bodyPr>
          <a:lstStyle/>
          <a:p>
            <a:pPr marL="0" indent="0">
              <a:lnSpc>
                <a:spcPct val="100000"/>
              </a:lnSpc>
              <a:buNone/>
            </a:pPr>
            <a:r>
              <a:rPr lang="en-US" sz="1600" dirty="0"/>
              <a:t>Recurring</a:t>
            </a:r>
          </a:p>
          <a:p>
            <a:pPr>
              <a:lnSpc>
                <a:spcPct val="100000"/>
              </a:lnSpc>
            </a:pPr>
            <a:r>
              <a:rPr lang="en-US" sz="1600" b="0" dirty="0"/>
              <a:t>Prior Year Carryover</a:t>
            </a:r>
          </a:p>
          <a:p>
            <a:pPr>
              <a:lnSpc>
                <a:spcPct val="100000"/>
              </a:lnSpc>
            </a:pPr>
            <a:r>
              <a:rPr lang="en-US" sz="1600" b="0" dirty="0"/>
              <a:t>Transfer of Service</a:t>
            </a:r>
          </a:p>
          <a:p>
            <a:pPr>
              <a:lnSpc>
                <a:spcPct val="100000"/>
              </a:lnSpc>
            </a:pPr>
            <a:r>
              <a:rPr lang="en-US" sz="1600" b="0" dirty="0">
                <a:highlight>
                  <a:srgbClr val="E2D078"/>
                </a:highlight>
              </a:rPr>
              <a:t>Recurring Referenda to Exceed</a:t>
            </a:r>
          </a:p>
          <a:p>
            <a:pPr>
              <a:lnSpc>
                <a:spcPct val="100000"/>
              </a:lnSpc>
            </a:pPr>
            <a:r>
              <a:rPr lang="en-US" sz="1600" b="0" dirty="0"/>
              <a:t>Transfer of Territory/Other Reorg and Federal Impact Aid Loss</a:t>
            </a:r>
          </a:p>
          <a:p>
            <a:pPr marL="0" indent="0">
              <a:lnSpc>
                <a:spcPct val="100000"/>
              </a:lnSpc>
              <a:buNone/>
            </a:pPr>
            <a:r>
              <a:rPr lang="en-US" sz="1600" dirty="0"/>
              <a:t>Non-Recurring</a:t>
            </a:r>
          </a:p>
          <a:p>
            <a:pPr>
              <a:lnSpc>
                <a:spcPct val="100000"/>
              </a:lnSpc>
            </a:pPr>
            <a:r>
              <a:rPr lang="en-US" sz="1600" b="0" dirty="0"/>
              <a:t>Hold Harmless</a:t>
            </a:r>
          </a:p>
          <a:p>
            <a:pPr>
              <a:lnSpc>
                <a:spcPct val="100000"/>
              </a:lnSpc>
            </a:pPr>
            <a:r>
              <a:rPr lang="en-US" sz="1600" b="0" dirty="0"/>
              <a:t>Declining Enrollment Exemption</a:t>
            </a:r>
          </a:p>
          <a:p>
            <a:pPr>
              <a:lnSpc>
                <a:spcPct val="100000"/>
              </a:lnSpc>
            </a:pPr>
            <a:r>
              <a:rPr lang="en-US" sz="1600" b="0" dirty="0">
                <a:highlight>
                  <a:srgbClr val="E2D078"/>
                </a:highlight>
              </a:rPr>
              <a:t>Non-Recurring Referenda to Exceed</a:t>
            </a:r>
          </a:p>
          <a:p>
            <a:pPr>
              <a:lnSpc>
                <a:spcPct val="100000"/>
              </a:lnSpc>
            </a:pPr>
            <a:r>
              <a:rPr lang="en-US" sz="1600" b="0" dirty="0"/>
              <a:t>Energy Efficiency Net Exemption</a:t>
            </a:r>
          </a:p>
          <a:p>
            <a:pPr>
              <a:lnSpc>
                <a:spcPct val="100000"/>
              </a:lnSpc>
            </a:pPr>
            <a:r>
              <a:rPr lang="en-US" sz="1600" b="0" dirty="0"/>
              <a:t>Prior Year Open Enrollment</a:t>
            </a:r>
          </a:p>
          <a:p>
            <a:pPr>
              <a:lnSpc>
                <a:spcPct val="100000"/>
              </a:lnSpc>
            </a:pPr>
            <a:r>
              <a:rPr lang="en-US" sz="1600" b="0" dirty="0"/>
              <a:t>WPCP, RPCP Private School Voucher and Special Needs Scholarship Program Deductions</a:t>
            </a:r>
          </a:p>
          <a:p>
            <a:pPr>
              <a:lnSpc>
                <a:spcPct val="100000"/>
              </a:lnSpc>
            </a:pPr>
            <a:r>
              <a:rPr lang="en-US" sz="1600" b="0" dirty="0"/>
              <a:t>Adjustment for Refunded or Rescinded Taxes, Fund 39 residual balance transfer, and Ineligible Fund 80 expenditures</a:t>
            </a:r>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80</a:t>
            </a:fld>
            <a:endParaRPr lang="en-US" sz="1400" dirty="0">
              <a:latin typeface="Lato" panose="020F0502020204030203" pitchFamily="34" charset="0"/>
            </a:endParaRPr>
          </a:p>
        </p:txBody>
      </p:sp>
    </p:spTree>
    <p:extLst>
      <p:ext uri="{BB962C8B-B14F-4D97-AF65-F5344CB8AC3E}">
        <p14:creationId xmlns:p14="http://schemas.microsoft.com/office/powerpoint/2010/main" val="3514367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“Base Revenue Limit” and Exemptions</a:t>
            </a:r>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81</a:t>
            </a:fld>
            <a:endParaRPr lang="en-US" sz="1400" dirty="0">
              <a:latin typeface="Lato" panose="020F0502020204030203" pitchFamily="34" charset="0"/>
            </a:endParaRPr>
          </a:p>
        </p:txBody>
      </p:sp>
      <p:graphicFrame>
        <p:nvGraphicFramePr>
          <p:cNvPr id="9" name="Chart 8">
            <a:extLst>
              <a:ext uri="{FF2B5EF4-FFF2-40B4-BE49-F238E27FC236}">
                <a16:creationId xmlns:a16="http://schemas.microsoft.com/office/drawing/2014/main" id="{23BE1966-31A7-8E96-AF97-36D584EBC716}"/>
              </a:ext>
            </a:extLst>
          </p:cNvPr>
          <p:cNvGraphicFramePr>
            <a:graphicFrameLocks/>
          </p:cNvGraphicFramePr>
          <p:nvPr/>
        </p:nvGraphicFramePr>
        <p:xfrm>
          <a:off x="197082" y="1062459"/>
          <a:ext cx="8794518" cy="281925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66F8A5B-DEF2-F63D-CF55-5D564E9BB852}"/>
              </a:ext>
            </a:extLst>
          </p:cNvPr>
          <p:cNvSpPr/>
          <p:nvPr/>
        </p:nvSpPr>
        <p:spPr>
          <a:xfrm>
            <a:off x="197082" y="3953435"/>
            <a:ext cx="8794518" cy="10309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n-US" sz="2000" dirty="0"/>
              <a:t>Ave FTE * Max. Rev. / Member = majority of districts’ RL authority</a:t>
            </a:r>
          </a:p>
          <a:p>
            <a:pPr marL="285750" indent="-285750">
              <a:buFont typeface="Arial" panose="020B0604020202020204" pitchFamily="34" charset="0"/>
              <a:buChar char="•"/>
            </a:pPr>
            <a:r>
              <a:rPr lang="en-US" sz="2000" dirty="0"/>
              <a:t>Recurring exemptions, once levied, increase districts’ base</a:t>
            </a:r>
          </a:p>
          <a:p>
            <a:pPr marL="285750" indent="-285750">
              <a:buFont typeface="Arial" panose="020B0604020202020204" pitchFamily="34" charset="0"/>
              <a:buChar char="•"/>
            </a:pPr>
            <a:r>
              <a:rPr lang="en-US" sz="2000" dirty="0"/>
              <a:t>Non-recurring exemptions are received in the current year</a:t>
            </a:r>
          </a:p>
        </p:txBody>
      </p:sp>
    </p:spTree>
    <p:extLst>
      <p:ext uri="{BB962C8B-B14F-4D97-AF65-F5344CB8AC3E}">
        <p14:creationId xmlns:p14="http://schemas.microsoft.com/office/powerpoint/2010/main" val="748768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Total Revenue Limit Authority</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571750"/>
            <a:ext cx="8767481" cy="2367803"/>
            <a:chOff x="188259" y="2571750"/>
            <a:chExt cx="8767481" cy="2367803"/>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dirty="0"/>
                <a:t>The “How Much” revenue a district can receive through the sources of General Aid and the Local Tax Levy</a:t>
              </a:r>
            </a:p>
          </p:txBody>
        </p:sp>
        <p:sp>
          <p:nvSpPr>
            <p:cNvPr id="8" name="Arrow: Up 7">
              <a:extLst>
                <a:ext uri="{FF2B5EF4-FFF2-40B4-BE49-F238E27FC236}">
                  <a16:creationId xmlns:a16="http://schemas.microsoft.com/office/drawing/2014/main" id="{173648C3-B41B-2F2E-E16E-DDBF463A48FE}"/>
                </a:ext>
              </a:extLst>
            </p:cNvPr>
            <p:cNvSpPr/>
            <p:nvPr/>
          </p:nvSpPr>
          <p:spPr>
            <a:xfrm>
              <a:off x="7252448" y="2571750"/>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3486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 Equalization Aid,</a:t>
            </a:r>
            <a:br>
              <a:rPr lang="en-US" sz="3300" b="1" dirty="0">
                <a:latin typeface="Lato Black" panose="020F0A02020204030203" pitchFamily="34" charset="0"/>
              </a:rPr>
            </a:br>
            <a:r>
              <a:rPr lang="en-US" sz="3300" b="1" dirty="0">
                <a:latin typeface="Lato Black" panose="020F0A02020204030203" pitchFamily="34" charset="0"/>
              </a:rPr>
              <a:t> and Controlled Property Tax Levy</a:t>
            </a:r>
            <a:endParaRPr lang="en-US" sz="3300" dirty="0">
              <a:latin typeface="Lato Black" panose="020F0A02020204030203" pitchFamily="34" charset="0"/>
            </a:endParaRPr>
          </a:p>
        </p:txBody>
      </p:sp>
      <p:graphicFrame>
        <p:nvGraphicFramePr>
          <p:cNvPr id="5" name="Content Placeholder 4"/>
          <p:cNvGraphicFramePr>
            <a:graphicFrameLocks noGrp="1"/>
          </p:cNvGraphicFramePr>
          <p:nvPr>
            <p:ph idx="1"/>
          </p:nvPr>
        </p:nvGraphicFramePr>
        <p:xfrm>
          <a:off x="429371" y="1159477"/>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525185" y="4853167"/>
            <a:ext cx="502920" cy="226314"/>
          </a:xfrm>
        </p:spPr>
        <p:txBody>
          <a:bodyPr/>
          <a:lstStyle/>
          <a:p>
            <a:pPr>
              <a:defRPr/>
            </a:pPr>
            <a:fld id="{3528CCFA-0BAD-4D07-A244-1DA515BBAFBE}" type="slidenum">
              <a:rPr lang="en-US" sz="1400" smtClean="0">
                <a:latin typeface="Lato" panose="020F0502020204030203" pitchFamily="34" charset="0"/>
              </a:rPr>
              <a:pPr>
                <a:defRPr/>
              </a:pPr>
              <a:t>83</a:t>
            </a:fld>
            <a:endParaRPr lang="en-US" dirty="0">
              <a:latin typeface="Lato" panose="020F0502020204030203" pitchFamily="34" charset="0"/>
            </a:endParaRPr>
          </a:p>
        </p:txBody>
      </p:sp>
    </p:spTree>
    <p:extLst>
      <p:ext uri="{BB962C8B-B14F-4D97-AF65-F5344CB8AC3E}">
        <p14:creationId xmlns:p14="http://schemas.microsoft.com/office/powerpoint/2010/main" val="2268233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School Tax Levy Composition</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p:txBody>
          <a:bodyPr/>
          <a:lstStyle/>
          <a:p>
            <a:fld id="{FD6C19A2-9E01-468F-BDC9-AC16B7F4160F}" type="slidenum">
              <a:rPr lang="en-US" smtClean="0"/>
              <a:pPr/>
              <a:t>84</a:t>
            </a:fld>
            <a:endParaRPr lang="en-US" dirty="0"/>
          </a:p>
        </p:txBody>
      </p:sp>
      <p:graphicFrame>
        <p:nvGraphicFramePr>
          <p:cNvPr id="5" name="Content Placeholder 3">
            <a:extLst>
              <a:ext uri="{FF2B5EF4-FFF2-40B4-BE49-F238E27FC236}">
                <a16:creationId xmlns:a16="http://schemas.microsoft.com/office/drawing/2014/main" id="{00000000-0008-0000-1400-000069000000}"/>
              </a:ext>
            </a:extLst>
          </p:cNvPr>
          <p:cNvGraphicFramePr>
            <a:graphicFrameLocks noGrp="1"/>
          </p:cNvGraphicFramePr>
          <p:nvPr>
            <p:ph idx="1"/>
          </p:nvPr>
        </p:nvGraphicFramePr>
        <p:xfrm>
          <a:off x="582706" y="1160133"/>
          <a:ext cx="8292353" cy="37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149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a:t>Basic Revenue Limit Concepts</a:t>
            </a:r>
          </a:p>
        </p:txBody>
      </p:sp>
      <p:sp>
        <p:nvSpPr>
          <p:cNvPr id="3" name="Text Placeholder 2"/>
          <p:cNvSpPr>
            <a:spLocks noGrp="1"/>
          </p:cNvSpPr>
          <p:nvPr>
            <p:ph type="body" sz="quarter" idx="14"/>
          </p:nvPr>
        </p:nvSpPr>
        <p:spPr>
          <a:xfrm>
            <a:off x="231492" y="1064872"/>
            <a:ext cx="8773611" cy="3709596"/>
          </a:xfrm>
        </p:spPr>
        <p:txBody>
          <a:bodyPr>
            <a:noAutofit/>
          </a:bodyPr>
          <a:lstStyle/>
          <a:p>
            <a:pPr lvl="0" defTabSz="457200">
              <a:lnSpc>
                <a:spcPct val="100000"/>
              </a:lnSpc>
              <a:spcAft>
                <a:spcPts val="600"/>
              </a:spcAft>
              <a:buFont typeface="+mj-lt"/>
              <a:buAutoNum type="arabicPeriod"/>
            </a:pPr>
            <a:r>
              <a:rPr lang="en-US" sz="2000" dirty="0">
                <a:solidFill>
                  <a:prstClr val="black"/>
                </a:solidFill>
                <a:latin typeface="Lato"/>
              </a:rPr>
              <a:t>The Revenue Limit controls revenues from general state aids and local property taxes.</a:t>
            </a:r>
          </a:p>
          <a:p>
            <a:pPr lvl="0" defTabSz="457200">
              <a:lnSpc>
                <a:spcPct val="100000"/>
              </a:lnSpc>
              <a:spcAft>
                <a:spcPts val="600"/>
              </a:spcAft>
              <a:buFont typeface="+mj-lt"/>
              <a:buAutoNum type="arabicPeriod"/>
            </a:pPr>
            <a:r>
              <a:rPr lang="en-US" sz="2000" dirty="0"/>
              <a:t>Revenue Limit can control 70-90% of the General Fund revenue budget.</a:t>
            </a:r>
            <a:endParaRPr lang="en-US" sz="2000" dirty="0">
              <a:solidFill>
                <a:prstClr val="black"/>
              </a:solidFill>
              <a:latin typeface="Lato"/>
            </a:endParaRPr>
          </a:p>
          <a:p>
            <a:pPr lvl="0" defTabSz="457200">
              <a:lnSpc>
                <a:spcPct val="100000"/>
              </a:lnSpc>
              <a:spcAft>
                <a:spcPts val="600"/>
              </a:spcAft>
              <a:buFont typeface="+mj-lt"/>
              <a:buAutoNum type="arabicPeriod"/>
            </a:pPr>
            <a:r>
              <a:rPr lang="en-US" sz="2000" dirty="0">
                <a:solidFill>
                  <a:prstClr val="black"/>
                </a:solidFill>
                <a:latin typeface="Lato"/>
              </a:rPr>
              <a:t>Revenue Limits are calculated by multiplying the Average Membership * a Per Member dollar amount and adding any exemptions.</a:t>
            </a:r>
          </a:p>
          <a:p>
            <a:pPr lvl="0" defTabSz="457200">
              <a:lnSpc>
                <a:spcPct val="100000"/>
              </a:lnSpc>
              <a:spcAft>
                <a:spcPts val="600"/>
              </a:spcAft>
              <a:buFont typeface="+mj-lt"/>
              <a:buAutoNum type="arabicPeriod"/>
            </a:pPr>
            <a:r>
              <a:rPr lang="en-US" sz="2000" dirty="0">
                <a:solidFill>
                  <a:prstClr val="black"/>
                </a:solidFill>
                <a:latin typeface="Lato"/>
              </a:rPr>
              <a:t>It is very important to know the difference between recurring and </a:t>
            </a:r>
            <a:br>
              <a:rPr lang="en-US" sz="2000" dirty="0">
                <a:solidFill>
                  <a:prstClr val="black"/>
                </a:solidFill>
                <a:latin typeface="Lato"/>
              </a:rPr>
            </a:br>
            <a:r>
              <a:rPr lang="en-US" sz="2000" dirty="0">
                <a:solidFill>
                  <a:prstClr val="black"/>
                </a:solidFill>
                <a:latin typeface="Lato"/>
              </a:rPr>
              <a:t>non-recurring exemptions.  This is especially true when planning a referendum.</a:t>
            </a:r>
          </a:p>
          <a:p>
            <a:pPr lvl="0" defTabSz="457200">
              <a:lnSpc>
                <a:spcPct val="100000"/>
              </a:lnSpc>
              <a:spcAft>
                <a:spcPts val="600"/>
              </a:spcAft>
              <a:buFont typeface="+mj-lt"/>
              <a:buAutoNum type="arabicPeriod"/>
            </a:pPr>
            <a:r>
              <a:rPr lang="en-US" sz="2000" dirty="0">
                <a:solidFill>
                  <a:prstClr val="black"/>
                </a:solidFill>
                <a:latin typeface="Lato"/>
              </a:rPr>
              <a:t>Calculating the property tax levy is a direct result of completing the Revenue Limit worksheet. </a:t>
            </a:r>
          </a:p>
          <a:p>
            <a:pPr lvl="0" defTabSz="457200">
              <a:lnSpc>
                <a:spcPct val="100000"/>
              </a:lnSpc>
              <a:spcAft>
                <a:spcPts val="600"/>
              </a:spcAft>
              <a:buFont typeface="+mj-lt"/>
              <a:buAutoNum type="arabicPeriod"/>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p:txBody>
      </p:sp>
      <p:sp>
        <p:nvSpPr>
          <p:cNvPr id="4" name="Slide Number Placeholder 2"/>
          <p:cNvSpPr txBox="1">
            <a:spLocks/>
          </p:cNvSpPr>
          <p:nvPr/>
        </p:nvSpPr>
        <p:spPr>
          <a:xfrm>
            <a:off x="8573740" y="477446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85</a:t>
            </a:fld>
            <a:endParaRPr lang="en-US" sz="1400" dirty="0">
              <a:latin typeface="Lato" panose="020F0502020204030203" pitchFamily="34" charset="0"/>
            </a:endParaRPr>
          </a:p>
        </p:txBody>
      </p:sp>
    </p:spTree>
    <p:extLst>
      <p:ext uri="{BB962C8B-B14F-4D97-AF65-F5344CB8AC3E}">
        <p14:creationId xmlns:p14="http://schemas.microsoft.com/office/powerpoint/2010/main" val="1087250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District Specific Revenue Limit Data</a:t>
            </a:r>
          </a:p>
        </p:txBody>
      </p:sp>
      <p:sp>
        <p:nvSpPr>
          <p:cNvPr id="3" name="Text Placeholder 2"/>
          <p:cNvSpPr>
            <a:spLocks noGrp="1"/>
          </p:cNvSpPr>
          <p:nvPr>
            <p:ph type="body" sz="quarter" idx="14"/>
          </p:nvPr>
        </p:nvSpPr>
        <p:spPr>
          <a:xfrm>
            <a:off x="170122" y="1152467"/>
            <a:ext cx="8707660"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Prepopulated and Executable Revenue Limit worksheets</a:t>
            </a:r>
          </a:p>
          <a:p>
            <a:pPr lvl="1" defTabSz="457200">
              <a:lnSpc>
                <a:spcPct val="100000"/>
              </a:lnSpc>
              <a:spcAft>
                <a:spcPts val="600"/>
              </a:spcAft>
            </a:pPr>
            <a:r>
              <a:rPr lang="en-US" sz="2200" b="1" dirty="0">
                <a:solidFill>
                  <a:prstClr val="black"/>
                </a:solidFill>
                <a:latin typeface="Lato"/>
                <a:hlinkClick r:id="rId2"/>
              </a:rPr>
              <a:t>https://dpi.wi.gov/sfs/limits/worksheets/revenue</a:t>
            </a:r>
            <a:endParaRPr lang="en-US" sz="2200" b="1"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Longitudinal data related to Revenue Limits</a:t>
            </a:r>
          </a:p>
          <a:p>
            <a:pPr lvl="1" defTabSz="457200">
              <a:lnSpc>
                <a:spcPct val="100000"/>
              </a:lnSpc>
              <a:spcAft>
                <a:spcPts val="600"/>
              </a:spcAft>
            </a:pPr>
            <a:r>
              <a:rPr lang="en-US" sz="2200" b="1" dirty="0">
                <a:solidFill>
                  <a:prstClr val="black"/>
                </a:solidFill>
                <a:latin typeface="Lato"/>
                <a:hlinkClick r:id="rId3"/>
              </a:rPr>
              <a:t>https://dpi.wi.gov/sfs/statistical/longitudinal-data/revenue-limit</a:t>
            </a:r>
            <a:endParaRPr lang="en-US" sz="2200" b="1" dirty="0">
              <a:solidFill>
                <a:prstClr val="black"/>
              </a:solidFill>
              <a:latin typeface="Lato"/>
            </a:endParaRPr>
          </a:p>
          <a:p>
            <a:pPr lvl="1" defTabSz="457200">
              <a:lnSpc>
                <a:spcPct val="100000"/>
              </a:lnSpc>
              <a:spcAft>
                <a:spcPts val="600"/>
              </a:spcAft>
            </a:pPr>
            <a:endParaRPr lang="en-US" sz="2200" dirty="0">
              <a:solidFill>
                <a:prstClr val="black"/>
              </a:solidFill>
              <a:latin typeface="Lato"/>
            </a:endParaRPr>
          </a:p>
          <a:p>
            <a:pPr lvl="1"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Slide Number Placeholder 2"/>
          <p:cNvSpPr txBox="1">
            <a:spLocks/>
          </p:cNvSpPr>
          <p:nvPr/>
        </p:nvSpPr>
        <p:spPr>
          <a:xfrm>
            <a:off x="8626321" y="475630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86</a:t>
            </a:fld>
            <a:endParaRPr lang="en-US" sz="1400" dirty="0">
              <a:latin typeface="Lato" panose="020F0502020204030203" pitchFamily="34" charset="0"/>
            </a:endParaRPr>
          </a:p>
        </p:txBody>
      </p:sp>
    </p:spTree>
    <p:extLst>
      <p:ext uri="{BB962C8B-B14F-4D97-AF65-F5344CB8AC3E}">
        <p14:creationId xmlns:p14="http://schemas.microsoft.com/office/powerpoint/2010/main" val="394209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Revenue Limit</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marL="0" lvl="0" indent="0" algn="ctr" defTabSz="457200">
              <a:lnSpc>
                <a:spcPct val="100000"/>
              </a:lnSpc>
              <a:spcAft>
                <a:spcPts val="600"/>
              </a:spcAft>
              <a:buNone/>
            </a:pPr>
            <a:r>
              <a:rPr lang="en-US" sz="4400" dirty="0">
                <a:solidFill>
                  <a:prstClr val="black"/>
                </a:solidFill>
              </a:rPr>
              <a:t>Questions?</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87</a:t>
            </a:fld>
            <a:endParaRPr lang="en-US" sz="1400" dirty="0">
              <a:latin typeface="Lato" panose="020F0502020204030203" pitchFamily="34" charset="0"/>
            </a:endParaRPr>
          </a:p>
        </p:txBody>
      </p:sp>
    </p:spTree>
    <p:extLst>
      <p:ext uri="{BB962C8B-B14F-4D97-AF65-F5344CB8AC3E}">
        <p14:creationId xmlns:p14="http://schemas.microsoft.com/office/powerpoint/2010/main" val="194120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solidFill>
                  <a:schemeClr val="bg1"/>
                </a:solidFill>
                <a:latin typeface="Lato Black" panose="020F0A02020204030203" pitchFamily="34" charset="0"/>
              </a:rPr>
              <a:t>Equalization Aid</a:t>
            </a:r>
            <a:endParaRPr lang="en-US" sz="3300" dirty="0">
              <a:solidFill>
                <a:schemeClr val="bg1"/>
              </a:solidFill>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marL="0" lvl="0" indent="0">
              <a:buNone/>
            </a:pPr>
            <a:r>
              <a:rPr lang="en-US" sz="2800" dirty="0"/>
              <a:t>	…to the </a:t>
            </a:r>
            <a:r>
              <a:rPr lang="en-US" sz="2800" u="sng" dirty="0"/>
              <a:t>general aid</a:t>
            </a:r>
            <a:r>
              <a:rPr lang="en-US" sz="2800" dirty="0"/>
              <a:t> portion of Revenue Limits</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577465" y="4826677"/>
            <a:ext cx="502920" cy="226314"/>
          </a:xfrm>
        </p:spPr>
        <p:txBody>
          <a:bodyPr/>
          <a:lstStyle/>
          <a:p>
            <a:pPr>
              <a:defRPr/>
            </a:pPr>
            <a:fld id="{3528CCFA-0BAD-4D07-A244-1DA515BBAFBE}" type="slidenum">
              <a:rPr lang="en-US" sz="1400" smtClean="0">
                <a:latin typeface="Lato" panose="020F0502020204030203" pitchFamily="34" charset="0"/>
              </a:rPr>
              <a:pPr>
                <a:defRPr/>
              </a:pPr>
              <a:t>88</a:t>
            </a:fld>
            <a:endParaRPr lang="en-US" sz="1400" dirty="0">
              <a:latin typeface="Lato" panose="020F0502020204030203" pitchFamily="34" charset="0"/>
            </a:endParaRPr>
          </a:p>
        </p:txBody>
      </p:sp>
      <p:graphicFrame>
        <p:nvGraphicFramePr>
          <p:cNvPr id="5" name="Content Placeholder 4">
            <a:extLst>
              <a:ext uri="{FF2B5EF4-FFF2-40B4-BE49-F238E27FC236}">
                <a16:creationId xmlns:a16="http://schemas.microsoft.com/office/drawing/2014/main" id="{87014C38-60ED-4AD5-AE63-BF1E01829F79}"/>
              </a:ext>
            </a:extLst>
          </p:cNvPr>
          <p:cNvGraphicFramePr>
            <a:graphicFrameLocks/>
          </p:cNvGraphicFramePr>
          <p:nvPr/>
        </p:nvGraphicFramePr>
        <p:xfrm>
          <a:off x="1612900" y="2882900"/>
          <a:ext cx="6807200" cy="1943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4729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Property Value and Fiscal Capacity</a:t>
            </a:r>
          </a:p>
        </p:txBody>
      </p:sp>
      <p:sp>
        <p:nvSpPr>
          <p:cNvPr id="15" name="TextBox 14"/>
          <p:cNvSpPr txBox="1"/>
          <p:nvPr/>
        </p:nvSpPr>
        <p:spPr>
          <a:xfrm>
            <a:off x="3012288"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8" name="Chart 7"/>
          <p:cNvGraphicFramePr>
            <a:graphicFrameLocks noGrp="1"/>
          </p:cNvGraphicFramePr>
          <p:nvPr/>
        </p:nvGraphicFramePr>
        <p:xfrm>
          <a:off x="989215" y="997527"/>
          <a:ext cx="7315199" cy="379891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275342" y="1675365"/>
            <a:ext cx="4572000" cy="586956"/>
          </a:xfrm>
          <a:prstGeom prst="rect">
            <a:avLst/>
          </a:prstGeom>
        </p:spPr>
        <p:txBody>
          <a:bodyPr>
            <a:spAutoFit/>
          </a:bodyPr>
          <a:lstStyle/>
          <a:p>
            <a:pPr marL="0" indent="0" algn="ctr">
              <a:buClr>
                <a:srgbClr val="FF0000"/>
              </a:buClr>
              <a:buSzPct val="100000"/>
              <a:buFont typeface="Wingdings 2" pitchFamily="18" charset="2"/>
              <a:buNone/>
            </a:pPr>
            <a:r>
              <a:rPr lang="en-US" b="1" i="1" dirty="0">
                <a:solidFill>
                  <a:srgbClr val="333399"/>
                </a:solidFill>
                <a:latin typeface="Lato" panose="020F0502020204030203" pitchFamily="34" charset="0"/>
                <a:cs typeface="Arial" pitchFamily="34" charset="0"/>
              </a:rPr>
              <a:t>A student should not be unfairly disadvantaged as a result of where he or she lives.</a:t>
            </a:r>
            <a:endParaRPr lang="en-US" dirty="0">
              <a:solidFill>
                <a:srgbClr val="333399"/>
              </a:solidFill>
              <a:latin typeface="Lato" panose="020F0502020204030203" pitchFamily="34" charset="0"/>
              <a:cs typeface="Arial" pitchFamily="34" charset="0"/>
            </a:endParaRPr>
          </a:p>
        </p:txBody>
      </p:sp>
      <p:sp>
        <p:nvSpPr>
          <p:cNvPr id="16" name="TextBox 1"/>
          <p:cNvSpPr txBox="1"/>
          <p:nvPr/>
        </p:nvSpPr>
        <p:spPr>
          <a:xfrm>
            <a:off x="5388003" y="3399905"/>
            <a:ext cx="2509088" cy="41996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latin typeface="Lato" panose="020F0502020204030203" pitchFamily="34" charset="0"/>
              </a:rPr>
              <a:t>Property Tax Base</a:t>
            </a:r>
          </a:p>
        </p:txBody>
      </p:sp>
      <p:sp>
        <p:nvSpPr>
          <p:cNvPr id="7" name="Slide Number Placeholder 2"/>
          <p:cNvSpPr txBox="1">
            <a:spLocks/>
          </p:cNvSpPr>
          <p:nvPr/>
        </p:nvSpPr>
        <p:spPr>
          <a:xfrm>
            <a:off x="8527834" y="47964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89</a:t>
            </a:fld>
            <a:endParaRPr lang="en-US" sz="1400" dirty="0">
              <a:latin typeface="Lato" panose="020F0502020204030203" pitchFamily="34" charset="0"/>
            </a:endParaRPr>
          </a:p>
        </p:txBody>
      </p:sp>
    </p:spTree>
    <p:extLst>
      <p:ext uri="{BB962C8B-B14F-4D97-AF65-F5344CB8AC3E}">
        <p14:creationId xmlns:p14="http://schemas.microsoft.com/office/powerpoint/2010/main" val="29767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241E4C-261B-5FC2-2E77-A9C53A81FC6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 sz="1400" b="0" i="0" u="none" strike="noStrike" kern="0" cap="none" spc="0" normalizeH="0" baseline="0" noProof="0">
              <a:ln>
                <a:noFill/>
              </a:ln>
              <a:solidFill>
                <a:prstClr val="white"/>
              </a:solidFill>
              <a:effectLst/>
              <a:uLnTx/>
              <a:uFillTx/>
              <a:latin typeface="Calibri Light" panose="020F0302020204030204" pitchFamily="34" charset="0"/>
              <a:ea typeface="Lato" panose="020F0502020204030203" pitchFamily="34" charset="0"/>
              <a:cs typeface="Calibri Light" panose="020F0302020204030204" pitchFamily="34" charset="0"/>
              <a:sym typeface="Arial"/>
            </a:endParaRPr>
          </a:p>
        </p:txBody>
      </p:sp>
      <p:sp>
        <p:nvSpPr>
          <p:cNvPr id="3" name="Title 2">
            <a:extLst>
              <a:ext uri="{FF2B5EF4-FFF2-40B4-BE49-F238E27FC236}">
                <a16:creationId xmlns:a16="http://schemas.microsoft.com/office/drawing/2014/main" id="{20EEF35C-3ACF-01EE-44F1-875904667C5B}"/>
              </a:ext>
            </a:extLst>
          </p:cNvPr>
          <p:cNvSpPr>
            <a:spLocks noGrp="1"/>
          </p:cNvSpPr>
          <p:nvPr>
            <p:ph type="title"/>
          </p:nvPr>
        </p:nvSpPr>
        <p:spPr/>
        <p:txBody>
          <a:bodyPr/>
          <a:lstStyle/>
          <a:p>
            <a:r>
              <a:rPr lang="en-US" dirty="0"/>
              <a:t>Revaluation Assessments</a:t>
            </a:r>
          </a:p>
        </p:txBody>
      </p:sp>
      <p:sp>
        <p:nvSpPr>
          <p:cNvPr id="4" name="Text Placeholder 3">
            <a:extLst>
              <a:ext uri="{FF2B5EF4-FFF2-40B4-BE49-F238E27FC236}">
                <a16:creationId xmlns:a16="http://schemas.microsoft.com/office/drawing/2014/main" id="{FE441D9B-DB29-0C36-3ABA-54F1F2AAB0D0}"/>
              </a:ext>
            </a:extLst>
          </p:cNvPr>
          <p:cNvSpPr>
            <a:spLocks noGrp="1"/>
          </p:cNvSpPr>
          <p:nvPr>
            <p:ph type="body" idx="1"/>
          </p:nvPr>
        </p:nvSpPr>
        <p:spPr/>
        <p:txBody>
          <a:bodyPr/>
          <a:lstStyle/>
          <a:p>
            <a:pPr>
              <a:spcAft>
                <a:spcPts val="600"/>
              </a:spcAft>
            </a:pPr>
            <a:r>
              <a:rPr lang="en-US" dirty="0"/>
              <a:t>Assessor estimates market value for each property</a:t>
            </a:r>
          </a:p>
          <a:p>
            <a:r>
              <a:rPr lang="en-US" dirty="0"/>
              <a:t>Assessments are based on:</a:t>
            </a:r>
          </a:p>
          <a:p>
            <a:pPr lvl="1">
              <a:spcAft>
                <a:spcPts val="400"/>
              </a:spcAft>
            </a:pPr>
            <a:r>
              <a:rPr lang="en-US" dirty="0"/>
              <a:t>Recent sales</a:t>
            </a:r>
          </a:p>
          <a:p>
            <a:pPr lvl="1">
              <a:spcAft>
                <a:spcPts val="400"/>
              </a:spcAft>
            </a:pPr>
            <a:r>
              <a:rPr lang="en-US" dirty="0"/>
              <a:t>Income generating potential of the real estate (not the business)</a:t>
            </a:r>
          </a:p>
          <a:p>
            <a:pPr lvl="1">
              <a:spcAft>
                <a:spcPts val="600"/>
              </a:spcAft>
            </a:pPr>
            <a:r>
              <a:rPr lang="en-US" dirty="0"/>
              <a:t>Cost to build new, less depreciation for age and condition</a:t>
            </a:r>
          </a:p>
          <a:p>
            <a:r>
              <a:rPr lang="en-US" dirty="0"/>
              <a:t>Assessed values are not adopted as equalized values</a:t>
            </a:r>
          </a:p>
          <a:p>
            <a:pPr lvl="1"/>
            <a:r>
              <a:rPr lang="en-US" dirty="0"/>
              <a:t>Equalized values are determined independently by DOR</a:t>
            </a:r>
          </a:p>
          <a:p>
            <a:pPr lvl="1"/>
            <a:endParaRPr lang="en-US" dirty="0"/>
          </a:p>
          <a:p>
            <a:endParaRPr lang="en-US" dirty="0"/>
          </a:p>
          <a:p>
            <a:endParaRPr lang="en-US" dirty="0"/>
          </a:p>
        </p:txBody>
      </p:sp>
      <p:pic>
        <p:nvPicPr>
          <p:cNvPr id="5" name="Graphic 4" descr="Mortgage outline">
            <a:extLst>
              <a:ext uri="{FF2B5EF4-FFF2-40B4-BE49-F238E27FC236}">
                <a16:creationId xmlns:a16="http://schemas.microsoft.com/office/drawing/2014/main" id="{49F0D27A-293F-0E24-C869-3C03E17039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3850" y="112318"/>
            <a:ext cx="1014259" cy="1014259"/>
          </a:xfrm>
          <a:prstGeom prst="rect">
            <a:avLst/>
          </a:prstGeom>
        </p:spPr>
      </p:pic>
    </p:spTree>
    <p:extLst>
      <p:ext uri="{BB962C8B-B14F-4D97-AF65-F5344CB8AC3E}">
        <p14:creationId xmlns:p14="http://schemas.microsoft.com/office/powerpoint/2010/main" val="1656039075"/>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Formula Equalizes Revenue to Mitigate Differences</a:t>
            </a:r>
          </a:p>
        </p:txBody>
      </p:sp>
      <p:sp>
        <p:nvSpPr>
          <p:cNvPr id="7" name="TextBox 6"/>
          <p:cNvSpPr txBox="1"/>
          <p:nvPr/>
        </p:nvSpPr>
        <p:spPr>
          <a:xfrm>
            <a:off x="1180202"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9" name="Chart 8"/>
          <p:cNvGraphicFramePr>
            <a:graphicFrameLocks noGrp="1"/>
          </p:cNvGraphicFramePr>
          <p:nvPr/>
        </p:nvGraphicFramePr>
        <p:xfrm>
          <a:off x="592772" y="922713"/>
          <a:ext cx="7980219" cy="3915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180202" y="1874065"/>
            <a:ext cx="2588090" cy="46181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Equalization Aid</a:t>
            </a:r>
          </a:p>
        </p:txBody>
      </p:sp>
      <p:sp>
        <p:nvSpPr>
          <p:cNvPr id="11" name="TextBox 1"/>
          <p:cNvSpPr txBox="1"/>
          <p:nvPr/>
        </p:nvSpPr>
        <p:spPr>
          <a:xfrm>
            <a:off x="5467458" y="3467844"/>
            <a:ext cx="2728891" cy="430825"/>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Property Tax Base</a:t>
            </a:r>
          </a:p>
        </p:txBody>
      </p:sp>
      <p:sp>
        <p:nvSpPr>
          <p:cNvPr id="8" name="Slide Number Placeholder 2"/>
          <p:cNvSpPr txBox="1">
            <a:spLocks/>
          </p:cNvSpPr>
          <p:nvPr/>
        </p:nvSpPr>
        <p:spPr>
          <a:xfrm>
            <a:off x="8572991" y="484237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90</a:t>
            </a:fld>
            <a:endParaRPr lang="en-US" dirty="0">
              <a:latin typeface="Lato" panose="020F0502020204030203" pitchFamily="34" charset="0"/>
            </a:endParaRPr>
          </a:p>
        </p:txBody>
      </p:sp>
    </p:spTree>
    <p:extLst>
      <p:ext uri="{BB962C8B-B14F-4D97-AF65-F5344CB8AC3E}">
        <p14:creationId xmlns:p14="http://schemas.microsoft.com/office/powerpoint/2010/main" val="914024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Factor: Equalized Property Value</a:t>
            </a:r>
            <a:endParaRPr lang="en-US" sz="32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5" name="Rectangle 3"/>
          <p:cNvSpPr txBox="1">
            <a:spLocks noChangeArrowheads="1"/>
          </p:cNvSpPr>
          <p:nvPr/>
        </p:nvSpPr>
        <p:spPr>
          <a:xfrm>
            <a:off x="244929" y="1126671"/>
            <a:ext cx="7669648" cy="3755571"/>
          </a:xfrm>
          <a:prstGeom prst="rect">
            <a:avLst/>
          </a:prstGeom>
        </p:spPr>
        <p:txBody>
          <a:bodyPr>
            <a:noAutofit/>
          </a:bodyPr>
          <a:lstStyle/>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tax base is used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determine district wealth and ability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support district expenditures.</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kumimoji="0" lang="en-US" sz="2200" i="0" u="none" strike="noStrike" kern="1200" cap="none" spc="0" normalizeH="0" baseline="0" noProof="0" dirty="0">
              <a:ln>
                <a:noFill/>
              </a:ln>
              <a:solidFill>
                <a:schemeClr val="tx1"/>
              </a:solidFill>
              <a:uLnTx/>
              <a:uFillTx/>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0070C0"/>
                </a:solidFill>
                <a:uLnTx/>
                <a:uFillTx/>
                <a:latin typeface="Lato"/>
                <a:cs typeface="Arial" pitchFamily="34" charset="0"/>
              </a:rPr>
              <a:t>Uses </a:t>
            </a:r>
            <a:r>
              <a:rPr kumimoji="0" lang="en-US" sz="2200" i="0" u="sng" strike="noStrike" kern="1200" cap="none" spc="0" normalizeH="0" baseline="0" noProof="0" dirty="0">
                <a:ln>
                  <a:noFill/>
                </a:ln>
                <a:solidFill>
                  <a:srgbClr val="0070C0"/>
                </a:solidFill>
                <a:uLnTx/>
                <a:uFillTx/>
                <a:latin typeface="Lato"/>
                <a:cs typeface="Arial" pitchFamily="34" charset="0"/>
              </a:rPr>
              <a:t>Equalized</a:t>
            </a:r>
            <a:r>
              <a:rPr kumimoji="0" lang="en-US" sz="2200" i="0" u="none" strike="noStrike" kern="1200" cap="none" spc="0" normalizeH="0" baseline="0" noProof="0" dirty="0">
                <a:ln>
                  <a:noFill/>
                </a:ln>
                <a:solidFill>
                  <a:srgbClr val="0070C0"/>
                </a:solidFill>
                <a:uLnTx/>
                <a:uFillTx/>
                <a:latin typeface="Lato"/>
                <a:cs typeface="Arial" pitchFamily="34" charset="0"/>
              </a:rPr>
              <a:t> Valuation or </a:t>
            </a:r>
            <a:r>
              <a:rPr kumimoji="0" lang="en-US" sz="2200" i="0" u="sng" strike="noStrike" kern="1200" cap="none" spc="0" normalizeH="0" baseline="0" noProof="0" dirty="0">
                <a:ln>
                  <a:noFill/>
                </a:ln>
                <a:solidFill>
                  <a:srgbClr val="0070C0"/>
                </a:solidFill>
                <a:uLnTx/>
                <a:uFillTx/>
                <a:latin typeface="Lato"/>
                <a:cs typeface="Arial" pitchFamily="34" charset="0"/>
              </a:rPr>
              <a:t>Fair Market Value</a:t>
            </a:r>
            <a:r>
              <a:rPr kumimoji="0" lang="en-US" sz="2200" i="0" u="none" strike="noStrike" kern="1200" cap="none" spc="0" normalizeH="0" baseline="0" noProof="0" dirty="0">
                <a:ln>
                  <a:noFill/>
                </a:ln>
                <a:solidFill>
                  <a:srgbClr val="0070C0"/>
                </a:solidFill>
                <a:uLnTx/>
                <a:uFillTx/>
                <a:latin typeface="Lato"/>
                <a:cs typeface="Arial" pitchFamily="34" charset="0"/>
              </a:rPr>
              <a:t>.</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0070C0"/>
                </a:solidFill>
                <a:uLnTx/>
                <a:uFillTx/>
                <a:latin typeface="Lato"/>
                <a:cs typeface="Arial" pitchFamily="34" charset="0"/>
              </a:rPr>
              <a:t>(</a:t>
            </a:r>
            <a:r>
              <a:rPr kumimoji="0" lang="en-US" sz="2200" i="0" strike="noStrike" kern="1200" cap="none" spc="0" normalizeH="0" baseline="0" noProof="0" dirty="0">
                <a:ln>
                  <a:noFill/>
                </a:ln>
                <a:solidFill>
                  <a:srgbClr val="0070C0"/>
                </a:solidFill>
                <a:uLnTx/>
                <a:uFillTx/>
                <a:latin typeface="Lato"/>
                <a:cs typeface="Arial" pitchFamily="34" charset="0"/>
              </a:rPr>
              <a:t>NOT</a:t>
            </a:r>
            <a:r>
              <a:rPr kumimoji="0" lang="en-US" sz="2200" i="0" u="none" strike="noStrike" kern="1200" cap="none" spc="0" normalizeH="0" baseline="0" noProof="0" dirty="0">
                <a:ln>
                  <a:noFill/>
                </a:ln>
                <a:solidFill>
                  <a:srgbClr val="0070C0"/>
                </a:solidFill>
                <a:uLnTx/>
                <a:uFillTx/>
                <a:latin typeface="Lato"/>
                <a:cs typeface="Arial" pitchFamily="34" charset="0"/>
              </a:rPr>
              <a:t> Assessed Value)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lang="en-US" sz="2200" dirty="0">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va</a:t>
            </a:r>
            <a:r>
              <a:rPr lang="en-US" sz="2200" noProof="0" dirty="0">
                <a:latin typeface="Lato"/>
                <a:cs typeface="Arial" pitchFamily="34" charset="0"/>
              </a:rPr>
              <a:t>lues for each district are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certified in May each year</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by the WI Department</a:t>
            </a:r>
            <a:r>
              <a:rPr lang="en-US" sz="2200" dirty="0">
                <a:latin typeface="Lato"/>
                <a:cs typeface="Arial" pitchFamily="34" charset="0"/>
              </a:rPr>
              <a:t> </a:t>
            </a:r>
            <a:r>
              <a:rPr lang="en-US" sz="2200" noProof="0" dirty="0">
                <a:latin typeface="Lato"/>
                <a:cs typeface="Arial" pitchFamily="34" charset="0"/>
              </a:rPr>
              <a:t>of Revenue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 and used in the subsequent year’s aid calculations.</a:t>
            </a:r>
            <a:endParaRPr kumimoji="0" lang="en-US" sz="2200" i="0" u="none" strike="noStrike" kern="1200" cap="none" spc="0" normalizeH="0" baseline="0" noProof="0" dirty="0">
              <a:ln>
                <a:noFill/>
              </a:ln>
              <a:solidFill>
                <a:schemeClr val="tx1"/>
              </a:solidFill>
              <a:uLnTx/>
              <a:uFillTx/>
              <a:latin typeface="Lato"/>
              <a:cs typeface="Arial" pitchFamily="34" charset="0"/>
            </a:endParaRPr>
          </a:p>
        </p:txBody>
      </p:sp>
      <p:pic>
        <p:nvPicPr>
          <p:cNvPr id="18" name="Picture 4" descr="Image result for propert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6707296" y="3004456"/>
            <a:ext cx="2183067" cy="14542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8503191" y="476908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91</a:t>
            </a:fld>
            <a:endParaRPr lang="en-US" sz="1400" dirty="0">
              <a:latin typeface="Lato" panose="020F0502020204030203" pitchFamily="34" charset="0"/>
            </a:endParaRPr>
          </a:p>
        </p:txBody>
      </p:sp>
    </p:spTree>
    <p:extLst>
      <p:ext uri="{BB962C8B-B14F-4D97-AF65-F5344CB8AC3E}">
        <p14:creationId xmlns:p14="http://schemas.microsoft.com/office/powerpoint/2010/main" val="5902601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Key Local Factors</a:t>
            </a:r>
          </a:p>
        </p:txBody>
      </p:sp>
      <p:graphicFrame>
        <p:nvGraphicFramePr>
          <p:cNvPr id="4" name="Diagram 3"/>
          <p:cNvGraphicFramePr/>
          <p:nvPr/>
        </p:nvGraphicFramePr>
        <p:xfrm>
          <a:off x="253092" y="1130282"/>
          <a:ext cx="6539593" cy="357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7"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3470590" y="2846239"/>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388884" y="2609223"/>
            <a:ext cx="3256420" cy="2872506"/>
            <a:chOff x="6388884" y="2609223"/>
            <a:chExt cx="3256420" cy="2872506"/>
          </a:xfrm>
        </p:grpSpPr>
        <p:pic>
          <p:nvPicPr>
            <p:cNvPr id="10250" name="Picture 10" descr="Image result for POST IT NOT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88884" y="2609223"/>
              <a:ext cx="3256420" cy="2872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5171">
              <a:off x="7289043" y="3362608"/>
              <a:ext cx="1456100" cy="1200329"/>
            </a:xfrm>
            <a:prstGeom prst="rect">
              <a:avLst/>
            </a:prstGeom>
            <a:noFill/>
            <a:ln cap="rnd">
              <a:noFill/>
            </a:ln>
          </p:spPr>
          <p:txBody>
            <a:bodyPr wrap="square" rtlCol="0">
              <a:spAutoFit/>
            </a:bodyPr>
            <a:lstStyle/>
            <a:p>
              <a:pPr algn="ctr"/>
              <a:r>
                <a:rPr lang="en-US" sz="1800" dirty="0">
                  <a:latin typeface="Lato"/>
                </a:rPr>
                <a:t>Membership converts variables to per-pupil $s.</a:t>
              </a:r>
            </a:p>
          </p:txBody>
        </p:sp>
      </p:grpSp>
      <p:pic>
        <p:nvPicPr>
          <p:cNvPr id="10244" name="Picture 4" descr="Image result for propert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1918386" y="2091979"/>
            <a:ext cx="1208141" cy="8047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hared costs"/>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499488" y="2896766"/>
            <a:ext cx="1348743" cy="8269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8641080" y="4819202"/>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92</a:t>
            </a:fld>
            <a:endParaRPr lang="en-US" dirty="0">
              <a:latin typeface="Lato" panose="020F0502020204030203" pitchFamily="34" charset="0"/>
            </a:endParaRPr>
          </a:p>
        </p:txBody>
      </p:sp>
    </p:spTree>
    <p:extLst>
      <p:ext uri="{BB962C8B-B14F-4D97-AF65-F5344CB8AC3E}">
        <p14:creationId xmlns:p14="http://schemas.microsoft.com/office/powerpoint/2010/main" val="8105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06137" y="1131567"/>
            <a:ext cx="9037863" cy="1813429"/>
          </a:xfrm>
        </p:spPr>
        <p:txBody>
          <a:bodyPr>
            <a:noAutofit/>
          </a:bodyPr>
          <a:lstStyle/>
          <a:p>
            <a:pPr>
              <a:spcAft>
                <a:spcPts val="450"/>
              </a:spcAft>
              <a:buClr>
                <a:srgbClr val="FF0000"/>
              </a:buClr>
              <a:buSzPct val="100000"/>
              <a:buFont typeface="Wingdings" panose="05000000000000000000" pitchFamily="2" charset="2"/>
              <a:buChar char="§"/>
              <a:defRPr/>
            </a:pPr>
            <a:r>
              <a:rPr lang="en-US" sz="2200" b="0" dirty="0">
                <a:latin typeface="Lato"/>
              </a:rPr>
              <a:t>State “shares” in district costs funded by state aid and local levy.</a:t>
            </a:r>
          </a:p>
          <a:p>
            <a:pPr>
              <a:spcAft>
                <a:spcPts val="450"/>
              </a:spcAft>
              <a:buClr>
                <a:srgbClr val="FF0000"/>
              </a:buClr>
              <a:buSzPct val="100000"/>
              <a:buFont typeface="Wingdings" panose="05000000000000000000" pitchFamily="2" charset="2"/>
              <a:buChar char="§"/>
              <a:defRPr/>
            </a:pPr>
            <a:r>
              <a:rPr lang="en-US" sz="2200" b="0" dirty="0">
                <a:solidFill>
                  <a:prstClr val="black"/>
                </a:solidFill>
                <a:latin typeface="Lato"/>
              </a:rPr>
              <a:t>$1 in debt service costs is treated the same as $1 in teacher salaries.</a:t>
            </a:r>
            <a:endParaRPr lang="en-US" sz="2200" dirty="0">
              <a:solidFill>
                <a:prstClr val="black"/>
              </a:solidFill>
              <a:latin typeface="Lato"/>
            </a:endParaRPr>
          </a:p>
          <a:p>
            <a:pPr>
              <a:spcAft>
                <a:spcPts val="450"/>
              </a:spcAft>
              <a:buClr>
                <a:srgbClr val="FF0000"/>
              </a:buClr>
              <a:buSzPct val="100000"/>
              <a:buFont typeface="Wingdings" panose="05000000000000000000" pitchFamily="2" charset="2"/>
              <a:buChar char="§"/>
              <a:defRPr/>
            </a:pPr>
            <a:r>
              <a:rPr lang="en-US" sz="2200" b="0" dirty="0">
                <a:latin typeface="Lato"/>
              </a:rPr>
              <a:t>Aid is based on a district’s ability to fund expenditures, as measured by its property wealth per member.</a:t>
            </a:r>
          </a:p>
          <a:p>
            <a:pPr marL="205740" indent="-205740">
              <a:spcAft>
                <a:spcPts val="450"/>
              </a:spcAft>
              <a:buClr>
                <a:srgbClr val="FF0000"/>
              </a:buClr>
              <a:buSzPct val="100000"/>
              <a:buFont typeface="Wingdings" pitchFamily="2" charset="2"/>
              <a:buChar char="ü"/>
              <a:defRPr/>
            </a:pPr>
            <a:endParaRPr lang="en-US" sz="2200" b="0" dirty="0">
              <a:latin typeface="Lato"/>
            </a:endParaRPr>
          </a:p>
          <a:p>
            <a:pPr marL="205740" indent="-205740">
              <a:spcAft>
                <a:spcPts val="450"/>
              </a:spcAft>
              <a:buClr>
                <a:srgbClr val="FF0000"/>
              </a:buClr>
              <a:buSzPct val="100000"/>
              <a:buFont typeface="Wingdings" pitchFamily="2" charset="2"/>
              <a:buChar char="ü"/>
              <a:defRPr/>
            </a:pPr>
            <a:endParaRPr lang="en-US" sz="2200" b="0" dirty="0">
              <a:latin typeface="Lato"/>
            </a:endParaRPr>
          </a:p>
        </p:txBody>
      </p:sp>
      <p:sp>
        <p:nvSpPr>
          <p:cNvPr id="142340" name="Text Box 4"/>
          <p:cNvSpPr txBox="1">
            <a:spLocks noChangeArrowheads="1"/>
          </p:cNvSpPr>
          <p:nvPr/>
        </p:nvSpPr>
        <p:spPr bwMode="auto">
          <a:xfrm>
            <a:off x="689657" y="3362485"/>
            <a:ext cx="7747907" cy="1384995"/>
          </a:xfrm>
          <a:prstGeom prst="rect">
            <a:avLst/>
          </a:prstGeom>
          <a:solidFill>
            <a:schemeClr val="accent1"/>
          </a:solidFill>
          <a:ln w="19050">
            <a:solidFill>
              <a:schemeClr val="accent1"/>
            </a:solidFill>
            <a:miter lim="800000"/>
            <a:headEnd/>
            <a:tailEnd/>
          </a:ln>
        </p:spPr>
        <p:txBody>
          <a:bodyPr wrap="square" lIns="182880" tIns="182880" rIns="182880" bIns="182880" anchor="ctr">
            <a:spAutoFit/>
          </a:bodyPr>
          <a:lstStyle/>
          <a:p>
            <a:pPr algn="ctr" eaLnBrk="0" hangingPunct="0">
              <a:defRPr/>
            </a:pPr>
            <a:r>
              <a:rPr lang="en-US" sz="2200" u="sng" dirty="0">
                <a:solidFill>
                  <a:schemeClr val="bg1"/>
                </a:solidFill>
                <a:latin typeface="Lato"/>
              </a:rPr>
              <a:t>Basic premise: </a:t>
            </a:r>
          </a:p>
          <a:p>
            <a:pPr algn="ctr" eaLnBrk="0" hangingPunct="0">
              <a:defRPr/>
            </a:pPr>
            <a:r>
              <a:rPr lang="en-US" sz="2200" dirty="0">
                <a:solidFill>
                  <a:schemeClr val="bg1"/>
                </a:solidFill>
                <a:latin typeface="Lato"/>
              </a:rPr>
              <a:t>The more property wealth per member a district has, the less equalization aid it will receive…….and vice versa.</a:t>
            </a:r>
          </a:p>
        </p:txBody>
      </p:sp>
      <p:sp>
        <p:nvSpPr>
          <p:cNvPr id="11" name="TextBox 52"/>
          <p:cNvSpPr txBox="1">
            <a:spLocks noChangeArrowheads="1"/>
          </p:cNvSpPr>
          <p:nvPr/>
        </p:nvSpPr>
        <p:spPr bwMode="auto">
          <a:xfrm>
            <a:off x="128995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Aid</a:t>
            </a:r>
          </a:p>
        </p:txBody>
      </p:sp>
      <p:sp>
        <p:nvSpPr>
          <p:cNvPr id="2" name="Rounded Rectangle 1"/>
          <p:cNvSpPr/>
          <p:nvPr/>
        </p:nvSpPr>
        <p:spPr>
          <a:xfrm rot="21070791">
            <a:off x="389105" y="2994795"/>
            <a:ext cx="2492617" cy="425135"/>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Image result for importan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244" y1="84673" x2="8244" y2="84673"/>
                        <a14:foregroundMark x1="8244" y1="84673" x2="8244" y2="84673"/>
                        <a14:foregroundMark x1="5649" y1="74372" x2="5649" y2="74372"/>
                        <a14:foregroundMark x1="5649" y1="74372" x2="5649" y2="74372"/>
                        <a14:foregroundMark x1="5344" y1="78643" x2="5344" y2="78643"/>
                        <a14:foregroundMark x1="13130" y1="80653" x2="13130" y2="80653"/>
                        <a14:foregroundMark x1="13130" y1="80653" x2="13130" y2="80653"/>
                        <a14:foregroundMark x1="21221" y1="76131" x2="21221" y2="76131"/>
                        <a14:foregroundMark x1="21221" y1="76131" x2="21221" y2="76131"/>
                        <a14:foregroundMark x1="20305" y1="82663" x2="20305" y2="82663"/>
                        <a14:foregroundMark x1="20305" y1="82663" x2="20305" y2="82663"/>
                        <a14:foregroundMark x1="18931" y1="78894" x2="18931" y2="78894"/>
                        <a14:foregroundMark x1="18931" y1="78894" x2="18931" y2="78894"/>
                        <a14:foregroundMark x1="18168" y1="77638" x2="18168" y2="77638"/>
                        <a14:foregroundMark x1="21832" y1="71608" x2="21832" y2="71608"/>
                        <a14:foregroundMark x1="23206" y1="66834" x2="23206" y2="66834"/>
                        <a14:foregroundMark x1="23206" y1="66834" x2="23206" y2="66834"/>
                        <a14:foregroundMark x1="30992" y1="68090" x2="30992" y2="68090"/>
                        <a14:foregroundMark x1="30992" y1="68090" x2="30992" y2="68090"/>
                        <a14:foregroundMark x1="34809" y1="63065" x2="34809" y2="63065"/>
                        <a14:foregroundMark x1="34809" y1="63065" x2="34809" y2="63065"/>
                        <a14:foregroundMark x1="33282" y1="67085" x2="33282" y2="67085"/>
                        <a14:foregroundMark x1="33282" y1="67085" x2="33282" y2="67085"/>
                        <a14:foregroundMark x1="40000" y1="62563" x2="40000" y2="62563"/>
                        <a14:foregroundMark x1="40000" y1="62563" x2="40000" y2="62563"/>
                        <a14:foregroundMark x1="43511" y1="55276" x2="43511" y2="55276"/>
                        <a14:foregroundMark x1="43511" y1="55276" x2="43511" y2="55276"/>
                        <a14:foregroundMark x1="48092" y1="51508" x2="48092" y2="51508"/>
                        <a14:foregroundMark x1="48092" y1="51508" x2="48092" y2="51508"/>
                        <a14:foregroundMark x1="51908" y1="46482" x2="51908" y2="46482"/>
                        <a14:foregroundMark x1="51908" y1="46482" x2="51908" y2="46482"/>
                        <a14:foregroundMark x1="53282" y1="39950" x2="53282" y2="39950"/>
                        <a14:foregroundMark x1="53282" y1="39950" x2="53282" y2="39950"/>
                        <a14:foregroundMark x1="57710" y1="39447" x2="57710" y2="39447"/>
                        <a14:foregroundMark x1="57710" y1="39447" x2="57710" y2="39447"/>
                        <a14:foregroundMark x1="59389" y1="34422" x2="59389" y2="34422"/>
                        <a14:foregroundMark x1="59389" y1="34422" x2="59389" y2="34422"/>
                        <a14:foregroundMark x1="65344" y1="39950" x2="65344" y2="39950"/>
                        <a14:foregroundMark x1="65344" y1="39950" x2="65344" y2="39950"/>
                        <a14:foregroundMark x1="67176" y1="39196" x2="67176" y2="39196"/>
                        <a14:foregroundMark x1="67176" y1="39196" x2="67176" y2="39196"/>
                        <a14:foregroundMark x1="73588" y1="30905" x2="73588" y2="30905"/>
                        <a14:foregroundMark x1="73588" y1="30905" x2="73588" y2="30905"/>
                        <a14:foregroundMark x1="72366" y1="28141" x2="72366" y2="28141"/>
                        <a14:foregroundMark x1="72366" y1="28141" x2="72366" y2="28141"/>
                        <a14:foregroundMark x1="73588" y1="24874" x2="73588" y2="24874"/>
                        <a14:foregroundMark x1="73588" y1="24874" x2="73588" y2="24874"/>
                        <a14:foregroundMark x1="75878" y1="18844" x2="75878" y2="18844"/>
                        <a14:foregroundMark x1="75878" y1="18844" x2="75878" y2="18844"/>
                        <a14:foregroundMark x1="77557" y1="22362" x2="77557" y2="22362"/>
                        <a14:foregroundMark x1="77557" y1="22362" x2="77557" y2="22362"/>
                        <a14:foregroundMark x1="78168" y1="23869" x2="78168" y2="23869"/>
                        <a14:foregroundMark x1="78168" y1="23869" x2="78168" y2="23869"/>
                        <a14:foregroundMark x1="79389" y1="16583" x2="79389" y2="16583"/>
                        <a14:foregroundMark x1="79389" y1="16583" x2="79389" y2="16583"/>
                        <a14:foregroundMark x1="84275" y1="13317" x2="84275" y2="13317"/>
                        <a14:foregroundMark x1="86107" y1="10553" x2="86107" y2="10553"/>
                        <a14:foregroundMark x1="86107" y1="10553" x2="86107" y2="10553"/>
                        <a14:foregroundMark x1="85496" y1="26382" x2="85496" y2="26382"/>
                        <a14:foregroundMark x1="85496" y1="26382" x2="85496" y2="26382"/>
                        <a14:foregroundMark x1="89160" y1="23618" x2="89160" y2="23618"/>
                        <a14:foregroundMark x1="89160" y1="23618" x2="89160" y2="23618"/>
                        <a14:foregroundMark x1="89618" y1="9045" x2="89618" y2="9045"/>
                        <a14:foregroundMark x1="89618" y1="9045" x2="89618" y2="9045"/>
                        <a14:foregroundMark x1="86565" y1="3015" x2="86565" y2="3015"/>
                        <a14:foregroundMark x1="86565" y1="3015" x2="86565" y2="3015"/>
                        <a14:foregroundMark x1="95115" y1="24623" x2="95115" y2="24623"/>
                        <a14:foregroundMark x1="95115" y1="24623" x2="95115" y2="24623"/>
                        <a14:foregroundMark x1="92214" y1="27889" x2="92214" y2="27889"/>
                        <a14:foregroundMark x1="92214" y1="27889" x2="92214" y2="27889"/>
                        <a14:foregroundMark x1="24122" y1="88945" x2="24122" y2="88945"/>
                        <a14:foregroundMark x1="24122" y1="88945" x2="24122" y2="88945"/>
                        <a14:foregroundMark x1="14198" y1="97236" x2="14198" y2="97236"/>
                        <a14:foregroundMark x1="14198" y1="97236" x2="14198" y2="97236"/>
                      </a14:backgroundRemoval>
                    </a14:imgEffect>
                  </a14:imgLayer>
                </a14:imgProps>
              </a:ext>
              <a:ext uri="{28A0092B-C50C-407E-A947-70E740481C1C}">
                <a14:useLocalDpi xmlns:a14="http://schemas.microsoft.com/office/drawing/2010/main" val="0"/>
              </a:ext>
            </a:extLst>
          </a:blip>
          <a:srcRect/>
          <a:stretch>
            <a:fillRect/>
          </a:stretch>
        </p:blipFill>
        <p:spPr bwMode="auto">
          <a:xfrm rot="1227254">
            <a:off x="290581" y="2390197"/>
            <a:ext cx="2689663" cy="16343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93</a:t>
            </a:fld>
            <a:endParaRPr lang="en-US" dirty="0"/>
          </a:p>
        </p:txBody>
      </p:sp>
      <p:sp>
        <p:nvSpPr>
          <p:cNvPr id="8" name="Slide Number Placeholder 2"/>
          <p:cNvSpPr txBox="1">
            <a:spLocks/>
          </p:cNvSpPr>
          <p:nvPr/>
        </p:nvSpPr>
        <p:spPr>
          <a:xfrm>
            <a:off x="8641080" y="4747480"/>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93</a:t>
            </a:fld>
            <a:endParaRPr lang="en-US" sz="1400" dirty="0">
              <a:latin typeface="Lato" panose="020F0502020204030203" pitchFamily="34" charset="0"/>
            </a:endParaRPr>
          </a:p>
        </p:txBody>
      </p:sp>
    </p:spTree>
    <p:extLst>
      <p:ext uri="{BB962C8B-B14F-4D97-AF65-F5344CB8AC3E}">
        <p14:creationId xmlns:p14="http://schemas.microsoft.com/office/powerpoint/2010/main" val="251077256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School Tax Levy Composition</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p:txBody>
          <a:bodyPr/>
          <a:lstStyle/>
          <a:p>
            <a:fld id="{FD6C19A2-9E01-468F-BDC9-AC16B7F4160F}" type="slidenum">
              <a:rPr lang="en-US" smtClean="0"/>
              <a:pPr/>
              <a:t>94</a:t>
            </a:fld>
            <a:endParaRPr lang="en-US" dirty="0"/>
          </a:p>
        </p:txBody>
      </p:sp>
      <p:graphicFrame>
        <p:nvGraphicFramePr>
          <p:cNvPr id="5" name="Content Placeholder 3">
            <a:extLst>
              <a:ext uri="{FF2B5EF4-FFF2-40B4-BE49-F238E27FC236}">
                <a16:creationId xmlns:a16="http://schemas.microsoft.com/office/drawing/2014/main" id="{00000000-0008-0000-1400-000069000000}"/>
              </a:ext>
            </a:extLst>
          </p:cNvPr>
          <p:cNvGraphicFramePr>
            <a:graphicFrameLocks noGrp="1"/>
          </p:cNvGraphicFramePr>
          <p:nvPr>
            <p:ph idx="1"/>
          </p:nvPr>
        </p:nvGraphicFramePr>
        <p:xfrm>
          <a:off x="582706" y="1160133"/>
          <a:ext cx="8292353" cy="37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6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BE4D-F07F-5F44-06D5-85E51373CF80}"/>
              </a:ext>
            </a:extLst>
          </p:cNvPr>
          <p:cNvSpPr>
            <a:spLocks noGrp="1"/>
          </p:cNvSpPr>
          <p:nvPr>
            <p:ph type="sldNum" idx="12"/>
          </p:nvPr>
        </p:nvSpPr>
        <p:spPr/>
        <p:txBody>
          <a:bodyPr/>
          <a:lstStyle/>
          <a:p>
            <a:fld id="{00000000-1234-1234-1234-123412341234}" type="slidenum">
              <a:rPr lang="en" smtClean="0"/>
              <a:pPr/>
              <a:t>95</a:t>
            </a:fld>
            <a:endParaRPr lang="en"/>
          </a:p>
        </p:txBody>
      </p:sp>
      <p:graphicFrame>
        <p:nvGraphicFramePr>
          <p:cNvPr id="6" name="Diagram 5">
            <a:extLst>
              <a:ext uri="{FF2B5EF4-FFF2-40B4-BE49-F238E27FC236}">
                <a16:creationId xmlns:a16="http://schemas.microsoft.com/office/drawing/2014/main" id="{0665C648-A09B-A09E-112D-D2D8415110BA}"/>
              </a:ext>
            </a:extLst>
          </p:cNvPr>
          <p:cNvGraphicFramePr/>
          <p:nvPr>
            <p:extLst>
              <p:ext uri="{D42A27DB-BD31-4B8C-83A1-F6EECF244321}">
                <p14:modId xmlns:p14="http://schemas.microsoft.com/office/powerpoint/2010/main" val="299201290"/>
              </p:ext>
            </p:extLst>
          </p:nvPr>
        </p:nvGraphicFramePr>
        <p:xfrm>
          <a:off x="1177010" y="219648"/>
          <a:ext cx="6789980" cy="420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0502624"/>
      </p:ext>
    </p:extLst>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FCD61-FC16-DE3D-4DD4-40E8F8E37967}"/>
              </a:ext>
            </a:extLst>
          </p:cNvPr>
          <p:cNvSpPr>
            <a:spLocks noGrp="1"/>
          </p:cNvSpPr>
          <p:nvPr>
            <p:ph type="body" sz="quarter" idx="13"/>
          </p:nvPr>
        </p:nvSpPr>
        <p:spPr/>
        <p:txBody>
          <a:bodyPr/>
          <a:lstStyle/>
          <a:p>
            <a:r>
              <a:rPr lang="en-US" dirty="0"/>
              <a:t>School District Implications</a:t>
            </a:r>
          </a:p>
        </p:txBody>
      </p:sp>
      <p:sp>
        <p:nvSpPr>
          <p:cNvPr id="3" name="Text Placeholder 2">
            <a:extLst>
              <a:ext uri="{FF2B5EF4-FFF2-40B4-BE49-F238E27FC236}">
                <a16:creationId xmlns:a16="http://schemas.microsoft.com/office/drawing/2014/main" id="{DE19AF5D-2BBF-94D9-6F48-EDF7B83E7F6A}"/>
              </a:ext>
            </a:extLst>
          </p:cNvPr>
          <p:cNvSpPr>
            <a:spLocks noGrp="1"/>
          </p:cNvSpPr>
          <p:nvPr>
            <p:ph type="body" sz="quarter" idx="14"/>
          </p:nvPr>
        </p:nvSpPr>
        <p:spPr>
          <a:xfrm>
            <a:off x="1520982" y="1197429"/>
            <a:ext cx="6074875" cy="3555640"/>
          </a:xfrm>
        </p:spPr>
        <p:txBody>
          <a:bodyPr>
            <a:normAutofit fontScale="92500" lnSpcReduction="20000"/>
          </a:bodyPr>
          <a:lstStyle/>
          <a:p>
            <a:r>
              <a:rPr lang="en-US" dirty="0"/>
              <a:t>Budget Development</a:t>
            </a:r>
          </a:p>
          <a:p>
            <a:r>
              <a:rPr lang="en-US" dirty="0"/>
              <a:t>Annual Meeting (most required)</a:t>
            </a:r>
          </a:p>
          <a:p>
            <a:r>
              <a:rPr lang="en-US" dirty="0"/>
              <a:t>October 15 General Aids Certification</a:t>
            </a:r>
          </a:p>
          <a:p>
            <a:r>
              <a:rPr lang="en-US" dirty="0"/>
              <a:t>Budget Approval (prior to November 1)</a:t>
            </a:r>
          </a:p>
          <a:p>
            <a:r>
              <a:rPr lang="en-US" dirty="0"/>
              <a:t>Setting the levy (prior to November 1)</a:t>
            </a:r>
          </a:p>
          <a:p>
            <a:r>
              <a:rPr lang="en-US" dirty="0"/>
              <a:t>Tax Levy to DPI (November 3)</a:t>
            </a:r>
          </a:p>
          <a:p>
            <a:r>
              <a:rPr lang="en-US" dirty="0"/>
              <a:t>Tax Levy to Municipalities (November 10)</a:t>
            </a:r>
          </a:p>
        </p:txBody>
      </p:sp>
      <p:pic>
        <p:nvPicPr>
          <p:cNvPr id="8" name="Picture 7" descr="A magnifying glass and a computer monitor&#10;&#10;Description automatically generated">
            <a:extLst>
              <a:ext uri="{FF2B5EF4-FFF2-40B4-BE49-F238E27FC236}">
                <a16:creationId xmlns:a16="http://schemas.microsoft.com/office/drawing/2014/main" id="{5B43FCED-4792-C013-6E27-69F0AD45B6DF}"/>
              </a:ext>
            </a:extLst>
          </p:cNvPr>
          <p:cNvPicPr>
            <a:picLocks noChangeAspect="1"/>
          </p:cNvPicPr>
          <p:nvPr/>
        </p:nvPicPr>
        <p:blipFill>
          <a:blip r:embed="rId2"/>
          <a:stretch>
            <a:fillRect/>
          </a:stretch>
        </p:blipFill>
        <p:spPr>
          <a:xfrm>
            <a:off x="6880872" y="1200770"/>
            <a:ext cx="2161225" cy="1774479"/>
          </a:xfrm>
          <a:prstGeom prst="rect">
            <a:avLst/>
          </a:prstGeom>
        </p:spPr>
      </p:pic>
    </p:spTree>
    <p:extLst>
      <p:ext uri="{BB962C8B-B14F-4D97-AF65-F5344CB8AC3E}">
        <p14:creationId xmlns:p14="http://schemas.microsoft.com/office/powerpoint/2010/main" val="857353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School District Implications </a:t>
            </a:r>
          </a:p>
        </p:txBody>
      </p:sp>
      <p:sp>
        <p:nvSpPr>
          <p:cNvPr id="3" name="Text Placeholder 2"/>
          <p:cNvSpPr>
            <a:spLocks noGrp="1"/>
          </p:cNvSpPr>
          <p:nvPr>
            <p:ph type="body" sz="quarter" idx="14"/>
          </p:nvPr>
        </p:nvSpPr>
        <p:spPr>
          <a:xfrm>
            <a:off x="2775594" y="1205297"/>
            <a:ext cx="5865486"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marL="0" indent="0" defTabSz="457200">
              <a:lnSpc>
                <a:spcPct val="100000"/>
              </a:lnSpc>
              <a:spcAft>
                <a:spcPts val="600"/>
              </a:spcAft>
              <a:buNone/>
            </a:pPr>
            <a:r>
              <a:rPr lang="en-US" sz="2000" dirty="0">
                <a:solidFill>
                  <a:prstClr val="black"/>
                </a:solidFill>
                <a:latin typeface="Lato"/>
              </a:rPr>
              <a:t>Referendum to Exceed Revenue Limits</a:t>
            </a:r>
          </a:p>
          <a:p>
            <a:pPr defTabSz="457200">
              <a:lnSpc>
                <a:spcPct val="100000"/>
              </a:lnSpc>
              <a:spcAft>
                <a:spcPts val="600"/>
              </a:spcAft>
            </a:pPr>
            <a:r>
              <a:rPr lang="en-US" sz="2000" dirty="0">
                <a:solidFill>
                  <a:prstClr val="black"/>
                </a:solidFill>
                <a:latin typeface="Lato"/>
              </a:rPr>
              <a:t>Communications about the referendum</a:t>
            </a:r>
          </a:p>
          <a:p>
            <a:pPr defTabSz="457200">
              <a:lnSpc>
                <a:spcPct val="100000"/>
              </a:lnSpc>
              <a:spcAft>
                <a:spcPts val="600"/>
              </a:spcAft>
            </a:pPr>
            <a:r>
              <a:rPr lang="en-US" sz="2000" dirty="0">
                <a:solidFill>
                  <a:prstClr val="black"/>
                </a:solidFill>
                <a:latin typeface="Lato"/>
              </a:rPr>
              <a:t>Prior referendums (voting results; prior commitments, results)</a:t>
            </a:r>
          </a:p>
          <a:p>
            <a:pPr defTabSz="457200">
              <a:lnSpc>
                <a:spcPct val="100000"/>
              </a:lnSpc>
              <a:spcAft>
                <a:spcPts val="600"/>
              </a:spcAft>
            </a:pPr>
            <a:r>
              <a:rPr lang="en-US" sz="2000" dirty="0">
                <a:solidFill>
                  <a:prstClr val="black"/>
                </a:solidFill>
                <a:latin typeface="Lato"/>
              </a:rPr>
              <a:t>Understand in the impact of proposed referendum</a:t>
            </a:r>
          </a:p>
          <a:p>
            <a:pPr defTabSz="457200">
              <a:lnSpc>
                <a:spcPct val="100000"/>
              </a:lnSpc>
              <a:spcAft>
                <a:spcPts val="600"/>
              </a:spcAft>
            </a:pPr>
            <a:r>
              <a:rPr lang="en-US" sz="2000" dirty="0">
                <a:solidFill>
                  <a:prstClr val="black"/>
                </a:solidFill>
                <a:latin typeface="Lato"/>
              </a:rPr>
              <a:t>The difference between recurring and non-recurring</a:t>
            </a:r>
          </a:p>
          <a:p>
            <a:pPr defTabSz="457200">
              <a:lnSpc>
                <a:spcPct val="100000"/>
              </a:lnSpc>
              <a:spcAft>
                <a:spcPts val="600"/>
              </a:spcAft>
            </a:pPr>
            <a:r>
              <a:rPr lang="en-US" sz="2000" dirty="0">
                <a:solidFill>
                  <a:prstClr val="black"/>
                </a:solidFill>
                <a:latin typeface="Lato"/>
              </a:rPr>
              <a:t>Messaging of the impact on the levy </a:t>
            </a:r>
            <a:r>
              <a:rPr lang="en-US" sz="1600" dirty="0">
                <a:solidFill>
                  <a:prstClr val="black"/>
                </a:solidFill>
                <a:latin typeface="Lato"/>
              </a:rPr>
              <a:t>(not mill rate)</a:t>
            </a:r>
          </a:p>
          <a:p>
            <a:pPr marL="0" indent="0" defTabSz="457200">
              <a:lnSpc>
                <a:spcPct val="100000"/>
              </a:lnSpc>
              <a:spcAft>
                <a:spcPts val="600"/>
              </a:spcAft>
              <a:buNone/>
            </a:pPr>
            <a:endParaRPr lang="en-US" sz="316" dirty="0">
              <a:solidFill>
                <a:prstClr val="black"/>
              </a:solidFill>
              <a:latin typeface="Lato"/>
            </a:endParaRPr>
          </a:p>
          <a:p>
            <a:pPr defTabSz="457200">
              <a:lnSpc>
                <a:spcPct val="100000"/>
              </a:lnSpc>
              <a:spcAft>
                <a:spcPts val="600"/>
              </a:spcAft>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97</a:t>
            </a:fld>
            <a:endParaRPr lang="en-US" sz="1400" dirty="0">
              <a:latin typeface="Lato" panose="020F0502020204030203" pitchFamily="34" charset="0"/>
            </a:endParaRPr>
          </a:p>
        </p:txBody>
      </p:sp>
      <p:pic>
        <p:nvPicPr>
          <p:cNvPr id="7" name="Picture 6">
            <a:extLst>
              <a:ext uri="{FF2B5EF4-FFF2-40B4-BE49-F238E27FC236}">
                <a16:creationId xmlns:a16="http://schemas.microsoft.com/office/drawing/2014/main" id="{669F834A-2D4A-B936-6E31-5F9025C91147}"/>
              </a:ext>
            </a:extLst>
          </p:cNvPr>
          <p:cNvPicPr>
            <a:picLocks noChangeAspect="1"/>
          </p:cNvPicPr>
          <p:nvPr/>
        </p:nvPicPr>
        <p:blipFill rotWithShape="1">
          <a:blip r:embed="rId3"/>
          <a:srcRect l="11195"/>
          <a:stretch/>
        </p:blipFill>
        <p:spPr>
          <a:xfrm>
            <a:off x="211776" y="1557197"/>
            <a:ext cx="2356109" cy="2324096"/>
          </a:xfrm>
          <a:prstGeom prst="rect">
            <a:avLst/>
          </a:prstGeom>
          <a:ln>
            <a:solidFill>
              <a:schemeClr val="bg1">
                <a:lumMod val="85000"/>
              </a:schemeClr>
            </a:solidFill>
          </a:ln>
        </p:spPr>
      </p:pic>
      <p:sp>
        <p:nvSpPr>
          <p:cNvPr id="9" name="TextBox 8">
            <a:extLst>
              <a:ext uri="{FF2B5EF4-FFF2-40B4-BE49-F238E27FC236}">
                <a16:creationId xmlns:a16="http://schemas.microsoft.com/office/drawing/2014/main" id="{9DDCFBA8-7CEC-73F0-4C98-D192FDF9EB40}"/>
              </a:ext>
            </a:extLst>
          </p:cNvPr>
          <p:cNvSpPr txBox="1"/>
          <p:nvPr/>
        </p:nvSpPr>
        <p:spPr>
          <a:xfrm>
            <a:off x="124485" y="3938202"/>
            <a:ext cx="2528180" cy="738664"/>
          </a:xfrm>
          <a:prstGeom prst="rect">
            <a:avLst/>
          </a:prstGeom>
          <a:noFill/>
        </p:spPr>
        <p:txBody>
          <a:bodyPr wrap="square">
            <a:spAutoFit/>
          </a:bodyPr>
          <a:lstStyle/>
          <a:p>
            <a:pPr algn="ctr"/>
            <a:r>
              <a:rPr lang="en-US" b="1" dirty="0">
                <a:solidFill>
                  <a:schemeClr val="tx1"/>
                </a:solidFill>
                <a:latin typeface="Segoe UI" panose="020B0502040204020203" pitchFamily="34" charset="0"/>
                <a:cs typeface="Segoe UI" panose="020B0502040204020203" pitchFamily="34" charset="0"/>
              </a:rPr>
              <a:t>Districts who have passed an Operational Referendum Question since 1992</a:t>
            </a:r>
          </a:p>
        </p:txBody>
      </p:sp>
    </p:spTree>
    <p:extLst>
      <p:ext uri="{BB962C8B-B14F-4D97-AF65-F5344CB8AC3E}">
        <p14:creationId xmlns:p14="http://schemas.microsoft.com/office/powerpoint/2010/main" val="891559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School District Implications </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marL="0" lvl="0" indent="0" defTabSz="457200">
              <a:lnSpc>
                <a:spcPct val="100000"/>
              </a:lnSpc>
              <a:spcAft>
                <a:spcPts val="600"/>
              </a:spcAft>
              <a:buNone/>
            </a:pPr>
            <a:r>
              <a:rPr lang="en-US" sz="1600" dirty="0">
                <a:solidFill>
                  <a:prstClr val="black"/>
                </a:solidFill>
                <a:latin typeface="Lato"/>
              </a:rPr>
              <a:t>Factors Impacting Estimated Costs of a Referendum</a:t>
            </a:r>
          </a:p>
          <a:p>
            <a:pPr defTabSz="457200">
              <a:lnSpc>
                <a:spcPct val="100000"/>
              </a:lnSpc>
              <a:spcAft>
                <a:spcPts val="600"/>
              </a:spcAft>
            </a:pPr>
            <a:r>
              <a:rPr lang="en-US" sz="1600" dirty="0">
                <a:solidFill>
                  <a:prstClr val="black"/>
                </a:solidFill>
                <a:latin typeface="Lato"/>
              </a:rPr>
              <a:t>Debt capacity of the school district</a:t>
            </a:r>
          </a:p>
          <a:p>
            <a:pPr defTabSz="457200">
              <a:lnSpc>
                <a:spcPct val="100000"/>
              </a:lnSpc>
              <a:spcAft>
                <a:spcPts val="600"/>
              </a:spcAft>
            </a:pPr>
            <a:r>
              <a:rPr lang="en-US" sz="1600" dirty="0">
                <a:solidFill>
                  <a:prstClr val="black"/>
                </a:solidFill>
                <a:latin typeface="Lato"/>
              </a:rPr>
              <a:t>Size of school district</a:t>
            </a:r>
          </a:p>
          <a:p>
            <a:pPr defTabSz="457200">
              <a:lnSpc>
                <a:spcPct val="100000"/>
              </a:lnSpc>
              <a:spcAft>
                <a:spcPts val="600"/>
              </a:spcAft>
            </a:pPr>
            <a:r>
              <a:rPr lang="en-US" sz="1600" dirty="0">
                <a:solidFill>
                  <a:prstClr val="black"/>
                </a:solidFill>
                <a:latin typeface="Lato"/>
              </a:rPr>
              <a:t>Distribution of property values between the municipalities</a:t>
            </a:r>
          </a:p>
          <a:p>
            <a:pPr defTabSz="457200">
              <a:lnSpc>
                <a:spcPct val="100000"/>
              </a:lnSpc>
              <a:spcAft>
                <a:spcPts val="600"/>
              </a:spcAft>
            </a:pPr>
            <a:r>
              <a:rPr lang="en-US" sz="1600" dirty="0">
                <a:solidFill>
                  <a:prstClr val="black"/>
                </a:solidFill>
                <a:latin typeface="Lato"/>
              </a:rPr>
              <a:t>Changes in equalization values in comparison to state</a:t>
            </a:r>
          </a:p>
          <a:p>
            <a:pPr defTabSz="457200">
              <a:lnSpc>
                <a:spcPct val="100000"/>
              </a:lnSpc>
              <a:spcAft>
                <a:spcPts val="600"/>
              </a:spcAft>
            </a:pPr>
            <a:r>
              <a:rPr lang="en-US" sz="1600" dirty="0">
                <a:solidFill>
                  <a:prstClr val="black"/>
                </a:solidFill>
                <a:latin typeface="Lato"/>
              </a:rPr>
              <a:t>Retirement of debt</a:t>
            </a:r>
          </a:p>
          <a:p>
            <a:pPr defTabSz="457200">
              <a:lnSpc>
                <a:spcPct val="100000"/>
              </a:lnSpc>
              <a:spcAft>
                <a:spcPts val="600"/>
              </a:spcAft>
            </a:pPr>
            <a:r>
              <a:rPr lang="en-US" sz="1600" dirty="0">
                <a:solidFill>
                  <a:prstClr val="black"/>
                </a:solidFill>
                <a:latin typeface="Lato"/>
              </a:rPr>
              <a:t>Payment of debt</a:t>
            </a:r>
          </a:p>
          <a:p>
            <a:pPr defTabSz="457200">
              <a:lnSpc>
                <a:spcPct val="100000"/>
              </a:lnSpc>
              <a:spcAft>
                <a:spcPts val="600"/>
              </a:spcAft>
            </a:pPr>
            <a:r>
              <a:rPr lang="en-US" sz="1600" dirty="0">
                <a:solidFill>
                  <a:prstClr val="black"/>
                </a:solidFill>
                <a:latin typeface="Lato"/>
              </a:rPr>
              <a:t>Retirement of Tax incremental district (TID)</a:t>
            </a:r>
          </a:p>
          <a:p>
            <a:pPr defTabSz="457200">
              <a:lnSpc>
                <a:spcPct val="100000"/>
              </a:lnSpc>
              <a:spcAft>
                <a:spcPts val="600"/>
              </a:spcAft>
            </a:pPr>
            <a:r>
              <a:rPr lang="en-US" sz="1600" dirty="0">
                <a:solidFill>
                  <a:prstClr val="black"/>
                </a:solidFill>
                <a:latin typeface="Lato"/>
              </a:rPr>
              <a:t>Future enrollment projections (membership)</a:t>
            </a:r>
          </a:p>
          <a:p>
            <a:pPr defTabSz="457200">
              <a:lnSpc>
                <a:spcPct val="100000"/>
              </a:lnSpc>
              <a:spcAft>
                <a:spcPts val="600"/>
              </a:spcAft>
            </a:pPr>
            <a:endParaRPr lang="en-US" sz="1600" dirty="0">
              <a:solidFill>
                <a:prstClr val="black"/>
              </a:solidFill>
              <a:latin typeface="Lato"/>
            </a:endParaRPr>
          </a:p>
          <a:p>
            <a:pPr marL="0" lvl="0" indent="0" defTabSz="457200">
              <a:lnSpc>
                <a:spcPct val="100000"/>
              </a:lnSpc>
              <a:spcAft>
                <a:spcPts val="600"/>
              </a:spcAft>
              <a:buNone/>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98</a:t>
            </a:fld>
            <a:endParaRPr lang="en-US" sz="1400" dirty="0">
              <a:latin typeface="Lato" panose="020F0502020204030203" pitchFamily="34" charset="0"/>
            </a:endParaRPr>
          </a:p>
        </p:txBody>
      </p:sp>
      <p:pic>
        <p:nvPicPr>
          <p:cNvPr id="5" name="Picture 4" descr="A blue building with a bell&#10;&#10;Description automatically generated">
            <a:extLst>
              <a:ext uri="{FF2B5EF4-FFF2-40B4-BE49-F238E27FC236}">
                <a16:creationId xmlns:a16="http://schemas.microsoft.com/office/drawing/2014/main" id="{7D7F2B57-836D-43EA-D783-B7D66DA3C277}"/>
              </a:ext>
            </a:extLst>
          </p:cNvPr>
          <p:cNvPicPr>
            <a:picLocks noChangeAspect="1"/>
          </p:cNvPicPr>
          <p:nvPr/>
        </p:nvPicPr>
        <p:blipFill>
          <a:blip r:embed="rId3"/>
          <a:stretch>
            <a:fillRect/>
          </a:stretch>
        </p:blipFill>
        <p:spPr>
          <a:xfrm>
            <a:off x="110760" y="1111565"/>
            <a:ext cx="1625172" cy="1163424"/>
          </a:xfrm>
          <a:prstGeom prst="rect">
            <a:avLst/>
          </a:prstGeom>
        </p:spPr>
      </p:pic>
      <p:pic>
        <p:nvPicPr>
          <p:cNvPr id="7" name="Picture 6" descr="A blue and white circle with a white speech bubble and a blue letter&#10;&#10;Description automatically generated">
            <a:extLst>
              <a:ext uri="{FF2B5EF4-FFF2-40B4-BE49-F238E27FC236}">
                <a16:creationId xmlns:a16="http://schemas.microsoft.com/office/drawing/2014/main" id="{06E451FC-C4C7-D5F4-025F-4A85013DA1C7}"/>
              </a:ext>
            </a:extLst>
          </p:cNvPr>
          <p:cNvPicPr>
            <a:picLocks noChangeAspect="1"/>
          </p:cNvPicPr>
          <p:nvPr/>
        </p:nvPicPr>
        <p:blipFill>
          <a:blip r:embed="rId4"/>
          <a:stretch>
            <a:fillRect/>
          </a:stretch>
        </p:blipFill>
        <p:spPr>
          <a:xfrm>
            <a:off x="6772014" y="3204927"/>
            <a:ext cx="2043969" cy="2046083"/>
          </a:xfrm>
          <a:prstGeom prst="rect">
            <a:avLst/>
          </a:prstGeom>
        </p:spPr>
      </p:pic>
    </p:spTree>
    <p:extLst>
      <p:ext uri="{BB962C8B-B14F-4D97-AF65-F5344CB8AC3E}">
        <p14:creationId xmlns:p14="http://schemas.microsoft.com/office/powerpoint/2010/main" val="25082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BE4D-F07F-5F44-06D5-85E51373CF80}"/>
              </a:ext>
            </a:extLst>
          </p:cNvPr>
          <p:cNvSpPr>
            <a:spLocks noGrp="1"/>
          </p:cNvSpPr>
          <p:nvPr>
            <p:ph type="sldNum" idx="12"/>
          </p:nvPr>
        </p:nvSpPr>
        <p:spPr/>
        <p:txBody>
          <a:bodyPr/>
          <a:lstStyle/>
          <a:p>
            <a:fld id="{00000000-1234-1234-1234-123412341234}" type="slidenum">
              <a:rPr lang="en" smtClean="0"/>
              <a:pPr/>
              <a:t>99</a:t>
            </a:fld>
            <a:endParaRPr lang="en"/>
          </a:p>
        </p:txBody>
      </p:sp>
      <p:graphicFrame>
        <p:nvGraphicFramePr>
          <p:cNvPr id="6" name="Diagram 5">
            <a:extLst>
              <a:ext uri="{FF2B5EF4-FFF2-40B4-BE49-F238E27FC236}">
                <a16:creationId xmlns:a16="http://schemas.microsoft.com/office/drawing/2014/main" id="{0665C648-A09B-A09E-112D-D2D8415110BA}"/>
              </a:ext>
            </a:extLst>
          </p:cNvPr>
          <p:cNvGraphicFramePr/>
          <p:nvPr>
            <p:extLst>
              <p:ext uri="{D42A27DB-BD31-4B8C-83A1-F6EECF244321}">
                <p14:modId xmlns:p14="http://schemas.microsoft.com/office/powerpoint/2010/main" val="844804775"/>
              </p:ext>
            </p:extLst>
          </p:nvPr>
        </p:nvGraphicFramePr>
        <p:xfrm>
          <a:off x="1177010" y="219648"/>
          <a:ext cx="6789980" cy="420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794144"/>
      </p:ext>
    </p:extLst>
  </p:cSld>
  <p:clrMapOvr>
    <a:masterClrMapping/>
  </p:clrMapOvr>
  <p:transition>
    <p:fade thruBlk="1"/>
  </p:transition>
</p:sld>
</file>

<file path=ppt/theme/_rels/themeOverride1.xml.rels><?xml version="1.0" encoding="UTF-8" standalone="yes"?>
<Relationships xmlns="http://schemas.openxmlformats.org/package/2006/relationships"><Relationship Id="rId1" Type="http://schemas.openxmlformats.org/officeDocument/2006/relationships/image" Target="../media/image3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7.jpeg"/></Relationships>
</file>

<file path=ppt/theme/theme1.xml><?xml version="1.0" encoding="utf-8"?>
<a:theme xmlns:a="http://schemas.openxmlformats.org/drawingml/2006/main" name="1_Antonio template">
  <a:themeElements>
    <a:clrScheme name="Custom 9">
      <a:dk1>
        <a:srgbClr val="143F6A"/>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2.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AD13579197E409BE452B5ECBA4F19" ma:contentTypeVersion="5" ma:contentTypeDescription="Create a new document." ma:contentTypeScope="" ma:versionID="9ba8c784b83a16251f0b188f09a1486a">
  <xsd:schema xmlns:xsd="http://www.w3.org/2001/XMLSchema" xmlns:xs="http://www.w3.org/2001/XMLSchema" xmlns:p="http://schemas.microsoft.com/office/2006/metadata/properties" xmlns:ns2="e9a7754f-0154-4af9-8952-e4410f317306" targetNamespace="http://schemas.microsoft.com/office/2006/metadata/properties" ma:root="true" ma:fieldsID="a03e60a57362fbf415b2e8fdbd85a540" ns2:_="">
    <xsd:import namespace="e9a7754f-0154-4af9-8952-e4410f317306"/>
    <xsd:element name="properties">
      <xsd:complexType>
        <xsd:sequence>
          <xsd:element name="documentManagement">
            <xsd:complexType>
              <xsd:all>
                <xsd:element ref="ns2:DocType" minOccurs="0"/>
                <xsd:element ref="ns2:Sub-Doc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7754f-0154-4af9-8952-e4410f317306" elementFormDefault="qualified">
    <xsd:import namespace="http://schemas.microsoft.com/office/2006/documentManagement/types"/>
    <xsd:import namespace="http://schemas.microsoft.com/office/infopath/2007/PartnerControls"/>
    <xsd:element name="DocType" ma:index="8" nillable="true" ma:displayName="DocType" ma:format="Dropdown" ma:internalName="DocType1">
      <xsd:simpleType>
        <xsd:restriction base="dms:Choice">
          <xsd:enumeration value="Annual Changes"/>
          <xsd:enumeration value="Data Warehouse"/>
          <xsd:enumeration value="Exchange Agreements"/>
          <xsd:enumeration value="Glossaries Dictionaries"/>
          <xsd:enumeration value="Laws, Rulings, and Agreements"/>
          <xsd:enumeration value="Letterhead and Templates"/>
          <xsd:enumeration value="Plain Language"/>
          <xsd:enumeration value="Publications"/>
          <xsd:enumeration value="Records Management"/>
          <xsd:enumeration value="Reports, Statistics &amp; Newsletters"/>
          <xsd:enumeration value="Secure File Transfer Protocol"/>
          <xsd:enumeration value="Service Desk"/>
          <xsd:enumeration value="Tax Type"/>
          <xsd:enumeration value="Taxpayer Assistance"/>
          <xsd:enumeration value="Technology Services Administrative"/>
          <xsd:enumeration value="Website Authoring"/>
          <xsd:enumeration value="WINPAS"/>
        </xsd:restriction>
      </xsd:simpleType>
    </xsd:element>
    <xsd:element name="Sub-DocType" ma:index="9" nillable="true" ma:displayName="Sub-DocType" ma:format="Dropdown" ma:internalName="Sub_x002d_DocType">
      <xsd:simpleType>
        <xsd:restriction base="dms:Choice">
          <xsd:enumeration value="Budget &amp; Finance"/>
          <xsd:enumeration value="Currents Related"/>
          <xsd:enumeration value="Department Operations"/>
          <xsd:enumeration value="Economic Reports"/>
          <xsd:enumeration value="Exchange Agreements"/>
          <xsd:enumeration value="General Topical Index"/>
          <xsd:enumeration value="Skype"/>
          <xsd:enumeration value="TokenVPN"/>
          <xsd:enumeration value="Website Authoring"/>
          <xsd:enumeration value="Windows 7"/>
          <xsd:enumeration value="Windows 10"/>
        </xsd:restriction>
      </xsd:simpleType>
    </xsd:element>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DocType xmlns="e9a7754f-0154-4af9-8952-e4410f317306" xsi:nil="true"/>
    <DocType xmlns="e9a7754f-0154-4af9-8952-e4410f317306">Letterhead and Templates</DocType>
  </documentManagement>
</p:properties>
</file>

<file path=customXml/itemProps1.xml><?xml version="1.0" encoding="utf-8"?>
<ds:datastoreItem xmlns:ds="http://schemas.openxmlformats.org/officeDocument/2006/customXml" ds:itemID="{BFB89CD4-9003-44DB-842A-002043F9D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7754f-0154-4af9-8952-e4410f317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B4B3D-697E-40C4-A350-3562228912C1}">
  <ds:schemaRefs>
    <ds:schemaRef ds:uri="http://schemas.microsoft.com/sharepoint/v3/contenttype/forms"/>
  </ds:schemaRefs>
</ds:datastoreItem>
</file>

<file path=customXml/itemProps3.xml><?xml version="1.0" encoding="utf-8"?>
<ds:datastoreItem xmlns:ds="http://schemas.openxmlformats.org/officeDocument/2006/customXml" ds:itemID="{5CB51003-FCC7-4E22-90F0-53DE50E1F6D5}">
  <ds:schemaRefs>
    <ds:schemaRef ds:uri="http://purl.org/dc/dcmitype/"/>
    <ds:schemaRef ds:uri="http://schemas.openxmlformats.org/package/2006/metadata/core-properties"/>
    <ds:schemaRef ds:uri="http://purl.org/dc/terms/"/>
    <ds:schemaRef ds:uri="http://www.w3.org/XML/1998/namespace"/>
    <ds:schemaRef ds:uri="http://schemas.microsoft.com/office/2006/metadata/properties"/>
    <ds:schemaRef ds:uri="e9a7754f-0154-4af9-8952-e4410f317306"/>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18486</TotalTime>
  <Words>5638</Words>
  <Application>Microsoft Office PowerPoint</Application>
  <PresentationFormat>On-screen Show (16:9)</PresentationFormat>
  <Paragraphs>958</Paragraphs>
  <Slides>111</Slides>
  <Notes>77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111</vt:i4>
      </vt:variant>
    </vt:vector>
  </HeadingPairs>
  <TitlesOfParts>
    <vt:vector size="129" baseType="lpstr">
      <vt:lpstr>Arial</vt:lpstr>
      <vt:lpstr>Calibri</vt:lpstr>
      <vt:lpstr>Calibri </vt:lpstr>
      <vt:lpstr>Calibri Light</vt:lpstr>
      <vt:lpstr>Courier New</vt:lpstr>
      <vt:lpstr>Lato</vt:lpstr>
      <vt:lpstr>Lato Black</vt:lpstr>
      <vt:lpstr>Segoe UI</vt:lpstr>
      <vt:lpstr>Trebuchet MS</vt:lpstr>
      <vt:lpstr>Wingdings</vt:lpstr>
      <vt:lpstr>Wingdings 2</vt:lpstr>
      <vt:lpstr>Wingdings 3</vt:lpstr>
      <vt:lpstr>1_Antonio template</vt:lpstr>
      <vt:lpstr>Facet</vt:lpstr>
      <vt:lpstr>Office Theme</vt:lpstr>
      <vt:lpstr>Office Theme</vt:lpstr>
      <vt:lpstr>Worksheet</vt:lpstr>
      <vt:lpstr>Image</vt:lpstr>
      <vt:lpstr>Equalized Values </vt:lpstr>
      <vt:lpstr>PowerPoint Presentation</vt:lpstr>
      <vt:lpstr>Equalized Values </vt:lpstr>
      <vt:lpstr>Presenters</vt:lpstr>
      <vt:lpstr>Agenda</vt:lpstr>
      <vt:lpstr>Assessed Values</vt:lpstr>
      <vt:lpstr>Assessed Values</vt:lpstr>
      <vt:lpstr>Maintenance Assessments</vt:lpstr>
      <vt:lpstr>Revaluation Assessments</vt:lpstr>
      <vt:lpstr>Equalized Values</vt:lpstr>
      <vt:lpstr>Equalized Values – Definition </vt:lpstr>
      <vt:lpstr>Equalized Values – Purpose </vt:lpstr>
      <vt:lpstr>Equalized Values – Uses </vt:lpstr>
      <vt:lpstr>Equalized Values – Uses </vt:lpstr>
      <vt:lpstr>Equalized Values – Process</vt:lpstr>
      <vt:lpstr>Equalized Values – Process</vt:lpstr>
      <vt:lpstr>Equalized Values – Process</vt:lpstr>
      <vt:lpstr>Equalized Values – Process</vt:lpstr>
      <vt:lpstr>Equalized Values – Process</vt:lpstr>
      <vt:lpstr>Equalized Values – Process</vt:lpstr>
      <vt:lpstr>Equalized Values – Process</vt:lpstr>
      <vt:lpstr>Equalized Values – Process</vt:lpstr>
      <vt:lpstr>Equalized Values – Process</vt:lpstr>
      <vt:lpstr>Assessed Value vs. Equalized Value</vt:lpstr>
      <vt:lpstr>Equalized Values – Calendar</vt:lpstr>
      <vt:lpstr>Equalized Values – Calendar</vt:lpstr>
      <vt:lpstr>Equalized Values – Calendar</vt:lpstr>
      <vt:lpstr>Equalized Values – Calendar</vt:lpstr>
      <vt:lpstr>Accurate Equalized Values</vt:lpstr>
      <vt:lpstr>PowerPoint Presentation</vt:lpstr>
      <vt:lpstr>School District Apportionment</vt:lpstr>
      <vt:lpstr>Local Government Services Role</vt:lpstr>
      <vt:lpstr>Local Government Services Role</vt:lpstr>
      <vt:lpstr>Local Government Services Role</vt:lpstr>
      <vt:lpstr>Local Government Services Role</vt:lpstr>
      <vt:lpstr>Apportionment  </vt:lpstr>
      <vt:lpstr>School District Calculation</vt:lpstr>
      <vt:lpstr>School District Calculation</vt:lpstr>
      <vt:lpstr>School District Calculation</vt:lpstr>
      <vt:lpstr>School District Calculation</vt:lpstr>
      <vt:lpstr>School District Calculation</vt:lpstr>
      <vt:lpstr>PowerPoint Presentation</vt:lpstr>
      <vt:lpstr>PowerPoint Presentation</vt:lpstr>
      <vt:lpstr>Setting and Apportioning Levies</vt:lpstr>
      <vt:lpstr>PowerPoint Presentation</vt:lpstr>
      <vt:lpstr>School District Levy Uses</vt:lpstr>
      <vt:lpstr>DOR's Use of School Levies</vt:lpstr>
      <vt:lpstr>Local Government Services Role</vt:lpstr>
      <vt:lpstr>Lottery Credit Calculation Example</vt:lpstr>
      <vt:lpstr>Local Government Services Role</vt:lpstr>
      <vt:lpstr>First Dollar Credit Calculation Example</vt:lpstr>
      <vt:lpstr>School Levy Property Tax Credit </vt:lpstr>
      <vt:lpstr>Local Government Services Role</vt:lpstr>
      <vt:lpstr>Local Government Services Role</vt:lpstr>
      <vt:lpstr>Thanks!</vt:lpstr>
      <vt:lpstr>PowerPoint Presentation</vt:lpstr>
      <vt:lpstr>Take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 Equalization Aid,  and Controlled Property Tax Levy</vt:lpstr>
      <vt:lpstr>School Tax Levy Composition</vt:lpstr>
      <vt:lpstr>PowerPoint Presentation</vt:lpstr>
      <vt:lpstr>PowerPoint Presentation</vt:lpstr>
      <vt:lpstr>PowerPoint Presentation</vt:lpstr>
      <vt:lpstr>Equalization Aid</vt:lpstr>
      <vt:lpstr>PowerPoint Presentation</vt:lpstr>
      <vt:lpstr>PowerPoint Presentation</vt:lpstr>
      <vt:lpstr>PowerPoint Presentation</vt:lpstr>
      <vt:lpstr>PowerPoint Presentation</vt:lpstr>
      <vt:lpstr>PowerPoint Presentation</vt:lpstr>
      <vt:lpstr>School Tax Levy Composition</vt:lpstr>
      <vt:lpstr>PowerPoint Presentation</vt:lpstr>
      <vt:lpstr>PowerPoint Presentation</vt:lpstr>
      <vt:lpstr>PowerPoint Presentation</vt:lpstr>
      <vt:lpstr>PowerPoint Presentation</vt:lpstr>
      <vt:lpstr>PowerPoint Presentation</vt:lpstr>
      <vt:lpstr>Understanding Your Tax Bill</vt:lpstr>
      <vt:lpstr>WHEN DISCUSSING TAXES</vt:lpstr>
      <vt:lpstr>Calculation of Tax Bills</vt:lpstr>
      <vt:lpstr>UNDERSTANDING YOUR TAX BILL</vt:lpstr>
      <vt:lpstr>PowerPoint Presentation</vt:lpstr>
      <vt:lpstr>PowerPoint Presentation</vt:lpstr>
      <vt:lpstr>PowerPoint Presentation</vt:lpstr>
      <vt:lpstr>PowerPoint Presentation</vt:lpstr>
      <vt:lpstr>Referendums</vt:lpstr>
      <vt:lpstr>Payment Information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Krueger, Lorraine M - DOR</dc:creator>
  <cp:lastModifiedBy>Huelsman, Scott M.   DPI</cp:lastModifiedBy>
  <cp:revision>657</cp:revision>
  <cp:lastPrinted>2023-12-22T19:12:30Z</cp:lastPrinted>
  <dcterms:modified xsi:type="dcterms:W3CDTF">2024-01-23T22:40:31Z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0x010100135AD13579197E409BE452B5ECBA4F19</vt:lpwstr>
  </property>
  <property fmtid="{D5CDD505-2E9C-101B-9397-08002B2CF9AE}" pid="3" name="ArticulateGUID">
    <vt:lpwstr>0D168A33-4698-4DF4-93F8-DAE5EC269AE1</vt:lpwstr>
  </property>
  <property fmtid="{D5CDD505-2E9C-101B-9397-08002B2CF9AE}" pid="4" name="ArticulatePath">
    <vt:lpwstr>Presentation1</vt:lpwstr>
  </property>
</Properties>
</file>