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Lst>
  <p:sldSz cx="9144000" cy="6858000" type="screen4x3"/>
  <p:notesSz cx="7010400" cy="9296400"/>
  <p:embeddedFontLst>
    <p:embeddedFont>
      <p:font typeface="Arial Black" panose="020B0A04020102020204" pitchFamily="34" charset="0"/>
      <p:regular r:id="rId125"/>
      <p:bold r:id="rId126"/>
    </p:embeddedFont>
    <p:embeddedFont>
      <p:font typeface="Calibri" panose="020F0502020204030204" pitchFamily="34" charset="0"/>
      <p:regular r:id="rId127"/>
      <p:bold r:id="rId128"/>
      <p:italic r:id="rId129"/>
      <p:boldItalic r:id="rId130"/>
    </p:embeddedFont>
    <p:embeddedFont>
      <p:font typeface="Exo 2" panose="020B0604020202020204" charset="0"/>
      <p:regular r:id="rId131"/>
      <p:bold r:id="rId132"/>
      <p:italic r:id="rId133"/>
      <p:boldItalic r:id="rId134"/>
    </p:embeddedFont>
    <p:embeddedFont>
      <p:font typeface="Lato" panose="020F0502020204030203" pitchFamily="34" charset="0"/>
      <p:regular r:id="rId135"/>
      <p:bold r:id="rId136"/>
      <p:italic r:id="rId137"/>
      <p:boldItalic r:id="rId138"/>
    </p:embeddedFont>
    <p:embeddedFont>
      <p:font typeface="Lato Black" panose="020F0A02020204030203" pitchFamily="34" charset="0"/>
      <p:bold r:id="rId139"/>
      <p:boldItalic r:id="rId140"/>
    </p:embeddedFont>
    <p:embeddedFont>
      <p:font typeface="Quattrocento Sans" panose="020B0502050000020003" pitchFamily="34" charset="0"/>
      <p:regular r:id="rId141"/>
      <p:bold r:id="rId142"/>
      <p:italic r:id="rId143"/>
      <p:boldItalic r:id="rId144"/>
    </p:embeddedFont>
    <p:embeddedFont>
      <p:font typeface="Roboto" panose="02000000000000000000" pitchFamily="2" charset="0"/>
      <p:regular r:id="rId145"/>
      <p:bold r:id="rId146"/>
      <p:italic r:id="rId147"/>
      <p:boldItalic r:id="rId148"/>
    </p:embeddedFont>
    <p:embeddedFont>
      <p:font typeface="Roboto Medium" panose="02000000000000000000" pitchFamily="2" charset="0"/>
      <p:regular r:id="rId149"/>
      <p:bold r:id="rId150"/>
      <p:italic r:id="rId151"/>
      <p:boldItalic r:id="rId152"/>
    </p:embeddedFont>
    <p:embeddedFont>
      <p:font typeface="Roboto Thin" panose="02000000000000000000" pitchFamily="2" charset="0"/>
      <p:regular r:id="rId153"/>
      <p:bold r:id="rId154"/>
      <p:italic r:id="rId155"/>
      <p:boldItalic r:id="rId156"/>
    </p:embeddedFont>
    <p:embeddedFont>
      <p:font typeface="Source Sans Pro" panose="020B0503030403020204" pitchFamily="34" charset="0"/>
      <p:regular r:id="rId157"/>
      <p:bold r:id="rId158"/>
      <p:italic r:id="rId159"/>
      <p:boldItalic r:id="rId1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9F427-77A0-43DB-BCDD-066CDB835CCF}">
  <a:tblStyle styleId="{2429F427-77A0-43DB-BCDD-066CDB835CCF}" styleName="Table_0">
    <a:wholeTbl>
      <a:tcTxStyle b="off" i="off">
        <a:font>
          <a:latin typeface="Arial"/>
          <a:ea typeface="Arial"/>
          <a:cs typeface="Aria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7ED"/>
          </a:solidFill>
        </a:fill>
      </a:tcStyle>
    </a:wholeTbl>
    <a:band1H>
      <a:tcTxStyle b="off" i="off"/>
      <a:tcStyle>
        <a:tcBdr/>
        <a:fill>
          <a:solidFill>
            <a:srgbClr val="CCCCD9"/>
          </a:solidFill>
        </a:fill>
      </a:tcStyle>
    </a:band1H>
    <a:band2H>
      <a:tcTxStyle b="off" i="off"/>
      <a:tcStyle>
        <a:tcBdr/>
      </a:tcStyle>
    </a:band2H>
    <a:band1V>
      <a:tcTxStyle b="off" i="off"/>
      <a:tcStyle>
        <a:tcBdr/>
        <a:fill>
          <a:solidFill>
            <a:srgbClr val="CCCCD9"/>
          </a:solidFill>
        </a:fill>
      </a:tcStyle>
    </a:band1V>
    <a:band2V>
      <a:tcTxStyle b="off" i="off"/>
      <a:tcStyle>
        <a:tcBdr/>
      </a:tcStyle>
    </a:band2V>
    <a:lastCol>
      <a:tcTxStyle b="on" i="off">
        <a:font>
          <a:latin typeface="Arial"/>
          <a:ea typeface="Arial"/>
          <a:cs typeface="Arial"/>
        </a:font>
        <a:srgbClr val="FFFFFF"/>
      </a:tcTxStyle>
      <a:tcStyle>
        <a:tcBdr/>
        <a:fill>
          <a:solidFill>
            <a:srgbClr val="2D2D8A"/>
          </a:solidFill>
        </a:fill>
      </a:tcStyle>
    </a:lastCol>
    <a:firstCol>
      <a:tcTxStyle b="on" i="off">
        <a:font>
          <a:latin typeface="Arial"/>
          <a:ea typeface="Arial"/>
          <a:cs typeface="Arial"/>
        </a:font>
        <a:srgbClr val="FFFFFF"/>
      </a:tcTxStyle>
      <a:tcStyle>
        <a:tcBdr/>
        <a:fill>
          <a:solidFill>
            <a:srgbClr val="2D2D8A"/>
          </a:solidFill>
        </a:fill>
      </a:tcStyle>
    </a:firstCol>
    <a:lastRow>
      <a:tcTxStyle b="on" i="off">
        <a:font>
          <a:latin typeface="Arial"/>
          <a:ea typeface="Arial"/>
          <a:cs typeface="Arial"/>
        </a:font>
        <a:srgbClr val="FFFFFF"/>
      </a:tcTxStyle>
      <a:tcStyle>
        <a:tcBdr>
          <a:top>
            <a:ln w="38100" cap="flat" cmpd="sng">
              <a:solidFill>
                <a:srgbClr val="FFFFFF"/>
              </a:solidFill>
              <a:prstDash val="solid"/>
              <a:round/>
              <a:headEnd type="none" w="sm" len="sm"/>
              <a:tailEnd type="none" w="sm" len="sm"/>
            </a:ln>
          </a:top>
        </a:tcBdr>
        <a:fill>
          <a:solidFill>
            <a:srgbClr val="2D2D8A"/>
          </a:solidFill>
        </a:fill>
      </a:tcStyle>
    </a:lastRow>
    <a:seCell>
      <a:tcTxStyle b="off" i="off"/>
      <a:tcStyle>
        <a:tcBdr/>
      </a:tcStyle>
    </a:seCell>
    <a:swCell>
      <a:tcTxStyle b="off" i="off"/>
      <a:tcStyle>
        <a:tcBdr/>
      </a:tcStyle>
    </a:swCell>
    <a:firstRow>
      <a:tcTxStyle b="on" i="off">
        <a:font>
          <a:latin typeface="Arial"/>
          <a:ea typeface="Arial"/>
          <a:cs typeface="Arial"/>
        </a:font>
        <a:srgbClr val="FFFFFF"/>
      </a:tcTxStyle>
      <a:tcStyle>
        <a:tcBdr>
          <a:bottom>
            <a:ln w="38100" cap="flat" cmpd="sng">
              <a:solidFill>
                <a:srgbClr val="FFFFFF"/>
              </a:solidFill>
              <a:prstDash val="solid"/>
              <a:round/>
              <a:headEnd type="none" w="sm" len="sm"/>
              <a:tailEnd type="none" w="sm" len="sm"/>
            </a:ln>
          </a:bottom>
        </a:tcBdr>
        <a:fill>
          <a:solidFill>
            <a:srgbClr val="2D2D8A"/>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9.fntdata"/><Relationship Id="rId138" Type="http://schemas.openxmlformats.org/officeDocument/2006/relationships/font" Target="fonts/font14.fntdata"/><Relationship Id="rId154" Type="http://schemas.openxmlformats.org/officeDocument/2006/relationships/font" Target="fonts/font30.fntdata"/><Relationship Id="rId159" Type="http://schemas.openxmlformats.org/officeDocument/2006/relationships/font" Target="fonts/font35.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font" Target="fonts/font4.fntdata"/><Relationship Id="rId144" Type="http://schemas.openxmlformats.org/officeDocument/2006/relationships/font" Target="fonts/font20.fntdata"/><Relationship Id="rId149" Type="http://schemas.openxmlformats.org/officeDocument/2006/relationships/font" Target="fonts/font25.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font" Target="fonts/font3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10.fntdata"/><Relationship Id="rId139" Type="http://schemas.openxmlformats.org/officeDocument/2006/relationships/font" Target="fonts/font15.fntdata"/><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26.fntdata"/><Relationship Id="rId155" Type="http://schemas.openxmlformats.org/officeDocument/2006/relationships/font" Target="fonts/font31.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font" Target="fonts/font5.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16.fntdata"/><Relationship Id="rId145" Type="http://schemas.openxmlformats.org/officeDocument/2006/relationships/font" Target="fonts/font21.fntdata"/><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6.fntdata"/><Relationship Id="rId135" Type="http://schemas.openxmlformats.org/officeDocument/2006/relationships/font" Target="fonts/font11.fntdata"/><Relationship Id="rId143" Type="http://schemas.openxmlformats.org/officeDocument/2006/relationships/font" Target="fonts/font19.fntdata"/><Relationship Id="rId148" Type="http://schemas.openxmlformats.org/officeDocument/2006/relationships/font" Target="fonts/font24.fntdata"/><Relationship Id="rId151" Type="http://schemas.openxmlformats.org/officeDocument/2006/relationships/font" Target="fonts/font27.fntdata"/><Relationship Id="rId156" Type="http://schemas.openxmlformats.org/officeDocument/2006/relationships/font" Target="fonts/font32.fntdata"/><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font" Target="fonts/font1.fntdata"/><Relationship Id="rId141" Type="http://schemas.openxmlformats.org/officeDocument/2006/relationships/font" Target="fonts/font17.fntdata"/><Relationship Id="rId146" Type="http://schemas.openxmlformats.org/officeDocument/2006/relationships/font" Target="fonts/font2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7.fntdata"/><Relationship Id="rId136" Type="http://schemas.openxmlformats.org/officeDocument/2006/relationships/font" Target="fonts/font12.fntdata"/><Relationship Id="rId157" Type="http://schemas.openxmlformats.org/officeDocument/2006/relationships/font" Target="fonts/font33.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28.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2.fntdata"/><Relationship Id="rId147"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8.fntdata"/><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font" Target="fonts/font13.fntdata"/><Relationship Id="rId158" Type="http://schemas.openxmlformats.org/officeDocument/2006/relationships/font" Target="fonts/font34.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8.fntdata"/><Relationship Id="rId153"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4"/>
            <a:ext cx="3038145" cy="464205"/>
          </a:xfrm>
          <a:prstGeom prst="rect">
            <a:avLst/>
          </a:prstGeom>
          <a:noFill/>
          <a:ln>
            <a:noFill/>
          </a:ln>
        </p:spPr>
        <p:txBody>
          <a:bodyPr spcFirstLastPara="1" wrap="square" lIns="89475" tIns="44725" rIns="89475" bIns="447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734" y="4"/>
            <a:ext cx="3038145" cy="464205"/>
          </a:xfrm>
          <a:prstGeom prst="rect">
            <a:avLst/>
          </a:prstGeom>
          <a:noFill/>
          <a:ln>
            <a:noFill/>
          </a:ln>
        </p:spPr>
        <p:txBody>
          <a:bodyPr spcFirstLastPara="1" wrap="square" lIns="89475" tIns="44725" rIns="89475" bIns="44725"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30662"/>
            <a:ext cx="3038145" cy="464205"/>
          </a:xfrm>
          <a:prstGeom prst="rect">
            <a:avLst/>
          </a:prstGeom>
          <a:noFill/>
          <a:ln>
            <a:noFill/>
          </a:ln>
        </p:spPr>
        <p:txBody>
          <a:bodyPr spcFirstLastPara="1" wrap="square" lIns="89475" tIns="44725" rIns="89475" bIns="44725"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734" y="8830662"/>
            <a:ext cx="3038145" cy="464205"/>
          </a:xfrm>
          <a:prstGeom prst="rect">
            <a:avLst/>
          </a:prstGeom>
          <a:noFill/>
          <a:ln>
            <a:noFill/>
          </a:ln>
        </p:spPr>
        <p:txBody>
          <a:bodyPr spcFirstLastPara="1" wrap="square" lIns="89475" tIns="44725" rIns="89475" bIns="44725" anchor="b" anchorCtr="0">
            <a:noAutofit/>
          </a:bodyPr>
          <a:lstStyle/>
          <a:p>
            <a:pPr marL="0" marR="0" lvl="0" indent="0" algn="r" rtl="0">
              <a:lnSpc>
                <a:spcPct val="100000"/>
              </a:lnSpc>
              <a:spcBef>
                <a:spcPts val="0"/>
              </a:spcBef>
              <a:spcAft>
                <a:spcPts val="0"/>
              </a:spcAft>
              <a:buNone/>
            </a:pPr>
            <a:fld id="{00000000-1234-1234-1234-123412341234}" type="slidenum">
              <a:rPr lang="en-US" sz="1100" b="0" i="0" u="none" strike="noStrike" cap="none">
                <a:solidFill>
                  <a:schemeClr val="dk1"/>
                </a:solidFill>
                <a:latin typeface="Arial"/>
                <a:ea typeface="Arial"/>
                <a:cs typeface="Arial"/>
                <a:sym typeface="Arial"/>
              </a:rPr>
              <a:t>‹#›</a:t>
            </a:fld>
            <a:endParaRPr sz="11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97c88b7ec_3_7:notes"/>
          <p:cNvSpPr txBox="1">
            <a:spLocks noGrp="1"/>
          </p:cNvSpPr>
          <p:nvPr>
            <p:ph type="sldNum" idx="12"/>
          </p:nvPr>
        </p:nvSpPr>
        <p:spPr>
          <a:xfrm>
            <a:off x="3970734" y="8830661"/>
            <a:ext cx="3038100" cy="464100"/>
          </a:xfrm>
          <a:prstGeom prst="rect">
            <a:avLst/>
          </a:prstGeom>
          <a:noFill/>
          <a:ln>
            <a:noFill/>
          </a:ln>
        </p:spPr>
        <p:txBody>
          <a:bodyPr spcFirstLastPara="1" wrap="square" lIns="89300" tIns="44650" rIns="89300" bIns="4465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134" name="Google Shape;134;g1097c88b7ec_3_7:notes"/>
          <p:cNvSpPr>
            <a:spLocks noGrp="1" noRot="1" noChangeAspect="1"/>
          </p:cNvSpPr>
          <p:nvPr>
            <p:ph type="sldImg" idx="2"/>
          </p:nvPr>
        </p:nvSpPr>
        <p:spPr>
          <a:xfrm>
            <a:off x="1204913" y="697845"/>
            <a:ext cx="46020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g1097c88b7ec_3_7:notes"/>
          <p:cNvSpPr txBox="1">
            <a:spLocks noGrp="1"/>
          </p:cNvSpPr>
          <p:nvPr>
            <p:ph type="body" idx="1"/>
          </p:nvPr>
        </p:nvSpPr>
        <p:spPr>
          <a:xfrm>
            <a:off x="701345" y="4416102"/>
            <a:ext cx="5607600" cy="4182600"/>
          </a:xfrm>
          <a:prstGeom prst="rect">
            <a:avLst/>
          </a:prstGeom>
          <a:noFill/>
          <a:ln>
            <a:noFill/>
          </a:ln>
        </p:spPr>
        <p:txBody>
          <a:bodyPr spcFirstLastPara="1" wrap="square" lIns="89300" tIns="44650" rIns="89300" bIns="446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c568f1d5b_3_50: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10</a:t>
            </a:fld>
            <a:endParaRPr/>
          </a:p>
        </p:txBody>
      </p:sp>
      <p:sp>
        <p:nvSpPr>
          <p:cNvPr id="220" name="Google Shape;220;g6c568f1d5b_3_50: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g6c568f1d5b_3_50: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Mike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Budget goals can vary depending on which district you are in.  Some places it is more strategic, some is new bleachers.</a:t>
            </a:r>
            <a:endParaRPr/>
          </a:p>
          <a:p>
            <a:pPr marL="0" lvl="0" indent="0" algn="l" rtl="0">
              <a:lnSpc>
                <a:spcPct val="100000"/>
              </a:lnSpc>
              <a:spcBef>
                <a:spcPts val="0"/>
              </a:spcBef>
              <a:spcAft>
                <a:spcPts val="0"/>
              </a:spcAft>
              <a:buSzPts val="1400"/>
              <a:buNone/>
            </a:pPr>
            <a:r>
              <a:rPr lang="en-US"/>
              <a:t>Common goal is what is best for the students. Safety enhancements, curriculum, etc.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Board involvement here, board member should know what those goals are for their district.</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64: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endParaRPr/>
          </a:p>
        </p:txBody>
      </p:sp>
      <p:sp>
        <p:nvSpPr>
          <p:cNvPr id="1198" name="Google Shape;1198;p64: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65: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endParaRPr/>
          </a:p>
        </p:txBody>
      </p:sp>
      <p:sp>
        <p:nvSpPr>
          <p:cNvPr id="1206" name="Google Shape;1206;p65: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66: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endParaRPr/>
          </a:p>
        </p:txBody>
      </p:sp>
      <p:sp>
        <p:nvSpPr>
          <p:cNvPr id="1214" name="Google Shape;1214;p66: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67: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6" name="Google Shape;1226;p67: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Use JVL as an example, compared to another district (Williams Bay).</a:t>
            </a:r>
            <a:endParaRPr/>
          </a:p>
        </p:txBody>
      </p:sp>
      <p:sp>
        <p:nvSpPr>
          <p:cNvPr id="1227" name="Google Shape;1227;p67:notes"/>
          <p:cNvSpPr txBox="1">
            <a:spLocks noGrp="1"/>
          </p:cNvSpPr>
          <p:nvPr>
            <p:ph type="sldNum" idx="12"/>
          </p:nvPr>
        </p:nvSpPr>
        <p:spPr>
          <a:xfrm>
            <a:off x="3970734" y="8830662"/>
            <a:ext cx="3038145" cy="464205"/>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68: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9" name="Google Shape;1239;p68: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Notice the mill rate does not appear in this calculation! Takeaway: A homeowner cannot get directly from your mill rate to their tax bill – depending on circumstances, you could lower the mill rate and their bill could go up, or vice versa. Steve will talk a bit later about how taxes are actually assessed by your municipalities. </a:t>
            </a:r>
            <a:endParaRPr/>
          </a:p>
        </p:txBody>
      </p:sp>
      <p:sp>
        <p:nvSpPr>
          <p:cNvPr id="1240" name="Google Shape;1240;p68:notes"/>
          <p:cNvSpPr txBox="1">
            <a:spLocks noGrp="1"/>
          </p:cNvSpPr>
          <p:nvPr>
            <p:ph type="sldNum" idx="12"/>
          </p:nvPr>
        </p:nvSpPr>
        <p:spPr>
          <a:xfrm>
            <a:off x="3970734" y="8830662"/>
            <a:ext cx="3038145" cy="464205"/>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87:notes"/>
          <p:cNvSpPr txBox="1"/>
          <p:nvPr/>
        </p:nvSpPr>
        <p:spPr>
          <a:xfrm>
            <a:off x="3970734" y="8830663"/>
            <a:ext cx="3038145" cy="464205"/>
          </a:xfrm>
          <a:prstGeom prst="rect">
            <a:avLst/>
          </a:prstGeom>
          <a:noFill/>
          <a:ln>
            <a:noFill/>
          </a:ln>
        </p:spPr>
        <p:txBody>
          <a:bodyPr spcFirstLastPara="1" wrap="square" lIns="90325" tIns="45150" rIns="90325" bIns="451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105</a:t>
            </a:fld>
            <a:endParaRPr sz="1200" b="0" i="0" u="none" strike="noStrike" cap="none">
              <a:solidFill>
                <a:schemeClr val="dk1"/>
              </a:solidFill>
              <a:latin typeface="Arial"/>
              <a:ea typeface="Arial"/>
              <a:cs typeface="Arial"/>
              <a:sym typeface="Arial"/>
            </a:endParaRPr>
          </a:p>
        </p:txBody>
      </p:sp>
      <p:sp>
        <p:nvSpPr>
          <p:cNvPr id="1252" name="Google Shape;1252;p87: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3" name="Google Shape;1253;p87: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p88:notes"/>
          <p:cNvSpPr txBox="1"/>
          <p:nvPr/>
        </p:nvSpPr>
        <p:spPr>
          <a:xfrm>
            <a:off x="3970734" y="8830663"/>
            <a:ext cx="3038145" cy="464205"/>
          </a:xfrm>
          <a:prstGeom prst="rect">
            <a:avLst/>
          </a:prstGeom>
          <a:noFill/>
          <a:ln>
            <a:noFill/>
          </a:ln>
        </p:spPr>
        <p:txBody>
          <a:bodyPr spcFirstLastPara="1" wrap="square" lIns="90325" tIns="45150" rIns="90325" bIns="451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106</a:t>
            </a:fld>
            <a:endParaRPr sz="1200" b="0" i="0" u="none" strike="noStrike" cap="none">
              <a:solidFill>
                <a:schemeClr val="dk1"/>
              </a:solidFill>
              <a:latin typeface="Arial"/>
              <a:ea typeface="Arial"/>
              <a:cs typeface="Arial"/>
              <a:sym typeface="Arial"/>
            </a:endParaRPr>
          </a:p>
        </p:txBody>
      </p:sp>
      <p:sp>
        <p:nvSpPr>
          <p:cNvPr id="1261" name="Google Shape;1261;p88: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2" name="Google Shape;1262;p88: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89:notes"/>
          <p:cNvSpPr txBox="1"/>
          <p:nvPr/>
        </p:nvSpPr>
        <p:spPr>
          <a:xfrm>
            <a:off x="3970734" y="8830663"/>
            <a:ext cx="3038145" cy="464205"/>
          </a:xfrm>
          <a:prstGeom prst="rect">
            <a:avLst/>
          </a:prstGeom>
          <a:noFill/>
          <a:ln>
            <a:noFill/>
          </a:ln>
        </p:spPr>
        <p:txBody>
          <a:bodyPr spcFirstLastPara="1" wrap="square" lIns="90325" tIns="45150" rIns="90325" bIns="451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107</a:t>
            </a:fld>
            <a:endParaRPr sz="1200" b="0" i="0" u="none" strike="noStrike" cap="none">
              <a:solidFill>
                <a:schemeClr val="dk1"/>
              </a:solidFill>
              <a:latin typeface="Arial"/>
              <a:ea typeface="Arial"/>
              <a:cs typeface="Arial"/>
              <a:sym typeface="Arial"/>
            </a:endParaRPr>
          </a:p>
        </p:txBody>
      </p:sp>
      <p:sp>
        <p:nvSpPr>
          <p:cNvPr id="1270" name="Google Shape;1270;p89: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1" name="Google Shape;1271;p89: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90:notes"/>
          <p:cNvSpPr txBox="1"/>
          <p:nvPr/>
        </p:nvSpPr>
        <p:spPr>
          <a:xfrm>
            <a:off x="3970734" y="8830663"/>
            <a:ext cx="3038145" cy="464205"/>
          </a:xfrm>
          <a:prstGeom prst="rect">
            <a:avLst/>
          </a:prstGeom>
          <a:noFill/>
          <a:ln>
            <a:noFill/>
          </a:ln>
        </p:spPr>
        <p:txBody>
          <a:bodyPr spcFirstLastPara="1" wrap="square" lIns="90325" tIns="45150" rIns="90325" bIns="451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108</a:t>
            </a:fld>
            <a:endParaRPr sz="1200" b="0" i="0" u="none" strike="noStrike" cap="none">
              <a:solidFill>
                <a:schemeClr val="dk1"/>
              </a:solidFill>
              <a:latin typeface="Arial"/>
              <a:ea typeface="Arial"/>
              <a:cs typeface="Arial"/>
              <a:sym typeface="Arial"/>
            </a:endParaRPr>
          </a:p>
        </p:txBody>
      </p:sp>
      <p:sp>
        <p:nvSpPr>
          <p:cNvPr id="1279" name="Google Shape;1279;p90: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0" name="Google Shape;1280;p90: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Update</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108ed71d9b4_3_5:notes"/>
          <p:cNvSpPr txBox="1"/>
          <p:nvPr/>
        </p:nvSpPr>
        <p:spPr>
          <a:xfrm>
            <a:off x="3970734" y="8830663"/>
            <a:ext cx="3038100" cy="464100"/>
          </a:xfrm>
          <a:prstGeom prst="rect">
            <a:avLst/>
          </a:prstGeom>
          <a:noFill/>
          <a:ln>
            <a:noFill/>
          </a:ln>
        </p:spPr>
        <p:txBody>
          <a:bodyPr spcFirstLastPara="1" wrap="square" lIns="90325" tIns="45150" rIns="90325" bIns="451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109</a:t>
            </a:fld>
            <a:endParaRPr sz="1200" b="0" i="0" u="none" strike="noStrike" cap="none">
              <a:solidFill>
                <a:schemeClr val="dk1"/>
              </a:solidFill>
              <a:latin typeface="Arial"/>
              <a:ea typeface="Arial"/>
              <a:cs typeface="Arial"/>
              <a:sym typeface="Arial"/>
            </a:endParaRPr>
          </a:p>
        </p:txBody>
      </p:sp>
      <p:sp>
        <p:nvSpPr>
          <p:cNvPr id="1289" name="Google Shape;1289;g108ed71d9b4_3_5: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0" name="Google Shape;1290;g108ed71d9b4_3_5:notes"/>
          <p:cNvSpPr txBox="1">
            <a:spLocks noGrp="1"/>
          </p:cNvSpPr>
          <p:nvPr>
            <p:ph type="body" idx="1"/>
          </p:nvPr>
        </p:nvSpPr>
        <p:spPr>
          <a:xfrm>
            <a:off x="701345" y="4416102"/>
            <a:ext cx="5607600" cy="4182600"/>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Update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08ed71d9b4_0_0: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08ed71d9b4_0_0: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229" name="Google Shape;229;g108ed71d9b4_0_0: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1097c88b7ec_3_502:notes"/>
          <p:cNvSpPr txBox="1"/>
          <p:nvPr/>
        </p:nvSpPr>
        <p:spPr>
          <a:xfrm>
            <a:off x="3970734" y="8830662"/>
            <a:ext cx="3038100" cy="464100"/>
          </a:xfrm>
          <a:prstGeom prst="rect">
            <a:avLst/>
          </a:prstGeom>
          <a:noFill/>
          <a:ln>
            <a:noFill/>
          </a:ln>
        </p:spPr>
        <p:txBody>
          <a:bodyPr spcFirstLastPara="1" wrap="square" lIns="90125" tIns="45050" rIns="90125" bIns="450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110</a:t>
            </a:fld>
            <a:endParaRPr sz="1200">
              <a:solidFill>
                <a:schemeClr val="dk1"/>
              </a:solidFill>
              <a:latin typeface="Arial"/>
              <a:ea typeface="Arial"/>
              <a:cs typeface="Arial"/>
              <a:sym typeface="Arial"/>
            </a:endParaRPr>
          </a:p>
        </p:txBody>
      </p:sp>
      <p:sp>
        <p:nvSpPr>
          <p:cNvPr id="1300" name="Google Shape;1300;g1097c88b7ec_3_502:notes"/>
          <p:cNvSpPr>
            <a:spLocks noGrp="1" noRot="1" noChangeAspect="1"/>
          </p:cNvSpPr>
          <p:nvPr>
            <p:ph type="sldImg" idx="2"/>
          </p:nvPr>
        </p:nvSpPr>
        <p:spPr>
          <a:xfrm>
            <a:off x="1204913" y="697845"/>
            <a:ext cx="46020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1" name="Google Shape;1301;g1097c88b7ec_3_502:notes"/>
          <p:cNvSpPr txBox="1">
            <a:spLocks noGrp="1"/>
          </p:cNvSpPr>
          <p:nvPr>
            <p:ph type="body" idx="1"/>
          </p:nvPr>
        </p:nvSpPr>
        <p:spPr>
          <a:xfrm>
            <a:off x="701345" y="4416102"/>
            <a:ext cx="5607600" cy="4182600"/>
          </a:xfrm>
          <a:prstGeom prst="rect">
            <a:avLst/>
          </a:prstGeom>
          <a:noFill/>
          <a:ln>
            <a:noFill/>
          </a:ln>
        </p:spPr>
        <p:txBody>
          <a:bodyPr spcFirstLastPara="1" wrap="square" lIns="89300" tIns="44650" rIns="89300" bIns="44650" anchor="t" anchorCtr="0">
            <a:noAutofit/>
          </a:bodyPr>
          <a:lstStyle/>
          <a:p>
            <a:pPr marL="0" lvl="0" indent="0" algn="l" rtl="0">
              <a:spcBef>
                <a:spcPts val="0"/>
              </a:spcBef>
              <a:spcAft>
                <a:spcPts val="0"/>
              </a:spcAft>
              <a:buNone/>
            </a:pPr>
            <a:r>
              <a:rPr lang="en-US"/>
              <a:t>Update</a:t>
            </a:r>
            <a:endParaRPr/>
          </a:p>
          <a:p>
            <a:pPr marL="0" lvl="0" indent="0" algn="l" rtl="0">
              <a:spcBef>
                <a:spcPts val="0"/>
              </a:spcBef>
              <a:spcAft>
                <a:spcPts val="0"/>
              </a:spcAft>
              <a:buNone/>
            </a:pPr>
            <a:r>
              <a:rPr lang="en-US"/>
              <a:t>Link or print</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93:notes"/>
          <p:cNvSpPr txBox="1"/>
          <p:nvPr/>
        </p:nvSpPr>
        <p:spPr>
          <a:xfrm>
            <a:off x="3970734" y="8830663"/>
            <a:ext cx="3038145" cy="464205"/>
          </a:xfrm>
          <a:prstGeom prst="rect">
            <a:avLst/>
          </a:prstGeom>
          <a:noFill/>
          <a:ln>
            <a:noFill/>
          </a:ln>
        </p:spPr>
        <p:txBody>
          <a:bodyPr spcFirstLastPara="1" wrap="square" lIns="90325" tIns="45150" rIns="90325" bIns="451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111</a:t>
            </a:fld>
            <a:endParaRPr sz="1200" b="0" i="0" u="none" strike="noStrike" cap="none">
              <a:solidFill>
                <a:schemeClr val="dk1"/>
              </a:solidFill>
              <a:latin typeface="Arial"/>
              <a:ea typeface="Arial"/>
              <a:cs typeface="Arial"/>
              <a:sym typeface="Arial"/>
            </a:endParaRPr>
          </a:p>
        </p:txBody>
      </p:sp>
      <p:sp>
        <p:nvSpPr>
          <p:cNvPr id="1309" name="Google Shape;1309;p93: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0" name="Google Shape;1310;p93: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94: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endParaRPr/>
          </a:p>
        </p:txBody>
      </p:sp>
      <p:sp>
        <p:nvSpPr>
          <p:cNvPr id="1320" name="Google Shape;1320;p94: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p95:notes"/>
          <p:cNvSpPr txBox="1"/>
          <p:nvPr/>
        </p:nvSpPr>
        <p:spPr>
          <a:xfrm>
            <a:off x="3970734" y="8830663"/>
            <a:ext cx="3038145" cy="464205"/>
          </a:xfrm>
          <a:prstGeom prst="rect">
            <a:avLst/>
          </a:prstGeom>
          <a:noFill/>
          <a:ln>
            <a:noFill/>
          </a:ln>
        </p:spPr>
        <p:txBody>
          <a:bodyPr spcFirstLastPara="1" wrap="square" lIns="90325" tIns="45150" rIns="90325" bIns="451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113</a:t>
            </a:fld>
            <a:endParaRPr sz="1200" b="0" i="0" u="none" strike="noStrike" cap="none">
              <a:solidFill>
                <a:schemeClr val="dk1"/>
              </a:solidFill>
              <a:latin typeface="Arial"/>
              <a:ea typeface="Arial"/>
              <a:cs typeface="Arial"/>
              <a:sym typeface="Arial"/>
            </a:endParaRPr>
          </a:p>
        </p:txBody>
      </p:sp>
      <p:sp>
        <p:nvSpPr>
          <p:cNvPr id="1327" name="Google Shape;1327;p95: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8" name="Google Shape;1328;p95: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96:notes"/>
          <p:cNvSpPr txBox="1"/>
          <p:nvPr/>
        </p:nvSpPr>
        <p:spPr>
          <a:xfrm>
            <a:off x="3970734" y="8830663"/>
            <a:ext cx="3038145" cy="464205"/>
          </a:xfrm>
          <a:prstGeom prst="rect">
            <a:avLst/>
          </a:prstGeom>
          <a:noFill/>
          <a:ln>
            <a:noFill/>
          </a:ln>
        </p:spPr>
        <p:txBody>
          <a:bodyPr spcFirstLastPara="1" wrap="square" lIns="90325" tIns="45150" rIns="90325" bIns="451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114</a:t>
            </a:fld>
            <a:endParaRPr sz="1200" b="0" i="0" u="none" strike="noStrike" cap="none">
              <a:solidFill>
                <a:schemeClr val="dk1"/>
              </a:solidFill>
              <a:latin typeface="Arial"/>
              <a:ea typeface="Arial"/>
              <a:cs typeface="Arial"/>
              <a:sym typeface="Arial"/>
            </a:endParaRPr>
          </a:p>
        </p:txBody>
      </p:sp>
      <p:sp>
        <p:nvSpPr>
          <p:cNvPr id="1336" name="Google Shape;1336;p96: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7" name="Google Shape;1337;p96: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97:notes"/>
          <p:cNvSpPr txBox="1">
            <a:spLocks noGrp="1"/>
          </p:cNvSpPr>
          <p:nvPr>
            <p:ph type="sldNum" idx="12"/>
          </p:nvPr>
        </p:nvSpPr>
        <p:spPr>
          <a:xfrm>
            <a:off x="3970734" y="8830662"/>
            <a:ext cx="3038145" cy="464205"/>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115</a:t>
            </a:fld>
            <a:endParaRPr/>
          </a:p>
        </p:txBody>
      </p:sp>
      <p:sp>
        <p:nvSpPr>
          <p:cNvPr id="1345" name="Google Shape;1345;p97: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6" name="Google Shape;1346;p97: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99: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endParaRPr/>
          </a:p>
        </p:txBody>
      </p:sp>
      <p:sp>
        <p:nvSpPr>
          <p:cNvPr id="1354" name="Google Shape;1354;p99: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p100:notes"/>
          <p:cNvSpPr txBox="1">
            <a:spLocks noGrp="1"/>
          </p:cNvSpPr>
          <p:nvPr>
            <p:ph type="sldNum" idx="12"/>
          </p:nvPr>
        </p:nvSpPr>
        <p:spPr>
          <a:xfrm>
            <a:off x="3970734" y="8830662"/>
            <a:ext cx="3038145" cy="464205"/>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117</a:t>
            </a:fld>
            <a:endParaRPr/>
          </a:p>
        </p:txBody>
      </p:sp>
      <p:sp>
        <p:nvSpPr>
          <p:cNvPr id="1362" name="Google Shape;1362;p100: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3" name="Google Shape;1363;p100: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6d3427b073_4_10: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118</a:t>
            </a:fld>
            <a:endParaRPr/>
          </a:p>
        </p:txBody>
      </p:sp>
      <p:sp>
        <p:nvSpPr>
          <p:cNvPr id="1371" name="Google Shape;1371;g6d3427b073_4_10: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2" name="Google Shape;1372;g6d3427b073_4_10: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Clr>
                <a:schemeClr val="dk1"/>
              </a:buClr>
              <a:buSzPts val="1400"/>
              <a:buNone/>
            </a:pPr>
            <a:r>
              <a:rPr lang="en-US"/>
              <a:t>Speaking points:</a:t>
            </a:r>
            <a:endParaRPr/>
          </a:p>
          <a:p>
            <a:pPr marL="330521" lvl="0" indent="-306038" algn="l" rtl="0">
              <a:lnSpc>
                <a:spcPct val="100000"/>
              </a:lnSpc>
              <a:spcBef>
                <a:spcPts val="347"/>
              </a:spcBef>
              <a:spcAft>
                <a:spcPts val="0"/>
              </a:spcAft>
              <a:buClr>
                <a:schemeClr val="dk1"/>
              </a:buClr>
              <a:buSzPts val="1400"/>
              <a:buChar char="✔"/>
            </a:pPr>
            <a:r>
              <a:rPr lang="en-US"/>
              <a:t>For over a decade the DPI &amp; WASBO has been providing this session to help district leaders better understand the key funding formulas and programs that drive public education’s finances.</a:t>
            </a:r>
            <a:endParaRPr/>
          </a:p>
          <a:p>
            <a:pPr marL="330521" lvl="0" indent="-306038" algn="l" rtl="0">
              <a:lnSpc>
                <a:spcPct val="100000"/>
              </a:lnSpc>
              <a:spcBef>
                <a:spcPts val="347"/>
              </a:spcBef>
              <a:spcAft>
                <a:spcPts val="0"/>
              </a:spcAft>
              <a:buClr>
                <a:schemeClr val="dk1"/>
              </a:buClr>
              <a:buSzPts val="1400"/>
              <a:buChar char="✔"/>
            </a:pPr>
            <a:r>
              <a:rPr lang="en-US"/>
              <a:t>This year we will continue to touch on the key funding issues but also want to spend some  time discussing the Board’s role in determining the overall goals of the district, the process to be utilized to reach a final budget and what areas local Board’s have significant input on and what areas state and federal regulations rule the day.</a:t>
            </a:r>
            <a:endParaRPr/>
          </a:p>
          <a:p>
            <a:pPr marL="330521" lvl="0" indent="-306038" algn="l" rtl="0">
              <a:lnSpc>
                <a:spcPct val="100000"/>
              </a:lnSpc>
              <a:spcBef>
                <a:spcPts val="617"/>
              </a:spcBef>
              <a:spcAft>
                <a:spcPts val="0"/>
              </a:spcAft>
              <a:buClr>
                <a:schemeClr val="dk1"/>
              </a:buClr>
              <a:buSzPts val="1400"/>
              <a:buChar char="✔"/>
            </a:pPr>
            <a:r>
              <a:rPr lang="en-US" sz="2900" b="1"/>
              <a:t>You should not expect to leave here as a school finance expert!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6c568f1d5b_28_243: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119</a:t>
            </a:fld>
            <a:endParaRPr/>
          </a:p>
        </p:txBody>
      </p:sp>
      <p:sp>
        <p:nvSpPr>
          <p:cNvPr id="1380" name="Google Shape;1380;g6c568f1d5b_28_243: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1" name="Google Shape;1381;g6c568f1d5b_28_243: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bef5681d7_0_0: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12</a:t>
            </a:fld>
            <a:endParaRPr/>
          </a:p>
        </p:txBody>
      </p:sp>
      <p:sp>
        <p:nvSpPr>
          <p:cNvPr id="243" name="Google Shape;243;g7bef5681d7_0_0: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g7bef5681d7_0_0: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Mike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Change public input to stakeholder input.</a:t>
            </a:r>
            <a:endParaRPr/>
          </a:p>
          <a:p>
            <a:pPr marL="0" lvl="0" indent="0" algn="l" rtl="0">
              <a:lnSpc>
                <a:spcPct val="100000"/>
              </a:lnSpc>
              <a:spcBef>
                <a:spcPts val="0"/>
              </a:spcBef>
              <a:spcAft>
                <a:spcPts val="0"/>
              </a:spcAft>
              <a:buSzPts val="1400"/>
              <a:buNone/>
            </a:pPr>
            <a:r>
              <a:rPr lang="en-US"/>
              <a:t>Consider removing option C and maybe just verbalize it.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Reiterate the board’s involvement in this process.  How, when? What works best for your communities wants/needs? Potentially remove and expand on it during budget calendar</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p101: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endParaRPr/>
          </a:p>
        </p:txBody>
      </p:sp>
      <p:sp>
        <p:nvSpPr>
          <p:cNvPr id="1389" name="Google Shape;1389;p101: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1c858fea434_5_85:notes"/>
          <p:cNvSpPr txBox="1">
            <a:spLocks noGrp="1"/>
          </p:cNvSpPr>
          <p:nvPr>
            <p:ph type="body" idx="1"/>
          </p:nvPr>
        </p:nvSpPr>
        <p:spPr>
          <a:xfrm>
            <a:off x="701040" y="4415790"/>
            <a:ext cx="5608200" cy="41835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1396" name="Google Shape;1396;g1c858fea434_5_85:notes"/>
          <p:cNvSpPr>
            <a:spLocks noGrp="1" noRot="1" noChangeAspect="1"/>
          </p:cNvSpPr>
          <p:nvPr>
            <p:ph type="sldImg" idx="2"/>
          </p:nvPr>
        </p:nvSpPr>
        <p:spPr>
          <a:xfrm>
            <a:off x="1168400"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1c858fea434_5_0:notes"/>
          <p:cNvSpPr>
            <a:spLocks noGrp="1" noRot="1" noChangeAspect="1"/>
          </p:cNvSpPr>
          <p:nvPr>
            <p:ph type="sldImg" idx="2"/>
          </p:nvPr>
        </p:nvSpPr>
        <p:spPr>
          <a:xfrm>
            <a:off x="1168707" y="697230"/>
            <a:ext cx="4673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1c858fea434_5_0:notes"/>
          <p:cNvSpPr txBox="1">
            <a:spLocks noGrp="1"/>
          </p:cNvSpPr>
          <p:nvPr>
            <p:ph type="body" idx="1"/>
          </p:nvPr>
        </p:nvSpPr>
        <p:spPr>
          <a:xfrm>
            <a:off x="701040" y="4415790"/>
            <a:ext cx="5608200" cy="41835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08ed71d9b4_0_9: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08ed71d9b4_0_9: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254" name="Google Shape;254;g108ed71d9b4_0_9: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8:notes"/>
          <p:cNvSpPr txBox="1">
            <a:spLocks noGrp="1"/>
          </p:cNvSpPr>
          <p:nvPr>
            <p:ph type="sldNum" idx="12"/>
          </p:nvPr>
        </p:nvSpPr>
        <p:spPr>
          <a:xfrm>
            <a:off x="3970734" y="8830662"/>
            <a:ext cx="3038145" cy="464205"/>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14</a:t>
            </a:fld>
            <a:endParaRPr/>
          </a:p>
        </p:txBody>
      </p:sp>
      <p:sp>
        <p:nvSpPr>
          <p:cNvPr id="261" name="Google Shape;261;p8: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8:notes"/>
          <p:cNvSpPr txBox="1">
            <a:spLocks noGrp="1"/>
          </p:cNvSpPr>
          <p:nvPr>
            <p:ph type="body" idx="1"/>
          </p:nvPr>
        </p:nvSpPr>
        <p:spPr>
          <a:xfrm>
            <a:off x="702867" y="4417635"/>
            <a:ext cx="5604669" cy="4658960"/>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6c373e3cb8_0_1: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15</a:t>
            </a:fld>
            <a:endParaRPr/>
          </a:p>
        </p:txBody>
      </p:sp>
      <p:sp>
        <p:nvSpPr>
          <p:cNvPr id="270" name="Google Shape;270;g6c373e3cb8_0_1: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g6c373e3cb8_0_1: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c379c1663_0_0: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16</a:t>
            </a:fld>
            <a:endParaRPr/>
          </a:p>
        </p:txBody>
      </p:sp>
      <p:sp>
        <p:nvSpPr>
          <p:cNvPr id="281" name="Google Shape;281;g7c379c1663_0_0: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2" name="Google Shape;282;g7c379c1663_0_0: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d3427b073_7_13: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0" name="Google Shape;290;g6d3427b073_7_13: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r>
              <a:rPr lang="en-US"/>
              <a:t>Some of you are probably familiar with business accounting - at the end of the year, or quarter, or month, you have a balance sheet showing assets, liabilities &amp; equity, and a income or P&amp;L statement showing income, expenses, and net income.</a:t>
            </a:r>
            <a:endParaRPr/>
          </a:p>
        </p:txBody>
      </p:sp>
      <p:sp>
        <p:nvSpPr>
          <p:cNvPr id="291" name="Google Shape;291;g6d3427b073_7_13: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d3427b073_7_24: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0" name="Google Shape;300;g6d3427b073_7_24: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r>
              <a:rPr lang="en-US"/>
              <a:t>Most governments, including all Wisconsin school districts, use something called fund accounting. Think of fund as its own set of books for its own specific purposes. Usually there will be special funds, defined by restrictions on where money comes from and/or how it’s used, and then a catch-all General Fund for everything else.</a:t>
            </a:r>
            <a:endParaRPr/>
          </a:p>
        </p:txBody>
      </p:sp>
      <p:sp>
        <p:nvSpPr>
          <p:cNvPr id="301" name="Google Shape;301;g6d3427b073_7_24: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6d3427b073_14_0: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19</a:t>
            </a:fld>
            <a:endParaRPr/>
          </a:p>
        </p:txBody>
      </p:sp>
      <p:sp>
        <p:nvSpPr>
          <p:cNvPr id="320" name="Google Shape;320;g6d3427b073_14_0: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g6d3427b073_14_0: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These are the most common funds that you’ll have in your district.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97c88b7ec_3_136:notes"/>
          <p:cNvSpPr txBox="1">
            <a:spLocks noGrp="1"/>
          </p:cNvSpPr>
          <p:nvPr>
            <p:ph type="sldNum" idx="12"/>
          </p:nvPr>
        </p:nvSpPr>
        <p:spPr>
          <a:xfrm>
            <a:off x="3970734" y="8830661"/>
            <a:ext cx="3038100" cy="464100"/>
          </a:xfrm>
          <a:prstGeom prst="rect">
            <a:avLst/>
          </a:prstGeom>
          <a:noFill/>
          <a:ln>
            <a:noFill/>
          </a:ln>
        </p:spPr>
        <p:txBody>
          <a:bodyPr spcFirstLastPara="1" wrap="square" lIns="89300" tIns="44650" rIns="89300" bIns="4465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150" name="Google Shape;150;g1097c88b7ec_3_136:notes"/>
          <p:cNvSpPr>
            <a:spLocks noGrp="1" noRot="1" noChangeAspect="1"/>
          </p:cNvSpPr>
          <p:nvPr>
            <p:ph type="sldImg" idx="2"/>
          </p:nvPr>
        </p:nvSpPr>
        <p:spPr>
          <a:xfrm>
            <a:off x="1204913" y="697845"/>
            <a:ext cx="46020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g1097c88b7ec_3_136:notes"/>
          <p:cNvSpPr txBox="1">
            <a:spLocks noGrp="1"/>
          </p:cNvSpPr>
          <p:nvPr>
            <p:ph type="body" idx="1"/>
          </p:nvPr>
        </p:nvSpPr>
        <p:spPr>
          <a:xfrm>
            <a:off x="701345" y="4416102"/>
            <a:ext cx="5607600" cy="4182600"/>
          </a:xfrm>
          <a:prstGeom prst="rect">
            <a:avLst/>
          </a:prstGeom>
          <a:noFill/>
          <a:ln>
            <a:noFill/>
          </a:ln>
        </p:spPr>
        <p:txBody>
          <a:bodyPr spcFirstLastPara="1" wrap="square" lIns="89300" tIns="44650" rIns="89300" bIns="44650" anchor="t" anchorCtr="0">
            <a:noAutofit/>
          </a:bodyPr>
          <a:lstStyle/>
          <a:p>
            <a:pPr marL="0" lvl="0" indent="0" algn="l" rtl="0">
              <a:spcBef>
                <a:spcPts val="0"/>
              </a:spcBef>
              <a:spcAft>
                <a:spcPts val="0"/>
              </a:spcAft>
              <a:buNone/>
            </a:pPr>
            <a:r>
              <a:rPr lang="en-US"/>
              <a:t>Clark</a:t>
            </a:r>
            <a:endParaRPr/>
          </a:p>
          <a:p>
            <a:pPr marL="0" lvl="0" indent="0" algn="l" rtl="0">
              <a:spcBef>
                <a:spcPts val="0"/>
              </a:spcBef>
              <a:spcAft>
                <a:spcPts val="0"/>
              </a:spcAft>
              <a:buNone/>
            </a:pPr>
            <a:endParaRPr/>
          </a:p>
          <a:p>
            <a:pPr marL="330200" lvl="0" indent="-304800" algn="l" rtl="0">
              <a:spcBef>
                <a:spcPts val="360"/>
              </a:spcBef>
              <a:spcAft>
                <a:spcPts val="0"/>
              </a:spcAft>
              <a:buSzPts val="1400"/>
              <a:buChar cha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c379c1663_0_17: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20</a:t>
            </a:fld>
            <a:endParaRPr/>
          </a:p>
        </p:txBody>
      </p:sp>
      <p:sp>
        <p:nvSpPr>
          <p:cNvPr id="347" name="Google Shape;347;g7c379c1663_0_17: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8" name="Google Shape;348;g7c379c1663_0_17: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c379c1663_0_26: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21</a:t>
            </a:fld>
            <a:endParaRPr/>
          </a:p>
        </p:txBody>
      </p:sp>
      <p:sp>
        <p:nvSpPr>
          <p:cNvPr id="357" name="Google Shape;357;g7c379c1663_0_26: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8" name="Google Shape;358;g7c379c1663_0_26: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c379c1663_0_35: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22</a:t>
            </a:fld>
            <a:endParaRPr/>
          </a:p>
        </p:txBody>
      </p:sp>
      <p:sp>
        <p:nvSpPr>
          <p:cNvPr id="367" name="Google Shape;367;g7c379c1663_0_35: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8" name="Google Shape;368;g7c379c1663_0_35: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097c88b7ec_3_642:notes"/>
          <p:cNvSpPr txBox="1">
            <a:spLocks noGrp="1"/>
          </p:cNvSpPr>
          <p:nvPr>
            <p:ph type="sldNum" idx="12"/>
          </p:nvPr>
        </p:nvSpPr>
        <p:spPr>
          <a:xfrm>
            <a:off x="3970734" y="8830661"/>
            <a:ext cx="3038100" cy="464100"/>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23</a:t>
            </a:fld>
            <a:endParaRPr/>
          </a:p>
        </p:txBody>
      </p:sp>
      <p:sp>
        <p:nvSpPr>
          <p:cNvPr id="377" name="Google Shape;377;g1097c88b7ec_3_642: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8" name="Google Shape;378;g1097c88b7ec_3_642:notes"/>
          <p:cNvSpPr txBox="1">
            <a:spLocks noGrp="1"/>
          </p:cNvSpPr>
          <p:nvPr>
            <p:ph type="body" idx="1"/>
          </p:nvPr>
        </p:nvSpPr>
        <p:spPr>
          <a:xfrm>
            <a:off x="701345" y="4416102"/>
            <a:ext cx="5607600" cy="4182600"/>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9:notes"/>
          <p:cNvSpPr txBox="1">
            <a:spLocks noGrp="1"/>
          </p:cNvSpPr>
          <p:nvPr>
            <p:ph type="sldNum" idx="12"/>
          </p:nvPr>
        </p:nvSpPr>
        <p:spPr>
          <a:xfrm>
            <a:off x="3970734" y="8830662"/>
            <a:ext cx="3038145" cy="464205"/>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24</a:t>
            </a:fld>
            <a:endParaRPr/>
          </a:p>
        </p:txBody>
      </p:sp>
      <p:sp>
        <p:nvSpPr>
          <p:cNvPr id="386" name="Google Shape;386;p9: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7" name="Google Shape;387;p9:notes"/>
          <p:cNvSpPr txBox="1">
            <a:spLocks noGrp="1"/>
          </p:cNvSpPr>
          <p:nvPr>
            <p:ph type="body" idx="1"/>
          </p:nvPr>
        </p:nvSpPr>
        <p:spPr>
          <a:xfrm>
            <a:off x="702867" y="4417635"/>
            <a:ext cx="5604669" cy="4658960"/>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r>
              <a:rPr lang="en-US"/>
              <a:t>Set expectations - we’re staying high level in this section, if you want to know more we have a “Deep Dive” session, details at the end of the section.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0:notes"/>
          <p:cNvSpPr txBox="1"/>
          <p:nvPr/>
        </p:nvSpPr>
        <p:spPr>
          <a:xfrm>
            <a:off x="3970734" y="8830663"/>
            <a:ext cx="3038145" cy="464205"/>
          </a:xfrm>
          <a:prstGeom prst="rect">
            <a:avLst/>
          </a:prstGeom>
          <a:noFill/>
          <a:ln>
            <a:noFill/>
          </a:ln>
        </p:spPr>
        <p:txBody>
          <a:bodyPr spcFirstLastPara="1" wrap="square" lIns="90325" tIns="45150" rIns="90325" bIns="451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
        <p:nvSpPr>
          <p:cNvPr id="395" name="Google Shape;395;p10: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6" name="Google Shape;396;p10: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More money in “State Aid” without a corresponding increase to the Revenue Limit won’t result in additional revenue for the district.  It just results in property tax relief.</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“State Aid” includes General School Aids, High Poverty Aid, State Aid for Exempt Computers and State Aid for Exempt Personal Property.</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2022-23 general school aids includes: $5,141.7 million equalization aids; $37.2 million integration (Chapter 220) aids; and $22.7 million special adjustment aids (hold harmless aids).</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6c568f1d5b_3_195: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26</a:t>
            </a:fld>
            <a:endParaRPr/>
          </a:p>
        </p:txBody>
      </p:sp>
      <p:sp>
        <p:nvSpPr>
          <p:cNvPr id="404" name="Google Shape;404;g6c568f1d5b_3_195: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5" name="Google Shape;405;g6c568f1d5b_3_195: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The amount of “filling” from state sources is determined by the state aid formula.</a:t>
            </a:r>
            <a:endParaRPr/>
          </a:p>
          <a:p>
            <a:pPr marL="0" lvl="0" indent="0" algn="l" rtl="0">
              <a:lnSpc>
                <a:spcPct val="100000"/>
              </a:lnSpc>
              <a:spcBef>
                <a:spcPts val="347"/>
              </a:spcBef>
              <a:spcAft>
                <a:spcPts val="0"/>
              </a:spcAft>
              <a:buSzPts val="1400"/>
              <a:buNone/>
            </a:pPr>
            <a:r>
              <a:rPr lang="en-US"/>
              <a:t>The amount of “filling” from local taxes is based on the space available in the crust of the pie and whether the Board wants to fill the pie.</a:t>
            </a:r>
            <a:endParaRPr/>
          </a:p>
          <a:p>
            <a:pPr marL="0" lvl="0" indent="0" algn="l" rtl="0">
              <a:lnSpc>
                <a:spcPct val="100000"/>
              </a:lnSpc>
              <a:spcBef>
                <a:spcPts val="347"/>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6c568f1d5b_3_204: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27</a:t>
            </a:fld>
            <a:endParaRPr/>
          </a:p>
        </p:txBody>
      </p:sp>
      <p:sp>
        <p:nvSpPr>
          <p:cNvPr id="414" name="Google Shape;414;g6c568f1d5b_3_204: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5" name="Google Shape;415;g6c568f1d5b_3_204: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6c568f1d5b_3_123: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28</a:t>
            </a:fld>
            <a:endParaRPr/>
          </a:p>
        </p:txBody>
      </p:sp>
      <p:sp>
        <p:nvSpPr>
          <p:cNvPr id="424" name="Google Shape;424;g6c568f1d5b_3_123: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5" name="Google Shape;425;g6c568f1d5b_3_123: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6c568f1d5b_3_131: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29</a:t>
            </a:fld>
            <a:endParaRPr/>
          </a:p>
        </p:txBody>
      </p:sp>
      <p:sp>
        <p:nvSpPr>
          <p:cNvPr id="433" name="Google Shape;433;g6c568f1d5b_3_131: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4" name="Google Shape;434;g6c568f1d5b_3_131: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Keep this conceptual – 3-year rolling average. Membership is residents, which is not the same as enrollment (kids in seats).</a:t>
            </a:r>
            <a:endParaRPr/>
          </a:p>
          <a:p>
            <a:pPr marL="0" lvl="0" indent="0" algn="l" rtl="0">
              <a:lnSpc>
                <a:spcPct val="100000"/>
              </a:lnSpc>
              <a:spcBef>
                <a:spcPts val="347"/>
              </a:spcBef>
              <a:spcAft>
                <a:spcPts val="0"/>
              </a:spcAft>
              <a:buSzPts val="1400"/>
              <a:buNone/>
            </a:pPr>
            <a:endParaRPr/>
          </a:p>
          <a:p>
            <a:pPr marL="0" lvl="0" indent="0" algn="l" rtl="0">
              <a:lnSpc>
                <a:spcPct val="100000"/>
              </a:lnSpc>
              <a:spcBef>
                <a:spcPts val="347"/>
              </a:spcBef>
              <a:spcAft>
                <a:spcPts val="0"/>
              </a:spcAft>
              <a:buSzPts val="1400"/>
              <a:buNone/>
            </a:pPr>
            <a:r>
              <a:rPr lang="en-US"/>
              <a:t>How does the size of the pie change?</a:t>
            </a:r>
            <a:endParaRPr/>
          </a:p>
          <a:p>
            <a:pPr marL="171398" lvl="0" indent="-171398" algn="l" rtl="0">
              <a:lnSpc>
                <a:spcPct val="100000"/>
              </a:lnSpc>
              <a:spcBef>
                <a:spcPts val="347"/>
              </a:spcBef>
              <a:spcAft>
                <a:spcPts val="0"/>
              </a:spcAft>
              <a:buClr>
                <a:schemeClr val="dk1"/>
              </a:buClr>
              <a:buSzPts val="1200"/>
              <a:buFont typeface="Arial"/>
              <a:buChar char="-"/>
            </a:pPr>
            <a:r>
              <a:rPr lang="en-US"/>
              <a:t>Membership: Pie gets bigger or smaller as membership grows or shrinks</a:t>
            </a:r>
            <a:endParaRPr/>
          </a:p>
          <a:p>
            <a:pPr marL="171398" lvl="0" indent="-171398" algn="l" rtl="0">
              <a:lnSpc>
                <a:spcPct val="100000"/>
              </a:lnSpc>
              <a:spcBef>
                <a:spcPts val="347"/>
              </a:spcBef>
              <a:spcAft>
                <a:spcPts val="0"/>
              </a:spcAft>
              <a:buClr>
                <a:schemeClr val="dk1"/>
              </a:buClr>
              <a:buSzPts val="1200"/>
              <a:buFont typeface="Arial"/>
              <a:buChar char="-"/>
            </a:pPr>
            <a:r>
              <a:rPr lang="en-US"/>
              <a:t>State lets you grow it (not too often as of late): Per-pupil adjustment has been $0 more often the last several years</a:t>
            </a:r>
            <a:endParaRPr/>
          </a:p>
          <a:p>
            <a:pPr marL="171398" lvl="0" indent="-171398" algn="l" rtl="0">
              <a:lnSpc>
                <a:spcPct val="100000"/>
              </a:lnSpc>
              <a:spcBef>
                <a:spcPts val="347"/>
              </a:spcBef>
              <a:spcAft>
                <a:spcPts val="0"/>
              </a:spcAft>
              <a:buClr>
                <a:schemeClr val="dk1"/>
              </a:buClr>
              <a:buSzPts val="1200"/>
              <a:buFont typeface="Arial"/>
              <a:buChar char="-"/>
            </a:pPr>
            <a:r>
              <a:rPr lang="en-US"/>
              <a:t>Your voters let you grow it: Referenda</a:t>
            </a:r>
            <a:endParaRPr/>
          </a:p>
          <a:p>
            <a:pPr marL="0" lvl="0" indent="0" algn="l" rtl="0">
              <a:lnSpc>
                <a:spcPct val="100000"/>
              </a:lnSpc>
              <a:spcBef>
                <a:spcPts val="347"/>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097c88b7ec_3_258:notes"/>
          <p:cNvSpPr txBox="1">
            <a:spLocks noGrp="1"/>
          </p:cNvSpPr>
          <p:nvPr>
            <p:ph type="sldNum" idx="12"/>
          </p:nvPr>
        </p:nvSpPr>
        <p:spPr>
          <a:xfrm>
            <a:off x="3970734" y="8830661"/>
            <a:ext cx="3038100" cy="464100"/>
          </a:xfrm>
          <a:prstGeom prst="rect">
            <a:avLst/>
          </a:prstGeom>
          <a:noFill/>
          <a:ln>
            <a:noFill/>
          </a:ln>
        </p:spPr>
        <p:txBody>
          <a:bodyPr spcFirstLastPara="1" wrap="square" lIns="89300" tIns="44650" rIns="89300" bIns="4465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159" name="Google Shape;159;g1097c88b7ec_3_258:notes"/>
          <p:cNvSpPr>
            <a:spLocks noGrp="1" noRot="1" noChangeAspect="1"/>
          </p:cNvSpPr>
          <p:nvPr>
            <p:ph type="sldImg" idx="2"/>
          </p:nvPr>
        </p:nvSpPr>
        <p:spPr>
          <a:xfrm>
            <a:off x="1204913" y="697845"/>
            <a:ext cx="46020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1097c88b7ec_3_258:notes"/>
          <p:cNvSpPr txBox="1">
            <a:spLocks noGrp="1"/>
          </p:cNvSpPr>
          <p:nvPr>
            <p:ph type="body" idx="1"/>
          </p:nvPr>
        </p:nvSpPr>
        <p:spPr>
          <a:xfrm>
            <a:off x="701345" y="4416102"/>
            <a:ext cx="5607600" cy="4182600"/>
          </a:xfrm>
          <a:prstGeom prst="rect">
            <a:avLst/>
          </a:prstGeom>
          <a:noFill/>
          <a:ln>
            <a:noFill/>
          </a:ln>
        </p:spPr>
        <p:txBody>
          <a:bodyPr spcFirstLastPara="1" wrap="square" lIns="89300" tIns="44650" rIns="89300" bIns="44650" anchor="t" anchorCtr="0">
            <a:noAutofit/>
          </a:bodyPr>
          <a:lstStyle/>
          <a:p>
            <a:pPr marL="0" lvl="0" indent="0" algn="l" rtl="0">
              <a:spcBef>
                <a:spcPts val="0"/>
              </a:spcBef>
              <a:spcAft>
                <a:spcPts val="0"/>
              </a:spcAft>
              <a:buClr>
                <a:schemeClr val="dk1"/>
              </a:buClr>
              <a:buFont typeface="Arial"/>
              <a:buNone/>
            </a:pPr>
            <a:r>
              <a:rPr lang="en-US"/>
              <a:t>Speaking points:</a:t>
            </a:r>
            <a:endParaRPr/>
          </a:p>
          <a:p>
            <a:pPr marL="330200" lvl="0" indent="-304800" algn="l" rtl="0">
              <a:spcBef>
                <a:spcPts val="360"/>
              </a:spcBef>
              <a:spcAft>
                <a:spcPts val="0"/>
              </a:spcAft>
              <a:buClr>
                <a:schemeClr val="dk1"/>
              </a:buClr>
              <a:buSzPts val="1400"/>
              <a:buChar char="✔"/>
            </a:pPr>
            <a:r>
              <a:rPr lang="en-US"/>
              <a:t>For over a decade the DPI &amp; WASBO has been providing this session to help district leaders better understand the key funding formulas and programs that drive public education’s finances.</a:t>
            </a:r>
            <a:endParaRPr/>
          </a:p>
          <a:p>
            <a:pPr marL="330200" lvl="0" indent="-304800" algn="l" rtl="0">
              <a:spcBef>
                <a:spcPts val="360"/>
              </a:spcBef>
              <a:spcAft>
                <a:spcPts val="0"/>
              </a:spcAft>
              <a:buClr>
                <a:schemeClr val="dk1"/>
              </a:buClr>
              <a:buSzPts val="1400"/>
              <a:buChar char="✔"/>
            </a:pPr>
            <a:r>
              <a:rPr lang="en-US"/>
              <a:t>This year we will continue to touch on the key funding issues but also want to spend some  time discussing the Board’s role in determining the overall goals of the district, the process to be utilized to reach a final budget and what areas local Board’s have significant input on and what areas state and federal regulations rule the day.</a:t>
            </a:r>
            <a:endParaRPr/>
          </a:p>
          <a:p>
            <a:pPr marL="330200" lvl="0" indent="-304800" algn="l" rtl="0">
              <a:spcBef>
                <a:spcPts val="360"/>
              </a:spcBef>
              <a:spcAft>
                <a:spcPts val="0"/>
              </a:spcAft>
              <a:buClr>
                <a:schemeClr val="dk1"/>
              </a:buClr>
              <a:buSzPts val="1400"/>
              <a:buChar char="✔"/>
            </a:pPr>
            <a:r>
              <a:rPr lang="en-US"/>
              <a:t>You should not expect to leave here as a school finance expert!</a:t>
            </a:r>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6c568f1d5b_3_139: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30</a:t>
            </a:fld>
            <a:endParaRPr/>
          </a:p>
        </p:txBody>
      </p:sp>
      <p:sp>
        <p:nvSpPr>
          <p:cNvPr id="442" name="Google Shape;442;g6c568f1d5b_3_139: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3" name="Google Shape;443;g6c568f1d5b_3_139: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This adjustment would expand the size of the district’s revenue limit pie.</a:t>
            </a:r>
            <a:endParaRPr/>
          </a:p>
          <a:p>
            <a:pPr marL="0" lvl="0" indent="0" algn="l" rtl="0">
              <a:lnSpc>
                <a:spcPct val="120000"/>
              </a:lnSpc>
              <a:spcBef>
                <a:spcPts val="0"/>
              </a:spcBef>
              <a:spcAft>
                <a:spcPts val="0"/>
              </a:spcAft>
              <a:buClr>
                <a:schemeClr val="dk1"/>
              </a:buClr>
              <a:buSzPts val="1100"/>
              <a:buFont typeface="Arial"/>
              <a:buNone/>
            </a:pPr>
            <a:r>
              <a:rPr lang="en-US" sz="1300"/>
              <a:t>•</a:t>
            </a:r>
            <a:r>
              <a:rPr lang="en-US" sz="1300">
                <a:latin typeface="Lato"/>
                <a:ea typeface="Lato"/>
                <a:cs typeface="Lato"/>
                <a:sym typeface="Lato"/>
              </a:rPr>
              <a:t>The legislature has the authority to set the per member increase.  Originally, they based it on the annual percentage change in the consumer price index (CPI) for all urban consumers, US city average. Recent years have been flat dollar amounts, zero, &amp; even reductions.</a:t>
            </a:r>
            <a:endParaRPr sz="1300">
              <a:latin typeface="Lato"/>
              <a:ea typeface="Lato"/>
              <a:cs typeface="Lato"/>
              <a:sym typeface="Lato"/>
            </a:endParaRPr>
          </a:p>
          <a:p>
            <a:pPr marL="0" lvl="0" indent="0" algn="l" rtl="0">
              <a:lnSpc>
                <a:spcPct val="120000"/>
              </a:lnSpc>
              <a:spcBef>
                <a:spcPts val="1800"/>
              </a:spcBef>
              <a:spcAft>
                <a:spcPts val="0"/>
              </a:spcAft>
              <a:buClr>
                <a:schemeClr val="dk1"/>
              </a:buClr>
              <a:buSzPts val="1100"/>
              <a:buFont typeface="Arial"/>
              <a:buNone/>
            </a:pPr>
            <a:r>
              <a:rPr lang="en-US" sz="1300"/>
              <a:t>•</a:t>
            </a:r>
            <a:r>
              <a:rPr lang="en-US" sz="1300">
                <a:latin typeface="Lato"/>
                <a:ea typeface="Lato"/>
                <a:cs typeface="Lato"/>
                <a:sym typeface="Lato"/>
              </a:rPr>
              <a:t>The per member increase range was as low as -$532.00 in 2011-12 and as high as $274.68 in 2008-09.</a:t>
            </a:r>
            <a:endParaRPr sz="1300">
              <a:latin typeface="Lato"/>
              <a:ea typeface="Lato"/>
              <a:cs typeface="Lato"/>
              <a:sym typeface="Lato"/>
            </a:endParaRPr>
          </a:p>
          <a:p>
            <a:pPr marL="0" lvl="0" indent="0" algn="l" rtl="0">
              <a:lnSpc>
                <a:spcPct val="120000"/>
              </a:lnSpc>
              <a:spcBef>
                <a:spcPts val="1800"/>
              </a:spcBef>
              <a:spcAft>
                <a:spcPts val="0"/>
              </a:spcAft>
              <a:buClr>
                <a:schemeClr val="dk1"/>
              </a:buClr>
              <a:buSzPts val="1100"/>
              <a:buFont typeface="Arial"/>
              <a:buNone/>
            </a:pPr>
            <a:r>
              <a:rPr lang="en-US" sz="1300"/>
              <a:t>•</a:t>
            </a:r>
            <a:r>
              <a:rPr lang="en-US" sz="1300">
                <a:latin typeface="Lato"/>
                <a:ea typeface="Lato"/>
                <a:cs typeface="Lato"/>
                <a:sym typeface="Lato"/>
              </a:rPr>
              <a:t>For 2015-16, 2016-17, 2017-18, 2018-19, 2021-22, and 2022-23, the legislature has set the increment at $0.00. </a:t>
            </a:r>
            <a:endParaRPr sz="1300">
              <a:latin typeface="Lato"/>
              <a:ea typeface="Lato"/>
              <a:cs typeface="Lato"/>
              <a:sym typeface="Lato"/>
            </a:endParaRPr>
          </a:p>
          <a:p>
            <a:pPr marL="0" lvl="0" indent="0" algn="l" rtl="0">
              <a:lnSpc>
                <a:spcPct val="100000"/>
              </a:lnSpc>
              <a:spcBef>
                <a:spcPts val="180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c568f1d5b_3_147:notes"/>
          <p:cNvSpPr>
            <a:spLocks noGrp="1" noRot="1" noChangeAspect="1"/>
          </p:cNvSpPr>
          <p:nvPr>
            <p:ph type="sldImg" idx="2"/>
          </p:nvPr>
        </p:nvSpPr>
        <p:spPr>
          <a:xfrm>
            <a:off x="2895600" y="525463"/>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1" name="Google Shape;451;g6c568f1d5b_3_147:notes"/>
          <p:cNvSpPr txBox="1">
            <a:spLocks noGrp="1"/>
          </p:cNvSpPr>
          <p:nvPr>
            <p:ph type="body" idx="1"/>
          </p:nvPr>
        </p:nvSpPr>
        <p:spPr>
          <a:xfrm>
            <a:off x="930045" y="3330174"/>
            <a:ext cx="7436188" cy="3155152"/>
          </a:xfrm>
          <a:prstGeom prst="rect">
            <a:avLst/>
          </a:prstGeom>
          <a:noFill/>
          <a:ln>
            <a:noFill/>
          </a:ln>
        </p:spPr>
        <p:txBody>
          <a:bodyPr spcFirstLastPara="1" wrap="square" lIns="90525" tIns="45250" rIns="90525" bIns="45250" anchor="t" anchorCtr="0">
            <a:noAutofit/>
          </a:bodyPr>
          <a:lstStyle/>
          <a:p>
            <a:pPr marL="0" lvl="0" indent="0" algn="l" rtl="0">
              <a:lnSpc>
                <a:spcPct val="100000"/>
              </a:lnSpc>
              <a:spcBef>
                <a:spcPts val="0"/>
              </a:spcBef>
              <a:spcAft>
                <a:spcPts val="0"/>
              </a:spcAft>
              <a:buSzPts val="1400"/>
              <a:buNone/>
            </a:pPr>
            <a:r>
              <a:rPr lang="en-US"/>
              <a:t>93-94 ranged from and peaked </a:t>
            </a:r>
            <a:endParaRPr/>
          </a:p>
          <a:p>
            <a:pPr marL="0" lvl="0" indent="0" algn="l" rtl="0">
              <a:lnSpc>
                <a:spcPct val="100000"/>
              </a:lnSpc>
              <a:spcBef>
                <a:spcPts val="0"/>
              </a:spcBef>
              <a:spcAft>
                <a:spcPts val="0"/>
              </a:spcAft>
              <a:buSzPts val="1400"/>
              <a:buNone/>
            </a:pPr>
            <a:r>
              <a:rPr lang="en-US"/>
              <a:t>From 1993-94 to 2008-09 the Revenue Limit- Allowed Per-Member change ranged from $190 to as high as $274.68           </a:t>
            </a:r>
            <a:endParaRPr/>
          </a:p>
          <a:p>
            <a:pPr marL="0" lvl="0" indent="0" algn="l" rtl="0">
              <a:lnSpc>
                <a:spcPct val="100000"/>
              </a:lnSpc>
              <a:spcBef>
                <a:spcPts val="0"/>
              </a:spcBef>
              <a:spcAft>
                <a:spcPts val="0"/>
              </a:spcAft>
              <a:buSzPts val="1400"/>
              <a:buNone/>
            </a:pPr>
            <a:r>
              <a:rPr lang="en-US"/>
              <a:t>The Per Pupil Categorical Aid was introduced in the 2012-13 year. </a:t>
            </a:r>
            <a:endParaRPr/>
          </a:p>
        </p:txBody>
      </p:sp>
      <p:sp>
        <p:nvSpPr>
          <p:cNvPr id="452" name="Google Shape;452;g6c568f1d5b_3_147:notes"/>
          <p:cNvSpPr txBox="1"/>
          <p:nvPr/>
        </p:nvSpPr>
        <p:spPr>
          <a:xfrm>
            <a:off x="2" y="2"/>
            <a:ext cx="4028738" cy="351186"/>
          </a:xfrm>
          <a:prstGeom prst="rect">
            <a:avLst/>
          </a:prstGeom>
          <a:noFill/>
          <a:ln>
            <a:noFill/>
          </a:ln>
        </p:spPr>
        <p:txBody>
          <a:bodyPr spcFirstLastPara="1" wrap="square" lIns="90525" tIns="45250" rIns="90525" bIns="45250" anchor="t" anchorCtr="0">
            <a:noAutofit/>
          </a:bodyPr>
          <a:lstStyle/>
          <a:p>
            <a:pPr marL="0" marR="0" lvl="0" indent="0" algn="l" rtl="0">
              <a:lnSpc>
                <a:spcPct val="100000"/>
              </a:lnSpc>
              <a:spcBef>
                <a:spcPts val="0"/>
              </a:spcBef>
              <a:spcAft>
                <a:spcPts val="0"/>
              </a:spcAft>
              <a:buNone/>
            </a:pPr>
            <a:r>
              <a:rPr lang="en-US" sz="1100" b="0" i="0" u="none" strike="noStrike" cap="none">
                <a:solidFill>
                  <a:schemeClr val="dk1"/>
                </a:solidFill>
                <a:latin typeface="Times New Roman"/>
                <a:ea typeface="Times New Roman"/>
                <a:cs typeface="Times New Roman"/>
                <a:sym typeface="Times New Roman"/>
              </a:rPr>
              <a:t>School Finance Issues</a:t>
            </a:r>
            <a:endParaRPr sz="1400" b="0" i="0" u="none" strike="noStrike" cap="none">
              <a:solidFill>
                <a:srgbClr val="000000"/>
              </a:solidFill>
              <a:latin typeface="Arial"/>
              <a:ea typeface="Arial"/>
              <a:cs typeface="Arial"/>
              <a:sym typeface="Arial"/>
            </a:endParaRPr>
          </a:p>
        </p:txBody>
      </p:sp>
      <p:sp>
        <p:nvSpPr>
          <p:cNvPr id="453" name="Google Shape;453;g6c568f1d5b_3_147:notes"/>
          <p:cNvSpPr txBox="1"/>
          <p:nvPr/>
        </p:nvSpPr>
        <p:spPr>
          <a:xfrm>
            <a:off x="5265540" y="2"/>
            <a:ext cx="4028738" cy="351186"/>
          </a:xfrm>
          <a:prstGeom prst="rect">
            <a:avLst/>
          </a:prstGeom>
          <a:noFill/>
          <a:ln>
            <a:noFill/>
          </a:ln>
        </p:spPr>
        <p:txBody>
          <a:bodyPr spcFirstLastPara="1" wrap="square" lIns="90525" tIns="45250" rIns="90525" bIns="45250" anchor="t" anchorCtr="0">
            <a:noAutofit/>
          </a:bodyPr>
          <a:lstStyle/>
          <a:p>
            <a:pPr marL="0" marR="0" lvl="0" indent="0" algn="r" rtl="0">
              <a:lnSpc>
                <a:spcPct val="100000"/>
              </a:lnSpc>
              <a:spcBef>
                <a:spcPts val="0"/>
              </a:spcBef>
              <a:spcAft>
                <a:spcPts val="0"/>
              </a:spcAft>
              <a:buNone/>
            </a:pPr>
            <a:r>
              <a:rPr lang="en-US" sz="1100" b="0" i="0" u="none" strike="noStrike" cap="none">
                <a:solidFill>
                  <a:schemeClr val="dk1"/>
                </a:solidFill>
                <a:latin typeface="Times New Roman"/>
                <a:ea typeface="Times New Roman"/>
                <a:cs typeface="Times New Roman"/>
                <a:sym typeface="Times New Roman"/>
              </a:rPr>
              <a:t>1/17/2019</a:t>
            </a:r>
            <a:endParaRPr sz="1100" b="0" i="0" u="none" strike="noStrike" cap="none">
              <a:solidFill>
                <a:schemeClr val="dk1"/>
              </a:solidFill>
              <a:latin typeface="Times New Roman"/>
              <a:ea typeface="Times New Roman"/>
              <a:cs typeface="Times New Roman"/>
              <a:sym typeface="Times New Roman"/>
            </a:endParaRPr>
          </a:p>
        </p:txBody>
      </p:sp>
      <p:sp>
        <p:nvSpPr>
          <p:cNvPr id="454" name="Google Shape;454;g6c568f1d5b_3_147:notes"/>
          <p:cNvSpPr txBox="1"/>
          <p:nvPr/>
        </p:nvSpPr>
        <p:spPr>
          <a:xfrm>
            <a:off x="5265540" y="6656869"/>
            <a:ext cx="4028738" cy="352348"/>
          </a:xfrm>
          <a:prstGeom prst="rect">
            <a:avLst/>
          </a:prstGeom>
          <a:noFill/>
          <a:ln>
            <a:noFill/>
          </a:ln>
        </p:spPr>
        <p:txBody>
          <a:bodyPr spcFirstLastPara="1" wrap="square" lIns="90525" tIns="45250" rIns="90525" bIns="45250" anchor="b" anchorCtr="0">
            <a:noAutofit/>
          </a:bodyPr>
          <a:lstStyle/>
          <a:p>
            <a:pPr marL="0" marR="0" lvl="0" indent="0" algn="r" rtl="0">
              <a:lnSpc>
                <a:spcPct val="100000"/>
              </a:lnSpc>
              <a:spcBef>
                <a:spcPts val="0"/>
              </a:spcBef>
              <a:spcAft>
                <a:spcPts val="0"/>
              </a:spcAft>
              <a:buNone/>
            </a:pPr>
            <a:fld id="{00000000-1234-1234-1234-123412341234}" type="slidenum">
              <a:rPr lang="en-US" sz="1100" b="0" i="0" u="none" strike="noStrike" cap="none">
                <a:solidFill>
                  <a:schemeClr val="dk1"/>
                </a:solidFill>
                <a:latin typeface="Times New Roman"/>
                <a:ea typeface="Times New Roman"/>
                <a:cs typeface="Times New Roman"/>
                <a:sym typeface="Times New Roman"/>
              </a:rPr>
              <a:t>31</a:t>
            </a:fld>
            <a:endParaRPr sz="1100" b="0" i="0" u="none" strike="noStrike" cap="none">
              <a:solidFill>
                <a:schemeClr val="dk1"/>
              </a:solidFill>
              <a:latin typeface="Times New Roman"/>
              <a:ea typeface="Times New Roman"/>
              <a:cs typeface="Times New Roman"/>
              <a:sym typeface="Times New Roman"/>
            </a:endParaRPr>
          </a:p>
        </p:txBody>
      </p:sp>
      <p:sp>
        <p:nvSpPr>
          <p:cNvPr id="455" name="Google Shape;455;g6c568f1d5b_3_147:notes"/>
          <p:cNvSpPr txBox="1"/>
          <p:nvPr/>
        </p:nvSpPr>
        <p:spPr>
          <a:xfrm>
            <a:off x="2" y="6656869"/>
            <a:ext cx="4028738" cy="352348"/>
          </a:xfrm>
          <a:prstGeom prst="rect">
            <a:avLst/>
          </a:prstGeom>
          <a:noFill/>
          <a:ln>
            <a:noFill/>
          </a:ln>
        </p:spPr>
        <p:txBody>
          <a:bodyPr spcFirstLastPara="1" wrap="square" lIns="90525" tIns="45250" rIns="90525" bIns="45250" anchor="b" anchorCtr="0">
            <a:noAutofit/>
          </a:bodyPr>
          <a:lstStyle/>
          <a:p>
            <a:pPr marL="0" marR="0" lvl="0" indent="0" algn="l" rtl="0">
              <a:lnSpc>
                <a:spcPct val="100000"/>
              </a:lnSpc>
              <a:spcBef>
                <a:spcPts val="0"/>
              </a:spcBef>
              <a:spcAft>
                <a:spcPts val="0"/>
              </a:spcAft>
              <a:buNone/>
            </a:pPr>
            <a:r>
              <a:rPr lang="en-US" sz="1100" b="0" i="0" u="none" strike="noStrike" cap="none">
                <a:solidFill>
                  <a:schemeClr val="dk1"/>
                </a:solidFill>
                <a:latin typeface="Times New Roman"/>
                <a:ea typeface="Times New Roman"/>
                <a:cs typeface="Times New Roman"/>
                <a:sym typeface="Times New Roman"/>
              </a:rPr>
              <a:t>Presented by Bambi Statz, Ph.D.  Fall 2010</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6c568f1d5b_3_159:notes"/>
          <p:cNvSpPr txBox="1"/>
          <p:nvPr/>
        </p:nvSpPr>
        <p:spPr>
          <a:xfrm>
            <a:off x="5265540" y="6659188"/>
            <a:ext cx="4028738" cy="350024"/>
          </a:xfrm>
          <a:prstGeom prst="rect">
            <a:avLst/>
          </a:prstGeom>
          <a:noFill/>
          <a:ln>
            <a:noFill/>
          </a:ln>
        </p:spPr>
        <p:txBody>
          <a:bodyPr spcFirstLastPara="1" wrap="square" lIns="89475" tIns="44725" rIns="89475" bIns="44725" anchor="b" anchorCtr="0">
            <a:noAutofit/>
          </a:bodyPr>
          <a:lstStyle/>
          <a:p>
            <a:pPr marL="0" marR="0" lvl="0" indent="0" algn="r" rtl="0">
              <a:lnSpc>
                <a:spcPct val="100000"/>
              </a:lnSpc>
              <a:spcBef>
                <a:spcPts val="0"/>
              </a:spcBef>
              <a:spcAft>
                <a:spcPts val="0"/>
              </a:spcAft>
              <a:buNone/>
            </a:pPr>
            <a:fld id="{00000000-1234-1234-1234-123412341234}" type="slidenum">
              <a:rPr lang="en-US" sz="1100" b="0" i="0" u="none" strike="noStrike" cap="none">
                <a:solidFill>
                  <a:schemeClr val="dk1"/>
                </a:solidFill>
                <a:latin typeface="Arial"/>
                <a:ea typeface="Arial"/>
                <a:cs typeface="Arial"/>
                <a:sym typeface="Arial"/>
              </a:rPr>
              <a:t>32</a:t>
            </a:fld>
            <a:endParaRPr sz="1100" b="0" i="0" u="none" strike="noStrike" cap="none">
              <a:solidFill>
                <a:schemeClr val="dk1"/>
              </a:solidFill>
              <a:latin typeface="Arial"/>
              <a:ea typeface="Arial"/>
              <a:cs typeface="Arial"/>
              <a:sym typeface="Arial"/>
            </a:endParaRPr>
          </a:p>
        </p:txBody>
      </p:sp>
      <p:sp>
        <p:nvSpPr>
          <p:cNvPr id="464" name="Google Shape;464;g6c568f1d5b_3_159: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5" name="Google Shape;465;g6c568f1d5b_3_159: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As membership grows or declines, we can see the size of the pie will expand or shrink.</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6c568f1d5b_3_179: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33</a:t>
            </a:fld>
            <a:endParaRPr/>
          </a:p>
        </p:txBody>
      </p:sp>
      <p:sp>
        <p:nvSpPr>
          <p:cNvPr id="485" name="Google Shape;485;g6c568f1d5b_3_179: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6" name="Google Shape;486;g6c568f1d5b_3_179: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Touch on referenda here.  This is an opportunity for the voters to decide if they want to expand the pie of the district.</a:t>
            </a:r>
            <a:br>
              <a:rPr lang="en-US"/>
            </a:b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6d3427b073_7_56: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34</a:t>
            </a:fld>
            <a:endParaRPr/>
          </a:p>
        </p:txBody>
      </p:sp>
      <p:sp>
        <p:nvSpPr>
          <p:cNvPr id="494" name="Google Shape;494;g6d3427b073_7_56: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5" name="Google Shape;495;g6d3427b073_7_56: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How much of the pie is the blue slice?</a:t>
            </a:r>
            <a:endParaRPr/>
          </a:p>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More money in “State Aid” without a corresponding increase to the Revenue Limit won’t result in additional revenue for the district.  It just results in property tax relief.</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“State Aid” includes General School Aids, High Poverty Aid, State Aid for Exempt Computers and State Aid for Exempt Personal Property.</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2022-23 general school aids includes: $5,141.7 million equalization aids; $37.2 million integration (Chapter 220) aids; and $22.7 million special adjustment aids (hold harmless aids).</a:t>
            </a: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b51f3279f_0_9: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3" name="Google Shape;503;g7b51f3279f_0_9: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“As nearly uniform as practicable” does not mean the state guarantees a certain level of per-pupil funding.</a:t>
            </a:r>
            <a:endParaRPr/>
          </a:p>
        </p:txBody>
      </p:sp>
      <p:sp>
        <p:nvSpPr>
          <p:cNvPr id="504" name="Google Shape;504;g7b51f3279f_0_9: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solidFill>
                  <a:srgbClr val="000000"/>
                </a:solidFill>
              </a:rPr>
              <a:t>35</a:t>
            </a:fld>
            <a:endParaRPr>
              <a:solidFill>
                <a:srgbClr val="000000"/>
              </a:solidFill>
            </a:endParaRPr>
          </a:p>
        </p:txBody>
      </p:sp>
      <p:sp>
        <p:nvSpPr>
          <p:cNvPr id="505" name="Google Shape;505;g7b51f3279f_0_9:notes"/>
          <p:cNvSpPr txBox="1">
            <a:spLocks noGrp="1"/>
          </p:cNvSpPr>
          <p:nvPr>
            <p:ph type="dt" idx="10"/>
          </p:nvPr>
        </p:nvSpPr>
        <p:spPr>
          <a:xfrm>
            <a:off x="3970734" y="4"/>
            <a:ext cx="3038013" cy="464181"/>
          </a:xfrm>
          <a:prstGeom prst="rect">
            <a:avLst/>
          </a:prstGeom>
          <a:noFill/>
          <a:ln>
            <a:noFill/>
          </a:ln>
        </p:spPr>
        <p:txBody>
          <a:bodyPr spcFirstLastPara="1" wrap="square" lIns="89475" tIns="44725" rIns="89475" bIns="44725" anchor="t" anchorCtr="0">
            <a:noAutofit/>
          </a:bodyPr>
          <a:lstStyle/>
          <a:p>
            <a:pPr marL="0" marR="0" lvl="0" indent="0" algn="r" rtl="0">
              <a:lnSpc>
                <a:spcPct val="100000"/>
              </a:lnSpc>
              <a:spcBef>
                <a:spcPts val="0"/>
              </a:spcBef>
              <a:spcAft>
                <a:spcPts val="0"/>
              </a:spcAft>
              <a:buSzPts val="1400"/>
              <a:buNone/>
            </a:pPr>
            <a:r>
              <a:rPr lang="en-US">
                <a:solidFill>
                  <a:srgbClr val="000000"/>
                </a:solidFill>
              </a:rPr>
              <a:t>11/16/2011</a:t>
            </a:r>
            <a:endParaRPr/>
          </a:p>
        </p:txBody>
      </p:sp>
      <p:sp>
        <p:nvSpPr>
          <p:cNvPr id="506" name="Google Shape;506;g7b51f3279f_0_9:notes"/>
          <p:cNvSpPr txBox="1">
            <a:spLocks noGrp="1"/>
          </p:cNvSpPr>
          <p:nvPr>
            <p:ph type="ftr" idx="11"/>
          </p:nvPr>
        </p:nvSpPr>
        <p:spPr>
          <a:xfrm>
            <a:off x="1" y="8830661"/>
            <a:ext cx="3038013" cy="464181"/>
          </a:xfrm>
          <a:prstGeom prst="rect">
            <a:avLst/>
          </a:prstGeom>
          <a:noFill/>
          <a:ln>
            <a:noFill/>
          </a:ln>
        </p:spPr>
        <p:txBody>
          <a:bodyPr spcFirstLastPara="1" wrap="square" lIns="89475" tIns="44725" rIns="89475" bIns="44725" anchor="b" anchorCtr="0">
            <a:noAutofit/>
          </a:bodyPr>
          <a:lstStyle/>
          <a:p>
            <a:pPr marL="0" marR="0" lvl="0" indent="0" algn="l" rtl="0">
              <a:lnSpc>
                <a:spcPct val="100000"/>
              </a:lnSpc>
              <a:spcBef>
                <a:spcPts val="0"/>
              </a:spcBef>
              <a:spcAft>
                <a:spcPts val="0"/>
              </a:spcAft>
              <a:buSzPts val="1400"/>
              <a:buNone/>
            </a:pPr>
            <a:r>
              <a:rPr lang="en-US">
                <a:solidFill>
                  <a:srgbClr val="000000"/>
                </a:solidFill>
              </a:rPr>
              <a:t>Erin Fath &amp; Bob Avery, DPI School Financial Services</a:t>
            </a:r>
            <a:endParaRPr/>
          </a:p>
        </p:txBody>
      </p:sp>
      <p:sp>
        <p:nvSpPr>
          <p:cNvPr id="507" name="Google Shape;507;g7b51f3279f_0_9:notes"/>
          <p:cNvSpPr txBox="1">
            <a:spLocks noGrp="1"/>
          </p:cNvSpPr>
          <p:nvPr>
            <p:ph type="hdr" idx="3"/>
          </p:nvPr>
        </p:nvSpPr>
        <p:spPr>
          <a:xfrm>
            <a:off x="1" y="4"/>
            <a:ext cx="3038013" cy="464181"/>
          </a:xfrm>
          <a:prstGeom prst="rect">
            <a:avLst/>
          </a:prstGeom>
          <a:noFill/>
          <a:ln>
            <a:noFill/>
          </a:ln>
        </p:spPr>
        <p:txBody>
          <a:bodyPr spcFirstLastPara="1" wrap="square" lIns="89475" tIns="44725" rIns="89475" bIns="44725" anchor="t" anchorCtr="0">
            <a:noAutofit/>
          </a:bodyPr>
          <a:lstStyle/>
          <a:p>
            <a:pPr marL="0" marR="0" lvl="0" indent="0" algn="l" rtl="0">
              <a:lnSpc>
                <a:spcPct val="100000"/>
              </a:lnSpc>
              <a:spcBef>
                <a:spcPts val="0"/>
              </a:spcBef>
              <a:spcAft>
                <a:spcPts val="0"/>
              </a:spcAft>
              <a:buSzPts val="1400"/>
              <a:buNone/>
            </a:pPr>
            <a:r>
              <a:rPr lang="en-US">
                <a:solidFill>
                  <a:srgbClr val="000000"/>
                </a:solidFill>
              </a:rPr>
              <a:t>SCHOOL FINANCE ESSENTIALS (WASDA New Administrators Workshop)</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7b51f3279f_0_28: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36</a:t>
            </a:fld>
            <a:endParaRPr/>
          </a:p>
        </p:txBody>
      </p:sp>
      <p:sp>
        <p:nvSpPr>
          <p:cNvPr id="515" name="Google Shape;515;g7b51f3279f_0_28: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6" name="Google Shape;516;g7b51f3279f_0_28: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7b51f3279f_2_31: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endParaRPr/>
          </a:p>
        </p:txBody>
      </p:sp>
      <p:sp>
        <p:nvSpPr>
          <p:cNvPr id="524" name="Google Shape;524;g7b51f3279f_2_31: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7b51f3279f_0_36: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38</a:t>
            </a:fld>
            <a:endParaRPr/>
          </a:p>
        </p:txBody>
      </p:sp>
      <p:sp>
        <p:nvSpPr>
          <p:cNvPr id="532" name="Google Shape;532;g7b51f3279f_0_36: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3" name="Google Shape;533;g7b51f3279f_0_36: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Editorialize on enrollment vs. membership - loop in summer school.</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d255685bae_0_0:notes"/>
          <p:cNvSpPr txBox="1">
            <a:spLocks noGrp="1"/>
          </p:cNvSpPr>
          <p:nvPr>
            <p:ph type="sldNum" idx="12"/>
          </p:nvPr>
        </p:nvSpPr>
        <p:spPr>
          <a:xfrm>
            <a:off x="3970734" y="8830661"/>
            <a:ext cx="3038100" cy="464100"/>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39</a:t>
            </a:fld>
            <a:endParaRPr/>
          </a:p>
        </p:txBody>
      </p:sp>
      <p:sp>
        <p:nvSpPr>
          <p:cNvPr id="541" name="Google Shape;541;g1d255685bae_0_0: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2" name="Google Shape;542;g1d255685bae_0_0:notes"/>
          <p:cNvSpPr txBox="1">
            <a:spLocks noGrp="1"/>
          </p:cNvSpPr>
          <p:nvPr>
            <p:ph type="body" idx="1"/>
          </p:nvPr>
        </p:nvSpPr>
        <p:spPr>
          <a:xfrm>
            <a:off x="701345" y="4416102"/>
            <a:ext cx="5607600" cy="4182600"/>
          </a:xfrm>
          <a:prstGeom prst="rect">
            <a:avLst/>
          </a:prstGeom>
          <a:noFill/>
          <a:ln>
            <a:noFill/>
          </a:ln>
        </p:spPr>
        <p:txBody>
          <a:bodyPr spcFirstLastPara="1" wrap="square" lIns="89475" tIns="44725" rIns="89475" bIns="44725" anchor="t" anchorCtr="0">
            <a:noAutofit/>
          </a:bodyPr>
          <a:lstStyle/>
          <a:p>
            <a:pPr marL="0" lvl="0" indent="0" algn="l" rtl="0">
              <a:lnSpc>
                <a:spcPct val="115000"/>
              </a:lnSpc>
              <a:spcBef>
                <a:spcPts val="300"/>
              </a:spcBef>
              <a:spcAft>
                <a:spcPts val="0"/>
              </a:spcAft>
              <a:buClr>
                <a:schemeClr val="dk1"/>
              </a:buClr>
              <a:buSzPts val="1100"/>
              <a:buFont typeface="Arial"/>
              <a:buNone/>
            </a:pPr>
            <a:r>
              <a:rPr lang="en-US">
                <a:latin typeface="Calibri"/>
                <a:ea typeface="Calibri"/>
                <a:cs typeface="Calibri"/>
                <a:sym typeface="Calibri"/>
              </a:rPr>
              <a:t>For 2022-23 General Aid, Prior Year (PY) data from 2021-22, excluding Norris</a:t>
            </a:r>
            <a:endParaRPr>
              <a:latin typeface="Calibri"/>
              <a:ea typeface="Calibri"/>
              <a:cs typeface="Calibri"/>
              <a:sym typeface="Calibri"/>
            </a:endParaRPr>
          </a:p>
          <a:p>
            <a:pPr marL="0" lvl="0" indent="0" algn="l" rtl="0">
              <a:lnSpc>
                <a:spcPct val="115000"/>
              </a:lnSpc>
              <a:spcBef>
                <a:spcPts val="300"/>
              </a:spcBef>
              <a:spcAft>
                <a:spcPts val="0"/>
              </a:spcAft>
              <a:buClr>
                <a:schemeClr val="dk1"/>
              </a:buClr>
              <a:buSzPts val="1100"/>
              <a:buFont typeface="Arial"/>
              <a:buNone/>
            </a:pPr>
            <a:r>
              <a:rPr lang="en-US">
                <a:latin typeface="Calibri"/>
                <a:ea typeface="Calibri"/>
                <a:cs typeface="Calibri"/>
                <a:sym typeface="Calibri"/>
              </a:rPr>
              <a:t>Low – Abbotsford $282,065</a:t>
            </a:r>
            <a:endParaRPr>
              <a:latin typeface="Calibri"/>
              <a:ea typeface="Calibri"/>
              <a:cs typeface="Calibri"/>
              <a:sym typeface="Calibri"/>
            </a:endParaRPr>
          </a:p>
          <a:p>
            <a:pPr marL="0" lvl="0" indent="0" algn="l" rtl="0">
              <a:lnSpc>
                <a:spcPct val="115000"/>
              </a:lnSpc>
              <a:spcBef>
                <a:spcPts val="300"/>
              </a:spcBef>
              <a:spcAft>
                <a:spcPts val="0"/>
              </a:spcAft>
              <a:buClr>
                <a:schemeClr val="dk1"/>
              </a:buClr>
              <a:buSzPts val="1100"/>
              <a:buFont typeface="Arial"/>
              <a:buNone/>
            </a:pPr>
            <a:r>
              <a:rPr lang="en-US">
                <a:latin typeface="Calibri"/>
                <a:ea typeface="Calibri"/>
                <a:cs typeface="Calibri"/>
                <a:sym typeface="Calibri"/>
              </a:rPr>
              <a:t>High – North Lakeland $</a:t>
            </a:r>
            <a:r>
              <a:rPr lang="en-US" sz="1800">
                <a:latin typeface="Calibri"/>
                <a:ea typeface="Calibri"/>
                <a:cs typeface="Calibri"/>
                <a:sym typeface="Calibri"/>
              </a:rPr>
              <a:t>16,646,813</a:t>
            </a:r>
            <a:endParaRPr sz="1800">
              <a:latin typeface="Calibri"/>
              <a:ea typeface="Calibri"/>
              <a:cs typeface="Calibri"/>
              <a:sym typeface="Calibri"/>
            </a:endParaRPr>
          </a:p>
          <a:p>
            <a:pPr marL="0" lvl="0" indent="0" algn="l" rtl="0">
              <a:lnSpc>
                <a:spcPct val="115000"/>
              </a:lnSpc>
              <a:spcBef>
                <a:spcPts val="300"/>
              </a:spcBef>
              <a:spcAft>
                <a:spcPts val="0"/>
              </a:spcAft>
              <a:buClr>
                <a:schemeClr val="dk1"/>
              </a:buClr>
              <a:buSzPts val="1100"/>
              <a:buFont typeface="Arial"/>
              <a:buNone/>
            </a:pPr>
            <a:r>
              <a:rPr lang="en-US">
                <a:latin typeface="Calibri"/>
                <a:ea typeface="Calibri"/>
                <a:cs typeface="Calibri"/>
                <a:sym typeface="Calibri"/>
              </a:rPr>
              <a:t>Ratio: 59 to 1</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97c88b7ec_3_380:notes"/>
          <p:cNvSpPr txBox="1">
            <a:spLocks noGrp="1"/>
          </p:cNvSpPr>
          <p:nvPr>
            <p:ph type="sldNum" idx="12"/>
          </p:nvPr>
        </p:nvSpPr>
        <p:spPr>
          <a:xfrm>
            <a:off x="3970734" y="8830661"/>
            <a:ext cx="3038100" cy="464100"/>
          </a:xfrm>
          <a:prstGeom prst="rect">
            <a:avLst/>
          </a:prstGeom>
          <a:noFill/>
          <a:ln>
            <a:noFill/>
          </a:ln>
        </p:spPr>
        <p:txBody>
          <a:bodyPr spcFirstLastPara="1" wrap="square" lIns="89300" tIns="44650" rIns="89300" bIns="4465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168" name="Google Shape;168;g1097c88b7ec_3_380:notes"/>
          <p:cNvSpPr>
            <a:spLocks noGrp="1" noRot="1" noChangeAspect="1"/>
          </p:cNvSpPr>
          <p:nvPr>
            <p:ph type="sldImg" idx="2"/>
          </p:nvPr>
        </p:nvSpPr>
        <p:spPr>
          <a:xfrm>
            <a:off x="1204913" y="697845"/>
            <a:ext cx="46020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g1097c88b7ec_3_380:notes"/>
          <p:cNvSpPr txBox="1">
            <a:spLocks noGrp="1"/>
          </p:cNvSpPr>
          <p:nvPr>
            <p:ph type="body" idx="1"/>
          </p:nvPr>
        </p:nvSpPr>
        <p:spPr>
          <a:xfrm>
            <a:off x="701345" y="4416102"/>
            <a:ext cx="5607600" cy="4182600"/>
          </a:xfrm>
          <a:prstGeom prst="rect">
            <a:avLst/>
          </a:prstGeom>
          <a:noFill/>
          <a:ln>
            <a:noFill/>
          </a:ln>
        </p:spPr>
        <p:txBody>
          <a:bodyPr spcFirstLastPara="1" wrap="square" lIns="89300" tIns="44650" rIns="89300" bIns="44650" anchor="t" anchorCtr="0">
            <a:noAutofit/>
          </a:bodyPr>
          <a:lstStyle/>
          <a:p>
            <a:pPr marL="0" lvl="0" indent="0" algn="l" rtl="0">
              <a:spcBef>
                <a:spcPts val="0"/>
              </a:spcBef>
              <a:spcAft>
                <a:spcPts val="0"/>
              </a:spcAft>
              <a:buNone/>
            </a:pPr>
            <a:r>
              <a:rPr lang="en-US"/>
              <a:t>Font consistency</a:t>
            </a:r>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7b51f3279f_0_77: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9" name="Google Shape;549;g7b51f3279f_0_77: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Consolidate: Negative aid is how the state shifts from wealthier than average districts to poorer than average districts, it’s how the formula works</a:t>
            </a:r>
            <a:endParaRPr/>
          </a:p>
          <a:p>
            <a:pPr marL="0" lvl="0" indent="0" algn="l" rtl="0">
              <a:lnSpc>
                <a:spcPct val="100000"/>
              </a:lnSpc>
              <a:spcBef>
                <a:spcPts val="347"/>
              </a:spcBef>
              <a:spcAft>
                <a:spcPts val="0"/>
              </a:spcAft>
              <a:buSzPts val="1400"/>
              <a:buNone/>
            </a:pPr>
            <a:endParaRPr/>
          </a:p>
          <a:p>
            <a:pPr marL="0" lvl="0" indent="0" algn="l" rtl="0">
              <a:lnSpc>
                <a:spcPct val="100000"/>
              </a:lnSpc>
              <a:spcBef>
                <a:spcPts val="347"/>
              </a:spcBef>
              <a:spcAft>
                <a:spcPts val="0"/>
              </a:spcAft>
              <a:buSzPts val="1400"/>
              <a:buNone/>
            </a:pPr>
            <a:r>
              <a:rPr lang="en-US"/>
              <a:t>Districts that are in negative aid lose aid dollars as their shared cost increase.</a:t>
            </a:r>
            <a:endParaRPr/>
          </a:p>
        </p:txBody>
      </p:sp>
      <p:sp>
        <p:nvSpPr>
          <p:cNvPr id="550" name="Google Shape;550;g7b51f3279f_0_77:notes"/>
          <p:cNvSpPr txBox="1"/>
          <p:nvPr/>
        </p:nvSpPr>
        <p:spPr>
          <a:xfrm>
            <a:off x="3970734" y="8829124"/>
            <a:ext cx="3038013" cy="465633"/>
          </a:xfrm>
          <a:prstGeom prst="rect">
            <a:avLst/>
          </a:prstGeom>
          <a:noFill/>
          <a:ln>
            <a:noFill/>
          </a:ln>
        </p:spPr>
        <p:txBody>
          <a:bodyPr spcFirstLastPara="1" wrap="square" lIns="92225" tIns="46100" rIns="92225" bIns="46100" anchor="b" anchorCtr="0">
            <a:noAutofit/>
          </a:bodyPr>
          <a:lstStyle/>
          <a:p>
            <a:pPr marL="0" marR="0" lvl="0" indent="0" algn="r" rtl="0">
              <a:lnSpc>
                <a:spcPct val="100000"/>
              </a:lnSpc>
              <a:spcBef>
                <a:spcPts val="0"/>
              </a:spcBef>
              <a:spcAft>
                <a:spcPts val="0"/>
              </a:spcAft>
              <a:buNone/>
            </a:pPr>
            <a:fld id="{00000000-1234-1234-1234-123412341234}" type="slidenum">
              <a:rPr lang="en-US" sz="1100" b="0" i="0" u="none" strike="noStrike" cap="none">
                <a:solidFill>
                  <a:srgbClr val="000000"/>
                </a:solidFill>
                <a:latin typeface="Arial"/>
                <a:ea typeface="Arial"/>
                <a:cs typeface="Arial"/>
                <a:sym typeface="Arial"/>
              </a:rPr>
              <a:t>40</a:t>
            </a:fld>
            <a:endParaRPr sz="1100" b="0" i="0" u="none" strike="noStrike" cap="none">
              <a:solidFill>
                <a:srgbClr val="000000"/>
              </a:solidFill>
              <a:latin typeface="Arial"/>
              <a:ea typeface="Arial"/>
              <a:cs typeface="Arial"/>
              <a:sym typeface="Arial"/>
            </a:endParaRPr>
          </a:p>
        </p:txBody>
      </p:sp>
      <p:sp>
        <p:nvSpPr>
          <p:cNvPr id="551" name="Google Shape;551;g7b51f3279f_0_77:notes"/>
          <p:cNvSpPr txBox="1">
            <a:spLocks noGrp="1"/>
          </p:cNvSpPr>
          <p:nvPr>
            <p:ph type="dt" idx="10"/>
          </p:nvPr>
        </p:nvSpPr>
        <p:spPr>
          <a:xfrm>
            <a:off x="3970734" y="4"/>
            <a:ext cx="3038013" cy="464181"/>
          </a:xfrm>
          <a:prstGeom prst="rect">
            <a:avLst/>
          </a:prstGeom>
          <a:noFill/>
          <a:ln>
            <a:noFill/>
          </a:ln>
        </p:spPr>
        <p:txBody>
          <a:bodyPr spcFirstLastPara="1" wrap="square" lIns="89475" tIns="44725" rIns="89475" bIns="44725" anchor="t" anchorCtr="0">
            <a:noAutofit/>
          </a:bodyPr>
          <a:lstStyle/>
          <a:p>
            <a:pPr marL="0" marR="0" lvl="0" indent="0" algn="r" rtl="0">
              <a:lnSpc>
                <a:spcPct val="100000"/>
              </a:lnSpc>
              <a:spcBef>
                <a:spcPts val="0"/>
              </a:spcBef>
              <a:spcAft>
                <a:spcPts val="0"/>
              </a:spcAft>
              <a:buSzPts val="1400"/>
              <a:buNone/>
            </a:pPr>
            <a:r>
              <a:rPr lang="en-US">
                <a:solidFill>
                  <a:srgbClr val="000000"/>
                </a:solidFill>
              </a:rPr>
              <a:t>11/16/2011</a:t>
            </a:r>
            <a:endParaRPr/>
          </a:p>
        </p:txBody>
      </p:sp>
      <p:sp>
        <p:nvSpPr>
          <p:cNvPr id="552" name="Google Shape;552;g7b51f3279f_0_77:notes"/>
          <p:cNvSpPr txBox="1">
            <a:spLocks noGrp="1"/>
          </p:cNvSpPr>
          <p:nvPr>
            <p:ph type="ftr" idx="11"/>
          </p:nvPr>
        </p:nvSpPr>
        <p:spPr>
          <a:xfrm>
            <a:off x="1" y="8830661"/>
            <a:ext cx="3038013" cy="464181"/>
          </a:xfrm>
          <a:prstGeom prst="rect">
            <a:avLst/>
          </a:prstGeom>
          <a:noFill/>
          <a:ln>
            <a:noFill/>
          </a:ln>
        </p:spPr>
        <p:txBody>
          <a:bodyPr spcFirstLastPara="1" wrap="square" lIns="89475" tIns="44725" rIns="89475" bIns="44725" anchor="b" anchorCtr="0">
            <a:noAutofit/>
          </a:bodyPr>
          <a:lstStyle/>
          <a:p>
            <a:pPr marL="0" marR="0" lvl="0" indent="0" algn="l" rtl="0">
              <a:lnSpc>
                <a:spcPct val="100000"/>
              </a:lnSpc>
              <a:spcBef>
                <a:spcPts val="0"/>
              </a:spcBef>
              <a:spcAft>
                <a:spcPts val="0"/>
              </a:spcAft>
              <a:buSzPts val="1400"/>
              <a:buNone/>
            </a:pPr>
            <a:r>
              <a:rPr lang="en-US">
                <a:solidFill>
                  <a:srgbClr val="000000"/>
                </a:solidFill>
              </a:rPr>
              <a:t>Erin Fath &amp; Bob Avery, DPI School Financial Services</a:t>
            </a:r>
            <a:endParaRPr/>
          </a:p>
        </p:txBody>
      </p:sp>
      <p:sp>
        <p:nvSpPr>
          <p:cNvPr id="553" name="Google Shape;553;g7b51f3279f_0_77:notes"/>
          <p:cNvSpPr txBox="1">
            <a:spLocks noGrp="1"/>
          </p:cNvSpPr>
          <p:nvPr>
            <p:ph type="hdr" idx="3"/>
          </p:nvPr>
        </p:nvSpPr>
        <p:spPr>
          <a:xfrm>
            <a:off x="1" y="4"/>
            <a:ext cx="3038013" cy="464181"/>
          </a:xfrm>
          <a:prstGeom prst="rect">
            <a:avLst/>
          </a:prstGeom>
          <a:noFill/>
          <a:ln>
            <a:noFill/>
          </a:ln>
        </p:spPr>
        <p:txBody>
          <a:bodyPr spcFirstLastPara="1" wrap="square" lIns="89475" tIns="44725" rIns="89475" bIns="44725" anchor="t" anchorCtr="0">
            <a:noAutofit/>
          </a:bodyPr>
          <a:lstStyle/>
          <a:p>
            <a:pPr marL="0" marR="0" lvl="0" indent="0" algn="l" rtl="0">
              <a:lnSpc>
                <a:spcPct val="100000"/>
              </a:lnSpc>
              <a:spcBef>
                <a:spcPts val="0"/>
              </a:spcBef>
              <a:spcAft>
                <a:spcPts val="0"/>
              </a:spcAft>
              <a:buSzPts val="1400"/>
              <a:buNone/>
            </a:pPr>
            <a:r>
              <a:rPr lang="en-US">
                <a:solidFill>
                  <a:srgbClr val="000000"/>
                </a:solidFill>
              </a:rPr>
              <a:t>SCHOOL FINANCE ESSENTIALS (WASDA New Administrators Workshop)</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7b51f3279f_0_89: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u="sng">
                <a:latin typeface="Calibri"/>
                <a:ea typeface="Calibri"/>
                <a:cs typeface="Calibri"/>
                <a:sym typeface="Calibri"/>
              </a:rPr>
              <a:t>2021-22 General School Aids</a:t>
            </a:r>
            <a:endParaRPr sz="1800" u="sng">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No equalization aid  23*</a:t>
            </a:r>
            <a:endParaRPr sz="18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Primary only  27</a:t>
            </a:r>
            <a:endParaRPr sz="18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Positive primary and secondary  41</a:t>
            </a:r>
            <a:endParaRPr sz="18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Positive primary, secondary and tertiary  218</a:t>
            </a:r>
            <a:endParaRPr sz="18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Negative tertiary  112</a:t>
            </a:r>
            <a:endParaRPr sz="18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800">
                <a:latin typeface="Calibri"/>
                <a:ea typeface="Calibri"/>
                <a:cs typeface="Calibri"/>
                <a:sym typeface="Calibri"/>
              </a:rPr>
              <a:t>* 5 of these 23 school districts receive $0 General School Aids: Geneva J4, Green Lake, Mercer, North Lakeland, and Washington Island.</a:t>
            </a:r>
            <a:endParaRPr sz="1800">
              <a:latin typeface="Calibri"/>
              <a:ea typeface="Calibri"/>
              <a:cs typeface="Calibri"/>
              <a:sym typeface="Calibri"/>
            </a:endParaRPr>
          </a:p>
          <a:p>
            <a:pPr marL="0" lvl="0" indent="0" algn="l" rtl="0">
              <a:lnSpc>
                <a:spcPct val="100000"/>
              </a:lnSpc>
              <a:spcBef>
                <a:spcPts val="347"/>
              </a:spcBef>
              <a:spcAft>
                <a:spcPts val="0"/>
              </a:spcAft>
              <a:buSzPts val="1400"/>
              <a:buNone/>
            </a:pPr>
            <a:endParaRPr/>
          </a:p>
        </p:txBody>
      </p:sp>
      <p:sp>
        <p:nvSpPr>
          <p:cNvPr id="562" name="Google Shape;562;g7b51f3279f_0_89: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7b51f3279f_2_136: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42</a:t>
            </a:fld>
            <a:endParaRPr/>
          </a:p>
        </p:txBody>
      </p:sp>
      <p:sp>
        <p:nvSpPr>
          <p:cNvPr id="570" name="Google Shape;570;g7b51f3279f_2_136: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1" name="Google Shape;571;g7b51f3279f_2_136: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6d3427b073_7_121: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43</a:t>
            </a:fld>
            <a:endParaRPr/>
          </a:p>
        </p:txBody>
      </p:sp>
      <p:sp>
        <p:nvSpPr>
          <p:cNvPr id="579" name="Google Shape;579;g6d3427b073_7_121: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0" name="Google Shape;580;g6d3427b073_7_121: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7b51f3279f_2_38: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endParaRPr/>
          </a:p>
        </p:txBody>
      </p:sp>
      <p:sp>
        <p:nvSpPr>
          <p:cNvPr id="588" name="Google Shape;588;g7b51f3279f_2_38: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7b51f3279f_2_45: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endParaRPr/>
          </a:p>
        </p:txBody>
      </p:sp>
      <p:sp>
        <p:nvSpPr>
          <p:cNvPr id="596" name="Google Shape;596;g7b51f3279f_2_45: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7b51f3279f_2_58: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endParaRPr/>
          </a:p>
        </p:txBody>
      </p:sp>
      <p:sp>
        <p:nvSpPr>
          <p:cNvPr id="610" name="Google Shape;610;g7b51f3279f_2_58: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7b51f3279f_2_66: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r>
              <a:rPr lang="en-US"/>
              <a:t>Low revenue ceiling implications interplay with failed referenda</a:t>
            </a:r>
            <a:endParaRPr/>
          </a:p>
          <a:p>
            <a:pPr marL="0" lvl="0" indent="0" algn="l" rtl="0">
              <a:lnSpc>
                <a:spcPct val="115000"/>
              </a:lnSpc>
              <a:spcBef>
                <a:spcPts val="1100"/>
              </a:spcBef>
              <a:spcAft>
                <a:spcPts val="0"/>
              </a:spcAft>
              <a:buClr>
                <a:schemeClr val="dk1"/>
              </a:buClr>
              <a:buSzPts val="1100"/>
              <a:buFont typeface="Arial"/>
              <a:buNone/>
            </a:pPr>
            <a:r>
              <a:rPr lang="en-US" sz="1050"/>
              <a:t>• If a district fails to pass a recurring or nonrecurring referendum during 2018-19 or after, for three years following the failed referendum the Low Revenue Ceiling amount is the amount from the year the referendum was failed.</a:t>
            </a:r>
            <a:endParaRPr sz="1050"/>
          </a:p>
          <a:p>
            <a:pPr marL="0" lvl="0" indent="0" algn="l" rtl="0">
              <a:lnSpc>
                <a:spcPct val="100000"/>
              </a:lnSpc>
              <a:spcBef>
                <a:spcPts val="1100"/>
              </a:spcBef>
              <a:spcAft>
                <a:spcPts val="0"/>
              </a:spcAft>
              <a:buSzPts val="1400"/>
              <a:buNone/>
            </a:pPr>
            <a:endParaRPr/>
          </a:p>
        </p:txBody>
      </p:sp>
      <p:sp>
        <p:nvSpPr>
          <p:cNvPr id="619" name="Google Shape;619;g7b51f3279f_2_66: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25: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7" name="Google Shape;627;p25: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
        <p:nvSpPr>
          <p:cNvPr id="628" name="Google Shape;628;p25:notes"/>
          <p:cNvSpPr txBox="1">
            <a:spLocks noGrp="1"/>
          </p:cNvSpPr>
          <p:nvPr>
            <p:ph type="sldNum" idx="12"/>
          </p:nvPr>
        </p:nvSpPr>
        <p:spPr>
          <a:xfrm>
            <a:off x="3970734" y="8830662"/>
            <a:ext cx="3038145" cy="464205"/>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ce57b0bda8_0_6:notes"/>
          <p:cNvSpPr txBox="1">
            <a:spLocks noGrp="1"/>
          </p:cNvSpPr>
          <p:nvPr>
            <p:ph type="sldNum" idx="12"/>
          </p:nvPr>
        </p:nvSpPr>
        <p:spPr>
          <a:xfrm>
            <a:off x="3970734" y="8830661"/>
            <a:ext cx="3038100" cy="464100"/>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49</a:t>
            </a:fld>
            <a:endParaRPr/>
          </a:p>
        </p:txBody>
      </p:sp>
      <p:sp>
        <p:nvSpPr>
          <p:cNvPr id="636" name="Google Shape;636;g1ce57b0bda8_0_6: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7" name="Google Shape;637;g1ce57b0bda8_0_6:notes"/>
          <p:cNvSpPr txBox="1">
            <a:spLocks noGrp="1"/>
          </p:cNvSpPr>
          <p:nvPr>
            <p:ph type="body" idx="1"/>
          </p:nvPr>
        </p:nvSpPr>
        <p:spPr>
          <a:xfrm>
            <a:off x="701345" y="4416102"/>
            <a:ext cx="5607600" cy="4182600"/>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sldNum" idx="12"/>
          </p:nvPr>
        </p:nvSpPr>
        <p:spPr>
          <a:xfrm>
            <a:off x="3970734" y="8830662"/>
            <a:ext cx="3038145" cy="464205"/>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5</a:t>
            </a:fld>
            <a:endParaRPr/>
          </a:p>
        </p:txBody>
      </p:sp>
      <p:sp>
        <p:nvSpPr>
          <p:cNvPr id="177" name="Google Shape;177;p4: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4: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This session is designed to be interactive with both table activities and possibly Kahoot questions.  Table coaches are here to provide assistance and guide the table discussions if needed.  Don’t hesitate to ask them questions, they are here for that exact reason.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Also at the table are index cards to write down questions if you don’t want to ask the group as a whole.  We will be coming around to pick up questions and will read then answer them at break points in the presentation.</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6c568f1d5b_16_74: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50</a:t>
            </a:fld>
            <a:endParaRPr/>
          </a:p>
        </p:txBody>
      </p:sp>
      <p:sp>
        <p:nvSpPr>
          <p:cNvPr id="645" name="Google Shape;645;g6c568f1d5b_16_74: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6" name="Google Shape;646;g6c568f1d5b_16_74:notes"/>
          <p:cNvSpPr txBox="1">
            <a:spLocks noGrp="1"/>
          </p:cNvSpPr>
          <p:nvPr>
            <p:ph type="body" idx="1"/>
          </p:nvPr>
        </p:nvSpPr>
        <p:spPr>
          <a:xfrm>
            <a:off x="702867" y="4417634"/>
            <a:ext cx="5604813" cy="4658948"/>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Clr>
                <a:schemeClr val="dk1"/>
              </a:buClr>
              <a:buSzPts val="1200"/>
              <a:buNone/>
            </a:pPr>
            <a:r>
              <a:rPr lang="en-US"/>
              <a:t>Debby</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d194c856fc_4_74:notes"/>
          <p:cNvSpPr txBox="1">
            <a:spLocks noGrp="1"/>
          </p:cNvSpPr>
          <p:nvPr>
            <p:ph type="sldNum" idx="12"/>
          </p:nvPr>
        </p:nvSpPr>
        <p:spPr>
          <a:xfrm>
            <a:off x="3970734" y="8830661"/>
            <a:ext cx="3038012" cy="464181"/>
          </a:xfrm>
          <a:prstGeom prst="rect">
            <a:avLst/>
          </a:prstGeom>
          <a:noFill/>
          <a:ln>
            <a:noFill/>
          </a:ln>
        </p:spPr>
        <p:txBody>
          <a:bodyPr spcFirstLastPara="1" wrap="square" lIns="89300" tIns="44650" rIns="89300" bIns="4465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t>51</a:t>
            </a:fld>
            <a:endParaRPr sz="1300"/>
          </a:p>
        </p:txBody>
      </p:sp>
      <p:sp>
        <p:nvSpPr>
          <p:cNvPr id="655" name="Google Shape;655;gd194c856fc_4_74:notes"/>
          <p:cNvSpPr>
            <a:spLocks noGrp="1" noRot="1" noChangeAspect="1"/>
          </p:cNvSpPr>
          <p:nvPr>
            <p:ph type="sldImg" idx="2"/>
          </p:nvPr>
        </p:nvSpPr>
        <p:spPr>
          <a:xfrm>
            <a:off x="1204912" y="697845"/>
            <a:ext cx="460209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6" name="Google Shape;656;gd194c856fc_4_74:notes"/>
          <p:cNvSpPr txBox="1">
            <a:spLocks noGrp="1"/>
          </p:cNvSpPr>
          <p:nvPr>
            <p:ph type="body" idx="1"/>
          </p:nvPr>
        </p:nvSpPr>
        <p:spPr>
          <a:xfrm>
            <a:off x="701345" y="4416102"/>
            <a:ext cx="5607688" cy="4182567"/>
          </a:xfrm>
          <a:prstGeom prst="rect">
            <a:avLst/>
          </a:prstGeom>
          <a:noFill/>
          <a:ln>
            <a:noFill/>
          </a:ln>
        </p:spPr>
        <p:txBody>
          <a:bodyPr spcFirstLastPara="1" wrap="square" lIns="89300" tIns="44650" rIns="89300" bIns="44650" anchor="t" anchorCtr="0">
            <a:noAutofit/>
          </a:bodyPr>
          <a:lstStyle/>
          <a:p>
            <a:pPr marL="0" lvl="0" indent="0" algn="l" rtl="0">
              <a:lnSpc>
                <a:spcPct val="100000"/>
              </a:lnSpc>
              <a:spcBef>
                <a:spcPts val="0"/>
              </a:spcBef>
              <a:spcAft>
                <a:spcPts val="0"/>
              </a:spcAft>
              <a:buSzPts val="1300"/>
              <a:buNone/>
            </a:pPr>
            <a:r>
              <a:rPr lang="en-US" sz="1300"/>
              <a:t>RL Revenue typically comprises 75-85% of districts’ general fund operating revenue.  </a:t>
            </a:r>
            <a:endParaRPr sz="1300"/>
          </a:p>
          <a:p>
            <a:pPr marL="0" lvl="0" indent="0" algn="l" rtl="0">
              <a:lnSpc>
                <a:spcPct val="100000"/>
              </a:lnSpc>
              <a:spcBef>
                <a:spcPts val="0"/>
              </a:spcBef>
              <a:spcAft>
                <a:spcPts val="0"/>
              </a:spcAft>
              <a:buSzPts val="1300"/>
              <a:buNone/>
            </a:pPr>
            <a:r>
              <a:rPr lang="en-US" sz="1300"/>
              <a:t>There are others!</a:t>
            </a:r>
            <a:endParaRPr sz="1300"/>
          </a:p>
          <a:p>
            <a:pPr marL="0" lvl="0" indent="0" algn="l" rtl="0">
              <a:lnSpc>
                <a:spcPct val="100000"/>
              </a:lnSpc>
              <a:spcBef>
                <a:spcPts val="0"/>
              </a:spcBef>
              <a:spcAft>
                <a:spcPts val="0"/>
              </a:spcAft>
              <a:buSzPts val="1300"/>
              <a:buNone/>
            </a:pPr>
            <a:r>
              <a:rPr lang="en-US" sz="1300"/>
              <a:t>While we report on Fund 10 and Fund 27 separate, this portion is going to discuss both. </a:t>
            </a:r>
            <a:endParaRPr sz="13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d194c856fc_4_83:notes"/>
          <p:cNvSpPr txBox="1">
            <a:spLocks noGrp="1"/>
          </p:cNvSpPr>
          <p:nvPr>
            <p:ph type="sldNum" idx="12"/>
          </p:nvPr>
        </p:nvSpPr>
        <p:spPr>
          <a:xfrm>
            <a:off x="3970734" y="8830661"/>
            <a:ext cx="3038012" cy="464181"/>
          </a:xfrm>
          <a:prstGeom prst="rect">
            <a:avLst/>
          </a:prstGeom>
          <a:noFill/>
          <a:ln>
            <a:noFill/>
          </a:ln>
        </p:spPr>
        <p:txBody>
          <a:bodyPr spcFirstLastPara="1" wrap="square" lIns="89300" tIns="44650" rIns="89300" bIns="4465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t>52</a:t>
            </a:fld>
            <a:endParaRPr sz="1300"/>
          </a:p>
        </p:txBody>
      </p:sp>
      <p:sp>
        <p:nvSpPr>
          <p:cNvPr id="664" name="Google Shape;664;gd194c856fc_4_83:notes"/>
          <p:cNvSpPr>
            <a:spLocks noGrp="1" noRot="1" noChangeAspect="1"/>
          </p:cNvSpPr>
          <p:nvPr>
            <p:ph type="sldImg" idx="2"/>
          </p:nvPr>
        </p:nvSpPr>
        <p:spPr>
          <a:xfrm>
            <a:off x="1204912" y="697845"/>
            <a:ext cx="460209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5" name="Google Shape;665;gd194c856fc_4_83:notes"/>
          <p:cNvSpPr txBox="1">
            <a:spLocks noGrp="1"/>
          </p:cNvSpPr>
          <p:nvPr>
            <p:ph type="body" idx="1"/>
          </p:nvPr>
        </p:nvSpPr>
        <p:spPr>
          <a:xfrm>
            <a:off x="701345" y="4416102"/>
            <a:ext cx="5607688" cy="4182567"/>
          </a:xfrm>
          <a:prstGeom prst="rect">
            <a:avLst/>
          </a:prstGeom>
          <a:noFill/>
          <a:ln>
            <a:noFill/>
          </a:ln>
        </p:spPr>
        <p:txBody>
          <a:bodyPr spcFirstLastPara="1" wrap="square" lIns="89300" tIns="44650" rIns="89300" bIns="44650" anchor="t" anchorCtr="0">
            <a:noAutofit/>
          </a:bodyPr>
          <a:lstStyle/>
          <a:p>
            <a:pPr marL="0" lvl="0" indent="0" algn="l" rtl="0">
              <a:lnSpc>
                <a:spcPct val="100000"/>
              </a:lnSpc>
              <a:spcBef>
                <a:spcPts val="0"/>
              </a:spcBef>
              <a:spcAft>
                <a:spcPts val="0"/>
              </a:spcAft>
              <a:buSzPts val="1300"/>
              <a:buNone/>
            </a:pPr>
            <a:r>
              <a:rPr lang="en-US" sz="1300"/>
              <a:t>RL Revenue typically comprises 75-85% of districts’ general fund operating revenue.  </a:t>
            </a:r>
            <a:endParaRPr sz="1300"/>
          </a:p>
          <a:p>
            <a:pPr marL="0" lvl="0" indent="0" algn="l" rtl="0">
              <a:lnSpc>
                <a:spcPct val="100000"/>
              </a:lnSpc>
              <a:spcBef>
                <a:spcPts val="0"/>
              </a:spcBef>
              <a:spcAft>
                <a:spcPts val="0"/>
              </a:spcAft>
              <a:buSzPts val="1300"/>
              <a:buNone/>
            </a:pPr>
            <a:r>
              <a:rPr lang="en-US" sz="1300"/>
              <a:t>There are others!</a:t>
            </a:r>
            <a:endParaRPr sz="1300"/>
          </a:p>
          <a:p>
            <a:pPr marL="0" lvl="0" indent="0" algn="l" rtl="0">
              <a:lnSpc>
                <a:spcPct val="100000"/>
              </a:lnSpc>
              <a:spcBef>
                <a:spcPts val="0"/>
              </a:spcBef>
              <a:spcAft>
                <a:spcPts val="0"/>
              </a:spcAft>
              <a:buSzPts val="1300"/>
              <a:buNone/>
            </a:pPr>
            <a:r>
              <a:rPr lang="en-US" sz="1300"/>
              <a:t>While we report on Fund 10 and Fund 27 separate, this portion is going to discuss both. </a:t>
            </a:r>
            <a:endParaRPr sz="13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d194c856fc_4_93:notes"/>
          <p:cNvSpPr txBox="1">
            <a:spLocks noGrp="1"/>
          </p:cNvSpPr>
          <p:nvPr>
            <p:ph type="sldNum" idx="12"/>
          </p:nvPr>
        </p:nvSpPr>
        <p:spPr>
          <a:xfrm>
            <a:off x="3970734" y="8830661"/>
            <a:ext cx="3038012" cy="464181"/>
          </a:xfrm>
          <a:prstGeom prst="rect">
            <a:avLst/>
          </a:prstGeom>
          <a:noFill/>
          <a:ln>
            <a:noFill/>
          </a:ln>
        </p:spPr>
        <p:txBody>
          <a:bodyPr spcFirstLastPara="1" wrap="square" lIns="89300" tIns="44650" rIns="89300" bIns="4465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t>53</a:t>
            </a:fld>
            <a:endParaRPr sz="1300"/>
          </a:p>
        </p:txBody>
      </p:sp>
      <p:sp>
        <p:nvSpPr>
          <p:cNvPr id="673" name="Google Shape;673;gd194c856fc_4_93:notes"/>
          <p:cNvSpPr>
            <a:spLocks noGrp="1" noRot="1" noChangeAspect="1"/>
          </p:cNvSpPr>
          <p:nvPr>
            <p:ph type="sldImg" idx="2"/>
          </p:nvPr>
        </p:nvSpPr>
        <p:spPr>
          <a:xfrm>
            <a:off x="1204912" y="697845"/>
            <a:ext cx="460209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4" name="Google Shape;674;gd194c856fc_4_93:notes"/>
          <p:cNvSpPr txBox="1">
            <a:spLocks noGrp="1"/>
          </p:cNvSpPr>
          <p:nvPr>
            <p:ph type="body" idx="1"/>
          </p:nvPr>
        </p:nvSpPr>
        <p:spPr>
          <a:xfrm>
            <a:off x="701345" y="4416102"/>
            <a:ext cx="5607688" cy="4182567"/>
          </a:xfrm>
          <a:prstGeom prst="rect">
            <a:avLst/>
          </a:prstGeom>
          <a:noFill/>
          <a:ln>
            <a:noFill/>
          </a:ln>
        </p:spPr>
        <p:txBody>
          <a:bodyPr spcFirstLastPara="1" wrap="square" lIns="89300" tIns="44650" rIns="89300" bIns="44650" anchor="t" anchorCtr="0">
            <a:noAutofit/>
          </a:bodyPr>
          <a:lstStyle/>
          <a:p>
            <a:pPr marL="0" lvl="0" indent="0" algn="l" rtl="0">
              <a:lnSpc>
                <a:spcPct val="100000"/>
              </a:lnSpc>
              <a:spcBef>
                <a:spcPts val="0"/>
              </a:spcBef>
              <a:spcAft>
                <a:spcPts val="0"/>
              </a:spcAft>
              <a:buSzPts val="1300"/>
              <a:buNone/>
            </a:pPr>
            <a:endParaRPr sz="13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d194c856fc_4_104:notes"/>
          <p:cNvSpPr txBox="1">
            <a:spLocks noGrp="1"/>
          </p:cNvSpPr>
          <p:nvPr>
            <p:ph type="sldNum" idx="12"/>
          </p:nvPr>
        </p:nvSpPr>
        <p:spPr>
          <a:xfrm>
            <a:off x="3970734" y="8830661"/>
            <a:ext cx="3038012" cy="464181"/>
          </a:xfrm>
          <a:prstGeom prst="rect">
            <a:avLst/>
          </a:prstGeom>
          <a:noFill/>
          <a:ln>
            <a:noFill/>
          </a:ln>
        </p:spPr>
        <p:txBody>
          <a:bodyPr spcFirstLastPara="1" wrap="square" lIns="89300" tIns="44650" rIns="89300" bIns="4465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t>54</a:t>
            </a:fld>
            <a:endParaRPr sz="1300"/>
          </a:p>
        </p:txBody>
      </p:sp>
      <p:sp>
        <p:nvSpPr>
          <p:cNvPr id="682" name="Google Shape;682;gd194c856fc_4_104:notes"/>
          <p:cNvSpPr>
            <a:spLocks noGrp="1" noRot="1" noChangeAspect="1"/>
          </p:cNvSpPr>
          <p:nvPr>
            <p:ph type="sldImg" idx="2"/>
          </p:nvPr>
        </p:nvSpPr>
        <p:spPr>
          <a:xfrm>
            <a:off x="1204912" y="697845"/>
            <a:ext cx="460209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3" name="Google Shape;683;gd194c856fc_4_104:notes"/>
          <p:cNvSpPr txBox="1">
            <a:spLocks noGrp="1"/>
          </p:cNvSpPr>
          <p:nvPr>
            <p:ph type="body" idx="1"/>
          </p:nvPr>
        </p:nvSpPr>
        <p:spPr>
          <a:xfrm>
            <a:off x="701345" y="4416102"/>
            <a:ext cx="5607688" cy="4182567"/>
          </a:xfrm>
          <a:prstGeom prst="rect">
            <a:avLst/>
          </a:prstGeom>
          <a:noFill/>
          <a:ln>
            <a:noFill/>
          </a:ln>
        </p:spPr>
        <p:txBody>
          <a:bodyPr spcFirstLastPara="1" wrap="square" lIns="89300" tIns="44650" rIns="89300" bIns="44650" anchor="t" anchorCtr="0">
            <a:noAutofit/>
          </a:bodyPr>
          <a:lstStyle/>
          <a:p>
            <a:pPr marL="0" lvl="0" indent="0" algn="l" rtl="0">
              <a:lnSpc>
                <a:spcPct val="100000"/>
              </a:lnSpc>
              <a:spcBef>
                <a:spcPts val="0"/>
              </a:spcBef>
              <a:spcAft>
                <a:spcPts val="0"/>
              </a:spcAft>
              <a:buSzPts val="1300"/>
              <a:buNone/>
            </a:pPr>
            <a:r>
              <a:rPr lang="en-US" sz="1300"/>
              <a:t>Discussed prior or attend “Deep Dive” for more information on the impact of this</a:t>
            </a:r>
            <a:endParaRPr sz="13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d194c856fc_4_113:notes"/>
          <p:cNvSpPr txBox="1">
            <a:spLocks noGrp="1"/>
          </p:cNvSpPr>
          <p:nvPr>
            <p:ph type="sldNum" idx="12"/>
          </p:nvPr>
        </p:nvSpPr>
        <p:spPr>
          <a:xfrm>
            <a:off x="3970734" y="8830661"/>
            <a:ext cx="3038012" cy="464181"/>
          </a:xfrm>
          <a:prstGeom prst="rect">
            <a:avLst/>
          </a:prstGeom>
          <a:noFill/>
          <a:ln>
            <a:noFill/>
          </a:ln>
        </p:spPr>
        <p:txBody>
          <a:bodyPr spcFirstLastPara="1" wrap="square" lIns="89300" tIns="44650" rIns="89300" bIns="4465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t>55</a:t>
            </a:fld>
            <a:endParaRPr sz="1300"/>
          </a:p>
        </p:txBody>
      </p:sp>
      <p:sp>
        <p:nvSpPr>
          <p:cNvPr id="691" name="Google Shape;691;gd194c856fc_4_113:notes"/>
          <p:cNvSpPr>
            <a:spLocks noGrp="1" noRot="1" noChangeAspect="1"/>
          </p:cNvSpPr>
          <p:nvPr>
            <p:ph type="sldImg" idx="2"/>
          </p:nvPr>
        </p:nvSpPr>
        <p:spPr>
          <a:xfrm>
            <a:off x="1204912" y="697845"/>
            <a:ext cx="460209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2" name="Google Shape;692;gd194c856fc_4_113:notes"/>
          <p:cNvSpPr txBox="1">
            <a:spLocks noGrp="1"/>
          </p:cNvSpPr>
          <p:nvPr>
            <p:ph type="body" idx="1"/>
          </p:nvPr>
        </p:nvSpPr>
        <p:spPr>
          <a:xfrm>
            <a:off x="701345" y="4416102"/>
            <a:ext cx="5607688" cy="4182567"/>
          </a:xfrm>
          <a:prstGeom prst="rect">
            <a:avLst/>
          </a:prstGeom>
          <a:noFill/>
          <a:ln>
            <a:noFill/>
          </a:ln>
        </p:spPr>
        <p:txBody>
          <a:bodyPr spcFirstLastPara="1" wrap="square" lIns="89300" tIns="44650" rIns="89300" bIns="44650" anchor="t" anchorCtr="0">
            <a:noAutofit/>
          </a:bodyPr>
          <a:lstStyle/>
          <a:p>
            <a:pPr marL="0" lvl="0" indent="0" algn="l" rtl="0">
              <a:lnSpc>
                <a:spcPct val="100000"/>
              </a:lnSpc>
              <a:spcBef>
                <a:spcPts val="0"/>
              </a:spcBef>
              <a:spcAft>
                <a:spcPts val="0"/>
              </a:spcAft>
              <a:buSzPts val="1300"/>
              <a:buNone/>
            </a:pPr>
            <a:r>
              <a:rPr lang="en-US" sz="1300"/>
              <a:t>While RL is “controlled”</a:t>
            </a:r>
            <a:endParaRPr sz="1300"/>
          </a:p>
          <a:p>
            <a:pPr marL="0" lvl="0" indent="0" algn="l" rtl="0">
              <a:lnSpc>
                <a:spcPct val="100000"/>
              </a:lnSpc>
              <a:spcBef>
                <a:spcPts val="0"/>
              </a:spcBef>
              <a:spcAft>
                <a:spcPts val="0"/>
              </a:spcAft>
              <a:buSzPts val="1300"/>
              <a:buNone/>
            </a:pPr>
            <a:r>
              <a:rPr lang="en-US" sz="1300"/>
              <a:t>Many others are controlled via the biennial budget allocations</a:t>
            </a:r>
            <a:endParaRPr sz="1300"/>
          </a:p>
          <a:p>
            <a:pPr marL="0" lvl="0" indent="0" algn="l" rtl="0">
              <a:lnSpc>
                <a:spcPct val="100000"/>
              </a:lnSpc>
              <a:spcBef>
                <a:spcPts val="0"/>
              </a:spcBef>
              <a:spcAft>
                <a:spcPts val="0"/>
              </a:spcAft>
              <a:buSzPts val="1300"/>
              <a:buNone/>
            </a:pPr>
            <a:r>
              <a:rPr lang="en-US" sz="1300"/>
              <a:t>AGR and Per-pupil categorical aid paid on current year counts</a:t>
            </a:r>
            <a:endParaRPr sz="13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d194c856fc_4_134:notes"/>
          <p:cNvSpPr txBox="1">
            <a:spLocks noGrp="1"/>
          </p:cNvSpPr>
          <p:nvPr>
            <p:ph type="sldNum" idx="12"/>
          </p:nvPr>
        </p:nvSpPr>
        <p:spPr>
          <a:xfrm>
            <a:off x="3970734" y="8830661"/>
            <a:ext cx="3038012" cy="464181"/>
          </a:xfrm>
          <a:prstGeom prst="rect">
            <a:avLst/>
          </a:prstGeom>
          <a:noFill/>
          <a:ln>
            <a:noFill/>
          </a:ln>
        </p:spPr>
        <p:txBody>
          <a:bodyPr spcFirstLastPara="1" wrap="square" lIns="89300" tIns="44650" rIns="89300" bIns="4465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t>56</a:t>
            </a:fld>
            <a:endParaRPr sz="1300"/>
          </a:p>
        </p:txBody>
      </p:sp>
      <p:sp>
        <p:nvSpPr>
          <p:cNvPr id="700" name="Google Shape;700;gd194c856fc_4_134:notes"/>
          <p:cNvSpPr>
            <a:spLocks noGrp="1" noRot="1" noChangeAspect="1"/>
          </p:cNvSpPr>
          <p:nvPr>
            <p:ph type="sldImg" idx="2"/>
          </p:nvPr>
        </p:nvSpPr>
        <p:spPr>
          <a:xfrm>
            <a:off x="1204912" y="697845"/>
            <a:ext cx="460209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1" name="Google Shape;701;gd194c856fc_4_134:notes"/>
          <p:cNvSpPr txBox="1">
            <a:spLocks noGrp="1"/>
          </p:cNvSpPr>
          <p:nvPr>
            <p:ph type="body" idx="1"/>
          </p:nvPr>
        </p:nvSpPr>
        <p:spPr>
          <a:xfrm>
            <a:off x="701345" y="4416102"/>
            <a:ext cx="5607688" cy="4182567"/>
          </a:xfrm>
          <a:prstGeom prst="rect">
            <a:avLst/>
          </a:prstGeom>
          <a:noFill/>
          <a:ln>
            <a:noFill/>
          </a:ln>
        </p:spPr>
        <p:txBody>
          <a:bodyPr spcFirstLastPara="1" wrap="square" lIns="89300" tIns="44650" rIns="89300" bIns="44650" anchor="t" anchorCtr="0">
            <a:noAutofit/>
          </a:bodyPr>
          <a:lstStyle/>
          <a:p>
            <a:pPr marL="0" lvl="0" indent="0" algn="l" rtl="0">
              <a:lnSpc>
                <a:spcPct val="100000"/>
              </a:lnSpc>
              <a:spcBef>
                <a:spcPts val="0"/>
              </a:spcBef>
              <a:spcAft>
                <a:spcPts val="0"/>
              </a:spcAft>
              <a:buSzPts val="1300"/>
              <a:buNone/>
            </a:pPr>
            <a:endParaRPr sz="13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d194c856fc_4_142:notes"/>
          <p:cNvSpPr txBox="1">
            <a:spLocks noGrp="1"/>
          </p:cNvSpPr>
          <p:nvPr>
            <p:ph type="sldNum" idx="12"/>
          </p:nvPr>
        </p:nvSpPr>
        <p:spPr>
          <a:xfrm>
            <a:off x="3970734" y="8830661"/>
            <a:ext cx="3038012" cy="464181"/>
          </a:xfrm>
          <a:prstGeom prst="rect">
            <a:avLst/>
          </a:prstGeom>
          <a:noFill/>
          <a:ln>
            <a:noFill/>
          </a:ln>
        </p:spPr>
        <p:txBody>
          <a:bodyPr spcFirstLastPara="1" wrap="square" lIns="89300" tIns="44650" rIns="89300" bIns="4465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t>57</a:t>
            </a:fld>
            <a:endParaRPr sz="1300"/>
          </a:p>
        </p:txBody>
      </p:sp>
      <p:sp>
        <p:nvSpPr>
          <p:cNvPr id="709" name="Google Shape;709;gd194c856fc_4_142:notes"/>
          <p:cNvSpPr>
            <a:spLocks noGrp="1" noRot="1" noChangeAspect="1"/>
          </p:cNvSpPr>
          <p:nvPr>
            <p:ph type="sldImg" idx="2"/>
          </p:nvPr>
        </p:nvSpPr>
        <p:spPr>
          <a:xfrm>
            <a:off x="1204912" y="697845"/>
            <a:ext cx="460209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0" name="Google Shape;710;gd194c856fc_4_142:notes"/>
          <p:cNvSpPr txBox="1">
            <a:spLocks noGrp="1"/>
          </p:cNvSpPr>
          <p:nvPr>
            <p:ph type="body" idx="1"/>
          </p:nvPr>
        </p:nvSpPr>
        <p:spPr>
          <a:xfrm>
            <a:off x="701345" y="4416102"/>
            <a:ext cx="5607688" cy="4182567"/>
          </a:xfrm>
          <a:prstGeom prst="rect">
            <a:avLst/>
          </a:prstGeom>
          <a:noFill/>
          <a:ln>
            <a:noFill/>
          </a:ln>
        </p:spPr>
        <p:txBody>
          <a:bodyPr spcFirstLastPara="1" wrap="square" lIns="89300" tIns="44650" rIns="89300" bIns="44650" anchor="t" anchorCtr="0">
            <a:noAutofit/>
          </a:bodyPr>
          <a:lstStyle/>
          <a:p>
            <a:pPr marL="0" lvl="0" indent="0" algn="l" rtl="0">
              <a:lnSpc>
                <a:spcPct val="100000"/>
              </a:lnSpc>
              <a:spcBef>
                <a:spcPts val="0"/>
              </a:spcBef>
              <a:spcAft>
                <a:spcPts val="0"/>
              </a:spcAft>
              <a:buSzPts val="1300"/>
              <a:buNone/>
            </a:pPr>
            <a:r>
              <a:rPr lang="en-US" sz="1300"/>
              <a:t>Impact aid not expensed and reimbursed and is an exception to the above</a:t>
            </a:r>
            <a:endParaRPr sz="1300"/>
          </a:p>
          <a:p>
            <a:pPr marL="0" lvl="0" indent="0" algn="l" rtl="0">
              <a:lnSpc>
                <a:spcPct val="100000"/>
              </a:lnSpc>
              <a:spcBef>
                <a:spcPts val="0"/>
              </a:spcBef>
              <a:spcAft>
                <a:spcPts val="0"/>
              </a:spcAft>
              <a:buSzPts val="1300"/>
              <a:buNone/>
            </a:pPr>
            <a:r>
              <a:rPr lang="en-US" sz="1300"/>
              <a:t>Other examples: Medicaid &amp; ERATE</a:t>
            </a:r>
            <a:endParaRPr sz="1300"/>
          </a:p>
          <a:p>
            <a:pPr marL="0" lvl="0" indent="0" algn="l" rtl="0">
              <a:lnSpc>
                <a:spcPct val="100000"/>
              </a:lnSpc>
              <a:spcBef>
                <a:spcPts val="0"/>
              </a:spcBef>
              <a:spcAft>
                <a:spcPts val="0"/>
              </a:spcAft>
              <a:buSzPts val="1300"/>
              <a:buNone/>
            </a:pPr>
            <a:r>
              <a:rPr lang="en-US" sz="1300"/>
              <a:t>Can affect districts’ cash flow needs</a:t>
            </a:r>
            <a:endParaRPr sz="1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d194c856fc_4_162:notes"/>
          <p:cNvSpPr txBox="1">
            <a:spLocks noGrp="1"/>
          </p:cNvSpPr>
          <p:nvPr>
            <p:ph type="sldNum" idx="12"/>
          </p:nvPr>
        </p:nvSpPr>
        <p:spPr>
          <a:xfrm>
            <a:off x="3970734" y="8830661"/>
            <a:ext cx="3038012" cy="464181"/>
          </a:xfrm>
          <a:prstGeom prst="rect">
            <a:avLst/>
          </a:prstGeom>
          <a:noFill/>
          <a:ln>
            <a:noFill/>
          </a:ln>
        </p:spPr>
        <p:txBody>
          <a:bodyPr spcFirstLastPara="1" wrap="square" lIns="89300" tIns="44650" rIns="89300" bIns="4465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t>58</a:t>
            </a:fld>
            <a:endParaRPr sz="1300"/>
          </a:p>
        </p:txBody>
      </p:sp>
      <p:sp>
        <p:nvSpPr>
          <p:cNvPr id="730" name="Google Shape;730;gd194c856fc_4_162:notes"/>
          <p:cNvSpPr>
            <a:spLocks noGrp="1" noRot="1" noChangeAspect="1"/>
          </p:cNvSpPr>
          <p:nvPr>
            <p:ph type="sldImg" idx="2"/>
          </p:nvPr>
        </p:nvSpPr>
        <p:spPr>
          <a:xfrm>
            <a:off x="1204912" y="697845"/>
            <a:ext cx="460209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1" name="Google Shape;731;gd194c856fc_4_162:notes"/>
          <p:cNvSpPr txBox="1">
            <a:spLocks noGrp="1"/>
          </p:cNvSpPr>
          <p:nvPr>
            <p:ph type="body" idx="1"/>
          </p:nvPr>
        </p:nvSpPr>
        <p:spPr>
          <a:xfrm>
            <a:off x="701345" y="4416102"/>
            <a:ext cx="5607688" cy="4182567"/>
          </a:xfrm>
          <a:prstGeom prst="rect">
            <a:avLst/>
          </a:prstGeom>
          <a:noFill/>
          <a:ln>
            <a:noFill/>
          </a:ln>
        </p:spPr>
        <p:txBody>
          <a:bodyPr spcFirstLastPara="1" wrap="square" lIns="89300" tIns="44650" rIns="89300" bIns="44650" anchor="t" anchorCtr="0">
            <a:noAutofit/>
          </a:bodyPr>
          <a:lstStyle/>
          <a:p>
            <a:pPr marL="0" lvl="0" indent="0" algn="l" rtl="0">
              <a:lnSpc>
                <a:spcPct val="100000"/>
              </a:lnSpc>
              <a:spcBef>
                <a:spcPts val="0"/>
              </a:spcBef>
              <a:spcAft>
                <a:spcPts val="0"/>
              </a:spcAft>
              <a:buSzPts val="1300"/>
              <a:buNone/>
            </a:pPr>
            <a:r>
              <a:rPr lang="en-US" sz="1300"/>
              <a:t>What does this leave?</a:t>
            </a:r>
            <a:endParaRPr sz="1300"/>
          </a:p>
          <a:p>
            <a:pPr marL="0" lvl="0" indent="0" algn="l" rtl="0">
              <a:lnSpc>
                <a:spcPct val="100000"/>
              </a:lnSpc>
              <a:spcBef>
                <a:spcPts val="0"/>
              </a:spcBef>
              <a:spcAft>
                <a:spcPts val="0"/>
              </a:spcAft>
              <a:buSzPts val="1300"/>
              <a:buNone/>
            </a:pPr>
            <a:r>
              <a:rPr lang="en-US" sz="1300"/>
              <a:t>“Others” are a very small $</a:t>
            </a:r>
            <a:endParaRPr sz="1300"/>
          </a:p>
          <a:p>
            <a:pPr marL="0" lvl="0" indent="0" algn="l" rtl="0">
              <a:lnSpc>
                <a:spcPct val="100000"/>
              </a:lnSpc>
              <a:spcBef>
                <a:spcPts val="0"/>
              </a:spcBef>
              <a:spcAft>
                <a:spcPts val="0"/>
              </a:spcAft>
              <a:buSzPts val="1300"/>
              <a:buNone/>
            </a:pPr>
            <a:r>
              <a:rPr lang="en-US" sz="1300"/>
              <a:t>COVID relief funds may cause temporary shifts in the federal revenue portion</a:t>
            </a:r>
            <a:endParaRPr sz="13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d194c856fc_4_171:notes"/>
          <p:cNvSpPr txBox="1">
            <a:spLocks noGrp="1"/>
          </p:cNvSpPr>
          <p:nvPr>
            <p:ph type="sldNum" idx="12"/>
          </p:nvPr>
        </p:nvSpPr>
        <p:spPr>
          <a:xfrm>
            <a:off x="3970734" y="8830661"/>
            <a:ext cx="3038012" cy="464181"/>
          </a:xfrm>
          <a:prstGeom prst="rect">
            <a:avLst/>
          </a:prstGeom>
          <a:noFill/>
          <a:ln>
            <a:noFill/>
          </a:ln>
        </p:spPr>
        <p:txBody>
          <a:bodyPr spcFirstLastPara="1" wrap="square" lIns="89300" tIns="44650" rIns="89300" bIns="4465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t>59</a:t>
            </a:fld>
            <a:endParaRPr sz="1300"/>
          </a:p>
        </p:txBody>
      </p:sp>
      <p:sp>
        <p:nvSpPr>
          <p:cNvPr id="742" name="Google Shape;742;gd194c856fc_4_171:notes"/>
          <p:cNvSpPr>
            <a:spLocks noGrp="1" noRot="1" noChangeAspect="1"/>
          </p:cNvSpPr>
          <p:nvPr>
            <p:ph type="sldImg" idx="2"/>
          </p:nvPr>
        </p:nvSpPr>
        <p:spPr>
          <a:xfrm>
            <a:off x="1204912" y="697845"/>
            <a:ext cx="460209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3" name="Google Shape;743;gd194c856fc_4_171:notes"/>
          <p:cNvSpPr txBox="1">
            <a:spLocks noGrp="1"/>
          </p:cNvSpPr>
          <p:nvPr>
            <p:ph type="body" idx="1"/>
          </p:nvPr>
        </p:nvSpPr>
        <p:spPr>
          <a:xfrm>
            <a:off x="701345" y="4416102"/>
            <a:ext cx="5607688" cy="4182567"/>
          </a:xfrm>
          <a:prstGeom prst="rect">
            <a:avLst/>
          </a:prstGeom>
          <a:noFill/>
          <a:ln>
            <a:noFill/>
          </a:ln>
        </p:spPr>
        <p:txBody>
          <a:bodyPr spcFirstLastPara="1" wrap="square" lIns="89300" tIns="44650" rIns="89300" bIns="44650" anchor="t" anchorCtr="0">
            <a:noAutofit/>
          </a:bodyPr>
          <a:lstStyle/>
          <a:p>
            <a:pPr marL="0" lvl="0" indent="0" algn="l" rtl="0">
              <a:lnSpc>
                <a:spcPct val="100000"/>
              </a:lnSpc>
              <a:spcBef>
                <a:spcPts val="0"/>
              </a:spcBef>
              <a:spcAft>
                <a:spcPts val="0"/>
              </a:spcAft>
              <a:buSzPts val="1300"/>
              <a:buNone/>
            </a:pPr>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0a82098e91_1_5:notes"/>
          <p:cNvSpPr txBox="1">
            <a:spLocks noGrp="1"/>
          </p:cNvSpPr>
          <p:nvPr>
            <p:ph type="sldNum" idx="12"/>
          </p:nvPr>
        </p:nvSpPr>
        <p:spPr>
          <a:xfrm>
            <a:off x="3970734" y="8830662"/>
            <a:ext cx="3038100" cy="464100"/>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6</a:t>
            </a:fld>
            <a:endParaRPr/>
          </a:p>
        </p:txBody>
      </p:sp>
      <p:sp>
        <p:nvSpPr>
          <p:cNvPr id="186" name="Google Shape;186;g10a82098e91_1_5: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g10a82098e91_1_5:notes"/>
          <p:cNvSpPr txBox="1">
            <a:spLocks noGrp="1"/>
          </p:cNvSpPr>
          <p:nvPr>
            <p:ph type="body" idx="1"/>
          </p:nvPr>
        </p:nvSpPr>
        <p:spPr>
          <a:xfrm>
            <a:off x="701345" y="4416102"/>
            <a:ext cx="5607600" cy="4182600"/>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This session is designed to be interactive with both table activities and possibly Kahoot questions.  Table coaches are here to provide assistance and guide the table discussions if needed.  Don’t hesitate to ask them questions, they are here for that exact reason.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Also at the table are index cards to write down questions if you don’t want to ask the group as a whole.  We will be coming around to pick up questions and will read then answer them at break points in the presentation.</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d194c856fc_4_179:notes"/>
          <p:cNvSpPr txBox="1">
            <a:spLocks noGrp="1"/>
          </p:cNvSpPr>
          <p:nvPr>
            <p:ph type="sldNum" idx="12"/>
          </p:nvPr>
        </p:nvSpPr>
        <p:spPr>
          <a:xfrm>
            <a:off x="3970734" y="8830661"/>
            <a:ext cx="3038012" cy="464181"/>
          </a:xfrm>
          <a:prstGeom prst="rect">
            <a:avLst/>
          </a:prstGeom>
          <a:noFill/>
          <a:ln>
            <a:noFill/>
          </a:ln>
        </p:spPr>
        <p:txBody>
          <a:bodyPr spcFirstLastPara="1" wrap="square" lIns="89300" tIns="44650" rIns="89300" bIns="4465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t>60</a:t>
            </a:fld>
            <a:endParaRPr sz="1300"/>
          </a:p>
        </p:txBody>
      </p:sp>
      <p:sp>
        <p:nvSpPr>
          <p:cNvPr id="751" name="Google Shape;751;gd194c856fc_4_179:notes"/>
          <p:cNvSpPr>
            <a:spLocks noGrp="1" noRot="1" noChangeAspect="1"/>
          </p:cNvSpPr>
          <p:nvPr>
            <p:ph type="sldImg" idx="2"/>
          </p:nvPr>
        </p:nvSpPr>
        <p:spPr>
          <a:xfrm>
            <a:off x="1204912" y="697845"/>
            <a:ext cx="460209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2" name="Google Shape;752;gd194c856fc_4_179:notes"/>
          <p:cNvSpPr txBox="1">
            <a:spLocks noGrp="1"/>
          </p:cNvSpPr>
          <p:nvPr>
            <p:ph type="body" idx="1"/>
          </p:nvPr>
        </p:nvSpPr>
        <p:spPr>
          <a:xfrm>
            <a:off x="701345" y="4416102"/>
            <a:ext cx="5607688" cy="4182567"/>
          </a:xfrm>
          <a:prstGeom prst="rect">
            <a:avLst/>
          </a:prstGeom>
          <a:noFill/>
          <a:ln>
            <a:noFill/>
          </a:ln>
        </p:spPr>
        <p:txBody>
          <a:bodyPr spcFirstLastPara="1" wrap="square" lIns="89300" tIns="44650" rIns="89300" bIns="44650" anchor="t" anchorCtr="0">
            <a:noAutofit/>
          </a:bodyPr>
          <a:lstStyle/>
          <a:p>
            <a:pPr marL="0" lvl="0" indent="0" algn="l" rtl="0">
              <a:lnSpc>
                <a:spcPct val="100000"/>
              </a:lnSpc>
              <a:spcBef>
                <a:spcPts val="0"/>
              </a:spcBef>
              <a:spcAft>
                <a:spcPts val="0"/>
              </a:spcAft>
              <a:buSzPts val="1300"/>
              <a:buNone/>
            </a:pPr>
            <a:endParaRPr sz="13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d194c856fc_4_197:notes"/>
          <p:cNvSpPr txBox="1">
            <a:spLocks noGrp="1"/>
          </p:cNvSpPr>
          <p:nvPr>
            <p:ph type="sldNum" idx="12"/>
          </p:nvPr>
        </p:nvSpPr>
        <p:spPr>
          <a:xfrm>
            <a:off x="3970734" y="8830661"/>
            <a:ext cx="3038012" cy="464181"/>
          </a:xfrm>
          <a:prstGeom prst="rect">
            <a:avLst/>
          </a:prstGeom>
          <a:noFill/>
          <a:ln>
            <a:noFill/>
          </a:ln>
        </p:spPr>
        <p:txBody>
          <a:bodyPr spcFirstLastPara="1" wrap="square" lIns="89300" tIns="44650" rIns="89300" bIns="4465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t>61</a:t>
            </a:fld>
            <a:endParaRPr sz="1300"/>
          </a:p>
        </p:txBody>
      </p:sp>
      <p:sp>
        <p:nvSpPr>
          <p:cNvPr id="770" name="Google Shape;770;gd194c856fc_4_197:notes"/>
          <p:cNvSpPr>
            <a:spLocks noGrp="1" noRot="1" noChangeAspect="1"/>
          </p:cNvSpPr>
          <p:nvPr>
            <p:ph type="sldImg" idx="2"/>
          </p:nvPr>
        </p:nvSpPr>
        <p:spPr>
          <a:xfrm>
            <a:off x="1204912" y="697845"/>
            <a:ext cx="460209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1" name="Google Shape;771;gd194c856fc_4_197:notes"/>
          <p:cNvSpPr txBox="1">
            <a:spLocks noGrp="1"/>
          </p:cNvSpPr>
          <p:nvPr>
            <p:ph type="body" idx="1"/>
          </p:nvPr>
        </p:nvSpPr>
        <p:spPr>
          <a:xfrm>
            <a:off x="701345" y="4416102"/>
            <a:ext cx="5607688" cy="4182567"/>
          </a:xfrm>
          <a:prstGeom prst="rect">
            <a:avLst/>
          </a:prstGeom>
          <a:noFill/>
          <a:ln>
            <a:noFill/>
          </a:ln>
        </p:spPr>
        <p:txBody>
          <a:bodyPr spcFirstLastPara="1" wrap="square" lIns="89300" tIns="44650" rIns="89300" bIns="44650" anchor="t" anchorCtr="0">
            <a:noAutofit/>
          </a:bodyPr>
          <a:lstStyle/>
          <a:p>
            <a:pPr marL="0" lvl="0" indent="0" algn="l" rtl="0">
              <a:lnSpc>
                <a:spcPct val="100000"/>
              </a:lnSpc>
              <a:spcBef>
                <a:spcPts val="0"/>
              </a:spcBef>
              <a:spcAft>
                <a:spcPts val="0"/>
              </a:spcAft>
              <a:buSzPts val="1300"/>
              <a:buNone/>
            </a:pPr>
            <a:endParaRPr sz="13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097c88b7ec_3_650:notes"/>
          <p:cNvSpPr txBox="1">
            <a:spLocks noGrp="1"/>
          </p:cNvSpPr>
          <p:nvPr>
            <p:ph type="sldNum" idx="12"/>
          </p:nvPr>
        </p:nvSpPr>
        <p:spPr>
          <a:xfrm>
            <a:off x="3970734" y="8830661"/>
            <a:ext cx="3038100" cy="464100"/>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62</a:t>
            </a:fld>
            <a:endParaRPr/>
          </a:p>
        </p:txBody>
      </p:sp>
      <p:sp>
        <p:nvSpPr>
          <p:cNvPr id="787" name="Google Shape;787;g1097c88b7ec_3_650: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8" name="Google Shape;788;g1097c88b7ec_3_650:notes"/>
          <p:cNvSpPr txBox="1">
            <a:spLocks noGrp="1"/>
          </p:cNvSpPr>
          <p:nvPr>
            <p:ph type="body" idx="1"/>
          </p:nvPr>
        </p:nvSpPr>
        <p:spPr>
          <a:xfrm>
            <a:off x="701345" y="4416102"/>
            <a:ext cx="5607600" cy="4182600"/>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6b2d79c03e_0_101: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63</a:t>
            </a:fld>
            <a:endParaRPr/>
          </a:p>
        </p:txBody>
      </p:sp>
      <p:sp>
        <p:nvSpPr>
          <p:cNvPr id="796" name="Google Shape;796;g6b2d79c03e_0_101: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7" name="Google Shape;797;g6b2d79c03e_0_101:notes"/>
          <p:cNvSpPr txBox="1">
            <a:spLocks noGrp="1"/>
          </p:cNvSpPr>
          <p:nvPr>
            <p:ph type="body" idx="1"/>
          </p:nvPr>
        </p:nvSpPr>
        <p:spPr>
          <a:xfrm>
            <a:off x="702867" y="4417634"/>
            <a:ext cx="5604813" cy="4658948"/>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07bfc0b413_0_0: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07bfc0b413_0_0: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806" name="Google Shape;806;g107bfc0b413_0_0: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185eaaf9969_0_15: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185eaaf9969_0_15: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815" name="Google Shape;815;g185eaaf9969_0_15: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185eaaf9969_0_23: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185eaaf9969_0_23: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824" name="Google Shape;824;g185eaaf9969_0_23: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85eaaf9969_0_31: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185eaaf9969_0_31: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833" name="Google Shape;833;g185eaaf9969_0_31: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185eaaf9969_0_39: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185eaaf9969_0_39: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842" name="Google Shape;842;g185eaaf9969_0_39: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185eaaf9969_0_47: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185eaaf9969_0_47: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r>
              <a:rPr lang="en-US"/>
              <a:t>Fund Balance is basically District equity (Assets minus liabilities)</a:t>
            </a:r>
            <a:endParaRPr/>
          </a:p>
          <a:p>
            <a:pPr marL="0" lvl="0" indent="0" algn="l" rtl="0">
              <a:spcBef>
                <a:spcPts val="360"/>
              </a:spcBef>
              <a:spcAft>
                <a:spcPts val="0"/>
              </a:spcAft>
              <a:buNone/>
            </a:pPr>
            <a:r>
              <a:rPr lang="en-US"/>
              <a:t>So realize fund balance does not equal cash - rather it is a look at the District’s equity</a:t>
            </a:r>
            <a:endParaRPr/>
          </a:p>
          <a:p>
            <a:pPr marL="0" lvl="0" indent="0" algn="l" rtl="0">
              <a:spcBef>
                <a:spcPts val="360"/>
              </a:spcBef>
              <a:spcAft>
                <a:spcPts val="0"/>
              </a:spcAft>
              <a:buNone/>
            </a:pPr>
            <a:endParaRPr/>
          </a:p>
          <a:p>
            <a:pPr marL="0" lvl="0" indent="0" algn="l" rtl="0">
              <a:spcBef>
                <a:spcPts val="360"/>
              </a:spcBef>
              <a:spcAft>
                <a:spcPts val="0"/>
              </a:spcAft>
              <a:buNone/>
            </a:pPr>
            <a:r>
              <a:rPr lang="en-US"/>
              <a:t>The percentage that is typically dictated is Board policy is a dollar amount compared to expenses</a:t>
            </a:r>
            <a:endParaRPr/>
          </a:p>
          <a:p>
            <a:pPr marL="0" lvl="0" indent="0" algn="l" rtl="0">
              <a:spcBef>
                <a:spcPts val="360"/>
              </a:spcBef>
              <a:spcAft>
                <a:spcPts val="0"/>
              </a:spcAft>
              <a:buNone/>
            </a:pPr>
            <a:endParaRPr/>
          </a:p>
          <a:p>
            <a:pPr marL="0" lvl="0" indent="0" algn="l" rtl="0">
              <a:spcBef>
                <a:spcPts val="360"/>
              </a:spcBef>
              <a:spcAft>
                <a:spcPts val="0"/>
              </a:spcAft>
              <a:buNone/>
            </a:pPr>
            <a:r>
              <a:rPr lang="en-US"/>
              <a:t>Percentage can be based on Fund 10 only/Percentage can include Fund 27 expenses</a:t>
            </a:r>
            <a:endParaRPr/>
          </a:p>
          <a:p>
            <a:pPr marL="0" lvl="0" indent="0" algn="l" rtl="0">
              <a:spcBef>
                <a:spcPts val="360"/>
              </a:spcBef>
              <a:spcAft>
                <a:spcPts val="0"/>
              </a:spcAft>
              <a:buNone/>
            </a:pPr>
            <a:r>
              <a:rPr lang="en-US"/>
              <a:t>All driven by Board Fund Balance Policy - Local Decision</a:t>
            </a:r>
            <a:endParaRPr/>
          </a:p>
          <a:p>
            <a:pPr marL="0" lvl="0" indent="0" algn="l" rtl="0">
              <a:spcBef>
                <a:spcPts val="360"/>
              </a:spcBef>
              <a:spcAft>
                <a:spcPts val="0"/>
              </a:spcAft>
              <a:buNone/>
            </a:pPr>
            <a:r>
              <a:rPr lang="en-US"/>
              <a:t>Seem some as low as 10%, seem some as high as 30% - Different districts have different tolerances for risk due to the unexpected</a:t>
            </a:r>
            <a:endParaRPr/>
          </a:p>
          <a:p>
            <a:pPr marL="0" lvl="0" indent="0" algn="l" rtl="0">
              <a:spcBef>
                <a:spcPts val="360"/>
              </a:spcBef>
              <a:spcAft>
                <a:spcPts val="0"/>
              </a:spcAft>
              <a:buNone/>
            </a:pPr>
            <a:endParaRPr/>
          </a:p>
          <a:p>
            <a:pPr marL="0" lvl="0" indent="0" algn="l" rtl="0">
              <a:spcBef>
                <a:spcPts val="360"/>
              </a:spcBef>
              <a:spcAft>
                <a:spcPts val="0"/>
              </a:spcAft>
              <a:buNone/>
            </a:pPr>
            <a:r>
              <a:rPr lang="en-US"/>
              <a:t>Why does fund balance matter: </a:t>
            </a:r>
            <a:endParaRPr/>
          </a:p>
          <a:p>
            <a:pPr marL="0" lvl="0" indent="0" algn="l" rtl="0">
              <a:spcBef>
                <a:spcPts val="360"/>
              </a:spcBef>
              <a:spcAft>
                <a:spcPts val="0"/>
              </a:spcAft>
              <a:buNone/>
            </a:pPr>
            <a:r>
              <a:rPr lang="en-US"/>
              <a:t>Financial stability (similar to emergency fund in household budget); </a:t>
            </a:r>
            <a:endParaRPr/>
          </a:p>
          <a:p>
            <a:pPr marL="0" lvl="0" indent="0" algn="l" rtl="0">
              <a:spcBef>
                <a:spcPts val="360"/>
              </a:spcBef>
              <a:spcAft>
                <a:spcPts val="0"/>
              </a:spcAft>
              <a:buNone/>
            </a:pPr>
            <a:r>
              <a:rPr lang="en-US"/>
              <a:t>Greater the balance, typically less need to borrow on a short-term basis (less dollars paid on interest for LOC or TRAN debt); </a:t>
            </a:r>
            <a:endParaRPr/>
          </a:p>
          <a:p>
            <a:pPr marL="0" lvl="0" indent="0" algn="l" rtl="0">
              <a:spcBef>
                <a:spcPts val="360"/>
              </a:spcBef>
              <a:spcAft>
                <a:spcPts val="0"/>
              </a:spcAft>
              <a:buNone/>
            </a:pPr>
            <a:r>
              <a:rPr lang="en-US"/>
              <a:t>Better rates on borrowings (strong balance helps contribute to better credit rating) - More than anything, be in compliance with Board policy</a:t>
            </a:r>
            <a:endParaRPr/>
          </a:p>
          <a:p>
            <a:pPr marL="0" lvl="0" indent="0" algn="l" rtl="0">
              <a:spcBef>
                <a:spcPts val="360"/>
              </a:spcBef>
              <a:spcAft>
                <a:spcPts val="0"/>
              </a:spcAft>
              <a:buNone/>
            </a:pPr>
            <a:endParaRPr/>
          </a:p>
          <a:p>
            <a:pPr marL="0" lvl="0" indent="0" algn="l" rtl="0">
              <a:spcBef>
                <a:spcPts val="360"/>
              </a:spcBef>
              <a:spcAft>
                <a:spcPts val="0"/>
              </a:spcAft>
              <a:buNone/>
            </a:pPr>
            <a:r>
              <a:rPr lang="en-US"/>
              <a:t>So talk with your administration about what yours is and what it should be - that will help you drive future budget decisions</a:t>
            </a:r>
            <a:endParaRPr/>
          </a:p>
          <a:p>
            <a:pPr marL="0" lvl="0" indent="0" algn="l" rtl="0">
              <a:spcBef>
                <a:spcPts val="360"/>
              </a:spcBef>
              <a:spcAft>
                <a:spcPts val="0"/>
              </a:spcAft>
              <a:buNone/>
            </a:pPr>
            <a:endParaRPr/>
          </a:p>
        </p:txBody>
      </p:sp>
      <p:sp>
        <p:nvSpPr>
          <p:cNvPr id="851" name="Google Shape;851;g185eaaf9969_0_47: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c568f1d5b_3_27: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7</a:t>
            </a:fld>
            <a:endParaRPr/>
          </a:p>
        </p:txBody>
      </p:sp>
      <p:sp>
        <p:nvSpPr>
          <p:cNvPr id="195" name="Google Shape;195;g6c568f1d5b_3_27: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g6c568f1d5b_3_27:notes"/>
          <p:cNvSpPr txBox="1">
            <a:spLocks noGrp="1"/>
          </p:cNvSpPr>
          <p:nvPr>
            <p:ph type="body" idx="1"/>
          </p:nvPr>
        </p:nvSpPr>
        <p:spPr>
          <a:xfrm>
            <a:off x="702867" y="4417634"/>
            <a:ext cx="5604813" cy="4658948"/>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r>
              <a:rPr lang="en-US"/>
              <a:t>Context matters.  </a:t>
            </a:r>
            <a:endParaRPr/>
          </a:p>
          <a:p>
            <a:pPr marL="0" lvl="0" indent="0" algn="l" rtl="0">
              <a:spcBef>
                <a:spcPts val="347"/>
              </a:spcBef>
              <a:spcAft>
                <a:spcPts val="0"/>
              </a:spcAft>
              <a:buClr>
                <a:schemeClr val="dk1"/>
              </a:buClr>
              <a:buSzPts val="1400"/>
              <a:buFont typeface="Arial"/>
              <a:buNone/>
            </a:pPr>
            <a:r>
              <a:rPr lang="en-US"/>
              <a:t>Some boards operate in a traditional governance model yet give wide discretion to the administration generally, including budget development </a:t>
            </a:r>
            <a:endParaRPr/>
          </a:p>
          <a:p>
            <a:pPr marL="0" lvl="0" indent="0" algn="l" rtl="0">
              <a:spcBef>
                <a:spcPts val="347"/>
              </a:spcBef>
              <a:spcAft>
                <a:spcPts val="0"/>
              </a:spcAft>
              <a:buClr>
                <a:schemeClr val="dk1"/>
              </a:buClr>
              <a:buSzPts val="1400"/>
              <a:buFont typeface="Arial"/>
              <a:buNone/>
            </a:pPr>
            <a:r>
              <a:rPr lang="en-US"/>
              <a:t>Some boards operate in a traditional model yet have a very hands orientation, including during budget development </a:t>
            </a:r>
            <a:endParaRPr/>
          </a:p>
          <a:p>
            <a:pPr marL="0" lvl="0" indent="0" algn="l" rtl="0">
              <a:lnSpc>
                <a:spcPct val="100000"/>
              </a:lnSpc>
              <a:spcBef>
                <a:spcPts val="347"/>
              </a:spcBef>
              <a:spcAft>
                <a:spcPts val="0"/>
              </a:spcAft>
              <a:buSzPts val="1400"/>
              <a:buNone/>
            </a:pPr>
            <a:r>
              <a:rPr lang="en-US"/>
              <a:t>Some boards operate in a policy governance model (coherent policy model) wherein the admin is charged with budget development so long as it conforms to certain agreed upon policy outcomes</a:t>
            </a:r>
            <a:endParaRPr/>
          </a:p>
          <a:p>
            <a:pPr marL="0" lvl="0" indent="0" algn="l" rtl="0">
              <a:spcBef>
                <a:spcPts val="347"/>
              </a:spcBef>
              <a:spcAft>
                <a:spcPts val="0"/>
              </a:spcAft>
              <a:buSzPts val="1400"/>
              <a:buNone/>
            </a:pPr>
            <a:endParaRPr/>
          </a:p>
          <a:p>
            <a:pPr marL="0" lvl="0" indent="0" algn="l" rtl="0">
              <a:spcBef>
                <a:spcPts val="347"/>
              </a:spcBef>
              <a:spcAft>
                <a:spcPts val="0"/>
              </a:spcAft>
              <a:buSzPts val="1400"/>
              <a:buNone/>
            </a:pPr>
            <a:r>
              <a:rPr lang="en-US"/>
              <a:t>In traditional or common board-admin governance model, as it relates to budget development, boards tend to focus on key control points: the total levy increase, the teacher compensation package, major controversial cuts, changes in class sizes, admin staffing, and the overall consistency of the plan - does it hold together?  These quite often the elements that board members focus on.  (Sitting in the far end of the bleachers)</a:t>
            </a:r>
            <a:endParaRPr/>
          </a:p>
          <a:p>
            <a:pPr marL="0" lvl="0" indent="0" algn="l" rtl="0">
              <a:spcBef>
                <a:spcPts val="347"/>
              </a:spcBef>
              <a:spcAft>
                <a:spcPts val="0"/>
              </a:spcAft>
              <a:buSzPts val="1400"/>
              <a:buNone/>
            </a:pPr>
            <a:endParaRPr/>
          </a:p>
          <a:p>
            <a:pPr marL="0" lvl="0" indent="0" algn="l" rtl="0">
              <a:spcBef>
                <a:spcPts val="347"/>
              </a:spcBef>
              <a:spcAft>
                <a:spcPts val="0"/>
              </a:spcAft>
              <a:buClr>
                <a:schemeClr val="dk1"/>
              </a:buClr>
              <a:buSzPts val="1400"/>
              <a:buFont typeface="Arial"/>
              <a:buNone/>
            </a:pPr>
            <a:r>
              <a:rPr lang="en-US"/>
              <a:t>A well planned, agreed upon approach to annual budget development will produce better outcomes for all concerned </a:t>
            </a:r>
            <a:endParaRPr/>
          </a:p>
          <a:p>
            <a:pPr marL="0" lvl="0" indent="0" algn="l" rtl="0">
              <a:lnSpc>
                <a:spcPct val="100000"/>
              </a:lnSpc>
              <a:spcBef>
                <a:spcPts val="347"/>
              </a:spcBef>
              <a:spcAft>
                <a:spcPts val="0"/>
              </a:spcAft>
              <a:buSzPts val="14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185eaaf9969_0_7: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185eaaf9969_0_7: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r>
              <a:rPr lang="en-US"/>
              <a:t>Fund Balance is basically District equity (Assets minus liabilities)</a:t>
            </a:r>
            <a:endParaRPr/>
          </a:p>
          <a:p>
            <a:pPr marL="0" lvl="0" indent="0" algn="l" rtl="0">
              <a:spcBef>
                <a:spcPts val="360"/>
              </a:spcBef>
              <a:spcAft>
                <a:spcPts val="0"/>
              </a:spcAft>
              <a:buNone/>
            </a:pPr>
            <a:r>
              <a:rPr lang="en-US"/>
              <a:t>So realize fund balance does not equal cash - rather it is a look at the District’s equity</a:t>
            </a:r>
            <a:endParaRPr/>
          </a:p>
          <a:p>
            <a:pPr marL="0" lvl="0" indent="0" algn="l" rtl="0">
              <a:spcBef>
                <a:spcPts val="360"/>
              </a:spcBef>
              <a:spcAft>
                <a:spcPts val="0"/>
              </a:spcAft>
              <a:buNone/>
            </a:pPr>
            <a:endParaRPr/>
          </a:p>
          <a:p>
            <a:pPr marL="0" lvl="0" indent="0" algn="l" rtl="0">
              <a:spcBef>
                <a:spcPts val="360"/>
              </a:spcBef>
              <a:spcAft>
                <a:spcPts val="0"/>
              </a:spcAft>
              <a:buNone/>
            </a:pPr>
            <a:r>
              <a:rPr lang="en-US"/>
              <a:t>The percentage that is typically dictated is Board policy is a dollar amount compared to expenses</a:t>
            </a:r>
            <a:endParaRPr/>
          </a:p>
          <a:p>
            <a:pPr marL="0" lvl="0" indent="0" algn="l" rtl="0">
              <a:spcBef>
                <a:spcPts val="360"/>
              </a:spcBef>
              <a:spcAft>
                <a:spcPts val="0"/>
              </a:spcAft>
              <a:buNone/>
            </a:pPr>
            <a:endParaRPr/>
          </a:p>
          <a:p>
            <a:pPr marL="0" lvl="0" indent="0" algn="l" rtl="0">
              <a:spcBef>
                <a:spcPts val="360"/>
              </a:spcBef>
              <a:spcAft>
                <a:spcPts val="0"/>
              </a:spcAft>
              <a:buNone/>
            </a:pPr>
            <a:r>
              <a:rPr lang="en-US"/>
              <a:t>Percentage can be based on Fund 10 only/Percentage can include Fund 27 expenses</a:t>
            </a:r>
            <a:endParaRPr/>
          </a:p>
          <a:p>
            <a:pPr marL="0" lvl="0" indent="0" algn="l" rtl="0">
              <a:spcBef>
                <a:spcPts val="360"/>
              </a:spcBef>
              <a:spcAft>
                <a:spcPts val="0"/>
              </a:spcAft>
              <a:buNone/>
            </a:pPr>
            <a:r>
              <a:rPr lang="en-US"/>
              <a:t>All driven by Board Fund Balance Policy - Local Decision</a:t>
            </a:r>
            <a:endParaRPr/>
          </a:p>
          <a:p>
            <a:pPr marL="0" lvl="0" indent="0" algn="l" rtl="0">
              <a:spcBef>
                <a:spcPts val="360"/>
              </a:spcBef>
              <a:spcAft>
                <a:spcPts val="0"/>
              </a:spcAft>
              <a:buNone/>
            </a:pPr>
            <a:r>
              <a:rPr lang="en-US"/>
              <a:t>Seem some as low as 10%, seem some as high as 30% - Different districts have different tolerances for risk due to the unexpected</a:t>
            </a:r>
            <a:endParaRPr/>
          </a:p>
          <a:p>
            <a:pPr marL="0" lvl="0" indent="0" algn="l" rtl="0">
              <a:spcBef>
                <a:spcPts val="360"/>
              </a:spcBef>
              <a:spcAft>
                <a:spcPts val="0"/>
              </a:spcAft>
              <a:buNone/>
            </a:pPr>
            <a:endParaRPr/>
          </a:p>
          <a:p>
            <a:pPr marL="0" lvl="0" indent="0" algn="l" rtl="0">
              <a:spcBef>
                <a:spcPts val="360"/>
              </a:spcBef>
              <a:spcAft>
                <a:spcPts val="0"/>
              </a:spcAft>
              <a:buNone/>
            </a:pPr>
            <a:r>
              <a:rPr lang="en-US"/>
              <a:t>Why does fund balance matter: </a:t>
            </a:r>
            <a:endParaRPr/>
          </a:p>
          <a:p>
            <a:pPr marL="0" lvl="0" indent="0" algn="l" rtl="0">
              <a:spcBef>
                <a:spcPts val="360"/>
              </a:spcBef>
              <a:spcAft>
                <a:spcPts val="0"/>
              </a:spcAft>
              <a:buNone/>
            </a:pPr>
            <a:r>
              <a:rPr lang="en-US"/>
              <a:t>Financial stability (similar to emergency fund in household budget); </a:t>
            </a:r>
            <a:endParaRPr/>
          </a:p>
          <a:p>
            <a:pPr marL="0" lvl="0" indent="0" algn="l" rtl="0">
              <a:spcBef>
                <a:spcPts val="360"/>
              </a:spcBef>
              <a:spcAft>
                <a:spcPts val="0"/>
              </a:spcAft>
              <a:buNone/>
            </a:pPr>
            <a:r>
              <a:rPr lang="en-US"/>
              <a:t>Greater the balance, typically less need to borrow on a short-term basis (less dollars paid on interest for LOC or TRAN debt); </a:t>
            </a:r>
            <a:endParaRPr/>
          </a:p>
          <a:p>
            <a:pPr marL="0" lvl="0" indent="0" algn="l" rtl="0">
              <a:spcBef>
                <a:spcPts val="360"/>
              </a:spcBef>
              <a:spcAft>
                <a:spcPts val="0"/>
              </a:spcAft>
              <a:buNone/>
            </a:pPr>
            <a:r>
              <a:rPr lang="en-US"/>
              <a:t>Better rates on borrowings (strong balance helps contribute to better credit rating) - More than anything, be in compliance with Board policy</a:t>
            </a:r>
            <a:endParaRPr/>
          </a:p>
          <a:p>
            <a:pPr marL="0" lvl="0" indent="0" algn="l" rtl="0">
              <a:spcBef>
                <a:spcPts val="360"/>
              </a:spcBef>
              <a:spcAft>
                <a:spcPts val="0"/>
              </a:spcAft>
              <a:buNone/>
            </a:pPr>
            <a:endParaRPr/>
          </a:p>
          <a:p>
            <a:pPr marL="0" lvl="0" indent="0" algn="l" rtl="0">
              <a:spcBef>
                <a:spcPts val="360"/>
              </a:spcBef>
              <a:spcAft>
                <a:spcPts val="0"/>
              </a:spcAft>
              <a:buNone/>
            </a:pPr>
            <a:r>
              <a:rPr lang="en-US"/>
              <a:t>So talk with your administration about what yours is and what it should be - that will help you drive future budget decisions</a:t>
            </a:r>
            <a:endParaRPr/>
          </a:p>
          <a:p>
            <a:pPr marL="0" lvl="0" indent="0" algn="l" rtl="0">
              <a:spcBef>
                <a:spcPts val="360"/>
              </a:spcBef>
              <a:spcAft>
                <a:spcPts val="0"/>
              </a:spcAft>
              <a:buNone/>
            </a:pPr>
            <a:endParaRPr/>
          </a:p>
        </p:txBody>
      </p:sp>
      <p:sp>
        <p:nvSpPr>
          <p:cNvPr id="860" name="Google Shape;860;g185eaaf9969_0_7: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185eaaf9969_0_55: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185eaaf9969_0_55: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869" name="Google Shape;869;g185eaaf9969_0_55: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d19abd2f27_0_0: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d19abd2f27_0_0: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878" name="Google Shape;878;gd19abd2f27_0_0: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6c568f1d5b_28_269: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73</a:t>
            </a:fld>
            <a:endParaRPr/>
          </a:p>
        </p:txBody>
      </p:sp>
      <p:sp>
        <p:nvSpPr>
          <p:cNvPr id="886" name="Google Shape;886;g6c568f1d5b_28_269: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7" name="Google Shape;887;g6c568f1d5b_28_269: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6c568f1d5b_0_0: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74</a:t>
            </a:fld>
            <a:endParaRPr/>
          </a:p>
        </p:txBody>
      </p:sp>
      <p:sp>
        <p:nvSpPr>
          <p:cNvPr id="895" name="Google Shape;895;g6c568f1d5b_0_0: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6" name="Google Shape;896;g6c568f1d5b_0_0: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6c568f1d5b_0_32: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75</a:t>
            </a:fld>
            <a:endParaRPr/>
          </a:p>
        </p:txBody>
      </p:sp>
      <p:sp>
        <p:nvSpPr>
          <p:cNvPr id="904" name="Google Shape;904;g6c568f1d5b_0_32: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5" name="Google Shape;905;g6c568f1d5b_0_32: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Clr>
                <a:schemeClr val="dk1"/>
              </a:buClr>
              <a:buSzPts val="14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6c568f1d5b_3_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g6c568f1d5b_3_7:notes"/>
          <p:cNvSpPr txBox="1">
            <a:spLocks noGrp="1"/>
          </p:cNvSpPr>
          <p:nvPr>
            <p:ph type="body" idx="1"/>
          </p:nvPr>
        </p:nvSpPr>
        <p:spPr>
          <a:xfrm>
            <a:off x="701040" y="4473893"/>
            <a:ext cx="5608263" cy="3660581"/>
          </a:xfrm>
          <a:prstGeom prst="rect">
            <a:avLst/>
          </a:prstGeom>
          <a:noFill/>
          <a:ln>
            <a:noFill/>
          </a:ln>
        </p:spPr>
        <p:txBody>
          <a:bodyPr spcFirstLastPara="1" wrap="square" lIns="93475" tIns="46725" rIns="93475" bIns="46725" anchor="t" anchorCtr="0">
            <a:noAutofit/>
          </a:bodyPr>
          <a:lstStyle/>
          <a:p>
            <a:pPr marL="0" lvl="0" indent="0" algn="l" rtl="0">
              <a:lnSpc>
                <a:spcPct val="100000"/>
              </a:lnSpc>
              <a:spcBef>
                <a:spcPts val="0"/>
              </a:spcBef>
              <a:spcAft>
                <a:spcPts val="0"/>
              </a:spcAft>
              <a:buSzPts val="1400"/>
              <a:buNone/>
            </a:pPr>
            <a:r>
              <a:rPr lang="en-US" sz="1400"/>
              <a:t>Groups to report out ideas they had to close the budget</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There will be things you can’t touch, others you have the ability to work through - Different Districts will approach a budget gap differently, this activity will give us insight into how different board members think</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Revenue ideas?  Raise school fees; Explore alternative revenue ideas (cell towers, other revenue generation ideas)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Expenditure Savings? What are items you can’t reduce?  What are the items you can reduce?  What would you prioritize?</a:t>
            </a:r>
            <a:endParaRPr sz="1400"/>
          </a:p>
        </p:txBody>
      </p:sp>
      <p:sp>
        <p:nvSpPr>
          <p:cNvPr id="914" name="Google Shape;914;g6c568f1d5b_3_7:notes"/>
          <p:cNvSpPr txBox="1">
            <a:spLocks noGrp="1"/>
          </p:cNvSpPr>
          <p:nvPr>
            <p:ph type="sldNum" idx="12"/>
          </p:nvPr>
        </p:nvSpPr>
        <p:spPr>
          <a:xfrm>
            <a:off x="3970938" y="8829967"/>
            <a:ext cx="3037725" cy="466505"/>
          </a:xfrm>
          <a:prstGeom prst="rect">
            <a:avLst/>
          </a:prstGeom>
          <a:noFill/>
          <a:ln>
            <a:noFill/>
          </a:ln>
        </p:spPr>
        <p:txBody>
          <a:bodyPr spcFirstLastPara="1" wrap="square" lIns="93475" tIns="46725" rIns="93475" bIns="46725" anchor="b" anchorCtr="0">
            <a:noAutofit/>
          </a:bodyPr>
          <a:lstStyle/>
          <a:p>
            <a:pPr marL="0" lvl="0" indent="0" algn="r" rtl="0">
              <a:lnSpc>
                <a:spcPct val="100000"/>
              </a:lnSpc>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7bcfc8abeb_0_0: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77</a:t>
            </a:fld>
            <a:endParaRPr/>
          </a:p>
        </p:txBody>
      </p:sp>
      <p:sp>
        <p:nvSpPr>
          <p:cNvPr id="921" name="Google Shape;921;g7bcfc8abeb_0_0: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2" name="Google Shape;922;g7bcfc8abeb_0_0:notes"/>
          <p:cNvSpPr txBox="1">
            <a:spLocks noGrp="1"/>
          </p:cNvSpPr>
          <p:nvPr>
            <p:ph type="body" idx="1"/>
          </p:nvPr>
        </p:nvSpPr>
        <p:spPr>
          <a:xfrm>
            <a:off x="702867" y="4417634"/>
            <a:ext cx="5604813" cy="4658948"/>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10a65eff07b_0_71: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10a65eff07b_0_71: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932" name="Google Shape;932;g10a65eff07b_0_71: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108c76e07f1_0_475: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108c76e07f1_0_475: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942" name="Google Shape;942;g108c76e07f1_0_475: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c568f1d5b_3_36: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8</a:t>
            </a:fld>
            <a:endParaRPr/>
          </a:p>
        </p:txBody>
      </p:sp>
      <p:sp>
        <p:nvSpPr>
          <p:cNvPr id="204" name="Google Shape;204;g6c568f1d5b_3_36: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g6c568f1d5b_3_36: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Mike</a:t>
            </a:r>
            <a:endParaRPr/>
          </a:p>
          <a:p>
            <a:pPr marL="0" lvl="0" indent="0" algn="l" rtl="0">
              <a:lnSpc>
                <a:spcPct val="100000"/>
              </a:lnSpc>
              <a:spcBef>
                <a:spcPts val="0"/>
              </a:spcBef>
              <a:spcAft>
                <a:spcPts val="0"/>
              </a:spcAft>
              <a:buSzPts val="1400"/>
              <a:buNone/>
            </a:pPr>
            <a:r>
              <a:rPr lang="en-US"/>
              <a:t>Project management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10a65eff07b_0_96: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10a65eff07b_0_96: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1100">
                <a:solidFill>
                  <a:srgbClr val="666666"/>
                </a:solidFill>
                <a:latin typeface="Source Sans Pro"/>
                <a:ea typeface="Source Sans Pro"/>
                <a:cs typeface="Source Sans Pro"/>
                <a:sym typeface="Source Sans Pro"/>
              </a:rPr>
              <a:t>the Board of Education launched a strategic planning process to determine where we are as an organization, come to a consensus on where we want to go, and map the trajectory to realizing our future. The development of the 2021-2024 Strategic Plan included an intense review of the District’s strategic direction.</a:t>
            </a:r>
            <a:endParaRPr/>
          </a:p>
        </p:txBody>
      </p:sp>
      <p:sp>
        <p:nvSpPr>
          <p:cNvPr id="967" name="Google Shape;967;g10a65eff07b_0_96: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108c76e07f1_0_151:notes"/>
          <p:cNvSpPr>
            <a:spLocks noGrp="1" noRot="1" noChangeAspect="1"/>
          </p:cNvSpPr>
          <p:nvPr>
            <p:ph type="sldImg" idx="2"/>
          </p:nvPr>
        </p:nvSpPr>
        <p:spPr>
          <a:xfrm>
            <a:off x="1402080" y="1162050"/>
            <a:ext cx="4206300" cy="313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108c76e07f1_0_151:notes"/>
          <p:cNvSpPr txBox="1">
            <a:spLocks noGrp="1"/>
          </p:cNvSpPr>
          <p:nvPr>
            <p:ph type="body" idx="1"/>
          </p:nvPr>
        </p:nvSpPr>
        <p:spPr>
          <a:xfrm>
            <a:off x="701040" y="4473893"/>
            <a:ext cx="5608200" cy="3660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976" name="Google Shape;976;g108c76e07f1_0_151:notes"/>
          <p:cNvSpPr txBox="1">
            <a:spLocks noGrp="1"/>
          </p:cNvSpPr>
          <p:nvPr>
            <p:ph type="sldNum" idx="12"/>
          </p:nvPr>
        </p:nvSpPr>
        <p:spPr>
          <a:xfrm>
            <a:off x="3970938" y="8829967"/>
            <a:ext cx="3037800" cy="4662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108c76e07f1_0_298:notes"/>
          <p:cNvSpPr>
            <a:spLocks noGrp="1" noRot="1" noChangeAspect="1"/>
          </p:cNvSpPr>
          <p:nvPr>
            <p:ph type="sldImg" idx="2"/>
          </p:nvPr>
        </p:nvSpPr>
        <p:spPr>
          <a:xfrm>
            <a:off x="1402080" y="1162050"/>
            <a:ext cx="4206300" cy="3137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108c76e07f1_0_298:notes"/>
          <p:cNvSpPr txBox="1">
            <a:spLocks noGrp="1"/>
          </p:cNvSpPr>
          <p:nvPr>
            <p:ph type="body" idx="1"/>
          </p:nvPr>
        </p:nvSpPr>
        <p:spPr>
          <a:xfrm>
            <a:off x="701040" y="4473893"/>
            <a:ext cx="5608200" cy="3660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1045" name="Google Shape;1045;g108c76e07f1_0_298:notes"/>
          <p:cNvSpPr txBox="1">
            <a:spLocks noGrp="1"/>
          </p:cNvSpPr>
          <p:nvPr>
            <p:ph type="sldNum" idx="12"/>
          </p:nvPr>
        </p:nvSpPr>
        <p:spPr>
          <a:xfrm>
            <a:off x="3970938" y="8829967"/>
            <a:ext cx="3037800" cy="4662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7bcfc8abeb_0_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g7bcfc8abeb_0_9:notes"/>
          <p:cNvSpPr txBox="1">
            <a:spLocks noGrp="1"/>
          </p:cNvSpPr>
          <p:nvPr>
            <p:ph type="body" idx="1"/>
          </p:nvPr>
        </p:nvSpPr>
        <p:spPr>
          <a:xfrm>
            <a:off x="701040" y="4473893"/>
            <a:ext cx="5608263" cy="3660581"/>
          </a:xfrm>
          <a:prstGeom prst="rect">
            <a:avLst/>
          </a:prstGeom>
          <a:noFill/>
          <a:ln>
            <a:noFill/>
          </a:ln>
        </p:spPr>
        <p:txBody>
          <a:bodyPr spcFirstLastPara="1" wrap="square" lIns="93475" tIns="46725" rIns="93475" bIns="46725" anchor="t" anchorCtr="0">
            <a:noAutofit/>
          </a:bodyPr>
          <a:lstStyle/>
          <a:p>
            <a:pPr marL="228600" lvl="0" indent="-114300" algn="l" rtl="0">
              <a:lnSpc>
                <a:spcPct val="90000"/>
              </a:lnSpc>
              <a:spcBef>
                <a:spcPts val="0"/>
              </a:spcBef>
              <a:spcAft>
                <a:spcPts val="0"/>
              </a:spcAft>
              <a:buClr>
                <a:schemeClr val="dk1"/>
              </a:buClr>
              <a:buSzPts val="1000"/>
              <a:buChar char="•"/>
            </a:pPr>
            <a:r>
              <a:rPr lang="en-US" sz="1000"/>
              <a:t>Salary and benefits = approx. 77%</a:t>
            </a:r>
            <a:endParaRPr sz="1000"/>
          </a:p>
          <a:p>
            <a:pPr marL="457200" lvl="0" indent="0" algn="l" rtl="0">
              <a:lnSpc>
                <a:spcPct val="90000"/>
              </a:lnSpc>
              <a:spcBef>
                <a:spcPts val="0"/>
              </a:spcBef>
              <a:spcAft>
                <a:spcPts val="0"/>
              </a:spcAft>
              <a:buClr>
                <a:schemeClr val="dk1"/>
              </a:buClr>
              <a:buSzPts val="2800"/>
              <a:buFont typeface="Arial"/>
              <a:buNone/>
            </a:pPr>
            <a:endParaRPr sz="1000"/>
          </a:p>
          <a:p>
            <a:pPr marL="228600" lvl="0" indent="-114300" algn="l" rtl="0">
              <a:lnSpc>
                <a:spcPct val="90000"/>
              </a:lnSpc>
              <a:spcBef>
                <a:spcPts val="0"/>
              </a:spcBef>
              <a:spcAft>
                <a:spcPts val="0"/>
              </a:spcAft>
              <a:buClr>
                <a:schemeClr val="dk1"/>
              </a:buClr>
              <a:buSzPts val="1000"/>
              <a:buChar char="•"/>
            </a:pPr>
            <a:r>
              <a:rPr lang="en-US" sz="1000"/>
              <a:t>Non-Personnel</a:t>
            </a:r>
            <a:endParaRPr sz="1000"/>
          </a:p>
          <a:p>
            <a:pPr marL="0" lvl="0" indent="0" algn="l" rtl="0">
              <a:lnSpc>
                <a:spcPct val="90000"/>
              </a:lnSpc>
              <a:spcBef>
                <a:spcPts val="0"/>
              </a:spcBef>
              <a:spcAft>
                <a:spcPts val="0"/>
              </a:spcAft>
              <a:buClr>
                <a:schemeClr val="dk1"/>
              </a:buClr>
              <a:buSzPts val="2800"/>
              <a:buFont typeface="Arial"/>
              <a:buNone/>
            </a:pPr>
            <a:r>
              <a:rPr lang="en-US" sz="1000"/>
              <a:t>  Major expenditures: </a:t>
            </a:r>
            <a:endParaRPr sz="1000"/>
          </a:p>
          <a:p>
            <a:pPr marL="685800" lvl="1" indent="-165100" algn="l" rtl="0">
              <a:lnSpc>
                <a:spcPct val="90000"/>
              </a:lnSpc>
              <a:spcBef>
                <a:spcPts val="500"/>
              </a:spcBef>
              <a:spcAft>
                <a:spcPts val="0"/>
              </a:spcAft>
              <a:buClr>
                <a:schemeClr val="dk1"/>
              </a:buClr>
              <a:buSzPts val="1000"/>
              <a:buChar char="•"/>
            </a:pPr>
            <a:r>
              <a:rPr lang="en-US" sz="1000"/>
              <a:t>Transportation</a:t>
            </a:r>
            <a:endParaRPr sz="1000"/>
          </a:p>
          <a:p>
            <a:pPr marL="685800" lvl="1" indent="-165100" algn="l" rtl="0">
              <a:lnSpc>
                <a:spcPct val="90000"/>
              </a:lnSpc>
              <a:spcBef>
                <a:spcPts val="500"/>
              </a:spcBef>
              <a:spcAft>
                <a:spcPts val="0"/>
              </a:spcAft>
              <a:buClr>
                <a:schemeClr val="dk1"/>
              </a:buClr>
              <a:buSzPts val="1000"/>
              <a:buChar char="•"/>
            </a:pPr>
            <a:r>
              <a:rPr lang="en-US" sz="1000"/>
              <a:t>Open enrollment out</a:t>
            </a:r>
            <a:endParaRPr sz="1000"/>
          </a:p>
          <a:p>
            <a:pPr marL="685800" lvl="1" indent="-165100" algn="l" rtl="0">
              <a:lnSpc>
                <a:spcPct val="90000"/>
              </a:lnSpc>
              <a:spcBef>
                <a:spcPts val="500"/>
              </a:spcBef>
              <a:spcAft>
                <a:spcPts val="0"/>
              </a:spcAft>
              <a:buClr>
                <a:schemeClr val="dk1"/>
              </a:buClr>
              <a:buSzPts val="1000"/>
              <a:buChar char="•"/>
            </a:pPr>
            <a:r>
              <a:rPr lang="en-US" sz="1000"/>
              <a:t>Capital improvement projects / utilities</a:t>
            </a:r>
            <a:endParaRPr sz="1000"/>
          </a:p>
          <a:p>
            <a:pPr marL="685800" lvl="1" indent="-165100" algn="l" rtl="0">
              <a:lnSpc>
                <a:spcPct val="90000"/>
              </a:lnSpc>
              <a:spcBef>
                <a:spcPts val="500"/>
              </a:spcBef>
              <a:spcAft>
                <a:spcPts val="0"/>
              </a:spcAft>
              <a:buClr>
                <a:schemeClr val="dk1"/>
              </a:buClr>
              <a:buSzPts val="1000"/>
              <a:buChar char="•"/>
            </a:pPr>
            <a:r>
              <a:rPr lang="en-US" sz="1000"/>
              <a:t>Operational Debt</a:t>
            </a:r>
            <a:endParaRPr sz="1000"/>
          </a:p>
          <a:p>
            <a:pPr marL="685800" lvl="1" indent="-165100" algn="l" rtl="0">
              <a:lnSpc>
                <a:spcPct val="90000"/>
              </a:lnSpc>
              <a:spcBef>
                <a:spcPts val="500"/>
              </a:spcBef>
              <a:spcAft>
                <a:spcPts val="0"/>
              </a:spcAft>
              <a:buClr>
                <a:schemeClr val="dk1"/>
              </a:buClr>
              <a:buSzPts val="1000"/>
              <a:buChar char="•"/>
            </a:pPr>
            <a:r>
              <a:rPr lang="en-US" sz="1000"/>
              <a:t>Special education transfer</a:t>
            </a:r>
            <a:endParaRPr sz="1000"/>
          </a:p>
        </p:txBody>
      </p:sp>
      <p:sp>
        <p:nvSpPr>
          <p:cNvPr id="1055" name="Google Shape;1055;g7bcfc8abeb_0_9:notes"/>
          <p:cNvSpPr txBox="1">
            <a:spLocks noGrp="1"/>
          </p:cNvSpPr>
          <p:nvPr>
            <p:ph type="sldNum" idx="12"/>
          </p:nvPr>
        </p:nvSpPr>
        <p:spPr>
          <a:xfrm>
            <a:off x="3970938" y="8829967"/>
            <a:ext cx="3037725" cy="466505"/>
          </a:xfrm>
          <a:prstGeom prst="rect">
            <a:avLst/>
          </a:prstGeom>
          <a:noFill/>
          <a:ln>
            <a:noFill/>
          </a:ln>
        </p:spPr>
        <p:txBody>
          <a:bodyPr spcFirstLastPara="1" wrap="square" lIns="93475" tIns="46725" rIns="93475" bIns="46725" anchor="b" anchorCtr="0">
            <a:noAutofit/>
          </a:bodyPr>
          <a:lstStyle/>
          <a:p>
            <a:pPr marL="0" lvl="0" indent="0" algn="r" rtl="0">
              <a:lnSpc>
                <a:spcPct val="100000"/>
              </a:lnSpc>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7bcfc8abeb_0_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3" name="Google Shape;1063;g7bcfc8abeb_0_16:notes"/>
          <p:cNvSpPr txBox="1">
            <a:spLocks noGrp="1"/>
          </p:cNvSpPr>
          <p:nvPr>
            <p:ph type="body" idx="1"/>
          </p:nvPr>
        </p:nvSpPr>
        <p:spPr>
          <a:xfrm>
            <a:off x="701040" y="4473893"/>
            <a:ext cx="5608263" cy="3660581"/>
          </a:xfrm>
          <a:prstGeom prst="rect">
            <a:avLst/>
          </a:prstGeom>
          <a:noFill/>
          <a:ln>
            <a:noFill/>
          </a:ln>
        </p:spPr>
        <p:txBody>
          <a:bodyPr spcFirstLastPara="1" wrap="square" lIns="93475" tIns="46725" rIns="93475" bIns="46725" anchor="t" anchorCtr="0">
            <a:noAutofit/>
          </a:bodyPr>
          <a:lstStyle/>
          <a:p>
            <a:pPr marL="0" lvl="0" indent="0" algn="l" rtl="0">
              <a:lnSpc>
                <a:spcPct val="100000"/>
              </a:lnSpc>
              <a:spcBef>
                <a:spcPts val="0"/>
              </a:spcBef>
              <a:spcAft>
                <a:spcPts val="0"/>
              </a:spcAft>
              <a:buSzPts val="1400"/>
              <a:buNone/>
            </a:pPr>
            <a:endParaRPr sz="1400"/>
          </a:p>
        </p:txBody>
      </p:sp>
      <p:sp>
        <p:nvSpPr>
          <p:cNvPr id="1064" name="Google Shape;1064;g7bcfc8abeb_0_16:notes"/>
          <p:cNvSpPr txBox="1">
            <a:spLocks noGrp="1"/>
          </p:cNvSpPr>
          <p:nvPr>
            <p:ph type="sldNum" idx="12"/>
          </p:nvPr>
        </p:nvSpPr>
        <p:spPr>
          <a:xfrm>
            <a:off x="3970938" y="8829967"/>
            <a:ext cx="3037725" cy="466505"/>
          </a:xfrm>
          <a:prstGeom prst="rect">
            <a:avLst/>
          </a:prstGeom>
          <a:noFill/>
          <a:ln>
            <a:noFill/>
          </a:ln>
        </p:spPr>
        <p:txBody>
          <a:bodyPr spcFirstLastPara="1" wrap="square" lIns="93475" tIns="46725" rIns="93475" bIns="46725" anchor="b" anchorCtr="0">
            <a:noAutofit/>
          </a:bodyPr>
          <a:lstStyle/>
          <a:p>
            <a:pPr marL="0" lvl="0" indent="0" algn="r" rtl="0">
              <a:lnSpc>
                <a:spcPct val="100000"/>
              </a:lnSpc>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108c76e07f1_0_368: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108c76e07f1_0_368: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r>
              <a:rPr lang="en-US"/>
              <a:t>Align to Strategic Plan Goals</a:t>
            </a:r>
            <a:endParaRPr/>
          </a:p>
        </p:txBody>
      </p:sp>
      <p:sp>
        <p:nvSpPr>
          <p:cNvPr id="1072" name="Google Shape;1072;g108c76e07f1_0_368: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108c76e07f1_0_375: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108c76e07f1_0_375: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1081" name="Google Shape;1081;g108c76e07f1_0_375: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7bcfc8abeb_0_23:notes"/>
          <p:cNvSpPr txBox="1">
            <a:spLocks noGrp="1"/>
          </p:cNvSpPr>
          <p:nvPr>
            <p:ph type="body" idx="1"/>
          </p:nvPr>
        </p:nvSpPr>
        <p:spPr>
          <a:xfrm>
            <a:off x="701040" y="4473893"/>
            <a:ext cx="5608263" cy="3660581"/>
          </a:xfrm>
          <a:prstGeom prst="rect">
            <a:avLst/>
          </a:prstGeom>
          <a:noFill/>
          <a:ln>
            <a:noFill/>
          </a:ln>
        </p:spPr>
        <p:txBody>
          <a:bodyPr spcFirstLastPara="1" wrap="square" lIns="93475" tIns="93475" rIns="93475" bIns="93475" anchor="t" anchorCtr="0">
            <a:noAutofit/>
          </a:bodyPr>
          <a:lstStyle/>
          <a:p>
            <a:pPr marL="0" lvl="0" indent="0" algn="l" rtl="0">
              <a:lnSpc>
                <a:spcPct val="100000"/>
              </a:lnSpc>
              <a:spcBef>
                <a:spcPts val="347"/>
              </a:spcBef>
              <a:spcAft>
                <a:spcPts val="0"/>
              </a:spcAft>
              <a:buSzPts val="1400"/>
              <a:buNone/>
            </a:pPr>
            <a:r>
              <a:rPr lang="en-US"/>
              <a:t>MK</a:t>
            </a:r>
            <a:endParaRPr/>
          </a:p>
        </p:txBody>
      </p:sp>
      <p:sp>
        <p:nvSpPr>
          <p:cNvPr id="1090" name="Google Shape;1090;g7bcfc8abeb_0_2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7bcfc8abeb_0_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7" name="Google Shape;1097;g7bcfc8abeb_0_29:notes"/>
          <p:cNvSpPr txBox="1">
            <a:spLocks noGrp="1"/>
          </p:cNvSpPr>
          <p:nvPr>
            <p:ph type="body" idx="1"/>
          </p:nvPr>
        </p:nvSpPr>
        <p:spPr>
          <a:xfrm>
            <a:off x="701040" y="4473893"/>
            <a:ext cx="5608263" cy="3660581"/>
          </a:xfrm>
          <a:prstGeom prst="rect">
            <a:avLst/>
          </a:prstGeom>
          <a:noFill/>
          <a:ln>
            <a:noFill/>
          </a:ln>
        </p:spPr>
        <p:txBody>
          <a:bodyPr spcFirstLastPara="1" wrap="square" lIns="93475" tIns="46725" rIns="93475" bIns="46725" anchor="t" anchorCtr="0">
            <a:noAutofit/>
          </a:bodyPr>
          <a:lstStyle/>
          <a:p>
            <a:pPr marL="0" lvl="0" indent="0" algn="l" rtl="0">
              <a:lnSpc>
                <a:spcPct val="100000"/>
              </a:lnSpc>
              <a:spcBef>
                <a:spcPts val="0"/>
              </a:spcBef>
              <a:spcAft>
                <a:spcPts val="0"/>
              </a:spcAft>
              <a:buSzPts val="1400"/>
              <a:buNone/>
            </a:pPr>
            <a:endParaRPr sz="1400"/>
          </a:p>
        </p:txBody>
      </p:sp>
      <p:sp>
        <p:nvSpPr>
          <p:cNvPr id="1098" name="Google Shape;1098;g7bcfc8abeb_0_29:notes"/>
          <p:cNvSpPr txBox="1">
            <a:spLocks noGrp="1"/>
          </p:cNvSpPr>
          <p:nvPr>
            <p:ph type="sldNum" idx="12"/>
          </p:nvPr>
        </p:nvSpPr>
        <p:spPr>
          <a:xfrm>
            <a:off x="3970938" y="8829967"/>
            <a:ext cx="3037725" cy="466505"/>
          </a:xfrm>
          <a:prstGeom prst="rect">
            <a:avLst/>
          </a:prstGeom>
          <a:noFill/>
          <a:ln>
            <a:noFill/>
          </a:ln>
        </p:spPr>
        <p:txBody>
          <a:bodyPr spcFirstLastPara="1" wrap="square" lIns="93475" tIns="46725" rIns="93475" bIns="46725" anchor="b" anchorCtr="0">
            <a:noAutofit/>
          </a:bodyPr>
          <a:lstStyle/>
          <a:p>
            <a:pPr marL="0" lvl="0" indent="0" algn="r" rtl="0">
              <a:lnSpc>
                <a:spcPct val="100000"/>
              </a:lnSpc>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7bcfc8abeb_0_3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g7bcfc8abeb_0_36:notes"/>
          <p:cNvSpPr txBox="1">
            <a:spLocks noGrp="1"/>
          </p:cNvSpPr>
          <p:nvPr>
            <p:ph type="body" idx="1"/>
          </p:nvPr>
        </p:nvSpPr>
        <p:spPr>
          <a:xfrm>
            <a:off x="701040" y="4473893"/>
            <a:ext cx="5608263" cy="3660581"/>
          </a:xfrm>
          <a:prstGeom prst="rect">
            <a:avLst/>
          </a:prstGeom>
          <a:noFill/>
          <a:ln>
            <a:noFill/>
          </a:ln>
        </p:spPr>
        <p:txBody>
          <a:bodyPr spcFirstLastPara="1" wrap="square" lIns="93475" tIns="46725" rIns="93475" bIns="46725" anchor="t" anchorCtr="0">
            <a:noAutofit/>
          </a:bodyPr>
          <a:lstStyle/>
          <a:p>
            <a:pPr marL="0" lvl="0" indent="0" algn="l" rtl="0">
              <a:lnSpc>
                <a:spcPct val="100000"/>
              </a:lnSpc>
              <a:spcBef>
                <a:spcPts val="0"/>
              </a:spcBef>
              <a:spcAft>
                <a:spcPts val="0"/>
              </a:spcAft>
              <a:buSzPts val="1400"/>
              <a:buNone/>
            </a:pPr>
            <a:r>
              <a:rPr lang="en-US" sz="1400"/>
              <a:t>Facility plan needs to be monitored and adjusted regularly</a:t>
            </a:r>
            <a:endParaRPr sz="1400"/>
          </a:p>
          <a:p>
            <a:pPr marL="0" lvl="0" indent="0" algn="l" rtl="0">
              <a:lnSpc>
                <a:spcPct val="100000"/>
              </a:lnSpc>
              <a:spcBef>
                <a:spcPts val="0"/>
              </a:spcBef>
              <a:spcAft>
                <a:spcPts val="0"/>
              </a:spcAft>
              <a:buSzPts val="1400"/>
              <a:buNone/>
            </a:pPr>
            <a:endParaRPr sz="1400"/>
          </a:p>
        </p:txBody>
      </p:sp>
      <p:sp>
        <p:nvSpPr>
          <p:cNvPr id="1106" name="Google Shape;1106;g7bcfc8abeb_0_36:notes"/>
          <p:cNvSpPr txBox="1">
            <a:spLocks noGrp="1"/>
          </p:cNvSpPr>
          <p:nvPr>
            <p:ph type="sldNum" idx="12"/>
          </p:nvPr>
        </p:nvSpPr>
        <p:spPr>
          <a:xfrm>
            <a:off x="3970938" y="8829967"/>
            <a:ext cx="3037725" cy="466505"/>
          </a:xfrm>
          <a:prstGeom prst="rect">
            <a:avLst/>
          </a:prstGeom>
          <a:noFill/>
          <a:ln>
            <a:noFill/>
          </a:ln>
        </p:spPr>
        <p:txBody>
          <a:bodyPr spcFirstLastPara="1" wrap="square" lIns="93475" tIns="46725" rIns="93475" bIns="46725" anchor="b" anchorCtr="0">
            <a:noAutofit/>
          </a:bodyPr>
          <a:lstStyle/>
          <a:p>
            <a:pPr marL="0" lvl="0" indent="0" algn="r" rtl="0">
              <a:lnSpc>
                <a:spcPct val="100000"/>
              </a:lnSpc>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c568f1d5b_3_43:notes"/>
          <p:cNvSpPr txBox="1">
            <a:spLocks noGrp="1"/>
          </p:cNvSpPr>
          <p:nvPr>
            <p:ph type="sldNum" idx="12"/>
          </p:nvPr>
        </p:nvSpPr>
        <p:spPr>
          <a:xfrm>
            <a:off x="3970734" y="8830661"/>
            <a:ext cx="3038013" cy="464181"/>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9</a:t>
            </a:fld>
            <a:endParaRPr/>
          </a:p>
        </p:txBody>
      </p:sp>
      <p:sp>
        <p:nvSpPr>
          <p:cNvPr id="212" name="Google Shape;212;g6c568f1d5b_3_43: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g6c568f1d5b_3_43:notes"/>
          <p:cNvSpPr txBox="1">
            <a:spLocks noGrp="1"/>
          </p:cNvSpPr>
          <p:nvPr>
            <p:ph type="body" idx="1"/>
          </p:nvPr>
        </p:nvSpPr>
        <p:spPr>
          <a:xfrm>
            <a:off x="701345" y="4416102"/>
            <a:ext cx="5607688" cy="418256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Mike</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7bcfc8abeb_0_4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3" name="Google Shape;1113;g7bcfc8abeb_0_43:notes"/>
          <p:cNvSpPr txBox="1">
            <a:spLocks noGrp="1"/>
          </p:cNvSpPr>
          <p:nvPr>
            <p:ph type="body" idx="1"/>
          </p:nvPr>
        </p:nvSpPr>
        <p:spPr>
          <a:xfrm>
            <a:off x="701040" y="4473893"/>
            <a:ext cx="5608263" cy="3660581"/>
          </a:xfrm>
          <a:prstGeom prst="rect">
            <a:avLst/>
          </a:prstGeom>
          <a:noFill/>
          <a:ln>
            <a:noFill/>
          </a:ln>
        </p:spPr>
        <p:txBody>
          <a:bodyPr spcFirstLastPara="1" wrap="square" lIns="93475" tIns="46725" rIns="93475" bIns="46725" anchor="t" anchorCtr="0">
            <a:noAutofit/>
          </a:bodyPr>
          <a:lstStyle/>
          <a:p>
            <a:pPr marL="0" lvl="0" indent="0" algn="l" rtl="0">
              <a:lnSpc>
                <a:spcPct val="100000"/>
              </a:lnSpc>
              <a:spcBef>
                <a:spcPts val="0"/>
              </a:spcBef>
              <a:spcAft>
                <a:spcPts val="0"/>
              </a:spcAft>
              <a:buSzPts val="1400"/>
              <a:buNone/>
            </a:pPr>
            <a:endParaRPr sz="1400"/>
          </a:p>
        </p:txBody>
      </p:sp>
      <p:sp>
        <p:nvSpPr>
          <p:cNvPr id="1114" name="Google Shape;1114;g7bcfc8abeb_0_43:notes"/>
          <p:cNvSpPr txBox="1">
            <a:spLocks noGrp="1"/>
          </p:cNvSpPr>
          <p:nvPr>
            <p:ph type="sldNum" idx="12"/>
          </p:nvPr>
        </p:nvSpPr>
        <p:spPr>
          <a:xfrm>
            <a:off x="3970938" y="8829967"/>
            <a:ext cx="3037725" cy="466505"/>
          </a:xfrm>
          <a:prstGeom prst="rect">
            <a:avLst/>
          </a:prstGeom>
          <a:noFill/>
          <a:ln>
            <a:noFill/>
          </a:ln>
        </p:spPr>
        <p:txBody>
          <a:bodyPr spcFirstLastPara="1" wrap="square" lIns="93475" tIns="46725" rIns="93475" bIns="46725" anchor="b" anchorCtr="0">
            <a:noAutofit/>
          </a:bodyPr>
          <a:lstStyle/>
          <a:p>
            <a:pPr marL="0" lvl="0" indent="0" algn="r" rtl="0">
              <a:lnSpc>
                <a:spcPct val="100000"/>
              </a:lnSpc>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7bcfc8abeb_0_50:notes"/>
          <p:cNvSpPr txBox="1">
            <a:spLocks noGrp="1"/>
          </p:cNvSpPr>
          <p:nvPr>
            <p:ph type="body" idx="1"/>
          </p:nvPr>
        </p:nvSpPr>
        <p:spPr>
          <a:xfrm>
            <a:off x="701040" y="4473893"/>
            <a:ext cx="5608263" cy="3660581"/>
          </a:xfrm>
          <a:prstGeom prst="rect">
            <a:avLst/>
          </a:prstGeom>
          <a:noFill/>
          <a:ln>
            <a:noFill/>
          </a:ln>
        </p:spPr>
        <p:txBody>
          <a:bodyPr spcFirstLastPara="1" wrap="square" lIns="93475" tIns="93475" rIns="93475" bIns="93475" anchor="t" anchorCtr="0">
            <a:noAutofit/>
          </a:bodyPr>
          <a:lstStyle/>
          <a:p>
            <a:pPr marL="0" lvl="0" indent="0" algn="l" rtl="0">
              <a:lnSpc>
                <a:spcPct val="100000"/>
              </a:lnSpc>
              <a:spcBef>
                <a:spcPts val="347"/>
              </a:spcBef>
              <a:spcAft>
                <a:spcPts val="0"/>
              </a:spcAft>
              <a:buSzPts val="1400"/>
              <a:buNone/>
            </a:pPr>
            <a:r>
              <a:rPr lang="en-US"/>
              <a:t>MK</a:t>
            </a:r>
            <a:endParaRPr/>
          </a:p>
        </p:txBody>
      </p:sp>
      <p:sp>
        <p:nvSpPr>
          <p:cNvPr id="1121" name="Google Shape;1121;g7bcfc8abeb_0_5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08c76e07f1_0_1:notes"/>
          <p:cNvSpPr>
            <a:spLocks noGrp="1" noRot="1" noChangeAspect="1"/>
          </p:cNvSpPr>
          <p:nvPr>
            <p:ph type="sldImg" idx="2"/>
          </p:nvPr>
        </p:nvSpPr>
        <p:spPr>
          <a:xfrm>
            <a:off x="1182688" y="698500"/>
            <a:ext cx="4646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08c76e07f1_0_1:notes"/>
          <p:cNvSpPr txBox="1">
            <a:spLocks noGrp="1"/>
          </p:cNvSpPr>
          <p:nvPr>
            <p:ph type="body" idx="1"/>
          </p:nvPr>
        </p:nvSpPr>
        <p:spPr>
          <a:xfrm>
            <a:off x="701345" y="4416102"/>
            <a:ext cx="5607600" cy="4182600"/>
          </a:xfrm>
          <a:prstGeom prst="rect">
            <a:avLst/>
          </a:prstGeom>
        </p:spPr>
        <p:txBody>
          <a:bodyPr spcFirstLastPara="1" wrap="square" lIns="89475" tIns="44725" rIns="89475" bIns="44725" anchor="t" anchorCtr="0">
            <a:noAutofit/>
          </a:bodyPr>
          <a:lstStyle/>
          <a:p>
            <a:pPr marL="0" lvl="0" indent="0" algn="l" rtl="0">
              <a:spcBef>
                <a:spcPts val="360"/>
              </a:spcBef>
              <a:spcAft>
                <a:spcPts val="0"/>
              </a:spcAft>
              <a:buNone/>
            </a:pPr>
            <a:endParaRPr/>
          </a:p>
        </p:txBody>
      </p:sp>
      <p:sp>
        <p:nvSpPr>
          <p:cNvPr id="1129" name="Google Shape;1129;g108c76e07f1_0_1:notes"/>
          <p:cNvSpPr txBox="1">
            <a:spLocks noGrp="1"/>
          </p:cNvSpPr>
          <p:nvPr>
            <p:ph type="sldNum" idx="12"/>
          </p:nvPr>
        </p:nvSpPr>
        <p:spPr>
          <a:xfrm>
            <a:off x="3970734" y="8830662"/>
            <a:ext cx="3038100" cy="464100"/>
          </a:xfrm>
          <a:prstGeom prst="rect">
            <a:avLst/>
          </a:prstGeom>
        </p:spPr>
        <p:txBody>
          <a:bodyPr spcFirstLastPara="1" wrap="square" lIns="89475" tIns="44725" rIns="89475" bIns="447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7bcfc8abeb_0_5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7" name="Google Shape;1137;g7bcfc8abeb_0_56:notes"/>
          <p:cNvSpPr txBox="1">
            <a:spLocks noGrp="1"/>
          </p:cNvSpPr>
          <p:nvPr>
            <p:ph type="body" idx="1"/>
          </p:nvPr>
        </p:nvSpPr>
        <p:spPr>
          <a:xfrm>
            <a:off x="701040" y="4473893"/>
            <a:ext cx="5608263" cy="3660581"/>
          </a:xfrm>
          <a:prstGeom prst="rect">
            <a:avLst/>
          </a:prstGeom>
          <a:noFill/>
          <a:ln>
            <a:noFill/>
          </a:ln>
        </p:spPr>
        <p:txBody>
          <a:bodyPr spcFirstLastPara="1" wrap="square" lIns="93475" tIns="46725" rIns="93475" bIns="46725" anchor="t" anchorCtr="0">
            <a:noAutofit/>
          </a:bodyPr>
          <a:lstStyle/>
          <a:p>
            <a:pPr marL="0" lvl="0" indent="0" algn="l" rtl="0">
              <a:lnSpc>
                <a:spcPct val="100000"/>
              </a:lnSpc>
              <a:spcBef>
                <a:spcPts val="0"/>
              </a:spcBef>
              <a:spcAft>
                <a:spcPts val="0"/>
              </a:spcAft>
              <a:buClr>
                <a:schemeClr val="dk1"/>
              </a:buClr>
              <a:buSzPts val="1300"/>
              <a:buNone/>
            </a:pPr>
            <a:endParaRPr sz="1400"/>
          </a:p>
        </p:txBody>
      </p:sp>
      <p:sp>
        <p:nvSpPr>
          <p:cNvPr id="1138" name="Google Shape;1138;g7bcfc8abeb_0_56:notes"/>
          <p:cNvSpPr txBox="1">
            <a:spLocks noGrp="1"/>
          </p:cNvSpPr>
          <p:nvPr>
            <p:ph type="sldNum" idx="12"/>
          </p:nvPr>
        </p:nvSpPr>
        <p:spPr>
          <a:xfrm>
            <a:off x="3970938" y="8829967"/>
            <a:ext cx="3037725" cy="466505"/>
          </a:xfrm>
          <a:prstGeom prst="rect">
            <a:avLst/>
          </a:prstGeom>
          <a:noFill/>
          <a:ln>
            <a:noFill/>
          </a:ln>
        </p:spPr>
        <p:txBody>
          <a:bodyPr spcFirstLastPara="1" wrap="square" lIns="93475" tIns="46725" rIns="93475" bIns="46725" anchor="b" anchorCtr="0">
            <a:noAutofit/>
          </a:bodyPr>
          <a:lstStyle/>
          <a:p>
            <a:pPr marL="0" lvl="0" indent="0" algn="r" rtl="0">
              <a:lnSpc>
                <a:spcPct val="100000"/>
              </a:lnSpc>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55:notes"/>
          <p:cNvSpPr txBox="1">
            <a:spLocks noGrp="1"/>
          </p:cNvSpPr>
          <p:nvPr>
            <p:ph type="sldNum" idx="12"/>
          </p:nvPr>
        </p:nvSpPr>
        <p:spPr>
          <a:xfrm>
            <a:off x="3970734" y="8830662"/>
            <a:ext cx="3038145" cy="464205"/>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94</a:t>
            </a:fld>
            <a:endParaRPr/>
          </a:p>
        </p:txBody>
      </p:sp>
      <p:sp>
        <p:nvSpPr>
          <p:cNvPr id="1145" name="Google Shape;1145;p55: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6" name="Google Shape;1146;p55: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56:notes"/>
          <p:cNvSpPr txBox="1"/>
          <p:nvPr/>
        </p:nvSpPr>
        <p:spPr>
          <a:xfrm>
            <a:off x="3970734" y="8830663"/>
            <a:ext cx="3038145" cy="464205"/>
          </a:xfrm>
          <a:prstGeom prst="rect">
            <a:avLst/>
          </a:prstGeom>
          <a:noFill/>
          <a:ln>
            <a:noFill/>
          </a:ln>
        </p:spPr>
        <p:txBody>
          <a:bodyPr spcFirstLastPara="1" wrap="square" lIns="90325" tIns="45150" rIns="90325" bIns="451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95</a:t>
            </a:fld>
            <a:endParaRPr sz="1200" b="0" i="0" u="none" strike="noStrike" cap="none">
              <a:solidFill>
                <a:schemeClr val="dk1"/>
              </a:solidFill>
              <a:latin typeface="Arial"/>
              <a:ea typeface="Arial"/>
              <a:cs typeface="Arial"/>
              <a:sym typeface="Arial"/>
            </a:endParaRPr>
          </a:p>
        </p:txBody>
      </p:sp>
      <p:sp>
        <p:nvSpPr>
          <p:cNvPr id="1155" name="Google Shape;1155;p56: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6" name="Google Shape;1156;p56: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Note that this is controlled revenue limit levies.</a:t>
            </a:r>
            <a:endParaRPr/>
          </a:p>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More money in “State Aid” without a corresponding increase to the Revenue Limit won’t result in additional revenue for the district.  It just results in property tax relief.</a:t>
            </a:r>
            <a:endParaRPr>
              <a:latin typeface="Calibri"/>
              <a:ea typeface="Calibri"/>
              <a:cs typeface="Calibri"/>
              <a:sym typeface="Calibri"/>
            </a:endParaRPr>
          </a:p>
          <a:p>
            <a:pPr marL="0" lvl="0" indent="0" algn="l" rtl="0">
              <a:lnSpc>
                <a:spcPct val="115000"/>
              </a:lnSpc>
              <a:spcBef>
                <a:spcPts val="0"/>
              </a:spcBef>
              <a:spcAft>
                <a:spcPts val="0"/>
              </a:spcAft>
              <a:buSzPts val="1100"/>
              <a:buNone/>
            </a:pPr>
            <a:r>
              <a:rPr lang="en-US">
                <a:latin typeface="Calibri"/>
                <a:ea typeface="Calibri"/>
                <a:cs typeface="Calibri"/>
                <a:sym typeface="Calibri"/>
              </a:rPr>
              <a:t>“State Aid” includes General School Aids, High Poverty Aid, State Aid for Exempt Computers and State Aid for Exempt Personal Property. 2021-22 general school aids includes: $4,924.42 million equalization aids; $38.3 million integration (Chapter 220) aids; and $28.05 million special adjustment aids (hold harmless aids).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57: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r>
              <a:rPr lang="en-US"/>
              <a:t>Emphasis on revenue limit “authority.” Remind audience that the levy is composed of different elements, Fund 10, 38, 41, within the limit and 39, 80 outside the limit. </a:t>
            </a:r>
            <a:endParaRPr/>
          </a:p>
        </p:txBody>
      </p:sp>
      <p:sp>
        <p:nvSpPr>
          <p:cNvPr id="1165" name="Google Shape;1165;p57: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61: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3" name="Google Shape;1173;p61: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0"/>
              </a:spcBef>
              <a:spcAft>
                <a:spcPts val="0"/>
              </a:spcAft>
              <a:buSzPts val="1400"/>
              <a:buNone/>
            </a:pPr>
            <a:r>
              <a:rPr lang="en-US"/>
              <a:t>Graphic with inside and outside</a:t>
            </a:r>
            <a:endParaRPr/>
          </a:p>
        </p:txBody>
      </p:sp>
      <p:sp>
        <p:nvSpPr>
          <p:cNvPr id="1174" name="Google Shape;1174;p61:notes"/>
          <p:cNvSpPr txBox="1">
            <a:spLocks noGrp="1"/>
          </p:cNvSpPr>
          <p:nvPr>
            <p:ph type="sldNum" idx="12"/>
          </p:nvPr>
        </p:nvSpPr>
        <p:spPr>
          <a:xfrm>
            <a:off x="3970734" y="8830662"/>
            <a:ext cx="3038145" cy="464205"/>
          </a:xfrm>
          <a:prstGeom prst="rect">
            <a:avLst/>
          </a:prstGeom>
          <a:noFill/>
          <a:ln>
            <a:noFill/>
          </a:ln>
        </p:spPr>
        <p:txBody>
          <a:bodyPr spcFirstLastPara="1" wrap="square" lIns="89475" tIns="44725" rIns="89475" bIns="44725" anchor="b" anchorCtr="0">
            <a:noAutofit/>
          </a:bodyPr>
          <a:lstStyle/>
          <a:p>
            <a:pPr marL="0" lvl="0" indent="0" algn="r" rtl="0">
              <a:lnSpc>
                <a:spcPct val="100000"/>
              </a:lnSpc>
              <a:spcBef>
                <a:spcPts val="0"/>
              </a:spcBef>
              <a:spcAft>
                <a:spcPts val="0"/>
              </a:spcAft>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62: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endParaRPr/>
          </a:p>
        </p:txBody>
      </p:sp>
      <p:sp>
        <p:nvSpPr>
          <p:cNvPr id="1182" name="Google Shape;1182;p62: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63:notes"/>
          <p:cNvSpPr txBox="1">
            <a:spLocks noGrp="1"/>
          </p:cNvSpPr>
          <p:nvPr>
            <p:ph type="body" idx="1"/>
          </p:nvPr>
        </p:nvSpPr>
        <p:spPr>
          <a:xfrm>
            <a:off x="701345" y="4416102"/>
            <a:ext cx="5607712" cy="4182457"/>
          </a:xfrm>
          <a:prstGeom prst="rect">
            <a:avLst/>
          </a:prstGeom>
          <a:noFill/>
          <a:ln>
            <a:noFill/>
          </a:ln>
        </p:spPr>
        <p:txBody>
          <a:bodyPr spcFirstLastPara="1" wrap="square" lIns="89475" tIns="44725" rIns="89475" bIns="44725" anchor="t" anchorCtr="0">
            <a:noAutofit/>
          </a:bodyPr>
          <a:lstStyle/>
          <a:p>
            <a:pPr marL="0" lvl="0" indent="0" algn="l" rtl="0">
              <a:lnSpc>
                <a:spcPct val="100000"/>
              </a:lnSpc>
              <a:spcBef>
                <a:spcPts val="347"/>
              </a:spcBef>
              <a:spcAft>
                <a:spcPts val="0"/>
              </a:spcAft>
              <a:buSzPts val="1400"/>
              <a:buNone/>
            </a:pPr>
            <a:endParaRPr/>
          </a:p>
        </p:txBody>
      </p:sp>
      <p:sp>
        <p:nvSpPr>
          <p:cNvPr id="1190" name="Google Shape;1190;p63:notes"/>
          <p:cNvSpPr>
            <a:spLocks noGrp="1" noRot="1" noChangeAspect="1"/>
          </p:cNvSpPr>
          <p:nvPr>
            <p:ph type="sldImg" idx="2"/>
          </p:nvPr>
        </p:nvSpPr>
        <p:spPr>
          <a:xfrm>
            <a:off x="11826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11"/>
          <p:cNvSpPr>
            <a:spLocks noGrp="1"/>
          </p:cNvSpPr>
          <p:nvPr>
            <p:ph type="pic" idx="2"/>
          </p:nvPr>
        </p:nvSpPr>
        <p:spPr>
          <a:xfrm>
            <a:off x="1792288" y="612775"/>
            <a:ext cx="5486400" cy="4114800"/>
          </a:xfrm>
          <a:prstGeom prst="rect">
            <a:avLst/>
          </a:prstGeom>
          <a:noFill/>
          <a:ln>
            <a:noFill/>
          </a:ln>
        </p:spPr>
      </p:sp>
      <p:sp>
        <p:nvSpPr>
          <p:cNvPr id="71" name="Google Shape;71;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72" name="Google Shape;72;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9" name="Google Shape;89;p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4" name="Google Shape;94;p15"/>
          <p:cNvSpPr>
            <a:spLocks noGrp="1"/>
          </p:cNvSpPr>
          <p:nvPr>
            <p:ph type="clipArt" idx="2"/>
          </p:nvPr>
        </p:nvSpPr>
        <p:spPr>
          <a:xfrm>
            <a:off x="457200" y="1600200"/>
            <a:ext cx="4038600" cy="4525963"/>
          </a:xfrm>
          <a:prstGeom prst="rect">
            <a:avLst/>
          </a:prstGeom>
          <a:noFill/>
          <a:ln>
            <a:noFill/>
          </a:ln>
        </p:spPr>
      </p:sp>
      <p:sp>
        <p:nvSpPr>
          <p:cNvPr id="95" name="Google Shape;95;p15"/>
          <p:cNvSpPr txBox="1">
            <a:spLocks noGrp="1"/>
          </p:cNvSpPr>
          <p:nvPr>
            <p:ph type="body" idx="1"/>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 name="Google Shape;96;p1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99"/>
        <p:cNvGrpSpPr/>
        <p:nvPr/>
      </p:nvGrpSpPr>
      <p:grpSpPr>
        <a:xfrm>
          <a:off x="0" y="0"/>
          <a:ext cx="0" cy="0"/>
          <a:chOff x="0" y="0"/>
          <a:chExt cx="0" cy="0"/>
        </a:xfrm>
      </p:grpSpPr>
      <p:sp>
        <p:nvSpPr>
          <p:cNvPr id="100" name="Google Shape;100;p16"/>
          <p:cNvSpPr txBox="1">
            <a:spLocks noGrp="1"/>
          </p:cNvSpPr>
          <p:nvPr>
            <p:ph type="body" idx="1"/>
          </p:nvPr>
        </p:nvSpPr>
        <p:spPr>
          <a:xfrm>
            <a:off x="457200" y="274638"/>
            <a:ext cx="8229600" cy="585152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 name="Google Shape;101;p1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04"/>
        <p:cNvGrpSpPr/>
        <p:nvPr/>
      </p:nvGrpSpPr>
      <p:grpSpPr>
        <a:xfrm>
          <a:off x="0" y="0"/>
          <a:ext cx="0" cy="0"/>
          <a:chOff x="0" y="0"/>
          <a:chExt cx="0" cy="0"/>
        </a:xfrm>
      </p:grpSpPr>
      <p:pic>
        <p:nvPicPr>
          <p:cNvPr id="105" name="Google Shape;105;p17"/>
          <p:cNvPicPr preferRelativeResize="0"/>
          <p:nvPr/>
        </p:nvPicPr>
        <p:blipFill rotWithShape="1">
          <a:blip r:embed="rId2">
            <a:alphaModFix/>
          </a:blip>
          <a:srcRect l="109" t="7102" b="33563"/>
          <a:stretch/>
        </p:blipFill>
        <p:spPr>
          <a:xfrm>
            <a:off x="-8814" y="4947586"/>
            <a:ext cx="9152875" cy="1915055"/>
          </a:xfrm>
          <a:prstGeom prst="rect">
            <a:avLst/>
          </a:prstGeom>
          <a:noFill/>
          <a:ln>
            <a:noFill/>
          </a:ln>
        </p:spPr>
      </p:pic>
      <p:sp>
        <p:nvSpPr>
          <p:cNvPr id="106" name="Google Shape;106;p17"/>
          <p:cNvSpPr txBox="1"/>
          <p:nvPr/>
        </p:nvSpPr>
        <p:spPr>
          <a:xfrm>
            <a:off x="-6304" y="0"/>
            <a:ext cx="9150300" cy="12288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107" name="Google Shape;107;p17"/>
          <p:cNvSpPr txBox="1">
            <a:spLocks noGrp="1"/>
          </p:cNvSpPr>
          <p:nvPr>
            <p:ph type="body" idx="1"/>
          </p:nvPr>
        </p:nvSpPr>
        <p:spPr>
          <a:xfrm>
            <a:off x="0" y="0"/>
            <a:ext cx="9144000" cy="12288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342900" algn="l">
              <a:lnSpc>
                <a:spcPct val="150000"/>
              </a:lnSpc>
              <a:spcBef>
                <a:spcPts val="30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08" name="Google Shape;108;p17" descr="circle-logo-word-cover-color.png"/>
          <p:cNvPicPr preferRelativeResize="0"/>
          <p:nvPr/>
        </p:nvPicPr>
        <p:blipFill rotWithShape="1">
          <a:blip r:embed="rId3">
            <a:alphaModFix/>
          </a:blip>
          <a:srcRect/>
          <a:stretch/>
        </p:blipFill>
        <p:spPr>
          <a:xfrm>
            <a:off x="8389122" y="5944832"/>
            <a:ext cx="594043" cy="601574"/>
          </a:xfrm>
          <a:prstGeom prst="rect">
            <a:avLst/>
          </a:prstGeom>
          <a:noFill/>
          <a:ln>
            <a:noFill/>
          </a:ln>
        </p:spPr>
      </p:pic>
      <p:sp>
        <p:nvSpPr>
          <p:cNvPr id="109" name="Google Shape;109;p17"/>
          <p:cNvSpPr>
            <a:spLocks noGrp="1"/>
          </p:cNvSpPr>
          <p:nvPr>
            <p:ph type="media" idx="2"/>
          </p:nvPr>
        </p:nvSpPr>
        <p:spPr>
          <a:xfrm>
            <a:off x="2042012" y="1739831"/>
            <a:ext cx="5045100" cy="337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10"/>
        <p:cNvGrpSpPr/>
        <p:nvPr/>
      </p:nvGrpSpPr>
      <p:grpSpPr>
        <a:xfrm>
          <a:off x="0" y="0"/>
          <a:ext cx="0" cy="0"/>
          <a:chOff x="0" y="0"/>
          <a:chExt cx="0" cy="0"/>
        </a:xfrm>
      </p:grpSpPr>
      <p:pic>
        <p:nvPicPr>
          <p:cNvPr id="111" name="Google Shape;111;p18"/>
          <p:cNvPicPr preferRelativeResize="0"/>
          <p:nvPr/>
        </p:nvPicPr>
        <p:blipFill rotWithShape="1">
          <a:blip r:embed="rId2">
            <a:alphaModFix/>
          </a:blip>
          <a:srcRect l="109" t="7102" b="33563"/>
          <a:stretch/>
        </p:blipFill>
        <p:spPr>
          <a:xfrm>
            <a:off x="-8814" y="4947586"/>
            <a:ext cx="9152875" cy="1915055"/>
          </a:xfrm>
          <a:prstGeom prst="rect">
            <a:avLst/>
          </a:prstGeom>
          <a:noFill/>
          <a:ln>
            <a:noFill/>
          </a:ln>
        </p:spPr>
      </p:pic>
      <p:sp>
        <p:nvSpPr>
          <p:cNvPr id="112" name="Google Shape;112;p18"/>
          <p:cNvSpPr txBox="1"/>
          <p:nvPr/>
        </p:nvSpPr>
        <p:spPr>
          <a:xfrm>
            <a:off x="-6304" y="0"/>
            <a:ext cx="9150300" cy="12288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113" name="Google Shape;113;p18"/>
          <p:cNvSpPr txBox="1">
            <a:spLocks noGrp="1"/>
          </p:cNvSpPr>
          <p:nvPr>
            <p:ph type="body" idx="1"/>
          </p:nvPr>
        </p:nvSpPr>
        <p:spPr>
          <a:xfrm>
            <a:off x="0" y="0"/>
            <a:ext cx="9144000" cy="12288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342900" algn="l">
              <a:lnSpc>
                <a:spcPct val="150000"/>
              </a:lnSpc>
              <a:spcBef>
                <a:spcPts val="3000"/>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4" name="Google Shape;114;p18"/>
          <p:cNvSpPr txBox="1">
            <a:spLocks noGrp="1"/>
          </p:cNvSpPr>
          <p:nvPr>
            <p:ph type="body" idx="2"/>
          </p:nvPr>
        </p:nvSpPr>
        <p:spPr>
          <a:xfrm>
            <a:off x="2052028" y="1596572"/>
            <a:ext cx="5046900" cy="3350400"/>
          </a:xfrm>
          <a:prstGeom prst="rect">
            <a:avLst/>
          </a:prstGeom>
          <a:noFill/>
          <a:ln>
            <a:noFill/>
          </a:ln>
        </p:spPr>
        <p:txBody>
          <a:bodyPr spcFirstLastPara="1" wrap="square" lIns="91425" tIns="45700" rIns="91425" bIns="45700" anchor="t" anchorCtr="0">
            <a:no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15" name="Google Shape;115;p18" descr="circle-logo-word-cover-color.png"/>
          <p:cNvPicPr preferRelativeResize="0"/>
          <p:nvPr/>
        </p:nvPicPr>
        <p:blipFill rotWithShape="1">
          <a:blip r:embed="rId3">
            <a:alphaModFix/>
          </a:blip>
          <a:srcRect/>
          <a:stretch/>
        </p:blipFill>
        <p:spPr>
          <a:xfrm>
            <a:off x="8389122" y="5944832"/>
            <a:ext cx="594043" cy="6015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9"/>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dk1"/>
              </a:buClr>
              <a:buSzPts val="2800"/>
              <a:buFont typeface="Arial"/>
              <a:buChar char="•"/>
              <a:defRPr sz="2800"/>
            </a:lvl1pPr>
            <a:lvl2pPr marL="914400" lvl="1" indent="-381000" algn="l" rtl="0">
              <a:lnSpc>
                <a:spcPct val="100000"/>
              </a:lnSpc>
              <a:spcBef>
                <a:spcPts val="480"/>
              </a:spcBef>
              <a:spcAft>
                <a:spcPts val="0"/>
              </a:spcAft>
              <a:buClr>
                <a:schemeClr val="dk1"/>
              </a:buClr>
              <a:buSzPts val="2400"/>
              <a:buFont typeface="Arial"/>
              <a:buChar char="–"/>
              <a:defRPr sz="2400"/>
            </a:lvl2pPr>
            <a:lvl3pPr marL="1371600" lvl="2" indent="-355600" algn="l" rtl="0">
              <a:lnSpc>
                <a:spcPct val="100000"/>
              </a:lnSpc>
              <a:spcBef>
                <a:spcPts val="400"/>
              </a:spcBef>
              <a:spcAft>
                <a:spcPts val="0"/>
              </a:spcAft>
              <a:buClr>
                <a:schemeClr val="dk1"/>
              </a:buClr>
              <a:buSzPts val="2000"/>
              <a:buFont typeface="Arial"/>
              <a:buChar char="•"/>
              <a:defRPr sz="2000"/>
            </a:lvl3pPr>
            <a:lvl4pPr marL="1828800" lvl="3" indent="-342900" algn="l" rtl="0">
              <a:lnSpc>
                <a:spcPct val="100000"/>
              </a:lnSpc>
              <a:spcBef>
                <a:spcPts val="360"/>
              </a:spcBef>
              <a:spcAft>
                <a:spcPts val="0"/>
              </a:spcAft>
              <a:buClr>
                <a:schemeClr val="dk1"/>
              </a:buClr>
              <a:buSzPts val="1800"/>
              <a:buFont typeface="Arial"/>
              <a:buChar char="–"/>
              <a:defRPr sz="1800"/>
            </a:lvl4pPr>
            <a:lvl5pPr marL="2286000" lvl="4" indent="-342900" algn="l" rtl="0">
              <a:lnSpc>
                <a:spcPct val="100000"/>
              </a:lnSpc>
              <a:spcBef>
                <a:spcPts val="360"/>
              </a:spcBef>
              <a:spcAft>
                <a:spcPts val="0"/>
              </a:spcAft>
              <a:buClr>
                <a:schemeClr val="dk1"/>
              </a:buClr>
              <a:buSzPts val="1800"/>
              <a:buFont typeface="Arial"/>
              <a:buChar char="»"/>
              <a:defRPr sz="1800"/>
            </a:lvl5pPr>
            <a:lvl6pPr marL="2743200" lvl="5" indent="-342900" algn="l" rtl="0">
              <a:lnSpc>
                <a:spcPct val="100000"/>
              </a:lnSpc>
              <a:spcBef>
                <a:spcPts val="360"/>
              </a:spcBef>
              <a:spcAft>
                <a:spcPts val="0"/>
              </a:spcAft>
              <a:buClr>
                <a:schemeClr val="dk1"/>
              </a:buClr>
              <a:buSzPts val="1800"/>
              <a:buFont typeface="Arial"/>
              <a:buChar char="»"/>
              <a:defRPr sz="1800"/>
            </a:lvl6pPr>
            <a:lvl7pPr marL="3200400" lvl="6" indent="-342900" algn="l" rtl="0">
              <a:lnSpc>
                <a:spcPct val="100000"/>
              </a:lnSpc>
              <a:spcBef>
                <a:spcPts val="360"/>
              </a:spcBef>
              <a:spcAft>
                <a:spcPts val="0"/>
              </a:spcAft>
              <a:buClr>
                <a:schemeClr val="dk1"/>
              </a:buClr>
              <a:buSzPts val="1800"/>
              <a:buFont typeface="Arial"/>
              <a:buChar char="»"/>
              <a:defRPr sz="1800"/>
            </a:lvl7pPr>
            <a:lvl8pPr marL="3657600" lvl="7" indent="-342900" algn="l" rtl="0">
              <a:lnSpc>
                <a:spcPct val="100000"/>
              </a:lnSpc>
              <a:spcBef>
                <a:spcPts val="360"/>
              </a:spcBef>
              <a:spcAft>
                <a:spcPts val="0"/>
              </a:spcAft>
              <a:buClr>
                <a:schemeClr val="dk1"/>
              </a:buClr>
              <a:buSzPts val="1800"/>
              <a:buFont typeface="Arial"/>
              <a:buChar char="»"/>
              <a:defRPr sz="1800"/>
            </a:lvl8pPr>
            <a:lvl9pPr marL="4114800" lvl="8" indent="-342900" algn="l" rtl="0">
              <a:lnSpc>
                <a:spcPct val="100000"/>
              </a:lnSpc>
              <a:spcBef>
                <a:spcPts val="360"/>
              </a:spcBef>
              <a:spcAft>
                <a:spcPts val="0"/>
              </a:spcAft>
              <a:buClr>
                <a:schemeClr val="dk1"/>
              </a:buClr>
              <a:buSzPts val="1800"/>
              <a:buFont typeface="Arial"/>
              <a:buChar char="»"/>
              <a:defRPr sz="1800"/>
            </a:lvl9pPr>
          </a:lstStyle>
          <a:p>
            <a:endParaRPr/>
          </a:p>
        </p:txBody>
      </p:sp>
      <p:sp>
        <p:nvSpPr>
          <p:cNvPr id="119" name="Google Shape;119;p19"/>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dk1"/>
              </a:buClr>
              <a:buSzPts val="2800"/>
              <a:buFont typeface="Arial"/>
              <a:buChar char="•"/>
              <a:defRPr sz="2800"/>
            </a:lvl1pPr>
            <a:lvl2pPr marL="914400" lvl="1" indent="-381000" algn="l" rtl="0">
              <a:lnSpc>
                <a:spcPct val="100000"/>
              </a:lnSpc>
              <a:spcBef>
                <a:spcPts val="480"/>
              </a:spcBef>
              <a:spcAft>
                <a:spcPts val="0"/>
              </a:spcAft>
              <a:buClr>
                <a:schemeClr val="dk1"/>
              </a:buClr>
              <a:buSzPts val="2400"/>
              <a:buFont typeface="Arial"/>
              <a:buChar char="–"/>
              <a:defRPr sz="2400"/>
            </a:lvl2pPr>
            <a:lvl3pPr marL="1371600" lvl="2" indent="-355600" algn="l" rtl="0">
              <a:lnSpc>
                <a:spcPct val="100000"/>
              </a:lnSpc>
              <a:spcBef>
                <a:spcPts val="400"/>
              </a:spcBef>
              <a:spcAft>
                <a:spcPts val="0"/>
              </a:spcAft>
              <a:buClr>
                <a:schemeClr val="dk1"/>
              </a:buClr>
              <a:buSzPts val="2000"/>
              <a:buFont typeface="Arial"/>
              <a:buChar char="•"/>
              <a:defRPr sz="2000"/>
            </a:lvl3pPr>
            <a:lvl4pPr marL="1828800" lvl="3" indent="-342900" algn="l" rtl="0">
              <a:lnSpc>
                <a:spcPct val="100000"/>
              </a:lnSpc>
              <a:spcBef>
                <a:spcPts val="360"/>
              </a:spcBef>
              <a:spcAft>
                <a:spcPts val="0"/>
              </a:spcAft>
              <a:buClr>
                <a:schemeClr val="dk1"/>
              </a:buClr>
              <a:buSzPts val="1800"/>
              <a:buFont typeface="Arial"/>
              <a:buChar char="–"/>
              <a:defRPr sz="1800"/>
            </a:lvl4pPr>
            <a:lvl5pPr marL="2286000" lvl="4" indent="-342900" algn="l" rtl="0">
              <a:lnSpc>
                <a:spcPct val="100000"/>
              </a:lnSpc>
              <a:spcBef>
                <a:spcPts val="360"/>
              </a:spcBef>
              <a:spcAft>
                <a:spcPts val="0"/>
              </a:spcAft>
              <a:buClr>
                <a:schemeClr val="dk1"/>
              </a:buClr>
              <a:buSzPts val="1800"/>
              <a:buFont typeface="Arial"/>
              <a:buChar char="»"/>
              <a:defRPr sz="1800"/>
            </a:lvl5pPr>
            <a:lvl6pPr marL="2743200" lvl="5" indent="-342900" algn="l" rtl="0">
              <a:lnSpc>
                <a:spcPct val="100000"/>
              </a:lnSpc>
              <a:spcBef>
                <a:spcPts val="360"/>
              </a:spcBef>
              <a:spcAft>
                <a:spcPts val="0"/>
              </a:spcAft>
              <a:buClr>
                <a:schemeClr val="dk1"/>
              </a:buClr>
              <a:buSzPts val="1800"/>
              <a:buFont typeface="Arial"/>
              <a:buChar char="»"/>
              <a:defRPr sz="1800"/>
            </a:lvl6pPr>
            <a:lvl7pPr marL="3200400" lvl="6" indent="-342900" algn="l" rtl="0">
              <a:lnSpc>
                <a:spcPct val="100000"/>
              </a:lnSpc>
              <a:spcBef>
                <a:spcPts val="360"/>
              </a:spcBef>
              <a:spcAft>
                <a:spcPts val="0"/>
              </a:spcAft>
              <a:buClr>
                <a:schemeClr val="dk1"/>
              </a:buClr>
              <a:buSzPts val="1800"/>
              <a:buFont typeface="Arial"/>
              <a:buChar char="»"/>
              <a:defRPr sz="1800"/>
            </a:lvl7pPr>
            <a:lvl8pPr marL="3657600" lvl="7" indent="-342900" algn="l" rtl="0">
              <a:lnSpc>
                <a:spcPct val="100000"/>
              </a:lnSpc>
              <a:spcBef>
                <a:spcPts val="360"/>
              </a:spcBef>
              <a:spcAft>
                <a:spcPts val="0"/>
              </a:spcAft>
              <a:buClr>
                <a:schemeClr val="dk1"/>
              </a:buClr>
              <a:buSzPts val="1800"/>
              <a:buFont typeface="Arial"/>
              <a:buChar char="»"/>
              <a:defRPr sz="1800"/>
            </a:lvl8pPr>
            <a:lvl9pPr marL="4114800" lvl="8" indent="-342900" algn="l" rtl="0">
              <a:lnSpc>
                <a:spcPct val="100000"/>
              </a:lnSpc>
              <a:spcBef>
                <a:spcPts val="360"/>
              </a:spcBef>
              <a:spcAft>
                <a:spcPts val="0"/>
              </a:spcAft>
              <a:buClr>
                <a:schemeClr val="dk1"/>
              </a:buClr>
              <a:buSzPts val="1800"/>
              <a:buFont typeface="Arial"/>
              <a:buChar char="»"/>
              <a:defRPr sz="1800"/>
            </a:lvl9pPr>
          </a:lstStyle>
          <a:p>
            <a:endParaRPr/>
          </a:p>
        </p:txBody>
      </p:sp>
      <p:sp>
        <p:nvSpPr>
          <p:cNvPr id="120" name="Google Shape;120;p19"/>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p19"/>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p19"/>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5" name="Google Shape;125;p2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26" name="Google Shape;126;p2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Arial"/>
              <a:buNone/>
              <a:defRPr/>
            </a:lvl1pPr>
            <a:lvl2pPr lvl="1" algn="ctr">
              <a:lnSpc>
                <a:spcPct val="100000"/>
              </a:lnSpc>
              <a:spcBef>
                <a:spcPts val="560"/>
              </a:spcBef>
              <a:spcAft>
                <a:spcPts val="0"/>
              </a:spcAft>
              <a:buClr>
                <a:schemeClr val="dk1"/>
              </a:buClr>
              <a:buSzPts val="2800"/>
              <a:buFont typeface="Arial"/>
              <a:buNone/>
              <a:defRPr/>
            </a:lvl2pPr>
            <a:lvl3pPr lvl="2" algn="ctr">
              <a:lnSpc>
                <a:spcPct val="100000"/>
              </a:lnSpc>
              <a:spcBef>
                <a:spcPts val="480"/>
              </a:spcBef>
              <a:spcAft>
                <a:spcPts val="0"/>
              </a:spcAft>
              <a:buClr>
                <a:schemeClr val="dk1"/>
              </a:buClr>
              <a:buSzPts val="2400"/>
              <a:buFont typeface="Arial"/>
              <a:buNone/>
              <a:defRPr/>
            </a:lvl3pPr>
            <a:lvl4pPr lvl="3" algn="ctr">
              <a:lnSpc>
                <a:spcPct val="100000"/>
              </a:lnSpc>
              <a:spcBef>
                <a:spcPts val="400"/>
              </a:spcBef>
              <a:spcAft>
                <a:spcPts val="0"/>
              </a:spcAft>
              <a:buClr>
                <a:schemeClr val="dk1"/>
              </a:buClr>
              <a:buSzPts val="2000"/>
              <a:buFont typeface="Arial"/>
              <a:buNone/>
              <a:defRPr/>
            </a:lvl4pPr>
            <a:lvl5pPr lvl="4" algn="ctr">
              <a:lnSpc>
                <a:spcPct val="100000"/>
              </a:lnSpc>
              <a:spcBef>
                <a:spcPts val="400"/>
              </a:spcBef>
              <a:spcAft>
                <a:spcPts val="0"/>
              </a:spcAft>
              <a:buClr>
                <a:schemeClr val="dk1"/>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4" name="Google Shape;24;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WB_Full">
  <p:cSld name="RWB_Full">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0" y="-1"/>
            <a:ext cx="7924800" cy="841200"/>
          </a:xfrm>
          <a:prstGeom prst="rect">
            <a:avLst/>
          </a:prstGeom>
          <a:noFill/>
          <a:ln>
            <a:noFill/>
          </a:ln>
        </p:spPr>
        <p:txBody>
          <a:bodyPr spcFirstLastPara="1" wrap="square" lIns="228600" tIns="45700" rIns="0" bIns="45700" anchor="b" anchorCtr="0">
            <a:noAutofit/>
          </a:bodyPr>
          <a:lstStyle>
            <a:lvl1pPr lvl="0" algn="l" rtl="0">
              <a:lnSpc>
                <a:spcPct val="8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29" name="Google Shape;129;p21" descr="S:\FI\MarketingMaterial\Graphics\147906-Graphics-Blue-Logo-FINAL.jpg"/>
          <p:cNvPicPr preferRelativeResize="0"/>
          <p:nvPr/>
        </p:nvPicPr>
        <p:blipFill rotWithShape="1">
          <a:blip r:embed="rId2">
            <a:alphaModFix/>
          </a:blip>
          <a:srcRect/>
          <a:stretch/>
        </p:blipFill>
        <p:spPr>
          <a:xfrm>
            <a:off x="-2" y="0"/>
            <a:ext cx="9144003" cy="914400"/>
          </a:xfrm>
          <a:prstGeom prst="rect">
            <a:avLst/>
          </a:prstGeom>
          <a:noFill/>
          <a:ln>
            <a:noFill/>
          </a:ln>
        </p:spPr>
      </p:pic>
      <p:sp>
        <p:nvSpPr>
          <p:cNvPr id="130" name="Google Shape;130;p21"/>
          <p:cNvSpPr txBox="1"/>
          <p:nvPr/>
        </p:nvSpPr>
        <p:spPr>
          <a:xfrm>
            <a:off x="0" y="0"/>
            <a:ext cx="7772400" cy="841200"/>
          </a:xfrm>
          <a:prstGeom prst="rect">
            <a:avLst/>
          </a:prstGeom>
          <a:noFill/>
          <a:ln>
            <a:noFill/>
          </a:ln>
        </p:spPr>
        <p:txBody>
          <a:bodyPr spcFirstLastPara="1" wrap="square" lIns="228600" tIns="45700" rIns="0" bIns="45700" anchor="b" anchorCtr="0">
            <a:noAutofit/>
          </a:bodyPr>
          <a:lstStyle/>
          <a:p>
            <a:pPr marL="0" marR="0" lvl="0" indent="0" algn="l" rtl="0">
              <a:lnSpc>
                <a:spcPct val="80000"/>
              </a:lnSpc>
              <a:spcBef>
                <a:spcPts val="0"/>
              </a:spcBef>
              <a:spcAft>
                <a:spcPts val="0"/>
              </a:spcAft>
              <a:buClr>
                <a:schemeClr val="lt1"/>
              </a:buClr>
              <a:buSzPts val="2400"/>
              <a:buFont typeface="Quattrocento Sans"/>
              <a:buNone/>
            </a:pPr>
            <a:endParaRPr sz="2400" b="0" cap="none">
              <a:solidFill>
                <a:schemeClr val="lt1"/>
              </a:solidFill>
              <a:latin typeface="Quattrocento Sans"/>
              <a:ea typeface="Quattrocento Sans"/>
              <a:cs typeface="Quattrocento Sans"/>
              <a:sym typeface="Quattrocento Sans"/>
            </a:endParaRPr>
          </a:p>
        </p:txBody>
      </p:sp>
      <p:pic>
        <p:nvPicPr>
          <p:cNvPr id="131" name="Google Shape;131;p21" descr="S:\Public Finance\non client\conferences-conventions-events\WASBO\2019\Accounting Conference\Communicating Fiscal Information\Logo.png"/>
          <p:cNvPicPr preferRelativeResize="0"/>
          <p:nvPr/>
        </p:nvPicPr>
        <p:blipFill rotWithShape="1">
          <a:blip r:embed="rId3">
            <a:alphaModFix/>
          </a:blip>
          <a:srcRect/>
          <a:stretch/>
        </p:blipFill>
        <p:spPr>
          <a:xfrm>
            <a:off x="7239000" y="53837"/>
            <a:ext cx="790536" cy="7905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11700" y="2867800"/>
            <a:ext cx="8520600" cy="1122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9" name="Google Shape;29;p4"/>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4" name="Google Shape;44;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5" name="Google Shape;45;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6" name="Google Shape;46;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7" name="Google Shape;47;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58" name="Google Shape;58;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64" name="Google Shape;64;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65" name="Google Shape;65;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1.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0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2.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0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3.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0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4.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0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1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15.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1.xml"/><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dpi.wi.gov/sfs/finances/wufar/overvie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core-docs.s3.amazonaws.com/documents/asset/uploaded_file/3137/NHS/2187920/22-23-budget-timeline.pdf"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hyperlink" Target="https://docs.google.com/forms/d/1Fjd4UvtiIIwuIsz0tzz_iHGmRJgRi5Au2FYt68RnJus/edit" TargetMode="External"/><Relationship Id="rId4" Type="http://schemas.openxmlformats.org/officeDocument/2006/relationships/hyperlink" Target="https://www.waunakee.k12.wi.us/uploaded/Business_Services/Budget_Information/Budget_Planning/23-24_Budget_Planning_Timeline.pdf"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drive.google.com/file/d/12Y9bkfJdc4ZatRcsA4-ljm7DCBt3MaX6/view?usp=share_link"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s://drive.google.com/file/d/1MG7tpu_bdl7s7-sPYFc7HalSOYRWRxmj/view?usp=share_link"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core-docs.s3.amazonaws.com/documents/asset/uploaded_file/3137/NHS/2187921/22-23-budget-planning-guide-final.pdf" TargetMode="External"/><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core-docs.s3.amazonaws.com/documents/asset/uploaded_file/3137/NHS/2536299/Budget_Adoption_Worksheet_Prelim_Budget_for_22-23_Final_jcp_061522__1_.pdf" TargetMode="External"/><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s://drive.google.com/file/d/1xwwuCmT9ex_r0dzNuFj7JVmH7NZbwjcm/view?usp=share_link"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8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https://dpi.wi.gov/sfs" TargetMode="External"/><Relationship Id="rId2" Type="http://schemas.openxmlformats.org/officeDocument/2006/relationships/notesSlide" Target="../notesSlides/notesSlide99.xml"/><Relationship Id="rId1" Type="http://schemas.openxmlformats.org/officeDocument/2006/relationships/slideLayout" Target="../slideLayouts/slideLayout1.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2726693" y="361288"/>
            <a:ext cx="6417300" cy="165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1">
                <a:solidFill>
                  <a:schemeClr val="accent6"/>
                </a:solidFill>
              </a:rPr>
              <a:t>School Finance Puzzle:</a:t>
            </a:r>
            <a:br>
              <a:rPr lang="en-US" sz="3600" b="1">
                <a:solidFill>
                  <a:schemeClr val="accent6"/>
                </a:solidFill>
              </a:rPr>
            </a:br>
            <a:r>
              <a:rPr lang="en-US" sz="3600" b="1" i="1">
                <a:solidFill>
                  <a:schemeClr val="accent6"/>
                </a:solidFill>
              </a:rPr>
              <a:t>What Board Members Can and Can’t Influence</a:t>
            </a:r>
            <a:endParaRPr b="1" i="1">
              <a:solidFill>
                <a:schemeClr val="accent6"/>
              </a:solidFill>
            </a:endParaRPr>
          </a:p>
        </p:txBody>
      </p:sp>
      <p:sp>
        <p:nvSpPr>
          <p:cNvPr id="138" name="Google Shape;138;p22"/>
          <p:cNvSpPr txBox="1">
            <a:spLocks noGrp="1"/>
          </p:cNvSpPr>
          <p:nvPr>
            <p:ph type="body" idx="1"/>
          </p:nvPr>
        </p:nvSpPr>
        <p:spPr>
          <a:xfrm>
            <a:off x="2726693" y="2350406"/>
            <a:ext cx="6417300" cy="4507500"/>
          </a:xfrm>
          <a:prstGeom prst="rect">
            <a:avLst/>
          </a:prstGeom>
          <a:noFill/>
          <a:ln>
            <a:noFill/>
          </a:ln>
        </p:spPr>
        <p:txBody>
          <a:bodyPr spcFirstLastPara="1" wrap="square" lIns="91425" tIns="45700" rIns="91425" bIns="45700" anchor="t" anchorCtr="0">
            <a:noAutofit/>
          </a:bodyPr>
          <a:lstStyle/>
          <a:p>
            <a:pPr marL="609600" lvl="0" indent="-609600" algn="l" rtl="0">
              <a:lnSpc>
                <a:spcPct val="80000"/>
              </a:lnSpc>
              <a:spcBef>
                <a:spcPts val="0"/>
              </a:spcBef>
              <a:spcAft>
                <a:spcPts val="0"/>
              </a:spcAft>
              <a:buClr>
                <a:srgbClr val="000000"/>
              </a:buClr>
              <a:buSzPts val="2400"/>
              <a:buFont typeface="Arial"/>
              <a:buNone/>
            </a:pPr>
            <a:r>
              <a:rPr lang="en-US" sz="2400">
                <a:solidFill>
                  <a:srgbClr val="000000"/>
                </a:solidFill>
              </a:rPr>
              <a:t>Presented by</a:t>
            </a:r>
            <a:endParaRPr/>
          </a:p>
          <a:p>
            <a:pPr marL="609600" lvl="0" indent="-609600" algn="l" rtl="0">
              <a:lnSpc>
                <a:spcPct val="80000"/>
              </a:lnSpc>
              <a:spcBef>
                <a:spcPts val="200"/>
              </a:spcBef>
              <a:spcAft>
                <a:spcPts val="0"/>
              </a:spcAft>
              <a:buClr>
                <a:schemeClr val="dk1"/>
              </a:buClr>
              <a:buSzPts val="1000"/>
              <a:buFont typeface="Arial"/>
              <a:buNone/>
            </a:pPr>
            <a:endParaRPr sz="1000" b="1">
              <a:solidFill>
                <a:srgbClr val="000000"/>
              </a:solidFill>
            </a:endParaRPr>
          </a:p>
          <a:p>
            <a:pPr marL="609600" lvl="0" indent="-609600" algn="l" rtl="0">
              <a:lnSpc>
                <a:spcPct val="80000"/>
              </a:lnSpc>
              <a:spcBef>
                <a:spcPts val="640"/>
              </a:spcBef>
              <a:spcAft>
                <a:spcPts val="0"/>
              </a:spcAft>
              <a:buClr>
                <a:srgbClr val="000000"/>
              </a:buClr>
              <a:buSzPts val="3200"/>
              <a:buFont typeface="Arial"/>
              <a:buNone/>
            </a:pPr>
            <a:r>
              <a:rPr lang="en-US" b="1">
                <a:solidFill>
                  <a:srgbClr val="000000"/>
                </a:solidFill>
              </a:rPr>
              <a:t>Wisconsin Association of </a:t>
            </a:r>
            <a:endParaRPr/>
          </a:p>
          <a:p>
            <a:pPr marL="609600" lvl="0" indent="-609600" algn="l" rtl="0">
              <a:lnSpc>
                <a:spcPct val="80000"/>
              </a:lnSpc>
              <a:spcBef>
                <a:spcPts val="640"/>
              </a:spcBef>
              <a:spcAft>
                <a:spcPts val="0"/>
              </a:spcAft>
              <a:buClr>
                <a:srgbClr val="000000"/>
              </a:buClr>
              <a:buSzPts val="3200"/>
              <a:buFont typeface="Arial"/>
              <a:buNone/>
            </a:pPr>
            <a:r>
              <a:rPr lang="en-US" b="1">
                <a:solidFill>
                  <a:srgbClr val="000000"/>
                </a:solidFill>
              </a:rPr>
              <a:t>School Business Officials</a:t>
            </a:r>
            <a:endParaRPr/>
          </a:p>
          <a:p>
            <a:pPr marL="609600" lvl="0" indent="-609600" algn="l" rtl="0">
              <a:lnSpc>
                <a:spcPct val="80000"/>
              </a:lnSpc>
              <a:spcBef>
                <a:spcPts val="200"/>
              </a:spcBef>
              <a:spcAft>
                <a:spcPts val="0"/>
              </a:spcAft>
              <a:buClr>
                <a:schemeClr val="dk1"/>
              </a:buClr>
              <a:buSzPts val="1000"/>
              <a:buFont typeface="Arial"/>
              <a:buNone/>
            </a:pPr>
            <a:endParaRPr sz="1000" b="1">
              <a:solidFill>
                <a:srgbClr val="000000"/>
              </a:solidFill>
            </a:endParaRPr>
          </a:p>
          <a:p>
            <a:pPr marL="609600" lvl="0" indent="-609600" algn="l" rtl="0">
              <a:lnSpc>
                <a:spcPct val="80000"/>
              </a:lnSpc>
              <a:spcBef>
                <a:spcPts val="480"/>
              </a:spcBef>
              <a:spcAft>
                <a:spcPts val="0"/>
              </a:spcAft>
              <a:buClr>
                <a:srgbClr val="000000"/>
              </a:buClr>
              <a:buSzPts val="2400"/>
              <a:buFont typeface="Arial"/>
              <a:buNone/>
            </a:pPr>
            <a:r>
              <a:rPr lang="en-US" sz="2400">
                <a:solidFill>
                  <a:srgbClr val="000000"/>
                </a:solidFill>
              </a:rPr>
              <a:t>and</a:t>
            </a:r>
            <a:endParaRPr/>
          </a:p>
          <a:p>
            <a:pPr marL="609600" lvl="0" indent="-609600" algn="l" rtl="0">
              <a:lnSpc>
                <a:spcPct val="80000"/>
              </a:lnSpc>
              <a:spcBef>
                <a:spcPts val="200"/>
              </a:spcBef>
              <a:spcAft>
                <a:spcPts val="0"/>
              </a:spcAft>
              <a:buClr>
                <a:schemeClr val="dk1"/>
              </a:buClr>
              <a:buSzPts val="1000"/>
              <a:buFont typeface="Arial"/>
              <a:buNone/>
            </a:pPr>
            <a:endParaRPr sz="1000" b="1">
              <a:solidFill>
                <a:srgbClr val="000000"/>
              </a:solidFill>
            </a:endParaRPr>
          </a:p>
          <a:p>
            <a:pPr marL="609600" lvl="0" indent="-609600" algn="l" rtl="0">
              <a:lnSpc>
                <a:spcPct val="80000"/>
              </a:lnSpc>
              <a:spcBef>
                <a:spcPts val="640"/>
              </a:spcBef>
              <a:spcAft>
                <a:spcPts val="0"/>
              </a:spcAft>
              <a:buClr>
                <a:srgbClr val="000000"/>
              </a:buClr>
              <a:buSzPts val="3200"/>
              <a:buFont typeface="Arial"/>
              <a:buNone/>
            </a:pPr>
            <a:r>
              <a:rPr lang="en-US" b="1">
                <a:solidFill>
                  <a:srgbClr val="000000"/>
                </a:solidFill>
              </a:rPr>
              <a:t> Wisconsin Department </a:t>
            </a:r>
            <a:endParaRPr/>
          </a:p>
          <a:p>
            <a:pPr marL="609600" lvl="0" indent="-609600" algn="l" rtl="0">
              <a:lnSpc>
                <a:spcPct val="80000"/>
              </a:lnSpc>
              <a:spcBef>
                <a:spcPts val="640"/>
              </a:spcBef>
              <a:spcAft>
                <a:spcPts val="0"/>
              </a:spcAft>
              <a:buClr>
                <a:srgbClr val="000000"/>
              </a:buClr>
              <a:buSzPts val="3200"/>
              <a:buFont typeface="Arial"/>
              <a:buNone/>
            </a:pPr>
            <a:r>
              <a:rPr lang="en-US" b="1">
                <a:solidFill>
                  <a:srgbClr val="000000"/>
                </a:solidFill>
              </a:rPr>
              <a:t> of Public Instruction, </a:t>
            </a:r>
            <a:endParaRPr/>
          </a:p>
          <a:p>
            <a:pPr marL="609600" lvl="0" indent="-609600" algn="l" rtl="0">
              <a:lnSpc>
                <a:spcPct val="80000"/>
              </a:lnSpc>
              <a:spcBef>
                <a:spcPts val="640"/>
              </a:spcBef>
              <a:spcAft>
                <a:spcPts val="0"/>
              </a:spcAft>
              <a:buClr>
                <a:srgbClr val="000000"/>
              </a:buClr>
              <a:buSzPts val="3200"/>
              <a:buFont typeface="Arial"/>
              <a:buNone/>
            </a:pPr>
            <a:r>
              <a:rPr lang="en-US" b="1">
                <a:solidFill>
                  <a:srgbClr val="000000"/>
                </a:solidFill>
              </a:rPr>
              <a:t> School Financial Services</a:t>
            </a:r>
            <a:endParaRPr/>
          </a:p>
          <a:p>
            <a:pPr marL="609600" lvl="0" indent="-609600" algn="l" rtl="0">
              <a:lnSpc>
                <a:spcPct val="80000"/>
              </a:lnSpc>
              <a:spcBef>
                <a:spcPts val="560"/>
              </a:spcBef>
              <a:spcAft>
                <a:spcPts val="0"/>
              </a:spcAft>
              <a:buClr>
                <a:schemeClr val="dk1"/>
              </a:buClr>
              <a:buSzPts val="2800"/>
              <a:buFont typeface="Arial"/>
              <a:buNone/>
            </a:pPr>
            <a:endParaRPr sz="2800" b="1">
              <a:solidFill>
                <a:srgbClr val="000000"/>
              </a:solidFill>
            </a:endParaRPr>
          </a:p>
        </p:txBody>
      </p:sp>
      <p:sp>
        <p:nvSpPr>
          <p:cNvPr id="139" name="Google Shape;139;p22"/>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1</a:t>
            </a:fld>
            <a:endParaRPr/>
          </a:p>
        </p:txBody>
      </p:sp>
      <p:grpSp>
        <p:nvGrpSpPr>
          <p:cNvPr id="140" name="Google Shape;140;p22"/>
          <p:cNvGrpSpPr/>
          <p:nvPr/>
        </p:nvGrpSpPr>
        <p:grpSpPr>
          <a:xfrm>
            <a:off x="152400" y="533400"/>
            <a:ext cx="2212919" cy="1917704"/>
            <a:chOff x="1824" y="633"/>
            <a:chExt cx="2838" cy="2868"/>
          </a:xfrm>
        </p:grpSpPr>
        <p:sp>
          <p:nvSpPr>
            <p:cNvPr id="141" name="Google Shape;141;p22"/>
            <p:cNvSpPr/>
            <p:nvPr/>
          </p:nvSpPr>
          <p:spPr>
            <a:xfrm>
              <a:off x="3204" y="633"/>
              <a:ext cx="1134" cy="1512"/>
            </a:xfrm>
            <a:custGeom>
              <a:avLst/>
              <a:gdLst/>
              <a:ahLst/>
              <a:cxnLst/>
              <a:rect l="l" t="t" r="r" b="b"/>
              <a:pathLst>
                <a:path w="21600" h="21600" extrusionOk="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0000"/>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2" name="Google Shape;142;p22"/>
            <p:cNvSpPr/>
            <p:nvPr/>
          </p:nvSpPr>
          <p:spPr>
            <a:xfrm>
              <a:off x="2880" y="1736"/>
              <a:ext cx="1782" cy="1404"/>
            </a:xfrm>
            <a:custGeom>
              <a:avLst/>
              <a:gdLst/>
              <a:ahLst/>
              <a:cxnLst/>
              <a:rect l="l" t="t" r="r" b="b"/>
              <a:pathLst>
                <a:path w="21600" h="21600" extrusionOk="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00FF"/>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3" name="Google Shape;143;p22"/>
            <p:cNvSpPr/>
            <p:nvPr/>
          </p:nvSpPr>
          <p:spPr>
            <a:xfrm>
              <a:off x="2192" y="1719"/>
              <a:ext cx="1080" cy="1782"/>
            </a:xfrm>
            <a:custGeom>
              <a:avLst/>
              <a:gdLst/>
              <a:ahLst/>
              <a:cxnLst/>
              <a:rect l="l" t="t" r="r" b="b"/>
              <a:pathLst>
                <a:path w="21600" h="21600" extrusionOk="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993366"/>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4" name="Google Shape;144;p22"/>
            <p:cNvSpPr/>
            <p:nvPr/>
          </p:nvSpPr>
          <p:spPr>
            <a:xfrm>
              <a:off x="1824" y="1091"/>
              <a:ext cx="1782" cy="1026"/>
            </a:xfrm>
            <a:custGeom>
              <a:avLst/>
              <a:gdLst/>
              <a:ahLst/>
              <a:cxnLst/>
              <a:rect l="l" t="t" r="r" b="b"/>
              <a:pathLst>
                <a:path w="21600" h="21600" extrusionOk="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008000"/>
            </a:solid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45" name="Google Shape;145;p22"/>
          <p:cNvPicPr preferRelativeResize="0"/>
          <p:nvPr/>
        </p:nvPicPr>
        <p:blipFill rotWithShape="1">
          <a:blip r:embed="rId3">
            <a:alphaModFix/>
          </a:blip>
          <a:srcRect t="129" b="139"/>
          <a:stretch/>
        </p:blipFill>
        <p:spPr>
          <a:xfrm>
            <a:off x="760411" y="2973872"/>
            <a:ext cx="1336674" cy="1435102"/>
          </a:xfrm>
          <a:prstGeom prst="rect">
            <a:avLst/>
          </a:prstGeom>
          <a:noFill/>
          <a:ln>
            <a:noFill/>
          </a:ln>
        </p:spPr>
      </p:pic>
      <p:pic>
        <p:nvPicPr>
          <p:cNvPr id="146" name="Google Shape;146;p22"/>
          <p:cNvPicPr preferRelativeResize="0"/>
          <p:nvPr/>
        </p:nvPicPr>
        <p:blipFill rotWithShape="1">
          <a:blip r:embed="rId4">
            <a:alphaModFix/>
          </a:blip>
          <a:srcRect/>
          <a:stretch/>
        </p:blipFill>
        <p:spPr>
          <a:xfrm>
            <a:off x="141601" y="110929"/>
            <a:ext cx="2574293" cy="2862943"/>
          </a:xfrm>
          <a:prstGeom prst="rect">
            <a:avLst/>
          </a:prstGeom>
          <a:noFill/>
          <a:ln>
            <a:noFill/>
          </a:ln>
        </p:spPr>
      </p:pic>
      <p:pic>
        <p:nvPicPr>
          <p:cNvPr id="147" name="Google Shape;147;p22"/>
          <p:cNvPicPr preferRelativeResize="0"/>
          <p:nvPr/>
        </p:nvPicPr>
        <p:blipFill>
          <a:blip r:embed="rId5">
            <a:alphaModFix/>
          </a:blip>
          <a:stretch>
            <a:fillRect/>
          </a:stretch>
        </p:blipFill>
        <p:spPr>
          <a:xfrm>
            <a:off x="760388" y="4730738"/>
            <a:ext cx="1571625" cy="1514475"/>
          </a:xfrm>
          <a:prstGeom prst="rect">
            <a:avLst/>
          </a:prstGeom>
          <a:noFill/>
          <a:ln>
            <a:noFill/>
          </a:ln>
          <a:effectLst>
            <a:outerShdw blurRad="57150" dist="19050" dir="5400000" algn="bl" rotWithShape="0">
              <a:srgbClr val="000000">
                <a:alpha val="50000"/>
              </a:srgbClr>
            </a:outerShdw>
          </a:effec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
        <p:nvSpPr>
          <p:cNvPr id="224" name="Google Shape;224;p31"/>
          <p:cNvSpPr txBox="1">
            <a:spLocks noGrp="1"/>
          </p:cNvSpPr>
          <p:nvPr>
            <p:ph type="body" idx="1"/>
          </p:nvPr>
        </p:nvSpPr>
        <p:spPr>
          <a:xfrm>
            <a:off x="307000" y="288425"/>
            <a:ext cx="8657700" cy="6432900"/>
          </a:xfrm>
          <a:prstGeom prst="rect">
            <a:avLst/>
          </a:prstGeom>
          <a:noFill/>
          <a:ln>
            <a:noFill/>
          </a:ln>
        </p:spPr>
        <p:txBody>
          <a:bodyPr spcFirstLastPara="1" wrap="square" lIns="91425" tIns="45700" rIns="91425" bIns="45700" anchor="t" anchorCtr="0">
            <a:noAutofit/>
          </a:bodyPr>
          <a:lstStyle/>
          <a:p>
            <a:pPr marL="742950" lvl="1" indent="-285750" algn="l" rtl="0">
              <a:lnSpc>
                <a:spcPct val="90000"/>
              </a:lnSpc>
              <a:spcBef>
                <a:spcPts val="0"/>
              </a:spcBef>
              <a:spcAft>
                <a:spcPts val="0"/>
              </a:spcAft>
              <a:buClr>
                <a:schemeClr val="dk1"/>
              </a:buClr>
              <a:buSzPts val="2800"/>
              <a:buFont typeface="Arial"/>
              <a:buNone/>
            </a:pPr>
            <a:endParaRPr/>
          </a:p>
          <a:p>
            <a:pPr marL="742950" lvl="1" indent="-285750" algn="ctr" rtl="0">
              <a:lnSpc>
                <a:spcPct val="90000"/>
              </a:lnSpc>
              <a:spcBef>
                <a:spcPts val="800"/>
              </a:spcBef>
              <a:spcAft>
                <a:spcPts val="0"/>
              </a:spcAft>
              <a:buClr>
                <a:schemeClr val="accent2"/>
              </a:buClr>
              <a:buSzPts val="4000"/>
              <a:buFont typeface="Arial"/>
              <a:buNone/>
            </a:pPr>
            <a:r>
              <a:rPr lang="en-US" sz="4000" b="1">
                <a:solidFill>
                  <a:schemeClr val="accent2"/>
                </a:solidFill>
                <a:latin typeface="Arial"/>
                <a:ea typeface="Arial"/>
                <a:cs typeface="Arial"/>
                <a:sym typeface="Arial"/>
              </a:rPr>
              <a:t>Articulate Budget Goals:</a:t>
            </a:r>
            <a:endParaRPr/>
          </a:p>
          <a:p>
            <a:pPr marL="742950" lvl="1" indent="-285750" algn="ctr" rtl="0">
              <a:lnSpc>
                <a:spcPct val="90000"/>
              </a:lnSpc>
              <a:spcBef>
                <a:spcPts val="720"/>
              </a:spcBef>
              <a:spcAft>
                <a:spcPts val="0"/>
              </a:spcAft>
              <a:buClr>
                <a:schemeClr val="accent2"/>
              </a:buClr>
              <a:buSzPts val="3600"/>
              <a:buFont typeface="Arial"/>
              <a:buNone/>
            </a:pPr>
            <a:r>
              <a:rPr lang="en-US" sz="3300" b="1">
                <a:solidFill>
                  <a:schemeClr val="accent2"/>
                </a:solidFill>
              </a:rPr>
              <a:t>(</a:t>
            </a:r>
            <a:r>
              <a:rPr lang="en-US" sz="3300" b="1">
                <a:solidFill>
                  <a:schemeClr val="accent2"/>
                </a:solidFill>
                <a:latin typeface="Arial"/>
                <a:ea typeface="Arial"/>
                <a:cs typeface="Arial"/>
                <a:sym typeface="Arial"/>
              </a:rPr>
              <a:t>Examples)</a:t>
            </a:r>
            <a:endParaRPr sz="3300" b="1">
              <a:solidFill>
                <a:schemeClr val="accent2"/>
              </a:solidFill>
              <a:latin typeface="Arial"/>
              <a:ea typeface="Arial"/>
              <a:cs typeface="Arial"/>
              <a:sym typeface="Arial"/>
            </a:endParaRPr>
          </a:p>
          <a:p>
            <a:pPr marL="742950" lvl="1" indent="-285750" algn="ctr" rtl="0">
              <a:lnSpc>
                <a:spcPct val="90000"/>
              </a:lnSpc>
              <a:spcBef>
                <a:spcPts val="720"/>
              </a:spcBef>
              <a:spcAft>
                <a:spcPts val="0"/>
              </a:spcAft>
              <a:buClr>
                <a:schemeClr val="accent2"/>
              </a:buClr>
              <a:buSzPts val="3600"/>
              <a:buFont typeface="Arial"/>
              <a:buNone/>
            </a:pPr>
            <a:endParaRPr sz="1000" b="1">
              <a:solidFill>
                <a:schemeClr val="accent2"/>
              </a:solidFill>
            </a:endParaRPr>
          </a:p>
          <a:p>
            <a:pPr marL="342900" lvl="0" indent="-266700" algn="l" rtl="0">
              <a:lnSpc>
                <a:spcPct val="90000"/>
              </a:lnSpc>
              <a:spcBef>
                <a:spcPts val="240"/>
              </a:spcBef>
              <a:spcAft>
                <a:spcPts val="0"/>
              </a:spcAft>
              <a:buClr>
                <a:schemeClr val="dk1"/>
              </a:buClr>
              <a:buSzPts val="1200"/>
              <a:buFont typeface="Noto Sans Symbols"/>
              <a:buNone/>
            </a:pPr>
            <a:endParaRPr sz="1200" b="1"/>
          </a:p>
          <a:p>
            <a:pPr marL="342900" lvl="0" indent="-273050" algn="l" rtl="0">
              <a:lnSpc>
                <a:spcPct val="90000"/>
              </a:lnSpc>
              <a:spcBef>
                <a:spcPts val="220"/>
              </a:spcBef>
              <a:spcAft>
                <a:spcPts val="0"/>
              </a:spcAft>
              <a:buClr>
                <a:schemeClr val="dk1"/>
              </a:buClr>
              <a:buSzPts val="1100"/>
              <a:buFont typeface="Noto Sans Symbols"/>
              <a:buNone/>
            </a:pPr>
            <a:endParaRPr sz="1100" b="1"/>
          </a:p>
          <a:p>
            <a:pPr marL="342900" lvl="0" indent="-342900" algn="l" rtl="0">
              <a:lnSpc>
                <a:spcPct val="115000"/>
              </a:lnSpc>
              <a:spcBef>
                <a:spcPts val="480"/>
              </a:spcBef>
              <a:spcAft>
                <a:spcPts val="0"/>
              </a:spcAft>
              <a:buClr>
                <a:schemeClr val="dk1"/>
              </a:buClr>
              <a:buSzPts val="2400"/>
              <a:buFont typeface="Noto Sans Symbols"/>
              <a:buChar char="✔"/>
            </a:pPr>
            <a:r>
              <a:rPr lang="en-US" sz="2400" b="1"/>
              <a:t>The budget will address recruitment and retention of staff through a revised compensation plan</a:t>
            </a:r>
            <a:endParaRPr/>
          </a:p>
          <a:p>
            <a:pPr marL="0" lvl="0" indent="0" algn="l" rtl="0">
              <a:lnSpc>
                <a:spcPct val="90000"/>
              </a:lnSpc>
              <a:spcBef>
                <a:spcPts val="160"/>
              </a:spcBef>
              <a:spcAft>
                <a:spcPts val="0"/>
              </a:spcAft>
              <a:buClr>
                <a:schemeClr val="dk1"/>
              </a:buClr>
              <a:buSzPts val="800"/>
              <a:buFont typeface="Arial"/>
              <a:buNone/>
            </a:pPr>
            <a:endParaRPr sz="800" b="1"/>
          </a:p>
          <a:p>
            <a:pPr marL="342900" lvl="0" indent="-342900" algn="l" rtl="0">
              <a:lnSpc>
                <a:spcPct val="115000"/>
              </a:lnSpc>
              <a:spcBef>
                <a:spcPts val="600"/>
              </a:spcBef>
              <a:spcAft>
                <a:spcPts val="0"/>
              </a:spcAft>
              <a:buSzPts val="2400"/>
              <a:buFont typeface="Noto Sans Symbols"/>
              <a:buChar char="✔"/>
            </a:pPr>
            <a:r>
              <a:rPr lang="en-US" sz="2400" b="1"/>
              <a:t>This budget will increase investments in school safety and school-based mental health resources by 2%</a:t>
            </a:r>
            <a:endParaRPr sz="2400" b="1"/>
          </a:p>
          <a:p>
            <a:pPr marL="457200" lvl="0" indent="0" algn="l" rtl="0">
              <a:lnSpc>
                <a:spcPct val="115000"/>
              </a:lnSpc>
              <a:spcBef>
                <a:spcPts val="600"/>
              </a:spcBef>
              <a:spcAft>
                <a:spcPts val="0"/>
              </a:spcAft>
              <a:buNone/>
            </a:pPr>
            <a:endParaRPr sz="200" b="1"/>
          </a:p>
          <a:p>
            <a:pPr marL="342900" lvl="0" indent="-342900" algn="l" rtl="0">
              <a:lnSpc>
                <a:spcPct val="115000"/>
              </a:lnSpc>
              <a:spcBef>
                <a:spcPts val="600"/>
              </a:spcBef>
              <a:spcAft>
                <a:spcPts val="0"/>
              </a:spcAft>
              <a:buSzPts val="2400"/>
              <a:buFont typeface="Noto Sans Symbols"/>
              <a:buChar char="✔"/>
            </a:pPr>
            <a:r>
              <a:rPr lang="en-US" sz="2400" b="1"/>
              <a:t>This budget will increase reading staff to elementary schools with the highest needs </a:t>
            </a:r>
            <a:endParaRPr/>
          </a:p>
          <a:p>
            <a:pPr marL="457200" lvl="0" indent="0" algn="l" rtl="0">
              <a:lnSpc>
                <a:spcPct val="115000"/>
              </a:lnSpc>
              <a:spcBef>
                <a:spcPts val="600"/>
              </a:spcBef>
              <a:spcAft>
                <a:spcPts val="0"/>
              </a:spcAft>
              <a:buNone/>
            </a:pPr>
            <a:endParaRPr sz="2400" b="1"/>
          </a:p>
          <a:p>
            <a:pPr marL="342900" lvl="0" indent="0" algn="l" rtl="0">
              <a:lnSpc>
                <a:spcPct val="90000"/>
              </a:lnSpc>
              <a:spcBef>
                <a:spcPts val="480"/>
              </a:spcBef>
              <a:spcAft>
                <a:spcPts val="0"/>
              </a:spcAft>
              <a:buSzPts val="1800"/>
              <a:buNone/>
            </a:pPr>
            <a:endParaRPr sz="2400" b="1"/>
          </a:p>
          <a:p>
            <a:pPr marL="342900" lvl="0" indent="-342900" algn="l" rtl="0">
              <a:lnSpc>
                <a:spcPct val="90000"/>
              </a:lnSpc>
              <a:spcBef>
                <a:spcPts val="720"/>
              </a:spcBef>
              <a:spcAft>
                <a:spcPts val="0"/>
              </a:spcAft>
              <a:buClr>
                <a:schemeClr val="dk1"/>
              </a:buClr>
              <a:buSzPts val="3600"/>
              <a:buFont typeface="Arial"/>
              <a:buNone/>
            </a:pPr>
            <a:endParaRPr sz="3600" b="1"/>
          </a:p>
        </p:txBody>
      </p:sp>
      <p:pic>
        <p:nvPicPr>
          <p:cNvPr id="225" name="Google Shape;225;p31"/>
          <p:cNvPicPr preferRelativeResize="0"/>
          <p:nvPr/>
        </p:nvPicPr>
        <p:blipFill rotWithShape="1">
          <a:blip r:embed="rId3">
            <a:alphaModFix/>
          </a:blip>
          <a:srcRect/>
          <a:stretch/>
        </p:blipFill>
        <p:spPr>
          <a:xfrm>
            <a:off x="183575" y="119150"/>
            <a:ext cx="1641300" cy="1825350"/>
          </a:xfrm>
          <a:prstGeom prst="rect">
            <a:avLst/>
          </a:prstGeom>
          <a:noFill/>
          <a:ln>
            <a:noFill/>
          </a:ln>
        </p:spPr>
      </p:pic>
    </p:spTree>
  </p:cSld>
  <p:clrMapOvr>
    <a:masterClrMapping/>
  </p:clrMapOvr>
  <p:transition spd="slow">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121"/>
          <p:cNvSpPr txBox="1">
            <a:spLocks noGrp="1"/>
          </p:cNvSpPr>
          <p:nvPr>
            <p:ph type="title"/>
          </p:nvPr>
        </p:nvSpPr>
        <p:spPr>
          <a:xfrm>
            <a:off x="1838324" y="274638"/>
            <a:ext cx="684847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003399"/>
                </a:solidFill>
              </a:rPr>
              <a:t>Fund 80 Levy</a:t>
            </a:r>
            <a:endParaRPr sz="4000" b="1">
              <a:solidFill>
                <a:srgbClr val="003399"/>
              </a:solidFill>
            </a:endParaRPr>
          </a:p>
          <a:p>
            <a:pPr marL="0" lvl="0" indent="0" algn="ctr" rtl="0">
              <a:lnSpc>
                <a:spcPct val="100000"/>
              </a:lnSpc>
              <a:spcBef>
                <a:spcPts val="0"/>
              </a:spcBef>
              <a:spcAft>
                <a:spcPts val="0"/>
              </a:spcAft>
              <a:buSzPts val="1400"/>
              <a:buNone/>
            </a:pPr>
            <a:r>
              <a:rPr lang="en-US" sz="4000" b="1">
                <a:solidFill>
                  <a:srgbClr val="003399"/>
                </a:solidFill>
              </a:rPr>
              <a:t>Community Service Fund</a:t>
            </a:r>
            <a:endParaRPr sz="4000" b="1">
              <a:solidFill>
                <a:srgbClr val="003399"/>
              </a:solidFill>
            </a:endParaRPr>
          </a:p>
        </p:txBody>
      </p:sp>
      <p:sp>
        <p:nvSpPr>
          <p:cNvPr id="1201" name="Google Shape;1201;p121"/>
          <p:cNvSpPr txBox="1">
            <a:spLocks noGrp="1"/>
          </p:cNvSpPr>
          <p:nvPr>
            <p:ph type="body" idx="1"/>
          </p:nvPr>
        </p:nvSpPr>
        <p:spPr>
          <a:xfrm>
            <a:off x="356250" y="1600200"/>
            <a:ext cx="8626800" cy="4526100"/>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a:t>Tax outside the Revenue Limit for allowable community programs &amp; services</a:t>
            </a:r>
            <a:endParaRPr/>
          </a:p>
          <a:p>
            <a:pPr marL="457200" lvl="0" indent="0" algn="l" rtl="0">
              <a:lnSpc>
                <a:spcPct val="100000"/>
              </a:lnSpc>
              <a:spcBef>
                <a:spcPts val="0"/>
              </a:spcBef>
              <a:spcAft>
                <a:spcPts val="0"/>
              </a:spcAft>
              <a:buNone/>
            </a:pPr>
            <a:endParaRPr>
              <a:solidFill>
                <a:srgbClr val="0000FF"/>
              </a:solidFill>
            </a:endParaRPr>
          </a:p>
          <a:p>
            <a:pPr marL="457200" lvl="0" indent="-342900" algn="l" rtl="0">
              <a:lnSpc>
                <a:spcPct val="100000"/>
              </a:lnSpc>
              <a:spcBef>
                <a:spcPts val="0"/>
              </a:spcBef>
              <a:spcAft>
                <a:spcPts val="0"/>
              </a:spcAft>
              <a:buSzPts val="1800"/>
              <a:buChar char="●"/>
            </a:pPr>
            <a:r>
              <a:rPr lang="en-US"/>
              <a:t>Questions about a new program? Avoid future headaches—talk with your business official!</a:t>
            </a:r>
            <a:endParaRPr/>
          </a:p>
        </p:txBody>
      </p:sp>
      <p:sp>
        <p:nvSpPr>
          <p:cNvPr id="1202" name="Google Shape;1202;p1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100</a:t>
            </a:fld>
            <a:endParaRPr/>
          </a:p>
        </p:txBody>
      </p:sp>
      <p:pic>
        <p:nvPicPr>
          <p:cNvPr id="1203" name="Google Shape;1203;p121"/>
          <p:cNvPicPr preferRelativeResize="0"/>
          <p:nvPr/>
        </p:nvPicPr>
        <p:blipFill rotWithShape="1">
          <a:blip r:embed="rId3">
            <a:alphaModFix/>
          </a:blip>
          <a:srcRect/>
          <a:stretch/>
        </p:blipFill>
        <p:spPr>
          <a:xfrm>
            <a:off x="240631" y="159499"/>
            <a:ext cx="1131289" cy="1258138"/>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122"/>
          <p:cNvSpPr txBox="1">
            <a:spLocks noGrp="1"/>
          </p:cNvSpPr>
          <p:nvPr>
            <p:ph type="title"/>
          </p:nvPr>
        </p:nvSpPr>
        <p:spPr>
          <a:xfrm>
            <a:off x="1838324" y="274638"/>
            <a:ext cx="684847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003399"/>
                </a:solidFill>
              </a:rPr>
              <a:t>Tax Levy vs. Mill Rate</a:t>
            </a:r>
            <a:endParaRPr/>
          </a:p>
        </p:txBody>
      </p:sp>
      <p:sp>
        <p:nvSpPr>
          <p:cNvPr id="1209" name="Google Shape;1209;p122"/>
          <p:cNvSpPr txBox="1">
            <a:spLocks noGrp="1"/>
          </p:cNvSpPr>
          <p:nvPr>
            <p:ph type="body" idx="1"/>
          </p:nvPr>
        </p:nvSpPr>
        <p:spPr>
          <a:xfrm>
            <a:off x="457200" y="1600200"/>
            <a:ext cx="8229600" cy="4525963"/>
          </a:xfrm>
          <a:prstGeom prst="rect">
            <a:avLst/>
          </a:prstGeom>
          <a:blipFill rotWithShape="1">
            <a:blip r:embed="rId3">
              <a:alphaModFix/>
            </a:blip>
            <a:stretch>
              <a:fillRect l="-1628" t="-1750"/>
            </a:stretch>
          </a:blip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200"/>
              <a:buFont typeface="Arial"/>
              <a:buChar char="•"/>
            </a:pPr>
            <a:r>
              <a:rPr lang="en-US"/>
              <a:t> </a:t>
            </a:r>
            <a:endParaRPr/>
          </a:p>
        </p:txBody>
      </p:sp>
      <p:sp>
        <p:nvSpPr>
          <p:cNvPr id="1210" name="Google Shape;1210;p1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101</a:t>
            </a:fld>
            <a:endParaRPr/>
          </a:p>
        </p:txBody>
      </p:sp>
      <p:pic>
        <p:nvPicPr>
          <p:cNvPr id="1211" name="Google Shape;1211;p122"/>
          <p:cNvPicPr preferRelativeResize="0"/>
          <p:nvPr/>
        </p:nvPicPr>
        <p:blipFill rotWithShape="1">
          <a:blip r:embed="rId4">
            <a:alphaModFix/>
          </a:blip>
          <a:srcRect/>
          <a:stretch/>
        </p:blipFill>
        <p:spPr>
          <a:xfrm>
            <a:off x="240631" y="159499"/>
            <a:ext cx="1131289" cy="1258138"/>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123"/>
          <p:cNvSpPr txBox="1">
            <a:spLocks noGrp="1"/>
          </p:cNvSpPr>
          <p:nvPr>
            <p:ph type="title"/>
          </p:nvPr>
        </p:nvSpPr>
        <p:spPr>
          <a:xfrm>
            <a:off x="1838324" y="274638"/>
            <a:ext cx="684847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sz="2900" b="1">
              <a:solidFill>
                <a:srgbClr val="003399"/>
              </a:solidFill>
            </a:endParaRPr>
          </a:p>
          <a:p>
            <a:pPr marL="0" lvl="0" indent="0" algn="ctr" rtl="0">
              <a:lnSpc>
                <a:spcPct val="100000"/>
              </a:lnSpc>
              <a:spcBef>
                <a:spcPts val="0"/>
              </a:spcBef>
              <a:spcAft>
                <a:spcPts val="0"/>
              </a:spcAft>
              <a:buSzPts val="1400"/>
              <a:buNone/>
            </a:pPr>
            <a:r>
              <a:rPr lang="en-US" sz="2900" b="1">
                <a:solidFill>
                  <a:srgbClr val="003399"/>
                </a:solidFill>
              </a:rPr>
              <a:t>Imagine 2 Districts with </a:t>
            </a:r>
            <a:r>
              <a:rPr lang="en-US" sz="2900" b="1">
                <a:solidFill>
                  <a:srgbClr val="0000FF"/>
                </a:solidFill>
              </a:rPr>
              <a:t>varying</a:t>
            </a:r>
            <a:r>
              <a:rPr lang="en-US" sz="2900" b="1">
                <a:solidFill>
                  <a:srgbClr val="003399"/>
                </a:solidFill>
              </a:rPr>
              <a:t>, </a:t>
            </a:r>
            <a:r>
              <a:rPr lang="en-US" sz="2900" b="1">
                <a:solidFill>
                  <a:srgbClr val="0000FF"/>
                </a:solidFill>
              </a:rPr>
              <a:t>equalized</a:t>
            </a:r>
            <a:r>
              <a:rPr lang="en-US" sz="2900" b="1">
                <a:solidFill>
                  <a:srgbClr val="003399"/>
                </a:solidFill>
              </a:rPr>
              <a:t> property values</a:t>
            </a:r>
            <a:endParaRPr sz="2900" b="1">
              <a:solidFill>
                <a:srgbClr val="003399"/>
              </a:solidFill>
            </a:endParaRPr>
          </a:p>
          <a:p>
            <a:pPr marL="0" lvl="0" indent="0" algn="ctr" rtl="0">
              <a:lnSpc>
                <a:spcPct val="100000"/>
              </a:lnSpc>
              <a:spcBef>
                <a:spcPts val="0"/>
              </a:spcBef>
              <a:spcAft>
                <a:spcPts val="0"/>
              </a:spcAft>
              <a:buSzPts val="1400"/>
              <a:buNone/>
            </a:pPr>
            <a:endParaRPr sz="4000" b="1">
              <a:solidFill>
                <a:srgbClr val="003399"/>
              </a:solidFill>
            </a:endParaRPr>
          </a:p>
        </p:txBody>
      </p:sp>
      <p:sp>
        <p:nvSpPr>
          <p:cNvPr id="1217" name="Google Shape;1217;p1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102</a:t>
            </a:fld>
            <a:endParaRPr/>
          </a:p>
        </p:txBody>
      </p:sp>
      <p:pic>
        <p:nvPicPr>
          <p:cNvPr id="1218" name="Google Shape;1218;p123"/>
          <p:cNvPicPr preferRelativeResize="0"/>
          <p:nvPr/>
        </p:nvPicPr>
        <p:blipFill rotWithShape="1">
          <a:blip r:embed="rId3">
            <a:alphaModFix/>
          </a:blip>
          <a:srcRect/>
          <a:stretch/>
        </p:blipFill>
        <p:spPr>
          <a:xfrm>
            <a:off x="240631" y="159499"/>
            <a:ext cx="1131289" cy="1258138"/>
          </a:xfrm>
          <a:prstGeom prst="rect">
            <a:avLst/>
          </a:prstGeom>
          <a:noFill/>
          <a:ln>
            <a:noFill/>
          </a:ln>
        </p:spPr>
      </p:pic>
      <p:sp>
        <p:nvSpPr>
          <p:cNvPr id="1219" name="Google Shape;1219;p123"/>
          <p:cNvSpPr txBox="1"/>
          <p:nvPr/>
        </p:nvSpPr>
        <p:spPr>
          <a:xfrm>
            <a:off x="0" y="6604084"/>
            <a:ext cx="2276585"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1" u="none" strike="noStrike" cap="none">
                <a:solidFill>
                  <a:schemeClr val="dk1"/>
                </a:solidFill>
                <a:latin typeface="Arial"/>
                <a:ea typeface="Arial"/>
                <a:cs typeface="Arial"/>
                <a:sym typeface="Arial"/>
              </a:rPr>
              <a:t>Image credit: Wikimedia Commons</a:t>
            </a:r>
            <a:endParaRPr sz="1400" b="0" i="0" u="none" strike="noStrike" cap="none">
              <a:solidFill>
                <a:srgbClr val="000000"/>
              </a:solidFill>
              <a:latin typeface="Arial"/>
              <a:ea typeface="Arial"/>
              <a:cs typeface="Arial"/>
              <a:sym typeface="Arial"/>
            </a:endParaRPr>
          </a:p>
        </p:txBody>
      </p:sp>
      <p:pic>
        <p:nvPicPr>
          <p:cNvPr id="1220" name="Google Shape;1220;p123"/>
          <p:cNvPicPr preferRelativeResize="0"/>
          <p:nvPr/>
        </p:nvPicPr>
        <p:blipFill rotWithShape="1">
          <a:blip r:embed="rId4">
            <a:alphaModFix/>
          </a:blip>
          <a:srcRect/>
          <a:stretch/>
        </p:blipFill>
        <p:spPr>
          <a:xfrm>
            <a:off x="1507462" y="1513956"/>
            <a:ext cx="2286000" cy="1828800"/>
          </a:xfrm>
          <a:prstGeom prst="rect">
            <a:avLst/>
          </a:prstGeom>
          <a:noFill/>
          <a:ln>
            <a:noFill/>
          </a:ln>
        </p:spPr>
      </p:pic>
      <p:sp>
        <p:nvSpPr>
          <p:cNvPr id="1221" name="Google Shape;1221;p123"/>
          <p:cNvSpPr txBox="1"/>
          <p:nvPr/>
        </p:nvSpPr>
        <p:spPr>
          <a:xfrm>
            <a:off x="1472895" y="3670182"/>
            <a:ext cx="2355132"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500</a:t>
            </a:r>
            <a:br>
              <a:rPr lang="en-US" sz="2400" b="1"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identical homes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$1 million </a:t>
            </a:r>
            <a:r>
              <a:rPr lang="en-US" sz="2400" b="0" i="0" u="none" strike="noStrike" cap="none">
                <a:solidFill>
                  <a:schemeClr val="dk1"/>
                </a:solidFill>
                <a:latin typeface="Arial"/>
                <a:ea typeface="Arial"/>
                <a:cs typeface="Arial"/>
                <a:sym typeface="Arial"/>
              </a:rPr>
              <a:t>each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Total value:</a:t>
            </a:r>
            <a:br>
              <a:rPr lang="en-US" sz="2400" b="1" i="0" u="none" strike="noStrike" cap="none">
                <a:solidFill>
                  <a:schemeClr val="dk1"/>
                </a:solidFill>
                <a:latin typeface="Arial"/>
                <a:ea typeface="Arial"/>
                <a:cs typeface="Arial"/>
                <a:sym typeface="Arial"/>
              </a:rPr>
            </a:br>
            <a:r>
              <a:rPr lang="en-US" sz="2400" b="1" i="0" u="none" strike="noStrike" cap="none">
                <a:solidFill>
                  <a:schemeClr val="dk1"/>
                </a:solidFill>
                <a:latin typeface="Arial"/>
                <a:ea typeface="Arial"/>
                <a:cs typeface="Arial"/>
                <a:sym typeface="Arial"/>
              </a:rPr>
              <a:t>$500 million</a:t>
            </a:r>
            <a:endParaRPr sz="1400" b="0" i="0" u="none" strike="noStrike" cap="none">
              <a:solidFill>
                <a:srgbClr val="000000"/>
              </a:solidFill>
              <a:latin typeface="Arial"/>
              <a:ea typeface="Arial"/>
              <a:cs typeface="Arial"/>
              <a:sym typeface="Arial"/>
            </a:endParaRPr>
          </a:p>
        </p:txBody>
      </p:sp>
      <p:pic>
        <p:nvPicPr>
          <p:cNvPr id="1222" name="Google Shape;1222;p123"/>
          <p:cNvPicPr preferRelativeResize="0"/>
          <p:nvPr/>
        </p:nvPicPr>
        <p:blipFill rotWithShape="1">
          <a:blip r:embed="rId5">
            <a:alphaModFix/>
          </a:blip>
          <a:srcRect/>
          <a:stretch/>
        </p:blipFill>
        <p:spPr>
          <a:xfrm>
            <a:off x="5262561" y="1513956"/>
            <a:ext cx="2286000" cy="1828800"/>
          </a:xfrm>
          <a:prstGeom prst="rect">
            <a:avLst/>
          </a:prstGeom>
          <a:noFill/>
          <a:ln>
            <a:noFill/>
          </a:ln>
        </p:spPr>
      </p:pic>
      <p:sp>
        <p:nvSpPr>
          <p:cNvPr id="1223" name="Google Shape;1223;p123"/>
          <p:cNvSpPr txBox="1"/>
          <p:nvPr/>
        </p:nvSpPr>
        <p:spPr>
          <a:xfrm>
            <a:off x="5242423" y="3670182"/>
            <a:ext cx="2326279"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500</a:t>
            </a:r>
            <a:br>
              <a:rPr lang="en-US" sz="2400" b="1"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identical homes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$200,000 </a:t>
            </a:r>
            <a:r>
              <a:rPr lang="en-US" sz="2400" b="0" i="0" u="none" strike="noStrike" cap="none">
                <a:solidFill>
                  <a:schemeClr val="dk1"/>
                </a:solidFill>
                <a:latin typeface="Arial"/>
                <a:ea typeface="Arial"/>
                <a:cs typeface="Arial"/>
                <a:sym typeface="Arial"/>
              </a:rPr>
              <a:t>each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Total value:</a:t>
            </a:r>
            <a:br>
              <a:rPr lang="en-US" sz="2400" b="1" i="0" u="none" strike="noStrike" cap="none">
                <a:solidFill>
                  <a:schemeClr val="dk1"/>
                </a:solidFill>
                <a:latin typeface="Arial"/>
                <a:ea typeface="Arial"/>
                <a:cs typeface="Arial"/>
                <a:sym typeface="Arial"/>
              </a:rPr>
            </a:br>
            <a:r>
              <a:rPr lang="en-US" sz="2400" b="1" i="0" u="none" strike="noStrike" cap="none">
                <a:solidFill>
                  <a:schemeClr val="dk1"/>
                </a:solidFill>
                <a:latin typeface="Arial"/>
                <a:ea typeface="Arial"/>
                <a:cs typeface="Arial"/>
                <a:sym typeface="Arial"/>
              </a:rPr>
              <a:t>$100 million</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124"/>
          <p:cNvSpPr txBox="1">
            <a:spLocks noGrp="1"/>
          </p:cNvSpPr>
          <p:nvPr>
            <p:ph type="title"/>
          </p:nvPr>
        </p:nvSpPr>
        <p:spPr>
          <a:xfrm>
            <a:off x="1838324" y="274638"/>
            <a:ext cx="684847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003399"/>
                </a:solidFill>
              </a:rPr>
              <a:t>Imagine 2 Districts with an </a:t>
            </a:r>
            <a:r>
              <a:rPr lang="en-US" sz="4000" b="1">
                <a:solidFill>
                  <a:srgbClr val="0000FF"/>
                </a:solidFill>
              </a:rPr>
              <a:t>equal</a:t>
            </a:r>
            <a:r>
              <a:rPr lang="en-US" sz="4000" b="1">
                <a:solidFill>
                  <a:srgbClr val="003399"/>
                </a:solidFill>
              </a:rPr>
              <a:t> tax levy…</a:t>
            </a:r>
            <a:endParaRPr/>
          </a:p>
        </p:txBody>
      </p:sp>
      <p:sp>
        <p:nvSpPr>
          <p:cNvPr id="1230" name="Google Shape;1230;p1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103</a:t>
            </a:fld>
            <a:endParaRPr/>
          </a:p>
        </p:txBody>
      </p:sp>
      <p:pic>
        <p:nvPicPr>
          <p:cNvPr id="1231" name="Google Shape;1231;p124"/>
          <p:cNvPicPr preferRelativeResize="0"/>
          <p:nvPr/>
        </p:nvPicPr>
        <p:blipFill rotWithShape="1">
          <a:blip r:embed="rId3">
            <a:alphaModFix/>
          </a:blip>
          <a:srcRect/>
          <a:stretch/>
        </p:blipFill>
        <p:spPr>
          <a:xfrm>
            <a:off x="240631" y="159499"/>
            <a:ext cx="1131289" cy="1258138"/>
          </a:xfrm>
          <a:prstGeom prst="rect">
            <a:avLst/>
          </a:prstGeom>
          <a:noFill/>
          <a:ln>
            <a:noFill/>
          </a:ln>
        </p:spPr>
      </p:pic>
      <p:sp>
        <p:nvSpPr>
          <p:cNvPr id="1232" name="Google Shape;1232;p124"/>
          <p:cNvSpPr txBox="1"/>
          <p:nvPr/>
        </p:nvSpPr>
        <p:spPr>
          <a:xfrm>
            <a:off x="0" y="6604084"/>
            <a:ext cx="2276585"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1" u="none" strike="noStrike" cap="none">
                <a:solidFill>
                  <a:schemeClr val="dk1"/>
                </a:solidFill>
                <a:latin typeface="Arial"/>
                <a:ea typeface="Arial"/>
                <a:cs typeface="Arial"/>
                <a:sym typeface="Arial"/>
              </a:rPr>
              <a:t>Image credit: Wikimedia Commons</a:t>
            </a:r>
            <a:endParaRPr sz="1400" b="0" i="0" u="none" strike="noStrike" cap="none">
              <a:solidFill>
                <a:srgbClr val="000000"/>
              </a:solidFill>
              <a:latin typeface="Arial"/>
              <a:ea typeface="Arial"/>
              <a:cs typeface="Arial"/>
              <a:sym typeface="Arial"/>
            </a:endParaRPr>
          </a:p>
        </p:txBody>
      </p:sp>
      <p:pic>
        <p:nvPicPr>
          <p:cNvPr id="1233" name="Google Shape;1233;p124"/>
          <p:cNvPicPr preferRelativeResize="0"/>
          <p:nvPr/>
        </p:nvPicPr>
        <p:blipFill rotWithShape="1">
          <a:blip r:embed="rId4">
            <a:alphaModFix/>
          </a:blip>
          <a:srcRect/>
          <a:stretch/>
        </p:blipFill>
        <p:spPr>
          <a:xfrm>
            <a:off x="1507462" y="1513956"/>
            <a:ext cx="2286000" cy="1828800"/>
          </a:xfrm>
          <a:prstGeom prst="rect">
            <a:avLst/>
          </a:prstGeom>
          <a:noFill/>
          <a:ln>
            <a:noFill/>
          </a:ln>
        </p:spPr>
      </p:pic>
      <p:sp>
        <p:nvSpPr>
          <p:cNvPr id="1234" name="Google Shape;1234;p124"/>
          <p:cNvSpPr txBox="1"/>
          <p:nvPr/>
        </p:nvSpPr>
        <p:spPr>
          <a:xfrm>
            <a:off x="1197179" y="3499362"/>
            <a:ext cx="2906700" cy="298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rgbClr val="0000FF"/>
                </a:solidFill>
                <a:latin typeface="Arial"/>
                <a:ea typeface="Arial"/>
                <a:cs typeface="Arial"/>
                <a:sym typeface="Arial"/>
              </a:rPr>
              <a:t>Tax levy</a:t>
            </a:r>
            <a:br>
              <a:rPr lang="en-US" sz="2400" b="0" i="0" u="none" strike="noStrike" cap="none">
                <a:solidFill>
                  <a:srgbClr val="0000FF"/>
                </a:solidFill>
                <a:latin typeface="Arial"/>
                <a:ea typeface="Arial"/>
                <a:cs typeface="Arial"/>
                <a:sym typeface="Arial"/>
              </a:rPr>
            </a:br>
            <a:r>
              <a:rPr lang="en-US" sz="2400" b="1" i="0" u="none" strike="noStrike" cap="none">
                <a:solidFill>
                  <a:srgbClr val="0000FF"/>
                </a:solidFill>
                <a:latin typeface="Arial"/>
                <a:ea typeface="Arial"/>
                <a:cs typeface="Arial"/>
                <a:sym typeface="Arial"/>
              </a:rPr>
              <a:t>$1.5 million</a:t>
            </a:r>
            <a:endParaRPr sz="1400" b="0" i="0" u="none" strike="noStrike" cap="none">
              <a:solidFill>
                <a:srgbClr val="0000FF"/>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400"/>
              <a:buFont typeface="Arial"/>
              <a:buNone/>
            </a:pPr>
            <a:r>
              <a:rPr lang="en-US" sz="2400" b="0" i="0" u="sng" strike="noStrike" cap="none">
                <a:solidFill>
                  <a:schemeClr val="dk1"/>
                </a:solidFill>
                <a:latin typeface="Arial"/>
                <a:ea typeface="Arial"/>
                <a:cs typeface="Arial"/>
                <a:sym typeface="Arial"/>
              </a:rPr>
              <a:t>Mill rate</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$1.5 million levy</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 $500 million value</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 $1,000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 </a:t>
            </a:r>
            <a:r>
              <a:rPr lang="en-US" sz="2400" b="1" i="0" u="none" strike="noStrike" cap="none">
                <a:solidFill>
                  <a:srgbClr val="0000FF"/>
                </a:solidFill>
                <a:latin typeface="Arial"/>
                <a:ea typeface="Arial"/>
                <a:cs typeface="Arial"/>
                <a:sym typeface="Arial"/>
              </a:rPr>
              <a:t>$3.00</a:t>
            </a:r>
            <a:endParaRPr sz="1400" b="0" i="0" u="none" strike="noStrike" cap="none">
              <a:solidFill>
                <a:srgbClr val="0000FF"/>
              </a:solidFill>
              <a:latin typeface="Arial"/>
              <a:ea typeface="Arial"/>
              <a:cs typeface="Arial"/>
              <a:sym typeface="Arial"/>
            </a:endParaRPr>
          </a:p>
        </p:txBody>
      </p:sp>
      <p:pic>
        <p:nvPicPr>
          <p:cNvPr id="1235" name="Google Shape;1235;p124"/>
          <p:cNvPicPr preferRelativeResize="0"/>
          <p:nvPr/>
        </p:nvPicPr>
        <p:blipFill rotWithShape="1">
          <a:blip r:embed="rId5">
            <a:alphaModFix/>
          </a:blip>
          <a:srcRect/>
          <a:stretch/>
        </p:blipFill>
        <p:spPr>
          <a:xfrm>
            <a:off x="5262561" y="1513956"/>
            <a:ext cx="2286000" cy="1828800"/>
          </a:xfrm>
          <a:prstGeom prst="rect">
            <a:avLst/>
          </a:prstGeom>
          <a:noFill/>
          <a:ln>
            <a:noFill/>
          </a:ln>
        </p:spPr>
      </p:pic>
      <p:sp>
        <p:nvSpPr>
          <p:cNvPr id="1236" name="Google Shape;1236;p124"/>
          <p:cNvSpPr txBox="1"/>
          <p:nvPr/>
        </p:nvSpPr>
        <p:spPr>
          <a:xfrm>
            <a:off x="4952281" y="3499362"/>
            <a:ext cx="2906700" cy="298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rgbClr val="0000FF"/>
                </a:solidFill>
                <a:latin typeface="Arial"/>
                <a:ea typeface="Arial"/>
                <a:cs typeface="Arial"/>
                <a:sym typeface="Arial"/>
              </a:rPr>
              <a:t>Tax levy</a:t>
            </a:r>
            <a:br>
              <a:rPr lang="en-US" sz="2400" b="0" i="0" u="none" strike="noStrike" cap="none">
                <a:solidFill>
                  <a:srgbClr val="0000FF"/>
                </a:solidFill>
                <a:latin typeface="Arial"/>
                <a:ea typeface="Arial"/>
                <a:cs typeface="Arial"/>
                <a:sym typeface="Arial"/>
              </a:rPr>
            </a:br>
            <a:r>
              <a:rPr lang="en-US" sz="2400" b="1" i="0" u="none" strike="noStrike" cap="none">
                <a:solidFill>
                  <a:srgbClr val="0000FF"/>
                </a:solidFill>
                <a:latin typeface="Arial"/>
                <a:ea typeface="Arial"/>
                <a:cs typeface="Arial"/>
                <a:sym typeface="Arial"/>
              </a:rPr>
              <a:t>$1.5 million</a:t>
            </a:r>
            <a:endParaRPr sz="1400" b="0" i="0" u="none" strike="noStrike" cap="none">
              <a:solidFill>
                <a:srgbClr val="0000FF"/>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400"/>
              <a:buFont typeface="Arial"/>
              <a:buNone/>
            </a:pPr>
            <a:r>
              <a:rPr lang="en-US" sz="2400" b="0" i="0" u="sng" strike="noStrike" cap="none">
                <a:solidFill>
                  <a:schemeClr val="dk1"/>
                </a:solidFill>
                <a:latin typeface="Arial"/>
                <a:ea typeface="Arial"/>
                <a:cs typeface="Arial"/>
                <a:sym typeface="Arial"/>
              </a:rPr>
              <a:t>Mill rate</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$1.5 million levy</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 $100 million value</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 $1,000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 </a:t>
            </a:r>
            <a:r>
              <a:rPr lang="en-US" sz="2400" b="1" i="0" u="none" strike="noStrike" cap="none">
                <a:solidFill>
                  <a:srgbClr val="0000FF"/>
                </a:solidFill>
                <a:latin typeface="Arial"/>
                <a:ea typeface="Arial"/>
                <a:cs typeface="Arial"/>
                <a:sym typeface="Arial"/>
              </a:rPr>
              <a:t>$15.00</a:t>
            </a:r>
            <a:endParaRPr sz="1400" b="0" i="0" u="none" strike="noStrike" cap="none">
              <a:solidFill>
                <a:srgbClr val="0000FF"/>
              </a:solidFill>
              <a:latin typeface="Arial"/>
              <a:ea typeface="Arial"/>
              <a:cs typeface="Arial"/>
              <a:sym typeface="Arial"/>
            </a:endParaRPr>
          </a:p>
        </p:txBody>
      </p:sp>
    </p:spTree>
  </p:cSld>
  <p:clrMapOvr>
    <a:masterClrMapping/>
  </p:clrMapOvr>
  <p:transition spd="slow">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125"/>
          <p:cNvSpPr txBox="1">
            <a:spLocks noGrp="1"/>
          </p:cNvSpPr>
          <p:nvPr>
            <p:ph type="title"/>
          </p:nvPr>
        </p:nvSpPr>
        <p:spPr>
          <a:xfrm>
            <a:off x="1838324" y="274638"/>
            <a:ext cx="684847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003399"/>
                </a:solidFill>
              </a:rPr>
              <a:t>Imagine 2 Districts…</a:t>
            </a:r>
            <a:endParaRPr/>
          </a:p>
        </p:txBody>
      </p:sp>
      <p:sp>
        <p:nvSpPr>
          <p:cNvPr id="1243" name="Google Shape;1243;p1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104</a:t>
            </a:fld>
            <a:endParaRPr/>
          </a:p>
        </p:txBody>
      </p:sp>
      <p:pic>
        <p:nvPicPr>
          <p:cNvPr id="1244" name="Google Shape;1244;p125"/>
          <p:cNvPicPr preferRelativeResize="0"/>
          <p:nvPr/>
        </p:nvPicPr>
        <p:blipFill rotWithShape="1">
          <a:blip r:embed="rId3">
            <a:alphaModFix/>
          </a:blip>
          <a:srcRect/>
          <a:stretch/>
        </p:blipFill>
        <p:spPr>
          <a:xfrm>
            <a:off x="240631" y="159499"/>
            <a:ext cx="1131289" cy="1258138"/>
          </a:xfrm>
          <a:prstGeom prst="rect">
            <a:avLst/>
          </a:prstGeom>
          <a:noFill/>
          <a:ln>
            <a:noFill/>
          </a:ln>
        </p:spPr>
      </p:pic>
      <p:sp>
        <p:nvSpPr>
          <p:cNvPr id="1245" name="Google Shape;1245;p125"/>
          <p:cNvSpPr txBox="1"/>
          <p:nvPr/>
        </p:nvSpPr>
        <p:spPr>
          <a:xfrm>
            <a:off x="0" y="6604084"/>
            <a:ext cx="2276585"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1" u="none" strike="noStrike" cap="none">
                <a:solidFill>
                  <a:schemeClr val="dk1"/>
                </a:solidFill>
                <a:latin typeface="Arial"/>
                <a:ea typeface="Arial"/>
                <a:cs typeface="Arial"/>
                <a:sym typeface="Arial"/>
              </a:rPr>
              <a:t>Image credit: Wikimedia Commons</a:t>
            </a:r>
            <a:endParaRPr sz="1400" b="0" i="0" u="none" strike="noStrike" cap="none">
              <a:solidFill>
                <a:srgbClr val="000000"/>
              </a:solidFill>
              <a:latin typeface="Arial"/>
              <a:ea typeface="Arial"/>
              <a:cs typeface="Arial"/>
              <a:sym typeface="Arial"/>
            </a:endParaRPr>
          </a:p>
        </p:txBody>
      </p:sp>
      <p:pic>
        <p:nvPicPr>
          <p:cNvPr id="1246" name="Google Shape;1246;p125"/>
          <p:cNvPicPr preferRelativeResize="0"/>
          <p:nvPr/>
        </p:nvPicPr>
        <p:blipFill rotWithShape="1">
          <a:blip r:embed="rId4">
            <a:alphaModFix/>
          </a:blip>
          <a:srcRect/>
          <a:stretch/>
        </p:blipFill>
        <p:spPr>
          <a:xfrm>
            <a:off x="1507462" y="1513956"/>
            <a:ext cx="2286000" cy="1828800"/>
          </a:xfrm>
          <a:prstGeom prst="rect">
            <a:avLst/>
          </a:prstGeom>
          <a:noFill/>
          <a:ln>
            <a:noFill/>
          </a:ln>
        </p:spPr>
      </p:pic>
      <p:sp>
        <p:nvSpPr>
          <p:cNvPr id="1247" name="Google Shape;1247;p125"/>
          <p:cNvSpPr txBox="1"/>
          <p:nvPr/>
        </p:nvSpPr>
        <p:spPr>
          <a:xfrm>
            <a:off x="876868" y="3499362"/>
            <a:ext cx="3547200" cy="298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chemeClr val="dk1"/>
                </a:solidFill>
                <a:latin typeface="Arial"/>
                <a:ea typeface="Arial"/>
                <a:cs typeface="Arial"/>
                <a:sym typeface="Arial"/>
              </a:rPr>
              <a:t>One homeowner’s share</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$1 million</a:t>
            </a:r>
            <a:br>
              <a:rPr lang="en-US" sz="2400" b="0" i="0" u="none" strike="noStrike" cap="none">
                <a:solidFill>
                  <a:schemeClr val="dk1"/>
                </a:solidFill>
                <a:latin typeface="Arial"/>
                <a:ea typeface="Arial"/>
                <a:cs typeface="Arial"/>
                <a:sym typeface="Arial"/>
              </a:rPr>
            </a:br>
            <a:r>
              <a:rPr lang="en-US" sz="2400" b="0" i="0" u="none" strike="noStrike" cap="none">
                <a:solidFill>
                  <a:srgbClr val="0000FF"/>
                </a:solidFill>
                <a:latin typeface="Arial"/>
                <a:ea typeface="Arial"/>
                <a:cs typeface="Arial"/>
                <a:sym typeface="Arial"/>
              </a:rPr>
              <a:t>÷ $500 million EV</a:t>
            </a:r>
            <a:br>
              <a:rPr lang="en-US" sz="2400" b="0" i="0" u="none" strike="noStrike" cap="none">
                <a:solidFill>
                  <a:schemeClr val="dk1"/>
                </a:solidFill>
                <a:latin typeface="Arial"/>
                <a:ea typeface="Arial"/>
                <a:cs typeface="Arial"/>
                <a:sym typeface="Arial"/>
              </a:rPr>
            </a:br>
            <a:r>
              <a:rPr lang="en-US" sz="2400" b="1" i="0" u="none" strike="noStrike" cap="none">
                <a:solidFill>
                  <a:schemeClr val="dk1"/>
                </a:solidFill>
                <a:latin typeface="Arial"/>
                <a:ea typeface="Arial"/>
                <a:cs typeface="Arial"/>
                <a:sym typeface="Arial"/>
              </a:rPr>
              <a:t>= 0.2%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400"/>
              <a:buFont typeface="Arial"/>
              <a:buNone/>
            </a:pPr>
            <a:r>
              <a:rPr lang="en-US" sz="2400" b="0" i="0" u="sng" strike="noStrike" cap="none">
                <a:solidFill>
                  <a:schemeClr val="dk1"/>
                </a:solidFill>
                <a:latin typeface="Arial"/>
                <a:ea typeface="Arial"/>
                <a:cs typeface="Arial"/>
                <a:sym typeface="Arial"/>
              </a:rPr>
              <a:t>Their tax bill</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$1.5 million × 0.2%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 $3,000</a:t>
            </a:r>
            <a:endParaRPr sz="1400" b="0" i="0" u="none" strike="noStrike" cap="none">
              <a:solidFill>
                <a:srgbClr val="000000"/>
              </a:solidFill>
              <a:latin typeface="Arial"/>
              <a:ea typeface="Arial"/>
              <a:cs typeface="Arial"/>
              <a:sym typeface="Arial"/>
            </a:endParaRPr>
          </a:p>
        </p:txBody>
      </p:sp>
      <p:pic>
        <p:nvPicPr>
          <p:cNvPr id="1248" name="Google Shape;1248;p125"/>
          <p:cNvPicPr preferRelativeResize="0"/>
          <p:nvPr/>
        </p:nvPicPr>
        <p:blipFill rotWithShape="1">
          <a:blip r:embed="rId5">
            <a:alphaModFix/>
          </a:blip>
          <a:srcRect/>
          <a:stretch/>
        </p:blipFill>
        <p:spPr>
          <a:xfrm>
            <a:off x="5262561" y="1513956"/>
            <a:ext cx="2286000" cy="1828800"/>
          </a:xfrm>
          <a:prstGeom prst="rect">
            <a:avLst/>
          </a:prstGeom>
          <a:noFill/>
          <a:ln>
            <a:noFill/>
          </a:ln>
        </p:spPr>
      </p:pic>
      <p:sp>
        <p:nvSpPr>
          <p:cNvPr id="1249" name="Google Shape;1249;p125"/>
          <p:cNvSpPr txBox="1"/>
          <p:nvPr/>
        </p:nvSpPr>
        <p:spPr>
          <a:xfrm>
            <a:off x="4631970" y="3499362"/>
            <a:ext cx="3547200" cy="298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chemeClr val="dk1"/>
                </a:solidFill>
                <a:latin typeface="Arial"/>
                <a:ea typeface="Arial"/>
                <a:cs typeface="Arial"/>
                <a:sym typeface="Arial"/>
              </a:rPr>
              <a:t>One homeowner’s share</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$200,000</a:t>
            </a:r>
            <a:br>
              <a:rPr lang="en-US" sz="2400" b="0" i="0" u="none" strike="noStrike" cap="none">
                <a:solidFill>
                  <a:schemeClr val="dk1"/>
                </a:solidFill>
                <a:latin typeface="Arial"/>
                <a:ea typeface="Arial"/>
                <a:cs typeface="Arial"/>
                <a:sym typeface="Arial"/>
              </a:rPr>
            </a:br>
            <a:r>
              <a:rPr lang="en-US" sz="2400" b="0" i="0" u="none" strike="noStrike" cap="none">
                <a:solidFill>
                  <a:srgbClr val="0000FF"/>
                </a:solidFill>
                <a:latin typeface="Arial"/>
                <a:ea typeface="Arial"/>
                <a:cs typeface="Arial"/>
                <a:sym typeface="Arial"/>
              </a:rPr>
              <a:t>÷ $100 million EV</a:t>
            </a:r>
            <a:br>
              <a:rPr lang="en-US" sz="2400" b="0" i="0" u="none" strike="noStrike" cap="none">
                <a:solidFill>
                  <a:schemeClr val="dk1"/>
                </a:solidFill>
                <a:latin typeface="Arial"/>
                <a:ea typeface="Arial"/>
                <a:cs typeface="Arial"/>
                <a:sym typeface="Arial"/>
              </a:rPr>
            </a:br>
            <a:r>
              <a:rPr lang="en-US" sz="2400" b="1" i="0" u="none" strike="noStrike" cap="none">
                <a:solidFill>
                  <a:schemeClr val="dk1"/>
                </a:solidFill>
                <a:latin typeface="Arial"/>
                <a:ea typeface="Arial"/>
                <a:cs typeface="Arial"/>
                <a:sym typeface="Arial"/>
              </a:rPr>
              <a:t>= 0.2%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400"/>
              <a:buFont typeface="Arial"/>
              <a:buNone/>
            </a:pPr>
            <a:r>
              <a:rPr lang="en-US" sz="2400" b="0" i="0" u="sng" strike="noStrike" cap="none">
                <a:solidFill>
                  <a:schemeClr val="dk1"/>
                </a:solidFill>
                <a:latin typeface="Arial"/>
                <a:ea typeface="Arial"/>
                <a:cs typeface="Arial"/>
                <a:sym typeface="Arial"/>
              </a:rPr>
              <a:t>Their tax bill</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$1.5 million × 0.2%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 $3,000</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Google Shape;1255;p1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105</a:t>
            </a:fld>
            <a:endParaRPr/>
          </a:p>
        </p:txBody>
      </p:sp>
      <p:sp>
        <p:nvSpPr>
          <p:cNvPr id="1256" name="Google Shape;1256;p126"/>
          <p:cNvSpPr txBox="1">
            <a:spLocks noGrp="1"/>
          </p:cNvSpPr>
          <p:nvPr>
            <p:ph type="ctrTitle" idx="4294967295"/>
          </p:nvPr>
        </p:nvSpPr>
        <p:spPr>
          <a:xfrm>
            <a:off x="2841171" y="110929"/>
            <a:ext cx="6302829" cy="363375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4800" b="1" i="0" u="none" strike="noStrike" cap="none">
                <a:solidFill>
                  <a:schemeClr val="accent6"/>
                </a:solidFill>
                <a:latin typeface="Arial"/>
                <a:ea typeface="Arial"/>
                <a:cs typeface="Arial"/>
                <a:sym typeface="Arial"/>
              </a:rPr>
              <a:t>From School Tax Levy to Property Tax Bill</a:t>
            </a:r>
            <a:endParaRPr sz="4800" b="0" i="0" u="none" strike="noStrike" cap="none">
              <a:solidFill>
                <a:schemeClr val="dk2"/>
              </a:solidFill>
              <a:latin typeface="Arial"/>
              <a:ea typeface="Arial"/>
              <a:cs typeface="Arial"/>
              <a:sym typeface="Arial"/>
            </a:endParaRPr>
          </a:p>
        </p:txBody>
      </p:sp>
      <p:pic>
        <p:nvPicPr>
          <p:cNvPr id="1257" name="Google Shape;1257;p126"/>
          <p:cNvPicPr preferRelativeResize="0"/>
          <p:nvPr/>
        </p:nvPicPr>
        <p:blipFill rotWithShape="1">
          <a:blip r:embed="rId3">
            <a:alphaModFix/>
          </a:blip>
          <a:srcRect/>
          <a:stretch/>
        </p:blipFill>
        <p:spPr>
          <a:xfrm>
            <a:off x="152400" y="110929"/>
            <a:ext cx="2574293" cy="2862943"/>
          </a:xfrm>
          <a:prstGeom prst="rect">
            <a:avLst/>
          </a:prstGeom>
          <a:noFill/>
          <a:ln>
            <a:noFill/>
          </a:ln>
        </p:spPr>
      </p:pic>
      <p:sp>
        <p:nvSpPr>
          <p:cNvPr id="1258" name="Google Shape;1258;p126"/>
          <p:cNvSpPr txBox="1"/>
          <p:nvPr/>
        </p:nvSpPr>
        <p:spPr>
          <a:xfrm>
            <a:off x="422925" y="4015750"/>
            <a:ext cx="6516300" cy="12006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2400"/>
              <a:buFont typeface="Arial"/>
              <a:buNone/>
            </a:pPr>
            <a:r>
              <a:rPr lang="en-US" sz="2400" b="1">
                <a:solidFill>
                  <a:schemeClr val="dk1"/>
                </a:solidFill>
              </a:rPr>
              <a:t>Steve Summers</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	</a:t>
            </a:r>
            <a:r>
              <a:rPr lang="en-US" sz="2400">
                <a:solidFill>
                  <a:schemeClr val="dk1"/>
                </a:solidFill>
              </a:rPr>
              <a:t>Executive Director of Operations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a:t>
            </a:r>
            <a:r>
              <a:rPr lang="en-US" sz="2400">
                <a:solidFill>
                  <a:schemeClr val="dk1"/>
                </a:solidFill>
              </a:rPr>
              <a:t>Waunakee Community School District</a:t>
            </a:r>
            <a:endParaRPr sz="2400" b="0" i="0" u="none" strike="noStrike" cap="none">
              <a:solidFill>
                <a:schemeClr val="dk1"/>
              </a:solidFill>
              <a:latin typeface="Arial"/>
              <a:ea typeface="Arial"/>
              <a:cs typeface="Arial"/>
              <a:sym typeface="Arial"/>
            </a:endParaRPr>
          </a:p>
        </p:txBody>
      </p:sp>
    </p:spTree>
  </p:cSld>
  <p:clrMapOvr>
    <a:masterClrMapping/>
  </p:clrMapOvr>
  <p:transition spd="slow">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1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106</a:t>
            </a:fld>
            <a:endParaRPr/>
          </a:p>
        </p:txBody>
      </p:sp>
      <p:sp>
        <p:nvSpPr>
          <p:cNvPr id="1265" name="Google Shape;1265;p127"/>
          <p:cNvSpPr txBox="1">
            <a:spLocks noGrp="1"/>
          </p:cNvSpPr>
          <p:nvPr>
            <p:ph type="title" idx="4294967295"/>
          </p:nvPr>
        </p:nvSpPr>
        <p:spPr>
          <a:xfrm>
            <a:off x="2362200" y="274638"/>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chemeClr val="accent2"/>
                </a:solidFill>
              </a:rPr>
              <a:t>Assessed Valuation</a:t>
            </a:r>
            <a:endParaRPr/>
          </a:p>
        </p:txBody>
      </p:sp>
      <p:sp>
        <p:nvSpPr>
          <p:cNvPr id="1266" name="Google Shape;1266;p127"/>
          <p:cNvSpPr txBox="1">
            <a:spLocks noGrp="1"/>
          </p:cNvSpPr>
          <p:nvPr>
            <p:ph type="body" idx="4294967295"/>
          </p:nvPr>
        </p:nvSpPr>
        <p:spPr>
          <a:xfrm>
            <a:off x="533400" y="2514600"/>
            <a:ext cx="8229600" cy="3810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3200"/>
              <a:buFont typeface="Arial"/>
              <a:buChar char="•"/>
            </a:pPr>
            <a:r>
              <a:rPr lang="en-US" b="1"/>
              <a:t>Determined by municipalities</a:t>
            </a:r>
            <a:endParaRPr/>
          </a:p>
          <a:p>
            <a:pPr marL="914400" lvl="1" indent="-514350" algn="l" rtl="0">
              <a:lnSpc>
                <a:spcPct val="100000"/>
              </a:lnSpc>
              <a:spcBef>
                <a:spcPts val="560"/>
              </a:spcBef>
              <a:spcAft>
                <a:spcPts val="0"/>
              </a:spcAft>
              <a:buClr>
                <a:schemeClr val="dk1"/>
              </a:buClr>
              <a:buSzPts val="2800"/>
              <a:buFont typeface="Arial"/>
              <a:buChar char="–"/>
            </a:pPr>
            <a:r>
              <a:rPr lang="en-US"/>
              <a:t>Consequently, equivalent properties in different  municipalities may not be valued equally  (Assessment Ratio)</a:t>
            </a:r>
            <a:endParaRPr/>
          </a:p>
          <a:p>
            <a:pPr marL="457200" lvl="0" indent="-457200" algn="l" rtl="0">
              <a:lnSpc>
                <a:spcPct val="100000"/>
              </a:lnSpc>
              <a:spcBef>
                <a:spcPts val="640"/>
              </a:spcBef>
              <a:spcAft>
                <a:spcPts val="0"/>
              </a:spcAft>
              <a:buClr>
                <a:schemeClr val="dk1"/>
              </a:buClr>
              <a:buSzPts val="3200"/>
              <a:buFont typeface="Arial"/>
              <a:buChar char="•"/>
            </a:pPr>
            <a:r>
              <a:rPr lang="en-US" b="1"/>
              <a:t>Not required to be updated each year</a:t>
            </a:r>
            <a:endParaRPr/>
          </a:p>
        </p:txBody>
      </p:sp>
      <p:pic>
        <p:nvPicPr>
          <p:cNvPr id="1267" name="Google Shape;1267;p127"/>
          <p:cNvPicPr preferRelativeResize="0"/>
          <p:nvPr/>
        </p:nvPicPr>
        <p:blipFill rotWithShape="1">
          <a:blip r:embed="rId3">
            <a:alphaModFix/>
          </a:blip>
          <a:srcRect/>
          <a:stretch/>
        </p:blipFill>
        <p:spPr>
          <a:xfrm>
            <a:off x="152400" y="110930"/>
            <a:ext cx="2253343" cy="2506006"/>
          </a:xfrm>
          <a:prstGeom prst="rect">
            <a:avLst/>
          </a:prstGeom>
          <a:noFill/>
          <a:ln>
            <a:noFill/>
          </a:ln>
        </p:spPr>
      </p:pic>
    </p:spTree>
  </p:cSld>
  <p:clrMapOvr>
    <a:masterClrMapping/>
  </p:clrMapOvr>
  <p:transition spd="slow">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1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107</a:t>
            </a:fld>
            <a:endParaRPr/>
          </a:p>
        </p:txBody>
      </p:sp>
      <p:sp>
        <p:nvSpPr>
          <p:cNvPr id="1274" name="Google Shape;1274;p128"/>
          <p:cNvSpPr txBox="1">
            <a:spLocks noGrp="1"/>
          </p:cNvSpPr>
          <p:nvPr>
            <p:ph type="title" idx="4294967295"/>
          </p:nvPr>
        </p:nvSpPr>
        <p:spPr>
          <a:xfrm>
            <a:off x="2667000" y="685800"/>
            <a:ext cx="6096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chemeClr val="accent2"/>
                </a:solidFill>
              </a:rPr>
              <a:t>Why Equalized Value Is Used To Distribute Levy</a:t>
            </a:r>
            <a:endParaRPr/>
          </a:p>
        </p:txBody>
      </p:sp>
      <p:sp>
        <p:nvSpPr>
          <p:cNvPr id="1275" name="Google Shape;1275;p128"/>
          <p:cNvSpPr txBox="1">
            <a:spLocks noGrp="1"/>
          </p:cNvSpPr>
          <p:nvPr>
            <p:ph type="body" idx="4294967295"/>
          </p:nvPr>
        </p:nvSpPr>
        <p:spPr>
          <a:xfrm>
            <a:off x="478971" y="2491014"/>
            <a:ext cx="8229600" cy="382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Arial"/>
              <a:buNone/>
            </a:pPr>
            <a:r>
              <a:rPr lang="en-US" sz="3600" b="1"/>
              <a:t>Levy distribution based upon equalized value </a:t>
            </a:r>
            <a:endParaRPr/>
          </a:p>
          <a:p>
            <a:pPr marL="342900" lvl="0" indent="-342900" algn="l" rtl="0">
              <a:lnSpc>
                <a:spcPct val="100000"/>
              </a:lnSpc>
              <a:spcBef>
                <a:spcPts val="640"/>
              </a:spcBef>
              <a:spcAft>
                <a:spcPts val="0"/>
              </a:spcAft>
              <a:buClr>
                <a:schemeClr val="dk1"/>
              </a:buClr>
              <a:buSzPts val="3200"/>
              <a:buFont typeface="Arial"/>
              <a:buChar char="•"/>
            </a:pPr>
            <a:r>
              <a:rPr lang="en-US"/>
              <a:t>Treats all municipalities as though they had been revalued during the year</a:t>
            </a:r>
            <a:endParaRPr/>
          </a:p>
          <a:p>
            <a:pPr marL="342900" lvl="0" indent="-342900" algn="l" rtl="0">
              <a:lnSpc>
                <a:spcPct val="100000"/>
              </a:lnSpc>
              <a:spcBef>
                <a:spcPts val="640"/>
              </a:spcBef>
              <a:spcAft>
                <a:spcPts val="0"/>
              </a:spcAft>
              <a:buClr>
                <a:schemeClr val="dk1"/>
              </a:buClr>
              <a:buSzPts val="3200"/>
              <a:buFont typeface="Arial"/>
              <a:buChar char="•"/>
            </a:pPr>
            <a:r>
              <a:rPr lang="en-US"/>
              <a:t>Offsets variances in assessment practices between municipalities</a:t>
            </a:r>
            <a:endParaRPr/>
          </a:p>
          <a:p>
            <a:pPr marL="342900" lvl="0" indent="-342900" algn="l" rtl="0">
              <a:lnSpc>
                <a:spcPct val="100000"/>
              </a:lnSpc>
              <a:spcBef>
                <a:spcPts val="640"/>
              </a:spcBef>
              <a:spcAft>
                <a:spcPts val="0"/>
              </a:spcAft>
              <a:buClr>
                <a:schemeClr val="dk1"/>
              </a:buClr>
              <a:buSzPts val="3200"/>
              <a:buFont typeface="Arial"/>
              <a:buChar char="•"/>
            </a:pPr>
            <a:r>
              <a:rPr lang="en-US"/>
              <a:t>Updated annually by the State Department of Revenue</a:t>
            </a:r>
            <a:endParaRPr/>
          </a:p>
        </p:txBody>
      </p:sp>
      <p:pic>
        <p:nvPicPr>
          <p:cNvPr id="1276" name="Google Shape;1276;p128"/>
          <p:cNvPicPr preferRelativeResize="0"/>
          <p:nvPr/>
        </p:nvPicPr>
        <p:blipFill rotWithShape="1">
          <a:blip r:embed="rId3">
            <a:alphaModFix/>
          </a:blip>
          <a:srcRect/>
          <a:stretch/>
        </p:blipFill>
        <p:spPr>
          <a:xfrm>
            <a:off x="152400" y="110930"/>
            <a:ext cx="2253343" cy="2506006"/>
          </a:xfrm>
          <a:prstGeom prst="rect">
            <a:avLst/>
          </a:prstGeom>
          <a:noFill/>
          <a:ln>
            <a:noFill/>
          </a:ln>
        </p:spPr>
      </p:pic>
    </p:spTree>
  </p:cSld>
  <p:clrMapOvr>
    <a:masterClrMapping/>
  </p:clrMapOvr>
  <p:transition spd="slow">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1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108</a:t>
            </a:fld>
            <a:endParaRPr/>
          </a:p>
        </p:txBody>
      </p:sp>
      <p:sp>
        <p:nvSpPr>
          <p:cNvPr id="1283" name="Google Shape;1283;p129"/>
          <p:cNvSpPr txBox="1">
            <a:spLocks noGrp="1"/>
          </p:cNvSpPr>
          <p:nvPr>
            <p:ph type="title" idx="4294967295"/>
          </p:nvPr>
        </p:nvSpPr>
        <p:spPr>
          <a:xfrm>
            <a:off x="2293938" y="547688"/>
            <a:ext cx="6400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4000" b="1">
                <a:solidFill>
                  <a:schemeClr val="accent2"/>
                </a:solidFill>
              </a:rPr>
              <a:t>Assessed vs. Equalized Values</a:t>
            </a:r>
            <a:endParaRPr sz="4000" b="1">
              <a:solidFill>
                <a:schemeClr val="accent2"/>
              </a:solidFill>
            </a:endParaRPr>
          </a:p>
        </p:txBody>
      </p:sp>
      <p:sp>
        <p:nvSpPr>
          <p:cNvPr id="1284" name="Google Shape;1284;p129"/>
          <p:cNvSpPr txBox="1">
            <a:spLocks noGrp="1"/>
          </p:cNvSpPr>
          <p:nvPr>
            <p:ph type="body" idx="4294967295"/>
          </p:nvPr>
        </p:nvSpPr>
        <p:spPr>
          <a:xfrm>
            <a:off x="4414500" y="2079000"/>
            <a:ext cx="4378800" cy="4522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Font typeface="Arial"/>
              <a:buNone/>
            </a:pPr>
            <a:r>
              <a:rPr lang="en-US" sz="1600" b="1" u="sng"/>
              <a:t>Equalized Value</a:t>
            </a:r>
            <a:endParaRPr sz="1600" b="1" u="sng"/>
          </a:p>
          <a:p>
            <a:pPr marL="0" lvl="0" indent="0" algn="l" rtl="0">
              <a:lnSpc>
                <a:spcPct val="100000"/>
              </a:lnSpc>
              <a:spcBef>
                <a:spcPts val="0"/>
              </a:spcBef>
              <a:spcAft>
                <a:spcPts val="0"/>
              </a:spcAft>
              <a:buClr>
                <a:schemeClr val="dk1"/>
              </a:buClr>
              <a:buSzPts val="2400"/>
              <a:buFont typeface="Arial"/>
              <a:buNone/>
            </a:pPr>
            <a:r>
              <a:rPr lang="en-US" sz="1600" b="1"/>
              <a:t>The estimated value of all taxable real and personal property. The value represents  the fair market value (most probable selling price).</a:t>
            </a:r>
            <a:endParaRPr sz="1600" b="1"/>
          </a:p>
          <a:p>
            <a:pPr marL="0" lvl="0" indent="0" algn="l" rtl="0">
              <a:lnSpc>
                <a:spcPct val="100000"/>
              </a:lnSpc>
              <a:spcBef>
                <a:spcPts val="0"/>
              </a:spcBef>
              <a:spcAft>
                <a:spcPts val="0"/>
              </a:spcAft>
              <a:buClr>
                <a:schemeClr val="dk1"/>
              </a:buClr>
              <a:buSzPts val="2400"/>
              <a:buFont typeface="Arial"/>
              <a:buNone/>
            </a:pPr>
            <a:r>
              <a:rPr lang="en-US" sz="1600" b="1"/>
              <a:t>Equalized valuation is calculated by the WI Department of Revenue (DOR), and is finalized for school districts on October 1 in any given year. </a:t>
            </a:r>
            <a:endParaRPr sz="1600" b="1"/>
          </a:p>
          <a:p>
            <a:pPr marL="0" lvl="0" indent="0" algn="l" rtl="0">
              <a:lnSpc>
                <a:spcPct val="100000"/>
              </a:lnSpc>
              <a:spcBef>
                <a:spcPts val="0"/>
              </a:spcBef>
              <a:spcAft>
                <a:spcPts val="0"/>
              </a:spcAft>
              <a:buClr>
                <a:schemeClr val="dk1"/>
              </a:buClr>
              <a:buSzPts val="2400"/>
              <a:buFont typeface="Arial"/>
              <a:buNone/>
            </a:pPr>
            <a:r>
              <a:rPr lang="en-US" sz="1600" b="1"/>
              <a:t>The DOR applies an adjustment factor to the assessed value, which incorporates actual property sales in the municipality during the past year and is meant to ensure each type of property has comparable value regardless of local assessment practices.</a:t>
            </a:r>
            <a:endParaRPr sz="1600" b="1"/>
          </a:p>
          <a:p>
            <a:pPr marL="0" lvl="0" indent="0" algn="l" rtl="0">
              <a:lnSpc>
                <a:spcPct val="100000"/>
              </a:lnSpc>
              <a:spcBef>
                <a:spcPts val="0"/>
              </a:spcBef>
              <a:spcAft>
                <a:spcPts val="0"/>
              </a:spcAft>
              <a:buClr>
                <a:schemeClr val="dk1"/>
              </a:buClr>
              <a:buSzPts val="2400"/>
              <a:buFont typeface="Arial"/>
              <a:buNone/>
            </a:pPr>
            <a:r>
              <a:rPr lang="en-US" sz="1600" b="1"/>
              <a:t>Equalized values create fairness between municipalities.</a:t>
            </a:r>
            <a:endParaRPr sz="1600" b="1"/>
          </a:p>
          <a:p>
            <a:pPr marL="0" lvl="0" indent="0" algn="l" rtl="0">
              <a:lnSpc>
                <a:spcPct val="100000"/>
              </a:lnSpc>
              <a:spcBef>
                <a:spcPts val="0"/>
              </a:spcBef>
              <a:spcAft>
                <a:spcPts val="0"/>
              </a:spcAft>
              <a:buClr>
                <a:schemeClr val="dk1"/>
              </a:buClr>
              <a:buSzPts val="2400"/>
              <a:buFont typeface="Arial"/>
              <a:buNone/>
            </a:pPr>
            <a:endParaRPr sz="1600" b="1"/>
          </a:p>
        </p:txBody>
      </p:sp>
      <p:sp>
        <p:nvSpPr>
          <p:cNvPr id="1285" name="Google Shape;1285;p129"/>
          <p:cNvSpPr txBox="1">
            <a:spLocks noGrp="1"/>
          </p:cNvSpPr>
          <p:nvPr>
            <p:ph type="body" idx="4294967295"/>
          </p:nvPr>
        </p:nvSpPr>
        <p:spPr>
          <a:xfrm>
            <a:off x="403225" y="2138375"/>
            <a:ext cx="3511800" cy="3173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800"/>
              </a:spcBef>
              <a:spcAft>
                <a:spcPts val="0"/>
              </a:spcAft>
              <a:buClr>
                <a:schemeClr val="dk1"/>
              </a:buClr>
              <a:buSzPts val="2400"/>
              <a:buFont typeface="Arial"/>
              <a:buNone/>
            </a:pPr>
            <a:r>
              <a:rPr lang="en-US" sz="1600" b="1" u="sng"/>
              <a:t>Assessed Value</a:t>
            </a:r>
            <a:endParaRPr sz="1600" b="1" u="sng"/>
          </a:p>
          <a:p>
            <a:pPr marL="0" lvl="0" indent="0" algn="l" rtl="0">
              <a:lnSpc>
                <a:spcPct val="100000"/>
              </a:lnSpc>
              <a:spcBef>
                <a:spcPts val="1800"/>
              </a:spcBef>
              <a:spcAft>
                <a:spcPts val="0"/>
              </a:spcAft>
              <a:buClr>
                <a:schemeClr val="dk1"/>
              </a:buClr>
              <a:buSzPts val="2400"/>
              <a:buFont typeface="Arial"/>
              <a:buNone/>
            </a:pPr>
            <a:r>
              <a:rPr lang="en-US" sz="1600" b="1"/>
              <a:t>The values placed on taxable real and personal property. An assessment determines the portion of property tax that will be due from a property.</a:t>
            </a:r>
            <a:endParaRPr sz="1600" b="1"/>
          </a:p>
          <a:p>
            <a:pPr marL="0" lvl="0" indent="0" algn="l" rtl="0">
              <a:lnSpc>
                <a:spcPct val="100000"/>
              </a:lnSpc>
              <a:spcBef>
                <a:spcPts val="1800"/>
              </a:spcBef>
              <a:spcAft>
                <a:spcPts val="0"/>
              </a:spcAft>
              <a:buClr>
                <a:schemeClr val="dk1"/>
              </a:buClr>
              <a:buSzPts val="2400"/>
              <a:buFont typeface="Arial"/>
              <a:buNone/>
            </a:pPr>
            <a:r>
              <a:rPr lang="en-US" sz="1600" b="1"/>
              <a:t>Assessed valuation is determined by the local municipal assessor on January 1 in any given year.</a:t>
            </a:r>
            <a:endParaRPr sz="1600" b="1"/>
          </a:p>
          <a:p>
            <a:pPr marL="0" lvl="0" indent="0" algn="l" rtl="0">
              <a:lnSpc>
                <a:spcPct val="100000"/>
              </a:lnSpc>
              <a:spcBef>
                <a:spcPts val="1800"/>
              </a:spcBef>
              <a:spcAft>
                <a:spcPts val="0"/>
              </a:spcAft>
              <a:buClr>
                <a:schemeClr val="dk1"/>
              </a:buClr>
              <a:buSzPts val="2400"/>
              <a:buFont typeface="Arial"/>
              <a:buNone/>
            </a:pPr>
            <a:r>
              <a:rPr lang="en-US" sz="1600" b="1"/>
              <a:t>Accurate assessed values ensure fairness between properties within the taxing jurisdiction. </a:t>
            </a:r>
            <a:endParaRPr sz="1600" b="1"/>
          </a:p>
          <a:p>
            <a:pPr marL="0" lvl="0" indent="0" algn="l" rtl="0">
              <a:lnSpc>
                <a:spcPct val="100000"/>
              </a:lnSpc>
              <a:spcBef>
                <a:spcPts val="1800"/>
              </a:spcBef>
              <a:spcAft>
                <a:spcPts val="0"/>
              </a:spcAft>
              <a:buClr>
                <a:schemeClr val="dk1"/>
              </a:buClr>
              <a:buSzPts val="2400"/>
              <a:buFont typeface="Arial"/>
              <a:buNone/>
            </a:pPr>
            <a:endParaRPr sz="1600" b="1"/>
          </a:p>
        </p:txBody>
      </p:sp>
      <p:pic>
        <p:nvPicPr>
          <p:cNvPr id="1286" name="Google Shape;1286;p129"/>
          <p:cNvPicPr preferRelativeResize="0"/>
          <p:nvPr/>
        </p:nvPicPr>
        <p:blipFill rotWithShape="1">
          <a:blip r:embed="rId3">
            <a:alphaModFix/>
          </a:blip>
          <a:srcRect/>
          <a:stretch/>
        </p:blipFill>
        <p:spPr>
          <a:xfrm>
            <a:off x="152401" y="110930"/>
            <a:ext cx="1691492" cy="1881156"/>
          </a:xfrm>
          <a:prstGeom prst="rect">
            <a:avLst/>
          </a:prstGeom>
          <a:noFill/>
          <a:ln>
            <a:noFill/>
          </a:ln>
        </p:spPr>
      </p:pic>
    </p:spTree>
  </p:cSld>
  <p:clrMapOvr>
    <a:masterClrMapping/>
  </p:clrMapOvr>
  <p:transition spd="slow">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130"/>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109</a:t>
            </a:fld>
            <a:endParaRPr/>
          </a:p>
        </p:txBody>
      </p:sp>
      <p:sp>
        <p:nvSpPr>
          <p:cNvPr id="1293" name="Google Shape;1293;p130"/>
          <p:cNvSpPr txBox="1">
            <a:spLocks noGrp="1"/>
          </p:cNvSpPr>
          <p:nvPr>
            <p:ph type="title" idx="4294967295"/>
          </p:nvPr>
        </p:nvSpPr>
        <p:spPr>
          <a:xfrm>
            <a:off x="2293938" y="547688"/>
            <a:ext cx="6400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chemeClr val="accent2"/>
                </a:solidFill>
              </a:rPr>
              <a:t>Distribution of Levy Among Municipalities</a:t>
            </a:r>
            <a:endParaRPr/>
          </a:p>
        </p:txBody>
      </p:sp>
      <p:sp>
        <p:nvSpPr>
          <p:cNvPr id="1294" name="Google Shape;1294;p130"/>
          <p:cNvSpPr txBox="1">
            <a:spLocks noGrp="1"/>
          </p:cNvSpPr>
          <p:nvPr>
            <p:ph type="body" idx="4294967295"/>
          </p:nvPr>
        </p:nvSpPr>
        <p:spPr>
          <a:xfrm>
            <a:off x="5203825" y="3279775"/>
            <a:ext cx="3589200" cy="98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sz="2400" b="1"/>
              <a:t>the municipality’s share of school district levy</a:t>
            </a:r>
            <a:endParaRPr/>
          </a:p>
        </p:txBody>
      </p:sp>
      <p:sp>
        <p:nvSpPr>
          <p:cNvPr id="1295" name="Google Shape;1295;p130"/>
          <p:cNvSpPr txBox="1">
            <a:spLocks noGrp="1"/>
          </p:cNvSpPr>
          <p:nvPr>
            <p:ph type="body" idx="4294967295"/>
          </p:nvPr>
        </p:nvSpPr>
        <p:spPr>
          <a:xfrm>
            <a:off x="403225" y="2138363"/>
            <a:ext cx="4176600" cy="3173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Font typeface="Arial"/>
              <a:buNone/>
            </a:pPr>
            <a:r>
              <a:rPr lang="en-US" sz="2400" b="1"/>
              <a:t>A municipality’s total </a:t>
            </a:r>
            <a:r>
              <a:rPr lang="en-US" sz="2400" b="1" i="1"/>
              <a:t>equalized</a:t>
            </a:r>
            <a:r>
              <a:rPr lang="en-US" sz="2400" b="1"/>
              <a:t> value in school district </a:t>
            </a:r>
            <a:endParaRPr/>
          </a:p>
          <a:p>
            <a:pPr marL="0" lvl="0" indent="0" algn="ctr" rtl="0">
              <a:lnSpc>
                <a:spcPct val="100000"/>
              </a:lnSpc>
              <a:spcBef>
                <a:spcPts val="1800"/>
              </a:spcBef>
              <a:spcAft>
                <a:spcPts val="0"/>
              </a:spcAft>
              <a:buClr>
                <a:schemeClr val="dk1"/>
              </a:buClr>
              <a:buSzPts val="2400"/>
              <a:buFont typeface="Arial"/>
              <a:buNone/>
            </a:pPr>
            <a:r>
              <a:rPr lang="en-US" sz="2400" b="1" u="sng"/>
              <a:t>	(divided by)		</a:t>
            </a:r>
            <a:endParaRPr/>
          </a:p>
          <a:p>
            <a:pPr marL="0" lvl="0" indent="0" algn="ctr" rtl="0">
              <a:lnSpc>
                <a:spcPct val="100000"/>
              </a:lnSpc>
              <a:spcBef>
                <a:spcPts val="1800"/>
              </a:spcBef>
              <a:spcAft>
                <a:spcPts val="0"/>
              </a:spcAft>
              <a:buClr>
                <a:schemeClr val="dk1"/>
              </a:buClr>
              <a:buSzPts val="2400"/>
              <a:buFont typeface="Arial"/>
              <a:buNone/>
            </a:pPr>
            <a:r>
              <a:rPr lang="en-US" sz="2400" b="1"/>
              <a:t>The total </a:t>
            </a:r>
            <a:r>
              <a:rPr lang="en-US" sz="2400" b="1" i="1"/>
              <a:t>equalized</a:t>
            </a:r>
            <a:r>
              <a:rPr lang="en-US" sz="2400" b="1"/>
              <a:t> value for all municipalities in school district</a:t>
            </a:r>
            <a:endParaRPr/>
          </a:p>
        </p:txBody>
      </p:sp>
      <p:sp>
        <p:nvSpPr>
          <p:cNvPr id="1296" name="Google Shape;1296;p130"/>
          <p:cNvSpPr txBox="1"/>
          <p:nvPr/>
        </p:nvSpPr>
        <p:spPr>
          <a:xfrm>
            <a:off x="4589463" y="3589338"/>
            <a:ext cx="5208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1297" name="Google Shape;1297;p130"/>
          <p:cNvPicPr preferRelativeResize="0"/>
          <p:nvPr/>
        </p:nvPicPr>
        <p:blipFill rotWithShape="1">
          <a:blip r:embed="rId3">
            <a:alphaModFix/>
          </a:blip>
          <a:srcRect/>
          <a:stretch/>
        </p:blipFill>
        <p:spPr>
          <a:xfrm>
            <a:off x="152401" y="110930"/>
            <a:ext cx="1691492" cy="1881156"/>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700"/>
              <a:t> </a:t>
            </a:r>
            <a:r>
              <a:rPr lang="en-US" sz="3500" b="1"/>
              <a:t>School District </a:t>
            </a:r>
            <a:endParaRPr sz="3500" b="1"/>
          </a:p>
          <a:p>
            <a:pPr marL="0" lvl="0" indent="0" algn="ctr" rtl="0">
              <a:spcBef>
                <a:spcPts val="0"/>
              </a:spcBef>
              <a:spcAft>
                <a:spcPts val="0"/>
              </a:spcAft>
              <a:buNone/>
            </a:pPr>
            <a:r>
              <a:rPr lang="en-US" sz="3500" b="1"/>
              <a:t>Budget Development Calendar</a:t>
            </a:r>
            <a:endParaRPr sz="3500" b="1"/>
          </a:p>
          <a:p>
            <a:pPr marL="0" lvl="0" indent="0" algn="ctr" rtl="0">
              <a:spcBef>
                <a:spcPts val="0"/>
              </a:spcBef>
              <a:spcAft>
                <a:spcPts val="0"/>
              </a:spcAft>
              <a:buNone/>
            </a:pPr>
            <a:r>
              <a:rPr lang="en-US" sz="3500" b="1"/>
              <a:t>(Common Elements) </a:t>
            </a:r>
            <a:endParaRPr sz="3500" b="1"/>
          </a:p>
        </p:txBody>
      </p:sp>
      <p:sp>
        <p:nvSpPr>
          <p:cNvPr id="232" name="Google Shape;232;p32"/>
          <p:cNvSpPr txBox="1">
            <a:spLocks noGrp="1"/>
          </p:cNvSpPr>
          <p:nvPr>
            <p:ph type="body" idx="1"/>
          </p:nvPr>
        </p:nvSpPr>
        <p:spPr>
          <a:xfrm>
            <a:off x="154450" y="1870950"/>
            <a:ext cx="8805000" cy="4255500"/>
          </a:xfrm>
          <a:prstGeom prst="rect">
            <a:avLst/>
          </a:prstGeom>
          <a:solidFill>
            <a:srgbClr val="0B5394"/>
          </a:solidFill>
        </p:spPr>
        <p:txBody>
          <a:bodyPr spcFirstLastPara="1" wrap="square" lIns="91425" tIns="45700" rIns="91425" bIns="45700" anchor="ctr" anchorCtr="0">
            <a:noAutofit/>
          </a:bodyPr>
          <a:lstStyle/>
          <a:p>
            <a:pPr marL="457200" lvl="0" indent="-342900" algn="l" rtl="0">
              <a:lnSpc>
                <a:spcPct val="115000"/>
              </a:lnSpc>
              <a:spcBef>
                <a:spcPts val="360"/>
              </a:spcBef>
              <a:spcAft>
                <a:spcPts val="0"/>
              </a:spcAft>
              <a:buClr>
                <a:schemeClr val="lt1"/>
              </a:buClr>
              <a:buSzPts val="1800"/>
              <a:buChar char="•"/>
            </a:pPr>
            <a:r>
              <a:rPr lang="en-US">
                <a:solidFill>
                  <a:schemeClr val="lt1"/>
                </a:solidFill>
              </a:rPr>
              <a:t>Jan-Mar    Admin Provides Budget Preview </a:t>
            </a:r>
            <a:endParaRPr>
              <a:solidFill>
                <a:schemeClr val="lt1"/>
              </a:solidFill>
            </a:endParaRPr>
          </a:p>
          <a:p>
            <a:pPr marL="457200" lvl="0" indent="-342900" algn="l" rtl="0">
              <a:lnSpc>
                <a:spcPct val="115000"/>
              </a:lnSpc>
              <a:spcBef>
                <a:spcPts val="0"/>
              </a:spcBef>
              <a:spcAft>
                <a:spcPts val="0"/>
              </a:spcAft>
              <a:buClr>
                <a:schemeClr val="lt1"/>
              </a:buClr>
              <a:buSzPts val="1800"/>
              <a:buChar char="•"/>
            </a:pPr>
            <a:r>
              <a:rPr lang="en-US">
                <a:solidFill>
                  <a:schemeClr val="lt1"/>
                </a:solidFill>
              </a:rPr>
              <a:t>Mar-May	 Admin Prepares Draft Budget</a:t>
            </a:r>
            <a:endParaRPr>
              <a:solidFill>
                <a:schemeClr val="lt1"/>
              </a:solidFill>
            </a:endParaRPr>
          </a:p>
          <a:p>
            <a:pPr marL="457200" lvl="0" indent="-342900" algn="l" rtl="0">
              <a:lnSpc>
                <a:spcPct val="115000"/>
              </a:lnSpc>
              <a:spcBef>
                <a:spcPts val="0"/>
              </a:spcBef>
              <a:spcAft>
                <a:spcPts val="0"/>
              </a:spcAft>
              <a:buClr>
                <a:schemeClr val="lt1"/>
              </a:buClr>
              <a:buSzPts val="1800"/>
              <a:buChar char="•"/>
            </a:pPr>
            <a:r>
              <a:rPr lang="en-US">
                <a:solidFill>
                  <a:schemeClr val="lt1"/>
                </a:solidFill>
              </a:rPr>
              <a:t>May-Jun   Board Reviews Draft Budget</a:t>
            </a:r>
            <a:endParaRPr>
              <a:solidFill>
                <a:schemeClr val="lt1"/>
              </a:solidFill>
            </a:endParaRPr>
          </a:p>
          <a:p>
            <a:pPr marL="457200" lvl="0" indent="-342900" algn="l" rtl="0">
              <a:lnSpc>
                <a:spcPct val="115000"/>
              </a:lnSpc>
              <a:spcBef>
                <a:spcPts val="0"/>
              </a:spcBef>
              <a:spcAft>
                <a:spcPts val="0"/>
              </a:spcAft>
              <a:buClr>
                <a:schemeClr val="lt1"/>
              </a:buClr>
              <a:buSzPts val="1800"/>
              <a:buChar char="•"/>
            </a:pPr>
            <a:r>
              <a:rPr lang="en-US">
                <a:solidFill>
                  <a:schemeClr val="lt1"/>
                </a:solidFill>
              </a:rPr>
              <a:t>Jul-Oct     Public Hearing &amp; Annual Meeting</a:t>
            </a:r>
            <a:endParaRPr>
              <a:solidFill>
                <a:schemeClr val="lt1"/>
              </a:solidFill>
            </a:endParaRPr>
          </a:p>
          <a:p>
            <a:pPr marL="457200" lvl="0" indent="-342900" algn="l" rtl="0">
              <a:lnSpc>
                <a:spcPct val="115000"/>
              </a:lnSpc>
              <a:spcBef>
                <a:spcPts val="0"/>
              </a:spcBef>
              <a:spcAft>
                <a:spcPts val="0"/>
              </a:spcAft>
              <a:buClr>
                <a:schemeClr val="lt1"/>
              </a:buClr>
              <a:buSzPts val="1800"/>
              <a:buChar char="•"/>
            </a:pPr>
            <a:r>
              <a:rPr lang="en-US">
                <a:solidFill>
                  <a:schemeClr val="lt1"/>
                </a:solidFill>
              </a:rPr>
              <a:t>Oct-Nov 1    Certify Levy &amp; Adopt Budget </a:t>
            </a:r>
            <a:endParaRPr>
              <a:solidFill>
                <a:schemeClr val="lt1"/>
              </a:solidFill>
            </a:endParaRPr>
          </a:p>
        </p:txBody>
      </p:sp>
      <p:sp>
        <p:nvSpPr>
          <p:cNvPr id="233" name="Google Shape;233;p32"/>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11</a:t>
            </a:fld>
            <a:endParaRPr/>
          </a:p>
        </p:txBody>
      </p:sp>
      <p:pic>
        <p:nvPicPr>
          <p:cNvPr id="234" name="Google Shape;234;p32"/>
          <p:cNvPicPr preferRelativeResize="0"/>
          <p:nvPr/>
        </p:nvPicPr>
        <p:blipFill rotWithShape="1">
          <a:blip r:embed="rId3">
            <a:alphaModFix/>
          </a:blip>
          <a:srcRect/>
          <a:stretch/>
        </p:blipFill>
        <p:spPr>
          <a:xfrm>
            <a:off x="0" y="0"/>
            <a:ext cx="1173900" cy="1305549"/>
          </a:xfrm>
          <a:prstGeom prst="rect">
            <a:avLst/>
          </a:prstGeom>
          <a:noFill/>
          <a:ln>
            <a:noFill/>
          </a:ln>
        </p:spPr>
      </p:pic>
      <p:cxnSp>
        <p:nvCxnSpPr>
          <p:cNvPr id="235" name="Google Shape;235;p32"/>
          <p:cNvCxnSpPr/>
          <p:nvPr/>
        </p:nvCxnSpPr>
        <p:spPr>
          <a:xfrm>
            <a:off x="2497825" y="1884400"/>
            <a:ext cx="0" cy="4289700"/>
          </a:xfrm>
          <a:prstGeom prst="straightConnector1">
            <a:avLst/>
          </a:prstGeom>
          <a:noFill/>
          <a:ln w="9525" cap="flat" cmpd="sng">
            <a:solidFill>
              <a:schemeClr val="lt1"/>
            </a:solidFill>
            <a:prstDash val="solid"/>
            <a:round/>
            <a:headEnd type="none" w="med" len="med"/>
            <a:tailEnd type="none" w="med" len="med"/>
          </a:ln>
        </p:spPr>
      </p:cxnSp>
      <p:cxnSp>
        <p:nvCxnSpPr>
          <p:cNvPr id="236" name="Google Shape;236;p32"/>
          <p:cNvCxnSpPr/>
          <p:nvPr/>
        </p:nvCxnSpPr>
        <p:spPr>
          <a:xfrm rot="10800000" flipH="1">
            <a:off x="194175" y="3155500"/>
            <a:ext cx="8817300" cy="39600"/>
          </a:xfrm>
          <a:prstGeom prst="straightConnector1">
            <a:avLst/>
          </a:prstGeom>
          <a:noFill/>
          <a:ln w="9525" cap="flat" cmpd="sng">
            <a:solidFill>
              <a:schemeClr val="lt1"/>
            </a:solidFill>
            <a:prstDash val="solid"/>
            <a:round/>
            <a:headEnd type="none" w="med" len="med"/>
            <a:tailEnd type="none" w="med" len="med"/>
          </a:ln>
        </p:spPr>
      </p:cxnSp>
      <p:cxnSp>
        <p:nvCxnSpPr>
          <p:cNvPr id="237" name="Google Shape;237;p32"/>
          <p:cNvCxnSpPr/>
          <p:nvPr/>
        </p:nvCxnSpPr>
        <p:spPr>
          <a:xfrm rot="10800000" flipH="1">
            <a:off x="148300" y="5386475"/>
            <a:ext cx="8817300" cy="39600"/>
          </a:xfrm>
          <a:prstGeom prst="straightConnector1">
            <a:avLst/>
          </a:prstGeom>
          <a:noFill/>
          <a:ln w="9525" cap="flat" cmpd="sng">
            <a:solidFill>
              <a:schemeClr val="lt1"/>
            </a:solidFill>
            <a:prstDash val="solid"/>
            <a:round/>
            <a:headEnd type="none" w="med" len="med"/>
            <a:tailEnd type="none" w="med" len="med"/>
          </a:ln>
        </p:spPr>
      </p:cxnSp>
      <p:cxnSp>
        <p:nvCxnSpPr>
          <p:cNvPr id="238" name="Google Shape;238;p32"/>
          <p:cNvCxnSpPr/>
          <p:nvPr/>
        </p:nvCxnSpPr>
        <p:spPr>
          <a:xfrm rot="10800000" flipH="1">
            <a:off x="194175" y="3695225"/>
            <a:ext cx="8817300" cy="39600"/>
          </a:xfrm>
          <a:prstGeom prst="straightConnector1">
            <a:avLst/>
          </a:prstGeom>
          <a:noFill/>
          <a:ln w="9525" cap="flat" cmpd="sng">
            <a:solidFill>
              <a:schemeClr val="lt1"/>
            </a:solidFill>
            <a:prstDash val="solid"/>
            <a:round/>
            <a:headEnd type="none" w="med" len="med"/>
            <a:tailEnd type="none" w="med" len="med"/>
          </a:ln>
        </p:spPr>
      </p:cxnSp>
      <p:cxnSp>
        <p:nvCxnSpPr>
          <p:cNvPr id="239" name="Google Shape;239;p32"/>
          <p:cNvCxnSpPr/>
          <p:nvPr/>
        </p:nvCxnSpPr>
        <p:spPr>
          <a:xfrm rot="10800000" flipH="1">
            <a:off x="148300" y="4234950"/>
            <a:ext cx="8817300" cy="39600"/>
          </a:xfrm>
          <a:prstGeom prst="straightConnector1">
            <a:avLst/>
          </a:prstGeom>
          <a:noFill/>
          <a:ln w="9525" cap="flat" cmpd="sng">
            <a:solidFill>
              <a:schemeClr val="lt1"/>
            </a:solidFill>
            <a:prstDash val="solid"/>
            <a:round/>
            <a:headEnd type="none" w="med" len="med"/>
            <a:tailEnd type="none" w="med" len="med"/>
          </a:ln>
        </p:spPr>
      </p:cxnSp>
      <p:cxnSp>
        <p:nvCxnSpPr>
          <p:cNvPr id="240" name="Google Shape;240;p32"/>
          <p:cNvCxnSpPr/>
          <p:nvPr/>
        </p:nvCxnSpPr>
        <p:spPr>
          <a:xfrm rot="10800000" flipH="1">
            <a:off x="148300" y="4852763"/>
            <a:ext cx="8817300" cy="396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131"/>
          <p:cNvSpPr txBox="1">
            <a:spLocks noGrp="1"/>
          </p:cNvSpPr>
          <p:nvPr>
            <p:ph type="sldNum" idx="12"/>
          </p:nvPr>
        </p:nvSpPr>
        <p:spPr>
          <a:xfrm>
            <a:off x="6758683" y="6309387"/>
            <a:ext cx="2133600" cy="476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110</a:t>
            </a:fld>
            <a:endParaRPr/>
          </a:p>
        </p:txBody>
      </p:sp>
      <p:sp>
        <p:nvSpPr>
          <p:cNvPr id="1304" name="Google Shape;1304;p131"/>
          <p:cNvSpPr txBox="1">
            <a:spLocks noGrp="1"/>
          </p:cNvSpPr>
          <p:nvPr>
            <p:ph type="title" idx="4294967295"/>
          </p:nvPr>
        </p:nvSpPr>
        <p:spPr>
          <a:xfrm>
            <a:off x="2293938" y="547688"/>
            <a:ext cx="6400800" cy="12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chemeClr val="accent2"/>
                </a:solidFill>
              </a:rPr>
              <a:t>Distribution of Levy Among Municipalities (2022-23)</a:t>
            </a:r>
            <a:endParaRPr/>
          </a:p>
        </p:txBody>
      </p:sp>
      <p:pic>
        <p:nvPicPr>
          <p:cNvPr id="1305" name="Google Shape;1305;p131"/>
          <p:cNvPicPr preferRelativeResize="0"/>
          <p:nvPr/>
        </p:nvPicPr>
        <p:blipFill rotWithShape="1">
          <a:blip r:embed="rId3">
            <a:alphaModFix/>
          </a:blip>
          <a:srcRect/>
          <a:stretch/>
        </p:blipFill>
        <p:spPr>
          <a:xfrm>
            <a:off x="152401" y="110930"/>
            <a:ext cx="1691492" cy="1881156"/>
          </a:xfrm>
          <a:prstGeom prst="rect">
            <a:avLst/>
          </a:prstGeom>
          <a:noFill/>
          <a:ln>
            <a:noFill/>
          </a:ln>
        </p:spPr>
      </p:pic>
      <p:pic>
        <p:nvPicPr>
          <p:cNvPr id="1306" name="Google Shape;1306;p131"/>
          <p:cNvPicPr preferRelativeResize="0"/>
          <p:nvPr/>
        </p:nvPicPr>
        <p:blipFill>
          <a:blip r:embed="rId4">
            <a:alphaModFix/>
          </a:blip>
          <a:stretch>
            <a:fillRect/>
          </a:stretch>
        </p:blipFill>
        <p:spPr>
          <a:xfrm>
            <a:off x="1410475" y="2115911"/>
            <a:ext cx="6323041" cy="4561115"/>
          </a:xfrm>
          <a:prstGeom prst="rect">
            <a:avLst/>
          </a:prstGeom>
          <a:noFill/>
          <a:ln>
            <a:noFill/>
          </a:ln>
        </p:spPr>
      </p:pic>
    </p:spTree>
  </p:cSld>
  <p:clrMapOvr>
    <a:masterClrMapping/>
  </p:clrMapOvr>
  <p:transition spd="slow">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13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111</a:t>
            </a:fld>
            <a:endParaRPr/>
          </a:p>
        </p:txBody>
      </p:sp>
      <p:sp>
        <p:nvSpPr>
          <p:cNvPr id="1313" name="Google Shape;1313;p132"/>
          <p:cNvSpPr txBox="1">
            <a:spLocks noGrp="1"/>
          </p:cNvSpPr>
          <p:nvPr>
            <p:ph type="title" idx="4294967295"/>
          </p:nvPr>
        </p:nvSpPr>
        <p:spPr>
          <a:xfrm>
            <a:off x="2286000" y="274638"/>
            <a:ext cx="6400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chemeClr val="accent2"/>
                </a:solidFill>
              </a:rPr>
              <a:t>Distribution of Levy </a:t>
            </a:r>
            <a:r>
              <a:rPr lang="en-US" sz="4000" b="1" i="1">
                <a:solidFill>
                  <a:schemeClr val="accent2"/>
                </a:solidFill>
              </a:rPr>
              <a:t>Within</a:t>
            </a:r>
            <a:r>
              <a:rPr lang="en-US" sz="4000" b="1">
                <a:solidFill>
                  <a:schemeClr val="accent2"/>
                </a:solidFill>
              </a:rPr>
              <a:t> Municipalities</a:t>
            </a:r>
            <a:endParaRPr/>
          </a:p>
        </p:txBody>
      </p:sp>
      <p:sp>
        <p:nvSpPr>
          <p:cNvPr id="1314" name="Google Shape;1314;p132"/>
          <p:cNvSpPr txBox="1">
            <a:spLocks noGrp="1"/>
          </p:cNvSpPr>
          <p:nvPr>
            <p:ph type="body" idx="4294967295"/>
          </p:nvPr>
        </p:nvSpPr>
        <p:spPr>
          <a:xfrm>
            <a:off x="1025525" y="2863850"/>
            <a:ext cx="2222500" cy="22891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a:t>Property Owner’s share of school district levy</a:t>
            </a:r>
            <a:endParaRPr/>
          </a:p>
        </p:txBody>
      </p:sp>
      <p:sp>
        <p:nvSpPr>
          <p:cNvPr id="1315" name="Google Shape;1315;p132"/>
          <p:cNvSpPr txBox="1">
            <a:spLocks noGrp="1"/>
          </p:cNvSpPr>
          <p:nvPr>
            <p:ph type="body" idx="4294967295"/>
          </p:nvPr>
        </p:nvSpPr>
        <p:spPr>
          <a:xfrm>
            <a:off x="4010025" y="1671638"/>
            <a:ext cx="3929063"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None/>
            </a:pPr>
            <a:r>
              <a:rPr lang="en-US" sz="2800"/>
              <a:t>	</a:t>
            </a:r>
            <a:r>
              <a:rPr lang="en-US" sz="2800" b="1"/>
              <a:t>Property Owner’s total </a:t>
            </a:r>
            <a:r>
              <a:rPr lang="en-US" sz="2800" b="1" i="1"/>
              <a:t>assessed</a:t>
            </a:r>
            <a:r>
              <a:rPr lang="en-US" sz="2800" b="1"/>
              <a:t> value in municipality</a:t>
            </a:r>
            <a:endParaRPr/>
          </a:p>
          <a:p>
            <a:pPr marL="342900" lvl="0" indent="-342900" algn="l" rtl="0">
              <a:lnSpc>
                <a:spcPct val="100000"/>
              </a:lnSpc>
              <a:spcBef>
                <a:spcPts val="240"/>
              </a:spcBef>
              <a:spcAft>
                <a:spcPts val="0"/>
              </a:spcAft>
              <a:buClr>
                <a:schemeClr val="dk1"/>
              </a:buClr>
              <a:buSzPts val="1200"/>
              <a:buFont typeface="Arial"/>
              <a:buNone/>
            </a:pPr>
            <a:endParaRPr sz="1200" b="1"/>
          </a:p>
          <a:p>
            <a:pPr marL="342900" lvl="0" indent="-342900" algn="l" rtl="0">
              <a:lnSpc>
                <a:spcPct val="100000"/>
              </a:lnSpc>
              <a:spcBef>
                <a:spcPts val="560"/>
              </a:spcBef>
              <a:spcAft>
                <a:spcPts val="0"/>
              </a:spcAft>
              <a:buClr>
                <a:schemeClr val="dk1"/>
              </a:buClr>
              <a:buSzPts val="2800"/>
              <a:buFont typeface="Arial"/>
              <a:buNone/>
            </a:pPr>
            <a:r>
              <a:rPr lang="en-US" sz="2800" b="1" u="sng"/>
              <a:t>		(divided by)	</a:t>
            </a:r>
            <a:endParaRPr/>
          </a:p>
          <a:p>
            <a:pPr marL="342900" lvl="0" indent="-342900" algn="l" rtl="0">
              <a:lnSpc>
                <a:spcPct val="100000"/>
              </a:lnSpc>
              <a:spcBef>
                <a:spcPts val="240"/>
              </a:spcBef>
              <a:spcAft>
                <a:spcPts val="0"/>
              </a:spcAft>
              <a:buClr>
                <a:schemeClr val="dk1"/>
              </a:buClr>
              <a:buSzPts val="1200"/>
              <a:buFont typeface="Arial"/>
              <a:buNone/>
            </a:pPr>
            <a:endParaRPr sz="1200" b="1" u="sng"/>
          </a:p>
          <a:p>
            <a:pPr marL="342900" lvl="0" indent="-342900" algn="l" rtl="0">
              <a:lnSpc>
                <a:spcPct val="100000"/>
              </a:lnSpc>
              <a:spcBef>
                <a:spcPts val="560"/>
              </a:spcBef>
              <a:spcAft>
                <a:spcPts val="0"/>
              </a:spcAft>
              <a:buClr>
                <a:schemeClr val="dk1"/>
              </a:buClr>
              <a:buSzPts val="2800"/>
              <a:buFont typeface="Arial"/>
              <a:buNone/>
            </a:pPr>
            <a:r>
              <a:rPr lang="en-US" sz="2800" b="1"/>
              <a:t>	Total </a:t>
            </a:r>
            <a:r>
              <a:rPr lang="en-US" sz="2800" b="1" i="1"/>
              <a:t>assessed</a:t>
            </a:r>
            <a:r>
              <a:rPr lang="en-US" sz="2800" b="1"/>
              <a:t> value for all taxable property in the municipality</a:t>
            </a:r>
            <a:endParaRPr/>
          </a:p>
        </p:txBody>
      </p:sp>
      <p:sp>
        <p:nvSpPr>
          <p:cNvPr id="1316" name="Google Shape;1316;p132"/>
          <p:cNvSpPr txBox="1"/>
          <p:nvPr/>
        </p:nvSpPr>
        <p:spPr>
          <a:xfrm>
            <a:off x="3248025" y="3836988"/>
            <a:ext cx="520700" cy="52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1317" name="Google Shape;1317;p132"/>
          <p:cNvPicPr preferRelativeResize="0"/>
          <p:nvPr/>
        </p:nvPicPr>
        <p:blipFill rotWithShape="1">
          <a:blip r:embed="rId3">
            <a:alphaModFix/>
          </a:blip>
          <a:srcRect/>
          <a:stretch/>
        </p:blipFill>
        <p:spPr>
          <a:xfrm>
            <a:off x="152400" y="110930"/>
            <a:ext cx="2253343" cy="2506006"/>
          </a:xfrm>
          <a:prstGeom prst="rect">
            <a:avLst/>
          </a:prstGeom>
          <a:noFill/>
          <a:ln>
            <a:noFill/>
          </a:ln>
        </p:spPr>
      </p:pic>
    </p:spTree>
  </p:cSld>
  <p:clrMapOvr>
    <a:masterClrMapping/>
  </p:clrMapOvr>
  <p:transition spd="slow">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133"/>
          <p:cNvSpPr txBox="1">
            <a:spLocks noGrp="1"/>
          </p:cNvSpPr>
          <p:nvPr>
            <p:ph type="sldNum" idx="12"/>
          </p:nvPr>
        </p:nvSpPr>
        <p:spPr>
          <a:xfrm>
            <a:off x="6676490" y="6323389"/>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112</a:t>
            </a:fld>
            <a:endParaRPr/>
          </a:p>
        </p:txBody>
      </p:sp>
      <p:pic>
        <p:nvPicPr>
          <p:cNvPr id="1323" name="Google Shape;1323;p133"/>
          <p:cNvPicPr preferRelativeResize="0"/>
          <p:nvPr/>
        </p:nvPicPr>
        <p:blipFill rotWithShape="1">
          <a:blip r:embed="rId3">
            <a:alphaModFix/>
          </a:blip>
          <a:srcRect l="2117" t="5757" r="3134" b="1880"/>
          <a:stretch/>
        </p:blipFill>
        <p:spPr>
          <a:xfrm>
            <a:off x="914401" y="68635"/>
            <a:ext cx="7450667" cy="6789365"/>
          </a:xfrm>
          <a:prstGeom prst="rect">
            <a:avLst/>
          </a:prstGeom>
          <a:noFill/>
          <a:ln>
            <a:noFill/>
          </a:ln>
        </p:spPr>
      </p:pic>
      <p:pic>
        <p:nvPicPr>
          <p:cNvPr id="1324" name="Google Shape;1324;p133"/>
          <p:cNvPicPr preferRelativeResize="0"/>
          <p:nvPr/>
        </p:nvPicPr>
        <p:blipFill rotWithShape="1">
          <a:blip r:embed="rId4">
            <a:alphaModFix/>
          </a:blip>
          <a:srcRect/>
          <a:stretch/>
        </p:blipFill>
        <p:spPr>
          <a:xfrm>
            <a:off x="77675" y="1"/>
            <a:ext cx="1180475" cy="1312849"/>
          </a:xfrm>
          <a:prstGeom prst="rect">
            <a:avLst/>
          </a:prstGeom>
          <a:noFill/>
          <a:ln>
            <a:noFill/>
          </a:ln>
        </p:spPr>
      </p:pic>
    </p:spTree>
  </p:cSld>
  <p:clrMapOvr>
    <a:masterClrMapping/>
  </p:clrMapOvr>
  <p:transition spd="slow">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13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113</a:t>
            </a:fld>
            <a:endParaRPr/>
          </a:p>
        </p:txBody>
      </p:sp>
      <p:sp>
        <p:nvSpPr>
          <p:cNvPr id="1331" name="Google Shape;1331;p134"/>
          <p:cNvSpPr txBox="1">
            <a:spLocks noGrp="1"/>
          </p:cNvSpPr>
          <p:nvPr>
            <p:ph type="title" idx="4294967295"/>
          </p:nvPr>
        </p:nvSpPr>
        <p:spPr>
          <a:xfrm>
            <a:off x="2286000" y="274638"/>
            <a:ext cx="6400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chemeClr val="accent2"/>
                </a:solidFill>
              </a:rPr>
              <a:t>Levy and Assessed Value</a:t>
            </a:r>
            <a:endParaRPr/>
          </a:p>
        </p:txBody>
      </p:sp>
      <p:sp>
        <p:nvSpPr>
          <p:cNvPr id="1332" name="Google Shape;1332;p134"/>
          <p:cNvSpPr txBox="1">
            <a:spLocks noGrp="1"/>
          </p:cNvSpPr>
          <p:nvPr>
            <p:ph type="body" idx="4294967295"/>
          </p:nvPr>
        </p:nvSpPr>
        <p:spPr>
          <a:xfrm>
            <a:off x="584200" y="2616936"/>
            <a:ext cx="7789333" cy="4107977"/>
          </a:xfrm>
          <a:prstGeom prst="rect">
            <a:avLst/>
          </a:prstGeom>
          <a:noFill/>
          <a:ln>
            <a:noFill/>
          </a:ln>
        </p:spPr>
        <p:txBody>
          <a:bodyPr spcFirstLastPara="1" wrap="square" lIns="91425" tIns="45700" rIns="91425" bIns="45700" anchor="t" anchorCtr="0">
            <a:noAutofit/>
          </a:bodyPr>
          <a:lstStyle/>
          <a:p>
            <a:pPr marL="342900" lvl="0" indent="0" algn="ctr" rtl="0">
              <a:lnSpc>
                <a:spcPct val="100000"/>
              </a:lnSpc>
              <a:spcBef>
                <a:spcPts val="0"/>
              </a:spcBef>
              <a:spcAft>
                <a:spcPts val="0"/>
              </a:spcAft>
              <a:buClr>
                <a:schemeClr val="dk1"/>
              </a:buClr>
              <a:buSzPts val="3600"/>
              <a:buFont typeface="Arial"/>
              <a:buNone/>
            </a:pPr>
            <a:r>
              <a:rPr lang="en-US" sz="3600"/>
              <a:t>The effect of a re-assessment on the school district’s tax levy or their ability to generate revenue is </a:t>
            </a:r>
            <a:endParaRPr/>
          </a:p>
          <a:p>
            <a:pPr marL="342900" lvl="0" indent="0" algn="ctr" rtl="0">
              <a:lnSpc>
                <a:spcPct val="100000"/>
              </a:lnSpc>
              <a:spcBef>
                <a:spcPts val="1920"/>
              </a:spcBef>
              <a:spcAft>
                <a:spcPts val="0"/>
              </a:spcAft>
              <a:buClr>
                <a:srgbClr val="FF0000"/>
              </a:buClr>
              <a:buSzPts val="6600"/>
              <a:buFont typeface="Arial"/>
              <a:buNone/>
            </a:pPr>
            <a:r>
              <a:rPr lang="en-US" sz="6600" b="1">
                <a:solidFill>
                  <a:srgbClr val="FF0000"/>
                </a:solidFill>
              </a:rPr>
              <a:t>$0</a:t>
            </a:r>
            <a:endParaRPr/>
          </a:p>
          <a:p>
            <a:pPr marL="342900" lvl="0" indent="0" algn="ctr" rtl="0">
              <a:lnSpc>
                <a:spcPct val="100000"/>
              </a:lnSpc>
              <a:spcBef>
                <a:spcPts val="1320"/>
              </a:spcBef>
              <a:spcAft>
                <a:spcPts val="0"/>
              </a:spcAft>
              <a:buClr>
                <a:schemeClr val="dk1"/>
              </a:buClr>
              <a:buSzPts val="3600"/>
              <a:buFont typeface="Arial"/>
              <a:buNone/>
            </a:pPr>
            <a:endParaRPr sz="3600"/>
          </a:p>
          <a:p>
            <a:pPr marL="342900" lvl="0" indent="0" algn="l" rtl="0">
              <a:lnSpc>
                <a:spcPct val="100000"/>
              </a:lnSpc>
              <a:spcBef>
                <a:spcPts val="1400"/>
              </a:spcBef>
              <a:spcAft>
                <a:spcPts val="0"/>
              </a:spcAft>
              <a:buClr>
                <a:schemeClr val="dk1"/>
              </a:buClr>
              <a:buSzPts val="4000"/>
              <a:buFont typeface="Arial"/>
              <a:buNone/>
            </a:pPr>
            <a:endParaRPr sz="4000" b="1">
              <a:solidFill>
                <a:srgbClr val="00B0F0"/>
              </a:solidFill>
            </a:endParaRPr>
          </a:p>
          <a:p>
            <a:pPr marL="342900" lvl="0" indent="-342900" algn="l" rtl="0">
              <a:lnSpc>
                <a:spcPct val="100000"/>
              </a:lnSpc>
              <a:spcBef>
                <a:spcPts val="1320"/>
              </a:spcBef>
              <a:spcAft>
                <a:spcPts val="0"/>
              </a:spcAft>
              <a:buClr>
                <a:schemeClr val="dk1"/>
              </a:buClr>
              <a:buSzPts val="3600"/>
              <a:buFont typeface="Arial"/>
              <a:buNone/>
            </a:pPr>
            <a:endParaRPr sz="3600" b="1"/>
          </a:p>
        </p:txBody>
      </p:sp>
      <p:pic>
        <p:nvPicPr>
          <p:cNvPr id="1333" name="Google Shape;1333;p134"/>
          <p:cNvPicPr preferRelativeResize="0"/>
          <p:nvPr/>
        </p:nvPicPr>
        <p:blipFill rotWithShape="1">
          <a:blip r:embed="rId3">
            <a:alphaModFix/>
          </a:blip>
          <a:srcRect/>
          <a:stretch/>
        </p:blipFill>
        <p:spPr>
          <a:xfrm>
            <a:off x="152400" y="110930"/>
            <a:ext cx="2253343" cy="2506006"/>
          </a:xfrm>
          <a:prstGeom prst="rect">
            <a:avLst/>
          </a:prstGeom>
          <a:noFill/>
          <a:ln>
            <a:noFill/>
          </a:ln>
        </p:spPr>
      </p:pic>
    </p:spTree>
  </p:cSld>
  <p:clrMapOvr>
    <a:masterClrMapping/>
  </p:clrMapOvr>
  <p:transition spd="slow">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13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114</a:t>
            </a:fld>
            <a:endParaRPr/>
          </a:p>
        </p:txBody>
      </p:sp>
      <p:sp>
        <p:nvSpPr>
          <p:cNvPr id="1340" name="Google Shape;1340;p135"/>
          <p:cNvSpPr txBox="1">
            <a:spLocks noGrp="1"/>
          </p:cNvSpPr>
          <p:nvPr>
            <p:ph type="title" idx="4294967295"/>
          </p:nvPr>
        </p:nvSpPr>
        <p:spPr>
          <a:xfrm>
            <a:off x="2286000" y="274638"/>
            <a:ext cx="6400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chemeClr val="accent2"/>
                </a:solidFill>
              </a:rPr>
              <a:t>Tax Incremental Districts</a:t>
            </a:r>
            <a:endParaRPr/>
          </a:p>
        </p:txBody>
      </p:sp>
      <p:sp>
        <p:nvSpPr>
          <p:cNvPr id="1341" name="Google Shape;1341;p135"/>
          <p:cNvSpPr txBox="1">
            <a:spLocks noGrp="1"/>
          </p:cNvSpPr>
          <p:nvPr>
            <p:ph type="body" idx="4294967295"/>
          </p:nvPr>
        </p:nvSpPr>
        <p:spPr>
          <a:xfrm>
            <a:off x="584200" y="2616936"/>
            <a:ext cx="7789333" cy="4107977"/>
          </a:xfrm>
          <a:prstGeom prst="rect">
            <a:avLst/>
          </a:prstGeom>
          <a:noFill/>
          <a:ln>
            <a:noFill/>
          </a:ln>
        </p:spPr>
        <p:txBody>
          <a:bodyPr spcFirstLastPara="1" wrap="square" lIns="91425" tIns="45700" rIns="91425" bIns="45700" anchor="t" anchorCtr="0">
            <a:noAutofit/>
          </a:bodyPr>
          <a:lstStyle/>
          <a:p>
            <a:pPr marL="342900" lvl="0" indent="0" algn="ctr" rtl="0">
              <a:lnSpc>
                <a:spcPct val="100000"/>
              </a:lnSpc>
              <a:spcBef>
                <a:spcPts val="0"/>
              </a:spcBef>
              <a:spcAft>
                <a:spcPts val="0"/>
              </a:spcAft>
              <a:buClr>
                <a:schemeClr val="dk1"/>
              </a:buClr>
              <a:buSzPts val="3200"/>
              <a:buFont typeface="Arial"/>
              <a:buNone/>
            </a:pPr>
            <a:r>
              <a:rPr lang="en-US"/>
              <a:t>The effect of a tax incremental district on the school district’s ability to generate revenue is </a:t>
            </a:r>
            <a:endParaRPr/>
          </a:p>
          <a:p>
            <a:pPr marL="342900" lvl="0" indent="0" algn="ctr" rtl="0">
              <a:lnSpc>
                <a:spcPct val="100000"/>
              </a:lnSpc>
              <a:spcBef>
                <a:spcPts val="1920"/>
              </a:spcBef>
              <a:spcAft>
                <a:spcPts val="0"/>
              </a:spcAft>
              <a:buClr>
                <a:srgbClr val="FF0000"/>
              </a:buClr>
              <a:buSzPts val="6600"/>
              <a:buFont typeface="Arial"/>
              <a:buNone/>
            </a:pPr>
            <a:r>
              <a:rPr lang="en-US" sz="6600" b="1">
                <a:solidFill>
                  <a:srgbClr val="FF0000"/>
                </a:solidFill>
              </a:rPr>
              <a:t>$0</a:t>
            </a:r>
            <a:endParaRPr/>
          </a:p>
          <a:p>
            <a:pPr marL="342900" lvl="0" indent="0" algn="ctr" rtl="0">
              <a:lnSpc>
                <a:spcPct val="100000"/>
              </a:lnSpc>
              <a:spcBef>
                <a:spcPts val="1240"/>
              </a:spcBef>
              <a:spcAft>
                <a:spcPts val="0"/>
              </a:spcAft>
              <a:buClr>
                <a:schemeClr val="dk1"/>
              </a:buClr>
              <a:buSzPts val="3200"/>
              <a:buFont typeface="Arial"/>
              <a:buNone/>
            </a:pPr>
            <a:r>
              <a:rPr lang="en-US"/>
              <a:t>There is an effect on the tax distribution of the school district levy</a:t>
            </a:r>
            <a:endParaRPr/>
          </a:p>
          <a:p>
            <a:pPr marL="342900" lvl="0" indent="0" algn="ctr" rtl="0">
              <a:lnSpc>
                <a:spcPct val="100000"/>
              </a:lnSpc>
              <a:spcBef>
                <a:spcPts val="1320"/>
              </a:spcBef>
              <a:spcAft>
                <a:spcPts val="0"/>
              </a:spcAft>
              <a:buClr>
                <a:schemeClr val="dk1"/>
              </a:buClr>
              <a:buSzPts val="3600"/>
              <a:buFont typeface="Arial"/>
              <a:buNone/>
            </a:pPr>
            <a:endParaRPr sz="3600"/>
          </a:p>
          <a:p>
            <a:pPr marL="342900" lvl="0" indent="0" algn="l" rtl="0">
              <a:lnSpc>
                <a:spcPct val="100000"/>
              </a:lnSpc>
              <a:spcBef>
                <a:spcPts val="1400"/>
              </a:spcBef>
              <a:spcAft>
                <a:spcPts val="0"/>
              </a:spcAft>
              <a:buClr>
                <a:schemeClr val="dk1"/>
              </a:buClr>
              <a:buSzPts val="4000"/>
              <a:buFont typeface="Arial"/>
              <a:buNone/>
            </a:pPr>
            <a:endParaRPr sz="4000" b="1">
              <a:solidFill>
                <a:srgbClr val="00B0F0"/>
              </a:solidFill>
            </a:endParaRPr>
          </a:p>
          <a:p>
            <a:pPr marL="342900" lvl="0" indent="-342900" algn="l" rtl="0">
              <a:lnSpc>
                <a:spcPct val="100000"/>
              </a:lnSpc>
              <a:spcBef>
                <a:spcPts val="1320"/>
              </a:spcBef>
              <a:spcAft>
                <a:spcPts val="0"/>
              </a:spcAft>
              <a:buClr>
                <a:schemeClr val="dk1"/>
              </a:buClr>
              <a:buSzPts val="3600"/>
              <a:buFont typeface="Arial"/>
              <a:buNone/>
            </a:pPr>
            <a:endParaRPr sz="3600" b="1"/>
          </a:p>
        </p:txBody>
      </p:sp>
      <p:pic>
        <p:nvPicPr>
          <p:cNvPr id="1342" name="Google Shape;1342;p135"/>
          <p:cNvPicPr preferRelativeResize="0"/>
          <p:nvPr/>
        </p:nvPicPr>
        <p:blipFill rotWithShape="1">
          <a:blip r:embed="rId3">
            <a:alphaModFix/>
          </a:blip>
          <a:srcRect/>
          <a:stretch/>
        </p:blipFill>
        <p:spPr>
          <a:xfrm>
            <a:off x="152400" y="84036"/>
            <a:ext cx="2253343" cy="2506006"/>
          </a:xfrm>
          <a:prstGeom prst="rect">
            <a:avLst/>
          </a:prstGeom>
          <a:noFill/>
          <a:ln>
            <a:noFill/>
          </a:ln>
        </p:spPr>
      </p:pic>
    </p:spTree>
  </p:cSld>
  <p:clrMapOvr>
    <a:masterClrMapping/>
  </p:clrMapOvr>
  <p:transition spd="slow">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13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115</a:t>
            </a:fld>
            <a:endParaRPr/>
          </a:p>
        </p:txBody>
      </p:sp>
      <p:sp>
        <p:nvSpPr>
          <p:cNvPr id="1349" name="Google Shape;1349;p136"/>
          <p:cNvSpPr txBox="1">
            <a:spLocks noGrp="1"/>
          </p:cNvSpPr>
          <p:nvPr>
            <p:ph type="body" idx="1"/>
          </p:nvPr>
        </p:nvSpPr>
        <p:spPr>
          <a:xfrm>
            <a:off x="457200" y="206827"/>
            <a:ext cx="8229600" cy="5919337"/>
          </a:xfrm>
          <a:prstGeom prst="rect">
            <a:avLst/>
          </a:prstGeom>
          <a:noFill/>
          <a:ln>
            <a:noFill/>
          </a:ln>
        </p:spPr>
        <p:txBody>
          <a:bodyPr spcFirstLastPara="1" wrap="square" lIns="91425" tIns="45700" rIns="91425" bIns="45700" anchor="t" anchorCtr="0">
            <a:noAutofit/>
          </a:bodyPr>
          <a:lstStyle/>
          <a:p>
            <a:pPr marL="742950" lvl="1" indent="-285750" algn="ctr" rtl="0">
              <a:lnSpc>
                <a:spcPct val="90000"/>
              </a:lnSpc>
              <a:spcBef>
                <a:spcPts val="0"/>
              </a:spcBef>
              <a:spcAft>
                <a:spcPts val="0"/>
              </a:spcAft>
              <a:buClr>
                <a:schemeClr val="dk1"/>
              </a:buClr>
              <a:buSzPts val="2800"/>
              <a:buFont typeface="Arial"/>
              <a:buNone/>
            </a:pPr>
            <a:endParaRPr b="1">
              <a:solidFill>
                <a:schemeClr val="accent2"/>
              </a:solidFill>
            </a:endParaRPr>
          </a:p>
          <a:p>
            <a:pPr marL="742950" lvl="1" indent="-285750" algn="ctr" rtl="0">
              <a:lnSpc>
                <a:spcPct val="90000"/>
              </a:lnSpc>
              <a:spcBef>
                <a:spcPts val="560"/>
              </a:spcBef>
              <a:spcAft>
                <a:spcPts val="0"/>
              </a:spcAft>
              <a:buClr>
                <a:schemeClr val="accent2"/>
              </a:buClr>
              <a:buSzPts val="2800"/>
              <a:buFont typeface="Arial"/>
              <a:buNone/>
            </a:pPr>
            <a:r>
              <a:rPr lang="en-US" b="1">
                <a:solidFill>
                  <a:schemeClr val="accent2"/>
                </a:solidFill>
              </a:rPr>
              <a:t>Example Property Tax Bill</a:t>
            </a:r>
            <a:endParaRPr b="1">
              <a:solidFill>
                <a:schemeClr val="accent2"/>
              </a:solidFill>
            </a:endParaRPr>
          </a:p>
          <a:p>
            <a:pPr marL="742950" lvl="1" indent="-285750" algn="ctr" rtl="0">
              <a:lnSpc>
                <a:spcPct val="90000"/>
              </a:lnSpc>
              <a:spcBef>
                <a:spcPts val="560"/>
              </a:spcBef>
              <a:spcAft>
                <a:spcPts val="0"/>
              </a:spcAft>
              <a:buClr>
                <a:schemeClr val="accent2"/>
              </a:buClr>
              <a:buSzPts val="2800"/>
              <a:buFont typeface="Arial"/>
              <a:buNone/>
            </a:pPr>
            <a:endParaRPr sz="1400" b="1">
              <a:solidFill>
                <a:srgbClr val="FF0000"/>
              </a:solidFill>
            </a:endParaRPr>
          </a:p>
        </p:txBody>
      </p:sp>
      <p:pic>
        <p:nvPicPr>
          <p:cNvPr id="1350" name="Google Shape;1350;p136"/>
          <p:cNvPicPr preferRelativeResize="0"/>
          <p:nvPr/>
        </p:nvPicPr>
        <p:blipFill rotWithShape="1">
          <a:blip r:embed="rId3">
            <a:alphaModFix/>
          </a:blip>
          <a:srcRect/>
          <a:stretch/>
        </p:blipFill>
        <p:spPr>
          <a:xfrm>
            <a:off x="228723" y="302357"/>
            <a:ext cx="1362983" cy="1515812"/>
          </a:xfrm>
          <a:prstGeom prst="rect">
            <a:avLst/>
          </a:prstGeom>
          <a:noFill/>
          <a:ln>
            <a:noFill/>
          </a:ln>
        </p:spPr>
      </p:pic>
      <p:pic>
        <p:nvPicPr>
          <p:cNvPr id="1351" name="Google Shape;1351;p136"/>
          <p:cNvPicPr preferRelativeResize="0"/>
          <p:nvPr/>
        </p:nvPicPr>
        <p:blipFill>
          <a:blip r:embed="rId4">
            <a:alphaModFix/>
          </a:blip>
          <a:stretch>
            <a:fillRect/>
          </a:stretch>
        </p:blipFill>
        <p:spPr>
          <a:xfrm>
            <a:off x="1014400" y="2004175"/>
            <a:ext cx="7115175" cy="4171950"/>
          </a:xfrm>
          <a:prstGeom prst="rect">
            <a:avLst/>
          </a:prstGeom>
          <a:noFill/>
          <a:ln>
            <a:noFill/>
          </a:ln>
        </p:spPr>
      </p:pic>
    </p:spTree>
  </p:cSld>
  <p:clrMapOvr>
    <a:masterClrMapping/>
  </p:clrMapOvr>
  <p:transition spd="slow">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137"/>
          <p:cNvSpPr txBox="1">
            <a:spLocks noGrp="1"/>
          </p:cNvSpPr>
          <p:nvPr>
            <p:ph type="body" idx="1"/>
          </p:nvPr>
        </p:nvSpPr>
        <p:spPr>
          <a:xfrm>
            <a:off x="435429" y="1682699"/>
            <a:ext cx="8196942" cy="447355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Font typeface="Arial"/>
              <a:buNone/>
            </a:pPr>
            <a:r>
              <a:rPr lang="en-US">
                <a:latin typeface="Arial"/>
                <a:ea typeface="Arial"/>
                <a:cs typeface="Arial"/>
                <a:sym typeface="Arial"/>
              </a:rPr>
              <a:t>Joins us for more </a:t>
            </a:r>
            <a:endParaRPr/>
          </a:p>
          <a:p>
            <a:pPr marL="0" lvl="0" indent="0" algn="ctr" rtl="0">
              <a:lnSpc>
                <a:spcPct val="100000"/>
              </a:lnSpc>
              <a:spcBef>
                <a:spcPts val="0"/>
              </a:spcBef>
              <a:spcAft>
                <a:spcPts val="0"/>
              </a:spcAft>
              <a:buClr>
                <a:schemeClr val="dk1"/>
              </a:buClr>
              <a:buSzPts val="3200"/>
              <a:buFont typeface="Arial"/>
              <a:buNone/>
            </a:pPr>
            <a:r>
              <a:rPr lang="en-US">
                <a:latin typeface="Arial"/>
                <a:ea typeface="Arial"/>
                <a:cs typeface="Arial"/>
                <a:sym typeface="Arial"/>
              </a:rPr>
              <a:t>discussion:</a:t>
            </a:r>
            <a:endParaRPr/>
          </a:p>
          <a:p>
            <a:pPr marL="0" lvl="0" indent="0" algn="ctr" rtl="0">
              <a:lnSpc>
                <a:spcPct val="100000"/>
              </a:lnSpc>
              <a:spcBef>
                <a:spcPts val="0"/>
              </a:spcBef>
              <a:spcAft>
                <a:spcPts val="0"/>
              </a:spcAft>
              <a:buClr>
                <a:schemeClr val="dk1"/>
              </a:buClr>
              <a:buSzPts val="3200"/>
              <a:buFont typeface="Arial"/>
              <a:buNone/>
            </a:pPr>
            <a:r>
              <a:rPr lang="en-US">
                <a:latin typeface="Arial"/>
                <a:ea typeface="Arial"/>
                <a:cs typeface="Arial"/>
                <a:sym typeface="Arial"/>
              </a:rPr>
              <a:t> </a:t>
            </a:r>
            <a:endParaRPr sz="1600">
              <a:latin typeface="Arial"/>
              <a:ea typeface="Arial"/>
              <a:cs typeface="Arial"/>
              <a:sym typeface="Arial"/>
            </a:endParaRPr>
          </a:p>
          <a:p>
            <a:pPr marL="0" lvl="0" indent="0" algn="ctr" rtl="0">
              <a:lnSpc>
                <a:spcPct val="100000"/>
              </a:lnSpc>
              <a:spcBef>
                <a:spcPts val="640"/>
              </a:spcBef>
              <a:spcAft>
                <a:spcPts val="0"/>
              </a:spcAft>
              <a:buClr>
                <a:schemeClr val="dk1"/>
              </a:buClr>
              <a:buSzPts val="3200"/>
              <a:buFont typeface="Arial"/>
              <a:buNone/>
            </a:pPr>
            <a:r>
              <a:rPr lang="en-US" b="1"/>
              <a:t>A Deep Dive into School Finance</a:t>
            </a:r>
            <a:endParaRPr/>
          </a:p>
          <a:p>
            <a:pPr marL="0" lvl="0" indent="0" algn="ctr" rtl="0">
              <a:lnSpc>
                <a:spcPct val="100000"/>
              </a:lnSpc>
              <a:spcBef>
                <a:spcPts val="640"/>
              </a:spcBef>
              <a:spcAft>
                <a:spcPts val="0"/>
              </a:spcAft>
              <a:buClr>
                <a:schemeClr val="dk1"/>
              </a:buClr>
              <a:buSzPts val="3200"/>
              <a:buFont typeface="Arial"/>
              <a:buNone/>
            </a:pPr>
            <a:r>
              <a:rPr lang="en-US"/>
              <a:t>Thursday, January 19 – 8:45 AM</a:t>
            </a:r>
            <a:endParaRPr/>
          </a:p>
          <a:p>
            <a:pPr marL="0" lvl="0" indent="0" algn="ctr" rtl="0">
              <a:spcBef>
                <a:spcPts val="640"/>
              </a:spcBef>
              <a:spcAft>
                <a:spcPts val="0"/>
              </a:spcAft>
              <a:buClr>
                <a:schemeClr val="dk1"/>
              </a:buClr>
              <a:buSzPts val="3200"/>
              <a:buFont typeface="Arial"/>
              <a:buNone/>
            </a:pPr>
            <a:r>
              <a:rPr lang="en-US"/>
              <a:t>Room 102 D/E</a:t>
            </a:r>
            <a:endParaRPr/>
          </a:p>
          <a:p>
            <a:pPr marL="0" lvl="0" indent="0" algn="ctr" rtl="0">
              <a:lnSpc>
                <a:spcPct val="100000"/>
              </a:lnSpc>
              <a:spcBef>
                <a:spcPts val="640"/>
              </a:spcBef>
              <a:spcAft>
                <a:spcPts val="0"/>
              </a:spcAft>
              <a:buClr>
                <a:schemeClr val="dk1"/>
              </a:buClr>
              <a:buSzPts val="3200"/>
              <a:buFont typeface="Arial"/>
              <a:buNone/>
            </a:pPr>
            <a:r>
              <a:rPr lang="en-US"/>
              <a:t>Presented by WI DPI and </a:t>
            </a:r>
            <a:br>
              <a:rPr lang="en-US"/>
            </a:br>
            <a:r>
              <a:rPr lang="en-US"/>
              <a:t>School Business Experts</a:t>
            </a:r>
            <a:endParaRPr/>
          </a:p>
        </p:txBody>
      </p:sp>
      <p:sp>
        <p:nvSpPr>
          <p:cNvPr id="1357" name="Google Shape;1357;p137"/>
          <p:cNvSpPr/>
          <p:nvPr/>
        </p:nvSpPr>
        <p:spPr>
          <a:xfrm>
            <a:off x="2460867" y="255173"/>
            <a:ext cx="6166937" cy="1143000"/>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333399"/>
                </a:solidFill>
                <a:latin typeface="Arial"/>
                <a:ea typeface="Arial"/>
                <a:cs typeface="Arial"/>
                <a:sym typeface="Arial"/>
              </a:rPr>
              <a:t>For More Information</a:t>
            </a:r>
            <a:endParaRPr sz="1400" b="0" i="0" u="none" strike="noStrike" cap="none">
              <a:solidFill>
                <a:srgbClr val="000000"/>
              </a:solidFill>
              <a:latin typeface="Arial"/>
              <a:ea typeface="Arial"/>
              <a:cs typeface="Arial"/>
              <a:sym typeface="Arial"/>
            </a:endParaRPr>
          </a:p>
        </p:txBody>
      </p:sp>
      <p:sp>
        <p:nvSpPr>
          <p:cNvPr id="1358" name="Google Shape;1358;p13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116</a:t>
            </a:fld>
            <a:endParaRPr/>
          </a:p>
        </p:txBody>
      </p:sp>
      <p:pic>
        <p:nvPicPr>
          <p:cNvPr id="1359" name="Google Shape;1359;p137"/>
          <p:cNvPicPr preferRelativeResize="0"/>
          <p:nvPr/>
        </p:nvPicPr>
        <p:blipFill rotWithShape="1">
          <a:blip r:embed="rId3">
            <a:alphaModFix/>
          </a:blip>
          <a:srcRect/>
          <a:stretch/>
        </p:blipFill>
        <p:spPr>
          <a:xfrm>
            <a:off x="152400" y="84036"/>
            <a:ext cx="1786495" cy="1986811"/>
          </a:xfrm>
          <a:prstGeom prst="rect">
            <a:avLst/>
          </a:prstGeom>
          <a:noFill/>
          <a:ln>
            <a:noFill/>
          </a:ln>
        </p:spPr>
      </p:pic>
    </p:spTree>
  </p:cSld>
  <p:clrMapOvr>
    <a:masterClrMapping/>
  </p:clrMapOvr>
  <p:transition spd="slow">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13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117</a:t>
            </a:fld>
            <a:endParaRPr/>
          </a:p>
        </p:txBody>
      </p:sp>
      <p:sp>
        <p:nvSpPr>
          <p:cNvPr id="1366" name="Google Shape;1366;p138"/>
          <p:cNvSpPr txBox="1">
            <a:spLocks noGrp="1"/>
          </p:cNvSpPr>
          <p:nvPr>
            <p:ph type="title"/>
          </p:nvPr>
        </p:nvSpPr>
        <p:spPr>
          <a:xfrm>
            <a:off x="2514600" y="274638"/>
            <a:ext cx="61722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chemeClr val="accent6"/>
                </a:solidFill>
              </a:rPr>
              <a:t>Additional Resources</a:t>
            </a:r>
            <a:endParaRPr/>
          </a:p>
        </p:txBody>
      </p:sp>
      <p:sp>
        <p:nvSpPr>
          <p:cNvPr id="1367" name="Google Shape;1367;p138"/>
          <p:cNvSpPr txBox="1">
            <a:spLocks noGrp="1"/>
          </p:cNvSpPr>
          <p:nvPr>
            <p:ph type="body" idx="1"/>
          </p:nvPr>
        </p:nvSpPr>
        <p:spPr>
          <a:xfrm>
            <a:off x="457200" y="2057400"/>
            <a:ext cx="8229600" cy="40687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800"/>
              <a:buFont typeface="Arial"/>
              <a:buChar char="•"/>
            </a:pPr>
            <a:r>
              <a:rPr lang="en-US" sz="2800" b="1">
                <a:solidFill>
                  <a:srgbClr val="000000"/>
                </a:solidFill>
              </a:rPr>
              <a:t>DPI School Financial Services Team - </a:t>
            </a:r>
            <a:r>
              <a:rPr lang="en-US" sz="2800"/>
              <a:t>dpi.wi.gov/sfs</a:t>
            </a:r>
            <a:endParaRPr/>
          </a:p>
          <a:p>
            <a:pPr marL="342900" lvl="0" indent="-342900" algn="l" rtl="0">
              <a:lnSpc>
                <a:spcPct val="90000"/>
              </a:lnSpc>
              <a:spcBef>
                <a:spcPts val="560"/>
              </a:spcBef>
              <a:spcAft>
                <a:spcPts val="0"/>
              </a:spcAft>
              <a:buClr>
                <a:srgbClr val="000000"/>
              </a:buClr>
              <a:buSzPts val="2800"/>
              <a:buFont typeface="Arial"/>
              <a:buChar char="•"/>
            </a:pPr>
            <a:r>
              <a:rPr lang="en-US" sz="2800" b="1">
                <a:solidFill>
                  <a:srgbClr val="000000"/>
                </a:solidFill>
              </a:rPr>
              <a:t>WASBO – </a:t>
            </a:r>
            <a:r>
              <a:rPr lang="en-US" sz="2800">
                <a:solidFill>
                  <a:srgbClr val="000000"/>
                </a:solidFill>
              </a:rPr>
              <a:t>WASBO.com</a:t>
            </a:r>
            <a:endParaRPr/>
          </a:p>
          <a:p>
            <a:pPr marL="342900" lvl="0" indent="-342900" algn="l" rtl="0">
              <a:lnSpc>
                <a:spcPct val="90000"/>
              </a:lnSpc>
              <a:spcBef>
                <a:spcPts val="560"/>
              </a:spcBef>
              <a:spcAft>
                <a:spcPts val="0"/>
              </a:spcAft>
              <a:buClr>
                <a:srgbClr val="000000"/>
              </a:buClr>
              <a:buSzPts val="2800"/>
              <a:buFont typeface="Arial"/>
              <a:buChar char="•"/>
            </a:pPr>
            <a:r>
              <a:rPr lang="en-US" sz="2800" b="1">
                <a:solidFill>
                  <a:srgbClr val="000000"/>
                </a:solidFill>
              </a:rPr>
              <a:t>WI Department of Revenue -  </a:t>
            </a:r>
            <a:r>
              <a:rPr lang="en-US" sz="2800">
                <a:solidFill>
                  <a:srgbClr val="000000"/>
                </a:solidFill>
              </a:rPr>
              <a:t>revenue.wi.gov/</a:t>
            </a:r>
            <a:endParaRPr/>
          </a:p>
          <a:p>
            <a:pPr marL="342900" lvl="0" indent="-342900" algn="l" rtl="0">
              <a:lnSpc>
                <a:spcPct val="90000"/>
              </a:lnSpc>
              <a:spcBef>
                <a:spcPts val="560"/>
              </a:spcBef>
              <a:spcAft>
                <a:spcPts val="0"/>
              </a:spcAft>
              <a:buClr>
                <a:srgbClr val="000000"/>
              </a:buClr>
              <a:buSzPts val="2800"/>
              <a:buFont typeface="Arial"/>
              <a:buChar char="•"/>
            </a:pPr>
            <a:r>
              <a:rPr lang="en-US" sz="2800" b="1">
                <a:solidFill>
                  <a:srgbClr val="000000"/>
                </a:solidFill>
              </a:rPr>
              <a:t>Legislative Fiscal Bureau - </a:t>
            </a:r>
            <a:r>
              <a:rPr lang="en-US" sz="2800">
                <a:solidFill>
                  <a:srgbClr val="000000"/>
                </a:solidFill>
              </a:rPr>
              <a:t>legis.state.wi.us/lfb/</a:t>
            </a:r>
            <a:endParaRPr/>
          </a:p>
          <a:p>
            <a:pPr marL="342900" lvl="0" indent="-342900" algn="l" rtl="0">
              <a:lnSpc>
                <a:spcPct val="90000"/>
              </a:lnSpc>
              <a:spcBef>
                <a:spcPts val="560"/>
              </a:spcBef>
              <a:spcAft>
                <a:spcPts val="0"/>
              </a:spcAft>
              <a:buClr>
                <a:srgbClr val="000000"/>
              </a:buClr>
              <a:buSzPts val="2800"/>
              <a:buFont typeface="Arial"/>
              <a:buChar char="•"/>
            </a:pPr>
            <a:r>
              <a:rPr lang="en-US" sz="2800" b="1">
                <a:solidFill>
                  <a:srgbClr val="000000"/>
                </a:solidFill>
              </a:rPr>
              <a:t>Wisconsin Policy Forum - </a:t>
            </a:r>
            <a:r>
              <a:rPr lang="en-US" sz="2800">
                <a:solidFill>
                  <a:srgbClr val="000000"/>
                </a:solidFill>
              </a:rPr>
              <a:t>wispolicyforum.org</a:t>
            </a:r>
            <a:endParaRPr/>
          </a:p>
        </p:txBody>
      </p:sp>
      <p:pic>
        <p:nvPicPr>
          <p:cNvPr id="1368" name="Google Shape;1368;p138"/>
          <p:cNvPicPr preferRelativeResize="0"/>
          <p:nvPr/>
        </p:nvPicPr>
        <p:blipFill rotWithShape="1">
          <a:blip r:embed="rId3">
            <a:alphaModFix/>
          </a:blip>
          <a:srcRect/>
          <a:stretch/>
        </p:blipFill>
        <p:spPr>
          <a:xfrm>
            <a:off x="152401" y="110930"/>
            <a:ext cx="1790700" cy="1991488"/>
          </a:xfrm>
          <a:prstGeom prst="rect">
            <a:avLst/>
          </a:prstGeom>
          <a:noFill/>
          <a:ln>
            <a:noFill/>
          </a:ln>
        </p:spPr>
      </p:pic>
    </p:spTree>
  </p:cSld>
  <p:clrMapOvr>
    <a:masterClrMapping/>
  </p:clrMapOvr>
  <p:transition spd="slow">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139"/>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118</a:t>
            </a:fld>
            <a:endParaRPr/>
          </a:p>
        </p:txBody>
      </p:sp>
      <p:sp>
        <p:nvSpPr>
          <p:cNvPr id="1375" name="Google Shape;1375;p139"/>
          <p:cNvSpPr txBox="1">
            <a:spLocks noGrp="1"/>
          </p:cNvSpPr>
          <p:nvPr>
            <p:ph type="title"/>
          </p:nvPr>
        </p:nvSpPr>
        <p:spPr>
          <a:xfrm>
            <a:off x="2155371" y="274638"/>
            <a:ext cx="65313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chemeClr val="accent2"/>
                </a:solidFill>
              </a:rPr>
              <a:t>Let’s Revisit Our Learning Targets</a:t>
            </a:r>
            <a:endParaRPr/>
          </a:p>
        </p:txBody>
      </p:sp>
      <p:sp>
        <p:nvSpPr>
          <p:cNvPr id="1376" name="Google Shape;1376;p139"/>
          <p:cNvSpPr txBox="1">
            <a:spLocks noGrp="1"/>
          </p:cNvSpPr>
          <p:nvPr>
            <p:ph type="body" idx="1"/>
          </p:nvPr>
        </p:nvSpPr>
        <p:spPr>
          <a:xfrm>
            <a:off x="457200" y="1949126"/>
            <a:ext cx="8229600" cy="4176900"/>
          </a:xfrm>
          <a:prstGeom prst="rect">
            <a:avLst/>
          </a:prstGeom>
          <a:noFill/>
          <a:ln>
            <a:noFill/>
          </a:ln>
        </p:spPr>
        <p:txBody>
          <a:bodyPr spcFirstLastPara="1" wrap="square" lIns="91425" tIns="45700" rIns="91425" bIns="45700" anchor="t" anchorCtr="0">
            <a:noAutofit/>
          </a:bodyPr>
          <a:lstStyle/>
          <a:p>
            <a:pPr marL="342900" lvl="0" indent="-330200" algn="l" rtl="0">
              <a:lnSpc>
                <a:spcPct val="100000"/>
              </a:lnSpc>
              <a:spcBef>
                <a:spcPts val="0"/>
              </a:spcBef>
              <a:spcAft>
                <a:spcPts val="0"/>
              </a:spcAft>
              <a:buClr>
                <a:schemeClr val="dk1"/>
              </a:buClr>
              <a:buSzPts val="3000"/>
              <a:buFont typeface="Arial"/>
              <a:buChar char="•"/>
            </a:pPr>
            <a:r>
              <a:rPr lang="en-US" sz="3000" b="1"/>
              <a:t>Enhance awareness and understanding of board members input areas</a:t>
            </a:r>
            <a:endParaRPr sz="3000"/>
          </a:p>
          <a:p>
            <a:pPr marL="342900" lvl="0" indent="-330200" algn="l" rtl="0">
              <a:lnSpc>
                <a:spcPct val="100000"/>
              </a:lnSpc>
              <a:spcBef>
                <a:spcPts val="640"/>
              </a:spcBef>
              <a:spcAft>
                <a:spcPts val="0"/>
              </a:spcAft>
              <a:buClr>
                <a:schemeClr val="dk1"/>
              </a:buClr>
              <a:buSzPts val="3000"/>
              <a:buFont typeface="Arial"/>
              <a:buChar char="•"/>
            </a:pPr>
            <a:r>
              <a:rPr lang="en-US" sz="3000" b="1"/>
              <a:t>Raise confidence level of board members in communicating on school finance topics</a:t>
            </a:r>
            <a:endParaRPr sz="3000"/>
          </a:p>
          <a:p>
            <a:pPr marL="342900" lvl="0" indent="-330200" algn="l" rtl="0">
              <a:lnSpc>
                <a:spcPct val="100000"/>
              </a:lnSpc>
              <a:spcBef>
                <a:spcPts val="640"/>
              </a:spcBef>
              <a:spcAft>
                <a:spcPts val="0"/>
              </a:spcAft>
              <a:buClr>
                <a:schemeClr val="dk1"/>
              </a:buClr>
              <a:buSzPts val="3000"/>
              <a:buFont typeface="Arial"/>
              <a:buChar char="•"/>
            </a:pPr>
            <a:r>
              <a:rPr lang="en-US" sz="3000" b="1"/>
              <a:t>Help foster an environment of trust between citizens and elected officials</a:t>
            </a:r>
            <a:endParaRPr sz="3000" b="1"/>
          </a:p>
          <a:p>
            <a:pPr marL="342900" lvl="0" indent="0" algn="l" rtl="0">
              <a:lnSpc>
                <a:spcPct val="100000"/>
              </a:lnSpc>
              <a:spcBef>
                <a:spcPts val="640"/>
              </a:spcBef>
              <a:spcAft>
                <a:spcPts val="0"/>
              </a:spcAft>
              <a:buSzPts val="1800"/>
              <a:buNone/>
            </a:pPr>
            <a:endParaRPr sz="3000" b="1"/>
          </a:p>
        </p:txBody>
      </p:sp>
      <p:pic>
        <p:nvPicPr>
          <p:cNvPr id="1377" name="Google Shape;1377;p139"/>
          <p:cNvPicPr preferRelativeResize="0"/>
          <p:nvPr/>
        </p:nvPicPr>
        <p:blipFill rotWithShape="1">
          <a:blip r:embed="rId3">
            <a:alphaModFix/>
          </a:blip>
          <a:srcRect/>
          <a:stretch/>
        </p:blipFill>
        <p:spPr>
          <a:xfrm>
            <a:off x="77676" y="4"/>
            <a:ext cx="1752600" cy="1949115"/>
          </a:xfrm>
          <a:prstGeom prst="rect">
            <a:avLst/>
          </a:prstGeom>
          <a:noFill/>
          <a:ln>
            <a:noFill/>
          </a:ln>
        </p:spPr>
      </p:pic>
    </p:spTree>
  </p:cSld>
  <p:clrMapOvr>
    <a:masterClrMapping/>
  </p:clrMapOvr>
  <p:transition spd="slow">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140"/>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119</a:t>
            </a:fld>
            <a:endParaRPr/>
          </a:p>
        </p:txBody>
      </p:sp>
      <p:sp>
        <p:nvSpPr>
          <p:cNvPr id="1384" name="Google Shape;1384;p140"/>
          <p:cNvSpPr txBox="1">
            <a:spLocks noGrp="1"/>
          </p:cNvSpPr>
          <p:nvPr>
            <p:ph type="title"/>
          </p:nvPr>
        </p:nvSpPr>
        <p:spPr>
          <a:xfrm>
            <a:off x="2100943" y="274638"/>
            <a:ext cx="65859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Session Evaluation</a:t>
            </a:r>
            <a:endParaRPr/>
          </a:p>
        </p:txBody>
      </p:sp>
      <p:sp>
        <p:nvSpPr>
          <p:cNvPr id="1385" name="Google Shape;1385;p140"/>
          <p:cNvSpPr txBox="1">
            <a:spLocks noGrp="1"/>
          </p:cNvSpPr>
          <p:nvPr>
            <p:ph type="body" idx="1"/>
          </p:nvPr>
        </p:nvSpPr>
        <p:spPr>
          <a:xfrm>
            <a:off x="457200" y="20574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a:t>This is the sixteenth year we have offered this session.  We look forward to providing continuing education on school finance topics.</a:t>
            </a:r>
            <a:endParaRPr/>
          </a:p>
          <a:p>
            <a:pPr marL="342900" lvl="0" indent="-342900" algn="l" rtl="0">
              <a:lnSpc>
                <a:spcPct val="90000"/>
              </a:lnSpc>
              <a:spcBef>
                <a:spcPts val="560"/>
              </a:spcBef>
              <a:spcAft>
                <a:spcPts val="0"/>
              </a:spcAft>
              <a:buClr>
                <a:schemeClr val="dk1"/>
              </a:buClr>
              <a:buSzPts val="2800"/>
              <a:buFont typeface="Arial"/>
              <a:buChar char="•"/>
            </a:pPr>
            <a:r>
              <a:rPr lang="en-US" sz="2800"/>
              <a:t>Please complete the evaluation form at the end of the session.  We appreciate your feedback on what worked, what didn’t and what you would like to learn more about.</a:t>
            </a:r>
            <a:endParaRPr/>
          </a:p>
          <a:p>
            <a:pPr marL="342900" lvl="0" indent="-342900" algn="l" rtl="0">
              <a:lnSpc>
                <a:spcPct val="90000"/>
              </a:lnSpc>
              <a:spcBef>
                <a:spcPts val="560"/>
              </a:spcBef>
              <a:spcAft>
                <a:spcPts val="0"/>
              </a:spcAft>
              <a:buClr>
                <a:schemeClr val="dk1"/>
              </a:buClr>
              <a:buSzPts val="2800"/>
              <a:buFont typeface="Arial"/>
              <a:buChar char="•"/>
            </a:pPr>
            <a:r>
              <a:rPr lang="en-US" sz="2800"/>
              <a:t>If you need more time you can drop off your evaluation at the WASBO booth - #901.</a:t>
            </a:r>
            <a:endParaRPr/>
          </a:p>
        </p:txBody>
      </p:sp>
      <p:pic>
        <p:nvPicPr>
          <p:cNvPr id="1386" name="Google Shape;1386;p140"/>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3"/>
          <p:cNvPicPr preferRelativeResize="0"/>
          <p:nvPr/>
        </p:nvPicPr>
        <p:blipFill rotWithShape="1">
          <a:blip r:embed="rId3">
            <a:alphaModFix/>
          </a:blip>
          <a:srcRect/>
          <a:stretch/>
        </p:blipFill>
        <p:spPr>
          <a:xfrm>
            <a:off x="101725" y="174350"/>
            <a:ext cx="1002550" cy="1114975"/>
          </a:xfrm>
          <a:prstGeom prst="rect">
            <a:avLst/>
          </a:prstGeom>
          <a:noFill/>
          <a:ln>
            <a:noFill/>
          </a:ln>
        </p:spPr>
      </p:pic>
      <p:sp>
        <p:nvSpPr>
          <p:cNvPr id="247" name="Google Shape;247;p33"/>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
        <p:nvSpPr>
          <p:cNvPr id="248" name="Google Shape;248;p33"/>
          <p:cNvSpPr txBox="1">
            <a:spLocks noGrp="1"/>
          </p:cNvSpPr>
          <p:nvPr>
            <p:ph type="body" idx="1"/>
          </p:nvPr>
        </p:nvSpPr>
        <p:spPr>
          <a:xfrm>
            <a:off x="0" y="459750"/>
            <a:ext cx="8865000" cy="6032100"/>
          </a:xfrm>
          <a:prstGeom prst="rect">
            <a:avLst/>
          </a:prstGeom>
          <a:noFill/>
          <a:ln>
            <a:noFill/>
          </a:ln>
        </p:spPr>
        <p:txBody>
          <a:bodyPr spcFirstLastPara="1" wrap="square" lIns="91425" tIns="45700" rIns="91425" bIns="45700" anchor="t" anchorCtr="0">
            <a:noAutofit/>
          </a:bodyPr>
          <a:lstStyle/>
          <a:p>
            <a:pPr marL="742950" lvl="1" indent="-285750" algn="l" rtl="0">
              <a:lnSpc>
                <a:spcPct val="90000"/>
              </a:lnSpc>
              <a:spcBef>
                <a:spcPts val="0"/>
              </a:spcBef>
              <a:spcAft>
                <a:spcPts val="0"/>
              </a:spcAft>
              <a:buClr>
                <a:schemeClr val="dk1"/>
              </a:buClr>
              <a:buSzPts val="2800"/>
              <a:buFont typeface="Arial"/>
              <a:buNone/>
            </a:pPr>
            <a:endParaRPr/>
          </a:p>
          <a:p>
            <a:pPr marL="742950" lvl="1" indent="-285750" algn="ctr" rtl="0">
              <a:lnSpc>
                <a:spcPct val="90000"/>
              </a:lnSpc>
              <a:spcBef>
                <a:spcPts val="800"/>
              </a:spcBef>
              <a:spcAft>
                <a:spcPts val="0"/>
              </a:spcAft>
              <a:buClr>
                <a:schemeClr val="accent2"/>
              </a:buClr>
              <a:buSzPts val="4000"/>
              <a:buFont typeface="Arial"/>
              <a:buNone/>
            </a:pPr>
            <a:r>
              <a:rPr lang="en-US" sz="4000" b="1">
                <a:solidFill>
                  <a:schemeClr val="accent2"/>
                </a:solidFill>
              </a:rPr>
              <a:t>  Your Budget Process Includes a Public </a:t>
            </a:r>
            <a:r>
              <a:rPr lang="en-US" sz="4000" b="1">
                <a:solidFill>
                  <a:schemeClr val="accent2"/>
                </a:solidFill>
                <a:latin typeface="Arial"/>
                <a:ea typeface="Arial"/>
                <a:cs typeface="Arial"/>
                <a:sym typeface="Arial"/>
              </a:rPr>
              <a:t>Engagement Plan </a:t>
            </a:r>
            <a:r>
              <a:rPr lang="en-US" sz="4000" b="1">
                <a:solidFill>
                  <a:schemeClr val="accent2"/>
                </a:solidFill>
              </a:rPr>
              <a:t>that Fits Your Community </a:t>
            </a:r>
            <a:endParaRPr sz="4000" b="1">
              <a:solidFill>
                <a:schemeClr val="accent2"/>
              </a:solidFill>
            </a:endParaRPr>
          </a:p>
          <a:p>
            <a:pPr marL="742950" lvl="1" indent="-285750" algn="l" rtl="0">
              <a:lnSpc>
                <a:spcPct val="90000"/>
              </a:lnSpc>
              <a:spcBef>
                <a:spcPts val="800"/>
              </a:spcBef>
              <a:spcAft>
                <a:spcPts val="0"/>
              </a:spcAft>
              <a:buClr>
                <a:schemeClr val="accent2"/>
              </a:buClr>
              <a:buSzPts val="4000"/>
              <a:buFont typeface="Arial"/>
              <a:buNone/>
            </a:pPr>
            <a:endParaRPr sz="1600"/>
          </a:p>
          <a:p>
            <a:pPr marL="742950" lvl="1" indent="-285750" algn="ctr" rtl="0">
              <a:lnSpc>
                <a:spcPct val="90000"/>
              </a:lnSpc>
              <a:spcBef>
                <a:spcPts val="720"/>
              </a:spcBef>
              <a:spcAft>
                <a:spcPts val="0"/>
              </a:spcAft>
              <a:buClr>
                <a:schemeClr val="accent2"/>
              </a:buClr>
              <a:buSzPts val="3600"/>
              <a:buFont typeface="Arial"/>
              <a:buNone/>
            </a:pPr>
            <a:endParaRPr/>
          </a:p>
          <a:p>
            <a:pPr marL="342900" lvl="0" indent="-342900" algn="l" rtl="0">
              <a:lnSpc>
                <a:spcPct val="90000"/>
              </a:lnSpc>
              <a:spcBef>
                <a:spcPts val="220"/>
              </a:spcBef>
              <a:spcAft>
                <a:spcPts val="0"/>
              </a:spcAft>
              <a:buClr>
                <a:schemeClr val="dk1"/>
              </a:buClr>
              <a:buSzPts val="1100"/>
              <a:buFont typeface="Arial"/>
              <a:buNone/>
            </a:pPr>
            <a:endParaRPr sz="1100" b="1"/>
          </a:p>
          <a:p>
            <a:pPr marL="342900" lvl="0" indent="-266700" algn="l" rtl="0">
              <a:lnSpc>
                <a:spcPct val="90000"/>
              </a:lnSpc>
              <a:spcBef>
                <a:spcPts val="240"/>
              </a:spcBef>
              <a:spcAft>
                <a:spcPts val="0"/>
              </a:spcAft>
              <a:buClr>
                <a:schemeClr val="dk1"/>
              </a:buClr>
              <a:buSzPts val="1200"/>
              <a:buFont typeface="Noto Sans Symbols"/>
              <a:buNone/>
            </a:pPr>
            <a:endParaRPr sz="1200" b="1"/>
          </a:p>
          <a:p>
            <a:pPr marL="342900" lvl="0" indent="-266700" algn="l" rtl="0">
              <a:lnSpc>
                <a:spcPct val="90000"/>
              </a:lnSpc>
              <a:spcBef>
                <a:spcPts val="240"/>
              </a:spcBef>
              <a:spcAft>
                <a:spcPts val="0"/>
              </a:spcAft>
              <a:buClr>
                <a:schemeClr val="dk1"/>
              </a:buClr>
              <a:buSzPts val="1200"/>
              <a:buFont typeface="Noto Sans Symbols"/>
              <a:buNone/>
            </a:pPr>
            <a:endParaRPr sz="1200" b="1"/>
          </a:p>
          <a:p>
            <a:pPr marL="342900" lvl="0" indent="-342900" algn="l" rtl="0">
              <a:lnSpc>
                <a:spcPct val="90000"/>
              </a:lnSpc>
              <a:spcBef>
                <a:spcPts val="720"/>
              </a:spcBef>
              <a:spcAft>
                <a:spcPts val="0"/>
              </a:spcAft>
              <a:buClr>
                <a:schemeClr val="dk1"/>
              </a:buClr>
              <a:buSzPts val="3600"/>
              <a:buFont typeface="Arial"/>
              <a:buNone/>
            </a:pPr>
            <a:endParaRPr sz="3600" b="1"/>
          </a:p>
          <a:p>
            <a:pPr marL="342900" lvl="0" indent="-342900" algn="l" rtl="0">
              <a:lnSpc>
                <a:spcPct val="90000"/>
              </a:lnSpc>
              <a:spcBef>
                <a:spcPts val="720"/>
              </a:spcBef>
              <a:spcAft>
                <a:spcPts val="0"/>
              </a:spcAft>
              <a:buClr>
                <a:schemeClr val="dk1"/>
              </a:buClr>
              <a:buSzPts val="3600"/>
              <a:buFont typeface="Arial"/>
              <a:buNone/>
            </a:pPr>
            <a:endParaRPr sz="3600" b="1"/>
          </a:p>
          <a:p>
            <a:pPr marL="0" lvl="0" indent="0" algn="l" rtl="0">
              <a:lnSpc>
                <a:spcPct val="90000"/>
              </a:lnSpc>
              <a:spcBef>
                <a:spcPts val="720"/>
              </a:spcBef>
              <a:spcAft>
                <a:spcPts val="0"/>
              </a:spcAft>
              <a:buClr>
                <a:schemeClr val="dk1"/>
              </a:buClr>
              <a:buSzPts val="3600"/>
              <a:buFont typeface="Arial"/>
              <a:buNone/>
            </a:pPr>
            <a:endParaRPr sz="3600" b="1"/>
          </a:p>
          <a:p>
            <a:pPr marL="457200" lvl="0" indent="457200" algn="l" rtl="0">
              <a:lnSpc>
                <a:spcPct val="90000"/>
              </a:lnSpc>
              <a:spcBef>
                <a:spcPts val="720"/>
              </a:spcBef>
              <a:spcAft>
                <a:spcPts val="0"/>
              </a:spcAft>
              <a:buClr>
                <a:schemeClr val="dk1"/>
              </a:buClr>
              <a:buSzPts val="3600"/>
              <a:buFont typeface="Arial"/>
              <a:buNone/>
            </a:pPr>
            <a:endParaRPr sz="4000" b="1">
              <a:solidFill>
                <a:schemeClr val="accent2"/>
              </a:solidFill>
            </a:endParaRPr>
          </a:p>
        </p:txBody>
      </p:sp>
      <p:pic>
        <p:nvPicPr>
          <p:cNvPr id="249" name="Google Shape;249;p33"/>
          <p:cNvPicPr preferRelativeResize="0"/>
          <p:nvPr/>
        </p:nvPicPr>
        <p:blipFill rotWithShape="1">
          <a:blip r:embed="rId4">
            <a:alphaModFix/>
          </a:blip>
          <a:srcRect/>
          <a:stretch/>
        </p:blipFill>
        <p:spPr>
          <a:xfrm>
            <a:off x="371575" y="2819988"/>
            <a:ext cx="8559688" cy="2859826"/>
          </a:xfrm>
          <a:prstGeom prst="rect">
            <a:avLst/>
          </a:prstGeom>
          <a:noFill/>
          <a:ln>
            <a:noFill/>
          </a:ln>
        </p:spPr>
      </p:pic>
      <p:sp>
        <p:nvSpPr>
          <p:cNvPr id="250" name="Google Shape;250;p33"/>
          <p:cNvSpPr/>
          <p:nvPr/>
        </p:nvSpPr>
        <p:spPr>
          <a:xfrm>
            <a:off x="4534700" y="2865674"/>
            <a:ext cx="2438100" cy="2768472"/>
          </a:xfrm>
          <a:prstGeom prst="irregularSeal1">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p:transition spd="slow">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1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120</a:t>
            </a:fld>
            <a:endParaRPr/>
          </a:p>
        </p:txBody>
      </p:sp>
      <p:pic>
        <p:nvPicPr>
          <p:cNvPr id="1392" name="Google Shape;1392;p141"/>
          <p:cNvPicPr preferRelativeResize="0"/>
          <p:nvPr/>
        </p:nvPicPr>
        <p:blipFill rotWithShape="1">
          <a:blip r:embed="rId3">
            <a:alphaModFix/>
          </a:blip>
          <a:srcRect/>
          <a:stretch/>
        </p:blipFill>
        <p:spPr>
          <a:xfrm>
            <a:off x="152401" y="110929"/>
            <a:ext cx="2144486" cy="2384943"/>
          </a:xfrm>
          <a:prstGeom prst="rect">
            <a:avLst/>
          </a:prstGeom>
          <a:noFill/>
          <a:ln>
            <a:noFill/>
          </a:ln>
        </p:spPr>
      </p:pic>
      <p:sp>
        <p:nvSpPr>
          <p:cNvPr id="1393" name="Google Shape;1393;p141"/>
          <p:cNvSpPr/>
          <p:nvPr/>
        </p:nvSpPr>
        <p:spPr>
          <a:xfrm>
            <a:off x="2726692" y="457200"/>
            <a:ext cx="6166937" cy="4927600"/>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chemeClr val="accent6"/>
                </a:solidFill>
                <a:latin typeface="Arial"/>
                <a:ea typeface="Arial"/>
                <a:cs typeface="Arial"/>
                <a:sym typeface="Arial"/>
              </a:rPr>
              <a:t>Thank you for joining us today.</a:t>
            </a:r>
            <a:endParaRPr sz="4400" b="1" i="0" u="none" strike="noStrike" cap="none">
              <a:solidFill>
                <a:schemeClr val="accent6"/>
              </a:solidFill>
              <a:latin typeface="Arial"/>
              <a:ea typeface="Arial"/>
              <a:cs typeface="Arial"/>
              <a:sym typeface="Arial"/>
            </a:endParaRPr>
          </a:p>
        </p:txBody>
      </p:sp>
    </p:spTree>
  </p:cSld>
  <p:clrMapOvr>
    <a:masterClrMapping/>
  </p:clrMapOvr>
  <p:transition spd="slow">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p142"/>
          <p:cNvSpPr txBox="1">
            <a:spLocks noGrp="1"/>
          </p:cNvSpPr>
          <p:nvPr>
            <p:ph type="title"/>
          </p:nvPr>
        </p:nvSpPr>
        <p:spPr>
          <a:xfrm>
            <a:off x="0" y="-1"/>
            <a:ext cx="7924800" cy="841200"/>
          </a:xfrm>
          <a:prstGeom prst="rect">
            <a:avLst/>
          </a:prstGeom>
          <a:noFill/>
          <a:ln>
            <a:noFill/>
          </a:ln>
        </p:spPr>
        <p:txBody>
          <a:bodyPr spcFirstLastPara="1" wrap="square" lIns="228600" tIns="45700" rIns="0" bIns="45700" anchor="b" anchorCtr="0">
            <a:noAutofit/>
          </a:bodyPr>
          <a:lstStyle/>
          <a:p>
            <a:pPr marL="0" lvl="0" indent="0" algn="l" rtl="0">
              <a:lnSpc>
                <a:spcPct val="80000"/>
              </a:lnSpc>
              <a:spcBef>
                <a:spcPts val="0"/>
              </a:spcBef>
              <a:spcAft>
                <a:spcPts val="0"/>
              </a:spcAft>
              <a:buClr>
                <a:schemeClr val="lt1"/>
              </a:buClr>
              <a:buSzPts val="2400"/>
              <a:buFont typeface="Quattrocento Sans"/>
              <a:buNone/>
            </a:pPr>
            <a:r>
              <a:rPr lang="en-US"/>
              <a:t>Concepts – Tax Levy</a:t>
            </a:r>
            <a:endParaRPr/>
          </a:p>
        </p:txBody>
      </p:sp>
      <p:sp>
        <p:nvSpPr>
          <p:cNvPr id="1399" name="Google Shape;1399;p142"/>
          <p:cNvSpPr/>
          <p:nvPr/>
        </p:nvSpPr>
        <p:spPr>
          <a:xfrm>
            <a:off x="7772400" y="914400"/>
            <a:ext cx="1371600" cy="5943600"/>
          </a:xfrm>
          <a:prstGeom prst="rect">
            <a:avLst/>
          </a:prstGeom>
          <a:solidFill>
            <a:srgbClr val="D6F0F5"/>
          </a:solidFill>
          <a:ln w="12700" cap="flat" cmpd="sng">
            <a:solidFill>
              <a:srgbClr val="D6F0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2400" b="1" i="1">
              <a:solidFill>
                <a:schemeClr val="dk1"/>
              </a:solidFill>
              <a:latin typeface="Quattrocento Sans"/>
              <a:ea typeface="Quattrocento Sans"/>
              <a:cs typeface="Quattrocento Sans"/>
              <a:sym typeface="Quattrocento Sans"/>
            </a:endParaRPr>
          </a:p>
        </p:txBody>
      </p:sp>
      <p:sp>
        <p:nvSpPr>
          <p:cNvPr id="1400" name="Google Shape;1400;p142"/>
          <p:cNvSpPr/>
          <p:nvPr/>
        </p:nvSpPr>
        <p:spPr>
          <a:xfrm>
            <a:off x="381000" y="5562600"/>
            <a:ext cx="7239000" cy="1089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i="1">
                <a:solidFill>
                  <a:schemeClr val="dk1"/>
                </a:solidFill>
                <a:latin typeface="Quattrocento Sans"/>
                <a:ea typeface="Quattrocento Sans"/>
                <a:cs typeface="Quattrocento Sans"/>
                <a:sym typeface="Quattrocento Sans"/>
              </a:rPr>
              <a:t>“In addition to changes in the school districts levy and mill rate, the individual taxpayers’ school levy impact can change year to year due to changes in assessed value, assessment ratio, resulting fair market value, and the school levy credit.”</a:t>
            </a:r>
            <a:endParaRPr/>
          </a:p>
        </p:txBody>
      </p:sp>
      <p:pic>
        <p:nvPicPr>
          <p:cNvPr id="1401" name="Google Shape;1401;p142"/>
          <p:cNvPicPr preferRelativeResize="0"/>
          <p:nvPr/>
        </p:nvPicPr>
        <p:blipFill rotWithShape="1">
          <a:blip r:embed="rId3">
            <a:alphaModFix/>
          </a:blip>
          <a:srcRect/>
          <a:stretch/>
        </p:blipFill>
        <p:spPr>
          <a:xfrm>
            <a:off x="747712" y="1597325"/>
            <a:ext cx="6429375" cy="3162300"/>
          </a:xfrm>
          <a:prstGeom prst="rect">
            <a:avLst/>
          </a:prstGeom>
          <a:noFill/>
          <a:ln w="9525" cap="flat" cmpd="sng">
            <a:solidFill>
              <a:schemeClr val="dk1"/>
            </a:solidFill>
            <a:prstDash val="solid"/>
            <a:miter lim="800000"/>
            <a:headEnd type="none" w="sm" len="sm"/>
            <a:tailEnd type="none" w="sm" len="sm"/>
          </a:ln>
        </p:spPr>
      </p:pic>
      <p:grpSp>
        <p:nvGrpSpPr>
          <p:cNvPr id="1402" name="Google Shape;1402;p142"/>
          <p:cNvGrpSpPr/>
          <p:nvPr/>
        </p:nvGrpSpPr>
        <p:grpSpPr>
          <a:xfrm>
            <a:off x="384214" y="4531340"/>
            <a:ext cx="7308738" cy="843300"/>
            <a:chOff x="3214" y="111740"/>
            <a:chExt cx="7308738" cy="843300"/>
          </a:xfrm>
        </p:grpSpPr>
        <p:sp>
          <p:nvSpPr>
            <p:cNvPr id="1403" name="Google Shape;1403;p142"/>
            <p:cNvSpPr/>
            <p:nvPr/>
          </p:nvSpPr>
          <p:spPr>
            <a:xfrm>
              <a:off x="3214" y="111740"/>
              <a:ext cx="1405500" cy="843300"/>
            </a:xfrm>
            <a:prstGeom prst="roundRect">
              <a:avLst>
                <a:gd name="adj" fmla="val 10000"/>
              </a:avLst>
            </a:prstGeom>
            <a:solidFill>
              <a:schemeClr val="lt1"/>
            </a:solidFill>
            <a:ln w="25400" cap="flat" cmpd="sng">
              <a:solidFill>
                <a:srgbClr val="006E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42"/>
            <p:cNvSpPr txBox="1"/>
            <p:nvPr/>
          </p:nvSpPr>
          <p:spPr>
            <a:xfrm>
              <a:off x="27914" y="136440"/>
              <a:ext cx="1356000" cy="793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a:solidFill>
                    <a:schemeClr val="lt1"/>
                  </a:solidFill>
                  <a:latin typeface="Quattrocento Sans"/>
                  <a:ea typeface="Quattrocento Sans"/>
                  <a:cs typeface="Quattrocento Sans"/>
                  <a:sym typeface="Quattrocento Sans"/>
                </a:rPr>
                <a:t>Fair Market Value</a:t>
              </a:r>
              <a:endParaRPr/>
            </a:p>
          </p:txBody>
        </p:sp>
        <p:sp>
          <p:nvSpPr>
            <p:cNvPr id="1405" name="Google Shape;1405;p142"/>
            <p:cNvSpPr/>
            <p:nvPr/>
          </p:nvSpPr>
          <p:spPr>
            <a:xfrm>
              <a:off x="1549300" y="359113"/>
              <a:ext cx="297900" cy="348600"/>
            </a:xfrm>
            <a:prstGeom prst="mathMultiply">
              <a:avLst>
                <a:gd name="adj1" fmla="val 23520"/>
              </a:avLst>
            </a:prstGeom>
            <a:solidFill>
              <a:srgbClr val="A8B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42"/>
            <p:cNvSpPr txBox="1"/>
            <p:nvPr/>
          </p:nvSpPr>
          <p:spPr>
            <a:xfrm>
              <a:off x="1549300" y="428827"/>
              <a:ext cx="208500" cy="209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Quattrocento Sans"/>
                <a:ea typeface="Quattrocento Sans"/>
                <a:cs typeface="Quattrocento Sans"/>
                <a:sym typeface="Quattrocento Sans"/>
              </a:endParaRPr>
            </a:p>
          </p:txBody>
        </p:sp>
        <p:sp>
          <p:nvSpPr>
            <p:cNvPr id="1407" name="Google Shape;1407;p142"/>
            <p:cNvSpPr/>
            <p:nvPr/>
          </p:nvSpPr>
          <p:spPr>
            <a:xfrm>
              <a:off x="1970960" y="111740"/>
              <a:ext cx="1405500" cy="843300"/>
            </a:xfrm>
            <a:prstGeom prst="roundRect">
              <a:avLst>
                <a:gd name="adj" fmla="val 1000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42"/>
            <p:cNvSpPr txBox="1"/>
            <p:nvPr/>
          </p:nvSpPr>
          <p:spPr>
            <a:xfrm>
              <a:off x="1995660" y="136440"/>
              <a:ext cx="1356000" cy="793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a:solidFill>
                    <a:schemeClr val="accent2"/>
                  </a:solidFill>
                  <a:latin typeface="Quattrocento Sans"/>
                  <a:ea typeface="Quattrocento Sans"/>
                  <a:cs typeface="Quattrocento Sans"/>
                  <a:sym typeface="Quattrocento Sans"/>
                </a:rPr>
                <a:t>School Levy Rate</a:t>
              </a:r>
              <a:endParaRPr/>
            </a:p>
          </p:txBody>
        </p:sp>
        <p:sp>
          <p:nvSpPr>
            <p:cNvPr id="1409" name="Google Shape;1409;p142"/>
            <p:cNvSpPr/>
            <p:nvPr/>
          </p:nvSpPr>
          <p:spPr>
            <a:xfrm>
              <a:off x="3517046" y="359113"/>
              <a:ext cx="297900" cy="348600"/>
            </a:xfrm>
            <a:prstGeom prst="mathMinus">
              <a:avLst>
                <a:gd name="adj1" fmla="val 23520"/>
              </a:avLst>
            </a:prstGeom>
            <a:solidFill>
              <a:srgbClr val="A8B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42"/>
            <p:cNvSpPr txBox="1"/>
            <p:nvPr/>
          </p:nvSpPr>
          <p:spPr>
            <a:xfrm>
              <a:off x="3517046" y="428827"/>
              <a:ext cx="208500" cy="209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Quattrocento Sans"/>
                <a:ea typeface="Quattrocento Sans"/>
                <a:cs typeface="Quattrocento Sans"/>
                <a:sym typeface="Quattrocento Sans"/>
              </a:endParaRPr>
            </a:p>
          </p:txBody>
        </p:sp>
        <p:sp>
          <p:nvSpPr>
            <p:cNvPr id="1411" name="Google Shape;1411;p142"/>
            <p:cNvSpPr/>
            <p:nvPr/>
          </p:nvSpPr>
          <p:spPr>
            <a:xfrm>
              <a:off x="3938706" y="111740"/>
              <a:ext cx="1405500" cy="843300"/>
            </a:xfrm>
            <a:prstGeom prst="roundRect">
              <a:avLst>
                <a:gd name="adj" fmla="val 10000"/>
              </a:avLst>
            </a:prstGeom>
            <a:solidFill>
              <a:schemeClr val="lt1"/>
            </a:solidFill>
            <a:ln w="25400" cap="flat" cmpd="sng">
              <a:solidFill>
                <a:srgbClr val="006E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42"/>
            <p:cNvSpPr txBox="1"/>
            <p:nvPr/>
          </p:nvSpPr>
          <p:spPr>
            <a:xfrm>
              <a:off x="3963406" y="136440"/>
              <a:ext cx="1356000" cy="793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a:solidFill>
                    <a:schemeClr val="lt1"/>
                  </a:solidFill>
                  <a:latin typeface="Quattrocento Sans"/>
                  <a:ea typeface="Quattrocento Sans"/>
                  <a:cs typeface="Quattrocento Sans"/>
                  <a:sym typeface="Quattrocento Sans"/>
                </a:rPr>
                <a:t>School Levy Credit</a:t>
              </a:r>
              <a:endParaRPr/>
            </a:p>
          </p:txBody>
        </p:sp>
        <p:sp>
          <p:nvSpPr>
            <p:cNvPr id="1413" name="Google Shape;1413;p142"/>
            <p:cNvSpPr/>
            <p:nvPr/>
          </p:nvSpPr>
          <p:spPr>
            <a:xfrm>
              <a:off x="5484792" y="359113"/>
              <a:ext cx="297900" cy="348600"/>
            </a:xfrm>
            <a:prstGeom prst="mathEqual">
              <a:avLst>
                <a:gd name="adj1" fmla="val 23520"/>
                <a:gd name="adj2" fmla="val 11760"/>
              </a:avLst>
            </a:prstGeom>
            <a:solidFill>
              <a:srgbClr val="A8BD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42"/>
            <p:cNvSpPr txBox="1"/>
            <p:nvPr/>
          </p:nvSpPr>
          <p:spPr>
            <a:xfrm>
              <a:off x="5484792" y="428827"/>
              <a:ext cx="208500" cy="209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300">
                <a:solidFill>
                  <a:schemeClr val="lt1"/>
                </a:solidFill>
                <a:latin typeface="Quattrocento Sans"/>
                <a:ea typeface="Quattrocento Sans"/>
                <a:cs typeface="Quattrocento Sans"/>
                <a:sym typeface="Quattrocento Sans"/>
              </a:endParaRPr>
            </a:p>
          </p:txBody>
        </p:sp>
        <p:sp>
          <p:nvSpPr>
            <p:cNvPr id="1415" name="Google Shape;1415;p142"/>
            <p:cNvSpPr/>
            <p:nvPr/>
          </p:nvSpPr>
          <p:spPr>
            <a:xfrm>
              <a:off x="5906452" y="111740"/>
              <a:ext cx="1405500" cy="843300"/>
            </a:xfrm>
            <a:prstGeom prst="roundRect">
              <a:avLst>
                <a:gd name="adj" fmla="val 10000"/>
              </a:avLst>
            </a:prstGeom>
            <a:solidFill>
              <a:schemeClr val="lt1"/>
            </a:solidFill>
            <a:ln w="25400" cap="flat" cmpd="sng">
              <a:solidFill>
                <a:srgbClr val="006E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42"/>
            <p:cNvSpPr txBox="1"/>
            <p:nvPr/>
          </p:nvSpPr>
          <p:spPr>
            <a:xfrm>
              <a:off x="5931152" y="136440"/>
              <a:ext cx="1356000" cy="793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a:solidFill>
                    <a:schemeClr val="lt1"/>
                  </a:solidFill>
                  <a:latin typeface="Quattrocento Sans"/>
                  <a:ea typeface="Quattrocento Sans"/>
                  <a:cs typeface="Quattrocento Sans"/>
                  <a:sym typeface="Quattrocento Sans"/>
                </a:rPr>
                <a:t>Individuals’ School Levy</a:t>
              </a:r>
              <a:endParaRPr/>
            </a:p>
          </p:txBody>
        </p:sp>
      </p:grpSp>
      <p:sp>
        <p:nvSpPr>
          <p:cNvPr id="1417" name="Google Shape;1417;p142"/>
          <p:cNvSpPr/>
          <p:nvPr/>
        </p:nvSpPr>
        <p:spPr>
          <a:xfrm>
            <a:off x="626014" y="4024771"/>
            <a:ext cx="669300" cy="15240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418" name="Google Shape;1418;p142"/>
          <p:cNvSpPr/>
          <p:nvPr/>
        </p:nvSpPr>
        <p:spPr>
          <a:xfrm>
            <a:off x="3893391" y="2686241"/>
            <a:ext cx="685800" cy="186900"/>
          </a:xfrm>
          <a:prstGeom prst="ellipse">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419" name="Google Shape;1419;p142"/>
          <p:cNvSpPr/>
          <p:nvPr/>
        </p:nvSpPr>
        <p:spPr>
          <a:xfrm>
            <a:off x="4586381" y="2674019"/>
            <a:ext cx="228600" cy="211200"/>
          </a:xfrm>
          <a:prstGeom prst="mathMultiply">
            <a:avLst>
              <a:gd name="adj1" fmla="val 2352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420" name="Google Shape;1420;p142"/>
          <p:cNvSpPr txBox="1"/>
          <p:nvPr/>
        </p:nvSpPr>
        <p:spPr>
          <a:xfrm>
            <a:off x="4871774" y="2686241"/>
            <a:ext cx="1059600" cy="1869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US" sz="1200">
                <a:solidFill>
                  <a:schemeClr val="dk1"/>
                </a:solidFill>
                <a:latin typeface="Quattrocento Sans"/>
                <a:ea typeface="Quattrocento Sans"/>
                <a:cs typeface="Quattrocento Sans"/>
                <a:sym typeface="Quattrocento Sans"/>
              </a:rPr>
              <a:t>.00929125</a:t>
            </a:r>
            <a:endParaRPr/>
          </a:p>
        </p:txBody>
      </p:sp>
      <p:sp>
        <p:nvSpPr>
          <p:cNvPr id="1421" name="Google Shape;1421;p142"/>
          <p:cNvSpPr/>
          <p:nvPr/>
        </p:nvSpPr>
        <p:spPr>
          <a:xfrm>
            <a:off x="5998952" y="2668989"/>
            <a:ext cx="228600" cy="211200"/>
          </a:xfrm>
          <a:prstGeom prst="mathMinus">
            <a:avLst>
              <a:gd name="adj1" fmla="val 2352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422" name="Google Shape;1422;p142"/>
          <p:cNvSpPr/>
          <p:nvPr/>
        </p:nvSpPr>
        <p:spPr>
          <a:xfrm>
            <a:off x="6705600" y="2661797"/>
            <a:ext cx="228600" cy="211200"/>
          </a:xfrm>
          <a:prstGeom prst="mathEqual">
            <a:avLst>
              <a:gd name="adj1" fmla="val 23520"/>
              <a:gd name="adj2" fmla="val 1176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423" name="Google Shape;1423;p142"/>
          <p:cNvSpPr txBox="1"/>
          <p:nvPr/>
        </p:nvSpPr>
        <p:spPr>
          <a:xfrm>
            <a:off x="5553978" y="3990267"/>
            <a:ext cx="1059600" cy="186900"/>
          </a:xfrm>
          <a:prstGeom prst="rect">
            <a:avLst/>
          </a:prstGeom>
          <a:noFill/>
          <a:ln w="25400" cap="flat" cmpd="sng">
            <a:solidFill>
              <a:schemeClr val="dk2"/>
            </a:solidFill>
            <a:prstDash val="solid"/>
            <a:round/>
            <a:headEnd type="none" w="sm" len="sm"/>
            <a:tailEnd type="none" w="sm" len="sm"/>
          </a:ln>
        </p:spPr>
        <p:txBody>
          <a:bodyPr spcFirstLastPara="1" wrap="square" lIns="0" tIns="0" rIns="0" bIns="0" anchor="b" anchorCtr="0">
            <a:noAutofit/>
          </a:bodyPr>
          <a:lstStyle/>
          <a:p>
            <a:pPr marL="0" marR="0" lvl="0" indent="0" algn="ctr" rtl="0">
              <a:lnSpc>
                <a:spcPct val="90000"/>
              </a:lnSpc>
              <a:spcBef>
                <a:spcPts val="0"/>
              </a:spcBef>
              <a:spcAft>
                <a:spcPts val="0"/>
              </a:spcAft>
              <a:buNone/>
            </a:pPr>
            <a:endParaRPr sz="1200">
              <a:solidFill>
                <a:schemeClr val="dk1"/>
              </a:solidFill>
              <a:latin typeface="Quattrocento Sans"/>
              <a:ea typeface="Quattrocento Sans"/>
              <a:cs typeface="Quattrocento Sans"/>
              <a:sym typeface="Quattrocento Sans"/>
            </a:endParaRPr>
          </a:p>
        </p:txBody>
      </p:sp>
      <p:sp>
        <p:nvSpPr>
          <p:cNvPr id="1424" name="Google Shape;1424;p142"/>
          <p:cNvSpPr txBox="1"/>
          <p:nvPr/>
        </p:nvSpPr>
        <p:spPr>
          <a:xfrm>
            <a:off x="1600200" y="5141893"/>
            <a:ext cx="152400" cy="172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b="1">
                <a:solidFill>
                  <a:schemeClr val="dk2"/>
                </a:solidFill>
                <a:latin typeface="Quattrocento Sans"/>
                <a:ea typeface="Quattrocento Sans"/>
                <a:cs typeface="Quattrocento Sans"/>
                <a:sym typeface="Quattrocento Sans"/>
              </a:rPr>
              <a:t>A</a:t>
            </a:r>
            <a:endParaRPr/>
          </a:p>
        </p:txBody>
      </p:sp>
      <p:sp>
        <p:nvSpPr>
          <p:cNvPr id="1425" name="Google Shape;1425;p142"/>
          <p:cNvSpPr txBox="1"/>
          <p:nvPr/>
        </p:nvSpPr>
        <p:spPr>
          <a:xfrm>
            <a:off x="4433981" y="2885367"/>
            <a:ext cx="152400" cy="172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b="1">
                <a:solidFill>
                  <a:schemeClr val="dk2"/>
                </a:solidFill>
                <a:latin typeface="Quattrocento Sans"/>
                <a:ea typeface="Quattrocento Sans"/>
                <a:cs typeface="Quattrocento Sans"/>
                <a:sym typeface="Quattrocento Sans"/>
              </a:rPr>
              <a:t>A</a:t>
            </a:r>
            <a:endParaRPr/>
          </a:p>
        </p:txBody>
      </p:sp>
      <p:sp>
        <p:nvSpPr>
          <p:cNvPr id="1426" name="Google Shape;1426;p142"/>
          <p:cNvSpPr txBox="1"/>
          <p:nvPr/>
        </p:nvSpPr>
        <p:spPr>
          <a:xfrm>
            <a:off x="5553978" y="5151682"/>
            <a:ext cx="152400" cy="172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b="1">
                <a:solidFill>
                  <a:schemeClr val="dk2"/>
                </a:solidFill>
                <a:latin typeface="Quattrocento Sans"/>
                <a:ea typeface="Quattrocento Sans"/>
                <a:cs typeface="Quattrocento Sans"/>
                <a:sym typeface="Quattrocento Sans"/>
              </a:rPr>
              <a:t>C</a:t>
            </a:r>
            <a:endParaRPr/>
          </a:p>
        </p:txBody>
      </p:sp>
      <p:sp>
        <p:nvSpPr>
          <p:cNvPr id="1427" name="Google Shape;1427;p142"/>
          <p:cNvSpPr txBox="1"/>
          <p:nvPr/>
        </p:nvSpPr>
        <p:spPr>
          <a:xfrm>
            <a:off x="6553200" y="2885366"/>
            <a:ext cx="152400" cy="172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b="1">
                <a:solidFill>
                  <a:schemeClr val="dk2"/>
                </a:solidFill>
                <a:latin typeface="Quattrocento Sans"/>
                <a:ea typeface="Quattrocento Sans"/>
                <a:cs typeface="Quattrocento Sans"/>
                <a:sym typeface="Quattrocento Sans"/>
              </a:rPr>
              <a:t>C</a:t>
            </a:r>
            <a:endParaRPr/>
          </a:p>
        </p:txBody>
      </p:sp>
      <p:sp>
        <p:nvSpPr>
          <p:cNvPr id="1428" name="Google Shape;1428;p142"/>
          <p:cNvSpPr txBox="1"/>
          <p:nvPr/>
        </p:nvSpPr>
        <p:spPr>
          <a:xfrm>
            <a:off x="7496359" y="5170097"/>
            <a:ext cx="152400" cy="172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b="1">
                <a:solidFill>
                  <a:schemeClr val="dk2"/>
                </a:solidFill>
                <a:latin typeface="Quattrocento Sans"/>
                <a:ea typeface="Quattrocento Sans"/>
                <a:cs typeface="Quattrocento Sans"/>
                <a:sym typeface="Quattrocento Sans"/>
              </a:rPr>
              <a:t>D</a:t>
            </a:r>
            <a:endParaRPr/>
          </a:p>
        </p:txBody>
      </p:sp>
      <p:sp>
        <p:nvSpPr>
          <p:cNvPr id="1429" name="Google Shape;1429;p142"/>
          <p:cNvSpPr txBox="1"/>
          <p:nvPr/>
        </p:nvSpPr>
        <p:spPr>
          <a:xfrm>
            <a:off x="6396491" y="4016145"/>
            <a:ext cx="152400" cy="172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b="1">
                <a:solidFill>
                  <a:schemeClr val="dk2"/>
                </a:solidFill>
                <a:latin typeface="Quattrocento Sans"/>
                <a:ea typeface="Quattrocento Sans"/>
                <a:cs typeface="Quattrocento Sans"/>
                <a:sym typeface="Quattrocento Sans"/>
              </a:rPr>
              <a:t>D</a:t>
            </a:r>
            <a:endParaRPr/>
          </a:p>
        </p:txBody>
      </p:sp>
      <p:sp>
        <p:nvSpPr>
          <p:cNvPr id="1430" name="Google Shape;1430;p142"/>
          <p:cNvSpPr txBox="1"/>
          <p:nvPr/>
        </p:nvSpPr>
        <p:spPr>
          <a:xfrm>
            <a:off x="3581400" y="5141892"/>
            <a:ext cx="152400" cy="172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b="1">
                <a:solidFill>
                  <a:schemeClr val="accent2"/>
                </a:solidFill>
                <a:latin typeface="Quattrocento Sans"/>
                <a:ea typeface="Quattrocento Sans"/>
                <a:cs typeface="Quattrocento Sans"/>
                <a:sym typeface="Quattrocento Sans"/>
              </a:rPr>
              <a:t>B</a:t>
            </a:r>
            <a:endParaRPr/>
          </a:p>
        </p:txBody>
      </p:sp>
      <p:sp>
        <p:nvSpPr>
          <p:cNvPr id="1431" name="Google Shape;1431;p142"/>
          <p:cNvSpPr txBox="1"/>
          <p:nvPr/>
        </p:nvSpPr>
        <p:spPr>
          <a:xfrm>
            <a:off x="5778982" y="2885367"/>
            <a:ext cx="152400" cy="172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1200" b="1">
                <a:solidFill>
                  <a:schemeClr val="accent2"/>
                </a:solidFill>
                <a:latin typeface="Quattrocento Sans"/>
                <a:ea typeface="Quattrocento Sans"/>
                <a:cs typeface="Quattrocento Sans"/>
                <a:sym typeface="Quattrocento Sans"/>
              </a:rPr>
              <a:t>B</a:t>
            </a:r>
            <a:endParaRPr/>
          </a:p>
        </p:txBody>
      </p:sp>
      <p:sp>
        <p:nvSpPr>
          <p:cNvPr id="1432" name="Google Shape;1432;p142"/>
          <p:cNvSpPr/>
          <p:nvPr/>
        </p:nvSpPr>
        <p:spPr>
          <a:xfrm>
            <a:off x="3657600" y="1789093"/>
            <a:ext cx="2426100" cy="609600"/>
          </a:xfrm>
          <a:prstGeom prst="rect">
            <a:avLst/>
          </a:prstGeom>
          <a:solidFill>
            <a:srgbClr val="EAAB00">
              <a:alpha val="14900"/>
            </a:srgbClr>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33" name="Google Shape;1433;p142"/>
          <p:cNvSpPr/>
          <p:nvPr/>
        </p:nvSpPr>
        <p:spPr>
          <a:xfrm rot="1411890">
            <a:off x="6406902" y="1945083"/>
            <a:ext cx="603376" cy="685865"/>
          </a:xfrm>
          <a:prstGeom prst="downArrow">
            <a:avLst>
              <a:gd name="adj1" fmla="val 50000"/>
              <a:gd name="adj2" fmla="val 50000"/>
            </a:avLst>
          </a:prstGeom>
          <a:solidFill>
            <a:srgbClr val="EAAB00">
              <a:alpha val="14900"/>
            </a:srgbClr>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34" name="Google Shape;1434;p142"/>
          <p:cNvSpPr/>
          <p:nvPr/>
        </p:nvSpPr>
        <p:spPr>
          <a:xfrm>
            <a:off x="381000" y="5562600"/>
            <a:ext cx="7239000" cy="1089600"/>
          </a:xfrm>
          <a:prstGeom prst="rect">
            <a:avLst/>
          </a:prstGeom>
          <a:solidFill>
            <a:srgbClr val="EAAB00">
              <a:alpha val="14900"/>
            </a:srgbClr>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1435" name="Google Shape;1435;p142"/>
          <p:cNvSpPr txBox="1"/>
          <p:nvPr/>
        </p:nvSpPr>
        <p:spPr>
          <a:xfrm>
            <a:off x="8458200" y="6692900"/>
            <a:ext cx="444600" cy="153900"/>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None/>
            </a:pPr>
            <a:r>
              <a:rPr lang="en-US" sz="1000">
                <a:solidFill>
                  <a:srgbClr val="000000"/>
                </a:solidFill>
                <a:latin typeface="Quattrocento Sans"/>
                <a:ea typeface="Quattrocento Sans"/>
                <a:cs typeface="Quattrocento Sans"/>
                <a:sym typeface="Quattrocento Sans"/>
              </a:rPr>
              <a:t>Page 21</a:t>
            </a:r>
            <a:endParaRPr sz="1000">
              <a:solidFill>
                <a:srgbClr val="000000"/>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1"/>
                                        </p:tgtEl>
                                        <p:attrNameLst>
                                          <p:attrName>style.visibility</p:attrName>
                                        </p:attrNameLst>
                                      </p:cBhvr>
                                      <p:to>
                                        <p:strVal val="visible"/>
                                      </p:to>
                                    </p:set>
                                    <p:animEffect transition="in" filter="fade">
                                      <p:cBhvr>
                                        <p:cTn id="7" dur="500"/>
                                        <p:tgtEl>
                                          <p:spTgt spid="1401"/>
                                        </p:tgtEl>
                                      </p:cBhvr>
                                    </p:animEffect>
                                  </p:childTnLst>
                                </p:cTn>
                              </p:par>
                              <p:par>
                                <p:cTn id="8" presetID="10" presetClass="entr" presetSubtype="0" fill="hold" nodeType="withEffect">
                                  <p:stCondLst>
                                    <p:cond delay="0"/>
                                  </p:stCondLst>
                                  <p:childTnLst>
                                    <p:set>
                                      <p:cBhvr>
                                        <p:cTn id="9" dur="1" fill="hold">
                                          <p:stCondLst>
                                            <p:cond delay="0"/>
                                          </p:stCondLst>
                                        </p:cTn>
                                        <p:tgtEl>
                                          <p:spTgt spid="1417"/>
                                        </p:tgtEl>
                                        <p:attrNameLst>
                                          <p:attrName>style.visibility</p:attrName>
                                        </p:attrNameLst>
                                      </p:cBhvr>
                                      <p:to>
                                        <p:strVal val="visible"/>
                                      </p:to>
                                    </p:set>
                                    <p:animEffect transition="in" filter="fade">
                                      <p:cBhvr>
                                        <p:cTn id="10" dur="500"/>
                                        <p:tgtEl>
                                          <p:spTgt spid="14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18"/>
                                        </p:tgtEl>
                                        <p:attrNameLst>
                                          <p:attrName>style.visibility</p:attrName>
                                        </p:attrNameLst>
                                      </p:cBhvr>
                                      <p:to>
                                        <p:strVal val="visible"/>
                                      </p:to>
                                    </p:set>
                                    <p:animEffect transition="in" filter="fade">
                                      <p:cBhvr>
                                        <p:cTn id="15" dur="500"/>
                                        <p:tgtEl>
                                          <p:spTgt spid="1418"/>
                                        </p:tgtEl>
                                      </p:cBhvr>
                                    </p:animEffect>
                                  </p:childTnLst>
                                </p:cTn>
                              </p:par>
                              <p:par>
                                <p:cTn id="16" presetID="10" presetClass="entr" presetSubtype="0" fill="hold" nodeType="withEffect">
                                  <p:stCondLst>
                                    <p:cond delay="0"/>
                                  </p:stCondLst>
                                  <p:childTnLst>
                                    <p:set>
                                      <p:cBhvr>
                                        <p:cTn id="17" dur="1" fill="hold">
                                          <p:stCondLst>
                                            <p:cond delay="0"/>
                                          </p:stCondLst>
                                        </p:cTn>
                                        <p:tgtEl>
                                          <p:spTgt spid="1425"/>
                                        </p:tgtEl>
                                        <p:attrNameLst>
                                          <p:attrName>style.visibility</p:attrName>
                                        </p:attrNameLst>
                                      </p:cBhvr>
                                      <p:to>
                                        <p:strVal val="visible"/>
                                      </p:to>
                                    </p:set>
                                    <p:animEffect transition="in" filter="fade">
                                      <p:cBhvr>
                                        <p:cTn id="18" dur="500"/>
                                        <p:tgtEl>
                                          <p:spTgt spid="1425"/>
                                        </p:tgtEl>
                                      </p:cBhvr>
                                    </p:animEffect>
                                  </p:childTnLst>
                                </p:cTn>
                              </p:par>
                              <p:par>
                                <p:cTn id="19" presetID="10" presetClass="entr" presetSubtype="0" fill="hold" nodeType="withEffect">
                                  <p:stCondLst>
                                    <p:cond delay="0"/>
                                  </p:stCondLst>
                                  <p:childTnLst>
                                    <p:set>
                                      <p:cBhvr>
                                        <p:cTn id="20" dur="1" fill="hold">
                                          <p:stCondLst>
                                            <p:cond delay="0"/>
                                          </p:stCondLst>
                                        </p:cTn>
                                        <p:tgtEl>
                                          <p:spTgt spid="1419"/>
                                        </p:tgtEl>
                                        <p:attrNameLst>
                                          <p:attrName>style.visibility</p:attrName>
                                        </p:attrNameLst>
                                      </p:cBhvr>
                                      <p:to>
                                        <p:strVal val="visible"/>
                                      </p:to>
                                    </p:set>
                                    <p:animEffect transition="in" filter="fade">
                                      <p:cBhvr>
                                        <p:cTn id="21" dur="500"/>
                                        <p:tgtEl>
                                          <p:spTgt spid="1419"/>
                                        </p:tgtEl>
                                      </p:cBhvr>
                                    </p:animEffect>
                                  </p:childTnLst>
                                </p:cTn>
                              </p:par>
                              <p:par>
                                <p:cTn id="22" presetID="10" presetClass="entr" presetSubtype="0" fill="hold" nodeType="withEffect">
                                  <p:stCondLst>
                                    <p:cond delay="0"/>
                                  </p:stCondLst>
                                  <p:childTnLst>
                                    <p:set>
                                      <p:cBhvr>
                                        <p:cTn id="23" dur="1" fill="hold">
                                          <p:stCondLst>
                                            <p:cond delay="0"/>
                                          </p:stCondLst>
                                        </p:cTn>
                                        <p:tgtEl>
                                          <p:spTgt spid="1420"/>
                                        </p:tgtEl>
                                        <p:attrNameLst>
                                          <p:attrName>style.visibility</p:attrName>
                                        </p:attrNameLst>
                                      </p:cBhvr>
                                      <p:to>
                                        <p:strVal val="visible"/>
                                      </p:to>
                                    </p:set>
                                    <p:animEffect transition="in" filter="fade">
                                      <p:cBhvr>
                                        <p:cTn id="24" dur="500"/>
                                        <p:tgtEl>
                                          <p:spTgt spid="1420"/>
                                        </p:tgtEl>
                                      </p:cBhvr>
                                    </p:animEffect>
                                  </p:childTnLst>
                                </p:cTn>
                              </p:par>
                              <p:par>
                                <p:cTn id="25" presetID="10" presetClass="entr" presetSubtype="0" fill="hold" nodeType="withEffect">
                                  <p:stCondLst>
                                    <p:cond delay="0"/>
                                  </p:stCondLst>
                                  <p:childTnLst>
                                    <p:set>
                                      <p:cBhvr>
                                        <p:cTn id="26" dur="1" fill="hold">
                                          <p:stCondLst>
                                            <p:cond delay="0"/>
                                          </p:stCondLst>
                                        </p:cTn>
                                        <p:tgtEl>
                                          <p:spTgt spid="1431"/>
                                        </p:tgtEl>
                                        <p:attrNameLst>
                                          <p:attrName>style.visibility</p:attrName>
                                        </p:attrNameLst>
                                      </p:cBhvr>
                                      <p:to>
                                        <p:strVal val="visible"/>
                                      </p:to>
                                    </p:set>
                                    <p:animEffect transition="in" filter="fade">
                                      <p:cBhvr>
                                        <p:cTn id="27" dur="500"/>
                                        <p:tgtEl>
                                          <p:spTgt spid="1431"/>
                                        </p:tgtEl>
                                      </p:cBhvr>
                                    </p:animEffect>
                                  </p:childTnLst>
                                </p:cTn>
                              </p:par>
                              <p:par>
                                <p:cTn id="28" presetID="10" presetClass="entr" presetSubtype="0" fill="hold" nodeType="withEffect">
                                  <p:stCondLst>
                                    <p:cond delay="0"/>
                                  </p:stCondLst>
                                  <p:childTnLst>
                                    <p:set>
                                      <p:cBhvr>
                                        <p:cTn id="29" dur="1" fill="hold">
                                          <p:stCondLst>
                                            <p:cond delay="0"/>
                                          </p:stCondLst>
                                        </p:cTn>
                                        <p:tgtEl>
                                          <p:spTgt spid="1421"/>
                                        </p:tgtEl>
                                        <p:attrNameLst>
                                          <p:attrName>style.visibility</p:attrName>
                                        </p:attrNameLst>
                                      </p:cBhvr>
                                      <p:to>
                                        <p:strVal val="visible"/>
                                      </p:to>
                                    </p:set>
                                    <p:animEffect transition="in" filter="fade">
                                      <p:cBhvr>
                                        <p:cTn id="30" dur="500"/>
                                        <p:tgtEl>
                                          <p:spTgt spid="1421"/>
                                        </p:tgtEl>
                                      </p:cBhvr>
                                    </p:animEffect>
                                  </p:childTnLst>
                                </p:cTn>
                              </p:par>
                              <p:par>
                                <p:cTn id="31" presetID="10" presetClass="entr" presetSubtype="0" fill="hold" nodeType="withEffect">
                                  <p:stCondLst>
                                    <p:cond delay="0"/>
                                  </p:stCondLst>
                                  <p:childTnLst>
                                    <p:set>
                                      <p:cBhvr>
                                        <p:cTn id="32" dur="1" fill="hold">
                                          <p:stCondLst>
                                            <p:cond delay="0"/>
                                          </p:stCondLst>
                                        </p:cTn>
                                        <p:tgtEl>
                                          <p:spTgt spid="1427"/>
                                        </p:tgtEl>
                                        <p:attrNameLst>
                                          <p:attrName>style.visibility</p:attrName>
                                        </p:attrNameLst>
                                      </p:cBhvr>
                                      <p:to>
                                        <p:strVal val="visible"/>
                                      </p:to>
                                    </p:set>
                                    <p:animEffect transition="in" filter="fade">
                                      <p:cBhvr>
                                        <p:cTn id="33" dur="500"/>
                                        <p:tgtEl>
                                          <p:spTgt spid="1427"/>
                                        </p:tgtEl>
                                      </p:cBhvr>
                                    </p:animEffect>
                                  </p:childTnLst>
                                </p:cTn>
                              </p:par>
                              <p:par>
                                <p:cTn id="34" presetID="10" presetClass="entr" presetSubtype="0" fill="hold" nodeType="withEffect">
                                  <p:stCondLst>
                                    <p:cond delay="0"/>
                                  </p:stCondLst>
                                  <p:childTnLst>
                                    <p:set>
                                      <p:cBhvr>
                                        <p:cTn id="35" dur="1" fill="hold">
                                          <p:stCondLst>
                                            <p:cond delay="0"/>
                                          </p:stCondLst>
                                        </p:cTn>
                                        <p:tgtEl>
                                          <p:spTgt spid="1422"/>
                                        </p:tgtEl>
                                        <p:attrNameLst>
                                          <p:attrName>style.visibility</p:attrName>
                                        </p:attrNameLst>
                                      </p:cBhvr>
                                      <p:to>
                                        <p:strVal val="visible"/>
                                      </p:to>
                                    </p:set>
                                    <p:animEffect transition="in" filter="fade">
                                      <p:cBhvr>
                                        <p:cTn id="36" dur="500"/>
                                        <p:tgtEl>
                                          <p:spTgt spid="1422"/>
                                        </p:tgtEl>
                                      </p:cBhvr>
                                    </p:animEffect>
                                  </p:childTnLst>
                                </p:cTn>
                              </p:par>
                              <p:par>
                                <p:cTn id="37" presetID="10" presetClass="entr" presetSubtype="0" fill="hold" nodeType="withEffect">
                                  <p:stCondLst>
                                    <p:cond delay="0"/>
                                  </p:stCondLst>
                                  <p:childTnLst>
                                    <p:set>
                                      <p:cBhvr>
                                        <p:cTn id="38" dur="1" fill="hold">
                                          <p:stCondLst>
                                            <p:cond delay="0"/>
                                          </p:stCondLst>
                                        </p:cTn>
                                        <p:tgtEl>
                                          <p:spTgt spid="1423"/>
                                        </p:tgtEl>
                                        <p:attrNameLst>
                                          <p:attrName>style.visibility</p:attrName>
                                        </p:attrNameLst>
                                      </p:cBhvr>
                                      <p:to>
                                        <p:strVal val="visible"/>
                                      </p:to>
                                    </p:set>
                                    <p:animEffect transition="in" filter="fade">
                                      <p:cBhvr>
                                        <p:cTn id="39" dur="500"/>
                                        <p:tgtEl>
                                          <p:spTgt spid="1423"/>
                                        </p:tgtEl>
                                      </p:cBhvr>
                                    </p:animEffect>
                                  </p:childTnLst>
                                </p:cTn>
                              </p:par>
                              <p:par>
                                <p:cTn id="40" presetID="10" presetClass="entr" presetSubtype="0" fill="hold" nodeType="withEffect">
                                  <p:stCondLst>
                                    <p:cond delay="0"/>
                                  </p:stCondLst>
                                  <p:childTnLst>
                                    <p:set>
                                      <p:cBhvr>
                                        <p:cTn id="41" dur="1" fill="hold">
                                          <p:stCondLst>
                                            <p:cond delay="0"/>
                                          </p:stCondLst>
                                        </p:cTn>
                                        <p:tgtEl>
                                          <p:spTgt spid="1429"/>
                                        </p:tgtEl>
                                        <p:attrNameLst>
                                          <p:attrName>style.visibility</p:attrName>
                                        </p:attrNameLst>
                                      </p:cBhvr>
                                      <p:to>
                                        <p:strVal val="visible"/>
                                      </p:to>
                                    </p:set>
                                    <p:animEffect transition="in" filter="fade">
                                      <p:cBhvr>
                                        <p:cTn id="42" dur="500"/>
                                        <p:tgtEl>
                                          <p:spTgt spid="14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00"/>
                                        </p:tgtEl>
                                        <p:attrNameLst>
                                          <p:attrName>style.visibility</p:attrName>
                                        </p:attrNameLst>
                                      </p:cBhvr>
                                      <p:to>
                                        <p:strVal val="visible"/>
                                      </p:to>
                                    </p:set>
                                    <p:animEffect transition="in" filter="fade">
                                      <p:cBhvr>
                                        <p:cTn id="47" dur="500"/>
                                        <p:tgtEl>
                                          <p:spTgt spid="1400"/>
                                        </p:tgtEl>
                                      </p:cBhvr>
                                    </p:animEffect>
                                  </p:childTnLst>
                                </p:cTn>
                              </p:par>
                              <p:par>
                                <p:cTn id="48" presetID="10" presetClass="entr" presetSubtype="0" fill="hold" nodeType="withEffect">
                                  <p:stCondLst>
                                    <p:cond delay="0"/>
                                  </p:stCondLst>
                                  <p:childTnLst>
                                    <p:set>
                                      <p:cBhvr>
                                        <p:cTn id="49" dur="1" fill="hold">
                                          <p:stCondLst>
                                            <p:cond delay="0"/>
                                          </p:stCondLst>
                                        </p:cTn>
                                        <p:tgtEl>
                                          <p:spTgt spid="1434"/>
                                        </p:tgtEl>
                                        <p:attrNameLst>
                                          <p:attrName>style.visibility</p:attrName>
                                        </p:attrNameLst>
                                      </p:cBhvr>
                                      <p:to>
                                        <p:strVal val="visible"/>
                                      </p:to>
                                    </p:set>
                                    <p:animEffect transition="in" filter="fade">
                                      <p:cBhvr>
                                        <p:cTn id="50" dur="500"/>
                                        <p:tgtEl>
                                          <p:spTgt spid="1434"/>
                                        </p:tgtEl>
                                      </p:cBhvr>
                                    </p:animEffect>
                                  </p:childTnLst>
                                </p:cTn>
                              </p:par>
                              <p:par>
                                <p:cTn id="51" presetID="10" presetClass="entr" presetSubtype="0" fill="hold" nodeType="withEffect">
                                  <p:stCondLst>
                                    <p:cond delay="0"/>
                                  </p:stCondLst>
                                  <p:childTnLst>
                                    <p:set>
                                      <p:cBhvr>
                                        <p:cTn id="52" dur="1" fill="hold">
                                          <p:stCondLst>
                                            <p:cond delay="0"/>
                                          </p:stCondLst>
                                        </p:cTn>
                                        <p:tgtEl>
                                          <p:spTgt spid="1432"/>
                                        </p:tgtEl>
                                        <p:attrNameLst>
                                          <p:attrName>style.visibility</p:attrName>
                                        </p:attrNameLst>
                                      </p:cBhvr>
                                      <p:to>
                                        <p:strVal val="visible"/>
                                      </p:to>
                                    </p:set>
                                    <p:animEffect transition="in" filter="fade">
                                      <p:cBhvr>
                                        <p:cTn id="53" dur="500"/>
                                        <p:tgtEl>
                                          <p:spTgt spid="1432"/>
                                        </p:tgtEl>
                                      </p:cBhvr>
                                    </p:animEffect>
                                  </p:childTnLst>
                                </p:cTn>
                              </p:par>
                              <p:par>
                                <p:cTn id="54" presetID="10" presetClass="entr" presetSubtype="0" fill="hold" nodeType="withEffect">
                                  <p:stCondLst>
                                    <p:cond delay="0"/>
                                  </p:stCondLst>
                                  <p:childTnLst>
                                    <p:set>
                                      <p:cBhvr>
                                        <p:cTn id="55" dur="1" fill="hold">
                                          <p:stCondLst>
                                            <p:cond delay="0"/>
                                          </p:stCondLst>
                                        </p:cTn>
                                        <p:tgtEl>
                                          <p:spTgt spid="1433"/>
                                        </p:tgtEl>
                                        <p:attrNameLst>
                                          <p:attrName>style.visibility</p:attrName>
                                        </p:attrNameLst>
                                      </p:cBhvr>
                                      <p:to>
                                        <p:strVal val="visible"/>
                                      </p:to>
                                    </p:set>
                                    <p:animEffect transition="in" filter="fade">
                                      <p:cBhvr>
                                        <p:cTn id="56" dur="500"/>
                                        <p:tgtEl>
                                          <p:spTgt spid="1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143"/>
          <p:cNvSpPr txBox="1">
            <a:spLocks noGrp="1"/>
          </p:cNvSpPr>
          <p:nvPr>
            <p:ph type="title"/>
          </p:nvPr>
        </p:nvSpPr>
        <p:spPr>
          <a:xfrm>
            <a:off x="457200" y="366184"/>
            <a:ext cx="8229600" cy="1524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Exo 2"/>
                <a:ea typeface="Exo 2"/>
                <a:cs typeface="Exo 2"/>
                <a:sym typeface="Exo 2"/>
              </a:rPr>
              <a:t>Calculating Tax Impact</a:t>
            </a:r>
            <a:endParaRPr>
              <a:latin typeface="Exo 2"/>
              <a:ea typeface="Exo 2"/>
              <a:cs typeface="Exo 2"/>
              <a:sym typeface="Exo 2"/>
            </a:endParaRPr>
          </a:p>
        </p:txBody>
      </p:sp>
      <p:sp>
        <p:nvSpPr>
          <p:cNvPr id="1441" name="Google Shape;1441;p143"/>
          <p:cNvSpPr/>
          <p:nvPr/>
        </p:nvSpPr>
        <p:spPr>
          <a:xfrm>
            <a:off x="515300" y="2798100"/>
            <a:ext cx="1449000" cy="1135500"/>
          </a:xfrm>
          <a:prstGeom prst="roundRect">
            <a:avLst>
              <a:gd name="adj" fmla="val 16667"/>
            </a:avLst>
          </a:prstGeom>
          <a:noFill/>
          <a:ln w="9525" cap="flat" cmpd="sng">
            <a:solidFill>
              <a:srgbClr val="77216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43"/>
          <p:cNvSpPr/>
          <p:nvPr/>
        </p:nvSpPr>
        <p:spPr>
          <a:xfrm>
            <a:off x="2699038" y="2798100"/>
            <a:ext cx="1449000" cy="1135500"/>
          </a:xfrm>
          <a:prstGeom prst="roundRect">
            <a:avLst>
              <a:gd name="adj" fmla="val 16667"/>
            </a:avLst>
          </a:prstGeom>
          <a:noFill/>
          <a:ln w="9525" cap="flat" cmpd="sng">
            <a:solidFill>
              <a:srgbClr val="007A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43"/>
          <p:cNvSpPr/>
          <p:nvPr/>
        </p:nvSpPr>
        <p:spPr>
          <a:xfrm>
            <a:off x="4977500" y="2798100"/>
            <a:ext cx="1449000" cy="1135500"/>
          </a:xfrm>
          <a:prstGeom prst="roundRect">
            <a:avLst>
              <a:gd name="adj" fmla="val 16667"/>
            </a:avLst>
          </a:prstGeom>
          <a:noFill/>
          <a:ln w="9525" cap="flat" cmpd="sng">
            <a:solidFill>
              <a:srgbClr val="3E5E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43"/>
          <p:cNvSpPr/>
          <p:nvPr/>
        </p:nvSpPr>
        <p:spPr>
          <a:xfrm>
            <a:off x="7255950" y="2861200"/>
            <a:ext cx="1449000" cy="1135500"/>
          </a:xfrm>
          <a:prstGeom prst="roundRect">
            <a:avLst>
              <a:gd name="adj" fmla="val 16667"/>
            </a:avLst>
          </a:prstGeom>
          <a:noFill/>
          <a:ln w="9525" cap="flat" cmpd="sng">
            <a:solidFill>
              <a:srgbClr val="FF67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43"/>
          <p:cNvSpPr/>
          <p:nvPr/>
        </p:nvSpPr>
        <p:spPr>
          <a:xfrm>
            <a:off x="2087325" y="3039900"/>
            <a:ext cx="488700" cy="651900"/>
          </a:xfrm>
          <a:prstGeom prst="mathMultiply">
            <a:avLst>
              <a:gd name="adj1" fmla="val 23520"/>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6" name="Google Shape;1446;p143"/>
          <p:cNvSpPr/>
          <p:nvPr/>
        </p:nvSpPr>
        <p:spPr>
          <a:xfrm>
            <a:off x="4194825" y="2966400"/>
            <a:ext cx="735900" cy="925200"/>
          </a:xfrm>
          <a:prstGeom prst="mathMinus">
            <a:avLst>
              <a:gd name="adj1" fmla="val 23520"/>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43"/>
          <p:cNvSpPr/>
          <p:nvPr/>
        </p:nvSpPr>
        <p:spPr>
          <a:xfrm>
            <a:off x="6534175" y="3008400"/>
            <a:ext cx="614100" cy="841200"/>
          </a:xfrm>
          <a:prstGeom prst="mathEqual">
            <a:avLst>
              <a:gd name="adj1" fmla="val 23520"/>
              <a:gd name="adj2" fmla="val 11760"/>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43"/>
          <p:cNvSpPr txBox="1"/>
          <p:nvPr/>
        </p:nvSpPr>
        <p:spPr>
          <a:xfrm>
            <a:off x="659900" y="3018600"/>
            <a:ext cx="1159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Lato"/>
                <a:ea typeface="Lato"/>
                <a:cs typeface="Lato"/>
                <a:sym typeface="Lato"/>
              </a:rPr>
              <a:t>Fair Market Value</a:t>
            </a:r>
            <a:endParaRPr>
              <a:latin typeface="Lato"/>
              <a:ea typeface="Lato"/>
              <a:cs typeface="Lato"/>
              <a:sym typeface="Lato"/>
            </a:endParaRPr>
          </a:p>
        </p:txBody>
      </p:sp>
      <p:sp>
        <p:nvSpPr>
          <p:cNvPr id="1449" name="Google Shape;1449;p143"/>
          <p:cNvSpPr txBox="1"/>
          <p:nvPr/>
        </p:nvSpPr>
        <p:spPr>
          <a:xfrm>
            <a:off x="2843650" y="2955500"/>
            <a:ext cx="1159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Lato"/>
                <a:ea typeface="Lato"/>
                <a:cs typeface="Lato"/>
                <a:sym typeface="Lato"/>
              </a:rPr>
              <a:t>School Mill Rate</a:t>
            </a:r>
            <a:endParaRPr>
              <a:latin typeface="Lato"/>
              <a:ea typeface="Lato"/>
              <a:cs typeface="Lato"/>
              <a:sym typeface="Lato"/>
            </a:endParaRPr>
          </a:p>
        </p:txBody>
      </p:sp>
      <p:sp>
        <p:nvSpPr>
          <p:cNvPr id="1450" name="Google Shape;1450;p143"/>
          <p:cNvSpPr txBox="1"/>
          <p:nvPr/>
        </p:nvSpPr>
        <p:spPr>
          <a:xfrm>
            <a:off x="5122100" y="2955500"/>
            <a:ext cx="1159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Lato"/>
                <a:ea typeface="Lato"/>
                <a:cs typeface="Lato"/>
                <a:sym typeface="Lato"/>
              </a:rPr>
              <a:t>School Levy Credit</a:t>
            </a:r>
            <a:endParaRPr>
              <a:latin typeface="Lato"/>
              <a:ea typeface="Lato"/>
              <a:cs typeface="Lato"/>
              <a:sym typeface="Lato"/>
            </a:endParaRPr>
          </a:p>
        </p:txBody>
      </p:sp>
      <p:sp>
        <p:nvSpPr>
          <p:cNvPr id="1451" name="Google Shape;1451;p143"/>
          <p:cNvSpPr txBox="1"/>
          <p:nvPr/>
        </p:nvSpPr>
        <p:spPr>
          <a:xfrm>
            <a:off x="7400550" y="3018600"/>
            <a:ext cx="1159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Lato"/>
                <a:ea typeface="Lato"/>
                <a:cs typeface="Lato"/>
                <a:sym typeface="Lato"/>
              </a:rPr>
              <a:t>Individuals’ School Levy</a:t>
            </a:r>
            <a:endParaRPr>
              <a:latin typeface="Lato"/>
              <a:ea typeface="Lato"/>
              <a:cs typeface="Lato"/>
              <a:sym typeface="Lato"/>
            </a:endParaRPr>
          </a:p>
        </p:txBody>
      </p:sp>
      <p:pic>
        <p:nvPicPr>
          <p:cNvPr id="1452" name="Google Shape;1452;p143"/>
          <p:cNvPicPr preferRelativeResize="0"/>
          <p:nvPr/>
        </p:nvPicPr>
        <p:blipFill>
          <a:blip r:embed="rId3">
            <a:alphaModFix/>
          </a:blip>
          <a:stretch>
            <a:fillRect/>
          </a:stretch>
        </p:blipFill>
        <p:spPr>
          <a:xfrm>
            <a:off x="961063" y="4620733"/>
            <a:ext cx="7267575" cy="1114425"/>
          </a:xfrm>
          <a:prstGeom prst="rect">
            <a:avLst/>
          </a:prstGeom>
          <a:noFill/>
          <a:ln>
            <a:noFill/>
          </a:ln>
        </p:spPr>
      </p:pic>
      <p:sp>
        <p:nvSpPr>
          <p:cNvPr id="1453" name="Google Shape;1453;p143"/>
          <p:cNvSpPr txBox="1"/>
          <p:nvPr/>
        </p:nvSpPr>
        <p:spPr>
          <a:xfrm>
            <a:off x="1270500" y="4683283"/>
            <a:ext cx="6603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a:latin typeface="Lato"/>
                <a:ea typeface="Lato"/>
                <a:cs typeface="Lato"/>
                <a:sym typeface="Lato"/>
              </a:rPr>
              <a:t>In addition to changes in the school district levy and mill rate, an individual taxpayer’s school levy impact can change year to year due to changes in assessed value, assessment ratio, resulting fair market value, and the school levy credit. </a:t>
            </a:r>
            <a:endParaRPr sz="15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13</a:t>
            </a:fld>
            <a:endParaRPr/>
          </a:p>
        </p:txBody>
      </p:sp>
      <p:pic>
        <p:nvPicPr>
          <p:cNvPr id="257" name="Google Shape;257;p34"/>
          <p:cNvPicPr preferRelativeResize="0"/>
          <p:nvPr/>
        </p:nvPicPr>
        <p:blipFill>
          <a:blip r:embed="rId3">
            <a:alphaModFix/>
          </a:blip>
          <a:stretch>
            <a:fillRect/>
          </a:stretch>
        </p:blipFill>
        <p:spPr>
          <a:xfrm>
            <a:off x="281575" y="342450"/>
            <a:ext cx="8693372" cy="5902775"/>
          </a:xfrm>
          <a:prstGeom prst="rect">
            <a:avLst/>
          </a:prstGeom>
          <a:noFill/>
          <a:ln>
            <a:noFill/>
          </a:ln>
        </p:spPr>
      </p:pic>
      <p:sp>
        <p:nvSpPr>
          <p:cNvPr id="258" name="Google Shape;258;p34"/>
          <p:cNvSpPr txBox="1"/>
          <p:nvPr/>
        </p:nvSpPr>
        <p:spPr>
          <a:xfrm>
            <a:off x="339800" y="342450"/>
            <a:ext cx="86352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600">
                <a:solidFill>
                  <a:schemeClr val="lt1"/>
                </a:solidFill>
              </a:rPr>
              <a:t>…AND STILL THIS HAPPENS!</a:t>
            </a:r>
            <a:endParaRPr sz="46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
        <p:nvSpPr>
          <p:cNvPr id="265" name="Google Shape;265;p35"/>
          <p:cNvSpPr/>
          <p:nvPr/>
        </p:nvSpPr>
        <p:spPr>
          <a:xfrm>
            <a:off x="2726692" y="457199"/>
            <a:ext cx="6166937" cy="3233057"/>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accent6"/>
                </a:solidFill>
                <a:latin typeface="Arial"/>
                <a:ea typeface="Arial"/>
                <a:cs typeface="Arial"/>
                <a:sym typeface="Arial"/>
              </a:rPr>
              <a:t>The Formal</a:t>
            </a:r>
            <a:br>
              <a:rPr lang="en-US" sz="6000" b="1" i="0" u="none" strike="noStrike" cap="none">
                <a:solidFill>
                  <a:schemeClr val="accent6"/>
                </a:solidFill>
                <a:latin typeface="Arial"/>
                <a:ea typeface="Arial"/>
                <a:cs typeface="Arial"/>
                <a:sym typeface="Arial"/>
              </a:rPr>
            </a:br>
            <a:r>
              <a:rPr lang="en-US" sz="6000" b="1" i="0" u="none" strike="noStrike" cap="none">
                <a:solidFill>
                  <a:schemeClr val="accent6"/>
                </a:solidFill>
                <a:latin typeface="Arial"/>
                <a:ea typeface="Arial"/>
                <a:cs typeface="Arial"/>
                <a:sym typeface="Arial"/>
              </a:rPr>
              <a:t>Side of School Finance</a:t>
            </a:r>
            <a:endParaRPr sz="4400" b="1" i="0" u="none" strike="noStrike" cap="none">
              <a:solidFill>
                <a:schemeClr val="accent6"/>
              </a:solidFill>
              <a:latin typeface="Arial"/>
              <a:ea typeface="Arial"/>
              <a:cs typeface="Arial"/>
              <a:sym typeface="Arial"/>
            </a:endParaRPr>
          </a:p>
        </p:txBody>
      </p:sp>
      <p:pic>
        <p:nvPicPr>
          <p:cNvPr id="266" name="Google Shape;266;p35"/>
          <p:cNvPicPr preferRelativeResize="0"/>
          <p:nvPr/>
        </p:nvPicPr>
        <p:blipFill rotWithShape="1">
          <a:blip r:embed="rId3">
            <a:alphaModFix/>
          </a:blip>
          <a:srcRect/>
          <a:stretch/>
        </p:blipFill>
        <p:spPr>
          <a:xfrm>
            <a:off x="152400" y="110929"/>
            <a:ext cx="2574293" cy="2862943"/>
          </a:xfrm>
          <a:prstGeom prst="rect">
            <a:avLst/>
          </a:prstGeom>
          <a:noFill/>
          <a:ln>
            <a:noFill/>
          </a:ln>
        </p:spPr>
      </p:pic>
      <p:sp>
        <p:nvSpPr>
          <p:cNvPr id="267" name="Google Shape;267;p35"/>
          <p:cNvSpPr txBox="1"/>
          <p:nvPr/>
        </p:nvSpPr>
        <p:spPr>
          <a:xfrm>
            <a:off x="152400" y="4009400"/>
            <a:ext cx="66009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0" lvl="0" indent="0" algn="l" rtl="0">
              <a:spcBef>
                <a:spcPts val="0"/>
              </a:spcBef>
              <a:spcAft>
                <a:spcPts val="0"/>
              </a:spcAft>
              <a:buNone/>
            </a:pPr>
            <a:r>
              <a:rPr lang="en-US" sz="2400" b="1">
                <a:solidFill>
                  <a:schemeClr val="dk1"/>
                </a:solidFill>
              </a:rPr>
              <a:t>Mark Elworthy</a:t>
            </a:r>
            <a:br>
              <a:rPr lang="en-US" sz="2400" b="1" i="1">
                <a:solidFill>
                  <a:schemeClr val="dk1"/>
                </a:solidFill>
              </a:rPr>
            </a:br>
            <a:r>
              <a:rPr lang="en-US" sz="2400">
                <a:solidFill>
                  <a:schemeClr val="dk1"/>
                </a:solidFill>
              </a:rPr>
              <a:t>Department of Public Instruction</a:t>
            </a:r>
            <a:endParaRPr sz="2400">
              <a:solidFill>
                <a:schemeClr val="dk1"/>
              </a:solidFill>
            </a:endParaRPr>
          </a:p>
          <a:p>
            <a:pPr marL="0" lvl="0" indent="0" algn="l" rtl="0">
              <a:spcBef>
                <a:spcPts val="0"/>
              </a:spcBef>
              <a:spcAft>
                <a:spcPts val="0"/>
              </a:spcAft>
              <a:buNone/>
            </a:pPr>
            <a:r>
              <a:rPr lang="en-US" sz="2400">
                <a:solidFill>
                  <a:schemeClr val="dk1"/>
                </a:solidFill>
              </a:rPr>
              <a:t>School Financial Services Team</a:t>
            </a:r>
            <a:endParaRPr sz="2400" b="1" i="1">
              <a:solidFill>
                <a:schemeClr val="dk1"/>
              </a:solidFil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6"/>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
        <p:nvSpPr>
          <p:cNvPr id="274" name="Google Shape;274;p36"/>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Structure</a:t>
            </a:r>
            <a:endParaRPr/>
          </a:p>
        </p:txBody>
      </p:sp>
      <p:sp>
        <p:nvSpPr>
          <p:cNvPr id="275" name="Google Shape;275;p36"/>
          <p:cNvSpPr txBox="1">
            <a:spLocks noGrp="1"/>
          </p:cNvSpPr>
          <p:nvPr>
            <p:ph type="body" idx="1"/>
          </p:nvPr>
        </p:nvSpPr>
        <p:spPr>
          <a:xfrm>
            <a:off x="457200" y="2057400"/>
            <a:ext cx="8229600" cy="41877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560"/>
              </a:spcBef>
              <a:spcAft>
                <a:spcPts val="0"/>
              </a:spcAft>
              <a:buClr>
                <a:schemeClr val="dk1"/>
              </a:buClr>
              <a:buSzPts val="2800"/>
              <a:buFont typeface="Arial"/>
              <a:buChar char="•"/>
            </a:pPr>
            <a:r>
              <a:rPr lang="en-US" sz="2800"/>
              <a:t>The Wisconsin school finance system is organized by the:</a:t>
            </a:r>
            <a:br>
              <a:rPr lang="en-US" sz="2800"/>
            </a:br>
            <a:endParaRPr/>
          </a:p>
        </p:txBody>
      </p:sp>
      <p:pic>
        <p:nvPicPr>
          <p:cNvPr id="276" name="Google Shape;276;p36"/>
          <p:cNvPicPr preferRelativeResize="0"/>
          <p:nvPr/>
        </p:nvPicPr>
        <p:blipFill rotWithShape="1">
          <a:blip r:embed="rId3">
            <a:alphaModFix/>
          </a:blip>
          <a:srcRect/>
          <a:stretch/>
        </p:blipFill>
        <p:spPr>
          <a:xfrm>
            <a:off x="152401" y="110929"/>
            <a:ext cx="1752600" cy="1949115"/>
          </a:xfrm>
          <a:prstGeom prst="rect">
            <a:avLst/>
          </a:prstGeom>
          <a:noFill/>
          <a:ln>
            <a:noFill/>
          </a:ln>
        </p:spPr>
      </p:pic>
      <p:sp>
        <p:nvSpPr>
          <p:cNvPr id="277" name="Google Shape;277;p36"/>
          <p:cNvSpPr txBox="1"/>
          <p:nvPr/>
        </p:nvSpPr>
        <p:spPr>
          <a:xfrm>
            <a:off x="1529475" y="5881100"/>
            <a:ext cx="6335100" cy="47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Arial"/>
                <a:ea typeface="Arial"/>
                <a:cs typeface="Arial"/>
                <a:sym typeface="Arial"/>
                <a:hlinkClick r:id="rId4"/>
              </a:rPr>
              <a:t>https://dpi.wi.gov/sfs/finances/wufar/overview</a:t>
            </a:r>
            <a:endParaRPr sz="2400" b="0" i="0" u="none" strike="noStrike" cap="none">
              <a:solidFill>
                <a:srgbClr val="000000"/>
              </a:solidFill>
              <a:latin typeface="Arial"/>
              <a:ea typeface="Arial"/>
              <a:cs typeface="Arial"/>
              <a:sym typeface="Arial"/>
            </a:endParaRPr>
          </a:p>
        </p:txBody>
      </p:sp>
      <p:pic>
        <p:nvPicPr>
          <p:cNvPr id="278" name="Google Shape;278;p36"/>
          <p:cNvPicPr preferRelativeResize="0"/>
          <p:nvPr/>
        </p:nvPicPr>
        <p:blipFill>
          <a:blip r:embed="rId5">
            <a:alphaModFix/>
          </a:blip>
          <a:stretch>
            <a:fillRect/>
          </a:stretch>
        </p:blipFill>
        <p:spPr>
          <a:xfrm>
            <a:off x="2235775" y="3019224"/>
            <a:ext cx="4672450" cy="2861874"/>
          </a:xfrm>
          <a:prstGeom prst="rect">
            <a:avLst/>
          </a:prstGeom>
          <a:noFill/>
          <a:ln>
            <a:noFill/>
          </a:ln>
          <a:effectLst>
            <a:outerShdw blurRad="57150" dist="19050" dir="5400000" algn="bl" rotWithShape="0">
              <a:srgbClr val="000000">
                <a:alpha val="50000"/>
              </a:srgbClr>
            </a:outerShdw>
          </a:effectLst>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7"/>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
        <p:nvSpPr>
          <p:cNvPr id="285" name="Google Shape;285;p37"/>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You’ve seen it before...</a:t>
            </a:r>
            <a:endParaRPr/>
          </a:p>
        </p:txBody>
      </p:sp>
      <p:pic>
        <p:nvPicPr>
          <p:cNvPr id="286" name="Google Shape;286;p37"/>
          <p:cNvPicPr preferRelativeResize="0"/>
          <p:nvPr/>
        </p:nvPicPr>
        <p:blipFill rotWithShape="1">
          <a:blip r:embed="rId3">
            <a:alphaModFix/>
          </a:blip>
          <a:srcRect/>
          <a:stretch/>
        </p:blipFill>
        <p:spPr>
          <a:xfrm>
            <a:off x="152401" y="110929"/>
            <a:ext cx="1752600" cy="1949115"/>
          </a:xfrm>
          <a:prstGeom prst="rect">
            <a:avLst/>
          </a:prstGeom>
          <a:noFill/>
          <a:ln>
            <a:noFill/>
          </a:ln>
        </p:spPr>
      </p:pic>
      <p:pic>
        <p:nvPicPr>
          <p:cNvPr id="287" name="Google Shape;287;p37"/>
          <p:cNvPicPr preferRelativeResize="0"/>
          <p:nvPr/>
        </p:nvPicPr>
        <p:blipFill>
          <a:blip r:embed="rId4">
            <a:alphaModFix/>
          </a:blip>
          <a:stretch>
            <a:fillRect/>
          </a:stretch>
        </p:blipFill>
        <p:spPr>
          <a:xfrm>
            <a:off x="971725" y="1975800"/>
            <a:ext cx="7200549" cy="4593450"/>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8"/>
          <p:cNvPicPr preferRelativeResize="0"/>
          <p:nvPr/>
        </p:nvPicPr>
        <p:blipFill rotWithShape="1">
          <a:blip r:embed="rId3">
            <a:alphaModFix/>
          </a:blip>
          <a:srcRect/>
          <a:stretch/>
        </p:blipFill>
        <p:spPr>
          <a:xfrm>
            <a:off x="152400" y="110925"/>
            <a:ext cx="1570270" cy="1746350"/>
          </a:xfrm>
          <a:prstGeom prst="rect">
            <a:avLst/>
          </a:prstGeom>
          <a:noFill/>
          <a:ln>
            <a:noFill/>
          </a:ln>
        </p:spPr>
      </p:pic>
      <p:sp>
        <p:nvSpPr>
          <p:cNvPr id="294" name="Google Shape;294;p38"/>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
        <p:nvSpPr>
          <p:cNvPr id="295" name="Google Shape;295;p38"/>
          <p:cNvSpPr/>
          <p:nvPr/>
        </p:nvSpPr>
        <p:spPr>
          <a:xfrm>
            <a:off x="787850" y="1857275"/>
            <a:ext cx="3429000" cy="45720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sng" strike="noStrike" cap="none">
                <a:solidFill>
                  <a:schemeClr val="dk1"/>
                </a:solidFill>
                <a:latin typeface="Courier New"/>
                <a:ea typeface="Courier New"/>
                <a:cs typeface="Courier New"/>
                <a:sym typeface="Courier New"/>
              </a:rPr>
              <a:t>Balance Sheet</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urier New"/>
                <a:ea typeface="Courier New"/>
                <a:cs typeface="Courier New"/>
                <a:sym typeface="Courier New"/>
              </a:rPr>
              <a:t>+ Assets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urier New"/>
                <a:ea typeface="Courier New"/>
                <a:cs typeface="Courier New"/>
                <a:sym typeface="Courier New"/>
              </a:rPr>
              <a:t>    Cash</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urier New"/>
                <a:ea typeface="Courier New"/>
                <a:cs typeface="Courier New"/>
                <a:sym typeface="Courier New"/>
              </a:rPr>
              <a:t>    Receivables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urier New"/>
                <a:ea typeface="Courier New"/>
                <a:cs typeface="Courier New"/>
                <a:sym typeface="Courier New"/>
              </a:rPr>
              <a:t>- Liabilities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urier New"/>
                <a:ea typeface="Courier New"/>
                <a:cs typeface="Courier New"/>
                <a:sym typeface="Courier New"/>
              </a:rPr>
              <a:t>    Debt</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urier New"/>
                <a:ea typeface="Courier New"/>
                <a:cs typeface="Courier New"/>
                <a:sym typeface="Courier New"/>
              </a:rPr>
              <a:t>    Payables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urier New"/>
                <a:ea typeface="Courier New"/>
                <a:cs typeface="Courier New"/>
                <a:sym typeface="Courier New"/>
              </a:rPr>
              <a:t>= Equity</a:t>
            </a:r>
            <a:endParaRPr sz="2400" b="0" i="0" u="none" strike="noStrike" cap="none">
              <a:solidFill>
                <a:schemeClr val="dk1"/>
              </a:solidFill>
              <a:latin typeface="Courier New"/>
              <a:ea typeface="Courier New"/>
              <a:cs typeface="Courier New"/>
              <a:sym typeface="Courier New"/>
            </a:endParaRPr>
          </a:p>
        </p:txBody>
      </p:sp>
      <p:sp>
        <p:nvSpPr>
          <p:cNvPr id="296" name="Google Shape;296;p38"/>
          <p:cNvSpPr/>
          <p:nvPr/>
        </p:nvSpPr>
        <p:spPr>
          <a:xfrm>
            <a:off x="4650725" y="1857287"/>
            <a:ext cx="3429000" cy="45720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sng" strike="noStrike" cap="none">
                <a:solidFill>
                  <a:schemeClr val="dk1"/>
                </a:solidFill>
                <a:latin typeface="Courier New"/>
                <a:ea typeface="Courier New"/>
                <a:cs typeface="Courier New"/>
                <a:sym typeface="Courier New"/>
              </a:rPr>
              <a:t>Profit &amp; Loss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urier New"/>
                <a:ea typeface="Courier New"/>
                <a:cs typeface="Courier New"/>
                <a:sym typeface="Courier New"/>
              </a:rPr>
              <a:t>+ Income</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urier New"/>
                <a:ea typeface="Courier New"/>
                <a:cs typeface="Courier New"/>
                <a:sym typeface="Courier New"/>
              </a:rPr>
              <a:t>    Sales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urier New"/>
                <a:ea typeface="Courier New"/>
                <a:cs typeface="Courier New"/>
                <a:sym typeface="Courier New"/>
              </a:rPr>
              <a:t>    Interest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urier New"/>
                <a:ea typeface="Courier New"/>
                <a:cs typeface="Courier New"/>
                <a:sym typeface="Courier New"/>
              </a:rPr>
              <a:t>- Expenses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urier New"/>
                <a:ea typeface="Courier New"/>
                <a:cs typeface="Courier New"/>
                <a:sym typeface="Courier New"/>
              </a:rPr>
              <a:t>    Payroll</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urier New"/>
                <a:ea typeface="Courier New"/>
                <a:cs typeface="Courier New"/>
                <a:sym typeface="Courier New"/>
              </a:rPr>
              <a:t>    Operations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ourier New"/>
                <a:ea typeface="Courier New"/>
                <a:cs typeface="Courier New"/>
                <a:sym typeface="Courier New"/>
              </a:rPr>
              <a:t>= Net Income</a:t>
            </a:r>
            <a:endParaRPr sz="2400" b="0" i="0" u="none" strike="noStrike" cap="none">
              <a:solidFill>
                <a:schemeClr val="dk1"/>
              </a:solidFill>
              <a:latin typeface="Courier New"/>
              <a:ea typeface="Courier New"/>
              <a:cs typeface="Courier New"/>
              <a:sym typeface="Courier New"/>
            </a:endParaRPr>
          </a:p>
        </p:txBody>
      </p:sp>
      <p:sp>
        <p:nvSpPr>
          <p:cNvPr id="297" name="Google Shape;297;p38"/>
          <p:cNvSpPr txBox="1">
            <a:spLocks noGrp="1"/>
          </p:cNvSpPr>
          <p:nvPr>
            <p:ph type="title"/>
          </p:nvPr>
        </p:nvSpPr>
        <p:spPr>
          <a:xfrm>
            <a:off x="2071325" y="2091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Business Accounting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9"/>
          <p:cNvSpPr/>
          <p:nvPr/>
        </p:nvSpPr>
        <p:spPr>
          <a:xfrm>
            <a:off x="6161164" y="2605893"/>
            <a:ext cx="2604600" cy="2539137"/>
          </a:xfrm>
          <a:prstGeom prst="roundRect">
            <a:avLst>
              <a:gd name="adj" fmla="val 10483"/>
            </a:avLst>
          </a:prstGeom>
          <a:noFill/>
          <a:ln w="38100" cap="flat" cmpd="sng">
            <a:solidFill>
              <a:srgbClr val="33A056"/>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33A056"/>
                </a:solidFill>
                <a:latin typeface="Courier New"/>
                <a:ea typeface="Courier New"/>
                <a:cs typeface="Courier New"/>
                <a:sym typeface="Courier New"/>
              </a:rPr>
              <a:t>Special Ed</a:t>
            </a:r>
            <a:endParaRPr sz="2400" b="1" i="0" u="none" strike="noStrike" cap="none">
              <a:solidFill>
                <a:srgbClr val="33A056"/>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33A056"/>
                </a:solidFill>
                <a:latin typeface="Courier New"/>
                <a:ea typeface="Courier New"/>
                <a:cs typeface="Courier New"/>
                <a:sym typeface="Courier New"/>
              </a:rPr>
              <a:t>(Fund 27)</a:t>
            </a:r>
            <a:endParaRPr sz="2400" b="1" i="0" u="none" strike="noStrike" cap="none">
              <a:solidFill>
                <a:srgbClr val="33A056"/>
              </a:solidFill>
              <a:latin typeface="Courier New"/>
              <a:ea typeface="Courier New"/>
              <a:cs typeface="Courier New"/>
              <a:sym typeface="Courier New"/>
            </a:endParaRPr>
          </a:p>
        </p:txBody>
      </p:sp>
      <p:sp>
        <p:nvSpPr>
          <p:cNvPr id="304" name="Google Shape;304;p39"/>
          <p:cNvSpPr/>
          <p:nvPr/>
        </p:nvSpPr>
        <p:spPr>
          <a:xfrm>
            <a:off x="3269768" y="3334049"/>
            <a:ext cx="2604600" cy="2539137"/>
          </a:xfrm>
          <a:prstGeom prst="roundRect">
            <a:avLst>
              <a:gd name="adj" fmla="val 10483"/>
            </a:avLst>
          </a:prstGeom>
          <a:noFill/>
          <a:ln w="38100" cap="flat" cmpd="sng">
            <a:solidFill>
              <a:srgbClr val="33A056"/>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33A056"/>
                </a:solidFill>
                <a:latin typeface="Courier New"/>
                <a:ea typeface="Courier New"/>
                <a:cs typeface="Courier New"/>
                <a:sym typeface="Courier New"/>
              </a:rPr>
              <a:t>Food Service</a:t>
            </a:r>
            <a:endParaRPr sz="2400" b="1" i="0" u="none" strike="noStrike" cap="none">
              <a:solidFill>
                <a:srgbClr val="33A056"/>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33A056"/>
                </a:solidFill>
                <a:latin typeface="Courier New"/>
                <a:ea typeface="Courier New"/>
                <a:cs typeface="Courier New"/>
                <a:sym typeface="Courier New"/>
              </a:rPr>
              <a:t>(Fund 50)</a:t>
            </a:r>
            <a:endParaRPr sz="2400" b="1" i="0" u="none" strike="noStrike" cap="none">
              <a:solidFill>
                <a:srgbClr val="33A056"/>
              </a:solidFill>
              <a:latin typeface="Courier New"/>
              <a:ea typeface="Courier New"/>
              <a:cs typeface="Courier New"/>
              <a:sym typeface="Courier New"/>
            </a:endParaRPr>
          </a:p>
        </p:txBody>
      </p:sp>
      <p:sp>
        <p:nvSpPr>
          <p:cNvPr id="305" name="Google Shape;305;p39"/>
          <p:cNvSpPr/>
          <p:nvPr/>
        </p:nvSpPr>
        <p:spPr>
          <a:xfrm>
            <a:off x="378372" y="2064399"/>
            <a:ext cx="2604600" cy="2539137"/>
          </a:xfrm>
          <a:prstGeom prst="roundRect">
            <a:avLst>
              <a:gd name="adj" fmla="val 10483"/>
            </a:avLst>
          </a:prstGeom>
          <a:noFill/>
          <a:ln w="38100" cap="flat" cmpd="sng">
            <a:solidFill>
              <a:srgbClr val="33A056"/>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33A056"/>
                </a:solidFill>
                <a:latin typeface="Courier New"/>
                <a:ea typeface="Courier New"/>
                <a:cs typeface="Courier New"/>
                <a:sym typeface="Courier New"/>
              </a:rPr>
              <a:t>General Fund (Fund 10)</a:t>
            </a:r>
            <a:endParaRPr sz="2400" b="1" i="0" u="none" strike="noStrike" cap="none">
              <a:solidFill>
                <a:srgbClr val="33A056"/>
              </a:solidFill>
              <a:latin typeface="Courier New"/>
              <a:ea typeface="Courier New"/>
              <a:cs typeface="Courier New"/>
              <a:sym typeface="Courier New"/>
            </a:endParaRPr>
          </a:p>
        </p:txBody>
      </p:sp>
      <p:pic>
        <p:nvPicPr>
          <p:cNvPr id="306" name="Google Shape;306;p39"/>
          <p:cNvPicPr preferRelativeResize="0"/>
          <p:nvPr/>
        </p:nvPicPr>
        <p:blipFill rotWithShape="1">
          <a:blip r:embed="rId3">
            <a:alphaModFix/>
          </a:blip>
          <a:srcRect/>
          <a:stretch/>
        </p:blipFill>
        <p:spPr>
          <a:xfrm>
            <a:off x="152400" y="110925"/>
            <a:ext cx="1570270" cy="1746350"/>
          </a:xfrm>
          <a:prstGeom prst="rect">
            <a:avLst/>
          </a:prstGeom>
          <a:noFill/>
          <a:ln>
            <a:noFill/>
          </a:ln>
        </p:spPr>
      </p:pic>
      <p:sp>
        <p:nvSpPr>
          <p:cNvPr id="307" name="Google Shape;307;p39"/>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
        <p:nvSpPr>
          <p:cNvPr id="308" name="Google Shape;308;p39"/>
          <p:cNvSpPr txBox="1">
            <a:spLocks noGrp="1"/>
          </p:cNvSpPr>
          <p:nvPr>
            <p:ph type="title"/>
          </p:nvPr>
        </p:nvSpPr>
        <p:spPr>
          <a:xfrm>
            <a:off x="2071325" y="2091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Fund Accounting</a:t>
            </a:r>
            <a:endParaRPr/>
          </a:p>
        </p:txBody>
      </p:sp>
      <p:grpSp>
        <p:nvGrpSpPr>
          <p:cNvPr id="309" name="Google Shape;309;p39"/>
          <p:cNvGrpSpPr/>
          <p:nvPr/>
        </p:nvGrpSpPr>
        <p:grpSpPr>
          <a:xfrm>
            <a:off x="503141" y="3029652"/>
            <a:ext cx="2342889" cy="1403147"/>
            <a:chOff x="2174272" y="1181784"/>
            <a:chExt cx="4685778" cy="2743200"/>
          </a:xfrm>
        </p:grpSpPr>
        <p:sp>
          <p:nvSpPr>
            <p:cNvPr id="310" name="Google Shape;310;p39"/>
            <p:cNvSpPr/>
            <p:nvPr/>
          </p:nvSpPr>
          <p:spPr>
            <a:xfrm>
              <a:off x="2174272" y="1181784"/>
              <a:ext cx="2119800" cy="2743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sng" strike="noStrike" cap="none">
                  <a:solidFill>
                    <a:schemeClr val="dk1"/>
                  </a:solidFill>
                  <a:latin typeface="Courier New"/>
                  <a:ea typeface="Courier New"/>
                  <a:cs typeface="Courier New"/>
                  <a:sym typeface="Courier New"/>
                </a:rPr>
                <a:t>Balance Sheet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Assets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Cash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Receivables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Liabilities</a:t>
              </a: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Debt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Payables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Fund Balance</a:t>
              </a:r>
              <a:endParaRPr sz="700" b="0" i="0" u="none" strike="noStrike" cap="none">
                <a:solidFill>
                  <a:schemeClr val="dk1"/>
                </a:solidFill>
                <a:latin typeface="Courier New"/>
                <a:ea typeface="Courier New"/>
                <a:cs typeface="Courier New"/>
                <a:sym typeface="Courier New"/>
              </a:endParaRPr>
            </a:p>
          </p:txBody>
        </p:sp>
        <p:sp>
          <p:nvSpPr>
            <p:cNvPr id="311" name="Google Shape;311;p39"/>
            <p:cNvSpPr/>
            <p:nvPr/>
          </p:nvSpPr>
          <p:spPr>
            <a:xfrm>
              <a:off x="4740250" y="1181784"/>
              <a:ext cx="2119800" cy="2743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sng" strike="noStrike" cap="none">
                  <a:solidFill>
                    <a:schemeClr val="dk1"/>
                  </a:solidFill>
                  <a:latin typeface="Courier New"/>
                  <a:ea typeface="Courier New"/>
                  <a:cs typeface="Courier New"/>
                  <a:sym typeface="Courier New"/>
                </a:rPr>
                <a:t>Change in Equity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Revenues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Taxes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State Aids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Expenditures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Payroll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Operations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Net Equity</a:t>
              </a:r>
              <a:endParaRPr sz="700" b="0" i="0" u="none" strike="noStrike" cap="none">
                <a:solidFill>
                  <a:schemeClr val="dk1"/>
                </a:solidFill>
                <a:latin typeface="Courier New"/>
                <a:ea typeface="Courier New"/>
                <a:cs typeface="Courier New"/>
                <a:sym typeface="Courier New"/>
              </a:endParaRPr>
            </a:p>
          </p:txBody>
        </p:sp>
      </p:grpSp>
      <p:grpSp>
        <p:nvGrpSpPr>
          <p:cNvPr id="312" name="Google Shape;312;p39"/>
          <p:cNvGrpSpPr/>
          <p:nvPr/>
        </p:nvGrpSpPr>
        <p:grpSpPr>
          <a:xfrm>
            <a:off x="3400629" y="4325469"/>
            <a:ext cx="2342889" cy="1399032"/>
            <a:chOff x="2174272" y="1181784"/>
            <a:chExt cx="4685778" cy="2743200"/>
          </a:xfrm>
        </p:grpSpPr>
        <p:sp>
          <p:nvSpPr>
            <p:cNvPr id="313" name="Google Shape;313;p39"/>
            <p:cNvSpPr/>
            <p:nvPr/>
          </p:nvSpPr>
          <p:spPr>
            <a:xfrm>
              <a:off x="2174272" y="1181784"/>
              <a:ext cx="2119800" cy="2743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sng" strike="noStrike" cap="none">
                  <a:solidFill>
                    <a:schemeClr val="dk1"/>
                  </a:solidFill>
                  <a:latin typeface="Courier New"/>
                  <a:ea typeface="Courier New"/>
                  <a:cs typeface="Courier New"/>
                  <a:sym typeface="Courier New"/>
                </a:rPr>
                <a:t>Balance Sheet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Assets</a:t>
              </a: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Cash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Receivables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Liabilities</a:t>
              </a: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Debt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Payables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Fund Balance</a:t>
              </a:r>
              <a:endParaRPr sz="700" b="0" i="0" u="none" strike="noStrike" cap="none">
                <a:solidFill>
                  <a:schemeClr val="dk1"/>
                </a:solidFill>
                <a:latin typeface="Courier New"/>
                <a:ea typeface="Courier New"/>
                <a:cs typeface="Courier New"/>
                <a:sym typeface="Courier New"/>
              </a:endParaRPr>
            </a:p>
          </p:txBody>
        </p:sp>
        <p:sp>
          <p:nvSpPr>
            <p:cNvPr id="314" name="Google Shape;314;p39"/>
            <p:cNvSpPr/>
            <p:nvPr/>
          </p:nvSpPr>
          <p:spPr>
            <a:xfrm>
              <a:off x="4740250" y="1181784"/>
              <a:ext cx="2119800" cy="2743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sng" strike="noStrike" cap="none">
                  <a:solidFill>
                    <a:schemeClr val="dk1"/>
                  </a:solidFill>
                  <a:latin typeface="Courier New"/>
                  <a:ea typeface="Courier New"/>
                  <a:cs typeface="Courier New"/>
                  <a:sym typeface="Courier New"/>
                </a:rPr>
                <a:t>Change in Equity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Revenues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Taxes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State Aids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Expenditures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Payroll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Operations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Net Equity</a:t>
              </a:r>
              <a:endParaRPr sz="1400" b="0" i="0" u="none" strike="noStrike" cap="none">
                <a:solidFill>
                  <a:srgbClr val="000000"/>
                </a:solidFill>
                <a:latin typeface="Arial"/>
                <a:ea typeface="Arial"/>
                <a:cs typeface="Arial"/>
                <a:sym typeface="Arial"/>
              </a:endParaRPr>
            </a:p>
          </p:txBody>
        </p:sp>
      </p:grpSp>
      <p:grpSp>
        <p:nvGrpSpPr>
          <p:cNvPr id="315" name="Google Shape;315;p39"/>
          <p:cNvGrpSpPr/>
          <p:nvPr/>
        </p:nvGrpSpPr>
        <p:grpSpPr>
          <a:xfrm>
            <a:off x="6285922" y="3573321"/>
            <a:ext cx="2342889" cy="1402598"/>
            <a:chOff x="2174272" y="1181784"/>
            <a:chExt cx="4685778" cy="2743200"/>
          </a:xfrm>
        </p:grpSpPr>
        <p:sp>
          <p:nvSpPr>
            <p:cNvPr id="316" name="Google Shape;316;p39"/>
            <p:cNvSpPr/>
            <p:nvPr/>
          </p:nvSpPr>
          <p:spPr>
            <a:xfrm>
              <a:off x="2174272" y="1181784"/>
              <a:ext cx="2119800" cy="2743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sng" strike="noStrike" cap="none">
                  <a:solidFill>
                    <a:schemeClr val="dk1"/>
                  </a:solidFill>
                  <a:latin typeface="Courier New"/>
                  <a:ea typeface="Courier New"/>
                  <a:cs typeface="Courier New"/>
                  <a:sym typeface="Courier New"/>
                </a:rPr>
                <a:t>Balance Sheet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Assets</a:t>
              </a: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Cash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Receivables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Liabilities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Debt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Payables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Fund Balance</a:t>
              </a:r>
              <a:endParaRPr sz="700" b="0" i="0" u="none" strike="noStrike" cap="none">
                <a:solidFill>
                  <a:schemeClr val="dk1"/>
                </a:solidFill>
                <a:latin typeface="Courier New"/>
                <a:ea typeface="Courier New"/>
                <a:cs typeface="Courier New"/>
                <a:sym typeface="Courier New"/>
              </a:endParaRPr>
            </a:p>
          </p:txBody>
        </p:sp>
        <p:sp>
          <p:nvSpPr>
            <p:cNvPr id="317" name="Google Shape;317;p39"/>
            <p:cNvSpPr/>
            <p:nvPr/>
          </p:nvSpPr>
          <p:spPr>
            <a:xfrm>
              <a:off x="4740250" y="1181784"/>
              <a:ext cx="2119800" cy="27432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sng" strike="noStrike" cap="none">
                  <a:solidFill>
                    <a:schemeClr val="dk1"/>
                  </a:solidFill>
                  <a:latin typeface="Courier New"/>
                  <a:ea typeface="Courier New"/>
                  <a:cs typeface="Courier New"/>
                  <a:sym typeface="Courier New"/>
                </a:rPr>
                <a:t>Change in Equity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Revenues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Taxes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State Aids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Expenditures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Payroll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Operations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chemeClr val="dk1"/>
                  </a:solidFill>
                  <a:latin typeface="Courier New"/>
                  <a:ea typeface="Courier New"/>
                  <a:cs typeface="Courier New"/>
                  <a:sym typeface="Courier New"/>
                </a:rPr>
                <a:t>= Net Equity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0"/>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
        <p:nvSpPr>
          <p:cNvPr id="324" name="Google Shape;324;p40"/>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WUFAR School Funds</a:t>
            </a:r>
            <a:endParaRPr/>
          </a:p>
        </p:txBody>
      </p:sp>
      <p:pic>
        <p:nvPicPr>
          <p:cNvPr id="325" name="Google Shape;325;p40"/>
          <p:cNvPicPr preferRelativeResize="0"/>
          <p:nvPr/>
        </p:nvPicPr>
        <p:blipFill rotWithShape="1">
          <a:blip r:embed="rId3">
            <a:alphaModFix/>
          </a:blip>
          <a:srcRect/>
          <a:stretch/>
        </p:blipFill>
        <p:spPr>
          <a:xfrm>
            <a:off x="152401" y="110929"/>
            <a:ext cx="1752600" cy="1949115"/>
          </a:xfrm>
          <a:prstGeom prst="rect">
            <a:avLst/>
          </a:prstGeom>
          <a:noFill/>
          <a:ln>
            <a:noFill/>
          </a:ln>
        </p:spPr>
      </p:pic>
      <p:pic>
        <p:nvPicPr>
          <p:cNvPr id="326" name="Google Shape;326;p40"/>
          <p:cNvPicPr preferRelativeResize="0"/>
          <p:nvPr/>
        </p:nvPicPr>
        <p:blipFill rotWithShape="1">
          <a:blip r:embed="rId4">
            <a:alphaModFix/>
          </a:blip>
          <a:srcRect/>
          <a:stretch/>
        </p:blipFill>
        <p:spPr>
          <a:xfrm>
            <a:off x="3393575" y="2212438"/>
            <a:ext cx="2181225" cy="1952625"/>
          </a:xfrm>
          <a:prstGeom prst="rect">
            <a:avLst/>
          </a:prstGeom>
          <a:noFill/>
          <a:ln>
            <a:noFill/>
          </a:ln>
        </p:spPr>
      </p:pic>
      <p:pic>
        <p:nvPicPr>
          <p:cNvPr id="327" name="Google Shape;327;p40"/>
          <p:cNvPicPr preferRelativeResize="0"/>
          <p:nvPr/>
        </p:nvPicPr>
        <p:blipFill rotWithShape="1">
          <a:blip r:embed="rId4">
            <a:alphaModFix/>
          </a:blip>
          <a:srcRect/>
          <a:stretch/>
        </p:blipFill>
        <p:spPr>
          <a:xfrm>
            <a:off x="152400" y="2212444"/>
            <a:ext cx="2181225" cy="1952625"/>
          </a:xfrm>
          <a:prstGeom prst="rect">
            <a:avLst/>
          </a:prstGeom>
          <a:noFill/>
          <a:ln>
            <a:noFill/>
          </a:ln>
        </p:spPr>
      </p:pic>
      <p:pic>
        <p:nvPicPr>
          <p:cNvPr id="328" name="Google Shape;328;p40"/>
          <p:cNvPicPr preferRelativeResize="0"/>
          <p:nvPr/>
        </p:nvPicPr>
        <p:blipFill rotWithShape="1">
          <a:blip r:embed="rId4">
            <a:alphaModFix/>
          </a:blip>
          <a:srcRect/>
          <a:stretch/>
        </p:blipFill>
        <p:spPr>
          <a:xfrm>
            <a:off x="6443850" y="2212438"/>
            <a:ext cx="2181225" cy="1952625"/>
          </a:xfrm>
          <a:prstGeom prst="rect">
            <a:avLst/>
          </a:prstGeom>
          <a:noFill/>
          <a:ln>
            <a:noFill/>
          </a:ln>
        </p:spPr>
      </p:pic>
      <p:pic>
        <p:nvPicPr>
          <p:cNvPr id="329" name="Google Shape;329;p40"/>
          <p:cNvPicPr preferRelativeResize="0"/>
          <p:nvPr/>
        </p:nvPicPr>
        <p:blipFill rotWithShape="1">
          <a:blip r:embed="rId4">
            <a:alphaModFix/>
          </a:blip>
          <a:srcRect/>
          <a:stretch/>
        </p:blipFill>
        <p:spPr>
          <a:xfrm>
            <a:off x="242925" y="4582094"/>
            <a:ext cx="2181225" cy="1952625"/>
          </a:xfrm>
          <a:prstGeom prst="rect">
            <a:avLst/>
          </a:prstGeom>
          <a:noFill/>
          <a:ln>
            <a:noFill/>
          </a:ln>
        </p:spPr>
      </p:pic>
      <p:pic>
        <p:nvPicPr>
          <p:cNvPr id="330" name="Google Shape;330;p40"/>
          <p:cNvPicPr preferRelativeResize="0"/>
          <p:nvPr/>
        </p:nvPicPr>
        <p:blipFill rotWithShape="1">
          <a:blip r:embed="rId4">
            <a:alphaModFix/>
          </a:blip>
          <a:srcRect/>
          <a:stretch/>
        </p:blipFill>
        <p:spPr>
          <a:xfrm>
            <a:off x="3481375" y="4643963"/>
            <a:ext cx="2181225" cy="1952625"/>
          </a:xfrm>
          <a:prstGeom prst="rect">
            <a:avLst/>
          </a:prstGeom>
          <a:noFill/>
          <a:ln>
            <a:noFill/>
          </a:ln>
        </p:spPr>
      </p:pic>
      <p:pic>
        <p:nvPicPr>
          <p:cNvPr id="331" name="Google Shape;331;p40"/>
          <p:cNvPicPr preferRelativeResize="0"/>
          <p:nvPr/>
        </p:nvPicPr>
        <p:blipFill rotWithShape="1">
          <a:blip r:embed="rId4">
            <a:alphaModFix/>
          </a:blip>
          <a:srcRect/>
          <a:stretch/>
        </p:blipFill>
        <p:spPr>
          <a:xfrm>
            <a:off x="6443850" y="4643963"/>
            <a:ext cx="2181225" cy="1952625"/>
          </a:xfrm>
          <a:prstGeom prst="rect">
            <a:avLst/>
          </a:prstGeom>
          <a:noFill/>
          <a:ln>
            <a:noFill/>
          </a:ln>
        </p:spPr>
      </p:pic>
      <p:sp>
        <p:nvSpPr>
          <p:cNvPr id="332" name="Google Shape;332;p40"/>
          <p:cNvSpPr txBox="1"/>
          <p:nvPr/>
        </p:nvSpPr>
        <p:spPr>
          <a:xfrm>
            <a:off x="556900" y="2464750"/>
            <a:ext cx="1514400" cy="60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General Fund</a:t>
            </a:r>
            <a:endParaRPr sz="1600" b="1" i="0" u="none" strike="noStrike" cap="none">
              <a:solidFill>
                <a:srgbClr val="000000"/>
              </a:solidFill>
              <a:latin typeface="Arial"/>
              <a:ea typeface="Arial"/>
              <a:cs typeface="Arial"/>
              <a:sym typeface="Arial"/>
            </a:endParaRPr>
          </a:p>
        </p:txBody>
      </p:sp>
      <p:sp>
        <p:nvSpPr>
          <p:cNvPr id="333" name="Google Shape;333;p40"/>
          <p:cNvSpPr txBox="1"/>
          <p:nvPr/>
        </p:nvSpPr>
        <p:spPr>
          <a:xfrm>
            <a:off x="3726988" y="2464750"/>
            <a:ext cx="1514400" cy="608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Special Education</a:t>
            </a:r>
            <a:endParaRPr sz="1600" b="1" i="0" u="none" strike="noStrike" cap="none">
              <a:solidFill>
                <a:srgbClr val="000000"/>
              </a:solidFill>
              <a:latin typeface="Arial"/>
              <a:ea typeface="Arial"/>
              <a:cs typeface="Arial"/>
              <a:sym typeface="Arial"/>
            </a:endParaRPr>
          </a:p>
        </p:txBody>
      </p:sp>
      <p:sp>
        <p:nvSpPr>
          <p:cNvPr id="334" name="Google Shape;334;p40"/>
          <p:cNvSpPr txBox="1"/>
          <p:nvPr/>
        </p:nvSpPr>
        <p:spPr>
          <a:xfrm>
            <a:off x="6777250" y="2464750"/>
            <a:ext cx="1514400" cy="608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Debt Service</a:t>
            </a:r>
            <a:endParaRPr sz="1600" b="1" i="0" u="none" strike="noStrike" cap="none">
              <a:solidFill>
                <a:srgbClr val="000000"/>
              </a:solidFill>
              <a:latin typeface="Arial"/>
              <a:ea typeface="Arial"/>
              <a:cs typeface="Arial"/>
              <a:sym typeface="Arial"/>
            </a:endParaRPr>
          </a:p>
        </p:txBody>
      </p:sp>
      <p:sp>
        <p:nvSpPr>
          <p:cNvPr id="335" name="Google Shape;335;p40"/>
          <p:cNvSpPr txBox="1"/>
          <p:nvPr/>
        </p:nvSpPr>
        <p:spPr>
          <a:xfrm>
            <a:off x="556900" y="4875650"/>
            <a:ext cx="1514400" cy="608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Capital Projects</a:t>
            </a:r>
            <a:endParaRPr sz="1600" b="1" i="0" u="none" strike="noStrike" cap="none">
              <a:solidFill>
                <a:srgbClr val="000000"/>
              </a:solidFill>
              <a:latin typeface="Arial"/>
              <a:ea typeface="Arial"/>
              <a:cs typeface="Arial"/>
              <a:sym typeface="Arial"/>
            </a:endParaRPr>
          </a:p>
        </p:txBody>
      </p:sp>
      <p:sp>
        <p:nvSpPr>
          <p:cNvPr id="336" name="Google Shape;336;p40"/>
          <p:cNvSpPr txBox="1"/>
          <p:nvPr/>
        </p:nvSpPr>
        <p:spPr>
          <a:xfrm>
            <a:off x="3814788" y="4875650"/>
            <a:ext cx="1514400" cy="608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Food Service</a:t>
            </a:r>
            <a:endParaRPr sz="1600" b="1" i="0" u="none" strike="noStrike" cap="none">
              <a:solidFill>
                <a:srgbClr val="000000"/>
              </a:solidFill>
              <a:latin typeface="Arial"/>
              <a:ea typeface="Arial"/>
              <a:cs typeface="Arial"/>
              <a:sym typeface="Arial"/>
            </a:endParaRPr>
          </a:p>
        </p:txBody>
      </p:sp>
      <p:sp>
        <p:nvSpPr>
          <p:cNvPr id="337" name="Google Shape;337;p40"/>
          <p:cNvSpPr txBox="1"/>
          <p:nvPr/>
        </p:nvSpPr>
        <p:spPr>
          <a:xfrm>
            <a:off x="6777263" y="4875650"/>
            <a:ext cx="1514400" cy="608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Community Service</a:t>
            </a:r>
            <a:endParaRPr sz="1600" b="1" i="0" u="none" strike="noStrike" cap="none">
              <a:solidFill>
                <a:srgbClr val="000000"/>
              </a:solidFill>
              <a:latin typeface="Arial"/>
              <a:ea typeface="Arial"/>
              <a:cs typeface="Arial"/>
              <a:sym typeface="Arial"/>
            </a:endParaRPr>
          </a:p>
        </p:txBody>
      </p:sp>
      <p:sp>
        <p:nvSpPr>
          <p:cNvPr id="338" name="Google Shape;338;p40"/>
          <p:cNvSpPr txBox="1"/>
          <p:nvPr/>
        </p:nvSpPr>
        <p:spPr>
          <a:xfrm>
            <a:off x="756225" y="3339275"/>
            <a:ext cx="1086600" cy="94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Arial"/>
                <a:ea typeface="Arial"/>
                <a:cs typeface="Arial"/>
                <a:sym typeface="Arial"/>
              </a:rPr>
              <a:t>10</a:t>
            </a:r>
            <a:endParaRPr sz="4800" b="1" i="0" u="none" strike="noStrike" cap="none">
              <a:solidFill>
                <a:srgbClr val="FFFFFF"/>
              </a:solidFill>
              <a:latin typeface="Arial"/>
              <a:ea typeface="Arial"/>
              <a:cs typeface="Arial"/>
              <a:sym typeface="Arial"/>
            </a:endParaRPr>
          </a:p>
        </p:txBody>
      </p:sp>
      <p:sp>
        <p:nvSpPr>
          <p:cNvPr id="339" name="Google Shape;339;p40"/>
          <p:cNvSpPr txBox="1"/>
          <p:nvPr/>
        </p:nvSpPr>
        <p:spPr>
          <a:xfrm>
            <a:off x="4028700" y="3339275"/>
            <a:ext cx="1086600" cy="94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Arial"/>
                <a:ea typeface="Arial"/>
                <a:cs typeface="Arial"/>
                <a:sym typeface="Arial"/>
              </a:rPr>
              <a:t>27</a:t>
            </a:r>
            <a:endParaRPr sz="4800" b="1" i="0" u="none" strike="noStrike" cap="none">
              <a:solidFill>
                <a:srgbClr val="FFFFFF"/>
              </a:solidFill>
              <a:latin typeface="Arial"/>
              <a:ea typeface="Arial"/>
              <a:cs typeface="Arial"/>
              <a:sym typeface="Arial"/>
            </a:endParaRPr>
          </a:p>
        </p:txBody>
      </p:sp>
      <p:sp>
        <p:nvSpPr>
          <p:cNvPr id="340" name="Google Shape;340;p40"/>
          <p:cNvSpPr txBox="1"/>
          <p:nvPr/>
        </p:nvSpPr>
        <p:spPr>
          <a:xfrm>
            <a:off x="6810375" y="3415475"/>
            <a:ext cx="1481400" cy="94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Arial"/>
                <a:ea typeface="Arial"/>
                <a:cs typeface="Arial"/>
                <a:sym typeface="Arial"/>
              </a:rPr>
              <a:t>38/39</a:t>
            </a:r>
            <a:endParaRPr sz="3600" b="1" i="0" u="none" strike="noStrike" cap="none">
              <a:solidFill>
                <a:srgbClr val="FFFFFF"/>
              </a:solidFill>
              <a:latin typeface="Arial"/>
              <a:ea typeface="Arial"/>
              <a:cs typeface="Arial"/>
              <a:sym typeface="Arial"/>
            </a:endParaRPr>
          </a:p>
        </p:txBody>
      </p:sp>
      <p:sp>
        <p:nvSpPr>
          <p:cNvPr id="341" name="Google Shape;341;p40"/>
          <p:cNvSpPr txBox="1"/>
          <p:nvPr/>
        </p:nvSpPr>
        <p:spPr>
          <a:xfrm>
            <a:off x="709302" y="5656100"/>
            <a:ext cx="1320000" cy="94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Arial"/>
                <a:ea typeface="Arial"/>
                <a:cs typeface="Arial"/>
                <a:sym typeface="Arial"/>
              </a:rPr>
              <a:t>40s</a:t>
            </a:r>
            <a:endParaRPr sz="4800" b="1" i="0" u="none" strike="noStrike" cap="none">
              <a:solidFill>
                <a:srgbClr val="FFFFFF"/>
              </a:solidFill>
              <a:latin typeface="Arial"/>
              <a:ea typeface="Arial"/>
              <a:cs typeface="Arial"/>
              <a:sym typeface="Arial"/>
            </a:endParaRPr>
          </a:p>
        </p:txBody>
      </p:sp>
      <p:sp>
        <p:nvSpPr>
          <p:cNvPr id="342" name="Google Shape;342;p40"/>
          <p:cNvSpPr txBox="1"/>
          <p:nvPr/>
        </p:nvSpPr>
        <p:spPr>
          <a:xfrm>
            <a:off x="4028700" y="5732300"/>
            <a:ext cx="1086600" cy="94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Arial"/>
                <a:ea typeface="Arial"/>
                <a:cs typeface="Arial"/>
                <a:sym typeface="Arial"/>
              </a:rPr>
              <a:t>50</a:t>
            </a:r>
            <a:endParaRPr sz="4800" b="1" i="0" u="none" strike="noStrike" cap="none">
              <a:solidFill>
                <a:srgbClr val="FFFFFF"/>
              </a:solidFill>
              <a:latin typeface="Arial"/>
              <a:ea typeface="Arial"/>
              <a:cs typeface="Arial"/>
              <a:sym typeface="Arial"/>
            </a:endParaRPr>
          </a:p>
        </p:txBody>
      </p:sp>
      <p:sp>
        <p:nvSpPr>
          <p:cNvPr id="343" name="Google Shape;343;p40"/>
          <p:cNvSpPr txBox="1"/>
          <p:nvPr/>
        </p:nvSpPr>
        <p:spPr>
          <a:xfrm>
            <a:off x="7007775" y="5732300"/>
            <a:ext cx="1086600" cy="940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FFFFFF"/>
                </a:solidFill>
                <a:latin typeface="Arial"/>
                <a:ea typeface="Arial"/>
                <a:cs typeface="Arial"/>
                <a:sym typeface="Arial"/>
              </a:rPr>
              <a:t>80</a:t>
            </a:r>
            <a:endParaRPr sz="4800" b="1" i="0" u="none" strike="noStrike" cap="none">
              <a:solidFill>
                <a:srgbClr val="FFFFFF"/>
              </a:solidFill>
              <a:latin typeface="Arial"/>
              <a:ea typeface="Arial"/>
              <a:cs typeface="Arial"/>
              <a:sym typeface="Arial"/>
            </a:endParaRPr>
          </a:p>
        </p:txBody>
      </p:sp>
      <p:sp>
        <p:nvSpPr>
          <p:cNvPr id="344" name="Google Shape;344;p40"/>
          <p:cNvSpPr txBox="1"/>
          <p:nvPr/>
        </p:nvSpPr>
        <p:spPr>
          <a:xfrm>
            <a:off x="2206550" y="1566375"/>
            <a:ext cx="5986200" cy="32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Arial"/>
                <a:ea typeface="Arial"/>
                <a:cs typeface="Arial"/>
                <a:sym typeface="Arial"/>
              </a:rPr>
              <a:t>“Each Fund Can be Thought of as a Separate Bucket” </a:t>
            </a:r>
            <a:endParaRPr sz="1800" b="0" i="1"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2</a:t>
            </a:fld>
            <a:endParaRPr/>
          </a:p>
        </p:txBody>
      </p:sp>
      <p:sp>
        <p:nvSpPr>
          <p:cNvPr id="154" name="Google Shape;154;p23"/>
          <p:cNvSpPr txBox="1">
            <a:spLocks noGrp="1"/>
          </p:cNvSpPr>
          <p:nvPr>
            <p:ph type="body" idx="1"/>
          </p:nvPr>
        </p:nvSpPr>
        <p:spPr>
          <a:xfrm>
            <a:off x="849429" y="252592"/>
            <a:ext cx="7637100" cy="5350200"/>
          </a:xfrm>
          <a:prstGeom prst="rect">
            <a:avLst/>
          </a:prstGeom>
          <a:noFill/>
          <a:ln>
            <a:noFill/>
          </a:ln>
        </p:spPr>
        <p:txBody>
          <a:bodyPr spcFirstLastPara="1" wrap="square" lIns="91425" tIns="45700" rIns="91425" bIns="45700" anchor="t" anchorCtr="0">
            <a:noAutofit/>
          </a:bodyPr>
          <a:lstStyle/>
          <a:p>
            <a:pPr marL="742950" lvl="1" indent="-285750" algn="ctr" rtl="0">
              <a:lnSpc>
                <a:spcPct val="90000"/>
              </a:lnSpc>
              <a:spcBef>
                <a:spcPts val="0"/>
              </a:spcBef>
              <a:spcAft>
                <a:spcPts val="0"/>
              </a:spcAft>
              <a:buClr>
                <a:schemeClr val="accent2"/>
              </a:buClr>
              <a:buSzPts val="4800"/>
              <a:buFont typeface="Arial"/>
              <a:buNone/>
            </a:pPr>
            <a:endParaRPr sz="9600" b="1">
              <a:solidFill>
                <a:schemeClr val="accent2"/>
              </a:solidFill>
            </a:endParaRPr>
          </a:p>
          <a:p>
            <a:pPr marL="742950" lvl="1" indent="-285750" algn="ctr" rtl="0">
              <a:lnSpc>
                <a:spcPct val="90000"/>
              </a:lnSpc>
              <a:spcBef>
                <a:spcPts val="0"/>
              </a:spcBef>
              <a:spcAft>
                <a:spcPts val="0"/>
              </a:spcAft>
              <a:buClr>
                <a:schemeClr val="accent2"/>
              </a:buClr>
              <a:buSzPts val="4800"/>
              <a:buFont typeface="Arial"/>
              <a:buNone/>
            </a:pPr>
            <a:r>
              <a:rPr lang="en-US" sz="9600" b="1">
                <a:solidFill>
                  <a:schemeClr val="accent2"/>
                </a:solidFill>
                <a:latin typeface="Arial"/>
                <a:ea typeface="Arial"/>
                <a:cs typeface="Arial"/>
                <a:sym typeface="Arial"/>
              </a:rPr>
              <a:t>Welcome!</a:t>
            </a:r>
            <a:endParaRPr sz="9600" b="1">
              <a:solidFill>
                <a:schemeClr val="accent2"/>
              </a:solidFill>
              <a:latin typeface="Arial"/>
              <a:ea typeface="Arial"/>
              <a:cs typeface="Arial"/>
              <a:sym typeface="Arial"/>
            </a:endParaRPr>
          </a:p>
          <a:p>
            <a:pPr marL="342900" lvl="0" indent="0" algn="l" rtl="0">
              <a:lnSpc>
                <a:spcPct val="90000"/>
              </a:lnSpc>
              <a:spcBef>
                <a:spcPts val="480"/>
              </a:spcBef>
              <a:spcAft>
                <a:spcPts val="0"/>
              </a:spcAft>
              <a:buNone/>
            </a:pPr>
            <a:endParaRPr sz="2400" b="1"/>
          </a:p>
        </p:txBody>
      </p:sp>
      <p:pic>
        <p:nvPicPr>
          <p:cNvPr id="155" name="Google Shape;155;p23"/>
          <p:cNvPicPr preferRelativeResize="0"/>
          <p:nvPr/>
        </p:nvPicPr>
        <p:blipFill rotWithShape="1">
          <a:blip r:embed="rId3">
            <a:alphaModFix/>
          </a:blip>
          <a:srcRect/>
          <a:stretch/>
        </p:blipFill>
        <p:spPr>
          <a:xfrm>
            <a:off x="77676" y="4"/>
            <a:ext cx="1752600" cy="1949115"/>
          </a:xfrm>
          <a:prstGeom prst="rect">
            <a:avLst/>
          </a:prstGeom>
          <a:noFill/>
          <a:ln>
            <a:noFill/>
          </a:ln>
        </p:spPr>
      </p:pic>
      <p:sp>
        <p:nvSpPr>
          <p:cNvPr id="156" name="Google Shape;156;p23"/>
          <p:cNvSpPr txBox="1"/>
          <p:nvPr/>
        </p:nvSpPr>
        <p:spPr>
          <a:xfrm>
            <a:off x="998500" y="4028975"/>
            <a:ext cx="6935100" cy="2532900"/>
          </a:xfrm>
          <a:prstGeom prst="rect">
            <a:avLst/>
          </a:prstGeom>
          <a:noFill/>
          <a:ln>
            <a:noFill/>
          </a:ln>
        </p:spPr>
        <p:txBody>
          <a:bodyPr spcFirstLastPara="1" wrap="square" lIns="91425" tIns="45700" rIns="91425" bIns="45700" anchor="t" anchorCtr="0">
            <a:noAutofit/>
          </a:bodyPr>
          <a:lstStyle/>
          <a:p>
            <a:pPr marL="0" lvl="0" indent="457200" algn="l" rtl="0">
              <a:spcBef>
                <a:spcPts val="0"/>
              </a:spcBef>
              <a:spcAft>
                <a:spcPts val="0"/>
              </a:spcAft>
              <a:buNone/>
            </a:pPr>
            <a:r>
              <a:rPr lang="en-US" sz="2400" b="1">
                <a:solidFill>
                  <a:schemeClr val="dk1"/>
                </a:solidFill>
              </a:rPr>
              <a:t>Mike Barry, </a:t>
            </a:r>
            <a:endParaRPr sz="3000" b="1" i="1">
              <a:solidFill>
                <a:schemeClr val="dk1"/>
              </a:solidFill>
            </a:endParaRPr>
          </a:p>
          <a:p>
            <a:pPr marL="457200" lvl="0" indent="0" algn="l" rtl="0">
              <a:spcBef>
                <a:spcPts val="0"/>
              </a:spcBef>
              <a:spcAft>
                <a:spcPts val="0"/>
              </a:spcAft>
              <a:buClr>
                <a:schemeClr val="dk1"/>
              </a:buClr>
              <a:buSzPts val="1100"/>
              <a:buFont typeface="Arial"/>
              <a:buNone/>
            </a:pPr>
            <a:r>
              <a:rPr lang="en-US" sz="2400">
                <a:solidFill>
                  <a:schemeClr val="dk1"/>
                </a:solidFill>
              </a:rPr>
              <a:t>Executive Director, WASBO</a:t>
            </a:r>
            <a:endParaRPr sz="2400" b="1">
              <a:solidFill>
                <a:schemeClr val="dk1"/>
              </a:solidFill>
            </a:endParaRPr>
          </a:p>
          <a:p>
            <a:pPr marL="457200" marR="0" lvl="0" indent="0" algn="l" rtl="0">
              <a:spcBef>
                <a:spcPts val="0"/>
              </a:spcBef>
              <a:spcAft>
                <a:spcPts val="0"/>
              </a:spcAft>
              <a:buNone/>
            </a:pPr>
            <a:endParaRPr sz="2400" b="1">
              <a:solidFill>
                <a:schemeClr val="dk1"/>
              </a:solidFill>
            </a:endParaRPr>
          </a:p>
          <a:p>
            <a:pPr marL="457200" marR="0" lvl="0" indent="0" algn="l" rtl="0">
              <a:spcBef>
                <a:spcPts val="0"/>
              </a:spcBef>
              <a:spcAft>
                <a:spcPts val="0"/>
              </a:spcAft>
              <a:buNone/>
            </a:pPr>
            <a:r>
              <a:rPr lang="en-US" sz="2400" b="1">
                <a:solidFill>
                  <a:schemeClr val="dk1"/>
                </a:solidFill>
              </a:rPr>
              <a:t>Steve Summers</a:t>
            </a:r>
            <a:endParaRPr sz="2400" b="1">
              <a:solidFill>
                <a:schemeClr val="dk1"/>
              </a:solidFill>
            </a:endParaRPr>
          </a:p>
          <a:p>
            <a:pPr marL="0" marR="0" lvl="0" indent="0" algn="l" rtl="0">
              <a:spcBef>
                <a:spcPts val="0"/>
              </a:spcBef>
              <a:spcAft>
                <a:spcPts val="0"/>
              </a:spcAft>
              <a:buNone/>
            </a:pPr>
            <a:r>
              <a:rPr lang="en-US" sz="2400" b="1">
                <a:solidFill>
                  <a:schemeClr val="dk1"/>
                </a:solidFill>
              </a:rPr>
              <a:t>	</a:t>
            </a:r>
            <a:r>
              <a:rPr lang="en-US" sz="2400">
                <a:solidFill>
                  <a:schemeClr val="dk1"/>
                </a:solidFill>
              </a:rPr>
              <a:t>Executive Director of Operations</a:t>
            </a:r>
            <a:endParaRPr sz="2400">
              <a:solidFill>
                <a:schemeClr val="dk1"/>
              </a:solidFill>
            </a:endParaRPr>
          </a:p>
          <a:p>
            <a:pPr marL="0" marR="0" lvl="0" indent="457200" algn="l" rtl="0">
              <a:spcBef>
                <a:spcPts val="0"/>
              </a:spcBef>
              <a:spcAft>
                <a:spcPts val="0"/>
              </a:spcAft>
              <a:buNone/>
            </a:pPr>
            <a:r>
              <a:rPr lang="en-US" sz="2400">
                <a:solidFill>
                  <a:schemeClr val="dk1"/>
                </a:solidFill>
              </a:rPr>
              <a:t>Waunakee Community	School District</a:t>
            </a:r>
            <a:endParaRPr sz="2400">
              <a:solidFill>
                <a:schemeClr val="dk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41"/>
          <p:cNvPicPr preferRelativeResize="0"/>
          <p:nvPr/>
        </p:nvPicPr>
        <p:blipFill>
          <a:blip r:embed="rId3">
            <a:alphaModFix/>
          </a:blip>
          <a:stretch>
            <a:fillRect/>
          </a:stretch>
        </p:blipFill>
        <p:spPr>
          <a:xfrm>
            <a:off x="971725" y="1975800"/>
            <a:ext cx="7200549" cy="4593450"/>
          </a:xfrm>
          <a:prstGeom prst="rect">
            <a:avLst/>
          </a:prstGeom>
          <a:noFill/>
          <a:ln>
            <a:noFill/>
          </a:ln>
        </p:spPr>
      </p:pic>
      <p:sp>
        <p:nvSpPr>
          <p:cNvPr id="351" name="Google Shape;351;p41"/>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
        <p:nvSpPr>
          <p:cNvPr id="352" name="Google Shape;352;p41"/>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How We Budget</a:t>
            </a:r>
            <a:endParaRPr/>
          </a:p>
        </p:txBody>
      </p:sp>
      <p:pic>
        <p:nvPicPr>
          <p:cNvPr id="353" name="Google Shape;353;p41"/>
          <p:cNvPicPr preferRelativeResize="0"/>
          <p:nvPr/>
        </p:nvPicPr>
        <p:blipFill rotWithShape="1">
          <a:blip r:embed="rId4">
            <a:alphaModFix/>
          </a:blip>
          <a:srcRect/>
          <a:stretch/>
        </p:blipFill>
        <p:spPr>
          <a:xfrm>
            <a:off x="152401" y="110929"/>
            <a:ext cx="1752600" cy="1949115"/>
          </a:xfrm>
          <a:prstGeom prst="rect">
            <a:avLst/>
          </a:prstGeom>
          <a:noFill/>
          <a:ln>
            <a:noFill/>
          </a:ln>
        </p:spPr>
      </p:pic>
      <p:sp>
        <p:nvSpPr>
          <p:cNvPr id="354" name="Google Shape;354;p41"/>
          <p:cNvSpPr txBox="1"/>
          <p:nvPr/>
        </p:nvSpPr>
        <p:spPr>
          <a:xfrm>
            <a:off x="769950" y="2412725"/>
            <a:ext cx="7348500" cy="3563400"/>
          </a:xfrm>
          <a:prstGeom prst="rect">
            <a:avLst/>
          </a:prstGeom>
          <a:solidFill>
            <a:srgbClr val="FFFFFF">
              <a:alpha val="84705"/>
            </a:srgbClr>
          </a:solid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rgbClr val="000000"/>
              </a:buClr>
              <a:buSzPts val="3600"/>
              <a:buFont typeface="Arial"/>
              <a:buChar char="●"/>
            </a:pPr>
            <a:r>
              <a:rPr lang="en-US" sz="3600" b="0" i="0" u="none" strike="noStrike" cap="none">
                <a:solidFill>
                  <a:srgbClr val="000000"/>
                </a:solidFill>
                <a:latin typeface="Arial"/>
                <a:ea typeface="Arial"/>
                <a:cs typeface="Arial"/>
                <a:sym typeface="Arial"/>
              </a:rPr>
              <a:t>Each Fund has its own budget.</a:t>
            </a:r>
            <a:endParaRPr sz="36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600"/>
              <a:buFont typeface="Arial"/>
              <a:buChar char="●"/>
            </a:pPr>
            <a:r>
              <a:rPr lang="en-US" sz="3600" b="0" i="0" u="none" strike="noStrike" cap="none">
                <a:solidFill>
                  <a:srgbClr val="000000"/>
                </a:solidFill>
                <a:latin typeface="Arial"/>
                <a:ea typeface="Arial"/>
                <a:cs typeface="Arial"/>
                <a:sym typeface="Arial"/>
              </a:rPr>
              <a:t>Expenses are budgeted by Fund and Function - what you’re buying in that fund.</a:t>
            </a:r>
            <a:endParaRPr sz="3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0" i="1" u="none" strike="noStrike" cap="none">
                <a:solidFill>
                  <a:srgbClr val="000000"/>
                </a:solidFill>
                <a:latin typeface="Arial"/>
                <a:ea typeface="Arial"/>
                <a:cs typeface="Arial"/>
                <a:sym typeface="Arial"/>
              </a:rPr>
              <a:t>Example: 120000 = Regular Curriculum (individual subjects)</a:t>
            </a:r>
            <a:endParaRPr sz="3600" b="0" i="1"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42"/>
          <p:cNvPicPr preferRelativeResize="0"/>
          <p:nvPr/>
        </p:nvPicPr>
        <p:blipFill>
          <a:blip r:embed="rId3">
            <a:alphaModFix/>
          </a:blip>
          <a:stretch>
            <a:fillRect/>
          </a:stretch>
        </p:blipFill>
        <p:spPr>
          <a:xfrm>
            <a:off x="971725" y="1975800"/>
            <a:ext cx="7200549" cy="4593450"/>
          </a:xfrm>
          <a:prstGeom prst="rect">
            <a:avLst/>
          </a:prstGeom>
          <a:noFill/>
          <a:ln>
            <a:noFill/>
          </a:ln>
        </p:spPr>
      </p:pic>
      <p:sp>
        <p:nvSpPr>
          <p:cNvPr id="361" name="Google Shape;361;p42"/>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
        <p:nvSpPr>
          <p:cNvPr id="362" name="Google Shape;362;p42"/>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How We Budget</a:t>
            </a:r>
            <a:endParaRPr/>
          </a:p>
        </p:txBody>
      </p:sp>
      <p:pic>
        <p:nvPicPr>
          <p:cNvPr id="363" name="Google Shape;363;p42"/>
          <p:cNvPicPr preferRelativeResize="0"/>
          <p:nvPr/>
        </p:nvPicPr>
        <p:blipFill rotWithShape="1">
          <a:blip r:embed="rId4">
            <a:alphaModFix/>
          </a:blip>
          <a:srcRect/>
          <a:stretch/>
        </p:blipFill>
        <p:spPr>
          <a:xfrm>
            <a:off x="152401" y="110929"/>
            <a:ext cx="1752600" cy="1949115"/>
          </a:xfrm>
          <a:prstGeom prst="rect">
            <a:avLst/>
          </a:prstGeom>
          <a:noFill/>
          <a:ln>
            <a:noFill/>
          </a:ln>
        </p:spPr>
      </p:pic>
      <p:sp>
        <p:nvSpPr>
          <p:cNvPr id="364" name="Google Shape;364;p42"/>
          <p:cNvSpPr txBox="1"/>
          <p:nvPr/>
        </p:nvSpPr>
        <p:spPr>
          <a:xfrm>
            <a:off x="769950" y="2412725"/>
            <a:ext cx="7348500" cy="3563400"/>
          </a:xfrm>
          <a:prstGeom prst="rect">
            <a:avLst/>
          </a:prstGeom>
          <a:solidFill>
            <a:srgbClr val="FFFFFF">
              <a:alpha val="84705"/>
            </a:srgbClr>
          </a:solid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rgbClr val="000000"/>
              </a:buClr>
              <a:buSzPts val="3600"/>
              <a:buFont typeface="Arial"/>
              <a:buChar char="●"/>
            </a:pPr>
            <a:r>
              <a:rPr lang="en-US" sz="3600" b="0" i="0" u="none" strike="noStrike" cap="none">
                <a:solidFill>
                  <a:srgbClr val="000000"/>
                </a:solidFill>
                <a:latin typeface="Arial"/>
                <a:ea typeface="Arial"/>
                <a:cs typeface="Arial"/>
                <a:sym typeface="Arial"/>
              </a:rPr>
              <a:t>Revenues are budgeted by Fund and Source - where dollars are coming from.</a:t>
            </a:r>
            <a:endParaRPr sz="3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0" i="1" u="none" strike="noStrike" cap="none">
                <a:solidFill>
                  <a:srgbClr val="000000"/>
                </a:solidFill>
                <a:latin typeface="Arial"/>
                <a:ea typeface="Arial"/>
                <a:cs typeface="Arial"/>
                <a:sym typeface="Arial"/>
              </a:rPr>
              <a:t>Example: 210 = Property Taxes</a:t>
            </a:r>
            <a:endParaRPr sz="3600" b="0" i="1"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43"/>
          <p:cNvPicPr preferRelativeResize="0"/>
          <p:nvPr/>
        </p:nvPicPr>
        <p:blipFill>
          <a:blip r:embed="rId3">
            <a:alphaModFix/>
          </a:blip>
          <a:stretch>
            <a:fillRect/>
          </a:stretch>
        </p:blipFill>
        <p:spPr>
          <a:xfrm>
            <a:off x="971725" y="1975800"/>
            <a:ext cx="7200549" cy="4593450"/>
          </a:xfrm>
          <a:prstGeom prst="rect">
            <a:avLst/>
          </a:prstGeom>
          <a:noFill/>
          <a:ln>
            <a:noFill/>
          </a:ln>
        </p:spPr>
      </p:pic>
      <p:sp>
        <p:nvSpPr>
          <p:cNvPr id="371" name="Google Shape;371;p43"/>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
        <p:nvSpPr>
          <p:cNvPr id="372" name="Google Shape;372;p43"/>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How We Budget</a:t>
            </a:r>
            <a:endParaRPr/>
          </a:p>
        </p:txBody>
      </p:sp>
      <p:pic>
        <p:nvPicPr>
          <p:cNvPr id="373" name="Google Shape;373;p43"/>
          <p:cNvPicPr preferRelativeResize="0"/>
          <p:nvPr/>
        </p:nvPicPr>
        <p:blipFill rotWithShape="1">
          <a:blip r:embed="rId4">
            <a:alphaModFix/>
          </a:blip>
          <a:srcRect/>
          <a:stretch/>
        </p:blipFill>
        <p:spPr>
          <a:xfrm>
            <a:off x="152401" y="110929"/>
            <a:ext cx="1752600" cy="1949115"/>
          </a:xfrm>
          <a:prstGeom prst="rect">
            <a:avLst/>
          </a:prstGeom>
          <a:noFill/>
          <a:ln>
            <a:noFill/>
          </a:ln>
        </p:spPr>
      </p:pic>
      <p:sp>
        <p:nvSpPr>
          <p:cNvPr id="374" name="Google Shape;374;p43"/>
          <p:cNvSpPr txBox="1"/>
          <p:nvPr/>
        </p:nvSpPr>
        <p:spPr>
          <a:xfrm>
            <a:off x="769950" y="2412725"/>
            <a:ext cx="7348500" cy="3563400"/>
          </a:xfrm>
          <a:prstGeom prst="rect">
            <a:avLst/>
          </a:prstGeom>
          <a:solidFill>
            <a:srgbClr val="FFFFFF">
              <a:alpha val="84705"/>
            </a:srgbClr>
          </a:solid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rgbClr val="000000"/>
              </a:buClr>
              <a:buSzPts val="3600"/>
              <a:buFont typeface="Arial"/>
              <a:buChar char="●"/>
            </a:pPr>
            <a:r>
              <a:rPr lang="en-US" sz="3600" b="0" i="0" u="none" strike="noStrike" cap="none">
                <a:solidFill>
                  <a:srgbClr val="000000"/>
                </a:solidFill>
                <a:latin typeface="Arial"/>
                <a:ea typeface="Arial"/>
                <a:cs typeface="Arial"/>
                <a:sym typeface="Arial"/>
              </a:rPr>
              <a:t>Funds 10 &amp; 27 are the bulk of your district’s budget.</a:t>
            </a:r>
            <a:endParaRPr sz="36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600"/>
              <a:buFont typeface="Arial"/>
              <a:buChar char="●"/>
            </a:pPr>
            <a:r>
              <a:rPr lang="en-US" sz="3600" b="0" i="0" u="none" strike="noStrike" cap="none">
                <a:solidFill>
                  <a:srgbClr val="000000"/>
                </a:solidFill>
                <a:latin typeface="Arial"/>
                <a:ea typeface="Arial"/>
                <a:cs typeface="Arial"/>
                <a:sym typeface="Arial"/>
              </a:rPr>
              <a:t>The main driver is your district’s Revenue Limit, which we’ll discuss next.</a:t>
            </a:r>
            <a:endParaRPr sz="36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
        <p:nvSpPr>
          <p:cNvPr id="381" name="Google Shape;381;p44"/>
          <p:cNvSpPr txBox="1">
            <a:spLocks noGrp="1"/>
          </p:cNvSpPr>
          <p:nvPr>
            <p:ph type="title"/>
          </p:nvPr>
        </p:nvSpPr>
        <p:spPr>
          <a:xfrm>
            <a:off x="2062525" y="532163"/>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Table Talk</a:t>
            </a:r>
            <a:endParaRPr/>
          </a:p>
        </p:txBody>
      </p:sp>
      <p:pic>
        <p:nvPicPr>
          <p:cNvPr id="382" name="Google Shape;382;p44"/>
          <p:cNvPicPr preferRelativeResize="0"/>
          <p:nvPr/>
        </p:nvPicPr>
        <p:blipFill rotWithShape="1">
          <a:blip r:embed="rId3">
            <a:alphaModFix/>
          </a:blip>
          <a:srcRect/>
          <a:stretch/>
        </p:blipFill>
        <p:spPr>
          <a:xfrm>
            <a:off x="152400" y="110925"/>
            <a:ext cx="1570270" cy="1746350"/>
          </a:xfrm>
          <a:prstGeom prst="rect">
            <a:avLst/>
          </a:prstGeom>
          <a:noFill/>
          <a:ln>
            <a:noFill/>
          </a:ln>
        </p:spPr>
      </p:pic>
      <p:sp>
        <p:nvSpPr>
          <p:cNvPr id="383" name="Google Shape;383;p44"/>
          <p:cNvSpPr txBox="1"/>
          <p:nvPr/>
        </p:nvSpPr>
        <p:spPr>
          <a:xfrm>
            <a:off x="917700" y="1904450"/>
            <a:ext cx="7716600" cy="4111500"/>
          </a:xfrm>
          <a:prstGeom prst="rect">
            <a:avLst/>
          </a:prstGeom>
          <a:noFill/>
          <a:ln>
            <a:noFill/>
          </a:ln>
        </p:spPr>
        <p:txBody>
          <a:bodyPr spcFirstLastPara="1" wrap="square" lIns="91425" tIns="91425" rIns="91425" bIns="91425" anchor="t" anchorCtr="0">
            <a:noAutofit/>
          </a:bodyPr>
          <a:lstStyle/>
          <a:p>
            <a:pPr marL="571500" marR="0" lvl="0" indent="-571500" algn="l" rtl="0">
              <a:lnSpc>
                <a:spcPct val="100000"/>
              </a:lnSpc>
              <a:spcBef>
                <a:spcPts val="0"/>
              </a:spcBef>
              <a:spcAft>
                <a:spcPts val="0"/>
              </a:spcAft>
              <a:buClr>
                <a:srgbClr val="000000"/>
              </a:buClr>
              <a:buSzPts val="3600"/>
              <a:buFont typeface="Arial"/>
              <a:buChar char="•"/>
            </a:pPr>
            <a:r>
              <a:rPr lang="en-US" sz="3600"/>
              <a:t>Do you know which WUFAR Funds are used by your district? </a:t>
            </a:r>
            <a:endParaRPr sz="3600"/>
          </a:p>
          <a:p>
            <a:pPr marL="457200" marR="0" lvl="0" indent="0" algn="l" rtl="0">
              <a:lnSpc>
                <a:spcPct val="100000"/>
              </a:lnSpc>
              <a:spcBef>
                <a:spcPts val="0"/>
              </a:spcBef>
              <a:spcAft>
                <a:spcPts val="0"/>
              </a:spcAft>
              <a:buNone/>
            </a:pPr>
            <a:endParaRPr sz="3600"/>
          </a:p>
          <a:p>
            <a:pPr marL="571500" marR="0" lvl="0" indent="-571500" algn="l" rtl="0">
              <a:lnSpc>
                <a:spcPct val="100000"/>
              </a:lnSpc>
              <a:spcBef>
                <a:spcPts val="0"/>
              </a:spcBef>
              <a:spcAft>
                <a:spcPts val="0"/>
              </a:spcAft>
              <a:buClr>
                <a:srgbClr val="000000"/>
              </a:buClr>
              <a:buSzPts val="3600"/>
              <a:buFont typeface="Arial"/>
              <a:buChar char="•"/>
            </a:pPr>
            <a:r>
              <a:rPr lang="en-US" sz="3600"/>
              <a:t>Are there any WUFAR funds that you are interested in learning more about?</a:t>
            </a:r>
            <a:endParaRPr sz="3600" b="0" i="0" u="none" strike="noStrike" cap="none">
              <a:solidFill>
                <a:srgbClr val="000000"/>
              </a:solidFill>
              <a:latin typeface="Arial"/>
              <a:ea typeface="Arial"/>
              <a:cs typeface="Arial"/>
              <a:sym typeface="Arial"/>
            </a:endParaRPr>
          </a:p>
          <a:p>
            <a:pPr marL="7429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
        <p:nvSpPr>
          <p:cNvPr id="390" name="Google Shape;390;p45"/>
          <p:cNvSpPr/>
          <p:nvPr/>
        </p:nvSpPr>
        <p:spPr>
          <a:xfrm>
            <a:off x="2809192" y="1065625"/>
            <a:ext cx="6166800" cy="1143000"/>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dk1"/>
              </a:buClr>
              <a:buSzPts val="4800"/>
              <a:buFont typeface="Arial"/>
              <a:buNone/>
            </a:pPr>
            <a:r>
              <a:rPr lang="en-US" sz="4800" b="1" i="0" u="none" strike="noStrike" cap="none">
                <a:solidFill>
                  <a:schemeClr val="accent6"/>
                </a:solidFill>
                <a:latin typeface="Arial"/>
                <a:ea typeface="Arial"/>
                <a:cs typeface="Arial"/>
                <a:sym typeface="Arial"/>
              </a:rPr>
              <a:t>Revenue Limit vs. State Aid</a:t>
            </a:r>
            <a:endParaRPr sz="4400" b="1" i="0" u="none" strike="noStrike" cap="none">
              <a:solidFill>
                <a:schemeClr val="accent6"/>
              </a:solidFill>
              <a:latin typeface="Arial"/>
              <a:ea typeface="Arial"/>
              <a:cs typeface="Arial"/>
              <a:sym typeface="Arial"/>
            </a:endParaRPr>
          </a:p>
        </p:txBody>
      </p:sp>
      <p:pic>
        <p:nvPicPr>
          <p:cNvPr id="391" name="Google Shape;391;p45"/>
          <p:cNvPicPr preferRelativeResize="0"/>
          <p:nvPr/>
        </p:nvPicPr>
        <p:blipFill rotWithShape="1">
          <a:blip r:embed="rId3">
            <a:alphaModFix/>
          </a:blip>
          <a:srcRect/>
          <a:stretch/>
        </p:blipFill>
        <p:spPr>
          <a:xfrm>
            <a:off x="152400" y="110929"/>
            <a:ext cx="2574293" cy="2862943"/>
          </a:xfrm>
          <a:prstGeom prst="rect">
            <a:avLst/>
          </a:prstGeom>
          <a:noFill/>
          <a:ln>
            <a:noFill/>
          </a:ln>
        </p:spPr>
      </p:pic>
      <p:sp>
        <p:nvSpPr>
          <p:cNvPr id="392" name="Google Shape;392;p45"/>
          <p:cNvSpPr txBox="1"/>
          <p:nvPr/>
        </p:nvSpPr>
        <p:spPr>
          <a:xfrm>
            <a:off x="375575" y="4804525"/>
            <a:ext cx="6177600" cy="12006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None/>
            </a:pPr>
            <a:r>
              <a:rPr lang="en-US" sz="2400" b="1">
                <a:solidFill>
                  <a:schemeClr val="dk1"/>
                </a:solidFill>
              </a:rPr>
              <a:t>Mark Elworthy</a:t>
            </a:r>
            <a:endParaRPr sz="2400" b="1">
              <a:solidFill>
                <a:schemeClr val="dk1"/>
              </a:solidFill>
            </a:endParaRPr>
          </a:p>
          <a:p>
            <a:pPr marL="457200" marR="0" lvl="0" indent="0" algn="l" rtl="0">
              <a:lnSpc>
                <a:spcPct val="100000"/>
              </a:lnSpc>
              <a:spcBef>
                <a:spcPts val="0"/>
              </a:spcBef>
              <a:spcAft>
                <a:spcPts val="0"/>
              </a:spcAft>
              <a:buNone/>
            </a:pPr>
            <a:r>
              <a:rPr lang="en-US" sz="2400" u="none" strike="noStrike" cap="none">
                <a:solidFill>
                  <a:schemeClr val="dk1"/>
                </a:solidFill>
              </a:rPr>
              <a:t>Depar</a:t>
            </a:r>
            <a:r>
              <a:rPr lang="en-US" sz="2400">
                <a:solidFill>
                  <a:schemeClr val="dk1"/>
                </a:solidFill>
              </a:rPr>
              <a:t>tment of Public Instruction</a:t>
            </a:r>
            <a:endParaRPr sz="2400" u="none" strike="noStrike" cap="none">
              <a:solidFill>
                <a:schemeClr val="dk1"/>
              </a:solidFill>
            </a:endParaRPr>
          </a:p>
          <a:p>
            <a:pPr marL="0" marR="0" lvl="0" indent="45720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School Financial Services Team</a:t>
            </a:r>
            <a:endParaRPr sz="2400" b="0" i="0" u="none" strike="noStrike" cap="none">
              <a:solidFill>
                <a:schemeClr val="dk1"/>
              </a:solidFill>
              <a:latin typeface="Arial"/>
              <a:ea typeface="Arial"/>
              <a:cs typeface="Arial"/>
              <a:sym typeface="Arial"/>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6"/>
          <p:cNvSpPr txBox="1">
            <a:spLocks noGrp="1"/>
          </p:cNvSpPr>
          <p:nvPr>
            <p:ph type="title" idx="4294967295"/>
          </p:nvPr>
        </p:nvSpPr>
        <p:spPr>
          <a:xfrm>
            <a:off x="1714238" y="705631"/>
            <a:ext cx="7075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chemeClr val="accent2"/>
                </a:solidFill>
              </a:rPr>
              <a:t>Basic Funding Equation</a:t>
            </a:r>
            <a:endParaRPr/>
          </a:p>
        </p:txBody>
      </p:sp>
      <p:sp>
        <p:nvSpPr>
          <p:cNvPr id="399" name="Google Shape;399;p46"/>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25</a:t>
            </a:fld>
            <a:endParaRPr sz="1400" b="0" i="0" u="none" strike="noStrike" cap="none">
              <a:solidFill>
                <a:schemeClr val="dk1"/>
              </a:solidFill>
              <a:latin typeface="Arial"/>
              <a:ea typeface="Arial"/>
              <a:cs typeface="Arial"/>
              <a:sym typeface="Arial"/>
            </a:endParaRPr>
          </a:p>
        </p:txBody>
      </p:sp>
      <p:pic>
        <p:nvPicPr>
          <p:cNvPr id="400" name="Google Shape;400;p46"/>
          <p:cNvPicPr preferRelativeResize="0"/>
          <p:nvPr/>
        </p:nvPicPr>
        <p:blipFill rotWithShape="1">
          <a:blip r:embed="rId3">
            <a:alphaModFix/>
          </a:blip>
          <a:srcRect/>
          <a:stretch/>
        </p:blipFill>
        <p:spPr>
          <a:xfrm>
            <a:off x="336872" y="159352"/>
            <a:ext cx="1377375" cy="1531812"/>
          </a:xfrm>
          <a:prstGeom prst="rect">
            <a:avLst/>
          </a:prstGeom>
          <a:noFill/>
          <a:ln>
            <a:noFill/>
          </a:ln>
        </p:spPr>
      </p:pic>
      <p:pic>
        <p:nvPicPr>
          <p:cNvPr id="401" name="Google Shape;401;p46"/>
          <p:cNvPicPr preferRelativeResize="0"/>
          <p:nvPr/>
        </p:nvPicPr>
        <p:blipFill>
          <a:blip r:embed="rId4">
            <a:alphaModFix/>
          </a:blip>
          <a:stretch>
            <a:fillRect/>
          </a:stretch>
        </p:blipFill>
        <p:spPr>
          <a:xfrm>
            <a:off x="152400" y="2001031"/>
            <a:ext cx="8839199" cy="3805589"/>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7"/>
          <p:cNvSpPr txBox="1">
            <a:spLocks noGrp="1"/>
          </p:cNvSpPr>
          <p:nvPr>
            <p:ph type="title"/>
          </p:nvPr>
        </p:nvSpPr>
        <p:spPr>
          <a:xfrm>
            <a:off x="1884725" y="274650"/>
            <a:ext cx="68022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Pie (size) vs. Filling</a:t>
            </a:r>
            <a:endParaRPr b="1">
              <a:solidFill>
                <a:schemeClr val="accent2"/>
              </a:solidFill>
            </a:endParaRPr>
          </a:p>
          <a:p>
            <a:pPr marL="0" lvl="0" indent="0" algn="l" rtl="0">
              <a:lnSpc>
                <a:spcPct val="100000"/>
              </a:lnSpc>
              <a:spcBef>
                <a:spcPts val="0"/>
              </a:spcBef>
              <a:spcAft>
                <a:spcPts val="0"/>
              </a:spcAft>
              <a:buSzPts val="1400"/>
              <a:buNone/>
            </a:pPr>
            <a:r>
              <a:rPr lang="en-US" sz="1800" b="1">
                <a:solidFill>
                  <a:schemeClr val="accent2"/>
                </a:solidFill>
              </a:rPr>
              <a:t> </a:t>
            </a:r>
            <a:r>
              <a:rPr lang="en-US" sz="2000" b="1">
                <a:solidFill>
                  <a:schemeClr val="accent2"/>
                </a:solidFill>
              </a:rPr>
              <a:t>(Revenue Limit)</a:t>
            </a:r>
            <a:r>
              <a:rPr lang="en-US" sz="1800" b="1">
                <a:solidFill>
                  <a:schemeClr val="accent2"/>
                </a:solidFill>
              </a:rPr>
              <a:t>			     (State Aid &amp; Property Tax)</a:t>
            </a:r>
            <a:endParaRPr sz="1800" b="1">
              <a:solidFill>
                <a:schemeClr val="accent2"/>
              </a:solidFill>
            </a:endParaRPr>
          </a:p>
        </p:txBody>
      </p:sp>
      <p:sp>
        <p:nvSpPr>
          <p:cNvPr id="408" name="Google Shape;408;p47"/>
          <p:cNvSpPr txBox="1">
            <a:spLocks noGrp="1"/>
          </p:cNvSpPr>
          <p:nvPr>
            <p:ph type="body" idx="1"/>
          </p:nvPr>
        </p:nvSpPr>
        <p:spPr>
          <a:xfrm>
            <a:off x="457200" y="1600200"/>
            <a:ext cx="4114800" cy="5039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a:t>Consider the Revenue Limit as the pie (size)</a:t>
            </a:r>
            <a:endParaRPr/>
          </a:p>
          <a:p>
            <a:pPr marL="742950" lvl="1" indent="-285750" algn="l" rtl="0">
              <a:lnSpc>
                <a:spcPct val="100000"/>
              </a:lnSpc>
              <a:spcBef>
                <a:spcPts val="480"/>
              </a:spcBef>
              <a:spcAft>
                <a:spcPts val="0"/>
              </a:spcAft>
              <a:buClr>
                <a:schemeClr val="dk1"/>
              </a:buClr>
              <a:buSzPts val="2400"/>
              <a:buFont typeface="Arial"/>
              <a:buChar char="–"/>
            </a:pPr>
            <a:r>
              <a:rPr lang="en-US" sz="2400"/>
              <a:t>The </a:t>
            </a:r>
            <a:r>
              <a:rPr lang="en-US" sz="2400" b="1"/>
              <a:t>Revenue Limit</a:t>
            </a:r>
            <a:r>
              <a:rPr lang="en-US" sz="2400"/>
              <a:t> is  defining the </a:t>
            </a:r>
            <a:r>
              <a:rPr lang="en-US" sz="2400" b="1" u="sng"/>
              <a:t>size of the pie</a:t>
            </a:r>
            <a:r>
              <a:rPr lang="en-US" sz="2400"/>
              <a:t> (the outer crust).</a:t>
            </a:r>
            <a:endParaRPr sz="2400"/>
          </a:p>
          <a:p>
            <a:pPr marL="742950" lvl="0" indent="0" algn="l" rtl="0">
              <a:lnSpc>
                <a:spcPct val="100000"/>
              </a:lnSpc>
              <a:spcBef>
                <a:spcPts val="480"/>
              </a:spcBef>
              <a:spcAft>
                <a:spcPts val="0"/>
              </a:spcAft>
              <a:buSzPts val="1800"/>
              <a:buNone/>
            </a:pPr>
            <a:endParaRPr sz="2400"/>
          </a:p>
          <a:p>
            <a:pPr marL="742950" lvl="1" indent="-285750" algn="l" rtl="0">
              <a:lnSpc>
                <a:spcPct val="100000"/>
              </a:lnSpc>
              <a:spcBef>
                <a:spcPts val="480"/>
              </a:spcBef>
              <a:spcAft>
                <a:spcPts val="0"/>
              </a:spcAft>
              <a:buClr>
                <a:schemeClr val="dk1"/>
              </a:buClr>
              <a:buSzPts val="2400"/>
              <a:buFont typeface="Arial"/>
              <a:buChar char="–"/>
            </a:pPr>
            <a:r>
              <a:rPr lang="en-US" sz="2400"/>
              <a:t>The </a:t>
            </a:r>
            <a:r>
              <a:rPr lang="en-US" sz="2400" b="1" u="sng"/>
              <a:t>pie filling</a:t>
            </a:r>
            <a:r>
              <a:rPr lang="en-US" sz="2400"/>
              <a:t> is made up of </a:t>
            </a:r>
            <a:r>
              <a:rPr lang="en-US" sz="2400" b="1"/>
              <a:t>State Aid</a:t>
            </a:r>
            <a:r>
              <a:rPr lang="en-US" sz="2400"/>
              <a:t> </a:t>
            </a:r>
            <a:r>
              <a:rPr lang="en-US" sz="2400" u="sng"/>
              <a:t>and</a:t>
            </a:r>
            <a:r>
              <a:rPr lang="en-US" sz="2400"/>
              <a:t> </a:t>
            </a:r>
            <a:r>
              <a:rPr lang="en-US" sz="2400" b="1"/>
              <a:t>Local Taxes</a:t>
            </a:r>
            <a:r>
              <a:rPr lang="en-US" sz="2400"/>
              <a:t>.</a:t>
            </a:r>
            <a:endParaRPr/>
          </a:p>
          <a:p>
            <a:pPr marL="1143000" lvl="2" indent="-228600" algn="l" rtl="0">
              <a:lnSpc>
                <a:spcPct val="100000"/>
              </a:lnSpc>
              <a:spcBef>
                <a:spcPts val="400"/>
              </a:spcBef>
              <a:spcAft>
                <a:spcPts val="0"/>
              </a:spcAft>
              <a:buClr>
                <a:schemeClr val="dk1"/>
              </a:buClr>
              <a:buSzPts val="2000"/>
              <a:buFont typeface="Arial"/>
              <a:buChar char="•"/>
            </a:pPr>
            <a:r>
              <a:rPr lang="en-US" sz="2000"/>
              <a:t>As State Aid increases/decreases, the Local Taxes (“relief valve”) adjust inversely.</a:t>
            </a:r>
            <a:endParaRPr/>
          </a:p>
        </p:txBody>
      </p:sp>
      <p:pic>
        <p:nvPicPr>
          <p:cNvPr id="409" name="Google Shape;409;p47"/>
          <p:cNvPicPr preferRelativeResize="0"/>
          <p:nvPr/>
        </p:nvPicPr>
        <p:blipFill rotWithShape="1">
          <a:blip r:embed="rId3">
            <a:alphaModFix/>
          </a:blip>
          <a:srcRect/>
          <a:stretch/>
        </p:blipFill>
        <p:spPr>
          <a:xfrm>
            <a:off x="4526650" y="1927325"/>
            <a:ext cx="4332900" cy="4455900"/>
          </a:xfrm>
          <a:prstGeom prst="rect">
            <a:avLst/>
          </a:prstGeom>
          <a:noFill/>
          <a:ln>
            <a:noFill/>
          </a:ln>
        </p:spPr>
      </p:pic>
      <p:sp>
        <p:nvSpPr>
          <p:cNvPr id="410" name="Google Shape;410;p47"/>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pic>
        <p:nvPicPr>
          <p:cNvPr id="411" name="Google Shape;411;p47"/>
          <p:cNvPicPr preferRelativeResize="0"/>
          <p:nvPr/>
        </p:nvPicPr>
        <p:blipFill rotWithShape="1">
          <a:blip r:embed="rId4">
            <a:alphaModFix/>
          </a:blip>
          <a:srcRect/>
          <a:stretch/>
        </p:blipFill>
        <p:spPr>
          <a:xfrm>
            <a:off x="77675" y="1"/>
            <a:ext cx="1376425" cy="1530775"/>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8"/>
          <p:cNvSpPr txBox="1">
            <a:spLocks noGrp="1"/>
          </p:cNvSpPr>
          <p:nvPr>
            <p:ph type="title"/>
          </p:nvPr>
        </p:nvSpPr>
        <p:spPr>
          <a:xfrm>
            <a:off x="1795900" y="274650"/>
            <a:ext cx="6891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chemeClr val="accent2"/>
                </a:solidFill>
              </a:rPr>
              <a:t>Different Flavors for Different Districts</a:t>
            </a:r>
            <a:endParaRPr/>
          </a:p>
        </p:txBody>
      </p:sp>
      <p:pic>
        <p:nvPicPr>
          <p:cNvPr id="418" name="Google Shape;418;p48"/>
          <p:cNvPicPr preferRelativeResize="0"/>
          <p:nvPr/>
        </p:nvPicPr>
        <p:blipFill rotWithShape="1">
          <a:blip r:embed="rId3">
            <a:alphaModFix/>
          </a:blip>
          <a:srcRect/>
          <a:stretch/>
        </p:blipFill>
        <p:spPr>
          <a:xfrm>
            <a:off x="4285397" y="1752600"/>
            <a:ext cx="4401300" cy="4526100"/>
          </a:xfrm>
          <a:prstGeom prst="rect">
            <a:avLst/>
          </a:prstGeom>
          <a:noFill/>
          <a:ln>
            <a:noFill/>
          </a:ln>
        </p:spPr>
      </p:pic>
      <p:sp>
        <p:nvSpPr>
          <p:cNvPr id="419" name="Google Shape;419;p48"/>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pic>
        <p:nvPicPr>
          <p:cNvPr id="420" name="Google Shape;420;p48"/>
          <p:cNvPicPr preferRelativeResize="0"/>
          <p:nvPr/>
        </p:nvPicPr>
        <p:blipFill rotWithShape="1">
          <a:blip r:embed="rId4">
            <a:alphaModFix/>
          </a:blip>
          <a:srcRect/>
          <a:stretch/>
        </p:blipFill>
        <p:spPr>
          <a:xfrm>
            <a:off x="329821" y="1725859"/>
            <a:ext cx="4401300" cy="4526100"/>
          </a:xfrm>
          <a:prstGeom prst="rect">
            <a:avLst/>
          </a:prstGeom>
          <a:noFill/>
          <a:ln>
            <a:noFill/>
          </a:ln>
        </p:spPr>
      </p:pic>
      <p:pic>
        <p:nvPicPr>
          <p:cNvPr id="421" name="Google Shape;421;p48"/>
          <p:cNvPicPr preferRelativeResize="0"/>
          <p:nvPr/>
        </p:nvPicPr>
        <p:blipFill rotWithShape="1">
          <a:blip r:embed="rId5">
            <a:alphaModFix/>
          </a:blip>
          <a:srcRect/>
          <a:stretch/>
        </p:blipFill>
        <p:spPr>
          <a:xfrm>
            <a:off x="77675" y="1"/>
            <a:ext cx="1149550" cy="1278449"/>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9"/>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
        <p:nvSpPr>
          <p:cNvPr id="428" name="Google Shape;428;p49"/>
          <p:cNvSpPr txBox="1">
            <a:spLocks noGrp="1"/>
          </p:cNvSpPr>
          <p:nvPr>
            <p:ph type="title"/>
          </p:nvPr>
        </p:nvSpPr>
        <p:spPr>
          <a:xfrm>
            <a:off x="1807029" y="274638"/>
            <a:ext cx="68799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Revenue Limit Factors</a:t>
            </a:r>
            <a:endParaRPr/>
          </a:p>
        </p:txBody>
      </p:sp>
      <p:sp>
        <p:nvSpPr>
          <p:cNvPr id="429" name="Google Shape;429;p49"/>
          <p:cNvSpPr txBox="1">
            <a:spLocks noGrp="1"/>
          </p:cNvSpPr>
          <p:nvPr>
            <p:ph type="body" idx="1"/>
          </p:nvPr>
        </p:nvSpPr>
        <p:spPr>
          <a:xfrm>
            <a:off x="457200" y="1600200"/>
            <a:ext cx="84345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b="1"/>
              <a:t>Critical factors in the revenue limit calculation include:</a:t>
            </a:r>
            <a:endParaRPr/>
          </a:p>
          <a:p>
            <a:pPr marL="342900" lvl="0" indent="-266700" algn="l" rtl="0">
              <a:lnSpc>
                <a:spcPct val="100000"/>
              </a:lnSpc>
              <a:spcBef>
                <a:spcPts val="240"/>
              </a:spcBef>
              <a:spcAft>
                <a:spcPts val="0"/>
              </a:spcAft>
              <a:buClr>
                <a:schemeClr val="dk1"/>
              </a:buClr>
              <a:buSzPts val="1200"/>
              <a:buFont typeface="Arial"/>
              <a:buNone/>
            </a:pPr>
            <a:endParaRPr sz="1200" b="1"/>
          </a:p>
          <a:p>
            <a:pPr marL="742950" lvl="1" indent="-285750" algn="l" rtl="0">
              <a:lnSpc>
                <a:spcPct val="100000"/>
              </a:lnSpc>
              <a:spcBef>
                <a:spcPts val="560"/>
              </a:spcBef>
              <a:spcAft>
                <a:spcPts val="0"/>
              </a:spcAft>
              <a:buClr>
                <a:schemeClr val="dk1"/>
              </a:buClr>
              <a:buSzPts val="2800"/>
              <a:buFont typeface="Arial"/>
              <a:buChar char="–"/>
            </a:pPr>
            <a:r>
              <a:rPr lang="en-US"/>
              <a:t>Base Revenue (Prior Year Revenue Limit)</a:t>
            </a:r>
            <a:endParaRPr/>
          </a:p>
          <a:p>
            <a:pPr marL="742950" lvl="1" indent="-285750" algn="l" rtl="0">
              <a:lnSpc>
                <a:spcPct val="100000"/>
              </a:lnSpc>
              <a:spcBef>
                <a:spcPts val="1160"/>
              </a:spcBef>
              <a:spcAft>
                <a:spcPts val="0"/>
              </a:spcAft>
              <a:buClr>
                <a:schemeClr val="dk1"/>
              </a:buClr>
              <a:buSzPts val="2800"/>
              <a:buFont typeface="Arial"/>
              <a:buChar char="–"/>
            </a:pPr>
            <a:r>
              <a:rPr lang="en-US"/>
              <a:t>Membership (Full-time equivalent resident students)</a:t>
            </a:r>
            <a:endParaRPr sz="1200"/>
          </a:p>
          <a:p>
            <a:pPr marL="742950" lvl="1" indent="-285750" algn="l" rtl="0">
              <a:lnSpc>
                <a:spcPct val="100000"/>
              </a:lnSpc>
              <a:spcBef>
                <a:spcPts val="1160"/>
              </a:spcBef>
              <a:spcAft>
                <a:spcPts val="0"/>
              </a:spcAft>
              <a:buClr>
                <a:schemeClr val="dk1"/>
              </a:buClr>
              <a:buSzPts val="2800"/>
              <a:buFont typeface="Arial"/>
              <a:buChar char="–"/>
            </a:pPr>
            <a:r>
              <a:rPr lang="en-US"/>
              <a:t>Allowable Annual Change Per Member ? </a:t>
            </a:r>
            <a:br>
              <a:rPr lang="en-US"/>
            </a:br>
            <a:r>
              <a:rPr lang="en-US" sz="2000" b="1"/>
              <a:t>($0 in 2021-22 &amp; 2022-23, 2023-24 and 2024-25 TBD)</a:t>
            </a:r>
            <a:endParaRPr sz="1050" b="1"/>
          </a:p>
          <a:p>
            <a:pPr marL="742950" lvl="1" indent="-285750" algn="l" rtl="0">
              <a:lnSpc>
                <a:spcPct val="100000"/>
              </a:lnSpc>
              <a:spcBef>
                <a:spcPts val="1160"/>
              </a:spcBef>
              <a:spcAft>
                <a:spcPts val="0"/>
              </a:spcAft>
              <a:buClr>
                <a:schemeClr val="dk1"/>
              </a:buClr>
              <a:buSzPts val="2800"/>
              <a:buFont typeface="Arial"/>
              <a:buChar char="–"/>
            </a:pPr>
            <a:r>
              <a:rPr lang="en-US"/>
              <a:t>Allowable Exemptions to the Limit</a:t>
            </a:r>
            <a:endParaRPr/>
          </a:p>
        </p:txBody>
      </p:sp>
      <p:pic>
        <p:nvPicPr>
          <p:cNvPr id="430" name="Google Shape;430;p49"/>
          <p:cNvPicPr preferRelativeResize="0"/>
          <p:nvPr/>
        </p:nvPicPr>
        <p:blipFill rotWithShape="1">
          <a:blip r:embed="rId3">
            <a:alphaModFix/>
          </a:blip>
          <a:srcRect/>
          <a:stretch/>
        </p:blipFill>
        <p:spPr>
          <a:xfrm>
            <a:off x="77675" y="1"/>
            <a:ext cx="1274712" cy="1417650"/>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0"/>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
        <p:nvSpPr>
          <p:cNvPr id="437" name="Google Shape;437;p50"/>
          <p:cNvSpPr txBox="1">
            <a:spLocks noGrp="1"/>
          </p:cNvSpPr>
          <p:nvPr>
            <p:ph type="title"/>
          </p:nvPr>
        </p:nvSpPr>
        <p:spPr>
          <a:xfrm>
            <a:off x="1752600" y="274638"/>
            <a:ext cx="69342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4000" b="1">
                <a:solidFill>
                  <a:schemeClr val="accent2"/>
                </a:solidFill>
              </a:rPr>
              <a:t>Revenue Limit Membership</a:t>
            </a:r>
            <a:endParaRPr/>
          </a:p>
        </p:txBody>
      </p:sp>
      <p:sp>
        <p:nvSpPr>
          <p:cNvPr id="438" name="Google Shape;438;p50"/>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Font typeface="Arial"/>
              <a:buChar char="•"/>
            </a:pPr>
            <a:r>
              <a:rPr lang="en-US" b="1"/>
              <a:t>Membership </a:t>
            </a:r>
            <a:r>
              <a:rPr lang="en-US" b="1" u="sng"/>
              <a:t>does not equal</a:t>
            </a:r>
            <a:r>
              <a:rPr lang="en-US" b="1"/>
              <a:t> Students in Seats</a:t>
            </a:r>
            <a:endParaRPr/>
          </a:p>
          <a:p>
            <a:pPr marL="342900" lvl="0" indent="-139700" algn="l" rtl="0">
              <a:lnSpc>
                <a:spcPct val="90000"/>
              </a:lnSpc>
              <a:spcBef>
                <a:spcPts val="640"/>
              </a:spcBef>
              <a:spcAft>
                <a:spcPts val="0"/>
              </a:spcAft>
              <a:buClr>
                <a:schemeClr val="dk1"/>
              </a:buClr>
              <a:buSzPts val="3200"/>
              <a:buFont typeface="Arial"/>
              <a:buNone/>
            </a:pPr>
            <a:endParaRPr b="1"/>
          </a:p>
          <a:p>
            <a:pPr marL="742950" lvl="1" indent="-285750" algn="l" rtl="0">
              <a:lnSpc>
                <a:spcPct val="90000"/>
              </a:lnSpc>
              <a:spcBef>
                <a:spcPts val="560"/>
              </a:spcBef>
              <a:spcAft>
                <a:spcPts val="0"/>
              </a:spcAft>
              <a:buClr>
                <a:schemeClr val="dk1"/>
              </a:buClr>
              <a:buSzPts val="2800"/>
              <a:buFont typeface="Arial"/>
              <a:buChar char="–"/>
            </a:pPr>
            <a:r>
              <a:rPr lang="en-US"/>
              <a:t>Based on a 3-year rolling average</a:t>
            </a:r>
            <a:endParaRPr/>
          </a:p>
          <a:p>
            <a:pPr marL="742950" lvl="1" indent="-107950" algn="l" rtl="0">
              <a:lnSpc>
                <a:spcPct val="90000"/>
              </a:lnSpc>
              <a:spcBef>
                <a:spcPts val="560"/>
              </a:spcBef>
              <a:spcAft>
                <a:spcPts val="0"/>
              </a:spcAft>
              <a:buClr>
                <a:schemeClr val="dk1"/>
              </a:buClr>
              <a:buSzPts val="2800"/>
              <a:buFont typeface="Arial"/>
              <a:buNone/>
            </a:pPr>
            <a:endParaRPr/>
          </a:p>
          <a:p>
            <a:pPr marL="742950" lvl="1" indent="-285750" algn="l" rtl="0">
              <a:lnSpc>
                <a:spcPct val="90000"/>
              </a:lnSpc>
              <a:spcBef>
                <a:spcPts val="560"/>
              </a:spcBef>
              <a:spcAft>
                <a:spcPts val="0"/>
              </a:spcAft>
              <a:buClr>
                <a:schemeClr val="dk1"/>
              </a:buClr>
              <a:buSzPts val="2800"/>
              <a:buFont typeface="Arial"/>
              <a:buChar char="–"/>
            </a:pPr>
            <a:r>
              <a:rPr lang="en-US"/>
              <a:t>Based upon residents</a:t>
            </a:r>
            <a:endParaRPr/>
          </a:p>
          <a:p>
            <a:pPr marL="1143000" lvl="2" indent="-228600" algn="l" rtl="0">
              <a:lnSpc>
                <a:spcPct val="90000"/>
              </a:lnSpc>
              <a:spcBef>
                <a:spcPts val="480"/>
              </a:spcBef>
              <a:spcAft>
                <a:spcPts val="0"/>
              </a:spcAft>
              <a:buClr>
                <a:schemeClr val="dk1"/>
              </a:buClr>
              <a:buSzPts val="2400"/>
              <a:buFont typeface="Arial"/>
              <a:buChar char="•"/>
            </a:pPr>
            <a:r>
              <a:rPr lang="en-US"/>
              <a:t>Non-Residents Open Enrolling into the district are not in Membership </a:t>
            </a:r>
            <a:endParaRPr/>
          </a:p>
        </p:txBody>
      </p:sp>
      <p:pic>
        <p:nvPicPr>
          <p:cNvPr id="439" name="Google Shape;439;p50"/>
          <p:cNvPicPr preferRelativeResize="0"/>
          <p:nvPr/>
        </p:nvPicPr>
        <p:blipFill rotWithShape="1">
          <a:blip r:embed="rId3">
            <a:alphaModFix/>
          </a:blip>
          <a:srcRect/>
          <a:stretch/>
        </p:blipFill>
        <p:spPr>
          <a:xfrm>
            <a:off x="77675" y="1"/>
            <a:ext cx="1324875" cy="1473424"/>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3</a:t>
            </a:fld>
            <a:endParaRPr/>
          </a:p>
        </p:txBody>
      </p:sp>
      <p:sp>
        <p:nvSpPr>
          <p:cNvPr id="163" name="Google Shape;163;p24"/>
          <p:cNvSpPr txBox="1">
            <a:spLocks noGrp="1"/>
          </p:cNvSpPr>
          <p:nvPr>
            <p:ph type="title"/>
          </p:nvPr>
        </p:nvSpPr>
        <p:spPr>
          <a:xfrm>
            <a:off x="2155371" y="274638"/>
            <a:ext cx="65313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chemeClr val="accent2"/>
                </a:solidFill>
              </a:rPr>
              <a:t>Learning Targets</a:t>
            </a:r>
            <a:endParaRPr/>
          </a:p>
        </p:txBody>
      </p:sp>
      <p:sp>
        <p:nvSpPr>
          <p:cNvPr id="164" name="Google Shape;164;p24"/>
          <p:cNvSpPr txBox="1">
            <a:spLocks noGrp="1"/>
          </p:cNvSpPr>
          <p:nvPr>
            <p:ph type="body" idx="1"/>
          </p:nvPr>
        </p:nvSpPr>
        <p:spPr>
          <a:xfrm>
            <a:off x="222600" y="1949125"/>
            <a:ext cx="8464200" cy="4176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000" b="1"/>
              <a:t>At the end of the session, attendees should:</a:t>
            </a:r>
            <a:endParaRPr sz="3000" b="1"/>
          </a:p>
          <a:p>
            <a:pPr marL="0" lvl="0" indent="0" algn="l" rtl="0">
              <a:spcBef>
                <a:spcPts val="0"/>
              </a:spcBef>
              <a:spcAft>
                <a:spcPts val="0"/>
              </a:spcAft>
              <a:buNone/>
            </a:pPr>
            <a:endParaRPr sz="3000" b="1"/>
          </a:p>
          <a:p>
            <a:pPr marL="342900" lvl="0" indent="-330200" algn="l" rtl="0">
              <a:spcBef>
                <a:spcPts val="0"/>
              </a:spcBef>
              <a:spcAft>
                <a:spcPts val="0"/>
              </a:spcAft>
              <a:buClr>
                <a:schemeClr val="dk1"/>
              </a:buClr>
              <a:buSzPts val="3000"/>
              <a:buFont typeface="Arial"/>
              <a:buChar char="•"/>
            </a:pPr>
            <a:r>
              <a:rPr lang="en-US" sz="3000" b="1"/>
              <a:t>Enhance awareness and understanding of board members influence </a:t>
            </a:r>
            <a:endParaRPr sz="3000" b="1"/>
          </a:p>
          <a:p>
            <a:pPr marL="342900" lvl="0" indent="-330200" algn="l" rtl="0">
              <a:spcBef>
                <a:spcPts val="640"/>
              </a:spcBef>
              <a:spcAft>
                <a:spcPts val="0"/>
              </a:spcAft>
              <a:buClr>
                <a:schemeClr val="dk1"/>
              </a:buClr>
              <a:buSzPts val="3000"/>
              <a:buFont typeface="Arial"/>
              <a:buChar char="•"/>
            </a:pPr>
            <a:r>
              <a:rPr lang="en-US" sz="3000" b="1"/>
              <a:t>Raise confidence level of board members in communicating on school finance topics</a:t>
            </a:r>
            <a:endParaRPr sz="3000"/>
          </a:p>
          <a:p>
            <a:pPr marL="342900" lvl="0" indent="-330200" algn="l" rtl="0">
              <a:spcBef>
                <a:spcPts val="640"/>
              </a:spcBef>
              <a:spcAft>
                <a:spcPts val="0"/>
              </a:spcAft>
              <a:buClr>
                <a:schemeClr val="dk1"/>
              </a:buClr>
              <a:buSzPts val="3000"/>
              <a:buFont typeface="Arial"/>
              <a:buChar char="•"/>
            </a:pPr>
            <a:r>
              <a:rPr lang="en-US" sz="3000" b="1"/>
              <a:t>Help foster an environment of trust between citizens and elected officials</a:t>
            </a:r>
            <a:endParaRPr sz="3000" b="1"/>
          </a:p>
          <a:p>
            <a:pPr marL="342900" lvl="0" indent="0" algn="l" rtl="0">
              <a:spcBef>
                <a:spcPts val="640"/>
              </a:spcBef>
              <a:spcAft>
                <a:spcPts val="0"/>
              </a:spcAft>
              <a:buNone/>
            </a:pPr>
            <a:endParaRPr sz="3000" b="1"/>
          </a:p>
        </p:txBody>
      </p:sp>
      <p:pic>
        <p:nvPicPr>
          <p:cNvPr id="165" name="Google Shape;165;p24"/>
          <p:cNvPicPr preferRelativeResize="0"/>
          <p:nvPr/>
        </p:nvPicPr>
        <p:blipFill rotWithShape="1">
          <a:blip r:embed="rId3">
            <a:alphaModFix/>
          </a:blip>
          <a:srcRect/>
          <a:stretch/>
        </p:blipFill>
        <p:spPr>
          <a:xfrm>
            <a:off x="77676" y="4"/>
            <a:ext cx="1752600" cy="1949115"/>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1"/>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
        <p:nvSpPr>
          <p:cNvPr id="446" name="Google Shape;446;p51"/>
          <p:cNvSpPr txBox="1">
            <a:spLocks noGrp="1"/>
          </p:cNvSpPr>
          <p:nvPr>
            <p:ph type="title"/>
          </p:nvPr>
        </p:nvSpPr>
        <p:spPr>
          <a:xfrm>
            <a:off x="1763486" y="274638"/>
            <a:ext cx="6923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4000" b="1">
                <a:solidFill>
                  <a:schemeClr val="accent2"/>
                </a:solidFill>
              </a:rPr>
              <a:t>Impact of Per-Member Adjustment</a:t>
            </a:r>
            <a:endParaRPr/>
          </a:p>
        </p:txBody>
      </p:sp>
      <p:sp>
        <p:nvSpPr>
          <p:cNvPr id="447" name="Google Shape;447;p51"/>
          <p:cNvSpPr txBox="1">
            <a:spLocks noGrp="1"/>
          </p:cNvSpPr>
          <p:nvPr>
            <p:ph type="body" idx="1"/>
          </p:nvPr>
        </p:nvSpPr>
        <p:spPr>
          <a:xfrm>
            <a:off x="457200" y="1797925"/>
            <a:ext cx="8229600" cy="4328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b="1"/>
              <a:t>Allowable Per-Member Adjustment</a:t>
            </a:r>
            <a:endParaRPr/>
          </a:p>
          <a:p>
            <a:pPr marL="342900" lvl="0" indent="-266700" algn="l" rtl="0">
              <a:lnSpc>
                <a:spcPct val="100000"/>
              </a:lnSpc>
              <a:spcBef>
                <a:spcPts val="240"/>
              </a:spcBef>
              <a:spcAft>
                <a:spcPts val="0"/>
              </a:spcAft>
              <a:buClr>
                <a:schemeClr val="dk1"/>
              </a:buClr>
              <a:buSzPts val="1200"/>
              <a:buFont typeface="Arial"/>
              <a:buNone/>
            </a:pPr>
            <a:endParaRPr sz="1200" b="1"/>
          </a:p>
          <a:p>
            <a:pPr marL="742950" lvl="1" indent="-285750" algn="l" rtl="0">
              <a:lnSpc>
                <a:spcPct val="100000"/>
              </a:lnSpc>
              <a:spcBef>
                <a:spcPts val="560"/>
              </a:spcBef>
              <a:spcAft>
                <a:spcPts val="0"/>
              </a:spcAft>
              <a:buClr>
                <a:schemeClr val="dk1"/>
              </a:buClr>
              <a:buSzPts val="2800"/>
              <a:buFont typeface="Arial"/>
              <a:buChar char="–"/>
            </a:pPr>
            <a:r>
              <a:rPr lang="en-US"/>
              <a:t>The amount of the per-member adjustment will impact how much or how little the revenue limit increases.</a:t>
            </a:r>
            <a:endParaRPr/>
          </a:p>
          <a:p>
            <a:pPr marL="742950" lvl="1" indent="-209550" algn="l" rtl="0">
              <a:lnSpc>
                <a:spcPct val="100000"/>
              </a:lnSpc>
              <a:spcBef>
                <a:spcPts val="240"/>
              </a:spcBef>
              <a:spcAft>
                <a:spcPts val="0"/>
              </a:spcAft>
              <a:buClr>
                <a:schemeClr val="dk1"/>
              </a:buClr>
              <a:buSzPts val="1200"/>
              <a:buFont typeface="Arial"/>
              <a:buNone/>
            </a:pPr>
            <a:endParaRPr sz="1200"/>
          </a:p>
          <a:p>
            <a:pPr marL="742950" lvl="1" indent="-285750" algn="l" rtl="0">
              <a:lnSpc>
                <a:spcPct val="100000"/>
              </a:lnSpc>
              <a:spcBef>
                <a:spcPts val="560"/>
              </a:spcBef>
              <a:spcAft>
                <a:spcPts val="0"/>
              </a:spcAft>
              <a:buClr>
                <a:schemeClr val="dk1"/>
              </a:buClr>
              <a:buSzPts val="2800"/>
              <a:buFont typeface="Arial"/>
              <a:buChar char="–"/>
            </a:pPr>
            <a:r>
              <a:rPr lang="en-US"/>
              <a:t>A drop in the revenue limit membership may offset any increase, when applicable, generated by the per-member amount.</a:t>
            </a:r>
            <a:endParaRPr/>
          </a:p>
          <a:p>
            <a:pPr marL="742950" lvl="1" indent="-107950" algn="l" rtl="0">
              <a:lnSpc>
                <a:spcPct val="100000"/>
              </a:lnSpc>
              <a:spcBef>
                <a:spcPts val="560"/>
              </a:spcBef>
              <a:spcAft>
                <a:spcPts val="0"/>
              </a:spcAft>
              <a:buClr>
                <a:schemeClr val="dk1"/>
              </a:buClr>
              <a:buSzPts val="2800"/>
              <a:buFont typeface="Arial"/>
              <a:buNone/>
            </a:pPr>
            <a:endParaRPr/>
          </a:p>
        </p:txBody>
      </p:sp>
      <p:pic>
        <p:nvPicPr>
          <p:cNvPr id="448" name="Google Shape;448;p51"/>
          <p:cNvPicPr preferRelativeResize="0"/>
          <p:nvPr/>
        </p:nvPicPr>
        <p:blipFill rotWithShape="1">
          <a:blip r:embed="rId3">
            <a:alphaModFix/>
          </a:blip>
          <a:srcRect/>
          <a:stretch/>
        </p:blipFill>
        <p:spPr>
          <a:xfrm>
            <a:off x="77675" y="1"/>
            <a:ext cx="1366125" cy="1519300"/>
          </a:xfrm>
          <a:prstGeom prst="rect">
            <a:avLst/>
          </a:prstGeom>
          <a:noFill/>
          <a:ln>
            <a:noFill/>
          </a:ln>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2"/>
          <p:cNvSpPr txBox="1"/>
          <p:nvPr/>
        </p:nvSpPr>
        <p:spPr>
          <a:xfrm>
            <a:off x="1654629" y="248503"/>
            <a:ext cx="7161900" cy="1772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accent2"/>
                </a:solidFill>
                <a:latin typeface="Arial"/>
                <a:ea typeface="Arial"/>
                <a:cs typeface="Arial"/>
                <a:sym typeface="Arial"/>
              </a:rPr>
              <a:t>Per Member Adjustment &amp; Per Pupil Aid</a:t>
            </a:r>
            <a:endParaRPr sz="4000" b="1" i="0" u="none" strike="noStrike" cap="none">
              <a:solidFill>
                <a:srgbClr val="FF0000"/>
              </a:solidFill>
              <a:latin typeface="Arial"/>
              <a:ea typeface="Arial"/>
              <a:cs typeface="Arial"/>
              <a:sym typeface="Arial"/>
            </a:endParaRPr>
          </a:p>
        </p:txBody>
      </p:sp>
      <p:sp>
        <p:nvSpPr>
          <p:cNvPr id="458" name="Google Shape;458;p52"/>
          <p:cNvSpPr txBox="1"/>
          <p:nvPr/>
        </p:nvSpPr>
        <p:spPr>
          <a:xfrm>
            <a:off x="427038" y="3789363"/>
            <a:ext cx="30384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59" name="Google Shape;459;p52"/>
          <p:cNvSpPr txBox="1">
            <a:spLocks noGrp="1"/>
          </p:cNvSpPr>
          <p:nvPr>
            <p:ph type="sldNum" idx="12"/>
          </p:nvPr>
        </p:nvSpPr>
        <p:spPr>
          <a:xfrm>
            <a:off x="7952238" y="6397250"/>
            <a:ext cx="1071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pic>
        <p:nvPicPr>
          <p:cNvPr id="460" name="Google Shape;460;p52"/>
          <p:cNvPicPr preferRelativeResize="0"/>
          <p:nvPr/>
        </p:nvPicPr>
        <p:blipFill rotWithShape="1">
          <a:blip r:embed="rId3">
            <a:alphaModFix/>
          </a:blip>
          <a:srcRect/>
          <a:stretch/>
        </p:blipFill>
        <p:spPr>
          <a:xfrm>
            <a:off x="77675" y="1"/>
            <a:ext cx="1386750" cy="1542250"/>
          </a:xfrm>
          <a:prstGeom prst="rect">
            <a:avLst/>
          </a:prstGeom>
          <a:noFill/>
          <a:ln>
            <a:noFill/>
          </a:ln>
        </p:spPr>
      </p:pic>
      <p:graphicFrame>
        <p:nvGraphicFramePr>
          <p:cNvPr id="461" name="Google Shape;461;p52"/>
          <p:cNvGraphicFramePr/>
          <p:nvPr/>
        </p:nvGraphicFramePr>
        <p:xfrm>
          <a:off x="1314450" y="1691085"/>
          <a:ext cx="3000000" cy="3000000"/>
        </p:xfrm>
        <a:graphic>
          <a:graphicData uri="http://schemas.openxmlformats.org/drawingml/2006/table">
            <a:tbl>
              <a:tblPr firstRow="1" bandRow="1">
                <a:noFill/>
                <a:tableStyleId>{2429F427-77A0-43DB-BCDD-066CDB835CCF}</a:tableStyleId>
              </a:tblPr>
              <a:tblGrid>
                <a:gridCol w="1587000">
                  <a:extLst>
                    <a:ext uri="{9D8B030D-6E8A-4147-A177-3AD203B41FA5}">
                      <a16:colId xmlns:a16="http://schemas.microsoft.com/office/drawing/2014/main" val="20000"/>
                    </a:ext>
                  </a:extLst>
                </a:gridCol>
                <a:gridCol w="27564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tblGrid>
              <a:tr h="52307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Fiscal Year</a:t>
                      </a:r>
                      <a:endParaRPr sz="1400" u="none" strike="noStrike" cap="none">
                        <a:solidFill>
                          <a:srgbClr val="FFFFFF"/>
                        </a:solidFill>
                      </a:endParaRPr>
                    </a:p>
                  </a:txBody>
                  <a:tcPr marL="91450" marR="91450" marT="45725" marB="45725"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Revenue Limit Per Pupil Increase (Cumulative)</a:t>
                      </a:r>
                      <a:endParaRPr sz="1400" u="none" strike="noStrike" cap="none">
                        <a:solidFill>
                          <a:srgbClr val="FFFFFF"/>
                        </a:solidFill>
                      </a:endParaRPr>
                    </a:p>
                  </a:txBody>
                  <a:tcPr marL="91450" marR="91450" marT="45725" marB="45725" anchor="b"/>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Per Pupil Categorical Aid (One-Time)</a:t>
                      </a:r>
                      <a:endParaRPr sz="1400" u="none" strike="noStrike" cap="none">
                        <a:solidFill>
                          <a:srgbClr val="FFFFFF"/>
                        </a:solidFill>
                      </a:endParaRPr>
                    </a:p>
                  </a:txBody>
                  <a:tcPr marL="91450" marR="91450" marT="45725" marB="45725" anchor="b"/>
                </a:tc>
                <a:extLst>
                  <a:ext uri="{0D108BD9-81ED-4DB2-BD59-A6C34878D82A}">
                    <a16:rowId xmlns:a16="http://schemas.microsoft.com/office/drawing/2014/main" val="10000"/>
                  </a:ext>
                </a:extLst>
              </a:tr>
              <a:tr h="294975">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2011-12</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-5.5%*</a:t>
                      </a:r>
                      <a:endParaRPr sz="1400" u="none" strike="noStrike" cap="none">
                        <a:solidFill>
                          <a:srgbClr val="FF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endParaRPr sz="1400" u="none" strike="noStrike" cap="none">
                        <a:solidFill>
                          <a:srgbClr val="FF0000"/>
                        </a:solidFill>
                      </a:endParaRPr>
                    </a:p>
                  </a:txBody>
                  <a:tcPr marL="91450" marR="91450" marT="45725" marB="45725"/>
                </a:tc>
                <a:extLst>
                  <a:ext uri="{0D108BD9-81ED-4DB2-BD59-A6C34878D82A}">
                    <a16:rowId xmlns:a16="http://schemas.microsoft.com/office/drawing/2014/main" val="10001"/>
                  </a:ext>
                </a:extLst>
              </a:tr>
              <a:tr h="294975">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2012-13</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$50</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$50 (Prorated)</a:t>
                      </a:r>
                      <a:endParaRPr sz="1400" u="none" strike="noStrike" cap="none">
                        <a:solidFill>
                          <a:srgbClr val="000000"/>
                        </a:solidFill>
                      </a:endParaRPr>
                    </a:p>
                  </a:txBody>
                  <a:tcPr marL="91450" marR="91450" marT="45725" marB="45725"/>
                </a:tc>
                <a:extLst>
                  <a:ext uri="{0D108BD9-81ED-4DB2-BD59-A6C34878D82A}">
                    <a16:rowId xmlns:a16="http://schemas.microsoft.com/office/drawing/2014/main" val="10002"/>
                  </a:ext>
                </a:extLst>
              </a:tr>
              <a:tr h="294975">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2013-14</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$75</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$75</a:t>
                      </a:r>
                      <a:endParaRPr sz="1400" u="none" strike="noStrike" cap="none">
                        <a:solidFill>
                          <a:srgbClr val="000000"/>
                        </a:solidFill>
                      </a:endParaRPr>
                    </a:p>
                  </a:txBody>
                  <a:tcPr marL="91450" marR="91450" marT="45725" marB="45725"/>
                </a:tc>
                <a:extLst>
                  <a:ext uri="{0D108BD9-81ED-4DB2-BD59-A6C34878D82A}">
                    <a16:rowId xmlns:a16="http://schemas.microsoft.com/office/drawing/2014/main" val="10003"/>
                  </a:ext>
                </a:extLst>
              </a:tr>
              <a:tr h="294975">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2014-15</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$75</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$150</a:t>
                      </a:r>
                      <a:endParaRPr sz="1400" u="none" strike="noStrike" cap="none">
                        <a:solidFill>
                          <a:srgbClr val="000000"/>
                        </a:solidFill>
                      </a:endParaRPr>
                    </a:p>
                  </a:txBody>
                  <a:tcPr marL="91450" marR="91450" marT="45725" marB="45725"/>
                </a:tc>
                <a:extLst>
                  <a:ext uri="{0D108BD9-81ED-4DB2-BD59-A6C34878D82A}">
                    <a16:rowId xmlns:a16="http://schemas.microsoft.com/office/drawing/2014/main" val="10004"/>
                  </a:ext>
                </a:extLst>
              </a:tr>
              <a:tr h="294975">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2015-16</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$0</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$150</a:t>
                      </a:r>
                      <a:endParaRPr sz="1400" u="none" strike="noStrike" cap="none">
                        <a:solidFill>
                          <a:srgbClr val="000000"/>
                        </a:solidFill>
                      </a:endParaRPr>
                    </a:p>
                  </a:txBody>
                  <a:tcPr marL="91450" marR="91450" marT="45725" marB="45725"/>
                </a:tc>
                <a:extLst>
                  <a:ext uri="{0D108BD9-81ED-4DB2-BD59-A6C34878D82A}">
                    <a16:rowId xmlns:a16="http://schemas.microsoft.com/office/drawing/2014/main" val="10005"/>
                  </a:ext>
                </a:extLst>
              </a:tr>
              <a:tr h="294975">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2016-17</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$0</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$250</a:t>
                      </a:r>
                      <a:endParaRPr sz="1400" u="none" strike="noStrike" cap="none">
                        <a:solidFill>
                          <a:srgbClr val="000000"/>
                        </a:solidFill>
                      </a:endParaRPr>
                    </a:p>
                  </a:txBody>
                  <a:tcPr marL="91450" marR="91450" marT="45725" marB="45725"/>
                </a:tc>
                <a:extLst>
                  <a:ext uri="{0D108BD9-81ED-4DB2-BD59-A6C34878D82A}">
                    <a16:rowId xmlns:a16="http://schemas.microsoft.com/office/drawing/2014/main" val="10006"/>
                  </a:ext>
                </a:extLst>
              </a:tr>
              <a:tr h="294975">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2017-18</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$0</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$450</a:t>
                      </a:r>
                      <a:endParaRPr sz="1400" u="none" strike="noStrike" cap="none">
                        <a:solidFill>
                          <a:srgbClr val="000000"/>
                        </a:solidFill>
                      </a:endParaRPr>
                    </a:p>
                  </a:txBody>
                  <a:tcPr marL="91450" marR="91450" marT="45725" marB="45725"/>
                </a:tc>
                <a:extLst>
                  <a:ext uri="{0D108BD9-81ED-4DB2-BD59-A6C34878D82A}">
                    <a16:rowId xmlns:a16="http://schemas.microsoft.com/office/drawing/2014/main" val="10007"/>
                  </a:ext>
                </a:extLst>
              </a:tr>
              <a:tr h="294975">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2018-19</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$0</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$654</a:t>
                      </a:r>
                      <a:endParaRPr sz="1400" u="none" strike="noStrike" cap="none">
                        <a:solidFill>
                          <a:srgbClr val="000000"/>
                        </a:solidFill>
                      </a:endParaRPr>
                    </a:p>
                  </a:txBody>
                  <a:tcPr marL="91450" marR="91450" marT="45725" marB="45725"/>
                </a:tc>
                <a:extLst>
                  <a:ext uri="{0D108BD9-81ED-4DB2-BD59-A6C34878D82A}">
                    <a16:rowId xmlns:a16="http://schemas.microsoft.com/office/drawing/2014/main" val="10008"/>
                  </a:ext>
                </a:extLst>
              </a:tr>
              <a:tr h="294975">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2019-20</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$175</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$742</a:t>
                      </a:r>
                      <a:endParaRPr sz="1400" u="none" strike="noStrike" cap="none">
                        <a:solidFill>
                          <a:srgbClr val="000000"/>
                        </a:solidFill>
                      </a:endParaRPr>
                    </a:p>
                  </a:txBody>
                  <a:tcPr marL="91450" marR="91450" marT="45725" marB="45725"/>
                </a:tc>
                <a:extLst>
                  <a:ext uri="{0D108BD9-81ED-4DB2-BD59-A6C34878D82A}">
                    <a16:rowId xmlns:a16="http://schemas.microsoft.com/office/drawing/2014/main" val="10009"/>
                  </a:ext>
                </a:extLst>
              </a:tr>
              <a:tr h="294975">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2020-21</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$179</a:t>
                      </a:r>
                      <a:endParaRPr sz="1400" u="none" strike="noStrike" cap="none">
                        <a:solidFill>
                          <a:srgbClr val="00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u="none" strike="noStrike" cap="none"/>
                        <a:t>$742</a:t>
                      </a:r>
                      <a:endParaRPr sz="1400" u="none" strike="noStrike" cap="none">
                        <a:solidFill>
                          <a:srgbClr val="000000"/>
                        </a:solidFill>
                      </a:endParaRPr>
                    </a:p>
                  </a:txBody>
                  <a:tcPr marL="91450" marR="91450" marT="45725" marB="45725"/>
                </a:tc>
                <a:extLst>
                  <a:ext uri="{0D108BD9-81ED-4DB2-BD59-A6C34878D82A}">
                    <a16:rowId xmlns:a16="http://schemas.microsoft.com/office/drawing/2014/main" val="10010"/>
                  </a:ext>
                </a:extLst>
              </a:tr>
              <a:tr h="29497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2021-22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$742</a:t>
                      </a:r>
                      <a:endParaRPr sz="1400" u="none" strike="noStrike" cap="none"/>
                    </a:p>
                  </a:txBody>
                  <a:tcPr marL="91450" marR="91450" marT="45725" marB="45725"/>
                </a:tc>
                <a:extLst>
                  <a:ext uri="{0D108BD9-81ED-4DB2-BD59-A6C34878D82A}">
                    <a16:rowId xmlns:a16="http://schemas.microsoft.com/office/drawing/2014/main" val="10011"/>
                  </a:ext>
                </a:extLst>
              </a:tr>
              <a:tr h="29497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2022-23</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$742</a:t>
                      </a:r>
                      <a:endParaRPr sz="1400" u="none" strike="noStrike" cap="none"/>
                    </a:p>
                  </a:txBody>
                  <a:tcPr marL="91450" marR="91450" marT="45725" marB="45725"/>
                </a:tc>
                <a:extLst>
                  <a:ext uri="{0D108BD9-81ED-4DB2-BD59-A6C34878D82A}">
                    <a16:rowId xmlns:a16="http://schemas.microsoft.com/office/drawing/2014/main" val="10012"/>
                  </a:ext>
                </a:extLst>
              </a:tr>
              <a:tr h="29497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2023-24</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FF0000"/>
                          </a:solidFill>
                        </a:rPr>
                        <a:t>TBD</a:t>
                      </a:r>
                      <a:endParaRPr sz="1400" u="none" strike="noStrike" cap="none">
                        <a:solidFill>
                          <a:srgbClr val="FF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FF0000"/>
                          </a:solidFill>
                        </a:rPr>
                        <a:t>TBD</a:t>
                      </a:r>
                      <a:endParaRPr sz="1400" u="none" strike="noStrike" cap="none">
                        <a:solidFill>
                          <a:srgbClr val="FF0000"/>
                        </a:solidFill>
                      </a:endParaRPr>
                    </a:p>
                  </a:txBody>
                  <a:tcPr marL="91450" marR="91450" marT="45725" marB="45725"/>
                </a:tc>
                <a:extLst>
                  <a:ext uri="{0D108BD9-81ED-4DB2-BD59-A6C34878D82A}">
                    <a16:rowId xmlns:a16="http://schemas.microsoft.com/office/drawing/2014/main" val="10013"/>
                  </a:ext>
                </a:extLst>
              </a:tr>
              <a:tr h="29497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2024-25</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FF0000"/>
                          </a:solidFill>
                        </a:rPr>
                        <a:t>TBD</a:t>
                      </a:r>
                      <a:endParaRPr sz="1400" u="none" strike="noStrike" cap="none">
                        <a:solidFill>
                          <a:srgbClr val="FF0000"/>
                        </a:solidFil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FF0000"/>
                          </a:solidFill>
                        </a:rPr>
                        <a:t>TBD</a:t>
                      </a:r>
                      <a:endParaRPr sz="1400" u="none" strike="noStrike" cap="none">
                        <a:solidFill>
                          <a:srgbClr val="FF0000"/>
                        </a:solidFill>
                      </a:endParaRPr>
                    </a:p>
                  </a:txBody>
                  <a:tcPr marL="91450" marR="91450" marT="45725" marB="45725"/>
                </a:tc>
                <a:extLst>
                  <a:ext uri="{0D108BD9-81ED-4DB2-BD59-A6C34878D82A}">
                    <a16:rowId xmlns:a16="http://schemas.microsoft.com/office/drawing/2014/main" val="10014"/>
                  </a:ext>
                </a:extLst>
              </a:tr>
            </a:tbl>
          </a:graphicData>
        </a:graphic>
      </p:graphicFrame>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3"/>
          <p:cNvSpPr txBox="1">
            <a:spLocks noGrp="1"/>
          </p:cNvSpPr>
          <p:nvPr>
            <p:ph type="title" idx="4294967295"/>
          </p:nvPr>
        </p:nvSpPr>
        <p:spPr>
          <a:xfrm>
            <a:off x="1611086" y="274638"/>
            <a:ext cx="70758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4000" b="1">
                <a:solidFill>
                  <a:schemeClr val="accent2"/>
                </a:solidFill>
              </a:rPr>
              <a:t>Revenue Limit Calculation</a:t>
            </a:r>
            <a:endParaRPr/>
          </a:p>
        </p:txBody>
      </p:sp>
      <p:grpSp>
        <p:nvGrpSpPr>
          <p:cNvPr id="468" name="Google Shape;468;p53"/>
          <p:cNvGrpSpPr/>
          <p:nvPr/>
        </p:nvGrpSpPr>
        <p:grpSpPr>
          <a:xfrm>
            <a:off x="452233" y="2197551"/>
            <a:ext cx="8226952" cy="1834500"/>
            <a:chOff x="1383" y="662896"/>
            <a:chExt cx="8226952" cy="1834500"/>
          </a:xfrm>
        </p:grpSpPr>
        <p:sp>
          <p:nvSpPr>
            <p:cNvPr id="469" name="Google Shape;469;p53"/>
            <p:cNvSpPr/>
            <p:nvPr/>
          </p:nvSpPr>
          <p:spPr>
            <a:xfrm>
              <a:off x="1383" y="662896"/>
              <a:ext cx="1834500" cy="1834500"/>
            </a:xfrm>
            <a:prstGeom prst="ellipse">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53"/>
            <p:cNvSpPr txBox="1"/>
            <p:nvPr/>
          </p:nvSpPr>
          <p:spPr>
            <a:xfrm>
              <a:off x="270022" y="931535"/>
              <a:ext cx="1297200" cy="12972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Membership</a:t>
              </a:r>
              <a:endParaRPr sz="1400" b="0" i="0" u="none" strike="noStrike" cap="none">
                <a:solidFill>
                  <a:srgbClr val="000000"/>
                </a:solidFill>
                <a:latin typeface="Arial"/>
                <a:ea typeface="Arial"/>
                <a:cs typeface="Arial"/>
                <a:sym typeface="Arial"/>
              </a:endParaRPr>
            </a:p>
          </p:txBody>
        </p:sp>
        <p:sp>
          <p:nvSpPr>
            <p:cNvPr id="471" name="Google Shape;471;p53"/>
            <p:cNvSpPr/>
            <p:nvPr/>
          </p:nvSpPr>
          <p:spPr>
            <a:xfrm>
              <a:off x="1984716" y="1048116"/>
              <a:ext cx="1063800" cy="1063800"/>
            </a:xfrm>
            <a:prstGeom prst="mathMultiply">
              <a:avLst>
                <a:gd name="adj1" fmla="val 23520"/>
              </a:avLst>
            </a:prstGeom>
            <a:solidFill>
              <a:srgbClr val="ABA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53"/>
            <p:cNvSpPr txBox="1"/>
            <p:nvPr/>
          </p:nvSpPr>
          <p:spPr>
            <a:xfrm>
              <a:off x="2151775" y="1215175"/>
              <a:ext cx="729900" cy="729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3" name="Google Shape;473;p53"/>
            <p:cNvSpPr/>
            <p:nvPr/>
          </p:nvSpPr>
          <p:spPr>
            <a:xfrm>
              <a:off x="3197609" y="662896"/>
              <a:ext cx="1834500" cy="1834500"/>
            </a:xfrm>
            <a:prstGeom prst="ellipse">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53"/>
            <p:cNvSpPr txBox="1"/>
            <p:nvPr/>
          </p:nvSpPr>
          <p:spPr>
            <a:xfrm>
              <a:off x="3466248" y="931535"/>
              <a:ext cx="1297200" cy="12972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Maximum Revenue / Member</a:t>
              </a:r>
              <a:endParaRPr sz="1400" b="0" i="0" u="none" strike="noStrike" cap="none">
                <a:solidFill>
                  <a:srgbClr val="000000"/>
                </a:solidFill>
                <a:latin typeface="Arial"/>
                <a:ea typeface="Arial"/>
                <a:cs typeface="Arial"/>
                <a:sym typeface="Arial"/>
              </a:endParaRPr>
            </a:p>
          </p:txBody>
        </p:sp>
        <p:sp>
          <p:nvSpPr>
            <p:cNvPr id="475" name="Google Shape;475;p53"/>
            <p:cNvSpPr/>
            <p:nvPr/>
          </p:nvSpPr>
          <p:spPr>
            <a:xfrm>
              <a:off x="5180942" y="1048116"/>
              <a:ext cx="1063800" cy="1063800"/>
            </a:xfrm>
            <a:prstGeom prst="mathEqual">
              <a:avLst>
                <a:gd name="adj1" fmla="val 23520"/>
                <a:gd name="adj2" fmla="val 11760"/>
              </a:avLst>
            </a:prstGeom>
            <a:solidFill>
              <a:srgbClr val="ABA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53"/>
            <p:cNvSpPr txBox="1"/>
            <p:nvPr/>
          </p:nvSpPr>
          <p:spPr>
            <a:xfrm>
              <a:off x="5321967" y="1267288"/>
              <a:ext cx="781800" cy="6255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7" name="Google Shape;477;p53"/>
            <p:cNvSpPr/>
            <p:nvPr/>
          </p:nvSpPr>
          <p:spPr>
            <a:xfrm>
              <a:off x="6393835" y="662896"/>
              <a:ext cx="1834500" cy="1834500"/>
            </a:xfrm>
            <a:prstGeom prst="ellipse">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53"/>
            <p:cNvSpPr txBox="1"/>
            <p:nvPr/>
          </p:nvSpPr>
          <p:spPr>
            <a:xfrm>
              <a:off x="6662474" y="931535"/>
              <a:ext cx="1297200" cy="1297200"/>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0" i="0" u="none" strike="noStrike" cap="none">
                  <a:solidFill>
                    <a:schemeClr val="lt1"/>
                  </a:solidFill>
                  <a:latin typeface="Arial"/>
                  <a:ea typeface="Arial"/>
                  <a:cs typeface="Arial"/>
                  <a:sym typeface="Arial"/>
                </a:rPr>
                <a:t>Revenue Limit with No Exemptions</a:t>
              </a:r>
              <a:endParaRPr sz="1400" b="0" i="0" u="none" strike="noStrike" cap="none">
                <a:solidFill>
                  <a:srgbClr val="000000"/>
                </a:solidFill>
                <a:latin typeface="Arial"/>
                <a:ea typeface="Arial"/>
                <a:cs typeface="Arial"/>
                <a:sym typeface="Arial"/>
              </a:endParaRPr>
            </a:p>
          </p:txBody>
        </p:sp>
      </p:grpSp>
      <p:sp>
        <p:nvSpPr>
          <p:cNvPr id="479" name="Google Shape;479;p53"/>
          <p:cNvSpPr txBox="1"/>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32</a:t>
            </a:fld>
            <a:endParaRPr sz="1400" b="0" i="0" u="none" strike="noStrike" cap="none">
              <a:solidFill>
                <a:schemeClr val="dk1"/>
              </a:solidFill>
              <a:latin typeface="Arial"/>
              <a:ea typeface="Arial"/>
              <a:cs typeface="Arial"/>
              <a:sym typeface="Arial"/>
            </a:endParaRPr>
          </a:p>
        </p:txBody>
      </p:sp>
      <p:sp>
        <p:nvSpPr>
          <p:cNvPr id="480" name="Google Shape;480;p53"/>
          <p:cNvSpPr txBox="1"/>
          <p:nvPr/>
        </p:nvSpPr>
        <p:spPr>
          <a:xfrm>
            <a:off x="737797" y="4804012"/>
            <a:ext cx="79491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If Membership or the Maximum Revenue per Member increase, the “Pie Crust” (Revenue Limit) can get bigger.</a:t>
            </a:r>
            <a:endParaRPr sz="1400" b="0" i="0" u="none" strike="noStrike" cap="none">
              <a:solidFill>
                <a:srgbClr val="000000"/>
              </a:solidFill>
              <a:latin typeface="Arial"/>
              <a:ea typeface="Arial"/>
              <a:cs typeface="Arial"/>
              <a:sym typeface="Arial"/>
            </a:endParaRPr>
          </a:p>
        </p:txBody>
      </p:sp>
      <p:sp>
        <p:nvSpPr>
          <p:cNvPr id="481" name="Google Shape;481;p53"/>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pic>
        <p:nvPicPr>
          <p:cNvPr id="482" name="Google Shape;482;p53"/>
          <p:cNvPicPr preferRelativeResize="0"/>
          <p:nvPr/>
        </p:nvPicPr>
        <p:blipFill rotWithShape="1">
          <a:blip r:embed="rId3">
            <a:alphaModFix/>
          </a:blip>
          <a:srcRect/>
          <a:stretch/>
        </p:blipFill>
        <p:spPr>
          <a:xfrm>
            <a:off x="77675" y="1"/>
            <a:ext cx="1465150" cy="1629424"/>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
        <p:nvSpPr>
          <p:cNvPr id="489" name="Google Shape;489;p54"/>
          <p:cNvSpPr txBox="1">
            <a:spLocks noGrp="1"/>
          </p:cNvSpPr>
          <p:nvPr>
            <p:ph type="title"/>
          </p:nvPr>
        </p:nvSpPr>
        <p:spPr>
          <a:xfrm>
            <a:off x="1600200" y="197888"/>
            <a:ext cx="7086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Impact of Exemptions</a:t>
            </a:r>
            <a:endParaRPr/>
          </a:p>
        </p:txBody>
      </p:sp>
      <p:sp>
        <p:nvSpPr>
          <p:cNvPr id="490" name="Google Shape;490;p54"/>
          <p:cNvSpPr txBox="1">
            <a:spLocks noGrp="1"/>
          </p:cNvSpPr>
          <p:nvPr>
            <p:ph type="body" idx="1"/>
          </p:nvPr>
        </p:nvSpPr>
        <p:spPr>
          <a:xfrm>
            <a:off x="328325" y="1236125"/>
            <a:ext cx="8571300" cy="481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r>
              <a:rPr lang="en-US" b="1"/>
              <a:t>Additional Ways to Expand the Pie Crust:</a:t>
            </a:r>
            <a:endParaRPr/>
          </a:p>
          <a:p>
            <a:pPr marL="342900" lvl="0" indent="-342900" algn="l" rtl="0">
              <a:lnSpc>
                <a:spcPct val="100000"/>
              </a:lnSpc>
              <a:spcBef>
                <a:spcPts val="640"/>
              </a:spcBef>
              <a:spcAft>
                <a:spcPts val="0"/>
              </a:spcAft>
              <a:buClr>
                <a:schemeClr val="dk1"/>
              </a:buClr>
              <a:buSzPts val="3200"/>
              <a:buFont typeface="Arial"/>
              <a:buChar char="•"/>
            </a:pPr>
            <a:r>
              <a:rPr lang="en-US" b="1"/>
              <a:t>Allowable Exemptions to the Limit</a:t>
            </a:r>
            <a:endParaRPr/>
          </a:p>
          <a:p>
            <a:pPr marL="342900" lvl="0" indent="-266700" algn="l" rtl="0">
              <a:lnSpc>
                <a:spcPct val="100000"/>
              </a:lnSpc>
              <a:spcBef>
                <a:spcPts val="240"/>
              </a:spcBef>
              <a:spcAft>
                <a:spcPts val="0"/>
              </a:spcAft>
              <a:buClr>
                <a:schemeClr val="dk1"/>
              </a:buClr>
              <a:buSzPts val="1200"/>
              <a:buFont typeface="Arial"/>
              <a:buNone/>
            </a:pPr>
            <a:endParaRPr sz="600" b="1"/>
          </a:p>
          <a:p>
            <a:pPr marL="742950" lvl="1" indent="-285750" algn="l" rtl="0">
              <a:lnSpc>
                <a:spcPct val="100000"/>
              </a:lnSpc>
              <a:spcBef>
                <a:spcPts val="560"/>
              </a:spcBef>
              <a:spcAft>
                <a:spcPts val="0"/>
              </a:spcAft>
              <a:buClr>
                <a:schemeClr val="dk1"/>
              </a:buClr>
              <a:buSzPts val="2800"/>
              <a:buFont typeface="Arial"/>
              <a:buChar char="–"/>
            </a:pPr>
            <a:r>
              <a:rPr lang="en-US"/>
              <a:t>Exemptions typically increase a district’s revenue limit, but the impact is dependent upon whether the exemption is temporary or permanent in nature.</a:t>
            </a:r>
            <a:endParaRPr/>
          </a:p>
          <a:p>
            <a:pPr marL="742950" lvl="1" indent="-209550" algn="l" rtl="0">
              <a:lnSpc>
                <a:spcPct val="100000"/>
              </a:lnSpc>
              <a:spcBef>
                <a:spcPts val="240"/>
              </a:spcBef>
              <a:spcAft>
                <a:spcPts val="0"/>
              </a:spcAft>
              <a:buClr>
                <a:schemeClr val="dk1"/>
              </a:buClr>
              <a:buSzPts val="1200"/>
              <a:buFont typeface="Arial"/>
              <a:buNone/>
            </a:pPr>
            <a:endParaRPr sz="600"/>
          </a:p>
          <a:p>
            <a:pPr marL="742950" lvl="1" indent="-285750" algn="l" rtl="0">
              <a:lnSpc>
                <a:spcPct val="100000"/>
              </a:lnSpc>
              <a:spcBef>
                <a:spcPts val="560"/>
              </a:spcBef>
              <a:spcAft>
                <a:spcPts val="0"/>
              </a:spcAft>
              <a:buClr>
                <a:schemeClr val="dk1"/>
              </a:buClr>
              <a:buSzPts val="2800"/>
              <a:buFont typeface="Arial"/>
              <a:buChar char="–"/>
            </a:pPr>
            <a:r>
              <a:rPr lang="en-US"/>
              <a:t>If an exemption is temporary, the district will need a plan to either fund the future expenditures with a different source or eliminate the expenditures. </a:t>
            </a:r>
            <a:endParaRPr/>
          </a:p>
        </p:txBody>
      </p:sp>
      <p:pic>
        <p:nvPicPr>
          <p:cNvPr id="491" name="Google Shape;491;p54"/>
          <p:cNvPicPr preferRelativeResize="0"/>
          <p:nvPr/>
        </p:nvPicPr>
        <p:blipFill rotWithShape="1">
          <a:blip r:embed="rId3">
            <a:alphaModFix/>
          </a:blip>
          <a:srcRect/>
          <a:stretch/>
        </p:blipFill>
        <p:spPr>
          <a:xfrm>
            <a:off x="77675" y="0"/>
            <a:ext cx="1205705" cy="1340900"/>
          </a:xfrm>
          <a:prstGeom prst="rect">
            <a:avLst/>
          </a:prstGeom>
          <a:noFill/>
          <a:ln>
            <a:noFill/>
          </a:ln>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5"/>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
        <p:nvSpPr>
          <p:cNvPr id="498" name="Google Shape;498;p55"/>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chemeClr val="accent2"/>
                </a:solidFill>
              </a:rPr>
              <a:t>Revenue Limit vs.</a:t>
            </a:r>
            <a:br>
              <a:rPr lang="en-US" b="1">
                <a:solidFill>
                  <a:schemeClr val="accent2"/>
                </a:solidFill>
              </a:rPr>
            </a:br>
            <a:r>
              <a:rPr lang="en-US" b="1">
                <a:solidFill>
                  <a:schemeClr val="accent2"/>
                </a:solidFill>
              </a:rPr>
              <a:t>State Aid</a:t>
            </a:r>
            <a:endParaRPr/>
          </a:p>
        </p:txBody>
      </p:sp>
      <p:sp>
        <p:nvSpPr>
          <p:cNvPr id="499" name="Google Shape;499;p55"/>
          <p:cNvSpPr txBox="1">
            <a:spLocks noGrp="1"/>
          </p:cNvSpPr>
          <p:nvPr>
            <p:ph type="body" idx="1"/>
          </p:nvPr>
        </p:nvSpPr>
        <p:spPr>
          <a:xfrm>
            <a:off x="457200" y="20574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560"/>
              </a:spcBef>
              <a:spcAft>
                <a:spcPts val="0"/>
              </a:spcAft>
              <a:buClr>
                <a:schemeClr val="dk1"/>
              </a:buClr>
              <a:buSzPts val="3000"/>
              <a:buFont typeface="Arial"/>
              <a:buChar char="•"/>
            </a:pPr>
            <a:r>
              <a:rPr lang="en-US" sz="3000"/>
              <a:t>What you can spend (the pie) and how much you receive in general school aids (part of the filling) are two different things.</a:t>
            </a:r>
            <a:endParaRPr sz="3000"/>
          </a:p>
          <a:p>
            <a:pPr marL="0" lvl="0" indent="0" algn="l" rtl="0">
              <a:lnSpc>
                <a:spcPct val="90000"/>
              </a:lnSpc>
              <a:spcBef>
                <a:spcPts val="560"/>
              </a:spcBef>
              <a:spcAft>
                <a:spcPts val="0"/>
              </a:spcAft>
              <a:buSzPts val="1800"/>
              <a:buNone/>
            </a:pPr>
            <a:endParaRPr sz="3000"/>
          </a:p>
          <a:p>
            <a:pPr marL="342900" lvl="0" indent="-342900" algn="l" rtl="0">
              <a:lnSpc>
                <a:spcPct val="90000"/>
              </a:lnSpc>
              <a:spcBef>
                <a:spcPts val="560"/>
              </a:spcBef>
              <a:spcAft>
                <a:spcPts val="0"/>
              </a:spcAft>
              <a:buSzPts val="3000"/>
              <a:buChar char="•"/>
            </a:pPr>
            <a:r>
              <a:rPr lang="en-US" sz="3000"/>
              <a:t>General school aids are </a:t>
            </a:r>
            <a:r>
              <a:rPr lang="en-US" sz="3000" u="sng"/>
              <a:t>purposeful tax relief</a:t>
            </a:r>
            <a:r>
              <a:rPr lang="en-US" sz="3000"/>
              <a:t>.</a:t>
            </a:r>
            <a:endParaRPr sz="3000"/>
          </a:p>
          <a:p>
            <a:pPr marL="342900" lvl="0" indent="0" algn="l" rtl="0">
              <a:lnSpc>
                <a:spcPct val="90000"/>
              </a:lnSpc>
              <a:spcBef>
                <a:spcPts val="560"/>
              </a:spcBef>
              <a:spcAft>
                <a:spcPts val="0"/>
              </a:spcAft>
              <a:buSzPts val="1800"/>
              <a:buNone/>
            </a:pPr>
            <a:endParaRPr sz="3000"/>
          </a:p>
          <a:p>
            <a:pPr marL="342900" lvl="0" indent="-342900" algn="l" rtl="0">
              <a:lnSpc>
                <a:spcPct val="90000"/>
              </a:lnSpc>
              <a:spcBef>
                <a:spcPts val="560"/>
              </a:spcBef>
              <a:spcAft>
                <a:spcPts val="0"/>
              </a:spcAft>
              <a:buSzPts val="3000"/>
              <a:buChar char="•"/>
            </a:pPr>
            <a:r>
              <a:rPr lang="en-US" sz="3000"/>
              <a:t>The main general school aid program is </a:t>
            </a:r>
            <a:r>
              <a:rPr lang="en-US" sz="3000" b="1" u="sng"/>
              <a:t>Equalization Aid</a:t>
            </a:r>
            <a:r>
              <a:rPr lang="en-US" sz="3000"/>
              <a:t>.</a:t>
            </a:r>
            <a:endParaRPr sz="3000"/>
          </a:p>
        </p:txBody>
      </p:sp>
      <p:pic>
        <p:nvPicPr>
          <p:cNvPr id="500" name="Google Shape;500;p55"/>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6"/>
          <p:cNvSpPr txBox="1">
            <a:spLocks noGrp="1"/>
          </p:cNvSpPr>
          <p:nvPr>
            <p:ph type="title"/>
          </p:nvPr>
        </p:nvSpPr>
        <p:spPr>
          <a:xfrm>
            <a:off x="1542105" y="338708"/>
            <a:ext cx="7217100" cy="1020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333399"/>
                </a:solidFill>
                <a:latin typeface="Arial"/>
                <a:ea typeface="Arial"/>
                <a:cs typeface="Arial"/>
                <a:sym typeface="Arial"/>
              </a:rPr>
              <a:t>Why Equalization Aid?</a:t>
            </a:r>
            <a:endParaRPr/>
          </a:p>
        </p:txBody>
      </p:sp>
      <p:sp>
        <p:nvSpPr>
          <p:cNvPr id="510" name="Google Shape;510;p56"/>
          <p:cNvSpPr txBox="1">
            <a:spLocks noGrp="1"/>
          </p:cNvSpPr>
          <p:nvPr>
            <p:ph type="body" idx="1"/>
          </p:nvPr>
        </p:nvSpPr>
        <p:spPr>
          <a:xfrm>
            <a:off x="584790" y="1645873"/>
            <a:ext cx="8187000" cy="4526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Font typeface="Noto Sans Symbols"/>
              <a:buNone/>
            </a:pPr>
            <a:r>
              <a:rPr lang="en-US" sz="2400" b="1" i="1"/>
              <a:t>Wisconsin Constitution, Article X:</a:t>
            </a:r>
            <a:endParaRPr/>
          </a:p>
          <a:p>
            <a:pPr marL="0" lvl="0" indent="0" algn="l" rtl="0">
              <a:lnSpc>
                <a:spcPct val="100000"/>
              </a:lnSpc>
              <a:spcBef>
                <a:spcPts val="220"/>
              </a:spcBef>
              <a:spcAft>
                <a:spcPts val="0"/>
              </a:spcAft>
              <a:buClr>
                <a:schemeClr val="dk1"/>
              </a:buClr>
              <a:buSzPts val="1100"/>
              <a:buFont typeface="Noto Sans Symbols"/>
              <a:buNone/>
            </a:pPr>
            <a:endParaRPr sz="1100" b="1">
              <a:latin typeface="Arial"/>
              <a:ea typeface="Arial"/>
              <a:cs typeface="Arial"/>
              <a:sym typeface="Arial"/>
            </a:endParaRPr>
          </a:p>
          <a:p>
            <a:pPr marL="0" lvl="0" indent="0" algn="l" rtl="0">
              <a:lnSpc>
                <a:spcPct val="100000"/>
              </a:lnSpc>
              <a:spcBef>
                <a:spcPts val="200"/>
              </a:spcBef>
              <a:spcAft>
                <a:spcPts val="0"/>
              </a:spcAft>
              <a:buClr>
                <a:schemeClr val="dk1"/>
              </a:buClr>
              <a:buSzPts val="1000"/>
              <a:buFont typeface="Noto Sans Symbols"/>
              <a:buNone/>
            </a:pPr>
            <a:endParaRPr sz="1000">
              <a:latin typeface="Arial"/>
              <a:ea typeface="Arial"/>
              <a:cs typeface="Arial"/>
              <a:sym typeface="Arial"/>
            </a:endParaRPr>
          </a:p>
          <a:p>
            <a:pPr marL="0" lvl="0" indent="0" algn="l" rtl="0">
              <a:lnSpc>
                <a:spcPct val="100000"/>
              </a:lnSpc>
              <a:spcBef>
                <a:spcPts val="640"/>
              </a:spcBef>
              <a:spcAft>
                <a:spcPts val="0"/>
              </a:spcAft>
              <a:buClr>
                <a:schemeClr val="dk1"/>
              </a:buClr>
              <a:buSzPts val="2400"/>
              <a:buFont typeface="Noto Sans Symbols"/>
              <a:buChar char="✔"/>
            </a:pPr>
            <a:r>
              <a:rPr lang="en-US" sz="2400">
                <a:latin typeface="Arial"/>
                <a:ea typeface="Arial"/>
                <a:cs typeface="Arial"/>
                <a:sym typeface="Arial"/>
              </a:rPr>
              <a:t>“</a:t>
            </a:r>
            <a:r>
              <a:rPr lang="en-US">
                <a:latin typeface="Arial"/>
                <a:ea typeface="Arial"/>
                <a:cs typeface="Arial"/>
                <a:sym typeface="Arial"/>
              </a:rPr>
              <a:t>The legislature shall provide by law for the establishment of district schools, which shall be </a:t>
            </a:r>
            <a:r>
              <a:rPr lang="en-US" u="sng">
                <a:latin typeface="Arial"/>
                <a:ea typeface="Arial"/>
                <a:cs typeface="Arial"/>
                <a:sym typeface="Arial"/>
              </a:rPr>
              <a:t>as nearly uniform as practicable</a:t>
            </a:r>
            <a:r>
              <a:rPr lang="en-US">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640"/>
              </a:spcBef>
              <a:spcAft>
                <a:spcPts val="0"/>
              </a:spcAft>
              <a:buSzPts val="1800"/>
              <a:buNone/>
            </a:pPr>
            <a:endParaRPr sz="1000"/>
          </a:p>
          <a:p>
            <a:pPr marL="0" lvl="0" indent="0" algn="l" rtl="0">
              <a:lnSpc>
                <a:spcPct val="100000"/>
              </a:lnSpc>
              <a:spcBef>
                <a:spcPts val="640"/>
              </a:spcBef>
              <a:spcAft>
                <a:spcPts val="0"/>
              </a:spcAft>
              <a:buClr>
                <a:schemeClr val="dk1"/>
              </a:buClr>
              <a:buSzPts val="2400"/>
              <a:buFont typeface="Noto Sans Symbols"/>
              <a:buChar char="✔"/>
            </a:pPr>
            <a:r>
              <a:rPr lang="en-US">
                <a:latin typeface="Arial"/>
                <a:ea typeface="Arial"/>
                <a:cs typeface="Arial"/>
                <a:sym typeface="Arial"/>
              </a:rPr>
              <a:t>“Each town and city shall be required to raise by tax, annually, for the support of common schools therein……”</a:t>
            </a:r>
            <a:endParaRPr/>
          </a:p>
          <a:p>
            <a:pPr marL="0" lvl="0" indent="0" algn="l" rtl="0">
              <a:lnSpc>
                <a:spcPct val="100000"/>
              </a:lnSpc>
              <a:spcBef>
                <a:spcPts val="640"/>
              </a:spcBef>
              <a:spcAft>
                <a:spcPts val="0"/>
              </a:spcAft>
              <a:buClr>
                <a:schemeClr val="dk1"/>
              </a:buClr>
              <a:buSzPts val="3200"/>
              <a:buFont typeface="Noto Sans Symbols"/>
              <a:buNone/>
            </a:pPr>
            <a:endParaRPr>
              <a:latin typeface="Arial"/>
              <a:ea typeface="Arial"/>
              <a:cs typeface="Arial"/>
              <a:sym typeface="Arial"/>
            </a:endParaRPr>
          </a:p>
          <a:p>
            <a:pPr marL="0" lvl="0" indent="0" algn="l" rtl="0">
              <a:lnSpc>
                <a:spcPct val="100000"/>
              </a:lnSpc>
              <a:spcBef>
                <a:spcPts val="640"/>
              </a:spcBef>
              <a:spcAft>
                <a:spcPts val="0"/>
              </a:spcAft>
              <a:buClr>
                <a:srgbClr val="FF0000"/>
              </a:buClr>
              <a:buSzPts val="3200"/>
              <a:buFont typeface="Noto Sans Symbols"/>
              <a:buNone/>
            </a:pPr>
            <a:endParaRPr>
              <a:latin typeface="Arial"/>
              <a:ea typeface="Arial"/>
              <a:cs typeface="Arial"/>
              <a:sym typeface="Arial"/>
            </a:endParaRPr>
          </a:p>
        </p:txBody>
      </p:sp>
      <p:sp>
        <p:nvSpPr>
          <p:cNvPr id="511" name="Google Shape;511;p56"/>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pic>
        <p:nvPicPr>
          <p:cNvPr id="512" name="Google Shape;512;p56"/>
          <p:cNvPicPr preferRelativeResize="0"/>
          <p:nvPr/>
        </p:nvPicPr>
        <p:blipFill rotWithShape="1">
          <a:blip r:embed="rId3">
            <a:alphaModFix/>
          </a:blip>
          <a:srcRect/>
          <a:stretch/>
        </p:blipFill>
        <p:spPr>
          <a:xfrm>
            <a:off x="77676" y="4"/>
            <a:ext cx="1752600" cy="1949115"/>
          </a:xfrm>
          <a:prstGeom prst="rect">
            <a:avLst/>
          </a:prstGeom>
          <a:noFill/>
          <a:ln>
            <a:noFill/>
          </a:ln>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7"/>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
        <p:nvSpPr>
          <p:cNvPr id="519" name="Google Shape;519;p57"/>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What Does That Mean?</a:t>
            </a:r>
            <a:endParaRPr/>
          </a:p>
        </p:txBody>
      </p:sp>
      <p:sp>
        <p:nvSpPr>
          <p:cNvPr id="520" name="Google Shape;520;p57"/>
          <p:cNvSpPr txBox="1">
            <a:spLocks noGrp="1"/>
          </p:cNvSpPr>
          <p:nvPr>
            <p:ph type="body" idx="1"/>
          </p:nvPr>
        </p:nvSpPr>
        <p:spPr>
          <a:xfrm>
            <a:off x="457200" y="20574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560"/>
              </a:spcBef>
              <a:spcAft>
                <a:spcPts val="0"/>
              </a:spcAft>
              <a:buSzPts val="3000"/>
              <a:buChar char="•"/>
            </a:pPr>
            <a:r>
              <a:rPr lang="en-US" sz="3000"/>
              <a:t>Different communities will raise different amounts of money with the same property tax rate.</a:t>
            </a:r>
            <a:endParaRPr sz="3000"/>
          </a:p>
          <a:p>
            <a:pPr marL="342900" lvl="0" indent="0" algn="l" rtl="0">
              <a:lnSpc>
                <a:spcPct val="90000"/>
              </a:lnSpc>
              <a:spcBef>
                <a:spcPts val="560"/>
              </a:spcBef>
              <a:spcAft>
                <a:spcPts val="0"/>
              </a:spcAft>
              <a:buSzPts val="1800"/>
              <a:buNone/>
            </a:pPr>
            <a:endParaRPr sz="1400"/>
          </a:p>
          <a:p>
            <a:pPr marL="342900" lvl="0" indent="-342900" algn="l" rtl="0">
              <a:lnSpc>
                <a:spcPct val="90000"/>
              </a:lnSpc>
              <a:spcBef>
                <a:spcPts val="560"/>
              </a:spcBef>
              <a:spcAft>
                <a:spcPts val="0"/>
              </a:spcAft>
              <a:buSzPts val="3000"/>
              <a:buChar char="•"/>
            </a:pPr>
            <a:r>
              <a:rPr lang="en-US" sz="3000"/>
              <a:t>Equalization Aid is the state chipping in toward “as nearly uniform as practicable.”</a:t>
            </a:r>
            <a:endParaRPr sz="3000"/>
          </a:p>
          <a:p>
            <a:pPr marL="342900" lvl="0" indent="0" algn="l" rtl="0">
              <a:lnSpc>
                <a:spcPct val="90000"/>
              </a:lnSpc>
              <a:spcBef>
                <a:spcPts val="560"/>
              </a:spcBef>
              <a:spcAft>
                <a:spcPts val="0"/>
              </a:spcAft>
              <a:buSzPts val="1800"/>
              <a:buNone/>
            </a:pPr>
            <a:endParaRPr sz="1400"/>
          </a:p>
          <a:p>
            <a:pPr marL="342900" lvl="0" indent="-342900" algn="l" rtl="0">
              <a:lnSpc>
                <a:spcPct val="90000"/>
              </a:lnSpc>
              <a:spcBef>
                <a:spcPts val="560"/>
              </a:spcBef>
              <a:spcAft>
                <a:spcPts val="0"/>
              </a:spcAft>
              <a:buSzPts val="3000"/>
              <a:buChar char="•"/>
            </a:pPr>
            <a:r>
              <a:rPr lang="en-US" sz="3000"/>
              <a:t>Basic idea is to provide similar financial resources “per student” across the state.</a:t>
            </a:r>
            <a:endParaRPr sz="3000"/>
          </a:p>
        </p:txBody>
      </p:sp>
      <p:pic>
        <p:nvPicPr>
          <p:cNvPr id="521" name="Google Shape;521;p57"/>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8"/>
          <p:cNvSpPr txBox="1">
            <a:spLocks noGrp="1"/>
          </p:cNvSpPr>
          <p:nvPr>
            <p:ph type="title"/>
          </p:nvPr>
        </p:nvSpPr>
        <p:spPr>
          <a:xfrm>
            <a:off x="1838324" y="274638"/>
            <a:ext cx="6848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003399"/>
                </a:solidFill>
              </a:rPr>
              <a:t>Aid Formula:</a:t>
            </a:r>
            <a:br>
              <a:rPr lang="en-US" sz="4000" b="1">
                <a:solidFill>
                  <a:srgbClr val="003399"/>
                </a:solidFill>
              </a:rPr>
            </a:br>
            <a:r>
              <a:rPr lang="en-US" sz="4000" b="1">
                <a:solidFill>
                  <a:srgbClr val="003399"/>
                </a:solidFill>
              </a:rPr>
              <a:t>Two Basic Questions</a:t>
            </a:r>
            <a:endParaRPr/>
          </a:p>
        </p:txBody>
      </p:sp>
      <p:sp>
        <p:nvSpPr>
          <p:cNvPr id="527" name="Google Shape;527;p58"/>
          <p:cNvSpPr txBox="1">
            <a:spLocks noGrp="1"/>
          </p:cNvSpPr>
          <p:nvPr>
            <p:ph type="body" idx="1"/>
          </p:nvPr>
        </p:nvSpPr>
        <p:spPr>
          <a:xfrm>
            <a:off x="457200" y="1577591"/>
            <a:ext cx="8229600" cy="4548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u="sng"/>
              <a:t>Last year…</a:t>
            </a:r>
            <a:endParaRPr/>
          </a:p>
          <a:p>
            <a:pPr marL="514350" lvl="0" indent="-514350" algn="l" rtl="0">
              <a:lnSpc>
                <a:spcPct val="100000"/>
              </a:lnSpc>
              <a:spcBef>
                <a:spcPts val="1408"/>
              </a:spcBef>
              <a:spcAft>
                <a:spcPts val="0"/>
              </a:spcAft>
              <a:buClr>
                <a:schemeClr val="dk1"/>
              </a:buClr>
              <a:buSzPts val="3200"/>
              <a:buFont typeface="Arial"/>
              <a:buAutoNum type="arabicPeriod"/>
            </a:pPr>
            <a:r>
              <a:rPr lang="en-US"/>
              <a:t>How much did you spend “per member,”</a:t>
            </a:r>
            <a:br>
              <a:rPr lang="en-US"/>
            </a:br>
            <a:r>
              <a:rPr lang="en-US"/>
              <a:t>compared to the state as a whole?</a:t>
            </a:r>
            <a:endParaRPr/>
          </a:p>
          <a:p>
            <a:pPr marL="514350" lvl="0" indent="-514350" algn="l" rtl="0">
              <a:lnSpc>
                <a:spcPct val="100000"/>
              </a:lnSpc>
              <a:spcBef>
                <a:spcPts val="1408"/>
              </a:spcBef>
              <a:spcAft>
                <a:spcPts val="0"/>
              </a:spcAft>
              <a:buClr>
                <a:schemeClr val="dk1"/>
              </a:buClr>
              <a:buSzPts val="3200"/>
              <a:buFont typeface="Arial"/>
              <a:buAutoNum type="arabicPeriod"/>
            </a:pPr>
            <a:r>
              <a:rPr lang="en-US"/>
              <a:t>How much was your property value</a:t>
            </a:r>
            <a:br>
              <a:rPr lang="en-US"/>
            </a:br>
            <a:r>
              <a:rPr lang="en-US"/>
              <a:t>“per member,” compared to the state</a:t>
            </a:r>
            <a:br>
              <a:rPr lang="en-US"/>
            </a:br>
            <a:r>
              <a:rPr lang="en-US"/>
              <a:t>as a whole?</a:t>
            </a:r>
            <a:endParaRPr/>
          </a:p>
        </p:txBody>
      </p:sp>
      <p:sp>
        <p:nvSpPr>
          <p:cNvPr id="528" name="Google Shape;528;p58"/>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pic>
        <p:nvPicPr>
          <p:cNvPr id="529" name="Google Shape;529;p58"/>
          <p:cNvPicPr preferRelativeResize="0"/>
          <p:nvPr/>
        </p:nvPicPr>
        <p:blipFill rotWithShape="1">
          <a:blip r:embed="rId3">
            <a:alphaModFix/>
          </a:blip>
          <a:srcRect/>
          <a:stretch/>
        </p:blipFill>
        <p:spPr>
          <a:xfrm>
            <a:off x="77676" y="4"/>
            <a:ext cx="1752600" cy="1949115"/>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9"/>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
        <p:nvSpPr>
          <p:cNvPr id="536" name="Google Shape;536;p59"/>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Equalization Aid Factors</a:t>
            </a:r>
            <a:endParaRPr/>
          </a:p>
        </p:txBody>
      </p:sp>
      <p:sp>
        <p:nvSpPr>
          <p:cNvPr id="537" name="Google Shape;537;p59"/>
          <p:cNvSpPr txBox="1">
            <a:spLocks noGrp="1"/>
          </p:cNvSpPr>
          <p:nvPr>
            <p:ph type="body" idx="1"/>
          </p:nvPr>
        </p:nvSpPr>
        <p:spPr>
          <a:xfrm>
            <a:off x="457200" y="2057400"/>
            <a:ext cx="8229600" cy="4495800"/>
          </a:xfrm>
          <a:prstGeom prst="rect">
            <a:avLst/>
          </a:prstGeom>
          <a:noFill/>
          <a:ln>
            <a:noFill/>
          </a:ln>
        </p:spPr>
        <p:txBody>
          <a:bodyPr spcFirstLastPara="1" wrap="square" lIns="91425" tIns="45700" rIns="91425" bIns="45700" anchor="t" anchorCtr="0">
            <a:noAutofit/>
          </a:bodyPr>
          <a:lstStyle/>
          <a:p>
            <a:pPr marL="444500" lvl="0" indent="-444500" algn="l" rtl="0">
              <a:lnSpc>
                <a:spcPct val="90000"/>
              </a:lnSpc>
              <a:spcBef>
                <a:spcPts val="560"/>
              </a:spcBef>
              <a:spcAft>
                <a:spcPts val="0"/>
              </a:spcAft>
              <a:buSzPts val="3000"/>
              <a:buChar char="•"/>
            </a:pPr>
            <a:r>
              <a:rPr lang="en-US" sz="3000" b="1" u="sng"/>
              <a:t>Equalized Property Value</a:t>
            </a:r>
            <a:r>
              <a:rPr lang="en-US" sz="3000"/>
              <a:t>: Based on assessed values; Dept. of Revenue adjusts for local differences.</a:t>
            </a:r>
            <a:endParaRPr sz="3000"/>
          </a:p>
          <a:p>
            <a:pPr marL="800100" lvl="0" indent="-342900" algn="l" rtl="0">
              <a:lnSpc>
                <a:spcPct val="90000"/>
              </a:lnSpc>
              <a:spcBef>
                <a:spcPts val="560"/>
              </a:spcBef>
              <a:spcAft>
                <a:spcPts val="0"/>
              </a:spcAft>
              <a:buSzPts val="1800"/>
              <a:buNone/>
            </a:pPr>
            <a:endParaRPr sz="3000"/>
          </a:p>
          <a:p>
            <a:pPr marL="444500" lvl="0" indent="-444500" algn="l" rtl="0">
              <a:lnSpc>
                <a:spcPct val="90000"/>
              </a:lnSpc>
              <a:spcBef>
                <a:spcPts val="560"/>
              </a:spcBef>
              <a:spcAft>
                <a:spcPts val="0"/>
              </a:spcAft>
              <a:buSzPts val="3000"/>
              <a:buChar char="•"/>
            </a:pPr>
            <a:r>
              <a:rPr lang="en-US" sz="3000" b="1" u="sng"/>
              <a:t>Shared Cost</a:t>
            </a:r>
            <a:r>
              <a:rPr lang="en-US" sz="3000"/>
              <a:t>: About 80% of total spending, shared between local taxpayers &amp; the state.</a:t>
            </a:r>
            <a:endParaRPr sz="3000"/>
          </a:p>
          <a:p>
            <a:pPr marL="800100" lvl="0" indent="-342900" algn="l" rtl="0">
              <a:lnSpc>
                <a:spcPct val="90000"/>
              </a:lnSpc>
              <a:spcBef>
                <a:spcPts val="560"/>
              </a:spcBef>
              <a:spcAft>
                <a:spcPts val="0"/>
              </a:spcAft>
              <a:buSzPts val="1800"/>
              <a:buNone/>
            </a:pPr>
            <a:endParaRPr sz="3000"/>
          </a:p>
          <a:p>
            <a:pPr marL="444500" lvl="0" indent="-444500" algn="l" rtl="0">
              <a:lnSpc>
                <a:spcPct val="90000"/>
              </a:lnSpc>
              <a:spcBef>
                <a:spcPts val="560"/>
              </a:spcBef>
              <a:spcAft>
                <a:spcPts val="0"/>
              </a:spcAft>
              <a:buSzPts val="3000"/>
              <a:buChar char="•"/>
            </a:pPr>
            <a:r>
              <a:rPr lang="en-US" sz="3000" b="1" u="sng"/>
              <a:t>Membership</a:t>
            </a:r>
            <a:r>
              <a:rPr lang="en-US" sz="3000"/>
              <a:t>: Your resident students who are your district’s financial responsibility.</a:t>
            </a:r>
            <a:endParaRPr sz="3000"/>
          </a:p>
        </p:txBody>
      </p:sp>
      <p:pic>
        <p:nvPicPr>
          <p:cNvPr id="538" name="Google Shape;538;p59"/>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p60"/>
          <p:cNvPicPr preferRelativeResize="0"/>
          <p:nvPr/>
        </p:nvPicPr>
        <p:blipFill>
          <a:blip r:embed="rId3">
            <a:alphaModFix/>
          </a:blip>
          <a:stretch>
            <a:fillRect/>
          </a:stretch>
        </p:blipFill>
        <p:spPr>
          <a:xfrm>
            <a:off x="0" y="1246125"/>
            <a:ext cx="8905476" cy="5490501"/>
          </a:xfrm>
          <a:prstGeom prst="rect">
            <a:avLst/>
          </a:prstGeom>
          <a:noFill/>
          <a:ln>
            <a:noFill/>
          </a:ln>
        </p:spPr>
      </p:pic>
      <p:sp>
        <p:nvSpPr>
          <p:cNvPr id="545" name="Google Shape;545;p60"/>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pic>
        <p:nvPicPr>
          <p:cNvPr id="546" name="Google Shape;546;p60"/>
          <p:cNvPicPr preferRelativeResize="0"/>
          <p:nvPr/>
        </p:nvPicPr>
        <p:blipFill rotWithShape="1">
          <a:blip r:embed="rId4">
            <a:alphaModFix/>
          </a:blip>
          <a:srcRect/>
          <a:stretch/>
        </p:blipFill>
        <p:spPr>
          <a:xfrm>
            <a:off x="152400" y="110927"/>
            <a:ext cx="907424" cy="1009175"/>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4</a:t>
            </a:fld>
            <a:endParaRPr/>
          </a:p>
        </p:txBody>
      </p:sp>
      <p:sp>
        <p:nvSpPr>
          <p:cNvPr id="172" name="Google Shape;172;p25"/>
          <p:cNvSpPr txBox="1">
            <a:spLocks noGrp="1"/>
          </p:cNvSpPr>
          <p:nvPr>
            <p:ph type="title"/>
          </p:nvPr>
        </p:nvSpPr>
        <p:spPr>
          <a:xfrm>
            <a:off x="2071325" y="514000"/>
            <a:ext cx="7072800" cy="134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chemeClr val="accent2"/>
                </a:solidFill>
              </a:rPr>
              <a:t>Introductions</a:t>
            </a:r>
            <a:endParaRPr b="1" i="1">
              <a:solidFill>
                <a:schemeClr val="accent2"/>
              </a:solidFill>
            </a:endParaRPr>
          </a:p>
        </p:txBody>
      </p:sp>
      <p:pic>
        <p:nvPicPr>
          <p:cNvPr id="173" name="Google Shape;173;p25"/>
          <p:cNvPicPr preferRelativeResize="0"/>
          <p:nvPr/>
        </p:nvPicPr>
        <p:blipFill rotWithShape="1">
          <a:blip r:embed="rId3">
            <a:alphaModFix/>
          </a:blip>
          <a:srcRect/>
          <a:stretch/>
        </p:blipFill>
        <p:spPr>
          <a:xfrm>
            <a:off x="152400" y="110925"/>
            <a:ext cx="1570270" cy="1746350"/>
          </a:xfrm>
          <a:prstGeom prst="rect">
            <a:avLst/>
          </a:prstGeom>
          <a:noFill/>
          <a:ln>
            <a:noFill/>
          </a:ln>
        </p:spPr>
      </p:pic>
      <p:sp>
        <p:nvSpPr>
          <p:cNvPr id="174" name="Google Shape;174;p25"/>
          <p:cNvSpPr txBox="1"/>
          <p:nvPr/>
        </p:nvSpPr>
        <p:spPr>
          <a:xfrm>
            <a:off x="883775" y="2082650"/>
            <a:ext cx="7716600" cy="39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t>Introductions:</a:t>
            </a:r>
            <a:br>
              <a:rPr lang="en-US" sz="3200" b="1"/>
            </a:br>
            <a:endParaRPr sz="500" b="1"/>
          </a:p>
          <a:p>
            <a:pPr marL="457200" lvl="0" indent="-431800" algn="l" rtl="0">
              <a:spcBef>
                <a:spcPts val="0"/>
              </a:spcBef>
              <a:spcAft>
                <a:spcPts val="0"/>
              </a:spcAft>
              <a:buSzPts val="3200"/>
              <a:buChar char="●"/>
            </a:pPr>
            <a:r>
              <a:rPr lang="en-US" sz="3200" b="1"/>
              <a:t>The presenters will </a:t>
            </a:r>
            <a:r>
              <a:rPr lang="en-US" sz="3200" b="1">
                <a:solidFill>
                  <a:schemeClr val="dk1"/>
                </a:solidFill>
              </a:rPr>
              <a:t>introduce themselves (name, organization, and role).</a:t>
            </a:r>
            <a:endParaRPr sz="3200" b="1">
              <a:solidFill>
                <a:schemeClr val="dk1"/>
              </a:solidFill>
            </a:endParaRPr>
          </a:p>
          <a:p>
            <a:pPr marL="914400" lvl="1" indent="-266700" algn="l" rtl="0">
              <a:spcBef>
                <a:spcPts val="0"/>
              </a:spcBef>
              <a:spcAft>
                <a:spcPts val="0"/>
              </a:spcAft>
              <a:buClr>
                <a:schemeClr val="dk1"/>
              </a:buClr>
              <a:buSzPts val="600"/>
              <a:buChar char="○"/>
            </a:pPr>
            <a:endParaRPr sz="600" b="1">
              <a:solidFill>
                <a:schemeClr val="dk1"/>
              </a:solidFill>
            </a:endParaRPr>
          </a:p>
          <a:p>
            <a:pPr marL="457200" lvl="0" indent="-431800" algn="l" rtl="0">
              <a:spcBef>
                <a:spcPts val="0"/>
              </a:spcBef>
              <a:spcAft>
                <a:spcPts val="0"/>
              </a:spcAft>
              <a:buSzPts val="3200"/>
              <a:buChar char="●"/>
            </a:pPr>
            <a:r>
              <a:rPr lang="en-US" sz="3200" b="1"/>
              <a:t>Each participant will introduce themselves to their table (name, school district, and role).</a:t>
            </a:r>
            <a:endParaRPr sz="3200" b="1"/>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1"/>
          <p:cNvSpPr txBox="1">
            <a:spLocks noGrp="1"/>
          </p:cNvSpPr>
          <p:nvPr>
            <p:ph type="body" idx="4294967295"/>
          </p:nvPr>
        </p:nvSpPr>
        <p:spPr>
          <a:xfrm>
            <a:off x="946337" y="1481170"/>
            <a:ext cx="7821600" cy="5059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333399"/>
              </a:buClr>
              <a:buSzPts val="2800"/>
              <a:buFont typeface="Arial"/>
              <a:buNone/>
            </a:pPr>
            <a:r>
              <a:rPr lang="en-US" sz="2800" b="1">
                <a:solidFill>
                  <a:srgbClr val="333399"/>
                </a:solidFill>
                <a:latin typeface="Arial"/>
                <a:ea typeface="Arial"/>
                <a:cs typeface="Arial"/>
                <a:sym typeface="Arial"/>
              </a:rPr>
              <a:t>It is very important to know</a:t>
            </a:r>
            <a:br>
              <a:rPr lang="en-US" sz="2800" b="1">
                <a:solidFill>
                  <a:srgbClr val="333399"/>
                </a:solidFill>
              </a:rPr>
            </a:br>
            <a:r>
              <a:rPr lang="en-US" sz="2800" b="1">
                <a:solidFill>
                  <a:srgbClr val="333399"/>
                </a:solidFill>
                <a:latin typeface="Arial"/>
                <a:ea typeface="Arial"/>
                <a:cs typeface="Arial"/>
                <a:sym typeface="Arial"/>
              </a:rPr>
              <a:t>where your district is positioned</a:t>
            </a:r>
            <a:br>
              <a:rPr lang="en-US" sz="2800" b="1">
                <a:solidFill>
                  <a:srgbClr val="333399"/>
                </a:solidFill>
              </a:rPr>
            </a:br>
            <a:r>
              <a:rPr lang="en-US" sz="2800" b="1">
                <a:solidFill>
                  <a:srgbClr val="333399"/>
                </a:solidFill>
                <a:latin typeface="Arial"/>
                <a:ea typeface="Arial"/>
                <a:cs typeface="Arial"/>
                <a:sym typeface="Arial"/>
              </a:rPr>
              <a:t>in the Equalization Aid formula</a:t>
            </a:r>
            <a:br>
              <a:rPr lang="en-US" sz="2800" b="1">
                <a:solidFill>
                  <a:srgbClr val="333399"/>
                </a:solidFill>
              </a:rPr>
            </a:br>
            <a:r>
              <a:rPr lang="en-US" sz="2800" b="1">
                <a:solidFill>
                  <a:srgbClr val="333399"/>
                </a:solidFill>
                <a:latin typeface="Arial"/>
                <a:ea typeface="Arial"/>
                <a:cs typeface="Arial"/>
                <a:sym typeface="Arial"/>
              </a:rPr>
              <a:t>to understand how </a:t>
            </a:r>
            <a:r>
              <a:rPr lang="en-US" sz="2800" b="1">
                <a:solidFill>
                  <a:srgbClr val="333399"/>
                </a:solidFill>
              </a:rPr>
              <a:t>it</a:t>
            </a:r>
            <a:r>
              <a:rPr lang="en-US" sz="2800" b="1">
                <a:solidFill>
                  <a:srgbClr val="333399"/>
                </a:solidFill>
                <a:latin typeface="Arial"/>
                <a:ea typeface="Arial"/>
                <a:cs typeface="Arial"/>
                <a:sym typeface="Arial"/>
              </a:rPr>
              <a:t> impacts your district</a:t>
            </a:r>
            <a:r>
              <a:rPr lang="en-US" sz="2800">
                <a:solidFill>
                  <a:srgbClr val="333399"/>
                </a:solidFill>
                <a:latin typeface="Arial"/>
                <a:ea typeface="Arial"/>
                <a:cs typeface="Arial"/>
                <a:sym typeface="Arial"/>
              </a:rPr>
              <a:t>.</a:t>
            </a:r>
            <a:endParaRPr/>
          </a:p>
          <a:p>
            <a:pPr marL="0" lvl="0" indent="0" algn="ctr" rtl="0">
              <a:lnSpc>
                <a:spcPct val="100000"/>
              </a:lnSpc>
              <a:spcBef>
                <a:spcPts val="0"/>
              </a:spcBef>
              <a:spcAft>
                <a:spcPts val="0"/>
              </a:spcAft>
              <a:buClr>
                <a:schemeClr val="dk1"/>
              </a:buClr>
              <a:buSzPts val="2800"/>
              <a:buFont typeface="Arial"/>
              <a:buNone/>
            </a:pPr>
            <a:endParaRPr sz="2800">
              <a:solidFill>
                <a:srgbClr val="7030A0"/>
              </a:solidFill>
              <a:latin typeface="Arial"/>
              <a:ea typeface="Arial"/>
              <a:cs typeface="Arial"/>
              <a:sym typeface="Arial"/>
            </a:endParaRPr>
          </a:p>
          <a:p>
            <a:pPr marL="236536" lvl="0" indent="-236536" algn="l" rtl="0">
              <a:lnSpc>
                <a:spcPct val="100000"/>
              </a:lnSpc>
              <a:spcBef>
                <a:spcPts val="560"/>
              </a:spcBef>
              <a:spcAft>
                <a:spcPts val="0"/>
              </a:spcAft>
              <a:buClr>
                <a:schemeClr val="dk1"/>
              </a:buClr>
              <a:buSzPts val="2800"/>
              <a:buFont typeface="Arial"/>
              <a:buChar char="•"/>
            </a:pPr>
            <a:r>
              <a:rPr lang="en-US" sz="2800">
                <a:latin typeface="Arial"/>
                <a:ea typeface="Arial"/>
                <a:cs typeface="Arial"/>
                <a:sym typeface="Arial"/>
              </a:rPr>
              <a:t>“</a:t>
            </a:r>
            <a:r>
              <a:rPr lang="en-US" sz="2800" u="sng">
                <a:latin typeface="Arial"/>
                <a:ea typeface="Arial"/>
                <a:cs typeface="Arial"/>
                <a:sym typeface="Arial"/>
              </a:rPr>
              <a:t>Positive Aid</a:t>
            </a:r>
            <a:r>
              <a:rPr lang="en-US" sz="2800">
                <a:latin typeface="Arial"/>
                <a:ea typeface="Arial"/>
                <a:cs typeface="Arial"/>
                <a:sym typeface="Arial"/>
              </a:rPr>
              <a:t>” districts that </a:t>
            </a:r>
            <a:r>
              <a:rPr lang="en-US" sz="2800" b="1" i="1">
                <a:latin typeface="Arial"/>
                <a:ea typeface="Arial"/>
                <a:cs typeface="Arial"/>
                <a:sym typeface="Arial"/>
              </a:rPr>
              <a:t>increase</a:t>
            </a:r>
            <a:r>
              <a:rPr lang="en-US" sz="2800">
                <a:latin typeface="Arial"/>
                <a:ea typeface="Arial"/>
                <a:cs typeface="Arial"/>
                <a:sym typeface="Arial"/>
              </a:rPr>
              <a:t> shared costs see an </a:t>
            </a:r>
            <a:r>
              <a:rPr lang="en-US" sz="2800" b="1" i="1">
                <a:solidFill>
                  <a:srgbClr val="FF0000"/>
                </a:solidFill>
                <a:latin typeface="Arial"/>
                <a:ea typeface="Arial"/>
                <a:cs typeface="Arial"/>
                <a:sym typeface="Arial"/>
              </a:rPr>
              <a:t>increase</a:t>
            </a:r>
            <a:r>
              <a:rPr lang="en-US" sz="2800">
                <a:latin typeface="Arial"/>
                <a:ea typeface="Arial"/>
                <a:cs typeface="Arial"/>
                <a:sym typeface="Arial"/>
              </a:rPr>
              <a:t> in state aid, while …</a:t>
            </a:r>
            <a:endParaRPr/>
          </a:p>
          <a:p>
            <a:pPr marL="236536" lvl="0" indent="-236536" algn="l" rtl="0">
              <a:lnSpc>
                <a:spcPct val="100000"/>
              </a:lnSpc>
              <a:spcBef>
                <a:spcPts val="210"/>
              </a:spcBef>
              <a:spcAft>
                <a:spcPts val="0"/>
              </a:spcAft>
              <a:buClr>
                <a:schemeClr val="dk1"/>
              </a:buClr>
              <a:buSzPts val="1050"/>
              <a:buFont typeface="Arial"/>
              <a:buNone/>
            </a:pPr>
            <a:endParaRPr sz="1050">
              <a:latin typeface="Arial"/>
              <a:ea typeface="Arial"/>
              <a:cs typeface="Arial"/>
              <a:sym typeface="Arial"/>
            </a:endParaRPr>
          </a:p>
          <a:p>
            <a:pPr marL="236536" lvl="0" indent="-236536" algn="l" rtl="0">
              <a:lnSpc>
                <a:spcPct val="100000"/>
              </a:lnSpc>
              <a:spcBef>
                <a:spcPts val="560"/>
              </a:spcBef>
              <a:spcAft>
                <a:spcPts val="0"/>
              </a:spcAft>
              <a:buClr>
                <a:schemeClr val="dk1"/>
              </a:buClr>
              <a:buSzPts val="2800"/>
              <a:buFont typeface="Arial"/>
              <a:buChar char="•"/>
            </a:pPr>
            <a:r>
              <a:rPr lang="en-US" sz="2800">
                <a:latin typeface="Arial"/>
                <a:ea typeface="Arial"/>
                <a:cs typeface="Arial"/>
                <a:sym typeface="Arial"/>
              </a:rPr>
              <a:t>“</a:t>
            </a:r>
            <a:r>
              <a:rPr lang="en-US" sz="2800" u="sng">
                <a:latin typeface="Arial"/>
                <a:ea typeface="Arial"/>
                <a:cs typeface="Arial"/>
                <a:sym typeface="Arial"/>
              </a:rPr>
              <a:t>Negative Aid</a:t>
            </a:r>
            <a:r>
              <a:rPr lang="en-US" sz="2800">
                <a:latin typeface="Arial"/>
                <a:ea typeface="Arial"/>
                <a:cs typeface="Arial"/>
                <a:sym typeface="Arial"/>
              </a:rPr>
              <a:t>” districts that </a:t>
            </a:r>
            <a:r>
              <a:rPr lang="en-US" sz="2800" b="1" i="1">
                <a:latin typeface="Arial"/>
                <a:ea typeface="Arial"/>
                <a:cs typeface="Arial"/>
                <a:sym typeface="Arial"/>
              </a:rPr>
              <a:t>increase</a:t>
            </a:r>
            <a:r>
              <a:rPr lang="en-US" sz="2800">
                <a:latin typeface="Arial"/>
                <a:ea typeface="Arial"/>
                <a:cs typeface="Arial"/>
                <a:sym typeface="Arial"/>
              </a:rPr>
              <a:t> shared costs see a </a:t>
            </a:r>
            <a:r>
              <a:rPr lang="en-US" sz="2800" b="1" i="1">
                <a:solidFill>
                  <a:srgbClr val="FF0000"/>
                </a:solidFill>
                <a:latin typeface="Arial"/>
                <a:ea typeface="Arial"/>
                <a:cs typeface="Arial"/>
                <a:sym typeface="Arial"/>
              </a:rPr>
              <a:t>decrease</a:t>
            </a:r>
            <a:r>
              <a:rPr lang="en-US" sz="2800">
                <a:latin typeface="Arial"/>
                <a:ea typeface="Arial"/>
                <a:cs typeface="Arial"/>
                <a:sym typeface="Arial"/>
              </a:rPr>
              <a:t> in state aid!</a:t>
            </a:r>
            <a:endParaRPr/>
          </a:p>
          <a:p>
            <a:pPr marL="236536" lvl="0" indent="-236536" algn="ctr" rtl="0">
              <a:lnSpc>
                <a:spcPct val="100000"/>
              </a:lnSpc>
              <a:spcBef>
                <a:spcPts val="1000"/>
              </a:spcBef>
              <a:spcAft>
                <a:spcPts val="0"/>
              </a:spcAft>
              <a:buClr>
                <a:srgbClr val="FF0000"/>
              </a:buClr>
              <a:buSzPts val="2000"/>
              <a:buFont typeface="Noto Sans Symbols"/>
              <a:buNone/>
            </a:pPr>
            <a:r>
              <a:rPr lang="en-US" sz="2000" b="1" i="1">
                <a:solidFill>
                  <a:srgbClr val="FF0000"/>
                </a:solidFill>
                <a:latin typeface="Arial"/>
                <a:ea typeface="Arial"/>
                <a:cs typeface="Arial"/>
                <a:sym typeface="Arial"/>
              </a:rPr>
              <a:t>(all other factors being equal)</a:t>
            </a:r>
            <a:endParaRPr/>
          </a:p>
        </p:txBody>
      </p:sp>
      <p:sp>
        <p:nvSpPr>
          <p:cNvPr id="556" name="Google Shape;556;p61"/>
          <p:cNvSpPr txBox="1"/>
          <p:nvPr/>
        </p:nvSpPr>
        <p:spPr>
          <a:xfrm>
            <a:off x="8375650" y="6364288"/>
            <a:ext cx="588900" cy="228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FFFFFF"/>
                </a:solidFill>
                <a:latin typeface="Arial"/>
                <a:ea typeface="Arial"/>
                <a:cs typeface="Arial"/>
                <a:sym typeface="Arial"/>
              </a:rPr>
              <a:t>40</a:t>
            </a:fld>
            <a:endParaRPr sz="1100" b="0" i="0" u="none" strike="noStrike" cap="none">
              <a:solidFill>
                <a:srgbClr val="FFFFFF"/>
              </a:solidFill>
              <a:latin typeface="Arial"/>
              <a:ea typeface="Arial"/>
              <a:cs typeface="Arial"/>
              <a:sym typeface="Arial"/>
            </a:endParaRPr>
          </a:p>
        </p:txBody>
      </p:sp>
      <p:sp>
        <p:nvSpPr>
          <p:cNvPr id="557" name="Google Shape;557;p61"/>
          <p:cNvSpPr txBox="1"/>
          <p:nvPr/>
        </p:nvSpPr>
        <p:spPr>
          <a:xfrm>
            <a:off x="1556507" y="463252"/>
            <a:ext cx="6973800" cy="85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333399"/>
                </a:solidFill>
                <a:latin typeface="Arial"/>
                <a:ea typeface="Arial"/>
                <a:cs typeface="Arial"/>
                <a:sym typeface="Arial"/>
              </a:rPr>
              <a:t>Wh</a:t>
            </a:r>
            <a:r>
              <a:rPr lang="en-US" sz="4000" b="1">
                <a:solidFill>
                  <a:srgbClr val="333399"/>
                </a:solidFill>
              </a:rPr>
              <a:t>at</a:t>
            </a:r>
            <a:r>
              <a:rPr lang="en-US" sz="4000" b="1" i="0" u="none" strike="noStrike" cap="none">
                <a:solidFill>
                  <a:srgbClr val="333399"/>
                </a:solidFill>
                <a:latin typeface="Arial"/>
                <a:ea typeface="Arial"/>
                <a:cs typeface="Arial"/>
                <a:sym typeface="Arial"/>
              </a:rPr>
              <a:t> </a:t>
            </a:r>
            <a:r>
              <a:rPr lang="en-US" sz="4000" b="1">
                <a:solidFill>
                  <a:srgbClr val="333399"/>
                </a:solidFill>
              </a:rPr>
              <a:t>Is Your Position</a:t>
            </a:r>
            <a:r>
              <a:rPr lang="en-US" sz="4000" b="1" i="0" u="none" strike="noStrike" cap="none">
                <a:solidFill>
                  <a:srgbClr val="333399"/>
                </a:solidFill>
                <a:latin typeface="Arial"/>
                <a:ea typeface="Arial"/>
                <a:cs typeface="Arial"/>
                <a:sym typeface="Arial"/>
              </a:rPr>
              <a:t>?</a:t>
            </a:r>
            <a:endParaRPr sz="4000" b="1" i="0" u="none" strike="noStrike" cap="none">
              <a:solidFill>
                <a:srgbClr val="FFC000"/>
              </a:solidFill>
              <a:latin typeface="Arial"/>
              <a:ea typeface="Arial"/>
              <a:cs typeface="Arial"/>
              <a:sym typeface="Arial"/>
            </a:endParaRPr>
          </a:p>
        </p:txBody>
      </p:sp>
      <p:sp>
        <p:nvSpPr>
          <p:cNvPr id="558" name="Google Shape;558;p61"/>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pic>
        <p:nvPicPr>
          <p:cNvPr id="559" name="Google Shape;559;p61"/>
          <p:cNvPicPr preferRelativeResize="0"/>
          <p:nvPr/>
        </p:nvPicPr>
        <p:blipFill rotWithShape="1">
          <a:blip r:embed="rId3">
            <a:alphaModFix/>
          </a:blip>
          <a:srcRect/>
          <a:stretch/>
        </p:blipFill>
        <p:spPr>
          <a:xfrm>
            <a:off x="77676" y="4"/>
            <a:ext cx="1752600" cy="1949115"/>
          </a:xfrm>
          <a:prstGeom prst="rect">
            <a:avLst/>
          </a:prstGeom>
          <a:noFill/>
          <a:ln>
            <a:noFill/>
          </a:ln>
        </p:spPr>
      </p:pic>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2"/>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pic>
        <p:nvPicPr>
          <p:cNvPr id="565" name="Google Shape;565;p62"/>
          <p:cNvPicPr preferRelativeResize="0"/>
          <p:nvPr/>
        </p:nvPicPr>
        <p:blipFill rotWithShape="1">
          <a:blip r:embed="rId3">
            <a:alphaModFix/>
          </a:blip>
          <a:srcRect/>
          <a:stretch/>
        </p:blipFill>
        <p:spPr>
          <a:xfrm>
            <a:off x="77675" y="2"/>
            <a:ext cx="1015475" cy="1129350"/>
          </a:xfrm>
          <a:prstGeom prst="rect">
            <a:avLst/>
          </a:prstGeom>
          <a:noFill/>
          <a:ln>
            <a:noFill/>
          </a:ln>
        </p:spPr>
      </p:pic>
      <p:pic>
        <p:nvPicPr>
          <p:cNvPr id="566" name="Google Shape;566;p62"/>
          <p:cNvPicPr preferRelativeResize="0"/>
          <p:nvPr/>
        </p:nvPicPr>
        <p:blipFill>
          <a:blip r:embed="rId4">
            <a:alphaModFix/>
          </a:blip>
          <a:stretch>
            <a:fillRect/>
          </a:stretch>
        </p:blipFill>
        <p:spPr>
          <a:xfrm>
            <a:off x="1906300" y="0"/>
            <a:ext cx="5331401" cy="6858000"/>
          </a:xfrm>
          <a:prstGeom prst="rect">
            <a:avLst/>
          </a:prstGeom>
          <a:noFill/>
          <a:ln>
            <a:noFill/>
          </a:ln>
        </p:spPr>
      </p:pic>
      <p:pic>
        <p:nvPicPr>
          <p:cNvPr id="567" name="Google Shape;567;p62"/>
          <p:cNvPicPr preferRelativeResize="0"/>
          <p:nvPr/>
        </p:nvPicPr>
        <p:blipFill rotWithShape="1">
          <a:blip r:embed="rId5">
            <a:alphaModFix/>
          </a:blip>
          <a:srcRect l="29807" t="11166" r="31150"/>
          <a:stretch/>
        </p:blipFill>
        <p:spPr>
          <a:xfrm>
            <a:off x="1892799" y="0"/>
            <a:ext cx="5358403" cy="6858000"/>
          </a:xfrm>
          <a:prstGeom prst="rect">
            <a:avLst/>
          </a:prstGeom>
          <a:noFill/>
          <a:ln>
            <a:noFill/>
          </a:ln>
          <a:effectLst>
            <a:outerShdw blurRad="25400" dist="12700" dir="2700000" algn="tl" rotWithShape="0">
              <a:srgbClr val="000000">
                <a:alpha val="40000"/>
              </a:srgbClr>
            </a:outerShdw>
          </a:effectLst>
        </p:spPr>
      </p:pic>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63"/>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
        <p:nvSpPr>
          <p:cNvPr id="574" name="Google Shape;574;p63"/>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chemeClr val="accent2"/>
                </a:solidFill>
              </a:rPr>
              <a:t>Final Points on Equalization Aid</a:t>
            </a:r>
            <a:endParaRPr/>
          </a:p>
        </p:txBody>
      </p:sp>
      <p:sp>
        <p:nvSpPr>
          <p:cNvPr id="575" name="Google Shape;575;p63"/>
          <p:cNvSpPr txBox="1">
            <a:spLocks noGrp="1"/>
          </p:cNvSpPr>
          <p:nvPr>
            <p:ph type="body" idx="1"/>
          </p:nvPr>
        </p:nvSpPr>
        <p:spPr>
          <a:xfrm>
            <a:off x="457200" y="20574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SzPts val="3000"/>
              <a:buChar char="•"/>
            </a:pPr>
            <a:r>
              <a:rPr lang="en-US" sz="3000"/>
              <a:t>Special Adjustment or “Hold Harmless” keeps your aid from falling more than 15% per year.</a:t>
            </a:r>
            <a:endParaRPr sz="3000"/>
          </a:p>
          <a:p>
            <a:pPr marL="342900" lvl="0" indent="-342900" algn="l" rtl="0">
              <a:lnSpc>
                <a:spcPct val="90000"/>
              </a:lnSpc>
              <a:spcBef>
                <a:spcPts val="1000"/>
              </a:spcBef>
              <a:spcAft>
                <a:spcPts val="0"/>
              </a:spcAft>
              <a:buSzPts val="3000"/>
              <a:buChar char="•"/>
            </a:pPr>
            <a:r>
              <a:rPr lang="en-US" sz="3000"/>
              <a:t>More aid means </a:t>
            </a:r>
            <a:r>
              <a:rPr lang="en-US" sz="3000" b="1" u="sng"/>
              <a:t>less to tax, not more to spend</a:t>
            </a:r>
            <a:r>
              <a:rPr lang="en-US" sz="3000"/>
              <a:t>. Has to be combined with a Revenue Limit increase to make resources available.</a:t>
            </a:r>
            <a:endParaRPr sz="3000"/>
          </a:p>
          <a:p>
            <a:pPr marL="342900" lvl="0" indent="-342900" algn="l" rtl="0">
              <a:lnSpc>
                <a:spcPct val="90000"/>
              </a:lnSpc>
              <a:spcBef>
                <a:spcPts val="1000"/>
              </a:spcBef>
              <a:spcAft>
                <a:spcPts val="0"/>
              </a:spcAft>
              <a:buSzPts val="3000"/>
              <a:buChar char="•"/>
            </a:pPr>
            <a:r>
              <a:rPr lang="en-US" sz="3000"/>
              <a:t>Aid formula assumes value per member is the best measure of ability to pay.</a:t>
            </a:r>
            <a:endParaRPr sz="3000"/>
          </a:p>
          <a:p>
            <a:pPr marL="342900" lvl="0" indent="-342900" algn="l" rtl="0">
              <a:lnSpc>
                <a:spcPct val="90000"/>
              </a:lnSpc>
              <a:spcBef>
                <a:spcPts val="1000"/>
              </a:spcBef>
              <a:spcAft>
                <a:spcPts val="0"/>
              </a:spcAft>
              <a:buSzPts val="3000"/>
              <a:buChar char="•"/>
            </a:pPr>
            <a:r>
              <a:rPr lang="en-US" sz="3000"/>
              <a:t>Redistribution is the intent: for one district to get more, other districts have to get less.</a:t>
            </a:r>
            <a:endParaRPr sz="3000"/>
          </a:p>
        </p:txBody>
      </p:sp>
      <p:pic>
        <p:nvPicPr>
          <p:cNvPr id="576" name="Google Shape;576;p63"/>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
        <p:nvSpPr>
          <p:cNvPr id="583" name="Google Shape;583;p64"/>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What Are Referenda?</a:t>
            </a:r>
            <a:endParaRPr/>
          </a:p>
        </p:txBody>
      </p:sp>
      <p:sp>
        <p:nvSpPr>
          <p:cNvPr id="584" name="Google Shape;584;p64"/>
          <p:cNvSpPr txBox="1">
            <a:spLocks noGrp="1"/>
          </p:cNvSpPr>
          <p:nvPr>
            <p:ph type="body" idx="1"/>
          </p:nvPr>
        </p:nvSpPr>
        <p:spPr>
          <a:xfrm>
            <a:off x="457200" y="20574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SzPts val="3000"/>
              <a:buChar char="•"/>
            </a:pPr>
            <a:r>
              <a:rPr lang="en-US" sz="3000"/>
              <a:t>A referendum grants </a:t>
            </a:r>
            <a:r>
              <a:rPr lang="en-US" sz="3000" u="sng"/>
              <a:t>revenue authority</a:t>
            </a:r>
            <a:r>
              <a:rPr lang="en-US" sz="3000"/>
              <a:t>.</a:t>
            </a:r>
            <a:endParaRPr sz="3000"/>
          </a:p>
          <a:p>
            <a:pPr marL="742950" lvl="1" indent="-361950" algn="l" rtl="0">
              <a:lnSpc>
                <a:spcPct val="90000"/>
              </a:lnSpc>
              <a:spcBef>
                <a:spcPts val="1000"/>
              </a:spcBef>
              <a:spcAft>
                <a:spcPts val="0"/>
              </a:spcAft>
              <a:buSzPts val="3000"/>
              <a:buChar char="–"/>
            </a:pPr>
            <a:r>
              <a:rPr lang="en-US" sz="3000"/>
              <a:t>It has a tax impact, but it doesn’t raise taxes by a specific dollar amount</a:t>
            </a:r>
            <a:endParaRPr sz="3000"/>
          </a:p>
          <a:p>
            <a:pPr marL="742950" lvl="1" indent="-361950" algn="l" rtl="0">
              <a:lnSpc>
                <a:spcPct val="90000"/>
              </a:lnSpc>
              <a:spcBef>
                <a:spcPts val="1000"/>
              </a:spcBef>
              <a:spcAft>
                <a:spcPts val="0"/>
              </a:spcAft>
              <a:buSzPts val="3000"/>
              <a:buChar char="–"/>
            </a:pPr>
            <a:r>
              <a:rPr lang="en-US" sz="3000"/>
              <a:t>Impact depends on how funds are used and where you live in the aid formula</a:t>
            </a:r>
            <a:endParaRPr sz="3000"/>
          </a:p>
          <a:p>
            <a:pPr marL="342900" lvl="0" indent="-342900" algn="l" rtl="0">
              <a:lnSpc>
                <a:spcPct val="90000"/>
              </a:lnSpc>
              <a:spcBef>
                <a:spcPts val="1000"/>
              </a:spcBef>
              <a:spcAft>
                <a:spcPts val="0"/>
              </a:spcAft>
              <a:buSzPts val="3000"/>
              <a:buChar char="•"/>
            </a:pPr>
            <a:r>
              <a:rPr lang="en-US" sz="3000"/>
              <a:t>Vote for one of two things:</a:t>
            </a:r>
            <a:endParaRPr sz="3000"/>
          </a:p>
          <a:p>
            <a:pPr marL="742950" lvl="1" indent="-361950" algn="l" rtl="0">
              <a:lnSpc>
                <a:spcPct val="90000"/>
              </a:lnSpc>
              <a:spcBef>
                <a:spcPts val="1000"/>
              </a:spcBef>
              <a:spcAft>
                <a:spcPts val="0"/>
              </a:spcAft>
              <a:buSzPts val="3000"/>
              <a:buChar char="–"/>
            </a:pPr>
            <a:r>
              <a:rPr lang="en-US" sz="3000"/>
              <a:t>Issue debt for a specific purpose</a:t>
            </a:r>
            <a:endParaRPr sz="3000"/>
          </a:p>
          <a:p>
            <a:pPr marL="742950" lvl="1" indent="-361950" algn="l" rtl="0">
              <a:lnSpc>
                <a:spcPct val="90000"/>
              </a:lnSpc>
              <a:spcBef>
                <a:spcPts val="1000"/>
              </a:spcBef>
              <a:spcAft>
                <a:spcPts val="0"/>
              </a:spcAft>
              <a:buSzPts val="3000"/>
              <a:buChar char="–"/>
            </a:pPr>
            <a:r>
              <a:rPr lang="en-US" sz="3000"/>
              <a:t>Raise additional dollars for operations</a:t>
            </a:r>
            <a:endParaRPr sz="3000"/>
          </a:p>
        </p:txBody>
      </p:sp>
      <p:pic>
        <p:nvPicPr>
          <p:cNvPr id="585" name="Google Shape;585;p64"/>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65"/>
          <p:cNvSpPr txBox="1">
            <a:spLocks noGrp="1"/>
          </p:cNvSpPr>
          <p:nvPr>
            <p:ph type="title"/>
          </p:nvPr>
        </p:nvSpPr>
        <p:spPr>
          <a:xfrm>
            <a:off x="1838324" y="274638"/>
            <a:ext cx="6848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003399"/>
                </a:solidFill>
              </a:rPr>
              <a:t>Referenda</a:t>
            </a:r>
            <a:endParaRPr/>
          </a:p>
        </p:txBody>
      </p:sp>
      <p:sp>
        <p:nvSpPr>
          <p:cNvPr id="591" name="Google Shape;591;p6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Black"/>
              <a:buNone/>
            </a:pPr>
            <a:r>
              <a:rPr lang="en-US">
                <a:latin typeface="Arial Black"/>
                <a:ea typeface="Arial Black"/>
                <a:cs typeface="Arial Black"/>
                <a:sym typeface="Arial Black"/>
              </a:rPr>
              <a:t>Issue Debt</a:t>
            </a:r>
            <a:endParaRPr/>
          </a:p>
          <a:p>
            <a:pPr marL="742950" lvl="1" indent="-285750" algn="l" rtl="0">
              <a:lnSpc>
                <a:spcPct val="100000"/>
              </a:lnSpc>
              <a:spcBef>
                <a:spcPts val="560"/>
              </a:spcBef>
              <a:spcAft>
                <a:spcPts val="0"/>
              </a:spcAft>
              <a:buClr>
                <a:schemeClr val="dk1"/>
              </a:buClr>
              <a:buSzPts val="2800"/>
              <a:buFont typeface="Noto Sans Symbols"/>
              <a:buChar char="○"/>
            </a:pPr>
            <a:r>
              <a:rPr lang="en-US"/>
              <a:t>Borrow a specific amount of money for</a:t>
            </a:r>
            <a:br>
              <a:rPr lang="en-US"/>
            </a:br>
            <a:r>
              <a:rPr lang="en-US"/>
              <a:t>a specific purpose</a:t>
            </a:r>
            <a:endParaRPr/>
          </a:p>
          <a:p>
            <a:pPr marL="1143000" lvl="2" indent="-228600" algn="l" rtl="0">
              <a:lnSpc>
                <a:spcPct val="100000"/>
              </a:lnSpc>
              <a:spcBef>
                <a:spcPts val="480"/>
              </a:spcBef>
              <a:spcAft>
                <a:spcPts val="0"/>
              </a:spcAft>
              <a:buClr>
                <a:schemeClr val="dk1"/>
              </a:buClr>
              <a:buSzPts val="2400"/>
              <a:buFont typeface="Noto Sans Symbols"/>
              <a:buChar char="■"/>
            </a:pPr>
            <a:r>
              <a:rPr lang="en-US"/>
              <a:t>Wording of the question is important!</a:t>
            </a:r>
            <a:endParaRPr/>
          </a:p>
          <a:p>
            <a:pPr marL="742950" lvl="1" indent="-285750" algn="l" rtl="0">
              <a:lnSpc>
                <a:spcPct val="100000"/>
              </a:lnSpc>
              <a:spcBef>
                <a:spcPts val="560"/>
              </a:spcBef>
              <a:spcAft>
                <a:spcPts val="0"/>
              </a:spcAft>
              <a:buClr>
                <a:schemeClr val="dk1"/>
              </a:buClr>
              <a:buSzPts val="2800"/>
              <a:buFont typeface="Noto Sans Symbols"/>
              <a:buChar char="○"/>
            </a:pPr>
            <a:r>
              <a:rPr lang="en-US"/>
              <a:t>Revenue authority: Whatever you need</a:t>
            </a:r>
            <a:br>
              <a:rPr lang="en-US"/>
            </a:br>
            <a:r>
              <a:rPr lang="en-US"/>
              <a:t>to make debt payments</a:t>
            </a:r>
            <a:endParaRPr/>
          </a:p>
          <a:p>
            <a:pPr marL="1143000" lvl="2" indent="-228600" algn="l" rtl="0">
              <a:lnSpc>
                <a:spcPct val="100000"/>
              </a:lnSpc>
              <a:spcBef>
                <a:spcPts val="480"/>
              </a:spcBef>
              <a:spcAft>
                <a:spcPts val="0"/>
              </a:spcAft>
              <a:buClr>
                <a:schemeClr val="dk1"/>
              </a:buClr>
              <a:buSzPts val="2400"/>
              <a:buFont typeface="Noto Sans Symbols"/>
              <a:buChar char="■"/>
            </a:pPr>
            <a:r>
              <a:rPr lang="en-US"/>
              <a:t>Won’t know until you actually issue the debt</a:t>
            </a:r>
            <a:endParaRPr/>
          </a:p>
          <a:p>
            <a:pPr marL="1143000" lvl="2" indent="-228600" algn="l" rtl="0">
              <a:lnSpc>
                <a:spcPct val="100000"/>
              </a:lnSpc>
              <a:spcBef>
                <a:spcPts val="480"/>
              </a:spcBef>
              <a:spcAft>
                <a:spcPts val="0"/>
              </a:spcAft>
              <a:buClr>
                <a:schemeClr val="dk1"/>
              </a:buClr>
              <a:buSzPts val="2400"/>
              <a:buFont typeface="Noto Sans Symbols"/>
              <a:buChar char="■"/>
            </a:pPr>
            <a:r>
              <a:rPr lang="en-US"/>
              <a:t>Work with financial advisor to forecast impacts</a:t>
            </a:r>
            <a:endParaRPr/>
          </a:p>
        </p:txBody>
      </p:sp>
      <p:sp>
        <p:nvSpPr>
          <p:cNvPr id="592" name="Google Shape;592;p65"/>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pic>
        <p:nvPicPr>
          <p:cNvPr id="593" name="Google Shape;593;p65"/>
          <p:cNvPicPr preferRelativeResize="0"/>
          <p:nvPr/>
        </p:nvPicPr>
        <p:blipFill rotWithShape="1">
          <a:blip r:embed="rId3">
            <a:alphaModFix/>
          </a:blip>
          <a:srcRect/>
          <a:stretch/>
        </p:blipFill>
        <p:spPr>
          <a:xfrm>
            <a:off x="240631" y="159499"/>
            <a:ext cx="1131289" cy="1258138"/>
          </a:xfrm>
          <a:prstGeom prst="rect">
            <a:avLst/>
          </a:prstGeom>
          <a:noFill/>
          <a:ln>
            <a:noFill/>
          </a:ln>
        </p:spPr>
      </p:pic>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6"/>
          <p:cNvSpPr txBox="1">
            <a:spLocks noGrp="1"/>
          </p:cNvSpPr>
          <p:nvPr>
            <p:ph type="title"/>
          </p:nvPr>
        </p:nvSpPr>
        <p:spPr>
          <a:xfrm>
            <a:off x="1838324" y="274638"/>
            <a:ext cx="6848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003399"/>
                </a:solidFill>
              </a:rPr>
              <a:t>Referenda</a:t>
            </a:r>
            <a:endParaRPr/>
          </a:p>
        </p:txBody>
      </p:sp>
      <p:sp>
        <p:nvSpPr>
          <p:cNvPr id="599" name="Google Shape;599;p6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Black"/>
              <a:buNone/>
            </a:pPr>
            <a:r>
              <a:rPr lang="en-US">
                <a:latin typeface="Arial Black"/>
                <a:ea typeface="Arial Black"/>
                <a:cs typeface="Arial Black"/>
                <a:sym typeface="Arial Black"/>
              </a:rPr>
              <a:t>Operating (Exceed Revenue Limit)</a:t>
            </a:r>
            <a:endParaRPr/>
          </a:p>
          <a:p>
            <a:pPr marL="742950" lvl="1" indent="-285750" algn="l" rtl="0">
              <a:lnSpc>
                <a:spcPct val="100000"/>
              </a:lnSpc>
              <a:spcBef>
                <a:spcPts val="560"/>
              </a:spcBef>
              <a:spcAft>
                <a:spcPts val="0"/>
              </a:spcAft>
              <a:buClr>
                <a:schemeClr val="dk1"/>
              </a:buClr>
              <a:buSzPts val="2800"/>
              <a:buFont typeface="Noto Sans Symbols"/>
              <a:buChar char="○"/>
            </a:pPr>
            <a:r>
              <a:rPr lang="en-US"/>
              <a:t>Increase your allowed revenue (Equalization Aid plus property taxes) in one or more years</a:t>
            </a:r>
            <a:endParaRPr/>
          </a:p>
          <a:p>
            <a:pPr marL="742950" lvl="1" indent="-285750" algn="l" rtl="0">
              <a:lnSpc>
                <a:spcPct val="100000"/>
              </a:lnSpc>
              <a:spcBef>
                <a:spcPts val="560"/>
              </a:spcBef>
              <a:spcAft>
                <a:spcPts val="0"/>
              </a:spcAft>
              <a:buClr>
                <a:schemeClr val="dk1"/>
              </a:buClr>
              <a:buSzPts val="2800"/>
              <a:buFont typeface="Noto Sans Symbols"/>
              <a:buChar char="○"/>
            </a:pPr>
            <a:r>
              <a:rPr lang="en-US" b="1" u="sng"/>
              <a:t>Recurring</a:t>
            </a:r>
            <a:r>
              <a:rPr lang="en-US"/>
              <a:t>: Ongoing increase</a:t>
            </a:r>
            <a:endParaRPr/>
          </a:p>
        </p:txBody>
      </p:sp>
      <p:sp>
        <p:nvSpPr>
          <p:cNvPr id="600" name="Google Shape;600;p66"/>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pic>
        <p:nvPicPr>
          <p:cNvPr id="601" name="Google Shape;601;p66"/>
          <p:cNvPicPr preferRelativeResize="0"/>
          <p:nvPr/>
        </p:nvPicPr>
        <p:blipFill rotWithShape="1">
          <a:blip r:embed="rId3">
            <a:alphaModFix/>
          </a:blip>
          <a:srcRect/>
          <a:stretch/>
        </p:blipFill>
        <p:spPr>
          <a:xfrm>
            <a:off x="240631" y="159499"/>
            <a:ext cx="1131289" cy="1258138"/>
          </a:xfrm>
          <a:prstGeom prst="rect">
            <a:avLst/>
          </a:prstGeom>
          <a:noFill/>
          <a:ln>
            <a:noFill/>
          </a:ln>
        </p:spPr>
      </p:pic>
      <p:pic>
        <p:nvPicPr>
          <p:cNvPr id="602" name="Google Shape;602;p66"/>
          <p:cNvPicPr preferRelativeResize="0"/>
          <p:nvPr/>
        </p:nvPicPr>
        <p:blipFill rotWithShape="1">
          <a:blip r:embed="rId4">
            <a:alphaModFix/>
          </a:blip>
          <a:srcRect/>
          <a:stretch/>
        </p:blipFill>
        <p:spPr>
          <a:xfrm>
            <a:off x="869182" y="4099727"/>
            <a:ext cx="7405500" cy="2621700"/>
          </a:xfrm>
          <a:prstGeom prst="rect">
            <a:avLst/>
          </a:prstGeom>
          <a:noFill/>
          <a:ln>
            <a:noFill/>
          </a:ln>
        </p:spPr>
      </p:pic>
      <p:grpSp>
        <p:nvGrpSpPr>
          <p:cNvPr id="603" name="Google Shape;603;p66"/>
          <p:cNvGrpSpPr/>
          <p:nvPr/>
        </p:nvGrpSpPr>
        <p:grpSpPr>
          <a:xfrm>
            <a:off x="3637503" y="4632290"/>
            <a:ext cx="4733804" cy="281400"/>
            <a:chOff x="3637503" y="4632290"/>
            <a:chExt cx="4733804" cy="281400"/>
          </a:xfrm>
        </p:grpSpPr>
        <p:sp>
          <p:nvSpPr>
            <p:cNvPr id="604" name="Google Shape;604;p66"/>
            <p:cNvSpPr/>
            <p:nvPr/>
          </p:nvSpPr>
          <p:spPr>
            <a:xfrm>
              <a:off x="3637503" y="4632290"/>
              <a:ext cx="452100" cy="281400"/>
            </a:xfrm>
            <a:prstGeom prst="rightArrow">
              <a:avLst>
                <a:gd name="adj1" fmla="val 50000"/>
                <a:gd name="adj2"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5" name="Google Shape;605;p66"/>
            <p:cNvSpPr/>
            <p:nvPr/>
          </p:nvSpPr>
          <p:spPr>
            <a:xfrm>
              <a:off x="5066617" y="4632290"/>
              <a:ext cx="452100" cy="281400"/>
            </a:xfrm>
            <a:prstGeom prst="rightArrow">
              <a:avLst>
                <a:gd name="adj1" fmla="val 50000"/>
                <a:gd name="adj2"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6" name="Google Shape;606;p66"/>
            <p:cNvSpPr/>
            <p:nvPr/>
          </p:nvSpPr>
          <p:spPr>
            <a:xfrm>
              <a:off x="6492912" y="4632290"/>
              <a:ext cx="452100" cy="281400"/>
            </a:xfrm>
            <a:prstGeom prst="rightArrow">
              <a:avLst>
                <a:gd name="adj1" fmla="val 50000"/>
                <a:gd name="adj2"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7" name="Google Shape;607;p66"/>
            <p:cNvSpPr/>
            <p:nvPr/>
          </p:nvSpPr>
          <p:spPr>
            <a:xfrm>
              <a:off x="7919207" y="4632290"/>
              <a:ext cx="452100" cy="281400"/>
            </a:xfrm>
            <a:prstGeom prst="rightArrow">
              <a:avLst>
                <a:gd name="adj1" fmla="val 50000"/>
                <a:gd name="adj2"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2"/>
                                        </p:tgtEl>
                                        <p:attrNameLst>
                                          <p:attrName>style.visibility</p:attrName>
                                        </p:attrNameLst>
                                      </p:cBhvr>
                                      <p:to>
                                        <p:strVal val="visible"/>
                                      </p:to>
                                    </p:set>
                                  </p:childTnLst>
                                </p:cTn>
                              </p:par>
                              <p:par>
                                <p:cTn id="7" presetID="10" presetClass="entr" presetSubtype="0" fill="hold" nodeType="withEffect">
                                  <p:stCondLst>
                                    <p:cond delay="500"/>
                                  </p:stCondLst>
                                  <p:childTnLst>
                                    <p:set>
                                      <p:cBhvr>
                                        <p:cTn id="8" dur="1" fill="hold">
                                          <p:stCondLst>
                                            <p:cond delay="0"/>
                                          </p:stCondLst>
                                        </p:cTn>
                                        <p:tgtEl>
                                          <p:spTgt spid="603"/>
                                        </p:tgtEl>
                                        <p:attrNameLst>
                                          <p:attrName>style.visibility</p:attrName>
                                        </p:attrNameLst>
                                      </p:cBhvr>
                                      <p:to>
                                        <p:strVal val="visible"/>
                                      </p:to>
                                    </p:set>
                                    <p:animEffect transition="in" filter="fade">
                                      <p:cBhvr>
                                        <p:cTn id="9" dur="10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7"/>
          <p:cNvSpPr txBox="1">
            <a:spLocks noGrp="1"/>
          </p:cNvSpPr>
          <p:nvPr>
            <p:ph type="title"/>
          </p:nvPr>
        </p:nvSpPr>
        <p:spPr>
          <a:xfrm>
            <a:off x="1838324" y="274638"/>
            <a:ext cx="6848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003399"/>
                </a:solidFill>
              </a:rPr>
              <a:t>Referenda</a:t>
            </a:r>
            <a:endParaRPr/>
          </a:p>
        </p:txBody>
      </p:sp>
      <p:sp>
        <p:nvSpPr>
          <p:cNvPr id="613" name="Google Shape;613;p6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Black"/>
              <a:buNone/>
            </a:pPr>
            <a:r>
              <a:rPr lang="en-US">
                <a:latin typeface="Arial Black"/>
                <a:ea typeface="Arial Black"/>
                <a:cs typeface="Arial Black"/>
                <a:sym typeface="Arial Black"/>
              </a:rPr>
              <a:t>Operating (Exceed Revenue Limit)</a:t>
            </a:r>
            <a:endParaRPr/>
          </a:p>
          <a:p>
            <a:pPr marL="742950" lvl="1" indent="-285750" algn="l" rtl="0">
              <a:lnSpc>
                <a:spcPct val="100000"/>
              </a:lnSpc>
              <a:spcBef>
                <a:spcPts val="560"/>
              </a:spcBef>
              <a:spcAft>
                <a:spcPts val="0"/>
              </a:spcAft>
              <a:buClr>
                <a:schemeClr val="dk1"/>
              </a:buClr>
              <a:buSzPts val="2800"/>
              <a:buFont typeface="Noto Sans Symbols"/>
              <a:buChar char="○"/>
            </a:pPr>
            <a:r>
              <a:rPr lang="en-US"/>
              <a:t>Increase your allowed revenue (Equalization Aid plus property taxes) in one or more years</a:t>
            </a:r>
            <a:endParaRPr/>
          </a:p>
          <a:p>
            <a:pPr marL="742950" lvl="1" indent="-285750" algn="l" rtl="0">
              <a:lnSpc>
                <a:spcPct val="100000"/>
              </a:lnSpc>
              <a:spcBef>
                <a:spcPts val="560"/>
              </a:spcBef>
              <a:spcAft>
                <a:spcPts val="0"/>
              </a:spcAft>
              <a:buClr>
                <a:schemeClr val="dk1"/>
              </a:buClr>
              <a:buSzPts val="2800"/>
              <a:buFont typeface="Noto Sans Symbols"/>
              <a:buChar char="○"/>
            </a:pPr>
            <a:r>
              <a:rPr lang="en-US" b="1" u="sng"/>
              <a:t>Non-Recurring</a:t>
            </a:r>
            <a:r>
              <a:rPr lang="en-US"/>
              <a:t>: Time-limited increase</a:t>
            </a:r>
            <a:endParaRPr/>
          </a:p>
        </p:txBody>
      </p:sp>
      <p:sp>
        <p:nvSpPr>
          <p:cNvPr id="614" name="Google Shape;614;p67"/>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pic>
        <p:nvPicPr>
          <p:cNvPr id="615" name="Google Shape;615;p67"/>
          <p:cNvPicPr preferRelativeResize="0"/>
          <p:nvPr/>
        </p:nvPicPr>
        <p:blipFill rotWithShape="1">
          <a:blip r:embed="rId3">
            <a:alphaModFix/>
          </a:blip>
          <a:srcRect/>
          <a:stretch/>
        </p:blipFill>
        <p:spPr>
          <a:xfrm>
            <a:off x="240631" y="159499"/>
            <a:ext cx="1131289" cy="1258138"/>
          </a:xfrm>
          <a:prstGeom prst="rect">
            <a:avLst/>
          </a:prstGeom>
          <a:noFill/>
          <a:ln>
            <a:noFill/>
          </a:ln>
        </p:spPr>
      </p:pic>
      <p:pic>
        <p:nvPicPr>
          <p:cNvPr id="616" name="Google Shape;616;p67"/>
          <p:cNvPicPr preferRelativeResize="0"/>
          <p:nvPr/>
        </p:nvPicPr>
        <p:blipFill rotWithShape="1">
          <a:blip r:embed="rId4">
            <a:alphaModFix/>
          </a:blip>
          <a:srcRect/>
          <a:stretch/>
        </p:blipFill>
        <p:spPr>
          <a:xfrm>
            <a:off x="869182" y="4099727"/>
            <a:ext cx="7405500" cy="2621700"/>
          </a:xfrm>
          <a:prstGeom prst="rect">
            <a:avLst/>
          </a:prstGeom>
          <a:noFill/>
          <a:ln>
            <a:noFill/>
          </a:ln>
        </p:spPr>
      </p:pic>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68"/>
          <p:cNvSpPr txBox="1">
            <a:spLocks noGrp="1"/>
          </p:cNvSpPr>
          <p:nvPr>
            <p:ph type="title"/>
          </p:nvPr>
        </p:nvSpPr>
        <p:spPr>
          <a:xfrm>
            <a:off x="1838324" y="274638"/>
            <a:ext cx="6848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003399"/>
                </a:solidFill>
              </a:rPr>
              <a:t>A Note on Referenda</a:t>
            </a:r>
            <a:endParaRPr/>
          </a:p>
        </p:txBody>
      </p:sp>
      <p:sp>
        <p:nvSpPr>
          <p:cNvPr id="622" name="Google Shape;622;p6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Noto Sans Symbols"/>
              <a:buChar char="●"/>
            </a:pPr>
            <a:r>
              <a:rPr lang="en-US"/>
              <a:t>2017-2019 biennial budget (2017 Act 59) added significant restrictions:</a:t>
            </a:r>
            <a:endParaRPr/>
          </a:p>
          <a:p>
            <a:pPr marL="742950" lvl="1" indent="-285750" algn="l" rtl="0">
              <a:lnSpc>
                <a:spcPct val="100000"/>
              </a:lnSpc>
              <a:spcBef>
                <a:spcPts val="560"/>
              </a:spcBef>
              <a:spcAft>
                <a:spcPts val="0"/>
              </a:spcAft>
              <a:buClr>
                <a:schemeClr val="dk1"/>
              </a:buClr>
              <a:buSzPts val="2800"/>
              <a:buFont typeface="Noto Sans Symbols"/>
              <a:buChar char="○"/>
            </a:pPr>
            <a:r>
              <a:rPr lang="en-US"/>
              <a:t>Limit of 2 </a:t>
            </a:r>
            <a:r>
              <a:rPr lang="en-US" u="sng"/>
              <a:t>questions</a:t>
            </a:r>
            <a:r>
              <a:rPr lang="en-US"/>
              <a:t> per calendar year</a:t>
            </a:r>
            <a:endParaRPr/>
          </a:p>
          <a:p>
            <a:pPr marL="742950" lvl="1" indent="-285750" algn="l" rtl="0">
              <a:lnSpc>
                <a:spcPct val="100000"/>
              </a:lnSpc>
              <a:spcBef>
                <a:spcPts val="560"/>
              </a:spcBef>
              <a:spcAft>
                <a:spcPts val="0"/>
              </a:spcAft>
              <a:buClr>
                <a:schemeClr val="dk1"/>
              </a:buClr>
              <a:buSzPts val="2800"/>
              <a:buFont typeface="Noto Sans Symbols"/>
              <a:buChar char="○"/>
            </a:pPr>
            <a:r>
              <a:rPr lang="en-US"/>
              <a:t>Only held with scheduled regular elections</a:t>
            </a:r>
            <a:endParaRPr/>
          </a:p>
          <a:p>
            <a:pPr marL="1143000" lvl="2" indent="-228600" algn="l" rtl="0">
              <a:lnSpc>
                <a:spcPct val="100000"/>
              </a:lnSpc>
              <a:spcBef>
                <a:spcPts val="480"/>
              </a:spcBef>
              <a:spcAft>
                <a:spcPts val="0"/>
              </a:spcAft>
              <a:buClr>
                <a:schemeClr val="dk1"/>
              </a:buClr>
              <a:buSzPts val="2400"/>
              <a:buFont typeface="Noto Sans Symbols"/>
              <a:buChar char="■"/>
            </a:pPr>
            <a:r>
              <a:rPr lang="en-US"/>
              <a:t>Even years: Spring &amp; fall, primary &amp; general</a:t>
            </a:r>
            <a:endParaRPr/>
          </a:p>
          <a:p>
            <a:pPr marL="1143000" lvl="2" indent="-228600" algn="l" rtl="0">
              <a:lnSpc>
                <a:spcPct val="100000"/>
              </a:lnSpc>
              <a:spcBef>
                <a:spcPts val="480"/>
              </a:spcBef>
              <a:spcAft>
                <a:spcPts val="0"/>
              </a:spcAft>
              <a:buClr>
                <a:schemeClr val="dk1"/>
              </a:buClr>
              <a:buSzPts val="2400"/>
              <a:buFont typeface="Noto Sans Symbols"/>
              <a:buChar char="■"/>
            </a:pPr>
            <a:r>
              <a:rPr lang="en-US"/>
              <a:t>Odd years: Spring primary &amp; general</a:t>
            </a:r>
            <a:endParaRPr/>
          </a:p>
          <a:p>
            <a:pPr marL="342900" lvl="0" indent="-342900" algn="l" rtl="0">
              <a:lnSpc>
                <a:spcPct val="100000"/>
              </a:lnSpc>
              <a:spcBef>
                <a:spcPts val="640"/>
              </a:spcBef>
              <a:spcAft>
                <a:spcPts val="0"/>
              </a:spcAft>
              <a:buClr>
                <a:schemeClr val="dk1"/>
              </a:buClr>
              <a:buSzPts val="3200"/>
              <a:buFont typeface="Noto Sans Symbols"/>
              <a:buChar char="●"/>
            </a:pPr>
            <a:r>
              <a:rPr lang="en-US"/>
              <a:t>Careful referendum planning and wording even more important than before!</a:t>
            </a:r>
            <a:endParaRPr/>
          </a:p>
        </p:txBody>
      </p:sp>
      <p:sp>
        <p:nvSpPr>
          <p:cNvPr id="623" name="Google Shape;623;p68"/>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pic>
        <p:nvPicPr>
          <p:cNvPr id="624" name="Google Shape;624;p68"/>
          <p:cNvPicPr preferRelativeResize="0"/>
          <p:nvPr/>
        </p:nvPicPr>
        <p:blipFill rotWithShape="1">
          <a:blip r:embed="rId3">
            <a:alphaModFix/>
          </a:blip>
          <a:srcRect/>
          <a:stretch/>
        </p:blipFill>
        <p:spPr>
          <a:xfrm>
            <a:off x="240631" y="159499"/>
            <a:ext cx="1131289" cy="1258138"/>
          </a:xfrm>
          <a:prstGeom prst="rect">
            <a:avLst/>
          </a:prstGeom>
          <a:noFill/>
          <a:ln>
            <a:noFill/>
          </a:ln>
        </p:spPr>
      </p:pic>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9"/>
          <p:cNvSpPr txBox="1">
            <a:spLocks noGrp="1"/>
          </p:cNvSpPr>
          <p:nvPr>
            <p:ph type="body" idx="1"/>
          </p:nvPr>
        </p:nvSpPr>
        <p:spPr>
          <a:xfrm>
            <a:off x="245175" y="2405750"/>
            <a:ext cx="8696700" cy="4138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a:t>For more in-depth information on revenue limits &amp; state aid attend: </a:t>
            </a:r>
            <a:endParaRPr/>
          </a:p>
          <a:p>
            <a:pPr marL="342900" lvl="0" indent="-254000" algn="l" rtl="0">
              <a:lnSpc>
                <a:spcPct val="100000"/>
              </a:lnSpc>
              <a:spcBef>
                <a:spcPts val="280"/>
              </a:spcBef>
              <a:spcAft>
                <a:spcPts val="0"/>
              </a:spcAft>
              <a:buClr>
                <a:schemeClr val="dk1"/>
              </a:buClr>
              <a:buSzPts val="1400"/>
              <a:buFont typeface="Arial"/>
              <a:buNone/>
            </a:pPr>
            <a:endParaRPr sz="1400"/>
          </a:p>
          <a:p>
            <a:pPr marL="0" lvl="0" indent="0" algn="ctr" rtl="0">
              <a:lnSpc>
                <a:spcPct val="100000"/>
              </a:lnSpc>
              <a:spcBef>
                <a:spcPts val="640"/>
              </a:spcBef>
              <a:spcAft>
                <a:spcPts val="0"/>
              </a:spcAft>
              <a:buClr>
                <a:schemeClr val="dk1"/>
              </a:buClr>
              <a:buSzPts val="3200"/>
              <a:buFont typeface="Arial"/>
              <a:buNone/>
            </a:pPr>
            <a:r>
              <a:rPr lang="en-US" b="1"/>
              <a:t>A Deep Dive into School Finance</a:t>
            </a:r>
            <a:endParaRPr/>
          </a:p>
          <a:p>
            <a:pPr marL="0" lvl="0" indent="0" algn="ctr" rtl="0">
              <a:lnSpc>
                <a:spcPct val="100000"/>
              </a:lnSpc>
              <a:spcBef>
                <a:spcPts val="640"/>
              </a:spcBef>
              <a:spcAft>
                <a:spcPts val="0"/>
              </a:spcAft>
              <a:buClr>
                <a:schemeClr val="dk1"/>
              </a:buClr>
              <a:buSzPts val="3200"/>
              <a:buFont typeface="Arial"/>
              <a:buNone/>
            </a:pPr>
            <a:r>
              <a:rPr lang="en-US" sz="3000"/>
              <a:t>Thursday, January 19 – 8:45 AM</a:t>
            </a:r>
            <a:endParaRPr sz="3000"/>
          </a:p>
          <a:p>
            <a:pPr marL="0" lvl="0" indent="0" algn="ctr" rtl="0">
              <a:spcBef>
                <a:spcPts val="640"/>
              </a:spcBef>
              <a:spcAft>
                <a:spcPts val="0"/>
              </a:spcAft>
              <a:buClr>
                <a:schemeClr val="dk1"/>
              </a:buClr>
              <a:buSzPts val="3200"/>
              <a:buFont typeface="Arial"/>
              <a:buNone/>
            </a:pPr>
            <a:r>
              <a:rPr lang="en-US"/>
              <a:t>Room 102 D/E</a:t>
            </a:r>
            <a:endParaRPr sz="3000"/>
          </a:p>
          <a:p>
            <a:pPr marL="0" lvl="0" indent="0" algn="ctr" rtl="0">
              <a:lnSpc>
                <a:spcPct val="100000"/>
              </a:lnSpc>
              <a:spcBef>
                <a:spcPts val="640"/>
              </a:spcBef>
              <a:spcAft>
                <a:spcPts val="0"/>
              </a:spcAft>
              <a:buClr>
                <a:schemeClr val="dk1"/>
              </a:buClr>
              <a:buSzPts val="3200"/>
              <a:buFont typeface="Arial"/>
              <a:buNone/>
            </a:pPr>
            <a:r>
              <a:rPr lang="en-US" sz="3000"/>
              <a:t>Presented by DPI and School Business Experts</a:t>
            </a:r>
            <a:endParaRPr sz="3000"/>
          </a:p>
        </p:txBody>
      </p:sp>
      <p:sp>
        <p:nvSpPr>
          <p:cNvPr id="631" name="Google Shape;631;p6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
        <p:nvSpPr>
          <p:cNvPr id="632" name="Google Shape;632;p69"/>
          <p:cNvSpPr/>
          <p:nvPr/>
        </p:nvSpPr>
        <p:spPr>
          <a:xfrm>
            <a:off x="2726692" y="457200"/>
            <a:ext cx="6166937" cy="1143000"/>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accent6"/>
                </a:solidFill>
                <a:latin typeface="Arial"/>
                <a:ea typeface="Arial"/>
                <a:cs typeface="Arial"/>
                <a:sym typeface="Arial"/>
              </a:rPr>
              <a:t>For More Information</a:t>
            </a:r>
            <a:endParaRPr sz="4400" b="1" i="0" u="none" strike="noStrike" cap="none">
              <a:solidFill>
                <a:schemeClr val="accent6"/>
              </a:solidFill>
              <a:latin typeface="Arial"/>
              <a:ea typeface="Arial"/>
              <a:cs typeface="Arial"/>
              <a:sym typeface="Arial"/>
            </a:endParaRPr>
          </a:p>
        </p:txBody>
      </p:sp>
      <p:pic>
        <p:nvPicPr>
          <p:cNvPr id="633" name="Google Shape;633;p69"/>
          <p:cNvPicPr preferRelativeResize="0"/>
          <p:nvPr/>
        </p:nvPicPr>
        <p:blipFill rotWithShape="1">
          <a:blip r:embed="rId3">
            <a:alphaModFix/>
          </a:blip>
          <a:srcRect/>
          <a:stretch/>
        </p:blipFill>
        <p:spPr>
          <a:xfrm>
            <a:off x="77676" y="4"/>
            <a:ext cx="1752600" cy="1949115"/>
          </a:xfrm>
          <a:prstGeom prst="rect">
            <a:avLst/>
          </a:prstGeom>
          <a:noFill/>
          <a:ln>
            <a:noFill/>
          </a:ln>
        </p:spPr>
      </p:pic>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70"/>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
        <p:nvSpPr>
          <p:cNvPr id="640" name="Google Shape;640;p70"/>
          <p:cNvSpPr txBox="1">
            <a:spLocks noGrp="1"/>
          </p:cNvSpPr>
          <p:nvPr>
            <p:ph type="title"/>
          </p:nvPr>
        </p:nvSpPr>
        <p:spPr>
          <a:xfrm>
            <a:off x="2062525" y="532163"/>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Table Talk</a:t>
            </a:r>
            <a:endParaRPr/>
          </a:p>
        </p:txBody>
      </p:sp>
      <p:pic>
        <p:nvPicPr>
          <p:cNvPr id="641" name="Google Shape;641;p70"/>
          <p:cNvPicPr preferRelativeResize="0"/>
          <p:nvPr/>
        </p:nvPicPr>
        <p:blipFill rotWithShape="1">
          <a:blip r:embed="rId3">
            <a:alphaModFix/>
          </a:blip>
          <a:srcRect/>
          <a:stretch/>
        </p:blipFill>
        <p:spPr>
          <a:xfrm>
            <a:off x="152400" y="110925"/>
            <a:ext cx="1570270" cy="1746350"/>
          </a:xfrm>
          <a:prstGeom prst="rect">
            <a:avLst/>
          </a:prstGeom>
          <a:noFill/>
          <a:ln>
            <a:noFill/>
          </a:ln>
        </p:spPr>
      </p:pic>
      <p:sp>
        <p:nvSpPr>
          <p:cNvPr id="642" name="Google Shape;642;p70"/>
          <p:cNvSpPr txBox="1"/>
          <p:nvPr/>
        </p:nvSpPr>
        <p:spPr>
          <a:xfrm>
            <a:off x="904200" y="1373250"/>
            <a:ext cx="7716600" cy="4111500"/>
          </a:xfrm>
          <a:prstGeom prst="rect">
            <a:avLst/>
          </a:prstGeom>
          <a:noFill/>
          <a:ln>
            <a:noFill/>
          </a:ln>
        </p:spPr>
        <p:txBody>
          <a:bodyPr spcFirstLastPara="1" wrap="square" lIns="91425" tIns="91425" rIns="91425" bIns="91425" anchor="t" anchorCtr="0">
            <a:noAutofit/>
          </a:bodyPr>
          <a:lstStyle/>
          <a:p>
            <a:pPr marL="571500" marR="0" lvl="0" indent="-571500" algn="l" rtl="0">
              <a:lnSpc>
                <a:spcPct val="100000"/>
              </a:lnSpc>
              <a:spcBef>
                <a:spcPts val="0"/>
              </a:spcBef>
              <a:spcAft>
                <a:spcPts val="0"/>
              </a:spcAft>
              <a:buClr>
                <a:srgbClr val="000000"/>
              </a:buClr>
              <a:buSzPts val="3600"/>
              <a:buFont typeface="Arial"/>
              <a:buChar char="•"/>
            </a:pPr>
            <a:r>
              <a:rPr lang="en-US" sz="3600"/>
              <a:t>What is your district’s maximum revenue per member (line 5)?</a:t>
            </a:r>
            <a:endParaRPr sz="3600"/>
          </a:p>
          <a:p>
            <a:pPr marL="571500" marR="0" lvl="0" indent="-571500" algn="l" rtl="0">
              <a:lnSpc>
                <a:spcPct val="100000"/>
              </a:lnSpc>
              <a:spcBef>
                <a:spcPts val="0"/>
              </a:spcBef>
              <a:spcAft>
                <a:spcPts val="0"/>
              </a:spcAft>
              <a:buSzPts val="3600"/>
              <a:buChar char="•"/>
            </a:pPr>
            <a:r>
              <a:rPr lang="en-US" sz="3600"/>
              <a:t>What exemptions does your district have on the revenue limit formula (lines 8-10)?</a:t>
            </a:r>
            <a:endParaRPr sz="18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3600"/>
              <a:buFont typeface="Arial"/>
              <a:buChar char="•"/>
            </a:pPr>
            <a:r>
              <a:rPr lang="en-US" sz="3600"/>
              <a:t>Has your district recently passed a referendum, or does your district plan to propose a referendum in the near future?</a:t>
            </a:r>
            <a:endParaRPr sz="36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
        <p:nvSpPr>
          <p:cNvPr id="181" name="Google Shape;181;p26"/>
          <p:cNvSpPr txBox="1">
            <a:spLocks noGrp="1"/>
          </p:cNvSpPr>
          <p:nvPr>
            <p:ph type="title"/>
          </p:nvPr>
        </p:nvSpPr>
        <p:spPr>
          <a:xfrm>
            <a:off x="1935471" y="332513"/>
            <a:ext cx="66837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The Puzzle Pieces with</a:t>
            </a:r>
            <a:endParaRPr b="1">
              <a:solidFill>
                <a:schemeClr val="accent2"/>
              </a:solidFill>
            </a:endParaRPr>
          </a:p>
          <a:p>
            <a:pPr marL="0" lvl="0" indent="0" algn="l" rtl="0">
              <a:lnSpc>
                <a:spcPct val="100000"/>
              </a:lnSpc>
              <a:spcBef>
                <a:spcPts val="0"/>
              </a:spcBef>
              <a:spcAft>
                <a:spcPts val="0"/>
              </a:spcAft>
              <a:buSzPts val="1400"/>
              <a:buNone/>
            </a:pPr>
            <a:r>
              <a:rPr lang="en-US" b="1">
                <a:solidFill>
                  <a:schemeClr val="accent2"/>
                </a:solidFill>
              </a:rPr>
              <a:t>Timeline</a:t>
            </a:r>
            <a:endParaRPr b="1">
              <a:solidFill>
                <a:schemeClr val="accent2"/>
              </a:solidFill>
            </a:endParaRPr>
          </a:p>
        </p:txBody>
      </p:sp>
      <p:sp>
        <p:nvSpPr>
          <p:cNvPr id="182" name="Google Shape;182;p26"/>
          <p:cNvSpPr txBox="1">
            <a:spLocks noGrp="1"/>
          </p:cNvSpPr>
          <p:nvPr>
            <p:ph type="body" idx="1"/>
          </p:nvPr>
        </p:nvSpPr>
        <p:spPr>
          <a:xfrm>
            <a:off x="152400" y="1830526"/>
            <a:ext cx="8873400" cy="46089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800"/>
              </a:spcBef>
              <a:spcAft>
                <a:spcPts val="0"/>
              </a:spcAft>
              <a:buSzPts val="2200"/>
              <a:buChar char="●"/>
            </a:pPr>
            <a:r>
              <a:rPr lang="en-US" sz="2200" b="1"/>
              <a:t>Introduction / School Budget Overview</a:t>
            </a:r>
            <a:endParaRPr sz="2200" b="1"/>
          </a:p>
          <a:p>
            <a:pPr marL="457200" lvl="0" indent="0" algn="l" rtl="0">
              <a:lnSpc>
                <a:spcPct val="100000"/>
              </a:lnSpc>
              <a:spcBef>
                <a:spcPts val="800"/>
              </a:spcBef>
              <a:spcAft>
                <a:spcPts val="0"/>
              </a:spcAft>
              <a:buNone/>
            </a:pPr>
            <a:r>
              <a:rPr lang="en-US" sz="2200" b="1" i="1"/>
              <a:t>Mike Barry, WASBO • 1:30 - 1:45 PM</a:t>
            </a:r>
            <a:endParaRPr sz="2200" b="1" i="1"/>
          </a:p>
          <a:p>
            <a:pPr marL="457200" lvl="0" indent="-368300" algn="l" rtl="0">
              <a:lnSpc>
                <a:spcPct val="100000"/>
              </a:lnSpc>
              <a:spcBef>
                <a:spcPts val="800"/>
              </a:spcBef>
              <a:spcAft>
                <a:spcPts val="0"/>
              </a:spcAft>
              <a:buSzPts val="2200"/>
              <a:buChar char="●"/>
            </a:pPr>
            <a:r>
              <a:rPr lang="en-US" sz="2200" b="1"/>
              <a:t>The Formal Side of School Finance </a:t>
            </a:r>
            <a:br>
              <a:rPr lang="en-US" sz="2200" b="1"/>
            </a:br>
            <a:r>
              <a:rPr lang="en-US" sz="2200" b="1" i="1"/>
              <a:t>Mark Elworthy, DPI • 1:45 - 2:00 PM</a:t>
            </a:r>
            <a:endParaRPr sz="2200" b="1" i="1"/>
          </a:p>
          <a:p>
            <a:pPr marL="457200" lvl="0" indent="-368300" algn="l" rtl="0">
              <a:spcBef>
                <a:spcPts val="800"/>
              </a:spcBef>
              <a:spcAft>
                <a:spcPts val="0"/>
              </a:spcAft>
              <a:buSzPts val="2200"/>
              <a:buChar char="●"/>
            </a:pPr>
            <a:r>
              <a:rPr lang="en-US" sz="2200" b="1"/>
              <a:t>TABLE TALK • 2:00 - 2:15 PM</a:t>
            </a:r>
            <a:endParaRPr sz="2200" b="1" i="1"/>
          </a:p>
          <a:p>
            <a:pPr marL="457200" lvl="0" indent="-368300" algn="l" rtl="0">
              <a:lnSpc>
                <a:spcPct val="100000"/>
              </a:lnSpc>
              <a:spcBef>
                <a:spcPts val="800"/>
              </a:spcBef>
              <a:spcAft>
                <a:spcPts val="0"/>
              </a:spcAft>
              <a:buSzPts val="2200"/>
              <a:buChar char="●"/>
            </a:pPr>
            <a:r>
              <a:rPr lang="en-US" sz="2200" b="1"/>
              <a:t>Revenue Limit vs. State Aid </a:t>
            </a:r>
            <a:br>
              <a:rPr lang="en-US" sz="2200" b="1"/>
            </a:br>
            <a:r>
              <a:rPr lang="en-US" sz="2200" b="1" i="1"/>
              <a:t>Mark Elworthy, DPI • 2:15 - 2:30 PM</a:t>
            </a:r>
            <a:endParaRPr sz="2200" b="1" i="1"/>
          </a:p>
          <a:p>
            <a:pPr marL="457200" lvl="0" indent="-368300" algn="l" rtl="0">
              <a:lnSpc>
                <a:spcPct val="100000"/>
              </a:lnSpc>
              <a:spcBef>
                <a:spcPts val="800"/>
              </a:spcBef>
              <a:spcAft>
                <a:spcPts val="0"/>
              </a:spcAft>
              <a:buSzPts val="2200"/>
              <a:buChar char="●"/>
            </a:pPr>
            <a:r>
              <a:rPr lang="en-US" sz="2200" b="1"/>
              <a:t>TABLE TALK • 2:30 - 2:45 PM</a:t>
            </a:r>
            <a:endParaRPr sz="2200" b="1"/>
          </a:p>
          <a:p>
            <a:pPr marL="457200" lvl="0" indent="-368300" algn="l" rtl="0">
              <a:lnSpc>
                <a:spcPct val="100000"/>
              </a:lnSpc>
              <a:spcBef>
                <a:spcPts val="800"/>
              </a:spcBef>
              <a:spcAft>
                <a:spcPts val="0"/>
              </a:spcAft>
              <a:buSzPts val="2200"/>
              <a:buChar char="●"/>
            </a:pPr>
            <a:r>
              <a:rPr lang="en-US" sz="2200" b="1"/>
              <a:t>BREAK 2:45 - 3:00 PM</a:t>
            </a:r>
            <a:endParaRPr sz="2200" b="1"/>
          </a:p>
          <a:p>
            <a:pPr marL="457200" lvl="0" indent="-368300" algn="l" rtl="0">
              <a:lnSpc>
                <a:spcPct val="100000"/>
              </a:lnSpc>
              <a:spcBef>
                <a:spcPts val="800"/>
              </a:spcBef>
              <a:spcAft>
                <a:spcPts val="0"/>
              </a:spcAft>
              <a:buSzPts val="2200"/>
              <a:buChar char="●"/>
            </a:pPr>
            <a:r>
              <a:rPr lang="en-US" sz="2200" b="1"/>
              <a:t>Revenues: Outside the Revenue Limit Formula </a:t>
            </a:r>
            <a:br>
              <a:rPr lang="en-US" sz="2200" b="1"/>
            </a:br>
            <a:r>
              <a:rPr lang="en-US" sz="2100" b="1" i="1"/>
              <a:t>Debby Brunett, Baird • 3:00 - 3:15 PM</a:t>
            </a:r>
            <a:endParaRPr sz="2200" b="1" i="1"/>
          </a:p>
          <a:p>
            <a:pPr marL="457200" lvl="0" indent="0" algn="l" rtl="0">
              <a:spcBef>
                <a:spcPts val="800"/>
              </a:spcBef>
              <a:spcAft>
                <a:spcPts val="0"/>
              </a:spcAft>
              <a:buNone/>
            </a:pPr>
            <a:endParaRPr sz="2200" b="1"/>
          </a:p>
          <a:p>
            <a:pPr marL="0" lvl="0" indent="0" algn="l" rtl="0">
              <a:lnSpc>
                <a:spcPct val="100000"/>
              </a:lnSpc>
              <a:spcBef>
                <a:spcPts val="800"/>
              </a:spcBef>
              <a:spcAft>
                <a:spcPts val="0"/>
              </a:spcAft>
              <a:buNone/>
            </a:pPr>
            <a:endParaRPr sz="2100" b="1" i="1"/>
          </a:p>
        </p:txBody>
      </p:sp>
      <p:pic>
        <p:nvPicPr>
          <p:cNvPr id="183" name="Google Shape;183;p26"/>
          <p:cNvPicPr preferRelativeResize="0"/>
          <p:nvPr/>
        </p:nvPicPr>
        <p:blipFill rotWithShape="1">
          <a:blip r:embed="rId3">
            <a:alphaModFix/>
          </a:blip>
          <a:srcRect/>
          <a:stretch/>
        </p:blipFill>
        <p:spPr>
          <a:xfrm>
            <a:off x="152400" y="110926"/>
            <a:ext cx="1426275" cy="1586200"/>
          </a:xfrm>
          <a:prstGeom prst="rect">
            <a:avLst/>
          </a:prstGeom>
          <a:noFill/>
          <a:ln>
            <a:noFill/>
          </a:ln>
        </p:spPr>
      </p:pic>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1"/>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
        <p:nvSpPr>
          <p:cNvPr id="649" name="Google Shape;649;p71"/>
          <p:cNvSpPr/>
          <p:nvPr/>
        </p:nvSpPr>
        <p:spPr>
          <a:xfrm>
            <a:off x="2726692" y="457199"/>
            <a:ext cx="6166800" cy="3233100"/>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accent6"/>
                </a:solidFill>
                <a:latin typeface="Arial"/>
                <a:ea typeface="Arial"/>
                <a:cs typeface="Arial"/>
                <a:sym typeface="Arial"/>
              </a:rPr>
              <a:t>Revenues: </a:t>
            </a:r>
            <a:br>
              <a:rPr lang="en-US" sz="4800" b="1" i="0" u="none" strike="noStrike" cap="none">
                <a:solidFill>
                  <a:schemeClr val="accent6"/>
                </a:solidFill>
                <a:latin typeface="Arial"/>
                <a:ea typeface="Arial"/>
                <a:cs typeface="Arial"/>
                <a:sym typeface="Arial"/>
              </a:rPr>
            </a:br>
            <a:r>
              <a:rPr lang="en-US" sz="4800" b="1" i="0" u="none" strike="noStrike" cap="none">
                <a:solidFill>
                  <a:schemeClr val="accent6"/>
                </a:solidFill>
                <a:latin typeface="Arial"/>
                <a:ea typeface="Arial"/>
                <a:cs typeface="Arial"/>
                <a:sym typeface="Arial"/>
              </a:rPr>
              <a:t>Outside the Revenue Limit Formula</a:t>
            </a:r>
            <a:endParaRPr sz="4800" b="1" i="0" u="none" strike="noStrike" cap="none">
              <a:solidFill>
                <a:schemeClr val="accent6"/>
              </a:solidFill>
              <a:latin typeface="Arial"/>
              <a:ea typeface="Arial"/>
              <a:cs typeface="Arial"/>
              <a:sym typeface="Arial"/>
            </a:endParaRPr>
          </a:p>
        </p:txBody>
      </p:sp>
      <p:pic>
        <p:nvPicPr>
          <p:cNvPr id="650" name="Google Shape;650;p71"/>
          <p:cNvPicPr preferRelativeResize="0"/>
          <p:nvPr/>
        </p:nvPicPr>
        <p:blipFill rotWithShape="1">
          <a:blip r:embed="rId3">
            <a:alphaModFix/>
          </a:blip>
          <a:srcRect/>
          <a:stretch/>
        </p:blipFill>
        <p:spPr>
          <a:xfrm>
            <a:off x="152400" y="110929"/>
            <a:ext cx="2574293" cy="2862943"/>
          </a:xfrm>
          <a:prstGeom prst="rect">
            <a:avLst/>
          </a:prstGeom>
          <a:noFill/>
          <a:ln>
            <a:noFill/>
          </a:ln>
        </p:spPr>
      </p:pic>
      <p:sp>
        <p:nvSpPr>
          <p:cNvPr id="651" name="Google Shape;651;p71"/>
          <p:cNvSpPr txBox="1"/>
          <p:nvPr/>
        </p:nvSpPr>
        <p:spPr>
          <a:xfrm>
            <a:off x="152400" y="4009400"/>
            <a:ext cx="6600900" cy="12003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chemeClr val="dk1"/>
              </a:buClr>
              <a:buSzPts val="2400"/>
              <a:buFont typeface="Arial"/>
              <a:buChar char="•"/>
            </a:pPr>
            <a:r>
              <a:rPr lang="en-US" sz="2400" b="1" i="1" u="none" strike="noStrike" cap="none">
                <a:solidFill>
                  <a:schemeClr val="dk1"/>
                </a:solidFill>
                <a:latin typeface="Arial"/>
                <a:ea typeface="Arial"/>
                <a:cs typeface="Arial"/>
                <a:sym typeface="Arial"/>
              </a:rPr>
              <a:t>Debby Brunett</a:t>
            </a:r>
            <a:br>
              <a:rPr lang="en-US" sz="2400" b="1" i="1" u="none" strike="noStrike" cap="none">
                <a:solidFill>
                  <a:schemeClr val="dk1"/>
                </a:solidFill>
                <a:latin typeface="Arial"/>
                <a:ea typeface="Arial"/>
                <a:cs typeface="Arial"/>
                <a:sym typeface="Arial"/>
              </a:rPr>
            </a:br>
            <a:r>
              <a:rPr lang="en-US" sz="2400" b="0" i="1" u="none" strike="noStrike" cap="none">
                <a:solidFill>
                  <a:schemeClr val="dk1"/>
                </a:solidFill>
                <a:latin typeface="Arial"/>
                <a:ea typeface="Arial"/>
                <a:cs typeface="Arial"/>
                <a:sym typeface="Arial"/>
              </a:rPr>
              <a:t>School Business Specialist</a:t>
            </a:r>
            <a:br>
              <a:rPr lang="en-US" sz="2400" b="0" i="1"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Baird</a:t>
            </a:r>
            <a:endParaRPr sz="2400" b="0" i="1" u="none" strike="noStrike" cap="none">
              <a:solidFill>
                <a:schemeClr val="dk1"/>
              </a:solidFill>
              <a:latin typeface="Arial"/>
              <a:ea typeface="Arial"/>
              <a:cs typeface="Arial"/>
              <a:sym typeface="Arial"/>
            </a:endParaRPr>
          </a:p>
        </p:txBody>
      </p:sp>
      <p:pic>
        <p:nvPicPr>
          <p:cNvPr id="652" name="Google Shape;652;p71"/>
          <p:cNvPicPr preferRelativeResize="0"/>
          <p:nvPr/>
        </p:nvPicPr>
        <p:blipFill rotWithShape="1">
          <a:blip r:embed="rId4">
            <a:alphaModFix/>
          </a:blip>
          <a:srcRect/>
          <a:stretch/>
        </p:blipFill>
        <p:spPr>
          <a:xfrm>
            <a:off x="6029300" y="3690250"/>
            <a:ext cx="2783708" cy="2783708"/>
          </a:xfrm>
          <a:prstGeom prst="rect">
            <a:avLst/>
          </a:prstGeom>
          <a:noFill/>
          <a:ln>
            <a:noFill/>
          </a:ln>
        </p:spPr>
      </p:pic>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2"/>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
        <p:nvSpPr>
          <p:cNvPr id="659" name="Google Shape;659;p72"/>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Revenues: Outside the Revenue Limit Formula</a:t>
            </a:r>
            <a:endParaRPr/>
          </a:p>
        </p:txBody>
      </p:sp>
      <p:pic>
        <p:nvPicPr>
          <p:cNvPr id="660" name="Google Shape;660;p72"/>
          <p:cNvPicPr preferRelativeResize="0"/>
          <p:nvPr/>
        </p:nvPicPr>
        <p:blipFill rotWithShape="1">
          <a:blip r:embed="rId3">
            <a:alphaModFix/>
          </a:blip>
          <a:srcRect/>
          <a:stretch/>
        </p:blipFill>
        <p:spPr>
          <a:xfrm>
            <a:off x="152401" y="110929"/>
            <a:ext cx="1752600" cy="1949115"/>
          </a:xfrm>
          <a:prstGeom prst="rect">
            <a:avLst/>
          </a:prstGeom>
          <a:noFill/>
          <a:ln>
            <a:noFill/>
          </a:ln>
        </p:spPr>
      </p:pic>
      <p:sp>
        <p:nvSpPr>
          <p:cNvPr id="661" name="Google Shape;661;p72"/>
          <p:cNvSpPr txBox="1">
            <a:spLocks noGrp="1"/>
          </p:cNvSpPr>
          <p:nvPr>
            <p:ph type="body" idx="1"/>
          </p:nvPr>
        </p:nvSpPr>
        <p:spPr>
          <a:xfrm>
            <a:off x="230223" y="2237544"/>
            <a:ext cx="8229600" cy="38325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60"/>
              </a:spcBef>
              <a:spcAft>
                <a:spcPts val="0"/>
              </a:spcAft>
              <a:buClr>
                <a:schemeClr val="dk1"/>
              </a:buClr>
              <a:buSzPts val="2800"/>
              <a:buNone/>
            </a:pPr>
            <a:r>
              <a:rPr lang="en-US" sz="2400"/>
              <a:t>At the conclusion of this section participants will be able to: </a:t>
            </a:r>
            <a:endParaRPr/>
          </a:p>
          <a:p>
            <a:pPr marL="285750" lvl="0" indent="-285750" algn="l" rtl="0">
              <a:lnSpc>
                <a:spcPct val="90000"/>
              </a:lnSpc>
              <a:spcBef>
                <a:spcPts val="560"/>
              </a:spcBef>
              <a:spcAft>
                <a:spcPts val="0"/>
              </a:spcAft>
              <a:buClr>
                <a:schemeClr val="dk1"/>
              </a:buClr>
              <a:buSzPts val="2800"/>
              <a:buFont typeface="Arial"/>
              <a:buChar char="-"/>
            </a:pPr>
            <a:r>
              <a:rPr lang="en-US" sz="2400"/>
              <a:t>Recognize the ratio of revenue limit : non-revenue limit revenue</a:t>
            </a:r>
            <a:endParaRPr/>
          </a:p>
          <a:p>
            <a:pPr marL="285750" lvl="0" indent="-285750" algn="l" rtl="0">
              <a:lnSpc>
                <a:spcPct val="90000"/>
              </a:lnSpc>
              <a:spcBef>
                <a:spcPts val="560"/>
              </a:spcBef>
              <a:spcAft>
                <a:spcPts val="0"/>
              </a:spcAft>
              <a:buClr>
                <a:schemeClr val="dk1"/>
              </a:buClr>
              <a:buSzPts val="2800"/>
              <a:buFont typeface="Arial"/>
              <a:buChar char="-"/>
            </a:pPr>
            <a:r>
              <a:rPr lang="en-US" sz="2400"/>
              <a:t>Identify non-revenue limit revenues and describe how they’re received </a:t>
            </a:r>
            <a:endParaRPr/>
          </a:p>
          <a:p>
            <a:pPr marL="285750" lvl="0" indent="-285750" algn="l" rtl="0">
              <a:lnSpc>
                <a:spcPct val="90000"/>
              </a:lnSpc>
              <a:spcBef>
                <a:spcPts val="560"/>
              </a:spcBef>
              <a:spcAft>
                <a:spcPts val="0"/>
              </a:spcAft>
              <a:buClr>
                <a:schemeClr val="dk1"/>
              </a:buClr>
              <a:buSzPts val="2800"/>
              <a:buFont typeface="Arial"/>
              <a:buChar char="-"/>
            </a:pPr>
            <a:r>
              <a:rPr lang="en-US" sz="2400"/>
              <a:t>Describe the impact of short- and long- term revenue sources on expenditure allocations</a:t>
            </a:r>
            <a:endParaRPr/>
          </a:p>
          <a:p>
            <a:pPr marL="285750" lvl="0" indent="-107950" algn="l" rtl="0">
              <a:lnSpc>
                <a:spcPct val="90000"/>
              </a:lnSpc>
              <a:spcBef>
                <a:spcPts val="560"/>
              </a:spcBef>
              <a:spcAft>
                <a:spcPts val="0"/>
              </a:spcAft>
              <a:buClr>
                <a:schemeClr val="dk1"/>
              </a:buClr>
              <a:buSzPts val="2800"/>
              <a:buFont typeface="Arial"/>
              <a:buNone/>
            </a:pPr>
            <a:endParaRPr sz="2400"/>
          </a:p>
          <a:p>
            <a:pPr marL="285750" lvl="0" indent="-107950" algn="l" rtl="0">
              <a:lnSpc>
                <a:spcPct val="90000"/>
              </a:lnSpc>
              <a:spcBef>
                <a:spcPts val="560"/>
              </a:spcBef>
              <a:spcAft>
                <a:spcPts val="0"/>
              </a:spcAft>
              <a:buClr>
                <a:schemeClr val="dk1"/>
              </a:buClr>
              <a:buSzPts val="2800"/>
              <a:buFont typeface="Arial"/>
              <a:buNone/>
            </a:pPr>
            <a:endParaRPr sz="2400"/>
          </a:p>
          <a:p>
            <a:pPr marL="285750" lvl="0" indent="-107950" algn="l" rtl="0">
              <a:lnSpc>
                <a:spcPct val="90000"/>
              </a:lnSpc>
              <a:spcBef>
                <a:spcPts val="560"/>
              </a:spcBef>
              <a:spcAft>
                <a:spcPts val="0"/>
              </a:spcAft>
              <a:buClr>
                <a:schemeClr val="dk1"/>
              </a:buClr>
              <a:buSzPts val="2800"/>
              <a:buFont typeface="Arial"/>
              <a:buNone/>
            </a:pPr>
            <a:endParaRPr sz="2400"/>
          </a:p>
          <a:p>
            <a:pPr marL="285750" lvl="0" indent="-107950" algn="l" rtl="0">
              <a:lnSpc>
                <a:spcPct val="90000"/>
              </a:lnSpc>
              <a:spcBef>
                <a:spcPts val="560"/>
              </a:spcBef>
              <a:spcAft>
                <a:spcPts val="0"/>
              </a:spcAft>
              <a:buClr>
                <a:schemeClr val="dk1"/>
              </a:buClr>
              <a:buSzPts val="2800"/>
              <a:buFont typeface="Arial"/>
              <a:buNone/>
            </a:pPr>
            <a:endParaRPr sz="2400"/>
          </a:p>
          <a:p>
            <a:pPr marL="285750" lvl="0" indent="-107950" algn="l" rtl="0">
              <a:lnSpc>
                <a:spcPct val="90000"/>
              </a:lnSpc>
              <a:spcBef>
                <a:spcPts val="560"/>
              </a:spcBef>
              <a:spcAft>
                <a:spcPts val="0"/>
              </a:spcAft>
              <a:buClr>
                <a:schemeClr val="dk1"/>
              </a:buClr>
              <a:buSzPts val="2800"/>
              <a:buFont typeface="Arial"/>
              <a:buNone/>
            </a:pPr>
            <a:endParaRPr sz="1800"/>
          </a:p>
          <a:p>
            <a:pPr marL="285750" lvl="0" indent="-107950" algn="l" rtl="0">
              <a:lnSpc>
                <a:spcPct val="90000"/>
              </a:lnSpc>
              <a:spcBef>
                <a:spcPts val="560"/>
              </a:spcBef>
              <a:spcAft>
                <a:spcPts val="0"/>
              </a:spcAft>
              <a:buClr>
                <a:schemeClr val="dk1"/>
              </a:buClr>
              <a:buSzPts val="2800"/>
              <a:buFont typeface="Arial"/>
              <a:buNone/>
            </a:pPr>
            <a:endParaRPr sz="2000"/>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73"/>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
        <p:nvSpPr>
          <p:cNvPr id="668" name="Google Shape;668;p73"/>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Revenues: Outside the Revenue Limit Formula</a:t>
            </a:r>
            <a:endParaRPr/>
          </a:p>
        </p:txBody>
      </p:sp>
      <p:pic>
        <p:nvPicPr>
          <p:cNvPr id="669" name="Google Shape;669;p73"/>
          <p:cNvPicPr preferRelativeResize="0"/>
          <p:nvPr/>
        </p:nvPicPr>
        <p:blipFill rotWithShape="1">
          <a:blip r:embed="rId3">
            <a:alphaModFix/>
          </a:blip>
          <a:srcRect/>
          <a:stretch/>
        </p:blipFill>
        <p:spPr>
          <a:xfrm>
            <a:off x="152401" y="110929"/>
            <a:ext cx="1752600" cy="1949115"/>
          </a:xfrm>
          <a:prstGeom prst="rect">
            <a:avLst/>
          </a:prstGeom>
          <a:noFill/>
          <a:ln>
            <a:noFill/>
          </a:ln>
        </p:spPr>
      </p:pic>
      <p:pic>
        <p:nvPicPr>
          <p:cNvPr id="670" name="Google Shape;670;p73"/>
          <p:cNvPicPr preferRelativeResize="0"/>
          <p:nvPr/>
        </p:nvPicPr>
        <p:blipFill>
          <a:blip r:embed="rId4">
            <a:alphaModFix/>
          </a:blip>
          <a:stretch>
            <a:fillRect/>
          </a:stretch>
        </p:blipFill>
        <p:spPr>
          <a:xfrm>
            <a:off x="152400" y="2212444"/>
            <a:ext cx="8839201" cy="3084317"/>
          </a:xfrm>
          <a:prstGeom prst="rect">
            <a:avLst/>
          </a:prstGeom>
          <a:noFill/>
          <a:ln>
            <a:noFill/>
          </a:ln>
        </p:spPr>
      </p:pic>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7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
        <p:nvSpPr>
          <p:cNvPr id="677" name="Google Shape;677;p74"/>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Revenues: Outside the Revenue Limit Formula</a:t>
            </a:r>
            <a:endParaRPr/>
          </a:p>
        </p:txBody>
      </p:sp>
      <p:pic>
        <p:nvPicPr>
          <p:cNvPr id="678" name="Google Shape;678;p74"/>
          <p:cNvPicPr preferRelativeResize="0"/>
          <p:nvPr/>
        </p:nvPicPr>
        <p:blipFill rotWithShape="1">
          <a:blip r:embed="rId3">
            <a:alphaModFix/>
          </a:blip>
          <a:srcRect/>
          <a:stretch/>
        </p:blipFill>
        <p:spPr>
          <a:xfrm>
            <a:off x="152401" y="110929"/>
            <a:ext cx="1752600" cy="1949115"/>
          </a:xfrm>
          <a:prstGeom prst="rect">
            <a:avLst/>
          </a:prstGeom>
          <a:noFill/>
          <a:ln>
            <a:noFill/>
          </a:ln>
        </p:spPr>
      </p:pic>
      <p:pic>
        <p:nvPicPr>
          <p:cNvPr id="679" name="Google Shape;679;p74"/>
          <p:cNvPicPr preferRelativeResize="0"/>
          <p:nvPr/>
        </p:nvPicPr>
        <p:blipFill>
          <a:blip r:embed="rId4">
            <a:alphaModFix/>
          </a:blip>
          <a:stretch>
            <a:fillRect/>
          </a:stretch>
        </p:blipFill>
        <p:spPr>
          <a:xfrm>
            <a:off x="152400" y="2212444"/>
            <a:ext cx="8744781" cy="3880381"/>
          </a:xfrm>
          <a:prstGeom prst="rect">
            <a:avLst/>
          </a:prstGeom>
          <a:noFill/>
          <a:ln>
            <a:noFill/>
          </a:ln>
        </p:spPr>
      </p:pic>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75"/>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
        <p:nvSpPr>
          <p:cNvPr id="686" name="Google Shape;686;p75"/>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Revenues: Outside the Revenue Limit Formula</a:t>
            </a:r>
            <a:endParaRPr/>
          </a:p>
        </p:txBody>
      </p:sp>
      <p:pic>
        <p:nvPicPr>
          <p:cNvPr id="687" name="Google Shape;687;p75"/>
          <p:cNvPicPr preferRelativeResize="0"/>
          <p:nvPr/>
        </p:nvPicPr>
        <p:blipFill rotWithShape="1">
          <a:blip r:embed="rId3">
            <a:alphaModFix/>
          </a:blip>
          <a:srcRect/>
          <a:stretch/>
        </p:blipFill>
        <p:spPr>
          <a:xfrm>
            <a:off x="152401" y="110929"/>
            <a:ext cx="1752600" cy="1949115"/>
          </a:xfrm>
          <a:prstGeom prst="rect">
            <a:avLst/>
          </a:prstGeom>
          <a:noFill/>
          <a:ln>
            <a:noFill/>
          </a:ln>
        </p:spPr>
      </p:pic>
      <p:pic>
        <p:nvPicPr>
          <p:cNvPr id="688" name="Google Shape;688;p75"/>
          <p:cNvPicPr preferRelativeResize="0"/>
          <p:nvPr/>
        </p:nvPicPr>
        <p:blipFill>
          <a:blip r:embed="rId4">
            <a:alphaModFix/>
          </a:blip>
          <a:stretch>
            <a:fillRect/>
          </a:stretch>
        </p:blipFill>
        <p:spPr>
          <a:xfrm>
            <a:off x="1691275" y="1876901"/>
            <a:ext cx="6435725" cy="4784725"/>
          </a:xfrm>
          <a:prstGeom prst="rect">
            <a:avLst/>
          </a:prstGeom>
          <a:noFill/>
          <a:ln>
            <a:noFill/>
          </a:ln>
        </p:spPr>
      </p:pic>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76"/>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
        <p:nvSpPr>
          <p:cNvPr id="695" name="Google Shape;695;p76"/>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Revenues: Outside the Revenue Limit Formula</a:t>
            </a:r>
            <a:endParaRPr/>
          </a:p>
        </p:txBody>
      </p:sp>
      <p:pic>
        <p:nvPicPr>
          <p:cNvPr id="696" name="Google Shape;696;p76"/>
          <p:cNvPicPr preferRelativeResize="0"/>
          <p:nvPr/>
        </p:nvPicPr>
        <p:blipFill rotWithShape="1">
          <a:blip r:embed="rId3">
            <a:alphaModFix/>
          </a:blip>
          <a:srcRect/>
          <a:stretch/>
        </p:blipFill>
        <p:spPr>
          <a:xfrm>
            <a:off x="152401" y="110929"/>
            <a:ext cx="1752600" cy="1949115"/>
          </a:xfrm>
          <a:prstGeom prst="rect">
            <a:avLst/>
          </a:prstGeom>
          <a:noFill/>
          <a:ln>
            <a:noFill/>
          </a:ln>
        </p:spPr>
      </p:pic>
      <p:pic>
        <p:nvPicPr>
          <p:cNvPr id="697" name="Google Shape;697;p76"/>
          <p:cNvPicPr preferRelativeResize="0"/>
          <p:nvPr/>
        </p:nvPicPr>
        <p:blipFill>
          <a:blip r:embed="rId4">
            <a:alphaModFix/>
          </a:blip>
          <a:stretch>
            <a:fillRect/>
          </a:stretch>
        </p:blipFill>
        <p:spPr>
          <a:xfrm>
            <a:off x="437400" y="1849902"/>
            <a:ext cx="7851600" cy="4595825"/>
          </a:xfrm>
          <a:prstGeom prst="rect">
            <a:avLst/>
          </a:prstGeom>
          <a:noFill/>
          <a:ln>
            <a:noFill/>
          </a:ln>
        </p:spPr>
      </p:pic>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77"/>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
        <p:nvSpPr>
          <p:cNvPr id="704" name="Google Shape;704;p77"/>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Revenues: Outside the Revenue Limit Formula</a:t>
            </a:r>
            <a:endParaRPr/>
          </a:p>
        </p:txBody>
      </p:sp>
      <p:sp>
        <p:nvSpPr>
          <p:cNvPr id="705" name="Google Shape;705;p77"/>
          <p:cNvSpPr txBox="1">
            <a:spLocks noGrp="1"/>
          </p:cNvSpPr>
          <p:nvPr>
            <p:ph type="body" idx="1"/>
          </p:nvPr>
        </p:nvSpPr>
        <p:spPr>
          <a:xfrm>
            <a:off x="457199" y="2057400"/>
            <a:ext cx="8463125" cy="4495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60"/>
              </a:spcBef>
              <a:spcAft>
                <a:spcPts val="0"/>
              </a:spcAft>
              <a:buClr>
                <a:schemeClr val="dk1"/>
              </a:buClr>
              <a:buSzPts val="2800"/>
              <a:buNone/>
            </a:pPr>
            <a:r>
              <a:rPr lang="en-US" sz="2800"/>
              <a:t>Open Enrollment Revenue</a:t>
            </a:r>
            <a:endParaRPr/>
          </a:p>
          <a:p>
            <a:pPr marL="0" lvl="0" indent="0" algn="l" rtl="0">
              <a:lnSpc>
                <a:spcPct val="90000"/>
              </a:lnSpc>
              <a:spcBef>
                <a:spcPts val="560"/>
              </a:spcBef>
              <a:spcAft>
                <a:spcPts val="0"/>
              </a:spcAft>
              <a:buClr>
                <a:schemeClr val="dk1"/>
              </a:buClr>
              <a:buSzPts val="2800"/>
              <a:buNone/>
            </a:pPr>
            <a:endParaRPr sz="1000"/>
          </a:p>
          <a:p>
            <a:pPr marL="0" lvl="0" indent="0" algn="l" rtl="0">
              <a:lnSpc>
                <a:spcPct val="90000"/>
              </a:lnSpc>
              <a:spcBef>
                <a:spcPts val="560"/>
              </a:spcBef>
              <a:spcAft>
                <a:spcPts val="0"/>
              </a:spcAft>
              <a:buClr>
                <a:schemeClr val="dk1"/>
              </a:buClr>
              <a:buSzPts val="2800"/>
              <a:buNone/>
            </a:pPr>
            <a:r>
              <a:rPr lang="en-US" sz="2800"/>
              <a:t>	Open Enrolled In </a:t>
            </a:r>
            <a:r>
              <a:rPr lang="en-US" sz="2800" b="1"/>
              <a:t>F.T.E </a:t>
            </a:r>
            <a:r>
              <a:rPr lang="en-US" sz="2800"/>
              <a:t>* per-pupil $</a:t>
            </a:r>
            <a:endParaRPr/>
          </a:p>
          <a:p>
            <a:pPr marL="0" lvl="0" indent="0" algn="l" rtl="0">
              <a:lnSpc>
                <a:spcPct val="90000"/>
              </a:lnSpc>
              <a:spcBef>
                <a:spcPts val="560"/>
              </a:spcBef>
              <a:spcAft>
                <a:spcPts val="0"/>
              </a:spcAft>
              <a:buClr>
                <a:schemeClr val="dk1"/>
              </a:buClr>
              <a:buSzPts val="2800"/>
              <a:buNone/>
            </a:pPr>
            <a:endParaRPr sz="2800"/>
          </a:p>
          <a:p>
            <a:pPr marL="0" lvl="0" indent="0" algn="l" rtl="0">
              <a:lnSpc>
                <a:spcPct val="90000"/>
              </a:lnSpc>
              <a:spcBef>
                <a:spcPts val="560"/>
              </a:spcBef>
              <a:spcAft>
                <a:spcPts val="0"/>
              </a:spcAft>
              <a:buClr>
                <a:schemeClr val="dk1"/>
              </a:buClr>
              <a:buSzPts val="2800"/>
              <a:buNone/>
            </a:pPr>
            <a:r>
              <a:rPr lang="en-US" sz="2800"/>
              <a:t>	2022-23 $s 	Regular Educ:   $8,224</a:t>
            </a:r>
            <a:endParaRPr/>
          </a:p>
          <a:p>
            <a:pPr marL="0" lvl="0" indent="0" algn="l" rtl="0">
              <a:lnSpc>
                <a:spcPct val="90000"/>
              </a:lnSpc>
              <a:spcBef>
                <a:spcPts val="560"/>
              </a:spcBef>
              <a:spcAft>
                <a:spcPts val="0"/>
              </a:spcAft>
              <a:buClr>
                <a:schemeClr val="dk1"/>
              </a:buClr>
              <a:buSzPts val="2800"/>
              <a:buNone/>
            </a:pPr>
            <a:r>
              <a:rPr lang="en-US" sz="2800"/>
              <a:t>				  		Special Educ:  $13,076</a:t>
            </a:r>
            <a:endParaRPr/>
          </a:p>
          <a:p>
            <a:pPr marL="0" lvl="0" indent="0" algn="l" rtl="0">
              <a:lnSpc>
                <a:spcPct val="90000"/>
              </a:lnSpc>
              <a:spcBef>
                <a:spcPts val="560"/>
              </a:spcBef>
              <a:spcAft>
                <a:spcPts val="0"/>
              </a:spcAft>
              <a:buClr>
                <a:schemeClr val="dk1"/>
              </a:buClr>
              <a:buSzPts val="2800"/>
              <a:buNone/>
            </a:pPr>
            <a:endParaRPr sz="1600"/>
          </a:p>
          <a:p>
            <a:pPr marL="457200" lvl="0" indent="-457200" algn="l" rtl="0">
              <a:lnSpc>
                <a:spcPct val="90000"/>
              </a:lnSpc>
              <a:spcBef>
                <a:spcPts val="560"/>
              </a:spcBef>
              <a:spcAft>
                <a:spcPts val="0"/>
              </a:spcAft>
              <a:buSzPts val="2800"/>
              <a:buChar char="•"/>
            </a:pPr>
            <a:r>
              <a:rPr lang="en-US" sz="2400"/>
              <a:t>Per-pupil amount is: </a:t>
            </a:r>
            <a:endParaRPr/>
          </a:p>
          <a:p>
            <a:pPr marL="914400" lvl="1" indent="-457200" algn="l" rtl="0">
              <a:lnSpc>
                <a:spcPct val="90000"/>
              </a:lnSpc>
              <a:spcBef>
                <a:spcPts val="560"/>
              </a:spcBef>
              <a:spcAft>
                <a:spcPts val="0"/>
              </a:spcAft>
              <a:buSzPts val="2800"/>
              <a:buChar char="–"/>
            </a:pPr>
            <a:r>
              <a:rPr lang="en-US" sz="2200"/>
              <a:t>Prorated for part-time programs or partial-year attendance</a:t>
            </a:r>
            <a:endParaRPr/>
          </a:p>
          <a:p>
            <a:pPr marL="914400" lvl="1" indent="-279400" algn="l" rtl="0">
              <a:lnSpc>
                <a:spcPct val="90000"/>
              </a:lnSpc>
              <a:spcBef>
                <a:spcPts val="560"/>
              </a:spcBef>
              <a:spcAft>
                <a:spcPts val="0"/>
              </a:spcAft>
              <a:buSzPts val="2800"/>
              <a:buNone/>
            </a:pPr>
            <a:endParaRPr sz="2000"/>
          </a:p>
        </p:txBody>
      </p:sp>
      <p:pic>
        <p:nvPicPr>
          <p:cNvPr id="706" name="Google Shape;706;p77"/>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8"/>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
        <p:nvSpPr>
          <p:cNvPr id="713" name="Google Shape;713;p78"/>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Revenues: Outside the Revenue Limit Formula</a:t>
            </a:r>
            <a:endParaRPr/>
          </a:p>
        </p:txBody>
      </p:sp>
      <p:sp>
        <p:nvSpPr>
          <p:cNvPr id="714" name="Google Shape;714;p78"/>
          <p:cNvSpPr txBox="1">
            <a:spLocks noGrp="1"/>
          </p:cNvSpPr>
          <p:nvPr>
            <p:ph type="body" idx="1"/>
          </p:nvPr>
        </p:nvSpPr>
        <p:spPr>
          <a:xfrm>
            <a:off x="457200" y="2057400"/>
            <a:ext cx="82296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560"/>
              </a:spcBef>
              <a:spcAft>
                <a:spcPts val="0"/>
              </a:spcAft>
              <a:buClr>
                <a:schemeClr val="dk1"/>
              </a:buClr>
              <a:buSzPts val="2800"/>
              <a:buFont typeface="Arial"/>
              <a:buChar char="•"/>
            </a:pPr>
            <a:r>
              <a:rPr lang="en-US" sz="2800"/>
              <a:t>State and Federal Grants/Aids examples:</a:t>
            </a:r>
            <a:endParaRPr/>
          </a:p>
          <a:p>
            <a:pPr marL="342900" lvl="0" indent="-165100" algn="l" rtl="0">
              <a:lnSpc>
                <a:spcPct val="90000"/>
              </a:lnSpc>
              <a:spcBef>
                <a:spcPts val="560"/>
              </a:spcBef>
              <a:spcAft>
                <a:spcPts val="0"/>
              </a:spcAft>
              <a:buClr>
                <a:schemeClr val="dk1"/>
              </a:buClr>
              <a:buSzPts val="2800"/>
              <a:buFont typeface="Arial"/>
              <a:buNone/>
            </a:pPr>
            <a:endParaRPr sz="2800"/>
          </a:p>
          <a:p>
            <a:pPr marL="342900" lvl="0" indent="-165100" algn="l" rtl="0">
              <a:lnSpc>
                <a:spcPct val="90000"/>
              </a:lnSpc>
              <a:spcBef>
                <a:spcPts val="560"/>
              </a:spcBef>
              <a:spcAft>
                <a:spcPts val="0"/>
              </a:spcAft>
              <a:buClr>
                <a:schemeClr val="dk1"/>
              </a:buClr>
              <a:buSzPts val="2800"/>
              <a:buFont typeface="Arial"/>
              <a:buNone/>
            </a:pPr>
            <a:endParaRPr sz="2800"/>
          </a:p>
          <a:p>
            <a:pPr marL="342900" lvl="0" indent="-165100" algn="l" rtl="0">
              <a:lnSpc>
                <a:spcPct val="90000"/>
              </a:lnSpc>
              <a:spcBef>
                <a:spcPts val="560"/>
              </a:spcBef>
              <a:spcAft>
                <a:spcPts val="0"/>
              </a:spcAft>
              <a:buClr>
                <a:schemeClr val="dk1"/>
              </a:buClr>
              <a:buSzPts val="2800"/>
              <a:buFont typeface="Arial"/>
              <a:buNone/>
            </a:pPr>
            <a:endParaRPr sz="2800"/>
          </a:p>
          <a:p>
            <a:pPr marL="342900" lvl="0" indent="-165100" algn="l" rtl="0">
              <a:lnSpc>
                <a:spcPct val="90000"/>
              </a:lnSpc>
              <a:spcBef>
                <a:spcPts val="560"/>
              </a:spcBef>
              <a:spcAft>
                <a:spcPts val="0"/>
              </a:spcAft>
              <a:buClr>
                <a:schemeClr val="dk1"/>
              </a:buClr>
              <a:buSzPts val="2800"/>
              <a:buFont typeface="Arial"/>
              <a:buNone/>
            </a:pPr>
            <a:endParaRPr sz="2800"/>
          </a:p>
          <a:p>
            <a:pPr marL="342900" lvl="0" indent="-165100" algn="l" rtl="0">
              <a:lnSpc>
                <a:spcPct val="90000"/>
              </a:lnSpc>
              <a:spcBef>
                <a:spcPts val="560"/>
              </a:spcBef>
              <a:spcAft>
                <a:spcPts val="0"/>
              </a:spcAft>
              <a:buClr>
                <a:schemeClr val="dk1"/>
              </a:buClr>
              <a:buSzPts val="2800"/>
              <a:buFont typeface="Arial"/>
              <a:buNone/>
            </a:pPr>
            <a:endParaRPr sz="2800"/>
          </a:p>
          <a:p>
            <a:pPr marL="342900" lvl="0" indent="-165100" algn="l" rtl="0">
              <a:lnSpc>
                <a:spcPct val="90000"/>
              </a:lnSpc>
              <a:spcBef>
                <a:spcPts val="560"/>
              </a:spcBef>
              <a:spcAft>
                <a:spcPts val="0"/>
              </a:spcAft>
              <a:buClr>
                <a:schemeClr val="dk1"/>
              </a:buClr>
              <a:buSzPts val="2800"/>
              <a:buFont typeface="Arial"/>
              <a:buNone/>
            </a:pPr>
            <a:endParaRPr sz="2800"/>
          </a:p>
          <a:p>
            <a:pPr marL="0" lvl="0" indent="0" algn="l" rtl="0">
              <a:lnSpc>
                <a:spcPct val="90000"/>
              </a:lnSpc>
              <a:spcBef>
                <a:spcPts val="560"/>
              </a:spcBef>
              <a:spcAft>
                <a:spcPts val="0"/>
              </a:spcAft>
              <a:buClr>
                <a:schemeClr val="dk1"/>
              </a:buClr>
              <a:buSzPts val="2800"/>
              <a:buNone/>
            </a:pPr>
            <a:endParaRPr sz="600"/>
          </a:p>
          <a:p>
            <a:pPr marL="342900" lvl="0" indent="-165100" algn="l" rtl="0">
              <a:lnSpc>
                <a:spcPct val="90000"/>
              </a:lnSpc>
              <a:spcBef>
                <a:spcPts val="560"/>
              </a:spcBef>
              <a:spcAft>
                <a:spcPts val="0"/>
              </a:spcAft>
              <a:buClr>
                <a:schemeClr val="dk1"/>
              </a:buClr>
              <a:buSzPts val="2800"/>
              <a:buFont typeface="Arial"/>
              <a:buNone/>
            </a:pPr>
            <a:endParaRPr sz="1050"/>
          </a:p>
          <a:p>
            <a:pPr marL="342900" lvl="0" indent="-342900" algn="l" rtl="0">
              <a:lnSpc>
                <a:spcPct val="90000"/>
              </a:lnSpc>
              <a:spcBef>
                <a:spcPts val="560"/>
              </a:spcBef>
              <a:spcAft>
                <a:spcPts val="0"/>
              </a:spcAft>
              <a:buClr>
                <a:schemeClr val="dk1"/>
              </a:buClr>
              <a:buSzPts val="2800"/>
              <a:buFont typeface="Arial"/>
              <a:buChar char="•"/>
            </a:pPr>
            <a:r>
              <a:rPr lang="en-US" sz="2800"/>
              <a:t>Expensed on allowable items; then reimbursed</a:t>
            </a:r>
            <a:endParaRPr/>
          </a:p>
          <a:p>
            <a:pPr marL="342900" lvl="0" indent="-342900" algn="l" rtl="0">
              <a:lnSpc>
                <a:spcPct val="90000"/>
              </a:lnSpc>
              <a:spcBef>
                <a:spcPts val="560"/>
              </a:spcBef>
              <a:spcAft>
                <a:spcPts val="0"/>
              </a:spcAft>
              <a:buClr>
                <a:schemeClr val="dk1"/>
              </a:buClr>
              <a:buSzPts val="2800"/>
              <a:buFont typeface="Arial"/>
              <a:buChar char="•"/>
            </a:pPr>
            <a:r>
              <a:rPr lang="en-US" sz="2800"/>
              <a:t>Consider grant duration vs. grant expense</a:t>
            </a:r>
            <a:endParaRPr/>
          </a:p>
          <a:p>
            <a:pPr marL="800100" lvl="1" indent="-165100" algn="l" rtl="0">
              <a:lnSpc>
                <a:spcPct val="90000"/>
              </a:lnSpc>
              <a:spcBef>
                <a:spcPts val="560"/>
              </a:spcBef>
              <a:spcAft>
                <a:spcPts val="0"/>
              </a:spcAft>
              <a:buSzPts val="2800"/>
              <a:buFont typeface="Arial"/>
              <a:buNone/>
            </a:pPr>
            <a:endParaRPr sz="2400"/>
          </a:p>
        </p:txBody>
      </p:sp>
      <p:pic>
        <p:nvPicPr>
          <p:cNvPr id="715" name="Google Shape;715;p78"/>
          <p:cNvPicPr preferRelativeResize="0"/>
          <p:nvPr/>
        </p:nvPicPr>
        <p:blipFill rotWithShape="1">
          <a:blip r:embed="rId3">
            <a:alphaModFix/>
          </a:blip>
          <a:srcRect/>
          <a:stretch/>
        </p:blipFill>
        <p:spPr>
          <a:xfrm>
            <a:off x="152401" y="110929"/>
            <a:ext cx="1752600" cy="1949115"/>
          </a:xfrm>
          <a:prstGeom prst="rect">
            <a:avLst/>
          </a:prstGeom>
          <a:noFill/>
          <a:ln>
            <a:noFill/>
          </a:ln>
        </p:spPr>
      </p:pic>
      <p:sp>
        <p:nvSpPr>
          <p:cNvPr id="716" name="Google Shape;716;p78"/>
          <p:cNvSpPr/>
          <p:nvPr/>
        </p:nvSpPr>
        <p:spPr>
          <a:xfrm>
            <a:off x="461817" y="2770908"/>
            <a:ext cx="2078182" cy="55418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chemeClr val="accent2"/>
                </a:solidFill>
                <a:latin typeface="Arial"/>
                <a:ea typeface="Arial"/>
                <a:cs typeface="Arial"/>
                <a:sym typeface="Arial"/>
              </a:rPr>
              <a:t>Title IA</a:t>
            </a:r>
            <a:endParaRPr/>
          </a:p>
        </p:txBody>
      </p:sp>
      <p:sp>
        <p:nvSpPr>
          <p:cNvPr id="717" name="Google Shape;717;p78"/>
          <p:cNvSpPr/>
          <p:nvPr/>
        </p:nvSpPr>
        <p:spPr>
          <a:xfrm>
            <a:off x="4077855" y="3435928"/>
            <a:ext cx="2078182" cy="55418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8AC6CC"/>
                </a:solidFill>
                <a:latin typeface="Arial"/>
                <a:ea typeface="Arial"/>
                <a:cs typeface="Arial"/>
                <a:sym typeface="Arial"/>
              </a:rPr>
              <a:t>Title IIA</a:t>
            </a:r>
            <a:endParaRPr/>
          </a:p>
        </p:txBody>
      </p:sp>
      <p:sp>
        <p:nvSpPr>
          <p:cNvPr id="718" name="Google Shape;718;p78"/>
          <p:cNvSpPr/>
          <p:nvPr/>
        </p:nvSpPr>
        <p:spPr>
          <a:xfrm>
            <a:off x="1750292" y="3329709"/>
            <a:ext cx="2078182" cy="55418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606060"/>
                </a:solidFill>
                <a:latin typeface="Arial"/>
                <a:ea typeface="Arial"/>
                <a:cs typeface="Arial"/>
                <a:sym typeface="Arial"/>
              </a:rPr>
              <a:t>Title IIIA</a:t>
            </a:r>
            <a:endParaRPr/>
          </a:p>
        </p:txBody>
      </p:sp>
      <p:sp>
        <p:nvSpPr>
          <p:cNvPr id="719" name="Google Shape;719;p78"/>
          <p:cNvSpPr/>
          <p:nvPr/>
        </p:nvSpPr>
        <p:spPr>
          <a:xfrm>
            <a:off x="461817" y="3990110"/>
            <a:ext cx="2078182" cy="55418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7373D1"/>
                </a:solidFill>
                <a:latin typeface="Arial"/>
                <a:ea typeface="Arial"/>
                <a:cs typeface="Arial"/>
                <a:sym typeface="Arial"/>
              </a:rPr>
              <a:t>Title IVA</a:t>
            </a:r>
            <a:endParaRPr/>
          </a:p>
        </p:txBody>
      </p:sp>
      <p:sp>
        <p:nvSpPr>
          <p:cNvPr id="720" name="Google Shape;720;p78"/>
          <p:cNvSpPr/>
          <p:nvPr/>
        </p:nvSpPr>
        <p:spPr>
          <a:xfrm>
            <a:off x="2789383" y="2752435"/>
            <a:ext cx="2780144" cy="55418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44969F"/>
                </a:solidFill>
                <a:latin typeface="Arial"/>
                <a:ea typeface="Arial"/>
                <a:cs typeface="Arial"/>
                <a:sym typeface="Arial"/>
              </a:rPr>
              <a:t>Flow Through</a:t>
            </a:r>
            <a:endParaRPr/>
          </a:p>
        </p:txBody>
      </p:sp>
      <p:sp>
        <p:nvSpPr>
          <p:cNvPr id="721" name="Google Shape;721;p78"/>
          <p:cNvSpPr/>
          <p:nvPr/>
        </p:nvSpPr>
        <p:spPr>
          <a:xfrm>
            <a:off x="2789383" y="4147122"/>
            <a:ext cx="3971635" cy="55418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BFBFBF"/>
                </a:solidFill>
                <a:latin typeface="Arial"/>
                <a:ea typeface="Arial"/>
                <a:cs typeface="Arial"/>
                <a:sym typeface="Arial"/>
              </a:rPr>
              <a:t>PreK Flow Through</a:t>
            </a:r>
            <a:endParaRPr/>
          </a:p>
        </p:txBody>
      </p:sp>
      <p:sp>
        <p:nvSpPr>
          <p:cNvPr id="722" name="Google Shape;722;p78"/>
          <p:cNvSpPr/>
          <p:nvPr/>
        </p:nvSpPr>
        <p:spPr>
          <a:xfrm>
            <a:off x="6225309" y="3435928"/>
            <a:ext cx="2507672" cy="55418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1E4649"/>
                </a:solidFill>
                <a:latin typeface="Arial"/>
                <a:ea typeface="Arial"/>
                <a:cs typeface="Arial"/>
                <a:sym typeface="Arial"/>
              </a:rPr>
              <a:t>Carl Perkins</a:t>
            </a:r>
            <a:endParaRPr/>
          </a:p>
        </p:txBody>
      </p:sp>
      <p:sp>
        <p:nvSpPr>
          <p:cNvPr id="723" name="Google Shape;723;p78"/>
          <p:cNvSpPr/>
          <p:nvPr/>
        </p:nvSpPr>
        <p:spPr>
          <a:xfrm>
            <a:off x="5814291" y="2794001"/>
            <a:ext cx="2780144" cy="55418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44969F"/>
                </a:solidFill>
                <a:latin typeface="Arial"/>
                <a:ea typeface="Arial"/>
                <a:cs typeface="Arial"/>
                <a:sym typeface="Arial"/>
              </a:rPr>
              <a:t>REAP</a:t>
            </a:r>
            <a:endParaRPr/>
          </a:p>
        </p:txBody>
      </p:sp>
      <p:sp>
        <p:nvSpPr>
          <p:cNvPr id="724" name="Google Shape;724;p78"/>
          <p:cNvSpPr/>
          <p:nvPr/>
        </p:nvSpPr>
        <p:spPr>
          <a:xfrm>
            <a:off x="461817" y="4927609"/>
            <a:ext cx="3154217" cy="55418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595959"/>
                </a:solidFill>
                <a:latin typeface="Arial"/>
                <a:ea typeface="Arial"/>
                <a:cs typeface="Arial"/>
                <a:sym typeface="Arial"/>
              </a:rPr>
              <a:t>1:1 Technology</a:t>
            </a:r>
            <a:endParaRPr/>
          </a:p>
        </p:txBody>
      </p:sp>
      <p:sp>
        <p:nvSpPr>
          <p:cNvPr id="725" name="Google Shape;725;p78"/>
          <p:cNvSpPr/>
          <p:nvPr/>
        </p:nvSpPr>
        <p:spPr>
          <a:xfrm>
            <a:off x="267855" y="2658754"/>
            <a:ext cx="8668326" cy="3045361"/>
          </a:xfrm>
          <a:prstGeom prst="rect">
            <a:avLst/>
          </a:prstGeom>
          <a:noFill/>
          <a:ln w="25400" cap="flat" cmpd="sng">
            <a:solidFill>
              <a:srgbClr val="88A3A5"/>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6" name="Google Shape;726;p78"/>
          <p:cNvSpPr/>
          <p:nvPr/>
        </p:nvSpPr>
        <p:spPr>
          <a:xfrm>
            <a:off x="5784272" y="4858333"/>
            <a:ext cx="2948709" cy="55418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212167"/>
                </a:solidFill>
                <a:latin typeface="Arial"/>
                <a:ea typeface="Arial"/>
                <a:cs typeface="Arial"/>
                <a:sym typeface="Arial"/>
              </a:rPr>
              <a:t>Educator Effectiveness</a:t>
            </a:r>
            <a:endParaRPr/>
          </a:p>
        </p:txBody>
      </p:sp>
      <p:sp>
        <p:nvSpPr>
          <p:cNvPr id="727" name="Google Shape;727;p78"/>
          <p:cNvSpPr/>
          <p:nvPr/>
        </p:nvSpPr>
        <p:spPr>
          <a:xfrm>
            <a:off x="3937519" y="4964535"/>
            <a:ext cx="1632008" cy="55418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FF7C80"/>
                </a:solidFill>
                <a:latin typeface="Arial"/>
                <a:ea typeface="Arial"/>
                <a:cs typeface="Arial"/>
                <a:sym typeface="Arial"/>
              </a:rPr>
              <a:t>ESSER</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5"/>
                                        </p:tgtEl>
                                        <p:attrNameLst>
                                          <p:attrName>style.visibility</p:attrName>
                                        </p:attrNameLst>
                                      </p:cBhvr>
                                      <p:to>
                                        <p:strVal val="visible"/>
                                      </p:to>
                                    </p:set>
                                    <p:animEffect transition="in" filter="fade">
                                      <p:cBhvr>
                                        <p:cTn id="7" dur="500"/>
                                        <p:tgtEl>
                                          <p:spTgt spid="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9"/>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
        <p:nvSpPr>
          <p:cNvPr id="734" name="Google Shape;734;p79"/>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Revenues: Outside the Revenue Limit Formula</a:t>
            </a:r>
            <a:endParaRPr/>
          </a:p>
        </p:txBody>
      </p:sp>
      <p:sp>
        <p:nvSpPr>
          <p:cNvPr id="735" name="Google Shape;735;p79"/>
          <p:cNvSpPr txBox="1">
            <a:spLocks noGrp="1"/>
          </p:cNvSpPr>
          <p:nvPr>
            <p:ph type="body" idx="1"/>
          </p:nvPr>
        </p:nvSpPr>
        <p:spPr>
          <a:xfrm>
            <a:off x="457200" y="2057400"/>
            <a:ext cx="2764971" cy="41878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60"/>
              </a:spcBef>
              <a:spcAft>
                <a:spcPts val="0"/>
              </a:spcAft>
              <a:buClr>
                <a:schemeClr val="dk1"/>
              </a:buClr>
              <a:buSzPts val="2800"/>
              <a:buNone/>
            </a:pPr>
            <a:r>
              <a:rPr lang="en-US" sz="2800"/>
              <a:t>Other:</a:t>
            </a:r>
            <a:endParaRPr/>
          </a:p>
          <a:p>
            <a:pPr marL="342900" lvl="0" indent="-342900" algn="l" rtl="0">
              <a:lnSpc>
                <a:spcPct val="90000"/>
              </a:lnSpc>
              <a:spcBef>
                <a:spcPts val="560"/>
              </a:spcBef>
              <a:spcAft>
                <a:spcPts val="0"/>
              </a:spcAft>
              <a:buSzPts val="2800"/>
              <a:buChar char="•"/>
            </a:pPr>
            <a:r>
              <a:rPr lang="en-US" sz="2600"/>
              <a:t>Payments between districts</a:t>
            </a:r>
            <a:endParaRPr/>
          </a:p>
          <a:p>
            <a:pPr marL="342900" lvl="0" indent="-342900" algn="l" rtl="0">
              <a:lnSpc>
                <a:spcPct val="90000"/>
              </a:lnSpc>
              <a:spcBef>
                <a:spcPts val="560"/>
              </a:spcBef>
              <a:spcAft>
                <a:spcPts val="0"/>
              </a:spcAft>
              <a:buSzPts val="2800"/>
              <a:buChar char="•"/>
            </a:pPr>
            <a:r>
              <a:rPr lang="en-US" sz="2600"/>
              <a:t>School fees</a:t>
            </a:r>
            <a:endParaRPr/>
          </a:p>
          <a:p>
            <a:pPr marL="342900" lvl="0" indent="-342900" algn="l" rtl="0">
              <a:lnSpc>
                <a:spcPct val="90000"/>
              </a:lnSpc>
              <a:spcBef>
                <a:spcPts val="560"/>
              </a:spcBef>
              <a:spcAft>
                <a:spcPts val="0"/>
              </a:spcAft>
              <a:buSzPts val="2800"/>
              <a:buChar char="•"/>
            </a:pPr>
            <a:r>
              <a:rPr lang="en-US" sz="2600"/>
              <a:t>Co-curricular fees / revenue</a:t>
            </a:r>
            <a:endParaRPr/>
          </a:p>
          <a:p>
            <a:pPr marL="342900" lvl="0" indent="-342900" algn="l" rtl="0">
              <a:lnSpc>
                <a:spcPct val="90000"/>
              </a:lnSpc>
              <a:spcBef>
                <a:spcPts val="560"/>
              </a:spcBef>
              <a:spcAft>
                <a:spcPts val="0"/>
              </a:spcAft>
              <a:buSzPts val="2800"/>
              <a:buChar char="•"/>
            </a:pPr>
            <a:r>
              <a:rPr lang="en-US" sz="2600"/>
              <a:t>Other</a:t>
            </a:r>
            <a:endParaRPr/>
          </a:p>
          <a:p>
            <a:pPr marL="457200" lvl="1" indent="0" algn="l" rtl="0">
              <a:lnSpc>
                <a:spcPct val="90000"/>
              </a:lnSpc>
              <a:spcBef>
                <a:spcPts val="560"/>
              </a:spcBef>
              <a:spcAft>
                <a:spcPts val="0"/>
              </a:spcAft>
              <a:buSzPts val="2800"/>
              <a:buNone/>
            </a:pPr>
            <a:endParaRPr/>
          </a:p>
        </p:txBody>
      </p:sp>
      <p:pic>
        <p:nvPicPr>
          <p:cNvPr id="736" name="Google Shape;736;p79"/>
          <p:cNvPicPr preferRelativeResize="0"/>
          <p:nvPr/>
        </p:nvPicPr>
        <p:blipFill rotWithShape="1">
          <a:blip r:embed="rId3">
            <a:alphaModFix/>
          </a:blip>
          <a:srcRect/>
          <a:stretch/>
        </p:blipFill>
        <p:spPr>
          <a:xfrm>
            <a:off x="152401" y="110929"/>
            <a:ext cx="1752600" cy="1949115"/>
          </a:xfrm>
          <a:prstGeom prst="rect">
            <a:avLst/>
          </a:prstGeom>
          <a:noFill/>
          <a:ln>
            <a:noFill/>
          </a:ln>
        </p:spPr>
      </p:pic>
      <p:grpSp>
        <p:nvGrpSpPr>
          <p:cNvPr id="737" name="Google Shape;737;p79"/>
          <p:cNvGrpSpPr/>
          <p:nvPr/>
        </p:nvGrpSpPr>
        <p:grpSpPr>
          <a:xfrm>
            <a:off x="3094200" y="1834876"/>
            <a:ext cx="5592600" cy="4632850"/>
            <a:chOff x="3048400" y="1834888"/>
            <a:chExt cx="5592600" cy="4632850"/>
          </a:xfrm>
        </p:grpSpPr>
        <p:pic>
          <p:nvPicPr>
            <p:cNvPr id="738" name="Google Shape;738;p79"/>
            <p:cNvPicPr preferRelativeResize="0"/>
            <p:nvPr/>
          </p:nvPicPr>
          <p:blipFill>
            <a:blip r:embed="rId4">
              <a:alphaModFix/>
            </a:blip>
            <a:stretch>
              <a:fillRect/>
            </a:stretch>
          </p:blipFill>
          <p:spPr>
            <a:xfrm>
              <a:off x="3048400" y="1834888"/>
              <a:ext cx="5592600" cy="4632850"/>
            </a:xfrm>
            <a:prstGeom prst="rect">
              <a:avLst/>
            </a:prstGeom>
            <a:noFill/>
            <a:ln>
              <a:noFill/>
            </a:ln>
          </p:spPr>
        </p:pic>
        <p:sp>
          <p:nvSpPr>
            <p:cNvPr id="739" name="Google Shape;739;p79"/>
            <p:cNvSpPr/>
            <p:nvPr/>
          </p:nvSpPr>
          <p:spPr>
            <a:xfrm>
              <a:off x="8230775" y="6016650"/>
              <a:ext cx="252000" cy="27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80"/>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
        <p:nvSpPr>
          <p:cNvPr id="746" name="Google Shape;746;p80"/>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Revenues: Outside the Revenue Limit Formula</a:t>
            </a:r>
            <a:endParaRPr/>
          </a:p>
        </p:txBody>
      </p:sp>
      <p:sp>
        <p:nvSpPr>
          <p:cNvPr id="747" name="Google Shape;747;p80"/>
          <p:cNvSpPr txBox="1">
            <a:spLocks noGrp="1"/>
          </p:cNvSpPr>
          <p:nvPr>
            <p:ph type="body" idx="1"/>
          </p:nvPr>
        </p:nvSpPr>
        <p:spPr>
          <a:xfrm>
            <a:off x="282101" y="2057400"/>
            <a:ext cx="8709497" cy="42866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60"/>
              </a:spcBef>
              <a:spcAft>
                <a:spcPts val="0"/>
              </a:spcAft>
              <a:buClr>
                <a:schemeClr val="dk1"/>
              </a:buClr>
              <a:buSzPts val="2800"/>
              <a:buNone/>
            </a:pPr>
            <a:r>
              <a:rPr lang="en-US" sz="2700"/>
              <a:t>Importance of Revenue Estimates In Budget Planning:</a:t>
            </a:r>
            <a:endParaRPr/>
          </a:p>
          <a:p>
            <a:pPr marL="457200" lvl="0" indent="-342900" algn="l" rtl="0">
              <a:lnSpc>
                <a:spcPct val="100000"/>
              </a:lnSpc>
              <a:spcBef>
                <a:spcPts val="360"/>
              </a:spcBef>
              <a:spcAft>
                <a:spcPts val="0"/>
              </a:spcAft>
              <a:buSzPts val="1800"/>
              <a:buChar char="•"/>
            </a:pPr>
            <a:r>
              <a:rPr lang="en-US" sz="2600"/>
              <a:t>Most revenue formula-driven or allocated</a:t>
            </a:r>
            <a:endParaRPr/>
          </a:p>
          <a:p>
            <a:pPr marL="914400" lvl="1" indent="-342900" algn="l" rtl="0">
              <a:lnSpc>
                <a:spcPct val="100000"/>
              </a:lnSpc>
              <a:spcBef>
                <a:spcPts val="360"/>
              </a:spcBef>
              <a:spcAft>
                <a:spcPts val="0"/>
              </a:spcAft>
              <a:buSzPts val="1800"/>
              <a:buFont typeface="Noto Sans Symbols"/>
              <a:buChar char="✔"/>
            </a:pPr>
            <a:r>
              <a:rPr lang="en-US" sz="2400"/>
              <a:t>Revenue Limit	</a:t>
            </a:r>
            <a:endParaRPr/>
          </a:p>
          <a:p>
            <a:pPr marL="914400" lvl="1" indent="-342900" algn="l" rtl="0">
              <a:lnSpc>
                <a:spcPct val="100000"/>
              </a:lnSpc>
              <a:spcBef>
                <a:spcPts val="360"/>
              </a:spcBef>
              <a:spcAft>
                <a:spcPts val="0"/>
              </a:spcAft>
              <a:buSzPts val="1800"/>
              <a:buFont typeface="Noto Sans Symbols"/>
              <a:buChar char="✔"/>
            </a:pPr>
            <a:r>
              <a:rPr lang="en-US" sz="2400"/>
              <a:t>Per-Pupil Categorical Aid</a:t>
            </a:r>
            <a:endParaRPr/>
          </a:p>
          <a:p>
            <a:pPr marL="914400" lvl="1" indent="-342900" algn="l" rtl="0">
              <a:lnSpc>
                <a:spcPct val="100000"/>
              </a:lnSpc>
              <a:spcBef>
                <a:spcPts val="360"/>
              </a:spcBef>
              <a:spcAft>
                <a:spcPts val="0"/>
              </a:spcAft>
              <a:buSzPts val="1800"/>
              <a:buFont typeface="Noto Sans Symbols"/>
              <a:buChar char="✔"/>
            </a:pPr>
            <a:r>
              <a:rPr lang="en-US" sz="2400"/>
              <a:t>Other State / Categorical Aids</a:t>
            </a:r>
            <a:endParaRPr/>
          </a:p>
          <a:p>
            <a:pPr marL="914400" lvl="1" indent="-342900" algn="l" rtl="0">
              <a:lnSpc>
                <a:spcPct val="100000"/>
              </a:lnSpc>
              <a:spcBef>
                <a:spcPts val="360"/>
              </a:spcBef>
              <a:spcAft>
                <a:spcPts val="0"/>
              </a:spcAft>
              <a:buSzPts val="1800"/>
              <a:buFont typeface="Noto Sans Symbols"/>
              <a:buChar char="✔"/>
            </a:pPr>
            <a:r>
              <a:rPr lang="en-US" sz="2400"/>
              <a:t>Open Enrollment</a:t>
            </a:r>
            <a:endParaRPr/>
          </a:p>
          <a:p>
            <a:pPr marL="914400" lvl="1" indent="-342900" algn="l" rtl="0">
              <a:lnSpc>
                <a:spcPct val="100000"/>
              </a:lnSpc>
              <a:spcBef>
                <a:spcPts val="360"/>
              </a:spcBef>
              <a:spcAft>
                <a:spcPts val="0"/>
              </a:spcAft>
              <a:buSzPts val="1800"/>
              <a:buFont typeface="Noto Sans Symbols"/>
              <a:buChar char="✔"/>
            </a:pPr>
            <a:r>
              <a:rPr lang="en-US" sz="2400"/>
              <a:t>Federal Aids / Grants</a:t>
            </a:r>
            <a:endParaRPr/>
          </a:p>
          <a:p>
            <a:pPr marL="914400" lvl="1" indent="-342900" algn="l" rtl="0">
              <a:lnSpc>
                <a:spcPct val="100000"/>
              </a:lnSpc>
              <a:spcBef>
                <a:spcPts val="360"/>
              </a:spcBef>
              <a:spcAft>
                <a:spcPts val="0"/>
              </a:spcAft>
              <a:buSzPts val="1800"/>
              <a:buChar char="•"/>
            </a:pPr>
            <a:r>
              <a:rPr lang="en-US" sz="2400"/>
              <a:t>Other</a:t>
            </a:r>
            <a:endParaRPr/>
          </a:p>
          <a:p>
            <a:pPr marL="457200" lvl="0" indent="-342900" algn="l" rtl="0">
              <a:lnSpc>
                <a:spcPct val="100000"/>
              </a:lnSpc>
              <a:spcBef>
                <a:spcPts val="360"/>
              </a:spcBef>
              <a:spcAft>
                <a:spcPts val="0"/>
              </a:spcAft>
              <a:buSzPts val="1800"/>
              <a:buChar char="•"/>
            </a:pPr>
            <a:r>
              <a:rPr lang="en-US" sz="2600"/>
              <a:t>If goal = balanced budget; most often an expenditure adjustment</a:t>
            </a:r>
            <a:endParaRPr/>
          </a:p>
          <a:p>
            <a:pPr marL="0" lvl="0" indent="0" algn="l" rtl="0">
              <a:lnSpc>
                <a:spcPct val="90000"/>
              </a:lnSpc>
              <a:spcBef>
                <a:spcPts val="560"/>
              </a:spcBef>
              <a:spcAft>
                <a:spcPts val="0"/>
              </a:spcAft>
              <a:buClr>
                <a:schemeClr val="dk1"/>
              </a:buClr>
              <a:buSzPts val="2800"/>
              <a:buNone/>
            </a:pPr>
            <a:endParaRPr/>
          </a:p>
          <a:p>
            <a:pPr marL="457200" lvl="1" indent="0" algn="l" rtl="0">
              <a:lnSpc>
                <a:spcPct val="90000"/>
              </a:lnSpc>
              <a:spcBef>
                <a:spcPts val="560"/>
              </a:spcBef>
              <a:spcAft>
                <a:spcPts val="0"/>
              </a:spcAft>
              <a:buSzPts val="2800"/>
              <a:buNone/>
            </a:pPr>
            <a:endParaRPr/>
          </a:p>
        </p:txBody>
      </p:sp>
      <p:pic>
        <p:nvPicPr>
          <p:cNvPr id="748" name="Google Shape;748;p80"/>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
        <p:nvSpPr>
          <p:cNvPr id="190" name="Google Shape;190;p27"/>
          <p:cNvSpPr txBox="1">
            <a:spLocks noGrp="1"/>
          </p:cNvSpPr>
          <p:nvPr>
            <p:ph type="title"/>
          </p:nvPr>
        </p:nvSpPr>
        <p:spPr>
          <a:xfrm>
            <a:off x="2002971" y="274638"/>
            <a:ext cx="66837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b="1">
                <a:solidFill>
                  <a:schemeClr val="accent2"/>
                </a:solidFill>
              </a:rPr>
              <a:t>The Puzzle Pieces with</a:t>
            </a:r>
            <a:endParaRPr b="1">
              <a:solidFill>
                <a:schemeClr val="accent2"/>
              </a:solidFill>
            </a:endParaRPr>
          </a:p>
          <a:p>
            <a:pPr marL="0" lvl="0" indent="0" algn="l" rtl="0">
              <a:spcBef>
                <a:spcPts val="0"/>
              </a:spcBef>
              <a:spcAft>
                <a:spcPts val="0"/>
              </a:spcAft>
              <a:buClr>
                <a:schemeClr val="dk1"/>
              </a:buClr>
              <a:buSzPts val="1400"/>
              <a:buFont typeface="Arial"/>
              <a:buNone/>
            </a:pPr>
            <a:r>
              <a:rPr lang="en-US" b="1">
                <a:solidFill>
                  <a:schemeClr val="accent2"/>
                </a:solidFill>
              </a:rPr>
              <a:t>Timeline </a:t>
            </a:r>
            <a:r>
              <a:rPr lang="en-US" sz="3700" b="1">
                <a:solidFill>
                  <a:schemeClr val="accent2"/>
                </a:solidFill>
              </a:rPr>
              <a:t>(continued)</a:t>
            </a:r>
            <a:endParaRPr sz="3700" b="1">
              <a:solidFill>
                <a:schemeClr val="accent2"/>
              </a:solidFill>
            </a:endParaRPr>
          </a:p>
        </p:txBody>
      </p:sp>
      <p:sp>
        <p:nvSpPr>
          <p:cNvPr id="191" name="Google Shape;191;p27"/>
          <p:cNvSpPr txBox="1">
            <a:spLocks noGrp="1"/>
          </p:cNvSpPr>
          <p:nvPr>
            <p:ph type="body" idx="1"/>
          </p:nvPr>
        </p:nvSpPr>
        <p:spPr>
          <a:xfrm>
            <a:off x="152400" y="1830513"/>
            <a:ext cx="8873400" cy="4296000"/>
          </a:xfrm>
          <a:prstGeom prst="rect">
            <a:avLst/>
          </a:prstGeom>
          <a:noFill/>
          <a:ln>
            <a:noFill/>
          </a:ln>
        </p:spPr>
        <p:txBody>
          <a:bodyPr spcFirstLastPara="1" wrap="square" lIns="91425" tIns="45700" rIns="91425" bIns="45700" anchor="t" anchorCtr="0">
            <a:noAutofit/>
          </a:bodyPr>
          <a:lstStyle/>
          <a:p>
            <a:pPr marL="457200" lvl="0" indent="-381000" algn="l" rtl="0">
              <a:spcBef>
                <a:spcPts val="800"/>
              </a:spcBef>
              <a:spcAft>
                <a:spcPts val="0"/>
              </a:spcAft>
              <a:buSzPts val="2400"/>
              <a:buChar char="●"/>
            </a:pPr>
            <a:r>
              <a:rPr lang="en-US" sz="2200" b="1"/>
              <a:t>TABLE TALK • 3:15 - 3:30 PM</a:t>
            </a:r>
            <a:endParaRPr sz="2200" b="1"/>
          </a:p>
          <a:p>
            <a:pPr marL="457200" marR="0" lvl="0" indent="-381000" algn="l" rtl="0">
              <a:lnSpc>
                <a:spcPct val="100000"/>
              </a:lnSpc>
              <a:spcBef>
                <a:spcPts val="800"/>
              </a:spcBef>
              <a:spcAft>
                <a:spcPts val="0"/>
              </a:spcAft>
              <a:buSzPts val="2400"/>
              <a:buChar char="●"/>
            </a:pPr>
            <a:r>
              <a:rPr lang="en-US" sz="2200" b="1"/>
              <a:t>Process and Prioritization </a:t>
            </a:r>
            <a:br>
              <a:rPr lang="en-US" sz="2200" b="1"/>
            </a:br>
            <a:r>
              <a:rPr lang="en-US" sz="2200" b="1" i="1"/>
              <a:t>Jeff Pruefer, Nicolet • 3:30 - 3:45 PM </a:t>
            </a:r>
            <a:endParaRPr sz="2200" b="1" i="1"/>
          </a:p>
          <a:p>
            <a:pPr marL="914400" lvl="1" indent="-368300" algn="l" rtl="0">
              <a:spcBef>
                <a:spcPts val="800"/>
              </a:spcBef>
              <a:spcAft>
                <a:spcPts val="0"/>
              </a:spcAft>
              <a:buSzPts val="2200"/>
              <a:buChar char="–"/>
            </a:pPr>
            <a:r>
              <a:rPr lang="en-US" sz="2200" b="1"/>
              <a:t>TABLE TALK • 3:45 - 4:00 PM </a:t>
            </a:r>
            <a:endParaRPr sz="2200" b="1" i="1"/>
          </a:p>
          <a:p>
            <a:pPr marL="457200" lvl="0" indent="-381000" algn="l" rtl="0">
              <a:spcBef>
                <a:spcPts val="800"/>
              </a:spcBef>
              <a:spcAft>
                <a:spcPts val="0"/>
              </a:spcAft>
              <a:buSzPts val="2400"/>
              <a:buChar char="●"/>
            </a:pPr>
            <a:r>
              <a:rPr lang="en-US" sz="2200" b="1"/>
              <a:t>Expenses: Resource Allocation/Strategic Planning</a:t>
            </a:r>
            <a:br>
              <a:rPr lang="en-US" sz="2200" b="1"/>
            </a:br>
            <a:r>
              <a:rPr lang="en-US" sz="2200" b="1" i="1"/>
              <a:t>Sarah Viera, Mequon-Thiensville • 4:00 - 4:15 PM</a:t>
            </a:r>
            <a:endParaRPr sz="2200" b="1" i="1"/>
          </a:p>
          <a:p>
            <a:pPr marL="914400" lvl="1" indent="-368300" algn="l" rtl="0">
              <a:spcBef>
                <a:spcPts val="800"/>
              </a:spcBef>
              <a:spcAft>
                <a:spcPts val="0"/>
              </a:spcAft>
              <a:buSzPts val="2200"/>
              <a:buChar char="–"/>
            </a:pPr>
            <a:r>
              <a:rPr lang="en-US" sz="2200" b="1"/>
              <a:t>TABLE TALK • 4:15 - 4:30 PM</a:t>
            </a:r>
            <a:endParaRPr sz="2200" b="1"/>
          </a:p>
          <a:p>
            <a:pPr marL="457200" lvl="0" indent="-368300" algn="l" rtl="0">
              <a:lnSpc>
                <a:spcPct val="100000"/>
              </a:lnSpc>
              <a:spcBef>
                <a:spcPts val="800"/>
              </a:spcBef>
              <a:spcAft>
                <a:spcPts val="0"/>
              </a:spcAft>
              <a:buSzPts val="2200"/>
              <a:buChar char="●"/>
            </a:pPr>
            <a:r>
              <a:rPr lang="en-US" sz="2200" b="1"/>
              <a:t>Tax Levies/Tax Bills </a:t>
            </a:r>
            <a:br>
              <a:rPr lang="en-US" sz="2200" b="1"/>
            </a:br>
            <a:r>
              <a:rPr lang="en-US" sz="2200" b="1" i="1"/>
              <a:t>Dan McCrea, Janesville • 4:30 - 4:45 PM</a:t>
            </a:r>
            <a:endParaRPr sz="2200" b="1" i="1"/>
          </a:p>
          <a:p>
            <a:pPr marL="457200" lvl="0" indent="-368300" algn="l" rtl="0">
              <a:lnSpc>
                <a:spcPct val="100000"/>
              </a:lnSpc>
              <a:spcBef>
                <a:spcPts val="800"/>
              </a:spcBef>
              <a:spcAft>
                <a:spcPts val="0"/>
              </a:spcAft>
              <a:buSzPts val="2200"/>
              <a:buChar char="●"/>
            </a:pPr>
            <a:r>
              <a:rPr lang="en-US" sz="2200" b="1"/>
              <a:t>From School Tax Levy to Property Tax Bill</a:t>
            </a:r>
            <a:br>
              <a:rPr lang="en-US" sz="2200" b="1"/>
            </a:br>
            <a:r>
              <a:rPr lang="en-US" sz="2200" b="1" i="1"/>
              <a:t>Steve Summers, Waunakee • 4:45 - 5:00 PM</a:t>
            </a:r>
            <a:endParaRPr sz="2200" b="1" i="1"/>
          </a:p>
          <a:p>
            <a:pPr marL="342900" lvl="0" indent="0" algn="l" rtl="0">
              <a:lnSpc>
                <a:spcPct val="100000"/>
              </a:lnSpc>
              <a:spcBef>
                <a:spcPts val="800"/>
              </a:spcBef>
              <a:spcAft>
                <a:spcPts val="0"/>
              </a:spcAft>
              <a:buSzPts val="1800"/>
              <a:buNone/>
            </a:pPr>
            <a:endParaRPr sz="3100" b="1"/>
          </a:p>
        </p:txBody>
      </p:sp>
      <p:pic>
        <p:nvPicPr>
          <p:cNvPr id="192" name="Google Shape;192;p27"/>
          <p:cNvPicPr preferRelativeResize="0"/>
          <p:nvPr/>
        </p:nvPicPr>
        <p:blipFill rotWithShape="1">
          <a:blip r:embed="rId3">
            <a:alphaModFix/>
          </a:blip>
          <a:srcRect/>
          <a:stretch/>
        </p:blipFill>
        <p:spPr>
          <a:xfrm>
            <a:off x="152400" y="110926"/>
            <a:ext cx="1426275" cy="1586200"/>
          </a:xfrm>
          <a:prstGeom prst="rect">
            <a:avLst/>
          </a:prstGeom>
          <a:noFill/>
          <a:ln>
            <a:noFill/>
          </a:ln>
        </p:spPr>
      </p:pic>
    </p:spTree>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81"/>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
        <p:nvSpPr>
          <p:cNvPr id="755" name="Google Shape;755;p81"/>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Revenues: Outside the Revenue Limit Formula</a:t>
            </a:r>
            <a:endParaRPr/>
          </a:p>
        </p:txBody>
      </p:sp>
      <p:pic>
        <p:nvPicPr>
          <p:cNvPr id="756" name="Google Shape;756;p81"/>
          <p:cNvPicPr preferRelativeResize="0"/>
          <p:nvPr/>
        </p:nvPicPr>
        <p:blipFill rotWithShape="1">
          <a:blip r:embed="rId3">
            <a:alphaModFix/>
          </a:blip>
          <a:srcRect/>
          <a:stretch/>
        </p:blipFill>
        <p:spPr>
          <a:xfrm>
            <a:off x="152401" y="110929"/>
            <a:ext cx="1752600" cy="1949115"/>
          </a:xfrm>
          <a:prstGeom prst="rect">
            <a:avLst/>
          </a:prstGeom>
          <a:noFill/>
          <a:ln>
            <a:noFill/>
          </a:ln>
        </p:spPr>
      </p:pic>
      <p:pic>
        <p:nvPicPr>
          <p:cNvPr id="757" name="Google Shape;757;p81"/>
          <p:cNvPicPr preferRelativeResize="0"/>
          <p:nvPr/>
        </p:nvPicPr>
        <p:blipFill rotWithShape="1">
          <a:blip r:embed="rId4">
            <a:alphaModFix/>
          </a:blip>
          <a:srcRect/>
          <a:stretch/>
        </p:blipFill>
        <p:spPr>
          <a:xfrm>
            <a:off x="4388795" y="4843190"/>
            <a:ext cx="3784059" cy="1684137"/>
          </a:xfrm>
          <a:prstGeom prst="rect">
            <a:avLst/>
          </a:prstGeom>
          <a:noFill/>
          <a:ln>
            <a:noFill/>
          </a:ln>
        </p:spPr>
      </p:pic>
      <p:sp>
        <p:nvSpPr>
          <p:cNvPr id="758" name="Google Shape;758;p81"/>
          <p:cNvSpPr/>
          <p:nvPr/>
        </p:nvSpPr>
        <p:spPr>
          <a:xfrm flipH="1">
            <a:off x="7135237" y="4950503"/>
            <a:ext cx="83398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0" i="0" u="none" strike="noStrike" cap="none">
                <a:solidFill>
                  <a:schemeClr val="accent1"/>
                </a:solidFill>
                <a:latin typeface="Arial"/>
                <a:ea typeface="Arial"/>
                <a:cs typeface="Arial"/>
                <a:sym typeface="Arial"/>
              </a:rPr>
              <a:t>?</a:t>
            </a:r>
            <a:endParaRPr/>
          </a:p>
        </p:txBody>
      </p:sp>
      <p:sp>
        <p:nvSpPr>
          <p:cNvPr id="759" name="Google Shape;759;p81"/>
          <p:cNvSpPr/>
          <p:nvPr/>
        </p:nvSpPr>
        <p:spPr>
          <a:xfrm flipH="1">
            <a:off x="6280824" y="4950503"/>
            <a:ext cx="83398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0" i="0" u="none" strike="noStrike" cap="none">
                <a:solidFill>
                  <a:schemeClr val="accent1"/>
                </a:solidFill>
                <a:latin typeface="Arial"/>
                <a:ea typeface="Arial"/>
                <a:cs typeface="Arial"/>
                <a:sym typeface="Arial"/>
              </a:rPr>
              <a:t>?</a:t>
            </a:r>
            <a:endParaRPr/>
          </a:p>
        </p:txBody>
      </p:sp>
      <p:pic>
        <p:nvPicPr>
          <p:cNvPr id="760" name="Google Shape;760;p81"/>
          <p:cNvPicPr preferRelativeResize="0"/>
          <p:nvPr/>
        </p:nvPicPr>
        <p:blipFill rotWithShape="1">
          <a:blip r:embed="rId5">
            <a:alphaModFix/>
          </a:blip>
          <a:srcRect/>
          <a:stretch/>
        </p:blipFill>
        <p:spPr>
          <a:xfrm>
            <a:off x="401107" y="4843190"/>
            <a:ext cx="3784059" cy="1684137"/>
          </a:xfrm>
          <a:prstGeom prst="rect">
            <a:avLst/>
          </a:prstGeom>
          <a:noFill/>
          <a:ln>
            <a:noFill/>
          </a:ln>
        </p:spPr>
      </p:pic>
      <p:pic>
        <p:nvPicPr>
          <p:cNvPr id="761" name="Google Shape;761;p81"/>
          <p:cNvPicPr preferRelativeResize="0"/>
          <p:nvPr/>
        </p:nvPicPr>
        <p:blipFill rotWithShape="1">
          <a:blip r:embed="rId6">
            <a:alphaModFix/>
          </a:blip>
          <a:srcRect/>
          <a:stretch/>
        </p:blipFill>
        <p:spPr>
          <a:xfrm>
            <a:off x="374213" y="2952128"/>
            <a:ext cx="3784059" cy="1684137"/>
          </a:xfrm>
          <a:prstGeom prst="rect">
            <a:avLst/>
          </a:prstGeom>
          <a:noFill/>
          <a:ln>
            <a:noFill/>
          </a:ln>
        </p:spPr>
      </p:pic>
      <p:pic>
        <p:nvPicPr>
          <p:cNvPr id="762" name="Google Shape;762;p81"/>
          <p:cNvPicPr preferRelativeResize="0"/>
          <p:nvPr/>
        </p:nvPicPr>
        <p:blipFill rotWithShape="1">
          <a:blip r:embed="rId7">
            <a:alphaModFix/>
          </a:blip>
          <a:srcRect/>
          <a:stretch/>
        </p:blipFill>
        <p:spPr>
          <a:xfrm>
            <a:off x="4388796" y="2952127"/>
            <a:ext cx="3784059" cy="1684137"/>
          </a:xfrm>
          <a:prstGeom prst="rect">
            <a:avLst/>
          </a:prstGeom>
          <a:noFill/>
          <a:ln>
            <a:noFill/>
          </a:ln>
        </p:spPr>
      </p:pic>
      <p:sp>
        <p:nvSpPr>
          <p:cNvPr id="763" name="Google Shape;763;p81"/>
          <p:cNvSpPr txBox="1"/>
          <p:nvPr/>
        </p:nvSpPr>
        <p:spPr>
          <a:xfrm>
            <a:off x="179295" y="2086431"/>
            <a:ext cx="8265934" cy="757130"/>
          </a:xfrm>
          <a:prstGeom prst="rect">
            <a:avLst/>
          </a:prstGeom>
          <a:noFill/>
          <a:ln>
            <a:noFill/>
          </a:ln>
        </p:spPr>
        <p:txBody>
          <a:bodyPr spcFirstLastPara="1" wrap="square" lIns="91425" tIns="45700" rIns="91425" bIns="45700" anchor="t" anchorCtr="0">
            <a:spAutoFit/>
          </a:bodyPr>
          <a:lstStyle/>
          <a:p>
            <a:pPr marL="0" marR="0" lvl="1" indent="0" algn="l" rtl="0">
              <a:lnSpc>
                <a:spcPct val="90000"/>
              </a:lnSpc>
              <a:spcBef>
                <a:spcPts val="0"/>
              </a:spcBef>
              <a:spcAft>
                <a:spcPts val="0"/>
              </a:spcAft>
              <a:buNone/>
            </a:pPr>
            <a:r>
              <a:rPr lang="en-US" sz="2400" b="0" i="0" u="none" strike="noStrike" cap="none">
                <a:solidFill>
                  <a:srgbClr val="000000"/>
                </a:solidFill>
                <a:latin typeface="Arial"/>
                <a:ea typeface="Arial"/>
                <a:cs typeface="Arial"/>
                <a:sym typeface="Arial"/>
              </a:rPr>
              <a:t>Short- vs. Long- term revenue important when making expenditure allocations</a:t>
            </a:r>
            <a:endParaRPr/>
          </a:p>
        </p:txBody>
      </p:sp>
      <p:sp>
        <p:nvSpPr>
          <p:cNvPr id="764" name="Google Shape;764;p81"/>
          <p:cNvSpPr/>
          <p:nvPr/>
        </p:nvSpPr>
        <p:spPr>
          <a:xfrm>
            <a:off x="179295" y="2860238"/>
            <a:ext cx="349868" cy="568762"/>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1</a:t>
            </a:r>
            <a:endParaRPr/>
          </a:p>
        </p:txBody>
      </p:sp>
      <p:sp>
        <p:nvSpPr>
          <p:cNvPr id="765" name="Google Shape;765;p81"/>
          <p:cNvSpPr/>
          <p:nvPr/>
        </p:nvSpPr>
        <p:spPr>
          <a:xfrm>
            <a:off x="4224405" y="2839436"/>
            <a:ext cx="349868" cy="568762"/>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2</a:t>
            </a:r>
            <a:endParaRPr/>
          </a:p>
        </p:txBody>
      </p:sp>
      <p:sp>
        <p:nvSpPr>
          <p:cNvPr id="766" name="Google Shape;766;p81"/>
          <p:cNvSpPr/>
          <p:nvPr/>
        </p:nvSpPr>
        <p:spPr>
          <a:xfrm>
            <a:off x="179295" y="4753230"/>
            <a:ext cx="349868" cy="568762"/>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3</a:t>
            </a:r>
            <a:endParaRPr/>
          </a:p>
        </p:txBody>
      </p:sp>
      <p:sp>
        <p:nvSpPr>
          <p:cNvPr id="767" name="Google Shape;767;p81"/>
          <p:cNvSpPr/>
          <p:nvPr/>
        </p:nvSpPr>
        <p:spPr>
          <a:xfrm>
            <a:off x="4222132" y="4734218"/>
            <a:ext cx="349868" cy="568762"/>
          </a:xfrm>
          <a:prstGeom prst="roundRect">
            <a:avLst>
              <a:gd name="adj" fmla="val 1666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Arial"/>
                <a:ea typeface="Arial"/>
                <a:cs typeface="Arial"/>
                <a:sym typeface="Arial"/>
              </a:rPr>
              <a:t>4</a:t>
            </a:r>
            <a:endParaRPr/>
          </a:p>
        </p:txBody>
      </p:sp>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82"/>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
        <p:nvSpPr>
          <p:cNvPr id="774" name="Google Shape;774;p82"/>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Revenues: Outside the Revenue Limit Formula</a:t>
            </a:r>
            <a:endParaRPr/>
          </a:p>
        </p:txBody>
      </p:sp>
      <p:grpSp>
        <p:nvGrpSpPr>
          <p:cNvPr id="775" name="Google Shape;775;p82"/>
          <p:cNvGrpSpPr/>
          <p:nvPr/>
        </p:nvGrpSpPr>
        <p:grpSpPr>
          <a:xfrm>
            <a:off x="457199" y="2096925"/>
            <a:ext cx="8352971" cy="4416750"/>
            <a:chOff x="0" y="39525"/>
            <a:chExt cx="8352971" cy="4416750"/>
          </a:xfrm>
        </p:grpSpPr>
        <p:sp>
          <p:nvSpPr>
            <p:cNvPr id="776" name="Google Shape;776;p82"/>
            <p:cNvSpPr/>
            <p:nvPr/>
          </p:nvSpPr>
          <p:spPr>
            <a:xfrm>
              <a:off x="0" y="408525"/>
              <a:ext cx="8352971" cy="1771875"/>
            </a:xfrm>
            <a:prstGeom prst="rect">
              <a:avLst/>
            </a:prstGeom>
            <a:solidFill>
              <a:schemeClr val="lt1">
                <a:alpha val="89803"/>
              </a:schemeClr>
            </a:solidFill>
            <a:ln w="25400"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82"/>
            <p:cNvSpPr txBox="1"/>
            <p:nvPr/>
          </p:nvSpPr>
          <p:spPr>
            <a:xfrm>
              <a:off x="0" y="408525"/>
              <a:ext cx="8352971" cy="1771875"/>
            </a:xfrm>
            <a:prstGeom prst="rect">
              <a:avLst/>
            </a:prstGeom>
            <a:noFill/>
            <a:ln>
              <a:noFill/>
            </a:ln>
          </p:spPr>
          <p:txBody>
            <a:bodyPr spcFirstLastPara="1" wrap="square" lIns="648275" tIns="520700" rIns="648275" bIns="177800" anchor="t" anchorCtr="0">
              <a:noAutofit/>
            </a:bodyPr>
            <a:lstStyle/>
            <a:p>
              <a:pPr marL="228600" marR="0" lvl="1" indent="-228600" algn="l" rtl="0">
                <a:lnSpc>
                  <a:spcPct val="90000"/>
                </a:lnSpc>
                <a:spcBef>
                  <a:spcPts val="0"/>
                </a:spcBef>
                <a:spcAft>
                  <a:spcPts val="0"/>
                </a:spcAft>
                <a:buClr>
                  <a:srgbClr val="000000"/>
                </a:buClr>
                <a:buSzPts val="2500"/>
                <a:buFont typeface="Arial"/>
                <a:buChar char="•"/>
              </a:pPr>
              <a:r>
                <a:rPr lang="en-US" sz="2500" b="0" i="0" u="none" strike="noStrike" cap="none">
                  <a:solidFill>
                    <a:srgbClr val="000000"/>
                  </a:solidFill>
                  <a:latin typeface="Arial"/>
                  <a:ea typeface="Arial"/>
                  <a:cs typeface="Arial"/>
                  <a:sym typeface="Arial"/>
                </a:rPr>
                <a:t>Most districts’ operational revenue is determined by state or federal calculations/allocations</a:t>
              </a:r>
              <a:endParaRPr sz="2500" b="0" i="0" u="none" strike="noStrike" cap="none">
                <a:solidFill>
                  <a:srgbClr val="000000"/>
                </a:solidFill>
                <a:latin typeface="Arial"/>
                <a:ea typeface="Arial"/>
                <a:cs typeface="Arial"/>
                <a:sym typeface="Arial"/>
              </a:endParaRPr>
            </a:p>
            <a:p>
              <a:pPr marL="228600" marR="0" lvl="1" indent="-228600" algn="l" rtl="0">
                <a:lnSpc>
                  <a:spcPct val="90000"/>
                </a:lnSpc>
                <a:spcBef>
                  <a:spcPts val="375"/>
                </a:spcBef>
                <a:spcAft>
                  <a:spcPts val="0"/>
                </a:spcAft>
                <a:buClr>
                  <a:srgbClr val="000000"/>
                </a:buClr>
                <a:buSzPts val="2500"/>
                <a:buFont typeface="Arial"/>
                <a:buChar char="•"/>
              </a:pPr>
              <a:r>
                <a:rPr lang="en-US" sz="2500" b="0" i="0" u="none" strike="noStrike" cap="none">
                  <a:solidFill>
                    <a:srgbClr val="000000"/>
                  </a:solidFill>
                  <a:latin typeface="Arial"/>
                  <a:ea typeface="Arial"/>
                  <a:cs typeface="Arial"/>
                  <a:sym typeface="Arial"/>
                </a:rPr>
                <a:t>“Other” revenue small percent of overall budget</a:t>
              </a:r>
              <a:endParaRPr sz="2500" b="0" i="0" u="none" strike="noStrike" cap="none">
                <a:solidFill>
                  <a:srgbClr val="000000"/>
                </a:solidFill>
                <a:latin typeface="Arial"/>
                <a:ea typeface="Arial"/>
                <a:cs typeface="Arial"/>
                <a:sym typeface="Arial"/>
              </a:endParaRPr>
            </a:p>
          </p:txBody>
        </p:sp>
        <p:sp>
          <p:nvSpPr>
            <p:cNvPr id="778" name="Google Shape;778;p82"/>
            <p:cNvSpPr/>
            <p:nvPr/>
          </p:nvSpPr>
          <p:spPr>
            <a:xfrm>
              <a:off x="417648" y="39525"/>
              <a:ext cx="5847079" cy="738000"/>
            </a:xfrm>
            <a:prstGeom prst="roundRect">
              <a:avLst>
                <a:gd name="adj" fmla="val 16667"/>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82"/>
            <p:cNvSpPr txBox="1"/>
            <p:nvPr/>
          </p:nvSpPr>
          <p:spPr>
            <a:xfrm>
              <a:off x="453674" y="75551"/>
              <a:ext cx="5775027" cy="665948"/>
            </a:xfrm>
            <a:prstGeom prst="rect">
              <a:avLst/>
            </a:prstGeom>
            <a:noFill/>
            <a:ln>
              <a:noFill/>
            </a:ln>
          </p:spPr>
          <p:txBody>
            <a:bodyPr spcFirstLastPara="1" wrap="square" lIns="221000" tIns="0" rIns="221000" bIns="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In summary:</a:t>
              </a:r>
              <a:endParaRPr sz="2500" b="0" i="0" u="none" strike="noStrike" cap="none">
                <a:solidFill>
                  <a:schemeClr val="lt1"/>
                </a:solidFill>
                <a:latin typeface="Arial"/>
                <a:ea typeface="Arial"/>
                <a:cs typeface="Arial"/>
                <a:sym typeface="Arial"/>
              </a:endParaRPr>
            </a:p>
          </p:txBody>
        </p:sp>
        <p:sp>
          <p:nvSpPr>
            <p:cNvPr id="780" name="Google Shape;780;p82"/>
            <p:cNvSpPr/>
            <p:nvPr/>
          </p:nvSpPr>
          <p:spPr>
            <a:xfrm>
              <a:off x="0" y="2684400"/>
              <a:ext cx="8352971" cy="1771875"/>
            </a:xfrm>
            <a:prstGeom prst="rect">
              <a:avLst/>
            </a:prstGeom>
            <a:solidFill>
              <a:schemeClr val="lt1">
                <a:alpha val="89803"/>
              </a:schemeClr>
            </a:solidFill>
            <a:ln w="25400"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82"/>
            <p:cNvSpPr txBox="1"/>
            <p:nvPr/>
          </p:nvSpPr>
          <p:spPr>
            <a:xfrm>
              <a:off x="0" y="2684400"/>
              <a:ext cx="8352971" cy="1771875"/>
            </a:xfrm>
            <a:prstGeom prst="rect">
              <a:avLst/>
            </a:prstGeom>
            <a:noFill/>
            <a:ln>
              <a:noFill/>
            </a:ln>
          </p:spPr>
          <p:txBody>
            <a:bodyPr spcFirstLastPara="1" wrap="square" lIns="648275" tIns="520700" rIns="648275" bIns="177800" anchor="t" anchorCtr="0">
              <a:noAutofit/>
            </a:bodyPr>
            <a:lstStyle/>
            <a:p>
              <a:pPr marL="228600" marR="0" lvl="1" indent="-228600" algn="l" rtl="0">
                <a:lnSpc>
                  <a:spcPct val="90000"/>
                </a:lnSpc>
                <a:spcBef>
                  <a:spcPts val="0"/>
                </a:spcBef>
                <a:spcAft>
                  <a:spcPts val="0"/>
                </a:spcAft>
                <a:buClr>
                  <a:srgbClr val="000000"/>
                </a:buClr>
                <a:buSzPts val="2500"/>
                <a:buFont typeface="Arial"/>
                <a:buChar char="•"/>
              </a:pPr>
              <a:r>
                <a:rPr lang="en-US" sz="2500" b="0" i="0" u="none" strike="noStrike" cap="none">
                  <a:solidFill>
                    <a:srgbClr val="000000"/>
                  </a:solidFill>
                  <a:latin typeface="Arial"/>
                  <a:ea typeface="Arial"/>
                  <a:cs typeface="Arial"/>
                  <a:sym typeface="Arial"/>
                </a:rPr>
                <a:t>Balanced budgets begin with revenue estimates</a:t>
              </a:r>
              <a:endParaRPr sz="2500" b="0" i="0" u="none" strike="noStrike" cap="none">
                <a:solidFill>
                  <a:srgbClr val="000000"/>
                </a:solidFill>
                <a:latin typeface="Arial"/>
                <a:ea typeface="Arial"/>
                <a:cs typeface="Arial"/>
                <a:sym typeface="Arial"/>
              </a:endParaRPr>
            </a:p>
            <a:p>
              <a:pPr marL="228600" marR="0" lvl="1" indent="-228600" algn="l" rtl="0">
                <a:lnSpc>
                  <a:spcPct val="90000"/>
                </a:lnSpc>
                <a:spcBef>
                  <a:spcPts val="375"/>
                </a:spcBef>
                <a:spcAft>
                  <a:spcPts val="0"/>
                </a:spcAft>
                <a:buClr>
                  <a:srgbClr val="000000"/>
                </a:buClr>
                <a:buSzPts val="2500"/>
                <a:buFont typeface="Arial"/>
                <a:buChar char="•"/>
              </a:pPr>
              <a:r>
                <a:rPr lang="en-US" sz="2500" b="0" i="0" u="none" strike="noStrike" cap="none">
                  <a:solidFill>
                    <a:srgbClr val="000000"/>
                  </a:solidFill>
                  <a:latin typeface="Arial"/>
                  <a:ea typeface="Arial"/>
                  <a:cs typeface="Arial"/>
                  <a:sym typeface="Arial"/>
                </a:rPr>
                <a:t>Consider revenue longevity when determining related expense</a:t>
              </a:r>
              <a:endParaRPr sz="2500" b="0" i="0" u="none" strike="noStrike" cap="none">
                <a:solidFill>
                  <a:srgbClr val="000000"/>
                </a:solidFill>
                <a:latin typeface="Arial"/>
                <a:ea typeface="Arial"/>
                <a:cs typeface="Arial"/>
                <a:sym typeface="Arial"/>
              </a:endParaRPr>
            </a:p>
          </p:txBody>
        </p:sp>
        <p:sp>
          <p:nvSpPr>
            <p:cNvPr id="782" name="Google Shape;782;p82"/>
            <p:cNvSpPr/>
            <p:nvPr/>
          </p:nvSpPr>
          <p:spPr>
            <a:xfrm>
              <a:off x="417648" y="2315400"/>
              <a:ext cx="5847079" cy="738000"/>
            </a:xfrm>
            <a:prstGeom prst="roundRect">
              <a:avLst>
                <a:gd name="adj" fmla="val 16667"/>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82"/>
            <p:cNvSpPr txBox="1"/>
            <p:nvPr/>
          </p:nvSpPr>
          <p:spPr>
            <a:xfrm>
              <a:off x="453674" y="2351426"/>
              <a:ext cx="5775027" cy="665948"/>
            </a:xfrm>
            <a:prstGeom prst="rect">
              <a:avLst/>
            </a:prstGeom>
            <a:noFill/>
            <a:ln>
              <a:noFill/>
            </a:ln>
          </p:spPr>
          <p:txBody>
            <a:bodyPr spcFirstLastPara="1" wrap="square" lIns="221000" tIns="0" rIns="221000" bIns="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Arial"/>
                  <a:ea typeface="Arial"/>
                  <a:cs typeface="Arial"/>
                  <a:sym typeface="Arial"/>
                </a:rPr>
                <a:t>Long-Term Budgeting Considerations</a:t>
              </a:r>
              <a:endParaRPr/>
            </a:p>
          </p:txBody>
        </p:sp>
      </p:grpSp>
      <p:pic>
        <p:nvPicPr>
          <p:cNvPr id="784" name="Google Shape;784;p82"/>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83"/>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
        <p:nvSpPr>
          <p:cNvPr id="791" name="Google Shape;791;p83"/>
          <p:cNvSpPr txBox="1">
            <a:spLocks noGrp="1"/>
          </p:cNvSpPr>
          <p:nvPr>
            <p:ph type="title"/>
          </p:nvPr>
        </p:nvSpPr>
        <p:spPr>
          <a:xfrm>
            <a:off x="2071325" y="513988"/>
            <a:ext cx="68490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b="1">
                <a:solidFill>
                  <a:schemeClr val="accent2"/>
                </a:solidFill>
              </a:rPr>
              <a:t>Table Talk</a:t>
            </a:r>
            <a:endParaRPr/>
          </a:p>
        </p:txBody>
      </p:sp>
      <p:pic>
        <p:nvPicPr>
          <p:cNvPr id="792" name="Google Shape;792;p83"/>
          <p:cNvPicPr preferRelativeResize="0"/>
          <p:nvPr/>
        </p:nvPicPr>
        <p:blipFill rotWithShape="1">
          <a:blip r:embed="rId3">
            <a:alphaModFix/>
          </a:blip>
          <a:srcRect/>
          <a:stretch/>
        </p:blipFill>
        <p:spPr>
          <a:xfrm>
            <a:off x="152400" y="110925"/>
            <a:ext cx="1570270" cy="1746350"/>
          </a:xfrm>
          <a:prstGeom prst="rect">
            <a:avLst/>
          </a:prstGeom>
          <a:noFill/>
          <a:ln>
            <a:noFill/>
          </a:ln>
        </p:spPr>
      </p:pic>
      <p:sp>
        <p:nvSpPr>
          <p:cNvPr id="793" name="Google Shape;793;p83"/>
          <p:cNvSpPr txBox="1"/>
          <p:nvPr/>
        </p:nvSpPr>
        <p:spPr>
          <a:xfrm>
            <a:off x="917700" y="1904450"/>
            <a:ext cx="7716600" cy="4111500"/>
          </a:xfrm>
          <a:prstGeom prst="rect">
            <a:avLst/>
          </a:prstGeom>
          <a:noFill/>
          <a:ln>
            <a:noFill/>
          </a:ln>
        </p:spPr>
        <p:txBody>
          <a:bodyPr spcFirstLastPara="1" wrap="square" lIns="91425" tIns="91425" rIns="91425" bIns="91425" anchor="t" anchorCtr="0">
            <a:noAutofit/>
          </a:bodyPr>
          <a:lstStyle/>
          <a:p>
            <a:pPr marL="571500" marR="0" lvl="0" indent="-558800" algn="l" rtl="0">
              <a:lnSpc>
                <a:spcPct val="100000"/>
              </a:lnSpc>
              <a:spcBef>
                <a:spcPts val="0"/>
              </a:spcBef>
              <a:spcAft>
                <a:spcPts val="0"/>
              </a:spcAft>
              <a:buClr>
                <a:srgbClr val="000000"/>
              </a:buClr>
              <a:buSzPts val="3400"/>
              <a:buFont typeface="Arial"/>
              <a:buChar char="•"/>
            </a:pPr>
            <a:r>
              <a:rPr lang="en-US" sz="3400"/>
              <a:t>Describe an “ah-ha” you’ve experienced around school finance </a:t>
            </a:r>
            <a:r>
              <a:rPr lang="en-US" sz="3400" u="sng"/>
              <a:t>revenues</a:t>
            </a:r>
            <a:r>
              <a:rPr lang="en-US" sz="3400"/>
              <a:t> this afternoon. </a:t>
            </a:r>
            <a:endParaRPr sz="3400"/>
          </a:p>
          <a:p>
            <a:pPr marL="571500" marR="0" lvl="0" indent="-558800" algn="l" rtl="0">
              <a:lnSpc>
                <a:spcPct val="100000"/>
              </a:lnSpc>
              <a:spcBef>
                <a:spcPts val="0"/>
              </a:spcBef>
              <a:spcAft>
                <a:spcPts val="0"/>
              </a:spcAft>
              <a:buSzPts val="3400"/>
              <a:buChar char="•"/>
            </a:pPr>
            <a:r>
              <a:rPr lang="en-US" sz="3400"/>
              <a:t>What are the implications of one-time revenues on a district’s budget?</a:t>
            </a:r>
            <a:endParaRPr sz="3400"/>
          </a:p>
          <a:p>
            <a:pPr marL="0" marR="0" lvl="0" indent="0" algn="l" rtl="0">
              <a:lnSpc>
                <a:spcPct val="100000"/>
              </a:lnSpc>
              <a:spcBef>
                <a:spcPts val="0"/>
              </a:spcBef>
              <a:spcAft>
                <a:spcPts val="0"/>
              </a:spcAft>
              <a:buNone/>
            </a:pPr>
            <a:endParaRPr sz="3400"/>
          </a:p>
          <a:p>
            <a:pPr marL="0" marR="0" lvl="0" indent="0" algn="l" rtl="0">
              <a:lnSpc>
                <a:spcPct val="100000"/>
              </a:lnSpc>
              <a:spcBef>
                <a:spcPts val="0"/>
              </a:spcBef>
              <a:spcAft>
                <a:spcPts val="0"/>
              </a:spcAft>
              <a:buNone/>
            </a:pPr>
            <a:endParaRPr sz="3400"/>
          </a:p>
          <a:p>
            <a:pPr marL="457200" marR="0" lvl="0" indent="0" algn="l" rtl="0">
              <a:lnSpc>
                <a:spcPct val="100000"/>
              </a:lnSpc>
              <a:spcBef>
                <a:spcPts val="0"/>
              </a:spcBef>
              <a:spcAft>
                <a:spcPts val="0"/>
              </a:spcAft>
              <a:buNone/>
            </a:pPr>
            <a:endParaRPr sz="34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8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
        <p:nvSpPr>
          <p:cNvPr id="800" name="Google Shape;800;p84"/>
          <p:cNvSpPr/>
          <p:nvPr/>
        </p:nvSpPr>
        <p:spPr>
          <a:xfrm>
            <a:off x="2307900" y="110925"/>
            <a:ext cx="6836100" cy="3233100"/>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a:solidFill>
                  <a:schemeClr val="accent6"/>
                </a:solidFill>
              </a:rPr>
              <a:t>Budgeting</a:t>
            </a:r>
            <a:r>
              <a:rPr lang="en-US" sz="4800" b="1" i="0" u="none" strike="noStrike" cap="none">
                <a:solidFill>
                  <a:schemeClr val="accent6"/>
                </a:solidFill>
                <a:latin typeface="Arial"/>
                <a:ea typeface="Arial"/>
                <a:cs typeface="Arial"/>
                <a:sym typeface="Arial"/>
              </a:rPr>
              <a:t> </a:t>
            </a:r>
            <a:r>
              <a:rPr lang="en-US" sz="4800" b="1">
                <a:solidFill>
                  <a:schemeClr val="accent6"/>
                </a:solidFill>
              </a:rPr>
              <a:t>Process &amp; Prioritization</a:t>
            </a:r>
            <a:endParaRPr sz="4800" b="1">
              <a:solidFill>
                <a:schemeClr val="accent6"/>
              </a:solidFill>
            </a:endParaRPr>
          </a:p>
        </p:txBody>
      </p:sp>
      <p:pic>
        <p:nvPicPr>
          <p:cNvPr id="801" name="Google Shape;801;p84"/>
          <p:cNvPicPr preferRelativeResize="0"/>
          <p:nvPr/>
        </p:nvPicPr>
        <p:blipFill rotWithShape="1">
          <a:blip r:embed="rId3">
            <a:alphaModFix/>
          </a:blip>
          <a:srcRect/>
          <a:stretch/>
        </p:blipFill>
        <p:spPr>
          <a:xfrm>
            <a:off x="152400" y="110925"/>
            <a:ext cx="2008350" cy="2233550"/>
          </a:xfrm>
          <a:prstGeom prst="rect">
            <a:avLst/>
          </a:prstGeom>
          <a:noFill/>
          <a:ln>
            <a:noFill/>
          </a:ln>
        </p:spPr>
      </p:pic>
      <p:sp>
        <p:nvSpPr>
          <p:cNvPr id="802" name="Google Shape;802;p84"/>
          <p:cNvSpPr txBox="1"/>
          <p:nvPr/>
        </p:nvSpPr>
        <p:spPr>
          <a:xfrm>
            <a:off x="2160750" y="3945600"/>
            <a:ext cx="6600900" cy="12003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r>
              <a:rPr lang="en-US" sz="2400" b="1" i="1" u="none" strike="noStrike" cap="none">
                <a:solidFill>
                  <a:schemeClr val="dk1"/>
                </a:solidFill>
                <a:latin typeface="Arial"/>
                <a:ea typeface="Arial"/>
                <a:cs typeface="Arial"/>
                <a:sym typeface="Arial"/>
              </a:rPr>
              <a:t>Jeff </a:t>
            </a:r>
            <a:r>
              <a:rPr lang="en-US" sz="2400" b="1" i="1">
                <a:solidFill>
                  <a:schemeClr val="dk1"/>
                </a:solidFill>
              </a:rPr>
              <a:t>Pruefer</a:t>
            </a:r>
            <a:br>
              <a:rPr lang="en-US" sz="2400" b="1" i="1" u="none" strike="noStrike" cap="none">
                <a:solidFill>
                  <a:schemeClr val="dk1"/>
                </a:solidFill>
                <a:latin typeface="Arial"/>
                <a:ea typeface="Arial"/>
                <a:cs typeface="Arial"/>
                <a:sym typeface="Arial"/>
              </a:rPr>
            </a:br>
            <a:r>
              <a:rPr lang="en-US" sz="2400" b="0" i="1" u="none" strike="noStrike" cap="none">
                <a:solidFill>
                  <a:schemeClr val="dk1"/>
                </a:solidFill>
                <a:latin typeface="Arial"/>
                <a:ea typeface="Arial"/>
                <a:cs typeface="Arial"/>
                <a:sym typeface="Arial"/>
              </a:rPr>
              <a:t>Director of Business Services</a:t>
            </a:r>
            <a:br>
              <a:rPr lang="en-US" sz="2400" b="0" i="1" u="none" strike="noStrike" cap="none">
                <a:solidFill>
                  <a:schemeClr val="dk1"/>
                </a:solidFill>
                <a:latin typeface="Arial"/>
                <a:ea typeface="Arial"/>
                <a:cs typeface="Arial"/>
                <a:sym typeface="Arial"/>
              </a:rPr>
            </a:br>
            <a:r>
              <a:rPr lang="en-US" sz="2400">
                <a:solidFill>
                  <a:schemeClr val="dk1"/>
                </a:solidFill>
              </a:rPr>
              <a:t>Nicolet</a:t>
            </a:r>
            <a:r>
              <a:rPr lang="en-US" sz="2400" b="0" i="0" u="none" strike="noStrike" cap="none">
                <a:solidFill>
                  <a:schemeClr val="dk1"/>
                </a:solidFill>
                <a:latin typeface="Arial"/>
                <a:ea typeface="Arial"/>
                <a:cs typeface="Arial"/>
                <a:sym typeface="Arial"/>
              </a:rPr>
              <a:t> Union High School District</a:t>
            </a:r>
            <a:endParaRPr sz="2400" b="0" i="1" u="none" strike="noStrike" cap="none">
              <a:solidFill>
                <a:schemeClr val="dk1"/>
              </a:solidFill>
              <a:latin typeface="Arial"/>
              <a:ea typeface="Arial"/>
              <a:cs typeface="Arial"/>
              <a:sym typeface="Arial"/>
            </a:endParaRPr>
          </a:p>
        </p:txBody>
      </p:sp>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85"/>
          <p:cNvSpPr txBox="1">
            <a:spLocks noGrp="1"/>
          </p:cNvSpPr>
          <p:nvPr>
            <p:ph type="title"/>
          </p:nvPr>
        </p:nvSpPr>
        <p:spPr>
          <a:xfrm>
            <a:off x="1905000" y="274650"/>
            <a:ext cx="6781800" cy="11430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b="1">
                <a:solidFill>
                  <a:schemeClr val="accent2"/>
                </a:solidFill>
              </a:rPr>
              <a:t>Budget Process</a:t>
            </a:r>
            <a:endParaRPr b="1">
              <a:solidFill>
                <a:schemeClr val="accent2"/>
              </a:solidFill>
            </a:endParaRPr>
          </a:p>
        </p:txBody>
      </p:sp>
      <p:sp>
        <p:nvSpPr>
          <p:cNvPr id="809" name="Google Shape;809;p85"/>
          <p:cNvSpPr txBox="1">
            <a:spLocks noGrp="1"/>
          </p:cNvSpPr>
          <p:nvPr>
            <p:ph type="body" idx="1"/>
          </p:nvPr>
        </p:nvSpPr>
        <p:spPr>
          <a:xfrm>
            <a:off x="173700" y="2363575"/>
            <a:ext cx="8796600" cy="4789800"/>
          </a:xfrm>
          <a:prstGeom prst="rect">
            <a:avLst/>
          </a:prstGeom>
        </p:spPr>
        <p:txBody>
          <a:bodyPr spcFirstLastPara="1" wrap="square" lIns="91425" tIns="45700" rIns="91425" bIns="45700" anchor="t" anchorCtr="0">
            <a:noAutofit/>
          </a:bodyPr>
          <a:lstStyle/>
          <a:p>
            <a:pPr marL="914400" lvl="1" indent="-342900" algn="l" rtl="0">
              <a:spcBef>
                <a:spcPts val="360"/>
              </a:spcBef>
              <a:spcAft>
                <a:spcPts val="0"/>
              </a:spcAft>
              <a:buSzPts val="1800"/>
              <a:buChar char="–"/>
            </a:pPr>
            <a:r>
              <a:rPr lang="en-US" b="1"/>
              <a:t>Preparation</a:t>
            </a:r>
            <a:r>
              <a:rPr lang="en-US"/>
              <a:t>: Budget Calendar</a:t>
            </a:r>
            <a:endParaRPr/>
          </a:p>
          <a:p>
            <a:pPr marL="914400" lvl="1" indent="-342900" algn="l" rtl="0">
              <a:spcBef>
                <a:spcPts val="0"/>
              </a:spcBef>
              <a:spcAft>
                <a:spcPts val="0"/>
              </a:spcAft>
              <a:buSzPts val="1800"/>
              <a:buChar char="–"/>
            </a:pPr>
            <a:r>
              <a:rPr lang="en-US" b="1"/>
              <a:t>Input</a:t>
            </a:r>
            <a:r>
              <a:rPr lang="en-US"/>
              <a:t>: Budget Requests (Google Form Process)</a:t>
            </a:r>
            <a:endParaRPr/>
          </a:p>
          <a:p>
            <a:pPr marL="914400" lvl="1" indent="-342900" algn="l" rtl="0">
              <a:spcBef>
                <a:spcPts val="0"/>
              </a:spcBef>
              <a:spcAft>
                <a:spcPts val="0"/>
              </a:spcAft>
              <a:buSzPts val="1800"/>
              <a:buChar char="–"/>
            </a:pPr>
            <a:r>
              <a:rPr lang="en-US" b="1"/>
              <a:t>Input</a:t>
            </a:r>
            <a:r>
              <a:rPr lang="en-US"/>
              <a:t>: Budget Assumptions (Assumptions Worksheet)</a:t>
            </a:r>
            <a:endParaRPr/>
          </a:p>
          <a:p>
            <a:pPr marL="914400" lvl="1" indent="-342900" algn="l" rtl="0">
              <a:spcBef>
                <a:spcPts val="0"/>
              </a:spcBef>
              <a:spcAft>
                <a:spcPts val="0"/>
              </a:spcAft>
              <a:buSzPts val="1800"/>
              <a:buChar char="–"/>
            </a:pPr>
            <a:r>
              <a:rPr lang="en-US" b="1"/>
              <a:t>Development / Planning:</a:t>
            </a:r>
            <a:r>
              <a:rPr lang="en-US"/>
              <a:t> Budget Planning Guide and Department Budgeting</a:t>
            </a:r>
            <a:endParaRPr/>
          </a:p>
          <a:p>
            <a:pPr marL="914400" lvl="1" indent="-342900" algn="l" rtl="0">
              <a:spcBef>
                <a:spcPts val="0"/>
              </a:spcBef>
              <a:spcAft>
                <a:spcPts val="0"/>
              </a:spcAft>
              <a:buSzPts val="1800"/>
              <a:buChar char="–"/>
            </a:pPr>
            <a:r>
              <a:rPr lang="en-US" b="1"/>
              <a:t>Decisions: </a:t>
            </a:r>
            <a:r>
              <a:rPr lang="en-US"/>
              <a:t>Preliminary and Original Budgets</a:t>
            </a:r>
            <a:endParaRPr/>
          </a:p>
          <a:p>
            <a:pPr marL="1371600" lvl="2" indent="-342900" algn="l" rtl="0">
              <a:spcBef>
                <a:spcPts val="0"/>
              </a:spcBef>
              <a:spcAft>
                <a:spcPts val="0"/>
              </a:spcAft>
              <a:buSzPts val="1800"/>
              <a:buChar char="•"/>
            </a:pPr>
            <a:r>
              <a:rPr lang="en-US"/>
              <a:t>Staffing; Negotiations; Health Insurance; Transportation; Budget Requests; etc.</a:t>
            </a:r>
            <a:endParaRPr/>
          </a:p>
        </p:txBody>
      </p:sp>
      <p:sp>
        <p:nvSpPr>
          <p:cNvPr id="810" name="Google Shape;810;p85"/>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64</a:t>
            </a:fld>
            <a:endParaRPr/>
          </a:p>
        </p:txBody>
      </p:sp>
      <p:pic>
        <p:nvPicPr>
          <p:cNvPr id="811" name="Google Shape;811;p85"/>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86"/>
          <p:cNvSpPr txBox="1">
            <a:spLocks noGrp="1"/>
          </p:cNvSpPr>
          <p:nvPr>
            <p:ph type="title"/>
          </p:nvPr>
        </p:nvSpPr>
        <p:spPr>
          <a:xfrm>
            <a:off x="1905000" y="288575"/>
            <a:ext cx="6781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accent2"/>
                </a:solidFill>
              </a:rPr>
              <a:t>Start the Process Early</a:t>
            </a:r>
            <a:endParaRPr b="1">
              <a:solidFill>
                <a:schemeClr val="accent2"/>
              </a:solidFill>
            </a:endParaRPr>
          </a:p>
          <a:p>
            <a:pPr marL="0" lvl="0" indent="0" algn="ctr" rtl="0">
              <a:spcBef>
                <a:spcPts val="0"/>
              </a:spcBef>
              <a:spcAft>
                <a:spcPts val="0"/>
              </a:spcAft>
              <a:buNone/>
            </a:pPr>
            <a:r>
              <a:rPr lang="en-US" b="1">
                <a:solidFill>
                  <a:schemeClr val="accent2"/>
                </a:solidFill>
              </a:rPr>
              <a:t>(November/December)</a:t>
            </a:r>
            <a:endParaRPr b="1">
              <a:solidFill>
                <a:schemeClr val="accent2"/>
              </a:solidFill>
            </a:endParaRPr>
          </a:p>
        </p:txBody>
      </p:sp>
      <p:sp>
        <p:nvSpPr>
          <p:cNvPr id="818" name="Google Shape;818;p86"/>
          <p:cNvSpPr txBox="1">
            <a:spLocks noGrp="1"/>
          </p:cNvSpPr>
          <p:nvPr>
            <p:ph type="body" idx="1"/>
          </p:nvPr>
        </p:nvSpPr>
        <p:spPr>
          <a:xfrm>
            <a:off x="457200" y="2154500"/>
            <a:ext cx="8229600" cy="45669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Budget Calendar (November/December)</a:t>
            </a:r>
            <a:endParaRPr/>
          </a:p>
          <a:p>
            <a:pPr marL="914400" lvl="1" indent="-342900" algn="l" rtl="0">
              <a:spcBef>
                <a:spcPts val="0"/>
              </a:spcBef>
              <a:spcAft>
                <a:spcPts val="0"/>
              </a:spcAft>
              <a:buSzPts val="1800"/>
              <a:buChar char="–"/>
            </a:pPr>
            <a:r>
              <a:rPr lang="en-US" u="sng">
                <a:solidFill>
                  <a:schemeClr val="hlink"/>
                </a:solidFill>
                <a:hlinkClick r:id="rId3"/>
              </a:rPr>
              <a:t>Nicolet Budget Calendar</a:t>
            </a:r>
            <a:endParaRPr/>
          </a:p>
          <a:p>
            <a:pPr marL="914400" lvl="1" indent="-342900" algn="l" rtl="0">
              <a:spcBef>
                <a:spcPts val="0"/>
              </a:spcBef>
              <a:spcAft>
                <a:spcPts val="0"/>
              </a:spcAft>
              <a:buSzPts val="1800"/>
              <a:buChar char="–"/>
            </a:pPr>
            <a:r>
              <a:rPr lang="en-US" u="sng">
                <a:solidFill>
                  <a:schemeClr val="hlink"/>
                </a:solidFill>
                <a:hlinkClick r:id="rId4"/>
              </a:rPr>
              <a:t>Waunakee Budget Calendar</a:t>
            </a:r>
            <a:endParaRPr/>
          </a:p>
          <a:p>
            <a:pPr marL="914400" lvl="1" indent="-342900" algn="l" rtl="0">
              <a:spcBef>
                <a:spcPts val="0"/>
              </a:spcBef>
              <a:spcAft>
                <a:spcPts val="0"/>
              </a:spcAft>
              <a:buSzPts val="1800"/>
              <a:buChar char="–"/>
            </a:pPr>
            <a:r>
              <a:rPr lang="en-US"/>
              <a:t>Mequon Thiensville Budget Calendar</a:t>
            </a:r>
            <a:endParaRPr/>
          </a:p>
          <a:p>
            <a:pPr marL="457200" lvl="0" indent="-342900" algn="l" rtl="0">
              <a:spcBef>
                <a:spcPts val="0"/>
              </a:spcBef>
              <a:spcAft>
                <a:spcPts val="0"/>
              </a:spcAft>
              <a:buSzPts val="1800"/>
              <a:buChar char="•"/>
            </a:pPr>
            <a:r>
              <a:rPr lang="en-US"/>
              <a:t>Budget Requests Process (December)</a:t>
            </a:r>
            <a:endParaRPr/>
          </a:p>
          <a:p>
            <a:pPr marL="914400" lvl="1" indent="-342900" algn="l" rtl="0">
              <a:spcBef>
                <a:spcPts val="0"/>
              </a:spcBef>
              <a:spcAft>
                <a:spcPts val="0"/>
              </a:spcAft>
              <a:buSzPts val="1800"/>
              <a:buChar char="–"/>
            </a:pPr>
            <a:r>
              <a:rPr lang="en-US" u="sng">
                <a:solidFill>
                  <a:schemeClr val="hlink"/>
                </a:solidFill>
                <a:hlinkClick r:id="rId5"/>
              </a:rPr>
              <a:t>Nicolet Google Process</a:t>
            </a:r>
            <a:endParaRPr/>
          </a:p>
          <a:p>
            <a:pPr marL="914400" lvl="1" indent="-342900" algn="l" rtl="0">
              <a:spcBef>
                <a:spcPts val="0"/>
              </a:spcBef>
              <a:spcAft>
                <a:spcPts val="0"/>
              </a:spcAft>
              <a:buSzPts val="1800"/>
              <a:buChar char="–"/>
            </a:pPr>
            <a:r>
              <a:rPr lang="en-US"/>
              <a:t>Requests tied to strategic goals (Administrative and Board)</a:t>
            </a:r>
            <a:endParaRPr/>
          </a:p>
        </p:txBody>
      </p:sp>
      <p:sp>
        <p:nvSpPr>
          <p:cNvPr id="819" name="Google Shape;819;p86"/>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65</a:t>
            </a:fld>
            <a:endParaRPr/>
          </a:p>
        </p:txBody>
      </p:sp>
      <p:pic>
        <p:nvPicPr>
          <p:cNvPr id="820" name="Google Shape;820;p86"/>
          <p:cNvPicPr preferRelativeResize="0"/>
          <p:nvPr/>
        </p:nvPicPr>
        <p:blipFill rotWithShape="1">
          <a:blip r:embed="rId6">
            <a:alphaModFix/>
          </a:blip>
          <a:srcRect/>
          <a:stretch/>
        </p:blipFill>
        <p:spPr>
          <a:xfrm>
            <a:off x="152401" y="110929"/>
            <a:ext cx="1752600" cy="194911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87"/>
          <p:cNvSpPr txBox="1">
            <a:spLocks noGrp="1"/>
          </p:cNvSpPr>
          <p:nvPr>
            <p:ph type="title"/>
          </p:nvPr>
        </p:nvSpPr>
        <p:spPr>
          <a:xfrm>
            <a:off x="1905000" y="274650"/>
            <a:ext cx="69183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accent2"/>
                </a:solidFill>
              </a:rPr>
              <a:t>Developing Assumptions</a:t>
            </a:r>
            <a:endParaRPr b="1">
              <a:solidFill>
                <a:schemeClr val="accent2"/>
              </a:solidFill>
            </a:endParaRPr>
          </a:p>
          <a:p>
            <a:pPr marL="0" lvl="0" indent="0" algn="ctr" rtl="0">
              <a:spcBef>
                <a:spcPts val="0"/>
              </a:spcBef>
              <a:spcAft>
                <a:spcPts val="0"/>
              </a:spcAft>
              <a:buNone/>
            </a:pPr>
            <a:r>
              <a:rPr lang="en-US" b="1">
                <a:solidFill>
                  <a:schemeClr val="accent2"/>
                </a:solidFill>
              </a:rPr>
              <a:t>(December/January)</a:t>
            </a:r>
            <a:endParaRPr b="1">
              <a:solidFill>
                <a:schemeClr val="accent2"/>
              </a:solidFill>
            </a:endParaRPr>
          </a:p>
        </p:txBody>
      </p:sp>
      <p:sp>
        <p:nvSpPr>
          <p:cNvPr id="827" name="Google Shape;827;p87"/>
          <p:cNvSpPr txBox="1">
            <a:spLocks noGrp="1"/>
          </p:cNvSpPr>
          <p:nvPr>
            <p:ph type="body" idx="1"/>
          </p:nvPr>
        </p:nvSpPr>
        <p:spPr>
          <a:xfrm>
            <a:off x="152400" y="2154500"/>
            <a:ext cx="8824200" cy="45669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Build our budget without all factors known</a:t>
            </a:r>
            <a:endParaRPr/>
          </a:p>
          <a:p>
            <a:pPr marL="914400" lvl="1" indent="-342900" algn="l" rtl="0">
              <a:spcBef>
                <a:spcPts val="0"/>
              </a:spcBef>
              <a:spcAft>
                <a:spcPts val="0"/>
              </a:spcAft>
              <a:buSzPts val="1800"/>
              <a:buChar char="–"/>
            </a:pPr>
            <a:r>
              <a:rPr lang="en-US"/>
              <a:t>Registration often concludes in March</a:t>
            </a:r>
            <a:endParaRPr/>
          </a:p>
          <a:p>
            <a:pPr marL="914400" lvl="1" indent="-342900" algn="l" rtl="0">
              <a:spcBef>
                <a:spcPts val="0"/>
              </a:spcBef>
              <a:spcAft>
                <a:spcPts val="0"/>
              </a:spcAft>
              <a:buSzPts val="1800"/>
              <a:buChar char="–"/>
            </a:pPr>
            <a:r>
              <a:rPr lang="en-US"/>
              <a:t>State Budget not final</a:t>
            </a:r>
            <a:endParaRPr/>
          </a:p>
          <a:p>
            <a:pPr marL="914400" lvl="1" indent="-342900" algn="l" rtl="0">
              <a:spcBef>
                <a:spcPts val="0"/>
              </a:spcBef>
              <a:spcAft>
                <a:spcPts val="0"/>
              </a:spcAft>
              <a:buSzPts val="1800"/>
              <a:buChar char="–"/>
            </a:pPr>
            <a:r>
              <a:rPr lang="en-US"/>
              <a:t>Enrollment for next year unknown</a:t>
            </a:r>
            <a:endParaRPr/>
          </a:p>
          <a:p>
            <a:pPr marL="457200" lvl="0" indent="-342900" algn="l" rtl="0">
              <a:spcBef>
                <a:spcPts val="0"/>
              </a:spcBef>
              <a:spcAft>
                <a:spcPts val="0"/>
              </a:spcAft>
              <a:buSzPts val="1800"/>
              <a:buChar char="•"/>
            </a:pPr>
            <a:r>
              <a:rPr lang="en-US"/>
              <a:t>Assumptions</a:t>
            </a:r>
            <a:endParaRPr/>
          </a:p>
          <a:p>
            <a:pPr marL="914400" lvl="1" indent="-342900" algn="l" rtl="0">
              <a:spcBef>
                <a:spcPts val="0"/>
              </a:spcBef>
              <a:spcAft>
                <a:spcPts val="0"/>
              </a:spcAft>
              <a:buSzPts val="1800"/>
              <a:buChar char="–"/>
            </a:pPr>
            <a:r>
              <a:rPr lang="en-US"/>
              <a:t>Develop assumptions with Internal Staff</a:t>
            </a:r>
            <a:endParaRPr/>
          </a:p>
          <a:p>
            <a:pPr marL="1371600" lvl="2" indent="-342900" algn="l" rtl="0">
              <a:spcBef>
                <a:spcPts val="0"/>
              </a:spcBef>
              <a:spcAft>
                <a:spcPts val="0"/>
              </a:spcAft>
              <a:buSzPts val="1800"/>
              <a:buChar char="•"/>
            </a:pPr>
            <a:r>
              <a:rPr lang="en-US" u="sng">
                <a:solidFill>
                  <a:schemeClr val="hlink"/>
                </a:solidFill>
                <a:hlinkClick r:id="rId3"/>
              </a:rPr>
              <a:t>Nicolet Budget Assumptions Worksheet</a:t>
            </a:r>
            <a:endParaRPr/>
          </a:p>
          <a:p>
            <a:pPr marL="914400" lvl="1" indent="-342900" algn="l" rtl="0">
              <a:spcBef>
                <a:spcPts val="0"/>
              </a:spcBef>
              <a:spcAft>
                <a:spcPts val="0"/>
              </a:spcAft>
              <a:buSzPts val="1800"/>
              <a:buChar char="–"/>
            </a:pPr>
            <a:r>
              <a:rPr lang="en-US"/>
              <a:t>Develop assumptions with School Board</a:t>
            </a:r>
            <a:endParaRPr/>
          </a:p>
          <a:p>
            <a:pPr marL="1371600" lvl="2" indent="-342900" algn="l" rtl="0">
              <a:spcBef>
                <a:spcPts val="0"/>
              </a:spcBef>
              <a:spcAft>
                <a:spcPts val="0"/>
              </a:spcAft>
              <a:buSzPts val="1800"/>
              <a:buChar char="•"/>
            </a:pPr>
            <a:r>
              <a:rPr lang="en-US" u="sng">
                <a:solidFill>
                  <a:schemeClr val="hlink"/>
                </a:solidFill>
                <a:hlinkClick r:id="rId4"/>
              </a:rPr>
              <a:t>Nicolet Budget Assumptions Board Memo</a:t>
            </a:r>
            <a:endParaRPr/>
          </a:p>
          <a:p>
            <a:pPr marL="457200" lvl="0" indent="-342900" algn="l" rtl="0">
              <a:spcBef>
                <a:spcPts val="0"/>
              </a:spcBef>
              <a:spcAft>
                <a:spcPts val="0"/>
              </a:spcAft>
              <a:buSzPts val="1800"/>
              <a:buChar char="•"/>
            </a:pPr>
            <a:r>
              <a:rPr lang="en-US"/>
              <a:t>Budget Prioritization happens HERE!</a:t>
            </a:r>
            <a:endParaRPr/>
          </a:p>
        </p:txBody>
      </p:sp>
      <p:sp>
        <p:nvSpPr>
          <p:cNvPr id="828" name="Google Shape;828;p87"/>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66</a:t>
            </a:fld>
            <a:endParaRPr/>
          </a:p>
        </p:txBody>
      </p:sp>
      <p:pic>
        <p:nvPicPr>
          <p:cNvPr id="829" name="Google Shape;829;p87"/>
          <p:cNvPicPr preferRelativeResize="0"/>
          <p:nvPr/>
        </p:nvPicPr>
        <p:blipFill rotWithShape="1">
          <a:blip r:embed="rId5">
            <a:alphaModFix/>
          </a:blip>
          <a:srcRect/>
          <a:stretch/>
        </p:blipFill>
        <p:spPr>
          <a:xfrm>
            <a:off x="152401" y="110929"/>
            <a:ext cx="1752600" cy="194911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88"/>
          <p:cNvSpPr txBox="1">
            <a:spLocks noGrp="1"/>
          </p:cNvSpPr>
          <p:nvPr>
            <p:ph type="title"/>
          </p:nvPr>
        </p:nvSpPr>
        <p:spPr>
          <a:xfrm>
            <a:off x="1905000" y="274650"/>
            <a:ext cx="6918300" cy="11430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b="1">
                <a:solidFill>
                  <a:schemeClr val="accent2"/>
                </a:solidFill>
              </a:rPr>
              <a:t>Developing Assumptions</a:t>
            </a:r>
            <a:endParaRPr b="1">
              <a:solidFill>
                <a:schemeClr val="accent2"/>
              </a:solidFill>
            </a:endParaRPr>
          </a:p>
          <a:p>
            <a:pPr marL="0" marR="0" lvl="0" indent="0" algn="ctr" rtl="0">
              <a:lnSpc>
                <a:spcPct val="100000"/>
              </a:lnSpc>
              <a:spcBef>
                <a:spcPts val="0"/>
              </a:spcBef>
              <a:spcAft>
                <a:spcPts val="0"/>
              </a:spcAft>
              <a:buNone/>
            </a:pPr>
            <a:r>
              <a:rPr lang="en-US" b="1">
                <a:solidFill>
                  <a:schemeClr val="accent2"/>
                </a:solidFill>
              </a:rPr>
              <a:t>(December/January)</a:t>
            </a:r>
            <a:endParaRPr b="1">
              <a:solidFill>
                <a:schemeClr val="accent2"/>
              </a:solidFill>
            </a:endParaRPr>
          </a:p>
        </p:txBody>
      </p:sp>
      <p:sp>
        <p:nvSpPr>
          <p:cNvPr id="836" name="Google Shape;836;p88"/>
          <p:cNvSpPr txBox="1">
            <a:spLocks noGrp="1"/>
          </p:cNvSpPr>
          <p:nvPr>
            <p:ph type="body" idx="1"/>
          </p:nvPr>
        </p:nvSpPr>
        <p:spPr>
          <a:xfrm>
            <a:off x="666300" y="2001175"/>
            <a:ext cx="8229600" cy="45669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Focus on impactful assumptions</a:t>
            </a:r>
            <a:endParaRPr/>
          </a:p>
          <a:p>
            <a:pPr marL="914400" lvl="1" indent="-342900" algn="l" rtl="0">
              <a:spcBef>
                <a:spcPts val="0"/>
              </a:spcBef>
              <a:spcAft>
                <a:spcPts val="0"/>
              </a:spcAft>
              <a:buSzPts val="1800"/>
              <a:buChar char="–"/>
            </a:pPr>
            <a:r>
              <a:rPr lang="en-US"/>
              <a:t>Revenues</a:t>
            </a:r>
            <a:endParaRPr/>
          </a:p>
          <a:p>
            <a:pPr marL="1371600" lvl="2" indent="-342900" algn="l" rtl="0">
              <a:spcBef>
                <a:spcPts val="0"/>
              </a:spcBef>
              <a:spcAft>
                <a:spcPts val="0"/>
              </a:spcAft>
              <a:buSzPts val="1800"/>
              <a:buChar char="•"/>
            </a:pPr>
            <a:r>
              <a:rPr lang="en-US"/>
              <a:t>Enrollment Projections</a:t>
            </a:r>
            <a:endParaRPr/>
          </a:p>
          <a:p>
            <a:pPr marL="1371600" lvl="2" indent="-342900" algn="l" rtl="0">
              <a:spcBef>
                <a:spcPts val="0"/>
              </a:spcBef>
              <a:spcAft>
                <a:spcPts val="0"/>
              </a:spcAft>
              <a:buSzPts val="1800"/>
              <a:buChar char="•"/>
            </a:pPr>
            <a:r>
              <a:rPr lang="en-US"/>
              <a:t>State Budget (Revenue Limit; Special Ed Funding, etc.)</a:t>
            </a:r>
            <a:endParaRPr/>
          </a:p>
          <a:p>
            <a:pPr marL="914400" lvl="1" indent="-342900" algn="l" rtl="0">
              <a:spcBef>
                <a:spcPts val="0"/>
              </a:spcBef>
              <a:spcAft>
                <a:spcPts val="0"/>
              </a:spcAft>
              <a:buSzPts val="1800"/>
              <a:buChar char="–"/>
            </a:pPr>
            <a:r>
              <a:rPr lang="en-US"/>
              <a:t>Expenses</a:t>
            </a:r>
            <a:endParaRPr/>
          </a:p>
          <a:p>
            <a:pPr marL="1371600" lvl="2" indent="-342900" algn="l" rtl="0">
              <a:spcBef>
                <a:spcPts val="0"/>
              </a:spcBef>
              <a:spcAft>
                <a:spcPts val="0"/>
              </a:spcAft>
              <a:buSzPts val="1800"/>
              <a:buChar char="•"/>
            </a:pPr>
            <a:r>
              <a:rPr lang="en-US"/>
              <a:t>Staffing Changes (Additions, Reductions, etc.)</a:t>
            </a:r>
            <a:endParaRPr/>
          </a:p>
          <a:p>
            <a:pPr marL="1371600" lvl="2" indent="-342900" algn="l" rtl="0">
              <a:spcBef>
                <a:spcPts val="0"/>
              </a:spcBef>
              <a:spcAft>
                <a:spcPts val="0"/>
              </a:spcAft>
              <a:buSzPts val="1800"/>
              <a:buChar char="•"/>
            </a:pPr>
            <a:r>
              <a:rPr lang="en-US"/>
              <a:t>Wages</a:t>
            </a:r>
            <a:endParaRPr/>
          </a:p>
          <a:p>
            <a:pPr marL="1371600" lvl="2" indent="-342900" algn="l" rtl="0">
              <a:spcBef>
                <a:spcPts val="0"/>
              </a:spcBef>
              <a:spcAft>
                <a:spcPts val="0"/>
              </a:spcAft>
              <a:buSzPts val="1800"/>
              <a:buChar char="•"/>
            </a:pPr>
            <a:r>
              <a:rPr lang="en-US"/>
              <a:t>Health Insurance</a:t>
            </a:r>
            <a:endParaRPr/>
          </a:p>
          <a:p>
            <a:pPr marL="1371600" lvl="2" indent="-342900" algn="l" rtl="0">
              <a:spcBef>
                <a:spcPts val="0"/>
              </a:spcBef>
              <a:spcAft>
                <a:spcPts val="0"/>
              </a:spcAft>
              <a:buSzPts val="1800"/>
              <a:buChar char="•"/>
            </a:pPr>
            <a:r>
              <a:rPr lang="en-US"/>
              <a:t>Transportation</a:t>
            </a:r>
            <a:endParaRPr/>
          </a:p>
          <a:p>
            <a:pPr marL="1371600" lvl="2" indent="-342900" algn="l" rtl="0">
              <a:spcBef>
                <a:spcPts val="0"/>
              </a:spcBef>
              <a:spcAft>
                <a:spcPts val="0"/>
              </a:spcAft>
              <a:buSzPts val="1800"/>
              <a:buChar char="•"/>
            </a:pPr>
            <a:r>
              <a:rPr lang="en-US"/>
              <a:t>Utilities</a:t>
            </a:r>
            <a:endParaRPr/>
          </a:p>
          <a:p>
            <a:pPr marL="1371600" lvl="2" indent="-342900" algn="l" rtl="0">
              <a:spcBef>
                <a:spcPts val="0"/>
              </a:spcBef>
              <a:spcAft>
                <a:spcPts val="0"/>
              </a:spcAft>
              <a:buSzPts val="1800"/>
              <a:buChar char="•"/>
            </a:pPr>
            <a:r>
              <a:rPr lang="en-US"/>
              <a:t>Consideration of Budget Requests</a:t>
            </a:r>
            <a:endParaRPr/>
          </a:p>
        </p:txBody>
      </p:sp>
      <p:sp>
        <p:nvSpPr>
          <p:cNvPr id="837" name="Google Shape;837;p88"/>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67</a:t>
            </a:fld>
            <a:endParaRPr/>
          </a:p>
        </p:txBody>
      </p:sp>
      <p:pic>
        <p:nvPicPr>
          <p:cNvPr id="838" name="Google Shape;838;p88"/>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89"/>
          <p:cNvSpPr txBox="1">
            <a:spLocks noGrp="1"/>
          </p:cNvSpPr>
          <p:nvPr>
            <p:ph type="title"/>
          </p:nvPr>
        </p:nvSpPr>
        <p:spPr>
          <a:xfrm>
            <a:off x="1905000" y="274650"/>
            <a:ext cx="6918300" cy="1143000"/>
          </a:xfrm>
          <a:prstGeom prst="rect">
            <a:avLst/>
          </a:prstGeom>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b="1">
                <a:solidFill>
                  <a:schemeClr val="accent2"/>
                </a:solidFill>
              </a:rPr>
              <a:t>Budget Planning Guide</a:t>
            </a:r>
            <a:endParaRPr b="1">
              <a:solidFill>
                <a:schemeClr val="accent2"/>
              </a:solidFill>
            </a:endParaRPr>
          </a:p>
          <a:p>
            <a:pPr marL="0" marR="0" lvl="0" indent="0" algn="ctr" rtl="0">
              <a:lnSpc>
                <a:spcPct val="100000"/>
              </a:lnSpc>
              <a:spcBef>
                <a:spcPts val="0"/>
              </a:spcBef>
              <a:spcAft>
                <a:spcPts val="0"/>
              </a:spcAft>
              <a:buNone/>
            </a:pPr>
            <a:r>
              <a:rPr lang="en-US" b="1">
                <a:solidFill>
                  <a:schemeClr val="accent2"/>
                </a:solidFill>
              </a:rPr>
              <a:t>(February)</a:t>
            </a:r>
            <a:endParaRPr b="1">
              <a:solidFill>
                <a:schemeClr val="accent2"/>
              </a:solidFill>
            </a:endParaRPr>
          </a:p>
        </p:txBody>
      </p:sp>
      <p:sp>
        <p:nvSpPr>
          <p:cNvPr id="845" name="Google Shape;845;p89"/>
          <p:cNvSpPr txBox="1">
            <a:spLocks noGrp="1"/>
          </p:cNvSpPr>
          <p:nvPr>
            <p:ph type="body" idx="1"/>
          </p:nvPr>
        </p:nvSpPr>
        <p:spPr>
          <a:xfrm>
            <a:off x="666300" y="2001175"/>
            <a:ext cx="8229600" cy="45669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Assumptions provide data to build a plan</a:t>
            </a:r>
            <a:endParaRPr/>
          </a:p>
          <a:p>
            <a:pPr marL="914400" lvl="1" indent="-342900" algn="l" rtl="0">
              <a:spcBef>
                <a:spcPts val="0"/>
              </a:spcBef>
              <a:spcAft>
                <a:spcPts val="0"/>
              </a:spcAft>
              <a:buSzPts val="1800"/>
              <a:buChar char="–"/>
            </a:pPr>
            <a:r>
              <a:rPr lang="en-US" u="sng">
                <a:solidFill>
                  <a:schemeClr val="hlink"/>
                </a:solidFill>
                <a:hlinkClick r:id="rId3"/>
              </a:rPr>
              <a:t>Nicolet Budget Planning Guide</a:t>
            </a:r>
            <a:endParaRPr/>
          </a:p>
          <a:p>
            <a:pPr marL="457200" lvl="0" indent="-342900" algn="l" rtl="0">
              <a:spcBef>
                <a:spcPts val="0"/>
              </a:spcBef>
              <a:spcAft>
                <a:spcPts val="0"/>
              </a:spcAft>
              <a:buSzPts val="1800"/>
              <a:buChar char="•"/>
            </a:pPr>
            <a:r>
              <a:rPr lang="en-US"/>
              <a:t>Ultimate Goal of Planning Guide</a:t>
            </a:r>
            <a:endParaRPr/>
          </a:p>
          <a:p>
            <a:pPr marL="914400" lvl="1" indent="-342900" algn="l" rtl="0">
              <a:spcBef>
                <a:spcPts val="0"/>
              </a:spcBef>
              <a:spcAft>
                <a:spcPts val="0"/>
              </a:spcAft>
              <a:buSzPts val="1800"/>
              <a:buChar char="–"/>
            </a:pPr>
            <a:r>
              <a:rPr lang="en-US"/>
              <a:t>Document used for budget creation</a:t>
            </a:r>
            <a:endParaRPr/>
          </a:p>
          <a:p>
            <a:pPr marL="914400" lvl="1" indent="-342900" algn="l" rtl="0">
              <a:spcBef>
                <a:spcPts val="0"/>
              </a:spcBef>
              <a:spcAft>
                <a:spcPts val="0"/>
              </a:spcAft>
              <a:buSzPts val="1800"/>
              <a:buChar char="–"/>
            </a:pPr>
            <a:r>
              <a:rPr lang="en-US"/>
              <a:t>Preliminary financial projection for both short and long-term</a:t>
            </a:r>
            <a:endParaRPr/>
          </a:p>
          <a:p>
            <a:pPr marL="914400" lvl="1" indent="-342900" algn="l" rtl="0">
              <a:spcBef>
                <a:spcPts val="0"/>
              </a:spcBef>
              <a:spcAft>
                <a:spcPts val="0"/>
              </a:spcAft>
              <a:buSzPts val="1800"/>
              <a:buChar char="–"/>
            </a:pPr>
            <a:r>
              <a:rPr lang="en-US"/>
              <a:t>Ensures link from funding to priorities</a:t>
            </a:r>
            <a:endParaRPr/>
          </a:p>
          <a:p>
            <a:pPr marL="914400" lvl="1" indent="-342900" algn="l" rtl="0">
              <a:spcBef>
                <a:spcPts val="0"/>
              </a:spcBef>
              <a:spcAft>
                <a:spcPts val="0"/>
              </a:spcAft>
              <a:buSzPts val="1800"/>
              <a:buChar char="–"/>
            </a:pPr>
            <a:r>
              <a:rPr lang="en-US"/>
              <a:t>Typically utilized for negotiations</a:t>
            </a:r>
            <a:endParaRPr/>
          </a:p>
        </p:txBody>
      </p:sp>
      <p:sp>
        <p:nvSpPr>
          <p:cNvPr id="846" name="Google Shape;846;p89"/>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68</a:t>
            </a:fld>
            <a:endParaRPr/>
          </a:p>
        </p:txBody>
      </p:sp>
      <p:pic>
        <p:nvPicPr>
          <p:cNvPr id="847" name="Google Shape;847;p89"/>
          <p:cNvPicPr preferRelativeResize="0"/>
          <p:nvPr/>
        </p:nvPicPr>
        <p:blipFill rotWithShape="1">
          <a:blip r:embed="rId4">
            <a:alphaModFix/>
          </a:blip>
          <a:srcRect/>
          <a:stretch/>
        </p:blipFill>
        <p:spPr>
          <a:xfrm>
            <a:off x="152401" y="110929"/>
            <a:ext cx="1752600" cy="194911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90"/>
          <p:cNvSpPr txBox="1">
            <a:spLocks noGrp="1"/>
          </p:cNvSpPr>
          <p:nvPr>
            <p:ph type="title"/>
          </p:nvPr>
        </p:nvSpPr>
        <p:spPr>
          <a:xfrm>
            <a:off x="1905000" y="274650"/>
            <a:ext cx="6781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accent2"/>
                </a:solidFill>
              </a:rPr>
              <a:t>Budget Development</a:t>
            </a:r>
            <a:endParaRPr b="1">
              <a:solidFill>
                <a:schemeClr val="accent2"/>
              </a:solidFill>
            </a:endParaRPr>
          </a:p>
          <a:p>
            <a:pPr marL="0" lvl="0" indent="0" algn="ctr" rtl="0">
              <a:spcBef>
                <a:spcPts val="0"/>
              </a:spcBef>
              <a:spcAft>
                <a:spcPts val="0"/>
              </a:spcAft>
              <a:buNone/>
            </a:pPr>
            <a:r>
              <a:rPr lang="en-US" b="1">
                <a:solidFill>
                  <a:schemeClr val="accent2"/>
                </a:solidFill>
              </a:rPr>
              <a:t>(March)</a:t>
            </a:r>
            <a:endParaRPr b="1">
              <a:solidFill>
                <a:schemeClr val="accent2"/>
              </a:solidFill>
            </a:endParaRPr>
          </a:p>
        </p:txBody>
      </p:sp>
      <p:sp>
        <p:nvSpPr>
          <p:cNvPr id="854" name="Google Shape;854;p90"/>
          <p:cNvSpPr txBox="1">
            <a:spLocks noGrp="1"/>
          </p:cNvSpPr>
          <p:nvPr>
            <p:ph type="body" idx="1"/>
          </p:nvPr>
        </p:nvSpPr>
        <p:spPr>
          <a:xfrm>
            <a:off x="159900" y="2060050"/>
            <a:ext cx="88242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After Planning Guide approved, that is trigger to set off departmental budget development</a:t>
            </a:r>
            <a:endParaRPr/>
          </a:p>
          <a:p>
            <a:pPr marL="914400" lvl="1" indent="-342900" algn="l" rtl="0">
              <a:spcBef>
                <a:spcPts val="0"/>
              </a:spcBef>
              <a:spcAft>
                <a:spcPts val="0"/>
              </a:spcAft>
              <a:buSzPts val="1800"/>
              <a:buChar char="–"/>
            </a:pPr>
            <a:r>
              <a:rPr lang="en-US"/>
              <a:t>At this point, departments know what they will get for their allocations</a:t>
            </a:r>
            <a:endParaRPr/>
          </a:p>
          <a:p>
            <a:pPr marL="914400" lvl="1" indent="-342900" algn="l" rtl="0">
              <a:spcBef>
                <a:spcPts val="0"/>
              </a:spcBef>
              <a:spcAft>
                <a:spcPts val="0"/>
              </a:spcAft>
              <a:buSzPts val="1800"/>
              <a:buChar char="–"/>
            </a:pPr>
            <a:r>
              <a:rPr lang="en-US"/>
              <a:t>Decentralized - Department Heads budget their funds (Academic, Athletics, Rec, etc.)</a:t>
            </a:r>
            <a:endParaRPr/>
          </a:p>
          <a:p>
            <a:pPr marL="914400" lvl="1" indent="-342900" algn="l" rtl="0">
              <a:spcBef>
                <a:spcPts val="0"/>
              </a:spcBef>
              <a:spcAft>
                <a:spcPts val="0"/>
              </a:spcAft>
              <a:buSzPts val="1800"/>
              <a:buChar char="–"/>
            </a:pPr>
            <a:r>
              <a:rPr lang="en-US"/>
              <a:t>All budgets are in GoogleSheets (easy to share)</a:t>
            </a:r>
            <a:endParaRPr/>
          </a:p>
          <a:p>
            <a:pPr marL="457200" lvl="0" indent="-342900" algn="l" rtl="0">
              <a:spcBef>
                <a:spcPts val="0"/>
              </a:spcBef>
              <a:spcAft>
                <a:spcPts val="0"/>
              </a:spcAft>
              <a:buSzPts val="1800"/>
              <a:buChar char="•"/>
            </a:pPr>
            <a:r>
              <a:rPr lang="en-US"/>
              <a:t>Budgets due to Business Office by end of Spring Break</a:t>
            </a:r>
            <a:endParaRPr/>
          </a:p>
        </p:txBody>
      </p:sp>
      <p:sp>
        <p:nvSpPr>
          <p:cNvPr id="855" name="Google Shape;855;p90"/>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69</a:t>
            </a:fld>
            <a:endParaRPr/>
          </a:p>
        </p:txBody>
      </p:sp>
      <p:pic>
        <p:nvPicPr>
          <p:cNvPr id="856" name="Google Shape;856;p90"/>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
        <p:nvSpPr>
          <p:cNvPr id="199" name="Google Shape;199;p28"/>
          <p:cNvSpPr/>
          <p:nvPr/>
        </p:nvSpPr>
        <p:spPr>
          <a:xfrm>
            <a:off x="2726700" y="457200"/>
            <a:ext cx="6166800" cy="2019900"/>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accent6"/>
                </a:solidFill>
                <a:latin typeface="Arial"/>
                <a:ea typeface="Arial"/>
                <a:cs typeface="Arial"/>
                <a:sym typeface="Arial"/>
              </a:rPr>
              <a:t>School Budget </a:t>
            </a:r>
            <a:r>
              <a:rPr lang="en-US" sz="6000" b="1">
                <a:solidFill>
                  <a:schemeClr val="accent6"/>
                </a:solidFill>
              </a:rPr>
              <a:t>Overview</a:t>
            </a:r>
            <a:endParaRPr sz="4400" b="1" i="0" u="none" strike="noStrike" cap="none">
              <a:solidFill>
                <a:schemeClr val="accent6"/>
              </a:solidFill>
              <a:latin typeface="Arial"/>
              <a:ea typeface="Arial"/>
              <a:cs typeface="Arial"/>
              <a:sym typeface="Arial"/>
            </a:endParaRPr>
          </a:p>
        </p:txBody>
      </p:sp>
      <p:pic>
        <p:nvPicPr>
          <p:cNvPr id="200" name="Google Shape;200;p28"/>
          <p:cNvPicPr preferRelativeResize="0"/>
          <p:nvPr/>
        </p:nvPicPr>
        <p:blipFill rotWithShape="1">
          <a:blip r:embed="rId3">
            <a:alphaModFix/>
          </a:blip>
          <a:srcRect/>
          <a:stretch/>
        </p:blipFill>
        <p:spPr>
          <a:xfrm>
            <a:off x="152400" y="110929"/>
            <a:ext cx="2574293" cy="2862943"/>
          </a:xfrm>
          <a:prstGeom prst="rect">
            <a:avLst/>
          </a:prstGeom>
          <a:noFill/>
          <a:ln>
            <a:noFill/>
          </a:ln>
        </p:spPr>
      </p:pic>
      <p:sp>
        <p:nvSpPr>
          <p:cNvPr id="201" name="Google Shape;201;p28"/>
          <p:cNvSpPr txBox="1"/>
          <p:nvPr/>
        </p:nvSpPr>
        <p:spPr>
          <a:xfrm>
            <a:off x="152400" y="3429000"/>
            <a:ext cx="8534400" cy="30450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00000"/>
              </a:lnSpc>
              <a:spcBef>
                <a:spcPts val="0"/>
              </a:spcBef>
              <a:spcAft>
                <a:spcPts val="0"/>
              </a:spcAft>
              <a:buClr>
                <a:schemeClr val="dk1"/>
              </a:buClr>
              <a:buSzPts val="3000"/>
              <a:buFont typeface="Arial"/>
              <a:buChar char="●"/>
            </a:pPr>
            <a:r>
              <a:rPr lang="en-US" sz="3000" b="1" i="1" u="none" strike="noStrike" cap="none">
                <a:solidFill>
                  <a:schemeClr val="dk1"/>
                </a:solidFill>
                <a:latin typeface="Arial"/>
                <a:ea typeface="Arial"/>
                <a:cs typeface="Arial"/>
                <a:sym typeface="Arial"/>
              </a:rPr>
              <a:t>Mike Barry, </a:t>
            </a:r>
            <a:endParaRPr sz="3000" b="1" i="1"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3000"/>
              <a:buFont typeface="Arial"/>
              <a:buNone/>
            </a:pPr>
            <a:r>
              <a:rPr lang="en-US" sz="3000" b="1" i="1" u="none" strike="noStrike" cap="none">
                <a:solidFill>
                  <a:schemeClr val="dk1"/>
                </a:solidFill>
                <a:latin typeface="Arial"/>
                <a:ea typeface="Arial"/>
                <a:cs typeface="Arial"/>
                <a:sym typeface="Arial"/>
              </a:rPr>
              <a:t>Executive Director, WASBO</a:t>
            </a:r>
            <a:endParaRPr sz="3000" b="1"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1"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3000"/>
              <a:buFont typeface="Arial"/>
              <a:buNone/>
            </a:pPr>
            <a:br>
              <a:rPr lang="en-US" sz="3000" b="1" i="1" u="none" strike="noStrike" cap="none">
                <a:solidFill>
                  <a:schemeClr val="dk1"/>
                </a:solidFill>
                <a:latin typeface="Arial"/>
                <a:ea typeface="Arial"/>
                <a:cs typeface="Arial"/>
                <a:sym typeface="Arial"/>
              </a:rPr>
            </a:br>
            <a:endParaRPr sz="3000" b="0" i="1" u="none" strike="noStrike" cap="none">
              <a:solidFill>
                <a:schemeClr val="dk1"/>
              </a:solidFill>
              <a:latin typeface="Arial"/>
              <a:ea typeface="Arial"/>
              <a:cs typeface="Arial"/>
              <a:sym typeface="Arial"/>
            </a:endParaRPr>
          </a:p>
        </p:txBody>
      </p:sp>
    </p:spTree>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91"/>
          <p:cNvSpPr txBox="1">
            <a:spLocks noGrp="1"/>
          </p:cNvSpPr>
          <p:nvPr>
            <p:ph type="title"/>
          </p:nvPr>
        </p:nvSpPr>
        <p:spPr>
          <a:xfrm>
            <a:off x="1905000" y="274650"/>
            <a:ext cx="6781800" cy="178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accent2"/>
                </a:solidFill>
              </a:rPr>
              <a:t>Preliminary Budget Development</a:t>
            </a:r>
            <a:endParaRPr b="1">
              <a:solidFill>
                <a:schemeClr val="accent2"/>
              </a:solidFill>
            </a:endParaRPr>
          </a:p>
          <a:p>
            <a:pPr marL="0" lvl="0" indent="0" algn="ctr" rtl="0">
              <a:spcBef>
                <a:spcPts val="0"/>
              </a:spcBef>
              <a:spcAft>
                <a:spcPts val="0"/>
              </a:spcAft>
              <a:buNone/>
            </a:pPr>
            <a:r>
              <a:rPr lang="en-US" b="1">
                <a:solidFill>
                  <a:schemeClr val="accent2"/>
                </a:solidFill>
              </a:rPr>
              <a:t>(April/May)</a:t>
            </a:r>
            <a:endParaRPr b="1">
              <a:solidFill>
                <a:schemeClr val="accent2"/>
              </a:solidFill>
            </a:endParaRPr>
          </a:p>
        </p:txBody>
      </p:sp>
      <p:sp>
        <p:nvSpPr>
          <p:cNvPr id="863" name="Google Shape;863;p91"/>
          <p:cNvSpPr txBox="1">
            <a:spLocks noGrp="1"/>
          </p:cNvSpPr>
          <p:nvPr>
            <p:ph type="body" idx="1"/>
          </p:nvPr>
        </p:nvSpPr>
        <p:spPr>
          <a:xfrm>
            <a:off x="457200" y="2269125"/>
            <a:ext cx="82296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Lots of information known  or becoming known at this point</a:t>
            </a:r>
            <a:endParaRPr/>
          </a:p>
          <a:p>
            <a:pPr marL="914400" lvl="1" indent="-342900" algn="l" rtl="0">
              <a:spcBef>
                <a:spcPts val="0"/>
              </a:spcBef>
              <a:spcAft>
                <a:spcPts val="0"/>
              </a:spcAft>
              <a:buSzPts val="1800"/>
              <a:buChar char="–"/>
            </a:pPr>
            <a:r>
              <a:rPr lang="en-US"/>
              <a:t>Registration complete (staffing plan to Board in April)</a:t>
            </a:r>
            <a:endParaRPr/>
          </a:p>
          <a:p>
            <a:pPr marL="914400" lvl="1" indent="-342900" algn="l" rtl="0">
              <a:spcBef>
                <a:spcPts val="0"/>
              </a:spcBef>
              <a:spcAft>
                <a:spcPts val="0"/>
              </a:spcAft>
              <a:buSzPts val="1800"/>
              <a:buChar char="–"/>
            </a:pPr>
            <a:r>
              <a:rPr lang="en-US"/>
              <a:t>Transportation renewal determined</a:t>
            </a:r>
            <a:endParaRPr/>
          </a:p>
          <a:p>
            <a:pPr marL="914400" lvl="1" indent="-342900" algn="l" rtl="0">
              <a:spcBef>
                <a:spcPts val="0"/>
              </a:spcBef>
              <a:spcAft>
                <a:spcPts val="0"/>
              </a:spcAft>
              <a:buSzPts val="1800"/>
              <a:buChar char="–"/>
            </a:pPr>
            <a:r>
              <a:rPr lang="en-US"/>
              <a:t>Utilities cost for current year analyzed</a:t>
            </a:r>
            <a:endParaRPr/>
          </a:p>
          <a:p>
            <a:pPr marL="914400" lvl="1" indent="-342900" algn="l" rtl="0">
              <a:spcBef>
                <a:spcPts val="0"/>
              </a:spcBef>
              <a:spcAft>
                <a:spcPts val="0"/>
              </a:spcAft>
              <a:buSzPts val="1800"/>
              <a:buChar char="–"/>
            </a:pPr>
            <a:r>
              <a:rPr lang="en-US"/>
              <a:t>Health insurance renewal close to finalized</a:t>
            </a:r>
            <a:endParaRPr/>
          </a:p>
          <a:p>
            <a:pPr marL="914400" lvl="1" indent="-342900" algn="l" rtl="0">
              <a:spcBef>
                <a:spcPts val="0"/>
              </a:spcBef>
              <a:spcAft>
                <a:spcPts val="0"/>
              </a:spcAft>
              <a:buSzPts val="1800"/>
              <a:buChar char="–"/>
            </a:pPr>
            <a:r>
              <a:rPr lang="en-US"/>
              <a:t>PNC insurance renewal completed</a:t>
            </a:r>
            <a:endParaRPr/>
          </a:p>
        </p:txBody>
      </p:sp>
      <p:sp>
        <p:nvSpPr>
          <p:cNvPr id="864" name="Google Shape;864;p91"/>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70</a:t>
            </a:fld>
            <a:endParaRPr/>
          </a:p>
        </p:txBody>
      </p:sp>
      <p:pic>
        <p:nvPicPr>
          <p:cNvPr id="865" name="Google Shape;865;p91"/>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92"/>
          <p:cNvSpPr txBox="1">
            <a:spLocks noGrp="1"/>
          </p:cNvSpPr>
          <p:nvPr>
            <p:ph type="title"/>
          </p:nvPr>
        </p:nvSpPr>
        <p:spPr>
          <a:xfrm>
            <a:off x="1905000" y="274650"/>
            <a:ext cx="6781800" cy="178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accent2"/>
                </a:solidFill>
              </a:rPr>
              <a:t>Preliminary Budget Board Approval</a:t>
            </a:r>
            <a:endParaRPr b="1">
              <a:solidFill>
                <a:schemeClr val="accent2"/>
              </a:solidFill>
            </a:endParaRPr>
          </a:p>
          <a:p>
            <a:pPr marL="0" lvl="0" indent="0" algn="ctr" rtl="0">
              <a:spcBef>
                <a:spcPts val="0"/>
              </a:spcBef>
              <a:spcAft>
                <a:spcPts val="0"/>
              </a:spcAft>
              <a:buNone/>
            </a:pPr>
            <a:r>
              <a:rPr lang="en-US" b="1">
                <a:solidFill>
                  <a:schemeClr val="accent2"/>
                </a:solidFill>
              </a:rPr>
              <a:t>(May/June)</a:t>
            </a:r>
            <a:endParaRPr b="1">
              <a:solidFill>
                <a:schemeClr val="accent2"/>
              </a:solidFill>
            </a:endParaRPr>
          </a:p>
        </p:txBody>
      </p:sp>
      <p:sp>
        <p:nvSpPr>
          <p:cNvPr id="872" name="Google Shape;872;p92"/>
          <p:cNvSpPr txBox="1">
            <a:spLocks noGrp="1"/>
          </p:cNvSpPr>
          <p:nvPr>
            <p:ph type="body" idx="1"/>
          </p:nvPr>
        </p:nvSpPr>
        <p:spPr>
          <a:xfrm>
            <a:off x="457200" y="2331900"/>
            <a:ext cx="82296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At Nicolet, both the </a:t>
            </a:r>
            <a:r>
              <a:rPr lang="en-US" u="sng">
                <a:solidFill>
                  <a:schemeClr val="hlink"/>
                </a:solidFill>
                <a:hlinkClick r:id="rId3"/>
              </a:rPr>
              <a:t>DPI Approved format</a:t>
            </a:r>
            <a:r>
              <a:rPr lang="en-US"/>
              <a:t> for approval AND narrative budget for better understanding</a:t>
            </a:r>
            <a:endParaRPr/>
          </a:p>
          <a:p>
            <a:pPr marL="914400" lvl="1" indent="-342900" algn="l" rtl="0">
              <a:spcBef>
                <a:spcPts val="0"/>
              </a:spcBef>
              <a:spcAft>
                <a:spcPts val="0"/>
              </a:spcAft>
              <a:buSzPts val="1800"/>
              <a:buChar char="–"/>
            </a:pPr>
            <a:r>
              <a:rPr lang="en-US" u="sng">
                <a:solidFill>
                  <a:schemeClr val="hlink"/>
                </a:solidFill>
                <a:hlinkClick r:id="rId4"/>
              </a:rPr>
              <a:t>Nicolet Narrative Budget </a:t>
            </a:r>
            <a:endParaRPr/>
          </a:p>
          <a:p>
            <a:pPr marL="457200" lvl="0" indent="-342900" algn="l" rtl="0">
              <a:spcBef>
                <a:spcPts val="0"/>
              </a:spcBef>
              <a:spcAft>
                <a:spcPts val="0"/>
              </a:spcAft>
              <a:buSzPts val="1800"/>
              <a:buChar char="•"/>
            </a:pPr>
            <a:r>
              <a:rPr lang="en-US"/>
              <a:t>Budget is presented in August at Budget Hearing / Annual Meeting</a:t>
            </a:r>
            <a:endParaRPr/>
          </a:p>
        </p:txBody>
      </p:sp>
      <p:sp>
        <p:nvSpPr>
          <p:cNvPr id="873" name="Google Shape;873;p92"/>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71</a:t>
            </a:fld>
            <a:endParaRPr/>
          </a:p>
        </p:txBody>
      </p:sp>
      <p:pic>
        <p:nvPicPr>
          <p:cNvPr id="874" name="Google Shape;874;p92"/>
          <p:cNvPicPr preferRelativeResize="0"/>
          <p:nvPr/>
        </p:nvPicPr>
        <p:blipFill rotWithShape="1">
          <a:blip r:embed="rId5">
            <a:alphaModFix/>
          </a:blip>
          <a:srcRect/>
          <a:stretch/>
        </p:blipFill>
        <p:spPr>
          <a:xfrm>
            <a:off x="152401" y="110929"/>
            <a:ext cx="1752600" cy="194911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93"/>
          <p:cNvSpPr txBox="1">
            <a:spLocks noGrp="1"/>
          </p:cNvSpPr>
          <p:nvPr>
            <p:ph type="title"/>
          </p:nvPr>
        </p:nvSpPr>
        <p:spPr>
          <a:xfrm>
            <a:off x="1905000" y="274650"/>
            <a:ext cx="7085700" cy="144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accent2"/>
                </a:solidFill>
              </a:rPr>
              <a:t>Original Budget Approval</a:t>
            </a:r>
            <a:endParaRPr b="1">
              <a:solidFill>
                <a:schemeClr val="accent2"/>
              </a:solidFill>
            </a:endParaRPr>
          </a:p>
          <a:p>
            <a:pPr marL="0" lvl="0" indent="0" algn="ctr" rtl="0">
              <a:spcBef>
                <a:spcPts val="0"/>
              </a:spcBef>
              <a:spcAft>
                <a:spcPts val="0"/>
              </a:spcAft>
              <a:buNone/>
            </a:pPr>
            <a:r>
              <a:rPr lang="en-US" b="1">
                <a:solidFill>
                  <a:schemeClr val="accent2"/>
                </a:solidFill>
              </a:rPr>
              <a:t>(October)</a:t>
            </a:r>
            <a:endParaRPr b="1">
              <a:solidFill>
                <a:schemeClr val="accent2"/>
              </a:solidFill>
            </a:endParaRPr>
          </a:p>
        </p:txBody>
      </p:sp>
      <p:sp>
        <p:nvSpPr>
          <p:cNvPr id="881" name="Google Shape;881;p93"/>
          <p:cNvSpPr txBox="1">
            <a:spLocks noGrp="1"/>
          </p:cNvSpPr>
          <p:nvPr>
            <p:ph type="body" idx="1"/>
          </p:nvPr>
        </p:nvSpPr>
        <p:spPr>
          <a:xfrm>
            <a:off x="457200" y="2195225"/>
            <a:ext cx="82296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Changes happen between May and October</a:t>
            </a:r>
            <a:endParaRPr/>
          </a:p>
          <a:p>
            <a:pPr marL="914400" lvl="1" indent="-342900" algn="l" rtl="0">
              <a:spcBef>
                <a:spcPts val="0"/>
              </a:spcBef>
              <a:spcAft>
                <a:spcPts val="0"/>
              </a:spcAft>
              <a:buSzPts val="1800"/>
              <a:buChar char="–"/>
            </a:pPr>
            <a:r>
              <a:rPr lang="en-US"/>
              <a:t>State budget finalization (Summer)</a:t>
            </a:r>
            <a:endParaRPr/>
          </a:p>
          <a:p>
            <a:pPr marL="914400" lvl="1" indent="-342900" algn="l" rtl="0">
              <a:spcBef>
                <a:spcPts val="0"/>
              </a:spcBef>
              <a:spcAft>
                <a:spcPts val="0"/>
              </a:spcAft>
              <a:buSzPts val="1800"/>
              <a:buChar char="–"/>
            </a:pPr>
            <a:r>
              <a:rPr lang="en-US"/>
              <a:t>Enrollment Updates (3rd Friday)</a:t>
            </a:r>
            <a:endParaRPr/>
          </a:p>
          <a:p>
            <a:pPr marL="914400" lvl="1" indent="-342900" algn="l" rtl="0">
              <a:spcBef>
                <a:spcPts val="0"/>
              </a:spcBef>
              <a:spcAft>
                <a:spcPts val="0"/>
              </a:spcAft>
              <a:buSzPts val="1800"/>
              <a:buChar char="–"/>
            </a:pPr>
            <a:r>
              <a:rPr lang="en-US"/>
              <a:t>Staffing Changes</a:t>
            </a:r>
            <a:endParaRPr/>
          </a:p>
          <a:p>
            <a:pPr marL="914400" lvl="1" indent="-342900" algn="l" rtl="0">
              <a:spcBef>
                <a:spcPts val="0"/>
              </a:spcBef>
              <a:spcAft>
                <a:spcPts val="0"/>
              </a:spcAft>
              <a:buSzPts val="1800"/>
              <a:buChar char="–"/>
            </a:pPr>
            <a:r>
              <a:rPr lang="en-US"/>
              <a:t>Tax Base/Aid/Revenue Limit Certification</a:t>
            </a:r>
            <a:endParaRPr/>
          </a:p>
          <a:p>
            <a:pPr marL="914400" lvl="1" indent="-342900" algn="l" rtl="0">
              <a:spcBef>
                <a:spcPts val="0"/>
              </a:spcBef>
              <a:spcAft>
                <a:spcPts val="0"/>
              </a:spcAft>
              <a:buSzPts val="1800"/>
              <a:buChar char="–"/>
            </a:pPr>
            <a:r>
              <a:rPr lang="en-US"/>
              <a:t>Vouchers</a:t>
            </a:r>
            <a:endParaRPr/>
          </a:p>
          <a:p>
            <a:pPr marL="457200" lvl="0" indent="-342900" algn="l" rtl="0">
              <a:spcBef>
                <a:spcPts val="0"/>
              </a:spcBef>
              <a:spcAft>
                <a:spcPts val="0"/>
              </a:spcAft>
              <a:buSzPts val="1800"/>
              <a:buChar char="•"/>
            </a:pPr>
            <a:r>
              <a:rPr lang="en-US"/>
              <a:t>Updated in October and brought to Board for Approval</a:t>
            </a:r>
            <a:endParaRPr/>
          </a:p>
        </p:txBody>
      </p:sp>
      <p:sp>
        <p:nvSpPr>
          <p:cNvPr id="882" name="Google Shape;882;p93"/>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72</a:t>
            </a:fld>
            <a:endParaRPr/>
          </a:p>
        </p:txBody>
      </p:sp>
      <p:pic>
        <p:nvPicPr>
          <p:cNvPr id="883" name="Google Shape;883;p93"/>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9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
        <p:nvSpPr>
          <p:cNvPr id="890" name="Google Shape;890;p94"/>
          <p:cNvSpPr txBox="1">
            <a:spLocks noGrp="1"/>
          </p:cNvSpPr>
          <p:nvPr>
            <p:ph type="title"/>
          </p:nvPr>
        </p:nvSpPr>
        <p:spPr>
          <a:xfrm>
            <a:off x="2062500" y="185195"/>
            <a:ext cx="6849000" cy="180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chemeClr val="accent2"/>
                </a:solidFill>
              </a:rPr>
              <a:t>Surplus Budgets</a:t>
            </a:r>
            <a:endParaRPr/>
          </a:p>
        </p:txBody>
      </p:sp>
      <p:sp>
        <p:nvSpPr>
          <p:cNvPr id="891" name="Google Shape;891;p94"/>
          <p:cNvSpPr txBox="1">
            <a:spLocks noGrp="1"/>
          </p:cNvSpPr>
          <p:nvPr>
            <p:ph type="body" idx="1"/>
          </p:nvPr>
        </p:nvSpPr>
        <p:spPr>
          <a:xfrm>
            <a:off x="152400" y="2191250"/>
            <a:ext cx="8587200" cy="4530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560"/>
              </a:spcBef>
              <a:spcAft>
                <a:spcPts val="0"/>
              </a:spcAft>
              <a:buClr>
                <a:schemeClr val="dk1"/>
              </a:buClr>
              <a:buSzPts val="2800"/>
              <a:buFont typeface="Arial"/>
              <a:buChar char="•"/>
            </a:pPr>
            <a:r>
              <a:rPr lang="en-US" sz="2800"/>
              <a:t>Strategies </a:t>
            </a:r>
            <a:r>
              <a:rPr lang="en-US" sz="2800" b="1"/>
              <a:t>when </a:t>
            </a:r>
            <a:r>
              <a:rPr lang="en-US" sz="2800" b="1" u="sng"/>
              <a:t>revenues exceed expenditures:</a:t>
            </a:r>
            <a:endParaRPr sz="2800" b="1" u="sng"/>
          </a:p>
          <a:p>
            <a:pPr marL="342900" lvl="0" indent="0" algn="l" rtl="0">
              <a:lnSpc>
                <a:spcPct val="90000"/>
              </a:lnSpc>
              <a:spcBef>
                <a:spcPts val="560"/>
              </a:spcBef>
              <a:spcAft>
                <a:spcPts val="0"/>
              </a:spcAft>
              <a:buSzPts val="1800"/>
              <a:buNone/>
            </a:pPr>
            <a:endParaRPr sz="1800"/>
          </a:p>
          <a:p>
            <a:pPr marL="914400" lvl="1" indent="-342900" algn="l" rtl="0">
              <a:lnSpc>
                <a:spcPct val="90000"/>
              </a:lnSpc>
              <a:spcBef>
                <a:spcPts val="560"/>
              </a:spcBef>
              <a:spcAft>
                <a:spcPts val="0"/>
              </a:spcAft>
              <a:buSzPts val="1800"/>
              <a:buChar char="–"/>
            </a:pPr>
            <a:r>
              <a:rPr lang="en-US" i="1"/>
              <a:t>Planned Surplus: Relatively uncommon</a:t>
            </a:r>
            <a:endParaRPr i="1"/>
          </a:p>
          <a:p>
            <a:pPr marL="914400" lvl="1" indent="-266700" algn="l" rtl="0">
              <a:lnSpc>
                <a:spcPct val="90000"/>
              </a:lnSpc>
              <a:spcBef>
                <a:spcPts val="0"/>
              </a:spcBef>
              <a:spcAft>
                <a:spcPts val="0"/>
              </a:spcAft>
              <a:buSzPts val="600"/>
              <a:buChar char="–"/>
            </a:pPr>
            <a:endParaRPr sz="600"/>
          </a:p>
          <a:p>
            <a:pPr marL="1371600" lvl="2" indent="-342900" algn="l" rtl="0">
              <a:lnSpc>
                <a:spcPct val="90000"/>
              </a:lnSpc>
              <a:spcBef>
                <a:spcPts val="0"/>
              </a:spcBef>
              <a:spcAft>
                <a:spcPts val="0"/>
              </a:spcAft>
              <a:buSzPts val="1800"/>
              <a:buChar char="•"/>
            </a:pPr>
            <a:r>
              <a:rPr lang="en-US"/>
              <a:t>Often an end of year conversation versus beginning of the year </a:t>
            </a:r>
            <a:endParaRPr/>
          </a:p>
          <a:p>
            <a:pPr marL="1371600" lvl="2" indent="-342900" algn="l" rtl="0">
              <a:lnSpc>
                <a:spcPct val="90000"/>
              </a:lnSpc>
              <a:spcBef>
                <a:spcPts val="0"/>
              </a:spcBef>
              <a:spcAft>
                <a:spcPts val="0"/>
              </a:spcAft>
              <a:buSzPts val="1800"/>
              <a:buChar char="•"/>
            </a:pPr>
            <a:r>
              <a:rPr lang="en-US"/>
              <a:t>Caveat: In Districts with operational referendum, might see surplus budgets on front end</a:t>
            </a:r>
            <a:endParaRPr u="sng"/>
          </a:p>
          <a:p>
            <a:pPr marL="914400" lvl="1" indent="-342900" algn="l" rtl="0">
              <a:lnSpc>
                <a:spcPct val="90000"/>
              </a:lnSpc>
              <a:spcBef>
                <a:spcPts val="0"/>
              </a:spcBef>
              <a:spcAft>
                <a:spcPts val="0"/>
              </a:spcAft>
              <a:buSzPts val="1800"/>
              <a:buChar char="–"/>
            </a:pPr>
            <a:r>
              <a:rPr lang="en-US"/>
              <a:t>Evaluate options with your Board and administrative team</a:t>
            </a:r>
            <a:endParaRPr/>
          </a:p>
          <a:p>
            <a:pPr marL="1371600" lvl="2" indent="-342900" algn="l" rtl="0">
              <a:lnSpc>
                <a:spcPct val="90000"/>
              </a:lnSpc>
              <a:spcBef>
                <a:spcPts val="0"/>
              </a:spcBef>
              <a:spcAft>
                <a:spcPts val="0"/>
              </a:spcAft>
              <a:buSzPts val="1800"/>
              <a:buChar char="•"/>
            </a:pPr>
            <a:r>
              <a:rPr lang="en-US"/>
              <a:t>Operational Needs</a:t>
            </a:r>
            <a:endParaRPr/>
          </a:p>
          <a:p>
            <a:pPr marL="1371600" lvl="2" indent="-342900" algn="l" rtl="0">
              <a:lnSpc>
                <a:spcPct val="90000"/>
              </a:lnSpc>
              <a:spcBef>
                <a:spcPts val="0"/>
              </a:spcBef>
              <a:spcAft>
                <a:spcPts val="0"/>
              </a:spcAft>
              <a:buSzPts val="1800"/>
              <a:buChar char="•"/>
            </a:pPr>
            <a:r>
              <a:rPr lang="en-US"/>
              <a:t>Fund Balance, OPEB, Capital Projects, Fund 46</a:t>
            </a:r>
            <a:endParaRPr/>
          </a:p>
        </p:txBody>
      </p:sp>
      <p:pic>
        <p:nvPicPr>
          <p:cNvPr id="892" name="Google Shape;892;p94"/>
          <p:cNvPicPr preferRelativeResize="0"/>
          <p:nvPr/>
        </p:nvPicPr>
        <p:blipFill rotWithShape="1">
          <a:blip r:embed="rId3">
            <a:alphaModFix/>
          </a:blip>
          <a:srcRect/>
          <a:stretch/>
        </p:blipFill>
        <p:spPr>
          <a:xfrm>
            <a:off x="152401" y="110929"/>
            <a:ext cx="1752600" cy="1949115"/>
          </a:xfrm>
          <a:prstGeom prst="rect">
            <a:avLst/>
          </a:prstGeom>
          <a:noFill/>
          <a:ln>
            <a:noFill/>
          </a:ln>
        </p:spPr>
      </p:pic>
    </p:spTree>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95"/>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
        <p:nvSpPr>
          <p:cNvPr id="899" name="Google Shape;899;p95"/>
          <p:cNvSpPr txBox="1">
            <a:spLocks noGrp="1"/>
          </p:cNvSpPr>
          <p:nvPr>
            <p:ph type="title"/>
          </p:nvPr>
        </p:nvSpPr>
        <p:spPr>
          <a:xfrm>
            <a:off x="1990200" y="110925"/>
            <a:ext cx="6849000" cy="1716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Arial"/>
              <a:buNone/>
            </a:pPr>
            <a:r>
              <a:rPr lang="en-US" b="1">
                <a:solidFill>
                  <a:schemeClr val="accent2"/>
                </a:solidFill>
              </a:rPr>
              <a:t>Deficit Budgets</a:t>
            </a:r>
            <a:endParaRPr/>
          </a:p>
        </p:txBody>
      </p:sp>
      <p:pic>
        <p:nvPicPr>
          <p:cNvPr id="900" name="Google Shape;900;p95"/>
          <p:cNvPicPr preferRelativeResize="0"/>
          <p:nvPr/>
        </p:nvPicPr>
        <p:blipFill rotWithShape="1">
          <a:blip r:embed="rId3">
            <a:alphaModFix/>
          </a:blip>
          <a:srcRect/>
          <a:stretch/>
        </p:blipFill>
        <p:spPr>
          <a:xfrm>
            <a:off x="152401" y="110929"/>
            <a:ext cx="1752600" cy="1949115"/>
          </a:xfrm>
          <a:prstGeom prst="rect">
            <a:avLst/>
          </a:prstGeom>
          <a:noFill/>
          <a:ln>
            <a:noFill/>
          </a:ln>
        </p:spPr>
      </p:pic>
      <p:sp>
        <p:nvSpPr>
          <p:cNvPr id="901" name="Google Shape;901;p95"/>
          <p:cNvSpPr txBox="1">
            <a:spLocks noGrp="1"/>
          </p:cNvSpPr>
          <p:nvPr>
            <p:ph type="body" idx="1"/>
          </p:nvPr>
        </p:nvSpPr>
        <p:spPr>
          <a:xfrm>
            <a:off x="152400" y="2060050"/>
            <a:ext cx="8686800" cy="4661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560"/>
              </a:spcBef>
              <a:spcAft>
                <a:spcPts val="0"/>
              </a:spcAft>
              <a:buClr>
                <a:schemeClr val="dk1"/>
              </a:buClr>
              <a:buSzPts val="2800"/>
              <a:buFont typeface="Arial"/>
              <a:buChar char="•"/>
            </a:pPr>
            <a:r>
              <a:rPr lang="en-US" sz="2800" b="1"/>
              <a:t>When </a:t>
            </a:r>
            <a:r>
              <a:rPr lang="en-US" sz="2800" b="1" u="sng"/>
              <a:t>expenditures exceed revenues</a:t>
            </a:r>
            <a:r>
              <a:rPr lang="en-US" sz="2800" b="1"/>
              <a:t> (More Common)</a:t>
            </a:r>
            <a:endParaRPr sz="2800" b="1"/>
          </a:p>
          <a:p>
            <a:pPr marL="914400" lvl="1" indent="-406400" algn="l" rtl="0">
              <a:lnSpc>
                <a:spcPct val="90000"/>
              </a:lnSpc>
              <a:spcBef>
                <a:spcPts val="560"/>
              </a:spcBef>
              <a:spcAft>
                <a:spcPts val="0"/>
              </a:spcAft>
              <a:buSzPts val="2800"/>
              <a:buChar char="–"/>
            </a:pPr>
            <a:r>
              <a:rPr lang="en-US"/>
              <a:t>October: Tough to manage - Be conservative in the spring</a:t>
            </a:r>
            <a:endParaRPr/>
          </a:p>
          <a:p>
            <a:pPr marL="914400" lvl="1" indent="-406400" algn="l" rtl="0">
              <a:lnSpc>
                <a:spcPct val="90000"/>
              </a:lnSpc>
              <a:spcBef>
                <a:spcPts val="560"/>
              </a:spcBef>
              <a:spcAft>
                <a:spcPts val="0"/>
              </a:spcAft>
              <a:buSzPts val="2800"/>
              <a:buChar char="–"/>
            </a:pPr>
            <a:r>
              <a:rPr lang="en-US"/>
              <a:t>Generate Revenue - Not much possibility</a:t>
            </a:r>
            <a:endParaRPr/>
          </a:p>
          <a:p>
            <a:pPr marL="914400" lvl="1" indent="-406400" algn="l" rtl="0">
              <a:lnSpc>
                <a:spcPct val="90000"/>
              </a:lnSpc>
              <a:spcBef>
                <a:spcPts val="560"/>
              </a:spcBef>
              <a:spcAft>
                <a:spcPts val="0"/>
              </a:spcAft>
              <a:buSzPts val="2800"/>
              <a:buChar char="–"/>
            </a:pPr>
            <a:r>
              <a:rPr lang="en-US"/>
              <a:t>Reduce Expenditures - Focus in the spring</a:t>
            </a:r>
            <a:endParaRPr/>
          </a:p>
          <a:p>
            <a:pPr marL="1371600" lvl="2" indent="-342900" algn="l" rtl="0">
              <a:lnSpc>
                <a:spcPct val="90000"/>
              </a:lnSpc>
              <a:spcBef>
                <a:spcPts val="560"/>
              </a:spcBef>
              <a:spcAft>
                <a:spcPts val="0"/>
              </a:spcAft>
              <a:buSzPts val="1800"/>
              <a:buChar char="•"/>
            </a:pPr>
            <a:r>
              <a:rPr lang="en-US"/>
              <a:t>Contracts have been issued by May so can’t cut in fall</a:t>
            </a:r>
            <a:endParaRPr/>
          </a:p>
          <a:p>
            <a:pPr marL="914400" lvl="1" indent="-406400" algn="l" rtl="0">
              <a:lnSpc>
                <a:spcPct val="90000"/>
              </a:lnSpc>
              <a:spcBef>
                <a:spcPts val="560"/>
              </a:spcBef>
              <a:spcAft>
                <a:spcPts val="0"/>
              </a:spcAft>
              <a:buSzPts val="2800"/>
              <a:buChar char="–"/>
            </a:pPr>
            <a:r>
              <a:rPr lang="en-US"/>
              <a:t>Consider Operating Referendum</a:t>
            </a:r>
            <a:endParaRPr/>
          </a:p>
          <a:p>
            <a:pPr marL="1371600" lvl="2" indent="-406400" algn="l" rtl="0">
              <a:lnSpc>
                <a:spcPct val="90000"/>
              </a:lnSpc>
              <a:spcBef>
                <a:spcPts val="560"/>
              </a:spcBef>
              <a:spcAft>
                <a:spcPts val="0"/>
              </a:spcAft>
              <a:buSzPts val="2800"/>
              <a:buChar char="•"/>
            </a:pPr>
            <a:r>
              <a:rPr lang="en-US"/>
              <a:t>Multiyear Planning Process</a:t>
            </a:r>
            <a:endParaRPr/>
          </a:p>
          <a:p>
            <a:pPr marL="914400" lvl="1" indent="-406400" algn="l" rtl="0">
              <a:lnSpc>
                <a:spcPct val="90000"/>
              </a:lnSpc>
              <a:spcBef>
                <a:spcPts val="560"/>
              </a:spcBef>
              <a:spcAft>
                <a:spcPts val="0"/>
              </a:spcAft>
              <a:buSzPts val="2800"/>
              <a:buChar char="–"/>
            </a:pPr>
            <a:r>
              <a:rPr lang="en-US"/>
              <a:t>Consider use of Fund Balance </a:t>
            </a:r>
            <a:r>
              <a:rPr lang="en-US" sz="1800"/>
              <a:t>(Fund Balance Policy)</a:t>
            </a:r>
            <a:endParaRPr/>
          </a:p>
        </p:txBody>
      </p:sp>
    </p:spTree>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96"/>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
        <p:nvSpPr>
          <p:cNvPr id="908" name="Google Shape;908;p96"/>
          <p:cNvSpPr txBox="1">
            <a:spLocks noGrp="1"/>
          </p:cNvSpPr>
          <p:nvPr>
            <p:ph type="title"/>
          </p:nvPr>
        </p:nvSpPr>
        <p:spPr>
          <a:xfrm>
            <a:off x="2024575" y="185200"/>
            <a:ext cx="7049700" cy="180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a:solidFill>
                  <a:schemeClr val="accent2"/>
                </a:solidFill>
              </a:rPr>
              <a:t>Budget Challenges:  Consider Operating Referendum</a:t>
            </a:r>
            <a:endParaRPr/>
          </a:p>
        </p:txBody>
      </p:sp>
      <p:sp>
        <p:nvSpPr>
          <p:cNvPr id="909" name="Google Shape;909;p96"/>
          <p:cNvSpPr txBox="1">
            <a:spLocks noGrp="1"/>
          </p:cNvSpPr>
          <p:nvPr>
            <p:ph type="body" idx="1"/>
          </p:nvPr>
        </p:nvSpPr>
        <p:spPr>
          <a:xfrm>
            <a:off x="457200" y="2076925"/>
            <a:ext cx="8229600" cy="4781100"/>
          </a:xfrm>
          <a:prstGeom prst="rect">
            <a:avLst/>
          </a:prstGeom>
          <a:noFill/>
          <a:ln>
            <a:noFill/>
          </a:ln>
        </p:spPr>
        <p:txBody>
          <a:bodyPr spcFirstLastPara="1" wrap="square" lIns="91425" tIns="45700" rIns="91425" bIns="45700" anchor="t" anchorCtr="0">
            <a:noAutofit/>
          </a:bodyPr>
          <a:lstStyle/>
          <a:p>
            <a:pPr marL="742950" lvl="1" indent="-349250" algn="l" rtl="0">
              <a:lnSpc>
                <a:spcPct val="90000"/>
              </a:lnSpc>
              <a:spcBef>
                <a:spcPts val="560"/>
              </a:spcBef>
              <a:spcAft>
                <a:spcPts val="0"/>
              </a:spcAft>
              <a:buSzPts val="2800"/>
              <a:buChar char="–"/>
            </a:pPr>
            <a:r>
              <a:rPr lang="en-US"/>
              <a:t>Requires advanced planning</a:t>
            </a:r>
            <a:endParaRPr/>
          </a:p>
          <a:p>
            <a:pPr marL="1143000" lvl="2" indent="-228600" algn="l" rtl="0">
              <a:lnSpc>
                <a:spcPct val="90000"/>
              </a:lnSpc>
              <a:spcBef>
                <a:spcPts val="560"/>
              </a:spcBef>
              <a:spcAft>
                <a:spcPts val="0"/>
              </a:spcAft>
              <a:buSzPts val="1800"/>
              <a:buChar char="•"/>
            </a:pPr>
            <a:r>
              <a:rPr lang="en-US"/>
              <a:t>Recurring vs. Non-Recurring</a:t>
            </a:r>
            <a:endParaRPr/>
          </a:p>
          <a:p>
            <a:pPr marL="742950" lvl="1" indent="-349250" algn="l" rtl="0">
              <a:lnSpc>
                <a:spcPct val="90000"/>
              </a:lnSpc>
              <a:spcBef>
                <a:spcPts val="560"/>
              </a:spcBef>
              <a:spcAft>
                <a:spcPts val="0"/>
              </a:spcAft>
              <a:buSzPts val="2800"/>
              <a:buChar char="–"/>
            </a:pPr>
            <a:r>
              <a:rPr lang="en-US"/>
              <a:t>Requires educating your community</a:t>
            </a:r>
            <a:endParaRPr/>
          </a:p>
          <a:p>
            <a:pPr marL="1143000" lvl="2" indent="-228600" algn="l" rtl="0">
              <a:lnSpc>
                <a:spcPct val="90000"/>
              </a:lnSpc>
              <a:spcBef>
                <a:spcPts val="560"/>
              </a:spcBef>
              <a:spcAft>
                <a:spcPts val="0"/>
              </a:spcAft>
              <a:buSzPts val="1800"/>
              <a:buChar char="•"/>
            </a:pPr>
            <a:r>
              <a:rPr lang="en-US"/>
              <a:t>Why is current funding inadequate?</a:t>
            </a:r>
            <a:endParaRPr/>
          </a:p>
          <a:p>
            <a:pPr marL="1143000" lvl="2" indent="-228600" algn="l" rtl="0">
              <a:lnSpc>
                <a:spcPct val="90000"/>
              </a:lnSpc>
              <a:spcBef>
                <a:spcPts val="560"/>
              </a:spcBef>
              <a:spcAft>
                <a:spcPts val="0"/>
              </a:spcAft>
              <a:buSzPts val="1800"/>
              <a:buChar char="•"/>
            </a:pPr>
            <a:r>
              <a:rPr lang="en-US"/>
              <a:t>Each District has its story</a:t>
            </a:r>
            <a:endParaRPr/>
          </a:p>
          <a:p>
            <a:pPr marL="1828800" lvl="3" indent="-342900" algn="l" rtl="0">
              <a:lnSpc>
                <a:spcPct val="90000"/>
              </a:lnSpc>
              <a:spcBef>
                <a:spcPts val="560"/>
              </a:spcBef>
              <a:spcAft>
                <a:spcPts val="0"/>
              </a:spcAft>
              <a:buSzPts val="1800"/>
              <a:buChar char="–"/>
            </a:pPr>
            <a:r>
              <a:rPr lang="en-US"/>
              <a:t>Revenue Limit Per Pupil low</a:t>
            </a:r>
            <a:endParaRPr/>
          </a:p>
          <a:p>
            <a:pPr marL="1828800" lvl="3" indent="-342900" algn="l" rtl="0">
              <a:lnSpc>
                <a:spcPct val="90000"/>
              </a:lnSpc>
              <a:spcBef>
                <a:spcPts val="560"/>
              </a:spcBef>
              <a:spcAft>
                <a:spcPts val="0"/>
              </a:spcAft>
              <a:buSzPts val="1800"/>
              <a:buChar char="–"/>
            </a:pPr>
            <a:r>
              <a:rPr lang="en-US"/>
              <a:t>Decreasing enrollment</a:t>
            </a:r>
            <a:endParaRPr/>
          </a:p>
          <a:p>
            <a:pPr marL="1828800" lvl="3" indent="-342900" algn="l" rtl="0">
              <a:lnSpc>
                <a:spcPct val="90000"/>
              </a:lnSpc>
              <a:spcBef>
                <a:spcPts val="560"/>
              </a:spcBef>
              <a:spcAft>
                <a:spcPts val="0"/>
              </a:spcAft>
              <a:buSzPts val="1800"/>
              <a:buChar char="–"/>
            </a:pPr>
            <a:r>
              <a:rPr lang="en-US"/>
              <a:t>Community supports additional spending; etc.</a:t>
            </a:r>
            <a:endParaRPr/>
          </a:p>
          <a:p>
            <a:pPr marL="742950" lvl="1" indent="-349250" algn="l" rtl="0">
              <a:lnSpc>
                <a:spcPct val="90000"/>
              </a:lnSpc>
              <a:spcBef>
                <a:spcPts val="560"/>
              </a:spcBef>
              <a:spcAft>
                <a:spcPts val="0"/>
              </a:spcAft>
              <a:buSzPts val="2800"/>
              <a:buChar char="–"/>
            </a:pPr>
            <a:r>
              <a:rPr lang="en-US"/>
              <a:t>Other Considerations - Financial Impact</a:t>
            </a:r>
            <a:endParaRPr/>
          </a:p>
          <a:p>
            <a:pPr marL="1143000" marR="0" lvl="2" indent="-228600" algn="l" rtl="0">
              <a:lnSpc>
                <a:spcPct val="90000"/>
              </a:lnSpc>
              <a:spcBef>
                <a:spcPts val="560"/>
              </a:spcBef>
              <a:spcAft>
                <a:spcPts val="0"/>
              </a:spcAft>
              <a:buSzPts val="1800"/>
              <a:buChar char="•"/>
            </a:pPr>
            <a:r>
              <a:rPr lang="en-US"/>
              <a:t>Talk to your administration</a:t>
            </a:r>
            <a:endParaRPr/>
          </a:p>
          <a:p>
            <a:pPr marL="1143000" marR="0" lvl="2" indent="-228600" algn="l" rtl="0">
              <a:lnSpc>
                <a:spcPct val="90000"/>
              </a:lnSpc>
              <a:spcBef>
                <a:spcPts val="560"/>
              </a:spcBef>
              <a:spcAft>
                <a:spcPts val="0"/>
              </a:spcAft>
              <a:buSzPts val="1800"/>
              <a:buChar char="•"/>
            </a:pPr>
            <a:r>
              <a:rPr lang="en-US"/>
              <a:t>Talk to your financial advisors</a:t>
            </a:r>
            <a:endParaRPr/>
          </a:p>
          <a:p>
            <a:pPr marL="1143000" marR="0" lvl="2" indent="-228600" algn="l" rtl="0">
              <a:lnSpc>
                <a:spcPct val="90000"/>
              </a:lnSpc>
              <a:spcBef>
                <a:spcPts val="560"/>
              </a:spcBef>
              <a:spcAft>
                <a:spcPts val="0"/>
              </a:spcAft>
              <a:buSzPts val="1800"/>
              <a:buChar char="•"/>
            </a:pPr>
            <a:r>
              <a:rPr lang="en-US"/>
              <a:t>Once utilized, it’s difficult to pull back</a:t>
            </a:r>
            <a:endParaRPr/>
          </a:p>
        </p:txBody>
      </p:sp>
      <p:pic>
        <p:nvPicPr>
          <p:cNvPr id="910" name="Google Shape;910;p96"/>
          <p:cNvPicPr preferRelativeResize="0"/>
          <p:nvPr/>
        </p:nvPicPr>
        <p:blipFill rotWithShape="1">
          <a:blip r:embed="rId3">
            <a:alphaModFix/>
          </a:blip>
          <a:srcRect/>
          <a:stretch/>
        </p:blipFill>
        <p:spPr>
          <a:xfrm>
            <a:off x="152400" y="110926"/>
            <a:ext cx="1515350" cy="1685275"/>
          </a:xfrm>
          <a:prstGeom prst="rect">
            <a:avLst/>
          </a:prstGeom>
          <a:noFill/>
          <a:ln>
            <a:noFill/>
          </a:ln>
        </p:spPr>
      </p:pic>
    </p:spTree>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97"/>
          <p:cNvSpPr txBox="1">
            <a:spLocks noGrp="1"/>
          </p:cNvSpPr>
          <p:nvPr>
            <p:ph type="title"/>
          </p:nvPr>
        </p:nvSpPr>
        <p:spPr>
          <a:xfrm>
            <a:off x="628650" y="242389"/>
            <a:ext cx="7886700" cy="609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b="1">
                <a:solidFill>
                  <a:schemeClr val="accent2"/>
                </a:solidFill>
              </a:rPr>
              <a:t>Table Talk:</a:t>
            </a:r>
            <a:endParaRPr b="1">
              <a:solidFill>
                <a:schemeClr val="accent2"/>
              </a:solidFill>
            </a:endParaRPr>
          </a:p>
        </p:txBody>
      </p:sp>
      <p:sp>
        <p:nvSpPr>
          <p:cNvPr id="917" name="Google Shape;917;p97"/>
          <p:cNvSpPr txBox="1">
            <a:spLocks noGrp="1"/>
          </p:cNvSpPr>
          <p:nvPr>
            <p:ph type="body" idx="1"/>
          </p:nvPr>
        </p:nvSpPr>
        <p:spPr>
          <a:xfrm>
            <a:off x="173700" y="974650"/>
            <a:ext cx="8796600" cy="5817600"/>
          </a:xfrm>
          <a:prstGeom prst="rect">
            <a:avLst/>
          </a:prstGeom>
          <a:noFill/>
          <a:ln>
            <a:noFill/>
          </a:ln>
        </p:spPr>
        <p:txBody>
          <a:bodyPr spcFirstLastPara="1" wrap="square" lIns="91425" tIns="45700" rIns="91425" bIns="45700" anchor="t" anchorCtr="0">
            <a:noAutofit/>
          </a:bodyPr>
          <a:lstStyle/>
          <a:p>
            <a:pPr marL="1828800" lvl="0" indent="457200" algn="l" rtl="0">
              <a:lnSpc>
                <a:spcPct val="80000"/>
              </a:lnSpc>
              <a:spcBef>
                <a:spcPts val="1000"/>
              </a:spcBef>
              <a:spcAft>
                <a:spcPts val="0"/>
              </a:spcAft>
              <a:buSzPts val="1800"/>
              <a:buNone/>
            </a:pPr>
            <a:endParaRPr sz="2000"/>
          </a:p>
          <a:p>
            <a:pPr marL="1828800" lvl="0" indent="457200" algn="l" rtl="0">
              <a:lnSpc>
                <a:spcPct val="80000"/>
              </a:lnSpc>
              <a:spcBef>
                <a:spcPts val="1000"/>
              </a:spcBef>
              <a:spcAft>
                <a:spcPts val="0"/>
              </a:spcAft>
              <a:buSzPts val="1800"/>
              <a:buNone/>
            </a:pPr>
            <a:endParaRPr sz="2000"/>
          </a:p>
          <a:p>
            <a:pPr marL="1828800" lvl="0" indent="457200" algn="l" rtl="0">
              <a:lnSpc>
                <a:spcPct val="80000"/>
              </a:lnSpc>
              <a:spcBef>
                <a:spcPts val="1000"/>
              </a:spcBef>
              <a:spcAft>
                <a:spcPts val="0"/>
              </a:spcAft>
              <a:buSzPts val="1800"/>
              <a:buNone/>
            </a:pPr>
            <a:endParaRPr sz="2000"/>
          </a:p>
          <a:p>
            <a:pPr marL="457200" lvl="0" indent="-406400" algn="l" rtl="0">
              <a:lnSpc>
                <a:spcPct val="80000"/>
              </a:lnSpc>
              <a:spcBef>
                <a:spcPts val="1000"/>
              </a:spcBef>
              <a:spcAft>
                <a:spcPts val="0"/>
              </a:spcAft>
              <a:buSzPts val="2800"/>
              <a:buAutoNum type="arabicPeriod"/>
            </a:pPr>
            <a:r>
              <a:rPr lang="en-US" sz="2800"/>
              <a:t>What are some areas where you think your District should be cautious when planning for 2023-24 and beyond?</a:t>
            </a:r>
            <a:endParaRPr sz="2800"/>
          </a:p>
          <a:p>
            <a:pPr marL="457200" lvl="0" indent="-406400" algn="l" rtl="0">
              <a:lnSpc>
                <a:spcPct val="80000"/>
              </a:lnSpc>
              <a:spcBef>
                <a:spcPts val="0"/>
              </a:spcBef>
              <a:spcAft>
                <a:spcPts val="0"/>
              </a:spcAft>
              <a:buSzPts val="2800"/>
              <a:buAutoNum type="arabicPeriod"/>
            </a:pPr>
            <a:r>
              <a:rPr lang="en-US" sz="2800"/>
              <a:t>What are some major priorities in your District?  Are the priorities you mentioned also financial priorities?</a:t>
            </a:r>
            <a:endParaRPr sz="2800"/>
          </a:p>
          <a:p>
            <a:pPr marL="457200" lvl="0" indent="-406400" algn="l" rtl="0">
              <a:lnSpc>
                <a:spcPct val="80000"/>
              </a:lnSpc>
              <a:spcBef>
                <a:spcPts val="0"/>
              </a:spcBef>
              <a:spcAft>
                <a:spcPts val="0"/>
              </a:spcAft>
              <a:buSzPts val="2800"/>
              <a:buAutoNum type="arabicPeriod"/>
            </a:pPr>
            <a:r>
              <a:rPr lang="en-US" sz="2800"/>
              <a:t>What is one thing your District does programmatically that costs a significant amount of dollars?  Do you agree with the allocation of those funds?</a:t>
            </a:r>
            <a:endParaRPr sz="2800"/>
          </a:p>
        </p:txBody>
      </p:sp>
      <p:pic>
        <p:nvPicPr>
          <p:cNvPr id="918" name="Google Shape;918;p97"/>
          <p:cNvPicPr preferRelativeResize="0"/>
          <p:nvPr/>
        </p:nvPicPr>
        <p:blipFill rotWithShape="1">
          <a:blip r:embed="rId3">
            <a:alphaModFix/>
          </a:blip>
          <a:srcRect/>
          <a:stretch/>
        </p:blipFill>
        <p:spPr>
          <a:xfrm>
            <a:off x="0" y="0"/>
            <a:ext cx="1622900" cy="18048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98"/>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77</a:t>
            </a:fld>
            <a:endParaRPr/>
          </a:p>
        </p:txBody>
      </p:sp>
      <p:sp>
        <p:nvSpPr>
          <p:cNvPr id="925" name="Google Shape;925;p98"/>
          <p:cNvSpPr/>
          <p:nvPr/>
        </p:nvSpPr>
        <p:spPr>
          <a:xfrm>
            <a:off x="2726692" y="457199"/>
            <a:ext cx="6166800" cy="3233100"/>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accent6"/>
                </a:solidFill>
                <a:latin typeface="Arial"/>
                <a:ea typeface="Arial"/>
                <a:cs typeface="Arial"/>
                <a:sym typeface="Arial"/>
              </a:rPr>
              <a:t>Expenses:</a:t>
            </a:r>
            <a:endParaRPr sz="4800" b="1" i="0" u="none" strike="noStrike" cap="none">
              <a:solidFill>
                <a:schemeClr val="accent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accent6"/>
                </a:solidFill>
                <a:latin typeface="Arial"/>
                <a:ea typeface="Arial"/>
                <a:cs typeface="Arial"/>
                <a:sym typeface="Arial"/>
              </a:rPr>
              <a:t>Resource Allocation </a:t>
            </a:r>
            <a:r>
              <a:rPr lang="en-US" sz="4800" b="1">
                <a:solidFill>
                  <a:schemeClr val="accent6"/>
                </a:solidFill>
              </a:rPr>
              <a:t>&amp; </a:t>
            </a:r>
            <a:r>
              <a:rPr lang="en-US" sz="4800" b="1" i="0" u="none" strike="noStrike" cap="none">
                <a:solidFill>
                  <a:schemeClr val="accent6"/>
                </a:solidFill>
                <a:latin typeface="Arial"/>
                <a:ea typeface="Arial"/>
                <a:cs typeface="Arial"/>
                <a:sym typeface="Arial"/>
              </a:rPr>
              <a:t>Strategic Planning</a:t>
            </a:r>
            <a:endParaRPr sz="4800" b="1" i="0" u="none" strike="noStrike" cap="none">
              <a:solidFill>
                <a:schemeClr val="accent6"/>
              </a:solidFill>
              <a:latin typeface="Arial"/>
              <a:ea typeface="Arial"/>
              <a:cs typeface="Arial"/>
              <a:sym typeface="Arial"/>
            </a:endParaRPr>
          </a:p>
        </p:txBody>
      </p:sp>
      <p:pic>
        <p:nvPicPr>
          <p:cNvPr id="926" name="Google Shape;926;p98"/>
          <p:cNvPicPr preferRelativeResize="0"/>
          <p:nvPr/>
        </p:nvPicPr>
        <p:blipFill rotWithShape="1">
          <a:blip r:embed="rId3">
            <a:alphaModFix/>
          </a:blip>
          <a:srcRect/>
          <a:stretch/>
        </p:blipFill>
        <p:spPr>
          <a:xfrm>
            <a:off x="152400" y="110929"/>
            <a:ext cx="2574293" cy="2862943"/>
          </a:xfrm>
          <a:prstGeom prst="rect">
            <a:avLst/>
          </a:prstGeom>
          <a:noFill/>
          <a:ln>
            <a:noFill/>
          </a:ln>
        </p:spPr>
      </p:pic>
      <p:sp>
        <p:nvSpPr>
          <p:cNvPr id="927" name="Google Shape;927;p98"/>
          <p:cNvSpPr txBox="1"/>
          <p:nvPr/>
        </p:nvSpPr>
        <p:spPr>
          <a:xfrm>
            <a:off x="152400" y="4009400"/>
            <a:ext cx="6600900" cy="12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1">
                <a:solidFill>
                  <a:schemeClr val="dk1"/>
                </a:solidFill>
              </a:rPr>
              <a:t>Sarah Viera</a:t>
            </a:r>
            <a:br>
              <a:rPr lang="en-US" sz="2400" b="1" i="1" u="none" strike="noStrike" cap="none">
                <a:solidFill>
                  <a:schemeClr val="dk1"/>
                </a:solidFill>
                <a:latin typeface="Arial"/>
                <a:ea typeface="Arial"/>
                <a:cs typeface="Arial"/>
                <a:sym typeface="Arial"/>
              </a:rPr>
            </a:br>
            <a:r>
              <a:rPr lang="en-US" sz="2400" i="1" u="none" strike="noStrike" cap="none">
                <a:solidFill>
                  <a:schemeClr val="dk1"/>
                </a:solidFill>
              </a:rPr>
              <a:t>Executive </a:t>
            </a:r>
            <a:r>
              <a:rPr lang="en-US" sz="2400" b="0" i="1" u="none" strike="noStrike" cap="none">
                <a:solidFill>
                  <a:schemeClr val="dk1"/>
                </a:solidFill>
                <a:latin typeface="Arial"/>
                <a:ea typeface="Arial"/>
                <a:cs typeface="Arial"/>
                <a:sym typeface="Arial"/>
              </a:rPr>
              <a:t>Director of Business Services </a:t>
            </a:r>
            <a:r>
              <a:rPr lang="en-US" sz="2400">
                <a:solidFill>
                  <a:schemeClr val="dk1"/>
                </a:solidFill>
              </a:rPr>
              <a:t>Mequon-Thiensville </a:t>
            </a:r>
            <a:r>
              <a:rPr lang="en-US" sz="2400" b="0" i="0" u="none" strike="noStrike" cap="none">
                <a:solidFill>
                  <a:schemeClr val="dk1"/>
                </a:solidFill>
                <a:latin typeface="Arial"/>
                <a:ea typeface="Arial"/>
                <a:cs typeface="Arial"/>
                <a:sym typeface="Arial"/>
              </a:rPr>
              <a:t>School District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a:solidFill>
                <a:schemeClr val="dk1"/>
              </a:solidFill>
            </a:endParaRPr>
          </a:p>
        </p:txBody>
      </p:sp>
      <p:pic>
        <p:nvPicPr>
          <p:cNvPr id="928" name="Google Shape;928;p98"/>
          <p:cNvPicPr preferRelativeResize="0"/>
          <p:nvPr/>
        </p:nvPicPr>
        <p:blipFill rotWithShape="1">
          <a:blip r:embed="rId4">
            <a:alphaModFix/>
          </a:blip>
          <a:srcRect/>
          <a:stretch/>
        </p:blipFill>
        <p:spPr>
          <a:xfrm>
            <a:off x="6029300" y="3690250"/>
            <a:ext cx="2783708" cy="2783708"/>
          </a:xfrm>
          <a:prstGeom prst="rect">
            <a:avLst/>
          </a:prstGeom>
          <a:noFill/>
          <a:ln>
            <a:noFill/>
          </a:ln>
        </p:spPr>
      </p:pic>
    </p:spTree>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99"/>
          <p:cNvSpPr txBox="1">
            <a:spLocks noGrp="1"/>
          </p:cNvSpPr>
          <p:nvPr>
            <p:ph type="title"/>
          </p:nvPr>
        </p:nvSpPr>
        <p:spPr>
          <a:xfrm>
            <a:off x="2437300" y="274648"/>
            <a:ext cx="6249600" cy="988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accent2"/>
                </a:solidFill>
              </a:rPr>
              <a:t>Budget Development</a:t>
            </a:r>
            <a:endParaRPr b="1">
              <a:solidFill>
                <a:schemeClr val="accent2"/>
              </a:solidFill>
            </a:endParaRPr>
          </a:p>
        </p:txBody>
      </p:sp>
      <p:sp>
        <p:nvSpPr>
          <p:cNvPr id="935" name="Google Shape;935;p99"/>
          <p:cNvSpPr txBox="1">
            <a:spLocks noGrp="1"/>
          </p:cNvSpPr>
          <p:nvPr>
            <p:ph type="body" idx="1"/>
          </p:nvPr>
        </p:nvSpPr>
        <p:spPr>
          <a:xfrm>
            <a:off x="457200" y="2195225"/>
            <a:ext cx="5629200" cy="4526100"/>
          </a:xfrm>
          <a:prstGeom prst="rect">
            <a:avLst/>
          </a:prstGeom>
        </p:spPr>
        <p:txBody>
          <a:bodyPr spcFirstLastPara="1" wrap="square" lIns="91425" tIns="45700" rIns="91425" bIns="45700" anchor="t" anchorCtr="0">
            <a:noAutofit/>
          </a:bodyPr>
          <a:lstStyle/>
          <a:p>
            <a:pPr marL="0" lvl="0" indent="0" algn="l" rtl="0">
              <a:lnSpc>
                <a:spcPct val="135135"/>
              </a:lnSpc>
              <a:spcBef>
                <a:spcPts val="0"/>
              </a:spcBef>
              <a:spcAft>
                <a:spcPts val="0"/>
              </a:spcAft>
              <a:buNone/>
            </a:pPr>
            <a:r>
              <a:rPr lang="en-US" sz="2400">
                <a:latin typeface="Lato"/>
                <a:ea typeface="Lato"/>
                <a:cs typeface="Lato"/>
                <a:sym typeface="Lato"/>
              </a:rPr>
              <a:t>Our best estimates of the resources and costs necessary to operate the school district for the upcoming school year. </a:t>
            </a:r>
            <a:endParaRPr sz="2400">
              <a:latin typeface="Lato"/>
              <a:ea typeface="Lato"/>
              <a:cs typeface="Lato"/>
              <a:sym typeface="Lato"/>
            </a:endParaRPr>
          </a:p>
          <a:p>
            <a:pPr marL="0" lvl="0" indent="0" algn="l" rtl="0">
              <a:lnSpc>
                <a:spcPct val="135135"/>
              </a:lnSpc>
              <a:spcBef>
                <a:spcPts val="0"/>
              </a:spcBef>
              <a:spcAft>
                <a:spcPts val="0"/>
              </a:spcAft>
              <a:buNone/>
            </a:pPr>
            <a:endParaRPr sz="2400">
              <a:latin typeface="Lato"/>
              <a:ea typeface="Lato"/>
              <a:cs typeface="Lato"/>
              <a:sym typeface="Lato"/>
            </a:endParaRPr>
          </a:p>
          <a:p>
            <a:pPr marL="0" lvl="0" indent="0" algn="l" rtl="0">
              <a:lnSpc>
                <a:spcPct val="135135"/>
              </a:lnSpc>
              <a:spcBef>
                <a:spcPts val="0"/>
              </a:spcBef>
              <a:spcAft>
                <a:spcPts val="0"/>
              </a:spcAft>
              <a:buClr>
                <a:schemeClr val="dk1"/>
              </a:buClr>
              <a:buSzPts val="2220"/>
              <a:buFont typeface="Arial"/>
              <a:buNone/>
            </a:pPr>
            <a:r>
              <a:rPr lang="en-US" sz="2400">
                <a:latin typeface="Lato"/>
                <a:ea typeface="Lato"/>
                <a:cs typeface="Lato"/>
                <a:sym typeface="Lato"/>
              </a:rPr>
              <a:t>Budget planning begins in Fall of each year, and concludes the following October. </a:t>
            </a:r>
            <a:endParaRPr sz="2400">
              <a:latin typeface="Lato"/>
              <a:ea typeface="Lato"/>
              <a:cs typeface="Lato"/>
              <a:sym typeface="Lato"/>
            </a:endParaRPr>
          </a:p>
        </p:txBody>
      </p:sp>
      <p:sp>
        <p:nvSpPr>
          <p:cNvPr id="936" name="Google Shape;936;p99"/>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78</a:t>
            </a:fld>
            <a:endParaRPr/>
          </a:p>
        </p:txBody>
      </p:sp>
      <p:pic>
        <p:nvPicPr>
          <p:cNvPr id="937" name="Google Shape;937;p99"/>
          <p:cNvPicPr preferRelativeResize="0"/>
          <p:nvPr/>
        </p:nvPicPr>
        <p:blipFill rotWithShape="1">
          <a:blip r:embed="rId3">
            <a:alphaModFix/>
          </a:blip>
          <a:srcRect/>
          <a:stretch/>
        </p:blipFill>
        <p:spPr>
          <a:xfrm>
            <a:off x="5896725" y="1417650"/>
            <a:ext cx="3247271" cy="5014950"/>
          </a:xfrm>
          <a:prstGeom prst="rect">
            <a:avLst/>
          </a:prstGeom>
          <a:noFill/>
          <a:ln>
            <a:noFill/>
          </a:ln>
        </p:spPr>
      </p:pic>
      <p:pic>
        <p:nvPicPr>
          <p:cNvPr id="938" name="Google Shape;938;p99"/>
          <p:cNvPicPr preferRelativeResize="0"/>
          <p:nvPr/>
        </p:nvPicPr>
        <p:blipFill rotWithShape="1">
          <a:blip r:embed="rId4">
            <a:alphaModFix/>
          </a:blip>
          <a:srcRect/>
          <a:stretch/>
        </p:blipFill>
        <p:spPr>
          <a:xfrm>
            <a:off x="131950" y="0"/>
            <a:ext cx="2156926" cy="207842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00"/>
          <p:cNvSpPr txBox="1">
            <a:spLocks noGrp="1"/>
          </p:cNvSpPr>
          <p:nvPr>
            <p:ph type="title"/>
          </p:nvPr>
        </p:nvSpPr>
        <p:spPr>
          <a:xfrm>
            <a:off x="3507575" y="396025"/>
            <a:ext cx="4584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accent2"/>
                </a:solidFill>
              </a:rPr>
              <a:t>The Big Picture</a:t>
            </a:r>
            <a:endParaRPr b="1">
              <a:solidFill>
                <a:schemeClr val="accent2"/>
              </a:solidFill>
            </a:endParaRPr>
          </a:p>
        </p:txBody>
      </p:sp>
      <p:sp>
        <p:nvSpPr>
          <p:cNvPr id="945" name="Google Shape;945;p100"/>
          <p:cNvSpPr txBox="1">
            <a:spLocks noGrp="1"/>
          </p:cNvSpPr>
          <p:nvPr>
            <p:ph type="sldNum" idx="12"/>
          </p:nvPr>
        </p:nvSpPr>
        <p:spPr>
          <a:xfrm>
            <a:off x="8472458" y="6217623"/>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79</a:t>
            </a:fld>
            <a:endParaRPr/>
          </a:p>
        </p:txBody>
      </p:sp>
      <p:sp>
        <p:nvSpPr>
          <p:cNvPr id="946" name="Google Shape;946;p100"/>
          <p:cNvSpPr/>
          <p:nvPr/>
        </p:nvSpPr>
        <p:spPr>
          <a:xfrm>
            <a:off x="2629484" y="2054578"/>
            <a:ext cx="3501300" cy="3501300"/>
          </a:xfrm>
          <a:prstGeom prst="ellipse">
            <a:avLst/>
          </a:prstGeom>
          <a:solidFill>
            <a:srgbClr val="A1C3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7" name="Google Shape;947;p100"/>
          <p:cNvGrpSpPr/>
          <p:nvPr/>
        </p:nvGrpSpPr>
        <p:grpSpPr>
          <a:xfrm>
            <a:off x="3299976" y="1639227"/>
            <a:ext cx="2166000" cy="2166000"/>
            <a:chOff x="3611776" y="414352"/>
            <a:chExt cx="2166000" cy="2166000"/>
          </a:xfrm>
        </p:grpSpPr>
        <p:sp>
          <p:nvSpPr>
            <p:cNvPr id="948" name="Google Shape;948;p100"/>
            <p:cNvSpPr/>
            <p:nvPr/>
          </p:nvSpPr>
          <p:spPr>
            <a:xfrm>
              <a:off x="3611776" y="414352"/>
              <a:ext cx="2166000" cy="2166000"/>
            </a:xfrm>
            <a:prstGeom prst="ellipse">
              <a:avLst/>
            </a:prstGeom>
            <a:solidFill>
              <a:srgbClr val="307B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00"/>
            <p:cNvSpPr txBox="1"/>
            <p:nvPr/>
          </p:nvSpPr>
          <p:spPr>
            <a:xfrm>
              <a:off x="3967546" y="1027503"/>
              <a:ext cx="1496100" cy="702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Lato"/>
                  <a:ea typeface="Lato"/>
                  <a:cs typeface="Lato"/>
                  <a:sym typeface="Lato"/>
                </a:rPr>
                <a:t>Key Performance Indicators (KPIs)</a:t>
              </a:r>
              <a:endParaRPr sz="1600" b="0" i="0" u="none" strike="noStrike" cap="none">
                <a:solidFill>
                  <a:srgbClr val="FFFFFF"/>
                </a:solidFill>
                <a:latin typeface="Lato"/>
                <a:ea typeface="Lato"/>
                <a:cs typeface="Lato"/>
                <a:sym typeface="Lato"/>
              </a:endParaRPr>
            </a:p>
          </p:txBody>
        </p:sp>
      </p:grpSp>
      <p:grpSp>
        <p:nvGrpSpPr>
          <p:cNvPr id="950" name="Google Shape;950;p100"/>
          <p:cNvGrpSpPr/>
          <p:nvPr/>
        </p:nvGrpSpPr>
        <p:grpSpPr>
          <a:xfrm>
            <a:off x="4247658" y="3266339"/>
            <a:ext cx="2166000" cy="2166000"/>
            <a:chOff x="4562258" y="2032864"/>
            <a:chExt cx="2166000" cy="2166000"/>
          </a:xfrm>
        </p:grpSpPr>
        <p:sp>
          <p:nvSpPr>
            <p:cNvPr id="951" name="Google Shape;951;p100"/>
            <p:cNvSpPr/>
            <p:nvPr/>
          </p:nvSpPr>
          <p:spPr>
            <a:xfrm>
              <a:off x="4562258" y="2032864"/>
              <a:ext cx="2166000" cy="2166000"/>
            </a:xfrm>
            <a:prstGeom prst="ellipse">
              <a:avLst/>
            </a:prstGeom>
            <a:solidFill>
              <a:srgbClr val="0D5D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00"/>
            <p:cNvSpPr txBox="1"/>
            <p:nvPr/>
          </p:nvSpPr>
          <p:spPr>
            <a:xfrm>
              <a:off x="5079846" y="2834728"/>
              <a:ext cx="1496100" cy="702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cap="none">
                  <a:solidFill>
                    <a:srgbClr val="FFFFFF"/>
                  </a:solidFill>
                  <a:latin typeface="Lato"/>
                  <a:ea typeface="Lato"/>
                  <a:cs typeface="Lato"/>
                  <a:sym typeface="Lato"/>
                </a:rPr>
                <a:t>Strategic Plan</a:t>
              </a:r>
              <a:endParaRPr sz="1600" i="0" u="none" strike="noStrike" cap="none">
                <a:solidFill>
                  <a:srgbClr val="FFFFFF"/>
                </a:solidFill>
                <a:latin typeface="Lato"/>
                <a:ea typeface="Lato"/>
                <a:cs typeface="Lato"/>
                <a:sym typeface="Lato"/>
              </a:endParaRPr>
            </a:p>
          </p:txBody>
        </p:sp>
      </p:grpSp>
      <p:grpSp>
        <p:nvGrpSpPr>
          <p:cNvPr id="953" name="Google Shape;953;p100"/>
          <p:cNvGrpSpPr/>
          <p:nvPr/>
        </p:nvGrpSpPr>
        <p:grpSpPr>
          <a:xfrm>
            <a:off x="2388276" y="3266339"/>
            <a:ext cx="2166000" cy="2166000"/>
            <a:chOff x="2702876" y="2032864"/>
            <a:chExt cx="2166000" cy="2166000"/>
          </a:xfrm>
        </p:grpSpPr>
        <p:sp>
          <p:nvSpPr>
            <p:cNvPr id="954" name="Google Shape;954;p100"/>
            <p:cNvSpPr/>
            <p:nvPr/>
          </p:nvSpPr>
          <p:spPr>
            <a:xfrm>
              <a:off x="2702876" y="2032864"/>
              <a:ext cx="2166000" cy="2166000"/>
            </a:xfrm>
            <a:prstGeom prst="ellipse">
              <a:avLst/>
            </a:prstGeom>
            <a:solidFill>
              <a:srgbClr val="0944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00"/>
            <p:cNvSpPr txBox="1"/>
            <p:nvPr/>
          </p:nvSpPr>
          <p:spPr>
            <a:xfrm>
              <a:off x="2855281" y="2834728"/>
              <a:ext cx="1496100" cy="702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cap="none">
                  <a:solidFill>
                    <a:srgbClr val="FFFFFF"/>
                  </a:solidFill>
                  <a:latin typeface="Lato"/>
                  <a:ea typeface="Lato"/>
                  <a:cs typeface="Lato"/>
                  <a:sym typeface="Lato"/>
                </a:rPr>
                <a:t>Budget</a:t>
              </a:r>
              <a:endParaRPr sz="1600" i="0" u="none" strike="noStrike" cap="none">
                <a:solidFill>
                  <a:srgbClr val="FFFFFF"/>
                </a:solidFill>
                <a:latin typeface="Lato"/>
                <a:ea typeface="Lato"/>
                <a:cs typeface="Lato"/>
                <a:sym typeface="Lato"/>
              </a:endParaRPr>
            </a:p>
          </p:txBody>
        </p:sp>
      </p:grpSp>
      <p:sp>
        <p:nvSpPr>
          <p:cNvPr id="956" name="Google Shape;956;p100"/>
          <p:cNvSpPr/>
          <p:nvPr/>
        </p:nvSpPr>
        <p:spPr>
          <a:xfrm>
            <a:off x="3770080" y="3179716"/>
            <a:ext cx="1225800" cy="1225800"/>
          </a:xfrm>
          <a:prstGeom prst="ellipse">
            <a:avLst/>
          </a:prstGeom>
          <a:solidFill>
            <a:srgbClr val="A1C3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57" name="Google Shape;957;p100"/>
          <p:cNvCxnSpPr/>
          <p:nvPr/>
        </p:nvCxnSpPr>
        <p:spPr>
          <a:xfrm rot="10800000" flipH="1">
            <a:off x="4867491" y="2394530"/>
            <a:ext cx="2047500" cy="990600"/>
          </a:xfrm>
          <a:prstGeom prst="straightConnector1">
            <a:avLst/>
          </a:prstGeom>
          <a:noFill/>
          <a:ln w="38100" cap="flat" cmpd="sng">
            <a:solidFill>
              <a:srgbClr val="000000"/>
            </a:solidFill>
            <a:prstDash val="solid"/>
            <a:round/>
            <a:headEnd type="none" w="sm" len="sm"/>
            <a:tailEnd type="triangle" w="med" len="med"/>
          </a:ln>
        </p:spPr>
      </p:cxnSp>
      <p:sp>
        <p:nvSpPr>
          <p:cNvPr id="958" name="Google Shape;958;p100"/>
          <p:cNvSpPr txBox="1"/>
          <p:nvPr/>
        </p:nvSpPr>
        <p:spPr>
          <a:xfrm>
            <a:off x="6915000" y="2225225"/>
            <a:ext cx="2229000" cy="46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Lato"/>
                <a:ea typeface="Lato"/>
                <a:cs typeface="Lato"/>
                <a:sym typeface="Lato"/>
              </a:rPr>
              <a:t>Transparency</a:t>
            </a:r>
            <a:endParaRPr sz="1600" b="1" i="0" u="none" strike="noStrike" cap="none">
              <a:solidFill>
                <a:srgbClr val="000000"/>
              </a:solidFill>
              <a:latin typeface="Lato"/>
              <a:ea typeface="Lato"/>
              <a:cs typeface="Lato"/>
              <a:sym typeface="Lato"/>
            </a:endParaRPr>
          </a:p>
        </p:txBody>
      </p:sp>
      <p:cxnSp>
        <p:nvCxnSpPr>
          <p:cNvPr id="959" name="Google Shape;959;p100"/>
          <p:cNvCxnSpPr/>
          <p:nvPr/>
        </p:nvCxnSpPr>
        <p:spPr>
          <a:xfrm rot="10800000">
            <a:off x="1802066" y="3299055"/>
            <a:ext cx="1968000" cy="360000"/>
          </a:xfrm>
          <a:prstGeom prst="straightConnector1">
            <a:avLst/>
          </a:prstGeom>
          <a:noFill/>
          <a:ln w="38100" cap="flat" cmpd="sng">
            <a:solidFill>
              <a:srgbClr val="000000"/>
            </a:solidFill>
            <a:prstDash val="solid"/>
            <a:round/>
            <a:headEnd type="none" w="sm" len="sm"/>
            <a:tailEnd type="triangle" w="med" len="med"/>
          </a:ln>
        </p:spPr>
      </p:cxnSp>
      <p:sp>
        <p:nvSpPr>
          <p:cNvPr id="960" name="Google Shape;960;p100"/>
          <p:cNvSpPr txBox="1"/>
          <p:nvPr/>
        </p:nvSpPr>
        <p:spPr>
          <a:xfrm>
            <a:off x="5400500" y="5802350"/>
            <a:ext cx="2229000" cy="46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Lato"/>
                <a:ea typeface="Lato"/>
                <a:cs typeface="Lato"/>
                <a:sym typeface="Lato"/>
              </a:rPr>
              <a:t>Engagement</a:t>
            </a:r>
            <a:endParaRPr sz="1600" b="1" i="0" u="none" strike="noStrike" cap="none">
              <a:solidFill>
                <a:srgbClr val="000000"/>
              </a:solidFill>
              <a:latin typeface="Lato"/>
              <a:ea typeface="Lato"/>
              <a:cs typeface="Lato"/>
              <a:sym typeface="Lato"/>
            </a:endParaRPr>
          </a:p>
        </p:txBody>
      </p:sp>
      <p:cxnSp>
        <p:nvCxnSpPr>
          <p:cNvPr id="961" name="Google Shape;961;p100"/>
          <p:cNvCxnSpPr/>
          <p:nvPr/>
        </p:nvCxnSpPr>
        <p:spPr>
          <a:xfrm>
            <a:off x="4576891" y="4405530"/>
            <a:ext cx="801000" cy="1516500"/>
          </a:xfrm>
          <a:prstGeom prst="straightConnector1">
            <a:avLst/>
          </a:prstGeom>
          <a:noFill/>
          <a:ln w="38100" cap="flat" cmpd="sng">
            <a:solidFill>
              <a:srgbClr val="000000"/>
            </a:solidFill>
            <a:prstDash val="solid"/>
            <a:round/>
            <a:headEnd type="none" w="sm" len="sm"/>
            <a:tailEnd type="triangle" w="med" len="med"/>
          </a:ln>
        </p:spPr>
      </p:cxnSp>
      <p:sp>
        <p:nvSpPr>
          <p:cNvPr id="962" name="Google Shape;962;p100"/>
          <p:cNvSpPr txBox="1"/>
          <p:nvPr/>
        </p:nvSpPr>
        <p:spPr>
          <a:xfrm>
            <a:off x="247800" y="3071125"/>
            <a:ext cx="1441800" cy="46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Lato"/>
                <a:ea typeface="Lato"/>
                <a:cs typeface="Lato"/>
                <a:sym typeface="Lato"/>
              </a:rPr>
              <a:t>Collaboration</a:t>
            </a:r>
            <a:endParaRPr sz="1600" b="1" i="0" u="none" strike="noStrike" cap="none">
              <a:solidFill>
                <a:srgbClr val="000000"/>
              </a:solidFill>
              <a:latin typeface="Lato"/>
              <a:ea typeface="Lato"/>
              <a:cs typeface="Lato"/>
              <a:sym typeface="Lato"/>
            </a:endParaRPr>
          </a:p>
        </p:txBody>
      </p:sp>
      <p:pic>
        <p:nvPicPr>
          <p:cNvPr id="963" name="Google Shape;963;p100"/>
          <p:cNvPicPr preferRelativeResize="0"/>
          <p:nvPr/>
        </p:nvPicPr>
        <p:blipFill rotWithShape="1">
          <a:blip r:embed="rId3">
            <a:alphaModFix/>
          </a:blip>
          <a:srcRect/>
          <a:stretch/>
        </p:blipFill>
        <p:spPr>
          <a:xfrm>
            <a:off x="142550" y="108554"/>
            <a:ext cx="2574293" cy="28629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
        <p:nvSpPr>
          <p:cNvPr id="208" name="Google Shape;208;p29"/>
          <p:cNvSpPr txBox="1">
            <a:spLocks noGrp="1"/>
          </p:cNvSpPr>
          <p:nvPr>
            <p:ph type="body" idx="1"/>
          </p:nvPr>
        </p:nvSpPr>
        <p:spPr>
          <a:xfrm>
            <a:off x="912575" y="523225"/>
            <a:ext cx="7954500" cy="5721900"/>
          </a:xfrm>
          <a:prstGeom prst="rect">
            <a:avLst/>
          </a:prstGeom>
          <a:noFill/>
          <a:ln>
            <a:noFill/>
          </a:ln>
        </p:spPr>
        <p:txBody>
          <a:bodyPr spcFirstLastPara="1" wrap="square" lIns="91425" tIns="45700" rIns="91425" bIns="45700" anchor="t" anchorCtr="0">
            <a:noAutofit/>
          </a:bodyPr>
          <a:lstStyle/>
          <a:p>
            <a:pPr marL="742950" lvl="1" indent="-285750" algn="l" rtl="0">
              <a:lnSpc>
                <a:spcPct val="90000"/>
              </a:lnSpc>
              <a:spcBef>
                <a:spcPts val="0"/>
              </a:spcBef>
              <a:spcAft>
                <a:spcPts val="0"/>
              </a:spcAft>
              <a:buClr>
                <a:schemeClr val="dk1"/>
              </a:buClr>
              <a:buSzPts val="2800"/>
              <a:buFont typeface="Arial"/>
              <a:buNone/>
            </a:pPr>
            <a:endParaRPr/>
          </a:p>
          <a:p>
            <a:pPr marL="742950" lvl="1" indent="-285750" algn="ctr" rtl="0">
              <a:lnSpc>
                <a:spcPct val="90000"/>
              </a:lnSpc>
              <a:spcBef>
                <a:spcPts val="960"/>
              </a:spcBef>
              <a:spcAft>
                <a:spcPts val="0"/>
              </a:spcAft>
              <a:buClr>
                <a:schemeClr val="accent2"/>
              </a:buClr>
              <a:buSzPts val="4800"/>
              <a:buFont typeface="Arial"/>
              <a:buNone/>
            </a:pPr>
            <a:r>
              <a:rPr lang="en-US" sz="3600" b="1">
                <a:solidFill>
                  <a:schemeClr val="accent2"/>
                </a:solidFill>
              </a:rPr>
              <a:t>Getting Started: </a:t>
            </a:r>
            <a:endParaRPr sz="3600" b="1">
              <a:solidFill>
                <a:schemeClr val="accent2"/>
              </a:solidFill>
            </a:endParaRPr>
          </a:p>
          <a:p>
            <a:pPr marL="742950" lvl="1" indent="-285750" algn="ctr" rtl="0">
              <a:lnSpc>
                <a:spcPct val="90000"/>
              </a:lnSpc>
              <a:spcBef>
                <a:spcPts val="960"/>
              </a:spcBef>
              <a:spcAft>
                <a:spcPts val="0"/>
              </a:spcAft>
              <a:buClr>
                <a:schemeClr val="accent2"/>
              </a:buClr>
              <a:buSzPts val="4800"/>
              <a:buFont typeface="Arial"/>
              <a:buNone/>
            </a:pPr>
            <a:r>
              <a:rPr lang="en-US" sz="3600" b="1">
                <a:solidFill>
                  <a:schemeClr val="accent2"/>
                </a:solidFill>
              </a:rPr>
              <a:t>Creating a </a:t>
            </a:r>
            <a:r>
              <a:rPr lang="en-US" sz="3600" b="1">
                <a:solidFill>
                  <a:schemeClr val="accent2"/>
                </a:solidFill>
                <a:latin typeface="Arial"/>
                <a:ea typeface="Arial"/>
                <a:cs typeface="Arial"/>
                <a:sym typeface="Arial"/>
              </a:rPr>
              <a:t>Budget Framework</a:t>
            </a:r>
            <a:endParaRPr sz="3600"/>
          </a:p>
          <a:p>
            <a:pPr marL="342900" lvl="0" indent="-342900" algn="l" rtl="0">
              <a:lnSpc>
                <a:spcPct val="90000"/>
              </a:lnSpc>
              <a:spcBef>
                <a:spcPts val="480"/>
              </a:spcBef>
              <a:spcAft>
                <a:spcPts val="0"/>
              </a:spcAft>
              <a:buClr>
                <a:schemeClr val="dk1"/>
              </a:buClr>
              <a:buSzPts val="2400"/>
              <a:buFont typeface="Arial"/>
              <a:buNone/>
            </a:pPr>
            <a:endParaRPr sz="2400" b="1"/>
          </a:p>
          <a:p>
            <a:pPr marL="342900" lvl="0" indent="-323850" algn="l" rtl="0">
              <a:lnSpc>
                <a:spcPct val="115000"/>
              </a:lnSpc>
              <a:spcBef>
                <a:spcPts val="720"/>
              </a:spcBef>
              <a:spcAft>
                <a:spcPts val="0"/>
              </a:spcAft>
              <a:buClr>
                <a:schemeClr val="dk1"/>
              </a:buClr>
              <a:buSzPts val="3300"/>
              <a:buFont typeface="Noto Sans Symbols"/>
              <a:buChar char="✔"/>
            </a:pPr>
            <a:r>
              <a:rPr lang="en-US" sz="3300" b="1"/>
              <a:t> Establish Guiding Principles</a:t>
            </a:r>
            <a:endParaRPr sz="2900"/>
          </a:p>
          <a:p>
            <a:pPr marL="342900" lvl="0" indent="-323850" algn="l" rtl="0">
              <a:lnSpc>
                <a:spcPct val="115000"/>
              </a:lnSpc>
              <a:spcBef>
                <a:spcPts val="720"/>
              </a:spcBef>
              <a:spcAft>
                <a:spcPts val="0"/>
              </a:spcAft>
              <a:buClr>
                <a:schemeClr val="dk1"/>
              </a:buClr>
              <a:buSzPts val="3300"/>
              <a:buFont typeface="Noto Sans Symbols"/>
              <a:buChar char="✔"/>
            </a:pPr>
            <a:r>
              <a:rPr lang="en-US" sz="3300" b="1"/>
              <a:t> Articulate Budget Goals</a:t>
            </a:r>
            <a:endParaRPr sz="2900"/>
          </a:p>
          <a:p>
            <a:pPr marL="342900" lvl="0" indent="-323850" algn="l" rtl="0">
              <a:lnSpc>
                <a:spcPct val="115000"/>
              </a:lnSpc>
              <a:spcBef>
                <a:spcPts val="720"/>
              </a:spcBef>
              <a:spcAft>
                <a:spcPts val="0"/>
              </a:spcAft>
              <a:buClr>
                <a:schemeClr val="dk1"/>
              </a:buClr>
              <a:buSzPts val="3300"/>
              <a:buFont typeface="Noto Sans Symbols"/>
              <a:buChar char="✔"/>
            </a:pPr>
            <a:r>
              <a:rPr lang="en-US" sz="3300" b="1"/>
              <a:t> Build Budget Calendar &amp; Stick to It</a:t>
            </a:r>
            <a:endParaRPr sz="3300" b="1"/>
          </a:p>
          <a:p>
            <a:pPr marL="457200" lvl="0" indent="-438150" algn="l" rtl="0">
              <a:lnSpc>
                <a:spcPct val="115000"/>
              </a:lnSpc>
              <a:spcBef>
                <a:spcPts val="720"/>
              </a:spcBef>
              <a:spcAft>
                <a:spcPts val="0"/>
              </a:spcAft>
              <a:buSzPts val="3300"/>
              <a:buFont typeface="Noto Sans Symbols"/>
              <a:buChar char="✔"/>
            </a:pPr>
            <a:r>
              <a:rPr lang="en-US" sz="3300" b="1"/>
              <a:t>Define Public Engagement Plan</a:t>
            </a:r>
            <a:endParaRPr sz="2900"/>
          </a:p>
          <a:p>
            <a:pPr marL="457200" lvl="0" indent="0" algn="l" rtl="0">
              <a:lnSpc>
                <a:spcPct val="115000"/>
              </a:lnSpc>
              <a:spcBef>
                <a:spcPts val="720"/>
              </a:spcBef>
              <a:spcAft>
                <a:spcPts val="0"/>
              </a:spcAft>
              <a:buNone/>
            </a:pPr>
            <a:endParaRPr sz="3600" b="1"/>
          </a:p>
          <a:p>
            <a:pPr marL="342900" lvl="0" indent="-342900" algn="l" rtl="0">
              <a:lnSpc>
                <a:spcPct val="90000"/>
              </a:lnSpc>
              <a:spcBef>
                <a:spcPts val="720"/>
              </a:spcBef>
              <a:spcAft>
                <a:spcPts val="0"/>
              </a:spcAft>
              <a:buClr>
                <a:schemeClr val="dk1"/>
              </a:buClr>
              <a:buSzPts val="3600"/>
              <a:buFont typeface="Arial"/>
              <a:buNone/>
            </a:pPr>
            <a:endParaRPr sz="3600" b="1"/>
          </a:p>
        </p:txBody>
      </p:sp>
      <p:pic>
        <p:nvPicPr>
          <p:cNvPr id="209" name="Google Shape;209;p29"/>
          <p:cNvPicPr preferRelativeResize="0"/>
          <p:nvPr/>
        </p:nvPicPr>
        <p:blipFill rotWithShape="1">
          <a:blip r:embed="rId3">
            <a:alphaModFix/>
          </a:blip>
          <a:srcRect/>
          <a:stretch/>
        </p:blipFill>
        <p:spPr>
          <a:xfrm>
            <a:off x="77676" y="4"/>
            <a:ext cx="1752600" cy="1949115"/>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01"/>
          <p:cNvSpPr txBox="1">
            <a:spLocks noGrp="1"/>
          </p:cNvSpPr>
          <p:nvPr>
            <p:ph type="title"/>
          </p:nvPr>
        </p:nvSpPr>
        <p:spPr>
          <a:xfrm>
            <a:off x="2585325" y="274650"/>
            <a:ext cx="61014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accent2"/>
                </a:solidFill>
              </a:rPr>
              <a:t>Strategic Planning</a:t>
            </a:r>
            <a:endParaRPr b="1">
              <a:solidFill>
                <a:schemeClr val="accent2"/>
              </a:solidFill>
            </a:endParaRPr>
          </a:p>
        </p:txBody>
      </p:sp>
      <p:sp>
        <p:nvSpPr>
          <p:cNvPr id="970" name="Google Shape;970;p101"/>
          <p:cNvSpPr txBox="1">
            <a:spLocks noGrp="1"/>
          </p:cNvSpPr>
          <p:nvPr>
            <p:ph type="body" idx="1"/>
          </p:nvPr>
        </p:nvSpPr>
        <p:spPr>
          <a:xfrm>
            <a:off x="2348500" y="1632775"/>
            <a:ext cx="63384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400"/>
              <a:t>Why a Strategic Plan? </a:t>
            </a:r>
            <a:endParaRPr sz="2400"/>
          </a:p>
          <a:p>
            <a:pPr marL="0" lvl="0" indent="0" algn="l" rtl="0">
              <a:lnSpc>
                <a:spcPct val="115000"/>
              </a:lnSpc>
              <a:spcBef>
                <a:spcPts val="1000"/>
              </a:spcBef>
              <a:spcAft>
                <a:spcPts val="0"/>
              </a:spcAft>
              <a:buNone/>
            </a:pPr>
            <a:r>
              <a:rPr lang="en-US" sz="2400"/>
              <a:t>A critical tool in guiding our school district’s mission, vision, and strategic direction, unifying efforts across our organization. that represents the observations and insights of stakeholders across the school community.</a:t>
            </a:r>
            <a:endParaRPr sz="2400"/>
          </a:p>
          <a:p>
            <a:pPr marL="0" lvl="0" indent="0" algn="l" rtl="0">
              <a:lnSpc>
                <a:spcPct val="115000"/>
              </a:lnSpc>
              <a:spcBef>
                <a:spcPts val="1000"/>
              </a:spcBef>
              <a:spcAft>
                <a:spcPts val="0"/>
              </a:spcAft>
              <a:buNone/>
            </a:pPr>
            <a:endParaRPr sz="2400">
              <a:solidFill>
                <a:srgbClr val="666666"/>
              </a:solidFill>
            </a:endParaRPr>
          </a:p>
          <a:p>
            <a:pPr marL="0" lvl="0" indent="0" algn="l" rtl="0">
              <a:lnSpc>
                <a:spcPct val="90000"/>
              </a:lnSpc>
              <a:spcBef>
                <a:spcPts val="900"/>
              </a:spcBef>
              <a:spcAft>
                <a:spcPts val="200"/>
              </a:spcAft>
              <a:buClr>
                <a:schemeClr val="dk1"/>
              </a:buClr>
              <a:buSzPts val="1100"/>
              <a:buFont typeface="Arial"/>
              <a:buNone/>
            </a:pPr>
            <a:endParaRPr sz="2400"/>
          </a:p>
        </p:txBody>
      </p:sp>
      <p:sp>
        <p:nvSpPr>
          <p:cNvPr id="971" name="Google Shape;971;p101"/>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80</a:t>
            </a:fld>
            <a:endParaRPr/>
          </a:p>
        </p:txBody>
      </p:sp>
      <p:pic>
        <p:nvPicPr>
          <p:cNvPr id="972" name="Google Shape;972;p101"/>
          <p:cNvPicPr preferRelativeResize="0"/>
          <p:nvPr/>
        </p:nvPicPr>
        <p:blipFill rotWithShape="1">
          <a:blip r:embed="rId3">
            <a:alphaModFix/>
          </a:blip>
          <a:srcRect/>
          <a:stretch/>
        </p:blipFill>
        <p:spPr>
          <a:xfrm>
            <a:off x="152400" y="110925"/>
            <a:ext cx="2296875" cy="22284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pic>
        <p:nvPicPr>
          <p:cNvPr id="978" name="Google Shape;978;p102"/>
          <p:cNvPicPr preferRelativeResize="0"/>
          <p:nvPr/>
        </p:nvPicPr>
        <p:blipFill rotWithShape="1">
          <a:blip r:embed="rId3">
            <a:alphaModFix/>
          </a:blip>
          <a:srcRect/>
          <a:stretch/>
        </p:blipFill>
        <p:spPr>
          <a:xfrm>
            <a:off x="537250" y="0"/>
            <a:ext cx="2039850" cy="1979037"/>
          </a:xfrm>
          <a:prstGeom prst="rect">
            <a:avLst/>
          </a:prstGeom>
          <a:noFill/>
          <a:ln>
            <a:noFill/>
          </a:ln>
        </p:spPr>
      </p:pic>
      <p:sp>
        <p:nvSpPr>
          <p:cNvPr id="979" name="Google Shape;979;p102"/>
          <p:cNvSpPr txBox="1">
            <a:spLocks noGrp="1"/>
          </p:cNvSpPr>
          <p:nvPr>
            <p:ph type="title"/>
          </p:nvPr>
        </p:nvSpPr>
        <p:spPr>
          <a:xfrm>
            <a:off x="2508025" y="274638"/>
            <a:ext cx="61722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accent2"/>
                </a:solidFill>
                <a:latin typeface="Exo 2"/>
                <a:ea typeface="Exo 2"/>
                <a:cs typeface="Exo 2"/>
                <a:sym typeface="Exo 2"/>
              </a:rPr>
              <a:t>Monitoring For Success</a:t>
            </a:r>
            <a:endParaRPr b="1">
              <a:solidFill>
                <a:schemeClr val="accent2"/>
              </a:solidFill>
              <a:latin typeface="Exo 2"/>
              <a:ea typeface="Exo 2"/>
              <a:cs typeface="Exo 2"/>
              <a:sym typeface="Exo 2"/>
            </a:endParaRPr>
          </a:p>
        </p:txBody>
      </p:sp>
      <p:grpSp>
        <p:nvGrpSpPr>
          <p:cNvPr id="980" name="Google Shape;980;p102"/>
          <p:cNvGrpSpPr/>
          <p:nvPr/>
        </p:nvGrpSpPr>
        <p:grpSpPr>
          <a:xfrm>
            <a:off x="2572326" y="1892179"/>
            <a:ext cx="1944600" cy="2092748"/>
            <a:chOff x="3216519" y="1002150"/>
            <a:chExt cx="1944600" cy="1569600"/>
          </a:xfrm>
        </p:grpSpPr>
        <p:sp>
          <p:nvSpPr>
            <p:cNvPr id="981" name="Google Shape;981;p102"/>
            <p:cNvSpPr/>
            <p:nvPr/>
          </p:nvSpPr>
          <p:spPr>
            <a:xfrm flipH="1">
              <a:off x="3216519" y="1002150"/>
              <a:ext cx="1944600" cy="1569600"/>
            </a:xfrm>
            <a:prstGeom prst="round2DiagRect">
              <a:avLst>
                <a:gd name="adj1" fmla="val 0"/>
                <a:gd name="adj2" fmla="val 17764"/>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p>
          </p:txBody>
        </p:sp>
        <p:sp>
          <p:nvSpPr>
            <p:cNvPr id="982" name="Google Shape;982;p102"/>
            <p:cNvSpPr txBox="1"/>
            <p:nvPr/>
          </p:nvSpPr>
          <p:spPr>
            <a:xfrm>
              <a:off x="3461163" y="1244660"/>
              <a:ext cx="1451700" cy="459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b="1">
                  <a:solidFill>
                    <a:srgbClr val="FFFFFF"/>
                  </a:solidFill>
                  <a:latin typeface="Roboto"/>
                  <a:ea typeface="Roboto"/>
                  <a:cs typeface="Roboto"/>
                  <a:sym typeface="Roboto"/>
                </a:rPr>
                <a:t>Vision</a:t>
              </a:r>
              <a:endParaRPr sz="1900">
                <a:solidFill>
                  <a:srgbClr val="FFFFFF"/>
                </a:solidFill>
                <a:latin typeface="Roboto"/>
                <a:ea typeface="Roboto"/>
                <a:cs typeface="Roboto"/>
                <a:sym typeface="Roboto"/>
              </a:endParaRPr>
            </a:p>
          </p:txBody>
        </p:sp>
        <p:sp>
          <p:nvSpPr>
            <p:cNvPr id="983" name="Google Shape;983;p102"/>
            <p:cNvSpPr txBox="1"/>
            <p:nvPr/>
          </p:nvSpPr>
          <p:spPr>
            <a:xfrm>
              <a:off x="3461163" y="1704627"/>
              <a:ext cx="1451700" cy="512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sz="1500">
                  <a:solidFill>
                    <a:srgbClr val="FFFFFF"/>
                  </a:solidFill>
                  <a:latin typeface="Roboto"/>
                  <a:ea typeface="Roboto"/>
                  <a:cs typeface="Roboto"/>
                  <a:sym typeface="Roboto"/>
                </a:rPr>
                <a:t>Our preferred future</a:t>
              </a:r>
              <a:endParaRPr sz="1500">
                <a:solidFill>
                  <a:srgbClr val="FFFFFF"/>
                </a:solidFill>
                <a:latin typeface="Roboto"/>
                <a:ea typeface="Roboto"/>
                <a:cs typeface="Roboto"/>
                <a:sym typeface="Roboto"/>
              </a:endParaRPr>
            </a:p>
          </p:txBody>
        </p:sp>
      </p:grpSp>
      <p:grpSp>
        <p:nvGrpSpPr>
          <p:cNvPr id="984" name="Google Shape;984;p102"/>
          <p:cNvGrpSpPr/>
          <p:nvPr/>
        </p:nvGrpSpPr>
        <p:grpSpPr>
          <a:xfrm>
            <a:off x="632494" y="1892179"/>
            <a:ext cx="1944600" cy="2092748"/>
            <a:chOff x="1271925" y="1002150"/>
            <a:chExt cx="1944600" cy="1569600"/>
          </a:xfrm>
        </p:grpSpPr>
        <p:sp>
          <p:nvSpPr>
            <p:cNvPr id="985" name="Google Shape;985;p102"/>
            <p:cNvSpPr/>
            <p:nvPr/>
          </p:nvSpPr>
          <p:spPr>
            <a:xfrm rot="10800000">
              <a:off x="1271925" y="1002150"/>
              <a:ext cx="1944600" cy="1569600"/>
            </a:xfrm>
            <a:prstGeom prst="round2DiagRect">
              <a:avLst>
                <a:gd name="adj1" fmla="val 0"/>
                <a:gd name="adj2" fmla="val 17764"/>
              </a:avLst>
            </a:prstGeom>
            <a:solidFill>
              <a:srgbClr val="307B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p>
          </p:txBody>
        </p:sp>
        <p:sp>
          <p:nvSpPr>
            <p:cNvPr id="986" name="Google Shape;986;p102"/>
            <p:cNvSpPr txBox="1"/>
            <p:nvPr/>
          </p:nvSpPr>
          <p:spPr>
            <a:xfrm>
              <a:off x="1496688" y="1244660"/>
              <a:ext cx="1451700" cy="459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900" b="1">
                  <a:solidFill>
                    <a:srgbClr val="FFFFFF"/>
                  </a:solidFill>
                  <a:latin typeface="Roboto"/>
                  <a:ea typeface="Roboto"/>
                  <a:cs typeface="Roboto"/>
                  <a:sym typeface="Roboto"/>
                </a:rPr>
                <a:t>Mission</a:t>
              </a:r>
              <a:endParaRPr sz="1900">
                <a:solidFill>
                  <a:srgbClr val="FFFFFF"/>
                </a:solidFill>
                <a:latin typeface="Roboto"/>
                <a:ea typeface="Roboto"/>
                <a:cs typeface="Roboto"/>
                <a:sym typeface="Roboto"/>
              </a:endParaRPr>
            </a:p>
          </p:txBody>
        </p:sp>
        <p:sp>
          <p:nvSpPr>
            <p:cNvPr id="987" name="Google Shape;987;p102"/>
            <p:cNvSpPr txBox="1"/>
            <p:nvPr/>
          </p:nvSpPr>
          <p:spPr>
            <a:xfrm>
              <a:off x="1496688" y="1704627"/>
              <a:ext cx="1451700" cy="512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sz="1500">
                  <a:solidFill>
                    <a:srgbClr val="FFFFFF"/>
                  </a:solidFill>
                  <a:latin typeface="Roboto"/>
                  <a:ea typeface="Roboto"/>
                  <a:cs typeface="Roboto"/>
                  <a:sym typeface="Roboto"/>
                </a:rPr>
                <a:t>Why we exist</a:t>
              </a:r>
              <a:endParaRPr sz="1500">
                <a:solidFill>
                  <a:srgbClr val="FFFFFF"/>
                </a:solidFill>
                <a:latin typeface="Roboto"/>
                <a:ea typeface="Roboto"/>
                <a:cs typeface="Roboto"/>
                <a:sym typeface="Roboto"/>
              </a:endParaRPr>
            </a:p>
          </p:txBody>
        </p:sp>
      </p:grpSp>
      <p:grpSp>
        <p:nvGrpSpPr>
          <p:cNvPr id="988" name="Google Shape;988;p102"/>
          <p:cNvGrpSpPr/>
          <p:nvPr/>
        </p:nvGrpSpPr>
        <p:grpSpPr>
          <a:xfrm>
            <a:off x="632494" y="3980164"/>
            <a:ext cx="1944600" cy="2092748"/>
            <a:chOff x="1271925" y="2571750"/>
            <a:chExt cx="1944600" cy="1569600"/>
          </a:xfrm>
        </p:grpSpPr>
        <p:sp>
          <p:nvSpPr>
            <p:cNvPr id="989" name="Google Shape;989;p102"/>
            <p:cNvSpPr/>
            <p:nvPr/>
          </p:nvSpPr>
          <p:spPr>
            <a:xfrm flipH="1">
              <a:off x="1271925" y="2571750"/>
              <a:ext cx="1944600" cy="1569600"/>
            </a:xfrm>
            <a:prstGeom prst="round2DiagRect">
              <a:avLst>
                <a:gd name="adj1" fmla="val 0"/>
                <a:gd name="adj2" fmla="val 17764"/>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p>
          </p:txBody>
        </p:sp>
        <p:sp>
          <p:nvSpPr>
            <p:cNvPr id="990" name="Google Shape;990;p102"/>
            <p:cNvSpPr txBox="1"/>
            <p:nvPr/>
          </p:nvSpPr>
          <p:spPr>
            <a:xfrm>
              <a:off x="1496688" y="2699957"/>
              <a:ext cx="1451700" cy="459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a:solidFill>
                    <a:srgbClr val="FFFFFF"/>
                  </a:solidFill>
                  <a:latin typeface="Roboto"/>
                  <a:ea typeface="Roboto"/>
                  <a:cs typeface="Roboto"/>
                  <a:sym typeface="Roboto"/>
                </a:rPr>
                <a:t>Guiding Principles</a:t>
              </a:r>
              <a:endParaRPr sz="1500">
                <a:solidFill>
                  <a:srgbClr val="FFFFFF"/>
                </a:solidFill>
                <a:latin typeface="Roboto"/>
                <a:ea typeface="Roboto"/>
                <a:cs typeface="Roboto"/>
                <a:sym typeface="Roboto"/>
              </a:endParaRPr>
            </a:p>
          </p:txBody>
        </p:sp>
        <p:sp>
          <p:nvSpPr>
            <p:cNvPr id="991" name="Google Shape;991;p102"/>
            <p:cNvSpPr txBox="1"/>
            <p:nvPr/>
          </p:nvSpPr>
          <p:spPr>
            <a:xfrm>
              <a:off x="1271931" y="3089102"/>
              <a:ext cx="1893600" cy="948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sz="1100">
                  <a:solidFill>
                    <a:srgbClr val="FFFFFF"/>
                  </a:solidFill>
                  <a:latin typeface="Roboto"/>
                  <a:ea typeface="Roboto"/>
                  <a:cs typeface="Roboto"/>
                  <a:sym typeface="Roboto"/>
                </a:rPr>
                <a:t>Values that establish a framework for expected behavior and decision-making.</a:t>
              </a:r>
              <a:endParaRPr sz="1100">
                <a:solidFill>
                  <a:srgbClr val="FFFFFF"/>
                </a:solidFill>
                <a:latin typeface="Roboto"/>
                <a:ea typeface="Roboto"/>
                <a:cs typeface="Roboto"/>
                <a:sym typeface="Roboto"/>
              </a:endParaRPr>
            </a:p>
          </p:txBody>
        </p:sp>
      </p:grpSp>
      <p:grpSp>
        <p:nvGrpSpPr>
          <p:cNvPr id="992" name="Google Shape;992;p102"/>
          <p:cNvGrpSpPr/>
          <p:nvPr/>
        </p:nvGrpSpPr>
        <p:grpSpPr>
          <a:xfrm>
            <a:off x="2568575" y="3980164"/>
            <a:ext cx="1948500" cy="2132222"/>
            <a:chOff x="3212769" y="2571750"/>
            <a:chExt cx="1948500" cy="1599206"/>
          </a:xfrm>
        </p:grpSpPr>
        <p:sp>
          <p:nvSpPr>
            <p:cNvPr id="993" name="Google Shape;993;p102"/>
            <p:cNvSpPr/>
            <p:nvPr/>
          </p:nvSpPr>
          <p:spPr>
            <a:xfrm rot="10800000">
              <a:off x="3216519" y="2571750"/>
              <a:ext cx="1944600" cy="1569600"/>
            </a:xfrm>
            <a:prstGeom prst="round2DiagRect">
              <a:avLst>
                <a:gd name="adj1" fmla="val 0"/>
                <a:gd name="adj2" fmla="val 17764"/>
              </a:avLst>
            </a:prstGeom>
            <a:solidFill>
              <a:srgbClr val="307B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00"/>
            </a:p>
          </p:txBody>
        </p:sp>
        <p:sp>
          <p:nvSpPr>
            <p:cNvPr id="994" name="Google Shape;994;p102"/>
            <p:cNvSpPr txBox="1"/>
            <p:nvPr/>
          </p:nvSpPr>
          <p:spPr>
            <a:xfrm>
              <a:off x="3336968" y="2662942"/>
              <a:ext cx="1700100" cy="459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a:solidFill>
                    <a:srgbClr val="FFFFFF"/>
                  </a:solidFill>
                  <a:latin typeface="Roboto"/>
                  <a:ea typeface="Roboto"/>
                  <a:cs typeface="Roboto"/>
                  <a:sym typeface="Roboto"/>
                </a:rPr>
                <a:t>Non-Negotiables</a:t>
              </a:r>
              <a:endParaRPr sz="1500">
                <a:solidFill>
                  <a:srgbClr val="FFFFFF"/>
                </a:solidFill>
                <a:latin typeface="Roboto"/>
                <a:ea typeface="Roboto"/>
                <a:cs typeface="Roboto"/>
                <a:sym typeface="Roboto"/>
              </a:endParaRPr>
            </a:p>
          </p:txBody>
        </p:sp>
        <p:sp>
          <p:nvSpPr>
            <p:cNvPr id="995" name="Google Shape;995;p102"/>
            <p:cNvSpPr txBox="1"/>
            <p:nvPr/>
          </p:nvSpPr>
          <p:spPr>
            <a:xfrm>
              <a:off x="3212769" y="3000356"/>
              <a:ext cx="1948500" cy="1170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sz="1100">
                  <a:solidFill>
                    <a:srgbClr val="FFFFFF"/>
                  </a:solidFill>
                  <a:latin typeface="Roboto"/>
                  <a:ea typeface="Roboto"/>
                  <a:cs typeface="Roboto"/>
                  <a:sym typeface="Roboto"/>
                </a:rPr>
                <a:t>The foundation to the systems, structures, instruction, and programming utilized to support improved student outcomes.</a:t>
              </a:r>
              <a:endParaRPr sz="1100">
                <a:solidFill>
                  <a:srgbClr val="FFFFFF"/>
                </a:solidFill>
                <a:latin typeface="Roboto"/>
                <a:ea typeface="Roboto"/>
                <a:cs typeface="Roboto"/>
                <a:sym typeface="Roboto"/>
              </a:endParaRPr>
            </a:p>
          </p:txBody>
        </p:sp>
      </p:grpSp>
      <p:grpSp>
        <p:nvGrpSpPr>
          <p:cNvPr id="996" name="Google Shape;996;p102"/>
          <p:cNvGrpSpPr/>
          <p:nvPr/>
        </p:nvGrpSpPr>
        <p:grpSpPr>
          <a:xfrm>
            <a:off x="5443403" y="1892163"/>
            <a:ext cx="842420" cy="3600276"/>
            <a:chOff x="1118210" y="283725"/>
            <a:chExt cx="2157284" cy="4076400"/>
          </a:xfrm>
        </p:grpSpPr>
        <p:sp>
          <p:nvSpPr>
            <p:cNvPr id="997" name="Google Shape;997;p102"/>
            <p:cNvSpPr/>
            <p:nvPr/>
          </p:nvSpPr>
          <p:spPr>
            <a:xfrm>
              <a:off x="1178650" y="283725"/>
              <a:ext cx="2030400" cy="40764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98" name="Google Shape;998;p102"/>
            <p:cNvSpPr/>
            <p:nvPr/>
          </p:nvSpPr>
          <p:spPr>
            <a:xfrm>
              <a:off x="1118210" y="341749"/>
              <a:ext cx="2030400" cy="24906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99" name="Google Shape;999;p102"/>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0" name="Google Shape;1000;p102"/>
            <p:cNvSpPr/>
            <p:nvPr/>
          </p:nvSpPr>
          <p:spPr>
            <a:xfrm>
              <a:off x="1130494" y="3172460"/>
              <a:ext cx="2145000" cy="426000"/>
            </a:xfrm>
            <a:prstGeom prst="rect">
              <a:avLst/>
            </a:prstGeom>
            <a:noFill/>
            <a:ln>
              <a:noFill/>
            </a:ln>
          </p:spPr>
          <p:txBody>
            <a:bodyPr spcFirstLastPara="1" wrap="square" lIns="121900" tIns="121900" rIns="121900" bIns="121900" anchor="t" anchorCtr="0">
              <a:noAutofit/>
            </a:bodyPr>
            <a:lstStyle/>
            <a:p>
              <a:pPr marL="0" lvl="0" indent="0" algn="ctr" rtl="0">
                <a:lnSpc>
                  <a:spcPct val="150000"/>
                </a:lnSpc>
                <a:spcBef>
                  <a:spcPts val="0"/>
                </a:spcBef>
                <a:spcAft>
                  <a:spcPts val="0"/>
                </a:spcAft>
                <a:buClr>
                  <a:schemeClr val="dk1"/>
                </a:buClr>
                <a:buSzPts val="1100"/>
                <a:buFont typeface="Arial"/>
                <a:buNone/>
              </a:pPr>
              <a:r>
                <a:rPr lang="en-US" sz="900" b="1">
                  <a:solidFill>
                    <a:schemeClr val="lt1"/>
                  </a:solidFill>
                  <a:latin typeface="Roboto"/>
                  <a:ea typeface="Roboto"/>
                  <a:cs typeface="Roboto"/>
                  <a:sym typeface="Roboto"/>
                </a:rPr>
                <a:t>Objectives</a:t>
              </a:r>
              <a:endParaRPr sz="900" b="1">
                <a:solidFill>
                  <a:schemeClr val="lt1"/>
                </a:solidFill>
                <a:latin typeface="Roboto"/>
                <a:ea typeface="Roboto"/>
                <a:cs typeface="Roboto"/>
                <a:sym typeface="Roboto"/>
              </a:endParaRPr>
            </a:p>
            <a:p>
              <a:pPr marL="0" lvl="0" indent="0" algn="ctr" rtl="0">
                <a:lnSpc>
                  <a:spcPct val="150000"/>
                </a:lnSpc>
                <a:spcBef>
                  <a:spcPts val="0"/>
                </a:spcBef>
                <a:spcAft>
                  <a:spcPts val="0"/>
                </a:spcAft>
                <a:buClr>
                  <a:schemeClr val="dk1"/>
                </a:buClr>
                <a:buSzPts val="1100"/>
                <a:buFont typeface="Arial"/>
                <a:buNone/>
              </a:pPr>
              <a:endParaRPr sz="900"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endParaRPr sz="900">
                <a:solidFill>
                  <a:srgbClr val="FFFFFF"/>
                </a:solidFill>
                <a:latin typeface="Roboto"/>
                <a:ea typeface="Roboto"/>
                <a:cs typeface="Roboto"/>
                <a:sym typeface="Roboto"/>
              </a:endParaRPr>
            </a:p>
          </p:txBody>
        </p:sp>
      </p:grpSp>
      <p:grpSp>
        <p:nvGrpSpPr>
          <p:cNvPr id="1001" name="Google Shape;1001;p102"/>
          <p:cNvGrpSpPr/>
          <p:nvPr/>
        </p:nvGrpSpPr>
        <p:grpSpPr>
          <a:xfrm>
            <a:off x="6275214" y="1892163"/>
            <a:ext cx="842433" cy="3600276"/>
            <a:chOff x="1118210" y="283725"/>
            <a:chExt cx="2157319" cy="4076400"/>
          </a:xfrm>
        </p:grpSpPr>
        <p:sp>
          <p:nvSpPr>
            <p:cNvPr id="1002" name="Google Shape;1002;p102"/>
            <p:cNvSpPr/>
            <p:nvPr/>
          </p:nvSpPr>
          <p:spPr>
            <a:xfrm>
              <a:off x="1178650" y="283725"/>
              <a:ext cx="2030400" cy="40764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3" name="Google Shape;1003;p102"/>
            <p:cNvSpPr/>
            <p:nvPr/>
          </p:nvSpPr>
          <p:spPr>
            <a:xfrm>
              <a:off x="1118210" y="341749"/>
              <a:ext cx="2030400" cy="24906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4" name="Google Shape;1004;p102"/>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5" name="Google Shape;1005;p102"/>
            <p:cNvSpPr/>
            <p:nvPr/>
          </p:nvSpPr>
          <p:spPr>
            <a:xfrm>
              <a:off x="1130529" y="3172460"/>
              <a:ext cx="2145000" cy="420300"/>
            </a:xfrm>
            <a:prstGeom prst="rect">
              <a:avLst/>
            </a:prstGeom>
            <a:noFill/>
            <a:ln>
              <a:noFill/>
            </a:ln>
          </p:spPr>
          <p:txBody>
            <a:bodyPr spcFirstLastPara="1" wrap="square" lIns="121900" tIns="121900" rIns="121900" bIns="121900" anchor="t" anchorCtr="0">
              <a:noAutofit/>
            </a:bodyPr>
            <a:lstStyle/>
            <a:p>
              <a:pPr marL="0" lvl="0" indent="0" algn="ctr" rtl="0">
                <a:lnSpc>
                  <a:spcPct val="150000"/>
                </a:lnSpc>
                <a:spcBef>
                  <a:spcPts val="0"/>
                </a:spcBef>
                <a:spcAft>
                  <a:spcPts val="0"/>
                </a:spcAft>
                <a:buClr>
                  <a:schemeClr val="dk1"/>
                </a:buClr>
                <a:buSzPts val="1100"/>
                <a:buFont typeface="Arial"/>
                <a:buNone/>
              </a:pPr>
              <a:r>
                <a:rPr lang="en-US" sz="900" b="1">
                  <a:solidFill>
                    <a:schemeClr val="lt1"/>
                  </a:solidFill>
                  <a:latin typeface="Roboto"/>
                  <a:ea typeface="Roboto"/>
                  <a:cs typeface="Roboto"/>
                  <a:sym typeface="Roboto"/>
                </a:rPr>
                <a:t>Objectives</a:t>
              </a:r>
              <a:endParaRPr sz="900" b="1">
                <a:solidFill>
                  <a:schemeClr val="lt1"/>
                </a:solidFill>
                <a:latin typeface="Roboto"/>
                <a:ea typeface="Roboto"/>
                <a:cs typeface="Roboto"/>
                <a:sym typeface="Roboto"/>
              </a:endParaRPr>
            </a:p>
            <a:p>
              <a:pPr marL="0" lvl="0" indent="0" algn="ctr" rtl="0">
                <a:lnSpc>
                  <a:spcPct val="150000"/>
                </a:lnSpc>
                <a:spcBef>
                  <a:spcPts val="0"/>
                </a:spcBef>
                <a:spcAft>
                  <a:spcPts val="0"/>
                </a:spcAft>
                <a:buClr>
                  <a:schemeClr val="dk1"/>
                </a:buClr>
                <a:buSzPts val="1100"/>
                <a:buFont typeface="Arial"/>
                <a:buNone/>
              </a:pPr>
              <a:endParaRPr sz="900"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endParaRPr sz="900">
                <a:solidFill>
                  <a:srgbClr val="FFFFFF"/>
                </a:solidFill>
                <a:latin typeface="Roboto"/>
                <a:ea typeface="Roboto"/>
                <a:cs typeface="Roboto"/>
                <a:sym typeface="Roboto"/>
              </a:endParaRPr>
            </a:p>
          </p:txBody>
        </p:sp>
      </p:grpSp>
      <p:grpSp>
        <p:nvGrpSpPr>
          <p:cNvPr id="1006" name="Google Shape;1006;p102"/>
          <p:cNvGrpSpPr/>
          <p:nvPr/>
        </p:nvGrpSpPr>
        <p:grpSpPr>
          <a:xfrm>
            <a:off x="7107026" y="1892163"/>
            <a:ext cx="842422" cy="3600276"/>
            <a:chOff x="1118210" y="283725"/>
            <a:chExt cx="2157290" cy="4076400"/>
          </a:xfrm>
        </p:grpSpPr>
        <p:sp>
          <p:nvSpPr>
            <p:cNvPr id="1007" name="Google Shape;1007;p102"/>
            <p:cNvSpPr/>
            <p:nvPr/>
          </p:nvSpPr>
          <p:spPr>
            <a:xfrm>
              <a:off x="1178650" y="283725"/>
              <a:ext cx="2030400" cy="40764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8" name="Google Shape;1008;p102"/>
            <p:cNvSpPr/>
            <p:nvPr/>
          </p:nvSpPr>
          <p:spPr>
            <a:xfrm>
              <a:off x="1118210" y="341749"/>
              <a:ext cx="2030400" cy="24906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9" name="Google Shape;1009;p102"/>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0" name="Google Shape;1010;p102"/>
            <p:cNvSpPr/>
            <p:nvPr/>
          </p:nvSpPr>
          <p:spPr>
            <a:xfrm>
              <a:off x="1130499" y="3172460"/>
              <a:ext cx="2145000" cy="488100"/>
            </a:xfrm>
            <a:prstGeom prst="rect">
              <a:avLst/>
            </a:prstGeom>
            <a:noFill/>
            <a:ln>
              <a:noFill/>
            </a:ln>
          </p:spPr>
          <p:txBody>
            <a:bodyPr spcFirstLastPara="1" wrap="square" lIns="121900" tIns="121900" rIns="121900" bIns="121900" anchor="t" anchorCtr="0">
              <a:noAutofit/>
            </a:bodyPr>
            <a:lstStyle/>
            <a:p>
              <a:pPr marL="0" lvl="0" indent="0" algn="ctr" rtl="0">
                <a:lnSpc>
                  <a:spcPct val="150000"/>
                </a:lnSpc>
                <a:spcBef>
                  <a:spcPts val="0"/>
                </a:spcBef>
                <a:spcAft>
                  <a:spcPts val="0"/>
                </a:spcAft>
                <a:buClr>
                  <a:schemeClr val="dk1"/>
                </a:buClr>
                <a:buSzPts val="1100"/>
                <a:buFont typeface="Arial"/>
                <a:buNone/>
              </a:pPr>
              <a:r>
                <a:rPr lang="en-US" sz="900" b="1">
                  <a:solidFill>
                    <a:schemeClr val="lt1"/>
                  </a:solidFill>
                  <a:latin typeface="Roboto"/>
                  <a:ea typeface="Roboto"/>
                  <a:cs typeface="Roboto"/>
                  <a:sym typeface="Roboto"/>
                </a:rPr>
                <a:t>Objectives</a:t>
              </a:r>
              <a:endParaRPr sz="900" b="1">
                <a:solidFill>
                  <a:schemeClr val="lt1"/>
                </a:solidFill>
                <a:latin typeface="Roboto"/>
                <a:ea typeface="Roboto"/>
                <a:cs typeface="Roboto"/>
                <a:sym typeface="Roboto"/>
              </a:endParaRPr>
            </a:p>
            <a:p>
              <a:pPr marL="0" lvl="0" indent="0" algn="ctr" rtl="0">
                <a:lnSpc>
                  <a:spcPct val="150000"/>
                </a:lnSpc>
                <a:spcBef>
                  <a:spcPts val="0"/>
                </a:spcBef>
                <a:spcAft>
                  <a:spcPts val="0"/>
                </a:spcAft>
                <a:buClr>
                  <a:schemeClr val="dk1"/>
                </a:buClr>
                <a:buSzPts val="1100"/>
                <a:buFont typeface="Arial"/>
                <a:buNone/>
              </a:pPr>
              <a:endParaRPr sz="900"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endParaRPr sz="900">
                <a:solidFill>
                  <a:srgbClr val="FFFFFF"/>
                </a:solidFill>
                <a:latin typeface="Roboto"/>
                <a:ea typeface="Roboto"/>
                <a:cs typeface="Roboto"/>
                <a:sym typeface="Roboto"/>
              </a:endParaRPr>
            </a:p>
          </p:txBody>
        </p:sp>
      </p:grpSp>
      <p:grpSp>
        <p:nvGrpSpPr>
          <p:cNvPr id="1011" name="Google Shape;1011;p102"/>
          <p:cNvGrpSpPr/>
          <p:nvPr/>
        </p:nvGrpSpPr>
        <p:grpSpPr>
          <a:xfrm>
            <a:off x="7938837" y="1892163"/>
            <a:ext cx="842435" cy="3600276"/>
            <a:chOff x="1118210" y="283725"/>
            <a:chExt cx="2157324" cy="4076400"/>
          </a:xfrm>
        </p:grpSpPr>
        <p:sp>
          <p:nvSpPr>
            <p:cNvPr id="1012" name="Google Shape;1012;p102"/>
            <p:cNvSpPr/>
            <p:nvPr/>
          </p:nvSpPr>
          <p:spPr>
            <a:xfrm>
              <a:off x="1178650" y="283725"/>
              <a:ext cx="2030400" cy="40764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3" name="Google Shape;1013;p102"/>
            <p:cNvSpPr/>
            <p:nvPr/>
          </p:nvSpPr>
          <p:spPr>
            <a:xfrm>
              <a:off x="1118210" y="341749"/>
              <a:ext cx="2030400" cy="24906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4" name="Google Shape;1014;p102"/>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5" name="Google Shape;1015;p102"/>
            <p:cNvSpPr/>
            <p:nvPr/>
          </p:nvSpPr>
          <p:spPr>
            <a:xfrm>
              <a:off x="1130534" y="3172460"/>
              <a:ext cx="2145000" cy="510600"/>
            </a:xfrm>
            <a:prstGeom prst="rect">
              <a:avLst/>
            </a:prstGeom>
            <a:noFill/>
            <a:ln>
              <a:noFill/>
            </a:ln>
          </p:spPr>
          <p:txBody>
            <a:bodyPr spcFirstLastPara="1" wrap="square" lIns="121900" tIns="121900" rIns="121900" bIns="121900" anchor="t" anchorCtr="0">
              <a:noAutofit/>
            </a:bodyPr>
            <a:lstStyle/>
            <a:p>
              <a:pPr marL="0" lvl="0" indent="0" algn="ctr" rtl="0">
                <a:lnSpc>
                  <a:spcPct val="150000"/>
                </a:lnSpc>
                <a:spcBef>
                  <a:spcPts val="0"/>
                </a:spcBef>
                <a:spcAft>
                  <a:spcPts val="0"/>
                </a:spcAft>
                <a:buClr>
                  <a:schemeClr val="dk1"/>
                </a:buClr>
                <a:buSzPts val="1100"/>
                <a:buFont typeface="Arial"/>
                <a:buNone/>
              </a:pPr>
              <a:r>
                <a:rPr lang="en-US" sz="900" b="1">
                  <a:solidFill>
                    <a:schemeClr val="lt1"/>
                  </a:solidFill>
                  <a:latin typeface="Roboto"/>
                  <a:ea typeface="Roboto"/>
                  <a:cs typeface="Roboto"/>
                  <a:sym typeface="Roboto"/>
                </a:rPr>
                <a:t>Objectives</a:t>
              </a:r>
              <a:endParaRPr sz="900" b="1">
                <a:solidFill>
                  <a:schemeClr val="lt1"/>
                </a:solidFill>
                <a:latin typeface="Roboto"/>
                <a:ea typeface="Roboto"/>
                <a:cs typeface="Roboto"/>
                <a:sym typeface="Roboto"/>
              </a:endParaRPr>
            </a:p>
            <a:p>
              <a:pPr marL="0" lvl="0" indent="0" algn="ctr" rtl="0">
                <a:lnSpc>
                  <a:spcPct val="150000"/>
                </a:lnSpc>
                <a:spcBef>
                  <a:spcPts val="0"/>
                </a:spcBef>
                <a:spcAft>
                  <a:spcPts val="0"/>
                </a:spcAft>
                <a:buClr>
                  <a:schemeClr val="dk1"/>
                </a:buClr>
                <a:buSzPts val="1100"/>
                <a:buFont typeface="Arial"/>
                <a:buNone/>
              </a:pPr>
              <a:endParaRPr sz="900" b="1">
                <a:solidFill>
                  <a:schemeClr val="lt1"/>
                </a:solidFill>
                <a:latin typeface="Roboto"/>
                <a:ea typeface="Roboto"/>
                <a:cs typeface="Roboto"/>
                <a:sym typeface="Roboto"/>
              </a:endParaRPr>
            </a:p>
            <a:p>
              <a:pPr marL="0" lvl="0" indent="0" algn="ctr" rtl="0">
                <a:lnSpc>
                  <a:spcPct val="150000"/>
                </a:lnSpc>
                <a:spcBef>
                  <a:spcPts val="0"/>
                </a:spcBef>
                <a:spcAft>
                  <a:spcPts val="0"/>
                </a:spcAft>
                <a:buNone/>
              </a:pPr>
              <a:endParaRPr sz="900">
                <a:solidFill>
                  <a:srgbClr val="FFFFFF"/>
                </a:solidFill>
                <a:latin typeface="Roboto"/>
                <a:ea typeface="Roboto"/>
                <a:cs typeface="Roboto"/>
                <a:sym typeface="Roboto"/>
              </a:endParaRPr>
            </a:p>
          </p:txBody>
        </p:sp>
      </p:grpSp>
      <p:sp>
        <p:nvSpPr>
          <p:cNvPr id="1016" name="Google Shape;1016;p102"/>
          <p:cNvSpPr/>
          <p:nvPr/>
        </p:nvSpPr>
        <p:spPr>
          <a:xfrm>
            <a:off x="4637675" y="5511775"/>
            <a:ext cx="790500" cy="5610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1155CC"/>
                </a:solidFill>
              </a:rPr>
              <a:t>Key Performance Indicator</a:t>
            </a:r>
            <a:endParaRPr sz="1000">
              <a:solidFill>
                <a:srgbClr val="1155CC"/>
              </a:solidFill>
            </a:endParaRPr>
          </a:p>
        </p:txBody>
      </p:sp>
      <p:sp>
        <p:nvSpPr>
          <p:cNvPr id="1017" name="Google Shape;1017;p102"/>
          <p:cNvSpPr/>
          <p:nvPr/>
        </p:nvSpPr>
        <p:spPr>
          <a:xfrm>
            <a:off x="5469525" y="5511775"/>
            <a:ext cx="790500" cy="5610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1155CC"/>
                </a:solidFill>
              </a:rPr>
              <a:t>Key Performance Indicator</a:t>
            </a:r>
            <a:endParaRPr sz="1000">
              <a:solidFill>
                <a:srgbClr val="1155CC"/>
              </a:solidFill>
            </a:endParaRPr>
          </a:p>
        </p:txBody>
      </p:sp>
      <p:sp>
        <p:nvSpPr>
          <p:cNvPr id="1018" name="Google Shape;1018;p102"/>
          <p:cNvSpPr/>
          <p:nvPr/>
        </p:nvSpPr>
        <p:spPr>
          <a:xfrm>
            <a:off x="6301350" y="5511775"/>
            <a:ext cx="790500" cy="5610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1155CC"/>
                </a:solidFill>
              </a:rPr>
              <a:t>Key Performance Indicator</a:t>
            </a:r>
            <a:endParaRPr sz="1000">
              <a:solidFill>
                <a:srgbClr val="1155CC"/>
              </a:solidFill>
            </a:endParaRPr>
          </a:p>
        </p:txBody>
      </p:sp>
      <p:sp>
        <p:nvSpPr>
          <p:cNvPr id="1019" name="Google Shape;1019;p102"/>
          <p:cNvSpPr/>
          <p:nvPr/>
        </p:nvSpPr>
        <p:spPr>
          <a:xfrm>
            <a:off x="7133175" y="5511775"/>
            <a:ext cx="790500" cy="5610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1155CC"/>
                </a:solidFill>
              </a:rPr>
              <a:t>Key Performance Indicator</a:t>
            </a:r>
            <a:endParaRPr sz="1000">
              <a:solidFill>
                <a:srgbClr val="1155CC"/>
              </a:solidFill>
            </a:endParaRPr>
          </a:p>
        </p:txBody>
      </p:sp>
      <p:sp>
        <p:nvSpPr>
          <p:cNvPr id="1020" name="Google Shape;1020;p102"/>
          <p:cNvSpPr/>
          <p:nvPr/>
        </p:nvSpPr>
        <p:spPr>
          <a:xfrm>
            <a:off x="7965000" y="5511775"/>
            <a:ext cx="790500" cy="5610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1155CC"/>
                </a:solidFill>
              </a:rPr>
              <a:t>Key Performance Indicator</a:t>
            </a:r>
            <a:endParaRPr sz="1000">
              <a:solidFill>
                <a:srgbClr val="1155CC"/>
              </a:solidFill>
            </a:endParaRPr>
          </a:p>
        </p:txBody>
      </p:sp>
      <p:grpSp>
        <p:nvGrpSpPr>
          <p:cNvPr id="1021" name="Google Shape;1021;p102"/>
          <p:cNvGrpSpPr/>
          <p:nvPr/>
        </p:nvGrpSpPr>
        <p:grpSpPr>
          <a:xfrm>
            <a:off x="5456849" y="2113951"/>
            <a:ext cx="708786" cy="768020"/>
            <a:chOff x="1233850" y="534844"/>
            <a:chExt cx="1815073" cy="869588"/>
          </a:xfrm>
        </p:grpSpPr>
        <p:sp>
          <p:nvSpPr>
            <p:cNvPr id="1022" name="Google Shape;1022;p102"/>
            <p:cNvSpPr/>
            <p:nvPr/>
          </p:nvSpPr>
          <p:spPr>
            <a:xfrm>
              <a:off x="1233923" y="534844"/>
              <a:ext cx="1815000" cy="608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a:solidFill>
                    <a:srgbClr val="0D5DDF"/>
                  </a:solidFill>
                  <a:latin typeface="Roboto Medium"/>
                  <a:ea typeface="Roboto Medium"/>
                  <a:cs typeface="Roboto Medium"/>
                  <a:sym typeface="Roboto Medium"/>
                </a:rPr>
                <a:t>Goal</a:t>
              </a:r>
              <a:endParaRPr sz="1300">
                <a:solidFill>
                  <a:srgbClr val="0D5DDF"/>
                </a:solidFill>
                <a:latin typeface="Roboto Medium"/>
                <a:ea typeface="Roboto Medium"/>
                <a:cs typeface="Roboto Medium"/>
                <a:sym typeface="Roboto Medium"/>
              </a:endParaRPr>
            </a:p>
          </p:txBody>
        </p:sp>
        <p:sp>
          <p:nvSpPr>
            <p:cNvPr id="1023" name="Google Shape;1023;p102"/>
            <p:cNvSpPr/>
            <p:nvPr/>
          </p:nvSpPr>
          <p:spPr>
            <a:xfrm>
              <a:off x="1233850" y="729432"/>
              <a:ext cx="1815000" cy="6750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5300" b="1">
                  <a:solidFill>
                    <a:srgbClr val="0D5DDF"/>
                  </a:solidFill>
                  <a:latin typeface="Roboto"/>
                  <a:ea typeface="Roboto"/>
                  <a:cs typeface="Roboto"/>
                  <a:sym typeface="Roboto"/>
                </a:rPr>
                <a:t>2</a:t>
              </a:r>
              <a:endParaRPr sz="5300">
                <a:solidFill>
                  <a:srgbClr val="0D5DDF"/>
                </a:solidFill>
                <a:latin typeface="Roboto Thin"/>
                <a:ea typeface="Roboto Thin"/>
                <a:cs typeface="Roboto Thin"/>
                <a:sym typeface="Roboto Thin"/>
              </a:endParaRPr>
            </a:p>
          </p:txBody>
        </p:sp>
      </p:grpSp>
      <p:grpSp>
        <p:nvGrpSpPr>
          <p:cNvPr id="1024" name="Google Shape;1024;p102"/>
          <p:cNvGrpSpPr/>
          <p:nvPr/>
        </p:nvGrpSpPr>
        <p:grpSpPr>
          <a:xfrm>
            <a:off x="6314099" y="2113951"/>
            <a:ext cx="708786" cy="768020"/>
            <a:chOff x="1233850" y="534844"/>
            <a:chExt cx="1815073" cy="869588"/>
          </a:xfrm>
        </p:grpSpPr>
        <p:sp>
          <p:nvSpPr>
            <p:cNvPr id="1025" name="Google Shape;1025;p102"/>
            <p:cNvSpPr/>
            <p:nvPr/>
          </p:nvSpPr>
          <p:spPr>
            <a:xfrm>
              <a:off x="1233923" y="534844"/>
              <a:ext cx="1815000" cy="608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a:solidFill>
                    <a:srgbClr val="0D5DDF"/>
                  </a:solidFill>
                  <a:latin typeface="Roboto Medium"/>
                  <a:ea typeface="Roboto Medium"/>
                  <a:cs typeface="Roboto Medium"/>
                  <a:sym typeface="Roboto Medium"/>
                </a:rPr>
                <a:t>Goal</a:t>
              </a:r>
              <a:endParaRPr sz="1300">
                <a:solidFill>
                  <a:srgbClr val="0D5DDF"/>
                </a:solidFill>
                <a:latin typeface="Roboto Medium"/>
                <a:ea typeface="Roboto Medium"/>
                <a:cs typeface="Roboto Medium"/>
                <a:sym typeface="Roboto Medium"/>
              </a:endParaRPr>
            </a:p>
          </p:txBody>
        </p:sp>
        <p:sp>
          <p:nvSpPr>
            <p:cNvPr id="1026" name="Google Shape;1026;p102"/>
            <p:cNvSpPr/>
            <p:nvPr/>
          </p:nvSpPr>
          <p:spPr>
            <a:xfrm>
              <a:off x="1233850" y="729432"/>
              <a:ext cx="1815000" cy="6750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5300" b="1">
                  <a:solidFill>
                    <a:srgbClr val="0D5DDF"/>
                  </a:solidFill>
                  <a:latin typeface="Roboto"/>
                  <a:ea typeface="Roboto"/>
                  <a:cs typeface="Roboto"/>
                  <a:sym typeface="Roboto"/>
                </a:rPr>
                <a:t>3</a:t>
              </a:r>
              <a:endParaRPr sz="5300">
                <a:solidFill>
                  <a:srgbClr val="0D5DDF"/>
                </a:solidFill>
                <a:latin typeface="Roboto Thin"/>
                <a:ea typeface="Roboto Thin"/>
                <a:cs typeface="Roboto Thin"/>
                <a:sym typeface="Roboto Thin"/>
              </a:endParaRPr>
            </a:p>
          </p:txBody>
        </p:sp>
      </p:grpSp>
      <p:grpSp>
        <p:nvGrpSpPr>
          <p:cNvPr id="1027" name="Google Shape;1027;p102"/>
          <p:cNvGrpSpPr/>
          <p:nvPr/>
        </p:nvGrpSpPr>
        <p:grpSpPr>
          <a:xfrm>
            <a:off x="7171349" y="2113951"/>
            <a:ext cx="708786" cy="768020"/>
            <a:chOff x="1233850" y="534844"/>
            <a:chExt cx="1815073" cy="869588"/>
          </a:xfrm>
        </p:grpSpPr>
        <p:sp>
          <p:nvSpPr>
            <p:cNvPr id="1028" name="Google Shape;1028;p102"/>
            <p:cNvSpPr/>
            <p:nvPr/>
          </p:nvSpPr>
          <p:spPr>
            <a:xfrm>
              <a:off x="1233923" y="534844"/>
              <a:ext cx="1815000" cy="608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a:solidFill>
                    <a:srgbClr val="0D5DDF"/>
                  </a:solidFill>
                  <a:latin typeface="Roboto Medium"/>
                  <a:ea typeface="Roboto Medium"/>
                  <a:cs typeface="Roboto Medium"/>
                  <a:sym typeface="Roboto Medium"/>
                </a:rPr>
                <a:t>Goal</a:t>
              </a:r>
              <a:endParaRPr sz="1300">
                <a:solidFill>
                  <a:srgbClr val="0D5DDF"/>
                </a:solidFill>
                <a:latin typeface="Roboto Medium"/>
                <a:ea typeface="Roboto Medium"/>
                <a:cs typeface="Roboto Medium"/>
                <a:sym typeface="Roboto Medium"/>
              </a:endParaRPr>
            </a:p>
          </p:txBody>
        </p:sp>
        <p:sp>
          <p:nvSpPr>
            <p:cNvPr id="1029" name="Google Shape;1029;p102"/>
            <p:cNvSpPr/>
            <p:nvPr/>
          </p:nvSpPr>
          <p:spPr>
            <a:xfrm>
              <a:off x="1233850" y="729432"/>
              <a:ext cx="1815000" cy="6750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5300" b="1">
                  <a:solidFill>
                    <a:srgbClr val="0D5DDF"/>
                  </a:solidFill>
                  <a:latin typeface="Roboto"/>
                  <a:ea typeface="Roboto"/>
                  <a:cs typeface="Roboto"/>
                  <a:sym typeface="Roboto"/>
                </a:rPr>
                <a:t>4</a:t>
              </a:r>
              <a:endParaRPr sz="5300">
                <a:solidFill>
                  <a:srgbClr val="0D5DDF"/>
                </a:solidFill>
                <a:latin typeface="Roboto Thin"/>
                <a:ea typeface="Roboto Thin"/>
                <a:cs typeface="Roboto Thin"/>
                <a:sym typeface="Roboto Thin"/>
              </a:endParaRPr>
            </a:p>
          </p:txBody>
        </p:sp>
      </p:grpSp>
      <p:grpSp>
        <p:nvGrpSpPr>
          <p:cNvPr id="1030" name="Google Shape;1030;p102"/>
          <p:cNvGrpSpPr/>
          <p:nvPr/>
        </p:nvGrpSpPr>
        <p:grpSpPr>
          <a:xfrm>
            <a:off x="7971449" y="2113951"/>
            <a:ext cx="708786" cy="768020"/>
            <a:chOff x="1233850" y="534844"/>
            <a:chExt cx="1815073" cy="869588"/>
          </a:xfrm>
        </p:grpSpPr>
        <p:sp>
          <p:nvSpPr>
            <p:cNvPr id="1031" name="Google Shape;1031;p102"/>
            <p:cNvSpPr/>
            <p:nvPr/>
          </p:nvSpPr>
          <p:spPr>
            <a:xfrm>
              <a:off x="1233923" y="534844"/>
              <a:ext cx="1815000" cy="608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a:solidFill>
                    <a:srgbClr val="0D5DDF"/>
                  </a:solidFill>
                  <a:latin typeface="Roboto Medium"/>
                  <a:ea typeface="Roboto Medium"/>
                  <a:cs typeface="Roboto Medium"/>
                  <a:sym typeface="Roboto Medium"/>
                </a:rPr>
                <a:t>Goal</a:t>
              </a:r>
              <a:endParaRPr sz="1300">
                <a:solidFill>
                  <a:srgbClr val="0D5DDF"/>
                </a:solidFill>
                <a:latin typeface="Roboto Medium"/>
                <a:ea typeface="Roboto Medium"/>
                <a:cs typeface="Roboto Medium"/>
                <a:sym typeface="Roboto Medium"/>
              </a:endParaRPr>
            </a:p>
          </p:txBody>
        </p:sp>
        <p:sp>
          <p:nvSpPr>
            <p:cNvPr id="1032" name="Google Shape;1032;p102"/>
            <p:cNvSpPr/>
            <p:nvPr/>
          </p:nvSpPr>
          <p:spPr>
            <a:xfrm>
              <a:off x="1233850" y="729432"/>
              <a:ext cx="1815000" cy="6750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5300" b="1">
                  <a:solidFill>
                    <a:srgbClr val="0D5DDF"/>
                  </a:solidFill>
                  <a:latin typeface="Roboto"/>
                  <a:ea typeface="Roboto"/>
                  <a:cs typeface="Roboto"/>
                  <a:sym typeface="Roboto"/>
                </a:rPr>
                <a:t>5</a:t>
              </a:r>
              <a:endParaRPr sz="5300">
                <a:solidFill>
                  <a:srgbClr val="0D5DDF"/>
                </a:solidFill>
                <a:latin typeface="Roboto Thin"/>
                <a:ea typeface="Roboto Thin"/>
                <a:cs typeface="Roboto Thin"/>
                <a:sym typeface="Roboto Thin"/>
              </a:endParaRPr>
            </a:p>
          </p:txBody>
        </p:sp>
      </p:grpSp>
      <p:grpSp>
        <p:nvGrpSpPr>
          <p:cNvPr id="1033" name="Google Shape;1033;p102"/>
          <p:cNvGrpSpPr/>
          <p:nvPr/>
        </p:nvGrpSpPr>
        <p:grpSpPr>
          <a:xfrm>
            <a:off x="4611591" y="1892163"/>
            <a:ext cx="842431" cy="3600276"/>
            <a:chOff x="1118210" y="283725"/>
            <a:chExt cx="2157314" cy="4076400"/>
          </a:xfrm>
        </p:grpSpPr>
        <p:sp>
          <p:nvSpPr>
            <p:cNvPr id="1034" name="Google Shape;1034;p102"/>
            <p:cNvSpPr/>
            <p:nvPr/>
          </p:nvSpPr>
          <p:spPr>
            <a:xfrm>
              <a:off x="1178650" y="283725"/>
              <a:ext cx="2030400" cy="4076400"/>
            </a:xfrm>
            <a:prstGeom prst="rect">
              <a:avLst/>
            </a:prstGeom>
            <a:solidFill>
              <a:srgbClr val="0C58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5" name="Google Shape;1035;p102"/>
            <p:cNvSpPr/>
            <p:nvPr/>
          </p:nvSpPr>
          <p:spPr>
            <a:xfrm>
              <a:off x="1118210" y="341749"/>
              <a:ext cx="2030400" cy="24906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6" name="Google Shape;1036;p102"/>
            <p:cNvSpPr/>
            <p:nvPr/>
          </p:nvSpPr>
          <p:spPr>
            <a:xfrm>
              <a:off x="1233923" y="534844"/>
              <a:ext cx="1815000" cy="608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300">
                  <a:solidFill>
                    <a:srgbClr val="0D5DDF"/>
                  </a:solidFill>
                  <a:latin typeface="Roboto Medium"/>
                  <a:ea typeface="Roboto Medium"/>
                  <a:cs typeface="Roboto Medium"/>
                  <a:sym typeface="Roboto Medium"/>
                </a:rPr>
                <a:t>Goal</a:t>
              </a:r>
              <a:endParaRPr sz="1300">
                <a:solidFill>
                  <a:srgbClr val="0D5DDF"/>
                </a:solidFill>
                <a:latin typeface="Roboto Medium"/>
                <a:ea typeface="Roboto Medium"/>
                <a:cs typeface="Roboto Medium"/>
                <a:sym typeface="Roboto Medium"/>
              </a:endParaRPr>
            </a:p>
          </p:txBody>
        </p:sp>
        <p:sp>
          <p:nvSpPr>
            <p:cNvPr id="1037" name="Google Shape;1037;p102"/>
            <p:cNvSpPr/>
            <p:nvPr/>
          </p:nvSpPr>
          <p:spPr>
            <a:xfrm>
              <a:off x="1233850" y="729432"/>
              <a:ext cx="1815000" cy="6750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5300" b="1">
                  <a:solidFill>
                    <a:srgbClr val="0D5DDF"/>
                  </a:solidFill>
                  <a:latin typeface="Roboto"/>
                  <a:ea typeface="Roboto"/>
                  <a:cs typeface="Roboto"/>
                  <a:sym typeface="Roboto"/>
                </a:rPr>
                <a:t>1</a:t>
              </a:r>
              <a:endParaRPr sz="5300">
                <a:solidFill>
                  <a:srgbClr val="0D5DDF"/>
                </a:solidFill>
                <a:latin typeface="Roboto Thin"/>
                <a:ea typeface="Roboto Thin"/>
                <a:cs typeface="Roboto Thin"/>
                <a:sym typeface="Roboto Thin"/>
              </a:endParaRPr>
            </a:p>
          </p:txBody>
        </p:sp>
        <p:sp>
          <p:nvSpPr>
            <p:cNvPr id="1038" name="Google Shape;1038;p102"/>
            <p:cNvSpPr/>
            <p:nvPr/>
          </p:nvSpPr>
          <p:spPr>
            <a:xfrm rot="5400000">
              <a:off x="1938854" y="2785391"/>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9" name="Google Shape;1039;p102"/>
            <p:cNvSpPr/>
            <p:nvPr/>
          </p:nvSpPr>
          <p:spPr>
            <a:xfrm>
              <a:off x="1130523" y="3172459"/>
              <a:ext cx="2145000" cy="389100"/>
            </a:xfrm>
            <a:prstGeom prst="rect">
              <a:avLst/>
            </a:prstGeom>
            <a:noFill/>
            <a:ln>
              <a:noFill/>
            </a:ln>
          </p:spPr>
          <p:txBody>
            <a:bodyPr spcFirstLastPara="1" wrap="square" lIns="121900" tIns="121900" rIns="121900" bIns="121900" anchor="t" anchorCtr="0">
              <a:noAutofit/>
            </a:bodyPr>
            <a:lstStyle/>
            <a:p>
              <a:pPr marL="0" lvl="0" indent="0" algn="ctr" rtl="0">
                <a:lnSpc>
                  <a:spcPct val="150000"/>
                </a:lnSpc>
                <a:spcBef>
                  <a:spcPts val="0"/>
                </a:spcBef>
                <a:spcAft>
                  <a:spcPts val="0"/>
                </a:spcAft>
                <a:buNone/>
              </a:pPr>
              <a:r>
                <a:rPr lang="en-US" sz="900" b="1">
                  <a:solidFill>
                    <a:srgbClr val="FFFFFF"/>
                  </a:solidFill>
                  <a:latin typeface="Roboto"/>
                  <a:ea typeface="Roboto"/>
                  <a:cs typeface="Roboto"/>
                  <a:sym typeface="Roboto"/>
                </a:rPr>
                <a:t>Objectives</a:t>
              </a:r>
              <a:endParaRPr sz="900" b="1">
                <a:solidFill>
                  <a:srgbClr val="FFFFFF"/>
                </a:solidFill>
                <a:latin typeface="Roboto"/>
                <a:ea typeface="Roboto"/>
                <a:cs typeface="Roboto"/>
                <a:sym typeface="Roboto"/>
              </a:endParaRPr>
            </a:p>
            <a:p>
              <a:pPr marL="0" lvl="0" indent="0" algn="ctr" rtl="0">
                <a:lnSpc>
                  <a:spcPct val="150000"/>
                </a:lnSpc>
                <a:spcBef>
                  <a:spcPts val="0"/>
                </a:spcBef>
                <a:spcAft>
                  <a:spcPts val="0"/>
                </a:spcAft>
                <a:buNone/>
              </a:pPr>
              <a:endParaRPr sz="900" b="1">
                <a:solidFill>
                  <a:srgbClr val="FFFFFF"/>
                </a:solidFill>
                <a:latin typeface="Roboto"/>
                <a:ea typeface="Roboto"/>
                <a:cs typeface="Roboto"/>
                <a:sym typeface="Roboto"/>
              </a:endParaRPr>
            </a:p>
            <a:p>
              <a:pPr marL="0" lvl="0" indent="0" algn="ctr" rtl="0">
                <a:lnSpc>
                  <a:spcPct val="150000"/>
                </a:lnSpc>
                <a:spcBef>
                  <a:spcPts val="0"/>
                </a:spcBef>
                <a:spcAft>
                  <a:spcPts val="0"/>
                </a:spcAft>
                <a:buNone/>
              </a:pPr>
              <a:endParaRPr sz="900">
                <a:solidFill>
                  <a:srgbClr val="FFFFFF"/>
                </a:solidFill>
                <a:latin typeface="Roboto"/>
                <a:ea typeface="Roboto"/>
                <a:cs typeface="Roboto"/>
                <a:sym typeface="Roboto"/>
              </a:endParaRPr>
            </a:p>
          </p:txBody>
        </p:sp>
      </p:grpSp>
      <p:sp>
        <p:nvSpPr>
          <p:cNvPr id="1040" name="Google Shape;1040;p102"/>
          <p:cNvSpPr txBox="1"/>
          <p:nvPr/>
        </p:nvSpPr>
        <p:spPr>
          <a:xfrm>
            <a:off x="5091675" y="3274225"/>
            <a:ext cx="34143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t>Where we want to go</a:t>
            </a:r>
            <a:endParaRPr sz="2300" b="1"/>
          </a:p>
        </p:txBody>
      </p:sp>
      <p:sp>
        <p:nvSpPr>
          <p:cNvPr id="1041" name="Google Shape;1041;p102"/>
          <p:cNvSpPr txBox="1"/>
          <p:nvPr/>
        </p:nvSpPr>
        <p:spPr>
          <a:xfrm>
            <a:off x="5091675" y="4808100"/>
            <a:ext cx="34143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chemeClr val="dk1"/>
                </a:solidFill>
              </a:rPr>
              <a:t>How We Get There</a:t>
            </a:r>
            <a:endParaRPr sz="2300" b="1">
              <a:solidFill>
                <a:schemeClr val="dk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pic>
        <p:nvPicPr>
          <p:cNvPr id="1047" name="Google Shape;1047;p103"/>
          <p:cNvPicPr preferRelativeResize="0"/>
          <p:nvPr/>
        </p:nvPicPr>
        <p:blipFill rotWithShape="1">
          <a:blip r:embed="rId3">
            <a:alphaModFix/>
          </a:blip>
          <a:srcRect/>
          <a:stretch/>
        </p:blipFill>
        <p:spPr>
          <a:xfrm>
            <a:off x="537250" y="0"/>
            <a:ext cx="2039850" cy="1979037"/>
          </a:xfrm>
          <a:prstGeom prst="rect">
            <a:avLst/>
          </a:prstGeom>
          <a:noFill/>
          <a:ln>
            <a:noFill/>
          </a:ln>
        </p:spPr>
      </p:pic>
      <p:sp>
        <p:nvSpPr>
          <p:cNvPr id="1048" name="Google Shape;1048;p103"/>
          <p:cNvSpPr txBox="1">
            <a:spLocks noGrp="1"/>
          </p:cNvSpPr>
          <p:nvPr>
            <p:ph type="title"/>
          </p:nvPr>
        </p:nvSpPr>
        <p:spPr>
          <a:xfrm>
            <a:off x="3078700" y="274650"/>
            <a:ext cx="56082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accent2"/>
                </a:solidFill>
                <a:latin typeface="Exo 2"/>
                <a:ea typeface="Exo 2"/>
                <a:cs typeface="Exo 2"/>
                <a:sym typeface="Exo 2"/>
              </a:rPr>
              <a:t>Monitoring For Success</a:t>
            </a:r>
            <a:endParaRPr b="1">
              <a:solidFill>
                <a:schemeClr val="accent2"/>
              </a:solidFill>
              <a:latin typeface="Exo 2"/>
              <a:ea typeface="Exo 2"/>
              <a:cs typeface="Exo 2"/>
              <a:sym typeface="Exo 2"/>
            </a:endParaRPr>
          </a:p>
        </p:txBody>
      </p:sp>
      <p:sp>
        <p:nvSpPr>
          <p:cNvPr id="1049" name="Google Shape;1049;p103"/>
          <p:cNvSpPr txBox="1"/>
          <p:nvPr/>
        </p:nvSpPr>
        <p:spPr>
          <a:xfrm>
            <a:off x="857256" y="4151103"/>
            <a:ext cx="1451700" cy="613185"/>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500" b="1">
                <a:solidFill>
                  <a:srgbClr val="FFFFFF"/>
                </a:solidFill>
                <a:latin typeface="Roboto"/>
                <a:ea typeface="Roboto"/>
                <a:cs typeface="Roboto"/>
                <a:sym typeface="Roboto"/>
              </a:rPr>
              <a:t>Guiding Principles</a:t>
            </a:r>
            <a:endParaRPr sz="1500">
              <a:solidFill>
                <a:srgbClr val="FFFFFF"/>
              </a:solidFill>
              <a:latin typeface="Roboto"/>
              <a:ea typeface="Roboto"/>
              <a:cs typeface="Roboto"/>
              <a:sym typeface="Roboto"/>
            </a:endParaRPr>
          </a:p>
        </p:txBody>
      </p:sp>
      <p:sp>
        <p:nvSpPr>
          <p:cNvPr id="1050" name="Google Shape;1050;p103"/>
          <p:cNvSpPr txBox="1">
            <a:spLocks noGrp="1"/>
          </p:cNvSpPr>
          <p:nvPr>
            <p:ph type="body" idx="1"/>
          </p:nvPr>
        </p:nvSpPr>
        <p:spPr>
          <a:xfrm>
            <a:off x="2003100" y="1979025"/>
            <a:ext cx="6683700" cy="2432100"/>
          </a:xfrm>
          <a:prstGeom prst="rect">
            <a:avLst/>
          </a:prstGeom>
        </p:spPr>
        <p:txBody>
          <a:bodyPr spcFirstLastPara="1" wrap="square" lIns="91425" tIns="45700" rIns="91425" bIns="45700" anchor="t" anchorCtr="0">
            <a:noAutofit/>
          </a:bodyPr>
          <a:lstStyle/>
          <a:p>
            <a:pPr marL="0" lvl="0" indent="0" algn="l" rtl="0">
              <a:lnSpc>
                <a:spcPct val="90000"/>
              </a:lnSpc>
              <a:spcBef>
                <a:spcPts val="900"/>
              </a:spcBef>
              <a:spcAft>
                <a:spcPts val="200"/>
              </a:spcAft>
              <a:buClr>
                <a:schemeClr val="dk1"/>
              </a:buClr>
              <a:buSzPts val="1100"/>
              <a:buFont typeface="Arial"/>
              <a:buNone/>
            </a:pPr>
            <a:r>
              <a:rPr lang="en-US" sz="2400"/>
              <a:t>Administration should communicate regarding budget development with the board throughout the school year so that school board members recognize the integrity of the district spending plan and its ability to support organizational  improvement. </a:t>
            </a:r>
            <a:endParaRPr/>
          </a:p>
        </p:txBody>
      </p:sp>
      <p:sp>
        <p:nvSpPr>
          <p:cNvPr id="1051" name="Google Shape;1051;p103"/>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104"/>
          <p:cNvSpPr txBox="1">
            <a:spLocks noGrp="1"/>
          </p:cNvSpPr>
          <p:nvPr>
            <p:ph type="title"/>
          </p:nvPr>
        </p:nvSpPr>
        <p:spPr>
          <a:xfrm>
            <a:off x="2609250" y="365125"/>
            <a:ext cx="5335500" cy="105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b="1">
                <a:solidFill>
                  <a:schemeClr val="accent6"/>
                </a:solidFill>
              </a:rPr>
              <a:t>Expenditures By Major Category</a:t>
            </a:r>
            <a:endParaRPr b="1">
              <a:solidFill>
                <a:schemeClr val="accent6"/>
              </a:solidFill>
            </a:endParaRPr>
          </a:p>
        </p:txBody>
      </p:sp>
      <p:sp>
        <p:nvSpPr>
          <p:cNvPr id="1058" name="Google Shape;1058;p104"/>
          <p:cNvSpPr txBox="1"/>
          <p:nvPr/>
        </p:nvSpPr>
        <p:spPr>
          <a:xfrm>
            <a:off x="316000" y="2043100"/>
            <a:ext cx="3492600" cy="48147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457200" marR="0" lvl="0" indent="0" algn="l" rtl="0">
              <a:lnSpc>
                <a:spcPct val="90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059" name="Google Shape;1059;p104"/>
          <p:cNvPicPr preferRelativeResize="0"/>
          <p:nvPr/>
        </p:nvPicPr>
        <p:blipFill rotWithShape="1">
          <a:blip r:embed="rId3">
            <a:alphaModFix/>
          </a:blip>
          <a:srcRect/>
          <a:stretch/>
        </p:blipFill>
        <p:spPr>
          <a:xfrm>
            <a:off x="131950" y="0"/>
            <a:ext cx="2156926" cy="2078425"/>
          </a:xfrm>
          <a:prstGeom prst="rect">
            <a:avLst/>
          </a:prstGeom>
          <a:noFill/>
          <a:ln>
            <a:noFill/>
          </a:ln>
        </p:spPr>
      </p:pic>
      <p:pic>
        <p:nvPicPr>
          <p:cNvPr id="1060" name="Google Shape;1060;p104" title="Chart"/>
          <p:cNvPicPr preferRelativeResize="0"/>
          <p:nvPr/>
        </p:nvPicPr>
        <p:blipFill>
          <a:blip r:embed="rId4">
            <a:alphaModFix/>
          </a:blip>
          <a:stretch>
            <a:fillRect/>
          </a:stretch>
        </p:blipFill>
        <p:spPr>
          <a:xfrm>
            <a:off x="679633" y="1838325"/>
            <a:ext cx="7784731" cy="4814699"/>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105"/>
          <p:cNvSpPr txBox="1">
            <a:spLocks noGrp="1"/>
          </p:cNvSpPr>
          <p:nvPr>
            <p:ph type="title"/>
          </p:nvPr>
        </p:nvSpPr>
        <p:spPr>
          <a:xfrm>
            <a:off x="2779200" y="388500"/>
            <a:ext cx="5835300" cy="125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solidFill>
                  <a:schemeClr val="accent6"/>
                </a:solidFill>
              </a:rPr>
              <a:t>Salaries and Benefits</a:t>
            </a:r>
            <a:endParaRPr b="1">
              <a:solidFill>
                <a:schemeClr val="accent6"/>
              </a:solidFill>
            </a:endParaRPr>
          </a:p>
        </p:txBody>
      </p:sp>
      <p:sp>
        <p:nvSpPr>
          <p:cNvPr id="1067" name="Google Shape;1067;p105"/>
          <p:cNvSpPr txBox="1">
            <a:spLocks noGrp="1"/>
          </p:cNvSpPr>
          <p:nvPr>
            <p:ph type="body" idx="1"/>
          </p:nvPr>
        </p:nvSpPr>
        <p:spPr>
          <a:xfrm>
            <a:off x="628650" y="2219350"/>
            <a:ext cx="7886700" cy="4361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2800"/>
          </a:p>
          <a:p>
            <a:pPr marL="0" lvl="0" indent="0" algn="l" rtl="0">
              <a:lnSpc>
                <a:spcPct val="100000"/>
              </a:lnSpc>
              <a:spcBef>
                <a:spcPts val="0"/>
              </a:spcBef>
              <a:spcAft>
                <a:spcPts val="0"/>
              </a:spcAft>
              <a:buNone/>
            </a:pPr>
            <a:r>
              <a:rPr lang="en-US" sz="2800"/>
              <a:t>A few key points:</a:t>
            </a:r>
            <a:endParaRPr sz="2800"/>
          </a:p>
          <a:p>
            <a:pPr marL="457200" lvl="0" indent="-406400" algn="l" rtl="0">
              <a:lnSpc>
                <a:spcPct val="100000"/>
              </a:lnSpc>
              <a:spcBef>
                <a:spcPts val="0"/>
              </a:spcBef>
              <a:spcAft>
                <a:spcPts val="0"/>
              </a:spcAft>
              <a:buSzPts val="2800"/>
              <a:buChar char="●"/>
            </a:pPr>
            <a:r>
              <a:rPr lang="en-US" sz="2800"/>
              <a:t>Staffing is driven by enrollment and local class size expectations</a:t>
            </a:r>
            <a:endParaRPr sz="2800"/>
          </a:p>
          <a:p>
            <a:pPr marL="457200" lvl="0" indent="-406400" algn="l" rtl="0">
              <a:lnSpc>
                <a:spcPct val="100000"/>
              </a:lnSpc>
              <a:spcBef>
                <a:spcPts val="0"/>
              </a:spcBef>
              <a:spcAft>
                <a:spcPts val="0"/>
              </a:spcAft>
              <a:buSzPts val="2800"/>
              <a:buChar char="●"/>
            </a:pPr>
            <a:r>
              <a:rPr lang="en-US" sz="2800"/>
              <a:t>Health Insurance Changes</a:t>
            </a:r>
            <a:endParaRPr sz="2800"/>
          </a:p>
          <a:p>
            <a:pPr marL="914400" lvl="1" indent="-406400" algn="l" rtl="0">
              <a:lnSpc>
                <a:spcPct val="100000"/>
              </a:lnSpc>
              <a:spcBef>
                <a:spcPts val="0"/>
              </a:spcBef>
              <a:spcAft>
                <a:spcPts val="0"/>
              </a:spcAft>
              <a:buSzPts val="2800"/>
              <a:buChar char="○"/>
            </a:pPr>
            <a:r>
              <a:rPr lang="en-US"/>
              <a:t>Takes approximately six months to manage the change process</a:t>
            </a:r>
            <a:endParaRPr/>
          </a:p>
          <a:p>
            <a:pPr marL="457200" lvl="0" indent="-406400" algn="l" rtl="0">
              <a:lnSpc>
                <a:spcPct val="100000"/>
              </a:lnSpc>
              <a:spcBef>
                <a:spcPts val="0"/>
              </a:spcBef>
              <a:spcAft>
                <a:spcPts val="0"/>
              </a:spcAft>
              <a:buSzPts val="2800"/>
              <a:buChar char="●"/>
            </a:pPr>
            <a:r>
              <a:rPr lang="en-US" sz="2800"/>
              <a:t>Post employment benefits are key to attracting and retaining employees</a:t>
            </a:r>
            <a:endParaRPr sz="2800"/>
          </a:p>
          <a:p>
            <a:pPr marL="457200" lvl="0" indent="-406400" algn="l" rtl="0">
              <a:lnSpc>
                <a:spcPct val="100000"/>
              </a:lnSpc>
              <a:spcBef>
                <a:spcPts val="0"/>
              </a:spcBef>
              <a:spcAft>
                <a:spcPts val="0"/>
              </a:spcAft>
              <a:buSzPts val="2800"/>
              <a:buChar char="●"/>
            </a:pPr>
            <a:r>
              <a:rPr lang="en-US" sz="2800"/>
              <a:t>Compensation Expectations</a:t>
            </a:r>
            <a:endParaRPr sz="2800"/>
          </a:p>
          <a:p>
            <a:pPr marL="914400" lvl="0" indent="0" algn="l" rtl="0">
              <a:lnSpc>
                <a:spcPct val="100000"/>
              </a:lnSpc>
              <a:spcBef>
                <a:spcPts val="1000"/>
              </a:spcBef>
              <a:spcAft>
                <a:spcPts val="0"/>
              </a:spcAft>
              <a:buSzPts val="1800"/>
              <a:buNone/>
            </a:pPr>
            <a:endParaRPr sz="2800"/>
          </a:p>
          <a:p>
            <a:pPr marL="228600" lvl="0" indent="-50800" algn="l" rtl="0">
              <a:lnSpc>
                <a:spcPct val="100000"/>
              </a:lnSpc>
              <a:spcBef>
                <a:spcPts val="1000"/>
              </a:spcBef>
              <a:spcAft>
                <a:spcPts val="0"/>
              </a:spcAft>
              <a:buClr>
                <a:schemeClr val="dk1"/>
              </a:buClr>
              <a:buSzPts val="2800"/>
              <a:buNone/>
            </a:pPr>
            <a:endParaRPr sz="2800"/>
          </a:p>
        </p:txBody>
      </p:sp>
      <p:pic>
        <p:nvPicPr>
          <p:cNvPr id="1068" name="Google Shape;1068;p105"/>
          <p:cNvPicPr preferRelativeResize="0"/>
          <p:nvPr/>
        </p:nvPicPr>
        <p:blipFill rotWithShape="1">
          <a:blip r:embed="rId3">
            <a:alphaModFix/>
          </a:blip>
          <a:srcRect/>
          <a:stretch/>
        </p:blipFill>
        <p:spPr>
          <a:xfrm>
            <a:off x="122400" y="110926"/>
            <a:ext cx="2073853" cy="2308376"/>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06"/>
          <p:cNvSpPr txBox="1">
            <a:spLocks noGrp="1"/>
          </p:cNvSpPr>
          <p:nvPr>
            <p:ph type="title"/>
          </p:nvPr>
        </p:nvSpPr>
        <p:spPr>
          <a:xfrm>
            <a:off x="2259675" y="274650"/>
            <a:ext cx="64272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b="1">
                <a:solidFill>
                  <a:schemeClr val="accent2"/>
                </a:solidFill>
              </a:rPr>
              <a:t>Salaries &amp; Benefits:</a:t>
            </a:r>
            <a:endParaRPr sz="4200" b="1">
              <a:solidFill>
                <a:schemeClr val="accent2"/>
              </a:solidFill>
            </a:endParaRPr>
          </a:p>
          <a:p>
            <a:pPr marL="0" lvl="0" indent="0" algn="ctr" rtl="0">
              <a:spcBef>
                <a:spcPts val="0"/>
              </a:spcBef>
              <a:spcAft>
                <a:spcPts val="0"/>
              </a:spcAft>
              <a:buNone/>
            </a:pPr>
            <a:r>
              <a:rPr lang="en-US" sz="4200" b="1">
                <a:solidFill>
                  <a:schemeClr val="accent2"/>
                </a:solidFill>
              </a:rPr>
              <a:t>Strategic Compensation</a:t>
            </a:r>
            <a:endParaRPr sz="4200" b="1">
              <a:solidFill>
                <a:schemeClr val="accent2"/>
              </a:solidFill>
            </a:endParaRPr>
          </a:p>
        </p:txBody>
      </p:sp>
      <p:sp>
        <p:nvSpPr>
          <p:cNvPr id="1075" name="Google Shape;1075;p106"/>
          <p:cNvSpPr txBox="1">
            <a:spLocks noGrp="1"/>
          </p:cNvSpPr>
          <p:nvPr>
            <p:ph type="body" idx="1"/>
          </p:nvPr>
        </p:nvSpPr>
        <p:spPr>
          <a:xfrm>
            <a:off x="2190625" y="1866625"/>
            <a:ext cx="69105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800" i="1"/>
              <a:t>Retain, grow and attract talented employees while aligning their behaviors and job performance with district goals and objectives.</a:t>
            </a:r>
            <a:endParaRPr sz="2800" i="1"/>
          </a:p>
          <a:p>
            <a:pPr marL="0" lvl="0" indent="0" algn="l" rtl="0">
              <a:spcBef>
                <a:spcPts val="360"/>
              </a:spcBef>
              <a:spcAft>
                <a:spcPts val="0"/>
              </a:spcAft>
              <a:buNone/>
            </a:pPr>
            <a:endParaRPr sz="2800"/>
          </a:p>
          <a:p>
            <a:pPr marL="0" lvl="0" indent="0" algn="l" rtl="0">
              <a:spcBef>
                <a:spcPts val="360"/>
              </a:spcBef>
              <a:spcAft>
                <a:spcPts val="0"/>
              </a:spcAft>
              <a:buNone/>
            </a:pPr>
            <a:r>
              <a:rPr lang="en-US" sz="2800"/>
              <a:t>Focus On: </a:t>
            </a:r>
            <a:endParaRPr sz="2800"/>
          </a:p>
          <a:p>
            <a:pPr marL="457200" lvl="0" indent="-406400" algn="l" rtl="0">
              <a:spcBef>
                <a:spcPts val="360"/>
              </a:spcBef>
              <a:spcAft>
                <a:spcPts val="0"/>
              </a:spcAft>
              <a:buSzPts val="2800"/>
              <a:buChar char="•"/>
            </a:pPr>
            <a:r>
              <a:rPr lang="en-US" sz="2800"/>
              <a:t>Fiscal Sustainability</a:t>
            </a:r>
            <a:endParaRPr sz="2800"/>
          </a:p>
          <a:p>
            <a:pPr marL="457200" lvl="0" indent="-406400" algn="l" rtl="0">
              <a:spcBef>
                <a:spcPts val="0"/>
              </a:spcBef>
              <a:spcAft>
                <a:spcPts val="0"/>
              </a:spcAft>
              <a:buSzPts val="2800"/>
              <a:buChar char="•"/>
            </a:pPr>
            <a:r>
              <a:rPr lang="en-US" sz="2800"/>
              <a:t>Recognize and Reward</a:t>
            </a:r>
            <a:endParaRPr sz="2800"/>
          </a:p>
          <a:p>
            <a:pPr marL="457200" lvl="0" indent="-406400" algn="l" rtl="0">
              <a:spcBef>
                <a:spcPts val="0"/>
              </a:spcBef>
              <a:spcAft>
                <a:spcPts val="0"/>
              </a:spcAft>
              <a:buSzPts val="2800"/>
              <a:buChar char="•"/>
            </a:pPr>
            <a:r>
              <a:rPr lang="en-US" sz="2800"/>
              <a:t>Attract &amp; Retain</a:t>
            </a:r>
            <a:endParaRPr sz="2800"/>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076" name="Google Shape;1076;p106"/>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85</a:t>
            </a:fld>
            <a:endParaRPr/>
          </a:p>
        </p:txBody>
      </p:sp>
      <p:pic>
        <p:nvPicPr>
          <p:cNvPr id="1077" name="Google Shape;1077;p106"/>
          <p:cNvPicPr preferRelativeResize="0"/>
          <p:nvPr/>
        </p:nvPicPr>
        <p:blipFill rotWithShape="1">
          <a:blip r:embed="rId3">
            <a:alphaModFix/>
          </a:blip>
          <a:srcRect/>
          <a:stretch/>
        </p:blipFill>
        <p:spPr>
          <a:xfrm>
            <a:off x="122400" y="110925"/>
            <a:ext cx="2068224" cy="230212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07"/>
          <p:cNvSpPr txBox="1">
            <a:spLocks noGrp="1"/>
          </p:cNvSpPr>
          <p:nvPr>
            <p:ph type="title"/>
          </p:nvPr>
        </p:nvSpPr>
        <p:spPr>
          <a:xfrm>
            <a:off x="2466900" y="274650"/>
            <a:ext cx="65619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4200" b="1">
                <a:solidFill>
                  <a:schemeClr val="accent2"/>
                </a:solidFill>
              </a:rPr>
              <a:t>Salaries &amp; Benefits: Strategic Compensation</a:t>
            </a:r>
            <a:endParaRPr/>
          </a:p>
        </p:txBody>
      </p:sp>
      <p:sp>
        <p:nvSpPr>
          <p:cNvPr id="1084" name="Google Shape;1084;p107"/>
          <p:cNvSpPr txBox="1">
            <a:spLocks noGrp="1"/>
          </p:cNvSpPr>
          <p:nvPr>
            <p:ph type="body" idx="1"/>
          </p:nvPr>
        </p:nvSpPr>
        <p:spPr>
          <a:xfrm>
            <a:off x="2190625" y="1600200"/>
            <a:ext cx="6496200" cy="40539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400"/>
              <a:t>Performance Increases</a:t>
            </a:r>
            <a:endParaRPr sz="2400"/>
          </a:p>
          <a:p>
            <a:pPr marL="457200" lvl="0" indent="-406400" algn="l" rtl="0">
              <a:spcBef>
                <a:spcPts val="0"/>
              </a:spcBef>
              <a:spcAft>
                <a:spcPts val="0"/>
              </a:spcAft>
              <a:buSzPts val="2800"/>
              <a:buChar char="●"/>
            </a:pPr>
            <a:r>
              <a:rPr lang="en-US" sz="2400"/>
              <a:t>Cost of Living Increases</a:t>
            </a:r>
            <a:endParaRPr sz="2400"/>
          </a:p>
          <a:p>
            <a:pPr marL="914400" lvl="1" indent="-342900" algn="l" rtl="0">
              <a:lnSpc>
                <a:spcPct val="115000"/>
              </a:lnSpc>
              <a:spcBef>
                <a:spcPts val="0"/>
              </a:spcBef>
              <a:spcAft>
                <a:spcPts val="0"/>
              </a:spcAft>
              <a:buSzPts val="1800"/>
              <a:buChar char="○"/>
            </a:pPr>
            <a:r>
              <a:rPr lang="en-US" sz="1800"/>
              <a:t>Wisconsin law allows for school districts and certified teacher unions to negotiate base wage increases. The negotiations process is constrained to the consumer price index for base wage increase calculations. A district may only settle base wage increases up to the consumer price index unless an increase is approved by referendum.</a:t>
            </a:r>
            <a:r>
              <a:rPr lang="en-US" sz="1800">
                <a:solidFill>
                  <a:srgbClr val="3F3F3F"/>
                </a:solidFill>
              </a:rPr>
              <a:t> </a:t>
            </a:r>
            <a:endParaRPr sz="1800"/>
          </a:p>
          <a:p>
            <a:pPr marL="457200" lvl="0" indent="-406400" algn="l" rtl="0">
              <a:spcBef>
                <a:spcPts val="0"/>
              </a:spcBef>
              <a:spcAft>
                <a:spcPts val="0"/>
              </a:spcAft>
              <a:buSzPts val="2800"/>
              <a:buChar char="●"/>
            </a:pPr>
            <a:r>
              <a:rPr lang="en-US" sz="2400"/>
              <a:t>Medical Insurance Plan Design</a:t>
            </a:r>
            <a:endParaRPr sz="2400"/>
          </a:p>
          <a:p>
            <a:pPr marL="457200" lvl="0" indent="-406400" algn="l" rtl="0">
              <a:spcBef>
                <a:spcPts val="0"/>
              </a:spcBef>
              <a:spcAft>
                <a:spcPts val="0"/>
              </a:spcAft>
              <a:buSzPts val="2800"/>
              <a:buChar char="●"/>
            </a:pPr>
            <a:r>
              <a:rPr lang="en-US" sz="2400"/>
              <a:t>Retirement Benefits</a:t>
            </a:r>
            <a:endParaRPr sz="2400"/>
          </a:p>
          <a:p>
            <a:pPr marL="0" lvl="0" indent="0" algn="l" rtl="0">
              <a:lnSpc>
                <a:spcPct val="90000"/>
              </a:lnSpc>
              <a:spcBef>
                <a:spcPts val="900"/>
              </a:spcBef>
              <a:spcAft>
                <a:spcPts val="200"/>
              </a:spcAft>
              <a:buNone/>
            </a:pPr>
            <a:endParaRPr sz="3700" i="1"/>
          </a:p>
        </p:txBody>
      </p:sp>
      <p:sp>
        <p:nvSpPr>
          <p:cNvPr id="1085" name="Google Shape;1085;p107"/>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86</a:t>
            </a:fld>
            <a:endParaRPr/>
          </a:p>
        </p:txBody>
      </p:sp>
      <p:pic>
        <p:nvPicPr>
          <p:cNvPr id="1086" name="Google Shape;1086;p107"/>
          <p:cNvPicPr preferRelativeResize="0"/>
          <p:nvPr/>
        </p:nvPicPr>
        <p:blipFill rotWithShape="1">
          <a:blip r:embed="rId3">
            <a:alphaModFix/>
          </a:blip>
          <a:srcRect/>
          <a:stretch/>
        </p:blipFill>
        <p:spPr>
          <a:xfrm>
            <a:off x="122400" y="88800"/>
            <a:ext cx="2068224" cy="2302125"/>
          </a:xfrm>
          <a:prstGeom prst="rect">
            <a:avLst/>
          </a:prstGeom>
          <a:noFill/>
          <a:ln>
            <a:noFill/>
          </a:ln>
        </p:spPr>
      </p:pic>
      <p:sp>
        <p:nvSpPr>
          <p:cNvPr id="1087" name="Google Shape;1087;p107"/>
          <p:cNvSpPr txBox="1"/>
          <p:nvPr/>
        </p:nvSpPr>
        <p:spPr>
          <a:xfrm>
            <a:off x="720325" y="5601000"/>
            <a:ext cx="7469700" cy="1257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00"/>
              </a:spcBef>
              <a:spcAft>
                <a:spcPts val="0"/>
              </a:spcAft>
              <a:buClr>
                <a:schemeClr val="dk1"/>
              </a:buClr>
              <a:buSzPts val="1100"/>
              <a:buFont typeface="Arial"/>
              <a:buNone/>
            </a:pPr>
            <a:r>
              <a:rPr lang="en-US" sz="2000" i="1">
                <a:solidFill>
                  <a:schemeClr val="dk1"/>
                </a:solidFill>
              </a:rPr>
              <a:t>In times when adequate funds are not available for all compensation components, priorities will determine what is most important.</a:t>
            </a:r>
            <a:endParaRPr sz="3700" i="1">
              <a:solidFill>
                <a:schemeClr val="dk1"/>
              </a:solidFill>
            </a:endParaRPr>
          </a:p>
          <a:p>
            <a:pPr marL="0" lvl="0" indent="0" algn="l" rtl="0">
              <a:spcBef>
                <a:spcPts val="200"/>
              </a:spcBef>
              <a:spcAft>
                <a:spcPts val="0"/>
              </a:spcAft>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08"/>
          <p:cNvSpPr txBox="1">
            <a:spLocks noGrp="1"/>
          </p:cNvSpPr>
          <p:nvPr>
            <p:ph type="title"/>
          </p:nvPr>
        </p:nvSpPr>
        <p:spPr>
          <a:xfrm>
            <a:off x="2319325" y="398500"/>
            <a:ext cx="6522000" cy="1141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solidFill>
                  <a:schemeClr val="accent6"/>
                </a:solidFill>
              </a:rPr>
              <a:t>Open Enrollment Out</a:t>
            </a:r>
            <a:endParaRPr b="1">
              <a:solidFill>
                <a:schemeClr val="accent6"/>
              </a:solidFill>
            </a:endParaRPr>
          </a:p>
        </p:txBody>
      </p:sp>
      <p:sp>
        <p:nvSpPr>
          <p:cNvPr id="1093" name="Google Shape;1093;p108"/>
          <p:cNvSpPr txBox="1">
            <a:spLocks noGrp="1"/>
          </p:cNvSpPr>
          <p:nvPr>
            <p:ph type="body" idx="1"/>
          </p:nvPr>
        </p:nvSpPr>
        <p:spPr>
          <a:xfrm>
            <a:off x="342900" y="2649225"/>
            <a:ext cx="8119800" cy="3477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2800"/>
              <a:t>For the 2022-23 year:</a:t>
            </a:r>
            <a:endParaRPr sz="2800"/>
          </a:p>
          <a:p>
            <a:pPr marL="0" lvl="0" indent="0" algn="l" rtl="0">
              <a:lnSpc>
                <a:spcPct val="90000"/>
              </a:lnSpc>
              <a:spcBef>
                <a:spcPts val="0"/>
              </a:spcBef>
              <a:spcAft>
                <a:spcPts val="0"/>
              </a:spcAft>
              <a:buSzPts val="1800"/>
              <a:buNone/>
            </a:pPr>
            <a:endParaRPr sz="2800"/>
          </a:p>
          <a:p>
            <a:pPr marL="228600" lvl="0" indent="-215900" algn="l" rtl="0">
              <a:lnSpc>
                <a:spcPct val="90000"/>
              </a:lnSpc>
              <a:spcBef>
                <a:spcPts val="0"/>
              </a:spcBef>
              <a:spcAft>
                <a:spcPts val="0"/>
              </a:spcAft>
              <a:buClr>
                <a:schemeClr val="dk1"/>
              </a:buClr>
              <a:buSzPts val="2800"/>
              <a:buChar char="●"/>
            </a:pPr>
            <a:r>
              <a:rPr lang="en-US" sz="2800"/>
              <a:t>$8,224 per regular education student</a:t>
            </a:r>
            <a:endParaRPr sz="2800"/>
          </a:p>
          <a:p>
            <a:pPr marL="228600" lvl="0" indent="-215900" algn="l" rtl="0">
              <a:lnSpc>
                <a:spcPct val="90000"/>
              </a:lnSpc>
              <a:spcBef>
                <a:spcPts val="1000"/>
              </a:spcBef>
              <a:spcAft>
                <a:spcPts val="0"/>
              </a:spcAft>
              <a:buClr>
                <a:schemeClr val="dk1"/>
              </a:buClr>
              <a:buSzPts val="2800"/>
              <a:buChar char="●"/>
            </a:pPr>
            <a:r>
              <a:rPr lang="en-US" sz="2800"/>
              <a:t>$13,076 per special education student </a:t>
            </a:r>
            <a:endParaRPr sz="2800"/>
          </a:p>
          <a:p>
            <a:pPr marL="0" lvl="0" indent="0" algn="l" rtl="0">
              <a:lnSpc>
                <a:spcPct val="90000"/>
              </a:lnSpc>
              <a:spcBef>
                <a:spcPts val="1000"/>
              </a:spcBef>
              <a:spcAft>
                <a:spcPts val="0"/>
              </a:spcAft>
              <a:buNone/>
            </a:pPr>
            <a:endParaRPr sz="2800"/>
          </a:p>
          <a:p>
            <a:pPr marL="0" lvl="0" indent="0" algn="l" rtl="0">
              <a:lnSpc>
                <a:spcPct val="90000"/>
              </a:lnSpc>
              <a:spcBef>
                <a:spcPts val="1000"/>
              </a:spcBef>
              <a:spcAft>
                <a:spcPts val="0"/>
              </a:spcAft>
              <a:buNone/>
            </a:pPr>
            <a:r>
              <a:rPr lang="en-US" sz="2800"/>
              <a:t>Pay attention to any trends in Open Enrollment Out</a:t>
            </a:r>
            <a:endParaRPr sz="2800"/>
          </a:p>
          <a:p>
            <a:pPr marL="0" lvl="0" indent="0" algn="l" rtl="0">
              <a:lnSpc>
                <a:spcPct val="90000"/>
              </a:lnSpc>
              <a:spcBef>
                <a:spcPts val="1000"/>
              </a:spcBef>
              <a:spcAft>
                <a:spcPts val="0"/>
              </a:spcAft>
              <a:buClr>
                <a:schemeClr val="dk1"/>
              </a:buClr>
              <a:buSzPts val="2800"/>
              <a:buNone/>
            </a:pPr>
            <a:endParaRPr sz="2800"/>
          </a:p>
          <a:p>
            <a:pPr marL="0" lvl="0" indent="0" algn="l" rtl="0">
              <a:lnSpc>
                <a:spcPct val="90000"/>
              </a:lnSpc>
              <a:spcBef>
                <a:spcPts val="1000"/>
              </a:spcBef>
              <a:spcAft>
                <a:spcPts val="0"/>
              </a:spcAft>
              <a:buSzPts val="1800"/>
              <a:buNone/>
            </a:pPr>
            <a:endParaRPr sz="2400"/>
          </a:p>
          <a:p>
            <a:pPr marL="228600" lvl="0" indent="-50800" algn="l" rtl="0">
              <a:lnSpc>
                <a:spcPct val="90000"/>
              </a:lnSpc>
              <a:spcBef>
                <a:spcPts val="1000"/>
              </a:spcBef>
              <a:spcAft>
                <a:spcPts val="0"/>
              </a:spcAft>
              <a:buClr>
                <a:schemeClr val="dk1"/>
              </a:buClr>
              <a:buSzPts val="2800"/>
              <a:buNone/>
            </a:pPr>
            <a:endParaRPr sz="2400"/>
          </a:p>
          <a:p>
            <a:pPr marL="228600" lvl="0" indent="-50800" algn="l" rtl="0">
              <a:lnSpc>
                <a:spcPct val="90000"/>
              </a:lnSpc>
              <a:spcBef>
                <a:spcPts val="1000"/>
              </a:spcBef>
              <a:spcAft>
                <a:spcPts val="0"/>
              </a:spcAft>
              <a:buClr>
                <a:schemeClr val="dk1"/>
              </a:buClr>
              <a:buSzPts val="2800"/>
              <a:buNone/>
            </a:pPr>
            <a:endParaRPr sz="2400"/>
          </a:p>
          <a:p>
            <a:pPr marL="228600" lvl="0" indent="-50800" algn="l" rtl="0">
              <a:lnSpc>
                <a:spcPct val="90000"/>
              </a:lnSpc>
              <a:spcBef>
                <a:spcPts val="1000"/>
              </a:spcBef>
              <a:spcAft>
                <a:spcPts val="0"/>
              </a:spcAft>
              <a:buClr>
                <a:schemeClr val="dk1"/>
              </a:buClr>
              <a:buSzPts val="2800"/>
              <a:buNone/>
            </a:pPr>
            <a:endParaRPr/>
          </a:p>
        </p:txBody>
      </p:sp>
      <p:pic>
        <p:nvPicPr>
          <p:cNvPr id="1094" name="Google Shape;1094;p108"/>
          <p:cNvPicPr preferRelativeResize="0"/>
          <p:nvPr/>
        </p:nvPicPr>
        <p:blipFill rotWithShape="1">
          <a:blip r:embed="rId3">
            <a:alphaModFix/>
          </a:blip>
          <a:srcRect/>
          <a:stretch/>
        </p:blipFill>
        <p:spPr>
          <a:xfrm>
            <a:off x="152400" y="110926"/>
            <a:ext cx="2064868" cy="2298375"/>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09"/>
          <p:cNvSpPr txBox="1">
            <a:spLocks noGrp="1"/>
          </p:cNvSpPr>
          <p:nvPr>
            <p:ph type="title"/>
          </p:nvPr>
        </p:nvSpPr>
        <p:spPr>
          <a:xfrm>
            <a:off x="2545850" y="349900"/>
            <a:ext cx="6433800" cy="10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solidFill>
                  <a:schemeClr val="accent6"/>
                </a:solidFill>
              </a:rPr>
              <a:t>Student Transportation</a:t>
            </a:r>
            <a:endParaRPr>
              <a:solidFill>
                <a:schemeClr val="accent6"/>
              </a:solidFill>
            </a:endParaRPr>
          </a:p>
        </p:txBody>
      </p:sp>
      <p:sp>
        <p:nvSpPr>
          <p:cNvPr id="1101" name="Google Shape;1101;p109"/>
          <p:cNvSpPr txBox="1">
            <a:spLocks noGrp="1"/>
          </p:cNvSpPr>
          <p:nvPr>
            <p:ph type="body" idx="1"/>
          </p:nvPr>
        </p:nvSpPr>
        <p:spPr>
          <a:xfrm>
            <a:off x="628650" y="2329325"/>
            <a:ext cx="7886700" cy="3885300"/>
          </a:xfrm>
          <a:prstGeom prst="rect">
            <a:avLst/>
          </a:prstGeom>
          <a:noFill/>
          <a:ln>
            <a:noFill/>
          </a:ln>
        </p:spPr>
        <p:txBody>
          <a:bodyPr spcFirstLastPara="1" wrap="square" lIns="91425" tIns="45700" rIns="91425" bIns="45700" anchor="t" anchorCtr="0">
            <a:noAutofit/>
          </a:bodyPr>
          <a:lstStyle/>
          <a:p>
            <a:pPr marL="228600" lvl="0" indent="-228600" algn="l" rtl="0">
              <a:lnSpc>
                <a:spcPct val="115000"/>
              </a:lnSpc>
              <a:spcBef>
                <a:spcPts val="0"/>
              </a:spcBef>
              <a:spcAft>
                <a:spcPts val="0"/>
              </a:spcAft>
              <a:buClr>
                <a:schemeClr val="dk1"/>
              </a:buClr>
              <a:buSzPts val="2800"/>
              <a:buChar char="●"/>
            </a:pPr>
            <a:r>
              <a:rPr lang="en-US" sz="2800"/>
              <a:t>Varies from school to school</a:t>
            </a:r>
            <a:endParaRPr sz="2800"/>
          </a:p>
          <a:p>
            <a:pPr marL="228600" lvl="0" indent="-228600" algn="l" rtl="0">
              <a:lnSpc>
                <a:spcPct val="115000"/>
              </a:lnSpc>
              <a:spcBef>
                <a:spcPts val="1000"/>
              </a:spcBef>
              <a:spcAft>
                <a:spcPts val="0"/>
              </a:spcAft>
              <a:buClr>
                <a:schemeClr val="dk1"/>
              </a:buClr>
              <a:buSzPts val="2800"/>
              <a:buChar char="●"/>
            </a:pPr>
            <a:r>
              <a:rPr lang="en-US" sz="2800"/>
              <a:t>Mandated by law </a:t>
            </a:r>
            <a:endParaRPr sz="2800"/>
          </a:p>
          <a:p>
            <a:pPr marL="228600" lvl="0" indent="-228600" algn="l" rtl="0">
              <a:lnSpc>
                <a:spcPct val="115000"/>
              </a:lnSpc>
              <a:spcBef>
                <a:spcPts val="1000"/>
              </a:spcBef>
              <a:spcAft>
                <a:spcPts val="0"/>
              </a:spcAft>
              <a:buClr>
                <a:schemeClr val="dk1"/>
              </a:buClr>
              <a:buSzPts val="2800"/>
              <a:buChar char="●"/>
            </a:pPr>
            <a:r>
              <a:rPr lang="en-US" sz="2800"/>
              <a:t>Must pay for transporting private school students </a:t>
            </a:r>
            <a:endParaRPr sz="2800"/>
          </a:p>
          <a:p>
            <a:pPr marL="228600" lvl="0" indent="-228600" algn="l" rtl="0">
              <a:lnSpc>
                <a:spcPct val="115000"/>
              </a:lnSpc>
              <a:spcBef>
                <a:spcPts val="1000"/>
              </a:spcBef>
              <a:spcAft>
                <a:spcPts val="0"/>
              </a:spcAft>
              <a:buClr>
                <a:schemeClr val="dk1"/>
              </a:buClr>
              <a:buSzPts val="2800"/>
              <a:buChar char="●"/>
            </a:pPr>
            <a:r>
              <a:rPr lang="en-US" sz="2800"/>
              <a:t>Transportation aid </a:t>
            </a:r>
            <a:endParaRPr sz="2800"/>
          </a:p>
        </p:txBody>
      </p:sp>
      <p:pic>
        <p:nvPicPr>
          <p:cNvPr id="1102" name="Google Shape;1102;p109"/>
          <p:cNvPicPr preferRelativeResize="0"/>
          <p:nvPr/>
        </p:nvPicPr>
        <p:blipFill rotWithShape="1">
          <a:blip r:embed="rId3">
            <a:alphaModFix/>
          </a:blip>
          <a:srcRect/>
          <a:stretch/>
        </p:blipFill>
        <p:spPr>
          <a:xfrm>
            <a:off x="242350" y="229925"/>
            <a:ext cx="1837050" cy="2044794"/>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10"/>
          <p:cNvSpPr txBox="1">
            <a:spLocks noGrp="1"/>
          </p:cNvSpPr>
          <p:nvPr>
            <p:ph type="title"/>
          </p:nvPr>
        </p:nvSpPr>
        <p:spPr>
          <a:xfrm>
            <a:off x="2580425" y="274650"/>
            <a:ext cx="64287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solidFill>
                  <a:schemeClr val="accent6"/>
                </a:solidFill>
              </a:rPr>
              <a:t>Capital Improvements</a:t>
            </a:r>
            <a:endParaRPr b="1">
              <a:solidFill>
                <a:schemeClr val="accent6"/>
              </a:solidFill>
            </a:endParaRPr>
          </a:p>
        </p:txBody>
      </p:sp>
      <p:sp>
        <p:nvSpPr>
          <p:cNvPr id="1109" name="Google Shape;1109;p110"/>
          <p:cNvSpPr txBox="1">
            <a:spLocks noGrp="1"/>
          </p:cNvSpPr>
          <p:nvPr>
            <p:ph type="body" idx="1"/>
          </p:nvPr>
        </p:nvSpPr>
        <p:spPr>
          <a:xfrm>
            <a:off x="342900" y="2179375"/>
            <a:ext cx="8801100" cy="4582500"/>
          </a:xfrm>
          <a:prstGeom prst="rect">
            <a:avLst/>
          </a:prstGeom>
          <a:noFill/>
          <a:ln>
            <a:noFill/>
          </a:ln>
        </p:spPr>
        <p:txBody>
          <a:bodyPr spcFirstLastPara="1" wrap="square" lIns="91425" tIns="45700" rIns="91425" bIns="45700" anchor="t" anchorCtr="0">
            <a:noAutofit/>
          </a:bodyPr>
          <a:lstStyle/>
          <a:p>
            <a:pPr marL="228600" lvl="0" indent="-215900" algn="l" rtl="0">
              <a:lnSpc>
                <a:spcPct val="115000"/>
              </a:lnSpc>
              <a:spcBef>
                <a:spcPts val="0"/>
              </a:spcBef>
              <a:spcAft>
                <a:spcPts val="0"/>
              </a:spcAft>
              <a:buClr>
                <a:schemeClr val="dk1"/>
              </a:buClr>
              <a:buSzPts val="2800"/>
              <a:buChar char="●"/>
            </a:pPr>
            <a:r>
              <a:rPr lang="en-US" sz="2800"/>
              <a:t>Very expensive</a:t>
            </a:r>
            <a:endParaRPr sz="2800"/>
          </a:p>
          <a:p>
            <a:pPr marL="228600" lvl="0" indent="-215900" algn="l" rtl="0">
              <a:lnSpc>
                <a:spcPct val="115000"/>
              </a:lnSpc>
              <a:spcBef>
                <a:spcPts val="1000"/>
              </a:spcBef>
              <a:spcAft>
                <a:spcPts val="0"/>
              </a:spcAft>
              <a:buClr>
                <a:schemeClr val="dk1"/>
              </a:buClr>
              <a:buSzPts val="2800"/>
              <a:buChar char="●"/>
            </a:pPr>
            <a:r>
              <a:rPr lang="en-US" sz="2800"/>
              <a:t>Capital maintenance program </a:t>
            </a:r>
            <a:endParaRPr sz="2800"/>
          </a:p>
          <a:p>
            <a:pPr marL="228600" lvl="0" indent="-215900" algn="l" rtl="0">
              <a:lnSpc>
                <a:spcPct val="115000"/>
              </a:lnSpc>
              <a:spcBef>
                <a:spcPts val="1000"/>
              </a:spcBef>
              <a:spcAft>
                <a:spcPts val="0"/>
              </a:spcAft>
              <a:buClr>
                <a:schemeClr val="dk1"/>
              </a:buClr>
              <a:buSzPts val="2800"/>
              <a:buChar char="●"/>
            </a:pPr>
            <a:r>
              <a:rPr lang="en-US" sz="2800"/>
              <a:t>Preventative maintenance (proactive vs. reactive)</a:t>
            </a:r>
            <a:endParaRPr sz="2800"/>
          </a:p>
          <a:p>
            <a:pPr marL="228600" lvl="0" indent="-215900" algn="l" rtl="0">
              <a:lnSpc>
                <a:spcPct val="115000"/>
              </a:lnSpc>
              <a:spcBef>
                <a:spcPts val="1000"/>
              </a:spcBef>
              <a:spcAft>
                <a:spcPts val="0"/>
              </a:spcAft>
              <a:buClr>
                <a:schemeClr val="dk1"/>
              </a:buClr>
              <a:buSzPts val="2800"/>
              <a:buChar char="●"/>
            </a:pPr>
            <a:r>
              <a:rPr lang="en-US" sz="2800"/>
              <a:t>Long term plan</a:t>
            </a:r>
            <a:endParaRPr sz="2800"/>
          </a:p>
          <a:p>
            <a:pPr marL="342900" lvl="0" indent="0" algn="l" rtl="0">
              <a:lnSpc>
                <a:spcPct val="115000"/>
              </a:lnSpc>
              <a:spcBef>
                <a:spcPts val="1000"/>
              </a:spcBef>
              <a:spcAft>
                <a:spcPts val="0"/>
              </a:spcAft>
              <a:buSzPts val="1800"/>
              <a:buNone/>
            </a:pPr>
            <a:endParaRPr sz="2800"/>
          </a:p>
          <a:p>
            <a:pPr marL="228600" lvl="0" indent="-50800" algn="l" rtl="0">
              <a:lnSpc>
                <a:spcPct val="115000"/>
              </a:lnSpc>
              <a:spcBef>
                <a:spcPts val="1000"/>
              </a:spcBef>
              <a:spcAft>
                <a:spcPts val="0"/>
              </a:spcAft>
              <a:buClr>
                <a:schemeClr val="dk1"/>
              </a:buClr>
              <a:buSzPts val="2800"/>
              <a:buNone/>
            </a:pPr>
            <a:endParaRPr sz="2800"/>
          </a:p>
        </p:txBody>
      </p:sp>
      <p:pic>
        <p:nvPicPr>
          <p:cNvPr id="1110" name="Google Shape;1110;p110"/>
          <p:cNvPicPr preferRelativeResize="0"/>
          <p:nvPr/>
        </p:nvPicPr>
        <p:blipFill rotWithShape="1">
          <a:blip r:embed="rId3">
            <a:alphaModFix/>
          </a:blip>
          <a:srcRect/>
          <a:stretch/>
        </p:blipFill>
        <p:spPr>
          <a:xfrm>
            <a:off x="152400" y="110925"/>
            <a:ext cx="2106951" cy="2068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
        <p:nvSpPr>
          <p:cNvPr id="216" name="Google Shape;216;p30"/>
          <p:cNvSpPr txBox="1">
            <a:spLocks noGrp="1"/>
          </p:cNvSpPr>
          <p:nvPr>
            <p:ph type="body" idx="1"/>
          </p:nvPr>
        </p:nvSpPr>
        <p:spPr>
          <a:xfrm>
            <a:off x="379525" y="645625"/>
            <a:ext cx="8574300" cy="5125200"/>
          </a:xfrm>
          <a:prstGeom prst="rect">
            <a:avLst/>
          </a:prstGeom>
          <a:noFill/>
          <a:ln>
            <a:noFill/>
          </a:ln>
        </p:spPr>
        <p:txBody>
          <a:bodyPr spcFirstLastPara="1" wrap="square" lIns="91425" tIns="45700" rIns="91425" bIns="45700" anchor="t" anchorCtr="0">
            <a:noAutofit/>
          </a:bodyPr>
          <a:lstStyle/>
          <a:p>
            <a:pPr marL="0" lvl="1" indent="0" algn="l" rtl="0">
              <a:lnSpc>
                <a:spcPct val="90000"/>
              </a:lnSpc>
              <a:spcBef>
                <a:spcPts val="800"/>
              </a:spcBef>
              <a:spcAft>
                <a:spcPts val="0"/>
              </a:spcAft>
              <a:buClr>
                <a:schemeClr val="accent2"/>
              </a:buClr>
              <a:buSzPts val="4000"/>
              <a:buFont typeface="Arial"/>
              <a:buNone/>
            </a:pPr>
            <a:endParaRPr sz="3600" b="1">
              <a:solidFill>
                <a:schemeClr val="accent2"/>
              </a:solidFill>
            </a:endParaRPr>
          </a:p>
          <a:p>
            <a:pPr marL="742950" lvl="1" indent="-285750" algn="ctr" rtl="0">
              <a:lnSpc>
                <a:spcPct val="90000"/>
              </a:lnSpc>
              <a:spcBef>
                <a:spcPts val="800"/>
              </a:spcBef>
              <a:spcAft>
                <a:spcPts val="0"/>
              </a:spcAft>
              <a:buClr>
                <a:schemeClr val="accent2"/>
              </a:buClr>
              <a:buSzPts val="4000"/>
              <a:buFont typeface="Arial"/>
              <a:buNone/>
            </a:pPr>
            <a:r>
              <a:rPr lang="en-US" sz="3600" b="1">
                <a:solidFill>
                  <a:schemeClr val="accent2"/>
                </a:solidFill>
                <a:latin typeface="Arial"/>
                <a:ea typeface="Arial"/>
                <a:cs typeface="Arial"/>
                <a:sym typeface="Arial"/>
              </a:rPr>
              <a:t>Establish Guiding Principle</a:t>
            </a:r>
            <a:r>
              <a:rPr lang="en-US" sz="3600" b="1">
                <a:solidFill>
                  <a:schemeClr val="accent2"/>
                </a:solidFill>
              </a:rPr>
              <a:t>s</a:t>
            </a:r>
            <a:endParaRPr sz="3600" b="1">
              <a:solidFill>
                <a:schemeClr val="accent2"/>
              </a:solidFill>
            </a:endParaRPr>
          </a:p>
          <a:p>
            <a:pPr marL="742950" lvl="1" indent="-285750" algn="ctr" rtl="0">
              <a:lnSpc>
                <a:spcPct val="90000"/>
              </a:lnSpc>
              <a:spcBef>
                <a:spcPts val="800"/>
              </a:spcBef>
              <a:spcAft>
                <a:spcPts val="0"/>
              </a:spcAft>
              <a:buClr>
                <a:schemeClr val="accent2"/>
              </a:buClr>
              <a:buSzPts val="4000"/>
              <a:buFont typeface="Arial"/>
              <a:buNone/>
            </a:pPr>
            <a:r>
              <a:rPr lang="en-US" sz="3200" b="1">
                <a:solidFill>
                  <a:schemeClr val="accent2"/>
                </a:solidFill>
              </a:rPr>
              <a:t>(Examples)</a:t>
            </a:r>
            <a:endParaRPr sz="3200" b="1">
              <a:solidFill>
                <a:schemeClr val="accent2"/>
              </a:solidFill>
            </a:endParaRPr>
          </a:p>
          <a:p>
            <a:pPr marL="742950" lvl="1" indent="-285750" algn="ctr" rtl="0">
              <a:lnSpc>
                <a:spcPct val="90000"/>
              </a:lnSpc>
              <a:spcBef>
                <a:spcPts val="720"/>
              </a:spcBef>
              <a:spcAft>
                <a:spcPts val="0"/>
              </a:spcAft>
              <a:buClr>
                <a:schemeClr val="accent2"/>
              </a:buClr>
              <a:buSzPts val="3600"/>
              <a:buFont typeface="Arial"/>
              <a:buNone/>
            </a:pPr>
            <a:endParaRPr sz="100" b="1">
              <a:solidFill>
                <a:schemeClr val="accent2"/>
              </a:solidFill>
            </a:endParaRPr>
          </a:p>
          <a:p>
            <a:pPr marL="742950" lvl="1" indent="-285750" algn="ctr" rtl="0">
              <a:lnSpc>
                <a:spcPct val="90000"/>
              </a:lnSpc>
              <a:spcBef>
                <a:spcPts val="720"/>
              </a:spcBef>
              <a:spcAft>
                <a:spcPts val="0"/>
              </a:spcAft>
              <a:buClr>
                <a:schemeClr val="accent2"/>
              </a:buClr>
              <a:buSzPts val="3600"/>
              <a:buFont typeface="Arial"/>
              <a:buNone/>
            </a:pPr>
            <a:endParaRPr sz="900" b="1">
              <a:solidFill>
                <a:schemeClr val="accent2"/>
              </a:solidFill>
            </a:endParaRPr>
          </a:p>
          <a:p>
            <a:pPr marL="342900" lvl="0" indent="-342900" algn="l" rtl="0">
              <a:lnSpc>
                <a:spcPct val="90000"/>
              </a:lnSpc>
              <a:spcBef>
                <a:spcPts val="220"/>
              </a:spcBef>
              <a:spcAft>
                <a:spcPts val="0"/>
              </a:spcAft>
              <a:buClr>
                <a:schemeClr val="dk1"/>
              </a:buClr>
              <a:buSzPts val="1100"/>
              <a:buFont typeface="Arial"/>
              <a:buNone/>
            </a:pPr>
            <a:endParaRPr sz="1100" b="1"/>
          </a:p>
          <a:p>
            <a:pPr marL="342900" lvl="0" indent="-361950" algn="l" rtl="0">
              <a:lnSpc>
                <a:spcPct val="90000"/>
              </a:lnSpc>
              <a:spcBef>
                <a:spcPts val="560"/>
              </a:spcBef>
              <a:spcAft>
                <a:spcPts val="0"/>
              </a:spcAft>
              <a:buClr>
                <a:schemeClr val="dk1"/>
              </a:buClr>
              <a:buSzPts val="3100"/>
              <a:buFont typeface="Noto Sans Symbols"/>
              <a:buChar char="✔"/>
            </a:pPr>
            <a:r>
              <a:rPr lang="en-US" sz="3100" b="1"/>
              <a:t>We will maintain a multi-year perspective </a:t>
            </a:r>
            <a:endParaRPr sz="3100" b="1"/>
          </a:p>
          <a:p>
            <a:pPr marL="457200" lvl="0" indent="0" algn="l" rtl="0">
              <a:lnSpc>
                <a:spcPct val="90000"/>
              </a:lnSpc>
              <a:spcBef>
                <a:spcPts val="560"/>
              </a:spcBef>
              <a:spcAft>
                <a:spcPts val="0"/>
              </a:spcAft>
              <a:buNone/>
            </a:pPr>
            <a:endParaRPr sz="700" b="1"/>
          </a:p>
          <a:p>
            <a:pPr marL="342900" lvl="0" indent="-361950" algn="l" rtl="0">
              <a:lnSpc>
                <a:spcPct val="90000"/>
              </a:lnSpc>
              <a:spcBef>
                <a:spcPts val="560"/>
              </a:spcBef>
              <a:spcAft>
                <a:spcPts val="0"/>
              </a:spcAft>
              <a:buClr>
                <a:schemeClr val="dk1"/>
              </a:buClr>
              <a:buSzPts val="3100"/>
              <a:buFont typeface="Noto Sans Symbols"/>
              <a:buChar char="✔"/>
            </a:pPr>
            <a:r>
              <a:rPr lang="en-US" sz="3100" b="1"/>
              <a:t>We will be guided by a strategic plan </a:t>
            </a:r>
            <a:endParaRPr sz="3100" b="1"/>
          </a:p>
          <a:p>
            <a:pPr marL="457200" lvl="0" indent="0" algn="l" rtl="0">
              <a:lnSpc>
                <a:spcPct val="90000"/>
              </a:lnSpc>
              <a:spcBef>
                <a:spcPts val="560"/>
              </a:spcBef>
              <a:spcAft>
                <a:spcPts val="0"/>
              </a:spcAft>
              <a:buNone/>
            </a:pPr>
            <a:endParaRPr sz="600" b="1"/>
          </a:p>
          <a:p>
            <a:pPr marL="342900" lvl="0" indent="-361950" algn="l" rtl="0">
              <a:lnSpc>
                <a:spcPct val="90000"/>
              </a:lnSpc>
              <a:spcBef>
                <a:spcPts val="560"/>
              </a:spcBef>
              <a:spcAft>
                <a:spcPts val="0"/>
              </a:spcAft>
              <a:buClr>
                <a:schemeClr val="dk1"/>
              </a:buClr>
              <a:buSzPts val="3100"/>
              <a:buFont typeface="Noto Sans Symbols"/>
              <a:buChar char="✔"/>
            </a:pPr>
            <a:r>
              <a:rPr lang="en-US" sz="3100" b="1"/>
              <a:t>We will be open and transparent </a:t>
            </a:r>
            <a:endParaRPr sz="3100" b="1"/>
          </a:p>
          <a:p>
            <a:pPr marL="0" lvl="0" indent="0" algn="l" rtl="0">
              <a:lnSpc>
                <a:spcPct val="90000"/>
              </a:lnSpc>
              <a:spcBef>
                <a:spcPts val="560"/>
              </a:spcBef>
              <a:spcAft>
                <a:spcPts val="0"/>
              </a:spcAft>
              <a:buNone/>
            </a:pPr>
            <a:endParaRPr sz="2800" b="1"/>
          </a:p>
          <a:p>
            <a:pPr marL="0" lvl="0" indent="0" algn="ctr" rtl="0">
              <a:lnSpc>
                <a:spcPct val="90000"/>
              </a:lnSpc>
              <a:spcBef>
                <a:spcPts val="560"/>
              </a:spcBef>
              <a:spcAft>
                <a:spcPts val="0"/>
              </a:spcAft>
              <a:buNone/>
            </a:pPr>
            <a:r>
              <a:rPr lang="en-US" sz="2200" b="1" i="1"/>
              <a:t>Think of these as ways of working that need to make sense in your organization and context</a:t>
            </a:r>
            <a:endParaRPr sz="2200" b="1" i="1"/>
          </a:p>
        </p:txBody>
      </p:sp>
      <p:pic>
        <p:nvPicPr>
          <p:cNvPr id="217" name="Google Shape;217;p30"/>
          <p:cNvPicPr preferRelativeResize="0"/>
          <p:nvPr/>
        </p:nvPicPr>
        <p:blipFill rotWithShape="1">
          <a:blip r:embed="rId3">
            <a:alphaModFix/>
          </a:blip>
          <a:srcRect/>
          <a:stretch/>
        </p:blipFill>
        <p:spPr>
          <a:xfrm>
            <a:off x="146850" y="108701"/>
            <a:ext cx="1335175" cy="1484900"/>
          </a:xfrm>
          <a:prstGeom prst="rect">
            <a:avLst/>
          </a:prstGeom>
          <a:noFill/>
          <a:ln>
            <a:noFill/>
          </a:ln>
        </p:spPr>
      </p:pic>
    </p:spTree>
  </p:cSld>
  <p:clrMapOvr>
    <a:masterClrMapping/>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11"/>
          <p:cNvSpPr txBox="1">
            <a:spLocks noGrp="1"/>
          </p:cNvSpPr>
          <p:nvPr>
            <p:ph type="title"/>
          </p:nvPr>
        </p:nvSpPr>
        <p:spPr>
          <a:xfrm>
            <a:off x="2471350" y="110925"/>
            <a:ext cx="6612600" cy="1798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solidFill>
                  <a:schemeClr val="accent6"/>
                </a:solidFill>
              </a:rPr>
              <a:t>Transfers To Other Funds</a:t>
            </a:r>
            <a:endParaRPr b="1">
              <a:solidFill>
                <a:schemeClr val="accent6"/>
              </a:solidFill>
            </a:endParaRPr>
          </a:p>
        </p:txBody>
      </p:sp>
      <p:sp>
        <p:nvSpPr>
          <p:cNvPr id="1117" name="Google Shape;1117;p111"/>
          <p:cNvSpPr txBox="1">
            <a:spLocks noGrp="1"/>
          </p:cNvSpPr>
          <p:nvPr>
            <p:ph type="body" idx="1"/>
          </p:nvPr>
        </p:nvSpPr>
        <p:spPr>
          <a:xfrm>
            <a:off x="2299325" y="2064325"/>
            <a:ext cx="6612600" cy="4418700"/>
          </a:xfrm>
          <a:prstGeom prst="rect">
            <a:avLst/>
          </a:prstGeom>
          <a:noFill/>
          <a:ln>
            <a:noFill/>
          </a:ln>
        </p:spPr>
        <p:txBody>
          <a:bodyPr spcFirstLastPara="1" wrap="square" lIns="91425" tIns="45700" rIns="91425" bIns="45700" anchor="t" anchorCtr="0">
            <a:noAutofit/>
          </a:bodyPr>
          <a:lstStyle/>
          <a:p>
            <a:pPr marL="228600" lvl="0" indent="-196850" algn="l" rtl="0">
              <a:lnSpc>
                <a:spcPct val="90000"/>
              </a:lnSpc>
              <a:spcBef>
                <a:spcPts val="0"/>
              </a:spcBef>
              <a:spcAft>
                <a:spcPts val="0"/>
              </a:spcAft>
              <a:buClr>
                <a:schemeClr val="dk1"/>
              </a:buClr>
              <a:buSzPts val="2500"/>
              <a:buChar char="●"/>
            </a:pPr>
            <a:r>
              <a:rPr lang="en-US" sz="2800"/>
              <a:t>Special Education (fund 27)</a:t>
            </a:r>
            <a:endParaRPr sz="2800"/>
          </a:p>
          <a:p>
            <a:pPr marL="914400" lvl="1" indent="-406400" algn="l" rtl="0">
              <a:lnSpc>
                <a:spcPct val="90000"/>
              </a:lnSpc>
              <a:spcBef>
                <a:spcPts val="0"/>
              </a:spcBef>
              <a:spcAft>
                <a:spcPts val="0"/>
              </a:spcAft>
              <a:buSzPts val="2800"/>
              <a:buChar char="○"/>
            </a:pPr>
            <a:r>
              <a:rPr lang="en-US" sz="2800"/>
              <a:t>10% of General Operating Budge</a:t>
            </a:r>
            <a:r>
              <a:rPr lang="en-US"/>
              <a:t>t</a:t>
            </a:r>
            <a:endParaRPr/>
          </a:p>
          <a:p>
            <a:pPr marL="457200" lvl="0" indent="-387350" algn="l" rtl="0">
              <a:lnSpc>
                <a:spcPct val="90000"/>
              </a:lnSpc>
              <a:spcBef>
                <a:spcPts val="0"/>
              </a:spcBef>
              <a:spcAft>
                <a:spcPts val="0"/>
              </a:spcAft>
              <a:buClr>
                <a:schemeClr val="dk1"/>
              </a:buClr>
              <a:buSzPts val="2500"/>
              <a:buChar char="●"/>
            </a:pPr>
            <a:r>
              <a:rPr lang="en-US" sz="2800"/>
              <a:t>Food Service Fund (fund 50)</a:t>
            </a:r>
            <a:endParaRPr sz="2800"/>
          </a:p>
          <a:p>
            <a:pPr marL="457200" lvl="0" indent="-387350" algn="l" rtl="0">
              <a:lnSpc>
                <a:spcPct val="90000"/>
              </a:lnSpc>
              <a:spcBef>
                <a:spcPts val="0"/>
              </a:spcBef>
              <a:spcAft>
                <a:spcPts val="0"/>
              </a:spcAft>
              <a:buClr>
                <a:schemeClr val="dk1"/>
              </a:buClr>
              <a:buSzPts val="2500"/>
              <a:buChar char="●"/>
            </a:pPr>
            <a:r>
              <a:rPr lang="en-US" sz="2800"/>
              <a:t>Non Referendum Debt (fund 38)</a:t>
            </a:r>
            <a:endParaRPr sz="2800"/>
          </a:p>
          <a:p>
            <a:pPr marL="457200" lvl="0" indent="-406400" algn="l" rtl="0">
              <a:lnSpc>
                <a:spcPct val="90000"/>
              </a:lnSpc>
              <a:spcBef>
                <a:spcPts val="0"/>
              </a:spcBef>
              <a:spcAft>
                <a:spcPts val="0"/>
              </a:spcAft>
              <a:buSzPts val="2800"/>
              <a:buChar char="●"/>
            </a:pPr>
            <a:r>
              <a:rPr lang="en-US" sz="2800"/>
              <a:t>Trust Fund</a:t>
            </a:r>
            <a:endParaRPr sz="2800"/>
          </a:p>
          <a:p>
            <a:pPr marL="914400" lvl="1" indent="-406400" algn="l" rtl="0">
              <a:lnSpc>
                <a:spcPct val="90000"/>
              </a:lnSpc>
              <a:spcBef>
                <a:spcPts val="0"/>
              </a:spcBef>
              <a:spcAft>
                <a:spcPts val="0"/>
              </a:spcAft>
              <a:buSzPts val="2800"/>
              <a:buChar char="○"/>
            </a:pPr>
            <a:r>
              <a:rPr lang="en-US"/>
              <a:t>Capital Improvements (fund 46)</a:t>
            </a:r>
            <a:endParaRPr/>
          </a:p>
          <a:p>
            <a:pPr marL="914400" lvl="1" indent="-406400" algn="l" rtl="0">
              <a:lnSpc>
                <a:spcPct val="90000"/>
              </a:lnSpc>
              <a:spcBef>
                <a:spcPts val="0"/>
              </a:spcBef>
              <a:spcAft>
                <a:spcPts val="0"/>
              </a:spcAft>
              <a:buSzPts val="2800"/>
              <a:buChar char="○"/>
            </a:pPr>
            <a:r>
              <a:rPr lang="en-US"/>
              <a:t>OPEB (fund 73)</a:t>
            </a:r>
            <a:endParaRPr/>
          </a:p>
          <a:p>
            <a:pPr marL="457200" lvl="0" indent="0" algn="l" rtl="0">
              <a:lnSpc>
                <a:spcPct val="90000"/>
              </a:lnSpc>
              <a:spcBef>
                <a:spcPts val="0"/>
              </a:spcBef>
              <a:spcAft>
                <a:spcPts val="0"/>
              </a:spcAft>
              <a:buNone/>
            </a:pPr>
            <a:endParaRPr sz="2800"/>
          </a:p>
          <a:p>
            <a:pPr marL="457200" lvl="0" indent="0" algn="l" rtl="0">
              <a:lnSpc>
                <a:spcPct val="90000"/>
              </a:lnSpc>
              <a:spcBef>
                <a:spcPts val="0"/>
              </a:spcBef>
              <a:spcAft>
                <a:spcPts val="0"/>
              </a:spcAft>
              <a:buNone/>
            </a:pPr>
            <a:endParaRPr sz="2800"/>
          </a:p>
          <a:p>
            <a:pPr marL="0" lvl="0" indent="0" algn="l" rtl="0">
              <a:lnSpc>
                <a:spcPct val="90000"/>
              </a:lnSpc>
              <a:spcBef>
                <a:spcPts val="0"/>
              </a:spcBef>
              <a:spcAft>
                <a:spcPts val="0"/>
              </a:spcAft>
              <a:buNone/>
            </a:pPr>
            <a:endParaRPr sz="2800"/>
          </a:p>
          <a:p>
            <a:pPr marL="228600" lvl="0" indent="-50800" algn="l" rtl="0">
              <a:lnSpc>
                <a:spcPct val="90000"/>
              </a:lnSpc>
              <a:spcBef>
                <a:spcPts val="1000"/>
              </a:spcBef>
              <a:spcAft>
                <a:spcPts val="0"/>
              </a:spcAft>
              <a:buClr>
                <a:schemeClr val="dk1"/>
              </a:buClr>
              <a:buSzPts val="2800"/>
              <a:buNone/>
            </a:pPr>
            <a:endParaRPr sz="2800"/>
          </a:p>
        </p:txBody>
      </p:sp>
      <p:pic>
        <p:nvPicPr>
          <p:cNvPr id="1118" name="Google Shape;1118;p111"/>
          <p:cNvPicPr preferRelativeResize="0"/>
          <p:nvPr/>
        </p:nvPicPr>
        <p:blipFill rotWithShape="1">
          <a:blip r:embed="rId3">
            <a:alphaModFix/>
          </a:blip>
          <a:srcRect/>
          <a:stretch/>
        </p:blipFill>
        <p:spPr>
          <a:xfrm>
            <a:off x="152400" y="110925"/>
            <a:ext cx="2146926" cy="2258375"/>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112"/>
          <p:cNvSpPr txBox="1">
            <a:spLocks noGrp="1"/>
          </p:cNvSpPr>
          <p:nvPr>
            <p:ph type="title"/>
          </p:nvPr>
        </p:nvSpPr>
        <p:spPr>
          <a:xfrm>
            <a:off x="2760375" y="225300"/>
            <a:ext cx="6294900" cy="1414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solidFill>
                  <a:schemeClr val="accent6"/>
                </a:solidFill>
              </a:rPr>
              <a:t>Other Key Expenditures</a:t>
            </a:r>
            <a:endParaRPr b="1">
              <a:solidFill>
                <a:schemeClr val="accent6"/>
              </a:solidFill>
            </a:endParaRPr>
          </a:p>
        </p:txBody>
      </p:sp>
      <p:sp>
        <p:nvSpPr>
          <p:cNvPr id="1124" name="Google Shape;1124;p112"/>
          <p:cNvSpPr txBox="1">
            <a:spLocks noGrp="1"/>
          </p:cNvSpPr>
          <p:nvPr>
            <p:ph type="body" idx="1"/>
          </p:nvPr>
        </p:nvSpPr>
        <p:spPr>
          <a:xfrm>
            <a:off x="342900" y="2119375"/>
            <a:ext cx="7984800" cy="47385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1800"/>
              <a:buNone/>
            </a:pPr>
            <a:endParaRPr/>
          </a:p>
          <a:p>
            <a:pPr marL="228600" lvl="0" indent="-228600" algn="l" rtl="0">
              <a:lnSpc>
                <a:spcPct val="90000"/>
              </a:lnSpc>
              <a:spcBef>
                <a:spcPts val="0"/>
              </a:spcBef>
              <a:spcAft>
                <a:spcPts val="0"/>
              </a:spcAft>
              <a:buClr>
                <a:schemeClr val="dk1"/>
              </a:buClr>
              <a:buSzPts val="2800"/>
              <a:buChar char="●"/>
            </a:pPr>
            <a:r>
              <a:rPr lang="en-US" sz="2800"/>
              <a:t>Classroom Supplies &amp; Operational Supplies</a:t>
            </a:r>
            <a:endParaRPr sz="3000"/>
          </a:p>
          <a:p>
            <a:pPr marL="228600" lvl="0" indent="-228600" algn="l" rtl="0">
              <a:lnSpc>
                <a:spcPct val="90000"/>
              </a:lnSpc>
              <a:spcBef>
                <a:spcPts val="0"/>
              </a:spcBef>
              <a:spcAft>
                <a:spcPts val="0"/>
              </a:spcAft>
              <a:buClr>
                <a:schemeClr val="dk1"/>
              </a:buClr>
              <a:buSzPts val="2800"/>
              <a:buChar char="●"/>
            </a:pPr>
            <a:r>
              <a:rPr lang="en-US" sz="2800"/>
              <a:t>Liability insurance</a:t>
            </a:r>
            <a:endParaRPr sz="2400"/>
          </a:p>
          <a:p>
            <a:pPr marL="228600" lvl="0" indent="-228600" algn="l" rtl="0">
              <a:lnSpc>
                <a:spcPct val="90000"/>
              </a:lnSpc>
              <a:spcBef>
                <a:spcPts val="1000"/>
              </a:spcBef>
              <a:spcAft>
                <a:spcPts val="0"/>
              </a:spcAft>
              <a:buClr>
                <a:schemeClr val="dk1"/>
              </a:buClr>
              <a:buSzPts val="2800"/>
              <a:buChar char="●"/>
            </a:pPr>
            <a:r>
              <a:rPr lang="en-US" sz="2800"/>
              <a:t>Workers compensation</a:t>
            </a:r>
            <a:endParaRPr sz="2400"/>
          </a:p>
          <a:p>
            <a:pPr marL="228600" lvl="0" indent="-228600" algn="l" rtl="0">
              <a:lnSpc>
                <a:spcPct val="90000"/>
              </a:lnSpc>
              <a:spcBef>
                <a:spcPts val="1000"/>
              </a:spcBef>
              <a:spcAft>
                <a:spcPts val="0"/>
              </a:spcAft>
              <a:buSzPts val="2800"/>
              <a:buChar char="●"/>
            </a:pPr>
            <a:r>
              <a:rPr lang="en-US" sz="2800"/>
              <a:t>Utilities </a:t>
            </a:r>
            <a:endParaRPr sz="2800"/>
          </a:p>
        </p:txBody>
      </p:sp>
      <p:pic>
        <p:nvPicPr>
          <p:cNvPr id="1125" name="Google Shape;1125;p112"/>
          <p:cNvPicPr preferRelativeResize="0"/>
          <p:nvPr/>
        </p:nvPicPr>
        <p:blipFill rotWithShape="1">
          <a:blip r:embed="rId3">
            <a:alphaModFix/>
          </a:blip>
          <a:srcRect/>
          <a:stretch/>
        </p:blipFill>
        <p:spPr>
          <a:xfrm>
            <a:off x="152400" y="110925"/>
            <a:ext cx="2296875" cy="22284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13"/>
          <p:cNvSpPr txBox="1">
            <a:spLocks noGrp="1"/>
          </p:cNvSpPr>
          <p:nvPr>
            <p:ph type="title"/>
          </p:nvPr>
        </p:nvSpPr>
        <p:spPr>
          <a:xfrm>
            <a:off x="2924925" y="217500"/>
            <a:ext cx="52863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chemeClr val="accent2"/>
                </a:solidFill>
              </a:rPr>
              <a:t>In Summary</a:t>
            </a:r>
            <a:endParaRPr b="1">
              <a:solidFill>
                <a:schemeClr val="accent2"/>
              </a:solidFill>
            </a:endParaRPr>
          </a:p>
        </p:txBody>
      </p:sp>
      <p:sp>
        <p:nvSpPr>
          <p:cNvPr id="1132" name="Google Shape;1132;p113"/>
          <p:cNvSpPr txBox="1">
            <a:spLocks noGrp="1"/>
          </p:cNvSpPr>
          <p:nvPr>
            <p:ph type="body" idx="1"/>
          </p:nvPr>
        </p:nvSpPr>
        <p:spPr>
          <a:xfrm>
            <a:off x="2449275" y="1600200"/>
            <a:ext cx="6237600" cy="4526100"/>
          </a:xfrm>
          <a:prstGeom prst="rect">
            <a:avLst/>
          </a:prstGeom>
        </p:spPr>
        <p:txBody>
          <a:bodyPr spcFirstLastPara="1" wrap="square" lIns="91425" tIns="45700" rIns="91425" bIns="45700" anchor="t" anchorCtr="0">
            <a:noAutofit/>
          </a:bodyPr>
          <a:lstStyle/>
          <a:p>
            <a:pPr marL="0" lvl="0" indent="0" algn="l" rtl="0">
              <a:lnSpc>
                <a:spcPct val="95000"/>
              </a:lnSpc>
              <a:spcBef>
                <a:spcPts val="900"/>
              </a:spcBef>
              <a:spcAft>
                <a:spcPts val="0"/>
              </a:spcAft>
              <a:buNone/>
            </a:pPr>
            <a:r>
              <a:rPr lang="en-US" sz="3000">
                <a:latin typeface="Lato"/>
                <a:ea typeface="Lato"/>
                <a:cs typeface="Lato"/>
                <a:sym typeface="Lato"/>
              </a:rPr>
              <a:t>We are in a time of greater expectations and even greater budget constraints.</a:t>
            </a:r>
            <a:endParaRPr sz="3000">
              <a:latin typeface="Lato"/>
              <a:ea typeface="Lato"/>
              <a:cs typeface="Lato"/>
              <a:sym typeface="Lato"/>
            </a:endParaRPr>
          </a:p>
          <a:p>
            <a:pPr marL="0" lvl="0" indent="0" algn="l" rtl="0">
              <a:lnSpc>
                <a:spcPct val="95000"/>
              </a:lnSpc>
              <a:spcBef>
                <a:spcPts val="900"/>
              </a:spcBef>
              <a:spcAft>
                <a:spcPts val="0"/>
              </a:spcAft>
              <a:buNone/>
            </a:pPr>
            <a:endParaRPr sz="3000">
              <a:latin typeface="Lato"/>
              <a:ea typeface="Lato"/>
              <a:cs typeface="Lato"/>
              <a:sym typeface="Lato"/>
            </a:endParaRPr>
          </a:p>
          <a:p>
            <a:pPr marL="0" lvl="0" indent="0" algn="l" rtl="0">
              <a:lnSpc>
                <a:spcPct val="95000"/>
              </a:lnSpc>
              <a:spcBef>
                <a:spcPts val="900"/>
              </a:spcBef>
              <a:spcAft>
                <a:spcPts val="0"/>
              </a:spcAft>
              <a:buNone/>
            </a:pPr>
            <a:r>
              <a:rPr lang="en-US" sz="3000">
                <a:latin typeface="Lato"/>
                <a:ea typeface="Lato"/>
                <a:cs typeface="Lato"/>
                <a:sym typeface="Lato"/>
              </a:rPr>
              <a:t>A district’s budget process needs to be collaborative, and student focused!</a:t>
            </a:r>
            <a:endParaRPr sz="3000">
              <a:latin typeface="Lato"/>
              <a:ea typeface="Lato"/>
              <a:cs typeface="Lato"/>
              <a:sym typeface="Lato"/>
            </a:endParaRPr>
          </a:p>
          <a:p>
            <a:pPr marL="0" lvl="0" indent="0" algn="l" rtl="0">
              <a:spcBef>
                <a:spcPts val="360"/>
              </a:spcBef>
              <a:spcAft>
                <a:spcPts val="0"/>
              </a:spcAft>
              <a:buNone/>
            </a:pPr>
            <a:endParaRPr/>
          </a:p>
        </p:txBody>
      </p:sp>
      <p:sp>
        <p:nvSpPr>
          <p:cNvPr id="1133" name="Google Shape;1133;p113"/>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92</a:t>
            </a:fld>
            <a:endParaRPr/>
          </a:p>
        </p:txBody>
      </p:sp>
      <p:pic>
        <p:nvPicPr>
          <p:cNvPr id="1134" name="Google Shape;1134;p113"/>
          <p:cNvPicPr preferRelativeResize="0"/>
          <p:nvPr/>
        </p:nvPicPr>
        <p:blipFill rotWithShape="1">
          <a:blip r:embed="rId3">
            <a:alphaModFix/>
          </a:blip>
          <a:srcRect/>
          <a:stretch/>
        </p:blipFill>
        <p:spPr>
          <a:xfrm>
            <a:off x="152400" y="110925"/>
            <a:ext cx="2296875" cy="222840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114"/>
          <p:cNvSpPr txBox="1">
            <a:spLocks noGrp="1"/>
          </p:cNvSpPr>
          <p:nvPr>
            <p:ph type="title"/>
          </p:nvPr>
        </p:nvSpPr>
        <p:spPr>
          <a:xfrm>
            <a:off x="2859175" y="274650"/>
            <a:ext cx="4488900" cy="1464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solidFill>
                  <a:schemeClr val="accent6"/>
                </a:solidFill>
              </a:rPr>
              <a:t>Table Talk</a:t>
            </a:r>
            <a:endParaRPr b="1">
              <a:solidFill>
                <a:schemeClr val="accent6"/>
              </a:solidFill>
            </a:endParaRPr>
          </a:p>
        </p:txBody>
      </p:sp>
      <p:sp>
        <p:nvSpPr>
          <p:cNvPr id="1141" name="Google Shape;1141;p114"/>
          <p:cNvSpPr txBox="1">
            <a:spLocks noGrp="1"/>
          </p:cNvSpPr>
          <p:nvPr>
            <p:ph type="body" idx="1"/>
          </p:nvPr>
        </p:nvSpPr>
        <p:spPr>
          <a:xfrm>
            <a:off x="342900" y="2099400"/>
            <a:ext cx="8088600" cy="40269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sz="2800"/>
              <a:t>Does your district have a mission and vision?</a:t>
            </a:r>
            <a:endParaRPr sz="2800"/>
          </a:p>
          <a:p>
            <a:pPr marL="457200" lvl="0" indent="0" algn="l" rtl="0">
              <a:lnSpc>
                <a:spcPct val="90000"/>
              </a:lnSpc>
              <a:spcBef>
                <a:spcPts val="0"/>
              </a:spcBef>
              <a:spcAft>
                <a:spcPts val="0"/>
              </a:spcAft>
              <a:buNone/>
            </a:pPr>
            <a:endParaRPr sz="2800"/>
          </a:p>
          <a:p>
            <a:pPr marL="457200" lvl="0" indent="-406400" algn="l" rtl="0">
              <a:lnSpc>
                <a:spcPct val="90000"/>
              </a:lnSpc>
              <a:spcBef>
                <a:spcPts val="0"/>
              </a:spcBef>
              <a:spcAft>
                <a:spcPts val="0"/>
              </a:spcAft>
              <a:buSzPts val="2800"/>
              <a:buChar char="●"/>
            </a:pPr>
            <a:r>
              <a:rPr lang="en-US" sz="2800"/>
              <a:t>As a board member, how do you carry out the district’s strategic plan?</a:t>
            </a:r>
            <a:endParaRPr sz="2800"/>
          </a:p>
          <a:p>
            <a:pPr marL="0" lvl="0" indent="0" algn="l" rtl="0">
              <a:lnSpc>
                <a:spcPct val="90000"/>
              </a:lnSpc>
              <a:spcBef>
                <a:spcPts val="1000"/>
              </a:spcBef>
              <a:spcAft>
                <a:spcPts val="0"/>
              </a:spcAft>
              <a:buSzPts val="1800"/>
              <a:buNone/>
            </a:pPr>
            <a:endParaRPr sz="2800"/>
          </a:p>
          <a:p>
            <a:pPr marL="228600" lvl="0" indent="-50800" algn="l" rtl="0">
              <a:lnSpc>
                <a:spcPct val="90000"/>
              </a:lnSpc>
              <a:spcBef>
                <a:spcPts val="1000"/>
              </a:spcBef>
              <a:spcAft>
                <a:spcPts val="0"/>
              </a:spcAft>
              <a:buClr>
                <a:schemeClr val="dk1"/>
              </a:buClr>
              <a:buSzPts val="2800"/>
              <a:buNone/>
            </a:pPr>
            <a:endParaRPr/>
          </a:p>
        </p:txBody>
      </p:sp>
      <p:pic>
        <p:nvPicPr>
          <p:cNvPr id="1142" name="Google Shape;1142;p114"/>
          <p:cNvPicPr preferRelativeResize="0"/>
          <p:nvPr/>
        </p:nvPicPr>
        <p:blipFill rotWithShape="1">
          <a:blip r:embed="rId3">
            <a:alphaModFix/>
          </a:blip>
          <a:srcRect/>
          <a:stretch/>
        </p:blipFill>
        <p:spPr>
          <a:xfrm>
            <a:off x="152400" y="110925"/>
            <a:ext cx="2046949" cy="198847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115"/>
          <p:cNvSpPr txBox="1">
            <a:spLocks noGrp="1"/>
          </p:cNvSpPr>
          <p:nvPr>
            <p:ph type="title"/>
          </p:nvPr>
        </p:nvSpPr>
        <p:spPr>
          <a:xfrm>
            <a:off x="2634650" y="599275"/>
            <a:ext cx="6325200" cy="1632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5000" b="1">
                <a:solidFill>
                  <a:schemeClr val="accent6"/>
                </a:solidFill>
              </a:rPr>
              <a:t>Tax Levies/Tax Bills</a:t>
            </a:r>
            <a:endParaRPr/>
          </a:p>
        </p:txBody>
      </p:sp>
      <p:sp>
        <p:nvSpPr>
          <p:cNvPr id="1149" name="Google Shape;1149;p1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94</a:t>
            </a:fld>
            <a:endParaRPr/>
          </a:p>
        </p:txBody>
      </p:sp>
      <p:pic>
        <p:nvPicPr>
          <p:cNvPr id="1150" name="Google Shape;1150;p115"/>
          <p:cNvPicPr preferRelativeResize="0"/>
          <p:nvPr/>
        </p:nvPicPr>
        <p:blipFill rotWithShape="1">
          <a:blip r:embed="rId3">
            <a:alphaModFix/>
          </a:blip>
          <a:srcRect/>
          <a:stretch/>
        </p:blipFill>
        <p:spPr>
          <a:xfrm>
            <a:off x="556895" y="79222"/>
            <a:ext cx="1753489" cy="1950104"/>
          </a:xfrm>
          <a:prstGeom prst="rect">
            <a:avLst/>
          </a:prstGeom>
          <a:noFill/>
          <a:ln>
            <a:noFill/>
          </a:ln>
        </p:spPr>
      </p:pic>
      <p:sp>
        <p:nvSpPr>
          <p:cNvPr id="1151" name="Google Shape;1151;p115"/>
          <p:cNvSpPr txBox="1"/>
          <p:nvPr/>
        </p:nvSpPr>
        <p:spPr>
          <a:xfrm>
            <a:off x="248575" y="2992875"/>
            <a:ext cx="4912200" cy="12003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Dan McCrea</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Chief Financial Officer</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	School District of Janesville</a:t>
            </a:r>
            <a:endParaRPr sz="2400" b="0" i="0" u="none" strike="noStrike" cap="none">
              <a:solidFill>
                <a:schemeClr val="dk1"/>
              </a:solidFill>
              <a:latin typeface="Arial"/>
              <a:ea typeface="Arial"/>
              <a:cs typeface="Arial"/>
              <a:sym typeface="Arial"/>
            </a:endParaRPr>
          </a:p>
        </p:txBody>
      </p:sp>
      <p:pic>
        <p:nvPicPr>
          <p:cNvPr id="1152" name="Google Shape;1152;p115"/>
          <p:cNvPicPr preferRelativeResize="0"/>
          <p:nvPr/>
        </p:nvPicPr>
        <p:blipFill rotWithShape="1">
          <a:blip r:embed="rId4">
            <a:alphaModFix/>
          </a:blip>
          <a:srcRect/>
          <a:stretch/>
        </p:blipFill>
        <p:spPr>
          <a:xfrm>
            <a:off x="5374105" y="2871537"/>
            <a:ext cx="2789436" cy="3102209"/>
          </a:xfrm>
          <a:prstGeom prst="rect">
            <a:avLst/>
          </a:prstGeom>
          <a:noFill/>
          <a:ln>
            <a:noFill/>
          </a:ln>
        </p:spPr>
      </p:pic>
    </p:spTree>
  </p:cSld>
  <p:clrMapOvr>
    <a:masterClrMapping/>
  </p:clrMapOvr>
  <p:transition spd="slow">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116"/>
          <p:cNvSpPr txBox="1">
            <a:spLocks noGrp="1"/>
          </p:cNvSpPr>
          <p:nvPr>
            <p:ph type="title" idx="4294967295"/>
          </p:nvPr>
        </p:nvSpPr>
        <p:spPr>
          <a:xfrm>
            <a:off x="1793588" y="260181"/>
            <a:ext cx="7075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chemeClr val="accent2"/>
                </a:solidFill>
              </a:rPr>
              <a:t>Basic Funding Equation</a:t>
            </a:r>
            <a:endParaRPr/>
          </a:p>
        </p:txBody>
      </p:sp>
      <p:sp>
        <p:nvSpPr>
          <p:cNvPr id="1159" name="Google Shape;1159;p116"/>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95</a:t>
            </a:fld>
            <a:endParaRPr sz="1400" b="0" i="0" u="none" strike="noStrike" cap="none">
              <a:solidFill>
                <a:schemeClr val="dk1"/>
              </a:solidFill>
              <a:latin typeface="Arial"/>
              <a:ea typeface="Arial"/>
              <a:cs typeface="Arial"/>
              <a:sym typeface="Arial"/>
            </a:endParaRPr>
          </a:p>
        </p:txBody>
      </p:sp>
      <p:pic>
        <p:nvPicPr>
          <p:cNvPr id="1160" name="Google Shape;1160;p116"/>
          <p:cNvPicPr preferRelativeResize="0"/>
          <p:nvPr/>
        </p:nvPicPr>
        <p:blipFill rotWithShape="1">
          <a:blip r:embed="rId3">
            <a:alphaModFix/>
          </a:blip>
          <a:srcRect/>
          <a:stretch/>
        </p:blipFill>
        <p:spPr>
          <a:xfrm>
            <a:off x="336884" y="159343"/>
            <a:ext cx="1067122" cy="1186776"/>
          </a:xfrm>
          <a:prstGeom prst="rect">
            <a:avLst/>
          </a:prstGeom>
          <a:noFill/>
          <a:ln>
            <a:noFill/>
          </a:ln>
        </p:spPr>
      </p:pic>
      <p:sp>
        <p:nvSpPr>
          <p:cNvPr id="1161" name="Google Shape;1161;p116"/>
          <p:cNvSpPr/>
          <p:nvPr/>
        </p:nvSpPr>
        <p:spPr>
          <a:xfrm rot="-1005011">
            <a:off x="6873196" y="5126887"/>
            <a:ext cx="1939283" cy="1159507"/>
          </a:xfrm>
          <a:prstGeom prst="star16">
            <a:avLst>
              <a:gd name="adj" fmla="val 41886"/>
            </a:avLst>
          </a:prstGeom>
          <a:solidFill>
            <a:srgbClr val="C00000"/>
          </a:solidFill>
          <a:ln w="25400" cap="flat" cmpd="sng">
            <a:solidFill>
              <a:srgbClr val="FF0000"/>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Arial Black"/>
                <a:ea typeface="Arial Black"/>
                <a:cs typeface="Arial Black"/>
                <a:sym typeface="Arial Black"/>
              </a:rPr>
              <a:t>YOU</a:t>
            </a:r>
            <a:endParaRPr sz="1400" b="0" i="0" u="none" strike="noStrike" cap="none">
              <a:solidFill>
                <a:srgbClr val="000000"/>
              </a:solidFill>
              <a:latin typeface="Arial"/>
              <a:ea typeface="Arial"/>
              <a:cs typeface="Arial"/>
              <a:sym typeface="Arial"/>
            </a:endParaRPr>
          </a:p>
        </p:txBody>
      </p:sp>
      <p:pic>
        <p:nvPicPr>
          <p:cNvPr id="1162" name="Google Shape;1162;p116"/>
          <p:cNvPicPr preferRelativeResize="0"/>
          <p:nvPr/>
        </p:nvPicPr>
        <p:blipFill>
          <a:blip r:embed="rId4">
            <a:alphaModFix/>
          </a:blip>
          <a:stretch>
            <a:fillRect/>
          </a:stretch>
        </p:blipFill>
        <p:spPr>
          <a:xfrm>
            <a:off x="152400" y="1526200"/>
            <a:ext cx="8839199" cy="3517100"/>
          </a:xfrm>
          <a:prstGeom prst="rect">
            <a:avLst/>
          </a:prstGeom>
          <a:noFill/>
          <a:ln>
            <a:noFill/>
          </a:ln>
        </p:spPr>
      </p:pic>
    </p:spTree>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117"/>
          <p:cNvSpPr txBox="1">
            <a:spLocks noGrp="1"/>
          </p:cNvSpPr>
          <p:nvPr>
            <p:ph type="title"/>
          </p:nvPr>
        </p:nvSpPr>
        <p:spPr>
          <a:xfrm>
            <a:off x="1711450" y="274650"/>
            <a:ext cx="69753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800" b="1">
                <a:solidFill>
                  <a:srgbClr val="003399"/>
                </a:solidFill>
              </a:rPr>
              <a:t>Important to Know!</a:t>
            </a:r>
            <a:endParaRPr sz="4800"/>
          </a:p>
        </p:txBody>
      </p:sp>
      <p:sp>
        <p:nvSpPr>
          <p:cNvPr id="1168" name="Google Shape;1168;p117"/>
          <p:cNvSpPr txBox="1">
            <a:spLocks noGrp="1"/>
          </p:cNvSpPr>
          <p:nvPr>
            <p:ph type="body" idx="1"/>
          </p:nvPr>
        </p:nvSpPr>
        <p:spPr>
          <a:xfrm>
            <a:off x="457200" y="2029768"/>
            <a:ext cx="8229600" cy="409639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000"/>
              <a:buFont typeface="Arial Black"/>
              <a:buNone/>
            </a:pPr>
            <a:r>
              <a:rPr lang="en-US" sz="3600">
                <a:latin typeface="Arial Black"/>
                <a:ea typeface="Arial Black"/>
                <a:cs typeface="Arial Black"/>
                <a:sym typeface="Arial Black"/>
              </a:rPr>
              <a:t>The Revenue Limit is about how much you </a:t>
            </a:r>
            <a:r>
              <a:rPr lang="en-US" sz="3600" u="sng">
                <a:solidFill>
                  <a:srgbClr val="0000FF"/>
                </a:solidFill>
                <a:latin typeface="Arial Black"/>
                <a:ea typeface="Arial Black"/>
                <a:cs typeface="Arial Black"/>
                <a:sym typeface="Arial Black"/>
              </a:rPr>
              <a:t>can</a:t>
            </a:r>
            <a:r>
              <a:rPr lang="en-US" sz="3600">
                <a:solidFill>
                  <a:srgbClr val="0000FF"/>
                </a:solidFill>
                <a:latin typeface="Arial Black"/>
                <a:ea typeface="Arial Black"/>
                <a:cs typeface="Arial Black"/>
                <a:sym typeface="Arial Black"/>
              </a:rPr>
              <a:t> </a:t>
            </a:r>
            <a:r>
              <a:rPr lang="en-US" sz="3600" u="sng">
                <a:solidFill>
                  <a:srgbClr val="0000FF"/>
                </a:solidFill>
                <a:latin typeface="Arial Black"/>
                <a:ea typeface="Arial Black"/>
                <a:cs typeface="Arial Black"/>
                <a:sym typeface="Arial Black"/>
              </a:rPr>
              <a:t>levy</a:t>
            </a:r>
            <a:r>
              <a:rPr lang="en-US" sz="3600">
                <a:latin typeface="Arial Black"/>
                <a:ea typeface="Arial Black"/>
                <a:cs typeface="Arial Black"/>
                <a:sym typeface="Arial Black"/>
              </a:rPr>
              <a:t>…</a:t>
            </a:r>
            <a:endParaRPr sz="3600"/>
          </a:p>
          <a:p>
            <a:pPr marL="0" lvl="0" indent="0" algn="ctr" rtl="0">
              <a:lnSpc>
                <a:spcPct val="100000"/>
              </a:lnSpc>
              <a:spcBef>
                <a:spcPts val="6600"/>
              </a:spcBef>
              <a:spcAft>
                <a:spcPts val="0"/>
              </a:spcAft>
              <a:buClr>
                <a:schemeClr val="dk1"/>
              </a:buClr>
              <a:buSzPts val="4000"/>
              <a:buFont typeface="Arial Black"/>
              <a:buNone/>
            </a:pPr>
            <a:r>
              <a:rPr lang="en-US" sz="3600">
                <a:latin typeface="Arial Black"/>
                <a:ea typeface="Arial Black"/>
                <a:cs typeface="Arial Black"/>
                <a:sym typeface="Arial Black"/>
              </a:rPr>
              <a:t>…but how much you </a:t>
            </a:r>
            <a:r>
              <a:rPr lang="en-US" sz="3600" u="sng">
                <a:solidFill>
                  <a:srgbClr val="0000FF"/>
                </a:solidFill>
                <a:latin typeface="Arial Black"/>
                <a:ea typeface="Arial Black"/>
                <a:cs typeface="Arial Black"/>
                <a:sym typeface="Arial Black"/>
              </a:rPr>
              <a:t>do levy</a:t>
            </a:r>
            <a:r>
              <a:rPr lang="en-US" sz="3600">
                <a:latin typeface="Arial Black"/>
                <a:ea typeface="Arial Black"/>
                <a:cs typeface="Arial Black"/>
                <a:sym typeface="Arial Black"/>
              </a:rPr>
              <a:t> is a local political decision</a:t>
            </a:r>
            <a:endParaRPr sz="3600"/>
          </a:p>
        </p:txBody>
      </p:sp>
      <p:sp>
        <p:nvSpPr>
          <p:cNvPr id="1169" name="Google Shape;1169;p1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96</a:t>
            </a:fld>
            <a:endParaRPr/>
          </a:p>
        </p:txBody>
      </p:sp>
      <p:pic>
        <p:nvPicPr>
          <p:cNvPr id="1170" name="Google Shape;1170;p117"/>
          <p:cNvPicPr preferRelativeResize="0"/>
          <p:nvPr/>
        </p:nvPicPr>
        <p:blipFill rotWithShape="1">
          <a:blip r:embed="rId3">
            <a:alphaModFix/>
          </a:blip>
          <a:srcRect/>
          <a:stretch/>
        </p:blipFill>
        <p:spPr>
          <a:xfrm>
            <a:off x="240631" y="159499"/>
            <a:ext cx="1131289" cy="1258138"/>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18"/>
          <p:cNvSpPr txBox="1">
            <a:spLocks noGrp="1"/>
          </p:cNvSpPr>
          <p:nvPr>
            <p:ph type="title"/>
          </p:nvPr>
        </p:nvSpPr>
        <p:spPr>
          <a:xfrm>
            <a:off x="1838324" y="274638"/>
            <a:ext cx="684847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003399"/>
                </a:solidFill>
              </a:rPr>
              <a:t>Tax Levies </a:t>
            </a:r>
            <a:r>
              <a:rPr lang="en-US" sz="4000" b="1" u="sng">
                <a:solidFill>
                  <a:srgbClr val="003399"/>
                </a:solidFill>
              </a:rPr>
              <a:t>Inside</a:t>
            </a:r>
            <a:r>
              <a:rPr lang="en-US" sz="4000" b="1">
                <a:solidFill>
                  <a:srgbClr val="003399"/>
                </a:solidFill>
              </a:rPr>
              <a:t> the Limit</a:t>
            </a:r>
            <a:endParaRPr/>
          </a:p>
        </p:txBody>
      </p:sp>
      <p:sp>
        <p:nvSpPr>
          <p:cNvPr id="1177" name="Google Shape;1177;p1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Noto Sans Symbols"/>
              <a:buChar char="●"/>
            </a:pPr>
            <a:r>
              <a:rPr lang="en-US"/>
              <a:t>General Fund </a:t>
            </a:r>
            <a:r>
              <a:rPr lang="en-US">
                <a:solidFill>
                  <a:srgbClr val="0000FF"/>
                </a:solidFill>
              </a:rPr>
              <a:t>(Fund 10)</a:t>
            </a:r>
            <a:endParaRPr>
              <a:solidFill>
                <a:srgbClr val="0000FF"/>
              </a:solidFill>
            </a:endParaRPr>
          </a:p>
          <a:p>
            <a:pPr marL="742950" lvl="1" indent="-285750" algn="l" rtl="0">
              <a:lnSpc>
                <a:spcPct val="100000"/>
              </a:lnSpc>
              <a:spcBef>
                <a:spcPts val="560"/>
              </a:spcBef>
              <a:spcAft>
                <a:spcPts val="0"/>
              </a:spcAft>
              <a:buClr>
                <a:schemeClr val="dk1"/>
              </a:buClr>
              <a:buSzPts val="2800"/>
              <a:buFont typeface="Noto Sans Symbols"/>
              <a:buChar char="○"/>
            </a:pPr>
            <a:r>
              <a:rPr lang="en-US"/>
              <a:t>Main fund for educational operations</a:t>
            </a:r>
            <a:endParaRPr/>
          </a:p>
          <a:p>
            <a:pPr marL="342900" lvl="0" indent="-342900" algn="l" rtl="0">
              <a:lnSpc>
                <a:spcPct val="100000"/>
              </a:lnSpc>
              <a:spcBef>
                <a:spcPts val="640"/>
              </a:spcBef>
              <a:spcAft>
                <a:spcPts val="0"/>
              </a:spcAft>
              <a:buClr>
                <a:schemeClr val="dk1"/>
              </a:buClr>
              <a:buSzPts val="3200"/>
              <a:buFont typeface="Noto Sans Symbols"/>
              <a:buChar char="●"/>
            </a:pPr>
            <a:r>
              <a:rPr lang="en-US"/>
              <a:t>Non-Referendum Debt </a:t>
            </a:r>
            <a:r>
              <a:rPr lang="en-US">
                <a:solidFill>
                  <a:srgbClr val="0000FF"/>
                </a:solidFill>
              </a:rPr>
              <a:t>(Fund 38)</a:t>
            </a:r>
            <a:endParaRPr>
              <a:solidFill>
                <a:srgbClr val="0000FF"/>
              </a:solidFill>
            </a:endParaRPr>
          </a:p>
          <a:p>
            <a:pPr marL="742950" lvl="1" indent="-285750" algn="l" rtl="0">
              <a:lnSpc>
                <a:spcPct val="100000"/>
              </a:lnSpc>
              <a:spcBef>
                <a:spcPts val="560"/>
              </a:spcBef>
              <a:spcAft>
                <a:spcPts val="0"/>
              </a:spcAft>
              <a:buClr>
                <a:schemeClr val="dk1"/>
              </a:buClr>
              <a:buSzPts val="2800"/>
              <a:buFont typeface="Noto Sans Symbols"/>
              <a:buChar char="○"/>
            </a:pPr>
            <a:r>
              <a:rPr lang="en-US"/>
              <a:t>Enough for principal &amp; interest payments on debt issued </a:t>
            </a:r>
            <a:r>
              <a:rPr lang="en-US" u="sng"/>
              <a:t>without</a:t>
            </a:r>
            <a:r>
              <a:rPr lang="en-US"/>
              <a:t> a referendum</a:t>
            </a:r>
            <a:endParaRPr/>
          </a:p>
          <a:p>
            <a:pPr marL="342900" lvl="0" indent="-342900" algn="l" rtl="0">
              <a:lnSpc>
                <a:spcPct val="100000"/>
              </a:lnSpc>
              <a:spcBef>
                <a:spcPts val="640"/>
              </a:spcBef>
              <a:spcAft>
                <a:spcPts val="0"/>
              </a:spcAft>
              <a:buClr>
                <a:schemeClr val="dk1"/>
              </a:buClr>
              <a:buSzPts val="3200"/>
              <a:buFont typeface="Noto Sans Symbols"/>
              <a:buChar char="●"/>
            </a:pPr>
            <a:r>
              <a:rPr lang="en-US"/>
              <a:t>Capital Expansion Fund </a:t>
            </a:r>
            <a:r>
              <a:rPr lang="en-US">
                <a:solidFill>
                  <a:srgbClr val="0000FF"/>
                </a:solidFill>
              </a:rPr>
              <a:t>(Fund 41)</a:t>
            </a:r>
            <a:endParaRPr>
              <a:solidFill>
                <a:srgbClr val="0000FF"/>
              </a:solidFill>
            </a:endParaRPr>
          </a:p>
          <a:p>
            <a:pPr marL="742950" lvl="1" indent="-285750" algn="l" rtl="0">
              <a:lnSpc>
                <a:spcPct val="100000"/>
              </a:lnSpc>
              <a:spcBef>
                <a:spcPts val="560"/>
              </a:spcBef>
              <a:spcAft>
                <a:spcPts val="0"/>
              </a:spcAft>
              <a:buClr>
                <a:schemeClr val="dk1"/>
              </a:buClr>
              <a:buSzPts val="2800"/>
              <a:buFont typeface="Noto Sans Symbols"/>
              <a:buChar char="○"/>
            </a:pPr>
            <a:r>
              <a:rPr lang="en-US"/>
              <a:t>Set aside for long-term capital improvements</a:t>
            </a:r>
            <a:endParaRPr/>
          </a:p>
          <a:p>
            <a:pPr marL="0" lvl="0" indent="0" algn="ctr" rtl="0">
              <a:lnSpc>
                <a:spcPct val="100000"/>
              </a:lnSpc>
              <a:spcBef>
                <a:spcPts val="640"/>
              </a:spcBef>
              <a:spcAft>
                <a:spcPts val="0"/>
              </a:spcAft>
              <a:buClr>
                <a:schemeClr val="dk1"/>
              </a:buClr>
              <a:buSzPts val="3200"/>
              <a:buFont typeface="Arial"/>
              <a:buNone/>
            </a:pPr>
            <a:r>
              <a:rPr lang="en-US" b="1"/>
              <a:t>10 levy + 38 levy + 41 levy ≤ Max Allowed</a:t>
            </a:r>
            <a:endParaRPr/>
          </a:p>
        </p:txBody>
      </p:sp>
      <p:sp>
        <p:nvSpPr>
          <p:cNvPr id="1178" name="Google Shape;1178;p1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97</a:t>
            </a:fld>
            <a:endParaRPr/>
          </a:p>
        </p:txBody>
      </p:sp>
      <p:pic>
        <p:nvPicPr>
          <p:cNvPr id="1179" name="Google Shape;1179;p118"/>
          <p:cNvPicPr preferRelativeResize="0"/>
          <p:nvPr/>
        </p:nvPicPr>
        <p:blipFill rotWithShape="1">
          <a:blip r:embed="rId3">
            <a:alphaModFix/>
          </a:blip>
          <a:srcRect/>
          <a:stretch/>
        </p:blipFill>
        <p:spPr>
          <a:xfrm>
            <a:off x="240631" y="159499"/>
            <a:ext cx="1131289" cy="1258138"/>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119"/>
          <p:cNvSpPr txBox="1">
            <a:spLocks noGrp="1"/>
          </p:cNvSpPr>
          <p:nvPr>
            <p:ph type="title"/>
          </p:nvPr>
        </p:nvSpPr>
        <p:spPr>
          <a:xfrm>
            <a:off x="1515850" y="274650"/>
            <a:ext cx="71709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003399"/>
                </a:solidFill>
              </a:rPr>
              <a:t>Tax Levies </a:t>
            </a:r>
            <a:r>
              <a:rPr lang="en-US" sz="4000" b="1" u="sng">
                <a:solidFill>
                  <a:srgbClr val="003399"/>
                </a:solidFill>
              </a:rPr>
              <a:t>Outside</a:t>
            </a:r>
            <a:r>
              <a:rPr lang="en-US" sz="4000" b="1">
                <a:solidFill>
                  <a:srgbClr val="003399"/>
                </a:solidFill>
              </a:rPr>
              <a:t> the Limit</a:t>
            </a:r>
            <a:endParaRPr/>
          </a:p>
        </p:txBody>
      </p:sp>
      <p:sp>
        <p:nvSpPr>
          <p:cNvPr id="1185" name="Google Shape;1185;p1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Noto Sans Symbols"/>
              <a:buChar char="●"/>
            </a:pPr>
            <a:r>
              <a:rPr lang="en-US"/>
              <a:t>Referendum-Approved Debt </a:t>
            </a:r>
            <a:r>
              <a:rPr lang="en-US">
                <a:solidFill>
                  <a:srgbClr val="0000FF"/>
                </a:solidFill>
              </a:rPr>
              <a:t>(Fund 39)</a:t>
            </a:r>
            <a:endParaRPr>
              <a:solidFill>
                <a:srgbClr val="0000FF"/>
              </a:solidFill>
            </a:endParaRPr>
          </a:p>
          <a:p>
            <a:pPr marL="742950" lvl="1" indent="-285750" algn="l" rtl="0">
              <a:lnSpc>
                <a:spcPct val="100000"/>
              </a:lnSpc>
              <a:spcBef>
                <a:spcPts val="560"/>
              </a:spcBef>
              <a:spcAft>
                <a:spcPts val="0"/>
              </a:spcAft>
              <a:buClr>
                <a:schemeClr val="dk1"/>
              </a:buClr>
              <a:buSzPts val="2800"/>
              <a:buFont typeface="Noto Sans Symbols"/>
              <a:buChar char="○"/>
            </a:pPr>
            <a:r>
              <a:rPr lang="en-US"/>
              <a:t>Enough for principal &amp; interest payments on debt issued </a:t>
            </a:r>
            <a:r>
              <a:rPr lang="en-US" u="sng"/>
              <a:t>with</a:t>
            </a:r>
            <a:r>
              <a:rPr lang="en-US"/>
              <a:t> a referendum</a:t>
            </a:r>
            <a:endParaRPr/>
          </a:p>
          <a:p>
            <a:pPr marL="342900" lvl="0" indent="-342900" algn="l" rtl="0">
              <a:lnSpc>
                <a:spcPct val="100000"/>
              </a:lnSpc>
              <a:spcBef>
                <a:spcPts val="640"/>
              </a:spcBef>
              <a:spcAft>
                <a:spcPts val="0"/>
              </a:spcAft>
              <a:buClr>
                <a:schemeClr val="dk1"/>
              </a:buClr>
              <a:buSzPts val="3200"/>
              <a:buFont typeface="Noto Sans Symbols"/>
              <a:buChar char="●"/>
            </a:pPr>
            <a:r>
              <a:rPr lang="en-US"/>
              <a:t>Community Service Fund </a:t>
            </a:r>
            <a:r>
              <a:rPr lang="en-US">
                <a:solidFill>
                  <a:srgbClr val="0000FF"/>
                </a:solidFill>
              </a:rPr>
              <a:t>(Fund 80)</a:t>
            </a:r>
            <a:endParaRPr>
              <a:solidFill>
                <a:srgbClr val="0000FF"/>
              </a:solidFill>
            </a:endParaRPr>
          </a:p>
          <a:p>
            <a:pPr marL="742950" lvl="1" indent="-285750" algn="l" rtl="0">
              <a:lnSpc>
                <a:spcPct val="100000"/>
              </a:lnSpc>
              <a:spcBef>
                <a:spcPts val="560"/>
              </a:spcBef>
              <a:spcAft>
                <a:spcPts val="0"/>
              </a:spcAft>
              <a:buClr>
                <a:schemeClr val="dk1"/>
              </a:buClr>
              <a:buSzPts val="2800"/>
              <a:buFont typeface="Noto Sans Symbols"/>
              <a:buChar char="○"/>
            </a:pPr>
            <a:r>
              <a:rPr lang="en-US"/>
              <a:t>Community programs &amp; services</a:t>
            </a:r>
            <a:endParaRPr/>
          </a:p>
          <a:p>
            <a:pPr marL="342900" lvl="0" indent="-342900" algn="l" rtl="0">
              <a:lnSpc>
                <a:spcPct val="100000"/>
              </a:lnSpc>
              <a:spcBef>
                <a:spcPts val="640"/>
              </a:spcBef>
              <a:spcAft>
                <a:spcPts val="0"/>
              </a:spcAft>
              <a:buClr>
                <a:schemeClr val="dk1"/>
              </a:buClr>
              <a:buSzPts val="3200"/>
              <a:buFont typeface="Noto Sans Symbols"/>
              <a:buChar char="●"/>
            </a:pPr>
            <a:r>
              <a:rPr lang="en-US"/>
              <a:t>Uncollectible Taxes</a:t>
            </a:r>
            <a:endParaRPr/>
          </a:p>
        </p:txBody>
      </p:sp>
      <p:sp>
        <p:nvSpPr>
          <p:cNvPr id="1186" name="Google Shape;1186;p1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98</a:t>
            </a:fld>
            <a:endParaRPr/>
          </a:p>
        </p:txBody>
      </p:sp>
      <p:pic>
        <p:nvPicPr>
          <p:cNvPr id="1187" name="Google Shape;1187;p119"/>
          <p:cNvPicPr preferRelativeResize="0"/>
          <p:nvPr/>
        </p:nvPicPr>
        <p:blipFill rotWithShape="1">
          <a:blip r:embed="rId3">
            <a:alphaModFix/>
          </a:blip>
          <a:srcRect/>
          <a:stretch/>
        </p:blipFill>
        <p:spPr>
          <a:xfrm>
            <a:off x="240631" y="159499"/>
            <a:ext cx="1131289" cy="1258138"/>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20"/>
          <p:cNvSpPr txBox="1">
            <a:spLocks noGrp="1"/>
          </p:cNvSpPr>
          <p:nvPr>
            <p:ph type="title"/>
          </p:nvPr>
        </p:nvSpPr>
        <p:spPr>
          <a:xfrm>
            <a:off x="1838324" y="274638"/>
            <a:ext cx="6848475"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003399"/>
                </a:solidFill>
              </a:rPr>
              <a:t>Debt Service Levies</a:t>
            </a:r>
            <a:endParaRPr/>
          </a:p>
        </p:txBody>
      </p:sp>
      <p:sp>
        <p:nvSpPr>
          <p:cNvPr id="1193" name="Google Shape;1193;p120"/>
          <p:cNvSpPr txBox="1">
            <a:spLocks noGrp="1"/>
          </p:cNvSpPr>
          <p:nvPr>
            <p:ph type="body" idx="1"/>
          </p:nvPr>
        </p:nvSpPr>
        <p:spPr>
          <a:xfrm>
            <a:off x="457200" y="1600200"/>
            <a:ext cx="8229600" cy="470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Best Practice: Adopt separate levies for </a:t>
            </a:r>
            <a:r>
              <a:rPr lang="en-US">
                <a:solidFill>
                  <a:srgbClr val="0000FF"/>
                </a:solidFill>
              </a:rPr>
              <a:t>Fund 38</a:t>
            </a:r>
            <a:r>
              <a:rPr lang="en-US"/>
              <a:t> &amp; </a:t>
            </a:r>
            <a:r>
              <a:rPr lang="en-US">
                <a:solidFill>
                  <a:srgbClr val="0000FF"/>
                </a:solidFill>
              </a:rPr>
              <a:t>Fund 39</a:t>
            </a:r>
            <a:endParaRPr>
              <a:solidFill>
                <a:srgbClr val="0000FF"/>
              </a:solidFill>
            </a:endParaRPr>
          </a:p>
          <a:p>
            <a:pPr marL="457200" lvl="0" indent="-342900" algn="l" rtl="0">
              <a:lnSpc>
                <a:spcPct val="100000"/>
              </a:lnSpc>
              <a:spcBef>
                <a:spcPts val="640"/>
              </a:spcBef>
              <a:spcAft>
                <a:spcPts val="0"/>
              </a:spcAft>
              <a:buSzPts val="1800"/>
              <a:buChar char="●"/>
            </a:pPr>
            <a:r>
              <a:rPr lang="en-US"/>
              <a:t>Board has a statutory duty to levy “amount necessary” for debt obligations</a:t>
            </a:r>
            <a:endParaRPr/>
          </a:p>
          <a:p>
            <a:pPr marL="457200" lvl="0" indent="-342900" algn="l" rtl="0">
              <a:lnSpc>
                <a:spcPct val="100000"/>
              </a:lnSpc>
              <a:spcBef>
                <a:spcPts val="0"/>
              </a:spcBef>
              <a:spcAft>
                <a:spcPts val="0"/>
              </a:spcAft>
              <a:buSzPts val="1800"/>
              <a:buChar char="●"/>
            </a:pPr>
            <a:r>
              <a:rPr lang="en-US"/>
              <a:t>Current year principal &amp; interest payments</a:t>
            </a:r>
            <a:endParaRPr/>
          </a:p>
          <a:p>
            <a:pPr marL="457200" lvl="0" indent="-342900" algn="l" rtl="0">
              <a:lnSpc>
                <a:spcPct val="100000"/>
              </a:lnSpc>
              <a:spcBef>
                <a:spcPts val="0"/>
              </a:spcBef>
              <a:spcAft>
                <a:spcPts val="0"/>
              </a:spcAft>
              <a:buSzPts val="1800"/>
              <a:buChar char="●"/>
            </a:pPr>
            <a:r>
              <a:rPr lang="en-US"/>
              <a:t>Accelerate or “defease” future payments</a:t>
            </a:r>
            <a:endParaRPr/>
          </a:p>
          <a:p>
            <a:pPr marL="0" lvl="0" indent="0" algn="ctr" rtl="0">
              <a:lnSpc>
                <a:spcPct val="100000"/>
              </a:lnSpc>
              <a:spcBef>
                <a:spcPts val="4800"/>
              </a:spcBef>
              <a:spcAft>
                <a:spcPts val="0"/>
              </a:spcAft>
              <a:buClr>
                <a:schemeClr val="dk1"/>
              </a:buClr>
              <a:buSzPts val="3200"/>
              <a:buFont typeface="Arial"/>
              <a:buNone/>
            </a:pPr>
            <a:r>
              <a:rPr lang="en-US"/>
              <a:t>More information: </a:t>
            </a:r>
            <a:r>
              <a:rPr lang="en-US" u="sng">
                <a:solidFill>
                  <a:schemeClr val="hlink"/>
                </a:solidFill>
                <a:hlinkClick r:id="rId3"/>
              </a:rPr>
              <a:t>dpi.wi.gov/sfs</a:t>
            </a:r>
            <a:endParaRPr/>
          </a:p>
        </p:txBody>
      </p:sp>
      <p:sp>
        <p:nvSpPr>
          <p:cNvPr id="1194" name="Google Shape;1194;p1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fld id="{00000000-1234-1234-1234-123412341234}" type="slidenum">
              <a:rPr lang="en-US"/>
              <a:t>99</a:t>
            </a:fld>
            <a:endParaRPr/>
          </a:p>
        </p:txBody>
      </p:sp>
      <p:pic>
        <p:nvPicPr>
          <p:cNvPr id="1195" name="Google Shape;1195;p120"/>
          <p:cNvPicPr preferRelativeResize="0"/>
          <p:nvPr/>
        </p:nvPicPr>
        <p:blipFill rotWithShape="1">
          <a:blip r:embed="rId4">
            <a:alphaModFix/>
          </a:blip>
          <a:srcRect/>
          <a:stretch/>
        </p:blipFill>
        <p:spPr>
          <a:xfrm>
            <a:off x="240631" y="159499"/>
            <a:ext cx="1131289" cy="1258138"/>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7623</Words>
  <Application>Microsoft Office PowerPoint</Application>
  <PresentationFormat>On-screen Show (4:3)</PresentationFormat>
  <Paragraphs>1277</Paragraphs>
  <Slides>122</Slides>
  <Notes>122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122</vt:i4>
      </vt:variant>
    </vt:vector>
  </HeadingPairs>
  <TitlesOfParts>
    <vt:vector size="137" baseType="lpstr">
      <vt:lpstr>Calibri</vt:lpstr>
      <vt:lpstr>Source Sans Pro</vt:lpstr>
      <vt:lpstr>Roboto Thin</vt:lpstr>
      <vt:lpstr>Arial</vt:lpstr>
      <vt:lpstr>Noto Sans Symbols</vt:lpstr>
      <vt:lpstr>Roboto</vt:lpstr>
      <vt:lpstr>Lato</vt:lpstr>
      <vt:lpstr>Courier New</vt:lpstr>
      <vt:lpstr>Arial Black</vt:lpstr>
      <vt:lpstr>Exo 2</vt:lpstr>
      <vt:lpstr>Quattrocento Sans</vt:lpstr>
      <vt:lpstr>Times New Roman</vt:lpstr>
      <vt:lpstr>Lato Black</vt:lpstr>
      <vt:lpstr>Roboto Medium</vt:lpstr>
      <vt:lpstr>Default Design</vt:lpstr>
      <vt:lpstr>School Finance Puzzle: What Board Members Can and Can’t Influence</vt:lpstr>
      <vt:lpstr>PowerPoint Presentation</vt:lpstr>
      <vt:lpstr>Learning Targets</vt:lpstr>
      <vt:lpstr>Introductions</vt:lpstr>
      <vt:lpstr>The Puzzle Pieces with Timeline</vt:lpstr>
      <vt:lpstr>The Puzzle Pieces with Timeline (continued)</vt:lpstr>
      <vt:lpstr>PowerPoint Presentation</vt:lpstr>
      <vt:lpstr>PowerPoint Presentation</vt:lpstr>
      <vt:lpstr>PowerPoint Presentation</vt:lpstr>
      <vt:lpstr>PowerPoint Presentation</vt:lpstr>
      <vt:lpstr> School District  Budget Development Calendar (Common Elements) </vt:lpstr>
      <vt:lpstr>PowerPoint Presentation</vt:lpstr>
      <vt:lpstr>PowerPoint Presentation</vt:lpstr>
      <vt:lpstr>PowerPoint Presentation</vt:lpstr>
      <vt:lpstr>Structure</vt:lpstr>
      <vt:lpstr>You’ve seen it before...</vt:lpstr>
      <vt:lpstr>Business Accounting</vt:lpstr>
      <vt:lpstr>Fund Accounting</vt:lpstr>
      <vt:lpstr>WUFAR School Funds</vt:lpstr>
      <vt:lpstr>How We Budget</vt:lpstr>
      <vt:lpstr>How We Budget</vt:lpstr>
      <vt:lpstr>How We Budget</vt:lpstr>
      <vt:lpstr>Table Talk</vt:lpstr>
      <vt:lpstr>PowerPoint Presentation</vt:lpstr>
      <vt:lpstr>Basic Funding Equation</vt:lpstr>
      <vt:lpstr>Pie (size) vs. Filling  (Revenue Limit)        (State Aid &amp; Property Tax)</vt:lpstr>
      <vt:lpstr>Different Flavors for Different Districts</vt:lpstr>
      <vt:lpstr>Revenue Limit Factors</vt:lpstr>
      <vt:lpstr>Revenue Limit Membership</vt:lpstr>
      <vt:lpstr>Impact of Per-Member Adjustment</vt:lpstr>
      <vt:lpstr>PowerPoint Presentation</vt:lpstr>
      <vt:lpstr>Revenue Limit Calculation</vt:lpstr>
      <vt:lpstr>Impact of Exemptions</vt:lpstr>
      <vt:lpstr>Revenue Limit vs. State Aid</vt:lpstr>
      <vt:lpstr>Why Equalization Aid?</vt:lpstr>
      <vt:lpstr>What Does That Mean?</vt:lpstr>
      <vt:lpstr>Aid Formula: Two Basic Questions</vt:lpstr>
      <vt:lpstr>Equalization Aid Factors</vt:lpstr>
      <vt:lpstr>PowerPoint Presentation</vt:lpstr>
      <vt:lpstr>PowerPoint Presentation</vt:lpstr>
      <vt:lpstr>PowerPoint Presentation</vt:lpstr>
      <vt:lpstr>Final Points on Equalization Aid</vt:lpstr>
      <vt:lpstr>What Are Referenda?</vt:lpstr>
      <vt:lpstr>Referenda</vt:lpstr>
      <vt:lpstr>Referenda</vt:lpstr>
      <vt:lpstr>Referenda</vt:lpstr>
      <vt:lpstr>A Note on Referenda</vt:lpstr>
      <vt:lpstr>PowerPoint Presentation</vt:lpstr>
      <vt:lpstr>Table Talk</vt:lpstr>
      <vt:lpstr>PowerPoint Presentation</vt:lpstr>
      <vt:lpstr>Revenues: Outside the Revenue Limit Formula</vt:lpstr>
      <vt:lpstr>Revenues: Outside the Revenue Limit Formula</vt:lpstr>
      <vt:lpstr>Revenues: Outside the Revenue Limit Formula</vt:lpstr>
      <vt:lpstr>Revenues: Outside the Revenue Limit Formula</vt:lpstr>
      <vt:lpstr>Revenues: Outside the Revenue Limit Formula</vt:lpstr>
      <vt:lpstr>Revenues: Outside the Revenue Limit Formula</vt:lpstr>
      <vt:lpstr>Revenues: Outside the Revenue Limit Formula</vt:lpstr>
      <vt:lpstr>Revenues: Outside the Revenue Limit Formula</vt:lpstr>
      <vt:lpstr>Revenues: Outside the Revenue Limit Formula</vt:lpstr>
      <vt:lpstr>Revenues: Outside the Revenue Limit Formula</vt:lpstr>
      <vt:lpstr>Revenues: Outside the Revenue Limit Formula</vt:lpstr>
      <vt:lpstr>Table Talk</vt:lpstr>
      <vt:lpstr>PowerPoint Presentation</vt:lpstr>
      <vt:lpstr>Budget Process</vt:lpstr>
      <vt:lpstr>Start the Process Early (November/December)</vt:lpstr>
      <vt:lpstr>Developing Assumptions (December/January)</vt:lpstr>
      <vt:lpstr>Developing Assumptions (December/January)</vt:lpstr>
      <vt:lpstr>Budget Planning Guide (February)</vt:lpstr>
      <vt:lpstr>Budget Development (March)</vt:lpstr>
      <vt:lpstr>Preliminary Budget Development (April/May)</vt:lpstr>
      <vt:lpstr>Preliminary Budget Board Approval (May/June)</vt:lpstr>
      <vt:lpstr>Original Budget Approval (October)</vt:lpstr>
      <vt:lpstr>Surplus Budgets</vt:lpstr>
      <vt:lpstr>Deficit Budgets</vt:lpstr>
      <vt:lpstr>Budget Challenges:  Consider Operating Referendum</vt:lpstr>
      <vt:lpstr>Table Talk:</vt:lpstr>
      <vt:lpstr>PowerPoint Presentation</vt:lpstr>
      <vt:lpstr>Budget Development</vt:lpstr>
      <vt:lpstr>The Big Picture</vt:lpstr>
      <vt:lpstr>Strategic Planning</vt:lpstr>
      <vt:lpstr>Monitoring For Success</vt:lpstr>
      <vt:lpstr>Monitoring For Success</vt:lpstr>
      <vt:lpstr>Expenditures By Major Category</vt:lpstr>
      <vt:lpstr>Salaries and Benefits</vt:lpstr>
      <vt:lpstr>Salaries &amp; Benefits: Strategic Compensation</vt:lpstr>
      <vt:lpstr>Salaries &amp; Benefits: Strategic Compensation</vt:lpstr>
      <vt:lpstr>Open Enrollment Out</vt:lpstr>
      <vt:lpstr>Student Transportation</vt:lpstr>
      <vt:lpstr>Capital Improvements</vt:lpstr>
      <vt:lpstr>Transfers To Other Funds</vt:lpstr>
      <vt:lpstr>Other Key Expenditures</vt:lpstr>
      <vt:lpstr>In Summary</vt:lpstr>
      <vt:lpstr>Table Talk</vt:lpstr>
      <vt:lpstr>Tax Levies/Tax Bills</vt:lpstr>
      <vt:lpstr>Basic Funding Equation</vt:lpstr>
      <vt:lpstr>Important to Know!</vt:lpstr>
      <vt:lpstr>Tax Levies Inside the Limit</vt:lpstr>
      <vt:lpstr>Tax Levies Outside the Limit</vt:lpstr>
      <vt:lpstr>Debt Service Levies</vt:lpstr>
      <vt:lpstr>Fund 80 Levy Community Service Fund</vt:lpstr>
      <vt:lpstr>Tax Levy vs. Mill Rate</vt:lpstr>
      <vt:lpstr> Imagine 2 Districts with varying, equalized property values </vt:lpstr>
      <vt:lpstr>Imagine 2 Districts with an equal tax levy…</vt:lpstr>
      <vt:lpstr>Imagine 2 Districts…</vt:lpstr>
      <vt:lpstr>From School Tax Levy to Property Tax Bill</vt:lpstr>
      <vt:lpstr>Assessed Valuation</vt:lpstr>
      <vt:lpstr>Why Equalized Value Is Used To Distribute Levy</vt:lpstr>
      <vt:lpstr>Assessed vs. Equalized Values</vt:lpstr>
      <vt:lpstr>Distribution of Levy Among Municipalities</vt:lpstr>
      <vt:lpstr>Distribution of Levy Among Municipalities (2022-23)</vt:lpstr>
      <vt:lpstr>Distribution of Levy Within Municipalities</vt:lpstr>
      <vt:lpstr>PowerPoint Presentation</vt:lpstr>
      <vt:lpstr>Levy and Assessed Value</vt:lpstr>
      <vt:lpstr>Tax Incremental Districts</vt:lpstr>
      <vt:lpstr>PowerPoint Presentation</vt:lpstr>
      <vt:lpstr>PowerPoint Presentation</vt:lpstr>
      <vt:lpstr>Additional Resources</vt:lpstr>
      <vt:lpstr>Let’s Revisit Our Learning Targets</vt:lpstr>
      <vt:lpstr>Session Evaluation</vt:lpstr>
      <vt:lpstr>PowerPoint Presentation</vt:lpstr>
      <vt:lpstr>Concepts – Tax Levy</vt:lpstr>
      <vt:lpstr>Calculating Tax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Finance Puzzle: What Board Members Can and Can’t Influence</dc:title>
  <dc:creator>Soldner, Robert  DPI</dc:creator>
  <cp:lastModifiedBy>Huelsman, Scott M.   DPI</cp:lastModifiedBy>
  <cp:revision>1</cp:revision>
  <dcterms:modified xsi:type="dcterms:W3CDTF">2024-01-23T22:41:57Z</dcterms:modified>
</cp:coreProperties>
</file>