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47"/>
  </p:notesMasterIdLst>
  <p:sldIdLst>
    <p:sldId id="266" r:id="rId2"/>
    <p:sldId id="429" r:id="rId3"/>
    <p:sldId id="430" r:id="rId4"/>
    <p:sldId id="318" r:id="rId5"/>
    <p:sldId id="337" r:id="rId6"/>
    <p:sldId id="338" r:id="rId7"/>
    <p:sldId id="340" r:id="rId8"/>
    <p:sldId id="339" r:id="rId9"/>
    <p:sldId id="341" r:id="rId10"/>
    <p:sldId id="450" r:id="rId11"/>
    <p:sldId id="448" r:id="rId12"/>
    <p:sldId id="427" r:id="rId13"/>
    <p:sldId id="428" r:id="rId14"/>
    <p:sldId id="418" r:id="rId15"/>
    <p:sldId id="436" r:id="rId16"/>
    <p:sldId id="437" r:id="rId17"/>
    <p:sldId id="438" r:id="rId18"/>
    <p:sldId id="413" r:id="rId19"/>
    <p:sldId id="414" r:id="rId20"/>
    <p:sldId id="431" r:id="rId21"/>
    <p:sldId id="432" r:id="rId22"/>
    <p:sldId id="433" r:id="rId23"/>
    <p:sldId id="415" r:id="rId24"/>
    <p:sldId id="444" r:id="rId25"/>
    <p:sldId id="369" r:id="rId26"/>
    <p:sldId id="370" r:id="rId27"/>
    <p:sldId id="371" r:id="rId28"/>
    <p:sldId id="372" r:id="rId29"/>
    <p:sldId id="384" r:id="rId30"/>
    <p:sldId id="374" r:id="rId31"/>
    <p:sldId id="439" r:id="rId32"/>
    <p:sldId id="440" r:id="rId33"/>
    <p:sldId id="375" r:id="rId34"/>
    <p:sldId id="376" r:id="rId35"/>
    <p:sldId id="445" r:id="rId36"/>
    <p:sldId id="377" r:id="rId37"/>
    <p:sldId id="378" r:id="rId38"/>
    <p:sldId id="383" r:id="rId39"/>
    <p:sldId id="441" r:id="rId40"/>
    <p:sldId id="442" r:id="rId41"/>
    <p:sldId id="381" r:id="rId42"/>
    <p:sldId id="443" r:id="rId43"/>
    <p:sldId id="434" r:id="rId44"/>
    <p:sldId id="435" r:id="rId45"/>
    <p:sldId id="382" r:id="rId46"/>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2F8EC"/>
    <a:srgbClr val="DBECCC"/>
    <a:srgbClr val="262087"/>
    <a:srgbClr val="0066CC"/>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767" autoAdjust="0"/>
    <p:restoredTop sz="80024" autoAdjust="0"/>
  </p:normalViewPr>
  <p:slideViewPr>
    <p:cSldViewPr snapToGrid="0">
      <p:cViewPr varScale="1">
        <p:scale>
          <a:sx n="118" d="100"/>
          <a:sy n="118" d="100"/>
        </p:scale>
        <p:origin x="1002" y="96"/>
      </p:cViewPr>
      <p:guideLst>
        <p:guide pos="2880"/>
        <p:guide orient="horz" pos="2358"/>
        <p:guide orient="horz" pos="2868"/>
        <p:guide pos="2863"/>
        <p:guide pos="285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dpi.wi.gov/sfs/reporting/safr/referendum/procedur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Introductions</a:t>
            </a:r>
          </a:p>
          <a:p>
            <a:pPr marL="171450" indent="-171450">
              <a:buFont typeface="Arial" panose="020B0604020202020204" pitchFamily="34" charset="0"/>
              <a:buChar char="•"/>
            </a:pPr>
            <a:r>
              <a:rPr lang="en-US" dirty="0">
                <a:latin typeface="Lato Black" panose="020F0A02020204030203" pitchFamily="34" charset="0"/>
              </a:rPr>
              <a:t>Survey group experience</a:t>
            </a:r>
          </a:p>
        </p:txBody>
      </p:sp>
      <p:sp>
        <p:nvSpPr>
          <p:cNvPr id="4" name="Slide Number Placeholder 3"/>
          <p:cNvSpPr>
            <a:spLocks noGrp="1"/>
          </p:cNvSpPr>
          <p:nvPr>
            <p:ph type="sldNum" sz="quarter" idx="10"/>
          </p:nvPr>
        </p:nvSpPr>
        <p:spPr/>
        <p:txBody>
          <a:bodyPr/>
          <a:lstStyle/>
          <a:p>
            <a:fld id="{BC3078BA-76AC-47CC-8912-CE62C1FC89D0}" type="slidenum">
              <a:rPr lang="en-US" smtClean="0"/>
              <a:t>1</a:t>
            </a:fld>
            <a:endParaRPr lang="en-US" dirty="0"/>
          </a:p>
        </p:txBody>
      </p:sp>
    </p:spTree>
    <p:extLst>
      <p:ext uri="{BB962C8B-B14F-4D97-AF65-F5344CB8AC3E}">
        <p14:creationId xmlns:p14="http://schemas.microsoft.com/office/powerpoint/2010/main" val="22730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Lato" panose="020F0502020204030203" pitchFamily="34" charset="0"/>
              </a:rPr>
              <a:t>Fall Pupil Count PI-1563</a:t>
            </a:r>
            <a:r>
              <a:rPr lang="en-US" baseline="0" dirty="0">
                <a:latin typeface="Lato" panose="020F0502020204030203" pitchFamily="34" charset="0"/>
              </a:rPr>
              <a:t> – Third Friday in September- Do not confuse with WISE SIS data – this is membership FTE</a:t>
            </a:r>
          </a:p>
          <a:p>
            <a:pPr marL="174708" indent="-174708">
              <a:buFont typeface="Arial" panose="020B0604020202020204" pitchFamily="34" charset="0"/>
              <a:buChar char="•"/>
            </a:pPr>
            <a:r>
              <a:rPr lang="en-US" baseline="0" dirty="0">
                <a:latin typeface="Lato" panose="020F0502020204030203" pitchFamily="34" charset="0"/>
              </a:rPr>
              <a:t>Challenge Academy PI-1563CA</a:t>
            </a:r>
          </a:p>
          <a:p>
            <a:pPr marL="174708" indent="-174708">
              <a:buFont typeface="Arial" panose="020B0604020202020204" pitchFamily="34" charset="0"/>
              <a:buChar char="•"/>
            </a:pPr>
            <a:r>
              <a:rPr lang="en-US" baseline="0" dirty="0">
                <a:latin typeface="Lato" panose="020F0502020204030203" pitchFamily="34" charset="0"/>
              </a:rPr>
              <a:t>Critical data for revenue limit calculation-changes in membership will change calculation</a:t>
            </a:r>
          </a:p>
          <a:p>
            <a:pPr marL="174708" indent="-174708">
              <a:buFont typeface="Arial" panose="020B0604020202020204" pitchFamily="34" charset="0"/>
              <a:buChar char="•"/>
            </a:pPr>
            <a:r>
              <a:rPr lang="en-US" baseline="0" dirty="0">
                <a:latin typeface="Lato" panose="020F0502020204030203" pitchFamily="34" charset="0"/>
              </a:rPr>
              <a:t>Complicated as students may attend other districts, challenge academy and part-time</a:t>
            </a:r>
          </a:p>
          <a:p>
            <a:pPr marL="174708" indent="-174708">
              <a:buFont typeface="Arial" panose="020B0604020202020204" pitchFamily="34" charset="0"/>
              <a:buChar char="•"/>
            </a:pPr>
            <a:r>
              <a:rPr lang="en-US" dirty="0">
                <a:latin typeface="Lato" panose="020F0502020204030203" pitchFamily="34" charset="0"/>
              </a:rPr>
              <a:t>Data from the report is converted to FTE and used in the calculation of a district’s current year Revenue Limit and following year’s Equalization/General Aid</a:t>
            </a:r>
          </a:p>
          <a:p>
            <a:endParaRPr lang="en-US"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11</a:t>
            </a:fld>
            <a:endParaRPr lang="en-US" dirty="0"/>
          </a:p>
        </p:txBody>
      </p:sp>
    </p:spTree>
    <p:extLst>
      <p:ext uri="{BB962C8B-B14F-4D97-AF65-F5344CB8AC3E}">
        <p14:creationId xmlns:p14="http://schemas.microsoft.com/office/powerpoint/2010/main" val="206717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distinction!</a:t>
            </a:r>
          </a:p>
          <a:p>
            <a:r>
              <a:rPr lang="en-US" dirty="0"/>
              <a:t>Membership:</a:t>
            </a:r>
            <a:r>
              <a:rPr lang="en-US" baseline="0" dirty="0"/>
              <a:t> Resident students whose education your district is financially responsible for – includes residents attending other schools under Open Enrollment, Independent Charter, or Choice (“Voucher”) programs</a:t>
            </a:r>
          </a:p>
          <a:p>
            <a:r>
              <a:rPr lang="en-US" baseline="0" dirty="0"/>
              <a:t>Enrollment: Students actually being educated in your district’s schools – includes nonresidents attending under Open Enrollment, may also include cooperative programs (usually in special ed)</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12</a:t>
            </a:fld>
            <a:endParaRPr lang="en-US"/>
          </a:p>
        </p:txBody>
      </p:sp>
    </p:spTree>
    <p:extLst>
      <p:ext uri="{BB962C8B-B14F-4D97-AF65-F5344CB8AC3E}">
        <p14:creationId xmlns:p14="http://schemas.microsoft.com/office/powerpoint/2010/main" val="4251885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count</a:t>
            </a:r>
            <a:r>
              <a:rPr lang="en-US" baseline="0" dirty="0"/>
              <a:t> affects </a:t>
            </a:r>
            <a:r>
              <a:rPr lang="en-US" u="sng" baseline="0" dirty="0"/>
              <a:t>four years</a:t>
            </a:r>
            <a:r>
              <a:rPr lang="en-US" u="none" baseline="0" dirty="0"/>
              <a:t> of school funding for your district</a:t>
            </a:r>
          </a:p>
        </p:txBody>
      </p:sp>
      <p:sp>
        <p:nvSpPr>
          <p:cNvPr id="4" name="Slide Number Placeholder 3"/>
          <p:cNvSpPr>
            <a:spLocks noGrp="1"/>
          </p:cNvSpPr>
          <p:nvPr>
            <p:ph type="sldNum" sz="quarter" idx="10"/>
          </p:nvPr>
        </p:nvSpPr>
        <p:spPr/>
        <p:txBody>
          <a:bodyPr/>
          <a:lstStyle/>
          <a:p>
            <a:fld id="{13380779-D02A-4A5F-A8D8-7F5F6831EABD}" type="slidenum">
              <a:rPr lang="en-US" smtClean="0"/>
              <a:t>13</a:t>
            </a:fld>
            <a:endParaRPr lang="en-US"/>
          </a:p>
        </p:txBody>
      </p:sp>
    </p:spTree>
    <p:extLst>
      <p:ext uri="{BB962C8B-B14F-4D97-AF65-F5344CB8AC3E}">
        <p14:creationId xmlns:p14="http://schemas.microsoft.com/office/powerpoint/2010/main" val="66174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14</a:t>
            </a:fld>
            <a:endParaRPr lang="en-US" dirty="0"/>
          </a:p>
        </p:txBody>
      </p:sp>
    </p:spTree>
    <p:extLst>
      <p:ext uri="{BB962C8B-B14F-4D97-AF65-F5344CB8AC3E}">
        <p14:creationId xmlns:p14="http://schemas.microsoft.com/office/powerpoint/2010/main" val="2842800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have the correct revenue limit worksheet values</a:t>
            </a:r>
          </a:p>
        </p:txBody>
      </p:sp>
      <p:sp>
        <p:nvSpPr>
          <p:cNvPr id="4" name="Slide Number Placeholder 3"/>
          <p:cNvSpPr>
            <a:spLocks noGrp="1"/>
          </p:cNvSpPr>
          <p:nvPr>
            <p:ph type="sldNum" sz="quarter" idx="10"/>
          </p:nvPr>
        </p:nvSpPr>
        <p:spPr/>
        <p:txBody>
          <a:bodyPr/>
          <a:lstStyle/>
          <a:p>
            <a:fld id="{F58D3FD3-F2F7-4077-A133-6AA11984C000}" type="slidenum">
              <a:rPr lang="en-US" smtClean="0"/>
              <a:t>16</a:t>
            </a:fld>
            <a:endParaRPr lang="en-US" dirty="0"/>
          </a:p>
        </p:txBody>
      </p:sp>
    </p:spTree>
    <p:extLst>
      <p:ext uri="{BB962C8B-B14F-4D97-AF65-F5344CB8AC3E}">
        <p14:creationId xmlns:p14="http://schemas.microsoft.com/office/powerpoint/2010/main" val="3701639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not grab and go to set your levy, the first posted worksheet </a:t>
            </a:r>
          </a:p>
          <a:p>
            <a:pPr marL="171450" indent="-171450">
              <a:buFont typeface="Arial" panose="020B0604020202020204" pitchFamily="34" charset="0"/>
              <a:buChar char="•"/>
            </a:pPr>
            <a:r>
              <a:rPr lang="en-US" dirty="0"/>
              <a:t>Make sure you have the correct revenue limit worksheet values</a:t>
            </a:r>
          </a:p>
          <a:p>
            <a:pPr marL="171450" indent="-171450">
              <a:buFont typeface="Arial" panose="020B0604020202020204" pitchFamily="34" charset="0"/>
              <a:buChar char="•"/>
            </a:pPr>
            <a:r>
              <a:rPr lang="en-US" dirty="0"/>
              <a:t>Note</a:t>
            </a:r>
            <a:r>
              <a:rPr lang="en-US" baseline="0" dirty="0"/>
              <a:t> impact of membership changes, confirm membership is correct</a:t>
            </a:r>
          </a:p>
          <a:p>
            <a:pPr marL="171450" indent="-171450">
              <a:buFont typeface="Arial" panose="020B0604020202020204" pitchFamily="34" charset="0"/>
              <a:buChar char="•"/>
            </a:pPr>
            <a:r>
              <a:rPr lang="en-US" baseline="0" dirty="0"/>
              <a:t>Check back to make sure you have the most recent worksheet, even on the day of the meeting</a:t>
            </a:r>
            <a:endParaRPr lang="en-US" dirty="0"/>
          </a:p>
        </p:txBody>
      </p:sp>
      <p:sp>
        <p:nvSpPr>
          <p:cNvPr id="4" name="Slide Number Placeholder 3"/>
          <p:cNvSpPr>
            <a:spLocks noGrp="1"/>
          </p:cNvSpPr>
          <p:nvPr>
            <p:ph type="sldNum" sz="quarter" idx="10"/>
          </p:nvPr>
        </p:nvSpPr>
        <p:spPr/>
        <p:txBody>
          <a:bodyPr/>
          <a:lstStyle/>
          <a:p>
            <a:fld id="{F58D3FD3-F2F7-4077-A133-6AA11984C000}" type="slidenum">
              <a:rPr lang="en-US" smtClean="0"/>
              <a:t>17</a:t>
            </a:fld>
            <a:endParaRPr lang="en-US" dirty="0"/>
          </a:p>
        </p:txBody>
      </p:sp>
    </p:spTree>
    <p:extLst>
      <p:ext uri="{BB962C8B-B14F-4D97-AF65-F5344CB8AC3E}">
        <p14:creationId xmlns:p14="http://schemas.microsoft.com/office/powerpoint/2010/main" val="122598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Steps in</a:t>
            </a:r>
            <a:r>
              <a:rPr lang="en-US" baseline="0" dirty="0"/>
              <a:t> </a:t>
            </a:r>
            <a:r>
              <a:rPr lang="en-US" dirty="0"/>
              <a:t>process – labeling</a:t>
            </a:r>
          </a:p>
          <a:p>
            <a:r>
              <a:rPr lang="en-US" dirty="0"/>
              <a:t>Common</a:t>
            </a:r>
            <a:r>
              <a:rPr lang="en-US" baseline="0" dirty="0"/>
              <a:t> School District</a:t>
            </a:r>
          </a:p>
          <a:p>
            <a:r>
              <a:rPr lang="en-US" baseline="0" dirty="0"/>
              <a:t>Unified districts do not have an annual meeting, only a hearing</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18</a:t>
            </a:fld>
            <a:endParaRPr lang="en-US" dirty="0"/>
          </a:p>
        </p:txBody>
      </p:sp>
    </p:spTree>
    <p:extLst>
      <p:ext uri="{BB962C8B-B14F-4D97-AF65-F5344CB8AC3E}">
        <p14:creationId xmlns:p14="http://schemas.microsoft.com/office/powerpoint/2010/main" val="3964000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Newbies &amp; veterans alike have made</a:t>
            </a:r>
            <a:r>
              <a:rPr lang="en-US" baseline="0" dirty="0"/>
              <a:t> the mistake of levying Fund 10 up to their limit, and then also levying Fund 38, which results in their districts levying over the Revenue Limit and getting penalized the following year.</a:t>
            </a:r>
          </a:p>
          <a:p>
            <a:endParaRPr lang="en-US" baseline="0" dirty="0"/>
          </a:p>
          <a:p>
            <a:r>
              <a:rPr lang="en-US" baseline="0" dirty="0"/>
              <a:t>Some districts levy into Fund 10 and then transfer the cost of their Fund 38 debt service – this is allowed but not recommended.</a:t>
            </a:r>
          </a:p>
          <a:p>
            <a:endParaRPr lang="en-US" baseline="0" dirty="0"/>
          </a:p>
          <a:p>
            <a:r>
              <a:rPr lang="en-US" baseline="0" dirty="0"/>
              <a:t>We’ve seen districts adopt a single “debt service levy” and then misallocate it between Fund 38 and Fund 39.</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20</a:t>
            </a:fld>
            <a:endParaRPr lang="en-US"/>
          </a:p>
        </p:txBody>
      </p:sp>
    </p:spTree>
    <p:extLst>
      <p:ext uri="{BB962C8B-B14F-4D97-AF65-F5344CB8AC3E}">
        <p14:creationId xmlns:p14="http://schemas.microsoft.com/office/powerpoint/2010/main" val="3750034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drives everyone crazy</a:t>
            </a:r>
            <a:r>
              <a:rPr lang="en-US" baseline="0" dirty="0"/>
              <a:t> and is an easy thing to goof up.</a:t>
            </a:r>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21</a:t>
            </a:fld>
            <a:endParaRPr lang="en-US"/>
          </a:p>
        </p:txBody>
      </p:sp>
    </p:spTree>
    <p:extLst>
      <p:ext uri="{BB962C8B-B14F-4D97-AF65-F5344CB8AC3E}">
        <p14:creationId xmlns:p14="http://schemas.microsoft.com/office/powerpoint/2010/main" val="2663452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80779-D02A-4A5F-A8D8-7F5F6831EABD}" type="slidenum">
              <a:rPr lang="en-US" smtClean="0"/>
              <a:t>22</a:t>
            </a:fld>
            <a:endParaRPr lang="en-US"/>
          </a:p>
        </p:txBody>
      </p:sp>
    </p:spTree>
    <p:extLst>
      <p:ext uri="{BB962C8B-B14F-4D97-AF65-F5344CB8AC3E}">
        <p14:creationId xmlns:p14="http://schemas.microsoft.com/office/powerpoint/2010/main" val="75953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Depending upon the time of year you are working on up to three “budgets”</a:t>
            </a:r>
          </a:p>
          <a:p>
            <a:pPr marL="174708" indent="-174708">
              <a:buFont typeface="Arial" panose="020B0604020202020204" pitchFamily="34" charset="0"/>
              <a:buChar char="•"/>
            </a:pPr>
            <a:r>
              <a:rPr lang="en-US" dirty="0">
                <a:latin typeface="Lato Black" panose="020F0A02020204030203" pitchFamily="34" charset="0"/>
              </a:rPr>
              <a:t>Annual Report and audited financial statements</a:t>
            </a:r>
          </a:p>
          <a:p>
            <a:pPr marL="174708" indent="-174708">
              <a:buFont typeface="Arial" panose="020B0604020202020204" pitchFamily="34" charset="0"/>
              <a:buChar char="•"/>
            </a:pPr>
            <a:r>
              <a:rPr lang="en-US" dirty="0">
                <a:latin typeface="Lato Black" panose="020F0A02020204030203" pitchFamily="34" charset="0"/>
              </a:rPr>
              <a:t>Budget Report</a:t>
            </a:r>
          </a:p>
          <a:p>
            <a:pPr marL="174708" indent="-174708">
              <a:buFont typeface="Arial" panose="020B0604020202020204" pitchFamily="34" charset="0"/>
              <a:buChar char="•"/>
            </a:pPr>
            <a:r>
              <a:rPr lang="en-US" dirty="0">
                <a:latin typeface="Lato Black" panose="020F0A02020204030203" pitchFamily="34" charset="0"/>
              </a:rPr>
              <a:t>Planning for the</a:t>
            </a:r>
            <a:r>
              <a:rPr lang="en-US" baseline="0" dirty="0">
                <a:latin typeface="Lato Black" panose="020F0A02020204030203" pitchFamily="34" charset="0"/>
              </a:rPr>
              <a:t> future, enrollment projections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F58D3FD3-F2F7-4077-A133-6AA11984C000}" type="slidenum">
              <a:rPr lang="en-US" smtClean="0"/>
              <a:t>2</a:t>
            </a:fld>
            <a:endParaRPr lang="en-US" dirty="0"/>
          </a:p>
        </p:txBody>
      </p:sp>
    </p:spTree>
    <p:extLst>
      <p:ext uri="{BB962C8B-B14F-4D97-AF65-F5344CB8AC3E}">
        <p14:creationId xmlns:p14="http://schemas.microsoft.com/office/powerpoint/2010/main" val="147912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DPI</a:t>
            </a:r>
            <a:r>
              <a:rPr lang="en-US" baseline="0" dirty="0">
                <a:latin typeface="Lato Black" panose="020F0A02020204030203" pitchFamily="34" charset="0"/>
              </a:rPr>
              <a:t> reporting</a:t>
            </a:r>
          </a:p>
          <a:p>
            <a:pPr marL="171450" indent="-171450">
              <a:buFont typeface="Arial" panose="020B0604020202020204" pitchFamily="34" charset="0"/>
              <a:buChar char="•"/>
            </a:pPr>
            <a:r>
              <a:rPr lang="en-US" baseline="0" dirty="0">
                <a:latin typeface="Lato Black" panose="020F0A02020204030203" pitchFamily="34" charset="0"/>
              </a:rPr>
              <a:t>Membership Audits if selected</a:t>
            </a:r>
          </a:p>
          <a:p>
            <a:pPr marL="171450" indent="-171450">
              <a:buFont typeface="Arial" panose="020B0604020202020204" pitchFamily="34" charset="0"/>
              <a:buChar char="•"/>
            </a:pPr>
            <a:r>
              <a:rPr lang="en-US" baseline="0" dirty="0">
                <a:latin typeface="Lato Black" panose="020F0A02020204030203" pitchFamily="34" charset="0"/>
              </a:rPr>
              <a:t>Budget Amendments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25</a:t>
            </a:fld>
            <a:endParaRPr lang="en-US" dirty="0"/>
          </a:p>
        </p:txBody>
      </p:sp>
    </p:spTree>
    <p:extLst>
      <p:ext uri="{BB962C8B-B14F-4D97-AF65-F5344CB8AC3E}">
        <p14:creationId xmlns:p14="http://schemas.microsoft.com/office/powerpoint/2010/main" val="950188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26</a:t>
            </a:fld>
            <a:endParaRPr lang="en-US" dirty="0"/>
          </a:p>
        </p:txBody>
      </p:sp>
    </p:spTree>
    <p:extLst>
      <p:ext uri="{BB962C8B-B14F-4D97-AF65-F5344CB8AC3E}">
        <p14:creationId xmlns:p14="http://schemas.microsoft.com/office/powerpoint/2010/main" val="1921045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Same format as</a:t>
            </a:r>
            <a:r>
              <a:rPr lang="en-US" baseline="0" dirty="0">
                <a:latin typeface="Lato Black" panose="020F0A02020204030203" pitchFamily="34" charset="0"/>
              </a:rPr>
              <a:t> September count, but for the second Friday of January</a:t>
            </a:r>
            <a:endParaRPr lang="en-US" dirty="0">
              <a:latin typeface="Lato Black" panose="020F0A02020204030203" pitchFamily="34" charset="0"/>
            </a:endParaRPr>
          </a:p>
          <a:p>
            <a:endParaRPr lang="en-US" dirty="0">
              <a:latin typeface="Lato" panose="020F05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27</a:t>
            </a:fld>
            <a:endParaRPr lang="en-US" dirty="0"/>
          </a:p>
        </p:txBody>
      </p:sp>
    </p:spTree>
    <p:extLst>
      <p:ext uri="{BB962C8B-B14F-4D97-AF65-F5344CB8AC3E}">
        <p14:creationId xmlns:p14="http://schemas.microsoft.com/office/powerpoint/2010/main" val="2352846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SAFR report used to collect data on any district referendums</a:t>
            </a:r>
          </a:p>
          <a:p>
            <a:pPr marL="171450" indent="-171450">
              <a:buFont typeface="Arial" panose="020B0604020202020204" pitchFamily="34" charset="0"/>
              <a:buChar char="•"/>
            </a:pPr>
            <a:r>
              <a:rPr lang="en-US" dirty="0">
                <a:latin typeface="Lato Black" panose="020F0A02020204030203" pitchFamily="34" charset="0"/>
              </a:rPr>
              <a:t>Districts must notify DPI of upcoming referendum within 10 days of adopting the resolution</a:t>
            </a:r>
          </a:p>
          <a:p>
            <a:pPr marL="171450" indent="-171450">
              <a:buFont typeface="Arial" panose="020B0604020202020204" pitchFamily="34" charset="0"/>
              <a:buChar char="•"/>
            </a:pPr>
            <a:r>
              <a:rPr lang="en-US" dirty="0">
                <a:latin typeface="Lato Black" panose="020F0A02020204030203" pitchFamily="34" charset="0"/>
              </a:rPr>
              <a:t>After the referendum vote, the district should update the vote to show the vote tally</a:t>
            </a:r>
          </a:p>
          <a:p>
            <a:pPr marL="171450" indent="-171450">
              <a:buFont typeface="Arial" panose="020B0604020202020204" pitchFamily="34" charset="0"/>
              <a:buChar char="•"/>
            </a:pPr>
            <a:r>
              <a:rPr lang="en-US" dirty="0">
                <a:latin typeface="Lato Black" panose="020F0A02020204030203" pitchFamily="34" charset="0"/>
              </a:rPr>
              <a:t>April every year, November</a:t>
            </a:r>
            <a:r>
              <a:rPr lang="en-US" baseline="0" dirty="0">
                <a:latin typeface="Lato Black" panose="020F0A02020204030203" pitchFamily="34" charset="0"/>
              </a:rPr>
              <a:t> every other year</a:t>
            </a:r>
            <a:endParaRPr lang="en-US" dirty="0">
              <a:latin typeface="Lato Black" panose="020F0A02020204030203" pitchFamily="34" charset="0"/>
            </a:endParaRP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29</a:t>
            </a:fld>
            <a:endParaRPr lang="en-US" dirty="0"/>
          </a:p>
        </p:txBody>
      </p:sp>
    </p:spTree>
    <p:extLst>
      <p:ext uri="{BB962C8B-B14F-4D97-AF65-F5344CB8AC3E}">
        <p14:creationId xmlns:p14="http://schemas.microsoft.com/office/powerpoint/2010/main" val="1168393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Districts are also required to send to DPI a copy of the adopted resolution authorizing election</a:t>
            </a:r>
          </a:p>
          <a:p>
            <a:pPr marL="171450" indent="-171450">
              <a:buFont typeface="Arial" panose="020B0604020202020204" pitchFamily="34" charset="0"/>
              <a:buChar char="•"/>
            </a:pPr>
            <a:r>
              <a:rPr lang="en-US" dirty="0">
                <a:latin typeface="Lato Black" panose="020F0A02020204030203" pitchFamily="34" charset="0"/>
              </a:rPr>
              <a:t>Districts are also required to send to DPI a copy of board of canvassers statement which reports official vote tally within 10 days of the election</a:t>
            </a:r>
          </a:p>
          <a:p>
            <a:pPr marL="171450" indent="-171450">
              <a:buFont typeface="Arial" panose="020B0604020202020204" pitchFamily="34" charset="0"/>
              <a:buChar char="•"/>
            </a:pPr>
            <a:r>
              <a:rPr lang="en-US" dirty="0">
                <a:latin typeface="Lato Black" panose="020F0A02020204030203" pitchFamily="34" charset="0"/>
              </a:rPr>
              <a:t>Questions: Roger Kordus</a:t>
            </a:r>
          </a:p>
          <a:p>
            <a:pPr marL="171450" indent="-171450">
              <a:buFont typeface="Arial" panose="020B0604020202020204" pitchFamily="34" charset="0"/>
              <a:buChar char="•"/>
            </a:pPr>
            <a:r>
              <a:rPr lang="en-US" altLang="en-US" sz="1200" dirty="0">
                <a:latin typeface="Lato Black" panose="020F0A02020204030203" pitchFamily="34" charset="0"/>
                <a:hlinkClick r:id="rId3"/>
              </a:rPr>
              <a:t>http://dpi.wi.gov/sfs/reporting/safr/referendum/procedures</a:t>
            </a:r>
            <a:r>
              <a:rPr lang="en-US" altLang="en-US" sz="1200" dirty="0">
                <a:solidFill>
                  <a:srgbClr val="C00000"/>
                </a:solidFill>
                <a:latin typeface="Lato Black" panose="020F0A02020204030203" pitchFamily="34" charset="0"/>
              </a:rPr>
              <a:t> </a:t>
            </a:r>
            <a:r>
              <a:rPr lang="en-US" dirty="0">
                <a:latin typeface="Lato Black" panose="020F0A02020204030203" pitchFamily="34" charset="0"/>
              </a:rPr>
              <a:t> </a:t>
            </a: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30</a:t>
            </a:fld>
            <a:endParaRPr lang="en-US" dirty="0"/>
          </a:p>
        </p:txBody>
      </p:sp>
    </p:spTree>
    <p:extLst>
      <p:ext uri="{BB962C8B-B14F-4D97-AF65-F5344CB8AC3E}">
        <p14:creationId xmlns:p14="http://schemas.microsoft.com/office/powerpoint/2010/main" val="3070736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 schedules and reporting are complex – no</a:t>
            </a:r>
            <a:r>
              <a:rPr lang="en-US" baseline="0" dirty="0"/>
              <a:t> way to do it justice in a couple of slides!</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32</a:t>
            </a:fld>
            <a:endParaRPr lang="en-US" dirty="0"/>
          </a:p>
        </p:txBody>
      </p:sp>
    </p:spTree>
    <p:extLst>
      <p:ext uri="{BB962C8B-B14F-4D97-AF65-F5344CB8AC3E}">
        <p14:creationId xmlns:p14="http://schemas.microsoft.com/office/powerpoint/2010/main" val="2436585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Report before levy is determined so you may correctly reduce your revenue limit exception before levying</a:t>
            </a:r>
          </a:p>
          <a:p>
            <a:pPr marL="171450" indent="-171450">
              <a:buFont typeface="Arial" panose="020B0604020202020204" pitchFamily="34" charset="0"/>
              <a:buChar char="•"/>
            </a:pPr>
            <a:r>
              <a:rPr lang="en-US" dirty="0">
                <a:latin typeface="Lato Black" panose="020F0A02020204030203" pitchFamily="34" charset="0"/>
              </a:rPr>
              <a:t>Data is</a:t>
            </a:r>
            <a:r>
              <a:rPr lang="en-US" baseline="0" dirty="0">
                <a:latin typeface="Lato Black" panose="020F0A02020204030203" pitchFamily="34" charset="0"/>
              </a:rPr>
              <a:t> </a:t>
            </a:r>
            <a:r>
              <a:rPr lang="en-US" dirty="0">
                <a:latin typeface="Lato Black" panose="020F0A02020204030203" pitchFamily="34" charset="0"/>
              </a:rPr>
              <a:t>used in the revenue limit calculation</a:t>
            </a:r>
          </a:p>
        </p:txBody>
      </p:sp>
      <p:sp>
        <p:nvSpPr>
          <p:cNvPr id="4" name="Slide Number Placeholder 3"/>
          <p:cNvSpPr>
            <a:spLocks noGrp="1"/>
          </p:cNvSpPr>
          <p:nvPr>
            <p:ph type="sldNum" sz="quarter" idx="10"/>
          </p:nvPr>
        </p:nvSpPr>
        <p:spPr/>
        <p:txBody>
          <a:bodyPr/>
          <a:lstStyle/>
          <a:p>
            <a:fld id="{BC3078BA-76AC-47CC-8912-CE62C1FC89D0}" type="slidenum">
              <a:rPr lang="en-US" smtClean="0"/>
              <a:t>33</a:t>
            </a:fld>
            <a:endParaRPr lang="en-US" dirty="0"/>
          </a:p>
        </p:txBody>
      </p:sp>
    </p:spTree>
    <p:extLst>
      <p:ext uri="{BB962C8B-B14F-4D97-AF65-F5344CB8AC3E}">
        <p14:creationId xmlns:p14="http://schemas.microsoft.com/office/powerpoint/2010/main" val="2740140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As the current budget year progresses, you may find expenditure needs that differ from the budget that was originally approved</a:t>
            </a:r>
          </a:p>
          <a:p>
            <a:pPr marL="171450" indent="-171450">
              <a:buFont typeface="Arial" panose="020B0604020202020204" pitchFamily="34" charset="0"/>
              <a:buChar char="•"/>
            </a:pPr>
            <a:r>
              <a:rPr lang="en-US" dirty="0">
                <a:latin typeface="Lato Black" panose="020F0A02020204030203" pitchFamily="34" charset="0"/>
              </a:rPr>
              <a:t>Changes in amount of appropriation and purposes (functions) must be approved by a two-thirds vote of the school board</a:t>
            </a:r>
          </a:p>
          <a:p>
            <a:pPr marL="171450" indent="-171450">
              <a:buFont typeface="Arial" panose="020B0604020202020204" pitchFamily="34" charset="0"/>
              <a:buChar char="•"/>
            </a:pPr>
            <a:r>
              <a:rPr lang="en-US" dirty="0">
                <a:latin typeface="Lato Black" panose="020F0A02020204030203" pitchFamily="34" charset="0"/>
              </a:rPr>
              <a:t>Publish a class 1 notice of the budget change within 10 days of Board approval</a:t>
            </a:r>
          </a:p>
          <a:p>
            <a:pPr marL="171450" indent="-171450">
              <a:buFont typeface="Arial" panose="020B0604020202020204" pitchFamily="34" charset="0"/>
              <a:buChar char="•"/>
            </a:pPr>
            <a:r>
              <a:rPr lang="en-US" dirty="0">
                <a:latin typeface="Lato Black" panose="020F0A02020204030203" pitchFamily="34" charset="0"/>
              </a:rPr>
              <a:t>Usually the budget is where you get your spending authority</a:t>
            </a:r>
          </a:p>
        </p:txBody>
      </p:sp>
      <p:sp>
        <p:nvSpPr>
          <p:cNvPr id="4" name="Slide Number Placeholder 3"/>
          <p:cNvSpPr>
            <a:spLocks noGrp="1"/>
          </p:cNvSpPr>
          <p:nvPr>
            <p:ph type="sldNum" sz="quarter" idx="10"/>
          </p:nvPr>
        </p:nvSpPr>
        <p:spPr/>
        <p:txBody>
          <a:bodyPr/>
          <a:lstStyle/>
          <a:p>
            <a:fld id="{BC3078BA-76AC-47CC-8912-CE62C1FC89D0}" type="slidenum">
              <a:rPr lang="en-US" smtClean="0"/>
              <a:t>34</a:t>
            </a:fld>
            <a:endParaRPr lang="en-US" dirty="0"/>
          </a:p>
        </p:txBody>
      </p:sp>
    </p:spTree>
    <p:extLst>
      <p:ext uri="{BB962C8B-B14F-4D97-AF65-F5344CB8AC3E}">
        <p14:creationId xmlns:p14="http://schemas.microsoft.com/office/powerpoint/2010/main" val="3484285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Planning for next</a:t>
            </a:r>
            <a:r>
              <a:rPr lang="en-US" baseline="0" dirty="0">
                <a:latin typeface="Lato Black" panose="020F0A02020204030203" pitchFamily="34" charset="0"/>
              </a:rPr>
              <a:t> year’s budget</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36</a:t>
            </a:fld>
            <a:endParaRPr lang="en-US" dirty="0"/>
          </a:p>
        </p:txBody>
      </p:sp>
    </p:spTree>
    <p:extLst>
      <p:ext uri="{BB962C8B-B14F-4D97-AF65-F5344CB8AC3E}">
        <p14:creationId xmlns:p14="http://schemas.microsoft.com/office/powerpoint/2010/main" val="353034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Use data and look for trends</a:t>
            </a:r>
          </a:p>
          <a:p>
            <a:pPr marL="171450" indent="-171450">
              <a:buFont typeface="Arial" panose="020B0604020202020204" pitchFamily="34" charset="0"/>
              <a:buChar char="•"/>
            </a:pPr>
            <a:r>
              <a:rPr lang="en-US" dirty="0">
                <a:latin typeface="Lato Black" panose="020F0A02020204030203" pitchFamily="34" charset="0"/>
              </a:rPr>
              <a:t>Student</a:t>
            </a:r>
            <a:r>
              <a:rPr lang="en-US" baseline="0" dirty="0">
                <a:latin typeface="Lato Black" panose="020F0A02020204030203" pitchFamily="34" charset="0"/>
              </a:rPr>
              <a:t> enrollment (headcount in buildings and resident counts</a:t>
            </a:r>
          </a:p>
          <a:p>
            <a:pPr marL="171450" indent="-171450">
              <a:buFont typeface="Arial" panose="020B0604020202020204" pitchFamily="34" charset="0"/>
              <a:buChar char="•"/>
            </a:pPr>
            <a:r>
              <a:rPr lang="en-US" baseline="0" dirty="0">
                <a:latin typeface="Lato Black" panose="020F0A02020204030203" pitchFamily="34" charset="0"/>
              </a:rPr>
              <a:t>Private schools taking vouchers in your area</a:t>
            </a:r>
          </a:p>
          <a:p>
            <a:pPr marL="171450" indent="-171450">
              <a:buFont typeface="Arial" panose="020B0604020202020204" pitchFamily="34" charset="0"/>
              <a:buChar char="•"/>
            </a:pPr>
            <a:r>
              <a:rPr lang="en-US" baseline="0" dirty="0">
                <a:latin typeface="Lato Black" panose="020F0A02020204030203" pitchFamily="34" charset="0"/>
              </a:rPr>
              <a:t>Real estate, housing, and property values</a:t>
            </a:r>
            <a:endParaRPr lang="en-US" dirty="0">
              <a:latin typeface="Lato Black" panose="020F0A02020204030203"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37</a:t>
            </a:fld>
            <a:endParaRPr lang="en-US" dirty="0"/>
          </a:p>
        </p:txBody>
      </p:sp>
    </p:spTree>
    <p:extLst>
      <p:ext uri="{BB962C8B-B14F-4D97-AF65-F5344CB8AC3E}">
        <p14:creationId xmlns:p14="http://schemas.microsoft.com/office/powerpoint/2010/main" val="126554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Lato Black" panose="020F0A02020204030203" pitchFamily="34" charset="0"/>
              </a:rPr>
              <a:t>Fiscal Year at a Glance -</a:t>
            </a:r>
            <a:r>
              <a:rPr lang="en-US" baseline="0" dirty="0">
                <a:latin typeface="Lato Black" panose="020F0A02020204030203" pitchFamily="34" charset="0"/>
              </a:rPr>
              <a:t> </a:t>
            </a:r>
            <a:r>
              <a:rPr lang="en-US" dirty="0">
                <a:latin typeface="Lato Black" panose="020F0A02020204030203" pitchFamily="34" charset="0"/>
              </a:rPr>
              <a:t>One two-sided document listing</a:t>
            </a:r>
            <a:r>
              <a:rPr lang="en-US" baseline="0" dirty="0">
                <a:latin typeface="Lato Black" panose="020F0A02020204030203" pitchFamily="34" charset="0"/>
              </a:rPr>
              <a:t> most of the finance teams reports</a:t>
            </a:r>
          </a:p>
          <a:p>
            <a:r>
              <a:rPr lang="en-US" baseline="0" dirty="0">
                <a:latin typeface="Lato Black" panose="020F0A02020204030203" pitchFamily="34" charset="0"/>
              </a:rPr>
              <a:t>Multi-tasker provides information for the three fiscal years on a bi-monthly basis</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3</a:t>
            </a:fld>
            <a:endParaRPr lang="en-US" dirty="0"/>
          </a:p>
        </p:txBody>
      </p:sp>
    </p:spTree>
    <p:extLst>
      <p:ext uri="{BB962C8B-B14F-4D97-AF65-F5344CB8AC3E}">
        <p14:creationId xmlns:p14="http://schemas.microsoft.com/office/powerpoint/2010/main" val="2772257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Review Board Policy to determine roles in the process, Board expectations</a:t>
            </a:r>
          </a:p>
          <a:p>
            <a:pPr marL="171450" indent="-171450">
              <a:buFont typeface="Arial" panose="020B0604020202020204" pitchFamily="34" charset="0"/>
              <a:buChar char="•"/>
            </a:pPr>
            <a:r>
              <a:rPr lang="en-US" dirty="0">
                <a:latin typeface="Lato Black" panose="020F0A02020204030203" pitchFamily="34" charset="0"/>
              </a:rPr>
              <a:t>Enrollment trends for staffing</a:t>
            </a:r>
            <a:r>
              <a:rPr lang="en-US" baseline="0" dirty="0">
                <a:latin typeface="Lato Black" panose="020F0A02020204030203" pitchFamily="34" charset="0"/>
              </a:rPr>
              <a:t> needs and residents for revenue projections</a:t>
            </a:r>
            <a:endParaRPr lang="en-US" dirty="0">
              <a:latin typeface="Lato Black" panose="020F0A02020204030203" pitchFamily="34" charset="0"/>
            </a:endParaRPr>
          </a:p>
          <a:p>
            <a:pPr marL="171450" indent="-171450">
              <a:buFont typeface="Arial" panose="020B0604020202020204" pitchFamily="34" charset="0"/>
              <a:buChar char="•"/>
            </a:pPr>
            <a:r>
              <a:rPr lang="en-US" dirty="0">
                <a:latin typeface="Lato Black" panose="020F0A02020204030203" pitchFamily="34" charset="0"/>
              </a:rPr>
              <a:t>Other trends</a:t>
            </a:r>
          </a:p>
          <a:p>
            <a:pPr marL="171450" indent="-171450">
              <a:buFont typeface="Arial" panose="020B0604020202020204" pitchFamily="34" charset="0"/>
              <a:buChar char="•"/>
            </a:pPr>
            <a:r>
              <a:rPr lang="en-US" dirty="0">
                <a:latin typeface="Lato Black" panose="020F0A02020204030203" pitchFamily="34" charset="0"/>
              </a:rPr>
              <a:t>Salary</a:t>
            </a:r>
            <a:r>
              <a:rPr lang="en-US" baseline="0" dirty="0">
                <a:latin typeface="Lato Black" panose="020F0A02020204030203" pitchFamily="34" charset="0"/>
              </a:rPr>
              <a:t> and benefit costs</a:t>
            </a:r>
          </a:p>
          <a:p>
            <a:pPr marL="171450" indent="-171450">
              <a:buFont typeface="Arial" panose="020B0604020202020204" pitchFamily="34" charset="0"/>
              <a:buChar char="•"/>
            </a:pPr>
            <a:r>
              <a:rPr lang="en-US" baseline="0" dirty="0">
                <a:latin typeface="Lato Black" panose="020F0A02020204030203" pitchFamily="34" charset="0"/>
              </a:rPr>
              <a:t>Transportation costs</a:t>
            </a:r>
          </a:p>
          <a:p>
            <a:pPr marL="171450" indent="-171450">
              <a:buFont typeface="Arial" panose="020B0604020202020204" pitchFamily="34" charset="0"/>
              <a:buChar char="•"/>
            </a:pPr>
            <a:r>
              <a:rPr lang="en-US" baseline="0" dirty="0">
                <a:latin typeface="Lato Black" panose="020F0A02020204030203" pitchFamily="34" charset="0"/>
              </a:rPr>
              <a:t>State Aids and Grants Revenue projections</a:t>
            </a:r>
          </a:p>
          <a:p>
            <a:pPr marL="171450" indent="-171450">
              <a:buFont typeface="Arial" panose="020B0604020202020204" pitchFamily="34" charset="0"/>
              <a:buChar char="•"/>
            </a:pPr>
            <a:r>
              <a:rPr lang="en-US" baseline="0" dirty="0">
                <a:latin typeface="Lato Black" panose="020F0A02020204030203" pitchFamily="34" charset="0"/>
              </a:rPr>
              <a:t>Revenue limit projections</a:t>
            </a:r>
            <a:endParaRPr lang="en-US" dirty="0">
              <a:latin typeface="Lato Black" panose="020F0A02020204030203"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38</a:t>
            </a:fld>
            <a:endParaRPr lang="en-US" dirty="0"/>
          </a:p>
        </p:txBody>
      </p:sp>
    </p:spTree>
    <p:extLst>
      <p:ext uri="{BB962C8B-B14F-4D97-AF65-F5344CB8AC3E}">
        <p14:creationId xmlns:p14="http://schemas.microsoft.com/office/powerpoint/2010/main" val="2412338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3068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SFS Team’s main method</a:t>
            </a:r>
            <a:r>
              <a:rPr lang="en-US" baseline="0" dirty="0"/>
              <a:t> for communicating with the field</a:t>
            </a: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42</a:t>
            </a:fld>
            <a:endParaRPr lang="en-US" dirty="0"/>
          </a:p>
        </p:txBody>
      </p:sp>
    </p:spTree>
    <p:extLst>
      <p:ext uri="{BB962C8B-B14F-4D97-AF65-F5344CB8AC3E}">
        <p14:creationId xmlns:p14="http://schemas.microsoft.com/office/powerpoint/2010/main" val="2099970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For choosing to work in</a:t>
            </a:r>
            <a:r>
              <a:rPr lang="en-US" baseline="0" dirty="0">
                <a:latin typeface="Lato Black" panose="020F0A02020204030203" pitchFamily="34" charset="0"/>
              </a:rPr>
              <a:t> a public school setting and sharing your talents with those that educate children</a:t>
            </a:r>
          </a:p>
          <a:p>
            <a:pPr marL="171450" indent="-171450">
              <a:buFont typeface="Arial" panose="020B0604020202020204" pitchFamily="34" charset="0"/>
              <a:buChar char="•"/>
            </a:pPr>
            <a:r>
              <a:rPr lang="en-US" baseline="0" dirty="0">
                <a:latin typeface="Lato Black" panose="020F0A02020204030203" pitchFamily="34" charset="0"/>
              </a:rPr>
              <a:t>Best wishes in your pursuit of knowledge unique to public schools</a:t>
            </a:r>
          </a:p>
          <a:p>
            <a:pPr marL="171450" indent="-171450">
              <a:buFont typeface="Arial" panose="020B0604020202020204" pitchFamily="34" charset="0"/>
              <a:buChar char="•"/>
            </a:pPr>
            <a:r>
              <a:rPr lang="en-US" baseline="0" dirty="0">
                <a:latin typeface="Lato Black" panose="020F0A02020204030203" pitchFamily="34" charset="0"/>
              </a:rPr>
              <a:t>Contact DPI or another peer if you need help</a:t>
            </a:r>
          </a:p>
          <a:p>
            <a:pPr marL="171450" indent="-171450">
              <a:buFont typeface="Arial" panose="020B0604020202020204" pitchFamily="34" charset="0"/>
              <a:buChar char="•"/>
            </a:pPr>
            <a:r>
              <a:rPr lang="en-US" baseline="0" dirty="0">
                <a:latin typeface="Lato Black" panose="020F0A02020204030203" pitchFamily="34" charset="0"/>
              </a:rPr>
              <a:t>Thanks you for your participation and feedback so we can all learn something new</a:t>
            </a: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45</a:t>
            </a:fld>
            <a:endParaRPr lang="en-US" dirty="0"/>
          </a:p>
        </p:txBody>
      </p:sp>
    </p:spTree>
    <p:extLst>
      <p:ext uri="{BB962C8B-B14F-4D97-AF65-F5344CB8AC3E}">
        <p14:creationId xmlns:p14="http://schemas.microsoft.com/office/powerpoint/2010/main" val="140928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Lato Black" panose="020F0A02020204030203" pitchFamily="34" charset="0"/>
            </a:endParaRPr>
          </a:p>
        </p:txBody>
      </p:sp>
      <p:sp>
        <p:nvSpPr>
          <p:cNvPr id="4" name="Slide Number Placeholder 3"/>
          <p:cNvSpPr>
            <a:spLocks noGrp="1"/>
          </p:cNvSpPr>
          <p:nvPr>
            <p:ph type="sldNum" sz="quarter" idx="10"/>
          </p:nvPr>
        </p:nvSpPr>
        <p:spPr/>
        <p:txBody>
          <a:bodyPr/>
          <a:lstStyle/>
          <a:p>
            <a:fld id="{BC3078BA-76AC-47CC-8912-CE62C1FC89D0}" type="slidenum">
              <a:rPr lang="en-US" smtClean="0"/>
              <a:t>4</a:t>
            </a:fld>
            <a:endParaRPr lang="en-US" dirty="0"/>
          </a:p>
        </p:txBody>
      </p:sp>
    </p:spTree>
    <p:extLst>
      <p:ext uri="{BB962C8B-B14F-4D97-AF65-F5344CB8AC3E}">
        <p14:creationId xmlns:p14="http://schemas.microsoft.com/office/powerpoint/2010/main" val="379261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Annual audit of the district’s financial records by an independent auditor is required under Wisconsin state law</a:t>
            </a:r>
          </a:p>
          <a:p>
            <a:pPr marL="171450" indent="-171450">
              <a:buFont typeface="Arial" panose="020B0604020202020204" pitchFamily="34" charset="0"/>
              <a:buChar char="•"/>
            </a:pPr>
            <a:r>
              <a:rPr lang="en-US" dirty="0">
                <a:latin typeface="Lato Black" panose="020F0A02020204030203" pitchFamily="34" charset="0"/>
              </a:rPr>
              <a:t>Independent auditors will verify that the financial statements present fairly the balance sheet as of June 30th as well as the results of operations for the school year that ended on that date</a:t>
            </a:r>
          </a:p>
          <a:p>
            <a:pPr marL="171450" indent="-171450">
              <a:buFont typeface="Arial" panose="020B0604020202020204" pitchFamily="34" charset="0"/>
              <a:buChar char="•"/>
            </a:pPr>
            <a:r>
              <a:rPr lang="en-US" dirty="0">
                <a:latin typeface="Lato Black" panose="020F0A02020204030203" pitchFamily="34" charset="0"/>
              </a:rPr>
              <a:t>Independent auditors will apply state and federal</a:t>
            </a:r>
            <a:r>
              <a:rPr lang="en-US" baseline="0" dirty="0">
                <a:latin typeface="Lato Black" panose="020F0A02020204030203" pitchFamily="34" charset="0"/>
              </a:rPr>
              <a:t> audit programs</a:t>
            </a:r>
            <a:endParaRPr lang="en-US" dirty="0">
              <a:latin typeface="Lato Black" panose="020F0A02020204030203"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5</a:t>
            </a:fld>
            <a:endParaRPr lang="en-US" dirty="0"/>
          </a:p>
        </p:txBody>
      </p:sp>
    </p:spTree>
    <p:extLst>
      <p:ext uri="{BB962C8B-B14F-4D97-AF65-F5344CB8AC3E}">
        <p14:creationId xmlns:p14="http://schemas.microsoft.com/office/powerpoint/2010/main" val="118075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Black" panose="020F0A02020204030203" pitchFamily="34" charset="0"/>
              </a:rPr>
              <a:t>Independent auditors will verify that the financial statements present fairly the balance sheet as of June 30th as well as the results of operations for the school year that ended on that date</a:t>
            </a:r>
          </a:p>
          <a:p>
            <a:pPr marL="171450" indent="-171450">
              <a:buFont typeface="Arial" panose="020B0604020202020204" pitchFamily="34" charset="0"/>
              <a:buChar char="•"/>
            </a:pPr>
            <a:r>
              <a:rPr lang="en-US" dirty="0">
                <a:latin typeface="Lato Black" panose="020F0A02020204030203" pitchFamily="34" charset="0"/>
              </a:rPr>
              <a:t>Maintain public confidence in the reliability of published financial data</a:t>
            </a:r>
          </a:p>
          <a:p>
            <a:pPr marL="171450" indent="-171450">
              <a:buFont typeface="Arial" panose="020B0604020202020204" pitchFamily="34" charset="0"/>
              <a:buChar char="•"/>
            </a:pPr>
            <a:r>
              <a:rPr lang="en-US" dirty="0">
                <a:latin typeface="Lato Black" panose="020F0A02020204030203" pitchFamily="34" charset="0"/>
              </a:rPr>
              <a:t>Assure users that the financial statements are fairly presented in accordance with Generally Accepted Accounting Principles (GAAP)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Lato Black" panose="020F0A02020204030203" pitchFamily="34" charset="0"/>
              </a:rPr>
              <a:t>Independent auditors will apply state and federal</a:t>
            </a:r>
            <a:r>
              <a:rPr lang="en-US" baseline="0" dirty="0">
                <a:latin typeface="Lato Black" panose="020F0A02020204030203" pitchFamily="34" charset="0"/>
              </a:rPr>
              <a:t> audit programs to d</a:t>
            </a:r>
            <a:r>
              <a:rPr lang="en-US" dirty="0">
                <a:latin typeface="Lato Black" panose="020F0A02020204030203" pitchFamily="34" charset="0"/>
              </a:rPr>
              <a:t>etermine compliance with state and federal requirements</a:t>
            </a:r>
          </a:p>
        </p:txBody>
      </p:sp>
      <p:sp>
        <p:nvSpPr>
          <p:cNvPr id="4" name="Slide Number Placeholder 3"/>
          <p:cNvSpPr>
            <a:spLocks noGrp="1"/>
          </p:cNvSpPr>
          <p:nvPr>
            <p:ph type="sldNum" sz="quarter" idx="10"/>
          </p:nvPr>
        </p:nvSpPr>
        <p:spPr/>
        <p:txBody>
          <a:bodyPr/>
          <a:lstStyle/>
          <a:p>
            <a:fld id="{BC3078BA-76AC-47CC-8912-CE62C1FC89D0}" type="slidenum">
              <a:rPr lang="en-US" smtClean="0"/>
              <a:t>6</a:t>
            </a:fld>
            <a:endParaRPr lang="en-US" dirty="0"/>
          </a:p>
        </p:txBody>
      </p:sp>
    </p:spTree>
    <p:extLst>
      <p:ext uri="{BB962C8B-B14F-4D97-AF65-F5344CB8AC3E}">
        <p14:creationId xmlns:p14="http://schemas.microsoft.com/office/powerpoint/2010/main" val="389730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Lato Black" panose="020F0A02020204030203" pitchFamily="34" charset="0"/>
              </a:rPr>
              <a:t>Request a list of all items needed </a:t>
            </a:r>
          </a:p>
          <a:p>
            <a:pPr marL="171450" indent="-171450">
              <a:buFont typeface="Arial" panose="020B0604020202020204" pitchFamily="34" charset="0"/>
              <a:buChar char="•"/>
            </a:pPr>
            <a:r>
              <a:rPr lang="en-US" dirty="0">
                <a:latin typeface="Lato Black" panose="020F0A02020204030203" pitchFamily="34" charset="0"/>
              </a:rPr>
              <a:t>Post all year-end items</a:t>
            </a:r>
          </a:p>
          <a:p>
            <a:pPr marL="171450" indent="-171450">
              <a:buFont typeface="Arial" panose="020B0604020202020204" pitchFamily="34" charset="0"/>
              <a:buChar char="•"/>
            </a:pPr>
            <a:r>
              <a:rPr lang="en-US" dirty="0">
                <a:latin typeface="Lato Black" panose="020F0A02020204030203" pitchFamily="34" charset="0"/>
              </a:rPr>
              <a:t>Reconcile all balance sheet accounts</a:t>
            </a:r>
          </a:p>
          <a:p>
            <a:pPr marL="171450" indent="-171450">
              <a:buFont typeface="Arial" panose="020B0604020202020204" pitchFamily="34" charset="0"/>
              <a:buChar char="•"/>
            </a:pPr>
            <a:r>
              <a:rPr lang="en-US" dirty="0">
                <a:latin typeface="Lato Black" panose="020F0A02020204030203" pitchFamily="34" charset="0"/>
              </a:rPr>
              <a:t>Have all manual journal entries available for review</a:t>
            </a:r>
          </a:p>
          <a:p>
            <a:pPr marL="171450" indent="-171450">
              <a:buFont typeface="Arial" panose="020B0604020202020204" pitchFamily="34" charset="0"/>
              <a:buChar char="•"/>
            </a:pPr>
            <a:r>
              <a:rPr lang="en-US" dirty="0">
                <a:latin typeface="Lato Black" panose="020F0A02020204030203" pitchFamily="34" charset="0"/>
              </a:rPr>
              <a:t>Print year-end general ledger, revenue &amp; expenditure reports </a:t>
            </a:r>
          </a:p>
          <a:p>
            <a:pPr marL="171450" indent="-171450">
              <a:buFont typeface="Arial" panose="020B0604020202020204" pitchFamily="34" charset="0"/>
              <a:buChar char="•"/>
            </a:pPr>
            <a:r>
              <a:rPr lang="en-US" dirty="0">
                <a:latin typeface="Lato Black" panose="020F0A02020204030203" pitchFamily="34" charset="0"/>
              </a:rPr>
              <a:t>Reconcile Cash MONTHLY</a:t>
            </a:r>
          </a:p>
          <a:p>
            <a:pPr marL="171450" indent="-171450">
              <a:buFont typeface="Arial" panose="020B0604020202020204" pitchFamily="34" charset="0"/>
              <a:buChar char="•"/>
            </a:pPr>
            <a:r>
              <a:rPr lang="en-US" dirty="0">
                <a:latin typeface="Lato Black" panose="020F0A02020204030203" pitchFamily="34" charset="0"/>
              </a:rPr>
              <a:t>Have OPEB</a:t>
            </a:r>
            <a:r>
              <a:rPr lang="en-US" baseline="0" dirty="0">
                <a:latin typeface="Lato Black" panose="020F0A02020204030203" pitchFamily="34" charset="0"/>
              </a:rPr>
              <a:t> information available in a timely manner</a:t>
            </a:r>
            <a:endParaRPr lang="en-US" dirty="0">
              <a:latin typeface="Lato Black" panose="020F0A02020204030203" pitchFamily="34" charset="0"/>
            </a:endParaRPr>
          </a:p>
          <a:p>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8</a:t>
            </a:fld>
            <a:endParaRPr lang="en-US" dirty="0"/>
          </a:p>
        </p:txBody>
      </p:sp>
    </p:spTree>
    <p:extLst>
      <p:ext uri="{BB962C8B-B14F-4D97-AF65-F5344CB8AC3E}">
        <p14:creationId xmlns:p14="http://schemas.microsoft.com/office/powerpoint/2010/main" val="190339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9</a:t>
            </a:fld>
            <a:endParaRPr lang="en-US" dirty="0"/>
          </a:p>
        </p:txBody>
      </p:sp>
    </p:spTree>
    <p:extLst>
      <p:ext uri="{BB962C8B-B14F-4D97-AF65-F5344CB8AC3E}">
        <p14:creationId xmlns:p14="http://schemas.microsoft.com/office/powerpoint/2010/main" val="3601728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Lato Black" panose="020F0A02020204030203" pitchFamily="34" charset="0"/>
              </a:rPr>
              <a:t>Busiest DPI finance reporting cycle is late summer/early fall</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3078BA-76AC-47CC-8912-CE62C1FC89D0}" type="slidenum">
              <a:rPr lang="en-US" smtClean="0"/>
              <a:t>10</a:t>
            </a:fld>
            <a:endParaRPr lang="en-US" dirty="0"/>
          </a:p>
        </p:txBody>
      </p:sp>
    </p:spTree>
    <p:extLst>
      <p:ext uri="{BB962C8B-B14F-4D97-AF65-F5344CB8AC3E}">
        <p14:creationId xmlns:p14="http://schemas.microsoft.com/office/powerpoint/2010/main" val="1899237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20068E-4B0C-485D-A18A-38FE3EF0563B}" type="datetime1">
              <a:rPr lang="en-US" smtClean="0"/>
              <a:t>10/10/2022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F8F3A2-5DEE-4E2D-ACFE-D2250D8C2050}" type="slidenum">
              <a:rPr lang="en-US" smtClean="0"/>
              <a:t>‹#›</a:t>
            </a:fld>
            <a:endParaRPr lang="en-US" dirty="0"/>
          </a:p>
        </p:txBody>
      </p:sp>
    </p:spTree>
    <p:extLst>
      <p:ext uri="{BB962C8B-B14F-4D97-AF65-F5344CB8AC3E}">
        <p14:creationId xmlns:p14="http://schemas.microsoft.com/office/powerpoint/2010/main" val="4292057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8" r:id="rId4"/>
    <p:sldLayoutId id="2147483699" r:id="rId5"/>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dpi.wi.gov/sfs/communications/calendars/overview"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pi.wi.gov/sfs/finances/wufar/accounting-issues-exampl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pi.wi.gov/sfs/communications/bulletin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hyperlink" Target="https://dpi.wi.gov/sfs" TargetMode="External"/><Relationship Id="rId2" Type="http://schemas.openxmlformats.org/officeDocument/2006/relationships/hyperlink" Target="mailto:dpifin@dpi.wi.gov" TargetMode="External"/><Relationship Id="rId1" Type="http://schemas.openxmlformats.org/officeDocument/2006/relationships/slideLayout" Target="../slideLayouts/slideLayout2.xml"/><Relationship Id="rId4" Type="http://schemas.openxmlformats.org/officeDocument/2006/relationships/hyperlink" Target="https://dpi.wi.gov/sfs/communications/staff-directory"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mailto:mark.elworthy@dpi.wi.gov"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453896" y="1493758"/>
            <a:ext cx="6235227" cy="1802175"/>
          </a:xfrm>
          <a:prstGeom prst="rect">
            <a:avLst/>
          </a:prstGeom>
        </p:spPr>
        <p:txBody>
          <a:bodyPr vert="horz" lIns="91440" tIns="45720" rIns="91440" bIns="45720" rtlCol="0">
            <a:normAutofit/>
          </a:bodyPr>
          <a:lstStyle>
            <a:lvl1pPr marL="0" indent="0" algn="ctr" defTabSz="685800" rtl="0" eaLnBrk="1" latinLnBrk="0" hangingPunct="1">
              <a:lnSpc>
                <a:spcPts val="3820"/>
              </a:lnSpc>
              <a:spcBef>
                <a:spcPts val="0"/>
              </a:spcBef>
              <a:spcAft>
                <a:spcPts val="3000"/>
              </a:spcAft>
              <a:buFont typeface="Arial"/>
              <a:buNone/>
              <a:defRPr sz="3600" b="1" kern="1200" baseline="0">
                <a:solidFill>
                  <a:srgbClr val="333399"/>
                </a:solidFill>
                <a:latin typeface="Lato Black" panose="020F0A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637" kern="1200">
                <a:solidFill>
                  <a:srgbClr val="333399"/>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637" kern="1200">
                <a:solidFill>
                  <a:srgbClr val="333399"/>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637" kern="1200">
                <a:solidFill>
                  <a:srgbClr val="333399"/>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637" kern="1200">
                <a:solidFill>
                  <a:srgbClr val="333399"/>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4500" dirty="0"/>
              <a:t>Fiscal Year at a Glance</a:t>
            </a:r>
            <a:br>
              <a:rPr lang="en-US" sz="4500" dirty="0"/>
            </a:br>
            <a:r>
              <a:rPr lang="en-US" sz="3000" b="0" dirty="0">
                <a:latin typeface="Lato" panose="020F0502020204030203" pitchFamily="34" charset="0"/>
              </a:rPr>
              <a:t>WASBO Fall Conference</a:t>
            </a:r>
            <a:br>
              <a:rPr lang="en-US" sz="3000" b="0" dirty="0">
                <a:latin typeface="Lato" panose="020F0502020204030203" pitchFamily="34" charset="0"/>
              </a:rPr>
            </a:br>
            <a:r>
              <a:rPr lang="en-US" sz="3000" b="0" dirty="0">
                <a:latin typeface="Lato" panose="020F0502020204030203" pitchFamily="34" charset="0"/>
              </a:rPr>
              <a:t>Year of Success</a:t>
            </a:r>
          </a:p>
        </p:txBody>
      </p:sp>
      <p:sp>
        <p:nvSpPr>
          <p:cNvPr id="3" name="Text Placeholder 2"/>
          <p:cNvSpPr>
            <a:spLocks noGrp="1"/>
          </p:cNvSpPr>
          <p:nvPr>
            <p:ph type="body" sz="quarter" idx="11"/>
          </p:nvPr>
        </p:nvSpPr>
        <p:spPr>
          <a:xfrm>
            <a:off x="6195462" y="3295933"/>
            <a:ext cx="2374797" cy="1068417"/>
          </a:xfrm>
        </p:spPr>
        <p:txBody>
          <a:bodyPr>
            <a:noAutofit/>
          </a:bodyPr>
          <a:lstStyle/>
          <a:p>
            <a:pPr>
              <a:spcAft>
                <a:spcPts val="1200"/>
              </a:spcAft>
            </a:pPr>
            <a:r>
              <a:rPr lang="en-US" sz="1318" dirty="0"/>
              <a:t>Mark Elworthy, Director            </a:t>
            </a:r>
          </a:p>
          <a:p>
            <a:pPr>
              <a:spcAft>
                <a:spcPts val="1200"/>
              </a:spcAft>
            </a:pPr>
            <a:r>
              <a:rPr lang="en-US" sz="1318" dirty="0"/>
              <a:t>School Financial Services</a:t>
            </a:r>
          </a:p>
          <a:p>
            <a:pPr>
              <a:lnSpc>
                <a:spcPts val="1182"/>
              </a:lnSpc>
              <a:spcAft>
                <a:spcPts val="1200"/>
              </a:spcAft>
            </a:pPr>
            <a:r>
              <a:rPr lang="en-US" sz="1318" dirty="0"/>
              <a:t>October 6, 2022</a:t>
            </a:r>
          </a:p>
        </p:txBody>
      </p:sp>
    </p:spTree>
    <p:extLst>
      <p:ext uri="{BB962C8B-B14F-4D97-AF65-F5344CB8AC3E}">
        <p14:creationId xmlns:p14="http://schemas.microsoft.com/office/powerpoint/2010/main" val="771226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Prior Year DPI Reports</a:t>
            </a:r>
          </a:p>
        </p:txBody>
      </p:sp>
      <p:sp>
        <p:nvSpPr>
          <p:cNvPr id="3" name="Text Placeholder 2"/>
          <p:cNvSpPr>
            <a:spLocks noGrp="1"/>
          </p:cNvSpPr>
          <p:nvPr>
            <p:ph type="body" sz="quarter" idx="14"/>
          </p:nvPr>
        </p:nvSpPr>
        <p:spPr>
          <a:xfrm>
            <a:off x="4081883" y="1657737"/>
            <a:ext cx="3682897" cy="2179854"/>
          </a:xfrm>
        </p:spPr>
        <p:txBody>
          <a:bodyPr>
            <a:normAutofit/>
          </a:bodyPr>
          <a:lstStyle/>
          <a:p>
            <a:pPr marL="0" indent="0">
              <a:buNone/>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 y="1474857"/>
            <a:ext cx="2226536" cy="2545614"/>
          </a:xfrm>
          <a:prstGeom prst="rect">
            <a:avLst/>
          </a:prstGeom>
        </p:spPr>
      </p:pic>
      <p:pic>
        <p:nvPicPr>
          <p:cNvPr id="7" name="Picture 6">
            <a:extLst>
              <a:ext uri="{FF2B5EF4-FFF2-40B4-BE49-F238E27FC236}">
                <a16:creationId xmlns:a16="http://schemas.microsoft.com/office/drawing/2014/main" id="{5D62B992-0EAC-CDA1-B0CB-ECE129D2E445}"/>
              </a:ext>
            </a:extLst>
          </p:cNvPr>
          <p:cNvPicPr>
            <a:picLocks noChangeAspect="1"/>
          </p:cNvPicPr>
          <p:nvPr/>
        </p:nvPicPr>
        <p:blipFill>
          <a:blip r:embed="rId4"/>
          <a:stretch>
            <a:fillRect/>
          </a:stretch>
        </p:blipFill>
        <p:spPr>
          <a:xfrm>
            <a:off x="-71718" y="815788"/>
            <a:ext cx="9215718" cy="4327711"/>
          </a:xfrm>
          <a:prstGeom prst="rect">
            <a:avLst/>
          </a:prstGeom>
        </p:spPr>
      </p:pic>
    </p:spTree>
    <p:extLst>
      <p:ext uri="{BB962C8B-B14F-4D97-AF65-F5344CB8AC3E}">
        <p14:creationId xmlns:p14="http://schemas.microsoft.com/office/powerpoint/2010/main" val="1867918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Third Friday of September Count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980" y="1263213"/>
            <a:ext cx="2600040" cy="2214716"/>
          </a:xfrm>
          <a:prstGeom prst="rect">
            <a:avLst/>
          </a:prstGeom>
        </p:spPr>
      </p:pic>
      <p:pic>
        <p:nvPicPr>
          <p:cNvPr id="3" name="Picture 2"/>
          <p:cNvPicPr>
            <a:picLocks noChangeAspect="1"/>
          </p:cNvPicPr>
          <p:nvPr/>
        </p:nvPicPr>
        <p:blipFill rotWithShape="1">
          <a:blip r:embed="rId4"/>
          <a:srcRect t="3877" b="820"/>
          <a:stretch/>
        </p:blipFill>
        <p:spPr>
          <a:xfrm>
            <a:off x="6725264" y="2907827"/>
            <a:ext cx="1865979" cy="183193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16" y="2940425"/>
            <a:ext cx="2652132" cy="1766740"/>
          </a:xfrm>
          <a:prstGeom prst="rect">
            <a:avLst/>
          </a:prstGeom>
        </p:spPr>
      </p:pic>
    </p:spTree>
    <p:extLst>
      <p:ext uri="{BB962C8B-B14F-4D97-AF65-F5344CB8AC3E}">
        <p14:creationId xmlns:p14="http://schemas.microsoft.com/office/powerpoint/2010/main" val="42269516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122" y="1978429"/>
            <a:ext cx="1938379" cy="1651112"/>
          </a:xfrm>
          <a:prstGeom prst="rect">
            <a:avLst/>
          </a:prstGeom>
        </p:spPr>
      </p:pic>
      <p:sp>
        <p:nvSpPr>
          <p:cNvPr id="2" name="Text Placeholder 1"/>
          <p:cNvSpPr>
            <a:spLocks noGrp="1"/>
          </p:cNvSpPr>
          <p:nvPr>
            <p:ph type="body" sz="quarter" idx="13"/>
          </p:nvPr>
        </p:nvSpPr>
        <p:spPr/>
        <p:txBody>
          <a:bodyPr/>
          <a:lstStyle/>
          <a:p>
            <a:r>
              <a:rPr lang="en-US" dirty="0"/>
              <a:t>Membership vs. Enrollment</a:t>
            </a:r>
          </a:p>
        </p:txBody>
      </p:sp>
      <p:sp>
        <p:nvSpPr>
          <p:cNvPr id="3" name="Text Placeholder 2"/>
          <p:cNvSpPr>
            <a:spLocks noGrp="1"/>
          </p:cNvSpPr>
          <p:nvPr>
            <p:ph type="body" sz="quarter" idx="4294967295"/>
          </p:nvPr>
        </p:nvSpPr>
        <p:spPr>
          <a:xfrm>
            <a:off x="464907" y="1311004"/>
            <a:ext cx="3890963" cy="771525"/>
          </a:xfrm>
        </p:spPr>
        <p:txBody>
          <a:bodyPr/>
          <a:lstStyle/>
          <a:p>
            <a:pPr marL="0" indent="0" algn="ctr">
              <a:buNone/>
            </a:pPr>
            <a:r>
              <a:rPr lang="en-US" b="0" dirty="0">
                <a:latin typeface="Lato Black" panose="020F0A02020204030203" pitchFamily="34" charset="0"/>
              </a:rPr>
              <a:t>MEMBERSHIP</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7826" y="1978429"/>
            <a:ext cx="1745731" cy="1651112"/>
          </a:xfrm>
          <a:prstGeom prst="rect">
            <a:avLst/>
          </a:prstGeom>
        </p:spPr>
      </p:pic>
      <p:sp>
        <p:nvSpPr>
          <p:cNvPr id="5" name="Text Placeholder 2"/>
          <p:cNvSpPr txBox="1">
            <a:spLocks/>
          </p:cNvSpPr>
          <p:nvPr/>
        </p:nvSpPr>
        <p:spPr>
          <a:xfrm>
            <a:off x="465514" y="3643748"/>
            <a:ext cx="3890356" cy="1185947"/>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Where kids live</a:t>
            </a:r>
          </a:p>
          <a:p>
            <a:pPr>
              <a:lnSpc>
                <a:spcPct val="100000"/>
              </a:lnSpc>
            </a:pPr>
            <a:r>
              <a:rPr lang="en-US" dirty="0"/>
              <a:t>Drives district revenues</a:t>
            </a:r>
          </a:p>
        </p:txBody>
      </p:sp>
      <p:sp>
        <p:nvSpPr>
          <p:cNvPr id="6" name="Text Placeholder 2"/>
          <p:cNvSpPr txBox="1">
            <a:spLocks/>
          </p:cNvSpPr>
          <p:nvPr/>
        </p:nvSpPr>
        <p:spPr>
          <a:xfrm>
            <a:off x="4921135" y="1205742"/>
            <a:ext cx="3890356" cy="772687"/>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b="0" dirty="0">
                <a:latin typeface="Lato Black" panose="020F0A02020204030203" pitchFamily="34" charset="0"/>
              </a:rPr>
              <a:t>ENROLLMENT</a:t>
            </a:r>
          </a:p>
        </p:txBody>
      </p:sp>
      <p:sp>
        <p:nvSpPr>
          <p:cNvPr id="8" name="Text Placeholder 2"/>
          <p:cNvSpPr txBox="1">
            <a:spLocks/>
          </p:cNvSpPr>
          <p:nvPr/>
        </p:nvSpPr>
        <p:spPr>
          <a:xfrm>
            <a:off x="4921135" y="3643748"/>
            <a:ext cx="3890356" cy="1185947"/>
          </a:xfrm>
          <a:prstGeom prst="rect">
            <a:avLst/>
          </a:prstGeom>
        </p:spPr>
        <p:txBody>
          <a:bodyPr vert="horz" lIns="91440" tIns="45720" rIns="91440" bIns="45720" rtlCol="0">
            <a:normAutofit/>
          </a:bodyPr>
          <a:lstStyle>
            <a:lvl1pPr marL="342900" indent="-342900" algn="l" defTabSz="685800" rtl="0" eaLnBrk="1" latinLnBrk="0" hangingPunct="1">
              <a:lnSpc>
                <a:spcPct val="150000"/>
              </a:lnSpc>
              <a:spcBef>
                <a:spcPts val="0"/>
              </a:spcBef>
              <a:spcAft>
                <a:spcPts val="439"/>
              </a:spcAft>
              <a:buFont typeface="Arial"/>
              <a:buChar char="•"/>
              <a:defRPr sz="2400" b="1" kern="1200">
                <a:solidFill>
                  <a:schemeClr val="tx1"/>
                </a:solidFill>
                <a:latin typeface="Lato" panose="020F0502020204030203" pitchFamily="34" charset="0"/>
                <a:ea typeface="+mn-ea"/>
                <a:cs typeface="+mn-cs"/>
              </a:defRPr>
            </a:lvl1pPr>
            <a:lvl2pPr marL="342789" indent="0" algn="l" defTabSz="685800" rtl="0" eaLnBrk="1" latinLnBrk="0" hangingPunct="1">
              <a:lnSpc>
                <a:spcPct val="150000"/>
              </a:lnSpc>
              <a:spcBef>
                <a:spcPts val="375"/>
              </a:spcBef>
              <a:buFont typeface="Lato" panose="020F0502020204030203" pitchFamily="34" charset="0"/>
              <a:buNone/>
              <a:defRPr sz="1758" kern="1200">
                <a:solidFill>
                  <a:schemeClr val="tx1"/>
                </a:solidFill>
                <a:latin typeface="Lato" panose="020F0502020204030203" pitchFamily="34" charset="0"/>
                <a:ea typeface="+mn-ea"/>
                <a:cs typeface="+mn-cs"/>
              </a:defRPr>
            </a:lvl2pPr>
            <a:lvl3pPr marL="68557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3pPr>
            <a:lvl4pPr marL="1028368"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4pPr>
            <a:lvl5pPr marL="1371157" indent="0" algn="l" defTabSz="685800" rtl="0" eaLnBrk="1" latinLnBrk="0" hangingPunct="1">
              <a:lnSpc>
                <a:spcPct val="90000"/>
              </a:lnSpc>
              <a:spcBef>
                <a:spcPts val="375"/>
              </a:spcBef>
              <a:buFont typeface="Arial" panose="020B0604020202020204" pitchFamily="34" charset="0"/>
              <a:buNone/>
              <a:defRPr sz="1758"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Where kids learn</a:t>
            </a:r>
          </a:p>
          <a:p>
            <a:pPr>
              <a:lnSpc>
                <a:spcPct val="100000"/>
              </a:lnSpc>
            </a:pPr>
            <a:r>
              <a:rPr lang="en-US" dirty="0"/>
              <a:t>Drives district expenses</a:t>
            </a:r>
          </a:p>
        </p:txBody>
      </p:sp>
    </p:spTree>
    <p:extLst>
      <p:ext uri="{BB962C8B-B14F-4D97-AF65-F5344CB8AC3E}">
        <p14:creationId xmlns:p14="http://schemas.microsoft.com/office/powerpoint/2010/main" val="13705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This Year Affects the Future</a:t>
            </a:r>
          </a:p>
        </p:txBody>
      </p:sp>
      <p:graphicFrame>
        <p:nvGraphicFramePr>
          <p:cNvPr id="4" name="Table 3"/>
          <p:cNvGraphicFramePr>
            <a:graphicFrameLocks noGrp="1"/>
          </p:cNvGraphicFramePr>
          <p:nvPr>
            <p:extLst>
              <p:ext uri="{D42A27DB-BD31-4B8C-83A1-F6EECF244321}">
                <p14:modId xmlns:p14="http://schemas.microsoft.com/office/powerpoint/2010/main" val="3313733517"/>
              </p:ext>
            </p:extLst>
          </p:nvPr>
        </p:nvGraphicFramePr>
        <p:xfrm>
          <a:off x="392083" y="1088965"/>
          <a:ext cx="8359834" cy="3870960"/>
        </p:xfrm>
        <a:graphic>
          <a:graphicData uri="http://schemas.openxmlformats.org/drawingml/2006/table">
            <a:tbl>
              <a:tblPr firstRow="1" bandRow="1">
                <a:tableStyleId>{21E4AEA4-8DFA-4A89-87EB-49C32662AFE0}</a:tableStyleId>
              </a:tblPr>
              <a:tblGrid>
                <a:gridCol w="2010295">
                  <a:extLst>
                    <a:ext uri="{9D8B030D-6E8A-4147-A177-3AD203B41FA5}">
                      <a16:colId xmlns:a16="http://schemas.microsoft.com/office/drawing/2014/main" val="660084874"/>
                    </a:ext>
                  </a:extLst>
                </a:gridCol>
                <a:gridCol w="6349539">
                  <a:extLst>
                    <a:ext uri="{9D8B030D-6E8A-4147-A177-3AD203B41FA5}">
                      <a16:colId xmlns:a16="http://schemas.microsoft.com/office/drawing/2014/main" val="2600046156"/>
                    </a:ext>
                  </a:extLst>
                </a:gridCol>
              </a:tblGrid>
              <a:tr h="548640">
                <a:tc>
                  <a:txBody>
                    <a:bodyPr/>
                    <a:lstStyle/>
                    <a:p>
                      <a:pPr algn="ctr">
                        <a:lnSpc>
                          <a:spcPct val="100000"/>
                        </a:lnSpc>
                        <a:spcAft>
                          <a:spcPts val="1200"/>
                        </a:spcAft>
                      </a:pPr>
                      <a:r>
                        <a:rPr lang="en-US" sz="1800" dirty="0">
                          <a:latin typeface="Lato Black" panose="020F0A02020204030203" pitchFamily="34" charset="0"/>
                        </a:rPr>
                        <a:t>School Year</a:t>
                      </a:r>
                    </a:p>
                  </a:txBody>
                  <a:tcPr anchor="ctr"/>
                </a:tc>
                <a:tc>
                  <a:txBody>
                    <a:bodyPr/>
                    <a:lstStyle/>
                    <a:p>
                      <a:pPr algn="ctr">
                        <a:lnSpc>
                          <a:spcPct val="100000"/>
                        </a:lnSpc>
                        <a:spcAft>
                          <a:spcPts val="1200"/>
                        </a:spcAft>
                      </a:pPr>
                      <a:r>
                        <a:rPr lang="en-US" sz="1800" dirty="0">
                          <a:latin typeface="Lato Black" panose="020F0A02020204030203" pitchFamily="34" charset="0"/>
                        </a:rPr>
                        <a:t>Membership Data Funding Impacts</a:t>
                      </a:r>
                    </a:p>
                  </a:txBody>
                  <a:tcPr anchor="ctr"/>
                </a:tc>
                <a:extLst>
                  <a:ext uri="{0D108BD9-81ED-4DB2-BD59-A6C34878D82A}">
                    <a16:rowId xmlns:a16="http://schemas.microsoft.com/office/drawing/2014/main" val="3892275802"/>
                  </a:ext>
                </a:extLst>
              </a:tr>
              <a:tr h="548640">
                <a:tc>
                  <a:txBody>
                    <a:bodyPr/>
                    <a:lstStyle/>
                    <a:p>
                      <a:pPr algn="ctr">
                        <a:lnSpc>
                          <a:spcPct val="100000"/>
                        </a:lnSpc>
                        <a:spcAft>
                          <a:spcPts val="1200"/>
                        </a:spcAft>
                      </a:pPr>
                      <a:r>
                        <a:rPr lang="en-US" sz="1800" dirty="0">
                          <a:latin typeface="Lato" panose="020F0502020204030203" pitchFamily="34" charset="0"/>
                        </a:rPr>
                        <a:t>2022-23</a:t>
                      </a:r>
                    </a:p>
                  </a:txBody>
                  <a:tcPr anchor="ctr"/>
                </a:tc>
                <a:tc>
                  <a:txBody>
                    <a:bodyPr/>
                    <a:lstStyle/>
                    <a:p>
                      <a:pPr algn="l">
                        <a:lnSpc>
                          <a:spcPct val="100000"/>
                        </a:lnSpc>
                        <a:spcAft>
                          <a:spcPts val="1200"/>
                        </a:spcAft>
                      </a:pPr>
                      <a:r>
                        <a:rPr lang="en-US" sz="1800" dirty="0">
                          <a:latin typeface="Lato" panose="020F0502020204030203" pitchFamily="34" charset="0"/>
                        </a:rPr>
                        <a:t>Revenue Limit (1/3 of 3-year average membership)</a:t>
                      </a:r>
                      <a:br>
                        <a:rPr lang="en-US" sz="1800" dirty="0">
                          <a:latin typeface="Lato" panose="020F0502020204030203" pitchFamily="34" charset="0"/>
                        </a:rPr>
                      </a:br>
                      <a:r>
                        <a:rPr lang="en-US" sz="1800" dirty="0">
                          <a:latin typeface="Lato" panose="020F0502020204030203" pitchFamily="34" charset="0"/>
                        </a:rPr>
                        <a:t>…and Tax Levy</a:t>
                      </a:r>
                    </a:p>
                    <a:p>
                      <a:pPr algn="l">
                        <a:lnSpc>
                          <a:spcPct val="100000"/>
                        </a:lnSpc>
                        <a:spcAft>
                          <a:spcPts val="1200"/>
                        </a:spcAft>
                      </a:pPr>
                      <a:r>
                        <a:rPr lang="en-US" sz="1800" dirty="0">
                          <a:latin typeface="Lato" panose="020F0502020204030203" pitchFamily="34" charset="0"/>
                        </a:rPr>
                        <a:t>Per Pupil Aid (</a:t>
                      </a:r>
                      <a:r>
                        <a:rPr lang="en-US" sz="1800" baseline="0" dirty="0">
                          <a:latin typeface="Lato" panose="020F0502020204030203" pitchFamily="34" charset="0"/>
                        </a:rPr>
                        <a:t>also uses 3-year average)</a:t>
                      </a:r>
                      <a:endParaRPr lang="en-US" sz="1800" dirty="0">
                        <a:latin typeface="Lato" panose="020F0502020204030203" pitchFamily="34" charset="0"/>
                      </a:endParaRPr>
                    </a:p>
                  </a:txBody>
                  <a:tcPr anchor="ctr"/>
                </a:tc>
                <a:extLst>
                  <a:ext uri="{0D108BD9-81ED-4DB2-BD59-A6C34878D82A}">
                    <a16:rowId xmlns:a16="http://schemas.microsoft.com/office/drawing/2014/main" val="4099902176"/>
                  </a:ext>
                </a:extLst>
              </a:tr>
              <a:tr h="548640">
                <a:tc>
                  <a:txBody>
                    <a:bodyPr/>
                    <a:lstStyle/>
                    <a:p>
                      <a:pPr algn="ctr">
                        <a:lnSpc>
                          <a:spcPct val="100000"/>
                        </a:lnSpc>
                        <a:spcAft>
                          <a:spcPts val="1200"/>
                        </a:spcAft>
                      </a:pPr>
                      <a:r>
                        <a:rPr lang="en-US" sz="1800" dirty="0">
                          <a:latin typeface="Lato" panose="020F0502020204030203" pitchFamily="34" charset="0"/>
                        </a:rPr>
                        <a:t>2023-24</a:t>
                      </a:r>
                    </a:p>
                  </a:txBody>
                  <a:tcPr anchor="ctr"/>
                </a:tc>
                <a:tc>
                  <a:txBody>
                    <a:bodyPr/>
                    <a:lstStyle/>
                    <a:p>
                      <a:pPr algn="l">
                        <a:lnSpc>
                          <a:spcPct val="100000"/>
                        </a:lnSpc>
                        <a:spcAft>
                          <a:spcPts val="1200"/>
                        </a:spcAft>
                      </a:pPr>
                      <a:r>
                        <a:rPr lang="en-US" sz="1800" baseline="0" dirty="0">
                          <a:latin typeface="Lato" panose="020F0502020204030203" pitchFamily="34" charset="0"/>
                        </a:rPr>
                        <a:t>General State Aids (last year’s membership) and Revenue Limit (3-year average)…and Tax Levy</a:t>
                      </a:r>
                    </a:p>
                    <a:p>
                      <a:pPr algn="l">
                        <a:lnSpc>
                          <a:spcPct val="100000"/>
                        </a:lnSpc>
                        <a:spcAft>
                          <a:spcPts val="1200"/>
                        </a:spcAft>
                      </a:pPr>
                      <a:r>
                        <a:rPr lang="en-US" sz="1800" baseline="0" dirty="0">
                          <a:latin typeface="Lato" panose="020F0502020204030203" pitchFamily="34" charset="0"/>
                        </a:rPr>
                        <a:t>Per Pupil and Other Categorical State Aids</a:t>
                      </a:r>
                      <a:endParaRPr lang="en-US" sz="1800" dirty="0">
                        <a:latin typeface="Lato" panose="020F0502020204030203" pitchFamily="34" charset="0"/>
                      </a:endParaRPr>
                    </a:p>
                  </a:txBody>
                  <a:tcPr anchor="ctr"/>
                </a:tc>
                <a:extLst>
                  <a:ext uri="{0D108BD9-81ED-4DB2-BD59-A6C34878D82A}">
                    <a16:rowId xmlns:a16="http://schemas.microsoft.com/office/drawing/2014/main" val="1414402820"/>
                  </a:ext>
                </a:extLst>
              </a:tr>
              <a:tr h="548640">
                <a:tc>
                  <a:txBody>
                    <a:bodyPr/>
                    <a:lstStyle/>
                    <a:p>
                      <a:pPr algn="ctr">
                        <a:lnSpc>
                          <a:spcPct val="100000"/>
                        </a:lnSpc>
                        <a:spcAft>
                          <a:spcPts val="1200"/>
                        </a:spcAft>
                      </a:pPr>
                      <a:r>
                        <a:rPr lang="en-US" sz="1800" dirty="0">
                          <a:latin typeface="Lato" panose="020F0502020204030203" pitchFamily="34" charset="0"/>
                        </a:rPr>
                        <a:t>2024-25</a:t>
                      </a:r>
                    </a:p>
                  </a:txBody>
                  <a:tcPr anchor="ctr"/>
                </a:tc>
                <a:tc>
                  <a:txBody>
                    <a:bodyPr/>
                    <a:lstStyle/>
                    <a:p>
                      <a:pPr algn="l">
                        <a:lnSpc>
                          <a:spcPct val="100000"/>
                        </a:lnSpc>
                        <a:spcAft>
                          <a:spcPts val="1200"/>
                        </a:spcAft>
                      </a:pPr>
                      <a:r>
                        <a:rPr lang="en-US" sz="1800" dirty="0">
                          <a:latin typeface="Lato" panose="020F0502020204030203" pitchFamily="34" charset="0"/>
                        </a:rPr>
                        <a:t>Revenue Limit and Per Pupil Aid</a:t>
                      </a:r>
                    </a:p>
                  </a:txBody>
                  <a:tcPr anchor="ctr"/>
                </a:tc>
                <a:extLst>
                  <a:ext uri="{0D108BD9-81ED-4DB2-BD59-A6C34878D82A}">
                    <a16:rowId xmlns:a16="http://schemas.microsoft.com/office/drawing/2014/main" val="2848259941"/>
                  </a:ext>
                </a:extLst>
              </a:tr>
              <a:tr h="548640">
                <a:tc>
                  <a:txBody>
                    <a:bodyPr/>
                    <a:lstStyle/>
                    <a:p>
                      <a:pPr algn="ctr">
                        <a:lnSpc>
                          <a:spcPct val="100000"/>
                        </a:lnSpc>
                        <a:spcAft>
                          <a:spcPts val="1200"/>
                        </a:spcAft>
                      </a:pPr>
                      <a:r>
                        <a:rPr lang="en-US" sz="1800" dirty="0">
                          <a:latin typeface="Lato" panose="020F0502020204030203" pitchFamily="34" charset="0"/>
                        </a:rPr>
                        <a:t>2025-26</a:t>
                      </a:r>
                    </a:p>
                  </a:txBody>
                  <a:tcPr anchor="ctr"/>
                </a:tc>
                <a:tc>
                  <a:txBody>
                    <a:bodyPr/>
                    <a:lstStyle/>
                    <a:p>
                      <a:pPr algn="l">
                        <a:lnSpc>
                          <a:spcPct val="100000"/>
                        </a:lnSpc>
                        <a:spcAft>
                          <a:spcPts val="1200"/>
                        </a:spcAft>
                      </a:pPr>
                      <a:r>
                        <a:rPr lang="en-US" sz="1800" dirty="0">
                          <a:latin typeface="Lato" panose="020F0502020204030203" pitchFamily="34" charset="0"/>
                        </a:rPr>
                        <a:t>Revenue Limit (starts with comparison to</a:t>
                      </a:r>
                      <a:br>
                        <a:rPr lang="en-US" sz="1800" dirty="0">
                          <a:latin typeface="Lato" panose="020F0502020204030203" pitchFamily="34" charset="0"/>
                        </a:rPr>
                      </a:br>
                      <a:r>
                        <a:rPr lang="en-US" sz="1800" dirty="0">
                          <a:latin typeface="Lato" panose="020F0502020204030203" pitchFamily="34" charset="0"/>
                        </a:rPr>
                        <a:t>the previous</a:t>
                      </a:r>
                      <a:r>
                        <a:rPr lang="en-US" sz="1800" baseline="0" dirty="0">
                          <a:latin typeface="Lato" panose="020F0502020204030203" pitchFamily="34" charset="0"/>
                        </a:rPr>
                        <a:t> year’s 3-year average)</a:t>
                      </a:r>
                      <a:endParaRPr lang="en-US" sz="1800" dirty="0">
                        <a:latin typeface="Lato" panose="020F0502020204030203" pitchFamily="34" charset="0"/>
                      </a:endParaRPr>
                    </a:p>
                  </a:txBody>
                  <a:tcPr anchor="ctr"/>
                </a:tc>
                <a:extLst>
                  <a:ext uri="{0D108BD9-81ED-4DB2-BD59-A6C34878D82A}">
                    <a16:rowId xmlns:a16="http://schemas.microsoft.com/office/drawing/2014/main" val="3349962883"/>
                  </a:ext>
                </a:extLst>
              </a:tr>
            </a:tbl>
          </a:graphicData>
        </a:graphic>
      </p:graphicFrame>
    </p:spTree>
    <p:extLst>
      <p:ext uri="{BB962C8B-B14F-4D97-AF65-F5344CB8AC3E}">
        <p14:creationId xmlns:p14="http://schemas.microsoft.com/office/powerpoint/2010/main" val="386759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563192"/>
            <a:ext cx="9144000" cy="1262666"/>
          </a:xfrm>
        </p:spPr>
        <p:txBody>
          <a:bodyPr/>
          <a:lstStyle/>
          <a:p>
            <a:r>
              <a:rPr lang="en-US" dirty="0">
                <a:solidFill>
                  <a:srgbClr val="002060"/>
                </a:solidFill>
              </a:rPr>
              <a:t>October to December:</a:t>
            </a:r>
          </a:p>
          <a:p>
            <a:r>
              <a:rPr lang="en-US" dirty="0">
                <a:solidFill>
                  <a:srgbClr val="002060"/>
                </a:solidFill>
              </a:rPr>
              <a:t>Budget &amp; Tax Levy</a:t>
            </a:r>
          </a:p>
          <a:p>
            <a:endParaRPr lang="en-US" dirty="0"/>
          </a:p>
        </p:txBody>
      </p:sp>
    </p:spTree>
    <p:extLst>
      <p:ext uri="{BB962C8B-B14F-4D97-AF65-F5344CB8AC3E}">
        <p14:creationId xmlns:p14="http://schemas.microsoft.com/office/powerpoint/2010/main" val="202500622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The Bottom Line</a:t>
            </a:r>
          </a:p>
        </p:txBody>
      </p:sp>
      <p:sp>
        <p:nvSpPr>
          <p:cNvPr id="4" name="Rounded Rectangle 3"/>
          <p:cNvSpPr/>
          <p:nvPr/>
        </p:nvSpPr>
        <p:spPr>
          <a:xfrm>
            <a:off x="3581954" y="1369431"/>
            <a:ext cx="1975104" cy="165423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latin typeface="Lato Black" panose="020F0A02020204030203" pitchFamily="34" charset="0"/>
              </a:rPr>
              <a:t>GENERAL</a:t>
            </a:r>
            <a:br>
              <a:rPr lang="en-US" sz="2400" dirty="0">
                <a:latin typeface="Lato Black" panose="020F0A02020204030203" pitchFamily="34" charset="0"/>
              </a:rPr>
            </a:br>
            <a:r>
              <a:rPr lang="en-US" sz="2400" dirty="0">
                <a:latin typeface="Lato Black" panose="020F0A02020204030203" pitchFamily="34" charset="0"/>
              </a:rPr>
              <a:t>STATE</a:t>
            </a:r>
            <a:br>
              <a:rPr lang="en-US" sz="2400" dirty="0">
                <a:latin typeface="Lato Black" panose="020F0A02020204030203" pitchFamily="34" charset="0"/>
              </a:rPr>
            </a:br>
            <a:r>
              <a:rPr lang="en-US" sz="2400" dirty="0">
                <a:latin typeface="Lato Black" panose="020F0A02020204030203" pitchFamily="34" charset="0"/>
              </a:rPr>
              <a:t>AIDS</a:t>
            </a:r>
          </a:p>
        </p:txBody>
      </p:sp>
      <p:sp>
        <p:nvSpPr>
          <p:cNvPr id="5" name="Rectangle 4"/>
          <p:cNvSpPr/>
          <p:nvPr/>
        </p:nvSpPr>
        <p:spPr>
          <a:xfrm>
            <a:off x="2723157" y="1529881"/>
            <a:ext cx="720070" cy="1200329"/>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schemeClr val="dk1">
                      <a:alpha val="40000"/>
                    </a:schemeClr>
                  </a:outerShdw>
                </a:effectLst>
                <a:latin typeface="Lato Black" panose="020F0A02020204030203" pitchFamily="34" charset="0"/>
              </a:rPr>
              <a:t>–</a:t>
            </a:r>
            <a:endParaRPr lang="en-US" sz="7200" b="0" cap="none" spc="0" dirty="0">
              <a:ln w="0"/>
              <a:solidFill>
                <a:schemeClr val="tx1"/>
              </a:solidFill>
              <a:effectLst>
                <a:outerShdw blurRad="38100" dist="19050" dir="2700000" algn="tl" rotWithShape="0">
                  <a:schemeClr val="dk1">
                    <a:alpha val="40000"/>
                  </a:schemeClr>
                </a:outerShdw>
              </a:effectLst>
              <a:latin typeface="Lato Black" panose="020F0A02020204030203" pitchFamily="34" charset="0"/>
            </a:endParaRPr>
          </a:p>
        </p:txBody>
      </p:sp>
      <p:sp>
        <p:nvSpPr>
          <p:cNvPr id="6" name="Rounded Rectangle 5"/>
          <p:cNvSpPr/>
          <p:nvPr/>
        </p:nvSpPr>
        <p:spPr>
          <a:xfrm>
            <a:off x="614315" y="1369431"/>
            <a:ext cx="1970116" cy="16542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latin typeface="Lato Black" panose="020F0A02020204030203" pitchFamily="34" charset="0"/>
              </a:rPr>
              <a:t>REVENUE LIMIT</a:t>
            </a:r>
          </a:p>
        </p:txBody>
      </p:sp>
      <p:sp>
        <p:nvSpPr>
          <p:cNvPr id="7" name="Rectangle 6"/>
          <p:cNvSpPr/>
          <p:nvPr/>
        </p:nvSpPr>
        <p:spPr>
          <a:xfrm>
            <a:off x="5695785" y="1554820"/>
            <a:ext cx="720069" cy="1200329"/>
          </a:xfrm>
          <a:prstGeom prst="rect">
            <a:avLst/>
          </a:prstGeom>
          <a:noFill/>
        </p:spPr>
        <p:txBody>
          <a:bodyPr wrap="none" lIns="91440" tIns="45720" rIns="91440" bIns="45720">
            <a:spAutoFit/>
          </a:bodyPr>
          <a:lstStyle/>
          <a:p>
            <a:pPr algn="ctr"/>
            <a:r>
              <a:rPr lang="en-US" sz="7200" b="0" cap="none" spc="0" dirty="0">
                <a:ln w="0"/>
                <a:solidFill>
                  <a:schemeClr val="tx1"/>
                </a:solidFill>
                <a:effectLst>
                  <a:outerShdw blurRad="38100" dist="19050" dir="2700000" algn="tl" rotWithShape="0">
                    <a:schemeClr val="dk1">
                      <a:alpha val="40000"/>
                    </a:schemeClr>
                  </a:outerShdw>
                </a:effectLst>
                <a:latin typeface="Lato Black" panose="020F0A02020204030203" pitchFamily="34" charset="0"/>
              </a:rPr>
              <a:t>=</a:t>
            </a:r>
          </a:p>
        </p:txBody>
      </p:sp>
      <p:sp>
        <p:nvSpPr>
          <p:cNvPr id="8" name="Rounded Rectangle 7"/>
          <p:cNvSpPr/>
          <p:nvPr/>
        </p:nvSpPr>
        <p:spPr>
          <a:xfrm>
            <a:off x="6554581" y="1369431"/>
            <a:ext cx="1975104" cy="1654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Black" panose="020F0A02020204030203" pitchFamily="34" charset="0"/>
              </a:rPr>
              <a:t>LOCAL PROPERTY TAXES</a:t>
            </a:r>
          </a:p>
        </p:txBody>
      </p:sp>
      <p:sp>
        <p:nvSpPr>
          <p:cNvPr id="3" name="TextBox 2"/>
          <p:cNvSpPr txBox="1"/>
          <p:nvPr/>
        </p:nvSpPr>
        <p:spPr>
          <a:xfrm>
            <a:off x="2117809" y="3324252"/>
            <a:ext cx="4903394" cy="830997"/>
          </a:xfrm>
          <a:prstGeom prst="rect">
            <a:avLst/>
          </a:prstGeom>
          <a:noFill/>
        </p:spPr>
        <p:txBody>
          <a:bodyPr wrap="none" rtlCol="0">
            <a:spAutoFit/>
          </a:bodyPr>
          <a:lstStyle/>
          <a:p>
            <a:pPr algn="ctr"/>
            <a:r>
              <a:rPr lang="en-US" sz="2400" b="1" dirty="0">
                <a:latin typeface="Lato" panose="020F0502020204030203" pitchFamily="34" charset="0"/>
              </a:rPr>
              <a:t>General State Aids function as</a:t>
            </a:r>
            <a:br>
              <a:rPr lang="en-US" sz="2400" b="1" dirty="0">
                <a:latin typeface="Lato" panose="020F0502020204030203" pitchFamily="34" charset="0"/>
              </a:rPr>
            </a:br>
            <a:r>
              <a:rPr lang="en-US" sz="2400" b="1" dirty="0">
                <a:latin typeface="Lato" panose="020F0502020204030203" pitchFamily="34" charset="0"/>
              </a:rPr>
              <a:t>tax relief under the Revenue Limit.</a:t>
            </a:r>
          </a:p>
        </p:txBody>
      </p:sp>
    </p:spTree>
    <p:extLst>
      <p:ext uri="{BB962C8B-B14F-4D97-AF65-F5344CB8AC3E}">
        <p14:creationId xmlns:p14="http://schemas.microsoft.com/office/powerpoint/2010/main" val="324199485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p:cNvSpPr>
            <a:spLocks noGrp="1"/>
          </p:cNvSpPr>
          <p:nvPr>
            <p:ph type="title"/>
          </p:nvPr>
        </p:nvSpPr>
        <p:spPr>
          <a:xfrm>
            <a:off x="1680" y="214312"/>
            <a:ext cx="9140642" cy="642938"/>
          </a:xfrm>
        </p:spPr>
        <p:txBody>
          <a:bodyPr/>
          <a:lstStyle/>
          <a:p>
            <a:pPr algn="ctr" eaLnBrk="1" hangingPunct="1"/>
            <a:r>
              <a:rPr lang="en-US" altLang="en-US" dirty="0"/>
              <a:t>October</a:t>
            </a:r>
            <a:r>
              <a:rPr lang="fr-CA" altLang="en-US" sz="3515" b="1" dirty="0">
                <a:solidFill>
                  <a:srgbClr val="C00000"/>
                </a:solidFill>
              </a:rPr>
              <a:t> </a:t>
            </a:r>
            <a:r>
              <a:rPr lang="fr-CA" altLang="en-US" dirty="0"/>
              <a:t>15</a:t>
            </a:r>
            <a:r>
              <a:rPr lang="fr-CA" altLang="en-US" sz="3515" b="1" dirty="0">
                <a:solidFill>
                  <a:srgbClr val="C00000"/>
                </a:solidFill>
              </a:rPr>
              <a:t> </a:t>
            </a:r>
            <a:r>
              <a:rPr lang="en-US" altLang="en-US" dirty="0"/>
              <a:t>Aid</a:t>
            </a:r>
            <a:r>
              <a:rPr lang="fr-CA" altLang="en-US" sz="3515" b="1" dirty="0">
                <a:solidFill>
                  <a:srgbClr val="C00000"/>
                </a:solidFill>
              </a:rPr>
              <a:t> </a:t>
            </a:r>
            <a:r>
              <a:rPr lang="en-US" altLang="en-US" dirty="0"/>
              <a:t>Certification</a:t>
            </a:r>
          </a:p>
        </p:txBody>
      </p:sp>
      <p:sp>
        <p:nvSpPr>
          <p:cNvPr id="92163" name="Content Placeholder 5"/>
          <p:cNvSpPr>
            <a:spLocks noGrp="1"/>
          </p:cNvSpPr>
          <p:nvPr>
            <p:ph idx="1"/>
          </p:nvPr>
        </p:nvSpPr>
        <p:spPr>
          <a:xfrm>
            <a:off x="1039907" y="1180504"/>
            <a:ext cx="7171764" cy="3527107"/>
          </a:xfrm>
        </p:spPr>
        <p:txBody>
          <a:bodyPr>
            <a:noAutofit/>
          </a:bodyPr>
          <a:lstStyle/>
          <a:p>
            <a:pPr marL="342900" indent="-342900">
              <a:lnSpc>
                <a:spcPct val="120000"/>
              </a:lnSpc>
              <a:buFont typeface="Arial" panose="020B0604020202020204" pitchFamily="34" charset="0"/>
              <a:buChar char="•"/>
            </a:pPr>
            <a:r>
              <a:rPr lang="en-US" altLang="en-US" sz="1800" dirty="0">
                <a:latin typeface="Lato Black" panose="020F0A02020204030203"/>
              </a:rPr>
              <a:t>On </a:t>
            </a:r>
            <a:r>
              <a:rPr lang="en-US" altLang="en-US" sz="1800" i="1" u="sng" dirty="0">
                <a:latin typeface="Lato Black" panose="020F0A02020204030203"/>
              </a:rPr>
              <a:t>October 14</a:t>
            </a:r>
            <a:r>
              <a:rPr lang="en-US" altLang="en-US" sz="1800" i="1" u="sng" baseline="30000" dirty="0">
                <a:latin typeface="Lato Black" panose="020F0A02020204030203"/>
              </a:rPr>
              <a:t>th</a:t>
            </a:r>
            <a:r>
              <a:rPr lang="en-US" altLang="en-US" sz="1800" dirty="0">
                <a:latin typeface="Lato Black" panose="020F0A02020204030203"/>
              </a:rPr>
              <a:t>, the School Financial Services team will release the district’s current year General School Aid Certification.</a:t>
            </a:r>
          </a:p>
          <a:p>
            <a:pPr marL="342900" indent="-342900">
              <a:lnSpc>
                <a:spcPct val="120000"/>
              </a:lnSpc>
              <a:buFont typeface="Arial" panose="020B0604020202020204" pitchFamily="34" charset="0"/>
              <a:buChar char="•"/>
            </a:pPr>
            <a:r>
              <a:rPr lang="en-US" altLang="en-US" sz="1800" dirty="0">
                <a:latin typeface="Lato Black" panose="020F0A02020204030203"/>
              </a:rPr>
              <a:t>This amount represents the amount of General Aid the district is </a:t>
            </a:r>
            <a:r>
              <a:rPr lang="en-US" altLang="en-US" sz="1800" u="sng" dirty="0">
                <a:latin typeface="Lato Black" panose="020F0A02020204030203"/>
              </a:rPr>
              <a:t>eligible</a:t>
            </a:r>
            <a:r>
              <a:rPr lang="en-US" altLang="en-US" sz="1800" dirty="0">
                <a:latin typeface="Lato Black" panose="020F0A02020204030203"/>
              </a:rPr>
              <a:t> to </a:t>
            </a:r>
            <a:r>
              <a:rPr lang="en-US" altLang="en-US" sz="1800" u="sng" dirty="0">
                <a:latin typeface="Lato Black" panose="020F0A02020204030203"/>
              </a:rPr>
              <a:t>receive</a:t>
            </a:r>
            <a:r>
              <a:rPr lang="en-US" altLang="en-US" sz="1800" dirty="0">
                <a:latin typeface="Lato Black" panose="020F0A02020204030203"/>
              </a:rPr>
              <a:t> during the current year.  Adjustments could reduce, such as Open Enrollment, new Independent charter and Private School Voucher deductions.</a:t>
            </a:r>
          </a:p>
          <a:p>
            <a:pPr marL="342900" indent="-342900">
              <a:lnSpc>
                <a:spcPct val="120000"/>
              </a:lnSpc>
              <a:buFont typeface="Arial" panose="020B0604020202020204" pitchFamily="34" charset="0"/>
              <a:buChar char="•"/>
            </a:pPr>
            <a:r>
              <a:rPr lang="en-US" altLang="en-US" sz="1800" dirty="0">
                <a:latin typeface="Lato Black" panose="020F0A02020204030203"/>
              </a:rPr>
              <a:t>This number is what is used in the current year Revenue Limit Worksheet.</a:t>
            </a:r>
            <a:endParaRPr lang="en-US" altLang="en-US" sz="1800"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17170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re 1"/>
          <p:cNvSpPr>
            <a:spLocks noGrp="1"/>
          </p:cNvSpPr>
          <p:nvPr>
            <p:ph type="title"/>
          </p:nvPr>
        </p:nvSpPr>
        <p:spPr>
          <a:xfrm>
            <a:off x="1680" y="214312"/>
            <a:ext cx="9140642" cy="642938"/>
          </a:xfrm>
        </p:spPr>
        <p:txBody>
          <a:bodyPr/>
          <a:lstStyle/>
          <a:p>
            <a:pPr algn="ctr" eaLnBrk="1" hangingPunct="1"/>
            <a:r>
              <a:rPr lang="en-US" altLang="en-US" dirty="0"/>
              <a:t>October</a:t>
            </a:r>
            <a:r>
              <a:rPr lang="fr-CA" altLang="en-US" sz="3515" b="1" dirty="0">
                <a:solidFill>
                  <a:srgbClr val="C00000"/>
                </a:solidFill>
              </a:rPr>
              <a:t> </a:t>
            </a:r>
            <a:r>
              <a:rPr lang="fr-CA" altLang="en-US" dirty="0"/>
              <a:t>15</a:t>
            </a:r>
            <a:r>
              <a:rPr lang="fr-CA" altLang="en-US" sz="3515" b="1" dirty="0">
                <a:solidFill>
                  <a:srgbClr val="C00000"/>
                </a:solidFill>
              </a:rPr>
              <a:t> </a:t>
            </a:r>
            <a:r>
              <a:rPr lang="en-US" altLang="en-US" dirty="0"/>
              <a:t>Revenue Limit Worksheet</a:t>
            </a:r>
          </a:p>
        </p:txBody>
      </p:sp>
      <p:sp>
        <p:nvSpPr>
          <p:cNvPr id="92163" name="Content Placeholder 5"/>
          <p:cNvSpPr>
            <a:spLocks noGrp="1"/>
          </p:cNvSpPr>
          <p:nvPr>
            <p:ph idx="1"/>
          </p:nvPr>
        </p:nvSpPr>
        <p:spPr>
          <a:xfrm>
            <a:off x="1205506" y="1180504"/>
            <a:ext cx="6704754" cy="3527107"/>
          </a:xfrm>
        </p:spPr>
        <p:txBody>
          <a:bodyPr>
            <a:normAutofit fontScale="92500" lnSpcReduction="20000"/>
          </a:bodyPr>
          <a:lstStyle/>
          <a:p>
            <a:pPr>
              <a:lnSpc>
                <a:spcPct val="120000"/>
              </a:lnSpc>
            </a:pPr>
            <a:r>
              <a:rPr lang="en-US" altLang="en-US" sz="2475" dirty="0">
                <a:latin typeface="Lato Black" panose="020F0A02020204030203"/>
              </a:rPr>
              <a:t>On </a:t>
            </a:r>
            <a:r>
              <a:rPr lang="en-US" altLang="en-US" sz="2475" i="1" u="sng" dirty="0">
                <a:latin typeface="Lato Black" panose="020F0A02020204030203"/>
              </a:rPr>
              <a:t>October 14</a:t>
            </a:r>
            <a:r>
              <a:rPr lang="en-US" altLang="en-US" sz="2475" i="1" u="sng" baseline="30000" dirty="0">
                <a:latin typeface="Lato Black" panose="020F0A02020204030203"/>
              </a:rPr>
              <a:t>th</a:t>
            </a:r>
            <a:r>
              <a:rPr lang="en-US" altLang="en-US" sz="2475" dirty="0">
                <a:latin typeface="Lato Black" panose="020F0A02020204030203"/>
              </a:rPr>
              <a:t>, the School Financial Services Team posts a pre-populated Revenue Limit Worksheet</a:t>
            </a:r>
          </a:p>
          <a:p>
            <a:pPr>
              <a:lnSpc>
                <a:spcPct val="120000"/>
              </a:lnSpc>
            </a:pPr>
            <a:r>
              <a:rPr lang="en-US" altLang="en-US" sz="2475" b="0" dirty="0">
                <a:latin typeface="Lato Black" panose="020F0A02020204030203"/>
              </a:rPr>
              <a:t>Review for accuracy data used to populate the worksheet</a:t>
            </a:r>
          </a:p>
          <a:p>
            <a:pPr>
              <a:lnSpc>
                <a:spcPct val="120000"/>
              </a:lnSpc>
            </a:pPr>
            <a:r>
              <a:rPr lang="en-US" altLang="en-US" sz="2475" b="0" dirty="0">
                <a:latin typeface="Lato Black" panose="020F0A02020204030203"/>
              </a:rPr>
              <a:t>Remember that the calculation is yours until DPI does the final, official version in May</a:t>
            </a:r>
            <a:endParaRPr lang="en-US" altLang="en-US" sz="2100" dirty="0">
              <a:latin typeface="Comic Sans MS" panose="030F0702030302020204" pitchFamily="66" charset="0"/>
            </a:endParaRPr>
          </a:p>
        </p:txBody>
      </p:sp>
    </p:spTree>
    <p:extLst>
      <p:ext uri="{BB962C8B-B14F-4D97-AF65-F5344CB8AC3E}">
        <p14:creationId xmlns:p14="http://schemas.microsoft.com/office/powerpoint/2010/main" val="3665576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Overview: Budget Adoption and Tax Levy</a:t>
            </a:r>
          </a:p>
        </p:txBody>
      </p:sp>
      <p:sp>
        <p:nvSpPr>
          <p:cNvPr id="16" name="Rectangle 15">
            <a:extLst>
              <a:ext uri="{FF2B5EF4-FFF2-40B4-BE49-F238E27FC236}">
                <a16:creationId xmlns:a16="http://schemas.microsoft.com/office/drawing/2014/main" id="{F71C1179-768F-4387-B82E-80650C8E76A2}"/>
              </a:ext>
            </a:extLst>
          </p:cNvPr>
          <p:cNvSpPr/>
          <p:nvPr/>
        </p:nvSpPr>
        <p:spPr>
          <a:xfrm>
            <a:off x="832748" y="3966171"/>
            <a:ext cx="8151375" cy="707886"/>
          </a:xfrm>
          <a:prstGeom prst="rect">
            <a:avLst/>
          </a:prstGeom>
          <a:solidFill>
            <a:srgbClr val="006EC0"/>
          </a:solidFill>
          <a:ln w="12700">
            <a:solidFill>
              <a:schemeClr val="bg1"/>
            </a:solidFill>
          </a:ln>
        </p:spPr>
        <p:txBody>
          <a:bodyPr wrap="square">
            <a:spAutoFit/>
          </a:bodyPr>
          <a:lstStyle/>
          <a:p>
            <a:pPr algn="ctr"/>
            <a:r>
              <a:rPr lang="en-US" sz="2000" dirty="0">
                <a:solidFill>
                  <a:schemeClr val="bg1"/>
                </a:solidFill>
                <a:latin typeface="Lato" panose="020F0502020204030203" pitchFamily="34" charset="0"/>
              </a:rPr>
              <a:t>Create a proposed budget that identifies expected revenues, expenditures and fund balances for the upcoming/current year</a:t>
            </a:r>
            <a:endParaRPr lang="en-US" sz="2000" dirty="0">
              <a:latin typeface="Lato" panose="020F0502020204030203" pitchFamily="34" charset="0"/>
            </a:endParaRPr>
          </a:p>
        </p:txBody>
      </p:sp>
      <p:sp>
        <p:nvSpPr>
          <p:cNvPr id="17" name="Rectangle 16">
            <a:extLst>
              <a:ext uri="{FF2B5EF4-FFF2-40B4-BE49-F238E27FC236}">
                <a16:creationId xmlns:a16="http://schemas.microsoft.com/office/drawing/2014/main" id="{B93D5537-03D4-4A06-8211-50C0432C0CD6}"/>
              </a:ext>
            </a:extLst>
          </p:cNvPr>
          <p:cNvSpPr/>
          <p:nvPr/>
        </p:nvSpPr>
        <p:spPr>
          <a:xfrm>
            <a:off x="1682360" y="3324214"/>
            <a:ext cx="7294089" cy="647421"/>
          </a:xfrm>
          <a:prstGeom prst="rect">
            <a:avLst/>
          </a:prstGeom>
          <a:solidFill>
            <a:srgbClr val="009999"/>
          </a:solidFill>
          <a:ln w="12700">
            <a:solidFill>
              <a:schemeClr val="bg1"/>
            </a:solidFill>
          </a:ln>
        </p:spPr>
        <p:txBody>
          <a:bodyPr wrap="square" anchor="ctr">
            <a:spAutoFit/>
          </a:bodyPr>
          <a:lstStyle/>
          <a:p>
            <a:pPr algn="ctr">
              <a:spcBef>
                <a:spcPts val="600"/>
              </a:spcBef>
            </a:pPr>
            <a:r>
              <a:rPr lang="en-US" sz="2000" dirty="0">
                <a:solidFill>
                  <a:schemeClr val="bg1"/>
                </a:solidFill>
                <a:latin typeface="Lato" panose="020F0502020204030203" pitchFamily="34" charset="0"/>
              </a:rPr>
              <a:t>Publish a class 1 notice in the newspaper</a:t>
            </a:r>
          </a:p>
          <a:p>
            <a:endParaRPr lang="en-US" dirty="0"/>
          </a:p>
        </p:txBody>
      </p:sp>
      <p:sp>
        <p:nvSpPr>
          <p:cNvPr id="18" name="Rectangle 17">
            <a:extLst>
              <a:ext uri="{FF2B5EF4-FFF2-40B4-BE49-F238E27FC236}">
                <a16:creationId xmlns:a16="http://schemas.microsoft.com/office/drawing/2014/main" id="{87C93432-9B62-4C1F-9028-6B50E25FFF5B}"/>
              </a:ext>
            </a:extLst>
          </p:cNvPr>
          <p:cNvSpPr/>
          <p:nvPr/>
        </p:nvSpPr>
        <p:spPr>
          <a:xfrm>
            <a:off x="2443667" y="2698600"/>
            <a:ext cx="6540456" cy="646331"/>
          </a:xfrm>
          <a:prstGeom prst="rect">
            <a:avLst/>
          </a:prstGeom>
          <a:solidFill>
            <a:srgbClr val="0099CC"/>
          </a:solidFill>
          <a:ln w="12700">
            <a:solidFill>
              <a:schemeClr val="bg1"/>
            </a:solidFill>
          </a:ln>
        </p:spPr>
        <p:txBody>
          <a:bodyPr wrap="square">
            <a:spAutoFit/>
          </a:bodyPr>
          <a:lstStyle/>
          <a:p>
            <a:pPr algn="ctr">
              <a:spcAft>
                <a:spcPts val="450"/>
              </a:spcAft>
            </a:pPr>
            <a:r>
              <a:rPr lang="en-US" sz="1800" dirty="0">
                <a:solidFill>
                  <a:schemeClr val="bg1"/>
                </a:solidFill>
                <a:latin typeface="Lato" panose="020F0502020204030203" pitchFamily="34" charset="0"/>
              </a:rPr>
              <a:t>The public hearing is held, at which time residents of the district have an opportunity to comment on the proposed budget</a:t>
            </a:r>
            <a:endParaRPr lang="en-US" sz="1800" dirty="0">
              <a:latin typeface="Lato" panose="020F0502020204030203" pitchFamily="34" charset="0"/>
            </a:endParaRPr>
          </a:p>
        </p:txBody>
      </p:sp>
      <p:sp>
        <p:nvSpPr>
          <p:cNvPr id="19" name="Rectangle 18">
            <a:extLst>
              <a:ext uri="{FF2B5EF4-FFF2-40B4-BE49-F238E27FC236}">
                <a16:creationId xmlns:a16="http://schemas.microsoft.com/office/drawing/2014/main" id="{A2F86E9E-07A2-4CF5-93A2-D7885E5F9E9D}"/>
              </a:ext>
            </a:extLst>
          </p:cNvPr>
          <p:cNvSpPr/>
          <p:nvPr/>
        </p:nvSpPr>
        <p:spPr>
          <a:xfrm>
            <a:off x="3293280" y="1971671"/>
            <a:ext cx="5693066" cy="707886"/>
          </a:xfrm>
          <a:prstGeom prst="rect">
            <a:avLst/>
          </a:prstGeom>
          <a:solidFill>
            <a:srgbClr val="33A056"/>
          </a:solidFill>
          <a:ln w="12700">
            <a:solidFill>
              <a:schemeClr val="bg1"/>
            </a:solidFill>
          </a:ln>
        </p:spPr>
        <p:txBody>
          <a:bodyPr wrap="square">
            <a:spAutoFit/>
          </a:bodyPr>
          <a:lstStyle/>
          <a:p>
            <a:pPr algn="ctr"/>
            <a:r>
              <a:rPr lang="en-US" sz="2000" dirty="0">
                <a:solidFill>
                  <a:schemeClr val="bg1"/>
                </a:solidFill>
                <a:latin typeface="Lato" panose="020F0502020204030203" pitchFamily="34" charset="0"/>
              </a:rPr>
              <a:t>The electors at the annual meeting vote a tax (Common School Districts only)</a:t>
            </a:r>
            <a:endParaRPr lang="en-US" sz="800" dirty="0">
              <a:latin typeface="Lato" panose="020F0502020204030203" pitchFamily="34" charset="0"/>
            </a:endParaRPr>
          </a:p>
        </p:txBody>
      </p:sp>
      <p:sp>
        <p:nvSpPr>
          <p:cNvPr id="20" name="Rectangle 19">
            <a:extLst>
              <a:ext uri="{FF2B5EF4-FFF2-40B4-BE49-F238E27FC236}">
                <a16:creationId xmlns:a16="http://schemas.microsoft.com/office/drawing/2014/main" id="{192E5ED5-A801-4ABA-8E7E-B0BEA6B04C7C}"/>
              </a:ext>
            </a:extLst>
          </p:cNvPr>
          <p:cNvSpPr/>
          <p:nvPr/>
        </p:nvSpPr>
        <p:spPr>
          <a:xfrm>
            <a:off x="4158240" y="1327016"/>
            <a:ext cx="4825883" cy="646331"/>
          </a:xfrm>
          <a:prstGeom prst="rect">
            <a:avLst/>
          </a:prstGeom>
          <a:solidFill>
            <a:srgbClr val="333399"/>
          </a:solidFill>
          <a:ln w="12700">
            <a:solidFill>
              <a:schemeClr val="bg1"/>
            </a:solidFill>
          </a:ln>
        </p:spPr>
        <p:txBody>
          <a:bodyPr wrap="square">
            <a:spAutoFit/>
          </a:bodyPr>
          <a:lstStyle/>
          <a:p>
            <a:pPr algn="ctr"/>
            <a:r>
              <a:rPr lang="en-US" sz="1800" dirty="0">
                <a:solidFill>
                  <a:schemeClr val="bg1"/>
                </a:solidFill>
                <a:latin typeface="Lato" panose="020F0502020204030203" pitchFamily="34" charset="0"/>
              </a:rPr>
              <a:t>Adopt a budget at a school board meeting and set the tax levy</a:t>
            </a:r>
            <a:endParaRPr lang="en-US" sz="1800" dirty="0">
              <a:solidFill>
                <a:schemeClr val="bg1"/>
              </a:solidFill>
            </a:endParaRPr>
          </a:p>
        </p:txBody>
      </p:sp>
      <p:sp>
        <p:nvSpPr>
          <p:cNvPr id="21" name="Rectangle 20">
            <a:extLst>
              <a:ext uri="{FF2B5EF4-FFF2-40B4-BE49-F238E27FC236}">
                <a16:creationId xmlns:a16="http://schemas.microsoft.com/office/drawing/2014/main" id="{FC843D84-F1A2-4A5C-BF1F-E1DA4561CE6E}"/>
              </a:ext>
            </a:extLst>
          </p:cNvPr>
          <p:cNvSpPr/>
          <p:nvPr/>
        </p:nvSpPr>
        <p:spPr>
          <a:xfrm>
            <a:off x="45468" y="3966172"/>
            <a:ext cx="857286" cy="339645"/>
          </a:xfrm>
          <a:prstGeom prst="rect">
            <a:avLst/>
          </a:prstGeom>
        </p:spPr>
        <p:txBody>
          <a:bodyPr wrap="none">
            <a:spAutoFit/>
          </a:bodyPr>
          <a:lstStyle/>
          <a:p>
            <a:r>
              <a:rPr lang="en-US" dirty="0"/>
              <a:t>Step #1 </a:t>
            </a:r>
          </a:p>
        </p:txBody>
      </p:sp>
      <p:sp>
        <p:nvSpPr>
          <p:cNvPr id="22" name="Rectangle 21">
            <a:extLst>
              <a:ext uri="{FF2B5EF4-FFF2-40B4-BE49-F238E27FC236}">
                <a16:creationId xmlns:a16="http://schemas.microsoft.com/office/drawing/2014/main" id="{9F25C945-F2DE-4210-8472-9665D7A19C06}"/>
              </a:ext>
            </a:extLst>
          </p:cNvPr>
          <p:cNvSpPr/>
          <p:nvPr/>
        </p:nvSpPr>
        <p:spPr>
          <a:xfrm>
            <a:off x="3293279" y="1462477"/>
            <a:ext cx="857286" cy="339645"/>
          </a:xfrm>
          <a:prstGeom prst="rect">
            <a:avLst/>
          </a:prstGeom>
        </p:spPr>
        <p:txBody>
          <a:bodyPr wrap="none">
            <a:spAutoFit/>
          </a:bodyPr>
          <a:lstStyle/>
          <a:p>
            <a:r>
              <a:rPr lang="en-US" dirty="0"/>
              <a:t>Step #5 </a:t>
            </a:r>
          </a:p>
        </p:txBody>
      </p:sp>
      <p:sp>
        <p:nvSpPr>
          <p:cNvPr id="23" name="Rectangle 22">
            <a:extLst>
              <a:ext uri="{FF2B5EF4-FFF2-40B4-BE49-F238E27FC236}">
                <a16:creationId xmlns:a16="http://schemas.microsoft.com/office/drawing/2014/main" id="{332463EF-6518-4E07-8F94-F305A3F1A8E3}"/>
              </a:ext>
            </a:extLst>
          </p:cNvPr>
          <p:cNvSpPr/>
          <p:nvPr/>
        </p:nvSpPr>
        <p:spPr>
          <a:xfrm>
            <a:off x="2443667" y="2137383"/>
            <a:ext cx="857286" cy="339645"/>
          </a:xfrm>
          <a:prstGeom prst="rect">
            <a:avLst/>
          </a:prstGeom>
        </p:spPr>
        <p:txBody>
          <a:bodyPr wrap="none">
            <a:spAutoFit/>
          </a:bodyPr>
          <a:lstStyle/>
          <a:p>
            <a:r>
              <a:rPr lang="en-US" dirty="0"/>
              <a:t>Step #4 </a:t>
            </a:r>
          </a:p>
        </p:txBody>
      </p:sp>
      <p:sp>
        <p:nvSpPr>
          <p:cNvPr id="24" name="Rectangle 23">
            <a:extLst>
              <a:ext uri="{FF2B5EF4-FFF2-40B4-BE49-F238E27FC236}">
                <a16:creationId xmlns:a16="http://schemas.microsoft.com/office/drawing/2014/main" id="{6F3A04CD-FB25-4DC3-B10D-6F468929D301}"/>
              </a:ext>
            </a:extLst>
          </p:cNvPr>
          <p:cNvSpPr/>
          <p:nvPr/>
        </p:nvSpPr>
        <p:spPr>
          <a:xfrm>
            <a:off x="1584159" y="2790991"/>
            <a:ext cx="857286" cy="339645"/>
          </a:xfrm>
          <a:prstGeom prst="rect">
            <a:avLst/>
          </a:prstGeom>
        </p:spPr>
        <p:txBody>
          <a:bodyPr wrap="none">
            <a:spAutoFit/>
          </a:bodyPr>
          <a:lstStyle/>
          <a:p>
            <a:r>
              <a:rPr lang="en-US" dirty="0"/>
              <a:t>Step #3 </a:t>
            </a:r>
          </a:p>
        </p:txBody>
      </p:sp>
      <p:sp>
        <p:nvSpPr>
          <p:cNvPr id="25" name="Rectangle 24">
            <a:extLst>
              <a:ext uri="{FF2B5EF4-FFF2-40B4-BE49-F238E27FC236}">
                <a16:creationId xmlns:a16="http://schemas.microsoft.com/office/drawing/2014/main" id="{5194BBA2-50B5-49A8-834A-219260186BB7}"/>
              </a:ext>
            </a:extLst>
          </p:cNvPr>
          <p:cNvSpPr/>
          <p:nvPr/>
        </p:nvSpPr>
        <p:spPr>
          <a:xfrm>
            <a:off x="825073" y="3276702"/>
            <a:ext cx="857286" cy="339645"/>
          </a:xfrm>
          <a:prstGeom prst="rect">
            <a:avLst/>
          </a:prstGeom>
        </p:spPr>
        <p:txBody>
          <a:bodyPr wrap="none">
            <a:spAutoFit/>
          </a:bodyPr>
          <a:lstStyle/>
          <a:p>
            <a:r>
              <a:rPr lang="en-US" dirty="0"/>
              <a:t>Step #2 </a:t>
            </a:r>
          </a:p>
        </p:txBody>
      </p:sp>
    </p:spTree>
    <p:extLst>
      <p:ext uri="{BB962C8B-B14F-4D97-AF65-F5344CB8AC3E}">
        <p14:creationId xmlns:p14="http://schemas.microsoft.com/office/powerpoint/2010/main" val="341837297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Tax Levies by Fund</a:t>
            </a:r>
          </a:p>
        </p:txBody>
      </p:sp>
      <p:graphicFrame>
        <p:nvGraphicFramePr>
          <p:cNvPr id="4" name="Table 3"/>
          <p:cNvGraphicFramePr>
            <a:graphicFrameLocks noGrp="1"/>
          </p:cNvGraphicFramePr>
          <p:nvPr/>
        </p:nvGraphicFramePr>
        <p:xfrm>
          <a:off x="1230283" y="1404272"/>
          <a:ext cx="6683434" cy="2835219"/>
        </p:xfrm>
        <a:graphic>
          <a:graphicData uri="http://schemas.openxmlformats.org/drawingml/2006/table">
            <a:tbl>
              <a:tblPr firstRow="1" bandRow="1">
                <a:tableStyleId>{5C22544A-7EE6-4342-B048-85BDC9FD1C3A}</a:tableStyleId>
              </a:tblPr>
              <a:tblGrid>
                <a:gridCol w="3341717">
                  <a:extLst>
                    <a:ext uri="{9D8B030D-6E8A-4147-A177-3AD203B41FA5}">
                      <a16:colId xmlns:a16="http://schemas.microsoft.com/office/drawing/2014/main" val="4228531233"/>
                    </a:ext>
                  </a:extLst>
                </a:gridCol>
                <a:gridCol w="3341717">
                  <a:extLst>
                    <a:ext uri="{9D8B030D-6E8A-4147-A177-3AD203B41FA5}">
                      <a16:colId xmlns:a16="http://schemas.microsoft.com/office/drawing/2014/main" val="935936242"/>
                    </a:ext>
                  </a:extLst>
                </a:gridCol>
              </a:tblGrid>
              <a:tr h="458916">
                <a:tc>
                  <a:txBody>
                    <a:bodyPr/>
                    <a:lstStyle/>
                    <a:p>
                      <a:pPr algn="ctr"/>
                      <a:r>
                        <a:rPr lang="en-US" sz="2000" dirty="0">
                          <a:latin typeface="Lato" panose="020F0502020204030203" pitchFamily="34" charset="0"/>
                        </a:rPr>
                        <a:t>INSIDE THE LIMIT</a:t>
                      </a:r>
                    </a:p>
                  </a:txBody>
                  <a:tcPr>
                    <a:solidFill>
                      <a:schemeClr val="accent2"/>
                    </a:solidFill>
                  </a:tcPr>
                </a:tc>
                <a:tc>
                  <a:txBody>
                    <a:bodyPr/>
                    <a:lstStyle/>
                    <a:p>
                      <a:pPr algn="ctr"/>
                      <a:r>
                        <a:rPr lang="en-US" sz="2000" dirty="0">
                          <a:latin typeface="Lato" panose="020F0502020204030203" pitchFamily="34" charset="0"/>
                        </a:rPr>
                        <a:t>OUTSIDE THE LIMIT</a:t>
                      </a:r>
                    </a:p>
                  </a:txBody>
                  <a:tcPr/>
                </a:tc>
                <a:extLst>
                  <a:ext uri="{0D108BD9-81ED-4DB2-BD59-A6C34878D82A}">
                    <a16:rowId xmlns:a16="http://schemas.microsoft.com/office/drawing/2014/main" val="251247336"/>
                  </a:ext>
                </a:extLst>
              </a:tr>
              <a:tr h="792101">
                <a:tc>
                  <a:txBody>
                    <a:bodyPr/>
                    <a:lstStyle/>
                    <a:p>
                      <a:r>
                        <a:rPr lang="en-US" sz="2000" dirty="0">
                          <a:latin typeface="Lato" panose="020F0502020204030203" pitchFamily="34" charset="0"/>
                        </a:rPr>
                        <a:t>Fund 10</a:t>
                      </a:r>
                      <a:r>
                        <a:rPr lang="en-US" sz="2000" baseline="0" dirty="0">
                          <a:latin typeface="Lato" panose="020F0502020204030203" pitchFamily="34" charset="0"/>
                        </a:rPr>
                        <a:t> – General Fund</a:t>
                      </a:r>
                      <a:endParaRPr lang="en-US" sz="2000" dirty="0">
                        <a:latin typeface="Lato" panose="020F0502020204030203" pitchFamily="34" charset="0"/>
                      </a:endParaRPr>
                    </a:p>
                  </a:txBody>
                  <a:tcPr>
                    <a:solidFill>
                      <a:schemeClr val="accent2">
                        <a:lumMod val="40000"/>
                        <a:lumOff val="60000"/>
                      </a:schemeClr>
                    </a:solidFill>
                  </a:tcPr>
                </a:tc>
                <a:tc>
                  <a:txBody>
                    <a:bodyPr/>
                    <a:lstStyle/>
                    <a:p>
                      <a:r>
                        <a:rPr lang="en-US" sz="2000" dirty="0">
                          <a:latin typeface="Lato" panose="020F0502020204030203" pitchFamily="34" charset="0"/>
                        </a:rPr>
                        <a:t>Fund 39 –</a:t>
                      </a:r>
                      <a:r>
                        <a:rPr lang="en-US" sz="2000" baseline="0" dirty="0">
                          <a:latin typeface="Lato" panose="020F0502020204030203" pitchFamily="34" charset="0"/>
                        </a:rPr>
                        <a:t> Referendum Debt Service Fund</a:t>
                      </a:r>
                      <a:endParaRPr lang="en-US" sz="2000" dirty="0">
                        <a:latin typeface="Lato" panose="020F0502020204030203" pitchFamily="34" charset="0"/>
                      </a:endParaRPr>
                    </a:p>
                  </a:txBody>
                  <a:tcPr/>
                </a:tc>
                <a:extLst>
                  <a:ext uri="{0D108BD9-81ED-4DB2-BD59-A6C34878D82A}">
                    <a16:rowId xmlns:a16="http://schemas.microsoft.com/office/drawing/2014/main" val="1472525484"/>
                  </a:ext>
                </a:extLst>
              </a:tr>
              <a:tr h="792101">
                <a:tc>
                  <a:txBody>
                    <a:bodyPr/>
                    <a:lstStyle/>
                    <a:p>
                      <a:r>
                        <a:rPr lang="en-US" sz="2000" dirty="0">
                          <a:latin typeface="Lato" panose="020F0502020204030203" pitchFamily="34" charset="0"/>
                        </a:rPr>
                        <a:t>Fund 38 – Non-Referendum Debt Service Fund</a:t>
                      </a:r>
                    </a:p>
                  </a:txBody>
                  <a:tcPr>
                    <a:solidFill>
                      <a:schemeClr val="accent2">
                        <a:lumMod val="20000"/>
                        <a:lumOff val="80000"/>
                      </a:schemeClr>
                    </a:solidFill>
                  </a:tcPr>
                </a:tc>
                <a:tc>
                  <a:txBody>
                    <a:bodyPr/>
                    <a:lstStyle/>
                    <a:p>
                      <a:r>
                        <a:rPr lang="en-US" sz="2000" dirty="0">
                          <a:latin typeface="Lato" panose="020F0502020204030203" pitchFamily="34" charset="0"/>
                        </a:rPr>
                        <a:t>Fund 80 – Community Service Fund</a:t>
                      </a:r>
                    </a:p>
                  </a:txBody>
                  <a:tcPr/>
                </a:tc>
                <a:extLst>
                  <a:ext uri="{0D108BD9-81ED-4DB2-BD59-A6C34878D82A}">
                    <a16:rowId xmlns:a16="http://schemas.microsoft.com/office/drawing/2014/main" val="1796931342"/>
                  </a:ext>
                </a:extLst>
              </a:tr>
              <a:tr h="792101">
                <a:tc>
                  <a:txBody>
                    <a:bodyPr/>
                    <a:lstStyle/>
                    <a:p>
                      <a:r>
                        <a:rPr lang="en-US" sz="2000" dirty="0">
                          <a:latin typeface="Lato" panose="020F0502020204030203" pitchFamily="34" charset="0"/>
                        </a:rPr>
                        <a:t>Fund 41 – Capital Expansion Fund</a:t>
                      </a:r>
                    </a:p>
                  </a:txBody>
                  <a:tcPr>
                    <a:solidFill>
                      <a:schemeClr val="accent2">
                        <a:lumMod val="40000"/>
                        <a:lumOff val="60000"/>
                      </a:schemeClr>
                    </a:solidFill>
                  </a:tcPr>
                </a:tc>
                <a:tc>
                  <a:txBody>
                    <a:bodyPr/>
                    <a:lstStyle/>
                    <a:p>
                      <a:r>
                        <a:rPr lang="en-US" sz="2000" dirty="0">
                          <a:latin typeface="Lato" panose="020F0502020204030203" pitchFamily="34" charset="0"/>
                        </a:rPr>
                        <a:t>Tax Chargebacks (Fund 10)</a:t>
                      </a:r>
                    </a:p>
                  </a:txBody>
                  <a:tcPr/>
                </a:tc>
                <a:extLst>
                  <a:ext uri="{0D108BD9-81ED-4DB2-BD59-A6C34878D82A}">
                    <a16:rowId xmlns:a16="http://schemas.microsoft.com/office/drawing/2014/main" val="2720644771"/>
                  </a:ext>
                </a:extLst>
              </a:tr>
            </a:tbl>
          </a:graphicData>
        </a:graphic>
      </p:graphicFrame>
    </p:spTree>
    <p:extLst>
      <p:ext uri="{BB962C8B-B14F-4D97-AF65-F5344CB8AC3E}">
        <p14:creationId xmlns:p14="http://schemas.microsoft.com/office/powerpoint/2010/main" val="295174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sz="quarter" idx="13"/>
          </p:nvPr>
        </p:nvSpPr>
        <p:spPr/>
        <p:txBody>
          <a:bodyPr/>
          <a:lstStyle/>
          <a:p>
            <a:r>
              <a:rPr lang="en-US" dirty="0"/>
              <a:t>Reminder: Juggling Three Years</a:t>
            </a:r>
          </a:p>
        </p:txBody>
      </p:sp>
      <p:graphicFrame>
        <p:nvGraphicFramePr>
          <p:cNvPr id="5" name="Table 4"/>
          <p:cNvGraphicFramePr>
            <a:graphicFrameLocks noGrp="1"/>
          </p:cNvGraphicFramePr>
          <p:nvPr>
            <p:extLst>
              <p:ext uri="{D42A27DB-BD31-4B8C-83A1-F6EECF244321}">
                <p14:modId xmlns:p14="http://schemas.microsoft.com/office/powerpoint/2010/main" val="881026297"/>
              </p:ext>
            </p:extLst>
          </p:nvPr>
        </p:nvGraphicFramePr>
        <p:xfrm>
          <a:off x="936566" y="1229704"/>
          <a:ext cx="7270868" cy="3580400"/>
        </p:xfrm>
        <a:graphic>
          <a:graphicData uri="http://schemas.openxmlformats.org/drawingml/2006/table">
            <a:tbl>
              <a:tblPr bandRow="1">
                <a:tableStyleId>{7DF18680-E054-41AD-8BC1-D1AEF772440D}</a:tableStyleId>
              </a:tblPr>
              <a:tblGrid>
                <a:gridCol w="2191792">
                  <a:extLst>
                    <a:ext uri="{9D8B030D-6E8A-4147-A177-3AD203B41FA5}">
                      <a16:colId xmlns:a16="http://schemas.microsoft.com/office/drawing/2014/main" val="651815040"/>
                    </a:ext>
                  </a:extLst>
                </a:gridCol>
                <a:gridCol w="5079076">
                  <a:extLst>
                    <a:ext uri="{9D8B030D-6E8A-4147-A177-3AD203B41FA5}">
                      <a16:colId xmlns:a16="http://schemas.microsoft.com/office/drawing/2014/main" val="841562011"/>
                    </a:ext>
                  </a:extLst>
                </a:gridCol>
              </a:tblGrid>
              <a:tr h="1180600">
                <a:tc>
                  <a:txBody>
                    <a:bodyPr/>
                    <a:lstStyle/>
                    <a:p>
                      <a:pPr algn="ctr"/>
                      <a:r>
                        <a:rPr lang="en-US" sz="2000" dirty="0">
                          <a:latin typeface="Lato Black" panose="020F0A02020204030203" pitchFamily="34" charset="0"/>
                        </a:rPr>
                        <a:t>Prior</a:t>
                      </a:r>
                      <a:r>
                        <a:rPr lang="en-US" sz="2000" baseline="0" dirty="0">
                          <a:latin typeface="Lato Black" panose="020F0A02020204030203" pitchFamily="34" charset="0"/>
                        </a:rPr>
                        <a:t> Year</a:t>
                      </a:r>
                      <a:br>
                        <a:rPr lang="en-US" sz="2000" baseline="0" dirty="0">
                          <a:latin typeface="Lato Black" panose="020F0A02020204030203" pitchFamily="34" charset="0"/>
                        </a:rPr>
                      </a:br>
                      <a:r>
                        <a:rPr lang="en-US" sz="2000" baseline="0" dirty="0">
                          <a:latin typeface="Lato Black" panose="020F0A02020204030203" pitchFamily="34" charset="0"/>
                        </a:rPr>
                        <a:t>2021-22</a:t>
                      </a:r>
                      <a:endParaRPr lang="en-US" sz="2000" dirty="0">
                        <a:latin typeface="Lato Black" panose="020F0A02020204030203" pitchFamily="34" charset="0"/>
                      </a:endParaRPr>
                    </a:p>
                  </a:txBody>
                  <a:tcPr anchor="ctr"/>
                </a:tc>
                <a:tc>
                  <a:txBody>
                    <a:bodyPr/>
                    <a:lstStyle/>
                    <a:p>
                      <a:pPr>
                        <a:spcAft>
                          <a:spcPts val="1200"/>
                        </a:spcAft>
                      </a:pPr>
                      <a:r>
                        <a:rPr lang="en-US" sz="1800" dirty="0">
                          <a:latin typeface="Lato" panose="020F0502020204030203" pitchFamily="34" charset="0"/>
                        </a:rPr>
                        <a:t>Most of your DPI reporting involves submitting prior year data in the fall</a:t>
                      </a:r>
                    </a:p>
                    <a:p>
                      <a:pPr>
                        <a:spcAft>
                          <a:spcPts val="1200"/>
                        </a:spcAft>
                      </a:pPr>
                      <a:r>
                        <a:rPr lang="en-US" sz="1800" dirty="0">
                          <a:latin typeface="Lato" panose="020F0502020204030203" pitchFamily="34" charset="0"/>
                        </a:rPr>
                        <a:t>Affects</a:t>
                      </a:r>
                      <a:r>
                        <a:rPr lang="en-US" sz="1800" baseline="0" dirty="0">
                          <a:latin typeface="Lato" panose="020F0502020204030203" pitchFamily="34" charset="0"/>
                        </a:rPr>
                        <a:t> most current year state aids</a:t>
                      </a:r>
                      <a:endParaRPr lang="en-US" sz="1800" dirty="0">
                        <a:latin typeface="Lato" panose="020F0502020204030203" pitchFamily="34" charset="0"/>
                      </a:endParaRPr>
                    </a:p>
                  </a:txBody>
                  <a:tcPr anchor="ctr"/>
                </a:tc>
                <a:extLst>
                  <a:ext uri="{0D108BD9-81ED-4DB2-BD59-A6C34878D82A}">
                    <a16:rowId xmlns:a16="http://schemas.microsoft.com/office/drawing/2014/main" val="600973206"/>
                  </a:ext>
                </a:extLst>
              </a:tr>
              <a:tr h="1180600">
                <a:tc>
                  <a:txBody>
                    <a:bodyPr/>
                    <a:lstStyle/>
                    <a:p>
                      <a:pPr algn="ctr"/>
                      <a:r>
                        <a:rPr lang="en-US" sz="2000" dirty="0">
                          <a:latin typeface="Lato Black" panose="020F0A02020204030203" pitchFamily="34" charset="0"/>
                        </a:rPr>
                        <a:t>Current Year</a:t>
                      </a:r>
                      <a:br>
                        <a:rPr lang="en-US" sz="2000" dirty="0">
                          <a:latin typeface="Lato Black" panose="020F0A02020204030203" pitchFamily="34" charset="0"/>
                        </a:rPr>
                      </a:br>
                      <a:r>
                        <a:rPr lang="en-US" sz="2000" dirty="0">
                          <a:latin typeface="Lato Black" panose="020F0A02020204030203" pitchFamily="34" charset="0"/>
                        </a:rPr>
                        <a:t>2022-23</a:t>
                      </a:r>
                    </a:p>
                  </a:txBody>
                  <a:tcPr anchor="ctr"/>
                </a:tc>
                <a:tc>
                  <a:txBody>
                    <a:bodyPr/>
                    <a:lstStyle/>
                    <a:p>
                      <a:pPr>
                        <a:spcAft>
                          <a:spcPts val="1200"/>
                        </a:spcAft>
                      </a:pPr>
                      <a:r>
                        <a:rPr lang="en-US" sz="1800" dirty="0">
                          <a:latin typeface="Lato" panose="020F0502020204030203" pitchFamily="34" charset="0"/>
                        </a:rPr>
                        <a:t>Active budget you are working under</a:t>
                      </a:r>
                    </a:p>
                    <a:p>
                      <a:pPr>
                        <a:spcAft>
                          <a:spcPts val="1200"/>
                        </a:spcAft>
                      </a:pPr>
                      <a:r>
                        <a:rPr lang="en-US" sz="1800" dirty="0">
                          <a:latin typeface="Lato" panose="020F0502020204030203" pitchFamily="34" charset="0"/>
                        </a:rPr>
                        <a:t>Pupil counts are </a:t>
                      </a:r>
                      <a:r>
                        <a:rPr lang="en-US" sz="1800" b="1" u="sng" dirty="0">
                          <a:latin typeface="Lato" panose="020F0502020204030203" pitchFamily="34" charset="0"/>
                        </a:rPr>
                        <a:t>very</a:t>
                      </a:r>
                      <a:r>
                        <a:rPr lang="en-US" sz="1800" dirty="0">
                          <a:latin typeface="Lato" panose="020F0502020204030203" pitchFamily="34" charset="0"/>
                        </a:rPr>
                        <a:t> important!</a:t>
                      </a:r>
                    </a:p>
                    <a:p>
                      <a:pPr>
                        <a:spcAft>
                          <a:spcPts val="1200"/>
                        </a:spcAft>
                      </a:pPr>
                      <a:r>
                        <a:rPr lang="en-US" sz="1800" dirty="0">
                          <a:latin typeface="Lato" panose="020F0502020204030203" pitchFamily="34" charset="0"/>
                        </a:rPr>
                        <a:t>October</a:t>
                      </a:r>
                      <a:r>
                        <a:rPr lang="en-US" sz="1800" baseline="0" dirty="0">
                          <a:latin typeface="Lato" panose="020F0502020204030203" pitchFamily="34" charset="0"/>
                        </a:rPr>
                        <a:t> is about Revenue Limit and Tax Levy</a:t>
                      </a:r>
                      <a:endParaRPr lang="en-US" sz="1800" dirty="0">
                        <a:latin typeface="Lato" panose="020F0502020204030203" pitchFamily="34" charset="0"/>
                      </a:endParaRPr>
                    </a:p>
                  </a:txBody>
                  <a:tcPr anchor="ctr"/>
                </a:tc>
                <a:extLst>
                  <a:ext uri="{0D108BD9-81ED-4DB2-BD59-A6C34878D82A}">
                    <a16:rowId xmlns:a16="http://schemas.microsoft.com/office/drawing/2014/main" val="2644318041"/>
                  </a:ext>
                </a:extLst>
              </a:tr>
              <a:tr h="1180600">
                <a:tc>
                  <a:txBody>
                    <a:bodyPr/>
                    <a:lstStyle/>
                    <a:p>
                      <a:pPr algn="ctr"/>
                      <a:r>
                        <a:rPr lang="en-US" sz="2000" dirty="0">
                          <a:latin typeface="Lato Black" panose="020F0A02020204030203" pitchFamily="34" charset="0"/>
                        </a:rPr>
                        <a:t>Next Year</a:t>
                      </a:r>
                      <a:br>
                        <a:rPr lang="en-US" sz="2000" dirty="0">
                          <a:latin typeface="Lato Black" panose="020F0A02020204030203" pitchFamily="34" charset="0"/>
                        </a:rPr>
                      </a:br>
                      <a:r>
                        <a:rPr lang="en-US" sz="2000" dirty="0">
                          <a:latin typeface="Lato Black" panose="020F0A02020204030203" pitchFamily="34" charset="0"/>
                        </a:rPr>
                        <a:t>2023-24</a:t>
                      </a:r>
                    </a:p>
                  </a:txBody>
                  <a:tcPr anchor="ctr"/>
                </a:tc>
                <a:tc>
                  <a:txBody>
                    <a:bodyPr/>
                    <a:lstStyle/>
                    <a:p>
                      <a:pPr>
                        <a:spcAft>
                          <a:spcPts val="1200"/>
                        </a:spcAft>
                      </a:pPr>
                      <a:r>
                        <a:rPr lang="en-US" sz="1800" dirty="0">
                          <a:latin typeface="Lato" panose="020F0502020204030203" pitchFamily="34" charset="0"/>
                        </a:rPr>
                        <a:t>Budget-building process starts</a:t>
                      </a:r>
                      <a:r>
                        <a:rPr lang="en-US" sz="1800" baseline="0" dirty="0">
                          <a:latin typeface="Lato" panose="020F0502020204030203" pitchFamily="34" charset="0"/>
                        </a:rPr>
                        <a:t> over the winter and goes into the spring and summer</a:t>
                      </a:r>
                    </a:p>
                  </a:txBody>
                  <a:tcPr anchor="ctr"/>
                </a:tc>
                <a:extLst>
                  <a:ext uri="{0D108BD9-81ED-4DB2-BD59-A6C34878D82A}">
                    <a16:rowId xmlns:a16="http://schemas.microsoft.com/office/drawing/2014/main" val="3732664330"/>
                  </a:ext>
                </a:extLst>
              </a:tr>
            </a:tbl>
          </a:graphicData>
        </a:graphic>
      </p:graphicFrame>
    </p:spTree>
    <p:extLst>
      <p:ext uri="{BB962C8B-B14F-4D97-AF65-F5344CB8AC3E}">
        <p14:creationId xmlns:p14="http://schemas.microsoft.com/office/powerpoint/2010/main" val="340153826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Tax Levy Helpful Hints</a:t>
            </a:r>
          </a:p>
        </p:txBody>
      </p:sp>
      <p:sp>
        <p:nvSpPr>
          <p:cNvPr id="3" name="Text Placeholder 2"/>
          <p:cNvSpPr>
            <a:spLocks noGrp="1"/>
          </p:cNvSpPr>
          <p:nvPr>
            <p:ph type="body" sz="quarter" idx="14"/>
          </p:nvPr>
        </p:nvSpPr>
        <p:spPr>
          <a:xfrm>
            <a:off x="2052028" y="1197429"/>
            <a:ext cx="5046877" cy="3130731"/>
          </a:xfrm>
        </p:spPr>
        <p:txBody>
          <a:bodyPr>
            <a:normAutofit fontScale="92500" lnSpcReduction="10000"/>
          </a:bodyPr>
          <a:lstStyle/>
          <a:p>
            <a:r>
              <a:rPr lang="en-US" dirty="0"/>
              <a:t>Figure out your Fund 38 and Fund 41 levies </a:t>
            </a:r>
            <a:r>
              <a:rPr lang="en-US" u="sng" dirty="0"/>
              <a:t>before</a:t>
            </a:r>
            <a:r>
              <a:rPr lang="en-US" dirty="0"/>
              <a:t> Fund 10</a:t>
            </a:r>
          </a:p>
          <a:p>
            <a:r>
              <a:rPr lang="en-US" dirty="0"/>
              <a:t>Levy non-referendum debt service directly into Fund 38</a:t>
            </a:r>
          </a:p>
          <a:p>
            <a:r>
              <a:rPr lang="en-US" dirty="0"/>
              <a:t>Adopt separate Fund 38 and Fund 39 debt levies</a:t>
            </a:r>
          </a:p>
        </p:txBody>
      </p:sp>
    </p:spTree>
    <p:extLst>
      <p:ext uri="{BB962C8B-B14F-4D97-AF65-F5344CB8AC3E}">
        <p14:creationId xmlns:p14="http://schemas.microsoft.com/office/powerpoint/2010/main" val="176180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Tax Levy Helpful Hints</a:t>
            </a:r>
          </a:p>
        </p:txBody>
      </p:sp>
      <p:sp>
        <p:nvSpPr>
          <p:cNvPr id="3" name="Text Placeholder 2"/>
          <p:cNvSpPr>
            <a:spLocks noGrp="1"/>
          </p:cNvSpPr>
          <p:nvPr>
            <p:ph type="body" sz="quarter" idx="14"/>
          </p:nvPr>
        </p:nvSpPr>
        <p:spPr>
          <a:xfrm>
            <a:off x="2052028" y="1197430"/>
            <a:ext cx="5046877" cy="2991393"/>
          </a:xfrm>
        </p:spPr>
        <p:txBody>
          <a:bodyPr>
            <a:normAutofit fontScale="92500" lnSpcReduction="10000"/>
          </a:bodyPr>
          <a:lstStyle/>
          <a:p>
            <a:r>
              <a:rPr lang="en-US" dirty="0"/>
              <a:t>Budget is </a:t>
            </a:r>
            <a:r>
              <a:rPr lang="en-US" u="sng" dirty="0"/>
              <a:t>school year</a:t>
            </a:r>
            <a:r>
              <a:rPr lang="en-US" dirty="0"/>
              <a:t> but debt service is </a:t>
            </a:r>
            <a:r>
              <a:rPr lang="en-US" u="sng" dirty="0"/>
              <a:t>calendar year</a:t>
            </a:r>
            <a:endParaRPr lang="en-US" dirty="0"/>
          </a:p>
          <a:p>
            <a:pPr lvl="1"/>
            <a:r>
              <a:rPr lang="en-US" dirty="0"/>
              <a:t>This year’s levy is part of the 2022-23 budget</a:t>
            </a:r>
          </a:p>
          <a:p>
            <a:pPr lvl="1"/>
            <a:r>
              <a:rPr lang="en-US" dirty="0"/>
              <a:t>The levy pays for your March 2023 &amp; September 2023 debt service payments</a:t>
            </a:r>
          </a:p>
          <a:p>
            <a:pPr lvl="1"/>
            <a:r>
              <a:rPr lang="en-US" dirty="0"/>
              <a:t>Money for the September 2023 payment is part of 2022-23 year-end fund balance</a:t>
            </a:r>
          </a:p>
        </p:txBody>
      </p:sp>
    </p:spTree>
    <p:extLst>
      <p:ext uri="{BB962C8B-B14F-4D97-AF65-F5344CB8AC3E}">
        <p14:creationId xmlns:p14="http://schemas.microsoft.com/office/powerpoint/2010/main" val="151910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Tax Levy Helpful Hints</a:t>
            </a:r>
          </a:p>
        </p:txBody>
      </p:sp>
      <p:sp>
        <p:nvSpPr>
          <p:cNvPr id="3" name="Text Placeholder 2"/>
          <p:cNvSpPr>
            <a:spLocks noGrp="1"/>
          </p:cNvSpPr>
          <p:nvPr>
            <p:ph type="body" sz="quarter" idx="14"/>
          </p:nvPr>
        </p:nvSpPr>
        <p:spPr>
          <a:xfrm>
            <a:off x="1900518" y="1197429"/>
            <a:ext cx="5710517" cy="3222171"/>
          </a:xfrm>
        </p:spPr>
        <p:txBody>
          <a:bodyPr>
            <a:normAutofit lnSpcReduction="10000"/>
          </a:bodyPr>
          <a:lstStyle/>
          <a:p>
            <a:r>
              <a:rPr lang="en-US" b="0" u="sng" dirty="0">
                <a:latin typeface="Lato Black" panose="020F0A02020204030203" pitchFamily="34" charset="0"/>
              </a:rPr>
              <a:t>ASK FOR HELP</a:t>
            </a:r>
          </a:p>
          <a:p>
            <a:pPr marL="628539" lvl="1" indent="-285750">
              <a:buFont typeface="Arial" panose="020B0604020202020204" pitchFamily="34" charset="0"/>
              <a:buChar char="•"/>
            </a:pPr>
            <a:r>
              <a:rPr lang="en-US" dirty="0"/>
              <a:t>Your first tax levy can be scary…</a:t>
            </a:r>
          </a:p>
          <a:p>
            <a:pPr marL="628539" lvl="1" indent="-285750">
              <a:buFont typeface="Arial" panose="020B0604020202020204" pitchFamily="34" charset="0"/>
              <a:buChar char="•"/>
            </a:pPr>
            <a:r>
              <a:rPr lang="en-US" dirty="0"/>
              <a:t>But there are resources for help</a:t>
            </a:r>
          </a:p>
          <a:p>
            <a:pPr marL="628539" lvl="1" indent="-285750">
              <a:buFont typeface="Arial" panose="020B0604020202020204" pitchFamily="34" charset="0"/>
              <a:buChar char="•"/>
            </a:pPr>
            <a:r>
              <a:rPr lang="en-US" dirty="0"/>
              <a:t>Your neighbors had their own first tax levies and most are glad to help if you reach out</a:t>
            </a:r>
          </a:p>
          <a:p>
            <a:pPr marL="628539" lvl="1" indent="-285750">
              <a:buFont typeface="Arial" panose="020B0604020202020204" pitchFamily="34" charset="0"/>
              <a:buChar char="•"/>
            </a:pPr>
            <a:r>
              <a:rPr lang="en-US" dirty="0"/>
              <a:t>Call the SFS Team if you still aren’t sure about something…better to fix it on the front end!</a:t>
            </a:r>
          </a:p>
        </p:txBody>
      </p:sp>
    </p:spTree>
    <p:extLst>
      <p:ext uri="{BB962C8B-B14F-4D97-AF65-F5344CB8AC3E}">
        <p14:creationId xmlns:p14="http://schemas.microsoft.com/office/powerpoint/2010/main" val="154946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79120" y="1263819"/>
            <a:ext cx="5210216" cy="3558999"/>
          </a:xfrm>
          <a:prstGeom prst="rect">
            <a:avLst/>
          </a:prstGeom>
        </p:spPr>
      </p:pic>
      <p:sp>
        <p:nvSpPr>
          <p:cNvPr id="2" name="Text Placeholder 1"/>
          <p:cNvSpPr>
            <a:spLocks noGrp="1"/>
          </p:cNvSpPr>
          <p:nvPr>
            <p:ph type="body" sz="quarter" idx="13"/>
          </p:nvPr>
        </p:nvSpPr>
        <p:spPr/>
        <p:txBody>
          <a:bodyPr/>
          <a:lstStyle/>
          <a:p>
            <a:r>
              <a:rPr lang="en-US" dirty="0"/>
              <a:t>PI-401 Tax Levy Report for 2022-23</a:t>
            </a:r>
          </a:p>
        </p:txBody>
      </p:sp>
      <p:sp>
        <p:nvSpPr>
          <p:cNvPr id="3" name="Text Placeholder 2"/>
          <p:cNvSpPr>
            <a:spLocks noGrp="1"/>
          </p:cNvSpPr>
          <p:nvPr>
            <p:ph type="body" sz="quarter" idx="14"/>
          </p:nvPr>
        </p:nvSpPr>
        <p:spPr>
          <a:xfrm>
            <a:off x="357448" y="1197429"/>
            <a:ext cx="3325843" cy="3449386"/>
          </a:xfrm>
        </p:spPr>
        <p:txBody>
          <a:bodyPr>
            <a:normAutofit/>
          </a:bodyPr>
          <a:lstStyle/>
          <a:p>
            <a:r>
              <a:rPr lang="en-US" dirty="0">
                <a:latin typeface="Lato Black" panose="020F0A02020204030203" pitchFamily="34" charset="0"/>
              </a:rPr>
              <a:t>Levy set by </a:t>
            </a:r>
            <a:r>
              <a:rPr lang="en-US" u="sng" dirty="0">
                <a:latin typeface="Lato Black" panose="020F0A02020204030203" pitchFamily="34" charset="0"/>
              </a:rPr>
              <a:t>Nov. 1</a:t>
            </a:r>
            <a:endParaRPr lang="en-US" dirty="0">
              <a:latin typeface="Lato Black" panose="020F0A02020204030203" pitchFamily="34" charset="0"/>
            </a:endParaRPr>
          </a:p>
          <a:p>
            <a:r>
              <a:rPr lang="en-US" dirty="0">
                <a:latin typeface="Lato Black" panose="020F0A02020204030203" pitchFamily="34" charset="0"/>
              </a:rPr>
              <a:t>Report due </a:t>
            </a:r>
            <a:r>
              <a:rPr lang="en-US" u="sng" dirty="0">
                <a:latin typeface="Lato Black" panose="020F0A02020204030203" pitchFamily="34" charset="0"/>
              </a:rPr>
              <a:t>Nov. 4</a:t>
            </a:r>
          </a:p>
          <a:p>
            <a:r>
              <a:rPr lang="en-US" b="0" dirty="0"/>
              <a:t>PI-1508 forms to local municipalities by </a:t>
            </a:r>
            <a:r>
              <a:rPr lang="en-US" u="sng" dirty="0"/>
              <a:t>Nov. 10</a:t>
            </a:r>
          </a:p>
        </p:txBody>
      </p:sp>
    </p:spTree>
    <p:extLst>
      <p:ext uri="{BB962C8B-B14F-4D97-AF65-F5344CB8AC3E}">
        <p14:creationId xmlns:p14="http://schemas.microsoft.com/office/powerpoint/2010/main" val="267751753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AC61A8-A61B-4AE6-B439-495C8061891C}"/>
              </a:ext>
            </a:extLst>
          </p:cNvPr>
          <p:cNvSpPr>
            <a:spLocks noGrp="1"/>
          </p:cNvSpPr>
          <p:nvPr>
            <p:ph type="body" sz="quarter" idx="13"/>
          </p:nvPr>
        </p:nvSpPr>
        <p:spPr/>
        <p:txBody>
          <a:bodyPr/>
          <a:lstStyle/>
          <a:p>
            <a:r>
              <a:rPr lang="en-US" dirty="0"/>
              <a:t>Budget Reporting in WISEdata Finance</a:t>
            </a:r>
          </a:p>
        </p:txBody>
      </p:sp>
      <p:sp>
        <p:nvSpPr>
          <p:cNvPr id="3" name="Text Placeholder 2">
            <a:extLst>
              <a:ext uri="{FF2B5EF4-FFF2-40B4-BE49-F238E27FC236}">
                <a16:creationId xmlns:a16="http://schemas.microsoft.com/office/drawing/2014/main" id="{1F4F31F3-4AB8-4815-877B-27C727B41B81}"/>
              </a:ext>
            </a:extLst>
          </p:cNvPr>
          <p:cNvSpPr>
            <a:spLocks noGrp="1"/>
          </p:cNvSpPr>
          <p:nvPr>
            <p:ph type="body" sz="quarter" idx="14"/>
          </p:nvPr>
        </p:nvSpPr>
        <p:spPr>
          <a:xfrm>
            <a:off x="2052028" y="1197429"/>
            <a:ext cx="5290066" cy="2512779"/>
          </a:xfrm>
        </p:spPr>
        <p:txBody>
          <a:bodyPr>
            <a:noAutofit/>
          </a:bodyPr>
          <a:lstStyle/>
          <a:p>
            <a:r>
              <a:rPr lang="en-US" sz="2200" dirty="0"/>
              <a:t>PI-1504 Budget Report is retired</a:t>
            </a:r>
          </a:p>
          <a:p>
            <a:r>
              <a:rPr lang="en-US" sz="2200" dirty="0"/>
              <a:t>For the 2022-23 school year, the statutory requirement will be met if your district transmits budget data to WISEdata Finance by December 1</a:t>
            </a:r>
          </a:p>
        </p:txBody>
      </p:sp>
    </p:spTree>
    <p:extLst>
      <p:ext uri="{BB962C8B-B14F-4D97-AF65-F5344CB8AC3E}">
        <p14:creationId xmlns:p14="http://schemas.microsoft.com/office/powerpoint/2010/main" val="83898979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637" y="1622827"/>
            <a:ext cx="8983363" cy="2084200"/>
          </a:xfrm>
        </p:spPr>
        <p:txBody>
          <a:bodyPr/>
          <a:lstStyle/>
          <a:p>
            <a:r>
              <a:rPr lang="en-US" dirty="0"/>
              <a:t>January to June</a:t>
            </a:r>
          </a:p>
          <a:p>
            <a:r>
              <a:rPr lang="en-US" dirty="0"/>
              <a:t>Current year reports and activities</a:t>
            </a:r>
          </a:p>
        </p:txBody>
      </p:sp>
    </p:spTree>
    <p:extLst>
      <p:ext uri="{BB962C8B-B14F-4D97-AF65-F5344CB8AC3E}">
        <p14:creationId xmlns:p14="http://schemas.microsoft.com/office/powerpoint/2010/main" val="125705402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DPI Reports and Requirements</a:t>
            </a:r>
          </a:p>
        </p:txBody>
      </p:sp>
      <p:sp>
        <p:nvSpPr>
          <p:cNvPr id="3" name="Text Placeholder 2"/>
          <p:cNvSpPr>
            <a:spLocks noGrp="1"/>
          </p:cNvSpPr>
          <p:nvPr>
            <p:ph type="body" sz="quarter" idx="14"/>
          </p:nvPr>
        </p:nvSpPr>
        <p:spPr>
          <a:xfrm>
            <a:off x="1048871" y="1488141"/>
            <a:ext cx="6759388" cy="2465294"/>
          </a:xfrm>
        </p:spPr>
        <p:txBody>
          <a:bodyPr>
            <a:normAutofit fontScale="25000" lnSpcReduction="20000"/>
          </a:bodyPr>
          <a:lstStyle/>
          <a:p>
            <a:r>
              <a:rPr lang="en-US" sz="8800" dirty="0"/>
              <a:t>2</a:t>
            </a:r>
            <a:r>
              <a:rPr lang="en-US" sz="8800" baseline="30000" dirty="0"/>
              <a:t>nd</a:t>
            </a:r>
            <a:r>
              <a:rPr lang="en-US" sz="8800" dirty="0"/>
              <a:t> Friday in January membership count -  PI-1563</a:t>
            </a:r>
          </a:p>
          <a:p>
            <a:r>
              <a:rPr lang="en-US" sz="8800" dirty="0"/>
              <a:t>Possible selection for Membership Audit</a:t>
            </a:r>
          </a:p>
          <a:p>
            <a:r>
              <a:rPr lang="en-US" sz="8800" dirty="0"/>
              <a:t>Debt Schedule Reporting (year round)</a:t>
            </a:r>
          </a:p>
          <a:p>
            <a:r>
              <a:rPr lang="en-US" sz="8800" dirty="0"/>
              <a:t>Referendum Reporting (year round)</a:t>
            </a:r>
          </a:p>
          <a:p>
            <a:endParaRPr lang="en-US" dirty="0"/>
          </a:p>
        </p:txBody>
      </p:sp>
    </p:spTree>
    <p:extLst>
      <p:ext uri="{BB962C8B-B14F-4D97-AF65-F5344CB8AC3E}">
        <p14:creationId xmlns:p14="http://schemas.microsoft.com/office/powerpoint/2010/main" val="3760345384"/>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January Pupil Counts PI-1563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980" y="1263212"/>
            <a:ext cx="2600040" cy="2214716"/>
          </a:xfrm>
          <a:prstGeom prst="rect">
            <a:avLst/>
          </a:prstGeom>
        </p:spPr>
      </p:pic>
      <p:pic>
        <p:nvPicPr>
          <p:cNvPr id="3" name="Picture 2"/>
          <p:cNvPicPr>
            <a:picLocks noChangeAspect="1"/>
          </p:cNvPicPr>
          <p:nvPr/>
        </p:nvPicPr>
        <p:blipFill rotWithShape="1">
          <a:blip r:embed="rId4"/>
          <a:srcRect t="3877" b="820"/>
          <a:stretch/>
        </p:blipFill>
        <p:spPr>
          <a:xfrm>
            <a:off x="6725264" y="2907826"/>
            <a:ext cx="1865979" cy="183193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816" y="2940424"/>
            <a:ext cx="2652132" cy="1766740"/>
          </a:xfrm>
          <a:prstGeom prst="rect">
            <a:avLst/>
          </a:prstGeom>
        </p:spPr>
      </p:pic>
    </p:spTree>
    <p:extLst>
      <p:ext uri="{BB962C8B-B14F-4D97-AF65-F5344CB8AC3E}">
        <p14:creationId xmlns:p14="http://schemas.microsoft.com/office/powerpoint/2010/main" val="1258825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Membership Audit</a:t>
            </a:r>
          </a:p>
        </p:txBody>
      </p:sp>
      <p:sp>
        <p:nvSpPr>
          <p:cNvPr id="3" name="Text Placeholder 2"/>
          <p:cNvSpPr>
            <a:spLocks noGrp="1"/>
          </p:cNvSpPr>
          <p:nvPr>
            <p:ph type="body" sz="quarter" idx="4294967295"/>
          </p:nvPr>
        </p:nvSpPr>
        <p:spPr>
          <a:xfrm>
            <a:off x="3740933" y="3133423"/>
            <a:ext cx="5046662" cy="2003425"/>
          </a:xfrm>
        </p:spPr>
        <p:txBody>
          <a:bodyPr>
            <a:normAutofit fontScale="25000" lnSpcReduction="20000"/>
          </a:bodyPr>
          <a:lstStyle/>
          <a:p>
            <a:pPr marL="0" indent="0" defTabSz="816350">
              <a:lnSpc>
                <a:spcPct val="120000"/>
              </a:lnSpc>
              <a:spcAft>
                <a:spcPts val="0"/>
              </a:spcAft>
              <a:buNone/>
            </a:pPr>
            <a:r>
              <a:rPr lang="en-US" sz="7200" dirty="0"/>
              <a:t>The district’s auditor will verify the district’s reported counts for:</a:t>
            </a:r>
          </a:p>
          <a:p>
            <a:pPr marL="0" defTabSz="816350">
              <a:lnSpc>
                <a:spcPct val="120000"/>
              </a:lnSpc>
              <a:spcAft>
                <a:spcPts val="0"/>
              </a:spcAft>
            </a:pPr>
            <a:r>
              <a:rPr lang="en-US" sz="7200" dirty="0"/>
              <a:t> 3rd  Friday in September</a:t>
            </a:r>
          </a:p>
          <a:p>
            <a:pPr marL="0" defTabSz="816350">
              <a:lnSpc>
                <a:spcPct val="120000"/>
              </a:lnSpc>
              <a:spcAft>
                <a:spcPts val="0"/>
              </a:spcAft>
            </a:pPr>
            <a:r>
              <a:rPr lang="en-US" sz="7200" dirty="0"/>
              <a:t> 2nd  Friday in January</a:t>
            </a:r>
          </a:p>
          <a:p>
            <a:pPr marL="0" defTabSz="816350">
              <a:lnSpc>
                <a:spcPct val="120000"/>
              </a:lnSpc>
              <a:spcAft>
                <a:spcPts val="0"/>
              </a:spcAft>
            </a:pPr>
            <a:r>
              <a:rPr lang="en-US" sz="7200" dirty="0"/>
              <a:t> Summer and Interim Session (as well as fees)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29" y="2945554"/>
            <a:ext cx="1826895" cy="18268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043" y="1224021"/>
            <a:ext cx="1579764" cy="1224211"/>
          </a:xfrm>
          <a:prstGeom prst="rect">
            <a:avLst/>
          </a:prstGeom>
        </p:spPr>
      </p:pic>
      <p:sp>
        <p:nvSpPr>
          <p:cNvPr id="6" name="Rectangle 5"/>
          <p:cNvSpPr/>
          <p:nvPr/>
        </p:nvSpPr>
        <p:spPr>
          <a:xfrm>
            <a:off x="3740718" y="1257663"/>
            <a:ext cx="4572000" cy="923330"/>
          </a:xfrm>
          <a:prstGeom prst="rect">
            <a:avLst/>
          </a:prstGeom>
        </p:spPr>
        <p:txBody>
          <a:bodyPr>
            <a:spAutoFit/>
          </a:bodyPr>
          <a:lstStyle/>
          <a:p>
            <a:r>
              <a:rPr lang="en-US" sz="1800" b="1" dirty="0">
                <a:latin typeface="Lato" panose="020F0502020204030203" pitchFamily="34" charset="0"/>
              </a:rPr>
              <a:t>On or about February 1</a:t>
            </a:r>
            <a:r>
              <a:rPr lang="en-US" sz="1800" b="1" baseline="30000" dirty="0">
                <a:latin typeface="Lato" panose="020F0502020204030203" pitchFamily="34" charset="0"/>
              </a:rPr>
              <a:t>st</a:t>
            </a:r>
            <a:r>
              <a:rPr lang="en-US" sz="1800" b="1" dirty="0">
                <a:latin typeface="Lato" panose="020F0502020204030203" pitchFamily="34" charset="0"/>
              </a:rPr>
              <a:t>, the School Finance Team will announce which districts are required to have a membership audit</a:t>
            </a:r>
            <a:endParaRPr lang="en-US" b="1" dirty="0">
              <a:latin typeface="Lato" panose="020F0502020204030203" pitchFamily="34" charset="0"/>
            </a:endParaRPr>
          </a:p>
        </p:txBody>
      </p:sp>
      <p:sp>
        <p:nvSpPr>
          <p:cNvPr id="7" name="Flowchart: Punched Tape 6"/>
          <p:cNvSpPr/>
          <p:nvPr/>
        </p:nvSpPr>
        <p:spPr>
          <a:xfrm>
            <a:off x="991029" y="2647214"/>
            <a:ext cx="7796566" cy="137024"/>
          </a:xfrm>
          <a:prstGeom prst="flowChartPunched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157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Referenda Report PI-1572</a:t>
            </a:r>
          </a:p>
        </p:txBody>
      </p:sp>
      <p:grpSp>
        <p:nvGrpSpPr>
          <p:cNvPr id="8" name="Group 7"/>
          <p:cNvGrpSpPr/>
          <p:nvPr/>
        </p:nvGrpSpPr>
        <p:grpSpPr>
          <a:xfrm>
            <a:off x="2592984" y="1157748"/>
            <a:ext cx="3958031" cy="3355258"/>
            <a:chOff x="2695197" y="1143000"/>
            <a:chExt cx="3958031" cy="335525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197" y="1143000"/>
              <a:ext cx="3958031" cy="3355258"/>
            </a:xfrm>
            <a:prstGeom prst="rect">
              <a:avLst/>
            </a:prstGeom>
          </p:spPr>
        </p:pic>
        <p:pic>
          <p:nvPicPr>
            <p:cNvPr id="6" name="Picture 5"/>
            <p:cNvPicPr>
              <a:picLocks noChangeAspect="1"/>
            </p:cNvPicPr>
            <p:nvPr/>
          </p:nvPicPr>
          <p:blipFill rotWithShape="1">
            <a:blip r:embed="rId4"/>
            <a:srcRect r="56580"/>
            <a:stretch/>
          </p:blipFill>
          <p:spPr>
            <a:xfrm>
              <a:off x="4576673" y="1991034"/>
              <a:ext cx="746237" cy="1437968"/>
            </a:xfrm>
            <a:prstGeom prst="rect">
              <a:avLst/>
            </a:prstGeom>
          </p:spPr>
        </p:pic>
        <p:sp>
          <p:nvSpPr>
            <p:cNvPr id="7" name="TextBox 6"/>
            <p:cNvSpPr txBox="1"/>
            <p:nvPr/>
          </p:nvSpPr>
          <p:spPr>
            <a:xfrm>
              <a:off x="4010980" y="1480253"/>
              <a:ext cx="1122038" cy="400110"/>
            </a:xfrm>
            <a:prstGeom prst="rect">
              <a:avLst/>
            </a:prstGeom>
            <a:noFill/>
          </p:spPr>
          <p:txBody>
            <a:bodyPr wrap="none" rtlCol="0">
              <a:spAutoFit/>
            </a:bodyPr>
            <a:lstStyle/>
            <a:p>
              <a:r>
                <a:rPr lang="en-US" sz="2000" dirty="0">
                  <a:latin typeface="Lato" panose="020F0502020204030203" pitchFamily="34" charset="0"/>
                </a:rPr>
                <a:t>BALLOT</a:t>
              </a:r>
            </a:p>
          </p:txBody>
        </p:sp>
      </p:grpSp>
    </p:spTree>
    <p:extLst>
      <p:ext uri="{BB962C8B-B14F-4D97-AF65-F5344CB8AC3E}">
        <p14:creationId xmlns:p14="http://schemas.microsoft.com/office/powerpoint/2010/main" val="397213307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681" y="0"/>
            <a:ext cx="9140642" cy="875886"/>
          </a:xfrm>
        </p:spPr>
        <p:txBody>
          <a:bodyPr/>
          <a:lstStyle/>
          <a:p>
            <a:r>
              <a:rPr lang="en-US" dirty="0"/>
              <a:t>How will I keep track of all this?</a:t>
            </a:r>
          </a:p>
        </p:txBody>
      </p:sp>
      <p:sp>
        <p:nvSpPr>
          <p:cNvPr id="10243" name="Espace réservé du contenu 2"/>
          <p:cNvSpPr>
            <a:spLocks noGrp="1"/>
          </p:cNvSpPr>
          <p:nvPr>
            <p:ph idx="1"/>
          </p:nvPr>
        </p:nvSpPr>
        <p:spPr>
          <a:xfrm>
            <a:off x="1236600" y="951310"/>
            <a:ext cx="6588919" cy="4192190"/>
          </a:xfrm>
        </p:spPr>
        <p:txBody>
          <a:bodyPr>
            <a:normAutofit/>
          </a:bodyPr>
          <a:lstStyle/>
          <a:p>
            <a:pPr marL="342904" lvl="1">
              <a:lnSpc>
                <a:spcPct val="100000"/>
              </a:lnSpc>
              <a:spcBef>
                <a:spcPts val="439"/>
              </a:spcBef>
              <a:buClr>
                <a:srgbClr val="FF0000"/>
              </a:buClr>
              <a:defRPr/>
            </a:pPr>
            <a:endParaRPr lang="en-US" sz="1800" dirty="0"/>
          </a:p>
          <a:p>
            <a:pPr>
              <a:spcBef>
                <a:spcPts val="439"/>
              </a:spcBef>
              <a:buClr>
                <a:schemeClr val="accent5">
                  <a:lumMod val="75000"/>
                </a:schemeClr>
              </a:buClr>
              <a:buFont typeface="Arial" panose="020B0604020202020204" pitchFamily="34" charset="0"/>
              <a:buChar char="•"/>
              <a:defRPr/>
            </a:pPr>
            <a:r>
              <a:rPr lang="en-US" dirty="0">
                <a:latin typeface="Lato Black" panose="020F0A02020204030203"/>
              </a:rPr>
              <a:t>Fiscal Year at a Glance – Due dates for reports by name &amp; purpose</a:t>
            </a:r>
          </a:p>
          <a:p>
            <a:pPr>
              <a:spcBef>
                <a:spcPts val="439"/>
              </a:spcBef>
              <a:buClr>
                <a:schemeClr val="accent5">
                  <a:lumMod val="75000"/>
                </a:schemeClr>
              </a:buClr>
              <a:buFont typeface="Arial" panose="020B0604020202020204" pitchFamily="34" charset="0"/>
              <a:buChar char="•"/>
              <a:defRPr/>
            </a:pPr>
            <a:r>
              <a:rPr lang="en-US" dirty="0">
                <a:latin typeface="Lato Black" panose="020F0A02020204030203"/>
              </a:rPr>
              <a:t>Fiscal Year "Multi-tasker" Planning Calendar - What to do related to prior year, current year and next year</a:t>
            </a:r>
          </a:p>
          <a:p>
            <a:pPr marL="0" lvl="1">
              <a:lnSpc>
                <a:spcPct val="100000"/>
              </a:lnSpc>
              <a:spcBef>
                <a:spcPts val="439"/>
              </a:spcBef>
              <a:defRPr/>
            </a:pPr>
            <a:r>
              <a:rPr lang="en-US" dirty="0">
                <a:latin typeface="Lato Black" panose="020F0A02020204030203" pitchFamily="34" charset="0"/>
                <a:hlinkClick r:id="rId3"/>
              </a:rPr>
              <a:t>dpi.wi.gov/</a:t>
            </a:r>
            <a:r>
              <a:rPr lang="en-US" dirty="0" err="1">
                <a:latin typeface="Lato Black" panose="020F0A02020204030203" pitchFamily="34" charset="0"/>
                <a:hlinkClick r:id="rId3"/>
              </a:rPr>
              <a:t>sfs</a:t>
            </a:r>
            <a:r>
              <a:rPr lang="en-US" dirty="0">
                <a:latin typeface="Lato Black" panose="020F0A02020204030203" pitchFamily="34" charset="0"/>
                <a:hlinkClick r:id="rId3"/>
              </a:rPr>
              <a:t>/communications/calendars/</a:t>
            </a:r>
            <a:br>
              <a:rPr lang="en-US" dirty="0">
                <a:latin typeface="Lato Black" panose="020F0A02020204030203" pitchFamily="34" charset="0"/>
                <a:hlinkClick r:id="rId3"/>
              </a:rPr>
            </a:br>
            <a:r>
              <a:rPr lang="en-US" dirty="0">
                <a:latin typeface="Lato Black" panose="020F0A02020204030203" pitchFamily="34" charset="0"/>
                <a:hlinkClick r:id="rId3"/>
              </a:rPr>
              <a:t>overview</a:t>
            </a:r>
            <a:r>
              <a:rPr lang="en-US" dirty="0">
                <a:latin typeface="Lato Black" panose="020F0A02020204030203" pitchFamily="34" charset="0"/>
              </a:rPr>
              <a:t> </a:t>
            </a:r>
          </a:p>
        </p:txBody>
      </p:sp>
    </p:spTree>
    <p:extLst>
      <p:ext uri="{BB962C8B-B14F-4D97-AF65-F5344CB8AC3E}">
        <p14:creationId xmlns:p14="http://schemas.microsoft.com/office/powerpoint/2010/main" val="16957214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Referenda Report PI-1572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518" y="1113502"/>
            <a:ext cx="3476964" cy="3506429"/>
          </a:xfrm>
          <a:prstGeom prst="rect">
            <a:avLst/>
          </a:prstGeom>
        </p:spPr>
      </p:pic>
    </p:spTree>
    <p:extLst>
      <p:ext uri="{BB962C8B-B14F-4D97-AF65-F5344CB8AC3E}">
        <p14:creationId xmlns:p14="http://schemas.microsoft.com/office/powerpoint/2010/main" val="347464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Debt Issues</a:t>
            </a:r>
          </a:p>
        </p:txBody>
      </p:sp>
      <p:sp>
        <p:nvSpPr>
          <p:cNvPr id="3" name="Text Placeholder 2"/>
          <p:cNvSpPr>
            <a:spLocks noGrp="1"/>
          </p:cNvSpPr>
          <p:nvPr>
            <p:ph type="body" sz="quarter" idx="14"/>
          </p:nvPr>
        </p:nvSpPr>
        <p:spPr>
          <a:xfrm>
            <a:off x="2052028" y="1197429"/>
            <a:ext cx="5046877" cy="2836689"/>
          </a:xfrm>
        </p:spPr>
        <p:txBody>
          <a:bodyPr>
            <a:normAutofit fontScale="92500"/>
          </a:bodyPr>
          <a:lstStyle/>
          <a:p>
            <a:r>
              <a:rPr lang="en-US" dirty="0"/>
              <a:t>Debt schedules must be reported to DPI within 10 days for all issues:</a:t>
            </a:r>
          </a:p>
          <a:p>
            <a:pPr lvl="1"/>
            <a:r>
              <a:rPr lang="en-US" sz="2200" dirty="0"/>
              <a:t>	New debt</a:t>
            </a:r>
          </a:p>
          <a:p>
            <a:pPr lvl="1"/>
            <a:r>
              <a:rPr lang="en-US" sz="2200" dirty="0"/>
              <a:t>	</a:t>
            </a:r>
            <a:r>
              <a:rPr lang="en-US" sz="2200" dirty="0" err="1"/>
              <a:t>Refinancings</a:t>
            </a:r>
            <a:endParaRPr lang="en-US" sz="2200" dirty="0"/>
          </a:p>
          <a:p>
            <a:pPr lvl="1"/>
            <a:r>
              <a:rPr lang="en-US" sz="2200" dirty="0"/>
              <a:t>	Bond Anticipation Notes (BANs)</a:t>
            </a:r>
          </a:p>
        </p:txBody>
      </p:sp>
    </p:spTree>
    <p:extLst>
      <p:ext uri="{BB962C8B-B14F-4D97-AF65-F5344CB8AC3E}">
        <p14:creationId xmlns:p14="http://schemas.microsoft.com/office/powerpoint/2010/main" val="3500064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Debt Issues</a:t>
            </a:r>
          </a:p>
        </p:txBody>
      </p:sp>
      <p:sp>
        <p:nvSpPr>
          <p:cNvPr id="3" name="Text Placeholder 2"/>
          <p:cNvSpPr>
            <a:spLocks noGrp="1"/>
          </p:cNvSpPr>
          <p:nvPr>
            <p:ph type="body" sz="quarter" idx="14"/>
          </p:nvPr>
        </p:nvSpPr>
        <p:spPr/>
        <p:txBody>
          <a:bodyPr>
            <a:normAutofit/>
          </a:bodyPr>
          <a:lstStyle/>
          <a:p>
            <a:r>
              <a:rPr lang="en-US" dirty="0"/>
              <a:t>Review debt information on our WUFAR Issues &amp; Examples page</a:t>
            </a:r>
          </a:p>
          <a:p>
            <a:pPr lvl="1"/>
            <a:r>
              <a:rPr lang="en-US" dirty="0">
                <a:hlinkClick r:id="rId3"/>
              </a:rPr>
              <a:t>dpi.wi.gov/</a:t>
            </a:r>
            <a:r>
              <a:rPr lang="en-US" dirty="0" err="1">
                <a:hlinkClick r:id="rId3"/>
              </a:rPr>
              <a:t>sfs</a:t>
            </a:r>
            <a:r>
              <a:rPr lang="en-US" dirty="0">
                <a:hlinkClick r:id="rId3"/>
              </a:rPr>
              <a:t>/finances/</a:t>
            </a:r>
            <a:r>
              <a:rPr lang="en-US" dirty="0" err="1">
                <a:hlinkClick r:id="rId3"/>
              </a:rPr>
              <a:t>wufar</a:t>
            </a:r>
            <a:r>
              <a:rPr lang="en-US" dirty="0">
                <a:hlinkClick r:id="rId3"/>
              </a:rPr>
              <a:t>/accounting-issues-examples</a:t>
            </a:r>
            <a:endParaRPr lang="en-US" dirty="0"/>
          </a:p>
        </p:txBody>
      </p:sp>
    </p:spTree>
    <p:extLst>
      <p:ext uri="{BB962C8B-B14F-4D97-AF65-F5344CB8AC3E}">
        <p14:creationId xmlns:p14="http://schemas.microsoft.com/office/powerpoint/2010/main" val="2070260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Energy Efficiency Savings Reporting</a:t>
            </a:r>
          </a:p>
        </p:txBody>
      </p:sp>
      <p:pic>
        <p:nvPicPr>
          <p:cNvPr id="4" name="Picture 3"/>
          <p:cNvPicPr>
            <a:picLocks noChangeAspect="1"/>
          </p:cNvPicPr>
          <p:nvPr/>
        </p:nvPicPr>
        <p:blipFill>
          <a:blip r:embed="rId3"/>
          <a:stretch>
            <a:fillRect/>
          </a:stretch>
        </p:blipFill>
        <p:spPr>
          <a:xfrm>
            <a:off x="1107665" y="1231797"/>
            <a:ext cx="6648450" cy="3638550"/>
          </a:xfrm>
          <a:prstGeom prst="rect">
            <a:avLst/>
          </a:prstGeom>
          <a:ln w="12700">
            <a:solidFill>
              <a:srgbClr val="262087"/>
            </a:solidFill>
          </a:ln>
        </p:spPr>
      </p:pic>
    </p:spTree>
    <p:extLst>
      <p:ext uri="{BB962C8B-B14F-4D97-AF65-F5344CB8AC3E}">
        <p14:creationId xmlns:p14="http://schemas.microsoft.com/office/powerpoint/2010/main" val="4004638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Budget Amendments</a:t>
            </a:r>
          </a:p>
        </p:txBody>
      </p:sp>
      <p:sp>
        <p:nvSpPr>
          <p:cNvPr id="10" name="Rounded Rectangle 9"/>
          <p:cNvSpPr/>
          <p:nvPr/>
        </p:nvSpPr>
        <p:spPr>
          <a:xfrm>
            <a:off x="5456902" y="1806677"/>
            <a:ext cx="2802195" cy="2588342"/>
          </a:xfrm>
          <a:prstGeom prst="round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9" dirty="0"/>
          </a:p>
        </p:txBody>
      </p:sp>
      <p:pic>
        <p:nvPicPr>
          <p:cNvPr id="2" name="Picture 1"/>
          <p:cNvPicPr>
            <a:picLocks noChangeAspect="1"/>
          </p:cNvPicPr>
          <p:nvPr/>
        </p:nvPicPr>
        <p:blipFill>
          <a:blip r:embed="rId3"/>
          <a:stretch>
            <a:fillRect/>
          </a:stretch>
        </p:blipFill>
        <p:spPr>
          <a:xfrm>
            <a:off x="589935" y="1377112"/>
            <a:ext cx="4159046" cy="3447469"/>
          </a:xfrm>
          <a:prstGeom prst="rect">
            <a:avLst/>
          </a:prstGeom>
          <a:ln>
            <a:solidFill>
              <a:schemeClr val="accent6">
                <a:lumMod val="75000"/>
              </a:schemeClr>
            </a:solidFill>
          </a:ln>
        </p:spPr>
      </p:pic>
      <p:sp>
        <p:nvSpPr>
          <p:cNvPr id="3" name="Rectangle 2"/>
          <p:cNvSpPr/>
          <p:nvPr/>
        </p:nvSpPr>
        <p:spPr>
          <a:xfrm>
            <a:off x="5604386" y="2085185"/>
            <a:ext cx="2507226" cy="2031325"/>
          </a:xfrm>
          <a:prstGeom prst="rect">
            <a:avLst/>
          </a:prstGeom>
        </p:spPr>
        <p:txBody>
          <a:bodyPr wrap="square">
            <a:spAutoFit/>
          </a:bodyPr>
          <a:lstStyle/>
          <a:p>
            <a:pPr marL="219451">
              <a:spcAft>
                <a:spcPts val="2400"/>
              </a:spcAft>
            </a:pPr>
            <a:r>
              <a:rPr lang="en-US" sz="1800" dirty="0">
                <a:latin typeface="Lato Black" panose="020F0A02020204030203"/>
              </a:rPr>
              <a:t>Changes in amount of appropriation and purposes (functions) must be approved by a </a:t>
            </a:r>
            <a:r>
              <a:rPr lang="en-US" sz="1800" b="1" dirty="0">
                <a:latin typeface="Lato Black" panose="020F0A02020204030203"/>
              </a:rPr>
              <a:t>two-thirds vote </a:t>
            </a:r>
            <a:r>
              <a:rPr lang="en-US" sz="1800" dirty="0">
                <a:latin typeface="Lato Black" panose="020F0A02020204030203"/>
              </a:rPr>
              <a:t>of the full school board.</a:t>
            </a:r>
          </a:p>
        </p:txBody>
      </p:sp>
    </p:spTree>
    <p:extLst>
      <p:ext uri="{BB962C8B-B14F-4D97-AF65-F5344CB8AC3E}">
        <p14:creationId xmlns:p14="http://schemas.microsoft.com/office/powerpoint/2010/main" val="2303322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CF3ABF-DC5D-462A-9E0C-A033751E8CA4}"/>
              </a:ext>
            </a:extLst>
          </p:cNvPr>
          <p:cNvSpPr>
            <a:spLocks noGrp="1"/>
          </p:cNvSpPr>
          <p:nvPr>
            <p:ph type="body" sz="quarter" idx="13"/>
          </p:nvPr>
        </p:nvSpPr>
        <p:spPr/>
        <p:txBody>
          <a:bodyPr/>
          <a:lstStyle/>
          <a:p>
            <a:r>
              <a:rPr lang="en-US" dirty="0"/>
              <a:t>Budget Amendments</a:t>
            </a:r>
          </a:p>
        </p:txBody>
      </p:sp>
      <p:sp>
        <p:nvSpPr>
          <p:cNvPr id="3" name="Text Placeholder 2">
            <a:extLst>
              <a:ext uri="{FF2B5EF4-FFF2-40B4-BE49-F238E27FC236}">
                <a16:creationId xmlns:a16="http://schemas.microsoft.com/office/drawing/2014/main" id="{16508F79-D2E8-480F-87D0-6B1D86705F07}"/>
              </a:ext>
            </a:extLst>
          </p:cNvPr>
          <p:cNvSpPr>
            <a:spLocks noGrp="1"/>
          </p:cNvSpPr>
          <p:nvPr>
            <p:ph type="body" sz="quarter" idx="14"/>
          </p:nvPr>
        </p:nvSpPr>
        <p:spPr/>
        <p:txBody>
          <a:bodyPr/>
          <a:lstStyle/>
          <a:p>
            <a:r>
              <a:rPr lang="en-US" dirty="0"/>
              <a:t>We will be asking for complete &amp; current 2022-23 budget data in spring 2023 for the July 1 aid estimate for 2023-24.</a:t>
            </a:r>
          </a:p>
        </p:txBody>
      </p:sp>
    </p:spTree>
    <p:extLst>
      <p:ext uri="{BB962C8B-B14F-4D97-AF65-F5344CB8AC3E}">
        <p14:creationId xmlns:p14="http://schemas.microsoft.com/office/powerpoint/2010/main" val="657942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637" y="1622827"/>
            <a:ext cx="8983363" cy="2084200"/>
          </a:xfrm>
        </p:spPr>
        <p:txBody>
          <a:bodyPr/>
          <a:lstStyle/>
          <a:p>
            <a:r>
              <a:rPr lang="en-US" dirty="0"/>
              <a:t>January to June:</a:t>
            </a:r>
          </a:p>
          <a:p>
            <a:r>
              <a:rPr lang="en-US" dirty="0"/>
              <a:t>Planning for Next Year</a:t>
            </a:r>
          </a:p>
        </p:txBody>
      </p:sp>
    </p:spTree>
    <p:extLst>
      <p:ext uri="{BB962C8B-B14F-4D97-AF65-F5344CB8AC3E}">
        <p14:creationId xmlns:p14="http://schemas.microsoft.com/office/powerpoint/2010/main" val="414773141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CA" altLang="en-US" dirty="0"/>
              <a:t>2022-23 Budget </a:t>
            </a:r>
            <a:r>
              <a:rPr lang="en-US" altLang="en-US" dirty="0"/>
              <a:t>Development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713" y="1304224"/>
            <a:ext cx="3068023" cy="3175598"/>
          </a:xfrm>
          <a:prstGeom prst="rect">
            <a:avLst/>
          </a:prstGeom>
        </p:spPr>
      </p:pic>
    </p:spTree>
    <p:extLst>
      <p:ext uri="{BB962C8B-B14F-4D97-AF65-F5344CB8AC3E}">
        <p14:creationId xmlns:p14="http://schemas.microsoft.com/office/powerpoint/2010/main" val="410497376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CA" altLang="en-US" dirty="0"/>
              <a:t>2022-23 Budget </a:t>
            </a:r>
            <a:r>
              <a:rPr lang="en-US" altLang="en-US" dirty="0"/>
              <a:t>Development</a:t>
            </a:r>
            <a:endParaRPr lang="en-US" dirty="0"/>
          </a:p>
        </p:txBody>
      </p:sp>
      <p:pic>
        <p:nvPicPr>
          <p:cNvPr id="5" name="Picture 4"/>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04800" y="1006199"/>
            <a:ext cx="8534400" cy="4137301"/>
          </a:xfrm>
          <a:prstGeom prst="rect">
            <a:avLst/>
          </a:prstGeom>
          <a:scene3d>
            <a:camera prst="perspectiveAbove"/>
            <a:lightRig rig="threePt" dir="t"/>
          </a:scene3d>
        </p:spPr>
      </p:pic>
    </p:spTree>
    <p:extLst>
      <p:ext uri="{BB962C8B-B14F-4D97-AF65-F5344CB8AC3E}">
        <p14:creationId xmlns:p14="http://schemas.microsoft.com/office/powerpoint/2010/main" val="3771060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Final Aid &amp; Revenue Limits</a:t>
            </a:r>
          </a:p>
        </p:txBody>
      </p:sp>
      <p:sp>
        <p:nvSpPr>
          <p:cNvPr id="3" name="Text Placeholder 2"/>
          <p:cNvSpPr>
            <a:spLocks noGrp="1"/>
          </p:cNvSpPr>
          <p:nvPr>
            <p:ph type="body" sz="quarter" idx="14"/>
          </p:nvPr>
        </p:nvSpPr>
        <p:spPr>
          <a:xfrm>
            <a:off x="1622612" y="1197429"/>
            <a:ext cx="5961529" cy="2962195"/>
          </a:xfrm>
        </p:spPr>
        <p:txBody>
          <a:bodyPr>
            <a:normAutofit/>
          </a:bodyPr>
          <a:lstStyle/>
          <a:p>
            <a:r>
              <a:rPr lang="en-US" dirty="0"/>
              <a:t>Final determinations of General Aids &amp; Revenue Limits are made in May</a:t>
            </a:r>
          </a:p>
          <a:p>
            <a:pPr lvl="1"/>
            <a:r>
              <a:rPr lang="en-US" sz="2000" dirty="0"/>
              <a:t>What should your aid eligibility have been vs. the October 15 certification?</a:t>
            </a:r>
          </a:p>
          <a:p>
            <a:pPr lvl="1"/>
            <a:r>
              <a:rPr lang="en-US" sz="2000" dirty="0"/>
              <a:t>Did you levy over your max?</a:t>
            </a:r>
          </a:p>
        </p:txBody>
      </p:sp>
    </p:spTree>
    <p:extLst>
      <p:ext uri="{BB962C8B-B14F-4D97-AF65-F5344CB8AC3E}">
        <p14:creationId xmlns:p14="http://schemas.microsoft.com/office/powerpoint/2010/main" val="319863356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637" y="1622827"/>
            <a:ext cx="8600303" cy="2084200"/>
          </a:xfrm>
        </p:spPr>
        <p:txBody>
          <a:bodyPr/>
          <a:lstStyle/>
          <a:p>
            <a:r>
              <a:rPr lang="en-US" dirty="0"/>
              <a:t>July to September:</a:t>
            </a:r>
          </a:p>
          <a:p>
            <a:r>
              <a:rPr lang="en-US" dirty="0"/>
              <a:t>Closing the Prior Year &amp;</a:t>
            </a:r>
            <a:br>
              <a:rPr lang="en-US" dirty="0"/>
            </a:br>
            <a:r>
              <a:rPr lang="en-US" dirty="0"/>
              <a:t>Third Friday September Count</a:t>
            </a:r>
          </a:p>
        </p:txBody>
      </p:sp>
    </p:spTree>
    <p:extLst>
      <p:ext uri="{BB962C8B-B14F-4D97-AF65-F5344CB8AC3E}">
        <p14:creationId xmlns:p14="http://schemas.microsoft.com/office/powerpoint/2010/main" val="261707648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Final Aid &amp; Revenue Limits</a:t>
            </a:r>
          </a:p>
        </p:txBody>
      </p:sp>
      <p:sp>
        <p:nvSpPr>
          <p:cNvPr id="3" name="Text Placeholder 2"/>
          <p:cNvSpPr>
            <a:spLocks noGrp="1"/>
          </p:cNvSpPr>
          <p:nvPr>
            <p:ph type="body" sz="quarter" idx="14"/>
          </p:nvPr>
        </p:nvSpPr>
        <p:spPr>
          <a:xfrm>
            <a:off x="1506072" y="1197429"/>
            <a:ext cx="6203576" cy="2872547"/>
          </a:xfrm>
        </p:spPr>
        <p:txBody>
          <a:bodyPr>
            <a:normAutofit/>
          </a:bodyPr>
          <a:lstStyle/>
          <a:p>
            <a:r>
              <a:rPr lang="en-US" dirty="0"/>
              <a:t>General Aids: October-to-Final adjustments applied to the next year</a:t>
            </a:r>
          </a:p>
          <a:p>
            <a:r>
              <a:rPr lang="en-US" dirty="0"/>
              <a:t>Revenue Limits: “Overlevy” is a dollar-for-dollar penalty against next year’s aid &amp; revenue limits</a:t>
            </a:r>
          </a:p>
        </p:txBody>
      </p:sp>
    </p:spTree>
    <p:extLst>
      <p:ext uri="{BB962C8B-B14F-4D97-AF65-F5344CB8AC3E}">
        <p14:creationId xmlns:p14="http://schemas.microsoft.com/office/powerpoint/2010/main" val="3970310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7835" y="955923"/>
            <a:ext cx="7198659" cy="2954655"/>
          </a:xfrm>
          <a:prstGeom prst="rect">
            <a:avLst/>
          </a:prstGeom>
        </p:spPr>
        <p:txBody>
          <a:bodyPr wrap="square">
            <a:spAutoFit/>
          </a:bodyPr>
          <a:lstStyle/>
          <a:p>
            <a:pPr marL="385638" indent="-385638">
              <a:spcAft>
                <a:spcPts val="1800"/>
              </a:spcAft>
              <a:buFont typeface="Arial" panose="020B0604020202020204" pitchFamily="34" charset="0"/>
              <a:buChar char="•"/>
            </a:pPr>
            <a:r>
              <a:rPr lang="en-US" sz="1800" b="1" dirty="0">
                <a:latin typeface="Lato Black" panose="020F0A02020204030203" pitchFamily="34" charset="0"/>
              </a:rPr>
              <a:t>Statutory requirements, reports, and deadlines</a:t>
            </a:r>
          </a:p>
          <a:p>
            <a:pPr marL="385638" indent="-385638">
              <a:spcAft>
                <a:spcPts val="1800"/>
              </a:spcAft>
              <a:buFont typeface="Arial" panose="020B0604020202020204" pitchFamily="34" charset="0"/>
              <a:buChar char="•"/>
            </a:pPr>
            <a:r>
              <a:rPr lang="en-US" sz="1800" b="1" dirty="0">
                <a:latin typeface="Lato Black" panose="020F0A02020204030203" pitchFamily="34" charset="0"/>
              </a:rPr>
              <a:t>The SFS Team &amp; our website are a resource</a:t>
            </a:r>
          </a:p>
          <a:p>
            <a:pPr marL="385638" indent="-385638">
              <a:spcAft>
                <a:spcPts val="1800"/>
              </a:spcAft>
              <a:buFont typeface="Arial" panose="020B0604020202020204" pitchFamily="34" charset="0"/>
              <a:buChar char="•"/>
            </a:pPr>
            <a:r>
              <a:rPr lang="en-US" sz="1800" b="1" dirty="0">
                <a:latin typeface="Lato Black" panose="020F0A02020204030203" pitchFamily="34" charset="0"/>
              </a:rPr>
              <a:t>Board approves appropriations and purposes of the budget (authority for spending)</a:t>
            </a:r>
          </a:p>
          <a:p>
            <a:pPr marL="385638" indent="-385638">
              <a:spcAft>
                <a:spcPts val="1800"/>
              </a:spcAft>
              <a:buFont typeface="Arial" panose="020B0604020202020204" pitchFamily="34" charset="0"/>
              <a:buChar char="•"/>
            </a:pPr>
            <a:r>
              <a:rPr lang="en-US" sz="1800" b="1" dirty="0">
                <a:latin typeface="Lato Black" panose="020F0A02020204030203" pitchFamily="34" charset="0"/>
              </a:rPr>
              <a:t>Membership FTE drives most of your funding</a:t>
            </a:r>
          </a:p>
          <a:p>
            <a:pPr marL="385638" indent="-385638">
              <a:spcAft>
                <a:spcPts val="1800"/>
              </a:spcAft>
              <a:buFont typeface="Arial" panose="020B0604020202020204" pitchFamily="34" charset="0"/>
              <a:buChar char="•"/>
            </a:pPr>
            <a:r>
              <a:rPr lang="en-US" sz="1800" b="1" dirty="0">
                <a:latin typeface="Lato Black" panose="020F0A02020204030203" pitchFamily="34" charset="0"/>
              </a:rPr>
              <a:t>Revenue Limits will determine the majority of your resources and pre pops are available</a:t>
            </a:r>
          </a:p>
        </p:txBody>
      </p:sp>
      <p:sp>
        <p:nvSpPr>
          <p:cNvPr id="6" name="TextBox 5"/>
          <p:cNvSpPr txBox="1"/>
          <p:nvPr/>
        </p:nvSpPr>
        <p:spPr>
          <a:xfrm>
            <a:off x="-6907" y="136634"/>
            <a:ext cx="9140641" cy="715452"/>
          </a:xfrm>
          <a:prstGeom prst="rect">
            <a:avLst/>
          </a:prstGeom>
          <a:noFill/>
        </p:spPr>
        <p:txBody>
          <a:bodyPr wrap="square" rtlCol="0">
            <a:spAutoFit/>
          </a:bodyPr>
          <a:lstStyle/>
          <a:p>
            <a:pPr algn="ctr"/>
            <a:r>
              <a:rPr lang="en-US" sz="4049" dirty="0">
                <a:solidFill>
                  <a:schemeClr val="bg1"/>
                </a:solidFill>
                <a:latin typeface="Lato Black" panose="020F0A02020204030203" pitchFamily="34" charset="0"/>
              </a:rPr>
              <a:t>Points to Remember</a:t>
            </a:r>
          </a:p>
        </p:txBody>
      </p:sp>
    </p:spTree>
    <p:extLst>
      <p:ext uri="{BB962C8B-B14F-4D97-AF65-F5344CB8AC3E}">
        <p14:creationId xmlns:p14="http://schemas.microsoft.com/office/powerpoint/2010/main" val="107012140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If You Haven’t Done It Yet…</a:t>
            </a:r>
          </a:p>
        </p:txBody>
      </p:sp>
      <p:sp>
        <p:nvSpPr>
          <p:cNvPr id="3" name="Text Placeholder 2"/>
          <p:cNvSpPr>
            <a:spLocks noGrp="1"/>
          </p:cNvSpPr>
          <p:nvPr>
            <p:ph type="body" sz="quarter" idx="14"/>
          </p:nvPr>
        </p:nvSpPr>
        <p:spPr>
          <a:xfrm>
            <a:off x="2048561" y="3149939"/>
            <a:ext cx="5046877" cy="921658"/>
          </a:xfrm>
        </p:spPr>
        <p:txBody>
          <a:bodyPr>
            <a:normAutofit fontScale="92500" lnSpcReduction="20000"/>
          </a:bodyPr>
          <a:lstStyle/>
          <a:p>
            <a:r>
              <a:rPr lang="en-US" dirty="0"/>
              <a:t>Subscribe today!</a:t>
            </a:r>
          </a:p>
          <a:p>
            <a:pPr lvl="1"/>
            <a:r>
              <a:rPr lang="en-US" dirty="0">
                <a:hlinkClick r:id="rId3"/>
              </a:rPr>
              <a:t>dpi.wi.gov/</a:t>
            </a:r>
            <a:r>
              <a:rPr lang="en-US" dirty="0" err="1">
                <a:hlinkClick r:id="rId3"/>
              </a:rPr>
              <a:t>sfs</a:t>
            </a:r>
            <a:r>
              <a:rPr lang="en-US" dirty="0">
                <a:hlinkClick r:id="rId3"/>
              </a:rPr>
              <a:t>/communications/bulletins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4249" y="1067171"/>
            <a:ext cx="3215499" cy="2082767"/>
          </a:xfrm>
          <a:prstGeom prst="rect">
            <a:avLst/>
          </a:prstGeom>
        </p:spPr>
      </p:pic>
    </p:spTree>
    <p:extLst>
      <p:ext uri="{BB962C8B-B14F-4D97-AF65-F5344CB8AC3E}">
        <p14:creationId xmlns:p14="http://schemas.microsoft.com/office/powerpoint/2010/main" val="3852336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Contacting the SFS Team</a:t>
            </a:r>
          </a:p>
        </p:txBody>
      </p:sp>
      <p:sp>
        <p:nvSpPr>
          <p:cNvPr id="3" name="Text Placeholder 2"/>
          <p:cNvSpPr>
            <a:spLocks noGrp="1"/>
          </p:cNvSpPr>
          <p:nvPr>
            <p:ph type="body" sz="quarter" idx="14"/>
          </p:nvPr>
        </p:nvSpPr>
        <p:spPr/>
        <p:txBody>
          <a:bodyPr>
            <a:normAutofit fontScale="92500"/>
          </a:bodyPr>
          <a:lstStyle/>
          <a:p>
            <a:r>
              <a:rPr lang="en-US" dirty="0"/>
              <a:t>Email: </a:t>
            </a:r>
            <a:r>
              <a:rPr lang="en-US" dirty="0">
                <a:hlinkClick r:id="rId2"/>
              </a:rPr>
              <a:t>dpifin@dpi.wi.gov</a:t>
            </a:r>
            <a:endParaRPr lang="en-US" dirty="0"/>
          </a:p>
          <a:p>
            <a:r>
              <a:rPr lang="en-US" dirty="0"/>
              <a:t>Phone: (608) 267-9114</a:t>
            </a:r>
          </a:p>
          <a:p>
            <a:r>
              <a:rPr lang="en-US" dirty="0"/>
              <a:t>Web: </a:t>
            </a:r>
            <a:r>
              <a:rPr lang="en-US" dirty="0">
                <a:hlinkClick r:id="rId3"/>
              </a:rPr>
              <a:t>dpi.wi.gov/</a:t>
            </a:r>
            <a:r>
              <a:rPr lang="en-US" dirty="0" err="1">
                <a:hlinkClick r:id="rId3"/>
              </a:rPr>
              <a:t>sfs</a:t>
            </a:r>
            <a:endParaRPr lang="en-US" dirty="0"/>
          </a:p>
          <a:p>
            <a:pPr lvl="1"/>
            <a:r>
              <a:rPr lang="en-US" dirty="0"/>
              <a:t>Team Directory: </a:t>
            </a:r>
            <a:r>
              <a:rPr lang="en-US" dirty="0">
                <a:hlinkClick r:id="rId4"/>
              </a:rPr>
              <a:t>dpi.wi.gov/</a:t>
            </a:r>
            <a:r>
              <a:rPr lang="en-US" dirty="0" err="1">
                <a:hlinkClick r:id="rId4"/>
              </a:rPr>
              <a:t>sfs</a:t>
            </a:r>
            <a:r>
              <a:rPr lang="en-US" dirty="0">
                <a:hlinkClick r:id="rId4"/>
              </a:rPr>
              <a:t>/communications/staff-directory</a:t>
            </a:r>
            <a:endParaRPr lang="en-US" dirty="0"/>
          </a:p>
        </p:txBody>
      </p:sp>
    </p:spTree>
    <p:extLst>
      <p:ext uri="{BB962C8B-B14F-4D97-AF65-F5344CB8AC3E}">
        <p14:creationId xmlns:p14="http://schemas.microsoft.com/office/powerpoint/2010/main" val="329231205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My Contact Information</a:t>
            </a:r>
          </a:p>
        </p:txBody>
      </p:sp>
      <p:sp>
        <p:nvSpPr>
          <p:cNvPr id="3" name="Text Placeholder 2"/>
          <p:cNvSpPr>
            <a:spLocks noGrp="1"/>
          </p:cNvSpPr>
          <p:nvPr>
            <p:ph type="body" sz="quarter" idx="14"/>
          </p:nvPr>
        </p:nvSpPr>
        <p:spPr>
          <a:xfrm>
            <a:off x="1770278" y="1199693"/>
            <a:ext cx="5640020" cy="3021177"/>
          </a:xfrm>
        </p:spPr>
        <p:txBody>
          <a:bodyPr>
            <a:normAutofit/>
          </a:bodyPr>
          <a:lstStyle/>
          <a:p>
            <a:r>
              <a:rPr lang="en-US" dirty="0">
                <a:latin typeface="Lato Black" panose="020F0A02020204030203" pitchFamily="34" charset="0"/>
              </a:rPr>
              <a:t>Mark Elworthy</a:t>
            </a:r>
            <a:br>
              <a:rPr lang="en-US" dirty="0"/>
            </a:br>
            <a:r>
              <a:rPr lang="en-US" dirty="0"/>
              <a:t>Director</a:t>
            </a:r>
            <a:br>
              <a:rPr lang="en-US" dirty="0"/>
            </a:br>
            <a:r>
              <a:rPr lang="en-US" dirty="0"/>
              <a:t>School Financial Services Team</a:t>
            </a:r>
            <a:br>
              <a:rPr lang="en-US" dirty="0"/>
            </a:br>
            <a:r>
              <a:rPr lang="en-US" dirty="0">
                <a:hlinkClick r:id="rId2"/>
              </a:rPr>
              <a:t>mark.elworthy@dpi.wi.gov</a:t>
            </a:r>
            <a:br>
              <a:rPr lang="en-US" dirty="0"/>
            </a:br>
            <a:r>
              <a:rPr lang="en-US" dirty="0"/>
              <a:t>(608) 266-9536</a:t>
            </a:r>
          </a:p>
        </p:txBody>
      </p:sp>
    </p:spTree>
    <p:extLst>
      <p:ext uri="{BB962C8B-B14F-4D97-AF65-F5344CB8AC3E}">
        <p14:creationId xmlns:p14="http://schemas.microsoft.com/office/powerpoint/2010/main" val="148358075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ltLang="en-US" dirty="0"/>
              <a:t>Thank You!</a:t>
            </a:r>
            <a:endParaRPr lang="en-US" dirty="0"/>
          </a:p>
        </p:txBody>
      </p:sp>
      <p:pic>
        <p:nvPicPr>
          <p:cNvPr id="3" name="Picture 2"/>
          <p:cNvPicPr>
            <a:picLocks noChangeAspect="1"/>
          </p:cNvPicPr>
          <p:nvPr/>
        </p:nvPicPr>
        <p:blipFill>
          <a:blip r:embed="rId3"/>
          <a:stretch>
            <a:fillRect/>
          </a:stretch>
        </p:blipFill>
        <p:spPr>
          <a:xfrm>
            <a:off x="3093654" y="1331530"/>
            <a:ext cx="2956691" cy="2956691"/>
          </a:xfrm>
          <a:prstGeom prst="rect">
            <a:avLst/>
          </a:prstGeom>
        </p:spPr>
      </p:pic>
    </p:spTree>
    <p:extLst>
      <p:ext uri="{BB962C8B-B14F-4D97-AF65-F5344CB8AC3E}">
        <p14:creationId xmlns:p14="http://schemas.microsoft.com/office/powerpoint/2010/main" val="2305216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Audit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91215"/>
            <a:ext cx="4257812" cy="3609385"/>
          </a:xfrm>
          <a:prstGeom prst="rect">
            <a:avLst/>
          </a:prstGeom>
        </p:spPr>
      </p:pic>
      <p:pic>
        <p:nvPicPr>
          <p:cNvPr id="5" name="Picture 4"/>
          <p:cNvPicPr>
            <a:picLocks noChangeAspect="1"/>
          </p:cNvPicPr>
          <p:nvPr/>
        </p:nvPicPr>
        <p:blipFill rotWithShape="1">
          <a:blip r:embed="rId4"/>
          <a:srcRect l="-1533" t="-1375" r="1533" b="36458"/>
          <a:stretch/>
        </p:blipFill>
        <p:spPr>
          <a:xfrm>
            <a:off x="1491090" y="1823090"/>
            <a:ext cx="3890248" cy="2345634"/>
          </a:xfrm>
          <a:prstGeom prst="rect">
            <a:avLst/>
          </a:prstGeom>
          <a:ln w="38100">
            <a:solidFill>
              <a:srgbClr val="006EC0"/>
            </a:solidFill>
          </a:ln>
        </p:spPr>
      </p:pic>
    </p:spTree>
    <p:extLst>
      <p:ext uri="{BB962C8B-B14F-4D97-AF65-F5344CB8AC3E}">
        <p14:creationId xmlns:p14="http://schemas.microsoft.com/office/powerpoint/2010/main" val="344322660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Purpose of the Audit</a:t>
            </a:r>
          </a:p>
        </p:txBody>
      </p:sp>
      <p:pic>
        <p:nvPicPr>
          <p:cNvPr id="12" name="Picture 11">
            <a:extLst>
              <a:ext uri="{FF2B5EF4-FFF2-40B4-BE49-F238E27FC236}">
                <a16:creationId xmlns:a16="http://schemas.microsoft.com/office/drawing/2014/main" id="{AAC3D520-C9F0-4AA0-9457-B72FFB660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0" y="1208722"/>
            <a:ext cx="1584959" cy="1584959"/>
          </a:xfrm>
          <a:prstGeom prst="rect">
            <a:avLst/>
          </a:prstGeom>
        </p:spPr>
      </p:pic>
      <p:pic>
        <p:nvPicPr>
          <p:cNvPr id="13" name="Picture 12">
            <a:extLst>
              <a:ext uri="{FF2B5EF4-FFF2-40B4-BE49-F238E27FC236}">
                <a16:creationId xmlns:a16="http://schemas.microsoft.com/office/drawing/2014/main" id="{58E4A95D-1294-4C55-A545-D20693D51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784" y="2955393"/>
            <a:ext cx="1826895" cy="1826895"/>
          </a:xfrm>
          <a:prstGeom prst="rect">
            <a:avLst/>
          </a:prstGeom>
        </p:spPr>
      </p:pic>
      <p:pic>
        <p:nvPicPr>
          <p:cNvPr id="14" name="Picture 13">
            <a:extLst>
              <a:ext uri="{FF2B5EF4-FFF2-40B4-BE49-F238E27FC236}">
                <a16:creationId xmlns:a16="http://schemas.microsoft.com/office/drawing/2014/main" id="{BEB6C574-4E03-420E-AD81-0BF5C84BC9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899" y="3080746"/>
            <a:ext cx="1737359" cy="1737359"/>
          </a:xfrm>
          <a:prstGeom prst="rect">
            <a:avLst/>
          </a:prstGeom>
        </p:spPr>
      </p:pic>
      <p:pic>
        <p:nvPicPr>
          <p:cNvPr id="15" name="Picture 14">
            <a:extLst>
              <a:ext uri="{FF2B5EF4-FFF2-40B4-BE49-F238E27FC236}">
                <a16:creationId xmlns:a16="http://schemas.microsoft.com/office/drawing/2014/main" id="{0823FDD6-644F-498F-9BA1-24EA4B8179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368" y="1111055"/>
            <a:ext cx="1683725" cy="1683725"/>
          </a:xfrm>
          <a:prstGeom prst="rect">
            <a:avLst/>
          </a:prstGeom>
        </p:spPr>
      </p:pic>
      <p:pic>
        <p:nvPicPr>
          <p:cNvPr id="16" name="Picture 15">
            <a:extLst>
              <a:ext uri="{FF2B5EF4-FFF2-40B4-BE49-F238E27FC236}">
                <a16:creationId xmlns:a16="http://schemas.microsoft.com/office/drawing/2014/main" id="{4F2E51BE-C2B1-4EE0-BF1C-07837ABFC8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0885" y="1554649"/>
            <a:ext cx="2602230" cy="2602230"/>
          </a:xfrm>
          <a:prstGeom prst="rect">
            <a:avLst/>
          </a:prstGeom>
        </p:spPr>
      </p:pic>
    </p:spTree>
    <p:extLst>
      <p:ext uri="{BB962C8B-B14F-4D97-AF65-F5344CB8AC3E}">
        <p14:creationId xmlns:p14="http://schemas.microsoft.com/office/powerpoint/2010/main" val="159103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Phases of the Audit</a:t>
            </a:r>
          </a:p>
        </p:txBody>
      </p:sp>
      <p:sp>
        <p:nvSpPr>
          <p:cNvPr id="3" name="Text Placeholder 2"/>
          <p:cNvSpPr>
            <a:spLocks noGrp="1"/>
          </p:cNvSpPr>
          <p:nvPr>
            <p:ph type="body" sz="quarter" idx="14"/>
          </p:nvPr>
        </p:nvSpPr>
        <p:spPr>
          <a:xfrm>
            <a:off x="657569" y="1616508"/>
            <a:ext cx="3655352" cy="2512779"/>
          </a:xfrm>
        </p:spPr>
        <p:txBody>
          <a:bodyPr>
            <a:normAutofit fontScale="92500" lnSpcReduction="20000"/>
          </a:bodyPr>
          <a:lstStyle/>
          <a:p>
            <a:r>
              <a:rPr lang="en-US" dirty="0"/>
              <a:t>Planning</a:t>
            </a:r>
          </a:p>
          <a:p>
            <a:r>
              <a:rPr lang="en-US" dirty="0"/>
              <a:t>Preliminary Fieldwork</a:t>
            </a:r>
          </a:p>
          <a:p>
            <a:r>
              <a:rPr lang="en-US" dirty="0"/>
              <a:t>Final Fieldwork</a:t>
            </a:r>
          </a:p>
          <a:p>
            <a:r>
              <a:rPr lang="en-US" dirty="0"/>
              <a:t>Communication with Management</a:t>
            </a:r>
          </a:p>
          <a:p>
            <a:endParaRPr lang="en-US" dirty="0"/>
          </a:p>
        </p:txBody>
      </p:sp>
      <p:pic>
        <p:nvPicPr>
          <p:cNvPr id="6" name="Picture 5"/>
          <p:cNvPicPr>
            <a:picLocks noChangeAspect="1"/>
          </p:cNvPicPr>
          <p:nvPr/>
        </p:nvPicPr>
        <p:blipFill>
          <a:blip r:embed="rId2"/>
          <a:stretch>
            <a:fillRect/>
          </a:stretch>
        </p:blipFill>
        <p:spPr>
          <a:xfrm>
            <a:off x="4881604" y="1402080"/>
            <a:ext cx="3515821" cy="2941636"/>
          </a:xfrm>
          <a:prstGeom prst="rect">
            <a:avLst/>
          </a:prstGeom>
        </p:spPr>
      </p:pic>
    </p:spTree>
    <p:extLst>
      <p:ext uri="{BB962C8B-B14F-4D97-AF65-F5344CB8AC3E}">
        <p14:creationId xmlns:p14="http://schemas.microsoft.com/office/powerpoint/2010/main" val="409832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fr-CA" altLang="en-US" dirty="0"/>
              <a:t>Audit </a:t>
            </a:r>
            <a:r>
              <a:rPr lang="en-US" altLang="en-US" dirty="0"/>
              <a:t>Preparation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675" y="1341120"/>
            <a:ext cx="5200650" cy="3467100"/>
          </a:xfrm>
          <a:prstGeom prst="rect">
            <a:avLst/>
          </a:prstGeom>
        </p:spPr>
      </p:pic>
    </p:spTree>
    <p:extLst>
      <p:ext uri="{BB962C8B-B14F-4D97-AF65-F5344CB8AC3E}">
        <p14:creationId xmlns:p14="http://schemas.microsoft.com/office/powerpoint/2010/main" val="199027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Audited Financial Statement Submission</a:t>
            </a:r>
          </a:p>
        </p:txBody>
      </p:sp>
      <p:sp>
        <p:nvSpPr>
          <p:cNvPr id="3" name="Text Placeholder 2"/>
          <p:cNvSpPr>
            <a:spLocks noGrp="1"/>
          </p:cNvSpPr>
          <p:nvPr>
            <p:ph type="body" sz="quarter" idx="14"/>
          </p:nvPr>
        </p:nvSpPr>
        <p:spPr>
          <a:xfrm>
            <a:off x="4081883" y="1657737"/>
            <a:ext cx="3682897" cy="2179854"/>
          </a:xfrm>
        </p:spPr>
        <p:txBody>
          <a:bodyPr>
            <a:normAutofit/>
          </a:bodyPr>
          <a:lstStyle/>
          <a:p>
            <a:pPr>
              <a:lnSpc>
                <a:spcPct val="100000"/>
              </a:lnSpc>
              <a:spcAft>
                <a:spcPts val="1200"/>
              </a:spcAft>
            </a:pPr>
            <a:r>
              <a:rPr lang="en-US" dirty="0"/>
              <a:t>2021-21 audits are due to DPI by December 15, 2021</a:t>
            </a:r>
          </a:p>
          <a:p>
            <a:pPr>
              <a:lnSpc>
                <a:spcPct val="100000"/>
              </a:lnSpc>
            </a:pPr>
            <a:r>
              <a:rPr lang="en-US" dirty="0"/>
              <a:t>This is a </a:t>
            </a:r>
            <a:r>
              <a:rPr lang="en-US" u="sng" dirty="0"/>
              <a:t>school board</a:t>
            </a:r>
            <a:r>
              <a:rPr lang="en-US" dirty="0"/>
              <a:t>  requirement</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 y="1474857"/>
            <a:ext cx="2226536" cy="2545614"/>
          </a:xfrm>
          <a:prstGeom prst="rect">
            <a:avLst/>
          </a:prstGeom>
        </p:spPr>
      </p:pic>
    </p:spTree>
    <p:extLst>
      <p:ext uri="{BB962C8B-B14F-4D97-AF65-F5344CB8AC3E}">
        <p14:creationId xmlns:p14="http://schemas.microsoft.com/office/powerpoint/2010/main" val="21436306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4226</TotalTime>
  <Words>2259</Words>
  <Application>Microsoft Office PowerPoint</Application>
  <PresentationFormat>On-screen Show (16:9)</PresentationFormat>
  <Paragraphs>285</Paragraphs>
  <Slides>45</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Comic Sans MS</vt:lpstr>
      <vt:lpstr>Lato</vt:lpstr>
      <vt:lpstr>Lato Black</vt:lpstr>
      <vt:lpstr>Office Theme</vt:lpstr>
      <vt:lpstr>PowerPoint Presentation</vt:lpstr>
      <vt:lpstr>PowerPoint Presentation</vt:lpstr>
      <vt:lpstr>How will I keep track of all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October 15 Aid Certification</vt:lpstr>
      <vt:lpstr>October 15 Revenue Limit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Fall 2022 - Fiscal Year at a Glance</dc:title>
  <dc:creator>DPI.SchoolFinancialServices@dpi.wi.gov</dc:creator>
  <cp:keywords>fiscal, year, glance, wisconsin, public, instruction, school, financial, service, wasbo, fall, conference, 2022</cp:keywords>
  <cp:lastModifiedBy>Huelsman, Scott M.   DPI</cp:lastModifiedBy>
  <cp:revision>151</cp:revision>
  <dcterms:created xsi:type="dcterms:W3CDTF">2016-02-23T19:34:17Z</dcterms:created>
  <dcterms:modified xsi:type="dcterms:W3CDTF">2022-10-10T17:52:39Z</dcterms:modified>
</cp:coreProperties>
</file>