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30"/>
  </p:notesMasterIdLst>
  <p:sldIdLst>
    <p:sldId id="325" r:id="rId2"/>
    <p:sldId id="361" r:id="rId3"/>
    <p:sldId id="362" r:id="rId4"/>
    <p:sldId id="365" r:id="rId5"/>
    <p:sldId id="366" r:id="rId6"/>
    <p:sldId id="369" r:id="rId7"/>
    <p:sldId id="406" r:id="rId8"/>
    <p:sldId id="410" r:id="rId9"/>
    <p:sldId id="405" r:id="rId10"/>
    <p:sldId id="404" r:id="rId11"/>
    <p:sldId id="407" r:id="rId12"/>
    <p:sldId id="408" r:id="rId13"/>
    <p:sldId id="409" r:id="rId14"/>
    <p:sldId id="411" r:id="rId15"/>
    <p:sldId id="413" r:id="rId16"/>
    <p:sldId id="412" r:id="rId17"/>
    <p:sldId id="419" r:id="rId18"/>
    <p:sldId id="414" r:id="rId19"/>
    <p:sldId id="384" r:id="rId20"/>
    <p:sldId id="418" r:id="rId21"/>
    <p:sldId id="415" r:id="rId22"/>
    <p:sldId id="400" r:id="rId23"/>
    <p:sldId id="401" r:id="rId24"/>
    <p:sldId id="416" r:id="rId25"/>
    <p:sldId id="396" r:id="rId26"/>
    <p:sldId id="403" r:id="rId27"/>
    <p:sldId id="381" r:id="rId28"/>
    <p:sldId id="399" r:id="rId29"/>
  </p:sldIdLst>
  <p:sldSz cx="12480925" cy="7023100"/>
  <p:notesSz cx="6858000" cy="9144000"/>
  <p:defaultTextStyle>
    <a:defPPr>
      <a:defRPr lang="en-US"/>
    </a:defPPr>
    <a:lvl1pPr marL="0" algn="l" defTabSz="1114471" rtl="0" eaLnBrk="1" latinLnBrk="0" hangingPunct="1">
      <a:defRPr sz="2194" kern="1200">
        <a:solidFill>
          <a:schemeClr val="tx1"/>
        </a:solidFill>
        <a:latin typeface="+mn-lt"/>
        <a:ea typeface="+mn-ea"/>
        <a:cs typeface="+mn-cs"/>
      </a:defRPr>
    </a:lvl1pPr>
    <a:lvl2pPr marL="557235" algn="l" defTabSz="1114471" rtl="0" eaLnBrk="1" latinLnBrk="0" hangingPunct="1">
      <a:defRPr sz="2194" kern="1200">
        <a:solidFill>
          <a:schemeClr val="tx1"/>
        </a:solidFill>
        <a:latin typeface="+mn-lt"/>
        <a:ea typeface="+mn-ea"/>
        <a:cs typeface="+mn-cs"/>
      </a:defRPr>
    </a:lvl2pPr>
    <a:lvl3pPr marL="1114471" algn="l" defTabSz="1114471" rtl="0" eaLnBrk="1" latinLnBrk="0" hangingPunct="1">
      <a:defRPr sz="2194" kern="1200">
        <a:solidFill>
          <a:schemeClr val="tx1"/>
        </a:solidFill>
        <a:latin typeface="+mn-lt"/>
        <a:ea typeface="+mn-ea"/>
        <a:cs typeface="+mn-cs"/>
      </a:defRPr>
    </a:lvl3pPr>
    <a:lvl4pPr marL="1671706" algn="l" defTabSz="1114471" rtl="0" eaLnBrk="1" latinLnBrk="0" hangingPunct="1">
      <a:defRPr sz="2194" kern="1200">
        <a:solidFill>
          <a:schemeClr val="tx1"/>
        </a:solidFill>
        <a:latin typeface="+mn-lt"/>
        <a:ea typeface="+mn-ea"/>
        <a:cs typeface="+mn-cs"/>
      </a:defRPr>
    </a:lvl4pPr>
    <a:lvl5pPr marL="2228941" algn="l" defTabSz="1114471" rtl="0" eaLnBrk="1" latinLnBrk="0" hangingPunct="1">
      <a:defRPr sz="2194" kern="1200">
        <a:solidFill>
          <a:schemeClr val="tx1"/>
        </a:solidFill>
        <a:latin typeface="+mn-lt"/>
        <a:ea typeface="+mn-ea"/>
        <a:cs typeface="+mn-cs"/>
      </a:defRPr>
    </a:lvl5pPr>
    <a:lvl6pPr marL="2786177" algn="l" defTabSz="1114471" rtl="0" eaLnBrk="1" latinLnBrk="0" hangingPunct="1">
      <a:defRPr sz="2194" kern="1200">
        <a:solidFill>
          <a:schemeClr val="tx1"/>
        </a:solidFill>
        <a:latin typeface="+mn-lt"/>
        <a:ea typeface="+mn-ea"/>
        <a:cs typeface="+mn-cs"/>
      </a:defRPr>
    </a:lvl6pPr>
    <a:lvl7pPr marL="3343412" algn="l" defTabSz="1114471" rtl="0" eaLnBrk="1" latinLnBrk="0" hangingPunct="1">
      <a:defRPr sz="2194" kern="1200">
        <a:solidFill>
          <a:schemeClr val="tx1"/>
        </a:solidFill>
        <a:latin typeface="+mn-lt"/>
        <a:ea typeface="+mn-ea"/>
        <a:cs typeface="+mn-cs"/>
      </a:defRPr>
    </a:lvl7pPr>
    <a:lvl8pPr marL="3900648" algn="l" defTabSz="1114471" rtl="0" eaLnBrk="1" latinLnBrk="0" hangingPunct="1">
      <a:defRPr sz="2194" kern="1200">
        <a:solidFill>
          <a:schemeClr val="tx1"/>
        </a:solidFill>
        <a:latin typeface="+mn-lt"/>
        <a:ea typeface="+mn-ea"/>
        <a:cs typeface="+mn-cs"/>
      </a:defRPr>
    </a:lvl8pPr>
    <a:lvl9pPr marL="4457883" algn="l" defTabSz="1114471" rtl="0" eaLnBrk="1" latinLnBrk="0" hangingPunct="1">
      <a:defRPr sz="2194" kern="1200">
        <a:solidFill>
          <a:schemeClr val="tx1"/>
        </a:solidFill>
        <a:latin typeface="+mn-lt"/>
        <a:ea typeface="+mn-ea"/>
        <a:cs typeface="+mn-cs"/>
      </a:defRPr>
    </a:lvl9pPr>
  </p:defaultTextStyle>
  <p:extLst>
    <p:ext uri="{EFAFB233-063F-42B5-8137-9DF3F51BA10A}">
      <p15:sldGuideLst xmlns:p15="http://schemas.microsoft.com/office/powerpoint/2012/main">
        <p15:guide id="2" pos="3931" userDrawn="1">
          <p15:clr>
            <a:srgbClr val="A4A3A4"/>
          </p15:clr>
        </p15:guide>
        <p15:guide id="3" orient="horz" pos="22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262087"/>
    <a:srgbClr val="66FF33"/>
    <a:srgbClr val="ED7D31"/>
    <a:srgbClr val="0000FF"/>
    <a:srgbClr val="0066CC"/>
    <a:srgbClr val="333399"/>
    <a:srgbClr val="00AB4E"/>
    <a:srgbClr val="0099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77031" autoAdjust="0"/>
  </p:normalViewPr>
  <p:slideViewPr>
    <p:cSldViewPr snapToGrid="0">
      <p:cViewPr varScale="1">
        <p:scale>
          <a:sx n="81" d="100"/>
          <a:sy n="81" d="100"/>
        </p:scale>
        <p:origin x="1284" y="84"/>
      </p:cViewPr>
      <p:guideLst>
        <p:guide pos="3931"/>
        <p:guide orient="horz" pos="2212"/>
      </p:guideLst>
    </p:cSldViewPr>
  </p:slideViewPr>
  <p:notesTextViewPr>
    <p:cViewPr>
      <p:scale>
        <a:sx n="3" d="2"/>
        <a:sy n="3" d="2"/>
      </p:scale>
      <p:origin x="0" y="0"/>
    </p:cViewPr>
  </p:notesTextViewPr>
  <p:notesViewPr>
    <p:cSldViewPr snapToGrid="0">
      <p:cViewPr varScale="1">
        <p:scale>
          <a:sx n="81" d="100"/>
          <a:sy n="81" d="100"/>
        </p:scale>
        <p:origin x="310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5B70D-F5AD-43DE-9108-B46C7295E505}" type="doc">
      <dgm:prSet loTypeId="urn:microsoft.com/office/officeart/2005/8/layout/process1" loCatId="process" qsTypeId="urn:microsoft.com/office/officeart/2005/8/quickstyle/simple5" qsCatId="simple" csTypeId="urn:microsoft.com/office/officeart/2005/8/colors/accent1_4" csCatId="accent1" phldr="1"/>
      <dgm:spPr/>
    </dgm:pt>
    <dgm:pt modelId="{996F4D06-B5A0-4557-B56E-928052487ADE}">
      <dgm:prSet phldrT="[Text]" custT="1"/>
      <dgm:spPr>
        <a:solidFill>
          <a:schemeClr val="accent6">
            <a:lumMod val="50000"/>
          </a:schemeClr>
        </a:solidFill>
      </dgm:spPr>
      <dgm:t>
        <a:bodyPr/>
        <a:lstStyle/>
        <a:p>
          <a:r>
            <a:rPr lang="en-US" sz="2800" b="1" dirty="0">
              <a:effectLst>
                <a:outerShdw blurRad="25400" dist="12700" dir="2700000" algn="tl" rotWithShape="0">
                  <a:prstClr val="black">
                    <a:alpha val="40000"/>
                  </a:prstClr>
                </a:outerShdw>
              </a:effectLst>
            </a:rPr>
            <a:t>Property</a:t>
          </a:r>
          <a:r>
            <a:rPr lang="en-US" sz="2800" dirty="0">
              <a:effectLst>
                <a:outerShdw blurRad="25400" dist="12700" dir="2700000" algn="tl" rotWithShape="0">
                  <a:prstClr val="black">
                    <a:alpha val="40000"/>
                  </a:prstClr>
                </a:outerShdw>
              </a:effectLst>
            </a:rPr>
            <a:t> </a:t>
          </a:r>
          <a:r>
            <a:rPr lang="en-US" sz="2800" b="1" dirty="0">
              <a:effectLst>
                <a:outerShdw blurRad="25400" dist="12700" dir="2700000" algn="tl" rotWithShape="0">
                  <a:prstClr val="black">
                    <a:alpha val="40000"/>
                  </a:prstClr>
                </a:outerShdw>
              </a:effectLst>
            </a:rPr>
            <a:t>Tax</a:t>
          </a:r>
          <a:r>
            <a:rPr lang="en-US" sz="2800" dirty="0">
              <a:effectLst>
                <a:outerShdw blurRad="25400" dist="12700" dir="2700000" algn="tl" rotWithShape="0">
                  <a:prstClr val="black">
                    <a:alpha val="40000"/>
                  </a:prstClr>
                </a:outerShdw>
              </a:effectLst>
            </a:rPr>
            <a:t> </a:t>
          </a:r>
          <a:r>
            <a:rPr lang="en-US" sz="2800" b="1" dirty="0">
              <a:effectLst>
                <a:outerShdw blurRad="25400" dist="12700" dir="2700000" algn="tl" rotWithShape="0">
                  <a:prstClr val="black">
                    <a:alpha val="40000"/>
                  </a:prstClr>
                </a:outerShdw>
              </a:effectLst>
            </a:rPr>
            <a:t>Levy</a:t>
          </a:r>
        </a:p>
        <a:p>
          <a:endParaRPr lang="en-US" sz="2800" b="1" dirty="0">
            <a:effectLst>
              <a:outerShdw blurRad="25400" dist="12700" dir="2700000" algn="tl" rotWithShape="0">
                <a:prstClr val="black">
                  <a:alpha val="40000"/>
                </a:prstClr>
              </a:outerShdw>
            </a:effectLst>
          </a:endParaRPr>
        </a:p>
        <a:p>
          <a:endParaRPr lang="en-US" sz="2800" b="1" dirty="0">
            <a:effectLst>
              <a:outerShdw blurRad="25400" dist="12700" dir="2700000" algn="tl" rotWithShape="0">
                <a:prstClr val="black">
                  <a:alpha val="40000"/>
                </a:prstClr>
              </a:outerShdw>
            </a:effectLst>
          </a:endParaRPr>
        </a:p>
        <a:p>
          <a:endParaRPr lang="en-US" sz="2800" b="1" dirty="0">
            <a:effectLst>
              <a:outerShdw blurRad="25400" dist="12700" dir="2700000" algn="tl" rotWithShape="0">
                <a:prstClr val="black">
                  <a:alpha val="40000"/>
                </a:prstClr>
              </a:outerShdw>
            </a:effectLst>
          </a:endParaRPr>
        </a:p>
      </dgm:t>
    </dgm:pt>
    <dgm:pt modelId="{BDF9C9EF-D81F-4CB6-A847-B4A5D32353B6}" type="parTrans" cxnId="{520501CD-5F80-4FA1-96DB-D7CD017A4823}">
      <dgm:prSet/>
      <dgm:spPr/>
      <dgm:t>
        <a:bodyPr/>
        <a:lstStyle/>
        <a:p>
          <a:endParaRPr lang="en-US">
            <a:effectLst>
              <a:outerShdw blurRad="25400" dist="12700" dir="2700000" algn="tl" rotWithShape="0">
                <a:prstClr val="black">
                  <a:alpha val="40000"/>
                </a:prstClr>
              </a:outerShdw>
            </a:effectLst>
          </a:endParaRPr>
        </a:p>
      </dgm:t>
    </dgm:pt>
    <dgm:pt modelId="{3C4731CB-3A96-4216-9439-E5AC31A4B032}" type="sibTrans" cxnId="{520501CD-5F80-4FA1-96DB-D7CD017A4823}">
      <dgm:prSet/>
      <dgm:spPr>
        <a:solidFill>
          <a:srgbClr val="262087"/>
        </a:solidFill>
      </dgm:spPr>
      <dgm:t>
        <a:bodyPr/>
        <a:lstStyle/>
        <a:p>
          <a:endParaRPr lang="en-US" dirty="0">
            <a:effectLst>
              <a:outerShdw blurRad="25400" dist="12700" dir="2700000" algn="tl" rotWithShape="0">
                <a:prstClr val="black">
                  <a:alpha val="40000"/>
                </a:prstClr>
              </a:outerShdw>
            </a:effectLst>
          </a:endParaRPr>
        </a:p>
      </dgm:t>
    </dgm:pt>
    <dgm:pt modelId="{9FBE4747-895F-4B45-B538-1DB7BADF332C}">
      <dgm:prSet phldrT="[Text]" custT="1"/>
      <dgm:spPr>
        <a:solidFill>
          <a:srgbClr val="262087"/>
        </a:solidFill>
      </dgm:spPr>
      <dgm:t>
        <a:bodyPr/>
        <a:lstStyle/>
        <a:p>
          <a:r>
            <a:rPr lang="en-US" sz="2800" b="1" dirty="0">
              <a:effectLst>
                <a:outerShdw blurRad="25400" dist="12700" dir="2700000" algn="tl" rotWithShape="0">
                  <a:prstClr val="black">
                    <a:alpha val="40000"/>
                  </a:prstClr>
                </a:outerShdw>
              </a:effectLst>
            </a:rPr>
            <a:t>State Aid</a:t>
          </a:r>
        </a:p>
        <a:p>
          <a:r>
            <a:rPr lang="en-US" sz="2200" b="0" dirty="0">
              <a:effectLst>
                <a:outerShdw blurRad="25400" dist="12700" dir="2700000" algn="tl" rotWithShape="0">
                  <a:prstClr val="black">
                    <a:alpha val="40000"/>
                  </a:prstClr>
                </a:outerShdw>
              </a:effectLst>
            </a:rPr>
            <a:t>(General + </a:t>
          </a:r>
          <a:r>
            <a:rPr lang="en-US" sz="2200" b="0" strike="sngStrike" dirty="0">
              <a:effectLst>
                <a:outerShdw blurRad="25400" dist="12700" dir="2700000" algn="tl" rotWithShape="0">
                  <a:prstClr val="black">
                    <a:alpha val="40000"/>
                  </a:prstClr>
                </a:outerShdw>
              </a:effectLst>
            </a:rPr>
            <a:t>High Poverty + </a:t>
          </a:r>
          <a:r>
            <a:rPr lang="en-US" sz="2200" b="0" dirty="0">
              <a:effectLst>
                <a:outerShdw blurRad="25400" dist="12700" dir="2700000" algn="tl" rotWithShape="0">
                  <a:prstClr val="black">
                    <a:alpha val="40000"/>
                  </a:prstClr>
                </a:outerShdw>
              </a:effectLst>
            </a:rPr>
            <a:t>Computer + Exempt Personal Property)</a:t>
          </a:r>
        </a:p>
      </dgm:t>
    </dgm:pt>
    <dgm:pt modelId="{5D5969D0-EFAF-4BA9-845A-EDEEF81BD953}" type="parTrans" cxnId="{E22AE5A2-F944-43E8-9FDA-50299C6DD4CA}">
      <dgm:prSet/>
      <dgm:spPr/>
      <dgm:t>
        <a:bodyPr/>
        <a:lstStyle/>
        <a:p>
          <a:endParaRPr lang="en-US">
            <a:effectLst>
              <a:outerShdw blurRad="25400" dist="12700" dir="2700000" algn="tl" rotWithShape="0">
                <a:prstClr val="black">
                  <a:alpha val="40000"/>
                </a:prstClr>
              </a:outerShdw>
            </a:effectLst>
          </a:endParaRPr>
        </a:p>
      </dgm:t>
    </dgm:pt>
    <dgm:pt modelId="{72DD57D5-7AC8-4454-AE45-B6DD381836BA}" type="sibTrans" cxnId="{E22AE5A2-F944-43E8-9FDA-50299C6DD4CA}">
      <dgm:prSet/>
      <dgm:spPr>
        <a:solidFill>
          <a:srgbClr val="262087"/>
        </a:solidFill>
      </dgm:spPr>
      <dgm:t>
        <a:bodyPr/>
        <a:lstStyle/>
        <a:p>
          <a:endParaRPr lang="en-US" dirty="0">
            <a:effectLst>
              <a:outerShdw blurRad="25400" dist="12700" dir="2700000" algn="tl" rotWithShape="0">
                <a:prstClr val="black">
                  <a:alpha val="40000"/>
                </a:prstClr>
              </a:outerShdw>
            </a:effectLst>
          </a:endParaRPr>
        </a:p>
      </dgm:t>
    </dgm:pt>
    <dgm:pt modelId="{FF7C36F8-7A74-45F5-82E6-42B6C95C6E92}">
      <dgm:prSet phldrT="[Text]" custT="1"/>
      <dgm:spPr>
        <a:solidFill>
          <a:schemeClr val="accent2">
            <a:lumMod val="50000"/>
          </a:schemeClr>
        </a:solidFill>
      </dgm:spPr>
      <dgm:t>
        <a:bodyPr/>
        <a:lstStyle/>
        <a:p>
          <a:r>
            <a:rPr lang="en-US" sz="2800" b="1" dirty="0">
              <a:effectLst>
                <a:outerShdw blurRad="25400" dist="12700" dir="2700000" algn="tl" rotWithShape="0">
                  <a:prstClr val="black">
                    <a:alpha val="40000"/>
                  </a:prstClr>
                </a:outerShdw>
              </a:effectLst>
            </a:rPr>
            <a:t>Revenue Limit</a:t>
          </a:r>
        </a:p>
        <a:p>
          <a:endParaRPr lang="en-US" sz="2800" b="1" dirty="0">
            <a:effectLst>
              <a:outerShdw blurRad="25400" dist="12700" dir="2700000" algn="tl" rotWithShape="0">
                <a:prstClr val="black">
                  <a:alpha val="40000"/>
                </a:prstClr>
              </a:outerShdw>
            </a:effectLst>
          </a:endParaRPr>
        </a:p>
        <a:p>
          <a:endParaRPr lang="en-US" sz="2800" b="1" dirty="0">
            <a:effectLst>
              <a:outerShdw blurRad="25400" dist="12700" dir="2700000" algn="tl" rotWithShape="0">
                <a:prstClr val="black">
                  <a:alpha val="40000"/>
                </a:prstClr>
              </a:outerShdw>
            </a:effectLst>
          </a:endParaRPr>
        </a:p>
        <a:p>
          <a:endParaRPr lang="en-US" sz="2800" b="1" dirty="0">
            <a:effectLst>
              <a:outerShdw blurRad="25400" dist="12700" dir="2700000" algn="tl" rotWithShape="0">
                <a:prstClr val="black">
                  <a:alpha val="40000"/>
                </a:prstClr>
              </a:outerShdw>
            </a:effectLst>
          </a:endParaRPr>
        </a:p>
      </dgm:t>
    </dgm:pt>
    <dgm:pt modelId="{77127AC5-14BA-4A69-98E1-A25CBCD2EE82}" type="parTrans" cxnId="{10D31180-D3FC-4522-AC37-E1239E008F4A}">
      <dgm:prSet/>
      <dgm:spPr/>
      <dgm:t>
        <a:bodyPr/>
        <a:lstStyle/>
        <a:p>
          <a:endParaRPr lang="en-US">
            <a:effectLst>
              <a:outerShdw blurRad="25400" dist="12700" dir="2700000" algn="tl" rotWithShape="0">
                <a:prstClr val="black">
                  <a:alpha val="40000"/>
                </a:prstClr>
              </a:outerShdw>
            </a:effectLst>
          </a:endParaRPr>
        </a:p>
      </dgm:t>
    </dgm:pt>
    <dgm:pt modelId="{FB2F9258-1C3C-482C-B2CB-BB81B5F6C1C5}" type="sibTrans" cxnId="{10D31180-D3FC-4522-AC37-E1239E008F4A}">
      <dgm:prSet/>
      <dgm:spPr/>
      <dgm:t>
        <a:bodyPr/>
        <a:lstStyle/>
        <a:p>
          <a:endParaRPr lang="en-US">
            <a:effectLst>
              <a:outerShdw blurRad="25400" dist="12700" dir="2700000" algn="tl" rotWithShape="0">
                <a:prstClr val="black">
                  <a:alpha val="40000"/>
                </a:prstClr>
              </a:outerShdw>
            </a:effectLst>
          </a:endParaRPr>
        </a:p>
      </dgm:t>
    </dgm:pt>
    <dgm:pt modelId="{AC59EEA4-69CE-4FB1-BE53-707AFE948A19}" type="pres">
      <dgm:prSet presAssocID="{DBF5B70D-F5AD-43DE-9108-B46C7295E505}" presName="Name0" presStyleCnt="0">
        <dgm:presLayoutVars>
          <dgm:dir val="rev"/>
          <dgm:resizeHandles val="exact"/>
        </dgm:presLayoutVars>
      </dgm:prSet>
      <dgm:spPr/>
    </dgm:pt>
    <dgm:pt modelId="{384EB8B2-796A-4E5C-8DDD-A2F5A312D986}" type="pres">
      <dgm:prSet presAssocID="{996F4D06-B5A0-4557-B56E-928052487ADE}" presName="node" presStyleLbl="node1" presStyleIdx="0" presStyleCnt="3" custScaleY="148459">
        <dgm:presLayoutVars>
          <dgm:bulletEnabled val="1"/>
        </dgm:presLayoutVars>
      </dgm:prSet>
      <dgm:spPr/>
    </dgm:pt>
    <dgm:pt modelId="{71535913-8133-49A2-8F55-4086EA77B96D}" type="pres">
      <dgm:prSet presAssocID="{3C4731CB-3A96-4216-9439-E5AC31A4B032}" presName="sibTrans" presStyleLbl="sibTrans2D1" presStyleIdx="0" presStyleCnt="2"/>
      <dgm:spPr>
        <a:prstGeom prst="mathEqual">
          <a:avLst/>
        </a:prstGeom>
      </dgm:spPr>
    </dgm:pt>
    <dgm:pt modelId="{AB5B21E7-52F5-4FF3-A1B7-44982B8A3E83}" type="pres">
      <dgm:prSet presAssocID="{3C4731CB-3A96-4216-9439-E5AC31A4B032}" presName="connectorText" presStyleLbl="sibTrans2D1" presStyleIdx="0" presStyleCnt="2"/>
      <dgm:spPr/>
    </dgm:pt>
    <dgm:pt modelId="{00BBDF21-2F4D-4136-BF17-92D0D959191F}" type="pres">
      <dgm:prSet presAssocID="{9FBE4747-895F-4B45-B538-1DB7BADF332C}" presName="node" presStyleLbl="node1" presStyleIdx="1" presStyleCnt="3" custScaleY="153848" custLinFactNeighborY="-1119">
        <dgm:presLayoutVars>
          <dgm:bulletEnabled val="1"/>
        </dgm:presLayoutVars>
      </dgm:prSet>
      <dgm:spPr/>
    </dgm:pt>
    <dgm:pt modelId="{A72F3526-8A6C-4F9B-8D69-326C283A7F15}" type="pres">
      <dgm:prSet presAssocID="{72DD57D5-7AC8-4454-AE45-B6DD381836BA}" presName="sibTrans" presStyleLbl="sibTrans2D1" presStyleIdx="1" presStyleCnt="2"/>
      <dgm:spPr>
        <a:prstGeom prst="mathMinus">
          <a:avLst/>
        </a:prstGeom>
      </dgm:spPr>
    </dgm:pt>
    <dgm:pt modelId="{63F1ECF7-C52F-4395-8031-1379B633F00C}" type="pres">
      <dgm:prSet presAssocID="{72DD57D5-7AC8-4454-AE45-B6DD381836BA}" presName="connectorText" presStyleLbl="sibTrans2D1" presStyleIdx="1" presStyleCnt="2"/>
      <dgm:spPr/>
    </dgm:pt>
    <dgm:pt modelId="{B14C538D-A163-4586-9B2B-D3A15B7B9472}" type="pres">
      <dgm:prSet presAssocID="{FF7C36F8-7A74-45F5-82E6-42B6C95C6E92}" presName="node" presStyleLbl="node1" presStyleIdx="2" presStyleCnt="3" custScaleY="148459">
        <dgm:presLayoutVars>
          <dgm:bulletEnabled val="1"/>
        </dgm:presLayoutVars>
      </dgm:prSet>
      <dgm:spPr/>
    </dgm:pt>
  </dgm:ptLst>
  <dgm:cxnLst>
    <dgm:cxn modelId="{ACF0A136-90B3-4E65-881F-5C9492AC89D3}" type="presOf" srcId="{3C4731CB-3A96-4216-9439-E5AC31A4B032}" destId="{AB5B21E7-52F5-4FF3-A1B7-44982B8A3E83}" srcOrd="1" destOrd="0" presId="urn:microsoft.com/office/officeart/2005/8/layout/process1"/>
    <dgm:cxn modelId="{B0071766-ECD4-4D14-ABB6-CE3AF7F7CF2C}" type="presOf" srcId="{FF7C36F8-7A74-45F5-82E6-42B6C95C6E92}" destId="{B14C538D-A163-4586-9B2B-D3A15B7B9472}" srcOrd="0" destOrd="0" presId="urn:microsoft.com/office/officeart/2005/8/layout/process1"/>
    <dgm:cxn modelId="{8AA6B068-8DB8-4425-86D3-CE772E820889}" type="presOf" srcId="{DBF5B70D-F5AD-43DE-9108-B46C7295E505}" destId="{AC59EEA4-69CE-4FB1-BE53-707AFE948A19}" srcOrd="0" destOrd="0" presId="urn:microsoft.com/office/officeart/2005/8/layout/process1"/>
    <dgm:cxn modelId="{D8297F4E-5339-4F3A-83CE-9B42B497E38A}" type="presOf" srcId="{3C4731CB-3A96-4216-9439-E5AC31A4B032}" destId="{71535913-8133-49A2-8F55-4086EA77B96D}" srcOrd="0" destOrd="0" presId="urn:microsoft.com/office/officeart/2005/8/layout/process1"/>
    <dgm:cxn modelId="{FCA17159-0A5B-43FB-B74B-6AC8969FA43A}" type="presOf" srcId="{72DD57D5-7AC8-4454-AE45-B6DD381836BA}" destId="{63F1ECF7-C52F-4395-8031-1379B633F00C}" srcOrd="1" destOrd="0" presId="urn:microsoft.com/office/officeart/2005/8/layout/process1"/>
    <dgm:cxn modelId="{10D31180-D3FC-4522-AC37-E1239E008F4A}" srcId="{DBF5B70D-F5AD-43DE-9108-B46C7295E505}" destId="{FF7C36F8-7A74-45F5-82E6-42B6C95C6E92}" srcOrd="2" destOrd="0" parTransId="{77127AC5-14BA-4A69-98E1-A25CBCD2EE82}" sibTransId="{FB2F9258-1C3C-482C-B2CB-BB81B5F6C1C5}"/>
    <dgm:cxn modelId="{A8EFFA89-068F-4505-B4C0-3C2283556E24}" type="presOf" srcId="{9FBE4747-895F-4B45-B538-1DB7BADF332C}" destId="{00BBDF21-2F4D-4136-BF17-92D0D959191F}" srcOrd="0" destOrd="0" presId="urn:microsoft.com/office/officeart/2005/8/layout/process1"/>
    <dgm:cxn modelId="{E22AE5A2-F944-43E8-9FDA-50299C6DD4CA}" srcId="{DBF5B70D-F5AD-43DE-9108-B46C7295E505}" destId="{9FBE4747-895F-4B45-B538-1DB7BADF332C}" srcOrd="1" destOrd="0" parTransId="{5D5969D0-EFAF-4BA9-845A-EDEEF81BD953}" sibTransId="{72DD57D5-7AC8-4454-AE45-B6DD381836BA}"/>
    <dgm:cxn modelId="{C5A1A8A7-9B71-4E5B-81C1-7B06C0C1BE84}" type="presOf" srcId="{996F4D06-B5A0-4557-B56E-928052487ADE}" destId="{384EB8B2-796A-4E5C-8DDD-A2F5A312D986}" srcOrd="0" destOrd="0" presId="urn:microsoft.com/office/officeart/2005/8/layout/process1"/>
    <dgm:cxn modelId="{520501CD-5F80-4FA1-96DB-D7CD017A4823}" srcId="{DBF5B70D-F5AD-43DE-9108-B46C7295E505}" destId="{996F4D06-B5A0-4557-B56E-928052487ADE}" srcOrd="0" destOrd="0" parTransId="{BDF9C9EF-D81F-4CB6-A847-B4A5D32353B6}" sibTransId="{3C4731CB-3A96-4216-9439-E5AC31A4B032}"/>
    <dgm:cxn modelId="{BFDB66E4-065B-4AC1-AE0F-0289017F7E5F}" type="presOf" srcId="{72DD57D5-7AC8-4454-AE45-B6DD381836BA}" destId="{A72F3526-8A6C-4F9B-8D69-326C283A7F15}" srcOrd="0" destOrd="0" presId="urn:microsoft.com/office/officeart/2005/8/layout/process1"/>
    <dgm:cxn modelId="{4E8FC8FF-3742-436A-9FFE-7BBDE9C7BAC0}" type="presParOf" srcId="{AC59EEA4-69CE-4FB1-BE53-707AFE948A19}" destId="{384EB8B2-796A-4E5C-8DDD-A2F5A312D986}" srcOrd="0" destOrd="0" presId="urn:microsoft.com/office/officeart/2005/8/layout/process1"/>
    <dgm:cxn modelId="{3F99CA6A-79CB-44C4-8E03-BCD5F71292A2}" type="presParOf" srcId="{AC59EEA4-69CE-4FB1-BE53-707AFE948A19}" destId="{71535913-8133-49A2-8F55-4086EA77B96D}" srcOrd="1" destOrd="0" presId="urn:microsoft.com/office/officeart/2005/8/layout/process1"/>
    <dgm:cxn modelId="{1A23802B-599A-4354-A967-6B9AB3895E5C}" type="presParOf" srcId="{71535913-8133-49A2-8F55-4086EA77B96D}" destId="{AB5B21E7-52F5-4FF3-A1B7-44982B8A3E83}" srcOrd="0" destOrd="0" presId="urn:microsoft.com/office/officeart/2005/8/layout/process1"/>
    <dgm:cxn modelId="{2FA867B1-07FD-4EB6-A5EA-507B9B2624D5}" type="presParOf" srcId="{AC59EEA4-69CE-4FB1-BE53-707AFE948A19}" destId="{00BBDF21-2F4D-4136-BF17-92D0D959191F}" srcOrd="2" destOrd="0" presId="urn:microsoft.com/office/officeart/2005/8/layout/process1"/>
    <dgm:cxn modelId="{142336E4-D498-4B5F-AA97-75B1CCE00A87}" type="presParOf" srcId="{AC59EEA4-69CE-4FB1-BE53-707AFE948A19}" destId="{A72F3526-8A6C-4F9B-8D69-326C283A7F15}" srcOrd="3" destOrd="0" presId="urn:microsoft.com/office/officeart/2005/8/layout/process1"/>
    <dgm:cxn modelId="{4262D526-7AF7-4B90-B9AE-16002378DA4D}" type="presParOf" srcId="{A72F3526-8A6C-4F9B-8D69-326C283A7F15}" destId="{63F1ECF7-C52F-4395-8031-1379B633F00C}" srcOrd="0" destOrd="0" presId="urn:microsoft.com/office/officeart/2005/8/layout/process1"/>
    <dgm:cxn modelId="{BEFA1865-E7D3-48AE-885C-3E1715A70379}" type="presParOf" srcId="{AC59EEA4-69CE-4FB1-BE53-707AFE948A19}" destId="{B14C538D-A163-4586-9B2B-D3A15B7B947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EB8B2-796A-4E5C-8DDD-A2F5A312D986}">
      <dsp:nvSpPr>
        <dsp:cNvPr id="0" name=""/>
        <dsp:cNvSpPr/>
      </dsp:nvSpPr>
      <dsp:spPr>
        <a:xfrm>
          <a:off x="6206390" y="268366"/>
          <a:ext cx="2213922" cy="4098187"/>
        </a:xfrm>
        <a:prstGeom prst="roundRect">
          <a:avLst>
            <a:gd name="adj" fmla="val 10000"/>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effectLst>
                <a:outerShdw blurRad="25400" dist="12700" dir="2700000" algn="tl" rotWithShape="0">
                  <a:prstClr val="black">
                    <a:alpha val="40000"/>
                  </a:prstClr>
                </a:outerShdw>
              </a:effectLst>
            </a:rPr>
            <a:t>Property</a:t>
          </a:r>
          <a:r>
            <a:rPr lang="en-US" sz="2800" kern="1200" dirty="0">
              <a:effectLst>
                <a:outerShdw blurRad="25400" dist="12700" dir="2700000" algn="tl" rotWithShape="0">
                  <a:prstClr val="black">
                    <a:alpha val="40000"/>
                  </a:prstClr>
                </a:outerShdw>
              </a:effectLst>
            </a:rPr>
            <a:t> </a:t>
          </a:r>
          <a:r>
            <a:rPr lang="en-US" sz="2800" b="1" kern="1200" dirty="0">
              <a:effectLst>
                <a:outerShdw blurRad="25400" dist="12700" dir="2700000" algn="tl" rotWithShape="0">
                  <a:prstClr val="black">
                    <a:alpha val="40000"/>
                  </a:prstClr>
                </a:outerShdw>
              </a:effectLst>
            </a:rPr>
            <a:t>Tax</a:t>
          </a:r>
          <a:r>
            <a:rPr lang="en-US" sz="2800" kern="1200" dirty="0">
              <a:effectLst>
                <a:outerShdw blurRad="25400" dist="12700" dir="2700000" algn="tl" rotWithShape="0">
                  <a:prstClr val="black">
                    <a:alpha val="40000"/>
                  </a:prstClr>
                </a:outerShdw>
              </a:effectLst>
            </a:rPr>
            <a:t> </a:t>
          </a:r>
          <a:r>
            <a:rPr lang="en-US" sz="2800" b="1" kern="1200" dirty="0">
              <a:effectLst>
                <a:outerShdw blurRad="25400" dist="12700" dir="2700000" algn="tl" rotWithShape="0">
                  <a:prstClr val="black">
                    <a:alpha val="40000"/>
                  </a:prstClr>
                </a:outerShdw>
              </a:effectLst>
            </a:rPr>
            <a:t>Levy</a:t>
          </a:r>
        </a:p>
        <a:p>
          <a:pPr marL="0" lvl="0" indent="0" algn="ctr" defTabSz="1244600">
            <a:lnSpc>
              <a:spcPct val="90000"/>
            </a:lnSpc>
            <a:spcBef>
              <a:spcPct val="0"/>
            </a:spcBef>
            <a:spcAft>
              <a:spcPct val="35000"/>
            </a:spcAft>
            <a:buNone/>
          </a:pPr>
          <a:endParaRPr lang="en-US" sz="2800" b="1" kern="1200" dirty="0">
            <a:effectLst>
              <a:outerShdw blurRad="25400" dist="12700" dir="2700000" algn="tl" rotWithShape="0">
                <a:prstClr val="black">
                  <a:alpha val="40000"/>
                </a:prstClr>
              </a:outerShdw>
            </a:effectLst>
          </a:endParaRPr>
        </a:p>
        <a:p>
          <a:pPr marL="0" lvl="0" indent="0" algn="ctr" defTabSz="1244600">
            <a:lnSpc>
              <a:spcPct val="90000"/>
            </a:lnSpc>
            <a:spcBef>
              <a:spcPct val="0"/>
            </a:spcBef>
            <a:spcAft>
              <a:spcPct val="35000"/>
            </a:spcAft>
            <a:buNone/>
          </a:pPr>
          <a:endParaRPr lang="en-US" sz="2800" b="1" kern="1200" dirty="0">
            <a:effectLst>
              <a:outerShdw blurRad="25400" dist="12700" dir="2700000" algn="tl" rotWithShape="0">
                <a:prstClr val="black">
                  <a:alpha val="40000"/>
                </a:prstClr>
              </a:outerShdw>
            </a:effectLst>
          </a:endParaRPr>
        </a:p>
        <a:p>
          <a:pPr marL="0" lvl="0" indent="0" algn="ctr" defTabSz="1244600">
            <a:lnSpc>
              <a:spcPct val="90000"/>
            </a:lnSpc>
            <a:spcBef>
              <a:spcPct val="0"/>
            </a:spcBef>
            <a:spcAft>
              <a:spcPct val="35000"/>
            </a:spcAft>
            <a:buNone/>
          </a:pPr>
          <a:endParaRPr lang="en-US" sz="2800" b="1" kern="1200" dirty="0">
            <a:effectLst>
              <a:outerShdw blurRad="25400" dist="12700" dir="2700000" algn="tl" rotWithShape="0">
                <a:prstClr val="black">
                  <a:alpha val="40000"/>
                </a:prstClr>
              </a:outerShdw>
            </a:effectLst>
          </a:endParaRPr>
        </a:p>
      </dsp:txBody>
      <dsp:txXfrm>
        <a:off x="6271234" y="333210"/>
        <a:ext cx="2084234" cy="3968499"/>
      </dsp:txXfrm>
    </dsp:sp>
    <dsp:sp modelId="{71535913-8133-49A2-8F55-4086EA77B96D}">
      <dsp:nvSpPr>
        <dsp:cNvPr id="0" name=""/>
        <dsp:cNvSpPr/>
      </dsp:nvSpPr>
      <dsp:spPr>
        <a:xfrm rot="10834260">
          <a:off x="5515634" y="2027356"/>
          <a:ext cx="469374" cy="549052"/>
        </a:xfrm>
        <a:prstGeom prst="mathEqual">
          <a:avLst/>
        </a:prstGeom>
        <a:solidFill>
          <a:srgbClr val="262087"/>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dirty="0">
            <a:effectLst>
              <a:outerShdw blurRad="25400" dist="12700" dir="2700000" algn="tl" rotWithShape="0">
                <a:prstClr val="black">
                  <a:alpha val="40000"/>
                </a:prstClr>
              </a:outerShdw>
            </a:effectLst>
          </a:endParaRPr>
        </a:p>
      </dsp:txBody>
      <dsp:txXfrm rot="10800000">
        <a:off x="5656443" y="2137868"/>
        <a:ext cx="328562" cy="329432"/>
      </dsp:txXfrm>
    </dsp:sp>
    <dsp:sp modelId="{00BBDF21-2F4D-4136-BF17-92D0D959191F}">
      <dsp:nvSpPr>
        <dsp:cNvPr id="0" name=""/>
        <dsp:cNvSpPr/>
      </dsp:nvSpPr>
      <dsp:spPr>
        <a:xfrm>
          <a:off x="3106898" y="163095"/>
          <a:ext cx="2213922" cy="4246950"/>
        </a:xfrm>
        <a:prstGeom prst="roundRect">
          <a:avLst>
            <a:gd name="adj" fmla="val 10000"/>
          </a:avLst>
        </a:prstGeom>
        <a:solidFill>
          <a:srgbClr val="262087"/>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effectLst>
                <a:outerShdw blurRad="25400" dist="12700" dir="2700000" algn="tl" rotWithShape="0">
                  <a:prstClr val="black">
                    <a:alpha val="40000"/>
                  </a:prstClr>
                </a:outerShdw>
              </a:effectLst>
            </a:rPr>
            <a:t>State Aid</a:t>
          </a:r>
        </a:p>
        <a:p>
          <a:pPr marL="0" lvl="0" indent="0" algn="ctr" defTabSz="1244600">
            <a:lnSpc>
              <a:spcPct val="90000"/>
            </a:lnSpc>
            <a:spcBef>
              <a:spcPct val="0"/>
            </a:spcBef>
            <a:spcAft>
              <a:spcPct val="35000"/>
            </a:spcAft>
            <a:buNone/>
          </a:pPr>
          <a:r>
            <a:rPr lang="en-US" sz="2200" b="0" kern="1200" dirty="0">
              <a:effectLst>
                <a:outerShdw blurRad="25400" dist="12700" dir="2700000" algn="tl" rotWithShape="0">
                  <a:prstClr val="black">
                    <a:alpha val="40000"/>
                  </a:prstClr>
                </a:outerShdw>
              </a:effectLst>
            </a:rPr>
            <a:t>(General + </a:t>
          </a:r>
          <a:r>
            <a:rPr lang="en-US" sz="2200" b="0" strike="sngStrike" kern="1200" dirty="0">
              <a:effectLst>
                <a:outerShdw blurRad="25400" dist="12700" dir="2700000" algn="tl" rotWithShape="0">
                  <a:prstClr val="black">
                    <a:alpha val="40000"/>
                  </a:prstClr>
                </a:outerShdw>
              </a:effectLst>
            </a:rPr>
            <a:t>High Poverty + </a:t>
          </a:r>
          <a:r>
            <a:rPr lang="en-US" sz="2200" b="0" kern="1200" dirty="0">
              <a:effectLst>
                <a:outerShdw blurRad="25400" dist="12700" dir="2700000" algn="tl" rotWithShape="0">
                  <a:prstClr val="black">
                    <a:alpha val="40000"/>
                  </a:prstClr>
                </a:outerShdw>
              </a:effectLst>
            </a:rPr>
            <a:t>Computer + Exempt Personal Property)</a:t>
          </a:r>
        </a:p>
      </dsp:txBody>
      <dsp:txXfrm>
        <a:off x="3171742" y="227939"/>
        <a:ext cx="2084234" cy="4117262"/>
      </dsp:txXfrm>
    </dsp:sp>
    <dsp:sp modelId="{A72F3526-8A6C-4F9B-8D69-326C283A7F15}">
      <dsp:nvSpPr>
        <dsp:cNvPr id="0" name=""/>
        <dsp:cNvSpPr/>
      </dsp:nvSpPr>
      <dsp:spPr>
        <a:xfrm rot="10765740">
          <a:off x="2416143" y="2027621"/>
          <a:ext cx="469374" cy="549052"/>
        </a:xfrm>
        <a:prstGeom prst="mathMinus">
          <a:avLst/>
        </a:prstGeom>
        <a:solidFill>
          <a:srgbClr val="262087"/>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dirty="0">
            <a:effectLst>
              <a:outerShdw blurRad="25400" dist="12700" dir="2700000" algn="tl" rotWithShape="0">
                <a:prstClr val="black">
                  <a:alpha val="40000"/>
                </a:prstClr>
              </a:outerShdw>
            </a:effectLst>
          </a:endParaRPr>
        </a:p>
      </dsp:txBody>
      <dsp:txXfrm rot="10800000">
        <a:off x="2556952" y="2136729"/>
        <a:ext cx="328562" cy="329432"/>
      </dsp:txXfrm>
    </dsp:sp>
    <dsp:sp modelId="{B14C538D-A163-4586-9B2B-D3A15B7B9472}">
      <dsp:nvSpPr>
        <dsp:cNvPr id="0" name=""/>
        <dsp:cNvSpPr/>
      </dsp:nvSpPr>
      <dsp:spPr>
        <a:xfrm>
          <a:off x="7407" y="268366"/>
          <a:ext cx="2213922" cy="4098187"/>
        </a:xfrm>
        <a:prstGeom prst="roundRect">
          <a:avLst>
            <a:gd name="adj" fmla="val 10000"/>
          </a:avLst>
        </a:prstGeom>
        <a:solidFill>
          <a:schemeClr val="accent2">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effectLst>
                <a:outerShdw blurRad="25400" dist="12700" dir="2700000" algn="tl" rotWithShape="0">
                  <a:prstClr val="black">
                    <a:alpha val="40000"/>
                  </a:prstClr>
                </a:outerShdw>
              </a:effectLst>
            </a:rPr>
            <a:t>Revenue Limit</a:t>
          </a:r>
        </a:p>
        <a:p>
          <a:pPr marL="0" lvl="0" indent="0" algn="ctr" defTabSz="1244600">
            <a:lnSpc>
              <a:spcPct val="90000"/>
            </a:lnSpc>
            <a:spcBef>
              <a:spcPct val="0"/>
            </a:spcBef>
            <a:spcAft>
              <a:spcPct val="35000"/>
            </a:spcAft>
            <a:buNone/>
          </a:pPr>
          <a:endParaRPr lang="en-US" sz="2800" b="1" kern="1200" dirty="0">
            <a:effectLst>
              <a:outerShdw blurRad="25400" dist="12700" dir="2700000" algn="tl" rotWithShape="0">
                <a:prstClr val="black">
                  <a:alpha val="40000"/>
                </a:prstClr>
              </a:outerShdw>
            </a:effectLst>
          </a:endParaRPr>
        </a:p>
        <a:p>
          <a:pPr marL="0" lvl="0" indent="0" algn="ctr" defTabSz="1244600">
            <a:lnSpc>
              <a:spcPct val="90000"/>
            </a:lnSpc>
            <a:spcBef>
              <a:spcPct val="0"/>
            </a:spcBef>
            <a:spcAft>
              <a:spcPct val="35000"/>
            </a:spcAft>
            <a:buNone/>
          </a:pPr>
          <a:endParaRPr lang="en-US" sz="2800" b="1" kern="1200" dirty="0">
            <a:effectLst>
              <a:outerShdw blurRad="25400" dist="12700" dir="2700000" algn="tl" rotWithShape="0">
                <a:prstClr val="black">
                  <a:alpha val="40000"/>
                </a:prstClr>
              </a:outerShdw>
            </a:effectLst>
          </a:endParaRPr>
        </a:p>
        <a:p>
          <a:pPr marL="0" lvl="0" indent="0" algn="ctr" defTabSz="1244600">
            <a:lnSpc>
              <a:spcPct val="90000"/>
            </a:lnSpc>
            <a:spcBef>
              <a:spcPct val="0"/>
            </a:spcBef>
            <a:spcAft>
              <a:spcPct val="35000"/>
            </a:spcAft>
            <a:buNone/>
          </a:pPr>
          <a:endParaRPr lang="en-US" sz="2800" b="1" kern="1200" dirty="0">
            <a:effectLst>
              <a:outerShdw blurRad="25400" dist="12700" dir="2700000" algn="tl" rotWithShape="0">
                <a:prstClr val="black">
                  <a:alpha val="40000"/>
                </a:prstClr>
              </a:outerShdw>
            </a:effectLst>
          </a:endParaRPr>
        </a:p>
      </dsp:txBody>
      <dsp:txXfrm>
        <a:off x="72251" y="333210"/>
        <a:ext cx="2084234" cy="39684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66B86-A74A-4C80-A57B-B68EC8B0A391}" type="datetimeFigureOut">
              <a:rPr lang="en-US" smtClean="0"/>
              <a:t>10/19/2023</a:t>
            </a:fld>
            <a:endParaRPr lang="en-US" dirty="0"/>
          </a:p>
        </p:txBody>
      </p:sp>
      <p:sp>
        <p:nvSpPr>
          <p:cNvPr id="4" name="Slide Image Placeholder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2A5A1-56EA-41D0-9C52-5BB87E1830FF}" type="slidenum">
              <a:rPr lang="en-US" smtClean="0"/>
              <a:t>‹#›</a:t>
            </a:fld>
            <a:endParaRPr lang="en-US" dirty="0"/>
          </a:p>
        </p:txBody>
      </p:sp>
    </p:spTree>
    <p:extLst>
      <p:ext uri="{BB962C8B-B14F-4D97-AF65-F5344CB8AC3E}">
        <p14:creationId xmlns:p14="http://schemas.microsoft.com/office/powerpoint/2010/main" val="64715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a:t>
            </a:fld>
            <a:endParaRPr lang="en-US" dirty="0"/>
          </a:p>
        </p:txBody>
      </p:sp>
    </p:spTree>
    <p:extLst>
      <p:ext uri="{BB962C8B-B14F-4D97-AF65-F5344CB8AC3E}">
        <p14:creationId xmlns:p14="http://schemas.microsoft.com/office/powerpoint/2010/main" val="4163580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figures are located here final PY RLW; </a:t>
            </a:r>
            <a:r>
              <a:rPr lang="en-US" dirty="0" err="1"/>
              <a:t>overlevy</a:t>
            </a:r>
            <a:r>
              <a:rPr lang="en-US" dirty="0"/>
              <a:t> can be calculated by taking Line 14 minus Line 13</a:t>
            </a:r>
          </a:p>
          <a:p>
            <a:r>
              <a:rPr lang="en-US" dirty="0"/>
              <a:t>Monona Grove does not have an overlevy</a:t>
            </a:r>
            <a:r>
              <a:rPr lang="en-US" dirty="0">
                <a:sym typeface="Wingdings" panose="05000000000000000000" pitchFamily="2" charset="2"/>
              </a:rPr>
              <a:t> overlevy is typically 1-3 FTE, after membership is audited</a:t>
            </a:r>
          </a:p>
          <a:p>
            <a:r>
              <a:rPr lang="en-US" dirty="0">
                <a:sym typeface="Wingdings" panose="05000000000000000000" pitchFamily="2" charset="2"/>
              </a:rPr>
              <a:t>Set up multiple tabs on a single spreadsheet, linked by formulae</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10</a:t>
            </a:fld>
            <a:endParaRPr lang="en-US" dirty="0"/>
          </a:p>
        </p:txBody>
      </p:sp>
    </p:spTree>
    <p:extLst>
      <p:ext uri="{BB962C8B-B14F-4D97-AF65-F5344CB8AC3E}">
        <p14:creationId xmlns:p14="http://schemas.microsoft.com/office/powerpoint/2010/main" val="3733020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PPA: $742/pupil</a:t>
            </a:r>
            <a:r>
              <a:rPr lang="en-US" dirty="0">
                <a:sym typeface="Wingdings" panose="05000000000000000000" pitchFamily="2" charset="2"/>
              </a:rPr>
              <a:t> sum sufficient, guaranteed $. Explain line 6 minus ICS</a:t>
            </a:r>
          </a:p>
          <a:p>
            <a:r>
              <a:rPr lang="en-US" dirty="0">
                <a:sym typeface="Wingdings" panose="05000000000000000000" pitchFamily="2" charset="2"/>
              </a:rPr>
              <a:t>HOW ARE YOU USING IT?</a:t>
            </a:r>
          </a:p>
          <a:p>
            <a:r>
              <a:rPr lang="en-US" dirty="0">
                <a:sym typeface="Wingdings" panose="05000000000000000000" pitchFamily="2" charset="2"/>
              </a:rPr>
              <a:t>Conduct late RL re-run; </a:t>
            </a:r>
            <a:r>
              <a:rPr lang="en-US" dirty="0" err="1">
                <a:sym typeface="Wingdings" panose="05000000000000000000" pitchFamily="2" charset="2"/>
              </a:rPr>
              <a:t>memb</a:t>
            </a:r>
            <a:r>
              <a:rPr lang="en-US" dirty="0">
                <a:sym typeface="Wingdings" panose="05000000000000000000" pitchFamily="2" charset="2"/>
              </a:rPr>
              <a:t>. Changes can affect your base/cause aid adjustment next year</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11</a:t>
            </a:fld>
            <a:endParaRPr lang="en-US" dirty="0"/>
          </a:p>
        </p:txBody>
      </p:sp>
    </p:spTree>
    <p:extLst>
      <p:ext uri="{BB962C8B-B14F-4D97-AF65-F5344CB8AC3E}">
        <p14:creationId xmlns:p14="http://schemas.microsoft.com/office/powerpoint/2010/main" val="2417752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Green cell=calculated, changes if your membership changes</a:t>
            </a:r>
          </a:p>
        </p:txBody>
      </p:sp>
      <p:sp>
        <p:nvSpPr>
          <p:cNvPr id="4" name="Slide Number Placeholder 3"/>
          <p:cNvSpPr>
            <a:spLocks noGrp="1"/>
          </p:cNvSpPr>
          <p:nvPr>
            <p:ph type="sldNum" sz="quarter" idx="5"/>
          </p:nvPr>
        </p:nvSpPr>
        <p:spPr/>
        <p:txBody>
          <a:bodyPr/>
          <a:lstStyle/>
          <a:p>
            <a:fld id="{6592A5A1-56EA-41D0-9C52-5BB87E1830FF}" type="slidenum">
              <a:rPr lang="en-US" smtClean="0"/>
              <a:t>12</a:t>
            </a:fld>
            <a:endParaRPr lang="en-US" dirty="0"/>
          </a:p>
        </p:txBody>
      </p:sp>
    </p:spTree>
    <p:extLst>
      <p:ext uri="{BB962C8B-B14F-4D97-AF65-F5344CB8AC3E}">
        <p14:creationId xmlns:p14="http://schemas.microsoft.com/office/powerpoint/2010/main" val="2961517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Lines 1-3</a:t>
            </a:r>
          </a:p>
        </p:txBody>
      </p:sp>
      <p:sp>
        <p:nvSpPr>
          <p:cNvPr id="4" name="Slide Number Placeholder 3"/>
          <p:cNvSpPr>
            <a:spLocks noGrp="1"/>
          </p:cNvSpPr>
          <p:nvPr>
            <p:ph type="sldNum" sz="quarter" idx="5"/>
          </p:nvPr>
        </p:nvSpPr>
        <p:spPr/>
        <p:txBody>
          <a:bodyPr/>
          <a:lstStyle/>
          <a:p>
            <a:fld id="{6592A5A1-56EA-41D0-9C52-5BB87E1830FF}" type="slidenum">
              <a:rPr lang="en-US" smtClean="0"/>
              <a:t>13</a:t>
            </a:fld>
            <a:endParaRPr lang="en-US" dirty="0"/>
          </a:p>
        </p:txBody>
      </p:sp>
    </p:spTree>
    <p:extLst>
      <p:ext uri="{BB962C8B-B14F-4D97-AF65-F5344CB8AC3E}">
        <p14:creationId xmlns:p14="http://schemas.microsoft.com/office/powerpoint/2010/main" val="3147345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Lines 4-7; Hold Harmless: line 7 cannot be less than Line 1</a:t>
            </a:r>
          </a:p>
          <a:p>
            <a:r>
              <a:rPr lang="en-US" dirty="0"/>
              <a:t>CCDEB value: 2022-23 Line 5 can be less than $10,000/member because of CCDEB</a:t>
            </a:r>
          </a:p>
          <a:p>
            <a:r>
              <a:rPr lang="en-US" dirty="0"/>
              <a:t>With no per member increase, DE=HH, not the case anymore</a:t>
            </a:r>
          </a:p>
        </p:txBody>
      </p:sp>
      <p:sp>
        <p:nvSpPr>
          <p:cNvPr id="4" name="Slide Number Placeholder 3"/>
          <p:cNvSpPr>
            <a:spLocks noGrp="1"/>
          </p:cNvSpPr>
          <p:nvPr>
            <p:ph type="sldNum" sz="quarter" idx="5"/>
          </p:nvPr>
        </p:nvSpPr>
        <p:spPr/>
        <p:txBody>
          <a:bodyPr/>
          <a:lstStyle/>
          <a:p>
            <a:fld id="{6592A5A1-56EA-41D0-9C52-5BB87E1830FF}" type="slidenum">
              <a:rPr lang="en-US" smtClean="0"/>
              <a:t>14</a:t>
            </a:fld>
            <a:endParaRPr lang="en-US" dirty="0"/>
          </a:p>
        </p:txBody>
      </p:sp>
    </p:spTree>
    <p:extLst>
      <p:ext uri="{BB962C8B-B14F-4D97-AF65-F5344CB8AC3E}">
        <p14:creationId xmlns:p14="http://schemas.microsoft.com/office/powerpoint/2010/main" val="3795074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8E: first year of RR; can build RR up over sequential years    </a:t>
            </a:r>
            <a:r>
              <a:rPr lang="en-US" b="1" dirty="0"/>
              <a:t>FIRST YEAR of RR</a:t>
            </a:r>
          </a:p>
          <a:p>
            <a:r>
              <a:rPr lang="en-US" dirty="0"/>
              <a:t>Any unused NR exemption comes out of carryover            22-23: 162 w/RR 38%.   416-&gt;99% NR</a:t>
            </a:r>
          </a:p>
          <a:p>
            <a:r>
              <a:rPr lang="en-US" dirty="0"/>
              <a:t>No PY carryover here because NR exemptions ≥ Underlevy prior year     22-23: 9 w/carryover</a:t>
            </a:r>
          </a:p>
          <a:p>
            <a:r>
              <a:rPr lang="en-US" dirty="0"/>
              <a:t>Explain page three </a:t>
            </a:r>
          </a:p>
        </p:txBody>
      </p:sp>
      <p:sp>
        <p:nvSpPr>
          <p:cNvPr id="4" name="Slide Number Placeholder 3"/>
          <p:cNvSpPr>
            <a:spLocks noGrp="1"/>
          </p:cNvSpPr>
          <p:nvPr>
            <p:ph type="sldNum" sz="quarter" idx="5"/>
          </p:nvPr>
        </p:nvSpPr>
        <p:spPr/>
        <p:txBody>
          <a:bodyPr/>
          <a:lstStyle/>
          <a:p>
            <a:fld id="{6592A5A1-56EA-41D0-9C52-5BB87E1830FF}" type="slidenum">
              <a:rPr lang="en-US" smtClean="0"/>
              <a:t>15</a:t>
            </a:fld>
            <a:endParaRPr lang="en-US" dirty="0"/>
          </a:p>
        </p:txBody>
      </p:sp>
    </p:spTree>
    <p:extLst>
      <p:ext uri="{BB962C8B-B14F-4D97-AF65-F5344CB8AC3E}">
        <p14:creationId xmlns:p14="http://schemas.microsoft.com/office/powerpoint/2010/main" val="2340465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RR with NR$ left on the table, will not carry forward all of it</a:t>
            </a:r>
          </a:p>
          <a:p>
            <a:r>
              <a:rPr lang="en-US" dirty="0"/>
              <a:t>In that situation (not setting to the max) and you are new, give us a call BEFORE your board sets the levy.</a:t>
            </a:r>
          </a:p>
          <a:p>
            <a:r>
              <a:rPr lang="en-US" dirty="0"/>
              <a:t>Consequences of deductions; voucher/SNSP are for residents. If you choose not to levy for it, board chooses to either use fund balance or to cut public school operations to match the loss of aid</a:t>
            </a:r>
            <a:r>
              <a:rPr lang="en-US" dirty="0">
                <a:sym typeface="Wingdings" panose="05000000000000000000" pitchFamily="2" charset="2"/>
              </a:rPr>
              <a:t> true budget hole at EOY. Will not be included in Oct 15</a:t>
            </a:r>
            <a:r>
              <a:rPr lang="en-US" baseline="30000" dirty="0">
                <a:sym typeface="Wingdings" panose="05000000000000000000" pitchFamily="2" charset="2"/>
              </a:rPr>
              <a:t>th</a:t>
            </a:r>
            <a:r>
              <a:rPr lang="en-US" dirty="0">
                <a:sym typeface="Wingdings" panose="05000000000000000000" pitchFamily="2" charset="2"/>
              </a:rPr>
              <a:t> aid                </a:t>
            </a:r>
            <a:r>
              <a:rPr lang="en-US" b="1" dirty="0">
                <a:sym typeface="Wingdings" panose="05000000000000000000" pitchFamily="2" charset="2"/>
              </a:rPr>
              <a:t>No good way to predict amounts</a:t>
            </a:r>
            <a:endParaRPr lang="en-US" b="1" dirty="0"/>
          </a:p>
        </p:txBody>
      </p:sp>
      <p:sp>
        <p:nvSpPr>
          <p:cNvPr id="4" name="Slide Number Placeholder 3"/>
          <p:cNvSpPr>
            <a:spLocks noGrp="1"/>
          </p:cNvSpPr>
          <p:nvPr>
            <p:ph type="sldNum" sz="quarter" idx="5"/>
          </p:nvPr>
        </p:nvSpPr>
        <p:spPr/>
        <p:txBody>
          <a:bodyPr/>
          <a:lstStyle/>
          <a:p>
            <a:fld id="{6592A5A1-56EA-41D0-9C52-5BB87E1830FF}" type="slidenum">
              <a:rPr lang="en-US" smtClean="0"/>
              <a:t>16</a:t>
            </a:fld>
            <a:endParaRPr lang="en-US" dirty="0"/>
          </a:p>
        </p:txBody>
      </p:sp>
    </p:spTree>
    <p:extLst>
      <p:ext uri="{BB962C8B-B14F-4D97-AF65-F5344CB8AC3E}">
        <p14:creationId xmlns:p14="http://schemas.microsoft.com/office/powerpoint/2010/main" val="2384304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10D: district legally entitled to full levy</a:t>
            </a:r>
          </a:p>
          <a:p>
            <a:r>
              <a:rPr lang="en-US" dirty="0"/>
              <a:t>Slow timeline</a:t>
            </a:r>
            <a:r>
              <a:rPr lang="en-US" dirty="0">
                <a:sym typeface="Wingdings" panose="05000000000000000000" pitchFamily="2" charset="2"/>
              </a:rPr>
              <a:t> year or two later</a:t>
            </a:r>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17</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074460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Revenue Limit </a:t>
            </a:r>
            <a:r>
              <a:rPr lang="en-US" dirty="0" err="1"/>
              <a:t>Penalty</a:t>
            </a:r>
            <a:r>
              <a:rPr lang="en-US" dirty="0" err="1">
                <a:sym typeface="Wingdings" panose="05000000000000000000" pitchFamily="2" charset="2"/>
              </a:rPr>
              <a:t>spoiler</a:t>
            </a:r>
            <a:r>
              <a:rPr lang="en-US" dirty="0">
                <a:sym typeface="Wingdings" panose="05000000000000000000" pitchFamily="2" charset="2"/>
              </a:rPr>
              <a:t> alert</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18</a:t>
            </a:fld>
            <a:endParaRPr lang="en-US" dirty="0"/>
          </a:p>
        </p:txBody>
      </p:sp>
    </p:spTree>
    <p:extLst>
      <p:ext uri="{BB962C8B-B14F-4D97-AF65-F5344CB8AC3E}">
        <p14:creationId xmlns:p14="http://schemas.microsoft.com/office/powerpoint/2010/main" val="1567482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Plug longitudinal EQ aid</a:t>
            </a:r>
          </a:p>
          <a:p>
            <a:r>
              <a:rPr lang="en-US" dirty="0"/>
              <a:t>Membership is more than 20 kids in first grade classroom looking at the board</a:t>
            </a:r>
          </a:p>
          <a:p>
            <a:r>
              <a:rPr lang="en-US" dirty="0"/>
              <a:t>3</a:t>
            </a:r>
            <a:r>
              <a:rPr lang="en-US" baseline="30000" dirty="0"/>
              <a:t>rd</a:t>
            </a:r>
            <a:r>
              <a:rPr lang="en-US" dirty="0"/>
              <a:t> Friday in September often called 3FS, 2</a:t>
            </a:r>
            <a:r>
              <a:rPr lang="en-US" baseline="30000" dirty="0"/>
              <a:t>nd</a:t>
            </a:r>
            <a:r>
              <a:rPr lang="en-US" dirty="0"/>
              <a:t> Friday in January 2FJ</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19</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4289309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Effect on carryover</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511494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Why is Monona Grove in Negative Tertiary Aid? Plug longitudinal</a:t>
            </a:r>
          </a:p>
          <a:p>
            <a:r>
              <a:rPr lang="en-US" dirty="0"/>
              <a:t>SCM&gt;Sec Ceiling, VPM&gt;Ter Ceiling</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20</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874024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Allocate $ in 14 and 15</a:t>
            </a:r>
          </a:p>
          <a:p>
            <a:r>
              <a:rPr lang="en-US" dirty="0"/>
              <a:t>Final view</a:t>
            </a:r>
            <a:r>
              <a:rPr lang="en-US" dirty="0">
                <a:sym typeface="Wingdings" panose="05000000000000000000" pitchFamily="2" charset="2"/>
              </a:rPr>
              <a:t> Overlevy</a:t>
            </a: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21</a:t>
            </a:fld>
            <a:endParaRPr lang="en-US" dirty="0"/>
          </a:p>
        </p:txBody>
      </p:sp>
    </p:spTree>
    <p:extLst>
      <p:ext uri="{BB962C8B-B14F-4D97-AF65-F5344CB8AC3E}">
        <p14:creationId xmlns:p14="http://schemas.microsoft.com/office/powerpoint/2010/main" val="1486435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Longitudinal data plug, will cover later</a:t>
            </a:r>
          </a:p>
        </p:txBody>
      </p:sp>
      <p:sp>
        <p:nvSpPr>
          <p:cNvPr id="4" name="Slide Number Placeholder 3"/>
          <p:cNvSpPr>
            <a:spLocks noGrp="1"/>
          </p:cNvSpPr>
          <p:nvPr>
            <p:ph type="sldNum" sz="quarter" idx="5"/>
          </p:nvPr>
        </p:nvSpPr>
        <p:spPr/>
        <p:txBody>
          <a:bodyPr/>
          <a:lstStyle/>
          <a:p>
            <a:fld id="{6592A5A1-56EA-41D0-9C52-5BB87E1830FF}" type="slidenum">
              <a:rPr lang="en-US" smtClean="0"/>
              <a:t>22</a:t>
            </a:fld>
            <a:endParaRPr lang="en-US" dirty="0"/>
          </a:p>
        </p:txBody>
      </p:sp>
    </p:spTree>
    <p:extLst>
      <p:ext uri="{BB962C8B-B14F-4D97-AF65-F5344CB8AC3E}">
        <p14:creationId xmlns:p14="http://schemas.microsoft.com/office/powerpoint/2010/main" val="4028189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Longitudinal data plug, will cover </a:t>
            </a:r>
            <a:r>
              <a:rPr lang="en-US" dirty="0" err="1"/>
              <a:t>lat</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23</a:t>
            </a:fld>
            <a:endParaRPr lang="en-US" dirty="0"/>
          </a:p>
        </p:txBody>
      </p:sp>
    </p:spTree>
    <p:extLst>
      <p:ext uri="{BB962C8B-B14F-4D97-AF65-F5344CB8AC3E}">
        <p14:creationId xmlns:p14="http://schemas.microsoft.com/office/powerpoint/2010/main" val="7554758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3,138 to 3,137 FTE</a:t>
            </a:r>
            <a:endParaRPr lang="en-US" dirty="0">
              <a:sym typeface="Wingdings" panose="05000000000000000000" pitchFamily="2" charset="2"/>
            </a:endParaRPr>
          </a:p>
          <a:p>
            <a:r>
              <a:rPr lang="en-US" dirty="0">
                <a:sym typeface="Wingdings" panose="05000000000000000000" pitchFamily="2" charset="2"/>
              </a:rPr>
              <a:t>Why? Membership went DOWN, HH + DE went up. Started with an </a:t>
            </a:r>
            <a:r>
              <a:rPr lang="en-US" dirty="0" err="1">
                <a:sym typeface="Wingdings" panose="05000000000000000000" pitchFamily="2" charset="2"/>
              </a:rPr>
              <a:t>Overlev</a:t>
            </a:r>
            <a:endParaRPr lang="en-US" dirty="0">
              <a:sym typeface="Wingdings" panose="05000000000000000000" pitchFamily="2" charset="2"/>
            </a:endParaRPr>
          </a:p>
          <a:p>
            <a:r>
              <a:rPr lang="en-US" dirty="0"/>
              <a:t>Equalization Aid reduced by penalty amount</a:t>
            </a:r>
            <a:r>
              <a:rPr lang="en-US" dirty="0">
                <a:sym typeface="Wingdings" panose="05000000000000000000" pitchFamily="2" charset="2"/>
              </a:rPr>
              <a:t> subtracted off in Line 1 calc next year     </a:t>
            </a:r>
            <a:r>
              <a:rPr lang="en-US" b="1" dirty="0">
                <a:sym typeface="Wingdings" panose="05000000000000000000" pitchFamily="2" charset="2"/>
              </a:rPr>
              <a:t>BUT SMALLER BASE          </a:t>
            </a:r>
            <a:r>
              <a:rPr lang="en-US" b="0" dirty="0">
                <a:sym typeface="Wingdings" panose="05000000000000000000" pitchFamily="2" charset="2"/>
              </a:rPr>
              <a:t>1/6 of districts had a penalty</a:t>
            </a:r>
            <a:endParaRPr lang="en-US" b="0" dirty="0"/>
          </a:p>
        </p:txBody>
      </p:sp>
      <p:sp>
        <p:nvSpPr>
          <p:cNvPr id="4" name="Slide Number Placeholder 3"/>
          <p:cNvSpPr>
            <a:spLocks noGrp="1"/>
          </p:cNvSpPr>
          <p:nvPr>
            <p:ph type="sldNum" sz="quarter" idx="5"/>
          </p:nvPr>
        </p:nvSpPr>
        <p:spPr/>
        <p:txBody>
          <a:bodyPr/>
          <a:lstStyle/>
          <a:p>
            <a:fld id="{6592A5A1-56EA-41D0-9C52-5BB87E1830FF}" type="slidenum">
              <a:rPr lang="en-US" smtClean="0"/>
              <a:t>24</a:t>
            </a:fld>
            <a:endParaRPr lang="en-US" dirty="0"/>
          </a:p>
        </p:txBody>
      </p:sp>
    </p:spTree>
    <p:extLst>
      <p:ext uri="{BB962C8B-B14F-4D97-AF65-F5344CB8AC3E}">
        <p14:creationId xmlns:p14="http://schemas.microsoft.com/office/powerpoint/2010/main" val="3998728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Managing rate vs levy; tradition of school board</a:t>
            </a:r>
          </a:p>
          <a:p>
            <a:r>
              <a:rPr lang="en-US" sz="1200" dirty="0"/>
              <a:t>RL: only YOUR district; what neighbor spends does not impact your RL</a:t>
            </a:r>
          </a:p>
          <a:p>
            <a:r>
              <a:rPr lang="en-US" sz="1200" dirty="0"/>
              <a:t>RL are INDIVIDUAL to district—what is happening in YOUR school community</a:t>
            </a:r>
          </a:p>
          <a:p>
            <a:endParaRPr lang="en-US" sz="1200" dirty="0"/>
          </a:p>
          <a:p>
            <a:r>
              <a:rPr lang="en-US" sz="1200" dirty="0"/>
              <a:t>State Aid: $5.36 billion entirely dependent on everyone else; as others spend more/less, property values change </a:t>
            </a:r>
            <a:r>
              <a:rPr lang="en-US" sz="1200" dirty="0">
                <a:sym typeface="Wingdings" panose="05000000000000000000" pitchFamily="2" charset="2"/>
              </a:rPr>
              <a:t> impacts your district’s share of the allocation; compared to state averages and guarantees set in law. RELATIVE position is important (you have 10% property value increase but everyone else had 15%)</a:t>
            </a:r>
            <a:endParaRPr lang="en-US" sz="1200" dirty="0"/>
          </a:p>
          <a:p>
            <a:endParaRPr lang="en-US" sz="1200" dirty="0"/>
          </a:p>
          <a:p>
            <a:r>
              <a:rPr lang="en-US" sz="1200" dirty="0"/>
              <a:t>The controllable property tax levy—NOT referenda-approved debt</a:t>
            </a:r>
          </a:p>
        </p:txBody>
      </p:sp>
      <p:sp>
        <p:nvSpPr>
          <p:cNvPr id="4" name="Slide Number Placeholder 3"/>
          <p:cNvSpPr>
            <a:spLocks noGrp="1"/>
          </p:cNvSpPr>
          <p:nvPr>
            <p:ph type="sldNum" sz="quarter" idx="5"/>
          </p:nvPr>
        </p:nvSpPr>
        <p:spPr/>
        <p:txBody>
          <a:bodyPr/>
          <a:lstStyle/>
          <a:p>
            <a:fld id="{6592A5A1-56EA-41D0-9C52-5BB87E1830FF}" type="slidenum">
              <a:rPr lang="en-US" smtClean="0"/>
              <a:t>25</a:t>
            </a:fld>
            <a:endParaRPr lang="en-US" dirty="0"/>
          </a:p>
        </p:txBody>
      </p:sp>
    </p:spTree>
    <p:extLst>
      <p:ext uri="{BB962C8B-B14F-4D97-AF65-F5344CB8AC3E}">
        <p14:creationId xmlns:p14="http://schemas.microsoft.com/office/powerpoint/2010/main" val="13703271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26</a:t>
            </a:fld>
            <a:endParaRPr lang="en-US" dirty="0"/>
          </a:p>
        </p:txBody>
      </p:sp>
    </p:spTree>
    <p:extLst>
      <p:ext uri="{BB962C8B-B14F-4D97-AF65-F5344CB8AC3E}">
        <p14:creationId xmlns:p14="http://schemas.microsoft.com/office/powerpoint/2010/main" val="23899237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Don’t recreate the wheel    </a:t>
            </a:r>
            <a:r>
              <a:rPr lang="en-US" b="1" dirty="0">
                <a:highlight>
                  <a:srgbClr val="FFFF00"/>
                </a:highlight>
              </a:rPr>
              <a:t>3 KEY POINTS: Line 11 YoY, Levy to the max, Communicate between teams</a:t>
            </a:r>
            <a:endParaRPr lang="en-US" dirty="0">
              <a:highlight>
                <a:srgbClr val="FFFF00"/>
              </a:highlight>
            </a:endParaRPr>
          </a:p>
          <a:p>
            <a:pPr eaLnBrk="1" hangingPunct="1">
              <a:spcBef>
                <a:spcPct val="0"/>
              </a:spcBef>
            </a:pPr>
            <a:r>
              <a:rPr lang="en-US" dirty="0"/>
              <a:t>We’ve talked about what happens within the computation in a single year, but you need to also watch what happens from year to year. </a:t>
            </a:r>
          </a:p>
          <a:p>
            <a:pPr eaLnBrk="1" hangingPunct="1">
              <a:spcBef>
                <a:spcPct val="0"/>
              </a:spcBef>
            </a:pPr>
            <a:endParaRPr lang="en-US" dirty="0"/>
          </a:p>
          <a:p>
            <a:pPr eaLnBrk="1" hangingPunct="1">
              <a:spcBef>
                <a:spcPct val="0"/>
              </a:spcBef>
            </a:pPr>
            <a:r>
              <a:rPr lang="en-US" dirty="0"/>
              <a:t>Keep an eye on membership; membership drives RL (three-year rolling membership_</a:t>
            </a:r>
          </a:p>
          <a:p>
            <a:pPr eaLnBrk="1" hangingPunct="1">
              <a:spcBef>
                <a:spcPct val="0"/>
              </a:spcBef>
            </a:pPr>
            <a:r>
              <a:rPr lang="en-US" dirty="0"/>
              <a:t>	Base hold harmless and declining enrollment exemptions </a:t>
            </a:r>
            <a:r>
              <a:rPr lang="en-US" dirty="0">
                <a:sym typeface="Wingdings" panose="05000000000000000000" pitchFamily="2" charset="2"/>
              </a:rPr>
              <a:t> temporary help written into RL calculation to give board chance to change: CUT COSTS or go to voters TO EXCEED LIMIT</a:t>
            </a:r>
            <a:endParaRPr lang="en-US" dirty="0"/>
          </a:p>
          <a:p>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27</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2247008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2"/>
          <p:cNvSpPr>
            <a:spLocks noGrp="1" noRot="1" noChangeAspect="1" noChangeArrowheads="1" noTextEdit="1"/>
          </p:cNvSpPr>
          <p:nvPr>
            <p:ph type="sldImg"/>
          </p:nvPr>
        </p:nvSpPr>
        <p:spPr bwMode="auto">
          <a:xfrm>
            <a:off x="419100" y="703263"/>
            <a:ext cx="6170613" cy="3473450"/>
          </a:xfrm>
          <a:noFill/>
          <a:ln cap="flat">
            <a:solidFill>
              <a:schemeClr val="tx1"/>
            </a:solidFill>
            <a:miter lim="800000"/>
            <a:headEnd/>
            <a:tailEnd/>
          </a:ln>
        </p:spPr>
      </p:sp>
      <p:sp>
        <p:nvSpPr>
          <p:cNvPr id="99332" name="Rectangle 3"/>
          <p:cNvSpPr>
            <a:spLocks noGrp="1" noChangeArrowheads="1"/>
          </p:cNvSpPr>
          <p:nvPr>
            <p:ph type="body" idx="1"/>
          </p:nvPr>
        </p:nvSpPr>
        <p:spPr bwMode="auto">
          <a:xfrm>
            <a:off x="934721" y="4415790"/>
            <a:ext cx="5140960" cy="4181767"/>
          </a:xfrm>
          <a:noFill/>
        </p:spPr>
        <p:txBody>
          <a:bodyPr wrap="square" lIns="92183" tIns="45283" rIns="92183" bIns="45283" numCol="1" anchor="t" anchorCtr="0" compatLnSpc="1">
            <a:prstTxWarp prst="textNoShape">
              <a:avLst/>
            </a:prstTxWarp>
          </a:bodyPr>
          <a:lstStyle/>
          <a:p>
            <a:pPr eaLnBrk="1" hangingPunct="1">
              <a:spcBef>
                <a:spcPct val="0"/>
              </a:spcBef>
            </a:pPr>
            <a:r>
              <a:rPr lang="en-US" dirty="0">
                <a:latin typeface="Arial" pitchFamily="34" charset="0"/>
              </a:rPr>
              <a:t>Reminder to check newest RL worksheets constantly as we approach and pass Oct 15</a:t>
            </a:r>
            <a:r>
              <a:rPr lang="en-US" baseline="30000" dirty="0">
                <a:latin typeface="Arial" pitchFamily="34" charset="0"/>
              </a:rPr>
              <a:t>th</a:t>
            </a:r>
            <a:endParaRPr lang="en-US" dirty="0">
              <a:latin typeface="Arial" pitchFamily="34" charset="0"/>
            </a:endParaRPr>
          </a:p>
          <a:p>
            <a:pPr eaLnBrk="1" hangingPunct="1">
              <a:spcBef>
                <a:spcPct val="0"/>
              </a:spcBef>
            </a:pPr>
            <a:r>
              <a:rPr lang="en-US" dirty="0">
                <a:latin typeface="Arial" pitchFamily="34" charset="0"/>
              </a:rPr>
              <a:t>Call/email </a:t>
            </a:r>
            <a:r>
              <a:rPr lang="en-US" dirty="0" err="1">
                <a:latin typeface="Arial" pitchFamily="34" charset="0"/>
              </a:rPr>
              <a:t>dpifin</a:t>
            </a:r>
            <a:r>
              <a:rPr lang="en-US" dirty="0" err="1">
                <a:latin typeface="Arial" pitchFamily="34" charset="0"/>
                <a:sym typeface="Wingdings" panose="05000000000000000000" pitchFamily="2" charset="2"/>
              </a:rPr>
              <a:t>will</a:t>
            </a:r>
            <a:r>
              <a:rPr lang="en-US" dirty="0">
                <a:latin typeface="Arial" pitchFamily="34" charset="0"/>
                <a:sym typeface="Wingdings" panose="05000000000000000000" pitchFamily="2" charset="2"/>
              </a:rPr>
              <a:t> get routed</a:t>
            </a:r>
            <a:endParaRPr lang="en-US" dirty="0">
              <a:latin typeface="Arial" pitchFamily="34" charset="0"/>
            </a:endParaRPr>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28</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2622307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RL: only YOUR district; what neighbor spends does not impact your RL</a:t>
            </a:r>
          </a:p>
          <a:p>
            <a:r>
              <a:rPr lang="en-US" sz="1200" dirty="0"/>
              <a:t>RL are INDIVIDUAL to district—what is happening in YOUR school community</a:t>
            </a:r>
          </a:p>
          <a:p>
            <a:endParaRPr lang="en-US" sz="1200" dirty="0"/>
          </a:p>
          <a:p>
            <a:r>
              <a:rPr lang="en-US" sz="1200" dirty="0"/>
              <a:t>State Aid: $5.2 billion entirely dependent on everyone else; as others spend more/less, property values change </a:t>
            </a:r>
            <a:r>
              <a:rPr lang="en-US" sz="1200" dirty="0">
                <a:sym typeface="Wingdings" panose="05000000000000000000" pitchFamily="2" charset="2"/>
              </a:rPr>
              <a:t> impacts your district’s share of the allocation; compared to state averages and guarantees set in law. RELATIVE position is important (you have 10% property value increase but everyone else had 15%)</a:t>
            </a:r>
            <a:endParaRPr lang="en-US" sz="1200" dirty="0"/>
          </a:p>
          <a:p>
            <a:endParaRPr lang="en-US" sz="1200" dirty="0"/>
          </a:p>
          <a:p>
            <a:r>
              <a:rPr lang="en-US" sz="1200" dirty="0"/>
              <a:t>The controllable property tax levy—NOT referenda-approved debt</a:t>
            </a:r>
          </a:p>
        </p:txBody>
      </p:sp>
      <p:sp>
        <p:nvSpPr>
          <p:cNvPr id="4" name="Slide Number Placeholder 3"/>
          <p:cNvSpPr>
            <a:spLocks noGrp="1"/>
          </p:cNvSpPr>
          <p:nvPr>
            <p:ph type="sldNum" sz="quarter" idx="5"/>
          </p:nvPr>
        </p:nvSpPr>
        <p:spPr/>
        <p:txBody>
          <a:bodyPr/>
          <a:lstStyle/>
          <a:p>
            <a:fld id="{6592A5A1-56EA-41D0-9C52-5BB87E1830FF}" type="slidenum">
              <a:rPr lang="en-US" smtClean="0"/>
              <a:t>3</a:t>
            </a:fld>
            <a:endParaRPr lang="en-US" dirty="0"/>
          </a:p>
        </p:txBody>
      </p:sp>
    </p:spTree>
    <p:extLst>
      <p:ext uri="{BB962C8B-B14F-4D97-AF65-F5344CB8AC3E}">
        <p14:creationId xmlns:p14="http://schemas.microsoft.com/office/powerpoint/2010/main" val="2572270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834"/>
              </a:spcAft>
            </a:pPr>
            <a:r>
              <a:rPr lang="en-US" sz="1400" dirty="0"/>
              <a:t>In 1993-94, the State enacted revenue limits to control the revenue a school district can collect from: </a:t>
            </a:r>
          </a:p>
          <a:p>
            <a:pPr marL="167719" indent="-177037">
              <a:lnSpc>
                <a:spcPct val="120000"/>
              </a:lnSpc>
              <a:spcAft>
                <a:spcPts val="611"/>
              </a:spcAft>
              <a:buFont typeface="Arial" panose="020B0604020202020204" pitchFamily="34" charset="0"/>
              <a:buChar char="•"/>
            </a:pPr>
            <a:r>
              <a:rPr lang="en-US" sz="1400" dirty="0"/>
              <a:t>General Aid (Equalization Aid, for most districts)</a:t>
            </a:r>
          </a:p>
          <a:p>
            <a:pPr marL="167719" indent="-177037">
              <a:lnSpc>
                <a:spcPct val="120000"/>
              </a:lnSpc>
              <a:spcAft>
                <a:spcPts val="611"/>
              </a:spcAft>
              <a:buFont typeface="Arial" panose="020B0604020202020204" pitchFamily="34" charset="0"/>
              <a:buChar char="•"/>
            </a:pPr>
            <a:r>
              <a:rPr lang="en-US" sz="1400" dirty="0"/>
              <a:t>Computer Aid</a:t>
            </a:r>
          </a:p>
          <a:p>
            <a:pPr marL="167719" indent="-177037">
              <a:lnSpc>
                <a:spcPct val="120000"/>
              </a:lnSpc>
              <a:spcAft>
                <a:spcPts val="611"/>
              </a:spcAft>
              <a:buFont typeface="Arial" panose="020B0604020202020204" pitchFamily="34" charset="0"/>
              <a:buChar char="•"/>
            </a:pPr>
            <a:r>
              <a:rPr lang="en-US" sz="1400" dirty="0"/>
              <a:t>Aid for Exempt Personal</a:t>
            </a:r>
            <a:r>
              <a:rPr lang="en-US" sz="1400" baseline="0" dirty="0"/>
              <a:t> Property</a:t>
            </a:r>
            <a:endParaRPr lang="en-US" sz="1400" dirty="0"/>
          </a:p>
          <a:p>
            <a:pPr marL="167719" indent="-177037">
              <a:lnSpc>
                <a:spcPct val="120000"/>
              </a:lnSpc>
              <a:spcAft>
                <a:spcPts val="611"/>
              </a:spcAft>
              <a:buFont typeface="Arial" panose="020B0604020202020204" pitchFamily="34" charset="0"/>
              <a:buChar char="•"/>
            </a:pPr>
            <a:r>
              <a:rPr lang="en-US" sz="1400" dirty="0"/>
              <a:t>High Poverty Aid</a:t>
            </a:r>
          </a:p>
          <a:p>
            <a:pPr marL="167719" indent="-177037">
              <a:lnSpc>
                <a:spcPct val="120000"/>
              </a:lnSpc>
              <a:spcAft>
                <a:spcPts val="611"/>
              </a:spcAft>
              <a:buFont typeface="Arial" panose="020B0604020202020204" pitchFamily="34" charset="0"/>
              <a:buChar char="•"/>
            </a:pPr>
            <a:r>
              <a:rPr lang="en-US" sz="1400" dirty="0"/>
              <a:t>Select Local Levies</a:t>
            </a:r>
          </a:p>
          <a:p>
            <a:pPr marL="516908" lvl="2" indent="-177037">
              <a:lnSpc>
                <a:spcPct val="120000"/>
              </a:lnSpc>
              <a:buFont typeface="Arial" panose="020B0604020202020204" pitchFamily="34" charset="0"/>
              <a:buChar char="•"/>
            </a:pPr>
            <a:r>
              <a:rPr lang="en-US" sz="1100" b="1" dirty="0">
                <a:latin typeface="Lato" panose="020F0502020204030203" pitchFamily="34" charset="0"/>
              </a:rPr>
              <a:t>General Fund (Fund 10)</a:t>
            </a:r>
          </a:p>
          <a:p>
            <a:pPr marL="516908" lvl="2" indent="-177037">
              <a:lnSpc>
                <a:spcPct val="120000"/>
              </a:lnSpc>
              <a:buFont typeface="Arial" panose="020B0604020202020204" pitchFamily="34" charset="0"/>
              <a:buChar char="•"/>
            </a:pPr>
            <a:r>
              <a:rPr lang="en-US" sz="1100" b="1" dirty="0">
                <a:latin typeface="Lato" panose="020F0502020204030203" pitchFamily="34" charset="0"/>
              </a:rPr>
              <a:t>Non-Referendum Debt Service (Fund 38)</a:t>
            </a:r>
          </a:p>
          <a:p>
            <a:pPr marL="516908" lvl="2" indent="-177037">
              <a:lnSpc>
                <a:spcPct val="120000"/>
              </a:lnSpc>
              <a:buFont typeface="Arial" panose="020B0604020202020204" pitchFamily="34" charset="0"/>
              <a:buChar char="•"/>
            </a:pPr>
            <a:r>
              <a:rPr lang="en-US" sz="1100" b="1" dirty="0">
                <a:latin typeface="Lato" panose="020F0502020204030203" pitchFamily="34" charset="0"/>
              </a:rPr>
              <a:t>Capital Projects (Fund 41)</a:t>
            </a:r>
          </a:p>
          <a:p>
            <a:pPr marL="516908" lvl="2" indent="-177037">
              <a:lnSpc>
                <a:spcPct val="120000"/>
              </a:lnSpc>
              <a:buFont typeface="Arial" panose="020B0604020202020204" pitchFamily="34" charset="0"/>
              <a:buChar char="•"/>
            </a:pPr>
            <a:endParaRPr lang="en-US" sz="1100" dirty="0">
              <a:latin typeface="Lato" panose="020F0502020204030203" pitchFamily="34" charset="0"/>
            </a:endParaRPr>
          </a:p>
          <a:p>
            <a:pPr>
              <a:lnSpc>
                <a:spcPct val="120000"/>
              </a:lnSpc>
              <a:spcAft>
                <a:spcPts val="1834"/>
              </a:spcAft>
            </a:pPr>
            <a:r>
              <a:rPr lang="en-US" sz="1400" dirty="0"/>
              <a:t>It is </a:t>
            </a:r>
            <a:r>
              <a:rPr lang="en-US" sz="1400" u="sng" dirty="0"/>
              <a:t>not</a:t>
            </a:r>
            <a:r>
              <a:rPr lang="en-US" sz="1400" dirty="0"/>
              <a:t> an expenditure control or spending limit.</a:t>
            </a:r>
          </a:p>
          <a:p>
            <a:pPr>
              <a:lnSpc>
                <a:spcPct val="120000"/>
              </a:lnSpc>
              <a:spcAft>
                <a:spcPts val="1834"/>
              </a:spcAft>
            </a:pPr>
            <a:endParaRPr lang="en-US" sz="1400" dirty="0"/>
          </a:p>
          <a:p>
            <a:pPr>
              <a:lnSpc>
                <a:spcPct val="120000"/>
              </a:lnSpc>
              <a:spcAft>
                <a:spcPts val="1834"/>
              </a:spcAft>
            </a:pPr>
            <a:r>
              <a:rPr lang="en-US" sz="1400" dirty="0"/>
              <a:t>Examples of what the Revenue Limit does not control (not exhaustive list):</a:t>
            </a:r>
          </a:p>
          <a:p>
            <a:pPr marL="815302" lvl="1" indent="-349415" defTabSz="465887">
              <a:buFont typeface="Arial" panose="020B0604020202020204" pitchFamily="34" charset="0"/>
              <a:buChar char="•"/>
            </a:pPr>
            <a:r>
              <a:rPr lang="en-US" sz="1400" b="1" dirty="0">
                <a:solidFill>
                  <a:prstClr val="black"/>
                </a:solidFill>
              </a:rPr>
              <a:t>School Fees</a:t>
            </a:r>
          </a:p>
          <a:p>
            <a:pPr marL="815302" lvl="1" indent="-349415" defTabSz="465887">
              <a:buFont typeface="Arial" panose="020B0604020202020204" pitchFamily="34" charset="0"/>
              <a:buChar char="•"/>
            </a:pPr>
            <a:r>
              <a:rPr lang="en-US" sz="1400" b="1" dirty="0">
                <a:solidFill>
                  <a:prstClr val="black"/>
                </a:solidFill>
              </a:rPr>
              <a:t>Categorical Aids (Per Pupil Aid, Special Education, Library Aid, Transportation Aid, etc.)</a:t>
            </a:r>
          </a:p>
          <a:p>
            <a:pPr marL="815302" lvl="1" indent="-349415" defTabSz="465887">
              <a:buFont typeface="Arial" panose="020B0604020202020204" pitchFamily="34" charset="0"/>
              <a:buChar char="•"/>
            </a:pPr>
            <a:r>
              <a:rPr lang="en-US" sz="1400" b="1" dirty="0">
                <a:solidFill>
                  <a:prstClr val="black"/>
                </a:solidFill>
              </a:rPr>
              <a:t>State and Federal Grants</a:t>
            </a:r>
          </a:p>
          <a:p>
            <a:pPr marL="815302" lvl="1" indent="-349415" defTabSz="465887">
              <a:buFont typeface="Arial" panose="020B0604020202020204" pitchFamily="34" charset="0"/>
              <a:buChar char="•"/>
            </a:pPr>
            <a:r>
              <a:rPr lang="en-US" sz="1400" b="1" dirty="0">
                <a:solidFill>
                  <a:prstClr val="black"/>
                </a:solidFill>
              </a:rPr>
              <a:t>Gate Receipts</a:t>
            </a:r>
          </a:p>
          <a:p>
            <a:pPr marL="815302" lvl="1" indent="-349415" defTabSz="465887">
              <a:buFont typeface="Arial" panose="020B0604020202020204" pitchFamily="34" charset="0"/>
              <a:buChar char="•"/>
            </a:pPr>
            <a:r>
              <a:rPr lang="en-US" sz="1400" b="1" dirty="0">
                <a:solidFill>
                  <a:prstClr val="black"/>
                </a:solidFill>
              </a:rPr>
              <a:t>Donations</a:t>
            </a:r>
          </a:p>
          <a:p>
            <a:pPr marL="815302" lvl="1" indent="-349415" defTabSz="465887">
              <a:buFont typeface="Arial" panose="020B0604020202020204" pitchFamily="34" charset="0"/>
              <a:buChar char="•"/>
            </a:pPr>
            <a:r>
              <a:rPr lang="en-US" sz="1400" b="1" dirty="0">
                <a:solidFill>
                  <a:prstClr val="black"/>
                </a:solidFill>
              </a:rPr>
              <a:t>Local Levies</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Referendum Debt Service (Fund 39, at times called “Non-Fund 38”) </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Community Service Fund (Fund 80)</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Prior Year Levy Chargeback for Uncollectible Taxes (Fund 10)</a:t>
            </a: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4</a:t>
            </a:fld>
            <a:endParaRPr lang="en-US" dirty="0"/>
          </a:p>
        </p:txBody>
      </p:sp>
    </p:spTree>
    <p:extLst>
      <p:ext uri="{BB962C8B-B14F-4D97-AF65-F5344CB8AC3E}">
        <p14:creationId xmlns:p14="http://schemas.microsoft.com/office/powerpoint/2010/main" val="3753746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22% in slide 5         </a:t>
            </a:r>
            <a:r>
              <a:rPr lang="en-US" sz="1200" b="1" dirty="0">
                <a:solidFill>
                  <a:srgbClr val="262087"/>
                </a:solidFill>
              </a:rPr>
              <a:t>These sources are not limited by the revenue limit formula</a:t>
            </a:r>
          </a:p>
          <a:p>
            <a:pPr>
              <a:lnSpc>
                <a:spcPct val="100000"/>
              </a:lnSpc>
              <a:spcBef>
                <a:spcPts val="600"/>
              </a:spcBef>
              <a:buClr>
                <a:srgbClr val="262087"/>
              </a:buClr>
              <a:buFont typeface="Wingdings" panose="05000000000000000000" pitchFamily="2" charset="2"/>
              <a:buChar char="Ø"/>
            </a:pPr>
            <a:r>
              <a:rPr lang="en-US" sz="2800" dirty="0">
                <a:solidFill>
                  <a:srgbClr val="262087"/>
                </a:solidFill>
              </a:rPr>
              <a:t>Categorical Aid – Outside the revenue limit calculation but based on the three-year rolling membership.</a:t>
            </a:r>
          </a:p>
          <a:p>
            <a:pPr>
              <a:lnSpc>
                <a:spcPct val="100000"/>
              </a:lnSpc>
              <a:spcBef>
                <a:spcPts val="600"/>
              </a:spcBef>
              <a:buClr>
                <a:srgbClr val="262087"/>
              </a:buClr>
              <a:buFont typeface="Wingdings" panose="05000000000000000000" pitchFamily="2" charset="2"/>
              <a:buChar char="Ø"/>
            </a:pPr>
            <a:r>
              <a:rPr lang="en-US" sz="2800" dirty="0">
                <a:solidFill>
                  <a:srgbClr val="262087"/>
                </a:solidFill>
              </a:rPr>
              <a:t>Not restricted to a specific purpose. How is your district using the additional resources?</a:t>
            </a:r>
          </a:p>
          <a:p>
            <a:pPr marL="1041020" lvl="1" indent="-517525">
              <a:lnSpc>
                <a:spcPct val="100000"/>
              </a:lnSpc>
              <a:spcBef>
                <a:spcPts val="600"/>
              </a:spcBef>
              <a:buClr>
                <a:srgbClr val="262087"/>
              </a:buClr>
              <a:buFont typeface="Wingdings" panose="05000000000000000000" pitchFamily="2" charset="2"/>
              <a:buChar char="Ø"/>
            </a:pPr>
            <a:r>
              <a:rPr lang="en-US" sz="2800" dirty="0">
                <a:solidFill>
                  <a:srgbClr val="262087"/>
                </a:solidFill>
              </a:rPr>
              <a:t>2021-22 and after = $742 per pupil, SUM SUFFICIENT=GUARANTEED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rgbClr val="262087"/>
              </a:solidFill>
            </a:endParaRPr>
          </a:p>
          <a:p>
            <a:endParaRPr lang="en-US" dirty="0"/>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5</a:t>
            </a:fld>
            <a:endParaRPr lang="en-US" dirty="0"/>
          </a:p>
        </p:txBody>
      </p:sp>
    </p:spTree>
    <p:extLst>
      <p:ext uri="{BB962C8B-B14F-4D97-AF65-F5344CB8AC3E}">
        <p14:creationId xmlns:p14="http://schemas.microsoft.com/office/powerpoint/2010/main" val="3386364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highlight>
                  <a:srgbClr val="FF00FF"/>
                </a:highlight>
              </a:rPr>
              <a:t>Current view of Monona Grove’s RLW; mention shading: red. Yellow, green</a:t>
            </a:r>
            <a:r>
              <a:rPr lang="en-US" dirty="0">
                <a:highlight>
                  <a:srgbClr val="FF00FF"/>
                </a:highlight>
                <a:sym typeface="Wingdings" panose="05000000000000000000" pitchFamily="2" charset="2"/>
              </a:rPr>
              <a:t> more/less flexibility different times of the year. Falls into place by October 15</a:t>
            </a:r>
            <a:r>
              <a:rPr lang="en-US" baseline="30000" dirty="0">
                <a:highlight>
                  <a:srgbClr val="FF00FF"/>
                </a:highlight>
                <a:sym typeface="Wingdings" panose="05000000000000000000" pitchFamily="2" charset="2"/>
              </a:rPr>
              <a:t>th</a:t>
            </a:r>
            <a:r>
              <a:rPr lang="en-US" dirty="0">
                <a:highlight>
                  <a:srgbClr val="FF00FF"/>
                </a:highlight>
                <a:sym typeface="Wingdings" panose="05000000000000000000" pitchFamily="2" charset="2"/>
              </a:rPr>
              <a:t>. See what we have on hand, who submitted what: PI-1563</a:t>
            </a:r>
          </a:p>
          <a:p>
            <a:r>
              <a:rPr lang="en-US" dirty="0">
                <a:highlight>
                  <a:srgbClr val="FF00FF"/>
                </a:highlight>
                <a:sym typeface="Wingdings" panose="05000000000000000000" pitchFamily="2" charset="2"/>
              </a:rPr>
              <a:t>July 1 for now       $325 per member change allowed, $11,000 LRC</a:t>
            </a:r>
            <a:endParaRPr lang="en-US" dirty="0">
              <a:highlight>
                <a:srgbClr val="FF00FF"/>
              </a:highlight>
            </a:endParaRP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6</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913173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October 15</a:t>
            </a:r>
            <a:r>
              <a:rPr lang="en-US" baseline="30000" dirty="0"/>
              <a:t>th</a:t>
            </a:r>
            <a:r>
              <a:rPr lang="en-US" dirty="0"/>
              <a:t> view of Monona Grove’s RLW</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7</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428617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407988" y="696913"/>
            <a:ext cx="6194425" cy="3486150"/>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14304" eaLnBrk="1" hangingPunct="1">
              <a:spcBef>
                <a:spcPct val="0"/>
              </a:spcBef>
              <a:defRPr/>
            </a:pPr>
            <a:r>
              <a:rPr lang="en-US" baseline="0" dirty="0"/>
              <a:t>Calculation of RL is a district responsibility</a:t>
            </a:r>
            <a:r>
              <a:rPr lang="en-US" baseline="0" dirty="0">
                <a:sym typeface="Wingdings" panose="05000000000000000000" pitchFamily="2" charset="2"/>
              </a:rPr>
              <a:t> DPI populates spreadsheets based on info provided by district</a:t>
            </a:r>
          </a:p>
          <a:p>
            <a:pPr defTabSz="914304" eaLnBrk="1" hangingPunct="1">
              <a:spcBef>
                <a:spcPct val="0"/>
              </a:spcBef>
              <a:defRPr/>
            </a:pPr>
            <a:r>
              <a:rPr lang="en-US" baseline="0" dirty="0">
                <a:sym typeface="Wingdings" panose="05000000000000000000" pitchFamily="2" charset="2"/>
              </a:rPr>
              <a:t>	Our only responsibility by law is to provide a penalty if they levy too much</a:t>
            </a:r>
            <a:endParaRPr lang="en-US" dirty="0"/>
          </a:p>
          <a:p>
            <a:pPr defTabSz="914304" eaLnBrk="1" hangingPunct="1">
              <a:spcBef>
                <a:spcPct val="0"/>
              </a:spcBef>
              <a:defRPr/>
            </a:pPr>
            <a:r>
              <a:rPr lang="en-US" baseline="0" dirty="0"/>
              <a:t>3 year rolling average for membership</a:t>
            </a:r>
          </a:p>
          <a:p>
            <a:pPr defTabSz="914304" eaLnBrk="1" hangingPunct="1">
              <a:spcBef>
                <a:spcPct val="0"/>
              </a:spcBef>
              <a:defRPr/>
            </a:pPr>
            <a:r>
              <a:rPr lang="en-US" b="1" baseline="0" dirty="0"/>
              <a:t>Good time to open laptops and follow along?</a:t>
            </a:r>
          </a:p>
          <a:p>
            <a:pPr eaLnBrk="1" hangingPunct="1">
              <a:spcBef>
                <a:spcPct val="0"/>
              </a:spcBef>
            </a:pPr>
            <a:endParaRPr lang="en-US" dirty="0"/>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8</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4245817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from final 2022-23 RLW</a:t>
            </a:r>
          </a:p>
          <a:p>
            <a:r>
              <a:rPr lang="en-US" dirty="0"/>
              <a:t>Prior year information; these two are subtracted out; aid penalty from overlevy and levied NR exemptions</a:t>
            </a:r>
          </a:p>
        </p:txBody>
      </p:sp>
      <p:sp>
        <p:nvSpPr>
          <p:cNvPr id="4" name="Slide Number Placeholder 3"/>
          <p:cNvSpPr>
            <a:spLocks noGrp="1"/>
          </p:cNvSpPr>
          <p:nvPr>
            <p:ph type="sldNum" sz="quarter" idx="5"/>
          </p:nvPr>
        </p:nvSpPr>
        <p:spPr/>
        <p:txBody>
          <a:bodyPr/>
          <a:lstStyle/>
          <a:p>
            <a:fld id="{6592A5A1-56EA-41D0-9C52-5BB87E1830FF}" type="slidenum">
              <a:rPr lang="en-US" smtClean="0"/>
              <a:t>9</a:t>
            </a:fld>
            <a:endParaRPr lang="en-US" dirty="0"/>
          </a:p>
        </p:txBody>
      </p:sp>
    </p:spTree>
    <p:extLst>
      <p:ext uri="{BB962C8B-B14F-4D97-AF65-F5344CB8AC3E}">
        <p14:creationId xmlns:p14="http://schemas.microsoft.com/office/powerpoint/2010/main" val="1507307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Text Placeholder 14"/>
          <p:cNvSpPr>
            <a:spLocks noGrp="1"/>
          </p:cNvSpPr>
          <p:nvPr>
            <p:ph type="body" sz="quarter" idx="10" hasCustomPrompt="1"/>
          </p:nvPr>
        </p:nvSpPr>
        <p:spPr>
          <a:xfrm>
            <a:off x="1862203" y="1766642"/>
            <a:ext cx="8614582"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7"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589CF15B-7097-4014-8585-E1AD834EDA7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3725" b="3725"/>
          <a:stretch/>
        </p:blipFill>
        <p:spPr>
          <a:xfrm>
            <a:off x="-11326" y="4470423"/>
            <a:ext cx="12503576" cy="2552677"/>
          </a:xfrm>
          <a:prstGeom prst="rect">
            <a:avLst/>
          </a:prstGeom>
        </p:spPr>
      </p:pic>
    </p:spTree>
    <p:extLst>
      <p:ext uri="{BB962C8B-B14F-4D97-AF65-F5344CB8AC3E}">
        <p14:creationId xmlns:p14="http://schemas.microsoft.com/office/powerpoint/2010/main" val="255618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2" name="TextBox 1">
            <a:extLst>
              <a:ext uri="{FF2B5EF4-FFF2-40B4-BE49-F238E27FC236}">
                <a16:creationId xmlns:a16="http://schemas.microsoft.com/office/drawing/2014/main" id="{60FF4BDD-1ABA-A580-7F22-1A88981134A2}"/>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/28</a:t>
            </a:r>
          </a:p>
        </p:txBody>
      </p:sp>
    </p:spTree>
    <p:extLst>
      <p:ext uri="{BB962C8B-B14F-4D97-AF65-F5344CB8AC3E}">
        <p14:creationId xmlns:p14="http://schemas.microsoft.com/office/powerpoint/2010/main" val="58773266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2" name="TextBox 1">
            <a:extLst>
              <a:ext uri="{FF2B5EF4-FFF2-40B4-BE49-F238E27FC236}">
                <a16:creationId xmlns:a16="http://schemas.microsoft.com/office/drawing/2014/main" id="{5F1A39A8-D8FE-1EDD-A3A5-F952B612D4AB}"/>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/28</a:t>
            </a:r>
          </a:p>
        </p:txBody>
      </p:sp>
    </p:spTree>
    <p:extLst>
      <p:ext uri="{BB962C8B-B14F-4D97-AF65-F5344CB8AC3E}">
        <p14:creationId xmlns:p14="http://schemas.microsoft.com/office/powerpoint/2010/main" val="217070387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0" y="1766642"/>
            <a:ext cx="12480925"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8" name="Picture 7">
            <a:extLst>
              <a:ext uri="{FF2B5EF4-FFF2-40B4-BE49-F238E27FC236}">
                <a16:creationId xmlns:a16="http://schemas.microsoft.com/office/drawing/2014/main" id="{4D265645-85AD-8740-A5BB-153947EF50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2596" y="6096951"/>
            <a:ext cx="3582874" cy="791925"/>
          </a:xfrm>
          <a:prstGeom prst="rect">
            <a:avLst/>
          </a:prstGeom>
        </p:spPr>
      </p:pic>
      <p:pic>
        <p:nvPicPr>
          <p:cNvPr id="6" name="Picture 5">
            <a:extLst>
              <a:ext uri="{FF2B5EF4-FFF2-40B4-BE49-F238E27FC236}">
                <a16:creationId xmlns:a16="http://schemas.microsoft.com/office/drawing/2014/main" id="{826A7154-73F5-4ADC-BDE9-5EC16883F97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3725" b="3725"/>
          <a:stretch/>
        </p:blipFill>
        <p:spPr>
          <a:xfrm>
            <a:off x="-11326" y="4470423"/>
            <a:ext cx="12503576" cy="2552677"/>
          </a:xfrm>
          <a:prstGeom prst="rect">
            <a:avLst/>
          </a:prstGeom>
        </p:spPr>
      </p:pic>
    </p:spTree>
    <p:extLst>
      <p:ext uri="{BB962C8B-B14F-4D97-AF65-F5344CB8AC3E}">
        <p14:creationId xmlns:p14="http://schemas.microsoft.com/office/powerpoint/2010/main" val="335180234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735497"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6" name="Text Placeholder 11"/>
          <p:cNvSpPr>
            <a:spLocks noGrp="1"/>
          </p:cNvSpPr>
          <p:nvPr>
            <p:ph type="body" sz="quarter" idx="14"/>
          </p:nvPr>
        </p:nvSpPr>
        <p:spPr>
          <a:xfrm>
            <a:off x="2840633" y="1858617"/>
            <a:ext cx="6888637" cy="4631635"/>
          </a:xfrm>
        </p:spPr>
        <p:txBody>
          <a:bodyPr>
            <a:normAutofit/>
          </a:bodyPr>
          <a:lstStyle>
            <a:lvl1pPr marL="468024" indent="-468024">
              <a:lnSpc>
                <a:spcPct val="150000"/>
              </a:lnSpc>
              <a:spcAft>
                <a:spcPts val="599"/>
              </a:spcAft>
              <a:buFont typeface="Arial"/>
              <a:buChar char="•"/>
              <a:defRPr sz="3276" b="1"/>
            </a:lvl1pPr>
            <a:lvl2pPr marL="467873" indent="0">
              <a:buNone/>
              <a:defRPr sz="2399"/>
            </a:lvl2pPr>
            <a:lvl3pPr marL="935745" indent="0">
              <a:buNone/>
              <a:defRPr sz="2399"/>
            </a:lvl3pPr>
            <a:lvl4pPr marL="1403619" indent="0">
              <a:buNone/>
              <a:defRPr sz="2399"/>
            </a:lvl4pPr>
            <a:lvl5pPr marL="1871492" indent="0">
              <a:buNone/>
              <a:defRPr sz="2399"/>
            </a:lvl5pPr>
          </a:lstStyle>
          <a:p>
            <a:pPr lvl="0"/>
            <a:endParaRPr lang="en-US" dirty="0"/>
          </a:p>
        </p:txBody>
      </p:sp>
      <p:sp>
        <p:nvSpPr>
          <p:cNvPr id="2" name="TextBox 1"/>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216218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75252" y="0"/>
            <a:ext cx="10962861" cy="125233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5" name="Media Placeholder 2"/>
          <p:cNvSpPr>
            <a:spLocks noGrp="1"/>
          </p:cNvSpPr>
          <p:nvPr>
            <p:ph type="media" sz="quarter" idx="15"/>
          </p:nvPr>
        </p:nvSpPr>
        <p:spPr>
          <a:xfrm>
            <a:off x="2867832" y="1838740"/>
            <a:ext cx="6886177" cy="4641572"/>
          </a:xfrm>
        </p:spPr>
        <p:txBody>
          <a:bodyPr/>
          <a:lstStyle/>
          <a:p>
            <a:endParaRPr lang="en-US" dirty="0"/>
          </a:p>
        </p:txBody>
      </p:sp>
      <p:sp>
        <p:nvSpPr>
          <p:cNvPr id="6" name="TextBox 5">
            <a:extLst>
              <a:ext uri="{FF2B5EF4-FFF2-40B4-BE49-F238E27FC236}">
                <a16:creationId xmlns:a16="http://schemas.microsoft.com/office/drawing/2014/main" id="{81143359-E258-466B-83C1-ED7AE591E966}"/>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2784761228"/>
      </p:ext>
    </p:extLst>
  </p:cSld>
  <p:clrMapOvr>
    <a:masterClrMapping/>
  </p:clrMapOvr>
  <p:extLst>
    <p:ext uri="{DCECCB84-F9BA-43D5-87BE-67443E8EF086}">
      <p15:sldGuideLst xmlns:p15="http://schemas.microsoft.com/office/powerpoint/2012/main">
        <p15:guide id="1" orient="horz" pos="22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45435"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7" name="Text Placeholder 5"/>
          <p:cNvSpPr>
            <a:spLocks noGrp="1"/>
          </p:cNvSpPr>
          <p:nvPr>
            <p:ph type="body" sz="quarter" idx="14"/>
          </p:nvPr>
        </p:nvSpPr>
        <p:spPr>
          <a:xfrm>
            <a:off x="1217317" y="1878495"/>
            <a:ext cx="5054278" cy="455212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endParaRPr lang="en-US" dirty="0"/>
          </a:p>
        </p:txBody>
      </p:sp>
      <p:sp>
        <p:nvSpPr>
          <p:cNvPr id="9" name="Picture Placeholder 12"/>
          <p:cNvSpPr>
            <a:spLocks noGrp="1"/>
          </p:cNvSpPr>
          <p:nvPr>
            <p:ph type="pic" sz="quarter" idx="15" hasCustomPrompt="1"/>
          </p:nvPr>
        </p:nvSpPr>
        <p:spPr>
          <a:xfrm>
            <a:off x="6626261" y="1873283"/>
            <a:ext cx="4668671" cy="4558523"/>
          </a:xfrm>
        </p:spPr>
        <p:txBody>
          <a:bodyPr/>
          <a:lstStyle>
            <a:lvl1pPr marL="0" indent="0">
              <a:buNone/>
              <a:defRPr baseline="0">
                <a:solidFill>
                  <a:schemeClr val="bg2"/>
                </a:solidFill>
              </a:defRPr>
            </a:lvl1pPr>
          </a:lstStyle>
          <a:p>
            <a:r>
              <a:rPr lang="en-US" dirty="0"/>
              <a:t>Insert picture here</a:t>
            </a:r>
          </a:p>
        </p:txBody>
      </p:sp>
      <p:sp>
        <p:nvSpPr>
          <p:cNvPr id="8" name="TextBox 7">
            <a:extLst>
              <a:ext uri="{FF2B5EF4-FFF2-40B4-BE49-F238E27FC236}">
                <a16:creationId xmlns:a16="http://schemas.microsoft.com/office/drawing/2014/main" id="{366D1C46-0553-47E1-BDD0-F653C59BA14A}"/>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1506011949"/>
      </p:ext>
    </p:extLst>
  </p:cSld>
  <p:clrMapOvr>
    <a:masterClrMapping/>
  </p:clrMapOvr>
  <p:extLst>
    <p:ext uri="{DCECCB84-F9BA-43D5-87BE-67443E8EF086}">
      <p15:sldGuideLst xmlns:p15="http://schemas.microsoft.com/office/powerpoint/2012/main">
        <p15:guide id="1" orient="horz" pos="2236" userDrawn="1">
          <p15:clr>
            <a:srgbClr val="FBAE40"/>
          </p15:clr>
        </p15:guide>
        <p15:guide id="2" pos="78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81249"/>
            <a:ext cx="12480925" cy="1170517"/>
          </a:xfrm>
          <a:prstGeom prst="rect">
            <a:avLst/>
          </a:prstGeom>
        </p:spPr>
        <p:txBody>
          <a:bodyPr/>
          <a:lstStyle>
            <a:lvl1pPr algn="ctr">
              <a:defRPr sz="48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a:extLst>
              <a:ext uri="{FF2B5EF4-FFF2-40B4-BE49-F238E27FC236}">
                <a16:creationId xmlns:a16="http://schemas.microsoft.com/office/drawing/2014/main" id="{6536D47F-D5A6-4F9F-A61B-5FFD1C7B1698}"/>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/28</a:t>
            </a:r>
          </a:p>
        </p:txBody>
      </p:sp>
    </p:spTree>
    <p:extLst>
      <p:ext uri="{BB962C8B-B14F-4D97-AF65-F5344CB8AC3E}">
        <p14:creationId xmlns:p14="http://schemas.microsoft.com/office/powerpoint/2010/main" val="325445834"/>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0" y="281249"/>
            <a:ext cx="12420601" cy="1170517"/>
          </a:xfrm>
          <a:prstGeom prst="rect">
            <a:avLst/>
          </a:prstGeom>
        </p:spPr>
        <p:txBody>
          <a:bodyPr/>
          <a:lstStyle>
            <a:lvl1pPr algn="ctr">
              <a:defRPr>
                <a:solidFill>
                  <a:schemeClr val="bg1"/>
                </a:solidFill>
              </a:defRPr>
            </a:lvl1pPr>
          </a:lstStyle>
          <a:p>
            <a:r>
              <a:rPr lang="en-US" dirty="0"/>
              <a:t>Click to edit Master title style</a:t>
            </a:r>
          </a:p>
        </p:txBody>
      </p:sp>
      <p:sp>
        <p:nvSpPr>
          <p:cNvPr id="2" name="TextBox 1">
            <a:extLst>
              <a:ext uri="{FF2B5EF4-FFF2-40B4-BE49-F238E27FC236}">
                <a16:creationId xmlns:a16="http://schemas.microsoft.com/office/drawing/2014/main" id="{D2783CE0-5552-0A4A-F0F9-79C14C366470}"/>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/28</a:t>
            </a:r>
          </a:p>
        </p:txBody>
      </p:sp>
    </p:spTree>
    <p:extLst>
      <p:ext uri="{BB962C8B-B14F-4D97-AF65-F5344CB8AC3E}">
        <p14:creationId xmlns:p14="http://schemas.microsoft.com/office/powerpoint/2010/main" val="411785923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094" y="1603492"/>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p:cNvSpPr>
            <a:spLocks noGrp="1"/>
          </p:cNvSpPr>
          <p:nvPr>
            <p:ph type="title"/>
          </p:nvPr>
        </p:nvSpPr>
        <p:spPr>
          <a:xfrm>
            <a:off x="230142" y="153242"/>
            <a:ext cx="12250783" cy="1170517"/>
          </a:xfrm>
          <a:prstGeom prst="rect">
            <a:avLst/>
          </a:prstGeom>
        </p:spPr>
        <p:txBody>
          <a:bodyPr/>
          <a:lstStyle>
            <a:lvl1pPr algn="ctr">
              <a:defRPr>
                <a:solidFill>
                  <a:schemeClr val="bg1"/>
                </a:solidFill>
              </a:defRPr>
            </a:lvl1pPr>
          </a:lstStyle>
          <a:p>
            <a:r>
              <a:rPr lang="en-US" dirty="0"/>
              <a:t>Click to edit Master title style</a:t>
            </a:r>
          </a:p>
        </p:txBody>
      </p:sp>
      <p:sp>
        <p:nvSpPr>
          <p:cNvPr id="2" name="TextBox 1">
            <a:extLst>
              <a:ext uri="{FF2B5EF4-FFF2-40B4-BE49-F238E27FC236}">
                <a16:creationId xmlns:a16="http://schemas.microsoft.com/office/drawing/2014/main" id="{7ED67974-A0D8-7725-FEB8-66A537D84EF6}"/>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/28</a:t>
            </a:r>
          </a:p>
        </p:txBody>
      </p:sp>
    </p:spTree>
    <p:extLst>
      <p:ext uri="{BB962C8B-B14F-4D97-AF65-F5344CB8AC3E}">
        <p14:creationId xmlns:p14="http://schemas.microsoft.com/office/powerpoint/2010/main" val="337388659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2" name="TextBox 1">
            <a:extLst>
              <a:ext uri="{FF2B5EF4-FFF2-40B4-BE49-F238E27FC236}">
                <a16:creationId xmlns:a16="http://schemas.microsoft.com/office/drawing/2014/main" id="{1A77EE82-B640-7245-8DE7-364990D1D10C}"/>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/28</a:t>
            </a:r>
          </a:p>
        </p:txBody>
      </p:sp>
    </p:spTree>
    <p:extLst>
      <p:ext uri="{BB962C8B-B14F-4D97-AF65-F5344CB8AC3E}">
        <p14:creationId xmlns:p14="http://schemas.microsoft.com/office/powerpoint/2010/main" val="102461346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cstate="email">
            <a:extLst>
              <a:ext uri="{28A0092B-C50C-407E-A947-70E740481C1C}">
                <a14:useLocalDpi xmlns:a14="http://schemas.microsoft.com/office/drawing/2010/main"/>
              </a:ext>
            </a:extLst>
          </a:blip>
          <a:srcRect l="4558" t="2280" r="11021" b="2749"/>
          <a:stretch/>
        </p:blipFill>
        <p:spPr>
          <a:xfrm>
            <a:off x="0" y="2"/>
            <a:ext cx="12476748" cy="7023098"/>
          </a:xfrm>
          <a:prstGeom prst="rect">
            <a:avLst/>
          </a:prstGeom>
        </p:spPr>
      </p:pic>
      <p:sp>
        <p:nvSpPr>
          <p:cNvPr id="3" name="Text Placeholder 2"/>
          <p:cNvSpPr>
            <a:spLocks noGrp="1"/>
          </p:cNvSpPr>
          <p:nvPr>
            <p:ph type="body" idx="1"/>
          </p:nvPr>
        </p:nvSpPr>
        <p:spPr>
          <a:xfrm>
            <a:off x="858064" y="1869575"/>
            <a:ext cx="10764798" cy="44560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Title 4"/>
          <p:cNvSpPr txBox="1">
            <a:spLocks/>
          </p:cNvSpPr>
          <p:nvPr userDrawn="1"/>
        </p:nvSpPr>
        <p:spPr bwMode="auto">
          <a:xfrm>
            <a:off x="-8605" y="1"/>
            <a:ext cx="12489530" cy="1258460"/>
          </a:xfrm>
          <a:prstGeom prst="rect">
            <a:avLst/>
          </a:prstGeom>
          <a:solidFill>
            <a:srgbClr val="262087"/>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Tree>
    <p:extLst>
      <p:ext uri="{BB962C8B-B14F-4D97-AF65-F5344CB8AC3E}">
        <p14:creationId xmlns:p14="http://schemas.microsoft.com/office/powerpoint/2010/main" val="3832444545"/>
      </p:ext>
    </p:extLst>
  </p:cSld>
  <p:clrMap bg1="lt1" tx1="dk1" bg2="lt2" tx2="dk2" accent1="accent1" accent2="accent2" accent3="accent3" accent4="accent4" accent5="accent5" accent6="accent6" hlink="hlink" folHlink="folHlink"/>
  <p:sldLayoutIdLst>
    <p:sldLayoutId id="2147483671" r:id="rId1"/>
    <p:sldLayoutId id="2147483697" r:id="rId2"/>
    <p:sldLayoutId id="2147483672" r:id="rId3"/>
    <p:sldLayoutId id="2147483676" r:id="rId4"/>
    <p:sldLayoutId id="2147483679" r:id="rId5"/>
    <p:sldLayoutId id="2147483681" r:id="rId6"/>
    <p:sldLayoutId id="2147483682" r:id="rId7"/>
    <p:sldLayoutId id="2147483683" r:id="rId8"/>
    <p:sldLayoutId id="2147483685" r:id="rId9"/>
    <p:sldLayoutId id="2147483686" r:id="rId10"/>
    <p:sldLayoutId id="2147483688" r:id="rId11"/>
  </p:sldLayoutIdLst>
  <p:txStyles>
    <p:titleStyle>
      <a:lvl1pPr algn="l" defTabSz="936071" rtl="0" eaLnBrk="1" latinLnBrk="0" hangingPunct="1">
        <a:lnSpc>
          <a:spcPct val="90000"/>
        </a:lnSpc>
        <a:spcBef>
          <a:spcPct val="0"/>
        </a:spcBef>
        <a:buNone/>
        <a:defRPr sz="4504" kern="1200">
          <a:solidFill>
            <a:schemeClr val="tx1"/>
          </a:solidFill>
          <a:latin typeface="+mj-lt"/>
          <a:ea typeface="+mj-ea"/>
          <a:cs typeface="+mj-cs"/>
        </a:defRPr>
      </a:lvl1pPr>
    </p:titleStyle>
    <p:bodyStyle>
      <a:lvl1pPr marL="274320" indent="-274320" algn="l" defTabSz="936071" rtl="0" eaLnBrk="1" latinLnBrk="0" hangingPunct="1">
        <a:lnSpc>
          <a:spcPct val="150000"/>
        </a:lnSpc>
        <a:spcBef>
          <a:spcPts val="1024"/>
        </a:spcBef>
        <a:spcAft>
          <a:spcPts val="600"/>
        </a:spcAft>
        <a:buFont typeface="Arial" panose="020B0604020202020204" pitchFamily="34" charset="0"/>
        <a:buChar char="•"/>
        <a:defRPr sz="2400" kern="1200">
          <a:solidFill>
            <a:schemeClr val="tx1"/>
          </a:solidFill>
          <a:latin typeface="+mn-lt"/>
          <a:ea typeface="+mn-ea"/>
          <a:cs typeface="+mn-cs"/>
        </a:defRPr>
      </a:lvl1pPr>
      <a:lvl2pPr marL="702053" indent="-234018" algn="l" defTabSz="936071" rtl="0" eaLnBrk="1" latinLnBrk="0" hangingPunct="1">
        <a:lnSpc>
          <a:spcPct val="150000"/>
        </a:lnSpc>
        <a:spcBef>
          <a:spcPts val="512"/>
        </a:spcBef>
        <a:spcAft>
          <a:spcPts val="600"/>
        </a:spcAft>
        <a:buFont typeface="Lato" panose="020F0502020204030203" pitchFamily="34" charset="0"/>
        <a:buChar char="-"/>
        <a:defRPr sz="2400" kern="1200">
          <a:solidFill>
            <a:schemeClr val="tx1"/>
          </a:solidFill>
          <a:latin typeface="+mn-lt"/>
          <a:ea typeface="+mn-ea"/>
          <a:cs typeface="+mn-cs"/>
        </a:defRPr>
      </a:lvl2pPr>
      <a:lvl3pPr marL="1170089"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3pPr>
      <a:lvl4pPr marL="1638125"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4pPr>
      <a:lvl5pPr marL="2106160"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5pPr>
      <a:lvl6pPr marL="2574196"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232"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267"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303"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p:bodyStyle>
    <p:otherStyle>
      <a:defPPr>
        <a:defRPr lang="en-US"/>
      </a:defPPr>
      <a:lvl1pPr marL="0" algn="l" defTabSz="936071" rtl="0" eaLnBrk="1" latinLnBrk="0" hangingPunct="1">
        <a:defRPr sz="1843" kern="1200">
          <a:solidFill>
            <a:schemeClr val="tx1"/>
          </a:solidFill>
          <a:latin typeface="+mn-lt"/>
          <a:ea typeface="+mn-ea"/>
          <a:cs typeface="+mn-cs"/>
        </a:defRPr>
      </a:lvl1pPr>
      <a:lvl2pPr marL="468036" algn="l" defTabSz="936071" rtl="0" eaLnBrk="1" latinLnBrk="0" hangingPunct="1">
        <a:defRPr sz="1843" kern="1200">
          <a:solidFill>
            <a:schemeClr val="tx1"/>
          </a:solidFill>
          <a:latin typeface="+mn-lt"/>
          <a:ea typeface="+mn-ea"/>
          <a:cs typeface="+mn-cs"/>
        </a:defRPr>
      </a:lvl2pPr>
      <a:lvl3pPr marL="936071" algn="l" defTabSz="936071" rtl="0" eaLnBrk="1" latinLnBrk="0" hangingPunct="1">
        <a:defRPr sz="1843" kern="1200">
          <a:solidFill>
            <a:schemeClr val="tx1"/>
          </a:solidFill>
          <a:latin typeface="+mn-lt"/>
          <a:ea typeface="+mn-ea"/>
          <a:cs typeface="+mn-cs"/>
        </a:defRPr>
      </a:lvl3pPr>
      <a:lvl4pPr marL="1404107" algn="l" defTabSz="936071" rtl="0" eaLnBrk="1" latinLnBrk="0" hangingPunct="1">
        <a:defRPr sz="1843" kern="1200">
          <a:solidFill>
            <a:schemeClr val="tx1"/>
          </a:solidFill>
          <a:latin typeface="+mn-lt"/>
          <a:ea typeface="+mn-ea"/>
          <a:cs typeface="+mn-cs"/>
        </a:defRPr>
      </a:lvl4pPr>
      <a:lvl5pPr marL="1872143" algn="l" defTabSz="936071" rtl="0" eaLnBrk="1" latinLnBrk="0" hangingPunct="1">
        <a:defRPr sz="1843" kern="1200">
          <a:solidFill>
            <a:schemeClr val="tx1"/>
          </a:solidFill>
          <a:latin typeface="+mn-lt"/>
          <a:ea typeface="+mn-ea"/>
          <a:cs typeface="+mn-cs"/>
        </a:defRPr>
      </a:lvl5pPr>
      <a:lvl6pPr marL="2340178" algn="l" defTabSz="936071" rtl="0" eaLnBrk="1" latinLnBrk="0" hangingPunct="1">
        <a:defRPr sz="1843" kern="1200">
          <a:solidFill>
            <a:schemeClr val="tx1"/>
          </a:solidFill>
          <a:latin typeface="+mn-lt"/>
          <a:ea typeface="+mn-ea"/>
          <a:cs typeface="+mn-cs"/>
        </a:defRPr>
      </a:lvl6pPr>
      <a:lvl7pPr marL="2808214" algn="l" defTabSz="936071" rtl="0" eaLnBrk="1" latinLnBrk="0" hangingPunct="1">
        <a:defRPr sz="1843" kern="1200">
          <a:solidFill>
            <a:schemeClr val="tx1"/>
          </a:solidFill>
          <a:latin typeface="+mn-lt"/>
          <a:ea typeface="+mn-ea"/>
          <a:cs typeface="+mn-cs"/>
        </a:defRPr>
      </a:lvl7pPr>
      <a:lvl8pPr marL="3276249" algn="l" defTabSz="936071" rtl="0" eaLnBrk="1" latinLnBrk="0" hangingPunct="1">
        <a:defRPr sz="1843" kern="1200">
          <a:solidFill>
            <a:schemeClr val="tx1"/>
          </a:solidFill>
          <a:latin typeface="+mn-lt"/>
          <a:ea typeface="+mn-ea"/>
          <a:cs typeface="+mn-cs"/>
        </a:defRPr>
      </a:lvl8pPr>
      <a:lvl9pPr marL="3744285" algn="l" defTabSz="936071" rtl="0" eaLnBrk="1" latinLnBrk="0" hangingPunct="1">
        <a:defRPr sz="18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8.xml"/><Relationship Id="rId5" Type="http://schemas.openxmlformats.org/officeDocument/2006/relationships/image" Target="../media/image13.emf"/><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16.emf"/></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image" Target="../media/image20.emf"/></Relationships>
</file>

<file path=ppt/slides/_rels/slide2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25.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hyperlink" Target="http://dpi.wi.gov/sfs" TargetMode="External"/><Relationship Id="rId7" Type="http://schemas.openxmlformats.org/officeDocument/2006/relationships/image" Target="../media/image26.png"/><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hyperlink" Target="https://dpi.wi.gov/sfs/statistical/longitudinal-data/revenue-limit" TargetMode="External"/><Relationship Id="rId5" Type="http://schemas.openxmlformats.org/officeDocument/2006/relationships/hyperlink" Target="http://dpi.wi.gov/sfs/limits/worksheets/revenue" TargetMode="External"/><Relationship Id="rId4" Type="http://schemas.openxmlformats.org/officeDocument/2006/relationships/hyperlink" Target="https://dpi.wi.gov/sfs/limits/worksheets/revenu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dpi.wi.gov/sfs"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44349" y="1843568"/>
            <a:ext cx="10792226" cy="2263950"/>
          </a:xfrm>
          <a:effectLst>
            <a:outerShdw blurRad="25400" dist="12700" dir="2700000" algn="tl" rotWithShape="0">
              <a:prstClr val="black">
                <a:alpha val="40000"/>
              </a:prstClr>
            </a:outerShdw>
          </a:effectLst>
        </p:spPr>
        <p:txBody>
          <a:bodyPr vert="horz" lIns="91440" tIns="45720" rIns="91440" bIns="45720" rtlCol="0">
            <a:noAutofit/>
          </a:bodyPr>
          <a:lstStyle/>
          <a:p>
            <a:pPr>
              <a:lnSpc>
                <a:spcPct val="100000"/>
              </a:lnSpc>
            </a:pPr>
            <a:r>
              <a:rPr lang="en-US" sz="5400" dirty="0">
                <a:effectLst>
                  <a:outerShdw blurRad="12700" dist="12700" dir="2700000" algn="tl" rotWithShape="0">
                    <a:prstClr val="black">
                      <a:alpha val="40000"/>
                    </a:prstClr>
                  </a:outerShdw>
                </a:effectLst>
              </a:rPr>
              <a:t>Revenue Limits – Aid = Levy: Understanding Your Worksheets</a:t>
            </a:r>
          </a:p>
        </p:txBody>
      </p:sp>
      <p:sp>
        <p:nvSpPr>
          <p:cNvPr id="7" name="TextBox 6">
            <a:extLst>
              <a:ext uri="{FF2B5EF4-FFF2-40B4-BE49-F238E27FC236}">
                <a16:creationId xmlns:a16="http://schemas.microsoft.com/office/drawing/2014/main" id="{198C6E76-1C3D-4557-9FC4-978BDD844AD0}"/>
              </a:ext>
            </a:extLst>
          </p:cNvPr>
          <p:cNvSpPr txBox="1"/>
          <p:nvPr/>
        </p:nvSpPr>
        <p:spPr>
          <a:xfrm>
            <a:off x="479864" y="200847"/>
            <a:ext cx="11521197" cy="830997"/>
          </a:xfrm>
          <a:prstGeom prst="rect">
            <a:avLst/>
          </a:prstGeom>
          <a:noFill/>
          <a:effectLst>
            <a:outerShdw blurRad="25400" dist="12700" dir="2700000" algn="tl" rotWithShape="0">
              <a:prstClr val="black">
                <a:alpha val="40000"/>
              </a:prstClr>
            </a:outerShdw>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WASBO Fall Conference</a:t>
            </a:r>
            <a:br>
              <a:rPr lang="en-US" sz="2400" b="1" dirty="0">
                <a:solidFill>
                  <a:schemeClr val="bg1"/>
                </a:solidFill>
                <a:effectLst>
                  <a:outerShdw blurRad="38100" dist="38100" dir="2700000" algn="tl">
                    <a:srgbClr val="000000">
                      <a:alpha val="43137"/>
                    </a:srgbClr>
                  </a:outerShdw>
                </a:effectLst>
              </a:rPr>
            </a:br>
            <a:r>
              <a:rPr lang="en-US" sz="2400" dirty="0">
                <a:solidFill>
                  <a:schemeClr val="bg1"/>
                </a:solidFill>
                <a:effectLst>
                  <a:outerShdw blurRad="38100" dist="38100" dir="2700000" algn="tl">
                    <a:srgbClr val="000000">
                      <a:alpha val="43137"/>
                    </a:srgbClr>
                  </a:outerShdw>
                </a:effectLst>
              </a:rPr>
              <a:t>5 October 2023</a:t>
            </a:r>
          </a:p>
        </p:txBody>
      </p:sp>
      <p:sp>
        <p:nvSpPr>
          <p:cNvPr id="8" name="Text Placeholder 2">
            <a:extLst>
              <a:ext uri="{FF2B5EF4-FFF2-40B4-BE49-F238E27FC236}">
                <a16:creationId xmlns:a16="http://schemas.microsoft.com/office/drawing/2014/main" id="{CD9180D1-EED9-4B77-BDE4-FDAAA6E1D69B}"/>
              </a:ext>
            </a:extLst>
          </p:cNvPr>
          <p:cNvSpPr>
            <a:spLocks noGrp="1"/>
          </p:cNvSpPr>
          <p:nvPr>
            <p:ph type="body" sz="quarter" idx="11"/>
          </p:nvPr>
        </p:nvSpPr>
        <p:spPr>
          <a:xfrm>
            <a:off x="2805830" y="4283974"/>
            <a:ext cx="7792955" cy="685766"/>
          </a:xfrm>
        </p:spPr>
        <p:txBody>
          <a:bodyPr numCol="2">
            <a:noAutofit/>
          </a:bodyPr>
          <a:lstStyle/>
          <a:p>
            <a:pPr>
              <a:lnSpc>
                <a:spcPts val="1613"/>
              </a:lnSpc>
              <a:spcAft>
                <a:spcPts val="0"/>
              </a:spcAft>
            </a:pPr>
            <a:r>
              <a:rPr lang="en-US" sz="1799" dirty="0"/>
              <a:t>Mark Elworthy, Director</a:t>
            </a:r>
          </a:p>
          <a:p>
            <a:pPr>
              <a:lnSpc>
                <a:spcPts val="1613"/>
              </a:lnSpc>
              <a:spcBef>
                <a:spcPts val="0"/>
              </a:spcBef>
              <a:spcAft>
                <a:spcPts val="1638"/>
              </a:spcAft>
            </a:pPr>
            <a:r>
              <a:rPr lang="en-US" sz="1799" dirty="0"/>
              <a:t>School Financial Services Team</a:t>
            </a:r>
          </a:p>
          <a:p>
            <a:pPr>
              <a:lnSpc>
                <a:spcPts val="1613"/>
              </a:lnSpc>
              <a:spcAft>
                <a:spcPts val="1638"/>
              </a:spcAft>
            </a:pPr>
            <a:r>
              <a:rPr lang="en-US" sz="1799" dirty="0"/>
              <a:t>Ben Kopitzke, Finance Consultant</a:t>
            </a:r>
            <a:br>
              <a:rPr lang="en-US" sz="1799" dirty="0"/>
            </a:br>
            <a:r>
              <a:rPr lang="en-US" sz="1799" dirty="0"/>
              <a:t>School Financial Services Team</a:t>
            </a:r>
          </a:p>
        </p:txBody>
      </p:sp>
    </p:spTree>
    <p:extLst>
      <p:ext uri="{BB962C8B-B14F-4D97-AF65-F5344CB8AC3E}">
        <p14:creationId xmlns:p14="http://schemas.microsoft.com/office/powerpoint/2010/main" val="344408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7757672-9164-5881-7679-DE8B0CA7B130}"/>
              </a:ext>
            </a:extLst>
          </p:cNvPr>
          <p:cNvPicPr>
            <a:picLocks noChangeAspect="1"/>
          </p:cNvPicPr>
          <p:nvPr/>
        </p:nvPicPr>
        <p:blipFill>
          <a:blip r:embed="rId3"/>
          <a:stretch>
            <a:fillRect/>
          </a:stretch>
        </p:blipFill>
        <p:spPr>
          <a:xfrm>
            <a:off x="1099152" y="82550"/>
            <a:ext cx="10282620" cy="6858000"/>
          </a:xfrm>
          <a:prstGeom prst="rect">
            <a:avLst/>
          </a:prstGeom>
          <a:solidFill>
            <a:schemeClr val="bg1"/>
          </a:solidFill>
          <a:effectLst>
            <a:outerShdw blurRad="25400" dist="12700" dir="2700000" algn="tl" rotWithShape="0">
              <a:prstClr val="black">
                <a:alpha val="40000"/>
              </a:prstClr>
            </a:outerShdw>
          </a:effectLst>
        </p:spPr>
      </p:pic>
      <p:sp>
        <p:nvSpPr>
          <p:cNvPr id="2" name="Rectangle 1">
            <a:extLst>
              <a:ext uri="{FF2B5EF4-FFF2-40B4-BE49-F238E27FC236}">
                <a16:creationId xmlns:a16="http://schemas.microsoft.com/office/drawing/2014/main" id="{77255326-AE72-13C6-B68F-19B6A94124B4}"/>
              </a:ext>
            </a:extLst>
          </p:cNvPr>
          <p:cNvSpPr/>
          <p:nvPr/>
        </p:nvSpPr>
        <p:spPr>
          <a:xfrm>
            <a:off x="4333461" y="4731026"/>
            <a:ext cx="1907001" cy="516835"/>
          </a:xfrm>
          <a:prstGeom prst="rect">
            <a:avLst/>
          </a:prstGeom>
          <a:solidFill>
            <a:srgbClr val="FF00FF"/>
          </a:solidFill>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t>Overlevy</a:t>
            </a:r>
            <a:r>
              <a:rPr lang="en-US" sz="1600" b="1" dirty="0"/>
              <a:t> if </a:t>
            </a:r>
            <a:br>
              <a:rPr lang="en-US" sz="1600" b="1" dirty="0"/>
            </a:br>
            <a:r>
              <a:rPr lang="en-US" sz="1600" b="1" dirty="0"/>
              <a:t>Line 14 &gt; Line 13</a:t>
            </a:r>
          </a:p>
        </p:txBody>
      </p:sp>
    </p:spTree>
    <p:extLst>
      <p:ext uri="{BB962C8B-B14F-4D97-AF65-F5344CB8AC3E}">
        <p14:creationId xmlns:p14="http://schemas.microsoft.com/office/powerpoint/2010/main" val="26147799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32030BC-FD93-2204-E2BB-7AB18C928965}"/>
              </a:ext>
            </a:extLst>
          </p:cNvPr>
          <p:cNvPicPr>
            <a:picLocks noChangeAspect="1"/>
          </p:cNvPicPr>
          <p:nvPr/>
        </p:nvPicPr>
        <p:blipFill>
          <a:blip r:embed="rId3"/>
          <a:stretch>
            <a:fillRect/>
          </a:stretch>
        </p:blipFill>
        <p:spPr>
          <a:xfrm>
            <a:off x="1307274" y="1454675"/>
            <a:ext cx="9866376" cy="5372530"/>
          </a:xfrm>
          <a:prstGeom prst="rect">
            <a:avLst/>
          </a:prstGeom>
          <a:solidFill>
            <a:schemeClr val="bg1"/>
          </a:solidFill>
          <a:effectLst>
            <a:outerShdw blurRad="25400" dist="12700" dir="2700000" algn="tl" rotWithShape="0">
              <a:prstClr val="black">
                <a:alpha val="40000"/>
              </a:prstClr>
            </a:outerShdw>
          </a:effectLst>
        </p:spPr>
      </p:pic>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Lines 2 &amp; 6 and Per Pupil Aid</a:t>
            </a:r>
          </a:p>
        </p:txBody>
      </p:sp>
      <p:sp>
        <p:nvSpPr>
          <p:cNvPr id="7" name="Rectangle 6">
            <a:extLst>
              <a:ext uri="{FF2B5EF4-FFF2-40B4-BE49-F238E27FC236}">
                <a16:creationId xmlns:a16="http://schemas.microsoft.com/office/drawing/2014/main" id="{9EB82EE0-5109-DAE8-4BDD-6D5FE393D58F}"/>
              </a:ext>
            </a:extLst>
          </p:cNvPr>
          <p:cNvSpPr/>
          <p:nvPr/>
        </p:nvSpPr>
        <p:spPr>
          <a:xfrm>
            <a:off x="7886531" y="6560287"/>
            <a:ext cx="3287501" cy="255347"/>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Tree>
    <p:extLst>
      <p:ext uri="{BB962C8B-B14F-4D97-AF65-F5344CB8AC3E}">
        <p14:creationId xmlns:p14="http://schemas.microsoft.com/office/powerpoint/2010/main" val="23321521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3F1582-B3C9-FAE8-4716-47F3303B718A}"/>
              </a:ext>
            </a:extLst>
          </p:cNvPr>
          <p:cNvPicPr>
            <a:picLocks noChangeAspect="1"/>
          </p:cNvPicPr>
          <p:nvPr/>
        </p:nvPicPr>
        <p:blipFill>
          <a:blip r:embed="rId3"/>
          <a:stretch>
            <a:fillRect/>
          </a:stretch>
        </p:blipFill>
        <p:spPr>
          <a:xfrm>
            <a:off x="827935" y="3865050"/>
            <a:ext cx="10825054" cy="2596896"/>
          </a:xfrm>
          <a:prstGeom prst="rect">
            <a:avLst/>
          </a:prstGeom>
          <a:solidFill>
            <a:schemeClr val="bg1"/>
          </a:solidFill>
          <a:effectLst>
            <a:outerShdw blurRad="25400" dist="12700" dir="2700000" algn="tl" rotWithShape="0">
              <a:prstClr val="black">
                <a:alpha val="40000"/>
              </a:prstClr>
            </a:outerShdw>
          </a:effectLst>
        </p:spPr>
      </p:pic>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Line 10B: Declining Enrollment Exemption</a:t>
            </a:r>
          </a:p>
        </p:txBody>
      </p:sp>
      <p:sp>
        <p:nvSpPr>
          <p:cNvPr id="9" name="Rectangle 8">
            <a:extLst>
              <a:ext uri="{FF2B5EF4-FFF2-40B4-BE49-F238E27FC236}">
                <a16:creationId xmlns:a16="http://schemas.microsoft.com/office/drawing/2014/main" id="{17AD06BC-1B6D-3403-6080-FD3FAEF3F624}"/>
              </a:ext>
            </a:extLst>
          </p:cNvPr>
          <p:cNvSpPr/>
          <p:nvPr/>
        </p:nvSpPr>
        <p:spPr>
          <a:xfrm>
            <a:off x="837473" y="4344871"/>
            <a:ext cx="8863117" cy="327991"/>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pic>
        <p:nvPicPr>
          <p:cNvPr id="4" name="Picture 3">
            <a:extLst>
              <a:ext uri="{FF2B5EF4-FFF2-40B4-BE49-F238E27FC236}">
                <a16:creationId xmlns:a16="http://schemas.microsoft.com/office/drawing/2014/main" id="{79332AAA-28E5-F472-46DF-0C2F826AF480}"/>
              </a:ext>
            </a:extLst>
          </p:cNvPr>
          <p:cNvPicPr>
            <a:picLocks noChangeAspect="1"/>
          </p:cNvPicPr>
          <p:nvPr/>
        </p:nvPicPr>
        <p:blipFill>
          <a:blip r:embed="rId4"/>
          <a:stretch>
            <a:fillRect/>
          </a:stretch>
        </p:blipFill>
        <p:spPr>
          <a:xfrm>
            <a:off x="356588" y="1716112"/>
            <a:ext cx="11767748" cy="1417320"/>
          </a:xfrm>
          <a:prstGeom prst="rect">
            <a:avLst/>
          </a:prstGeom>
          <a:solidFill>
            <a:schemeClr val="bg1"/>
          </a:solidFill>
          <a:effectLst>
            <a:outerShdw blurRad="25400" dist="12700" dir="2700000" algn="tl" rotWithShape="0">
              <a:prstClr val="black">
                <a:alpha val="40000"/>
              </a:prstClr>
            </a:outerShdw>
          </a:effectLst>
        </p:spPr>
      </p:pic>
      <p:sp>
        <p:nvSpPr>
          <p:cNvPr id="10" name="Rectangle 9">
            <a:extLst>
              <a:ext uri="{FF2B5EF4-FFF2-40B4-BE49-F238E27FC236}">
                <a16:creationId xmlns:a16="http://schemas.microsoft.com/office/drawing/2014/main" id="{D57975C7-C66D-69AB-B45B-56B2843F4A80}"/>
              </a:ext>
            </a:extLst>
          </p:cNvPr>
          <p:cNvSpPr/>
          <p:nvPr/>
        </p:nvSpPr>
        <p:spPr>
          <a:xfrm>
            <a:off x="8229600" y="2805441"/>
            <a:ext cx="3894736" cy="327991"/>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Tree>
    <p:extLst>
      <p:ext uri="{BB962C8B-B14F-4D97-AF65-F5344CB8AC3E}">
        <p14:creationId xmlns:p14="http://schemas.microsoft.com/office/powerpoint/2010/main" val="17103754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895D3F-AD5C-38E1-A61C-5A79A7E9D29C}"/>
              </a:ext>
            </a:extLst>
          </p:cNvPr>
          <p:cNvPicPr>
            <a:picLocks noChangeAspect="1"/>
          </p:cNvPicPr>
          <p:nvPr/>
        </p:nvPicPr>
        <p:blipFill>
          <a:blip r:embed="rId3"/>
          <a:stretch>
            <a:fillRect/>
          </a:stretch>
        </p:blipFill>
        <p:spPr>
          <a:xfrm>
            <a:off x="232319" y="1388014"/>
            <a:ext cx="11994695" cy="886968"/>
          </a:xfrm>
          <a:prstGeom prst="rect">
            <a:avLst/>
          </a:prstGeom>
          <a:solidFill>
            <a:schemeClr val="bg1"/>
          </a:solidFill>
          <a:effectLst>
            <a:outerShdw blurRad="25400" dist="12700" dir="2700000" algn="tl" rotWithShape="0">
              <a:prstClr val="black">
                <a:alpha val="40000"/>
              </a:prstClr>
            </a:outerShdw>
          </a:effectLst>
        </p:spPr>
      </p:pic>
      <p:pic>
        <p:nvPicPr>
          <p:cNvPr id="8" name="Picture 7">
            <a:extLst>
              <a:ext uri="{FF2B5EF4-FFF2-40B4-BE49-F238E27FC236}">
                <a16:creationId xmlns:a16="http://schemas.microsoft.com/office/drawing/2014/main" id="{40550693-5849-AA14-082C-193A88BDCC73}"/>
              </a:ext>
            </a:extLst>
          </p:cNvPr>
          <p:cNvPicPr>
            <a:picLocks noChangeAspect="1"/>
          </p:cNvPicPr>
          <p:nvPr/>
        </p:nvPicPr>
        <p:blipFill>
          <a:blip r:embed="rId4"/>
          <a:stretch>
            <a:fillRect/>
          </a:stretch>
        </p:blipFill>
        <p:spPr>
          <a:xfrm>
            <a:off x="126577" y="2374933"/>
            <a:ext cx="8233861" cy="2157984"/>
          </a:xfrm>
          <a:prstGeom prst="rect">
            <a:avLst/>
          </a:prstGeom>
          <a:solidFill>
            <a:schemeClr val="bg1"/>
          </a:solidFill>
          <a:effectLst>
            <a:outerShdw blurRad="25400" dist="12700" dir="2700000" algn="tl" rotWithShape="0">
              <a:prstClr val="black">
                <a:alpha val="40000"/>
              </a:prstClr>
            </a:outerShdw>
          </a:effectLst>
        </p:spPr>
      </p:pic>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Build the Base Revenue Per Member</a:t>
            </a:r>
          </a:p>
        </p:txBody>
      </p:sp>
      <p:cxnSp>
        <p:nvCxnSpPr>
          <p:cNvPr id="11" name="Straight Arrow Connector 10">
            <a:extLst>
              <a:ext uri="{FF2B5EF4-FFF2-40B4-BE49-F238E27FC236}">
                <a16:creationId xmlns:a16="http://schemas.microsoft.com/office/drawing/2014/main" id="{ED722EEC-7137-E95F-E5D9-36B3713E5846}"/>
              </a:ext>
            </a:extLst>
          </p:cNvPr>
          <p:cNvCxnSpPr>
            <a:cxnSpLocks/>
            <a:stCxn id="7" idx="3"/>
          </p:cNvCxnSpPr>
          <p:nvPr/>
        </p:nvCxnSpPr>
        <p:spPr>
          <a:xfrm flipV="1">
            <a:off x="8357801" y="1516676"/>
            <a:ext cx="2038515" cy="2895867"/>
          </a:xfrm>
          <a:prstGeom prst="straightConnector1">
            <a:avLst/>
          </a:prstGeom>
          <a:noFill/>
          <a:ln w="57150">
            <a:solidFill>
              <a:srgbClr val="FF00FF"/>
            </a:solidFill>
            <a:tailEnd type="oval" w="lg" len="lg"/>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pic>
        <p:nvPicPr>
          <p:cNvPr id="14" name="Picture 13">
            <a:extLst>
              <a:ext uri="{FF2B5EF4-FFF2-40B4-BE49-F238E27FC236}">
                <a16:creationId xmlns:a16="http://schemas.microsoft.com/office/drawing/2014/main" id="{B75556D5-77EC-02F9-1A04-F018D304870E}"/>
              </a:ext>
            </a:extLst>
          </p:cNvPr>
          <p:cNvPicPr>
            <a:picLocks noChangeAspect="1"/>
          </p:cNvPicPr>
          <p:nvPr/>
        </p:nvPicPr>
        <p:blipFill>
          <a:blip r:embed="rId5"/>
          <a:stretch>
            <a:fillRect/>
          </a:stretch>
        </p:blipFill>
        <p:spPr>
          <a:xfrm>
            <a:off x="3458948" y="4748119"/>
            <a:ext cx="7830987" cy="2039112"/>
          </a:xfrm>
          <a:prstGeom prst="rect">
            <a:avLst/>
          </a:prstGeom>
          <a:solidFill>
            <a:schemeClr val="bg1"/>
          </a:solidFill>
          <a:effectLst>
            <a:outerShdw blurRad="25400" dist="12700" dir="2700000" algn="tl" rotWithShape="0">
              <a:prstClr val="black">
                <a:alpha val="40000"/>
              </a:prstClr>
            </a:outerShdw>
          </a:effectLst>
        </p:spPr>
      </p:pic>
      <p:sp>
        <p:nvSpPr>
          <p:cNvPr id="7" name="Rectangle 6">
            <a:extLst>
              <a:ext uri="{FF2B5EF4-FFF2-40B4-BE49-F238E27FC236}">
                <a16:creationId xmlns:a16="http://schemas.microsoft.com/office/drawing/2014/main" id="{63F5BCC8-AD52-606A-FB54-217B0513BC9C}"/>
              </a:ext>
            </a:extLst>
          </p:cNvPr>
          <p:cNvSpPr/>
          <p:nvPr/>
        </p:nvSpPr>
        <p:spPr>
          <a:xfrm>
            <a:off x="5618452" y="4306167"/>
            <a:ext cx="2739349" cy="212751"/>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cxnSp>
        <p:nvCxnSpPr>
          <p:cNvPr id="12" name="Straight Arrow Connector 11">
            <a:extLst>
              <a:ext uri="{FF2B5EF4-FFF2-40B4-BE49-F238E27FC236}">
                <a16:creationId xmlns:a16="http://schemas.microsoft.com/office/drawing/2014/main" id="{38597DC1-97E4-2A35-F4E0-7D5C090E1874}"/>
              </a:ext>
            </a:extLst>
          </p:cNvPr>
          <p:cNvCxnSpPr>
            <a:cxnSpLocks/>
          </p:cNvCxnSpPr>
          <p:nvPr/>
        </p:nvCxnSpPr>
        <p:spPr>
          <a:xfrm flipV="1">
            <a:off x="9945597" y="1836377"/>
            <a:ext cx="901439" cy="3450290"/>
          </a:xfrm>
          <a:prstGeom prst="straightConnector1">
            <a:avLst/>
          </a:prstGeom>
          <a:noFill/>
          <a:ln w="57150">
            <a:solidFill>
              <a:srgbClr val="FF00FF"/>
            </a:solidFill>
            <a:tailEnd type="oval" w="lg" len="lg"/>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9" name="Rectangle 8">
            <a:extLst>
              <a:ext uri="{FF2B5EF4-FFF2-40B4-BE49-F238E27FC236}">
                <a16:creationId xmlns:a16="http://schemas.microsoft.com/office/drawing/2014/main" id="{078A8FF4-1279-9019-5391-E5389BFF8E0C}"/>
              </a:ext>
            </a:extLst>
          </p:cNvPr>
          <p:cNvSpPr/>
          <p:nvPr/>
        </p:nvSpPr>
        <p:spPr>
          <a:xfrm>
            <a:off x="8680806" y="5286667"/>
            <a:ext cx="2609129" cy="210366"/>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Tree>
    <p:extLst>
      <p:ext uri="{BB962C8B-B14F-4D97-AF65-F5344CB8AC3E}">
        <p14:creationId xmlns:p14="http://schemas.microsoft.com/office/powerpoint/2010/main" val="809508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4D5468-BBA2-D1D6-8F9D-585DA8D9BF02}"/>
              </a:ext>
            </a:extLst>
          </p:cNvPr>
          <p:cNvPicPr>
            <a:picLocks noChangeAspect="1"/>
          </p:cNvPicPr>
          <p:nvPr/>
        </p:nvPicPr>
        <p:blipFill>
          <a:blip r:embed="rId3"/>
          <a:stretch>
            <a:fillRect/>
          </a:stretch>
        </p:blipFill>
        <p:spPr>
          <a:xfrm>
            <a:off x="183287" y="2138714"/>
            <a:ext cx="12114350" cy="3218688"/>
          </a:xfrm>
          <a:prstGeom prst="rect">
            <a:avLst/>
          </a:prstGeom>
          <a:solidFill>
            <a:schemeClr val="bg1"/>
          </a:solidFill>
          <a:effectLst>
            <a:outerShdw blurRad="25400" dist="12700" dir="2700000" algn="tl" rotWithShape="0">
              <a:prstClr val="black">
                <a:alpha val="40000"/>
              </a:prstClr>
            </a:outerShdw>
          </a:effectLst>
        </p:spPr>
      </p:pic>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Calculate New Revenue Per Member</a:t>
            </a:r>
          </a:p>
        </p:txBody>
      </p:sp>
      <p:sp>
        <p:nvSpPr>
          <p:cNvPr id="9" name="Rectangle 8">
            <a:extLst>
              <a:ext uri="{FF2B5EF4-FFF2-40B4-BE49-F238E27FC236}">
                <a16:creationId xmlns:a16="http://schemas.microsoft.com/office/drawing/2014/main" id="{2D4C22F9-AC0E-8707-A323-60CF68683F3A}"/>
              </a:ext>
            </a:extLst>
          </p:cNvPr>
          <p:cNvSpPr/>
          <p:nvPr/>
        </p:nvSpPr>
        <p:spPr>
          <a:xfrm>
            <a:off x="182562" y="5039833"/>
            <a:ext cx="9929002" cy="316311"/>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Tree>
    <p:extLst>
      <p:ext uri="{BB962C8B-B14F-4D97-AF65-F5344CB8AC3E}">
        <p14:creationId xmlns:p14="http://schemas.microsoft.com/office/powerpoint/2010/main" val="857750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1D5DEA-FC7E-E430-168C-9E440A2A1B62}"/>
              </a:ext>
            </a:extLst>
          </p:cNvPr>
          <p:cNvPicPr>
            <a:picLocks noChangeAspect="1"/>
          </p:cNvPicPr>
          <p:nvPr/>
        </p:nvPicPr>
        <p:blipFill>
          <a:blip r:embed="rId3"/>
          <a:stretch>
            <a:fillRect/>
          </a:stretch>
        </p:blipFill>
        <p:spPr>
          <a:xfrm>
            <a:off x="187864" y="1665565"/>
            <a:ext cx="12105197" cy="2935224"/>
          </a:xfrm>
          <a:prstGeom prst="rect">
            <a:avLst/>
          </a:prstGeom>
          <a:solidFill>
            <a:schemeClr val="bg1"/>
          </a:solidFill>
          <a:effectLst>
            <a:outerShdw blurRad="25400" dist="12700" dir="2700000" algn="tl" rotWithShape="0">
              <a:prstClr val="black">
                <a:alpha val="40000"/>
              </a:prstClr>
            </a:outerShdw>
          </a:effectLst>
        </p:spPr>
      </p:pic>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Determine Recurring Exemptions</a:t>
            </a:r>
          </a:p>
        </p:txBody>
      </p:sp>
      <p:sp>
        <p:nvSpPr>
          <p:cNvPr id="4" name="Rectangle 3">
            <a:extLst>
              <a:ext uri="{FF2B5EF4-FFF2-40B4-BE49-F238E27FC236}">
                <a16:creationId xmlns:a16="http://schemas.microsoft.com/office/drawing/2014/main" id="{87F905E9-79AC-8D76-D031-F83E275D4C4C}"/>
              </a:ext>
            </a:extLst>
          </p:cNvPr>
          <p:cNvSpPr/>
          <p:nvPr/>
        </p:nvSpPr>
        <p:spPr>
          <a:xfrm>
            <a:off x="182562" y="2807659"/>
            <a:ext cx="9918367" cy="326804"/>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pic>
        <p:nvPicPr>
          <p:cNvPr id="18" name="Picture 17">
            <a:extLst>
              <a:ext uri="{FF2B5EF4-FFF2-40B4-BE49-F238E27FC236}">
                <a16:creationId xmlns:a16="http://schemas.microsoft.com/office/drawing/2014/main" id="{AF36B15D-CA58-F8F8-0893-C14A94F95639}"/>
              </a:ext>
            </a:extLst>
          </p:cNvPr>
          <p:cNvPicPr>
            <a:picLocks noChangeAspect="1"/>
          </p:cNvPicPr>
          <p:nvPr/>
        </p:nvPicPr>
        <p:blipFill>
          <a:blip r:embed="rId4"/>
          <a:stretch>
            <a:fillRect/>
          </a:stretch>
        </p:blipFill>
        <p:spPr>
          <a:xfrm>
            <a:off x="1827679" y="5016340"/>
            <a:ext cx="8825566" cy="1651160"/>
          </a:xfrm>
          <a:prstGeom prst="rect">
            <a:avLst/>
          </a:prstGeom>
          <a:solidFill>
            <a:schemeClr val="bg1"/>
          </a:solidFill>
          <a:effectLst>
            <a:outerShdw blurRad="25400" dist="12700" dir="2700000" algn="tl" rotWithShape="0">
              <a:prstClr val="black">
                <a:alpha val="40000"/>
              </a:prstClr>
            </a:outerShdw>
          </a:effectLst>
        </p:spPr>
      </p:pic>
    </p:spTree>
    <p:extLst>
      <p:ext uri="{BB962C8B-B14F-4D97-AF65-F5344CB8AC3E}">
        <p14:creationId xmlns:p14="http://schemas.microsoft.com/office/powerpoint/2010/main" val="4118832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DB6B96-2788-B6D9-B5FC-28E06EFD79A8}"/>
              </a:ext>
            </a:extLst>
          </p:cNvPr>
          <p:cNvPicPr>
            <a:picLocks noChangeAspect="1"/>
          </p:cNvPicPr>
          <p:nvPr/>
        </p:nvPicPr>
        <p:blipFill>
          <a:blip r:embed="rId3"/>
          <a:stretch>
            <a:fillRect/>
          </a:stretch>
        </p:blipFill>
        <p:spPr>
          <a:xfrm>
            <a:off x="177226" y="1522886"/>
            <a:ext cx="12126472" cy="3493008"/>
          </a:xfrm>
          <a:prstGeom prst="rect">
            <a:avLst/>
          </a:prstGeom>
          <a:solidFill>
            <a:schemeClr val="bg1"/>
          </a:solidFill>
          <a:effectLst>
            <a:outerShdw blurRad="25400" dist="12700" dir="2700000" algn="tl" rotWithShape="0">
              <a:prstClr val="black">
                <a:alpha val="40000"/>
              </a:prstClr>
            </a:outerShdw>
          </a:effectLst>
        </p:spPr>
      </p:pic>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Determine Non-Recurring Exemptions</a:t>
            </a:r>
          </a:p>
        </p:txBody>
      </p:sp>
      <p:sp>
        <p:nvSpPr>
          <p:cNvPr id="4" name="Rectangle 3">
            <a:extLst>
              <a:ext uri="{FF2B5EF4-FFF2-40B4-BE49-F238E27FC236}">
                <a16:creationId xmlns:a16="http://schemas.microsoft.com/office/drawing/2014/main" id="{87F905E9-79AC-8D76-D031-F83E275D4C4C}"/>
              </a:ext>
            </a:extLst>
          </p:cNvPr>
          <p:cNvSpPr/>
          <p:nvPr/>
        </p:nvSpPr>
        <p:spPr>
          <a:xfrm>
            <a:off x="7899990" y="2375673"/>
            <a:ext cx="2200939" cy="346253"/>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
        <p:nvSpPr>
          <p:cNvPr id="17" name="TextBox 16">
            <a:extLst>
              <a:ext uri="{FF2B5EF4-FFF2-40B4-BE49-F238E27FC236}">
                <a16:creationId xmlns:a16="http://schemas.microsoft.com/office/drawing/2014/main" id="{7D8A88DF-4146-CBD5-3488-868D6C0F8637}"/>
              </a:ext>
            </a:extLst>
          </p:cNvPr>
          <p:cNvSpPr txBox="1"/>
          <p:nvPr/>
        </p:nvSpPr>
        <p:spPr>
          <a:xfrm>
            <a:off x="3518527" y="5574661"/>
            <a:ext cx="5443870" cy="830997"/>
          </a:xfrm>
          <a:prstGeom prst="rect">
            <a:avLst/>
          </a:prstGeom>
          <a:noFill/>
        </p:spPr>
        <p:txBody>
          <a:bodyPr wrap="square" rtlCol="0">
            <a:spAutoFit/>
          </a:bodyPr>
          <a:lstStyle/>
          <a:p>
            <a:pPr algn="ctr"/>
            <a:r>
              <a:rPr lang="en-US" sz="2400" b="1" dirty="0">
                <a:solidFill>
                  <a:srgbClr val="262087"/>
                </a:solidFill>
              </a:rPr>
              <a:t>NR exemptions are subtracted out when building next year’s base!</a:t>
            </a:r>
            <a:endParaRPr lang="en-US" sz="2400" b="1" dirty="0">
              <a:solidFill>
                <a:srgbClr val="FF0000"/>
              </a:solidFill>
            </a:endParaRPr>
          </a:p>
        </p:txBody>
      </p:sp>
      <p:sp>
        <p:nvSpPr>
          <p:cNvPr id="7" name="Rectangle 6">
            <a:extLst>
              <a:ext uri="{FF2B5EF4-FFF2-40B4-BE49-F238E27FC236}">
                <a16:creationId xmlns:a16="http://schemas.microsoft.com/office/drawing/2014/main" id="{0358F128-B0CA-2234-4FF7-A8B0A21505AE}"/>
              </a:ext>
            </a:extLst>
          </p:cNvPr>
          <p:cNvSpPr/>
          <p:nvPr/>
        </p:nvSpPr>
        <p:spPr>
          <a:xfrm>
            <a:off x="7899990" y="4116105"/>
            <a:ext cx="2200939" cy="620995"/>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Tree>
    <p:extLst>
      <p:ext uri="{BB962C8B-B14F-4D97-AF65-F5344CB8AC3E}">
        <p14:creationId xmlns:p14="http://schemas.microsoft.com/office/powerpoint/2010/main" val="2228082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410071" y="1456659"/>
            <a:ext cx="9796645" cy="5438849"/>
          </a:xfrm>
        </p:spPr>
        <p:txBody>
          <a:bodyPr vert="horz" lIns="92666" tIns="45520" rIns="92666" bIns="45520" rtlCol="0">
            <a:normAutofit fontScale="92500" lnSpcReduction="20000"/>
          </a:bodyPr>
          <a:lstStyle/>
          <a:p>
            <a:pPr marL="0" lvl="1" indent="0">
              <a:lnSpc>
                <a:spcPct val="100000"/>
              </a:lnSpc>
              <a:spcBef>
                <a:spcPts val="600"/>
              </a:spcBef>
              <a:spcAft>
                <a:spcPts val="1200"/>
              </a:spcAft>
              <a:buClr>
                <a:srgbClr val="262087"/>
              </a:buClr>
              <a:buSzPct val="100000"/>
              <a:buNone/>
              <a:defRPr/>
            </a:pPr>
            <a:r>
              <a:rPr lang="en-US" sz="2200" b="1" dirty="0">
                <a:solidFill>
                  <a:srgbClr val="262087"/>
                </a:solidFill>
              </a:rPr>
              <a:t>Line 10D: Adjustment for Refunded or Rescinded Taxes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Property taxpayer contests assessment and value of property is reduced</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Districts allowed to increase RL by the amount refunded as a result of a </a:t>
            </a:r>
            <a:br>
              <a:rPr lang="en-US" sz="2200" dirty="0">
                <a:solidFill>
                  <a:srgbClr val="262087"/>
                </a:solidFill>
              </a:rPr>
            </a:br>
            <a:r>
              <a:rPr lang="en-US" sz="2200" dirty="0">
                <a:solidFill>
                  <a:srgbClr val="262087"/>
                </a:solidFill>
              </a:rPr>
              <a:t>valuation re-determination under s. 74.41</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DOR computes amounts each fall and sends letters in mid-November; DPI </a:t>
            </a:r>
            <a:br>
              <a:rPr lang="en-US" sz="2200" dirty="0">
                <a:solidFill>
                  <a:srgbClr val="262087"/>
                </a:solidFill>
              </a:rPr>
            </a:br>
            <a:r>
              <a:rPr lang="en-US" sz="2200" dirty="0">
                <a:solidFill>
                  <a:srgbClr val="262087"/>
                </a:solidFill>
              </a:rPr>
              <a:t>pre-populates this field based on certified amounts provided by DOR</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Statutes do not permit RL </a:t>
            </a:r>
            <a:r>
              <a:rPr lang="en-US" sz="2200" u="sng" dirty="0">
                <a:solidFill>
                  <a:srgbClr val="262087"/>
                </a:solidFill>
              </a:rPr>
              <a:t>exemption</a:t>
            </a:r>
            <a:r>
              <a:rPr lang="en-US" sz="2200" dirty="0">
                <a:solidFill>
                  <a:srgbClr val="262087"/>
                </a:solidFill>
              </a:rPr>
              <a:t> for any other kind of chargeback</a:t>
            </a:r>
          </a:p>
          <a:p>
            <a:pPr marL="0" lvl="1" indent="0">
              <a:lnSpc>
                <a:spcPct val="100000"/>
              </a:lnSpc>
              <a:spcBef>
                <a:spcPts val="600"/>
              </a:spcBef>
              <a:spcAft>
                <a:spcPts val="1200"/>
              </a:spcAft>
              <a:buClr>
                <a:srgbClr val="262087"/>
              </a:buClr>
              <a:buSzPct val="100000"/>
              <a:buNone/>
              <a:defRPr/>
            </a:pPr>
            <a:r>
              <a:rPr lang="en-US" sz="2200" b="1" dirty="0">
                <a:solidFill>
                  <a:srgbClr val="262087"/>
                </a:solidFill>
              </a:rPr>
              <a:t>Line 15C: Prior Year Levy Chargeback for Uncollectible Taxes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Municipality unable to collect full amount from property taxpayer after full </a:t>
            </a:r>
            <a:br>
              <a:rPr lang="en-US" sz="2200" dirty="0">
                <a:solidFill>
                  <a:srgbClr val="262087"/>
                </a:solidFill>
              </a:rPr>
            </a:br>
            <a:r>
              <a:rPr lang="en-US" sz="2200" dirty="0">
                <a:solidFill>
                  <a:srgbClr val="262087"/>
                </a:solidFill>
              </a:rPr>
              <a:t>levied amount provided to district</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Municipality asks the district to return the uncollectible amount under s. 74.42</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District recovers the amount returned to municipality through an outside of </a:t>
            </a:r>
            <a:br>
              <a:rPr lang="en-US" sz="2200" dirty="0">
                <a:solidFill>
                  <a:srgbClr val="262087"/>
                </a:solidFill>
              </a:rPr>
            </a:br>
            <a:r>
              <a:rPr lang="en-US" sz="2200" dirty="0">
                <a:solidFill>
                  <a:srgbClr val="262087"/>
                </a:solidFill>
              </a:rPr>
              <a:t>the RL “chargeback levy” instead of an adjustment</a:t>
            </a:r>
          </a:p>
        </p:txBody>
      </p:sp>
      <p:sp>
        <p:nvSpPr>
          <p:cNvPr id="5" name="Title 6"/>
          <p:cNvSpPr txBox="1">
            <a:spLocks/>
          </p:cNvSpPr>
          <p:nvPr/>
        </p:nvSpPr>
        <p:spPr>
          <a:xfrm>
            <a:off x="0" y="-1"/>
            <a:ext cx="12480925" cy="1261873"/>
          </a:xfrm>
          <a:prstGeom prst="rect">
            <a:avLst/>
          </a:prstGeom>
          <a:ln>
            <a:noFill/>
          </a:ln>
        </p:spPr>
        <p:txBody>
          <a:bodyPr vert="horz" lIns="91440" tIns="45720" rIns="91440" bIns="45720" rtlCol="0" anchor="ctr">
            <a:noAutofit/>
          </a:bodyPr>
          <a:lstStyle>
            <a:lvl1pPr algn="ctr" defTabSz="936071">
              <a:lnSpc>
                <a:spcPct val="90000"/>
              </a:lnSpc>
              <a:spcBef>
                <a:spcPct val="0"/>
              </a:spcBef>
              <a:spcAft>
                <a:spcPts val="600"/>
              </a:spcAft>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Line 10D vs Line 15C</a:t>
            </a:r>
          </a:p>
        </p:txBody>
      </p:sp>
    </p:spTree>
    <p:extLst>
      <p:ext uri="{BB962C8B-B14F-4D97-AF65-F5344CB8AC3E}">
        <p14:creationId xmlns:p14="http://schemas.microsoft.com/office/powerpoint/2010/main" val="3296180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Determine Your Levy</a:t>
            </a:r>
          </a:p>
        </p:txBody>
      </p:sp>
      <p:pic>
        <p:nvPicPr>
          <p:cNvPr id="3" name="Picture 2">
            <a:extLst>
              <a:ext uri="{FF2B5EF4-FFF2-40B4-BE49-F238E27FC236}">
                <a16:creationId xmlns:a16="http://schemas.microsoft.com/office/drawing/2014/main" id="{23DD7130-CE14-2D37-CC64-EDAAC27649BC}"/>
              </a:ext>
            </a:extLst>
          </p:cNvPr>
          <p:cNvPicPr>
            <a:picLocks noChangeAspect="1"/>
          </p:cNvPicPr>
          <p:nvPr/>
        </p:nvPicPr>
        <p:blipFill>
          <a:blip r:embed="rId3"/>
          <a:stretch>
            <a:fillRect/>
          </a:stretch>
        </p:blipFill>
        <p:spPr>
          <a:xfrm>
            <a:off x="187640" y="2194814"/>
            <a:ext cx="12105644" cy="2633472"/>
          </a:xfrm>
          <a:prstGeom prst="rect">
            <a:avLst/>
          </a:prstGeom>
          <a:solidFill>
            <a:schemeClr val="bg1"/>
          </a:solidFill>
          <a:effectLst>
            <a:outerShdw blurRad="25400" dist="12700" dir="2700000" algn="tl" rotWithShape="0">
              <a:prstClr val="black">
                <a:alpha val="40000"/>
              </a:prstClr>
            </a:outerShdw>
          </a:effectLst>
        </p:spPr>
      </p:pic>
    </p:spTree>
    <p:extLst>
      <p:ext uri="{BB962C8B-B14F-4D97-AF65-F5344CB8AC3E}">
        <p14:creationId xmlns:p14="http://schemas.microsoft.com/office/powerpoint/2010/main" val="12662228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94379" y="1916148"/>
            <a:ext cx="9731347" cy="4774212"/>
          </a:xfrm>
        </p:spPr>
        <p:txBody>
          <a:bodyPr vert="horz" lIns="92666" tIns="45520" rIns="92666" bIns="45520" rtlCol="0">
            <a:normAutofit/>
          </a:bodyPr>
          <a:lstStyle/>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b="1" dirty="0">
                <a:solidFill>
                  <a:srgbClr val="262087"/>
                </a:solidFill>
              </a:rPr>
              <a:t>District Factors (</a:t>
            </a:r>
            <a:r>
              <a:rPr lang="en-US" sz="2200" b="1" dirty="0">
                <a:solidFill>
                  <a:srgbClr val="262087"/>
                </a:solidFill>
                <a:highlight>
                  <a:srgbClr val="FFFF00"/>
                </a:highlight>
              </a:rPr>
              <a:t>Prior Year</a:t>
            </a:r>
            <a:r>
              <a:rPr lang="en-US" sz="2200" b="1" dirty="0">
                <a:solidFill>
                  <a:srgbClr val="262087"/>
                </a:solidFill>
              </a:rPr>
              <a:t> Audited)</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Shared cost</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Membership (Average of 3</a:t>
            </a:r>
            <a:r>
              <a:rPr lang="en-US" sz="2200" baseline="30000" dirty="0">
                <a:solidFill>
                  <a:srgbClr val="262087"/>
                </a:solidFill>
              </a:rPr>
              <a:t>rd</a:t>
            </a:r>
            <a:r>
              <a:rPr lang="en-US" sz="2200" dirty="0">
                <a:solidFill>
                  <a:srgbClr val="262087"/>
                </a:solidFill>
              </a:rPr>
              <a:t> Friday in September + 2</a:t>
            </a:r>
            <a:r>
              <a:rPr lang="en-US" sz="2200" baseline="30000" dirty="0">
                <a:solidFill>
                  <a:srgbClr val="262087"/>
                </a:solidFill>
              </a:rPr>
              <a:t>nd</a:t>
            </a:r>
            <a:r>
              <a:rPr lang="en-US" sz="2200" dirty="0">
                <a:solidFill>
                  <a:srgbClr val="262087"/>
                </a:solidFill>
              </a:rPr>
              <a:t> Friday in January FTE, plus 100% of Summer FTE, plus other adjustments)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Equalized property value </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b="1" dirty="0">
                <a:solidFill>
                  <a:srgbClr val="262087"/>
                </a:solidFill>
              </a:rPr>
              <a:t>State Factors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Cost ceilings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Guaranteed valuations per member</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200" dirty="0">
                <a:solidFill>
                  <a:srgbClr val="262087"/>
                </a:solidFill>
              </a:rPr>
              <a:t>Amount of funding the State puts into the formula </a:t>
            </a:r>
          </a:p>
        </p:txBody>
      </p:sp>
      <p:sp>
        <p:nvSpPr>
          <p:cNvPr id="4" name="Rectangle 3"/>
          <p:cNvSpPr/>
          <p:nvPr/>
        </p:nvSpPr>
        <p:spPr>
          <a:xfrm>
            <a:off x="0" y="1326586"/>
            <a:ext cx="12480925" cy="480131"/>
          </a:xfrm>
          <a:prstGeom prst="rect">
            <a:avLst/>
          </a:prstGeom>
        </p:spPr>
        <p:txBody>
          <a:bodyPr wrap="square">
            <a:spAutoFit/>
          </a:bodyPr>
          <a:lstStyle/>
          <a:p>
            <a:pPr algn="ctr">
              <a:lnSpc>
                <a:spcPct val="90000"/>
              </a:lnSpc>
              <a:defRPr/>
            </a:pPr>
            <a:r>
              <a:rPr lang="en-US" sz="2800" b="1" dirty="0">
                <a:solidFill>
                  <a:srgbClr val="262087"/>
                </a:solidFill>
              </a:rPr>
              <a:t>What affects the amount of a district’s Equalization Aid?</a:t>
            </a:r>
            <a:r>
              <a:rPr lang="en-US" sz="2800" b="1" u="sng" dirty="0">
                <a:solidFill>
                  <a:srgbClr val="262087"/>
                </a:solidFill>
              </a:rPr>
              <a:t>  </a:t>
            </a:r>
          </a:p>
        </p:txBody>
      </p:sp>
      <p:sp>
        <p:nvSpPr>
          <p:cNvPr id="5" name="Title 6"/>
          <p:cNvSpPr txBox="1">
            <a:spLocks/>
          </p:cNvSpPr>
          <p:nvPr/>
        </p:nvSpPr>
        <p:spPr>
          <a:xfrm>
            <a:off x="0" y="-1"/>
            <a:ext cx="12480925" cy="1261873"/>
          </a:xfrm>
          <a:prstGeom prst="rect">
            <a:avLst/>
          </a:prstGeom>
          <a:ln>
            <a:noFill/>
          </a:ln>
        </p:spPr>
        <p:txBody>
          <a:bodyPr vert="horz" lIns="91440" tIns="45720" rIns="91440" bIns="45720" rtlCol="0" anchor="ctr">
            <a:noAutofit/>
          </a:bodyPr>
          <a:lstStyle>
            <a:lvl1pPr algn="ctr" defTabSz="936071">
              <a:lnSpc>
                <a:spcPct val="90000"/>
              </a:lnSpc>
              <a:spcBef>
                <a:spcPct val="0"/>
              </a:spcBef>
              <a:spcAft>
                <a:spcPts val="600"/>
              </a:spcAft>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Equalization Aid Factors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 y="1"/>
            <a:ext cx="12480925" cy="1225295"/>
          </a:xfrm>
          <a:ln>
            <a:noFill/>
          </a:ln>
          <a:effectLst>
            <a:outerShdw blurRad="25400" dist="12700" dir="2700000" algn="tl" rotWithShape="0">
              <a:prstClr val="black">
                <a:alpha val="40000"/>
              </a:prstClr>
            </a:outerShdw>
          </a:effectLst>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Agenda</a:t>
            </a:r>
          </a:p>
        </p:txBody>
      </p:sp>
      <p:sp>
        <p:nvSpPr>
          <p:cNvPr id="5" name="Rectangle 3"/>
          <p:cNvSpPr txBox="1">
            <a:spLocks noChangeArrowheads="1"/>
          </p:cNvSpPr>
          <p:nvPr/>
        </p:nvSpPr>
        <p:spPr bwMode="auto">
          <a:xfrm>
            <a:off x="4533408" y="1547355"/>
            <a:ext cx="6150755" cy="4197927"/>
          </a:xfrm>
          <a:prstGeom prst="rect">
            <a:avLst/>
          </a:prstGeom>
          <a:noFill/>
          <a:ln w="9525">
            <a:noFill/>
            <a:miter lim="800000"/>
            <a:headEnd/>
            <a:tailEnd/>
          </a:ln>
        </p:spPr>
        <p:txBody>
          <a:bodyPr/>
          <a:lstStyle/>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 Recap</a:t>
            </a:r>
          </a:p>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 Line-by-line breakdown</a:t>
            </a:r>
          </a:p>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 Exemptions</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 Over/</a:t>
            </a:r>
            <a:r>
              <a:rPr lang="en-US" sz="3200" b="1" dirty="0" err="1">
                <a:solidFill>
                  <a:srgbClr val="262087"/>
                </a:solidFill>
              </a:rPr>
              <a:t>underlevy</a:t>
            </a:r>
            <a:endParaRPr lang="en-US" sz="3200" b="1" dirty="0">
              <a:solidFill>
                <a:srgbClr val="262087"/>
              </a:solidFill>
            </a:endParaRP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 Timeline</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 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0" y="-1"/>
            <a:ext cx="12480925" cy="1261873"/>
          </a:xfrm>
          <a:prstGeom prst="rect">
            <a:avLst/>
          </a:prstGeom>
          <a:ln>
            <a:noFill/>
          </a:ln>
        </p:spPr>
        <p:txBody>
          <a:bodyPr vert="horz" lIns="91440" tIns="45720" rIns="91440" bIns="45720" rtlCol="0" anchor="ctr">
            <a:noAutofit/>
          </a:bodyPr>
          <a:lstStyle>
            <a:lvl1pPr algn="ctr" defTabSz="936071">
              <a:lnSpc>
                <a:spcPct val="90000"/>
              </a:lnSpc>
              <a:spcBef>
                <a:spcPct val="0"/>
              </a:spcBef>
              <a:spcAft>
                <a:spcPts val="600"/>
              </a:spcAft>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Equalization Aid Factors</a:t>
            </a:r>
          </a:p>
        </p:txBody>
      </p:sp>
      <p:pic>
        <p:nvPicPr>
          <p:cNvPr id="15" name="Picture 14">
            <a:extLst>
              <a:ext uri="{FF2B5EF4-FFF2-40B4-BE49-F238E27FC236}">
                <a16:creationId xmlns:a16="http://schemas.microsoft.com/office/drawing/2014/main" id="{05434418-B4A8-3AFF-9DC5-5BB69DBBDBE1}"/>
              </a:ext>
            </a:extLst>
          </p:cNvPr>
          <p:cNvPicPr>
            <a:picLocks noChangeAspect="1"/>
          </p:cNvPicPr>
          <p:nvPr/>
        </p:nvPicPr>
        <p:blipFill>
          <a:blip r:embed="rId3"/>
          <a:stretch>
            <a:fillRect/>
          </a:stretch>
        </p:blipFill>
        <p:spPr>
          <a:xfrm>
            <a:off x="426382" y="2190750"/>
            <a:ext cx="11628160" cy="3483864"/>
          </a:xfrm>
          <a:prstGeom prst="rect">
            <a:avLst/>
          </a:prstGeom>
          <a:solidFill>
            <a:schemeClr val="bg1"/>
          </a:solidFill>
          <a:effectLst>
            <a:outerShdw blurRad="25400" dist="12700" dir="2700000" algn="tl" rotWithShape="0">
              <a:prstClr val="black">
                <a:alpha val="40000"/>
              </a:prstClr>
            </a:outerShdw>
          </a:effectLst>
        </p:spPr>
      </p:pic>
    </p:spTree>
    <p:extLst>
      <p:ext uri="{BB962C8B-B14F-4D97-AF65-F5344CB8AC3E}">
        <p14:creationId xmlns:p14="http://schemas.microsoft.com/office/powerpoint/2010/main" val="41382573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Determine Your Levy</a:t>
            </a:r>
          </a:p>
        </p:txBody>
      </p:sp>
      <p:pic>
        <p:nvPicPr>
          <p:cNvPr id="4" name="Picture 3">
            <a:extLst>
              <a:ext uri="{FF2B5EF4-FFF2-40B4-BE49-F238E27FC236}">
                <a16:creationId xmlns:a16="http://schemas.microsoft.com/office/drawing/2014/main" id="{3FD5FB48-1A8A-2C40-3B55-0B15C147572F}"/>
              </a:ext>
            </a:extLst>
          </p:cNvPr>
          <p:cNvPicPr>
            <a:picLocks noChangeAspect="1"/>
          </p:cNvPicPr>
          <p:nvPr/>
        </p:nvPicPr>
        <p:blipFill>
          <a:blip r:embed="rId3"/>
          <a:stretch>
            <a:fillRect/>
          </a:stretch>
        </p:blipFill>
        <p:spPr>
          <a:xfrm>
            <a:off x="180972" y="1930400"/>
            <a:ext cx="12118980" cy="4105656"/>
          </a:xfrm>
          <a:prstGeom prst="rect">
            <a:avLst/>
          </a:prstGeom>
          <a:solidFill>
            <a:schemeClr val="bg1"/>
          </a:solidFill>
          <a:effectLst>
            <a:outerShdw blurRad="25400" dist="12700" dir="2700000" algn="tl" rotWithShape="0">
              <a:prstClr val="black">
                <a:alpha val="40000"/>
              </a:prstClr>
            </a:outerShdw>
          </a:effectLst>
        </p:spPr>
      </p:pic>
    </p:spTree>
    <p:extLst>
      <p:ext uri="{BB962C8B-B14F-4D97-AF65-F5344CB8AC3E}">
        <p14:creationId xmlns:p14="http://schemas.microsoft.com/office/powerpoint/2010/main" val="25459648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Tax Levy Report (former PI-401)</a:t>
            </a:r>
          </a:p>
        </p:txBody>
      </p:sp>
      <p:pic>
        <p:nvPicPr>
          <p:cNvPr id="3" name="Picture 2">
            <a:extLst>
              <a:ext uri="{FF2B5EF4-FFF2-40B4-BE49-F238E27FC236}">
                <a16:creationId xmlns:a16="http://schemas.microsoft.com/office/drawing/2014/main" id="{4CF2582D-2261-5418-BE86-A9F173406A32}"/>
              </a:ext>
            </a:extLst>
          </p:cNvPr>
          <p:cNvPicPr>
            <a:picLocks noChangeAspect="1"/>
          </p:cNvPicPr>
          <p:nvPr/>
        </p:nvPicPr>
        <p:blipFill rotWithShape="1">
          <a:blip r:embed="rId3"/>
          <a:srcRect t="15732" b="7234"/>
          <a:stretch/>
        </p:blipFill>
        <p:spPr>
          <a:xfrm>
            <a:off x="636754" y="1340932"/>
            <a:ext cx="11207416" cy="5339268"/>
          </a:xfrm>
          <a:prstGeom prst="rect">
            <a:avLst/>
          </a:prstGeom>
          <a:solidFill>
            <a:schemeClr val="bg1"/>
          </a:solidFill>
          <a:effectLst>
            <a:outerShdw blurRad="25400" dist="12700" dir="2700000" algn="tl" rotWithShape="0">
              <a:prstClr val="black">
                <a:alpha val="40000"/>
              </a:prstClr>
            </a:outerShdw>
          </a:effectLst>
        </p:spPr>
      </p:pic>
    </p:spTree>
    <p:extLst>
      <p:ext uri="{BB962C8B-B14F-4D97-AF65-F5344CB8AC3E}">
        <p14:creationId xmlns:p14="http://schemas.microsoft.com/office/powerpoint/2010/main" val="62032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Tax Levy Report (former PI-401)</a:t>
            </a:r>
          </a:p>
        </p:txBody>
      </p:sp>
      <p:pic>
        <p:nvPicPr>
          <p:cNvPr id="4" name="Picture 3">
            <a:extLst>
              <a:ext uri="{FF2B5EF4-FFF2-40B4-BE49-F238E27FC236}">
                <a16:creationId xmlns:a16="http://schemas.microsoft.com/office/drawing/2014/main" id="{6C3C955A-674B-20B2-8194-EBAB018036E7}"/>
              </a:ext>
            </a:extLst>
          </p:cNvPr>
          <p:cNvPicPr>
            <a:picLocks noChangeAspect="1"/>
          </p:cNvPicPr>
          <p:nvPr/>
        </p:nvPicPr>
        <p:blipFill>
          <a:blip r:embed="rId3"/>
          <a:stretch>
            <a:fillRect/>
          </a:stretch>
        </p:blipFill>
        <p:spPr>
          <a:xfrm>
            <a:off x="401637" y="1531937"/>
            <a:ext cx="11677650" cy="4924425"/>
          </a:xfrm>
          <a:prstGeom prst="rect">
            <a:avLst/>
          </a:prstGeom>
          <a:solidFill>
            <a:schemeClr val="bg1"/>
          </a:solidFill>
          <a:effectLst>
            <a:outerShdw blurRad="25400" dist="12700" dir="2700000" algn="tl" rotWithShape="0">
              <a:prstClr val="black">
                <a:alpha val="40000"/>
              </a:prstClr>
            </a:outerShdw>
          </a:effectLst>
        </p:spPr>
      </p:pic>
    </p:spTree>
    <p:extLst>
      <p:ext uri="{BB962C8B-B14F-4D97-AF65-F5344CB8AC3E}">
        <p14:creationId xmlns:p14="http://schemas.microsoft.com/office/powerpoint/2010/main" val="19739693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7B8DB2-5B69-37D6-1AAA-9EAC199EB73E}"/>
              </a:ext>
            </a:extLst>
          </p:cNvPr>
          <p:cNvPicPr>
            <a:picLocks noChangeAspect="1"/>
          </p:cNvPicPr>
          <p:nvPr/>
        </p:nvPicPr>
        <p:blipFill>
          <a:blip r:embed="rId3"/>
          <a:stretch>
            <a:fillRect/>
          </a:stretch>
        </p:blipFill>
        <p:spPr>
          <a:xfrm>
            <a:off x="180972" y="1347960"/>
            <a:ext cx="12118980" cy="4105656"/>
          </a:xfrm>
          <a:prstGeom prst="rect">
            <a:avLst/>
          </a:prstGeom>
          <a:solidFill>
            <a:schemeClr val="bg1"/>
          </a:solidFill>
          <a:effectLst>
            <a:outerShdw blurRad="25400" dist="12700" dir="2700000" algn="tl" rotWithShape="0">
              <a:prstClr val="black">
                <a:alpha val="40000"/>
              </a:prstClr>
            </a:outerShdw>
          </a:effectLst>
        </p:spPr>
      </p:pic>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Determine Your Levy</a:t>
            </a:r>
          </a:p>
        </p:txBody>
      </p:sp>
      <p:sp>
        <p:nvSpPr>
          <p:cNvPr id="6" name="TextBox 5">
            <a:extLst>
              <a:ext uri="{FF2B5EF4-FFF2-40B4-BE49-F238E27FC236}">
                <a16:creationId xmlns:a16="http://schemas.microsoft.com/office/drawing/2014/main" id="{B2B985E9-04A0-6B28-CE71-79F0DC001CB0}"/>
              </a:ext>
            </a:extLst>
          </p:cNvPr>
          <p:cNvSpPr txBox="1"/>
          <p:nvPr/>
        </p:nvSpPr>
        <p:spPr>
          <a:xfrm>
            <a:off x="2949822" y="5851107"/>
            <a:ext cx="6581281" cy="830997"/>
          </a:xfrm>
          <a:prstGeom prst="rect">
            <a:avLst/>
          </a:prstGeom>
          <a:noFill/>
        </p:spPr>
        <p:txBody>
          <a:bodyPr wrap="square" rtlCol="0">
            <a:spAutoFit/>
          </a:bodyPr>
          <a:lstStyle/>
          <a:p>
            <a:pPr algn="ctr"/>
            <a:r>
              <a:rPr lang="en-US" sz="2400" b="1" dirty="0">
                <a:solidFill>
                  <a:srgbClr val="262087"/>
                </a:solidFill>
              </a:rPr>
              <a:t>Between levy and final, </a:t>
            </a:r>
            <a:r>
              <a:rPr lang="en-US" sz="2400" b="1" dirty="0" err="1">
                <a:solidFill>
                  <a:srgbClr val="262087"/>
                </a:solidFill>
              </a:rPr>
              <a:t>memb</a:t>
            </a:r>
            <a:r>
              <a:rPr lang="en-US" sz="2400" b="1" dirty="0">
                <a:solidFill>
                  <a:srgbClr val="262087"/>
                </a:solidFill>
              </a:rPr>
              <a:t>. avg. ↓1 FTE</a:t>
            </a:r>
          </a:p>
          <a:p>
            <a:pPr algn="ctr"/>
            <a:r>
              <a:rPr lang="en-US" sz="2400" b="1" dirty="0">
                <a:solidFill>
                  <a:srgbClr val="262087"/>
                </a:solidFill>
              </a:rPr>
              <a:t>Overlevy decreased—Why?</a:t>
            </a:r>
          </a:p>
        </p:txBody>
      </p:sp>
      <p:pic>
        <p:nvPicPr>
          <p:cNvPr id="2" name="Picture 1">
            <a:extLst>
              <a:ext uri="{FF2B5EF4-FFF2-40B4-BE49-F238E27FC236}">
                <a16:creationId xmlns:a16="http://schemas.microsoft.com/office/drawing/2014/main" id="{B77C29A1-129D-A689-11C3-9D1A5954F9B7}"/>
              </a:ext>
            </a:extLst>
          </p:cNvPr>
          <p:cNvPicPr>
            <a:picLocks noChangeAspect="1"/>
          </p:cNvPicPr>
          <p:nvPr/>
        </p:nvPicPr>
        <p:blipFill>
          <a:blip r:embed="rId4"/>
          <a:stretch>
            <a:fillRect/>
          </a:stretch>
        </p:blipFill>
        <p:spPr>
          <a:xfrm>
            <a:off x="182563" y="1347960"/>
            <a:ext cx="12118980" cy="4105656"/>
          </a:xfrm>
          <a:prstGeom prst="rect">
            <a:avLst/>
          </a:prstGeom>
          <a:solidFill>
            <a:schemeClr val="bg1"/>
          </a:solidFill>
          <a:effectLst>
            <a:outerShdw blurRad="25400" dist="12700" dir="2700000" algn="tl" rotWithShape="0">
              <a:prstClr val="black">
                <a:alpha val="40000"/>
              </a:prstClr>
            </a:outerShdw>
          </a:effectLst>
        </p:spPr>
      </p:pic>
      <p:sp>
        <p:nvSpPr>
          <p:cNvPr id="7" name="Rectangle 6">
            <a:extLst>
              <a:ext uri="{FF2B5EF4-FFF2-40B4-BE49-F238E27FC236}">
                <a16:creationId xmlns:a16="http://schemas.microsoft.com/office/drawing/2014/main" id="{88D37A06-CF95-8252-D580-49006866D8C4}"/>
              </a:ext>
            </a:extLst>
          </p:cNvPr>
          <p:cNvSpPr/>
          <p:nvPr/>
        </p:nvSpPr>
        <p:spPr>
          <a:xfrm>
            <a:off x="10099808" y="1352981"/>
            <a:ext cx="2200939" cy="886637"/>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
        <p:nvSpPr>
          <p:cNvPr id="9" name="TextBox 8">
            <a:extLst>
              <a:ext uri="{FF2B5EF4-FFF2-40B4-BE49-F238E27FC236}">
                <a16:creationId xmlns:a16="http://schemas.microsoft.com/office/drawing/2014/main" id="{73C5976F-8BDB-B0B3-CF79-4FFF0CF17084}"/>
              </a:ext>
            </a:extLst>
          </p:cNvPr>
          <p:cNvSpPr txBox="1"/>
          <p:nvPr/>
        </p:nvSpPr>
        <p:spPr>
          <a:xfrm>
            <a:off x="11449651" y="1611633"/>
            <a:ext cx="900679" cy="369332"/>
          </a:xfrm>
          <a:prstGeom prst="rect">
            <a:avLst/>
          </a:prstGeom>
          <a:noFill/>
        </p:spPr>
        <p:txBody>
          <a:bodyPr wrap="square" rtlCol="0">
            <a:spAutoFit/>
          </a:bodyPr>
          <a:lstStyle/>
          <a:p>
            <a:r>
              <a:rPr lang="en-US" sz="1800" b="1" dirty="0">
                <a:solidFill>
                  <a:srgbClr val="FF00FF"/>
                </a:solidFill>
              </a:rPr>
              <a:t>FINAL</a:t>
            </a:r>
          </a:p>
        </p:txBody>
      </p:sp>
      <p:sp>
        <p:nvSpPr>
          <p:cNvPr id="11" name="TextBox 10">
            <a:extLst>
              <a:ext uri="{FF2B5EF4-FFF2-40B4-BE49-F238E27FC236}">
                <a16:creationId xmlns:a16="http://schemas.microsoft.com/office/drawing/2014/main" id="{C991DA9E-1343-0D48-1D0E-2099371236C4}"/>
              </a:ext>
            </a:extLst>
          </p:cNvPr>
          <p:cNvSpPr txBox="1"/>
          <p:nvPr/>
        </p:nvSpPr>
        <p:spPr>
          <a:xfrm>
            <a:off x="10099012" y="1611633"/>
            <a:ext cx="1246910" cy="369332"/>
          </a:xfrm>
          <a:prstGeom prst="rect">
            <a:avLst/>
          </a:prstGeom>
          <a:noFill/>
        </p:spPr>
        <p:txBody>
          <a:bodyPr wrap="square" rtlCol="0">
            <a:spAutoFit/>
          </a:bodyPr>
          <a:lstStyle/>
          <a:p>
            <a:r>
              <a:rPr lang="en-US" sz="1800" b="1" dirty="0">
                <a:solidFill>
                  <a:srgbClr val="FF00FF"/>
                </a:solidFill>
              </a:rPr>
              <a:t>LEVY</a:t>
            </a:r>
          </a:p>
        </p:txBody>
      </p:sp>
    </p:spTree>
    <p:extLst>
      <p:ext uri="{BB962C8B-B14F-4D97-AF65-F5344CB8AC3E}">
        <p14:creationId xmlns:p14="http://schemas.microsoft.com/office/powerpoint/2010/main" val="1466670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1" grpId="0"/>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own Arrow 5">
            <a:extLst>
              <a:ext uri="{FF2B5EF4-FFF2-40B4-BE49-F238E27FC236}">
                <a16:creationId xmlns:a16="http://schemas.microsoft.com/office/drawing/2014/main" id="{9CB8066C-96A1-0E5B-64CE-E22925EA8C42}"/>
              </a:ext>
            </a:extLst>
          </p:cNvPr>
          <p:cNvSpPr/>
          <p:nvPr/>
        </p:nvSpPr>
        <p:spPr>
          <a:xfrm>
            <a:off x="11355519" y="3234521"/>
            <a:ext cx="615021" cy="1156924"/>
          </a:xfrm>
          <a:prstGeom prst="downArrow">
            <a:avLst/>
          </a:prstGeom>
          <a:solidFill>
            <a:srgbClr val="0000FF"/>
          </a:solidFill>
          <a:ln w="38100">
            <a:solidFill>
              <a:srgbClr val="FF00FF"/>
            </a:solidFill>
          </a:ln>
          <a:effectLst>
            <a:outerShdw blurRad="12700" dist="25400" dir="5400000" algn="t"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1" name="Down Arrow 5">
            <a:extLst>
              <a:ext uri="{FF2B5EF4-FFF2-40B4-BE49-F238E27FC236}">
                <a16:creationId xmlns:a16="http://schemas.microsoft.com/office/drawing/2014/main" id="{A8DAD830-39F0-E952-49DC-A3680D946E17}"/>
              </a:ext>
            </a:extLst>
          </p:cNvPr>
          <p:cNvSpPr/>
          <p:nvPr/>
        </p:nvSpPr>
        <p:spPr>
          <a:xfrm rot="12533346">
            <a:off x="9693759" y="2418465"/>
            <a:ext cx="615021" cy="1156924"/>
          </a:xfrm>
          <a:prstGeom prst="downArrow">
            <a:avLst/>
          </a:prstGeom>
          <a:solidFill>
            <a:srgbClr val="0000FF"/>
          </a:solidFill>
          <a:ln w="38100">
            <a:solidFill>
              <a:srgbClr val="FF00FF"/>
            </a:solidFill>
          </a:ln>
          <a:effectLst>
            <a:outerShdw blurRad="12700" dist="25400" dir="5400000" algn="t"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2" name="Down Arrow 5">
            <a:extLst>
              <a:ext uri="{FF2B5EF4-FFF2-40B4-BE49-F238E27FC236}">
                <a16:creationId xmlns:a16="http://schemas.microsoft.com/office/drawing/2014/main" id="{86751DF7-688B-AA25-3572-1CC8A7962D24}"/>
              </a:ext>
            </a:extLst>
          </p:cNvPr>
          <p:cNvSpPr/>
          <p:nvPr/>
        </p:nvSpPr>
        <p:spPr>
          <a:xfrm rot="1871803" flipV="1">
            <a:off x="10736936" y="4925636"/>
            <a:ext cx="615021" cy="1156924"/>
          </a:xfrm>
          <a:prstGeom prst="downArrow">
            <a:avLst/>
          </a:prstGeom>
          <a:solidFill>
            <a:srgbClr val="0000FF"/>
          </a:solidFill>
          <a:ln w="38100">
            <a:solidFill>
              <a:srgbClr val="FF00FF"/>
            </a:solidFill>
          </a:ln>
          <a:effectLst>
            <a:outerShdw blurRad="12700" dist="25400" dir="5400000" algn="t"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3" name="TextBox 12">
            <a:extLst>
              <a:ext uri="{FF2B5EF4-FFF2-40B4-BE49-F238E27FC236}">
                <a16:creationId xmlns:a16="http://schemas.microsoft.com/office/drawing/2014/main" id="{43B770D9-77AB-D4B9-D8A7-C55AA9028614}"/>
              </a:ext>
            </a:extLst>
          </p:cNvPr>
          <p:cNvSpPr txBox="1"/>
          <p:nvPr/>
        </p:nvSpPr>
        <p:spPr>
          <a:xfrm>
            <a:off x="11269424" y="2777682"/>
            <a:ext cx="917834" cy="429990"/>
          </a:xfrm>
          <a:prstGeom prst="rect">
            <a:avLst/>
          </a:prstGeom>
          <a:noFill/>
        </p:spPr>
        <p:txBody>
          <a:bodyPr wrap="square" rtlCol="0">
            <a:spAutoFit/>
          </a:bodyPr>
          <a:lstStyle/>
          <a:p>
            <a:r>
              <a:rPr lang="en-US" dirty="0">
                <a:solidFill>
                  <a:srgbClr val="262087"/>
                </a:solidFill>
              </a:rPr>
              <a:t>This</a:t>
            </a:r>
          </a:p>
        </p:txBody>
      </p:sp>
      <p:sp>
        <p:nvSpPr>
          <p:cNvPr id="14" name="TextBox 13">
            <a:extLst>
              <a:ext uri="{FF2B5EF4-FFF2-40B4-BE49-F238E27FC236}">
                <a16:creationId xmlns:a16="http://schemas.microsoft.com/office/drawing/2014/main" id="{3E60F160-63E9-2E03-417B-02995DE5A5B7}"/>
              </a:ext>
            </a:extLst>
          </p:cNvPr>
          <p:cNvSpPr txBox="1"/>
          <p:nvPr/>
        </p:nvSpPr>
        <p:spPr>
          <a:xfrm>
            <a:off x="7576457" y="3208215"/>
            <a:ext cx="2163670" cy="429990"/>
          </a:xfrm>
          <a:prstGeom prst="rect">
            <a:avLst/>
          </a:prstGeom>
          <a:noFill/>
        </p:spPr>
        <p:txBody>
          <a:bodyPr wrap="square" rtlCol="0">
            <a:spAutoFit/>
          </a:bodyPr>
          <a:lstStyle/>
          <a:p>
            <a:r>
              <a:rPr lang="en-US" dirty="0">
                <a:solidFill>
                  <a:srgbClr val="262087"/>
                </a:solidFill>
              </a:rPr>
              <a:t>Divided by this</a:t>
            </a:r>
          </a:p>
        </p:txBody>
      </p:sp>
      <p:pic>
        <p:nvPicPr>
          <p:cNvPr id="7" name="Picture 6">
            <a:extLst>
              <a:ext uri="{FF2B5EF4-FFF2-40B4-BE49-F238E27FC236}">
                <a16:creationId xmlns:a16="http://schemas.microsoft.com/office/drawing/2014/main" id="{DD0824CD-0AAE-A222-8F2D-A616D92D61DF}"/>
              </a:ext>
            </a:extLst>
          </p:cNvPr>
          <p:cNvPicPr>
            <a:picLocks noChangeAspect="1"/>
          </p:cNvPicPr>
          <p:nvPr/>
        </p:nvPicPr>
        <p:blipFill>
          <a:blip r:embed="rId3"/>
          <a:stretch>
            <a:fillRect/>
          </a:stretch>
        </p:blipFill>
        <p:spPr>
          <a:xfrm>
            <a:off x="1297583" y="4432833"/>
            <a:ext cx="10972800" cy="547225"/>
          </a:xfrm>
          <a:prstGeom prst="rect">
            <a:avLst/>
          </a:prstGeom>
          <a:solidFill>
            <a:schemeClr val="bg1"/>
          </a:solidFill>
          <a:effectLst>
            <a:outerShdw blurRad="25400" dist="12700" dir="2700000" algn="tl" rotWithShape="0">
              <a:prstClr val="black">
                <a:alpha val="40000"/>
              </a:prstClr>
            </a:outerShdw>
          </a:effectLst>
        </p:spPr>
      </p:pic>
      <p:sp>
        <p:nvSpPr>
          <p:cNvPr id="15" name="TextBox 14">
            <a:extLst>
              <a:ext uri="{FF2B5EF4-FFF2-40B4-BE49-F238E27FC236}">
                <a16:creationId xmlns:a16="http://schemas.microsoft.com/office/drawing/2014/main" id="{E046C221-51F2-5710-D7FF-062F00EBED31}"/>
              </a:ext>
            </a:extLst>
          </p:cNvPr>
          <p:cNvSpPr txBox="1"/>
          <p:nvPr/>
        </p:nvSpPr>
        <p:spPr>
          <a:xfrm>
            <a:off x="8918369" y="5438614"/>
            <a:ext cx="1949131" cy="767646"/>
          </a:xfrm>
          <a:prstGeom prst="rect">
            <a:avLst/>
          </a:prstGeom>
          <a:noFill/>
        </p:spPr>
        <p:txBody>
          <a:bodyPr wrap="square" rtlCol="0">
            <a:spAutoFit/>
          </a:bodyPr>
          <a:lstStyle/>
          <a:p>
            <a:pPr algn="ctr"/>
            <a:r>
              <a:rPr lang="en-US" dirty="0">
                <a:solidFill>
                  <a:srgbClr val="262087"/>
                </a:solidFill>
              </a:rPr>
              <a:t>Yields your </a:t>
            </a:r>
            <a:br>
              <a:rPr lang="en-US" dirty="0">
                <a:solidFill>
                  <a:srgbClr val="262087"/>
                </a:solidFill>
              </a:rPr>
            </a:br>
            <a:r>
              <a:rPr lang="en-US" dirty="0">
                <a:solidFill>
                  <a:srgbClr val="262087"/>
                </a:solidFill>
              </a:rPr>
              <a:t>levy rate</a:t>
            </a:r>
          </a:p>
        </p:txBody>
      </p:sp>
      <p:sp>
        <p:nvSpPr>
          <p:cNvPr id="19" name="Title 3">
            <a:extLst>
              <a:ext uri="{FF2B5EF4-FFF2-40B4-BE49-F238E27FC236}">
                <a16:creationId xmlns:a16="http://schemas.microsoft.com/office/drawing/2014/main" id="{A9FFE466-29EE-2457-5A20-D040421F174B}"/>
              </a:ext>
            </a:extLst>
          </p:cNvPr>
          <p:cNvSpPr>
            <a:spLocks noGrp="1"/>
          </p:cNvSpPr>
          <p:nvPr>
            <p:ph type="title"/>
          </p:nvPr>
        </p:nvSpPr>
        <p:spPr>
          <a:xfrm>
            <a:off x="0" y="1"/>
            <a:ext cx="12480925" cy="1222743"/>
          </a:xfrm>
          <a:prstGeom prst="rect">
            <a:avLst/>
          </a:prstGeom>
          <a:ln>
            <a:noFill/>
          </a:ln>
          <a:effectLst>
            <a:outerShdw blurRad="25400" dist="12700" dir="2700000" algn="tl" rotWithShape="0">
              <a:prstClr val="black">
                <a:alpha val="40000"/>
              </a:prstClr>
            </a:outerShdw>
          </a:effectLst>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latin typeface="+mj-lt"/>
              </a:rPr>
              <a:t>Levy Rate</a:t>
            </a:r>
          </a:p>
        </p:txBody>
      </p:sp>
      <p:pic>
        <p:nvPicPr>
          <p:cNvPr id="4" name="Picture 3">
            <a:extLst>
              <a:ext uri="{FF2B5EF4-FFF2-40B4-BE49-F238E27FC236}">
                <a16:creationId xmlns:a16="http://schemas.microsoft.com/office/drawing/2014/main" id="{B7046960-3122-7B0F-568B-72140BFD96CF}"/>
              </a:ext>
            </a:extLst>
          </p:cNvPr>
          <p:cNvPicPr>
            <a:picLocks noChangeAspect="1"/>
          </p:cNvPicPr>
          <p:nvPr/>
        </p:nvPicPr>
        <p:blipFill>
          <a:blip r:embed="rId4"/>
          <a:stretch>
            <a:fillRect/>
          </a:stretch>
        </p:blipFill>
        <p:spPr>
          <a:xfrm>
            <a:off x="382719" y="1895513"/>
            <a:ext cx="10972800" cy="539798"/>
          </a:xfrm>
          <a:prstGeom prst="rect">
            <a:avLst/>
          </a:prstGeom>
          <a:solidFill>
            <a:schemeClr val="bg1"/>
          </a:solidFill>
          <a:effectLst>
            <a:outerShdw blurRad="25400" dist="12700" dir="2700000" algn="tl" rotWithShape="0">
              <a:prstClr val="black">
                <a:alpha val="40000"/>
              </a:prstClr>
            </a:outerShdw>
          </a:effectLst>
        </p:spPr>
      </p:pic>
    </p:spTree>
    <p:extLst>
      <p:ext uri="{BB962C8B-B14F-4D97-AF65-F5344CB8AC3E}">
        <p14:creationId xmlns:p14="http://schemas.microsoft.com/office/powerpoint/2010/main" val="178695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3" y="1536192"/>
            <a:ext cx="11526072" cy="4753836"/>
          </a:xfrm>
        </p:spPr>
        <p:txBody>
          <a:bodyPr>
            <a:noAutofit/>
          </a:bodyPr>
          <a:lstStyle/>
          <a:p>
            <a:pPr marL="862013" lvl="2" indent="0">
              <a:lnSpc>
                <a:spcPct val="200000"/>
              </a:lnSpc>
              <a:buClr>
                <a:srgbClr val="262087"/>
              </a:buClr>
              <a:buNone/>
            </a:pPr>
            <a:r>
              <a:rPr lang="en-US" sz="2800" b="1" dirty="0">
                <a:solidFill>
                  <a:srgbClr val="262087"/>
                </a:solidFill>
              </a:rPr>
              <a:t>October 13</a:t>
            </a:r>
            <a:r>
              <a:rPr lang="en-US" sz="2800" dirty="0">
                <a:solidFill>
                  <a:srgbClr val="262087"/>
                </a:solidFill>
              </a:rPr>
              <a:t>: Oct. 15</a:t>
            </a:r>
            <a:r>
              <a:rPr lang="en-US" sz="2800" baseline="30000" dirty="0">
                <a:solidFill>
                  <a:srgbClr val="262087"/>
                </a:solidFill>
              </a:rPr>
              <a:t>th</a:t>
            </a:r>
            <a:r>
              <a:rPr lang="en-US" sz="2800" dirty="0">
                <a:solidFill>
                  <a:srgbClr val="262087"/>
                </a:solidFill>
              </a:rPr>
              <a:t> General Aid Certification released (this year)</a:t>
            </a:r>
          </a:p>
          <a:p>
            <a:pPr marL="862013" lvl="2" indent="0">
              <a:lnSpc>
                <a:spcPct val="200000"/>
              </a:lnSpc>
              <a:buClr>
                <a:srgbClr val="262087"/>
              </a:buClr>
              <a:buNone/>
            </a:pPr>
            <a:r>
              <a:rPr lang="en-US" sz="2800" b="1" dirty="0">
                <a:solidFill>
                  <a:srgbClr val="262087"/>
                </a:solidFill>
              </a:rPr>
              <a:t>November 1</a:t>
            </a:r>
            <a:r>
              <a:rPr lang="en-US" sz="2800" dirty="0">
                <a:solidFill>
                  <a:srgbClr val="262087"/>
                </a:solidFill>
              </a:rPr>
              <a:t>: Deadline for school boards to approve levies</a:t>
            </a:r>
          </a:p>
          <a:p>
            <a:pPr marL="862013" lvl="2" indent="0">
              <a:lnSpc>
                <a:spcPct val="100000"/>
              </a:lnSpc>
              <a:spcAft>
                <a:spcPts val="2800"/>
              </a:spcAft>
              <a:buClr>
                <a:srgbClr val="262087"/>
              </a:buClr>
              <a:buNone/>
            </a:pPr>
            <a:r>
              <a:rPr lang="en-US" sz="2800" b="1" dirty="0">
                <a:solidFill>
                  <a:srgbClr val="262087"/>
                </a:solidFill>
              </a:rPr>
              <a:t>November 3</a:t>
            </a:r>
            <a:r>
              <a:rPr lang="en-US" sz="2800" dirty="0">
                <a:solidFill>
                  <a:srgbClr val="262087"/>
                </a:solidFill>
              </a:rPr>
              <a:t>: Deadline to submit Tax Levies Report (usually the 4</a:t>
            </a:r>
            <a:r>
              <a:rPr lang="en-US" sz="2800" baseline="30000" dirty="0">
                <a:solidFill>
                  <a:srgbClr val="262087"/>
                </a:solidFill>
              </a:rPr>
              <a:t>th</a:t>
            </a:r>
            <a:r>
              <a:rPr lang="en-US" sz="2800" dirty="0">
                <a:solidFill>
                  <a:srgbClr val="262087"/>
                </a:solidFill>
              </a:rPr>
              <a:t>)</a:t>
            </a:r>
            <a:br>
              <a:rPr lang="en-US" sz="2800" dirty="0">
                <a:solidFill>
                  <a:srgbClr val="262087"/>
                </a:solidFill>
              </a:rPr>
            </a:br>
            <a:r>
              <a:rPr lang="en-US" sz="2800" dirty="0">
                <a:solidFill>
                  <a:srgbClr val="262087"/>
                </a:solidFill>
              </a:rPr>
              <a:t>(Friday)</a:t>
            </a:r>
          </a:p>
          <a:p>
            <a:pPr marL="862013" lvl="2" indent="0">
              <a:lnSpc>
                <a:spcPct val="100000"/>
              </a:lnSpc>
              <a:spcAft>
                <a:spcPts val="0"/>
              </a:spcAft>
              <a:buClr>
                <a:srgbClr val="262087"/>
              </a:buClr>
              <a:buNone/>
            </a:pPr>
            <a:r>
              <a:rPr lang="en-US" sz="2800" b="1" dirty="0">
                <a:solidFill>
                  <a:srgbClr val="262087"/>
                </a:solidFill>
              </a:rPr>
              <a:t>November 10</a:t>
            </a:r>
            <a:r>
              <a:rPr lang="en-US" sz="2800" dirty="0">
                <a:solidFill>
                  <a:srgbClr val="262087"/>
                </a:solidFill>
              </a:rPr>
              <a:t>: Deadline for district clerks to inform municipal  </a:t>
            </a:r>
            <a:br>
              <a:rPr lang="en-US" sz="2800" dirty="0">
                <a:solidFill>
                  <a:srgbClr val="262087"/>
                </a:solidFill>
              </a:rPr>
            </a:br>
            <a:r>
              <a:rPr lang="en-US" sz="2800" dirty="0">
                <a:solidFill>
                  <a:srgbClr val="262087"/>
                </a:solidFill>
              </a:rPr>
              <a:t>                                  clerks of their share of the tax levy</a:t>
            </a:r>
          </a:p>
        </p:txBody>
      </p:sp>
      <p:sp>
        <p:nvSpPr>
          <p:cNvPr id="5" name="Title 4"/>
          <p:cNvSpPr>
            <a:spLocks noGrp="1"/>
          </p:cNvSpPr>
          <p:nvPr>
            <p:ph type="title"/>
          </p:nvPr>
        </p:nvSpPr>
        <p:spPr>
          <a:xfrm>
            <a:off x="0" y="0"/>
            <a:ext cx="12480924" cy="1250066"/>
          </a:xfr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Timeline</a:t>
            </a:r>
          </a:p>
        </p:txBody>
      </p:sp>
    </p:spTree>
    <p:extLst>
      <p:ext uri="{BB962C8B-B14F-4D97-AF65-F5344CB8AC3E}">
        <p14:creationId xmlns:p14="http://schemas.microsoft.com/office/powerpoint/2010/main" val="30421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a:spLocks noGrp="1" noChangeArrowheads="1"/>
          </p:cNvSpPr>
          <p:nvPr>
            <p:ph type="title"/>
          </p:nvPr>
        </p:nvSpPr>
        <p:spPr>
          <a:xfrm>
            <a:off x="-1" y="1"/>
            <a:ext cx="12480925" cy="1250626"/>
          </a:xfr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Revenue Limits</a:t>
            </a:r>
          </a:p>
        </p:txBody>
      </p:sp>
      <p:sp>
        <p:nvSpPr>
          <p:cNvPr id="4" name="Rectangle 4"/>
          <p:cNvSpPr>
            <a:spLocks noChangeArrowheads="1"/>
          </p:cNvSpPr>
          <p:nvPr/>
        </p:nvSpPr>
        <p:spPr bwMode="auto">
          <a:xfrm>
            <a:off x="286717" y="1347822"/>
            <a:ext cx="6619410" cy="5386090"/>
          </a:xfrm>
          <a:prstGeom prst="rect">
            <a:avLst/>
          </a:prstGeom>
          <a:noFill/>
          <a:ln w="9525" algn="ctr">
            <a:noFill/>
            <a:miter lim="800000"/>
            <a:headEnd/>
            <a:tailEnd/>
          </a:ln>
          <a:effectLst/>
        </p:spPr>
        <p:txBody>
          <a:bodyPr wrap="square">
            <a:spAutoFit/>
          </a:bodyPr>
          <a:lstStyle/>
          <a:p>
            <a:pPr>
              <a:lnSpc>
                <a:spcPct val="150000"/>
              </a:lnSpc>
              <a:spcAft>
                <a:spcPts val="1200"/>
              </a:spcAft>
            </a:pPr>
            <a:r>
              <a:rPr lang="en-US" sz="2800" b="1" dirty="0">
                <a:solidFill>
                  <a:srgbClr val="262087"/>
                </a:solidFill>
              </a:rPr>
              <a:t>How can I predict future limits? </a:t>
            </a:r>
          </a:p>
          <a:p>
            <a:pPr marL="342900" indent="-342900">
              <a:spcAft>
                <a:spcPts val="1200"/>
              </a:spcAft>
              <a:buFont typeface="Wingdings" panose="05000000000000000000" pitchFamily="2" charset="2"/>
              <a:buChar char="Ø"/>
            </a:pPr>
            <a:r>
              <a:rPr lang="en-US" sz="2800" dirty="0">
                <a:solidFill>
                  <a:srgbClr val="262087"/>
                </a:solidFill>
                <a:hlinkClick r:id="rId3">
                  <a:extLst>
                    <a:ext uri="{A12FA001-AC4F-418D-AE19-62706E023703}">
                      <ahyp:hlinkClr xmlns:ahyp="http://schemas.microsoft.com/office/drawing/2018/hyperlinkcolor" val="tx"/>
                    </a:ext>
                  </a:extLst>
                </a:hlinkClick>
              </a:rPr>
              <a:t>SFS Home</a:t>
            </a:r>
            <a:br>
              <a:rPr lang="en-US" sz="2800" dirty="0">
                <a:solidFill>
                  <a:srgbClr val="262087"/>
                </a:solidFill>
              </a:rPr>
            </a:b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4">
                  <a:extLst>
                    <a:ext uri="{A12FA001-AC4F-418D-AE19-62706E023703}">
                      <ahyp:hlinkClr xmlns:ahyp="http://schemas.microsoft.com/office/drawing/2018/hyperlinkcolor" val="tx"/>
                    </a:ext>
                  </a:extLst>
                </a:hlinkClick>
              </a:rPr>
              <a:t>Revenue Limit Worksheets for </a:t>
            </a:r>
            <a:br>
              <a:rPr lang="en-US" sz="2800" dirty="0">
                <a:solidFill>
                  <a:srgbClr val="262087"/>
                </a:solidFill>
                <a:hlinkClick r:id="rId4">
                  <a:extLst>
                    <a:ext uri="{A12FA001-AC4F-418D-AE19-62706E023703}">
                      <ahyp:hlinkClr xmlns:ahyp="http://schemas.microsoft.com/office/drawing/2018/hyperlinkcolor" val="tx"/>
                    </a:ext>
                  </a:extLst>
                </a:hlinkClick>
              </a:rPr>
            </a:br>
            <a:r>
              <a:rPr lang="en-US" sz="2800" dirty="0">
                <a:solidFill>
                  <a:srgbClr val="262087"/>
                </a:solidFill>
                <a:hlinkClick r:id="rId4">
                  <a:extLst>
                    <a:ext uri="{A12FA001-AC4F-418D-AE19-62706E023703}">
                      <ahyp:hlinkClr xmlns:ahyp="http://schemas.microsoft.com/office/drawing/2018/hyperlinkcolor" val="tx"/>
                    </a:ext>
                  </a:extLst>
                </a:hlinkClick>
              </a:rPr>
              <a:t>Budget Planning</a:t>
            </a:r>
            <a:br>
              <a:rPr lang="en-US" sz="2800" dirty="0">
                <a:solidFill>
                  <a:srgbClr val="262087"/>
                </a:solidFill>
              </a:rPr>
            </a:b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5">
                  <a:extLst>
                    <a:ext uri="{A12FA001-AC4F-418D-AE19-62706E023703}">
                      <ahyp:hlinkClr xmlns:ahyp="http://schemas.microsoft.com/office/drawing/2018/hyperlinkcolor" val="tx"/>
                    </a:ext>
                  </a:extLst>
                </a:hlinkClick>
              </a:rPr>
              <a:t>2023-24 Pre-Populated Revenue </a:t>
            </a:r>
            <a:br>
              <a:rPr lang="en-US" sz="2800" dirty="0">
                <a:solidFill>
                  <a:srgbClr val="262087"/>
                </a:solidFill>
                <a:hlinkClick r:id="rId5">
                  <a:extLst>
                    <a:ext uri="{A12FA001-AC4F-418D-AE19-62706E023703}">
                      <ahyp:hlinkClr xmlns:ahyp="http://schemas.microsoft.com/office/drawing/2018/hyperlinkcolor" val="tx"/>
                    </a:ext>
                  </a:extLst>
                </a:hlinkClick>
              </a:rPr>
            </a:br>
            <a:r>
              <a:rPr lang="en-US" sz="2800" dirty="0">
                <a:solidFill>
                  <a:srgbClr val="262087"/>
                </a:solidFill>
                <a:hlinkClick r:id="rId5">
                  <a:extLst>
                    <a:ext uri="{A12FA001-AC4F-418D-AE19-62706E023703}">
                      <ahyp:hlinkClr xmlns:ahyp="http://schemas.microsoft.com/office/drawing/2018/hyperlinkcolor" val="tx"/>
                    </a:ext>
                  </a:extLst>
                </a:hlinkClick>
              </a:rPr>
              <a:t>Limit Worksheet</a:t>
            </a:r>
            <a:endParaRPr lang="en-US" sz="2800" dirty="0">
              <a:solidFill>
                <a:srgbClr val="262087"/>
              </a:solidFill>
            </a:endParaRPr>
          </a:p>
          <a:p>
            <a:pPr marL="342900" indent="-342900">
              <a:spcAft>
                <a:spcPts val="1200"/>
              </a:spcAft>
              <a:buFont typeface="Wingdings" panose="05000000000000000000" pitchFamily="2" charset="2"/>
              <a:buChar char="Ø"/>
            </a:pP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6">
                  <a:extLst>
                    <a:ext uri="{A12FA001-AC4F-418D-AE19-62706E023703}">
                      <ahyp:hlinkClr xmlns:ahyp="http://schemas.microsoft.com/office/drawing/2018/hyperlinkcolor" val="tx"/>
                    </a:ext>
                  </a:extLst>
                </a:hlinkClick>
              </a:rPr>
              <a:t>Longitudinal Revenue Limit Data</a:t>
            </a:r>
            <a:endParaRPr lang="en-US" sz="2800" dirty="0">
              <a:solidFill>
                <a:srgbClr val="262087"/>
              </a:solidFill>
            </a:endParaRPr>
          </a:p>
        </p:txBody>
      </p:sp>
      <p:pic>
        <p:nvPicPr>
          <p:cNvPr id="7" name="Picture 6">
            <a:extLst>
              <a:ext uri="{FF2B5EF4-FFF2-40B4-BE49-F238E27FC236}">
                <a16:creationId xmlns:a16="http://schemas.microsoft.com/office/drawing/2014/main" id="{9367F4A5-11FF-4A78-86F3-1334CC1F7343}"/>
              </a:ext>
            </a:extLst>
          </p:cNvPr>
          <p:cNvPicPr>
            <a:picLocks noChangeAspect="1"/>
          </p:cNvPicPr>
          <p:nvPr/>
        </p:nvPicPr>
        <p:blipFill>
          <a:blip r:embed="rId7"/>
          <a:stretch>
            <a:fillRect/>
          </a:stretch>
        </p:blipFill>
        <p:spPr>
          <a:xfrm>
            <a:off x="7098632" y="1499030"/>
            <a:ext cx="4657272" cy="4995907"/>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35969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2813448" y="6398824"/>
            <a:ext cx="1950861" cy="468207"/>
          </a:xfrm>
          <a:prstGeom prst="rect">
            <a:avLst/>
          </a:prstGeom>
          <a:noFill/>
          <a:ln w="9525">
            <a:noFill/>
            <a:miter lim="800000"/>
            <a:headEnd/>
            <a:tailEnd/>
          </a:ln>
        </p:spPr>
        <p:txBody>
          <a:bodyPr wrap="none" anchor="ctr"/>
          <a:lstStyle/>
          <a:p>
            <a:endParaRPr lang="en-US" sz="2247" dirty="0"/>
          </a:p>
        </p:txBody>
      </p:sp>
      <p:sp>
        <p:nvSpPr>
          <p:cNvPr id="52227" name="Rectangle 3"/>
          <p:cNvSpPr>
            <a:spLocks noChangeArrowheads="1"/>
          </p:cNvSpPr>
          <p:nvPr/>
        </p:nvSpPr>
        <p:spPr bwMode="auto">
          <a:xfrm>
            <a:off x="5310553" y="6398824"/>
            <a:ext cx="2965309" cy="468207"/>
          </a:xfrm>
          <a:prstGeom prst="rect">
            <a:avLst/>
          </a:prstGeom>
          <a:noFill/>
          <a:ln w="9525">
            <a:noFill/>
            <a:miter lim="800000"/>
            <a:headEnd/>
            <a:tailEnd/>
          </a:ln>
        </p:spPr>
        <p:txBody>
          <a:bodyPr wrap="none" anchor="ctr"/>
          <a:lstStyle/>
          <a:p>
            <a:endParaRPr lang="en-US" sz="2247" dirty="0"/>
          </a:p>
        </p:txBody>
      </p:sp>
      <p:sp>
        <p:nvSpPr>
          <p:cNvPr id="11" name="Rectangle 7"/>
          <p:cNvSpPr>
            <a:spLocks noChangeArrowheads="1"/>
          </p:cNvSpPr>
          <p:nvPr/>
        </p:nvSpPr>
        <p:spPr bwMode="auto">
          <a:xfrm>
            <a:off x="1" y="0"/>
            <a:ext cx="12480924" cy="1280160"/>
          </a:xfrm>
          <a:prstGeom prst="rect">
            <a:avLst/>
          </a:prstGeom>
          <a:ln>
            <a:noFill/>
          </a:ln>
        </p:spPr>
        <p:txBody>
          <a:bodyPr vert="horz" lIns="91440" tIns="45720" rIns="91440" bIns="45720" rtlCol="0" anchor="ctr">
            <a:noAutofit/>
          </a:bodyPr>
          <a:lstStyle/>
          <a:p>
            <a:pPr algn="ctr" defTabSz="936071">
              <a:lnSpc>
                <a:spcPct val="90000"/>
              </a:lnSpc>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Questions?</a:t>
            </a:r>
          </a:p>
        </p:txBody>
      </p:sp>
      <p:sp>
        <p:nvSpPr>
          <p:cNvPr id="6" name="TextBox 11">
            <a:extLst>
              <a:ext uri="{FF2B5EF4-FFF2-40B4-BE49-F238E27FC236}">
                <a16:creationId xmlns:a16="http://schemas.microsoft.com/office/drawing/2014/main" id="{FF06EF84-4D58-4881-9930-F49D805896D0}"/>
              </a:ext>
            </a:extLst>
          </p:cNvPr>
          <p:cNvSpPr txBox="1">
            <a:spLocks noChangeArrowheads="1"/>
          </p:cNvSpPr>
          <p:nvPr/>
        </p:nvSpPr>
        <p:spPr bwMode="auto">
          <a:xfrm>
            <a:off x="1597510" y="1803866"/>
            <a:ext cx="9285903" cy="3736920"/>
          </a:xfrm>
          <a:prstGeom prst="rect">
            <a:avLst/>
          </a:prstGeom>
          <a:noFill/>
          <a:ln w="9525">
            <a:noFill/>
            <a:miter lim="800000"/>
            <a:headEnd/>
            <a:tailEnd/>
          </a:ln>
        </p:spPr>
        <p:txBody>
          <a:bodyPr wrap="square">
            <a:spAutoFit/>
          </a:bodyPr>
          <a:lstStyle/>
          <a:p>
            <a:pPr algn="ctr">
              <a:defRPr/>
            </a:pPr>
            <a:r>
              <a:rPr lang="en-US" sz="2048" b="1" dirty="0">
                <a:solidFill>
                  <a:srgbClr val="262087"/>
                </a:solidFill>
              </a:rPr>
              <a:t> </a:t>
            </a:r>
            <a:r>
              <a:rPr lang="en-US" sz="2800" b="1" dirty="0">
                <a:solidFill>
                  <a:srgbClr val="262087"/>
                </a:solidFill>
              </a:rPr>
              <a:t>DPI School Financial Services Team</a:t>
            </a:r>
          </a:p>
          <a:p>
            <a:pPr algn="ctr">
              <a:defRPr/>
            </a:pPr>
            <a:r>
              <a:rPr lang="en-US" sz="2800" b="1" u="sng" dirty="0">
                <a:solidFill>
                  <a:srgbClr val="262087"/>
                </a:solidFill>
                <a:hlinkClick r:id="rId3">
                  <a:extLst>
                    <a:ext uri="{A12FA001-AC4F-418D-AE19-62706E023703}">
                      <ahyp:hlinkClr xmlns:ahyp="http://schemas.microsoft.com/office/drawing/2018/hyperlinkcolor" val="tx"/>
                    </a:ext>
                  </a:extLst>
                </a:hlinkClick>
              </a:rPr>
              <a:t>https://dpi.wi.gov/sfs</a:t>
            </a:r>
            <a:r>
              <a:rPr lang="en-US" sz="2800" b="1" u="sng" dirty="0">
                <a:solidFill>
                  <a:srgbClr val="262087"/>
                </a:solidFill>
              </a:rPr>
              <a:t> </a:t>
            </a:r>
            <a:endParaRPr lang="en-US" sz="2800" b="1" u="sng" dirty="0">
              <a:solidFill>
                <a:srgbClr val="262087"/>
              </a:solidFill>
              <a:effectLst>
                <a:outerShdw blurRad="38100" dist="38100" dir="2700000" algn="tl">
                  <a:srgbClr val="000000">
                    <a:alpha val="43137"/>
                  </a:srgbClr>
                </a:outerShdw>
              </a:effectLst>
            </a:endParaRPr>
          </a:p>
          <a:p>
            <a:pPr>
              <a:lnSpc>
                <a:spcPct val="100000"/>
              </a:lnSpc>
              <a:spcBef>
                <a:spcPts val="300"/>
              </a:spcBef>
              <a:spcAft>
                <a:spcPts val="200"/>
              </a:spcAft>
              <a:buNone/>
              <a:defRPr/>
            </a:pPr>
            <a:endParaRPr lang="en-US" sz="2800" b="1" dirty="0">
              <a:solidFill>
                <a:srgbClr val="262087"/>
              </a:solidFill>
            </a:endParaRPr>
          </a:p>
          <a:p>
            <a:pPr>
              <a:spcBef>
                <a:spcPts val="300"/>
              </a:spcBef>
              <a:spcAft>
                <a:spcPts val="200"/>
              </a:spcAft>
              <a:defRPr/>
            </a:pPr>
            <a:r>
              <a:rPr lang="en-US" sz="2800" b="1" dirty="0">
                <a:solidFill>
                  <a:srgbClr val="262087"/>
                </a:solidFill>
                <a:highlight>
                  <a:srgbClr val="FFFF00"/>
                </a:highlight>
              </a:rPr>
              <a:t>dpifin@dpi.wi.gov				</a:t>
            </a:r>
            <a:r>
              <a:rPr lang="en-US" sz="2800" dirty="0">
                <a:solidFill>
                  <a:srgbClr val="262087"/>
                </a:solidFill>
                <a:highlight>
                  <a:srgbClr val="FFFF00"/>
                </a:highlight>
              </a:rPr>
              <a:t>608-267-9114</a:t>
            </a:r>
          </a:p>
          <a:p>
            <a:pPr>
              <a:spcBef>
                <a:spcPts val="300"/>
              </a:spcBef>
              <a:spcAft>
                <a:spcPts val="200"/>
              </a:spcAft>
              <a:defRPr/>
            </a:pPr>
            <a:endParaRPr lang="en-US" sz="2800" dirty="0">
              <a:solidFill>
                <a:srgbClr val="262087"/>
              </a:solidFill>
            </a:endParaRPr>
          </a:p>
          <a:p>
            <a:pPr>
              <a:spcBef>
                <a:spcPts val="300"/>
              </a:spcBef>
              <a:spcAft>
                <a:spcPts val="200"/>
              </a:spcAft>
              <a:defRPr/>
            </a:pPr>
            <a:r>
              <a:rPr lang="en-US" sz="2800" b="1" dirty="0">
                <a:solidFill>
                  <a:srgbClr val="262087"/>
                </a:solidFill>
              </a:rPr>
              <a:t>Mark Elworthy, Director			</a:t>
            </a:r>
            <a:r>
              <a:rPr lang="en-US" sz="2800" dirty="0">
                <a:solidFill>
                  <a:srgbClr val="262087"/>
                </a:solidFill>
              </a:rPr>
              <a:t>608-266-9534</a:t>
            </a:r>
          </a:p>
          <a:p>
            <a:pPr>
              <a:lnSpc>
                <a:spcPct val="100000"/>
              </a:lnSpc>
              <a:spcBef>
                <a:spcPts val="300"/>
              </a:spcBef>
              <a:spcAft>
                <a:spcPts val="200"/>
              </a:spcAft>
              <a:buNone/>
              <a:defRPr/>
            </a:pPr>
            <a:r>
              <a:rPr lang="en-US" sz="2800" b="1" dirty="0">
                <a:solidFill>
                  <a:srgbClr val="262087"/>
                </a:solidFill>
              </a:rPr>
              <a:t>Ben Kopitzke, Finance Consultant		</a:t>
            </a:r>
            <a:r>
              <a:rPr lang="en-US" sz="2800" dirty="0">
                <a:solidFill>
                  <a:srgbClr val="262087"/>
                </a:solidFill>
              </a:rPr>
              <a:t>608-267-9279</a:t>
            </a:r>
          </a:p>
          <a:p>
            <a:endParaRPr lang="en-US" sz="2000" b="1"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480925" cy="1288472"/>
          </a:xfrm>
          <a:prstGeom prst="rect">
            <a:avLst/>
          </a:prstGeom>
          <a:ln>
            <a:noFill/>
          </a:ln>
          <a:effectLst>
            <a:outerShdw blurRad="25400" dist="12700" dir="2700000" algn="tl" rotWithShape="0">
              <a:prstClr val="black">
                <a:alpha val="40000"/>
              </a:prstClr>
            </a:outerShdw>
          </a:effectLst>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latin typeface="+mj-lt"/>
              </a:rPr>
              <a:t>Revenue Limits, School Aids,</a:t>
            </a:r>
            <a:br>
              <a:rPr lang="en-US" sz="4000" dirty="0">
                <a:effectLst>
                  <a:outerShdw blurRad="38100" dist="38100" dir="2700000" algn="tl">
                    <a:srgbClr val="000000">
                      <a:alpha val="43137"/>
                    </a:srgbClr>
                  </a:outerShdw>
                </a:effectLst>
                <a:latin typeface="+mj-lt"/>
              </a:rPr>
            </a:br>
            <a:r>
              <a:rPr lang="en-US" sz="4000" dirty="0">
                <a:effectLst>
                  <a:outerShdw blurRad="38100" dist="38100" dir="2700000" algn="tl">
                    <a:srgbClr val="000000">
                      <a:alpha val="43137"/>
                    </a:srgbClr>
                  </a:outerShdw>
                </a:effectLst>
                <a:latin typeface="+mj-lt"/>
              </a:rPr>
              <a:t> and Property Tax Levies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8208063"/>
              </p:ext>
            </p:extLst>
          </p:nvPr>
        </p:nvGraphicFramePr>
        <p:xfrm>
          <a:off x="2026602" y="1638724"/>
          <a:ext cx="8427720" cy="4634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8626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5282" y="1451766"/>
            <a:ext cx="9393381" cy="5072240"/>
          </a:xfrm>
        </p:spPr>
        <p:txBody>
          <a:bodyPr>
            <a:normAutofit lnSpcReduction="10000"/>
          </a:bodyPr>
          <a:lstStyle/>
          <a:p>
            <a:pPr>
              <a:lnSpc>
                <a:spcPct val="100000"/>
              </a:lnSpc>
              <a:buFont typeface="Wingdings" panose="05000000000000000000" pitchFamily="2" charset="2"/>
              <a:buChar char="Ø"/>
            </a:pPr>
            <a:r>
              <a:rPr lang="en-US" sz="3000" b="1" dirty="0">
                <a:solidFill>
                  <a:srgbClr val="262087"/>
                </a:solidFill>
              </a:rPr>
              <a:t> Regulates Revenues for Funds 10, 38 and 41</a:t>
            </a:r>
          </a:p>
          <a:p>
            <a:pPr marL="914400" lvl="1" indent="-457200">
              <a:lnSpc>
                <a:spcPct val="100000"/>
              </a:lnSpc>
              <a:buFont typeface="Wingdings" panose="05000000000000000000" pitchFamily="2" charset="2"/>
              <a:buChar char="Ø"/>
            </a:pPr>
            <a:r>
              <a:rPr lang="en-US" sz="3000" dirty="0">
                <a:solidFill>
                  <a:srgbClr val="262087"/>
                </a:solidFill>
              </a:rPr>
              <a:t>General Fund (10)</a:t>
            </a:r>
          </a:p>
          <a:p>
            <a:pPr marL="1371600" lvl="2" indent="-457200">
              <a:lnSpc>
                <a:spcPct val="100000"/>
              </a:lnSpc>
              <a:buFont typeface="Wingdings" panose="05000000000000000000" pitchFamily="2" charset="2"/>
              <a:buChar char="Ø"/>
            </a:pPr>
            <a:r>
              <a:rPr lang="en-US" sz="3000" dirty="0">
                <a:solidFill>
                  <a:srgbClr val="262087"/>
                </a:solidFill>
              </a:rPr>
              <a:t>Property Tax Levy</a:t>
            </a:r>
          </a:p>
          <a:p>
            <a:pPr marL="1371600" lvl="2" indent="-457200">
              <a:lnSpc>
                <a:spcPct val="100000"/>
              </a:lnSpc>
              <a:buFont typeface="Wingdings" panose="05000000000000000000" pitchFamily="2" charset="2"/>
              <a:buChar char="Ø"/>
            </a:pPr>
            <a:r>
              <a:rPr lang="en-US" sz="3000" dirty="0">
                <a:solidFill>
                  <a:srgbClr val="262087"/>
                </a:solidFill>
              </a:rPr>
              <a:t>General State Aid</a:t>
            </a:r>
          </a:p>
          <a:p>
            <a:pPr marL="1371600" lvl="2" indent="-457200">
              <a:lnSpc>
                <a:spcPct val="100000"/>
              </a:lnSpc>
              <a:buFont typeface="Wingdings" panose="05000000000000000000" pitchFamily="2" charset="2"/>
              <a:buChar char="Ø"/>
            </a:pPr>
            <a:r>
              <a:rPr lang="en-US" sz="3000" dirty="0">
                <a:solidFill>
                  <a:srgbClr val="262087"/>
                </a:solidFill>
              </a:rPr>
              <a:t>Computer Aid</a:t>
            </a:r>
          </a:p>
          <a:p>
            <a:pPr marL="862013" lvl="1" indent="-457200">
              <a:lnSpc>
                <a:spcPct val="100000"/>
              </a:lnSpc>
              <a:buFont typeface="Wingdings" panose="05000000000000000000" pitchFamily="2" charset="2"/>
              <a:buChar char="Ø"/>
            </a:pPr>
            <a:r>
              <a:rPr lang="en-US" sz="3000" dirty="0">
                <a:solidFill>
                  <a:srgbClr val="262087"/>
                </a:solidFill>
              </a:rPr>
              <a:t>Non-Referendum Debt Service Fund (38)</a:t>
            </a:r>
          </a:p>
          <a:p>
            <a:pPr marL="1371600" lvl="2" indent="-457200">
              <a:lnSpc>
                <a:spcPct val="100000"/>
              </a:lnSpc>
              <a:buFont typeface="Wingdings" panose="05000000000000000000" pitchFamily="2" charset="2"/>
              <a:buChar char="Ø"/>
            </a:pPr>
            <a:r>
              <a:rPr lang="en-US" sz="3000" dirty="0">
                <a:solidFill>
                  <a:srgbClr val="262087"/>
                </a:solidFill>
              </a:rPr>
              <a:t>Property Tax Levy</a:t>
            </a:r>
          </a:p>
          <a:p>
            <a:pPr marL="914400" lvl="1" indent="-457200">
              <a:lnSpc>
                <a:spcPct val="100000"/>
              </a:lnSpc>
              <a:buFont typeface="Wingdings" panose="05000000000000000000" pitchFamily="2" charset="2"/>
              <a:buChar char="Ø"/>
            </a:pPr>
            <a:r>
              <a:rPr lang="en-US" sz="3000" dirty="0">
                <a:solidFill>
                  <a:srgbClr val="262087"/>
                </a:solidFill>
              </a:rPr>
              <a:t>Capital Projects Fund (41)</a:t>
            </a:r>
          </a:p>
          <a:p>
            <a:pPr marL="1371600" lvl="2" indent="-457200">
              <a:lnSpc>
                <a:spcPct val="100000"/>
              </a:lnSpc>
              <a:buFont typeface="Wingdings" panose="05000000000000000000" pitchFamily="2" charset="2"/>
              <a:buChar char="Ø"/>
            </a:pPr>
            <a:r>
              <a:rPr lang="en-US" sz="3000" dirty="0">
                <a:solidFill>
                  <a:srgbClr val="262087"/>
                </a:solidFill>
              </a:rPr>
              <a:t>Property Tax Levy</a:t>
            </a:r>
          </a:p>
        </p:txBody>
      </p:sp>
      <p:sp>
        <p:nvSpPr>
          <p:cNvPr id="5" name="Title 4"/>
          <p:cNvSpPr>
            <a:spLocks noGrp="1"/>
          </p:cNvSpPr>
          <p:nvPr>
            <p:ph type="title"/>
          </p:nvPr>
        </p:nvSpPr>
        <p:spPr>
          <a:xfrm>
            <a:off x="0" y="1"/>
            <a:ext cx="12420601" cy="1243583"/>
          </a:xfr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What is within Revenue Limits?</a:t>
            </a:r>
          </a:p>
        </p:txBody>
      </p:sp>
    </p:spTree>
    <p:extLst>
      <p:ext uri="{BB962C8B-B14F-4D97-AF65-F5344CB8AC3E}">
        <p14:creationId xmlns:p14="http://schemas.microsoft.com/office/powerpoint/2010/main" val="41679623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24608" y="1536192"/>
            <a:ext cx="10868470" cy="4753836"/>
          </a:xfrm>
        </p:spPr>
        <p:txBody>
          <a:bodyPr>
            <a:noAutofit/>
          </a:bodyPr>
          <a:lstStyle/>
          <a:p>
            <a:pPr marL="1376363" lvl="2" indent="-514350">
              <a:lnSpc>
                <a:spcPct val="150000"/>
              </a:lnSpc>
              <a:buClr>
                <a:srgbClr val="262087"/>
              </a:buClr>
              <a:buFont typeface="Wingdings" panose="05000000000000000000" pitchFamily="2" charset="2"/>
              <a:buChar char="Ø"/>
            </a:pPr>
            <a:r>
              <a:rPr lang="en-US" sz="2800" dirty="0">
                <a:solidFill>
                  <a:srgbClr val="262087"/>
                </a:solidFill>
              </a:rPr>
              <a:t>Categorical Aids (Special Education, Per Pupil Aid, Library, Transportation, AGR, Sparsity, etc.)</a:t>
            </a:r>
          </a:p>
          <a:p>
            <a:pPr marL="1376363" lvl="2" indent="-514350">
              <a:lnSpc>
                <a:spcPct val="150000"/>
              </a:lnSpc>
              <a:buClr>
                <a:srgbClr val="262087"/>
              </a:buClr>
              <a:buFont typeface="Wingdings" panose="05000000000000000000" pitchFamily="2" charset="2"/>
              <a:buChar char="Ø"/>
            </a:pPr>
            <a:r>
              <a:rPr lang="en-US" sz="2800" dirty="0">
                <a:solidFill>
                  <a:srgbClr val="262087"/>
                </a:solidFill>
              </a:rPr>
              <a:t>State and Federal Grants</a:t>
            </a:r>
          </a:p>
          <a:p>
            <a:pPr marL="1376363" lvl="2" indent="-514350">
              <a:lnSpc>
                <a:spcPct val="150000"/>
              </a:lnSpc>
              <a:buClr>
                <a:srgbClr val="262087"/>
              </a:buClr>
              <a:buFont typeface="Wingdings" panose="05000000000000000000" pitchFamily="2" charset="2"/>
              <a:buChar char="Ø"/>
            </a:pPr>
            <a:r>
              <a:rPr lang="en-US" sz="2800" dirty="0">
                <a:solidFill>
                  <a:srgbClr val="262087"/>
                </a:solidFill>
              </a:rPr>
              <a:t>Student Fees, Gate Receipts, and Donations</a:t>
            </a:r>
          </a:p>
          <a:p>
            <a:pPr marL="1376363" lvl="2" indent="-514350">
              <a:lnSpc>
                <a:spcPct val="150000"/>
              </a:lnSpc>
              <a:buClr>
                <a:srgbClr val="262087"/>
              </a:buClr>
              <a:buFont typeface="Wingdings" panose="05000000000000000000" pitchFamily="2" charset="2"/>
              <a:buChar char="Ø"/>
            </a:pPr>
            <a:r>
              <a:rPr lang="en-US" sz="2800" dirty="0">
                <a:solidFill>
                  <a:srgbClr val="262087"/>
                </a:solidFill>
              </a:rPr>
              <a:t>Tax Levy for Referendum Approved Debt Service Fund (39)</a:t>
            </a:r>
          </a:p>
          <a:p>
            <a:pPr marL="1376363" lvl="2" indent="-514350">
              <a:lnSpc>
                <a:spcPct val="150000"/>
              </a:lnSpc>
              <a:buClr>
                <a:srgbClr val="262087"/>
              </a:buClr>
              <a:buFont typeface="Wingdings" panose="05000000000000000000" pitchFamily="2" charset="2"/>
              <a:buChar char="Ø"/>
            </a:pPr>
            <a:r>
              <a:rPr lang="en-US" sz="2800" dirty="0">
                <a:solidFill>
                  <a:srgbClr val="262087"/>
                </a:solidFill>
              </a:rPr>
              <a:t>Tax Levy for Community Service Fund (80) </a:t>
            </a:r>
          </a:p>
        </p:txBody>
      </p:sp>
      <p:sp>
        <p:nvSpPr>
          <p:cNvPr id="5" name="Title 4"/>
          <p:cNvSpPr>
            <a:spLocks noGrp="1"/>
          </p:cNvSpPr>
          <p:nvPr>
            <p:ph type="title"/>
          </p:nvPr>
        </p:nvSpPr>
        <p:spPr>
          <a:xfrm>
            <a:off x="0" y="0"/>
            <a:ext cx="12480924" cy="1250066"/>
          </a:xfr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What is outside the Revenue Limit?</a:t>
            </a:r>
          </a:p>
        </p:txBody>
      </p:sp>
    </p:spTree>
    <p:extLst>
      <p:ext uri="{BB962C8B-B14F-4D97-AF65-F5344CB8AC3E}">
        <p14:creationId xmlns:p14="http://schemas.microsoft.com/office/powerpoint/2010/main" val="2837716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500472-E565-2EC4-A4D9-30A7BDEDDF22}"/>
              </a:ext>
            </a:extLst>
          </p:cNvPr>
          <p:cNvPicPr>
            <a:picLocks noChangeAspect="1"/>
          </p:cNvPicPr>
          <p:nvPr/>
        </p:nvPicPr>
        <p:blipFill>
          <a:blip r:embed="rId3"/>
          <a:stretch>
            <a:fillRect/>
          </a:stretch>
        </p:blipFill>
        <p:spPr>
          <a:xfrm>
            <a:off x="1039369" y="82550"/>
            <a:ext cx="10402186" cy="6858000"/>
          </a:xfrm>
          <a:prstGeom prst="rect">
            <a:avLst/>
          </a:prstGeom>
          <a:solidFill>
            <a:schemeClr val="bg1"/>
          </a:solidFill>
          <a:effectLst>
            <a:outerShdw blurRad="25400" dist="12700" dir="2700000" algn="tl" rotWithShape="0">
              <a:prstClr val="black">
                <a:alpha val="40000"/>
              </a:prstClr>
            </a:outerShdw>
          </a:effectLst>
        </p:spPr>
      </p:pic>
      <p:sp>
        <p:nvSpPr>
          <p:cNvPr id="9" name="Rectangle 8">
            <a:extLst>
              <a:ext uri="{FF2B5EF4-FFF2-40B4-BE49-F238E27FC236}">
                <a16:creationId xmlns:a16="http://schemas.microsoft.com/office/drawing/2014/main" id="{25AEB083-64BC-EBBC-FF8C-C4C2CE5F8762}"/>
              </a:ext>
            </a:extLst>
          </p:cNvPr>
          <p:cNvSpPr/>
          <p:nvPr/>
        </p:nvSpPr>
        <p:spPr>
          <a:xfrm>
            <a:off x="10497787" y="599479"/>
            <a:ext cx="943768" cy="172417"/>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
        <p:nvSpPr>
          <p:cNvPr id="10" name="Rectangle 9">
            <a:extLst>
              <a:ext uri="{FF2B5EF4-FFF2-40B4-BE49-F238E27FC236}">
                <a16:creationId xmlns:a16="http://schemas.microsoft.com/office/drawing/2014/main" id="{50078075-D4E4-BD80-6EEE-6A3244ACAA21}"/>
              </a:ext>
            </a:extLst>
          </p:cNvPr>
          <p:cNvSpPr/>
          <p:nvPr/>
        </p:nvSpPr>
        <p:spPr>
          <a:xfrm>
            <a:off x="9566828" y="732001"/>
            <a:ext cx="943768" cy="172417"/>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Tree>
    <p:extLst>
      <p:ext uri="{BB962C8B-B14F-4D97-AF65-F5344CB8AC3E}">
        <p14:creationId xmlns:p14="http://schemas.microsoft.com/office/powerpoint/2010/main" val="1385900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71DE997-296A-A75F-3EB5-B63E18D395AA}"/>
              </a:ext>
            </a:extLst>
          </p:cNvPr>
          <p:cNvPicPr>
            <a:picLocks noChangeAspect="1"/>
          </p:cNvPicPr>
          <p:nvPr/>
        </p:nvPicPr>
        <p:blipFill>
          <a:blip r:embed="rId3"/>
          <a:stretch>
            <a:fillRect/>
          </a:stretch>
        </p:blipFill>
        <p:spPr>
          <a:xfrm>
            <a:off x="1039369" y="82550"/>
            <a:ext cx="10402186" cy="6858000"/>
          </a:xfrm>
          <a:prstGeom prst="rect">
            <a:avLst/>
          </a:prstGeom>
          <a:solidFill>
            <a:schemeClr val="bg1"/>
          </a:solidFill>
          <a:effectLst>
            <a:outerShdw blurRad="25400" dist="12700" dir="2700000" algn="tl" rotWithShape="0">
              <a:prstClr val="black">
                <a:alpha val="40000"/>
              </a:prstClr>
            </a:outerShdw>
          </a:effectLst>
        </p:spPr>
      </p:pic>
    </p:spTree>
    <p:extLst>
      <p:ext uri="{BB962C8B-B14F-4D97-AF65-F5344CB8AC3E}">
        <p14:creationId xmlns:p14="http://schemas.microsoft.com/office/powerpoint/2010/main" val="590227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3"/>
          </p:nvPr>
        </p:nvSpPr>
        <p:spPr>
          <a:ln>
            <a:noFill/>
          </a:ln>
        </p:spPr>
        <p:txBody>
          <a:bodyPr>
            <a:noAutofit/>
          </a:bodyPr>
          <a:lstStyle/>
          <a:p>
            <a:pPr>
              <a:lnSpc>
                <a:spcPct val="100000"/>
              </a:lnSpc>
              <a:spcBef>
                <a:spcPct val="0"/>
              </a:spcBef>
            </a:pPr>
            <a:r>
              <a:rPr lang="en-US" sz="4400" dirty="0">
                <a:solidFill>
                  <a:schemeClr val="bg1"/>
                </a:solidFill>
                <a:effectLst>
                  <a:outerShdw blurRad="38100" dist="38100" dir="2700000" algn="tl">
                    <a:srgbClr val="000000">
                      <a:alpha val="43137"/>
                    </a:srgbClr>
                  </a:outerShdw>
                </a:effectLst>
                <a:latin typeface="+mj-lt"/>
              </a:rPr>
              <a:t>Revenue Limits</a:t>
            </a:r>
          </a:p>
        </p:txBody>
      </p:sp>
      <p:sp>
        <p:nvSpPr>
          <p:cNvPr id="6" name="Rectangle 5"/>
          <p:cNvSpPr/>
          <p:nvPr/>
        </p:nvSpPr>
        <p:spPr>
          <a:xfrm>
            <a:off x="514351" y="1329856"/>
            <a:ext cx="11758930" cy="4779963"/>
          </a:xfrm>
          <a:prstGeom prst="rect">
            <a:avLst/>
          </a:prstGeom>
        </p:spPr>
        <p:txBody>
          <a:bodyPr wrap="square">
            <a:spAutoFit/>
          </a:bodyPr>
          <a:lstStyle/>
          <a:p>
            <a:pPr>
              <a:lnSpc>
                <a:spcPct val="90000"/>
              </a:lnSpc>
              <a:spcAft>
                <a:spcPts val="1843"/>
              </a:spcAft>
              <a:buClr>
                <a:srgbClr val="FF0000"/>
              </a:buClr>
              <a:defRPr/>
            </a:pPr>
            <a:r>
              <a:rPr lang="en-US" sz="2600" b="1" dirty="0">
                <a:solidFill>
                  <a:srgbClr val="262087"/>
                </a:solidFill>
              </a:rPr>
              <a:t>Membership</a:t>
            </a:r>
          </a:p>
          <a:p>
            <a:pPr marL="819127" lvl="1" indent="-514350" defTabSz="936071">
              <a:lnSpc>
                <a:spcPts val="2663"/>
              </a:lnSpc>
              <a:spcBef>
                <a:spcPts val="512"/>
              </a:spcBef>
              <a:spcAft>
                <a:spcPts val="600"/>
              </a:spcAft>
              <a:buClr>
                <a:srgbClr val="262087"/>
              </a:buClr>
              <a:buFont typeface="Wingdings" panose="05000000000000000000" pitchFamily="2" charset="2"/>
              <a:buChar char="Ø"/>
              <a:defRPr/>
            </a:pPr>
            <a:r>
              <a:rPr lang="en-US" sz="2200" dirty="0">
                <a:solidFill>
                  <a:srgbClr val="262087"/>
                </a:solidFill>
              </a:rPr>
              <a:t>September Pupil Count FTE + 40% Summer School FTE (3YRA)</a:t>
            </a:r>
          </a:p>
          <a:p>
            <a:pPr>
              <a:lnSpc>
                <a:spcPct val="90000"/>
              </a:lnSpc>
              <a:spcAft>
                <a:spcPts val="1843"/>
              </a:spcAft>
              <a:buClr>
                <a:srgbClr val="FF0000"/>
              </a:buClr>
              <a:defRPr/>
            </a:pPr>
            <a:endParaRPr lang="en-US" sz="200" b="1" u="sng" dirty="0">
              <a:solidFill>
                <a:srgbClr val="262087"/>
              </a:solidFill>
            </a:endParaRPr>
          </a:p>
          <a:p>
            <a:pPr>
              <a:lnSpc>
                <a:spcPct val="90000"/>
              </a:lnSpc>
              <a:spcAft>
                <a:spcPts val="1843"/>
              </a:spcAft>
              <a:buClr>
                <a:srgbClr val="FF0000"/>
              </a:buClr>
              <a:defRPr/>
            </a:pPr>
            <a:r>
              <a:rPr lang="en-US" sz="2600" b="1" dirty="0">
                <a:solidFill>
                  <a:srgbClr val="262087"/>
                </a:solidFill>
              </a:rPr>
              <a:t>Four-Step Process</a:t>
            </a:r>
          </a:p>
          <a:p>
            <a:pPr marL="304777" lvl="1" defTabSz="936071">
              <a:lnSpc>
                <a:spcPts val="2663"/>
              </a:lnSpc>
              <a:spcBef>
                <a:spcPts val="512"/>
              </a:spcBef>
              <a:spcAft>
                <a:spcPts val="600"/>
              </a:spcAft>
              <a:buClr>
                <a:srgbClr val="262087"/>
              </a:buClr>
              <a:defRPr/>
            </a:pPr>
            <a:r>
              <a:rPr lang="en-US" sz="2200" b="1" dirty="0">
                <a:solidFill>
                  <a:srgbClr val="262087"/>
                </a:solidFill>
              </a:rPr>
              <a:t>Step 1: Build the Base Revenue Per Member </a:t>
            </a:r>
            <a:r>
              <a:rPr lang="en-US" sz="2200" dirty="0">
                <a:solidFill>
                  <a:srgbClr val="262087"/>
                </a:solidFill>
              </a:rPr>
              <a:t>(Worksheet lines 1-3)</a:t>
            </a:r>
          </a:p>
          <a:p>
            <a:pPr marL="171450" indent="-171450">
              <a:lnSpc>
                <a:spcPct val="90000"/>
              </a:lnSpc>
              <a:buClr>
                <a:srgbClr val="262087"/>
              </a:buClr>
              <a:buFont typeface="Wingdings" panose="05000000000000000000" pitchFamily="2" charset="2"/>
              <a:buChar char="Ø"/>
              <a:defRPr/>
            </a:pPr>
            <a:endParaRPr lang="en-US" sz="2200" b="1" dirty="0">
              <a:solidFill>
                <a:srgbClr val="262087"/>
              </a:solidFill>
            </a:endParaRPr>
          </a:p>
          <a:p>
            <a:pPr marL="304777" lvl="1" defTabSz="936071">
              <a:lnSpc>
                <a:spcPts val="2663"/>
              </a:lnSpc>
              <a:spcBef>
                <a:spcPts val="512"/>
              </a:spcBef>
              <a:spcAft>
                <a:spcPts val="600"/>
              </a:spcAft>
              <a:buClr>
                <a:srgbClr val="262087"/>
              </a:buClr>
              <a:defRPr/>
            </a:pPr>
            <a:r>
              <a:rPr lang="en-US" sz="2200" b="1" dirty="0">
                <a:solidFill>
                  <a:srgbClr val="262087"/>
                </a:solidFill>
              </a:rPr>
              <a:t>Step 2: Calculate New Revenue Per Member </a:t>
            </a:r>
            <a:r>
              <a:rPr lang="en-US" sz="2200" dirty="0">
                <a:solidFill>
                  <a:srgbClr val="262087"/>
                </a:solidFill>
              </a:rPr>
              <a:t>(Worksheet lines 4-7) </a:t>
            </a:r>
          </a:p>
          <a:p>
            <a:pPr marL="171450" indent="-171450">
              <a:lnSpc>
                <a:spcPct val="90000"/>
              </a:lnSpc>
              <a:buClr>
                <a:srgbClr val="262087"/>
              </a:buClr>
              <a:buFont typeface="Wingdings" panose="05000000000000000000" pitchFamily="2" charset="2"/>
              <a:buChar char="Ø"/>
              <a:defRPr/>
            </a:pPr>
            <a:endParaRPr lang="en-US" sz="2200" b="1" dirty="0">
              <a:solidFill>
                <a:srgbClr val="262087"/>
              </a:solidFill>
            </a:endParaRPr>
          </a:p>
          <a:p>
            <a:pPr marL="304777" lvl="1" defTabSz="936071">
              <a:lnSpc>
                <a:spcPts val="2663"/>
              </a:lnSpc>
              <a:spcBef>
                <a:spcPts val="512"/>
              </a:spcBef>
              <a:spcAft>
                <a:spcPts val="600"/>
              </a:spcAft>
              <a:buClr>
                <a:srgbClr val="262087"/>
              </a:buClr>
              <a:defRPr/>
            </a:pPr>
            <a:r>
              <a:rPr lang="en-US" sz="2200" b="1" dirty="0">
                <a:solidFill>
                  <a:srgbClr val="262087"/>
                </a:solidFill>
              </a:rPr>
              <a:t>Step 3: Determine Allowable Exemptions </a:t>
            </a:r>
            <a:r>
              <a:rPr lang="en-US" sz="2200" dirty="0">
                <a:solidFill>
                  <a:srgbClr val="262087"/>
                </a:solidFill>
              </a:rPr>
              <a:t>(Worksheet lines 8-11)</a:t>
            </a:r>
          </a:p>
          <a:p>
            <a:pPr marL="171450" indent="-171450" algn="ctr">
              <a:lnSpc>
                <a:spcPct val="90000"/>
              </a:lnSpc>
              <a:buClr>
                <a:srgbClr val="262087"/>
              </a:buClr>
              <a:buFont typeface="Wingdings" panose="05000000000000000000" pitchFamily="2" charset="2"/>
              <a:buChar char="Ø"/>
              <a:defRPr/>
            </a:pPr>
            <a:endParaRPr lang="en-US" sz="2200" b="1" dirty="0">
              <a:solidFill>
                <a:srgbClr val="262087"/>
              </a:solidFill>
            </a:endParaRPr>
          </a:p>
          <a:p>
            <a:pPr marL="304777" lvl="1" defTabSz="936071">
              <a:lnSpc>
                <a:spcPts val="2663"/>
              </a:lnSpc>
              <a:spcBef>
                <a:spcPts val="512"/>
              </a:spcBef>
              <a:spcAft>
                <a:spcPts val="600"/>
              </a:spcAft>
              <a:buClr>
                <a:srgbClr val="262087"/>
              </a:buClr>
              <a:defRPr/>
            </a:pPr>
            <a:r>
              <a:rPr lang="en-US" sz="2200" b="1" dirty="0">
                <a:solidFill>
                  <a:srgbClr val="262087"/>
                </a:solidFill>
              </a:rPr>
              <a:t>Step 4: Determine Levy  </a:t>
            </a:r>
            <a:r>
              <a:rPr lang="en-US" sz="2200" dirty="0">
                <a:solidFill>
                  <a:srgbClr val="262087"/>
                </a:solidFill>
              </a:rPr>
              <a:t>(Worksheet lines 13-16)</a:t>
            </a:r>
          </a:p>
        </p:txBody>
      </p:sp>
      <p:sp>
        <p:nvSpPr>
          <p:cNvPr id="7" name="Rectangle 6"/>
          <p:cNvSpPr/>
          <p:nvPr/>
        </p:nvSpPr>
        <p:spPr>
          <a:xfrm>
            <a:off x="1093075" y="6443192"/>
            <a:ext cx="10520855" cy="492443"/>
          </a:xfrm>
          <a:prstGeom prst="rect">
            <a:avLst/>
          </a:prstGeom>
        </p:spPr>
        <p:txBody>
          <a:bodyPr wrap="square">
            <a:spAutoFit/>
          </a:bodyPr>
          <a:lstStyle/>
          <a:p>
            <a:r>
              <a:rPr lang="en-US" sz="2600" b="1" i="1" dirty="0">
                <a:solidFill>
                  <a:srgbClr val="262087"/>
                </a:solidFill>
              </a:rPr>
              <a:t>The revenue limit does not include all revenues and it is not a spending limit.</a:t>
            </a:r>
          </a:p>
        </p:txBody>
      </p:sp>
    </p:spTree>
    <p:extLst>
      <p:ext uri="{BB962C8B-B14F-4D97-AF65-F5344CB8AC3E}">
        <p14:creationId xmlns:p14="http://schemas.microsoft.com/office/powerpoint/2010/main" val="637215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spcAft>
                <a:spcPts val="600"/>
              </a:spcAft>
            </a:pPr>
            <a:r>
              <a:rPr lang="en-US" sz="4400" dirty="0">
                <a:effectLst>
                  <a:outerShdw blurRad="38100" dist="38100" dir="2700000" algn="tl">
                    <a:srgbClr val="000000">
                      <a:alpha val="43137"/>
                    </a:srgbClr>
                  </a:outerShdw>
                </a:effectLst>
                <a:ea typeface="+mn-ea"/>
                <a:cs typeface="+mn-cs"/>
              </a:rPr>
              <a:t>Line 1: Base Revenue</a:t>
            </a:r>
          </a:p>
        </p:txBody>
      </p:sp>
      <p:pic>
        <p:nvPicPr>
          <p:cNvPr id="10" name="Picture 9">
            <a:extLst>
              <a:ext uri="{FF2B5EF4-FFF2-40B4-BE49-F238E27FC236}">
                <a16:creationId xmlns:a16="http://schemas.microsoft.com/office/drawing/2014/main" id="{A7F783F4-4CF5-6338-E268-62CC924FBEBC}"/>
              </a:ext>
            </a:extLst>
          </p:cNvPr>
          <p:cNvPicPr>
            <a:picLocks noChangeAspect="1"/>
          </p:cNvPicPr>
          <p:nvPr/>
        </p:nvPicPr>
        <p:blipFill>
          <a:blip r:embed="rId3"/>
          <a:stretch>
            <a:fillRect/>
          </a:stretch>
        </p:blipFill>
        <p:spPr>
          <a:xfrm>
            <a:off x="411162" y="2175219"/>
            <a:ext cx="11658600" cy="3055562"/>
          </a:xfrm>
          <a:prstGeom prst="rect">
            <a:avLst/>
          </a:prstGeom>
          <a:solidFill>
            <a:schemeClr val="bg1"/>
          </a:solidFill>
          <a:effectLst>
            <a:outerShdw blurRad="25400" dist="12700" dir="2700000" algn="tl" rotWithShape="0">
              <a:prstClr val="black">
                <a:alpha val="40000"/>
              </a:prstClr>
            </a:outerShdw>
          </a:effectLst>
        </p:spPr>
      </p:pic>
      <p:sp>
        <p:nvSpPr>
          <p:cNvPr id="6" name="Rectangle 5">
            <a:extLst>
              <a:ext uri="{FF2B5EF4-FFF2-40B4-BE49-F238E27FC236}">
                <a16:creationId xmlns:a16="http://schemas.microsoft.com/office/drawing/2014/main" id="{6BA89147-9631-8A24-873E-389015D666C1}"/>
              </a:ext>
            </a:extLst>
          </p:cNvPr>
          <p:cNvSpPr/>
          <p:nvPr/>
        </p:nvSpPr>
        <p:spPr>
          <a:xfrm>
            <a:off x="8194876" y="4352081"/>
            <a:ext cx="3874886" cy="601884"/>
          </a:xfrm>
          <a:prstGeom prst="rect">
            <a:avLst/>
          </a:prstGeom>
          <a:noFill/>
          <a:ln w="57150">
            <a:solidFill>
              <a:srgbClr val="FF00FF"/>
            </a:solid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FF"/>
              </a:highlight>
            </a:endParaRPr>
          </a:p>
        </p:txBody>
      </p:sp>
    </p:spTree>
    <p:extLst>
      <p:ext uri="{BB962C8B-B14F-4D97-AF65-F5344CB8AC3E}">
        <p14:creationId xmlns:p14="http://schemas.microsoft.com/office/powerpoint/2010/main" val="29868805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PI - LATO">
      <a:majorFont>
        <a:latin typeface="Lato Black"/>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23074</TotalTime>
  <Words>1923</Words>
  <Application>Microsoft Office PowerPoint</Application>
  <PresentationFormat>Custom</PresentationFormat>
  <Paragraphs>240</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Lato</vt:lpstr>
      <vt:lpstr>Lato Black</vt:lpstr>
      <vt:lpstr>Wingdings</vt:lpstr>
      <vt:lpstr>Office Theme</vt:lpstr>
      <vt:lpstr>PowerPoint Presentation</vt:lpstr>
      <vt:lpstr>Agenda</vt:lpstr>
      <vt:lpstr>Revenue Limits, School Aids,  and Property Tax Levies</vt:lpstr>
      <vt:lpstr>What is within Revenue Limits?</vt:lpstr>
      <vt:lpstr>What is outside the Revenue Limit?</vt:lpstr>
      <vt:lpstr>PowerPoint Presentation</vt:lpstr>
      <vt:lpstr>PowerPoint Presentation</vt:lpstr>
      <vt:lpstr>PowerPoint Presentation</vt:lpstr>
      <vt:lpstr>Line 1: Base Revenue</vt:lpstr>
      <vt:lpstr>PowerPoint Presentation</vt:lpstr>
      <vt:lpstr>Lines 2 &amp; 6 and Per Pupil Aid</vt:lpstr>
      <vt:lpstr>Line 10B: Declining Enrollment Exemption</vt:lpstr>
      <vt:lpstr>Build the Base Revenue Per Member</vt:lpstr>
      <vt:lpstr>Calculate New Revenue Per Member</vt:lpstr>
      <vt:lpstr>Determine Recurring Exemptions</vt:lpstr>
      <vt:lpstr>Determine Non-Recurring Exemptions</vt:lpstr>
      <vt:lpstr>PowerPoint Presentation</vt:lpstr>
      <vt:lpstr>Determine Your Levy</vt:lpstr>
      <vt:lpstr>PowerPoint Presentation</vt:lpstr>
      <vt:lpstr>PowerPoint Presentation</vt:lpstr>
      <vt:lpstr>Determine Your Levy</vt:lpstr>
      <vt:lpstr>Tax Levy Report (former PI-401)</vt:lpstr>
      <vt:lpstr>Tax Levy Report (former PI-401)</vt:lpstr>
      <vt:lpstr>Determine Your Levy</vt:lpstr>
      <vt:lpstr>Levy Rate</vt:lpstr>
      <vt:lpstr>Timeline</vt:lpstr>
      <vt:lpstr>Revenue Limits</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Limits – Aid = Levy: Understanding Your Worksheets</dc:title>
  <dc:creator>dpifin@dpi.wi.gov</dc:creator>
  <cp:keywords>revenue, limit, aid, levy, worksheet, wasbo, conference, 2023, fall, wisconsin, school, financial, service</cp:keywords>
  <cp:lastModifiedBy>Huelsman, Scott M.   DPI</cp:lastModifiedBy>
  <cp:revision>308</cp:revision>
  <dcterms:created xsi:type="dcterms:W3CDTF">2016-02-23T19:34:17Z</dcterms:created>
  <dcterms:modified xsi:type="dcterms:W3CDTF">2023-10-19T17:12:14Z</dcterms:modified>
</cp:coreProperties>
</file>