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2"/>
  </p:notesMasterIdLst>
  <p:sldIdLst>
    <p:sldId id="325" r:id="rId2"/>
    <p:sldId id="362" r:id="rId3"/>
    <p:sldId id="299" r:id="rId4"/>
    <p:sldId id="384" r:id="rId5"/>
    <p:sldId id="412" r:id="rId6"/>
    <p:sldId id="422" r:id="rId7"/>
    <p:sldId id="425" r:id="rId8"/>
    <p:sldId id="443" r:id="rId9"/>
    <p:sldId id="302" r:id="rId10"/>
    <p:sldId id="439" r:id="rId11"/>
    <p:sldId id="440" r:id="rId12"/>
    <p:sldId id="424" r:id="rId13"/>
    <p:sldId id="437" r:id="rId14"/>
    <p:sldId id="430" r:id="rId15"/>
    <p:sldId id="423" r:id="rId16"/>
    <p:sldId id="426" r:id="rId17"/>
    <p:sldId id="427" r:id="rId18"/>
    <p:sldId id="428" r:id="rId19"/>
    <p:sldId id="429" r:id="rId20"/>
    <p:sldId id="431" r:id="rId21"/>
    <p:sldId id="432" r:id="rId22"/>
    <p:sldId id="357" r:id="rId23"/>
    <p:sldId id="442" r:id="rId24"/>
    <p:sldId id="433" r:id="rId25"/>
    <p:sldId id="434" r:id="rId26"/>
    <p:sldId id="436" r:id="rId27"/>
    <p:sldId id="438" r:id="rId28"/>
    <p:sldId id="441" r:id="rId29"/>
    <p:sldId id="381" r:id="rId30"/>
    <p:sldId id="399" r:id="rId31"/>
  </p:sldIdLst>
  <p:sldSz cx="12480925" cy="7023100"/>
  <p:notesSz cx="6858000" cy="91440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00AB4E"/>
    <a:srgbClr val="66FF33"/>
    <a:srgbClr val="FF00FF"/>
    <a:srgbClr val="0000FF"/>
    <a:srgbClr val="ED7D31"/>
    <a:srgbClr val="0066CC"/>
    <a:srgbClr val="333399"/>
    <a:srgbClr val="009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5511" autoAdjust="0"/>
  </p:normalViewPr>
  <p:slideViewPr>
    <p:cSldViewPr snapToGrid="0">
      <p:cViewPr varScale="1">
        <p:scale>
          <a:sx n="93" d="100"/>
          <a:sy n="93" d="100"/>
        </p:scale>
        <p:origin x="960" y="90"/>
      </p:cViewPr>
      <p:guideLst>
        <p:guide pos="3931"/>
        <p:guide orient="horz" pos="2212"/>
      </p:guideLst>
    </p:cSldViewPr>
  </p:slideViewPr>
  <p:notesTextViewPr>
    <p:cViewPr>
      <p:scale>
        <a:sx n="3" d="2"/>
        <a:sy n="3" d="2"/>
      </p:scale>
      <p:origin x="0" y="0"/>
    </p:cViewPr>
  </p:notesTextViewPr>
  <p:notesViewPr>
    <p:cSldViewPr snapToGrid="0">
      <p:cViewPr varScale="1">
        <p:scale>
          <a:sx n="81" d="100"/>
          <a:sy n="81" d="100"/>
        </p:scale>
        <p:origin x="31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PSPWV02\Shared\FT\Presentations\WASBO\WASBO%20Accounting%202024\Eq%20Aid%20Presentation\Graphs%20for%20Present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54259865746872"/>
          <c:y val="0.1023753113358874"/>
          <c:w val="0.67388025611842772"/>
          <c:h val="0.76729855534150804"/>
        </c:manualLayout>
      </c:layout>
      <c:lineChart>
        <c:grouping val="standard"/>
        <c:varyColors val="0"/>
        <c:ser>
          <c:idx val="0"/>
          <c:order val="0"/>
          <c:tx>
            <c:strRef>
              <c:f>'2nd Guar Ceil'!$A$2</c:f>
              <c:strCache>
                <c:ptCount val="1"/>
                <c:pt idx="0">
                  <c:v> Secondary Guarantee</c:v>
                </c:pt>
              </c:strCache>
            </c:strRef>
          </c:tx>
          <c:spPr>
            <a:ln w="50800" cap="rnd">
              <a:solidFill>
                <a:srgbClr val="002060"/>
              </a:solidFill>
              <a:round/>
            </a:ln>
            <a:effectLst/>
          </c:spPr>
          <c:marker>
            <c:symbol val="none"/>
          </c:marker>
          <c:dLbls>
            <c:dLbl>
              <c:idx val="0"/>
              <c:layout>
                <c:manualLayout>
                  <c:x val="-5.4570916467300015E-2"/>
                  <c:y val="-7.7475937143823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9C-481D-82BB-B7F3389804FD}"/>
                </c:ext>
              </c:extLst>
            </c:dLbl>
            <c:dLbl>
              <c:idx val="9"/>
              <c:layout>
                <c:manualLayout>
                  <c:x val="-0.10370560704248261"/>
                  <c:y val="-5.5817180018427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9C-481D-82BB-B7F3389804FD}"/>
                </c:ext>
              </c:extLst>
            </c:dLbl>
            <c:numFmt formatCode="&quot;$&quot;\ #,##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Guar Ceil'!$B$1:$K$1</c:f>
              <c:strCache>
                <c:ptCount val="10"/>
                <c:pt idx="0">
                  <c:v>2014-15</c:v>
                </c:pt>
                <c:pt idx="9">
                  <c:v>2023-24</c:v>
                </c:pt>
              </c:strCache>
            </c:strRef>
          </c:cat>
          <c:val>
            <c:numRef>
              <c:f>'2nd Guar Ceil'!$B$2:$K$2</c:f>
              <c:numCache>
                <c:formatCode>General</c:formatCode>
                <c:ptCount val="10"/>
                <c:pt idx="0">
                  <c:v>1096664</c:v>
                </c:pt>
                <c:pt idx="1">
                  <c:v>1101520</c:v>
                </c:pt>
                <c:pt idx="2">
                  <c:v>1146928</c:v>
                </c:pt>
                <c:pt idx="3">
                  <c:v>1173281</c:v>
                </c:pt>
                <c:pt idx="4">
                  <c:v>1241277</c:v>
                </c:pt>
                <c:pt idx="5">
                  <c:v>1329871</c:v>
                </c:pt>
                <c:pt idx="6">
                  <c:v>1451991</c:v>
                </c:pt>
                <c:pt idx="7">
                  <c:v>1567708</c:v>
                </c:pt>
                <c:pt idx="8">
                  <c:v>1681045</c:v>
                </c:pt>
                <c:pt idx="9">
                  <c:v>1984342</c:v>
                </c:pt>
              </c:numCache>
            </c:numRef>
          </c:val>
          <c:smooth val="0"/>
          <c:extLst>
            <c:ext xmlns:c16="http://schemas.microsoft.com/office/drawing/2014/chart" uri="{C3380CC4-5D6E-409C-BE32-E72D297353CC}">
              <c16:uniqueId val="{00000002-319C-481D-82BB-B7F3389804FD}"/>
            </c:ext>
          </c:extLst>
        </c:ser>
        <c:ser>
          <c:idx val="2"/>
          <c:order val="2"/>
          <c:tx>
            <c:strRef>
              <c:f>'2nd Guar Ceil'!$A$4</c:f>
              <c:strCache>
                <c:ptCount val="1"/>
                <c:pt idx="0">
                  <c:v> Tertiary Guarantee</c:v>
                </c:pt>
              </c:strCache>
            </c:strRef>
          </c:tx>
          <c:spPr>
            <a:ln w="50800" cap="rnd">
              <a:solidFill>
                <a:schemeClr val="accent2"/>
              </a:solidFill>
              <a:round/>
            </a:ln>
            <a:effectLst/>
          </c:spPr>
          <c:marker>
            <c:symbol val="none"/>
          </c:marker>
          <c:dLbls>
            <c:dLbl>
              <c:idx val="0"/>
              <c:layout>
                <c:manualLayout>
                  <c:x val="-4.4918585064570464E-2"/>
                  <c:y val="-5.555555555555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9C-481D-82BB-B7F3389804FD}"/>
                </c:ext>
              </c:extLst>
            </c:dLbl>
            <c:dLbl>
              <c:idx val="9"/>
              <c:layout>
                <c:manualLayout>
                  <c:x val="-7.8104410068210589E-2"/>
                  <c:y val="7.9455342432616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9C-481D-82BB-B7F3389804FD}"/>
                </c:ext>
              </c:extLst>
            </c:dLbl>
            <c:numFmt formatCode="&quot;$&quot;\ #,##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Guar Ceil'!$B$1:$K$1</c:f>
              <c:strCache>
                <c:ptCount val="10"/>
                <c:pt idx="0">
                  <c:v>2014-15</c:v>
                </c:pt>
                <c:pt idx="9">
                  <c:v>2023-24</c:v>
                </c:pt>
              </c:strCache>
            </c:strRef>
          </c:cat>
          <c:val>
            <c:numRef>
              <c:f>'2nd Guar Ceil'!$B$4:$K$4</c:f>
              <c:numCache>
                <c:formatCode>General</c:formatCode>
                <c:ptCount val="10"/>
                <c:pt idx="0">
                  <c:v>531951</c:v>
                </c:pt>
                <c:pt idx="1">
                  <c:v>546173</c:v>
                </c:pt>
                <c:pt idx="2">
                  <c:v>558546</c:v>
                </c:pt>
                <c:pt idx="3">
                  <c:v>573441</c:v>
                </c:pt>
                <c:pt idx="4">
                  <c:v>594939</c:v>
                </c:pt>
                <c:pt idx="5">
                  <c:v>621410</c:v>
                </c:pt>
                <c:pt idx="6">
                  <c:v>656434</c:v>
                </c:pt>
                <c:pt idx="7">
                  <c:v>715267</c:v>
                </c:pt>
                <c:pt idx="8">
                  <c:v>754860</c:v>
                </c:pt>
                <c:pt idx="9">
                  <c:v>861627</c:v>
                </c:pt>
              </c:numCache>
            </c:numRef>
          </c:val>
          <c:smooth val="0"/>
          <c:extLst>
            <c:ext xmlns:c16="http://schemas.microsoft.com/office/drawing/2014/chart" uri="{C3380CC4-5D6E-409C-BE32-E72D297353CC}">
              <c16:uniqueId val="{00000005-319C-481D-82BB-B7F3389804FD}"/>
            </c:ext>
          </c:extLst>
        </c:ser>
        <c:dLbls>
          <c:showLegendKey val="0"/>
          <c:showVal val="0"/>
          <c:showCatName val="0"/>
          <c:showSerName val="0"/>
          <c:showPercent val="0"/>
          <c:showBubbleSize val="0"/>
        </c:dLbls>
        <c:marker val="1"/>
        <c:smooth val="0"/>
        <c:axId val="899237336"/>
        <c:axId val="899231936"/>
      </c:lineChart>
      <c:lineChart>
        <c:grouping val="standard"/>
        <c:varyColors val="0"/>
        <c:ser>
          <c:idx val="1"/>
          <c:order val="1"/>
          <c:tx>
            <c:strRef>
              <c:f>'2nd Guar Ceil'!$A$3</c:f>
              <c:strCache>
                <c:ptCount val="1"/>
                <c:pt idx="0">
                  <c:v> Secondary Ceiling</c:v>
                </c:pt>
              </c:strCache>
            </c:strRef>
          </c:tx>
          <c:spPr>
            <a:ln w="50800" cap="rnd" cmpd="dbl">
              <a:solidFill>
                <a:srgbClr val="00B050"/>
              </a:solidFill>
              <a:round/>
            </a:ln>
            <a:effectLst/>
          </c:spPr>
          <c:marker>
            <c:symbol val="none"/>
          </c:marker>
          <c:dLbls>
            <c:dLbl>
              <c:idx val="0"/>
              <c:layout>
                <c:manualLayout>
                  <c:x val="-4.8543655494390658E-2"/>
                  <c:y val="-8.0649582790544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9C-481D-82BB-B7F3389804FD}"/>
                </c:ext>
              </c:extLst>
            </c:dLbl>
            <c:dLbl>
              <c:idx val="9"/>
              <c:layout>
                <c:manualLayout>
                  <c:x val="-5.7620161970904082E-2"/>
                  <c:y val="8.8077163070659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9C-481D-82BB-B7F3389804FD}"/>
                </c:ext>
              </c:extLst>
            </c:dLbl>
            <c:numFmt formatCode="&quot;$&quot;\ #,##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Guar Ceil'!$B$1:$K$1</c:f>
              <c:strCache>
                <c:ptCount val="10"/>
                <c:pt idx="0">
                  <c:v>2014-15</c:v>
                </c:pt>
                <c:pt idx="9">
                  <c:v>2023-24</c:v>
                </c:pt>
              </c:strCache>
            </c:strRef>
          </c:cat>
          <c:val>
            <c:numRef>
              <c:f>'2nd Guar Ceil'!$B$3:$K$3</c:f>
              <c:numCache>
                <c:formatCode>General</c:formatCode>
                <c:ptCount val="10"/>
                <c:pt idx="0">
                  <c:v>9227</c:v>
                </c:pt>
                <c:pt idx="1">
                  <c:v>9401</c:v>
                </c:pt>
                <c:pt idx="2">
                  <c:v>9538</c:v>
                </c:pt>
                <c:pt idx="3">
                  <c:v>9618</c:v>
                </c:pt>
                <c:pt idx="4">
                  <c:v>9729</c:v>
                </c:pt>
                <c:pt idx="5">
                  <c:v>9781</c:v>
                </c:pt>
                <c:pt idx="6">
                  <c:v>10030</c:v>
                </c:pt>
                <c:pt idx="7">
                  <c:v>10760</c:v>
                </c:pt>
                <c:pt idx="8">
                  <c:v>10951</c:v>
                </c:pt>
                <c:pt idx="9">
                  <c:v>11194</c:v>
                </c:pt>
              </c:numCache>
            </c:numRef>
          </c:val>
          <c:smooth val="0"/>
          <c:extLst>
            <c:ext xmlns:c16="http://schemas.microsoft.com/office/drawing/2014/chart" uri="{C3380CC4-5D6E-409C-BE32-E72D297353CC}">
              <c16:uniqueId val="{00000008-319C-481D-82BB-B7F3389804FD}"/>
            </c:ext>
          </c:extLst>
        </c:ser>
        <c:dLbls>
          <c:showLegendKey val="0"/>
          <c:showVal val="0"/>
          <c:showCatName val="0"/>
          <c:showSerName val="0"/>
          <c:showPercent val="0"/>
          <c:showBubbleSize val="0"/>
        </c:dLbls>
        <c:marker val="1"/>
        <c:smooth val="0"/>
        <c:axId val="899239496"/>
        <c:axId val="899233376"/>
      </c:lineChart>
      <c:catAx>
        <c:axId val="8992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99231936"/>
        <c:crosses val="autoZero"/>
        <c:auto val="1"/>
        <c:lblAlgn val="ctr"/>
        <c:lblOffset val="100"/>
        <c:noMultiLvlLbl val="0"/>
      </c:catAx>
      <c:valAx>
        <c:axId val="899231936"/>
        <c:scaling>
          <c:orientation val="minMax"/>
          <c:max val="2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Guarantees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2000000]&quot;$&quot;\ #,##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99237336"/>
        <c:crosses val="autoZero"/>
        <c:crossBetween val="between"/>
        <c:majorUnit val="500000"/>
      </c:valAx>
      <c:valAx>
        <c:axId val="899233376"/>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Cost Ceiling</a:t>
                </a:r>
              </a:p>
            </c:rich>
          </c:tx>
          <c:layout>
            <c:manualLayout>
              <c:xMode val="edge"/>
              <c:yMode val="edge"/>
              <c:x val="0.96066863323500495"/>
              <c:y val="0.3087764796373147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12000]#,##0\ &quot;$&quot;;#,##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99239496"/>
        <c:crosses val="max"/>
        <c:crossBetween val="between"/>
        <c:majorUnit val="3000"/>
      </c:valAx>
      <c:catAx>
        <c:axId val="899239496"/>
        <c:scaling>
          <c:orientation val="minMax"/>
        </c:scaling>
        <c:delete val="1"/>
        <c:axPos val="b"/>
        <c:numFmt formatCode="General" sourceLinked="1"/>
        <c:majorTickMark val="out"/>
        <c:minorTickMark val="none"/>
        <c:tickLblPos val="nextTo"/>
        <c:crossAx val="899233376"/>
        <c:crosses val="autoZero"/>
        <c:auto val="1"/>
        <c:lblAlgn val="ctr"/>
        <c:lblOffset val="100"/>
        <c:noMultiLvlLbl val="0"/>
      </c:catAx>
      <c:spPr>
        <a:noFill/>
        <a:ln>
          <a:noFill/>
        </a:ln>
        <a:effectLst/>
      </c:spPr>
    </c:plotArea>
    <c:legend>
      <c:legendPos val="b"/>
      <c:layout>
        <c:manualLayout>
          <c:xMode val="edge"/>
          <c:yMode val="edge"/>
          <c:x val="0.11054930357156682"/>
          <c:y val="0.72029761299365491"/>
          <c:w val="0.80095512120719414"/>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a:solidFill>
          <a:schemeClr val="accent6">
            <a:lumMod val="50000"/>
          </a:schemeClr>
        </a:solidFill>
      </dgm:spPr>
      <dgm:t>
        <a:bodyPr/>
        <a:lstStyle/>
        <a:p>
          <a:r>
            <a:rPr lang="en-US" sz="2800" b="1" dirty="0">
              <a:effectLst>
                <a:outerShdw blurRad="25400" dist="12700" dir="2700000" algn="tl" rotWithShape="0">
                  <a:prstClr val="black">
                    <a:alpha val="40000"/>
                  </a:prstClr>
                </a:outerShdw>
              </a:effectLst>
            </a:rPr>
            <a:t>Property</a:t>
          </a:r>
          <a:r>
            <a:rPr lang="en-US" sz="2800" dirty="0">
              <a:effectLst>
                <a:outerShdw blurRad="25400" dist="12700" dir="2700000" algn="tl" rotWithShape="0">
                  <a:prstClr val="black">
                    <a:alpha val="40000"/>
                  </a:prstClr>
                </a:outerShdw>
              </a:effectLst>
            </a:rPr>
            <a:t> </a:t>
          </a:r>
          <a:r>
            <a:rPr lang="en-US" sz="2800" b="1" dirty="0">
              <a:effectLst>
                <a:outerShdw blurRad="25400" dist="12700" dir="2700000" algn="tl" rotWithShape="0">
                  <a:prstClr val="black">
                    <a:alpha val="40000"/>
                  </a:prstClr>
                </a:outerShdw>
              </a:effectLst>
            </a:rPr>
            <a:t>Tax</a:t>
          </a:r>
          <a:r>
            <a:rPr lang="en-US" sz="2800" dirty="0">
              <a:effectLst>
                <a:outerShdw blurRad="25400" dist="12700" dir="2700000" algn="tl" rotWithShape="0">
                  <a:prstClr val="black">
                    <a:alpha val="40000"/>
                  </a:prstClr>
                </a:outerShdw>
              </a:effectLst>
            </a:rPr>
            <a:t> </a:t>
          </a:r>
          <a:r>
            <a:rPr lang="en-US" sz="2800" b="1" dirty="0">
              <a:effectLst>
                <a:outerShdw blurRad="25400" dist="12700" dir="2700000" algn="tl" rotWithShape="0">
                  <a:prstClr val="black">
                    <a:alpha val="40000"/>
                  </a:prstClr>
                </a:outerShdw>
              </a:effectLst>
            </a:rPr>
            <a:t>Levy</a:t>
          </a:r>
        </a:p>
        <a:p>
          <a:endParaRPr lang="en-US" sz="2800" b="1" dirty="0">
            <a:effectLst>
              <a:outerShdw blurRad="25400" dist="12700" dir="2700000" algn="tl" rotWithShape="0">
                <a:prstClr val="black">
                  <a:alpha val="40000"/>
                </a:prstClr>
              </a:outerShdw>
            </a:effectLst>
          </a:endParaRPr>
        </a:p>
        <a:p>
          <a:endParaRPr lang="en-US" sz="2800" b="1" dirty="0">
            <a:effectLst>
              <a:outerShdw blurRad="25400" dist="12700" dir="2700000" algn="tl" rotWithShape="0">
                <a:prstClr val="black">
                  <a:alpha val="40000"/>
                </a:prstClr>
              </a:outerShdw>
            </a:effectLst>
          </a:endParaRPr>
        </a:p>
      </dgm:t>
    </dgm:pt>
    <dgm:pt modelId="{BDF9C9EF-D81F-4CB6-A847-B4A5D32353B6}" type="parTrans" cxnId="{520501CD-5F80-4FA1-96DB-D7CD017A4823}">
      <dgm:prSet/>
      <dgm:spPr/>
      <dgm:t>
        <a:bodyPr/>
        <a:lstStyle/>
        <a:p>
          <a:endParaRPr lang="en-US">
            <a:effectLst>
              <a:outerShdw blurRad="25400" dist="12700" dir="2700000" algn="tl" rotWithShape="0">
                <a:prstClr val="black">
                  <a:alpha val="40000"/>
                </a:prstClr>
              </a:outerShdw>
            </a:effectLst>
          </a:endParaRPr>
        </a:p>
      </dgm:t>
    </dgm:pt>
    <dgm:pt modelId="{3C4731CB-3A96-4216-9439-E5AC31A4B032}" type="sibTrans" cxnId="{520501CD-5F80-4FA1-96DB-D7CD017A4823}">
      <dgm:prSet/>
      <dgm:spPr>
        <a:solidFill>
          <a:srgbClr val="262087"/>
        </a:solidFill>
      </dgm:spPr>
      <dgm:t>
        <a:bodyPr/>
        <a:lstStyle/>
        <a:p>
          <a:endParaRPr lang="en-US" dirty="0">
            <a:effectLst>
              <a:outerShdw blurRad="25400" dist="12700" dir="2700000" algn="tl" rotWithShape="0">
                <a:prstClr val="black">
                  <a:alpha val="40000"/>
                </a:prstClr>
              </a:outerShdw>
            </a:effectLst>
          </a:endParaRPr>
        </a:p>
      </dgm:t>
    </dgm:pt>
    <dgm:pt modelId="{9FBE4747-895F-4B45-B538-1DB7BADF332C}">
      <dgm:prSet phldrT="[Text]" custT="1"/>
      <dgm:spPr>
        <a:solidFill>
          <a:srgbClr val="262087"/>
        </a:solidFill>
      </dgm:spPr>
      <dgm:t>
        <a:bodyPr/>
        <a:lstStyle/>
        <a:p>
          <a:r>
            <a:rPr lang="en-US" sz="2800" b="1" dirty="0">
              <a:effectLst>
                <a:outerShdw blurRad="25400" dist="12700" dir="2700000" algn="tl" rotWithShape="0">
                  <a:prstClr val="black">
                    <a:alpha val="40000"/>
                  </a:prstClr>
                </a:outerShdw>
              </a:effectLst>
            </a:rPr>
            <a:t>State Aid</a:t>
          </a:r>
        </a:p>
        <a:p>
          <a:r>
            <a:rPr lang="en-US" sz="2200" b="0" dirty="0">
              <a:effectLst>
                <a:outerShdw blurRad="25400" dist="12700" dir="2700000" algn="tl" rotWithShape="0">
                  <a:prstClr val="black">
                    <a:alpha val="40000"/>
                  </a:prstClr>
                </a:outerShdw>
              </a:effectLst>
            </a:rPr>
            <a:t>(General + </a:t>
          </a:r>
          <a:r>
            <a:rPr lang="en-US" sz="2200" b="0" strike="sngStrike" dirty="0">
              <a:effectLst>
                <a:outerShdw blurRad="25400" dist="12700" dir="2700000" algn="tl" rotWithShape="0">
                  <a:prstClr val="black">
                    <a:alpha val="40000"/>
                  </a:prstClr>
                </a:outerShdw>
              </a:effectLst>
            </a:rPr>
            <a:t>High Poverty + </a:t>
          </a:r>
          <a:r>
            <a:rPr lang="en-US" sz="2200" b="0" dirty="0">
              <a:effectLst>
                <a:outerShdw blurRad="25400" dist="12700" dir="2700000" algn="tl" rotWithShape="0">
                  <a:prstClr val="black">
                    <a:alpha val="40000"/>
                  </a:prstClr>
                </a:outerShdw>
              </a:effectLst>
            </a:rPr>
            <a:t>Computer + Exempt Personal Property)</a:t>
          </a:r>
        </a:p>
      </dgm:t>
    </dgm:pt>
    <dgm:pt modelId="{5D5969D0-EFAF-4BA9-845A-EDEEF81BD953}" type="parTrans" cxnId="{E22AE5A2-F944-43E8-9FDA-50299C6DD4CA}">
      <dgm:prSet/>
      <dgm:spPr/>
      <dgm:t>
        <a:bodyPr/>
        <a:lstStyle/>
        <a:p>
          <a:endParaRPr lang="en-US">
            <a:effectLst>
              <a:outerShdw blurRad="25400" dist="12700" dir="2700000" algn="tl" rotWithShape="0">
                <a:prstClr val="black">
                  <a:alpha val="40000"/>
                </a:prstClr>
              </a:outerShdw>
            </a:effectLst>
          </a:endParaRPr>
        </a:p>
      </dgm:t>
    </dgm:pt>
    <dgm:pt modelId="{72DD57D5-7AC8-4454-AE45-B6DD381836BA}" type="sibTrans" cxnId="{E22AE5A2-F944-43E8-9FDA-50299C6DD4CA}">
      <dgm:prSet/>
      <dgm:spPr>
        <a:solidFill>
          <a:srgbClr val="262087"/>
        </a:solidFill>
      </dgm:spPr>
      <dgm:t>
        <a:bodyPr/>
        <a:lstStyle/>
        <a:p>
          <a:endParaRPr lang="en-US" dirty="0">
            <a:effectLst>
              <a:outerShdw blurRad="25400" dist="12700" dir="2700000" algn="tl" rotWithShape="0">
                <a:prstClr val="black">
                  <a:alpha val="40000"/>
                </a:prstClr>
              </a:outerShdw>
            </a:effectLst>
          </a:endParaRPr>
        </a:p>
      </dgm:t>
    </dgm:pt>
    <dgm:pt modelId="{FF7C36F8-7A74-45F5-82E6-42B6C95C6E92}">
      <dgm:prSet phldrT="[Text]" custT="1"/>
      <dgm:spPr>
        <a:solidFill>
          <a:schemeClr val="accent2">
            <a:lumMod val="50000"/>
          </a:schemeClr>
        </a:solidFill>
      </dgm:spPr>
      <dgm:t>
        <a:bodyPr/>
        <a:lstStyle/>
        <a:p>
          <a:r>
            <a:rPr lang="en-US" sz="2800" b="1" dirty="0">
              <a:effectLst>
                <a:outerShdw blurRad="25400" dist="12700" dir="2700000" algn="tl" rotWithShape="0">
                  <a:prstClr val="black">
                    <a:alpha val="40000"/>
                  </a:prstClr>
                </a:outerShdw>
              </a:effectLst>
            </a:rPr>
            <a:t>Revenue Limit</a:t>
          </a:r>
        </a:p>
        <a:p>
          <a:endParaRPr lang="en-US" sz="2800" b="1" dirty="0">
            <a:effectLst>
              <a:outerShdw blurRad="25400" dist="12700" dir="2700000" algn="tl" rotWithShape="0">
                <a:prstClr val="black">
                  <a:alpha val="40000"/>
                </a:prstClr>
              </a:outerShdw>
            </a:effectLst>
          </a:endParaRPr>
        </a:p>
        <a:p>
          <a:endParaRPr lang="en-US" sz="2800" b="1" dirty="0">
            <a:effectLst>
              <a:outerShdw blurRad="25400" dist="12700" dir="2700000" algn="tl" rotWithShape="0">
                <a:prstClr val="black">
                  <a:alpha val="40000"/>
                </a:prstClr>
              </a:outerShdw>
            </a:effectLst>
          </a:endParaRPr>
        </a:p>
      </dgm:t>
    </dgm:pt>
    <dgm:pt modelId="{77127AC5-14BA-4A69-98E1-A25CBCD2EE82}" type="parTrans" cxnId="{10D31180-D3FC-4522-AC37-E1239E008F4A}">
      <dgm:prSet/>
      <dgm:spPr/>
      <dgm:t>
        <a:bodyPr/>
        <a:lstStyle/>
        <a:p>
          <a:endParaRPr lang="en-US">
            <a:effectLst>
              <a:outerShdw blurRad="25400" dist="12700" dir="2700000" algn="tl" rotWithShape="0">
                <a:prstClr val="black">
                  <a:alpha val="40000"/>
                </a:prstClr>
              </a:outerShdw>
            </a:effectLst>
          </a:endParaRPr>
        </a:p>
      </dgm:t>
    </dgm:pt>
    <dgm:pt modelId="{FB2F9258-1C3C-482C-B2CB-BB81B5F6C1C5}" type="sibTrans" cxnId="{10D31180-D3FC-4522-AC37-E1239E008F4A}">
      <dgm:prSet/>
      <dgm:spPr/>
      <dgm:t>
        <a:bodyPr/>
        <a:lstStyle/>
        <a:p>
          <a:endParaRPr lang="en-US">
            <a:effectLst>
              <a:outerShdw blurRad="25400" dist="12700" dir="2700000" algn="tl" rotWithShape="0">
                <a:prstClr val="black">
                  <a:alpha val="40000"/>
                </a:prstClr>
              </a:outerShdw>
            </a:effectLst>
          </a:endParaRPr>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195B2-D1A0-4C3F-BEDF-D30F9C30EB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B4ABBC-7371-49D6-BE47-BD09F28802B4}">
      <dgm:prSet phldrT="[Text]"/>
      <dgm:spPr>
        <a:solidFill>
          <a:srgbClr val="262087"/>
        </a:solidFill>
      </dgm:spPr>
      <dgm:t>
        <a:bodyPr/>
        <a:lstStyle/>
        <a:p>
          <a:r>
            <a:rPr lang="en-US" b="1" dirty="0"/>
            <a:t>Primary Tier &amp; Aid</a:t>
          </a:r>
        </a:p>
      </dgm:t>
    </dgm:pt>
    <dgm:pt modelId="{6D7B94C2-DB77-4396-BE36-AC2CFE75B1B6}" type="parTrans" cxnId="{7DA8BF41-053B-4D17-B66C-3D42DE7FF689}">
      <dgm:prSet/>
      <dgm:spPr/>
      <dgm:t>
        <a:bodyPr/>
        <a:lstStyle/>
        <a:p>
          <a:endParaRPr lang="en-US"/>
        </a:p>
      </dgm:t>
    </dgm:pt>
    <dgm:pt modelId="{EAD002C3-982A-439C-A21E-89AF156FCA28}" type="sibTrans" cxnId="{7DA8BF41-053B-4D17-B66C-3D42DE7FF689}">
      <dgm:prSet/>
      <dgm:spPr/>
      <dgm:t>
        <a:bodyPr/>
        <a:lstStyle/>
        <a:p>
          <a:endParaRPr lang="en-US"/>
        </a:p>
      </dgm:t>
    </dgm:pt>
    <dgm:pt modelId="{225E0EF2-8668-4D23-BC65-B7ABB4FF467D}">
      <dgm:prSet phldrT="[Text]"/>
      <dgm:spPr>
        <a:solidFill>
          <a:srgbClr val="262087"/>
        </a:solidFill>
      </dgm:spPr>
      <dgm:t>
        <a:bodyPr/>
        <a:lstStyle/>
        <a:p>
          <a:r>
            <a:rPr lang="en-US" b="1" dirty="0"/>
            <a:t>Secondary Tier &amp; Aid</a:t>
          </a:r>
        </a:p>
      </dgm:t>
    </dgm:pt>
    <dgm:pt modelId="{3AB38EE7-BA9D-4427-B6D3-6E6DA316EFA8}" type="parTrans" cxnId="{1D2D533C-7203-4A47-9FF9-AE0D1A5FB44A}">
      <dgm:prSet/>
      <dgm:spPr/>
      <dgm:t>
        <a:bodyPr/>
        <a:lstStyle/>
        <a:p>
          <a:endParaRPr lang="en-US"/>
        </a:p>
      </dgm:t>
    </dgm:pt>
    <dgm:pt modelId="{7F6B063C-FCF1-49DA-8A0A-F10CE784ED78}" type="sibTrans" cxnId="{1D2D533C-7203-4A47-9FF9-AE0D1A5FB44A}">
      <dgm:prSet/>
      <dgm:spPr/>
      <dgm:t>
        <a:bodyPr/>
        <a:lstStyle/>
        <a:p>
          <a:endParaRPr lang="en-US"/>
        </a:p>
      </dgm:t>
    </dgm:pt>
    <dgm:pt modelId="{9C247D5A-AD48-4BBB-8E64-67FAAA4080D0}">
      <dgm:prSet phldrT="[Text]"/>
      <dgm:spPr>
        <a:solidFill>
          <a:srgbClr val="262087"/>
        </a:solidFill>
      </dgm:spPr>
      <dgm:t>
        <a:bodyPr/>
        <a:lstStyle/>
        <a:p>
          <a:r>
            <a:rPr lang="en-US" b="1" dirty="0"/>
            <a:t>Tertiary Tier &amp; Aid</a:t>
          </a:r>
        </a:p>
      </dgm:t>
    </dgm:pt>
    <dgm:pt modelId="{EBECB730-7449-4CD1-BFF9-5152CFCAF203}" type="parTrans" cxnId="{E0B1BECD-F18C-45C5-A4C7-46FA14EF88DD}">
      <dgm:prSet/>
      <dgm:spPr/>
      <dgm:t>
        <a:bodyPr/>
        <a:lstStyle/>
        <a:p>
          <a:endParaRPr lang="en-US"/>
        </a:p>
      </dgm:t>
    </dgm:pt>
    <dgm:pt modelId="{C9DE160A-0881-45D3-ADF4-B227B7769A15}" type="sibTrans" cxnId="{E0B1BECD-F18C-45C5-A4C7-46FA14EF88DD}">
      <dgm:prSet/>
      <dgm:spPr/>
      <dgm:t>
        <a:bodyPr/>
        <a:lstStyle/>
        <a:p>
          <a:endParaRPr lang="en-US"/>
        </a:p>
      </dgm:t>
    </dgm:pt>
    <dgm:pt modelId="{8BF90821-73FF-4815-9DC7-A2718DF93078}">
      <dgm:prSet phldrT="[Text]" custT="1"/>
      <dgm:spPr/>
      <dgm:t>
        <a:bodyPr lIns="91440" rIns="91440"/>
        <a:lstStyle/>
        <a:p>
          <a:pPr>
            <a:lnSpc>
              <a:spcPct val="150000"/>
            </a:lnSpc>
          </a:pPr>
          <a:r>
            <a:rPr lang="en-US" sz="1800" kern="1200" dirty="0"/>
            <a:t>100% minus ($1,356,184 / $1,930,000) = </a:t>
          </a:r>
          <a:r>
            <a:rPr lang="en-US" sz="1800" b="1" kern="1200" dirty="0"/>
            <a:t>29.7</a:t>
          </a:r>
          <a:r>
            <a:rPr lang="en-US" sz="1800" b="1" kern="1200" dirty="0">
              <a:solidFill>
                <a:schemeClr val="tx1"/>
              </a:solidFill>
            </a:rPr>
            <a:t>%</a:t>
          </a:r>
        </a:p>
      </dgm:t>
    </dgm:pt>
    <dgm:pt modelId="{D95A9D0E-9039-49B6-90FA-4EFC7512B82C}" type="parTrans" cxnId="{5B34B45A-4D55-4570-BBBF-1EF7DEFE2188}">
      <dgm:prSet/>
      <dgm:spPr/>
      <dgm:t>
        <a:bodyPr/>
        <a:lstStyle/>
        <a:p>
          <a:endParaRPr lang="en-US"/>
        </a:p>
      </dgm:t>
    </dgm:pt>
    <dgm:pt modelId="{A0EE0D96-59C6-4B66-BEBA-ED7F4F15A7C8}" type="sibTrans" cxnId="{5B34B45A-4D55-4570-BBBF-1EF7DEFE2188}">
      <dgm:prSet/>
      <dgm:spPr/>
      <dgm:t>
        <a:bodyPr/>
        <a:lstStyle/>
        <a:p>
          <a:endParaRPr lang="en-US"/>
        </a:p>
      </dgm:t>
    </dgm:pt>
    <dgm:pt modelId="{33D28A77-B3AA-4FFD-9A52-C95F431E5A2E}">
      <dgm:prSet phldrT="[Text]" custT="1"/>
      <dgm:spPr/>
      <dgm:t>
        <a:bodyPr lIns="91440" rIns="91440"/>
        <a:lstStyle/>
        <a:p>
          <a:pPr>
            <a:lnSpc>
              <a:spcPct val="150000"/>
            </a:lnSpc>
          </a:pPr>
          <a:r>
            <a:rPr lang="en-US" sz="1800" b="1" kern="1200" dirty="0"/>
            <a:t>Primary Aid:  29.7% * $26,904,000 = </a:t>
          </a:r>
          <a:r>
            <a:rPr lang="en-US" sz="1800" b="1" kern="1200" dirty="0">
              <a:solidFill>
                <a:prstClr val="black">
                  <a:hueOff val="0"/>
                  <a:satOff val="0"/>
                  <a:lumOff val="0"/>
                  <a:alphaOff val="0"/>
                </a:prstClr>
              </a:solidFill>
              <a:latin typeface="Lato"/>
              <a:ea typeface="+mn-ea"/>
              <a:cs typeface="+mn-cs"/>
            </a:rPr>
            <a:t>$7,998,936</a:t>
          </a:r>
        </a:p>
      </dgm:t>
    </dgm:pt>
    <dgm:pt modelId="{53BC1576-7474-4B23-9280-11F6B7C1ECAD}" type="parTrans" cxnId="{85ABE9CB-656A-415B-A4AC-26AC24B58301}">
      <dgm:prSet/>
      <dgm:spPr/>
      <dgm:t>
        <a:bodyPr/>
        <a:lstStyle/>
        <a:p>
          <a:endParaRPr lang="en-US"/>
        </a:p>
      </dgm:t>
    </dgm:pt>
    <dgm:pt modelId="{08261178-86A7-4D5F-83A4-D5E763C40C48}" type="sibTrans" cxnId="{85ABE9CB-656A-415B-A4AC-26AC24B58301}">
      <dgm:prSet/>
      <dgm:spPr/>
      <dgm:t>
        <a:bodyPr/>
        <a:lstStyle/>
        <a:p>
          <a:endParaRPr lang="en-US"/>
        </a:p>
      </dgm:t>
    </dgm:pt>
    <dgm:pt modelId="{1EA2D89D-7B01-4CD8-9A30-DE503BDC8DFA}">
      <dgm:prSet phldrT="[Text]" custT="1"/>
      <dgm:spPr/>
      <dgm:t>
        <a:bodyPr lIns="91440" rIns="91440"/>
        <a:lstStyle/>
        <a:p>
          <a:pPr>
            <a:lnSpc>
              <a:spcPct val="150000"/>
            </a:lnSpc>
          </a:pPr>
          <a:r>
            <a:rPr lang="en-US" sz="1800" kern="1200" dirty="0"/>
            <a:t>100% minus ($1,356,184 / $1,984,342) = </a:t>
          </a:r>
          <a:r>
            <a:rPr lang="en-US" sz="1800" b="1" kern="1200" dirty="0"/>
            <a:t>31.7</a:t>
          </a:r>
          <a:r>
            <a:rPr lang="en-US" sz="1800" b="1" kern="1200" dirty="0">
              <a:solidFill>
                <a:schemeClr val="tx1"/>
              </a:solidFill>
            </a:rPr>
            <a:t>%</a:t>
          </a:r>
        </a:p>
      </dgm:t>
    </dgm:pt>
    <dgm:pt modelId="{813CC552-C44A-41D4-9458-9FFC90DDC1E6}" type="parTrans" cxnId="{9FDB2693-4926-49EC-847B-449A4F0C8115}">
      <dgm:prSet/>
      <dgm:spPr/>
      <dgm:t>
        <a:bodyPr/>
        <a:lstStyle/>
        <a:p>
          <a:endParaRPr lang="en-US"/>
        </a:p>
      </dgm:t>
    </dgm:pt>
    <dgm:pt modelId="{D8DB2864-38AB-4E28-865A-99CDFC52EFA9}" type="sibTrans" cxnId="{9FDB2693-4926-49EC-847B-449A4F0C8115}">
      <dgm:prSet/>
      <dgm:spPr/>
      <dgm:t>
        <a:bodyPr/>
        <a:lstStyle/>
        <a:p>
          <a:endParaRPr lang="en-US"/>
        </a:p>
      </dgm:t>
    </dgm:pt>
    <dgm:pt modelId="{240CB5DE-9980-42BA-9E65-42872BC5781A}">
      <dgm:prSet phldrT="[Text]" custT="1"/>
      <dgm:spPr/>
      <dgm:t>
        <a:bodyPr lIns="91440" rIns="91440"/>
        <a:lstStyle/>
        <a:p>
          <a:pPr>
            <a:lnSpc>
              <a:spcPct val="150000"/>
            </a:lnSpc>
          </a:pPr>
          <a:r>
            <a:rPr lang="en-US" sz="1800" b="1" kern="1200" dirty="0">
              <a:solidFill>
                <a:schemeClr val="tx1"/>
              </a:solidFill>
            </a:rPr>
            <a:t>Secondary Aid:  31.7% * $274,259,376 = $</a:t>
          </a:r>
          <a:r>
            <a:rPr lang="en-US" sz="1800" b="1" kern="1200" dirty="0">
              <a:solidFill>
                <a:prstClr val="black"/>
              </a:solidFill>
              <a:latin typeface="Lato"/>
              <a:ea typeface="+mn-ea"/>
              <a:cs typeface="+mn-cs"/>
            </a:rPr>
            <a:t>86,818,815</a:t>
          </a:r>
        </a:p>
      </dgm:t>
    </dgm:pt>
    <dgm:pt modelId="{BB8E10BB-CC49-4CFA-A5EC-F23397A9ED04}" type="parTrans" cxnId="{43350039-7E5A-4C1E-9B5A-020025F92433}">
      <dgm:prSet/>
      <dgm:spPr/>
      <dgm:t>
        <a:bodyPr/>
        <a:lstStyle/>
        <a:p>
          <a:endParaRPr lang="en-US"/>
        </a:p>
      </dgm:t>
    </dgm:pt>
    <dgm:pt modelId="{E69C176A-3CBF-4FE3-8605-B41EAEAEDA2D}" type="sibTrans" cxnId="{43350039-7E5A-4C1E-9B5A-020025F92433}">
      <dgm:prSet/>
      <dgm:spPr/>
      <dgm:t>
        <a:bodyPr/>
        <a:lstStyle/>
        <a:p>
          <a:endParaRPr lang="en-US"/>
        </a:p>
      </dgm:t>
    </dgm:pt>
    <dgm:pt modelId="{8FC7DE27-15CE-4F4D-A515-634BBE6ED14E}">
      <dgm:prSet phldrT="[Text]" custT="1"/>
      <dgm:spPr/>
      <dgm:t>
        <a:bodyPr lIns="91440" rIns="91440"/>
        <a:lstStyle/>
        <a:p>
          <a:pPr>
            <a:lnSpc>
              <a:spcPct val="150000"/>
            </a:lnSpc>
          </a:pPr>
          <a:r>
            <a:rPr lang="en-US" sz="1800" kern="1200" dirty="0"/>
            <a:t>100% minus ($1,356,184 / $861,627) = </a:t>
          </a:r>
          <a:r>
            <a:rPr lang="en-US" sz="1800" b="1" kern="1200" dirty="0">
              <a:solidFill>
                <a:srgbClr val="FF0000"/>
              </a:solidFill>
            </a:rPr>
            <a:t>-57.4%</a:t>
          </a:r>
        </a:p>
      </dgm:t>
    </dgm:pt>
    <dgm:pt modelId="{87190604-C8D0-4D1E-B4B1-7362E6BE01A1}" type="parTrans" cxnId="{C4892815-9729-410C-A8ED-66B22A951F70}">
      <dgm:prSet/>
      <dgm:spPr/>
      <dgm:t>
        <a:bodyPr/>
        <a:lstStyle/>
        <a:p>
          <a:endParaRPr lang="en-US"/>
        </a:p>
      </dgm:t>
    </dgm:pt>
    <dgm:pt modelId="{1815F692-C57D-410A-8B5F-85692EE3DAE5}" type="sibTrans" cxnId="{C4892815-9729-410C-A8ED-66B22A951F70}">
      <dgm:prSet/>
      <dgm:spPr/>
      <dgm:t>
        <a:bodyPr/>
        <a:lstStyle/>
        <a:p>
          <a:endParaRPr lang="en-US"/>
        </a:p>
      </dgm:t>
    </dgm:pt>
    <dgm:pt modelId="{8B0DB1DC-D20B-4F53-A881-939BB1486075}">
      <dgm:prSet phldrT="[Text]" custT="1"/>
      <dgm:spPr/>
      <dgm:t>
        <a:bodyPr lIns="91440" rIns="91440"/>
        <a:lstStyle/>
        <a:p>
          <a:pPr>
            <a:lnSpc>
              <a:spcPct val="150000"/>
            </a:lnSpc>
          </a:pPr>
          <a:r>
            <a:rPr lang="en-US" sz="1800" b="1" kern="1200" dirty="0">
              <a:solidFill>
                <a:schemeClr val="tx1"/>
              </a:solidFill>
            </a:rPr>
            <a:t>Tertiary Aid:  </a:t>
          </a:r>
          <a:r>
            <a:rPr lang="en-US" sz="1800" b="1" kern="1200" dirty="0">
              <a:solidFill>
                <a:srgbClr val="FF0000"/>
              </a:solidFill>
            </a:rPr>
            <a:t>-57.4% </a:t>
          </a:r>
          <a:r>
            <a:rPr lang="en-US" sz="1800" b="1" kern="1200" dirty="0">
              <a:solidFill>
                <a:schemeClr val="tx1"/>
              </a:solidFill>
            </a:rPr>
            <a:t>* $</a:t>
          </a:r>
          <a:r>
            <a:rPr lang="en-US" sz="1800" b="1" kern="1200" dirty="0">
              <a:solidFill>
                <a:schemeClr val="tx1"/>
              </a:solidFill>
              <a:latin typeface="Lato"/>
              <a:ea typeface="+mn-ea"/>
              <a:cs typeface="+mn-cs"/>
            </a:rPr>
            <a:t>96,209,217</a:t>
          </a:r>
          <a:r>
            <a:rPr lang="en-US" sz="1800" b="1" kern="1200" dirty="0">
              <a:solidFill>
                <a:schemeClr val="tx1"/>
              </a:solidFill>
            </a:rPr>
            <a:t> = </a:t>
          </a:r>
          <a:r>
            <a:rPr lang="en-US" sz="1800" b="1" kern="1200" dirty="0">
              <a:solidFill>
                <a:srgbClr val="FF0000"/>
              </a:solidFill>
            </a:rPr>
            <a:t>-$</a:t>
          </a:r>
          <a:r>
            <a:rPr lang="en-US" sz="1800" b="1" kern="1200" dirty="0">
              <a:solidFill>
                <a:srgbClr val="FF0000"/>
              </a:solidFill>
              <a:latin typeface="Lato"/>
              <a:ea typeface="+mn-ea"/>
              <a:cs typeface="+mn-cs"/>
            </a:rPr>
            <a:t>55,222,204</a:t>
          </a:r>
        </a:p>
      </dgm:t>
    </dgm:pt>
    <dgm:pt modelId="{836B9C14-262F-4516-9B40-6BAEE6EBA7C7}" type="parTrans" cxnId="{6B2F0B7B-F695-4F26-B582-FDD52A3F63AA}">
      <dgm:prSet/>
      <dgm:spPr/>
      <dgm:t>
        <a:bodyPr/>
        <a:lstStyle/>
        <a:p>
          <a:endParaRPr lang="en-US"/>
        </a:p>
      </dgm:t>
    </dgm:pt>
    <dgm:pt modelId="{5ED17977-69E9-49F3-BF88-B3FC6827FB17}" type="sibTrans" cxnId="{6B2F0B7B-F695-4F26-B582-FDD52A3F63AA}">
      <dgm:prSet/>
      <dgm:spPr/>
      <dgm:t>
        <a:bodyPr/>
        <a:lstStyle/>
        <a:p>
          <a:endParaRPr lang="en-US"/>
        </a:p>
      </dgm:t>
    </dgm:pt>
    <dgm:pt modelId="{C3A28C45-0B50-43A4-8C55-8FF5AB9FD941}" type="pres">
      <dgm:prSet presAssocID="{DF2195B2-D1A0-4C3F-BEDF-D30F9C30EB04}" presName="linear" presStyleCnt="0">
        <dgm:presLayoutVars>
          <dgm:dir/>
          <dgm:animLvl val="lvl"/>
          <dgm:resizeHandles val="exact"/>
        </dgm:presLayoutVars>
      </dgm:prSet>
      <dgm:spPr/>
    </dgm:pt>
    <dgm:pt modelId="{D6828171-3D98-487F-AB2E-68350CE478C6}" type="pres">
      <dgm:prSet presAssocID="{A1B4ABBC-7371-49D6-BE47-BD09F28802B4}" presName="parentLin" presStyleCnt="0"/>
      <dgm:spPr/>
    </dgm:pt>
    <dgm:pt modelId="{A64A22D5-157B-4422-BBFF-D6D90E07EC3A}" type="pres">
      <dgm:prSet presAssocID="{A1B4ABBC-7371-49D6-BE47-BD09F28802B4}" presName="parentLeftMargin" presStyleLbl="node1" presStyleIdx="0" presStyleCnt="3"/>
      <dgm:spPr/>
    </dgm:pt>
    <dgm:pt modelId="{F0BD953E-E25D-43A4-B4F2-549EC7F8E87C}" type="pres">
      <dgm:prSet presAssocID="{A1B4ABBC-7371-49D6-BE47-BD09F28802B4}" presName="parentText" presStyleLbl="node1" presStyleIdx="0" presStyleCnt="3" custScaleX="77711">
        <dgm:presLayoutVars>
          <dgm:chMax val="0"/>
          <dgm:bulletEnabled val="1"/>
        </dgm:presLayoutVars>
      </dgm:prSet>
      <dgm:spPr/>
    </dgm:pt>
    <dgm:pt modelId="{461A3046-7F7D-4F1A-B2DB-85E04FFCD244}" type="pres">
      <dgm:prSet presAssocID="{A1B4ABBC-7371-49D6-BE47-BD09F28802B4}" presName="negativeSpace" presStyleCnt="0"/>
      <dgm:spPr/>
    </dgm:pt>
    <dgm:pt modelId="{E53B28B4-D3AF-4EF8-A8D0-82718ACD2A83}" type="pres">
      <dgm:prSet presAssocID="{A1B4ABBC-7371-49D6-BE47-BD09F28802B4}" presName="childText" presStyleLbl="conFgAcc1" presStyleIdx="0" presStyleCnt="3" custLinFactNeighborX="-19430">
        <dgm:presLayoutVars>
          <dgm:bulletEnabled val="1"/>
        </dgm:presLayoutVars>
      </dgm:prSet>
      <dgm:spPr/>
    </dgm:pt>
    <dgm:pt modelId="{E4D40627-E639-4E70-B317-3F2E1A929AC8}" type="pres">
      <dgm:prSet presAssocID="{EAD002C3-982A-439C-A21E-89AF156FCA28}" presName="spaceBetweenRectangles" presStyleCnt="0"/>
      <dgm:spPr/>
    </dgm:pt>
    <dgm:pt modelId="{6479F25F-673E-4CCA-9497-FDA72EBF7D69}" type="pres">
      <dgm:prSet presAssocID="{225E0EF2-8668-4D23-BC65-B7ABB4FF467D}" presName="parentLin" presStyleCnt="0"/>
      <dgm:spPr/>
    </dgm:pt>
    <dgm:pt modelId="{45981AD6-4688-42AE-93F0-BC1AC9018CC9}" type="pres">
      <dgm:prSet presAssocID="{225E0EF2-8668-4D23-BC65-B7ABB4FF467D}" presName="parentLeftMargin" presStyleLbl="node1" presStyleIdx="0" presStyleCnt="3"/>
      <dgm:spPr/>
    </dgm:pt>
    <dgm:pt modelId="{7C10B9A3-3194-4293-96B8-A2C35536763E}" type="pres">
      <dgm:prSet presAssocID="{225E0EF2-8668-4D23-BC65-B7ABB4FF467D}" presName="parentText" presStyleLbl="node1" presStyleIdx="1" presStyleCnt="3" custScaleX="77735">
        <dgm:presLayoutVars>
          <dgm:chMax val="0"/>
          <dgm:bulletEnabled val="1"/>
        </dgm:presLayoutVars>
      </dgm:prSet>
      <dgm:spPr/>
    </dgm:pt>
    <dgm:pt modelId="{0D8742E2-AC58-4552-9E97-02AACBE19FB4}" type="pres">
      <dgm:prSet presAssocID="{225E0EF2-8668-4D23-BC65-B7ABB4FF467D}" presName="negativeSpace" presStyleCnt="0"/>
      <dgm:spPr/>
    </dgm:pt>
    <dgm:pt modelId="{0CAF3E23-6948-497E-B2F1-7A93CF0DDB93}" type="pres">
      <dgm:prSet presAssocID="{225E0EF2-8668-4D23-BC65-B7ABB4FF467D}" presName="childText" presStyleLbl="conFgAcc1" presStyleIdx="1" presStyleCnt="3" custLinFactNeighborX="-1259" custLinFactNeighborY="-10128">
        <dgm:presLayoutVars>
          <dgm:bulletEnabled val="1"/>
        </dgm:presLayoutVars>
      </dgm:prSet>
      <dgm:spPr/>
    </dgm:pt>
    <dgm:pt modelId="{58E9A8FE-3C0D-4631-870F-B60B7FE07513}" type="pres">
      <dgm:prSet presAssocID="{7F6B063C-FCF1-49DA-8A0A-F10CE784ED78}" presName="spaceBetweenRectangles" presStyleCnt="0"/>
      <dgm:spPr/>
    </dgm:pt>
    <dgm:pt modelId="{4298B225-A4EB-4EF5-9F1E-FA5ECC8B823A}" type="pres">
      <dgm:prSet presAssocID="{9C247D5A-AD48-4BBB-8E64-67FAAA4080D0}" presName="parentLin" presStyleCnt="0"/>
      <dgm:spPr/>
    </dgm:pt>
    <dgm:pt modelId="{3052C96C-EDF8-4EDC-B77E-6CCACE474431}" type="pres">
      <dgm:prSet presAssocID="{9C247D5A-AD48-4BBB-8E64-67FAAA4080D0}" presName="parentLeftMargin" presStyleLbl="node1" presStyleIdx="1" presStyleCnt="3"/>
      <dgm:spPr/>
    </dgm:pt>
    <dgm:pt modelId="{922F1428-5168-4FB8-BE86-E127F9B49FE5}" type="pres">
      <dgm:prSet presAssocID="{9C247D5A-AD48-4BBB-8E64-67FAAA4080D0}" presName="parentText" presStyleLbl="node1" presStyleIdx="2" presStyleCnt="3" custScaleX="77711">
        <dgm:presLayoutVars>
          <dgm:chMax val="0"/>
          <dgm:bulletEnabled val="1"/>
        </dgm:presLayoutVars>
      </dgm:prSet>
      <dgm:spPr/>
    </dgm:pt>
    <dgm:pt modelId="{02F3552B-5C19-483F-BB2F-8CF4787C9F07}" type="pres">
      <dgm:prSet presAssocID="{9C247D5A-AD48-4BBB-8E64-67FAAA4080D0}" presName="negativeSpace" presStyleCnt="0"/>
      <dgm:spPr/>
    </dgm:pt>
    <dgm:pt modelId="{0BF32E21-7D0A-4825-BF8B-DDCE271C3552}" type="pres">
      <dgm:prSet presAssocID="{9C247D5A-AD48-4BBB-8E64-67FAAA4080D0}" presName="childText" presStyleLbl="conFgAcc1" presStyleIdx="2" presStyleCnt="3">
        <dgm:presLayoutVars>
          <dgm:bulletEnabled val="1"/>
        </dgm:presLayoutVars>
      </dgm:prSet>
      <dgm:spPr/>
    </dgm:pt>
  </dgm:ptLst>
  <dgm:cxnLst>
    <dgm:cxn modelId="{3171C303-266B-4C6B-8AB0-455748C9B543}" type="presOf" srcId="{9C247D5A-AD48-4BBB-8E64-67FAAA4080D0}" destId="{3052C96C-EDF8-4EDC-B77E-6CCACE474431}" srcOrd="0" destOrd="0" presId="urn:microsoft.com/office/officeart/2005/8/layout/list1"/>
    <dgm:cxn modelId="{D3536113-7AD2-4F72-8F37-4A128139DC6D}" type="presOf" srcId="{240CB5DE-9980-42BA-9E65-42872BC5781A}" destId="{0CAF3E23-6948-497E-B2F1-7A93CF0DDB93}" srcOrd="0" destOrd="1" presId="urn:microsoft.com/office/officeart/2005/8/layout/list1"/>
    <dgm:cxn modelId="{A09EFE13-722D-4A84-9AD8-29B1D151FD0C}" type="presOf" srcId="{33D28A77-B3AA-4FFD-9A52-C95F431E5A2E}" destId="{E53B28B4-D3AF-4EF8-A8D0-82718ACD2A83}" srcOrd="0" destOrd="1" presId="urn:microsoft.com/office/officeart/2005/8/layout/list1"/>
    <dgm:cxn modelId="{C4892815-9729-410C-A8ED-66B22A951F70}" srcId="{9C247D5A-AD48-4BBB-8E64-67FAAA4080D0}" destId="{8FC7DE27-15CE-4F4D-A515-634BBE6ED14E}" srcOrd="0" destOrd="0" parTransId="{87190604-C8D0-4D1E-B4B1-7362E6BE01A1}" sibTransId="{1815F692-C57D-410A-8B5F-85692EE3DAE5}"/>
    <dgm:cxn modelId="{43350039-7E5A-4C1E-9B5A-020025F92433}" srcId="{225E0EF2-8668-4D23-BC65-B7ABB4FF467D}" destId="{240CB5DE-9980-42BA-9E65-42872BC5781A}" srcOrd="1" destOrd="0" parTransId="{BB8E10BB-CC49-4CFA-A5EC-F23397A9ED04}" sibTransId="{E69C176A-3CBF-4FE3-8605-B41EAEAEDA2D}"/>
    <dgm:cxn modelId="{1D2D533C-7203-4A47-9FF9-AE0D1A5FB44A}" srcId="{DF2195B2-D1A0-4C3F-BEDF-D30F9C30EB04}" destId="{225E0EF2-8668-4D23-BC65-B7ABB4FF467D}" srcOrd="1" destOrd="0" parTransId="{3AB38EE7-BA9D-4427-B6D3-6E6DA316EFA8}" sibTransId="{7F6B063C-FCF1-49DA-8A0A-F10CE784ED78}"/>
    <dgm:cxn modelId="{7DA8BF41-053B-4D17-B66C-3D42DE7FF689}" srcId="{DF2195B2-D1A0-4C3F-BEDF-D30F9C30EB04}" destId="{A1B4ABBC-7371-49D6-BE47-BD09F28802B4}" srcOrd="0" destOrd="0" parTransId="{6D7B94C2-DB77-4396-BE36-AC2CFE75B1B6}" sibTransId="{EAD002C3-982A-439C-A21E-89AF156FCA28}"/>
    <dgm:cxn modelId="{456F6670-A7A0-4A07-B629-D330B96A7DA2}" type="presOf" srcId="{8B0DB1DC-D20B-4F53-A881-939BB1486075}" destId="{0BF32E21-7D0A-4825-BF8B-DDCE271C3552}" srcOrd="0" destOrd="1" presId="urn:microsoft.com/office/officeart/2005/8/layout/list1"/>
    <dgm:cxn modelId="{5B34B45A-4D55-4570-BBBF-1EF7DEFE2188}" srcId="{A1B4ABBC-7371-49D6-BE47-BD09F28802B4}" destId="{8BF90821-73FF-4815-9DC7-A2718DF93078}" srcOrd="0" destOrd="0" parTransId="{D95A9D0E-9039-49B6-90FA-4EFC7512B82C}" sibTransId="{A0EE0D96-59C6-4B66-BEBA-ED7F4F15A7C8}"/>
    <dgm:cxn modelId="{6B2F0B7B-F695-4F26-B582-FDD52A3F63AA}" srcId="{9C247D5A-AD48-4BBB-8E64-67FAAA4080D0}" destId="{8B0DB1DC-D20B-4F53-A881-939BB1486075}" srcOrd="1" destOrd="0" parTransId="{836B9C14-262F-4516-9B40-6BAEE6EBA7C7}" sibTransId="{5ED17977-69E9-49F3-BF88-B3FC6827FB17}"/>
    <dgm:cxn modelId="{11384784-F21E-465C-9638-9B0F290237DB}" type="presOf" srcId="{1EA2D89D-7B01-4CD8-9A30-DE503BDC8DFA}" destId="{0CAF3E23-6948-497E-B2F1-7A93CF0DDB93}" srcOrd="0" destOrd="0" presId="urn:microsoft.com/office/officeart/2005/8/layout/list1"/>
    <dgm:cxn modelId="{754A4D90-DDC2-44B1-9487-6EB93E4920CC}" type="presOf" srcId="{225E0EF2-8668-4D23-BC65-B7ABB4FF467D}" destId="{45981AD6-4688-42AE-93F0-BC1AC9018CC9}" srcOrd="0" destOrd="0" presId="urn:microsoft.com/office/officeart/2005/8/layout/list1"/>
    <dgm:cxn modelId="{9FDB2693-4926-49EC-847B-449A4F0C8115}" srcId="{225E0EF2-8668-4D23-BC65-B7ABB4FF467D}" destId="{1EA2D89D-7B01-4CD8-9A30-DE503BDC8DFA}" srcOrd="0" destOrd="0" parTransId="{813CC552-C44A-41D4-9458-9FFC90DDC1E6}" sibTransId="{D8DB2864-38AB-4E28-865A-99CDFC52EFA9}"/>
    <dgm:cxn modelId="{03841BA8-AD2C-41FA-BC6C-A7E6DEF0F77B}" type="presOf" srcId="{A1B4ABBC-7371-49D6-BE47-BD09F28802B4}" destId="{A64A22D5-157B-4422-BBFF-D6D90E07EC3A}" srcOrd="0" destOrd="0" presId="urn:microsoft.com/office/officeart/2005/8/layout/list1"/>
    <dgm:cxn modelId="{C97D26A8-2124-4946-A478-757D5040DB6D}" type="presOf" srcId="{8BF90821-73FF-4815-9DC7-A2718DF93078}" destId="{E53B28B4-D3AF-4EF8-A8D0-82718ACD2A83}" srcOrd="0" destOrd="0" presId="urn:microsoft.com/office/officeart/2005/8/layout/list1"/>
    <dgm:cxn modelId="{85ABE9CB-656A-415B-A4AC-26AC24B58301}" srcId="{A1B4ABBC-7371-49D6-BE47-BD09F28802B4}" destId="{33D28A77-B3AA-4FFD-9A52-C95F431E5A2E}" srcOrd="1" destOrd="0" parTransId="{53BC1576-7474-4B23-9280-11F6B7C1ECAD}" sibTransId="{08261178-86A7-4D5F-83A4-D5E763C40C48}"/>
    <dgm:cxn modelId="{E0B1BECD-F18C-45C5-A4C7-46FA14EF88DD}" srcId="{DF2195B2-D1A0-4C3F-BEDF-D30F9C30EB04}" destId="{9C247D5A-AD48-4BBB-8E64-67FAAA4080D0}" srcOrd="2" destOrd="0" parTransId="{EBECB730-7449-4CD1-BFF9-5152CFCAF203}" sibTransId="{C9DE160A-0881-45D3-ADF4-B227B7769A15}"/>
    <dgm:cxn modelId="{61A12FD0-E3D8-4356-9531-80B8EDFD17FF}" type="presOf" srcId="{9C247D5A-AD48-4BBB-8E64-67FAAA4080D0}" destId="{922F1428-5168-4FB8-BE86-E127F9B49FE5}" srcOrd="1" destOrd="0" presId="urn:microsoft.com/office/officeart/2005/8/layout/list1"/>
    <dgm:cxn modelId="{14DDBBD0-5137-427D-8A95-495479D4AAEC}" type="presOf" srcId="{225E0EF2-8668-4D23-BC65-B7ABB4FF467D}" destId="{7C10B9A3-3194-4293-96B8-A2C35536763E}" srcOrd="1" destOrd="0" presId="urn:microsoft.com/office/officeart/2005/8/layout/list1"/>
    <dgm:cxn modelId="{43F1DEDC-C79D-40FB-BC3E-907ED2B30DDD}" type="presOf" srcId="{8FC7DE27-15CE-4F4D-A515-634BBE6ED14E}" destId="{0BF32E21-7D0A-4825-BF8B-DDCE271C3552}" srcOrd="0" destOrd="0" presId="urn:microsoft.com/office/officeart/2005/8/layout/list1"/>
    <dgm:cxn modelId="{B40178FD-A771-4916-A454-B27B222A3639}" type="presOf" srcId="{A1B4ABBC-7371-49D6-BE47-BD09F28802B4}" destId="{F0BD953E-E25D-43A4-B4F2-549EC7F8E87C}" srcOrd="1" destOrd="0" presId="urn:microsoft.com/office/officeart/2005/8/layout/list1"/>
    <dgm:cxn modelId="{13F5F5FF-6AEF-44D3-BF33-DE2014675452}" type="presOf" srcId="{DF2195B2-D1A0-4C3F-BEDF-D30F9C30EB04}" destId="{C3A28C45-0B50-43A4-8C55-8FF5AB9FD941}" srcOrd="0" destOrd="0" presId="urn:microsoft.com/office/officeart/2005/8/layout/list1"/>
    <dgm:cxn modelId="{442FAE61-ADEE-4DD5-B498-89D2489D23C4}" type="presParOf" srcId="{C3A28C45-0B50-43A4-8C55-8FF5AB9FD941}" destId="{D6828171-3D98-487F-AB2E-68350CE478C6}" srcOrd="0" destOrd="0" presId="urn:microsoft.com/office/officeart/2005/8/layout/list1"/>
    <dgm:cxn modelId="{079A0DCB-78DE-43A7-8D3F-FCEDEE17EDDE}" type="presParOf" srcId="{D6828171-3D98-487F-AB2E-68350CE478C6}" destId="{A64A22D5-157B-4422-BBFF-D6D90E07EC3A}" srcOrd="0" destOrd="0" presId="urn:microsoft.com/office/officeart/2005/8/layout/list1"/>
    <dgm:cxn modelId="{CD145F1F-C666-45B8-8ECA-38E5B9F32470}" type="presParOf" srcId="{D6828171-3D98-487F-AB2E-68350CE478C6}" destId="{F0BD953E-E25D-43A4-B4F2-549EC7F8E87C}" srcOrd="1" destOrd="0" presId="urn:microsoft.com/office/officeart/2005/8/layout/list1"/>
    <dgm:cxn modelId="{5A0A086A-3143-4956-82FF-E39BFC21A0C0}" type="presParOf" srcId="{C3A28C45-0B50-43A4-8C55-8FF5AB9FD941}" destId="{461A3046-7F7D-4F1A-B2DB-85E04FFCD244}" srcOrd="1" destOrd="0" presId="urn:microsoft.com/office/officeart/2005/8/layout/list1"/>
    <dgm:cxn modelId="{CEAAC2D3-0211-4D23-AF4A-23BEE360F419}" type="presParOf" srcId="{C3A28C45-0B50-43A4-8C55-8FF5AB9FD941}" destId="{E53B28B4-D3AF-4EF8-A8D0-82718ACD2A83}" srcOrd="2" destOrd="0" presId="urn:microsoft.com/office/officeart/2005/8/layout/list1"/>
    <dgm:cxn modelId="{275B0EA6-EA7C-432B-8714-0646D3707704}" type="presParOf" srcId="{C3A28C45-0B50-43A4-8C55-8FF5AB9FD941}" destId="{E4D40627-E639-4E70-B317-3F2E1A929AC8}" srcOrd="3" destOrd="0" presId="urn:microsoft.com/office/officeart/2005/8/layout/list1"/>
    <dgm:cxn modelId="{3EE84A65-7B13-4771-A4ED-9CE4A39D8F3F}" type="presParOf" srcId="{C3A28C45-0B50-43A4-8C55-8FF5AB9FD941}" destId="{6479F25F-673E-4CCA-9497-FDA72EBF7D69}" srcOrd="4" destOrd="0" presId="urn:microsoft.com/office/officeart/2005/8/layout/list1"/>
    <dgm:cxn modelId="{D0B5AA17-C838-4F87-934B-126B981085DD}" type="presParOf" srcId="{6479F25F-673E-4CCA-9497-FDA72EBF7D69}" destId="{45981AD6-4688-42AE-93F0-BC1AC9018CC9}" srcOrd="0" destOrd="0" presId="urn:microsoft.com/office/officeart/2005/8/layout/list1"/>
    <dgm:cxn modelId="{92FDE6A9-7FFC-4942-AEFF-5526B2BFBEFB}" type="presParOf" srcId="{6479F25F-673E-4CCA-9497-FDA72EBF7D69}" destId="{7C10B9A3-3194-4293-96B8-A2C35536763E}" srcOrd="1" destOrd="0" presId="urn:microsoft.com/office/officeart/2005/8/layout/list1"/>
    <dgm:cxn modelId="{6A893AEB-F791-4349-8311-0D6610A09D36}" type="presParOf" srcId="{C3A28C45-0B50-43A4-8C55-8FF5AB9FD941}" destId="{0D8742E2-AC58-4552-9E97-02AACBE19FB4}" srcOrd="5" destOrd="0" presId="urn:microsoft.com/office/officeart/2005/8/layout/list1"/>
    <dgm:cxn modelId="{20A3C0EE-92A3-413C-802F-2AD4BF2B50D5}" type="presParOf" srcId="{C3A28C45-0B50-43A4-8C55-8FF5AB9FD941}" destId="{0CAF3E23-6948-497E-B2F1-7A93CF0DDB93}" srcOrd="6" destOrd="0" presId="urn:microsoft.com/office/officeart/2005/8/layout/list1"/>
    <dgm:cxn modelId="{7ED807FB-66A8-4F42-9D0C-58813025B86B}" type="presParOf" srcId="{C3A28C45-0B50-43A4-8C55-8FF5AB9FD941}" destId="{58E9A8FE-3C0D-4631-870F-B60B7FE07513}" srcOrd="7" destOrd="0" presId="urn:microsoft.com/office/officeart/2005/8/layout/list1"/>
    <dgm:cxn modelId="{424E7C9B-175D-4A74-B743-0D70243F3F5F}" type="presParOf" srcId="{C3A28C45-0B50-43A4-8C55-8FF5AB9FD941}" destId="{4298B225-A4EB-4EF5-9F1E-FA5ECC8B823A}" srcOrd="8" destOrd="0" presId="urn:microsoft.com/office/officeart/2005/8/layout/list1"/>
    <dgm:cxn modelId="{FE64DC66-D527-44FD-91F9-B937B9F69D84}" type="presParOf" srcId="{4298B225-A4EB-4EF5-9F1E-FA5ECC8B823A}" destId="{3052C96C-EDF8-4EDC-B77E-6CCACE474431}" srcOrd="0" destOrd="0" presId="urn:microsoft.com/office/officeart/2005/8/layout/list1"/>
    <dgm:cxn modelId="{C60B14D4-BD15-451C-8D6B-542CC9E099E9}" type="presParOf" srcId="{4298B225-A4EB-4EF5-9F1E-FA5ECC8B823A}" destId="{922F1428-5168-4FB8-BE86-E127F9B49FE5}" srcOrd="1" destOrd="0" presId="urn:microsoft.com/office/officeart/2005/8/layout/list1"/>
    <dgm:cxn modelId="{5A77B682-7D6E-4AA2-969A-E8BD7306633F}" type="presParOf" srcId="{C3A28C45-0B50-43A4-8C55-8FF5AB9FD941}" destId="{02F3552B-5C19-483F-BB2F-8CF4787C9F07}" srcOrd="9" destOrd="0" presId="urn:microsoft.com/office/officeart/2005/8/layout/list1"/>
    <dgm:cxn modelId="{A3CC2A7E-E735-41C0-8696-772083031C86}" type="presParOf" srcId="{C3A28C45-0B50-43A4-8C55-8FF5AB9FD941}" destId="{0BF32E21-7D0A-4825-BF8B-DDCE271C355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206390" y="320364"/>
          <a:ext cx="2213922" cy="3994192"/>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25400" dist="12700" dir="2700000" algn="tl" rotWithShape="0">
                  <a:prstClr val="black">
                    <a:alpha val="40000"/>
                  </a:prstClr>
                </a:outerShdw>
              </a:effectLst>
            </a:rPr>
            <a:t>Property</a:t>
          </a:r>
          <a:r>
            <a:rPr lang="en-US" sz="2800" kern="1200" dirty="0">
              <a:effectLst>
                <a:outerShdw blurRad="25400" dist="12700" dir="2700000" algn="tl" rotWithShape="0">
                  <a:prstClr val="black">
                    <a:alpha val="40000"/>
                  </a:prstClr>
                </a:outerShdw>
              </a:effectLst>
            </a:rPr>
            <a:t> </a:t>
          </a:r>
          <a:r>
            <a:rPr lang="en-US" sz="2800" b="1" kern="1200" dirty="0">
              <a:effectLst>
                <a:outerShdw blurRad="25400" dist="12700" dir="2700000" algn="tl" rotWithShape="0">
                  <a:prstClr val="black">
                    <a:alpha val="40000"/>
                  </a:prstClr>
                </a:outerShdw>
              </a:effectLst>
            </a:rPr>
            <a:t>Tax</a:t>
          </a:r>
          <a:r>
            <a:rPr lang="en-US" sz="2800" kern="1200" dirty="0">
              <a:effectLst>
                <a:outerShdw blurRad="25400" dist="12700" dir="2700000" algn="tl" rotWithShape="0">
                  <a:prstClr val="black">
                    <a:alpha val="40000"/>
                  </a:prstClr>
                </a:outerShdw>
              </a:effectLst>
            </a:rPr>
            <a:t> </a:t>
          </a:r>
          <a:r>
            <a:rPr lang="en-US" sz="2800" b="1" kern="1200" dirty="0">
              <a:effectLst>
                <a:outerShdw blurRad="25400" dist="12700" dir="2700000" algn="tl" rotWithShape="0">
                  <a:prstClr val="black">
                    <a:alpha val="40000"/>
                  </a:prstClr>
                </a:outerShdw>
              </a:effectLst>
            </a:rPr>
            <a:t>Levy</a:t>
          </a: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dsp:txBody>
      <dsp:txXfrm>
        <a:off x="6271234" y="385208"/>
        <a:ext cx="2084234" cy="3864504"/>
      </dsp:txXfrm>
    </dsp:sp>
    <dsp:sp modelId="{71535913-8133-49A2-8F55-4086EA77B96D}">
      <dsp:nvSpPr>
        <dsp:cNvPr id="0" name=""/>
        <dsp:cNvSpPr/>
      </dsp:nvSpPr>
      <dsp:spPr>
        <a:xfrm rot="10833390">
          <a:off x="5515635" y="2027752"/>
          <a:ext cx="469373" cy="549052"/>
        </a:xfrm>
        <a:prstGeom prst="mathEqual">
          <a:avLst/>
        </a:prstGeom>
        <a:solidFill>
          <a:srgbClr val="262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25400" dist="12700" dir="2700000" algn="tl" rotWithShape="0">
                <a:prstClr val="black">
                  <a:alpha val="40000"/>
                </a:prstClr>
              </a:outerShdw>
            </a:effectLst>
          </a:endParaRPr>
        </a:p>
      </dsp:txBody>
      <dsp:txXfrm rot="10800000">
        <a:off x="5656444" y="2138246"/>
        <a:ext cx="328561" cy="329432"/>
      </dsp:txXfrm>
    </dsp:sp>
    <dsp:sp modelId="{00BBDF21-2F4D-4136-BF17-92D0D959191F}">
      <dsp:nvSpPr>
        <dsp:cNvPr id="0" name=""/>
        <dsp:cNvSpPr/>
      </dsp:nvSpPr>
      <dsp:spPr>
        <a:xfrm>
          <a:off x="3106898" y="217764"/>
          <a:ext cx="2213922" cy="4139180"/>
        </a:xfrm>
        <a:prstGeom prst="roundRect">
          <a:avLst>
            <a:gd name="adj" fmla="val 10000"/>
          </a:avLst>
        </a:prstGeom>
        <a:solidFill>
          <a:srgbClr val="262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25400" dist="12700" dir="2700000" algn="tl" rotWithShape="0">
                  <a:prstClr val="black">
                    <a:alpha val="40000"/>
                  </a:prstClr>
                </a:outerShdw>
              </a:effectLst>
            </a:rPr>
            <a:t>State Aid</a:t>
          </a:r>
        </a:p>
        <a:p>
          <a:pPr marL="0" lvl="0" indent="0" algn="ctr" defTabSz="1244600">
            <a:lnSpc>
              <a:spcPct val="90000"/>
            </a:lnSpc>
            <a:spcBef>
              <a:spcPct val="0"/>
            </a:spcBef>
            <a:spcAft>
              <a:spcPct val="35000"/>
            </a:spcAft>
            <a:buNone/>
          </a:pPr>
          <a:r>
            <a:rPr lang="en-US" sz="2200" b="0" kern="1200" dirty="0">
              <a:effectLst>
                <a:outerShdw blurRad="25400" dist="12700" dir="2700000" algn="tl" rotWithShape="0">
                  <a:prstClr val="black">
                    <a:alpha val="40000"/>
                  </a:prstClr>
                </a:outerShdw>
              </a:effectLst>
            </a:rPr>
            <a:t>(General + </a:t>
          </a:r>
          <a:r>
            <a:rPr lang="en-US" sz="2200" b="0" strike="sngStrike" kern="1200" dirty="0">
              <a:effectLst>
                <a:outerShdw blurRad="25400" dist="12700" dir="2700000" algn="tl" rotWithShape="0">
                  <a:prstClr val="black">
                    <a:alpha val="40000"/>
                  </a:prstClr>
                </a:outerShdw>
              </a:effectLst>
            </a:rPr>
            <a:t>High Poverty + </a:t>
          </a:r>
          <a:r>
            <a:rPr lang="en-US" sz="2200" b="0" kern="1200" dirty="0">
              <a:effectLst>
                <a:outerShdw blurRad="25400" dist="12700" dir="2700000" algn="tl" rotWithShape="0">
                  <a:prstClr val="black">
                    <a:alpha val="40000"/>
                  </a:prstClr>
                </a:outerShdw>
              </a:effectLst>
            </a:rPr>
            <a:t>Computer + Exempt Personal Property)</a:t>
          </a:r>
        </a:p>
      </dsp:txBody>
      <dsp:txXfrm>
        <a:off x="3171742" y="282608"/>
        <a:ext cx="2084234" cy="4009492"/>
      </dsp:txXfrm>
    </dsp:sp>
    <dsp:sp modelId="{A72F3526-8A6C-4F9B-8D69-326C283A7F15}">
      <dsp:nvSpPr>
        <dsp:cNvPr id="0" name=""/>
        <dsp:cNvSpPr/>
      </dsp:nvSpPr>
      <dsp:spPr>
        <a:xfrm rot="10766610">
          <a:off x="2416143" y="2028010"/>
          <a:ext cx="469373" cy="549052"/>
        </a:xfrm>
        <a:prstGeom prst="mathMinus">
          <a:avLst/>
        </a:prstGeom>
        <a:solidFill>
          <a:srgbClr val="262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25400" dist="12700" dir="2700000" algn="tl" rotWithShape="0">
                <a:prstClr val="black">
                  <a:alpha val="40000"/>
                </a:prstClr>
              </a:outerShdw>
            </a:effectLst>
          </a:endParaRPr>
        </a:p>
      </dsp:txBody>
      <dsp:txXfrm rot="10800000">
        <a:off x="2556952" y="2137136"/>
        <a:ext cx="328561" cy="329432"/>
      </dsp:txXfrm>
    </dsp:sp>
    <dsp:sp modelId="{B14C538D-A163-4586-9B2B-D3A15B7B9472}">
      <dsp:nvSpPr>
        <dsp:cNvPr id="0" name=""/>
        <dsp:cNvSpPr/>
      </dsp:nvSpPr>
      <dsp:spPr>
        <a:xfrm>
          <a:off x="7407" y="320364"/>
          <a:ext cx="2213922" cy="3994192"/>
        </a:xfrm>
        <a:prstGeom prst="roundRect">
          <a:avLst>
            <a:gd name="adj" fmla="val 10000"/>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25400" dist="12700" dir="2700000" algn="tl" rotWithShape="0">
                  <a:prstClr val="black">
                    <a:alpha val="40000"/>
                  </a:prstClr>
                </a:outerShdw>
              </a:effectLst>
            </a:rPr>
            <a:t>Revenue Limit</a:t>
          </a: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dsp:txBody>
      <dsp:txXfrm>
        <a:off x="72251" y="385208"/>
        <a:ext cx="2084234" cy="3864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B28B4-D3AF-4EF8-A8D0-82718ACD2A83}">
      <dsp:nvSpPr>
        <dsp:cNvPr id="0" name=""/>
        <dsp:cNvSpPr/>
      </dsp:nvSpPr>
      <dsp:spPr>
        <a:xfrm>
          <a:off x="0" y="371339"/>
          <a:ext cx="5816071" cy="1389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37388" rIns="91440"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dirty="0"/>
            <a:t>100% minus ($1,356,184 / $1,930,000) = </a:t>
          </a:r>
          <a:r>
            <a:rPr lang="en-US" sz="1800" b="1" kern="1200" dirty="0"/>
            <a:t>29.7</a:t>
          </a:r>
          <a:r>
            <a:rPr lang="en-US" sz="1800" b="1" kern="1200" dirty="0">
              <a:solidFill>
                <a:schemeClr val="tx1"/>
              </a:solidFill>
            </a:rPr>
            <a:t>%</a:t>
          </a:r>
        </a:p>
        <a:p>
          <a:pPr marL="171450" lvl="1" indent="-171450" algn="l" defTabSz="800100">
            <a:lnSpc>
              <a:spcPct val="150000"/>
            </a:lnSpc>
            <a:spcBef>
              <a:spcPct val="0"/>
            </a:spcBef>
            <a:spcAft>
              <a:spcPct val="15000"/>
            </a:spcAft>
            <a:buChar char="•"/>
          </a:pPr>
          <a:r>
            <a:rPr lang="en-US" sz="1800" b="1" kern="1200" dirty="0"/>
            <a:t>Primary Aid:  29.7% * $26,904,000 = </a:t>
          </a:r>
          <a:r>
            <a:rPr lang="en-US" sz="1800" b="1" kern="1200" dirty="0">
              <a:solidFill>
                <a:prstClr val="black">
                  <a:hueOff val="0"/>
                  <a:satOff val="0"/>
                  <a:lumOff val="0"/>
                  <a:alphaOff val="0"/>
                </a:prstClr>
              </a:solidFill>
              <a:latin typeface="Lato"/>
              <a:ea typeface="+mn-ea"/>
              <a:cs typeface="+mn-cs"/>
            </a:rPr>
            <a:t>$7,998,936</a:t>
          </a:r>
        </a:p>
      </dsp:txBody>
      <dsp:txXfrm>
        <a:off x="0" y="371339"/>
        <a:ext cx="5816071" cy="1389150"/>
      </dsp:txXfrm>
    </dsp:sp>
    <dsp:sp modelId="{F0BD953E-E25D-43A4-B4F2-549EC7F8E87C}">
      <dsp:nvSpPr>
        <dsp:cNvPr id="0" name=""/>
        <dsp:cNvSpPr/>
      </dsp:nvSpPr>
      <dsp:spPr>
        <a:xfrm>
          <a:off x="290803" y="61379"/>
          <a:ext cx="3163808" cy="619920"/>
        </a:xfrm>
        <a:prstGeom prst="roundRect">
          <a:avLst/>
        </a:prstGeom>
        <a:solidFill>
          <a:srgbClr val="262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884" tIns="0" rIns="153884" bIns="0" numCol="1" spcCol="1270" anchor="ctr" anchorCtr="0">
          <a:noAutofit/>
        </a:bodyPr>
        <a:lstStyle/>
        <a:p>
          <a:pPr marL="0" lvl="0" indent="0" algn="l" defTabSz="933450">
            <a:lnSpc>
              <a:spcPct val="90000"/>
            </a:lnSpc>
            <a:spcBef>
              <a:spcPct val="0"/>
            </a:spcBef>
            <a:spcAft>
              <a:spcPct val="35000"/>
            </a:spcAft>
            <a:buNone/>
          </a:pPr>
          <a:r>
            <a:rPr lang="en-US" sz="2100" b="1" kern="1200" dirty="0"/>
            <a:t>Primary Tier &amp; Aid</a:t>
          </a:r>
        </a:p>
      </dsp:txBody>
      <dsp:txXfrm>
        <a:off x="321065" y="91641"/>
        <a:ext cx="3103284" cy="559396"/>
      </dsp:txXfrm>
    </dsp:sp>
    <dsp:sp modelId="{0CAF3E23-6948-497E-B2F1-7A93CF0DDB93}">
      <dsp:nvSpPr>
        <dsp:cNvPr id="0" name=""/>
        <dsp:cNvSpPr/>
      </dsp:nvSpPr>
      <dsp:spPr>
        <a:xfrm>
          <a:off x="0" y="2172364"/>
          <a:ext cx="5816071" cy="1389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37388" rIns="91440"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dirty="0"/>
            <a:t>100% minus ($1,356,184 / $1,984,342) = </a:t>
          </a:r>
          <a:r>
            <a:rPr lang="en-US" sz="1800" b="1" kern="1200" dirty="0"/>
            <a:t>31.7</a:t>
          </a:r>
          <a:r>
            <a:rPr lang="en-US" sz="1800" b="1" kern="1200" dirty="0">
              <a:solidFill>
                <a:schemeClr val="tx1"/>
              </a:solidFill>
            </a:rPr>
            <a:t>%</a:t>
          </a:r>
        </a:p>
        <a:p>
          <a:pPr marL="171450" lvl="1" indent="-171450" algn="l" defTabSz="800100">
            <a:lnSpc>
              <a:spcPct val="150000"/>
            </a:lnSpc>
            <a:spcBef>
              <a:spcPct val="0"/>
            </a:spcBef>
            <a:spcAft>
              <a:spcPct val="15000"/>
            </a:spcAft>
            <a:buChar char="•"/>
          </a:pPr>
          <a:r>
            <a:rPr lang="en-US" sz="1800" b="1" kern="1200" dirty="0">
              <a:solidFill>
                <a:schemeClr val="tx1"/>
              </a:solidFill>
            </a:rPr>
            <a:t>Secondary Aid:  31.7% * $274,259,376 = $</a:t>
          </a:r>
          <a:r>
            <a:rPr lang="en-US" sz="1800" b="1" kern="1200" dirty="0">
              <a:solidFill>
                <a:prstClr val="black"/>
              </a:solidFill>
              <a:latin typeface="Lato"/>
              <a:ea typeface="+mn-ea"/>
              <a:cs typeface="+mn-cs"/>
            </a:rPr>
            <a:t>86,818,815</a:t>
          </a:r>
        </a:p>
      </dsp:txBody>
      <dsp:txXfrm>
        <a:off x="0" y="2172364"/>
        <a:ext cx="5816071" cy="1389150"/>
      </dsp:txXfrm>
    </dsp:sp>
    <dsp:sp modelId="{7C10B9A3-3194-4293-96B8-A2C35536763E}">
      <dsp:nvSpPr>
        <dsp:cNvPr id="0" name=""/>
        <dsp:cNvSpPr/>
      </dsp:nvSpPr>
      <dsp:spPr>
        <a:xfrm>
          <a:off x="290803" y="1873889"/>
          <a:ext cx="3164785" cy="619920"/>
        </a:xfrm>
        <a:prstGeom prst="roundRect">
          <a:avLst/>
        </a:prstGeom>
        <a:solidFill>
          <a:srgbClr val="262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884" tIns="0" rIns="153884" bIns="0" numCol="1" spcCol="1270" anchor="ctr" anchorCtr="0">
          <a:noAutofit/>
        </a:bodyPr>
        <a:lstStyle/>
        <a:p>
          <a:pPr marL="0" lvl="0" indent="0" algn="l" defTabSz="933450">
            <a:lnSpc>
              <a:spcPct val="90000"/>
            </a:lnSpc>
            <a:spcBef>
              <a:spcPct val="0"/>
            </a:spcBef>
            <a:spcAft>
              <a:spcPct val="35000"/>
            </a:spcAft>
            <a:buNone/>
          </a:pPr>
          <a:r>
            <a:rPr lang="en-US" sz="2100" b="1" kern="1200" dirty="0"/>
            <a:t>Secondary Tier &amp; Aid</a:t>
          </a:r>
        </a:p>
      </dsp:txBody>
      <dsp:txXfrm>
        <a:off x="321065" y="1904151"/>
        <a:ext cx="3104261" cy="559396"/>
      </dsp:txXfrm>
    </dsp:sp>
    <dsp:sp modelId="{0BF32E21-7D0A-4825-BF8B-DDCE271C3552}">
      <dsp:nvSpPr>
        <dsp:cNvPr id="0" name=""/>
        <dsp:cNvSpPr/>
      </dsp:nvSpPr>
      <dsp:spPr>
        <a:xfrm>
          <a:off x="0" y="3996359"/>
          <a:ext cx="5816071" cy="1389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37388" rIns="91440"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dirty="0"/>
            <a:t>100% minus ($1,356,184 / $861,627) = </a:t>
          </a:r>
          <a:r>
            <a:rPr lang="en-US" sz="1800" b="1" kern="1200" dirty="0">
              <a:solidFill>
                <a:srgbClr val="FF0000"/>
              </a:solidFill>
            </a:rPr>
            <a:t>-57.4%</a:t>
          </a:r>
        </a:p>
        <a:p>
          <a:pPr marL="171450" lvl="1" indent="-171450" algn="l" defTabSz="800100">
            <a:lnSpc>
              <a:spcPct val="150000"/>
            </a:lnSpc>
            <a:spcBef>
              <a:spcPct val="0"/>
            </a:spcBef>
            <a:spcAft>
              <a:spcPct val="15000"/>
            </a:spcAft>
            <a:buChar char="•"/>
          </a:pPr>
          <a:r>
            <a:rPr lang="en-US" sz="1800" b="1" kern="1200" dirty="0">
              <a:solidFill>
                <a:schemeClr val="tx1"/>
              </a:solidFill>
            </a:rPr>
            <a:t>Tertiary Aid:  </a:t>
          </a:r>
          <a:r>
            <a:rPr lang="en-US" sz="1800" b="1" kern="1200" dirty="0">
              <a:solidFill>
                <a:srgbClr val="FF0000"/>
              </a:solidFill>
            </a:rPr>
            <a:t>-57.4% </a:t>
          </a:r>
          <a:r>
            <a:rPr lang="en-US" sz="1800" b="1" kern="1200" dirty="0">
              <a:solidFill>
                <a:schemeClr val="tx1"/>
              </a:solidFill>
            </a:rPr>
            <a:t>* $</a:t>
          </a:r>
          <a:r>
            <a:rPr lang="en-US" sz="1800" b="1" kern="1200" dirty="0">
              <a:solidFill>
                <a:schemeClr val="tx1"/>
              </a:solidFill>
              <a:latin typeface="Lato"/>
              <a:ea typeface="+mn-ea"/>
              <a:cs typeface="+mn-cs"/>
            </a:rPr>
            <a:t>96,209,217</a:t>
          </a:r>
          <a:r>
            <a:rPr lang="en-US" sz="1800" b="1" kern="1200" dirty="0">
              <a:solidFill>
                <a:schemeClr val="tx1"/>
              </a:solidFill>
            </a:rPr>
            <a:t> = </a:t>
          </a:r>
          <a:r>
            <a:rPr lang="en-US" sz="1800" b="1" kern="1200" dirty="0">
              <a:solidFill>
                <a:srgbClr val="FF0000"/>
              </a:solidFill>
            </a:rPr>
            <a:t>-$</a:t>
          </a:r>
          <a:r>
            <a:rPr lang="en-US" sz="1800" b="1" kern="1200" dirty="0">
              <a:solidFill>
                <a:srgbClr val="FF0000"/>
              </a:solidFill>
              <a:latin typeface="Lato"/>
              <a:ea typeface="+mn-ea"/>
              <a:cs typeface="+mn-cs"/>
            </a:rPr>
            <a:t>55,222,204</a:t>
          </a:r>
        </a:p>
      </dsp:txBody>
      <dsp:txXfrm>
        <a:off x="0" y="3996359"/>
        <a:ext cx="5816071" cy="1389150"/>
      </dsp:txXfrm>
    </dsp:sp>
    <dsp:sp modelId="{922F1428-5168-4FB8-BE86-E127F9B49FE5}">
      <dsp:nvSpPr>
        <dsp:cNvPr id="0" name=""/>
        <dsp:cNvSpPr/>
      </dsp:nvSpPr>
      <dsp:spPr>
        <a:xfrm>
          <a:off x="290803" y="3686399"/>
          <a:ext cx="3163808" cy="619920"/>
        </a:xfrm>
        <a:prstGeom prst="roundRect">
          <a:avLst/>
        </a:prstGeom>
        <a:solidFill>
          <a:srgbClr val="262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884" tIns="0" rIns="153884" bIns="0" numCol="1" spcCol="1270" anchor="ctr" anchorCtr="0">
          <a:noAutofit/>
        </a:bodyPr>
        <a:lstStyle/>
        <a:p>
          <a:pPr marL="0" lvl="0" indent="0" algn="l" defTabSz="933450">
            <a:lnSpc>
              <a:spcPct val="90000"/>
            </a:lnSpc>
            <a:spcBef>
              <a:spcPct val="0"/>
            </a:spcBef>
            <a:spcAft>
              <a:spcPct val="35000"/>
            </a:spcAft>
            <a:buNone/>
          </a:pPr>
          <a:r>
            <a:rPr lang="en-US" sz="2100" b="1" kern="1200" dirty="0"/>
            <a:t>Tertiary Tier &amp; Aid</a:t>
          </a:r>
        </a:p>
      </dsp:txBody>
      <dsp:txXfrm>
        <a:off x="321065" y="3716661"/>
        <a:ext cx="3103284"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66B86-A74A-4C80-A57B-B68EC8B0A391}" type="datetimeFigureOut">
              <a:rPr lang="en-US" smtClean="0"/>
              <a:t>4/11/2024</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a:t>
            </a:fld>
            <a:endParaRPr lang="en-US" dirty="0"/>
          </a:p>
        </p:txBody>
      </p:sp>
    </p:spTree>
    <p:extLst>
      <p:ext uri="{BB962C8B-B14F-4D97-AF65-F5344CB8AC3E}">
        <p14:creationId xmlns:p14="http://schemas.microsoft.com/office/powerpoint/2010/main" val="416358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10</a:t>
            </a:fld>
            <a:endParaRPr lang="en-US" dirty="0"/>
          </a:p>
        </p:txBody>
      </p:sp>
    </p:spTree>
    <p:extLst>
      <p:ext uri="{BB962C8B-B14F-4D97-AF65-F5344CB8AC3E}">
        <p14:creationId xmlns:p14="http://schemas.microsoft.com/office/powerpoint/2010/main" val="369915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11</a:t>
            </a:fld>
            <a:endParaRPr lang="en-US" dirty="0"/>
          </a:p>
        </p:txBody>
      </p:sp>
    </p:spTree>
    <p:extLst>
      <p:ext uri="{BB962C8B-B14F-4D97-AF65-F5344CB8AC3E}">
        <p14:creationId xmlns:p14="http://schemas.microsoft.com/office/powerpoint/2010/main" val="409474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12</a:t>
            </a:fld>
            <a:endParaRPr lang="en-US" dirty="0"/>
          </a:p>
        </p:txBody>
      </p:sp>
    </p:spTree>
    <p:extLst>
      <p:ext uri="{BB962C8B-B14F-4D97-AF65-F5344CB8AC3E}">
        <p14:creationId xmlns:p14="http://schemas.microsoft.com/office/powerpoint/2010/main" val="12225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Illustrated values roughly correlate to 2022-23 aid calculation</a:t>
            </a:r>
          </a:p>
        </p:txBody>
      </p:sp>
      <p:sp>
        <p:nvSpPr>
          <p:cNvPr id="4" name="Slide Number Placeholder 3"/>
          <p:cNvSpPr>
            <a:spLocks noGrp="1"/>
          </p:cNvSpPr>
          <p:nvPr>
            <p:ph type="sldNum" sz="quarter" idx="5"/>
          </p:nvPr>
        </p:nvSpPr>
        <p:spPr/>
        <p:txBody>
          <a:bodyPr/>
          <a:lstStyle/>
          <a:p>
            <a:fld id="{6592A5A1-56EA-41D0-9C52-5BB87E1830FF}" type="slidenum">
              <a:rPr lang="en-US" smtClean="0"/>
              <a:t>13</a:t>
            </a:fld>
            <a:endParaRPr lang="en-US" dirty="0"/>
          </a:p>
        </p:txBody>
      </p:sp>
    </p:spTree>
    <p:extLst>
      <p:ext uri="{BB962C8B-B14F-4D97-AF65-F5344CB8AC3E}">
        <p14:creationId xmlns:p14="http://schemas.microsoft.com/office/powerpoint/2010/main" val="20332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14</a:t>
            </a:fld>
            <a:endParaRPr lang="en-US" dirty="0"/>
          </a:p>
        </p:txBody>
      </p:sp>
    </p:spTree>
    <p:extLst>
      <p:ext uri="{BB962C8B-B14F-4D97-AF65-F5344CB8AC3E}">
        <p14:creationId xmlns:p14="http://schemas.microsoft.com/office/powerpoint/2010/main" val="414177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15</a:t>
            </a:fld>
            <a:endParaRPr lang="en-US" dirty="0"/>
          </a:p>
        </p:txBody>
      </p:sp>
    </p:spTree>
    <p:extLst>
      <p:ext uri="{BB962C8B-B14F-4D97-AF65-F5344CB8AC3E}">
        <p14:creationId xmlns:p14="http://schemas.microsoft.com/office/powerpoint/2010/main" val="4237232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16</a:t>
            </a:fld>
            <a:endParaRPr lang="en-US" dirty="0"/>
          </a:p>
        </p:txBody>
      </p:sp>
    </p:spTree>
    <p:extLst>
      <p:ext uri="{BB962C8B-B14F-4D97-AF65-F5344CB8AC3E}">
        <p14:creationId xmlns:p14="http://schemas.microsoft.com/office/powerpoint/2010/main" val="3020933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17</a:t>
            </a:fld>
            <a:endParaRPr lang="en-US" dirty="0"/>
          </a:p>
        </p:txBody>
      </p:sp>
    </p:spTree>
    <p:extLst>
      <p:ext uri="{BB962C8B-B14F-4D97-AF65-F5344CB8AC3E}">
        <p14:creationId xmlns:p14="http://schemas.microsoft.com/office/powerpoint/2010/main" val="308263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18</a:t>
            </a:fld>
            <a:endParaRPr lang="en-US" dirty="0"/>
          </a:p>
        </p:txBody>
      </p:sp>
    </p:spTree>
    <p:extLst>
      <p:ext uri="{BB962C8B-B14F-4D97-AF65-F5344CB8AC3E}">
        <p14:creationId xmlns:p14="http://schemas.microsoft.com/office/powerpoint/2010/main" val="364826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19</a:t>
            </a:fld>
            <a:endParaRPr lang="en-US" dirty="0"/>
          </a:p>
        </p:txBody>
      </p:sp>
    </p:spTree>
    <p:extLst>
      <p:ext uri="{BB962C8B-B14F-4D97-AF65-F5344CB8AC3E}">
        <p14:creationId xmlns:p14="http://schemas.microsoft.com/office/powerpoint/2010/main" val="154469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RL: only YOUR district; what neighbor spends does not impact your RL</a:t>
            </a:r>
          </a:p>
          <a:p>
            <a:r>
              <a:rPr lang="en-US" sz="1200" dirty="0"/>
              <a:t>RL are INDIVIDUAL to district—what is happening in YOUR school community</a:t>
            </a:r>
          </a:p>
          <a:p>
            <a:endParaRPr lang="en-US" sz="1200" dirty="0"/>
          </a:p>
          <a:p>
            <a:r>
              <a:rPr lang="en-US" sz="1200" dirty="0"/>
              <a:t>State Aid: $5.2 billion entirely dependent on everyone else; as others spend more/less, property values change </a:t>
            </a:r>
            <a:r>
              <a:rPr lang="en-US" sz="1200" dirty="0">
                <a:sym typeface="Wingdings" panose="05000000000000000000" pitchFamily="2" charset="2"/>
              </a:rPr>
              <a:t> impacts your district’s share of the allocation; compared to state averages and guarantees set in law. RELATIVE position is important (you have 10% property value increase but everyone else had 15%)</a:t>
            </a:r>
            <a:endParaRPr lang="en-US" sz="1200" dirty="0"/>
          </a:p>
          <a:p>
            <a:endParaRPr lang="en-US" sz="1200" dirty="0"/>
          </a:p>
          <a:p>
            <a:r>
              <a:rPr lang="en-US" sz="1200" dirty="0"/>
              <a:t>The controllable property tax levy—NOT referenda-approved debt</a:t>
            </a:r>
          </a:p>
        </p:txBody>
      </p:sp>
      <p:sp>
        <p:nvSpPr>
          <p:cNvPr id="4" name="Slide Number Placeholder 3"/>
          <p:cNvSpPr>
            <a:spLocks noGrp="1"/>
          </p:cNvSpPr>
          <p:nvPr>
            <p:ph type="sldNum" sz="quarter" idx="5"/>
          </p:nvPr>
        </p:nvSpPr>
        <p:spPr/>
        <p:txBody>
          <a:bodyPr/>
          <a:lstStyle/>
          <a:p>
            <a:fld id="{6592A5A1-56EA-41D0-9C52-5BB87E1830FF}" type="slidenum">
              <a:rPr lang="en-US" smtClean="0"/>
              <a:t>2</a:t>
            </a:fld>
            <a:endParaRPr lang="en-US" dirty="0"/>
          </a:p>
        </p:txBody>
      </p:sp>
    </p:spTree>
    <p:extLst>
      <p:ext uri="{BB962C8B-B14F-4D97-AF65-F5344CB8AC3E}">
        <p14:creationId xmlns:p14="http://schemas.microsoft.com/office/powerpoint/2010/main" val="257227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20</a:t>
            </a:fld>
            <a:endParaRPr lang="en-US" dirty="0"/>
          </a:p>
        </p:txBody>
      </p:sp>
    </p:spTree>
    <p:extLst>
      <p:ext uri="{BB962C8B-B14F-4D97-AF65-F5344CB8AC3E}">
        <p14:creationId xmlns:p14="http://schemas.microsoft.com/office/powerpoint/2010/main" val="1673097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21</a:t>
            </a:fld>
            <a:endParaRPr lang="en-US" dirty="0"/>
          </a:p>
        </p:txBody>
      </p:sp>
    </p:spTree>
    <p:extLst>
      <p:ext uri="{BB962C8B-B14F-4D97-AF65-F5344CB8AC3E}">
        <p14:creationId xmlns:p14="http://schemas.microsoft.com/office/powerpoint/2010/main" val="339369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 up, get ~$40 million in aid</a:t>
            </a:r>
          </a:p>
        </p:txBody>
      </p:sp>
      <p:sp>
        <p:nvSpPr>
          <p:cNvPr id="4" name="Slide Number Placeholder 3"/>
          <p:cNvSpPr>
            <a:spLocks noGrp="1"/>
          </p:cNvSpPr>
          <p:nvPr>
            <p:ph type="sldNum" sz="quarter" idx="5"/>
          </p:nvPr>
        </p:nvSpPr>
        <p:spPr/>
        <p:txBody>
          <a:bodyPr/>
          <a:lstStyle/>
          <a:p>
            <a:fld id="{6592A5A1-56EA-41D0-9C52-5BB87E1830FF}" type="slidenum">
              <a:rPr lang="en-US" smtClean="0"/>
              <a:t>22</a:t>
            </a:fld>
            <a:endParaRPr lang="en-US" dirty="0"/>
          </a:p>
        </p:txBody>
      </p:sp>
    </p:spTree>
    <p:extLst>
      <p:ext uri="{BB962C8B-B14F-4D97-AF65-F5344CB8AC3E}">
        <p14:creationId xmlns:p14="http://schemas.microsoft.com/office/powerpoint/2010/main" val="118575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23</a:t>
            </a:fld>
            <a:endParaRPr lang="en-US" dirty="0"/>
          </a:p>
        </p:txBody>
      </p:sp>
    </p:spTree>
    <p:extLst>
      <p:ext uri="{BB962C8B-B14F-4D97-AF65-F5344CB8AC3E}">
        <p14:creationId xmlns:p14="http://schemas.microsoft.com/office/powerpoint/2010/main" val="364736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24</a:t>
            </a:fld>
            <a:endParaRPr lang="en-US" dirty="0"/>
          </a:p>
        </p:txBody>
      </p:sp>
    </p:spTree>
    <p:extLst>
      <p:ext uri="{BB962C8B-B14F-4D97-AF65-F5344CB8AC3E}">
        <p14:creationId xmlns:p14="http://schemas.microsoft.com/office/powerpoint/2010/main" val="838861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25</a:t>
            </a:fld>
            <a:endParaRPr lang="en-US" dirty="0"/>
          </a:p>
        </p:txBody>
      </p:sp>
    </p:spTree>
    <p:extLst>
      <p:ext uri="{BB962C8B-B14F-4D97-AF65-F5344CB8AC3E}">
        <p14:creationId xmlns:p14="http://schemas.microsoft.com/office/powerpoint/2010/main" val="2084933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Includes 2023-24; will be updated with final aid info in June</a:t>
            </a:r>
          </a:p>
        </p:txBody>
      </p:sp>
      <p:sp>
        <p:nvSpPr>
          <p:cNvPr id="4" name="Slide Number Placeholder 3"/>
          <p:cNvSpPr>
            <a:spLocks noGrp="1"/>
          </p:cNvSpPr>
          <p:nvPr>
            <p:ph type="sldNum" sz="quarter" idx="5"/>
          </p:nvPr>
        </p:nvSpPr>
        <p:spPr/>
        <p:txBody>
          <a:bodyPr/>
          <a:lstStyle/>
          <a:p>
            <a:fld id="{6592A5A1-56EA-41D0-9C52-5BB87E1830FF}" type="slidenum">
              <a:rPr lang="en-US" smtClean="0"/>
              <a:t>26</a:t>
            </a:fld>
            <a:endParaRPr lang="en-US" dirty="0"/>
          </a:p>
        </p:txBody>
      </p:sp>
    </p:spTree>
    <p:extLst>
      <p:ext uri="{BB962C8B-B14F-4D97-AF65-F5344CB8AC3E}">
        <p14:creationId xmlns:p14="http://schemas.microsoft.com/office/powerpoint/2010/main" val="2703561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sng" dirty="0">
                <a:solidFill>
                  <a:srgbClr val="000000"/>
                </a:solidFill>
                <a:effectLst/>
                <a:latin typeface="Calibri" panose="020F0502020204030204" pitchFamily="34" charset="0"/>
              </a:rPr>
              <a:t>2022-23 General School Aids (421 School Districts)</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No equalization aid  27*                                                                   (PY 23)</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Primary only  20                                                                                 (PY 27)</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Positive primary and secondary  65                                                (PY 41)</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Positive primary, secondary and tertiary  199                              (PY 218)</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Negative tertiary  110                                                                        (PY 112)</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6 of these 27 school districts receive $0 General School Aids: Geneva J4, Green Lake, Mercer, North Lakeland, Northwood, and Washington Island.</a:t>
            </a:r>
            <a:endParaRPr lang="en-US" sz="1800" b="0" dirty="0">
              <a:effectLst/>
            </a:endParaRPr>
          </a:p>
        </p:txBody>
      </p:sp>
      <p:sp>
        <p:nvSpPr>
          <p:cNvPr id="4" name="Slide Number Placeholder 3"/>
          <p:cNvSpPr>
            <a:spLocks noGrp="1"/>
          </p:cNvSpPr>
          <p:nvPr>
            <p:ph type="sldNum" sz="quarter" idx="5"/>
          </p:nvPr>
        </p:nvSpPr>
        <p:spPr/>
        <p:txBody>
          <a:bodyPr/>
          <a:lstStyle/>
          <a:p>
            <a:fld id="{6592A5A1-56EA-41D0-9C52-5BB87E1830FF}" type="slidenum">
              <a:rPr lang="en-US" smtClean="0"/>
              <a:t>27</a:t>
            </a:fld>
            <a:endParaRPr lang="en-US" dirty="0"/>
          </a:p>
        </p:txBody>
      </p:sp>
    </p:spTree>
    <p:extLst>
      <p:ext uri="{BB962C8B-B14F-4D97-AF65-F5344CB8AC3E}">
        <p14:creationId xmlns:p14="http://schemas.microsoft.com/office/powerpoint/2010/main" val="346330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sng" dirty="0">
                <a:solidFill>
                  <a:srgbClr val="000000"/>
                </a:solidFill>
                <a:effectLst/>
                <a:latin typeface="Calibri" panose="020F0502020204030204" pitchFamily="34" charset="0"/>
              </a:rPr>
              <a:t>2022-23 General School Aids (421 School Districts)</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No equalization aid  27*                                                                   (PY 23)</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Primary only  20                                                                                 (PY 27)</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Positive primary and secondary  65                                                (PY 41)</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Positive primary, secondary and tertiary  199                              (PY 218)</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Negative tertiary  110                                                                        (PY 112)</a:t>
            </a:r>
            <a:endParaRPr lang="en-US" sz="1800"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6 of these 27 school districts receive $0 General School Aids: Geneva J4, Green Lake, Mercer, North Lakeland, Northwood, and Washington Island.</a:t>
            </a:r>
            <a:endParaRPr lang="en-US" sz="1800" b="0" dirty="0">
              <a:effectLst/>
            </a:endParaRPr>
          </a:p>
        </p:txBody>
      </p:sp>
      <p:sp>
        <p:nvSpPr>
          <p:cNvPr id="4" name="Slide Number Placeholder 3"/>
          <p:cNvSpPr>
            <a:spLocks noGrp="1"/>
          </p:cNvSpPr>
          <p:nvPr>
            <p:ph type="sldNum" sz="quarter" idx="5"/>
          </p:nvPr>
        </p:nvSpPr>
        <p:spPr/>
        <p:txBody>
          <a:bodyPr/>
          <a:lstStyle/>
          <a:p>
            <a:fld id="{6592A5A1-56EA-41D0-9C52-5BB87E1830FF}" type="slidenum">
              <a:rPr lang="en-US" smtClean="0"/>
              <a:t>28</a:t>
            </a:fld>
            <a:endParaRPr lang="en-US" dirty="0"/>
          </a:p>
        </p:txBody>
      </p:sp>
    </p:spTree>
    <p:extLst>
      <p:ext uri="{BB962C8B-B14F-4D97-AF65-F5344CB8AC3E}">
        <p14:creationId xmlns:p14="http://schemas.microsoft.com/office/powerpoint/2010/main" val="2816818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recreate the wheel    </a:t>
            </a:r>
            <a:r>
              <a:rPr lang="en-US" b="1" dirty="0">
                <a:highlight>
                  <a:srgbClr val="FFFF00"/>
                </a:highlight>
              </a:rPr>
              <a:t>3 KEY FACTORS: Membership, Shared Cost, Property Value</a:t>
            </a:r>
            <a:endParaRPr lang="en-US" dirty="0">
              <a:highlight>
                <a:srgbClr val="FFFF00"/>
              </a:highlight>
            </a:endParaRPr>
          </a:p>
          <a:p>
            <a:pPr eaLnBrk="1" hangingPunct="1">
              <a:spcBef>
                <a:spcPct val="0"/>
              </a:spcBef>
            </a:pPr>
            <a:r>
              <a:rPr lang="en-US" dirty="0"/>
              <a:t>We’ve talked about what happens within the computation in a single year, but you need to also watch what happens from year to year. </a:t>
            </a:r>
          </a:p>
          <a:p>
            <a:pPr eaLnBrk="1" hangingPunct="1">
              <a:spcBef>
                <a:spcPct val="0"/>
              </a:spcBef>
            </a:pPr>
            <a:endParaRPr lang="en-US" dirty="0"/>
          </a:p>
          <a:p>
            <a:pPr eaLnBrk="1" hangingPunct="1">
              <a:spcBef>
                <a:spcPct val="0"/>
              </a:spcBef>
            </a:pPr>
            <a:r>
              <a:rPr lang="en-US" dirty="0"/>
              <a:t>Keep an eye on membership; membership drives RL (three-year rolling membership_</a:t>
            </a:r>
          </a:p>
          <a:p>
            <a:pPr eaLnBrk="1" hangingPunct="1">
              <a:spcBef>
                <a:spcPct val="0"/>
              </a:spcBef>
            </a:pPr>
            <a:r>
              <a:rPr lang="en-US" dirty="0"/>
              <a:t>	Base hold harmless and declining enrollment exemptions </a:t>
            </a:r>
            <a:r>
              <a:rPr lang="en-US" dirty="0">
                <a:sym typeface="Wingdings" panose="05000000000000000000" pitchFamily="2" charset="2"/>
              </a:rPr>
              <a:t> temporary help written into RL calculation to give board chance to change: CUT COSTS or go to voters TO EXCEED LIMIT</a:t>
            </a:r>
            <a:endParaRPr lang="en-US" dirty="0"/>
          </a:p>
          <a:p>
            <a:endParaRPr lang="en-US" dirty="0"/>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29</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322470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strongest K-12 education systems; state provides $5.4 billion so school boards can provide programs that are nearly equal to more property rich districts while keeping a reasonable tax burden</a:t>
            </a:r>
          </a:p>
        </p:txBody>
      </p:sp>
      <p:sp>
        <p:nvSpPr>
          <p:cNvPr id="4" name="Slide Number Placeholder 3"/>
          <p:cNvSpPr>
            <a:spLocks noGrp="1"/>
          </p:cNvSpPr>
          <p:nvPr>
            <p:ph type="sldNum" sz="quarter" idx="5"/>
          </p:nvPr>
        </p:nvSpPr>
        <p:spPr/>
        <p:txBody>
          <a:bodyPr/>
          <a:lstStyle/>
          <a:p>
            <a:fld id="{6592A5A1-56EA-41D0-9C52-5BB87E1830FF}" type="slidenum">
              <a:rPr lang="en-US" smtClean="0"/>
              <a:t>3</a:t>
            </a:fld>
            <a:endParaRPr lang="en-US" dirty="0"/>
          </a:p>
        </p:txBody>
      </p:sp>
    </p:spTree>
    <p:extLst>
      <p:ext uri="{BB962C8B-B14F-4D97-AF65-F5344CB8AC3E}">
        <p14:creationId xmlns:p14="http://schemas.microsoft.com/office/powerpoint/2010/main" val="321601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bwMode="auto">
          <a:xfrm>
            <a:off x="419100" y="703263"/>
            <a:ext cx="6170613" cy="3473450"/>
          </a:xfrm>
          <a:noFill/>
          <a:ln cap="flat">
            <a:solidFill>
              <a:schemeClr val="tx1"/>
            </a:solidFill>
            <a:miter lim="800000"/>
            <a:headEnd/>
            <a:tailEnd/>
          </a:ln>
        </p:spPr>
      </p:sp>
      <p:sp>
        <p:nvSpPr>
          <p:cNvPr id="99332" name="Rectangle 3"/>
          <p:cNvSpPr>
            <a:spLocks noGrp="1" noChangeArrowheads="1"/>
          </p:cNvSpPr>
          <p:nvPr>
            <p:ph type="body" idx="1"/>
          </p:nvPr>
        </p:nvSpPr>
        <p:spPr bwMode="auto">
          <a:xfrm>
            <a:off x="934721" y="4415790"/>
            <a:ext cx="5140960" cy="4181767"/>
          </a:xfrm>
          <a:noFill/>
        </p:spPr>
        <p:txBody>
          <a:bodyPr wrap="square" lIns="92183" tIns="45283" rIns="92183" bIns="45283" numCol="1" anchor="t" anchorCtr="0" compatLnSpc="1">
            <a:prstTxWarp prst="textNoShape">
              <a:avLst/>
            </a:prstTxWarp>
          </a:bodyPr>
          <a:lstStyle/>
          <a:p>
            <a:pPr eaLnBrk="1" hangingPunct="1">
              <a:spcBef>
                <a:spcPct val="0"/>
              </a:spcBef>
            </a:pPr>
            <a:r>
              <a:rPr lang="en-US" dirty="0">
                <a:latin typeface="Arial" pitchFamily="34" charset="0"/>
              </a:rPr>
              <a:t>Reminder to check newest RL worksheets constantly as we approach and pass Oct 15</a:t>
            </a:r>
            <a:r>
              <a:rPr lang="en-US" baseline="30000" dirty="0">
                <a:latin typeface="Arial" pitchFamily="34" charset="0"/>
              </a:rPr>
              <a:t>th</a:t>
            </a:r>
            <a:endParaRPr lang="en-US" dirty="0">
              <a:latin typeface="Arial" pitchFamily="34" charset="0"/>
            </a:endParaRPr>
          </a:p>
          <a:p>
            <a:pPr eaLnBrk="1" hangingPunct="1">
              <a:spcBef>
                <a:spcPct val="0"/>
              </a:spcBef>
            </a:pPr>
            <a:r>
              <a:rPr lang="en-US" dirty="0">
                <a:latin typeface="Arial" pitchFamily="34" charset="0"/>
              </a:rPr>
              <a:t>Call/email </a:t>
            </a:r>
            <a:r>
              <a:rPr lang="en-US" dirty="0" err="1">
                <a:latin typeface="Arial" pitchFamily="34" charset="0"/>
              </a:rPr>
              <a:t>dpifin</a:t>
            </a:r>
            <a:r>
              <a:rPr lang="en-US" dirty="0" err="1">
                <a:latin typeface="Arial" pitchFamily="34" charset="0"/>
                <a:sym typeface="Wingdings" panose="05000000000000000000" pitchFamily="2" charset="2"/>
              </a:rPr>
              <a:t>will</a:t>
            </a:r>
            <a:r>
              <a:rPr lang="en-US" dirty="0">
                <a:latin typeface="Arial" pitchFamily="34" charset="0"/>
                <a:sym typeface="Wingdings" panose="05000000000000000000" pitchFamily="2" charset="2"/>
              </a:rPr>
              <a:t> get routed</a:t>
            </a:r>
            <a:endParaRPr lang="en-US" dirty="0">
              <a:latin typeface="Arial" pitchFamily="34" charset="0"/>
            </a:endParaRPr>
          </a:p>
        </p:txBody>
      </p:sp>
      <p:sp>
        <p:nvSpPr>
          <p:cNvPr id="5" name="Date Placeholder 4"/>
          <p:cNvSpPr>
            <a:spLocks noGrp="1"/>
          </p:cNvSpPr>
          <p:nvPr>
            <p:ph type="dt" idx="10"/>
          </p:nvPr>
        </p:nvSpPr>
        <p:spPr/>
        <p:txBody>
          <a:bodyPr/>
          <a:lstStyle/>
          <a:p>
            <a:pPr>
              <a:defRPr/>
            </a:pPr>
            <a:r>
              <a:rPr lang="en-US" dirty="0"/>
              <a:t>11/16/2011</a:t>
            </a:r>
          </a:p>
        </p:txBody>
      </p:sp>
      <p:sp>
        <p:nvSpPr>
          <p:cNvPr id="7" name="Header Placeholder 6"/>
          <p:cNvSpPr>
            <a:spLocks noGrp="1"/>
          </p:cNvSpPr>
          <p:nvPr>
            <p:ph type="hdr" sz="quarter" idx="12"/>
          </p:nvPr>
        </p:nvSpPr>
        <p:spPr/>
        <p:txBody>
          <a:bodyPr/>
          <a:lstStyle/>
          <a:p>
            <a:pPr>
              <a:defRPr/>
            </a:pPr>
            <a:r>
              <a:rPr lang="en-US" dirty="0"/>
              <a:t>WASBO New School Administrators August 2016</a:t>
            </a:r>
          </a:p>
        </p:txBody>
      </p:sp>
      <p:sp>
        <p:nvSpPr>
          <p:cNvPr id="8" name="Slide Number Placeholder 7"/>
          <p:cNvSpPr>
            <a:spLocks noGrp="1"/>
          </p:cNvSpPr>
          <p:nvPr>
            <p:ph type="sldNum" sz="quarter" idx="13"/>
          </p:nvPr>
        </p:nvSpPr>
        <p:spPr/>
        <p:txBody>
          <a:bodyPr/>
          <a:lstStyle/>
          <a:p>
            <a:pPr>
              <a:defRPr/>
            </a:pPr>
            <a:fld id="{29DBB388-453A-4BFD-B4FB-876F77A28511}" type="slidenum">
              <a:rPr lang="en-US" smtClean="0"/>
              <a:pPr>
                <a:defRPr/>
              </a:pPr>
              <a:t>30</a:t>
            </a:fld>
            <a:endParaRPr lang="en-US" dirty="0"/>
          </a:p>
        </p:txBody>
      </p:sp>
      <p:sp>
        <p:nvSpPr>
          <p:cNvPr id="9" name="Footer Placeholder 8"/>
          <p:cNvSpPr>
            <a:spLocks noGrp="1"/>
          </p:cNvSpPr>
          <p:nvPr>
            <p:ph type="ftr" sz="quarter" idx="14"/>
          </p:nvPr>
        </p:nvSpPr>
        <p:spPr/>
        <p:txBody>
          <a:bodyPr/>
          <a:lstStyle/>
          <a:p>
            <a:pPr>
              <a:defRPr/>
            </a:pPr>
            <a:endParaRPr lang="en-US" dirty="0"/>
          </a:p>
        </p:txBody>
      </p:sp>
    </p:spTree>
    <p:extLst>
      <p:ext uri="{BB962C8B-B14F-4D97-AF65-F5344CB8AC3E}">
        <p14:creationId xmlns:p14="http://schemas.microsoft.com/office/powerpoint/2010/main" val="26223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Plug longitudinal EQ aid</a:t>
            </a:r>
          </a:p>
          <a:p>
            <a:r>
              <a:rPr lang="en-US" dirty="0"/>
              <a:t>Membership is more than 20 kids in first grade classroom looking at the board</a:t>
            </a:r>
          </a:p>
          <a:p>
            <a:r>
              <a:rPr lang="en-US" dirty="0"/>
              <a:t>3</a:t>
            </a:r>
            <a:r>
              <a:rPr lang="en-US" baseline="30000" dirty="0"/>
              <a:t>rd</a:t>
            </a:r>
            <a:r>
              <a:rPr lang="en-US" dirty="0"/>
              <a:t> Friday in September often called 3FS, 2</a:t>
            </a:r>
            <a:r>
              <a:rPr lang="en-US" baseline="30000" dirty="0"/>
              <a:t>nd</a:t>
            </a:r>
            <a:r>
              <a:rPr lang="en-US" dirty="0"/>
              <a:t> Friday in January 2FJ</a:t>
            </a:r>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4</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42893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5</a:t>
            </a:fld>
            <a:endParaRPr lang="en-US" dirty="0"/>
          </a:p>
        </p:txBody>
      </p:sp>
    </p:spTree>
    <p:extLst>
      <p:ext uri="{BB962C8B-B14F-4D97-AF65-F5344CB8AC3E}">
        <p14:creationId xmlns:p14="http://schemas.microsoft.com/office/powerpoint/2010/main" val="238430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6</a:t>
            </a:fld>
            <a:endParaRPr lang="en-US" dirty="0"/>
          </a:p>
        </p:txBody>
      </p:sp>
    </p:spTree>
    <p:extLst>
      <p:ext uri="{BB962C8B-B14F-4D97-AF65-F5344CB8AC3E}">
        <p14:creationId xmlns:p14="http://schemas.microsoft.com/office/powerpoint/2010/main" val="2712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7</a:t>
            </a:fld>
            <a:endParaRPr lang="en-US" dirty="0"/>
          </a:p>
        </p:txBody>
      </p:sp>
    </p:spTree>
    <p:extLst>
      <p:ext uri="{BB962C8B-B14F-4D97-AF65-F5344CB8AC3E}">
        <p14:creationId xmlns:p14="http://schemas.microsoft.com/office/powerpoint/2010/main" val="402781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92A5A1-56EA-41D0-9C52-5BB87E1830FF}" type="slidenum">
              <a:rPr lang="en-US" smtClean="0"/>
              <a:t>8</a:t>
            </a:fld>
            <a:endParaRPr lang="en-US" dirty="0"/>
          </a:p>
        </p:txBody>
      </p:sp>
    </p:spTree>
    <p:extLst>
      <p:ext uri="{BB962C8B-B14F-4D97-AF65-F5344CB8AC3E}">
        <p14:creationId xmlns:p14="http://schemas.microsoft.com/office/powerpoint/2010/main" val="219595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pupil or per member?</a:t>
            </a:r>
          </a:p>
          <a:p>
            <a:r>
              <a:rPr lang="en-US" dirty="0"/>
              <a:t>Terms largely interchangeable: student vs member vs pupil</a:t>
            </a:r>
          </a:p>
          <a:p>
            <a:r>
              <a:rPr lang="en-US" dirty="0"/>
              <a:t>Specific times when you need to calculate MEMBERSHIP</a:t>
            </a:r>
          </a:p>
          <a:p>
            <a:endParaRPr lang="en-US" dirty="0"/>
          </a:p>
          <a:p>
            <a:r>
              <a:rPr lang="en-US" dirty="0"/>
              <a:t>RL membership or state aid membership is common comparison used in WI</a:t>
            </a:r>
          </a:p>
          <a:p>
            <a:r>
              <a:rPr lang="en-US" dirty="0"/>
              <a:t>	CANNOT COMPARE USING TOTALS</a:t>
            </a:r>
          </a:p>
        </p:txBody>
      </p:sp>
      <p:sp>
        <p:nvSpPr>
          <p:cNvPr id="4" name="Slide Number Placeholder 3"/>
          <p:cNvSpPr>
            <a:spLocks noGrp="1"/>
          </p:cNvSpPr>
          <p:nvPr>
            <p:ph type="sldNum" sz="quarter" idx="5"/>
          </p:nvPr>
        </p:nvSpPr>
        <p:spPr/>
        <p:txBody>
          <a:bodyPr/>
          <a:lstStyle/>
          <a:p>
            <a:fld id="{6592A5A1-56EA-41D0-9C52-5BB87E1830FF}" type="slidenum">
              <a:rPr lang="en-US" smtClean="0"/>
              <a:t>9</a:t>
            </a:fld>
            <a:endParaRPr lang="en-US" dirty="0"/>
          </a:p>
        </p:txBody>
      </p:sp>
    </p:spTree>
    <p:extLst>
      <p:ext uri="{BB962C8B-B14F-4D97-AF65-F5344CB8AC3E}">
        <p14:creationId xmlns:p14="http://schemas.microsoft.com/office/powerpoint/2010/main" val="1574496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589CF15B-7097-4014-8585-E1AD834ED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11326" y="4470423"/>
            <a:ext cx="12503576" cy="2552677"/>
          </a:xfrm>
          <a:prstGeom prst="rect">
            <a:avLst/>
          </a:prstGeom>
        </p:spPr>
      </p:pic>
    </p:spTree>
    <p:extLst>
      <p:ext uri="{BB962C8B-B14F-4D97-AF65-F5344CB8AC3E}">
        <p14:creationId xmlns:p14="http://schemas.microsoft.com/office/powerpoint/2010/main" val="255618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2" name="TextBox 1">
            <a:extLst>
              <a:ext uri="{FF2B5EF4-FFF2-40B4-BE49-F238E27FC236}">
                <a16:creationId xmlns:a16="http://schemas.microsoft.com/office/drawing/2014/main" id="{ED614542-46FA-D12D-3745-6AA5C8C5C4F4}"/>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21707038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0" y="281249"/>
            <a:ext cx="12420601" cy="1170517"/>
          </a:xfrm>
          <a:prstGeom prst="rect">
            <a:avLst/>
          </a:prstGeom>
        </p:spPr>
        <p:txBody>
          <a:bodyPr/>
          <a:lstStyle>
            <a:lvl1pPr algn="ctr">
              <a:defRPr>
                <a:solidFill>
                  <a:schemeClr val="bg1"/>
                </a:solidFill>
              </a:defRPr>
            </a:lvl1pPr>
          </a:lstStyle>
          <a:p>
            <a:r>
              <a:rPr lang="en-US" dirty="0"/>
              <a:t>Click to edit Master title style</a:t>
            </a:r>
          </a:p>
        </p:txBody>
      </p:sp>
      <p:sp>
        <p:nvSpPr>
          <p:cNvPr id="4" name="TextBox 3">
            <a:extLst>
              <a:ext uri="{FF2B5EF4-FFF2-40B4-BE49-F238E27FC236}">
                <a16:creationId xmlns:a16="http://schemas.microsoft.com/office/drawing/2014/main" id="{2BC79C54-0680-B266-14B8-5D2CD2415EA8}"/>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39260285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0" y="1766642"/>
            <a:ext cx="12480925"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8" name="Picture 7">
            <a:extLst>
              <a:ext uri="{FF2B5EF4-FFF2-40B4-BE49-F238E27FC236}">
                <a16:creationId xmlns:a16="http://schemas.microsoft.com/office/drawing/2014/main" id="{4D265645-85AD-8740-A5BB-153947EF5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596" y="6096951"/>
            <a:ext cx="3582874" cy="791925"/>
          </a:xfrm>
          <a:prstGeom prst="rect">
            <a:avLst/>
          </a:prstGeom>
        </p:spPr>
      </p:pic>
      <p:pic>
        <p:nvPicPr>
          <p:cNvPr id="6" name="Picture 5">
            <a:extLst>
              <a:ext uri="{FF2B5EF4-FFF2-40B4-BE49-F238E27FC236}">
                <a16:creationId xmlns:a16="http://schemas.microsoft.com/office/drawing/2014/main" id="{826A7154-73F5-4ADC-BDE9-5EC16883F9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725" b="3725"/>
          <a:stretch/>
        </p:blipFill>
        <p:spPr>
          <a:xfrm>
            <a:off x="-11326" y="4470423"/>
            <a:ext cx="12503576" cy="2552677"/>
          </a:xfrm>
          <a:prstGeom prst="rect">
            <a:avLst/>
          </a:prstGeom>
        </p:spPr>
      </p:pic>
    </p:spTree>
    <p:extLst>
      <p:ext uri="{BB962C8B-B14F-4D97-AF65-F5344CB8AC3E}">
        <p14:creationId xmlns:p14="http://schemas.microsoft.com/office/powerpoint/2010/main" val="33518023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sp>
        <p:nvSpPr>
          <p:cNvPr id="2" name="TextBox 1"/>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216218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sp>
        <p:nvSpPr>
          <p:cNvPr id="3" name="TextBox 2">
            <a:extLst>
              <a:ext uri="{FF2B5EF4-FFF2-40B4-BE49-F238E27FC236}">
                <a16:creationId xmlns:a16="http://schemas.microsoft.com/office/drawing/2014/main" id="{59F6ACA1-68D3-1E74-C90F-CD33B3766760}"/>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2784761228"/>
      </p:ext>
    </p:extLst>
  </p:cSld>
  <p:clrMapOvr>
    <a:masterClrMapping/>
  </p:clrMapOvr>
  <p:extLst>
    <p:ext uri="{DCECCB84-F9BA-43D5-87BE-67443E8EF086}">
      <p15:sldGuideLst xmlns:p15="http://schemas.microsoft.com/office/powerpoint/2012/main">
        <p15:guide id="1" orient="horz" pos="22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a:t>Insert picture here</a:t>
            </a:r>
          </a:p>
        </p:txBody>
      </p:sp>
      <p:sp>
        <p:nvSpPr>
          <p:cNvPr id="3" name="TextBox 2">
            <a:extLst>
              <a:ext uri="{FF2B5EF4-FFF2-40B4-BE49-F238E27FC236}">
                <a16:creationId xmlns:a16="http://schemas.microsoft.com/office/drawing/2014/main" id="{A0F4659A-2C3A-8E26-3E35-79135BB14716}"/>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1506011949"/>
      </p:ext>
    </p:extLst>
  </p:cSld>
  <p:clrMapOvr>
    <a:masterClrMapping/>
  </p:clrMapOvr>
  <p:extLst>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1249"/>
            <a:ext cx="12480925" cy="1170517"/>
          </a:xfrm>
          <a:prstGeom prst="rect">
            <a:avLst/>
          </a:prstGeom>
        </p:spPr>
        <p:txBody>
          <a:bodyPr/>
          <a:lstStyle>
            <a:lvl1pPr algn="ctr">
              <a:defRPr sz="48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674EB413-04C1-45CE-9460-783CB0D434DC}"/>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32544583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094" y="1603492"/>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230142" y="153242"/>
            <a:ext cx="12250783" cy="1170517"/>
          </a:xfrm>
          <a:prstGeom prst="rect">
            <a:avLst/>
          </a:prstGeom>
        </p:spPr>
        <p:txBody>
          <a:bodyPr/>
          <a:lstStyle>
            <a:lvl1pPr algn="ctr">
              <a:defRPr>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1BFFBFF8-5210-EE52-BA17-8CB3C822355D}"/>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33738865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2" name="TextBox 1">
            <a:extLst>
              <a:ext uri="{FF2B5EF4-FFF2-40B4-BE49-F238E27FC236}">
                <a16:creationId xmlns:a16="http://schemas.microsoft.com/office/drawing/2014/main" id="{2A235839-C135-0B3D-4605-87AF2E3135AD}"/>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10246134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2" name="TextBox 1">
            <a:extLst>
              <a:ext uri="{FF2B5EF4-FFF2-40B4-BE49-F238E27FC236}">
                <a16:creationId xmlns:a16="http://schemas.microsoft.com/office/drawing/2014/main" id="{1CDB18E7-4C50-B28B-E73D-41910A795EEC}"/>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262087"/>
                </a:solidFill>
              </a:rPr>
              <a:pPr algn="ctr"/>
              <a:t>‹#›</a:t>
            </a:fld>
            <a:r>
              <a:rPr lang="en-US" sz="2000" b="1" dirty="0">
                <a:solidFill>
                  <a:srgbClr val="262087"/>
                </a:solidFill>
              </a:rPr>
              <a:t>/30</a:t>
            </a:r>
          </a:p>
        </p:txBody>
      </p:sp>
    </p:spTree>
    <p:extLst>
      <p:ext uri="{BB962C8B-B14F-4D97-AF65-F5344CB8AC3E}">
        <p14:creationId xmlns:p14="http://schemas.microsoft.com/office/powerpoint/2010/main" val="5877326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email">
            <a:extLst>
              <a:ext uri="{28A0092B-C50C-407E-A947-70E740481C1C}">
                <a14:useLocalDpi xmlns:a14="http://schemas.microsoft.com/office/drawing/2010/main"/>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97" r:id="rId2"/>
    <p:sldLayoutId id="2147483672" r:id="rId3"/>
    <p:sldLayoutId id="2147483676" r:id="rId4"/>
    <p:sldLayoutId id="2147483679" r:id="rId5"/>
    <p:sldLayoutId id="2147483681" r:id="rId6"/>
    <p:sldLayoutId id="2147483683" r:id="rId7"/>
    <p:sldLayoutId id="2147483685" r:id="rId8"/>
    <p:sldLayoutId id="2147483686" r:id="rId9"/>
    <p:sldLayoutId id="2147483688" r:id="rId10"/>
    <p:sldLayoutId id="2147483698" r:id="rId11"/>
  </p:sldLayoutIdLst>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emf"/><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dpi.wi.gov/sfs/statistical/finance-maps/overview"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dpi.wi.gov/sf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dpi.wi.gov/sfs/statistical/longitudinal-data/equalization-aid" TargetMode="External"/><Relationship Id="rId4" Type="http://schemas.openxmlformats.org/officeDocument/2006/relationships/hyperlink" Target="https://dpi.wi.gov/sfs/aid/general/equalization/worksheets-general-ai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4349" y="1843568"/>
            <a:ext cx="10792226" cy="2263950"/>
          </a:xfrm>
          <a:effectLst>
            <a:outerShdw blurRad="25400" dist="12700" dir="2700000" algn="tl" rotWithShape="0">
              <a:prstClr val="black">
                <a:alpha val="40000"/>
              </a:prstClr>
            </a:outerShdw>
          </a:effectLst>
        </p:spPr>
        <p:txBody>
          <a:bodyPr vert="horz" lIns="91440" tIns="45720" rIns="91440" bIns="45720" rtlCol="0">
            <a:noAutofit/>
          </a:bodyPr>
          <a:lstStyle/>
          <a:p>
            <a:pPr>
              <a:lnSpc>
                <a:spcPct val="100000"/>
              </a:lnSpc>
            </a:pPr>
            <a:r>
              <a:rPr lang="en-US" sz="5400" dirty="0">
                <a:effectLst>
                  <a:outerShdw blurRad="12700" dist="12700" dir="2700000" algn="tl" rotWithShape="0">
                    <a:prstClr val="black">
                      <a:alpha val="40000"/>
                    </a:prstClr>
                  </a:outerShdw>
                </a:effectLst>
              </a:rPr>
              <a:t>Understanding</a:t>
            </a:r>
          </a:p>
          <a:p>
            <a:pPr>
              <a:lnSpc>
                <a:spcPct val="100000"/>
              </a:lnSpc>
            </a:pPr>
            <a:r>
              <a:rPr lang="en-US" sz="5400" dirty="0">
                <a:effectLst>
                  <a:outerShdw blurRad="12700" dist="12700" dir="2700000" algn="tl" rotWithShape="0">
                    <a:prstClr val="black">
                      <a:alpha val="40000"/>
                    </a:prstClr>
                  </a:outerShdw>
                </a:effectLst>
              </a:rPr>
              <a:t>Aid Worksheets</a:t>
            </a:r>
          </a:p>
        </p:txBody>
      </p:sp>
      <p:sp>
        <p:nvSpPr>
          <p:cNvPr id="7" name="TextBox 6">
            <a:extLst>
              <a:ext uri="{FF2B5EF4-FFF2-40B4-BE49-F238E27FC236}">
                <a16:creationId xmlns:a16="http://schemas.microsoft.com/office/drawing/2014/main" id="{198C6E76-1C3D-4557-9FC4-978BDD844AD0}"/>
              </a:ext>
            </a:extLst>
          </p:cNvPr>
          <p:cNvSpPr txBox="1"/>
          <p:nvPr/>
        </p:nvSpPr>
        <p:spPr>
          <a:xfrm>
            <a:off x="479864" y="200847"/>
            <a:ext cx="11521197" cy="830997"/>
          </a:xfrm>
          <a:prstGeom prst="rect">
            <a:avLst/>
          </a:prstGeom>
          <a:noFill/>
          <a:effectLst>
            <a:outerShdw blurRad="25400" dist="127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WASBO Accounting Conference</a:t>
            </a:r>
            <a:br>
              <a:rPr lang="en-US" sz="2400" b="1"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20 March 2024</a:t>
            </a:r>
          </a:p>
        </p:txBody>
      </p:sp>
      <p:sp>
        <p:nvSpPr>
          <p:cNvPr id="8" name="Text Placeholder 2">
            <a:extLst>
              <a:ext uri="{FF2B5EF4-FFF2-40B4-BE49-F238E27FC236}">
                <a16:creationId xmlns:a16="http://schemas.microsoft.com/office/drawing/2014/main" id="{CD9180D1-EED9-4B77-BDE4-FDAAA6E1D69B}"/>
              </a:ext>
            </a:extLst>
          </p:cNvPr>
          <p:cNvSpPr>
            <a:spLocks noGrp="1"/>
          </p:cNvSpPr>
          <p:nvPr>
            <p:ph type="body" sz="quarter" idx="11"/>
          </p:nvPr>
        </p:nvSpPr>
        <p:spPr>
          <a:xfrm>
            <a:off x="2805830" y="4283974"/>
            <a:ext cx="7792955" cy="685766"/>
          </a:xfrm>
        </p:spPr>
        <p:txBody>
          <a:bodyPr numCol="2">
            <a:noAutofit/>
          </a:bodyPr>
          <a:lstStyle/>
          <a:p>
            <a:pPr>
              <a:lnSpc>
                <a:spcPts val="1613"/>
              </a:lnSpc>
              <a:spcAft>
                <a:spcPts val="0"/>
              </a:spcAft>
            </a:pPr>
            <a:r>
              <a:rPr lang="en-US" sz="1799" dirty="0"/>
              <a:t>Jennifer </a:t>
            </a:r>
            <a:r>
              <a:rPr lang="en-US" sz="1799" dirty="0" err="1"/>
              <a:t>Buros</a:t>
            </a:r>
            <a:r>
              <a:rPr lang="en-US" sz="1799" dirty="0"/>
              <a:t>, Assistant Director</a:t>
            </a:r>
          </a:p>
          <a:p>
            <a:pPr>
              <a:lnSpc>
                <a:spcPts val="1613"/>
              </a:lnSpc>
              <a:spcBef>
                <a:spcPts val="0"/>
              </a:spcBef>
              <a:spcAft>
                <a:spcPts val="1638"/>
              </a:spcAft>
            </a:pPr>
            <a:r>
              <a:rPr lang="en-US" sz="1799" dirty="0"/>
              <a:t>School Financial Services Team</a:t>
            </a:r>
          </a:p>
          <a:p>
            <a:pPr>
              <a:lnSpc>
                <a:spcPts val="1613"/>
              </a:lnSpc>
              <a:spcAft>
                <a:spcPts val="1638"/>
              </a:spcAft>
            </a:pPr>
            <a:r>
              <a:rPr lang="en-US" sz="1799" dirty="0"/>
              <a:t>Ben Kopitzke, Finance Consultant</a:t>
            </a:r>
            <a:br>
              <a:rPr lang="en-US" sz="1799" dirty="0"/>
            </a:br>
            <a:r>
              <a:rPr lang="en-US" sz="1799" dirty="0"/>
              <a:t>School Financial Services Team</a:t>
            </a:r>
          </a:p>
        </p:txBody>
      </p:sp>
    </p:spTree>
    <p:extLst>
      <p:ext uri="{BB962C8B-B14F-4D97-AF65-F5344CB8AC3E}">
        <p14:creationId xmlns:p14="http://schemas.microsoft.com/office/powerpoint/2010/main" val="344408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Property Value Per Member</a:t>
            </a:r>
          </a:p>
        </p:txBody>
      </p:sp>
      <p:sp>
        <p:nvSpPr>
          <p:cNvPr id="2" name="TextBox 1">
            <a:extLst>
              <a:ext uri="{FF2B5EF4-FFF2-40B4-BE49-F238E27FC236}">
                <a16:creationId xmlns:a16="http://schemas.microsoft.com/office/drawing/2014/main" id="{EA973C84-0E1A-54BB-A2D0-3DC8D80E2C7D}"/>
              </a:ext>
            </a:extLst>
          </p:cNvPr>
          <p:cNvSpPr txBox="1"/>
          <p:nvPr/>
        </p:nvSpPr>
        <p:spPr>
          <a:xfrm>
            <a:off x="180820" y="5082362"/>
            <a:ext cx="1499123" cy="430887"/>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pic>
        <p:nvPicPr>
          <p:cNvPr id="19" name="Picture 18">
            <a:extLst>
              <a:ext uri="{FF2B5EF4-FFF2-40B4-BE49-F238E27FC236}">
                <a16:creationId xmlns:a16="http://schemas.microsoft.com/office/drawing/2014/main" id="{BD7DFB9F-8702-C42B-CBCF-62FC37CCEECD}"/>
              </a:ext>
            </a:extLst>
          </p:cNvPr>
          <p:cNvPicPr>
            <a:picLocks noChangeAspect="1"/>
          </p:cNvPicPr>
          <p:nvPr/>
        </p:nvPicPr>
        <p:blipFill rotWithShape="1">
          <a:blip r:embed="rId3"/>
          <a:srcRect l="1357" r="2465" b="12167"/>
          <a:stretch/>
        </p:blipFill>
        <p:spPr>
          <a:xfrm>
            <a:off x="1910102" y="1385557"/>
            <a:ext cx="8660719" cy="548640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020512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Shared Cost Per Member</a:t>
            </a:r>
          </a:p>
        </p:txBody>
      </p:sp>
      <p:pic>
        <p:nvPicPr>
          <p:cNvPr id="15" name="Picture 14">
            <a:extLst>
              <a:ext uri="{FF2B5EF4-FFF2-40B4-BE49-F238E27FC236}">
                <a16:creationId xmlns:a16="http://schemas.microsoft.com/office/drawing/2014/main" id="{3FA0C9D8-ACC5-5F76-5DC5-F1185B871E53}"/>
              </a:ext>
            </a:extLst>
          </p:cNvPr>
          <p:cNvPicPr>
            <a:picLocks noChangeAspect="1"/>
          </p:cNvPicPr>
          <p:nvPr/>
        </p:nvPicPr>
        <p:blipFill rotWithShape="1">
          <a:blip r:embed="rId3"/>
          <a:srcRect r="1773" b="11703"/>
          <a:stretch/>
        </p:blipFill>
        <p:spPr>
          <a:xfrm>
            <a:off x="1886757" y="1446445"/>
            <a:ext cx="8707410" cy="5486400"/>
          </a:xfrm>
          <a:prstGeom prst="rect">
            <a:avLst/>
          </a:prstGeom>
          <a:solidFill>
            <a:schemeClr val="bg1"/>
          </a:solidFill>
          <a:effectLst>
            <a:outerShdw blurRad="25400" dist="12700" dir="2700000" algn="tl" rotWithShape="0">
              <a:prstClr val="black">
                <a:alpha val="40000"/>
              </a:prstClr>
            </a:outerShdw>
          </a:effectLst>
        </p:spPr>
      </p:pic>
      <p:sp>
        <p:nvSpPr>
          <p:cNvPr id="16" name="TextBox 15">
            <a:extLst>
              <a:ext uri="{FF2B5EF4-FFF2-40B4-BE49-F238E27FC236}">
                <a16:creationId xmlns:a16="http://schemas.microsoft.com/office/drawing/2014/main" id="{3C8F1FA1-B285-982B-8EBE-79DB707AD92C}"/>
              </a:ext>
            </a:extLst>
          </p:cNvPr>
          <p:cNvSpPr txBox="1"/>
          <p:nvPr/>
        </p:nvSpPr>
        <p:spPr>
          <a:xfrm>
            <a:off x="180820" y="5082362"/>
            <a:ext cx="1499123" cy="430887"/>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spTree>
    <p:extLst>
      <p:ext uri="{BB962C8B-B14F-4D97-AF65-F5344CB8AC3E}">
        <p14:creationId xmlns:p14="http://schemas.microsoft.com/office/powerpoint/2010/main" val="427875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Property Value</a:t>
            </a:r>
          </a:p>
        </p:txBody>
      </p:sp>
      <p:pic>
        <p:nvPicPr>
          <p:cNvPr id="7" name="Picture 6">
            <a:extLst>
              <a:ext uri="{FF2B5EF4-FFF2-40B4-BE49-F238E27FC236}">
                <a16:creationId xmlns:a16="http://schemas.microsoft.com/office/drawing/2014/main" id="{84C70169-4F61-35C9-33BF-98D1CB3DD7F1}"/>
              </a:ext>
            </a:extLst>
          </p:cNvPr>
          <p:cNvPicPr>
            <a:picLocks noChangeAspect="1"/>
          </p:cNvPicPr>
          <p:nvPr/>
        </p:nvPicPr>
        <p:blipFill>
          <a:blip r:embed="rId3"/>
          <a:stretch>
            <a:fillRect/>
          </a:stretch>
        </p:blipFill>
        <p:spPr>
          <a:xfrm>
            <a:off x="1264914" y="160274"/>
            <a:ext cx="9951096" cy="6702552"/>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164696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58A14C1E-3E6B-AF64-1B29-3D5926E9F031}"/>
              </a:ext>
            </a:extLst>
          </p:cNvPr>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Ceilings and Guarantees</a:t>
            </a:r>
          </a:p>
        </p:txBody>
      </p:sp>
      <p:pic>
        <p:nvPicPr>
          <p:cNvPr id="12319" name="Picture 12318">
            <a:extLst>
              <a:ext uri="{FF2B5EF4-FFF2-40B4-BE49-F238E27FC236}">
                <a16:creationId xmlns:a16="http://schemas.microsoft.com/office/drawing/2014/main" id="{53366ACA-71EF-03EA-5B15-574409875D6B}"/>
              </a:ext>
            </a:extLst>
          </p:cNvPr>
          <p:cNvPicPr>
            <a:picLocks noChangeAspect="1"/>
          </p:cNvPicPr>
          <p:nvPr/>
        </p:nvPicPr>
        <p:blipFill rotWithShape="1">
          <a:blip r:embed="rId3"/>
          <a:srcRect l="1229" t="4590" r="4655" b="1196"/>
          <a:stretch/>
        </p:blipFill>
        <p:spPr>
          <a:xfrm>
            <a:off x="2067788" y="1393902"/>
            <a:ext cx="8345348" cy="5486400"/>
          </a:xfrm>
          <a:prstGeom prst="rect">
            <a:avLst/>
          </a:prstGeom>
        </p:spPr>
      </p:pic>
      <p:sp>
        <p:nvSpPr>
          <p:cNvPr id="2" name="Right Arrow 5">
            <a:extLst>
              <a:ext uri="{FF2B5EF4-FFF2-40B4-BE49-F238E27FC236}">
                <a16:creationId xmlns:a16="http://schemas.microsoft.com/office/drawing/2014/main" id="{413C273B-019B-47B7-78CF-44924FDD625A}"/>
              </a:ext>
            </a:extLst>
          </p:cNvPr>
          <p:cNvSpPr/>
          <p:nvPr/>
        </p:nvSpPr>
        <p:spPr>
          <a:xfrm>
            <a:off x="220692" y="2270345"/>
            <a:ext cx="2207261" cy="1042901"/>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39" b="1" dirty="0">
                <a:solidFill>
                  <a:schemeClr val="tx1"/>
                </a:solidFill>
              </a:rPr>
              <a:t>Secondary Ceiling</a:t>
            </a:r>
          </a:p>
          <a:p>
            <a:pPr algn="ctr"/>
            <a:r>
              <a:rPr lang="en-US" sz="1639" dirty="0">
                <a:solidFill>
                  <a:schemeClr val="tx1"/>
                </a:solidFill>
              </a:rPr>
              <a:t>90% of PY costs</a:t>
            </a:r>
          </a:p>
        </p:txBody>
      </p:sp>
      <p:sp>
        <p:nvSpPr>
          <p:cNvPr id="4" name="Right Arrow 5">
            <a:extLst>
              <a:ext uri="{FF2B5EF4-FFF2-40B4-BE49-F238E27FC236}">
                <a16:creationId xmlns:a16="http://schemas.microsoft.com/office/drawing/2014/main" id="{3E5E001E-E46D-F40C-DEEF-B21BDE1E3501}"/>
              </a:ext>
            </a:extLst>
          </p:cNvPr>
          <p:cNvSpPr/>
          <p:nvPr/>
        </p:nvSpPr>
        <p:spPr>
          <a:xfrm>
            <a:off x="220691" y="4769337"/>
            <a:ext cx="2207261" cy="1042901"/>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39" b="1" dirty="0">
                <a:solidFill>
                  <a:schemeClr val="tx1"/>
                </a:solidFill>
              </a:rPr>
              <a:t>Primary Ceiling</a:t>
            </a:r>
          </a:p>
          <a:p>
            <a:pPr algn="ctr"/>
            <a:r>
              <a:rPr lang="en-US" sz="1639" dirty="0">
                <a:solidFill>
                  <a:schemeClr val="tx1"/>
                </a:solidFill>
              </a:rPr>
              <a:t>Set in statute</a:t>
            </a:r>
          </a:p>
        </p:txBody>
      </p:sp>
    </p:spTree>
    <p:extLst>
      <p:ext uri="{BB962C8B-B14F-4D97-AF65-F5344CB8AC3E}">
        <p14:creationId xmlns:p14="http://schemas.microsoft.com/office/powerpoint/2010/main" val="375133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Guarantees and Ceilings</a:t>
            </a:r>
          </a:p>
        </p:txBody>
      </p:sp>
      <p:pic>
        <p:nvPicPr>
          <p:cNvPr id="6" name="Picture 5">
            <a:extLst>
              <a:ext uri="{FF2B5EF4-FFF2-40B4-BE49-F238E27FC236}">
                <a16:creationId xmlns:a16="http://schemas.microsoft.com/office/drawing/2014/main" id="{0B2BE7E2-C6BA-840D-0F2B-FDED836CCE1E}"/>
              </a:ext>
            </a:extLst>
          </p:cNvPr>
          <p:cNvPicPr>
            <a:picLocks noChangeAspect="1"/>
          </p:cNvPicPr>
          <p:nvPr/>
        </p:nvPicPr>
        <p:blipFill>
          <a:blip r:embed="rId3"/>
          <a:stretch>
            <a:fillRect/>
          </a:stretch>
        </p:blipFill>
        <p:spPr>
          <a:xfrm>
            <a:off x="1073510" y="1332657"/>
            <a:ext cx="10333901" cy="1392677"/>
          </a:xfrm>
          <a:prstGeom prst="rect">
            <a:avLst/>
          </a:prstGeom>
          <a:solidFill>
            <a:schemeClr val="bg1"/>
          </a:solidFill>
          <a:effectLst>
            <a:outerShdw blurRad="25400" dist="12700" dir="2700000" algn="tl" rotWithShape="0">
              <a:prstClr val="black">
                <a:alpha val="40000"/>
              </a:prstClr>
            </a:outerShdw>
          </a:effectLst>
        </p:spPr>
      </p:pic>
      <p:sp>
        <p:nvSpPr>
          <p:cNvPr id="3" name="TextBox 2">
            <a:extLst>
              <a:ext uri="{FF2B5EF4-FFF2-40B4-BE49-F238E27FC236}">
                <a16:creationId xmlns:a16="http://schemas.microsoft.com/office/drawing/2014/main" id="{C3E5C6FE-2A50-C2AE-29F6-E669CCCE5FB1}"/>
              </a:ext>
            </a:extLst>
          </p:cNvPr>
          <p:cNvSpPr txBox="1"/>
          <p:nvPr/>
        </p:nvSpPr>
        <p:spPr>
          <a:xfrm>
            <a:off x="1202142" y="1698972"/>
            <a:ext cx="2678978" cy="584775"/>
          </a:xfrm>
          <a:prstGeom prst="rect">
            <a:avLst/>
          </a:prstGeom>
          <a:noFill/>
          <a:ln w="38100">
            <a:solidFill>
              <a:srgbClr val="262087"/>
            </a:solidFill>
          </a:ln>
        </p:spPr>
        <p:txBody>
          <a:bodyPr wrap="square">
            <a:spAutoFit/>
          </a:bodyPr>
          <a:lstStyle/>
          <a:p>
            <a:r>
              <a:rPr lang="en-US" sz="1600" b="1" dirty="0">
                <a:solidFill>
                  <a:srgbClr val="262087"/>
                </a:solidFill>
              </a:rPr>
              <a:t>Primary Ceiling: $1,000</a:t>
            </a:r>
          </a:p>
          <a:p>
            <a:r>
              <a:rPr lang="en-US" sz="1600" b="1" dirty="0">
                <a:solidFill>
                  <a:srgbClr val="262087"/>
                </a:solidFill>
              </a:rPr>
              <a:t>Secondary Ceiling: $11,194</a:t>
            </a:r>
          </a:p>
        </p:txBody>
      </p:sp>
      <p:sp>
        <p:nvSpPr>
          <p:cNvPr id="7" name="TextBox 6">
            <a:extLst>
              <a:ext uri="{FF2B5EF4-FFF2-40B4-BE49-F238E27FC236}">
                <a16:creationId xmlns:a16="http://schemas.microsoft.com/office/drawing/2014/main" id="{57868B7B-67AB-F4A7-5604-83AE324691B0}"/>
              </a:ext>
            </a:extLst>
          </p:cNvPr>
          <p:cNvSpPr txBox="1"/>
          <p:nvPr/>
        </p:nvSpPr>
        <p:spPr>
          <a:xfrm>
            <a:off x="4889148" y="6801859"/>
            <a:ext cx="2702628" cy="261610"/>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sp>
        <p:nvSpPr>
          <p:cNvPr id="9" name="Rectangle 8">
            <a:extLst>
              <a:ext uri="{FF2B5EF4-FFF2-40B4-BE49-F238E27FC236}">
                <a16:creationId xmlns:a16="http://schemas.microsoft.com/office/drawing/2014/main" id="{7D4005BE-CF28-EF9F-ECC5-BC3CFA796CA9}"/>
              </a:ext>
            </a:extLst>
          </p:cNvPr>
          <p:cNvSpPr/>
          <p:nvPr/>
        </p:nvSpPr>
        <p:spPr>
          <a:xfrm>
            <a:off x="3998735" y="1958309"/>
            <a:ext cx="3582024" cy="733974"/>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graphicFrame>
        <p:nvGraphicFramePr>
          <p:cNvPr id="2" name="Chart 1">
            <a:extLst>
              <a:ext uri="{FF2B5EF4-FFF2-40B4-BE49-F238E27FC236}">
                <a16:creationId xmlns:a16="http://schemas.microsoft.com/office/drawing/2014/main" id="{587E34C2-0E1B-AC86-39B7-B009C14AF2C0}"/>
              </a:ext>
            </a:extLst>
          </p:cNvPr>
          <p:cNvGraphicFramePr>
            <a:graphicFrameLocks/>
          </p:cNvGraphicFramePr>
          <p:nvPr>
            <p:extLst>
              <p:ext uri="{D42A27DB-BD31-4B8C-83A1-F6EECF244321}">
                <p14:modId xmlns:p14="http://schemas.microsoft.com/office/powerpoint/2010/main" val="1067848195"/>
              </p:ext>
            </p:extLst>
          </p:nvPr>
        </p:nvGraphicFramePr>
        <p:xfrm>
          <a:off x="1074691" y="2814407"/>
          <a:ext cx="10332720" cy="400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8805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A: Prior Year Audited Membership</a:t>
            </a:r>
          </a:p>
        </p:txBody>
      </p:sp>
      <p:pic>
        <p:nvPicPr>
          <p:cNvPr id="3" name="Picture 2">
            <a:extLst>
              <a:ext uri="{FF2B5EF4-FFF2-40B4-BE49-F238E27FC236}">
                <a16:creationId xmlns:a16="http://schemas.microsoft.com/office/drawing/2014/main" id="{4D562BEA-4E91-A3F5-F46E-45CF304A78A0}"/>
              </a:ext>
            </a:extLst>
          </p:cNvPr>
          <p:cNvPicPr>
            <a:picLocks noChangeAspect="1"/>
          </p:cNvPicPr>
          <p:nvPr/>
        </p:nvPicPr>
        <p:blipFill>
          <a:blip r:embed="rId3"/>
          <a:stretch>
            <a:fillRect/>
          </a:stretch>
        </p:blipFill>
        <p:spPr>
          <a:xfrm>
            <a:off x="182562" y="1808010"/>
            <a:ext cx="12115800" cy="3904618"/>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643542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B: Deductible Receipts</a:t>
            </a:r>
          </a:p>
        </p:txBody>
      </p:sp>
      <p:pic>
        <p:nvPicPr>
          <p:cNvPr id="4" name="Picture 3">
            <a:extLst>
              <a:ext uri="{FF2B5EF4-FFF2-40B4-BE49-F238E27FC236}">
                <a16:creationId xmlns:a16="http://schemas.microsoft.com/office/drawing/2014/main" id="{C14F257D-B84B-FB06-94D2-2F77CD2EDCE0}"/>
              </a:ext>
            </a:extLst>
          </p:cNvPr>
          <p:cNvPicPr>
            <a:picLocks noChangeAspect="1"/>
          </p:cNvPicPr>
          <p:nvPr/>
        </p:nvPicPr>
        <p:blipFill>
          <a:blip r:embed="rId3"/>
          <a:stretch>
            <a:fillRect/>
          </a:stretch>
        </p:blipFill>
        <p:spPr>
          <a:xfrm>
            <a:off x="182562" y="2287652"/>
            <a:ext cx="12115800" cy="2928464"/>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95397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C: Net Cost of General Fund</a:t>
            </a:r>
          </a:p>
        </p:txBody>
      </p:sp>
      <p:pic>
        <p:nvPicPr>
          <p:cNvPr id="3" name="Picture 2">
            <a:extLst>
              <a:ext uri="{FF2B5EF4-FFF2-40B4-BE49-F238E27FC236}">
                <a16:creationId xmlns:a16="http://schemas.microsoft.com/office/drawing/2014/main" id="{6BA3AB4D-25D2-3B0E-6F18-0EC2DE574ADE}"/>
              </a:ext>
            </a:extLst>
          </p:cNvPr>
          <p:cNvPicPr>
            <a:picLocks noChangeAspect="1"/>
          </p:cNvPicPr>
          <p:nvPr/>
        </p:nvPicPr>
        <p:blipFill>
          <a:blip r:embed="rId3"/>
          <a:stretch>
            <a:fillRect/>
          </a:stretch>
        </p:blipFill>
        <p:spPr>
          <a:xfrm>
            <a:off x="182562" y="2467062"/>
            <a:ext cx="12115800" cy="2627004"/>
          </a:xfrm>
          <a:prstGeom prst="rect">
            <a:avLst/>
          </a:prstGeom>
          <a:solidFill>
            <a:schemeClr val="bg1"/>
          </a:solidFill>
          <a:effectLst>
            <a:outerShdw blurRad="25400" dist="12700" dir="2700000" algn="tl" rotWithShape="0">
              <a:prstClr val="black">
                <a:alpha val="40000"/>
              </a:prstClr>
            </a:outerShdw>
          </a:effectLst>
        </p:spPr>
      </p:pic>
      <p:sp>
        <p:nvSpPr>
          <p:cNvPr id="2" name="Rectangle 1">
            <a:extLst>
              <a:ext uri="{FF2B5EF4-FFF2-40B4-BE49-F238E27FC236}">
                <a16:creationId xmlns:a16="http://schemas.microsoft.com/office/drawing/2014/main" id="{F075B004-0837-D104-BE6B-063AE506C4C5}"/>
              </a:ext>
            </a:extLst>
          </p:cNvPr>
          <p:cNvSpPr/>
          <p:nvPr/>
        </p:nvSpPr>
        <p:spPr>
          <a:xfrm>
            <a:off x="182562" y="4194647"/>
            <a:ext cx="12115800" cy="327539"/>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41871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D: Net Cost of Debt Service</a:t>
            </a:r>
          </a:p>
        </p:txBody>
      </p:sp>
      <p:pic>
        <p:nvPicPr>
          <p:cNvPr id="4" name="Picture 3">
            <a:extLst>
              <a:ext uri="{FF2B5EF4-FFF2-40B4-BE49-F238E27FC236}">
                <a16:creationId xmlns:a16="http://schemas.microsoft.com/office/drawing/2014/main" id="{256736D5-4B88-3952-527E-31D9FE3CCDE0}"/>
              </a:ext>
            </a:extLst>
          </p:cNvPr>
          <p:cNvPicPr>
            <a:picLocks noChangeAspect="1"/>
          </p:cNvPicPr>
          <p:nvPr/>
        </p:nvPicPr>
        <p:blipFill>
          <a:blip r:embed="rId3"/>
          <a:stretch>
            <a:fillRect/>
          </a:stretch>
        </p:blipFill>
        <p:spPr>
          <a:xfrm>
            <a:off x="182562" y="2252571"/>
            <a:ext cx="12115800" cy="3502672"/>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628782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E: Shared Cost</a:t>
            </a:r>
          </a:p>
        </p:txBody>
      </p:sp>
      <p:pic>
        <p:nvPicPr>
          <p:cNvPr id="3" name="Picture 2">
            <a:extLst>
              <a:ext uri="{FF2B5EF4-FFF2-40B4-BE49-F238E27FC236}">
                <a16:creationId xmlns:a16="http://schemas.microsoft.com/office/drawing/2014/main" id="{D4AA0BAD-FF4B-13D9-807C-A0EE03771D2C}"/>
              </a:ext>
            </a:extLst>
          </p:cNvPr>
          <p:cNvPicPr>
            <a:picLocks noChangeAspect="1"/>
          </p:cNvPicPr>
          <p:nvPr/>
        </p:nvPicPr>
        <p:blipFill>
          <a:blip r:embed="rId3"/>
          <a:stretch>
            <a:fillRect/>
          </a:stretch>
        </p:blipFill>
        <p:spPr>
          <a:xfrm>
            <a:off x="182562" y="1543441"/>
            <a:ext cx="12115800" cy="1536008"/>
          </a:xfrm>
          <a:prstGeom prst="rect">
            <a:avLst/>
          </a:prstGeom>
          <a:solidFill>
            <a:schemeClr val="bg1"/>
          </a:solidFill>
          <a:effectLst>
            <a:outerShdw blurRad="25400" dist="12700" dir="2700000" algn="tl" rotWithShape="0">
              <a:prstClr val="black">
                <a:alpha val="40000"/>
              </a:prstClr>
            </a:outerShdw>
          </a:effectLst>
        </p:spPr>
      </p:pic>
      <p:pic>
        <p:nvPicPr>
          <p:cNvPr id="9" name="Picture 8">
            <a:extLst>
              <a:ext uri="{FF2B5EF4-FFF2-40B4-BE49-F238E27FC236}">
                <a16:creationId xmlns:a16="http://schemas.microsoft.com/office/drawing/2014/main" id="{90427C4B-A6E8-3EA1-F4C6-A38DE551F53E}"/>
              </a:ext>
            </a:extLst>
          </p:cNvPr>
          <p:cNvPicPr>
            <a:picLocks noChangeAspect="1"/>
          </p:cNvPicPr>
          <p:nvPr/>
        </p:nvPicPr>
        <p:blipFill>
          <a:blip r:embed="rId4"/>
          <a:stretch>
            <a:fillRect/>
          </a:stretch>
        </p:blipFill>
        <p:spPr>
          <a:xfrm>
            <a:off x="182562" y="3265270"/>
            <a:ext cx="11850360" cy="2863837"/>
          </a:xfrm>
          <a:prstGeom prst="rect">
            <a:avLst/>
          </a:prstGeom>
          <a:solidFill>
            <a:schemeClr val="bg1"/>
          </a:solidFill>
          <a:effectLst>
            <a:outerShdw blurRad="25400" dist="12700" dir="2700000" algn="tl" rotWithShape="0">
              <a:prstClr val="black">
                <a:alpha val="40000"/>
              </a:prstClr>
            </a:outerShdw>
          </a:effectLst>
        </p:spPr>
      </p:pic>
      <p:sp>
        <p:nvSpPr>
          <p:cNvPr id="10" name="Rectangle 9">
            <a:extLst>
              <a:ext uri="{FF2B5EF4-FFF2-40B4-BE49-F238E27FC236}">
                <a16:creationId xmlns:a16="http://schemas.microsoft.com/office/drawing/2014/main" id="{59A56C5C-1FF2-F17E-84B9-EF2D3F2AB1CF}"/>
              </a:ext>
            </a:extLst>
          </p:cNvPr>
          <p:cNvSpPr/>
          <p:nvPr/>
        </p:nvSpPr>
        <p:spPr>
          <a:xfrm>
            <a:off x="5060514" y="5799552"/>
            <a:ext cx="4835047" cy="329556"/>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3838440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480925" cy="1288472"/>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latin typeface="+mj-lt"/>
              </a:rPr>
              <a:t>The Big Picture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9221748"/>
              </p:ext>
            </p:extLst>
          </p:nvPr>
        </p:nvGraphicFramePr>
        <p:xfrm>
          <a:off x="2026602" y="1638724"/>
          <a:ext cx="8427720" cy="463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626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E: Shared Cost &amp; Part F: EQ Property Value</a:t>
            </a:r>
          </a:p>
        </p:txBody>
      </p:sp>
      <p:pic>
        <p:nvPicPr>
          <p:cNvPr id="9" name="Picture 8">
            <a:extLst>
              <a:ext uri="{FF2B5EF4-FFF2-40B4-BE49-F238E27FC236}">
                <a16:creationId xmlns:a16="http://schemas.microsoft.com/office/drawing/2014/main" id="{90427C4B-A6E8-3EA1-F4C6-A38DE551F53E}"/>
              </a:ext>
            </a:extLst>
          </p:cNvPr>
          <p:cNvPicPr>
            <a:picLocks noChangeAspect="1"/>
          </p:cNvPicPr>
          <p:nvPr/>
        </p:nvPicPr>
        <p:blipFill>
          <a:blip r:embed="rId3"/>
          <a:stretch>
            <a:fillRect/>
          </a:stretch>
        </p:blipFill>
        <p:spPr>
          <a:xfrm>
            <a:off x="182562" y="2026250"/>
            <a:ext cx="11850360" cy="2863837"/>
          </a:xfrm>
          <a:prstGeom prst="rect">
            <a:avLst/>
          </a:prstGeom>
          <a:solidFill>
            <a:schemeClr val="bg1"/>
          </a:solidFill>
          <a:effectLst>
            <a:outerShdw blurRad="25400" dist="12700" dir="2700000" algn="tl" rotWithShape="0">
              <a:prstClr val="black">
                <a:alpha val="40000"/>
              </a:prstClr>
            </a:outerShdw>
          </a:effectLst>
        </p:spPr>
      </p:pic>
      <p:sp>
        <p:nvSpPr>
          <p:cNvPr id="10" name="Rectangle 9">
            <a:extLst>
              <a:ext uri="{FF2B5EF4-FFF2-40B4-BE49-F238E27FC236}">
                <a16:creationId xmlns:a16="http://schemas.microsoft.com/office/drawing/2014/main" id="{59A56C5C-1FF2-F17E-84B9-EF2D3F2AB1CF}"/>
              </a:ext>
            </a:extLst>
          </p:cNvPr>
          <p:cNvSpPr/>
          <p:nvPr/>
        </p:nvSpPr>
        <p:spPr>
          <a:xfrm>
            <a:off x="5060514" y="4560532"/>
            <a:ext cx="4835047" cy="329556"/>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1" name="Rectangle 10">
            <a:extLst>
              <a:ext uri="{FF2B5EF4-FFF2-40B4-BE49-F238E27FC236}">
                <a16:creationId xmlns:a16="http://schemas.microsoft.com/office/drawing/2014/main" id="{A4935B8E-7F99-5CAA-E273-8873198649BB}"/>
              </a:ext>
            </a:extLst>
          </p:cNvPr>
          <p:cNvSpPr/>
          <p:nvPr/>
        </p:nvSpPr>
        <p:spPr>
          <a:xfrm>
            <a:off x="448003" y="2855128"/>
            <a:ext cx="11584919" cy="329557"/>
          </a:xfrm>
          <a:prstGeom prst="rect">
            <a:avLst/>
          </a:prstGeom>
          <a:noFill/>
          <a:ln w="57150">
            <a:solidFill>
              <a:srgbClr val="00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pic>
        <p:nvPicPr>
          <p:cNvPr id="4" name="Picture 3">
            <a:extLst>
              <a:ext uri="{FF2B5EF4-FFF2-40B4-BE49-F238E27FC236}">
                <a16:creationId xmlns:a16="http://schemas.microsoft.com/office/drawing/2014/main" id="{AF5AD988-39BA-D549-EEA2-70F93512676C}"/>
              </a:ext>
            </a:extLst>
          </p:cNvPr>
          <p:cNvPicPr>
            <a:picLocks noChangeAspect="1"/>
          </p:cNvPicPr>
          <p:nvPr/>
        </p:nvPicPr>
        <p:blipFill>
          <a:blip r:embed="rId4"/>
          <a:stretch>
            <a:fillRect/>
          </a:stretch>
        </p:blipFill>
        <p:spPr>
          <a:xfrm>
            <a:off x="182562" y="5325218"/>
            <a:ext cx="11554326" cy="880330"/>
          </a:xfrm>
          <a:prstGeom prst="rect">
            <a:avLst/>
          </a:prstGeom>
          <a:solidFill>
            <a:schemeClr val="bg1"/>
          </a:solidFill>
          <a:effectLst>
            <a:outerShdw blurRad="25400" dist="12700" dir="2700000" algn="tl" rotWithShape="0">
              <a:prstClr val="black">
                <a:alpha val="40000"/>
              </a:prstClr>
            </a:outerShdw>
          </a:effectLst>
        </p:spPr>
      </p:pic>
      <p:sp>
        <p:nvSpPr>
          <p:cNvPr id="6" name="Rectangle 5">
            <a:extLst>
              <a:ext uri="{FF2B5EF4-FFF2-40B4-BE49-F238E27FC236}">
                <a16:creationId xmlns:a16="http://schemas.microsoft.com/office/drawing/2014/main" id="{4BEE0F43-8D5F-BCDA-4253-EABDEF7CBE49}"/>
              </a:ext>
            </a:extLst>
          </p:cNvPr>
          <p:cNvSpPr/>
          <p:nvPr/>
        </p:nvSpPr>
        <p:spPr>
          <a:xfrm>
            <a:off x="5837129" y="5911014"/>
            <a:ext cx="3772421" cy="294534"/>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pic>
        <p:nvPicPr>
          <p:cNvPr id="7" name="Picture 6">
            <a:extLst>
              <a:ext uri="{FF2B5EF4-FFF2-40B4-BE49-F238E27FC236}">
                <a16:creationId xmlns:a16="http://schemas.microsoft.com/office/drawing/2014/main" id="{6052BBD7-1416-94F7-A699-B8540AF86212}"/>
              </a:ext>
            </a:extLst>
          </p:cNvPr>
          <p:cNvPicPr>
            <a:picLocks noChangeAspect="1"/>
          </p:cNvPicPr>
          <p:nvPr/>
        </p:nvPicPr>
        <p:blipFill rotWithShape="1">
          <a:blip r:embed="rId5"/>
          <a:srcRect l="28513" t="73578" r="37537" b="4968"/>
          <a:stretch/>
        </p:blipFill>
        <p:spPr>
          <a:xfrm>
            <a:off x="1775054" y="5875991"/>
            <a:ext cx="3869473" cy="329557"/>
          </a:xfrm>
          <a:prstGeom prst="rect">
            <a:avLst/>
          </a:prstGeom>
          <a:solidFill>
            <a:schemeClr val="bg1"/>
          </a:solidFill>
          <a:ln w="57150">
            <a:solidFill>
              <a:srgbClr val="0000FF"/>
            </a:solidFill>
          </a:ln>
          <a:effectLst>
            <a:outerShdw blurRad="25400" dist="12700" dir="2700000" algn="tl" rotWithShape="0">
              <a:prstClr val="black">
                <a:alpha val="40000"/>
              </a:prstClr>
            </a:outerShdw>
          </a:effectLst>
        </p:spPr>
      </p:pic>
      <p:sp>
        <p:nvSpPr>
          <p:cNvPr id="2" name="TextBox 1">
            <a:extLst>
              <a:ext uri="{FF2B5EF4-FFF2-40B4-BE49-F238E27FC236}">
                <a16:creationId xmlns:a16="http://schemas.microsoft.com/office/drawing/2014/main" id="{D13592C1-2362-9BD9-34BA-2449472B6C7A}"/>
              </a:ext>
            </a:extLst>
          </p:cNvPr>
          <p:cNvSpPr txBox="1"/>
          <p:nvPr/>
        </p:nvSpPr>
        <p:spPr>
          <a:xfrm>
            <a:off x="1713553" y="6409845"/>
            <a:ext cx="9053818" cy="461665"/>
          </a:xfrm>
          <a:prstGeom prst="rect">
            <a:avLst/>
          </a:prstGeom>
          <a:noFill/>
        </p:spPr>
        <p:txBody>
          <a:bodyPr wrap="square">
            <a:spAutoFit/>
          </a:bodyPr>
          <a:lstStyle/>
          <a:p>
            <a:pPr algn="ctr"/>
            <a:r>
              <a:rPr lang="en-US" sz="2400" i="0" dirty="0">
                <a:effectLst/>
              </a:rPr>
              <a:t>High Spending &amp; High Value = </a:t>
            </a:r>
            <a:r>
              <a:rPr lang="en-US" sz="2400" b="1" i="0" dirty="0">
                <a:solidFill>
                  <a:srgbClr val="FF0000"/>
                </a:solidFill>
                <a:effectLst/>
              </a:rPr>
              <a:t>NEGATIVE TERTIARY AID</a:t>
            </a:r>
          </a:p>
        </p:txBody>
      </p:sp>
    </p:spTree>
    <p:extLst>
      <p:ext uri="{BB962C8B-B14F-4D97-AF65-F5344CB8AC3E}">
        <p14:creationId xmlns:p14="http://schemas.microsoft.com/office/powerpoint/2010/main" val="357425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E6FEA3-B256-A947-D804-2F005822D863}"/>
              </a:ext>
            </a:extLst>
          </p:cNvPr>
          <p:cNvPicPr>
            <a:picLocks noChangeAspect="1"/>
          </p:cNvPicPr>
          <p:nvPr/>
        </p:nvPicPr>
        <p:blipFill>
          <a:blip r:embed="rId3"/>
          <a:stretch>
            <a:fillRect/>
          </a:stretch>
        </p:blipFill>
        <p:spPr>
          <a:xfrm>
            <a:off x="182562" y="1532061"/>
            <a:ext cx="12115800" cy="4673237"/>
          </a:xfrm>
          <a:prstGeom prst="rect">
            <a:avLst/>
          </a:prstGeom>
          <a:solidFill>
            <a:schemeClr val="bg1"/>
          </a:solidFill>
          <a:effectLst>
            <a:outerShdw blurRad="25400" dist="12700" dir="2700000" algn="tl" rotWithShape="0">
              <a:prstClr val="black">
                <a:alpha val="40000"/>
              </a:prstClr>
            </a:outerShdw>
          </a:effectLst>
        </p:spPr>
      </p:pic>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G: Equalization Aid by Tier</a:t>
            </a:r>
          </a:p>
        </p:txBody>
      </p:sp>
      <p:sp>
        <p:nvSpPr>
          <p:cNvPr id="11" name="Rectangle 10">
            <a:extLst>
              <a:ext uri="{FF2B5EF4-FFF2-40B4-BE49-F238E27FC236}">
                <a16:creationId xmlns:a16="http://schemas.microsoft.com/office/drawing/2014/main" id="{A4935B8E-7F99-5CAA-E273-8873198649BB}"/>
              </a:ext>
            </a:extLst>
          </p:cNvPr>
          <p:cNvSpPr/>
          <p:nvPr/>
        </p:nvSpPr>
        <p:spPr>
          <a:xfrm>
            <a:off x="182562" y="5877759"/>
            <a:ext cx="12115800" cy="327539"/>
          </a:xfrm>
          <a:prstGeom prst="rect">
            <a:avLst/>
          </a:prstGeom>
          <a:noFill/>
          <a:ln w="57150">
            <a:solidFill>
              <a:srgbClr val="FF0000"/>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8" name="Rectangle 7">
            <a:extLst>
              <a:ext uri="{FF2B5EF4-FFF2-40B4-BE49-F238E27FC236}">
                <a16:creationId xmlns:a16="http://schemas.microsoft.com/office/drawing/2014/main" id="{67B988F9-38EA-8811-9379-30C0D98E2915}"/>
              </a:ext>
            </a:extLst>
          </p:cNvPr>
          <p:cNvSpPr/>
          <p:nvPr/>
        </p:nvSpPr>
        <p:spPr>
          <a:xfrm>
            <a:off x="182562" y="4426603"/>
            <a:ext cx="12115800" cy="327539"/>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2" name="Rectangle 11">
            <a:extLst>
              <a:ext uri="{FF2B5EF4-FFF2-40B4-BE49-F238E27FC236}">
                <a16:creationId xmlns:a16="http://schemas.microsoft.com/office/drawing/2014/main" id="{0008379C-8F2D-BBEF-5DD2-4E670728BDBD}"/>
              </a:ext>
            </a:extLst>
          </p:cNvPr>
          <p:cNvSpPr/>
          <p:nvPr/>
        </p:nvSpPr>
        <p:spPr>
          <a:xfrm>
            <a:off x="182562" y="2975447"/>
            <a:ext cx="12115800" cy="327539"/>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2" name="TextBox 1">
            <a:extLst>
              <a:ext uri="{FF2B5EF4-FFF2-40B4-BE49-F238E27FC236}">
                <a16:creationId xmlns:a16="http://schemas.microsoft.com/office/drawing/2014/main" id="{EA3BB50E-0412-C813-D051-6AD82F4A0280}"/>
              </a:ext>
            </a:extLst>
          </p:cNvPr>
          <p:cNvSpPr txBox="1"/>
          <p:nvPr/>
        </p:nvSpPr>
        <p:spPr>
          <a:xfrm>
            <a:off x="1849065" y="6359150"/>
            <a:ext cx="8782794" cy="429990"/>
          </a:xfrm>
          <a:prstGeom prst="rect">
            <a:avLst/>
          </a:prstGeom>
          <a:noFill/>
        </p:spPr>
        <p:txBody>
          <a:bodyPr wrap="square" rtlCol="0">
            <a:spAutoFit/>
          </a:bodyPr>
          <a:lstStyle/>
          <a:p>
            <a:pPr algn="ctr"/>
            <a:r>
              <a:rPr lang="en-US" dirty="0"/>
              <a:t>Primary (G5) + Secondary (G10) + Tertiary (G15) = </a:t>
            </a:r>
            <a:r>
              <a:rPr lang="en-US" b="1" dirty="0"/>
              <a:t>$39,595,374.58</a:t>
            </a:r>
          </a:p>
        </p:txBody>
      </p:sp>
    </p:spTree>
    <p:extLst>
      <p:ext uri="{BB962C8B-B14F-4D97-AF65-F5344CB8AC3E}">
        <p14:creationId xmlns:p14="http://schemas.microsoft.com/office/powerpoint/2010/main" val="2483987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0320606-7404-CC6F-A5CC-C5645DC70B44}"/>
              </a:ext>
            </a:extLst>
          </p:cNvPr>
          <p:cNvPicPr>
            <a:picLocks noChangeAspect="1"/>
          </p:cNvPicPr>
          <p:nvPr/>
        </p:nvPicPr>
        <p:blipFill>
          <a:blip r:embed="rId3"/>
          <a:stretch>
            <a:fillRect/>
          </a:stretch>
        </p:blipFill>
        <p:spPr>
          <a:xfrm>
            <a:off x="6240462" y="2252168"/>
            <a:ext cx="6095156" cy="3563322"/>
          </a:xfrm>
          <a:prstGeom prst="rect">
            <a:avLst/>
          </a:prstGeom>
          <a:solidFill>
            <a:schemeClr val="bg1"/>
          </a:solidFill>
          <a:effectLst>
            <a:outerShdw blurRad="25400" dist="12700" dir="2700000" algn="tl" rotWithShape="0">
              <a:prstClr val="black">
                <a:alpha val="40000"/>
              </a:prstClr>
            </a:outerShdw>
          </a:effectLst>
        </p:spPr>
      </p:pic>
      <p:sp>
        <p:nvSpPr>
          <p:cNvPr id="3" name="Title 2"/>
          <p:cNvSpPr>
            <a:spLocks noGrp="1"/>
          </p:cNvSpPr>
          <p:nvPr>
            <p:ph type="title"/>
          </p:nvPr>
        </p:nvSpPr>
        <p:spPr>
          <a:xfrm>
            <a:off x="0" y="0"/>
            <a:ext cx="12480925" cy="1300829"/>
          </a:xfrm>
          <a:ln>
            <a:noFill/>
          </a:ln>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rPr>
              <a:t>How the Formula “Works in Theory”</a:t>
            </a:r>
          </a:p>
        </p:txBody>
      </p:sp>
      <p:graphicFrame>
        <p:nvGraphicFramePr>
          <p:cNvPr id="7" name="Diagram 6"/>
          <p:cNvGraphicFramePr/>
          <p:nvPr>
            <p:extLst>
              <p:ext uri="{D42A27DB-BD31-4B8C-83A1-F6EECF244321}">
                <p14:modId xmlns:p14="http://schemas.microsoft.com/office/powerpoint/2010/main" val="1343299953"/>
              </p:ext>
            </p:extLst>
          </p:nvPr>
        </p:nvGraphicFramePr>
        <p:xfrm>
          <a:off x="304800" y="1396784"/>
          <a:ext cx="5816071" cy="5446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7CF0C527-0819-FDDB-069E-4488E304657E}"/>
              </a:ext>
            </a:extLst>
          </p:cNvPr>
          <p:cNvSpPr/>
          <p:nvPr/>
        </p:nvSpPr>
        <p:spPr>
          <a:xfrm>
            <a:off x="8664902" y="5600670"/>
            <a:ext cx="2570657" cy="228600"/>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cxnSp>
        <p:nvCxnSpPr>
          <p:cNvPr id="23" name="Straight Connector 22">
            <a:extLst>
              <a:ext uri="{FF2B5EF4-FFF2-40B4-BE49-F238E27FC236}">
                <a16:creationId xmlns:a16="http://schemas.microsoft.com/office/drawing/2014/main" id="{94EAF3CA-341D-97CA-400E-D0B6DD3EC6F2}"/>
              </a:ext>
            </a:extLst>
          </p:cNvPr>
          <p:cNvCxnSpPr>
            <a:cxnSpLocks/>
          </p:cNvCxnSpPr>
          <p:nvPr/>
        </p:nvCxnSpPr>
        <p:spPr>
          <a:xfrm flipV="1">
            <a:off x="3855904" y="2544896"/>
            <a:ext cx="4715219" cy="77118"/>
          </a:xfrm>
          <a:prstGeom prst="line">
            <a:avLst/>
          </a:prstGeom>
          <a:noFill/>
          <a:ln w="57150">
            <a:solidFill>
              <a:srgbClr val="00AB4E"/>
            </a:solidFill>
            <a:headEnd type="oval" w="med" len="med"/>
            <a:tailEnd type="oval" w="med" len="me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C6AA9595-04DB-241D-ECCA-C8ABC913D2D3}"/>
              </a:ext>
            </a:extLst>
          </p:cNvPr>
          <p:cNvCxnSpPr>
            <a:cxnSpLocks/>
          </p:cNvCxnSpPr>
          <p:nvPr/>
        </p:nvCxnSpPr>
        <p:spPr>
          <a:xfrm flipV="1">
            <a:off x="3838785" y="2780845"/>
            <a:ext cx="4506429" cy="1238770"/>
          </a:xfrm>
          <a:prstGeom prst="line">
            <a:avLst/>
          </a:prstGeom>
          <a:noFill/>
          <a:ln w="57150">
            <a:solidFill>
              <a:srgbClr val="00AB4E"/>
            </a:solidFill>
            <a:headEnd type="oval" w="med" len="med"/>
            <a:tailEnd type="oval" w="med" len="me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CB660EE6-D72D-5A86-0BBD-83CB12497EEC}"/>
              </a:ext>
            </a:extLst>
          </p:cNvPr>
          <p:cNvCxnSpPr>
            <a:cxnSpLocks/>
          </p:cNvCxnSpPr>
          <p:nvPr/>
        </p:nvCxnSpPr>
        <p:spPr>
          <a:xfrm flipV="1">
            <a:off x="3855904" y="3017391"/>
            <a:ext cx="4608901" cy="2798099"/>
          </a:xfrm>
          <a:prstGeom prst="line">
            <a:avLst/>
          </a:prstGeom>
          <a:noFill/>
          <a:ln w="57150">
            <a:solidFill>
              <a:srgbClr val="00AB4E"/>
            </a:solidFill>
            <a:headEnd type="oval" w="med" len="med"/>
            <a:tailEnd type="oval" w="med" len="me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EF4C8CF0-F350-2C93-812F-8A5123B30DA0}"/>
              </a:ext>
            </a:extLst>
          </p:cNvPr>
          <p:cNvCxnSpPr>
            <a:cxnSpLocks/>
          </p:cNvCxnSpPr>
          <p:nvPr/>
        </p:nvCxnSpPr>
        <p:spPr>
          <a:xfrm>
            <a:off x="3400854" y="3118374"/>
            <a:ext cx="7913469" cy="869572"/>
          </a:xfrm>
          <a:prstGeom prst="line">
            <a:avLst/>
          </a:prstGeom>
          <a:noFill/>
          <a:ln w="57150">
            <a:solidFill>
              <a:srgbClr val="262087"/>
            </a:solidFill>
            <a:headEnd type="oval" w="med" len="med"/>
            <a:tailEnd type="oval" w="med" len="me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8BCA2BB2-8713-CAA6-E899-C4E10F3A9B53}"/>
              </a:ext>
            </a:extLst>
          </p:cNvPr>
          <p:cNvCxnSpPr>
            <a:cxnSpLocks/>
          </p:cNvCxnSpPr>
          <p:nvPr/>
        </p:nvCxnSpPr>
        <p:spPr>
          <a:xfrm flipV="1">
            <a:off x="3766583" y="4484306"/>
            <a:ext cx="7547740" cy="454979"/>
          </a:xfrm>
          <a:prstGeom prst="line">
            <a:avLst/>
          </a:prstGeom>
          <a:noFill/>
          <a:ln w="57150">
            <a:solidFill>
              <a:srgbClr val="262087"/>
            </a:solidFill>
            <a:headEnd type="oval" w="med" len="med"/>
            <a:tailEnd type="oval" w="med" len="me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 name="Connector: Elbow 11">
            <a:extLst>
              <a:ext uri="{FF2B5EF4-FFF2-40B4-BE49-F238E27FC236}">
                <a16:creationId xmlns:a16="http://schemas.microsoft.com/office/drawing/2014/main" id="{D1D501AB-3A0C-2245-685C-8CDC42C34C54}"/>
              </a:ext>
            </a:extLst>
          </p:cNvPr>
          <p:cNvCxnSpPr>
            <a:cxnSpLocks/>
          </p:cNvCxnSpPr>
          <p:nvPr/>
        </p:nvCxnSpPr>
        <p:spPr>
          <a:xfrm rot="10800000" flipV="1">
            <a:off x="3555088" y="4916436"/>
            <a:ext cx="8321097" cy="1391935"/>
          </a:xfrm>
          <a:prstGeom prst="bentConnector3">
            <a:avLst>
              <a:gd name="adj1" fmla="val 50000"/>
            </a:avLst>
          </a:prstGeom>
          <a:noFill/>
          <a:ln w="57150">
            <a:solidFill>
              <a:srgbClr val="262087"/>
            </a:solidFill>
            <a:headEnd type="oval" w="med" len="med"/>
            <a:tailEnd type="oval" w="med" len="me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8128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58A14C1E-3E6B-AF64-1B29-3D5926E9F031}"/>
              </a:ext>
            </a:extLst>
          </p:cNvPr>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Ceilings and Guarantees</a:t>
            </a:r>
          </a:p>
        </p:txBody>
      </p:sp>
      <p:pic>
        <p:nvPicPr>
          <p:cNvPr id="12319" name="Picture 12318">
            <a:extLst>
              <a:ext uri="{FF2B5EF4-FFF2-40B4-BE49-F238E27FC236}">
                <a16:creationId xmlns:a16="http://schemas.microsoft.com/office/drawing/2014/main" id="{53366ACA-71EF-03EA-5B15-574409875D6B}"/>
              </a:ext>
            </a:extLst>
          </p:cNvPr>
          <p:cNvPicPr>
            <a:picLocks noChangeAspect="1"/>
          </p:cNvPicPr>
          <p:nvPr/>
        </p:nvPicPr>
        <p:blipFill rotWithShape="1">
          <a:blip r:embed="rId3"/>
          <a:srcRect l="1229" t="4590" r="4655" b="1196"/>
          <a:stretch/>
        </p:blipFill>
        <p:spPr>
          <a:xfrm>
            <a:off x="2067788" y="1393902"/>
            <a:ext cx="8345348" cy="5486400"/>
          </a:xfrm>
          <a:prstGeom prst="rect">
            <a:avLst/>
          </a:prstGeom>
        </p:spPr>
      </p:pic>
      <p:sp>
        <p:nvSpPr>
          <p:cNvPr id="2" name="Star: 5 Points 1">
            <a:extLst>
              <a:ext uri="{FF2B5EF4-FFF2-40B4-BE49-F238E27FC236}">
                <a16:creationId xmlns:a16="http://schemas.microsoft.com/office/drawing/2014/main" id="{03D12CF4-A11C-40A6-AFD4-30394826B2C0}"/>
              </a:ext>
            </a:extLst>
          </p:cNvPr>
          <p:cNvSpPr/>
          <p:nvPr/>
        </p:nvSpPr>
        <p:spPr>
          <a:xfrm>
            <a:off x="5701982" y="1487724"/>
            <a:ext cx="538480" cy="538480"/>
          </a:xfrm>
          <a:prstGeom prst="star5">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5">
            <a:extLst>
              <a:ext uri="{FF2B5EF4-FFF2-40B4-BE49-F238E27FC236}">
                <a16:creationId xmlns:a16="http://schemas.microsoft.com/office/drawing/2014/main" id="{C7252F22-59F6-8EBF-53F5-689052C8A803}"/>
              </a:ext>
            </a:extLst>
          </p:cNvPr>
          <p:cNvSpPr/>
          <p:nvPr/>
        </p:nvSpPr>
        <p:spPr>
          <a:xfrm>
            <a:off x="220692" y="2270345"/>
            <a:ext cx="2207261" cy="1042901"/>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39" b="1" dirty="0">
                <a:solidFill>
                  <a:schemeClr val="tx1"/>
                </a:solidFill>
              </a:rPr>
              <a:t>Secondary Ceiling</a:t>
            </a:r>
          </a:p>
          <a:p>
            <a:pPr algn="ctr"/>
            <a:r>
              <a:rPr lang="en-US" sz="1639" dirty="0">
                <a:solidFill>
                  <a:schemeClr val="tx1"/>
                </a:solidFill>
              </a:rPr>
              <a:t>90% of PY costs</a:t>
            </a:r>
          </a:p>
        </p:txBody>
      </p:sp>
      <p:sp>
        <p:nvSpPr>
          <p:cNvPr id="6" name="Right Arrow 5">
            <a:extLst>
              <a:ext uri="{FF2B5EF4-FFF2-40B4-BE49-F238E27FC236}">
                <a16:creationId xmlns:a16="http://schemas.microsoft.com/office/drawing/2014/main" id="{952374DF-A0BE-6C0B-501E-18F8753FC20E}"/>
              </a:ext>
            </a:extLst>
          </p:cNvPr>
          <p:cNvSpPr/>
          <p:nvPr/>
        </p:nvSpPr>
        <p:spPr>
          <a:xfrm>
            <a:off x="220691" y="4769337"/>
            <a:ext cx="2207261" cy="1042901"/>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39" b="1" dirty="0">
                <a:solidFill>
                  <a:schemeClr val="tx1"/>
                </a:solidFill>
              </a:rPr>
              <a:t>Primary Ceiling</a:t>
            </a:r>
          </a:p>
          <a:p>
            <a:pPr algn="ctr"/>
            <a:r>
              <a:rPr lang="en-US" sz="1639" dirty="0">
                <a:solidFill>
                  <a:schemeClr val="tx1"/>
                </a:solidFill>
              </a:rPr>
              <a:t>Set in statute</a:t>
            </a:r>
          </a:p>
        </p:txBody>
      </p:sp>
    </p:spTree>
    <p:extLst>
      <p:ext uri="{BB962C8B-B14F-4D97-AF65-F5344CB8AC3E}">
        <p14:creationId xmlns:p14="http://schemas.microsoft.com/office/powerpoint/2010/main" val="1719867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22BB3-8BFA-02A7-1CAD-56C27303405C}"/>
              </a:ext>
            </a:extLst>
          </p:cNvPr>
          <p:cNvPicPr>
            <a:picLocks noChangeAspect="1"/>
          </p:cNvPicPr>
          <p:nvPr/>
        </p:nvPicPr>
        <p:blipFill>
          <a:blip r:embed="rId3"/>
          <a:stretch>
            <a:fillRect/>
          </a:stretch>
        </p:blipFill>
        <p:spPr>
          <a:xfrm>
            <a:off x="182562" y="1384822"/>
            <a:ext cx="12115800" cy="5336721"/>
          </a:xfrm>
          <a:prstGeom prst="rect">
            <a:avLst/>
          </a:prstGeom>
          <a:solidFill>
            <a:schemeClr val="bg1"/>
          </a:solidFill>
          <a:effectLst>
            <a:outerShdw blurRad="25400" dist="12700" dir="2700000" algn="tl" rotWithShape="0">
              <a:prstClr val="black">
                <a:alpha val="40000"/>
              </a:prstClr>
            </a:outerShdw>
          </a:effectLst>
        </p:spPr>
      </p:pic>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Part H: EQ Aid &amp; Part I: SA, Inter, and Intra</a:t>
            </a:r>
          </a:p>
        </p:txBody>
      </p:sp>
      <p:sp>
        <p:nvSpPr>
          <p:cNvPr id="11" name="Rectangle 10">
            <a:extLst>
              <a:ext uri="{FF2B5EF4-FFF2-40B4-BE49-F238E27FC236}">
                <a16:creationId xmlns:a16="http://schemas.microsoft.com/office/drawing/2014/main" id="{A4935B8E-7F99-5CAA-E273-8873198649BB}"/>
              </a:ext>
            </a:extLst>
          </p:cNvPr>
          <p:cNvSpPr/>
          <p:nvPr/>
        </p:nvSpPr>
        <p:spPr>
          <a:xfrm>
            <a:off x="182562" y="6381478"/>
            <a:ext cx="12115800" cy="327539"/>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2" name="Rectangle 11">
            <a:extLst>
              <a:ext uri="{FF2B5EF4-FFF2-40B4-BE49-F238E27FC236}">
                <a16:creationId xmlns:a16="http://schemas.microsoft.com/office/drawing/2014/main" id="{0008379C-8F2D-BBEF-5DD2-4E670728BDBD}"/>
              </a:ext>
            </a:extLst>
          </p:cNvPr>
          <p:cNvSpPr/>
          <p:nvPr/>
        </p:nvSpPr>
        <p:spPr>
          <a:xfrm>
            <a:off x="182562" y="2862713"/>
            <a:ext cx="12115800" cy="327539"/>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6" name="Rectangle 5">
            <a:extLst>
              <a:ext uri="{FF2B5EF4-FFF2-40B4-BE49-F238E27FC236}">
                <a16:creationId xmlns:a16="http://schemas.microsoft.com/office/drawing/2014/main" id="{631F5F86-C5CC-E02B-CFE7-3709119048E5}"/>
              </a:ext>
            </a:extLst>
          </p:cNvPr>
          <p:cNvSpPr/>
          <p:nvPr/>
        </p:nvSpPr>
        <p:spPr>
          <a:xfrm>
            <a:off x="182562" y="1682563"/>
            <a:ext cx="12115800" cy="327539"/>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1498198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EBB3B-045F-E8D9-872A-AAA84D61A383}"/>
              </a:ext>
            </a:extLst>
          </p:cNvPr>
          <p:cNvPicPr>
            <a:picLocks noChangeAspect="1"/>
          </p:cNvPicPr>
          <p:nvPr/>
        </p:nvPicPr>
        <p:blipFill>
          <a:blip r:embed="rId3"/>
          <a:stretch>
            <a:fillRect/>
          </a:stretch>
        </p:blipFill>
        <p:spPr>
          <a:xfrm>
            <a:off x="182562" y="2236576"/>
            <a:ext cx="12115800" cy="4153989"/>
          </a:xfrm>
          <a:prstGeom prst="rect">
            <a:avLst/>
          </a:prstGeom>
          <a:solidFill>
            <a:schemeClr val="bg1"/>
          </a:solidFill>
          <a:effectLst>
            <a:outerShdw blurRad="25400" dist="12700" dir="2700000" algn="tl" rotWithShape="0">
              <a:prstClr val="black">
                <a:alpha val="40000"/>
              </a:prstClr>
            </a:outerShdw>
          </a:effectLst>
        </p:spPr>
      </p:pic>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Special Adjustment</a:t>
            </a:r>
          </a:p>
        </p:txBody>
      </p:sp>
      <p:sp>
        <p:nvSpPr>
          <p:cNvPr id="11" name="Rectangle 10">
            <a:extLst>
              <a:ext uri="{FF2B5EF4-FFF2-40B4-BE49-F238E27FC236}">
                <a16:creationId xmlns:a16="http://schemas.microsoft.com/office/drawing/2014/main" id="{A4935B8E-7F99-5CAA-E273-8873198649BB}"/>
              </a:ext>
            </a:extLst>
          </p:cNvPr>
          <p:cNvSpPr/>
          <p:nvPr/>
        </p:nvSpPr>
        <p:spPr>
          <a:xfrm>
            <a:off x="182562" y="3811241"/>
            <a:ext cx="12115800" cy="713995"/>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2" name="Rectangle 11">
            <a:extLst>
              <a:ext uri="{FF2B5EF4-FFF2-40B4-BE49-F238E27FC236}">
                <a16:creationId xmlns:a16="http://schemas.microsoft.com/office/drawing/2014/main" id="{0008379C-8F2D-BBEF-5DD2-4E670728BDBD}"/>
              </a:ext>
            </a:extLst>
          </p:cNvPr>
          <p:cNvSpPr/>
          <p:nvPr/>
        </p:nvSpPr>
        <p:spPr>
          <a:xfrm>
            <a:off x="182562" y="5054767"/>
            <a:ext cx="12115800" cy="721311"/>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7" name="TextBox 6">
            <a:extLst>
              <a:ext uri="{FF2B5EF4-FFF2-40B4-BE49-F238E27FC236}">
                <a16:creationId xmlns:a16="http://schemas.microsoft.com/office/drawing/2014/main" id="{0DF2CE1B-F3F0-DB33-6E1F-EDD7E587FC28}"/>
              </a:ext>
            </a:extLst>
          </p:cNvPr>
          <p:cNvSpPr txBox="1"/>
          <p:nvPr/>
        </p:nvSpPr>
        <p:spPr>
          <a:xfrm>
            <a:off x="4856204" y="1516530"/>
            <a:ext cx="2768516" cy="860877"/>
          </a:xfrm>
          <a:prstGeom prst="rect">
            <a:avLst/>
          </a:prstGeom>
          <a:noFill/>
        </p:spPr>
        <p:txBody>
          <a:bodyPr wrap="square" rtlCol="0">
            <a:spAutoFit/>
          </a:bodyPr>
          <a:lstStyle/>
          <a:p>
            <a:pPr algn="ctr"/>
            <a:r>
              <a:rPr lang="en-US" sz="2800" b="1" dirty="0">
                <a:solidFill>
                  <a:srgbClr val="262087"/>
                </a:solidFill>
              </a:rPr>
              <a:t>Wauwatosa</a:t>
            </a:r>
            <a:br>
              <a:rPr lang="en-US" sz="2400" dirty="0">
                <a:solidFill>
                  <a:srgbClr val="262087"/>
                </a:solidFill>
              </a:rPr>
            </a:br>
            <a:endParaRPr lang="en-US" dirty="0"/>
          </a:p>
        </p:txBody>
      </p:sp>
    </p:spTree>
    <p:extLst>
      <p:ext uri="{BB962C8B-B14F-4D97-AF65-F5344CB8AC3E}">
        <p14:creationId xmlns:p14="http://schemas.microsoft.com/office/powerpoint/2010/main" val="397557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B81F8E-0932-5900-5ED9-143C107F1FA8}"/>
              </a:ext>
            </a:extLst>
          </p:cNvPr>
          <p:cNvPicPr>
            <a:picLocks noChangeAspect="1"/>
          </p:cNvPicPr>
          <p:nvPr/>
        </p:nvPicPr>
        <p:blipFill>
          <a:blip r:embed="rId3"/>
          <a:stretch>
            <a:fillRect/>
          </a:stretch>
        </p:blipFill>
        <p:spPr>
          <a:xfrm>
            <a:off x="1259633" y="73406"/>
            <a:ext cx="9961658" cy="6876288"/>
          </a:xfrm>
          <a:prstGeom prst="rect">
            <a:avLst/>
          </a:prstGeom>
          <a:solidFill>
            <a:schemeClr val="bg1"/>
          </a:solidFill>
          <a:effectLst>
            <a:outerShdw blurRad="25400" dist="12700" dir="2700000" algn="tl" rotWithShape="0">
              <a:prstClr val="black">
                <a:alpha val="40000"/>
              </a:prstClr>
            </a:outerShdw>
          </a:effectLst>
        </p:spPr>
      </p:pic>
      <p:pic>
        <p:nvPicPr>
          <p:cNvPr id="14" name="Picture 13">
            <a:extLst>
              <a:ext uri="{FF2B5EF4-FFF2-40B4-BE49-F238E27FC236}">
                <a16:creationId xmlns:a16="http://schemas.microsoft.com/office/drawing/2014/main" id="{4427293D-E5D9-CF76-4893-57120E11B39D}"/>
              </a:ext>
            </a:extLst>
          </p:cNvPr>
          <p:cNvPicPr>
            <a:picLocks noChangeAspect="1"/>
          </p:cNvPicPr>
          <p:nvPr/>
        </p:nvPicPr>
        <p:blipFill>
          <a:blip r:embed="rId4"/>
          <a:stretch>
            <a:fillRect/>
          </a:stretch>
        </p:blipFill>
        <p:spPr>
          <a:xfrm>
            <a:off x="1268032" y="73406"/>
            <a:ext cx="9944860" cy="6876288"/>
          </a:xfrm>
          <a:prstGeom prst="rect">
            <a:avLst/>
          </a:prstGeom>
          <a:solidFill>
            <a:schemeClr val="bg1"/>
          </a:solidFill>
          <a:effectLst>
            <a:outerShdw blurRad="25400" dist="12700" dir="2700000" algn="tl" rotWithShape="0">
              <a:prstClr val="black">
                <a:alpha val="40000"/>
              </a:prstClr>
            </a:outerShdw>
          </a:effectLst>
        </p:spPr>
      </p:pic>
      <p:pic>
        <p:nvPicPr>
          <p:cNvPr id="23" name="Picture 22">
            <a:extLst>
              <a:ext uri="{FF2B5EF4-FFF2-40B4-BE49-F238E27FC236}">
                <a16:creationId xmlns:a16="http://schemas.microsoft.com/office/drawing/2014/main" id="{5003949A-CDC5-BB05-5641-B4806B75DF94}"/>
              </a:ext>
            </a:extLst>
          </p:cNvPr>
          <p:cNvPicPr>
            <a:picLocks noChangeAspect="1"/>
          </p:cNvPicPr>
          <p:nvPr/>
        </p:nvPicPr>
        <p:blipFill>
          <a:blip r:embed="rId5"/>
          <a:stretch>
            <a:fillRect/>
          </a:stretch>
        </p:blipFill>
        <p:spPr>
          <a:xfrm>
            <a:off x="1268032" y="73406"/>
            <a:ext cx="9944860" cy="6876288"/>
          </a:xfrm>
          <a:prstGeom prst="rect">
            <a:avLst/>
          </a:prstGeom>
          <a:solidFill>
            <a:schemeClr val="bg1"/>
          </a:solidFill>
          <a:effectLst>
            <a:outerShdw blurRad="25400" dist="12700" dir="2700000" algn="tl" rotWithShape="0">
              <a:prstClr val="black">
                <a:alpha val="40000"/>
              </a:prstClr>
            </a:outerShdw>
          </a:effectLst>
        </p:spPr>
      </p:pic>
      <p:pic>
        <p:nvPicPr>
          <p:cNvPr id="27" name="Picture 26">
            <a:extLst>
              <a:ext uri="{FF2B5EF4-FFF2-40B4-BE49-F238E27FC236}">
                <a16:creationId xmlns:a16="http://schemas.microsoft.com/office/drawing/2014/main" id="{D7E45916-7BE2-F338-EFC5-A8E08F5282AD}"/>
              </a:ext>
            </a:extLst>
          </p:cNvPr>
          <p:cNvPicPr>
            <a:picLocks noChangeAspect="1"/>
          </p:cNvPicPr>
          <p:nvPr/>
        </p:nvPicPr>
        <p:blipFill>
          <a:blip r:embed="rId6"/>
          <a:stretch>
            <a:fillRect/>
          </a:stretch>
        </p:blipFill>
        <p:spPr>
          <a:xfrm>
            <a:off x="1268032" y="73406"/>
            <a:ext cx="9944860" cy="6876288"/>
          </a:xfrm>
          <a:prstGeom prst="rect">
            <a:avLst/>
          </a:prstGeom>
          <a:solidFill>
            <a:schemeClr val="bg1"/>
          </a:solidFill>
          <a:effectLst>
            <a:outerShdw blurRad="25400" dist="12700" dir="2700000" algn="tl" rotWithShape="0">
              <a:prstClr val="black">
                <a:alpha val="40000"/>
              </a:prstClr>
            </a:outerShdw>
          </a:effectLst>
        </p:spPr>
      </p:pic>
      <p:sp>
        <p:nvSpPr>
          <p:cNvPr id="12" name="Rectangle 11">
            <a:extLst>
              <a:ext uri="{FF2B5EF4-FFF2-40B4-BE49-F238E27FC236}">
                <a16:creationId xmlns:a16="http://schemas.microsoft.com/office/drawing/2014/main" id="{0008379C-8F2D-BBEF-5DD2-4E670728BDBD}"/>
              </a:ext>
            </a:extLst>
          </p:cNvPr>
          <p:cNvSpPr/>
          <p:nvPr/>
        </p:nvSpPr>
        <p:spPr>
          <a:xfrm>
            <a:off x="1225486" y="2186687"/>
            <a:ext cx="10012680" cy="319638"/>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3" name="Title 4">
            <a:extLst>
              <a:ext uri="{FF2B5EF4-FFF2-40B4-BE49-F238E27FC236}">
                <a16:creationId xmlns:a16="http://schemas.microsoft.com/office/drawing/2014/main" id="{8A87C976-B2AE-E0CF-986E-B019AC1CF851}"/>
              </a:ext>
            </a:extLst>
          </p:cNvPr>
          <p:cNvSpPr>
            <a:spLocks noGrp="1"/>
          </p:cNvSpPr>
          <p:nvPr>
            <p:ph type="title"/>
          </p:nvPr>
        </p:nvSpPr>
        <p:spPr>
          <a:xfrm>
            <a:off x="0" y="1217583"/>
            <a:ext cx="12480924" cy="535413"/>
          </a:xfrm>
          <a:ln>
            <a:noFill/>
          </a:ln>
        </p:spPr>
        <p:txBody>
          <a:bodyPr vert="horz" lIns="91440" tIns="45720" rIns="91440" bIns="45720" rtlCol="0" anchor="ctr">
            <a:noAutofit/>
          </a:bodyPr>
          <a:lstStyle/>
          <a:p>
            <a:pPr>
              <a:spcAft>
                <a:spcPts val="600"/>
              </a:spcAft>
            </a:pPr>
            <a:r>
              <a:rPr lang="en-US" sz="4400" dirty="0">
                <a:solidFill>
                  <a:srgbClr val="FF00FF"/>
                </a:solidFill>
                <a:effectLst>
                  <a:outerShdw blurRad="76200" dist="38100" dir="2700000" algn="tl" rotWithShape="0">
                    <a:prstClr val="black"/>
                  </a:outerShdw>
                </a:effectLst>
                <a:ea typeface="+mn-ea"/>
                <a:cs typeface="+mn-cs"/>
              </a:rPr>
              <a:t>Longitudinal EQ Aid</a:t>
            </a:r>
          </a:p>
        </p:txBody>
      </p:sp>
      <p:sp>
        <p:nvSpPr>
          <p:cNvPr id="15" name="Rectangle 14">
            <a:extLst>
              <a:ext uri="{FF2B5EF4-FFF2-40B4-BE49-F238E27FC236}">
                <a16:creationId xmlns:a16="http://schemas.microsoft.com/office/drawing/2014/main" id="{F28C75C3-41EA-1511-2A65-7B3F97C66CD7}"/>
              </a:ext>
            </a:extLst>
          </p:cNvPr>
          <p:cNvSpPr/>
          <p:nvPr/>
        </p:nvSpPr>
        <p:spPr>
          <a:xfrm>
            <a:off x="1225486" y="3836043"/>
            <a:ext cx="10012680" cy="319638"/>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6" name="Rectangle 15">
            <a:extLst>
              <a:ext uri="{FF2B5EF4-FFF2-40B4-BE49-F238E27FC236}">
                <a16:creationId xmlns:a16="http://schemas.microsoft.com/office/drawing/2014/main" id="{1A2CA48A-47BC-0CE0-1162-E698E437E814}"/>
              </a:ext>
            </a:extLst>
          </p:cNvPr>
          <p:cNvSpPr/>
          <p:nvPr/>
        </p:nvSpPr>
        <p:spPr>
          <a:xfrm>
            <a:off x="1225486" y="4525193"/>
            <a:ext cx="10012680" cy="319638"/>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7" name="Rectangle 16">
            <a:extLst>
              <a:ext uri="{FF2B5EF4-FFF2-40B4-BE49-F238E27FC236}">
                <a16:creationId xmlns:a16="http://schemas.microsoft.com/office/drawing/2014/main" id="{C37E925A-9593-007D-6C14-35BAF593DD6D}"/>
              </a:ext>
            </a:extLst>
          </p:cNvPr>
          <p:cNvSpPr/>
          <p:nvPr/>
        </p:nvSpPr>
        <p:spPr>
          <a:xfrm>
            <a:off x="1234122" y="5477429"/>
            <a:ext cx="10012680" cy="535412"/>
          </a:xfrm>
          <a:prstGeom prst="rect">
            <a:avLst/>
          </a:prstGeom>
          <a:noFill/>
          <a:ln w="57150">
            <a:solidFill>
              <a:srgbClr val="00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22" name="Rectangle 21">
            <a:extLst>
              <a:ext uri="{FF2B5EF4-FFF2-40B4-BE49-F238E27FC236}">
                <a16:creationId xmlns:a16="http://schemas.microsoft.com/office/drawing/2014/main" id="{645F16DF-B5D2-773D-FA4A-3E49D721FDD1}"/>
              </a:ext>
            </a:extLst>
          </p:cNvPr>
          <p:cNvSpPr/>
          <p:nvPr/>
        </p:nvSpPr>
        <p:spPr>
          <a:xfrm>
            <a:off x="1208611" y="6651322"/>
            <a:ext cx="10012680" cy="319638"/>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2" name="TextBox 1">
            <a:extLst>
              <a:ext uri="{FF2B5EF4-FFF2-40B4-BE49-F238E27FC236}">
                <a16:creationId xmlns:a16="http://schemas.microsoft.com/office/drawing/2014/main" id="{8F663286-C1F0-64DB-11B8-795299EEBA72}"/>
              </a:ext>
            </a:extLst>
          </p:cNvPr>
          <p:cNvSpPr txBox="1"/>
          <p:nvPr/>
        </p:nvSpPr>
        <p:spPr>
          <a:xfrm>
            <a:off x="769434" y="2082312"/>
            <a:ext cx="430541" cy="429990"/>
          </a:xfrm>
          <a:prstGeom prst="rect">
            <a:avLst/>
          </a:prstGeom>
          <a:noFill/>
        </p:spPr>
        <p:txBody>
          <a:bodyPr wrap="square" rtlCol="0">
            <a:spAutoFit/>
          </a:bodyPr>
          <a:lstStyle/>
          <a:p>
            <a:r>
              <a:rPr lang="en-US" dirty="0"/>
              <a:t>1.</a:t>
            </a:r>
          </a:p>
        </p:txBody>
      </p:sp>
      <p:sp>
        <p:nvSpPr>
          <p:cNvPr id="3" name="TextBox 2">
            <a:extLst>
              <a:ext uri="{FF2B5EF4-FFF2-40B4-BE49-F238E27FC236}">
                <a16:creationId xmlns:a16="http://schemas.microsoft.com/office/drawing/2014/main" id="{934BFFF0-ECD6-6913-2846-B18B28C6CD76}"/>
              </a:ext>
            </a:extLst>
          </p:cNvPr>
          <p:cNvSpPr txBox="1"/>
          <p:nvPr/>
        </p:nvSpPr>
        <p:spPr>
          <a:xfrm>
            <a:off x="765116" y="3725691"/>
            <a:ext cx="430541" cy="429990"/>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E0F00FEE-D067-E6A5-B670-D8688DF2A9F2}"/>
              </a:ext>
            </a:extLst>
          </p:cNvPr>
          <p:cNvSpPr txBox="1"/>
          <p:nvPr/>
        </p:nvSpPr>
        <p:spPr>
          <a:xfrm>
            <a:off x="760353" y="4414841"/>
            <a:ext cx="430541" cy="429990"/>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29734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22" grpId="0" animBg="1"/>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58A14C1E-3E6B-AF64-1B29-3D5926E9F031}"/>
              </a:ext>
            </a:extLst>
          </p:cNvPr>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Final 2022-23 EQ Aid</a:t>
            </a:r>
          </a:p>
        </p:txBody>
      </p:sp>
      <p:pic>
        <p:nvPicPr>
          <p:cNvPr id="12300" name="Picture 12299">
            <a:extLst>
              <a:ext uri="{FF2B5EF4-FFF2-40B4-BE49-F238E27FC236}">
                <a16:creationId xmlns:a16="http://schemas.microsoft.com/office/drawing/2014/main" id="{A4FE7CED-6028-FF61-3A25-BDAA0258EA37}"/>
              </a:ext>
            </a:extLst>
          </p:cNvPr>
          <p:cNvPicPr>
            <a:picLocks noChangeAspect="1"/>
          </p:cNvPicPr>
          <p:nvPr/>
        </p:nvPicPr>
        <p:blipFill rotWithShape="1">
          <a:blip r:embed="rId3"/>
          <a:srcRect l="1437" t="1401" r="4596" b="1244"/>
          <a:stretch/>
        </p:blipFill>
        <p:spPr>
          <a:xfrm>
            <a:off x="2041211" y="1416205"/>
            <a:ext cx="8398502" cy="5486400"/>
          </a:xfrm>
          <a:prstGeom prst="rect">
            <a:avLst/>
          </a:prstGeom>
          <a:solidFill>
            <a:schemeClr val="bg1"/>
          </a:solidFill>
          <a:effectLst>
            <a:outerShdw blurRad="25400" dist="12700" dir="2700000" algn="tl" rotWithShape="0">
              <a:prstClr val="black">
                <a:alpha val="40000"/>
              </a:prstClr>
            </a:outerShdw>
          </a:effectLst>
        </p:spPr>
      </p:pic>
      <p:sp>
        <p:nvSpPr>
          <p:cNvPr id="3" name="TextBox 2">
            <a:extLst>
              <a:ext uri="{FF2B5EF4-FFF2-40B4-BE49-F238E27FC236}">
                <a16:creationId xmlns:a16="http://schemas.microsoft.com/office/drawing/2014/main" id="{4EF7EA39-0831-D7A8-34AF-FDFD6806EF45}"/>
              </a:ext>
            </a:extLst>
          </p:cNvPr>
          <p:cNvSpPr txBox="1"/>
          <p:nvPr/>
        </p:nvSpPr>
        <p:spPr>
          <a:xfrm>
            <a:off x="180820" y="5082362"/>
            <a:ext cx="1499123" cy="430887"/>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spTree>
    <p:extLst>
      <p:ext uri="{BB962C8B-B14F-4D97-AF65-F5344CB8AC3E}">
        <p14:creationId xmlns:p14="http://schemas.microsoft.com/office/powerpoint/2010/main" val="198618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02DA671-5777-24B0-729A-342DF33FF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65" y="108468"/>
            <a:ext cx="5329394" cy="6806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2D0F9F-A536-BFE9-A9D1-4C5BD9016B3F}"/>
              </a:ext>
            </a:extLst>
          </p:cNvPr>
          <p:cNvSpPr txBox="1"/>
          <p:nvPr/>
        </p:nvSpPr>
        <p:spPr>
          <a:xfrm>
            <a:off x="9006759" y="5821865"/>
            <a:ext cx="3723721" cy="276999"/>
          </a:xfrm>
          <a:prstGeom prst="rect">
            <a:avLst/>
          </a:prstGeom>
          <a:noFill/>
        </p:spPr>
        <p:txBody>
          <a:bodyPr wrap="square">
            <a:spAutoFit/>
          </a:bodyPr>
          <a:lstStyle/>
          <a:p>
            <a:r>
              <a:rPr lang="en-US" sz="1200" dirty="0">
                <a:hlinkClick r:id="rId4"/>
              </a:rPr>
              <a:t>dpi.wi.gov/</a:t>
            </a:r>
            <a:r>
              <a:rPr lang="en-US" sz="1200" dirty="0" err="1">
                <a:hlinkClick r:id="rId4"/>
              </a:rPr>
              <a:t>sfs</a:t>
            </a:r>
            <a:r>
              <a:rPr lang="en-US" sz="1200" dirty="0">
                <a:hlinkClick r:id="rId4"/>
              </a:rPr>
              <a:t>/statistical/finance-maps/overview  </a:t>
            </a:r>
            <a:endParaRPr lang="en-US" sz="1200" dirty="0"/>
          </a:p>
        </p:txBody>
      </p:sp>
    </p:spTree>
    <p:extLst>
      <p:ext uri="{BB962C8B-B14F-4D97-AF65-F5344CB8AC3E}">
        <p14:creationId xmlns:p14="http://schemas.microsoft.com/office/powerpoint/2010/main" val="3423203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a:spLocks noGrp="1" noChangeArrowheads="1"/>
          </p:cNvSpPr>
          <p:nvPr>
            <p:ph type="title"/>
          </p:nvPr>
        </p:nvSpPr>
        <p:spPr>
          <a:xfrm>
            <a:off x="-1" y="1"/>
            <a:ext cx="12480925" cy="1250626"/>
          </a:xfr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Aid Worksheets</a:t>
            </a:r>
          </a:p>
        </p:txBody>
      </p:sp>
      <p:sp>
        <p:nvSpPr>
          <p:cNvPr id="4" name="Rectangle 4"/>
          <p:cNvSpPr>
            <a:spLocks noChangeArrowheads="1"/>
          </p:cNvSpPr>
          <p:nvPr/>
        </p:nvSpPr>
        <p:spPr bwMode="auto">
          <a:xfrm>
            <a:off x="286717" y="1347822"/>
            <a:ext cx="6619410" cy="4216539"/>
          </a:xfrm>
          <a:prstGeom prst="rect">
            <a:avLst/>
          </a:prstGeom>
          <a:noFill/>
          <a:ln w="9525" algn="ctr">
            <a:noFill/>
            <a:miter lim="800000"/>
            <a:headEnd/>
            <a:tailEnd/>
          </a:ln>
          <a:effectLst/>
        </p:spPr>
        <p:txBody>
          <a:bodyPr wrap="square">
            <a:spAutoFit/>
          </a:bodyPr>
          <a:lstStyle/>
          <a:p>
            <a:pPr>
              <a:lnSpc>
                <a:spcPct val="150000"/>
              </a:lnSpc>
              <a:spcAft>
                <a:spcPts val="1200"/>
              </a:spcAft>
            </a:pPr>
            <a:r>
              <a:rPr lang="en-US" sz="2800" b="1" dirty="0">
                <a:solidFill>
                  <a:srgbClr val="262087"/>
                </a:solidFill>
              </a:rPr>
              <a:t>How can I predict future aid amounts? </a:t>
            </a:r>
          </a:p>
          <a:p>
            <a:pPr marL="342900" indent="-342900">
              <a:spcAft>
                <a:spcPts val="1200"/>
              </a:spcAft>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SFS Home</a:t>
            </a:r>
            <a:br>
              <a:rPr lang="en-US" sz="2800" dirty="0">
                <a:solidFill>
                  <a:srgbClr val="262087"/>
                </a:solidFill>
              </a:rPr>
            </a:br>
            <a:endParaRPr lang="en-US" sz="2800" dirty="0">
              <a:solidFill>
                <a:srgbClr val="262087"/>
              </a:solidFill>
            </a:endParaRPr>
          </a:p>
          <a:p>
            <a:pPr marL="342900" indent="-342900">
              <a:spcAft>
                <a:spcPts val="1200"/>
              </a:spcAft>
              <a:buFont typeface="Wingdings" panose="05000000000000000000" pitchFamily="2" charset="2"/>
              <a:buChar char="Ø"/>
            </a:pPr>
            <a:r>
              <a:rPr lang="en-US" sz="2800" dirty="0">
                <a:solidFill>
                  <a:srgbClr val="262087"/>
                </a:solidFill>
                <a:hlinkClick r:id="rId4">
                  <a:extLst>
                    <a:ext uri="{A12FA001-AC4F-418D-AE19-62706E023703}">
                      <ahyp:hlinkClr xmlns:ahyp="http://schemas.microsoft.com/office/drawing/2018/hyperlinkcolor" val="tx"/>
                    </a:ext>
                  </a:extLst>
                </a:hlinkClick>
              </a:rPr>
              <a:t>Current and historical July 1, </a:t>
            </a:r>
            <a:br>
              <a:rPr lang="en-US" sz="2800" dirty="0">
                <a:solidFill>
                  <a:srgbClr val="262087"/>
                </a:solidFill>
                <a:hlinkClick r:id="rId4">
                  <a:extLst>
                    <a:ext uri="{A12FA001-AC4F-418D-AE19-62706E023703}">
                      <ahyp:hlinkClr xmlns:ahyp="http://schemas.microsoft.com/office/drawing/2018/hyperlinkcolor" val="tx"/>
                    </a:ext>
                  </a:extLst>
                </a:hlinkClick>
              </a:rPr>
            </a:br>
            <a:r>
              <a:rPr lang="en-US" sz="2800" dirty="0">
                <a:solidFill>
                  <a:srgbClr val="262087"/>
                </a:solidFill>
                <a:hlinkClick r:id="rId4">
                  <a:extLst>
                    <a:ext uri="{A12FA001-AC4F-418D-AE19-62706E023703}">
                      <ahyp:hlinkClr xmlns:ahyp="http://schemas.microsoft.com/office/drawing/2018/hyperlinkcolor" val="tx"/>
                    </a:ext>
                  </a:extLst>
                </a:hlinkClick>
              </a:rPr>
              <a:t>October 15, and final aid worksheets (and final aid adjustments)</a:t>
            </a:r>
            <a:br>
              <a:rPr lang="en-US" sz="2800" dirty="0">
                <a:solidFill>
                  <a:srgbClr val="262087"/>
                </a:solidFill>
              </a:rPr>
            </a:br>
            <a:endParaRPr lang="en-US" sz="2800" dirty="0">
              <a:solidFill>
                <a:srgbClr val="262087"/>
              </a:solidFill>
            </a:endParaRPr>
          </a:p>
          <a:p>
            <a:pPr marL="342900" indent="-342900">
              <a:spcAft>
                <a:spcPts val="1200"/>
              </a:spcAft>
              <a:buFont typeface="Wingdings" panose="05000000000000000000" pitchFamily="2" charset="2"/>
              <a:buChar char="Ø"/>
            </a:pPr>
            <a:r>
              <a:rPr lang="en-US" sz="2800" dirty="0">
                <a:solidFill>
                  <a:srgbClr val="262087"/>
                </a:solidFill>
                <a:hlinkClick r:id="rId5">
                  <a:extLst>
                    <a:ext uri="{A12FA001-AC4F-418D-AE19-62706E023703}">
                      <ahyp:hlinkClr xmlns:ahyp="http://schemas.microsoft.com/office/drawing/2018/hyperlinkcolor" val="tx"/>
                    </a:ext>
                  </a:extLst>
                </a:hlinkClick>
              </a:rPr>
              <a:t>Longitudinal Aid Data</a:t>
            </a:r>
            <a:endParaRPr lang="en-US" sz="2800" dirty="0">
              <a:solidFill>
                <a:srgbClr val="262087"/>
              </a:solidFill>
            </a:endParaRPr>
          </a:p>
        </p:txBody>
      </p:sp>
      <p:pic>
        <p:nvPicPr>
          <p:cNvPr id="3" name="Picture 2">
            <a:extLst>
              <a:ext uri="{FF2B5EF4-FFF2-40B4-BE49-F238E27FC236}">
                <a16:creationId xmlns:a16="http://schemas.microsoft.com/office/drawing/2014/main" id="{9353ECC0-3C42-8A6E-66B6-B21A02A6E907}"/>
              </a:ext>
            </a:extLst>
          </p:cNvPr>
          <p:cNvPicPr>
            <a:picLocks noChangeAspect="1"/>
          </p:cNvPicPr>
          <p:nvPr/>
        </p:nvPicPr>
        <p:blipFill>
          <a:blip r:embed="rId6"/>
          <a:stretch>
            <a:fillRect/>
          </a:stretch>
        </p:blipFill>
        <p:spPr>
          <a:xfrm>
            <a:off x="7298508" y="1478070"/>
            <a:ext cx="4572000" cy="5035574"/>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596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noGrp="1"/>
          </p:cNvSpPr>
          <p:nvPr>
            <p:ph idx="1"/>
          </p:nvPr>
        </p:nvSpPr>
        <p:spPr>
          <a:xfrm>
            <a:off x="1091408" y="1902943"/>
            <a:ext cx="10298107" cy="2750397"/>
          </a:xfrm>
          <a:prstGeom prst="rect">
            <a:avLst/>
          </a:prstGeom>
        </p:spPr>
        <p:txBody>
          <a:bodyPr vert="horz" lIns="56185" tIns="93641" rIns="91440" bIns="45720" rtlCol="0">
            <a:noAutofit/>
          </a:bodyPr>
          <a:lstStyle/>
          <a:p>
            <a:pPr marL="0" indent="0" defTabSz="936437">
              <a:lnSpc>
                <a:spcPct val="100000"/>
              </a:lnSpc>
              <a:spcBef>
                <a:spcPct val="0"/>
              </a:spcBef>
              <a:spcAft>
                <a:spcPts val="0"/>
              </a:spcAft>
              <a:buClr>
                <a:schemeClr val="tx1"/>
              </a:buClr>
              <a:buSzPct val="80000"/>
              <a:buNone/>
              <a:defRPr/>
            </a:pPr>
            <a:r>
              <a:rPr lang="en-US" sz="3600" dirty="0">
                <a:solidFill>
                  <a:srgbClr val="262087"/>
                </a:solidFill>
              </a:rPr>
              <a:t>The </a:t>
            </a:r>
            <a:r>
              <a:rPr lang="en-US" sz="3600" u="sng" dirty="0">
                <a:solidFill>
                  <a:srgbClr val="262087"/>
                </a:solidFill>
              </a:rPr>
              <a:t>fundamental</a:t>
            </a:r>
            <a:r>
              <a:rPr lang="en-US" sz="3600" dirty="0">
                <a:solidFill>
                  <a:srgbClr val="262087"/>
                </a:solidFill>
              </a:rPr>
              <a:t> purpose of the Equalization Aid formula is to “level the playing field” by providing assistance (distributing aid) to poorer districts (those with lower property value) to make up for what they can’t get from their property tax base.</a:t>
            </a:r>
          </a:p>
        </p:txBody>
      </p:sp>
      <p:sp>
        <p:nvSpPr>
          <p:cNvPr id="5" name="Title 4"/>
          <p:cNvSpPr>
            <a:spLocks noGrp="1"/>
          </p:cNvSpPr>
          <p:nvPr>
            <p:ph type="title"/>
          </p:nvPr>
        </p:nvSpPr>
        <p:spPr>
          <a:xfrm>
            <a:off x="0" y="1"/>
            <a:ext cx="12480925" cy="1271016"/>
          </a:xfrm>
          <a:ln>
            <a:noFill/>
          </a:ln>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ea typeface="+mn-ea"/>
                <a:cs typeface="+mn-cs"/>
              </a:rPr>
              <a:t>State General Aids</a:t>
            </a:r>
          </a:p>
        </p:txBody>
      </p:sp>
      <p:sp>
        <p:nvSpPr>
          <p:cNvPr id="2" name="Content Placeholder 6">
            <a:extLst>
              <a:ext uri="{FF2B5EF4-FFF2-40B4-BE49-F238E27FC236}">
                <a16:creationId xmlns:a16="http://schemas.microsoft.com/office/drawing/2014/main" id="{7EEC5990-A30E-8AD2-3E93-FB1EF9B13CDC}"/>
              </a:ext>
            </a:extLst>
          </p:cNvPr>
          <p:cNvSpPr txBox="1">
            <a:spLocks/>
          </p:cNvSpPr>
          <p:nvPr/>
        </p:nvSpPr>
        <p:spPr>
          <a:xfrm>
            <a:off x="3484903" y="5285266"/>
            <a:ext cx="5511116" cy="751977"/>
          </a:xfrm>
          <a:prstGeom prst="rect">
            <a:avLst/>
          </a:prstGeom>
        </p:spPr>
        <p:txBody>
          <a:bodyPr vert="horz" lIns="56185" tIns="93641" rIns="91440" bIns="45720" rtlCol="0">
            <a:noAutofit/>
          </a:bodyPr>
          <a:lstStyle>
            <a:lvl1pPr marL="177208" indent="-177208" algn="l" defTabSz="936071" rtl="0" eaLnBrk="1" latinLnBrk="0" hangingPunct="1">
              <a:lnSpc>
                <a:spcPts val="2663"/>
              </a:lnSpc>
              <a:spcBef>
                <a:spcPts val="1024"/>
              </a:spcBef>
              <a:spcAft>
                <a:spcPts val="600"/>
              </a:spcAft>
              <a:buFont typeface="Arial" pitchFamily="34" charset="0"/>
              <a:buChar char="•"/>
              <a:defRPr sz="2458" b="0" kern="1200">
                <a:solidFill>
                  <a:schemeClr val="tx1"/>
                </a:solidFill>
                <a:latin typeface="+mn-lt"/>
                <a:ea typeface="+mn-ea"/>
                <a:cs typeface="+mn-cs"/>
              </a:defRPr>
            </a:lvl1pPr>
            <a:lvl2pPr marL="700703" indent="-232484" algn="l" defTabSz="936071" rtl="0" eaLnBrk="1" latinLnBrk="0" hangingPunct="1">
              <a:lnSpc>
                <a:spcPts val="2663"/>
              </a:lnSpc>
              <a:spcBef>
                <a:spcPts val="512"/>
              </a:spcBef>
              <a:spcAft>
                <a:spcPts val="600"/>
              </a:spcAft>
              <a:buFont typeface="Lato" panose="020F0502020204030203" pitchFamily="34" charset="0"/>
              <a:buChar char="-"/>
              <a:defRPr sz="2048" kern="1200">
                <a:solidFill>
                  <a:schemeClr val="tx1"/>
                </a:solidFill>
                <a:latin typeface="+mn-lt"/>
                <a:ea typeface="+mn-ea"/>
                <a:cs typeface="+mn-cs"/>
              </a:defRPr>
            </a:lvl2pPr>
            <a:lvl3pPr marL="1113645" indent="-177208" algn="l" defTabSz="936071" rtl="0" eaLnBrk="1" latinLnBrk="0" hangingPunct="1">
              <a:lnSpc>
                <a:spcPts val="2663"/>
              </a:lnSpc>
              <a:spcBef>
                <a:spcPts val="512"/>
              </a:spcBef>
              <a:spcAft>
                <a:spcPts val="600"/>
              </a:spcAft>
              <a:buFont typeface="Arial" panose="020B0604020202020204" pitchFamily="34" charset="0"/>
              <a:buChar char="•"/>
              <a:defRPr sz="1843" kern="1200">
                <a:solidFill>
                  <a:schemeClr val="tx1"/>
                </a:solidFill>
                <a:latin typeface="+mn-lt"/>
                <a:ea typeface="+mn-ea"/>
                <a:cs typeface="+mn-cs"/>
              </a:defRPr>
            </a:lvl3pPr>
            <a:lvl4pPr marL="1578612" indent="-173957" algn="l" defTabSz="936071" rtl="0" eaLnBrk="1" latinLnBrk="0" hangingPunct="1">
              <a:lnSpc>
                <a:spcPts val="2663"/>
              </a:lnSpc>
              <a:spcBef>
                <a:spcPts val="512"/>
              </a:spcBef>
              <a:spcAft>
                <a:spcPts val="600"/>
              </a:spcAft>
              <a:buFont typeface="Arial" panose="020B0604020202020204" pitchFamily="34" charset="0"/>
              <a:buChar char="•"/>
              <a:defRPr sz="1639" kern="1200">
                <a:solidFill>
                  <a:schemeClr val="tx1"/>
                </a:solidFill>
                <a:latin typeface="+mn-lt"/>
                <a:ea typeface="+mn-ea"/>
                <a:cs typeface="+mn-cs"/>
              </a:defRPr>
            </a:lvl4pPr>
            <a:lvl5pPr marL="2050082" indent="-177208" algn="l" defTabSz="936071" rtl="0" eaLnBrk="1" latinLnBrk="0" hangingPunct="1">
              <a:lnSpc>
                <a:spcPts val="2663"/>
              </a:lnSpc>
              <a:spcBef>
                <a:spcPts val="512"/>
              </a:spcBef>
              <a:spcAft>
                <a:spcPts val="600"/>
              </a:spcAft>
              <a:buFont typeface="Arial" panose="020B0604020202020204" pitchFamily="34" charset="0"/>
              <a:buChar char="•"/>
              <a:defRPr sz="1434"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a:lstStyle>
          <a:p>
            <a:pPr marL="0" indent="0" defTabSz="936437">
              <a:lnSpc>
                <a:spcPct val="100000"/>
              </a:lnSpc>
              <a:spcBef>
                <a:spcPct val="0"/>
              </a:spcBef>
              <a:spcAft>
                <a:spcPts val="0"/>
              </a:spcAft>
              <a:buClr>
                <a:schemeClr val="tx1"/>
              </a:buClr>
              <a:buSzPct val="80000"/>
              <a:buFont typeface="Arial" pitchFamily="34" charset="0"/>
              <a:buNone/>
              <a:defRPr/>
            </a:pPr>
            <a:r>
              <a:rPr lang="en-US" sz="3600" dirty="0">
                <a:solidFill>
                  <a:srgbClr val="262087"/>
                </a:solidFill>
                <a:sym typeface="Wingdings" panose="05000000000000000000" pitchFamily="2" charset="2"/>
              </a:rPr>
              <a:t></a:t>
            </a:r>
            <a:r>
              <a:rPr lang="en-US" sz="3600" b="1" dirty="0">
                <a:solidFill>
                  <a:srgbClr val="262087"/>
                </a:solidFill>
              </a:rPr>
              <a:t> reasonable tax burden</a:t>
            </a:r>
          </a:p>
        </p:txBody>
      </p:sp>
    </p:spTree>
    <p:extLst>
      <p:ext uri="{BB962C8B-B14F-4D97-AF65-F5344CB8AC3E}">
        <p14:creationId xmlns:p14="http://schemas.microsoft.com/office/powerpoint/2010/main" val="382351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813448" y="6398824"/>
            <a:ext cx="1950861" cy="468207"/>
          </a:xfrm>
          <a:prstGeom prst="rect">
            <a:avLst/>
          </a:prstGeom>
          <a:noFill/>
          <a:ln w="9525">
            <a:noFill/>
            <a:miter lim="800000"/>
            <a:headEnd/>
            <a:tailEnd/>
          </a:ln>
        </p:spPr>
        <p:txBody>
          <a:bodyPr wrap="none" anchor="ctr"/>
          <a:lstStyle/>
          <a:p>
            <a:endParaRPr lang="en-US" sz="2247" dirty="0"/>
          </a:p>
        </p:txBody>
      </p:sp>
      <p:sp>
        <p:nvSpPr>
          <p:cNvPr id="52227" name="Rectangle 3"/>
          <p:cNvSpPr>
            <a:spLocks noChangeArrowheads="1"/>
          </p:cNvSpPr>
          <p:nvPr/>
        </p:nvSpPr>
        <p:spPr bwMode="auto">
          <a:xfrm>
            <a:off x="5310553" y="6398824"/>
            <a:ext cx="2965309" cy="468207"/>
          </a:xfrm>
          <a:prstGeom prst="rect">
            <a:avLst/>
          </a:prstGeom>
          <a:noFill/>
          <a:ln w="9525">
            <a:noFill/>
            <a:miter lim="800000"/>
            <a:headEnd/>
            <a:tailEnd/>
          </a:ln>
        </p:spPr>
        <p:txBody>
          <a:bodyPr wrap="none" anchor="ctr"/>
          <a:lstStyle/>
          <a:p>
            <a:endParaRPr lang="en-US" sz="2247" dirty="0"/>
          </a:p>
        </p:txBody>
      </p:sp>
      <p:sp>
        <p:nvSpPr>
          <p:cNvPr id="11" name="Rectangle 7"/>
          <p:cNvSpPr>
            <a:spLocks noChangeArrowheads="1"/>
          </p:cNvSpPr>
          <p:nvPr/>
        </p:nvSpPr>
        <p:spPr bwMode="auto">
          <a:xfrm>
            <a:off x="1" y="0"/>
            <a:ext cx="12480924" cy="1280160"/>
          </a:xfrm>
          <a:prstGeom prst="rect">
            <a:avLst/>
          </a:prstGeom>
          <a:ln>
            <a:noFill/>
          </a:ln>
        </p:spPr>
        <p:txBody>
          <a:bodyPr vert="horz" lIns="91440" tIns="45720" rIns="91440" bIns="45720" rtlCol="0" anchor="ctr">
            <a:noAutofit/>
          </a:bodyPr>
          <a:lstStyle/>
          <a:p>
            <a:pPr algn="ctr" defTabSz="936071">
              <a:lnSpc>
                <a:spcPct val="90000"/>
              </a:lnSpc>
              <a:spcBef>
                <a:spcPct val="0"/>
              </a:spcBef>
              <a:spcAft>
                <a:spcPts val="600"/>
              </a:spcAft>
            </a:pPr>
            <a:r>
              <a:rPr lang="en-US" sz="4400" dirty="0">
                <a:solidFill>
                  <a:schemeClr val="bg1"/>
                </a:solidFill>
                <a:effectLst>
                  <a:outerShdw blurRad="38100" dist="38100" dir="2700000" algn="tl">
                    <a:srgbClr val="000000">
                      <a:alpha val="43137"/>
                    </a:srgbClr>
                  </a:outerShdw>
                </a:effectLst>
                <a:latin typeface="+mj-lt"/>
              </a:rPr>
              <a:t>Questions?</a:t>
            </a:r>
          </a:p>
        </p:txBody>
      </p:sp>
      <p:sp>
        <p:nvSpPr>
          <p:cNvPr id="6" name="TextBox 11">
            <a:extLst>
              <a:ext uri="{FF2B5EF4-FFF2-40B4-BE49-F238E27FC236}">
                <a16:creationId xmlns:a16="http://schemas.microsoft.com/office/drawing/2014/main" id="{FF06EF84-4D58-4881-9930-F49D805896D0}"/>
              </a:ext>
            </a:extLst>
          </p:cNvPr>
          <p:cNvSpPr txBox="1">
            <a:spLocks noChangeArrowheads="1"/>
          </p:cNvSpPr>
          <p:nvPr/>
        </p:nvSpPr>
        <p:spPr bwMode="auto">
          <a:xfrm>
            <a:off x="1597510" y="1803866"/>
            <a:ext cx="9285903" cy="3736920"/>
          </a:xfrm>
          <a:prstGeom prst="rect">
            <a:avLst/>
          </a:prstGeom>
          <a:noFill/>
          <a:ln w="9525">
            <a:noFill/>
            <a:miter lim="800000"/>
            <a:headEnd/>
            <a:tailEnd/>
          </a:ln>
        </p:spPr>
        <p:txBody>
          <a:bodyPr wrap="square">
            <a:spAutoFit/>
          </a:bodyPr>
          <a:lstStyle/>
          <a:p>
            <a:pPr algn="ctr">
              <a:defRPr/>
            </a:pPr>
            <a:r>
              <a:rPr lang="en-US" sz="2048" b="1" dirty="0">
                <a:solidFill>
                  <a:srgbClr val="262087"/>
                </a:solidFill>
              </a:rPr>
              <a:t> </a:t>
            </a:r>
            <a:r>
              <a:rPr lang="en-US" sz="2800" b="1" dirty="0">
                <a:solidFill>
                  <a:srgbClr val="262087"/>
                </a:solidFill>
              </a:rPr>
              <a:t>DPI School Financial Services Team</a:t>
            </a:r>
          </a:p>
          <a:p>
            <a:pPr algn="ctr">
              <a:defRPr/>
            </a:pPr>
            <a:r>
              <a:rPr lang="en-US" sz="2800" b="1" u="sng" dirty="0">
                <a:solidFill>
                  <a:srgbClr val="262087"/>
                </a:solidFill>
                <a:hlinkClick r:id="rId3">
                  <a:extLst>
                    <a:ext uri="{A12FA001-AC4F-418D-AE19-62706E023703}">
                      <ahyp:hlinkClr xmlns:ahyp="http://schemas.microsoft.com/office/drawing/2018/hyperlinkcolor" val="tx"/>
                    </a:ext>
                  </a:extLst>
                </a:hlinkClick>
              </a:rPr>
              <a:t>https://dpi.wi.gov/sfs</a:t>
            </a:r>
            <a:r>
              <a:rPr lang="en-US" sz="2800" b="1" u="sng" dirty="0">
                <a:solidFill>
                  <a:srgbClr val="262087"/>
                </a:solidFill>
              </a:rPr>
              <a:t> </a:t>
            </a:r>
            <a:endParaRPr lang="en-US" sz="2800" b="1" u="sng" dirty="0">
              <a:solidFill>
                <a:srgbClr val="262087"/>
              </a:solidFill>
              <a:effectLst>
                <a:outerShdw blurRad="38100" dist="38100" dir="2700000" algn="tl">
                  <a:srgbClr val="000000">
                    <a:alpha val="43137"/>
                  </a:srgbClr>
                </a:outerShdw>
              </a:effectLst>
            </a:endParaRPr>
          </a:p>
          <a:p>
            <a:pPr>
              <a:lnSpc>
                <a:spcPct val="100000"/>
              </a:lnSpc>
              <a:spcBef>
                <a:spcPts val="300"/>
              </a:spcBef>
              <a:spcAft>
                <a:spcPts val="200"/>
              </a:spcAft>
              <a:buNone/>
              <a:defRPr/>
            </a:pPr>
            <a:endParaRPr lang="en-US" sz="2800" b="1" dirty="0">
              <a:solidFill>
                <a:srgbClr val="262087"/>
              </a:solidFill>
            </a:endParaRPr>
          </a:p>
          <a:p>
            <a:pPr>
              <a:spcBef>
                <a:spcPts val="300"/>
              </a:spcBef>
              <a:spcAft>
                <a:spcPts val="200"/>
              </a:spcAft>
              <a:defRPr/>
            </a:pPr>
            <a:r>
              <a:rPr lang="en-US" sz="2800" b="1" dirty="0">
                <a:solidFill>
                  <a:srgbClr val="262087"/>
                </a:solidFill>
              </a:rPr>
              <a:t>dpifin@dpi.wi.gov				</a:t>
            </a:r>
            <a:r>
              <a:rPr lang="en-US" sz="2800" dirty="0">
                <a:solidFill>
                  <a:srgbClr val="262087"/>
                </a:solidFill>
              </a:rPr>
              <a:t>608-267-9114</a:t>
            </a:r>
          </a:p>
          <a:p>
            <a:pPr>
              <a:spcBef>
                <a:spcPts val="300"/>
              </a:spcBef>
              <a:spcAft>
                <a:spcPts val="200"/>
              </a:spcAft>
              <a:defRPr/>
            </a:pPr>
            <a:endParaRPr lang="en-US" sz="2800" dirty="0">
              <a:solidFill>
                <a:srgbClr val="262087"/>
              </a:solidFill>
            </a:endParaRPr>
          </a:p>
          <a:p>
            <a:pPr>
              <a:spcBef>
                <a:spcPts val="300"/>
              </a:spcBef>
              <a:spcAft>
                <a:spcPts val="200"/>
              </a:spcAft>
              <a:defRPr/>
            </a:pPr>
            <a:r>
              <a:rPr lang="en-US" sz="2800" b="1" dirty="0">
                <a:solidFill>
                  <a:srgbClr val="262087"/>
                </a:solidFill>
              </a:rPr>
              <a:t>Jennifer </a:t>
            </a:r>
            <a:r>
              <a:rPr lang="en-US" sz="2800" b="1" dirty="0" err="1">
                <a:solidFill>
                  <a:srgbClr val="262087"/>
                </a:solidFill>
              </a:rPr>
              <a:t>Buros</a:t>
            </a:r>
            <a:r>
              <a:rPr lang="en-US" sz="2800" b="1" dirty="0">
                <a:solidFill>
                  <a:srgbClr val="262087"/>
                </a:solidFill>
              </a:rPr>
              <a:t>, Assistant Director		</a:t>
            </a:r>
            <a:r>
              <a:rPr lang="en-US" sz="2800" dirty="0">
                <a:solidFill>
                  <a:srgbClr val="262087"/>
                </a:solidFill>
              </a:rPr>
              <a:t>608-266-1966</a:t>
            </a:r>
          </a:p>
          <a:p>
            <a:pPr>
              <a:lnSpc>
                <a:spcPct val="100000"/>
              </a:lnSpc>
              <a:spcBef>
                <a:spcPts val="300"/>
              </a:spcBef>
              <a:spcAft>
                <a:spcPts val="200"/>
              </a:spcAft>
              <a:buNone/>
              <a:defRPr/>
            </a:pPr>
            <a:r>
              <a:rPr lang="en-US" sz="2800" b="1" dirty="0">
                <a:solidFill>
                  <a:srgbClr val="262087"/>
                </a:solidFill>
              </a:rPr>
              <a:t>Ben Kopitzke, Finance Consultant		</a:t>
            </a:r>
            <a:r>
              <a:rPr lang="en-US" sz="2800" dirty="0">
                <a:solidFill>
                  <a:srgbClr val="262087"/>
                </a:solidFill>
              </a:rPr>
              <a:t>608-267-9279</a:t>
            </a:r>
          </a:p>
          <a:p>
            <a:endParaRPr 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94379" y="1916148"/>
            <a:ext cx="9731347" cy="4774212"/>
          </a:xfrm>
        </p:spPr>
        <p:txBody>
          <a:bodyPr vert="horz" lIns="92666" tIns="45520" rIns="92666" bIns="45520" rtlCol="0">
            <a:normAutofit/>
          </a:bodyPr>
          <a:lstStyle/>
          <a:p>
            <a:pPr marL="468219"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b="1" dirty="0">
                <a:solidFill>
                  <a:srgbClr val="262087"/>
                </a:solidFill>
              </a:rPr>
              <a:t>District Factors (</a:t>
            </a:r>
            <a:r>
              <a:rPr lang="en-US" sz="2200" b="1" dirty="0">
                <a:solidFill>
                  <a:srgbClr val="262087"/>
                </a:solidFill>
                <a:highlight>
                  <a:srgbClr val="FFFF00"/>
                </a:highlight>
              </a:rPr>
              <a:t>Prior Year</a:t>
            </a:r>
            <a:r>
              <a:rPr lang="en-US" sz="2200" b="1" dirty="0">
                <a:solidFill>
                  <a:srgbClr val="262087"/>
                </a:solidFill>
              </a:rPr>
              <a:t> Audited)</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Shared cost</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Membership </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u="sng" dirty="0">
                <a:solidFill>
                  <a:srgbClr val="262087"/>
                </a:solidFill>
              </a:rPr>
              <a:t>Equalized</a:t>
            </a:r>
            <a:r>
              <a:rPr lang="en-US" sz="2200" dirty="0">
                <a:solidFill>
                  <a:srgbClr val="262087"/>
                </a:solidFill>
              </a:rPr>
              <a:t> property value </a:t>
            </a:r>
          </a:p>
          <a:p>
            <a:pPr marL="468219"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b="1" dirty="0">
                <a:solidFill>
                  <a:srgbClr val="262087"/>
                </a:solidFill>
              </a:rPr>
              <a:t>State Factors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Cost ceilings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Guaranteed valuations per member</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Amount of funding the State puts into the formula </a:t>
            </a:r>
          </a:p>
        </p:txBody>
      </p:sp>
      <p:sp>
        <p:nvSpPr>
          <p:cNvPr id="4" name="Rectangle 3"/>
          <p:cNvSpPr/>
          <p:nvPr/>
        </p:nvSpPr>
        <p:spPr>
          <a:xfrm>
            <a:off x="0" y="1326586"/>
            <a:ext cx="12480925" cy="480131"/>
          </a:xfrm>
          <a:prstGeom prst="rect">
            <a:avLst/>
          </a:prstGeom>
        </p:spPr>
        <p:txBody>
          <a:bodyPr wrap="square">
            <a:spAutoFit/>
          </a:bodyPr>
          <a:lstStyle/>
          <a:p>
            <a:pPr algn="ctr">
              <a:lnSpc>
                <a:spcPct val="90000"/>
              </a:lnSpc>
              <a:defRPr/>
            </a:pPr>
            <a:r>
              <a:rPr lang="en-US" sz="2800" b="1" dirty="0">
                <a:solidFill>
                  <a:srgbClr val="262087"/>
                </a:solidFill>
              </a:rPr>
              <a:t>What affects the amount of a district’s Equalization Aid?</a:t>
            </a:r>
            <a:r>
              <a:rPr lang="en-US" sz="2800" b="1" u="sng" dirty="0">
                <a:solidFill>
                  <a:srgbClr val="262087"/>
                </a:solidFill>
              </a:rPr>
              <a:t>  </a:t>
            </a:r>
          </a:p>
        </p:txBody>
      </p:sp>
      <p:sp>
        <p:nvSpPr>
          <p:cNvPr id="5" name="Title 6"/>
          <p:cNvSpPr txBox="1">
            <a:spLocks/>
          </p:cNvSpPr>
          <p:nvPr/>
        </p:nvSpPr>
        <p:spPr>
          <a:xfrm>
            <a:off x="0" y="-1"/>
            <a:ext cx="12480925" cy="1261873"/>
          </a:xfrm>
          <a:prstGeom prst="rect">
            <a:avLst/>
          </a:prstGeom>
          <a:ln>
            <a:noFill/>
          </a:ln>
        </p:spPr>
        <p:txBody>
          <a:bodyPr vert="horz" lIns="91440" tIns="45720" rIns="91440" bIns="45720" rtlCol="0" anchor="ctr">
            <a:noAutofit/>
          </a:bodyPr>
          <a:lstStyle>
            <a:lvl1pPr algn="ctr" defTabSz="936071">
              <a:lnSpc>
                <a:spcPct val="90000"/>
              </a:lnSpc>
              <a:spcBef>
                <a:spcPct val="0"/>
              </a:spcBef>
              <a:spcAft>
                <a:spcPts val="600"/>
              </a:spcAft>
              <a:buNone/>
              <a:defRPr sz="4400">
                <a:solidFill>
                  <a:schemeClr val="bg1"/>
                </a:solidFill>
                <a:effectLst>
                  <a:outerShdw blurRad="38100" dist="38100" dir="2700000" algn="tl">
                    <a:srgbClr val="000000">
                      <a:alpha val="43137"/>
                    </a:srgbClr>
                  </a:outerShdw>
                </a:effectLst>
                <a:latin typeface="+mj-lt"/>
              </a:defRPr>
            </a:lvl1pPr>
            <a:lvl2pPr marL="702053" indent="-234018" defTabSz="936071">
              <a:lnSpc>
                <a:spcPct val="150000"/>
              </a:lnSpc>
              <a:spcBef>
                <a:spcPts val="512"/>
              </a:spcBef>
              <a:spcAft>
                <a:spcPts val="600"/>
              </a:spcAft>
              <a:buFont typeface="Lato" panose="020F0502020204030203" pitchFamily="34" charset="0"/>
              <a:buChar char="-"/>
              <a:defRPr sz="2400"/>
            </a:lvl2pPr>
            <a:lvl3pPr marL="1170089" indent="-234018" defTabSz="936071">
              <a:lnSpc>
                <a:spcPct val="150000"/>
              </a:lnSpc>
              <a:spcBef>
                <a:spcPts val="512"/>
              </a:spcBef>
              <a:spcAft>
                <a:spcPts val="600"/>
              </a:spcAft>
              <a:buFont typeface="Arial" panose="020B0604020202020204" pitchFamily="34" charset="0"/>
              <a:buChar char="•"/>
              <a:defRPr sz="1800"/>
            </a:lvl3pPr>
            <a:lvl4pPr marL="1638125" indent="-234018" defTabSz="936071">
              <a:lnSpc>
                <a:spcPct val="150000"/>
              </a:lnSpc>
              <a:spcBef>
                <a:spcPts val="512"/>
              </a:spcBef>
              <a:spcAft>
                <a:spcPts val="600"/>
              </a:spcAft>
              <a:buFont typeface="Arial" panose="020B0604020202020204" pitchFamily="34" charset="0"/>
              <a:buChar char="•"/>
              <a:defRPr sz="1800"/>
            </a:lvl4pPr>
            <a:lvl5pPr marL="2106160" indent="-234018" defTabSz="936071">
              <a:lnSpc>
                <a:spcPct val="150000"/>
              </a:lnSpc>
              <a:spcBef>
                <a:spcPts val="512"/>
              </a:spcBef>
              <a:spcAft>
                <a:spcPts val="600"/>
              </a:spcAft>
              <a:buFont typeface="Arial" panose="020B0604020202020204" pitchFamily="34" charset="0"/>
              <a:buChar char="•"/>
              <a:defRPr sz="1800"/>
            </a:lvl5pPr>
            <a:lvl6pPr marL="2574196" indent="-234018" defTabSz="936071">
              <a:lnSpc>
                <a:spcPct val="90000"/>
              </a:lnSpc>
              <a:spcBef>
                <a:spcPts val="512"/>
              </a:spcBef>
              <a:buFont typeface="Arial" panose="020B0604020202020204" pitchFamily="34" charset="0"/>
              <a:buChar char="•"/>
              <a:defRPr sz="1843"/>
            </a:lvl6pPr>
            <a:lvl7pPr marL="3042232" indent="-234018" defTabSz="936071">
              <a:lnSpc>
                <a:spcPct val="90000"/>
              </a:lnSpc>
              <a:spcBef>
                <a:spcPts val="512"/>
              </a:spcBef>
              <a:buFont typeface="Arial" panose="020B0604020202020204" pitchFamily="34" charset="0"/>
              <a:buChar char="•"/>
              <a:defRPr sz="1843"/>
            </a:lvl7pPr>
            <a:lvl8pPr marL="3510267" indent="-234018" defTabSz="936071">
              <a:lnSpc>
                <a:spcPct val="90000"/>
              </a:lnSpc>
              <a:spcBef>
                <a:spcPts val="512"/>
              </a:spcBef>
              <a:buFont typeface="Arial" panose="020B0604020202020204" pitchFamily="34" charset="0"/>
              <a:buChar char="•"/>
              <a:defRPr sz="1843"/>
            </a:lvl8pPr>
            <a:lvl9pPr marL="3978303" indent="-234018" defTabSz="936071">
              <a:lnSpc>
                <a:spcPct val="90000"/>
              </a:lnSpc>
              <a:spcBef>
                <a:spcPts val="512"/>
              </a:spcBef>
              <a:buFont typeface="Arial" panose="020B0604020202020204" pitchFamily="34" charset="0"/>
              <a:buChar char="•"/>
              <a:defRPr sz="1843"/>
            </a:lvl9pPr>
          </a:lstStyle>
          <a:p>
            <a:r>
              <a:rPr lang="en-US" dirty="0"/>
              <a:t>Equalization Aid Factors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What is Shared Cost?</a:t>
            </a:r>
          </a:p>
        </p:txBody>
      </p:sp>
      <p:sp>
        <p:nvSpPr>
          <p:cNvPr id="6" name="TextBox 5">
            <a:extLst>
              <a:ext uri="{FF2B5EF4-FFF2-40B4-BE49-F238E27FC236}">
                <a16:creationId xmlns:a16="http://schemas.microsoft.com/office/drawing/2014/main" id="{0F4B537F-E79E-4234-858F-AE66B3B7399B}"/>
              </a:ext>
            </a:extLst>
          </p:cNvPr>
          <p:cNvSpPr txBox="1"/>
          <p:nvPr/>
        </p:nvSpPr>
        <p:spPr>
          <a:xfrm>
            <a:off x="1713553" y="1773658"/>
            <a:ext cx="9053818" cy="4524315"/>
          </a:xfrm>
          <a:prstGeom prst="rect">
            <a:avLst/>
          </a:prstGeom>
          <a:noFill/>
        </p:spPr>
        <p:txBody>
          <a:bodyPr wrap="square">
            <a:spAutoFit/>
          </a:bodyPr>
          <a:lstStyle/>
          <a:p>
            <a:pPr algn="l"/>
            <a:r>
              <a:rPr lang="en-US" sz="2400" i="0" dirty="0">
                <a:solidFill>
                  <a:srgbClr val="262087"/>
                </a:solidFill>
                <a:effectLst/>
              </a:rPr>
              <a:t>Shared Cost was developed to be used in the Equalization Aid computation and captures ONLY certain elements of the General (10) and Debt Service (38 and 39) Funds.</a:t>
            </a:r>
          </a:p>
          <a:p>
            <a:pPr algn="l"/>
            <a:endParaRPr lang="en-US" sz="2400" i="0" dirty="0">
              <a:solidFill>
                <a:srgbClr val="262087"/>
              </a:solidFill>
              <a:effectLst/>
            </a:endParaRPr>
          </a:p>
          <a:p>
            <a:pPr algn="l"/>
            <a:r>
              <a:rPr lang="en-US" sz="2400" i="0" dirty="0">
                <a:solidFill>
                  <a:srgbClr val="262087"/>
                </a:solidFill>
                <a:effectLst/>
              </a:rPr>
              <a:t>Shared Cost can be defined as the </a:t>
            </a:r>
            <a:r>
              <a:rPr lang="en-US" sz="2400" b="1" i="0" dirty="0">
                <a:solidFill>
                  <a:srgbClr val="262087"/>
                </a:solidFill>
                <a:effectLst/>
              </a:rPr>
              <a:t>district expenditures for which the district has no other revenues except for local Property Tax and Equalization Aid</a:t>
            </a:r>
            <a:r>
              <a:rPr lang="en-US" sz="2400" i="0" dirty="0">
                <a:solidFill>
                  <a:srgbClr val="262087"/>
                </a:solidFill>
                <a:effectLst/>
              </a:rPr>
              <a:t>. </a:t>
            </a:r>
          </a:p>
          <a:p>
            <a:pPr algn="l"/>
            <a:endParaRPr lang="en-US" sz="2400" dirty="0">
              <a:solidFill>
                <a:srgbClr val="262087"/>
              </a:solidFill>
            </a:endParaRPr>
          </a:p>
          <a:p>
            <a:pPr algn="l"/>
            <a:r>
              <a:rPr lang="en-US" sz="2400" i="0" dirty="0">
                <a:solidFill>
                  <a:srgbClr val="262087"/>
                </a:solidFill>
                <a:effectLst/>
              </a:rPr>
              <a:t>Determine Shared Cost for the General Fund by starting with the total General Fund expenditures and remove from those expenditures the dollar amount of all the revenues EXCEPT for Property Tax and Equalization Aid.</a:t>
            </a:r>
          </a:p>
        </p:txBody>
      </p:sp>
    </p:spTree>
    <p:extLst>
      <p:ext uri="{BB962C8B-B14F-4D97-AF65-F5344CB8AC3E}">
        <p14:creationId xmlns:p14="http://schemas.microsoft.com/office/powerpoint/2010/main" val="222808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Membership: Revenue Limit vs Aid</a:t>
            </a:r>
          </a:p>
        </p:txBody>
      </p:sp>
      <p:graphicFrame>
        <p:nvGraphicFramePr>
          <p:cNvPr id="3" name="Table 2">
            <a:extLst>
              <a:ext uri="{FF2B5EF4-FFF2-40B4-BE49-F238E27FC236}">
                <a16:creationId xmlns:a16="http://schemas.microsoft.com/office/drawing/2014/main" id="{10321556-3088-4AD3-CABB-BBDC9CF1B2CC}"/>
              </a:ext>
            </a:extLst>
          </p:cNvPr>
          <p:cNvGraphicFramePr>
            <a:graphicFrameLocks noGrp="1"/>
          </p:cNvGraphicFramePr>
          <p:nvPr>
            <p:extLst>
              <p:ext uri="{D42A27DB-BD31-4B8C-83A1-F6EECF244321}">
                <p14:modId xmlns:p14="http://schemas.microsoft.com/office/powerpoint/2010/main" val="2844465345"/>
              </p:ext>
            </p:extLst>
          </p:nvPr>
        </p:nvGraphicFramePr>
        <p:xfrm>
          <a:off x="1627125" y="1368844"/>
          <a:ext cx="9483462" cy="5181084"/>
        </p:xfrm>
        <a:graphic>
          <a:graphicData uri="http://schemas.openxmlformats.org/drawingml/2006/table">
            <a:tbl>
              <a:tblPr firstRow="1" bandRow="1">
                <a:tableStyleId>{5C22544A-7EE6-4342-B048-85BDC9FD1C3A}</a:tableStyleId>
              </a:tblPr>
              <a:tblGrid>
                <a:gridCol w="4741731">
                  <a:extLst>
                    <a:ext uri="{9D8B030D-6E8A-4147-A177-3AD203B41FA5}">
                      <a16:colId xmlns:a16="http://schemas.microsoft.com/office/drawing/2014/main" val="3079370038"/>
                    </a:ext>
                  </a:extLst>
                </a:gridCol>
                <a:gridCol w="4741731">
                  <a:extLst>
                    <a:ext uri="{9D8B030D-6E8A-4147-A177-3AD203B41FA5}">
                      <a16:colId xmlns:a16="http://schemas.microsoft.com/office/drawing/2014/main" val="2474053010"/>
                    </a:ext>
                  </a:extLst>
                </a:gridCol>
              </a:tblGrid>
              <a:tr h="370840">
                <a:tc>
                  <a:txBody>
                    <a:bodyPr/>
                    <a:lstStyle/>
                    <a:p>
                      <a:pPr algn="ctr"/>
                      <a:r>
                        <a:rPr lang="en-US" sz="3200" dirty="0">
                          <a:solidFill>
                            <a:srgbClr val="262087"/>
                          </a:solidFill>
                        </a:rPr>
                        <a:t>Revenue Limit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rgbClr val="262087"/>
                          </a:solidFill>
                        </a:rPr>
                        <a:t>Equalization Aid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4191222"/>
                  </a:ext>
                </a:extLst>
              </a:tr>
              <a:tr h="578604">
                <a:tc>
                  <a:txBody>
                    <a:bodyPr/>
                    <a:lstStyle/>
                    <a:p>
                      <a:pPr marL="457200" indent="-457200">
                        <a:buFont typeface="Arial" panose="020B0604020202020204" pitchFamily="34" charset="0"/>
                        <a:buChar char="•"/>
                      </a:pPr>
                      <a:r>
                        <a:rPr lang="en-US" sz="2400" dirty="0">
                          <a:solidFill>
                            <a:srgbClr val="262087"/>
                          </a:solidFill>
                        </a:rPr>
                        <a:t>Three-year rolling average</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400" dirty="0">
                          <a:solidFill>
                            <a:srgbClr val="262087"/>
                          </a:solidFill>
                        </a:rPr>
                        <a:t>Prior year audited data</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126413"/>
                  </a:ext>
                </a:extLst>
              </a:tr>
              <a:tr h="370840">
                <a:tc>
                  <a:txBody>
                    <a:bodyPr/>
                    <a:lstStyle/>
                    <a:p>
                      <a:pPr marL="457200" indent="-457200">
                        <a:buFont typeface="Arial" panose="020B0604020202020204" pitchFamily="34" charset="0"/>
                        <a:buChar char="•"/>
                      </a:pPr>
                      <a:r>
                        <a:rPr lang="en-US" sz="2400" dirty="0">
                          <a:solidFill>
                            <a:srgbClr val="262087"/>
                          </a:solidFill>
                        </a:rPr>
                        <a:t>100% of 3</a:t>
                      </a:r>
                      <a:r>
                        <a:rPr lang="en-US" sz="2400" baseline="30000" dirty="0">
                          <a:solidFill>
                            <a:srgbClr val="262087"/>
                          </a:solidFill>
                        </a:rPr>
                        <a:t>rd</a:t>
                      </a:r>
                      <a:r>
                        <a:rPr lang="en-US" sz="2400" dirty="0">
                          <a:solidFill>
                            <a:srgbClr val="262087"/>
                          </a:solidFill>
                        </a:rPr>
                        <a:t> Friday in September FTE</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400" dirty="0">
                          <a:solidFill>
                            <a:srgbClr val="262087"/>
                          </a:solidFill>
                        </a:rPr>
                        <a:t>Average of 3</a:t>
                      </a:r>
                      <a:r>
                        <a:rPr lang="en-US" sz="2400" baseline="30000" dirty="0">
                          <a:solidFill>
                            <a:srgbClr val="262087"/>
                          </a:solidFill>
                        </a:rPr>
                        <a:t>rd</a:t>
                      </a:r>
                      <a:r>
                        <a:rPr lang="en-US" sz="2400" dirty="0">
                          <a:solidFill>
                            <a:srgbClr val="262087"/>
                          </a:solidFill>
                        </a:rPr>
                        <a:t> Friday in September and 2</a:t>
                      </a:r>
                      <a:r>
                        <a:rPr lang="en-US" sz="2400" baseline="30000" dirty="0">
                          <a:solidFill>
                            <a:srgbClr val="262087"/>
                          </a:solidFill>
                        </a:rPr>
                        <a:t>nd</a:t>
                      </a:r>
                      <a:r>
                        <a:rPr lang="en-US" sz="2400" dirty="0">
                          <a:solidFill>
                            <a:srgbClr val="262087"/>
                          </a:solidFill>
                        </a:rPr>
                        <a:t> Friday </a:t>
                      </a:r>
                      <a:br>
                        <a:rPr lang="en-US" sz="2400" dirty="0">
                          <a:solidFill>
                            <a:srgbClr val="262087"/>
                          </a:solidFill>
                        </a:rPr>
                      </a:br>
                      <a:r>
                        <a:rPr lang="en-US" sz="2400" dirty="0">
                          <a:solidFill>
                            <a:srgbClr val="262087"/>
                          </a:solidFill>
                        </a:rPr>
                        <a:t>in January FTE</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794458"/>
                  </a:ext>
                </a:extLst>
              </a:tr>
              <a:tr h="370840">
                <a:tc>
                  <a:txBody>
                    <a:bodyPr/>
                    <a:lstStyle/>
                    <a:p>
                      <a:pPr marL="457200" indent="-457200">
                        <a:buFont typeface="Arial" panose="020B0604020202020204" pitchFamily="34" charset="0"/>
                        <a:buChar char="•"/>
                      </a:pPr>
                      <a:r>
                        <a:rPr lang="en-US" sz="2400" dirty="0">
                          <a:solidFill>
                            <a:srgbClr val="262087"/>
                          </a:solidFill>
                        </a:rPr>
                        <a:t>40% of Summer School FTE</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400" dirty="0">
                          <a:solidFill>
                            <a:srgbClr val="262087"/>
                          </a:solidFill>
                        </a:rPr>
                        <a:t>100% of Summer School FTE</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4552934"/>
                  </a:ext>
                </a:extLst>
              </a:tr>
              <a:tr h="370840">
                <a:tc>
                  <a:txBody>
                    <a:bodyPr/>
                    <a:lstStyle/>
                    <a:p>
                      <a:pPr marL="457200" indent="-457200">
                        <a:buFont typeface="Arial" panose="020B0604020202020204" pitchFamily="34" charset="0"/>
                        <a:buChar char="•"/>
                      </a:pPr>
                      <a:r>
                        <a:rPr lang="en-US" sz="2400" dirty="0">
                          <a:solidFill>
                            <a:srgbClr val="262087"/>
                          </a:solidFill>
                        </a:rPr>
                        <a:t>New Independent Charter School FTE</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360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262087"/>
                          </a:solidFill>
                        </a:rPr>
                        <a:t>New Independent Charter School FTE </a:t>
                      </a:r>
                      <a:r>
                        <a:rPr lang="en-US" sz="2400" u="sng" dirty="0">
                          <a:solidFill>
                            <a:srgbClr val="262087"/>
                          </a:solidFill>
                        </a:rPr>
                        <a:t>and</a:t>
                      </a:r>
                      <a:r>
                        <a:rPr lang="en-US" sz="2400" dirty="0">
                          <a:solidFill>
                            <a:srgbClr val="262087"/>
                          </a:solidFill>
                        </a:rPr>
                        <a:t> voucher students, including SNSP</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60178"/>
                  </a:ext>
                </a:extLst>
              </a:tr>
              <a:tr h="370840">
                <a:tc>
                  <a:txBody>
                    <a:bodyPr/>
                    <a:lstStyle/>
                    <a:p>
                      <a:pPr marL="457200" indent="-457200">
                        <a:buFont typeface="Arial" panose="020B0604020202020204" pitchFamily="34" charset="0"/>
                        <a:buChar char="•"/>
                      </a:pPr>
                      <a:endParaRPr lang="en-US" sz="2400" dirty="0">
                        <a:solidFill>
                          <a:srgbClr val="262087"/>
                        </a:solidFill>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400" dirty="0">
                          <a:solidFill>
                            <a:srgbClr val="262087"/>
                          </a:solidFill>
                        </a:rPr>
                        <a:t>Group and Foster + Part-Time Non-Resident</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979416"/>
                  </a:ext>
                </a:extLst>
              </a:tr>
            </a:tbl>
          </a:graphicData>
        </a:graphic>
      </p:graphicFrame>
    </p:spTree>
    <p:extLst>
      <p:ext uri="{BB962C8B-B14F-4D97-AF65-F5344CB8AC3E}">
        <p14:creationId xmlns:p14="http://schemas.microsoft.com/office/powerpoint/2010/main" val="2087815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Property Value</a:t>
            </a:r>
          </a:p>
        </p:txBody>
      </p:sp>
      <p:sp>
        <p:nvSpPr>
          <p:cNvPr id="6" name="TextBox 5">
            <a:extLst>
              <a:ext uri="{FF2B5EF4-FFF2-40B4-BE49-F238E27FC236}">
                <a16:creationId xmlns:a16="http://schemas.microsoft.com/office/drawing/2014/main" id="{0F4B537F-E79E-4234-858F-AE66B3B7399B}"/>
              </a:ext>
            </a:extLst>
          </p:cNvPr>
          <p:cNvSpPr txBox="1"/>
          <p:nvPr/>
        </p:nvSpPr>
        <p:spPr>
          <a:xfrm>
            <a:off x="835480" y="1360299"/>
            <a:ext cx="10913933" cy="5632311"/>
          </a:xfrm>
          <a:prstGeom prst="rect">
            <a:avLst/>
          </a:prstGeom>
          <a:noFill/>
        </p:spPr>
        <p:txBody>
          <a:bodyPr wrap="square">
            <a:spAutoFit/>
          </a:bodyPr>
          <a:lstStyle/>
          <a:p>
            <a:pPr algn="l"/>
            <a:r>
              <a:rPr lang="en-US" sz="2400" b="1" i="0" dirty="0">
                <a:solidFill>
                  <a:srgbClr val="262087"/>
                </a:solidFill>
                <a:effectLst/>
                <a:latin typeface="Source Sans Pro" panose="020B0503030403020204" pitchFamily="34" charset="0"/>
              </a:rPr>
              <a:t>Assessed valuation</a:t>
            </a:r>
            <a:r>
              <a:rPr lang="en-US" sz="2400" b="0" i="0" dirty="0">
                <a:solidFill>
                  <a:srgbClr val="262087"/>
                </a:solidFill>
                <a:effectLst/>
                <a:latin typeface="Source Sans Pro" panose="020B0503030403020204" pitchFamily="34" charset="0"/>
              </a:rPr>
              <a:t> is property value as determined by the local municipal assessor on January 1 in any given year. </a:t>
            </a:r>
          </a:p>
          <a:p>
            <a:pPr algn="l"/>
            <a:endParaRPr lang="en-US" sz="2400" b="0" i="0" dirty="0">
              <a:solidFill>
                <a:srgbClr val="262087"/>
              </a:solidFill>
              <a:effectLst/>
              <a:latin typeface="Source Sans Pro" panose="020B0503030403020204" pitchFamily="34" charset="0"/>
            </a:endParaRPr>
          </a:p>
          <a:p>
            <a:pPr algn="l"/>
            <a:r>
              <a:rPr lang="en-US" sz="2400" b="1" i="0" dirty="0">
                <a:solidFill>
                  <a:srgbClr val="262087"/>
                </a:solidFill>
                <a:effectLst/>
                <a:latin typeface="Source Sans Pro" panose="020B0503030403020204" pitchFamily="34" charset="0"/>
              </a:rPr>
              <a:t>Equalized valuation</a:t>
            </a:r>
            <a:r>
              <a:rPr lang="en-US" sz="2400" b="0" i="0" dirty="0">
                <a:solidFill>
                  <a:srgbClr val="262087"/>
                </a:solidFill>
                <a:effectLst/>
                <a:latin typeface="Source Sans Pro" panose="020B0503030403020204" pitchFamily="34" charset="0"/>
              </a:rPr>
              <a:t> results when the Department of Revenue applies an adjustment factor to assessed value. The adjustment factor is meant to ensure each type of property has comparable value regardless of local assessment practices. Most state computations use equalized value, also known as "fair market" value. </a:t>
            </a:r>
          </a:p>
          <a:p>
            <a:pPr algn="l"/>
            <a:endParaRPr lang="en-US" sz="2400" b="0" i="0" dirty="0">
              <a:solidFill>
                <a:srgbClr val="262087"/>
              </a:solidFill>
              <a:effectLst/>
              <a:latin typeface="Source Sans Pro" panose="020B0503030403020204" pitchFamily="34" charset="0"/>
            </a:endParaRPr>
          </a:p>
          <a:p>
            <a:pPr algn="l"/>
            <a:r>
              <a:rPr lang="en-US" sz="2400" b="0" i="0" dirty="0">
                <a:solidFill>
                  <a:srgbClr val="262087"/>
                </a:solidFill>
                <a:effectLst/>
                <a:latin typeface="Source Sans Pro" panose="020B0503030403020204" pitchFamily="34" charset="0"/>
              </a:rPr>
              <a:t>The </a:t>
            </a:r>
            <a:r>
              <a:rPr lang="en-US" sz="2400" b="1" i="0" dirty="0">
                <a:solidFill>
                  <a:srgbClr val="262087"/>
                </a:solidFill>
                <a:effectLst/>
                <a:latin typeface="Source Sans Pro" panose="020B0503030403020204" pitchFamily="34" charset="0"/>
              </a:rPr>
              <a:t>October 1 Tax Apportionment Value Certification </a:t>
            </a:r>
            <a:r>
              <a:rPr lang="en-US" sz="2400" b="0" i="0" dirty="0">
                <a:solidFill>
                  <a:srgbClr val="262087"/>
                </a:solidFill>
                <a:effectLst/>
                <a:latin typeface="Source Sans Pro" panose="020B0503030403020204" pitchFamily="34" charset="0"/>
              </a:rPr>
              <a:t>is used to apportion levies and set municipal tax bills. </a:t>
            </a:r>
            <a:r>
              <a:rPr lang="en-US" sz="2400" dirty="0">
                <a:solidFill>
                  <a:srgbClr val="262087"/>
                </a:solidFill>
                <a:latin typeface="Source Sans Pro" panose="020B0503030403020204" pitchFamily="34" charset="0"/>
              </a:rPr>
              <a:t>A</a:t>
            </a:r>
            <a:r>
              <a:rPr lang="en-US" sz="2400" b="0" i="0" dirty="0">
                <a:solidFill>
                  <a:srgbClr val="262087"/>
                </a:solidFill>
                <a:effectLst/>
                <a:latin typeface="Source Sans Pro" panose="020B0503030403020204" pitchFamily="34" charset="0"/>
              </a:rPr>
              <a:t> "final" version is issued the following May (i.e., almost 1.5 years after the original assessment). </a:t>
            </a:r>
          </a:p>
          <a:p>
            <a:pPr algn="l"/>
            <a:endParaRPr lang="en-US" sz="2400" b="0" i="0" dirty="0">
              <a:solidFill>
                <a:srgbClr val="262087"/>
              </a:solidFill>
              <a:effectLst/>
              <a:latin typeface="Source Sans Pro" panose="020B0503030403020204" pitchFamily="34" charset="0"/>
            </a:endParaRPr>
          </a:p>
          <a:p>
            <a:pPr algn="l"/>
            <a:r>
              <a:rPr lang="en-US" sz="2400" b="0" i="0" dirty="0">
                <a:solidFill>
                  <a:srgbClr val="262087"/>
                </a:solidFill>
                <a:effectLst/>
                <a:latin typeface="Source Sans Pro" panose="020B0503030403020204" pitchFamily="34" charset="0"/>
              </a:rPr>
              <a:t>This final version is known as the </a:t>
            </a:r>
            <a:r>
              <a:rPr lang="en-US" sz="2400" b="1" i="0" dirty="0">
                <a:solidFill>
                  <a:srgbClr val="262087"/>
                </a:solidFill>
                <a:effectLst/>
                <a:latin typeface="Source Sans Pro" panose="020B0503030403020204" pitchFamily="34" charset="0"/>
              </a:rPr>
              <a:t>School Aid Value Certification </a:t>
            </a:r>
            <a:r>
              <a:rPr lang="en-US" sz="2400" b="0" i="0" dirty="0">
                <a:solidFill>
                  <a:srgbClr val="262087"/>
                </a:solidFill>
                <a:effectLst/>
                <a:latin typeface="Source Sans Pro" panose="020B0503030403020204" pitchFamily="34" charset="0"/>
              </a:rPr>
              <a:t>and will be used in the FOLLOWING year's Equalization Aid formula, e.g., property value as of January 1, 2024, will eventually be used in the 2025-26 Equalization Aid computation.</a:t>
            </a:r>
          </a:p>
        </p:txBody>
      </p:sp>
    </p:spTree>
    <p:extLst>
      <p:ext uri="{BB962C8B-B14F-4D97-AF65-F5344CB8AC3E}">
        <p14:creationId xmlns:p14="http://schemas.microsoft.com/office/powerpoint/2010/main" val="3717117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Assessed Value vs Equalized Value</a:t>
            </a:r>
          </a:p>
        </p:txBody>
      </p:sp>
      <p:graphicFrame>
        <p:nvGraphicFramePr>
          <p:cNvPr id="2" name="Table 1">
            <a:extLst>
              <a:ext uri="{FF2B5EF4-FFF2-40B4-BE49-F238E27FC236}">
                <a16:creationId xmlns:a16="http://schemas.microsoft.com/office/drawing/2014/main" id="{AD537705-8EA9-9A2A-EDD3-D6D6FFCBD0BF}"/>
              </a:ext>
            </a:extLst>
          </p:cNvPr>
          <p:cNvGraphicFramePr>
            <a:graphicFrameLocks noGrp="1"/>
          </p:cNvGraphicFramePr>
          <p:nvPr>
            <p:extLst>
              <p:ext uri="{D42A27DB-BD31-4B8C-83A1-F6EECF244321}">
                <p14:modId xmlns:p14="http://schemas.microsoft.com/office/powerpoint/2010/main" val="57347367"/>
              </p:ext>
            </p:extLst>
          </p:nvPr>
        </p:nvGraphicFramePr>
        <p:xfrm>
          <a:off x="1191632" y="1698735"/>
          <a:ext cx="10097659" cy="4572000"/>
        </p:xfrm>
        <a:graphic>
          <a:graphicData uri="http://schemas.openxmlformats.org/drawingml/2006/table">
            <a:tbl>
              <a:tblPr>
                <a:tableStyleId>{2D5ABB26-0587-4C30-8999-92F81FD0307C}</a:tableStyleId>
              </a:tblPr>
              <a:tblGrid>
                <a:gridCol w="2817708">
                  <a:extLst>
                    <a:ext uri="{9D8B030D-6E8A-4147-A177-3AD203B41FA5}">
                      <a16:colId xmlns:a16="http://schemas.microsoft.com/office/drawing/2014/main" val="2891287846"/>
                    </a:ext>
                  </a:extLst>
                </a:gridCol>
                <a:gridCol w="3920649">
                  <a:extLst>
                    <a:ext uri="{9D8B030D-6E8A-4147-A177-3AD203B41FA5}">
                      <a16:colId xmlns:a16="http://schemas.microsoft.com/office/drawing/2014/main" val="2369364794"/>
                    </a:ext>
                  </a:extLst>
                </a:gridCol>
                <a:gridCol w="3359302">
                  <a:extLst>
                    <a:ext uri="{9D8B030D-6E8A-4147-A177-3AD203B41FA5}">
                      <a16:colId xmlns:a16="http://schemas.microsoft.com/office/drawing/2014/main" val="1868847167"/>
                    </a:ext>
                  </a:extLst>
                </a:gridCol>
              </a:tblGrid>
              <a:tr h="324478">
                <a:tc>
                  <a:txBody>
                    <a:bodyPr/>
                    <a:lstStyle/>
                    <a:p>
                      <a:pPr algn="ctr" fontAlgn="b"/>
                      <a:endParaRPr lang="en-US" sz="2000" b="1" i="0" u="none" strike="noStrike" dirty="0">
                        <a:solidFill>
                          <a:schemeClr val="accent2">
                            <a:lumMod val="50000"/>
                          </a:schemeClr>
                        </a:solidFill>
                        <a:effectLst/>
                        <a:latin typeface="+mn-lt"/>
                      </a:endParaRPr>
                    </a:p>
                  </a:txBody>
                  <a:tcPr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2087"/>
                    </a:solidFill>
                  </a:tcPr>
                </a:tc>
                <a:tc>
                  <a:txBody>
                    <a:bodyPr/>
                    <a:lstStyle/>
                    <a:p>
                      <a:pPr algn="ctr" fontAlgn="b"/>
                      <a:r>
                        <a:rPr lang="en-US" sz="2000" b="1" u="none" strike="noStrike" dirty="0">
                          <a:solidFill>
                            <a:schemeClr val="bg1"/>
                          </a:solidFill>
                          <a:effectLst/>
                        </a:rPr>
                        <a:t>Equalized Value</a:t>
                      </a:r>
                      <a:endParaRPr lang="en-US" sz="2000" b="1" i="0" u="none" strike="noStrike" dirty="0">
                        <a:solidFill>
                          <a:schemeClr val="bg1"/>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2087"/>
                    </a:solidFill>
                  </a:tcPr>
                </a:tc>
                <a:tc>
                  <a:txBody>
                    <a:bodyPr/>
                    <a:lstStyle/>
                    <a:p>
                      <a:pPr algn="ctr" fontAlgn="b"/>
                      <a:r>
                        <a:rPr lang="en-US" sz="2000" b="1" u="none" strike="noStrike" cap="none" dirty="0">
                          <a:solidFill>
                            <a:schemeClr val="bg1"/>
                          </a:solidFill>
                          <a:effectLst/>
                          <a:sym typeface="Arial"/>
                        </a:rPr>
                        <a:t>Assessed </a:t>
                      </a:r>
                      <a:r>
                        <a:rPr lang="en-US" sz="2000" b="1" u="none" strike="noStrike" dirty="0">
                          <a:solidFill>
                            <a:schemeClr val="bg1"/>
                          </a:solidFill>
                          <a:effectLst/>
                        </a:rPr>
                        <a:t>Value</a:t>
                      </a:r>
                      <a:endParaRPr lang="en-US" sz="2000" b="1" i="0" u="none" strike="noStrike" dirty="0">
                        <a:solidFill>
                          <a:schemeClr val="bg1"/>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2087"/>
                    </a:solidFill>
                  </a:tcPr>
                </a:tc>
                <a:extLst>
                  <a:ext uri="{0D108BD9-81ED-4DB2-BD59-A6C34878D82A}">
                    <a16:rowId xmlns:a16="http://schemas.microsoft.com/office/drawing/2014/main" val="3423068301"/>
                  </a:ext>
                </a:extLst>
              </a:tr>
              <a:tr h="279721">
                <a:tc>
                  <a:txBody>
                    <a:bodyPr/>
                    <a:lstStyle/>
                    <a:p>
                      <a:pPr marL="0" indent="57150" algn="l" fontAlgn="b"/>
                      <a:r>
                        <a:rPr lang="en-US" sz="2000" b="1" u="none" strike="noStrike" dirty="0">
                          <a:solidFill>
                            <a:srgbClr val="010103"/>
                          </a:solidFill>
                          <a:effectLst/>
                        </a:rPr>
                        <a:t>Valuation date</a:t>
                      </a:r>
                      <a:endParaRPr lang="en-US" sz="2000" b="1"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fontAlgn="b"/>
                      <a:r>
                        <a:rPr lang="en-US" sz="2000" u="none" strike="noStrike" dirty="0">
                          <a:solidFill>
                            <a:srgbClr val="010103"/>
                          </a:solidFill>
                          <a:effectLst/>
                        </a:rPr>
                        <a:t>January 1</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rgbClr val="010103"/>
                          </a:solidFill>
                          <a:effectLst/>
                        </a:rPr>
                        <a:t>January 1</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172153"/>
                  </a:ext>
                </a:extLst>
              </a:tr>
              <a:tr h="279721">
                <a:tc>
                  <a:txBody>
                    <a:bodyPr/>
                    <a:lstStyle/>
                    <a:p>
                      <a:pPr marL="0" indent="57150" algn="l" fontAlgn="b"/>
                      <a:r>
                        <a:rPr lang="en-US" sz="2000" b="1" u="none" strike="noStrike" dirty="0">
                          <a:solidFill>
                            <a:srgbClr val="010103"/>
                          </a:solidFill>
                          <a:effectLst/>
                        </a:rPr>
                        <a:t>Updated Annually</a:t>
                      </a:r>
                      <a:endParaRPr lang="en-US" sz="2000" b="1"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fontAlgn="b"/>
                      <a:r>
                        <a:rPr lang="en-US" sz="2000" b="0" u="none" strike="noStrike" dirty="0">
                          <a:solidFill>
                            <a:srgbClr val="010103"/>
                          </a:solidFill>
                          <a:effectLst/>
                        </a:rPr>
                        <a:t>Yes</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rgbClr val="010103"/>
                          </a:solidFill>
                          <a:effectLst/>
                        </a:rPr>
                        <a:t>No</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1955864"/>
                  </a:ext>
                </a:extLst>
              </a:tr>
              <a:tr h="279721">
                <a:tc>
                  <a:txBody>
                    <a:bodyPr/>
                    <a:lstStyle/>
                    <a:p>
                      <a:pPr marL="115888" indent="-58738" algn="l" fontAlgn="b"/>
                      <a:r>
                        <a:rPr lang="en-US" sz="2000" b="1" u="none" strike="noStrike" dirty="0">
                          <a:solidFill>
                            <a:srgbClr val="010103"/>
                          </a:solidFill>
                          <a:effectLst/>
                        </a:rPr>
                        <a:t>Applies to individual properties</a:t>
                      </a:r>
                      <a:endParaRPr lang="en-US" sz="2000" b="1"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fontAlgn="b"/>
                      <a:r>
                        <a:rPr lang="en-US" sz="2000" u="none" strike="noStrike" dirty="0">
                          <a:solidFill>
                            <a:srgbClr val="010103"/>
                          </a:solidFill>
                          <a:effectLst/>
                        </a:rPr>
                        <a:t>No</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rgbClr val="010103"/>
                          </a:solidFill>
                          <a:effectLst/>
                        </a:rPr>
                        <a:t>Yes</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6670506"/>
                  </a:ext>
                </a:extLst>
              </a:tr>
              <a:tr h="1365691">
                <a:tc>
                  <a:txBody>
                    <a:bodyPr/>
                    <a:lstStyle/>
                    <a:p>
                      <a:pPr marL="0" indent="57150" algn="l" fontAlgn="b"/>
                      <a:r>
                        <a:rPr lang="en-US" sz="2000" b="1" u="none" strike="noStrike" dirty="0">
                          <a:solidFill>
                            <a:srgbClr val="010103"/>
                          </a:solidFill>
                          <a:effectLst/>
                        </a:rPr>
                        <a:t>Uses</a:t>
                      </a:r>
                      <a:endParaRPr lang="en-US" sz="2000" b="1"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lvl="2" indent="-173038" algn="l" fontAlgn="b">
                        <a:buFont typeface="Courier New" panose="02070309020205020404" pitchFamily="49" charset="0"/>
                        <a:buChar char="o"/>
                      </a:pPr>
                      <a:r>
                        <a:rPr lang="en-US" sz="2000" b="0" u="none" strike="noStrike" cap="none" dirty="0">
                          <a:solidFill>
                            <a:srgbClr val="010103"/>
                          </a:solidFill>
                          <a:effectLst/>
                          <a:sym typeface="Arial"/>
                        </a:rPr>
                        <a:t>Apportionment of tax levy</a:t>
                      </a:r>
                    </a:p>
                    <a:p>
                      <a:pPr marL="230188" lvl="2" indent="-173038" algn="l" fontAlgn="b">
                        <a:buFont typeface="Courier New" panose="02070309020205020404" pitchFamily="49" charset="0"/>
                        <a:buChar char="o"/>
                      </a:pPr>
                      <a:r>
                        <a:rPr lang="en-US" sz="2000" b="0" u="none" strike="noStrike" cap="none" dirty="0">
                          <a:solidFill>
                            <a:srgbClr val="010103"/>
                          </a:solidFill>
                          <a:effectLst/>
                          <a:sym typeface="Arial"/>
                        </a:rPr>
                        <a:t>Allocation of state aids</a:t>
                      </a:r>
                    </a:p>
                    <a:p>
                      <a:pPr marL="230188" lvl="2" indent="-173038" algn="l" fontAlgn="b">
                        <a:buFont typeface="Courier New" panose="02070309020205020404" pitchFamily="49" charset="0"/>
                        <a:buChar char="o"/>
                      </a:pPr>
                      <a:r>
                        <a:rPr lang="en-US" sz="2000" b="0" u="none" strike="noStrike" cap="none" dirty="0">
                          <a:solidFill>
                            <a:srgbClr val="010103"/>
                          </a:solidFill>
                          <a:effectLst/>
                          <a:sym typeface="Arial"/>
                        </a:rPr>
                        <a:t>Debt limit calculation</a:t>
                      </a:r>
                    </a:p>
                    <a:p>
                      <a:pPr marL="230188" lvl="2" indent="-173038" algn="l" fontAlgn="b">
                        <a:buFont typeface="Courier New" panose="02070309020205020404" pitchFamily="49" charset="0"/>
                        <a:buChar char="o"/>
                      </a:pPr>
                      <a:r>
                        <a:rPr lang="en-US" sz="2000" b="0" u="none" strike="noStrike" cap="none" dirty="0">
                          <a:solidFill>
                            <a:srgbClr val="010103"/>
                          </a:solidFill>
                          <a:effectLst/>
                          <a:sym typeface="Arial"/>
                        </a:rPr>
                        <a:t>Municipal Compliance</a:t>
                      </a:r>
                    </a:p>
                    <a:p>
                      <a:pPr marL="230188" lvl="2" indent="-173038" algn="l" fontAlgn="b">
                        <a:buFont typeface="Courier New" panose="02070309020205020404" pitchFamily="49" charset="0"/>
                        <a:buChar char="o"/>
                      </a:pPr>
                      <a:r>
                        <a:rPr lang="en-US" sz="2000" b="0" u="none" strike="noStrike" cap="none" dirty="0">
                          <a:solidFill>
                            <a:srgbClr val="010103"/>
                          </a:solidFill>
                          <a:effectLst/>
                          <a:sym typeface="Arial"/>
                        </a:rPr>
                        <a:t>Equating of manufacturing assessments</a:t>
                      </a:r>
                    </a:p>
                    <a:p>
                      <a:pPr marL="230188" lvl="2" indent="-173038" algn="l" fontAlgn="b">
                        <a:buFont typeface="Courier New" panose="02070309020205020404" pitchFamily="49" charset="0"/>
                        <a:buChar char="o"/>
                      </a:pPr>
                      <a:r>
                        <a:rPr lang="en-US" sz="2000" b="0" u="none" strike="noStrike" cap="none" dirty="0">
                          <a:solidFill>
                            <a:srgbClr val="010103"/>
                          </a:solidFill>
                          <a:effectLst/>
                          <a:sym typeface="Arial"/>
                        </a:rPr>
                        <a:t>Levy limit calculations</a:t>
                      </a:r>
                      <a:endParaRPr lang="en-US" sz="2000" b="0" i="0" u="none" strike="noStrike" dirty="0">
                        <a:solidFill>
                          <a:srgbClr val="010103"/>
                        </a:solidFill>
                        <a:effectLst/>
                        <a:latin typeface="+mn-lt"/>
                        <a:cs typeface="Calibri Light" panose="020F0302020204030204" pitchFamily="34"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marR="0" lvl="0" indent="-173038" algn="l" defTabSz="914400" rtl="0" eaLnBrk="1" fontAlgn="b" latinLnBrk="0" hangingPunct="1">
                        <a:lnSpc>
                          <a:spcPct val="100000"/>
                        </a:lnSpc>
                        <a:spcBef>
                          <a:spcPts val="1200"/>
                        </a:spcBef>
                        <a:spcAft>
                          <a:spcPts val="0"/>
                        </a:spcAft>
                        <a:buClr>
                          <a:srgbClr val="000000"/>
                        </a:buClr>
                        <a:buSzTx/>
                        <a:buFont typeface="Courier New" panose="02070309020205020404" pitchFamily="49" charset="0"/>
                        <a:buChar char="o"/>
                        <a:tabLst/>
                        <a:defRPr/>
                      </a:pPr>
                      <a:endParaRPr lang="en-US" sz="2000" b="0" u="none" strike="noStrike" cap="none" dirty="0">
                        <a:solidFill>
                          <a:srgbClr val="010103"/>
                        </a:solidFill>
                        <a:effectLst/>
                        <a:sym typeface="Arial"/>
                      </a:endParaRPr>
                    </a:p>
                    <a:p>
                      <a:pPr marL="230188" marR="0" lvl="0" indent="-173038" algn="l" defTabSz="914400" rtl="0" eaLnBrk="1" fontAlgn="b" latinLnBrk="0" hangingPunct="1">
                        <a:lnSpc>
                          <a:spcPct val="100000"/>
                        </a:lnSpc>
                        <a:spcBef>
                          <a:spcPts val="1200"/>
                        </a:spcBef>
                        <a:spcAft>
                          <a:spcPts val="0"/>
                        </a:spcAft>
                        <a:buClr>
                          <a:srgbClr val="000000"/>
                        </a:buClr>
                        <a:buSzTx/>
                        <a:buFont typeface="Courier New" panose="02070309020205020404" pitchFamily="49" charset="0"/>
                        <a:buChar char="o"/>
                        <a:tabLst/>
                        <a:defRPr/>
                      </a:pPr>
                      <a:r>
                        <a:rPr lang="en-US" sz="2000" b="0" u="none" strike="noStrike" cap="none" dirty="0">
                          <a:solidFill>
                            <a:srgbClr val="010103"/>
                          </a:solidFill>
                          <a:effectLst/>
                          <a:sym typeface="Arial"/>
                        </a:rPr>
                        <a:t>Determines amount of tax levy covered by the property</a:t>
                      </a:r>
                      <a:endParaRPr lang="en-US" sz="2000" b="0" i="0" u="none" strike="noStrike" cap="none" dirty="0">
                        <a:solidFill>
                          <a:srgbClr val="010103"/>
                        </a:solidFill>
                        <a:effectLst/>
                        <a:latin typeface="+mn-lt"/>
                        <a:ea typeface="Arial"/>
                        <a:cs typeface="Calibri Light" panose="020F0302020204030204" pitchFamily="34" charset="0"/>
                        <a:sym typeface="Arial"/>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222753"/>
                  </a:ext>
                </a:extLst>
              </a:tr>
            </a:tbl>
          </a:graphicData>
        </a:graphic>
      </p:graphicFrame>
      <p:sp>
        <p:nvSpPr>
          <p:cNvPr id="3" name="TextBox 2">
            <a:extLst>
              <a:ext uri="{FF2B5EF4-FFF2-40B4-BE49-F238E27FC236}">
                <a16:creationId xmlns:a16="http://schemas.microsoft.com/office/drawing/2014/main" id="{F295A823-F750-3B5D-DBE3-4576D9FDB388}"/>
              </a:ext>
            </a:extLst>
          </p:cNvPr>
          <p:cNvSpPr txBox="1"/>
          <p:nvPr/>
        </p:nvSpPr>
        <p:spPr>
          <a:xfrm>
            <a:off x="4810543" y="6595081"/>
            <a:ext cx="2859835" cy="261610"/>
          </a:xfrm>
          <a:prstGeom prst="rect">
            <a:avLst/>
          </a:prstGeom>
          <a:noFill/>
        </p:spPr>
        <p:txBody>
          <a:bodyPr wrap="square" rtlCol="0">
            <a:spAutoFit/>
          </a:bodyPr>
          <a:lstStyle/>
          <a:p>
            <a:pPr algn="ctr"/>
            <a:r>
              <a:rPr lang="en-US" sz="1100" dirty="0">
                <a:latin typeface="Lato" panose="020F0502020204030203" pitchFamily="34" charset="0"/>
              </a:rPr>
              <a:t>Source: Department of Revenue</a:t>
            </a:r>
          </a:p>
        </p:txBody>
      </p:sp>
    </p:spTree>
    <p:extLst>
      <p:ext uri="{BB962C8B-B14F-4D97-AF65-F5344CB8AC3E}">
        <p14:creationId xmlns:p14="http://schemas.microsoft.com/office/powerpoint/2010/main" val="2573309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831" y="1375728"/>
            <a:ext cx="5627370" cy="5604776"/>
          </a:xfrm>
        </p:spPr>
        <p:txBody>
          <a:bodyPr>
            <a:noAutofit/>
          </a:bodyPr>
          <a:lstStyle/>
          <a:p>
            <a:pPr>
              <a:lnSpc>
                <a:spcPct val="80000"/>
              </a:lnSpc>
              <a:buFontTx/>
              <a:buNone/>
              <a:defRPr/>
            </a:pPr>
            <a:r>
              <a:rPr lang="en-US" altLang="en-US" sz="2400" b="1" i="1" dirty="0">
                <a:solidFill>
                  <a:srgbClr val="262087"/>
                </a:solidFill>
                <a:ea typeface="ＭＳ Ｐゴシック" panose="020B0600070205080204" pitchFamily="34" charset="-128"/>
                <a:cs typeface="Times New Roman" panose="02020603050405020304" pitchFamily="18" charset="0"/>
              </a:rPr>
              <a:t>2022-23 Property Wealth Data</a:t>
            </a:r>
            <a:r>
              <a:rPr lang="en-US" altLang="en-US" sz="2200" b="1" dirty="0">
                <a:solidFill>
                  <a:srgbClr val="262087"/>
                </a:solidFill>
                <a:ea typeface="ＭＳ Ｐゴシック" panose="020B0600070205080204" pitchFamily="34" charset="-128"/>
                <a:cs typeface="Times New Roman" panose="02020603050405020304" pitchFamily="18" charset="0"/>
              </a:rPr>
              <a:t>	</a:t>
            </a:r>
          </a:p>
          <a:p>
            <a:pPr>
              <a:lnSpc>
                <a:spcPct val="80000"/>
              </a:lnSpc>
              <a:buFontTx/>
              <a:buNone/>
              <a:defRPr/>
            </a:pPr>
            <a:r>
              <a:rPr lang="en-US" altLang="en-US" sz="2000" b="1" u="sng" dirty="0">
                <a:solidFill>
                  <a:srgbClr val="262087"/>
                </a:solidFill>
                <a:ea typeface="ＭＳ Ｐゴシック" panose="020B0600070205080204" pitchFamily="34" charset="-128"/>
                <a:cs typeface="Times New Roman" panose="02020603050405020304" pitchFamily="18" charset="0"/>
              </a:rPr>
              <a:t>Highest Property Value District</a:t>
            </a: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rPr>
              <a:t>North Lakeland: $17,506,625 per pupil</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rPr>
              <a:t>Equalization aid: $0 per pupil</a:t>
            </a:r>
          </a:p>
          <a:p>
            <a:pPr marL="0" indent="0">
              <a:lnSpc>
                <a:spcPct val="80000"/>
              </a:lnSpc>
              <a:buNone/>
              <a:defRPr/>
            </a:pPr>
            <a:r>
              <a:rPr lang="en-US" altLang="en-US" sz="2000" b="1" u="sng" dirty="0">
                <a:solidFill>
                  <a:srgbClr val="262087"/>
                </a:solidFill>
                <a:ea typeface="ＭＳ Ｐゴシック" panose="020B0600070205080204" pitchFamily="34" charset="-128"/>
                <a:cs typeface="Times New Roman" panose="02020603050405020304" pitchFamily="18" charset="0"/>
              </a:rPr>
              <a:t>Lowest Property Value District</a:t>
            </a:r>
            <a:r>
              <a:rPr lang="en-US" altLang="en-US" sz="2000" b="1" dirty="0">
                <a:solidFill>
                  <a:srgbClr val="262087"/>
                </a:solidFill>
                <a:ea typeface="ＭＳ Ｐゴシック" panose="020B0600070205080204" pitchFamily="34" charset="-128"/>
                <a:cs typeface="Times New Roman" panose="02020603050405020304" pitchFamily="18" charset="0"/>
              </a:rPr>
              <a:t>*</a:t>
            </a:r>
            <a:endParaRPr lang="en-US" altLang="en-US" sz="2000" b="1" u="sng" dirty="0">
              <a:solidFill>
                <a:srgbClr val="262087"/>
              </a:solidFill>
              <a:ea typeface="ＭＳ Ｐゴシック" panose="020B0600070205080204" pitchFamily="34" charset="-128"/>
              <a:cs typeface="Times New Roman" panose="02020603050405020304" pitchFamily="18" charset="0"/>
            </a:endParaRP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rPr>
              <a:t>Abbotsford: $308,910 per pupil</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rPr>
              <a:t>Equalization aid: $9,625 per pupil</a:t>
            </a:r>
          </a:p>
          <a:p>
            <a:pPr>
              <a:lnSpc>
                <a:spcPct val="80000"/>
              </a:lnSpc>
              <a:buFontTx/>
              <a:buNone/>
              <a:defRPr/>
            </a:pPr>
            <a:r>
              <a:rPr lang="en-US" altLang="en-US" sz="2000" b="1" u="sng" dirty="0">
                <a:solidFill>
                  <a:srgbClr val="262087"/>
                </a:solidFill>
                <a:ea typeface="ＭＳ Ｐゴシック" panose="020B0600070205080204" pitchFamily="34" charset="-128"/>
                <a:cs typeface="Times New Roman" panose="02020603050405020304" pitchFamily="18" charset="0"/>
              </a:rPr>
              <a:t>Statewide Average</a:t>
            </a:r>
            <a:endParaRPr lang="en-US" altLang="en-US" sz="2000" b="1" dirty="0">
              <a:solidFill>
                <a:srgbClr val="262087"/>
              </a:solidFill>
              <a:ea typeface="ＭＳ Ｐゴシック" panose="020B0600070205080204" pitchFamily="34" charset="-128"/>
              <a:cs typeface="Times New Roman" panose="02020603050405020304" pitchFamily="18" charset="0"/>
            </a:endParaRP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rPr>
              <a:t>$861,627 per pupil</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rPr>
              <a:t>Equalization aid: $6,361 per pupil</a:t>
            </a:r>
          </a:p>
          <a:p>
            <a:endParaRPr lang="en-US" sz="2200" b="1" dirty="0">
              <a:solidFill>
                <a:srgbClr val="262087"/>
              </a:solidFill>
              <a:cs typeface="Times New Roman" panose="02020603050405020304" pitchFamily="18" charset="0"/>
            </a:endParaRPr>
          </a:p>
        </p:txBody>
      </p:sp>
      <p:sp>
        <p:nvSpPr>
          <p:cNvPr id="6" name="Title 5"/>
          <p:cNvSpPr>
            <a:spLocks noGrp="1"/>
          </p:cNvSpPr>
          <p:nvPr>
            <p:ph type="title"/>
          </p:nvPr>
        </p:nvSpPr>
        <p:spPr>
          <a:xfrm>
            <a:off x="-1" y="0"/>
            <a:ext cx="12480925" cy="1278624"/>
          </a:xfrm>
          <a:prstGeom prst="rect">
            <a:avLst/>
          </a:prstGeom>
          <a:ln>
            <a:noFill/>
          </a:ln>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altLang="en-US" sz="4000" dirty="0">
                <a:effectLst>
                  <a:outerShdw blurRad="38100" dist="38100" dir="2700000" algn="tl">
                    <a:srgbClr val="000000">
                      <a:alpha val="43137"/>
                    </a:srgbClr>
                  </a:outerShdw>
                </a:effectLst>
                <a:latin typeface="+mj-lt"/>
              </a:rPr>
              <a:t>2023-24 General Aid Data</a:t>
            </a:r>
            <a:br>
              <a:rPr lang="en-US" altLang="en-US" sz="4000" dirty="0">
                <a:effectLst>
                  <a:outerShdw blurRad="38100" dist="38100" dir="2700000" algn="tl">
                    <a:srgbClr val="000000">
                      <a:alpha val="43137"/>
                    </a:srgbClr>
                  </a:outerShdw>
                </a:effectLst>
                <a:latin typeface="+mj-lt"/>
              </a:rPr>
            </a:br>
            <a:r>
              <a:rPr lang="en-US" altLang="en-US" sz="4000" dirty="0">
                <a:effectLst>
                  <a:outerShdw blurRad="38100" dist="38100" dir="2700000" algn="tl">
                    <a:srgbClr val="000000">
                      <a:alpha val="43137"/>
                    </a:srgbClr>
                  </a:outerShdw>
                </a:effectLst>
                <a:latin typeface="+mj-lt"/>
              </a:rPr>
              <a:t>(From </a:t>
            </a:r>
            <a:r>
              <a:rPr lang="en-US" altLang="en-US" sz="4000" dirty="0">
                <a:effectLst>
                  <a:outerShdw blurRad="38100" dist="38100" dir="2700000" algn="tl">
                    <a:srgbClr val="000000">
                      <a:alpha val="43137"/>
                    </a:srgbClr>
                  </a:outerShdw>
                </a:effectLst>
              </a:rPr>
              <a:t>October 15</a:t>
            </a:r>
            <a:r>
              <a:rPr lang="en-US" altLang="en-US" sz="4000" baseline="30000" dirty="0">
                <a:effectLst>
                  <a:outerShdw blurRad="38100" dist="38100" dir="2700000" algn="tl">
                    <a:srgbClr val="000000">
                      <a:alpha val="43137"/>
                    </a:srgbClr>
                  </a:outerShdw>
                </a:effectLst>
              </a:rPr>
              <a:t>th</a:t>
            </a:r>
            <a:r>
              <a:rPr lang="en-US" altLang="en-US" sz="4000" dirty="0">
                <a:effectLst>
                  <a:outerShdw blurRad="38100" dist="38100" dir="2700000" algn="tl">
                    <a:srgbClr val="000000">
                      <a:alpha val="43137"/>
                    </a:srgbClr>
                  </a:outerShdw>
                </a:effectLst>
              </a:rPr>
              <a:t> Aid Cert</a:t>
            </a:r>
            <a:r>
              <a:rPr lang="en-US" altLang="en-US" sz="4000" dirty="0">
                <a:effectLst>
                  <a:outerShdw blurRad="38100" dist="38100" dir="2700000" algn="tl">
                    <a:srgbClr val="000000">
                      <a:alpha val="43137"/>
                    </a:srgbClr>
                  </a:outerShdw>
                </a:effectLst>
                <a:latin typeface="+mj-lt"/>
              </a:rPr>
              <a:t>)</a:t>
            </a:r>
            <a:endParaRPr lang="en-US" sz="4000" dirty="0">
              <a:effectLst>
                <a:outerShdw blurRad="38100" dist="38100" dir="2700000" algn="tl">
                  <a:srgbClr val="000000">
                    <a:alpha val="43137"/>
                  </a:srgbClr>
                </a:outerShdw>
              </a:effectLst>
              <a:latin typeface="+mj-lt"/>
            </a:endParaRPr>
          </a:p>
        </p:txBody>
      </p:sp>
      <p:sp>
        <p:nvSpPr>
          <p:cNvPr id="4" name="Content Placeholder 3"/>
          <p:cNvSpPr>
            <a:spLocks noGrp="1"/>
          </p:cNvSpPr>
          <p:nvPr>
            <p:ph sz="half" idx="4294967295"/>
          </p:nvPr>
        </p:nvSpPr>
        <p:spPr>
          <a:xfrm>
            <a:off x="6664960" y="1375728"/>
            <a:ext cx="5374639" cy="6066472"/>
          </a:xfrm>
        </p:spPr>
        <p:txBody>
          <a:bodyPr>
            <a:normAutofit/>
          </a:bodyPr>
          <a:lstStyle/>
          <a:p>
            <a:pPr marL="177208" indent="-177208">
              <a:lnSpc>
                <a:spcPct val="80000"/>
              </a:lnSpc>
              <a:buNone/>
              <a:defRPr/>
            </a:pPr>
            <a:r>
              <a:rPr lang="en-US" altLang="en-US" b="1" i="1" dirty="0">
                <a:solidFill>
                  <a:srgbClr val="262087"/>
                </a:solidFill>
                <a:ea typeface="ＭＳ Ｐゴシック" panose="020B0600070205080204" pitchFamily="34" charset="-128"/>
                <a:cs typeface="Times New Roman" panose="02020603050405020304" pitchFamily="18" charset="0"/>
              </a:rPr>
              <a:t>2022-23 Shared Cost Data</a:t>
            </a:r>
          </a:p>
          <a:p>
            <a:pPr marL="177208" indent="-177208">
              <a:lnSpc>
                <a:spcPct val="80000"/>
              </a:lnSpc>
              <a:buNone/>
              <a:defRPr/>
            </a:pPr>
            <a:r>
              <a:rPr lang="en-US" altLang="en-US" sz="2000" b="1" u="sng" dirty="0">
                <a:solidFill>
                  <a:srgbClr val="262087"/>
                </a:solidFill>
                <a:ea typeface="ＭＳ Ｐゴシック" panose="020B0600070205080204" pitchFamily="34" charset="-128"/>
                <a:cs typeface="Times New Roman" panose="02020603050405020304" pitchFamily="18" charset="0"/>
              </a:rPr>
              <a:t>Highest Overall District</a:t>
            </a: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ea typeface="ＭＳ Ｐゴシック" panose="020B0600070205080204" pitchFamily="34" charset="-128"/>
                <a:cs typeface="Times New Roman" panose="02020603050405020304" pitchFamily="18" charset="0"/>
              </a:rPr>
              <a:t>Washington $26,106 per pupil</a:t>
            </a:r>
          </a:p>
          <a:p>
            <a:pPr marL="55094" lvl="1" indent="0">
              <a:lnSpc>
                <a:spcPct val="100000"/>
              </a:lnSpc>
              <a:spcBef>
                <a:spcPts val="600"/>
              </a:spcBef>
              <a:spcAft>
                <a:spcPts val="1200"/>
              </a:spcAft>
              <a:buClr>
                <a:srgbClr val="0000FF"/>
              </a:buClr>
              <a:buSzPct val="100000"/>
              <a:buNone/>
              <a:defRPr/>
            </a:pPr>
            <a:endParaRPr lang="en-US" altLang="en-US" sz="2000" b="1" dirty="0">
              <a:solidFill>
                <a:srgbClr val="262087"/>
              </a:solidFill>
              <a:ea typeface="ＭＳ Ｐゴシック" panose="020B0600070205080204" pitchFamily="34" charset="-128"/>
              <a:cs typeface="Times New Roman" panose="02020603050405020304" pitchFamily="18" charset="0"/>
            </a:endParaRPr>
          </a:p>
          <a:p>
            <a:pPr>
              <a:lnSpc>
                <a:spcPct val="120000"/>
              </a:lnSpc>
              <a:spcBef>
                <a:spcPts val="600"/>
              </a:spcBef>
              <a:spcAft>
                <a:spcPts val="0"/>
              </a:spcAft>
              <a:buFontTx/>
              <a:buNone/>
            </a:pPr>
            <a:r>
              <a:rPr lang="en-US" altLang="en-US" sz="2000" b="1" u="sng" dirty="0">
                <a:solidFill>
                  <a:srgbClr val="262087"/>
                </a:solidFill>
                <a:ea typeface="ＭＳ Ｐゴシック" panose="020B0600070205080204" pitchFamily="34" charset="-128"/>
                <a:cs typeface="Times New Roman" panose="02020603050405020304" pitchFamily="18" charset="0"/>
              </a:rPr>
              <a:t>Lowest Overall District*</a:t>
            </a: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ea typeface="ＭＳ Ｐゴシック" panose="020B0600070205080204" pitchFamily="34" charset="-128"/>
                <a:cs typeface="Times New Roman" panose="02020603050405020304" pitchFamily="18" charset="0"/>
              </a:rPr>
              <a:t>Menominee Indian $8,548 per pupil</a:t>
            </a:r>
          </a:p>
          <a:p>
            <a:pPr>
              <a:lnSpc>
                <a:spcPct val="120000"/>
              </a:lnSpc>
              <a:spcBef>
                <a:spcPts val="600"/>
              </a:spcBef>
              <a:spcAft>
                <a:spcPts val="0"/>
              </a:spcAft>
              <a:buFontTx/>
              <a:buNone/>
            </a:pPr>
            <a:endParaRPr lang="en-US" altLang="en-US" sz="2000" b="1" u="sng" dirty="0">
              <a:solidFill>
                <a:srgbClr val="262087"/>
              </a:solidFill>
              <a:ea typeface="ＭＳ Ｐゴシック" panose="020B0600070205080204" pitchFamily="34" charset="-128"/>
              <a:cs typeface="Times New Roman" panose="02020603050405020304" pitchFamily="18" charset="0"/>
            </a:endParaRPr>
          </a:p>
          <a:p>
            <a:pPr>
              <a:lnSpc>
                <a:spcPct val="120000"/>
              </a:lnSpc>
              <a:spcBef>
                <a:spcPts val="600"/>
              </a:spcBef>
              <a:spcAft>
                <a:spcPts val="0"/>
              </a:spcAft>
              <a:buFontTx/>
              <a:buNone/>
            </a:pPr>
            <a:r>
              <a:rPr lang="en-US" altLang="en-US" sz="2000" b="1" u="sng" dirty="0">
                <a:solidFill>
                  <a:srgbClr val="262087"/>
                </a:solidFill>
                <a:ea typeface="ＭＳ Ｐゴシック" panose="020B0600070205080204" pitchFamily="34" charset="-128"/>
                <a:cs typeface="Times New Roman" panose="02020603050405020304" pitchFamily="18" charset="0"/>
              </a:rPr>
              <a:t>Statewide Average</a:t>
            </a: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altLang="en-US" sz="2000" dirty="0">
                <a:solidFill>
                  <a:srgbClr val="262087"/>
                </a:solidFill>
                <a:ea typeface="ＭＳ Ｐゴシック" panose="020B0600070205080204" pitchFamily="34" charset="-128"/>
                <a:cs typeface="Times New Roman" panose="02020603050405020304" pitchFamily="18" charset="0"/>
              </a:rPr>
              <a:t>$12,450 per pupil</a:t>
            </a:r>
          </a:p>
          <a:p>
            <a:pPr marL="523313" lvl="1" indent="-468219">
              <a:lnSpc>
                <a:spcPct val="100000"/>
              </a:lnSpc>
              <a:spcBef>
                <a:spcPts val="600"/>
              </a:spcBef>
              <a:spcAft>
                <a:spcPts val="1200"/>
              </a:spcAft>
              <a:buClr>
                <a:srgbClr val="262087"/>
              </a:buClr>
              <a:buSzPct val="100000"/>
              <a:buFont typeface="Wingdings" panose="05000000000000000000" pitchFamily="2" charset="2"/>
              <a:buChar char="Ø"/>
              <a:defRPr/>
            </a:pPr>
            <a:endParaRPr lang="en-US" altLang="en-US" sz="1200" dirty="0">
              <a:solidFill>
                <a:srgbClr val="262087"/>
              </a:solidFill>
              <a:ea typeface="ＭＳ Ｐゴシック" panose="020B0600070205080204" pitchFamily="34" charset="-128"/>
              <a:cs typeface="Times New Roman" panose="02020603050405020304" pitchFamily="18" charset="0"/>
            </a:endParaRPr>
          </a:p>
          <a:p>
            <a:pPr marL="55094" lvl="1" indent="0">
              <a:lnSpc>
                <a:spcPct val="100000"/>
              </a:lnSpc>
              <a:spcBef>
                <a:spcPts val="600"/>
              </a:spcBef>
              <a:spcAft>
                <a:spcPts val="1200"/>
              </a:spcAft>
              <a:buClr>
                <a:srgbClr val="262087"/>
              </a:buClr>
              <a:buSzPct val="100000"/>
              <a:buNone/>
              <a:defRPr/>
            </a:pPr>
            <a:r>
              <a:rPr lang="en-US" altLang="en-US" sz="2200" dirty="0">
                <a:solidFill>
                  <a:srgbClr val="262087"/>
                </a:solidFill>
                <a:ea typeface="ＭＳ Ｐゴシック" panose="020B0600070205080204" pitchFamily="34" charset="-128"/>
                <a:cs typeface="Times New Roman" panose="02020603050405020304" pitchFamily="18" charset="0"/>
              </a:rPr>
              <a:t>* </a:t>
            </a:r>
            <a:r>
              <a:rPr lang="en-US" altLang="en-US" sz="2200" i="1" dirty="0">
                <a:solidFill>
                  <a:srgbClr val="262087"/>
                </a:solidFill>
                <a:ea typeface="ＭＳ Ｐゴシック" panose="020B0600070205080204" pitchFamily="34" charset="-128"/>
                <a:cs typeface="Times New Roman" panose="02020603050405020304" pitchFamily="18" charset="0"/>
              </a:rPr>
              <a:t>Excluding Norris</a:t>
            </a:r>
          </a:p>
          <a:p>
            <a:pPr marL="0" indent="0">
              <a:lnSpc>
                <a:spcPct val="120000"/>
              </a:lnSpc>
              <a:spcBef>
                <a:spcPts val="600"/>
              </a:spcBef>
              <a:spcAft>
                <a:spcPts val="0"/>
              </a:spcAft>
              <a:buNone/>
            </a:pPr>
            <a:endParaRPr lang="en-US" sz="1843" dirty="0">
              <a:solidFill>
                <a:srgbClr val="262087"/>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A62E1D6-A492-CE92-3A0E-87D00D57ED2B}"/>
              </a:ext>
            </a:extLst>
          </p:cNvPr>
          <p:cNvSpPr txBox="1"/>
          <p:nvPr/>
        </p:nvSpPr>
        <p:spPr>
          <a:xfrm>
            <a:off x="9684048" y="6421305"/>
            <a:ext cx="1499123" cy="430887"/>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spTree>
    <p:extLst>
      <p:ext uri="{BB962C8B-B14F-4D97-AF65-F5344CB8AC3E}">
        <p14:creationId xmlns:p14="http://schemas.microsoft.com/office/powerpoint/2010/main" val="7312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25807</TotalTime>
  <Words>1572</Words>
  <Application>Microsoft Office PowerPoint</Application>
  <PresentationFormat>Custom</PresentationFormat>
  <Paragraphs>232</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Calibri</vt:lpstr>
      <vt:lpstr>Courier New</vt:lpstr>
      <vt:lpstr>Lato</vt:lpstr>
      <vt:lpstr>Lato Black</vt:lpstr>
      <vt:lpstr>Source Sans Pro</vt:lpstr>
      <vt:lpstr>Times New Roman</vt:lpstr>
      <vt:lpstr>Wingdings</vt:lpstr>
      <vt:lpstr>Office Theme</vt:lpstr>
      <vt:lpstr>PowerPoint Presentation</vt:lpstr>
      <vt:lpstr>The Big Picture</vt:lpstr>
      <vt:lpstr>State General Aids</vt:lpstr>
      <vt:lpstr>PowerPoint Presentation</vt:lpstr>
      <vt:lpstr>What is Shared Cost?</vt:lpstr>
      <vt:lpstr>Membership: Revenue Limit vs Aid</vt:lpstr>
      <vt:lpstr>Property Value</vt:lpstr>
      <vt:lpstr>Assessed Value vs Equalized Value</vt:lpstr>
      <vt:lpstr>2023-24 General Aid Data (From October 15th Aid Cert)</vt:lpstr>
      <vt:lpstr>Property Value Per Member</vt:lpstr>
      <vt:lpstr>Shared Cost Per Member</vt:lpstr>
      <vt:lpstr>Property Value</vt:lpstr>
      <vt:lpstr>Ceilings and Guarantees</vt:lpstr>
      <vt:lpstr>Guarantees and Ceilings</vt:lpstr>
      <vt:lpstr>Part A: Prior Year Audited Membership</vt:lpstr>
      <vt:lpstr>Part B: Deductible Receipts</vt:lpstr>
      <vt:lpstr>Part C: Net Cost of General Fund</vt:lpstr>
      <vt:lpstr>Part D: Net Cost of Debt Service</vt:lpstr>
      <vt:lpstr>Part E: Shared Cost</vt:lpstr>
      <vt:lpstr>Part E: Shared Cost &amp; Part F: EQ Property Value</vt:lpstr>
      <vt:lpstr>Part G: Equalization Aid by Tier</vt:lpstr>
      <vt:lpstr>How the Formula “Works in Theory”</vt:lpstr>
      <vt:lpstr>Ceilings and Guarantees</vt:lpstr>
      <vt:lpstr>Part H: EQ Aid &amp; Part I: SA, Inter, and Intra</vt:lpstr>
      <vt:lpstr>Special Adjustment</vt:lpstr>
      <vt:lpstr>Longitudinal EQ Aid</vt:lpstr>
      <vt:lpstr>Final 2022-23 EQ Aid</vt:lpstr>
      <vt:lpstr>PowerPoint Presentation</vt:lpstr>
      <vt:lpstr>Aid Worksheets</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2024 Accounting Conference - Understanding Aid Worksheets</dc:title>
  <dc:creator>dpifin@dpi.wi.gov</dc:creator>
  <cp:keywords>understand, aid, worksheet, department, public, instruction, school, financial, service, wasbo, accounting, conference, 2024</cp:keywords>
  <cp:lastModifiedBy>Huelsman, Scott M.   DPI</cp:lastModifiedBy>
  <cp:revision>351</cp:revision>
  <dcterms:created xsi:type="dcterms:W3CDTF">2016-02-23T19:34:17Z</dcterms:created>
  <dcterms:modified xsi:type="dcterms:W3CDTF">2024-04-11T18:56:26Z</dcterms:modified>
</cp:coreProperties>
</file>