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6"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5143500" type="screen16x9"/>
  <p:notesSz cx="6858000" cy="9144000"/>
  <p:embeddedFontLst>
    <p:embeddedFont>
      <p:font typeface="Lato" panose="020F0502020204030203" pitchFamily="34" charset="0"/>
      <p:regular r:id="rId39"/>
      <p:bold r:id="rId40"/>
      <p:italic r:id="rId41"/>
      <p:boldItalic r:id="rId42"/>
    </p:embeddedFont>
    <p:embeddedFont>
      <p:font typeface="Lato Black" panose="020F0A02020204030203" pitchFamily="34" charset="0"/>
      <p:bold r:id="rId43"/>
      <p:boldItalic r:id="rId44"/>
    </p:embeddedFont>
    <p:embeddedFont>
      <p:font typeface="Source Sans Pro" panose="020B0503030403020204" pitchFamily="34" charset="0"/>
      <p:regular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80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45"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5.fntdata"/><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 name="Google Shape;5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be8c417980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be8c417980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Audit of financials and compliance with Federal award requirements - major programs - risk-based (determined by auditors)</a:t>
            </a:r>
            <a:endParaRPr/>
          </a:p>
          <a:p>
            <a:pPr marL="457200" lvl="0" indent="-298450" algn="l" rtl="0">
              <a:spcBef>
                <a:spcPts val="0"/>
              </a:spcBef>
              <a:spcAft>
                <a:spcPts val="0"/>
              </a:spcAft>
              <a:buSzPts val="1100"/>
              <a:buChar char="●"/>
            </a:pPr>
            <a:r>
              <a:rPr lang="en"/>
              <a:t>Must be submitted to Federal Audit Clearinghouse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8ef3a98cce_0_1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8ef3a98cce_0_19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g28ef3a98cce_0_191: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8ef3a98cce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g28ef3a98cce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
              <a:t>ECF yes for single audit. Not the same as e-rate so not 971.</a:t>
            </a:r>
            <a:endParaRPr/>
          </a:p>
          <a:p>
            <a:pPr marL="171450" lvl="0" indent="-171450" algn="l" rtl="0">
              <a:spcBef>
                <a:spcPts val="0"/>
              </a:spcBef>
              <a:spcAft>
                <a:spcPts val="0"/>
              </a:spcAft>
              <a:buClr>
                <a:srgbClr val="292F33"/>
              </a:buClr>
              <a:buSzPts val="1200"/>
              <a:buFont typeface="Arial"/>
              <a:buChar char="•"/>
            </a:pPr>
            <a:r>
              <a:rPr lang="en" b="0" i="0">
                <a:solidFill>
                  <a:srgbClr val="292F33"/>
                </a:solidFill>
                <a:latin typeface="Source Sans Pro"/>
                <a:ea typeface="Source Sans Pro"/>
                <a:cs typeface="Source Sans Pro"/>
                <a:sym typeface="Source Sans Pro"/>
              </a:rPr>
              <a:t>Funds are to be spent on expenses necessary to respond to the COVID–19 pandemic, but there is no specific requirement to track expenditures and a project code will not be specified. CRF funds received should neither be included in a districts or ICS’ Schedule of Expenditures of Federal Awards (SEFA) nor count toward the Single Audit threshold.</a:t>
            </a:r>
            <a:endParaRPr/>
          </a:p>
          <a:p>
            <a:pPr marL="171450" lvl="0" indent="-171450" algn="l" rtl="0">
              <a:spcBef>
                <a:spcPts val="0"/>
              </a:spcBef>
              <a:spcAft>
                <a:spcPts val="0"/>
              </a:spcAft>
              <a:buClr>
                <a:srgbClr val="292F33"/>
              </a:buClr>
              <a:buSzPts val="1200"/>
              <a:buFont typeface="Arial"/>
              <a:buChar char="•"/>
            </a:pPr>
            <a:r>
              <a:rPr lang="en" b="0" i="0">
                <a:solidFill>
                  <a:srgbClr val="292F33"/>
                </a:solidFill>
                <a:latin typeface="Source Sans Pro"/>
                <a:ea typeface="Source Sans Pro"/>
                <a:cs typeface="Source Sans Pro"/>
                <a:sym typeface="Source Sans Pro"/>
              </a:rPr>
              <a:t>Reached out to DOA for GKA but have not heard.</a:t>
            </a:r>
            <a:endParaRPr/>
          </a:p>
        </p:txBody>
      </p:sp>
      <p:sp>
        <p:nvSpPr>
          <p:cNvPr id="126" name="Google Shape;126;g28ef3a98cce_0_1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c10cfbfd7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2c10cfbfd7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If there is an audit finding DPI will receive a Management Letter. DPI will determine whether to sustain or not sustain a finding:</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Sustained: Develop a corrective action on how to resolve the finding. Typically we will ask to see some sort of updated procedures. We will sometimes state the the corrective action plan included with the finding is sufficient and we do not need additional information.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Not Sustained: DPI responds to the letter stating the finding is not accurate</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Ultimately the goal is for these to not continue to be findings for the district. We want to review what the district has in place to make sure these do not become findings again. It is possible that it will be a finding again in the following year due to the timing of the audit.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en"/>
              <a:t>Districts need to respond to the MDL.</a:t>
            </a:r>
            <a:endParaRPr/>
          </a:p>
        </p:txBody>
      </p:sp>
      <p:sp>
        <p:nvSpPr>
          <p:cNvPr id="133" name="Google Shape;133;g2c10cfbfd73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be8c417980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be8c417980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ESSER, Child Nutrition, Titles, IDEA</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8ef3a98cc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8ef3a98cc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8ef3a98cc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28ef3a98cc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see these a lot (specifically the top 3). Cash Reconciliation findings we do follow up.</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be8c417980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be8c417980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ECF - Federal funds, part of ARPA, for laptops, wi-fi hotspots, etc.  Should be wrapping up soon.  Source 791</a:t>
            </a:r>
            <a:endParaRPr/>
          </a:p>
          <a:p>
            <a:pPr marL="0" lvl="0" indent="0" algn="l" rtl="0">
              <a:spcBef>
                <a:spcPts val="0"/>
              </a:spcBef>
              <a:spcAft>
                <a:spcPts val="0"/>
              </a:spcAft>
              <a:buNone/>
            </a:pPr>
            <a:r>
              <a:rPr lang="en"/>
              <a:t>Private grants - Source 291</a:t>
            </a:r>
            <a:endParaRPr/>
          </a:p>
          <a:p>
            <a:pPr marL="0" lvl="0" indent="0" algn="l" rtl="0">
              <a:spcBef>
                <a:spcPts val="0"/>
              </a:spcBef>
              <a:spcAft>
                <a:spcPts val="0"/>
              </a:spcAft>
              <a:buNone/>
            </a:pPr>
            <a:r>
              <a:rPr lang="en"/>
              <a:t>Refunds - if prior year, Source 971; if CY, against original expense</a:t>
            </a:r>
            <a:endParaRPr/>
          </a:p>
          <a:p>
            <a:pPr marL="0" lvl="0" indent="0" algn="l" rtl="0">
              <a:spcBef>
                <a:spcPts val="0"/>
              </a:spcBef>
              <a:spcAft>
                <a:spcPts val="0"/>
              </a:spcAft>
              <a:buNone/>
            </a:pPr>
            <a:r>
              <a:rPr lang="en"/>
              <a:t>Fund 21/E999 - expense in fund 21 should generally be coded to detail objects (i.e. supplies)</a:t>
            </a:r>
            <a:endParaRPr/>
          </a:p>
          <a:p>
            <a:pPr marL="0" lvl="0" indent="0" algn="l" rtl="0">
              <a:spcBef>
                <a:spcPts val="0"/>
              </a:spcBef>
              <a:spcAft>
                <a:spcPts val="0"/>
              </a:spcAft>
              <a:buNone/>
            </a:pPr>
            <a:r>
              <a:rPr lang="en"/>
              <a:t>Sales - capital: R860; non-capital: R26X</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c18895453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c18895453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ADC: unable to determine what ADC amount used to make contribution - important because it is basis for determining eligibility for categorical aid, and keeping plan appropriately funded</a:t>
            </a:r>
            <a:endParaRPr/>
          </a:p>
          <a:p>
            <a:pPr marL="0" lvl="0" indent="0" algn="l" rtl="0">
              <a:spcBef>
                <a:spcPts val="0"/>
              </a:spcBef>
              <a:spcAft>
                <a:spcPts val="0"/>
              </a:spcAft>
              <a:buNone/>
            </a:pPr>
            <a:r>
              <a:rPr lang="en"/>
              <a:t>Object 218 - this should only be used for recording the expense side of trust contributions for OPEB and Pension</a:t>
            </a:r>
            <a:endParaRPr/>
          </a:p>
          <a:p>
            <a:pPr marL="0" lvl="0" indent="0" algn="l" rtl="0">
              <a:spcBef>
                <a:spcPts val="0"/>
              </a:spcBef>
              <a:spcAft>
                <a:spcPts val="0"/>
              </a:spcAft>
              <a:buNone/>
            </a:pPr>
            <a:r>
              <a:rPr lang="en"/>
              <a:t>IRS - only if not self-funded; IRS is to “cover” the higher cost of care for retirees (everyone pays the same premium rate but they actually cost more)</a:t>
            </a:r>
            <a:endParaRPr/>
          </a:p>
          <a:p>
            <a:pPr marL="0" lvl="0" indent="0" algn="l" rtl="0">
              <a:spcBef>
                <a:spcPts val="0"/>
              </a:spcBef>
              <a:spcAft>
                <a:spcPts val="0"/>
              </a:spcAft>
              <a:buNone/>
            </a:pPr>
            <a:r>
              <a:rPr lang="en"/>
              <a:t>Fund 73 was an addenda in SAFR, and will likely be an addenda again in WDF for 23-24.</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c18895453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c18895453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Write for your audience - DPI doesn’t necessarily know the details of your activities</a:t>
            </a:r>
            <a:endParaRPr/>
          </a:p>
          <a:p>
            <a:pPr marL="0" lvl="0" indent="0" algn="l" rtl="0">
              <a:spcBef>
                <a:spcPts val="0"/>
              </a:spcBef>
              <a:spcAft>
                <a:spcPts val="0"/>
              </a:spcAft>
              <a:buNone/>
            </a:pPr>
            <a:r>
              <a:rPr lang="en"/>
              <a:t>Don’t need a novel, but need enough information to determine appropriate coding - will go over some examples in the next few slides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be8c41798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be8c41798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c18895453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2c18895453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Money that the district received through LGIP that they initially couldn’t determine source for</a:t>
            </a:r>
            <a:endParaRPr/>
          </a:p>
          <a:p>
            <a:pPr marL="0" lvl="0" indent="0" algn="l" rtl="0">
              <a:spcBef>
                <a:spcPts val="0"/>
              </a:spcBef>
              <a:spcAft>
                <a:spcPts val="0"/>
              </a:spcAft>
              <a:buNone/>
            </a:pPr>
            <a:r>
              <a:rPr lang="en"/>
              <a:t>After more digging, was able to determine that it was state revenue (6xx)</a:t>
            </a:r>
            <a:endParaRPr/>
          </a:p>
          <a:p>
            <a:pPr marL="0" lvl="0" indent="0" algn="l" rtl="0">
              <a:spcBef>
                <a:spcPts val="0"/>
              </a:spcBef>
              <a:spcAft>
                <a:spcPts val="0"/>
              </a:spcAft>
              <a:buNone/>
            </a:pPr>
            <a:r>
              <a:rPr lang="en"/>
              <a:t>IMPORTANT: best faith effort to determine where revenue is coming from and why it was received - proper coding (state/federal reporting, aid calc, may have to return $$ if not yours)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6b6dc9ea1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26b6dc9ea1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District provided further detail that it was a correction to dental liability made before district switched to self-funded</a:t>
            </a:r>
            <a:endParaRPr/>
          </a:p>
          <a:p>
            <a:pPr marL="0" lvl="0" indent="0" algn="l" rtl="0">
              <a:spcBef>
                <a:spcPts val="0"/>
              </a:spcBef>
              <a:spcAft>
                <a:spcPts val="0"/>
              </a:spcAft>
              <a:buNone/>
            </a:pPr>
            <a:r>
              <a:rPr lang="en"/>
              <a:t>Prior year corrections are appropriate in R/E 969</a:t>
            </a:r>
            <a:endParaRPr/>
          </a:p>
          <a:p>
            <a:pPr marL="0" lvl="0" indent="0" algn="l" rtl="0">
              <a:spcBef>
                <a:spcPts val="0"/>
              </a:spcBef>
              <a:spcAft>
                <a:spcPts val="0"/>
              </a:spcAft>
              <a:buNone/>
            </a:pPr>
            <a:endParaRPr/>
          </a:p>
          <a:p>
            <a:pPr marL="0" lvl="0" indent="0" algn="l" rtl="0">
              <a:spcBef>
                <a:spcPts val="0"/>
              </a:spcBef>
              <a:spcAft>
                <a:spcPts val="0"/>
              </a:spcAft>
              <a:buNone/>
            </a:pPr>
            <a:r>
              <a:rPr lang="en"/>
              <a:t>IMPORTANT - if it is a correction, make that clear; and make clear that it is from a prior year</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6b6dc9ea1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26b6dc9ea1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District provided further detail that expenses were for redevelopment of a non-district owned softball field (local sports association)</a:t>
            </a:r>
            <a:endParaRPr/>
          </a:p>
          <a:p>
            <a:pPr marL="0" lvl="0" indent="0" algn="l" rtl="0">
              <a:spcBef>
                <a:spcPts val="0"/>
              </a:spcBef>
              <a:spcAft>
                <a:spcPts val="0"/>
              </a:spcAft>
              <a:buNone/>
            </a:pPr>
            <a:r>
              <a:rPr lang="en"/>
              <a:t>This is essentially a donation to a private organization; E999 is appropriate for this</a:t>
            </a:r>
            <a:endParaRPr/>
          </a:p>
          <a:p>
            <a:pPr marL="0" lvl="0" indent="0" algn="l" rtl="0">
              <a:spcBef>
                <a:spcPts val="0"/>
              </a:spcBef>
              <a:spcAft>
                <a:spcPts val="0"/>
              </a:spcAft>
              <a:buNone/>
            </a:pPr>
            <a:endParaRPr/>
          </a:p>
          <a:p>
            <a:pPr marL="0" lvl="0" indent="0" algn="l" rtl="0">
              <a:spcBef>
                <a:spcPts val="0"/>
              </a:spcBef>
              <a:spcAft>
                <a:spcPts val="0"/>
              </a:spcAft>
              <a:buNone/>
            </a:pPr>
            <a:r>
              <a:rPr lang="en"/>
              <a:t>IMPORTANT:  provide enough detail so DPI can determine infrequent/unusual transactions are coded correctly (in this case - is it the district’s field or someone else’s?)</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6b6dc9ea1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6b6dc9ea1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each case, district provided additional detail</a:t>
            </a:r>
            <a:endParaRPr/>
          </a:p>
          <a:p>
            <a:pPr marL="0" lvl="0" indent="0" algn="l" rtl="0">
              <a:spcBef>
                <a:spcPts val="0"/>
              </a:spcBef>
              <a:spcAft>
                <a:spcPts val="0"/>
              </a:spcAft>
              <a:buNone/>
            </a:pPr>
            <a:r>
              <a:rPr lang="en"/>
              <a:t>PY refunds are appropriate here</a:t>
            </a:r>
            <a:endParaRPr/>
          </a:p>
          <a:p>
            <a:pPr marL="0" lvl="0" indent="0" algn="l" rtl="0">
              <a:spcBef>
                <a:spcPts val="0"/>
              </a:spcBef>
              <a:spcAft>
                <a:spcPts val="0"/>
              </a:spcAft>
              <a:buNone/>
            </a:pPr>
            <a:endParaRPr/>
          </a:p>
          <a:p>
            <a:pPr marL="0" lvl="0" indent="0" algn="l" rtl="0">
              <a:spcBef>
                <a:spcPts val="0"/>
              </a:spcBef>
              <a:spcAft>
                <a:spcPts val="0"/>
              </a:spcAft>
              <a:buNone/>
            </a:pPr>
            <a:r>
              <a:rPr lang="en"/>
              <a:t>IMPORTANT - if a refund, indicate it was from expense paid in PY (if for a CY expense, it should be applied against the original expense)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6af0854e2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6af0854e2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Remember to push data if late changes are made.  </a:t>
            </a:r>
            <a:endParaRPr/>
          </a:p>
          <a:p>
            <a:pPr marL="0" lvl="0" indent="0" algn="l" rtl="0">
              <a:spcBef>
                <a:spcPts val="0"/>
              </a:spcBef>
              <a:spcAft>
                <a:spcPts val="0"/>
              </a:spcAft>
              <a:buNone/>
            </a:pPr>
            <a:r>
              <a:rPr lang="en"/>
              <a:t>If debt payments were accelerated or otherwise change, remember to update debt schedule (will talk more about this in next slide). Debt defeasance or refinancings updated.</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8ef3a98cce_0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28ef3a98cce_0_4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Calibri"/>
              <a:buNone/>
            </a:pPr>
            <a:r>
              <a:rPr lang="en" sz="1000"/>
              <a:t>If we require a change and the fs submitted and no change because immaterial, their job to opine on the financial statements. Go in and change the column that ties to the 1505 and we would expect the middle column to tie to the fs and we have documentation as to why that doesn’t match.</a:t>
            </a:r>
            <a:endParaRPr/>
          </a:p>
        </p:txBody>
      </p:sp>
      <p:sp>
        <p:nvSpPr>
          <p:cNvPr id="206" name="Google Shape;206;g28ef3a98cce_0_4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28ef3a98cce_0_7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g28ef3a98cce_0_7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t>We have instances where entries are not made by the district.</a:t>
            </a:r>
            <a:endParaRPr/>
          </a:p>
        </p:txBody>
      </p:sp>
      <p:sp>
        <p:nvSpPr>
          <p:cNvPr id="213" name="Google Shape;213;g28ef3a98cce_0_7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26b718a981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26b718a981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6b718a9812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6b718a9812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6b718a9812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g26b718a9812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FS used to review and “sign off” on 20-21 Annual Report Data which is then used to calculate General Aids &amp; used by public. </a:t>
            </a:r>
            <a:endParaRPr/>
          </a:p>
          <a:p>
            <a:pPr marL="0" lvl="0" indent="0" algn="l" rtl="0">
              <a:spcBef>
                <a:spcPts val="0"/>
              </a:spcBef>
              <a:spcAft>
                <a:spcPts val="0"/>
              </a:spcAft>
              <a:buNone/>
            </a:pPr>
            <a:r>
              <a:rPr lang="en"/>
              <a:t>FS used during auditor workpaper reviews which occur annually. </a:t>
            </a:r>
            <a:endParaRPr/>
          </a:p>
          <a:p>
            <a:pPr marL="0" lvl="0" indent="0" algn="l" rtl="0">
              <a:spcBef>
                <a:spcPts val="0"/>
              </a:spcBef>
              <a:spcAft>
                <a:spcPts val="0"/>
              </a:spcAft>
              <a:buNone/>
            </a:pPr>
            <a:r>
              <a:rPr lang="en"/>
              <a:t>FS used to collect federal and state single audit information which we are required to follow up on.</a:t>
            </a:r>
            <a:endParaRPr/>
          </a:p>
          <a:p>
            <a:pPr marL="0" lvl="0" indent="0" algn="l" rtl="0">
              <a:spcBef>
                <a:spcPts val="0"/>
              </a:spcBef>
              <a:spcAft>
                <a:spcPts val="0"/>
              </a:spcAft>
              <a:buNone/>
            </a:pPr>
            <a:r>
              <a:rPr lang="en"/>
              <a:t>LAB audits department with regard to SFS data collection. </a:t>
            </a:r>
            <a:endParaRPr/>
          </a:p>
          <a:p>
            <a:pPr marL="0" lvl="0" indent="0" algn="l" rtl="0">
              <a:spcBef>
                <a:spcPts val="0"/>
              </a:spcBef>
              <a:spcAft>
                <a:spcPts val="0"/>
              </a:spcAft>
              <a:buNone/>
            </a:pPr>
            <a:r>
              <a:rPr lang="en"/>
              <a:t>Late FS Submission – letter gets sent to </a:t>
            </a:r>
            <a:endParaRPr/>
          </a:p>
        </p:txBody>
      </p:sp>
      <p:sp>
        <p:nvSpPr>
          <p:cNvPr id="232" name="Google Shape;232;g26b718a9812_0_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2be8c417980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2be8c417980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General aids cluster, special education, pupil transportation, AGR, Common School Fund, Per Pupil Aid, etc.</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c1d99405da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g2c1d99405da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t>We have instances where entries are not made by the district.</a:t>
            </a:r>
            <a:endParaRPr/>
          </a:p>
        </p:txBody>
      </p:sp>
      <p:sp>
        <p:nvSpPr>
          <p:cNvPr id="240" name="Google Shape;240;g2c1d99405da_0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be8c417980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2be8c417980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Show all button</a:t>
            </a:r>
            <a:endParaRPr/>
          </a:p>
          <a:p>
            <a:pPr marL="0" lvl="0" indent="0" algn="l" rtl="0">
              <a:spcBef>
                <a:spcPts val="0"/>
              </a:spcBef>
              <a:spcAft>
                <a:spcPts val="0"/>
              </a:spcAft>
              <a:buNone/>
            </a:pPr>
            <a:r>
              <a:rPr lang="en"/>
              <a:t>Drop down for editing</a:t>
            </a:r>
            <a:endParaRPr/>
          </a:p>
          <a:p>
            <a:pPr marL="0" lvl="0" indent="0" algn="l" rtl="0">
              <a:spcBef>
                <a:spcPts val="0"/>
              </a:spcBef>
              <a:spcAft>
                <a:spcPts val="0"/>
              </a:spcAft>
              <a:buNone/>
            </a:pPr>
            <a:r>
              <a:rPr lang="en"/>
              <a:t>Reference the debt entry examples</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be8c417980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2be8c417980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2c1d99405da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2c1d99405d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2c1d99405d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2c1d99405d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be8c417980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2be8c417980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2be8c417980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2be8c417980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8ef3a98cce_0_1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g28ef3a98cce_0_15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200" baseline="30000">
                <a:solidFill>
                  <a:schemeClr val="dk1"/>
                </a:solidFill>
                <a:latin typeface="Calibri"/>
                <a:ea typeface="Calibri"/>
                <a:cs typeface="Calibri"/>
                <a:sym typeface="Calibri"/>
              </a:rPr>
              <a:t>This isn’t different as DPI appendix to SSAG and Audit Manual had similar/same wording and audit programs, but audit manual now states it’s serves as both.</a:t>
            </a:r>
            <a:endParaRPr/>
          </a:p>
          <a:p>
            <a:pPr marL="0" lvl="0" indent="0" algn="l" rtl="0">
              <a:spcBef>
                <a:spcPts val="0"/>
              </a:spcBef>
              <a:spcAft>
                <a:spcPts val="0"/>
              </a:spcAft>
              <a:buNone/>
            </a:pPr>
            <a:r>
              <a:rPr lang="en" sz="1200" baseline="30000">
                <a:solidFill>
                  <a:schemeClr val="dk1"/>
                </a:solidFill>
                <a:latin typeface="Calibri"/>
                <a:ea typeface="Calibri"/>
                <a:cs typeface="Calibri"/>
                <a:sym typeface="Calibri"/>
              </a:rPr>
              <a:t>Easier to maintain and provide consistency.</a:t>
            </a:r>
            <a:endParaRPr/>
          </a:p>
        </p:txBody>
      </p:sp>
      <p:sp>
        <p:nvSpPr>
          <p:cNvPr id="69" name="Google Shape;69;g28ef3a98cce_0_15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8ef3a98cce_0_1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g28ef3a98cce_0_15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200" baseline="30000">
                <a:solidFill>
                  <a:schemeClr val="dk1"/>
                </a:solidFill>
                <a:latin typeface="Calibri"/>
                <a:ea typeface="Calibri"/>
                <a:cs typeface="Calibri"/>
                <a:sym typeface="Calibri"/>
              </a:rPr>
              <a:t>Previous inconsistencies between auditors when deciding what programs to audit for those audits not qualifying for SSAG.</a:t>
            </a:r>
            <a:endParaRPr/>
          </a:p>
          <a:p>
            <a:pPr marL="0" lvl="0" indent="0" algn="l" rtl="0">
              <a:spcBef>
                <a:spcPts val="0"/>
              </a:spcBef>
              <a:spcAft>
                <a:spcPts val="0"/>
              </a:spcAft>
              <a:buNone/>
            </a:pPr>
            <a:r>
              <a:rPr lang="en" sz="1200" baseline="30000">
                <a:solidFill>
                  <a:schemeClr val="dk1"/>
                </a:solidFill>
                <a:latin typeface="Calibri"/>
                <a:ea typeface="Calibri"/>
                <a:cs typeface="Calibri"/>
                <a:sym typeface="Calibri"/>
              </a:rPr>
              <a:t>During auditor WP reviews in the past few years, noted audits in accordance with SSAG had issues with state major program determination. Documentation did not always include all necessary information.</a:t>
            </a:r>
            <a:endParaRPr/>
          </a:p>
        </p:txBody>
      </p:sp>
      <p:sp>
        <p:nvSpPr>
          <p:cNvPr id="76" name="Google Shape;76;g28ef3a98cce_0_15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c1d99405d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c1d99405d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currently have equalization aid as designated major and special education and pupil transportation as type A programs. What this means is that these will no longer be allowed to be required to be major or type A programs by DPI so they will not be required to be tested every year for designated major or at least once every 3 years for type A. They will now go through risk assessment like federal programs.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8ef3a98cce_0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g28ef3a98cce_0_10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 name="Google Shape;89;g28ef3a98cce_0_10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8ef3a98cce_0_1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g28ef3a98cce_0_1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We did move this back as this is something we hope to continue working with districts on</a:t>
            </a:r>
            <a:endParaRPr/>
          </a:p>
        </p:txBody>
      </p:sp>
      <p:sp>
        <p:nvSpPr>
          <p:cNvPr id="97" name="Google Shape;97;g28ef3a98cce_0_1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8ef3a98cce_0_1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g28ef3a98cce_0_1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g28ef3a98cce_0_12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0"/>
        <p:cNvGrpSpPr/>
        <p:nvPr/>
      </p:nvGrpSpPr>
      <p:grpSpPr>
        <a:xfrm>
          <a:off x="0" y="0"/>
          <a:ext cx="0" cy="0"/>
          <a:chOff x="0" y="0"/>
          <a:chExt cx="0" cy="0"/>
        </a:xfrm>
      </p:grpSpPr>
      <p:sp>
        <p:nvSpPr>
          <p:cNvPr id="11" name="Google Shape;11;p2"/>
          <p:cNvSpPr txBox="1">
            <a:spLocks noGrp="1"/>
          </p:cNvSpPr>
          <p:nvPr>
            <p:ph type="body" idx="1"/>
          </p:nvPr>
        </p:nvSpPr>
        <p:spPr>
          <a:xfrm>
            <a:off x="1416575" y="1293834"/>
            <a:ext cx="6311400" cy="1262700"/>
          </a:xfrm>
          <a:prstGeom prst="rect">
            <a:avLst/>
          </a:prstGeom>
          <a:noFill/>
          <a:ln>
            <a:noFill/>
          </a:ln>
        </p:spPr>
        <p:txBody>
          <a:bodyPr spcFirstLastPara="1" wrap="square" lIns="91425" tIns="45700" rIns="91425" bIns="45700" anchor="t" anchorCtr="0">
            <a:noAutofit/>
          </a:bodyPr>
          <a:lstStyle>
            <a:lvl1pPr marL="457200" lvl="0" indent="-228600" algn="ctr" rtl="0">
              <a:lnSpc>
                <a:spcPct val="106111"/>
              </a:lnSpc>
              <a:spcBef>
                <a:spcPts val="0"/>
              </a:spcBef>
              <a:spcAft>
                <a:spcPts val="0"/>
              </a:spcAft>
              <a:buClr>
                <a:srgbClr val="333399"/>
              </a:buClr>
              <a:buSzPts val="3600"/>
              <a:buNone/>
              <a:defRPr sz="3600">
                <a:solidFill>
                  <a:srgbClr val="333399"/>
                </a:solidFill>
                <a:latin typeface="Lato Black"/>
                <a:ea typeface="Lato Black"/>
                <a:cs typeface="Lato Black"/>
                <a:sym typeface="Lato Black"/>
              </a:defRPr>
            </a:lvl1pPr>
            <a:lvl2pPr marL="914400" lvl="1" indent="-228600" algn="l" rtl="0">
              <a:lnSpc>
                <a:spcPct val="150000"/>
              </a:lnSpc>
              <a:spcBef>
                <a:spcPts val="3000"/>
              </a:spcBef>
              <a:spcAft>
                <a:spcPts val="0"/>
              </a:spcAft>
              <a:buClr>
                <a:srgbClr val="333399"/>
              </a:buClr>
              <a:buSzPts val="2637"/>
              <a:buNone/>
              <a:defRPr sz="2637">
                <a:solidFill>
                  <a:srgbClr val="333399"/>
                </a:solidFill>
                <a:latin typeface="Calibri"/>
                <a:ea typeface="Calibri"/>
                <a:cs typeface="Calibri"/>
                <a:sym typeface="Calibri"/>
              </a:defRPr>
            </a:lvl2pPr>
            <a:lvl3pPr marL="1371600" lvl="2" indent="-396049" algn="l" rtl="0">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3pPr>
            <a:lvl4pPr marL="1828800" lvl="3" indent="-396049" algn="l" rtl="0">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4pPr>
            <a:lvl5pPr marL="2286000" lvl="4" indent="-396049" algn="l" rtl="0">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12" name="Google Shape;12;p2"/>
          <p:cNvSpPr txBox="1">
            <a:spLocks noGrp="1"/>
          </p:cNvSpPr>
          <p:nvPr>
            <p:ph type="body" idx="2"/>
          </p:nvPr>
        </p:nvSpPr>
        <p:spPr>
          <a:xfrm>
            <a:off x="5458013" y="3035370"/>
            <a:ext cx="2228700" cy="1123800"/>
          </a:xfrm>
          <a:prstGeom prst="rect">
            <a:avLst/>
          </a:prstGeom>
          <a:noFill/>
          <a:ln>
            <a:noFill/>
          </a:ln>
        </p:spPr>
        <p:txBody>
          <a:bodyPr spcFirstLastPara="1" wrap="square" lIns="91425" tIns="45700" rIns="91425" bIns="45700" anchor="t" anchorCtr="0">
            <a:normAutofit/>
          </a:bodyPr>
          <a:lstStyle>
            <a:lvl1pPr marL="457200" lvl="0" indent="-228600" algn="l" rtl="0">
              <a:lnSpc>
                <a:spcPct val="100000"/>
              </a:lnSpc>
              <a:spcBef>
                <a:spcPts val="0"/>
              </a:spcBef>
              <a:spcAft>
                <a:spcPts val="0"/>
              </a:spcAft>
              <a:buClr>
                <a:schemeClr val="dk1"/>
              </a:buClr>
              <a:buSzPts val="1800"/>
              <a:buNone/>
              <a:defRPr sz="1800"/>
            </a:lvl1pPr>
            <a:lvl2pPr marL="914400" lvl="1" indent="-228600" algn="l" rtl="0">
              <a:lnSpc>
                <a:spcPct val="100000"/>
              </a:lnSpc>
              <a:spcBef>
                <a:spcPts val="3000"/>
              </a:spcBef>
              <a:spcAft>
                <a:spcPts val="0"/>
              </a:spcAft>
              <a:buClr>
                <a:schemeClr val="dk1"/>
              </a:buClr>
              <a:buSzPts val="1465"/>
              <a:buNone/>
              <a:defRPr sz="1465"/>
            </a:lvl2pPr>
            <a:lvl3pPr marL="1371600" lvl="2" indent="-228600" algn="l" rtl="0">
              <a:lnSpc>
                <a:spcPct val="100000"/>
              </a:lnSpc>
              <a:spcBef>
                <a:spcPts val="375"/>
              </a:spcBef>
              <a:spcAft>
                <a:spcPts val="0"/>
              </a:spcAft>
              <a:buClr>
                <a:schemeClr val="dk1"/>
              </a:buClr>
              <a:buSzPts val="1465"/>
              <a:buNone/>
              <a:defRPr sz="1465"/>
            </a:lvl3pPr>
            <a:lvl4pPr marL="1828800" lvl="3" indent="-228600" algn="l" rtl="0">
              <a:lnSpc>
                <a:spcPct val="100000"/>
              </a:lnSpc>
              <a:spcBef>
                <a:spcPts val="375"/>
              </a:spcBef>
              <a:spcAft>
                <a:spcPts val="0"/>
              </a:spcAft>
              <a:buClr>
                <a:schemeClr val="dk1"/>
              </a:buClr>
              <a:buSzPts val="1465"/>
              <a:buNone/>
              <a:defRPr sz="1465"/>
            </a:lvl4pPr>
            <a:lvl5pPr marL="2286000" lvl="4" indent="-228600" algn="l" rtl="0">
              <a:lnSpc>
                <a:spcPct val="100000"/>
              </a:lnSpc>
              <a:spcBef>
                <a:spcPts val="375"/>
              </a:spcBef>
              <a:spcAft>
                <a:spcPts val="0"/>
              </a:spcAft>
              <a:buClr>
                <a:schemeClr val="dk1"/>
              </a:buClr>
              <a:buSzPts val="1465"/>
              <a:buNone/>
              <a:defRPr sz="1465"/>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pic>
        <p:nvPicPr>
          <p:cNvPr id="13" name="Google Shape;13;p2"/>
          <p:cNvPicPr preferRelativeResize="0"/>
          <p:nvPr/>
        </p:nvPicPr>
        <p:blipFill rotWithShape="1">
          <a:blip r:embed="rId2">
            <a:alphaModFix/>
          </a:blip>
          <a:srcRect t="3725" b="9439"/>
          <a:stretch/>
        </p:blipFill>
        <p:spPr>
          <a:xfrm>
            <a:off x="0" y="3392384"/>
            <a:ext cx="9141827" cy="175111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7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75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75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75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75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fade">
                                      <p:cBhvr>
                                        <p:cTn id="37" dur="75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fade">
                                      <p:cBhvr>
                                        <p:cTn id="42" dur="750"/>
                                        <p:tgtEl>
                                          <p:spTgt spid="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fade">
                                      <p:cBhvr>
                                        <p:cTn id="47" dur="750"/>
                                        <p:tgtEl>
                                          <p:spTgt spid="11">
                                            <p:txEl>
                                              <p:pRg st="8" end="8"/>
                                            </p:txEl>
                                          </p:spTgt>
                                        </p:tgtEl>
                                      </p:cBhvr>
                                    </p:animEffect>
                                  </p:childTnLst>
                                </p:cTn>
                              </p:par>
                            </p:childTnLst>
                          </p:cTn>
                        </p:par>
                        <p:par>
                          <p:cTn id="48" fill="hold">
                            <p:stCondLst>
                              <p:cond delay="750"/>
                            </p:stCondLst>
                            <p:childTnLst>
                              <p:par>
                                <p:cTn id="49" presetID="10" presetClass="entr" presetSubtype="0" fill="hold" nodeType="afterEffect">
                                  <p:stCondLst>
                                    <p:cond delay="0"/>
                                  </p:stCondLst>
                                  <p:childTnLst>
                                    <p:set>
                                      <p:cBhvr>
                                        <p:cTn id="50" dur="1" fill="hold">
                                          <p:stCondLst>
                                            <p:cond delay="0"/>
                                          </p:stCondLst>
                                        </p:cTn>
                                        <p:tgtEl>
                                          <p:spTgt spid="12">
                                            <p:txEl>
                                              <p:pRg st="0" end="0"/>
                                            </p:txEl>
                                          </p:spTgt>
                                        </p:tgtEl>
                                        <p:attrNameLst>
                                          <p:attrName>style.visibility</p:attrName>
                                        </p:attrNameLst>
                                      </p:cBhvr>
                                      <p:to>
                                        <p:strVal val="visible"/>
                                      </p:to>
                                    </p:set>
                                    <p:animEffect transition="in" filter="fade">
                                      <p:cBhvr>
                                        <p:cTn id="51" dur="750"/>
                                        <p:tgtEl>
                                          <p:spTgt spid="12">
                                            <p:txEl>
                                              <p:pRg st="0" end="0"/>
                                            </p:txEl>
                                          </p:spTgt>
                                        </p:tgtEl>
                                      </p:cBhvr>
                                    </p:animEffect>
                                  </p:childTnLst>
                                </p:cTn>
                              </p:par>
                            </p:childTnLst>
                          </p:cTn>
                        </p:par>
                        <p:par>
                          <p:cTn id="52" fill="hold">
                            <p:stCondLst>
                              <p:cond delay="1500"/>
                            </p:stCondLst>
                            <p:childTnLst>
                              <p:par>
                                <p:cTn id="53" presetID="10" presetClass="entr" presetSubtype="0" fill="hold" nodeType="afterEffect">
                                  <p:stCondLst>
                                    <p:cond delay="0"/>
                                  </p:stCondLst>
                                  <p:childTnLst>
                                    <p:set>
                                      <p:cBhvr>
                                        <p:cTn id="54" dur="1" fill="hold">
                                          <p:stCondLst>
                                            <p:cond delay="0"/>
                                          </p:stCondLst>
                                        </p:cTn>
                                        <p:tgtEl>
                                          <p:spTgt spid="12">
                                            <p:txEl>
                                              <p:pRg st="1" end="1"/>
                                            </p:txEl>
                                          </p:spTgt>
                                        </p:tgtEl>
                                        <p:attrNameLst>
                                          <p:attrName>style.visibility</p:attrName>
                                        </p:attrNameLst>
                                      </p:cBhvr>
                                      <p:to>
                                        <p:strVal val="visible"/>
                                      </p:to>
                                    </p:set>
                                    <p:animEffect transition="in" filter="fade">
                                      <p:cBhvr>
                                        <p:cTn id="55" dur="750"/>
                                        <p:tgtEl>
                                          <p:spTgt spid="12">
                                            <p:txEl>
                                              <p:pRg st="1" end="1"/>
                                            </p:txEl>
                                          </p:spTgt>
                                        </p:tgtEl>
                                      </p:cBhvr>
                                    </p:animEffect>
                                  </p:childTnLst>
                                </p:cTn>
                              </p:par>
                            </p:childTnLst>
                          </p:cTn>
                        </p:par>
                        <p:par>
                          <p:cTn id="56" fill="hold">
                            <p:stCondLst>
                              <p:cond delay="2250"/>
                            </p:stCondLst>
                            <p:childTnLst>
                              <p:par>
                                <p:cTn id="57" presetID="10" presetClass="entr" presetSubtype="0" fill="hold" nodeType="afterEffect">
                                  <p:stCondLst>
                                    <p:cond delay="0"/>
                                  </p:stCondLst>
                                  <p:childTnLst>
                                    <p:set>
                                      <p:cBhvr>
                                        <p:cTn id="58" dur="1" fill="hold">
                                          <p:stCondLst>
                                            <p:cond delay="0"/>
                                          </p:stCondLst>
                                        </p:cTn>
                                        <p:tgtEl>
                                          <p:spTgt spid="12">
                                            <p:txEl>
                                              <p:pRg st="2" end="2"/>
                                            </p:txEl>
                                          </p:spTgt>
                                        </p:tgtEl>
                                        <p:attrNameLst>
                                          <p:attrName>style.visibility</p:attrName>
                                        </p:attrNameLst>
                                      </p:cBhvr>
                                      <p:to>
                                        <p:strVal val="visible"/>
                                      </p:to>
                                    </p:set>
                                    <p:animEffect transition="in" filter="fade">
                                      <p:cBhvr>
                                        <p:cTn id="59" dur="750"/>
                                        <p:tgtEl>
                                          <p:spTgt spid="12">
                                            <p:txEl>
                                              <p:pRg st="2" end="2"/>
                                            </p:txEl>
                                          </p:spTgt>
                                        </p:tgtEl>
                                      </p:cBhvr>
                                    </p:animEffect>
                                  </p:childTnLst>
                                </p:cTn>
                              </p:par>
                            </p:childTnLst>
                          </p:cTn>
                        </p:par>
                        <p:par>
                          <p:cTn id="60" fill="hold">
                            <p:stCondLst>
                              <p:cond delay="3000"/>
                            </p:stCondLst>
                            <p:childTnLst>
                              <p:par>
                                <p:cTn id="61" presetID="10" presetClass="entr" presetSubtype="0" fill="hold" nodeType="afterEffect">
                                  <p:stCondLst>
                                    <p:cond delay="0"/>
                                  </p:stCondLst>
                                  <p:childTnLst>
                                    <p:set>
                                      <p:cBhvr>
                                        <p:cTn id="62" dur="1" fill="hold">
                                          <p:stCondLst>
                                            <p:cond delay="0"/>
                                          </p:stCondLst>
                                        </p:cTn>
                                        <p:tgtEl>
                                          <p:spTgt spid="12">
                                            <p:txEl>
                                              <p:pRg st="3" end="3"/>
                                            </p:txEl>
                                          </p:spTgt>
                                        </p:tgtEl>
                                        <p:attrNameLst>
                                          <p:attrName>style.visibility</p:attrName>
                                        </p:attrNameLst>
                                      </p:cBhvr>
                                      <p:to>
                                        <p:strVal val="visible"/>
                                      </p:to>
                                    </p:set>
                                    <p:animEffect transition="in" filter="fade">
                                      <p:cBhvr>
                                        <p:cTn id="63" dur="750"/>
                                        <p:tgtEl>
                                          <p:spTgt spid="12">
                                            <p:txEl>
                                              <p:pRg st="3" end="3"/>
                                            </p:txEl>
                                          </p:spTgt>
                                        </p:tgtEl>
                                      </p:cBhvr>
                                    </p:animEffect>
                                  </p:childTnLst>
                                </p:cTn>
                              </p:par>
                            </p:childTnLst>
                          </p:cTn>
                        </p:par>
                        <p:par>
                          <p:cTn id="64" fill="hold">
                            <p:stCondLst>
                              <p:cond delay="3750"/>
                            </p:stCondLst>
                            <p:childTnLst>
                              <p:par>
                                <p:cTn id="65" presetID="10" presetClass="entr" presetSubtype="0" fill="hold" nodeType="afterEffect">
                                  <p:stCondLst>
                                    <p:cond delay="0"/>
                                  </p:stCondLst>
                                  <p:childTnLst>
                                    <p:set>
                                      <p:cBhvr>
                                        <p:cTn id="66" dur="1" fill="hold">
                                          <p:stCondLst>
                                            <p:cond delay="0"/>
                                          </p:stCondLst>
                                        </p:cTn>
                                        <p:tgtEl>
                                          <p:spTgt spid="12">
                                            <p:txEl>
                                              <p:pRg st="4" end="4"/>
                                            </p:txEl>
                                          </p:spTgt>
                                        </p:tgtEl>
                                        <p:attrNameLst>
                                          <p:attrName>style.visibility</p:attrName>
                                        </p:attrNameLst>
                                      </p:cBhvr>
                                      <p:to>
                                        <p:strVal val="visible"/>
                                      </p:to>
                                    </p:set>
                                    <p:animEffect transition="in" filter="fade">
                                      <p:cBhvr>
                                        <p:cTn id="67" dur="750"/>
                                        <p:tgtEl>
                                          <p:spTgt spid="12">
                                            <p:txEl>
                                              <p:pRg st="4" end="4"/>
                                            </p:txEl>
                                          </p:spTgt>
                                        </p:tgtEl>
                                      </p:cBhvr>
                                    </p:animEffect>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12">
                                            <p:txEl>
                                              <p:pRg st="5" end="5"/>
                                            </p:txEl>
                                          </p:spTgt>
                                        </p:tgtEl>
                                        <p:attrNameLst>
                                          <p:attrName>style.visibility</p:attrName>
                                        </p:attrNameLst>
                                      </p:cBhvr>
                                      <p:to>
                                        <p:strVal val="visible"/>
                                      </p:to>
                                    </p:set>
                                    <p:animEffect transition="in" filter="fade">
                                      <p:cBhvr>
                                        <p:cTn id="71" dur="750"/>
                                        <p:tgtEl>
                                          <p:spTgt spid="12">
                                            <p:txEl>
                                              <p:pRg st="5" end="5"/>
                                            </p:txEl>
                                          </p:spTgt>
                                        </p:tgtEl>
                                      </p:cBhvr>
                                    </p:animEffect>
                                  </p:childTnLst>
                                </p:cTn>
                              </p:par>
                            </p:childTnLst>
                          </p:cTn>
                        </p:par>
                        <p:par>
                          <p:cTn id="72" fill="hold">
                            <p:stCondLst>
                              <p:cond delay="5250"/>
                            </p:stCondLst>
                            <p:childTnLst>
                              <p:par>
                                <p:cTn id="73" presetID="10" presetClass="entr" presetSubtype="0" fill="hold" nodeType="afterEffect">
                                  <p:stCondLst>
                                    <p:cond delay="0"/>
                                  </p:stCondLst>
                                  <p:childTnLst>
                                    <p:set>
                                      <p:cBhvr>
                                        <p:cTn id="74" dur="1" fill="hold">
                                          <p:stCondLst>
                                            <p:cond delay="0"/>
                                          </p:stCondLst>
                                        </p:cTn>
                                        <p:tgtEl>
                                          <p:spTgt spid="12">
                                            <p:txEl>
                                              <p:pRg st="6" end="6"/>
                                            </p:txEl>
                                          </p:spTgt>
                                        </p:tgtEl>
                                        <p:attrNameLst>
                                          <p:attrName>style.visibility</p:attrName>
                                        </p:attrNameLst>
                                      </p:cBhvr>
                                      <p:to>
                                        <p:strVal val="visible"/>
                                      </p:to>
                                    </p:set>
                                    <p:animEffect transition="in" filter="fade">
                                      <p:cBhvr>
                                        <p:cTn id="75" dur="750"/>
                                        <p:tgtEl>
                                          <p:spTgt spid="12">
                                            <p:txEl>
                                              <p:pRg st="6" end="6"/>
                                            </p:txEl>
                                          </p:spTgt>
                                        </p:tgtEl>
                                      </p:cBhvr>
                                    </p:animEffect>
                                  </p:childTnLst>
                                </p:cTn>
                              </p:par>
                            </p:childTnLst>
                          </p:cTn>
                        </p:par>
                        <p:par>
                          <p:cTn id="76" fill="hold">
                            <p:stCondLst>
                              <p:cond delay="6000"/>
                            </p:stCondLst>
                            <p:childTnLst>
                              <p:par>
                                <p:cTn id="77" presetID="10" presetClass="entr" presetSubtype="0" fill="hold" nodeType="afterEffect">
                                  <p:stCondLst>
                                    <p:cond delay="0"/>
                                  </p:stCondLst>
                                  <p:childTnLst>
                                    <p:set>
                                      <p:cBhvr>
                                        <p:cTn id="78" dur="1" fill="hold">
                                          <p:stCondLst>
                                            <p:cond delay="0"/>
                                          </p:stCondLst>
                                        </p:cTn>
                                        <p:tgtEl>
                                          <p:spTgt spid="12">
                                            <p:txEl>
                                              <p:pRg st="7" end="7"/>
                                            </p:txEl>
                                          </p:spTgt>
                                        </p:tgtEl>
                                        <p:attrNameLst>
                                          <p:attrName>style.visibility</p:attrName>
                                        </p:attrNameLst>
                                      </p:cBhvr>
                                      <p:to>
                                        <p:strVal val="visible"/>
                                      </p:to>
                                    </p:set>
                                    <p:animEffect transition="in" filter="fade">
                                      <p:cBhvr>
                                        <p:cTn id="79" dur="750"/>
                                        <p:tgtEl>
                                          <p:spTgt spid="12">
                                            <p:txEl>
                                              <p:pRg st="7" end="7"/>
                                            </p:txEl>
                                          </p:spTgt>
                                        </p:tgtEl>
                                      </p:cBhvr>
                                    </p:animEffect>
                                  </p:childTnLst>
                                </p:cTn>
                              </p:par>
                            </p:childTnLst>
                          </p:cTn>
                        </p:par>
                        <p:par>
                          <p:cTn id="80" fill="hold">
                            <p:stCondLst>
                              <p:cond delay="6750"/>
                            </p:stCondLst>
                            <p:childTnLst>
                              <p:par>
                                <p:cTn id="81" presetID="10" presetClass="entr" presetSubtype="0" fill="hold" nodeType="afterEffect">
                                  <p:stCondLst>
                                    <p:cond delay="0"/>
                                  </p:stCondLst>
                                  <p:childTnLst>
                                    <p:set>
                                      <p:cBhvr>
                                        <p:cTn id="82" dur="1" fill="hold">
                                          <p:stCondLst>
                                            <p:cond delay="0"/>
                                          </p:stCondLst>
                                        </p:cTn>
                                        <p:tgtEl>
                                          <p:spTgt spid="12">
                                            <p:txEl>
                                              <p:pRg st="8" end="8"/>
                                            </p:txEl>
                                          </p:spTgt>
                                        </p:tgtEl>
                                        <p:attrNameLst>
                                          <p:attrName>style.visibility</p:attrName>
                                        </p:attrNameLst>
                                      </p:cBhvr>
                                      <p:to>
                                        <p:strVal val="visible"/>
                                      </p:to>
                                    </p:set>
                                    <p:animEffect transition="in" filter="fade">
                                      <p:cBhvr>
                                        <p:cTn id="83" dur="75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only">
  <p:cSld name="Text only">
    <p:spTree>
      <p:nvGrpSpPr>
        <p:cNvPr id="1" name="Shape 14"/>
        <p:cNvGrpSpPr/>
        <p:nvPr/>
      </p:nvGrpSpPr>
      <p:grpSpPr>
        <a:xfrm>
          <a:off x="0" y="0"/>
          <a:ext cx="0" cy="0"/>
          <a:chOff x="0" y="0"/>
          <a:chExt cx="0" cy="0"/>
        </a:xfrm>
      </p:grpSpPr>
      <p:sp>
        <p:nvSpPr>
          <p:cNvPr id="15" name="Google Shape;15;p3"/>
          <p:cNvSpPr txBox="1"/>
          <p:nvPr/>
        </p:nvSpPr>
        <p:spPr>
          <a:xfrm>
            <a:off x="-6304" y="0"/>
            <a:ext cx="9150300" cy="921600"/>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16" name="Google Shape;16;p3"/>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lvl1pPr marL="457200" lvl="0" indent="-228600" algn="ctr" rtl="0">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rtl="0">
              <a:lnSpc>
                <a:spcPct val="150000"/>
              </a:lnSpc>
              <a:spcBef>
                <a:spcPts val="3000"/>
              </a:spcBef>
              <a:spcAft>
                <a:spcPts val="0"/>
              </a:spcAft>
              <a:buClr>
                <a:schemeClr val="dk1"/>
              </a:buClr>
              <a:buSzPts val="1800"/>
              <a:buNone/>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17" name="Google Shape;17;p3"/>
          <p:cNvSpPr txBox="1">
            <a:spLocks noGrp="1"/>
          </p:cNvSpPr>
          <p:nvPr>
            <p:ph type="body" idx="2"/>
          </p:nvPr>
        </p:nvSpPr>
        <p:spPr>
          <a:xfrm>
            <a:off x="2052028" y="1197429"/>
            <a:ext cx="5046900" cy="2512800"/>
          </a:xfrm>
          <a:prstGeom prst="rect">
            <a:avLst/>
          </a:prstGeom>
          <a:noFill/>
          <a:ln>
            <a:noFill/>
          </a:ln>
        </p:spPr>
        <p:txBody>
          <a:bodyPr spcFirstLastPara="1" wrap="square" lIns="91425" tIns="45700" rIns="91425" bIns="45700" anchor="t" anchorCtr="0">
            <a:normAutofit/>
          </a:bodyPr>
          <a:lstStyle>
            <a:lvl1pPr marL="457200" lvl="0" indent="-381000" algn="l" rtl="0">
              <a:lnSpc>
                <a:spcPct val="150000"/>
              </a:lnSpc>
              <a:spcBef>
                <a:spcPts val="0"/>
              </a:spcBef>
              <a:spcAft>
                <a:spcPts val="0"/>
              </a:spcAft>
              <a:buClr>
                <a:schemeClr val="dk1"/>
              </a:buClr>
              <a:buSzPts val="2400"/>
              <a:buFont typeface="Arial"/>
              <a:buChar char="•"/>
              <a:defRPr sz="2400" b="1"/>
            </a:lvl1pPr>
            <a:lvl2pPr marL="914400" lvl="1" indent="-228600" algn="l" rtl="0">
              <a:lnSpc>
                <a:spcPct val="150000"/>
              </a:lnSpc>
              <a:spcBef>
                <a:spcPts val="439"/>
              </a:spcBef>
              <a:spcAft>
                <a:spcPts val="0"/>
              </a:spcAft>
              <a:buClr>
                <a:schemeClr val="dk1"/>
              </a:buClr>
              <a:buSzPts val="1758"/>
              <a:buNone/>
              <a:defRPr sz="1758"/>
            </a:lvl2pPr>
            <a:lvl3pPr marL="1371600" lvl="2" indent="-228600" algn="l" rtl="0">
              <a:lnSpc>
                <a:spcPct val="90000"/>
              </a:lnSpc>
              <a:spcBef>
                <a:spcPts val="375"/>
              </a:spcBef>
              <a:spcAft>
                <a:spcPts val="0"/>
              </a:spcAft>
              <a:buClr>
                <a:schemeClr val="dk1"/>
              </a:buClr>
              <a:buSzPts val="1758"/>
              <a:buNone/>
              <a:defRPr sz="1758"/>
            </a:lvl3pPr>
            <a:lvl4pPr marL="1828800" lvl="3" indent="-228600" algn="l" rtl="0">
              <a:lnSpc>
                <a:spcPct val="90000"/>
              </a:lnSpc>
              <a:spcBef>
                <a:spcPts val="375"/>
              </a:spcBef>
              <a:spcAft>
                <a:spcPts val="0"/>
              </a:spcAft>
              <a:buClr>
                <a:schemeClr val="dk1"/>
              </a:buClr>
              <a:buSzPts val="1758"/>
              <a:buNone/>
              <a:defRPr sz="1758"/>
            </a:lvl4pPr>
            <a:lvl5pPr marL="2286000" lvl="4" indent="-228600" algn="l" rtl="0">
              <a:lnSpc>
                <a:spcPct val="90000"/>
              </a:lnSpc>
              <a:spcBef>
                <a:spcPts val="375"/>
              </a:spcBef>
              <a:spcAft>
                <a:spcPts val="0"/>
              </a:spcAft>
              <a:buClr>
                <a:schemeClr val="dk1"/>
              </a:buClr>
              <a:buSzPts val="1758"/>
              <a:buNone/>
              <a:defRPr sz="1758"/>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pic>
        <p:nvPicPr>
          <p:cNvPr id="18" name="Google Shape;18;p3"/>
          <p:cNvPicPr preferRelativeResize="0"/>
          <p:nvPr/>
        </p:nvPicPr>
        <p:blipFill rotWithShape="1">
          <a:blip r:embed="rId2">
            <a:alphaModFix/>
          </a:blip>
          <a:srcRect l="109" t="7102" b="33564"/>
          <a:stretch/>
        </p:blipFill>
        <p:spPr>
          <a:xfrm>
            <a:off x="-8814" y="3710690"/>
            <a:ext cx="9152875" cy="1436291"/>
          </a:xfrm>
          <a:prstGeom prst="rect">
            <a:avLst/>
          </a:prstGeom>
          <a:noFill/>
          <a:ln>
            <a:noFill/>
          </a:ln>
        </p:spPr>
      </p:pic>
      <p:sp>
        <p:nvSpPr>
          <p:cNvPr id="19" name="Google Shape;19;p3"/>
          <p:cNvSpPr txBox="1"/>
          <p:nvPr/>
        </p:nvSpPr>
        <p:spPr>
          <a:xfrm>
            <a:off x="-6304" y="0"/>
            <a:ext cx="9150300" cy="921600"/>
          </a:xfrm>
          <a:prstGeom prst="rect">
            <a:avLst/>
          </a:prstGeom>
          <a:solidFill>
            <a:srgbClr val="262087"/>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616258" y="0"/>
            <a:ext cx="7886700" cy="914400"/>
          </a:xfrm>
          <a:prstGeom prst="rect">
            <a:avLst/>
          </a:prstGeom>
          <a:noFill/>
          <a:ln>
            <a:noFill/>
          </a:ln>
        </p:spPr>
        <p:txBody>
          <a:bodyPr spcFirstLastPara="1" wrap="square" lIns="91425" tIns="45700" rIns="91425" bIns="45700" anchor="ctr" anchorCtr="0">
            <a:normAutofit/>
          </a:bodyPr>
          <a:lstStyle>
            <a:lvl1pPr lvl="0" algn="ctr" rtl="0">
              <a:lnSpc>
                <a:spcPct val="90000"/>
              </a:lnSpc>
              <a:spcBef>
                <a:spcPts val="0"/>
              </a:spcBef>
              <a:spcAft>
                <a:spcPts val="0"/>
              </a:spcAft>
              <a:buClr>
                <a:schemeClr val="lt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 name="Google Shape;22;p4"/>
          <p:cNvSpPr txBox="1">
            <a:spLocks noGrp="1"/>
          </p:cNvSpPr>
          <p:nvPr>
            <p:ph type="body" idx="1"/>
          </p:nvPr>
        </p:nvSpPr>
        <p:spPr>
          <a:xfrm>
            <a:off x="2184116" y="1364104"/>
            <a:ext cx="4762500" cy="2478900"/>
          </a:xfrm>
          <a:prstGeom prst="rect">
            <a:avLst/>
          </a:prstGeom>
          <a:noFill/>
          <a:ln>
            <a:noFill/>
          </a:ln>
        </p:spPr>
        <p:txBody>
          <a:bodyPr spcFirstLastPara="1" wrap="square" lIns="91425" tIns="45700" rIns="91425" bIns="45700" anchor="t" anchorCtr="0">
            <a:normAutofit/>
          </a:bodyPr>
          <a:lstStyle>
            <a:lvl1pPr marL="457200" lvl="0" indent="-342900" algn="l" rtl="0">
              <a:lnSpc>
                <a:spcPct val="100000"/>
              </a:lnSpc>
              <a:spcBef>
                <a:spcPts val="0"/>
              </a:spcBef>
              <a:spcAft>
                <a:spcPts val="0"/>
              </a:spcAft>
              <a:buClr>
                <a:schemeClr val="dk1"/>
              </a:buClr>
              <a:buSzPts val="1800"/>
              <a:buChar char="•"/>
              <a:defRPr/>
            </a:lvl1pPr>
            <a:lvl2pPr marL="914400" lvl="1" indent="-228600" algn="l" rtl="0">
              <a:lnSpc>
                <a:spcPct val="150000"/>
              </a:lnSpc>
              <a:spcBef>
                <a:spcPts val="3000"/>
              </a:spcBef>
              <a:spcAft>
                <a:spcPts val="0"/>
              </a:spcAft>
              <a:buClr>
                <a:schemeClr val="dk1"/>
              </a:buClr>
              <a:buSzPts val="1800"/>
              <a:buNone/>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23" name="Google Shape;23;p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607">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607">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25" name="Google Shape;25;p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607">
                <a:solidFill>
                  <a:schemeClr val="dk1"/>
                </a:solidFill>
                <a:latin typeface="Calibri"/>
                <a:ea typeface="Calibri"/>
                <a:cs typeface="Calibri"/>
                <a:sym typeface="Calibri"/>
              </a:defRPr>
            </a:lvl1pPr>
            <a:lvl2pPr marL="0" marR="0" lvl="1" indent="0" algn="l" rtl="0">
              <a:spcBef>
                <a:spcPts val="0"/>
              </a:spcBef>
              <a:buNone/>
              <a:defRPr sz="1607">
                <a:solidFill>
                  <a:schemeClr val="dk1"/>
                </a:solidFill>
                <a:latin typeface="Calibri"/>
                <a:ea typeface="Calibri"/>
                <a:cs typeface="Calibri"/>
                <a:sym typeface="Calibri"/>
              </a:defRPr>
            </a:lvl2pPr>
            <a:lvl3pPr marL="0" marR="0" lvl="2" indent="0" algn="l" rtl="0">
              <a:spcBef>
                <a:spcPts val="0"/>
              </a:spcBef>
              <a:buNone/>
              <a:defRPr sz="1607">
                <a:solidFill>
                  <a:schemeClr val="dk1"/>
                </a:solidFill>
                <a:latin typeface="Calibri"/>
                <a:ea typeface="Calibri"/>
                <a:cs typeface="Calibri"/>
                <a:sym typeface="Calibri"/>
              </a:defRPr>
            </a:lvl3pPr>
            <a:lvl4pPr marL="0" marR="0" lvl="3" indent="0" algn="l" rtl="0">
              <a:spcBef>
                <a:spcPts val="0"/>
              </a:spcBef>
              <a:buNone/>
              <a:defRPr sz="1607">
                <a:solidFill>
                  <a:schemeClr val="dk1"/>
                </a:solidFill>
                <a:latin typeface="Calibri"/>
                <a:ea typeface="Calibri"/>
                <a:cs typeface="Calibri"/>
                <a:sym typeface="Calibri"/>
              </a:defRPr>
            </a:lvl4pPr>
            <a:lvl5pPr marL="0" marR="0" lvl="4" indent="0" algn="l" rtl="0">
              <a:spcBef>
                <a:spcPts val="0"/>
              </a:spcBef>
              <a:buNone/>
              <a:defRPr sz="1607">
                <a:solidFill>
                  <a:schemeClr val="dk1"/>
                </a:solidFill>
                <a:latin typeface="Calibri"/>
                <a:ea typeface="Calibri"/>
                <a:cs typeface="Calibri"/>
                <a:sym typeface="Calibri"/>
              </a:defRPr>
            </a:lvl5pPr>
            <a:lvl6pPr marL="0" marR="0" lvl="5" indent="0" algn="l" rtl="0">
              <a:spcBef>
                <a:spcPts val="0"/>
              </a:spcBef>
              <a:buNone/>
              <a:defRPr sz="1607">
                <a:solidFill>
                  <a:schemeClr val="dk1"/>
                </a:solidFill>
                <a:latin typeface="Calibri"/>
                <a:ea typeface="Calibri"/>
                <a:cs typeface="Calibri"/>
                <a:sym typeface="Calibri"/>
              </a:defRPr>
            </a:lvl6pPr>
            <a:lvl7pPr marL="0" marR="0" lvl="6" indent="0" algn="l" rtl="0">
              <a:spcBef>
                <a:spcPts val="0"/>
              </a:spcBef>
              <a:buNone/>
              <a:defRPr sz="1607">
                <a:solidFill>
                  <a:schemeClr val="dk1"/>
                </a:solidFill>
                <a:latin typeface="Calibri"/>
                <a:ea typeface="Calibri"/>
                <a:cs typeface="Calibri"/>
                <a:sym typeface="Calibri"/>
              </a:defRPr>
            </a:lvl7pPr>
            <a:lvl8pPr marL="0" marR="0" lvl="7" indent="0" algn="l" rtl="0">
              <a:spcBef>
                <a:spcPts val="0"/>
              </a:spcBef>
              <a:buNone/>
              <a:defRPr sz="1607">
                <a:solidFill>
                  <a:schemeClr val="dk1"/>
                </a:solidFill>
                <a:latin typeface="Calibri"/>
                <a:ea typeface="Calibri"/>
                <a:cs typeface="Calibri"/>
                <a:sym typeface="Calibri"/>
              </a:defRPr>
            </a:lvl8pPr>
            <a:lvl9pPr marL="0" marR="0" lvl="8" indent="0" algn="l" rtl="0">
              <a:spcBef>
                <a:spcPts val="0"/>
              </a:spcBef>
              <a:buNone/>
              <a:defRPr sz="1607">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26"/>
        <p:cNvGrpSpPr/>
        <p:nvPr/>
      </p:nvGrpSpPr>
      <p:grpSpPr>
        <a:xfrm>
          <a:off x="0" y="0"/>
          <a:ext cx="0" cy="0"/>
          <a:chOff x="0" y="0"/>
          <a:chExt cx="0" cy="0"/>
        </a:xfrm>
      </p:grpSpPr>
      <p:sp>
        <p:nvSpPr>
          <p:cNvPr id="27" name="Google Shape;27;p5"/>
          <p:cNvSpPr txBox="1"/>
          <p:nvPr/>
        </p:nvSpPr>
        <p:spPr>
          <a:xfrm>
            <a:off x="-6304" y="0"/>
            <a:ext cx="9150300" cy="921600"/>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a:solidFill>
                <a:schemeClr val="dk1"/>
              </a:solidFill>
              <a:latin typeface="Lato Black"/>
              <a:ea typeface="Lato Black"/>
              <a:cs typeface="Lato Black"/>
              <a:sym typeface="Lato Black"/>
            </a:endParaRPr>
          </a:p>
        </p:txBody>
      </p:sp>
      <p:sp>
        <p:nvSpPr>
          <p:cNvPr id="28" name="Google Shape;28;p5"/>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lvl1pPr marL="457200" lvl="0" indent="-228600" algn="ctr" rtl="0">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rtl="0">
              <a:lnSpc>
                <a:spcPct val="150000"/>
              </a:lnSpc>
              <a:spcBef>
                <a:spcPts val="3000"/>
              </a:spcBef>
              <a:spcAft>
                <a:spcPts val="0"/>
              </a:spcAft>
              <a:buClr>
                <a:schemeClr val="dk1"/>
              </a:buClr>
              <a:buSzPts val="1800"/>
              <a:buNone/>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29" name="Google Shape;29;p5"/>
          <p:cNvSpPr>
            <a:spLocks noGrp="1"/>
          </p:cNvSpPr>
          <p:nvPr>
            <p:ph type="media" idx="2"/>
          </p:nvPr>
        </p:nvSpPr>
        <p:spPr>
          <a:xfrm>
            <a:off x="2042012" y="1304873"/>
            <a:ext cx="5045100" cy="25305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R="0" lvl="1"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R="0" lvl="2"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pic>
        <p:nvPicPr>
          <p:cNvPr id="30" name="Google Shape;30;p5"/>
          <p:cNvPicPr preferRelativeResize="0"/>
          <p:nvPr/>
        </p:nvPicPr>
        <p:blipFill rotWithShape="1">
          <a:blip r:embed="rId2">
            <a:alphaModFix/>
          </a:blip>
          <a:srcRect l="109" t="7102" b="33564"/>
          <a:stretch/>
        </p:blipFill>
        <p:spPr>
          <a:xfrm>
            <a:off x="-8814" y="3710690"/>
            <a:ext cx="9152875" cy="143629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XL image">
  <p:cSld name="XL image">
    <p:spTree>
      <p:nvGrpSpPr>
        <p:cNvPr id="1" name="Shape 31"/>
        <p:cNvGrpSpPr/>
        <p:nvPr/>
      </p:nvGrpSpPr>
      <p:grpSpPr>
        <a:xfrm>
          <a:off x="0" y="0"/>
          <a:ext cx="0" cy="0"/>
          <a:chOff x="0" y="0"/>
          <a:chExt cx="0" cy="0"/>
        </a:xfrm>
      </p:grpSpPr>
      <p:sp>
        <p:nvSpPr>
          <p:cNvPr id="32" name="Google Shape;32;p6"/>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lvl1pPr marL="457200" lvl="0" indent="-228600" algn="ctr" rtl="0">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rtl="0">
              <a:lnSpc>
                <a:spcPct val="150000"/>
              </a:lnSpc>
              <a:spcBef>
                <a:spcPts val="3000"/>
              </a:spcBef>
              <a:spcAft>
                <a:spcPts val="0"/>
              </a:spcAft>
              <a:buClr>
                <a:schemeClr val="dk1"/>
              </a:buClr>
              <a:buSzPts val="1800"/>
              <a:buNone/>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pic>
        <p:nvPicPr>
          <p:cNvPr id="33" name="Google Shape;33;p6"/>
          <p:cNvPicPr preferRelativeResize="0"/>
          <p:nvPr/>
        </p:nvPicPr>
        <p:blipFill rotWithShape="1">
          <a:blip r:embed="rId2">
            <a:alphaModFix/>
          </a:blip>
          <a:srcRect l="109" t="7102" b="33564"/>
          <a:stretch/>
        </p:blipFill>
        <p:spPr>
          <a:xfrm>
            <a:off x="-8873" y="4598378"/>
            <a:ext cx="9152875" cy="57150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34"/>
        <p:cNvGrpSpPr/>
        <p:nvPr/>
      </p:nvGrpSpPr>
      <p:grpSpPr>
        <a:xfrm>
          <a:off x="0" y="0"/>
          <a:ext cx="0" cy="0"/>
          <a:chOff x="0" y="0"/>
          <a:chExt cx="0" cy="0"/>
        </a:xfrm>
      </p:grpSpPr>
      <p:sp>
        <p:nvSpPr>
          <p:cNvPr id="35" name="Google Shape;35;p7"/>
          <p:cNvSpPr txBox="1">
            <a:spLocks noGrp="1"/>
          </p:cNvSpPr>
          <p:nvPr>
            <p:ph type="body" idx="1"/>
          </p:nvPr>
        </p:nvSpPr>
        <p:spPr>
          <a:xfrm>
            <a:off x="1364321" y="1293834"/>
            <a:ext cx="6311400" cy="1262700"/>
          </a:xfrm>
          <a:prstGeom prst="rect">
            <a:avLst/>
          </a:prstGeom>
          <a:noFill/>
          <a:ln>
            <a:noFill/>
          </a:ln>
        </p:spPr>
        <p:txBody>
          <a:bodyPr spcFirstLastPara="1" wrap="square" lIns="91425" tIns="45700" rIns="91425" bIns="45700" anchor="t" anchorCtr="0">
            <a:noAutofit/>
          </a:bodyPr>
          <a:lstStyle>
            <a:lvl1pPr marL="457200" lvl="0" indent="-228600" algn="ctr" rtl="0">
              <a:lnSpc>
                <a:spcPct val="106111"/>
              </a:lnSpc>
              <a:spcBef>
                <a:spcPts val="0"/>
              </a:spcBef>
              <a:spcAft>
                <a:spcPts val="0"/>
              </a:spcAft>
              <a:buClr>
                <a:srgbClr val="333399"/>
              </a:buClr>
              <a:buSzPts val="3600"/>
              <a:buNone/>
              <a:defRPr sz="3600">
                <a:solidFill>
                  <a:srgbClr val="333399"/>
                </a:solidFill>
                <a:latin typeface="Lato Black"/>
                <a:ea typeface="Lato Black"/>
                <a:cs typeface="Lato Black"/>
                <a:sym typeface="Lato Black"/>
              </a:defRPr>
            </a:lvl1pPr>
            <a:lvl2pPr marL="914400" lvl="1" indent="-228600" algn="l" rtl="0">
              <a:lnSpc>
                <a:spcPct val="150000"/>
              </a:lnSpc>
              <a:spcBef>
                <a:spcPts val="3000"/>
              </a:spcBef>
              <a:spcAft>
                <a:spcPts val="0"/>
              </a:spcAft>
              <a:buClr>
                <a:srgbClr val="333399"/>
              </a:buClr>
              <a:buSzPts val="2637"/>
              <a:buNone/>
              <a:defRPr sz="2637">
                <a:solidFill>
                  <a:srgbClr val="333399"/>
                </a:solidFill>
                <a:latin typeface="Calibri"/>
                <a:ea typeface="Calibri"/>
                <a:cs typeface="Calibri"/>
                <a:sym typeface="Calibri"/>
              </a:defRPr>
            </a:lvl2pPr>
            <a:lvl3pPr marL="1371600" lvl="2" indent="-396049" algn="l" rtl="0">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3pPr>
            <a:lvl4pPr marL="1828800" lvl="3" indent="-396049" algn="l" rtl="0">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4pPr>
            <a:lvl5pPr marL="2286000" lvl="4" indent="-396049" algn="l" rtl="0">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5458013" y="3035370"/>
            <a:ext cx="2228700" cy="1123800"/>
          </a:xfrm>
          <a:prstGeom prst="rect">
            <a:avLst/>
          </a:prstGeom>
          <a:noFill/>
          <a:ln>
            <a:noFill/>
          </a:ln>
        </p:spPr>
        <p:txBody>
          <a:bodyPr spcFirstLastPara="1" wrap="square" lIns="91425" tIns="45700" rIns="91425" bIns="45700" anchor="t" anchorCtr="0">
            <a:normAutofit/>
          </a:bodyPr>
          <a:lstStyle>
            <a:lvl1pPr marL="457200" lvl="0" indent="-228600" algn="l" rtl="0">
              <a:lnSpc>
                <a:spcPct val="100000"/>
              </a:lnSpc>
              <a:spcBef>
                <a:spcPts val="0"/>
              </a:spcBef>
              <a:spcAft>
                <a:spcPts val="0"/>
              </a:spcAft>
              <a:buClr>
                <a:schemeClr val="dk1"/>
              </a:buClr>
              <a:buSzPts val="1800"/>
              <a:buNone/>
              <a:defRPr sz="1800"/>
            </a:lvl1pPr>
            <a:lvl2pPr marL="914400" lvl="1" indent="-228600" algn="l" rtl="0">
              <a:lnSpc>
                <a:spcPct val="100000"/>
              </a:lnSpc>
              <a:spcBef>
                <a:spcPts val="3000"/>
              </a:spcBef>
              <a:spcAft>
                <a:spcPts val="0"/>
              </a:spcAft>
              <a:buClr>
                <a:schemeClr val="dk1"/>
              </a:buClr>
              <a:buSzPts val="1465"/>
              <a:buNone/>
              <a:defRPr sz="1465"/>
            </a:lvl2pPr>
            <a:lvl3pPr marL="1371600" lvl="2" indent="-228600" algn="l" rtl="0">
              <a:lnSpc>
                <a:spcPct val="100000"/>
              </a:lnSpc>
              <a:spcBef>
                <a:spcPts val="375"/>
              </a:spcBef>
              <a:spcAft>
                <a:spcPts val="0"/>
              </a:spcAft>
              <a:buClr>
                <a:schemeClr val="dk1"/>
              </a:buClr>
              <a:buSzPts val="1465"/>
              <a:buNone/>
              <a:defRPr sz="1465"/>
            </a:lvl3pPr>
            <a:lvl4pPr marL="1828800" lvl="3" indent="-228600" algn="l" rtl="0">
              <a:lnSpc>
                <a:spcPct val="100000"/>
              </a:lnSpc>
              <a:spcBef>
                <a:spcPts val="375"/>
              </a:spcBef>
              <a:spcAft>
                <a:spcPts val="0"/>
              </a:spcAft>
              <a:buClr>
                <a:schemeClr val="dk1"/>
              </a:buClr>
              <a:buSzPts val="1465"/>
              <a:buNone/>
              <a:defRPr sz="1465"/>
            </a:lvl4pPr>
            <a:lvl5pPr marL="2286000" lvl="4" indent="-228600" algn="l" rtl="0">
              <a:lnSpc>
                <a:spcPct val="100000"/>
              </a:lnSpc>
              <a:spcBef>
                <a:spcPts val="375"/>
              </a:spcBef>
              <a:spcAft>
                <a:spcPts val="0"/>
              </a:spcAft>
              <a:buClr>
                <a:schemeClr val="dk1"/>
              </a:buClr>
              <a:buSzPts val="1465"/>
              <a:buNone/>
              <a:defRPr sz="1465"/>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pic>
        <p:nvPicPr>
          <p:cNvPr id="37" name="Google Shape;37;p7"/>
          <p:cNvPicPr preferRelativeResize="0"/>
          <p:nvPr/>
        </p:nvPicPr>
        <p:blipFill rotWithShape="1">
          <a:blip r:embed="rId2">
            <a:alphaModFix/>
          </a:blip>
          <a:srcRect l="209" t="7105" b="14555"/>
          <a:stretch/>
        </p:blipFill>
        <p:spPr>
          <a:xfrm>
            <a:off x="-1" y="3248879"/>
            <a:ext cx="9144058" cy="1896438"/>
          </a:xfrm>
          <a:prstGeom prst="rect">
            <a:avLst/>
          </a:prstGeom>
          <a:noFill/>
          <a:ln>
            <a:noFill/>
          </a:ln>
        </p:spPr>
      </p:pic>
      <p:pic>
        <p:nvPicPr>
          <p:cNvPr id="38" name="Google Shape;38;p7"/>
          <p:cNvPicPr preferRelativeResize="0"/>
          <p:nvPr/>
        </p:nvPicPr>
        <p:blipFill rotWithShape="1">
          <a:blip r:embed="rId3">
            <a:alphaModFix/>
          </a:blip>
          <a:srcRect/>
          <a:stretch/>
        </p:blipFill>
        <p:spPr>
          <a:xfrm>
            <a:off x="3262141" y="4465217"/>
            <a:ext cx="2624950" cy="57998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75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xEl>
                                              <p:pRg st="1" end="1"/>
                                            </p:txEl>
                                          </p:spTgt>
                                        </p:tgtEl>
                                        <p:attrNameLst>
                                          <p:attrName>style.visibility</p:attrName>
                                        </p:attrNameLst>
                                      </p:cBhvr>
                                      <p:to>
                                        <p:strVal val="visible"/>
                                      </p:to>
                                    </p:set>
                                    <p:animEffect transition="in" filter="fade">
                                      <p:cBhvr>
                                        <p:cTn id="12" dur="750"/>
                                        <p:tgtEl>
                                          <p:spTgt spid="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750"/>
                                        <p:tgtEl>
                                          <p:spTgt spid="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5">
                                            <p:txEl>
                                              <p:pRg st="3" end="3"/>
                                            </p:txEl>
                                          </p:spTgt>
                                        </p:tgtEl>
                                        <p:attrNameLst>
                                          <p:attrName>style.visibility</p:attrName>
                                        </p:attrNameLst>
                                      </p:cBhvr>
                                      <p:to>
                                        <p:strVal val="visible"/>
                                      </p:to>
                                    </p:set>
                                    <p:animEffect transition="in" filter="fade">
                                      <p:cBhvr>
                                        <p:cTn id="22" dur="750"/>
                                        <p:tgtEl>
                                          <p:spTgt spid="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5">
                                            <p:txEl>
                                              <p:pRg st="4" end="4"/>
                                            </p:txEl>
                                          </p:spTgt>
                                        </p:tgtEl>
                                        <p:attrNameLst>
                                          <p:attrName>style.visibility</p:attrName>
                                        </p:attrNameLst>
                                      </p:cBhvr>
                                      <p:to>
                                        <p:strVal val="visible"/>
                                      </p:to>
                                    </p:set>
                                    <p:animEffect transition="in" filter="fade">
                                      <p:cBhvr>
                                        <p:cTn id="27" dur="750"/>
                                        <p:tgtEl>
                                          <p:spTgt spid="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5">
                                            <p:txEl>
                                              <p:pRg st="5" end="5"/>
                                            </p:txEl>
                                          </p:spTgt>
                                        </p:tgtEl>
                                        <p:attrNameLst>
                                          <p:attrName>style.visibility</p:attrName>
                                        </p:attrNameLst>
                                      </p:cBhvr>
                                      <p:to>
                                        <p:strVal val="visible"/>
                                      </p:to>
                                    </p:set>
                                    <p:animEffect transition="in" filter="fade">
                                      <p:cBhvr>
                                        <p:cTn id="32" dur="750"/>
                                        <p:tgtEl>
                                          <p:spTgt spid="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5">
                                            <p:txEl>
                                              <p:pRg st="6" end="6"/>
                                            </p:txEl>
                                          </p:spTgt>
                                        </p:tgtEl>
                                        <p:attrNameLst>
                                          <p:attrName>style.visibility</p:attrName>
                                        </p:attrNameLst>
                                      </p:cBhvr>
                                      <p:to>
                                        <p:strVal val="visible"/>
                                      </p:to>
                                    </p:set>
                                    <p:animEffect transition="in" filter="fade">
                                      <p:cBhvr>
                                        <p:cTn id="37" dur="750"/>
                                        <p:tgtEl>
                                          <p:spTgt spid="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5">
                                            <p:txEl>
                                              <p:pRg st="7" end="7"/>
                                            </p:txEl>
                                          </p:spTgt>
                                        </p:tgtEl>
                                        <p:attrNameLst>
                                          <p:attrName>style.visibility</p:attrName>
                                        </p:attrNameLst>
                                      </p:cBhvr>
                                      <p:to>
                                        <p:strVal val="visible"/>
                                      </p:to>
                                    </p:set>
                                    <p:animEffect transition="in" filter="fade">
                                      <p:cBhvr>
                                        <p:cTn id="42" dur="750"/>
                                        <p:tgtEl>
                                          <p:spTgt spid="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5">
                                            <p:txEl>
                                              <p:pRg st="8" end="8"/>
                                            </p:txEl>
                                          </p:spTgt>
                                        </p:tgtEl>
                                        <p:attrNameLst>
                                          <p:attrName>style.visibility</p:attrName>
                                        </p:attrNameLst>
                                      </p:cBhvr>
                                      <p:to>
                                        <p:strVal val="visible"/>
                                      </p:to>
                                    </p:set>
                                    <p:animEffect transition="in" filter="fade">
                                      <p:cBhvr>
                                        <p:cTn id="47" dur="750"/>
                                        <p:tgtEl>
                                          <p:spTgt spid="35">
                                            <p:txEl>
                                              <p:pRg st="8" end="8"/>
                                            </p:txEl>
                                          </p:spTgt>
                                        </p:tgtEl>
                                      </p:cBhvr>
                                    </p:animEffect>
                                  </p:childTnLst>
                                </p:cTn>
                              </p:par>
                            </p:childTnLst>
                          </p:cTn>
                        </p:par>
                        <p:par>
                          <p:cTn id="48" fill="hold">
                            <p:stCondLst>
                              <p:cond delay="750"/>
                            </p:stCondLst>
                            <p:childTnLst>
                              <p:par>
                                <p:cTn id="49" presetID="10" presetClass="entr" presetSubtype="0" fill="hold" nodeType="afterEffect">
                                  <p:stCondLst>
                                    <p:cond delay="0"/>
                                  </p:stCondLst>
                                  <p:childTnLst>
                                    <p:set>
                                      <p:cBhvr>
                                        <p:cTn id="50" dur="1" fill="hold">
                                          <p:stCondLst>
                                            <p:cond delay="0"/>
                                          </p:stCondLst>
                                        </p:cTn>
                                        <p:tgtEl>
                                          <p:spTgt spid="36">
                                            <p:txEl>
                                              <p:pRg st="0" end="0"/>
                                            </p:txEl>
                                          </p:spTgt>
                                        </p:tgtEl>
                                        <p:attrNameLst>
                                          <p:attrName>style.visibility</p:attrName>
                                        </p:attrNameLst>
                                      </p:cBhvr>
                                      <p:to>
                                        <p:strVal val="visible"/>
                                      </p:to>
                                    </p:set>
                                    <p:animEffect transition="in" filter="fade">
                                      <p:cBhvr>
                                        <p:cTn id="51" dur="750"/>
                                        <p:tgtEl>
                                          <p:spTgt spid="36">
                                            <p:txEl>
                                              <p:pRg st="0" end="0"/>
                                            </p:txEl>
                                          </p:spTgt>
                                        </p:tgtEl>
                                      </p:cBhvr>
                                    </p:animEffect>
                                  </p:childTnLst>
                                </p:cTn>
                              </p:par>
                            </p:childTnLst>
                          </p:cTn>
                        </p:par>
                        <p:par>
                          <p:cTn id="52" fill="hold">
                            <p:stCondLst>
                              <p:cond delay="1500"/>
                            </p:stCondLst>
                            <p:childTnLst>
                              <p:par>
                                <p:cTn id="53" presetID="10" presetClass="entr" presetSubtype="0" fill="hold" nodeType="afterEffect">
                                  <p:stCondLst>
                                    <p:cond delay="0"/>
                                  </p:stCondLst>
                                  <p:childTnLst>
                                    <p:set>
                                      <p:cBhvr>
                                        <p:cTn id="54" dur="1" fill="hold">
                                          <p:stCondLst>
                                            <p:cond delay="0"/>
                                          </p:stCondLst>
                                        </p:cTn>
                                        <p:tgtEl>
                                          <p:spTgt spid="36">
                                            <p:txEl>
                                              <p:pRg st="1" end="1"/>
                                            </p:txEl>
                                          </p:spTgt>
                                        </p:tgtEl>
                                        <p:attrNameLst>
                                          <p:attrName>style.visibility</p:attrName>
                                        </p:attrNameLst>
                                      </p:cBhvr>
                                      <p:to>
                                        <p:strVal val="visible"/>
                                      </p:to>
                                    </p:set>
                                    <p:animEffect transition="in" filter="fade">
                                      <p:cBhvr>
                                        <p:cTn id="55" dur="750"/>
                                        <p:tgtEl>
                                          <p:spTgt spid="36">
                                            <p:txEl>
                                              <p:pRg st="1" end="1"/>
                                            </p:txEl>
                                          </p:spTgt>
                                        </p:tgtEl>
                                      </p:cBhvr>
                                    </p:animEffect>
                                  </p:childTnLst>
                                </p:cTn>
                              </p:par>
                            </p:childTnLst>
                          </p:cTn>
                        </p:par>
                        <p:par>
                          <p:cTn id="56" fill="hold">
                            <p:stCondLst>
                              <p:cond delay="2250"/>
                            </p:stCondLst>
                            <p:childTnLst>
                              <p:par>
                                <p:cTn id="57" presetID="10" presetClass="entr" presetSubtype="0" fill="hold" nodeType="afterEffect">
                                  <p:stCondLst>
                                    <p:cond delay="0"/>
                                  </p:stCondLst>
                                  <p:childTnLst>
                                    <p:set>
                                      <p:cBhvr>
                                        <p:cTn id="58" dur="1" fill="hold">
                                          <p:stCondLst>
                                            <p:cond delay="0"/>
                                          </p:stCondLst>
                                        </p:cTn>
                                        <p:tgtEl>
                                          <p:spTgt spid="36">
                                            <p:txEl>
                                              <p:pRg st="2" end="2"/>
                                            </p:txEl>
                                          </p:spTgt>
                                        </p:tgtEl>
                                        <p:attrNameLst>
                                          <p:attrName>style.visibility</p:attrName>
                                        </p:attrNameLst>
                                      </p:cBhvr>
                                      <p:to>
                                        <p:strVal val="visible"/>
                                      </p:to>
                                    </p:set>
                                    <p:animEffect transition="in" filter="fade">
                                      <p:cBhvr>
                                        <p:cTn id="59" dur="750"/>
                                        <p:tgtEl>
                                          <p:spTgt spid="36">
                                            <p:txEl>
                                              <p:pRg st="2" end="2"/>
                                            </p:txEl>
                                          </p:spTgt>
                                        </p:tgtEl>
                                      </p:cBhvr>
                                    </p:animEffect>
                                  </p:childTnLst>
                                </p:cTn>
                              </p:par>
                            </p:childTnLst>
                          </p:cTn>
                        </p:par>
                        <p:par>
                          <p:cTn id="60" fill="hold">
                            <p:stCondLst>
                              <p:cond delay="3000"/>
                            </p:stCondLst>
                            <p:childTnLst>
                              <p:par>
                                <p:cTn id="61" presetID="10" presetClass="entr" presetSubtype="0" fill="hold" nodeType="afterEffect">
                                  <p:stCondLst>
                                    <p:cond delay="0"/>
                                  </p:stCondLst>
                                  <p:childTnLst>
                                    <p:set>
                                      <p:cBhvr>
                                        <p:cTn id="62" dur="1" fill="hold">
                                          <p:stCondLst>
                                            <p:cond delay="0"/>
                                          </p:stCondLst>
                                        </p:cTn>
                                        <p:tgtEl>
                                          <p:spTgt spid="36">
                                            <p:txEl>
                                              <p:pRg st="3" end="3"/>
                                            </p:txEl>
                                          </p:spTgt>
                                        </p:tgtEl>
                                        <p:attrNameLst>
                                          <p:attrName>style.visibility</p:attrName>
                                        </p:attrNameLst>
                                      </p:cBhvr>
                                      <p:to>
                                        <p:strVal val="visible"/>
                                      </p:to>
                                    </p:set>
                                    <p:animEffect transition="in" filter="fade">
                                      <p:cBhvr>
                                        <p:cTn id="63" dur="750"/>
                                        <p:tgtEl>
                                          <p:spTgt spid="36">
                                            <p:txEl>
                                              <p:pRg st="3" end="3"/>
                                            </p:txEl>
                                          </p:spTgt>
                                        </p:tgtEl>
                                      </p:cBhvr>
                                    </p:animEffect>
                                  </p:childTnLst>
                                </p:cTn>
                              </p:par>
                            </p:childTnLst>
                          </p:cTn>
                        </p:par>
                        <p:par>
                          <p:cTn id="64" fill="hold">
                            <p:stCondLst>
                              <p:cond delay="3750"/>
                            </p:stCondLst>
                            <p:childTnLst>
                              <p:par>
                                <p:cTn id="65" presetID="10" presetClass="entr" presetSubtype="0" fill="hold" nodeType="afterEffect">
                                  <p:stCondLst>
                                    <p:cond delay="0"/>
                                  </p:stCondLst>
                                  <p:childTnLst>
                                    <p:set>
                                      <p:cBhvr>
                                        <p:cTn id="66" dur="1" fill="hold">
                                          <p:stCondLst>
                                            <p:cond delay="0"/>
                                          </p:stCondLst>
                                        </p:cTn>
                                        <p:tgtEl>
                                          <p:spTgt spid="36">
                                            <p:txEl>
                                              <p:pRg st="4" end="4"/>
                                            </p:txEl>
                                          </p:spTgt>
                                        </p:tgtEl>
                                        <p:attrNameLst>
                                          <p:attrName>style.visibility</p:attrName>
                                        </p:attrNameLst>
                                      </p:cBhvr>
                                      <p:to>
                                        <p:strVal val="visible"/>
                                      </p:to>
                                    </p:set>
                                    <p:animEffect transition="in" filter="fade">
                                      <p:cBhvr>
                                        <p:cTn id="67" dur="750"/>
                                        <p:tgtEl>
                                          <p:spTgt spid="36">
                                            <p:txEl>
                                              <p:pRg st="4" end="4"/>
                                            </p:txEl>
                                          </p:spTgt>
                                        </p:tgtEl>
                                      </p:cBhvr>
                                    </p:animEffect>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36">
                                            <p:txEl>
                                              <p:pRg st="5" end="5"/>
                                            </p:txEl>
                                          </p:spTgt>
                                        </p:tgtEl>
                                        <p:attrNameLst>
                                          <p:attrName>style.visibility</p:attrName>
                                        </p:attrNameLst>
                                      </p:cBhvr>
                                      <p:to>
                                        <p:strVal val="visible"/>
                                      </p:to>
                                    </p:set>
                                    <p:animEffect transition="in" filter="fade">
                                      <p:cBhvr>
                                        <p:cTn id="71" dur="750"/>
                                        <p:tgtEl>
                                          <p:spTgt spid="36">
                                            <p:txEl>
                                              <p:pRg st="5" end="5"/>
                                            </p:txEl>
                                          </p:spTgt>
                                        </p:tgtEl>
                                      </p:cBhvr>
                                    </p:animEffect>
                                  </p:childTnLst>
                                </p:cTn>
                              </p:par>
                            </p:childTnLst>
                          </p:cTn>
                        </p:par>
                        <p:par>
                          <p:cTn id="72" fill="hold">
                            <p:stCondLst>
                              <p:cond delay="5250"/>
                            </p:stCondLst>
                            <p:childTnLst>
                              <p:par>
                                <p:cTn id="73" presetID="10" presetClass="entr" presetSubtype="0" fill="hold" nodeType="afterEffect">
                                  <p:stCondLst>
                                    <p:cond delay="0"/>
                                  </p:stCondLst>
                                  <p:childTnLst>
                                    <p:set>
                                      <p:cBhvr>
                                        <p:cTn id="74" dur="1" fill="hold">
                                          <p:stCondLst>
                                            <p:cond delay="0"/>
                                          </p:stCondLst>
                                        </p:cTn>
                                        <p:tgtEl>
                                          <p:spTgt spid="36">
                                            <p:txEl>
                                              <p:pRg st="6" end="6"/>
                                            </p:txEl>
                                          </p:spTgt>
                                        </p:tgtEl>
                                        <p:attrNameLst>
                                          <p:attrName>style.visibility</p:attrName>
                                        </p:attrNameLst>
                                      </p:cBhvr>
                                      <p:to>
                                        <p:strVal val="visible"/>
                                      </p:to>
                                    </p:set>
                                    <p:animEffect transition="in" filter="fade">
                                      <p:cBhvr>
                                        <p:cTn id="75" dur="750"/>
                                        <p:tgtEl>
                                          <p:spTgt spid="36">
                                            <p:txEl>
                                              <p:pRg st="6" end="6"/>
                                            </p:txEl>
                                          </p:spTgt>
                                        </p:tgtEl>
                                      </p:cBhvr>
                                    </p:animEffect>
                                  </p:childTnLst>
                                </p:cTn>
                              </p:par>
                            </p:childTnLst>
                          </p:cTn>
                        </p:par>
                        <p:par>
                          <p:cTn id="76" fill="hold">
                            <p:stCondLst>
                              <p:cond delay="6000"/>
                            </p:stCondLst>
                            <p:childTnLst>
                              <p:par>
                                <p:cTn id="77" presetID="10" presetClass="entr" presetSubtype="0" fill="hold" nodeType="afterEffect">
                                  <p:stCondLst>
                                    <p:cond delay="0"/>
                                  </p:stCondLst>
                                  <p:childTnLst>
                                    <p:set>
                                      <p:cBhvr>
                                        <p:cTn id="78" dur="1" fill="hold">
                                          <p:stCondLst>
                                            <p:cond delay="0"/>
                                          </p:stCondLst>
                                        </p:cTn>
                                        <p:tgtEl>
                                          <p:spTgt spid="36">
                                            <p:txEl>
                                              <p:pRg st="7" end="7"/>
                                            </p:txEl>
                                          </p:spTgt>
                                        </p:tgtEl>
                                        <p:attrNameLst>
                                          <p:attrName>style.visibility</p:attrName>
                                        </p:attrNameLst>
                                      </p:cBhvr>
                                      <p:to>
                                        <p:strVal val="visible"/>
                                      </p:to>
                                    </p:set>
                                    <p:animEffect transition="in" filter="fade">
                                      <p:cBhvr>
                                        <p:cTn id="79" dur="750"/>
                                        <p:tgtEl>
                                          <p:spTgt spid="36">
                                            <p:txEl>
                                              <p:pRg st="7" end="7"/>
                                            </p:txEl>
                                          </p:spTgt>
                                        </p:tgtEl>
                                      </p:cBhvr>
                                    </p:animEffect>
                                  </p:childTnLst>
                                </p:cTn>
                              </p:par>
                            </p:childTnLst>
                          </p:cTn>
                        </p:par>
                        <p:par>
                          <p:cTn id="80" fill="hold">
                            <p:stCondLst>
                              <p:cond delay="6750"/>
                            </p:stCondLst>
                            <p:childTnLst>
                              <p:par>
                                <p:cTn id="81" presetID="10" presetClass="entr" presetSubtype="0" fill="hold" nodeType="afterEffect">
                                  <p:stCondLst>
                                    <p:cond delay="0"/>
                                  </p:stCondLst>
                                  <p:childTnLst>
                                    <p:set>
                                      <p:cBhvr>
                                        <p:cTn id="82" dur="1" fill="hold">
                                          <p:stCondLst>
                                            <p:cond delay="0"/>
                                          </p:stCondLst>
                                        </p:cTn>
                                        <p:tgtEl>
                                          <p:spTgt spid="36">
                                            <p:txEl>
                                              <p:pRg st="8" end="8"/>
                                            </p:txEl>
                                          </p:spTgt>
                                        </p:tgtEl>
                                        <p:attrNameLst>
                                          <p:attrName>style.visibility</p:attrName>
                                        </p:attrNameLst>
                                      </p:cBhvr>
                                      <p:to>
                                        <p:strVal val="visible"/>
                                      </p:to>
                                    </p:set>
                                    <p:animEffect transition="in" filter="fade">
                                      <p:cBhvr>
                                        <p:cTn id="83" dur="750"/>
                                        <p:tgtEl>
                                          <p:spTgt spid="3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Video only">
  <p:cSld name="1_Video only">
    <p:spTree>
      <p:nvGrpSpPr>
        <p:cNvPr id="1" name="Shape 39"/>
        <p:cNvGrpSpPr/>
        <p:nvPr/>
      </p:nvGrpSpPr>
      <p:grpSpPr>
        <a:xfrm>
          <a:off x="0" y="0"/>
          <a:ext cx="0" cy="0"/>
          <a:chOff x="0" y="0"/>
          <a:chExt cx="0" cy="0"/>
        </a:xfrm>
      </p:grpSpPr>
      <p:pic>
        <p:nvPicPr>
          <p:cNvPr id="40" name="Google Shape;40;p8"/>
          <p:cNvPicPr preferRelativeResize="0"/>
          <p:nvPr/>
        </p:nvPicPr>
        <p:blipFill rotWithShape="1">
          <a:blip r:embed="rId2">
            <a:alphaModFix/>
          </a:blip>
          <a:srcRect l="109" t="7102" b="33564"/>
          <a:stretch/>
        </p:blipFill>
        <p:spPr>
          <a:xfrm>
            <a:off x="-8814" y="3710690"/>
            <a:ext cx="9152875" cy="1436291"/>
          </a:xfrm>
          <a:prstGeom prst="rect">
            <a:avLst/>
          </a:prstGeom>
          <a:noFill/>
          <a:ln>
            <a:noFill/>
          </a:ln>
        </p:spPr>
      </p:pic>
      <p:sp>
        <p:nvSpPr>
          <p:cNvPr id="41" name="Google Shape;41;p8"/>
          <p:cNvSpPr txBox="1"/>
          <p:nvPr/>
        </p:nvSpPr>
        <p:spPr>
          <a:xfrm>
            <a:off x="-6304" y="0"/>
            <a:ext cx="9150300" cy="921600"/>
          </a:xfrm>
          <a:prstGeom prst="rect">
            <a:avLst/>
          </a:prstGeom>
          <a:solidFill>
            <a:srgbClr val="262087"/>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a:solidFill>
                <a:schemeClr val="dk1"/>
              </a:solidFill>
              <a:latin typeface="Lato Black"/>
              <a:ea typeface="Lato Black"/>
              <a:cs typeface="Lato Black"/>
              <a:sym typeface="Lato Black"/>
            </a:endParaRPr>
          </a:p>
        </p:txBody>
      </p:sp>
      <p:sp>
        <p:nvSpPr>
          <p:cNvPr id="42" name="Google Shape;42;p8"/>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lvl1pPr marL="457200" lvl="0" indent="-228600" algn="ctr" rtl="0">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rtl="0">
              <a:lnSpc>
                <a:spcPct val="150000"/>
              </a:lnSpc>
              <a:spcBef>
                <a:spcPts val="3000"/>
              </a:spcBef>
              <a:spcAft>
                <a:spcPts val="0"/>
              </a:spcAft>
              <a:buClr>
                <a:schemeClr val="dk1"/>
              </a:buClr>
              <a:buSzPts val="1800"/>
              <a:buNone/>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43" name="Google Shape;43;p8"/>
          <p:cNvSpPr>
            <a:spLocks noGrp="1"/>
          </p:cNvSpPr>
          <p:nvPr>
            <p:ph type="media" idx="2"/>
          </p:nvPr>
        </p:nvSpPr>
        <p:spPr>
          <a:xfrm>
            <a:off x="2042012" y="1304873"/>
            <a:ext cx="5045100" cy="25305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R="0" lvl="1"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R="0" lvl="2"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4"/>
        <p:cNvGrpSpPr/>
        <p:nvPr/>
      </p:nvGrpSpPr>
      <p:grpSpPr>
        <a:xfrm>
          <a:off x="0" y="0"/>
          <a:ext cx="0" cy="0"/>
          <a:chOff x="0" y="0"/>
          <a:chExt cx="0" cy="0"/>
        </a:xfrm>
      </p:grpSpPr>
      <p:sp>
        <p:nvSpPr>
          <p:cNvPr id="45" name="Google Shape;45;p9"/>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46" name="Google Shape;46;p9"/>
          <p:cNvSpPr txBox="1">
            <a:spLocks noGrp="1"/>
          </p:cNvSpPr>
          <p:nvPr>
            <p:ph type="subTitle" idx="1"/>
          </p:nvPr>
        </p:nvSpPr>
        <p:spPr>
          <a:xfrm>
            <a:off x="311700" y="2834125"/>
            <a:ext cx="8520600" cy="792600"/>
          </a:xfrm>
          <a:prstGeom prst="rect">
            <a:avLst/>
          </a:prstGeom>
        </p:spPr>
        <p:txBody>
          <a:bodyPr spcFirstLastPara="1" wrap="square" lIns="91425" tIns="45700" rIns="91425" bIns="45700"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375"/>
              </a:spcBef>
              <a:spcAft>
                <a:spcPts val="0"/>
              </a:spcAft>
              <a:buSzPts val="2800"/>
              <a:buNone/>
              <a:defRPr sz="2800"/>
            </a:lvl2pPr>
            <a:lvl3pPr lvl="2" algn="ctr" rtl="0">
              <a:lnSpc>
                <a:spcPct val="100000"/>
              </a:lnSpc>
              <a:spcBef>
                <a:spcPts val="375"/>
              </a:spcBef>
              <a:spcAft>
                <a:spcPts val="0"/>
              </a:spcAft>
              <a:buSzPts val="2800"/>
              <a:buNone/>
              <a:defRPr sz="2800"/>
            </a:lvl3pPr>
            <a:lvl4pPr lvl="3" algn="ctr" rtl="0">
              <a:lnSpc>
                <a:spcPct val="100000"/>
              </a:lnSpc>
              <a:spcBef>
                <a:spcPts val="375"/>
              </a:spcBef>
              <a:spcAft>
                <a:spcPts val="0"/>
              </a:spcAft>
              <a:buSzPts val="2800"/>
              <a:buNone/>
              <a:defRPr sz="2800"/>
            </a:lvl4pPr>
            <a:lvl5pPr lvl="4" algn="ctr" rtl="0">
              <a:lnSpc>
                <a:spcPct val="100000"/>
              </a:lnSpc>
              <a:spcBef>
                <a:spcPts val="375"/>
              </a:spcBef>
              <a:spcAft>
                <a:spcPts val="0"/>
              </a:spcAft>
              <a:buSzPts val="2800"/>
              <a:buNone/>
              <a:defRPr sz="2800"/>
            </a:lvl5pPr>
            <a:lvl6pPr lvl="5" algn="ctr" rtl="0">
              <a:lnSpc>
                <a:spcPct val="100000"/>
              </a:lnSpc>
              <a:spcBef>
                <a:spcPts val="375"/>
              </a:spcBef>
              <a:spcAft>
                <a:spcPts val="0"/>
              </a:spcAft>
              <a:buSzPts val="2800"/>
              <a:buNone/>
              <a:defRPr sz="2800"/>
            </a:lvl6pPr>
            <a:lvl7pPr lvl="6" algn="ctr" rtl="0">
              <a:lnSpc>
                <a:spcPct val="100000"/>
              </a:lnSpc>
              <a:spcBef>
                <a:spcPts val="375"/>
              </a:spcBef>
              <a:spcAft>
                <a:spcPts val="0"/>
              </a:spcAft>
              <a:buSzPts val="2800"/>
              <a:buNone/>
              <a:defRPr sz="2800"/>
            </a:lvl7pPr>
            <a:lvl8pPr lvl="7" algn="ctr" rtl="0">
              <a:lnSpc>
                <a:spcPct val="100000"/>
              </a:lnSpc>
              <a:spcBef>
                <a:spcPts val="375"/>
              </a:spcBef>
              <a:spcAft>
                <a:spcPts val="0"/>
              </a:spcAft>
              <a:buSzPts val="2800"/>
              <a:buNone/>
              <a:defRPr sz="2800"/>
            </a:lvl8pPr>
            <a:lvl9pPr lvl="8" algn="ctr" rtl="0">
              <a:lnSpc>
                <a:spcPct val="100000"/>
              </a:lnSpc>
              <a:spcBef>
                <a:spcPts val="375"/>
              </a:spcBef>
              <a:spcAft>
                <a:spcPts val="0"/>
              </a:spcAft>
              <a:buSzPts val="2800"/>
              <a:buNone/>
              <a:defRPr sz="2800"/>
            </a:lvl9pPr>
          </a:lstStyle>
          <a:p>
            <a:endParaRPr/>
          </a:p>
        </p:txBody>
      </p:sp>
      <p:sp>
        <p:nvSpPr>
          <p:cNvPr id="47" name="Google Shape;4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184116" y="1364104"/>
            <a:ext cx="4762500" cy="247890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L="914400" marR="0" lvl="1" indent="-228600"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 name="Google Shape;7;p1"/>
          <p:cNvSpPr txBox="1"/>
          <p:nvPr/>
        </p:nvSpPr>
        <p:spPr>
          <a:xfrm>
            <a:off x="-6304" y="0"/>
            <a:ext cx="9150300" cy="921600"/>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8" name="Google Shape;8;p1"/>
          <p:cNvSpPr txBox="1">
            <a:spLocks noGrp="1"/>
          </p:cNvSpPr>
          <p:nvPr>
            <p:ph type="title"/>
          </p:nvPr>
        </p:nvSpPr>
        <p:spPr>
          <a:xfrm>
            <a:off x="616258" y="0"/>
            <a:ext cx="7886700" cy="914400"/>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lt1"/>
              </a:buClr>
              <a:buSzPts val="3600"/>
              <a:buFont typeface="Lato Black"/>
              <a:buNone/>
              <a:defRPr sz="3600" b="0" i="0" u="none" strike="noStrike" cap="none">
                <a:solidFill>
                  <a:schemeClr val="lt1"/>
                </a:solidFill>
                <a:latin typeface="Lato Black"/>
                <a:ea typeface="Lato Black"/>
                <a:cs typeface="Lato Black"/>
                <a:sym typeface="Lato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 name="Google Shape;9;p1"/>
          <p:cNvSpPr txBox="1"/>
          <p:nvPr/>
        </p:nvSpPr>
        <p:spPr>
          <a:xfrm>
            <a:off x="-6304" y="0"/>
            <a:ext cx="9150300" cy="921600"/>
          </a:xfrm>
          <a:prstGeom prst="rect">
            <a:avLst/>
          </a:prstGeom>
          <a:solidFill>
            <a:srgbClr val="262087"/>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pi.wi.gov/sfs/finances/wufar/accounting-issues-example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dia.dpi.wi.gov/sfs/pupil-count-reconciliation/index.html#/?_k=e95m2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dpi.wi.gov/sfs" TargetMode="External"/><Relationship Id="rId3" Type="http://schemas.openxmlformats.org/officeDocument/2006/relationships/hyperlink" Target="https://dpi.wi.gov/sfs/finances/auditors/overview" TargetMode="External"/><Relationship Id="rId7" Type="http://schemas.openxmlformats.org/officeDocument/2006/relationships/hyperlink" Target="https://dpi.wi.gov/sfs/finances/wufar/overview"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s://dpi.wi.gov/sfs/finances/auditors/membership/overview" TargetMode="External"/><Relationship Id="rId5" Type="http://schemas.openxmlformats.org/officeDocument/2006/relationships/hyperlink" Target="https://www.whitehouse.gov/omb/office-federal-financial-management/" TargetMode="External"/><Relationship Id="rId4" Type="http://schemas.openxmlformats.org/officeDocument/2006/relationships/hyperlink" Target="https://doa.wi.gov/Pages/State-Single-Audit-Guidelines-(SSAG).aspx" TargetMode="External"/><Relationship Id="rId9" Type="http://schemas.openxmlformats.org/officeDocument/2006/relationships/hyperlink" Target="https://dpi.wi.gov/sfs/wdf/podcast"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Olivia.Bernitt@dpi.wi.gov" TargetMode="External"/><Relationship Id="rId2" Type="http://schemas.openxmlformats.org/officeDocument/2006/relationships/notesSlide" Target="../notesSlides/notesSlide36.xml"/><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0"/>
          <p:cNvSpPr txBox="1">
            <a:spLocks noGrp="1"/>
          </p:cNvSpPr>
          <p:nvPr>
            <p:ph type="body" idx="1"/>
          </p:nvPr>
        </p:nvSpPr>
        <p:spPr>
          <a:xfrm>
            <a:off x="1416575" y="1293834"/>
            <a:ext cx="6311400" cy="1262700"/>
          </a:xfrm>
          <a:prstGeom prst="rect">
            <a:avLst/>
          </a:prstGeom>
        </p:spPr>
        <p:txBody>
          <a:bodyPr spcFirstLastPara="1" wrap="square" lIns="91425" tIns="45700" rIns="91425" bIns="45700" anchor="t" anchorCtr="0">
            <a:noAutofit/>
          </a:bodyPr>
          <a:lstStyle/>
          <a:p>
            <a:pPr marL="0" lvl="0" indent="0" algn="ctr" rtl="0">
              <a:spcBef>
                <a:spcPts val="0"/>
              </a:spcBef>
              <a:spcAft>
                <a:spcPts val="3000"/>
              </a:spcAft>
              <a:buNone/>
            </a:pPr>
            <a:r>
              <a:rPr lang="en" dirty="0"/>
              <a:t>DPI Auditor Insights</a:t>
            </a:r>
            <a:endParaRPr dirty="0"/>
          </a:p>
        </p:txBody>
      </p:sp>
      <p:sp>
        <p:nvSpPr>
          <p:cNvPr id="53" name="Google Shape;53;p10"/>
          <p:cNvSpPr txBox="1">
            <a:spLocks noGrp="1"/>
          </p:cNvSpPr>
          <p:nvPr>
            <p:ph type="body" idx="2"/>
          </p:nvPr>
        </p:nvSpPr>
        <p:spPr>
          <a:xfrm>
            <a:off x="4051800" y="2418975"/>
            <a:ext cx="5092200" cy="14829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1618"/>
              <a:t>Olivia Bernitt</a:t>
            </a:r>
            <a:r>
              <a:rPr lang="en" sz="2100"/>
              <a:t>, </a:t>
            </a:r>
            <a:r>
              <a:rPr lang="en" sz="1618"/>
              <a:t>School Finance Auditor</a:t>
            </a:r>
            <a:endParaRPr sz="1618"/>
          </a:p>
          <a:p>
            <a:pPr marL="0" lvl="0" indent="0" algn="l" rtl="0">
              <a:spcBef>
                <a:spcPts val="0"/>
              </a:spcBef>
              <a:spcAft>
                <a:spcPts val="0"/>
              </a:spcAft>
              <a:buClr>
                <a:schemeClr val="dk1"/>
              </a:buClr>
              <a:buSzPts val="1318"/>
              <a:buFont typeface="Arial"/>
              <a:buNone/>
            </a:pPr>
            <a:r>
              <a:rPr lang="en" sz="1618"/>
              <a:t>Kelly Bolin, School Finance Auditor</a:t>
            </a:r>
            <a:endParaRPr sz="1618"/>
          </a:p>
          <a:p>
            <a:pPr marL="0" lvl="0" indent="0" algn="l" rtl="0">
              <a:spcBef>
                <a:spcPts val="0"/>
              </a:spcBef>
              <a:spcAft>
                <a:spcPts val="0"/>
              </a:spcAft>
              <a:buClr>
                <a:schemeClr val="dk1"/>
              </a:buClr>
              <a:buSzPts val="1318"/>
              <a:buFont typeface="Arial"/>
              <a:buNone/>
            </a:pPr>
            <a:r>
              <a:rPr lang="en" sz="1618"/>
              <a:t>James Rhinerson, CPA, CMA, School Finance Auditor</a:t>
            </a:r>
            <a:endParaRPr sz="1618"/>
          </a:p>
          <a:p>
            <a:pPr marL="0" lvl="0" indent="0" algn="l" rtl="0">
              <a:lnSpc>
                <a:spcPct val="89681"/>
              </a:lnSpc>
              <a:spcBef>
                <a:spcPts val="1200"/>
              </a:spcBef>
              <a:spcAft>
                <a:spcPts val="0"/>
              </a:spcAft>
              <a:buClr>
                <a:schemeClr val="dk1"/>
              </a:buClr>
              <a:buSzPts val="1318"/>
              <a:buFont typeface="Arial"/>
              <a:buNone/>
            </a:pPr>
            <a:r>
              <a:rPr lang="en" sz="1618"/>
              <a:t>May 2024</a:t>
            </a:r>
            <a:endParaRPr sz="21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9"/>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Federal Single Audit Guidelines</a:t>
            </a:r>
            <a:endParaRPr/>
          </a:p>
        </p:txBody>
      </p:sp>
      <p:sp>
        <p:nvSpPr>
          <p:cNvPr id="115" name="Google Shape;115;p19"/>
          <p:cNvSpPr txBox="1">
            <a:spLocks noGrp="1"/>
          </p:cNvSpPr>
          <p:nvPr>
            <p:ph type="body" idx="2"/>
          </p:nvPr>
        </p:nvSpPr>
        <p:spPr>
          <a:xfrm>
            <a:off x="464000" y="1063775"/>
            <a:ext cx="8232900" cy="3174600"/>
          </a:xfrm>
          <a:prstGeom prst="rect">
            <a:avLst/>
          </a:prstGeom>
        </p:spPr>
        <p:txBody>
          <a:bodyPr spcFirstLastPara="1" wrap="square" lIns="91425" tIns="45700" rIns="91425" bIns="91425" anchor="t" anchorCtr="0">
            <a:normAutofit lnSpcReduction="10000"/>
          </a:bodyPr>
          <a:lstStyle/>
          <a:p>
            <a:pPr marL="457200" lvl="0" indent="-381000" algn="l" rtl="0">
              <a:lnSpc>
                <a:spcPct val="100000"/>
              </a:lnSpc>
              <a:spcBef>
                <a:spcPts val="0"/>
              </a:spcBef>
              <a:spcAft>
                <a:spcPts val="0"/>
              </a:spcAft>
              <a:buSzPts val="2400"/>
              <a:buChar char="•"/>
            </a:pPr>
            <a:r>
              <a:rPr lang="en"/>
              <a:t>Required for Non-Federal entities that expend $750,000 or more in a fiscal year in federal awards</a:t>
            </a:r>
            <a:endParaRPr/>
          </a:p>
          <a:p>
            <a:pPr marL="457200" lvl="0" indent="-381000" algn="l" rtl="0">
              <a:lnSpc>
                <a:spcPct val="100000"/>
              </a:lnSpc>
              <a:spcBef>
                <a:spcPts val="1000"/>
              </a:spcBef>
              <a:spcAft>
                <a:spcPts val="0"/>
              </a:spcAft>
              <a:buSzPts val="2400"/>
              <a:buChar char="•"/>
            </a:pPr>
            <a:r>
              <a:rPr lang="en"/>
              <a:t>An audit of federal funds conducted in accordance with Uniform Grant Guidance  (UGG) to provide assurance to the federal granting agencies that the funds are in compliance (2 CFR Part 200)</a:t>
            </a:r>
            <a:endParaRPr/>
          </a:p>
          <a:p>
            <a:pPr marL="457200" lvl="0" indent="-381000" algn="l" rtl="0">
              <a:lnSpc>
                <a:spcPct val="100000"/>
              </a:lnSpc>
              <a:spcBef>
                <a:spcPts val="1000"/>
              </a:spcBef>
              <a:spcAft>
                <a:spcPts val="1000"/>
              </a:spcAft>
              <a:buSzPts val="2400"/>
              <a:buChar char="•"/>
            </a:pPr>
            <a:r>
              <a:rPr lang="en"/>
              <a:t>Office of Management and Budget (OMB) compliance supplement details compliance requirements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0"/>
          <p:cNvSpPr txBox="1">
            <a:spLocks noGrp="1"/>
          </p:cNvSpPr>
          <p:nvPr>
            <p:ph type="body" idx="1"/>
          </p:nvPr>
        </p:nvSpPr>
        <p:spPr>
          <a:xfrm>
            <a:off x="1254850" y="203700"/>
            <a:ext cx="6858000" cy="691200"/>
          </a:xfrm>
          <a:prstGeom prst="rect">
            <a:avLst/>
          </a:prstGeom>
        </p:spPr>
        <p:txBody>
          <a:bodyPr spcFirstLastPara="1" wrap="square" lIns="91425" tIns="45700" rIns="91425" bIns="45700" anchor="ctr" anchorCtr="0">
            <a:normAutofit fontScale="47500" lnSpcReduction="20000"/>
          </a:bodyPr>
          <a:lstStyle/>
          <a:p>
            <a:pPr marL="0" lvl="0" indent="0" algn="ctr" rtl="0">
              <a:spcBef>
                <a:spcPts val="0"/>
              </a:spcBef>
              <a:spcAft>
                <a:spcPts val="3000"/>
              </a:spcAft>
              <a:buNone/>
            </a:pPr>
            <a:r>
              <a:rPr lang="en"/>
              <a:t>Proposed Changes to UGG</a:t>
            </a:r>
            <a:endParaRPr/>
          </a:p>
        </p:txBody>
      </p:sp>
      <p:sp>
        <p:nvSpPr>
          <p:cNvPr id="122" name="Google Shape;122;p20"/>
          <p:cNvSpPr>
            <a:spLocks noGrp="1"/>
          </p:cNvSpPr>
          <p:nvPr>
            <p:ph type="media" idx="2"/>
          </p:nvPr>
        </p:nvSpPr>
        <p:spPr>
          <a:xfrm>
            <a:off x="670594" y="1189088"/>
            <a:ext cx="8026500" cy="3339300"/>
          </a:xfrm>
          <a:prstGeom prst="rect">
            <a:avLst/>
          </a:prstGeom>
        </p:spPr>
        <p:txBody>
          <a:bodyPr spcFirstLastPara="1" wrap="square" lIns="91425" tIns="45700" rIns="91425" bIns="45700" anchor="t" anchorCtr="0">
            <a:noAutofit/>
          </a:bodyPr>
          <a:lstStyle/>
          <a:p>
            <a:pPr marL="342900" lvl="0" indent="-323850" algn="l" rtl="0">
              <a:lnSpc>
                <a:spcPct val="150000"/>
              </a:lnSpc>
              <a:spcBef>
                <a:spcPts val="0"/>
              </a:spcBef>
              <a:spcAft>
                <a:spcPts val="0"/>
              </a:spcAft>
              <a:buSzPts val="2100"/>
              <a:buChar char="•"/>
            </a:pPr>
            <a:r>
              <a:rPr lang="en" sz="2100"/>
              <a:t>Increase in Single Audit Threshold from $750,000 to $1,000,000</a:t>
            </a:r>
            <a:endParaRPr sz="2100"/>
          </a:p>
          <a:p>
            <a:pPr marL="342900" lvl="0" indent="-323850" algn="l" rtl="0">
              <a:lnSpc>
                <a:spcPct val="150000"/>
              </a:lnSpc>
              <a:spcBef>
                <a:spcPts val="0"/>
              </a:spcBef>
              <a:spcAft>
                <a:spcPts val="0"/>
              </a:spcAft>
              <a:buSzPts val="2100"/>
              <a:buChar char="•"/>
            </a:pPr>
            <a:r>
              <a:rPr lang="en" sz="2100"/>
              <a:t>Raise in equipment capitalization threshold from $5,000 per unit to $10,000 per unit</a:t>
            </a:r>
            <a:endParaRPr sz="2100"/>
          </a:p>
          <a:p>
            <a:pPr marL="342900" lvl="0" indent="-323850" algn="l" rtl="0">
              <a:lnSpc>
                <a:spcPct val="150000"/>
              </a:lnSpc>
              <a:spcBef>
                <a:spcPts val="0"/>
              </a:spcBef>
              <a:spcAft>
                <a:spcPts val="0"/>
              </a:spcAft>
              <a:buSzPts val="2100"/>
              <a:buChar char="•"/>
            </a:pPr>
            <a:r>
              <a:rPr lang="en" sz="2100"/>
              <a:t>Updating “plain language”</a:t>
            </a:r>
            <a:endParaRPr sz="21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1"/>
          <p:cNvSpPr txBox="1">
            <a:spLocks noGrp="1"/>
          </p:cNvSpPr>
          <p:nvPr>
            <p:ph type="body" idx="1"/>
          </p:nvPr>
        </p:nvSpPr>
        <p:spPr>
          <a:xfrm>
            <a:off x="-65988"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Federal Funds not through DPI</a:t>
            </a:r>
            <a:endParaRPr/>
          </a:p>
        </p:txBody>
      </p:sp>
      <p:sp>
        <p:nvSpPr>
          <p:cNvPr id="129" name="Google Shape;129;p21"/>
          <p:cNvSpPr txBox="1"/>
          <p:nvPr/>
        </p:nvSpPr>
        <p:spPr>
          <a:xfrm>
            <a:off x="533850" y="921602"/>
            <a:ext cx="7944300" cy="2886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 sz="2200" b="1">
                <a:solidFill>
                  <a:schemeClr val="dk1"/>
                </a:solidFill>
                <a:latin typeface="Lato"/>
                <a:ea typeface="Lato"/>
                <a:cs typeface="Lato"/>
                <a:sym typeface="Lato"/>
              </a:rPr>
              <a:t>Emergency Connectivity Fund (Source 791)</a:t>
            </a:r>
            <a:endParaRPr sz="1200"/>
          </a:p>
          <a:p>
            <a:pPr marL="457200" marR="0" lvl="0" indent="-340233" algn="l" rtl="0">
              <a:lnSpc>
                <a:spcPct val="115000"/>
              </a:lnSpc>
              <a:spcBef>
                <a:spcPts val="775"/>
              </a:spcBef>
              <a:spcAft>
                <a:spcPts val="0"/>
              </a:spcAft>
              <a:buClr>
                <a:schemeClr val="dk1"/>
              </a:buClr>
              <a:buSzPts val="1758"/>
              <a:buFont typeface="Lato"/>
              <a:buChar char="•"/>
            </a:pPr>
            <a:r>
              <a:rPr lang="en" sz="1758" b="0" i="0" u="none" strike="noStrike" cap="none">
                <a:solidFill>
                  <a:schemeClr val="dk1"/>
                </a:solidFill>
                <a:latin typeface="Lato"/>
                <a:ea typeface="Lato"/>
                <a:cs typeface="Lato"/>
                <a:sym typeface="Lato"/>
              </a:rPr>
              <a:t>Through FCC, administered by USAC.</a:t>
            </a:r>
            <a:endParaRPr/>
          </a:p>
          <a:p>
            <a:pPr marL="457200" marR="0" lvl="0" indent="-340233" algn="l" rtl="0">
              <a:lnSpc>
                <a:spcPct val="115000"/>
              </a:lnSpc>
              <a:spcBef>
                <a:spcPts val="0"/>
              </a:spcBef>
              <a:spcAft>
                <a:spcPts val="0"/>
              </a:spcAft>
              <a:buClr>
                <a:schemeClr val="dk1"/>
              </a:buClr>
              <a:buSzPts val="1758"/>
              <a:buFont typeface="Lato"/>
              <a:buChar char="•"/>
            </a:pPr>
            <a:r>
              <a:rPr lang="en" sz="1758" b="0" i="0" u="none" strike="noStrike" cap="none">
                <a:solidFill>
                  <a:schemeClr val="dk1"/>
                </a:solidFill>
                <a:latin typeface="Lato"/>
                <a:ea typeface="Lato"/>
                <a:cs typeface="Lato"/>
                <a:sym typeface="Lato"/>
              </a:rPr>
              <a:t>Part of ARPA Act of 2021</a:t>
            </a:r>
            <a:endParaRPr sz="1758" b="0" i="0" u="none" strike="noStrike" cap="none">
              <a:solidFill>
                <a:schemeClr val="dk1"/>
              </a:solidFill>
              <a:latin typeface="Lato"/>
              <a:ea typeface="Lato"/>
              <a:cs typeface="Lato"/>
              <a:sym typeface="Lato"/>
            </a:endParaRPr>
          </a:p>
          <a:p>
            <a:pPr marL="457200" marR="0" lvl="0" indent="-340233" algn="l" rtl="0">
              <a:lnSpc>
                <a:spcPct val="115000"/>
              </a:lnSpc>
              <a:spcBef>
                <a:spcPts val="0"/>
              </a:spcBef>
              <a:spcAft>
                <a:spcPts val="0"/>
              </a:spcAft>
              <a:buClr>
                <a:schemeClr val="dk1"/>
              </a:buClr>
              <a:buSzPts val="1758"/>
              <a:buFont typeface="Lato"/>
              <a:buChar char="•"/>
            </a:pPr>
            <a:r>
              <a:rPr lang="en" sz="1758">
                <a:solidFill>
                  <a:schemeClr val="dk1"/>
                </a:solidFill>
                <a:latin typeface="Lato"/>
                <a:ea typeface="Lato"/>
                <a:cs typeface="Lato"/>
                <a:sym typeface="Lato"/>
              </a:rPr>
              <a:t>Eligible for Single Audit</a:t>
            </a:r>
            <a:endParaRPr sz="1758">
              <a:solidFill>
                <a:schemeClr val="dk1"/>
              </a:solidFill>
              <a:latin typeface="Lato"/>
              <a:ea typeface="Lato"/>
              <a:cs typeface="Lato"/>
              <a:sym typeface="Lato"/>
            </a:endParaRPr>
          </a:p>
          <a:p>
            <a:pPr marL="0" marR="0" lvl="0" indent="0" algn="l" rtl="0">
              <a:lnSpc>
                <a:spcPct val="100000"/>
              </a:lnSpc>
              <a:spcBef>
                <a:spcPts val="400"/>
              </a:spcBef>
              <a:spcAft>
                <a:spcPts val="0"/>
              </a:spcAft>
              <a:buNone/>
            </a:pPr>
            <a:r>
              <a:rPr lang="en" sz="2200" b="1">
                <a:solidFill>
                  <a:schemeClr val="dk1"/>
                </a:solidFill>
                <a:latin typeface="Lato"/>
                <a:ea typeface="Lato"/>
                <a:cs typeface="Lato"/>
                <a:sym typeface="Lato"/>
              </a:rPr>
              <a:t>Department of Administration </a:t>
            </a:r>
            <a:endParaRPr sz="1200"/>
          </a:p>
          <a:p>
            <a:pPr marL="457200" marR="0" lvl="0" indent="-340233" algn="l" rtl="0">
              <a:lnSpc>
                <a:spcPct val="115000"/>
              </a:lnSpc>
              <a:spcBef>
                <a:spcPts val="775"/>
              </a:spcBef>
              <a:spcAft>
                <a:spcPts val="0"/>
              </a:spcAft>
              <a:buClr>
                <a:schemeClr val="dk1"/>
              </a:buClr>
              <a:buSzPts val="1758"/>
              <a:buFont typeface="Lato"/>
              <a:buChar char="•"/>
            </a:pPr>
            <a:r>
              <a:rPr lang="en" sz="1758" b="0" i="0" u="none" strike="noStrike" cap="none">
                <a:solidFill>
                  <a:schemeClr val="dk1"/>
                </a:solidFill>
                <a:latin typeface="Lato"/>
                <a:ea typeface="Lato"/>
                <a:cs typeface="Lato"/>
                <a:sym typeface="Lato"/>
              </a:rPr>
              <a:t>Governor’s CRF Funds</a:t>
            </a:r>
            <a:endParaRPr sz="1758" b="0" i="0" u="none" strike="noStrike" cap="none">
              <a:solidFill>
                <a:schemeClr val="dk1"/>
              </a:solidFill>
              <a:latin typeface="Lato"/>
              <a:ea typeface="Lato"/>
              <a:cs typeface="Lato"/>
              <a:sym typeface="Lato"/>
            </a:endParaRPr>
          </a:p>
          <a:p>
            <a:pPr marL="457200" marR="0" lvl="0" indent="-340233" algn="l" rtl="0">
              <a:lnSpc>
                <a:spcPct val="115000"/>
              </a:lnSpc>
              <a:spcBef>
                <a:spcPts val="0"/>
              </a:spcBef>
              <a:spcAft>
                <a:spcPts val="0"/>
              </a:spcAft>
              <a:buClr>
                <a:schemeClr val="dk1"/>
              </a:buClr>
              <a:buSzPts val="1758"/>
              <a:buFont typeface="Lato"/>
              <a:buChar char="•"/>
            </a:pPr>
            <a:r>
              <a:rPr lang="en" sz="1758">
                <a:solidFill>
                  <a:schemeClr val="dk1"/>
                </a:solidFill>
                <a:latin typeface="Lato"/>
                <a:ea typeface="Lato"/>
                <a:cs typeface="Lato"/>
                <a:sym typeface="Lato"/>
              </a:rPr>
              <a:t>Back to School Supplemental Aid</a:t>
            </a:r>
            <a:endParaRPr sz="1758">
              <a:solidFill>
                <a:schemeClr val="dk1"/>
              </a:solidFill>
              <a:latin typeface="Lato"/>
              <a:ea typeface="Lato"/>
              <a:cs typeface="Lato"/>
              <a:sym typeface="Lato"/>
            </a:endParaRPr>
          </a:p>
          <a:p>
            <a:pPr marL="457200" marR="0" lvl="0" indent="-340233" algn="l" rtl="0">
              <a:lnSpc>
                <a:spcPct val="115000"/>
              </a:lnSpc>
              <a:spcBef>
                <a:spcPts val="0"/>
              </a:spcBef>
              <a:spcAft>
                <a:spcPts val="0"/>
              </a:spcAft>
              <a:buClr>
                <a:schemeClr val="dk1"/>
              </a:buClr>
              <a:buSzPts val="1758"/>
              <a:buFont typeface="Lato"/>
              <a:buChar char="•"/>
            </a:pPr>
            <a:r>
              <a:rPr lang="en" sz="1758" b="0" i="0" u="none" strike="noStrike" cap="none">
                <a:solidFill>
                  <a:schemeClr val="dk1"/>
                </a:solidFill>
                <a:latin typeface="Lato"/>
                <a:ea typeface="Lato"/>
                <a:cs typeface="Lato"/>
                <a:sym typeface="Lato"/>
              </a:rPr>
              <a:t>Get Kids Ahead</a:t>
            </a:r>
            <a:endParaRPr sz="1758">
              <a:solidFill>
                <a:schemeClr val="dk1"/>
              </a:solidFill>
              <a:latin typeface="Lato"/>
              <a:ea typeface="Lato"/>
              <a:cs typeface="Lato"/>
              <a:sym typeface="Lato"/>
            </a:endParaRPr>
          </a:p>
          <a:p>
            <a:pPr marL="457200" marR="0" lvl="0" indent="-340233" algn="l" rtl="0">
              <a:lnSpc>
                <a:spcPct val="115000"/>
              </a:lnSpc>
              <a:spcBef>
                <a:spcPts val="0"/>
              </a:spcBef>
              <a:spcAft>
                <a:spcPts val="0"/>
              </a:spcAft>
              <a:buClr>
                <a:schemeClr val="dk1"/>
              </a:buClr>
              <a:buSzPts val="1758"/>
              <a:buFont typeface="Lato"/>
              <a:buChar char="•"/>
            </a:pPr>
            <a:r>
              <a:rPr lang="en" sz="1758">
                <a:solidFill>
                  <a:schemeClr val="dk1"/>
                </a:solidFill>
                <a:latin typeface="Lato"/>
                <a:ea typeface="Lato"/>
                <a:cs typeface="Lato"/>
                <a:sym typeface="Lato"/>
              </a:rPr>
              <a:t>None of these are eligible for State Single audit per DOA</a:t>
            </a:r>
            <a:endParaRPr sz="1758">
              <a:solidFill>
                <a:schemeClr val="dk1"/>
              </a:solidFill>
              <a:latin typeface="Lato"/>
              <a:ea typeface="Lato"/>
              <a:cs typeface="Lato"/>
              <a:sym typeface="Lato"/>
            </a:endParaRPr>
          </a:p>
          <a:p>
            <a:pPr marL="0" marR="0" lvl="0" indent="0" algn="l" rtl="0">
              <a:lnSpc>
                <a:spcPct val="100000"/>
              </a:lnSpc>
              <a:spcBef>
                <a:spcPts val="400"/>
              </a:spcBef>
              <a:spcAft>
                <a:spcPts val="0"/>
              </a:spcAft>
              <a:buClr>
                <a:schemeClr val="dk1"/>
              </a:buClr>
              <a:buSzPts val="2400"/>
              <a:buFont typeface="Arial"/>
              <a:buNone/>
            </a:pPr>
            <a:endParaRPr sz="2400" b="1">
              <a:solidFill>
                <a:schemeClr val="dk1"/>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2"/>
          <p:cNvSpPr txBox="1">
            <a:spLocks noGrp="1"/>
          </p:cNvSpPr>
          <p:nvPr>
            <p:ph type="body" idx="1"/>
          </p:nvPr>
        </p:nvSpPr>
        <p:spPr>
          <a:xfrm>
            <a:off x="0" y="0"/>
            <a:ext cx="9144000" cy="8733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800"/>
              </a:spcBef>
              <a:spcAft>
                <a:spcPts val="0"/>
              </a:spcAft>
              <a:buClr>
                <a:schemeClr val="dk1"/>
              </a:buClr>
              <a:buSzPts val="1100"/>
              <a:buFont typeface="Arial"/>
              <a:buNone/>
            </a:pPr>
            <a:r>
              <a:rPr lang="en" b="0"/>
              <a:t>Audit Findings</a:t>
            </a:r>
            <a:endParaRPr/>
          </a:p>
        </p:txBody>
      </p:sp>
      <p:sp>
        <p:nvSpPr>
          <p:cNvPr id="136" name="Google Shape;136;p22"/>
          <p:cNvSpPr txBox="1">
            <a:spLocks noGrp="1"/>
          </p:cNvSpPr>
          <p:nvPr>
            <p:ph type="body" idx="4294967295"/>
          </p:nvPr>
        </p:nvSpPr>
        <p:spPr>
          <a:xfrm>
            <a:off x="1107750" y="1274250"/>
            <a:ext cx="6928500" cy="329700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1800"/>
              </a:spcBef>
              <a:spcAft>
                <a:spcPts val="0"/>
              </a:spcAft>
              <a:buNone/>
            </a:pPr>
            <a:r>
              <a:rPr lang="en" sz="2000"/>
              <a:t>If there is an audit finding, DPI will receive a Management Decision Letter (MDL). DPI will determine whether to sustain or not sustain a finding:</a:t>
            </a:r>
            <a:endParaRPr sz="2000"/>
          </a:p>
          <a:p>
            <a:pPr marL="279400" lvl="0" indent="-234950" algn="l" rtl="0">
              <a:lnSpc>
                <a:spcPct val="120000"/>
              </a:lnSpc>
              <a:spcBef>
                <a:spcPts val="1000"/>
              </a:spcBef>
              <a:spcAft>
                <a:spcPts val="0"/>
              </a:spcAft>
              <a:buSzPts val="1500"/>
              <a:buFont typeface="Lato"/>
              <a:buChar char="●"/>
            </a:pPr>
            <a:r>
              <a:rPr lang="en" sz="2000"/>
              <a:t>Sustained</a:t>
            </a:r>
            <a:r>
              <a:rPr lang="en" sz="2000" b="0"/>
              <a:t>: Develop a corrective action on how to resolve the finding</a:t>
            </a:r>
            <a:endParaRPr sz="2000" b="0"/>
          </a:p>
          <a:p>
            <a:pPr marL="279400" lvl="0" indent="-234950" algn="l" rtl="0">
              <a:lnSpc>
                <a:spcPct val="120000"/>
              </a:lnSpc>
              <a:spcBef>
                <a:spcPts val="1000"/>
              </a:spcBef>
              <a:spcAft>
                <a:spcPts val="1200"/>
              </a:spcAft>
              <a:buSzPts val="1500"/>
              <a:buFont typeface="Lato"/>
              <a:buChar char="●"/>
            </a:pPr>
            <a:r>
              <a:rPr lang="en" sz="2000"/>
              <a:t>Not Sustained</a:t>
            </a:r>
            <a:r>
              <a:rPr lang="en" sz="2000" b="0"/>
              <a:t>: DPI responds to the letter stating the finding is not accurate</a:t>
            </a:r>
            <a:endParaRPr sz="200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3"/>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Common Federal Audit Findings</a:t>
            </a:r>
            <a:endParaRPr/>
          </a:p>
        </p:txBody>
      </p:sp>
      <p:sp>
        <p:nvSpPr>
          <p:cNvPr id="142" name="Google Shape;142;p23"/>
          <p:cNvSpPr txBox="1">
            <a:spLocks noGrp="1"/>
          </p:cNvSpPr>
          <p:nvPr>
            <p:ph type="body" idx="2"/>
          </p:nvPr>
        </p:nvSpPr>
        <p:spPr>
          <a:xfrm>
            <a:off x="1614000" y="1069500"/>
            <a:ext cx="5916000" cy="3004500"/>
          </a:xfrm>
          <a:prstGeom prst="rect">
            <a:avLst/>
          </a:prstGeom>
        </p:spPr>
        <p:txBody>
          <a:bodyPr spcFirstLastPara="1" wrap="square" lIns="91425" tIns="45700" rIns="91425" bIns="45700" anchor="t" anchorCtr="0">
            <a:noAutofit/>
          </a:bodyPr>
          <a:lstStyle/>
          <a:p>
            <a:pPr marL="457200" lvl="0" indent="-381000" algn="l" rtl="0">
              <a:lnSpc>
                <a:spcPct val="115000"/>
              </a:lnSpc>
              <a:spcBef>
                <a:spcPts val="0"/>
              </a:spcBef>
              <a:spcAft>
                <a:spcPts val="0"/>
              </a:spcAft>
              <a:buSzPts val="2400"/>
              <a:buChar char="•"/>
            </a:pPr>
            <a:r>
              <a:rPr lang="en"/>
              <a:t>Allowable Costs</a:t>
            </a:r>
            <a:endParaRPr/>
          </a:p>
          <a:p>
            <a:pPr marL="457200" lvl="0" indent="-381000" algn="l" rtl="0">
              <a:lnSpc>
                <a:spcPct val="115000"/>
              </a:lnSpc>
              <a:spcBef>
                <a:spcPts val="0"/>
              </a:spcBef>
              <a:spcAft>
                <a:spcPts val="0"/>
              </a:spcAft>
              <a:buSzPts val="2400"/>
              <a:buChar char="•"/>
            </a:pPr>
            <a:r>
              <a:rPr lang="en"/>
              <a:t>UGG Written Procedures</a:t>
            </a:r>
            <a:endParaRPr/>
          </a:p>
          <a:p>
            <a:pPr marL="457200" lvl="0" indent="-381000" algn="l" rtl="0">
              <a:lnSpc>
                <a:spcPct val="115000"/>
              </a:lnSpc>
              <a:spcBef>
                <a:spcPts val="0"/>
              </a:spcBef>
              <a:spcAft>
                <a:spcPts val="0"/>
              </a:spcAft>
              <a:buSzPts val="2400"/>
              <a:buChar char="•"/>
            </a:pPr>
            <a:r>
              <a:rPr lang="en"/>
              <a:t>Procurement, Suspension and Debarment </a:t>
            </a:r>
            <a:endParaRPr/>
          </a:p>
          <a:p>
            <a:pPr marL="457200" lvl="0" indent="-381000" algn="l" rtl="0">
              <a:lnSpc>
                <a:spcPct val="115000"/>
              </a:lnSpc>
              <a:spcBef>
                <a:spcPts val="0"/>
              </a:spcBef>
              <a:spcAft>
                <a:spcPts val="0"/>
              </a:spcAft>
              <a:buSzPts val="2400"/>
              <a:buChar char="•"/>
            </a:pPr>
            <a:r>
              <a:rPr lang="en"/>
              <a:t>Proper approval of claims, reports, etc. </a:t>
            </a:r>
            <a:endParaRPr/>
          </a:p>
          <a:p>
            <a:pPr marL="457200" lvl="0" indent="-381000" algn="l" rtl="0">
              <a:lnSpc>
                <a:spcPct val="115000"/>
              </a:lnSpc>
              <a:spcBef>
                <a:spcPts val="0"/>
              </a:spcBef>
              <a:spcAft>
                <a:spcPts val="0"/>
              </a:spcAft>
              <a:buSzPts val="2400"/>
              <a:buChar char="•"/>
            </a:pPr>
            <a:r>
              <a:rPr lang="en"/>
              <a:t>Davis-Bacon Act</a:t>
            </a:r>
            <a:endParaRPr/>
          </a:p>
          <a:p>
            <a:pPr marL="457200" lvl="0" indent="-381000" algn="l" rtl="0">
              <a:lnSpc>
                <a:spcPct val="115000"/>
              </a:lnSpc>
              <a:spcBef>
                <a:spcPts val="0"/>
              </a:spcBef>
              <a:spcAft>
                <a:spcPts val="0"/>
              </a:spcAft>
              <a:buSzPts val="2400"/>
              <a:buChar char="•"/>
            </a:pPr>
            <a:r>
              <a:rPr lang="en"/>
              <a:t>Documentation not kept</a:t>
            </a:r>
            <a:endParaRPr/>
          </a:p>
          <a:p>
            <a:pPr marL="457200" lvl="0" indent="0" algn="l" rtl="0">
              <a:lnSpc>
                <a:spcPct val="115000"/>
              </a:lnSpc>
              <a:spcBef>
                <a:spcPts val="439"/>
              </a:spcBef>
              <a:spcAft>
                <a:spcPts val="439"/>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4"/>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Common State Audit Findings</a:t>
            </a:r>
            <a:endParaRPr/>
          </a:p>
        </p:txBody>
      </p:sp>
      <p:sp>
        <p:nvSpPr>
          <p:cNvPr id="148" name="Google Shape;148;p24"/>
          <p:cNvSpPr txBox="1">
            <a:spLocks noGrp="1"/>
          </p:cNvSpPr>
          <p:nvPr>
            <p:ph type="body" idx="2"/>
          </p:nvPr>
        </p:nvSpPr>
        <p:spPr>
          <a:xfrm>
            <a:off x="175400" y="921600"/>
            <a:ext cx="8759400" cy="3350400"/>
          </a:xfrm>
          <a:prstGeom prst="rect">
            <a:avLst/>
          </a:prstGeom>
        </p:spPr>
        <p:txBody>
          <a:bodyPr spcFirstLastPara="1" wrap="square" lIns="91425" tIns="45700" rIns="91425" bIns="45700" anchor="t" anchorCtr="0">
            <a:normAutofit fontScale="92500" lnSpcReduction="20000"/>
          </a:bodyPr>
          <a:lstStyle/>
          <a:p>
            <a:pPr marL="457200" lvl="0" indent="-369570" algn="l" rtl="0">
              <a:lnSpc>
                <a:spcPct val="150000"/>
              </a:lnSpc>
              <a:spcBef>
                <a:spcPts val="0"/>
              </a:spcBef>
              <a:spcAft>
                <a:spcPts val="0"/>
              </a:spcAft>
              <a:buSzPct val="100000"/>
              <a:buChar char="•"/>
            </a:pPr>
            <a:r>
              <a:rPr lang="en"/>
              <a:t>Pupil Transportation</a:t>
            </a:r>
            <a:endParaRPr/>
          </a:p>
          <a:p>
            <a:pPr marL="914400" lvl="0" indent="-331390" algn="l" rtl="0">
              <a:lnSpc>
                <a:spcPct val="150000"/>
              </a:lnSpc>
              <a:spcBef>
                <a:spcPts val="0"/>
              </a:spcBef>
              <a:spcAft>
                <a:spcPts val="0"/>
              </a:spcAft>
              <a:buSzPct val="100000"/>
              <a:buChar char="•"/>
            </a:pPr>
            <a:r>
              <a:rPr lang="en" sz="1750"/>
              <a:t>Lack of physical documentation or documentation does not tie.</a:t>
            </a:r>
            <a:endParaRPr sz="1750"/>
          </a:p>
          <a:p>
            <a:pPr marL="914400" lvl="0" indent="-331390" algn="l" rtl="0">
              <a:lnSpc>
                <a:spcPct val="150000"/>
              </a:lnSpc>
              <a:spcBef>
                <a:spcPts val="0"/>
              </a:spcBef>
              <a:spcAft>
                <a:spcPts val="0"/>
              </a:spcAft>
              <a:buSzPct val="100000"/>
              <a:buChar char="•"/>
            </a:pPr>
            <a:r>
              <a:rPr lang="en" sz="1750"/>
              <a:t>Pupils in incorrect count category or mileage incorrectly calculated.</a:t>
            </a:r>
            <a:endParaRPr sz="1750"/>
          </a:p>
          <a:p>
            <a:pPr marL="914400" lvl="0" indent="-331390" algn="l" rtl="0">
              <a:lnSpc>
                <a:spcPct val="150000"/>
              </a:lnSpc>
              <a:spcBef>
                <a:spcPts val="0"/>
              </a:spcBef>
              <a:spcAft>
                <a:spcPts val="0"/>
              </a:spcAft>
              <a:buSzPct val="100000"/>
              <a:buChar char="•"/>
            </a:pPr>
            <a:r>
              <a:rPr lang="en" sz="1750"/>
              <a:t>Pupils include in 0-2 mi. not in UHT plan or UHT plan not updated.</a:t>
            </a:r>
            <a:endParaRPr sz="1750"/>
          </a:p>
          <a:p>
            <a:pPr marL="457200" lvl="0" indent="-369570" algn="l" rtl="0">
              <a:lnSpc>
                <a:spcPct val="150000"/>
              </a:lnSpc>
              <a:spcBef>
                <a:spcPts val="0"/>
              </a:spcBef>
              <a:spcAft>
                <a:spcPts val="0"/>
              </a:spcAft>
              <a:buSzPct val="100000"/>
              <a:buChar char="•"/>
            </a:pPr>
            <a:r>
              <a:rPr lang="en"/>
              <a:t>Special Education and School Age Parents</a:t>
            </a:r>
            <a:endParaRPr/>
          </a:p>
          <a:p>
            <a:pPr marL="914400" marR="0" lvl="0" indent="-331390" algn="l" rtl="0">
              <a:lnSpc>
                <a:spcPct val="150000"/>
              </a:lnSpc>
              <a:spcBef>
                <a:spcPts val="0"/>
              </a:spcBef>
              <a:spcAft>
                <a:spcPts val="0"/>
              </a:spcAft>
              <a:buSzPct val="100000"/>
              <a:buChar char="•"/>
            </a:pPr>
            <a:r>
              <a:rPr lang="en" sz="1750"/>
              <a:t>Individuals included in the NVL.</a:t>
            </a:r>
            <a:endParaRPr sz="1750"/>
          </a:p>
          <a:p>
            <a:pPr marL="914400" marR="0" lvl="0" indent="-331390" algn="l" rtl="0">
              <a:lnSpc>
                <a:spcPct val="150000"/>
              </a:lnSpc>
              <a:spcBef>
                <a:spcPts val="0"/>
              </a:spcBef>
              <a:spcAft>
                <a:spcPts val="0"/>
              </a:spcAft>
              <a:buSzPct val="100000"/>
              <a:buChar char="•"/>
            </a:pPr>
            <a:r>
              <a:rPr lang="en" sz="1750"/>
              <a:t>Specialized transportation routes related to student IEPs.</a:t>
            </a:r>
            <a:endParaRPr sz="1750"/>
          </a:p>
          <a:p>
            <a:pPr marL="914400" marR="0" lvl="0" indent="-331390" algn="l" rtl="0">
              <a:lnSpc>
                <a:spcPct val="150000"/>
              </a:lnSpc>
              <a:spcBef>
                <a:spcPts val="0"/>
              </a:spcBef>
              <a:spcAft>
                <a:spcPts val="0"/>
              </a:spcAft>
              <a:buSzPct val="100000"/>
              <a:buChar char="•"/>
            </a:pPr>
            <a:r>
              <a:rPr lang="en" sz="1750"/>
              <a:t>GL not reconciling to PI-1505-SE.</a:t>
            </a:r>
            <a:endParaRPr sz="1750"/>
          </a:p>
          <a:p>
            <a:pPr marL="914400" marR="0" lvl="0" indent="-331390" algn="l" rtl="0">
              <a:lnSpc>
                <a:spcPct val="150000"/>
              </a:lnSpc>
              <a:spcBef>
                <a:spcPts val="0"/>
              </a:spcBef>
              <a:spcAft>
                <a:spcPts val="0"/>
              </a:spcAft>
              <a:buSzPct val="100000"/>
              <a:buChar char="•"/>
            </a:pPr>
            <a:r>
              <a:rPr lang="en" sz="1750"/>
              <a:t>No documented review and approval of high cost special education claims.</a:t>
            </a:r>
            <a:endParaRPr sz="175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5"/>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Common Financial Audit Findings</a:t>
            </a:r>
            <a:endParaRPr/>
          </a:p>
        </p:txBody>
      </p:sp>
      <p:sp>
        <p:nvSpPr>
          <p:cNvPr id="154" name="Google Shape;154;p25"/>
          <p:cNvSpPr txBox="1">
            <a:spLocks noGrp="1"/>
          </p:cNvSpPr>
          <p:nvPr>
            <p:ph type="body" idx="2"/>
          </p:nvPr>
        </p:nvSpPr>
        <p:spPr>
          <a:xfrm>
            <a:off x="1714500" y="1197425"/>
            <a:ext cx="5845500" cy="2512800"/>
          </a:xfrm>
          <a:prstGeom prst="rect">
            <a:avLst/>
          </a:prstGeom>
        </p:spPr>
        <p:txBody>
          <a:bodyPr spcFirstLastPara="1" wrap="square" lIns="91425" tIns="45700" rIns="91425" bIns="45700" anchor="t" anchorCtr="0">
            <a:normAutofit fontScale="85000" lnSpcReduction="10000"/>
          </a:bodyPr>
          <a:lstStyle/>
          <a:p>
            <a:pPr marL="457200" lvl="0" indent="-351631" algn="l" rtl="0">
              <a:lnSpc>
                <a:spcPct val="150000"/>
              </a:lnSpc>
              <a:spcBef>
                <a:spcPts val="0"/>
              </a:spcBef>
              <a:spcAft>
                <a:spcPts val="0"/>
              </a:spcAft>
              <a:buSzPct val="100000"/>
              <a:buChar char="•"/>
            </a:pPr>
            <a:r>
              <a:rPr lang="en" sz="2500"/>
              <a:t>Financial Statements Prepared by Auditor</a:t>
            </a:r>
            <a:endParaRPr sz="2500"/>
          </a:p>
          <a:p>
            <a:pPr marL="457200" lvl="0" indent="-351631" algn="l" rtl="0">
              <a:lnSpc>
                <a:spcPct val="150000"/>
              </a:lnSpc>
              <a:spcBef>
                <a:spcPts val="0"/>
              </a:spcBef>
              <a:spcAft>
                <a:spcPts val="0"/>
              </a:spcAft>
              <a:buSzPct val="100000"/>
              <a:buChar char="•"/>
            </a:pPr>
            <a:r>
              <a:rPr lang="en" sz="2500"/>
              <a:t>Segregation of Duties</a:t>
            </a:r>
            <a:endParaRPr sz="2500"/>
          </a:p>
          <a:p>
            <a:pPr marL="457200" lvl="0" indent="-351631" algn="l" rtl="0">
              <a:lnSpc>
                <a:spcPct val="150000"/>
              </a:lnSpc>
              <a:spcBef>
                <a:spcPts val="0"/>
              </a:spcBef>
              <a:spcAft>
                <a:spcPts val="0"/>
              </a:spcAft>
              <a:buSzPct val="100000"/>
              <a:buChar char="•"/>
            </a:pPr>
            <a:r>
              <a:rPr lang="en" sz="2500"/>
              <a:t>Material Audit Adjustments</a:t>
            </a:r>
            <a:endParaRPr sz="2500"/>
          </a:p>
          <a:p>
            <a:pPr marL="457200" lvl="0" indent="-351631" algn="l" rtl="0">
              <a:spcBef>
                <a:spcPts val="0"/>
              </a:spcBef>
              <a:spcAft>
                <a:spcPts val="0"/>
              </a:spcAft>
              <a:buSzPct val="100000"/>
              <a:buChar char="•"/>
            </a:pPr>
            <a:r>
              <a:rPr lang="en" sz="2500"/>
              <a:t>SEFA Prepared by Auditor</a:t>
            </a:r>
            <a:endParaRPr sz="2500"/>
          </a:p>
          <a:p>
            <a:pPr marL="457200" lvl="0" indent="-351631" algn="l" rtl="0">
              <a:lnSpc>
                <a:spcPct val="150000"/>
              </a:lnSpc>
              <a:spcBef>
                <a:spcPts val="0"/>
              </a:spcBef>
              <a:spcAft>
                <a:spcPts val="0"/>
              </a:spcAft>
              <a:buSzPct val="100000"/>
              <a:buChar char="•"/>
            </a:pPr>
            <a:r>
              <a:rPr lang="en" sz="2500"/>
              <a:t>Cash Reconciliation</a:t>
            </a:r>
            <a:endParaRPr sz="2500"/>
          </a:p>
          <a:p>
            <a:pPr marL="457200" lvl="0" indent="0" algn="l" rtl="0">
              <a:lnSpc>
                <a:spcPct val="150000"/>
              </a:lnSpc>
              <a:spcBef>
                <a:spcPts val="0"/>
              </a:spcBef>
              <a:spcAft>
                <a:spcPts val="0"/>
              </a:spcAft>
              <a:buNone/>
            </a:pPr>
            <a:endParaRPr sz="25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6"/>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Annual Report Reviews</a:t>
            </a:r>
            <a:endParaRPr/>
          </a:p>
        </p:txBody>
      </p:sp>
      <p:sp>
        <p:nvSpPr>
          <p:cNvPr id="160" name="Google Shape;160;p26"/>
          <p:cNvSpPr txBox="1">
            <a:spLocks noGrp="1"/>
          </p:cNvSpPr>
          <p:nvPr>
            <p:ph type="body" idx="2"/>
          </p:nvPr>
        </p:nvSpPr>
        <p:spPr>
          <a:xfrm>
            <a:off x="2052028" y="1197429"/>
            <a:ext cx="5046900" cy="2512800"/>
          </a:xfrm>
          <a:prstGeom prst="rect">
            <a:avLst/>
          </a:prstGeom>
        </p:spPr>
        <p:txBody>
          <a:bodyPr spcFirstLastPara="1" wrap="square" lIns="91425" tIns="45700" rIns="91425" bIns="45700" anchor="t" anchorCtr="0">
            <a:normAutofit fontScale="85000" lnSpcReduction="10000"/>
          </a:bodyPr>
          <a:lstStyle/>
          <a:p>
            <a:pPr marL="457200" lvl="0" indent="-336550" algn="l" rtl="0">
              <a:spcBef>
                <a:spcPts val="0"/>
              </a:spcBef>
              <a:spcAft>
                <a:spcPts val="0"/>
              </a:spcAft>
              <a:buSzPct val="83333"/>
              <a:buChar char="●"/>
            </a:pPr>
            <a:r>
              <a:rPr lang="en"/>
              <a:t>Coding</a:t>
            </a:r>
            <a:endParaRPr/>
          </a:p>
          <a:p>
            <a:pPr marL="914400" lvl="1" indent="-312693" algn="l" rtl="0">
              <a:spcBef>
                <a:spcPts val="0"/>
              </a:spcBef>
              <a:spcAft>
                <a:spcPts val="0"/>
              </a:spcAft>
              <a:buSzPct val="88623"/>
              <a:buChar char="●"/>
            </a:pPr>
            <a:r>
              <a:rPr lang="en"/>
              <a:t>ECF (Emergency Connectivity Fund) &lt;R791&gt;</a:t>
            </a:r>
            <a:endParaRPr/>
          </a:p>
          <a:p>
            <a:pPr marL="914400" lvl="1" indent="-312693" algn="l" rtl="0">
              <a:spcBef>
                <a:spcPts val="0"/>
              </a:spcBef>
              <a:spcAft>
                <a:spcPts val="0"/>
              </a:spcAft>
              <a:buSzPct val="88623"/>
              <a:buChar char="●"/>
            </a:pPr>
            <a:r>
              <a:rPr lang="en"/>
              <a:t>Private grants &lt;R291&gt;</a:t>
            </a:r>
            <a:endParaRPr/>
          </a:p>
          <a:p>
            <a:pPr marL="914400" lvl="1" indent="-312693" algn="l" rtl="0">
              <a:spcBef>
                <a:spcPts val="0"/>
              </a:spcBef>
              <a:spcAft>
                <a:spcPts val="0"/>
              </a:spcAft>
              <a:buSzPct val="88623"/>
              <a:buChar char="●"/>
            </a:pPr>
            <a:r>
              <a:rPr lang="en"/>
              <a:t>Refunds &lt;PY: R971; CY: expense&gt;</a:t>
            </a:r>
            <a:endParaRPr/>
          </a:p>
          <a:p>
            <a:pPr marL="914400" lvl="1" indent="-312693" algn="l" rtl="0">
              <a:spcBef>
                <a:spcPts val="0"/>
              </a:spcBef>
              <a:spcAft>
                <a:spcPts val="0"/>
              </a:spcAft>
              <a:buSzPct val="88623"/>
              <a:buChar char="●"/>
            </a:pPr>
            <a:r>
              <a:rPr lang="en"/>
              <a:t>Fund 21 / E999</a:t>
            </a:r>
            <a:endParaRPr/>
          </a:p>
          <a:p>
            <a:pPr marL="914400" lvl="1" indent="-312693" algn="l" rtl="0">
              <a:spcBef>
                <a:spcPts val="0"/>
              </a:spcBef>
              <a:spcAft>
                <a:spcPts val="0"/>
              </a:spcAft>
              <a:buSzPct val="88623"/>
              <a:buChar char="●"/>
            </a:pPr>
            <a:r>
              <a:rPr lang="en"/>
              <a:t>Sales of capital &lt;R86x&gt;/non-capital items &lt;R26x&gt;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Annual Report Reviews</a:t>
            </a:r>
            <a:endParaRPr/>
          </a:p>
        </p:txBody>
      </p:sp>
      <p:sp>
        <p:nvSpPr>
          <p:cNvPr id="166" name="Google Shape;166;p27"/>
          <p:cNvSpPr txBox="1">
            <a:spLocks noGrp="1"/>
          </p:cNvSpPr>
          <p:nvPr>
            <p:ph type="body" idx="2"/>
          </p:nvPr>
        </p:nvSpPr>
        <p:spPr>
          <a:xfrm>
            <a:off x="2052028" y="1197429"/>
            <a:ext cx="5046900" cy="2512800"/>
          </a:xfrm>
          <a:prstGeom prst="rect">
            <a:avLst/>
          </a:prstGeom>
        </p:spPr>
        <p:txBody>
          <a:bodyPr spcFirstLastPara="1" wrap="square" lIns="91425" tIns="45700" rIns="91425" bIns="45700" anchor="t" anchorCtr="0">
            <a:normAutofit/>
          </a:bodyPr>
          <a:lstStyle/>
          <a:p>
            <a:pPr marL="457200" lvl="0" indent="-368300" algn="l" rtl="0">
              <a:spcBef>
                <a:spcPts val="0"/>
              </a:spcBef>
              <a:spcAft>
                <a:spcPts val="0"/>
              </a:spcAft>
              <a:buSzPts val="2200"/>
              <a:buChar char="●"/>
            </a:pPr>
            <a:r>
              <a:rPr lang="en"/>
              <a:t>Fund 73</a:t>
            </a:r>
            <a:endParaRPr/>
          </a:p>
          <a:p>
            <a:pPr marL="914400" lvl="1" indent="-340233" algn="l" rtl="0">
              <a:spcBef>
                <a:spcPts val="0"/>
              </a:spcBef>
              <a:spcAft>
                <a:spcPts val="0"/>
              </a:spcAft>
              <a:buSzPts val="1758"/>
              <a:buChar char="●"/>
            </a:pPr>
            <a:r>
              <a:rPr lang="en"/>
              <a:t>ADC (Actuarially Determined Contribution)</a:t>
            </a:r>
            <a:endParaRPr/>
          </a:p>
          <a:p>
            <a:pPr marL="914400" lvl="1" indent="-340233" algn="l" rtl="0">
              <a:spcBef>
                <a:spcPts val="0"/>
              </a:spcBef>
              <a:spcAft>
                <a:spcPts val="0"/>
              </a:spcAft>
              <a:buSzPts val="1758"/>
              <a:buChar char="●"/>
            </a:pPr>
            <a:r>
              <a:rPr lang="en"/>
              <a:t>Object 218</a:t>
            </a:r>
            <a:endParaRPr/>
          </a:p>
          <a:p>
            <a:pPr marL="914400" lvl="1" indent="-340233" algn="l" rtl="0">
              <a:spcBef>
                <a:spcPts val="0"/>
              </a:spcBef>
              <a:spcAft>
                <a:spcPts val="0"/>
              </a:spcAft>
              <a:buSzPts val="1758"/>
              <a:buChar char="●"/>
            </a:pPr>
            <a:r>
              <a:rPr lang="en"/>
              <a:t>IRS (Implicit Rate Subsidy)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8"/>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Annual Report Reviews</a:t>
            </a:r>
            <a:endParaRPr/>
          </a:p>
        </p:txBody>
      </p:sp>
      <p:sp>
        <p:nvSpPr>
          <p:cNvPr id="172" name="Google Shape;172;p28"/>
          <p:cNvSpPr txBox="1">
            <a:spLocks noGrp="1"/>
          </p:cNvSpPr>
          <p:nvPr>
            <p:ph type="body" idx="2"/>
          </p:nvPr>
        </p:nvSpPr>
        <p:spPr>
          <a:xfrm>
            <a:off x="2052028" y="1197429"/>
            <a:ext cx="5046900" cy="2512800"/>
          </a:xfrm>
          <a:prstGeom prst="rect">
            <a:avLst/>
          </a:prstGeom>
        </p:spPr>
        <p:txBody>
          <a:bodyPr spcFirstLastPara="1" wrap="square" lIns="91425" tIns="45700" rIns="91425" bIns="45700" anchor="t" anchorCtr="0">
            <a:normAutofit/>
          </a:bodyPr>
          <a:lstStyle/>
          <a:p>
            <a:pPr marL="457200" lvl="0" indent="-368300" algn="l" rtl="0">
              <a:spcBef>
                <a:spcPts val="0"/>
              </a:spcBef>
              <a:spcAft>
                <a:spcPts val="0"/>
              </a:spcAft>
              <a:buSzPts val="2200"/>
              <a:buChar char="●"/>
            </a:pPr>
            <a:r>
              <a:rPr lang="en"/>
              <a:t>Addenda details </a:t>
            </a:r>
            <a:endParaRPr/>
          </a:p>
          <a:p>
            <a:pPr marL="0" lvl="0" indent="0" algn="l" rtl="0">
              <a:spcBef>
                <a:spcPts val="439"/>
              </a:spcBef>
              <a:spcAft>
                <a:spcPts val="0"/>
              </a:spcAft>
              <a:buNone/>
            </a:pPr>
            <a:endParaRPr/>
          </a:p>
          <a:p>
            <a:pPr marL="0" lvl="0" indent="0" algn="l" rtl="0">
              <a:spcBef>
                <a:spcPts val="439"/>
              </a:spcBef>
              <a:spcAft>
                <a:spcPts val="439"/>
              </a:spcAft>
              <a:buNone/>
            </a:pPr>
            <a:r>
              <a:rPr lang="en"/>
              <a:t>REMEMBER: Addenda are for DPI, not for the district.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1"/>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Agenda</a:t>
            </a:r>
            <a:endParaRPr/>
          </a:p>
        </p:txBody>
      </p:sp>
      <p:sp>
        <p:nvSpPr>
          <p:cNvPr id="59" name="Google Shape;59;p11"/>
          <p:cNvSpPr txBox="1">
            <a:spLocks noGrp="1"/>
          </p:cNvSpPr>
          <p:nvPr>
            <p:ph type="body" idx="2"/>
          </p:nvPr>
        </p:nvSpPr>
        <p:spPr>
          <a:xfrm>
            <a:off x="404550" y="1078050"/>
            <a:ext cx="8334900" cy="2987400"/>
          </a:xfrm>
          <a:prstGeom prst="rect">
            <a:avLst/>
          </a:prstGeom>
        </p:spPr>
        <p:txBody>
          <a:bodyPr spcFirstLastPara="1" wrap="square" lIns="91425" tIns="45700" rIns="91425" bIns="45700" anchor="t" anchorCtr="0">
            <a:normAutofit fontScale="92500"/>
          </a:bodyPr>
          <a:lstStyle/>
          <a:p>
            <a:pPr marL="457200" lvl="0" indent="-381000" algn="l" rtl="0">
              <a:spcBef>
                <a:spcPts val="0"/>
              </a:spcBef>
              <a:spcAft>
                <a:spcPts val="0"/>
              </a:spcAft>
              <a:buSzPts val="2400"/>
              <a:buChar char="•"/>
            </a:pPr>
            <a:r>
              <a:rPr lang="en"/>
              <a:t>State Single Audit Guidelines</a:t>
            </a:r>
            <a:endParaRPr/>
          </a:p>
          <a:p>
            <a:pPr marL="457200" lvl="0" indent="-381000" algn="l" rtl="0">
              <a:spcBef>
                <a:spcPts val="0"/>
              </a:spcBef>
              <a:spcAft>
                <a:spcPts val="0"/>
              </a:spcAft>
              <a:buSzPts val="2400"/>
              <a:buChar char="•"/>
            </a:pPr>
            <a:r>
              <a:rPr lang="en"/>
              <a:t>Federal Single Audit Guidelines</a:t>
            </a:r>
            <a:endParaRPr/>
          </a:p>
          <a:p>
            <a:pPr marL="457200" lvl="0" indent="-381000" algn="l" rtl="0">
              <a:spcBef>
                <a:spcPts val="0"/>
              </a:spcBef>
              <a:spcAft>
                <a:spcPts val="0"/>
              </a:spcAft>
              <a:buSzPts val="2400"/>
              <a:buChar char="•"/>
            </a:pPr>
            <a:r>
              <a:rPr lang="en"/>
              <a:t>Common Audit Findings</a:t>
            </a:r>
            <a:endParaRPr/>
          </a:p>
          <a:p>
            <a:pPr marL="457200" lvl="0" indent="-381000" algn="l" rtl="0">
              <a:spcBef>
                <a:spcPts val="0"/>
              </a:spcBef>
              <a:spcAft>
                <a:spcPts val="0"/>
              </a:spcAft>
              <a:buSzPts val="2400"/>
              <a:buChar char="•"/>
            </a:pPr>
            <a:r>
              <a:rPr lang="en"/>
              <a:t>DPI Annual Report/Financial Statement Reviews</a:t>
            </a:r>
            <a:endParaRPr/>
          </a:p>
          <a:p>
            <a:pPr marL="457200" lvl="0" indent="-381000" algn="l" rtl="0">
              <a:spcBef>
                <a:spcPts val="0"/>
              </a:spcBef>
              <a:spcAft>
                <a:spcPts val="0"/>
              </a:spcAft>
              <a:buSzPts val="2400"/>
              <a:buChar char="•"/>
            </a:pPr>
            <a:r>
              <a:rPr lang="en"/>
              <a:t>Debt Schedules</a:t>
            </a:r>
            <a:endParaRPr/>
          </a:p>
          <a:p>
            <a:pPr marL="457200" lvl="0" indent="-381000" algn="l" rtl="0">
              <a:spcBef>
                <a:spcPts val="0"/>
              </a:spcBef>
              <a:spcAft>
                <a:spcPts val="0"/>
              </a:spcAft>
              <a:buSzPts val="2400"/>
              <a:buChar char="•"/>
            </a:pPr>
            <a:r>
              <a:rPr lang="en"/>
              <a:t>Membership Audit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Annual Report Reviews</a:t>
            </a:r>
            <a:endParaRPr/>
          </a:p>
        </p:txBody>
      </p:sp>
      <p:sp>
        <p:nvSpPr>
          <p:cNvPr id="178" name="Google Shape;178;p29"/>
          <p:cNvSpPr txBox="1">
            <a:spLocks noGrp="1"/>
          </p:cNvSpPr>
          <p:nvPr>
            <p:ph type="body" idx="2"/>
          </p:nvPr>
        </p:nvSpPr>
        <p:spPr>
          <a:xfrm>
            <a:off x="2052028" y="1197429"/>
            <a:ext cx="5046900" cy="2512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 sz="2300"/>
              <a:t>A68 - Other Miscellaneous Revenue </a:t>
            </a:r>
            <a:r>
              <a:rPr lang="en" sz="2000"/>
              <a:t>(R990)</a:t>
            </a:r>
            <a:endParaRPr sz="2000"/>
          </a:p>
          <a:p>
            <a:pPr marL="0" lvl="0" indent="0" algn="l" rtl="0">
              <a:spcBef>
                <a:spcPts val="439"/>
              </a:spcBef>
              <a:spcAft>
                <a:spcPts val="0"/>
              </a:spcAft>
              <a:buNone/>
            </a:pPr>
            <a:endParaRPr sz="2300"/>
          </a:p>
          <a:p>
            <a:pPr marL="0" lvl="0" indent="0" algn="l" rtl="0">
              <a:spcBef>
                <a:spcPts val="439"/>
              </a:spcBef>
              <a:spcAft>
                <a:spcPts val="439"/>
              </a:spcAft>
              <a:buNone/>
            </a:pPr>
            <a:r>
              <a:rPr lang="en" sz="2300"/>
              <a:t>“EFT Interface”</a:t>
            </a:r>
            <a:endParaRPr sz="23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0"/>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Annual Report Reviews</a:t>
            </a:r>
            <a:endParaRPr/>
          </a:p>
        </p:txBody>
      </p:sp>
      <p:sp>
        <p:nvSpPr>
          <p:cNvPr id="184" name="Google Shape;184;p30"/>
          <p:cNvSpPr txBox="1">
            <a:spLocks noGrp="1"/>
          </p:cNvSpPr>
          <p:nvPr>
            <p:ph type="body" idx="2"/>
          </p:nvPr>
        </p:nvSpPr>
        <p:spPr>
          <a:xfrm>
            <a:off x="2052028" y="1197429"/>
            <a:ext cx="5046900" cy="2512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 sz="2300"/>
              <a:t>A71 - Other Adjustments </a:t>
            </a:r>
            <a:r>
              <a:rPr lang="en" sz="2000"/>
              <a:t>(E969/R969)</a:t>
            </a:r>
            <a:endParaRPr sz="2000"/>
          </a:p>
          <a:p>
            <a:pPr marL="0" lvl="0" indent="0" algn="l" rtl="0">
              <a:spcBef>
                <a:spcPts val="439"/>
              </a:spcBef>
              <a:spcAft>
                <a:spcPts val="0"/>
              </a:spcAft>
              <a:buNone/>
            </a:pPr>
            <a:endParaRPr sz="2300"/>
          </a:p>
          <a:p>
            <a:pPr marL="0" lvl="0" indent="0" algn="l" rtl="0">
              <a:spcBef>
                <a:spcPts val="439"/>
              </a:spcBef>
              <a:spcAft>
                <a:spcPts val="439"/>
              </a:spcAft>
              <a:buNone/>
            </a:pPr>
            <a:r>
              <a:rPr lang="en" sz="2300"/>
              <a:t>“Self-funded dental”</a:t>
            </a:r>
            <a:endParaRPr sz="23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1"/>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Annual Report Reviews</a:t>
            </a:r>
            <a:endParaRPr/>
          </a:p>
        </p:txBody>
      </p:sp>
      <p:sp>
        <p:nvSpPr>
          <p:cNvPr id="190" name="Google Shape;190;p31"/>
          <p:cNvSpPr txBox="1">
            <a:spLocks noGrp="1"/>
          </p:cNvSpPr>
          <p:nvPr>
            <p:ph type="body" idx="2"/>
          </p:nvPr>
        </p:nvSpPr>
        <p:spPr>
          <a:xfrm>
            <a:off x="2052028" y="1197429"/>
            <a:ext cx="5046900" cy="2512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 sz="2300"/>
              <a:t>A81 - Other Miscellaneous </a:t>
            </a:r>
            <a:r>
              <a:rPr lang="en" sz="2000"/>
              <a:t>(E999)</a:t>
            </a:r>
            <a:endParaRPr sz="2000"/>
          </a:p>
          <a:p>
            <a:pPr marL="0" lvl="0" indent="0" algn="l" rtl="0">
              <a:spcBef>
                <a:spcPts val="439"/>
              </a:spcBef>
              <a:spcAft>
                <a:spcPts val="0"/>
              </a:spcAft>
              <a:buNone/>
            </a:pPr>
            <a:endParaRPr sz="2300"/>
          </a:p>
          <a:p>
            <a:pPr marL="0" lvl="0" indent="0" algn="l" rtl="0">
              <a:spcBef>
                <a:spcPts val="439"/>
              </a:spcBef>
              <a:spcAft>
                <a:spcPts val="439"/>
              </a:spcAft>
              <a:buNone/>
            </a:pPr>
            <a:r>
              <a:rPr lang="en" sz="2300"/>
              <a:t>“Softball field redevelopment”</a:t>
            </a:r>
            <a:endParaRPr sz="23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2"/>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Annual Report Reviews</a:t>
            </a:r>
            <a:endParaRPr/>
          </a:p>
        </p:txBody>
      </p:sp>
      <p:sp>
        <p:nvSpPr>
          <p:cNvPr id="196" name="Google Shape;196;p32"/>
          <p:cNvSpPr txBox="1">
            <a:spLocks noGrp="1"/>
          </p:cNvSpPr>
          <p:nvPr>
            <p:ph type="body" idx="2"/>
          </p:nvPr>
        </p:nvSpPr>
        <p:spPr>
          <a:xfrm>
            <a:off x="2052028" y="1197429"/>
            <a:ext cx="5046900" cy="2512800"/>
          </a:xfrm>
          <a:prstGeom prst="rect">
            <a:avLst/>
          </a:prstGeom>
        </p:spPr>
        <p:txBody>
          <a:bodyPr spcFirstLastPara="1" wrap="square" lIns="91425" tIns="45700" rIns="91425" bIns="45700" anchor="t" anchorCtr="0">
            <a:normAutofit fontScale="92500"/>
          </a:bodyPr>
          <a:lstStyle/>
          <a:p>
            <a:pPr marL="0" lvl="0" indent="0" algn="l" rtl="0">
              <a:spcBef>
                <a:spcPts val="0"/>
              </a:spcBef>
              <a:spcAft>
                <a:spcPts val="0"/>
              </a:spcAft>
              <a:buNone/>
            </a:pPr>
            <a:r>
              <a:rPr lang="en" sz="2300"/>
              <a:t>A23 - Refund of Prior Year Expenses </a:t>
            </a:r>
            <a:r>
              <a:rPr lang="en" sz="2000"/>
              <a:t>(R971)</a:t>
            </a:r>
            <a:endParaRPr sz="2000"/>
          </a:p>
          <a:p>
            <a:pPr marL="457200" lvl="0" indent="-363696" algn="l" rtl="0">
              <a:spcBef>
                <a:spcPts val="439"/>
              </a:spcBef>
              <a:spcAft>
                <a:spcPts val="0"/>
              </a:spcAft>
              <a:buSzPct val="100000"/>
              <a:buChar char="●"/>
            </a:pPr>
            <a:r>
              <a:rPr lang="en" sz="2300"/>
              <a:t>“Vendor refunds”</a:t>
            </a:r>
            <a:endParaRPr sz="2300"/>
          </a:p>
          <a:p>
            <a:pPr marL="457200" lvl="0" indent="-363696" algn="l" rtl="0">
              <a:spcBef>
                <a:spcPts val="0"/>
              </a:spcBef>
              <a:spcAft>
                <a:spcPts val="0"/>
              </a:spcAft>
              <a:buSzPct val="100000"/>
              <a:buChar char="●"/>
            </a:pPr>
            <a:r>
              <a:rPr lang="en" sz="2300"/>
              <a:t>“Refund from Vendor-Overchg”</a:t>
            </a:r>
            <a:endParaRPr sz="2300"/>
          </a:p>
          <a:p>
            <a:pPr marL="457200" lvl="0" indent="-363696" algn="l" rtl="0">
              <a:spcBef>
                <a:spcPts val="0"/>
              </a:spcBef>
              <a:spcAft>
                <a:spcPts val="0"/>
              </a:spcAft>
              <a:buSzPct val="100000"/>
              <a:buChar char="●"/>
            </a:pPr>
            <a:r>
              <a:rPr lang="en" sz="2300"/>
              <a:t>“Wire deposit refund overpayment”</a:t>
            </a:r>
            <a:endParaRPr sz="23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3"/>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Financial Statement Reviews</a:t>
            </a:r>
            <a:endParaRPr/>
          </a:p>
        </p:txBody>
      </p:sp>
      <p:sp>
        <p:nvSpPr>
          <p:cNvPr id="202" name="Google Shape;202;p33"/>
          <p:cNvSpPr txBox="1">
            <a:spLocks noGrp="1"/>
          </p:cNvSpPr>
          <p:nvPr>
            <p:ph type="body" idx="2"/>
          </p:nvPr>
        </p:nvSpPr>
        <p:spPr>
          <a:xfrm>
            <a:off x="2052028" y="1197429"/>
            <a:ext cx="5046900" cy="2512800"/>
          </a:xfrm>
          <a:prstGeom prst="rect">
            <a:avLst/>
          </a:prstGeom>
        </p:spPr>
        <p:txBody>
          <a:bodyPr spcFirstLastPara="1" wrap="square" lIns="91425" tIns="45700" rIns="91425" bIns="45700" anchor="t" anchorCtr="0">
            <a:normAutofit/>
          </a:bodyPr>
          <a:lstStyle/>
          <a:p>
            <a:pPr marL="457200" lvl="0" indent="-381000" algn="l" rtl="0">
              <a:spcBef>
                <a:spcPts val="0"/>
              </a:spcBef>
              <a:spcAft>
                <a:spcPts val="0"/>
              </a:spcAft>
              <a:buSzPts val="2400"/>
              <a:buChar char="●"/>
            </a:pPr>
            <a:r>
              <a:rPr lang="en"/>
              <a:t>AC fund balances</a:t>
            </a:r>
            <a:endParaRPr/>
          </a:p>
          <a:p>
            <a:pPr marL="914400" lvl="1" indent="-340233" algn="l" rtl="0">
              <a:spcBef>
                <a:spcPts val="0"/>
              </a:spcBef>
              <a:spcAft>
                <a:spcPts val="0"/>
              </a:spcAft>
              <a:buSzPts val="1758"/>
              <a:buChar char="●"/>
            </a:pPr>
            <a:r>
              <a:rPr lang="en"/>
              <a:t>District</a:t>
            </a:r>
            <a:endParaRPr/>
          </a:p>
          <a:p>
            <a:pPr marL="914400" lvl="1" indent="-340233" algn="l" rtl="0">
              <a:spcBef>
                <a:spcPts val="0"/>
              </a:spcBef>
              <a:spcAft>
                <a:spcPts val="0"/>
              </a:spcAft>
              <a:buSzPts val="1758"/>
              <a:buChar char="●"/>
            </a:pPr>
            <a:r>
              <a:rPr lang="en"/>
              <a:t>Auditor</a:t>
            </a:r>
            <a:endParaRPr/>
          </a:p>
          <a:p>
            <a:pPr marL="457200" lvl="0" indent="-381000" algn="l" rtl="0">
              <a:spcBef>
                <a:spcPts val="0"/>
              </a:spcBef>
              <a:spcAft>
                <a:spcPts val="0"/>
              </a:spcAft>
              <a:buSzPts val="2400"/>
              <a:buChar char="●"/>
            </a:pPr>
            <a:r>
              <a:rPr lang="en"/>
              <a:t>Debt schedules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4"/>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Financial Statement Review</a:t>
            </a:r>
            <a:endParaRPr/>
          </a:p>
        </p:txBody>
      </p:sp>
      <p:sp>
        <p:nvSpPr>
          <p:cNvPr id="209" name="Google Shape;209;p34"/>
          <p:cNvSpPr txBox="1">
            <a:spLocks noGrp="1"/>
          </p:cNvSpPr>
          <p:nvPr>
            <p:ph type="body" idx="2"/>
          </p:nvPr>
        </p:nvSpPr>
        <p:spPr>
          <a:xfrm>
            <a:off x="427838" y="1131384"/>
            <a:ext cx="8414100" cy="3440700"/>
          </a:xfrm>
          <a:prstGeom prst="rect">
            <a:avLst/>
          </a:prstGeom>
          <a:noFill/>
          <a:ln>
            <a:noFill/>
          </a:ln>
        </p:spPr>
        <p:txBody>
          <a:bodyPr spcFirstLastPara="1" wrap="square" lIns="91425" tIns="45700" rIns="91425" bIns="45700" anchor="t" anchorCtr="0">
            <a:noAutofit/>
          </a:bodyPr>
          <a:lstStyle/>
          <a:p>
            <a:pPr marL="164592" lvl="0" indent="-164592" algn="l" rtl="0">
              <a:lnSpc>
                <a:spcPct val="100000"/>
              </a:lnSpc>
              <a:spcBef>
                <a:spcPts val="0"/>
              </a:spcBef>
              <a:spcAft>
                <a:spcPts val="0"/>
              </a:spcAft>
              <a:buClr>
                <a:schemeClr val="dk1"/>
              </a:buClr>
              <a:buSzPts val="2400"/>
              <a:buFont typeface="Arial"/>
              <a:buChar char="•"/>
            </a:pPr>
            <a:r>
              <a:rPr lang="en"/>
              <a:t> </a:t>
            </a:r>
            <a:r>
              <a:rPr lang="en" sz="2400"/>
              <a:t>Common causes for differences between the audited financial statements and Fund Balance Report:</a:t>
            </a:r>
            <a:endParaRPr/>
          </a:p>
          <a:p>
            <a:pPr marL="507269" lvl="2" indent="-173736" algn="l" rtl="0">
              <a:lnSpc>
                <a:spcPct val="100000"/>
              </a:lnSpc>
              <a:spcBef>
                <a:spcPts val="1200"/>
              </a:spcBef>
              <a:spcAft>
                <a:spcPts val="0"/>
              </a:spcAft>
              <a:buClr>
                <a:schemeClr val="dk1"/>
              </a:buClr>
              <a:buSzPts val="2400"/>
              <a:buFont typeface="Arial"/>
              <a:buChar char="•"/>
            </a:pPr>
            <a:r>
              <a:rPr lang="en" sz="2400"/>
              <a:t> Entries made by district not reported to auditors,</a:t>
            </a:r>
            <a:endParaRPr/>
          </a:p>
          <a:p>
            <a:pPr marL="507269" lvl="2" indent="-173736" algn="l" rtl="0">
              <a:lnSpc>
                <a:spcPct val="100000"/>
              </a:lnSpc>
              <a:spcBef>
                <a:spcPts val="1200"/>
              </a:spcBef>
              <a:spcAft>
                <a:spcPts val="0"/>
              </a:spcAft>
              <a:buClr>
                <a:schemeClr val="dk1"/>
              </a:buClr>
              <a:buSzPts val="2400"/>
              <a:buFont typeface="Arial"/>
              <a:buChar char="•"/>
            </a:pPr>
            <a:r>
              <a:rPr lang="en" sz="2400"/>
              <a:t> Entries made by auditors not reported to districts, and</a:t>
            </a:r>
            <a:endParaRPr/>
          </a:p>
          <a:p>
            <a:pPr marL="507269" lvl="2" indent="-173736" algn="l" rtl="0">
              <a:lnSpc>
                <a:spcPct val="100000"/>
              </a:lnSpc>
              <a:spcBef>
                <a:spcPts val="1200"/>
              </a:spcBef>
              <a:spcAft>
                <a:spcPts val="0"/>
              </a:spcAft>
              <a:buClr>
                <a:schemeClr val="dk1"/>
              </a:buClr>
              <a:buSzPts val="2400"/>
              <a:buFont typeface="Arial"/>
              <a:buChar char="•"/>
            </a:pPr>
            <a:r>
              <a:rPr lang="en" sz="2400"/>
              <a:t> Immaterial changes found during our review of the annual  report.</a:t>
            </a:r>
            <a:endParaRPr/>
          </a:p>
          <a:p>
            <a:pPr marL="164592" lvl="0" indent="-12192" algn="l" rtl="0">
              <a:lnSpc>
                <a:spcPct val="100000"/>
              </a:lnSpc>
              <a:spcBef>
                <a:spcPts val="1200"/>
              </a:spcBef>
              <a:spcAft>
                <a:spcPts val="0"/>
              </a:spcAft>
              <a:buClr>
                <a:schemeClr val="dk1"/>
              </a:buClr>
              <a:buSzPts val="2400"/>
              <a:buFont typeface="Arial"/>
              <a:buNone/>
            </a:pPr>
            <a:endParaRPr/>
          </a:p>
          <a:p>
            <a:pPr marL="164592" lvl="0" indent="-12192" algn="l" rtl="0">
              <a:lnSpc>
                <a:spcPct val="100000"/>
              </a:lnSpc>
              <a:spcBef>
                <a:spcPts val="1200"/>
              </a:spcBef>
              <a:spcAft>
                <a:spcPts val="0"/>
              </a:spcAft>
              <a:buClr>
                <a:schemeClr val="dk1"/>
              </a:buClr>
              <a:buSzPts val="2400"/>
              <a:buFont typeface="Arial"/>
              <a:buNone/>
            </a:pPr>
            <a:endParaRPr/>
          </a:p>
          <a:p>
            <a:pPr marL="164592" lvl="0" indent="-12192" algn="l" rtl="0">
              <a:lnSpc>
                <a:spcPct val="100000"/>
              </a:lnSpc>
              <a:spcBef>
                <a:spcPts val="1200"/>
              </a:spcBef>
              <a:spcAft>
                <a:spcPts val="0"/>
              </a:spcAft>
              <a:buClr>
                <a:schemeClr val="dk1"/>
              </a:buClr>
              <a:buSzPts val="2400"/>
              <a:buFont typeface="Arial"/>
              <a:buNone/>
            </a:pPr>
            <a:endParaRPr/>
          </a:p>
        </p:txBody>
      </p:sp>
    </p:spTree>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5"/>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Reporting Late Changes</a:t>
            </a:r>
            <a:endParaRPr/>
          </a:p>
        </p:txBody>
      </p:sp>
      <p:sp>
        <p:nvSpPr>
          <p:cNvPr id="216" name="Google Shape;216;p35"/>
          <p:cNvSpPr txBox="1">
            <a:spLocks noGrp="1"/>
          </p:cNvSpPr>
          <p:nvPr>
            <p:ph type="body" idx="2"/>
          </p:nvPr>
        </p:nvSpPr>
        <p:spPr>
          <a:xfrm>
            <a:off x="427838" y="1131384"/>
            <a:ext cx="8414100" cy="34407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642"/>
              <a:buChar char="•"/>
            </a:pPr>
            <a:r>
              <a:rPr lang="en" sz="2642"/>
              <a:t>District or auditor entries made after the original submissions are required to be made in the books and the data repushed to WDF.</a:t>
            </a:r>
            <a:endParaRPr sz="2642"/>
          </a:p>
          <a:p>
            <a:pPr marL="342900" lvl="0" indent="0" algn="l" rtl="0">
              <a:lnSpc>
                <a:spcPct val="100000"/>
              </a:lnSpc>
              <a:spcBef>
                <a:spcPts val="0"/>
              </a:spcBef>
              <a:spcAft>
                <a:spcPts val="0"/>
              </a:spcAft>
              <a:buNone/>
            </a:pPr>
            <a:endParaRPr sz="1000"/>
          </a:p>
          <a:p>
            <a:pPr marL="342900" lvl="0" indent="-342900" algn="l" rtl="0">
              <a:lnSpc>
                <a:spcPct val="100000"/>
              </a:lnSpc>
              <a:spcBef>
                <a:spcPts val="0"/>
              </a:spcBef>
              <a:spcAft>
                <a:spcPts val="0"/>
              </a:spcAft>
              <a:buSzPts val="2642"/>
              <a:buChar char="•"/>
            </a:pPr>
            <a:r>
              <a:rPr lang="en" sz="2642"/>
              <a:t>If changes are required after the books have been closed, districts will need to work with their vendor.</a:t>
            </a:r>
            <a:endParaRPr sz="2642"/>
          </a:p>
          <a:p>
            <a:pPr marL="164592" lvl="0" indent="-12192" algn="l" rtl="0">
              <a:lnSpc>
                <a:spcPct val="100000"/>
              </a:lnSpc>
              <a:spcBef>
                <a:spcPts val="1200"/>
              </a:spcBef>
              <a:spcAft>
                <a:spcPts val="0"/>
              </a:spcAft>
              <a:buClr>
                <a:schemeClr val="dk1"/>
              </a:buClr>
              <a:buSzPts val="2400"/>
              <a:buFont typeface="Arial"/>
              <a:buNone/>
            </a:pPr>
            <a:endParaRPr/>
          </a:p>
          <a:p>
            <a:pPr marL="164592" lvl="0" indent="-12192" algn="l" rtl="0">
              <a:lnSpc>
                <a:spcPct val="100000"/>
              </a:lnSpc>
              <a:spcBef>
                <a:spcPts val="1200"/>
              </a:spcBef>
              <a:spcAft>
                <a:spcPts val="0"/>
              </a:spcAft>
              <a:buClr>
                <a:schemeClr val="dk1"/>
              </a:buClr>
              <a:buSzPts val="2400"/>
              <a:buFont typeface="Arial"/>
              <a:buNone/>
            </a:pPr>
            <a:endParaRPr/>
          </a:p>
        </p:txBody>
      </p:sp>
    </p:spTree>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6"/>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Auditor Timeline</a:t>
            </a:r>
            <a:endParaRPr/>
          </a:p>
        </p:txBody>
      </p:sp>
      <p:sp>
        <p:nvSpPr>
          <p:cNvPr id="222" name="Google Shape;222;p36"/>
          <p:cNvSpPr>
            <a:spLocks noGrp="1"/>
          </p:cNvSpPr>
          <p:nvPr>
            <p:ph type="media" idx="2"/>
          </p:nvPr>
        </p:nvSpPr>
        <p:spPr>
          <a:xfrm>
            <a:off x="948550" y="921600"/>
            <a:ext cx="7958400" cy="3334200"/>
          </a:xfrm>
          <a:prstGeom prst="rect">
            <a:avLst/>
          </a:prstGeom>
        </p:spPr>
        <p:txBody>
          <a:bodyPr spcFirstLastPara="1" wrap="square" lIns="91425" tIns="45700" rIns="91425" bIns="45700" anchor="t" anchorCtr="0">
            <a:noAutofit/>
          </a:bodyPr>
          <a:lstStyle/>
          <a:p>
            <a:pPr marL="457200" lvl="0" indent="-361950" algn="l" rtl="0">
              <a:lnSpc>
                <a:spcPct val="115000"/>
              </a:lnSpc>
              <a:spcBef>
                <a:spcPts val="0"/>
              </a:spcBef>
              <a:spcAft>
                <a:spcPts val="0"/>
              </a:spcAft>
              <a:buSzPts val="2100"/>
              <a:buChar char="•"/>
            </a:pPr>
            <a:r>
              <a:rPr lang="en" sz="2100"/>
              <a:t>End of August/Early September:</a:t>
            </a:r>
            <a:endParaRPr sz="2100"/>
          </a:p>
          <a:p>
            <a:pPr marL="685800" lvl="1" indent="-228600" algn="l" rtl="0">
              <a:lnSpc>
                <a:spcPct val="115000"/>
              </a:lnSpc>
              <a:spcBef>
                <a:spcPts val="0"/>
              </a:spcBef>
              <a:spcAft>
                <a:spcPts val="0"/>
              </a:spcAft>
              <a:buSzPts val="1700"/>
              <a:buNone/>
            </a:pPr>
            <a:r>
              <a:rPr lang="en" sz="1700"/>
              <a:t>District submits District Aid Certification</a:t>
            </a:r>
            <a:endParaRPr sz="1700"/>
          </a:p>
          <a:p>
            <a:pPr marL="685800" lvl="1" indent="-228600" algn="l" rtl="0">
              <a:lnSpc>
                <a:spcPct val="115000"/>
              </a:lnSpc>
              <a:spcBef>
                <a:spcPts val="0"/>
              </a:spcBef>
              <a:spcAft>
                <a:spcPts val="0"/>
              </a:spcAft>
              <a:buSzPts val="1700"/>
              <a:buNone/>
            </a:pPr>
            <a:r>
              <a:rPr lang="en" sz="1700"/>
              <a:t>DPI reviews District Aid Certification</a:t>
            </a:r>
            <a:endParaRPr sz="1700"/>
          </a:p>
          <a:p>
            <a:pPr marL="457200" lvl="0" indent="-361950" algn="l" rtl="0">
              <a:lnSpc>
                <a:spcPct val="115000"/>
              </a:lnSpc>
              <a:spcBef>
                <a:spcPts val="0"/>
              </a:spcBef>
              <a:spcAft>
                <a:spcPts val="0"/>
              </a:spcAft>
              <a:buSzPts val="2100"/>
              <a:buChar char="•"/>
            </a:pPr>
            <a:r>
              <a:rPr lang="en" sz="2100"/>
              <a:t>Friday on or Before September 15th:</a:t>
            </a:r>
            <a:endParaRPr sz="2100"/>
          </a:p>
          <a:p>
            <a:pPr marL="685800" lvl="1" indent="-228600" algn="l" rtl="0">
              <a:lnSpc>
                <a:spcPct val="115000"/>
              </a:lnSpc>
              <a:spcBef>
                <a:spcPts val="0"/>
              </a:spcBef>
              <a:spcAft>
                <a:spcPts val="0"/>
              </a:spcAft>
              <a:buSzPts val="1700"/>
              <a:buNone/>
            </a:pPr>
            <a:r>
              <a:rPr lang="en" sz="1700"/>
              <a:t>Auditors submit Auditor Aid Certification and Fund Balance Reports</a:t>
            </a:r>
            <a:endParaRPr sz="1700"/>
          </a:p>
          <a:p>
            <a:pPr marL="685800" lvl="1" indent="-228600" algn="l" rtl="0">
              <a:lnSpc>
                <a:spcPct val="115000"/>
              </a:lnSpc>
              <a:spcBef>
                <a:spcPts val="0"/>
              </a:spcBef>
              <a:spcAft>
                <a:spcPts val="0"/>
              </a:spcAft>
              <a:buSzPts val="1700"/>
              <a:buNone/>
            </a:pPr>
            <a:r>
              <a:rPr lang="en" sz="1700"/>
              <a:t>DPI reviews Auditor Reports</a:t>
            </a:r>
            <a:endParaRPr sz="1700"/>
          </a:p>
          <a:p>
            <a:pPr marL="457200" marR="0" lvl="0" indent="-361950" algn="l" rtl="0">
              <a:lnSpc>
                <a:spcPct val="115000"/>
              </a:lnSpc>
              <a:spcBef>
                <a:spcPts val="0"/>
              </a:spcBef>
              <a:spcAft>
                <a:spcPts val="0"/>
              </a:spcAft>
              <a:buSzPts val="2100"/>
              <a:buChar char="•"/>
            </a:pPr>
            <a:r>
              <a:rPr lang="en" sz="2100"/>
              <a:t>Following Friday:</a:t>
            </a:r>
            <a:endParaRPr sz="2100"/>
          </a:p>
          <a:p>
            <a:pPr marL="685800" lvl="1" indent="-228600" algn="l" rtl="0">
              <a:lnSpc>
                <a:spcPct val="115000"/>
              </a:lnSpc>
              <a:spcBef>
                <a:spcPts val="0"/>
              </a:spcBef>
              <a:spcAft>
                <a:spcPts val="0"/>
              </a:spcAft>
              <a:buSzPts val="2100"/>
              <a:buNone/>
            </a:pPr>
            <a:r>
              <a:rPr lang="en" sz="1700"/>
              <a:t>District submits Annual Report</a:t>
            </a:r>
            <a:endParaRPr sz="1700"/>
          </a:p>
          <a:p>
            <a:pPr marL="457200" marR="0" lvl="0" indent="-361950" algn="l" rtl="0">
              <a:lnSpc>
                <a:spcPct val="115000"/>
              </a:lnSpc>
              <a:spcBef>
                <a:spcPts val="0"/>
              </a:spcBef>
              <a:spcAft>
                <a:spcPts val="0"/>
              </a:spcAft>
              <a:buSzPts val="2100"/>
              <a:buChar char="•"/>
            </a:pPr>
            <a:r>
              <a:rPr lang="en" sz="2100"/>
              <a:t>October 15th Aid is calculated</a:t>
            </a:r>
            <a:endParaRPr sz="17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7"/>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DPI Auditor Timeline</a:t>
            </a:r>
            <a:endParaRPr/>
          </a:p>
        </p:txBody>
      </p:sp>
      <p:sp>
        <p:nvSpPr>
          <p:cNvPr id="228" name="Google Shape;228;p37"/>
          <p:cNvSpPr>
            <a:spLocks noGrp="1"/>
          </p:cNvSpPr>
          <p:nvPr>
            <p:ph type="media" idx="2"/>
          </p:nvPr>
        </p:nvSpPr>
        <p:spPr>
          <a:xfrm>
            <a:off x="902900" y="921600"/>
            <a:ext cx="8004300" cy="3334200"/>
          </a:xfrm>
          <a:prstGeom prst="rect">
            <a:avLst/>
          </a:prstGeom>
        </p:spPr>
        <p:txBody>
          <a:bodyPr spcFirstLastPara="1" wrap="square" lIns="91425" tIns="45700" rIns="91425" bIns="45700" anchor="t" anchorCtr="0">
            <a:noAutofit/>
          </a:bodyPr>
          <a:lstStyle/>
          <a:p>
            <a:pPr marL="457200" lvl="0" indent="-361950" algn="l" rtl="0">
              <a:lnSpc>
                <a:spcPct val="115000"/>
              </a:lnSpc>
              <a:spcBef>
                <a:spcPts val="0"/>
              </a:spcBef>
              <a:spcAft>
                <a:spcPts val="0"/>
              </a:spcAft>
              <a:buSzPts val="2100"/>
              <a:buChar char="•"/>
            </a:pPr>
            <a:r>
              <a:rPr lang="en" sz="2100"/>
              <a:t>October through November:</a:t>
            </a:r>
            <a:endParaRPr sz="2100"/>
          </a:p>
          <a:p>
            <a:pPr marL="685800" lvl="1" indent="-228600" algn="l" rtl="0">
              <a:lnSpc>
                <a:spcPct val="115000"/>
              </a:lnSpc>
              <a:spcBef>
                <a:spcPts val="0"/>
              </a:spcBef>
              <a:spcAft>
                <a:spcPts val="0"/>
              </a:spcAft>
              <a:buSzPts val="1600"/>
              <a:buNone/>
            </a:pPr>
            <a:r>
              <a:rPr lang="en" sz="1600"/>
              <a:t>DPI reviews District Annual Reports</a:t>
            </a:r>
            <a:endParaRPr sz="1600"/>
          </a:p>
          <a:p>
            <a:pPr marL="457200" lvl="0" indent="-361950" algn="l" rtl="0">
              <a:lnSpc>
                <a:spcPct val="115000"/>
              </a:lnSpc>
              <a:spcBef>
                <a:spcPts val="0"/>
              </a:spcBef>
              <a:spcAft>
                <a:spcPts val="0"/>
              </a:spcAft>
              <a:buSzPts val="2100"/>
              <a:buChar char="•"/>
            </a:pPr>
            <a:r>
              <a:rPr lang="en" sz="2100"/>
              <a:t>End of November/Early December:</a:t>
            </a:r>
            <a:endParaRPr sz="2100"/>
          </a:p>
          <a:p>
            <a:pPr marL="685800" lvl="1" indent="-228600" algn="l" rtl="0">
              <a:lnSpc>
                <a:spcPct val="115000"/>
              </a:lnSpc>
              <a:spcBef>
                <a:spcPts val="0"/>
              </a:spcBef>
              <a:spcAft>
                <a:spcPts val="0"/>
              </a:spcAft>
              <a:buSzPts val="1600"/>
              <a:buNone/>
            </a:pPr>
            <a:r>
              <a:rPr lang="en" sz="1600"/>
              <a:t>DPI Auditors reach out to Districts with Annual Report questions</a:t>
            </a:r>
            <a:endParaRPr sz="1600"/>
          </a:p>
          <a:p>
            <a:pPr marL="457200" marR="0" lvl="0" indent="-361950" algn="l" rtl="0">
              <a:lnSpc>
                <a:spcPct val="115000"/>
              </a:lnSpc>
              <a:spcBef>
                <a:spcPts val="0"/>
              </a:spcBef>
              <a:spcAft>
                <a:spcPts val="0"/>
              </a:spcAft>
              <a:buSzPts val="2100"/>
              <a:buChar char="•"/>
            </a:pPr>
            <a:r>
              <a:rPr lang="en" sz="2100"/>
              <a:t>December 15th:</a:t>
            </a:r>
            <a:endParaRPr sz="2100"/>
          </a:p>
          <a:p>
            <a:pPr marL="685800" lvl="1" indent="-228600" algn="l" rtl="0">
              <a:lnSpc>
                <a:spcPct val="115000"/>
              </a:lnSpc>
              <a:spcBef>
                <a:spcPts val="0"/>
              </a:spcBef>
              <a:spcAft>
                <a:spcPts val="0"/>
              </a:spcAft>
              <a:buSzPts val="2000"/>
              <a:buNone/>
            </a:pPr>
            <a:r>
              <a:rPr lang="en" sz="1600"/>
              <a:t>District Audited Financial Statements are due</a:t>
            </a:r>
            <a:endParaRPr sz="1600"/>
          </a:p>
          <a:p>
            <a:pPr marL="457200" marR="0" lvl="0" indent="-361950" algn="l" rtl="0">
              <a:lnSpc>
                <a:spcPct val="115000"/>
              </a:lnSpc>
              <a:spcBef>
                <a:spcPts val="0"/>
              </a:spcBef>
              <a:spcAft>
                <a:spcPts val="0"/>
              </a:spcAft>
              <a:buSzPts val="2100"/>
              <a:buChar char="•"/>
            </a:pPr>
            <a:r>
              <a:rPr lang="en" sz="2100"/>
              <a:t>January through March:</a:t>
            </a:r>
            <a:endParaRPr sz="2100"/>
          </a:p>
          <a:p>
            <a:pPr marL="685800" lvl="1" indent="-228600" algn="l" rtl="0">
              <a:lnSpc>
                <a:spcPct val="115000"/>
              </a:lnSpc>
              <a:spcBef>
                <a:spcPts val="0"/>
              </a:spcBef>
              <a:spcAft>
                <a:spcPts val="0"/>
              </a:spcAft>
              <a:buSzPts val="2000"/>
              <a:buNone/>
            </a:pPr>
            <a:r>
              <a:rPr lang="en" sz="1600"/>
              <a:t>DPI completed Audited Financial Statement Reviews and contacts Districts</a:t>
            </a:r>
            <a:endParaRPr sz="1600"/>
          </a:p>
          <a:p>
            <a:pPr marL="457200" lvl="0" indent="-361950" algn="l" rtl="0">
              <a:lnSpc>
                <a:spcPct val="115000"/>
              </a:lnSpc>
              <a:spcBef>
                <a:spcPts val="0"/>
              </a:spcBef>
              <a:spcAft>
                <a:spcPts val="0"/>
              </a:spcAft>
              <a:buSzPts val="2100"/>
              <a:buChar char="•"/>
            </a:pPr>
            <a:r>
              <a:rPr lang="en" sz="2100"/>
              <a:t>Goal: March 31st Fiscal Year Data is Finalized</a:t>
            </a:r>
            <a:endParaRPr sz="17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8"/>
          <p:cNvSpPr txBox="1">
            <a:spLocks noGrp="1"/>
          </p:cNvSpPr>
          <p:nvPr>
            <p:ph type="body" idx="1"/>
          </p:nvPr>
        </p:nvSpPr>
        <p:spPr>
          <a:xfrm>
            <a:off x="-65988"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Timely Reporting to DPI Impacts Us All</a:t>
            </a:r>
            <a:endParaRPr/>
          </a:p>
        </p:txBody>
      </p:sp>
      <p:sp>
        <p:nvSpPr>
          <p:cNvPr id="235" name="Google Shape;235;p38"/>
          <p:cNvSpPr txBox="1">
            <a:spLocks noGrp="1"/>
          </p:cNvSpPr>
          <p:nvPr>
            <p:ph type="body" idx="2"/>
          </p:nvPr>
        </p:nvSpPr>
        <p:spPr>
          <a:xfrm>
            <a:off x="651238" y="1444682"/>
            <a:ext cx="3964500" cy="2404200"/>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lnSpc>
                <a:spcPct val="150000"/>
              </a:lnSpc>
              <a:spcBef>
                <a:spcPts val="0"/>
              </a:spcBef>
              <a:spcAft>
                <a:spcPts val="0"/>
              </a:spcAft>
              <a:buClr>
                <a:schemeClr val="dk1"/>
              </a:buClr>
              <a:buSzPct val="100000"/>
              <a:buChar char="•"/>
            </a:pPr>
            <a:r>
              <a:rPr lang="en" b="1">
                <a:latin typeface="Lato"/>
                <a:ea typeface="Lato"/>
                <a:cs typeface="Lato"/>
                <a:sym typeface="Lato"/>
              </a:rPr>
              <a:t>Late submission of SAFR reports</a:t>
            </a:r>
            <a:endParaRPr/>
          </a:p>
          <a:p>
            <a:pPr marL="342900" lvl="0" indent="-342900" algn="l" rtl="0">
              <a:lnSpc>
                <a:spcPct val="150000"/>
              </a:lnSpc>
              <a:spcBef>
                <a:spcPts val="0"/>
              </a:spcBef>
              <a:spcAft>
                <a:spcPts val="0"/>
              </a:spcAft>
              <a:buClr>
                <a:schemeClr val="dk1"/>
              </a:buClr>
              <a:buSzPct val="100000"/>
              <a:buChar char="•"/>
            </a:pPr>
            <a:r>
              <a:rPr lang="en" b="1">
                <a:latin typeface="Lato"/>
                <a:ea typeface="Lato"/>
                <a:cs typeface="Lato"/>
                <a:sym typeface="Lato"/>
              </a:rPr>
              <a:t>Late submission of audited financial statements</a:t>
            </a:r>
            <a:endParaRPr/>
          </a:p>
          <a:p>
            <a:pPr marL="342900" lvl="0" indent="-342900" algn="l" rtl="0">
              <a:lnSpc>
                <a:spcPct val="150000"/>
              </a:lnSpc>
              <a:spcBef>
                <a:spcPts val="0"/>
              </a:spcBef>
              <a:spcAft>
                <a:spcPts val="0"/>
              </a:spcAft>
              <a:buClr>
                <a:schemeClr val="dk1"/>
              </a:buClr>
              <a:buSzPct val="75000"/>
              <a:buFont typeface="Arial"/>
              <a:buChar char="•"/>
            </a:pPr>
            <a:r>
              <a:rPr lang="en" b="1">
                <a:latin typeface="Lato"/>
                <a:ea typeface="Lato"/>
                <a:cs typeface="Lato"/>
                <a:sym typeface="Lato"/>
              </a:rPr>
              <a:t>Late submission of Actuarial studies</a:t>
            </a:r>
            <a:endParaRPr sz="3200" b="1">
              <a:latin typeface="Lato"/>
              <a:ea typeface="Lato"/>
              <a:cs typeface="Lato"/>
              <a:sym typeface="Lato"/>
            </a:endParaRPr>
          </a:p>
        </p:txBody>
      </p:sp>
      <p:pic>
        <p:nvPicPr>
          <p:cNvPr id="236" name="Google Shape;236;p38"/>
          <p:cNvPicPr preferRelativeResize="0"/>
          <p:nvPr/>
        </p:nvPicPr>
        <p:blipFill rotWithShape="1">
          <a:blip r:embed="rId3">
            <a:alphaModFix/>
          </a:blip>
          <a:srcRect/>
          <a:stretch/>
        </p:blipFill>
        <p:spPr>
          <a:xfrm>
            <a:off x="4826589" y="1444682"/>
            <a:ext cx="3941394" cy="1672966"/>
          </a:xfrm>
          <a:prstGeom prst="rect">
            <a:avLst/>
          </a:prstGeom>
          <a:noFill/>
          <a:ln w="28575" cap="flat" cmpd="sng">
            <a:solidFill>
              <a:srgbClr val="0066CC"/>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2"/>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State Single Audit Guidelines</a:t>
            </a:r>
            <a:endParaRPr/>
          </a:p>
        </p:txBody>
      </p:sp>
      <p:sp>
        <p:nvSpPr>
          <p:cNvPr id="65" name="Google Shape;65;p12"/>
          <p:cNvSpPr txBox="1">
            <a:spLocks noGrp="1"/>
          </p:cNvSpPr>
          <p:nvPr>
            <p:ph type="body" idx="2"/>
          </p:nvPr>
        </p:nvSpPr>
        <p:spPr>
          <a:xfrm>
            <a:off x="464000" y="1012850"/>
            <a:ext cx="8216100" cy="3106500"/>
          </a:xfrm>
          <a:prstGeom prst="rect">
            <a:avLst/>
          </a:prstGeom>
        </p:spPr>
        <p:txBody>
          <a:bodyPr spcFirstLastPara="1" wrap="square" lIns="91425" tIns="45700" rIns="91425" bIns="45700" anchor="t" anchorCtr="0">
            <a:normAutofit fontScale="92500" lnSpcReduction="10000"/>
          </a:bodyPr>
          <a:lstStyle/>
          <a:p>
            <a:pPr marL="457200" lvl="0" indent="-369570" algn="l" rtl="0">
              <a:spcBef>
                <a:spcPts val="0"/>
              </a:spcBef>
              <a:spcAft>
                <a:spcPts val="0"/>
              </a:spcAft>
              <a:buSzPct val="100000"/>
              <a:buChar char="•"/>
            </a:pPr>
            <a:r>
              <a:rPr lang="en"/>
              <a:t>Wisconsin School District Audit Manual is updated every year by DPI</a:t>
            </a:r>
            <a:endParaRPr/>
          </a:p>
          <a:p>
            <a:pPr marL="457200" lvl="0" indent="-369570" algn="l" rtl="0">
              <a:spcBef>
                <a:spcPts val="0"/>
              </a:spcBef>
              <a:spcAft>
                <a:spcPts val="0"/>
              </a:spcAft>
              <a:buSzPct val="100000"/>
              <a:buChar char="•"/>
            </a:pPr>
            <a:r>
              <a:rPr lang="en"/>
              <a:t>Includes compliance requirements for DPI State Programs</a:t>
            </a:r>
            <a:endParaRPr/>
          </a:p>
          <a:p>
            <a:pPr marL="457200" lvl="0" indent="-369570" algn="l" rtl="0">
              <a:spcBef>
                <a:spcPts val="0"/>
              </a:spcBef>
              <a:spcAft>
                <a:spcPts val="0"/>
              </a:spcAft>
              <a:buSzPct val="100000"/>
              <a:buChar char="•"/>
            </a:pPr>
            <a:r>
              <a:rPr lang="en"/>
              <a:t>Includes additional testing procedures including Compliance with State Statutes, Community Service Program and Employee Benefit Trust Fund Program</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9"/>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Debt Schedules</a:t>
            </a:r>
            <a:endParaRPr/>
          </a:p>
        </p:txBody>
      </p:sp>
      <p:sp>
        <p:nvSpPr>
          <p:cNvPr id="243" name="Google Shape;243;p39"/>
          <p:cNvSpPr txBox="1">
            <a:spLocks noGrp="1"/>
          </p:cNvSpPr>
          <p:nvPr>
            <p:ph type="body" idx="2"/>
          </p:nvPr>
        </p:nvSpPr>
        <p:spPr>
          <a:xfrm>
            <a:off x="427838" y="1131384"/>
            <a:ext cx="8414100" cy="3440700"/>
          </a:xfrm>
          <a:prstGeom prst="rect">
            <a:avLst/>
          </a:prstGeom>
          <a:noFill/>
          <a:ln>
            <a:noFill/>
          </a:ln>
        </p:spPr>
        <p:txBody>
          <a:bodyPr spcFirstLastPara="1" wrap="square" lIns="91425" tIns="45700" rIns="91425" bIns="45700" anchor="t" anchorCtr="0">
            <a:noAutofit/>
          </a:bodyPr>
          <a:lstStyle/>
          <a:p>
            <a:pPr marL="342900" lvl="0" indent="-342900" algn="l" rtl="0">
              <a:lnSpc>
                <a:spcPct val="115000"/>
              </a:lnSpc>
              <a:spcBef>
                <a:spcPts val="0"/>
              </a:spcBef>
              <a:spcAft>
                <a:spcPts val="0"/>
              </a:spcAft>
              <a:buSzPts val="2642"/>
              <a:buChar char="•"/>
            </a:pPr>
            <a:r>
              <a:rPr lang="en" sz="2642"/>
              <a:t>Schedules have been moved to WiSFiP</a:t>
            </a:r>
            <a:endParaRPr sz="2642"/>
          </a:p>
          <a:p>
            <a:pPr marL="342900" lvl="0" indent="-342900" algn="l" rtl="0">
              <a:lnSpc>
                <a:spcPct val="115000"/>
              </a:lnSpc>
              <a:spcBef>
                <a:spcPts val="0"/>
              </a:spcBef>
              <a:spcAft>
                <a:spcPts val="0"/>
              </a:spcAft>
              <a:buSzPts val="2642"/>
              <a:buChar char="•"/>
            </a:pPr>
            <a:r>
              <a:rPr lang="en" sz="2642"/>
              <a:t>Debt schedules must be updated in WiSFiP within 10 days of any changes</a:t>
            </a:r>
            <a:endParaRPr sz="2642"/>
          </a:p>
          <a:p>
            <a:pPr marL="342900" lvl="0" indent="-342900" algn="l" rtl="0">
              <a:lnSpc>
                <a:spcPct val="115000"/>
              </a:lnSpc>
              <a:spcBef>
                <a:spcPts val="0"/>
              </a:spcBef>
              <a:spcAft>
                <a:spcPts val="0"/>
              </a:spcAft>
              <a:buSzPts val="2642"/>
              <a:buChar char="•"/>
            </a:pPr>
            <a:r>
              <a:rPr lang="en" sz="2642"/>
              <a:t>Sample journal entries and a BAN issuance and refinancing example can be found on our website</a:t>
            </a:r>
            <a:endParaRPr sz="2642"/>
          </a:p>
          <a:p>
            <a:pPr marL="342900" lvl="0" indent="0" algn="l" rtl="0">
              <a:lnSpc>
                <a:spcPct val="115000"/>
              </a:lnSpc>
              <a:spcBef>
                <a:spcPts val="0"/>
              </a:spcBef>
              <a:spcAft>
                <a:spcPts val="0"/>
              </a:spcAft>
              <a:buNone/>
            </a:pPr>
            <a:r>
              <a:rPr lang="en" sz="2642" u="sng">
                <a:solidFill>
                  <a:schemeClr val="hlink"/>
                </a:solidFill>
                <a:hlinkClick r:id="rId3"/>
              </a:rPr>
              <a:t>Accounting Issues and Coding Examples</a:t>
            </a:r>
            <a:endParaRPr sz="2642"/>
          </a:p>
          <a:p>
            <a:pPr marL="164592" lvl="0" indent="-12192" algn="l" rtl="0">
              <a:lnSpc>
                <a:spcPct val="100000"/>
              </a:lnSpc>
              <a:spcBef>
                <a:spcPts val="1200"/>
              </a:spcBef>
              <a:spcAft>
                <a:spcPts val="0"/>
              </a:spcAft>
              <a:buClr>
                <a:schemeClr val="dk1"/>
              </a:buClr>
              <a:buSzPts val="2400"/>
              <a:buFont typeface="Arial"/>
              <a:buNone/>
            </a:pPr>
            <a:endParaRPr/>
          </a:p>
        </p:txBody>
      </p:sp>
    </p:spTree>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0"/>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Debt Schedules</a:t>
            </a:r>
            <a:endParaRPr/>
          </a:p>
        </p:txBody>
      </p:sp>
      <p:pic>
        <p:nvPicPr>
          <p:cNvPr id="249" name="Google Shape;249;p40"/>
          <p:cNvPicPr preferRelativeResize="0"/>
          <p:nvPr/>
        </p:nvPicPr>
        <p:blipFill>
          <a:blip r:embed="rId3">
            <a:alphaModFix/>
          </a:blip>
          <a:stretch>
            <a:fillRect/>
          </a:stretch>
        </p:blipFill>
        <p:spPr>
          <a:xfrm>
            <a:off x="0" y="921600"/>
            <a:ext cx="9144000" cy="3816701"/>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1"/>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Membership Audits</a:t>
            </a:r>
            <a:endParaRPr/>
          </a:p>
        </p:txBody>
      </p:sp>
      <p:sp>
        <p:nvSpPr>
          <p:cNvPr id="255" name="Google Shape;255;p41"/>
          <p:cNvSpPr txBox="1">
            <a:spLocks noGrp="1"/>
          </p:cNvSpPr>
          <p:nvPr>
            <p:ph type="body" idx="2"/>
          </p:nvPr>
        </p:nvSpPr>
        <p:spPr>
          <a:xfrm>
            <a:off x="430050" y="1197425"/>
            <a:ext cx="8250000" cy="2786100"/>
          </a:xfrm>
          <a:prstGeom prst="rect">
            <a:avLst/>
          </a:prstGeom>
        </p:spPr>
        <p:txBody>
          <a:bodyPr spcFirstLastPara="1" wrap="square" lIns="91425" tIns="45700" rIns="91425" bIns="45700" anchor="t" anchorCtr="0">
            <a:normAutofit/>
          </a:bodyPr>
          <a:lstStyle/>
          <a:p>
            <a:pPr marL="457200" lvl="0" indent="-381000" algn="l" rtl="0">
              <a:lnSpc>
                <a:spcPct val="115000"/>
              </a:lnSpc>
              <a:spcBef>
                <a:spcPts val="0"/>
              </a:spcBef>
              <a:spcAft>
                <a:spcPts val="0"/>
              </a:spcAft>
              <a:buSzPts val="2400"/>
              <a:buChar char="•"/>
            </a:pPr>
            <a:r>
              <a:rPr lang="en"/>
              <a:t>Memberships are required by State Statute for at least 25% of districts each year</a:t>
            </a:r>
            <a:endParaRPr/>
          </a:p>
          <a:p>
            <a:pPr marL="457200" lvl="0" indent="-381000" algn="l" rtl="0">
              <a:lnSpc>
                <a:spcPct val="115000"/>
              </a:lnSpc>
              <a:spcBef>
                <a:spcPts val="0"/>
              </a:spcBef>
              <a:spcAft>
                <a:spcPts val="0"/>
              </a:spcAft>
              <a:buSzPts val="2400"/>
              <a:buChar char="•"/>
            </a:pPr>
            <a:r>
              <a:rPr lang="en"/>
              <a:t>Selected randomly, PY membership audit findings, late pupil counts or PY summer school fee issues</a:t>
            </a:r>
            <a:endParaRPr/>
          </a:p>
          <a:p>
            <a:pPr marL="457200" lvl="0" indent="-381000" algn="l" rtl="0">
              <a:lnSpc>
                <a:spcPct val="115000"/>
              </a:lnSpc>
              <a:spcBef>
                <a:spcPts val="0"/>
              </a:spcBef>
              <a:spcAft>
                <a:spcPts val="0"/>
              </a:spcAft>
              <a:buSzPts val="2400"/>
              <a:buChar char="•"/>
            </a:pPr>
            <a:r>
              <a:rPr lang="en"/>
              <a:t>Districts are notified the first week of February</a:t>
            </a:r>
            <a:endParaRPr/>
          </a:p>
          <a:p>
            <a:pPr marL="457200" lvl="0" indent="-381000" algn="l" rtl="0">
              <a:lnSpc>
                <a:spcPct val="115000"/>
              </a:lnSpc>
              <a:spcBef>
                <a:spcPts val="0"/>
              </a:spcBef>
              <a:spcAft>
                <a:spcPts val="0"/>
              </a:spcAft>
              <a:buSzPts val="2400"/>
              <a:buChar char="•"/>
            </a:pPr>
            <a:r>
              <a:rPr lang="en"/>
              <a:t>Membership Audits are due May 1st</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2"/>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Membership Audits</a:t>
            </a:r>
            <a:endParaRPr/>
          </a:p>
        </p:txBody>
      </p:sp>
      <p:sp>
        <p:nvSpPr>
          <p:cNvPr id="261" name="Google Shape;261;p42"/>
          <p:cNvSpPr txBox="1">
            <a:spLocks noGrp="1"/>
          </p:cNvSpPr>
          <p:nvPr>
            <p:ph type="body" idx="2"/>
          </p:nvPr>
        </p:nvSpPr>
        <p:spPr>
          <a:xfrm>
            <a:off x="430050" y="1197425"/>
            <a:ext cx="8250000" cy="2786100"/>
          </a:xfrm>
          <a:prstGeom prst="rect">
            <a:avLst/>
          </a:prstGeom>
        </p:spPr>
        <p:txBody>
          <a:bodyPr spcFirstLastPara="1" wrap="square" lIns="91425" tIns="45700" rIns="91425" bIns="45700" anchor="t" anchorCtr="0">
            <a:normAutofit/>
          </a:bodyPr>
          <a:lstStyle/>
          <a:p>
            <a:pPr marL="457200" lvl="0" indent="-381000" algn="l" rtl="0">
              <a:lnSpc>
                <a:spcPct val="115000"/>
              </a:lnSpc>
              <a:spcBef>
                <a:spcPts val="0"/>
              </a:spcBef>
              <a:spcAft>
                <a:spcPts val="0"/>
              </a:spcAft>
              <a:buSzPts val="2400"/>
              <a:buChar char="•"/>
            </a:pPr>
            <a:r>
              <a:rPr lang="en"/>
              <a:t>DPI releases the membership audit program and report sample</a:t>
            </a:r>
            <a:endParaRPr/>
          </a:p>
          <a:p>
            <a:pPr marL="457200" lvl="0" indent="-381000" algn="l" rtl="0">
              <a:lnSpc>
                <a:spcPct val="115000"/>
              </a:lnSpc>
              <a:spcBef>
                <a:spcPts val="0"/>
              </a:spcBef>
              <a:spcAft>
                <a:spcPts val="0"/>
              </a:spcAft>
              <a:buSzPts val="2400"/>
              <a:buChar char="•"/>
            </a:pPr>
            <a:r>
              <a:rPr lang="en"/>
              <a:t>Obtain count documentation and compare it to the PI-1563, review count procedures, review reconciliation for completion and accuracy, test sample of pupils, test summer school and related fees (if applicable)</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3"/>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Membership Audits</a:t>
            </a:r>
            <a:endParaRPr/>
          </a:p>
        </p:txBody>
      </p:sp>
      <p:sp>
        <p:nvSpPr>
          <p:cNvPr id="267" name="Google Shape;267;p43"/>
          <p:cNvSpPr txBox="1">
            <a:spLocks noGrp="1"/>
          </p:cNvSpPr>
          <p:nvPr>
            <p:ph type="body" idx="2"/>
          </p:nvPr>
        </p:nvSpPr>
        <p:spPr>
          <a:xfrm>
            <a:off x="430050" y="1197425"/>
            <a:ext cx="8250000" cy="3006900"/>
          </a:xfrm>
          <a:prstGeom prst="rect">
            <a:avLst/>
          </a:prstGeom>
        </p:spPr>
        <p:txBody>
          <a:bodyPr spcFirstLastPara="1" wrap="square" lIns="91425" tIns="45700" rIns="91425" bIns="45700" anchor="t" anchorCtr="0">
            <a:normAutofit lnSpcReduction="10000"/>
          </a:bodyPr>
          <a:lstStyle/>
          <a:p>
            <a:pPr marL="457200" lvl="0" indent="-381000" algn="l" rtl="0">
              <a:lnSpc>
                <a:spcPct val="115000"/>
              </a:lnSpc>
              <a:spcBef>
                <a:spcPts val="0"/>
              </a:spcBef>
              <a:spcAft>
                <a:spcPts val="0"/>
              </a:spcAft>
              <a:buSzPts val="2400"/>
              <a:buChar char="•"/>
            </a:pPr>
            <a:r>
              <a:rPr lang="en"/>
              <a:t>Pupil Count Reconciliation is required each year, even if the district is not selected for audit</a:t>
            </a:r>
            <a:endParaRPr/>
          </a:p>
          <a:p>
            <a:pPr marL="457200" lvl="0" indent="-381000" algn="l" rtl="0">
              <a:lnSpc>
                <a:spcPct val="115000"/>
              </a:lnSpc>
              <a:spcBef>
                <a:spcPts val="0"/>
              </a:spcBef>
              <a:spcAft>
                <a:spcPts val="0"/>
              </a:spcAft>
              <a:buSzPts val="2400"/>
              <a:buChar char="•"/>
            </a:pPr>
            <a:r>
              <a:rPr lang="en"/>
              <a:t>Reconciles the September Count to the January Count</a:t>
            </a:r>
            <a:endParaRPr/>
          </a:p>
          <a:p>
            <a:pPr marL="457200" lvl="0" indent="-381000" algn="l" rtl="0">
              <a:lnSpc>
                <a:spcPct val="115000"/>
              </a:lnSpc>
              <a:spcBef>
                <a:spcPts val="0"/>
              </a:spcBef>
              <a:spcAft>
                <a:spcPts val="0"/>
              </a:spcAft>
              <a:buSzPts val="2400"/>
              <a:buChar char="•"/>
            </a:pPr>
            <a:r>
              <a:rPr lang="en"/>
              <a:t>If the district receives a finding for not completing the reconciliation, they will automatically be selected for membership the following year.</a:t>
            </a:r>
            <a:endParaRPr/>
          </a:p>
          <a:p>
            <a:pPr marL="457200" lvl="0" indent="0" algn="l" rtl="0">
              <a:lnSpc>
                <a:spcPct val="115000"/>
              </a:lnSpc>
              <a:spcBef>
                <a:spcPts val="439"/>
              </a:spcBef>
              <a:spcAft>
                <a:spcPts val="439"/>
              </a:spcAft>
              <a:buNone/>
            </a:pPr>
            <a:r>
              <a:rPr lang="en" u="sng">
                <a:solidFill>
                  <a:schemeClr val="hlink"/>
                </a:solidFill>
                <a:hlinkClick r:id="rId3"/>
              </a:rPr>
              <a:t>Pupil Count Reconciliation Online Course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4"/>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Resources</a:t>
            </a:r>
            <a:endParaRPr/>
          </a:p>
        </p:txBody>
      </p:sp>
      <p:sp>
        <p:nvSpPr>
          <p:cNvPr id="273" name="Google Shape;273;p44"/>
          <p:cNvSpPr txBox="1">
            <a:spLocks noGrp="1"/>
          </p:cNvSpPr>
          <p:nvPr>
            <p:ph type="body" idx="2"/>
          </p:nvPr>
        </p:nvSpPr>
        <p:spPr>
          <a:xfrm>
            <a:off x="1818150" y="1039800"/>
            <a:ext cx="5507700" cy="3214800"/>
          </a:xfrm>
          <a:prstGeom prst="rect">
            <a:avLst/>
          </a:prstGeom>
        </p:spPr>
        <p:txBody>
          <a:bodyPr spcFirstLastPara="1" wrap="square" lIns="91425" tIns="45700" rIns="91425" bIns="45700" anchor="t" anchorCtr="0">
            <a:normAutofit fontScale="77500" lnSpcReduction="20000"/>
          </a:bodyPr>
          <a:lstStyle/>
          <a:p>
            <a:pPr marL="0" lvl="0" indent="0" algn="ctr" rtl="0">
              <a:spcBef>
                <a:spcPts val="0"/>
              </a:spcBef>
              <a:spcAft>
                <a:spcPts val="0"/>
              </a:spcAft>
              <a:buNone/>
            </a:pPr>
            <a:r>
              <a:rPr lang="en" u="sng">
                <a:solidFill>
                  <a:schemeClr val="hlink"/>
                </a:solidFill>
                <a:hlinkClick r:id="rId3"/>
              </a:rPr>
              <a:t>WI School District Audit Manual</a:t>
            </a:r>
            <a:endParaRPr/>
          </a:p>
          <a:p>
            <a:pPr marL="0" lvl="0" indent="0" algn="ctr" rtl="0">
              <a:spcBef>
                <a:spcPts val="439"/>
              </a:spcBef>
              <a:spcAft>
                <a:spcPts val="0"/>
              </a:spcAft>
              <a:buNone/>
            </a:pPr>
            <a:r>
              <a:rPr lang="en" u="sng">
                <a:solidFill>
                  <a:schemeClr val="hlink"/>
                </a:solidFill>
                <a:hlinkClick r:id="rId4"/>
              </a:rPr>
              <a:t>State Single Audit Guidelines</a:t>
            </a:r>
            <a:r>
              <a:rPr lang="en"/>
              <a:t> </a:t>
            </a:r>
            <a:endParaRPr/>
          </a:p>
          <a:p>
            <a:pPr marL="0" lvl="0" indent="0" algn="ctr" rtl="0">
              <a:spcBef>
                <a:spcPts val="439"/>
              </a:spcBef>
              <a:spcAft>
                <a:spcPts val="0"/>
              </a:spcAft>
              <a:buNone/>
            </a:pPr>
            <a:r>
              <a:rPr lang="en" u="sng">
                <a:solidFill>
                  <a:schemeClr val="hlink"/>
                </a:solidFill>
                <a:hlinkClick r:id="rId5"/>
              </a:rPr>
              <a:t>OMB Compliance Supplement</a:t>
            </a:r>
            <a:endParaRPr/>
          </a:p>
          <a:p>
            <a:pPr marL="0" lvl="0" indent="0" algn="ctr" rtl="0">
              <a:spcBef>
                <a:spcPts val="439"/>
              </a:spcBef>
              <a:spcAft>
                <a:spcPts val="0"/>
              </a:spcAft>
              <a:buNone/>
            </a:pPr>
            <a:r>
              <a:rPr lang="en" u="sng">
                <a:solidFill>
                  <a:schemeClr val="hlink"/>
                </a:solidFill>
                <a:hlinkClick r:id="rId6"/>
              </a:rPr>
              <a:t>Membership Audit Webpage</a:t>
            </a:r>
            <a:endParaRPr/>
          </a:p>
          <a:p>
            <a:pPr marL="0" lvl="0" indent="0" algn="ctr" rtl="0">
              <a:spcBef>
                <a:spcPts val="439"/>
              </a:spcBef>
              <a:spcAft>
                <a:spcPts val="0"/>
              </a:spcAft>
              <a:buNone/>
            </a:pPr>
            <a:r>
              <a:rPr lang="en" u="sng">
                <a:solidFill>
                  <a:schemeClr val="hlink"/>
                </a:solidFill>
                <a:hlinkClick r:id="rId7"/>
              </a:rPr>
              <a:t>WUFAR Webpage</a:t>
            </a:r>
            <a:r>
              <a:rPr lang="en"/>
              <a:t> </a:t>
            </a:r>
            <a:endParaRPr/>
          </a:p>
          <a:p>
            <a:pPr marL="0" lvl="0" indent="0" algn="ctr" rtl="0">
              <a:spcBef>
                <a:spcPts val="439"/>
              </a:spcBef>
              <a:spcAft>
                <a:spcPts val="0"/>
              </a:spcAft>
              <a:buNone/>
            </a:pPr>
            <a:r>
              <a:rPr lang="en" u="sng">
                <a:solidFill>
                  <a:schemeClr val="hlink"/>
                </a:solidFill>
                <a:hlinkClick r:id="rId8"/>
              </a:rPr>
              <a:t>SFS Webpage</a:t>
            </a:r>
            <a:endParaRPr/>
          </a:p>
          <a:p>
            <a:pPr marL="0" lvl="0" indent="0" algn="ctr" rtl="0">
              <a:spcBef>
                <a:spcPts val="439"/>
              </a:spcBef>
              <a:spcAft>
                <a:spcPts val="439"/>
              </a:spcAft>
              <a:buNone/>
            </a:pPr>
            <a:r>
              <a:rPr lang="en" u="sng">
                <a:solidFill>
                  <a:schemeClr val="hlink"/>
                </a:solidFill>
                <a:hlinkClick r:id="rId9"/>
              </a:rPr>
              <a:t>WDF/WiSFiP Podcast</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5"/>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Questions?</a:t>
            </a:r>
            <a:endParaRPr/>
          </a:p>
        </p:txBody>
      </p:sp>
      <p:sp>
        <p:nvSpPr>
          <p:cNvPr id="279" name="Google Shape;279;p45"/>
          <p:cNvSpPr txBox="1">
            <a:spLocks noGrp="1"/>
          </p:cNvSpPr>
          <p:nvPr>
            <p:ph type="body" idx="4294967295"/>
          </p:nvPr>
        </p:nvSpPr>
        <p:spPr>
          <a:xfrm>
            <a:off x="3784550" y="921600"/>
            <a:ext cx="5189700" cy="3961500"/>
          </a:xfrm>
          <a:prstGeom prst="rect">
            <a:avLst/>
          </a:prstGeom>
        </p:spPr>
        <p:txBody>
          <a:bodyPr spcFirstLastPara="1" wrap="square" lIns="91425" tIns="45700" rIns="91425" bIns="45700" anchor="t" anchorCtr="0">
            <a:normAutofit fontScale="85000" lnSpcReduction="20000"/>
          </a:bodyPr>
          <a:lstStyle/>
          <a:p>
            <a:pPr marL="0" lvl="0" indent="0" algn="ctr" rtl="0">
              <a:lnSpc>
                <a:spcPct val="100000"/>
              </a:lnSpc>
              <a:spcBef>
                <a:spcPts val="0"/>
              </a:spcBef>
              <a:spcAft>
                <a:spcPts val="0"/>
              </a:spcAft>
              <a:buClr>
                <a:schemeClr val="dk1"/>
              </a:buClr>
              <a:buSzPct val="36666"/>
              <a:buFont typeface="Arial"/>
              <a:buNone/>
            </a:pPr>
            <a:r>
              <a:rPr lang="en" sz="3000">
                <a:latin typeface="Calibri"/>
                <a:ea typeface="Calibri"/>
                <a:cs typeface="Calibri"/>
                <a:sym typeface="Calibri"/>
              </a:rPr>
              <a:t>Olivia Bernitt, SFS Auditor, DPI</a:t>
            </a:r>
            <a:endParaRPr sz="3000">
              <a:latin typeface="Calibri"/>
              <a:ea typeface="Calibri"/>
              <a:cs typeface="Calibri"/>
              <a:sym typeface="Calibri"/>
            </a:endParaRPr>
          </a:p>
          <a:p>
            <a:pPr marL="0" lvl="0" indent="0" algn="ctr" rtl="0">
              <a:lnSpc>
                <a:spcPct val="100000"/>
              </a:lnSpc>
              <a:spcBef>
                <a:spcPts val="600"/>
              </a:spcBef>
              <a:spcAft>
                <a:spcPts val="0"/>
              </a:spcAft>
              <a:buClr>
                <a:schemeClr val="dk1"/>
              </a:buClr>
              <a:buSzPct val="36666"/>
              <a:buFont typeface="Arial"/>
              <a:buNone/>
            </a:pPr>
            <a:r>
              <a:rPr lang="en" sz="3000">
                <a:latin typeface="Calibri"/>
                <a:ea typeface="Calibri"/>
                <a:cs typeface="Calibri"/>
                <a:sym typeface="Calibri"/>
              </a:rPr>
              <a:t>608.261.2137</a:t>
            </a:r>
            <a:endParaRPr sz="3000">
              <a:latin typeface="Calibri"/>
              <a:ea typeface="Calibri"/>
              <a:cs typeface="Calibri"/>
              <a:sym typeface="Calibri"/>
            </a:endParaRPr>
          </a:p>
          <a:p>
            <a:pPr marL="0" lvl="0" indent="0" algn="ctr" rtl="0">
              <a:lnSpc>
                <a:spcPct val="100000"/>
              </a:lnSpc>
              <a:spcBef>
                <a:spcPts val="600"/>
              </a:spcBef>
              <a:spcAft>
                <a:spcPts val="0"/>
              </a:spcAft>
              <a:buNone/>
            </a:pPr>
            <a:r>
              <a:rPr lang="en" sz="3000" u="sng">
                <a:solidFill>
                  <a:schemeClr val="hlink"/>
                </a:solidFill>
                <a:latin typeface="Calibri"/>
                <a:ea typeface="Calibri"/>
                <a:cs typeface="Calibri"/>
                <a:sym typeface="Calibri"/>
                <a:hlinkClick r:id="rId3"/>
              </a:rPr>
              <a:t>Olivia.Bernitt@dpi.wi.gov</a:t>
            </a:r>
            <a:endParaRPr sz="3000" u="sng">
              <a:solidFill>
                <a:srgbClr val="0563C1"/>
              </a:solidFill>
              <a:latin typeface="Calibri"/>
              <a:ea typeface="Calibri"/>
              <a:cs typeface="Calibri"/>
              <a:sym typeface="Calibri"/>
            </a:endParaRPr>
          </a:p>
          <a:p>
            <a:pPr marL="0" lvl="0" indent="0" algn="ctr" rtl="0">
              <a:lnSpc>
                <a:spcPct val="115000"/>
              </a:lnSpc>
              <a:spcBef>
                <a:spcPts val="600"/>
              </a:spcBef>
              <a:spcAft>
                <a:spcPts val="0"/>
              </a:spcAft>
              <a:buClr>
                <a:schemeClr val="dk1"/>
              </a:buClr>
              <a:buSzPct val="70771"/>
              <a:buFont typeface="Arial"/>
              <a:buNone/>
            </a:pPr>
            <a:endParaRPr sz="1554" u="sng">
              <a:solidFill>
                <a:srgbClr val="0563C1"/>
              </a:solidFill>
              <a:latin typeface="Calibri"/>
              <a:ea typeface="Calibri"/>
              <a:cs typeface="Calibri"/>
              <a:sym typeface="Calibri"/>
            </a:endParaRPr>
          </a:p>
          <a:p>
            <a:pPr marL="0" lvl="0" indent="0" algn="ctr" rtl="0">
              <a:lnSpc>
                <a:spcPct val="100000"/>
              </a:lnSpc>
              <a:spcBef>
                <a:spcPts val="0"/>
              </a:spcBef>
              <a:spcAft>
                <a:spcPts val="0"/>
              </a:spcAft>
              <a:buClr>
                <a:schemeClr val="dk1"/>
              </a:buClr>
              <a:buSzPct val="36666"/>
              <a:buFont typeface="Arial"/>
              <a:buNone/>
            </a:pPr>
            <a:r>
              <a:rPr lang="en" sz="3000">
                <a:latin typeface="Calibri"/>
                <a:ea typeface="Calibri"/>
                <a:cs typeface="Calibri"/>
                <a:sym typeface="Calibri"/>
              </a:rPr>
              <a:t>Kelly Bolin, SFS Auditor, DPI</a:t>
            </a:r>
            <a:endParaRPr sz="3000">
              <a:latin typeface="Calibri"/>
              <a:ea typeface="Calibri"/>
              <a:cs typeface="Calibri"/>
              <a:sym typeface="Calibri"/>
            </a:endParaRPr>
          </a:p>
          <a:p>
            <a:pPr marL="0" lvl="0" indent="0" algn="ctr" rtl="0">
              <a:lnSpc>
                <a:spcPct val="100000"/>
              </a:lnSpc>
              <a:spcBef>
                <a:spcPts val="600"/>
              </a:spcBef>
              <a:spcAft>
                <a:spcPts val="0"/>
              </a:spcAft>
              <a:buClr>
                <a:schemeClr val="dk1"/>
              </a:buClr>
              <a:buSzPct val="36666"/>
              <a:buFont typeface="Arial"/>
              <a:buNone/>
            </a:pPr>
            <a:r>
              <a:rPr lang="en" sz="3000">
                <a:latin typeface="Calibri"/>
                <a:ea typeface="Calibri"/>
                <a:cs typeface="Calibri"/>
                <a:sym typeface="Calibri"/>
              </a:rPr>
              <a:t>608.266.3892</a:t>
            </a:r>
            <a:endParaRPr sz="3000">
              <a:latin typeface="Calibri"/>
              <a:ea typeface="Calibri"/>
              <a:cs typeface="Calibri"/>
              <a:sym typeface="Calibri"/>
            </a:endParaRPr>
          </a:p>
          <a:p>
            <a:pPr marL="0" lvl="0" indent="0" algn="ctr" rtl="0">
              <a:lnSpc>
                <a:spcPct val="100000"/>
              </a:lnSpc>
              <a:spcBef>
                <a:spcPts val="600"/>
              </a:spcBef>
              <a:spcAft>
                <a:spcPts val="0"/>
              </a:spcAft>
              <a:buClr>
                <a:schemeClr val="dk1"/>
              </a:buClr>
              <a:buSzPct val="36666"/>
              <a:buFont typeface="Arial"/>
              <a:buNone/>
            </a:pPr>
            <a:r>
              <a:rPr lang="en" sz="3000" u="sng">
                <a:solidFill>
                  <a:srgbClr val="0563C1"/>
                </a:solidFill>
                <a:latin typeface="Calibri"/>
                <a:ea typeface="Calibri"/>
                <a:cs typeface="Calibri"/>
                <a:sym typeface="Calibri"/>
              </a:rPr>
              <a:t>Kelly.Bolin@dpi.wi.gov</a:t>
            </a:r>
            <a:endParaRPr sz="3000" u="sng">
              <a:solidFill>
                <a:srgbClr val="0563C1"/>
              </a:solidFill>
              <a:latin typeface="Calibri"/>
              <a:ea typeface="Calibri"/>
              <a:cs typeface="Calibri"/>
              <a:sym typeface="Calibri"/>
            </a:endParaRPr>
          </a:p>
          <a:p>
            <a:pPr marL="0" lvl="0" indent="0" algn="ctr" rtl="0">
              <a:lnSpc>
                <a:spcPct val="115000"/>
              </a:lnSpc>
              <a:spcBef>
                <a:spcPts val="600"/>
              </a:spcBef>
              <a:spcAft>
                <a:spcPts val="0"/>
              </a:spcAft>
              <a:buClr>
                <a:schemeClr val="dk1"/>
              </a:buClr>
              <a:buSzPct val="70771"/>
              <a:buFont typeface="Arial"/>
              <a:buNone/>
            </a:pPr>
            <a:endParaRPr sz="1554" u="sng">
              <a:solidFill>
                <a:srgbClr val="0563C1"/>
              </a:solidFill>
              <a:latin typeface="Calibri"/>
              <a:ea typeface="Calibri"/>
              <a:cs typeface="Calibri"/>
              <a:sym typeface="Calibri"/>
            </a:endParaRPr>
          </a:p>
          <a:p>
            <a:pPr marL="0" lvl="0" indent="0" algn="ctr" rtl="0">
              <a:lnSpc>
                <a:spcPct val="100000"/>
              </a:lnSpc>
              <a:spcBef>
                <a:spcPts val="0"/>
              </a:spcBef>
              <a:spcAft>
                <a:spcPts val="0"/>
              </a:spcAft>
              <a:buClr>
                <a:schemeClr val="dk1"/>
              </a:buClr>
              <a:buSzPct val="36666"/>
              <a:buFont typeface="Arial"/>
              <a:buNone/>
            </a:pPr>
            <a:r>
              <a:rPr lang="en" sz="3000">
                <a:latin typeface="Calibri"/>
                <a:ea typeface="Calibri"/>
                <a:cs typeface="Calibri"/>
                <a:sym typeface="Calibri"/>
              </a:rPr>
              <a:t>James Rhinerson, SFS Auditor, DPI</a:t>
            </a:r>
            <a:endParaRPr sz="3000">
              <a:latin typeface="Calibri"/>
              <a:ea typeface="Calibri"/>
              <a:cs typeface="Calibri"/>
              <a:sym typeface="Calibri"/>
            </a:endParaRPr>
          </a:p>
          <a:p>
            <a:pPr marL="0" lvl="0" indent="0" algn="ctr" rtl="0">
              <a:lnSpc>
                <a:spcPct val="100000"/>
              </a:lnSpc>
              <a:spcBef>
                <a:spcPts val="600"/>
              </a:spcBef>
              <a:spcAft>
                <a:spcPts val="0"/>
              </a:spcAft>
              <a:buClr>
                <a:schemeClr val="dk1"/>
              </a:buClr>
              <a:buSzPct val="36666"/>
              <a:buFont typeface="Arial"/>
              <a:buNone/>
            </a:pPr>
            <a:r>
              <a:rPr lang="en" sz="3000">
                <a:latin typeface="Calibri"/>
                <a:ea typeface="Calibri"/>
                <a:cs typeface="Calibri"/>
                <a:sym typeface="Calibri"/>
              </a:rPr>
              <a:t>608.266.7692</a:t>
            </a:r>
            <a:endParaRPr sz="3000">
              <a:latin typeface="Calibri"/>
              <a:ea typeface="Calibri"/>
              <a:cs typeface="Calibri"/>
              <a:sym typeface="Calibri"/>
            </a:endParaRPr>
          </a:p>
          <a:p>
            <a:pPr marL="0" lvl="0" indent="0" algn="ctr" rtl="0">
              <a:lnSpc>
                <a:spcPct val="100000"/>
              </a:lnSpc>
              <a:spcBef>
                <a:spcPts val="600"/>
              </a:spcBef>
              <a:spcAft>
                <a:spcPts val="0"/>
              </a:spcAft>
              <a:buClr>
                <a:schemeClr val="dk1"/>
              </a:buClr>
              <a:buSzPct val="36666"/>
              <a:buFont typeface="Arial"/>
              <a:buNone/>
            </a:pPr>
            <a:r>
              <a:rPr lang="en" sz="3000" u="sng">
                <a:solidFill>
                  <a:srgbClr val="0563C1"/>
                </a:solidFill>
                <a:latin typeface="Calibri"/>
                <a:ea typeface="Calibri"/>
                <a:cs typeface="Calibri"/>
                <a:sym typeface="Calibri"/>
              </a:rPr>
              <a:t>James.Rhinerson@dpi.wi.gov</a:t>
            </a:r>
            <a:endParaRPr/>
          </a:p>
        </p:txBody>
      </p:sp>
      <p:pic>
        <p:nvPicPr>
          <p:cNvPr id="280" name="Google Shape;280;p45"/>
          <p:cNvPicPr preferRelativeResize="0"/>
          <p:nvPr/>
        </p:nvPicPr>
        <p:blipFill rotWithShape="1">
          <a:blip r:embed="rId4">
            <a:alphaModFix/>
          </a:blip>
          <a:srcRect l="17149" r="16094"/>
          <a:stretch/>
        </p:blipFill>
        <p:spPr>
          <a:xfrm>
            <a:off x="633750" y="1278075"/>
            <a:ext cx="3034084" cy="29836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3"/>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State Audit Manual Overview</a:t>
            </a:r>
            <a:endParaRPr/>
          </a:p>
        </p:txBody>
      </p:sp>
      <p:sp>
        <p:nvSpPr>
          <p:cNvPr id="72" name="Google Shape;72;p13"/>
          <p:cNvSpPr txBox="1">
            <a:spLocks noGrp="1"/>
          </p:cNvSpPr>
          <p:nvPr>
            <p:ph type="body" idx="2"/>
          </p:nvPr>
        </p:nvSpPr>
        <p:spPr>
          <a:xfrm>
            <a:off x="1214581" y="955386"/>
            <a:ext cx="6714900" cy="3232800"/>
          </a:xfrm>
          <a:prstGeom prst="rect">
            <a:avLst/>
          </a:prstGeom>
          <a:noFill/>
          <a:ln>
            <a:noFill/>
          </a:ln>
        </p:spPr>
        <p:txBody>
          <a:bodyPr spcFirstLastPara="1" wrap="square" lIns="91425" tIns="45700" rIns="91425" bIns="45700" anchor="t" anchorCtr="0">
            <a:noAutofit/>
          </a:bodyPr>
          <a:lstStyle/>
          <a:p>
            <a:pPr marL="164592" lvl="0" indent="-139192" algn="l" rtl="0">
              <a:lnSpc>
                <a:spcPct val="100000"/>
              </a:lnSpc>
              <a:spcBef>
                <a:spcPts val="0"/>
              </a:spcBef>
              <a:spcAft>
                <a:spcPts val="0"/>
              </a:spcAft>
              <a:buClr>
                <a:srgbClr val="000000"/>
              </a:buClr>
              <a:buSzPts val="2000"/>
              <a:buFont typeface="Lato"/>
              <a:buChar char="•"/>
            </a:pPr>
            <a:r>
              <a:rPr lang="en">
                <a:solidFill>
                  <a:srgbClr val="000000"/>
                </a:solidFill>
              </a:rPr>
              <a:t>Dual-purpose document </a:t>
            </a:r>
            <a:endParaRPr/>
          </a:p>
          <a:p>
            <a:pPr marL="507269" lvl="2" indent="-173736" algn="l" rtl="0">
              <a:lnSpc>
                <a:spcPct val="100000"/>
              </a:lnSpc>
              <a:spcBef>
                <a:spcPts val="1200"/>
              </a:spcBef>
              <a:spcAft>
                <a:spcPts val="0"/>
              </a:spcAft>
              <a:buClr>
                <a:srgbClr val="000000"/>
              </a:buClr>
              <a:buSzPts val="2000"/>
              <a:buFont typeface="Lato"/>
              <a:buChar char="•"/>
            </a:pPr>
            <a:r>
              <a:rPr lang="en" sz="2000">
                <a:solidFill>
                  <a:srgbClr val="000000"/>
                </a:solidFill>
                <a:latin typeface="Lato"/>
                <a:ea typeface="Lato"/>
                <a:cs typeface="Lato"/>
                <a:sym typeface="Lato"/>
              </a:rPr>
              <a:t>DPI appendix to the State Single Audit Guidelines </a:t>
            </a:r>
            <a:endParaRPr>
              <a:latin typeface="Lato"/>
              <a:ea typeface="Lato"/>
              <a:cs typeface="Lato"/>
              <a:sym typeface="Lato"/>
            </a:endParaRPr>
          </a:p>
          <a:p>
            <a:pPr marL="507269" lvl="2" indent="-173736" algn="l" rtl="0">
              <a:lnSpc>
                <a:spcPct val="100000"/>
              </a:lnSpc>
              <a:spcBef>
                <a:spcPts val="1200"/>
              </a:spcBef>
              <a:spcAft>
                <a:spcPts val="0"/>
              </a:spcAft>
              <a:buClr>
                <a:srgbClr val="000000"/>
              </a:buClr>
              <a:buSzPts val="2000"/>
              <a:buFont typeface="Lato"/>
              <a:buChar char="•"/>
            </a:pPr>
            <a:r>
              <a:rPr lang="en" sz="2000">
                <a:solidFill>
                  <a:srgbClr val="000000"/>
                </a:solidFill>
                <a:latin typeface="Lato"/>
                <a:ea typeface="Lato"/>
                <a:cs typeface="Lato"/>
                <a:sym typeface="Lato"/>
              </a:rPr>
              <a:t>Establishes auditing and program-specific compliance requirements for WI Public School Districts, CESAs, CCDEBs, and independently authorized charter schools that receive funding from the DPI but do not meet the single audit federal expenditure threshold</a:t>
            </a:r>
            <a:endParaRPr>
              <a:latin typeface="Lato"/>
              <a:ea typeface="Lato"/>
              <a:cs typeface="Lato"/>
              <a:sym typeface="Lato"/>
            </a:endParaRPr>
          </a:p>
          <a:p>
            <a:pPr marL="164592" lvl="0" indent="-12192" algn="l" rtl="0">
              <a:lnSpc>
                <a:spcPct val="100000"/>
              </a:lnSpc>
              <a:spcBef>
                <a:spcPts val="1200"/>
              </a:spcBef>
              <a:spcAft>
                <a:spcPts val="0"/>
              </a:spcAft>
              <a:buClr>
                <a:schemeClr val="dk1"/>
              </a:buClr>
              <a:buSzPts val="2400"/>
              <a:buFont typeface="Arial"/>
              <a:buNone/>
            </a:pPr>
            <a:endParaRPr/>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fontScale="92500"/>
          </a:bodyPr>
          <a:lstStyle/>
          <a:p>
            <a:pPr marL="0" lvl="0" indent="0" algn="ctr" rtl="0">
              <a:lnSpc>
                <a:spcPct val="100000"/>
              </a:lnSpc>
              <a:spcBef>
                <a:spcPts val="0"/>
              </a:spcBef>
              <a:spcAft>
                <a:spcPts val="0"/>
              </a:spcAft>
              <a:buClr>
                <a:schemeClr val="lt1"/>
              </a:buClr>
              <a:buSzPct val="100000"/>
              <a:buNone/>
            </a:pPr>
            <a:r>
              <a:rPr lang="en"/>
              <a:t>Updates – State Major Program Determination</a:t>
            </a:r>
            <a:endParaRPr/>
          </a:p>
        </p:txBody>
      </p:sp>
      <p:sp>
        <p:nvSpPr>
          <p:cNvPr id="79" name="Google Shape;79;p14"/>
          <p:cNvSpPr txBox="1">
            <a:spLocks noGrp="1"/>
          </p:cNvSpPr>
          <p:nvPr>
            <p:ph type="body" idx="2"/>
          </p:nvPr>
        </p:nvSpPr>
        <p:spPr>
          <a:xfrm>
            <a:off x="849745" y="1060448"/>
            <a:ext cx="7564500" cy="3145800"/>
          </a:xfrm>
          <a:prstGeom prst="rect">
            <a:avLst/>
          </a:prstGeom>
          <a:noFill/>
          <a:ln>
            <a:noFill/>
          </a:ln>
        </p:spPr>
        <p:txBody>
          <a:bodyPr spcFirstLastPara="1" wrap="square" lIns="91425" tIns="45700" rIns="91425" bIns="45700" anchor="t" anchorCtr="0">
            <a:noAutofit/>
          </a:bodyPr>
          <a:lstStyle/>
          <a:p>
            <a:pPr marL="342900" lvl="0" indent="-330200" algn="just" rtl="0">
              <a:lnSpc>
                <a:spcPct val="150000"/>
              </a:lnSpc>
              <a:spcBef>
                <a:spcPts val="0"/>
              </a:spcBef>
              <a:spcAft>
                <a:spcPts val="0"/>
              </a:spcAft>
              <a:buSzPts val="1800"/>
              <a:buFont typeface="Lato"/>
              <a:buChar char="•"/>
            </a:pPr>
            <a:r>
              <a:rPr lang="en" sz="2000"/>
              <a:t>Audits in accordance with SSAG</a:t>
            </a:r>
            <a:endParaRPr/>
          </a:p>
          <a:p>
            <a:pPr marL="857027" lvl="2" indent="-152400" algn="just" rtl="0">
              <a:lnSpc>
                <a:spcPct val="90000"/>
              </a:lnSpc>
              <a:spcBef>
                <a:spcPts val="0"/>
              </a:spcBef>
              <a:spcAft>
                <a:spcPts val="0"/>
              </a:spcAft>
              <a:buClr>
                <a:schemeClr val="dk1"/>
              </a:buClr>
              <a:buSzPts val="1500"/>
              <a:buFont typeface="Lato"/>
              <a:buChar char="•"/>
            </a:pPr>
            <a:r>
              <a:rPr lang="en" sz="1800">
                <a:latin typeface="Lato"/>
                <a:ea typeface="Lato"/>
                <a:cs typeface="Lato"/>
                <a:sym typeface="Lato"/>
              </a:rPr>
              <a:t>Risk-based approach outlined in SSAG Section 3.4 applied to all state funding to identify state major programs</a:t>
            </a:r>
            <a:endParaRPr>
              <a:latin typeface="Lato"/>
              <a:ea typeface="Lato"/>
              <a:cs typeface="Lato"/>
              <a:sym typeface="Lato"/>
            </a:endParaRPr>
          </a:p>
          <a:p>
            <a:pPr marL="685577" lvl="2" indent="0" algn="just" rtl="0">
              <a:lnSpc>
                <a:spcPct val="90000"/>
              </a:lnSpc>
              <a:spcBef>
                <a:spcPts val="0"/>
              </a:spcBef>
              <a:spcAft>
                <a:spcPts val="0"/>
              </a:spcAft>
              <a:buClr>
                <a:schemeClr val="dk1"/>
              </a:buClr>
              <a:buSzPts val="1800"/>
              <a:buNone/>
            </a:pPr>
            <a:endParaRPr sz="1800">
              <a:latin typeface="Lato"/>
              <a:ea typeface="Lato"/>
              <a:cs typeface="Lato"/>
              <a:sym typeface="Lato"/>
            </a:endParaRPr>
          </a:p>
          <a:p>
            <a:pPr marL="342900" lvl="0" indent="-330200" algn="just" rtl="0">
              <a:lnSpc>
                <a:spcPct val="150000"/>
              </a:lnSpc>
              <a:spcBef>
                <a:spcPts val="0"/>
              </a:spcBef>
              <a:spcAft>
                <a:spcPts val="0"/>
              </a:spcAft>
              <a:buSzPts val="1800"/>
              <a:buFont typeface="Lato"/>
              <a:buChar char="•"/>
            </a:pPr>
            <a:r>
              <a:rPr lang="en" sz="2000"/>
              <a:t>Audits in accordance with WI School District Audit Manual</a:t>
            </a:r>
            <a:endParaRPr/>
          </a:p>
          <a:p>
            <a:pPr marL="857027" lvl="2" indent="-152400" algn="just" rtl="0">
              <a:lnSpc>
                <a:spcPct val="90000"/>
              </a:lnSpc>
              <a:spcBef>
                <a:spcPts val="0"/>
              </a:spcBef>
              <a:spcAft>
                <a:spcPts val="0"/>
              </a:spcAft>
              <a:buClr>
                <a:schemeClr val="dk1"/>
              </a:buClr>
              <a:buSzPts val="1500"/>
              <a:buFont typeface="Lato"/>
              <a:buChar char="•"/>
            </a:pPr>
            <a:r>
              <a:rPr lang="en" sz="1800">
                <a:latin typeface="Lato"/>
                <a:ea typeface="Lato"/>
                <a:cs typeface="Lato"/>
                <a:sym typeface="Lato"/>
              </a:rPr>
              <a:t>Risk-based approach outlined in SSAG Section 3.4 should be applied to the DPI funding to identify state major programs</a:t>
            </a:r>
            <a:endParaRPr>
              <a:latin typeface="Lato"/>
              <a:ea typeface="Lato"/>
              <a:cs typeface="Lato"/>
              <a:sym typeface="Lato"/>
            </a:endParaRPr>
          </a:p>
          <a:p>
            <a:pPr marL="164592" lvl="0" indent="-50292" algn="l" rtl="0">
              <a:lnSpc>
                <a:spcPct val="100000"/>
              </a:lnSpc>
              <a:spcBef>
                <a:spcPts val="0"/>
              </a:spcBef>
              <a:spcAft>
                <a:spcPts val="0"/>
              </a:spcAft>
              <a:buClr>
                <a:schemeClr val="dk1"/>
              </a:buClr>
              <a:buSzPts val="1800"/>
              <a:buFont typeface="Arial"/>
              <a:buNone/>
            </a:pPr>
            <a:endParaRPr sz="1800"/>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5"/>
          <p:cNvSpPr txBox="1">
            <a:spLocks noGrp="1"/>
          </p:cNvSpPr>
          <p:nvPr>
            <p:ph type="body" idx="1"/>
          </p:nvPr>
        </p:nvSpPr>
        <p:spPr>
          <a:xfrm>
            <a:off x="0" y="0"/>
            <a:ext cx="9144000" cy="921600"/>
          </a:xfrm>
          <a:prstGeom prst="rect">
            <a:avLst/>
          </a:prstGeom>
        </p:spPr>
        <p:txBody>
          <a:bodyPr spcFirstLastPara="1" wrap="square" lIns="91425" tIns="45700" rIns="91425" bIns="45700" anchor="ctr" anchorCtr="0">
            <a:normAutofit fontScale="92500" lnSpcReduction="20000"/>
          </a:bodyPr>
          <a:lstStyle/>
          <a:p>
            <a:pPr marL="0" lvl="0" indent="0" algn="ctr" rtl="0">
              <a:spcBef>
                <a:spcPts val="0"/>
              </a:spcBef>
              <a:spcAft>
                <a:spcPts val="3000"/>
              </a:spcAft>
              <a:buNone/>
            </a:pPr>
            <a:r>
              <a:rPr lang="en"/>
              <a:t>State Single Audit Guidelines - Updates</a:t>
            </a:r>
            <a:endParaRPr/>
          </a:p>
        </p:txBody>
      </p:sp>
      <p:sp>
        <p:nvSpPr>
          <p:cNvPr id="85" name="Google Shape;85;p15"/>
          <p:cNvSpPr txBox="1">
            <a:spLocks noGrp="1"/>
          </p:cNvSpPr>
          <p:nvPr>
            <p:ph type="body" idx="2"/>
          </p:nvPr>
        </p:nvSpPr>
        <p:spPr>
          <a:xfrm>
            <a:off x="464000" y="1012850"/>
            <a:ext cx="8216100" cy="3055500"/>
          </a:xfrm>
          <a:prstGeom prst="rect">
            <a:avLst/>
          </a:prstGeom>
        </p:spPr>
        <p:txBody>
          <a:bodyPr spcFirstLastPara="1" wrap="square" lIns="91425" tIns="45700" rIns="91425" bIns="45700" anchor="t" anchorCtr="0">
            <a:normAutofit fontScale="92500" lnSpcReduction="20000"/>
          </a:bodyPr>
          <a:lstStyle/>
          <a:p>
            <a:pPr marL="457200" lvl="0" indent="-358140" algn="l" rtl="0">
              <a:spcBef>
                <a:spcPts val="0"/>
              </a:spcBef>
              <a:spcAft>
                <a:spcPts val="0"/>
              </a:spcAft>
              <a:buSzPct val="100000"/>
              <a:buChar char="•"/>
            </a:pPr>
            <a:r>
              <a:rPr lang="en"/>
              <a:t>DOA updated the SSAG for fiscal years beginning after 6/30/2023</a:t>
            </a:r>
            <a:endParaRPr/>
          </a:p>
          <a:p>
            <a:pPr marL="457200" lvl="0" indent="-358140" algn="l" rtl="0">
              <a:spcBef>
                <a:spcPts val="0"/>
              </a:spcBef>
              <a:spcAft>
                <a:spcPts val="0"/>
              </a:spcAft>
              <a:buSzPct val="100000"/>
              <a:buChar char="•"/>
            </a:pPr>
            <a:r>
              <a:rPr lang="en"/>
              <a:t>Updated state awards </a:t>
            </a:r>
            <a:r>
              <a:rPr lang="en" i="1" u="sng"/>
              <a:t>expended </a:t>
            </a:r>
            <a:r>
              <a:rPr lang="en"/>
              <a:t>to be $250,000 or more for the guide to be applicable</a:t>
            </a:r>
            <a:endParaRPr/>
          </a:p>
          <a:p>
            <a:pPr marL="457200" lvl="0" indent="-358140" algn="l" rtl="0">
              <a:spcBef>
                <a:spcPts val="0"/>
              </a:spcBef>
              <a:spcAft>
                <a:spcPts val="0"/>
              </a:spcAft>
              <a:buSzPct val="100000"/>
              <a:buChar char="•"/>
            </a:pPr>
            <a:r>
              <a:rPr lang="en"/>
              <a:t>Updated to better align with Uniform Grant Guidance</a:t>
            </a:r>
            <a:endParaRPr/>
          </a:p>
          <a:p>
            <a:pPr marL="457200" lvl="0" indent="-358140" algn="l" rtl="0">
              <a:spcBef>
                <a:spcPts val="0"/>
              </a:spcBef>
              <a:spcAft>
                <a:spcPts val="0"/>
              </a:spcAft>
              <a:buSzPct val="100000"/>
              <a:buChar char="•"/>
            </a:pPr>
            <a:r>
              <a:rPr lang="en"/>
              <a:t>Removed the ability for state agencies to designate programs as Major or Type A programs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6"/>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GAAP to Regulatory Departures</a:t>
            </a:r>
            <a:endParaRPr/>
          </a:p>
        </p:txBody>
      </p:sp>
      <p:sp>
        <p:nvSpPr>
          <p:cNvPr id="92" name="Google Shape;92;p16"/>
          <p:cNvSpPr txBox="1">
            <a:spLocks noGrp="1"/>
          </p:cNvSpPr>
          <p:nvPr>
            <p:ph type="body" idx="2"/>
          </p:nvPr>
        </p:nvSpPr>
        <p:spPr>
          <a:xfrm>
            <a:off x="427838" y="1131384"/>
            <a:ext cx="8414100" cy="3440700"/>
          </a:xfrm>
          <a:prstGeom prst="rect">
            <a:avLst/>
          </a:prstGeom>
          <a:noFill/>
          <a:ln>
            <a:noFill/>
          </a:ln>
        </p:spPr>
        <p:txBody>
          <a:bodyPr spcFirstLastPara="1" wrap="square" lIns="91425" tIns="45700" rIns="91425" bIns="45700" anchor="t" anchorCtr="0">
            <a:noAutofit/>
          </a:bodyPr>
          <a:lstStyle/>
          <a:p>
            <a:pPr marL="164592" lvl="0" indent="-12192" algn="l" rtl="0">
              <a:lnSpc>
                <a:spcPct val="100000"/>
              </a:lnSpc>
              <a:spcBef>
                <a:spcPts val="0"/>
              </a:spcBef>
              <a:spcAft>
                <a:spcPts val="0"/>
              </a:spcAft>
              <a:buClr>
                <a:schemeClr val="dk1"/>
              </a:buClr>
              <a:buSzPts val="2400"/>
              <a:buFont typeface="Arial"/>
              <a:buNone/>
            </a:pPr>
            <a:endParaRPr/>
          </a:p>
          <a:p>
            <a:pPr marL="164592" lvl="0" indent="-12192" algn="l" rtl="0">
              <a:lnSpc>
                <a:spcPct val="100000"/>
              </a:lnSpc>
              <a:spcBef>
                <a:spcPts val="1200"/>
              </a:spcBef>
              <a:spcAft>
                <a:spcPts val="0"/>
              </a:spcAft>
              <a:buClr>
                <a:schemeClr val="dk1"/>
              </a:buClr>
              <a:buSzPts val="2400"/>
              <a:buFont typeface="Arial"/>
              <a:buNone/>
            </a:pPr>
            <a:endParaRPr/>
          </a:p>
        </p:txBody>
      </p:sp>
      <p:sp>
        <p:nvSpPr>
          <p:cNvPr id="93" name="Google Shape;93;p16"/>
          <p:cNvSpPr txBox="1"/>
          <p:nvPr/>
        </p:nvSpPr>
        <p:spPr>
          <a:xfrm>
            <a:off x="139337" y="1131384"/>
            <a:ext cx="8576700" cy="28332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 sz="1800" b="1" i="0" u="none" strike="noStrike" cap="none">
                <a:solidFill>
                  <a:schemeClr val="dk1"/>
                </a:solidFill>
                <a:latin typeface="Lato"/>
                <a:ea typeface="Lato"/>
                <a:cs typeface="Lato"/>
                <a:sym typeface="Lato"/>
              </a:rPr>
              <a:t>Current DPI approved GAAP to </a:t>
            </a:r>
            <a:r>
              <a:rPr lang="en" sz="1607" b="1" i="0" u="none" strike="noStrike" cap="none">
                <a:solidFill>
                  <a:schemeClr val="dk1"/>
                </a:solidFill>
                <a:latin typeface="Lato"/>
                <a:ea typeface="Lato"/>
                <a:cs typeface="Lato"/>
                <a:sym typeface="Lato"/>
              </a:rPr>
              <a:t>r</a:t>
            </a:r>
            <a:r>
              <a:rPr lang="en" sz="1800" b="1" i="0" u="none" strike="noStrike" cap="none">
                <a:solidFill>
                  <a:schemeClr val="dk1"/>
                </a:solidFill>
                <a:latin typeface="Lato"/>
                <a:ea typeface="Lato"/>
                <a:cs typeface="Lato"/>
                <a:sym typeface="Lato"/>
              </a:rPr>
              <a:t>egulatory </a:t>
            </a:r>
            <a:r>
              <a:rPr lang="en" sz="1607" b="1" i="0" u="none" strike="noStrike" cap="none">
                <a:solidFill>
                  <a:schemeClr val="dk1"/>
                </a:solidFill>
                <a:latin typeface="Lato"/>
                <a:ea typeface="Lato"/>
                <a:cs typeface="Lato"/>
                <a:sym typeface="Lato"/>
              </a:rPr>
              <a:t>d</a:t>
            </a:r>
            <a:r>
              <a:rPr lang="en" sz="1800" b="1" i="0" u="none" strike="noStrike" cap="none">
                <a:solidFill>
                  <a:schemeClr val="dk1"/>
                </a:solidFill>
                <a:latin typeface="Lato"/>
                <a:ea typeface="Lato"/>
                <a:cs typeface="Lato"/>
                <a:sym typeface="Lato"/>
              </a:rPr>
              <a:t>epartures:</a:t>
            </a:r>
            <a:endParaRPr>
              <a:latin typeface="Lato"/>
              <a:ea typeface="Lato"/>
              <a:cs typeface="Lato"/>
              <a:sym typeface="Lato"/>
            </a:endParaRPr>
          </a:p>
          <a:p>
            <a:pPr marL="0" marR="0" lvl="0" indent="0" algn="just" rtl="0">
              <a:spcBef>
                <a:spcPts val="0"/>
              </a:spcBef>
              <a:spcAft>
                <a:spcPts val="0"/>
              </a:spcAft>
              <a:buNone/>
            </a:pPr>
            <a:endParaRPr sz="1800" b="1" i="0" u="none" strike="noStrike" cap="none">
              <a:solidFill>
                <a:schemeClr val="dk1"/>
              </a:solidFill>
              <a:latin typeface="Lato"/>
              <a:ea typeface="Lato"/>
              <a:cs typeface="Lato"/>
              <a:sym typeface="Lato"/>
            </a:endParaRPr>
          </a:p>
          <a:p>
            <a:pPr marL="342900" marR="0" lvl="0" indent="-330200" algn="just" rtl="0">
              <a:spcBef>
                <a:spcPts val="0"/>
              </a:spcBef>
              <a:spcAft>
                <a:spcPts val="0"/>
              </a:spcAft>
              <a:buClr>
                <a:schemeClr val="dk1"/>
              </a:buClr>
              <a:buSzPts val="1600"/>
              <a:buFont typeface="Lato"/>
              <a:buChar char="●"/>
            </a:pPr>
            <a:r>
              <a:rPr lang="en" sz="1800" i="0" u="none" strike="noStrike" cap="none">
                <a:solidFill>
                  <a:schemeClr val="dk1"/>
                </a:solidFill>
                <a:latin typeface="Lato"/>
                <a:ea typeface="Lato"/>
                <a:cs typeface="Lato"/>
                <a:sym typeface="Lato"/>
              </a:rPr>
              <a:t>For regulatory purposes, districts are allowed to record bid premiums in excess of the current year debt service payments for the issue generating the bid premium as a liability in account 816900 in the year of receipt. The bid premium must be recognized in Source 968 in the subsequent year.</a:t>
            </a:r>
            <a:endParaRPr>
              <a:latin typeface="Lato"/>
              <a:ea typeface="Lato"/>
              <a:cs typeface="Lato"/>
              <a:sym typeface="Lato"/>
            </a:endParaRPr>
          </a:p>
          <a:p>
            <a:pPr marL="0" marR="0" lvl="0" indent="0" algn="just" rtl="0">
              <a:spcBef>
                <a:spcPts val="0"/>
              </a:spcBef>
              <a:spcAft>
                <a:spcPts val="0"/>
              </a:spcAft>
              <a:buNone/>
            </a:pPr>
            <a:endParaRPr sz="1800" i="0" u="none" strike="noStrike" cap="none">
              <a:solidFill>
                <a:schemeClr val="dk1"/>
              </a:solidFill>
              <a:latin typeface="Lato"/>
              <a:ea typeface="Lato"/>
              <a:cs typeface="Lato"/>
              <a:sym typeface="Lato"/>
            </a:endParaRPr>
          </a:p>
          <a:p>
            <a:pPr marL="342900" marR="0" lvl="0" indent="-330200" algn="just" rtl="0">
              <a:spcBef>
                <a:spcPts val="0"/>
              </a:spcBef>
              <a:spcAft>
                <a:spcPts val="0"/>
              </a:spcAft>
              <a:buClr>
                <a:schemeClr val="dk1"/>
              </a:buClr>
              <a:buSzPts val="1600"/>
              <a:buFont typeface="Lato"/>
              <a:buChar char="●"/>
            </a:pPr>
            <a:r>
              <a:rPr lang="en" sz="1800" i="0" u="none" strike="noStrike" cap="none">
                <a:solidFill>
                  <a:schemeClr val="dk1"/>
                </a:solidFill>
                <a:latin typeface="Lato"/>
                <a:ea typeface="Lato"/>
                <a:cs typeface="Lato"/>
                <a:sym typeface="Lato"/>
              </a:rPr>
              <a:t>For regulatory purposes, Districts may consider cash transfers to sinking funds as debt expenditures in the year of the transfer only for Q-Bonds issued </a:t>
            </a:r>
            <a:r>
              <a:rPr lang="en" sz="1607" i="0" u="none" strike="noStrike" cap="none">
                <a:solidFill>
                  <a:schemeClr val="dk1"/>
                </a:solidFill>
                <a:latin typeface="Lato"/>
                <a:ea typeface="Lato"/>
                <a:cs typeface="Lato"/>
                <a:sym typeface="Lato"/>
              </a:rPr>
              <a:t>from 2008 to 2011.</a:t>
            </a:r>
            <a:endParaRPr>
              <a:latin typeface="Lato"/>
              <a:ea typeface="Lato"/>
              <a:cs typeface="Lato"/>
              <a:sym typeface="Lato"/>
            </a:endParaRPr>
          </a:p>
        </p:txBody>
      </p:sp>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7"/>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GAAP to Regulatory Departures</a:t>
            </a:r>
            <a:endParaRPr/>
          </a:p>
        </p:txBody>
      </p:sp>
      <p:sp>
        <p:nvSpPr>
          <p:cNvPr id="100" name="Google Shape;100;p17"/>
          <p:cNvSpPr txBox="1">
            <a:spLocks noGrp="1"/>
          </p:cNvSpPr>
          <p:nvPr>
            <p:ph type="body" idx="2"/>
          </p:nvPr>
        </p:nvSpPr>
        <p:spPr>
          <a:xfrm>
            <a:off x="427838" y="1131384"/>
            <a:ext cx="8414100" cy="3440700"/>
          </a:xfrm>
          <a:prstGeom prst="rect">
            <a:avLst/>
          </a:prstGeom>
          <a:noFill/>
          <a:ln>
            <a:noFill/>
          </a:ln>
        </p:spPr>
        <p:txBody>
          <a:bodyPr spcFirstLastPara="1" wrap="square" lIns="91425" tIns="45700" rIns="91425" bIns="45700" anchor="t" anchorCtr="0">
            <a:noAutofit/>
          </a:bodyPr>
          <a:lstStyle/>
          <a:p>
            <a:pPr marL="164592" lvl="0" indent="-12192" algn="l" rtl="0">
              <a:lnSpc>
                <a:spcPct val="100000"/>
              </a:lnSpc>
              <a:spcBef>
                <a:spcPts val="0"/>
              </a:spcBef>
              <a:spcAft>
                <a:spcPts val="0"/>
              </a:spcAft>
              <a:buClr>
                <a:schemeClr val="dk1"/>
              </a:buClr>
              <a:buSzPts val="2400"/>
              <a:buFont typeface="Arial"/>
              <a:buNone/>
            </a:pPr>
            <a:endParaRPr/>
          </a:p>
          <a:p>
            <a:pPr marL="164592" lvl="0" indent="-12192" algn="l" rtl="0">
              <a:lnSpc>
                <a:spcPct val="100000"/>
              </a:lnSpc>
              <a:spcBef>
                <a:spcPts val="1200"/>
              </a:spcBef>
              <a:spcAft>
                <a:spcPts val="0"/>
              </a:spcAft>
              <a:buClr>
                <a:schemeClr val="dk1"/>
              </a:buClr>
              <a:buSzPts val="2400"/>
              <a:buFont typeface="Arial"/>
              <a:buNone/>
            </a:pPr>
            <a:endParaRPr/>
          </a:p>
        </p:txBody>
      </p:sp>
      <p:sp>
        <p:nvSpPr>
          <p:cNvPr id="101" name="Google Shape;101;p17"/>
          <p:cNvSpPr txBox="1"/>
          <p:nvPr/>
        </p:nvSpPr>
        <p:spPr>
          <a:xfrm>
            <a:off x="236250" y="921657"/>
            <a:ext cx="8414100" cy="36942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 sz="1800" b="1" i="0" u="none" strike="noStrike" cap="none">
                <a:solidFill>
                  <a:schemeClr val="dk1"/>
                </a:solidFill>
                <a:latin typeface="Lato"/>
                <a:ea typeface="Lato"/>
                <a:cs typeface="Lato"/>
                <a:sym typeface="Lato"/>
              </a:rPr>
              <a:t>Current DPI approved GAAP to </a:t>
            </a:r>
            <a:r>
              <a:rPr lang="en" sz="1607" b="1" i="0" u="none" strike="noStrike" cap="none">
                <a:solidFill>
                  <a:schemeClr val="dk1"/>
                </a:solidFill>
                <a:latin typeface="Lato"/>
                <a:ea typeface="Lato"/>
                <a:cs typeface="Lato"/>
                <a:sym typeface="Lato"/>
              </a:rPr>
              <a:t>r</a:t>
            </a:r>
            <a:r>
              <a:rPr lang="en" sz="1800" b="1" i="0" u="none" strike="noStrike" cap="none">
                <a:solidFill>
                  <a:schemeClr val="dk1"/>
                </a:solidFill>
                <a:latin typeface="Lato"/>
                <a:ea typeface="Lato"/>
                <a:cs typeface="Lato"/>
                <a:sym typeface="Lato"/>
              </a:rPr>
              <a:t>egulatory </a:t>
            </a:r>
            <a:r>
              <a:rPr lang="en" sz="1607" b="1" i="0" u="none" strike="noStrike" cap="none">
                <a:solidFill>
                  <a:schemeClr val="dk1"/>
                </a:solidFill>
                <a:latin typeface="Lato"/>
                <a:ea typeface="Lato"/>
                <a:cs typeface="Lato"/>
                <a:sym typeface="Lato"/>
              </a:rPr>
              <a:t>d</a:t>
            </a:r>
            <a:r>
              <a:rPr lang="en" sz="1800" b="1" i="0" u="none" strike="noStrike" cap="none">
                <a:solidFill>
                  <a:schemeClr val="dk1"/>
                </a:solidFill>
                <a:latin typeface="Lato"/>
                <a:ea typeface="Lato"/>
                <a:cs typeface="Lato"/>
                <a:sym typeface="Lato"/>
              </a:rPr>
              <a:t>epartures:</a:t>
            </a:r>
            <a:endParaRPr>
              <a:latin typeface="Lato"/>
              <a:ea typeface="Lato"/>
              <a:cs typeface="Lato"/>
              <a:sym typeface="Lato"/>
            </a:endParaRPr>
          </a:p>
          <a:p>
            <a:pPr marL="0" marR="0" lvl="0" indent="0" algn="just" rtl="0">
              <a:spcBef>
                <a:spcPts val="0"/>
              </a:spcBef>
              <a:spcAft>
                <a:spcPts val="0"/>
              </a:spcAft>
              <a:buNone/>
            </a:pPr>
            <a:endParaRPr sz="1800" b="1" i="0" u="none" strike="noStrike" cap="none">
              <a:solidFill>
                <a:schemeClr val="dk1"/>
              </a:solidFill>
              <a:latin typeface="Lato"/>
              <a:ea typeface="Lato"/>
              <a:cs typeface="Lato"/>
              <a:sym typeface="Lato"/>
            </a:endParaRPr>
          </a:p>
          <a:p>
            <a:pPr marL="457200" marR="0" lvl="0" indent="-330200" algn="just" rtl="0">
              <a:spcBef>
                <a:spcPts val="0"/>
              </a:spcBef>
              <a:spcAft>
                <a:spcPts val="0"/>
              </a:spcAft>
              <a:buClr>
                <a:schemeClr val="dk1"/>
              </a:buClr>
              <a:buSzPts val="1600"/>
              <a:buFont typeface="Lato"/>
              <a:buChar char="●"/>
            </a:pPr>
            <a:r>
              <a:rPr lang="en" sz="1800" i="0" u="none" strike="noStrike" cap="none">
                <a:solidFill>
                  <a:schemeClr val="dk1"/>
                </a:solidFill>
                <a:latin typeface="Lato"/>
                <a:ea typeface="Lato"/>
                <a:cs typeface="Lato"/>
                <a:sym typeface="Lato"/>
              </a:rPr>
              <a:t>For regulatory purposes, grant revenue from the DPI received after the period of availability must be recorded as revenue in the fiscal year of the audit rather than a deferred inflow of resources. </a:t>
            </a:r>
            <a:endParaRPr>
              <a:latin typeface="Lato"/>
              <a:ea typeface="Lato"/>
              <a:cs typeface="Lato"/>
              <a:sym typeface="Lato"/>
            </a:endParaRPr>
          </a:p>
          <a:p>
            <a:pPr marL="457200" marR="0" lvl="0" indent="0" algn="just" rtl="0">
              <a:spcBef>
                <a:spcPts val="0"/>
              </a:spcBef>
              <a:spcAft>
                <a:spcPts val="0"/>
              </a:spcAft>
              <a:buNone/>
            </a:pPr>
            <a:endParaRPr sz="1800" i="0" u="none" strike="noStrike" cap="none">
              <a:solidFill>
                <a:schemeClr val="dk1"/>
              </a:solidFill>
              <a:latin typeface="Lato"/>
              <a:ea typeface="Lato"/>
              <a:cs typeface="Lato"/>
              <a:sym typeface="Lato"/>
            </a:endParaRPr>
          </a:p>
          <a:p>
            <a:pPr marL="457200" marR="0" lvl="0" indent="-330200" algn="just" rtl="0">
              <a:spcBef>
                <a:spcPts val="0"/>
              </a:spcBef>
              <a:spcAft>
                <a:spcPts val="0"/>
              </a:spcAft>
              <a:buClr>
                <a:schemeClr val="dk1"/>
              </a:buClr>
              <a:buSzPts val="1600"/>
              <a:buFont typeface="Lato"/>
              <a:buChar char="●"/>
            </a:pPr>
            <a:r>
              <a:rPr lang="en" sz="1800" i="0" u="none" strike="noStrike" cap="none">
                <a:solidFill>
                  <a:schemeClr val="dk1"/>
                </a:solidFill>
                <a:latin typeface="Lato"/>
                <a:ea typeface="Lato"/>
                <a:cs typeface="Lato"/>
                <a:sym typeface="Lato"/>
              </a:rPr>
              <a:t>Unique accounting circumstances discussed and approved by the DPI. Please contact a School Financial Services Team Auditor prior to reporting GAAP to Regulatory Departures not included on the list.</a:t>
            </a:r>
            <a:endParaRPr>
              <a:latin typeface="Lato"/>
              <a:ea typeface="Lato"/>
              <a:cs typeface="Lato"/>
              <a:sym typeface="Lato"/>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GAAP to Regulatory Departures</a:t>
            </a:r>
            <a:endParaRPr/>
          </a:p>
        </p:txBody>
      </p:sp>
      <p:sp>
        <p:nvSpPr>
          <p:cNvPr id="108" name="Google Shape;108;p18"/>
          <p:cNvSpPr txBox="1">
            <a:spLocks noGrp="1"/>
          </p:cNvSpPr>
          <p:nvPr>
            <p:ph type="body" idx="2"/>
          </p:nvPr>
        </p:nvSpPr>
        <p:spPr>
          <a:xfrm>
            <a:off x="427838" y="1131384"/>
            <a:ext cx="8414100" cy="3440700"/>
          </a:xfrm>
          <a:prstGeom prst="rect">
            <a:avLst/>
          </a:prstGeom>
          <a:noFill/>
          <a:ln>
            <a:noFill/>
          </a:ln>
        </p:spPr>
        <p:txBody>
          <a:bodyPr spcFirstLastPara="1" wrap="square" lIns="91425" tIns="45700" rIns="91425" bIns="45700" anchor="t" anchorCtr="0">
            <a:noAutofit/>
          </a:bodyPr>
          <a:lstStyle/>
          <a:p>
            <a:pPr marL="164592" lvl="0" indent="-12192" algn="l" rtl="0">
              <a:lnSpc>
                <a:spcPct val="100000"/>
              </a:lnSpc>
              <a:spcBef>
                <a:spcPts val="0"/>
              </a:spcBef>
              <a:spcAft>
                <a:spcPts val="0"/>
              </a:spcAft>
              <a:buClr>
                <a:schemeClr val="dk1"/>
              </a:buClr>
              <a:buSzPts val="2400"/>
              <a:buFont typeface="Arial"/>
              <a:buNone/>
            </a:pPr>
            <a:endParaRPr/>
          </a:p>
          <a:p>
            <a:pPr marL="164592" lvl="0" indent="-12192" algn="l" rtl="0">
              <a:lnSpc>
                <a:spcPct val="100000"/>
              </a:lnSpc>
              <a:spcBef>
                <a:spcPts val="1200"/>
              </a:spcBef>
              <a:spcAft>
                <a:spcPts val="0"/>
              </a:spcAft>
              <a:buClr>
                <a:schemeClr val="dk1"/>
              </a:buClr>
              <a:buSzPts val="2400"/>
              <a:buFont typeface="Arial"/>
              <a:buNone/>
            </a:pPr>
            <a:endParaRPr/>
          </a:p>
        </p:txBody>
      </p:sp>
      <p:sp>
        <p:nvSpPr>
          <p:cNvPr id="109" name="Google Shape;109;p18"/>
          <p:cNvSpPr txBox="1"/>
          <p:nvPr/>
        </p:nvSpPr>
        <p:spPr>
          <a:xfrm>
            <a:off x="722811" y="1131384"/>
            <a:ext cx="7323900" cy="2586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 sz="1800" b="1" i="0" u="none" strike="noStrike" cap="none">
                <a:solidFill>
                  <a:schemeClr val="dk1"/>
                </a:solidFill>
                <a:latin typeface="Lato"/>
                <a:ea typeface="Lato"/>
                <a:cs typeface="Lato"/>
                <a:sym typeface="Lato"/>
              </a:rPr>
              <a:t>Previous DPI approved GAAP to </a:t>
            </a:r>
            <a:r>
              <a:rPr lang="en" sz="1607" b="1" i="0" u="none" strike="noStrike" cap="none">
                <a:solidFill>
                  <a:schemeClr val="dk1"/>
                </a:solidFill>
                <a:latin typeface="Lato"/>
                <a:ea typeface="Lato"/>
                <a:cs typeface="Lato"/>
                <a:sym typeface="Lato"/>
              </a:rPr>
              <a:t>r</a:t>
            </a:r>
            <a:r>
              <a:rPr lang="en" sz="1800" b="1" i="0" u="none" strike="noStrike" cap="none">
                <a:solidFill>
                  <a:schemeClr val="dk1"/>
                </a:solidFill>
                <a:latin typeface="Lato"/>
                <a:ea typeface="Lato"/>
                <a:cs typeface="Lato"/>
                <a:sym typeface="Lato"/>
              </a:rPr>
              <a:t>egulatory </a:t>
            </a:r>
            <a:r>
              <a:rPr lang="en" sz="1607" b="1" i="0" u="none" strike="noStrike" cap="none">
                <a:solidFill>
                  <a:schemeClr val="dk1"/>
                </a:solidFill>
                <a:latin typeface="Lato"/>
                <a:ea typeface="Lato"/>
                <a:cs typeface="Lato"/>
                <a:sym typeface="Lato"/>
              </a:rPr>
              <a:t>d</a:t>
            </a:r>
            <a:r>
              <a:rPr lang="en" sz="1800" b="1" i="0" u="none" strike="noStrike" cap="none">
                <a:solidFill>
                  <a:schemeClr val="dk1"/>
                </a:solidFill>
                <a:latin typeface="Lato"/>
                <a:ea typeface="Lato"/>
                <a:cs typeface="Lato"/>
                <a:sym typeface="Lato"/>
              </a:rPr>
              <a:t>epartures:</a:t>
            </a:r>
            <a:endParaRPr>
              <a:latin typeface="Lato"/>
              <a:ea typeface="Lato"/>
              <a:cs typeface="Lato"/>
              <a:sym typeface="Lato"/>
            </a:endParaRPr>
          </a:p>
          <a:p>
            <a:pPr marL="0" marR="0" lvl="0" indent="0" algn="just" rtl="0">
              <a:spcBef>
                <a:spcPts val="0"/>
              </a:spcBef>
              <a:spcAft>
                <a:spcPts val="0"/>
              </a:spcAft>
              <a:buNone/>
            </a:pPr>
            <a:endParaRPr sz="1800" b="1" i="0" u="none" strike="noStrike" cap="none">
              <a:solidFill>
                <a:schemeClr val="dk1"/>
              </a:solidFill>
              <a:latin typeface="Lato"/>
              <a:ea typeface="Lato"/>
              <a:cs typeface="Lato"/>
              <a:sym typeface="Lato"/>
            </a:endParaRPr>
          </a:p>
          <a:p>
            <a:pPr marL="457200" marR="0" lvl="0" indent="-330200" algn="just" rtl="0">
              <a:spcBef>
                <a:spcPts val="0"/>
              </a:spcBef>
              <a:spcAft>
                <a:spcPts val="0"/>
              </a:spcAft>
              <a:buClr>
                <a:schemeClr val="dk1"/>
              </a:buClr>
              <a:buSzPts val="1600"/>
              <a:buFont typeface="Lato"/>
              <a:buChar char="●"/>
            </a:pPr>
            <a:r>
              <a:rPr lang="en" sz="1800" i="0" u="none" strike="noStrike" cap="none">
                <a:solidFill>
                  <a:schemeClr val="dk1"/>
                </a:solidFill>
                <a:latin typeface="Lato"/>
                <a:ea typeface="Lato"/>
                <a:cs typeface="Lato"/>
                <a:sym typeface="Lato"/>
              </a:rPr>
              <a:t>Unrealized gains and losses were not allowable account combinations in the governmental funds in the WUFAR. For regulatory purposes, the districts would record a departure for not recording governmental funds unrealized gains and losses. </a:t>
            </a:r>
            <a:endParaRPr>
              <a:latin typeface="Lato"/>
              <a:ea typeface="Lato"/>
              <a:cs typeface="Lato"/>
              <a:sym typeface="Lato"/>
            </a:endParaRPr>
          </a:p>
          <a:p>
            <a:pPr marL="457200" marR="0" lvl="0" indent="-330200" algn="just" rtl="0">
              <a:spcBef>
                <a:spcPts val="0"/>
              </a:spcBef>
              <a:spcAft>
                <a:spcPts val="0"/>
              </a:spcAft>
              <a:buClr>
                <a:schemeClr val="dk1"/>
              </a:buClr>
              <a:buSzPts val="1600"/>
              <a:buFont typeface="Lato"/>
              <a:buChar char="●"/>
            </a:pPr>
            <a:r>
              <a:rPr lang="en" sz="1800" b="1" i="0" u="none" strike="noStrike" cap="none">
                <a:solidFill>
                  <a:schemeClr val="dk1"/>
                </a:solidFill>
                <a:latin typeface="Lato"/>
                <a:ea typeface="Lato"/>
                <a:cs typeface="Lato"/>
                <a:sym typeface="Lato"/>
              </a:rPr>
              <a:t>The account combinations have been added for FY22. Therefore, this </a:t>
            </a:r>
            <a:r>
              <a:rPr lang="en" sz="1800" b="1">
                <a:solidFill>
                  <a:schemeClr val="dk1"/>
                </a:solidFill>
                <a:latin typeface="Lato"/>
                <a:ea typeface="Lato"/>
                <a:cs typeface="Lato"/>
                <a:sym typeface="Lato"/>
              </a:rPr>
              <a:t>is </a:t>
            </a:r>
            <a:r>
              <a:rPr lang="en" sz="1800" b="1" i="0" u="none" strike="noStrike" cap="none">
                <a:solidFill>
                  <a:schemeClr val="dk1"/>
                </a:solidFill>
                <a:latin typeface="Lato"/>
                <a:ea typeface="Lato"/>
                <a:cs typeface="Lato"/>
                <a:sym typeface="Lato"/>
              </a:rPr>
              <a:t>no longer an approved difference.</a:t>
            </a:r>
            <a:endParaRPr>
              <a:latin typeface="Lato"/>
              <a:ea typeface="Lato"/>
              <a:cs typeface="Lato"/>
              <a:sym typeface="Lato"/>
            </a:endParaRPr>
          </a:p>
          <a:p>
            <a:pPr marL="0" marR="0" lvl="0" indent="0" algn="just" rtl="0">
              <a:spcBef>
                <a:spcPts val="0"/>
              </a:spcBef>
              <a:spcAft>
                <a:spcPts val="0"/>
              </a:spcAft>
              <a:buNone/>
            </a:pPr>
            <a:endParaRPr sz="1800" b="0" i="0" u="none" strike="noStrike" cap="none">
              <a:solidFill>
                <a:schemeClr val="dk1"/>
              </a:solidFill>
              <a:highlight>
                <a:srgbClr val="FFFF00"/>
              </a:highlight>
              <a:latin typeface="Calibri"/>
              <a:ea typeface="Calibri"/>
              <a:cs typeface="Calibri"/>
              <a:sym typeface="Calibri"/>
            </a:endParaRPr>
          </a:p>
        </p:txBody>
      </p:sp>
    </p:spTree>
  </p:cSld>
  <p:clrMapOvr>
    <a:masterClrMapping/>
  </p:clrMapOvr>
  <p:transition spd="slow">
    <p:push/>
  </p:transition>
</p:sld>
</file>

<file path=ppt/theme/theme1.xml><?xml version="1.0" encoding="utf-8"?>
<a:theme xmlns:a="http://schemas.openxmlformats.org/drawingml/2006/main" name="Theme3">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2679</Words>
  <Application>Microsoft Office PowerPoint</Application>
  <PresentationFormat>On-screen Show (16:9)</PresentationFormat>
  <Paragraphs>278</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Calibri</vt:lpstr>
      <vt:lpstr>Arial</vt:lpstr>
      <vt:lpstr>Lato</vt:lpstr>
      <vt:lpstr>Source Sans Pro</vt:lpstr>
      <vt:lpstr>Lato Black</vt:lpstr>
      <vt:lpstr>Theme3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WASBO 2024 Accounting Conference - DPI Auditor Insights</dc:title>
  <dc:creator>dpifin@dpi.wi.gov</dc:creator>
  <cp:keywords>auditor, insight, department, public, instruction, school, financial, service, wasbo, accounting, conference, 2024</cp:keywords>
  <cp:lastModifiedBy>Huelsman, Scott M.   DPI</cp:lastModifiedBy>
  <cp:revision>1</cp:revision>
  <dcterms:modified xsi:type="dcterms:W3CDTF">2024-04-11T18:44:15Z</dcterms:modified>
</cp:coreProperties>
</file>