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480925" cy="7023100"/>
  <p:notesSz cx="7010400" cy="9296400"/>
  <p:embeddedFontLst>
    <p:embeddedFont>
      <p:font typeface="Arial Narrow" panose="020B0606020202030204"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Lato Black" panose="020F0A02020204030203" pitchFamily="34" charset="0"/>
      <p:bold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31">
          <p15:clr>
            <a:srgbClr val="A4A3A4"/>
          </p15:clr>
        </p15:guide>
        <p15:guide id="2" orient="horz" pos="221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hdEtiYe984KoLPceGiOGgIVr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7CF289-6C44-476D-9B06-AD9E3635DD75}">
  <a:tblStyle styleId="{E47CF289-6C44-476D-9B06-AD9E3635DD7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80" y="108"/>
      </p:cViewPr>
      <p:guideLst>
        <p:guide pos="3931"/>
        <p:guide orient="horz" pos="22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The intent of this presentation is to assist new business managers understand the “Other Funds” at an introductory level.</a:t>
            </a:r>
            <a:endParaRPr/>
          </a:p>
        </p:txBody>
      </p:sp>
      <p:sp>
        <p:nvSpPr>
          <p:cNvPr id="48" name="Google Shape;48;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c1d4b3699b_0_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c1d4b3699b_0_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a:latin typeface="Arial"/>
              <a:ea typeface="Arial"/>
              <a:cs typeface="Arial"/>
              <a:sym typeface="Arial"/>
            </a:endParaRPr>
          </a:p>
        </p:txBody>
      </p:sp>
      <p:sp>
        <p:nvSpPr>
          <p:cNvPr id="125" name="Google Shape;125;g2c1d4b3699b_0_1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 name="Google Shape;132;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1d4b3699b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c1d4b3699b_0_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0" name="Google Shape;140;g2c1d4b3699b_0_1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explain what we mean for within revenue limit</a:t>
            </a:r>
            <a:endParaRPr/>
          </a:p>
        </p:txBody>
      </p:sp>
      <p:sp>
        <p:nvSpPr>
          <p:cNvPr id="146" name="Google Shape;146;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Document Submission to </a:t>
            </a:r>
            <a:r>
              <a:rPr lang="en-US">
                <a:highlight>
                  <a:srgbClr val="FFFF00"/>
                </a:highlight>
              </a:rPr>
              <a:t>Roger Kordus</a:t>
            </a:r>
            <a:r>
              <a:rPr lang="en-US"/>
              <a:t> to use 46 in DPI Reporting Portal:</a:t>
            </a:r>
            <a:endParaRPr/>
          </a:p>
          <a:p>
            <a:pPr marL="342900" marR="0" lvl="0" indent="-342900" algn="l" rtl="0">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Official Board minutes approving the long-term capital improvement plan.</a:t>
            </a:r>
            <a:endParaRPr/>
          </a:p>
          <a:p>
            <a:pPr marL="342900" marR="0" lvl="0" indent="-342900" algn="l" rtl="0">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Signed resolution creating the Long-term Capital Improvement Trust Fund or official minutes documenting the creation of the fund.</a:t>
            </a:r>
            <a:endParaRPr/>
          </a:p>
          <a:p>
            <a:pPr marL="342900" marR="0" lvl="0" indent="-342900" algn="l" rtl="0">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Documentation that confirms the existence of a segregated bank/investment account.</a:t>
            </a:r>
            <a:endParaRPr sz="1200">
              <a:latin typeface="Calibri"/>
              <a:ea typeface="Calibri"/>
              <a:cs typeface="Calibri"/>
              <a:sym typeface="Calibri"/>
            </a:endParaRPr>
          </a:p>
          <a:p>
            <a:pPr marL="0" marR="0" lvl="0" indent="0" algn="l" rtl="0">
              <a:spcBef>
                <a:spcPts val="0"/>
              </a:spcBef>
              <a:spcAft>
                <a:spcPts val="0"/>
              </a:spcAft>
              <a:buNone/>
            </a:pPr>
            <a:endParaRPr/>
          </a:p>
        </p:txBody>
      </p:sp>
      <p:sp>
        <p:nvSpPr>
          <p:cNvPr id="165" name="Google Shape;165;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latin typeface="Arial"/>
                <a:ea typeface="Arial"/>
                <a:cs typeface="Arial"/>
                <a:sym typeface="Arial"/>
              </a:rPr>
              <a:t>Five years and one day after the first deposit.</a:t>
            </a:r>
            <a:endParaRPr/>
          </a:p>
          <a:p>
            <a:pPr marL="0" lvl="0" indent="0" algn="l" rtl="0">
              <a:spcBef>
                <a:spcPts val="0"/>
              </a:spcBef>
              <a:spcAft>
                <a:spcPts val="0"/>
              </a:spcAft>
              <a:buNone/>
            </a:pPr>
            <a:r>
              <a:rPr lang="en-US" sz="1200" b="1">
                <a:latin typeface="Arial"/>
                <a:ea typeface="Arial"/>
                <a:cs typeface="Arial"/>
                <a:sym typeface="Arial"/>
              </a:rPr>
              <a:t>If your district is going to transfer money to Fund 46 this year, the district needs documented of the deposit from the bank on or before July 30 of the current year</a:t>
            </a:r>
            <a:endParaRPr sz="1200" b="1">
              <a:latin typeface="Arial"/>
              <a:ea typeface="Arial"/>
              <a:cs typeface="Arial"/>
              <a:sym typeface="Arial"/>
            </a:endParaRPr>
          </a:p>
          <a:p>
            <a:pPr marL="0" lvl="0" indent="0" algn="l" rtl="0">
              <a:spcBef>
                <a:spcPts val="0"/>
              </a:spcBef>
              <a:spcAft>
                <a:spcPts val="0"/>
              </a:spcAft>
              <a:buNone/>
            </a:pPr>
            <a:endParaRPr/>
          </a:p>
        </p:txBody>
      </p:sp>
      <p:sp>
        <p:nvSpPr>
          <p:cNvPr id="172" name="Google Shape;172;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b="1">
                <a:latin typeface="Arial"/>
                <a:ea typeface="Arial"/>
                <a:cs typeface="Arial"/>
                <a:sym typeface="Arial"/>
              </a:rPr>
              <a:t>Mostly see this with proceeds from debt that go into 49 as revenue but can also have donations or proceeds from sale of capital assets.</a:t>
            </a:r>
            <a:endParaRPr/>
          </a:p>
          <a:p>
            <a:pPr marL="171450" lvl="0" indent="-171450" algn="l" rtl="0">
              <a:spcBef>
                <a:spcPts val="0"/>
              </a:spcBef>
              <a:spcAft>
                <a:spcPts val="0"/>
              </a:spcAft>
              <a:buClr>
                <a:schemeClr val="dk1"/>
              </a:buClr>
              <a:buSzPts val="1200"/>
              <a:buFont typeface="Arial"/>
              <a:buChar char="•"/>
            </a:pPr>
            <a:r>
              <a:rPr lang="en-US" b="1">
                <a:latin typeface="Arial"/>
                <a:ea typeface="Arial"/>
                <a:cs typeface="Arial"/>
                <a:sym typeface="Arial"/>
              </a:rPr>
              <a:t>Expenditures also would go into 49</a:t>
            </a:r>
            <a:endParaRPr/>
          </a:p>
          <a:p>
            <a:pPr marL="171450" lvl="0" indent="-171450" algn="l" rtl="0">
              <a:spcBef>
                <a:spcPts val="0"/>
              </a:spcBef>
              <a:spcAft>
                <a:spcPts val="0"/>
              </a:spcAft>
              <a:buClr>
                <a:schemeClr val="dk1"/>
              </a:buClr>
              <a:buSzPts val="1200"/>
              <a:buFont typeface="Arial"/>
              <a:buChar char="•"/>
            </a:pPr>
            <a:r>
              <a:rPr lang="en-US" b="1">
                <a:latin typeface="Arial"/>
                <a:ea typeface="Arial"/>
                <a:cs typeface="Arial"/>
                <a:sym typeface="Arial"/>
              </a:rPr>
              <a:t>Funds 42, 43, 46, 47 are not presently assigned by DPI for reporting purposes, and if used they will roll-up into Fund 49. </a:t>
            </a:r>
            <a:endParaRPr b="1">
              <a:latin typeface="Arial"/>
              <a:ea typeface="Arial"/>
              <a:cs typeface="Arial"/>
              <a:sym typeface="Arial"/>
            </a:endParaRPr>
          </a:p>
          <a:p>
            <a:pPr marL="171450" lvl="0" indent="-184150" algn="l" rtl="0">
              <a:spcBef>
                <a:spcPts val="0"/>
              </a:spcBef>
              <a:spcAft>
                <a:spcPts val="0"/>
              </a:spcAft>
              <a:buSzPts val="1400"/>
              <a:buFont typeface="Arial"/>
              <a:buChar char="•"/>
            </a:pPr>
            <a:r>
              <a:rPr lang="en-US" b="1">
                <a:latin typeface="Arial"/>
                <a:ea typeface="Arial"/>
                <a:cs typeface="Arial"/>
                <a:sym typeface="Arial"/>
              </a:rPr>
              <a:t>Add something about what distinguishes the 3</a:t>
            </a:r>
            <a:endParaRPr b="1">
              <a:latin typeface="Arial"/>
              <a:ea typeface="Arial"/>
              <a:cs typeface="Arial"/>
              <a:sym typeface="Arial"/>
            </a:endParaRPr>
          </a:p>
        </p:txBody>
      </p:sp>
      <p:sp>
        <p:nvSpPr>
          <p:cNvPr id="179" name="Google Shape;17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latin typeface="Arial"/>
                <a:ea typeface="Arial"/>
                <a:cs typeface="Arial"/>
                <a:sym typeface="Arial"/>
              </a:rPr>
              <a:t>Summary lists the 3 and the differences between the 3. </a:t>
            </a:r>
            <a:endParaRPr/>
          </a:p>
          <a:p>
            <a:pPr marL="0" lvl="0" indent="0" algn="l" rtl="0">
              <a:spcBef>
                <a:spcPts val="0"/>
              </a:spcBef>
              <a:spcAft>
                <a:spcPts val="0"/>
              </a:spcAft>
              <a:buNone/>
            </a:pPr>
            <a:r>
              <a:rPr lang="en-US" b="1">
                <a:latin typeface="Arial"/>
                <a:ea typeface="Arial"/>
                <a:cs typeface="Arial"/>
                <a:sym typeface="Arial"/>
              </a:rPr>
              <a:t>Documents specifically to 41 and 46</a:t>
            </a:r>
            <a:endParaRPr/>
          </a:p>
          <a:p>
            <a:pPr marL="0" lvl="0" indent="0" algn="l" rtl="0">
              <a:spcBef>
                <a:spcPts val="0"/>
              </a:spcBef>
              <a:spcAft>
                <a:spcPts val="0"/>
              </a:spcAft>
              <a:buNone/>
            </a:pPr>
            <a:r>
              <a:rPr lang="en-US" b="1">
                <a:latin typeface="Arial"/>
                <a:ea typeface="Arial"/>
                <a:cs typeface="Arial"/>
                <a:sym typeface="Arial"/>
              </a:rPr>
              <a:t>And the capital projects webpage</a:t>
            </a:r>
            <a:endParaRPr/>
          </a:p>
        </p:txBody>
      </p:sp>
      <p:sp>
        <p:nvSpPr>
          <p:cNvPr id="186" name="Google Shape;186;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Each fund has a balance sheet, revenues and expenditures and will balance. Each fund is self-balancing.</a:t>
            </a:r>
            <a:endParaRPr/>
          </a:p>
        </p:txBody>
      </p:sp>
      <p:sp>
        <p:nvSpPr>
          <p:cNvPr id="55" name="Google Shape;55;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1">
                <a:latin typeface="Arial"/>
                <a:ea typeface="Arial"/>
                <a:cs typeface="Arial"/>
                <a:sym typeface="Arial"/>
              </a:rPr>
              <a:t>All food service activity is in 50</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latin typeface="Arial"/>
                <a:ea typeface="Arial"/>
                <a:cs typeface="Arial"/>
                <a:sym typeface="Arial"/>
              </a:rPr>
              <a:t>Deficit fund balance is not allowed and would be eliminated with a transfer from general fund.</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latin typeface="Arial"/>
                <a:ea typeface="Arial"/>
                <a:cs typeface="Arial"/>
                <a:sym typeface="Arial"/>
              </a:rPr>
              <a:t>Can transfer with a total fund balance if there is a deficit in a program. Can only cover deficit of specific program.</a:t>
            </a:r>
            <a:endParaRPr/>
          </a:p>
          <a:p>
            <a:pPr marL="171450" marR="0" lvl="0" indent="-171450" algn="l" rtl="0">
              <a:lnSpc>
                <a:spcPct val="100000"/>
              </a:lnSpc>
              <a:spcBef>
                <a:spcPts val="0"/>
              </a:spcBef>
              <a:spcAft>
                <a:spcPts val="0"/>
              </a:spcAft>
              <a:buClr>
                <a:schemeClr val="dk1"/>
              </a:buClr>
              <a:buSzPts val="1200"/>
              <a:buFont typeface="Arial"/>
              <a:buChar char="•"/>
            </a:pPr>
            <a:r>
              <a:rPr lang="en-US" sz="1200" b="1">
                <a:latin typeface="Arial"/>
                <a:ea typeface="Arial"/>
                <a:cs typeface="Arial"/>
                <a:sym typeface="Arial"/>
              </a:rPr>
              <a:t>Keep the BOE informed about the status of this account when they are talking about meal rate each school year.  </a:t>
            </a:r>
            <a:endParaRPr/>
          </a:p>
        </p:txBody>
      </p:sp>
      <p:sp>
        <p:nvSpPr>
          <p:cNvPr id="193" name="Google Shape;193;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A recipient government has administrative involvement if, for example, the government monitors secondary recipients for compliance with program-specific requirements, determines eligible secondary recipients or projects, even if using grantor-established criteria, and has the ability to exercise discretion over how funds are allocated. </a:t>
            </a:r>
            <a:endParaRPr/>
          </a:p>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Most of the districts determined they had administrative involvement and moved the funds to 10 or 21.</a:t>
            </a:r>
            <a:endParaRPr/>
          </a:p>
          <a:p>
            <a:pPr marL="0" marR="0" lvl="0" indent="0" algn="l" rtl="0">
              <a:lnSpc>
                <a:spcPct val="100000"/>
              </a:lnSpc>
              <a:spcBef>
                <a:spcPts val="0"/>
              </a:spcBef>
              <a:spcAft>
                <a:spcPts val="0"/>
              </a:spcAft>
              <a:buClr>
                <a:schemeClr val="dk1"/>
              </a:buClr>
              <a:buSzPts val="1200"/>
              <a:buFont typeface="Calibri"/>
              <a:buNone/>
            </a:pPr>
            <a:endParaRPr sz="1200" b="1">
              <a:latin typeface="Arial"/>
              <a:ea typeface="Arial"/>
              <a:cs typeface="Arial"/>
              <a:sym typeface="Arial"/>
            </a:endParaRPr>
          </a:p>
        </p:txBody>
      </p:sp>
      <p:sp>
        <p:nvSpPr>
          <p:cNvPr id="201" name="Google Shape;201;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Along with the changes in your accounting system and the annual report, the following should also be reported in the district financial statements.</a:t>
            </a:r>
            <a:endParaRPr/>
          </a:p>
        </p:txBody>
      </p:sp>
      <p:sp>
        <p:nvSpPr>
          <p:cNvPr id="208" name="Google Shape;208;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Must be held in a trust or trust equivalent which was also part of GASB 84. Does not include employee benefit trusts in 73.</a:t>
            </a:r>
            <a:endParaRPr/>
          </a:p>
        </p:txBody>
      </p:sp>
      <p:sp>
        <p:nvSpPr>
          <p:cNvPr id="215" name="Google Shape;215;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Fund 73 is a legally irrevocable trust that is established in accordance with state statutes, federal law and IRS requirements. </a:t>
            </a:r>
            <a:endParaRPr/>
          </a:p>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This is to prefund the post employment benefits instead of funding on a pay as you go basis.</a:t>
            </a:r>
            <a:endParaRPr/>
          </a:p>
        </p:txBody>
      </p:sp>
      <p:sp>
        <p:nvSpPr>
          <p:cNvPr id="222" name="Google Shape;222;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This is not required. Districts can used this to prefund their future benefits rather than pay as you go out of 10.</a:t>
            </a:r>
            <a:endParaRPr/>
          </a:p>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Need to have a full actuary study for both options every 2 years. Those who have a fund 73 are required to send us the updated study as well as any table updates they receive in alternate years.</a:t>
            </a:r>
            <a:endParaRPr/>
          </a:p>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When contributing to the trust, the district expends the payments out of 10, 27, 50, etc. at the time of contribution. Fund 73 then pays the retiree benefits in future years.</a:t>
            </a:r>
            <a:endParaRPr/>
          </a:p>
        </p:txBody>
      </p:sp>
      <p:sp>
        <p:nvSpPr>
          <p:cNvPr id="229" name="Google Shape;229;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The contribution to the trust is aidable for the Fund 27 portion up to the ADC if one of the 3 criteria described on the slide is met. The ADC is calculated by the actuary and either included in the study or provided through a separate table. </a:t>
            </a:r>
            <a:endParaRPr sz="1200" b="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b="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a:latin typeface="Arial"/>
                <a:ea typeface="Arial"/>
                <a:cs typeface="Arial"/>
                <a:sym typeface="Arial"/>
              </a:rPr>
              <a:t>Update language from new presentation</a:t>
            </a:r>
            <a:endParaRPr b="1">
              <a:latin typeface="Arial"/>
              <a:ea typeface="Arial"/>
              <a:cs typeface="Arial"/>
              <a:sym typeface="Arial"/>
            </a:endParaRPr>
          </a:p>
        </p:txBody>
      </p:sp>
      <p:sp>
        <p:nvSpPr>
          <p:cNvPr id="236" name="Google Shape;236;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latin typeface="Arial"/>
                <a:ea typeface="Arial"/>
                <a:cs typeface="Arial"/>
                <a:sym typeface="Arial"/>
              </a:rPr>
              <a:t>The first attachment is the sample journal entries related to Fund 73, from the contribution to the trust, the payment of benefits out of the trust and the implicit rate subsidy. I did go through and update to the Fund 73 documentation about a year ago. These can be found on the Employee Benefit Trust Fund Webpage.</a:t>
            </a:r>
            <a:endParaRPr/>
          </a:p>
        </p:txBody>
      </p:sp>
      <p:sp>
        <p:nvSpPr>
          <p:cNvPr id="243" name="Google Shape;243;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Lato"/>
              <a:buNone/>
            </a:pPr>
            <a:r>
              <a:rPr lang="en-US" sz="1200" b="1">
                <a:latin typeface="Lato"/>
                <a:ea typeface="Lato"/>
                <a:cs typeface="Lato"/>
                <a:sym typeface="Lato"/>
              </a:rPr>
              <a:t>If the district allows a Fund 80 program to use any of their facilities and does not charge them for this usage, the district is in violation of this long-standing statute. </a:t>
            </a:r>
            <a:endParaRPr sz="1200" b="1">
              <a:latin typeface="Lato"/>
              <a:ea typeface="Lato"/>
              <a:cs typeface="Lato"/>
              <a:sym typeface="Lato"/>
            </a:endParaRPr>
          </a:p>
        </p:txBody>
      </p:sp>
      <p:sp>
        <p:nvSpPr>
          <p:cNvPr id="250" name="Google Shape;250;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a:latin typeface="Lato"/>
              <a:ea typeface="Lato"/>
              <a:cs typeface="Lato"/>
              <a:sym typeface="Lato"/>
            </a:endParaRPr>
          </a:p>
        </p:txBody>
      </p:sp>
      <p:sp>
        <p:nvSpPr>
          <p:cNvPr id="258" name="Google Shape;258;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Independent fiscal and accounting entity that requires its own set of books. </a:t>
            </a:r>
            <a:endParaRPr/>
          </a:p>
          <a:p>
            <a:pPr marL="171450" lvl="0" indent="-171450" algn="l" rtl="0">
              <a:spcBef>
                <a:spcPts val="0"/>
              </a:spcBef>
              <a:spcAft>
                <a:spcPts val="0"/>
              </a:spcAft>
              <a:buClr>
                <a:schemeClr val="dk1"/>
              </a:buClr>
              <a:buSzPts val="1200"/>
              <a:buFont typeface="Arial"/>
              <a:buChar char="•"/>
            </a:pPr>
            <a:r>
              <a:rPr lang="en-US"/>
              <a:t>Each fund has its own restrictions, regulations, etc. that we will get into for this presentation.</a:t>
            </a:r>
            <a:endParaRPr/>
          </a:p>
          <a:p>
            <a:pPr marL="171450" lvl="0" indent="-171450" algn="l" rtl="0">
              <a:spcBef>
                <a:spcPts val="0"/>
              </a:spcBef>
              <a:spcAft>
                <a:spcPts val="0"/>
              </a:spcAft>
              <a:buClr>
                <a:schemeClr val="dk1"/>
              </a:buClr>
              <a:buSzPts val="1200"/>
              <a:buFont typeface="Arial"/>
              <a:buChar char="•"/>
            </a:pPr>
            <a:r>
              <a:rPr lang="en-US"/>
              <a:t>Link to the most current WUFAR revision. Pages 5-1 to 5-5 have brief explanation of each fund.</a:t>
            </a:r>
            <a:endParaRPr/>
          </a:p>
        </p:txBody>
      </p:sp>
      <p:sp>
        <p:nvSpPr>
          <p:cNvPr id="76" name="Google Shape;76;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Open to all district residents - Age appropriate </a:t>
            </a:r>
            <a:endParaRPr/>
          </a:p>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Scheduling does not limit participation of most interested individuals</a:t>
            </a:r>
            <a:endParaRPr/>
          </a:p>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All expenses must be actual and additional</a:t>
            </a:r>
            <a:endParaRPr/>
          </a:p>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If Fund 80 was dissolved so the program/activity would end.</a:t>
            </a:r>
            <a:endParaRPr/>
          </a:p>
          <a:p>
            <a:pPr marL="0" marR="0" lvl="0" indent="0" algn="l" rtl="0">
              <a:lnSpc>
                <a:spcPct val="100000"/>
              </a:lnSpc>
              <a:spcBef>
                <a:spcPts val="0"/>
              </a:spcBef>
              <a:spcAft>
                <a:spcPts val="0"/>
              </a:spcAft>
              <a:buClr>
                <a:schemeClr val="dk1"/>
              </a:buClr>
              <a:buSzPts val="1200"/>
              <a:buFont typeface="Calibri"/>
              <a:buNone/>
            </a:pPr>
            <a:endParaRPr sz="1200" b="1">
              <a:latin typeface="Lato"/>
              <a:ea typeface="Lato"/>
              <a:cs typeface="Lato"/>
              <a:sym typeface="Lato"/>
            </a:endParaRPr>
          </a:p>
        </p:txBody>
      </p:sp>
      <p:sp>
        <p:nvSpPr>
          <p:cNvPr id="265" name="Google Shape;265;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Open to all district residents - Age appropriate </a:t>
            </a:r>
            <a:endParaRPr/>
          </a:p>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Scheduling does not limit participation of most interested individuals</a:t>
            </a:r>
            <a:endParaRPr/>
          </a:p>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All expenses must be actual and additional</a:t>
            </a:r>
            <a:endParaRPr/>
          </a:p>
          <a:p>
            <a:pPr marL="232943" lvl="0" indent="-232943" algn="l" rtl="0">
              <a:spcBef>
                <a:spcPts val="0"/>
              </a:spcBef>
              <a:spcAft>
                <a:spcPts val="0"/>
              </a:spcAft>
              <a:buClr>
                <a:schemeClr val="dk1"/>
              </a:buClr>
              <a:buSzPts val="1200"/>
              <a:buFont typeface="Lato"/>
              <a:buAutoNum type="arabicPeriod"/>
            </a:pPr>
            <a:r>
              <a:rPr lang="en-US" sz="1200" b="1">
                <a:latin typeface="Lato"/>
                <a:ea typeface="Lato"/>
                <a:cs typeface="Lato"/>
                <a:sym typeface="Lato"/>
              </a:rPr>
              <a:t>If Fund 80 was dissolved so the program/activity would end.</a:t>
            </a:r>
            <a:endParaRPr/>
          </a:p>
          <a:p>
            <a:pPr marL="0" marR="0" lvl="0" indent="0" algn="l" rtl="0">
              <a:lnSpc>
                <a:spcPct val="100000"/>
              </a:lnSpc>
              <a:spcBef>
                <a:spcPts val="0"/>
              </a:spcBef>
              <a:spcAft>
                <a:spcPts val="0"/>
              </a:spcAft>
              <a:buClr>
                <a:schemeClr val="dk1"/>
              </a:buClr>
              <a:buSzPts val="1200"/>
              <a:buFont typeface="Calibri"/>
              <a:buNone/>
            </a:pPr>
            <a:endParaRPr sz="1200" b="1">
              <a:latin typeface="Lato"/>
              <a:ea typeface="Lato"/>
              <a:cs typeface="Lato"/>
              <a:sym typeface="Lato"/>
            </a:endParaRPr>
          </a:p>
        </p:txBody>
      </p:sp>
      <p:sp>
        <p:nvSpPr>
          <p:cNvPr id="272" name="Google Shape;272;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latin typeface="Lato"/>
                <a:ea typeface="Lato"/>
                <a:cs typeface="Lato"/>
                <a:sym typeface="Lato"/>
              </a:rPr>
              <a:t>If you have specific questions please contact </a:t>
            </a:r>
            <a:r>
              <a:rPr lang="en-US" b="1">
                <a:latin typeface="Lato"/>
                <a:ea typeface="Lato"/>
                <a:cs typeface="Lato"/>
                <a:sym typeface="Lato"/>
              </a:rPr>
              <a:t>dpifin</a:t>
            </a:r>
            <a:endParaRPr/>
          </a:p>
        </p:txBody>
      </p:sp>
      <p:sp>
        <p:nvSpPr>
          <p:cNvPr id="279" name="Google Shape;279;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1d4b3699b_0_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c1d4b3699b_0_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sz="1200" b="1">
              <a:latin typeface="Arial"/>
              <a:ea typeface="Arial"/>
              <a:cs typeface="Arial"/>
              <a:sym typeface="Arial"/>
            </a:endParaRPr>
          </a:p>
        </p:txBody>
      </p:sp>
      <p:sp>
        <p:nvSpPr>
          <p:cNvPr id="286" name="Google Shape;286;g2c1d4b3699b_0_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latin typeface="Arial"/>
                <a:ea typeface="Arial"/>
                <a:cs typeface="Arial"/>
                <a:sym typeface="Arial"/>
              </a:rPr>
              <a:t>Significant amount of resources on the webpage related to Fund 99.</a:t>
            </a:r>
            <a:endParaRPr/>
          </a:p>
        </p:txBody>
      </p:sp>
      <p:sp>
        <p:nvSpPr>
          <p:cNvPr id="293" name="Google Shape;293;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latin typeface="Arial"/>
                <a:ea typeface="Arial"/>
                <a:cs typeface="Arial"/>
                <a:sym typeface="Arial"/>
              </a:rPr>
              <a:t>We do see some deferred revenue related to Fund 99.</a:t>
            </a:r>
            <a:endParaRPr/>
          </a:p>
        </p:txBody>
      </p:sp>
      <p:sp>
        <p:nvSpPr>
          <p:cNvPr id="300" name="Google Shape;300;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latin typeface="Arial"/>
                <a:ea typeface="Arial"/>
                <a:cs typeface="Arial"/>
                <a:sym typeface="Arial"/>
              </a:rPr>
              <a:t>Questions?</a:t>
            </a:r>
            <a:endParaRPr/>
          </a:p>
        </p:txBody>
      </p:sp>
      <p:sp>
        <p:nvSpPr>
          <p:cNvPr id="307" name="Google Shape;307;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These are the different types of accounts</a:t>
            </a:r>
            <a:endParaRPr/>
          </a:p>
          <a:p>
            <a:pPr marL="0" lvl="0" indent="0" algn="l" rtl="0">
              <a:spcBef>
                <a:spcPts val="0"/>
              </a:spcBef>
              <a:spcAft>
                <a:spcPts val="0"/>
              </a:spcAft>
              <a:buClr>
                <a:schemeClr val="dk1"/>
              </a:buClr>
              <a:buSzPts val="1200"/>
              <a:buFont typeface="Arial"/>
              <a:buNone/>
            </a:pPr>
            <a:endParaRPr/>
          </a:p>
        </p:txBody>
      </p:sp>
      <p:sp>
        <p:nvSpPr>
          <p:cNvPr id="83" name="Google Shape;8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Account numbers based on fund type.</a:t>
            </a:r>
            <a:endParaRPr/>
          </a:p>
        </p:txBody>
      </p:sp>
      <p:sp>
        <p:nvSpPr>
          <p:cNvPr id="90" name="Google Shape;9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b94040dfc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6b94040dfc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Account numbers based on fund type.</a:t>
            </a:r>
            <a:endParaRPr/>
          </a:p>
        </p:txBody>
      </p:sp>
      <p:sp>
        <p:nvSpPr>
          <p:cNvPr id="97" name="Google Shape;97;g26b94040dfc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Mostly consisted to donor gifts in the past.</a:t>
            </a:r>
            <a:endParaRPr/>
          </a:p>
          <a:p>
            <a:pPr marL="171450" lvl="0" indent="-171450" algn="l" rtl="0">
              <a:spcBef>
                <a:spcPts val="0"/>
              </a:spcBef>
              <a:spcAft>
                <a:spcPts val="0"/>
              </a:spcAft>
              <a:buClr>
                <a:schemeClr val="dk1"/>
              </a:buClr>
              <a:buSzPts val="1200"/>
              <a:buFont typeface="Arial"/>
              <a:buChar char="•"/>
            </a:pPr>
            <a:r>
              <a:rPr lang="en-US"/>
              <a:t>Donation in 1 year that spans multiple years can go into 21 with expenditures coming out in future years.</a:t>
            </a:r>
            <a:endParaRPr/>
          </a:p>
          <a:p>
            <a:pPr marL="171450" lvl="0" indent="-171450" algn="l" rtl="0">
              <a:spcBef>
                <a:spcPts val="0"/>
              </a:spcBef>
              <a:spcAft>
                <a:spcPts val="0"/>
              </a:spcAft>
              <a:buClr>
                <a:schemeClr val="dk1"/>
              </a:buClr>
              <a:buSzPts val="1200"/>
              <a:buFont typeface="Arial"/>
              <a:buChar char="•"/>
            </a:pPr>
            <a:r>
              <a:rPr lang="en-US"/>
              <a:t>More student activities that are not fiduciary in this account now due to GASB 84</a:t>
            </a:r>
            <a:endParaRPr/>
          </a:p>
          <a:p>
            <a:pPr marL="171450" lvl="0" indent="-171450" algn="l" rtl="0">
              <a:spcBef>
                <a:spcPts val="0"/>
              </a:spcBef>
              <a:spcAft>
                <a:spcPts val="0"/>
              </a:spcAft>
              <a:buClr>
                <a:schemeClr val="dk1"/>
              </a:buClr>
              <a:buSzPts val="1200"/>
              <a:buFont typeface="Arial"/>
              <a:buChar char="•"/>
            </a:pPr>
            <a:r>
              <a:rPr lang="en-US"/>
              <a:t>Must be used for the purpose they are intended for</a:t>
            </a:r>
            <a:endParaRPr/>
          </a:p>
          <a:p>
            <a:pPr marL="171450" lvl="0" indent="-184150" algn="l" rtl="0">
              <a:spcBef>
                <a:spcPts val="0"/>
              </a:spcBef>
              <a:spcAft>
                <a:spcPts val="0"/>
              </a:spcAft>
              <a:buSzPts val="1400"/>
              <a:buChar char="•"/>
            </a:pPr>
            <a:r>
              <a:rPr lang="en-US"/>
              <a:t>Fund 21 is not a trust fund</a:t>
            </a:r>
            <a:endParaRPr/>
          </a:p>
        </p:txBody>
      </p:sp>
      <p:sp>
        <p:nvSpPr>
          <p:cNvPr id="104" name="Google Shape;104;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1d4b3699b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c1d4b3699b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Mostly consisted to donor gifts in the past.</a:t>
            </a:r>
            <a:endParaRPr/>
          </a:p>
          <a:p>
            <a:pPr marL="171450" lvl="0" indent="-171450" algn="l" rtl="0">
              <a:spcBef>
                <a:spcPts val="0"/>
              </a:spcBef>
              <a:spcAft>
                <a:spcPts val="0"/>
              </a:spcAft>
              <a:buClr>
                <a:schemeClr val="dk1"/>
              </a:buClr>
              <a:buSzPts val="1200"/>
              <a:buFont typeface="Arial"/>
              <a:buChar char="•"/>
            </a:pPr>
            <a:r>
              <a:rPr lang="en-US"/>
              <a:t>Donation in 1 year that spans multiple years can go into 21 with expenditures coming out in future years.</a:t>
            </a:r>
            <a:endParaRPr/>
          </a:p>
          <a:p>
            <a:pPr marL="171450" lvl="0" indent="-171450" algn="l" rtl="0">
              <a:spcBef>
                <a:spcPts val="0"/>
              </a:spcBef>
              <a:spcAft>
                <a:spcPts val="0"/>
              </a:spcAft>
              <a:buClr>
                <a:schemeClr val="dk1"/>
              </a:buClr>
              <a:buSzPts val="1200"/>
              <a:buFont typeface="Arial"/>
              <a:buChar char="•"/>
            </a:pPr>
            <a:r>
              <a:rPr lang="en-US"/>
              <a:t>More student activities that are not fiduciary in this account now due to GASB 84</a:t>
            </a:r>
            <a:endParaRPr/>
          </a:p>
          <a:p>
            <a:pPr marL="171450" lvl="0" indent="-171450" algn="l" rtl="0">
              <a:spcBef>
                <a:spcPts val="0"/>
              </a:spcBef>
              <a:spcAft>
                <a:spcPts val="0"/>
              </a:spcAft>
              <a:buClr>
                <a:schemeClr val="dk1"/>
              </a:buClr>
              <a:buSzPts val="1200"/>
              <a:buFont typeface="Arial"/>
              <a:buChar char="•"/>
            </a:pPr>
            <a:r>
              <a:rPr lang="en-US"/>
              <a:t>Must be used for the purpose they are intended for</a:t>
            </a:r>
            <a:endParaRPr/>
          </a:p>
          <a:p>
            <a:pPr marL="171450" lvl="0" indent="-184150" algn="l" rtl="0">
              <a:spcBef>
                <a:spcPts val="0"/>
              </a:spcBef>
              <a:spcAft>
                <a:spcPts val="0"/>
              </a:spcAft>
              <a:buSzPts val="1400"/>
              <a:buChar char="•"/>
            </a:pPr>
            <a:r>
              <a:rPr lang="en-US"/>
              <a:t>Fund 21 is not a trust fund</a:t>
            </a:r>
            <a:endParaRPr/>
          </a:p>
        </p:txBody>
      </p:sp>
      <p:sp>
        <p:nvSpPr>
          <p:cNvPr id="111" name="Google Shape;111;g2c1d4b3699b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We suggest using 21 when spanning years as it is excluded from shared costs. So if revenue comes in one year and expense are over next few years, shared cost not impacted.</a:t>
            </a:r>
            <a:endParaRPr/>
          </a:p>
          <a:p>
            <a:pPr marL="171450" lvl="0" indent="-171450" algn="l" rtl="0">
              <a:spcBef>
                <a:spcPts val="0"/>
              </a:spcBef>
              <a:spcAft>
                <a:spcPts val="0"/>
              </a:spcAft>
              <a:buClr>
                <a:schemeClr val="dk1"/>
              </a:buClr>
              <a:buSzPts val="1200"/>
              <a:buFont typeface="Arial"/>
              <a:buChar char="•"/>
            </a:pPr>
            <a:r>
              <a:rPr lang="en-US"/>
              <a:t>If all in same year can use 10 as they would net and would not impact shared costs</a:t>
            </a:r>
            <a:endParaRPr/>
          </a:p>
          <a:p>
            <a:pPr marL="171450" lvl="0" indent="-171450" algn="l" rtl="0">
              <a:spcBef>
                <a:spcPts val="0"/>
              </a:spcBef>
              <a:spcAft>
                <a:spcPts val="0"/>
              </a:spcAft>
              <a:buClr>
                <a:schemeClr val="dk1"/>
              </a:buClr>
              <a:buSzPts val="1200"/>
              <a:buFont typeface="Arial"/>
              <a:buChar char="•"/>
            </a:pPr>
            <a:r>
              <a:rPr lang="en-US"/>
              <a:t>Typically, would be recorded in 291. If specified for a certain purpose for a different fund. Most commonly we see donations related to capital projects. We would recommend this be coded to 291 in 49 and expenditures coded to 49 as well.</a:t>
            </a:r>
            <a:endParaRPr/>
          </a:p>
          <a:p>
            <a:pPr marL="171450" lvl="0" indent="-184150" algn="l" rtl="0">
              <a:spcBef>
                <a:spcPts val="0"/>
              </a:spcBef>
              <a:spcAft>
                <a:spcPts val="0"/>
              </a:spcAft>
              <a:buSzPts val="1400"/>
              <a:buChar char="•"/>
            </a:pPr>
            <a:r>
              <a:rPr lang="en-US"/>
              <a:t>Add food service donations as well</a:t>
            </a:r>
            <a:endParaRPr/>
          </a:p>
        </p:txBody>
      </p:sp>
      <p:sp>
        <p:nvSpPr>
          <p:cNvPr id="118" name="Google Shape;11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39"/>
          <p:cNvSpPr txBox="1">
            <a:spLocks noGrp="1"/>
          </p:cNvSpPr>
          <p:nvPr>
            <p:ph type="body" idx="1"/>
          </p:nvPr>
        </p:nvSpPr>
        <p:spPr>
          <a:xfrm>
            <a:off x="1933526" y="1766642"/>
            <a:ext cx="8614582" cy="1724085"/>
          </a:xfrm>
          <a:prstGeom prst="rect">
            <a:avLst/>
          </a:prstGeom>
          <a:noFill/>
          <a:ln>
            <a:noFill/>
          </a:ln>
        </p:spPr>
        <p:txBody>
          <a:bodyPr spcFirstLastPara="1" wrap="square" lIns="91425" tIns="45700" rIns="91425" bIns="45700" anchor="t" anchorCtr="0">
            <a:noAutofit/>
          </a:bodyPr>
          <a:lstStyle>
            <a:lvl1pPr marL="457200" lvl="0" indent="-228600" algn="ctr">
              <a:lnSpc>
                <a:spcPct val="106105"/>
              </a:lnSpc>
              <a:spcBef>
                <a:spcPts val="0"/>
              </a:spcBef>
              <a:spcAft>
                <a:spcPts val="0"/>
              </a:spcAft>
              <a:buClr>
                <a:srgbClr val="333399"/>
              </a:buClr>
              <a:buSzPts val="4914"/>
              <a:buNone/>
              <a:defRPr sz="4914">
                <a:solidFill>
                  <a:srgbClr val="333399"/>
                </a:solidFill>
                <a:latin typeface="Lato Black"/>
                <a:ea typeface="Lato Black"/>
                <a:cs typeface="Lato Black"/>
                <a:sym typeface="Lato Black"/>
              </a:defRPr>
            </a:lvl1pPr>
            <a:lvl2pPr marL="914400" lvl="1" indent="-228600" algn="l">
              <a:lnSpc>
                <a:spcPct val="150000"/>
              </a:lnSpc>
              <a:spcBef>
                <a:spcPts val="4095"/>
              </a:spcBef>
              <a:spcAft>
                <a:spcPts val="0"/>
              </a:spcAft>
              <a:buClr>
                <a:srgbClr val="333399"/>
              </a:buClr>
              <a:buSzPts val="3599"/>
              <a:buNone/>
              <a:defRPr sz="3599">
                <a:solidFill>
                  <a:srgbClr val="333399"/>
                </a:solidFill>
                <a:latin typeface="Calibri"/>
                <a:ea typeface="Calibri"/>
                <a:cs typeface="Calibri"/>
                <a:sym typeface="Calibri"/>
              </a:defRPr>
            </a:lvl2pPr>
            <a:lvl3pPr marL="1371600" lvl="2" indent="-457136" algn="l">
              <a:lnSpc>
                <a:spcPct val="90000"/>
              </a:lnSpc>
              <a:spcBef>
                <a:spcPts val="512"/>
              </a:spcBef>
              <a:spcAft>
                <a:spcPts val="0"/>
              </a:spcAft>
              <a:buClr>
                <a:srgbClr val="333399"/>
              </a:buClr>
              <a:buSzPts val="3599"/>
              <a:buChar char="•"/>
              <a:defRPr sz="3599">
                <a:solidFill>
                  <a:srgbClr val="333399"/>
                </a:solidFill>
                <a:latin typeface="Calibri"/>
                <a:ea typeface="Calibri"/>
                <a:cs typeface="Calibri"/>
                <a:sym typeface="Calibri"/>
              </a:defRPr>
            </a:lvl3pPr>
            <a:lvl4pPr marL="1828800" lvl="3" indent="-457136" algn="l">
              <a:lnSpc>
                <a:spcPct val="90000"/>
              </a:lnSpc>
              <a:spcBef>
                <a:spcPts val="512"/>
              </a:spcBef>
              <a:spcAft>
                <a:spcPts val="0"/>
              </a:spcAft>
              <a:buClr>
                <a:srgbClr val="333399"/>
              </a:buClr>
              <a:buSzPts val="3599"/>
              <a:buChar char="•"/>
              <a:defRPr sz="3599">
                <a:solidFill>
                  <a:srgbClr val="333399"/>
                </a:solidFill>
                <a:latin typeface="Calibri"/>
                <a:ea typeface="Calibri"/>
                <a:cs typeface="Calibri"/>
                <a:sym typeface="Calibri"/>
              </a:defRPr>
            </a:lvl4pPr>
            <a:lvl5pPr marL="2286000" lvl="4" indent="-457136" algn="l">
              <a:lnSpc>
                <a:spcPct val="90000"/>
              </a:lnSpc>
              <a:spcBef>
                <a:spcPts val="512"/>
              </a:spcBef>
              <a:spcAft>
                <a:spcPts val="0"/>
              </a:spcAft>
              <a:buClr>
                <a:srgbClr val="333399"/>
              </a:buClr>
              <a:buSzPts val="3599"/>
              <a:buChar char="•"/>
              <a:defRPr sz="3599">
                <a:solidFill>
                  <a:srgbClr val="333399"/>
                </a:solidFill>
                <a:latin typeface="Calibri"/>
                <a:ea typeface="Calibri"/>
                <a:cs typeface="Calibri"/>
                <a:sym typeface="Calibri"/>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17" name="Google Shape;17;p39"/>
          <p:cNvSpPr txBox="1">
            <a:spLocks noGrp="1"/>
          </p:cNvSpPr>
          <p:nvPr>
            <p:ph type="body" idx="2"/>
          </p:nvPr>
        </p:nvSpPr>
        <p:spPr>
          <a:xfrm>
            <a:off x="7449809" y="4144592"/>
            <a:ext cx="3042118" cy="1534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57"/>
              <a:buNone/>
              <a:defRPr sz="2457"/>
            </a:lvl1pPr>
            <a:lvl2pPr marL="914400" lvl="1" indent="-228600" algn="l">
              <a:lnSpc>
                <a:spcPct val="100000"/>
              </a:lnSpc>
              <a:spcBef>
                <a:spcPts val="4095"/>
              </a:spcBef>
              <a:spcAft>
                <a:spcPts val="0"/>
              </a:spcAft>
              <a:buClr>
                <a:schemeClr val="dk1"/>
              </a:buClr>
              <a:buSzPts val="2000"/>
              <a:buNone/>
              <a:defRPr sz="2000"/>
            </a:lvl2pPr>
            <a:lvl3pPr marL="1371600" lvl="2" indent="-228600" algn="l">
              <a:lnSpc>
                <a:spcPct val="100000"/>
              </a:lnSpc>
              <a:spcBef>
                <a:spcPts val="512"/>
              </a:spcBef>
              <a:spcAft>
                <a:spcPts val="0"/>
              </a:spcAft>
              <a:buClr>
                <a:schemeClr val="dk1"/>
              </a:buClr>
              <a:buSzPts val="2000"/>
              <a:buNone/>
              <a:defRPr sz="2000"/>
            </a:lvl3pPr>
            <a:lvl4pPr marL="1828800" lvl="3" indent="-228600" algn="l">
              <a:lnSpc>
                <a:spcPct val="100000"/>
              </a:lnSpc>
              <a:spcBef>
                <a:spcPts val="512"/>
              </a:spcBef>
              <a:spcAft>
                <a:spcPts val="0"/>
              </a:spcAft>
              <a:buClr>
                <a:schemeClr val="dk1"/>
              </a:buClr>
              <a:buSzPts val="2000"/>
              <a:buNone/>
              <a:defRPr sz="2000"/>
            </a:lvl4pPr>
            <a:lvl5pPr marL="2286000" lvl="4" indent="-228600" algn="l">
              <a:lnSpc>
                <a:spcPct val="100000"/>
              </a:lnSpc>
              <a:spcBef>
                <a:spcPts val="512"/>
              </a:spcBef>
              <a:spcAft>
                <a:spcPts val="0"/>
              </a:spcAft>
              <a:buClr>
                <a:schemeClr val="dk1"/>
              </a:buClr>
              <a:buSzPts val="2000"/>
              <a:buNone/>
              <a:defRPr sz="2000"/>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pic>
        <p:nvPicPr>
          <p:cNvPr id="18" name="Google Shape;18;p39"/>
          <p:cNvPicPr preferRelativeResize="0"/>
          <p:nvPr/>
        </p:nvPicPr>
        <p:blipFill rotWithShape="1">
          <a:blip r:embed="rId2">
            <a:alphaModFix/>
          </a:blip>
          <a:srcRect t="3724" b="3724"/>
          <a:stretch/>
        </p:blipFill>
        <p:spPr>
          <a:xfrm>
            <a:off x="0" y="4474718"/>
            <a:ext cx="12477955" cy="25483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75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75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75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75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75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75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75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75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750"/>
                                        <p:tgtEl>
                                          <p:spTgt spid="16">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750"/>
                                        <p:tgtEl>
                                          <p:spTgt spid="17">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fade">
                                      <p:cBhvr>
                                        <p:cTn id="55" dur="750"/>
                                        <p:tgtEl>
                                          <p:spTgt spid="17">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7">
                                            <p:txEl>
                                              <p:pRg st="2" end="2"/>
                                            </p:txEl>
                                          </p:spTgt>
                                        </p:tgtEl>
                                        <p:attrNameLst>
                                          <p:attrName>style.visibility</p:attrName>
                                        </p:attrNameLst>
                                      </p:cBhvr>
                                      <p:to>
                                        <p:strVal val="visible"/>
                                      </p:to>
                                    </p:set>
                                    <p:animEffect transition="in" filter="fade">
                                      <p:cBhvr>
                                        <p:cTn id="59" dur="750"/>
                                        <p:tgtEl>
                                          <p:spTgt spid="17">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7">
                                            <p:txEl>
                                              <p:pRg st="3" end="3"/>
                                            </p:txEl>
                                          </p:spTgt>
                                        </p:tgtEl>
                                        <p:attrNameLst>
                                          <p:attrName>style.visibility</p:attrName>
                                        </p:attrNameLst>
                                      </p:cBhvr>
                                      <p:to>
                                        <p:strVal val="visible"/>
                                      </p:to>
                                    </p:set>
                                    <p:animEffect transition="in" filter="fade">
                                      <p:cBhvr>
                                        <p:cTn id="63" dur="750"/>
                                        <p:tgtEl>
                                          <p:spTgt spid="17">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7">
                                            <p:txEl>
                                              <p:pRg st="4" end="4"/>
                                            </p:txEl>
                                          </p:spTgt>
                                        </p:tgtEl>
                                        <p:attrNameLst>
                                          <p:attrName>style.visibility</p:attrName>
                                        </p:attrNameLst>
                                      </p:cBhvr>
                                      <p:to>
                                        <p:strVal val="visible"/>
                                      </p:to>
                                    </p:set>
                                    <p:animEffect transition="in" filter="fade">
                                      <p:cBhvr>
                                        <p:cTn id="67" dur="750"/>
                                        <p:tgtEl>
                                          <p:spTgt spid="17">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7">
                                            <p:txEl>
                                              <p:pRg st="5" end="5"/>
                                            </p:txEl>
                                          </p:spTgt>
                                        </p:tgtEl>
                                        <p:attrNameLst>
                                          <p:attrName>style.visibility</p:attrName>
                                        </p:attrNameLst>
                                      </p:cBhvr>
                                      <p:to>
                                        <p:strVal val="visible"/>
                                      </p:to>
                                    </p:set>
                                    <p:animEffect transition="in" filter="fade">
                                      <p:cBhvr>
                                        <p:cTn id="71" dur="750"/>
                                        <p:tgtEl>
                                          <p:spTgt spid="17">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7">
                                            <p:txEl>
                                              <p:pRg st="6" end="6"/>
                                            </p:txEl>
                                          </p:spTgt>
                                        </p:tgtEl>
                                        <p:attrNameLst>
                                          <p:attrName>style.visibility</p:attrName>
                                        </p:attrNameLst>
                                      </p:cBhvr>
                                      <p:to>
                                        <p:strVal val="visible"/>
                                      </p:to>
                                    </p:set>
                                    <p:animEffect transition="in" filter="fade">
                                      <p:cBhvr>
                                        <p:cTn id="75" dur="750"/>
                                        <p:tgtEl>
                                          <p:spTgt spid="17">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7">
                                            <p:txEl>
                                              <p:pRg st="7" end="7"/>
                                            </p:txEl>
                                          </p:spTgt>
                                        </p:tgtEl>
                                        <p:attrNameLst>
                                          <p:attrName>style.visibility</p:attrName>
                                        </p:attrNameLst>
                                      </p:cBhvr>
                                      <p:to>
                                        <p:strVal val="visible"/>
                                      </p:to>
                                    </p:set>
                                    <p:animEffect transition="in" filter="fade">
                                      <p:cBhvr>
                                        <p:cTn id="79" dur="750"/>
                                        <p:tgtEl>
                                          <p:spTgt spid="17">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7">
                                            <p:txEl>
                                              <p:pRg st="8" end="8"/>
                                            </p:txEl>
                                          </p:spTgt>
                                        </p:tgtEl>
                                        <p:attrNameLst>
                                          <p:attrName>style.visibility</p:attrName>
                                        </p:attrNameLst>
                                      </p:cBhvr>
                                      <p:to>
                                        <p:strVal val="visible"/>
                                      </p:to>
                                    </p:set>
                                    <p:animEffect transition="in" filter="fade">
                                      <p:cBhvr>
                                        <p:cTn id="83" dur="75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9"/>
        <p:cNvGrpSpPr/>
        <p:nvPr/>
      </p:nvGrpSpPr>
      <p:grpSpPr>
        <a:xfrm>
          <a:off x="0" y="0"/>
          <a:ext cx="0" cy="0"/>
          <a:chOff x="0" y="0"/>
          <a:chExt cx="0" cy="0"/>
        </a:xfrm>
      </p:grpSpPr>
      <p:sp>
        <p:nvSpPr>
          <p:cNvPr id="20" name="Google Shape;20;p40"/>
          <p:cNvSpPr txBox="1"/>
          <p:nvPr/>
        </p:nvSpPr>
        <p:spPr>
          <a:xfrm>
            <a:off x="-8605" y="1"/>
            <a:ext cx="12489530" cy="1258460"/>
          </a:xfrm>
          <a:prstGeom prst="rect">
            <a:avLst/>
          </a:prstGeom>
          <a:solidFill>
            <a:srgbClr val="333399"/>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b="0" i="0" u="none" strike="noStrike" cap="none">
              <a:solidFill>
                <a:schemeClr val="dk1"/>
              </a:solidFill>
              <a:latin typeface="Lato Black"/>
              <a:ea typeface="Lato Black"/>
              <a:cs typeface="Lato Black"/>
              <a:sym typeface="Lato Black"/>
            </a:endParaRPr>
          </a:p>
        </p:txBody>
      </p:sp>
      <p:sp>
        <p:nvSpPr>
          <p:cNvPr id="21" name="Google Shape;21;p40"/>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22" name="Google Shape;22;p40"/>
          <p:cNvSpPr txBox="1">
            <a:spLocks noGrp="1"/>
          </p:cNvSpPr>
          <p:nvPr>
            <p:ph type="body" idx="2"/>
          </p:nvPr>
        </p:nvSpPr>
        <p:spPr>
          <a:xfrm>
            <a:off x="2800876" y="1635009"/>
            <a:ext cx="6888637" cy="3431029"/>
          </a:xfrm>
          <a:prstGeom prst="rect">
            <a:avLst/>
          </a:prstGeom>
          <a:noFill/>
          <a:ln>
            <a:noFill/>
          </a:ln>
        </p:spPr>
        <p:txBody>
          <a:bodyPr spcFirstLastPara="1" wrap="square" lIns="91425" tIns="45700" rIns="91425" bIns="45700" anchor="t" anchorCtr="0">
            <a:normAutofit/>
          </a:bodyPr>
          <a:lstStyle>
            <a:lvl1pPr marL="457200" lvl="0" indent="-436625" algn="l">
              <a:lnSpc>
                <a:spcPct val="150000"/>
              </a:lnSpc>
              <a:spcBef>
                <a:spcPts val="0"/>
              </a:spcBef>
              <a:spcAft>
                <a:spcPts val="0"/>
              </a:spcAft>
              <a:buClr>
                <a:schemeClr val="dk1"/>
              </a:buClr>
              <a:buSzPts val="3276"/>
              <a:buFont typeface="Arial"/>
              <a:buChar char="•"/>
              <a:defRPr sz="3275" b="1"/>
            </a:lvl1pPr>
            <a:lvl2pPr marL="914400" lvl="1" indent="-228600" algn="l">
              <a:lnSpc>
                <a:spcPct val="150000"/>
              </a:lnSpc>
              <a:spcBef>
                <a:spcPts val="599"/>
              </a:spcBef>
              <a:spcAft>
                <a:spcPts val="0"/>
              </a:spcAft>
              <a:buClr>
                <a:schemeClr val="dk1"/>
              </a:buClr>
              <a:buSzPts val="2399"/>
              <a:buNone/>
              <a:defRPr sz="2399"/>
            </a:lvl2pPr>
            <a:lvl3pPr marL="1371600" lvl="2" indent="-228600" algn="l">
              <a:lnSpc>
                <a:spcPct val="90000"/>
              </a:lnSpc>
              <a:spcBef>
                <a:spcPts val="512"/>
              </a:spcBef>
              <a:spcAft>
                <a:spcPts val="0"/>
              </a:spcAft>
              <a:buClr>
                <a:schemeClr val="dk1"/>
              </a:buClr>
              <a:buSzPts val="2399"/>
              <a:buNone/>
              <a:defRPr sz="2399"/>
            </a:lvl3pPr>
            <a:lvl4pPr marL="1828800" lvl="3" indent="-228600" algn="l">
              <a:lnSpc>
                <a:spcPct val="90000"/>
              </a:lnSpc>
              <a:spcBef>
                <a:spcPts val="512"/>
              </a:spcBef>
              <a:spcAft>
                <a:spcPts val="0"/>
              </a:spcAft>
              <a:buClr>
                <a:schemeClr val="dk1"/>
              </a:buClr>
              <a:buSzPts val="2399"/>
              <a:buNone/>
              <a:defRPr sz="2399"/>
            </a:lvl4pPr>
            <a:lvl5pPr marL="2286000" lvl="4" indent="-228600" algn="l">
              <a:lnSpc>
                <a:spcPct val="90000"/>
              </a:lnSpc>
              <a:spcBef>
                <a:spcPts val="512"/>
              </a:spcBef>
              <a:spcAft>
                <a:spcPts val="0"/>
              </a:spcAft>
              <a:buClr>
                <a:schemeClr val="dk1"/>
              </a:buClr>
              <a:buSzPts val="2399"/>
              <a:buNone/>
              <a:defRPr sz="2399"/>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3"/>
        <p:cNvGrpSpPr/>
        <p:nvPr/>
      </p:nvGrpSpPr>
      <p:grpSpPr>
        <a:xfrm>
          <a:off x="0" y="0"/>
          <a:ext cx="0" cy="0"/>
          <a:chOff x="0" y="0"/>
          <a:chExt cx="0" cy="0"/>
        </a:xfrm>
      </p:grpSpPr>
      <p:sp>
        <p:nvSpPr>
          <p:cNvPr id="24" name="Google Shape;24;p41"/>
          <p:cNvSpPr txBox="1"/>
          <p:nvPr/>
        </p:nvSpPr>
        <p:spPr>
          <a:xfrm>
            <a:off x="-8605" y="1"/>
            <a:ext cx="12489530" cy="1258460"/>
          </a:xfrm>
          <a:prstGeom prst="rect">
            <a:avLst/>
          </a:prstGeom>
          <a:solidFill>
            <a:srgbClr val="333399"/>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a:solidFill>
                <a:schemeClr val="dk1"/>
              </a:solidFill>
              <a:latin typeface="Lato Black"/>
              <a:ea typeface="Lato Black"/>
              <a:cs typeface="Lato Black"/>
              <a:sym typeface="Lato Black"/>
            </a:endParaRPr>
          </a:p>
        </p:txBody>
      </p:sp>
      <p:sp>
        <p:nvSpPr>
          <p:cNvPr id="25" name="Google Shape;25;p41"/>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26" name="Google Shape;26;p41"/>
          <p:cNvSpPr>
            <a:spLocks noGrp="1"/>
          </p:cNvSpPr>
          <p:nvPr>
            <p:ph type="media" idx="2"/>
          </p:nvPr>
        </p:nvSpPr>
        <p:spPr>
          <a:xfrm>
            <a:off x="2787205" y="1781716"/>
            <a:ext cx="6886177" cy="34551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3276"/>
              <a:buFont typeface="Arial"/>
              <a:buChar char="•"/>
              <a:defRPr sz="3275" b="1" i="0" u="none" strike="noStrike" cap="none">
                <a:solidFill>
                  <a:schemeClr val="dk1"/>
                </a:solidFill>
                <a:latin typeface="Lato"/>
                <a:ea typeface="Lato"/>
                <a:cs typeface="Lato"/>
                <a:sym typeface="Lato"/>
              </a:defRPr>
            </a:lvl1pPr>
            <a:lvl2pPr marR="0" lvl="1" algn="l" rtl="0">
              <a:lnSpc>
                <a:spcPct val="150000"/>
              </a:lnSpc>
              <a:spcBef>
                <a:spcPts val="4095"/>
              </a:spcBef>
              <a:spcAft>
                <a:spcPts val="0"/>
              </a:spcAft>
              <a:buClr>
                <a:schemeClr val="dk1"/>
              </a:buClr>
              <a:buSzPts val="3276"/>
              <a:buFont typeface="Lato"/>
              <a:buNone/>
              <a:defRPr sz="3275" b="0" i="0" u="none" strike="noStrike" cap="none">
                <a:solidFill>
                  <a:schemeClr val="dk1"/>
                </a:solidFill>
                <a:latin typeface="Lato"/>
                <a:ea typeface="Lato"/>
                <a:cs typeface="Lato"/>
                <a:sym typeface="Lato"/>
              </a:defRPr>
            </a:lvl2pPr>
            <a:lvl3pPr marR="0" lvl="2" algn="l" rtl="0">
              <a:lnSpc>
                <a:spcPct val="90000"/>
              </a:lnSpc>
              <a:spcBef>
                <a:spcPts val="512"/>
              </a:spcBef>
              <a:spcAft>
                <a:spcPts val="0"/>
              </a:spcAft>
              <a:buClr>
                <a:schemeClr val="dk1"/>
              </a:buClr>
              <a:buSzPts val="2047"/>
              <a:buFont typeface="Arial"/>
              <a:buChar char="•"/>
              <a:defRPr sz="2046" b="0" i="0" u="none" strike="noStrike" cap="none">
                <a:solidFill>
                  <a:schemeClr val="dk1"/>
                </a:solidFill>
                <a:latin typeface="Calibri"/>
                <a:ea typeface="Calibri"/>
                <a:cs typeface="Calibri"/>
                <a:sym typeface="Calibri"/>
              </a:defRPr>
            </a:lvl3pPr>
            <a:lvl4pPr marR="0" lvl="3"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4pPr>
            <a:lvl5pPr marR="0" lvl="4"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5pPr>
            <a:lvl6pPr marR="0" lvl="5"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6pPr>
            <a:lvl7pPr marR="0" lvl="6"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7pPr>
            <a:lvl8pPr marR="0" lvl="7"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8pPr>
            <a:lvl9pPr marR="0" lvl="8"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7"/>
        <p:cNvGrpSpPr/>
        <p:nvPr/>
      </p:nvGrpSpPr>
      <p:grpSpPr>
        <a:xfrm>
          <a:off x="0" y="0"/>
          <a:ext cx="0" cy="0"/>
          <a:chOff x="0" y="0"/>
          <a:chExt cx="0" cy="0"/>
        </a:xfrm>
      </p:grpSpPr>
      <p:sp>
        <p:nvSpPr>
          <p:cNvPr id="28" name="Google Shape;28;p42"/>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29" name="Google Shape;29;p42"/>
          <p:cNvSpPr txBox="1">
            <a:spLocks noGrp="1"/>
          </p:cNvSpPr>
          <p:nvPr>
            <p:ph type="body" idx="2"/>
          </p:nvPr>
        </p:nvSpPr>
        <p:spPr>
          <a:xfrm>
            <a:off x="1286887" y="1744010"/>
            <a:ext cx="5450794" cy="3180803"/>
          </a:xfrm>
          <a:prstGeom prst="rect">
            <a:avLst/>
          </a:prstGeom>
          <a:noFill/>
          <a:ln>
            <a:noFill/>
          </a:ln>
        </p:spPr>
        <p:txBody>
          <a:bodyPr spcFirstLastPara="1" wrap="square" lIns="91425" tIns="45700" rIns="91425" bIns="45700" anchor="t" anchorCtr="0">
            <a:normAutofit/>
          </a:bodyPr>
          <a:lstStyle>
            <a:lvl1pPr marL="457200" lvl="0" indent="-436625" algn="l">
              <a:lnSpc>
                <a:spcPct val="150000"/>
              </a:lnSpc>
              <a:spcBef>
                <a:spcPts val="0"/>
              </a:spcBef>
              <a:spcAft>
                <a:spcPts val="0"/>
              </a:spcAft>
              <a:buClr>
                <a:schemeClr val="dk1"/>
              </a:buClr>
              <a:buSzPts val="3276"/>
              <a:buFont typeface="Arial"/>
              <a:buChar char="•"/>
              <a:defRPr sz="3275" b="1"/>
            </a:lvl1pPr>
            <a:lvl2pPr marL="914400" lvl="1" indent="-228600" algn="l">
              <a:lnSpc>
                <a:spcPct val="150000"/>
              </a:lnSpc>
              <a:spcBef>
                <a:spcPts val="599"/>
              </a:spcBef>
              <a:spcAft>
                <a:spcPts val="0"/>
              </a:spcAft>
              <a:buClr>
                <a:schemeClr val="dk1"/>
              </a:buClr>
              <a:buSzPts val="3276"/>
              <a:buNone/>
              <a:defRPr/>
            </a:lvl2pPr>
            <a:lvl3pPr marL="1371600" lvl="2" indent="-228600" algn="l">
              <a:lnSpc>
                <a:spcPct val="150000"/>
              </a:lnSpc>
              <a:spcBef>
                <a:spcPts val="512"/>
              </a:spcBef>
              <a:spcAft>
                <a:spcPts val="0"/>
              </a:spcAft>
              <a:buClr>
                <a:schemeClr val="dk1"/>
              </a:buClr>
              <a:buSzPts val="2047"/>
              <a:buNone/>
              <a:defRPr/>
            </a:lvl3pPr>
            <a:lvl4pPr marL="1828800" lvl="3" indent="-228600" algn="l">
              <a:lnSpc>
                <a:spcPct val="150000"/>
              </a:lnSpc>
              <a:spcBef>
                <a:spcPts val="512"/>
              </a:spcBef>
              <a:spcAft>
                <a:spcPts val="0"/>
              </a:spcAft>
              <a:buClr>
                <a:schemeClr val="dk1"/>
              </a:buClr>
              <a:buSzPts val="1843"/>
              <a:buNone/>
              <a:defRPr/>
            </a:lvl4pPr>
            <a:lvl5pPr marL="2286000" lvl="4" indent="-228600" algn="l">
              <a:lnSpc>
                <a:spcPct val="150000"/>
              </a:lnSpc>
              <a:spcBef>
                <a:spcPts val="512"/>
              </a:spcBef>
              <a:spcAft>
                <a:spcPts val="0"/>
              </a:spcAft>
              <a:buClr>
                <a:schemeClr val="dk1"/>
              </a:buClr>
              <a:buSzPts val="1843"/>
              <a:buNone/>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30" name="Google Shape;30;p42"/>
          <p:cNvSpPr>
            <a:spLocks noGrp="1"/>
          </p:cNvSpPr>
          <p:nvPr>
            <p:ph type="pic" idx="3"/>
          </p:nvPr>
        </p:nvSpPr>
        <p:spPr>
          <a:xfrm rot="375682">
            <a:off x="7121968" y="1976995"/>
            <a:ext cx="4668671" cy="4220013"/>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only no text">
  <p:cSld name="image only no text">
    <p:spTree>
      <p:nvGrpSpPr>
        <p:cNvPr id="1" name="Shape 31"/>
        <p:cNvGrpSpPr/>
        <p:nvPr/>
      </p:nvGrpSpPr>
      <p:grpSpPr>
        <a:xfrm>
          <a:off x="0" y="0"/>
          <a:ext cx="0" cy="0"/>
          <a:chOff x="0" y="0"/>
          <a:chExt cx="0" cy="0"/>
        </a:xfrm>
      </p:grpSpPr>
      <p:sp>
        <p:nvSpPr>
          <p:cNvPr id="32" name="Google Shape;32;p43"/>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33"/>
        <p:cNvGrpSpPr/>
        <p:nvPr/>
      </p:nvGrpSpPr>
      <p:grpSpPr>
        <a:xfrm>
          <a:off x="0" y="0"/>
          <a:ext cx="0" cy="0"/>
          <a:chOff x="0" y="0"/>
          <a:chExt cx="0" cy="0"/>
        </a:xfrm>
      </p:grpSpPr>
      <p:pic>
        <p:nvPicPr>
          <p:cNvPr id="34" name="Google Shape;34;p44"/>
          <p:cNvPicPr preferRelativeResize="0"/>
          <p:nvPr/>
        </p:nvPicPr>
        <p:blipFill rotWithShape="1">
          <a:blip r:embed="rId2">
            <a:alphaModFix/>
          </a:blip>
          <a:srcRect l="109" t="7102" b="33564"/>
          <a:stretch/>
        </p:blipFill>
        <p:spPr>
          <a:xfrm>
            <a:off x="-12030" y="5066696"/>
            <a:ext cx="12493036" cy="1961158"/>
          </a:xfrm>
          <a:prstGeom prst="rect">
            <a:avLst/>
          </a:prstGeom>
          <a:noFill/>
          <a:ln>
            <a:noFill/>
          </a:ln>
        </p:spPr>
      </p:pic>
      <p:sp>
        <p:nvSpPr>
          <p:cNvPr id="35" name="Google Shape;35;p44"/>
          <p:cNvSpPr txBox="1"/>
          <p:nvPr/>
        </p:nvSpPr>
        <p:spPr>
          <a:xfrm>
            <a:off x="-8605" y="1"/>
            <a:ext cx="12489530" cy="1258460"/>
          </a:xfrm>
          <a:prstGeom prst="rect">
            <a:avLst/>
          </a:prstGeom>
          <a:solidFill>
            <a:srgbClr val="262087"/>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a:solidFill>
                <a:schemeClr val="dk1"/>
              </a:solidFill>
              <a:latin typeface="Lato Black"/>
              <a:ea typeface="Lato Black"/>
              <a:cs typeface="Lato Black"/>
              <a:sym typeface="Lato Black"/>
            </a:endParaRPr>
          </a:p>
        </p:txBody>
      </p:sp>
      <p:sp>
        <p:nvSpPr>
          <p:cNvPr id="36" name="Google Shape;36;p44"/>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914"/>
              <a:buNone/>
              <a:defRPr sz="4914">
                <a:solidFill>
                  <a:schemeClr val="lt1"/>
                </a:solidFill>
                <a:latin typeface="Lato Black"/>
                <a:ea typeface="Lato Black"/>
                <a:cs typeface="Lato Black"/>
                <a:sym typeface="Lato Black"/>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pic>
        <p:nvPicPr>
          <p:cNvPr id="37" name="Google Shape;37;p44" descr="circle-logo-word-cover-color.png"/>
          <p:cNvPicPr preferRelativeResize="0"/>
          <p:nvPr/>
        </p:nvPicPr>
        <p:blipFill rotWithShape="1">
          <a:blip r:embed="rId3">
            <a:alphaModFix/>
          </a:blip>
          <a:srcRect/>
          <a:stretch/>
        </p:blipFill>
        <p:spPr>
          <a:xfrm>
            <a:off x="11450570" y="6087949"/>
            <a:ext cx="810827" cy="821408"/>
          </a:xfrm>
          <a:prstGeom prst="rect">
            <a:avLst/>
          </a:prstGeom>
          <a:noFill/>
          <a:ln>
            <a:noFill/>
          </a:ln>
        </p:spPr>
      </p:pic>
      <p:sp>
        <p:nvSpPr>
          <p:cNvPr id="38" name="Google Shape;38;p44"/>
          <p:cNvSpPr>
            <a:spLocks noGrp="1"/>
          </p:cNvSpPr>
          <p:nvPr>
            <p:ph type="media" idx="2"/>
          </p:nvPr>
        </p:nvSpPr>
        <p:spPr>
          <a:xfrm>
            <a:off x="2787205" y="1781716"/>
            <a:ext cx="6886177" cy="34551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3276"/>
              <a:buFont typeface="Arial"/>
              <a:buChar char="•"/>
              <a:defRPr sz="3275" b="1" i="0" u="none" strike="noStrike" cap="none">
                <a:solidFill>
                  <a:schemeClr val="dk1"/>
                </a:solidFill>
                <a:latin typeface="Lato"/>
                <a:ea typeface="Lato"/>
                <a:cs typeface="Lato"/>
                <a:sym typeface="Lato"/>
              </a:defRPr>
            </a:lvl1pPr>
            <a:lvl2pPr marR="0" lvl="1" algn="l" rtl="0">
              <a:lnSpc>
                <a:spcPct val="150000"/>
              </a:lnSpc>
              <a:spcBef>
                <a:spcPts val="4095"/>
              </a:spcBef>
              <a:spcAft>
                <a:spcPts val="0"/>
              </a:spcAft>
              <a:buClr>
                <a:schemeClr val="dk1"/>
              </a:buClr>
              <a:buSzPts val="3276"/>
              <a:buFont typeface="Lato"/>
              <a:buNone/>
              <a:defRPr sz="3275" b="0" i="0" u="none" strike="noStrike" cap="none">
                <a:solidFill>
                  <a:schemeClr val="dk1"/>
                </a:solidFill>
                <a:latin typeface="Lato"/>
                <a:ea typeface="Lato"/>
                <a:cs typeface="Lato"/>
                <a:sym typeface="Lato"/>
              </a:defRPr>
            </a:lvl2pPr>
            <a:lvl3pPr marR="0" lvl="2" algn="l" rtl="0">
              <a:lnSpc>
                <a:spcPct val="90000"/>
              </a:lnSpc>
              <a:spcBef>
                <a:spcPts val="512"/>
              </a:spcBef>
              <a:spcAft>
                <a:spcPts val="0"/>
              </a:spcAft>
              <a:buClr>
                <a:schemeClr val="dk1"/>
              </a:buClr>
              <a:buSzPts val="2047"/>
              <a:buFont typeface="Arial"/>
              <a:buChar char="•"/>
              <a:defRPr sz="2046" b="0" i="0" u="none" strike="noStrike" cap="none">
                <a:solidFill>
                  <a:schemeClr val="dk1"/>
                </a:solidFill>
                <a:latin typeface="Calibri"/>
                <a:ea typeface="Calibri"/>
                <a:cs typeface="Calibri"/>
                <a:sym typeface="Calibri"/>
              </a:defRPr>
            </a:lvl3pPr>
            <a:lvl4pPr marR="0" lvl="3"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4pPr>
            <a:lvl5pPr marR="0" lvl="4"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5pPr>
            <a:lvl6pPr marR="0" lvl="5"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6pPr>
            <a:lvl7pPr marR="0" lvl="6"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7pPr>
            <a:lvl8pPr marR="0" lvl="7"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8pPr>
            <a:lvl9pPr marR="0" lvl="8"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 only">
  <p:cSld name="1_Text only">
    <p:spTree>
      <p:nvGrpSpPr>
        <p:cNvPr id="1" name="Shape 39"/>
        <p:cNvGrpSpPr/>
        <p:nvPr/>
      </p:nvGrpSpPr>
      <p:grpSpPr>
        <a:xfrm>
          <a:off x="0" y="0"/>
          <a:ext cx="0" cy="0"/>
          <a:chOff x="0" y="0"/>
          <a:chExt cx="0" cy="0"/>
        </a:xfrm>
      </p:grpSpPr>
      <p:sp>
        <p:nvSpPr>
          <p:cNvPr id="40" name="Google Shape;40;p45"/>
          <p:cNvSpPr txBox="1">
            <a:spLocks noGrp="1"/>
          </p:cNvSpPr>
          <p:nvPr>
            <p:ph type="body" idx="1"/>
          </p:nvPr>
        </p:nvSpPr>
        <p:spPr>
          <a:xfrm>
            <a:off x="735497" y="0"/>
            <a:ext cx="10972800" cy="126227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Calibri"/>
                <a:ea typeface="Calibri"/>
                <a:cs typeface="Calibri"/>
                <a:sym typeface="Calibri"/>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41" name="Google Shape;41;p45"/>
          <p:cNvSpPr txBox="1">
            <a:spLocks noGrp="1"/>
          </p:cNvSpPr>
          <p:nvPr>
            <p:ph type="body" idx="2"/>
          </p:nvPr>
        </p:nvSpPr>
        <p:spPr>
          <a:xfrm>
            <a:off x="2840633" y="1858617"/>
            <a:ext cx="6888637" cy="4631635"/>
          </a:xfrm>
          <a:prstGeom prst="rect">
            <a:avLst/>
          </a:prstGeom>
          <a:noFill/>
          <a:ln>
            <a:noFill/>
          </a:ln>
        </p:spPr>
        <p:txBody>
          <a:bodyPr spcFirstLastPara="1" wrap="square" lIns="91425" tIns="45700" rIns="91425" bIns="45700" anchor="t" anchorCtr="0">
            <a:normAutofit/>
          </a:bodyPr>
          <a:lstStyle>
            <a:lvl1pPr marL="457200" lvl="0" indent="-436625" algn="l">
              <a:lnSpc>
                <a:spcPct val="150000"/>
              </a:lnSpc>
              <a:spcBef>
                <a:spcPts val="0"/>
              </a:spcBef>
              <a:spcAft>
                <a:spcPts val="0"/>
              </a:spcAft>
              <a:buClr>
                <a:schemeClr val="dk1"/>
              </a:buClr>
              <a:buSzPts val="3276"/>
              <a:buFont typeface="Arial"/>
              <a:buChar char="•"/>
              <a:defRPr sz="3275" b="1"/>
            </a:lvl1pPr>
            <a:lvl2pPr marL="914400" lvl="1" indent="-228600" algn="l">
              <a:lnSpc>
                <a:spcPct val="150000"/>
              </a:lnSpc>
              <a:spcBef>
                <a:spcPts val="599"/>
              </a:spcBef>
              <a:spcAft>
                <a:spcPts val="0"/>
              </a:spcAft>
              <a:buClr>
                <a:schemeClr val="dk1"/>
              </a:buClr>
              <a:buSzPts val="2399"/>
              <a:buNone/>
              <a:defRPr sz="2399"/>
            </a:lvl2pPr>
            <a:lvl3pPr marL="1371600" lvl="2" indent="-228600" algn="l">
              <a:lnSpc>
                <a:spcPct val="90000"/>
              </a:lnSpc>
              <a:spcBef>
                <a:spcPts val="512"/>
              </a:spcBef>
              <a:spcAft>
                <a:spcPts val="0"/>
              </a:spcAft>
              <a:buClr>
                <a:schemeClr val="dk1"/>
              </a:buClr>
              <a:buSzPts val="2399"/>
              <a:buNone/>
              <a:defRPr sz="2399"/>
            </a:lvl3pPr>
            <a:lvl4pPr marL="1828800" lvl="3" indent="-228600" algn="l">
              <a:lnSpc>
                <a:spcPct val="90000"/>
              </a:lnSpc>
              <a:spcBef>
                <a:spcPts val="512"/>
              </a:spcBef>
              <a:spcAft>
                <a:spcPts val="0"/>
              </a:spcAft>
              <a:buClr>
                <a:schemeClr val="dk1"/>
              </a:buClr>
              <a:buSzPts val="2399"/>
              <a:buNone/>
              <a:defRPr sz="2399"/>
            </a:lvl4pPr>
            <a:lvl5pPr marL="2286000" lvl="4" indent="-228600" algn="l">
              <a:lnSpc>
                <a:spcPct val="90000"/>
              </a:lnSpc>
              <a:spcBef>
                <a:spcPts val="512"/>
              </a:spcBef>
              <a:spcAft>
                <a:spcPts val="0"/>
              </a:spcAft>
              <a:buClr>
                <a:schemeClr val="dk1"/>
              </a:buClr>
              <a:buSzPts val="2399"/>
              <a:buNone/>
              <a:defRPr sz="2399"/>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Video">
  <p:cSld name="1_Video">
    <p:spTree>
      <p:nvGrpSpPr>
        <p:cNvPr id="1" name="Shape 42"/>
        <p:cNvGrpSpPr/>
        <p:nvPr/>
      </p:nvGrpSpPr>
      <p:grpSpPr>
        <a:xfrm>
          <a:off x="0" y="0"/>
          <a:ext cx="0" cy="0"/>
          <a:chOff x="0" y="0"/>
          <a:chExt cx="0" cy="0"/>
        </a:xfrm>
      </p:grpSpPr>
      <p:sp>
        <p:nvSpPr>
          <p:cNvPr id="43" name="Google Shape;43;p46"/>
          <p:cNvSpPr txBox="1">
            <a:spLocks noGrp="1"/>
          </p:cNvSpPr>
          <p:nvPr>
            <p:ph type="body" idx="1"/>
          </p:nvPr>
        </p:nvSpPr>
        <p:spPr>
          <a:xfrm>
            <a:off x="775252" y="0"/>
            <a:ext cx="10962861" cy="125233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Calibri"/>
                <a:ea typeface="Calibri"/>
                <a:cs typeface="Calibri"/>
                <a:sym typeface="Calibri"/>
              </a:defRPr>
            </a:lvl1pPr>
            <a:lvl2pPr marL="914400" lvl="1" indent="-228600" algn="l">
              <a:lnSpc>
                <a:spcPct val="150000"/>
              </a:lnSpc>
              <a:spcBef>
                <a:spcPts val="4095"/>
              </a:spcBef>
              <a:spcAft>
                <a:spcPts val="0"/>
              </a:spcAft>
              <a:buClr>
                <a:schemeClr val="dk1"/>
              </a:buClr>
              <a:buSzPts val="1800"/>
              <a:buNone/>
              <a:defRPr/>
            </a:lvl2pPr>
            <a:lvl3pPr marL="1371600" lvl="2" indent="-342900" algn="l">
              <a:lnSpc>
                <a:spcPct val="90000"/>
              </a:lnSpc>
              <a:spcBef>
                <a:spcPts val="512"/>
              </a:spcBef>
              <a:spcAft>
                <a:spcPts val="0"/>
              </a:spcAft>
              <a:buClr>
                <a:schemeClr val="dk1"/>
              </a:buClr>
              <a:buSzPts val="1800"/>
              <a:buChar char="•"/>
              <a:defRPr/>
            </a:lvl3pPr>
            <a:lvl4pPr marL="1828800" lvl="3" indent="-342900" algn="l">
              <a:lnSpc>
                <a:spcPct val="90000"/>
              </a:lnSpc>
              <a:spcBef>
                <a:spcPts val="512"/>
              </a:spcBef>
              <a:spcAft>
                <a:spcPts val="0"/>
              </a:spcAft>
              <a:buClr>
                <a:schemeClr val="dk1"/>
              </a:buClr>
              <a:buSzPts val="1800"/>
              <a:buChar char="•"/>
              <a:defRPr/>
            </a:lvl4pPr>
            <a:lvl5pPr marL="2286000" lvl="4" indent="-342900" algn="l">
              <a:lnSpc>
                <a:spcPct val="90000"/>
              </a:lnSpc>
              <a:spcBef>
                <a:spcPts val="512"/>
              </a:spcBef>
              <a:spcAft>
                <a:spcPts val="0"/>
              </a:spcAft>
              <a:buClr>
                <a:schemeClr val="dk1"/>
              </a:buClr>
              <a:buSzPts val="1800"/>
              <a:buChar char="•"/>
              <a:defRPr/>
            </a:lvl5pPr>
            <a:lvl6pPr marL="2743200" lvl="5" indent="-342900" algn="l">
              <a:lnSpc>
                <a:spcPct val="90000"/>
              </a:lnSpc>
              <a:spcBef>
                <a:spcPts val="512"/>
              </a:spcBef>
              <a:spcAft>
                <a:spcPts val="0"/>
              </a:spcAft>
              <a:buClr>
                <a:schemeClr val="dk1"/>
              </a:buClr>
              <a:buSzPts val="1800"/>
              <a:buChar char="•"/>
              <a:defRPr/>
            </a:lvl6pPr>
            <a:lvl7pPr marL="3200400" lvl="6" indent="-342900" algn="l">
              <a:lnSpc>
                <a:spcPct val="90000"/>
              </a:lnSpc>
              <a:spcBef>
                <a:spcPts val="512"/>
              </a:spcBef>
              <a:spcAft>
                <a:spcPts val="0"/>
              </a:spcAft>
              <a:buClr>
                <a:schemeClr val="dk1"/>
              </a:buClr>
              <a:buSzPts val="1800"/>
              <a:buChar char="•"/>
              <a:defRPr/>
            </a:lvl7pPr>
            <a:lvl8pPr marL="3657600" lvl="7" indent="-342900" algn="l">
              <a:lnSpc>
                <a:spcPct val="90000"/>
              </a:lnSpc>
              <a:spcBef>
                <a:spcPts val="512"/>
              </a:spcBef>
              <a:spcAft>
                <a:spcPts val="0"/>
              </a:spcAft>
              <a:buClr>
                <a:schemeClr val="dk1"/>
              </a:buClr>
              <a:buSzPts val="1800"/>
              <a:buChar char="•"/>
              <a:defRPr/>
            </a:lvl8pPr>
            <a:lvl9pPr marL="4114800" lvl="8" indent="-342900" algn="l">
              <a:lnSpc>
                <a:spcPct val="90000"/>
              </a:lnSpc>
              <a:spcBef>
                <a:spcPts val="512"/>
              </a:spcBef>
              <a:spcAft>
                <a:spcPts val="0"/>
              </a:spcAft>
              <a:buClr>
                <a:schemeClr val="dk1"/>
              </a:buClr>
              <a:buSzPts val="1800"/>
              <a:buChar char="•"/>
              <a:defRPr/>
            </a:lvl9pPr>
          </a:lstStyle>
          <a:p>
            <a:endParaRPr/>
          </a:p>
        </p:txBody>
      </p:sp>
      <p:sp>
        <p:nvSpPr>
          <p:cNvPr id="44" name="Google Shape;44;p46"/>
          <p:cNvSpPr>
            <a:spLocks noGrp="1"/>
          </p:cNvSpPr>
          <p:nvPr>
            <p:ph type="media" idx="2"/>
          </p:nvPr>
        </p:nvSpPr>
        <p:spPr>
          <a:xfrm>
            <a:off x="2867832" y="1838740"/>
            <a:ext cx="6886177" cy="464157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3276"/>
              <a:buFont typeface="Arial"/>
              <a:buChar char="•"/>
              <a:defRPr sz="3275" b="1" i="0" u="none" strike="noStrike" cap="none">
                <a:solidFill>
                  <a:schemeClr val="dk1"/>
                </a:solidFill>
                <a:latin typeface="Lato"/>
                <a:ea typeface="Lato"/>
                <a:cs typeface="Lato"/>
                <a:sym typeface="Lato"/>
              </a:defRPr>
            </a:lvl1pPr>
            <a:lvl2pPr marR="0" lvl="1" algn="l" rtl="0">
              <a:lnSpc>
                <a:spcPct val="150000"/>
              </a:lnSpc>
              <a:spcBef>
                <a:spcPts val="4095"/>
              </a:spcBef>
              <a:spcAft>
                <a:spcPts val="0"/>
              </a:spcAft>
              <a:buClr>
                <a:schemeClr val="dk1"/>
              </a:buClr>
              <a:buSzPts val="3276"/>
              <a:buFont typeface="Lato"/>
              <a:buNone/>
              <a:defRPr sz="3275" b="0" i="0" u="none" strike="noStrike" cap="none">
                <a:solidFill>
                  <a:schemeClr val="dk1"/>
                </a:solidFill>
                <a:latin typeface="Lato"/>
                <a:ea typeface="Lato"/>
                <a:cs typeface="Lato"/>
                <a:sym typeface="Lato"/>
              </a:defRPr>
            </a:lvl2pPr>
            <a:lvl3pPr marR="0" lvl="2" algn="l" rtl="0">
              <a:lnSpc>
                <a:spcPct val="90000"/>
              </a:lnSpc>
              <a:spcBef>
                <a:spcPts val="512"/>
              </a:spcBef>
              <a:spcAft>
                <a:spcPts val="0"/>
              </a:spcAft>
              <a:buClr>
                <a:schemeClr val="dk1"/>
              </a:buClr>
              <a:buSzPts val="2047"/>
              <a:buFont typeface="Arial"/>
              <a:buChar char="•"/>
              <a:defRPr sz="2046" b="0" i="0" u="none" strike="noStrike" cap="none">
                <a:solidFill>
                  <a:schemeClr val="dk1"/>
                </a:solidFill>
                <a:latin typeface="Calibri"/>
                <a:ea typeface="Calibri"/>
                <a:cs typeface="Calibri"/>
                <a:sym typeface="Calibri"/>
              </a:defRPr>
            </a:lvl3pPr>
            <a:lvl4pPr marR="0" lvl="3"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4pPr>
            <a:lvl5pPr marR="0" lvl="4"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5pPr>
            <a:lvl6pPr marR="0" lvl="5"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6pPr>
            <a:lvl7pPr marR="0" lvl="6"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7pPr>
            <a:lvl8pPr marR="0" lvl="7"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8pPr>
            <a:lvl9pPr marR="0" lvl="8"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2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50871"/>
          </a:blip>
          <a:stretch>
            <a:fillRect/>
          </a:stretch>
        </a:blip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body" idx="1"/>
          </p:nvPr>
        </p:nvSpPr>
        <p:spPr>
          <a:xfrm>
            <a:off x="2981167" y="1862592"/>
            <a:ext cx="6500553" cy="3384856"/>
          </a:xfrm>
          <a:prstGeom prst="rect">
            <a:avLst/>
          </a:prstGeom>
          <a:noFill/>
          <a:ln>
            <a:noFill/>
          </a:ln>
        </p:spPr>
        <p:txBody>
          <a:bodyPr spcFirstLastPara="1" wrap="square" lIns="91425" tIns="45700" rIns="91425" bIns="45700" anchor="t" anchorCtr="0">
            <a:normAutofit/>
          </a:bodyPr>
          <a:lstStyle>
            <a:lvl1pPr marL="457200" marR="0" lvl="0" indent="-436625" algn="l" rtl="0">
              <a:lnSpc>
                <a:spcPct val="100000"/>
              </a:lnSpc>
              <a:spcBef>
                <a:spcPts val="0"/>
              </a:spcBef>
              <a:spcAft>
                <a:spcPts val="0"/>
              </a:spcAft>
              <a:buClr>
                <a:schemeClr val="dk1"/>
              </a:buClr>
              <a:buSzPts val="3276"/>
              <a:buFont typeface="Arial"/>
              <a:buChar char="•"/>
              <a:defRPr sz="3275" b="1" i="0" u="none" strike="noStrike" cap="none">
                <a:solidFill>
                  <a:schemeClr val="dk1"/>
                </a:solidFill>
                <a:latin typeface="Lato"/>
                <a:ea typeface="Lato"/>
                <a:cs typeface="Lato"/>
                <a:sym typeface="Lato"/>
              </a:defRPr>
            </a:lvl1pPr>
            <a:lvl2pPr marL="914400" marR="0" lvl="1" indent="-228600" algn="l" rtl="0">
              <a:lnSpc>
                <a:spcPct val="150000"/>
              </a:lnSpc>
              <a:spcBef>
                <a:spcPts val="4095"/>
              </a:spcBef>
              <a:spcAft>
                <a:spcPts val="0"/>
              </a:spcAft>
              <a:buClr>
                <a:schemeClr val="dk1"/>
              </a:buClr>
              <a:buSzPts val="3276"/>
              <a:buFont typeface="Lato"/>
              <a:buNone/>
              <a:defRPr sz="3275" b="0" i="0" u="none" strike="noStrike" cap="none">
                <a:solidFill>
                  <a:schemeClr val="dk1"/>
                </a:solidFill>
                <a:latin typeface="Lato"/>
                <a:ea typeface="Lato"/>
                <a:cs typeface="Lato"/>
                <a:sym typeface="Lato"/>
              </a:defRPr>
            </a:lvl2pPr>
            <a:lvl3pPr marL="1371600" marR="0" lvl="2" indent="-358584" algn="l" rtl="0">
              <a:lnSpc>
                <a:spcPct val="90000"/>
              </a:lnSpc>
              <a:spcBef>
                <a:spcPts val="512"/>
              </a:spcBef>
              <a:spcAft>
                <a:spcPts val="0"/>
              </a:spcAft>
              <a:buClr>
                <a:schemeClr val="dk1"/>
              </a:buClr>
              <a:buSzPts val="2047"/>
              <a:buFont typeface="Arial"/>
              <a:buChar char="•"/>
              <a:defRPr sz="2046" b="0" i="0" u="none" strike="noStrike" cap="none">
                <a:solidFill>
                  <a:schemeClr val="dk1"/>
                </a:solidFill>
                <a:latin typeface="Calibri"/>
                <a:ea typeface="Calibri"/>
                <a:cs typeface="Calibri"/>
                <a:sym typeface="Calibri"/>
              </a:defRPr>
            </a:lvl3pPr>
            <a:lvl4pPr marL="1828800" marR="0" lvl="3"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4pPr>
            <a:lvl5pPr marL="2286000" marR="0" lvl="4"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5pPr>
            <a:lvl6pPr marL="2743200" marR="0" lvl="5"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6pPr>
            <a:lvl7pPr marL="3200400" marR="0" lvl="6"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7pPr>
            <a:lvl8pPr marL="3657600" marR="0" lvl="7"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8pPr>
            <a:lvl9pPr marL="4114800" marR="0" lvl="8" indent="-345630" algn="l" rtl="0">
              <a:lnSpc>
                <a:spcPct val="90000"/>
              </a:lnSpc>
              <a:spcBef>
                <a:spcPts val="512"/>
              </a:spcBef>
              <a:spcAft>
                <a:spcPts val="0"/>
              </a:spcAft>
              <a:buClr>
                <a:schemeClr val="dk1"/>
              </a:buClr>
              <a:buSzPts val="1843"/>
              <a:buFont typeface="Arial"/>
              <a:buChar char="•"/>
              <a:defRPr sz="1843" b="0" i="0" u="none" strike="noStrike" cap="none">
                <a:solidFill>
                  <a:schemeClr val="dk1"/>
                </a:solidFill>
                <a:latin typeface="Calibri"/>
                <a:ea typeface="Calibri"/>
                <a:cs typeface="Calibri"/>
                <a:sym typeface="Calibri"/>
              </a:defRPr>
            </a:lvl9pPr>
          </a:lstStyle>
          <a:p>
            <a:endParaRPr/>
          </a:p>
        </p:txBody>
      </p:sp>
      <p:sp>
        <p:nvSpPr>
          <p:cNvPr id="11" name="Google Shape;11;p38"/>
          <p:cNvSpPr txBox="1"/>
          <p:nvPr/>
        </p:nvSpPr>
        <p:spPr>
          <a:xfrm>
            <a:off x="-8605" y="1"/>
            <a:ext cx="12489530" cy="1258460"/>
          </a:xfrm>
          <a:prstGeom prst="rect">
            <a:avLst/>
          </a:prstGeom>
          <a:solidFill>
            <a:srgbClr val="333399"/>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b="0" i="0" u="none" strike="noStrike" cap="none">
              <a:solidFill>
                <a:schemeClr val="dk1"/>
              </a:solidFill>
              <a:latin typeface="Lato Black"/>
              <a:ea typeface="Lato Black"/>
              <a:cs typeface="Lato Black"/>
              <a:sym typeface="Lato Black"/>
            </a:endParaRPr>
          </a:p>
        </p:txBody>
      </p:sp>
      <p:sp>
        <p:nvSpPr>
          <p:cNvPr id="12" name="Google Shape;12;p38"/>
          <p:cNvSpPr txBox="1">
            <a:spLocks noGrp="1"/>
          </p:cNvSpPr>
          <p:nvPr>
            <p:ph type="title"/>
          </p:nvPr>
        </p:nvSpPr>
        <p:spPr>
          <a:xfrm>
            <a:off x="841149" y="0"/>
            <a:ext cx="10764798" cy="124855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4914"/>
              <a:buFont typeface="Lato Black"/>
              <a:buNone/>
              <a:defRPr sz="4914"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38"/>
          <p:cNvPicPr preferRelativeResize="0"/>
          <p:nvPr/>
        </p:nvPicPr>
        <p:blipFill rotWithShape="1">
          <a:blip r:embed="rId11">
            <a:alphaModFix/>
          </a:blip>
          <a:srcRect l="4558" t="2280" r="11020" b="2749"/>
          <a:stretch/>
        </p:blipFill>
        <p:spPr>
          <a:xfrm>
            <a:off x="0" y="2"/>
            <a:ext cx="12476748" cy="7023098"/>
          </a:xfrm>
          <a:prstGeom prst="rect">
            <a:avLst/>
          </a:prstGeom>
          <a:noFill/>
          <a:ln>
            <a:noFill/>
          </a:ln>
        </p:spPr>
      </p:pic>
      <p:sp>
        <p:nvSpPr>
          <p:cNvPr id="14" name="Google Shape;14;p38"/>
          <p:cNvSpPr txBox="1"/>
          <p:nvPr/>
        </p:nvSpPr>
        <p:spPr>
          <a:xfrm>
            <a:off x="-8605" y="1"/>
            <a:ext cx="12489530" cy="1258460"/>
          </a:xfrm>
          <a:prstGeom prst="rect">
            <a:avLst/>
          </a:prstGeom>
          <a:solidFill>
            <a:srgbClr val="262087"/>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3199" b="0" i="0" u="none" strike="noStrike" cap="none">
              <a:solidFill>
                <a:schemeClr val="dk1"/>
              </a:solidFill>
              <a:latin typeface="Lato Black"/>
              <a:ea typeface="Lato Black"/>
              <a:cs typeface="Lato Black"/>
              <a:sym typeface="Lato Black"/>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pi.wi.gov/sfs/finances/debt/over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pi.wi.gov/sites/default/files/imce/sfs/pdf/Fund-39-Balance-Transfer-Policy.pdf" TargetMode="External"/><Relationship Id="rId4" Type="http://schemas.openxmlformats.org/officeDocument/2006/relationships/hyperlink" Target="http://dpi.wi.gov/sfs/finances/wufar/accounting-issues-exampl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dpi.wi.gov/sfs/finances/fund-info/capital-projects-funds" TargetMode="External"/><Relationship Id="rId3" Type="http://schemas.openxmlformats.org/officeDocument/2006/relationships/hyperlink" Target="https://dpi.wi.gov/sites/default/files/imce/sfs/Capital-Projects-Funds-Summary-Update-Fall2018.pdf" TargetMode="External"/><Relationship Id="rId7" Type="http://schemas.openxmlformats.org/officeDocument/2006/relationships/hyperlink" Target="https://dpi.wi.gov/sites/default/files/imce/sfs/ppt/Capital_Projects_Funds_41_46_June_20_2019pptx.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dpi.wi.gov/sites/default/files/imce/sfs/ppt/Fund41cap_expans_publishJanuary2019.pptx" TargetMode="External"/><Relationship Id="rId5" Type="http://schemas.openxmlformats.org/officeDocument/2006/relationships/hyperlink" Target="https://dpi.wi.gov/sites/default/files/imce/sfs/doc/Long-Term-Capital-Improvement-Trust-Fund-46%282%29.docx" TargetMode="External"/><Relationship Id="rId4" Type="http://schemas.openxmlformats.org/officeDocument/2006/relationships/hyperlink" Target="https://dpi.wi.gov/sites/default/files/imce/sfs/doc/cap_expans_publish.do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pi.wi.gov/sites/default/files/imce/sfs/sample_journal_entries.x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dpi.wi.gov/sfs/finances/fund-info/employee-benefit-trust-fund" TargetMode="External"/><Relationship Id="rId4" Type="http://schemas.openxmlformats.org/officeDocument/2006/relationships/hyperlink" Target="https://dpi.wi.gov/sites/default/files/imce/sfs/Fund_73_account_descriptions.do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pi.wi.gov/sfs/finances/fund-info/community-service/overview"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docs.legis.wisconsin.gov/document/statutes/121.07(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dpi.wi.gov/sfs/finances/fund-info/community-service/overvie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dpi.wi.gov/sfs/finances/fund-info/community-service/fund-8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fs/finances/wufar/over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legis.wisconsin.gov/document/administrativecode/PI%2080.01(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ocs.legis.wisconsin.gov/document/statutes/120.13(19)"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cs.legis.wisconsin.gov/document/statutes/120.13(1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ites/default/files/imce/sfs/pdf/Final-Decision-Tree-for-Potential-Fund-80-03-2019.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cs.legis.wisconsin.gov/statutes/statutes/66/iii/030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dpi.wi.gov/sfs/finances/fund-info/package-cooperative-fund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Olivia.Bernitt@dpi.wi.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dpi.wi.gov/sfs" TargetMode="External"/><Relationship Id="rId4" Type="http://schemas.openxmlformats.org/officeDocument/2006/relationships/hyperlink" Target="mailto:James.Rhinerson@dpi.wi.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body" idx="1"/>
          </p:nvPr>
        </p:nvSpPr>
        <p:spPr>
          <a:xfrm>
            <a:off x="1933526" y="1766642"/>
            <a:ext cx="8614582" cy="1724085"/>
          </a:xfrm>
          <a:prstGeom prst="rect">
            <a:avLst/>
          </a:prstGeom>
          <a:noFill/>
          <a:ln>
            <a:noFill/>
          </a:ln>
        </p:spPr>
        <p:txBody>
          <a:bodyPr spcFirstLastPara="1" wrap="square" lIns="91425" tIns="45700" rIns="91425" bIns="45700" anchor="t" anchorCtr="0">
            <a:noAutofit/>
          </a:bodyPr>
          <a:lstStyle/>
          <a:p>
            <a:pPr marL="0" lvl="0" indent="0" algn="ctr" rtl="0">
              <a:lnSpc>
                <a:spcPct val="106408"/>
              </a:lnSpc>
              <a:spcBef>
                <a:spcPts val="0"/>
              </a:spcBef>
              <a:spcAft>
                <a:spcPts val="0"/>
              </a:spcAft>
              <a:buClr>
                <a:srgbClr val="333399"/>
              </a:buClr>
              <a:buSzPts val="4900"/>
              <a:buNone/>
            </a:pPr>
            <a:r>
              <a:rPr lang="en-US"/>
              <a:t>The Other Funds:</a:t>
            </a:r>
            <a:endParaRPr/>
          </a:p>
          <a:p>
            <a:pPr marL="0" lvl="0" indent="0" algn="ctr" rtl="0">
              <a:lnSpc>
                <a:spcPct val="106408"/>
              </a:lnSpc>
              <a:spcBef>
                <a:spcPts val="0"/>
              </a:spcBef>
              <a:spcAft>
                <a:spcPts val="0"/>
              </a:spcAft>
              <a:buClr>
                <a:srgbClr val="333399"/>
              </a:buClr>
              <a:buSzPts val="4900"/>
              <a:buNone/>
            </a:pPr>
            <a:r>
              <a:rPr lang="en-US"/>
              <a:t>Funds Other than 10 and 27</a:t>
            </a:r>
            <a:endParaRPr/>
          </a:p>
        </p:txBody>
      </p:sp>
      <p:sp>
        <p:nvSpPr>
          <p:cNvPr id="51" name="Google Shape;51;p1"/>
          <p:cNvSpPr txBox="1">
            <a:spLocks noGrp="1"/>
          </p:cNvSpPr>
          <p:nvPr>
            <p:ph type="body" idx="2"/>
          </p:nvPr>
        </p:nvSpPr>
        <p:spPr>
          <a:xfrm>
            <a:off x="7165876" y="3620524"/>
            <a:ext cx="5172900" cy="19113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800" b="1"/>
              <a:t>Olivia Bernitt, Auditor</a:t>
            </a:r>
            <a:endParaRPr/>
          </a:p>
          <a:p>
            <a:pPr marL="0" lvl="0" indent="0" algn="l" rtl="0">
              <a:lnSpc>
                <a:spcPct val="100000"/>
              </a:lnSpc>
              <a:spcBef>
                <a:spcPts val="900"/>
              </a:spcBef>
              <a:spcAft>
                <a:spcPts val="0"/>
              </a:spcAft>
              <a:buClr>
                <a:schemeClr val="dk1"/>
              </a:buClr>
              <a:buSzPct val="100000"/>
              <a:buNone/>
            </a:pPr>
            <a:r>
              <a:rPr lang="en-US" sz="2800" b="1"/>
              <a:t>James Rhinerson, Auditor</a:t>
            </a:r>
            <a:endParaRPr/>
          </a:p>
          <a:p>
            <a:pPr marL="0" lvl="0" indent="0" algn="l" rtl="0">
              <a:lnSpc>
                <a:spcPct val="100000"/>
              </a:lnSpc>
              <a:spcBef>
                <a:spcPts val="900"/>
              </a:spcBef>
              <a:spcAft>
                <a:spcPts val="0"/>
              </a:spcAft>
              <a:buClr>
                <a:schemeClr val="dk1"/>
              </a:buClr>
              <a:buSzPct val="100000"/>
              <a:buNone/>
            </a:pPr>
            <a:r>
              <a:rPr lang="en-US" sz="2800" b="1"/>
              <a:t>WASBO Accounting Conference</a:t>
            </a:r>
            <a:endParaRPr/>
          </a:p>
          <a:p>
            <a:pPr marL="0" lvl="0" indent="0" algn="l" rtl="0">
              <a:lnSpc>
                <a:spcPct val="100000"/>
              </a:lnSpc>
              <a:spcBef>
                <a:spcPts val="900"/>
              </a:spcBef>
              <a:spcAft>
                <a:spcPts val="0"/>
              </a:spcAft>
              <a:buClr>
                <a:schemeClr val="dk1"/>
              </a:buClr>
              <a:buSzPct val="100000"/>
              <a:buNone/>
            </a:pPr>
            <a:r>
              <a:rPr lang="en-US" sz="2800" b="1"/>
              <a:t>March</a:t>
            </a:r>
            <a:r>
              <a:rPr lang="en-US" sz="2800"/>
              <a:t> </a:t>
            </a:r>
            <a:r>
              <a:rPr lang="en-US" sz="2800" b="1"/>
              <a:t>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c1d4b3699b_0_19"/>
          <p:cNvSpPr txBox="1">
            <a:spLocks noGrp="1"/>
          </p:cNvSpPr>
          <p:nvPr>
            <p:ph type="body" idx="1"/>
          </p:nvPr>
        </p:nvSpPr>
        <p:spPr>
          <a:xfrm>
            <a:off x="0" y="1"/>
            <a:ext cx="12480900" cy="1258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Fund</a:t>
            </a:r>
            <a:r>
              <a:rPr lang="en-US" sz="5400"/>
              <a:t> 38 and Fund 39</a:t>
            </a:r>
            <a:endParaRPr/>
          </a:p>
        </p:txBody>
      </p:sp>
      <p:sp>
        <p:nvSpPr>
          <p:cNvPr id="128" name="Google Shape;128;g2c1d4b3699b_0_19"/>
          <p:cNvSpPr txBox="1">
            <a:spLocks noGrp="1"/>
          </p:cNvSpPr>
          <p:nvPr>
            <p:ph type="body" idx="2"/>
          </p:nvPr>
        </p:nvSpPr>
        <p:spPr>
          <a:xfrm>
            <a:off x="768625" y="1449650"/>
            <a:ext cx="10932900" cy="5132400"/>
          </a:xfrm>
          <a:prstGeom prst="rect">
            <a:avLst/>
          </a:prstGeom>
          <a:noFill/>
          <a:ln>
            <a:noFill/>
          </a:ln>
        </p:spPr>
        <p:txBody>
          <a:bodyPr spcFirstLastPara="1" wrap="square" lIns="91425" tIns="45700" rIns="91425" bIns="45700" anchor="t" anchorCtr="0">
            <a:normAutofit fontScale="92500"/>
          </a:bodyPr>
          <a:lstStyle/>
          <a:p>
            <a:pPr marL="468024" marR="0" lvl="0" indent="-468024" algn="l" rtl="0">
              <a:lnSpc>
                <a:spcPct val="100000"/>
              </a:lnSpc>
              <a:spcBef>
                <a:spcPts val="1800"/>
              </a:spcBef>
              <a:spcAft>
                <a:spcPts val="0"/>
              </a:spcAft>
              <a:buSzPts val="3600"/>
              <a:buChar char="•"/>
            </a:pPr>
            <a:r>
              <a:rPr lang="en-US"/>
              <a:t>Transactions related to repayment of general obligation debt, such as bonds, state trust fund loans, promissory notes</a:t>
            </a:r>
            <a:endParaRPr/>
          </a:p>
          <a:p>
            <a:pPr marL="468024" lvl="0" indent="-468024" algn="l" rtl="0">
              <a:lnSpc>
                <a:spcPct val="100000"/>
              </a:lnSpc>
              <a:spcBef>
                <a:spcPts val="1800"/>
              </a:spcBef>
              <a:spcAft>
                <a:spcPts val="0"/>
              </a:spcAft>
              <a:buClr>
                <a:schemeClr val="dk1"/>
              </a:buClr>
              <a:buSzPts val="3600"/>
              <a:buChar char="•"/>
            </a:pPr>
            <a:r>
              <a:rPr lang="en-US"/>
              <a:t>Debt tax levies should be recorded directly into these funds.</a:t>
            </a:r>
            <a:endParaRPr/>
          </a:p>
          <a:p>
            <a:pPr marL="468024" lvl="0" indent="-447450" algn="l" rtl="0">
              <a:lnSpc>
                <a:spcPct val="100000"/>
              </a:lnSpc>
              <a:spcBef>
                <a:spcPts val="1800"/>
              </a:spcBef>
              <a:spcAft>
                <a:spcPts val="0"/>
              </a:spcAft>
              <a:buSzPts val="3276"/>
              <a:buChar char="•"/>
            </a:pPr>
            <a:r>
              <a:rPr lang="en-US"/>
              <a:t>Remaining funds may not be used for any other purpose as long as a related debt remains.</a:t>
            </a:r>
            <a:endParaRPr/>
          </a:p>
          <a:p>
            <a:pPr marL="468024" lvl="0" indent="0" algn="l" rtl="0">
              <a:lnSpc>
                <a:spcPct val="100000"/>
              </a:lnSpc>
              <a:spcBef>
                <a:spcPts val="1800"/>
              </a:spcBef>
              <a:spcAft>
                <a:spcPts val="0"/>
              </a:spcAft>
              <a:buNone/>
            </a:pPr>
            <a:endParaRPr sz="100"/>
          </a:p>
          <a:p>
            <a:pPr marL="468024" lvl="0" indent="0" algn="l" rtl="0">
              <a:lnSpc>
                <a:spcPct val="100000"/>
              </a:lnSpc>
              <a:spcBef>
                <a:spcPts val="546"/>
              </a:spcBef>
              <a:spcAft>
                <a:spcPts val="0"/>
              </a:spcAft>
              <a:buNone/>
            </a:pPr>
            <a:r>
              <a:rPr lang="en-US" sz="2800" b="0" u="sng">
                <a:solidFill>
                  <a:srgbClr val="0070C0"/>
                </a:solidFill>
                <a:hlinkClick r:id="rId3">
                  <a:extLst>
                    <a:ext uri="{A12FA001-AC4F-418D-AE19-62706E023703}">
                      <ahyp:hlinkClr xmlns:ahyp="http://schemas.microsoft.com/office/drawing/2018/hyperlinkcolor" val="tx"/>
                    </a:ext>
                  </a:extLst>
                </a:hlinkClick>
              </a:rPr>
              <a:t>DPI Debt Webpage</a:t>
            </a:r>
            <a:endParaRPr sz="2800" b="0">
              <a:solidFill>
                <a:srgbClr val="0070C0"/>
              </a:solidFill>
            </a:endParaRPr>
          </a:p>
          <a:p>
            <a:pPr marL="468024" lvl="0" indent="0" algn="l" rtl="0">
              <a:lnSpc>
                <a:spcPct val="100000"/>
              </a:lnSpc>
              <a:spcBef>
                <a:spcPts val="546"/>
              </a:spcBef>
              <a:spcAft>
                <a:spcPts val="0"/>
              </a:spcAft>
              <a:buNone/>
            </a:pPr>
            <a:r>
              <a:rPr lang="en-US" sz="2800" b="0" u="sng">
                <a:solidFill>
                  <a:srgbClr val="0070C0"/>
                </a:solidFill>
                <a:hlinkClick r:id="rId4">
                  <a:extLst>
                    <a:ext uri="{A12FA001-AC4F-418D-AE19-62706E023703}">
                      <ahyp:hlinkClr xmlns:ahyp="http://schemas.microsoft.com/office/drawing/2018/hyperlinkcolor" val="tx"/>
                    </a:ext>
                  </a:extLst>
                </a:hlinkClick>
              </a:rPr>
              <a:t>Debt transaction template and example</a:t>
            </a:r>
            <a:endParaRPr/>
          </a:p>
          <a:p>
            <a:pPr marL="467873" lvl="1" indent="0" algn="l" rtl="0">
              <a:lnSpc>
                <a:spcPct val="100000"/>
              </a:lnSpc>
              <a:spcBef>
                <a:spcPts val="546"/>
              </a:spcBef>
              <a:spcAft>
                <a:spcPts val="0"/>
              </a:spcAft>
              <a:buSzPts val="2399"/>
              <a:buNone/>
            </a:pPr>
            <a:r>
              <a:rPr lang="en-US" sz="2800" b="0" u="sng">
                <a:solidFill>
                  <a:srgbClr val="0070C0"/>
                </a:solidFill>
                <a:hlinkClick r:id="rId5">
                  <a:extLst>
                    <a:ext uri="{A12FA001-AC4F-418D-AE19-62706E023703}">
                      <ahyp:hlinkClr xmlns:ahyp="http://schemas.microsoft.com/office/drawing/2018/hyperlinkcolor" val="tx"/>
                    </a:ext>
                  </a:extLst>
                </a:hlinkClick>
              </a:rPr>
              <a:t>Transfer of Fund 39 Accumulated Balance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38 and Fund 39</a:t>
            </a:r>
            <a:endParaRPr/>
          </a:p>
        </p:txBody>
      </p:sp>
      <p:sp>
        <p:nvSpPr>
          <p:cNvPr id="135" name="Google Shape;135;p8"/>
          <p:cNvSpPr txBox="1">
            <a:spLocks noGrp="1"/>
          </p:cNvSpPr>
          <p:nvPr>
            <p:ph type="body" idx="2"/>
          </p:nvPr>
        </p:nvSpPr>
        <p:spPr>
          <a:xfrm>
            <a:off x="768476" y="1410850"/>
            <a:ext cx="5472000" cy="500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46"/>
              </a:spcBef>
              <a:spcAft>
                <a:spcPts val="0"/>
              </a:spcAft>
              <a:buNone/>
            </a:pPr>
            <a:r>
              <a:rPr lang="en-US" sz="3600"/>
              <a:t>Fund 38</a:t>
            </a:r>
            <a:endParaRPr sz="3600"/>
          </a:p>
          <a:p>
            <a:pPr marL="457200" lvl="0" indent="-419100" algn="l" rtl="0">
              <a:lnSpc>
                <a:spcPct val="115000"/>
              </a:lnSpc>
              <a:spcBef>
                <a:spcPts val="546"/>
              </a:spcBef>
              <a:spcAft>
                <a:spcPts val="0"/>
              </a:spcAft>
              <a:buSzPts val="3000"/>
              <a:buChar char="•"/>
            </a:pPr>
            <a:r>
              <a:rPr lang="en-US" sz="3000" b="0"/>
              <a:t>Transactions for debt issued </a:t>
            </a:r>
            <a:r>
              <a:rPr lang="en-US" sz="3000" u="sng"/>
              <a:t>without</a:t>
            </a:r>
            <a:r>
              <a:rPr lang="en-US" sz="3000"/>
              <a:t> </a:t>
            </a:r>
            <a:r>
              <a:rPr lang="en-US" sz="3000" b="0"/>
              <a:t>referendum approval.</a:t>
            </a:r>
            <a:endParaRPr sz="3000" b="0"/>
          </a:p>
          <a:p>
            <a:pPr marL="457200" lvl="0" indent="-419100" algn="l" rtl="0">
              <a:lnSpc>
                <a:spcPct val="115000"/>
              </a:lnSpc>
              <a:spcBef>
                <a:spcPts val="1000"/>
              </a:spcBef>
              <a:spcAft>
                <a:spcPts val="1000"/>
              </a:spcAft>
              <a:buSzPts val="3000"/>
              <a:buChar char="•"/>
            </a:pPr>
            <a:r>
              <a:rPr lang="en-US" sz="3000" b="0"/>
              <a:t>Within the Revenue Limit.</a:t>
            </a:r>
            <a:endParaRPr sz="3000" b="0"/>
          </a:p>
        </p:txBody>
      </p:sp>
      <p:sp>
        <p:nvSpPr>
          <p:cNvPr id="136" name="Google Shape;136;p8"/>
          <p:cNvSpPr txBox="1">
            <a:spLocks noGrp="1"/>
          </p:cNvSpPr>
          <p:nvPr>
            <p:ph type="body" idx="2"/>
          </p:nvPr>
        </p:nvSpPr>
        <p:spPr>
          <a:xfrm>
            <a:off x="6240475" y="1410850"/>
            <a:ext cx="5472000" cy="5279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46"/>
              </a:spcBef>
              <a:spcAft>
                <a:spcPts val="0"/>
              </a:spcAft>
              <a:buNone/>
            </a:pPr>
            <a:r>
              <a:rPr lang="en-US" sz="3600"/>
              <a:t>Fund 39</a:t>
            </a:r>
            <a:endParaRPr sz="3600"/>
          </a:p>
          <a:p>
            <a:pPr marL="457200" lvl="0" indent="-419100" algn="l" rtl="0">
              <a:lnSpc>
                <a:spcPct val="115000"/>
              </a:lnSpc>
              <a:spcBef>
                <a:spcPts val="546"/>
              </a:spcBef>
              <a:spcAft>
                <a:spcPts val="0"/>
              </a:spcAft>
              <a:buSzPts val="3000"/>
              <a:buChar char="•"/>
            </a:pPr>
            <a:r>
              <a:rPr lang="en-US" sz="3000" b="0"/>
              <a:t>Transactions for debt issued </a:t>
            </a:r>
            <a:r>
              <a:rPr lang="en-US" sz="3000" u="sng"/>
              <a:t>with</a:t>
            </a:r>
            <a:r>
              <a:rPr lang="en-US" sz="3000"/>
              <a:t> </a:t>
            </a:r>
            <a:r>
              <a:rPr lang="en-US" sz="3000" b="0"/>
              <a:t>referendum approval.</a:t>
            </a:r>
            <a:endParaRPr sz="3000" b="0"/>
          </a:p>
          <a:p>
            <a:pPr marL="457200" lvl="0" indent="-419100" algn="l" rtl="0">
              <a:lnSpc>
                <a:spcPct val="115000"/>
              </a:lnSpc>
              <a:spcBef>
                <a:spcPts val="1000"/>
              </a:spcBef>
              <a:spcAft>
                <a:spcPts val="0"/>
              </a:spcAft>
              <a:buSzPts val="3000"/>
              <a:buChar char="•"/>
            </a:pPr>
            <a:r>
              <a:rPr lang="en-US" sz="3000" b="0"/>
              <a:t>Outside the Revenue Limit.</a:t>
            </a:r>
            <a:endParaRPr sz="3000" b="0"/>
          </a:p>
          <a:p>
            <a:pPr marL="457200" lvl="0" indent="-419100" algn="l" rtl="0">
              <a:lnSpc>
                <a:spcPct val="115000"/>
              </a:lnSpc>
              <a:spcBef>
                <a:spcPts val="1000"/>
              </a:spcBef>
              <a:spcAft>
                <a:spcPts val="1000"/>
              </a:spcAft>
              <a:buSzPts val="3000"/>
              <a:buChar char="•"/>
            </a:pPr>
            <a:r>
              <a:rPr lang="en-US" sz="3000" b="0"/>
              <a:t>Remaining funds transferred from Fund 39 to Fund 10 will receive a revenue limit penalty equal to the amount transferred.</a:t>
            </a:r>
            <a:endParaRPr sz="30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c1d4b3699b_0_12"/>
          <p:cNvSpPr txBox="1">
            <a:spLocks noGrp="1"/>
          </p:cNvSpPr>
          <p:nvPr>
            <p:ph type="body" idx="1"/>
          </p:nvPr>
        </p:nvSpPr>
        <p:spPr>
          <a:xfrm>
            <a:off x="0" y="1"/>
            <a:ext cx="12480900" cy="1258500"/>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4095"/>
              </a:spcAft>
              <a:buNone/>
            </a:pPr>
            <a:r>
              <a:rPr lang="en-US"/>
              <a:t>Debt Schedules</a:t>
            </a:r>
            <a:endParaRPr/>
          </a:p>
        </p:txBody>
      </p:sp>
      <p:pic>
        <p:nvPicPr>
          <p:cNvPr id="143" name="Google Shape;143;g2c1d4b3699b_0_12"/>
          <p:cNvPicPr preferRelativeResize="0"/>
          <p:nvPr/>
        </p:nvPicPr>
        <p:blipFill>
          <a:blip r:embed="rId3">
            <a:alphaModFix/>
          </a:blip>
          <a:stretch>
            <a:fillRect/>
          </a:stretch>
        </p:blipFill>
        <p:spPr>
          <a:xfrm>
            <a:off x="152425" y="1589450"/>
            <a:ext cx="12176100" cy="485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41 - Capital Expansion Fund</a:t>
            </a:r>
            <a:endParaRPr/>
          </a:p>
        </p:txBody>
      </p:sp>
      <p:sp>
        <p:nvSpPr>
          <p:cNvPr id="149" name="Google Shape;149;p9"/>
          <p:cNvSpPr txBox="1">
            <a:spLocks noGrp="1"/>
          </p:cNvSpPr>
          <p:nvPr>
            <p:ph type="body" idx="2"/>
          </p:nvPr>
        </p:nvSpPr>
        <p:spPr>
          <a:xfrm>
            <a:off x="768625" y="1258449"/>
            <a:ext cx="10933200" cy="54597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150000"/>
              </a:lnSpc>
              <a:spcBef>
                <a:spcPts val="0"/>
              </a:spcBef>
              <a:spcAft>
                <a:spcPts val="0"/>
              </a:spcAft>
              <a:buClr>
                <a:schemeClr val="dk1"/>
              </a:buClr>
              <a:buSzPts val="2200"/>
              <a:buFont typeface="Arial"/>
              <a:buChar char="•"/>
            </a:pPr>
            <a:r>
              <a:rPr lang="en-US" sz="2200" b="0">
                <a:latin typeface="Lato"/>
                <a:ea typeface="Lato"/>
                <a:cs typeface="Lato"/>
                <a:sym typeface="Lato"/>
              </a:rPr>
              <a:t>Projects financed with a tax levy per Wis. Stats. 120.10(10m)</a:t>
            </a:r>
            <a:endParaRPr/>
          </a:p>
          <a:p>
            <a:pPr marL="742950" marR="0" lvl="1"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Lato"/>
                <a:ea typeface="Lato"/>
                <a:cs typeface="Lato"/>
                <a:sym typeface="Lato"/>
              </a:rPr>
              <a:t>Levy is </a:t>
            </a:r>
            <a:r>
              <a:rPr lang="en-US" sz="2200" b="1" u="sng">
                <a:solidFill>
                  <a:schemeClr val="dk1"/>
                </a:solidFill>
                <a:latin typeface="Lato"/>
                <a:ea typeface="Lato"/>
                <a:cs typeface="Lato"/>
                <a:sym typeface="Lato"/>
              </a:rPr>
              <a:t>within</a:t>
            </a:r>
            <a:r>
              <a:rPr lang="en-US" sz="2200">
                <a:solidFill>
                  <a:schemeClr val="dk1"/>
                </a:solidFill>
                <a:latin typeface="Lato"/>
                <a:ea typeface="Lato"/>
                <a:cs typeface="Lato"/>
                <a:sym typeface="Lato"/>
              </a:rPr>
              <a:t> the Revenue Limit</a:t>
            </a:r>
            <a:endParaRPr/>
          </a:p>
          <a:p>
            <a:pPr marL="742950" lvl="1"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Lato"/>
                <a:ea typeface="Lato"/>
                <a:cs typeface="Lato"/>
                <a:sym typeface="Lato"/>
              </a:rPr>
              <a:t>Revenues cannot be redirected to use for general operations or routine maintenance</a:t>
            </a:r>
            <a:endParaRPr/>
          </a:p>
          <a:p>
            <a:pPr marL="342900" marR="0" lvl="0" indent="-342900" algn="l" rtl="0">
              <a:lnSpc>
                <a:spcPct val="150000"/>
              </a:lnSpc>
              <a:spcBef>
                <a:spcPts val="0"/>
              </a:spcBef>
              <a:spcAft>
                <a:spcPts val="0"/>
              </a:spcAft>
              <a:buClr>
                <a:schemeClr val="dk1"/>
              </a:buClr>
              <a:buSzPts val="2200"/>
              <a:buFont typeface="Arial"/>
              <a:buChar char="•"/>
            </a:pPr>
            <a:r>
              <a:rPr lang="en-US" sz="2200" b="0">
                <a:latin typeface="Lato"/>
                <a:ea typeface="Lato"/>
                <a:cs typeface="Lato"/>
                <a:sym typeface="Lato"/>
              </a:rPr>
              <a:t>Requires approval at Annual </a:t>
            </a:r>
            <a:r>
              <a:rPr lang="en-US" sz="2200" b="0">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Meeting</a:t>
            </a:r>
            <a:endParaRPr sz="2200" b="0">
              <a:latin typeface="Lato"/>
              <a:ea typeface="Lato"/>
              <a:cs typeface="Lato"/>
              <a:sym typeface="Lato"/>
            </a:endParaRPr>
          </a:p>
          <a:p>
            <a:pPr marL="742950" marR="0" lvl="0" indent="-311150" algn="l" rtl="0">
              <a:lnSpc>
                <a:spcPct val="150000"/>
              </a:lnSpc>
              <a:spcBef>
                <a:spcPts val="0"/>
              </a:spcBef>
              <a:spcAft>
                <a:spcPts val="0"/>
              </a:spcAft>
              <a:buSzPts val="2200"/>
              <a:buChar char="•"/>
            </a:pPr>
            <a:r>
              <a:rPr lang="en-US" sz="2200" b="0"/>
              <a:t>Resolution must be sent to DPI</a:t>
            </a:r>
            <a:endParaRPr sz="2200" b="0"/>
          </a:p>
          <a:p>
            <a:pPr marL="342900" marR="0" lvl="0" indent="-342900" algn="l" rtl="0">
              <a:lnSpc>
                <a:spcPct val="150000"/>
              </a:lnSpc>
              <a:spcBef>
                <a:spcPts val="0"/>
              </a:spcBef>
              <a:spcAft>
                <a:spcPts val="0"/>
              </a:spcAft>
              <a:buClr>
                <a:schemeClr val="dk1"/>
              </a:buClr>
              <a:buSzPts val="2200"/>
              <a:buFont typeface="Arial"/>
              <a:buChar char="•"/>
            </a:pPr>
            <a:r>
              <a:rPr lang="en-US" sz="2200" b="0">
                <a:latin typeface="Lato"/>
                <a:ea typeface="Lato"/>
                <a:cs typeface="Lato"/>
                <a:sym typeface="Lato"/>
              </a:rPr>
              <a:t>Restricted to eligible capital expenditures</a:t>
            </a:r>
            <a:endParaRPr/>
          </a:p>
          <a:p>
            <a:pPr marL="742950" marR="0" lvl="1"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Lato"/>
                <a:ea typeface="Lato"/>
                <a:cs typeface="Lato"/>
                <a:sym typeface="Lato"/>
              </a:rPr>
              <a:t>Acquiring and remodeling buildings and sites</a:t>
            </a:r>
            <a:endParaRPr/>
          </a:p>
          <a:p>
            <a:pPr marL="742950" marR="0" lvl="1"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Lato"/>
                <a:ea typeface="Lato"/>
                <a:cs typeface="Lato"/>
                <a:sym typeface="Lato"/>
              </a:rPr>
              <a:t>Maintenance or repair expenditures that extend or enhance the service life of building, building components, sites, and site components</a:t>
            </a:r>
            <a:endParaRPr/>
          </a:p>
          <a:p>
            <a:pPr marL="742950" marR="0" lvl="1"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Lato"/>
                <a:ea typeface="Lato"/>
                <a:cs typeface="Lato"/>
                <a:sym typeface="Lato"/>
              </a:rPr>
              <a:t>Equipment and furnishing </a:t>
            </a:r>
            <a:r>
              <a:rPr lang="en-US" sz="2200" b="1" u="sng">
                <a:solidFill>
                  <a:schemeClr val="dk1"/>
                </a:solidFill>
                <a:latin typeface="Lato"/>
                <a:ea typeface="Lato"/>
                <a:cs typeface="Lato"/>
                <a:sym typeface="Lato"/>
              </a:rPr>
              <a:t>NOT ALLOWED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Why use Fund 41?</a:t>
            </a:r>
            <a:endParaRPr/>
          </a:p>
        </p:txBody>
      </p:sp>
      <p:sp>
        <p:nvSpPr>
          <p:cNvPr id="155" name="Google Shape;155;p10"/>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468024" lvl="0" indent="-468024" algn="l" rtl="0">
              <a:lnSpc>
                <a:spcPct val="100000"/>
              </a:lnSpc>
              <a:spcBef>
                <a:spcPts val="0"/>
              </a:spcBef>
              <a:spcAft>
                <a:spcPts val="0"/>
              </a:spcAft>
              <a:buClr>
                <a:schemeClr val="dk1"/>
              </a:buClr>
              <a:buSzPts val="2800"/>
              <a:buChar char="•"/>
            </a:pPr>
            <a:r>
              <a:rPr lang="en-US" sz="2800" b="0">
                <a:latin typeface="Lato"/>
                <a:ea typeface="Lato"/>
                <a:cs typeface="Lato"/>
                <a:sym typeface="Lato"/>
              </a:rPr>
              <a:t>Expenses amortized over length of time</a:t>
            </a:r>
            <a:endParaRPr/>
          </a:p>
          <a:p>
            <a:pPr marL="0" lvl="0" indent="0" algn="l" rtl="0">
              <a:lnSpc>
                <a:spcPct val="100000"/>
              </a:lnSpc>
              <a:spcBef>
                <a:spcPts val="873"/>
              </a:spcBef>
              <a:spcAft>
                <a:spcPts val="0"/>
              </a:spcAft>
              <a:buClr>
                <a:schemeClr val="dk1"/>
              </a:buClr>
              <a:buSzPts val="2800"/>
              <a:buNone/>
            </a:pPr>
            <a:endParaRPr sz="2800" b="0">
              <a:latin typeface="Lato"/>
              <a:ea typeface="Lato"/>
              <a:cs typeface="Lato"/>
              <a:sym typeface="Lato"/>
            </a:endParaRPr>
          </a:p>
          <a:p>
            <a:pPr marL="468024" lvl="0" indent="-468024" algn="l" rtl="0">
              <a:lnSpc>
                <a:spcPct val="100000"/>
              </a:lnSpc>
              <a:spcBef>
                <a:spcPts val="573"/>
              </a:spcBef>
              <a:spcAft>
                <a:spcPts val="0"/>
              </a:spcAft>
              <a:buClr>
                <a:schemeClr val="dk1"/>
              </a:buClr>
              <a:buSzPts val="2800"/>
              <a:buChar char="•"/>
            </a:pPr>
            <a:r>
              <a:rPr lang="en-US" sz="2800" b="0">
                <a:latin typeface="Lato"/>
                <a:ea typeface="Lato"/>
                <a:cs typeface="Lato"/>
                <a:sym typeface="Lato"/>
              </a:rPr>
              <a:t>In year of spending - reduces shared costs in aid formula</a:t>
            </a:r>
            <a:endParaRPr/>
          </a:p>
          <a:p>
            <a:pPr marL="936048" lvl="1" indent="-468024" algn="l" rtl="0">
              <a:lnSpc>
                <a:spcPct val="100000"/>
              </a:lnSpc>
              <a:spcBef>
                <a:spcPts val="300"/>
              </a:spcBef>
              <a:spcAft>
                <a:spcPts val="0"/>
              </a:spcAft>
              <a:buClr>
                <a:schemeClr val="dk1"/>
              </a:buClr>
              <a:buSzPts val="2800"/>
              <a:buFont typeface="Arial"/>
              <a:buChar char="•"/>
            </a:pPr>
            <a:r>
              <a:rPr lang="en-US" sz="2800" b="1" u="sng">
                <a:solidFill>
                  <a:schemeClr val="dk1"/>
                </a:solidFill>
                <a:latin typeface="Lato"/>
                <a:ea typeface="Lato"/>
                <a:cs typeface="Lato"/>
                <a:sym typeface="Lato"/>
              </a:rPr>
              <a:t>Can</a:t>
            </a:r>
            <a:r>
              <a:rPr lang="en-US" sz="2800">
                <a:solidFill>
                  <a:schemeClr val="dk1"/>
                </a:solidFill>
                <a:latin typeface="Lato"/>
                <a:ea typeface="Lato"/>
                <a:cs typeface="Lato"/>
                <a:sym typeface="Lato"/>
              </a:rPr>
              <a:t> reduce the impact of negative tertiary aid for districts in that position</a:t>
            </a:r>
            <a:endParaRPr/>
          </a:p>
          <a:p>
            <a:pPr marL="936048" lvl="1" indent="-468024" algn="l" rtl="0">
              <a:lnSpc>
                <a:spcPct val="100000"/>
              </a:lnSpc>
              <a:spcBef>
                <a:spcPts val="300"/>
              </a:spcBef>
              <a:spcAft>
                <a:spcPts val="0"/>
              </a:spcAft>
              <a:buClr>
                <a:schemeClr val="dk1"/>
              </a:buClr>
              <a:buSzPts val="2800"/>
              <a:buFont typeface="Arial"/>
              <a:buChar char="•"/>
            </a:pPr>
            <a:r>
              <a:rPr lang="en-US" sz="2800">
                <a:solidFill>
                  <a:schemeClr val="dk1"/>
                </a:solidFill>
                <a:latin typeface="Lato"/>
                <a:ea typeface="Lato"/>
                <a:cs typeface="Lato"/>
                <a:sym typeface="Lato"/>
              </a:rPr>
              <a:t>Smooth out aid for positively aided districts.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lnSpc>
                <a:spcPct val="100000"/>
              </a:lnSpc>
              <a:spcBef>
                <a:spcPts val="0"/>
              </a:spcBef>
              <a:spcAft>
                <a:spcPts val="0"/>
              </a:spcAft>
              <a:buClr>
                <a:schemeClr val="lt1"/>
              </a:buClr>
              <a:buSzPct val="100000"/>
              <a:buNone/>
            </a:pPr>
            <a:r>
              <a:rPr lang="en-US" sz="6000">
                <a:solidFill>
                  <a:schemeClr val="lt1"/>
                </a:solidFill>
                <a:latin typeface="Lato Black"/>
                <a:ea typeface="Lato Black"/>
                <a:cs typeface="Lato Black"/>
                <a:sym typeface="Lato Black"/>
              </a:rPr>
              <a:t> Fund </a:t>
            </a:r>
            <a:r>
              <a:rPr lang="en-US" sz="6000">
                <a:solidFill>
                  <a:srgbClr val="F2F8EC"/>
                </a:solidFill>
                <a:latin typeface="Lato Black"/>
                <a:ea typeface="Lato Black"/>
                <a:cs typeface="Lato Black"/>
                <a:sym typeface="Lato Black"/>
              </a:rPr>
              <a:t>41 - </a:t>
            </a:r>
            <a:r>
              <a:rPr lang="en-US" sz="5400">
                <a:solidFill>
                  <a:srgbClr val="F2F8EC"/>
                </a:solidFill>
                <a:latin typeface="Lato Black"/>
                <a:ea typeface="Lato Black"/>
                <a:cs typeface="Lato Black"/>
                <a:sym typeface="Lato Black"/>
              </a:rPr>
              <a:t>Amortizing Expenditures Over Time</a:t>
            </a:r>
            <a:endParaRPr/>
          </a:p>
        </p:txBody>
      </p:sp>
      <p:graphicFrame>
        <p:nvGraphicFramePr>
          <p:cNvPr id="161" name="Google Shape;161;p11"/>
          <p:cNvGraphicFramePr/>
          <p:nvPr/>
        </p:nvGraphicFramePr>
        <p:xfrm>
          <a:off x="1046331" y="1418738"/>
          <a:ext cx="3000000" cy="3000000"/>
        </p:xfrm>
        <a:graphic>
          <a:graphicData uri="http://schemas.openxmlformats.org/drawingml/2006/table">
            <a:tbl>
              <a:tblPr>
                <a:noFill/>
                <a:tableStyleId>{E47CF289-6C44-476D-9B06-AD9E3635DD75}</a:tableStyleId>
              </a:tblPr>
              <a:tblGrid>
                <a:gridCol w="421325">
                  <a:extLst>
                    <a:ext uri="{9D8B030D-6E8A-4147-A177-3AD203B41FA5}">
                      <a16:colId xmlns:a16="http://schemas.microsoft.com/office/drawing/2014/main" val="20000"/>
                    </a:ext>
                  </a:extLst>
                </a:gridCol>
                <a:gridCol w="1028050">
                  <a:extLst>
                    <a:ext uri="{9D8B030D-6E8A-4147-A177-3AD203B41FA5}">
                      <a16:colId xmlns:a16="http://schemas.microsoft.com/office/drawing/2014/main" val="20001"/>
                    </a:ext>
                  </a:extLst>
                </a:gridCol>
                <a:gridCol w="1146025">
                  <a:extLst>
                    <a:ext uri="{9D8B030D-6E8A-4147-A177-3AD203B41FA5}">
                      <a16:colId xmlns:a16="http://schemas.microsoft.com/office/drawing/2014/main" val="20002"/>
                    </a:ext>
                  </a:extLst>
                </a:gridCol>
                <a:gridCol w="1028050">
                  <a:extLst>
                    <a:ext uri="{9D8B030D-6E8A-4147-A177-3AD203B41FA5}">
                      <a16:colId xmlns:a16="http://schemas.microsoft.com/office/drawing/2014/main" val="20003"/>
                    </a:ext>
                  </a:extLst>
                </a:gridCol>
                <a:gridCol w="1028050">
                  <a:extLst>
                    <a:ext uri="{9D8B030D-6E8A-4147-A177-3AD203B41FA5}">
                      <a16:colId xmlns:a16="http://schemas.microsoft.com/office/drawing/2014/main" val="20004"/>
                    </a:ext>
                  </a:extLst>
                </a:gridCol>
                <a:gridCol w="1028050">
                  <a:extLst>
                    <a:ext uri="{9D8B030D-6E8A-4147-A177-3AD203B41FA5}">
                      <a16:colId xmlns:a16="http://schemas.microsoft.com/office/drawing/2014/main" val="20005"/>
                    </a:ext>
                  </a:extLst>
                </a:gridCol>
                <a:gridCol w="1028050">
                  <a:extLst>
                    <a:ext uri="{9D8B030D-6E8A-4147-A177-3AD203B41FA5}">
                      <a16:colId xmlns:a16="http://schemas.microsoft.com/office/drawing/2014/main" val="20006"/>
                    </a:ext>
                  </a:extLst>
                </a:gridCol>
                <a:gridCol w="1028050">
                  <a:extLst>
                    <a:ext uri="{9D8B030D-6E8A-4147-A177-3AD203B41FA5}">
                      <a16:colId xmlns:a16="http://schemas.microsoft.com/office/drawing/2014/main" val="20007"/>
                    </a:ext>
                  </a:extLst>
                </a:gridCol>
                <a:gridCol w="926925">
                  <a:extLst>
                    <a:ext uri="{9D8B030D-6E8A-4147-A177-3AD203B41FA5}">
                      <a16:colId xmlns:a16="http://schemas.microsoft.com/office/drawing/2014/main" val="20008"/>
                    </a:ext>
                  </a:extLst>
                </a:gridCol>
                <a:gridCol w="1162875">
                  <a:extLst>
                    <a:ext uri="{9D8B030D-6E8A-4147-A177-3AD203B41FA5}">
                      <a16:colId xmlns:a16="http://schemas.microsoft.com/office/drawing/2014/main" val="20009"/>
                    </a:ext>
                  </a:extLst>
                </a:gridCol>
              </a:tblGrid>
              <a:tr h="919650">
                <a:tc>
                  <a:txBody>
                    <a:bodyPr/>
                    <a:lstStyle/>
                    <a:p>
                      <a:pPr marL="0" marR="0" lvl="0" indent="0" algn="ctr" rtl="0">
                        <a:spcBef>
                          <a:spcPts val="0"/>
                        </a:spcBef>
                        <a:spcAft>
                          <a:spcPts val="0"/>
                        </a:spcAft>
                        <a:buNone/>
                      </a:pPr>
                      <a:r>
                        <a:rPr lang="en-US" sz="2300" b="1" i="0" u="none" strike="noStrike" cap="none">
                          <a:solidFill>
                            <a:srgbClr val="FFFFFF"/>
                          </a:solidFill>
                          <a:latin typeface="Lato"/>
                          <a:ea typeface="Lato"/>
                          <a:cs typeface="Lato"/>
                          <a:sym typeface="Lato"/>
                        </a:rPr>
                        <a:t>Yr</a:t>
                      </a:r>
                      <a:endParaRPr/>
                    </a:p>
                  </a:txBody>
                  <a:tcPr marL="10300" marR="10300" marT="10300" marB="0" anchor="ctr">
                    <a:lnL w="1905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388C"/>
                    </a:solidFill>
                  </a:tcPr>
                </a:tc>
                <a:tc>
                  <a:txBody>
                    <a:bodyPr/>
                    <a:lstStyle/>
                    <a:p>
                      <a:pPr marL="0" marR="0" lvl="0" indent="0" algn="ctr" rtl="0">
                        <a:spcBef>
                          <a:spcPts val="0"/>
                        </a:spcBef>
                        <a:spcAft>
                          <a:spcPts val="0"/>
                        </a:spcAft>
                        <a:buNone/>
                      </a:pPr>
                      <a:r>
                        <a:rPr lang="en-US" sz="2300" b="1" i="0" u="none" strike="noStrike" cap="none">
                          <a:solidFill>
                            <a:srgbClr val="FFFFFF"/>
                          </a:solidFill>
                          <a:latin typeface="Lato"/>
                          <a:ea typeface="Lato"/>
                          <a:cs typeface="Lato"/>
                          <a:sym typeface="Lato"/>
                        </a:rPr>
                        <a:t>Levy</a:t>
                      </a:r>
                      <a:endParaRPr/>
                    </a:p>
                  </a:txBody>
                  <a:tcPr marL="10300" marR="1030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388C"/>
                    </a:solidFill>
                  </a:tcPr>
                </a:tc>
                <a:tc>
                  <a:txBody>
                    <a:bodyPr/>
                    <a:lstStyle/>
                    <a:p>
                      <a:pPr marL="0" marR="0" lvl="0" indent="0" algn="ctr" rtl="0">
                        <a:spcBef>
                          <a:spcPts val="0"/>
                        </a:spcBef>
                        <a:spcAft>
                          <a:spcPts val="0"/>
                        </a:spcAft>
                        <a:buNone/>
                      </a:pPr>
                      <a:r>
                        <a:rPr lang="en-US" sz="2300" b="1" i="0" u="none" strike="noStrike" cap="none">
                          <a:solidFill>
                            <a:srgbClr val="FFFFFF"/>
                          </a:solidFill>
                          <a:latin typeface="Lato"/>
                          <a:ea typeface="Lato"/>
                          <a:cs typeface="Lato"/>
                          <a:sym typeface="Lato"/>
                        </a:rPr>
                        <a:t>Expend.</a:t>
                      </a:r>
                      <a:endParaRPr/>
                    </a:p>
                  </a:txBody>
                  <a:tcPr marL="10300" marR="1030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388C"/>
                    </a:solidFill>
                  </a:tcPr>
                </a:tc>
                <a:tc gridSpan="6">
                  <a:txBody>
                    <a:bodyPr/>
                    <a:lstStyle/>
                    <a:p>
                      <a:pPr marL="0" marR="0" lvl="0" indent="0" algn="ctr" rtl="0">
                        <a:spcBef>
                          <a:spcPts val="0"/>
                        </a:spcBef>
                        <a:spcAft>
                          <a:spcPts val="0"/>
                        </a:spcAft>
                        <a:buNone/>
                      </a:pPr>
                      <a:r>
                        <a:rPr lang="en-US" sz="2300" b="1" i="0" u="none" strike="noStrike" cap="none">
                          <a:solidFill>
                            <a:srgbClr val="FFFFFF"/>
                          </a:solidFill>
                          <a:latin typeface="Lato"/>
                          <a:ea typeface="Lato"/>
                          <a:cs typeface="Lato"/>
                          <a:sym typeface="Lato"/>
                        </a:rPr>
                        <a:t>Amortized Expenditures</a:t>
                      </a:r>
                      <a:endParaRPr/>
                    </a:p>
                  </a:txBody>
                  <a:tcPr marL="10300" marR="1030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38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2300" b="1" i="0" u="none" strike="noStrike" cap="none">
                          <a:solidFill>
                            <a:srgbClr val="FFFFFF"/>
                          </a:solidFill>
                          <a:latin typeface="Lato"/>
                          <a:ea typeface="Lato"/>
                          <a:cs typeface="Lato"/>
                          <a:sym typeface="Lato"/>
                        </a:rPr>
                        <a:t>Total Amount</a:t>
                      </a:r>
                      <a:endParaRPr/>
                    </a:p>
                  </a:txBody>
                  <a:tcPr marL="10300" marR="10300" marT="10300" marB="0" anchor="ctr">
                    <a:lnL w="1270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388C"/>
                    </a:solidFill>
                  </a:tcPr>
                </a:tc>
                <a:extLst>
                  <a:ext uri="{0D108BD9-81ED-4DB2-BD59-A6C34878D82A}">
                    <a16:rowId xmlns:a16="http://schemas.microsoft.com/office/drawing/2014/main" val="10000"/>
                  </a:ext>
                </a:extLst>
              </a:tr>
              <a:tr h="408725">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a:t>
                      </a:r>
                      <a:endParaRPr/>
                    </a:p>
                  </a:txBody>
                  <a:tcPr marL="10300" marR="10300" marT="10300" marB="0" anchor="ctr">
                    <a:lnL w="1905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extLst>
                  <a:ext uri="{0D108BD9-81ED-4DB2-BD59-A6C34878D82A}">
                    <a16:rowId xmlns:a16="http://schemas.microsoft.com/office/drawing/2014/main" val="10001"/>
                  </a:ext>
                </a:extLst>
              </a:tr>
              <a:tr h="398500">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a:t>
                      </a:r>
                      <a:endParaRPr/>
                    </a:p>
                  </a:txBody>
                  <a:tcPr marL="10300" marR="10300" marT="10300" marB="0" anchor="ctr">
                    <a:lnL w="1905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$50,000 </a:t>
                      </a:r>
                      <a:endParaRPr/>
                    </a:p>
                  </a:txBody>
                  <a:tcPr marL="10300" marR="123750" marT="10300" marB="0" anchor="ctr">
                    <a:lnL w="1270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extLst>
                  <a:ext uri="{0D108BD9-81ED-4DB2-BD59-A6C34878D82A}">
                    <a16:rowId xmlns:a16="http://schemas.microsoft.com/office/drawing/2014/main" val="10002"/>
                  </a:ext>
                </a:extLst>
              </a:tr>
              <a:tr h="398500">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3</a:t>
                      </a:r>
                      <a:endParaRPr/>
                    </a:p>
                  </a:txBody>
                  <a:tcPr marL="10300" marR="10300" marT="10300" marB="0" anchor="ctr">
                    <a:lnL w="1905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$33,333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$83,333 </a:t>
                      </a:r>
                      <a:endParaRPr/>
                    </a:p>
                  </a:txBody>
                  <a:tcPr marL="10300" marR="123750" marT="10300" marB="0" anchor="ctr">
                    <a:lnL w="1270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EDB"/>
                    </a:solidFill>
                  </a:tcPr>
                </a:tc>
                <a:extLst>
                  <a:ext uri="{0D108BD9-81ED-4DB2-BD59-A6C34878D82A}">
                    <a16:rowId xmlns:a16="http://schemas.microsoft.com/office/drawing/2014/main" val="10003"/>
                  </a:ext>
                </a:extLst>
              </a:tr>
              <a:tr h="398500">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4</a:t>
                      </a:r>
                      <a:endParaRPr/>
                    </a:p>
                  </a:txBody>
                  <a:tcPr marL="10300" marR="10300" marT="10300" marB="0" anchor="ctr">
                    <a:lnL w="1905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$33,333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$58,333 </a:t>
                      </a:r>
                      <a:endParaRPr/>
                    </a:p>
                  </a:txBody>
                  <a:tcPr marL="10300" marR="123750" marT="10300" marB="0" anchor="ctr">
                    <a:lnL w="1270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8EE"/>
                    </a:solidFill>
                  </a:tcPr>
                </a:tc>
                <a:extLst>
                  <a:ext uri="{0D108BD9-81ED-4DB2-BD59-A6C34878D82A}">
                    <a16:rowId xmlns:a16="http://schemas.microsoft.com/office/drawing/2014/main" val="10004"/>
                  </a:ext>
                </a:extLst>
              </a:tr>
              <a:tr h="398025">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a:t>
                      </a:r>
                      <a:endParaRPr/>
                    </a:p>
                  </a:txBody>
                  <a:tcPr marL="10300" marR="10300" marT="10300" marB="0" anchor="ctr">
                    <a:lnL w="1905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$33,334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$78,333 </a:t>
                      </a:r>
                      <a:endParaRPr/>
                    </a:p>
                  </a:txBody>
                  <a:tcPr marL="10300" marR="123750" marT="10300" marB="0" anchor="ctr">
                    <a:lnL w="1270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extLst>
                  <a:ext uri="{0D108BD9-81ED-4DB2-BD59-A6C34878D82A}">
                    <a16:rowId xmlns:a16="http://schemas.microsoft.com/office/drawing/2014/main" val="10005"/>
                  </a:ext>
                </a:extLst>
              </a:tr>
              <a:tr h="398025">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6</a:t>
                      </a:r>
                      <a:endParaRPr/>
                    </a:p>
                  </a:txBody>
                  <a:tcPr marL="10300" marR="10300" marT="1030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$20,000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$50,000 </a:t>
                      </a:r>
                      <a:endParaRPr/>
                    </a:p>
                  </a:txBody>
                  <a:tcPr marL="10300" marR="123750" marT="10300" marB="0"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extLst>
                  <a:ext uri="{0D108BD9-81ED-4DB2-BD59-A6C34878D82A}">
                    <a16:rowId xmlns:a16="http://schemas.microsoft.com/office/drawing/2014/main" val="10006"/>
                  </a:ext>
                </a:extLst>
              </a:tr>
              <a:tr h="398025">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7</a:t>
                      </a:r>
                      <a:endParaRPr/>
                    </a:p>
                  </a:txBody>
                  <a:tcPr marL="10300" marR="10300" marT="1030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$20,000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$50,000 </a:t>
                      </a:r>
                      <a:endParaRPr/>
                    </a:p>
                  </a:txBody>
                  <a:tcPr marL="10300" marR="123750" marT="10300" marB="0"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extLst>
                  <a:ext uri="{0D108BD9-81ED-4DB2-BD59-A6C34878D82A}">
                    <a16:rowId xmlns:a16="http://schemas.microsoft.com/office/drawing/2014/main" val="10007"/>
                  </a:ext>
                </a:extLst>
              </a:tr>
              <a:tr h="398025">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8</a:t>
                      </a:r>
                      <a:endParaRPr/>
                    </a:p>
                  </a:txBody>
                  <a:tcPr marL="10300" marR="10300" marT="1030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$20,000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8EE"/>
                    </a:solidFill>
                  </a:tcPr>
                </a:tc>
                <a:extLst>
                  <a:ext uri="{0D108BD9-81ED-4DB2-BD59-A6C34878D82A}">
                    <a16:rowId xmlns:a16="http://schemas.microsoft.com/office/drawing/2014/main" val="10008"/>
                  </a:ext>
                </a:extLst>
              </a:tr>
              <a:tr h="398025">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9</a:t>
                      </a:r>
                      <a:endParaRPr/>
                    </a:p>
                  </a:txBody>
                  <a:tcPr marL="10300" marR="10300" marT="1030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$20,000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EDB"/>
                    </a:solidFill>
                  </a:tcPr>
                </a:tc>
                <a:extLst>
                  <a:ext uri="{0D108BD9-81ED-4DB2-BD59-A6C34878D82A}">
                    <a16:rowId xmlns:a16="http://schemas.microsoft.com/office/drawing/2014/main" val="10009"/>
                  </a:ext>
                </a:extLst>
              </a:tr>
              <a:tr h="398500">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a:t>
                      </a:r>
                      <a:endParaRPr/>
                    </a:p>
                  </a:txBody>
                  <a:tcPr marL="10300" marR="10300" marT="10300" marB="0"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2500" b="0" i="0" u="none" strike="noStrike" cap="none">
                          <a:solidFill>
                            <a:srgbClr val="000000"/>
                          </a:solidFill>
                          <a:latin typeface="Arial"/>
                          <a:ea typeface="Arial"/>
                          <a:cs typeface="Arial"/>
                          <a:sym typeface="Arial"/>
                        </a:rPr>
                        <a:t> </a:t>
                      </a:r>
                      <a:endParaRPr/>
                    </a:p>
                  </a:txBody>
                  <a:tcPr marL="10300" marR="123750" marT="103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 </a:t>
                      </a:r>
                      <a:endParaRPr/>
                    </a:p>
                  </a:txBody>
                  <a:tcPr marL="10300" marR="123750" marT="10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$5,000 </a:t>
                      </a:r>
                      <a:endParaRPr/>
                    </a:p>
                  </a:txBody>
                  <a:tcPr marL="10300" marR="123750" marT="10300" marB="0"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8EE"/>
                    </a:solidFill>
                  </a:tcPr>
                </a:tc>
                <a:extLst>
                  <a:ext uri="{0D108BD9-81ED-4DB2-BD59-A6C34878D82A}">
                    <a16:rowId xmlns:a16="http://schemas.microsoft.com/office/drawing/2014/main" val="10010"/>
                  </a:ext>
                </a:extLst>
              </a:tr>
              <a:tr h="316775">
                <a:tc>
                  <a:txBody>
                    <a:bodyPr/>
                    <a:lstStyle/>
                    <a:p>
                      <a:pPr marL="0" marR="0" lvl="0" indent="0" algn="ct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T</a:t>
                      </a:r>
                      <a:endParaRPr/>
                    </a:p>
                  </a:txBody>
                  <a:tcPr marL="10300" marR="10300" marT="10300" marB="0" anchor="ctr">
                    <a:lnL w="1905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$525,000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$525,000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$100,000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$25,000 </a:t>
                      </a:r>
                      <a:endParaRPr/>
                    </a:p>
                  </a:txBody>
                  <a:tcPr marL="10300" marR="123750" marT="103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tc>
                  <a:txBody>
                    <a:bodyPr/>
                    <a:lstStyle/>
                    <a:p>
                      <a:pPr marL="0" marR="0" lvl="0" indent="0" algn="r" rtl="0">
                        <a:spcBef>
                          <a:spcPts val="0"/>
                        </a:spcBef>
                        <a:spcAft>
                          <a:spcPts val="0"/>
                        </a:spcAft>
                        <a:buNone/>
                      </a:pPr>
                      <a:r>
                        <a:rPr lang="en-US" sz="1900" b="1" i="0" u="none" strike="noStrike" cap="none">
                          <a:solidFill>
                            <a:srgbClr val="000000"/>
                          </a:solidFill>
                          <a:latin typeface="Arial Narrow"/>
                          <a:ea typeface="Arial Narrow"/>
                          <a:cs typeface="Arial Narrow"/>
                          <a:sym typeface="Arial Narrow"/>
                        </a:rPr>
                        <a:t>$525,000 </a:t>
                      </a:r>
                      <a:endParaRPr/>
                    </a:p>
                  </a:txBody>
                  <a:tcPr marL="10300" marR="123750" marT="10300" marB="0" anchor="ctr">
                    <a:lnL w="1270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EDB"/>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sz="3600">
                <a:solidFill>
                  <a:schemeClr val="lt1"/>
                </a:solidFill>
                <a:latin typeface="Lato Black"/>
                <a:ea typeface="Lato Black"/>
                <a:cs typeface="Lato Black"/>
                <a:sym typeface="Lato Black"/>
              </a:rPr>
              <a:t> Fund 46 - Long-term Capital Improvement Trust Fund </a:t>
            </a:r>
            <a:endParaRPr sz="3200"/>
          </a:p>
        </p:txBody>
      </p:sp>
      <p:sp>
        <p:nvSpPr>
          <p:cNvPr id="168" name="Google Shape;168;p12"/>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4334" lvl="0" indent="-4334" algn="l" rtl="0">
              <a:lnSpc>
                <a:spcPct val="100000"/>
              </a:lnSpc>
              <a:spcBef>
                <a:spcPts val="0"/>
              </a:spcBef>
              <a:spcAft>
                <a:spcPts val="0"/>
              </a:spcAft>
              <a:buClr>
                <a:schemeClr val="dk1"/>
              </a:buClr>
              <a:buSzPts val="2800"/>
              <a:buNone/>
            </a:pPr>
            <a:r>
              <a:rPr lang="en-US" sz="2800" b="0">
                <a:latin typeface="Lato"/>
                <a:ea typeface="Lato"/>
                <a:cs typeface="Lato"/>
                <a:sym typeface="Lato"/>
              </a:rPr>
              <a:t>A school board may establish a </a:t>
            </a:r>
            <a:r>
              <a:rPr lang="en-US" sz="2800" b="0" u="sng">
                <a:latin typeface="Lato"/>
                <a:ea typeface="Lato"/>
                <a:cs typeface="Lato"/>
                <a:sym typeface="Lato"/>
              </a:rPr>
              <a:t>“trust”</a:t>
            </a:r>
            <a:r>
              <a:rPr lang="en-US" sz="2800" b="0">
                <a:latin typeface="Lato"/>
                <a:ea typeface="Lato"/>
                <a:cs typeface="Lato"/>
                <a:sym typeface="Lato"/>
              </a:rPr>
              <a:t> to fund </a:t>
            </a:r>
            <a:r>
              <a:rPr lang="en-US" sz="2800" b="0" u="sng">
                <a:latin typeface="Lato"/>
                <a:ea typeface="Lato"/>
                <a:cs typeface="Lato"/>
                <a:sym typeface="Lato"/>
              </a:rPr>
              <a:t>capital improvement projects</a:t>
            </a:r>
            <a:r>
              <a:rPr lang="en-US" sz="2800" b="0">
                <a:latin typeface="Lato"/>
                <a:ea typeface="Lato"/>
                <a:cs typeface="Lato"/>
                <a:sym typeface="Lato"/>
              </a:rPr>
              <a:t> per their ten-year long-term capital improvement plan.  </a:t>
            </a:r>
            <a:endParaRPr sz="1200" b="0" i="1">
              <a:latin typeface="Lato"/>
              <a:ea typeface="Lato"/>
              <a:cs typeface="Lato"/>
              <a:sym typeface="Lato"/>
            </a:endParaRPr>
          </a:p>
          <a:p>
            <a:pPr marL="468024" lvl="0" indent="-468024" algn="l" rtl="0">
              <a:lnSpc>
                <a:spcPct val="100000"/>
              </a:lnSpc>
              <a:spcBef>
                <a:spcPts val="1473"/>
              </a:spcBef>
              <a:spcAft>
                <a:spcPts val="0"/>
              </a:spcAft>
              <a:buClr>
                <a:schemeClr val="dk1"/>
              </a:buClr>
              <a:buSzPts val="2800"/>
              <a:buNone/>
            </a:pPr>
            <a:r>
              <a:rPr lang="en-US" sz="2800" b="0" i="1">
                <a:latin typeface="Lato"/>
                <a:ea typeface="Lato"/>
                <a:cs typeface="Lato"/>
                <a:sym typeface="Lato"/>
              </a:rPr>
              <a:t>REQUIREMENTS - Getting Started</a:t>
            </a:r>
            <a:endParaRPr/>
          </a:p>
          <a:p>
            <a:pPr marL="624032" lvl="0" indent="-520027" algn="l" rtl="0">
              <a:lnSpc>
                <a:spcPct val="100000"/>
              </a:lnSpc>
              <a:spcBef>
                <a:spcPts val="546"/>
              </a:spcBef>
              <a:spcAft>
                <a:spcPts val="0"/>
              </a:spcAft>
              <a:buClr>
                <a:schemeClr val="dk1"/>
              </a:buClr>
              <a:buSzPts val="2800"/>
              <a:buFont typeface="Arial"/>
              <a:buAutoNum type="arabicPeriod"/>
            </a:pPr>
            <a:r>
              <a:rPr lang="en-US" sz="2800" b="0">
                <a:solidFill>
                  <a:schemeClr val="dk1"/>
                </a:solidFill>
                <a:latin typeface="Lato"/>
                <a:ea typeface="Lato"/>
                <a:cs typeface="Lato"/>
                <a:sym typeface="Lato"/>
              </a:rPr>
              <a:t>Board approved 10-year capital improvement plan.</a:t>
            </a:r>
            <a:endParaRPr/>
          </a:p>
          <a:p>
            <a:pPr marL="624032" lvl="0" indent="-520027" algn="l" rtl="0">
              <a:lnSpc>
                <a:spcPct val="100000"/>
              </a:lnSpc>
              <a:spcBef>
                <a:spcPts val="546"/>
              </a:spcBef>
              <a:spcAft>
                <a:spcPts val="0"/>
              </a:spcAft>
              <a:buClr>
                <a:schemeClr val="dk1"/>
              </a:buClr>
              <a:buSzPts val="2800"/>
              <a:buFont typeface="Arial"/>
              <a:buAutoNum type="arabicPeriod"/>
            </a:pPr>
            <a:r>
              <a:rPr lang="en-US" sz="2800" b="0">
                <a:solidFill>
                  <a:schemeClr val="dk1"/>
                </a:solidFill>
                <a:latin typeface="Lato"/>
                <a:ea typeface="Lato"/>
                <a:cs typeface="Lato"/>
                <a:sym typeface="Lato"/>
              </a:rPr>
              <a:t>Board resolution to establish a trust.</a:t>
            </a:r>
            <a:endParaRPr/>
          </a:p>
          <a:p>
            <a:pPr marL="624032" lvl="0" indent="-520026" algn="l" rtl="0">
              <a:lnSpc>
                <a:spcPct val="100000"/>
              </a:lnSpc>
              <a:spcBef>
                <a:spcPts val="546"/>
              </a:spcBef>
              <a:spcAft>
                <a:spcPts val="0"/>
              </a:spcAft>
              <a:buClr>
                <a:schemeClr val="dk1"/>
              </a:buClr>
              <a:buSzPts val="2800"/>
              <a:buFont typeface="Arial"/>
              <a:buAutoNum type="arabicPeriod"/>
            </a:pPr>
            <a:r>
              <a:rPr lang="en-US" sz="2800" b="0">
                <a:solidFill>
                  <a:schemeClr val="dk1"/>
                </a:solidFill>
                <a:latin typeface="Lato"/>
                <a:ea typeface="Lato"/>
                <a:cs typeface="Lato"/>
                <a:sym typeface="Lato"/>
              </a:rPr>
              <a:t>Creation of a segregated bank account.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46 - Restrictions</a:t>
            </a:r>
            <a:endParaRPr/>
          </a:p>
        </p:txBody>
      </p:sp>
      <p:sp>
        <p:nvSpPr>
          <p:cNvPr id="175" name="Google Shape;175;p13"/>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509202" lvl="0" indent="-457200" algn="l" rtl="0">
              <a:lnSpc>
                <a:spcPct val="100000"/>
              </a:lnSpc>
              <a:spcBef>
                <a:spcPts val="0"/>
              </a:spcBef>
              <a:spcAft>
                <a:spcPts val="0"/>
              </a:spcAft>
              <a:buClr>
                <a:schemeClr val="dk1"/>
              </a:buClr>
              <a:buSzPts val="2800"/>
              <a:buChar char="•"/>
            </a:pPr>
            <a:r>
              <a:rPr lang="en-US" sz="2800" b="0">
                <a:solidFill>
                  <a:schemeClr val="dk1"/>
                </a:solidFill>
                <a:latin typeface="Lato"/>
                <a:ea typeface="Lato"/>
                <a:cs typeface="Lato"/>
                <a:sym typeface="Lato"/>
              </a:rPr>
              <a:t>Funds may only be accessed five years after the establishment of the “trust” fund.</a:t>
            </a:r>
            <a:endParaRPr/>
          </a:p>
          <a:p>
            <a:pPr marL="509202" lvl="0" indent="-457200" algn="l" rtl="0">
              <a:lnSpc>
                <a:spcPct val="100000"/>
              </a:lnSpc>
              <a:spcBef>
                <a:spcPts val="872"/>
              </a:spcBef>
              <a:spcAft>
                <a:spcPts val="0"/>
              </a:spcAft>
              <a:buClr>
                <a:schemeClr val="dk1"/>
              </a:buClr>
              <a:buSzPts val="2800"/>
              <a:buChar char="•"/>
            </a:pPr>
            <a:r>
              <a:rPr lang="en-US" sz="2800" b="0">
                <a:solidFill>
                  <a:schemeClr val="dk1"/>
                </a:solidFill>
                <a:latin typeface="Lato"/>
                <a:ea typeface="Lato"/>
                <a:cs typeface="Lato"/>
                <a:sym typeface="Lato"/>
              </a:rPr>
              <a:t>Funds must be physically deposited and held in a segregated bank/investment (separate and distinct from other district accounts) until they are expended for capital improvement projects per the district’s plan.</a:t>
            </a:r>
            <a:endParaRPr/>
          </a:p>
          <a:p>
            <a:pPr marL="561205" lvl="0" indent="-457200" algn="l" rtl="0">
              <a:lnSpc>
                <a:spcPct val="100000"/>
              </a:lnSpc>
              <a:spcBef>
                <a:spcPts val="872"/>
              </a:spcBef>
              <a:spcAft>
                <a:spcPts val="0"/>
              </a:spcAft>
              <a:buClr>
                <a:schemeClr val="dk1"/>
              </a:buClr>
              <a:buSzPts val="2800"/>
              <a:buChar char="•"/>
            </a:pPr>
            <a:r>
              <a:rPr lang="en-US" sz="2800" b="0">
                <a:solidFill>
                  <a:schemeClr val="dk1"/>
                </a:solidFill>
                <a:latin typeface="Lato"/>
                <a:ea typeface="Lato"/>
                <a:cs typeface="Lato"/>
                <a:sym typeface="Lato"/>
              </a:rPr>
              <a:t>Funds invested as per sec. 66.0603, Wis. Stats.</a:t>
            </a:r>
            <a:endParaRPr sz="2800" b="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49 </a:t>
            </a:r>
            <a:r>
              <a:rPr lang="en-US" sz="5400">
                <a:solidFill>
                  <a:schemeClr val="lt1"/>
                </a:solidFill>
                <a:latin typeface="Lato Black"/>
                <a:ea typeface="Lato Black"/>
                <a:cs typeface="Lato Black"/>
                <a:sym typeface="Lato Black"/>
              </a:rPr>
              <a:t>- Other Capital Projects Fund</a:t>
            </a:r>
            <a:endParaRPr/>
          </a:p>
        </p:txBody>
      </p:sp>
      <p:sp>
        <p:nvSpPr>
          <p:cNvPr id="182" name="Google Shape;182;p14"/>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468024" lvl="0" indent="-468024" algn="l" rtl="0">
              <a:lnSpc>
                <a:spcPct val="100000"/>
              </a:lnSpc>
              <a:spcBef>
                <a:spcPts val="0"/>
              </a:spcBef>
              <a:spcAft>
                <a:spcPts val="0"/>
              </a:spcAft>
              <a:buClr>
                <a:schemeClr val="dk1"/>
              </a:buClr>
              <a:buSzPts val="2800"/>
              <a:buChar char="•"/>
            </a:pPr>
            <a:r>
              <a:rPr lang="en-US" sz="2800" b="0">
                <a:latin typeface="Lato"/>
                <a:ea typeface="Lato"/>
                <a:cs typeface="Lato"/>
                <a:sym typeface="Lato"/>
              </a:rPr>
              <a:t>Primarily Funded with Borrowing Proceeds</a:t>
            </a:r>
            <a:endParaRPr/>
          </a:p>
          <a:p>
            <a:pPr marL="685800" lvl="1" indent="-234950" algn="l" rtl="0">
              <a:lnSpc>
                <a:spcPct val="100000"/>
              </a:lnSpc>
              <a:spcBef>
                <a:spcPts val="1500"/>
              </a:spcBef>
              <a:spcAft>
                <a:spcPts val="0"/>
              </a:spcAft>
              <a:buClr>
                <a:schemeClr val="dk1"/>
              </a:buClr>
              <a:buSzPts val="2800"/>
              <a:buFont typeface="Arial"/>
              <a:buChar char="•"/>
            </a:pPr>
            <a:r>
              <a:rPr lang="en-US" sz="2800"/>
              <a:t> Bonds, Promissory Notes, State Trust Fund Loans</a:t>
            </a:r>
            <a:endParaRPr/>
          </a:p>
          <a:p>
            <a:pPr marL="468024" lvl="0" indent="-468024" algn="l" rtl="0">
              <a:lnSpc>
                <a:spcPct val="100000"/>
              </a:lnSpc>
              <a:spcBef>
                <a:spcPts val="1500"/>
              </a:spcBef>
              <a:spcAft>
                <a:spcPts val="0"/>
              </a:spcAft>
              <a:buClr>
                <a:schemeClr val="dk1"/>
              </a:buClr>
              <a:buSzPts val="2800"/>
              <a:buChar char="•"/>
            </a:pPr>
            <a:r>
              <a:rPr lang="en-US" sz="2800" b="0">
                <a:latin typeface="Lato"/>
                <a:ea typeface="Lato"/>
                <a:cs typeface="Lato"/>
                <a:sym typeface="Lato"/>
              </a:rPr>
              <a:t>Capital projects funded through other sources of revenue may be accounted for in Fund 49</a:t>
            </a:r>
            <a:endParaRPr/>
          </a:p>
          <a:p>
            <a:pPr marL="702053" lvl="1" indent="-234017" algn="l" rtl="0">
              <a:lnSpc>
                <a:spcPct val="100000"/>
              </a:lnSpc>
              <a:spcBef>
                <a:spcPts val="1500"/>
              </a:spcBef>
              <a:spcAft>
                <a:spcPts val="0"/>
              </a:spcAft>
              <a:buClr>
                <a:schemeClr val="dk1"/>
              </a:buClr>
              <a:buSzPts val="2800"/>
              <a:buFont typeface="Arial"/>
              <a:buChar char="•"/>
            </a:pPr>
            <a:r>
              <a:rPr lang="en-US" sz="2800"/>
              <a:t>Donations specified for the capital project</a:t>
            </a:r>
            <a:endParaRPr/>
          </a:p>
          <a:p>
            <a:pPr marL="702053" lvl="1" indent="-234017" algn="l" rtl="0">
              <a:lnSpc>
                <a:spcPct val="100000"/>
              </a:lnSpc>
              <a:spcBef>
                <a:spcPts val="1500"/>
              </a:spcBef>
              <a:spcAft>
                <a:spcPts val="0"/>
              </a:spcAft>
              <a:buClr>
                <a:schemeClr val="dk1"/>
              </a:buClr>
              <a:buSzPts val="2800"/>
              <a:buFont typeface="Arial"/>
              <a:buChar char="•"/>
            </a:pPr>
            <a:r>
              <a:rPr lang="en-US" sz="2800"/>
              <a:t>Proceeds from the sale of capital assets if board approves proceeds to be used for future capital expenditures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fontScale="85000" lnSpcReduction="10000"/>
          </a:bodyPr>
          <a:lstStyle/>
          <a:p>
            <a:pPr marL="0" lvl="0" indent="0" algn="ctr" rtl="0">
              <a:lnSpc>
                <a:spcPct val="100000"/>
              </a:lnSpc>
              <a:spcBef>
                <a:spcPts val="0"/>
              </a:spcBef>
              <a:spcAft>
                <a:spcPts val="0"/>
              </a:spcAft>
              <a:buClr>
                <a:schemeClr val="lt1"/>
              </a:buClr>
              <a:buSzPct val="100000"/>
              <a:buNone/>
            </a:pPr>
            <a:r>
              <a:rPr lang="en-US" sz="5400">
                <a:solidFill>
                  <a:schemeClr val="lt1"/>
                </a:solidFill>
                <a:latin typeface="Lato Black"/>
                <a:ea typeface="Lato Black"/>
                <a:cs typeface="Lato Black"/>
                <a:sym typeface="Lato Black"/>
              </a:rPr>
              <a:t>Additional Capital Projects Fund Information</a:t>
            </a:r>
            <a:endParaRPr/>
          </a:p>
        </p:txBody>
      </p:sp>
      <p:sp>
        <p:nvSpPr>
          <p:cNvPr id="189" name="Google Shape;189;p15"/>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150000"/>
              </a:lnSpc>
              <a:spcBef>
                <a:spcPts val="0"/>
              </a:spcBef>
              <a:spcAft>
                <a:spcPts val="0"/>
              </a:spcAft>
              <a:buClr>
                <a:srgbClr val="0066CC"/>
              </a:buClr>
              <a:buSzPts val="3600"/>
              <a:buFont typeface="Lato"/>
              <a:buChar char="•"/>
            </a:pPr>
            <a:r>
              <a:rPr lang="en-US" sz="3600" b="0" u="sng">
                <a:solidFill>
                  <a:srgbClr val="0066CC"/>
                </a:solidFill>
                <a:hlinkClick r:id="rId3">
                  <a:extLst>
                    <a:ext uri="{A12FA001-AC4F-418D-AE19-62706E023703}">
                      <ahyp:hlinkClr xmlns:ahyp="http://schemas.microsoft.com/office/drawing/2018/hyperlinkcolor" val="tx"/>
                    </a:ext>
                  </a:extLst>
                </a:hlinkClick>
              </a:rPr>
              <a:t>Summary of Capital Project Funds</a:t>
            </a:r>
            <a:r>
              <a:rPr lang="en-US" sz="3600" b="0">
                <a:solidFill>
                  <a:srgbClr val="0066CC"/>
                </a:solidFill>
              </a:rPr>
              <a:t> </a:t>
            </a:r>
            <a:endParaRPr/>
          </a:p>
          <a:p>
            <a:pPr marL="342900" marR="0" lvl="0" indent="-342900" algn="l" rtl="0">
              <a:lnSpc>
                <a:spcPct val="150000"/>
              </a:lnSpc>
              <a:spcBef>
                <a:spcPts val="0"/>
              </a:spcBef>
              <a:spcAft>
                <a:spcPts val="0"/>
              </a:spcAft>
              <a:buClr>
                <a:srgbClr val="0066CC"/>
              </a:buClr>
              <a:buSzPts val="3600"/>
              <a:buFont typeface="Lato"/>
              <a:buChar char="•"/>
            </a:pPr>
            <a:r>
              <a:rPr lang="en-US" sz="3600" b="0" u="sng">
                <a:solidFill>
                  <a:srgbClr val="0066CC"/>
                </a:solidFill>
                <a:hlinkClick r:id="rId4">
                  <a:extLst>
                    <a:ext uri="{A12FA001-AC4F-418D-AE19-62706E023703}">
                      <ahyp:hlinkClr xmlns:ahyp="http://schemas.microsoft.com/office/drawing/2018/hyperlinkcolor" val="tx"/>
                    </a:ext>
                  </a:extLst>
                </a:hlinkClick>
              </a:rPr>
              <a:t>Capital Expansion Fund - Fund 41 </a:t>
            </a:r>
            <a:endParaRPr sz="3600" b="0">
              <a:solidFill>
                <a:srgbClr val="0066CC"/>
              </a:solidFill>
            </a:endParaRPr>
          </a:p>
          <a:p>
            <a:pPr marL="342900" marR="0" lvl="0" indent="-342900" algn="l" rtl="0">
              <a:lnSpc>
                <a:spcPct val="150000"/>
              </a:lnSpc>
              <a:spcBef>
                <a:spcPts val="0"/>
              </a:spcBef>
              <a:spcAft>
                <a:spcPts val="0"/>
              </a:spcAft>
              <a:buClr>
                <a:srgbClr val="0066CC"/>
              </a:buClr>
              <a:buSzPts val="3600"/>
              <a:buFont typeface="Lato"/>
              <a:buChar char="•"/>
            </a:pPr>
            <a:r>
              <a:rPr lang="en-US" sz="3600" b="0" u="sng">
                <a:solidFill>
                  <a:srgbClr val="0066CC"/>
                </a:solidFill>
                <a:hlinkClick r:id="rId5">
                  <a:extLst>
                    <a:ext uri="{A12FA001-AC4F-418D-AE19-62706E023703}">
                      <ahyp:hlinkClr xmlns:ahyp="http://schemas.microsoft.com/office/drawing/2018/hyperlinkcolor" val="tx"/>
                    </a:ext>
                  </a:extLst>
                </a:hlinkClick>
              </a:rPr>
              <a:t>Long-Term Capital Improvement Trust Fund - Fund 46</a:t>
            </a:r>
            <a:endParaRPr sz="3600" b="0">
              <a:solidFill>
                <a:srgbClr val="0066CC"/>
              </a:solidFill>
            </a:endParaRPr>
          </a:p>
          <a:p>
            <a:pPr marL="342900" marR="0" lvl="0" indent="-342900" algn="l" rtl="0">
              <a:lnSpc>
                <a:spcPct val="150000"/>
              </a:lnSpc>
              <a:spcBef>
                <a:spcPts val="0"/>
              </a:spcBef>
              <a:spcAft>
                <a:spcPts val="0"/>
              </a:spcAft>
              <a:buClr>
                <a:srgbClr val="0066CC"/>
              </a:buClr>
              <a:buSzPts val="3600"/>
              <a:buFont typeface="Lato"/>
              <a:buChar char="•"/>
            </a:pPr>
            <a:r>
              <a:rPr lang="en-US" sz="3600" b="0" u="sng">
                <a:solidFill>
                  <a:srgbClr val="0066CC"/>
                </a:solidFill>
                <a:hlinkClick r:id="rId6">
                  <a:extLst>
                    <a:ext uri="{A12FA001-AC4F-418D-AE19-62706E023703}">
                      <ahyp:hlinkClr xmlns:ahyp="http://schemas.microsoft.com/office/drawing/2018/hyperlinkcolor" val="tx"/>
                    </a:ext>
                  </a:extLst>
                </a:hlinkClick>
              </a:rPr>
              <a:t>Capital Expansion Fund 41 </a:t>
            </a:r>
            <a:r>
              <a:rPr lang="en-US" sz="3600" b="0" u="sng">
                <a:solidFill>
                  <a:srgbClr val="0066CC"/>
                </a:solidFill>
              </a:rPr>
              <a:t>Presentation</a:t>
            </a:r>
            <a:endParaRPr sz="3600" b="0">
              <a:solidFill>
                <a:srgbClr val="0066CC"/>
              </a:solidFill>
            </a:endParaRPr>
          </a:p>
          <a:p>
            <a:pPr marL="342900" marR="0" lvl="0" indent="-342900" algn="l" rtl="0">
              <a:lnSpc>
                <a:spcPct val="150000"/>
              </a:lnSpc>
              <a:spcBef>
                <a:spcPts val="0"/>
              </a:spcBef>
              <a:spcAft>
                <a:spcPts val="0"/>
              </a:spcAft>
              <a:buClr>
                <a:srgbClr val="0066CC"/>
              </a:buClr>
              <a:buSzPts val="3600"/>
              <a:buFont typeface="Lato"/>
              <a:buChar char="•"/>
            </a:pPr>
            <a:r>
              <a:rPr lang="en-US" sz="3600" b="0" u="sng">
                <a:solidFill>
                  <a:srgbClr val="0066CC"/>
                </a:solidFill>
                <a:hlinkClick r:id="rId7">
                  <a:extLst>
                    <a:ext uri="{A12FA001-AC4F-418D-AE19-62706E023703}">
                      <ahyp:hlinkClr xmlns:ahyp="http://schemas.microsoft.com/office/drawing/2018/hyperlinkcolor" val="tx"/>
                    </a:ext>
                  </a:extLst>
                </a:hlinkClick>
              </a:rPr>
              <a:t>Capital Projects Funds 41 and 46 Presentation</a:t>
            </a:r>
            <a:endParaRPr sz="3600" b="0" u="sng">
              <a:solidFill>
                <a:srgbClr val="0066CC"/>
              </a:solidFill>
            </a:endParaRPr>
          </a:p>
          <a:p>
            <a:pPr marL="342900" marR="0" lvl="0" indent="-342900" algn="l" rtl="0">
              <a:lnSpc>
                <a:spcPct val="150000"/>
              </a:lnSpc>
              <a:spcBef>
                <a:spcPts val="0"/>
              </a:spcBef>
              <a:spcAft>
                <a:spcPts val="0"/>
              </a:spcAft>
              <a:buClr>
                <a:srgbClr val="0066CC"/>
              </a:buClr>
              <a:buSzPts val="3600"/>
              <a:buFont typeface="Lato"/>
              <a:buChar char="•"/>
            </a:pPr>
            <a:r>
              <a:rPr lang="en-US" sz="3600" b="0" u="sng">
                <a:solidFill>
                  <a:srgbClr val="0066CC"/>
                </a:solidFill>
                <a:hlinkClick r:id="rId8">
                  <a:extLst>
                    <a:ext uri="{A12FA001-AC4F-418D-AE19-62706E023703}">
                      <ahyp:hlinkClr xmlns:ahyp="http://schemas.microsoft.com/office/drawing/2018/hyperlinkcolor" val="tx"/>
                    </a:ext>
                  </a:extLst>
                </a:hlinkClick>
              </a:rPr>
              <a:t>Capital Projects Funds Webpage</a:t>
            </a:r>
            <a:endParaRPr sz="3600" b="0">
              <a:solidFill>
                <a:srgbClr val="0066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900"/>
              <a:buNone/>
            </a:pPr>
            <a:r>
              <a:rPr lang="en-US"/>
              <a:t>GASB Fund Accounting</a:t>
            </a:r>
            <a:endParaRPr/>
          </a:p>
        </p:txBody>
      </p:sp>
      <p:grpSp>
        <p:nvGrpSpPr>
          <p:cNvPr id="58" name="Google Shape;58;p2"/>
          <p:cNvGrpSpPr/>
          <p:nvPr/>
        </p:nvGrpSpPr>
        <p:grpSpPr>
          <a:xfrm>
            <a:off x="516451" y="1646622"/>
            <a:ext cx="3554912" cy="2599476"/>
            <a:chOff x="1809881" y="1317997"/>
            <a:chExt cx="2604464" cy="1904475"/>
          </a:xfrm>
        </p:grpSpPr>
        <p:grpSp>
          <p:nvGrpSpPr>
            <p:cNvPr id="59" name="Google Shape;59;p2"/>
            <p:cNvGrpSpPr/>
            <p:nvPr/>
          </p:nvGrpSpPr>
          <p:grpSpPr>
            <a:xfrm>
              <a:off x="1934636" y="1724118"/>
              <a:ext cx="2342864" cy="1371600"/>
              <a:chOff x="2174272" y="1181784"/>
              <a:chExt cx="4685728" cy="2743200"/>
            </a:xfrm>
          </p:grpSpPr>
          <p:sp>
            <p:nvSpPr>
              <p:cNvPr id="60" name="Google Shape;60;p2"/>
              <p:cNvSpPr/>
              <p:nvPr/>
            </p:nvSpPr>
            <p:spPr>
              <a:xfrm>
                <a:off x="2174272" y="1181784"/>
                <a:ext cx="211975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55" b="1" i="0" u="sng" strike="noStrike" cap="none">
                    <a:solidFill>
                      <a:schemeClr val="dk1"/>
                    </a:solidFill>
                    <a:latin typeface="Courier New"/>
                    <a:ea typeface="Courier New"/>
                    <a:cs typeface="Courier New"/>
                    <a:sym typeface="Courier New"/>
                  </a:rPr>
                  <a:t>Balance Sheet</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Assets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Cash</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Receivables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Liabilities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Debt</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Payables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Fund Balance</a:t>
                </a:r>
                <a:endParaRPr/>
              </a:p>
            </p:txBody>
          </p:sp>
          <p:sp>
            <p:nvSpPr>
              <p:cNvPr id="61" name="Google Shape;61;p2"/>
              <p:cNvSpPr/>
              <p:nvPr/>
            </p:nvSpPr>
            <p:spPr>
              <a:xfrm>
                <a:off x="4740250" y="1181784"/>
                <a:ext cx="211975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55" b="1" u="sng">
                    <a:solidFill>
                      <a:schemeClr val="dk1"/>
                    </a:solidFill>
                    <a:latin typeface="Courier New"/>
                    <a:ea typeface="Courier New"/>
                    <a:cs typeface="Courier New"/>
                    <a:sym typeface="Courier New"/>
                  </a:rPr>
                  <a:t>Change in Fund Balance</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Revenues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Taxes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State Aids    </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Expenditures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Payroll</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Operations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Net Change FB</a:t>
                </a:r>
                <a:endParaRPr/>
              </a:p>
            </p:txBody>
          </p:sp>
        </p:grpSp>
        <p:sp>
          <p:nvSpPr>
            <p:cNvPr id="62" name="Google Shape;62;p2"/>
            <p:cNvSpPr/>
            <p:nvPr/>
          </p:nvSpPr>
          <p:spPr>
            <a:xfrm>
              <a:off x="1809881" y="1317997"/>
              <a:ext cx="2604464" cy="1904475"/>
            </a:xfrm>
            <a:prstGeom prst="roundRect">
              <a:avLst>
                <a:gd name="adj" fmla="val 10483"/>
              </a:avLst>
            </a:prstGeom>
            <a:noFill/>
            <a:ln w="38100" cap="flat" cmpd="sng">
              <a:solidFill>
                <a:srgbClr val="33A056"/>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11" b="1">
                  <a:solidFill>
                    <a:srgbClr val="33A056"/>
                  </a:solidFill>
                  <a:latin typeface="Courier New"/>
                  <a:ea typeface="Courier New"/>
                  <a:cs typeface="Courier New"/>
                  <a:sym typeface="Courier New"/>
                </a:rPr>
                <a:t>General Fund 10</a:t>
              </a:r>
              <a:endParaRPr/>
            </a:p>
          </p:txBody>
        </p:sp>
      </p:grpSp>
      <p:grpSp>
        <p:nvGrpSpPr>
          <p:cNvPr id="63" name="Google Shape;63;p2"/>
          <p:cNvGrpSpPr/>
          <p:nvPr/>
        </p:nvGrpSpPr>
        <p:grpSpPr>
          <a:xfrm>
            <a:off x="4463006" y="2946360"/>
            <a:ext cx="3554912" cy="2599476"/>
            <a:chOff x="1809881" y="1317997"/>
            <a:chExt cx="2604464" cy="1904475"/>
          </a:xfrm>
        </p:grpSpPr>
        <p:grpSp>
          <p:nvGrpSpPr>
            <p:cNvPr id="64" name="Google Shape;64;p2"/>
            <p:cNvGrpSpPr/>
            <p:nvPr/>
          </p:nvGrpSpPr>
          <p:grpSpPr>
            <a:xfrm>
              <a:off x="1934636" y="1724118"/>
              <a:ext cx="2342864" cy="1371600"/>
              <a:chOff x="2174272" y="1181784"/>
              <a:chExt cx="4685728" cy="2743200"/>
            </a:xfrm>
          </p:grpSpPr>
          <p:sp>
            <p:nvSpPr>
              <p:cNvPr id="65" name="Google Shape;65;p2"/>
              <p:cNvSpPr/>
              <p:nvPr/>
            </p:nvSpPr>
            <p:spPr>
              <a:xfrm>
                <a:off x="2174272" y="1181784"/>
                <a:ext cx="211975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55" b="1" u="sng">
                    <a:solidFill>
                      <a:schemeClr val="dk1"/>
                    </a:solidFill>
                    <a:latin typeface="Courier New"/>
                    <a:ea typeface="Courier New"/>
                    <a:cs typeface="Courier New"/>
                    <a:sym typeface="Courier New"/>
                  </a:rPr>
                  <a:t>Balance Sheet</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Assets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Cash</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Receivables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Liabilities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Debt</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Payables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Fund Balance</a:t>
                </a:r>
                <a:endParaRPr/>
              </a:p>
            </p:txBody>
          </p:sp>
          <p:sp>
            <p:nvSpPr>
              <p:cNvPr id="66" name="Google Shape;66;p2"/>
              <p:cNvSpPr/>
              <p:nvPr/>
            </p:nvSpPr>
            <p:spPr>
              <a:xfrm>
                <a:off x="4740250" y="1181784"/>
                <a:ext cx="211975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55" b="1" u="sng">
                    <a:solidFill>
                      <a:schemeClr val="dk1"/>
                    </a:solidFill>
                    <a:latin typeface="Courier New"/>
                    <a:ea typeface="Courier New"/>
                    <a:cs typeface="Courier New"/>
                    <a:sym typeface="Courier New"/>
                  </a:rPr>
                  <a:t>Change in Fund Balance</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Revenues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Taxes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State Aids    </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Expenditures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Payroll</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Operations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Net Change FB</a:t>
                </a:r>
                <a:endParaRPr/>
              </a:p>
            </p:txBody>
          </p:sp>
        </p:grpSp>
        <p:sp>
          <p:nvSpPr>
            <p:cNvPr id="67" name="Google Shape;67;p2"/>
            <p:cNvSpPr/>
            <p:nvPr/>
          </p:nvSpPr>
          <p:spPr>
            <a:xfrm>
              <a:off x="1809881" y="1317997"/>
              <a:ext cx="2604464" cy="1904475"/>
            </a:xfrm>
            <a:prstGeom prst="roundRect">
              <a:avLst>
                <a:gd name="adj" fmla="val 10483"/>
              </a:avLst>
            </a:prstGeom>
            <a:noFill/>
            <a:ln w="38100" cap="flat" cmpd="sng">
              <a:solidFill>
                <a:srgbClr val="33A056"/>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11" b="1">
                  <a:solidFill>
                    <a:srgbClr val="33A056"/>
                  </a:solidFill>
                  <a:latin typeface="Courier New"/>
                  <a:ea typeface="Courier New"/>
                  <a:cs typeface="Courier New"/>
                  <a:sym typeface="Courier New"/>
                </a:rPr>
                <a:t>Food Service Fund 50</a:t>
              </a:r>
              <a:endParaRPr/>
            </a:p>
          </p:txBody>
        </p:sp>
      </p:grpSp>
      <p:grpSp>
        <p:nvGrpSpPr>
          <p:cNvPr id="68" name="Google Shape;68;p2"/>
          <p:cNvGrpSpPr/>
          <p:nvPr/>
        </p:nvGrpSpPr>
        <p:grpSpPr>
          <a:xfrm>
            <a:off x="8409561" y="2200949"/>
            <a:ext cx="3554912" cy="2599476"/>
            <a:chOff x="1809881" y="1317997"/>
            <a:chExt cx="2604464" cy="1904475"/>
          </a:xfrm>
        </p:grpSpPr>
        <p:grpSp>
          <p:nvGrpSpPr>
            <p:cNvPr id="69" name="Google Shape;69;p2"/>
            <p:cNvGrpSpPr/>
            <p:nvPr/>
          </p:nvGrpSpPr>
          <p:grpSpPr>
            <a:xfrm>
              <a:off x="1934636" y="1724118"/>
              <a:ext cx="2342864" cy="1371600"/>
              <a:chOff x="2174272" y="1181784"/>
              <a:chExt cx="4685728" cy="2743200"/>
            </a:xfrm>
          </p:grpSpPr>
          <p:sp>
            <p:nvSpPr>
              <p:cNvPr id="70" name="Google Shape;70;p2"/>
              <p:cNvSpPr/>
              <p:nvPr/>
            </p:nvSpPr>
            <p:spPr>
              <a:xfrm>
                <a:off x="2174272" y="1181784"/>
                <a:ext cx="211975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55" b="1" u="sng">
                    <a:solidFill>
                      <a:schemeClr val="dk1"/>
                    </a:solidFill>
                    <a:latin typeface="Courier New"/>
                    <a:ea typeface="Courier New"/>
                    <a:cs typeface="Courier New"/>
                    <a:sym typeface="Courier New"/>
                  </a:rPr>
                  <a:t>Balance Sheet</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Assets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Cash</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Receivables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Liabilities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Debt</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Payables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Fund Balance</a:t>
                </a:r>
                <a:endParaRPr/>
              </a:p>
            </p:txBody>
          </p:sp>
          <p:sp>
            <p:nvSpPr>
              <p:cNvPr id="71" name="Google Shape;71;p2"/>
              <p:cNvSpPr/>
              <p:nvPr/>
            </p:nvSpPr>
            <p:spPr>
              <a:xfrm>
                <a:off x="4740250" y="1181784"/>
                <a:ext cx="211975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55" b="1" u="sng">
                    <a:solidFill>
                      <a:schemeClr val="dk1"/>
                    </a:solidFill>
                    <a:latin typeface="Courier New"/>
                    <a:ea typeface="Courier New"/>
                    <a:cs typeface="Courier New"/>
                    <a:sym typeface="Courier New"/>
                  </a:rPr>
                  <a:t>Change in Fund Balance</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Revenues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Taxes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State Aids    </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Expenditures</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Payroll</a:t>
                </a:r>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Operations</a:t>
                </a:r>
                <a:endParaRPr/>
              </a:p>
              <a:p>
                <a:pPr marL="0" marR="0" lvl="0" indent="0" algn="l" rtl="0">
                  <a:spcBef>
                    <a:spcPts val="0"/>
                  </a:spcBef>
                  <a:spcAft>
                    <a:spcPts val="0"/>
                  </a:spcAft>
                  <a:buNone/>
                </a:pPr>
                <a:endParaRPr sz="955">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955">
                    <a:solidFill>
                      <a:schemeClr val="dk1"/>
                    </a:solidFill>
                    <a:latin typeface="Courier New"/>
                    <a:ea typeface="Courier New"/>
                    <a:cs typeface="Courier New"/>
                    <a:sym typeface="Courier New"/>
                  </a:rPr>
                  <a:t>= Net Change FB</a:t>
                </a:r>
                <a:endParaRPr/>
              </a:p>
            </p:txBody>
          </p:sp>
        </p:grpSp>
        <p:sp>
          <p:nvSpPr>
            <p:cNvPr id="72" name="Google Shape;72;p2"/>
            <p:cNvSpPr/>
            <p:nvPr/>
          </p:nvSpPr>
          <p:spPr>
            <a:xfrm>
              <a:off x="1809881" y="1317997"/>
              <a:ext cx="2604464" cy="1904475"/>
            </a:xfrm>
            <a:prstGeom prst="roundRect">
              <a:avLst>
                <a:gd name="adj" fmla="val 10483"/>
              </a:avLst>
            </a:prstGeom>
            <a:noFill/>
            <a:ln w="38100" cap="flat" cmpd="sng">
              <a:solidFill>
                <a:srgbClr val="33A056"/>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11" b="1">
                  <a:solidFill>
                    <a:srgbClr val="33A056"/>
                  </a:solidFill>
                  <a:latin typeface="Courier New"/>
                  <a:ea typeface="Courier New"/>
                  <a:cs typeface="Courier New"/>
                  <a:sym typeface="Courier New"/>
                </a:rPr>
                <a:t>Comm. Svc. Fund 80</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ppt_w</p:attrName>
                                        </p:attrNameLst>
                                      </p:cBhvr>
                                      <p:tavLst>
                                        <p:tav tm="0">
                                          <p:val>
                                            <p:strVal val="0"/>
                                          </p:val>
                                        </p:tav>
                                        <p:tav tm="100000">
                                          <p:val>
                                            <p:strVal val="#ppt_w"/>
                                          </p:val>
                                        </p:tav>
                                      </p:tavLst>
                                    </p:anim>
                                    <p:anim calcmode="lin" valueType="num">
                                      <p:cBhvr additive="base">
                                        <p:cTn id="8" dur="500"/>
                                        <p:tgtEl>
                                          <p:spTgt spid="5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75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ppt_w</p:attrName>
                                        </p:attrNameLst>
                                      </p:cBhvr>
                                      <p:tavLst>
                                        <p:tav tm="0">
                                          <p:val>
                                            <p:strVal val="0"/>
                                          </p:val>
                                        </p:tav>
                                        <p:tav tm="100000">
                                          <p:val>
                                            <p:strVal val="#ppt_w"/>
                                          </p:val>
                                        </p:tav>
                                      </p:tavLst>
                                    </p:anim>
                                    <p:anim calcmode="lin" valueType="num">
                                      <p:cBhvr additive="base">
                                        <p:cTn id="13" dur="500"/>
                                        <p:tgtEl>
                                          <p:spTgt spid="63"/>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75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p:tgtEl>
                                          <p:spTgt spid="68"/>
                                        </p:tgtEl>
                                        <p:attrNameLst>
                                          <p:attrName>ppt_w</p:attrName>
                                        </p:attrNameLst>
                                      </p:cBhvr>
                                      <p:tavLst>
                                        <p:tav tm="0">
                                          <p:val>
                                            <p:strVal val="0"/>
                                          </p:val>
                                        </p:tav>
                                        <p:tav tm="100000">
                                          <p:val>
                                            <p:strVal val="#ppt_w"/>
                                          </p:val>
                                        </p:tav>
                                      </p:tavLst>
                                    </p:anim>
                                    <p:anim calcmode="lin" valueType="num">
                                      <p:cBhvr additive="base">
                                        <p:cTn id="18" dur="500"/>
                                        <p:tgtEl>
                                          <p:spTgt spid="6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50</a:t>
            </a:r>
            <a:endParaRPr/>
          </a:p>
        </p:txBody>
      </p:sp>
      <p:sp>
        <p:nvSpPr>
          <p:cNvPr id="196" name="Google Shape;196;p16"/>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468024" lvl="0" indent="-468024" algn="l" rtl="0">
              <a:lnSpc>
                <a:spcPct val="100000"/>
              </a:lnSpc>
              <a:spcBef>
                <a:spcPts val="0"/>
              </a:spcBef>
              <a:spcAft>
                <a:spcPts val="0"/>
              </a:spcAft>
              <a:buClr>
                <a:schemeClr val="dk1"/>
              </a:buClr>
              <a:buSzPts val="2800"/>
              <a:buChar char="•"/>
            </a:pPr>
            <a:r>
              <a:rPr lang="en-US" sz="2800" b="0">
                <a:latin typeface="Lato"/>
                <a:ea typeface="Lato"/>
                <a:cs typeface="Lato"/>
                <a:sym typeface="Lato"/>
              </a:rPr>
              <a:t>All revenues and expenditures related to the district’s food service activities are recorded in this fund</a:t>
            </a:r>
            <a:endParaRPr/>
          </a:p>
          <a:p>
            <a:pPr marL="936048" lvl="1" indent="-468024" algn="l" rtl="0">
              <a:lnSpc>
                <a:spcPct val="100000"/>
              </a:lnSpc>
              <a:spcBef>
                <a:spcPts val="872"/>
              </a:spcBef>
              <a:spcAft>
                <a:spcPts val="0"/>
              </a:spcAft>
              <a:buClr>
                <a:schemeClr val="dk1"/>
              </a:buClr>
              <a:buSzPts val="2800"/>
              <a:buFont typeface="Arial"/>
              <a:buChar char="•"/>
            </a:pPr>
            <a:r>
              <a:rPr lang="en-US" sz="2800">
                <a:solidFill>
                  <a:schemeClr val="dk1"/>
                </a:solidFill>
                <a:latin typeface="Lato"/>
                <a:ea typeface="Lato"/>
                <a:cs typeface="Lato"/>
                <a:sym typeface="Lato"/>
              </a:rPr>
              <a:t>A fund balance in the Food Service Fund is permitted</a:t>
            </a:r>
            <a:endParaRPr/>
          </a:p>
          <a:p>
            <a:pPr marL="936048" lvl="1" indent="-468024" algn="l" rtl="0">
              <a:lnSpc>
                <a:spcPct val="100000"/>
              </a:lnSpc>
              <a:spcBef>
                <a:spcPts val="273"/>
              </a:spcBef>
              <a:spcAft>
                <a:spcPts val="0"/>
              </a:spcAft>
              <a:buClr>
                <a:schemeClr val="dk1"/>
              </a:buClr>
              <a:buSzPts val="2800"/>
              <a:buFont typeface="Arial"/>
              <a:buChar char="•"/>
            </a:pPr>
            <a:r>
              <a:rPr lang="en-US" sz="2800">
                <a:solidFill>
                  <a:schemeClr val="dk1"/>
                </a:solidFill>
                <a:latin typeface="Lato"/>
                <a:ea typeface="Lato"/>
                <a:cs typeface="Lato"/>
                <a:sym typeface="Lato"/>
              </a:rPr>
              <a:t>A deficit in the food service fund must be eliminated with an operating transfer from the general fund.</a:t>
            </a:r>
            <a:endParaRPr/>
          </a:p>
          <a:p>
            <a:pPr marL="936048" lvl="1" indent="-468024" algn="l" rtl="0">
              <a:lnSpc>
                <a:spcPct val="100000"/>
              </a:lnSpc>
              <a:spcBef>
                <a:spcPts val="273"/>
              </a:spcBef>
              <a:spcAft>
                <a:spcPts val="0"/>
              </a:spcAft>
              <a:buClr>
                <a:schemeClr val="dk1"/>
              </a:buClr>
              <a:buSzPts val="2800"/>
              <a:buFont typeface="Arial"/>
              <a:buChar char="•"/>
            </a:pPr>
            <a:r>
              <a:rPr lang="en-US" sz="2800">
                <a:solidFill>
                  <a:schemeClr val="dk1"/>
                </a:solidFill>
                <a:latin typeface="Lato"/>
                <a:ea typeface="Lato"/>
                <a:cs typeface="Lato"/>
                <a:sym typeface="Lato"/>
              </a:rPr>
              <a:t>Maximum transfer from Fund 10 if no Fund 50 deficit is limited to amount necessary to cover a current year deficit in a particular food service program (National School Lunch, Breakfast, Ala Carte, etc.) </a:t>
            </a:r>
            <a:endParaRPr/>
          </a:p>
        </p:txBody>
      </p:sp>
      <p:pic>
        <p:nvPicPr>
          <p:cNvPr id="197" name="Google Shape;197;p16"/>
          <p:cNvPicPr preferRelativeResize="0"/>
          <p:nvPr/>
        </p:nvPicPr>
        <p:blipFill rotWithShape="1">
          <a:blip r:embed="rId3">
            <a:alphaModFix/>
          </a:blip>
          <a:srcRect/>
          <a:stretch/>
        </p:blipFill>
        <p:spPr>
          <a:xfrm>
            <a:off x="38271" y="49803"/>
            <a:ext cx="1222324" cy="111475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Fund 60</a:t>
            </a:r>
            <a:endParaRPr/>
          </a:p>
        </p:txBody>
      </p:sp>
      <p:sp>
        <p:nvSpPr>
          <p:cNvPr id="204" name="Google Shape;204;p17"/>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468024" lvl="0" indent="-468024" algn="l" rtl="0">
              <a:lnSpc>
                <a:spcPct val="100000"/>
              </a:lnSpc>
              <a:spcBef>
                <a:spcPts val="0"/>
              </a:spcBef>
              <a:spcAft>
                <a:spcPts val="0"/>
              </a:spcAft>
              <a:buClr>
                <a:schemeClr val="dk1"/>
              </a:buClr>
              <a:buSzPts val="3600"/>
              <a:buChar char="•"/>
            </a:pPr>
            <a:r>
              <a:rPr lang="en-US" sz="3600" b="0"/>
              <a:t>Primarily related to pupil organizations, parent organizations, and certain scholarships.</a:t>
            </a:r>
            <a:endParaRPr/>
          </a:p>
          <a:p>
            <a:pPr marL="468024" lvl="0" indent="-468024" algn="l" rtl="0">
              <a:lnSpc>
                <a:spcPct val="100000"/>
              </a:lnSpc>
              <a:spcBef>
                <a:spcPts val="1800"/>
              </a:spcBef>
              <a:spcAft>
                <a:spcPts val="0"/>
              </a:spcAft>
              <a:buClr>
                <a:schemeClr val="dk1"/>
              </a:buClr>
              <a:buSzPts val="3600"/>
              <a:buChar char="•"/>
            </a:pPr>
            <a:r>
              <a:rPr lang="en-US" sz="3600" b="0"/>
              <a:t>District does not have administrative involvement related to these funds.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Fund 60</a:t>
            </a:r>
            <a:endParaRPr/>
          </a:p>
        </p:txBody>
      </p:sp>
      <p:sp>
        <p:nvSpPr>
          <p:cNvPr id="211" name="Google Shape;211;p18"/>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None/>
            </a:pPr>
            <a:r>
              <a:rPr lang="en-US" sz="4000"/>
              <a:t>All Fiduciary Funds reporting now require a:</a:t>
            </a:r>
            <a:endParaRPr/>
          </a:p>
          <a:p>
            <a:pPr marL="468024" lvl="0" indent="-468024" algn="l" rtl="0">
              <a:lnSpc>
                <a:spcPct val="100000"/>
              </a:lnSpc>
              <a:spcBef>
                <a:spcPts val="0"/>
              </a:spcBef>
              <a:spcAft>
                <a:spcPts val="0"/>
              </a:spcAft>
              <a:buClr>
                <a:schemeClr val="dk1"/>
              </a:buClr>
              <a:buSzPts val="3600"/>
              <a:buChar char="•"/>
            </a:pPr>
            <a:r>
              <a:rPr lang="en-US" sz="3600" b="0"/>
              <a:t>Statement of Fiduciary Net Position</a:t>
            </a:r>
            <a:endParaRPr/>
          </a:p>
          <a:p>
            <a:pPr marL="468024" lvl="0" indent="-468024" algn="l" rtl="0">
              <a:lnSpc>
                <a:spcPct val="100000"/>
              </a:lnSpc>
              <a:spcBef>
                <a:spcPts val="1800"/>
              </a:spcBef>
              <a:spcAft>
                <a:spcPts val="0"/>
              </a:spcAft>
              <a:buClr>
                <a:schemeClr val="dk1"/>
              </a:buClr>
              <a:buSzPts val="3600"/>
              <a:buChar char="•"/>
            </a:pPr>
            <a:r>
              <a:rPr lang="en-US" sz="3600" b="0"/>
              <a:t>Statement of Changes in Fiduciary Net Position</a:t>
            </a:r>
            <a:endParaRPr/>
          </a:p>
          <a:p>
            <a:pPr marL="468024" lvl="0" indent="-468024" algn="l" rtl="0">
              <a:lnSpc>
                <a:spcPct val="100000"/>
              </a:lnSpc>
              <a:spcBef>
                <a:spcPts val="1800"/>
              </a:spcBef>
              <a:spcAft>
                <a:spcPts val="0"/>
              </a:spcAft>
              <a:buClr>
                <a:schemeClr val="dk1"/>
              </a:buClr>
              <a:buSzPts val="3600"/>
              <a:buChar char="•"/>
            </a:pPr>
            <a:r>
              <a:rPr lang="en-US" sz="3600" b="0"/>
              <a:t>Revenues and Expenditures disaggregated by source and type</a:t>
            </a:r>
            <a:endParaRPr/>
          </a:p>
          <a:p>
            <a:pPr marL="468024" lvl="0" indent="-468024" algn="l" rtl="0">
              <a:lnSpc>
                <a:spcPct val="100000"/>
              </a:lnSpc>
              <a:spcBef>
                <a:spcPts val="1800"/>
              </a:spcBef>
              <a:spcAft>
                <a:spcPts val="0"/>
              </a:spcAft>
              <a:buClr>
                <a:schemeClr val="dk1"/>
              </a:buClr>
              <a:buSzPts val="3600"/>
              <a:buChar char="•"/>
            </a:pPr>
            <a:r>
              <a:rPr lang="en-US" sz="3600" b="0"/>
              <a:t>Includes custodial funds in Fund 60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72</a:t>
            </a:r>
            <a:endParaRPr/>
          </a:p>
        </p:txBody>
      </p:sp>
      <p:sp>
        <p:nvSpPr>
          <p:cNvPr id="218" name="Google Shape;218;p19"/>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chemeClr val="dk1"/>
              </a:buClr>
              <a:buSzPct val="100000"/>
              <a:buNone/>
            </a:pPr>
            <a:r>
              <a:rPr lang="en-US" sz="4800">
                <a:latin typeface="Lato"/>
                <a:ea typeface="Lato"/>
                <a:cs typeface="Lato"/>
                <a:sym typeface="Lato"/>
              </a:rPr>
              <a:t>Private-Purpose Trust Fund Requirements:</a:t>
            </a:r>
            <a:endParaRPr/>
          </a:p>
          <a:p>
            <a:pPr marL="468024" lvl="0" indent="-468024" algn="l" rtl="0">
              <a:lnSpc>
                <a:spcPct val="100000"/>
              </a:lnSpc>
              <a:spcBef>
                <a:spcPts val="1800"/>
              </a:spcBef>
              <a:spcAft>
                <a:spcPts val="0"/>
              </a:spcAft>
              <a:buClr>
                <a:schemeClr val="dk1"/>
              </a:buClr>
              <a:buSzPct val="100000"/>
              <a:buChar char="•"/>
            </a:pPr>
            <a:r>
              <a:rPr lang="en-US" sz="4400" b="0">
                <a:latin typeface="Lato"/>
                <a:ea typeface="Lato"/>
                <a:cs typeface="Lato"/>
                <a:sym typeface="Lato"/>
              </a:rPr>
              <a:t>Meets trust requirements</a:t>
            </a:r>
            <a:endParaRPr/>
          </a:p>
          <a:p>
            <a:pPr marL="468024" lvl="0" indent="-468024" algn="l" rtl="0">
              <a:lnSpc>
                <a:spcPct val="100000"/>
              </a:lnSpc>
              <a:spcBef>
                <a:spcPts val="1800"/>
              </a:spcBef>
              <a:spcAft>
                <a:spcPts val="0"/>
              </a:spcAft>
              <a:buClr>
                <a:schemeClr val="dk1"/>
              </a:buClr>
              <a:buSzPct val="100000"/>
              <a:buChar char="•"/>
            </a:pPr>
            <a:r>
              <a:rPr lang="en-US" sz="4400" b="0">
                <a:latin typeface="Lato"/>
                <a:ea typeface="Lato"/>
                <a:cs typeface="Lato"/>
                <a:sym typeface="Lato"/>
              </a:rPr>
              <a:t>Includes all trusts that are not Pension, OPEB, or Investment Trust Funds</a:t>
            </a:r>
            <a:endParaRPr/>
          </a:p>
          <a:p>
            <a:pPr marL="468024" lvl="0" indent="-468024" algn="l" rtl="0">
              <a:lnSpc>
                <a:spcPct val="100000"/>
              </a:lnSpc>
              <a:spcBef>
                <a:spcPts val="1800"/>
              </a:spcBef>
              <a:spcAft>
                <a:spcPts val="0"/>
              </a:spcAft>
              <a:buClr>
                <a:schemeClr val="dk1"/>
              </a:buClr>
              <a:buSzPct val="100000"/>
              <a:buChar char="•"/>
            </a:pPr>
            <a:r>
              <a:rPr lang="en-US" sz="4400" b="0">
                <a:latin typeface="Lato"/>
                <a:ea typeface="Lato"/>
                <a:cs typeface="Lato"/>
                <a:sym typeface="Lato"/>
              </a:rPr>
              <a:t>Government controls the assets</a:t>
            </a:r>
            <a:endParaRPr/>
          </a:p>
          <a:p>
            <a:pPr marL="468024" lvl="0" indent="-468024" algn="l" rtl="0">
              <a:lnSpc>
                <a:spcPct val="100000"/>
              </a:lnSpc>
              <a:spcBef>
                <a:spcPts val="1800"/>
              </a:spcBef>
              <a:spcAft>
                <a:spcPts val="0"/>
              </a:spcAft>
              <a:buClr>
                <a:schemeClr val="dk1"/>
              </a:buClr>
              <a:buSzPct val="100000"/>
              <a:buChar char="•"/>
            </a:pPr>
            <a:r>
              <a:rPr lang="en-US" sz="4400" b="0">
                <a:latin typeface="Lato"/>
                <a:ea typeface="Lato"/>
                <a:cs typeface="Lato"/>
                <a:sym typeface="Lato"/>
              </a:rPr>
              <a:t>Assets fiduciarily derived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fontScale="92500"/>
          </a:bodyPr>
          <a:lstStyle/>
          <a:p>
            <a:pPr marL="0" lvl="0" indent="0" algn="ctr" rtl="0">
              <a:lnSpc>
                <a:spcPct val="100000"/>
              </a:lnSpc>
              <a:spcBef>
                <a:spcPts val="0"/>
              </a:spcBef>
              <a:spcAft>
                <a:spcPts val="0"/>
              </a:spcAft>
              <a:buClr>
                <a:schemeClr val="lt1"/>
              </a:buClr>
              <a:buSzPct val="1000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73 – Employee Benefit Trust Fund</a:t>
            </a:r>
            <a:endParaRPr/>
          </a:p>
        </p:txBody>
      </p:sp>
      <p:sp>
        <p:nvSpPr>
          <p:cNvPr id="225" name="Google Shape;225;p20"/>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fontScale="77500" lnSpcReduction="20000"/>
          </a:bodyPr>
          <a:lstStyle/>
          <a:p>
            <a:pPr marL="468024" lvl="0" indent="-468024" algn="l" rtl="0">
              <a:lnSpc>
                <a:spcPct val="100000"/>
              </a:lnSpc>
              <a:spcBef>
                <a:spcPts val="0"/>
              </a:spcBef>
              <a:spcAft>
                <a:spcPts val="0"/>
              </a:spcAft>
              <a:buClr>
                <a:schemeClr val="dk1"/>
              </a:buClr>
              <a:buSzPct val="100000"/>
              <a:buChar char="•"/>
            </a:pPr>
            <a:r>
              <a:rPr lang="en-US" sz="4800" b="0">
                <a:latin typeface="Lato"/>
                <a:ea typeface="Lato"/>
                <a:cs typeface="Lato"/>
                <a:sym typeface="Lato"/>
              </a:rPr>
              <a:t>Accounts for resources held in trust for formally established defined benefit plans, defined contribution plans, or employee benefit plans</a:t>
            </a:r>
            <a:endParaRPr/>
          </a:p>
          <a:p>
            <a:pPr marL="468024" lvl="0" indent="-468024" algn="l" rtl="0">
              <a:lnSpc>
                <a:spcPct val="100000"/>
              </a:lnSpc>
              <a:spcBef>
                <a:spcPts val="1473"/>
              </a:spcBef>
              <a:spcAft>
                <a:spcPts val="0"/>
              </a:spcAft>
              <a:buClr>
                <a:schemeClr val="dk1"/>
              </a:buClr>
              <a:buSzPct val="100000"/>
              <a:buChar char="•"/>
            </a:pPr>
            <a:r>
              <a:rPr lang="en-US" sz="4800" b="0">
                <a:latin typeface="Lato"/>
                <a:ea typeface="Lato"/>
                <a:cs typeface="Lato"/>
                <a:sym typeface="Lato"/>
              </a:rPr>
              <a:t>Must be legally established in accordance with state statutes, federal law, and IRS requirements</a:t>
            </a:r>
            <a:endParaRPr/>
          </a:p>
          <a:p>
            <a:pPr marL="468024" lvl="0" indent="-468024" algn="l" rtl="0">
              <a:lnSpc>
                <a:spcPct val="100000"/>
              </a:lnSpc>
              <a:spcBef>
                <a:spcPts val="1473"/>
              </a:spcBef>
              <a:spcAft>
                <a:spcPts val="0"/>
              </a:spcAft>
              <a:buClr>
                <a:schemeClr val="dk1"/>
              </a:buClr>
              <a:buSzPct val="100000"/>
              <a:buChar char="•"/>
            </a:pPr>
            <a:r>
              <a:rPr lang="en-US" sz="4800" b="0">
                <a:latin typeface="Lato"/>
                <a:ea typeface="Lato"/>
                <a:cs typeface="Lato"/>
                <a:sym typeface="Lato"/>
              </a:rPr>
              <a:t>Legally </a:t>
            </a:r>
            <a:r>
              <a:rPr lang="en-US" sz="4800" b="0" i="1">
                <a:latin typeface="Lato"/>
                <a:ea typeface="Lato"/>
                <a:cs typeface="Lato"/>
                <a:sym typeface="Lato"/>
              </a:rPr>
              <a:t>irrevocable</a:t>
            </a:r>
            <a:r>
              <a:rPr lang="en-US" sz="4800" b="0">
                <a:latin typeface="Lato"/>
                <a:ea typeface="Lato"/>
                <a:cs typeface="Lato"/>
                <a:sym typeface="Lato"/>
              </a:rPr>
              <a:t> trust</a:t>
            </a:r>
            <a:endParaRPr/>
          </a:p>
          <a:p>
            <a:pPr marL="468024" lvl="0" indent="-468024" algn="l" rtl="0">
              <a:lnSpc>
                <a:spcPct val="100000"/>
              </a:lnSpc>
              <a:spcBef>
                <a:spcPts val="1473"/>
              </a:spcBef>
              <a:spcAft>
                <a:spcPts val="0"/>
              </a:spcAft>
              <a:buClr>
                <a:schemeClr val="dk1"/>
              </a:buClr>
              <a:buSzPct val="100000"/>
              <a:buChar char="•"/>
            </a:pPr>
            <a:r>
              <a:rPr lang="en-US" sz="4800" b="0">
                <a:latin typeface="Lato"/>
                <a:ea typeface="Lato"/>
                <a:cs typeface="Lato"/>
                <a:sym typeface="Lato"/>
              </a:rPr>
              <a:t>Created as a mechanism for districts to fund post-employment benefit obligations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fontScale="92500"/>
          </a:bodyPr>
          <a:lstStyle/>
          <a:p>
            <a:pPr marL="0" lvl="0" indent="0" algn="ctr" rtl="0">
              <a:lnSpc>
                <a:spcPct val="100000"/>
              </a:lnSpc>
              <a:spcBef>
                <a:spcPts val="0"/>
              </a:spcBef>
              <a:spcAft>
                <a:spcPts val="0"/>
              </a:spcAft>
              <a:buClr>
                <a:schemeClr val="lt1"/>
              </a:buClr>
              <a:buSzPct val="1000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73 – Employee Benefit Trust Fund</a:t>
            </a:r>
            <a:endParaRPr/>
          </a:p>
        </p:txBody>
      </p:sp>
      <p:sp>
        <p:nvSpPr>
          <p:cNvPr id="232" name="Google Shape;232;p21"/>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lnSpc>
                <a:spcPct val="150000"/>
              </a:lnSpc>
              <a:spcBef>
                <a:spcPts val="0"/>
              </a:spcBef>
              <a:spcAft>
                <a:spcPts val="0"/>
              </a:spcAft>
              <a:buClr>
                <a:schemeClr val="dk1"/>
              </a:buClr>
              <a:buSzPct val="97680"/>
              <a:buFont typeface="Lato"/>
              <a:buChar char="•"/>
            </a:pPr>
            <a:r>
              <a:rPr lang="en-US"/>
              <a:t>Not required to use Fund 73</a:t>
            </a:r>
            <a:endParaRPr/>
          </a:p>
          <a:p>
            <a:pPr marL="742950" marR="0" lvl="1" indent="-285750" algn="l" rtl="0">
              <a:lnSpc>
                <a:spcPct val="150000"/>
              </a:lnSpc>
              <a:spcBef>
                <a:spcPts val="0"/>
              </a:spcBef>
              <a:spcAft>
                <a:spcPts val="0"/>
              </a:spcAft>
              <a:buClr>
                <a:schemeClr val="dk1"/>
              </a:buClr>
              <a:buSzPct val="100000"/>
              <a:buChar char="●"/>
            </a:pPr>
            <a:r>
              <a:rPr lang="en-US" sz="2600">
                <a:solidFill>
                  <a:schemeClr val="dk1"/>
                </a:solidFill>
              </a:rPr>
              <a:t>Fund 73 accumulates resources to pay future benefits</a:t>
            </a:r>
            <a:endParaRPr/>
          </a:p>
          <a:p>
            <a:pPr marL="742950" marR="0" lvl="1" indent="-285750" algn="l" rtl="0">
              <a:lnSpc>
                <a:spcPct val="150000"/>
              </a:lnSpc>
              <a:spcBef>
                <a:spcPts val="0"/>
              </a:spcBef>
              <a:spcAft>
                <a:spcPts val="0"/>
              </a:spcAft>
              <a:buClr>
                <a:schemeClr val="dk1"/>
              </a:buClr>
              <a:buSzPct val="100000"/>
              <a:buChar char="●"/>
            </a:pPr>
            <a:r>
              <a:rPr lang="en-US" sz="2600">
                <a:solidFill>
                  <a:schemeClr val="dk1"/>
                </a:solidFill>
              </a:rPr>
              <a:t>Pay-as-you-go pays benefits out of Fund 10 as paid</a:t>
            </a:r>
            <a:endParaRPr/>
          </a:p>
          <a:p>
            <a:pPr marL="1143000" marR="0" lvl="2" indent="-228600" algn="l" rtl="0">
              <a:lnSpc>
                <a:spcPct val="90000"/>
              </a:lnSpc>
              <a:spcBef>
                <a:spcPts val="600"/>
              </a:spcBef>
              <a:spcAft>
                <a:spcPts val="0"/>
              </a:spcAft>
              <a:buClr>
                <a:schemeClr val="dk1"/>
              </a:buClr>
              <a:buSzPct val="100000"/>
              <a:buFont typeface="Lato"/>
              <a:buChar char="▪"/>
            </a:pPr>
            <a:r>
              <a:rPr lang="en-US" sz="2600">
                <a:latin typeface="Lato"/>
                <a:ea typeface="Lato"/>
                <a:cs typeface="Lato"/>
                <a:sym typeface="Lato"/>
              </a:rPr>
              <a:t>Does not reduce long-term liability </a:t>
            </a:r>
            <a:endParaRPr>
              <a:latin typeface="Lato"/>
              <a:ea typeface="Lato"/>
              <a:cs typeface="Lato"/>
              <a:sym typeface="Lato"/>
            </a:endParaRPr>
          </a:p>
          <a:p>
            <a:pPr marL="742950" marR="0" lvl="1" indent="-285750" algn="l" rtl="0">
              <a:lnSpc>
                <a:spcPct val="150000"/>
              </a:lnSpc>
              <a:spcBef>
                <a:spcPts val="600"/>
              </a:spcBef>
              <a:spcAft>
                <a:spcPts val="0"/>
              </a:spcAft>
              <a:buClr>
                <a:schemeClr val="dk1"/>
              </a:buClr>
              <a:buSzPct val="100000"/>
              <a:buChar char="●"/>
            </a:pPr>
            <a:r>
              <a:rPr lang="en-US" sz="2600">
                <a:solidFill>
                  <a:schemeClr val="dk1"/>
                </a:solidFill>
              </a:rPr>
              <a:t>Both options require actuarial study</a:t>
            </a:r>
            <a:endParaRPr/>
          </a:p>
          <a:p>
            <a:pPr marL="342900" marR="0" lvl="0" indent="-342900" algn="l" rtl="0">
              <a:lnSpc>
                <a:spcPct val="150000"/>
              </a:lnSpc>
              <a:spcBef>
                <a:spcPts val="0"/>
              </a:spcBef>
              <a:spcAft>
                <a:spcPts val="0"/>
              </a:spcAft>
              <a:buClr>
                <a:schemeClr val="dk1"/>
              </a:buClr>
              <a:buSzPct val="97680"/>
              <a:buFont typeface="Lato"/>
              <a:buChar char="•"/>
            </a:pPr>
            <a:r>
              <a:rPr lang="en-US" b="0"/>
              <a:t>District makes payments to the trust (Fund 73) from the governmental funds (Funds 10, 27, 50, and 80) to fund annual obligations.</a:t>
            </a:r>
            <a:endParaRPr/>
          </a:p>
          <a:p>
            <a:pPr marL="342900" marR="0" lvl="0" indent="-342900" algn="l" rtl="0">
              <a:lnSpc>
                <a:spcPct val="150000"/>
              </a:lnSpc>
              <a:spcBef>
                <a:spcPts val="0"/>
              </a:spcBef>
              <a:spcAft>
                <a:spcPts val="0"/>
              </a:spcAft>
              <a:buClr>
                <a:schemeClr val="dk1"/>
              </a:buClr>
              <a:buSzPct val="66666"/>
              <a:buFont typeface="Lato"/>
              <a:buChar char="•"/>
            </a:pPr>
            <a:r>
              <a:rPr lang="en-US" b="0"/>
              <a:t>Fund 73 pays the retiree benefits.</a:t>
            </a:r>
            <a:endParaRPr sz="48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fontScale="92500"/>
          </a:bodyPr>
          <a:lstStyle/>
          <a:p>
            <a:pPr marL="0" lvl="0" indent="0" algn="ctr" rtl="0">
              <a:lnSpc>
                <a:spcPct val="100000"/>
              </a:lnSpc>
              <a:spcBef>
                <a:spcPts val="0"/>
              </a:spcBef>
              <a:spcAft>
                <a:spcPts val="0"/>
              </a:spcAft>
              <a:buClr>
                <a:schemeClr val="lt1"/>
              </a:buClr>
              <a:buSzPct val="1000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73 – Employee Benefit Trust Fund</a:t>
            </a:r>
            <a:endParaRPr/>
          </a:p>
        </p:txBody>
      </p:sp>
      <p:sp>
        <p:nvSpPr>
          <p:cNvPr id="239" name="Google Shape;239;p22"/>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800"/>
              <a:buFont typeface="Arial"/>
              <a:buChar char="•"/>
            </a:pPr>
            <a:r>
              <a:rPr lang="en-US" sz="2800" b="0"/>
              <a:t>Reduces long-term unfunded obligations.</a:t>
            </a:r>
            <a:endParaRPr/>
          </a:p>
          <a:p>
            <a:pPr marL="342900" marR="0" lvl="0" indent="-342900" algn="l" rtl="0">
              <a:lnSpc>
                <a:spcPct val="150000"/>
              </a:lnSpc>
              <a:spcBef>
                <a:spcPts val="0"/>
              </a:spcBef>
              <a:spcAft>
                <a:spcPts val="0"/>
              </a:spcAft>
              <a:buClr>
                <a:schemeClr val="dk1"/>
              </a:buClr>
              <a:buSzPts val="2800"/>
              <a:buFont typeface="Arial"/>
              <a:buChar char="•"/>
            </a:pPr>
            <a:r>
              <a:rPr lang="en-US" sz="2800" b="0"/>
              <a:t>Costs in F27 are aidable up to the ADC if one of the three criteria are met.</a:t>
            </a:r>
            <a:endParaRPr/>
          </a:p>
          <a:p>
            <a:pPr marL="742950" marR="0" lvl="1" indent="-285750" algn="l" rtl="0">
              <a:lnSpc>
                <a:spcPct val="150000"/>
              </a:lnSpc>
              <a:spcBef>
                <a:spcPts val="0"/>
              </a:spcBef>
              <a:spcAft>
                <a:spcPts val="0"/>
              </a:spcAft>
              <a:buClr>
                <a:schemeClr val="dk1"/>
              </a:buClr>
              <a:buSzPts val="2800"/>
              <a:buFont typeface="Calibri"/>
              <a:buAutoNum type="arabicPeriod"/>
            </a:pPr>
            <a:r>
              <a:rPr lang="en-US" sz="2800">
                <a:solidFill>
                  <a:schemeClr val="dk1"/>
                </a:solidFill>
              </a:rPr>
              <a:t>Contribution = ADC (</a:t>
            </a:r>
            <a:r>
              <a:rPr lang="en-US" sz="2800"/>
              <a:t>Actuarially Determined Contribution)</a:t>
            </a:r>
            <a:endParaRPr/>
          </a:p>
          <a:p>
            <a:pPr marL="742950" marR="0" lvl="1" indent="-285750" algn="l" rtl="0">
              <a:lnSpc>
                <a:spcPct val="150000"/>
              </a:lnSpc>
              <a:spcBef>
                <a:spcPts val="0"/>
              </a:spcBef>
              <a:spcAft>
                <a:spcPts val="0"/>
              </a:spcAft>
              <a:buClr>
                <a:schemeClr val="dk1"/>
              </a:buClr>
              <a:buSzPts val="2800"/>
              <a:buFont typeface="Calibri"/>
              <a:buAutoNum type="arabicPeriod"/>
            </a:pPr>
            <a:r>
              <a:rPr lang="en-US" sz="2800">
                <a:solidFill>
                  <a:schemeClr val="dk1"/>
                </a:solidFill>
              </a:rPr>
              <a:t>Contribution (73R 951) is 5% greater than the expenditures out of the trust for OPEB (73E, Objects 991 and 994)</a:t>
            </a:r>
            <a:endParaRPr/>
          </a:p>
          <a:p>
            <a:pPr marL="742950" marR="0" lvl="1" indent="-285750" algn="l" rtl="0">
              <a:lnSpc>
                <a:spcPct val="150000"/>
              </a:lnSpc>
              <a:spcBef>
                <a:spcPts val="0"/>
              </a:spcBef>
              <a:spcAft>
                <a:spcPts val="0"/>
              </a:spcAft>
              <a:buClr>
                <a:schemeClr val="dk1"/>
              </a:buClr>
              <a:buSzPts val="2800"/>
              <a:buFont typeface="Calibri"/>
              <a:buAutoNum type="arabicPeriod"/>
            </a:pPr>
            <a:r>
              <a:rPr lang="en-US" sz="2800">
                <a:solidFill>
                  <a:schemeClr val="dk1"/>
                </a:solidFill>
              </a:rPr>
              <a:t>Same as number 2 but looking at 3 years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73 – Additional Information</a:t>
            </a:r>
            <a:endParaRPr/>
          </a:p>
        </p:txBody>
      </p:sp>
      <p:sp>
        <p:nvSpPr>
          <p:cNvPr id="246" name="Google Shape;246;p23"/>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468024" lvl="0" indent="-468024" algn="l" rtl="0">
              <a:lnSpc>
                <a:spcPct val="150000"/>
              </a:lnSpc>
              <a:spcBef>
                <a:spcPts val="0"/>
              </a:spcBef>
              <a:spcAft>
                <a:spcPts val="0"/>
              </a:spcAft>
              <a:buClr>
                <a:srgbClr val="0070C0"/>
              </a:buClr>
              <a:buSzPts val="3200"/>
              <a:buFont typeface="Arial"/>
              <a:buChar char="•"/>
            </a:pPr>
            <a:r>
              <a:rPr lang="en-US" sz="3200" u="sng">
                <a:solidFill>
                  <a:srgbClr val="0070C0"/>
                </a:solidFill>
                <a:hlinkClick r:id="rId3">
                  <a:extLst>
                    <a:ext uri="{A12FA001-AC4F-418D-AE19-62706E023703}">
                      <ahyp:hlinkClr xmlns:ahyp="http://schemas.microsoft.com/office/drawing/2018/hyperlinkcolor" val="tx"/>
                    </a:ext>
                  </a:extLst>
                </a:hlinkClick>
              </a:rPr>
              <a:t>Fund 73 - Sample of Activity</a:t>
            </a:r>
            <a:endParaRPr sz="3200">
              <a:solidFill>
                <a:srgbClr val="0070C0"/>
              </a:solidFill>
            </a:endParaRPr>
          </a:p>
          <a:p>
            <a:pPr marL="468024" lvl="0" indent="-468024" algn="l" rtl="0">
              <a:lnSpc>
                <a:spcPct val="150000"/>
              </a:lnSpc>
              <a:spcBef>
                <a:spcPts val="599"/>
              </a:spcBef>
              <a:spcAft>
                <a:spcPts val="0"/>
              </a:spcAft>
              <a:buClr>
                <a:srgbClr val="0070C0"/>
              </a:buClr>
              <a:buSzPts val="3200"/>
              <a:buFont typeface="Arial"/>
              <a:buChar char="•"/>
            </a:pPr>
            <a:r>
              <a:rPr lang="en-US" sz="3200" u="sng">
                <a:solidFill>
                  <a:srgbClr val="0070C0"/>
                </a:solidFill>
                <a:hlinkClick r:id="rId4">
                  <a:extLst>
                    <a:ext uri="{A12FA001-AC4F-418D-AE19-62706E023703}">
                      <ahyp:hlinkClr xmlns:ahyp="http://schemas.microsoft.com/office/drawing/2018/hyperlinkcolor" val="tx"/>
                    </a:ext>
                  </a:extLst>
                </a:hlinkClick>
              </a:rPr>
              <a:t>Fund 73 - Account Descriptions</a:t>
            </a:r>
            <a:endParaRPr sz="3200">
              <a:solidFill>
                <a:srgbClr val="0070C0"/>
              </a:solidFill>
            </a:endParaRPr>
          </a:p>
          <a:p>
            <a:pPr marL="468024" lvl="0" indent="-468024" algn="l" rtl="0">
              <a:lnSpc>
                <a:spcPct val="100000"/>
              </a:lnSpc>
              <a:spcBef>
                <a:spcPts val="1008"/>
              </a:spcBef>
              <a:spcAft>
                <a:spcPts val="0"/>
              </a:spcAft>
              <a:buClr>
                <a:srgbClr val="0070C0"/>
              </a:buClr>
              <a:buSzPts val="3200"/>
              <a:buChar char="•"/>
            </a:pPr>
            <a:r>
              <a:rPr lang="en-US" sz="3200" u="sng">
                <a:solidFill>
                  <a:srgbClr val="0070C0"/>
                </a:solidFill>
                <a:hlinkClick r:id="rId5">
                  <a:extLst>
                    <a:ext uri="{A12FA001-AC4F-418D-AE19-62706E023703}">
                      <ahyp:hlinkClr xmlns:ahyp="http://schemas.microsoft.com/office/drawing/2018/hyperlinkcolor" val="tx"/>
                    </a:ext>
                  </a:extLst>
                </a:hlinkClick>
              </a:rPr>
              <a:t>Employee Benefit Trust Fund Webpage</a:t>
            </a:r>
            <a:endParaRPr sz="3200">
              <a:solidFill>
                <a:srgbClr val="0070C0"/>
              </a:solidFill>
            </a:endParaRPr>
          </a:p>
          <a:p>
            <a:pPr marL="810773" lvl="1" indent="-342900" algn="l" rtl="0">
              <a:lnSpc>
                <a:spcPct val="100000"/>
              </a:lnSpc>
              <a:spcBef>
                <a:spcPts val="818"/>
              </a:spcBef>
              <a:spcAft>
                <a:spcPts val="0"/>
              </a:spcAft>
              <a:buClr>
                <a:srgbClr val="0070C0"/>
              </a:buClr>
              <a:buSzPts val="2323"/>
              <a:buFont typeface="Arial"/>
              <a:buChar char="•"/>
            </a:pPr>
            <a:r>
              <a:rPr lang="en-US" sz="2323">
                <a:solidFill>
                  <a:srgbClr val="0070C0"/>
                </a:solidFill>
              </a:rPr>
              <a:t>Factors to consider when establishing a trust</a:t>
            </a:r>
            <a:endParaRPr/>
          </a:p>
          <a:p>
            <a:pPr marL="810773" lvl="1" indent="-342900" algn="l" rtl="0">
              <a:lnSpc>
                <a:spcPct val="100000"/>
              </a:lnSpc>
              <a:spcBef>
                <a:spcPts val="818"/>
              </a:spcBef>
              <a:spcAft>
                <a:spcPts val="0"/>
              </a:spcAft>
              <a:buClr>
                <a:srgbClr val="0070C0"/>
              </a:buClr>
              <a:buSzPts val="2323"/>
              <a:buFont typeface="Arial"/>
              <a:buChar char="•"/>
            </a:pPr>
            <a:r>
              <a:rPr lang="en-US" sz="2323">
                <a:solidFill>
                  <a:srgbClr val="0070C0"/>
                </a:solidFill>
              </a:rPr>
              <a:t>FAQ</a:t>
            </a:r>
            <a:endParaRPr/>
          </a:p>
          <a:p>
            <a:pPr marL="810773" lvl="1" indent="-342900" algn="l" rtl="0">
              <a:lnSpc>
                <a:spcPct val="100000"/>
              </a:lnSpc>
              <a:spcBef>
                <a:spcPts val="818"/>
              </a:spcBef>
              <a:spcAft>
                <a:spcPts val="0"/>
              </a:spcAft>
              <a:buClr>
                <a:srgbClr val="0070C0"/>
              </a:buClr>
              <a:buSzPts val="2323"/>
              <a:buFont typeface="Arial"/>
              <a:buChar char="•"/>
            </a:pPr>
            <a:r>
              <a:rPr lang="en-US" sz="2323">
                <a:solidFill>
                  <a:srgbClr val="0070C0"/>
                </a:solidFill>
              </a:rPr>
              <a:t>Fund 73 Requirements</a:t>
            </a:r>
            <a:endParaRPr/>
          </a:p>
          <a:p>
            <a:pPr marL="810773" lvl="1" indent="-342900" algn="l" rtl="0">
              <a:lnSpc>
                <a:spcPct val="100000"/>
              </a:lnSpc>
              <a:spcBef>
                <a:spcPts val="818"/>
              </a:spcBef>
              <a:spcAft>
                <a:spcPts val="0"/>
              </a:spcAft>
              <a:buClr>
                <a:srgbClr val="0070C0"/>
              </a:buClr>
              <a:buSzPts val="2323"/>
              <a:buFont typeface="Arial"/>
              <a:buChar char="•"/>
            </a:pPr>
            <a:r>
              <a:rPr lang="en-US" sz="2323">
                <a:solidFill>
                  <a:srgbClr val="0070C0"/>
                </a:solidFill>
              </a:rPr>
              <a:t>Categorical Aid Eligibility Spreadsheet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a:t>
            </a:r>
            <a:r>
              <a:rPr lang="en-US" sz="5400">
                <a:solidFill>
                  <a:srgbClr val="F2F8EC"/>
                </a:solidFill>
              </a:rPr>
              <a:t>80</a:t>
            </a:r>
            <a:endParaRPr/>
          </a:p>
        </p:txBody>
      </p:sp>
      <p:sp>
        <p:nvSpPr>
          <p:cNvPr id="253" name="Google Shape;253;p25"/>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None/>
            </a:pPr>
            <a:r>
              <a:rPr lang="en-US" sz="3600" b="0"/>
              <a:t>Community Programs and Service Fund website</a:t>
            </a:r>
            <a:endParaRPr/>
          </a:p>
          <a:p>
            <a:pPr marL="0" lvl="0" indent="0" algn="ctr" rtl="0">
              <a:lnSpc>
                <a:spcPct val="100000"/>
              </a:lnSpc>
              <a:spcBef>
                <a:spcPts val="899"/>
              </a:spcBef>
              <a:spcAft>
                <a:spcPts val="0"/>
              </a:spcAft>
              <a:buClr>
                <a:schemeClr val="dk1"/>
              </a:buClr>
              <a:buSzPts val="2400"/>
              <a:buNone/>
            </a:pPr>
            <a:r>
              <a:rPr lang="en-US" sz="2400" b="0" u="sng">
                <a:solidFill>
                  <a:schemeClr val="hlink"/>
                </a:solidFill>
                <a:hlinkClick r:id="rId3"/>
              </a:rPr>
              <a:t>Community Service Fund Overview</a:t>
            </a:r>
            <a:r>
              <a:rPr lang="en-US" sz="2400" b="0"/>
              <a:t> </a:t>
            </a:r>
            <a:endParaRPr/>
          </a:p>
          <a:p>
            <a:pPr marL="468024" lvl="0" indent="-468024" algn="l" rtl="0">
              <a:lnSpc>
                <a:spcPct val="100000"/>
              </a:lnSpc>
              <a:spcBef>
                <a:spcPts val="899"/>
              </a:spcBef>
              <a:spcAft>
                <a:spcPts val="0"/>
              </a:spcAft>
              <a:buClr>
                <a:schemeClr val="dk1"/>
              </a:buClr>
              <a:buSzPts val="2500"/>
              <a:buFont typeface="Lato"/>
              <a:buChar char="•"/>
            </a:pPr>
            <a:r>
              <a:rPr lang="en-US" sz="2500" b="0"/>
              <a:t>The authority for a school board to operate Community Programs and Services (Fund 80) is established under sec. 120.13(19), Wis. Stats., and PI 80. </a:t>
            </a:r>
            <a:endParaRPr/>
          </a:p>
          <a:p>
            <a:pPr marL="468024" lvl="0" indent="-468024" algn="l" rtl="0">
              <a:lnSpc>
                <a:spcPct val="100000"/>
              </a:lnSpc>
              <a:spcBef>
                <a:spcPts val="899"/>
              </a:spcBef>
              <a:spcAft>
                <a:spcPts val="0"/>
              </a:spcAft>
              <a:buClr>
                <a:schemeClr val="dk1"/>
              </a:buClr>
              <a:buSzPts val="2500"/>
              <a:buFont typeface="Lato"/>
              <a:buChar char="•"/>
            </a:pPr>
            <a:r>
              <a:rPr lang="en-US" sz="2500" b="0"/>
              <a:t>120.13(19) concludes with this sentence:  </a:t>
            </a:r>
            <a:endParaRPr sz="2800" b="0" i="1">
              <a:solidFill>
                <a:srgbClr val="0C0C0C"/>
              </a:solidFill>
            </a:endParaRPr>
          </a:p>
          <a:p>
            <a:pPr marL="925073" lvl="1" indent="-412750" algn="l" rtl="0">
              <a:lnSpc>
                <a:spcPct val="100000"/>
              </a:lnSpc>
              <a:spcBef>
                <a:spcPts val="899"/>
              </a:spcBef>
              <a:spcAft>
                <a:spcPts val="0"/>
              </a:spcAft>
              <a:buClr>
                <a:srgbClr val="0C0C0C"/>
              </a:buClr>
              <a:buSzPts val="2300"/>
              <a:buChar char="•"/>
            </a:pPr>
            <a:r>
              <a:rPr lang="en-US" sz="3000" i="1">
                <a:solidFill>
                  <a:srgbClr val="0C0C0C"/>
                </a:solidFill>
              </a:rPr>
              <a:t>The school board may not expend moneys on ineligible costs, as defined by DPI by rule. </a:t>
            </a:r>
            <a:endParaRPr/>
          </a:p>
          <a:p>
            <a:pPr marL="925073" lvl="1" indent="-412750" algn="l" rtl="0">
              <a:lnSpc>
                <a:spcPct val="100000"/>
              </a:lnSpc>
              <a:spcBef>
                <a:spcPts val="300"/>
              </a:spcBef>
              <a:spcAft>
                <a:spcPts val="0"/>
              </a:spcAft>
              <a:buClr>
                <a:srgbClr val="0C0C0C"/>
              </a:buClr>
              <a:buSzPts val="2300"/>
              <a:buChar char="•"/>
            </a:pPr>
            <a:r>
              <a:rPr lang="en-US" sz="3000" i="1">
                <a:solidFill>
                  <a:srgbClr val="0C0C0C"/>
                </a:solidFill>
              </a:rPr>
              <a:t>Costs associated with such programs and services shall not be included in the school district's shared cost under </a:t>
            </a:r>
            <a:r>
              <a:rPr lang="en-US" sz="3000" i="1" u="sng">
                <a:solidFill>
                  <a:srgbClr val="0C0C0C"/>
                </a:solidFill>
                <a:hlinkClick r:id="rId4">
                  <a:extLst>
                    <a:ext uri="{A12FA001-AC4F-418D-AE19-62706E023703}">
                      <ahyp:hlinkClr xmlns:ahyp="http://schemas.microsoft.com/office/drawing/2018/hyperlinkcolor" val="tx"/>
                    </a:ext>
                  </a:extLst>
                </a:hlinkClick>
              </a:rPr>
              <a:t>s. 121.07 (6)</a:t>
            </a:r>
            <a:r>
              <a:rPr lang="en-US" sz="3000" i="1">
                <a:solidFill>
                  <a:srgbClr val="0C0C0C"/>
                </a:solidFill>
              </a:rPr>
              <a:t>.</a:t>
            </a:r>
            <a:endParaRPr/>
          </a:p>
        </p:txBody>
      </p:sp>
      <p:pic>
        <p:nvPicPr>
          <p:cNvPr id="254" name="Google Shape;254;p25" descr="CYSS Friendship Tee Ball with Cheonan Therapeutic Center ..."/>
          <p:cNvPicPr preferRelativeResize="0"/>
          <p:nvPr/>
        </p:nvPicPr>
        <p:blipFill rotWithShape="1">
          <a:blip r:embed="rId5">
            <a:alphaModFix/>
          </a:blip>
          <a:srcRect/>
          <a:stretch/>
        </p:blipFill>
        <p:spPr>
          <a:xfrm>
            <a:off x="1" y="0"/>
            <a:ext cx="926228" cy="12584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a:t>
            </a:r>
            <a:r>
              <a:rPr lang="en-US" sz="5400">
                <a:solidFill>
                  <a:srgbClr val="F2F8EC"/>
                </a:solidFill>
              </a:rPr>
              <a:t>80</a:t>
            </a:r>
            <a:endParaRPr/>
          </a:p>
        </p:txBody>
      </p:sp>
      <p:sp>
        <p:nvSpPr>
          <p:cNvPr id="261" name="Google Shape;261;p26"/>
          <p:cNvSpPr txBox="1">
            <a:spLocks noGrp="1"/>
          </p:cNvSpPr>
          <p:nvPr>
            <p:ph type="body" idx="2"/>
          </p:nvPr>
        </p:nvSpPr>
        <p:spPr>
          <a:xfrm>
            <a:off x="768626" y="1431235"/>
            <a:ext cx="10933044" cy="483704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4600">
                <a:latin typeface="Lato"/>
                <a:ea typeface="Lato"/>
                <a:cs typeface="Lato"/>
                <a:sym typeface="Lato"/>
              </a:rPr>
              <a:t>Community Programs and Service Fund website</a:t>
            </a:r>
            <a:endParaRPr/>
          </a:p>
          <a:p>
            <a:pPr marL="0" lvl="0" indent="0" algn="ctr" rtl="0">
              <a:lnSpc>
                <a:spcPct val="100000"/>
              </a:lnSpc>
              <a:spcBef>
                <a:spcPts val="1500"/>
              </a:spcBef>
              <a:spcAft>
                <a:spcPts val="0"/>
              </a:spcAft>
              <a:buClr>
                <a:schemeClr val="dk1"/>
              </a:buClr>
              <a:buSzPct val="100000"/>
              <a:buNone/>
            </a:pPr>
            <a:r>
              <a:rPr lang="en-US" sz="3600" b="0" u="sng">
                <a:solidFill>
                  <a:schemeClr val="hlink"/>
                </a:solidFill>
                <a:latin typeface="Lato"/>
                <a:ea typeface="Lato"/>
                <a:cs typeface="Lato"/>
                <a:sym typeface="Lato"/>
                <a:hlinkClick r:id="rId3"/>
              </a:rPr>
              <a:t>Community Services Fund Overview</a:t>
            </a:r>
            <a:r>
              <a:rPr lang="en-US" sz="3600" b="0">
                <a:latin typeface="Lato"/>
                <a:ea typeface="Lato"/>
                <a:cs typeface="Lato"/>
                <a:sym typeface="Lato"/>
              </a:rPr>
              <a:t> </a:t>
            </a:r>
            <a:endParaRPr/>
          </a:p>
          <a:p>
            <a:pPr marL="468024" lvl="0" indent="-468024" algn="l" rtl="0">
              <a:lnSpc>
                <a:spcPct val="100000"/>
              </a:lnSpc>
              <a:spcBef>
                <a:spcPts val="1500"/>
              </a:spcBef>
              <a:spcAft>
                <a:spcPts val="0"/>
              </a:spcAft>
              <a:buClr>
                <a:schemeClr val="dk1"/>
              </a:buClr>
              <a:buSzPct val="100000"/>
              <a:buChar char="•"/>
            </a:pPr>
            <a:r>
              <a:rPr lang="en-US" sz="3600" b="0">
                <a:latin typeface="Lato"/>
                <a:ea typeface="Lato"/>
                <a:cs typeface="Lato"/>
                <a:sym typeface="Lato"/>
              </a:rPr>
              <a:t>Fund 80 is </a:t>
            </a:r>
            <a:r>
              <a:rPr lang="en-US" sz="3600" b="0"/>
              <a:t>mostly</a:t>
            </a:r>
            <a:r>
              <a:rPr lang="en-US" sz="3600" b="0">
                <a:latin typeface="Lato"/>
                <a:ea typeface="Lato"/>
                <a:cs typeface="Lato"/>
                <a:sym typeface="Lato"/>
              </a:rPr>
              <a:t> funded by local taxpayers. </a:t>
            </a:r>
            <a:endParaRPr/>
          </a:p>
          <a:p>
            <a:pPr marL="468024" lvl="0" indent="-468024" algn="l" rtl="0">
              <a:lnSpc>
                <a:spcPct val="100000"/>
              </a:lnSpc>
              <a:spcBef>
                <a:spcPts val="1500"/>
              </a:spcBef>
              <a:spcAft>
                <a:spcPts val="0"/>
              </a:spcAft>
              <a:buClr>
                <a:schemeClr val="dk1"/>
              </a:buClr>
              <a:buSzPct val="100000"/>
              <a:buChar char="•"/>
            </a:pPr>
            <a:r>
              <a:rPr lang="en-US" sz="3600" b="0">
                <a:latin typeface="Lato"/>
                <a:ea typeface="Lato"/>
                <a:cs typeface="Lato"/>
                <a:sym typeface="Lato"/>
              </a:rPr>
              <a:t>It </a:t>
            </a:r>
            <a:r>
              <a:rPr lang="en-US" sz="3600" b="0"/>
              <a:t>is not a</a:t>
            </a:r>
            <a:r>
              <a:rPr lang="en-US" sz="3600" b="0">
                <a:latin typeface="Lato"/>
                <a:ea typeface="Lato"/>
                <a:cs typeface="Lato"/>
                <a:sym typeface="Lato"/>
              </a:rPr>
              <a:t> factor in the equalization aid calculation.</a:t>
            </a:r>
            <a:endParaRPr/>
          </a:p>
          <a:p>
            <a:pPr marL="23835" lvl="0" indent="-23835" algn="l" rtl="0">
              <a:lnSpc>
                <a:spcPct val="100000"/>
              </a:lnSpc>
              <a:spcBef>
                <a:spcPts val="1500"/>
              </a:spcBef>
              <a:spcAft>
                <a:spcPts val="0"/>
              </a:spcAft>
              <a:buClr>
                <a:schemeClr val="dk1"/>
              </a:buClr>
              <a:buSzPct val="100000"/>
              <a:buNone/>
            </a:pPr>
            <a:r>
              <a:rPr lang="en-US" sz="3600" b="0">
                <a:latin typeface="Lato"/>
                <a:ea typeface="Lato"/>
                <a:cs typeface="Lato"/>
                <a:sym typeface="Lato"/>
              </a:rPr>
              <a:t>Chapter PI 80 Community Programs and Services was created per 2013 Wisconsin Act 306. </a:t>
            </a:r>
            <a:r>
              <a:rPr lang="en-US" sz="3600" b="0" i="1">
                <a:latin typeface="Lato"/>
                <a:ea typeface="Lato"/>
                <a:cs typeface="Lato"/>
                <a:sym typeface="Lato"/>
              </a:rPr>
              <a:t>Effective Date: May 1, 2015. </a:t>
            </a:r>
            <a:r>
              <a:rPr lang="en-US" sz="3600" b="0" i="1" u="sng">
                <a:solidFill>
                  <a:schemeClr val="hlink"/>
                </a:solidFill>
                <a:latin typeface="Lato"/>
                <a:ea typeface="Lato"/>
                <a:cs typeface="Lato"/>
                <a:sym typeface="Lato"/>
                <a:hlinkClick r:id="rId4"/>
              </a:rPr>
              <a:t>Community Services Fund 80</a:t>
            </a:r>
            <a:r>
              <a:rPr lang="en-US" sz="3600" b="0" i="1">
                <a:latin typeface="Lato"/>
                <a:ea typeface="Lato"/>
                <a:cs typeface="Lato"/>
                <a:sym typeface="Lato"/>
              </a:rPr>
              <a:t> </a:t>
            </a:r>
            <a:endParaRPr sz="3600" b="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900"/>
              <a:buNone/>
            </a:pPr>
            <a:r>
              <a:rPr lang="en-US">
                <a:solidFill>
                  <a:schemeClr val="lt1"/>
                </a:solidFill>
              </a:rPr>
              <a:t>What is a Fund?</a:t>
            </a:r>
            <a:endParaRPr/>
          </a:p>
        </p:txBody>
      </p:sp>
      <p:sp>
        <p:nvSpPr>
          <p:cNvPr id="79" name="Google Shape;79;p3"/>
          <p:cNvSpPr txBox="1">
            <a:spLocks noGrp="1"/>
          </p:cNvSpPr>
          <p:nvPr>
            <p:ph type="body" idx="2"/>
          </p:nvPr>
        </p:nvSpPr>
        <p:spPr>
          <a:xfrm>
            <a:off x="2054088" y="1635009"/>
            <a:ext cx="8176590" cy="4991078"/>
          </a:xfrm>
          <a:prstGeom prst="rect">
            <a:avLst/>
          </a:prstGeom>
          <a:noFill/>
          <a:ln>
            <a:noFill/>
          </a:ln>
        </p:spPr>
        <p:txBody>
          <a:bodyPr spcFirstLastPara="1" wrap="square" lIns="91425" tIns="45700" rIns="91425" bIns="45700" anchor="t" anchorCtr="0">
            <a:normAutofit fontScale="85000" lnSpcReduction="10000"/>
          </a:bodyPr>
          <a:lstStyle/>
          <a:p>
            <a:pPr marL="468024" lvl="0" indent="-417478" algn="l" rtl="0">
              <a:spcBef>
                <a:spcPts val="0"/>
              </a:spcBef>
              <a:spcAft>
                <a:spcPts val="0"/>
              </a:spcAft>
              <a:buSzPct val="97680"/>
              <a:buChar char="•"/>
            </a:pPr>
            <a:r>
              <a:rPr lang="en-US" b="0"/>
              <a:t>Independent fiscal and accounting entity</a:t>
            </a:r>
            <a:endParaRPr/>
          </a:p>
          <a:p>
            <a:pPr marL="468024" lvl="0" indent="-417478" algn="l" rtl="0">
              <a:spcBef>
                <a:spcPts val="599"/>
              </a:spcBef>
              <a:spcAft>
                <a:spcPts val="0"/>
              </a:spcAft>
              <a:buSzPct val="97680"/>
              <a:buChar char="•"/>
            </a:pPr>
            <a:r>
              <a:rPr lang="en-US" b="0"/>
              <a:t>Requiring its own set of books</a:t>
            </a:r>
            <a:endParaRPr/>
          </a:p>
          <a:p>
            <a:pPr marL="468024" lvl="0" indent="-417478" algn="l" rtl="0">
              <a:spcBef>
                <a:spcPts val="599"/>
              </a:spcBef>
              <a:spcAft>
                <a:spcPts val="0"/>
              </a:spcAft>
              <a:buSzPct val="97680"/>
              <a:buChar char="•"/>
            </a:pPr>
            <a:r>
              <a:rPr lang="en-US" b="0"/>
              <a:t>In accordance with special regulations, restrictions, and limitations that earmark each fund for a specific activity or for attaining certain objectives</a:t>
            </a:r>
            <a:endParaRPr/>
          </a:p>
          <a:p>
            <a:pPr marL="468024" lvl="0" indent="-468024" algn="l" rtl="0">
              <a:lnSpc>
                <a:spcPct val="150000"/>
              </a:lnSpc>
              <a:spcBef>
                <a:spcPts val="599"/>
              </a:spcBef>
              <a:spcAft>
                <a:spcPts val="0"/>
              </a:spcAft>
              <a:buClr>
                <a:schemeClr val="dk1"/>
              </a:buClr>
              <a:buSzPct val="97680"/>
              <a:buFont typeface="Arial"/>
              <a:buChar char="•"/>
            </a:pPr>
            <a:r>
              <a:rPr lang="en-US" b="0"/>
              <a:t>A general description of WUFAR Funds can be found on pages 5-1 to 5-5 in </a:t>
            </a:r>
            <a:r>
              <a:rPr lang="en-US" b="0" u="sng">
                <a:solidFill>
                  <a:schemeClr val="hlink"/>
                </a:solidFill>
                <a:hlinkClick r:id="rId3"/>
              </a:rPr>
              <a:t>WUFAR Revision 2023-24</a:t>
            </a:r>
            <a:r>
              <a:rPr lang="en-US" b="0"/>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body" idx="1"/>
          </p:nvPr>
        </p:nvSpPr>
        <p:spPr>
          <a:xfrm>
            <a:off x="0" y="1"/>
            <a:ext cx="12480925" cy="898901"/>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a:t>
            </a:r>
            <a:r>
              <a:rPr lang="en-US" sz="4400">
                <a:solidFill>
                  <a:schemeClr val="lt1"/>
                </a:solidFill>
                <a:latin typeface="Lato Black"/>
                <a:ea typeface="Lato Black"/>
                <a:cs typeface="Lato Black"/>
                <a:sym typeface="Lato Black"/>
              </a:rPr>
              <a:t>Fund </a:t>
            </a:r>
            <a:r>
              <a:rPr lang="en-US" sz="4400">
                <a:solidFill>
                  <a:srgbClr val="F2F8EC"/>
                </a:solidFill>
                <a:latin typeface="Lato Black"/>
                <a:ea typeface="Lato Black"/>
                <a:cs typeface="Lato Black"/>
                <a:sym typeface="Lato Black"/>
              </a:rPr>
              <a:t> </a:t>
            </a:r>
            <a:r>
              <a:rPr lang="en-US" sz="4400">
                <a:solidFill>
                  <a:srgbClr val="F2F8EC"/>
                </a:solidFill>
              </a:rPr>
              <a:t>80</a:t>
            </a:r>
            <a:endParaRPr sz="4400"/>
          </a:p>
        </p:txBody>
      </p:sp>
      <p:sp>
        <p:nvSpPr>
          <p:cNvPr id="268" name="Google Shape;268;p28"/>
          <p:cNvSpPr txBox="1">
            <a:spLocks noGrp="1"/>
          </p:cNvSpPr>
          <p:nvPr>
            <p:ph type="body" idx="2"/>
          </p:nvPr>
        </p:nvSpPr>
        <p:spPr>
          <a:xfrm>
            <a:off x="232475" y="1286359"/>
            <a:ext cx="11980189" cy="556389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50000"/>
              </a:lnSpc>
              <a:spcBef>
                <a:spcPts val="0"/>
              </a:spcBef>
              <a:spcAft>
                <a:spcPts val="0"/>
              </a:spcAft>
              <a:buClr>
                <a:srgbClr val="000000"/>
              </a:buClr>
              <a:buSzPct val="100000"/>
              <a:buNone/>
            </a:pPr>
            <a:r>
              <a:rPr lang="en-US" sz="2400" b="1" i="0">
                <a:solidFill>
                  <a:srgbClr val="000000"/>
                </a:solidFill>
              </a:rPr>
              <a:t>Chapter PI 80- </a:t>
            </a:r>
            <a:r>
              <a:rPr lang="en-US" sz="2400" b="1" i="0" cap="none">
                <a:solidFill>
                  <a:srgbClr val="000000"/>
                </a:solidFill>
              </a:rPr>
              <a:t>COMMUNITY PROGRAMS AND SERVICES</a:t>
            </a:r>
            <a:endParaRPr/>
          </a:p>
          <a:p>
            <a:pPr marL="0" lvl="0" indent="0" algn="l" rtl="0">
              <a:lnSpc>
                <a:spcPct val="150000"/>
              </a:lnSpc>
              <a:spcBef>
                <a:spcPts val="432"/>
              </a:spcBef>
              <a:spcAft>
                <a:spcPts val="0"/>
              </a:spcAft>
              <a:buClr>
                <a:srgbClr val="000000"/>
              </a:buClr>
              <a:buSzPct val="100000"/>
              <a:buNone/>
            </a:pPr>
            <a:r>
              <a:rPr lang="en-US" sz="2600" b="1" i="0">
                <a:solidFill>
                  <a:srgbClr val="000000"/>
                </a:solidFill>
              </a:rPr>
              <a:t>PI 80.01</a:t>
            </a:r>
            <a:r>
              <a:rPr lang="en-US" sz="2600" b="0" i="0">
                <a:solidFill>
                  <a:srgbClr val="000000"/>
                </a:solidFill>
              </a:rPr>
              <a:t> </a:t>
            </a:r>
            <a:r>
              <a:rPr lang="en-US" sz="2600" b="1" i="0">
                <a:solidFill>
                  <a:srgbClr val="000000"/>
                </a:solidFill>
              </a:rPr>
              <a:t> Purpose.</a:t>
            </a:r>
            <a:endParaRPr sz="2600" b="0" i="0">
              <a:solidFill>
                <a:srgbClr val="000000"/>
              </a:solidFill>
            </a:endParaRPr>
          </a:p>
          <a:p>
            <a:pPr marL="0" lvl="0" indent="0" algn="l" rtl="0">
              <a:lnSpc>
                <a:spcPct val="150000"/>
              </a:lnSpc>
              <a:spcBef>
                <a:spcPts val="216"/>
              </a:spcBef>
              <a:spcAft>
                <a:spcPts val="0"/>
              </a:spcAft>
              <a:buClr>
                <a:srgbClr val="CC0000"/>
              </a:buClr>
              <a:buSzPct val="100000"/>
              <a:buNone/>
            </a:pPr>
            <a:r>
              <a:rPr lang="en-US" sz="2600" b="0" i="0" u="sng">
                <a:solidFill>
                  <a:srgbClr val="CC0000"/>
                </a:solidFill>
                <a:hlinkClick r:id="rId3">
                  <a:extLst>
                    <a:ext uri="{A12FA001-AC4F-418D-AE19-62706E023703}">
                      <ahyp:hlinkClr xmlns:ahyp="http://schemas.microsoft.com/office/drawing/2018/hyperlinkcolor" val="tx"/>
                    </a:ext>
                  </a:extLst>
                </a:hlinkClick>
              </a:rPr>
              <a:t>PI 80.01(1)</a:t>
            </a:r>
            <a:r>
              <a:rPr lang="en-US" sz="2600" b="1" i="0">
                <a:solidFill>
                  <a:srgbClr val="000000"/>
                </a:solidFill>
              </a:rPr>
              <a:t>(1)</a:t>
            </a:r>
            <a:r>
              <a:rPr lang="en-US" sz="2600" b="0" i="0">
                <a:solidFill>
                  <a:srgbClr val="000000"/>
                </a:solidFill>
              </a:rPr>
              <a:t> Under s. </a:t>
            </a:r>
            <a:r>
              <a:rPr lang="en-US" sz="2600" b="0" i="0" u="sng" strike="noStrike">
                <a:solidFill>
                  <a:srgbClr val="426986"/>
                </a:solidFill>
                <a:hlinkClick r:id="rId4">
                  <a:extLst>
                    <a:ext uri="{A12FA001-AC4F-418D-AE19-62706E023703}">
                      <ahyp:hlinkClr xmlns:ahyp="http://schemas.microsoft.com/office/drawing/2018/hyperlinkcolor" val="tx"/>
                    </a:ext>
                  </a:extLst>
                </a:hlinkClick>
              </a:rPr>
              <a:t>120.13 (19)</a:t>
            </a:r>
            <a:r>
              <a:rPr lang="en-US" sz="2600" b="0" i="0">
                <a:solidFill>
                  <a:srgbClr val="000000"/>
                </a:solidFill>
              </a:rPr>
              <a:t>, Stats., the school board of a common or union high school district, a unified school district, or a 1st class city school district may establish and maintain community education, training, recreational, cultural, or athletic programs and services, outside of its regular curricular and extracurricular programs for pupils.</a:t>
            </a:r>
            <a:endParaRPr/>
          </a:p>
          <a:p>
            <a:pPr marL="0" lvl="0" indent="0" algn="l" rtl="0">
              <a:lnSpc>
                <a:spcPct val="150000"/>
              </a:lnSpc>
              <a:spcBef>
                <a:spcPts val="432"/>
              </a:spcBef>
              <a:spcAft>
                <a:spcPts val="0"/>
              </a:spcAft>
              <a:buClr>
                <a:srgbClr val="000000"/>
              </a:buClr>
              <a:buSzPct val="100000"/>
              <a:buNone/>
            </a:pPr>
            <a:r>
              <a:rPr lang="en-US" sz="2600" b="1" i="0">
                <a:solidFill>
                  <a:srgbClr val="000000"/>
                </a:solidFill>
              </a:rPr>
              <a:t>(2)</a:t>
            </a:r>
            <a:r>
              <a:rPr lang="en-US" sz="2600" b="0" i="0">
                <a:solidFill>
                  <a:srgbClr val="000000"/>
                </a:solidFill>
              </a:rPr>
              <a:t> The purpose of this chapter is to define which costs are ineligible under s. </a:t>
            </a:r>
            <a:r>
              <a:rPr lang="en-US" sz="2600" b="0" i="0" u="sng" strike="noStrike">
                <a:solidFill>
                  <a:srgbClr val="426986"/>
                </a:solidFill>
                <a:hlinkClick r:id="rId4">
                  <a:extLst>
                    <a:ext uri="{A12FA001-AC4F-418D-AE19-62706E023703}">
                      <ahyp:hlinkClr xmlns:ahyp="http://schemas.microsoft.com/office/drawing/2018/hyperlinkcolor" val="tx"/>
                    </a:ext>
                  </a:extLst>
                </a:hlinkClick>
              </a:rPr>
              <a:t>120.13 (19)</a:t>
            </a:r>
            <a:r>
              <a:rPr lang="en-US" sz="2600" b="0" i="0">
                <a:solidFill>
                  <a:srgbClr val="000000"/>
                </a:solidFill>
              </a:rPr>
              <a:t>, Stats.</a:t>
            </a:r>
            <a:endParaRPr/>
          </a:p>
          <a:p>
            <a:pPr marL="0" lvl="0" indent="0" algn="l" rtl="0">
              <a:lnSpc>
                <a:spcPct val="150000"/>
              </a:lnSpc>
              <a:spcBef>
                <a:spcPts val="1440"/>
              </a:spcBef>
              <a:spcAft>
                <a:spcPts val="0"/>
              </a:spcAft>
              <a:buClr>
                <a:srgbClr val="000000"/>
              </a:buClr>
              <a:buSzPct val="100000"/>
              <a:buNone/>
            </a:pPr>
            <a:r>
              <a:rPr lang="en-US" sz="2600" b="1" i="0">
                <a:solidFill>
                  <a:srgbClr val="000000"/>
                </a:solidFill>
              </a:rPr>
              <a:t>PI 80.02</a:t>
            </a:r>
            <a:r>
              <a:rPr lang="en-US" sz="2600" b="0" i="0">
                <a:solidFill>
                  <a:srgbClr val="000000"/>
                </a:solidFill>
              </a:rPr>
              <a:t> </a:t>
            </a:r>
            <a:r>
              <a:rPr lang="en-US" sz="2600" b="1" i="0">
                <a:solidFill>
                  <a:srgbClr val="000000"/>
                </a:solidFill>
              </a:rPr>
              <a:t> Ineligible costs.</a:t>
            </a:r>
            <a:r>
              <a:rPr lang="en-US" sz="2600" b="0" i="0">
                <a:solidFill>
                  <a:srgbClr val="000000"/>
                </a:solidFill>
              </a:rPr>
              <a:t> A school board may not expend moneys on ineligible costs for community programs and services. The following are ineligible costs:</a:t>
            </a:r>
            <a:endParaRPr/>
          </a:p>
          <a:p>
            <a:pPr marL="0" lvl="0" indent="0" algn="l" rtl="0">
              <a:lnSpc>
                <a:spcPct val="100000"/>
              </a:lnSpc>
              <a:spcBef>
                <a:spcPts val="516"/>
              </a:spcBef>
              <a:spcAft>
                <a:spcPts val="0"/>
              </a:spcAft>
              <a:buClr>
                <a:schemeClr val="dk1"/>
              </a:buClr>
              <a:buSzPct val="100000"/>
              <a:buNone/>
            </a:pPr>
            <a:endParaRPr sz="4800" b="0">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9"/>
          <p:cNvSpPr txBox="1">
            <a:spLocks noGrp="1"/>
          </p:cNvSpPr>
          <p:nvPr>
            <p:ph type="body" idx="1"/>
          </p:nvPr>
        </p:nvSpPr>
        <p:spPr>
          <a:xfrm>
            <a:off x="0" y="1"/>
            <a:ext cx="12480925" cy="11313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None/>
            </a:pPr>
            <a:r>
              <a:rPr lang="en-US" sz="4400">
                <a:solidFill>
                  <a:schemeClr val="lt1"/>
                </a:solidFill>
                <a:latin typeface="Lato Black"/>
                <a:ea typeface="Lato Black"/>
                <a:cs typeface="Lato Black"/>
                <a:sym typeface="Lato Black"/>
              </a:rPr>
              <a:t> Fund </a:t>
            </a:r>
            <a:r>
              <a:rPr lang="en-US" sz="4400">
                <a:solidFill>
                  <a:srgbClr val="F2F8EC"/>
                </a:solidFill>
                <a:latin typeface="Lato Black"/>
                <a:ea typeface="Lato Black"/>
                <a:cs typeface="Lato Black"/>
                <a:sym typeface="Lato Black"/>
              </a:rPr>
              <a:t> </a:t>
            </a:r>
            <a:r>
              <a:rPr lang="en-US" sz="4400">
                <a:solidFill>
                  <a:srgbClr val="F2F8EC"/>
                </a:solidFill>
              </a:rPr>
              <a:t>80</a:t>
            </a:r>
            <a:endParaRPr sz="4400"/>
          </a:p>
        </p:txBody>
      </p:sp>
      <p:sp>
        <p:nvSpPr>
          <p:cNvPr id="275" name="Google Shape;275;p29"/>
          <p:cNvSpPr txBox="1">
            <a:spLocks noGrp="1"/>
          </p:cNvSpPr>
          <p:nvPr>
            <p:ph type="body" idx="2"/>
          </p:nvPr>
        </p:nvSpPr>
        <p:spPr>
          <a:xfrm>
            <a:off x="-1" y="1301858"/>
            <a:ext cx="12480925" cy="5563891"/>
          </a:xfrm>
          <a:prstGeom prst="rect">
            <a:avLst/>
          </a:prstGeom>
          <a:noFill/>
          <a:ln>
            <a:noFill/>
          </a:ln>
        </p:spPr>
        <p:txBody>
          <a:bodyPr spcFirstLastPara="1" wrap="square" lIns="91425" tIns="45700" rIns="91425" bIns="45700" anchor="t" anchorCtr="0">
            <a:normAutofit fontScale="92500" lnSpcReduction="20000"/>
          </a:bodyPr>
          <a:lstStyle/>
          <a:p>
            <a:pPr marL="468024" lvl="0" indent="-468024" algn="ctr" rtl="0">
              <a:lnSpc>
                <a:spcPct val="150000"/>
              </a:lnSpc>
              <a:spcBef>
                <a:spcPts val="0"/>
              </a:spcBef>
              <a:spcAft>
                <a:spcPts val="0"/>
              </a:spcAft>
              <a:buClr>
                <a:srgbClr val="000000"/>
              </a:buClr>
              <a:buSzPct val="100000"/>
              <a:buChar char="•"/>
            </a:pPr>
            <a:r>
              <a:rPr lang="en-US" sz="2800" b="1" i="0">
                <a:solidFill>
                  <a:srgbClr val="000000"/>
                </a:solidFill>
              </a:rPr>
              <a:t>Chapter PI 80 – Ineligible costs</a:t>
            </a:r>
            <a:endParaRPr sz="2800" b="1" i="0" cap="none">
              <a:solidFill>
                <a:srgbClr val="000000"/>
              </a:solidFill>
            </a:endParaRPr>
          </a:p>
          <a:p>
            <a:pPr marL="0" lvl="0" indent="0" algn="l" rtl="0">
              <a:lnSpc>
                <a:spcPct val="150000"/>
              </a:lnSpc>
              <a:spcBef>
                <a:spcPts val="648"/>
              </a:spcBef>
              <a:spcAft>
                <a:spcPts val="0"/>
              </a:spcAft>
              <a:buClr>
                <a:srgbClr val="000000"/>
              </a:buClr>
              <a:buSzPct val="100000"/>
              <a:buNone/>
            </a:pPr>
            <a:r>
              <a:rPr lang="en-US" sz="3000" b="1" i="0">
                <a:solidFill>
                  <a:srgbClr val="000000"/>
                </a:solidFill>
              </a:rPr>
              <a:t>(1)</a:t>
            </a:r>
            <a:r>
              <a:rPr lang="en-US" sz="3000" b="0" i="0">
                <a:solidFill>
                  <a:srgbClr val="000000"/>
                </a:solidFill>
              </a:rPr>
              <a:t> Costs for any program or service that is limited to only school district pupils.</a:t>
            </a:r>
            <a:endParaRPr/>
          </a:p>
          <a:p>
            <a:pPr marL="0" lvl="0" indent="0" algn="l" rtl="0">
              <a:lnSpc>
                <a:spcPct val="150000"/>
              </a:lnSpc>
              <a:spcBef>
                <a:spcPts val="432"/>
              </a:spcBef>
              <a:spcAft>
                <a:spcPts val="0"/>
              </a:spcAft>
              <a:buClr>
                <a:srgbClr val="000000"/>
              </a:buClr>
              <a:buSzPct val="100000"/>
              <a:buNone/>
            </a:pPr>
            <a:r>
              <a:rPr lang="en-US" sz="3000" b="1" i="0">
                <a:solidFill>
                  <a:srgbClr val="000000"/>
                </a:solidFill>
              </a:rPr>
              <a:t>(2)</a:t>
            </a:r>
            <a:r>
              <a:rPr lang="en-US" sz="3000" b="0" i="0">
                <a:solidFill>
                  <a:srgbClr val="000000"/>
                </a:solidFill>
              </a:rPr>
              <a:t> Costs for any program or service whose schedule presents a significant barrier for age-appropriate school district residents to participate in the program or service.</a:t>
            </a:r>
            <a:endParaRPr/>
          </a:p>
          <a:p>
            <a:pPr marL="0" lvl="0" indent="0" algn="l" rtl="0">
              <a:lnSpc>
                <a:spcPct val="150000"/>
              </a:lnSpc>
              <a:spcBef>
                <a:spcPts val="432"/>
              </a:spcBef>
              <a:spcAft>
                <a:spcPts val="0"/>
              </a:spcAft>
              <a:buClr>
                <a:srgbClr val="000000"/>
              </a:buClr>
              <a:buSzPct val="100000"/>
              <a:buNone/>
            </a:pPr>
            <a:r>
              <a:rPr lang="en-US" sz="3000" b="1" i="0">
                <a:solidFill>
                  <a:srgbClr val="000000"/>
                </a:solidFill>
              </a:rPr>
              <a:t>(3)</a:t>
            </a:r>
            <a:r>
              <a:rPr lang="en-US" sz="3000" b="0" i="0">
                <a:solidFill>
                  <a:srgbClr val="000000"/>
                </a:solidFill>
              </a:rPr>
              <a:t> Costs that are not the actual, additional cost to operate community programs and services under s. </a:t>
            </a:r>
            <a:r>
              <a:rPr lang="en-US" sz="3000" b="0" i="0" u="sng" strike="noStrike">
                <a:solidFill>
                  <a:srgbClr val="426986"/>
                </a:solidFill>
                <a:hlinkClick r:id="rId3">
                  <a:extLst>
                    <a:ext uri="{A12FA001-AC4F-418D-AE19-62706E023703}">
                      <ahyp:hlinkClr xmlns:ahyp="http://schemas.microsoft.com/office/drawing/2018/hyperlinkcolor" val="tx"/>
                    </a:ext>
                  </a:extLst>
                </a:hlinkClick>
              </a:rPr>
              <a:t>120.13 (19)</a:t>
            </a:r>
            <a:r>
              <a:rPr lang="en-US" sz="3000" b="0" i="0">
                <a:solidFill>
                  <a:srgbClr val="000000"/>
                </a:solidFill>
              </a:rPr>
              <a:t>, Stats.</a:t>
            </a:r>
            <a:endParaRPr/>
          </a:p>
          <a:p>
            <a:pPr marL="0" lvl="0" indent="0" algn="l" rtl="0">
              <a:lnSpc>
                <a:spcPct val="150000"/>
              </a:lnSpc>
              <a:spcBef>
                <a:spcPts val="432"/>
              </a:spcBef>
              <a:spcAft>
                <a:spcPts val="0"/>
              </a:spcAft>
              <a:buClr>
                <a:srgbClr val="000000"/>
              </a:buClr>
              <a:buSzPct val="100000"/>
              <a:buNone/>
            </a:pPr>
            <a:r>
              <a:rPr lang="en-US" sz="3000" b="1" i="0">
                <a:solidFill>
                  <a:srgbClr val="000000"/>
                </a:solidFill>
              </a:rPr>
              <a:t>(4)</a:t>
            </a:r>
            <a:r>
              <a:rPr lang="en-US" sz="3000" b="0" i="0">
                <a:solidFill>
                  <a:srgbClr val="000000"/>
                </a:solidFill>
              </a:rPr>
              <a:t> Costs that would be incurred by the school district if the community programs and services were not provided by the school district.</a:t>
            </a:r>
            <a:endParaRPr/>
          </a:p>
          <a:p>
            <a:pPr marL="0" lvl="0" indent="0" algn="l" rtl="0">
              <a:lnSpc>
                <a:spcPct val="100000"/>
              </a:lnSpc>
              <a:spcBef>
                <a:spcPts val="516"/>
              </a:spcBef>
              <a:spcAft>
                <a:spcPts val="0"/>
              </a:spcAft>
              <a:buClr>
                <a:schemeClr val="dk1"/>
              </a:buClr>
              <a:buSzPct val="100000"/>
              <a:buNone/>
            </a:pPr>
            <a:endParaRPr sz="4800" b="0">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Clr>
                <a:schemeClr val="lt1"/>
              </a:buClr>
              <a:buSzPct val="100000"/>
              <a:buNone/>
            </a:pPr>
            <a:r>
              <a:rPr lang="en-US" sz="5400">
                <a:solidFill>
                  <a:schemeClr val="lt1"/>
                </a:solidFill>
              </a:rPr>
              <a:t>Does a program or service belong in Fund 10 (</a:t>
            </a:r>
            <a:r>
              <a:rPr lang="en-US" sz="5400"/>
              <a:t>the </a:t>
            </a:r>
            <a:r>
              <a:rPr lang="en-US" sz="5400">
                <a:solidFill>
                  <a:schemeClr val="lt1"/>
                </a:solidFill>
              </a:rPr>
              <a:t>General Fund) or Fund 80? </a:t>
            </a:r>
            <a:endParaRPr/>
          </a:p>
        </p:txBody>
      </p:sp>
      <p:sp>
        <p:nvSpPr>
          <p:cNvPr id="282" name="Google Shape;282;p31"/>
          <p:cNvSpPr txBox="1">
            <a:spLocks noGrp="1"/>
          </p:cNvSpPr>
          <p:nvPr>
            <p:ph type="body" idx="2"/>
          </p:nvPr>
        </p:nvSpPr>
        <p:spPr>
          <a:xfrm>
            <a:off x="773950" y="1512825"/>
            <a:ext cx="10932900" cy="5168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sz="3200" b="0"/>
              <a:t>It is the Board of Education and the Administration who decide what meets the criteria to be in Fund 80. </a:t>
            </a:r>
            <a:endParaRPr sz="3200" b="0" strike="sngStrike"/>
          </a:p>
          <a:p>
            <a:pPr marL="0" lvl="0" indent="0" algn="l" rtl="0">
              <a:lnSpc>
                <a:spcPct val="100000"/>
              </a:lnSpc>
              <a:spcBef>
                <a:spcPts val="818"/>
              </a:spcBef>
              <a:spcAft>
                <a:spcPts val="0"/>
              </a:spcAft>
              <a:buClr>
                <a:schemeClr val="dk1"/>
              </a:buClr>
              <a:buSzPts val="2000"/>
              <a:buNone/>
            </a:pPr>
            <a:endParaRPr sz="2000"/>
          </a:p>
          <a:p>
            <a:pPr marL="0" lvl="0" indent="0" algn="l" rtl="0">
              <a:lnSpc>
                <a:spcPct val="100000"/>
              </a:lnSpc>
              <a:spcBef>
                <a:spcPts val="818"/>
              </a:spcBef>
              <a:spcAft>
                <a:spcPts val="0"/>
              </a:spcAft>
              <a:buClr>
                <a:schemeClr val="dk1"/>
              </a:buClr>
              <a:buSzPts val="3200"/>
              <a:buNone/>
            </a:pPr>
            <a:r>
              <a:rPr lang="en-US" sz="3200" b="0"/>
              <a:t>Districts are encouraged to use the “Decision Tree for potential Fund 80 Community Programs and Services” </a:t>
            </a:r>
            <a:r>
              <a:rPr lang="en-US" sz="3200" b="0" u="sng">
                <a:solidFill>
                  <a:schemeClr val="hlink"/>
                </a:solidFill>
                <a:hlinkClick r:id="rId3"/>
              </a:rPr>
              <a:t>Final-Decision-Tree-for-Potential-Fund-80-Programs.pdf</a:t>
            </a:r>
            <a:r>
              <a:rPr lang="en-US" sz="3200" b="0"/>
              <a:t>  before proceeding with a change. </a:t>
            </a:r>
            <a:endParaRPr sz="3200" b="0"/>
          </a:p>
          <a:p>
            <a:pPr marL="0" lvl="0" indent="0" algn="l" rtl="0">
              <a:lnSpc>
                <a:spcPct val="100000"/>
              </a:lnSpc>
              <a:spcBef>
                <a:spcPts val="818"/>
              </a:spcBef>
              <a:spcAft>
                <a:spcPts val="0"/>
              </a:spcAft>
              <a:buClr>
                <a:schemeClr val="dk1"/>
              </a:buClr>
              <a:buSzPts val="3200"/>
              <a:buNone/>
            </a:pPr>
            <a:endParaRPr sz="3200" b="0"/>
          </a:p>
          <a:p>
            <a:pPr marL="0" lvl="0" indent="0" algn="l" rtl="0">
              <a:lnSpc>
                <a:spcPct val="100000"/>
              </a:lnSpc>
              <a:spcBef>
                <a:spcPts val="818"/>
              </a:spcBef>
              <a:spcAft>
                <a:spcPts val="0"/>
              </a:spcAft>
              <a:buClr>
                <a:schemeClr val="dk1"/>
              </a:buClr>
              <a:buSzPts val="3200"/>
              <a:buNone/>
            </a:pPr>
            <a:r>
              <a:rPr lang="en-US" sz="3200" b="0"/>
              <a:t>If you unsure if it belongs in Fund 80, reach out to DPI first.</a:t>
            </a:r>
            <a:endParaRPr sz="3200"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c1d4b3699b_0_6"/>
          <p:cNvSpPr txBox="1">
            <a:spLocks noGrp="1"/>
          </p:cNvSpPr>
          <p:nvPr>
            <p:ph type="body" idx="1"/>
          </p:nvPr>
        </p:nvSpPr>
        <p:spPr>
          <a:xfrm>
            <a:off x="0" y="1"/>
            <a:ext cx="12480900" cy="1258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Fund </a:t>
            </a:r>
            <a:r>
              <a:rPr lang="en-US" sz="5400"/>
              <a:t>80</a:t>
            </a:r>
            <a:endParaRPr/>
          </a:p>
        </p:txBody>
      </p:sp>
      <p:sp>
        <p:nvSpPr>
          <p:cNvPr id="289" name="Google Shape;289;g2c1d4b3699b_0_6"/>
          <p:cNvSpPr txBox="1">
            <a:spLocks noGrp="1"/>
          </p:cNvSpPr>
          <p:nvPr>
            <p:ph type="body" idx="2"/>
          </p:nvPr>
        </p:nvSpPr>
        <p:spPr>
          <a:xfrm>
            <a:off x="768625" y="1258449"/>
            <a:ext cx="10932900" cy="5397600"/>
          </a:xfrm>
          <a:prstGeom prst="rect">
            <a:avLst/>
          </a:prstGeom>
          <a:noFill/>
          <a:ln>
            <a:noFill/>
          </a:ln>
        </p:spPr>
        <p:txBody>
          <a:bodyPr spcFirstLastPara="1" wrap="square" lIns="91425" tIns="45700" rIns="91425" bIns="45700" anchor="t" anchorCtr="0">
            <a:normAutofit fontScale="92500" lnSpcReduction="20000"/>
          </a:bodyPr>
          <a:lstStyle/>
          <a:p>
            <a:pPr marL="468024" marR="0" lvl="0" indent="-465579" algn="l" rtl="0">
              <a:lnSpc>
                <a:spcPct val="115000"/>
              </a:lnSpc>
              <a:spcBef>
                <a:spcPts val="818"/>
              </a:spcBef>
              <a:spcAft>
                <a:spcPts val="0"/>
              </a:spcAft>
              <a:buSzPct val="100000"/>
              <a:buChar char="•"/>
            </a:pPr>
            <a:r>
              <a:rPr lang="en-US" sz="3500" b="0"/>
              <a:t>Community Service expenditures are required to be audited under 2013 Act 306.</a:t>
            </a:r>
            <a:endParaRPr sz="3500" b="0"/>
          </a:p>
          <a:p>
            <a:pPr marL="468024" marR="0" lvl="0" indent="-465579" algn="l" rtl="0">
              <a:lnSpc>
                <a:spcPct val="115000"/>
              </a:lnSpc>
              <a:spcBef>
                <a:spcPts val="1000"/>
              </a:spcBef>
              <a:spcAft>
                <a:spcPts val="0"/>
              </a:spcAft>
              <a:buSzPct val="100000"/>
              <a:buChar char="•"/>
            </a:pPr>
            <a:r>
              <a:rPr lang="en-US" sz="3500" b="0"/>
              <a:t>If ineligible costs are found during the audit, they are reported by the auditors to DPI.</a:t>
            </a:r>
            <a:endParaRPr sz="3500" b="0"/>
          </a:p>
          <a:p>
            <a:pPr marL="468024" marR="0" lvl="0" indent="-465579" algn="l" rtl="0">
              <a:lnSpc>
                <a:spcPct val="115000"/>
              </a:lnSpc>
              <a:spcBef>
                <a:spcPts val="1000"/>
              </a:spcBef>
              <a:spcAft>
                <a:spcPts val="0"/>
              </a:spcAft>
              <a:buSzPct val="100000"/>
              <a:buChar char="•"/>
            </a:pPr>
            <a:r>
              <a:rPr lang="en-US" sz="3500" b="0"/>
              <a:t>DPI must reduce the district’s allowable revenue limit authority the following year by the amount of the ineligible expenditures; structured as a negative exemption rather than a reduction to the district’s base.</a:t>
            </a:r>
            <a:endParaRPr sz="3500" b="0"/>
          </a:p>
          <a:p>
            <a:pPr marL="468024" marR="0" lvl="0" indent="-465579" algn="l" rtl="0">
              <a:lnSpc>
                <a:spcPct val="115000"/>
              </a:lnSpc>
              <a:spcBef>
                <a:spcPts val="1000"/>
              </a:spcBef>
              <a:spcAft>
                <a:spcPts val="1000"/>
              </a:spcAft>
              <a:buSzPct val="100000"/>
              <a:buChar char="•"/>
            </a:pPr>
            <a:r>
              <a:rPr lang="en-US" sz="3500" b="0"/>
              <a:t>Audit procedures included in WI School District Audit Manual.</a:t>
            </a:r>
            <a:endParaRPr sz="35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99</a:t>
            </a:r>
            <a:endParaRPr/>
          </a:p>
        </p:txBody>
      </p:sp>
      <p:sp>
        <p:nvSpPr>
          <p:cNvPr id="296" name="Google Shape;296;p35"/>
          <p:cNvSpPr txBox="1">
            <a:spLocks noGrp="1"/>
          </p:cNvSpPr>
          <p:nvPr>
            <p:ph type="body" idx="2"/>
          </p:nvPr>
        </p:nvSpPr>
        <p:spPr>
          <a:xfrm>
            <a:off x="768626" y="1417983"/>
            <a:ext cx="10932900" cy="48504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3200"/>
              <a:buFont typeface="Noto Sans Symbols"/>
              <a:buChar char="∙"/>
            </a:pPr>
            <a:r>
              <a:rPr lang="en-US" sz="3200" b="0"/>
              <a:t>Optional</a:t>
            </a:r>
            <a:r>
              <a:rPr lang="en-US" sz="3200"/>
              <a:t> </a:t>
            </a:r>
            <a:r>
              <a:rPr lang="en-US" sz="3200" b="0"/>
              <a:t>use when District is fiscal agent of cooperative.</a:t>
            </a:r>
            <a:endParaRPr/>
          </a:p>
          <a:p>
            <a:pPr marL="742950" marR="0" lvl="1" indent="-285750" algn="l" rtl="0">
              <a:lnSpc>
                <a:spcPct val="150000"/>
              </a:lnSpc>
              <a:spcBef>
                <a:spcPts val="0"/>
              </a:spcBef>
              <a:spcAft>
                <a:spcPts val="0"/>
              </a:spcAft>
              <a:buClr>
                <a:schemeClr val="dk1"/>
              </a:buClr>
              <a:buSzPts val="2800"/>
              <a:buFont typeface="Courier New"/>
              <a:buChar char="o"/>
            </a:pPr>
            <a:r>
              <a:rPr lang="en-US" sz="2800">
                <a:solidFill>
                  <a:schemeClr val="dk1"/>
                </a:solidFill>
              </a:rPr>
              <a:t>Can also account for in Fund 10.</a:t>
            </a:r>
            <a:endParaRPr/>
          </a:p>
          <a:p>
            <a:pPr marL="742950" marR="0" lvl="1" indent="-285750" algn="l" rtl="0">
              <a:lnSpc>
                <a:spcPct val="150000"/>
              </a:lnSpc>
              <a:spcBef>
                <a:spcPts val="0"/>
              </a:spcBef>
              <a:spcAft>
                <a:spcPts val="0"/>
              </a:spcAft>
              <a:buClr>
                <a:schemeClr val="dk1"/>
              </a:buClr>
              <a:buSzPts val="2800"/>
              <a:buFont typeface="Courier New"/>
              <a:buChar char="o"/>
            </a:pPr>
            <a:r>
              <a:rPr lang="en-US" sz="2800">
                <a:solidFill>
                  <a:schemeClr val="dk1"/>
                </a:solidFill>
              </a:rPr>
              <a:t>Special education cooperative programs </a:t>
            </a:r>
            <a:r>
              <a:rPr lang="en-US" sz="2800" b="1" u="sng">
                <a:solidFill>
                  <a:schemeClr val="dk1"/>
                </a:solidFill>
              </a:rPr>
              <a:t>must be </a:t>
            </a:r>
            <a:r>
              <a:rPr lang="en-US" sz="2800">
                <a:solidFill>
                  <a:schemeClr val="dk1"/>
                </a:solidFill>
              </a:rPr>
              <a:t>in Fund 27.</a:t>
            </a:r>
            <a:endParaRPr/>
          </a:p>
          <a:p>
            <a:pPr marL="342900" marR="0" lvl="0" indent="-342900" algn="l" rtl="0">
              <a:lnSpc>
                <a:spcPct val="150000"/>
              </a:lnSpc>
              <a:spcBef>
                <a:spcPts val="0"/>
              </a:spcBef>
              <a:spcAft>
                <a:spcPts val="0"/>
              </a:spcAft>
              <a:buClr>
                <a:schemeClr val="dk1"/>
              </a:buClr>
              <a:buSzPts val="3200"/>
              <a:buFont typeface="Noto Sans Symbols"/>
              <a:buChar char="∙"/>
            </a:pPr>
            <a:r>
              <a:rPr lang="en-US" sz="3200" b="0"/>
              <a:t>Requires an agreement per </a:t>
            </a:r>
            <a:r>
              <a:rPr lang="en-US" sz="3200" b="0" u="sng">
                <a:solidFill>
                  <a:srgbClr val="0563C1"/>
                </a:solidFill>
                <a:hlinkClick r:id="rId3">
                  <a:extLst>
                    <a:ext uri="{A12FA001-AC4F-418D-AE19-62706E023703}">
                      <ahyp:hlinkClr xmlns:ahyp="http://schemas.microsoft.com/office/drawing/2018/hyperlinkcolor" val="tx"/>
                    </a:ext>
                  </a:extLst>
                </a:hlinkClick>
              </a:rPr>
              <a:t>Wis Stats 66.0301</a:t>
            </a:r>
            <a:endParaRPr sz="3200" b="0"/>
          </a:p>
          <a:p>
            <a:pPr marL="342900" marR="0" lvl="0" indent="-342900" algn="l" rtl="0">
              <a:lnSpc>
                <a:spcPct val="150000"/>
              </a:lnSpc>
              <a:spcBef>
                <a:spcPts val="0"/>
              </a:spcBef>
              <a:spcAft>
                <a:spcPts val="0"/>
              </a:spcAft>
              <a:buClr>
                <a:srgbClr val="0563C1"/>
              </a:buClr>
              <a:buSzPts val="3200"/>
              <a:buFont typeface="Noto Sans Symbols"/>
              <a:buChar char="∙"/>
            </a:pPr>
            <a:r>
              <a:rPr lang="en-US" sz="3200" b="0" u="sng">
                <a:solidFill>
                  <a:srgbClr val="0563C1"/>
                </a:solidFill>
                <a:hlinkClick r:id="rId4">
                  <a:extLst>
                    <a:ext uri="{A12FA001-AC4F-418D-AE19-62706E023703}">
                      <ahyp:hlinkClr xmlns:ahyp="http://schemas.microsoft.com/office/drawing/2018/hyperlinkcolor" val="tx"/>
                    </a:ext>
                  </a:extLst>
                </a:hlinkClick>
              </a:rPr>
              <a:t>Package and Cooperative Funds Webpage</a:t>
            </a:r>
            <a:endParaRPr sz="3200"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Fund </a:t>
            </a:r>
            <a:r>
              <a:rPr lang="en-US" sz="5400">
                <a:solidFill>
                  <a:srgbClr val="F2F8EC"/>
                </a:solidFill>
                <a:latin typeface="Lato Black"/>
                <a:ea typeface="Lato Black"/>
                <a:cs typeface="Lato Black"/>
                <a:sym typeface="Lato Black"/>
              </a:rPr>
              <a:t> 99 Accounting</a:t>
            </a:r>
            <a:endParaRPr/>
          </a:p>
        </p:txBody>
      </p:sp>
      <p:sp>
        <p:nvSpPr>
          <p:cNvPr id="303" name="Google Shape;303;p36"/>
          <p:cNvSpPr txBox="1">
            <a:spLocks noGrp="1"/>
          </p:cNvSpPr>
          <p:nvPr>
            <p:ph type="body" idx="2"/>
          </p:nvPr>
        </p:nvSpPr>
        <p:spPr>
          <a:xfrm>
            <a:off x="768626" y="1417983"/>
            <a:ext cx="10933044" cy="485029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3200"/>
              <a:buFont typeface="Noto Sans Symbols"/>
              <a:buChar char="∙"/>
            </a:pPr>
            <a:r>
              <a:rPr lang="en-US" sz="3200" b="0"/>
              <a:t>Participating districts pay their portion to host district.</a:t>
            </a:r>
            <a:endParaRPr/>
          </a:p>
          <a:p>
            <a:pPr marL="342900" marR="0" lvl="0" indent="-342900" algn="l" rtl="0">
              <a:lnSpc>
                <a:spcPct val="150000"/>
              </a:lnSpc>
              <a:spcBef>
                <a:spcPts val="0"/>
              </a:spcBef>
              <a:spcAft>
                <a:spcPts val="0"/>
              </a:spcAft>
              <a:buClr>
                <a:schemeClr val="dk1"/>
              </a:buClr>
              <a:buSzPts val="3200"/>
              <a:buFont typeface="Noto Sans Symbols"/>
              <a:buChar char="∙"/>
            </a:pPr>
            <a:r>
              <a:rPr lang="en-US" sz="3200" b="0"/>
              <a:t>Host district transfers its share of costs from Fund 10.</a:t>
            </a:r>
            <a:endParaRPr/>
          </a:p>
          <a:p>
            <a:pPr marL="342900" marR="0" lvl="0" indent="-342900" algn="l" rtl="0">
              <a:lnSpc>
                <a:spcPct val="150000"/>
              </a:lnSpc>
              <a:spcBef>
                <a:spcPts val="0"/>
              </a:spcBef>
              <a:spcAft>
                <a:spcPts val="0"/>
              </a:spcAft>
              <a:buClr>
                <a:schemeClr val="dk1"/>
              </a:buClr>
              <a:buSzPts val="3200"/>
              <a:buFont typeface="Noto Sans Symbols"/>
              <a:buChar char="∙"/>
            </a:pPr>
            <a:r>
              <a:rPr lang="en-US" sz="3200" b="0"/>
              <a:t>All program expenditures paid from Fund 99. </a:t>
            </a:r>
            <a:endParaRPr/>
          </a:p>
          <a:p>
            <a:pPr marL="342900" marR="0" lvl="0" indent="-342900" algn="l" rtl="0">
              <a:lnSpc>
                <a:spcPct val="150000"/>
              </a:lnSpc>
              <a:spcBef>
                <a:spcPts val="0"/>
              </a:spcBef>
              <a:spcAft>
                <a:spcPts val="0"/>
              </a:spcAft>
              <a:buClr>
                <a:schemeClr val="dk1"/>
              </a:buClr>
              <a:buSzPts val="3200"/>
              <a:buFont typeface="Noto Sans Symbols"/>
              <a:buChar char="∙"/>
            </a:pPr>
            <a:r>
              <a:rPr lang="en-US" sz="3200" b="0"/>
              <a:t>No fund balance or deficit allowed.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 THANK YOU!</a:t>
            </a:r>
            <a:endParaRPr/>
          </a:p>
        </p:txBody>
      </p:sp>
      <p:sp>
        <p:nvSpPr>
          <p:cNvPr id="310" name="Google Shape;310;p37"/>
          <p:cNvSpPr txBox="1">
            <a:spLocks noGrp="1"/>
          </p:cNvSpPr>
          <p:nvPr>
            <p:ph type="body" idx="2"/>
          </p:nvPr>
        </p:nvSpPr>
        <p:spPr>
          <a:xfrm>
            <a:off x="2371950" y="1417975"/>
            <a:ext cx="9781200" cy="4850400"/>
          </a:xfrm>
          <a:prstGeom prst="rect">
            <a:avLst/>
          </a:prstGeom>
          <a:noFill/>
          <a:ln>
            <a:noFill/>
          </a:ln>
        </p:spPr>
        <p:txBody>
          <a:bodyPr spcFirstLastPara="1" wrap="square" lIns="91425" tIns="45700" rIns="91425" bIns="45700" anchor="t" anchorCtr="0">
            <a:normAutofit lnSpcReduction="10000"/>
          </a:bodyPr>
          <a:lstStyle/>
          <a:p>
            <a:pPr marL="224652" lvl="0" indent="-224652" algn="ctr" rtl="0">
              <a:lnSpc>
                <a:spcPct val="90000"/>
              </a:lnSpc>
              <a:spcBef>
                <a:spcPts val="0"/>
              </a:spcBef>
              <a:spcAft>
                <a:spcPts val="0"/>
              </a:spcAft>
              <a:buClr>
                <a:srgbClr val="000000"/>
              </a:buClr>
              <a:buSzPts val="3600"/>
              <a:buNone/>
            </a:pPr>
            <a:r>
              <a:rPr lang="en-US" sz="3500" b="0">
                <a:solidFill>
                  <a:srgbClr val="000000"/>
                </a:solidFill>
              </a:rPr>
              <a:t>Olivia Bernitt, School Finance Auditor</a:t>
            </a:r>
            <a:endParaRPr sz="3176"/>
          </a:p>
          <a:p>
            <a:pPr marL="224651" lvl="0" indent="-224651" algn="ctr" rtl="0">
              <a:lnSpc>
                <a:spcPct val="90000"/>
              </a:lnSpc>
              <a:spcBef>
                <a:spcPts val="1500"/>
              </a:spcBef>
              <a:spcAft>
                <a:spcPts val="0"/>
              </a:spcAft>
              <a:buClr>
                <a:srgbClr val="000000"/>
              </a:buClr>
              <a:buSzPts val="3600"/>
              <a:buNone/>
            </a:pPr>
            <a:r>
              <a:rPr lang="en-US" sz="3500" b="0">
                <a:solidFill>
                  <a:srgbClr val="000000"/>
                </a:solidFill>
              </a:rPr>
              <a:t>608-261-2137</a:t>
            </a:r>
            <a:endParaRPr sz="3176"/>
          </a:p>
          <a:p>
            <a:pPr marL="224651" lvl="0" indent="-224651" algn="ctr" rtl="0">
              <a:lnSpc>
                <a:spcPct val="90000"/>
              </a:lnSpc>
              <a:spcBef>
                <a:spcPts val="1500"/>
              </a:spcBef>
              <a:spcAft>
                <a:spcPts val="0"/>
              </a:spcAft>
              <a:buClr>
                <a:srgbClr val="000000"/>
              </a:buClr>
              <a:buSzPts val="3600"/>
              <a:buNone/>
            </a:pPr>
            <a:r>
              <a:rPr lang="en-US" sz="3176" u="sng">
                <a:solidFill>
                  <a:schemeClr val="hlink"/>
                </a:solidFill>
                <a:hlinkClick r:id="rId3"/>
              </a:rPr>
              <a:t>Olivia.Bernitt@dpi.wi.gov</a:t>
            </a:r>
            <a:r>
              <a:rPr lang="en-US" sz="3176"/>
              <a:t> </a:t>
            </a:r>
            <a:endParaRPr sz="3176"/>
          </a:p>
          <a:p>
            <a:pPr marL="224652" lvl="0" indent="-224652" algn="ctr" rtl="0">
              <a:lnSpc>
                <a:spcPct val="90000"/>
              </a:lnSpc>
              <a:spcBef>
                <a:spcPts val="1500"/>
              </a:spcBef>
              <a:spcAft>
                <a:spcPts val="0"/>
              </a:spcAft>
              <a:buClr>
                <a:srgbClr val="000000"/>
              </a:buClr>
              <a:buSzPts val="3600"/>
              <a:buNone/>
            </a:pPr>
            <a:r>
              <a:rPr lang="en-US" sz="3500" b="0">
                <a:solidFill>
                  <a:srgbClr val="000000"/>
                </a:solidFill>
              </a:rPr>
              <a:t>James Rhinerson, School Finance Auditor</a:t>
            </a:r>
            <a:endParaRPr sz="3176"/>
          </a:p>
          <a:p>
            <a:pPr marL="224651" lvl="0" indent="-224651" algn="ctr" rtl="0">
              <a:lnSpc>
                <a:spcPct val="90000"/>
              </a:lnSpc>
              <a:spcBef>
                <a:spcPts val="1500"/>
              </a:spcBef>
              <a:spcAft>
                <a:spcPts val="0"/>
              </a:spcAft>
              <a:buClr>
                <a:srgbClr val="000000"/>
              </a:buClr>
              <a:buSzPts val="3600"/>
              <a:buNone/>
            </a:pPr>
            <a:r>
              <a:rPr lang="en-US" sz="3500" b="0">
                <a:solidFill>
                  <a:srgbClr val="000000"/>
                </a:solidFill>
              </a:rPr>
              <a:t>608-266-7692</a:t>
            </a:r>
            <a:endParaRPr sz="3176"/>
          </a:p>
          <a:p>
            <a:pPr marL="224651" lvl="0" indent="-224651" algn="ctr" rtl="0">
              <a:lnSpc>
                <a:spcPct val="90000"/>
              </a:lnSpc>
              <a:spcBef>
                <a:spcPts val="1500"/>
              </a:spcBef>
              <a:spcAft>
                <a:spcPts val="0"/>
              </a:spcAft>
              <a:buClr>
                <a:srgbClr val="000000"/>
              </a:buClr>
              <a:buSzPts val="3600"/>
              <a:buNone/>
            </a:pPr>
            <a:r>
              <a:rPr lang="en-US" sz="3176" u="sng">
                <a:solidFill>
                  <a:schemeClr val="hlink"/>
                </a:solidFill>
                <a:hlinkClick r:id="rId4"/>
              </a:rPr>
              <a:t>James.Rhinerson@dpi.wi.gov</a:t>
            </a:r>
            <a:r>
              <a:rPr lang="en-US" sz="3176"/>
              <a:t> </a:t>
            </a:r>
            <a:r>
              <a:rPr lang="en-US" sz="3500" b="0">
                <a:solidFill>
                  <a:srgbClr val="000000"/>
                </a:solidFill>
              </a:rPr>
              <a:t>	</a:t>
            </a:r>
            <a:endParaRPr sz="3500" b="0">
              <a:solidFill>
                <a:srgbClr val="000000"/>
              </a:solidFill>
            </a:endParaRPr>
          </a:p>
          <a:p>
            <a:pPr marL="224651" lvl="0" indent="-224651" algn="ctr" rtl="0">
              <a:lnSpc>
                <a:spcPct val="90000"/>
              </a:lnSpc>
              <a:spcBef>
                <a:spcPts val="1500"/>
              </a:spcBef>
              <a:spcAft>
                <a:spcPts val="0"/>
              </a:spcAft>
              <a:buClr>
                <a:srgbClr val="000000"/>
              </a:buClr>
              <a:buSzPts val="3600"/>
              <a:buNone/>
            </a:pPr>
            <a:endParaRPr sz="1000" b="0">
              <a:solidFill>
                <a:srgbClr val="000000"/>
              </a:solidFill>
            </a:endParaRPr>
          </a:p>
          <a:p>
            <a:pPr marL="224652" lvl="0" indent="-224652" algn="ctr" rtl="0">
              <a:lnSpc>
                <a:spcPct val="90000"/>
              </a:lnSpc>
              <a:spcBef>
                <a:spcPts val="1500"/>
              </a:spcBef>
              <a:spcAft>
                <a:spcPts val="0"/>
              </a:spcAft>
              <a:buClr>
                <a:schemeClr val="dk1"/>
              </a:buClr>
              <a:buSzPts val="3600"/>
              <a:buNone/>
            </a:pPr>
            <a:r>
              <a:rPr lang="en-US" sz="3500" b="0"/>
              <a:t>Visit our website: </a:t>
            </a:r>
            <a:r>
              <a:rPr lang="en-US" sz="3500" b="0" u="sng">
                <a:solidFill>
                  <a:schemeClr val="hlink"/>
                </a:solidFill>
                <a:hlinkClick r:id="rId5"/>
              </a:rPr>
              <a:t>DPI School Financial Services</a:t>
            </a:r>
            <a:endParaRPr sz="3500" b="0"/>
          </a:p>
        </p:txBody>
      </p:sp>
      <p:pic>
        <p:nvPicPr>
          <p:cNvPr id="311" name="Google Shape;311;p37"/>
          <p:cNvPicPr preferRelativeResize="0"/>
          <p:nvPr/>
        </p:nvPicPr>
        <p:blipFill rotWithShape="1">
          <a:blip r:embed="rId6">
            <a:alphaModFix/>
          </a:blip>
          <a:srcRect/>
          <a:stretch/>
        </p:blipFill>
        <p:spPr>
          <a:xfrm>
            <a:off x="544322" y="2430379"/>
            <a:ext cx="2308287" cy="196204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900"/>
              <a:buNone/>
            </a:pPr>
            <a:r>
              <a:rPr lang="en-US">
                <a:solidFill>
                  <a:schemeClr val="lt1"/>
                </a:solidFill>
              </a:rPr>
              <a:t>WUFAR Fund Definitions</a:t>
            </a:r>
            <a:endParaRPr/>
          </a:p>
        </p:txBody>
      </p:sp>
      <p:sp>
        <p:nvSpPr>
          <p:cNvPr id="86" name="Google Shape;86;p4"/>
          <p:cNvSpPr txBox="1">
            <a:spLocks noGrp="1"/>
          </p:cNvSpPr>
          <p:nvPr>
            <p:ph type="body" idx="2"/>
          </p:nvPr>
        </p:nvSpPr>
        <p:spPr>
          <a:xfrm>
            <a:off x="291548" y="1258461"/>
            <a:ext cx="11913704" cy="5632669"/>
          </a:xfrm>
          <a:prstGeom prst="rect">
            <a:avLst/>
          </a:prstGeom>
          <a:noFill/>
          <a:ln>
            <a:noFill/>
          </a:ln>
        </p:spPr>
        <p:txBody>
          <a:bodyPr spcFirstLastPara="1" wrap="square" lIns="91425" tIns="45700" rIns="91425" bIns="45700" anchor="t" anchorCtr="0">
            <a:normAutofit fontScale="70000" lnSpcReduction="20000"/>
          </a:bodyPr>
          <a:lstStyle/>
          <a:p>
            <a:pPr marL="468024" lvl="0" indent="-468024" algn="l" rtl="0">
              <a:lnSpc>
                <a:spcPct val="120000"/>
              </a:lnSpc>
              <a:spcBef>
                <a:spcPts val="0"/>
              </a:spcBef>
              <a:spcAft>
                <a:spcPts val="0"/>
              </a:spcAft>
              <a:buClr>
                <a:schemeClr val="dk1"/>
              </a:buClr>
              <a:buSzPct val="100000"/>
              <a:buChar char="•"/>
            </a:pPr>
            <a:r>
              <a:rPr lang="en-US" sz="3600" b="0" i="1">
                <a:latin typeface="Lato Black"/>
                <a:ea typeface="Lato Black"/>
                <a:cs typeface="Lato Black"/>
                <a:sym typeface="Lato Black"/>
              </a:rPr>
              <a:t>Instructional Funds</a:t>
            </a:r>
            <a:r>
              <a:rPr lang="en-US" sz="3600" b="0">
                <a:latin typeface="Lato Black"/>
                <a:ea typeface="Lato Black"/>
                <a:cs typeface="Lato Black"/>
                <a:sym typeface="Lato Black"/>
              </a:rPr>
              <a:t>:</a:t>
            </a:r>
            <a:r>
              <a:rPr lang="en-US" sz="3600" b="0">
                <a:latin typeface="Lato"/>
                <a:ea typeface="Lato"/>
                <a:cs typeface="Lato"/>
                <a:sym typeface="Lato"/>
              </a:rPr>
              <a:t>  </a:t>
            </a:r>
            <a:r>
              <a:rPr lang="en-US" sz="3600" b="0">
                <a:solidFill>
                  <a:schemeClr val="dk1"/>
                </a:solidFill>
                <a:latin typeface="Lato"/>
                <a:ea typeface="Lato"/>
                <a:cs typeface="Lato"/>
                <a:sym typeface="Lato"/>
              </a:rPr>
              <a:t>Elementary </a:t>
            </a:r>
            <a:r>
              <a:rPr lang="en-US" sz="3600" b="0">
                <a:latin typeface="Lato"/>
                <a:ea typeface="Lato"/>
                <a:cs typeface="Lato"/>
                <a:sym typeface="Lato"/>
              </a:rPr>
              <a:t>and secondary instruction (i.e. K - 12) activities </a:t>
            </a:r>
            <a:endParaRPr/>
          </a:p>
          <a:p>
            <a:pPr marL="468024" lvl="0" indent="-468024" algn="l" rtl="0">
              <a:lnSpc>
                <a:spcPct val="120000"/>
              </a:lnSpc>
              <a:spcBef>
                <a:spcPts val="1199"/>
              </a:spcBef>
              <a:spcAft>
                <a:spcPts val="0"/>
              </a:spcAft>
              <a:buClr>
                <a:schemeClr val="dk1"/>
              </a:buClr>
              <a:buSzPct val="100000"/>
              <a:buChar char="•"/>
            </a:pPr>
            <a:r>
              <a:rPr lang="en-US" sz="3600" b="0" i="1">
                <a:latin typeface="Lato Black"/>
                <a:ea typeface="Lato Black"/>
                <a:cs typeface="Lato Black"/>
                <a:sym typeface="Lato Black"/>
              </a:rPr>
              <a:t>Debt Service Funds:  </a:t>
            </a:r>
            <a:r>
              <a:rPr lang="en-US" sz="3600" b="0">
                <a:solidFill>
                  <a:schemeClr val="dk1"/>
                </a:solidFill>
                <a:latin typeface="Lato"/>
                <a:ea typeface="Lato"/>
                <a:cs typeface="Lato"/>
                <a:sym typeface="Lato"/>
              </a:rPr>
              <a:t>Transactions related </a:t>
            </a:r>
            <a:r>
              <a:rPr lang="en-US" sz="3600" b="0">
                <a:latin typeface="Lato"/>
                <a:ea typeface="Lato"/>
                <a:cs typeface="Lato"/>
                <a:sym typeface="Lato"/>
              </a:rPr>
              <a:t>to repayment of general obligation debt</a:t>
            </a:r>
            <a:endParaRPr/>
          </a:p>
          <a:p>
            <a:pPr marL="468024" lvl="0" indent="-468024" algn="l" rtl="0">
              <a:lnSpc>
                <a:spcPct val="120000"/>
              </a:lnSpc>
              <a:spcBef>
                <a:spcPts val="1199"/>
              </a:spcBef>
              <a:spcAft>
                <a:spcPts val="0"/>
              </a:spcAft>
              <a:buClr>
                <a:schemeClr val="dk1"/>
              </a:buClr>
              <a:buSzPct val="100000"/>
              <a:buChar char="•"/>
            </a:pPr>
            <a:r>
              <a:rPr lang="en-US" sz="3600" b="0" i="1">
                <a:latin typeface="Lato Black"/>
                <a:ea typeface="Lato Black"/>
                <a:cs typeface="Lato Black"/>
                <a:sym typeface="Lato Black"/>
              </a:rPr>
              <a:t>Capital Projects Funds:  </a:t>
            </a:r>
            <a:r>
              <a:rPr lang="en-US" sz="3600" b="0">
                <a:solidFill>
                  <a:schemeClr val="dk1"/>
                </a:solidFill>
                <a:latin typeface="Lato"/>
                <a:ea typeface="Lato"/>
                <a:cs typeface="Lato"/>
                <a:sym typeface="Lato"/>
              </a:rPr>
              <a:t>Accounts </a:t>
            </a:r>
            <a:r>
              <a:rPr lang="en-US" sz="3600" b="0">
                <a:latin typeface="Lato"/>
                <a:ea typeface="Lato"/>
                <a:cs typeface="Lato"/>
                <a:sym typeface="Lato"/>
              </a:rPr>
              <a:t>for capital project expenditures financed through general obligation debt or other fund specific sources.</a:t>
            </a:r>
            <a:endParaRPr sz="3600" b="0">
              <a:highlight>
                <a:srgbClr val="FFFF00"/>
              </a:highlight>
              <a:latin typeface="Lato"/>
              <a:ea typeface="Lato"/>
              <a:cs typeface="Lato"/>
              <a:sym typeface="Lato"/>
            </a:endParaRPr>
          </a:p>
          <a:p>
            <a:pPr marL="468024" lvl="0" indent="-468024" algn="l" rtl="0">
              <a:lnSpc>
                <a:spcPct val="120000"/>
              </a:lnSpc>
              <a:spcBef>
                <a:spcPts val="1199"/>
              </a:spcBef>
              <a:spcAft>
                <a:spcPts val="0"/>
              </a:spcAft>
              <a:buClr>
                <a:schemeClr val="dk1"/>
              </a:buClr>
              <a:buSzPct val="100000"/>
              <a:buChar char="•"/>
            </a:pPr>
            <a:r>
              <a:rPr lang="en-US" sz="3600" b="0" i="1">
                <a:latin typeface="Lato Black"/>
                <a:ea typeface="Lato Black"/>
                <a:cs typeface="Lato Black"/>
                <a:sym typeface="Lato Black"/>
              </a:rPr>
              <a:t>Food and Community Service Funds:  </a:t>
            </a:r>
            <a:r>
              <a:rPr lang="en-US" sz="3600" b="0">
                <a:solidFill>
                  <a:schemeClr val="dk1"/>
                </a:solidFill>
                <a:latin typeface="Lato"/>
                <a:ea typeface="Lato"/>
                <a:cs typeface="Lato"/>
                <a:sym typeface="Lato"/>
              </a:rPr>
              <a:t>Accounts </a:t>
            </a:r>
            <a:r>
              <a:rPr lang="en-US" sz="3600" b="0">
                <a:latin typeface="Lato"/>
                <a:ea typeface="Lato"/>
                <a:cs typeface="Lato"/>
                <a:sym typeface="Lato"/>
              </a:rPr>
              <a:t>for food and community service activities. </a:t>
            </a:r>
            <a:endParaRPr/>
          </a:p>
          <a:p>
            <a:pPr marL="468024" lvl="0" indent="-468024" algn="l" rtl="0">
              <a:lnSpc>
                <a:spcPct val="120000"/>
              </a:lnSpc>
              <a:spcBef>
                <a:spcPts val="1199"/>
              </a:spcBef>
              <a:spcAft>
                <a:spcPts val="0"/>
              </a:spcAft>
              <a:buClr>
                <a:schemeClr val="dk1"/>
              </a:buClr>
              <a:buSzPct val="100000"/>
              <a:buChar char="•"/>
            </a:pPr>
            <a:r>
              <a:rPr lang="en-US" sz="3600" b="0" i="1">
                <a:latin typeface="Lato Black"/>
                <a:ea typeface="Lato Black"/>
                <a:cs typeface="Lato Black"/>
                <a:sym typeface="Lato Black"/>
              </a:rPr>
              <a:t>Custodial Fund: </a:t>
            </a:r>
            <a:r>
              <a:rPr lang="en-US" sz="3600" b="0">
                <a:solidFill>
                  <a:schemeClr val="dk1"/>
                </a:solidFill>
                <a:latin typeface="Lato"/>
                <a:ea typeface="Lato"/>
                <a:cs typeface="Lato"/>
                <a:sym typeface="Lato"/>
              </a:rPr>
              <a:t>Accounts </a:t>
            </a:r>
            <a:r>
              <a:rPr lang="en-US" sz="3600" b="0">
                <a:latin typeface="Lato"/>
                <a:ea typeface="Lato"/>
                <a:cs typeface="Lato"/>
                <a:sym typeface="Lato"/>
              </a:rPr>
              <a:t>for custodial activity, which is primarily related to pupil organizations, parent organizations, and certain scholarships pursuant to GASB 84.</a:t>
            </a:r>
            <a:endParaRPr/>
          </a:p>
          <a:p>
            <a:pPr marL="468024" lvl="0" indent="-468024" algn="l" rtl="0">
              <a:lnSpc>
                <a:spcPct val="100000"/>
              </a:lnSpc>
              <a:spcBef>
                <a:spcPts val="1199"/>
              </a:spcBef>
              <a:spcAft>
                <a:spcPts val="0"/>
              </a:spcAft>
              <a:buClr>
                <a:schemeClr val="dk1"/>
              </a:buClr>
              <a:buSzPct val="100000"/>
              <a:buChar char="•"/>
            </a:pPr>
            <a:r>
              <a:rPr lang="en-US" sz="3600" b="0" i="1">
                <a:latin typeface="Lato Black"/>
                <a:ea typeface="Lato Black"/>
                <a:cs typeface="Lato Black"/>
                <a:sym typeface="Lato Black"/>
              </a:rPr>
              <a:t>Trust Funds: </a:t>
            </a:r>
            <a:r>
              <a:rPr lang="en-US" sz="3600" b="0">
                <a:solidFill>
                  <a:schemeClr val="dk1"/>
                </a:solidFill>
                <a:latin typeface="Lato"/>
                <a:ea typeface="Lato"/>
                <a:cs typeface="Lato"/>
                <a:sym typeface="Lato"/>
              </a:rPr>
              <a:t>Accounts </a:t>
            </a:r>
            <a:r>
              <a:rPr lang="en-US" sz="3600" b="0">
                <a:latin typeface="Lato"/>
                <a:ea typeface="Lato"/>
                <a:cs typeface="Lato"/>
                <a:sym typeface="Lato"/>
              </a:rPr>
              <a:t>for assets held by the district in a trustee capacity for individuals, private organizations, other governments and/or other funds.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900"/>
              <a:buNone/>
            </a:pPr>
            <a:r>
              <a:rPr lang="en-US">
                <a:solidFill>
                  <a:schemeClr val="lt1"/>
                </a:solidFill>
              </a:rPr>
              <a:t>WUFAR Fund Definitions</a:t>
            </a:r>
            <a:endParaRPr/>
          </a:p>
        </p:txBody>
      </p:sp>
      <p:sp>
        <p:nvSpPr>
          <p:cNvPr id="93" name="Google Shape;93;p5"/>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fontScale="92500"/>
          </a:bodyPr>
          <a:lstStyle/>
          <a:p>
            <a:pPr marL="468024" lvl="0" indent="-468024" algn="l" rtl="0">
              <a:lnSpc>
                <a:spcPct val="100000"/>
              </a:lnSpc>
              <a:spcBef>
                <a:spcPts val="0"/>
              </a:spcBef>
              <a:spcAft>
                <a:spcPts val="0"/>
              </a:spcAft>
              <a:buClr>
                <a:schemeClr val="dk1"/>
              </a:buClr>
              <a:buSzPct val="100000"/>
              <a:buChar char="•"/>
            </a:pPr>
            <a:r>
              <a:rPr lang="en-US" sz="3600" b="0" i="1">
                <a:latin typeface="Lato Black"/>
                <a:ea typeface="Lato Black"/>
                <a:cs typeface="Lato Black"/>
                <a:sym typeface="Lato Black"/>
              </a:rPr>
              <a:t>Instructional Funds: </a:t>
            </a:r>
            <a:r>
              <a:rPr lang="en-US" sz="3600" b="0">
                <a:latin typeface="Lato"/>
                <a:ea typeface="Lato"/>
                <a:cs typeface="Lato"/>
                <a:sym typeface="Lato"/>
              </a:rPr>
              <a:t>10, 21, 23, 27, 29, 91, 93, and 99</a:t>
            </a:r>
            <a:endParaRPr sz="3600" b="0" i="1">
              <a:latin typeface="Lato Black"/>
              <a:ea typeface="Lato Black"/>
              <a:cs typeface="Lato Black"/>
              <a:sym typeface="Lato Black"/>
            </a:endParaRPr>
          </a:p>
          <a:p>
            <a:pPr marL="468024" lvl="0" indent="-468024" algn="l" rtl="0">
              <a:lnSpc>
                <a:spcPct val="100000"/>
              </a:lnSpc>
              <a:spcBef>
                <a:spcPts val="2400"/>
              </a:spcBef>
              <a:spcAft>
                <a:spcPts val="0"/>
              </a:spcAft>
              <a:buClr>
                <a:schemeClr val="dk1"/>
              </a:buClr>
              <a:buSzPct val="100000"/>
              <a:buChar char="•"/>
            </a:pPr>
            <a:r>
              <a:rPr lang="en-US" sz="3600" b="0" i="1">
                <a:latin typeface="Lato Black"/>
                <a:ea typeface="Lato Black"/>
                <a:cs typeface="Lato Black"/>
                <a:sym typeface="Lato Black"/>
              </a:rPr>
              <a:t>Debt Service Funds: </a:t>
            </a:r>
            <a:r>
              <a:rPr lang="en-US" sz="3600" b="0">
                <a:latin typeface="Lato"/>
                <a:ea typeface="Lato"/>
                <a:cs typeface="Lato"/>
                <a:sym typeface="Lato"/>
              </a:rPr>
              <a:t>38 and 39</a:t>
            </a:r>
            <a:endParaRPr/>
          </a:p>
          <a:p>
            <a:pPr marL="468024" lvl="0" indent="-468024" algn="l" rtl="0">
              <a:lnSpc>
                <a:spcPct val="100000"/>
              </a:lnSpc>
              <a:spcBef>
                <a:spcPts val="2400"/>
              </a:spcBef>
              <a:spcAft>
                <a:spcPts val="0"/>
              </a:spcAft>
              <a:buClr>
                <a:schemeClr val="dk1"/>
              </a:buClr>
              <a:buSzPct val="100000"/>
              <a:buChar char="•"/>
            </a:pPr>
            <a:r>
              <a:rPr lang="en-US" sz="3600" b="0" i="1">
                <a:latin typeface="Lato Black"/>
                <a:ea typeface="Lato Black"/>
                <a:cs typeface="Lato Black"/>
                <a:sym typeface="Lato Black"/>
              </a:rPr>
              <a:t>Capital Projects Funds: </a:t>
            </a:r>
            <a:r>
              <a:rPr lang="en-US" sz="3600" b="0">
                <a:latin typeface="Lato"/>
                <a:ea typeface="Lato"/>
                <a:cs typeface="Lato"/>
                <a:sym typeface="Lato"/>
              </a:rPr>
              <a:t>41, 46, and 49</a:t>
            </a:r>
            <a:endParaRPr/>
          </a:p>
          <a:p>
            <a:pPr marL="468024" lvl="0" indent="-468024" algn="l" rtl="0">
              <a:lnSpc>
                <a:spcPct val="100000"/>
              </a:lnSpc>
              <a:spcBef>
                <a:spcPts val="2400"/>
              </a:spcBef>
              <a:spcAft>
                <a:spcPts val="0"/>
              </a:spcAft>
              <a:buClr>
                <a:schemeClr val="dk1"/>
              </a:buClr>
              <a:buSzPct val="100000"/>
              <a:buChar char="•"/>
            </a:pPr>
            <a:r>
              <a:rPr lang="en-US" sz="3600" b="0" i="1">
                <a:latin typeface="Lato Black"/>
                <a:ea typeface="Lato Black"/>
                <a:cs typeface="Lato Black"/>
                <a:sym typeface="Lato Black"/>
              </a:rPr>
              <a:t>Food and Community Service Funds: </a:t>
            </a:r>
            <a:r>
              <a:rPr lang="en-US" sz="3600" b="0">
                <a:latin typeface="Lato"/>
                <a:ea typeface="Lato"/>
                <a:cs typeface="Lato"/>
                <a:sym typeface="Lato"/>
              </a:rPr>
              <a:t>50 and 80</a:t>
            </a:r>
            <a:endParaRPr/>
          </a:p>
          <a:p>
            <a:pPr marL="468024" lvl="0" indent="-468024" algn="l" rtl="0">
              <a:lnSpc>
                <a:spcPct val="100000"/>
              </a:lnSpc>
              <a:spcBef>
                <a:spcPts val="2400"/>
              </a:spcBef>
              <a:spcAft>
                <a:spcPts val="0"/>
              </a:spcAft>
              <a:buClr>
                <a:schemeClr val="dk1"/>
              </a:buClr>
              <a:buSzPct val="100000"/>
              <a:buChar char="•"/>
            </a:pPr>
            <a:r>
              <a:rPr lang="en-US" sz="3600" b="0" i="1">
                <a:latin typeface="Lato Black"/>
                <a:ea typeface="Lato Black"/>
                <a:cs typeface="Lato Black"/>
                <a:sym typeface="Lato Black"/>
              </a:rPr>
              <a:t>Custodial Fund: </a:t>
            </a:r>
            <a:r>
              <a:rPr lang="en-US" sz="3600" b="0">
                <a:latin typeface="Lato"/>
                <a:ea typeface="Lato"/>
                <a:cs typeface="Lato"/>
                <a:sym typeface="Lato"/>
              </a:rPr>
              <a:t>60</a:t>
            </a:r>
            <a:endParaRPr/>
          </a:p>
          <a:p>
            <a:pPr marL="468024" lvl="0" indent="-468024" algn="l" rtl="0">
              <a:lnSpc>
                <a:spcPct val="100000"/>
              </a:lnSpc>
              <a:spcBef>
                <a:spcPts val="2400"/>
              </a:spcBef>
              <a:spcAft>
                <a:spcPts val="0"/>
              </a:spcAft>
              <a:buClr>
                <a:schemeClr val="dk1"/>
              </a:buClr>
              <a:buSzPct val="100000"/>
              <a:buChar char="•"/>
            </a:pPr>
            <a:r>
              <a:rPr lang="en-US" sz="3600" b="0" i="1">
                <a:latin typeface="Lato Black"/>
                <a:ea typeface="Lato Black"/>
                <a:cs typeface="Lato Black"/>
                <a:sym typeface="Lato Black"/>
              </a:rPr>
              <a:t>Trust Funds: </a:t>
            </a:r>
            <a:r>
              <a:rPr lang="en-US" sz="3600" b="0">
                <a:latin typeface="Lato"/>
                <a:ea typeface="Lato"/>
                <a:cs typeface="Lato"/>
                <a:sym typeface="Lato"/>
              </a:rPr>
              <a:t>72, 73, and 76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6b94040dfc_0_0"/>
          <p:cNvSpPr txBox="1">
            <a:spLocks noGrp="1"/>
          </p:cNvSpPr>
          <p:nvPr>
            <p:ph type="body" idx="1"/>
          </p:nvPr>
        </p:nvSpPr>
        <p:spPr>
          <a:xfrm>
            <a:off x="0" y="1"/>
            <a:ext cx="12480900" cy="1258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900"/>
              <a:buNone/>
            </a:pPr>
            <a:r>
              <a:rPr lang="en-US">
                <a:solidFill>
                  <a:schemeClr val="lt1"/>
                </a:solidFill>
              </a:rPr>
              <a:t>WUFAR Fund Definitions</a:t>
            </a:r>
            <a:endParaRPr/>
          </a:p>
        </p:txBody>
      </p:sp>
      <p:sp>
        <p:nvSpPr>
          <p:cNvPr id="100" name="Google Shape;100;g26b94040dfc_0_0"/>
          <p:cNvSpPr txBox="1">
            <a:spLocks noGrp="1"/>
          </p:cNvSpPr>
          <p:nvPr>
            <p:ph type="body" idx="2"/>
          </p:nvPr>
        </p:nvSpPr>
        <p:spPr>
          <a:xfrm>
            <a:off x="768626" y="1258461"/>
            <a:ext cx="10932900" cy="5009700"/>
          </a:xfrm>
          <a:prstGeom prst="rect">
            <a:avLst/>
          </a:prstGeom>
          <a:noFill/>
          <a:ln>
            <a:noFill/>
          </a:ln>
        </p:spPr>
        <p:txBody>
          <a:bodyPr spcFirstLastPara="1" wrap="square" lIns="91425" tIns="45700" rIns="91425" bIns="45700" anchor="t" anchorCtr="0">
            <a:normAutofit/>
          </a:bodyPr>
          <a:lstStyle/>
          <a:p>
            <a:pPr marL="468024" lvl="0" indent="-485169" algn="l" rtl="0">
              <a:lnSpc>
                <a:spcPct val="100000"/>
              </a:lnSpc>
              <a:spcBef>
                <a:spcPts val="0"/>
              </a:spcBef>
              <a:spcAft>
                <a:spcPts val="0"/>
              </a:spcAft>
              <a:buClr>
                <a:schemeClr val="dk1"/>
              </a:buClr>
              <a:buSzPts val="3600"/>
              <a:buChar char="•"/>
            </a:pPr>
            <a:r>
              <a:rPr lang="en-US" sz="3600" b="0">
                <a:latin typeface="Lato Black"/>
                <a:ea typeface="Lato Black"/>
                <a:cs typeface="Lato Black"/>
                <a:sym typeface="Lato Black"/>
              </a:rPr>
              <a:t>Governmental Funds</a:t>
            </a:r>
            <a:endParaRPr sz="3600" b="0">
              <a:latin typeface="Lato Black"/>
              <a:ea typeface="Lato Black"/>
              <a:cs typeface="Lato Black"/>
              <a:sym typeface="Lato Black"/>
            </a:endParaRPr>
          </a:p>
          <a:p>
            <a:pPr marL="935744" lvl="2" indent="0" algn="l" rtl="0">
              <a:lnSpc>
                <a:spcPct val="100000"/>
              </a:lnSpc>
              <a:spcBef>
                <a:spcPts val="1000"/>
              </a:spcBef>
              <a:spcAft>
                <a:spcPts val="0"/>
              </a:spcAft>
              <a:buSzPts val="3000"/>
              <a:buFont typeface="Lato"/>
              <a:buNone/>
            </a:pPr>
            <a:r>
              <a:rPr lang="en-US" sz="3000">
                <a:latin typeface="Lato"/>
                <a:ea typeface="Lato"/>
                <a:cs typeface="Lato"/>
                <a:sym typeface="Lato"/>
              </a:rPr>
              <a:t>Instructional Funds, Debt Service Funds, Capital Project Funds, Community Service Funds, </a:t>
            </a:r>
            <a:r>
              <a:rPr lang="en-US" sz="3000" i="1">
                <a:latin typeface="Lato"/>
                <a:ea typeface="Lato"/>
                <a:cs typeface="Lato"/>
                <a:sym typeface="Lato"/>
              </a:rPr>
              <a:t>Food Service Funds</a:t>
            </a:r>
            <a:endParaRPr sz="3000" i="1">
              <a:latin typeface="Lato"/>
              <a:ea typeface="Lato"/>
              <a:cs typeface="Lato"/>
              <a:sym typeface="Lato"/>
            </a:endParaRPr>
          </a:p>
          <a:p>
            <a:pPr marL="468024" lvl="0" indent="-485169" algn="l" rtl="0">
              <a:lnSpc>
                <a:spcPct val="100000"/>
              </a:lnSpc>
              <a:spcBef>
                <a:spcPts val="1000"/>
              </a:spcBef>
              <a:spcAft>
                <a:spcPts val="0"/>
              </a:spcAft>
              <a:buSzPts val="3600"/>
              <a:buChar char="•"/>
            </a:pPr>
            <a:r>
              <a:rPr lang="en-US" sz="3600" b="0">
                <a:latin typeface="Lato Black"/>
                <a:ea typeface="Lato Black"/>
                <a:cs typeface="Lato Black"/>
                <a:sym typeface="Lato Black"/>
              </a:rPr>
              <a:t>Proprietary Funds</a:t>
            </a:r>
            <a:endParaRPr sz="3600" b="0">
              <a:latin typeface="Lato Black"/>
              <a:ea typeface="Lato Black"/>
              <a:cs typeface="Lato Black"/>
              <a:sym typeface="Lato Black"/>
            </a:endParaRPr>
          </a:p>
          <a:p>
            <a:pPr marL="935744" lvl="2" indent="0" algn="l" rtl="0">
              <a:lnSpc>
                <a:spcPct val="100000"/>
              </a:lnSpc>
              <a:spcBef>
                <a:spcPts val="1000"/>
              </a:spcBef>
              <a:spcAft>
                <a:spcPts val="0"/>
              </a:spcAft>
              <a:buSzPts val="3600"/>
              <a:buFont typeface="Lato Black"/>
              <a:buNone/>
            </a:pPr>
            <a:r>
              <a:rPr lang="en-US" sz="3000" i="1"/>
              <a:t>Food Service Funds</a:t>
            </a:r>
            <a:endParaRPr sz="3600" b="0" i="1">
              <a:latin typeface="Lato Black"/>
              <a:ea typeface="Lato Black"/>
              <a:cs typeface="Lato Black"/>
              <a:sym typeface="Lato Black"/>
            </a:endParaRPr>
          </a:p>
          <a:p>
            <a:pPr marL="468024" lvl="0" indent="-485169" algn="l" rtl="0">
              <a:lnSpc>
                <a:spcPct val="100000"/>
              </a:lnSpc>
              <a:spcBef>
                <a:spcPts val="1000"/>
              </a:spcBef>
              <a:spcAft>
                <a:spcPts val="0"/>
              </a:spcAft>
              <a:buSzPts val="3600"/>
              <a:buChar char="•"/>
            </a:pPr>
            <a:r>
              <a:rPr lang="en-US" sz="3600" b="0">
                <a:latin typeface="Lato Black"/>
                <a:ea typeface="Lato Black"/>
                <a:cs typeface="Lato Black"/>
                <a:sym typeface="Lato Black"/>
              </a:rPr>
              <a:t>Fiduciary Funds</a:t>
            </a:r>
            <a:endParaRPr sz="3600" b="0">
              <a:latin typeface="Lato Black"/>
              <a:ea typeface="Lato Black"/>
              <a:cs typeface="Lato Black"/>
              <a:sym typeface="Lato Black"/>
            </a:endParaRPr>
          </a:p>
          <a:p>
            <a:pPr marL="468024" lvl="0" indent="446375" algn="l" rtl="0">
              <a:lnSpc>
                <a:spcPct val="100000"/>
              </a:lnSpc>
              <a:spcBef>
                <a:spcPts val="1000"/>
              </a:spcBef>
              <a:spcAft>
                <a:spcPts val="1000"/>
              </a:spcAft>
              <a:buNone/>
            </a:pPr>
            <a:r>
              <a:rPr lang="en-US" sz="3000" b="0">
                <a:latin typeface="Calibri"/>
                <a:ea typeface="Calibri"/>
                <a:cs typeface="Calibri"/>
                <a:sym typeface="Calibri"/>
              </a:rPr>
              <a:t>Custodial Funds and Trust Funds</a:t>
            </a:r>
            <a:endParaRPr sz="3600" b="0">
              <a:latin typeface="Lato Black"/>
              <a:ea typeface="Lato Black"/>
              <a:cs typeface="Lato Black"/>
              <a:sym typeface="La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Fund 21</a:t>
            </a:r>
            <a:endParaRPr/>
          </a:p>
        </p:txBody>
      </p:sp>
      <p:sp>
        <p:nvSpPr>
          <p:cNvPr id="107" name="Google Shape;107;p6"/>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a:bodyPr>
          <a:lstStyle/>
          <a:p>
            <a:pPr marL="468024" marR="0" lvl="0" indent="-502314" algn="l" rtl="0">
              <a:lnSpc>
                <a:spcPct val="115000"/>
              </a:lnSpc>
              <a:spcBef>
                <a:spcPts val="0"/>
              </a:spcBef>
              <a:spcAft>
                <a:spcPts val="0"/>
              </a:spcAft>
              <a:buSzPts val="3600"/>
              <a:buChar char="•"/>
            </a:pPr>
            <a:r>
              <a:rPr lang="en-US" sz="3600" b="0"/>
              <a:t>Account for special revenue funds that can be used for district operations.  </a:t>
            </a:r>
            <a:endParaRPr sz="3600" b="0"/>
          </a:p>
          <a:p>
            <a:pPr marL="468024" marR="0" lvl="0" indent="-502314" algn="l" rtl="0">
              <a:lnSpc>
                <a:spcPct val="115000"/>
              </a:lnSpc>
              <a:spcBef>
                <a:spcPts val="0"/>
              </a:spcBef>
              <a:spcAft>
                <a:spcPts val="0"/>
              </a:spcAft>
              <a:buSzPts val="3600"/>
              <a:buChar char="•"/>
            </a:pPr>
            <a:r>
              <a:rPr lang="en-US" sz="3600" b="0"/>
              <a:t>Not a Trust Fund. Funds held in a trust should be in a Fiduciary Fund (Fund 72).</a:t>
            </a:r>
            <a:endParaRPr sz="3600" b="0"/>
          </a:p>
          <a:p>
            <a:pPr marL="468024" marR="0" lvl="0" indent="-502314" algn="l" rtl="0">
              <a:lnSpc>
                <a:spcPct val="115000"/>
              </a:lnSpc>
              <a:spcBef>
                <a:spcPts val="0"/>
              </a:spcBef>
              <a:spcAft>
                <a:spcPts val="0"/>
              </a:spcAft>
              <a:buSzPts val="3600"/>
              <a:buChar char="•"/>
            </a:pPr>
            <a:r>
              <a:rPr lang="en-US" sz="3600" b="0"/>
              <a:t>May have a positive fund balance at year end. Cannot have negative fund balance at year end.</a:t>
            </a:r>
            <a:endParaRPr sz="36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c1d4b3699b_0_0"/>
          <p:cNvSpPr txBox="1">
            <a:spLocks noGrp="1"/>
          </p:cNvSpPr>
          <p:nvPr>
            <p:ph type="body" idx="1"/>
          </p:nvPr>
        </p:nvSpPr>
        <p:spPr>
          <a:xfrm>
            <a:off x="0" y="1"/>
            <a:ext cx="12480900" cy="1258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Fund 21</a:t>
            </a:r>
            <a:endParaRPr/>
          </a:p>
        </p:txBody>
      </p:sp>
      <p:sp>
        <p:nvSpPr>
          <p:cNvPr id="114" name="Google Shape;114;g2c1d4b3699b_0_0"/>
          <p:cNvSpPr txBox="1">
            <a:spLocks noGrp="1"/>
          </p:cNvSpPr>
          <p:nvPr>
            <p:ph type="body" idx="2"/>
          </p:nvPr>
        </p:nvSpPr>
        <p:spPr>
          <a:xfrm>
            <a:off x="768626" y="1258461"/>
            <a:ext cx="10932900" cy="5009700"/>
          </a:xfrm>
          <a:prstGeom prst="rect">
            <a:avLst/>
          </a:prstGeom>
          <a:noFill/>
          <a:ln>
            <a:noFill/>
          </a:ln>
        </p:spPr>
        <p:txBody>
          <a:bodyPr spcFirstLastPara="1" wrap="square" lIns="91425" tIns="45700" rIns="91425" bIns="45700" anchor="t" anchorCtr="0">
            <a:normAutofit/>
          </a:bodyPr>
          <a:lstStyle/>
          <a:p>
            <a:pPr marL="468024" lvl="0" indent="-502314" algn="l" rtl="0">
              <a:lnSpc>
                <a:spcPct val="100000"/>
              </a:lnSpc>
              <a:spcBef>
                <a:spcPts val="1199"/>
              </a:spcBef>
              <a:spcAft>
                <a:spcPts val="0"/>
              </a:spcAft>
              <a:buClr>
                <a:schemeClr val="dk1"/>
              </a:buClr>
              <a:buSzPts val="3600"/>
              <a:buChar char="•"/>
            </a:pPr>
            <a:r>
              <a:rPr lang="en-US" sz="3600" b="0">
                <a:latin typeface="Lato"/>
                <a:ea typeface="Lato"/>
                <a:cs typeface="Lato"/>
                <a:sym typeface="Lato"/>
              </a:rPr>
              <a:t>Mostly contributions from gifts and donations from private sources for which no repayment or special service is expected.</a:t>
            </a:r>
            <a:endParaRPr/>
          </a:p>
          <a:p>
            <a:pPr marL="468024" lvl="0" indent="-502314" algn="l" rtl="0">
              <a:lnSpc>
                <a:spcPct val="100000"/>
              </a:lnSpc>
              <a:spcBef>
                <a:spcPts val="1199"/>
              </a:spcBef>
              <a:spcAft>
                <a:spcPts val="0"/>
              </a:spcAft>
              <a:buClr>
                <a:schemeClr val="dk1"/>
              </a:buClr>
              <a:buSzPts val="3600"/>
              <a:buChar char="•"/>
            </a:pPr>
            <a:r>
              <a:rPr lang="en-US" sz="3600" b="0">
                <a:latin typeface="Lato"/>
                <a:ea typeface="Lato"/>
                <a:cs typeface="Lato"/>
                <a:sym typeface="Lato"/>
              </a:rPr>
              <a:t>May include student or other groups activities that no longer meet the definition of fiduciary.</a:t>
            </a:r>
            <a:endParaRPr/>
          </a:p>
          <a:p>
            <a:pPr marL="468024" lvl="0" indent="-502314" algn="l" rtl="0">
              <a:lnSpc>
                <a:spcPct val="100000"/>
              </a:lnSpc>
              <a:spcBef>
                <a:spcPts val="1199"/>
              </a:spcBef>
              <a:spcAft>
                <a:spcPts val="0"/>
              </a:spcAft>
              <a:buClr>
                <a:schemeClr val="dk1"/>
              </a:buClr>
              <a:buSzPts val="3600"/>
              <a:buChar char="•"/>
            </a:pPr>
            <a:r>
              <a:rPr lang="en-US" sz="3600" b="0">
                <a:latin typeface="Lato"/>
                <a:ea typeface="Lato"/>
                <a:cs typeface="Lato"/>
                <a:sym typeface="Lato"/>
              </a:rPr>
              <a:t>Must be expended pursuant to donor restrictions or board commitments.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body" idx="1"/>
          </p:nvPr>
        </p:nvSpPr>
        <p:spPr>
          <a:xfrm>
            <a:off x="0" y="1"/>
            <a:ext cx="12480925" cy="125846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5400"/>
              <a:buNone/>
            </a:pPr>
            <a:r>
              <a:rPr lang="en-US" sz="5400">
                <a:solidFill>
                  <a:schemeClr val="lt1"/>
                </a:solidFill>
                <a:latin typeface="Lato Black"/>
                <a:ea typeface="Lato Black"/>
                <a:cs typeface="Lato Black"/>
                <a:sym typeface="Lato Black"/>
              </a:rPr>
              <a:t>Private Contributions</a:t>
            </a:r>
            <a:endParaRPr/>
          </a:p>
        </p:txBody>
      </p:sp>
      <p:sp>
        <p:nvSpPr>
          <p:cNvPr id="121" name="Google Shape;121;p7"/>
          <p:cNvSpPr txBox="1">
            <a:spLocks noGrp="1"/>
          </p:cNvSpPr>
          <p:nvPr>
            <p:ph type="body" idx="2"/>
          </p:nvPr>
        </p:nvSpPr>
        <p:spPr>
          <a:xfrm>
            <a:off x="768626" y="1258461"/>
            <a:ext cx="10933044" cy="5009817"/>
          </a:xfrm>
          <a:prstGeom prst="rect">
            <a:avLst/>
          </a:prstGeom>
          <a:noFill/>
          <a:ln>
            <a:noFill/>
          </a:ln>
        </p:spPr>
        <p:txBody>
          <a:bodyPr spcFirstLastPara="1" wrap="square" lIns="91425" tIns="45700" rIns="91425" bIns="45700" anchor="t" anchorCtr="0">
            <a:normAutofit fontScale="92500"/>
          </a:bodyPr>
          <a:lstStyle/>
          <a:p>
            <a:pPr marL="468024" lvl="0" indent="-468024" algn="l" rtl="0">
              <a:lnSpc>
                <a:spcPct val="100000"/>
              </a:lnSpc>
              <a:spcBef>
                <a:spcPts val="0"/>
              </a:spcBef>
              <a:spcAft>
                <a:spcPts val="0"/>
              </a:spcAft>
              <a:buClr>
                <a:schemeClr val="dk1"/>
              </a:buClr>
              <a:buSzPct val="100000"/>
              <a:buChar char="•"/>
            </a:pPr>
            <a:r>
              <a:rPr lang="en-US" sz="3600" b="0">
                <a:latin typeface="Lato"/>
                <a:ea typeface="Lato"/>
                <a:cs typeface="Lato"/>
                <a:sym typeface="Lato"/>
              </a:rPr>
              <a:t>Record in Fund 21 when the expenditures will not occur in the same year as the revenue. Fund 21 activity is excluded from the shared costs calculation.</a:t>
            </a:r>
            <a:endParaRPr/>
          </a:p>
          <a:p>
            <a:pPr marL="468024" lvl="0" indent="-468024" algn="l" rtl="0">
              <a:lnSpc>
                <a:spcPct val="100000"/>
              </a:lnSpc>
              <a:spcBef>
                <a:spcPts val="2400"/>
              </a:spcBef>
              <a:spcAft>
                <a:spcPts val="0"/>
              </a:spcAft>
              <a:buClr>
                <a:schemeClr val="dk1"/>
              </a:buClr>
              <a:buSzPct val="100000"/>
              <a:buChar char="•"/>
            </a:pPr>
            <a:r>
              <a:rPr lang="en-US" sz="3600" b="0">
                <a:latin typeface="Lato"/>
                <a:ea typeface="Lato"/>
                <a:cs typeface="Lato"/>
                <a:sym typeface="Lato"/>
              </a:rPr>
              <a:t>Record in Fund 10 when all of the expenditures will occur in the same year as the revenue.</a:t>
            </a:r>
            <a:endParaRPr/>
          </a:p>
          <a:p>
            <a:pPr marL="468024" lvl="0" indent="-468024" algn="l" rtl="0">
              <a:lnSpc>
                <a:spcPct val="100000"/>
              </a:lnSpc>
              <a:spcBef>
                <a:spcPts val="2400"/>
              </a:spcBef>
              <a:spcAft>
                <a:spcPts val="0"/>
              </a:spcAft>
              <a:buClr>
                <a:schemeClr val="dk1"/>
              </a:buClr>
              <a:buSzPct val="100000"/>
              <a:buChar char="•"/>
            </a:pPr>
            <a:r>
              <a:rPr lang="en-US" sz="3600" b="0">
                <a:latin typeface="Lato"/>
                <a:ea typeface="Lato"/>
                <a:cs typeface="Lato"/>
                <a:sym typeface="Lato"/>
              </a:rPr>
              <a:t>Should be recorded in funds 27, 29, 38, 39, 49, 50, 72, 80, 99 if the contribution relates to the purpose of that fund.</a:t>
            </a:r>
            <a:endParaRPr/>
          </a:p>
        </p:txBody>
      </p:sp>
    </p:spTree>
  </p:cSld>
  <p:clrMapOvr>
    <a:masterClrMapping/>
  </p:clrMapOvr>
</p:sld>
</file>

<file path=ppt/theme/theme1.xml><?xml version="1.0" encoding="utf-8"?>
<a:theme xmlns:a="http://schemas.openxmlformats.org/drawingml/2006/main" name="Sample Templat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3546</Words>
  <Application>Microsoft Office PowerPoint</Application>
  <PresentationFormat>Custom</PresentationFormat>
  <Paragraphs>488</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Courier New</vt:lpstr>
      <vt:lpstr>Arial</vt:lpstr>
      <vt:lpstr>Lato</vt:lpstr>
      <vt:lpstr>Lato Black</vt:lpstr>
      <vt:lpstr>Noto Sans Symbols</vt:lpstr>
      <vt:lpstr>Arial Narrow</vt:lpstr>
      <vt:lpstr>Sample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2024 Accounting Conference - The Other Funds: Funds Other than 10 and 27</dc:title>
  <dc:creator>dpifin@dpi.wi.gov</dc:creator>
  <cp:keywords>fund, other, 10, 27, department, public, instruction, school, financial, service, wasbo, accounting, conference, 2024</cp:keywords>
  <cp:lastModifiedBy>Huelsman, Scott M.   DPI</cp:lastModifiedBy>
  <cp:revision>1</cp:revision>
  <dcterms:created xsi:type="dcterms:W3CDTF">2016-02-23T19:34:17Z</dcterms:created>
  <dcterms:modified xsi:type="dcterms:W3CDTF">2024-04-11T19:01:44Z</dcterms:modified>
</cp:coreProperties>
</file>