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1"/>
  </p:notesMasterIdLst>
  <p:sldIdLst>
    <p:sldId id="256" r:id="rId2"/>
    <p:sldId id="257" r:id="rId3"/>
    <p:sldId id="264" r:id="rId4"/>
    <p:sldId id="258" r:id="rId5"/>
    <p:sldId id="262" r:id="rId6"/>
    <p:sldId id="259" r:id="rId7"/>
    <p:sldId id="260" r:id="rId8"/>
    <p:sldId id="263" r:id="rId9"/>
    <p:sldId id="261" r:id="rId10"/>
  </p:sldIdLst>
  <p:sldSz cx="9144000" cy="5143500" type="screen16x9"/>
  <p:notesSz cx="6858000" cy="9144000"/>
  <p:embeddedFontLst>
    <p:embeddedFont>
      <p:font typeface="Lato" panose="020F0502020204030203" pitchFamily="34" charset="0"/>
      <p:regular r:id="rId12"/>
      <p:bold r:id="rId13"/>
      <p:italic r:id="rId14"/>
      <p:boldItalic r:id="rId15"/>
    </p:embeddedFont>
    <p:embeddedFont>
      <p:font typeface="Lato Black" panose="020F0A02020204030203" pitchFamily="34" charset="0"/>
      <p:bold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F812C-C8AE-69F5-46F8-D076B969B3CF}" v="112" dt="2024-03-21T18:05:41.9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80" autoAdjust="0"/>
    <p:restoredTop sz="80709" autoAdjust="0"/>
  </p:normalViewPr>
  <p:slideViewPr>
    <p:cSldViewPr snapToGrid="0">
      <p:cViewPr varScale="1">
        <p:scale>
          <a:sx n="119" d="100"/>
          <a:sy n="119" d="100"/>
        </p:scale>
        <p:origin x="1716" y="96"/>
      </p:cViewPr>
      <p:guideLst>
        <p:guide orient="horz" pos="1620"/>
        <p:guide pos="2880"/>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2add1a4a0c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g2add1a4a0c2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 dirty="0"/>
              <a:t>Welcome to the High Cost Special Education Aid Presentation.The information is provided in snippets to provide targeted information so you should feel free to view the entire presentation or only those sections you find relevant. Links to online resources are included for easy lookup.</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62" name="Google Shape;62;g2add1a4a0c2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add1a4a0c2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g2add1a4a0c2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Only the excess costs of providing special education to students with disabilities (defined in s. 115.76, Wis. Stats.) and school-age parents are eligible for categorical aid. Aid is available for the salaries and benefits of licensed teachers, aides, and support staff, as well as transportation and a few other specific costs. Staff eligibility for categorical aid depends upon both licensure and assignment. The eligibility requirements for categorical aid are generally stricter than for funding under a federal IDEA grant. </a:t>
            </a:r>
            <a:endParaRPr dirty="0"/>
          </a:p>
        </p:txBody>
      </p:sp>
      <p:sp>
        <p:nvSpPr>
          <p:cNvPr id="69" name="Google Shape;69;g2add1a4a0c2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a:extLst>
            <a:ext uri="{FF2B5EF4-FFF2-40B4-BE49-F238E27FC236}">
              <a16:creationId xmlns:a16="http://schemas.microsoft.com/office/drawing/2014/main" id="{9D53997C-024D-E1D3-D5B4-D4927E6817D6}"/>
            </a:ext>
          </a:extLst>
        </p:cNvPr>
        <p:cNvGrpSpPr/>
        <p:nvPr/>
      </p:nvGrpSpPr>
      <p:grpSpPr>
        <a:xfrm>
          <a:off x="0" y="0"/>
          <a:ext cx="0" cy="0"/>
          <a:chOff x="0" y="0"/>
          <a:chExt cx="0" cy="0"/>
        </a:xfrm>
      </p:grpSpPr>
      <p:sp>
        <p:nvSpPr>
          <p:cNvPr id="67" name="Google Shape;67;g2add1a4a0c2_0_6:notes">
            <a:extLst>
              <a:ext uri="{FF2B5EF4-FFF2-40B4-BE49-F238E27FC236}">
                <a16:creationId xmlns:a16="http://schemas.microsoft.com/office/drawing/2014/main" id="{66622862-DE7D-1135-CA9F-921ADACFC123}"/>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g2add1a4a0c2_0_6:notes">
            <a:extLst>
              <a:ext uri="{FF2B5EF4-FFF2-40B4-BE49-F238E27FC236}">
                <a16:creationId xmlns:a16="http://schemas.microsoft.com/office/drawing/2014/main" id="{E5D04896-9A87-C12F-8EF9-C291F442D9DC}"/>
              </a:ext>
            </a:extLst>
          </p:cNvPr>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 dirty="0">
                <a:solidFill>
                  <a:schemeClr val="dk1"/>
                </a:solidFill>
              </a:rPr>
              <a:t>This program provides additional special education aid to Wisconsin school districts, independent charter schools, CESAs and CCDEBs. An LEA is eligible if a student with disabilities has actual, additional, non-administrative costs of special education and related services in excess of $30,000. </a:t>
            </a:r>
            <a:endParaRPr dirty="0">
              <a:solidFill>
                <a:schemeClr val="dk1"/>
              </a:solidFill>
            </a:endParaRPr>
          </a:p>
          <a:p>
            <a:pPr marL="0" lvl="0" indent="0" algn="l" rtl="0">
              <a:spcBef>
                <a:spcPts val="0"/>
              </a:spcBef>
              <a:spcAft>
                <a:spcPts val="0"/>
              </a:spcAft>
              <a:buClr>
                <a:schemeClr val="dk1"/>
              </a:buClr>
              <a:buSzPts val="1200"/>
              <a:buFont typeface="Calibri"/>
              <a:buNone/>
            </a:pPr>
            <a:r>
              <a:rPr lang="en" dirty="0">
                <a:solidFill>
                  <a:schemeClr val="dk1"/>
                </a:solidFill>
              </a:rPr>
              <a:t>Non-administrative costs are costs of providing special education and related services to an individual child with disabilities, excluding clerical or administrative costs.</a:t>
            </a:r>
            <a:endParaRPr dirty="0">
              <a:solidFill>
                <a:schemeClr val="dk1"/>
              </a:solidFill>
            </a:endParaRPr>
          </a:p>
          <a:p>
            <a:pPr marL="0" lvl="0" indent="0" algn="l" rtl="0">
              <a:spcBef>
                <a:spcPts val="0"/>
              </a:spcBef>
              <a:spcAft>
                <a:spcPts val="0"/>
              </a:spcAft>
              <a:buClr>
                <a:schemeClr val="dk1"/>
              </a:buClr>
              <a:buSzPts val="1200"/>
              <a:buFont typeface="Calibri"/>
              <a:buNone/>
            </a:pPr>
            <a:r>
              <a:rPr lang="en" dirty="0">
                <a:solidFill>
                  <a:schemeClr val="dk1"/>
                </a:solidFill>
              </a:rPr>
              <a:t>If a cost includes both non-administrative and clerical or administrative components which cannot be separated, then the non-administrative component to be identified is 90 percent of that cost. This may be particularly true for private tuition as few private schools bill separately for administration or overhead.  </a:t>
            </a:r>
            <a:endParaRPr dirty="0">
              <a:solidFill>
                <a:schemeClr val="dk1"/>
              </a:solidFill>
            </a:endParaRPr>
          </a:p>
          <a:p>
            <a:pPr marL="0" lvl="0" indent="0" algn="l" rtl="0">
              <a:spcBef>
                <a:spcPts val="0"/>
              </a:spcBef>
              <a:spcAft>
                <a:spcPts val="0"/>
              </a:spcAft>
              <a:buClr>
                <a:schemeClr val="dk1"/>
              </a:buClr>
              <a:buSzPts val="1200"/>
              <a:buFont typeface="Calibri"/>
              <a:buNone/>
            </a:pPr>
            <a:endParaRPr dirty="0">
              <a:solidFill>
                <a:schemeClr val="dk1"/>
              </a:solidFill>
            </a:endParaRPr>
          </a:p>
          <a:p>
            <a:pPr marL="0" lvl="0" indent="0" algn="l" rtl="0">
              <a:spcBef>
                <a:spcPts val="0"/>
              </a:spcBef>
              <a:spcAft>
                <a:spcPts val="0"/>
              </a:spcAft>
              <a:buNone/>
            </a:pPr>
            <a:endParaRPr dirty="0"/>
          </a:p>
        </p:txBody>
      </p:sp>
      <p:sp>
        <p:nvSpPr>
          <p:cNvPr id="69" name="Google Shape;69;g2add1a4a0c2_0_6:notes">
            <a:extLst>
              <a:ext uri="{FF2B5EF4-FFF2-40B4-BE49-F238E27FC236}">
                <a16:creationId xmlns:a16="http://schemas.microsoft.com/office/drawing/2014/main" id="{D324D876-74AA-ACF4-556E-A68AD4F6ECAF}"/>
              </a:ext>
            </a:extLst>
          </p:cNvPr>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226596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add1a4a0c2_0_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g2add1a4a0c2_0_5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342789" lvl="1" indent="0" algn="l" rtl="0">
              <a:spcBef>
                <a:spcPts val="0"/>
              </a:spcBef>
              <a:spcAft>
                <a:spcPts val="0"/>
              </a:spcAft>
              <a:buClr>
                <a:schemeClr val="dk1"/>
              </a:buClr>
              <a:buSzPts val="2000"/>
              <a:buFont typeface="Calibri"/>
              <a:buNone/>
            </a:pPr>
            <a:r>
              <a:rPr lang="en"/>
              <a:t>LEAs will submit their high cost claim application online using the Wisconsin School Finance Portal, or WiSFiP. </a:t>
            </a:r>
            <a:endParaRPr sz="2000"/>
          </a:p>
          <a:p>
            <a:pPr marL="0" lvl="0" indent="0" algn="l" rtl="0">
              <a:spcBef>
                <a:spcPts val="0"/>
              </a:spcBef>
              <a:spcAft>
                <a:spcPts val="0"/>
              </a:spcAft>
              <a:buNone/>
            </a:pPr>
            <a:endParaRPr/>
          </a:p>
        </p:txBody>
      </p:sp>
      <p:sp>
        <p:nvSpPr>
          <p:cNvPr id="76" name="Google Shape;76;g2add1a4a0c2_0_5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add1a4a0c2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g2add1a4a0c2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 dirty="0">
                <a:solidFill>
                  <a:schemeClr val="dk1"/>
                </a:solidFill>
              </a:rPr>
              <a:t>This program provides additional special education aid to Wisconsin school districts, independent charter schools, CESAs and CCDEBs. An LEA is eligible if a student with disabilities has actual, additional, non-administrative costs of special education and related services in excess of $30,000. </a:t>
            </a:r>
            <a:endParaRPr dirty="0">
              <a:solidFill>
                <a:schemeClr val="dk1"/>
              </a:solidFill>
            </a:endParaRPr>
          </a:p>
          <a:p>
            <a:pPr marL="0" lvl="0" indent="0" algn="l" rtl="0">
              <a:spcBef>
                <a:spcPts val="0"/>
              </a:spcBef>
              <a:spcAft>
                <a:spcPts val="0"/>
              </a:spcAft>
              <a:buClr>
                <a:schemeClr val="dk1"/>
              </a:buClr>
              <a:buSzPts val="1200"/>
              <a:buFont typeface="Calibri"/>
              <a:buNone/>
            </a:pPr>
            <a:r>
              <a:rPr lang="en" dirty="0">
                <a:solidFill>
                  <a:schemeClr val="dk1"/>
                </a:solidFill>
              </a:rPr>
              <a:t>Non-administrative costs are costs of providing special education and related services to an individual child with disabilities, excluding clerical or administrative costs.</a:t>
            </a:r>
            <a:endParaRPr dirty="0">
              <a:solidFill>
                <a:schemeClr val="dk1"/>
              </a:solidFill>
            </a:endParaRPr>
          </a:p>
          <a:p>
            <a:pPr marL="0" lvl="0" indent="0" algn="l" rtl="0">
              <a:spcBef>
                <a:spcPts val="0"/>
              </a:spcBef>
              <a:spcAft>
                <a:spcPts val="0"/>
              </a:spcAft>
              <a:buClr>
                <a:schemeClr val="dk1"/>
              </a:buClr>
              <a:buSzPts val="1200"/>
              <a:buFont typeface="Calibri"/>
              <a:buNone/>
            </a:pPr>
            <a:r>
              <a:rPr lang="en" dirty="0">
                <a:solidFill>
                  <a:schemeClr val="dk1"/>
                </a:solidFill>
              </a:rPr>
              <a:t>If a cost includes both non-administrative and clerical or administrative components which cannot be separated, then the non-administrative component to be identified is 90 percent of that cost. This may be particularly true for private tuition as few private schools bill separately for administration or overhead.  </a:t>
            </a:r>
            <a:endParaRPr dirty="0">
              <a:solidFill>
                <a:schemeClr val="dk1"/>
              </a:solidFill>
            </a:endParaRPr>
          </a:p>
          <a:p>
            <a:pPr marL="0" lvl="0" indent="0" algn="l" rtl="0">
              <a:spcBef>
                <a:spcPts val="0"/>
              </a:spcBef>
              <a:spcAft>
                <a:spcPts val="0"/>
              </a:spcAft>
              <a:buClr>
                <a:schemeClr val="dk1"/>
              </a:buClr>
              <a:buSzPts val="1200"/>
              <a:buFont typeface="Calibri"/>
              <a:buNone/>
            </a:pPr>
            <a:endParaRPr dirty="0">
              <a:solidFill>
                <a:schemeClr val="dk1"/>
              </a:solidFill>
            </a:endParaRPr>
          </a:p>
          <a:p>
            <a:pPr marL="0" lvl="0" indent="0" algn="l" rtl="0">
              <a:spcBef>
                <a:spcPts val="0"/>
              </a:spcBef>
              <a:spcAft>
                <a:spcPts val="0"/>
              </a:spcAft>
              <a:buNone/>
            </a:pPr>
            <a:endParaRPr dirty="0"/>
          </a:p>
        </p:txBody>
      </p:sp>
      <p:sp>
        <p:nvSpPr>
          <p:cNvPr id="69" name="Google Shape;69;g2add1a4a0c2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2253478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add1a4a0c2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g2add1a4a0c2_0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4" name="Google Shape;84;g2add1a4a0c2_0_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add1a4a0c2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g2add1a4a0c2_0_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342789" lvl="1" indent="0" algn="l" rtl="0">
              <a:spcBef>
                <a:spcPts val="0"/>
              </a:spcBef>
              <a:spcAft>
                <a:spcPts val="0"/>
              </a:spcAft>
              <a:buClr>
                <a:schemeClr val="dk1"/>
              </a:buClr>
              <a:buSzPts val="2000"/>
              <a:buFont typeface="Calibri"/>
              <a:buNone/>
            </a:pPr>
            <a:r>
              <a:rPr lang="en" dirty="0"/>
              <a:t>Let’s talk about cost categories.</a:t>
            </a:r>
            <a:endParaRPr dirty="0"/>
          </a:p>
          <a:p>
            <a:pPr marL="342789" lvl="1" indent="0" algn="l" rtl="0">
              <a:spcBef>
                <a:spcPts val="0"/>
              </a:spcBef>
              <a:spcAft>
                <a:spcPts val="0"/>
              </a:spcAft>
              <a:buClr>
                <a:schemeClr val="dk1"/>
              </a:buClr>
              <a:buSzPts val="2000"/>
              <a:buFont typeface="Calibri"/>
              <a:buNone/>
            </a:pPr>
            <a:r>
              <a:rPr lang="en" dirty="0"/>
              <a:t>Child-Specific: Costs of salary and fringe benefits, purchased services, placement, transportation, supplies, depreciation, and extended school year that are particular to a child, and that child only. Example: one program aide, one student only, not shared with any other students.</a:t>
            </a:r>
            <a:endParaRPr dirty="0"/>
          </a:p>
          <a:p>
            <a:pPr marL="342789" lvl="1" indent="0" algn="l" rtl="0">
              <a:spcBef>
                <a:spcPts val="0"/>
              </a:spcBef>
              <a:spcAft>
                <a:spcPts val="0"/>
              </a:spcAft>
              <a:buClr>
                <a:schemeClr val="dk1"/>
              </a:buClr>
              <a:buSzPts val="2000"/>
              <a:buFont typeface="Calibri"/>
              <a:buNone/>
            </a:pPr>
            <a:r>
              <a:rPr lang="en" dirty="0"/>
              <a:t>Program: The costs of salary and fringe benefits, purchased services, transportation, supplies, and depreciation that are particular to a program serving multiple students. Example: A cross categorical teacher provides group instruction or one on one instruction with various students.</a:t>
            </a:r>
            <a:endParaRPr dirty="0"/>
          </a:p>
          <a:p>
            <a:pPr marL="342789" lvl="1" indent="0" algn="l" rtl="0">
              <a:spcBef>
                <a:spcPts val="0"/>
              </a:spcBef>
              <a:spcAft>
                <a:spcPts val="0"/>
              </a:spcAft>
              <a:buClr>
                <a:schemeClr val="dk1"/>
              </a:buClr>
              <a:buSzPts val="2000"/>
              <a:buFont typeface="Calibri"/>
              <a:buNone/>
            </a:pPr>
            <a:r>
              <a:rPr lang="en" dirty="0"/>
              <a:t>Specified Services: The costs of salary and fringe benefits, purchased services, and supplies for the provision of specified services including: nursing, social work, psychology, guidance counseling, speech-language pathology, and audiology. </a:t>
            </a:r>
            <a:r>
              <a:rPr lang="en" b="1" i="1" dirty="0"/>
              <a:t>This is data pulled from your PI-1505-SE.</a:t>
            </a:r>
            <a:endParaRPr b="1" i="1" dirty="0"/>
          </a:p>
          <a:p>
            <a:pPr marL="342789" lvl="1" indent="0" algn="l" rtl="0">
              <a:spcBef>
                <a:spcPts val="0"/>
              </a:spcBef>
              <a:spcAft>
                <a:spcPts val="0"/>
              </a:spcAft>
              <a:buClr>
                <a:schemeClr val="dk1"/>
              </a:buClr>
              <a:buSzPts val="2000"/>
              <a:buFont typeface="Calibri"/>
              <a:buNone/>
            </a:pPr>
            <a:endParaRPr dirty="0"/>
          </a:p>
          <a:p>
            <a:pPr marL="342789" lvl="1" indent="0" algn="l" rtl="0">
              <a:spcBef>
                <a:spcPts val="0"/>
              </a:spcBef>
              <a:spcAft>
                <a:spcPts val="0"/>
              </a:spcAft>
              <a:buClr>
                <a:schemeClr val="dk1"/>
              </a:buClr>
              <a:buSzPts val="2000"/>
              <a:buFont typeface="Calibri"/>
              <a:buNone/>
            </a:pPr>
            <a:endParaRPr dirty="0"/>
          </a:p>
          <a:p>
            <a:pPr marL="0" lvl="0" indent="0" algn="l" rtl="0">
              <a:spcBef>
                <a:spcPts val="0"/>
              </a:spcBef>
              <a:spcAft>
                <a:spcPts val="0"/>
              </a:spcAft>
              <a:buNone/>
            </a:pPr>
            <a:endParaRPr dirty="0"/>
          </a:p>
        </p:txBody>
      </p:sp>
      <p:sp>
        <p:nvSpPr>
          <p:cNvPr id="91" name="Google Shape;91;g2add1a4a0c2_0_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a:extLst>
            <a:ext uri="{FF2B5EF4-FFF2-40B4-BE49-F238E27FC236}">
              <a16:creationId xmlns:a16="http://schemas.microsoft.com/office/drawing/2014/main" id="{6AC941EE-CDD5-845A-9D93-3868467603F4}"/>
            </a:ext>
          </a:extLst>
        </p:cNvPr>
        <p:cNvGrpSpPr/>
        <p:nvPr/>
      </p:nvGrpSpPr>
      <p:grpSpPr>
        <a:xfrm>
          <a:off x="0" y="0"/>
          <a:ext cx="0" cy="0"/>
          <a:chOff x="0" y="0"/>
          <a:chExt cx="0" cy="0"/>
        </a:xfrm>
      </p:grpSpPr>
      <p:sp>
        <p:nvSpPr>
          <p:cNvPr id="89" name="Google Shape;89;g2add1a4a0c2_0_19:notes">
            <a:extLst>
              <a:ext uri="{FF2B5EF4-FFF2-40B4-BE49-F238E27FC236}">
                <a16:creationId xmlns:a16="http://schemas.microsoft.com/office/drawing/2014/main" id="{1F8C6C5F-8DF7-75B6-9FAB-CA23D91DBF7D}"/>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g2add1a4a0c2_0_19:notes">
            <a:extLst>
              <a:ext uri="{FF2B5EF4-FFF2-40B4-BE49-F238E27FC236}">
                <a16:creationId xmlns:a16="http://schemas.microsoft.com/office/drawing/2014/main" id="{649A4938-5554-78AA-5D5D-006546D6B45B}"/>
              </a:ext>
            </a:extLst>
          </p:cNvPr>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342789" lvl="1" indent="0" algn="l" rtl="0">
              <a:spcBef>
                <a:spcPts val="0"/>
              </a:spcBef>
              <a:spcAft>
                <a:spcPts val="0"/>
              </a:spcAft>
              <a:buClr>
                <a:schemeClr val="dk1"/>
              </a:buClr>
              <a:buSzPts val="2000"/>
              <a:buFont typeface="Calibri"/>
              <a:buNone/>
            </a:pPr>
            <a:endParaRPr dirty="0"/>
          </a:p>
          <a:p>
            <a:pPr marL="342789" lvl="1" indent="0" algn="l" rtl="0">
              <a:spcBef>
                <a:spcPts val="0"/>
              </a:spcBef>
              <a:spcAft>
                <a:spcPts val="0"/>
              </a:spcAft>
              <a:buClr>
                <a:schemeClr val="dk1"/>
              </a:buClr>
              <a:buSzPts val="2000"/>
              <a:buFont typeface="Calibri"/>
              <a:buNone/>
            </a:pPr>
            <a:endParaRPr dirty="0"/>
          </a:p>
          <a:p>
            <a:pPr marL="0" lvl="0" indent="0" algn="l" rtl="0">
              <a:spcBef>
                <a:spcPts val="0"/>
              </a:spcBef>
              <a:spcAft>
                <a:spcPts val="0"/>
              </a:spcAft>
              <a:buNone/>
            </a:pPr>
            <a:endParaRPr dirty="0"/>
          </a:p>
        </p:txBody>
      </p:sp>
      <p:sp>
        <p:nvSpPr>
          <p:cNvPr id="91" name="Google Shape;91;g2add1a4a0c2_0_19:notes">
            <a:extLst>
              <a:ext uri="{FF2B5EF4-FFF2-40B4-BE49-F238E27FC236}">
                <a16:creationId xmlns:a16="http://schemas.microsoft.com/office/drawing/2014/main" id="{75F65102-B265-BBC2-1371-7FDF1E4033D0}"/>
              </a:ext>
            </a:extLst>
          </p:cNvPr>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826771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65de804b23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g265de804b23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 dirty="0"/>
              <a:t>I hope that you found this brief introduction of the high cost special education claim form helpful. Please contact me if you have any questions or concerns as you work through the claim process.</a:t>
            </a:r>
            <a:endParaRPr dirty="0"/>
          </a:p>
          <a:p>
            <a:pPr marL="0" lvl="0" indent="0" algn="l" rtl="0">
              <a:spcBef>
                <a:spcPts val="0"/>
              </a:spcBef>
              <a:spcAft>
                <a:spcPts val="0"/>
              </a:spcAft>
              <a:buNone/>
            </a:pPr>
            <a:endParaRPr dirty="0"/>
          </a:p>
        </p:txBody>
      </p:sp>
      <p:sp>
        <p:nvSpPr>
          <p:cNvPr id="98" name="Google Shape;98;g265de804b23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1416575" y="1293834"/>
            <a:ext cx="6311400" cy="1262700"/>
          </a:xfrm>
          <a:prstGeom prst="rect">
            <a:avLst/>
          </a:prstGeom>
          <a:noFill/>
          <a:ln>
            <a:noFill/>
          </a:ln>
        </p:spPr>
        <p:txBody>
          <a:bodyPr spcFirstLastPara="1" wrap="square" lIns="91425" tIns="45700" rIns="91425" bIns="45700" anchor="t" anchorCtr="0">
            <a:noAutofit/>
          </a:bodyPr>
          <a:lstStyle>
            <a:lvl1pPr marL="457200" lvl="0" indent="-228600" algn="ctr" rtl="0">
              <a:lnSpc>
                <a:spcPct val="106111"/>
              </a:lnSpc>
              <a:spcBef>
                <a:spcPts val="0"/>
              </a:spcBef>
              <a:spcAft>
                <a:spcPts val="0"/>
              </a:spcAft>
              <a:buClr>
                <a:srgbClr val="333399"/>
              </a:buClr>
              <a:buSzPts val="3600"/>
              <a:buNone/>
              <a:defRPr sz="3600">
                <a:solidFill>
                  <a:srgbClr val="333399"/>
                </a:solidFill>
                <a:latin typeface="Lato Black"/>
                <a:ea typeface="Lato Black"/>
                <a:cs typeface="Lato Black"/>
                <a:sym typeface="Lato Black"/>
              </a:defRPr>
            </a:lvl1pPr>
            <a:lvl2pPr marL="914400" lvl="1" indent="-396049" algn="l" rtl="0">
              <a:lnSpc>
                <a:spcPct val="150000"/>
              </a:lnSpc>
              <a:spcBef>
                <a:spcPts val="3000"/>
              </a:spcBef>
              <a:spcAft>
                <a:spcPts val="0"/>
              </a:spcAft>
              <a:buClr>
                <a:srgbClr val="333399"/>
              </a:buClr>
              <a:buSzPts val="2637"/>
              <a:buChar char="○"/>
              <a:defRPr sz="2637">
                <a:solidFill>
                  <a:srgbClr val="333399"/>
                </a:solidFill>
                <a:latin typeface="Calibri"/>
                <a:ea typeface="Calibri"/>
                <a:cs typeface="Calibri"/>
                <a:sym typeface="Calibri"/>
              </a:defRPr>
            </a:lvl2pPr>
            <a:lvl3pPr marL="1371600" lvl="2" indent="-396049" algn="l" rtl="0">
              <a:lnSpc>
                <a:spcPct val="90000"/>
              </a:lnSpc>
              <a:spcBef>
                <a:spcPts val="1200"/>
              </a:spcBef>
              <a:spcAft>
                <a:spcPts val="0"/>
              </a:spcAft>
              <a:buClr>
                <a:srgbClr val="333399"/>
              </a:buClr>
              <a:buSzPts val="2637"/>
              <a:buChar char="■"/>
              <a:defRPr sz="2637">
                <a:solidFill>
                  <a:srgbClr val="333399"/>
                </a:solidFill>
                <a:latin typeface="Calibri"/>
                <a:ea typeface="Calibri"/>
                <a:cs typeface="Calibri"/>
                <a:sym typeface="Calibri"/>
              </a:defRPr>
            </a:lvl3pPr>
            <a:lvl4pPr marL="1828800" lvl="3" indent="-396049" algn="l" rtl="0">
              <a:lnSpc>
                <a:spcPct val="90000"/>
              </a:lnSpc>
              <a:spcBef>
                <a:spcPts val="1200"/>
              </a:spcBef>
              <a:spcAft>
                <a:spcPts val="0"/>
              </a:spcAft>
              <a:buClr>
                <a:srgbClr val="333399"/>
              </a:buClr>
              <a:buSzPts val="2637"/>
              <a:buChar char="●"/>
              <a:defRPr sz="2637">
                <a:solidFill>
                  <a:srgbClr val="333399"/>
                </a:solidFill>
                <a:latin typeface="Calibri"/>
                <a:ea typeface="Calibri"/>
                <a:cs typeface="Calibri"/>
                <a:sym typeface="Calibri"/>
              </a:defRPr>
            </a:lvl4pPr>
            <a:lvl5pPr marL="2286000" lvl="4" indent="-396049" algn="l" rtl="0">
              <a:lnSpc>
                <a:spcPct val="90000"/>
              </a:lnSpc>
              <a:spcBef>
                <a:spcPts val="1200"/>
              </a:spcBef>
              <a:spcAft>
                <a:spcPts val="0"/>
              </a:spcAft>
              <a:buClr>
                <a:srgbClr val="333399"/>
              </a:buClr>
              <a:buSzPts val="2637"/>
              <a:buChar char="○"/>
              <a:defRPr sz="2637">
                <a:solidFill>
                  <a:srgbClr val="333399"/>
                </a:solidFill>
                <a:latin typeface="Calibri"/>
                <a:ea typeface="Calibri"/>
                <a:cs typeface="Calibri"/>
                <a:sym typeface="Calibri"/>
              </a:defRPr>
            </a:lvl5pPr>
            <a:lvl6pPr marL="2743200" lvl="5" indent="-342900" algn="l" rtl="0">
              <a:lnSpc>
                <a:spcPct val="90000"/>
              </a:lnSpc>
              <a:spcBef>
                <a:spcPts val="1200"/>
              </a:spcBef>
              <a:spcAft>
                <a:spcPts val="0"/>
              </a:spcAft>
              <a:buClr>
                <a:schemeClr val="dk1"/>
              </a:buClr>
              <a:buSzPts val="1800"/>
              <a:buChar char="■"/>
              <a:defRPr/>
            </a:lvl6pPr>
            <a:lvl7pPr marL="3200400" lvl="6" indent="-342900" algn="l" rtl="0">
              <a:lnSpc>
                <a:spcPct val="90000"/>
              </a:lnSpc>
              <a:spcBef>
                <a:spcPts val="1200"/>
              </a:spcBef>
              <a:spcAft>
                <a:spcPts val="0"/>
              </a:spcAft>
              <a:buClr>
                <a:schemeClr val="dk1"/>
              </a:buClr>
              <a:buSzPts val="1800"/>
              <a:buChar char="●"/>
              <a:defRPr/>
            </a:lvl7pPr>
            <a:lvl8pPr marL="3657600" lvl="7" indent="-342900" algn="l" rtl="0">
              <a:lnSpc>
                <a:spcPct val="90000"/>
              </a:lnSpc>
              <a:spcBef>
                <a:spcPts val="1200"/>
              </a:spcBef>
              <a:spcAft>
                <a:spcPts val="0"/>
              </a:spcAft>
              <a:buClr>
                <a:schemeClr val="dk1"/>
              </a:buClr>
              <a:buSzPts val="1800"/>
              <a:buChar char="○"/>
              <a:defRPr/>
            </a:lvl8pPr>
            <a:lvl9pPr marL="4114800" lvl="8" indent="-342900" algn="l" rtl="0">
              <a:lnSpc>
                <a:spcPct val="90000"/>
              </a:lnSpc>
              <a:spcBef>
                <a:spcPts val="1200"/>
              </a:spcBef>
              <a:spcAft>
                <a:spcPts val="1200"/>
              </a:spcAft>
              <a:buClr>
                <a:schemeClr val="dk1"/>
              </a:buClr>
              <a:buSzPts val="1800"/>
              <a:buChar char="■"/>
              <a:defRPr/>
            </a:lvl9pPr>
          </a:lstStyle>
          <a:p>
            <a:endParaRPr/>
          </a:p>
        </p:txBody>
      </p:sp>
      <p:sp>
        <p:nvSpPr>
          <p:cNvPr id="52" name="Google Shape;52;p13"/>
          <p:cNvSpPr txBox="1">
            <a:spLocks noGrp="1"/>
          </p:cNvSpPr>
          <p:nvPr>
            <p:ph type="body" idx="2"/>
          </p:nvPr>
        </p:nvSpPr>
        <p:spPr>
          <a:xfrm>
            <a:off x="5458013" y="3035370"/>
            <a:ext cx="2228700" cy="1123800"/>
          </a:xfrm>
          <a:prstGeom prst="rect">
            <a:avLst/>
          </a:prstGeom>
          <a:noFill/>
          <a:ln>
            <a:noFill/>
          </a:ln>
        </p:spPr>
        <p:txBody>
          <a:bodyPr spcFirstLastPara="1" wrap="square" lIns="91425" tIns="45700" rIns="91425" bIns="45700" anchor="t" anchorCtr="0">
            <a:normAutofit/>
          </a:bodyPr>
          <a:lstStyle>
            <a:lvl1pPr marL="457200" lvl="0" indent="-228600" algn="l" rtl="0">
              <a:lnSpc>
                <a:spcPct val="100000"/>
              </a:lnSpc>
              <a:spcBef>
                <a:spcPts val="0"/>
              </a:spcBef>
              <a:spcAft>
                <a:spcPts val="0"/>
              </a:spcAft>
              <a:buClr>
                <a:schemeClr val="dk1"/>
              </a:buClr>
              <a:buSzPts val="1800"/>
              <a:buNone/>
              <a:defRPr sz="1800"/>
            </a:lvl1pPr>
            <a:lvl2pPr marL="914400" lvl="1" indent="-228600" algn="l" rtl="0">
              <a:lnSpc>
                <a:spcPct val="100000"/>
              </a:lnSpc>
              <a:spcBef>
                <a:spcPts val="3000"/>
              </a:spcBef>
              <a:spcAft>
                <a:spcPts val="0"/>
              </a:spcAft>
              <a:buClr>
                <a:schemeClr val="dk1"/>
              </a:buClr>
              <a:buSzPts val="1465"/>
              <a:buNone/>
              <a:defRPr sz="1465"/>
            </a:lvl2pPr>
            <a:lvl3pPr marL="1371600" lvl="2" indent="-228600" algn="l" rtl="0">
              <a:lnSpc>
                <a:spcPct val="100000"/>
              </a:lnSpc>
              <a:spcBef>
                <a:spcPts val="1200"/>
              </a:spcBef>
              <a:spcAft>
                <a:spcPts val="0"/>
              </a:spcAft>
              <a:buClr>
                <a:schemeClr val="dk1"/>
              </a:buClr>
              <a:buSzPts val="1465"/>
              <a:buNone/>
              <a:defRPr sz="1465"/>
            </a:lvl3pPr>
            <a:lvl4pPr marL="1828800" lvl="3" indent="-228600" algn="l" rtl="0">
              <a:lnSpc>
                <a:spcPct val="100000"/>
              </a:lnSpc>
              <a:spcBef>
                <a:spcPts val="1200"/>
              </a:spcBef>
              <a:spcAft>
                <a:spcPts val="0"/>
              </a:spcAft>
              <a:buClr>
                <a:schemeClr val="dk1"/>
              </a:buClr>
              <a:buSzPts val="1465"/>
              <a:buNone/>
              <a:defRPr sz="1465"/>
            </a:lvl4pPr>
            <a:lvl5pPr marL="2286000" lvl="4" indent="-228600" algn="l" rtl="0">
              <a:lnSpc>
                <a:spcPct val="100000"/>
              </a:lnSpc>
              <a:spcBef>
                <a:spcPts val="1200"/>
              </a:spcBef>
              <a:spcAft>
                <a:spcPts val="0"/>
              </a:spcAft>
              <a:buClr>
                <a:schemeClr val="dk1"/>
              </a:buClr>
              <a:buSzPts val="1465"/>
              <a:buNone/>
              <a:defRPr sz="1465"/>
            </a:lvl5pPr>
            <a:lvl6pPr marL="2743200" lvl="5" indent="-342900" algn="l" rtl="0">
              <a:lnSpc>
                <a:spcPct val="90000"/>
              </a:lnSpc>
              <a:spcBef>
                <a:spcPts val="1200"/>
              </a:spcBef>
              <a:spcAft>
                <a:spcPts val="0"/>
              </a:spcAft>
              <a:buClr>
                <a:schemeClr val="dk1"/>
              </a:buClr>
              <a:buSzPts val="1800"/>
              <a:buChar char="■"/>
              <a:defRPr/>
            </a:lvl6pPr>
            <a:lvl7pPr marL="3200400" lvl="6" indent="-342900" algn="l" rtl="0">
              <a:lnSpc>
                <a:spcPct val="90000"/>
              </a:lnSpc>
              <a:spcBef>
                <a:spcPts val="1200"/>
              </a:spcBef>
              <a:spcAft>
                <a:spcPts val="0"/>
              </a:spcAft>
              <a:buClr>
                <a:schemeClr val="dk1"/>
              </a:buClr>
              <a:buSzPts val="1800"/>
              <a:buChar char="●"/>
              <a:defRPr/>
            </a:lvl7pPr>
            <a:lvl8pPr marL="3657600" lvl="7" indent="-342900" algn="l" rtl="0">
              <a:lnSpc>
                <a:spcPct val="90000"/>
              </a:lnSpc>
              <a:spcBef>
                <a:spcPts val="1200"/>
              </a:spcBef>
              <a:spcAft>
                <a:spcPts val="0"/>
              </a:spcAft>
              <a:buClr>
                <a:schemeClr val="dk1"/>
              </a:buClr>
              <a:buSzPts val="1800"/>
              <a:buChar char="○"/>
              <a:defRPr/>
            </a:lvl8pPr>
            <a:lvl9pPr marL="4114800" lvl="8" indent="-342900" algn="l" rtl="0">
              <a:lnSpc>
                <a:spcPct val="90000"/>
              </a:lnSpc>
              <a:spcBef>
                <a:spcPts val="1200"/>
              </a:spcBef>
              <a:spcAft>
                <a:spcPts val="1200"/>
              </a:spcAft>
              <a:buClr>
                <a:schemeClr val="dk1"/>
              </a:buClr>
              <a:buSzPts val="1800"/>
              <a:buChar char="■"/>
              <a:defRPr/>
            </a:lvl9pPr>
          </a:lstStyle>
          <a:p>
            <a:endParaRPr/>
          </a:p>
        </p:txBody>
      </p:sp>
      <p:pic>
        <p:nvPicPr>
          <p:cNvPr id="53" name="Google Shape;53;p13"/>
          <p:cNvPicPr preferRelativeResize="0"/>
          <p:nvPr/>
        </p:nvPicPr>
        <p:blipFill rotWithShape="1">
          <a:blip r:embed="rId2">
            <a:alphaModFix/>
          </a:blip>
          <a:srcRect t="3725" b="9439"/>
          <a:stretch/>
        </p:blipFill>
        <p:spPr>
          <a:xfrm>
            <a:off x="0" y="3392384"/>
            <a:ext cx="9141827" cy="175111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fade">
                                      <p:cBhvr>
                                        <p:cTn id="7" dur="75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
                                            <p:txEl>
                                              <p:charRg st="1" end="1"/>
                                            </p:txEl>
                                          </p:spTgt>
                                        </p:tgtEl>
                                        <p:attrNameLst>
                                          <p:attrName>style.visibility</p:attrName>
                                        </p:attrNameLst>
                                      </p:cBhvr>
                                      <p:to>
                                        <p:strVal val="visible"/>
                                      </p:to>
                                    </p:set>
                                    <p:animEffect transition="in" filter="fade">
                                      <p:cBhvr>
                                        <p:cTn id="12" dur="750"/>
                                        <p:tgtEl>
                                          <p:spTgt spid="51">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
                                            <p:txEl>
                                              <p:charRg st="1" end="1"/>
                                            </p:txEl>
                                          </p:spTgt>
                                        </p:tgtEl>
                                        <p:attrNameLst>
                                          <p:attrName>style.visibility</p:attrName>
                                        </p:attrNameLst>
                                      </p:cBhvr>
                                      <p:to>
                                        <p:strVal val="visible"/>
                                      </p:to>
                                    </p:set>
                                    <p:animEffect transition="in" filter="fade">
                                      <p:cBhvr>
                                        <p:cTn id="17" dur="750"/>
                                        <p:tgtEl>
                                          <p:spTgt spid="51">
                                            <p:txEl>
                                              <p:char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
                                            <p:txEl>
                                              <p:charRg st="1" end="1"/>
                                            </p:txEl>
                                          </p:spTgt>
                                        </p:tgtEl>
                                        <p:attrNameLst>
                                          <p:attrName>style.visibility</p:attrName>
                                        </p:attrNameLst>
                                      </p:cBhvr>
                                      <p:to>
                                        <p:strVal val="visible"/>
                                      </p:to>
                                    </p:set>
                                    <p:animEffect transition="in" filter="fade">
                                      <p:cBhvr>
                                        <p:cTn id="22" dur="750"/>
                                        <p:tgtEl>
                                          <p:spTgt spid="51">
                                            <p:txEl>
                                              <p:char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
                                            <p:txEl>
                                              <p:charRg st="1" end="1"/>
                                            </p:txEl>
                                          </p:spTgt>
                                        </p:tgtEl>
                                        <p:attrNameLst>
                                          <p:attrName>style.visibility</p:attrName>
                                        </p:attrNameLst>
                                      </p:cBhvr>
                                      <p:to>
                                        <p:strVal val="visible"/>
                                      </p:to>
                                    </p:set>
                                    <p:animEffect transition="in" filter="fade">
                                      <p:cBhvr>
                                        <p:cTn id="27" dur="750"/>
                                        <p:tgtEl>
                                          <p:spTgt spid="51">
                                            <p:txEl>
                                              <p:char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
                                            <p:txEl>
                                              <p:charRg st="1" end="1"/>
                                            </p:txEl>
                                          </p:spTgt>
                                        </p:tgtEl>
                                        <p:attrNameLst>
                                          <p:attrName>style.visibility</p:attrName>
                                        </p:attrNameLst>
                                      </p:cBhvr>
                                      <p:to>
                                        <p:strVal val="visible"/>
                                      </p:to>
                                    </p:set>
                                    <p:animEffect transition="in" filter="fade">
                                      <p:cBhvr>
                                        <p:cTn id="32" dur="750"/>
                                        <p:tgtEl>
                                          <p:spTgt spid="51">
                                            <p:txEl>
                                              <p:char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1">
                                            <p:txEl>
                                              <p:charRg st="1" end="1"/>
                                            </p:txEl>
                                          </p:spTgt>
                                        </p:tgtEl>
                                        <p:attrNameLst>
                                          <p:attrName>style.visibility</p:attrName>
                                        </p:attrNameLst>
                                      </p:cBhvr>
                                      <p:to>
                                        <p:strVal val="visible"/>
                                      </p:to>
                                    </p:set>
                                    <p:animEffect transition="in" filter="fade">
                                      <p:cBhvr>
                                        <p:cTn id="37" dur="750"/>
                                        <p:tgtEl>
                                          <p:spTgt spid="51">
                                            <p:txEl>
                                              <p:char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1">
                                            <p:txEl>
                                              <p:charRg st="1" end="1"/>
                                            </p:txEl>
                                          </p:spTgt>
                                        </p:tgtEl>
                                        <p:attrNameLst>
                                          <p:attrName>style.visibility</p:attrName>
                                        </p:attrNameLst>
                                      </p:cBhvr>
                                      <p:to>
                                        <p:strVal val="visible"/>
                                      </p:to>
                                    </p:set>
                                    <p:animEffect transition="in" filter="fade">
                                      <p:cBhvr>
                                        <p:cTn id="42" dur="750"/>
                                        <p:tgtEl>
                                          <p:spTgt spid="51">
                                            <p:txEl>
                                              <p:char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1">
                                            <p:txEl>
                                              <p:charRg st="1" end="1"/>
                                            </p:txEl>
                                          </p:spTgt>
                                        </p:tgtEl>
                                        <p:attrNameLst>
                                          <p:attrName>style.visibility</p:attrName>
                                        </p:attrNameLst>
                                      </p:cBhvr>
                                      <p:to>
                                        <p:strVal val="visible"/>
                                      </p:to>
                                    </p:set>
                                    <p:animEffect transition="in" filter="fade">
                                      <p:cBhvr>
                                        <p:cTn id="47" dur="750"/>
                                        <p:tgtEl>
                                          <p:spTgt spid="51">
                                            <p:txEl>
                                              <p:charRg st="1" end="1"/>
                                            </p:txEl>
                                          </p:spTgt>
                                        </p:tgtEl>
                                      </p:cBhvr>
                                    </p:animEffect>
                                  </p:childTnLst>
                                </p:cTn>
                              </p:par>
                            </p:childTnLst>
                          </p:cTn>
                        </p:par>
                        <p:par>
                          <p:cTn id="48" fill="hold">
                            <p:stCondLst>
                              <p:cond delay="750"/>
                            </p:stCondLst>
                            <p:childTnLst>
                              <p:par>
                                <p:cTn id="49" presetID="10" presetClass="entr" presetSubtype="0" fill="hold" nodeType="afterEffect">
                                  <p:stCondLst>
                                    <p:cond delay="0"/>
                                  </p:stCondLst>
                                  <p:childTnLst>
                                    <p:set>
                                      <p:cBhvr>
                                        <p:cTn id="50" dur="1" fill="hold">
                                          <p:stCondLst>
                                            <p:cond delay="0"/>
                                          </p:stCondLst>
                                        </p:cTn>
                                        <p:tgtEl>
                                          <p:spTgt spid="52">
                                            <p:txEl>
                                              <p:pRg st="0" end="0"/>
                                            </p:txEl>
                                          </p:spTgt>
                                        </p:tgtEl>
                                        <p:attrNameLst>
                                          <p:attrName>style.visibility</p:attrName>
                                        </p:attrNameLst>
                                      </p:cBhvr>
                                      <p:to>
                                        <p:strVal val="visible"/>
                                      </p:to>
                                    </p:set>
                                    <p:animEffect transition="in" filter="fade">
                                      <p:cBhvr>
                                        <p:cTn id="51" dur="750"/>
                                        <p:tgtEl>
                                          <p:spTgt spid="52">
                                            <p:txEl>
                                              <p:pRg st="0" end="0"/>
                                            </p:txEl>
                                          </p:spTgt>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52">
                                            <p:txEl>
                                              <p:charRg st="1" end="1"/>
                                            </p:txEl>
                                          </p:spTgt>
                                        </p:tgtEl>
                                        <p:attrNameLst>
                                          <p:attrName>style.visibility</p:attrName>
                                        </p:attrNameLst>
                                      </p:cBhvr>
                                      <p:to>
                                        <p:strVal val="visible"/>
                                      </p:to>
                                    </p:set>
                                    <p:animEffect transition="in" filter="fade">
                                      <p:cBhvr>
                                        <p:cTn id="55" dur="750"/>
                                        <p:tgtEl>
                                          <p:spTgt spid="52">
                                            <p:txEl>
                                              <p:charRg st="1" end="1"/>
                                            </p:txEl>
                                          </p:spTgt>
                                        </p:tgtEl>
                                      </p:cBhvr>
                                    </p:animEffect>
                                  </p:childTnLst>
                                </p:cTn>
                              </p:par>
                            </p:childTnLst>
                          </p:cTn>
                        </p:par>
                        <p:par>
                          <p:cTn id="56" fill="hold">
                            <p:stCondLst>
                              <p:cond delay="2250"/>
                            </p:stCondLst>
                            <p:childTnLst>
                              <p:par>
                                <p:cTn id="57" presetID="10" presetClass="entr" presetSubtype="0" fill="hold" nodeType="afterEffect">
                                  <p:stCondLst>
                                    <p:cond delay="0"/>
                                  </p:stCondLst>
                                  <p:childTnLst>
                                    <p:set>
                                      <p:cBhvr>
                                        <p:cTn id="58" dur="1" fill="hold">
                                          <p:stCondLst>
                                            <p:cond delay="0"/>
                                          </p:stCondLst>
                                        </p:cTn>
                                        <p:tgtEl>
                                          <p:spTgt spid="52">
                                            <p:txEl>
                                              <p:charRg st="1" end="1"/>
                                            </p:txEl>
                                          </p:spTgt>
                                        </p:tgtEl>
                                        <p:attrNameLst>
                                          <p:attrName>style.visibility</p:attrName>
                                        </p:attrNameLst>
                                      </p:cBhvr>
                                      <p:to>
                                        <p:strVal val="visible"/>
                                      </p:to>
                                    </p:set>
                                    <p:animEffect transition="in" filter="fade">
                                      <p:cBhvr>
                                        <p:cTn id="59" dur="750"/>
                                        <p:tgtEl>
                                          <p:spTgt spid="52">
                                            <p:txEl>
                                              <p:charRg st="1" end="1"/>
                                            </p:txEl>
                                          </p:spTgt>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52">
                                            <p:txEl>
                                              <p:charRg st="1" end="1"/>
                                            </p:txEl>
                                          </p:spTgt>
                                        </p:tgtEl>
                                        <p:attrNameLst>
                                          <p:attrName>style.visibility</p:attrName>
                                        </p:attrNameLst>
                                      </p:cBhvr>
                                      <p:to>
                                        <p:strVal val="visible"/>
                                      </p:to>
                                    </p:set>
                                    <p:animEffect transition="in" filter="fade">
                                      <p:cBhvr>
                                        <p:cTn id="63" dur="750"/>
                                        <p:tgtEl>
                                          <p:spTgt spid="52">
                                            <p:txEl>
                                              <p:charRg st="1" end="1"/>
                                            </p:txEl>
                                          </p:spTgt>
                                        </p:tgtEl>
                                      </p:cBhvr>
                                    </p:animEffect>
                                  </p:childTnLst>
                                </p:cTn>
                              </p:par>
                            </p:childTnLst>
                          </p:cTn>
                        </p:par>
                        <p:par>
                          <p:cTn id="64" fill="hold">
                            <p:stCondLst>
                              <p:cond delay="3750"/>
                            </p:stCondLst>
                            <p:childTnLst>
                              <p:par>
                                <p:cTn id="65" presetID="10" presetClass="entr" presetSubtype="0" fill="hold" nodeType="afterEffect">
                                  <p:stCondLst>
                                    <p:cond delay="0"/>
                                  </p:stCondLst>
                                  <p:childTnLst>
                                    <p:set>
                                      <p:cBhvr>
                                        <p:cTn id="66" dur="1" fill="hold">
                                          <p:stCondLst>
                                            <p:cond delay="0"/>
                                          </p:stCondLst>
                                        </p:cTn>
                                        <p:tgtEl>
                                          <p:spTgt spid="52">
                                            <p:txEl>
                                              <p:charRg st="1" end="1"/>
                                            </p:txEl>
                                          </p:spTgt>
                                        </p:tgtEl>
                                        <p:attrNameLst>
                                          <p:attrName>style.visibility</p:attrName>
                                        </p:attrNameLst>
                                      </p:cBhvr>
                                      <p:to>
                                        <p:strVal val="visible"/>
                                      </p:to>
                                    </p:set>
                                    <p:animEffect transition="in" filter="fade">
                                      <p:cBhvr>
                                        <p:cTn id="67" dur="750"/>
                                        <p:tgtEl>
                                          <p:spTgt spid="52">
                                            <p:txEl>
                                              <p:charRg st="1" end="1"/>
                                            </p:txEl>
                                          </p:spTgt>
                                        </p:tgtEl>
                                      </p:cBhvr>
                                    </p:animEffect>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52">
                                            <p:txEl>
                                              <p:charRg st="1" end="1"/>
                                            </p:txEl>
                                          </p:spTgt>
                                        </p:tgtEl>
                                        <p:attrNameLst>
                                          <p:attrName>style.visibility</p:attrName>
                                        </p:attrNameLst>
                                      </p:cBhvr>
                                      <p:to>
                                        <p:strVal val="visible"/>
                                      </p:to>
                                    </p:set>
                                    <p:animEffect transition="in" filter="fade">
                                      <p:cBhvr>
                                        <p:cTn id="71" dur="750"/>
                                        <p:tgtEl>
                                          <p:spTgt spid="52">
                                            <p:txEl>
                                              <p:charRg st="1" end="1"/>
                                            </p:txEl>
                                          </p:spTgt>
                                        </p:tgtEl>
                                      </p:cBhvr>
                                    </p:animEffect>
                                  </p:childTnLst>
                                </p:cTn>
                              </p:par>
                            </p:childTnLst>
                          </p:cTn>
                        </p:par>
                        <p:par>
                          <p:cTn id="72" fill="hold">
                            <p:stCondLst>
                              <p:cond delay="5250"/>
                            </p:stCondLst>
                            <p:childTnLst>
                              <p:par>
                                <p:cTn id="73" presetID="10" presetClass="entr" presetSubtype="0" fill="hold" nodeType="afterEffect">
                                  <p:stCondLst>
                                    <p:cond delay="0"/>
                                  </p:stCondLst>
                                  <p:childTnLst>
                                    <p:set>
                                      <p:cBhvr>
                                        <p:cTn id="74" dur="1" fill="hold">
                                          <p:stCondLst>
                                            <p:cond delay="0"/>
                                          </p:stCondLst>
                                        </p:cTn>
                                        <p:tgtEl>
                                          <p:spTgt spid="52">
                                            <p:txEl>
                                              <p:charRg st="1" end="1"/>
                                            </p:txEl>
                                          </p:spTgt>
                                        </p:tgtEl>
                                        <p:attrNameLst>
                                          <p:attrName>style.visibility</p:attrName>
                                        </p:attrNameLst>
                                      </p:cBhvr>
                                      <p:to>
                                        <p:strVal val="visible"/>
                                      </p:to>
                                    </p:set>
                                    <p:animEffect transition="in" filter="fade">
                                      <p:cBhvr>
                                        <p:cTn id="75" dur="750"/>
                                        <p:tgtEl>
                                          <p:spTgt spid="52">
                                            <p:txEl>
                                              <p:charRg st="1" end="1"/>
                                            </p:txEl>
                                          </p:spTgt>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52">
                                            <p:txEl>
                                              <p:charRg st="1" end="1"/>
                                            </p:txEl>
                                          </p:spTgt>
                                        </p:tgtEl>
                                        <p:attrNameLst>
                                          <p:attrName>style.visibility</p:attrName>
                                        </p:attrNameLst>
                                      </p:cBhvr>
                                      <p:to>
                                        <p:strVal val="visible"/>
                                      </p:to>
                                    </p:set>
                                    <p:animEffect transition="in" filter="fade">
                                      <p:cBhvr>
                                        <p:cTn id="79" dur="750"/>
                                        <p:tgtEl>
                                          <p:spTgt spid="52">
                                            <p:txEl>
                                              <p:charRg st="1" end="1"/>
                                            </p:txEl>
                                          </p:spTgt>
                                        </p:tgtEl>
                                      </p:cBhvr>
                                    </p:animEffect>
                                  </p:childTnLst>
                                </p:cTn>
                              </p:par>
                            </p:childTnLst>
                          </p:cTn>
                        </p:par>
                        <p:par>
                          <p:cTn id="80" fill="hold">
                            <p:stCondLst>
                              <p:cond delay="6750"/>
                            </p:stCondLst>
                            <p:childTnLst>
                              <p:par>
                                <p:cTn id="81" presetID="10" presetClass="entr" presetSubtype="0" fill="hold" nodeType="afterEffect">
                                  <p:stCondLst>
                                    <p:cond delay="0"/>
                                  </p:stCondLst>
                                  <p:childTnLst>
                                    <p:set>
                                      <p:cBhvr>
                                        <p:cTn id="82" dur="1" fill="hold">
                                          <p:stCondLst>
                                            <p:cond delay="0"/>
                                          </p:stCondLst>
                                        </p:cTn>
                                        <p:tgtEl>
                                          <p:spTgt spid="52">
                                            <p:txEl>
                                              <p:charRg st="1" end="1"/>
                                            </p:txEl>
                                          </p:spTgt>
                                        </p:tgtEl>
                                        <p:attrNameLst>
                                          <p:attrName>style.visibility</p:attrName>
                                        </p:attrNameLst>
                                      </p:cBhvr>
                                      <p:to>
                                        <p:strVal val="visible"/>
                                      </p:to>
                                    </p:set>
                                    <p:animEffect transition="in" filter="fade">
                                      <p:cBhvr>
                                        <p:cTn id="83" dur="750"/>
                                        <p:tgtEl>
                                          <p:spTgt spid="52">
                                            <p:txEl>
                                              <p:char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ext only">
  <p:cSld name="Text only">
    <p:spTree>
      <p:nvGrpSpPr>
        <p:cNvPr id="1" name="Shape 54"/>
        <p:cNvGrpSpPr/>
        <p:nvPr/>
      </p:nvGrpSpPr>
      <p:grpSpPr>
        <a:xfrm>
          <a:off x="0" y="0"/>
          <a:ext cx="0" cy="0"/>
          <a:chOff x="0" y="0"/>
          <a:chExt cx="0" cy="0"/>
        </a:xfrm>
      </p:grpSpPr>
      <p:sp>
        <p:nvSpPr>
          <p:cNvPr id="55" name="Google Shape;55;p14"/>
          <p:cNvSpPr txBox="1"/>
          <p:nvPr/>
        </p:nvSpPr>
        <p:spPr>
          <a:xfrm>
            <a:off x="-6304" y="0"/>
            <a:ext cx="9150300" cy="921600"/>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spcBef>
                <a:spcPts val="0"/>
              </a:spcBef>
              <a:spcAft>
                <a:spcPts val="0"/>
              </a:spcAft>
              <a:buNone/>
            </a:pPr>
            <a:endParaRPr sz="2344" b="0" i="0" u="none" strike="noStrike" cap="none">
              <a:solidFill>
                <a:schemeClr val="dk1"/>
              </a:solidFill>
              <a:latin typeface="Lato Black"/>
              <a:ea typeface="Lato Black"/>
              <a:cs typeface="Lato Black"/>
              <a:sym typeface="Lato Black"/>
            </a:endParaRPr>
          </a:p>
        </p:txBody>
      </p:sp>
      <p:sp>
        <p:nvSpPr>
          <p:cNvPr id="56" name="Google Shape;56;p14"/>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lvl1pPr marL="457200" lvl="0" indent="-228600" algn="ctr" rtl="0">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342900" algn="l" rtl="0">
              <a:lnSpc>
                <a:spcPct val="150000"/>
              </a:lnSpc>
              <a:spcBef>
                <a:spcPts val="3000"/>
              </a:spcBef>
              <a:spcAft>
                <a:spcPts val="0"/>
              </a:spcAft>
              <a:buClr>
                <a:schemeClr val="dk1"/>
              </a:buClr>
              <a:buSzPts val="1800"/>
              <a:buChar char="○"/>
              <a:defRPr/>
            </a:lvl2pPr>
            <a:lvl3pPr marL="1371600" lvl="2" indent="-342900" algn="l" rtl="0">
              <a:lnSpc>
                <a:spcPct val="90000"/>
              </a:lnSpc>
              <a:spcBef>
                <a:spcPts val="1200"/>
              </a:spcBef>
              <a:spcAft>
                <a:spcPts val="0"/>
              </a:spcAft>
              <a:buClr>
                <a:schemeClr val="dk1"/>
              </a:buClr>
              <a:buSzPts val="1800"/>
              <a:buChar char="■"/>
              <a:defRPr/>
            </a:lvl3pPr>
            <a:lvl4pPr marL="1828800" lvl="3" indent="-342900" algn="l" rtl="0">
              <a:lnSpc>
                <a:spcPct val="90000"/>
              </a:lnSpc>
              <a:spcBef>
                <a:spcPts val="1200"/>
              </a:spcBef>
              <a:spcAft>
                <a:spcPts val="0"/>
              </a:spcAft>
              <a:buClr>
                <a:schemeClr val="dk1"/>
              </a:buClr>
              <a:buSzPts val="1800"/>
              <a:buChar char="●"/>
              <a:defRPr/>
            </a:lvl4pPr>
            <a:lvl5pPr marL="2286000" lvl="4" indent="-342900" algn="l" rtl="0">
              <a:lnSpc>
                <a:spcPct val="90000"/>
              </a:lnSpc>
              <a:spcBef>
                <a:spcPts val="1200"/>
              </a:spcBef>
              <a:spcAft>
                <a:spcPts val="0"/>
              </a:spcAft>
              <a:buClr>
                <a:schemeClr val="dk1"/>
              </a:buClr>
              <a:buSzPts val="1800"/>
              <a:buChar char="○"/>
              <a:defRPr/>
            </a:lvl5pPr>
            <a:lvl6pPr marL="2743200" lvl="5" indent="-342900" algn="l" rtl="0">
              <a:lnSpc>
                <a:spcPct val="90000"/>
              </a:lnSpc>
              <a:spcBef>
                <a:spcPts val="1200"/>
              </a:spcBef>
              <a:spcAft>
                <a:spcPts val="0"/>
              </a:spcAft>
              <a:buClr>
                <a:schemeClr val="dk1"/>
              </a:buClr>
              <a:buSzPts val="1800"/>
              <a:buChar char="■"/>
              <a:defRPr/>
            </a:lvl6pPr>
            <a:lvl7pPr marL="3200400" lvl="6" indent="-342900" algn="l" rtl="0">
              <a:lnSpc>
                <a:spcPct val="90000"/>
              </a:lnSpc>
              <a:spcBef>
                <a:spcPts val="1200"/>
              </a:spcBef>
              <a:spcAft>
                <a:spcPts val="0"/>
              </a:spcAft>
              <a:buClr>
                <a:schemeClr val="dk1"/>
              </a:buClr>
              <a:buSzPts val="1800"/>
              <a:buChar char="●"/>
              <a:defRPr/>
            </a:lvl7pPr>
            <a:lvl8pPr marL="3657600" lvl="7" indent="-342900" algn="l" rtl="0">
              <a:lnSpc>
                <a:spcPct val="90000"/>
              </a:lnSpc>
              <a:spcBef>
                <a:spcPts val="1200"/>
              </a:spcBef>
              <a:spcAft>
                <a:spcPts val="0"/>
              </a:spcAft>
              <a:buClr>
                <a:schemeClr val="dk1"/>
              </a:buClr>
              <a:buSzPts val="1800"/>
              <a:buChar char="○"/>
              <a:defRPr/>
            </a:lvl8pPr>
            <a:lvl9pPr marL="4114800" lvl="8" indent="-342900" algn="l" rtl="0">
              <a:lnSpc>
                <a:spcPct val="90000"/>
              </a:lnSpc>
              <a:spcBef>
                <a:spcPts val="1200"/>
              </a:spcBef>
              <a:spcAft>
                <a:spcPts val="1200"/>
              </a:spcAft>
              <a:buClr>
                <a:schemeClr val="dk1"/>
              </a:buClr>
              <a:buSzPts val="1800"/>
              <a:buChar char="■"/>
              <a:defRPr/>
            </a:lvl9pPr>
          </a:lstStyle>
          <a:p>
            <a:endParaRPr/>
          </a:p>
        </p:txBody>
      </p:sp>
      <p:sp>
        <p:nvSpPr>
          <p:cNvPr id="57" name="Google Shape;57;p14"/>
          <p:cNvSpPr txBox="1">
            <a:spLocks noGrp="1"/>
          </p:cNvSpPr>
          <p:nvPr>
            <p:ph type="body" idx="2"/>
          </p:nvPr>
        </p:nvSpPr>
        <p:spPr>
          <a:xfrm>
            <a:off x="2052028" y="1197429"/>
            <a:ext cx="5046900" cy="2512800"/>
          </a:xfrm>
          <a:prstGeom prst="rect">
            <a:avLst/>
          </a:prstGeom>
          <a:noFill/>
          <a:ln>
            <a:noFill/>
          </a:ln>
        </p:spPr>
        <p:txBody>
          <a:bodyPr spcFirstLastPara="1" wrap="square" lIns="91425" tIns="45700" rIns="91425" bIns="45700" anchor="t" anchorCtr="0">
            <a:normAutofit/>
          </a:bodyPr>
          <a:lstStyle>
            <a:lvl1pPr marL="457200" lvl="0" indent="-381000" algn="l" rtl="0">
              <a:lnSpc>
                <a:spcPct val="150000"/>
              </a:lnSpc>
              <a:spcBef>
                <a:spcPts val="0"/>
              </a:spcBef>
              <a:spcAft>
                <a:spcPts val="0"/>
              </a:spcAft>
              <a:buClr>
                <a:schemeClr val="dk1"/>
              </a:buClr>
              <a:buSzPts val="2400"/>
              <a:buFont typeface="Arial"/>
              <a:buChar char="•"/>
              <a:defRPr sz="2400" b="1"/>
            </a:lvl1pPr>
            <a:lvl2pPr marL="914400" lvl="1" indent="-228600" algn="l" rtl="0">
              <a:lnSpc>
                <a:spcPct val="150000"/>
              </a:lnSpc>
              <a:spcBef>
                <a:spcPts val="439"/>
              </a:spcBef>
              <a:spcAft>
                <a:spcPts val="0"/>
              </a:spcAft>
              <a:buClr>
                <a:schemeClr val="dk1"/>
              </a:buClr>
              <a:buSzPts val="1758"/>
              <a:buNone/>
              <a:defRPr sz="1758"/>
            </a:lvl2pPr>
            <a:lvl3pPr marL="1371600" lvl="2" indent="-228600" algn="l" rtl="0">
              <a:lnSpc>
                <a:spcPct val="90000"/>
              </a:lnSpc>
              <a:spcBef>
                <a:spcPts val="1200"/>
              </a:spcBef>
              <a:spcAft>
                <a:spcPts val="0"/>
              </a:spcAft>
              <a:buClr>
                <a:schemeClr val="dk1"/>
              </a:buClr>
              <a:buSzPts val="1758"/>
              <a:buNone/>
              <a:defRPr sz="1758"/>
            </a:lvl3pPr>
            <a:lvl4pPr marL="1828800" lvl="3" indent="-228600" algn="l" rtl="0">
              <a:lnSpc>
                <a:spcPct val="90000"/>
              </a:lnSpc>
              <a:spcBef>
                <a:spcPts val="1200"/>
              </a:spcBef>
              <a:spcAft>
                <a:spcPts val="0"/>
              </a:spcAft>
              <a:buClr>
                <a:schemeClr val="dk1"/>
              </a:buClr>
              <a:buSzPts val="1758"/>
              <a:buNone/>
              <a:defRPr sz="1758"/>
            </a:lvl4pPr>
            <a:lvl5pPr marL="2286000" lvl="4" indent="-228600" algn="l" rtl="0">
              <a:lnSpc>
                <a:spcPct val="90000"/>
              </a:lnSpc>
              <a:spcBef>
                <a:spcPts val="1200"/>
              </a:spcBef>
              <a:spcAft>
                <a:spcPts val="0"/>
              </a:spcAft>
              <a:buClr>
                <a:schemeClr val="dk1"/>
              </a:buClr>
              <a:buSzPts val="1758"/>
              <a:buNone/>
              <a:defRPr sz="1758"/>
            </a:lvl5pPr>
            <a:lvl6pPr marL="2743200" lvl="5" indent="-342900" algn="l" rtl="0">
              <a:lnSpc>
                <a:spcPct val="90000"/>
              </a:lnSpc>
              <a:spcBef>
                <a:spcPts val="1200"/>
              </a:spcBef>
              <a:spcAft>
                <a:spcPts val="0"/>
              </a:spcAft>
              <a:buClr>
                <a:schemeClr val="dk1"/>
              </a:buClr>
              <a:buSzPts val="1800"/>
              <a:buChar char="■"/>
              <a:defRPr/>
            </a:lvl6pPr>
            <a:lvl7pPr marL="3200400" lvl="6" indent="-342900" algn="l" rtl="0">
              <a:lnSpc>
                <a:spcPct val="90000"/>
              </a:lnSpc>
              <a:spcBef>
                <a:spcPts val="1200"/>
              </a:spcBef>
              <a:spcAft>
                <a:spcPts val="0"/>
              </a:spcAft>
              <a:buClr>
                <a:schemeClr val="dk1"/>
              </a:buClr>
              <a:buSzPts val="1800"/>
              <a:buChar char="●"/>
              <a:defRPr/>
            </a:lvl7pPr>
            <a:lvl8pPr marL="3657600" lvl="7" indent="-342900" algn="l" rtl="0">
              <a:lnSpc>
                <a:spcPct val="90000"/>
              </a:lnSpc>
              <a:spcBef>
                <a:spcPts val="1200"/>
              </a:spcBef>
              <a:spcAft>
                <a:spcPts val="0"/>
              </a:spcAft>
              <a:buClr>
                <a:schemeClr val="dk1"/>
              </a:buClr>
              <a:buSzPts val="1800"/>
              <a:buChar char="○"/>
              <a:defRPr/>
            </a:lvl8pPr>
            <a:lvl9pPr marL="4114800" lvl="8" indent="-342900" algn="l" rtl="0">
              <a:lnSpc>
                <a:spcPct val="90000"/>
              </a:lnSpc>
              <a:spcBef>
                <a:spcPts val="1200"/>
              </a:spcBef>
              <a:spcAft>
                <a:spcPts val="1200"/>
              </a:spcAft>
              <a:buClr>
                <a:schemeClr val="dk1"/>
              </a:buClr>
              <a:buSzPts val="1800"/>
              <a:buChar char="■"/>
              <a:defRPr/>
            </a:lvl9pPr>
          </a:lstStyle>
          <a:p>
            <a:endParaRPr/>
          </a:p>
        </p:txBody>
      </p:sp>
      <p:pic>
        <p:nvPicPr>
          <p:cNvPr id="58" name="Google Shape;58;p14"/>
          <p:cNvPicPr preferRelativeResize="0"/>
          <p:nvPr/>
        </p:nvPicPr>
        <p:blipFill rotWithShape="1">
          <a:blip r:embed="rId2">
            <a:alphaModFix/>
          </a:blip>
          <a:srcRect l="109" t="7102" b="33564"/>
          <a:stretch/>
        </p:blipFill>
        <p:spPr>
          <a:xfrm>
            <a:off x="-8814" y="3710690"/>
            <a:ext cx="9152875" cy="143629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docs.legis.wi.gov/statutes/statutes/115/V/76"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s://dpi.wi.gov/sites/default/files/imce/sfs/pdf/SPED_SAP_Aid_Elig_2_3.7.2023.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pi.wi.gov/sites/default/files/imce/sfs/pdf/hcsped-guidance_2024.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dpi.wi.gov/sfs/wdf"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https://docs.google.com/spreadsheets/d/1bUOql5bqqVqTBRt_DLetJcYcpivdnTOM9j5yh3ZPqgE/copy?usp=sharing" TargetMode="External"/><Relationship Id="rId5" Type="http://schemas.openxmlformats.org/officeDocument/2006/relationships/hyperlink" Target="https://dpi.wi.gov/sites/default/files/imce/sfs/pdf/hcsped-guidance_2024.pdf" TargetMode="External"/><Relationship Id="rId4" Type="http://schemas.openxmlformats.org/officeDocument/2006/relationships/hyperlink" Target="https://dpi.wi.gov/sfs/aid/special-ed/high-cost/wiseid-not-found-error-fix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pi.wi.gov/sites/default/files/imce/sfs/pdf/hcsped-guidance_2024.pdf"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idpiprd-my.sharepoint.com/:p:/r/personal/ricardo_cruz_dpi_wi_gov/Documents/Desktop/HCSE%20PPSX/3%20HCSE%20Student%20or%20Program.ppsx?d=wd78263af54114911b1d2573a7ae5a9ac&amp;csf=1&amp;web=1&amp;e=Q3WvD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https://dpi.wi.gov/sites/default/files/imce/sfs/HCSE_FAQ_2024.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pi.wi.gov/sites/default/files/imce/sfs/HCSE_FAQ_2024.pdf"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mailto:ricardo.cruz@dpi.wi.gov"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body" idx="2"/>
          </p:nvPr>
        </p:nvSpPr>
        <p:spPr>
          <a:xfrm>
            <a:off x="3912264" y="2437237"/>
            <a:ext cx="5231736" cy="1712865"/>
          </a:xfrm>
          <a:prstGeom prst="rect">
            <a:avLst/>
          </a:prstGeom>
          <a:noFill/>
          <a:ln>
            <a:noFill/>
          </a:ln>
        </p:spPr>
        <p:txBody>
          <a:bodyPr spcFirstLastPara="1" wrap="square"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318"/>
              <a:buFont typeface="Arial"/>
              <a:buNone/>
              <a:tabLst/>
              <a:defRPr/>
            </a:pPr>
            <a:r>
              <a:rPr kumimoji="0" lang="en-US" sz="2000" b="1" i="0" u="none" strike="noStrike" kern="0" cap="none" spc="0" normalizeH="0" baseline="0" noProof="0" dirty="0">
                <a:ln>
                  <a:noFill/>
                </a:ln>
                <a:solidFill>
                  <a:srgbClr val="000000"/>
                </a:solidFill>
                <a:effectLst/>
                <a:uLnTx/>
                <a:uFillTx/>
                <a:latin typeface="Lato"/>
                <a:sym typeface="Lato"/>
              </a:rPr>
              <a:t>Rick Cruz</a:t>
            </a:r>
          </a:p>
          <a:p>
            <a:pPr marL="0" marR="0" lvl="0" indent="0" algn="r" defTabSz="914400" rtl="0" eaLnBrk="1" fontAlgn="auto" latinLnBrk="0" hangingPunct="1">
              <a:lnSpc>
                <a:spcPct val="100000"/>
              </a:lnSpc>
              <a:spcBef>
                <a:spcPts val="0"/>
              </a:spcBef>
              <a:spcAft>
                <a:spcPts val="0"/>
              </a:spcAft>
              <a:buClr>
                <a:srgbClr val="000000"/>
              </a:buClr>
              <a:buSzPts val="1318"/>
              <a:buFont typeface="Arial"/>
              <a:buNone/>
              <a:tabLst/>
              <a:defRPr/>
            </a:pPr>
            <a:r>
              <a:rPr kumimoji="0" lang="en-US" sz="2000" b="1" i="0" u="none" strike="noStrike" kern="0" cap="none" spc="0" normalizeH="0" baseline="0" noProof="0" dirty="0">
                <a:ln>
                  <a:noFill/>
                </a:ln>
                <a:solidFill>
                  <a:srgbClr val="000000"/>
                </a:solidFill>
                <a:effectLst/>
                <a:uLnTx/>
                <a:uFillTx/>
                <a:latin typeface="Lato"/>
                <a:sym typeface="Lato"/>
              </a:rPr>
              <a:t>School Financial Consultant</a:t>
            </a:r>
          </a:p>
          <a:p>
            <a:pPr marL="0" marR="0" lvl="0" indent="0" algn="r" defTabSz="914400" rtl="0" eaLnBrk="1" fontAlgn="auto" latinLnBrk="0" hangingPunct="1">
              <a:lnSpc>
                <a:spcPct val="100000"/>
              </a:lnSpc>
              <a:spcBef>
                <a:spcPts val="0"/>
              </a:spcBef>
              <a:spcAft>
                <a:spcPts val="0"/>
              </a:spcAft>
              <a:buClr>
                <a:srgbClr val="000000"/>
              </a:buClr>
              <a:buSzPts val="1318"/>
              <a:buFont typeface="Arial"/>
              <a:buNone/>
              <a:tabLst/>
              <a:defRPr/>
            </a:pPr>
            <a:r>
              <a:rPr kumimoji="0" lang="en-US" sz="2000" b="1" i="0" u="none" strike="noStrike" kern="0" cap="none" spc="0" normalizeH="0" baseline="0" noProof="0" dirty="0">
                <a:ln>
                  <a:noFill/>
                </a:ln>
                <a:solidFill>
                  <a:srgbClr val="000000"/>
                </a:solidFill>
                <a:effectLst/>
                <a:uLnTx/>
                <a:uFillTx/>
                <a:latin typeface="Lato"/>
                <a:sym typeface="Lato"/>
              </a:rPr>
              <a:t>School Financial Services Team</a:t>
            </a:r>
          </a:p>
          <a:p>
            <a:pPr marL="0" marR="0" lvl="0" indent="0" algn="r" defTabSz="914400" rtl="0" eaLnBrk="1" fontAlgn="auto" latinLnBrk="0" hangingPunct="1">
              <a:lnSpc>
                <a:spcPct val="100000"/>
              </a:lnSpc>
              <a:spcBef>
                <a:spcPts val="0"/>
              </a:spcBef>
              <a:spcAft>
                <a:spcPts val="0"/>
              </a:spcAft>
              <a:buClr>
                <a:srgbClr val="000000"/>
              </a:buClr>
              <a:buSzPts val="1318"/>
              <a:buFont typeface="Arial"/>
              <a:buNone/>
              <a:tabLst/>
              <a:defRPr/>
            </a:pPr>
            <a:r>
              <a:rPr kumimoji="0" lang="en-US" sz="2000" b="1" i="0" u="none" strike="noStrike" kern="0" cap="none" spc="0" normalizeH="0" baseline="0" noProof="0" dirty="0">
                <a:ln>
                  <a:noFill/>
                </a:ln>
                <a:solidFill>
                  <a:srgbClr val="000000"/>
                </a:solidFill>
                <a:effectLst/>
                <a:uLnTx/>
                <a:uFillTx/>
                <a:latin typeface="Lato"/>
                <a:sym typeface="Lato"/>
              </a:rPr>
              <a:t>With Derek Sliter</a:t>
            </a:r>
          </a:p>
          <a:p>
            <a:pPr marL="0" marR="0" lvl="0" indent="0" algn="r" defTabSz="914400" rtl="0" eaLnBrk="1" fontAlgn="auto" latinLnBrk="0" hangingPunct="1">
              <a:lnSpc>
                <a:spcPct val="100000"/>
              </a:lnSpc>
              <a:spcBef>
                <a:spcPts val="0"/>
              </a:spcBef>
              <a:spcAft>
                <a:spcPts val="0"/>
              </a:spcAft>
              <a:buClr>
                <a:srgbClr val="000000"/>
              </a:buClr>
              <a:buSzPts val="1318"/>
              <a:buFont typeface="Arial"/>
              <a:buNone/>
              <a:tabLst/>
              <a:defRPr/>
            </a:pPr>
            <a:r>
              <a:rPr lang="en-US" sz="2000" b="1" dirty="0">
                <a:solidFill>
                  <a:srgbClr val="000000"/>
                </a:solidFill>
                <a:latin typeface="Lato"/>
                <a:sym typeface="Lato"/>
              </a:rPr>
              <a:t>CESA 5 Business Services</a:t>
            </a:r>
          </a:p>
          <a:p>
            <a:pPr marL="0" marR="0" lvl="0" indent="0" algn="r" defTabSz="914400" rtl="0" eaLnBrk="1" fontAlgn="auto" latinLnBrk="0" hangingPunct="1">
              <a:lnSpc>
                <a:spcPct val="100000"/>
              </a:lnSpc>
              <a:spcBef>
                <a:spcPts val="0"/>
              </a:spcBef>
              <a:spcAft>
                <a:spcPts val="0"/>
              </a:spcAft>
              <a:buClr>
                <a:srgbClr val="000000"/>
              </a:buClr>
              <a:buSzPts val="1318"/>
              <a:buFont typeface="Arial"/>
              <a:buNone/>
              <a:tabLst/>
              <a:defRPr/>
            </a:pPr>
            <a:r>
              <a:rPr kumimoji="0" lang="en-US" sz="2000" b="1" i="0" u="none" strike="noStrike" kern="0" cap="none" spc="0" normalizeH="0" baseline="0" noProof="0" dirty="0">
                <a:ln>
                  <a:noFill/>
                </a:ln>
                <a:solidFill>
                  <a:srgbClr val="000000"/>
                </a:solidFill>
                <a:effectLst/>
                <a:uLnTx/>
                <a:uFillTx/>
                <a:latin typeface="Lato"/>
                <a:sym typeface="Lato"/>
              </a:rPr>
              <a:t>March 2024</a:t>
            </a:r>
          </a:p>
          <a:p>
            <a:pPr marL="0" lvl="0" indent="0" algn="l" rtl="0">
              <a:lnSpc>
                <a:spcPct val="89681"/>
              </a:lnSpc>
              <a:spcBef>
                <a:spcPts val="1200"/>
              </a:spcBef>
              <a:spcAft>
                <a:spcPts val="0"/>
              </a:spcAft>
              <a:buClr>
                <a:schemeClr val="dk1"/>
              </a:buClr>
              <a:buSzPts val="1318"/>
              <a:buNone/>
            </a:pPr>
            <a:endParaRPr dirty="0"/>
          </a:p>
        </p:txBody>
      </p:sp>
      <p:sp>
        <p:nvSpPr>
          <p:cNvPr id="65" name="Google Shape;65;p15"/>
          <p:cNvSpPr txBox="1"/>
          <p:nvPr/>
        </p:nvSpPr>
        <p:spPr>
          <a:xfrm>
            <a:off x="1620240" y="744160"/>
            <a:ext cx="5591400" cy="1351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333399"/>
              </a:buClr>
              <a:buSzPct val="100000"/>
              <a:buFont typeface="Arial"/>
              <a:buNone/>
            </a:pPr>
            <a:r>
              <a:rPr lang="en" sz="4000" b="1" i="0" u="none" strike="noStrike" cap="none" dirty="0">
                <a:solidFill>
                  <a:srgbClr val="333399"/>
                </a:solidFill>
                <a:latin typeface="Lato"/>
                <a:ea typeface="Lato"/>
                <a:cs typeface="Lato"/>
                <a:sym typeface="Lato"/>
              </a:rPr>
              <a:t>High-Cost</a:t>
            </a:r>
            <a:br>
              <a:rPr lang="en" sz="4000" b="1" i="0" u="none" strike="noStrike" cap="none" dirty="0">
                <a:solidFill>
                  <a:srgbClr val="333399"/>
                </a:solidFill>
                <a:latin typeface="Lato"/>
                <a:ea typeface="Lato"/>
                <a:cs typeface="Lato"/>
                <a:sym typeface="Lato"/>
              </a:rPr>
            </a:br>
            <a:r>
              <a:rPr lang="en" sz="4000" b="1" i="0" u="none" strike="noStrike" cap="none" dirty="0">
                <a:solidFill>
                  <a:srgbClr val="333399"/>
                </a:solidFill>
                <a:latin typeface="Lato"/>
                <a:ea typeface="Lato"/>
                <a:cs typeface="Lato"/>
                <a:sym typeface="Lato"/>
              </a:rPr>
              <a:t>Special Education Aid</a:t>
            </a:r>
            <a:br>
              <a:rPr lang="en" sz="4000" b="1" i="0" u="none" strike="noStrike" cap="none" dirty="0">
                <a:solidFill>
                  <a:srgbClr val="333399"/>
                </a:solidFill>
                <a:latin typeface="Lato Black"/>
                <a:ea typeface="Lato Black"/>
                <a:cs typeface="Lato Black"/>
                <a:sym typeface="Lato Black"/>
              </a:rPr>
            </a:br>
            <a:endParaRPr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dirty="0"/>
              <a:t>Quick Reminder about Excess Cost</a:t>
            </a:r>
            <a:endParaRPr dirty="0"/>
          </a:p>
        </p:txBody>
      </p:sp>
      <p:sp>
        <p:nvSpPr>
          <p:cNvPr id="72" name="Google Shape;72;p16"/>
          <p:cNvSpPr txBox="1">
            <a:spLocks noGrp="1"/>
          </p:cNvSpPr>
          <p:nvPr>
            <p:ph type="body" idx="2"/>
          </p:nvPr>
        </p:nvSpPr>
        <p:spPr>
          <a:xfrm>
            <a:off x="61722" y="921600"/>
            <a:ext cx="8657025" cy="3512910"/>
          </a:xfrm>
          <a:prstGeom prst="rect">
            <a:avLst/>
          </a:prstGeom>
          <a:noFill/>
          <a:ln>
            <a:noFill/>
          </a:ln>
        </p:spPr>
        <p:txBody>
          <a:bodyPr spcFirstLastPara="1" wrap="square" lIns="91425" tIns="45700" rIns="91425" bIns="45700" anchor="t" anchorCtr="0">
            <a:noAutofit/>
          </a:bodyPr>
          <a:lstStyle/>
          <a:p>
            <a:pPr marL="342265" indent="0">
              <a:spcBef>
                <a:spcPts val="375"/>
              </a:spcBef>
              <a:buSzPts val="523"/>
              <a:buNone/>
            </a:pPr>
            <a:r>
              <a:rPr lang="en-US" sz="2000" b="0" i="1" u="none" strike="noStrike" dirty="0">
                <a:solidFill>
                  <a:srgbClr val="000000"/>
                </a:solidFill>
                <a:effectLst/>
                <a:latin typeface="Lato"/>
              </a:rPr>
              <a:t>For something to be an excess cost of special education, it must be a cost that would</a:t>
            </a:r>
            <a:r>
              <a:rPr lang="en-US" sz="2000" b="0" i="1" dirty="0">
                <a:solidFill>
                  <a:srgbClr val="000000"/>
                </a:solidFill>
                <a:latin typeface="Lato"/>
              </a:rPr>
              <a:t>  </a:t>
            </a:r>
            <a:r>
              <a:rPr lang="en-US" sz="2000" b="0" i="1" u="none" strike="noStrike" dirty="0">
                <a:solidFill>
                  <a:srgbClr val="000000"/>
                </a:solidFill>
                <a:effectLst/>
                <a:latin typeface="Lato"/>
              </a:rPr>
              <a:t>not otherwise exist but for the need to provide a free appropriate public education (FAPE)</a:t>
            </a:r>
            <a:r>
              <a:rPr lang="en-US" sz="2000" b="0" i="1" dirty="0">
                <a:solidFill>
                  <a:srgbClr val="000000"/>
                </a:solidFill>
                <a:latin typeface="Lato"/>
              </a:rPr>
              <a:t>  </a:t>
            </a:r>
            <a:r>
              <a:rPr lang="en-US" sz="2000" b="0" i="1" u="none" strike="noStrike" dirty="0">
                <a:solidFill>
                  <a:srgbClr val="000000"/>
                </a:solidFill>
                <a:effectLst/>
                <a:latin typeface="Lato"/>
              </a:rPr>
              <a:t>to students with disabilities, as specified in their individual education plans (IEPs).</a:t>
            </a:r>
            <a:r>
              <a:rPr lang="en-US" sz="2000" b="0" i="1" dirty="0">
                <a:solidFill>
                  <a:srgbClr val="000000"/>
                </a:solidFill>
                <a:latin typeface="Lato"/>
              </a:rPr>
              <a:t> </a:t>
            </a:r>
            <a:r>
              <a:rPr lang="en-US" sz="1200" b="0" i="1" u="none" strike="noStrike" dirty="0">
                <a:solidFill>
                  <a:srgbClr val="000000"/>
                </a:solidFill>
                <a:effectLst/>
                <a:latin typeface="Lato"/>
              </a:rPr>
              <a:t>More information at</a:t>
            </a:r>
            <a:r>
              <a:rPr lang="en-US" sz="1200" b="0" i="1" u="none" strike="noStrike" dirty="0">
                <a:solidFill>
                  <a:srgbClr val="000000"/>
                </a:solidFill>
                <a:effectLst/>
                <a:latin typeface="Lato"/>
                <a:hlinkClick r:id="rId3">
                  <a:extLst>
                    <a:ext uri="{A12FA001-AC4F-418D-AE19-62706E023703}">
                      <ahyp:hlinkClr xmlns:ahyp="http://schemas.microsoft.com/office/drawing/2018/hyperlinkcolor" val="tx"/>
                    </a:ext>
                  </a:extLst>
                </a:hlinkClick>
              </a:rPr>
              <a:t> S. 115.76, Wis </a:t>
            </a:r>
            <a:r>
              <a:rPr lang="en-US" sz="1200" b="0" i="1" dirty="0">
                <a:solidFill>
                  <a:srgbClr val="000000"/>
                </a:solidFill>
                <a:latin typeface="Lato"/>
                <a:hlinkClick r:id="rId3">
                  <a:extLst>
                    <a:ext uri="{A12FA001-AC4F-418D-AE19-62706E023703}">
                      <ahyp:hlinkClr xmlns:ahyp="http://schemas.microsoft.com/office/drawing/2018/hyperlinkcolor" val="tx"/>
                    </a:ext>
                  </a:extLst>
                </a:hlinkClick>
              </a:rPr>
              <a:t>Stats</a:t>
            </a:r>
            <a:endParaRPr lang="en-US" sz="2200" b="0">
              <a:solidFill>
                <a:srgbClr val="0097A7"/>
              </a:solidFill>
            </a:endParaRPr>
          </a:p>
          <a:p>
            <a:pPr marL="342265" indent="0">
              <a:spcBef>
                <a:spcPts val="375"/>
              </a:spcBef>
              <a:buSzPts val="523"/>
              <a:buNone/>
            </a:pPr>
            <a:r>
              <a:rPr lang="en-US" sz="1800" i="1" dirty="0">
                <a:solidFill>
                  <a:srgbClr val="000000"/>
                </a:solidFill>
                <a:latin typeface="Lato"/>
              </a:rPr>
              <a:t>Question: What are your examples of an excess cost?</a:t>
            </a:r>
          </a:p>
          <a:p>
            <a:pPr marL="342265" indent="0" algn="r">
              <a:spcBef>
                <a:spcPts val="375"/>
              </a:spcBef>
              <a:buSzPts val="523"/>
              <a:buNone/>
            </a:pPr>
            <a:endParaRPr lang="en-US" sz="1500" b="0" i="1" u="sng" dirty="0">
              <a:solidFill>
                <a:schemeClr val="accent5"/>
              </a:solidFill>
            </a:endParaRPr>
          </a:p>
          <a:p>
            <a:pPr marL="342265" lvl="0" indent="0" algn="r">
              <a:spcBef>
                <a:spcPts val="375"/>
              </a:spcBef>
              <a:spcAft>
                <a:spcPts val="0"/>
              </a:spcAft>
              <a:buSzPts val="523"/>
              <a:buNone/>
            </a:pPr>
            <a:r>
              <a:rPr lang="en-US" sz="1500" b="0" i="1" u="sng" dirty="0">
                <a:solidFill>
                  <a:schemeClr val="accent5"/>
                </a:solidFill>
                <a:hlinkClick r:id="rId4">
                  <a:extLst>
                    <a:ext uri="{A12FA001-AC4F-418D-AE19-62706E023703}">
                      <ahyp:hlinkClr xmlns:ahyp="http://schemas.microsoft.com/office/drawing/2018/hyperlinkcolor" val="tx"/>
                    </a:ext>
                  </a:extLst>
                </a:hlinkClick>
              </a:rPr>
              <a:t>DPI Guidance for Special Education Aid</a:t>
            </a:r>
            <a:endParaRPr sz="2200" b="0">
              <a:solidFill>
                <a:schemeClr val="accent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a:extLst>
            <a:ext uri="{FF2B5EF4-FFF2-40B4-BE49-F238E27FC236}">
              <a16:creationId xmlns:a16="http://schemas.microsoft.com/office/drawing/2014/main" id="{9A2B23BE-0CEE-6C35-058F-91B590CD7511}"/>
            </a:ext>
          </a:extLst>
        </p:cNvPr>
        <p:cNvGrpSpPr/>
        <p:nvPr/>
      </p:nvGrpSpPr>
      <p:grpSpPr>
        <a:xfrm>
          <a:off x="0" y="0"/>
          <a:ext cx="0" cy="0"/>
          <a:chOff x="0" y="0"/>
          <a:chExt cx="0" cy="0"/>
        </a:xfrm>
      </p:grpSpPr>
      <p:sp>
        <p:nvSpPr>
          <p:cNvPr id="71" name="Google Shape;71;p16">
            <a:extLst>
              <a:ext uri="{FF2B5EF4-FFF2-40B4-BE49-F238E27FC236}">
                <a16:creationId xmlns:a16="http://schemas.microsoft.com/office/drawing/2014/main" id="{3067C839-2E63-18AF-ECEE-C19AD2252983}"/>
              </a:ext>
            </a:extLst>
          </p:cNvPr>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dirty="0"/>
              <a:t>High Cost Special Education Aid</a:t>
            </a:r>
            <a:endParaRPr dirty="0"/>
          </a:p>
        </p:txBody>
      </p:sp>
      <p:sp>
        <p:nvSpPr>
          <p:cNvPr id="72" name="Google Shape;72;p16">
            <a:extLst>
              <a:ext uri="{FF2B5EF4-FFF2-40B4-BE49-F238E27FC236}">
                <a16:creationId xmlns:a16="http://schemas.microsoft.com/office/drawing/2014/main" id="{776A088C-A0EF-606D-8C05-391F5D35795B}"/>
              </a:ext>
            </a:extLst>
          </p:cNvPr>
          <p:cNvSpPr txBox="1">
            <a:spLocks noGrp="1"/>
          </p:cNvSpPr>
          <p:nvPr>
            <p:ph type="body" idx="2"/>
          </p:nvPr>
        </p:nvSpPr>
        <p:spPr>
          <a:xfrm>
            <a:off x="61722" y="921600"/>
            <a:ext cx="8948166" cy="3469778"/>
          </a:xfrm>
          <a:prstGeom prst="rect">
            <a:avLst/>
          </a:prstGeom>
          <a:noFill/>
          <a:ln>
            <a:noFill/>
          </a:ln>
        </p:spPr>
        <p:txBody>
          <a:bodyPr spcFirstLastPara="1" wrap="square" lIns="91425" tIns="45700" rIns="91425" bIns="45700" anchor="t" anchorCtr="0">
            <a:noAutofit/>
          </a:bodyPr>
          <a:lstStyle/>
          <a:p>
            <a:pPr marL="342789" lvl="0" indent="0" algn="l" rtl="0">
              <a:spcBef>
                <a:spcPts val="375"/>
              </a:spcBef>
              <a:spcAft>
                <a:spcPts val="0"/>
              </a:spcAft>
              <a:buSzPts val="523"/>
              <a:buNone/>
            </a:pPr>
            <a:r>
              <a:rPr lang="en" sz="1800" dirty="0">
                <a:solidFill>
                  <a:schemeClr val="tx1"/>
                </a:solidFill>
                <a:latin typeface="Lato" panose="020F0502020204030203" pitchFamily="34" charset="0"/>
              </a:rPr>
              <a:t>The high-cost special education aid program provides partial reimbursement of certain special education costs for school districts, CESAs, CCDEBs, and operators of independent charter schools.</a:t>
            </a:r>
            <a:endParaRPr sz="1800" dirty="0">
              <a:solidFill>
                <a:schemeClr val="tx1"/>
              </a:solidFill>
              <a:latin typeface="Lato" panose="020F0502020204030203" pitchFamily="34" charset="0"/>
            </a:endParaRPr>
          </a:p>
          <a:p>
            <a:pPr marL="914400" indent="-370840">
              <a:spcBef>
                <a:spcPts val="439"/>
              </a:spcBef>
              <a:buSzPts val="2240"/>
            </a:pPr>
            <a:r>
              <a:rPr lang="en-US" sz="1800" dirty="0">
                <a:solidFill>
                  <a:schemeClr val="tx1"/>
                </a:solidFill>
                <a:latin typeface="Lato" panose="020F0502020204030203" pitchFamily="34" charset="0"/>
              </a:rPr>
              <a:t>Eligible Costs = Total Student Costs – (Deductible Revenues &gt; $30,000)</a:t>
            </a:r>
          </a:p>
          <a:p>
            <a:pPr marL="914400" lvl="0" indent="-370840" algn="l" rtl="0">
              <a:spcBef>
                <a:spcPts val="439"/>
              </a:spcBef>
              <a:spcAft>
                <a:spcPts val="0"/>
              </a:spcAft>
              <a:buSzPts val="2240"/>
              <a:buChar char="•"/>
            </a:pPr>
            <a:r>
              <a:rPr lang="en" sz="1800" dirty="0">
                <a:solidFill>
                  <a:schemeClr val="tx1"/>
                </a:solidFill>
                <a:latin typeface="Lato" panose="020F0502020204030203" pitchFamily="34" charset="0"/>
              </a:rPr>
              <a:t>Only Non-Administrative Costs are eligible</a:t>
            </a:r>
            <a:endParaRPr sz="1800" dirty="0">
              <a:solidFill>
                <a:schemeClr val="tx1"/>
              </a:solidFill>
              <a:latin typeface="Lato" panose="020F0502020204030203" pitchFamily="34" charset="0"/>
            </a:endParaRPr>
          </a:p>
          <a:p>
            <a:pPr marL="914400" lvl="0" indent="-370840" algn="l" rtl="0">
              <a:spcBef>
                <a:spcPts val="0"/>
              </a:spcBef>
              <a:spcAft>
                <a:spcPts val="0"/>
              </a:spcAft>
              <a:buSzPts val="2240"/>
              <a:buChar char="•"/>
            </a:pPr>
            <a:r>
              <a:rPr lang="en" sz="1800" dirty="0">
                <a:solidFill>
                  <a:schemeClr val="tx1"/>
                </a:solidFill>
                <a:latin typeface="Lato" panose="020F0502020204030203" pitchFamily="34" charset="0"/>
              </a:rPr>
              <a:t>If the administartive and nonadministrative costs are combined, you are eligible to claim 90% of the total cost claim</a:t>
            </a:r>
            <a:endParaRPr sz="1800" dirty="0">
              <a:solidFill>
                <a:schemeClr val="tx1"/>
              </a:solidFill>
              <a:latin typeface="Lato" panose="020F0502020204030203" pitchFamily="34" charset="0"/>
            </a:endParaRPr>
          </a:p>
          <a:p>
            <a:pPr marL="0" lvl="0" indent="0" algn="l" rtl="0">
              <a:lnSpc>
                <a:spcPct val="100000"/>
              </a:lnSpc>
              <a:spcBef>
                <a:spcPts val="439"/>
              </a:spcBef>
              <a:spcAft>
                <a:spcPts val="0"/>
              </a:spcAft>
              <a:buNone/>
            </a:pPr>
            <a:endParaRPr sz="2240" b="0" dirty="0"/>
          </a:p>
          <a:p>
            <a:pPr marL="0" lvl="0" indent="0" algn="r" rtl="0">
              <a:spcBef>
                <a:spcPts val="439"/>
              </a:spcBef>
              <a:spcAft>
                <a:spcPts val="439"/>
              </a:spcAft>
              <a:buClr>
                <a:schemeClr val="dk1"/>
              </a:buClr>
              <a:buSzPts val="1100"/>
              <a:buFont typeface="Arial"/>
              <a:buNone/>
            </a:pPr>
            <a:r>
              <a:rPr lang="en" sz="1500" b="0" i="1" u="sng" dirty="0">
                <a:solidFill>
                  <a:schemeClr val="accent5"/>
                </a:solidFill>
                <a:hlinkClick r:id="rId3">
                  <a:extLst>
                    <a:ext uri="{A12FA001-AC4F-418D-AE19-62706E023703}">
                      <ahyp:hlinkClr xmlns:ahyp="http://schemas.microsoft.com/office/drawing/2018/hyperlinkcolor" val="tx"/>
                    </a:ext>
                  </a:extLst>
                </a:hlinkClick>
              </a:rPr>
              <a:t>DPI Guidance for HCSE Aid</a:t>
            </a:r>
            <a:endParaRPr sz="2240" b="0" dirty="0"/>
          </a:p>
        </p:txBody>
      </p:sp>
    </p:spTree>
    <p:extLst>
      <p:ext uri="{BB962C8B-B14F-4D97-AF65-F5344CB8AC3E}">
        <p14:creationId xmlns:p14="http://schemas.microsoft.com/office/powerpoint/2010/main" val="192464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The Claim Process</a:t>
            </a:r>
            <a:endParaRPr/>
          </a:p>
        </p:txBody>
      </p:sp>
      <p:sp>
        <p:nvSpPr>
          <p:cNvPr id="79" name="Google Shape;79;p17"/>
          <p:cNvSpPr txBox="1">
            <a:spLocks noGrp="1"/>
          </p:cNvSpPr>
          <p:nvPr>
            <p:ph type="body" idx="2"/>
          </p:nvPr>
        </p:nvSpPr>
        <p:spPr>
          <a:xfrm>
            <a:off x="592025" y="997100"/>
            <a:ext cx="7520700" cy="6627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140"/>
              <a:buNone/>
            </a:pPr>
            <a:r>
              <a:rPr lang="en" sz="1800" dirty="0">
                <a:latin typeface="Lato" panose="020F0502020204030203" pitchFamily="34" charset="0"/>
              </a:rPr>
              <a:t>LEAs submit expenses via an online claim application located in the Wisconsin School Finance Portal (WiSFiP)</a:t>
            </a:r>
            <a:endParaRPr sz="1800" dirty="0">
              <a:latin typeface="Lato" panose="020F0502020204030203" pitchFamily="34" charset="0"/>
            </a:endParaRPr>
          </a:p>
          <a:p>
            <a:pPr marL="342789" lvl="0" indent="0" algn="l" rtl="0">
              <a:lnSpc>
                <a:spcPct val="150000"/>
              </a:lnSpc>
              <a:spcBef>
                <a:spcPts val="375"/>
              </a:spcBef>
              <a:spcAft>
                <a:spcPts val="439"/>
              </a:spcAft>
              <a:buSzPts val="523"/>
              <a:buNone/>
            </a:pPr>
            <a:endParaRPr sz="2240" dirty="0"/>
          </a:p>
        </p:txBody>
      </p:sp>
      <p:pic>
        <p:nvPicPr>
          <p:cNvPr id="80" name="Google Shape;80;p17"/>
          <p:cNvPicPr preferRelativeResize="0"/>
          <p:nvPr/>
        </p:nvPicPr>
        <p:blipFill>
          <a:blip r:embed="rId3">
            <a:alphaModFix/>
          </a:blip>
          <a:stretch>
            <a:fillRect/>
          </a:stretch>
        </p:blipFill>
        <p:spPr>
          <a:xfrm>
            <a:off x="1394963" y="1948000"/>
            <a:ext cx="6277876" cy="2993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dirty="0"/>
              <a:t>High Cost Special Education Aid</a:t>
            </a:r>
            <a:endParaRPr dirty="0"/>
          </a:p>
        </p:txBody>
      </p:sp>
      <p:sp>
        <p:nvSpPr>
          <p:cNvPr id="72" name="Google Shape;72;p16"/>
          <p:cNvSpPr txBox="1">
            <a:spLocks noGrp="1"/>
          </p:cNvSpPr>
          <p:nvPr>
            <p:ph type="body" idx="2"/>
          </p:nvPr>
        </p:nvSpPr>
        <p:spPr>
          <a:xfrm>
            <a:off x="61722" y="921600"/>
            <a:ext cx="8948166" cy="3469778"/>
          </a:xfrm>
          <a:prstGeom prst="rect">
            <a:avLst/>
          </a:prstGeom>
          <a:noFill/>
          <a:ln>
            <a:noFill/>
          </a:ln>
        </p:spPr>
        <p:txBody>
          <a:bodyPr spcFirstLastPara="1" wrap="square" lIns="91425" tIns="45700" rIns="91425" bIns="45700" anchor="t" anchorCtr="0">
            <a:noAutofit/>
          </a:bodyPr>
          <a:lstStyle/>
          <a:p>
            <a:pPr marL="342789" lvl="0" indent="0" algn="l" rtl="0">
              <a:spcBef>
                <a:spcPts val="375"/>
              </a:spcBef>
              <a:spcAft>
                <a:spcPts val="0"/>
              </a:spcAft>
              <a:buSzPts val="523"/>
              <a:buNone/>
            </a:pPr>
            <a:r>
              <a:rPr lang="en-US" sz="1800" dirty="0">
                <a:solidFill>
                  <a:schemeClr val="tx1"/>
                </a:solidFill>
                <a:latin typeface="Lato" panose="020F0502020204030203" pitchFamily="34" charset="0"/>
              </a:rPr>
              <a:t>Items needed for your claim</a:t>
            </a:r>
            <a:endParaRPr sz="1800" dirty="0">
              <a:solidFill>
                <a:schemeClr val="tx1"/>
              </a:solidFill>
              <a:latin typeface="Lato" panose="020F0502020204030203" pitchFamily="34" charset="0"/>
            </a:endParaRPr>
          </a:p>
          <a:p>
            <a:pPr marL="914400" indent="-370840">
              <a:spcBef>
                <a:spcPts val="439"/>
              </a:spcBef>
              <a:buSzPts val="2240"/>
            </a:pPr>
            <a:r>
              <a:rPr lang="en-US" sz="1800" dirty="0">
                <a:solidFill>
                  <a:schemeClr val="tx1"/>
                </a:solidFill>
                <a:latin typeface="Lato" panose="020F0502020204030203" pitchFamily="34" charset="0"/>
                <a:hlinkClick r:id="rId3"/>
              </a:rPr>
              <a:t>Access to </a:t>
            </a:r>
            <a:r>
              <a:rPr lang="en-US" sz="1800" dirty="0" err="1">
                <a:solidFill>
                  <a:schemeClr val="tx1"/>
                </a:solidFill>
                <a:latin typeface="Lato" panose="020F0502020204030203" pitchFamily="34" charset="0"/>
                <a:hlinkClick r:id="rId3"/>
              </a:rPr>
              <a:t>WiSFiP</a:t>
            </a:r>
            <a:r>
              <a:rPr lang="en-US" sz="1800" dirty="0">
                <a:solidFill>
                  <a:schemeClr val="tx1"/>
                </a:solidFill>
                <a:latin typeface="Lato" panose="020F0502020204030203" pitchFamily="34" charset="0"/>
                <a:hlinkClick r:id="rId3"/>
              </a:rPr>
              <a:t> </a:t>
            </a:r>
            <a:r>
              <a:rPr lang="en-US" sz="1800" dirty="0">
                <a:solidFill>
                  <a:schemeClr val="tx1"/>
                </a:solidFill>
                <a:latin typeface="Lato" panose="020F0502020204030203" pitchFamily="34" charset="0"/>
              </a:rPr>
              <a:t>as Student Data Administrator Role by DSA</a:t>
            </a:r>
          </a:p>
          <a:p>
            <a:pPr marL="914400" lvl="0" indent="-370840" algn="l" rtl="0">
              <a:spcBef>
                <a:spcPts val="439"/>
              </a:spcBef>
              <a:spcAft>
                <a:spcPts val="0"/>
              </a:spcAft>
              <a:buSzPts val="2240"/>
              <a:buChar char="•"/>
            </a:pPr>
            <a:r>
              <a:rPr lang="en-US" sz="1800" dirty="0">
                <a:solidFill>
                  <a:schemeClr val="tx1"/>
                </a:solidFill>
                <a:latin typeface="Lato" panose="020F0502020204030203" pitchFamily="34" charset="0"/>
              </a:rPr>
              <a:t>Accurate </a:t>
            </a:r>
            <a:r>
              <a:rPr lang="en-US" sz="1800" dirty="0" err="1">
                <a:solidFill>
                  <a:schemeClr val="tx1"/>
                </a:solidFill>
                <a:latin typeface="Lato" panose="020F0502020204030203" pitchFamily="34" charset="0"/>
              </a:rPr>
              <a:t>WISEid</a:t>
            </a:r>
            <a:r>
              <a:rPr lang="en-US" sz="1800" dirty="0">
                <a:solidFill>
                  <a:schemeClr val="tx1"/>
                </a:solidFill>
                <a:latin typeface="Lato" panose="020F0502020204030203" pitchFamily="34" charset="0"/>
              </a:rPr>
              <a:t> Student Data in your SIS</a:t>
            </a:r>
          </a:p>
          <a:p>
            <a:pPr marL="1371600" lvl="1" indent="-370840">
              <a:lnSpc>
                <a:spcPct val="100000"/>
              </a:lnSpc>
              <a:buSzPts val="2240"/>
              <a:buFont typeface="Arial"/>
              <a:buChar char="•"/>
            </a:pPr>
            <a:r>
              <a:rPr lang="en-US" sz="1200" dirty="0">
                <a:solidFill>
                  <a:srgbClr val="000000"/>
                </a:solidFill>
                <a:effectLst/>
                <a:latin typeface="Lato" panose="020F0502020204030203" pitchFamily="34" charset="0"/>
              </a:rPr>
              <a:t>Student was enrolled during the 22-23 year</a:t>
            </a:r>
          </a:p>
          <a:p>
            <a:pPr marL="1371600" lvl="1" indent="-370840">
              <a:lnSpc>
                <a:spcPct val="100000"/>
              </a:lnSpc>
              <a:buSzPts val="2240"/>
              <a:buChar char="•"/>
            </a:pPr>
            <a:r>
              <a:rPr lang="en-US" sz="1200" dirty="0">
                <a:solidFill>
                  <a:srgbClr val="000000"/>
                </a:solidFill>
                <a:effectLst/>
                <a:latin typeface="Lato" panose="020F0502020204030203" pitchFamily="34" charset="0"/>
                <a:ea typeface="Calibri" panose="020F0502020204030204" pitchFamily="34" charset="0"/>
              </a:rPr>
              <a:t>Student was identified as Special Ed with identified disability </a:t>
            </a:r>
          </a:p>
          <a:p>
            <a:pPr marL="1371600" lvl="1" indent="-370840">
              <a:lnSpc>
                <a:spcPct val="100000"/>
              </a:lnSpc>
              <a:buSzPts val="2240"/>
              <a:buFont typeface="Arial"/>
              <a:buChar char="•"/>
            </a:pPr>
            <a:r>
              <a:rPr lang="en-US" sz="1200" dirty="0">
                <a:solidFill>
                  <a:srgbClr val="000000"/>
                </a:solidFill>
                <a:effectLst/>
                <a:latin typeface="Lato" panose="020F0502020204030203" pitchFamily="34" charset="0"/>
              </a:rPr>
              <a:t>No other district can claim enrollment</a:t>
            </a:r>
            <a:endParaRPr sz="1158" dirty="0">
              <a:solidFill>
                <a:schemeClr val="tx1"/>
              </a:solidFill>
              <a:latin typeface="Lato" panose="020F0502020204030203" pitchFamily="34" charset="0"/>
            </a:endParaRPr>
          </a:p>
          <a:p>
            <a:pPr marL="914400" lvl="0" indent="-370840" algn="l" rtl="0">
              <a:spcBef>
                <a:spcPts val="0"/>
              </a:spcBef>
              <a:spcAft>
                <a:spcPts val="0"/>
              </a:spcAft>
              <a:buSzPts val="2240"/>
              <a:buChar char="•"/>
            </a:pPr>
            <a:r>
              <a:rPr lang="en-US" sz="1800" dirty="0">
                <a:solidFill>
                  <a:schemeClr val="tx1"/>
                </a:solidFill>
                <a:latin typeface="Lato" panose="020F0502020204030203" pitchFamily="34" charset="0"/>
              </a:rPr>
              <a:t>Accurate FAPE Student Data if student attends another LEA other than Resident LEA, may require LEA contact for </a:t>
            </a:r>
            <a:r>
              <a:rPr lang="en-US" sz="1800">
                <a:solidFill>
                  <a:schemeClr val="tx1"/>
                </a:solidFill>
                <a:latin typeface="Lato" panose="020F0502020204030203" pitchFamily="34" charset="0"/>
              </a:rPr>
              <a:t>record agreement</a:t>
            </a:r>
            <a:endParaRPr sz="2240" dirty="0">
              <a:latin typeface="Lato" panose="020F0502020204030203" pitchFamily="34" charset="0"/>
            </a:endParaRPr>
          </a:p>
          <a:p>
            <a:pPr marL="0" lvl="0" indent="0" algn="r" rtl="0">
              <a:lnSpc>
                <a:spcPct val="100000"/>
              </a:lnSpc>
              <a:buClr>
                <a:schemeClr val="dk1"/>
              </a:buClr>
              <a:buSzPts val="1100"/>
              <a:buFont typeface="Arial"/>
              <a:buNone/>
            </a:pPr>
            <a:r>
              <a:rPr lang="en" sz="1500" b="0" i="1" u="sng" dirty="0">
                <a:solidFill>
                  <a:schemeClr val="accent5"/>
                </a:solidFill>
                <a:hlinkClick r:id="rId4">
                  <a:extLst>
                    <a:ext uri="{A12FA001-AC4F-418D-AE19-62706E023703}">
                      <ahyp:hlinkClr xmlns:ahyp="http://schemas.microsoft.com/office/drawing/2018/hyperlinkcolor" val="tx"/>
                    </a:ext>
                  </a:extLst>
                </a:hlinkClick>
              </a:rPr>
              <a:t>WISEid Not Found Error Fixes</a:t>
            </a:r>
            <a:endParaRPr lang="en" sz="1500" b="0" i="1" u="sng" dirty="0">
              <a:solidFill>
                <a:schemeClr val="accent5"/>
              </a:solidFill>
              <a:hlinkClick r:id="rId5">
                <a:extLst>
                  <a:ext uri="{A12FA001-AC4F-418D-AE19-62706E023703}">
                    <ahyp:hlinkClr xmlns:ahyp="http://schemas.microsoft.com/office/drawing/2018/hyperlinkcolor" val="tx"/>
                  </a:ext>
                </a:extLst>
              </a:hlinkClick>
            </a:endParaRPr>
          </a:p>
          <a:p>
            <a:pPr marL="0" lvl="0" indent="0" algn="r" rtl="0">
              <a:lnSpc>
                <a:spcPct val="100000"/>
              </a:lnSpc>
              <a:buClr>
                <a:schemeClr val="dk1"/>
              </a:buClr>
              <a:buSzPts val="1100"/>
              <a:buFont typeface="Arial"/>
              <a:buNone/>
            </a:pPr>
            <a:r>
              <a:rPr lang="en" sz="1500" b="0" i="1" u="sng" dirty="0">
                <a:solidFill>
                  <a:schemeClr val="accent5"/>
                </a:solidFill>
                <a:hlinkClick r:id="rId5">
                  <a:extLst>
                    <a:ext uri="{A12FA001-AC4F-418D-AE19-62706E023703}">
                      <ahyp:hlinkClr xmlns:ahyp="http://schemas.microsoft.com/office/drawing/2018/hyperlinkcolor" val="tx"/>
                    </a:ext>
                  </a:extLst>
                </a:hlinkClick>
              </a:rPr>
              <a:t>DPI Guidance for HCSE Aid</a:t>
            </a:r>
            <a:endParaRPr lang="en" sz="1500" b="0" i="1" u="sng" dirty="0">
              <a:solidFill>
                <a:schemeClr val="accent5"/>
              </a:solidFill>
            </a:endParaRPr>
          </a:p>
          <a:p>
            <a:pPr marL="0" lvl="0" indent="0" algn="r" rtl="0">
              <a:lnSpc>
                <a:spcPct val="100000"/>
              </a:lnSpc>
              <a:buClr>
                <a:schemeClr val="dk1"/>
              </a:buClr>
              <a:buSzPts val="1100"/>
              <a:buFont typeface="Arial"/>
              <a:buNone/>
            </a:pPr>
            <a:r>
              <a:rPr lang="en" sz="1500" b="0" i="1" u="sng" dirty="0">
                <a:solidFill>
                  <a:schemeClr val="accent5"/>
                </a:solidFill>
                <a:hlinkClick r:id="rId6"/>
              </a:rPr>
              <a:t>High-Cost Special Ed Tracking Template</a:t>
            </a:r>
            <a:endParaRPr sz="2240" b="0" dirty="0"/>
          </a:p>
        </p:txBody>
      </p:sp>
    </p:spTree>
    <p:extLst>
      <p:ext uri="{BB962C8B-B14F-4D97-AF65-F5344CB8AC3E}">
        <p14:creationId xmlns:p14="http://schemas.microsoft.com/office/powerpoint/2010/main" val="257992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dirty="0"/>
              <a:t>Identifying High-Cost SPED Students</a:t>
            </a:r>
            <a:endParaRPr dirty="0"/>
          </a:p>
        </p:txBody>
      </p:sp>
      <p:sp>
        <p:nvSpPr>
          <p:cNvPr id="87" name="Google Shape;87;p18"/>
          <p:cNvSpPr txBox="1">
            <a:spLocks noGrp="1"/>
          </p:cNvSpPr>
          <p:nvPr>
            <p:ph type="body" idx="2"/>
          </p:nvPr>
        </p:nvSpPr>
        <p:spPr>
          <a:xfrm>
            <a:off x="301258" y="992151"/>
            <a:ext cx="7819200" cy="3305400"/>
          </a:xfrm>
          <a:prstGeom prst="rect">
            <a:avLst/>
          </a:prstGeom>
          <a:noFill/>
          <a:ln>
            <a:noFill/>
          </a:ln>
        </p:spPr>
        <p:txBody>
          <a:bodyPr spcFirstLastPara="1" wrap="square" lIns="91425" tIns="45700" rIns="91425" bIns="45700" anchor="t" anchorCtr="0">
            <a:normAutofit fontScale="25000" lnSpcReduction="20000"/>
          </a:bodyPr>
          <a:lstStyle/>
          <a:p>
            <a:pPr rtl="0" fontAlgn="base">
              <a:spcBef>
                <a:spcPts val="0"/>
              </a:spcBef>
              <a:spcAft>
                <a:spcPts val="0"/>
              </a:spcAft>
              <a:buFont typeface="Arial" panose="020B0604020202020204" pitchFamily="34" charset="0"/>
              <a:buChar char="•"/>
            </a:pPr>
            <a:r>
              <a:rPr lang="en-US" sz="7200" i="0" u="none" strike="noStrike" dirty="0">
                <a:solidFill>
                  <a:schemeClr val="tx1"/>
                </a:solidFill>
                <a:effectLst/>
                <a:latin typeface="Lato" panose="020F0502020204030203" pitchFamily="34" charset="0"/>
              </a:rPr>
              <a:t>What if my special education director comes back and states we don’t have any eligible students?</a:t>
            </a:r>
          </a:p>
          <a:p>
            <a:pPr rtl="0" fontAlgn="base">
              <a:spcBef>
                <a:spcPts val="0"/>
              </a:spcBef>
              <a:spcAft>
                <a:spcPts val="0"/>
              </a:spcAft>
              <a:buFont typeface="Arial" panose="020B0604020202020204" pitchFamily="34" charset="0"/>
              <a:buChar char="•"/>
            </a:pPr>
            <a:r>
              <a:rPr lang="en-US" sz="7200" i="0" u="none" strike="noStrike" dirty="0">
                <a:solidFill>
                  <a:schemeClr val="tx1"/>
                </a:solidFill>
                <a:effectLst/>
                <a:latin typeface="Lato" panose="020F0502020204030203" pitchFamily="34" charset="0"/>
              </a:rPr>
              <a:t>Leading questions:</a:t>
            </a:r>
          </a:p>
          <a:p>
            <a:pPr marL="742950" lvl="1" indent="-285750" rtl="0" fontAlgn="base">
              <a:spcBef>
                <a:spcPts val="0"/>
              </a:spcBef>
              <a:spcAft>
                <a:spcPts val="0"/>
              </a:spcAft>
              <a:buFont typeface="Arial" panose="020B0604020202020204" pitchFamily="34" charset="0"/>
              <a:buChar char="•"/>
            </a:pPr>
            <a:r>
              <a:rPr lang="en-US" sz="7200" b="1" i="0" u="none" strike="noStrike" dirty="0">
                <a:solidFill>
                  <a:schemeClr val="tx1"/>
                </a:solidFill>
                <a:effectLst/>
                <a:latin typeface="Lato" panose="020F0502020204030203" pitchFamily="34" charset="0"/>
              </a:rPr>
              <a:t>Any students in alternative programs/placements due to IEP?</a:t>
            </a:r>
          </a:p>
          <a:p>
            <a:pPr marL="742950" lvl="1" indent="-285750" rtl="0" fontAlgn="base">
              <a:spcBef>
                <a:spcPts val="0"/>
              </a:spcBef>
              <a:spcAft>
                <a:spcPts val="0"/>
              </a:spcAft>
              <a:buFont typeface="Arial" panose="020B0604020202020204" pitchFamily="34" charset="0"/>
              <a:buChar char="•"/>
            </a:pPr>
            <a:r>
              <a:rPr lang="en-US" sz="7200" b="1" i="0" u="none" strike="noStrike" dirty="0">
                <a:solidFill>
                  <a:schemeClr val="tx1"/>
                </a:solidFill>
                <a:effectLst/>
                <a:latin typeface="Lato" panose="020F0502020204030203" pitchFamily="34" charset="0"/>
              </a:rPr>
              <a:t>Students with one-on-one aides in IEP?</a:t>
            </a:r>
          </a:p>
          <a:p>
            <a:pPr marL="742950" lvl="1" indent="-285750" rtl="0" fontAlgn="base">
              <a:spcBef>
                <a:spcPts val="0"/>
              </a:spcBef>
              <a:spcAft>
                <a:spcPts val="0"/>
              </a:spcAft>
              <a:buFont typeface="Arial" panose="020B0604020202020204" pitchFamily="34" charset="0"/>
              <a:buChar char="•"/>
            </a:pPr>
            <a:r>
              <a:rPr lang="en-US" sz="7200" b="1" i="0" u="none" strike="noStrike" dirty="0">
                <a:solidFill>
                  <a:schemeClr val="tx1"/>
                </a:solidFill>
                <a:effectLst/>
                <a:latin typeface="Lato" panose="020F0502020204030203" pitchFamily="34" charset="0"/>
              </a:rPr>
              <a:t>SPED programs or classrooms with low student to teacher ratios?</a:t>
            </a:r>
          </a:p>
          <a:p>
            <a:pPr marL="742950" lvl="1" indent="-285750" rtl="0" fontAlgn="base">
              <a:spcBef>
                <a:spcPts val="0"/>
              </a:spcBef>
              <a:spcAft>
                <a:spcPts val="0"/>
              </a:spcAft>
              <a:buFont typeface="Arial" panose="020B0604020202020204" pitchFamily="34" charset="0"/>
              <a:buChar char="•"/>
            </a:pPr>
            <a:r>
              <a:rPr lang="en-US" sz="7200" b="1" i="0" u="none" strike="noStrike" dirty="0">
                <a:solidFill>
                  <a:schemeClr val="tx1"/>
                </a:solidFill>
                <a:effectLst/>
                <a:latin typeface="Lato" panose="020F0502020204030203" pitchFamily="34" charset="0"/>
              </a:rPr>
              <a:t>Students with transportation in IEP?</a:t>
            </a:r>
          </a:p>
          <a:p>
            <a:pPr marL="742950" lvl="1" indent="-285750" rtl="0" fontAlgn="base">
              <a:spcBef>
                <a:spcPts val="0"/>
              </a:spcBef>
              <a:spcAft>
                <a:spcPts val="0"/>
              </a:spcAft>
              <a:buFont typeface="Arial" panose="020B0604020202020204" pitchFamily="34" charset="0"/>
              <a:buChar char="•"/>
            </a:pPr>
            <a:r>
              <a:rPr lang="en-US" sz="7200" b="1" i="0" u="none" strike="noStrike" dirty="0">
                <a:solidFill>
                  <a:schemeClr val="tx1"/>
                </a:solidFill>
                <a:effectLst/>
                <a:latin typeface="Lato" panose="020F0502020204030203" pitchFamily="34" charset="0"/>
              </a:rPr>
              <a:t>It’s your responsibility to file and determine eligibility, start tracking early </a:t>
            </a:r>
            <a:r>
              <a:rPr lang="en-US" sz="7200" b="1" dirty="0">
                <a:solidFill>
                  <a:schemeClr val="tx1"/>
                </a:solidFill>
                <a:latin typeface="Lato" panose="020F0502020204030203" pitchFamily="34" charset="0"/>
              </a:rPr>
              <a:t>at the beginning of the year</a:t>
            </a:r>
            <a:endParaRPr lang="en-US" sz="1800" b="1" dirty="0">
              <a:latin typeface="Lato" panose="020F0502020204030203" pitchFamily="34" charset="0"/>
            </a:endParaRPr>
          </a:p>
          <a:p>
            <a:pPr marL="0" lvl="0" indent="0" algn="r" rtl="0">
              <a:lnSpc>
                <a:spcPct val="150000"/>
              </a:lnSpc>
              <a:spcBef>
                <a:spcPts val="439"/>
              </a:spcBef>
              <a:spcAft>
                <a:spcPts val="439"/>
              </a:spcAft>
              <a:buNone/>
            </a:pPr>
            <a:r>
              <a:rPr lang="en" sz="5600" b="0" i="1" u="sng" dirty="0">
                <a:solidFill>
                  <a:schemeClr val="hlink"/>
                </a:solidFill>
                <a:hlinkClick r:id="rId3"/>
              </a:rPr>
              <a:t>DPI Guidance for HCSE Aid</a:t>
            </a:r>
            <a:endParaRPr sz="5600" b="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Categories of Costs</a:t>
            </a:r>
            <a:endParaRPr/>
          </a:p>
        </p:txBody>
      </p:sp>
      <p:sp>
        <p:nvSpPr>
          <p:cNvPr id="94" name="Google Shape;94;p19"/>
          <p:cNvSpPr txBox="1">
            <a:spLocks noGrp="1"/>
          </p:cNvSpPr>
          <p:nvPr>
            <p:ph type="body" idx="2"/>
          </p:nvPr>
        </p:nvSpPr>
        <p:spPr>
          <a:xfrm>
            <a:off x="766925" y="1197424"/>
            <a:ext cx="7381500" cy="3439889"/>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50000"/>
              </a:lnSpc>
              <a:spcBef>
                <a:spcPts val="0"/>
              </a:spcBef>
              <a:spcAft>
                <a:spcPts val="0"/>
              </a:spcAft>
              <a:buClr>
                <a:schemeClr val="dk1"/>
              </a:buClr>
              <a:buSzPts val="2400"/>
              <a:buNone/>
            </a:pPr>
            <a:r>
              <a:rPr lang="en" sz="1900" dirty="0">
                <a:latin typeface="Lato" panose="020F0502020204030203" pitchFamily="34" charset="0"/>
              </a:rPr>
              <a:t>Three categories of costs:</a:t>
            </a:r>
            <a:endParaRPr sz="1900" dirty="0">
              <a:latin typeface="Lato" panose="020F0502020204030203" pitchFamily="34" charset="0"/>
            </a:endParaRPr>
          </a:p>
          <a:p>
            <a:pPr marL="799989" lvl="1" indent="-457200" algn="l" rtl="0">
              <a:lnSpc>
                <a:spcPct val="150000"/>
              </a:lnSpc>
              <a:spcBef>
                <a:spcPts val="814"/>
              </a:spcBef>
              <a:spcAft>
                <a:spcPts val="0"/>
              </a:spcAft>
              <a:buClr>
                <a:schemeClr val="dk1"/>
              </a:buClr>
              <a:buSzPts val="2000"/>
              <a:buFont typeface="Arial" panose="020B0604020202020204" pitchFamily="34" charset="0"/>
              <a:buChar char="•"/>
            </a:pPr>
            <a:r>
              <a:rPr lang="en" sz="1800" b="1" dirty="0">
                <a:latin typeface="Lato" panose="020F0502020204030203" pitchFamily="34" charset="0"/>
              </a:rPr>
              <a:t>Child-Specific (1-on-1 aides, placements, etc.)</a:t>
            </a:r>
            <a:endParaRPr sz="1800" b="1" dirty="0">
              <a:latin typeface="Lato" panose="020F0502020204030203" pitchFamily="34" charset="0"/>
            </a:endParaRPr>
          </a:p>
          <a:p>
            <a:pPr marL="799989" lvl="1" indent="-457200" algn="l" rtl="0">
              <a:lnSpc>
                <a:spcPct val="150000"/>
              </a:lnSpc>
              <a:spcBef>
                <a:spcPts val="375"/>
              </a:spcBef>
              <a:spcAft>
                <a:spcPts val="0"/>
              </a:spcAft>
              <a:buClr>
                <a:schemeClr val="dk1"/>
              </a:buClr>
              <a:buSzPts val="2000"/>
              <a:buFont typeface="Arial" panose="020B0604020202020204" pitchFamily="34" charset="0"/>
              <a:buChar char="•"/>
            </a:pPr>
            <a:r>
              <a:rPr lang="en" sz="1800" b="1" dirty="0">
                <a:latin typeface="Lato" panose="020F0502020204030203" pitchFamily="34" charset="0"/>
              </a:rPr>
              <a:t>Program (transition, speech/language, etc.)</a:t>
            </a:r>
            <a:endParaRPr sz="1800" b="1" dirty="0">
              <a:latin typeface="Lato" panose="020F0502020204030203" pitchFamily="34" charset="0"/>
            </a:endParaRPr>
          </a:p>
          <a:p>
            <a:pPr marL="799989" lvl="1" indent="-457200" algn="l" rtl="0">
              <a:lnSpc>
                <a:spcPct val="150000"/>
              </a:lnSpc>
              <a:spcBef>
                <a:spcPts val="375"/>
              </a:spcBef>
              <a:spcAft>
                <a:spcPts val="0"/>
              </a:spcAft>
              <a:buClr>
                <a:schemeClr val="dk1"/>
              </a:buClr>
              <a:buSzPts val="2000"/>
              <a:buFont typeface="Arial" panose="020B0604020202020204" pitchFamily="34" charset="0"/>
              <a:buChar char="•"/>
            </a:pPr>
            <a:r>
              <a:rPr lang="en" sz="1800" b="1" dirty="0">
                <a:latin typeface="Lato" panose="020F0502020204030203" pitchFamily="34" charset="0"/>
              </a:rPr>
              <a:t>Specified Services (non-administrative pupil services)</a:t>
            </a:r>
          </a:p>
          <a:p>
            <a:pPr marL="342789" indent="-457200">
              <a:spcBef>
                <a:spcPts val="375"/>
              </a:spcBef>
              <a:buSzPts val="2000"/>
              <a:buFont typeface="Arial" panose="020B0604020202020204" pitchFamily="34" charset="0"/>
              <a:buChar char="•"/>
            </a:pPr>
            <a:r>
              <a:rPr lang="en-US" sz="1900" b="1" dirty="0">
                <a:latin typeface="Lato" panose="020F0502020204030203" pitchFamily="34" charset="0"/>
                <a:hlinkClick r:id="rId3"/>
              </a:rPr>
              <a:t>Choose Student or Program Cost</a:t>
            </a:r>
            <a:endParaRPr sz="1900" b="1" dirty="0">
              <a:latin typeface="Lato" panose="020F0502020204030203" pitchFamily="34" charset="0"/>
            </a:endParaRPr>
          </a:p>
          <a:p>
            <a:pPr marL="0" lvl="0" indent="0" algn="r" rtl="0">
              <a:spcBef>
                <a:spcPts val="1200"/>
              </a:spcBef>
              <a:spcAft>
                <a:spcPts val="0"/>
              </a:spcAft>
              <a:buNone/>
            </a:pPr>
            <a:endParaRPr sz="2000" dirty="0"/>
          </a:p>
          <a:p>
            <a:pPr marL="0" lvl="0" indent="0" algn="r" rtl="0">
              <a:spcBef>
                <a:spcPts val="439"/>
              </a:spcBef>
              <a:spcAft>
                <a:spcPts val="439"/>
              </a:spcAft>
              <a:buNone/>
            </a:pPr>
            <a:r>
              <a:rPr lang="en" sz="1400" b="0" i="1" u="sng" dirty="0">
                <a:solidFill>
                  <a:schemeClr val="hlink"/>
                </a:solidFill>
                <a:hlinkClick r:id="rId4"/>
              </a:rPr>
              <a:t>High Cost Special Education FAQ</a:t>
            </a:r>
            <a:endParaRP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a:extLst>
            <a:ext uri="{FF2B5EF4-FFF2-40B4-BE49-F238E27FC236}">
              <a16:creationId xmlns:a16="http://schemas.microsoft.com/office/drawing/2014/main" id="{C43DBB50-5459-1656-0D5D-C33EBFA39BD2}"/>
            </a:ext>
          </a:extLst>
        </p:cNvPr>
        <p:cNvGrpSpPr/>
        <p:nvPr/>
      </p:nvGrpSpPr>
      <p:grpSpPr>
        <a:xfrm>
          <a:off x="0" y="0"/>
          <a:ext cx="0" cy="0"/>
          <a:chOff x="0" y="0"/>
          <a:chExt cx="0" cy="0"/>
        </a:xfrm>
      </p:grpSpPr>
      <p:sp>
        <p:nvSpPr>
          <p:cNvPr id="93" name="Google Shape;93;p19">
            <a:extLst>
              <a:ext uri="{FF2B5EF4-FFF2-40B4-BE49-F238E27FC236}">
                <a16:creationId xmlns:a16="http://schemas.microsoft.com/office/drawing/2014/main" id="{EE5C640A-82AD-925E-27FE-7F59FC1D9147}"/>
              </a:ext>
            </a:extLst>
          </p:cNvPr>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dirty="0"/>
              <a:t>Common Issues </a:t>
            </a:r>
            <a:endParaRPr dirty="0"/>
          </a:p>
        </p:txBody>
      </p:sp>
      <p:sp>
        <p:nvSpPr>
          <p:cNvPr id="94" name="Google Shape;94;p19">
            <a:extLst>
              <a:ext uri="{FF2B5EF4-FFF2-40B4-BE49-F238E27FC236}">
                <a16:creationId xmlns:a16="http://schemas.microsoft.com/office/drawing/2014/main" id="{CB724511-B0F1-306F-9663-2014A330134F}"/>
              </a:ext>
            </a:extLst>
          </p:cNvPr>
          <p:cNvSpPr txBox="1">
            <a:spLocks noGrp="1"/>
          </p:cNvSpPr>
          <p:nvPr>
            <p:ph type="body" idx="2"/>
          </p:nvPr>
        </p:nvSpPr>
        <p:spPr>
          <a:xfrm>
            <a:off x="714698" y="921600"/>
            <a:ext cx="8028085" cy="3892996"/>
          </a:xfrm>
          <a:prstGeom prst="rect">
            <a:avLst/>
          </a:prstGeom>
          <a:noFill/>
          <a:ln>
            <a:noFill/>
          </a:ln>
        </p:spPr>
        <p:txBody>
          <a:bodyPr spcFirstLastPara="1" wrap="square" lIns="91425" tIns="45700" rIns="91425" bIns="45700" anchor="t" anchorCtr="0">
            <a:normAutofit fontScale="32500" lnSpcReduction="20000"/>
          </a:bodyPr>
          <a:lstStyle/>
          <a:p>
            <a:pPr marL="799465" lvl="1" indent="-457200" algn="l" rtl="0">
              <a:lnSpc>
                <a:spcPct val="150000"/>
              </a:lnSpc>
              <a:spcBef>
                <a:spcPts val="814"/>
              </a:spcBef>
              <a:spcAft>
                <a:spcPts val="0"/>
              </a:spcAft>
              <a:buClr>
                <a:schemeClr val="dk1"/>
              </a:buClr>
              <a:buSzPts val="2000"/>
              <a:buFont typeface="Arial" panose="020B0604020202020204" pitchFamily="34" charset="0"/>
              <a:buChar char="•"/>
            </a:pPr>
            <a:r>
              <a:rPr lang="en-US" sz="3200" b="1" dirty="0">
                <a:latin typeface="Lato" panose="020F0502020204030203" pitchFamily="34" charset="0"/>
              </a:rPr>
              <a:t>No Valid License</a:t>
            </a:r>
            <a:endParaRPr lang="en-US"/>
          </a:p>
          <a:p>
            <a:pPr marL="1256665" lvl="2" indent="-457200">
              <a:lnSpc>
                <a:spcPct val="100000"/>
              </a:lnSpc>
              <a:spcBef>
                <a:spcPts val="814"/>
              </a:spcBef>
              <a:buSzPts val="2000"/>
              <a:buFont typeface="Arial" panose="020B0604020202020204" pitchFamily="34" charset="0"/>
              <a:buChar char="•"/>
            </a:pPr>
            <a:r>
              <a:rPr lang="en-US" sz="3200" b="1" dirty="0">
                <a:latin typeface="Lato"/>
              </a:rPr>
              <a:t>License entity number or license electronic file number (EFN) only, not license number</a:t>
            </a:r>
          </a:p>
          <a:p>
            <a:pPr marL="1256665" lvl="2" indent="-457200">
              <a:lnSpc>
                <a:spcPct val="100000"/>
              </a:lnSpc>
              <a:spcBef>
                <a:spcPts val="814"/>
              </a:spcBef>
              <a:buSzPts val="2000"/>
              <a:buFont typeface="Arial" panose="020B0604020202020204" pitchFamily="34" charset="0"/>
              <a:buChar char="•"/>
            </a:pPr>
            <a:r>
              <a:rPr lang="en-US" sz="3200" b="1" dirty="0">
                <a:latin typeface="Lato" panose="020F0502020204030203" pitchFamily="34" charset="0"/>
              </a:rPr>
              <a:t>Wrong or no name match with license number</a:t>
            </a:r>
          </a:p>
          <a:p>
            <a:pPr marL="1256665" lvl="2" indent="-457200">
              <a:lnSpc>
                <a:spcPct val="100000"/>
              </a:lnSpc>
              <a:spcBef>
                <a:spcPts val="814"/>
              </a:spcBef>
              <a:buSzPts val="2000"/>
              <a:buFont typeface="Arial" panose="020B0604020202020204" pitchFamily="34" charset="0"/>
              <a:buChar char="•"/>
            </a:pPr>
            <a:r>
              <a:rPr lang="en-US" sz="3200" b="1" dirty="0">
                <a:latin typeface="Lato" panose="020F0502020204030203" pitchFamily="34" charset="0"/>
              </a:rPr>
              <a:t>Incorrect coding</a:t>
            </a:r>
            <a:endParaRPr sz="3200" b="1" dirty="0">
              <a:latin typeface="Lato" panose="020F0502020204030203" pitchFamily="34" charset="0"/>
            </a:endParaRPr>
          </a:p>
          <a:p>
            <a:pPr marL="799465" lvl="1" indent="-457200" algn="l" rtl="0">
              <a:lnSpc>
                <a:spcPct val="150000"/>
              </a:lnSpc>
              <a:spcBef>
                <a:spcPts val="375"/>
              </a:spcBef>
              <a:spcAft>
                <a:spcPts val="0"/>
              </a:spcAft>
              <a:buClr>
                <a:schemeClr val="dk1"/>
              </a:buClr>
              <a:buSzPts val="2000"/>
              <a:buFont typeface="Arial" panose="020B0604020202020204" pitchFamily="34" charset="0"/>
              <a:buChar char="•"/>
            </a:pPr>
            <a:r>
              <a:rPr lang="en-US" sz="3200" b="1" dirty="0">
                <a:latin typeface="Lato" panose="020F0502020204030203" pitchFamily="34" charset="0"/>
              </a:rPr>
              <a:t>Duplicate Cost or Salary</a:t>
            </a:r>
          </a:p>
          <a:p>
            <a:pPr marL="1256665" lvl="2" indent="-457200">
              <a:lnSpc>
                <a:spcPct val="150000"/>
              </a:lnSpc>
              <a:spcBef>
                <a:spcPts val="375"/>
              </a:spcBef>
              <a:buSzPts val="2000"/>
              <a:buFont typeface="Arial" panose="020B0604020202020204" pitchFamily="34" charset="0"/>
              <a:buChar char="•"/>
            </a:pPr>
            <a:r>
              <a:rPr lang="en-US" sz="3200" b="1" dirty="0">
                <a:latin typeface="Lato"/>
              </a:rPr>
              <a:t>Only eligible for time with the HCSE student(s)</a:t>
            </a:r>
          </a:p>
          <a:p>
            <a:pPr marL="799465" lvl="1" indent="-457200">
              <a:spcBef>
                <a:spcPts val="375"/>
              </a:spcBef>
              <a:buSzPts val="2000"/>
              <a:buFont typeface="Arial" panose="020B0604020202020204" pitchFamily="34" charset="0"/>
              <a:buChar char="•"/>
            </a:pPr>
            <a:r>
              <a:rPr lang="en-US" sz="3200" b="1" dirty="0">
                <a:latin typeface="Lato" panose="020F0502020204030203" pitchFamily="34" charset="0"/>
              </a:rPr>
              <a:t>One Program Entry for Multiple Staff</a:t>
            </a:r>
          </a:p>
          <a:p>
            <a:pPr marL="1256665" lvl="2" indent="-457200">
              <a:lnSpc>
                <a:spcPct val="120000"/>
              </a:lnSpc>
              <a:spcBef>
                <a:spcPts val="375"/>
              </a:spcBef>
              <a:buSzPts val="2000"/>
              <a:buFont typeface="Arial" panose="020B0604020202020204" pitchFamily="34" charset="0"/>
              <a:buChar char="•"/>
            </a:pPr>
            <a:r>
              <a:rPr lang="en-US" sz="3200" b="1" dirty="0">
                <a:latin typeface="Lato" panose="020F0502020204030203" pitchFamily="34" charset="0"/>
              </a:rPr>
              <a:t>One Employee does not equal One Program</a:t>
            </a:r>
          </a:p>
          <a:p>
            <a:pPr marL="1256665" lvl="2" indent="-457200">
              <a:lnSpc>
                <a:spcPct val="120000"/>
              </a:lnSpc>
              <a:spcBef>
                <a:spcPts val="375"/>
              </a:spcBef>
              <a:buSzPts val="2000"/>
              <a:buFont typeface="Arial" panose="020B0604020202020204" pitchFamily="34" charset="0"/>
              <a:buChar char="•"/>
            </a:pPr>
            <a:r>
              <a:rPr lang="en-US" sz="3200" b="1" dirty="0">
                <a:latin typeface="Lato"/>
              </a:rPr>
              <a:t>Same type of staff in one program </a:t>
            </a:r>
          </a:p>
          <a:p>
            <a:pPr marL="799465" lvl="1" indent="-457200">
              <a:lnSpc>
                <a:spcPct val="120000"/>
              </a:lnSpc>
              <a:spcBef>
                <a:spcPts val="375"/>
              </a:spcBef>
              <a:buSzPts val="2000"/>
              <a:buFont typeface="Arial" panose="020B0604020202020204" pitchFamily="34" charset="0"/>
              <a:buChar char="•"/>
            </a:pPr>
            <a:r>
              <a:rPr lang="en-US" sz="3200" b="1" dirty="0">
                <a:latin typeface="Lato" panose="020F0502020204030203" pitchFamily="34" charset="0"/>
              </a:rPr>
              <a:t>Cost Description will be Required FY2025</a:t>
            </a:r>
          </a:p>
          <a:p>
            <a:pPr marL="1256665" lvl="2" indent="-457200">
              <a:lnSpc>
                <a:spcPct val="120000"/>
              </a:lnSpc>
              <a:spcBef>
                <a:spcPts val="375"/>
              </a:spcBef>
              <a:buSzPts val="2000"/>
              <a:buFont typeface="Arial" panose="020B0604020202020204" pitchFamily="34" charset="0"/>
              <a:buChar char="•"/>
            </a:pPr>
            <a:r>
              <a:rPr lang="en-US" sz="3200" b="1" dirty="0">
                <a:latin typeface="Lato" panose="020F0502020204030203" pitchFamily="34" charset="0"/>
              </a:rPr>
              <a:t>Example; 436000, 256000 will allow for more accurate review of data</a:t>
            </a:r>
            <a:endParaRPr sz="3200" b="1" dirty="0">
              <a:latin typeface="Lato" panose="020F0502020204030203" pitchFamily="34" charset="0"/>
            </a:endParaRPr>
          </a:p>
          <a:p>
            <a:pPr marL="0" lvl="0" indent="0" algn="r" rtl="0">
              <a:spcBef>
                <a:spcPts val="439"/>
              </a:spcBef>
              <a:spcAft>
                <a:spcPts val="439"/>
              </a:spcAft>
              <a:buNone/>
            </a:pPr>
            <a:endParaRPr lang="en" sz="1400" b="0" i="1" u="sng" dirty="0">
              <a:solidFill>
                <a:schemeClr val="hlink"/>
              </a:solidFill>
              <a:hlinkClick r:id="rId3"/>
            </a:endParaRPr>
          </a:p>
          <a:p>
            <a:pPr marL="0" lvl="0" indent="0" algn="r" rtl="0">
              <a:spcBef>
                <a:spcPts val="439"/>
              </a:spcBef>
              <a:spcAft>
                <a:spcPts val="439"/>
              </a:spcAft>
              <a:buNone/>
            </a:pPr>
            <a:endParaRPr lang="en" sz="1400" b="0" i="1" u="sng" dirty="0">
              <a:solidFill>
                <a:schemeClr val="hlink"/>
              </a:solidFill>
              <a:hlinkClick r:id="rId3"/>
            </a:endParaRPr>
          </a:p>
          <a:p>
            <a:pPr marL="0" lvl="0" indent="0" algn="r" rtl="0">
              <a:spcBef>
                <a:spcPts val="439"/>
              </a:spcBef>
              <a:spcAft>
                <a:spcPts val="439"/>
              </a:spcAft>
              <a:buNone/>
            </a:pPr>
            <a:r>
              <a:rPr lang="en" sz="4000" b="0" i="1" u="sng" dirty="0">
                <a:solidFill>
                  <a:schemeClr val="hlink"/>
                </a:solidFill>
                <a:hlinkClick r:id="rId3"/>
              </a:rPr>
              <a:t>High Cost Special Education FAQ</a:t>
            </a:r>
            <a:endParaRPr sz="4000" dirty="0"/>
          </a:p>
        </p:txBody>
      </p:sp>
    </p:spTree>
    <p:extLst>
      <p:ext uri="{BB962C8B-B14F-4D97-AF65-F5344CB8AC3E}">
        <p14:creationId xmlns:p14="http://schemas.microsoft.com/office/powerpoint/2010/main" val="1701510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body" idx="1"/>
          </p:nvPr>
        </p:nvSpPr>
        <p:spPr>
          <a:xfrm>
            <a:off x="0" y="0"/>
            <a:ext cx="9144000" cy="9216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600"/>
              <a:buNone/>
            </a:pPr>
            <a:r>
              <a:rPr lang="en"/>
              <a:t>Other Questions</a:t>
            </a:r>
            <a:endParaRPr/>
          </a:p>
        </p:txBody>
      </p:sp>
      <p:sp>
        <p:nvSpPr>
          <p:cNvPr id="101" name="Google Shape;101;p20"/>
          <p:cNvSpPr txBox="1">
            <a:spLocks noGrp="1"/>
          </p:cNvSpPr>
          <p:nvPr>
            <p:ph type="body" idx="2"/>
          </p:nvPr>
        </p:nvSpPr>
        <p:spPr>
          <a:xfrm>
            <a:off x="120592" y="1141444"/>
            <a:ext cx="4386094" cy="2674775"/>
          </a:xfrm>
          <a:prstGeom prst="rect">
            <a:avLst/>
          </a:prstGeom>
          <a:noFill/>
          <a:ln>
            <a:noFill/>
          </a:ln>
        </p:spPr>
        <p:txBody>
          <a:bodyPr spcFirstLastPara="1" wrap="square" lIns="91425" tIns="45700" rIns="91425" bIns="45700" anchor="t" anchorCtr="0">
            <a:normAutofit/>
          </a:bodyPr>
          <a:lstStyle/>
          <a:p>
            <a:pPr marL="342900" marR="0" lvl="0" indent="0" algn="l" defTabSz="914400" rtl="0" eaLnBrk="1" fontAlgn="auto" latinLnBrk="0" hangingPunct="1">
              <a:lnSpc>
                <a:spcPct val="150000"/>
              </a:lnSpc>
              <a:spcBef>
                <a:spcPts val="0"/>
              </a:spcBef>
              <a:spcAft>
                <a:spcPts val="0"/>
              </a:spcAft>
              <a:buClr>
                <a:srgbClr val="000000"/>
              </a:buClr>
              <a:buSzPts val="2400"/>
              <a:buFont typeface="Arial"/>
              <a:buNone/>
              <a:tabLst/>
              <a:defRPr/>
            </a:pPr>
            <a:r>
              <a:rPr kumimoji="0" lang="en-US" sz="2000" b="1" i="0" u="none" strike="noStrike" kern="0" cap="none" spc="0" normalizeH="0" baseline="0" noProof="0" dirty="0">
                <a:ln>
                  <a:noFill/>
                </a:ln>
                <a:solidFill>
                  <a:srgbClr val="595959"/>
                </a:solidFill>
                <a:effectLst/>
                <a:uLnTx/>
                <a:uFillTx/>
                <a:latin typeface="Lato" panose="020F0502020204030203" pitchFamily="34" charset="0"/>
                <a:ea typeface="Lato Black"/>
                <a:cs typeface="Lato Black"/>
                <a:sym typeface="Lato Black"/>
              </a:rPr>
              <a:t>Rick Cruz</a:t>
            </a:r>
            <a:br>
              <a:rPr kumimoji="0" lang="en-US" sz="2000" b="1" i="0" u="none" strike="noStrike" kern="0" cap="none" spc="0" normalizeH="0" baseline="0" noProof="0" dirty="0">
                <a:ln>
                  <a:noFill/>
                </a:ln>
                <a:solidFill>
                  <a:srgbClr val="595959"/>
                </a:solidFill>
                <a:effectLst/>
                <a:uLnTx/>
                <a:uFillTx/>
                <a:latin typeface="Lato" panose="020F0502020204030203" pitchFamily="34" charset="0"/>
                <a:cs typeface="Arial"/>
                <a:sym typeface="Arial"/>
              </a:rPr>
            </a:br>
            <a:r>
              <a:rPr kumimoji="0" lang="en-US" sz="2000" b="1" i="0" u="none" strike="noStrike" kern="0" cap="none" spc="0" normalizeH="0" baseline="0" noProof="0" dirty="0">
                <a:ln>
                  <a:noFill/>
                </a:ln>
                <a:solidFill>
                  <a:srgbClr val="595959"/>
                </a:solidFill>
                <a:effectLst/>
                <a:uLnTx/>
                <a:uFillTx/>
                <a:latin typeface="Lato" panose="020F0502020204030203" pitchFamily="34" charset="0"/>
                <a:cs typeface="Arial"/>
                <a:sym typeface="Arial"/>
              </a:rPr>
              <a:t>School Finance Consultant</a:t>
            </a:r>
          </a:p>
          <a:p>
            <a:pPr marL="342900" marR="0" lvl="0" indent="0" algn="l" defTabSz="914400" rtl="0" eaLnBrk="1" fontAlgn="auto" latinLnBrk="0" hangingPunct="1">
              <a:lnSpc>
                <a:spcPct val="150000"/>
              </a:lnSpc>
              <a:spcBef>
                <a:spcPts val="0"/>
              </a:spcBef>
              <a:spcAft>
                <a:spcPts val="0"/>
              </a:spcAft>
              <a:buClr>
                <a:srgbClr val="000000"/>
              </a:buClr>
              <a:buSzPts val="2400"/>
              <a:buFont typeface="Arial"/>
              <a:buNone/>
              <a:tabLst/>
              <a:defRPr/>
            </a:pPr>
            <a:r>
              <a:rPr kumimoji="0" lang="en-US" sz="2000" b="1" i="0" u="none" strike="noStrike" kern="0" cap="none" spc="0" normalizeH="0" baseline="0" noProof="0" dirty="0">
                <a:ln>
                  <a:noFill/>
                </a:ln>
                <a:solidFill>
                  <a:srgbClr val="595959"/>
                </a:solidFill>
                <a:effectLst/>
                <a:uLnTx/>
                <a:uFillTx/>
                <a:latin typeface="Lato" panose="020F0502020204030203" pitchFamily="34" charset="0"/>
                <a:cs typeface="Arial"/>
                <a:sym typeface="Arial"/>
              </a:rPr>
              <a:t>School Financial Services Team</a:t>
            </a:r>
            <a:br>
              <a:rPr kumimoji="0" lang="en-US" sz="2000" b="1" i="0" u="none" strike="noStrike" kern="0" cap="none" spc="0" normalizeH="0" baseline="0" noProof="0" dirty="0">
                <a:ln>
                  <a:noFill/>
                </a:ln>
                <a:solidFill>
                  <a:srgbClr val="595959"/>
                </a:solidFill>
                <a:effectLst/>
                <a:uLnTx/>
                <a:uFillTx/>
                <a:latin typeface="Lato" panose="020F0502020204030203" pitchFamily="34" charset="0"/>
                <a:cs typeface="Arial"/>
                <a:sym typeface="Arial"/>
              </a:rPr>
            </a:br>
            <a:r>
              <a:rPr kumimoji="0" lang="en-US" sz="2000" b="1" i="0" u="sng" strike="noStrike" kern="0" cap="none" spc="0" normalizeH="0" baseline="0" noProof="0" dirty="0">
                <a:ln>
                  <a:noFill/>
                </a:ln>
                <a:solidFill>
                  <a:srgbClr val="0097A7"/>
                </a:solidFill>
                <a:effectLst/>
                <a:uLnTx/>
                <a:uFillTx/>
                <a:latin typeface="Lato" panose="020F0502020204030203" pitchFamily="34" charset="0"/>
                <a:cs typeface="Arial"/>
                <a:sym typeface="Arial"/>
                <a:hlinkClick r:id="rId3"/>
              </a:rPr>
              <a:t>ricardo.cruz@dpi.wi.gov</a:t>
            </a:r>
            <a:br>
              <a:rPr kumimoji="0" lang="en-US" sz="2000" b="1" i="0" u="none" strike="noStrike" kern="0" cap="none" spc="0" normalizeH="0" baseline="0" noProof="0" dirty="0">
                <a:ln>
                  <a:noFill/>
                </a:ln>
                <a:solidFill>
                  <a:srgbClr val="595959"/>
                </a:solidFill>
                <a:effectLst/>
                <a:uLnTx/>
                <a:uFillTx/>
                <a:latin typeface="Lato" panose="020F0502020204030203" pitchFamily="34" charset="0"/>
                <a:cs typeface="Arial"/>
                <a:sym typeface="Arial"/>
              </a:rPr>
            </a:br>
            <a:r>
              <a:rPr kumimoji="0" lang="en-US" sz="2000" b="1" i="0" u="none" strike="noStrike" kern="0" cap="none" spc="0" normalizeH="0" baseline="0" noProof="0" dirty="0">
                <a:ln>
                  <a:noFill/>
                </a:ln>
                <a:solidFill>
                  <a:srgbClr val="595959"/>
                </a:solidFill>
                <a:effectLst/>
                <a:uLnTx/>
                <a:uFillTx/>
                <a:latin typeface="Lato" panose="020F0502020204030203" pitchFamily="34" charset="0"/>
                <a:cs typeface="Arial"/>
                <a:sym typeface="Arial"/>
              </a:rPr>
              <a:t>608-266-8255</a:t>
            </a:r>
          </a:p>
        </p:txBody>
      </p:sp>
      <p:sp>
        <p:nvSpPr>
          <p:cNvPr id="2" name="Google Shape;101;p20">
            <a:extLst>
              <a:ext uri="{FF2B5EF4-FFF2-40B4-BE49-F238E27FC236}">
                <a16:creationId xmlns:a16="http://schemas.microsoft.com/office/drawing/2014/main" id="{B715B483-9BC2-2F0B-B0A8-2D7252A69DB8}"/>
              </a:ext>
            </a:extLst>
          </p:cNvPr>
          <p:cNvSpPr txBox="1">
            <a:spLocks/>
          </p:cNvSpPr>
          <p:nvPr/>
        </p:nvSpPr>
        <p:spPr>
          <a:xfrm>
            <a:off x="4403344" y="1141444"/>
            <a:ext cx="4386094" cy="267477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81000" algn="l" rtl="0">
              <a:lnSpc>
                <a:spcPct val="150000"/>
              </a:lnSpc>
              <a:spcBef>
                <a:spcPts val="0"/>
              </a:spcBef>
              <a:spcAft>
                <a:spcPts val="0"/>
              </a:spcAft>
              <a:buClr>
                <a:schemeClr val="dk1"/>
              </a:buClr>
              <a:buSzPts val="2400"/>
              <a:buFont typeface="Arial"/>
              <a:buChar char="•"/>
              <a:defRPr sz="2400" b="1" i="0" u="none" strike="noStrike" cap="none">
                <a:solidFill>
                  <a:schemeClr val="dk2"/>
                </a:solidFill>
                <a:latin typeface="Arial"/>
                <a:ea typeface="Arial"/>
                <a:cs typeface="Arial"/>
                <a:sym typeface="Arial"/>
              </a:defRPr>
            </a:lvl1pPr>
            <a:lvl2pPr marL="914400" marR="0" lvl="1" indent="-228600" algn="l" rtl="0">
              <a:lnSpc>
                <a:spcPct val="150000"/>
              </a:lnSpc>
              <a:spcBef>
                <a:spcPts val="439"/>
              </a:spcBef>
              <a:spcAft>
                <a:spcPts val="0"/>
              </a:spcAft>
              <a:buClr>
                <a:schemeClr val="dk1"/>
              </a:buClr>
              <a:buSzPts val="1758"/>
              <a:buFont typeface="Arial"/>
              <a:buNone/>
              <a:defRPr sz="1758" b="0" i="0" u="none" strike="noStrike" cap="none">
                <a:solidFill>
                  <a:schemeClr val="dk2"/>
                </a:solidFill>
                <a:latin typeface="Arial"/>
                <a:ea typeface="Arial"/>
                <a:cs typeface="Arial"/>
                <a:sym typeface="Arial"/>
              </a:defRPr>
            </a:lvl2pPr>
            <a:lvl3pPr marL="1371600" marR="0" lvl="2" indent="-228600" algn="l" rtl="0">
              <a:lnSpc>
                <a:spcPct val="90000"/>
              </a:lnSpc>
              <a:spcBef>
                <a:spcPts val="1200"/>
              </a:spcBef>
              <a:spcAft>
                <a:spcPts val="0"/>
              </a:spcAft>
              <a:buClr>
                <a:schemeClr val="dk1"/>
              </a:buClr>
              <a:buSzPts val="1758"/>
              <a:buFont typeface="Arial"/>
              <a:buNone/>
              <a:defRPr sz="1758" b="0" i="0" u="none" strike="noStrike" cap="none">
                <a:solidFill>
                  <a:schemeClr val="dk2"/>
                </a:solidFill>
                <a:latin typeface="Arial"/>
                <a:ea typeface="Arial"/>
                <a:cs typeface="Arial"/>
                <a:sym typeface="Arial"/>
              </a:defRPr>
            </a:lvl3pPr>
            <a:lvl4pPr marL="1828800" marR="0" lvl="3" indent="-228600" algn="l" rtl="0">
              <a:lnSpc>
                <a:spcPct val="90000"/>
              </a:lnSpc>
              <a:spcBef>
                <a:spcPts val="1200"/>
              </a:spcBef>
              <a:spcAft>
                <a:spcPts val="0"/>
              </a:spcAft>
              <a:buClr>
                <a:schemeClr val="dk1"/>
              </a:buClr>
              <a:buSzPts val="1758"/>
              <a:buFont typeface="Arial"/>
              <a:buNone/>
              <a:defRPr sz="1758" b="0" i="0" u="none" strike="noStrike" cap="none">
                <a:solidFill>
                  <a:schemeClr val="dk2"/>
                </a:solidFill>
                <a:latin typeface="Arial"/>
                <a:ea typeface="Arial"/>
                <a:cs typeface="Arial"/>
                <a:sym typeface="Arial"/>
              </a:defRPr>
            </a:lvl4pPr>
            <a:lvl5pPr marL="2286000" marR="0" lvl="4" indent="-228600" algn="l" rtl="0">
              <a:lnSpc>
                <a:spcPct val="90000"/>
              </a:lnSpc>
              <a:spcBef>
                <a:spcPts val="1200"/>
              </a:spcBef>
              <a:spcAft>
                <a:spcPts val="0"/>
              </a:spcAft>
              <a:buClr>
                <a:schemeClr val="dk1"/>
              </a:buClr>
              <a:buSzPts val="1758"/>
              <a:buFont typeface="Arial"/>
              <a:buNone/>
              <a:defRPr sz="1758" b="0" i="0" u="none" strike="noStrike" cap="none">
                <a:solidFill>
                  <a:schemeClr val="dk2"/>
                </a:solidFill>
                <a:latin typeface="Arial"/>
                <a:ea typeface="Arial"/>
                <a:cs typeface="Arial"/>
                <a:sym typeface="Arial"/>
              </a:defRPr>
            </a:lvl5pPr>
            <a:lvl6pPr marL="2743200" marR="0" lvl="5" indent="-342900" algn="l" rtl="0">
              <a:lnSpc>
                <a:spcPct val="90000"/>
              </a:lnSpc>
              <a:spcBef>
                <a:spcPts val="1200"/>
              </a:spcBef>
              <a:spcAft>
                <a:spcPts val="0"/>
              </a:spcAft>
              <a:buClr>
                <a:schemeClr val="dk1"/>
              </a:buClr>
              <a:buSzPts val="1800"/>
              <a:buFont typeface="Arial"/>
              <a:buChar char="■"/>
              <a:defRPr sz="1400" b="0" i="0" u="none" strike="noStrike" cap="none">
                <a:solidFill>
                  <a:schemeClr val="dk2"/>
                </a:solidFill>
                <a:latin typeface="Arial"/>
                <a:ea typeface="Arial"/>
                <a:cs typeface="Arial"/>
                <a:sym typeface="Arial"/>
              </a:defRPr>
            </a:lvl6pPr>
            <a:lvl7pPr marL="3200400" marR="0" lvl="6" indent="-342900" algn="l" rtl="0">
              <a:lnSpc>
                <a:spcPct val="90000"/>
              </a:lnSpc>
              <a:spcBef>
                <a:spcPts val="1200"/>
              </a:spcBef>
              <a:spcAft>
                <a:spcPts val="0"/>
              </a:spcAft>
              <a:buClr>
                <a:schemeClr val="dk1"/>
              </a:buClr>
              <a:buSzPts val="1800"/>
              <a:buFont typeface="Arial"/>
              <a:buChar char="●"/>
              <a:defRPr sz="1400" b="0" i="0" u="none" strike="noStrike" cap="none">
                <a:solidFill>
                  <a:schemeClr val="dk2"/>
                </a:solidFill>
                <a:latin typeface="Arial"/>
                <a:ea typeface="Arial"/>
                <a:cs typeface="Arial"/>
                <a:sym typeface="Arial"/>
              </a:defRPr>
            </a:lvl7pPr>
            <a:lvl8pPr marL="3657600" marR="0" lvl="7" indent="-342900" algn="l" rtl="0">
              <a:lnSpc>
                <a:spcPct val="90000"/>
              </a:lnSpc>
              <a:spcBef>
                <a:spcPts val="1200"/>
              </a:spcBef>
              <a:spcAft>
                <a:spcPts val="0"/>
              </a:spcAft>
              <a:buClr>
                <a:schemeClr val="dk1"/>
              </a:buClr>
              <a:buSzPts val="1800"/>
              <a:buFont typeface="Arial"/>
              <a:buChar char="○"/>
              <a:defRPr sz="1400" b="0" i="0" u="none" strike="noStrike" cap="none">
                <a:solidFill>
                  <a:schemeClr val="dk2"/>
                </a:solidFill>
                <a:latin typeface="Arial"/>
                <a:ea typeface="Arial"/>
                <a:cs typeface="Arial"/>
                <a:sym typeface="Arial"/>
              </a:defRPr>
            </a:lvl8pPr>
            <a:lvl9pPr marL="4114800" marR="0" lvl="8" indent="-342900" algn="l" rtl="0">
              <a:lnSpc>
                <a:spcPct val="90000"/>
              </a:lnSpc>
              <a:spcBef>
                <a:spcPts val="1200"/>
              </a:spcBef>
              <a:spcAft>
                <a:spcPts val="1200"/>
              </a:spcAft>
              <a:buClr>
                <a:schemeClr val="dk1"/>
              </a:buClr>
              <a:buSzPts val="1800"/>
              <a:buFont typeface="Arial"/>
              <a:buChar char="■"/>
              <a:defRPr sz="1400" b="0" i="0" u="none" strike="noStrike" cap="none">
                <a:solidFill>
                  <a:schemeClr val="dk2"/>
                </a:solidFill>
                <a:latin typeface="Arial"/>
                <a:ea typeface="Arial"/>
                <a:cs typeface="Arial"/>
                <a:sym typeface="Arial"/>
              </a:defRPr>
            </a:lvl9pPr>
          </a:lstStyle>
          <a:p>
            <a:pPr marL="342900" indent="0" algn="r">
              <a:buClr>
                <a:srgbClr val="000000"/>
              </a:buClr>
              <a:buFont typeface="Arial"/>
              <a:buNone/>
              <a:defRPr/>
            </a:pPr>
            <a:r>
              <a:rPr lang="en-US" sz="2000" dirty="0">
                <a:solidFill>
                  <a:srgbClr val="595959"/>
                </a:solidFill>
                <a:latin typeface="Lato" panose="020F0502020204030203" pitchFamily="34" charset="0"/>
                <a:ea typeface="Lato Black"/>
                <a:cs typeface="Lato Black"/>
                <a:sym typeface="Lato Black"/>
              </a:rPr>
              <a:t>Derek Sliter</a:t>
            </a:r>
            <a:br>
              <a:rPr lang="en-US" sz="2000" dirty="0">
                <a:solidFill>
                  <a:srgbClr val="595959"/>
                </a:solidFill>
                <a:latin typeface="Lato" panose="020F0502020204030203" pitchFamily="34" charset="0"/>
              </a:rPr>
            </a:br>
            <a:r>
              <a:rPr lang="en-US" sz="2000" dirty="0">
                <a:solidFill>
                  <a:srgbClr val="595959"/>
                </a:solidFill>
                <a:latin typeface="Lato" panose="020F0502020204030203" pitchFamily="34" charset="0"/>
              </a:rPr>
              <a:t>CPA</a:t>
            </a:r>
          </a:p>
          <a:p>
            <a:pPr marL="342900" indent="0" algn="r">
              <a:buClr>
                <a:srgbClr val="000000"/>
              </a:buClr>
              <a:buFont typeface="Arial"/>
              <a:buNone/>
              <a:defRPr/>
            </a:pPr>
            <a:r>
              <a:rPr lang="en-US" sz="2000" dirty="0">
                <a:solidFill>
                  <a:srgbClr val="595959"/>
                </a:solidFill>
                <a:latin typeface="Lato" panose="020F0502020204030203" pitchFamily="34" charset="0"/>
              </a:rPr>
              <a:t>CESA 5 Business Services</a:t>
            </a:r>
            <a:br>
              <a:rPr lang="en-US" sz="2000" dirty="0">
                <a:solidFill>
                  <a:srgbClr val="595959"/>
                </a:solidFill>
                <a:latin typeface="Lato" panose="020F0502020204030203" pitchFamily="34" charset="0"/>
              </a:rPr>
            </a:br>
            <a:r>
              <a:rPr lang="en-US" sz="2000" u="sng" dirty="0">
                <a:solidFill>
                  <a:srgbClr val="0097A7"/>
                </a:solidFill>
                <a:latin typeface="Lato" panose="020F0502020204030203" pitchFamily="34" charset="0"/>
              </a:rPr>
              <a:t>sliterd@cesa5.org</a:t>
            </a:r>
            <a:br>
              <a:rPr lang="en-US" sz="2000" dirty="0">
                <a:solidFill>
                  <a:srgbClr val="595959"/>
                </a:solidFill>
                <a:latin typeface="Lato" panose="020F0502020204030203" pitchFamily="34" charset="0"/>
              </a:rPr>
            </a:br>
            <a:r>
              <a:rPr lang="en-US" sz="2000" dirty="0">
                <a:solidFill>
                  <a:srgbClr val="595959"/>
                </a:solidFill>
                <a:latin typeface="Lato" panose="020F0502020204030203" pitchFamily="34" charset="0"/>
              </a:rPr>
              <a:t>608-745-5413</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1145</Words>
  <Application>Microsoft Office PowerPoint</Application>
  <PresentationFormat>On-screen Show (16:9)</PresentationFormat>
  <Paragraphs>94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Lato</vt:lpstr>
      <vt:lpstr>Calibri</vt:lpstr>
      <vt:lpstr>Lato Black</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WASBO 2024 Accounting Conference - High-Cost Special Education Aid</dc:title>
  <dc:creator>dpifin@dpi.wi.gov</dc:creator>
  <cp:keywords>high, cost, special, education, aid, department, public, instruction, school, financial, service, wasbo, accounting, conference, 2024</cp:keywords>
  <cp:lastModifiedBy>Huelsman, Scott M.   DPI</cp:lastModifiedBy>
  <cp:revision>51</cp:revision>
  <dcterms:modified xsi:type="dcterms:W3CDTF">2024-04-11T19:05:50Z</dcterms:modified>
</cp:coreProperties>
</file>