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Lato" panose="020F0502020204030203" pitchFamily="34" charset="0"/>
      <p:regular r:id="rId44"/>
      <p:bold r:id="rId45"/>
      <p:italic r:id="rId46"/>
      <p:boldItalic r:id="rId47"/>
    </p:embeddedFont>
    <p:embeddedFont>
      <p:font typeface="Lato Black" panose="020F0A02020204030203" pitchFamily="34" charset="0"/>
      <p:bold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3r3YVdJaklhTYvQmPbM/e5fnE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Purpose of the presentation</a:t>
            </a:r>
            <a:endParaRPr/>
          </a:p>
          <a:p>
            <a:pPr marL="171450" lvl="0" indent="-171450" algn="l" rtl="0">
              <a:spcBef>
                <a:spcPts val="0"/>
              </a:spcBef>
              <a:spcAft>
                <a:spcPts val="0"/>
              </a:spcAft>
              <a:buClr>
                <a:schemeClr val="dk1"/>
              </a:buClr>
              <a:buSzPts val="1200"/>
              <a:buFont typeface="Arial"/>
              <a:buChar char="•"/>
            </a:pPr>
            <a:r>
              <a:rPr lang="en-US"/>
              <a:t>Not getting into specific programs</a:t>
            </a:r>
            <a:endParaRPr/>
          </a:p>
          <a:p>
            <a:pPr marL="171450" lvl="0" indent="-171450" algn="l" rtl="0">
              <a:spcBef>
                <a:spcPts val="0"/>
              </a:spcBef>
              <a:spcAft>
                <a:spcPts val="0"/>
              </a:spcAft>
              <a:buClr>
                <a:schemeClr val="dk1"/>
              </a:buClr>
              <a:buSzPts val="1200"/>
              <a:buFont typeface="Arial"/>
              <a:buChar char="•"/>
            </a:pPr>
            <a:r>
              <a:rPr lang="en-US"/>
              <a:t>Presentation tomorrow on single audits of stimulus funds</a:t>
            </a:r>
            <a:endParaRPr/>
          </a:p>
        </p:txBody>
      </p:sp>
      <p:sp>
        <p:nvSpPr>
          <p:cNvPr id="40" name="Google Shape;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Matrix of compliance requirements</a:t>
            </a:r>
            <a:endParaRPr/>
          </a:p>
          <a:p>
            <a:pPr marL="171450" lvl="0" indent="-171450" algn="l" rtl="0">
              <a:spcBef>
                <a:spcPts val="0"/>
              </a:spcBef>
              <a:spcAft>
                <a:spcPts val="0"/>
              </a:spcAft>
              <a:buClr>
                <a:schemeClr val="dk1"/>
              </a:buClr>
              <a:buSzPts val="1200"/>
              <a:buFont typeface="Arial"/>
              <a:buChar char="•"/>
            </a:pPr>
            <a:r>
              <a:rPr lang="en-US"/>
              <a:t>There are 12 possible compliance requirements that could be tested, we will get to </a:t>
            </a:r>
            <a:endParaRPr/>
          </a:p>
          <a:p>
            <a:pPr marL="171450" lvl="0" indent="-171450" algn="l" rtl="0">
              <a:spcBef>
                <a:spcPts val="0"/>
              </a:spcBef>
              <a:spcAft>
                <a:spcPts val="0"/>
              </a:spcAft>
              <a:buClr>
                <a:schemeClr val="dk1"/>
              </a:buClr>
              <a:buSzPts val="1200"/>
              <a:buFont typeface="Arial"/>
              <a:buChar char="•"/>
            </a:pPr>
            <a:r>
              <a:rPr lang="en-US"/>
              <a:t>This is a matrix that lists the programs in the compliance supplement, and which are applicable</a:t>
            </a:r>
            <a:endParaRPr/>
          </a:p>
        </p:txBody>
      </p:sp>
      <p:sp>
        <p:nvSpPr>
          <p:cNvPr id="110" name="Google Shape;1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12 compliance supplements and detail about them and suggested audit procedures</a:t>
            </a:r>
            <a:endParaRPr/>
          </a:p>
          <a:p>
            <a:pPr marL="171450" lvl="0" indent="-171450" algn="l" rtl="0">
              <a:spcBef>
                <a:spcPts val="0"/>
              </a:spcBef>
              <a:spcAft>
                <a:spcPts val="0"/>
              </a:spcAft>
              <a:buClr>
                <a:schemeClr val="dk1"/>
              </a:buClr>
              <a:buSzPts val="1200"/>
              <a:buFont typeface="Arial"/>
              <a:buChar char="•"/>
            </a:pPr>
            <a:r>
              <a:rPr lang="en-US"/>
              <a:t>Parts 4 and 5 will have more specific details to the programs if the are applicable</a:t>
            </a:r>
            <a:endParaRPr/>
          </a:p>
        </p:txBody>
      </p:sp>
      <p:sp>
        <p:nvSpPr>
          <p:cNvPr id="117" name="Google Shape;11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Key here is </a:t>
            </a:r>
            <a:r>
              <a:rPr lang="en-US" b="1" u="sng"/>
              <a:t>written</a:t>
            </a:r>
            <a:r>
              <a:rPr lang="en-US"/>
              <a:t> procedures</a:t>
            </a:r>
            <a:endParaRPr/>
          </a:p>
          <a:p>
            <a:pPr marL="171450" lvl="0" indent="-171450" algn="l" rtl="0">
              <a:spcBef>
                <a:spcPts val="0"/>
              </a:spcBef>
              <a:spcAft>
                <a:spcPts val="0"/>
              </a:spcAft>
              <a:buClr>
                <a:schemeClr val="dk1"/>
              </a:buClr>
              <a:buSzPts val="1200"/>
              <a:buFont typeface="Arial"/>
              <a:buChar char="•"/>
            </a:pPr>
            <a:r>
              <a:rPr lang="en-US"/>
              <a:t>We do not have sample written procedures, but we do have some guidance as to what should be in them. </a:t>
            </a:r>
            <a:endParaRPr/>
          </a:p>
          <a:p>
            <a:pPr marL="171450" lvl="0" indent="-171450" algn="l" rtl="0">
              <a:spcBef>
                <a:spcPts val="0"/>
              </a:spcBef>
              <a:spcAft>
                <a:spcPts val="0"/>
              </a:spcAft>
              <a:buClr>
                <a:schemeClr val="dk1"/>
              </a:buClr>
              <a:buSzPts val="1200"/>
              <a:buFont typeface="Arial"/>
              <a:buChar char="•"/>
            </a:pPr>
            <a:r>
              <a:rPr lang="en-US"/>
              <a:t>Help make sure district is in compliance with the federal grant program</a:t>
            </a:r>
            <a:endParaRPr/>
          </a:p>
        </p:txBody>
      </p:sp>
      <p:sp>
        <p:nvSpPr>
          <p:cNvPr id="132" name="Google Shape;1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Different than a policy</a:t>
            </a:r>
            <a:endParaRPr/>
          </a:p>
          <a:p>
            <a:pPr marL="171450" marR="0" lvl="0" indent="-171450" algn="l" rtl="0">
              <a:lnSpc>
                <a:spcPct val="100000"/>
              </a:lnSpc>
              <a:spcBef>
                <a:spcPts val="0"/>
              </a:spcBef>
              <a:spcAft>
                <a:spcPts val="0"/>
              </a:spcAft>
              <a:buClr>
                <a:schemeClr val="dk1"/>
              </a:buClr>
              <a:buSzPts val="1200"/>
              <a:buFont typeface="Arial"/>
              <a:buChar char="•"/>
            </a:pPr>
            <a:r>
              <a:rPr lang="en-US"/>
              <a:t>Allowable costs, cash management, purchasing and conflict of interest which we will go into more</a:t>
            </a:r>
            <a:endParaRPr/>
          </a:p>
          <a:p>
            <a:pPr marL="171450" marR="0" lvl="0" indent="-171450" algn="l" rtl="0">
              <a:lnSpc>
                <a:spcPct val="100000"/>
              </a:lnSpc>
              <a:spcBef>
                <a:spcPts val="0"/>
              </a:spcBef>
              <a:spcAft>
                <a:spcPts val="0"/>
              </a:spcAft>
              <a:buClr>
                <a:schemeClr val="dk1"/>
              </a:buClr>
              <a:buSzPts val="1200"/>
              <a:buFont typeface="Arial"/>
              <a:buChar char="•"/>
            </a:pPr>
            <a:r>
              <a:rPr lang="en-US"/>
              <a:t>Site includes checklists for writing procedures on allowable costs, cash management, and conflict of interest.</a:t>
            </a:r>
            <a:endParaRPr/>
          </a:p>
          <a:p>
            <a:pPr marL="171450" marR="0" lvl="0" indent="-171450" algn="l" rtl="0">
              <a:lnSpc>
                <a:spcPct val="100000"/>
              </a:lnSpc>
              <a:spcBef>
                <a:spcPts val="0"/>
              </a:spcBef>
              <a:spcAft>
                <a:spcPts val="0"/>
              </a:spcAft>
              <a:buClr>
                <a:schemeClr val="dk1"/>
              </a:buClr>
              <a:buSzPts val="1200"/>
              <a:buFont typeface="Arial"/>
              <a:buChar char="•"/>
            </a:pPr>
            <a:r>
              <a:rPr lang="en-US"/>
              <a:t>Should be used to create if don’t have or can be used to review current written procedures</a:t>
            </a:r>
            <a:endParaRPr/>
          </a:p>
          <a:p>
            <a:pPr marL="0" lvl="0" indent="0" algn="l" rtl="0">
              <a:spcBef>
                <a:spcPts val="0"/>
              </a:spcBef>
              <a:spcAft>
                <a:spcPts val="0"/>
              </a:spcAft>
              <a:buNone/>
            </a:pPr>
            <a:endParaRPr/>
          </a:p>
        </p:txBody>
      </p:sp>
      <p:sp>
        <p:nvSpPr>
          <p:cNvPr id="139" name="Google Shape;1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Auditors will review these procedures and test a sample of both general disbursements and payroll if charged to the grant to determine the district is following these written procedures.</a:t>
            </a:r>
            <a:endParaRPr/>
          </a:p>
          <a:p>
            <a:pPr marL="0" marR="0" lvl="0" indent="0" algn="l" rtl="0">
              <a:lnSpc>
                <a:spcPct val="100000"/>
              </a:lnSpc>
              <a:spcBef>
                <a:spcPts val="0"/>
              </a:spcBef>
              <a:spcAft>
                <a:spcPts val="0"/>
              </a:spcAft>
              <a:buClr>
                <a:schemeClr val="dk1"/>
              </a:buClr>
              <a:buSzPts val="1200"/>
              <a:buFont typeface="Calibri"/>
              <a:buNone/>
            </a:pPr>
            <a:r>
              <a:rPr lang="en-US"/>
              <a:t>Time and effort must be documented not just estimated.</a:t>
            </a:r>
            <a:endParaRPr/>
          </a:p>
        </p:txBody>
      </p:sp>
      <p:sp>
        <p:nvSpPr>
          <p:cNvPr id="146" name="Google Shape;14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Again, auditors will review and test the written procedures related to cash management.</a:t>
            </a:r>
            <a:endParaRPr/>
          </a:p>
        </p:txBody>
      </p:sp>
      <p:sp>
        <p:nvSpPr>
          <p:cNvPr id="153" name="Google Shape;15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Need to have these in place and follow them</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Conflict of interest: The LEA’s written procurement procedures must include written standards of conduct covering how to identify conflicts of interest and how it governs the actions of its employees engaged in the selection, award, or administration of contracts. If an employee has a real or apparent conflict of interest, that employee may not participate in the selection, award, or administration of a contract supported by a Federal award. </a:t>
            </a:r>
            <a:endParaRPr/>
          </a:p>
        </p:txBody>
      </p:sp>
      <p:sp>
        <p:nvSpPr>
          <p:cNvPr id="160" name="Google Shape;16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Need to keep the documentation related to procurement for testing completed by the auditors.</a:t>
            </a:r>
            <a:endParaRPr/>
          </a:p>
        </p:txBody>
      </p:sp>
      <p:sp>
        <p:nvSpPr>
          <p:cNvPr id="167" name="Google Shape;16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Agenda of what we plan to walk through today. We will start out with more specifics about the single audit itself and what it is and then go into the before, during and after of the process.</a:t>
            </a:r>
            <a:endParaRPr/>
          </a:p>
        </p:txBody>
      </p:sp>
      <p:sp>
        <p:nvSpPr>
          <p:cNvPr id="47" name="Google Shape;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74" name="Google Shape;17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Micro-purchase is the acquisition of supplies or services, where the aggregate dollar amount does not exceed the micro-purchase threshold, typically the lesser of 10K or lower local amount. Changes to this threshold are published to the Federal Acquisition Regulation (FAR).</a:t>
            </a:r>
            <a:endParaRPr/>
          </a:p>
          <a:p>
            <a:pPr marL="0" lvl="0" indent="0" algn="l" rtl="0">
              <a:spcBef>
                <a:spcPts val="0"/>
              </a:spcBef>
              <a:spcAft>
                <a:spcPts val="0"/>
              </a:spcAft>
              <a:buNone/>
            </a:pPr>
            <a:endParaRPr/>
          </a:p>
          <a:p>
            <a:pPr marL="0" lvl="0" indent="0" algn="l" rtl="0">
              <a:spcBef>
                <a:spcPts val="0"/>
              </a:spcBef>
              <a:spcAft>
                <a:spcPts val="0"/>
              </a:spcAft>
              <a:buNone/>
            </a:pPr>
            <a:r>
              <a:rPr lang="en-US"/>
              <a:t>When practical, districts should distribute micro-purchases equitable among qualified suppliers. If a district does use on vendor for everything, they should have documentation as to why.</a:t>
            </a:r>
            <a:endParaRPr/>
          </a:p>
          <a:p>
            <a:pPr marL="0" lvl="0" indent="0" algn="l" rtl="0">
              <a:spcBef>
                <a:spcPts val="0"/>
              </a:spcBef>
              <a:spcAft>
                <a:spcPts val="0"/>
              </a:spcAft>
              <a:buNone/>
            </a:pPr>
            <a:endParaRPr/>
          </a:p>
          <a:p>
            <a:pPr marL="0" lvl="0" indent="0" algn="l" rtl="0">
              <a:spcBef>
                <a:spcPts val="0"/>
              </a:spcBef>
              <a:spcAft>
                <a:spcPts val="0"/>
              </a:spcAft>
              <a:buNone/>
            </a:pPr>
            <a:r>
              <a:rPr lang="en-US"/>
              <a:t>Micro-purchases may be awarded to vendors without competitive quotes if the district considers the price to be reasonable.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81" name="Google Shape;18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Small purchase procedures are informal and simple procedures used to secure services, supplies, or other property that do not cost more than the Simplified Acquisition Threshold ($250,000 or lower local amount). </a:t>
            </a:r>
            <a:endParaRPr/>
          </a:p>
          <a:p>
            <a:pPr marL="0" lvl="0" indent="0" algn="l" rtl="0">
              <a:spcBef>
                <a:spcPts val="0"/>
              </a:spcBef>
              <a:spcAft>
                <a:spcPts val="0"/>
              </a:spcAft>
              <a:buNone/>
            </a:pPr>
            <a:endParaRPr/>
          </a:p>
          <a:p>
            <a:pPr marL="0" lvl="0" indent="0" algn="l" rtl="0">
              <a:spcBef>
                <a:spcPts val="0"/>
              </a:spcBef>
              <a:spcAft>
                <a:spcPts val="0"/>
              </a:spcAft>
              <a:buNone/>
            </a:pPr>
            <a:r>
              <a:rPr lang="en-US"/>
              <a:t>If small purchase procedures are used, then the subrecipient must obtain price or rate quotes from an adequate number of sources before a vendor is selected. </a:t>
            </a:r>
            <a:endParaRPr/>
          </a:p>
        </p:txBody>
      </p:sp>
      <p:sp>
        <p:nvSpPr>
          <p:cNvPr id="188" name="Google Shape;18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 the other hand, sealed bids are used to secure services, supplies, or other property that are over the Simplified Acquisition Threshold. </a:t>
            </a:r>
            <a:endParaRPr/>
          </a:p>
          <a:p>
            <a:pPr marL="0" lvl="0" indent="0" algn="l" rtl="0">
              <a:spcBef>
                <a:spcPts val="0"/>
              </a:spcBef>
              <a:spcAft>
                <a:spcPts val="0"/>
              </a:spcAft>
              <a:buNone/>
            </a:pPr>
            <a:endParaRPr/>
          </a:p>
          <a:p>
            <a:pPr marL="0" lvl="0" indent="0" algn="l" rtl="0">
              <a:spcBef>
                <a:spcPts val="0"/>
              </a:spcBef>
              <a:spcAft>
                <a:spcPts val="0"/>
              </a:spcAft>
              <a:buNone/>
            </a:pPr>
            <a:r>
              <a:rPr lang="en-US"/>
              <a:t>Bids are publicly solicited and result in a fixed price awarded to the bidder who conformed with all the material terms and conditions; and who is the lowest in price. </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 details on necessary conditions for sealed bids can be found in 200.320(c). An example of one of these conditions is the requirement for providing specifications to define requested items and/or services. </a:t>
            </a:r>
            <a:endParaRPr/>
          </a:p>
        </p:txBody>
      </p:sp>
      <p:sp>
        <p:nvSpPr>
          <p:cNvPr id="195" name="Google Shape;19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00830e275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00830e275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00830e275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Char char="•"/>
            </a:pPr>
            <a:r>
              <a:rPr lang="en-US" sz="1100">
                <a:latin typeface="Arial"/>
                <a:ea typeface="Arial"/>
                <a:cs typeface="Arial"/>
                <a:sym typeface="Arial"/>
              </a:rPr>
              <a:t>By the time of the SA, the districts will already have the first two auditee requirement completed, selecting auditor and setting up the time.</a:t>
            </a:r>
            <a:endParaRPr sz="1100">
              <a:latin typeface="Arial"/>
              <a:ea typeface="Arial"/>
              <a:cs typeface="Arial"/>
              <a:sym typeface="Arial"/>
            </a:endParaRPr>
          </a:p>
          <a:p>
            <a:pPr marL="0" lvl="0" indent="-76200" algn="l" rtl="0">
              <a:spcBef>
                <a:spcPts val="0"/>
              </a:spcBef>
              <a:spcAft>
                <a:spcPts val="0"/>
              </a:spcAft>
              <a:buClr>
                <a:schemeClr val="dk1"/>
              </a:buClr>
              <a:buSzPts val="1200"/>
              <a:buChar char="•"/>
            </a:pPr>
            <a:r>
              <a:rPr lang="en-US" sz="1100">
                <a:latin typeface="Arial"/>
                <a:ea typeface="Arial"/>
                <a:cs typeface="Arial"/>
                <a:sym typeface="Arial"/>
              </a:rPr>
              <a:t>Ensure written procedures are in place</a:t>
            </a:r>
            <a:endParaRPr sz="1100">
              <a:latin typeface="Arial"/>
              <a:ea typeface="Arial"/>
              <a:cs typeface="Arial"/>
              <a:sym typeface="Arial"/>
            </a:endParaRPr>
          </a:p>
          <a:p>
            <a:pPr marL="0" lvl="0" indent="-76200" algn="l" rtl="0">
              <a:spcBef>
                <a:spcPts val="0"/>
              </a:spcBef>
              <a:spcAft>
                <a:spcPts val="0"/>
              </a:spcAft>
              <a:buClr>
                <a:schemeClr val="dk1"/>
              </a:buClr>
              <a:buSzPts val="1200"/>
              <a:buChar char="•"/>
            </a:pPr>
            <a:r>
              <a:rPr lang="en-US" sz="1100">
                <a:latin typeface="Arial"/>
                <a:ea typeface="Arial"/>
                <a:cs typeface="Arial"/>
                <a:sym typeface="Arial"/>
              </a:rPr>
              <a:t>200.508 states it is auditee’s responsibility to provide auditor access to personnel, accounts, books, records, supporting documentation and all other requested information. That includes WISEgrants</a:t>
            </a:r>
            <a:endParaRPr sz="1100">
              <a:latin typeface="Arial"/>
              <a:ea typeface="Arial"/>
              <a:cs typeface="Arial"/>
              <a:sym typeface="Arial"/>
            </a:endParaRPr>
          </a:p>
          <a:p>
            <a:pPr marL="0" lvl="0" indent="-76200" algn="l" rtl="0">
              <a:spcBef>
                <a:spcPts val="0"/>
              </a:spcBef>
              <a:spcAft>
                <a:spcPts val="0"/>
              </a:spcAft>
              <a:buClr>
                <a:schemeClr val="dk1"/>
              </a:buClr>
              <a:buSzPts val="1200"/>
              <a:buChar char="•"/>
            </a:pPr>
            <a:r>
              <a:rPr lang="en-US" sz="1100">
                <a:latin typeface="Arial"/>
                <a:ea typeface="Arial"/>
                <a:cs typeface="Arial"/>
                <a:sym typeface="Arial"/>
              </a:rPr>
              <a:t>Do not need to have every invoice pulled for a grant before they get there but should know where to get them so they can be provided in a reasonable time</a:t>
            </a:r>
            <a:endParaRPr sz="1100">
              <a:latin typeface="Arial"/>
              <a:ea typeface="Arial"/>
              <a:cs typeface="Arial"/>
              <a:sym typeface="Arial"/>
            </a:endParaRPr>
          </a:p>
          <a:p>
            <a:pPr marL="0" lvl="0" indent="-76200" algn="l" rtl="0">
              <a:spcBef>
                <a:spcPts val="0"/>
              </a:spcBef>
              <a:spcAft>
                <a:spcPts val="0"/>
              </a:spcAft>
              <a:buClr>
                <a:schemeClr val="dk1"/>
              </a:buClr>
              <a:buSzPts val="1200"/>
              <a:buChar char="•"/>
            </a:pPr>
            <a:r>
              <a:rPr lang="en-US" sz="1100">
                <a:latin typeface="Arial"/>
                <a:ea typeface="Arial"/>
                <a:cs typeface="Arial"/>
                <a:sym typeface="Arial"/>
              </a:rPr>
              <a:t>Additional costs associated with a SA. Will need to discuss with them.</a:t>
            </a:r>
            <a:endParaRPr sz="1100">
              <a:latin typeface="Arial"/>
              <a:ea typeface="Arial"/>
              <a:cs typeface="Arial"/>
              <a:sym typeface="Arial"/>
            </a:endParaRPr>
          </a:p>
          <a:p>
            <a:pPr marL="0" lvl="0" indent="-76200" algn="l" rtl="0">
              <a:spcBef>
                <a:spcPts val="0"/>
              </a:spcBef>
              <a:spcAft>
                <a:spcPts val="0"/>
              </a:spcAft>
              <a:buClr>
                <a:schemeClr val="dk1"/>
              </a:buClr>
              <a:buSzPts val="1200"/>
              <a:buChar char="•"/>
            </a:pPr>
            <a:r>
              <a:rPr lang="en-US" sz="1100">
                <a:latin typeface="Arial"/>
                <a:ea typeface="Arial"/>
                <a:cs typeface="Arial"/>
                <a:sym typeface="Arial"/>
              </a:rPr>
              <a:t>If you believe you may need a SA, reach out sooner than later.</a:t>
            </a:r>
            <a:endParaRPr/>
          </a:p>
          <a:p>
            <a:pPr marL="171450" lvl="0" indent="-95250" algn="l" rtl="0">
              <a:spcBef>
                <a:spcPts val="0"/>
              </a:spcBef>
              <a:spcAft>
                <a:spcPts val="0"/>
              </a:spcAft>
              <a:buClr>
                <a:schemeClr val="dk1"/>
              </a:buClr>
              <a:buSzPts val="1200"/>
              <a:buFont typeface="Arial"/>
              <a:buNone/>
            </a:pPr>
            <a:endParaRPr/>
          </a:p>
        </p:txBody>
      </p:sp>
      <p:sp>
        <p:nvSpPr>
          <p:cNvPr id="223" name="Google Shape;22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Char char="•"/>
            </a:pPr>
            <a:r>
              <a:rPr lang="en-US" sz="1100">
                <a:latin typeface="Arial"/>
                <a:ea typeface="Arial"/>
                <a:cs typeface="Arial"/>
                <a:sym typeface="Arial"/>
              </a:rPr>
              <a:t>Districts should prepare the SEFA or do their best to prepare this for the auditors. This also helps with determining if a SA is needed.</a:t>
            </a:r>
            <a:endParaRPr sz="1100">
              <a:latin typeface="Arial"/>
              <a:ea typeface="Arial"/>
              <a:cs typeface="Arial"/>
              <a:sym typeface="Arial"/>
            </a:endParaRPr>
          </a:p>
          <a:p>
            <a:pPr marL="0" lvl="0" indent="-69850" algn="l" rtl="0">
              <a:spcBef>
                <a:spcPts val="0"/>
              </a:spcBef>
              <a:spcAft>
                <a:spcPts val="0"/>
              </a:spcAft>
              <a:buClr>
                <a:schemeClr val="dk1"/>
              </a:buClr>
              <a:buSzPts val="1100"/>
              <a:buChar char="•"/>
            </a:pPr>
            <a:r>
              <a:rPr lang="en-US" sz="1100">
                <a:latin typeface="Arial"/>
                <a:ea typeface="Arial"/>
                <a:cs typeface="Arial"/>
                <a:sym typeface="Arial"/>
              </a:rPr>
              <a:t>As stated earlier, a federal single audit is required if the entity expended $750K or more during the year (in total, not per grant)</a:t>
            </a:r>
            <a:endParaRPr/>
          </a:p>
        </p:txBody>
      </p:sp>
      <p:sp>
        <p:nvSpPr>
          <p:cNvPr id="230" name="Google Shape;23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03a228e756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03a228e756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chemeClr val="dk1"/>
              </a:solidFill>
            </a:endParaRPr>
          </a:p>
        </p:txBody>
      </p:sp>
      <p:sp>
        <p:nvSpPr>
          <p:cNvPr id="237" name="Google Shape;237;g203a228e756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In technical terms</a:t>
            </a:r>
            <a:endParaRPr/>
          </a:p>
          <a:p>
            <a:pPr marL="171450" lvl="0" indent="-171450" algn="l" rtl="0">
              <a:spcBef>
                <a:spcPts val="0"/>
              </a:spcBef>
              <a:spcAft>
                <a:spcPts val="0"/>
              </a:spcAft>
              <a:buClr>
                <a:schemeClr val="dk1"/>
              </a:buClr>
              <a:buSzPts val="1200"/>
              <a:buFont typeface="Arial"/>
              <a:buChar char="•"/>
            </a:pPr>
            <a:r>
              <a:rPr lang="en-US"/>
              <a:t>Probably is confusing right now but hopefully will become clearer by the end of the presentation</a:t>
            </a:r>
            <a:endParaRPr/>
          </a:p>
        </p:txBody>
      </p:sp>
      <p:sp>
        <p:nvSpPr>
          <p:cNvPr id="54" name="Google Shape;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During SA, auditors do risk assessment. Not done by district but district’s should be aware of the process.</a:t>
            </a:r>
            <a:endParaRPr/>
          </a:p>
          <a:p>
            <a:pPr marL="171450" lvl="0" indent="-171450" algn="l" rtl="0">
              <a:spcBef>
                <a:spcPts val="0"/>
              </a:spcBef>
              <a:spcAft>
                <a:spcPts val="0"/>
              </a:spcAft>
              <a:buClr>
                <a:schemeClr val="dk1"/>
              </a:buClr>
              <a:buSzPts val="1200"/>
              <a:buFont typeface="Arial"/>
              <a:buChar char="•"/>
            </a:pPr>
            <a:r>
              <a:rPr lang="en-US"/>
              <a:t>Not all programs tested</a:t>
            </a:r>
            <a:endParaRPr/>
          </a:p>
          <a:p>
            <a:pPr marL="171450" lvl="0" indent="-171450" algn="l" rtl="0">
              <a:spcBef>
                <a:spcPts val="0"/>
              </a:spcBef>
              <a:spcAft>
                <a:spcPts val="0"/>
              </a:spcAft>
              <a:buClr>
                <a:schemeClr val="dk1"/>
              </a:buClr>
              <a:buSzPts val="1200"/>
              <a:buFont typeface="Arial"/>
              <a:buChar char="•"/>
            </a:pPr>
            <a:r>
              <a:rPr lang="en-US"/>
              <a:t>Low risk or high risk</a:t>
            </a:r>
            <a:endParaRPr/>
          </a:p>
          <a:p>
            <a:pPr marL="0" lvl="0" indent="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To be low risk, district need to: have unmodified opinion, no material weaknesses in IC over financial reporting, no findings in type A programs, no going concern, timely submission of the single audit report and filing with FAC.</a:t>
            </a:r>
            <a:endParaRPr/>
          </a:p>
          <a:p>
            <a:pPr marL="171450" lvl="0" indent="-171450" algn="l" rtl="0">
              <a:spcBef>
                <a:spcPts val="0"/>
              </a:spcBef>
              <a:spcAft>
                <a:spcPts val="0"/>
              </a:spcAft>
              <a:buClr>
                <a:schemeClr val="dk1"/>
              </a:buClr>
              <a:buSzPts val="1200"/>
              <a:buFont typeface="Arial"/>
              <a:buChar char="•"/>
            </a:pPr>
            <a:r>
              <a:rPr lang="en-US"/>
              <a:t>Districts that are considered high risk may have more than one program tested to meet coverage. 20% coverage for low, 40% coverage for high.</a:t>
            </a:r>
            <a:endParaRPr/>
          </a:p>
          <a:p>
            <a:pPr marL="171450" lvl="0" indent="-171450" algn="l" rtl="0">
              <a:spcBef>
                <a:spcPts val="0"/>
              </a:spcBef>
              <a:spcAft>
                <a:spcPts val="0"/>
              </a:spcAft>
              <a:buClr>
                <a:schemeClr val="dk1"/>
              </a:buClr>
              <a:buSzPts val="1200"/>
              <a:buFont typeface="Arial"/>
              <a:buChar char="•"/>
            </a:pPr>
            <a:r>
              <a:rPr lang="en-US"/>
              <a:t>Assess all type A programs to identify low risk program. Type A is programs over $750K. Must have been tested as major in at least one of the two most recent audit periods, and no modified opinion, material weakness in IC over compliance, or QC. Other risks that auditors assess, for example significant changes in staffing.</a:t>
            </a:r>
            <a:endParaRPr/>
          </a:p>
          <a:p>
            <a:pPr marL="171450" lvl="0" indent="-171450" algn="l" rtl="0">
              <a:spcBef>
                <a:spcPts val="0"/>
              </a:spcBef>
              <a:spcAft>
                <a:spcPts val="0"/>
              </a:spcAft>
              <a:buClr>
                <a:schemeClr val="dk1"/>
              </a:buClr>
              <a:buSzPts val="1200"/>
              <a:buFont typeface="Arial"/>
              <a:buChar char="•"/>
            </a:pPr>
            <a:r>
              <a:rPr lang="en-US"/>
              <a:t>Remaining programs are type B. Assess for high risk B for ¼ of low risk A programs.</a:t>
            </a:r>
            <a:endParaRPr/>
          </a:p>
          <a:p>
            <a:pPr marL="171450" lvl="0" indent="-171450" algn="l" rtl="0">
              <a:spcBef>
                <a:spcPts val="0"/>
              </a:spcBef>
              <a:spcAft>
                <a:spcPts val="0"/>
              </a:spcAft>
              <a:buClr>
                <a:schemeClr val="dk1"/>
              </a:buClr>
              <a:buSzPts val="1200"/>
              <a:buFont typeface="Arial"/>
              <a:buChar char="•"/>
            </a:pPr>
            <a:r>
              <a:rPr lang="en-US"/>
              <a:t>Any not low risk A programs or high risk B programs must be tested. Then test additional for coverage.</a:t>
            </a:r>
            <a:endParaRPr/>
          </a:p>
        </p:txBody>
      </p:sp>
      <p:sp>
        <p:nvSpPr>
          <p:cNvPr id="244" name="Google Shape;24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Those who work with the grant should be made available. If communication is open, it is likely the district will know what program is being tested prior to the audit so those who need to be available during the audit will need to be.</a:t>
            </a:r>
            <a:endParaRPr/>
          </a:p>
        </p:txBody>
      </p:sp>
      <p:sp>
        <p:nvSpPr>
          <p:cNvPr id="251" name="Google Shape;25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Having support ready will help with making the process smoother and will reduce the likelihood of findings.</a:t>
            </a:r>
            <a:endParaRPr/>
          </a:p>
          <a:p>
            <a:pPr marL="171450" lvl="0" indent="-171450" algn="l" rtl="0">
              <a:spcBef>
                <a:spcPts val="0"/>
              </a:spcBef>
              <a:spcAft>
                <a:spcPts val="0"/>
              </a:spcAft>
              <a:buClr>
                <a:schemeClr val="dk1"/>
              </a:buClr>
              <a:buSzPts val="1200"/>
              <a:buFont typeface="Arial"/>
              <a:buChar char="•"/>
            </a:pPr>
            <a:r>
              <a:rPr lang="en-US"/>
              <a:t>If the auditors don’t see it they have to assume it’s not there.</a:t>
            </a:r>
            <a:endParaRPr/>
          </a:p>
          <a:p>
            <a:pPr marL="171450" lvl="0" indent="-171450" algn="l" rtl="0">
              <a:spcBef>
                <a:spcPts val="0"/>
              </a:spcBef>
              <a:spcAft>
                <a:spcPts val="0"/>
              </a:spcAft>
              <a:buClr>
                <a:schemeClr val="dk1"/>
              </a:buClr>
              <a:buSzPts val="1200"/>
              <a:buFont typeface="Arial"/>
              <a:buChar char="•"/>
            </a:pPr>
            <a:r>
              <a:rPr lang="en-US"/>
              <a:t>Tests will be of internal controls over compliance and compliance requirements. Compliance requirements are those discussed earlier to make sure the federal program is in compliance. Internal controls are what the district has in place to make sure they are in compliance. </a:t>
            </a:r>
            <a:endParaRPr/>
          </a:p>
          <a:p>
            <a:pPr marL="171450" lvl="0" indent="-171450" algn="l" rtl="0">
              <a:spcBef>
                <a:spcPts val="0"/>
              </a:spcBef>
              <a:spcAft>
                <a:spcPts val="0"/>
              </a:spcAft>
              <a:buClr>
                <a:schemeClr val="dk1"/>
              </a:buClr>
              <a:buSzPts val="1200"/>
              <a:buFont typeface="Arial"/>
              <a:buChar char="•"/>
            </a:pPr>
            <a:r>
              <a:rPr lang="en-US"/>
              <a:t>It is possible to not have findings related to being in compliance but have findings over controls if there are none in place.</a:t>
            </a:r>
            <a:endParaRPr/>
          </a:p>
        </p:txBody>
      </p:sp>
      <p:sp>
        <p:nvSpPr>
          <p:cNvPr id="258" name="Google Shape;25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Submitted to the federal audit clearinghouse. Likely that auditors will fill out but reviewed by district administrator. </a:t>
            </a:r>
            <a:endParaRPr/>
          </a:p>
          <a:p>
            <a:pPr marL="171450" lvl="0" indent="-171450" algn="l" rtl="0">
              <a:spcBef>
                <a:spcPts val="0"/>
              </a:spcBef>
              <a:spcAft>
                <a:spcPts val="0"/>
              </a:spcAft>
              <a:buClr>
                <a:schemeClr val="dk1"/>
              </a:buClr>
              <a:buSzPts val="1200"/>
              <a:buFont typeface="Arial"/>
              <a:buChar char="•"/>
            </a:pPr>
            <a:r>
              <a:rPr lang="en-US"/>
              <a:t>Corrective action plan done by district</a:t>
            </a:r>
            <a:endParaRPr/>
          </a:p>
          <a:p>
            <a:pPr marL="171450" lvl="0" indent="-171450" algn="l" rtl="0">
              <a:spcBef>
                <a:spcPts val="0"/>
              </a:spcBef>
              <a:spcAft>
                <a:spcPts val="0"/>
              </a:spcAft>
              <a:buClr>
                <a:schemeClr val="dk1"/>
              </a:buClr>
              <a:buSzPts val="1200"/>
              <a:buFont typeface="Arial"/>
              <a:buChar char="•"/>
            </a:pPr>
            <a:r>
              <a:rPr lang="en-US"/>
              <a:t>Discuss with auditors as soon as possible to determine if there were findings. Sooner they are discussed, sooner district can implement.</a:t>
            </a:r>
            <a:endParaRPr/>
          </a:p>
        </p:txBody>
      </p:sp>
      <p:sp>
        <p:nvSpPr>
          <p:cNvPr id="265" name="Google Shape;26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6af486616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6af486616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26af4866163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6af486616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6af4866163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6af4866163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03a228e756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03a228e756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Olivia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What to do if there is an audit finding? An audit finding should be considered an opportunity for improving your system and how to advance your systems to ensure transparency and compliance in documenting your internal controls. If there is an audit finding you can always contact DPI for support and DPI can help you comply with the corrective action. If non-compliance is identified, LEAs should be prompt when completing the corrective action.</a:t>
            </a:r>
            <a:endParaRPr/>
          </a:p>
        </p:txBody>
      </p:sp>
      <p:sp>
        <p:nvSpPr>
          <p:cNvPr id="286" name="Google Shape;286;g203a228e756_0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03a228e75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03a228e756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Olivia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If there is an audit finding DPI will receive a Management Letter. DPI will determine whether to sustain or not sustain a finding: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Sustained: Develop a corrective action on how to resolve the finding. Typically we will ask to see some sort of updated procedures. We will sometimes state the the corrective action plan included with the finding is sufficient and we do not need additional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Not Sustained: DPI responds to the letter stating the finding is not accurate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Ultimately the goal is for these to not continue to be findings for the district. We want to review what the district has in place to make sure these do not become findings again. It is possible that it will be a finding again in the following year due to the timing of the audit.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Districts need to respond to the MDL.</a:t>
            </a:r>
            <a:endParaRPr/>
          </a:p>
        </p:txBody>
      </p:sp>
      <p:sp>
        <p:nvSpPr>
          <p:cNvPr id="294" name="Google Shape;294;g203a228e756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03a228e756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03a228e756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Olivia </a:t>
            </a:r>
            <a:endParaRPr/>
          </a:p>
          <a:p>
            <a:pPr marL="0" lvl="0" indent="0" algn="l" rtl="0">
              <a:spcBef>
                <a:spcPts val="0"/>
              </a:spcBef>
              <a:spcAft>
                <a:spcPts val="0"/>
              </a:spcAft>
              <a:buNone/>
            </a:pPr>
            <a:r>
              <a:rPr lang="en-US"/>
              <a:t>We had findings in the following programs in FY21: Child Nutrition Cluster, IDEA, ESSER, and Title II.</a:t>
            </a:r>
            <a:endParaRPr/>
          </a:p>
          <a:p>
            <a:pPr marL="0" lvl="0" indent="0" algn="l" rtl="0">
              <a:spcBef>
                <a:spcPts val="0"/>
              </a:spcBef>
              <a:spcAft>
                <a:spcPts val="0"/>
              </a:spcAft>
              <a:buNone/>
            </a:pPr>
            <a:r>
              <a:rPr lang="en-US"/>
              <a:t>Even if it is done, it is important to keep and document. If the auditors cannot see that the review was done, they cannot sign off that it was done.</a:t>
            </a:r>
            <a:endParaRPr/>
          </a:p>
          <a:p>
            <a:pPr marL="0" lvl="0" indent="0" algn="l" rtl="0">
              <a:spcBef>
                <a:spcPts val="0"/>
              </a:spcBef>
              <a:spcAft>
                <a:spcPts val="0"/>
              </a:spcAft>
              <a:buNone/>
            </a:pPr>
            <a:r>
              <a:rPr lang="en-US"/>
              <a:t>Add on types of procurement, suspension, and debarment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6af48661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6af486616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26af486616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District’s are the auditees</a:t>
            </a:r>
            <a:endParaRPr/>
          </a:p>
          <a:p>
            <a:pPr marL="171450" lvl="0" indent="-171450" algn="l" rtl="0">
              <a:spcBef>
                <a:spcPts val="0"/>
              </a:spcBef>
              <a:spcAft>
                <a:spcPts val="0"/>
              </a:spcAft>
              <a:buClr>
                <a:schemeClr val="dk1"/>
              </a:buClr>
              <a:buSzPts val="1200"/>
              <a:buFont typeface="Arial"/>
              <a:buChar char="•"/>
            </a:pPr>
            <a:r>
              <a:rPr lang="en-US"/>
              <a:t>Arrange the audit, select auditor</a:t>
            </a:r>
            <a:endParaRPr/>
          </a:p>
          <a:p>
            <a:pPr marL="171450" lvl="0" indent="-171450" algn="l" rtl="0">
              <a:spcBef>
                <a:spcPts val="0"/>
              </a:spcBef>
              <a:spcAft>
                <a:spcPts val="0"/>
              </a:spcAft>
              <a:buClr>
                <a:schemeClr val="dk1"/>
              </a:buClr>
              <a:buSzPts val="1200"/>
              <a:buFont typeface="Arial"/>
              <a:buChar char="•"/>
            </a:pPr>
            <a:r>
              <a:rPr lang="en-US"/>
              <a:t>Prepare FS and SEFSA, which mostly done by auditors. Need oversight</a:t>
            </a:r>
            <a:endParaRPr/>
          </a:p>
          <a:p>
            <a:pPr marL="171450" lvl="0" indent="-171450" algn="l" rtl="0">
              <a:spcBef>
                <a:spcPts val="0"/>
              </a:spcBef>
              <a:spcAft>
                <a:spcPts val="0"/>
              </a:spcAft>
              <a:buClr>
                <a:schemeClr val="dk1"/>
              </a:buClr>
              <a:buSzPts val="1200"/>
              <a:buFont typeface="Arial"/>
              <a:buChar char="•"/>
            </a:pPr>
            <a:r>
              <a:rPr lang="en-US"/>
              <a:t>Corrective Action and working with DPI</a:t>
            </a:r>
            <a:endParaRPr/>
          </a:p>
          <a:p>
            <a:pPr marL="171450" lvl="0" indent="-171450" algn="l" rtl="0">
              <a:spcBef>
                <a:spcPts val="0"/>
              </a:spcBef>
              <a:spcAft>
                <a:spcPts val="0"/>
              </a:spcAft>
              <a:buClr>
                <a:schemeClr val="dk1"/>
              </a:buClr>
              <a:buSzPts val="1200"/>
              <a:buFont typeface="Arial"/>
              <a:buChar char="•"/>
            </a:pPr>
            <a:r>
              <a:rPr lang="en-US"/>
              <a:t>Submitted on time. Have extended last 2 years.</a:t>
            </a:r>
            <a:endParaRPr/>
          </a:p>
        </p:txBody>
      </p:sp>
      <p:sp>
        <p:nvSpPr>
          <p:cNvPr id="61" name="Google Shape;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03a228e756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03a228e756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1100"/>
              <a:buFont typeface="Arial"/>
              <a:buNone/>
            </a:pPr>
            <a:r>
              <a:rPr lang="en-US">
                <a:solidFill>
                  <a:schemeClr val="dk1"/>
                </a:solidFill>
              </a:rPr>
              <a:t>Olivia</a:t>
            </a:r>
            <a:endParaRPr>
              <a:solidFill>
                <a:schemeClr val="dk1"/>
              </a:solidFill>
            </a:endParaRPr>
          </a:p>
          <a:p>
            <a:pPr marL="0" lvl="0" indent="0" algn="l" rtl="0">
              <a:lnSpc>
                <a:spcPct val="115000"/>
              </a:lnSpc>
              <a:spcBef>
                <a:spcPts val="800"/>
              </a:spcBef>
              <a:spcAft>
                <a:spcPts val="400"/>
              </a:spcAft>
              <a:buClr>
                <a:schemeClr val="dk1"/>
              </a:buClr>
              <a:buSzPts val="1100"/>
              <a:buFont typeface="Arial"/>
              <a:buNone/>
            </a:pPr>
            <a:r>
              <a:rPr lang="en-US">
                <a:solidFill>
                  <a:schemeClr val="dk1"/>
                </a:solidFill>
              </a:rPr>
              <a:t>Instructions WISEgrants access is in the NVL Audit Report Guidance document. </a:t>
            </a:r>
            <a:endParaRPr>
              <a:solidFill>
                <a:schemeClr val="dk1"/>
              </a:solidFill>
            </a:endParaRPr>
          </a:p>
        </p:txBody>
      </p:sp>
      <p:sp>
        <p:nvSpPr>
          <p:cNvPr id="314" name="Google Shape;314;g203a228e756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Questions</a:t>
            </a:r>
            <a:endParaRPr/>
          </a:p>
        </p:txBody>
      </p:sp>
      <p:sp>
        <p:nvSpPr>
          <p:cNvPr id="322" name="Google Shape;32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Emphasize it is for expended $750K</a:t>
            </a:r>
            <a:endParaRPr/>
          </a:p>
          <a:p>
            <a:pPr marL="171450" lvl="0" indent="-171450" algn="l" rtl="0">
              <a:spcBef>
                <a:spcPts val="0"/>
              </a:spcBef>
              <a:spcAft>
                <a:spcPts val="0"/>
              </a:spcAft>
              <a:buClr>
                <a:schemeClr val="dk1"/>
              </a:buClr>
              <a:buSzPts val="1200"/>
              <a:buFont typeface="Arial"/>
              <a:buChar char="•"/>
            </a:pPr>
            <a:r>
              <a:rPr lang="en-US"/>
              <a:t>Required annually when meet threshold</a:t>
            </a:r>
            <a:endParaRPr/>
          </a:p>
          <a:p>
            <a:pPr marL="171450" lvl="0" indent="-171450" algn="l" rtl="0">
              <a:spcBef>
                <a:spcPts val="0"/>
              </a:spcBef>
              <a:spcAft>
                <a:spcPts val="0"/>
              </a:spcAft>
              <a:buClr>
                <a:schemeClr val="dk1"/>
              </a:buClr>
              <a:buSzPts val="1200"/>
              <a:buFont typeface="Arial"/>
              <a:buChar char="•"/>
            </a:pPr>
            <a:r>
              <a:rPr lang="en-US"/>
              <a:t>If fall below threshold, no longer required</a:t>
            </a:r>
            <a:endParaRPr/>
          </a:p>
        </p:txBody>
      </p:sp>
      <p:sp>
        <p:nvSpPr>
          <p:cNvPr id="75" name="Google Shape;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This is what the auditors use when testing so is a guide for districts to use</a:t>
            </a:r>
            <a:endParaRPr/>
          </a:p>
          <a:p>
            <a:pPr marL="171450" lvl="0" indent="-171450" algn="l" rtl="0">
              <a:spcBef>
                <a:spcPts val="0"/>
              </a:spcBef>
              <a:spcAft>
                <a:spcPts val="0"/>
              </a:spcAft>
              <a:buClr>
                <a:schemeClr val="dk1"/>
              </a:buClr>
              <a:buSzPts val="1200"/>
              <a:buFont typeface="Arial"/>
              <a:buChar char="•"/>
            </a:pPr>
            <a:r>
              <a:rPr lang="en-US"/>
              <a:t>About 1700 pages in 2021, mostly individual requirements for each program</a:t>
            </a:r>
            <a:endParaRPr/>
          </a:p>
          <a:p>
            <a:pPr marL="171450" lvl="0" indent="-171450" algn="l" rtl="0">
              <a:spcBef>
                <a:spcPts val="0"/>
              </a:spcBef>
              <a:spcAft>
                <a:spcPts val="0"/>
              </a:spcAft>
              <a:buClr>
                <a:schemeClr val="dk1"/>
              </a:buClr>
              <a:buSzPts val="1200"/>
              <a:buFont typeface="Arial"/>
              <a:buChar char="•"/>
            </a:pPr>
            <a:r>
              <a:rPr lang="en-US"/>
              <a:t>Released in August 2021 but addendum released in October for ESF funds</a:t>
            </a:r>
            <a:endParaRPr/>
          </a:p>
          <a:p>
            <a:pPr marL="171450" lvl="0" indent="-171450" algn="l" rtl="0">
              <a:spcBef>
                <a:spcPts val="0"/>
              </a:spcBef>
              <a:spcAft>
                <a:spcPts val="0"/>
              </a:spcAft>
              <a:buClr>
                <a:schemeClr val="dk1"/>
              </a:buClr>
              <a:buSzPts val="1200"/>
              <a:buFont typeface="Arial"/>
              <a:buChar char="•"/>
            </a:pPr>
            <a:r>
              <a:rPr lang="en-US"/>
              <a:t>Use most recently available when reviewing</a:t>
            </a:r>
            <a:endParaRPr/>
          </a:p>
        </p:txBody>
      </p:sp>
      <p:sp>
        <p:nvSpPr>
          <p:cNvPr id="82" name="Google Shape;8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Made up of 8 parts, some of which we will go into in more detail in the coming slides</a:t>
            </a:r>
            <a:endParaRPr/>
          </a:p>
          <a:p>
            <a:pPr marL="171450" lvl="0" indent="-171450" algn="l" rtl="0">
              <a:spcBef>
                <a:spcPts val="0"/>
              </a:spcBef>
              <a:spcAft>
                <a:spcPts val="0"/>
              </a:spcAft>
              <a:buClr>
                <a:schemeClr val="dk1"/>
              </a:buClr>
              <a:buSzPts val="1200"/>
              <a:buFont typeface="Arial"/>
              <a:buChar char="•"/>
            </a:pPr>
            <a:r>
              <a:rPr lang="en-US"/>
              <a:t>Part 4 specific grant programs</a:t>
            </a:r>
            <a:endParaRPr/>
          </a:p>
          <a:p>
            <a:pPr marL="171450" lvl="0" indent="-171450" algn="l" rtl="0">
              <a:spcBef>
                <a:spcPts val="0"/>
              </a:spcBef>
              <a:spcAft>
                <a:spcPts val="0"/>
              </a:spcAft>
              <a:buClr>
                <a:schemeClr val="dk1"/>
              </a:buClr>
              <a:buSzPts val="1200"/>
              <a:buFont typeface="Arial"/>
              <a:buChar char="•"/>
            </a:pPr>
            <a:r>
              <a:rPr lang="en-US"/>
              <a:t>Part 5 Clusters</a:t>
            </a:r>
            <a:endParaRPr/>
          </a:p>
          <a:p>
            <a:pPr marL="171450" lvl="0" indent="-171450" algn="l" rtl="0">
              <a:spcBef>
                <a:spcPts val="0"/>
              </a:spcBef>
              <a:spcAft>
                <a:spcPts val="0"/>
              </a:spcAft>
              <a:buClr>
                <a:schemeClr val="dk1"/>
              </a:buClr>
              <a:buSzPts val="1200"/>
              <a:buFont typeface="Arial"/>
              <a:buChar char="•"/>
            </a:pPr>
            <a:r>
              <a:rPr lang="en-US"/>
              <a:t>Part 6 requirements related to internal controls</a:t>
            </a:r>
            <a:endParaRPr/>
          </a:p>
          <a:p>
            <a:pPr marL="171450" lvl="0" indent="-171450" algn="l" rtl="0">
              <a:spcBef>
                <a:spcPts val="0"/>
              </a:spcBef>
              <a:spcAft>
                <a:spcPts val="0"/>
              </a:spcAft>
              <a:buClr>
                <a:schemeClr val="dk1"/>
              </a:buClr>
              <a:buSzPts val="1200"/>
              <a:buFont typeface="Arial"/>
              <a:buChar char="•"/>
            </a:pPr>
            <a:r>
              <a:rPr lang="en-US"/>
              <a:t>Part 7 programs not in supplement</a:t>
            </a:r>
            <a:endParaRPr/>
          </a:p>
          <a:p>
            <a:pPr marL="171450" lvl="0" indent="-171450" algn="l" rtl="0">
              <a:spcBef>
                <a:spcPts val="0"/>
              </a:spcBef>
              <a:spcAft>
                <a:spcPts val="0"/>
              </a:spcAft>
              <a:buClr>
                <a:schemeClr val="dk1"/>
              </a:buClr>
              <a:buSzPts val="1200"/>
              <a:buFont typeface="Arial"/>
              <a:buChar char="•"/>
            </a:pPr>
            <a:r>
              <a:rPr lang="en-US"/>
              <a:t>Part 8 Appendicies</a:t>
            </a:r>
            <a:endParaRPr/>
          </a:p>
        </p:txBody>
      </p:sp>
      <p:sp>
        <p:nvSpPr>
          <p:cNvPr id="89" name="Google Shape;8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the programs currently included in the compliance supplement that we most commonly see with districts.</a:t>
            </a:r>
            <a:endParaRPr/>
          </a:p>
        </p:txBody>
      </p:sp>
      <p:sp>
        <p:nvSpPr>
          <p:cNvPr id="96" name="Google Shape;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34"/>
          <p:cNvSpPr txBox="1">
            <a:spLocks noGrp="1"/>
          </p:cNvSpPr>
          <p:nvPr>
            <p:ph type="body" idx="1"/>
          </p:nvPr>
        </p:nvSpPr>
        <p:spPr>
          <a:xfrm>
            <a:off x="1888767" y="1725112"/>
            <a:ext cx="8415160" cy="1683555"/>
          </a:xfrm>
          <a:prstGeom prst="rect">
            <a:avLst/>
          </a:prstGeom>
          <a:noFill/>
          <a:ln>
            <a:noFill/>
          </a:ln>
        </p:spPr>
        <p:txBody>
          <a:bodyPr spcFirstLastPara="1" wrap="square" lIns="91425" tIns="45700" rIns="91425" bIns="45700" anchor="t" anchorCtr="0">
            <a:noAutofit/>
          </a:bodyPr>
          <a:lstStyle>
            <a:lvl1pPr marL="457200" lvl="0" indent="-228600" algn="ctr">
              <a:lnSpc>
                <a:spcPct val="106104"/>
              </a:lnSpc>
              <a:spcBef>
                <a:spcPts val="0"/>
              </a:spcBef>
              <a:spcAft>
                <a:spcPts val="0"/>
              </a:spcAft>
              <a:buClr>
                <a:srgbClr val="333399"/>
              </a:buClr>
              <a:buSzPts val="4800"/>
              <a:buNone/>
              <a:defRPr sz="4800">
                <a:solidFill>
                  <a:srgbClr val="333399"/>
                </a:solidFill>
                <a:latin typeface="Lato Black"/>
                <a:ea typeface="Lato Black"/>
                <a:cs typeface="Lato Black"/>
                <a:sym typeface="Lato Black"/>
              </a:defRPr>
            </a:lvl1pPr>
            <a:lvl2pPr marL="914400" lvl="1" indent="-228600" algn="l">
              <a:lnSpc>
                <a:spcPct val="150000"/>
              </a:lnSpc>
              <a:spcBef>
                <a:spcPts val="4000"/>
              </a:spcBef>
              <a:spcAft>
                <a:spcPts val="0"/>
              </a:spcAft>
              <a:buClr>
                <a:srgbClr val="333399"/>
              </a:buClr>
              <a:buSzPts val="3516"/>
              <a:buNone/>
              <a:defRPr sz="3516">
                <a:solidFill>
                  <a:srgbClr val="333399"/>
                </a:solidFill>
                <a:latin typeface="Calibri"/>
                <a:ea typeface="Calibri"/>
                <a:cs typeface="Calibri"/>
                <a:sym typeface="Calibri"/>
              </a:defRPr>
            </a:lvl2pPr>
            <a:lvl3pPr marL="1371600" lvl="2" indent="-451866" algn="l">
              <a:lnSpc>
                <a:spcPct val="90000"/>
              </a:lnSpc>
              <a:spcBef>
                <a:spcPts val="500"/>
              </a:spcBef>
              <a:spcAft>
                <a:spcPts val="0"/>
              </a:spcAft>
              <a:buClr>
                <a:srgbClr val="333399"/>
              </a:buClr>
              <a:buSzPts val="3516"/>
              <a:buChar char="•"/>
              <a:defRPr sz="3516">
                <a:solidFill>
                  <a:srgbClr val="333399"/>
                </a:solidFill>
                <a:latin typeface="Calibri"/>
                <a:ea typeface="Calibri"/>
                <a:cs typeface="Calibri"/>
                <a:sym typeface="Calibri"/>
              </a:defRPr>
            </a:lvl3pPr>
            <a:lvl4pPr marL="1828800" lvl="3" indent="-451866" algn="l">
              <a:lnSpc>
                <a:spcPct val="90000"/>
              </a:lnSpc>
              <a:spcBef>
                <a:spcPts val="500"/>
              </a:spcBef>
              <a:spcAft>
                <a:spcPts val="0"/>
              </a:spcAft>
              <a:buClr>
                <a:srgbClr val="333399"/>
              </a:buClr>
              <a:buSzPts val="3516"/>
              <a:buChar char="•"/>
              <a:defRPr sz="3516">
                <a:solidFill>
                  <a:srgbClr val="333399"/>
                </a:solidFill>
                <a:latin typeface="Calibri"/>
                <a:ea typeface="Calibri"/>
                <a:cs typeface="Calibri"/>
                <a:sym typeface="Calibri"/>
              </a:defRPr>
            </a:lvl4pPr>
            <a:lvl5pPr marL="2286000" lvl="4" indent="-451866" algn="l">
              <a:lnSpc>
                <a:spcPct val="90000"/>
              </a:lnSpc>
              <a:spcBef>
                <a:spcPts val="500"/>
              </a:spcBef>
              <a:spcAft>
                <a:spcPts val="0"/>
              </a:spcAft>
              <a:buClr>
                <a:srgbClr val="333399"/>
              </a:buClr>
              <a:buSzPts val="3516"/>
              <a:buChar char="•"/>
              <a:defRPr sz="3516">
                <a:solidFill>
                  <a:srgbClr val="33339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34"/>
          <p:cNvSpPr txBox="1">
            <a:spLocks noGrp="1"/>
          </p:cNvSpPr>
          <p:nvPr>
            <p:ph type="body" idx="2"/>
          </p:nvPr>
        </p:nvSpPr>
        <p:spPr>
          <a:xfrm>
            <a:off x="7277351" y="4047160"/>
            <a:ext cx="2971695" cy="1498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228600" algn="l">
              <a:lnSpc>
                <a:spcPct val="100000"/>
              </a:lnSpc>
              <a:spcBef>
                <a:spcPts val="4000"/>
              </a:spcBef>
              <a:spcAft>
                <a:spcPts val="0"/>
              </a:spcAft>
              <a:buClr>
                <a:schemeClr val="dk1"/>
              </a:buClr>
              <a:buSzPts val="1953"/>
              <a:buNone/>
              <a:defRPr sz="1953"/>
            </a:lvl2pPr>
            <a:lvl3pPr marL="1371600" lvl="2" indent="-228600" algn="l">
              <a:lnSpc>
                <a:spcPct val="100000"/>
              </a:lnSpc>
              <a:spcBef>
                <a:spcPts val="500"/>
              </a:spcBef>
              <a:spcAft>
                <a:spcPts val="0"/>
              </a:spcAft>
              <a:buClr>
                <a:schemeClr val="dk1"/>
              </a:buClr>
              <a:buSzPts val="1953"/>
              <a:buNone/>
              <a:defRPr sz="1953"/>
            </a:lvl3pPr>
            <a:lvl4pPr marL="1828800" lvl="3" indent="-228600" algn="l">
              <a:lnSpc>
                <a:spcPct val="100000"/>
              </a:lnSpc>
              <a:spcBef>
                <a:spcPts val="500"/>
              </a:spcBef>
              <a:spcAft>
                <a:spcPts val="0"/>
              </a:spcAft>
              <a:buClr>
                <a:schemeClr val="dk1"/>
              </a:buClr>
              <a:buSzPts val="1953"/>
              <a:buNone/>
              <a:defRPr sz="1953"/>
            </a:lvl4pPr>
            <a:lvl5pPr marL="2286000" lvl="4" indent="-228600" algn="l">
              <a:lnSpc>
                <a:spcPct val="100000"/>
              </a:lnSpc>
              <a:spcBef>
                <a:spcPts val="500"/>
              </a:spcBef>
              <a:spcAft>
                <a:spcPts val="0"/>
              </a:spcAft>
              <a:buClr>
                <a:schemeClr val="dk1"/>
              </a:buClr>
              <a:buSzPts val="1953"/>
              <a:buNone/>
              <a:defRPr sz="1953"/>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 name="Google Shape;16;p34"/>
          <p:cNvPicPr preferRelativeResize="0"/>
          <p:nvPr/>
        </p:nvPicPr>
        <p:blipFill rotWithShape="1">
          <a:blip r:embed="rId2">
            <a:alphaModFix/>
          </a:blip>
          <a:srcRect t="3724" b="3724"/>
          <a:stretch/>
        </p:blipFill>
        <p:spPr>
          <a:xfrm>
            <a:off x="0" y="4369525"/>
            <a:ext cx="12189099" cy="2488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5"/>
          <p:cNvSpPr txBox="1"/>
          <p:nvPr/>
        </p:nvSpPr>
        <p:spPr>
          <a:xfrm>
            <a:off x="-8405" y="1"/>
            <a:ext cx="12200405" cy="1228876"/>
          </a:xfrm>
          <a:prstGeom prst="rect">
            <a:avLst/>
          </a:prstGeom>
          <a:solidFill>
            <a:srgbClr val="333399"/>
          </a:solidFill>
          <a:ln>
            <a:noFill/>
          </a:ln>
        </p:spPr>
        <p:txBody>
          <a:bodyPr spcFirstLastPara="1" wrap="square" lIns="89275" tIns="44625" rIns="89275" bIns="44625" anchor="ctr" anchorCtr="0">
            <a:noAutofit/>
          </a:bodyPr>
          <a:lstStyle/>
          <a:p>
            <a:pPr marL="0" marR="0" lvl="0" indent="0" algn="ctr" rtl="0">
              <a:spcBef>
                <a:spcPts val="0"/>
              </a:spcBef>
              <a:spcAft>
                <a:spcPts val="0"/>
              </a:spcAft>
              <a:buNone/>
            </a:pPr>
            <a:endParaRPr sz="3125" b="0" i="0" u="none" strike="noStrike" cap="none">
              <a:solidFill>
                <a:schemeClr val="dk1"/>
              </a:solidFill>
              <a:latin typeface="Lato Black"/>
              <a:ea typeface="Lato Black"/>
              <a:cs typeface="Lato Black"/>
              <a:sym typeface="Lato Black"/>
            </a:endParaRPr>
          </a:p>
        </p:txBody>
      </p:sp>
      <p:sp>
        <p:nvSpPr>
          <p:cNvPr id="19" name="Google Shape;19;p35"/>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228600" algn="l">
              <a:lnSpc>
                <a:spcPct val="150000"/>
              </a:lnSpc>
              <a:spcBef>
                <a:spcPts val="40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5"/>
          <p:cNvSpPr txBox="1">
            <a:spLocks noGrp="1"/>
          </p:cNvSpPr>
          <p:nvPr>
            <p:ph type="body" idx="2"/>
          </p:nvPr>
        </p:nvSpPr>
        <p:spPr>
          <a:xfrm>
            <a:off x="2736038" y="1596573"/>
            <a:ext cx="6729169" cy="3350372"/>
          </a:xfrm>
          <a:prstGeom prst="rect">
            <a:avLst/>
          </a:prstGeom>
          <a:noFill/>
          <a:ln>
            <a:noFill/>
          </a:ln>
        </p:spPr>
        <p:txBody>
          <a:bodyPr spcFirstLastPara="1" wrap="square" lIns="91425" tIns="45700" rIns="91425" bIns="45700" anchor="t" anchorCtr="0">
            <a:normAutofit/>
          </a:bodyPr>
          <a:lstStyle>
            <a:lvl1pPr marL="457200" lvl="0" indent="-431800" algn="l">
              <a:lnSpc>
                <a:spcPct val="150000"/>
              </a:lnSpc>
              <a:spcBef>
                <a:spcPts val="0"/>
              </a:spcBef>
              <a:spcAft>
                <a:spcPts val="0"/>
              </a:spcAft>
              <a:buClr>
                <a:schemeClr val="dk1"/>
              </a:buClr>
              <a:buSzPts val="3200"/>
              <a:buFont typeface="Arial"/>
              <a:buChar char="•"/>
              <a:defRPr sz="3200" b="1"/>
            </a:lvl1pPr>
            <a:lvl2pPr marL="914400" lvl="1" indent="-228600" algn="l">
              <a:lnSpc>
                <a:spcPct val="150000"/>
              </a:lnSpc>
              <a:spcBef>
                <a:spcPts val="585"/>
              </a:spcBef>
              <a:spcAft>
                <a:spcPts val="0"/>
              </a:spcAft>
              <a:buClr>
                <a:schemeClr val="dk1"/>
              </a:buClr>
              <a:buSzPts val="2344"/>
              <a:buNone/>
              <a:defRPr sz="2344"/>
            </a:lvl2pPr>
            <a:lvl3pPr marL="1371600" lvl="2" indent="-228600" algn="l">
              <a:lnSpc>
                <a:spcPct val="90000"/>
              </a:lnSpc>
              <a:spcBef>
                <a:spcPts val="500"/>
              </a:spcBef>
              <a:spcAft>
                <a:spcPts val="0"/>
              </a:spcAft>
              <a:buClr>
                <a:schemeClr val="dk1"/>
              </a:buClr>
              <a:buSzPts val="2344"/>
              <a:buNone/>
              <a:defRPr sz="2344"/>
            </a:lvl3pPr>
            <a:lvl4pPr marL="1828800" lvl="3" indent="-228600" algn="l">
              <a:lnSpc>
                <a:spcPct val="90000"/>
              </a:lnSpc>
              <a:spcBef>
                <a:spcPts val="500"/>
              </a:spcBef>
              <a:spcAft>
                <a:spcPts val="0"/>
              </a:spcAft>
              <a:buClr>
                <a:schemeClr val="dk1"/>
              </a:buClr>
              <a:buSzPts val="2344"/>
              <a:buNone/>
              <a:defRPr sz="2344"/>
            </a:lvl4pPr>
            <a:lvl5pPr marL="2286000" lvl="4" indent="-228600" algn="l">
              <a:lnSpc>
                <a:spcPct val="90000"/>
              </a:lnSpc>
              <a:spcBef>
                <a:spcPts val="500"/>
              </a:spcBef>
              <a:spcAft>
                <a:spcPts val="0"/>
              </a:spcAft>
              <a:buClr>
                <a:schemeClr val="dk1"/>
              </a:buClr>
              <a:buSzPts val="2344"/>
              <a:buNone/>
              <a:defRPr sz="2344"/>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1"/>
        <p:cNvGrpSpPr/>
        <p:nvPr/>
      </p:nvGrpSpPr>
      <p:grpSpPr>
        <a:xfrm>
          <a:off x="0" y="0"/>
          <a:ext cx="0" cy="0"/>
          <a:chOff x="0" y="0"/>
          <a:chExt cx="0" cy="0"/>
        </a:xfrm>
      </p:grpSpPr>
      <p:sp>
        <p:nvSpPr>
          <p:cNvPr id="22" name="Google Shape;22;p36"/>
          <p:cNvSpPr txBox="1"/>
          <p:nvPr/>
        </p:nvSpPr>
        <p:spPr>
          <a:xfrm>
            <a:off x="-8405" y="1"/>
            <a:ext cx="12200405" cy="1228876"/>
          </a:xfrm>
          <a:prstGeom prst="rect">
            <a:avLst/>
          </a:prstGeom>
          <a:solidFill>
            <a:srgbClr val="333399"/>
          </a:solidFill>
          <a:ln>
            <a:noFill/>
          </a:ln>
        </p:spPr>
        <p:txBody>
          <a:bodyPr spcFirstLastPara="1" wrap="square" lIns="89275" tIns="44625" rIns="89275" bIns="44625" anchor="ctr" anchorCtr="0">
            <a:noAutofit/>
          </a:bodyPr>
          <a:lstStyle/>
          <a:p>
            <a:pPr marL="0" marR="0" lvl="0" indent="0" algn="ctr" rtl="0">
              <a:spcBef>
                <a:spcPts val="0"/>
              </a:spcBef>
              <a:spcAft>
                <a:spcPts val="0"/>
              </a:spcAft>
              <a:buNone/>
            </a:pPr>
            <a:endParaRPr sz="3125" b="0" i="0" u="none" strike="noStrike" cap="none">
              <a:solidFill>
                <a:schemeClr val="dk1"/>
              </a:solidFill>
              <a:latin typeface="Lato Black"/>
              <a:ea typeface="Lato Black"/>
              <a:cs typeface="Lato Black"/>
              <a:sym typeface="Lato Black"/>
            </a:endParaRPr>
          </a:p>
        </p:txBody>
      </p:sp>
      <p:sp>
        <p:nvSpPr>
          <p:cNvPr id="23" name="Google Shape;23;p36"/>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228600" algn="l">
              <a:lnSpc>
                <a:spcPct val="150000"/>
              </a:lnSpc>
              <a:spcBef>
                <a:spcPts val="40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6"/>
          <p:cNvSpPr>
            <a:spLocks noGrp="1"/>
          </p:cNvSpPr>
          <p:nvPr>
            <p:ph type="media" idx="2"/>
          </p:nvPr>
        </p:nvSpPr>
        <p:spPr>
          <a:xfrm>
            <a:off x="2722683" y="1739831"/>
            <a:ext cx="6726767" cy="337396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3200"/>
              <a:buFont typeface="Arial"/>
              <a:buChar char="•"/>
              <a:defRPr sz="3200" b="1" i="0" u="none" strike="noStrike" cap="none">
                <a:solidFill>
                  <a:schemeClr val="dk1"/>
                </a:solidFill>
                <a:latin typeface="Lato"/>
                <a:ea typeface="Lato"/>
                <a:cs typeface="Lato"/>
                <a:sym typeface="Lato"/>
              </a:defRPr>
            </a:lvl1pPr>
            <a:lvl2pPr marR="0" lvl="1" algn="l" rtl="0">
              <a:lnSpc>
                <a:spcPct val="150000"/>
              </a:lnSpc>
              <a:spcBef>
                <a:spcPts val="400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5"/>
        <p:cNvGrpSpPr/>
        <p:nvPr/>
      </p:nvGrpSpPr>
      <p:grpSpPr>
        <a:xfrm>
          <a:off x="0" y="0"/>
          <a:ext cx="0" cy="0"/>
          <a:chOff x="0" y="0"/>
          <a:chExt cx="0" cy="0"/>
        </a:xfrm>
      </p:grpSpPr>
      <p:sp>
        <p:nvSpPr>
          <p:cNvPr id="26" name="Google Shape;26;p37"/>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228600" algn="l">
              <a:lnSpc>
                <a:spcPct val="150000"/>
              </a:lnSpc>
              <a:spcBef>
                <a:spcPts val="40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7"/>
          <p:cNvSpPr txBox="1">
            <a:spLocks noGrp="1"/>
          </p:cNvSpPr>
          <p:nvPr>
            <p:ph type="body" idx="2"/>
          </p:nvPr>
        </p:nvSpPr>
        <p:spPr>
          <a:xfrm>
            <a:off x="1257097" y="1703011"/>
            <a:ext cx="5324612" cy="3106028"/>
          </a:xfrm>
          <a:prstGeom prst="rect">
            <a:avLst/>
          </a:prstGeom>
          <a:noFill/>
          <a:ln>
            <a:noFill/>
          </a:ln>
        </p:spPr>
        <p:txBody>
          <a:bodyPr spcFirstLastPara="1" wrap="square" lIns="91425" tIns="45700" rIns="91425" bIns="45700" anchor="t" anchorCtr="0">
            <a:normAutofit/>
          </a:bodyPr>
          <a:lstStyle>
            <a:lvl1pPr marL="457200" lvl="0" indent="-431800" algn="l">
              <a:lnSpc>
                <a:spcPct val="150000"/>
              </a:lnSpc>
              <a:spcBef>
                <a:spcPts val="0"/>
              </a:spcBef>
              <a:spcAft>
                <a:spcPts val="0"/>
              </a:spcAft>
              <a:buClr>
                <a:schemeClr val="dk1"/>
              </a:buClr>
              <a:buSzPts val="3200"/>
              <a:buFont typeface="Arial"/>
              <a:buChar char="•"/>
              <a:defRPr sz="3200" b="1"/>
            </a:lvl1pPr>
            <a:lvl2pPr marL="914400" lvl="1" indent="-228600" algn="l">
              <a:lnSpc>
                <a:spcPct val="150000"/>
              </a:lnSpc>
              <a:spcBef>
                <a:spcPts val="585"/>
              </a:spcBef>
              <a:spcAft>
                <a:spcPts val="0"/>
              </a:spcAft>
              <a:buClr>
                <a:schemeClr val="dk1"/>
              </a:buClr>
              <a:buSzPts val="3200"/>
              <a:buNone/>
              <a:defRPr/>
            </a:lvl2pPr>
            <a:lvl3pPr marL="1371600" lvl="2" indent="-228600" algn="l">
              <a:lnSpc>
                <a:spcPct val="150000"/>
              </a:lnSpc>
              <a:spcBef>
                <a:spcPts val="500"/>
              </a:spcBef>
              <a:spcAft>
                <a:spcPts val="0"/>
              </a:spcAft>
              <a:buClr>
                <a:schemeClr val="dk1"/>
              </a:buClr>
              <a:buSzPts val="20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7"/>
          <p:cNvSpPr>
            <a:spLocks noGrp="1"/>
          </p:cNvSpPr>
          <p:nvPr>
            <p:ph type="pic" idx="3"/>
          </p:nvPr>
        </p:nvSpPr>
        <p:spPr>
          <a:xfrm rot="375682">
            <a:off x="6957099" y="1930520"/>
            <a:ext cx="4560595" cy="4120808"/>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only no text">
  <p:cSld name="image only no text">
    <p:spTree>
      <p:nvGrpSpPr>
        <p:cNvPr id="1" name="Shape 29"/>
        <p:cNvGrpSpPr/>
        <p:nvPr/>
      </p:nvGrpSpPr>
      <p:grpSpPr>
        <a:xfrm>
          <a:off x="0" y="0"/>
          <a:ext cx="0" cy="0"/>
          <a:chOff x="0" y="0"/>
          <a:chExt cx="0" cy="0"/>
        </a:xfrm>
      </p:grpSpPr>
      <p:sp>
        <p:nvSpPr>
          <p:cNvPr id="30" name="Google Shape;30;p38"/>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228600" algn="l">
              <a:lnSpc>
                <a:spcPct val="150000"/>
              </a:lnSpc>
              <a:spcBef>
                <a:spcPts val="40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sp>
        <p:nvSpPr>
          <p:cNvPr id="32" name="Google Shape;32;p39"/>
          <p:cNvSpPr txBox="1">
            <a:spLocks noGrp="1"/>
          </p:cNvSpPr>
          <p:nvPr>
            <p:ph type="body" idx="1"/>
          </p:nvPr>
        </p:nvSpPr>
        <p:spPr>
          <a:xfrm>
            <a:off x="1819094" y="1725112"/>
            <a:ext cx="8415160" cy="1683555"/>
          </a:xfrm>
          <a:prstGeom prst="rect">
            <a:avLst/>
          </a:prstGeom>
          <a:noFill/>
          <a:ln>
            <a:noFill/>
          </a:ln>
        </p:spPr>
        <p:txBody>
          <a:bodyPr spcFirstLastPara="1" wrap="square" lIns="91425" tIns="45700" rIns="91425" bIns="45700" anchor="t" anchorCtr="0">
            <a:noAutofit/>
          </a:bodyPr>
          <a:lstStyle>
            <a:lvl1pPr marL="457200" lvl="0" indent="-228600" algn="ctr">
              <a:lnSpc>
                <a:spcPct val="106084"/>
              </a:lnSpc>
              <a:spcBef>
                <a:spcPts val="0"/>
              </a:spcBef>
              <a:spcAft>
                <a:spcPts val="0"/>
              </a:spcAft>
              <a:buClr>
                <a:srgbClr val="333399"/>
              </a:buClr>
              <a:buSzPts val="4799"/>
              <a:buNone/>
              <a:defRPr sz="4799">
                <a:solidFill>
                  <a:srgbClr val="333399"/>
                </a:solidFill>
                <a:latin typeface="Lato Black"/>
                <a:ea typeface="Lato Black"/>
                <a:cs typeface="Lato Black"/>
                <a:sym typeface="Lato Black"/>
              </a:defRPr>
            </a:lvl1pPr>
            <a:lvl2pPr marL="914400" lvl="1" indent="-228600" algn="l">
              <a:lnSpc>
                <a:spcPct val="150000"/>
              </a:lnSpc>
              <a:spcBef>
                <a:spcPts val="4000"/>
              </a:spcBef>
              <a:spcAft>
                <a:spcPts val="0"/>
              </a:spcAft>
              <a:buClr>
                <a:srgbClr val="333399"/>
              </a:buClr>
              <a:buSzPts val="3514"/>
              <a:buNone/>
              <a:defRPr sz="3514">
                <a:solidFill>
                  <a:srgbClr val="333399"/>
                </a:solidFill>
                <a:latin typeface="Calibri"/>
                <a:ea typeface="Calibri"/>
                <a:cs typeface="Calibri"/>
                <a:sym typeface="Calibri"/>
              </a:defRPr>
            </a:lvl2pPr>
            <a:lvl3pPr marL="1371600" lvl="2" indent="-451739" algn="l">
              <a:lnSpc>
                <a:spcPct val="90000"/>
              </a:lnSpc>
              <a:spcBef>
                <a:spcPts val="500"/>
              </a:spcBef>
              <a:spcAft>
                <a:spcPts val="0"/>
              </a:spcAft>
              <a:buClr>
                <a:srgbClr val="333399"/>
              </a:buClr>
              <a:buSzPts val="3514"/>
              <a:buChar char="•"/>
              <a:defRPr sz="3514">
                <a:solidFill>
                  <a:srgbClr val="333399"/>
                </a:solidFill>
                <a:latin typeface="Calibri"/>
                <a:ea typeface="Calibri"/>
                <a:cs typeface="Calibri"/>
                <a:sym typeface="Calibri"/>
              </a:defRPr>
            </a:lvl3pPr>
            <a:lvl4pPr marL="1828800" lvl="3" indent="-451739" algn="l">
              <a:lnSpc>
                <a:spcPct val="90000"/>
              </a:lnSpc>
              <a:spcBef>
                <a:spcPts val="500"/>
              </a:spcBef>
              <a:spcAft>
                <a:spcPts val="0"/>
              </a:spcAft>
              <a:buClr>
                <a:srgbClr val="333399"/>
              </a:buClr>
              <a:buSzPts val="3514"/>
              <a:buChar char="•"/>
              <a:defRPr sz="3514">
                <a:solidFill>
                  <a:srgbClr val="333399"/>
                </a:solidFill>
                <a:latin typeface="Calibri"/>
                <a:ea typeface="Calibri"/>
                <a:cs typeface="Calibri"/>
                <a:sym typeface="Calibri"/>
              </a:defRPr>
            </a:lvl4pPr>
            <a:lvl5pPr marL="2286000" lvl="4" indent="-451739" algn="l">
              <a:lnSpc>
                <a:spcPct val="90000"/>
              </a:lnSpc>
              <a:spcBef>
                <a:spcPts val="500"/>
              </a:spcBef>
              <a:spcAft>
                <a:spcPts val="0"/>
              </a:spcAft>
              <a:buClr>
                <a:srgbClr val="333399"/>
              </a:buClr>
              <a:buSzPts val="3514"/>
              <a:buChar char="•"/>
              <a:defRPr sz="3514">
                <a:solidFill>
                  <a:srgbClr val="33339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9"/>
          <p:cNvSpPr txBox="1">
            <a:spLocks noGrp="1"/>
          </p:cNvSpPr>
          <p:nvPr>
            <p:ph type="body" idx="2"/>
          </p:nvPr>
        </p:nvSpPr>
        <p:spPr>
          <a:xfrm>
            <a:off x="7277351" y="4047161"/>
            <a:ext cx="2971695" cy="1498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399"/>
              <a:buNone/>
              <a:defRPr sz="2399"/>
            </a:lvl1pPr>
            <a:lvl2pPr marL="914400" lvl="1" indent="-228600" algn="l">
              <a:lnSpc>
                <a:spcPct val="100000"/>
              </a:lnSpc>
              <a:spcBef>
                <a:spcPts val="4000"/>
              </a:spcBef>
              <a:spcAft>
                <a:spcPts val="0"/>
              </a:spcAft>
              <a:buClr>
                <a:schemeClr val="dk1"/>
              </a:buClr>
              <a:buSzPts val="1953"/>
              <a:buNone/>
              <a:defRPr sz="1953"/>
            </a:lvl2pPr>
            <a:lvl3pPr marL="1371600" lvl="2" indent="-228600" algn="l">
              <a:lnSpc>
                <a:spcPct val="100000"/>
              </a:lnSpc>
              <a:spcBef>
                <a:spcPts val="500"/>
              </a:spcBef>
              <a:spcAft>
                <a:spcPts val="0"/>
              </a:spcAft>
              <a:buClr>
                <a:schemeClr val="dk1"/>
              </a:buClr>
              <a:buSzPts val="1953"/>
              <a:buNone/>
              <a:defRPr sz="1953"/>
            </a:lvl3pPr>
            <a:lvl4pPr marL="1828800" lvl="3" indent="-228600" algn="l">
              <a:lnSpc>
                <a:spcPct val="100000"/>
              </a:lnSpc>
              <a:spcBef>
                <a:spcPts val="500"/>
              </a:spcBef>
              <a:spcAft>
                <a:spcPts val="0"/>
              </a:spcAft>
              <a:buClr>
                <a:schemeClr val="dk1"/>
              </a:buClr>
              <a:buSzPts val="1953"/>
              <a:buNone/>
              <a:defRPr sz="1953"/>
            </a:lvl4pPr>
            <a:lvl5pPr marL="2286000" lvl="4" indent="-228600" algn="l">
              <a:lnSpc>
                <a:spcPct val="100000"/>
              </a:lnSpc>
              <a:spcBef>
                <a:spcPts val="500"/>
              </a:spcBef>
              <a:spcAft>
                <a:spcPts val="0"/>
              </a:spcAft>
              <a:buClr>
                <a:schemeClr val="dk1"/>
              </a:buClr>
              <a:buSzPts val="1953"/>
              <a:buNone/>
              <a:defRPr sz="1953"/>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750"/>
                                        <p:tgtEl>
                                          <p:spTgt spid="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1" end="1"/>
                                            </p:txEl>
                                          </p:spTgt>
                                        </p:tgtEl>
                                        <p:attrNameLst>
                                          <p:attrName>style.visibility</p:attrName>
                                        </p:attrNameLst>
                                      </p:cBhvr>
                                      <p:to>
                                        <p:strVal val="visible"/>
                                      </p:to>
                                    </p:set>
                                    <p:animEffect transition="in" filter="fade">
                                      <p:cBhvr>
                                        <p:cTn id="10" dur="750"/>
                                        <p:tgtEl>
                                          <p:spTgt spid="3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Effect transition="in" filter="fade">
                                      <p:cBhvr>
                                        <p:cTn id="13" dur="750"/>
                                        <p:tgtEl>
                                          <p:spTgt spid="3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xEl>
                                              <p:pRg st="3" end="3"/>
                                            </p:txEl>
                                          </p:spTgt>
                                        </p:tgtEl>
                                        <p:attrNameLst>
                                          <p:attrName>style.visibility</p:attrName>
                                        </p:attrNameLst>
                                      </p:cBhvr>
                                      <p:to>
                                        <p:strVal val="visible"/>
                                      </p:to>
                                    </p:set>
                                    <p:animEffect transition="in" filter="fade">
                                      <p:cBhvr>
                                        <p:cTn id="16" dur="750"/>
                                        <p:tgtEl>
                                          <p:spTgt spid="3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animEffect transition="in" filter="fade">
                                      <p:cBhvr>
                                        <p:cTn id="19" dur="750"/>
                                        <p:tgtEl>
                                          <p:spTgt spid="3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5" end="5"/>
                                            </p:txEl>
                                          </p:spTgt>
                                        </p:tgtEl>
                                        <p:attrNameLst>
                                          <p:attrName>style.visibility</p:attrName>
                                        </p:attrNameLst>
                                      </p:cBhvr>
                                      <p:to>
                                        <p:strVal val="visible"/>
                                      </p:to>
                                    </p:set>
                                    <p:animEffect transition="in" filter="fade">
                                      <p:cBhvr>
                                        <p:cTn id="22" dur="750"/>
                                        <p:tgtEl>
                                          <p:spTgt spid="3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6" end="6"/>
                                            </p:txEl>
                                          </p:spTgt>
                                        </p:tgtEl>
                                        <p:attrNameLst>
                                          <p:attrName>style.visibility</p:attrName>
                                        </p:attrNameLst>
                                      </p:cBhvr>
                                      <p:to>
                                        <p:strVal val="visible"/>
                                      </p:to>
                                    </p:set>
                                    <p:animEffect transition="in" filter="fade">
                                      <p:cBhvr>
                                        <p:cTn id="25" dur="750"/>
                                        <p:tgtEl>
                                          <p:spTgt spid="3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7" end="7"/>
                                            </p:txEl>
                                          </p:spTgt>
                                        </p:tgtEl>
                                        <p:attrNameLst>
                                          <p:attrName>style.visibility</p:attrName>
                                        </p:attrNameLst>
                                      </p:cBhvr>
                                      <p:to>
                                        <p:strVal val="visible"/>
                                      </p:to>
                                    </p:set>
                                    <p:animEffect transition="in" filter="fade">
                                      <p:cBhvr>
                                        <p:cTn id="28" dur="750"/>
                                        <p:tgtEl>
                                          <p:spTgt spid="3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8" end="8"/>
                                            </p:txEl>
                                          </p:spTgt>
                                        </p:tgtEl>
                                        <p:attrNameLst>
                                          <p:attrName>style.visibility</p:attrName>
                                        </p:attrNameLst>
                                      </p:cBhvr>
                                      <p:to>
                                        <p:strVal val="visible"/>
                                      </p:to>
                                    </p:set>
                                    <p:animEffect transition="in" filter="fade">
                                      <p:cBhvr>
                                        <p:cTn id="31" dur="750"/>
                                        <p:tgtEl>
                                          <p:spTgt spid="32">
                                            <p:txEl>
                                              <p:pRg st="8" end="8"/>
                                            </p:txEl>
                                          </p:spTgt>
                                        </p:tgtEl>
                                      </p:cBhvr>
                                    </p:animEffect>
                                  </p:childTnLst>
                                </p:cTn>
                              </p:par>
                            </p:childTnLst>
                          </p:cTn>
                        </p:par>
                        <p:par>
                          <p:cTn id="32" fill="hold">
                            <p:stCondLst>
                              <p:cond delay="750"/>
                            </p:stCondLst>
                            <p:childTnLst>
                              <p:par>
                                <p:cTn id="33" presetID="10" presetClass="entr" presetSubtype="0" fill="hold" nodeType="after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fade">
                                      <p:cBhvr>
                                        <p:cTn id="35" dur="750"/>
                                        <p:tgtEl>
                                          <p:spTgt spid="33">
                                            <p:txEl>
                                              <p:pRg st="0" end="0"/>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Effect transition="in" filter="fade">
                                      <p:cBhvr>
                                        <p:cTn id="39" dur="750"/>
                                        <p:tgtEl>
                                          <p:spTgt spid="33">
                                            <p:txEl>
                                              <p:pRg st="1" end="1"/>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33">
                                            <p:txEl>
                                              <p:pRg st="2" end="2"/>
                                            </p:txEl>
                                          </p:spTgt>
                                        </p:tgtEl>
                                        <p:attrNameLst>
                                          <p:attrName>style.visibility</p:attrName>
                                        </p:attrNameLst>
                                      </p:cBhvr>
                                      <p:to>
                                        <p:strVal val="visible"/>
                                      </p:to>
                                    </p:set>
                                    <p:animEffect transition="in" filter="fade">
                                      <p:cBhvr>
                                        <p:cTn id="43" dur="750"/>
                                        <p:tgtEl>
                                          <p:spTgt spid="33">
                                            <p:txEl>
                                              <p:pRg st="2" end="2"/>
                                            </p:txEl>
                                          </p:spTgt>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33">
                                            <p:txEl>
                                              <p:pRg st="3" end="3"/>
                                            </p:txEl>
                                          </p:spTgt>
                                        </p:tgtEl>
                                        <p:attrNameLst>
                                          <p:attrName>style.visibility</p:attrName>
                                        </p:attrNameLst>
                                      </p:cBhvr>
                                      <p:to>
                                        <p:strVal val="visible"/>
                                      </p:to>
                                    </p:set>
                                    <p:animEffect transition="in" filter="fade">
                                      <p:cBhvr>
                                        <p:cTn id="47" dur="750"/>
                                        <p:tgtEl>
                                          <p:spTgt spid="33">
                                            <p:txEl>
                                              <p:pRg st="3" end="3"/>
                                            </p:txEl>
                                          </p:spTgt>
                                        </p:tgtEl>
                                      </p:cBhvr>
                                    </p:animEffect>
                                  </p:childTnLst>
                                </p:cTn>
                              </p:par>
                            </p:childTnLst>
                          </p:cTn>
                        </p:par>
                        <p:par>
                          <p:cTn id="48" fill="hold">
                            <p:stCondLst>
                              <p:cond delay="3750"/>
                            </p:stCondLst>
                            <p:childTnLst>
                              <p:par>
                                <p:cTn id="49" presetID="10" presetClass="entr" presetSubtype="0" fill="hold" nodeType="afterEffect">
                                  <p:stCondLst>
                                    <p:cond delay="0"/>
                                  </p:stCondLst>
                                  <p:childTnLst>
                                    <p:set>
                                      <p:cBhvr>
                                        <p:cTn id="50" dur="1" fill="hold">
                                          <p:stCondLst>
                                            <p:cond delay="0"/>
                                          </p:stCondLst>
                                        </p:cTn>
                                        <p:tgtEl>
                                          <p:spTgt spid="33">
                                            <p:txEl>
                                              <p:pRg st="4" end="4"/>
                                            </p:txEl>
                                          </p:spTgt>
                                        </p:tgtEl>
                                        <p:attrNameLst>
                                          <p:attrName>style.visibility</p:attrName>
                                        </p:attrNameLst>
                                      </p:cBhvr>
                                      <p:to>
                                        <p:strVal val="visible"/>
                                      </p:to>
                                    </p:set>
                                    <p:animEffect transition="in" filter="fade">
                                      <p:cBhvr>
                                        <p:cTn id="51" dur="750"/>
                                        <p:tgtEl>
                                          <p:spTgt spid="33">
                                            <p:txEl>
                                              <p:pRg st="4" end="4"/>
                                            </p:txEl>
                                          </p:spTgt>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33">
                                            <p:txEl>
                                              <p:pRg st="5" end="5"/>
                                            </p:txEl>
                                          </p:spTgt>
                                        </p:tgtEl>
                                        <p:attrNameLst>
                                          <p:attrName>style.visibility</p:attrName>
                                        </p:attrNameLst>
                                      </p:cBhvr>
                                      <p:to>
                                        <p:strVal val="visible"/>
                                      </p:to>
                                    </p:set>
                                    <p:animEffect transition="in" filter="fade">
                                      <p:cBhvr>
                                        <p:cTn id="55" dur="750"/>
                                        <p:tgtEl>
                                          <p:spTgt spid="33">
                                            <p:txEl>
                                              <p:pRg st="5" end="5"/>
                                            </p:txEl>
                                          </p:spTgt>
                                        </p:tgtEl>
                                      </p:cBhvr>
                                    </p:animEffect>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33">
                                            <p:txEl>
                                              <p:pRg st="6" end="6"/>
                                            </p:txEl>
                                          </p:spTgt>
                                        </p:tgtEl>
                                        <p:attrNameLst>
                                          <p:attrName>style.visibility</p:attrName>
                                        </p:attrNameLst>
                                      </p:cBhvr>
                                      <p:to>
                                        <p:strVal val="visible"/>
                                      </p:to>
                                    </p:set>
                                    <p:animEffect transition="in" filter="fade">
                                      <p:cBhvr>
                                        <p:cTn id="59" dur="750"/>
                                        <p:tgtEl>
                                          <p:spTgt spid="33">
                                            <p:txEl>
                                              <p:pRg st="6" end="6"/>
                                            </p:txEl>
                                          </p:spTgt>
                                        </p:tgtEl>
                                      </p:cBhvr>
                                    </p:animEffect>
                                  </p:childTnLst>
                                </p:cTn>
                              </p:par>
                            </p:childTnLst>
                          </p:cTn>
                        </p:par>
                        <p:par>
                          <p:cTn id="60" fill="hold">
                            <p:stCondLst>
                              <p:cond delay="6000"/>
                            </p:stCondLst>
                            <p:childTnLst>
                              <p:par>
                                <p:cTn id="61" presetID="10" presetClass="entr" presetSubtype="0" fill="hold" nodeType="afterEffect">
                                  <p:stCondLst>
                                    <p:cond delay="0"/>
                                  </p:stCondLst>
                                  <p:childTnLst>
                                    <p:set>
                                      <p:cBhvr>
                                        <p:cTn id="62" dur="1" fill="hold">
                                          <p:stCondLst>
                                            <p:cond delay="0"/>
                                          </p:stCondLst>
                                        </p:cTn>
                                        <p:tgtEl>
                                          <p:spTgt spid="33">
                                            <p:txEl>
                                              <p:pRg st="7" end="7"/>
                                            </p:txEl>
                                          </p:spTgt>
                                        </p:tgtEl>
                                        <p:attrNameLst>
                                          <p:attrName>style.visibility</p:attrName>
                                        </p:attrNameLst>
                                      </p:cBhvr>
                                      <p:to>
                                        <p:strVal val="visible"/>
                                      </p:to>
                                    </p:set>
                                    <p:animEffect transition="in" filter="fade">
                                      <p:cBhvr>
                                        <p:cTn id="63" dur="750"/>
                                        <p:tgtEl>
                                          <p:spTgt spid="33">
                                            <p:txEl>
                                              <p:pRg st="7" end="7"/>
                                            </p:txEl>
                                          </p:spTgt>
                                        </p:tgtEl>
                                      </p:cBhvr>
                                    </p:animEffect>
                                  </p:childTnLst>
                                </p:cTn>
                              </p:par>
                            </p:childTnLst>
                          </p:cTn>
                        </p:par>
                        <p:par>
                          <p:cTn id="64" fill="hold">
                            <p:stCondLst>
                              <p:cond delay="6750"/>
                            </p:stCondLst>
                            <p:childTnLst>
                              <p:par>
                                <p:cTn id="65" presetID="10" presetClass="entr" presetSubtype="0" fill="hold" nodeType="afterEffect">
                                  <p:stCondLst>
                                    <p:cond delay="0"/>
                                  </p:stCondLst>
                                  <p:childTnLst>
                                    <p:set>
                                      <p:cBhvr>
                                        <p:cTn id="66" dur="1" fill="hold">
                                          <p:stCondLst>
                                            <p:cond delay="0"/>
                                          </p:stCondLst>
                                        </p:cTn>
                                        <p:tgtEl>
                                          <p:spTgt spid="33">
                                            <p:txEl>
                                              <p:pRg st="8" end="8"/>
                                            </p:txEl>
                                          </p:spTgt>
                                        </p:tgtEl>
                                        <p:attrNameLst>
                                          <p:attrName>style.visibility</p:attrName>
                                        </p:attrNameLst>
                                      </p:cBhvr>
                                      <p:to>
                                        <p:strVal val="visible"/>
                                      </p:to>
                                    </p:set>
                                    <p:animEffect transition="in" filter="fade">
                                      <p:cBhvr>
                                        <p:cTn id="67" dur="750"/>
                                        <p:tgtEl>
                                          <p:spTgt spid="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4"/>
        <p:cNvGrpSpPr/>
        <p:nvPr/>
      </p:nvGrpSpPr>
      <p:grpSpPr>
        <a:xfrm>
          <a:off x="0" y="0"/>
          <a:ext cx="0" cy="0"/>
          <a:chOff x="0" y="0"/>
          <a:chExt cx="0" cy="0"/>
        </a:xfrm>
      </p:grpSpPr>
      <p:sp>
        <p:nvSpPr>
          <p:cNvPr id="35" name="Google Shape;35;g203a228e756_0_90"/>
          <p:cNvSpPr txBox="1">
            <a:spLocks noGrp="1"/>
          </p:cNvSpPr>
          <p:nvPr>
            <p:ph type="body" idx="1"/>
          </p:nvPr>
        </p:nvSpPr>
        <p:spPr>
          <a:xfrm>
            <a:off x="0" y="0"/>
            <a:ext cx="12192000" cy="1228800"/>
          </a:xfrm>
          <a:prstGeom prst="rect">
            <a:avLst/>
          </a:prstGeom>
          <a:noFill/>
          <a:ln>
            <a:noFill/>
          </a:ln>
        </p:spPr>
        <p:txBody>
          <a:bodyPr spcFirstLastPara="1" wrap="square" lIns="121900" tIns="60925" rIns="121900" bIns="60925" anchor="ctr" anchorCtr="0">
            <a:normAutofit/>
          </a:bodyPr>
          <a:lstStyle>
            <a:lvl1pPr marL="457200" lvl="0" indent="-228600" algn="ctr" rtl="0">
              <a:lnSpc>
                <a:spcPct val="100000"/>
              </a:lnSpc>
              <a:spcBef>
                <a:spcPts val="0"/>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228600" algn="l" rtl="0">
              <a:lnSpc>
                <a:spcPct val="150000"/>
              </a:lnSpc>
              <a:spcBef>
                <a:spcPts val="4000"/>
              </a:spcBef>
              <a:spcAft>
                <a:spcPts val="0"/>
              </a:spcAft>
              <a:buClr>
                <a:schemeClr val="dk1"/>
              </a:buClr>
              <a:buSzPts val="2400"/>
              <a:buNone/>
              <a:defRPr/>
            </a:lvl2pPr>
            <a:lvl3pPr marL="1371600" lvl="2" indent="-381000" algn="l" rtl="0">
              <a:lnSpc>
                <a:spcPct val="90000"/>
              </a:lnSpc>
              <a:spcBef>
                <a:spcPts val="500"/>
              </a:spcBef>
              <a:spcAft>
                <a:spcPts val="0"/>
              </a:spcAft>
              <a:buClr>
                <a:schemeClr val="dk1"/>
              </a:buClr>
              <a:buSzPts val="2400"/>
              <a:buChar char="•"/>
              <a:defRPr/>
            </a:lvl3pPr>
            <a:lvl4pPr marL="1828800" lvl="3" indent="-381000" algn="l" rtl="0">
              <a:lnSpc>
                <a:spcPct val="90000"/>
              </a:lnSpc>
              <a:spcBef>
                <a:spcPts val="500"/>
              </a:spcBef>
              <a:spcAft>
                <a:spcPts val="0"/>
              </a:spcAft>
              <a:buClr>
                <a:schemeClr val="dk1"/>
              </a:buClr>
              <a:buSzPts val="2400"/>
              <a:buChar char="•"/>
              <a:defRPr/>
            </a:lvl4pPr>
            <a:lvl5pPr marL="2286000" lvl="4" indent="-381000" algn="l" rtl="0">
              <a:lnSpc>
                <a:spcPct val="90000"/>
              </a:lnSpc>
              <a:spcBef>
                <a:spcPts val="500"/>
              </a:spcBef>
              <a:spcAft>
                <a:spcPts val="0"/>
              </a:spcAft>
              <a:buClr>
                <a:schemeClr val="dk1"/>
              </a:buClr>
              <a:buSzPts val="2400"/>
              <a:buChar char="•"/>
              <a:defRPr/>
            </a:lvl5pPr>
            <a:lvl6pPr marL="2743200" lvl="5" indent="-381000" algn="l" rtl="0">
              <a:lnSpc>
                <a:spcPct val="90000"/>
              </a:lnSpc>
              <a:spcBef>
                <a:spcPts val="5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0"/>
              </a:spcAft>
              <a:buClr>
                <a:schemeClr val="dk1"/>
              </a:buClr>
              <a:buSzPts val="2400"/>
              <a:buChar char="•"/>
              <a:defRPr/>
            </a:lvl9pPr>
          </a:lstStyle>
          <a:p>
            <a:endParaRPr/>
          </a:p>
        </p:txBody>
      </p:sp>
      <p:pic>
        <p:nvPicPr>
          <p:cNvPr id="36" name="Google Shape;36;g203a228e756_0_90"/>
          <p:cNvPicPr preferRelativeResize="0"/>
          <p:nvPr/>
        </p:nvPicPr>
        <p:blipFill rotWithShape="1">
          <a:blip r:embed="rId2">
            <a:alphaModFix/>
          </a:blip>
          <a:srcRect l="109" t="7102" b="33564"/>
          <a:stretch/>
        </p:blipFill>
        <p:spPr>
          <a:xfrm>
            <a:off x="-11831" y="6131171"/>
            <a:ext cx="12203832" cy="7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84">
          <p15:clr>
            <a:srgbClr val="FBAE40"/>
          </p15:clr>
        </p15:guide>
        <p15:guide id="2" pos="76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mt="50871"/>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body" idx="1"/>
          </p:nvPr>
        </p:nvSpPr>
        <p:spPr>
          <a:xfrm>
            <a:off x="2912155" y="1818806"/>
            <a:ext cx="6350069" cy="3305284"/>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0"/>
              </a:spcBef>
              <a:spcAft>
                <a:spcPts val="0"/>
              </a:spcAft>
              <a:buClr>
                <a:schemeClr val="dk1"/>
              </a:buClr>
              <a:buSzPts val="3200"/>
              <a:buFont typeface="Arial"/>
              <a:buChar char="•"/>
              <a:defRPr sz="3200" b="1" i="0" u="none" strike="noStrike" cap="none">
                <a:solidFill>
                  <a:schemeClr val="dk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33"/>
          <p:cNvSpPr txBox="1"/>
          <p:nvPr/>
        </p:nvSpPr>
        <p:spPr>
          <a:xfrm>
            <a:off x="-8405" y="1"/>
            <a:ext cx="12200405" cy="1228876"/>
          </a:xfrm>
          <a:prstGeom prst="rect">
            <a:avLst/>
          </a:prstGeom>
          <a:solidFill>
            <a:srgbClr val="333399"/>
          </a:solidFill>
          <a:ln>
            <a:noFill/>
          </a:ln>
        </p:spPr>
        <p:txBody>
          <a:bodyPr spcFirstLastPara="1" wrap="square" lIns="89275" tIns="44625" rIns="89275" bIns="44625" anchor="ctr" anchorCtr="0">
            <a:noAutofit/>
          </a:bodyPr>
          <a:lstStyle/>
          <a:p>
            <a:pPr marL="0" marR="0" lvl="0" indent="0" algn="ctr" rtl="0">
              <a:spcBef>
                <a:spcPts val="0"/>
              </a:spcBef>
              <a:spcAft>
                <a:spcPts val="0"/>
              </a:spcAft>
              <a:buNone/>
            </a:pPr>
            <a:endParaRPr sz="3125" b="0" i="0" u="none" strike="noStrike" cap="none">
              <a:solidFill>
                <a:schemeClr val="dk1"/>
              </a:solidFill>
              <a:latin typeface="Lato Black"/>
              <a:ea typeface="Lato Black"/>
              <a:cs typeface="Lato Black"/>
              <a:sym typeface="Lato Black"/>
            </a:endParaRPr>
          </a:p>
        </p:txBody>
      </p:sp>
      <p:sp>
        <p:nvSpPr>
          <p:cNvPr id="12" name="Google Shape;12;p33"/>
          <p:cNvSpPr txBox="1">
            <a:spLocks noGrp="1"/>
          </p:cNvSpPr>
          <p:nvPr>
            <p:ph type="title"/>
          </p:nvPr>
        </p:nvSpPr>
        <p:spPr>
          <a:xfrm>
            <a:off x="821677" y="0"/>
            <a:ext cx="10515600" cy="12192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4800"/>
              <a:buFont typeface="Lato Black"/>
              <a:buNone/>
              <a:defRPr sz="48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pi.wi.gov/wisegrants/uniform-grant-guidance/writtenprocedur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docs.google.com/document/d/19SW_y_2IA6Z-SzoKArI7velPTzA1Wv4fvIjfEHfIXWc/edit#heading=h.nj23sjpj5u97" TargetMode="External"/><Relationship Id="rId3" Type="http://schemas.openxmlformats.org/officeDocument/2006/relationships/hyperlink" Target="https://docs.google.com/document/d/1d6AIS7V5OOgnMNnZsQ-5sxJYyO3dfo4h9R38iGFuZtc/edit?usp=sharing" TargetMode="External"/><Relationship Id="rId7" Type="http://schemas.openxmlformats.org/officeDocument/2006/relationships/hyperlink" Target="https://dpi.wi.gov/sites/default/files/imce/sfs/pdf/2022_Wisconsin_School_District_Audit_Manual_-_Updated_9.7.2022.pdf" TargetMode="External"/><Relationship Id="rId12" Type="http://schemas.openxmlformats.org/officeDocument/2006/relationships/hyperlink" Target="https://docs.google.com/document/d/1ev1O5BTl3n8XOoyqcpPCfuKROEgGHs6MbUybUuRtiqU/edit"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dpi.wi.gov/wisegrants/uniform-grant-guidance/writtenprocedures" TargetMode="External"/><Relationship Id="rId11" Type="http://schemas.openxmlformats.org/officeDocument/2006/relationships/hyperlink" Target="https://docs.google.com/document/d/1cfPd9WdGywye0cCGOTUqRPq5P2EC8tADzLgMoodGjGM/edit" TargetMode="External"/><Relationship Id="rId5" Type="http://schemas.openxmlformats.org/officeDocument/2006/relationships/hyperlink" Target="https://docs.google.com/document/d/1K78BQsDluMQ0aDTzd0Qb1gQKmLXVhfRYkBzXm6S3bCY/edit" TargetMode="External"/><Relationship Id="rId10" Type="http://schemas.openxmlformats.org/officeDocument/2006/relationships/hyperlink" Target="https://docs.google.com/document/d/1Lkpb03v_AB0D-NDGZwNNwyF_DpCgJZGXG4-iQDcZZn0/edit" TargetMode="External"/><Relationship Id="rId4" Type="http://schemas.openxmlformats.org/officeDocument/2006/relationships/hyperlink" Target="https://docs.google.com/document/d/1dtRMOt9_-3Bv-dDQyK0I92pcHUTscUU5GI3s7d2eZ60/edit" TargetMode="External"/><Relationship Id="rId9" Type="http://schemas.openxmlformats.org/officeDocument/2006/relationships/hyperlink" Target="https://docs.google.com/document/d/18ee_vhuGtVEDiUO3Kp_7uCkQOhLDvFKokJgKmuRCcoY/edit#heading=h.rvhnuj5wctv4"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Olivia.Bernitt@dpi.wi.gov" TargetMode="External"/><Relationship Id="rId7"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dpi.wi.gov/sfs" TargetMode="External"/><Relationship Id="rId5" Type="http://schemas.openxmlformats.org/officeDocument/2006/relationships/hyperlink" Target="mailto:Brianna.Olson@kerberrose.com" TargetMode="External"/><Relationship Id="rId4" Type="http://schemas.openxmlformats.org/officeDocument/2006/relationships/hyperlink" Target="mailto:Greg.Pitel@kerberrose.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itehouse.gov/omb/management/office-federal-financial-manage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body" idx="1"/>
          </p:nvPr>
        </p:nvSpPr>
        <p:spPr>
          <a:xfrm>
            <a:off x="1888767" y="1725112"/>
            <a:ext cx="8415160" cy="1683555"/>
          </a:xfrm>
          <a:prstGeom prst="rect">
            <a:avLst/>
          </a:prstGeom>
          <a:noFill/>
          <a:ln>
            <a:noFill/>
          </a:ln>
        </p:spPr>
        <p:txBody>
          <a:bodyPr spcFirstLastPara="1" wrap="square" lIns="91425" tIns="45700" rIns="91425" bIns="45700" anchor="t" anchorCtr="0">
            <a:noAutofit/>
          </a:bodyPr>
          <a:lstStyle/>
          <a:p>
            <a:pPr marL="0" lvl="0" indent="0" algn="ctr" rtl="0">
              <a:lnSpc>
                <a:spcPct val="94314"/>
              </a:lnSpc>
              <a:spcBef>
                <a:spcPts val="0"/>
              </a:spcBef>
              <a:spcAft>
                <a:spcPts val="0"/>
              </a:spcAft>
              <a:buClr>
                <a:srgbClr val="333399"/>
              </a:buClr>
              <a:buSzPts val="5400"/>
              <a:buNone/>
            </a:pPr>
            <a:r>
              <a:rPr lang="en-US" sz="5400" dirty="0"/>
              <a:t>Process of a Single Audit</a:t>
            </a:r>
            <a:endParaRPr dirty="0"/>
          </a:p>
        </p:txBody>
      </p:sp>
      <p:sp>
        <p:nvSpPr>
          <p:cNvPr id="43" name="Google Shape;43;p1"/>
          <p:cNvSpPr txBox="1">
            <a:spLocks noGrp="1"/>
          </p:cNvSpPr>
          <p:nvPr>
            <p:ph type="body" idx="2"/>
          </p:nvPr>
        </p:nvSpPr>
        <p:spPr>
          <a:xfrm>
            <a:off x="5847025" y="3140175"/>
            <a:ext cx="6225000" cy="223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Olivia Bernitt, SFS Auditor, DPI</a:t>
            </a:r>
            <a:endParaRPr/>
          </a:p>
          <a:p>
            <a:pPr marL="0" lvl="0" indent="0" algn="l" rtl="0">
              <a:lnSpc>
                <a:spcPct val="115000"/>
              </a:lnSpc>
              <a:spcBef>
                <a:spcPts val="0"/>
              </a:spcBef>
              <a:spcAft>
                <a:spcPts val="0"/>
              </a:spcAft>
              <a:buClr>
                <a:schemeClr val="dk1"/>
              </a:buClr>
              <a:buSzPts val="1100"/>
              <a:buFont typeface="Arial"/>
              <a:buNone/>
            </a:pPr>
            <a:r>
              <a:rPr lang="en-US"/>
              <a:t>Greg Pitel, CPA, Partner, KerberRose</a:t>
            </a:r>
            <a:endParaRPr/>
          </a:p>
          <a:p>
            <a:pPr marL="0" lvl="0" indent="0" algn="l" rtl="0">
              <a:lnSpc>
                <a:spcPct val="115000"/>
              </a:lnSpc>
              <a:spcBef>
                <a:spcPts val="0"/>
              </a:spcBef>
              <a:spcAft>
                <a:spcPts val="0"/>
              </a:spcAft>
              <a:buClr>
                <a:schemeClr val="dk1"/>
              </a:buClr>
              <a:buSzPts val="1100"/>
              <a:buFont typeface="Arial"/>
              <a:buNone/>
            </a:pPr>
            <a:r>
              <a:rPr lang="en-US"/>
              <a:t>Brianna Olson, CPA, Manager, KerberRose</a:t>
            </a:r>
            <a:endParaRPr/>
          </a:p>
          <a:p>
            <a:pPr marL="0" lvl="0" indent="0" algn="l" rtl="0">
              <a:lnSpc>
                <a:spcPct val="115000"/>
              </a:lnSpc>
              <a:spcBef>
                <a:spcPts val="0"/>
              </a:spcBef>
              <a:spcAft>
                <a:spcPts val="0"/>
              </a:spcAft>
              <a:buClr>
                <a:schemeClr val="dk1"/>
              </a:buClr>
              <a:buSzPts val="1100"/>
              <a:buFont typeface="Arial"/>
              <a:buNone/>
            </a:pPr>
            <a:r>
              <a:rPr lang="en-US"/>
              <a:t>WASBO Accounting Conference</a:t>
            </a:r>
            <a:endParaRPr/>
          </a:p>
          <a:p>
            <a:pPr marL="0" lvl="0" indent="0" algn="l" rtl="0">
              <a:lnSpc>
                <a:spcPct val="115000"/>
              </a:lnSpc>
              <a:spcBef>
                <a:spcPts val="0"/>
              </a:spcBef>
              <a:spcAft>
                <a:spcPts val="0"/>
              </a:spcAft>
              <a:buClr>
                <a:schemeClr val="dk1"/>
              </a:buClr>
              <a:buSzPts val="1100"/>
              <a:buFont typeface="Arial"/>
              <a:buNone/>
            </a:pPr>
            <a:r>
              <a:rPr lang="en-US"/>
              <a:t>March  2024</a:t>
            </a:r>
            <a:endParaRPr/>
          </a:p>
          <a:p>
            <a:pPr marL="0" lvl="0" indent="0" algn="l" rtl="0">
              <a:lnSpc>
                <a:spcPct val="100000"/>
              </a:lnSpc>
              <a:spcBef>
                <a:spcPts val="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0"/>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OMB Compliance Supplement</a:t>
            </a:r>
            <a:endParaRPr/>
          </a:p>
        </p:txBody>
      </p:sp>
      <p:sp>
        <p:nvSpPr>
          <p:cNvPr id="106" name="Google Shape;106;p10"/>
          <p:cNvSpPr txBox="1">
            <a:spLocks noGrp="1"/>
          </p:cNvSpPr>
          <p:nvPr>
            <p:ph type="body" idx="2"/>
          </p:nvPr>
        </p:nvSpPr>
        <p:spPr>
          <a:xfrm>
            <a:off x="627322" y="1228877"/>
            <a:ext cx="10951534" cy="562912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chemeClr val="dk1"/>
              </a:buClr>
              <a:buSzPct val="100000"/>
              <a:buNone/>
            </a:pPr>
            <a:r>
              <a:rPr lang="en-US"/>
              <a:t>Department of Agriculture</a:t>
            </a:r>
            <a:endParaRPr/>
          </a:p>
          <a:p>
            <a:pPr marL="0" marR="0" lvl="0" indent="10160" algn="l" rtl="0">
              <a:lnSpc>
                <a:spcPct val="150000"/>
              </a:lnSpc>
              <a:spcBef>
                <a:spcPts val="585"/>
              </a:spcBef>
              <a:spcAft>
                <a:spcPts val="0"/>
              </a:spcAft>
              <a:buClr>
                <a:srgbClr val="000000"/>
              </a:buClr>
              <a:buSzPct val="83870"/>
              <a:buFont typeface="Lato"/>
              <a:buChar char="•"/>
            </a:pPr>
            <a:r>
              <a:rPr lang="en-US" sz="3200">
                <a:solidFill>
                  <a:srgbClr val="000000"/>
                </a:solidFill>
              </a:rPr>
              <a:t>10.553 School Breakfast Program (SBP)</a:t>
            </a:r>
            <a:endParaRPr/>
          </a:p>
          <a:p>
            <a:pPr marL="0" marR="0" lvl="0" indent="10160" algn="l" rtl="0">
              <a:lnSpc>
                <a:spcPct val="150000"/>
              </a:lnSpc>
              <a:spcBef>
                <a:spcPts val="0"/>
              </a:spcBef>
              <a:spcAft>
                <a:spcPts val="0"/>
              </a:spcAft>
              <a:buClr>
                <a:srgbClr val="000000"/>
              </a:buClr>
              <a:buSzPct val="83870"/>
              <a:buFont typeface="Lato"/>
              <a:buChar char="•"/>
            </a:pPr>
            <a:r>
              <a:rPr lang="en-US" sz="3200">
                <a:solidFill>
                  <a:srgbClr val="000000"/>
                </a:solidFill>
              </a:rPr>
              <a:t>10.555 National School Lunch Program (NSLP)</a:t>
            </a:r>
            <a:endParaRPr/>
          </a:p>
          <a:p>
            <a:pPr marL="0" marR="0" lvl="0" indent="10160" algn="l" rtl="0">
              <a:lnSpc>
                <a:spcPct val="150000"/>
              </a:lnSpc>
              <a:spcBef>
                <a:spcPts val="0"/>
              </a:spcBef>
              <a:spcAft>
                <a:spcPts val="0"/>
              </a:spcAft>
              <a:buClr>
                <a:srgbClr val="000000"/>
              </a:buClr>
              <a:buSzPct val="83870"/>
              <a:buFont typeface="Lato"/>
              <a:buChar char="•"/>
            </a:pPr>
            <a:r>
              <a:rPr lang="en-US" sz="3200">
                <a:solidFill>
                  <a:srgbClr val="000000"/>
                </a:solidFill>
              </a:rPr>
              <a:t>10.556 Special Milk Program For Children (SMP)</a:t>
            </a:r>
            <a:endParaRPr/>
          </a:p>
          <a:p>
            <a:pPr marL="0" marR="0" lvl="0" indent="10160" algn="l" rtl="0">
              <a:lnSpc>
                <a:spcPct val="150000"/>
              </a:lnSpc>
              <a:spcBef>
                <a:spcPts val="0"/>
              </a:spcBef>
              <a:spcAft>
                <a:spcPts val="0"/>
              </a:spcAft>
              <a:buClr>
                <a:srgbClr val="000000"/>
              </a:buClr>
              <a:buSzPct val="83870"/>
              <a:buFont typeface="Lato"/>
              <a:buChar char="•"/>
            </a:pPr>
            <a:r>
              <a:rPr lang="en-US" sz="3200">
                <a:solidFill>
                  <a:srgbClr val="000000"/>
                </a:solidFill>
              </a:rPr>
              <a:t>10.559 Summer Food Service Program For Children (SFSP)</a:t>
            </a:r>
            <a:endParaRPr/>
          </a:p>
          <a:p>
            <a:pPr marL="0" marR="0" lvl="0" indent="10160" algn="l" rtl="0">
              <a:lnSpc>
                <a:spcPct val="150000"/>
              </a:lnSpc>
              <a:spcBef>
                <a:spcPts val="0"/>
              </a:spcBef>
              <a:spcAft>
                <a:spcPts val="0"/>
              </a:spcAft>
              <a:buClr>
                <a:srgbClr val="000000"/>
              </a:buClr>
              <a:buSzPct val="83870"/>
              <a:buFont typeface="Lato"/>
              <a:buChar char="•"/>
            </a:pPr>
            <a:r>
              <a:rPr lang="en-US" sz="3200">
                <a:solidFill>
                  <a:srgbClr val="000000"/>
                </a:solidFill>
              </a:rPr>
              <a:t>10.558 Child and Adult Care Food Program (CACFP) </a:t>
            </a:r>
            <a:endParaRPr/>
          </a:p>
          <a:p>
            <a:pPr marL="0" marR="0" lvl="0" indent="10160" algn="l" rtl="0">
              <a:lnSpc>
                <a:spcPct val="150000"/>
              </a:lnSpc>
              <a:spcBef>
                <a:spcPts val="0"/>
              </a:spcBef>
              <a:spcAft>
                <a:spcPts val="0"/>
              </a:spcAft>
              <a:buClr>
                <a:srgbClr val="000000"/>
              </a:buClr>
              <a:buSzPct val="83870"/>
              <a:buFont typeface="Lato"/>
              <a:buChar char="•"/>
            </a:pPr>
            <a:r>
              <a:rPr lang="en-US" sz="3200">
                <a:solidFill>
                  <a:srgbClr val="000000"/>
                </a:solidFill>
              </a:rPr>
              <a:t>10.559 Summer Food Service Program for Children (SFSP)</a:t>
            </a:r>
            <a:endParaRPr/>
          </a:p>
          <a:p>
            <a:pPr marL="0" marR="0" lvl="0" indent="10160" algn="l" rtl="0">
              <a:lnSpc>
                <a:spcPct val="150000"/>
              </a:lnSpc>
              <a:spcBef>
                <a:spcPts val="0"/>
              </a:spcBef>
              <a:spcAft>
                <a:spcPts val="0"/>
              </a:spcAft>
              <a:buClr>
                <a:srgbClr val="000000"/>
              </a:buClr>
              <a:buSzPct val="83870"/>
              <a:buFont typeface="Lato"/>
              <a:buChar char="•"/>
            </a:pPr>
            <a:r>
              <a:rPr lang="en-US" sz="3200">
                <a:solidFill>
                  <a:srgbClr val="000000"/>
                </a:solidFill>
              </a:rPr>
              <a:t>10.582 Fresh Fruit and Vegetable Program</a:t>
            </a:r>
            <a:endParaRPr/>
          </a:p>
          <a:p>
            <a:pPr marL="0" marR="0" lvl="0" indent="0" algn="l" rtl="0">
              <a:lnSpc>
                <a:spcPct val="150000"/>
              </a:lnSpc>
              <a:spcBef>
                <a:spcPts val="0"/>
              </a:spcBef>
              <a:spcAft>
                <a:spcPts val="0"/>
              </a:spcAft>
              <a:buClr>
                <a:schemeClr val="dk1"/>
              </a:buClr>
              <a:buSzPct val="100000"/>
              <a:buNone/>
            </a:pPr>
            <a:r>
              <a:rPr lang="en-US"/>
              <a:t>Department of Health and Human Services</a:t>
            </a:r>
            <a:endParaRPr/>
          </a:p>
          <a:p>
            <a:pPr marL="457189" lvl="0" indent="-447028" algn="l" rtl="0">
              <a:lnSpc>
                <a:spcPct val="150000"/>
              </a:lnSpc>
              <a:spcBef>
                <a:spcPts val="0"/>
              </a:spcBef>
              <a:spcAft>
                <a:spcPts val="0"/>
              </a:spcAft>
              <a:buClr>
                <a:srgbClr val="000000"/>
              </a:buClr>
              <a:buSzPct val="83870"/>
              <a:buFont typeface="Lato"/>
              <a:buChar char="•"/>
            </a:pPr>
            <a:r>
              <a:rPr lang="en-US" sz="3200">
                <a:solidFill>
                  <a:srgbClr val="000000"/>
                </a:solidFill>
              </a:rPr>
              <a:t>93.778 Medical Assistance Program </a:t>
            </a:r>
            <a:endParaRPr/>
          </a:p>
          <a:p>
            <a:pPr marL="0" lvl="0" indent="0" algn="l" rtl="0">
              <a:lnSpc>
                <a:spcPct val="150000"/>
              </a:lnSpc>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1"/>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OMB Compliance Supplement</a:t>
            </a:r>
            <a:endParaRPr/>
          </a:p>
        </p:txBody>
      </p:sp>
      <p:sp>
        <p:nvSpPr>
          <p:cNvPr id="113" name="Google Shape;113;p11"/>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3200"/>
              <a:buNone/>
            </a:pPr>
            <a:r>
              <a:rPr lang="en-US" b="1">
                <a:latin typeface="Lato"/>
                <a:ea typeface="Lato"/>
                <a:cs typeface="Lato"/>
                <a:sym typeface="Lato"/>
              </a:rPr>
              <a:t>Part 2 – Matrix of Compliance Requirements</a:t>
            </a:r>
            <a:endParaRPr/>
          </a:p>
          <a:p>
            <a:pPr marL="799941" lvl="1" indent="-342900" algn="l" rtl="0">
              <a:lnSpc>
                <a:spcPct val="100000"/>
              </a:lnSpc>
              <a:spcBef>
                <a:spcPts val="1085"/>
              </a:spcBef>
              <a:spcAft>
                <a:spcPts val="0"/>
              </a:spcAft>
              <a:buClr>
                <a:srgbClr val="0070C0"/>
              </a:buClr>
              <a:buSzPts val="2300"/>
              <a:buFont typeface="Arial"/>
              <a:buChar char="•"/>
            </a:pPr>
            <a:r>
              <a:rPr lang="en-US" b="1">
                <a:solidFill>
                  <a:srgbClr val="0070C0"/>
                </a:solidFill>
                <a:latin typeface="Lato"/>
                <a:ea typeface="Lato"/>
                <a:cs typeface="Lato"/>
                <a:sym typeface="Lato"/>
              </a:rPr>
              <a:t>There are 12 compliance requirements that could be applicable to be tested for each federal program. </a:t>
            </a:r>
            <a:endParaRPr/>
          </a:p>
          <a:p>
            <a:pPr marL="799941" lvl="1" indent="-342900" algn="l" rtl="0">
              <a:lnSpc>
                <a:spcPct val="100000"/>
              </a:lnSpc>
              <a:spcBef>
                <a:spcPts val="500"/>
              </a:spcBef>
              <a:spcAft>
                <a:spcPts val="0"/>
              </a:spcAft>
              <a:buClr>
                <a:srgbClr val="0070C0"/>
              </a:buClr>
              <a:buSzPts val="2300"/>
              <a:buFont typeface="Arial"/>
              <a:buChar char="•"/>
            </a:pPr>
            <a:r>
              <a:rPr lang="en-US" b="1">
                <a:solidFill>
                  <a:srgbClr val="0070C0"/>
                </a:solidFill>
                <a:latin typeface="Lato"/>
                <a:ea typeface="Lato"/>
                <a:cs typeface="Lato"/>
                <a:sym typeface="Lato"/>
              </a:rPr>
              <a:t>The Matrix indicates what compliance requirement is subject to audit for each Federal program listed.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OMB Compliance Supplement</a:t>
            </a:r>
            <a:endParaRPr/>
          </a:p>
        </p:txBody>
      </p:sp>
      <p:sp>
        <p:nvSpPr>
          <p:cNvPr id="120" name="Google Shape;120;p12"/>
          <p:cNvSpPr txBox="1">
            <a:spLocks noGrp="1"/>
          </p:cNvSpPr>
          <p:nvPr>
            <p:ph type="body" idx="2"/>
          </p:nvPr>
        </p:nvSpPr>
        <p:spPr>
          <a:xfrm>
            <a:off x="177800" y="1228878"/>
            <a:ext cx="11785600" cy="540052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3200"/>
              <a:buNone/>
            </a:pPr>
            <a:r>
              <a:rPr lang="en-US" b="1">
                <a:latin typeface="Lato"/>
                <a:ea typeface="Lato"/>
                <a:cs typeface="Lato"/>
                <a:sym typeface="Lato"/>
              </a:rPr>
              <a:t>Part 3 – Compliance Requirements (applies to all grants)</a:t>
            </a:r>
            <a:endParaRPr/>
          </a:p>
          <a:p>
            <a:pPr marL="457189" lvl="0" indent="-457189" algn="l" rtl="0">
              <a:lnSpc>
                <a:spcPct val="100000"/>
              </a:lnSpc>
              <a:spcBef>
                <a:spcPts val="585"/>
              </a:spcBef>
              <a:spcAft>
                <a:spcPts val="0"/>
              </a:spcAft>
              <a:buClr>
                <a:schemeClr val="dk1"/>
              </a:buClr>
              <a:buSzPts val="3200"/>
              <a:buChar char="•"/>
            </a:pPr>
            <a:r>
              <a:rPr lang="en-US" b="1">
                <a:latin typeface="Lato"/>
                <a:ea typeface="Lato"/>
                <a:cs typeface="Lato"/>
                <a:sym typeface="Lato"/>
              </a:rPr>
              <a:t>Each of the 12 compliance requirements have suggested audit procedures that Districts should familiarize themselves with</a:t>
            </a:r>
            <a:endParaRPr/>
          </a:p>
          <a:p>
            <a:pPr marL="457189" lvl="0" indent="-457189" algn="l" rtl="0">
              <a:lnSpc>
                <a:spcPct val="100000"/>
              </a:lnSpc>
              <a:spcBef>
                <a:spcPts val="585"/>
              </a:spcBef>
              <a:spcAft>
                <a:spcPts val="0"/>
              </a:spcAft>
              <a:buClr>
                <a:schemeClr val="dk1"/>
              </a:buClr>
              <a:buSzPts val="3200"/>
              <a:buChar char="•"/>
            </a:pPr>
            <a:r>
              <a:rPr lang="en-US" b="1">
                <a:latin typeface="Lato"/>
                <a:ea typeface="Lato"/>
                <a:cs typeface="Lato"/>
                <a:sym typeface="Lato"/>
              </a:rPr>
              <a:t>The 12 compliance requirements are:</a:t>
            </a:r>
            <a:endParaRPr/>
          </a:p>
          <a:p>
            <a:pPr marL="457041" lvl="1" indent="0" algn="l" rtl="0">
              <a:lnSpc>
                <a:spcPct val="100000"/>
              </a:lnSpc>
              <a:spcBef>
                <a:spcPts val="1085"/>
              </a:spcBef>
              <a:spcAft>
                <a:spcPts val="0"/>
              </a:spcAft>
              <a:buClr>
                <a:srgbClr val="0070C0"/>
              </a:buClr>
              <a:buSzPts val="2300"/>
              <a:buNone/>
            </a:pPr>
            <a:r>
              <a:rPr lang="en-US" b="1">
                <a:solidFill>
                  <a:srgbClr val="0070C0"/>
                </a:solidFill>
                <a:latin typeface="Lato"/>
                <a:ea typeface="Lato"/>
                <a:cs typeface="Lato"/>
                <a:sym typeface="Lato"/>
              </a:rPr>
              <a:t>- Activities Allowed or Unallowed			-  Allowable Costs/Cost Principles</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 Cash Management							-  Eligibility</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 Equipment Real Property Management	-  Matching, Level of Effort, Earmarking</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 Period of Performance						-  Procurement, Suspension &amp; Debarment</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 Program Income							-  Reporting</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 Subrecipient Monitoring					-  Special Tests and Provisions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3"/>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OMB Compliance Supplement</a:t>
            </a:r>
            <a:endParaRPr/>
          </a:p>
        </p:txBody>
      </p:sp>
      <p:sp>
        <p:nvSpPr>
          <p:cNvPr id="127" name="Google Shape;127;p13"/>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b="1">
                <a:latin typeface="Lato"/>
                <a:ea typeface="Lato"/>
                <a:cs typeface="Lato"/>
                <a:sym typeface="Lato"/>
              </a:rPr>
              <a:t>Part 4 – 12  compliance requirements from the Compliance Supplement for Title I are:</a:t>
            </a:r>
            <a:endParaRPr/>
          </a:p>
          <a:p>
            <a:pPr marL="0" lvl="0" indent="0" algn="l" rtl="0">
              <a:lnSpc>
                <a:spcPct val="100000"/>
              </a:lnSpc>
              <a:spcBef>
                <a:spcPts val="585"/>
              </a:spcBef>
              <a:spcAft>
                <a:spcPts val="0"/>
              </a:spcAft>
              <a:buClr>
                <a:schemeClr val="dk1"/>
              </a:buClr>
              <a:buSzPts val="3200"/>
              <a:buNone/>
            </a:pPr>
            <a:endParaRPr b="1">
              <a:latin typeface="Lato"/>
              <a:ea typeface="Lato"/>
              <a:cs typeface="Lato"/>
              <a:sym typeface="Lato"/>
            </a:endParaRPr>
          </a:p>
        </p:txBody>
      </p:sp>
      <p:pic>
        <p:nvPicPr>
          <p:cNvPr id="128" name="Google Shape;128;p13"/>
          <p:cNvPicPr preferRelativeResize="0"/>
          <p:nvPr/>
        </p:nvPicPr>
        <p:blipFill rotWithShape="1">
          <a:blip r:embed="rId3">
            <a:alphaModFix/>
          </a:blip>
          <a:srcRect/>
          <a:stretch/>
        </p:blipFill>
        <p:spPr>
          <a:xfrm>
            <a:off x="1241253" y="2637949"/>
            <a:ext cx="9837179" cy="35762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35" name="Google Shape;135;p14"/>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fontScale="92500" lnSpcReduction="10000"/>
          </a:bodyPr>
          <a:lstStyle/>
          <a:p>
            <a:pPr marL="457189" lvl="0" indent="-457189" algn="l" rtl="0">
              <a:lnSpc>
                <a:spcPct val="150000"/>
              </a:lnSpc>
              <a:spcBef>
                <a:spcPts val="0"/>
              </a:spcBef>
              <a:spcAft>
                <a:spcPts val="0"/>
              </a:spcAft>
              <a:buClr>
                <a:schemeClr val="dk1"/>
              </a:buClr>
              <a:buSzPct val="100000"/>
              <a:buFont typeface="Arial"/>
              <a:buChar char="•"/>
            </a:pPr>
            <a:r>
              <a:rPr lang="en-US" sz="3200" b="1">
                <a:latin typeface="Lato"/>
                <a:ea typeface="Lato"/>
                <a:cs typeface="Lato"/>
                <a:sym typeface="Lato"/>
              </a:rPr>
              <a:t>Auditors will ask to review written procedures;</a:t>
            </a:r>
            <a:endParaRPr/>
          </a:p>
          <a:p>
            <a:pPr marL="457189" lvl="0" indent="-457189" algn="l" rtl="0">
              <a:lnSpc>
                <a:spcPct val="150000"/>
              </a:lnSpc>
              <a:spcBef>
                <a:spcPts val="585"/>
              </a:spcBef>
              <a:spcAft>
                <a:spcPts val="0"/>
              </a:spcAft>
              <a:buClr>
                <a:schemeClr val="dk1"/>
              </a:buClr>
              <a:buSzPct val="100000"/>
              <a:buFont typeface="Arial"/>
              <a:buChar char="•"/>
            </a:pPr>
            <a:r>
              <a:rPr lang="en-US" sz="3200" b="1">
                <a:latin typeface="Lato"/>
                <a:ea typeface="Lato"/>
                <a:cs typeface="Lato"/>
                <a:sym typeface="Lato"/>
              </a:rPr>
              <a:t>For single audits, if there are no written procedures there will be a finding; and</a:t>
            </a:r>
            <a:endParaRPr/>
          </a:p>
          <a:p>
            <a:pPr marL="457189" lvl="0" indent="-457189" algn="l" rtl="0">
              <a:lnSpc>
                <a:spcPct val="150000"/>
              </a:lnSpc>
              <a:spcBef>
                <a:spcPts val="585"/>
              </a:spcBef>
              <a:spcAft>
                <a:spcPts val="0"/>
              </a:spcAft>
              <a:buClr>
                <a:schemeClr val="dk1"/>
              </a:buClr>
              <a:buSzPct val="100000"/>
              <a:buFont typeface="Arial"/>
              <a:buChar char="•"/>
            </a:pPr>
            <a:r>
              <a:rPr lang="en-US" sz="3200" b="1">
                <a:latin typeface="Lato"/>
                <a:ea typeface="Lato"/>
                <a:cs typeface="Lato"/>
                <a:sym typeface="Lato"/>
              </a:rPr>
              <a:t>A finding will lead to terms and conditions being added to the subrecipient’s grants through DPI’s annual risk assessment.</a:t>
            </a:r>
            <a:endParaRPr/>
          </a:p>
          <a:p>
            <a:pPr marL="457189" lvl="0" indent="-457189" algn="l" rtl="0">
              <a:lnSpc>
                <a:spcPct val="150000"/>
              </a:lnSpc>
              <a:spcBef>
                <a:spcPts val="585"/>
              </a:spcBef>
              <a:spcAft>
                <a:spcPts val="0"/>
              </a:spcAft>
              <a:buClr>
                <a:schemeClr val="dk1"/>
              </a:buClr>
              <a:buSzPct val="100000"/>
              <a:buFont typeface="Arial"/>
              <a:buChar char="•"/>
            </a:pPr>
            <a:r>
              <a:rPr lang="en-US" sz="3200" b="1">
                <a:latin typeface="Lato"/>
                <a:ea typeface="Lato"/>
                <a:cs typeface="Lato"/>
                <a:sym typeface="Lato"/>
              </a:rPr>
              <a:t>DPI does not provide sample written procedures.</a:t>
            </a:r>
            <a:endParaRPr/>
          </a:p>
          <a:p>
            <a:pPr marL="457189" lvl="0" indent="-457189" algn="l" rtl="0">
              <a:lnSpc>
                <a:spcPct val="150000"/>
              </a:lnSpc>
              <a:spcBef>
                <a:spcPts val="585"/>
              </a:spcBef>
              <a:spcAft>
                <a:spcPts val="0"/>
              </a:spcAft>
              <a:buClr>
                <a:schemeClr val="dk1"/>
              </a:buClr>
              <a:buSzPct val="100000"/>
              <a:buFont typeface="Arial"/>
              <a:buChar char="•"/>
            </a:pPr>
            <a:r>
              <a:rPr lang="en-US" sz="3200" b="1">
                <a:latin typeface="Lato"/>
                <a:ea typeface="Lato"/>
                <a:cs typeface="Lato"/>
                <a:sym typeface="Lato"/>
              </a:rPr>
              <a:t>Part 6 of the compliance supplement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42" name="Google Shape;142;p15"/>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fontScale="85000" lnSpcReduction="20000"/>
          </a:bodyPr>
          <a:lstStyle/>
          <a:p>
            <a:pPr marL="457189" lvl="0" indent="-457189" algn="l" rtl="0">
              <a:lnSpc>
                <a:spcPct val="150000"/>
              </a:lnSpc>
              <a:spcBef>
                <a:spcPts val="0"/>
              </a:spcBef>
              <a:spcAft>
                <a:spcPts val="0"/>
              </a:spcAft>
              <a:buClr>
                <a:schemeClr val="dk1"/>
              </a:buClr>
              <a:buSzPct val="100000"/>
              <a:buFont typeface="Arial"/>
              <a:buChar char="•"/>
            </a:pPr>
            <a:r>
              <a:rPr lang="en-US" sz="3200" b="1">
                <a:latin typeface="Lato"/>
                <a:ea typeface="Lato"/>
                <a:cs typeface="Lato"/>
                <a:sym typeface="Lato"/>
              </a:rPr>
              <a:t>Written procedures are </a:t>
            </a:r>
            <a:r>
              <a:rPr lang="en-US" sz="3200" b="1" u="sng">
                <a:latin typeface="Lato"/>
                <a:ea typeface="Lato"/>
                <a:cs typeface="Lato"/>
                <a:sym typeface="Lato"/>
              </a:rPr>
              <a:t>not</a:t>
            </a:r>
            <a:r>
              <a:rPr lang="en-US" sz="3200" b="1">
                <a:latin typeface="Lato"/>
                <a:ea typeface="Lato"/>
                <a:cs typeface="Lato"/>
                <a:sym typeface="Lato"/>
              </a:rPr>
              <a:t> policies. A policy may state, “</a:t>
            </a:r>
            <a:r>
              <a:rPr lang="en-US" sz="3200" b="1" i="1">
                <a:latin typeface="Lato"/>
                <a:ea typeface="Lato"/>
                <a:cs typeface="Lato"/>
                <a:sym typeface="Lato"/>
              </a:rPr>
              <a:t>Only allowable costs will be charged to the XXX grant.</a:t>
            </a:r>
            <a:r>
              <a:rPr lang="en-US" sz="3200" b="1">
                <a:latin typeface="Lato"/>
                <a:ea typeface="Lato"/>
                <a:cs typeface="Lato"/>
                <a:sym typeface="Lato"/>
              </a:rPr>
              <a:t>”</a:t>
            </a:r>
            <a:endParaRPr/>
          </a:p>
          <a:p>
            <a:pPr marL="457189" lvl="0" indent="-457189" algn="l" rtl="0">
              <a:lnSpc>
                <a:spcPct val="150000"/>
              </a:lnSpc>
              <a:spcBef>
                <a:spcPts val="585"/>
              </a:spcBef>
              <a:spcAft>
                <a:spcPts val="0"/>
              </a:spcAft>
              <a:buClr>
                <a:schemeClr val="dk1"/>
              </a:buClr>
              <a:buSzPct val="100000"/>
              <a:buFont typeface="Arial"/>
              <a:buChar char="•"/>
            </a:pPr>
            <a:r>
              <a:rPr lang="en-US" sz="3200" b="1">
                <a:latin typeface="Lato"/>
                <a:ea typeface="Lato"/>
                <a:cs typeface="Lato"/>
                <a:sym typeface="Lato"/>
              </a:rPr>
              <a:t>The procedures are the district’s internal steps for ensuring that only allowable costs will be charged to the grant.</a:t>
            </a:r>
            <a:endParaRPr/>
          </a:p>
          <a:p>
            <a:pPr marL="457189" lvl="0" indent="-457189" algn="l" rtl="0">
              <a:lnSpc>
                <a:spcPct val="150000"/>
              </a:lnSpc>
              <a:spcBef>
                <a:spcPts val="585"/>
              </a:spcBef>
              <a:spcAft>
                <a:spcPts val="0"/>
              </a:spcAft>
              <a:buClr>
                <a:schemeClr val="dk1"/>
              </a:buClr>
              <a:buSzPct val="100000"/>
              <a:buFont typeface="Arial"/>
              <a:buChar char="•"/>
            </a:pPr>
            <a:r>
              <a:rPr lang="en-US" sz="3200" b="1">
                <a:latin typeface="Lato"/>
                <a:ea typeface="Lato"/>
                <a:cs typeface="Lato"/>
                <a:sym typeface="Lato"/>
              </a:rPr>
              <a:t>Required to have written procedures for allowable costs, cash management, purchasing and conflict of interest</a:t>
            </a:r>
            <a:endParaRPr/>
          </a:p>
          <a:p>
            <a:pPr marL="457189" lvl="0" indent="-457189" algn="l" rtl="0">
              <a:lnSpc>
                <a:spcPct val="150000"/>
              </a:lnSpc>
              <a:spcBef>
                <a:spcPts val="585"/>
              </a:spcBef>
              <a:spcAft>
                <a:spcPts val="0"/>
              </a:spcAft>
              <a:buClr>
                <a:schemeClr val="dk1"/>
              </a:buClr>
              <a:buSzPct val="100000"/>
              <a:buFont typeface="Arial"/>
              <a:buChar char="•"/>
            </a:pPr>
            <a:r>
              <a:rPr lang="en-US" sz="3200" b="1">
                <a:latin typeface="Lato"/>
                <a:ea typeface="Lato"/>
                <a:cs typeface="Lato"/>
                <a:sym typeface="Lato"/>
              </a:rPr>
              <a:t>Uniform Grant Guidance Written Procedures: </a:t>
            </a:r>
            <a:r>
              <a:rPr lang="en-US" sz="3200" b="1" u="sng">
                <a:solidFill>
                  <a:schemeClr val="hlink"/>
                </a:solidFill>
                <a:latin typeface="Lato"/>
                <a:ea typeface="Lato"/>
                <a:cs typeface="Lato"/>
                <a:sym typeface="Lato"/>
                <a:hlinkClick r:id="rId3"/>
              </a:rPr>
              <a:t>https://dpi.wi.gov/wisegrants/uniform-grant-guidance/writtenprocedures</a:t>
            </a:r>
            <a:r>
              <a:rPr lang="en-US" sz="3200" b="1">
                <a:latin typeface="Lato"/>
                <a:ea typeface="Lato"/>
                <a:cs typeface="Lato"/>
                <a:sym typeface="Lato"/>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49" name="Google Shape;149;p16"/>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20000"/>
              </a:lnSpc>
              <a:spcBef>
                <a:spcPts val="0"/>
              </a:spcBef>
              <a:spcAft>
                <a:spcPts val="0"/>
              </a:spcAft>
              <a:buClr>
                <a:schemeClr val="dk1"/>
              </a:buClr>
              <a:buSzPts val="2800"/>
              <a:buChar char="•"/>
            </a:pPr>
            <a:r>
              <a:rPr lang="en-US" sz="2800" b="1">
                <a:latin typeface="Lato"/>
                <a:ea typeface="Lato"/>
                <a:cs typeface="Lato"/>
                <a:sym typeface="Lato"/>
              </a:rPr>
              <a:t>Allowability of Costs:</a:t>
            </a:r>
            <a:endParaRPr/>
          </a:p>
          <a:p>
            <a:pPr marL="457041" lvl="1" indent="0" algn="l" rtl="0">
              <a:lnSpc>
                <a:spcPct val="120000"/>
              </a:lnSpc>
              <a:spcBef>
                <a:spcPts val="1085"/>
              </a:spcBef>
              <a:spcAft>
                <a:spcPts val="0"/>
              </a:spcAft>
              <a:buClr>
                <a:srgbClr val="0070C0"/>
              </a:buClr>
              <a:buSzPts val="2800"/>
              <a:buNone/>
            </a:pPr>
            <a:r>
              <a:rPr lang="en-US" sz="2800" b="1">
                <a:solidFill>
                  <a:srgbClr val="0070C0"/>
                </a:solidFill>
                <a:latin typeface="Lato"/>
                <a:ea typeface="Lato"/>
                <a:cs typeface="Lato"/>
                <a:sym typeface="Lato"/>
              </a:rPr>
              <a:t>Required </a:t>
            </a:r>
            <a:r>
              <a:rPr lang="en-US" sz="2800" b="1" u="sng">
                <a:solidFill>
                  <a:srgbClr val="0070C0"/>
                </a:solidFill>
                <a:latin typeface="Lato"/>
                <a:ea typeface="Lato"/>
                <a:cs typeface="Lato"/>
                <a:sym typeface="Lato"/>
              </a:rPr>
              <a:t>written</a:t>
            </a:r>
            <a:r>
              <a:rPr lang="en-US" sz="2800" b="1">
                <a:solidFill>
                  <a:srgbClr val="0070C0"/>
                </a:solidFill>
                <a:latin typeface="Lato"/>
                <a:ea typeface="Lato"/>
                <a:cs typeface="Lato"/>
                <a:sym typeface="Lato"/>
              </a:rPr>
              <a:t> procedures must address how the subrecipient is ensuring that costs on the federal grant, and ultimately claimed, are allowed under the individual Federal program and in accordance with the cost principles established in the Uniform Grant Guidance. 200.302(b)(7)</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For payroll, this includes documentation of time and effort. Charges to federal awards must be based on records that accurately reflect the work performed.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56" name="Google Shape;156;p17"/>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20000"/>
              </a:lnSpc>
              <a:spcBef>
                <a:spcPts val="0"/>
              </a:spcBef>
              <a:spcAft>
                <a:spcPts val="0"/>
              </a:spcAft>
              <a:buClr>
                <a:schemeClr val="dk1"/>
              </a:buClr>
              <a:buSzPts val="2800"/>
              <a:buChar char="•"/>
            </a:pPr>
            <a:r>
              <a:rPr lang="en-US" sz="2800" b="1">
                <a:latin typeface="Lato"/>
                <a:ea typeface="Lato"/>
                <a:cs typeface="Lato"/>
                <a:sym typeface="Lato"/>
              </a:rPr>
              <a:t>Cash Management:</a:t>
            </a:r>
            <a:endParaRPr/>
          </a:p>
          <a:p>
            <a:pPr marL="457041" lvl="1" indent="0" algn="l" rtl="0">
              <a:lnSpc>
                <a:spcPct val="120000"/>
              </a:lnSpc>
              <a:spcBef>
                <a:spcPts val="1085"/>
              </a:spcBef>
              <a:spcAft>
                <a:spcPts val="0"/>
              </a:spcAft>
              <a:buClr>
                <a:srgbClr val="0070C0"/>
              </a:buClr>
              <a:buSzPts val="2800"/>
              <a:buNone/>
            </a:pPr>
            <a:r>
              <a:rPr lang="en-US" sz="2800" b="1">
                <a:solidFill>
                  <a:srgbClr val="0070C0"/>
                </a:solidFill>
                <a:latin typeface="Lato"/>
                <a:ea typeface="Lato"/>
                <a:cs typeface="Lato"/>
                <a:sym typeface="Lato"/>
              </a:rPr>
              <a:t>Required </a:t>
            </a:r>
            <a:r>
              <a:rPr lang="en-US" sz="2800" b="1" u="sng">
                <a:solidFill>
                  <a:srgbClr val="0070C0"/>
                </a:solidFill>
                <a:latin typeface="Lato"/>
                <a:ea typeface="Lato"/>
                <a:cs typeface="Lato"/>
                <a:sym typeface="Lato"/>
              </a:rPr>
              <a:t>written</a:t>
            </a:r>
            <a:r>
              <a:rPr lang="en-US" sz="2800" b="1">
                <a:solidFill>
                  <a:srgbClr val="0070C0"/>
                </a:solidFill>
                <a:latin typeface="Lato"/>
                <a:ea typeface="Lato"/>
                <a:cs typeface="Lato"/>
                <a:sym typeface="Lato"/>
              </a:rPr>
              <a:t> procedures must address both advance payments and cost reimbursement. The written procedures should include steps involved in obligating, liquidating, and claiming of federal funds, 200.302(b)(6) and 200.305</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Cost reimbursement is requesting federal funds for expenditures </a:t>
            </a:r>
            <a:r>
              <a:rPr lang="en-US" sz="2800" b="1" i="1">
                <a:solidFill>
                  <a:srgbClr val="0070C0"/>
                </a:solidFill>
                <a:latin typeface="Lato"/>
                <a:ea typeface="Lato"/>
                <a:cs typeface="Lato"/>
                <a:sym typeface="Lato"/>
              </a:rPr>
              <a:t>after</a:t>
            </a:r>
            <a:r>
              <a:rPr lang="en-US" sz="2800" b="1">
                <a:solidFill>
                  <a:srgbClr val="0070C0"/>
                </a:solidFill>
                <a:latin typeface="Lato"/>
                <a:ea typeface="Lato"/>
                <a:cs typeface="Lato"/>
                <a:sym typeface="Lato"/>
              </a:rPr>
              <a:t> they have been liquidated.</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Advance payment is requesting federal funds for expenditures not yet incurred.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63" name="Google Shape;163;p18"/>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lnSpcReduction="10000"/>
          </a:bodyPr>
          <a:lstStyle/>
          <a:p>
            <a:pPr marL="457189" lvl="0" indent="-457189" algn="l" rtl="0">
              <a:lnSpc>
                <a:spcPct val="120000"/>
              </a:lnSpc>
              <a:spcBef>
                <a:spcPts val="0"/>
              </a:spcBef>
              <a:spcAft>
                <a:spcPts val="0"/>
              </a:spcAft>
              <a:buClr>
                <a:schemeClr val="dk1"/>
              </a:buClr>
              <a:buSzPts val="2800"/>
              <a:buChar char="•"/>
            </a:pPr>
            <a:r>
              <a:rPr lang="en-US" sz="2800" b="1">
                <a:latin typeface="Lato"/>
                <a:ea typeface="Lato"/>
                <a:cs typeface="Lato"/>
                <a:sym typeface="Lato"/>
              </a:rPr>
              <a:t>Procurement:</a:t>
            </a:r>
            <a:endParaRPr/>
          </a:p>
          <a:p>
            <a:pPr marL="457041" lvl="1" indent="0" algn="l" rtl="0">
              <a:lnSpc>
                <a:spcPct val="120000"/>
              </a:lnSpc>
              <a:spcBef>
                <a:spcPts val="1085"/>
              </a:spcBef>
              <a:spcAft>
                <a:spcPts val="0"/>
              </a:spcAft>
              <a:buClr>
                <a:srgbClr val="0070C0"/>
              </a:buClr>
              <a:buSzPts val="2800"/>
              <a:buNone/>
            </a:pPr>
            <a:r>
              <a:rPr lang="en-US" sz="2800" b="1">
                <a:solidFill>
                  <a:srgbClr val="0070C0"/>
                </a:solidFill>
                <a:latin typeface="Lato"/>
                <a:ea typeface="Lato"/>
                <a:cs typeface="Lato"/>
                <a:sym typeface="Lato"/>
              </a:rPr>
              <a:t>The district must use its own documented procurement procedures which reflect applicable State and local regulations, provided that the procurements conform to applicable Federal laws and the UGG, 200.319(d)</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The district must have written procedures regarding solicitations to ensure that all procurement transactions are conducted in a manner providing full and open competition.</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Maintain written standards for “Conflict of Interest” 200.318(c)(2)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70" name="Google Shape;170;p19"/>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20000"/>
              </a:lnSpc>
              <a:spcBef>
                <a:spcPts val="0"/>
              </a:spcBef>
              <a:spcAft>
                <a:spcPts val="0"/>
              </a:spcAft>
              <a:buClr>
                <a:schemeClr val="dk1"/>
              </a:buClr>
              <a:buSzPts val="2800"/>
              <a:buChar char="•"/>
            </a:pPr>
            <a:r>
              <a:rPr lang="en-US" sz="2800" b="1">
                <a:latin typeface="Lato"/>
                <a:ea typeface="Lato"/>
                <a:cs typeface="Lato"/>
                <a:sym typeface="Lato"/>
              </a:rPr>
              <a:t>Procurement:</a:t>
            </a:r>
            <a:endParaRPr/>
          </a:p>
          <a:p>
            <a:pPr marL="457041" lvl="1" indent="0" algn="l" rtl="0">
              <a:lnSpc>
                <a:spcPct val="120000"/>
              </a:lnSpc>
              <a:spcBef>
                <a:spcPts val="1085"/>
              </a:spcBef>
              <a:spcAft>
                <a:spcPts val="0"/>
              </a:spcAft>
              <a:buClr>
                <a:srgbClr val="0070C0"/>
              </a:buClr>
              <a:buSzPts val="2800"/>
              <a:buNone/>
            </a:pPr>
            <a:r>
              <a:rPr lang="en-US" sz="2800" b="1">
                <a:solidFill>
                  <a:srgbClr val="0070C0"/>
                </a:solidFill>
                <a:latin typeface="Lato"/>
                <a:ea typeface="Lato"/>
                <a:cs typeface="Lato"/>
                <a:sym typeface="Lato"/>
              </a:rPr>
              <a:t>The district must maintain records sufficient to detail the history of procurement. Records must include, but not limited to: 200.318(i)</a:t>
            </a:r>
            <a:endParaRPr/>
          </a:p>
          <a:p>
            <a:pPr marL="1256981" lvl="2" indent="-342900" algn="l" rtl="0">
              <a:lnSpc>
                <a:spcPct val="120000"/>
              </a:lnSpc>
              <a:spcBef>
                <a:spcPts val="500"/>
              </a:spcBef>
              <a:spcAft>
                <a:spcPts val="0"/>
              </a:spcAft>
              <a:buClr>
                <a:schemeClr val="dk1"/>
              </a:buClr>
              <a:buSzPts val="2400"/>
              <a:buFont typeface="Arial"/>
              <a:buChar char="•"/>
            </a:pPr>
            <a:r>
              <a:rPr lang="en-US" sz="2400" b="1">
                <a:latin typeface="Lato"/>
                <a:ea typeface="Lato"/>
                <a:cs typeface="Lato"/>
                <a:sym typeface="Lato"/>
              </a:rPr>
              <a:t>Rationale for the method of procurement</a:t>
            </a:r>
            <a:endParaRPr/>
          </a:p>
          <a:p>
            <a:pPr marL="1256981" lvl="2" indent="-342900" algn="l" rtl="0">
              <a:lnSpc>
                <a:spcPct val="120000"/>
              </a:lnSpc>
              <a:spcBef>
                <a:spcPts val="500"/>
              </a:spcBef>
              <a:spcAft>
                <a:spcPts val="0"/>
              </a:spcAft>
              <a:buClr>
                <a:schemeClr val="dk1"/>
              </a:buClr>
              <a:buSzPts val="2400"/>
              <a:buFont typeface="Arial"/>
              <a:buChar char="•"/>
            </a:pPr>
            <a:r>
              <a:rPr lang="en-US" sz="2400" b="1">
                <a:latin typeface="Lato"/>
                <a:ea typeface="Lato"/>
                <a:cs typeface="Lato"/>
                <a:sym typeface="Lato"/>
              </a:rPr>
              <a:t>Selection of contract type</a:t>
            </a:r>
            <a:endParaRPr/>
          </a:p>
          <a:p>
            <a:pPr marL="1256981" lvl="2" indent="-342900" algn="l" rtl="0">
              <a:lnSpc>
                <a:spcPct val="120000"/>
              </a:lnSpc>
              <a:spcBef>
                <a:spcPts val="500"/>
              </a:spcBef>
              <a:spcAft>
                <a:spcPts val="0"/>
              </a:spcAft>
              <a:buClr>
                <a:schemeClr val="dk1"/>
              </a:buClr>
              <a:buSzPts val="2400"/>
              <a:buFont typeface="Arial"/>
              <a:buChar char="•"/>
            </a:pPr>
            <a:r>
              <a:rPr lang="en-US" sz="2400" b="1">
                <a:latin typeface="Lato"/>
                <a:ea typeface="Lato"/>
                <a:cs typeface="Lato"/>
                <a:sym typeface="Lato"/>
              </a:rPr>
              <a:t>Contractor selection or rejection</a:t>
            </a:r>
            <a:endParaRPr/>
          </a:p>
          <a:p>
            <a:pPr marL="1256981" lvl="2" indent="-342900" algn="l" rtl="0">
              <a:lnSpc>
                <a:spcPct val="120000"/>
              </a:lnSpc>
              <a:spcBef>
                <a:spcPts val="500"/>
              </a:spcBef>
              <a:spcAft>
                <a:spcPts val="0"/>
              </a:spcAft>
              <a:buClr>
                <a:schemeClr val="dk1"/>
              </a:buClr>
              <a:buSzPts val="2400"/>
              <a:buFont typeface="Arial"/>
              <a:buChar char="•"/>
            </a:pPr>
            <a:r>
              <a:rPr lang="en-US" sz="2400" b="1">
                <a:latin typeface="Lato"/>
                <a:ea typeface="Lato"/>
                <a:cs typeface="Lato"/>
                <a:sym typeface="Lato"/>
              </a:rPr>
              <a:t>The basis for contract price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Process of a Single Audit Agenda</a:t>
            </a:r>
            <a:endParaRPr/>
          </a:p>
        </p:txBody>
      </p:sp>
      <p:sp>
        <p:nvSpPr>
          <p:cNvPr id="50" name="Google Shape;50;p2"/>
          <p:cNvSpPr txBox="1">
            <a:spLocks noGrp="1"/>
          </p:cNvSpPr>
          <p:nvPr>
            <p:ph type="body" idx="2"/>
          </p:nvPr>
        </p:nvSpPr>
        <p:spPr>
          <a:xfrm>
            <a:off x="2736050" y="1596576"/>
            <a:ext cx="6729000" cy="4416300"/>
          </a:xfrm>
          <a:prstGeom prst="rect">
            <a:avLst/>
          </a:prstGeom>
          <a:noFill/>
          <a:ln>
            <a:noFill/>
          </a:ln>
        </p:spPr>
        <p:txBody>
          <a:bodyPr spcFirstLastPara="1" wrap="square" lIns="91425" tIns="45700" rIns="91425" bIns="45700" anchor="t" anchorCtr="0">
            <a:normAutofit fontScale="92500" lnSpcReduction="20000"/>
          </a:bodyPr>
          <a:lstStyle/>
          <a:p>
            <a:pPr marL="457189" lvl="0" indent="-419089" algn="l" rtl="0">
              <a:lnSpc>
                <a:spcPct val="110000"/>
              </a:lnSpc>
              <a:spcBef>
                <a:spcPts val="0"/>
              </a:spcBef>
              <a:spcAft>
                <a:spcPts val="0"/>
              </a:spcAft>
              <a:buClr>
                <a:schemeClr val="dk1"/>
              </a:buClr>
              <a:buSzPct val="77941"/>
              <a:buFont typeface="Lato"/>
              <a:buChar char="•"/>
            </a:pPr>
            <a:r>
              <a:rPr lang="en-US"/>
              <a:t>What is a Single Audit?</a:t>
            </a:r>
            <a:endParaRPr/>
          </a:p>
          <a:p>
            <a:pPr marL="457189" lvl="0" indent="-419089" algn="l" rtl="0">
              <a:lnSpc>
                <a:spcPct val="110000"/>
              </a:lnSpc>
              <a:spcBef>
                <a:spcPts val="585"/>
              </a:spcBef>
              <a:spcAft>
                <a:spcPts val="0"/>
              </a:spcAft>
              <a:buClr>
                <a:schemeClr val="dk1"/>
              </a:buClr>
              <a:buSzPct val="77941"/>
              <a:buFont typeface="Lato"/>
              <a:buChar char="•"/>
            </a:pPr>
            <a:r>
              <a:rPr lang="en-US"/>
              <a:t>When is a Single Audit Required?</a:t>
            </a:r>
            <a:endParaRPr/>
          </a:p>
          <a:p>
            <a:pPr marL="457189" lvl="0" indent="-419089" algn="l" rtl="0">
              <a:lnSpc>
                <a:spcPct val="110000"/>
              </a:lnSpc>
              <a:spcBef>
                <a:spcPts val="585"/>
              </a:spcBef>
              <a:spcAft>
                <a:spcPts val="0"/>
              </a:spcAft>
              <a:buClr>
                <a:schemeClr val="dk1"/>
              </a:buClr>
              <a:buSzPct val="77941"/>
              <a:buFont typeface="Lato"/>
              <a:buChar char="•"/>
            </a:pPr>
            <a:r>
              <a:rPr lang="en-US"/>
              <a:t>OMB Compliance Supplement</a:t>
            </a:r>
            <a:endParaRPr/>
          </a:p>
          <a:p>
            <a:pPr marL="457189" lvl="0" indent="-419089" algn="l" rtl="0">
              <a:lnSpc>
                <a:spcPct val="110000"/>
              </a:lnSpc>
              <a:spcBef>
                <a:spcPts val="585"/>
              </a:spcBef>
              <a:spcAft>
                <a:spcPts val="0"/>
              </a:spcAft>
              <a:buClr>
                <a:schemeClr val="dk1"/>
              </a:buClr>
              <a:buSzPct val="77941"/>
              <a:buFont typeface="Lato"/>
              <a:buChar char="•"/>
            </a:pPr>
            <a:r>
              <a:rPr lang="en-US"/>
              <a:t>Written Procedures</a:t>
            </a:r>
            <a:endParaRPr/>
          </a:p>
          <a:p>
            <a:pPr marL="457189" lvl="0" indent="-419089" algn="l" rtl="0">
              <a:lnSpc>
                <a:spcPct val="110000"/>
              </a:lnSpc>
              <a:spcBef>
                <a:spcPts val="585"/>
              </a:spcBef>
              <a:spcAft>
                <a:spcPts val="0"/>
              </a:spcAft>
              <a:buClr>
                <a:schemeClr val="dk1"/>
              </a:buClr>
              <a:buSzPct val="77941"/>
              <a:buFont typeface="Lato"/>
              <a:buChar char="•"/>
            </a:pPr>
            <a:r>
              <a:rPr lang="en-US"/>
              <a:t>How to Prepare for a Single Audit</a:t>
            </a:r>
            <a:endParaRPr/>
          </a:p>
          <a:p>
            <a:pPr marL="457189" lvl="0" indent="-419089" algn="l" rtl="0">
              <a:lnSpc>
                <a:spcPct val="110000"/>
              </a:lnSpc>
              <a:spcBef>
                <a:spcPts val="585"/>
              </a:spcBef>
              <a:spcAft>
                <a:spcPts val="0"/>
              </a:spcAft>
              <a:buClr>
                <a:schemeClr val="dk1"/>
              </a:buClr>
              <a:buSzPct val="77941"/>
              <a:buFont typeface="Lato"/>
              <a:buChar char="•"/>
            </a:pPr>
            <a:r>
              <a:rPr lang="en-US"/>
              <a:t>What to Expect During the Single Audit</a:t>
            </a:r>
            <a:endParaRPr/>
          </a:p>
          <a:p>
            <a:pPr marL="457189" lvl="0" indent="-419089" algn="l" rtl="0">
              <a:lnSpc>
                <a:spcPct val="110000"/>
              </a:lnSpc>
              <a:spcBef>
                <a:spcPts val="585"/>
              </a:spcBef>
              <a:spcAft>
                <a:spcPts val="0"/>
              </a:spcAft>
              <a:buClr>
                <a:schemeClr val="dk1"/>
              </a:buClr>
              <a:buSzPct val="77941"/>
              <a:buFont typeface="Lato"/>
              <a:buChar char="•"/>
            </a:pPr>
            <a:r>
              <a:rPr lang="en-US"/>
              <a:t>What to Expect After the Single Audit</a:t>
            </a:r>
            <a:endParaRPr/>
          </a:p>
          <a:p>
            <a:pPr marL="457189" lvl="0" indent="-284469" algn="l" rtl="0">
              <a:lnSpc>
                <a:spcPct val="150000"/>
              </a:lnSpc>
              <a:spcBef>
                <a:spcPts val="585"/>
              </a:spcBef>
              <a:spcAft>
                <a:spcPts val="0"/>
              </a:spcAft>
              <a:buClr>
                <a:schemeClr val="dk1"/>
              </a:buClr>
              <a:buSzPct val="100000"/>
              <a:buFont typeface="Arial"/>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77" name="Google Shape;177;p20"/>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20000"/>
              </a:lnSpc>
              <a:spcBef>
                <a:spcPts val="0"/>
              </a:spcBef>
              <a:spcAft>
                <a:spcPts val="0"/>
              </a:spcAft>
              <a:buClr>
                <a:schemeClr val="dk1"/>
              </a:buClr>
              <a:buSzPts val="3600"/>
              <a:buChar char="•"/>
            </a:pPr>
            <a:r>
              <a:rPr lang="en-US" sz="3600" b="1">
                <a:latin typeface="Lato"/>
                <a:ea typeface="Lato"/>
                <a:cs typeface="Lato"/>
                <a:sym typeface="Lato"/>
              </a:rPr>
              <a:t>5 Methods of Procurement 200.320</a:t>
            </a:r>
            <a:endParaRPr/>
          </a:p>
          <a:p>
            <a:pPr marL="971385" lvl="1" indent="-514349" algn="l" rtl="0">
              <a:lnSpc>
                <a:spcPct val="120000"/>
              </a:lnSpc>
              <a:spcBef>
                <a:spcPts val="1085"/>
              </a:spcBef>
              <a:spcAft>
                <a:spcPts val="0"/>
              </a:spcAft>
              <a:buClr>
                <a:srgbClr val="0070C0"/>
              </a:buClr>
              <a:buSzPts val="3200"/>
              <a:buFont typeface="Calibri"/>
              <a:buAutoNum type="arabicParenR"/>
            </a:pPr>
            <a:r>
              <a:rPr lang="en-US" sz="3200" b="1">
                <a:solidFill>
                  <a:srgbClr val="0070C0"/>
                </a:solidFill>
                <a:latin typeface="Lato"/>
                <a:ea typeface="Lato"/>
                <a:cs typeface="Lato"/>
                <a:sym typeface="Lato"/>
              </a:rPr>
              <a:t>Micro-purchase			</a:t>
            </a:r>
            <a:endParaRPr/>
          </a:p>
          <a:p>
            <a:pPr marL="971385" lvl="1" indent="-514349" algn="l" rtl="0">
              <a:lnSpc>
                <a:spcPct val="120000"/>
              </a:lnSpc>
              <a:spcBef>
                <a:spcPts val="500"/>
              </a:spcBef>
              <a:spcAft>
                <a:spcPts val="0"/>
              </a:spcAft>
              <a:buClr>
                <a:srgbClr val="0070C0"/>
              </a:buClr>
              <a:buSzPts val="3200"/>
              <a:buFont typeface="Calibri"/>
              <a:buAutoNum type="arabicParenR"/>
            </a:pPr>
            <a:r>
              <a:rPr lang="en-US" sz="3200" b="1">
                <a:solidFill>
                  <a:srgbClr val="0070C0"/>
                </a:solidFill>
                <a:latin typeface="Lato"/>
                <a:ea typeface="Lato"/>
                <a:cs typeface="Lato"/>
                <a:sym typeface="Lato"/>
              </a:rPr>
              <a:t>Small Purchase</a:t>
            </a:r>
            <a:endParaRPr/>
          </a:p>
          <a:p>
            <a:pPr marL="971385" lvl="1" indent="-514349" algn="l" rtl="0">
              <a:lnSpc>
                <a:spcPct val="120000"/>
              </a:lnSpc>
              <a:spcBef>
                <a:spcPts val="500"/>
              </a:spcBef>
              <a:spcAft>
                <a:spcPts val="0"/>
              </a:spcAft>
              <a:buClr>
                <a:srgbClr val="0070C0"/>
              </a:buClr>
              <a:buSzPts val="3200"/>
              <a:buFont typeface="Calibri"/>
              <a:buAutoNum type="arabicParenR"/>
            </a:pPr>
            <a:r>
              <a:rPr lang="en-US" sz="3200" b="1">
                <a:solidFill>
                  <a:srgbClr val="0070C0"/>
                </a:solidFill>
                <a:latin typeface="Lato"/>
                <a:ea typeface="Lato"/>
                <a:cs typeface="Lato"/>
                <a:sym typeface="Lato"/>
              </a:rPr>
              <a:t>Sealed Bids</a:t>
            </a:r>
            <a:endParaRPr/>
          </a:p>
          <a:p>
            <a:pPr marL="971385" lvl="1" indent="-514349" algn="l" rtl="0">
              <a:lnSpc>
                <a:spcPct val="120000"/>
              </a:lnSpc>
              <a:spcBef>
                <a:spcPts val="500"/>
              </a:spcBef>
              <a:spcAft>
                <a:spcPts val="0"/>
              </a:spcAft>
              <a:buClr>
                <a:srgbClr val="0070C0"/>
              </a:buClr>
              <a:buSzPts val="3200"/>
              <a:buFont typeface="Calibri"/>
              <a:buAutoNum type="arabicParenR"/>
            </a:pPr>
            <a:r>
              <a:rPr lang="en-US" sz="3200" b="1">
                <a:solidFill>
                  <a:srgbClr val="0070C0"/>
                </a:solidFill>
                <a:latin typeface="Lato"/>
                <a:ea typeface="Lato"/>
                <a:cs typeface="Lato"/>
                <a:sym typeface="Lato"/>
              </a:rPr>
              <a:t>Competitive Proposals</a:t>
            </a:r>
            <a:endParaRPr/>
          </a:p>
          <a:p>
            <a:pPr marL="971385" lvl="1" indent="-514349" algn="l" rtl="0">
              <a:lnSpc>
                <a:spcPct val="120000"/>
              </a:lnSpc>
              <a:spcBef>
                <a:spcPts val="500"/>
              </a:spcBef>
              <a:spcAft>
                <a:spcPts val="0"/>
              </a:spcAft>
              <a:buClr>
                <a:srgbClr val="0070C0"/>
              </a:buClr>
              <a:buSzPts val="3200"/>
              <a:buFont typeface="Calibri"/>
              <a:buAutoNum type="arabicParenR"/>
            </a:pPr>
            <a:r>
              <a:rPr lang="en-US" sz="3200" b="1">
                <a:solidFill>
                  <a:srgbClr val="0070C0"/>
                </a:solidFill>
                <a:latin typeface="Lato"/>
                <a:ea typeface="Lato"/>
                <a:cs typeface="Lato"/>
                <a:sym typeface="Lato"/>
              </a:rPr>
              <a:t>Noncompetitive Proposals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sp>
        <p:nvSpPr>
          <p:cNvPr id="183" name="Google Shape;183;p21"/>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84" name="Google Shape;184;p21"/>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fontScale="92500"/>
          </a:bodyPr>
          <a:lstStyle/>
          <a:p>
            <a:pPr marL="457189" lvl="0" indent="-457189" algn="l" rtl="0">
              <a:lnSpc>
                <a:spcPct val="120000"/>
              </a:lnSpc>
              <a:spcBef>
                <a:spcPts val="0"/>
              </a:spcBef>
              <a:spcAft>
                <a:spcPts val="0"/>
              </a:spcAft>
              <a:buClr>
                <a:schemeClr val="dk1"/>
              </a:buClr>
              <a:buSzPts val="3200"/>
              <a:buChar char="•"/>
            </a:pPr>
            <a:r>
              <a:rPr lang="en-US" sz="3200" b="1">
                <a:latin typeface="Lato"/>
                <a:ea typeface="Lato"/>
                <a:cs typeface="Lato"/>
                <a:sym typeface="Lato"/>
              </a:rPr>
              <a:t>Micro-purchases:</a:t>
            </a:r>
            <a:endParaRPr/>
          </a:p>
          <a:p>
            <a:pPr marL="457041" lvl="1" indent="0" algn="l" rtl="0">
              <a:lnSpc>
                <a:spcPct val="120000"/>
              </a:lnSpc>
              <a:spcBef>
                <a:spcPts val="1085"/>
              </a:spcBef>
              <a:spcAft>
                <a:spcPts val="0"/>
              </a:spcAft>
              <a:buClr>
                <a:srgbClr val="0070C0"/>
              </a:buClr>
              <a:buSzPts val="2800"/>
              <a:buNone/>
            </a:pPr>
            <a:r>
              <a:rPr lang="en-US" sz="2800" b="1">
                <a:solidFill>
                  <a:srgbClr val="0070C0"/>
                </a:solidFill>
                <a:latin typeface="Lato"/>
                <a:ea typeface="Lato"/>
                <a:cs typeface="Lato"/>
                <a:sym typeface="Lato"/>
              </a:rPr>
              <a:t>The non-federal entity is responsible for determining an appropriate micro-purchase threshold based on internal controls, an evaluation of risk and its documented procurement procedures.</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Aggregate dollar up to $10,000 but under certain conditions may be increased to $50,000</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When practical, distribute equitable among qualified suppliers</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No competitive quotes required if management determines price is reasonable.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sp>
        <p:nvSpPr>
          <p:cNvPr id="190" name="Google Shape;190;p22"/>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91" name="Google Shape;191;p22"/>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20000"/>
              </a:lnSpc>
              <a:spcBef>
                <a:spcPts val="0"/>
              </a:spcBef>
              <a:spcAft>
                <a:spcPts val="0"/>
              </a:spcAft>
              <a:buClr>
                <a:schemeClr val="dk1"/>
              </a:buClr>
              <a:buSzPts val="3200"/>
              <a:buChar char="•"/>
            </a:pPr>
            <a:r>
              <a:rPr lang="en-US" sz="3200" b="1">
                <a:latin typeface="Lato"/>
                <a:ea typeface="Lato"/>
                <a:cs typeface="Lato"/>
                <a:sym typeface="Lato"/>
              </a:rPr>
              <a:t>Small purchases:</a:t>
            </a:r>
            <a:endParaRPr/>
          </a:p>
          <a:p>
            <a:pPr marL="457041" lvl="1" indent="0" algn="l" rtl="0">
              <a:lnSpc>
                <a:spcPct val="120000"/>
              </a:lnSpc>
              <a:spcBef>
                <a:spcPts val="1085"/>
              </a:spcBef>
              <a:spcAft>
                <a:spcPts val="0"/>
              </a:spcAft>
              <a:buClr>
                <a:srgbClr val="0070C0"/>
              </a:buClr>
              <a:buSzPts val="2800"/>
              <a:buNone/>
            </a:pPr>
            <a:r>
              <a:rPr lang="en-US" sz="2800" b="1">
                <a:solidFill>
                  <a:srgbClr val="0070C0"/>
                </a:solidFill>
                <a:latin typeface="Lato"/>
                <a:ea typeface="Lato"/>
                <a:cs typeface="Lato"/>
                <a:sym typeface="Lato"/>
              </a:rPr>
              <a:t>Purchases up to the Simplified Acquisition threshold </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Informal procedures acceptable</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Price or rate quotes must be obtained from an adequate number of 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p23"/>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198" name="Google Shape;198;p23"/>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20000"/>
              </a:lnSpc>
              <a:spcBef>
                <a:spcPts val="0"/>
              </a:spcBef>
              <a:spcAft>
                <a:spcPts val="0"/>
              </a:spcAft>
              <a:buClr>
                <a:schemeClr val="dk1"/>
              </a:buClr>
              <a:buSzPts val="3200"/>
              <a:buChar char="•"/>
            </a:pPr>
            <a:r>
              <a:rPr lang="en-US" sz="3200" b="1">
                <a:latin typeface="Lato"/>
                <a:ea typeface="Lato"/>
                <a:cs typeface="Lato"/>
                <a:sym typeface="Lato"/>
              </a:rPr>
              <a:t>Sealed Bids:</a:t>
            </a:r>
            <a:endParaRPr/>
          </a:p>
          <a:p>
            <a:pPr marL="457041" lvl="1" indent="0" algn="l" rtl="0">
              <a:lnSpc>
                <a:spcPct val="120000"/>
              </a:lnSpc>
              <a:spcBef>
                <a:spcPts val="1085"/>
              </a:spcBef>
              <a:spcAft>
                <a:spcPts val="0"/>
              </a:spcAft>
              <a:buClr>
                <a:srgbClr val="0070C0"/>
              </a:buClr>
              <a:buSzPts val="2800"/>
              <a:buNone/>
            </a:pPr>
            <a:r>
              <a:rPr lang="en-US" sz="2800" b="1">
                <a:solidFill>
                  <a:srgbClr val="0070C0"/>
                </a:solidFill>
                <a:latin typeface="Lato"/>
                <a:ea typeface="Lato"/>
                <a:cs typeface="Lato"/>
                <a:sym typeface="Lato"/>
              </a:rPr>
              <a:t>Purchases over the Simplified Acquisition Threshold </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Formal Solicitation required</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Fixed Price awarded to a responsible bidder who conformed with all material terms and is the lowest in price.</a:t>
            </a:r>
            <a:endParaRPr/>
          </a:p>
          <a:p>
            <a:pPr marL="457041" lvl="1" indent="0" algn="l" rtl="0">
              <a:lnSpc>
                <a:spcPct val="120000"/>
              </a:lnSpc>
              <a:spcBef>
                <a:spcPts val="500"/>
              </a:spcBef>
              <a:spcAft>
                <a:spcPts val="0"/>
              </a:spcAft>
              <a:buClr>
                <a:srgbClr val="0070C0"/>
              </a:buClr>
              <a:buSzPts val="2800"/>
              <a:buNone/>
            </a:pPr>
            <a:r>
              <a:rPr lang="en-US" sz="2800" b="1">
                <a:solidFill>
                  <a:srgbClr val="0070C0"/>
                </a:solidFill>
                <a:latin typeface="Lato"/>
                <a:ea typeface="Lato"/>
                <a:cs typeface="Lato"/>
                <a:sym typeface="Lato"/>
              </a:rPr>
              <a:t>Most common for construction contracts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p24"/>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205" name="Google Shape;205;p24"/>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20000"/>
              </a:lnSpc>
              <a:spcBef>
                <a:spcPts val="0"/>
              </a:spcBef>
              <a:spcAft>
                <a:spcPts val="0"/>
              </a:spcAft>
              <a:buClr>
                <a:schemeClr val="dk1"/>
              </a:buClr>
              <a:buSzPts val="3200"/>
              <a:buChar char="•"/>
            </a:pPr>
            <a:r>
              <a:rPr lang="en-US" sz="3200" b="1">
                <a:latin typeface="Lato"/>
                <a:ea typeface="Lato"/>
                <a:cs typeface="Lato"/>
                <a:sym typeface="Lato"/>
              </a:rPr>
              <a:t>Competitive Proposals:</a:t>
            </a:r>
            <a:endParaRPr/>
          </a:p>
          <a:p>
            <a:pPr marL="457041" lvl="1" indent="0" algn="l" rtl="0">
              <a:lnSpc>
                <a:spcPct val="120000"/>
              </a:lnSpc>
              <a:spcBef>
                <a:spcPts val="1085"/>
              </a:spcBef>
              <a:spcAft>
                <a:spcPts val="0"/>
              </a:spcAft>
              <a:buClr>
                <a:srgbClr val="0070C0"/>
              </a:buClr>
              <a:buSzPts val="3200"/>
              <a:buNone/>
            </a:pPr>
            <a:r>
              <a:rPr lang="en-US" sz="3200" b="1">
                <a:solidFill>
                  <a:srgbClr val="0070C0"/>
                </a:solidFill>
                <a:latin typeface="Lato"/>
                <a:ea typeface="Lato"/>
                <a:cs typeface="Lato"/>
                <a:sym typeface="Lato"/>
              </a:rPr>
              <a:t>Purchases over the Simplified Acquisition Threshold </a:t>
            </a:r>
            <a:endParaRPr/>
          </a:p>
          <a:p>
            <a:pPr marL="457041" lvl="1" indent="0" algn="l" rtl="0">
              <a:lnSpc>
                <a:spcPct val="120000"/>
              </a:lnSpc>
              <a:spcBef>
                <a:spcPts val="500"/>
              </a:spcBef>
              <a:spcAft>
                <a:spcPts val="0"/>
              </a:spcAft>
              <a:buClr>
                <a:srgbClr val="0070C0"/>
              </a:buClr>
              <a:buSzPts val="3200"/>
              <a:buNone/>
            </a:pPr>
            <a:r>
              <a:rPr lang="en-US" sz="3200" b="1">
                <a:solidFill>
                  <a:srgbClr val="0070C0"/>
                </a:solidFill>
                <a:latin typeface="Lato"/>
                <a:ea typeface="Lato"/>
                <a:cs typeface="Lato"/>
                <a:sym typeface="Lato"/>
              </a:rPr>
              <a:t>Formal Solicitation required</a:t>
            </a:r>
            <a:endParaRPr/>
          </a:p>
          <a:p>
            <a:pPr marL="457041" lvl="1" indent="0" algn="l" rtl="0">
              <a:lnSpc>
                <a:spcPct val="120000"/>
              </a:lnSpc>
              <a:spcBef>
                <a:spcPts val="500"/>
              </a:spcBef>
              <a:spcAft>
                <a:spcPts val="0"/>
              </a:spcAft>
              <a:buClr>
                <a:srgbClr val="0070C0"/>
              </a:buClr>
              <a:buSzPts val="3200"/>
              <a:buNone/>
            </a:pPr>
            <a:r>
              <a:rPr lang="en-US" sz="3200" b="1">
                <a:solidFill>
                  <a:srgbClr val="0070C0"/>
                </a:solidFill>
                <a:latin typeface="Lato"/>
                <a:ea typeface="Lato"/>
                <a:cs typeface="Lato"/>
                <a:sym typeface="Lato"/>
              </a:rPr>
              <a:t>Fixed Price or cost-reimbursement contracts</a:t>
            </a:r>
            <a:endParaRPr/>
          </a:p>
          <a:p>
            <a:pPr marL="457041" lvl="1" indent="0" algn="l" rtl="0">
              <a:lnSpc>
                <a:spcPct val="120000"/>
              </a:lnSpc>
              <a:spcBef>
                <a:spcPts val="500"/>
              </a:spcBef>
              <a:spcAft>
                <a:spcPts val="0"/>
              </a:spcAft>
              <a:buClr>
                <a:srgbClr val="0070C0"/>
              </a:buClr>
              <a:buSzPts val="3200"/>
              <a:buNone/>
            </a:pPr>
            <a:r>
              <a:rPr lang="en-US" sz="3200" b="1">
                <a:solidFill>
                  <a:srgbClr val="0070C0"/>
                </a:solidFill>
                <a:latin typeface="Lato"/>
                <a:ea typeface="Lato"/>
                <a:cs typeface="Lato"/>
                <a:sym typeface="Lato"/>
              </a:rPr>
              <a:t>Used when sealed bids not appropriate</a:t>
            </a:r>
            <a:endParaRPr/>
          </a:p>
          <a:p>
            <a:pPr marL="457041" lvl="1" indent="0" algn="l" rtl="0">
              <a:lnSpc>
                <a:spcPct val="120000"/>
              </a:lnSpc>
              <a:spcBef>
                <a:spcPts val="500"/>
              </a:spcBef>
              <a:spcAft>
                <a:spcPts val="0"/>
              </a:spcAft>
              <a:buClr>
                <a:srgbClr val="0070C0"/>
              </a:buClr>
              <a:buSzPts val="3200"/>
              <a:buNone/>
            </a:pPr>
            <a:r>
              <a:rPr lang="en-US" sz="3200" b="1">
                <a:solidFill>
                  <a:srgbClr val="0070C0"/>
                </a:solidFill>
                <a:latin typeface="Lato"/>
                <a:ea typeface="Lato"/>
                <a:cs typeface="Lato"/>
                <a:sym typeface="Lato"/>
              </a:rPr>
              <a:t>Awarded to responsible firm whose proposal is most advantageous to the program, with price being one of the considered factors.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10"/>
        <p:cNvGrpSpPr/>
        <p:nvPr/>
      </p:nvGrpSpPr>
      <p:grpSpPr>
        <a:xfrm>
          <a:off x="0" y="0"/>
          <a:ext cx="0" cy="0"/>
          <a:chOff x="0" y="0"/>
          <a:chExt cx="0" cy="0"/>
        </a:xfrm>
      </p:grpSpPr>
      <p:sp>
        <p:nvSpPr>
          <p:cNvPr id="211" name="Google Shape;211;p25"/>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Written Procedures</a:t>
            </a:r>
            <a:endParaRPr/>
          </a:p>
        </p:txBody>
      </p:sp>
      <p:sp>
        <p:nvSpPr>
          <p:cNvPr id="212" name="Google Shape;212;p25"/>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50000"/>
              </a:lnSpc>
              <a:spcBef>
                <a:spcPts val="0"/>
              </a:spcBef>
              <a:spcAft>
                <a:spcPts val="0"/>
              </a:spcAft>
              <a:buClr>
                <a:schemeClr val="dk1"/>
              </a:buClr>
              <a:buSzPts val="3200"/>
              <a:buFont typeface="Arial"/>
              <a:buChar char="•"/>
            </a:pPr>
            <a:r>
              <a:rPr lang="en-US" sz="3200" b="1">
                <a:latin typeface="Lato"/>
                <a:ea typeface="Lato"/>
                <a:cs typeface="Lato"/>
                <a:sym typeface="Lato"/>
              </a:rPr>
              <a:t>Noncompetitive Proposal:</a:t>
            </a:r>
            <a:endParaRPr/>
          </a:p>
          <a:p>
            <a:pPr marL="457041" lvl="1" indent="0" algn="l" rtl="0">
              <a:lnSpc>
                <a:spcPct val="150000"/>
              </a:lnSpc>
              <a:spcBef>
                <a:spcPts val="1085"/>
              </a:spcBef>
              <a:spcAft>
                <a:spcPts val="0"/>
              </a:spcAft>
              <a:buClr>
                <a:srgbClr val="0070C0"/>
              </a:buClr>
              <a:buSzPts val="2800"/>
              <a:buNone/>
            </a:pPr>
            <a:r>
              <a:rPr lang="en-US" sz="2800" b="1">
                <a:solidFill>
                  <a:srgbClr val="0070C0"/>
                </a:solidFill>
                <a:latin typeface="Lato"/>
                <a:ea typeface="Lato"/>
                <a:cs typeface="Lato"/>
                <a:sym typeface="Lato"/>
              </a:rPr>
              <a:t>May be used only when </a:t>
            </a:r>
            <a:r>
              <a:rPr lang="en-US" sz="2800" b="1" u="sng">
                <a:solidFill>
                  <a:srgbClr val="0070C0"/>
                </a:solidFill>
                <a:latin typeface="Lato"/>
                <a:ea typeface="Lato"/>
                <a:cs typeface="Lato"/>
                <a:sym typeface="Lato"/>
              </a:rPr>
              <a:t>one or more</a:t>
            </a:r>
            <a:r>
              <a:rPr lang="en-US" sz="2800" b="1">
                <a:solidFill>
                  <a:srgbClr val="0070C0"/>
                </a:solidFill>
                <a:latin typeface="Lato"/>
                <a:ea typeface="Lato"/>
                <a:cs typeface="Lato"/>
                <a:sym typeface="Lato"/>
              </a:rPr>
              <a:t> of the following apply:</a:t>
            </a:r>
            <a:endParaRPr/>
          </a:p>
          <a:p>
            <a:pPr marL="1371281" lvl="2" indent="-457200" algn="l" rtl="0">
              <a:lnSpc>
                <a:spcPct val="90000"/>
              </a:lnSpc>
              <a:spcBef>
                <a:spcPts val="500"/>
              </a:spcBef>
              <a:spcAft>
                <a:spcPts val="0"/>
              </a:spcAft>
              <a:buClr>
                <a:schemeClr val="dk1"/>
              </a:buClr>
              <a:buSzPts val="2614"/>
              <a:buFont typeface="Arial"/>
              <a:buChar char="•"/>
            </a:pPr>
            <a:r>
              <a:rPr lang="en-US" sz="2614" b="1">
                <a:latin typeface="Lato"/>
                <a:ea typeface="Lato"/>
                <a:cs typeface="Lato"/>
                <a:sym typeface="Lato"/>
              </a:rPr>
              <a:t>The item is available from a single source</a:t>
            </a:r>
            <a:endParaRPr/>
          </a:p>
          <a:p>
            <a:pPr marL="1371281" lvl="2" indent="-457200" algn="l" rtl="0">
              <a:lnSpc>
                <a:spcPct val="90000"/>
              </a:lnSpc>
              <a:spcBef>
                <a:spcPts val="500"/>
              </a:spcBef>
              <a:spcAft>
                <a:spcPts val="0"/>
              </a:spcAft>
              <a:buClr>
                <a:schemeClr val="dk1"/>
              </a:buClr>
              <a:buSzPts val="2614"/>
              <a:buFont typeface="Arial"/>
              <a:buChar char="•"/>
            </a:pPr>
            <a:r>
              <a:rPr lang="en-US" sz="2614" b="1">
                <a:latin typeface="Lato"/>
                <a:ea typeface="Lato"/>
                <a:cs typeface="Lato"/>
                <a:sym typeface="Lato"/>
              </a:rPr>
              <a:t>The public exigency or emergency for the requirement will not permit a delay resulting from competitive solicitation</a:t>
            </a:r>
            <a:endParaRPr/>
          </a:p>
          <a:p>
            <a:pPr marL="1371281" lvl="2" indent="-457200" algn="l" rtl="0">
              <a:lnSpc>
                <a:spcPct val="90000"/>
              </a:lnSpc>
              <a:spcBef>
                <a:spcPts val="500"/>
              </a:spcBef>
              <a:spcAft>
                <a:spcPts val="0"/>
              </a:spcAft>
              <a:buClr>
                <a:schemeClr val="dk1"/>
              </a:buClr>
              <a:buSzPts val="2614"/>
              <a:buFont typeface="Arial"/>
              <a:buChar char="•"/>
            </a:pPr>
            <a:r>
              <a:rPr lang="en-US" sz="2614" b="1">
                <a:latin typeface="Lato"/>
                <a:ea typeface="Lato"/>
                <a:cs typeface="Lato"/>
                <a:sym typeface="Lato"/>
              </a:rPr>
              <a:t>The federal awarding agency (or pass-through entity-DPI) express authorizes this method in response to a written request from the non-federal entity</a:t>
            </a:r>
            <a:endParaRPr/>
          </a:p>
          <a:p>
            <a:pPr marL="1371281" lvl="2" indent="-457200" algn="l" rtl="0">
              <a:lnSpc>
                <a:spcPct val="90000"/>
              </a:lnSpc>
              <a:spcBef>
                <a:spcPts val="500"/>
              </a:spcBef>
              <a:spcAft>
                <a:spcPts val="0"/>
              </a:spcAft>
              <a:buClr>
                <a:schemeClr val="dk1"/>
              </a:buClr>
              <a:buSzPts val="2614"/>
              <a:buFont typeface="Arial"/>
              <a:buChar char="•"/>
            </a:pPr>
            <a:r>
              <a:rPr lang="en-US" sz="2614" b="1">
                <a:latin typeface="Lato"/>
                <a:ea typeface="Lato"/>
                <a:cs typeface="Lato"/>
                <a:sym typeface="Lato"/>
              </a:rPr>
              <a:t>After solicitation of a number of sources, competition is determined inadequate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00830e2756_0_1"/>
          <p:cNvSpPr txBox="1">
            <a:spLocks noGrp="1"/>
          </p:cNvSpPr>
          <p:nvPr>
            <p:ph type="body" idx="1"/>
          </p:nvPr>
        </p:nvSpPr>
        <p:spPr>
          <a:xfrm>
            <a:off x="0" y="1"/>
            <a:ext cx="12192000" cy="1228800"/>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4000"/>
              </a:spcAft>
              <a:buNone/>
            </a:pPr>
            <a:r>
              <a:rPr lang="en-US"/>
              <a:t>Suspension and Debarment</a:t>
            </a:r>
            <a:endParaRPr/>
          </a:p>
        </p:txBody>
      </p:sp>
      <p:sp>
        <p:nvSpPr>
          <p:cNvPr id="219" name="Google Shape;219;g200830e2756_0_1"/>
          <p:cNvSpPr txBox="1">
            <a:spLocks noGrp="1"/>
          </p:cNvSpPr>
          <p:nvPr>
            <p:ph type="body" idx="2"/>
          </p:nvPr>
        </p:nvSpPr>
        <p:spPr>
          <a:xfrm>
            <a:off x="582000" y="1672175"/>
            <a:ext cx="11028000" cy="4529700"/>
          </a:xfrm>
          <a:prstGeom prst="rect">
            <a:avLst/>
          </a:prstGeom>
        </p:spPr>
        <p:txBody>
          <a:bodyPr spcFirstLastPara="1" wrap="square" lIns="91425" tIns="45700" rIns="91425" bIns="45700" anchor="t" anchorCtr="0">
            <a:normAutofit/>
          </a:bodyPr>
          <a:lstStyle/>
          <a:p>
            <a:pPr marL="457200" lvl="0" indent="-431800" algn="l" rtl="0">
              <a:spcBef>
                <a:spcPts val="0"/>
              </a:spcBef>
              <a:spcAft>
                <a:spcPts val="0"/>
              </a:spcAft>
              <a:buSzPts val="3200"/>
              <a:buChar char="•"/>
            </a:pPr>
            <a:r>
              <a:rPr lang="en-US" sz="2800"/>
              <a:t>Non-federal entities are prohibited from contracting with or making subawards under covered transactions to parties that are suspended or debarred.</a:t>
            </a:r>
            <a:endParaRPr sz="2800"/>
          </a:p>
          <a:p>
            <a:pPr marL="457200" lvl="0" indent="-431800" algn="l" rtl="0">
              <a:spcBef>
                <a:spcPts val="0"/>
              </a:spcBef>
              <a:spcAft>
                <a:spcPts val="0"/>
              </a:spcAft>
              <a:buSzPts val="3200"/>
              <a:buChar char="•"/>
            </a:pPr>
            <a:r>
              <a:rPr lang="en-US" sz="2800"/>
              <a:t>Must verify the entity is not suspended or debarred</a:t>
            </a:r>
            <a:endParaRPr sz="2800"/>
          </a:p>
          <a:p>
            <a:pPr marL="971550" lvl="0" indent="-431800" algn="l" rtl="0">
              <a:spcBef>
                <a:spcPts val="0"/>
              </a:spcBef>
              <a:spcAft>
                <a:spcPts val="0"/>
              </a:spcAft>
              <a:buSzPts val="3200"/>
              <a:buChar char="•"/>
            </a:pPr>
            <a:r>
              <a:rPr lang="en-US" sz="2400"/>
              <a:t>System for Award Management (</a:t>
            </a:r>
            <a:r>
              <a:rPr lang="en-US" sz="2400" u="sng">
                <a:solidFill>
                  <a:schemeClr val="hlink"/>
                </a:solidFill>
                <a:hlinkClick r:id="rId3"/>
              </a:rPr>
              <a:t>SAM.gov</a:t>
            </a:r>
            <a:r>
              <a:rPr lang="en-US" sz="2400"/>
              <a:t>)</a:t>
            </a:r>
            <a:endParaRPr sz="2400"/>
          </a:p>
          <a:p>
            <a:pPr marL="971550" lvl="0" indent="-431800" algn="l" rtl="0">
              <a:spcBef>
                <a:spcPts val="0"/>
              </a:spcBef>
              <a:spcAft>
                <a:spcPts val="0"/>
              </a:spcAft>
              <a:buSzPts val="3200"/>
              <a:buChar char="•"/>
            </a:pPr>
            <a:r>
              <a:rPr lang="en-US" sz="2400"/>
              <a:t>Certification from entity</a:t>
            </a:r>
            <a:endParaRPr sz="2400"/>
          </a:p>
          <a:p>
            <a:pPr marL="971550" lvl="0" indent="-431800" algn="l" rtl="0">
              <a:spcBef>
                <a:spcPts val="0"/>
              </a:spcBef>
              <a:spcAft>
                <a:spcPts val="0"/>
              </a:spcAft>
              <a:buSzPts val="3200"/>
              <a:buChar char="•"/>
            </a:pPr>
            <a:r>
              <a:rPr lang="en-US" sz="2400"/>
              <a:t>Clause or condition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How to Prepare for a Single Audit</a:t>
            </a:r>
            <a:endParaRPr/>
          </a:p>
        </p:txBody>
      </p:sp>
      <p:sp>
        <p:nvSpPr>
          <p:cNvPr id="226" name="Google Shape;226;p26"/>
          <p:cNvSpPr txBox="1">
            <a:spLocks noGrp="1"/>
          </p:cNvSpPr>
          <p:nvPr>
            <p:ph type="body" idx="2"/>
          </p:nvPr>
        </p:nvSpPr>
        <p:spPr>
          <a:xfrm>
            <a:off x="627325" y="1578276"/>
            <a:ext cx="10951500" cy="4833300"/>
          </a:xfrm>
          <a:prstGeom prst="rect">
            <a:avLst/>
          </a:prstGeom>
          <a:noFill/>
          <a:ln>
            <a:noFill/>
          </a:ln>
        </p:spPr>
        <p:txBody>
          <a:bodyPr spcFirstLastPara="1" wrap="square" lIns="91425" tIns="45700" rIns="91425" bIns="45700" anchor="t" anchorCtr="0">
            <a:normAutofit lnSpcReduction="10000"/>
          </a:bodyPr>
          <a:lstStyle/>
          <a:p>
            <a:pPr marL="457188" lvl="0" indent="-444488" algn="l" rtl="0">
              <a:lnSpc>
                <a:spcPct val="111000"/>
              </a:lnSpc>
              <a:spcBef>
                <a:spcPts val="0"/>
              </a:spcBef>
              <a:spcAft>
                <a:spcPts val="0"/>
              </a:spcAft>
              <a:buSzPts val="3000"/>
              <a:buChar char="•"/>
            </a:pPr>
            <a:r>
              <a:rPr lang="en-US" sz="3000"/>
              <a:t>Review the compliance supplement to know what the auditors will be reviewing </a:t>
            </a:r>
            <a:endParaRPr sz="3000"/>
          </a:p>
          <a:p>
            <a:pPr marL="457188" lvl="0" indent="-444488" algn="l" rtl="0">
              <a:lnSpc>
                <a:spcPct val="111000"/>
              </a:lnSpc>
              <a:spcBef>
                <a:spcPts val="800"/>
              </a:spcBef>
              <a:spcAft>
                <a:spcPts val="0"/>
              </a:spcAft>
              <a:buSzPts val="3000"/>
              <a:buChar char="•"/>
            </a:pPr>
            <a:r>
              <a:rPr lang="en-US" sz="3000"/>
              <a:t>Assess the district’s control environment and ensure they have written procedures</a:t>
            </a:r>
            <a:endParaRPr sz="3000"/>
          </a:p>
          <a:p>
            <a:pPr marL="457188" lvl="0" indent="-444488" algn="l" rtl="0">
              <a:lnSpc>
                <a:spcPct val="111000"/>
              </a:lnSpc>
              <a:spcBef>
                <a:spcPts val="800"/>
              </a:spcBef>
              <a:spcAft>
                <a:spcPts val="0"/>
              </a:spcAft>
              <a:buSzPts val="3000"/>
              <a:buChar char="•"/>
            </a:pPr>
            <a:r>
              <a:rPr lang="en-US" sz="3000"/>
              <a:t>Have documentation for each grant readily accessible for auditors to review</a:t>
            </a:r>
            <a:endParaRPr sz="3000"/>
          </a:p>
          <a:p>
            <a:pPr marL="457188" lvl="0" indent="-444488" algn="l" rtl="0">
              <a:lnSpc>
                <a:spcPct val="111000"/>
              </a:lnSpc>
              <a:spcBef>
                <a:spcPts val="800"/>
              </a:spcBef>
              <a:spcAft>
                <a:spcPts val="0"/>
              </a:spcAft>
              <a:buSzPts val="3000"/>
              <a:buChar char="•"/>
            </a:pPr>
            <a:r>
              <a:rPr lang="en-US" sz="3000"/>
              <a:t>Additional cost - Charge additional costs back to grant</a:t>
            </a:r>
            <a:endParaRPr sz="3000"/>
          </a:p>
          <a:p>
            <a:pPr marL="457188" lvl="0" indent="-444488" algn="l" rtl="0">
              <a:lnSpc>
                <a:spcPct val="111000"/>
              </a:lnSpc>
              <a:spcBef>
                <a:spcPts val="800"/>
              </a:spcBef>
              <a:spcAft>
                <a:spcPts val="800"/>
              </a:spcAft>
              <a:buSzPts val="3000"/>
              <a:buChar char="•"/>
            </a:pPr>
            <a:r>
              <a:rPr lang="en-US" sz="3000"/>
              <a:t>Let auditors know you believe you may need a single audit early so they can plan accordingly</a:t>
            </a:r>
            <a:endParaRPr sz="43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How to Prepare for a Single Audit</a:t>
            </a:r>
            <a:endParaRPr/>
          </a:p>
        </p:txBody>
      </p:sp>
      <p:sp>
        <p:nvSpPr>
          <p:cNvPr id="233" name="Google Shape;233;p27"/>
          <p:cNvSpPr txBox="1">
            <a:spLocks noGrp="1"/>
          </p:cNvSpPr>
          <p:nvPr>
            <p:ph type="body" idx="2"/>
          </p:nvPr>
        </p:nvSpPr>
        <p:spPr>
          <a:xfrm>
            <a:off x="627325" y="1559501"/>
            <a:ext cx="10951500" cy="4851900"/>
          </a:xfrm>
          <a:prstGeom prst="rect">
            <a:avLst/>
          </a:prstGeom>
          <a:noFill/>
          <a:ln>
            <a:noFill/>
          </a:ln>
        </p:spPr>
        <p:txBody>
          <a:bodyPr spcFirstLastPara="1" wrap="square" lIns="91425" tIns="45700" rIns="91425" bIns="45700" anchor="t" anchorCtr="0">
            <a:normAutofit/>
          </a:bodyPr>
          <a:lstStyle/>
          <a:p>
            <a:pPr marL="457188" lvl="0" indent="-444488" algn="l" rtl="0">
              <a:lnSpc>
                <a:spcPct val="140000"/>
              </a:lnSpc>
              <a:spcBef>
                <a:spcPts val="0"/>
              </a:spcBef>
              <a:spcAft>
                <a:spcPts val="0"/>
              </a:spcAft>
              <a:buSzPts val="3000"/>
              <a:buChar char="•"/>
            </a:pPr>
            <a:r>
              <a:rPr lang="en-US" sz="3000"/>
              <a:t>The auditee prepares the Schedule of Expenditures of Federal Awards (SEFA) for the year ended.</a:t>
            </a:r>
            <a:endParaRPr sz="3000"/>
          </a:p>
          <a:p>
            <a:pPr marL="457188" lvl="0" indent="-444488" algn="l" rtl="0">
              <a:lnSpc>
                <a:spcPct val="140000"/>
              </a:lnSpc>
              <a:spcBef>
                <a:spcPts val="1800"/>
              </a:spcBef>
              <a:spcAft>
                <a:spcPts val="1600"/>
              </a:spcAft>
              <a:buSzPts val="3000"/>
              <a:buChar char="•"/>
            </a:pPr>
            <a:r>
              <a:rPr lang="en-US" sz="3000"/>
              <a:t>SEFA is a financial statement schedule that lists the LEA’s expenditures of federal awards for the fiscal year by federal agency, grant number and amount.</a:t>
            </a:r>
            <a:endParaRPr sz="4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03a228e756_0_47"/>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t>Example SEFA</a:t>
            </a:r>
            <a:endParaRPr/>
          </a:p>
        </p:txBody>
      </p:sp>
      <p:pic>
        <p:nvPicPr>
          <p:cNvPr id="240" name="Google Shape;240;g203a228e756_0_47"/>
          <p:cNvPicPr preferRelativeResize="0"/>
          <p:nvPr/>
        </p:nvPicPr>
        <p:blipFill rotWithShape="1">
          <a:blip r:embed="rId3">
            <a:alphaModFix/>
          </a:blip>
          <a:srcRect l="3208" t="7327" r="3507" b="3427"/>
          <a:stretch/>
        </p:blipFill>
        <p:spPr>
          <a:xfrm>
            <a:off x="765238" y="1228800"/>
            <a:ext cx="10661525" cy="5464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What is a Single Audit?</a:t>
            </a:r>
            <a:endParaRPr/>
          </a:p>
        </p:txBody>
      </p:sp>
      <p:sp>
        <p:nvSpPr>
          <p:cNvPr id="57" name="Google Shape;57;p3"/>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fontScale="92500" lnSpcReduction="20000"/>
          </a:bodyPr>
          <a:lstStyle/>
          <a:p>
            <a:pPr marL="457189" lvl="0" indent="-441949" algn="l" rtl="0">
              <a:lnSpc>
                <a:spcPct val="150000"/>
              </a:lnSpc>
              <a:spcBef>
                <a:spcPts val="0"/>
              </a:spcBef>
              <a:spcAft>
                <a:spcPts val="0"/>
              </a:spcAft>
              <a:buClr>
                <a:schemeClr val="dk1"/>
              </a:buClr>
              <a:buSzPct val="100000"/>
              <a:buFont typeface="Lato"/>
              <a:buChar char="•"/>
            </a:pPr>
            <a:r>
              <a:rPr lang="en-US"/>
              <a:t>An audit of federal funds as required by 2 CFR part 200, subpart F of Uniform Guidance to determine that the receiving entity was in compliance with the direct and material compliance requirements of the program per the OMB Compliance Supplement.  Specific Auditee responsibilities are Sections 200.508-512</a:t>
            </a:r>
            <a:endParaRPr/>
          </a:p>
          <a:p>
            <a:pPr marL="457189" lvl="0" indent="-441949" algn="l" rtl="0">
              <a:lnSpc>
                <a:spcPct val="150000"/>
              </a:lnSpc>
              <a:spcBef>
                <a:spcPts val="585"/>
              </a:spcBef>
              <a:spcAft>
                <a:spcPts val="0"/>
              </a:spcAft>
              <a:buClr>
                <a:schemeClr val="dk1"/>
              </a:buClr>
              <a:buSzPct val="100000"/>
              <a:buFont typeface="Lato"/>
              <a:buChar char="•"/>
            </a:pPr>
            <a:r>
              <a:rPr lang="en-US"/>
              <a:t>Authority of the Single Audit comes  the Single Audit Act of 1984, then updated in the Single Audit Act Amendments of 1996</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How to Prepare for a Single Audit</a:t>
            </a:r>
            <a:endParaRPr/>
          </a:p>
        </p:txBody>
      </p:sp>
      <p:sp>
        <p:nvSpPr>
          <p:cNvPr id="247" name="Google Shape;247;p28"/>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50000"/>
              </a:lnSpc>
              <a:spcBef>
                <a:spcPts val="0"/>
              </a:spcBef>
              <a:spcAft>
                <a:spcPts val="0"/>
              </a:spcAft>
              <a:buClr>
                <a:schemeClr val="dk1"/>
              </a:buClr>
              <a:buSzPts val="3200"/>
              <a:buFont typeface="Arial"/>
              <a:buChar char="•"/>
            </a:pPr>
            <a:r>
              <a:rPr lang="en-US" b="1">
                <a:latin typeface="Lato"/>
                <a:ea typeface="Lato"/>
                <a:cs typeface="Lato"/>
                <a:sym typeface="Lato"/>
              </a:rPr>
              <a:t>Risk Assessment and Major Program Determination:</a:t>
            </a:r>
            <a:endParaRPr/>
          </a:p>
          <a:p>
            <a:pPr marL="799941" lvl="1" indent="-342900" algn="l" rtl="0">
              <a:lnSpc>
                <a:spcPct val="150000"/>
              </a:lnSpc>
              <a:spcBef>
                <a:spcPts val="1085"/>
              </a:spcBef>
              <a:spcAft>
                <a:spcPts val="0"/>
              </a:spcAft>
              <a:buClr>
                <a:srgbClr val="0070C0"/>
              </a:buClr>
              <a:buSzPts val="2400"/>
              <a:buFont typeface="Arial"/>
              <a:buChar char="•"/>
            </a:pPr>
            <a:r>
              <a:rPr lang="en-US" sz="2400" b="1">
                <a:solidFill>
                  <a:srgbClr val="0070C0"/>
                </a:solidFill>
                <a:latin typeface="Lato"/>
                <a:ea typeface="Lato"/>
                <a:cs typeface="Lato"/>
                <a:sym typeface="Lato"/>
              </a:rPr>
              <a:t>Major programs are the programs that the auditor will test during the Single Audit.</a:t>
            </a:r>
            <a:endParaRPr/>
          </a:p>
          <a:p>
            <a:pPr marL="799941" lvl="1" indent="-342900" algn="l" rtl="0">
              <a:lnSpc>
                <a:spcPct val="150000"/>
              </a:lnSpc>
              <a:spcBef>
                <a:spcPts val="500"/>
              </a:spcBef>
              <a:spcAft>
                <a:spcPts val="0"/>
              </a:spcAft>
              <a:buClr>
                <a:srgbClr val="0070C0"/>
              </a:buClr>
              <a:buSzPts val="2400"/>
              <a:buFont typeface="Arial"/>
              <a:buChar char="•"/>
            </a:pPr>
            <a:r>
              <a:rPr lang="en-US" sz="2400" b="1">
                <a:solidFill>
                  <a:srgbClr val="0070C0"/>
                </a:solidFill>
                <a:latin typeface="Lato"/>
                <a:ea typeface="Lato"/>
                <a:cs typeface="Lato"/>
                <a:sym typeface="Lato"/>
              </a:rPr>
              <a:t>Auditors complete a risk assessment on the programs and the district.</a:t>
            </a:r>
            <a:endParaRPr/>
          </a:p>
          <a:p>
            <a:pPr marL="799941" lvl="1" indent="-342900" algn="l" rtl="0">
              <a:lnSpc>
                <a:spcPct val="150000"/>
              </a:lnSpc>
              <a:spcBef>
                <a:spcPts val="500"/>
              </a:spcBef>
              <a:spcAft>
                <a:spcPts val="0"/>
              </a:spcAft>
              <a:buClr>
                <a:srgbClr val="0070C0"/>
              </a:buClr>
              <a:buSzPts val="2400"/>
              <a:buFont typeface="Arial"/>
              <a:buChar char="•"/>
            </a:pPr>
            <a:r>
              <a:rPr lang="en-US" sz="2400" b="1">
                <a:solidFill>
                  <a:srgbClr val="0070C0"/>
                </a:solidFill>
                <a:latin typeface="Lato"/>
                <a:ea typeface="Lato"/>
                <a:cs typeface="Lato"/>
                <a:sym typeface="Lato"/>
              </a:rPr>
              <a:t>The district can either be high risk or low risk. The risk level determines the total dollar amount to test to meet coverage.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What to Expect During the Single Audit</a:t>
            </a:r>
            <a:endParaRPr/>
          </a:p>
        </p:txBody>
      </p:sp>
      <p:sp>
        <p:nvSpPr>
          <p:cNvPr id="254" name="Google Shape;254;p29"/>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50000"/>
              </a:lnSpc>
              <a:spcBef>
                <a:spcPts val="0"/>
              </a:spcBef>
              <a:spcAft>
                <a:spcPts val="0"/>
              </a:spcAft>
              <a:buClr>
                <a:schemeClr val="dk1"/>
              </a:buClr>
              <a:buSzPts val="3200"/>
              <a:buFont typeface="Arial"/>
              <a:buChar char="•"/>
            </a:pPr>
            <a:r>
              <a:rPr lang="en-US" b="1">
                <a:latin typeface="Lato"/>
                <a:ea typeface="Lato"/>
                <a:cs typeface="Lato"/>
                <a:sym typeface="Lato"/>
              </a:rPr>
              <a:t>Additional time needed during fieldwork</a:t>
            </a:r>
            <a:endParaRPr/>
          </a:p>
          <a:p>
            <a:pPr marL="457189" lvl="0" indent="-457189" algn="l" rtl="0">
              <a:lnSpc>
                <a:spcPct val="150000"/>
              </a:lnSpc>
              <a:spcBef>
                <a:spcPts val="585"/>
              </a:spcBef>
              <a:spcAft>
                <a:spcPts val="0"/>
              </a:spcAft>
              <a:buClr>
                <a:schemeClr val="dk1"/>
              </a:buClr>
              <a:buSzPts val="3200"/>
              <a:buFont typeface="Arial"/>
              <a:buChar char="•"/>
            </a:pPr>
            <a:r>
              <a:rPr lang="en-US" b="1">
                <a:latin typeface="Lato"/>
                <a:ea typeface="Lato"/>
                <a:cs typeface="Lato"/>
                <a:sym typeface="Lato"/>
              </a:rPr>
              <a:t>Walk through with grant administrator on controls and compliance relating to the grant</a:t>
            </a:r>
            <a:endParaRPr/>
          </a:p>
          <a:p>
            <a:pPr marL="457189" lvl="0" indent="-457189" algn="l" rtl="0">
              <a:lnSpc>
                <a:spcPct val="150000"/>
              </a:lnSpc>
              <a:spcBef>
                <a:spcPts val="585"/>
              </a:spcBef>
              <a:spcAft>
                <a:spcPts val="0"/>
              </a:spcAft>
              <a:buClr>
                <a:schemeClr val="dk1"/>
              </a:buClr>
              <a:buSzPts val="3200"/>
              <a:buFont typeface="Arial"/>
              <a:buChar char="•"/>
            </a:pPr>
            <a:r>
              <a:rPr lang="en-US" b="1">
                <a:latin typeface="Lato"/>
                <a:ea typeface="Lato"/>
                <a:cs typeface="Lato"/>
                <a:sym typeface="Lato"/>
              </a:rPr>
              <a:t>Go through the written procedures</a:t>
            </a:r>
            <a:endParaRPr/>
          </a:p>
          <a:p>
            <a:pPr marL="457189" lvl="0" indent="-457189" algn="l" rtl="0">
              <a:lnSpc>
                <a:spcPct val="150000"/>
              </a:lnSpc>
              <a:spcBef>
                <a:spcPts val="585"/>
              </a:spcBef>
              <a:spcAft>
                <a:spcPts val="0"/>
              </a:spcAft>
              <a:buClr>
                <a:schemeClr val="dk1"/>
              </a:buClr>
              <a:buSzPts val="3200"/>
              <a:buFont typeface="Arial"/>
              <a:buChar char="•"/>
            </a:pPr>
            <a:r>
              <a:rPr lang="en-US" b="1">
                <a:latin typeface="Lato"/>
                <a:ea typeface="Lato"/>
                <a:cs typeface="Lato"/>
                <a:sym typeface="Lato"/>
              </a:rPr>
              <a:t>May be more than one program being tested depending on the auditor's risk assessment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What to Expect During the Single Audit</a:t>
            </a:r>
            <a:endParaRPr/>
          </a:p>
        </p:txBody>
      </p:sp>
      <p:sp>
        <p:nvSpPr>
          <p:cNvPr id="261" name="Google Shape;261;p30"/>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fontScale="92500" lnSpcReduction="20000"/>
          </a:bodyPr>
          <a:lstStyle/>
          <a:p>
            <a:pPr marL="457189" lvl="0" indent="-457189" algn="l" rtl="0">
              <a:lnSpc>
                <a:spcPct val="150000"/>
              </a:lnSpc>
              <a:spcBef>
                <a:spcPts val="0"/>
              </a:spcBef>
              <a:spcAft>
                <a:spcPts val="0"/>
              </a:spcAft>
              <a:buClr>
                <a:schemeClr val="dk1"/>
              </a:buClr>
              <a:buSzPct val="100000"/>
              <a:buFont typeface="Arial"/>
              <a:buChar char="•"/>
            </a:pPr>
            <a:r>
              <a:rPr lang="en-US" b="1">
                <a:latin typeface="Lato"/>
                <a:ea typeface="Lato"/>
                <a:cs typeface="Lato"/>
                <a:sym typeface="Lato"/>
              </a:rPr>
              <a:t>Have supporting documentation readily available.</a:t>
            </a:r>
            <a:endParaRPr/>
          </a:p>
          <a:p>
            <a:pPr marL="457189" lvl="0" indent="-457189" algn="l" rtl="0">
              <a:lnSpc>
                <a:spcPct val="150000"/>
              </a:lnSpc>
              <a:spcBef>
                <a:spcPts val="585"/>
              </a:spcBef>
              <a:spcAft>
                <a:spcPts val="0"/>
              </a:spcAft>
              <a:buClr>
                <a:schemeClr val="dk1"/>
              </a:buClr>
              <a:buSzPct val="100000"/>
              <a:buFont typeface="Arial"/>
              <a:buChar char="•"/>
            </a:pPr>
            <a:r>
              <a:rPr lang="en-US" b="1">
                <a:latin typeface="Lato"/>
                <a:ea typeface="Lato"/>
                <a:cs typeface="Lato"/>
                <a:sym typeface="Lato"/>
              </a:rPr>
              <a:t>Auditors will be reviewing supporting documentation for the major program/programs they are testing.</a:t>
            </a:r>
            <a:endParaRPr/>
          </a:p>
          <a:p>
            <a:pPr marL="457189" lvl="0" indent="-457189" algn="l" rtl="0">
              <a:lnSpc>
                <a:spcPct val="150000"/>
              </a:lnSpc>
              <a:spcBef>
                <a:spcPts val="585"/>
              </a:spcBef>
              <a:spcAft>
                <a:spcPts val="0"/>
              </a:spcAft>
              <a:buClr>
                <a:schemeClr val="dk1"/>
              </a:buClr>
              <a:buSzPct val="100000"/>
              <a:buFont typeface="Arial"/>
              <a:buChar char="•"/>
            </a:pPr>
            <a:r>
              <a:rPr lang="en-US" b="1">
                <a:latin typeface="Lato"/>
                <a:ea typeface="Lato"/>
                <a:cs typeface="Lato"/>
                <a:sym typeface="Lato"/>
              </a:rPr>
              <a:t>There will likely be samples to test each of the different compliance requirements noted earlier that are direct and material to the program</a:t>
            </a:r>
            <a:r>
              <a:rPr lang="en-US"/>
              <a:t>.</a:t>
            </a:r>
            <a:endParaRPr/>
          </a:p>
          <a:p>
            <a:pPr marL="457189" lvl="0" indent="-457189" algn="l" rtl="0">
              <a:lnSpc>
                <a:spcPct val="150000"/>
              </a:lnSpc>
              <a:spcBef>
                <a:spcPts val="585"/>
              </a:spcBef>
              <a:spcAft>
                <a:spcPts val="0"/>
              </a:spcAft>
              <a:buClr>
                <a:schemeClr val="dk1"/>
              </a:buClr>
              <a:buSzPct val="100000"/>
              <a:buFont typeface="Arial"/>
              <a:buChar char="•"/>
            </a:pPr>
            <a:r>
              <a:rPr lang="en-US" b="1">
                <a:latin typeface="Lato"/>
                <a:ea typeface="Lato"/>
                <a:cs typeface="Lato"/>
                <a:sym typeface="Lato"/>
              </a:rPr>
              <a:t>Testing will be done both for internal controls over compliance and compliance requirements.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1"/>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What to Expect After the Single Audit</a:t>
            </a:r>
            <a:endParaRPr/>
          </a:p>
        </p:txBody>
      </p:sp>
      <p:sp>
        <p:nvSpPr>
          <p:cNvPr id="268" name="Google Shape;268;p31"/>
          <p:cNvSpPr txBox="1">
            <a:spLocks noGrp="1"/>
          </p:cNvSpPr>
          <p:nvPr>
            <p:ph type="body" idx="2"/>
          </p:nvPr>
        </p:nvSpPr>
        <p:spPr>
          <a:xfrm>
            <a:off x="627325" y="1629826"/>
            <a:ext cx="10951500" cy="4781700"/>
          </a:xfrm>
          <a:prstGeom prst="rect">
            <a:avLst/>
          </a:prstGeom>
          <a:noFill/>
          <a:ln>
            <a:noFill/>
          </a:ln>
        </p:spPr>
        <p:txBody>
          <a:bodyPr spcFirstLastPara="1" wrap="square" lIns="91425" tIns="45700" rIns="91425" bIns="45700" anchor="t" anchorCtr="0">
            <a:normAutofit/>
          </a:bodyPr>
          <a:lstStyle/>
          <a:p>
            <a:pPr marL="457189" lvl="0" indent="-457189" algn="l" rtl="0">
              <a:lnSpc>
                <a:spcPct val="150000"/>
              </a:lnSpc>
              <a:spcBef>
                <a:spcPts val="585"/>
              </a:spcBef>
              <a:spcAft>
                <a:spcPts val="0"/>
              </a:spcAft>
              <a:buClr>
                <a:schemeClr val="dk1"/>
              </a:buClr>
              <a:buSzPts val="3200"/>
              <a:buFont typeface="Arial"/>
              <a:buChar char="•"/>
            </a:pPr>
            <a:r>
              <a:rPr lang="en-US" b="1">
                <a:latin typeface="Lato"/>
                <a:ea typeface="Lato"/>
                <a:cs typeface="Lato"/>
                <a:sym typeface="Lato"/>
              </a:rPr>
              <a:t>Communication of Findings</a:t>
            </a:r>
            <a:endParaRPr/>
          </a:p>
          <a:p>
            <a:pPr marL="457189" lvl="0" indent="-457189" algn="l" rtl="0">
              <a:lnSpc>
                <a:spcPct val="150000"/>
              </a:lnSpc>
              <a:spcBef>
                <a:spcPts val="585"/>
              </a:spcBef>
              <a:spcAft>
                <a:spcPts val="0"/>
              </a:spcAft>
              <a:buClr>
                <a:schemeClr val="dk1"/>
              </a:buClr>
              <a:buSzPts val="3200"/>
              <a:buFont typeface="Arial"/>
              <a:buChar char="•"/>
            </a:pPr>
            <a:r>
              <a:rPr lang="en-US" b="1">
                <a:latin typeface="Lato"/>
                <a:ea typeface="Lato"/>
                <a:cs typeface="Lato"/>
                <a:sym typeface="Lato"/>
              </a:rPr>
              <a:t>If there were findings, providing a corrective action plan</a:t>
            </a:r>
            <a:endParaRPr/>
          </a:p>
          <a:p>
            <a:pPr marL="457188" lvl="0" indent="-457188" algn="l" rtl="0">
              <a:lnSpc>
                <a:spcPct val="150000"/>
              </a:lnSpc>
              <a:spcBef>
                <a:spcPts val="585"/>
              </a:spcBef>
              <a:spcAft>
                <a:spcPts val="0"/>
              </a:spcAft>
              <a:buClr>
                <a:schemeClr val="dk1"/>
              </a:buClr>
              <a:buSzPts val="3200"/>
              <a:buFont typeface="Arial"/>
              <a:buChar char="•"/>
            </a:pPr>
            <a:r>
              <a:rPr lang="en-US" b="1">
                <a:latin typeface="Lato"/>
                <a:ea typeface="Lato"/>
                <a:cs typeface="Lato"/>
                <a:sym typeface="Lato"/>
              </a:rPr>
              <a:t>If any noncompliance is identified, Districts should be prompt when completing any required follow up action</a:t>
            </a:r>
            <a:endParaRPr/>
          </a:p>
          <a:p>
            <a:pPr marL="457189" lvl="0" indent="-457189" algn="l" rtl="0">
              <a:lnSpc>
                <a:spcPct val="150000"/>
              </a:lnSpc>
              <a:spcBef>
                <a:spcPts val="585"/>
              </a:spcBef>
              <a:spcAft>
                <a:spcPts val="0"/>
              </a:spcAft>
              <a:buClr>
                <a:schemeClr val="dk1"/>
              </a:buClr>
              <a:buSzPts val="3200"/>
              <a:buFont typeface="Arial"/>
              <a:buChar char="•"/>
            </a:pPr>
            <a:r>
              <a:rPr lang="en-US"/>
              <a:t>Data Collection Form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6af4866163_0_13"/>
          <p:cNvSpPr txBox="1">
            <a:spLocks noGrp="1"/>
          </p:cNvSpPr>
          <p:nvPr>
            <p:ph type="body" idx="1"/>
          </p:nvPr>
        </p:nvSpPr>
        <p:spPr>
          <a:xfrm>
            <a:off x="0" y="1"/>
            <a:ext cx="12192000" cy="1228800"/>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4000"/>
              </a:spcAft>
              <a:buNone/>
            </a:pPr>
            <a:r>
              <a:rPr lang="en-US"/>
              <a:t>Where to Review Findings</a:t>
            </a:r>
            <a:endParaRPr/>
          </a:p>
        </p:txBody>
      </p:sp>
      <p:pic>
        <p:nvPicPr>
          <p:cNvPr id="275" name="Google Shape;275;g26af4866163_0_13"/>
          <p:cNvPicPr preferRelativeResize="0"/>
          <p:nvPr/>
        </p:nvPicPr>
        <p:blipFill>
          <a:blip r:embed="rId3">
            <a:alphaModFix/>
          </a:blip>
          <a:stretch>
            <a:fillRect/>
          </a:stretch>
        </p:blipFill>
        <p:spPr>
          <a:xfrm>
            <a:off x="4006675" y="1353551"/>
            <a:ext cx="4178643" cy="532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6af4866163_0_19"/>
          <p:cNvSpPr txBox="1">
            <a:spLocks noGrp="1"/>
          </p:cNvSpPr>
          <p:nvPr>
            <p:ph type="body" idx="1"/>
          </p:nvPr>
        </p:nvSpPr>
        <p:spPr>
          <a:xfrm>
            <a:off x="0" y="1"/>
            <a:ext cx="12192000" cy="1228800"/>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4000"/>
              </a:spcAft>
              <a:buNone/>
            </a:pPr>
            <a:r>
              <a:rPr lang="en-US"/>
              <a:t>Where to Review Findings</a:t>
            </a:r>
            <a:endParaRPr/>
          </a:p>
        </p:txBody>
      </p:sp>
      <p:pic>
        <p:nvPicPr>
          <p:cNvPr id="282" name="Google Shape;282;g26af4866163_0_19"/>
          <p:cNvPicPr preferRelativeResize="0"/>
          <p:nvPr/>
        </p:nvPicPr>
        <p:blipFill>
          <a:blip r:embed="rId3">
            <a:alphaModFix/>
          </a:blip>
          <a:stretch>
            <a:fillRect/>
          </a:stretch>
        </p:blipFill>
        <p:spPr>
          <a:xfrm>
            <a:off x="2454363" y="1519450"/>
            <a:ext cx="7283276" cy="4997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03a228e756_0_94"/>
          <p:cNvSpPr txBox="1">
            <a:spLocks noGrp="1"/>
          </p:cNvSpPr>
          <p:nvPr>
            <p:ph type="body" idx="1"/>
          </p:nvPr>
        </p:nvSpPr>
        <p:spPr>
          <a:xfrm>
            <a:off x="0" y="1"/>
            <a:ext cx="12192000" cy="1228800"/>
          </a:xfrm>
          <a:prstGeom prst="rect">
            <a:avLst/>
          </a:prstGeom>
          <a:noFill/>
          <a:ln>
            <a:noFill/>
          </a:ln>
        </p:spPr>
        <p:txBody>
          <a:bodyPr spcFirstLastPara="1" wrap="square" lIns="121900" tIns="60925" rIns="121900" bIns="60925" anchor="ctr" anchorCtr="0">
            <a:normAutofit/>
          </a:bodyPr>
          <a:lstStyle/>
          <a:p>
            <a:pPr marL="0" lvl="0" indent="0" algn="ctr" rtl="0">
              <a:lnSpc>
                <a:spcPct val="90000"/>
              </a:lnSpc>
              <a:spcBef>
                <a:spcPts val="1100"/>
              </a:spcBef>
              <a:spcAft>
                <a:spcPts val="0"/>
              </a:spcAft>
              <a:buClr>
                <a:schemeClr val="dk1"/>
              </a:buClr>
              <a:buSzPts val="1500"/>
              <a:buFont typeface="Arial"/>
              <a:buNone/>
            </a:pPr>
            <a:r>
              <a:rPr lang="en-US" b="0"/>
              <a:t>What to do if there is an audit finding?</a:t>
            </a:r>
            <a:endParaRPr/>
          </a:p>
        </p:txBody>
      </p:sp>
      <p:sp>
        <p:nvSpPr>
          <p:cNvPr id="289" name="Google Shape;289;g203a228e756_0_94"/>
          <p:cNvSpPr txBox="1">
            <a:spLocks noGrp="1"/>
          </p:cNvSpPr>
          <p:nvPr>
            <p:ph type="body" idx="2"/>
          </p:nvPr>
        </p:nvSpPr>
        <p:spPr>
          <a:xfrm>
            <a:off x="492375" y="1753800"/>
            <a:ext cx="7747800" cy="3770700"/>
          </a:xfrm>
          <a:prstGeom prst="rect">
            <a:avLst/>
          </a:prstGeom>
          <a:noFill/>
          <a:ln>
            <a:noFill/>
          </a:ln>
        </p:spPr>
        <p:txBody>
          <a:bodyPr spcFirstLastPara="1" wrap="square" lIns="121900" tIns="60925" rIns="121900" bIns="60925" anchor="t" anchorCtr="0">
            <a:noAutofit/>
          </a:bodyPr>
          <a:lstStyle/>
          <a:p>
            <a:pPr marL="609600" lvl="0" indent="-482600" algn="l" rtl="0">
              <a:lnSpc>
                <a:spcPct val="120000"/>
              </a:lnSpc>
              <a:spcBef>
                <a:spcPts val="2400"/>
              </a:spcBef>
              <a:spcAft>
                <a:spcPts val="0"/>
              </a:spcAft>
              <a:buSzPts val="2800"/>
              <a:buChar char="•"/>
            </a:pPr>
            <a:r>
              <a:rPr lang="en-US" sz="2800"/>
              <a:t>Opportunity for improving your s</a:t>
            </a: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ystem</a:t>
            </a:r>
            <a:r>
              <a:rPr lang="en-US" sz="2800"/>
              <a:t>s</a:t>
            </a:r>
            <a:endParaRPr sz="2800"/>
          </a:p>
          <a:p>
            <a:pPr marL="609600" lvl="0" indent="-482600" algn="l" rtl="0">
              <a:lnSpc>
                <a:spcPct val="120000"/>
              </a:lnSpc>
              <a:spcBef>
                <a:spcPts val="2400"/>
              </a:spcBef>
              <a:spcAft>
                <a:spcPts val="0"/>
              </a:spcAft>
              <a:buSzPts val="2800"/>
              <a:buChar char="•"/>
            </a:pPr>
            <a:r>
              <a:rPr lang="en-US" sz="2800"/>
              <a:t>Contact DPI for support</a:t>
            </a:r>
            <a:endParaRPr sz="2800"/>
          </a:p>
          <a:p>
            <a:pPr marL="609600" lvl="0" indent="-482600" algn="l" rtl="0">
              <a:lnSpc>
                <a:spcPct val="120000"/>
              </a:lnSpc>
              <a:spcBef>
                <a:spcPts val="2400"/>
              </a:spcBef>
              <a:spcAft>
                <a:spcPts val="0"/>
              </a:spcAft>
              <a:buSzPts val="2800"/>
              <a:buChar char="•"/>
            </a:pPr>
            <a:r>
              <a:rPr lang="en-US" sz="2800"/>
              <a:t>If non-compliance is identified, LEAs should be prompt when completing any corrective action</a:t>
            </a:r>
            <a:endParaRPr sz="2800"/>
          </a:p>
          <a:p>
            <a:pPr marL="0" lvl="0" indent="0" algn="l" rtl="0">
              <a:lnSpc>
                <a:spcPct val="115000"/>
              </a:lnSpc>
              <a:spcBef>
                <a:spcPts val="2400"/>
              </a:spcBef>
              <a:spcAft>
                <a:spcPts val="1300"/>
              </a:spcAft>
              <a:buNone/>
            </a:pPr>
            <a:endParaRPr sz="3100"/>
          </a:p>
        </p:txBody>
      </p:sp>
      <p:pic>
        <p:nvPicPr>
          <p:cNvPr id="290" name="Google Shape;290;g203a228e756_0_94"/>
          <p:cNvPicPr preferRelativeResize="0"/>
          <p:nvPr/>
        </p:nvPicPr>
        <p:blipFill>
          <a:blip r:embed="rId3">
            <a:alphaModFix/>
          </a:blip>
          <a:stretch>
            <a:fillRect/>
          </a:stretch>
        </p:blipFill>
        <p:spPr>
          <a:xfrm>
            <a:off x="8494267" y="2071483"/>
            <a:ext cx="2471700" cy="313533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03a228e756_0_101"/>
          <p:cNvSpPr txBox="1">
            <a:spLocks noGrp="1"/>
          </p:cNvSpPr>
          <p:nvPr>
            <p:ph type="body" idx="1"/>
          </p:nvPr>
        </p:nvSpPr>
        <p:spPr>
          <a:xfrm>
            <a:off x="0" y="0"/>
            <a:ext cx="12192000" cy="1164300"/>
          </a:xfrm>
          <a:prstGeom prst="rect">
            <a:avLst/>
          </a:prstGeom>
          <a:noFill/>
          <a:ln>
            <a:noFill/>
          </a:ln>
        </p:spPr>
        <p:txBody>
          <a:bodyPr spcFirstLastPara="1" wrap="square" lIns="121900" tIns="60925" rIns="121900" bIns="60925" anchor="ctr" anchorCtr="0">
            <a:normAutofit/>
          </a:bodyPr>
          <a:lstStyle/>
          <a:p>
            <a:pPr marL="0" lvl="0" indent="0" algn="ctr" rtl="0">
              <a:lnSpc>
                <a:spcPct val="90000"/>
              </a:lnSpc>
              <a:spcBef>
                <a:spcPts val="1100"/>
              </a:spcBef>
              <a:spcAft>
                <a:spcPts val="0"/>
              </a:spcAft>
              <a:buClr>
                <a:schemeClr val="dk1"/>
              </a:buClr>
              <a:buSzPts val="1500"/>
              <a:buFont typeface="Arial"/>
              <a:buNone/>
            </a:pPr>
            <a:r>
              <a:rPr lang="en-US" b="0"/>
              <a:t>Audit Findings</a:t>
            </a:r>
            <a:endParaRPr/>
          </a:p>
        </p:txBody>
      </p:sp>
      <p:sp>
        <p:nvSpPr>
          <p:cNvPr id="297" name="Google Shape;297;g203a228e756_0_101"/>
          <p:cNvSpPr txBox="1">
            <a:spLocks noGrp="1"/>
          </p:cNvSpPr>
          <p:nvPr>
            <p:ph type="body" idx="4294967295"/>
          </p:nvPr>
        </p:nvSpPr>
        <p:spPr>
          <a:xfrm>
            <a:off x="1477000" y="1699000"/>
            <a:ext cx="9237900" cy="4395900"/>
          </a:xfrm>
          <a:prstGeom prst="rect">
            <a:avLst/>
          </a:prstGeom>
          <a:noFill/>
          <a:ln>
            <a:noFill/>
          </a:ln>
        </p:spPr>
        <p:txBody>
          <a:bodyPr spcFirstLastPara="1" wrap="square" lIns="121900" tIns="60925" rIns="121900" bIns="60925" anchor="t" anchorCtr="0">
            <a:noAutofit/>
          </a:bodyPr>
          <a:lstStyle/>
          <a:p>
            <a:pPr marL="0" lvl="0" indent="0" algn="l" rtl="0">
              <a:lnSpc>
                <a:spcPct val="120000"/>
              </a:lnSpc>
              <a:spcBef>
                <a:spcPts val="2400"/>
              </a:spcBef>
              <a:spcAft>
                <a:spcPts val="0"/>
              </a:spcAft>
              <a:buNone/>
            </a:pPr>
            <a:r>
              <a:rPr lang="en-US" sz="2700"/>
              <a:t>If there is an audit finding, DPI will receive a Management Letter. DPI will determine whether to sustain or not sustain a finding:</a:t>
            </a:r>
            <a:endParaRPr sz="2700"/>
          </a:p>
          <a:p>
            <a:pPr marL="368300" lvl="0" indent="-336550" algn="l" rtl="0">
              <a:lnSpc>
                <a:spcPct val="120000"/>
              </a:lnSpc>
              <a:spcBef>
                <a:spcPts val="1300"/>
              </a:spcBef>
              <a:spcAft>
                <a:spcPts val="0"/>
              </a:spcAft>
              <a:buSzPts val="2300"/>
              <a:buFont typeface="Lato"/>
              <a:buChar char="●"/>
            </a:pPr>
            <a:r>
              <a:rPr lang="en-US" sz="2700"/>
              <a:t>Sustained</a:t>
            </a:r>
            <a:r>
              <a:rPr lang="en-US" sz="2700" b="0"/>
              <a:t>: Develop a corrective action on how to resolve the finding</a:t>
            </a:r>
            <a:endParaRPr sz="2700" b="0"/>
          </a:p>
          <a:p>
            <a:pPr marL="368300" lvl="0" indent="-336550" algn="l" rtl="0">
              <a:lnSpc>
                <a:spcPct val="120000"/>
              </a:lnSpc>
              <a:spcBef>
                <a:spcPts val="1300"/>
              </a:spcBef>
              <a:spcAft>
                <a:spcPts val="1600"/>
              </a:spcAft>
              <a:buSzPts val="2300"/>
              <a:buFont typeface="Lato"/>
              <a:buChar char="●"/>
            </a:pPr>
            <a:r>
              <a:rPr lang="en-US" sz="2700"/>
              <a:t>Not Sustained</a:t>
            </a:r>
            <a:r>
              <a:rPr lang="en-US" sz="2700" b="0"/>
              <a:t>: DPI responds to the letter stating the finding is not accurate</a:t>
            </a:r>
            <a:endParaRPr sz="27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03a228e756_0_107"/>
          <p:cNvSpPr txBox="1">
            <a:spLocks noGrp="1"/>
          </p:cNvSpPr>
          <p:nvPr>
            <p:ph type="body" idx="1"/>
          </p:nvPr>
        </p:nvSpPr>
        <p:spPr>
          <a:xfrm>
            <a:off x="0" y="0"/>
            <a:ext cx="12192000" cy="1164300"/>
          </a:xfrm>
          <a:prstGeom prst="rect">
            <a:avLst/>
          </a:prstGeom>
        </p:spPr>
        <p:txBody>
          <a:bodyPr spcFirstLastPara="1" wrap="square" lIns="121900" tIns="60925" rIns="121900" bIns="60925" anchor="ctr" anchorCtr="0">
            <a:normAutofit fontScale="85000" lnSpcReduction="20000"/>
          </a:bodyPr>
          <a:lstStyle/>
          <a:p>
            <a:pPr marL="0" lvl="0" indent="0" algn="ctr" rtl="0">
              <a:spcBef>
                <a:spcPts val="0"/>
              </a:spcBef>
              <a:spcAft>
                <a:spcPts val="4000"/>
              </a:spcAft>
              <a:buNone/>
            </a:pPr>
            <a:r>
              <a:rPr lang="en-US"/>
              <a:t>Common Federal Findings</a:t>
            </a:r>
            <a:endParaRPr/>
          </a:p>
        </p:txBody>
      </p:sp>
      <p:sp>
        <p:nvSpPr>
          <p:cNvPr id="303" name="Google Shape;303;g203a228e756_0_107"/>
          <p:cNvSpPr txBox="1">
            <a:spLocks noGrp="1"/>
          </p:cNvSpPr>
          <p:nvPr>
            <p:ph type="body" idx="4294967295"/>
          </p:nvPr>
        </p:nvSpPr>
        <p:spPr>
          <a:xfrm>
            <a:off x="1474200" y="1693333"/>
            <a:ext cx="9243600" cy="4122900"/>
          </a:xfrm>
          <a:prstGeom prst="rect">
            <a:avLst/>
          </a:prstGeom>
          <a:noFill/>
          <a:ln>
            <a:noFill/>
          </a:ln>
        </p:spPr>
        <p:txBody>
          <a:bodyPr spcFirstLastPara="1" wrap="square" lIns="91425" tIns="45700" rIns="91425" bIns="45700" anchor="t" anchorCtr="0">
            <a:noAutofit/>
          </a:bodyPr>
          <a:lstStyle/>
          <a:p>
            <a:pPr marL="457200" lvl="0" indent="-431800" algn="l" rtl="0">
              <a:lnSpc>
                <a:spcPct val="150000"/>
              </a:lnSpc>
              <a:spcBef>
                <a:spcPts val="0"/>
              </a:spcBef>
              <a:spcAft>
                <a:spcPts val="0"/>
              </a:spcAft>
              <a:buClr>
                <a:schemeClr val="dk1"/>
              </a:buClr>
              <a:buSzPts val="2800"/>
              <a:buFont typeface="Arial"/>
              <a:buChar char="•"/>
            </a:pPr>
            <a:r>
              <a:rPr lang="en-US" sz="2800"/>
              <a:t>No proper approval of claims, verification reports, etc.</a:t>
            </a:r>
            <a:endParaRPr sz="2800"/>
          </a:p>
          <a:p>
            <a:pPr marL="457200" lvl="0" indent="-431800" algn="l" rtl="0">
              <a:lnSpc>
                <a:spcPct val="150000"/>
              </a:lnSpc>
              <a:spcBef>
                <a:spcPts val="0"/>
              </a:spcBef>
              <a:spcAft>
                <a:spcPts val="0"/>
              </a:spcAft>
              <a:buSzPts val="2800"/>
              <a:buChar char="•"/>
            </a:pPr>
            <a:r>
              <a:rPr lang="en-US" sz="2800"/>
              <a:t>Proper documentation was not kept</a:t>
            </a:r>
            <a:endParaRPr sz="2800"/>
          </a:p>
          <a:p>
            <a:pPr marL="457200" lvl="0" indent="-431800" algn="l" rtl="0">
              <a:lnSpc>
                <a:spcPct val="150000"/>
              </a:lnSpc>
              <a:spcBef>
                <a:spcPts val="0"/>
              </a:spcBef>
              <a:spcAft>
                <a:spcPts val="0"/>
              </a:spcAft>
              <a:buSzPts val="2800"/>
              <a:buChar char="•"/>
            </a:pPr>
            <a:r>
              <a:rPr lang="en-US" sz="2800"/>
              <a:t>Procurement, Suspension and Debarment</a:t>
            </a:r>
            <a:endParaRPr sz="2800"/>
          </a:p>
          <a:p>
            <a:pPr marL="457200" lvl="0" indent="-431800" algn="l" rtl="0">
              <a:lnSpc>
                <a:spcPct val="150000"/>
              </a:lnSpc>
              <a:spcBef>
                <a:spcPts val="0"/>
              </a:spcBef>
              <a:spcAft>
                <a:spcPts val="0"/>
              </a:spcAft>
              <a:buSzPts val="2800"/>
              <a:buChar char="•"/>
            </a:pPr>
            <a:r>
              <a:rPr lang="en-US" sz="2800"/>
              <a:t>Davis-Bacon Act related to ESSER grants</a:t>
            </a:r>
            <a:endParaRPr sz="2800"/>
          </a:p>
          <a:p>
            <a:pPr marL="457200" lvl="0" indent="-431800" algn="l" rtl="0">
              <a:lnSpc>
                <a:spcPct val="150000"/>
              </a:lnSpc>
              <a:spcBef>
                <a:spcPts val="0"/>
              </a:spcBef>
              <a:spcAft>
                <a:spcPts val="0"/>
              </a:spcAft>
              <a:buSzPts val="2800"/>
              <a:buChar char="•"/>
            </a:pPr>
            <a:r>
              <a:rPr lang="en-US" sz="2800"/>
              <a:t>UGG written procedures</a:t>
            </a:r>
            <a:endParaRPr sz="2800"/>
          </a:p>
          <a:p>
            <a:pPr marL="457200" lvl="0" indent="-431800" algn="l" rtl="0">
              <a:lnSpc>
                <a:spcPct val="150000"/>
              </a:lnSpc>
              <a:spcBef>
                <a:spcPts val="0"/>
              </a:spcBef>
              <a:spcAft>
                <a:spcPts val="0"/>
              </a:spcAft>
              <a:buSzPts val="2800"/>
              <a:buChar char="•"/>
            </a:pPr>
            <a:r>
              <a:rPr lang="en-US" sz="2800"/>
              <a:t>Allowable costs</a:t>
            </a:r>
            <a:endParaRPr sz="2800"/>
          </a:p>
          <a:p>
            <a:pPr marL="0" lvl="0" indent="0" algn="l" rtl="0">
              <a:lnSpc>
                <a:spcPct val="150000"/>
              </a:lnSpc>
              <a:spcBef>
                <a:spcPts val="5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6af4866163_0_0"/>
          <p:cNvSpPr txBox="1">
            <a:spLocks noGrp="1"/>
          </p:cNvSpPr>
          <p:nvPr>
            <p:ph type="body" idx="1"/>
          </p:nvPr>
        </p:nvSpPr>
        <p:spPr>
          <a:xfrm>
            <a:off x="0" y="1"/>
            <a:ext cx="12192000" cy="1228800"/>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4000"/>
              </a:spcAft>
              <a:buNone/>
            </a:pPr>
            <a:r>
              <a:rPr lang="en-US"/>
              <a:t>Proposed Changes to UGG</a:t>
            </a:r>
            <a:endParaRPr/>
          </a:p>
        </p:txBody>
      </p:sp>
      <p:sp>
        <p:nvSpPr>
          <p:cNvPr id="310" name="Google Shape;310;g26af4866163_0_0"/>
          <p:cNvSpPr>
            <a:spLocks noGrp="1"/>
          </p:cNvSpPr>
          <p:nvPr>
            <p:ph type="media" idx="2"/>
          </p:nvPr>
        </p:nvSpPr>
        <p:spPr>
          <a:xfrm>
            <a:off x="894125" y="1585450"/>
            <a:ext cx="10701900" cy="4452300"/>
          </a:xfrm>
          <a:prstGeom prst="rect">
            <a:avLst/>
          </a:prstGeom>
        </p:spPr>
        <p:txBody>
          <a:bodyPr spcFirstLastPara="1" wrap="square" lIns="91425" tIns="45700" rIns="91425" bIns="45700" anchor="t" anchorCtr="0">
            <a:noAutofit/>
          </a:bodyPr>
          <a:lstStyle/>
          <a:p>
            <a:pPr marL="457200" lvl="0" indent="-431800" algn="l" rtl="0">
              <a:lnSpc>
                <a:spcPct val="150000"/>
              </a:lnSpc>
              <a:spcBef>
                <a:spcPts val="0"/>
              </a:spcBef>
              <a:spcAft>
                <a:spcPts val="0"/>
              </a:spcAft>
              <a:buSzPts val="2800"/>
              <a:buChar char="•"/>
            </a:pPr>
            <a:r>
              <a:rPr lang="en-US" sz="2800"/>
              <a:t>Increase in Single Audit Threshold from $750,000 to $1,000,000</a:t>
            </a:r>
            <a:endParaRPr sz="2800"/>
          </a:p>
          <a:p>
            <a:pPr marL="457200" lvl="0" indent="-431800" algn="l" rtl="0">
              <a:lnSpc>
                <a:spcPct val="150000"/>
              </a:lnSpc>
              <a:spcBef>
                <a:spcPts val="0"/>
              </a:spcBef>
              <a:spcAft>
                <a:spcPts val="0"/>
              </a:spcAft>
              <a:buSzPts val="2800"/>
              <a:buChar char="•"/>
            </a:pPr>
            <a:r>
              <a:rPr lang="en-US" sz="2800"/>
              <a:t>Raise in equipment threshold from $5,000 per unit to $10,000 per unit</a:t>
            </a:r>
            <a:endParaRPr sz="2800"/>
          </a:p>
          <a:p>
            <a:pPr marL="457200" lvl="0" indent="-431800" algn="l" rtl="0">
              <a:lnSpc>
                <a:spcPct val="150000"/>
              </a:lnSpc>
              <a:spcBef>
                <a:spcPts val="0"/>
              </a:spcBef>
              <a:spcAft>
                <a:spcPts val="0"/>
              </a:spcAft>
              <a:buSzPts val="2800"/>
              <a:buChar char="•"/>
            </a:pPr>
            <a:r>
              <a:rPr lang="en-US" sz="2800"/>
              <a:t>Updating “plain language”</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What is a Single Audit?</a:t>
            </a:r>
            <a:endParaRPr/>
          </a:p>
        </p:txBody>
      </p:sp>
      <p:sp>
        <p:nvSpPr>
          <p:cNvPr id="64" name="Google Shape;64;p4"/>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3200"/>
              <a:buNone/>
            </a:pPr>
            <a:r>
              <a:rPr lang="en-US"/>
              <a:t>Specific Auditee responsibilities are Sections 200.508-512:</a:t>
            </a:r>
            <a:endParaRPr/>
          </a:p>
          <a:p>
            <a:pPr marL="0" lvl="0" indent="0" algn="l" rtl="0">
              <a:lnSpc>
                <a:spcPct val="150000"/>
              </a:lnSpc>
              <a:spcBef>
                <a:spcPts val="585"/>
              </a:spcBef>
              <a:spcAft>
                <a:spcPts val="0"/>
              </a:spcAft>
              <a:buClr>
                <a:schemeClr val="dk1"/>
              </a:buClr>
              <a:buSzPts val="3200"/>
              <a:buNone/>
            </a:pPr>
            <a:r>
              <a:rPr lang="en-US"/>
              <a:t>	200.508 – Audit responsibilities</a:t>
            </a:r>
            <a:endParaRPr/>
          </a:p>
          <a:p>
            <a:pPr marL="0" lvl="0" indent="0" algn="l" rtl="0">
              <a:lnSpc>
                <a:spcPct val="150000"/>
              </a:lnSpc>
              <a:spcBef>
                <a:spcPts val="585"/>
              </a:spcBef>
              <a:spcAft>
                <a:spcPts val="0"/>
              </a:spcAft>
              <a:buClr>
                <a:schemeClr val="dk1"/>
              </a:buClr>
              <a:buSzPts val="3200"/>
              <a:buNone/>
            </a:pPr>
            <a:r>
              <a:rPr lang="en-US"/>
              <a:t>	200.509 – Auditor selection</a:t>
            </a:r>
            <a:endParaRPr/>
          </a:p>
          <a:p>
            <a:pPr marL="0" lvl="0" indent="0" algn="l" rtl="0">
              <a:lnSpc>
                <a:spcPct val="150000"/>
              </a:lnSpc>
              <a:spcBef>
                <a:spcPts val="585"/>
              </a:spcBef>
              <a:spcAft>
                <a:spcPts val="0"/>
              </a:spcAft>
              <a:buClr>
                <a:schemeClr val="dk1"/>
              </a:buClr>
              <a:buSzPts val="3200"/>
              <a:buNone/>
            </a:pPr>
            <a:r>
              <a:rPr lang="en-US"/>
              <a:t>	200.510 – Financial statements</a:t>
            </a:r>
            <a:endParaRPr/>
          </a:p>
          <a:p>
            <a:pPr marL="0" lvl="0" indent="0" algn="l" rtl="0">
              <a:lnSpc>
                <a:spcPct val="150000"/>
              </a:lnSpc>
              <a:spcBef>
                <a:spcPts val="585"/>
              </a:spcBef>
              <a:spcAft>
                <a:spcPts val="0"/>
              </a:spcAft>
              <a:buClr>
                <a:schemeClr val="dk1"/>
              </a:buClr>
              <a:buSzPts val="3200"/>
              <a:buNone/>
            </a:pPr>
            <a:r>
              <a:rPr lang="en-US"/>
              <a:t>	200.511 – Audit findings follow-up</a:t>
            </a:r>
            <a:endParaRPr/>
          </a:p>
          <a:p>
            <a:pPr marL="0" lvl="0" indent="0" algn="l" rtl="0">
              <a:lnSpc>
                <a:spcPct val="150000"/>
              </a:lnSpc>
              <a:spcBef>
                <a:spcPts val="585"/>
              </a:spcBef>
              <a:spcAft>
                <a:spcPts val="0"/>
              </a:spcAft>
              <a:buClr>
                <a:schemeClr val="dk1"/>
              </a:buClr>
              <a:buSzPts val="3200"/>
              <a:buNone/>
            </a:pPr>
            <a:r>
              <a:rPr lang="en-US"/>
              <a:t>	200.512 – Report submission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03a228e756_0_112"/>
          <p:cNvSpPr txBox="1">
            <a:spLocks noGrp="1"/>
          </p:cNvSpPr>
          <p:nvPr>
            <p:ph type="body" idx="1"/>
          </p:nvPr>
        </p:nvSpPr>
        <p:spPr>
          <a:xfrm>
            <a:off x="0" y="0"/>
            <a:ext cx="12192000" cy="1227600"/>
          </a:xfrm>
          <a:prstGeom prst="rect">
            <a:avLst/>
          </a:prstGeom>
        </p:spPr>
        <p:txBody>
          <a:bodyPr spcFirstLastPara="1" wrap="square" lIns="121900" tIns="60925" rIns="121900" bIns="60925" anchor="ctr" anchorCtr="0">
            <a:normAutofit/>
          </a:bodyPr>
          <a:lstStyle/>
          <a:p>
            <a:pPr marL="0" lvl="0" indent="0" algn="ctr"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Resources</a:t>
            </a:r>
            <a:endParaRPr/>
          </a:p>
        </p:txBody>
      </p:sp>
      <p:sp>
        <p:nvSpPr>
          <p:cNvPr id="317" name="Google Shape;317;g203a228e756_0_112"/>
          <p:cNvSpPr txBox="1">
            <a:spLocks noGrp="1"/>
          </p:cNvSpPr>
          <p:nvPr>
            <p:ph type="body" idx="4294967295"/>
          </p:nvPr>
        </p:nvSpPr>
        <p:spPr>
          <a:xfrm>
            <a:off x="0" y="1586133"/>
            <a:ext cx="6551700" cy="4354800"/>
          </a:xfrm>
          <a:prstGeom prst="rect">
            <a:avLst/>
          </a:prstGeom>
        </p:spPr>
        <p:txBody>
          <a:bodyPr spcFirstLastPara="1" wrap="square" lIns="91425" tIns="45700" rIns="91425" bIns="45700" anchor="t" anchorCtr="0">
            <a:noAutofit/>
          </a:bodyPr>
          <a:lstStyle/>
          <a:p>
            <a:pPr marL="482600" lvl="0" indent="-349250" algn="l" rtl="0">
              <a:lnSpc>
                <a:spcPct val="130000"/>
              </a:lnSpc>
              <a:spcBef>
                <a:spcPts val="0"/>
              </a:spcBef>
              <a:spcAft>
                <a:spcPts val="0"/>
              </a:spcAft>
              <a:buSzPts val="2700"/>
              <a:buChar char="•"/>
            </a:pPr>
            <a:r>
              <a:rPr lang="en-US" sz="2700" u="sng">
                <a:solidFill>
                  <a:schemeClr val="hlink"/>
                </a:solidFill>
                <a:hlinkClick r:id="rId3"/>
              </a:rPr>
              <a:t>WISEgrants for Auditors</a:t>
            </a:r>
            <a:endParaRPr sz="2700"/>
          </a:p>
          <a:p>
            <a:pPr marL="482600" lvl="0" indent="-349250" algn="l" rtl="0">
              <a:lnSpc>
                <a:spcPct val="130000"/>
              </a:lnSpc>
              <a:spcBef>
                <a:spcPts val="1300"/>
              </a:spcBef>
              <a:spcAft>
                <a:spcPts val="0"/>
              </a:spcAft>
              <a:buSzPts val="2700"/>
              <a:buChar char="•"/>
            </a:pPr>
            <a:r>
              <a:rPr lang="en-US" sz="2700" u="sng">
                <a:solidFill>
                  <a:schemeClr val="hlink"/>
                </a:solidFill>
                <a:hlinkClick r:id="rId4"/>
              </a:rPr>
              <a:t>Preparing for the Single Audit</a:t>
            </a:r>
            <a:endParaRPr sz="2700"/>
          </a:p>
          <a:p>
            <a:pPr marL="482600" lvl="0" indent="-349250" algn="l" rtl="0">
              <a:lnSpc>
                <a:spcPct val="130000"/>
              </a:lnSpc>
              <a:spcBef>
                <a:spcPts val="1300"/>
              </a:spcBef>
              <a:spcAft>
                <a:spcPts val="0"/>
              </a:spcAft>
              <a:buSzPts val="2700"/>
              <a:buChar char="•"/>
            </a:pPr>
            <a:r>
              <a:rPr lang="en-US" sz="2700" u="sng">
                <a:solidFill>
                  <a:schemeClr val="hlink"/>
                </a:solidFill>
                <a:hlinkClick r:id="rId5"/>
              </a:rPr>
              <a:t>Guidance on Allowable Costs</a:t>
            </a:r>
            <a:endParaRPr sz="2700"/>
          </a:p>
          <a:p>
            <a:pPr marL="482600" lvl="0" indent="-349250" algn="l" rtl="0">
              <a:lnSpc>
                <a:spcPct val="130000"/>
              </a:lnSpc>
              <a:spcBef>
                <a:spcPts val="1300"/>
              </a:spcBef>
              <a:spcAft>
                <a:spcPts val="0"/>
              </a:spcAft>
              <a:buSzPts val="2700"/>
              <a:buChar char="•"/>
            </a:pPr>
            <a:r>
              <a:rPr lang="en-US" sz="2700" u="sng">
                <a:solidFill>
                  <a:schemeClr val="hlink"/>
                </a:solidFill>
                <a:hlinkClick r:id="rId6"/>
              </a:rPr>
              <a:t>Written Procedures</a:t>
            </a:r>
            <a:endParaRPr sz="2700"/>
          </a:p>
          <a:p>
            <a:pPr marL="482600" lvl="0" indent="-349250" algn="l" rtl="0">
              <a:lnSpc>
                <a:spcPct val="130000"/>
              </a:lnSpc>
              <a:spcBef>
                <a:spcPts val="1300"/>
              </a:spcBef>
              <a:spcAft>
                <a:spcPts val="1300"/>
              </a:spcAft>
              <a:buSzPts val="2700"/>
              <a:buChar char="•"/>
            </a:pPr>
            <a:r>
              <a:rPr lang="en-US" sz="2700" u="sng">
                <a:solidFill>
                  <a:schemeClr val="hlink"/>
                </a:solidFill>
                <a:hlinkClick r:id="rId7"/>
              </a:rPr>
              <a:t>WI School District Audit Manual</a:t>
            </a:r>
            <a:endParaRPr sz="2700"/>
          </a:p>
        </p:txBody>
      </p:sp>
      <p:sp>
        <p:nvSpPr>
          <p:cNvPr id="318" name="Google Shape;318;g203a228e756_0_112"/>
          <p:cNvSpPr txBox="1">
            <a:spLocks noGrp="1"/>
          </p:cNvSpPr>
          <p:nvPr>
            <p:ph type="body" idx="4294967295"/>
          </p:nvPr>
        </p:nvSpPr>
        <p:spPr>
          <a:xfrm>
            <a:off x="5683200" y="1586133"/>
            <a:ext cx="6308400" cy="4787700"/>
          </a:xfrm>
          <a:prstGeom prst="rect">
            <a:avLst/>
          </a:prstGeom>
        </p:spPr>
        <p:txBody>
          <a:bodyPr spcFirstLastPara="1" wrap="square" lIns="91425" tIns="45700" rIns="91425" bIns="45700" anchor="t" anchorCtr="0">
            <a:noAutofit/>
          </a:bodyPr>
          <a:lstStyle/>
          <a:p>
            <a:pPr marL="482600" lvl="0" indent="-349250" algn="l" rtl="0">
              <a:lnSpc>
                <a:spcPct val="130000"/>
              </a:lnSpc>
              <a:spcBef>
                <a:spcPts val="0"/>
              </a:spcBef>
              <a:spcAft>
                <a:spcPts val="0"/>
              </a:spcAft>
              <a:buSzPts val="2700"/>
              <a:buChar char="•"/>
            </a:pPr>
            <a:r>
              <a:rPr lang="en-US" sz="2700" u="sng">
                <a:solidFill>
                  <a:schemeClr val="hlink"/>
                </a:solidFill>
                <a:hlinkClick r:id="rId8"/>
              </a:rPr>
              <a:t>Equipment Purchased with Federal Funds</a:t>
            </a:r>
            <a:endParaRPr sz="2700"/>
          </a:p>
          <a:p>
            <a:pPr marL="482600" lvl="0" indent="-349250" algn="l" rtl="0">
              <a:lnSpc>
                <a:spcPct val="130000"/>
              </a:lnSpc>
              <a:spcBef>
                <a:spcPts val="2100"/>
              </a:spcBef>
              <a:spcAft>
                <a:spcPts val="0"/>
              </a:spcAft>
              <a:buSzPts val="2700"/>
              <a:buChar char="•"/>
            </a:pPr>
            <a:r>
              <a:rPr lang="en-US" sz="2700" u="sng">
                <a:solidFill>
                  <a:schemeClr val="hlink"/>
                </a:solidFill>
                <a:hlinkClick r:id="rId9"/>
              </a:rPr>
              <a:t>Federal Procurement Standards</a:t>
            </a:r>
            <a:endParaRPr sz="2700"/>
          </a:p>
          <a:p>
            <a:pPr marL="482600" lvl="0" indent="-349250" algn="l" rtl="0">
              <a:lnSpc>
                <a:spcPct val="130000"/>
              </a:lnSpc>
              <a:spcBef>
                <a:spcPts val="1300"/>
              </a:spcBef>
              <a:spcAft>
                <a:spcPts val="0"/>
              </a:spcAft>
              <a:buSzPts val="2700"/>
              <a:buChar char="•"/>
            </a:pPr>
            <a:r>
              <a:rPr lang="en-US" sz="2700" u="sng">
                <a:solidFill>
                  <a:schemeClr val="hlink"/>
                </a:solidFill>
                <a:hlinkClick r:id="rId10"/>
              </a:rPr>
              <a:t>Conflict of Interest</a:t>
            </a:r>
            <a:endParaRPr sz="2700"/>
          </a:p>
          <a:p>
            <a:pPr marL="482600" lvl="0" indent="-349250" algn="l" rtl="0">
              <a:lnSpc>
                <a:spcPct val="130000"/>
              </a:lnSpc>
              <a:spcBef>
                <a:spcPts val="1300"/>
              </a:spcBef>
              <a:spcAft>
                <a:spcPts val="0"/>
              </a:spcAft>
              <a:buSzPts val="2700"/>
              <a:buChar char="•"/>
            </a:pPr>
            <a:r>
              <a:rPr lang="en-US" sz="2700" u="sng">
                <a:solidFill>
                  <a:schemeClr val="hlink"/>
                </a:solidFill>
                <a:hlinkClick r:id="rId11"/>
              </a:rPr>
              <a:t>Allowable Costs Written Procedures</a:t>
            </a:r>
            <a:endParaRPr sz="2700"/>
          </a:p>
          <a:p>
            <a:pPr marL="482600" lvl="0" indent="-349250" algn="l" rtl="0">
              <a:lnSpc>
                <a:spcPct val="130000"/>
              </a:lnSpc>
              <a:spcBef>
                <a:spcPts val="1300"/>
              </a:spcBef>
              <a:spcAft>
                <a:spcPts val="0"/>
              </a:spcAft>
              <a:buSzPts val="2700"/>
              <a:buChar char="•"/>
            </a:pPr>
            <a:r>
              <a:rPr lang="en-US" sz="2700" u="sng">
                <a:solidFill>
                  <a:schemeClr val="hlink"/>
                </a:solidFill>
                <a:hlinkClick r:id="rId12"/>
              </a:rPr>
              <a:t>NVL Audit Report Guidance</a:t>
            </a:r>
            <a:endParaRPr sz="2700"/>
          </a:p>
          <a:p>
            <a:pPr marL="0" lvl="0" indent="0" algn="l" rtl="0">
              <a:lnSpc>
                <a:spcPct val="150000"/>
              </a:lnSpc>
              <a:spcBef>
                <a:spcPts val="1300"/>
              </a:spcBef>
              <a:spcAft>
                <a:spcPts val="0"/>
              </a:spcAft>
              <a:buNone/>
            </a:pPr>
            <a:endParaRPr sz="400"/>
          </a:p>
          <a:p>
            <a:pPr marL="0" lvl="0" indent="0" algn="l" rtl="0">
              <a:lnSpc>
                <a:spcPct val="150000"/>
              </a:lnSpc>
              <a:spcBef>
                <a:spcPts val="0"/>
              </a:spcBef>
              <a:spcAft>
                <a:spcPts val="0"/>
              </a:spcAft>
              <a:buNone/>
            </a:pPr>
            <a:endParaRPr sz="27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THANK YOU!</a:t>
            </a:r>
            <a:endParaRPr/>
          </a:p>
        </p:txBody>
      </p:sp>
      <p:sp>
        <p:nvSpPr>
          <p:cNvPr id="325" name="Google Shape;325;p32"/>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00000"/>
              </a:lnSpc>
              <a:spcBef>
                <a:spcPts val="0"/>
              </a:spcBef>
              <a:spcAft>
                <a:spcPts val="0"/>
              </a:spcAft>
              <a:buClr>
                <a:schemeClr val="dk1"/>
              </a:buClr>
              <a:buSzPct val="100000"/>
              <a:buNone/>
            </a:pPr>
            <a:r>
              <a:rPr lang="en-US" sz="3200"/>
              <a:t>Olivia Bernitt, SFS Auditor, DPI</a:t>
            </a:r>
            <a:endParaRPr/>
          </a:p>
          <a:p>
            <a:pPr marL="0" lvl="0" indent="0" algn="ctr" rtl="0">
              <a:lnSpc>
                <a:spcPct val="100000"/>
              </a:lnSpc>
              <a:spcBef>
                <a:spcPts val="585"/>
              </a:spcBef>
              <a:spcAft>
                <a:spcPts val="0"/>
              </a:spcAft>
              <a:buClr>
                <a:schemeClr val="dk1"/>
              </a:buClr>
              <a:buSzPct val="100000"/>
              <a:buNone/>
            </a:pPr>
            <a:r>
              <a:rPr lang="en-US" sz="3200"/>
              <a:t>608</a:t>
            </a:r>
            <a:r>
              <a:rPr lang="en-US"/>
              <a:t>.</a:t>
            </a:r>
            <a:r>
              <a:rPr lang="en-US" sz="3200"/>
              <a:t>261</a:t>
            </a:r>
            <a:r>
              <a:rPr lang="en-US"/>
              <a:t>.</a:t>
            </a:r>
            <a:r>
              <a:rPr lang="en-US" sz="3200"/>
              <a:t>2137</a:t>
            </a:r>
            <a:endParaRPr/>
          </a:p>
          <a:p>
            <a:pPr marL="0" lvl="0" indent="0" algn="ctr" rtl="0">
              <a:lnSpc>
                <a:spcPct val="100000"/>
              </a:lnSpc>
              <a:spcBef>
                <a:spcPts val="585"/>
              </a:spcBef>
              <a:spcAft>
                <a:spcPts val="0"/>
              </a:spcAft>
              <a:buClr>
                <a:schemeClr val="dk1"/>
              </a:buClr>
              <a:buSzPct val="100000"/>
              <a:buNone/>
            </a:pPr>
            <a:r>
              <a:rPr lang="en-US" sz="3200" u="sng">
                <a:solidFill>
                  <a:schemeClr val="hlink"/>
                </a:solidFill>
                <a:hlinkClick r:id="rId3"/>
              </a:rPr>
              <a:t>Olivia.Bernitt@dpi.wi.gov</a:t>
            </a:r>
            <a:r>
              <a:rPr lang="en-US" sz="3200"/>
              <a:t> </a:t>
            </a:r>
            <a:endParaRPr sz="3200"/>
          </a:p>
          <a:p>
            <a:pPr marL="0" lvl="0" indent="0" algn="ctr" rtl="0">
              <a:lnSpc>
                <a:spcPct val="100000"/>
              </a:lnSpc>
              <a:spcBef>
                <a:spcPts val="585"/>
              </a:spcBef>
              <a:spcAft>
                <a:spcPts val="0"/>
              </a:spcAft>
              <a:buClr>
                <a:schemeClr val="dk1"/>
              </a:buClr>
              <a:buSzPct val="278260"/>
              <a:buNone/>
            </a:pPr>
            <a:endParaRPr sz="1150"/>
          </a:p>
          <a:p>
            <a:pPr marL="0" lvl="0" indent="0" algn="ctr" rtl="0">
              <a:lnSpc>
                <a:spcPct val="100000"/>
              </a:lnSpc>
              <a:spcBef>
                <a:spcPts val="585"/>
              </a:spcBef>
              <a:spcAft>
                <a:spcPts val="0"/>
              </a:spcAft>
              <a:buClr>
                <a:schemeClr val="dk1"/>
              </a:buClr>
              <a:buSzPct val="100000"/>
              <a:buNone/>
            </a:pPr>
            <a:r>
              <a:rPr lang="en-US"/>
              <a:t>Greg Pitel, CPA, Partner, KerberRose</a:t>
            </a:r>
            <a:endParaRPr/>
          </a:p>
          <a:p>
            <a:pPr marL="0" lvl="0" indent="0" algn="ctr" rtl="0">
              <a:lnSpc>
                <a:spcPct val="100000"/>
              </a:lnSpc>
              <a:spcBef>
                <a:spcPts val="585"/>
              </a:spcBef>
              <a:spcAft>
                <a:spcPts val="0"/>
              </a:spcAft>
              <a:buClr>
                <a:schemeClr val="dk1"/>
              </a:buClr>
              <a:buSzPct val="100000"/>
              <a:buNone/>
            </a:pPr>
            <a:r>
              <a:rPr lang="en-US"/>
              <a:t>715.318.7737</a:t>
            </a:r>
            <a:endParaRPr/>
          </a:p>
          <a:p>
            <a:pPr marL="0" lvl="0" indent="0" algn="ctr" rtl="0">
              <a:lnSpc>
                <a:spcPct val="100000"/>
              </a:lnSpc>
              <a:spcBef>
                <a:spcPts val="585"/>
              </a:spcBef>
              <a:spcAft>
                <a:spcPts val="0"/>
              </a:spcAft>
              <a:buClr>
                <a:schemeClr val="dk1"/>
              </a:buClr>
              <a:buSzPct val="100000"/>
              <a:buNone/>
            </a:pPr>
            <a:r>
              <a:rPr lang="en-US" u="sng">
                <a:solidFill>
                  <a:schemeClr val="hlink"/>
                </a:solidFill>
                <a:hlinkClick r:id="rId4"/>
              </a:rPr>
              <a:t>Greg.Pitel@kerberrose.com</a:t>
            </a:r>
            <a:r>
              <a:rPr lang="en-US"/>
              <a:t> </a:t>
            </a:r>
            <a:endParaRPr/>
          </a:p>
          <a:p>
            <a:pPr marL="0" lvl="0" indent="0" algn="ctr" rtl="0">
              <a:lnSpc>
                <a:spcPct val="100000"/>
              </a:lnSpc>
              <a:spcBef>
                <a:spcPts val="585"/>
              </a:spcBef>
              <a:spcAft>
                <a:spcPts val="0"/>
              </a:spcAft>
              <a:buClr>
                <a:schemeClr val="dk1"/>
              </a:buClr>
              <a:buSzPct val="278260"/>
              <a:buNone/>
            </a:pPr>
            <a:endParaRPr sz="1150"/>
          </a:p>
          <a:p>
            <a:pPr marL="0" lvl="0" indent="0" algn="ctr" rtl="0">
              <a:lnSpc>
                <a:spcPct val="100000"/>
              </a:lnSpc>
              <a:spcBef>
                <a:spcPts val="585"/>
              </a:spcBef>
              <a:spcAft>
                <a:spcPts val="0"/>
              </a:spcAft>
              <a:buClr>
                <a:schemeClr val="dk1"/>
              </a:buClr>
              <a:buSzPct val="100000"/>
              <a:buNone/>
            </a:pPr>
            <a:r>
              <a:rPr lang="en-US"/>
              <a:t>Brianna Olson, CPA, Manager, KerberRose</a:t>
            </a:r>
            <a:endParaRPr/>
          </a:p>
          <a:p>
            <a:pPr marL="0" lvl="0" indent="0" algn="ctr" rtl="0">
              <a:lnSpc>
                <a:spcPct val="100000"/>
              </a:lnSpc>
              <a:spcBef>
                <a:spcPts val="585"/>
              </a:spcBef>
              <a:spcAft>
                <a:spcPts val="0"/>
              </a:spcAft>
              <a:buClr>
                <a:schemeClr val="dk1"/>
              </a:buClr>
              <a:buSzPct val="100000"/>
              <a:buNone/>
            </a:pPr>
            <a:r>
              <a:rPr lang="en-US"/>
              <a:t>715.318.7726</a:t>
            </a:r>
            <a:endParaRPr/>
          </a:p>
          <a:p>
            <a:pPr marL="0" lvl="0" indent="0" algn="ctr" rtl="0">
              <a:lnSpc>
                <a:spcPct val="100000"/>
              </a:lnSpc>
              <a:spcBef>
                <a:spcPts val="585"/>
              </a:spcBef>
              <a:spcAft>
                <a:spcPts val="0"/>
              </a:spcAft>
              <a:buClr>
                <a:schemeClr val="dk1"/>
              </a:buClr>
              <a:buSzPct val="100000"/>
              <a:buNone/>
            </a:pPr>
            <a:r>
              <a:rPr lang="en-US" u="sng">
                <a:solidFill>
                  <a:schemeClr val="hlink"/>
                </a:solidFill>
                <a:hlinkClick r:id="rId5"/>
              </a:rPr>
              <a:t>Brianna.Olson@kerberrose.com</a:t>
            </a:r>
            <a:r>
              <a:rPr lang="en-US"/>
              <a:t> </a:t>
            </a:r>
            <a:endParaRPr/>
          </a:p>
          <a:p>
            <a:pPr marL="0" lvl="0" indent="0" algn="ctr" rtl="0">
              <a:lnSpc>
                <a:spcPct val="100000"/>
              </a:lnSpc>
              <a:spcBef>
                <a:spcPts val="585"/>
              </a:spcBef>
              <a:spcAft>
                <a:spcPts val="0"/>
              </a:spcAft>
              <a:buClr>
                <a:schemeClr val="dk1"/>
              </a:buClr>
              <a:buSzPct val="278260"/>
              <a:buNone/>
            </a:pPr>
            <a:endParaRPr sz="1150"/>
          </a:p>
          <a:p>
            <a:pPr marL="0" lvl="0" indent="0" algn="ctr" rtl="0">
              <a:lnSpc>
                <a:spcPct val="100000"/>
              </a:lnSpc>
              <a:spcBef>
                <a:spcPts val="585"/>
              </a:spcBef>
              <a:spcAft>
                <a:spcPts val="0"/>
              </a:spcAft>
              <a:buClr>
                <a:schemeClr val="dk1"/>
              </a:buClr>
              <a:buSzPct val="100000"/>
              <a:buNone/>
            </a:pPr>
            <a:r>
              <a:rPr lang="en-US" sz="3200"/>
              <a:t>Visit our website: </a:t>
            </a:r>
            <a:r>
              <a:rPr lang="en-US" sz="3200" u="sng">
                <a:solidFill>
                  <a:schemeClr val="hlink"/>
                </a:solidFill>
                <a:hlinkClick r:id="rId6"/>
              </a:rPr>
              <a:t>http://dpi.wi.gov/sfs</a:t>
            </a:r>
            <a:r>
              <a:rPr lang="en-US" sz="3200"/>
              <a:t> </a:t>
            </a:r>
            <a:endParaRPr/>
          </a:p>
        </p:txBody>
      </p:sp>
      <p:pic>
        <p:nvPicPr>
          <p:cNvPr id="326" name="Google Shape;326;p32"/>
          <p:cNvPicPr preferRelativeResize="0"/>
          <p:nvPr/>
        </p:nvPicPr>
        <p:blipFill rotWithShape="1">
          <a:blip r:embed="rId7">
            <a:alphaModFix/>
          </a:blip>
          <a:srcRect/>
          <a:stretch/>
        </p:blipFill>
        <p:spPr>
          <a:xfrm>
            <a:off x="377297" y="1502025"/>
            <a:ext cx="2308287" cy="196204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What is a Single Audit?</a:t>
            </a:r>
            <a:endParaRPr/>
          </a:p>
        </p:txBody>
      </p:sp>
      <p:sp>
        <p:nvSpPr>
          <p:cNvPr id="71" name="Google Shape;71;p5"/>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fontScale="92500" lnSpcReduction="10000"/>
          </a:bodyPr>
          <a:lstStyle/>
          <a:p>
            <a:pPr marL="457189" lvl="0" indent="-472429" algn="l" rtl="0">
              <a:lnSpc>
                <a:spcPct val="150000"/>
              </a:lnSpc>
              <a:spcBef>
                <a:spcPts val="0"/>
              </a:spcBef>
              <a:spcAft>
                <a:spcPts val="0"/>
              </a:spcAft>
              <a:buClr>
                <a:schemeClr val="dk1"/>
              </a:buClr>
              <a:buSzPts val="3200"/>
              <a:buFont typeface="Lato"/>
              <a:buChar char="•"/>
            </a:pPr>
            <a:r>
              <a:rPr lang="en-US"/>
              <a:t>Single audits are used to provide assurance to the federal agencies granting the funds that the use of the funds is in compliance with the program’s requirements and Uniform Guidance.</a:t>
            </a:r>
            <a:endParaRPr/>
          </a:p>
          <a:p>
            <a:pPr marL="457189" lvl="0" indent="-472429" algn="l" rtl="0">
              <a:lnSpc>
                <a:spcPct val="150000"/>
              </a:lnSpc>
              <a:spcBef>
                <a:spcPts val="585"/>
              </a:spcBef>
              <a:spcAft>
                <a:spcPts val="0"/>
              </a:spcAft>
              <a:buClr>
                <a:schemeClr val="dk1"/>
              </a:buClr>
              <a:buSzPts val="3200"/>
              <a:buFont typeface="Lato"/>
              <a:buChar char="•"/>
            </a:pPr>
            <a:r>
              <a:rPr lang="en-US"/>
              <a:t>The single audit for Districts includes: </a:t>
            </a:r>
            <a:endParaRPr/>
          </a:p>
          <a:p>
            <a:pPr marL="690563" lvl="1" indent="0" algn="l" rtl="0">
              <a:lnSpc>
                <a:spcPct val="150000"/>
              </a:lnSpc>
              <a:spcBef>
                <a:spcPts val="1085"/>
              </a:spcBef>
              <a:spcAft>
                <a:spcPts val="0"/>
              </a:spcAft>
              <a:buClr>
                <a:schemeClr val="dk1"/>
              </a:buClr>
              <a:buSzPts val="2300"/>
              <a:buNone/>
            </a:pPr>
            <a:r>
              <a:rPr lang="en-US" b="1">
                <a:solidFill>
                  <a:schemeClr val="dk1"/>
                </a:solidFill>
              </a:rPr>
              <a:t>the financial statement audit in accordance with AICPA standards (GAAS) and </a:t>
            </a:r>
            <a:r>
              <a:rPr lang="en-US" b="1" i="1">
                <a:solidFill>
                  <a:schemeClr val="dk1"/>
                </a:solidFill>
              </a:rPr>
              <a:t>Government Auditing Standards </a:t>
            </a:r>
            <a:r>
              <a:rPr lang="en-US" b="1">
                <a:solidFill>
                  <a:schemeClr val="dk1"/>
                </a:solidFill>
              </a:rPr>
              <a:t>(Yellowbook or GAGAS) </a:t>
            </a:r>
            <a:r>
              <a:rPr lang="en-US" b="1" u="sng">
                <a:solidFill>
                  <a:srgbClr val="FF0000"/>
                </a:solidFill>
              </a:rPr>
              <a:t>AND</a:t>
            </a:r>
            <a:r>
              <a:rPr lang="en-US" b="1">
                <a:solidFill>
                  <a:schemeClr val="dk1"/>
                </a:solidFill>
              </a:rPr>
              <a:t> a compliance audit in accordance with GAAS and Uniform Grant Guidance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6"/>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When is a Single Audit Required?</a:t>
            </a:r>
            <a:endParaRPr/>
          </a:p>
        </p:txBody>
      </p:sp>
      <p:sp>
        <p:nvSpPr>
          <p:cNvPr id="78" name="Google Shape;78;p6"/>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lnSpcReduction="10000"/>
          </a:bodyPr>
          <a:lstStyle/>
          <a:p>
            <a:pPr marL="457189" lvl="0" indent="-457189" algn="l" rtl="0">
              <a:lnSpc>
                <a:spcPct val="150000"/>
              </a:lnSpc>
              <a:spcBef>
                <a:spcPts val="0"/>
              </a:spcBef>
              <a:spcAft>
                <a:spcPts val="0"/>
              </a:spcAft>
              <a:buClr>
                <a:schemeClr val="dk1"/>
              </a:buClr>
              <a:buSzPts val="3200"/>
              <a:buFont typeface="Arial"/>
              <a:buChar char="•"/>
            </a:pPr>
            <a:r>
              <a:rPr lang="en-US" sz="3200" b="1">
                <a:latin typeface="Lato"/>
                <a:ea typeface="Lato"/>
                <a:cs typeface="Lato"/>
                <a:sym typeface="Lato"/>
              </a:rPr>
              <a:t>Non-Federal entities that expend $750,000 or more in a fiscal year in Federal awards shall have a single or program-specific audit conducted in accordance with the provisions of the Uniform Grant Guidance.</a:t>
            </a:r>
            <a:endParaRPr/>
          </a:p>
          <a:p>
            <a:pPr marL="457189" lvl="0" indent="-457189" algn="l" rtl="0">
              <a:lnSpc>
                <a:spcPct val="150000"/>
              </a:lnSpc>
              <a:spcBef>
                <a:spcPts val="585"/>
              </a:spcBef>
              <a:spcAft>
                <a:spcPts val="0"/>
              </a:spcAft>
              <a:buClr>
                <a:schemeClr val="dk1"/>
              </a:buClr>
              <a:buSzPts val="3200"/>
              <a:buFont typeface="Arial"/>
              <a:buChar char="•"/>
            </a:pPr>
            <a:r>
              <a:rPr lang="en-US" sz="3200" b="1">
                <a:latin typeface="Lato"/>
                <a:ea typeface="Lato"/>
                <a:cs typeface="Lato"/>
                <a:sym typeface="Lato"/>
              </a:rPr>
              <a:t>A single audit is required annually for districts that expend $750,000 or more in a fiscal year in Federal awards.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7"/>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OMB Compliance Supplement</a:t>
            </a:r>
            <a:endParaRPr/>
          </a:p>
        </p:txBody>
      </p:sp>
      <p:sp>
        <p:nvSpPr>
          <p:cNvPr id="85" name="Google Shape;85;p7"/>
          <p:cNvSpPr txBox="1">
            <a:spLocks noGrp="1"/>
          </p:cNvSpPr>
          <p:nvPr>
            <p:ph type="body" idx="2"/>
          </p:nvPr>
        </p:nvSpPr>
        <p:spPr>
          <a:xfrm>
            <a:off x="627322" y="1228877"/>
            <a:ext cx="10951534" cy="5489423"/>
          </a:xfrm>
          <a:prstGeom prst="rect">
            <a:avLst/>
          </a:prstGeom>
          <a:noFill/>
          <a:ln>
            <a:noFill/>
          </a:ln>
        </p:spPr>
        <p:txBody>
          <a:bodyPr spcFirstLastPara="1" wrap="square" lIns="91425" tIns="45700" rIns="91425" bIns="45700" anchor="t" anchorCtr="0">
            <a:normAutofit fontScale="92500" lnSpcReduction="10000"/>
          </a:bodyPr>
          <a:lstStyle/>
          <a:p>
            <a:pPr marL="457189" lvl="0" indent="-502909" algn="l" rtl="0">
              <a:lnSpc>
                <a:spcPct val="150000"/>
              </a:lnSpc>
              <a:spcBef>
                <a:spcPts val="0"/>
              </a:spcBef>
              <a:spcAft>
                <a:spcPts val="0"/>
              </a:spcAft>
              <a:buClr>
                <a:schemeClr val="dk1"/>
              </a:buClr>
              <a:buSzPct val="100000"/>
              <a:buFont typeface="Arial"/>
              <a:buChar char="•"/>
            </a:pPr>
            <a:r>
              <a:rPr lang="en-US" b="1">
                <a:latin typeface="Lato"/>
                <a:ea typeface="Lato"/>
                <a:cs typeface="Lato"/>
                <a:sym typeface="Lato"/>
              </a:rPr>
              <a:t>The OMB Compliance Supplement details the compliance requirements that the awarding agency expects the auditor to test and suggests audit procedures.</a:t>
            </a:r>
            <a:endParaRPr/>
          </a:p>
          <a:p>
            <a:pPr marL="457189" lvl="0" indent="-502909" algn="l" rtl="0">
              <a:lnSpc>
                <a:spcPct val="150000"/>
              </a:lnSpc>
              <a:spcBef>
                <a:spcPts val="585"/>
              </a:spcBef>
              <a:spcAft>
                <a:spcPts val="0"/>
              </a:spcAft>
              <a:buClr>
                <a:schemeClr val="dk1"/>
              </a:buClr>
              <a:buSzPct val="100000"/>
              <a:buFont typeface="Arial"/>
              <a:buChar char="•"/>
            </a:pPr>
            <a:r>
              <a:rPr lang="en-US" b="1">
                <a:latin typeface="Lato"/>
                <a:ea typeface="Lato"/>
                <a:cs typeface="Lato"/>
                <a:sym typeface="Lato"/>
              </a:rPr>
              <a:t>The compliance supplement for 202</a:t>
            </a:r>
            <a:r>
              <a:rPr lang="en-US"/>
              <a:t>3</a:t>
            </a:r>
            <a:r>
              <a:rPr lang="en-US" b="1">
                <a:latin typeface="Lato"/>
                <a:ea typeface="Lato"/>
                <a:cs typeface="Lato"/>
                <a:sym typeface="Lato"/>
              </a:rPr>
              <a:t> was issued</a:t>
            </a:r>
            <a:r>
              <a:rPr lang="en-US"/>
              <a:t> May 19</a:t>
            </a:r>
            <a:r>
              <a:rPr lang="en-US" b="1">
                <a:latin typeface="Lato"/>
                <a:ea typeface="Lato"/>
                <a:cs typeface="Lato"/>
                <a:sym typeface="Lato"/>
              </a:rPr>
              <a:t>, 202</a:t>
            </a:r>
            <a:r>
              <a:rPr lang="en-US"/>
              <a:t>3.</a:t>
            </a:r>
            <a:r>
              <a:rPr lang="en-US" b="1">
                <a:latin typeface="Lato"/>
                <a:ea typeface="Lato"/>
                <a:cs typeface="Lato"/>
                <a:sym typeface="Lato"/>
              </a:rPr>
              <a:t> </a:t>
            </a:r>
            <a:endParaRPr/>
          </a:p>
          <a:p>
            <a:pPr marL="457189" lvl="0" indent="-502909" algn="l" rtl="0">
              <a:lnSpc>
                <a:spcPct val="150000"/>
              </a:lnSpc>
              <a:spcBef>
                <a:spcPts val="585"/>
              </a:spcBef>
              <a:spcAft>
                <a:spcPts val="0"/>
              </a:spcAft>
              <a:buClr>
                <a:schemeClr val="dk1"/>
              </a:buClr>
              <a:buSzPct val="100000"/>
              <a:buFont typeface="Arial"/>
              <a:buChar char="•"/>
            </a:pPr>
            <a:r>
              <a:rPr lang="en-US" b="1">
                <a:latin typeface="Lato"/>
                <a:ea typeface="Lato"/>
                <a:cs typeface="Lato"/>
                <a:sym typeface="Lato"/>
              </a:rPr>
              <a:t>Link to the compliance supplement</a:t>
            </a:r>
            <a:r>
              <a:rPr lang="en-US"/>
              <a:t>:</a:t>
            </a:r>
            <a:r>
              <a:rPr lang="en-US" b="1">
                <a:latin typeface="Lato"/>
                <a:ea typeface="Lato"/>
                <a:cs typeface="Lato"/>
                <a:sym typeface="Lato"/>
              </a:rPr>
              <a:t> </a:t>
            </a:r>
            <a:r>
              <a:rPr lang="en-US" b="1" u="sng">
                <a:solidFill>
                  <a:schemeClr val="hlink"/>
                </a:solidFill>
                <a:latin typeface="Lato"/>
                <a:ea typeface="Lato"/>
                <a:cs typeface="Lato"/>
                <a:sym typeface="Lato"/>
                <a:hlinkClick r:id="rId3"/>
              </a:rPr>
              <a:t>https://www.whitehouse.gov/omb/management/office-federal-financial-management/</a:t>
            </a:r>
            <a:endParaRPr b="1">
              <a:latin typeface="Lato"/>
              <a:ea typeface="Lato"/>
              <a:cs typeface="Lato"/>
              <a:sym typeface="Lato"/>
            </a:endParaRPr>
          </a:p>
          <a:p>
            <a:pPr marL="0" lvl="0" indent="0" algn="l" rtl="0">
              <a:lnSpc>
                <a:spcPct val="150000"/>
              </a:lnSpc>
              <a:spcBef>
                <a:spcPts val="585"/>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8"/>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OMB Compliance Supplement</a:t>
            </a:r>
            <a:endParaRPr/>
          </a:p>
        </p:txBody>
      </p:sp>
      <p:sp>
        <p:nvSpPr>
          <p:cNvPr id="92" name="Google Shape;92;p8"/>
          <p:cNvSpPr txBox="1">
            <a:spLocks noGrp="1"/>
          </p:cNvSpPr>
          <p:nvPr>
            <p:ph type="body" idx="2"/>
          </p:nvPr>
        </p:nvSpPr>
        <p:spPr>
          <a:xfrm>
            <a:off x="627322" y="1228878"/>
            <a:ext cx="10951534" cy="5182556"/>
          </a:xfrm>
          <a:prstGeom prst="rect">
            <a:avLst/>
          </a:prstGeom>
          <a:noFill/>
          <a:ln>
            <a:noFill/>
          </a:ln>
        </p:spPr>
        <p:txBody>
          <a:bodyPr spcFirstLastPara="1" wrap="square" lIns="91425" tIns="45700" rIns="91425" bIns="45700" anchor="t" anchorCtr="0">
            <a:normAutofit/>
          </a:bodyPr>
          <a:lstStyle/>
          <a:p>
            <a:pPr marL="457189" lvl="0" indent="-457189" algn="l" rtl="0">
              <a:lnSpc>
                <a:spcPct val="150000"/>
              </a:lnSpc>
              <a:spcBef>
                <a:spcPts val="0"/>
              </a:spcBef>
              <a:spcAft>
                <a:spcPts val="0"/>
              </a:spcAft>
              <a:buClr>
                <a:schemeClr val="dk1"/>
              </a:buClr>
              <a:buSzPts val="3200"/>
              <a:buFont typeface="Arial"/>
              <a:buChar char="•"/>
            </a:pPr>
            <a:r>
              <a:rPr lang="en-US" b="1">
                <a:latin typeface="Lato"/>
                <a:ea typeface="Lato"/>
                <a:cs typeface="Lato"/>
                <a:sym typeface="Lato"/>
              </a:rPr>
              <a:t>The compliance supplement is made up for 8 parts:</a:t>
            </a:r>
            <a:endParaRPr/>
          </a:p>
          <a:p>
            <a:pPr marL="457041" lvl="1" indent="0" algn="l" rtl="0">
              <a:lnSpc>
                <a:spcPct val="100000"/>
              </a:lnSpc>
              <a:spcBef>
                <a:spcPts val="1085"/>
              </a:spcBef>
              <a:spcAft>
                <a:spcPts val="0"/>
              </a:spcAft>
              <a:buClr>
                <a:srgbClr val="0070C0"/>
              </a:buClr>
              <a:buSzPts val="2300"/>
              <a:buNone/>
            </a:pPr>
            <a:r>
              <a:rPr lang="en-US" b="1">
                <a:solidFill>
                  <a:srgbClr val="0070C0"/>
                </a:solidFill>
                <a:latin typeface="Lato"/>
                <a:ea typeface="Lato"/>
                <a:cs typeface="Lato"/>
                <a:sym typeface="Lato"/>
              </a:rPr>
              <a:t>Part 1 – Background, Purpose, and Applicability</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Part 2 – Matrix of Compliance Requirements</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Part 3 – Compliance Requirements</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Part 4 – Agency Program Requirements</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Part 5 – Cluster of Programs</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Part 6 – Internal Controls</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Part 7 – Guidance for Auditing Programs Not Included in this Compliance Supplement</a:t>
            </a:r>
            <a:endParaRPr/>
          </a:p>
          <a:p>
            <a:pPr marL="457041" lvl="1" indent="0" algn="l" rtl="0">
              <a:lnSpc>
                <a:spcPct val="100000"/>
              </a:lnSpc>
              <a:spcBef>
                <a:spcPts val="500"/>
              </a:spcBef>
              <a:spcAft>
                <a:spcPts val="0"/>
              </a:spcAft>
              <a:buClr>
                <a:srgbClr val="0070C0"/>
              </a:buClr>
              <a:buSzPts val="2300"/>
              <a:buNone/>
            </a:pPr>
            <a:r>
              <a:rPr lang="en-US" b="1">
                <a:solidFill>
                  <a:srgbClr val="0070C0"/>
                </a:solidFill>
                <a:latin typeface="Lato"/>
                <a:ea typeface="Lato"/>
                <a:cs typeface="Lato"/>
                <a:sym typeface="Lato"/>
              </a:rPr>
              <a:t>Part 8 – Appendices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9"/>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solidFill>
                  <a:schemeClr val="lt1"/>
                </a:solidFill>
              </a:rPr>
              <a:t>OMB Compliance Supplement</a:t>
            </a:r>
            <a:endParaRPr/>
          </a:p>
        </p:txBody>
      </p:sp>
      <p:sp>
        <p:nvSpPr>
          <p:cNvPr id="99" name="Google Shape;99;p9"/>
          <p:cNvSpPr txBox="1">
            <a:spLocks noGrp="1"/>
          </p:cNvSpPr>
          <p:nvPr>
            <p:ph type="body" idx="2"/>
          </p:nvPr>
        </p:nvSpPr>
        <p:spPr>
          <a:xfrm>
            <a:off x="627322" y="1228878"/>
            <a:ext cx="10951534" cy="5629121"/>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50000"/>
              </a:lnSpc>
              <a:spcBef>
                <a:spcPts val="0"/>
              </a:spcBef>
              <a:spcAft>
                <a:spcPts val="0"/>
              </a:spcAft>
              <a:buClr>
                <a:schemeClr val="dk1"/>
              </a:buClr>
              <a:buSzPct val="100000"/>
              <a:buNone/>
            </a:pPr>
            <a:r>
              <a:rPr lang="en-US" b="1">
                <a:latin typeface="Lato"/>
                <a:ea typeface="Lato"/>
                <a:cs typeface="Lato"/>
                <a:sym typeface="Lato"/>
              </a:rPr>
              <a:t>Department of Education</a:t>
            </a:r>
            <a:endParaRPr/>
          </a:p>
          <a:p>
            <a:pPr marL="0" marR="0" lvl="0" indent="19049" algn="l" rtl="0">
              <a:lnSpc>
                <a:spcPct val="150000"/>
              </a:lnSpc>
              <a:spcBef>
                <a:spcPts val="585"/>
              </a:spcBef>
              <a:spcAft>
                <a:spcPts val="0"/>
              </a:spcAft>
              <a:buClr>
                <a:srgbClr val="000000"/>
              </a:buClr>
              <a:buSzPct val="82954"/>
              <a:buFont typeface="Lato"/>
              <a:buChar char="•"/>
            </a:pPr>
            <a:r>
              <a:rPr lang="en-US" sz="3200">
                <a:solidFill>
                  <a:srgbClr val="000000"/>
                </a:solidFill>
              </a:rPr>
              <a:t>84.010 Title I Grants to Local Educational Agencies (Title I, Part A Of The ESEA) </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84.011 Migrant Education-State Grant Program (Title I, Part C Of ESEA)</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84.027 Special Education—Grants to States (Idea, Part B) </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84.041 Impact Aid (Title VII of ESEA)</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84.048 Career and Technical Education—Basic Grants to States (Perkins V)</a:t>
            </a:r>
            <a:endParaRPr/>
          </a:p>
          <a:p>
            <a:pPr marL="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84.173 Special Education—Preschool Grants (Idea Preschool)</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84.282 Charter Schools</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84.287 Twenty-First Century Community Learning Centers</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84.365 English Language Acquisition State Grants</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84.367 Supporting Effective Instruction State Grants</a:t>
            </a:r>
            <a:endParaRPr/>
          </a:p>
          <a:p>
            <a:pPr marL="0" marR="0" lvl="0" indent="19049" algn="l" rtl="0">
              <a:lnSpc>
                <a:spcPct val="150000"/>
              </a:lnSpc>
              <a:spcBef>
                <a:spcPts val="0"/>
              </a:spcBef>
              <a:spcAft>
                <a:spcPts val="0"/>
              </a:spcAft>
              <a:buClr>
                <a:srgbClr val="000000"/>
              </a:buClr>
              <a:buSzPct val="82954"/>
              <a:buFont typeface="Lato"/>
              <a:buChar char="•"/>
            </a:pPr>
            <a:r>
              <a:rPr lang="en-US">
                <a:solidFill>
                  <a:srgbClr val="000000"/>
                </a:solidFill>
              </a:rPr>
              <a:t>84.424 Student Support and Academic Enrichment Program</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84.425 Education Stabilization Fund (ESF)</a:t>
            </a:r>
            <a:endParaRPr/>
          </a:p>
          <a:p>
            <a:pPr marL="0" marR="0" lvl="0" indent="19049" algn="l" rtl="0">
              <a:lnSpc>
                <a:spcPct val="150000"/>
              </a:lnSpc>
              <a:spcBef>
                <a:spcPts val="0"/>
              </a:spcBef>
              <a:spcAft>
                <a:spcPts val="0"/>
              </a:spcAft>
              <a:buClr>
                <a:srgbClr val="000000"/>
              </a:buClr>
              <a:buSzPct val="82954"/>
              <a:buFont typeface="Lato"/>
              <a:buChar char="•"/>
            </a:pPr>
            <a:r>
              <a:rPr lang="en-US" sz="3200">
                <a:solidFill>
                  <a:srgbClr val="000000"/>
                </a:solidFill>
              </a:rPr>
              <a:t>84.425D Education Stabilization Fund Under the Coronavirus Aid, Relief, and Economic Security Act </a:t>
            </a:r>
            <a:endParaRPr/>
          </a:p>
        </p:txBody>
      </p:sp>
    </p:spTree>
  </p:cSld>
  <p:clrMapOvr>
    <a:masterClrMapping/>
  </p:clrMapOvr>
</p:sld>
</file>

<file path=ppt/theme/theme1.xml><?xml version="1.0" encoding="utf-8"?>
<a:theme xmlns:a="http://schemas.openxmlformats.org/drawingml/2006/main" name="Sample Templat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3947</Words>
  <Application>Microsoft Office PowerPoint</Application>
  <PresentationFormat>Widescreen</PresentationFormat>
  <Paragraphs>377</Paragraphs>
  <Slides>41</Slides>
  <Notes>41</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Lato</vt:lpstr>
      <vt:lpstr>Calibri</vt:lpstr>
      <vt:lpstr>Lato Black</vt:lpstr>
      <vt:lpstr>Arial</vt:lpstr>
      <vt:lpstr>Sample Template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2024 Accounting Conference - Process of a Single Audit</dc:title>
  <dc:creator>dpifin@dpi.wi.gov</dc:creator>
  <cp:keywords>process, single, audit, department, public, instruction, school, financial, service, wasbo, accounting, conference, 2024</cp:keywords>
  <cp:lastModifiedBy>Huelsman, Scott M.   DPI</cp:lastModifiedBy>
  <cp:revision>1</cp:revision>
  <dcterms:created xsi:type="dcterms:W3CDTF">2021-02-02T17:06:44Z</dcterms:created>
  <dcterms:modified xsi:type="dcterms:W3CDTF">2024-04-11T18:49:55Z</dcterms:modified>
</cp:coreProperties>
</file>