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DM Sans" panose="020F0502020204030204" pitchFamily="2" charset="0"/>
      <p:regular r:id="rId29"/>
      <p:bold r:id="rId30"/>
      <p:italic r:id="rId31"/>
      <p:boldItalic r:id="rId32"/>
    </p:embeddedFont>
    <p:embeddedFont>
      <p:font typeface="Lato" panose="020F0502020204030203" pitchFamily="34" charset="0"/>
      <p:regular r:id="rId33"/>
      <p:bold r:id="rId34"/>
      <p:italic r:id="rId35"/>
      <p:boldItalic r:id="rId36"/>
    </p:embeddedFont>
    <p:embeddedFont>
      <p:font typeface="Lato Black" panose="020F0A02020204030203" pitchFamily="34" charset="0"/>
      <p:bold r:id="rId37"/>
      <p:boldItalic r:id="rId38"/>
    </p:embeddedFont>
    <p:embeddedFont>
      <p:font typeface="Roboto" panose="02000000000000000000" pitchFamily="2"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A4A3A4"/>
          </p15:clr>
        </p15:guide>
        <p15:guide id="2" orient="horz" pos="2358">
          <p15:clr>
            <a:srgbClr val="A4A3A4"/>
          </p15:clr>
        </p15:guide>
        <p15:guide id="3" orient="horz" pos="2868">
          <p15:clr>
            <a:srgbClr val="A4A3A4"/>
          </p15:clr>
        </p15:guide>
        <p15:guide id="4" pos="2863">
          <p15:clr>
            <a:srgbClr val="A4A3A4"/>
          </p15:clr>
        </p15:guide>
        <p15:guide id="5"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804" y="126"/>
      </p:cViewPr>
      <p:guideLst>
        <p:guide pos="2880"/>
        <p:guide orient="horz" pos="2358"/>
        <p:guide orient="horz" pos="2868"/>
        <p:guide pos="2863"/>
        <p:guide pos="28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font" Target="fonts/font1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font" Target="fonts/font12.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 name="Google Shape;4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21ca35e8b1_0_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221ca35e8b1_0_8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sz="1100">
                <a:latin typeface="Lato"/>
                <a:ea typeface="Lato"/>
                <a:cs typeface="Lato"/>
                <a:sym typeface="Lato"/>
              </a:rPr>
              <a:t>Eligible LEAs, Independent Charter School (ICS), CESA and CCDEBs begin receiving payments of Special Education and School Age Parent state aid before audited financial statements are completed and submitted to the DPI. To avoid potential overpayment issues, auditors are required to report questioned costs identified through this program as soon as possible using the </a:t>
            </a:r>
            <a:r>
              <a:rPr lang="en-US" sz="1100" i="1">
                <a:latin typeface="Lato"/>
                <a:ea typeface="Lato"/>
                <a:cs typeface="Lato"/>
                <a:sym typeface="Lato"/>
              </a:rPr>
              <a:t>No Valid Special Education License Report </a:t>
            </a:r>
            <a:r>
              <a:rPr lang="en-US" sz="1100">
                <a:latin typeface="Lato"/>
                <a:ea typeface="Lato"/>
                <a:cs typeface="Lato"/>
                <a:sym typeface="Lato"/>
              </a:rPr>
              <a:t>within WISEgrants for agencies identified with licensing questioned costs.</a:t>
            </a:r>
            <a:endParaRPr/>
          </a:p>
        </p:txBody>
      </p:sp>
      <p:sp>
        <p:nvSpPr>
          <p:cNvPr id="111" name="Google Shape;111;g221ca35e8b1_0_8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21ca35e8b1_0_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g221ca35e8b1_0_9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sz="1100">
                <a:latin typeface="Lato"/>
                <a:ea typeface="Lato"/>
                <a:cs typeface="Lato"/>
                <a:sym typeface="Lato"/>
              </a:rPr>
              <a:t>Eligible LEAs, Independent Charter School (ICS), CESA and CCDEBs begin receiving payments of Special Education and School Age Parent state aid before audited financial statements are completed and submitted to the DPI. To avoid potential overpayment issues, auditors are required to report questioned costs identified through this program as soon as possible using the </a:t>
            </a:r>
            <a:r>
              <a:rPr lang="en-US" sz="1100" i="1">
                <a:latin typeface="Lato"/>
                <a:ea typeface="Lato"/>
                <a:cs typeface="Lato"/>
                <a:sym typeface="Lato"/>
              </a:rPr>
              <a:t>No Valid Special Education License Report </a:t>
            </a:r>
            <a:r>
              <a:rPr lang="en-US" sz="1100">
                <a:latin typeface="Lato"/>
                <a:ea typeface="Lato"/>
                <a:cs typeface="Lato"/>
                <a:sym typeface="Lato"/>
              </a:rPr>
              <a:t>within WISEgrants for agencies identified with licensing questioned costs.</a:t>
            </a:r>
            <a:endParaRPr/>
          </a:p>
        </p:txBody>
      </p:sp>
      <p:sp>
        <p:nvSpPr>
          <p:cNvPr id="119" name="Google Shape;119;g221ca35e8b1_0_9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21ca35e8b1_0_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g221ca35e8b1_0_4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127" name="Google Shape;127;g221ca35e8b1_0_4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21fcf770bc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221fcf770bc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lnSpc>
                <a:spcPct val="115000"/>
              </a:lnSpc>
              <a:spcBef>
                <a:spcPts val="1200"/>
              </a:spcBef>
              <a:spcAft>
                <a:spcPts val="0"/>
              </a:spcAft>
              <a:buSzPts val="1400"/>
              <a:buFont typeface="Roboto"/>
              <a:buAutoNum type="arabicParenR"/>
            </a:pPr>
            <a:r>
              <a:rPr lang="en-US">
                <a:latin typeface="Roboto"/>
                <a:ea typeface="Roboto"/>
                <a:cs typeface="Roboto"/>
                <a:sym typeface="Roboto"/>
              </a:rPr>
              <a:t>This is a fairly common issue we’re seeing, where the Expenditure account for Fund 27 has a different amount than the off-setting Revenue account in Fund 10</a:t>
            </a:r>
            <a:endParaRPr>
              <a:latin typeface="Roboto"/>
              <a:ea typeface="Roboto"/>
              <a:cs typeface="Roboto"/>
              <a:sym typeface="Roboto"/>
            </a:endParaRPr>
          </a:p>
          <a:p>
            <a:pPr marL="457200" lvl="0" indent="-317500" algn="l" rtl="0">
              <a:lnSpc>
                <a:spcPct val="115000"/>
              </a:lnSpc>
              <a:spcBef>
                <a:spcPts val="0"/>
              </a:spcBef>
              <a:spcAft>
                <a:spcPts val="0"/>
              </a:spcAft>
              <a:buSzPts val="1400"/>
              <a:buFont typeface="Roboto"/>
              <a:buAutoNum type="arabicParenR"/>
            </a:pPr>
            <a:r>
              <a:rPr lang="en-US">
                <a:latin typeface="Roboto"/>
                <a:ea typeface="Roboto"/>
                <a:cs typeface="Roboto"/>
                <a:sym typeface="Roboto"/>
              </a:rPr>
              <a:t> Annuity payments and other benefits considered income (detail objects 292, 293, 295, and 296). o This includes only the actual benefit, not fees charged for plan administration.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p>
        </p:txBody>
      </p:sp>
      <p:sp>
        <p:nvSpPr>
          <p:cNvPr id="135" name="Google Shape;135;g221fcf770bc_0_5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21ca35e8b1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g221ca35e8b1_0_5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143" name="Google Shape;143;g221ca35e8b1_0_5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21ca35e8b1_0_10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g221ca35e8b1_0_10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lnSpc>
                <a:spcPct val="115000"/>
              </a:lnSpc>
              <a:spcBef>
                <a:spcPts val="1200"/>
              </a:spcBef>
              <a:spcAft>
                <a:spcPts val="0"/>
              </a:spcAft>
              <a:buSzPts val="1400"/>
              <a:buFont typeface="Roboto"/>
              <a:buAutoNum type="arabicParenR"/>
            </a:pPr>
            <a:r>
              <a:rPr lang="en-US">
                <a:latin typeface="Roboto"/>
                <a:ea typeface="Roboto"/>
                <a:cs typeface="Roboto"/>
                <a:sym typeface="Roboto"/>
              </a:rPr>
              <a:t>This is a fairly common issue we’re seeing, where the Expenditure account for Fund 27 has a different amount than the off-setting Revenue account in Fund 10</a:t>
            </a:r>
            <a:endParaRPr>
              <a:latin typeface="Roboto"/>
              <a:ea typeface="Roboto"/>
              <a:cs typeface="Roboto"/>
              <a:sym typeface="Roboto"/>
            </a:endParaRPr>
          </a:p>
          <a:p>
            <a:pPr marL="457200" lvl="0" indent="-317500" algn="l" rtl="0">
              <a:lnSpc>
                <a:spcPct val="115000"/>
              </a:lnSpc>
              <a:spcBef>
                <a:spcPts val="0"/>
              </a:spcBef>
              <a:spcAft>
                <a:spcPts val="0"/>
              </a:spcAft>
              <a:buSzPts val="1400"/>
              <a:buFont typeface="Roboto"/>
              <a:buAutoNum type="arabicParenR"/>
            </a:pP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p>
        </p:txBody>
      </p:sp>
      <p:sp>
        <p:nvSpPr>
          <p:cNvPr id="151" name="Google Shape;151;g221ca35e8b1_0_10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21ca35e8b1_0_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g221ca35e8b1_0_6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So, this should be a lot easier going forward</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the other part of the audit is reporting compliance are you accurately reporting cost for state aid calculation and federal idea maintenance of effort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we will begin with the program compliance requirements which is no valid license audit staff</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159" name="Google Shape;159;g221ca35e8b1_0_6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21ca35e8b1_0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g221ca35e8b1_0_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So, this should be a lot easier going forward</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the other part of the audit is reporting compliance are you accurately reporting cost for state aid calculation and federal idea maintenance of effort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we will begin with the program compliance requirements which is no no valid license audit staff</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167" name="Google Shape;167;g221ca35e8b1_0_5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21fcf770bc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g221fcf770bc_0_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SzPts val="1100"/>
              <a:buNone/>
            </a:pPr>
            <a:r>
              <a:rPr lang="en-US" i="1">
                <a:highlight>
                  <a:srgbClr val="FFFF00"/>
                </a:highlight>
                <a:latin typeface="Roboto"/>
                <a:ea typeface="Roboto"/>
                <a:cs typeface="Roboto"/>
                <a:sym typeface="Roboto"/>
              </a:rPr>
              <a:t>Must be prescribed by each student's iep</a:t>
            </a:r>
            <a:r>
              <a:rPr lang="en-US" i="1">
                <a:latin typeface="Roboto"/>
                <a:ea typeface="Roboto"/>
                <a:cs typeface="Roboto"/>
                <a:sym typeface="Roboto"/>
              </a:rPr>
              <a:t> </a:t>
            </a:r>
            <a:r>
              <a:rPr lang="en-US">
                <a:latin typeface="Roboto"/>
                <a:ea typeface="Roboto"/>
                <a:cs typeface="Roboto"/>
                <a:sym typeface="Roboto"/>
              </a:rPr>
              <a:t>to be eligible state special education aid or idea grant funding having an iep does not automatically make the student eligible for specialized transportation the student must have specialized transportation in their iep </a:t>
            </a:r>
            <a:endParaRPr>
              <a:latin typeface="Roboto"/>
              <a:ea typeface="Roboto"/>
              <a:cs typeface="Roboto"/>
              <a:sym typeface="Roboto"/>
            </a:endParaRPr>
          </a:p>
          <a:p>
            <a:pPr marL="0" lvl="0" indent="0" algn="l" rtl="0">
              <a:lnSpc>
                <a:spcPct val="115000"/>
              </a:lnSpc>
              <a:spcBef>
                <a:spcPts val="1200"/>
              </a:spcBef>
              <a:spcAft>
                <a:spcPts val="0"/>
              </a:spcAft>
              <a:buSzPts val="1100"/>
              <a:buNone/>
            </a:pPr>
            <a:r>
              <a:rPr lang="en-US">
                <a:latin typeface="Roboto"/>
                <a:ea typeface="Roboto"/>
                <a:cs typeface="Roboto"/>
                <a:sym typeface="Roboto"/>
              </a:rPr>
              <a:t>some exceptions may include anything listed in the student's iep a peer mentor, incidental benefit picked up at the same household and note this is the same household so the whole apartment complex cannot be added to the specialized transportation route</a:t>
            </a:r>
            <a:endParaRPr>
              <a:latin typeface="Roboto"/>
              <a:ea typeface="Roboto"/>
              <a:cs typeface="Roboto"/>
              <a:sym typeface="Roboto"/>
            </a:endParaRPr>
          </a:p>
          <a:p>
            <a:pPr marL="0" lvl="0" indent="0" algn="l" rtl="0">
              <a:lnSpc>
                <a:spcPct val="115000"/>
              </a:lnSpc>
              <a:spcBef>
                <a:spcPts val="1200"/>
              </a:spcBef>
              <a:spcAft>
                <a:spcPts val="0"/>
              </a:spcAft>
              <a:buSzPts val="1100"/>
              <a:buNone/>
            </a:pPr>
            <a:r>
              <a:rPr lang="en-US">
                <a:latin typeface="Roboto"/>
                <a:ea typeface="Roboto"/>
                <a:cs typeface="Roboto"/>
                <a:sym typeface="Roboto"/>
              </a:rPr>
              <a:t>newly homeless students or foster care students for the first 20 days</a:t>
            </a:r>
            <a:endParaRPr>
              <a:latin typeface="Roboto"/>
              <a:ea typeface="Roboto"/>
              <a:cs typeface="Roboto"/>
              <a:sym typeface="Roboto"/>
            </a:endParaRPr>
          </a:p>
          <a:p>
            <a:pPr marL="0" lvl="0" indent="0" algn="l" rtl="0">
              <a:spcBef>
                <a:spcPts val="0"/>
              </a:spcBef>
              <a:spcAft>
                <a:spcPts val="0"/>
              </a:spcAft>
              <a:buNone/>
            </a:pPr>
            <a:endParaRPr/>
          </a:p>
        </p:txBody>
      </p:sp>
      <p:sp>
        <p:nvSpPr>
          <p:cNvPr id="175" name="Google Shape;175;g221fcf770bc_0_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1fcf770bc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1fcf770bc_0_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a student transported on the specialized route supported with special education categorical aid may only be counted for </a:t>
            </a:r>
            <a:r>
              <a:rPr lang="en-US" b="1">
                <a:latin typeface="Roboto"/>
                <a:ea typeface="Roboto"/>
                <a:cs typeface="Roboto"/>
                <a:sym typeface="Roboto"/>
              </a:rPr>
              <a:t>pupil transportation aid </a:t>
            </a:r>
            <a:r>
              <a:rPr lang="en-US">
                <a:latin typeface="Roboto"/>
                <a:ea typeface="Roboto"/>
                <a:cs typeface="Roboto"/>
                <a:sym typeface="Roboto"/>
              </a:rPr>
              <a:t>if the student also rode the regular home to school route during the year due to the addition or removal of specialized transportation services listed in the student's iep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for example the student was riding the regular route and the iep team decided the student should be moved to specialized transportation or vice versa</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transportation needs of special education students is unique to each student as prescribed by each student's iep therefore it may be possible for an iep to include both specialized transportation and regular transportation within the school year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a student with an iep identifying both forms of transportation may also be counted for pupil transportation aid students transported on the specialized route for the entire year may not be counted for pupil transportation aid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also note that a properly licensed support aid on the regular route is aidable while the transportation is fund 10 and can be counted for pupil transportation aid</a:t>
            </a:r>
            <a:endParaRPr/>
          </a:p>
          <a:p>
            <a:pPr marL="0" lvl="0" indent="0" algn="l" rtl="0">
              <a:spcBef>
                <a:spcPts val="0"/>
              </a:spcBef>
              <a:spcAft>
                <a:spcPts val="0"/>
              </a:spcAft>
              <a:buNone/>
            </a:pPr>
            <a:endParaRPr/>
          </a:p>
          <a:p>
            <a:pPr marL="0" lvl="0" indent="0" algn="l" rtl="0">
              <a:spcBef>
                <a:spcPts val="0"/>
              </a:spcBef>
              <a:spcAft>
                <a:spcPts val="0"/>
              </a:spcAft>
              <a:buNone/>
            </a:pPr>
            <a:r>
              <a:rPr lang="en-US"/>
              <a:t>Those costs may include supplemental aides and services on a routine bus route. We encourage LEAs to include students with IEPs to be transported on a regular bus route with their peers; therefore support services for students with IEPs should be considered if that allows the student to be transported on the regular bus route. While the cost for transportation remains in Fund 10, these support services should be coded to Fund 27 and if the cost meets the requirements to be eligible for special education categorical aid the LEA is encouraged to claim that aid. This means it is possible for a student to be eligible for special education categorical aid for support services while being transported on the regular bus route and be eligible for Pupil Transportation Aid. A student who exclusively rides a specialized transportation route may not be counted for Pupil Transportation Aid. </a:t>
            </a:r>
            <a:endParaRPr/>
          </a:p>
        </p:txBody>
      </p:sp>
      <p:sp>
        <p:nvSpPr>
          <p:cNvPr id="183" name="Google Shape;183;g221fcf770bc_0_3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Who?verifying program requirements such as licensure and equipment approvals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the other part of the audit is reporting compliance are you accurately reporting cost for state aid calculation and federal idea maintenance of effort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47" name="Google Shape;4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21fcf770bc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221fcf770bc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you will need prior approval for equipment over ten thousand dollars this is done through the special education team in this document specialized transportation aid eligibility and funding documents there is a section on prior approvals and a link to submit a request</a:t>
            </a:r>
            <a:endParaRPr>
              <a:latin typeface="Roboto"/>
              <a:ea typeface="Roboto"/>
              <a:cs typeface="Roboto"/>
              <a:sym typeface="Roboto"/>
            </a:endParaRPr>
          </a:p>
          <a:p>
            <a:pPr marL="0" lvl="0" indent="0" algn="l" rtl="0">
              <a:spcBef>
                <a:spcPts val="0"/>
              </a:spcBef>
              <a:spcAft>
                <a:spcPts val="0"/>
              </a:spcAft>
              <a:buNone/>
            </a:pPr>
            <a:endParaRPr/>
          </a:p>
        </p:txBody>
      </p:sp>
      <p:sp>
        <p:nvSpPr>
          <p:cNvPr id="192" name="Google Shape;192;g221fcf770bc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SzPts val="1100"/>
              <a:buNone/>
            </a:pPr>
            <a:r>
              <a:rPr lang="en-US">
                <a:latin typeface="Roboto"/>
                <a:ea typeface="Roboto"/>
                <a:cs typeface="Roboto"/>
                <a:sym typeface="Roboto"/>
              </a:rPr>
              <a:t>grant reconciliation is about identifying your gpi identifying your gpo and aligning your reported and expected gpo </a:t>
            </a:r>
            <a:endParaRPr>
              <a:latin typeface="Roboto"/>
              <a:ea typeface="Roboto"/>
              <a:cs typeface="Roboto"/>
              <a:sym typeface="Roboto"/>
            </a:endParaRPr>
          </a:p>
          <a:p>
            <a:pPr marL="0" lvl="0" indent="0" algn="l" rtl="0">
              <a:lnSpc>
                <a:spcPct val="115000"/>
              </a:lnSpc>
              <a:spcBef>
                <a:spcPts val="1200"/>
              </a:spcBef>
              <a:spcAft>
                <a:spcPts val="0"/>
              </a:spcAft>
              <a:buSzPts val="1100"/>
              <a:buNone/>
            </a:pPr>
            <a:r>
              <a:rPr lang="en-US">
                <a:latin typeface="Roboto"/>
                <a:ea typeface="Roboto"/>
                <a:cs typeface="Roboto"/>
                <a:sym typeface="Roboto"/>
              </a:rPr>
              <a:t>Gpo/gpa reports</a:t>
            </a:r>
            <a:endParaRPr>
              <a:latin typeface="Roboto"/>
              <a:ea typeface="Roboto"/>
              <a:cs typeface="Roboto"/>
              <a:sym typeface="Roboto"/>
            </a:endParaRPr>
          </a:p>
        </p:txBody>
      </p:sp>
      <p:sp>
        <p:nvSpPr>
          <p:cNvPr id="200" name="Google Shape;200;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4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there are four issues with grant reconciliation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Step One</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Ensure amounts claimed for IDEA in WISEgrants match Fund 27 Project 340 series expenditures in WDF</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while youre at it, ensure that they also match your Fund 27 Source 730 revenues for those Projects.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Step Two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Identify the Object 380 series expenditures for Grant Payments Out.   Objects 382-Payment to School District - Object 383-Payment to CDEB - Object 386-Payment to CESA.   Objects 387, 389, etc, not payments to aid eligible entities.</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p>
        </p:txBody>
      </p:sp>
      <p:sp>
        <p:nvSpPr>
          <p:cNvPr id="216" name="Google Shape;216;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20996f967c4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g20996f967c4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Yay!</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p>
        </p:txBody>
      </p:sp>
      <p:sp>
        <p:nvSpPr>
          <p:cNvPr id="225" name="Google Shape;225;g20996f967c4_0_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you contracted with CESA with the intent to pay them with IDEA funds but never actually claimed the cost in wise grants but then the cost was still reported on your SE coded to project 340 and you identified the cost as a gpo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spec ed team reaches out to you and says what you have coded in your SE to project 340 does not match what you claimed in wise grants so okay you need to recode the cost to project 019 in the SE and you're done right?</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i="1">
                <a:latin typeface="Roboto"/>
                <a:ea typeface="Roboto"/>
                <a:cs typeface="Roboto"/>
                <a:sym typeface="Roboto"/>
              </a:rPr>
              <a:t>unfortunately, no, you need to remove the cost as a gpo, modify your special education grant payments sent to other entities addendum, contact cesa so they can remove your payment as a gpi which means they need to modify two addendums on their se; the special education grant payments received from other entities addendum and the grant payment received expenditure breakdown addendum.</a:t>
            </a:r>
            <a:endParaRPr i="1">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you can see from this example how easy this can happen and how quickly your gpo and gpi are suddenly off for both you and the cesa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there has also been some confusion when federal funds flow through another agency, most commonly its a CESA as a subgrant or stipend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USDE  has been emphasizing the difference within federal programs between subgranting and contracting particularly in regard to IDEA grants from CESA for example the transition improvement grant lose their federal identity and are coded to project 019 in the se the key is when you use your direct dpi grants state or federal to pay another aid eligible entity they are reported as gpi and gpo</a:t>
            </a:r>
            <a:endParaRPr>
              <a:latin typeface="Roboto"/>
              <a:ea typeface="Roboto"/>
              <a:cs typeface="Roboto"/>
              <a:sym typeface="Roboto"/>
            </a:endParaRPr>
          </a:p>
          <a:p>
            <a:pPr marL="0" lvl="0" indent="0" algn="l" rtl="0">
              <a:spcBef>
                <a:spcPts val="0"/>
              </a:spcBef>
              <a:spcAft>
                <a:spcPts val="0"/>
              </a:spcAft>
              <a:buNone/>
            </a:pPr>
            <a:endParaRPr/>
          </a:p>
        </p:txBody>
      </p:sp>
      <p:sp>
        <p:nvSpPr>
          <p:cNvPr id="234" name="Google Shape;234;p4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4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221ca35e8b1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g221ca35e8b1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Who?</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verifying program requirements such as licensure and equipment approvals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r>
              <a:rPr lang="en-US">
                <a:latin typeface="Roboto"/>
                <a:ea typeface="Roboto"/>
                <a:cs typeface="Roboto"/>
                <a:sym typeface="Roboto"/>
              </a:rPr>
              <a:t>the other part of the audit is reporting compliance are you accurately reporting cost for state aid calculation and federal idea maintenance of effort </a:t>
            </a: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55" name="Google Shape;55;g221ca35e8b1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221ca35e8b1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g221ca35e8b1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63" name="Google Shape;63;g221ca35e8b1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1ca35e8b1_0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g221ca35e8b1_0_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71" name="Google Shape;71;g221ca35e8b1_0_2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21ca35e8b1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g221ca35e8b1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a:p>
            <a:pPr marL="0" lvl="0" indent="0" algn="l" rtl="0">
              <a:lnSpc>
                <a:spcPct val="115000"/>
              </a:lnSpc>
              <a:spcBef>
                <a:spcPts val="1200"/>
              </a:spcBef>
              <a:spcAft>
                <a:spcPts val="0"/>
              </a:spcAft>
              <a:buClr>
                <a:schemeClr val="dk1"/>
              </a:buClr>
              <a:buSzPts val="1100"/>
              <a:buFont typeface="Arial"/>
              <a:buNone/>
            </a:pPr>
            <a:endParaRPr>
              <a:latin typeface="Roboto"/>
              <a:ea typeface="Roboto"/>
              <a:cs typeface="Roboto"/>
              <a:sym typeface="Roboto"/>
            </a:endParaRPr>
          </a:p>
        </p:txBody>
      </p:sp>
      <p:sp>
        <p:nvSpPr>
          <p:cNvPr id="79" name="Google Shape;79;g221ca35e8b1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21fcf770b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g221fcf770bc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sz="1100">
                <a:latin typeface="Lato"/>
                <a:ea typeface="Lato"/>
                <a:cs typeface="Lato"/>
                <a:sym typeface="Lato"/>
              </a:rPr>
              <a:t> Each LEA, Independent Charter School (ICS), CESA and CCDEB has an obligation to employ appropriately licensed staff, including special education staff.  Staff must be appropriately licensed for a special education work assignment listed in state statute for their salary and benefits or contracted cost to be eligible for aid.</a:t>
            </a:r>
            <a:endParaRPr/>
          </a:p>
        </p:txBody>
      </p:sp>
      <p:sp>
        <p:nvSpPr>
          <p:cNvPr id="87" name="Google Shape;87;g221fcf770bc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1fcf770bc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g221fcf770bc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sz="1100">
                <a:latin typeface="Lato"/>
                <a:ea typeface="Lato"/>
                <a:cs typeface="Lato"/>
                <a:sym typeface="Lato"/>
              </a:rPr>
              <a:t>DPI audits the staff assignment information reported by an LEA in the WISEstaff data collection against each individual’s licensure status at the time the audit is conducted.  </a:t>
            </a:r>
            <a:r>
              <a:rPr lang="en-US" sz="1100" u="sng">
                <a:latin typeface="Lato"/>
                <a:ea typeface="Lato"/>
                <a:cs typeface="Lato"/>
                <a:sym typeface="Lato"/>
              </a:rPr>
              <a:t>The salaries and benefits of special education staff without valid license in the audited year are not eligible for Wisconsin special education categorical aid.</a:t>
            </a:r>
            <a:endParaRPr u="sng"/>
          </a:p>
        </p:txBody>
      </p:sp>
      <p:sp>
        <p:nvSpPr>
          <p:cNvPr id="95" name="Google Shape;95;g221fcf770bc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21fcf770bc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g221fcf770bc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sz="1100">
                <a:latin typeface="Lato"/>
                <a:ea typeface="Lato"/>
                <a:cs typeface="Lato"/>
                <a:sym typeface="Lato"/>
              </a:rPr>
              <a:t>Eligible LEAs, Independent Charter School (ICS), CESA and CCDEBs begin receiving payments of Special Education and School Age Parent state aid before audited financial statements are completed and submitted to the DPI. </a:t>
            </a:r>
            <a:r>
              <a:rPr lang="en-US" sz="1100">
                <a:highlight>
                  <a:srgbClr val="F1C232"/>
                </a:highlight>
                <a:latin typeface="Lato"/>
                <a:ea typeface="Lato"/>
                <a:cs typeface="Lato"/>
                <a:sym typeface="Lato"/>
              </a:rPr>
              <a:t>To avoid potential overpayment issues, auditors are required to report questioned costs identified through this program as soon as possible using the </a:t>
            </a:r>
            <a:r>
              <a:rPr lang="en-US" sz="1100" i="1">
                <a:highlight>
                  <a:srgbClr val="F1C232"/>
                </a:highlight>
                <a:latin typeface="Lato"/>
                <a:ea typeface="Lato"/>
                <a:cs typeface="Lato"/>
                <a:sym typeface="Lato"/>
              </a:rPr>
              <a:t>No Valid Special Education License Report </a:t>
            </a:r>
            <a:r>
              <a:rPr lang="en-US" sz="1100">
                <a:highlight>
                  <a:srgbClr val="F1C232"/>
                </a:highlight>
                <a:latin typeface="Lato"/>
                <a:ea typeface="Lato"/>
                <a:cs typeface="Lato"/>
                <a:sym typeface="Lato"/>
              </a:rPr>
              <a:t>within WISEgrants for agencies identified with licensing questioned costs.</a:t>
            </a:r>
            <a:endParaRPr>
              <a:highlight>
                <a:srgbClr val="F1C232"/>
              </a:highlight>
            </a:endParaRPr>
          </a:p>
        </p:txBody>
      </p:sp>
      <p:sp>
        <p:nvSpPr>
          <p:cNvPr id="103" name="Google Shape;103;g221fcf770bc_0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3"/>
        <p:cNvGrpSpPr/>
        <p:nvPr/>
      </p:nvGrpSpPr>
      <p:grpSpPr>
        <a:xfrm>
          <a:off x="0" y="0"/>
          <a:ext cx="0" cy="0"/>
          <a:chOff x="0" y="0"/>
          <a:chExt cx="0" cy="0"/>
        </a:xfrm>
      </p:grpSpPr>
      <p:sp>
        <p:nvSpPr>
          <p:cNvPr id="14" name="Google Shape;14;p2"/>
          <p:cNvSpPr txBox="1">
            <a:spLocks noGrp="1"/>
          </p:cNvSpPr>
          <p:nvPr>
            <p:ph type="body" idx="1"/>
          </p:nvPr>
        </p:nvSpPr>
        <p:spPr>
          <a:xfrm>
            <a:off x="1416575" y="1293834"/>
            <a:ext cx="6311370" cy="1262666"/>
          </a:xfrm>
          <a:prstGeom prst="rect">
            <a:avLst/>
          </a:prstGeom>
          <a:noFill/>
          <a:ln>
            <a:noFill/>
          </a:ln>
        </p:spPr>
        <p:txBody>
          <a:bodyPr spcFirstLastPara="1" wrap="square" lIns="91425" tIns="45700" rIns="91425" bIns="45700" anchor="t" anchorCtr="0">
            <a:noAutofit/>
          </a:bodyPr>
          <a:lstStyle>
            <a:lvl1pPr marL="457200" lvl="0" indent="-228600" algn="ctr">
              <a:lnSpc>
                <a:spcPct val="106111"/>
              </a:lnSpc>
              <a:spcBef>
                <a:spcPts val="0"/>
              </a:spcBef>
              <a:spcAft>
                <a:spcPts val="0"/>
              </a:spcAft>
              <a:buClr>
                <a:srgbClr val="333399"/>
              </a:buClr>
              <a:buSzPts val="3600"/>
              <a:buNone/>
              <a:defRPr sz="3600">
                <a:solidFill>
                  <a:srgbClr val="333399"/>
                </a:solidFill>
                <a:latin typeface="Lato Black"/>
                <a:ea typeface="Lato Black"/>
                <a:cs typeface="Lato Black"/>
                <a:sym typeface="Lato Black"/>
              </a:defRPr>
            </a:lvl1pPr>
            <a:lvl2pPr marL="914400" lvl="1" indent="-228600" algn="l">
              <a:lnSpc>
                <a:spcPct val="150000"/>
              </a:lnSpc>
              <a:spcBef>
                <a:spcPts val="3000"/>
              </a:spcBef>
              <a:spcAft>
                <a:spcPts val="0"/>
              </a:spcAft>
              <a:buClr>
                <a:srgbClr val="333399"/>
              </a:buClr>
              <a:buSzPts val="2637"/>
              <a:buNone/>
              <a:defRPr sz="2637">
                <a:solidFill>
                  <a:srgbClr val="333399"/>
                </a:solidFill>
                <a:latin typeface="Calibri"/>
                <a:ea typeface="Calibri"/>
                <a:cs typeface="Calibri"/>
                <a:sym typeface="Calibri"/>
              </a:defRPr>
            </a:lvl2pPr>
            <a:lvl3pPr marL="1371600" lvl="2"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3pPr>
            <a:lvl4pPr marL="1828800" lvl="3"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4pPr>
            <a:lvl5pPr marL="2286000" lvl="4"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 name="Google Shape;15;p2"/>
          <p:cNvSpPr txBox="1">
            <a:spLocks noGrp="1"/>
          </p:cNvSpPr>
          <p:nvPr>
            <p:ph type="body" idx="2"/>
          </p:nvPr>
        </p:nvSpPr>
        <p:spPr>
          <a:xfrm>
            <a:off x="5458013" y="3035370"/>
            <a:ext cx="2228771" cy="112387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Clr>
                <a:schemeClr val="dk1"/>
              </a:buClr>
              <a:buSzPts val="1800"/>
              <a:buNone/>
              <a:defRPr sz="1800"/>
            </a:lvl1pPr>
            <a:lvl2pPr marL="914400" lvl="1" indent="-228600" algn="l">
              <a:lnSpc>
                <a:spcPct val="100000"/>
              </a:lnSpc>
              <a:spcBef>
                <a:spcPts val="3000"/>
              </a:spcBef>
              <a:spcAft>
                <a:spcPts val="0"/>
              </a:spcAft>
              <a:buClr>
                <a:schemeClr val="dk1"/>
              </a:buClr>
              <a:buSzPts val="1465"/>
              <a:buNone/>
              <a:defRPr sz="1465"/>
            </a:lvl2pPr>
            <a:lvl3pPr marL="1371600" lvl="2" indent="-228600" algn="l">
              <a:lnSpc>
                <a:spcPct val="100000"/>
              </a:lnSpc>
              <a:spcBef>
                <a:spcPts val="375"/>
              </a:spcBef>
              <a:spcAft>
                <a:spcPts val="0"/>
              </a:spcAft>
              <a:buClr>
                <a:schemeClr val="dk1"/>
              </a:buClr>
              <a:buSzPts val="1465"/>
              <a:buNone/>
              <a:defRPr sz="1465"/>
            </a:lvl3pPr>
            <a:lvl4pPr marL="1828800" lvl="3" indent="-228600" algn="l">
              <a:lnSpc>
                <a:spcPct val="100000"/>
              </a:lnSpc>
              <a:spcBef>
                <a:spcPts val="375"/>
              </a:spcBef>
              <a:spcAft>
                <a:spcPts val="0"/>
              </a:spcAft>
              <a:buClr>
                <a:schemeClr val="dk1"/>
              </a:buClr>
              <a:buSzPts val="1465"/>
              <a:buNone/>
              <a:defRPr sz="1465"/>
            </a:lvl4pPr>
            <a:lvl5pPr marL="2286000" lvl="4" indent="-228600" algn="l">
              <a:lnSpc>
                <a:spcPct val="100000"/>
              </a:lnSpc>
              <a:spcBef>
                <a:spcPts val="375"/>
              </a:spcBef>
              <a:spcAft>
                <a:spcPts val="0"/>
              </a:spcAft>
              <a:buClr>
                <a:schemeClr val="dk1"/>
              </a:buClr>
              <a:buSzPts val="1465"/>
              <a:buNone/>
              <a:defRPr sz="1465"/>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16" name="Google Shape;16;p2"/>
          <p:cNvPicPr preferRelativeResize="0"/>
          <p:nvPr/>
        </p:nvPicPr>
        <p:blipFill rotWithShape="1">
          <a:blip r:embed="rId2">
            <a:alphaModFix/>
          </a:blip>
          <a:srcRect t="3724" b="9439"/>
          <a:stretch/>
        </p:blipFill>
        <p:spPr>
          <a:xfrm>
            <a:off x="0" y="3392384"/>
            <a:ext cx="9141824" cy="175111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5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75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75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75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75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75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fade">
                                      <p:cBhvr>
                                        <p:cTn id="37" dur="75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fade">
                                      <p:cBhvr>
                                        <p:cTn id="42" dur="750"/>
                                        <p:tgtEl>
                                          <p:spTgt spid="1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xEl>
                                              <p:pRg st="8" end="8"/>
                                            </p:txEl>
                                          </p:spTgt>
                                        </p:tgtEl>
                                        <p:attrNameLst>
                                          <p:attrName>style.visibility</p:attrName>
                                        </p:attrNameLst>
                                      </p:cBhvr>
                                      <p:to>
                                        <p:strVal val="visible"/>
                                      </p:to>
                                    </p:set>
                                    <p:animEffect transition="in" filter="fade">
                                      <p:cBhvr>
                                        <p:cTn id="47" dur="750"/>
                                        <p:tgtEl>
                                          <p:spTgt spid="14">
                                            <p:txEl>
                                              <p:pRg st="8" end="8"/>
                                            </p:txEl>
                                          </p:spTgt>
                                        </p:tgtEl>
                                      </p:cBhvr>
                                    </p:animEffect>
                                  </p:childTnLst>
                                </p:cTn>
                              </p:par>
                            </p:childTnLst>
                          </p:cTn>
                        </p:par>
                        <p:par>
                          <p:cTn id="48" fill="hold">
                            <p:stCondLst>
                              <p:cond delay="750"/>
                            </p:stCondLst>
                            <p:childTnLst>
                              <p:par>
                                <p:cTn id="49" presetID="10" presetClass="entr" presetSubtype="0" fill="hold" nodeType="afterEffect">
                                  <p:stCondLst>
                                    <p:cond delay="0"/>
                                  </p:stCondLst>
                                  <p:childTnLst>
                                    <p:set>
                                      <p:cBhvr>
                                        <p:cTn id="50" dur="1" fill="hold">
                                          <p:stCondLst>
                                            <p:cond delay="0"/>
                                          </p:stCondLst>
                                        </p:cTn>
                                        <p:tgtEl>
                                          <p:spTgt spid="15">
                                            <p:txEl>
                                              <p:pRg st="0" end="0"/>
                                            </p:txEl>
                                          </p:spTgt>
                                        </p:tgtEl>
                                        <p:attrNameLst>
                                          <p:attrName>style.visibility</p:attrName>
                                        </p:attrNameLst>
                                      </p:cBhvr>
                                      <p:to>
                                        <p:strVal val="visible"/>
                                      </p:to>
                                    </p:set>
                                    <p:animEffect transition="in" filter="fade">
                                      <p:cBhvr>
                                        <p:cTn id="51" dur="750"/>
                                        <p:tgtEl>
                                          <p:spTgt spid="15">
                                            <p:txEl>
                                              <p:pRg st="0" end="0"/>
                                            </p:txEl>
                                          </p:spTgt>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15">
                                            <p:txEl>
                                              <p:pRg st="1" end="1"/>
                                            </p:txEl>
                                          </p:spTgt>
                                        </p:tgtEl>
                                        <p:attrNameLst>
                                          <p:attrName>style.visibility</p:attrName>
                                        </p:attrNameLst>
                                      </p:cBhvr>
                                      <p:to>
                                        <p:strVal val="visible"/>
                                      </p:to>
                                    </p:set>
                                    <p:animEffect transition="in" filter="fade">
                                      <p:cBhvr>
                                        <p:cTn id="55" dur="750"/>
                                        <p:tgtEl>
                                          <p:spTgt spid="15">
                                            <p:txEl>
                                              <p:pRg st="1" end="1"/>
                                            </p:txEl>
                                          </p:spTgt>
                                        </p:tgtEl>
                                      </p:cBhvr>
                                    </p:animEffect>
                                  </p:childTnLst>
                                </p:cTn>
                              </p:par>
                            </p:childTnLst>
                          </p:cTn>
                        </p:par>
                        <p:par>
                          <p:cTn id="56" fill="hold">
                            <p:stCondLst>
                              <p:cond delay="2250"/>
                            </p:stCondLst>
                            <p:childTnLst>
                              <p:par>
                                <p:cTn id="57" presetID="10" presetClass="entr" presetSubtype="0" fill="hold" nodeType="afterEffect">
                                  <p:stCondLst>
                                    <p:cond delay="0"/>
                                  </p:stCondLst>
                                  <p:childTnLst>
                                    <p:set>
                                      <p:cBhvr>
                                        <p:cTn id="58" dur="1" fill="hold">
                                          <p:stCondLst>
                                            <p:cond delay="0"/>
                                          </p:stCondLst>
                                        </p:cTn>
                                        <p:tgtEl>
                                          <p:spTgt spid="15">
                                            <p:txEl>
                                              <p:pRg st="2" end="2"/>
                                            </p:txEl>
                                          </p:spTgt>
                                        </p:tgtEl>
                                        <p:attrNameLst>
                                          <p:attrName>style.visibility</p:attrName>
                                        </p:attrNameLst>
                                      </p:cBhvr>
                                      <p:to>
                                        <p:strVal val="visible"/>
                                      </p:to>
                                    </p:set>
                                    <p:animEffect transition="in" filter="fade">
                                      <p:cBhvr>
                                        <p:cTn id="59" dur="750"/>
                                        <p:tgtEl>
                                          <p:spTgt spid="15">
                                            <p:txEl>
                                              <p:pRg st="2" end="2"/>
                                            </p:txEl>
                                          </p:spTgt>
                                        </p:tgtEl>
                                      </p:cBhvr>
                                    </p:animEffect>
                                  </p:childTnLst>
                                </p:cTn>
                              </p:par>
                            </p:childTnLst>
                          </p:cTn>
                        </p:par>
                        <p:par>
                          <p:cTn id="60" fill="hold">
                            <p:stCondLst>
                              <p:cond delay="3000"/>
                            </p:stCondLst>
                            <p:childTnLst>
                              <p:par>
                                <p:cTn id="61" presetID="10" presetClass="entr" presetSubtype="0" fill="hold" nodeType="afterEffect">
                                  <p:stCondLst>
                                    <p:cond delay="0"/>
                                  </p:stCondLst>
                                  <p:childTnLst>
                                    <p:set>
                                      <p:cBhvr>
                                        <p:cTn id="62" dur="1" fill="hold">
                                          <p:stCondLst>
                                            <p:cond delay="0"/>
                                          </p:stCondLst>
                                        </p:cTn>
                                        <p:tgtEl>
                                          <p:spTgt spid="15">
                                            <p:txEl>
                                              <p:pRg st="3" end="3"/>
                                            </p:txEl>
                                          </p:spTgt>
                                        </p:tgtEl>
                                        <p:attrNameLst>
                                          <p:attrName>style.visibility</p:attrName>
                                        </p:attrNameLst>
                                      </p:cBhvr>
                                      <p:to>
                                        <p:strVal val="visible"/>
                                      </p:to>
                                    </p:set>
                                    <p:animEffect transition="in" filter="fade">
                                      <p:cBhvr>
                                        <p:cTn id="63" dur="750"/>
                                        <p:tgtEl>
                                          <p:spTgt spid="15">
                                            <p:txEl>
                                              <p:pRg st="3" end="3"/>
                                            </p:txEl>
                                          </p:spTgt>
                                        </p:tgtEl>
                                      </p:cBhvr>
                                    </p:animEffect>
                                  </p:childTnLst>
                                </p:cTn>
                              </p:par>
                            </p:childTnLst>
                          </p:cTn>
                        </p:par>
                        <p:par>
                          <p:cTn id="64" fill="hold">
                            <p:stCondLst>
                              <p:cond delay="3750"/>
                            </p:stCondLst>
                            <p:childTnLst>
                              <p:par>
                                <p:cTn id="65" presetID="10" presetClass="entr" presetSubtype="0" fill="hold" nodeType="afterEffect">
                                  <p:stCondLst>
                                    <p:cond delay="0"/>
                                  </p:stCondLst>
                                  <p:childTnLst>
                                    <p:set>
                                      <p:cBhvr>
                                        <p:cTn id="66" dur="1" fill="hold">
                                          <p:stCondLst>
                                            <p:cond delay="0"/>
                                          </p:stCondLst>
                                        </p:cTn>
                                        <p:tgtEl>
                                          <p:spTgt spid="15">
                                            <p:txEl>
                                              <p:pRg st="4" end="4"/>
                                            </p:txEl>
                                          </p:spTgt>
                                        </p:tgtEl>
                                        <p:attrNameLst>
                                          <p:attrName>style.visibility</p:attrName>
                                        </p:attrNameLst>
                                      </p:cBhvr>
                                      <p:to>
                                        <p:strVal val="visible"/>
                                      </p:to>
                                    </p:set>
                                    <p:animEffect transition="in" filter="fade">
                                      <p:cBhvr>
                                        <p:cTn id="67" dur="750"/>
                                        <p:tgtEl>
                                          <p:spTgt spid="15">
                                            <p:txEl>
                                              <p:pRg st="4" end="4"/>
                                            </p:txEl>
                                          </p:spTgt>
                                        </p:tgtEl>
                                      </p:cBhvr>
                                    </p:animEffect>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15">
                                            <p:txEl>
                                              <p:pRg st="5" end="5"/>
                                            </p:txEl>
                                          </p:spTgt>
                                        </p:tgtEl>
                                        <p:attrNameLst>
                                          <p:attrName>style.visibility</p:attrName>
                                        </p:attrNameLst>
                                      </p:cBhvr>
                                      <p:to>
                                        <p:strVal val="visible"/>
                                      </p:to>
                                    </p:set>
                                    <p:animEffect transition="in" filter="fade">
                                      <p:cBhvr>
                                        <p:cTn id="71" dur="750"/>
                                        <p:tgtEl>
                                          <p:spTgt spid="15">
                                            <p:txEl>
                                              <p:pRg st="5" end="5"/>
                                            </p:txEl>
                                          </p:spTgt>
                                        </p:tgtEl>
                                      </p:cBhvr>
                                    </p:animEffect>
                                  </p:childTnLst>
                                </p:cTn>
                              </p:par>
                            </p:childTnLst>
                          </p:cTn>
                        </p:par>
                        <p:par>
                          <p:cTn id="72" fill="hold">
                            <p:stCondLst>
                              <p:cond delay="5250"/>
                            </p:stCondLst>
                            <p:childTnLst>
                              <p:par>
                                <p:cTn id="73" presetID="10" presetClass="entr" presetSubtype="0" fill="hold" nodeType="afterEffect">
                                  <p:stCondLst>
                                    <p:cond delay="0"/>
                                  </p:stCondLst>
                                  <p:childTnLst>
                                    <p:set>
                                      <p:cBhvr>
                                        <p:cTn id="74" dur="1" fill="hold">
                                          <p:stCondLst>
                                            <p:cond delay="0"/>
                                          </p:stCondLst>
                                        </p:cTn>
                                        <p:tgtEl>
                                          <p:spTgt spid="15">
                                            <p:txEl>
                                              <p:pRg st="6" end="6"/>
                                            </p:txEl>
                                          </p:spTgt>
                                        </p:tgtEl>
                                        <p:attrNameLst>
                                          <p:attrName>style.visibility</p:attrName>
                                        </p:attrNameLst>
                                      </p:cBhvr>
                                      <p:to>
                                        <p:strVal val="visible"/>
                                      </p:to>
                                    </p:set>
                                    <p:animEffect transition="in" filter="fade">
                                      <p:cBhvr>
                                        <p:cTn id="75" dur="750"/>
                                        <p:tgtEl>
                                          <p:spTgt spid="15">
                                            <p:txEl>
                                              <p:pRg st="6" end="6"/>
                                            </p:txEl>
                                          </p:spTgt>
                                        </p:tgtEl>
                                      </p:cBhvr>
                                    </p:animEffect>
                                  </p:childTnLst>
                                </p:cTn>
                              </p:par>
                            </p:childTnLst>
                          </p:cTn>
                        </p:par>
                        <p:par>
                          <p:cTn id="76" fill="hold">
                            <p:stCondLst>
                              <p:cond delay="6000"/>
                            </p:stCondLst>
                            <p:childTnLst>
                              <p:par>
                                <p:cTn id="77" presetID="10" presetClass="entr" presetSubtype="0" fill="hold" nodeType="afterEffect">
                                  <p:stCondLst>
                                    <p:cond delay="0"/>
                                  </p:stCondLst>
                                  <p:childTnLst>
                                    <p:set>
                                      <p:cBhvr>
                                        <p:cTn id="78" dur="1" fill="hold">
                                          <p:stCondLst>
                                            <p:cond delay="0"/>
                                          </p:stCondLst>
                                        </p:cTn>
                                        <p:tgtEl>
                                          <p:spTgt spid="15">
                                            <p:txEl>
                                              <p:pRg st="7" end="7"/>
                                            </p:txEl>
                                          </p:spTgt>
                                        </p:tgtEl>
                                        <p:attrNameLst>
                                          <p:attrName>style.visibility</p:attrName>
                                        </p:attrNameLst>
                                      </p:cBhvr>
                                      <p:to>
                                        <p:strVal val="visible"/>
                                      </p:to>
                                    </p:set>
                                    <p:animEffect transition="in" filter="fade">
                                      <p:cBhvr>
                                        <p:cTn id="79" dur="750"/>
                                        <p:tgtEl>
                                          <p:spTgt spid="15">
                                            <p:txEl>
                                              <p:pRg st="7" end="7"/>
                                            </p:txEl>
                                          </p:spTgt>
                                        </p:tgtEl>
                                      </p:cBhvr>
                                    </p:animEffect>
                                  </p:childTnLst>
                                </p:cTn>
                              </p:par>
                            </p:childTnLst>
                          </p:cTn>
                        </p:par>
                        <p:par>
                          <p:cTn id="80" fill="hold">
                            <p:stCondLst>
                              <p:cond delay="6750"/>
                            </p:stCondLst>
                            <p:childTnLst>
                              <p:par>
                                <p:cTn id="81" presetID="10" presetClass="entr" presetSubtype="0" fill="hold" nodeType="afterEffect">
                                  <p:stCondLst>
                                    <p:cond delay="0"/>
                                  </p:stCondLst>
                                  <p:childTnLst>
                                    <p:set>
                                      <p:cBhvr>
                                        <p:cTn id="82" dur="1" fill="hold">
                                          <p:stCondLst>
                                            <p:cond delay="0"/>
                                          </p:stCondLst>
                                        </p:cTn>
                                        <p:tgtEl>
                                          <p:spTgt spid="15">
                                            <p:txEl>
                                              <p:pRg st="8" end="8"/>
                                            </p:txEl>
                                          </p:spTgt>
                                        </p:tgtEl>
                                        <p:attrNameLst>
                                          <p:attrName>style.visibility</p:attrName>
                                        </p:attrNameLst>
                                      </p:cBhvr>
                                      <p:to>
                                        <p:strVal val="visible"/>
                                      </p:to>
                                    </p:set>
                                    <p:animEffect transition="in" filter="fade">
                                      <p:cBhvr>
                                        <p:cTn id="83" dur="75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only">
  <p:cSld name="Text only">
    <p:spTree>
      <p:nvGrpSpPr>
        <p:cNvPr id="1" name="Shape 17"/>
        <p:cNvGrpSpPr/>
        <p:nvPr/>
      </p:nvGrpSpPr>
      <p:grpSpPr>
        <a:xfrm>
          <a:off x="0" y="0"/>
          <a:ext cx="0" cy="0"/>
          <a:chOff x="0" y="0"/>
          <a:chExt cx="0" cy="0"/>
        </a:xfrm>
      </p:grpSpPr>
      <p:sp>
        <p:nvSpPr>
          <p:cNvPr id="18" name="Google Shape;18;p3"/>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19" name="Google Shape;19;p3"/>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3"/>
          <p:cNvSpPr txBox="1">
            <a:spLocks noGrp="1"/>
          </p:cNvSpPr>
          <p:nvPr>
            <p:ph type="body" idx="2"/>
          </p:nvPr>
        </p:nvSpPr>
        <p:spPr>
          <a:xfrm>
            <a:off x="2052028" y="1197429"/>
            <a:ext cx="5046877" cy="2512779"/>
          </a:xfrm>
          <a:prstGeom prst="rect">
            <a:avLst/>
          </a:prstGeom>
          <a:noFill/>
          <a:ln>
            <a:noFill/>
          </a:ln>
        </p:spPr>
        <p:txBody>
          <a:bodyPr spcFirstLastPara="1" wrap="square" lIns="91425" tIns="45700" rIns="91425" bIns="45700" anchor="t" anchorCtr="0">
            <a:normAutofit/>
          </a:bodyPr>
          <a:lstStyle>
            <a:lvl1pPr marL="457200" lvl="0" indent="-381000" algn="l">
              <a:lnSpc>
                <a:spcPct val="150000"/>
              </a:lnSpc>
              <a:spcBef>
                <a:spcPts val="0"/>
              </a:spcBef>
              <a:spcAft>
                <a:spcPts val="0"/>
              </a:spcAft>
              <a:buClr>
                <a:schemeClr val="dk1"/>
              </a:buClr>
              <a:buSzPts val="2400"/>
              <a:buFont typeface="Arial"/>
              <a:buChar char="•"/>
              <a:defRPr sz="2400" b="1"/>
            </a:lvl1pPr>
            <a:lvl2pPr marL="914400" lvl="1" indent="-228600" algn="l">
              <a:lnSpc>
                <a:spcPct val="150000"/>
              </a:lnSpc>
              <a:spcBef>
                <a:spcPts val="439"/>
              </a:spcBef>
              <a:spcAft>
                <a:spcPts val="0"/>
              </a:spcAft>
              <a:buClr>
                <a:schemeClr val="dk1"/>
              </a:buClr>
              <a:buSzPts val="1758"/>
              <a:buNone/>
              <a:defRPr sz="1758"/>
            </a:lvl2pPr>
            <a:lvl3pPr marL="1371600" lvl="2" indent="-228600" algn="l">
              <a:lnSpc>
                <a:spcPct val="90000"/>
              </a:lnSpc>
              <a:spcBef>
                <a:spcPts val="375"/>
              </a:spcBef>
              <a:spcAft>
                <a:spcPts val="0"/>
              </a:spcAft>
              <a:buClr>
                <a:schemeClr val="dk1"/>
              </a:buClr>
              <a:buSzPts val="1758"/>
              <a:buNone/>
              <a:defRPr sz="1758"/>
            </a:lvl3pPr>
            <a:lvl4pPr marL="1828800" lvl="3" indent="-228600" algn="l">
              <a:lnSpc>
                <a:spcPct val="90000"/>
              </a:lnSpc>
              <a:spcBef>
                <a:spcPts val="375"/>
              </a:spcBef>
              <a:spcAft>
                <a:spcPts val="0"/>
              </a:spcAft>
              <a:buClr>
                <a:schemeClr val="dk1"/>
              </a:buClr>
              <a:buSzPts val="1758"/>
              <a:buNone/>
              <a:defRPr sz="1758"/>
            </a:lvl4pPr>
            <a:lvl5pPr marL="2286000" lvl="4" indent="-228600" algn="l">
              <a:lnSpc>
                <a:spcPct val="90000"/>
              </a:lnSpc>
              <a:spcBef>
                <a:spcPts val="375"/>
              </a:spcBef>
              <a:spcAft>
                <a:spcPts val="0"/>
              </a:spcAft>
              <a:buClr>
                <a:schemeClr val="dk1"/>
              </a:buClr>
              <a:buSzPts val="1758"/>
              <a:buNone/>
              <a:defRPr sz="1758"/>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21" name="Google Shape;21;p3"/>
          <p:cNvPicPr preferRelativeResize="0"/>
          <p:nvPr/>
        </p:nvPicPr>
        <p:blipFill rotWithShape="1">
          <a:blip r:embed="rId2">
            <a:alphaModFix/>
          </a:blip>
          <a:srcRect l="109" t="7102" b="33564"/>
          <a:stretch/>
        </p:blipFill>
        <p:spPr>
          <a:xfrm>
            <a:off x="-8814" y="3710690"/>
            <a:ext cx="9152873" cy="143629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XL image">
  <p:cSld name="XL image">
    <p:spTree>
      <p:nvGrpSpPr>
        <p:cNvPr id="1" name="Shape 22"/>
        <p:cNvGrpSpPr/>
        <p:nvPr/>
      </p:nvGrpSpPr>
      <p:grpSpPr>
        <a:xfrm>
          <a:off x="0" y="0"/>
          <a:ext cx="0" cy="0"/>
          <a:chOff x="0" y="0"/>
          <a:chExt cx="0" cy="0"/>
        </a:xfrm>
      </p:grpSpPr>
      <p:sp>
        <p:nvSpPr>
          <p:cNvPr id="23" name="Google Shape;23;p4"/>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24" name="Google Shape;24;p4"/>
          <p:cNvPicPr preferRelativeResize="0"/>
          <p:nvPr/>
        </p:nvPicPr>
        <p:blipFill rotWithShape="1">
          <a:blip r:embed="rId2">
            <a:alphaModFix/>
          </a:blip>
          <a:srcRect l="109" t="7102" b="33564"/>
          <a:stretch/>
        </p:blipFill>
        <p:spPr>
          <a:xfrm>
            <a:off x="-8873" y="4598378"/>
            <a:ext cx="9152873" cy="57150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25"/>
        <p:cNvGrpSpPr/>
        <p:nvPr/>
      </p:nvGrpSpPr>
      <p:grpSpPr>
        <a:xfrm>
          <a:off x="0" y="0"/>
          <a:ext cx="0" cy="0"/>
          <a:chOff x="0" y="0"/>
          <a:chExt cx="0" cy="0"/>
        </a:xfrm>
      </p:grpSpPr>
      <p:sp>
        <p:nvSpPr>
          <p:cNvPr id="26" name="Google Shape;26;p5"/>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a:solidFill>
                <a:schemeClr val="dk1"/>
              </a:solidFill>
              <a:latin typeface="Lato Black"/>
              <a:ea typeface="Lato Black"/>
              <a:cs typeface="Lato Black"/>
              <a:sym typeface="Lato Black"/>
            </a:endParaRPr>
          </a:p>
        </p:txBody>
      </p:sp>
      <p:sp>
        <p:nvSpPr>
          <p:cNvPr id="27" name="Google Shape;27;p5"/>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 name="Google Shape;28;p5"/>
          <p:cNvSpPr>
            <a:spLocks noGrp="1"/>
          </p:cNvSpPr>
          <p:nvPr>
            <p:ph type="media" idx="2"/>
          </p:nvPr>
        </p:nvSpPr>
        <p:spPr>
          <a:xfrm>
            <a:off x="2042012" y="1304873"/>
            <a:ext cx="5045075" cy="253047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R="0" lvl="1"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R="0" lvl="2"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pic>
        <p:nvPicPr>
          <p:cNvPr id="29" name="Google Shape;29;p5"/>
          <p:cNvPicPr preferRelativeResize="0"/>
          <p:nvPr/>
        </p:nvPicPr>
        <p:blipFill rotWithShape="1">
          <a:blip r:embed="rId2">
            <a:alphaModFix/>
          </a:blip>
          <a:srcRect l="109" t="7102" b="33564"/>
          <a:stretch/>
        </p:blipFill>
        <p:spPr>
          <a:xfrm>
            <a:off x="-8814" y="3710690"/>
            <a:ext cx="9152873" cy="143629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imary Content">
  <p:cSld name="Primary Content">
    <p:spTree>
      <p:nvGrpSpPr>
        <p:cNvPr id="1" name="Shape 30"/>
        <p:cNvGrpSpPr/>
        <p:nvPr/>
      </p:nvGrpSpPr>
      <p:grpSpPr>
        <a:xfrm>
          <a:off x="0" y="0"/>
          <a:ext cx="0" cy="0"/>
          <a:chOff x="0" y="0"/>
          <a:chExt cx="0" cy="0"/>
        </a:xfrm>
      </p:grpSpPr>
      <p:cxnSp>
        <p:nvCxnSpPr>
          <p:cNvPr id="31" name="Google Shape;31;p6"/>
          <p:cNvCxnSpPr/>
          <p:nvPr/>
        </p:nvCxnSpPr>
        <p:spPr>
          <a:xfrm rot="10800000">
            <a:off x="258529" y="235910"/>
            <a:ext cx="0" cy="674400"/>
          </a:xfrm>
          <a:prstGeom prst="straightConnector1">
            <a:avLst/>
          </a:prstGeom>
          <a:noFill/>
          <a:ln w="63500" cap="flat" cmpd="sng">
            <a:solidFill>
              <a:srgbClr val="1A2A8D"/>
            </a:solidFill>
            <a:prstDash val="solid"/>
            <a:miter lim="400000"/>
            <a:headEnd type="none" w="sm" len="sm"/>
            <a:tailEnd type="none" w="sm" len="sm"/>
          </a:ln>
        </p:spPr>
      </p:cxnSp>
      <p:sp>
        <p:nvSpPr>
          <p:cNvPr id="32" name="Google Shape;32;p6"/>
          <p:cNvSpPr/>
          <p:nvPr/>
        </p:nvSpPr>
        <p:spPr>
          <a:xfrm>
            <a:off x="-38689" y="4693231"/>
            <a:ext cx="9221400" cy="448800"/>
          </a:xfrm>
          <a:prstGeom prst="rect">
            <a:avLst/>
          </a:prstGeom>
          <a:gradFill>
            <a:gsLst>
              <a:gs pos="0">
                <a:srgbClr val="152170"/>
              </a:gs>
              <a:gs pos="100000">
                <a:srgbClr val="1A2A8D"/>
              </a:gs>
            </a:gsLst>
            <a:lin ang="5400012" scaled="0"/>
          </a:gra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192782"/>
              </a:buClr>
              <a:buSzPts val="1200"/>
              <a:buFont typeface="DM Sans"/>
              <a:buNone/>
            </a:pPr>
            <a:endParaRPr sz="1200" b="0" i="1" u="none" strike="noStrike" cap="none">
              <a:solidFill>
                <a:srgbClr val="192782"/>
              </a:solidFill>
              <a:latin typeface="DM Sans"/>
              <a:ea typeface="DM Sans"/>
              <a:cs typeface="DM Sans"/>
              <a:sym typeface="DM Sans"/>
            </a:endParaRPr>
          </a:p>
        </p:txBody>
      </p:sp>
      <p:pic>
        <p:nvPicPr>
          <p:cNvPr id="33" name="Google Shape;33;p6" descr="Image"/>
          <p:cNvPicPr preferRelativeResize="0"/>
          <p:nvPr/>
        </p:nvPicPr>
        <p:blipFill rotWithShape="1">
          <a:blip r:embed="rId2">
            <a:alphaModFix/>
          </a:blip>
          <a:srcRect/>
          <a:stretch/>
        </p:blipFill>
        <p:spPr>
          <a:xfrm>
            <a:off x="7998765" y="4766025"/>
            <a:ext cx="1050905" cy="303123"/>
          </a:xfrm>
          <a:prstGeom prst="rect">
            <a:avLst/>
          </a:prstGeom>
          <a:noFill/>
          <a:ln>
            <a:noFill/>
          </a:ln>
        </p:spPr>
      </p:pic>
      <p:sp>
        <p:nvSpPr>
          <p:cNvPr id="34" name="Google Shape;34;p6"/>
          <p:cNvSpPr txBox="1">
            <a:spLocks noGrp="1"/>
          </p:cNvSpPr>
          <p:nvPr>
            <p:ph type="sldNum" idx="12"/>
          </p:nvPr>
        </p:nvSpPr>
        <p:spPr>
          <a:xfrm>
            <a:off x="4491323" y="4905375"/>
            <a:ext cx="156600" cy="177000"/>
          </a:xfrm>
          <a:prstGeom prst="rect">
            <a:avLst/>
          </a:prstGeom>
          <a:noFill/>
          <a:ln>
            <a:noFill/>
          </a:ln>
        </p:spPr>
        <p:txBody>
          <a:bodyPr spcFirstLastPara="1" wrap="square" lIns="19050" tIns="19050" rIns="19050" bIns="19050" anchor="t" anchorCtr="0">
            <a:spAutoFit/>
          </a:bodyPr>
          <a:lstStyle>
            <a:lvl1pPr marL="0" marR="0" lvl="0"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1pPr>
            <a:lvl2pPr marL="0" marR="0" lvl="1"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2pPr>
            <a:lvl3pPr marL="0" marR="0" lvl="2"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3pPr>
            <a:lvl4pPr marL="0" marR="0" lvl="3"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4pPr>
            <a:lvl5pPr marL="0" marR="0" lvl="4"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5pPr>
            <a:lvl6pPr marL="0" marR="0" lvl="5"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6pPr>
            <a:lvl7pPr marL="0" marR="0" lvl="6"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7pPr>
            <a:lvl8pPr marL="0" marR="0" lvl="7"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8pPr>
            <a:lvl9pPr marL="0" marR="0" lvl="8"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5"/>
        <p:cNvGrpSpPr/>
        <p:nvPr/>
      </p:nvGrpSpPr>
      <p:grpSpPr>
        <a:xfrm>
          <a:off x="0" y="0"/>
          <a:ext cx="0" cy="0"/>
          <a:chOff x="0" y="0"/>
          <a:chExt cx="0" cy="0"/>
        </a:xfrm>
      </p:grpSpPr>
      <p:sp>
        <p:nvSpPr>
          <p:cNvPr id="36" name="Google Shape;36;p7"/>
          <p:cNvSpPr txBox="1">
            <a:spLocks noGrp="1"/>
          </p:cNvSpPr>
          <p:nvPr>
            <p:ph type="sldNum" idx="12"/>
          </p:nvPr>
        </p:nvSpPr>
        <p:spPr>
          <a:xfrm>
            <a:off x="4491323" y="4905375"/>
            <a:ext cx="156600" cy="177000"/>
          </a:xfrm>
          <a:prstGeom prst="rect">
            <a:avLst/>
          </a:prstGeom>
          <a:noFill/>
          <a:ln>
            <a:noFill/>
          </a:ln>
        </p:spPr>
        <p:txBody>
          <a:bodyPr spcFirstLastPara="1" wrap="square" lIns="19050" tIns="19050" rIns="19050" bIns="19050" anchor="t" anchorCtr="0">
            <a:spAutoFit/>
          </a:bodyPr>
          <a:lstStyle>
            <a:lvl1pPr marL="0" marR="0" lvl="0"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1pPr>
            <a:lvl2pPr marL="0" marR="0" lvl="1"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2pPr>
            <a:lvl3pPr marL="0" marR="0" lvl="2"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3pPr>
            <a:lvl4pPr marL="0" marR="0" lvl="3"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4pPr>
            <a:lvl5pPr marL="0" marR="0" lvl="4"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5pPr>
            <a:lvl6pPr marL="0" marR="0" lvl="5"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6pPr>
            <a:lvl7pPr marL="0" marR="0" lvl="6"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7pPr>
            <a:lvl8pPr marL="0" marR="0" lvl="7"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8pPr>
            <a:lvl9pPr marL="0" marR="0" lvl="8" indent="0" algn="ctr" rtl="0">
              <a:lnSpc>
                <a:spcPct val="100000"/>
              </a:lnSpc>
              <a:spcBef>
                <a:spcPts val="0"/>
              </a:spcBef>
              <a:spcAft>
                <a:spcPts val="0"/>
              </a:spcAft>
              <a:buClr>
                <a:srgbClr val="000000"/>
              </a:buClr>
              <a:buSzPts val="900"/>
              <a:buFont typeface="DM Sans"/>
              <a:buNone/>
              <a:defRPr sz="900" b="0" i="0" u="none" strike="noStrike" cap="none">
                <a:solidFill>
                  <a:srgbClr val="000000"/>
                </a:solidFill>
                <a:latin typeface="DM Sans"/>
                <a:ea typeface="DM Sans"/>
                <a:cs typeface="DM Sans"/>
                <a:sym typeface="DM Sans"/>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body" idx="1"/>
          </p:nvPr>
        </p:nvSpPr>
        <p:spPr>
          <a:xfrm>
            <a:off x="2184116" y="1364104"/>
            <a:ext cx="4762552" cy="2478963"/>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L="914400" marR="0" lvl="1" indent="-228600"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 name="Google Shape;11;p1"/>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12" name="Google Shape;12;p1"/>
          <p:cNvSpPr txBox="1">
            <a:spLocks noGrp="1"/>
          </p:cNvSpPr>
          <p:nvPr>
            <p:ph type="title"/>
          </p:nvPr>
        </p:nvSpPr>
        <p:spPr>
          <a:xfrm>
            <a:off x="616258" y="0"/>
            <a:ext cx="7886700" cy="914400"/>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lt1"/>
              </a:buClr>
              <a:buSzPts val="3600"/>
              <a:buFont typeface="Lato Black"/>
              <a:buNone/>
              <a:defRPr sz="3600" b="0" i="0" u="none" strike="noStrike" cap="none">
                <a:solidFill>
                  <a:schemeClr val="lt1"/>
                </a:solidFill>
                <a:latin typeface="Lato Black"/>
                <a:ea typeface="Lato Black"/>
                <a:cs typeface="Lato Black"/>
                <a:sym typeface="Lato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u/0/d/1ev1O5BTl3n8XOoyqcpPCfuKROEgGHs6MbUybUuRtiqU/edit"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dpi.wi.gov/sfs/finances/wufar/accounting-issues-example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dpi.wi.gov/sites/default/files/imce/sped/pdf/act-105-funding.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dpi.wi.gov/sfs/requesting-special-education-aid-vehicle-equipment-purchases-over-10000"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dpi.wi.gov/sites/default/files/imce/sfs/pdf/2023_Wisconsin_School_District_Audit_Manual.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dpi.wi.gov/sfs/requesting-special-education-aid-vehicle-equipment-purchases-over-10000"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dpi.wi.gov/sites/default/files/imce/sfs/pdf/SPED_Tran_Aid_Elig_.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docs.legis.wisconsin.gov/document/statutes/115.88(7)"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dpi.wi.gov/sfs/finances/auditors/overview"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hyperlink" Target="mailto:ricardo.cruz@dpi.wi.gov" TargetMode="External"/><Relationship Id="rId5" Type="http://schemas.openxmlformats.org/officeDocument/2006/relationships/hyperlink" Target="https://dpi.wi.gov/sfs/sped-no-valid-license-nvlquestioned-cost-process-fy-2021-22" TargetMode="External"/><Relationship Id="rId4" Type="http://schemas.openxmlformats.org/officeDocument/2006/relationships/hyperlink" Target="http://dpi.wi.gov/sfs/aid/special-ed/sped-sap/overvie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url?client=internal-element-cse&amp;cx=012012553761441775853:itqvwm_yb2u&amp;q=https://dpi.wi.gov/sites/default/files/imce/sfs/pdf/2023_Wisconsin_School_District_Audit_Manual.pdf&amp;sa=U&amp;ved=2ahUKEwir_Muv6_aEAxWwmIkEHYa7BmYQFnoECAkQAg&amp;usg=AOvVaw2QlFW5ltY87dcoPk0kh7wp"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ocs.legis.wisconsin.gov/document/statutes/20.255(2)(b)"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dpi.wi.gov/sites/default/files/imce/sfs/pdf/2023_Wisconsin_School_District_Audit_Manual.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pi.wi.gov/sites/default/files/imce/sfs/pdf/2023_Wisconsin_School_District_Audit_Manual.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pi.wi.gov/sfs/aid/special-ed/sped-sap/eligibility"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elo.wieducatorlicensing.org/datamart/publicSearchMenu.do"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dpi.wi.gov/wisegrants/technical-assistanc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8"/>
          <p:cNvSpPr txBox="1">
            <a:spLocks noGrp="1"/>
          </p:cNvSpPr>
          <p:nvPr>
            <p:ph type="body" idx="1"/>
          </p:nvPr>
        </p:nvSpPr>
        <p:spPr>
          <a:xfrm>
            <a:off x="1416575" y="1293834"/>
            <a:ext cx="6311400" cy="12627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333399"/>
              </a:buClr>
              <a:buSzPts val="1000"/>
              <a:buFont typeface="Arial"/>
              <a:buNone/>
            </a:pPr>
            <a:r>
              <a:rPr lang="en-US" sz="4900" b="1" i="0" u="none" strike="noStrike" cap="none" dirty="0">
                <a:solidFill>
                  <a:srgbClr val="333399"/>
                </a:solidFill>
                <a:latin typeface="Lato"/>
                <a:ea typeface="Lato"/>
                <a:cs typeface="Lato"/>
                <a:sym typeface="Lato"/>
              </a:rPr>
              <a:t>Special Education </a:t>
            </a:r>
            <a:endParaRPr sz="4500" dirty="0"/>
          </a:p>
          <a:p>
            <a:pPr marL="0" marR="0" lvl="0" indent="0" algn="ctr" rtl="0">
              <a:lnSpc>
                <a:spcPct val="90000"/>
              </a:lnSpc>
              <a:spcBef>
                <a:spcPts val="0"/>
              </a:spcBef>
              <a:spcAft>
                <a:spcPts val="0"/>
              </a:spcAft>
              <a:buClr>
                <a:srgbClr val="333399"/>
              </a:buClr>
              <a:buSzPts val="1000"/>
              <a:buFont typeface="Arial"/>
              <a:buNone/>
            </a:pPr>
            <a:r>
              <a:rPr lang="en-US" sz="4900" b="1" i="0" u="none" strike="noStrike" cap="none" dirty="0">
                <a:solidFill>
                  <a:srgbClr val="333399"/>
                </a:solidFill>
                <a:latin typeface="Lato"/>
                <a:ea typeface="Lato"/>
                <a:cs typeface="Lato"/>
                <a:sym typeface="Lato"/>
              </a:rPr>
              <a:t>Fiscal Auditing</a:t>
            </a:r>
            <a:endParaRPr sz="4900" dirty="0"/>
          </a:p>
        </p:txBody>
      </p:sp>
      <p:sp>
        <p:nvSpPr>
          <p:cNvPr id="43" name="Google Shape;43;p8"/>
          <p:cNvSpPr txBox="1"/>
          <p:nvPr/>
        </p:nvSpPr>
        <p:spPr>
          <a:xfrm>
            <a:off x="4979046" y="3068713"/>
            <a:ext cx="4131000" cy="1149300"/>
          </a:xfrm>
          <a:prstGeom prst="rect">
            <a:avLst/>
          </a:prstGeom>
          <a:noFill/>
          <a:ln>
            <a:noFill/>
          </a:ln>
        </p:spPr>
        <p:txBody>
          <a:bodyPr spcFirstLastPara="1" wrap="square" lIns="91425" tIns="45700" rIns="91425" bIns="45700" anchor="t" anchorCtr="0">
            <a:noAutofit/>
          </a:bodyPr>
          <a:lstStyle/>
          <a:p>
            <a:pPr marL="152400" marR="0" lvl="0" indent="0" algn="l" rtl="0">
              <a:lnSpc>
                <a:spcPct val="89698"/>
              </a:lnSpc>
              <a:spcBef>
                <a:spcPts val="0"/>
              </a:spcBef>
              <a:spcAft>
                <a:spcPts val="0"/>
              </a:spcAft>
              <a:buClr>
                <a:schemeClr val="dk1"/>
              </a:buClr>
              <a:buSzPts val="1757"/>
              <a:buFont typeface="Arial"/>
              <a:buNone/>
            </a:pPr>
            <a:r>
              <a:rPr lang="en-US" sz="1757" b="1">
                <a:solidFill>
                  <a:schemeClr val="dk1"/>
                </a:solidFill>
                <a:latin typeface="Lato"/>
                <a:ea typeface="Lato"/>
                <a:cs typeface="Lato"/>
                <a:sym typeface="Lato"/>
              </a:rPr>
              <a:t>Rick Cruz</a:t>
            </a:r>
            <a:endParaRPr sz="1757" b="1">
              <a:solidFill>
                <a:schemeClr val="dk1"/>
              </a:solidFill>
              <a:latin typeface="Lato"/>
              <a:ea typeface="Lato"/>
              <a:cs typeface="Lato"/>
              <a:sym typeface="Lato"/>
            </a:endParaRPr>
          </a:p>
          <a:p>
            <a:pPr marL="152400" marR="0" lvl="0" indent="0" algn="l" rtl="0">
              <a:lnSpc>
                <a:spcPct val="89698"/>
              </a:lnSpc>
              <a:spcBef>
                <a:spcPts val="0"/>
              </a:spcBef>
              <a:spcAft>
                <a:spcPts val="0"/>
              </a:spcAft>
              <a:buClr>
                <a:schemeClr val="dk1"/>
              </a:buClr>
              <a:buSzPts val="1757"/>
              <a:buFont typeface="Arial"/>
              <a:buNone/>
            </a:pPr>
            <a:r>
              <a:rPr lang="en-US" sz="1757" b="1">
                <a:solidFill>
                  <a:schemeClr val="dk1"/>
                </a:solidFill>
                <a:latin typeface="Lato"/>
                <a:ea typeface="Lato"/>
                <a:cs typeface="Lato"/>
                <a:sym typeface="Lato"/>
              </a:rPr>
              <a:t>Matt Baier</a:t>
            </a:r>
            <a:endParaRPr sz="1757" b="1">
              <a:solidFill>
                <a:schemeClr val="dk1"/>
              </a:solidFill>
              <a:latin typeface="Lato"/>
              <a:ea typeface="Lato"/>
              <a:cs typeface="Lato"/>
              <a:sym typeface="Lato"/>
            </a:endParaRPr>
          </a:p>
          <a:p>
            <a:pPr marL="152400" marR="0" lvl="0" indent="0" algn="l" rtl="0">
              <a:lnSpc>
                <a:spcPct val="89698"/>
              </a:lnSpc>
              <a:spcBef>
                <a:spcPts val="0"/>
              </a:spcBef>
              <a:spcAft>
                <a:spcPts val="0"/>
              </a:spcAft>
              <a:buClr>
                <a:schemeClr val="dk1"/>
              </a:buClr>
              <a:buSzPts val="1757"/>
              <a:buFont typeface="Arial"/>
              <a:buNone/>
            </a:pPr>
            <a:r>
              <a:rPr lang="en-US" sz="1757" b="1" i="0" u="none" strike="noStrike" cap="none">
                <a:solidFill>
                  <a:schemeClr val="dk1"/>
                </a:solidFill>
                <a:latin typeface="Lato"/>
                <a:ea typeface="Lato"/>
                <a:cs typeface="Lato"/>
                <a:sym typeface="Lato"/>
              </a:rPr>
              <a:t>School Financial Services Team</a:t>
            </a:r>
            <a:endParaRPr/>
          </a:p>
          <a:p>
            <a:pPr marL="152400" marR="0" lvl="0" indent="0" algn="l" rtl="0">
              <a:lnSpc>
                <a:spcPct val="89698"/>
              </a:lnSpc>
              <a:spcBef>
                <a:spcPts val="0"/>
              </a:spcBef>
              <a:spcAft>
                <a:spcPts val="0"/>
              </a:spcAft>
              <a:buClr>
                <a:schemeClr val="dk1"/>
              </a:buClr>
              <a:buSzPts val="1757"/>
              <a:buFont typeface="Arial"/>
              <a:buNone/>
            </a:pPr>
            <a:r>
              <a:rPr lang="en-US" sz="1757" b="1" i="0" u="none" strike="noStrike" cap="none">
                <a:solidFill>
                  <a:schemeClr val="dk1"/>
                </a:solidFill>
                <a:latin typeface="Lato"/>
                <a:ea typeface="Lato"/>
                <a:cs typeface="Lato"/>
                <a:sym typeface="Lato"/>
              </a:rPr>
              <a:t>WASBO Accounting Conference 20</a:t>
            </a:r>
            <a:r>
              <a:rPr lang="en-US" sz="1757" b="1">
                <a:solidFill>
                  <a:schemeClr val="dk1"/>
                </a:solidFill>
                <a:latin typeface="Lato"/>
                <a:ea typeface="Lato"/>
                <a:cs typeface="Lato"/>
                <a:sym typeface="Lato"/>
              </a:rPr>
              <a:t>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No Valid License Report</a:t>
            </a:r>
            <a:endParaRPr/>
          </a:p>
        </p:txBody>
      </p:sp>
      <p:sp>
        <p:nvSpPr>
          <p:cNvPr id="114" name="Google Shape;114;p17"/>
          <p:cNvSpPr txBox="1"/>
          <p:nvPr/>
        </p:nvSpPr>
        <p:spPr>
          <a:xfrm>
            <a:off x="260775" y="1094375"/>
            <a:ext cx="8603700" cy="354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200">
                <a:solidFill>
                  <a:schemeClr val="dk1"/>
                </a:solidFill>
                <a:latin typeface="Lato"/>
                <a:ea typeface="Lato"/>
                <a:cs typeface="Lato"/>
                <a:sym typeface="Lato"/>
              </a:rPr>
              <a:t>Report lists staff information including position/area, license information, and reason for ineligibility</a:t>
            </a: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r>
              <a:rPr lang="en-US" sz="2200">
                <a:solidFill>
                  <a:schemeClr val="dk1"/>
                </a:solidFill>
                <a:latin typeface="Lato"/>
                <a:ea typeface="Lato"/>
                <a:cs typeface="Lato"/>
                <a:sym typeface="Lato"/>
              </a:rPr>
              <a:t>LEA completes the report by adding the Object (salaries, benefits, or contracted costs), Function, Project (011, 019, or 340 series), and compensation Amount (which must tie back to the Special Education Annual Report)</a:t>
            </a:r>
            <a:endParaRPr sz="2200">
              <a:solidFill>
                <a:schemeClr val="dk1"/>
              </a:solidFill>
              <a:latin typeface="Lato"/>
              <a:ea typeface="Lato"/>
              <a:cs typeface="Lato"/>
              <a:sym typeface="Lato"/>
            </a:endParaRPr>
          </a:p>
          <a:p>
            <a:pPr marL="0" marR="0" lvl="0" indent="0" algn="l" rtl="0">
              <a:lnSpc>
                <a:spcPct val="100000"/>
              </a:lnSpc>
              <a:spcBef>
                <a:spcPts val="600"/>
              </a:spcBef>
              <a:spcAft>
                <a:spcPts val="0"/>
              </a:spcAft>
              <a:buClr>
                <a:schemeClr val="dk1"/>
              </a:buClr>
              <a:buSzPts val="2400"/>
              <a:buFont typeface="Arial"/>
              <a:buNone/>
            </a:pPr>
            <a:endParaRPr sz="2200">
              <a:solidFill>
                <a:schemeClr val="dk1"/>
              </a:solidFill>
              <a:latin typeface="Lato"/>
              <a:ea typeface="Lato"/>
              <a:cs typeface="Lato"/>
              <a:sym typeface="Lato"/>
            </a:endParaRPr>
          </a:p>
          <a:p>
            <a:pPr marL="0" marR="0" lvl="0" indent="0" algn="l" rtl="0">
              <a:lnSpc>
                <a:spcPct val="100000"/>
              </a:lnSpc>
              <a:spcBef>
                <a:spcPts val="600"/>
              </a:spcBef>
              <a:spcAft>
                <a:spcPts val="0"/>
              </a:spcAft>
              <a:buClr>
                <a:schemeClr val="dk1"/>
              </a:buClr>
              <a:buSzPts val="2400"/>
              <a:buFont typeface="Arial"/>
              <a:buNone/>
            </a:pPr>
            <a:r>
              <a:rPr lang="en-US" sz="2200">
                <a:solidFill>
                  <a:schemeClr val="dk1"/>
                </a:solidFill>
                <a:latin typeface="Lato"/>
                <a:ea typeface="Lato"/>
                <a:cs typeface="Lato"/>
                <a:sym typeface="Lato"/>
              </a:rPr>
              <a:t>Voluntary option for agency users to provide agency response. Does not guarantee any change in the questioned cost</a:t>
            </a:r>
            <a:endParaRPr sz="2200">
              <a:solidFill>
                <a:schemeClr val="dk1"/>
              </a:solidFill>
              <a:latin typeface="Lato"/>
              <a:ea typeface="Lato"/>
              <a:cs typeface="Lato"/>
              <a:sym typeface="Lato"/>
            </a:endParaRPr>
          </a:p>
        </p:txBody>
      </p:sp>
      <p:sp>
        <p:nvSpPr>
          <p:cNvPr id="115" name="Google Shape;115;p17"/>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13</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No Valid License Report</a:t>
            </a:r>
            <a:endParaRPr/>
          </a:p>
        </p:txBody>
      </p:sp>
      <p:sp>
        <p:nvSpPr>
          <p:cNvPr id="122" name="Google Shape;122;p18"/>
          <p:cNvSpPr txBox="1"/>
          <p:nvPr/>
        </p:nvSpPr>
        <p:spPr>
          <a:xfrm>
            <a:off x="260775" y="1094375"/>
            <a:ext cx="8603700" cy="354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200">
                <a:solidFill>
                  <a:schemeClr val="dk1"/>
                </a:solidFill>
                <a:latin typeface="Lato"/>
                <a:ea typeface="Lato"/>
                <a:cs typeface="Lato"/>
                <a:sym typeface="Lato"/>
              </a:rPr>
              <a:t>LEA submits the NVL Audit amounts to DPI through the report</a:t>
            </a: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r>
              <a:rPr lang="en-US" sz="2200">
                <a:solidFill>
                  <a:schemeClr val="dk1"/>
                </a:solidFill>
                <a:latin typeface="Lato"/>
                <a:ea typeface="Lato"/>
                <a:cs typeface="Lato"/>
                <a:sym typeface="Lato"/>
              </a:rPr>
              <a:t>Due before audited financial statements</a:t>
            </a:r>
            <a:endParaRPr sz="800"/>
          </a:p>
          <a:p>
            <a:pPr marL="342900" marR="0" lvl="1" indent="0" algn="l" rtl="0">
              <a:lnSpc>
                <a:spcPct val="100000"/>
              </a:lnSpc>
              <a:spcBef>
                <a:spcPts val="1200"/>
              </a:spcBef>
              <a:spcAft>
                <a:spcPts val="0"/>
              </a:spcAft>
              <a:buClr>
                <a:schemeClr val="dk1"/>
              </a:buClr>
              <a:buSzPts val="2000"/>
              <a:buFont typeface="Lato"/>
              <a:buNone/>
            </a:pPr>
            <a:r>
              <a:rPr lang="en-US" sz="2200" i="0" u="none" strike="noStrike" cap="none">
                <a:solidFill>
                  <a:schemeClr val="dk1"/>
                </a:solidFill>
                <a:latin typeface="Lato"/>
                <a:ea typeface="Lato"/>
                <a:cs typeface="Lato"/>
                <a:sym typeface="Lato"/>
              </a:rPr>
              <a:t>Aid payments begin in November</a:t>
            </a:r>
            <a:endParaRPr sz="2200">
              <a:solidFill>
                <a:schemeClr val="dk1"/>
              </a:solidFill>
              <a:latin typeface="Lato"/>
              <a:ea typeface="Lato"/>
              <a:cs typeface="Lato"/>
              <a:sym typeface="Lato"/>
            </a:endParaRPr>
          </a:p>
          <a:p>
            <a:pPr marL="342900" marR="0" lvl="1" indent="0" algn="l" rtl="0">
              <a:lnSpc>
                <a:spcPct val="100000"/>
              </a:lnSpc>
              <a:spcBef>
                <a:spcPts val="1200"/>
              </a:spcBef>
              <a:spcAft>
                <a:spcPts val="0"/>
              </a:spcAft>
              <a:buClr>
                <a:schemeClr val="dk1"/>
              </a:buClr>
              <a:buSzPts val="2000"/>
              <a:buFont typeface="Lato"/>
              <a:buNone/>
            </a:pPr>
            <a:r>
              <a:rPr lang="en-US" sz="2200">
                <a:solidFill>
                  <a:schemeClr val="dk1"/>
                </a:solidFill>
                <a:latin typeface="Lato"/>
                <a:ea typeface="Lato"/>
                <a:cs typeface="Lato"/>
                <a:sym typeface="Lato"/>
              </a:rPr>
              <a:t>No Valid License process completed </a:t>
            </a:r>
            <a:r>
              <a:rPr lang="en-US" sz="2200" i="0" u="none" strike="noStrike" cap="none">
                <a:solidFill>
                  <a:schemeClr val="dk1"/>
                </a:solidFill>
                <a:latin typeface="Lato"/>
                <a:ea typeface="Lato"/>
                <a:cs typeface="Lato"/>
                <a:sym typeface="Lato"/>
              </a:rPr>
              <a:t>in September</a:t>
            </a:r>
            <a:endParaRPr sz="1600"/>
          </a:p>
          <a:p>
            <a:pPr marL="152400" marR="0" lvl="0" indent="0" algn="l" rtl="0">
              <a:lnSpc>
                <a:spcPct val="100000"/>
              </a:lnSpc>
              <a:spcBef>
                <a:spcPts val="1200"/>
              </a:spcBef>
              <a:spcAft>
                <a:spcPts val="0"/>
              </a:spcAft>
              <a:buClr>
                <a:schemeClr val="dk1"/>
              </a:buClr>
              <a:buSzPts val="2800"/>
              <a:buFont typeface="Arial"/>
              <a:buNone/>
            </a:pPr>
            <a:endParaRPr sz="1200" b="1"/>
          </a:p>
          <a:p>
            <a:pPr marL="152400" marR="0" lvl="0" indent="0" algn="l" rtl="0">
              <a:lnSpc>
                <a:spcPct val="100000"/>
              </a:lnSpc>
              <a:spcBef>
                <a:spcPts val="600"/>
              </a:spcBef>
              <a:spcAft>
                <a:spcPts val="0"/>
              </a:spcAft>
              <a:buClr>
                <a:schemeClr val="dk1"/>
              </a:buClr>
              <a:buSzPts val="2400"/>
              <a:buFont typeface="Arial"/>
              <a:buNone/>
            </a:pPr>
            <a:r>
              <a:rPr lang="en-US" sz="2200" b="1" u="sng">
                <a:solidFill>
                  <a:schemeClr val="hlink"/>
                </a:solidFill>
                <a:latin typeface="Lato"/>
                <a:ea typeface="Lato"/>
                <a:cs typeface="Lato"/>
                <a:sym typeface="Lato"/>
                <a:hlinkClick r:id="rId3"/>
              </a:rPr>
              <a:t>NVL Audit Report - Guidance for the Field</a:t>
            </a:r>
            <a:r>
              <a:rPr lang="en-US" sz="2200" b="1">
                <a:solidFill>
                  <a:schemeClr val="dk1"/>
                </a:solidFill>
                <a:latin typeface="Lato"/>
                <a:ea typeface="Lato"/>
                <a:cs typeface="Lato"/>
                <a:sym typeface="Lato"/>
              </a:rPr>
              <a:t> </a:t>
            </a:r>
            <a:r>
              <a:rPr lang="en-US" sz="2200">
                <a:solidFill>
                  <a:schemeClr val="dk1"/>
                </a:solidFill>
                <a:latin typeface="Lato"/>
                <a:ea typeface="Lato"/>
                <a:cs typeface="Lato"/>
                <a:sym typeface="Lato"/>
              </a:rPr>
              <a:t>technical assistance</a:t>
            </a:r>
            <a:endParaRPr sz="2200">
              <a:solidFill>
                <a:schemeClr val="dk1"/>
              </a:solidFill>
              <a:latin typeface="Lato"/>
              <a:ea typeface="Lato"/>
              <a:cs typeface="Lato"/>
              <a:sym typeface="Lato"/>
            </a:endParaRPr>
          </a:p>
        </p:txBody>
      </p:sp>
      <p:sp>
        <p:nvSpPr>
          <p:cNvPr id="123" name="Google Shape;123;p18"/>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13</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9"/>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600"/>
              <a:buNone/>
            </a:pPr>
            <a:r>
              <a:rPr lang="en-US"/>
              <a:t>Special Education Audit Program</a:t>
            </a:r>
            <a:endParaRPr/>
          </a:p>
        </p:txBody>
      </p:sp>
      <p:sp>
        <p:nvSpPr>
          <p:cNvPr id="130" name="Google Shape;130;p19"/>
          <p:cNvSpPr txBox="1"/>
          <p:nvPr/>
        </p:nvSpPr>
        <p:spPr>
          <a:xfrm>
            <a:off x="386775" y="1140074"/>
            <a:ext cx="8413800" cy="36639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1000"/>
              </a:spcBef>
              <a:spcAft>
                <a:spcPts val="0"/>
              </a:spcAft>
              <a:buClr>
                <a:schemeClr val="dk1"/>
              </a:buClr>
              <a:buSzPts val="2000"/>
              <a:buFont typeface="Lato"/>
              <a:buChar char="●"/>
            </a:pPr>
            <a:r>
              <a:rPr lang="en-US" sz="2000" b="1" u="sng">
                <a:solidFill>
                  <a:schemeClr val="hlink"/>
                </a:solidFill>
                <a:latin typeface="Lato"/>
                <a:ea typeface="Lato"/>
                <a:cs typeface="Lato"/>
                <a:sym typeface="Lato"/>
                <a:hlinkClick r:id="rId3"/>
              </a:rPr>
              <a:t>WUFAR coding</a:t>
            </a:r>
            <a:endParaRPr sz="1700" b="1">
              <a:solidFill>
                <a:schemeClr val="dk1"/>
              </a:solidFill>
              <a:latin typeface="Lato"/>
              <a:ea typeface="Lato"/>
              <a:cs typeface="Lato"/>
              <a:sym typeface="Lato"/>
            </a:endParaRPr>
          </a:p>
          <a:p>
            <a:pPr marL="914400" marR="0" lvl="1"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Activities Allowed or Unallowed/Allowable Costs 2.2.2.1</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Compliance Requirement 2.2.2.1.2</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Agencies required to report fiscal information to DPI using WUFAR under Fund 27</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Findings under this requirement not required unless auditor believes expenditures were either </a:t>
            </a:r>
            <a:r>
              <a:rPr lang="en-US" sz="1700" u="sng">
                <a:solidFill>
                  <a:schemeClr val="dk1"/>
                </a:solidFill>
                <a:latin typeface="Lato"/>
                <a:ea typeface="Lato"/>
                <a:cs typeface="Lato"/>
                <a:sym typeface="Lato"/>
              </a:rPr>
              <a:t>deliberately </a:t>
            </a:r>
            <a:r>
              <a:rPr lang="en-US" sz="1700">
                <a:solidFill>
                  <a:schemeClr val="dk1"/>
                </a:solidFill>
                <a:latin typeface="Lato"/>
                <a:ea typeface="Lato"/>
                <a:cs typeface="Lato"/>
                <a:sym typeface="Lato"/>
              </a:rPr>
              <a:t>miscoded for the purpose of receiving aid or grant funds, meeting IDEA Maintenance of Effort OR miscoded as of a result of a significant and/or ongoing management concern.</a:t>
            </a:r>
            <a:endParaRPr sz="1700">
              <a:solidFill>
                <a:schemeClr val="dk1"/>
              </a:solidFill>
              <a:latin typeface="Lato"/>
              <a:ea typeface="Lato"/>
              <a:cs typeface="Lato"/>
              <a:sym typeface="Lato"/>
            </a:endParaRPr>
          </a:p>
          <a:p>
            <a:pPr marL="0" lvl="0" indent="0" algn="l" rtl="0">
              <a:spcBef>
                <a:spcPts val="2400"/>
              </a:spcBef>
              <a:spcAft>
                <a:spcPts val="0"/>
              </a:spcAft>
              <a:buNone/>
            </a:pPr>
            <a:endParaRPr sz="2400" b="1">
              <a:solidFill>
                <a:schemeClr val="dk1"/>
              </a:solidFill>
              <a:latin typeface="Lato"/>
              <a:ea typeface="Lato"/>
              <a:cs typeface="Lato"/>
              <a:sym typeface="Lato"/>
            </a:endParaRPr>
          </a:p>
        </p:txBody>
      </p:sp>
      <p:sp>
        <p:nvSpPr>
          <p:cNvPr id="131" name="Google Shape;131;p19"/>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0"/>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Proper WUFAR Coding</a:t>
            </a:r>
            <a:endParaRPr/>
          </a:p>
        </p:txBody>
      </p:sp>
      <p:sp>
        <p:nvSpPr>
          <p:cNvPr id="138" name="Google Shape;138;p20"/>
          <p:cNvSpPr txBox="1"/>
          <p:nvPr/>
        </p:nvSpPr>
        <p:spPr>
          <a:xfrm>
            <a:off x="177650" y="980075"/>
            <a:ext cx="8769900" cy="3650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439"/>
              </a:spcBef>
              <a:spcAft>
                <a:spcPts val="0"/>
              </a:spcAft>
              <a:buNone/>
            </a:pPr>
            <a:r>
              <a:rPr lang="en-US" sz="1800">
                <a:latin typeface="Lato"/>
                <a:ea typeface="Lato"/>
                <a:cs typeface="Lato"/>
                <a:sym typeface="Lato"/>
              </a:rPr>
              <a:t>Possible scenarios to check to ensure Fund 27 costs are reported correctly:</a:t>
            </a:r>
            <a:endParaRPr sz="1800">
              <a:latin typeface="Lato"/>
              <a:ea typeface="Lato"/>
              <a:cs typeface="Lato"/>
              <a:sym typeface="Lato"/>
            </a:endParaRPr>
          </a:p>
          <a:p>
            <a:pPr marL="457200" marR="0" lvl="0" indent="-342900" algn="l" rtl="0">
              <a:lnSpc>
                <a:spcPct val="115000"/>
              </a:lnSpc>
              <a:spcBef>
                <a:spcPts val="1000"/>
              </a:spcBef>
              <a:spcAft>
                <a:spcPts val="0"/>
              </a:spcAft>
              <a:buSzPts val="1800"/>
              <a:buFont typeface="Lato"/>
              <a:buAutoNum type="arabicParenR"/>
            </a:pPr>
            <a:r>
              <a:rPr lang="en-US" sz="1800">
                <a:latin typeface="Lato"/>
                <a:ea typeface="Lato"/>
                <a:cs typeface="Lato"/>
                <a:sym typeface="Lato"/>
              </a:rPr>
              <a:t>Check to make sure that all accounts are pushing to WISEdata Finance and have appropriate Project Codes assigned.</a:t>
            </a:r>
            <a:endParaRPr sz="1800">
              <a:latin typeface="Lato"/>
              <a:ea typeface="Lato"/>
              <a:cs typeface="Lato"/>
              <a:sym typeface="Lato"/>
            </a:endParaRPr>
          </a:p>
          <a:p>
            <a:pPr marL="457200" marR="0" lvl="0" indent="-342900" algn="l" rtl="0">
              <a:lnSpc>
                <a:spcPct val="115000"/>
              </a:lnSpc>
              <a:spcBef>
                <a:spcPts val="1000"/>
              </a:spcBef>
              <a:spcAft>
                <a:spcPts val="0"/>
              </a:spcAft>
              <a:buSzPts val="1800"/>
              <a:buFont typeface="Lato"/>
              <a:buAutoNum type="arabicParenR"/>
            </a:pPr>
            <a:r>
              <a:rPr lang="en-US" sz="1800">
                <a:latin typeface="Lato"/>
                <a:ea typeface="Lato"/>
                <a:cs typeface="Lato"/>
                <a:sym typeface="Lato"/>
              </a:rPr>
              <a:t>Please review 290 Object codes to make sure you are coding as aidable only the eligible 290 objects to project 011 (292, 293, 295, 296 only)</a:t>
            </a:r>
            <a:endParaRPr sz="1800">
              <a:latin typeface="Lato"/>
              <a:ea typeface="Lato"/>
              <a:cs typeface="Lato"/>
              <a:sym typeface="Lato"/>
            </a:endParaRPr>
          </a:p>
          <a:p>
            <a:pPr marL="457200" marR="0" lvl="0" indent="-342900" algn="l" rtl="0">
              <a:lnSpc>
                <a:spcPct val="115000"/>
              </a:lnSpc>
              <a:spcBef>
                <a:spcPts val="1000"/>
              </a:spcBef>
              <a:spcAft>
                <a:spcPts val="0"/>
              </a:spcAft>
              <a:buSzPts val="1800"/>
              <a:buFont typeface="Lato"/>
              <a:buAutoNum type="arabicParenR"/>
            </a:pPr>
            <a:r>
              <a:rPr lang="en-US" sz="1800">
                <a:latin typeface="Lato"/>
                <a:ea typeface="Lato"/>
                <a:cs typeface="Lato"/>
                <a:sym typeface="Lato"/>
              </a:rPr>
              <a:t>Look for any Fund 27 accounts that did not get updated to the new Special Education Coordination or Pupil Services functions. Accounts still tied to the retired functions do not get pushed to WISEdata Finance at all.  </a:t>
            </a:r>
            <a:endParaRPr sz="1800">
              <a:latin typeface="Lato"/>
              <a:ea typeface="Lato"/>
              <a:cs typeface="Lato"/>
              <a:sym typeface="Lato"/>
            </a:endParaRPr>
          </a:p>
          <a:p>
            <a:pPr marL="914400" marR="0" lvl="1" indent="-342900" algn="l" rtl="0">
              <a:lnSpc>
                <a:spcPct val="115000"/>
              </a:lnSpc>
              <a:spcBef>
                <a:spcPts val="1000"/>
              </a:spcBef>
              <a:spcAft>
                <a:spcPts val="1000"/>
              </a:spcAft>
              <a:buSzPts val="1800"/>
              <a:buFont typeface="Lato"/>
              <a:buAutoNum type="alphaLcParenR"/>
            </a:pPr>
            <a:r>
              <a:rPr lang="en-US" sz="1800">
                <a:latin typeface="Lato"/>
                <a:ea typeface="Lato"/>
                <a:cs typeface="Lato"/>
                <a:sym typeface="Lato"/>
              </a:rPr>
              <a:t>Most of the ‘lost’ expenditures have been tied back to 223300 - which need to reclassified as either 223310 or 223390.</a:t>
            </a:r>
            <a:endParaRPr sz="1800">
              <a:latin typeface="Lato"/>
              <a:ea typeface="Lato"/>
              <a:cs typeface="Lato"/>
              <a:sym typeface="Lato"/>
            </a:endParaRPr>
          </a:p>
        </p:txBody>
      </p:sp>
      <p:sp>
        <p:nvSpPr>
          <p:cNvPr id="139" name="Google Shape;139;p20"/>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24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1"/>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600"/>
              <a:buNone/>
            </a:pPr>
            <a:r>
              <a:rPr lang="en-US"/>
              <a:t>Special Education Audit Program</a:t>
            </a:r>
            <a:endParaRPr/>
          </a:p>
        </p:txBody>
      </p:sp>
      <p:sp>
        <p:nvSpPr>
          <p:cNvPr id="146" name="Google Shape;146;p21"/>
          <p:cNvSpPr txBox="1"/>
          <p:nvPr/>
        </p:nvSpPr>
        <p:spPr>
          <a:xfrm>
            <a:off x="386775" y="1140074"/>
            <a:ext cx="8413800" cy="36639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1000"/>
              </a:spcBef>
              <a:spcAft>
                <a:spcPts val="0"/>
              </a:spcAft>
              <a:buClr>
                <a:schemeClr val="dk1"/>
              </a:buClr>
              <a:buSzPts val="2000"/>
              <a:buFont typeface="Lato"/>
              <a:buChar char="●"/>
            </a:pPr>
            <a:r>
              <a:rPr lang="en-US" sz="2000" b="1">
                <a:solidFill>
                  <a:schemeClr val="dk1"/>
                </a:solidFill>
                <a:latin typeface="Lato"/>
                <a:ea typeface="Lato"/>
                <a:cs typeface="Lato"/>
                <a:sym typeface="Lato"/>
              </a:rPr>
              <a:t>Fund 27 accounting</a:t>
            </a:r>
            <a:endParaRPr sz="1700" b="1">
              <a:solidFill>
                <a:schemeClr val="dk1"/>
              </a:solidFill>
              <a:latin typeface="Lato"/>
              <a:ea typeface="Lato"/>
              <a:cs typeface="Lato"/>
              <a:sym typeface="Lato"/>
            </a:endParaRPr>
          </a:p>
          <a:p>
            <a:pPr marL="914400" marR="0" lvl="1"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Activities Allowed or Unallowed/Allowable Costs 2.2.2.1</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Compliance Requirement 2.2.2.1.3</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LEA’s general ledger for Fund 27 must support expenditures reported through the Special Education Annual Report, formerly the PI-1505-SE</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Creating new reporting in the Wisconsin School Finance Portal (WiSFiP) for 2024-25 forward</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Will pull in LEA financial data through WISEdata Finance</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Same finding requirements as 2.2.2.1.2</a:t>
            </a:r>
            <a:endParaRPr sz="1700">
              <a:solidFill>
                <a:schemeClr val="dk1"/>
              </a:solidFill>
              <a:latin typeface="Lato"/>
              <a:ea typeface="Lato"/>
              <a:cs typeface="Lato"/>
              <a:sym typeface="Lato"/>
            </a:endParaRPr>
          </a:p>
          <a:p>
            <a:pPr marL="0" lvl="0" indent="0" algn="l" rtl="0">
              <a:spcBef>
                <a:spcPts val="2400"/>
              </a:spcBef>
              <a:spcAft>
                <a:spcPts val="0"/>
              </a:spcAft>
              <a:buNone/>
            </a:pPr>
            <a:endParaRPr sz="2400" b="1">
              <a:solidFill>
                <a:schemeClr val="dk1"/>
              </a:solidFill>
              <a:latin typeface="Lato"/>
              <a:ea typeface="Lato"/>
              <a:cs typeface="Lato"/>
              <a:sym typeface="Lato"/>
            </a:endParaRPr>
          </a:p>
        </p:txBody>
      </p:sp>
      <p:sp>
        <p:nvSpPr>
          <p:cNvPr id="147" name="Google Shape;147;p21"/>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2"/>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Proper WUFAR Coding</a:t>
            </a:r>
            <a:endParaRPr/>
          </a:p>
        </p:txBody>
      </p:sp>
      <p:sp>
        <p:nvSpPr>
          <p:cNvPr id="154" name="Google Shape;154;p22"/>
          <p:cNvSpPr txBox="1"/>
          <p:nvPr/>
        </p:nvSpPr>
        <p:spPr>
          <a:xfrm>
            <a:off x="427025" y="1133525"/>
            <a:ext cx="8229600" cy="3496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439"/>
              </a:spcBef>
              <a:spcAft>
                <a:spcPts val="0"/>
              </a:spcAft>
              <a:buNone/>
            </a:pPr>
            <a:r>
              <a:rPr lang="en-US" sz="1800">
                <a:latin typeface="Lato"/>
                <a:ea typeface="Lato"/>
                <a:cs typeface="Lato"/>
                <a:sym typeface="Lato"/>
              </a:rPr>
              <a:t>Possible scenarios to check to ensure Fund 27 costs are reported correctly:</a:t>
            </a:r>
            <a:endParaRPr sz="1800">
              <a:latin typeface="Lato"/>
              <a:ea typeface="Lato"/>
              <a:cs typeface="Lato"/>
              <a:sym typeface="Lato"/>
            </a:endParaRPr>
          </a:p>
          <a:p>
            <a:pPr marL="457200" marR="0" lvl="0" indent="-342900" algn="l" rtl="0">
              <a:lnSpc>
                <a:spcPct val="115000"/>
              </a:lnSpc>
              <a:spcBef>
                <a:spcPts val="1000"/>
              </a:spcBef>
              <a:spcAft>
                <a:spcPts val="0"/>
              </a:spcAft>
              <a:buSzPts val="1800"/>
              <a:buFont typeface="Lato"/>
              <a:buAutoNum type="arabicParenR"/>
            </a:pPr>
            <a:r>
              <a:rPr lang="en-US" sz="1800">
                <a:latin typeface="Lato"/>
                <a:ea typeface="Lato"/>
                <a:cs typeface="Lato"/>
                <a:sym typeface="Lato"/>
              </a:rPr>
              <a:t>Ensure the Fund 27 / Fund 10 off-setting Fund Transfer Revenue and Expenditure accounts are equal and Fund 27 </a:t>
            </a:r>
            <a:endParaRPr sz="1800">
              <a:latin typeface="Lato"/>
              <a:ea typeface="Lato"/>
              <a:cs typeface="Lato"/>
              <a:sym typeface="Lato"/>
            </a:endParaRPr>
          </a:p>
          <a:p>
            <a:pPr marL="457200" marR="0" lvl="0" indent="-342900" algn="l" rtl="0">
              <a:lnSpc>
                <a:spcPct val="115000"/>
              </a:lnSpc>
              <a:spcBef>
                <a:spcPts val="1000"/>
              </a:spcBef>
              <a:spcAft>
                <a:spcPts val="0"/>
              </a:spcAft>
              <a:buSzPts val="1800"/>
              <a:buFont typeface="Lato"/>
              <a:buAutoNum type="arabicParenR"/>
            </a:pPr>
            <a:r>
              <a:rPr lang="en-US" sz="1800">
                <a:latin typeface="Lato"/>
                <a:ea typeface="Lato"/>
                <a:cs typeface="Lato"/>
                <a:sym typeface="Lato"/>
              </a:rPr>
              <a:t>Check to make sure that all grant expenditures have a matching revenue amount</a:t>
            </a:r>
            <a:endParaRPr sz="1800">
              <a:latin typeface="Lato"/>
              <a:ea typeface="Lato"/>
              <a:cs typeface="Lato"/>
              <a:sym typeface="Lato"/>
            </a:endParaRPr>
          </a:p>
          <a:p>
            <a:pPr marL="457200" marR="0" lvl="0" indent="-342900" algn="l" rtl="0">
              <a:lnSpc>
                <a:spcPct val="115000"/>
              </a:lnSpc>
              <a:spcBef>
                <a:spcPts val="1000"/>
              </a:spcBef>
              <a:spcAft>
                <a:spcPts val="1000"/>
              </a:spcAft>
              <a:buSzPts val="1800"/>
              <a:buFont typeface="Lato"/>
              <a:buAutoNum type="arabicParenR"/>
            </a:pPr>
            <a:r>
              <a:rPr lang="en-US" sz="1800">
                <a:latin typeface="Lato"/>
                <a:ea typeface="Lato"/>
                <a:cs typeface="Lato"/>
                <a:sym typeface="Lato"/>
              </a:rPr>
              <a:t>Look for any FY 2023-2024 Fund 27 accounts that do not have a project code. The LEA can successfully push a “000” project code to WISEdata Finance, but the Special Education Annual Report does not know where to put it.</a:t>
            </a:r>
            <a:endParaRPr sz="1800">
              <a:latin typeface="Lato"/>
              <a:ea typeface="Lato"/>
              <a:cs typeface="Lato"/>
              <a:sym typeface="Lato"/>
            </a:endParaRPr>
          </a:p>
        </p:txBody>
      </p:sp>
      <p:sp>
        <p:nvSpPr>
          <p:cNvPr id="155" name="Google Shape;155;p22"/>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24</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3"/>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600"/>
              <a:buNone/>
            </a:pPr>
            <a:r>
              <a:rPr lang="en-US"/>
              <a:t>Special Education Audit Program</a:t>
            </a:r>
            <a:endParaRPr/>
          </a:p>
        </p:txBody>
      </p:sp>
      <p:sp>
        <p:nvSpPr>
          <p:cNvPr id="162" name="Google Shape;162;p23"/>
          <p:cNvSpPr txBox="1"/>
          <p:nvPr/>
        </p:nvSpPr>
        <p:spPr>
          <a:xfrm>
            <a:off x="386775" y="1140074"/>
            <a:ext cx="8413800" cy="3663900"/>
          </a:xfrm>
          <a:prstGeom prst="rect">
            <a:avLst/>
          </a:prstGeom>
          <a:noFill/>
          <a:ln>
            <a:noFill/>
          </a:ln>
        </p:spPr>
        <p:txBody>
          <a:bodyPr spcFirstLastPara="1" wrap="square" lIns="91425" tIns="45700" rIns="91425" bIns="45700" anchor="t" anchorCtr="0">
            <a:noAutofit/>
          </a:bodyPr>
          <a:lstStyle/>
          <a:p>
            <a:pPr marL="457200" lvl="0" indent="-355600" algn="l" rtl="0">
              <a:spcBef>
                <a:spcPts val="1000"/>
              </a:spcBef>
              <a:spcAft>
                <a:spcPts val="0"/>
              </a:spcAft>
              <a:buClr>
                <a:schemeClr val="dk1"/>
              </a:buClr>
              <a:buSzPts val="2000"/>
              <a:buFont typeface="Lato"/>
              <a:buChar char="●"/>
            </a:pPr>
            <a:r>
              <a:rPr lang="en-US" sz="2000" b="1">
                <a:solidFill>
                  <a:schemeClr val="dk1"/>
                </a:solidFill>
                <a:latin typeface="Lato"/>
                <a:ea typeface="Lato"/>
                <a:cs typeface="Lato"/>
                <a:sym typeface="Lato"/>
              </a:rPr>
              <a:t>Privately Contracted Special Education Services</a:t>
            </a:r>
            <a:endParaRPr sz="1700" b="1">
              <a:solidFill>
                <a:schemeClr val="dk1"/>
              </a:solidFill>
              <a:latin typeface="Lato"/>
              <a:ea typeface="Lato"/>
              <a:cs typeface="Lato"/>
              <a:sym typeface="Lato"/>
            </a:endParaRPr>
          </a:p>
          <a:p>
            <a:pPr marL="914400" marR="0" lvl="1"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Activities Allowed or Unallowed/Allowable Costs 2.2.2.1</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Compliance Requirement 2.2.3.1.2</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Eligible services listing: </a:t>
            </a:r>
            <a:r>
              <a:rPr lang="en-US" sz="1700" u="sng">
                <a:solidFill>
                  <a:schemeClr val="hlink"/>
                </a:solidFill>
                <a:latin typeface="Lato"/>
                <a:ea typeface="Lato"/>
                <a:cs typeface="Lato"/>
                <a:sym typeface="Lato"/>
                <a:hlinkClick r:id="rId3"/>
              </a:rPr>
              <a:t>2011 Act 105 &amp; 2013 Act 255 Funding Guidance</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Contracted services must be provided by individuals with appropriate DPI licensure</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Private School Tuition is not eligible. Private schools may provide eligible services, but the service must be coded separately from ineligible tuition</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Finding is not required if ineligible expenditures are re-coded to the correct account</a:t>
            </a:r>
            <a:endParaRPr sz="1700">
              <a:solidFill>
                <a:schemeClr val="dk1"/>
              </a:solidFill>
              <a:latin typeface="Lato"/>
              <a:ea typeface="Lato"/>
              <a:cs typeface="Lato"/>
              <a:sym typeface="Lato"/>
            </a:endParaRPr>
          </a:p>
          <a:p>
            <a:pPr marL="0" lvl="0" indent="0" algn="l" rtl="0">
              <a:spcBef>
                <a:spcPts val="2400"/>
              </a:spcBef>
              <a:spcAft>
                <a:spcPts val="0"/>
              </a:spcAft>
              <a:buNone/>
            </a:pPr>
            <a:endParaRPr sz="2400" b="1">
              <a:solidFill>
                <a:schemeClr val="dk1"/>
              </a:solidFill>
              <a:latin typeface="Lato"/>
              <a:ea typeface="Lato"/>
              <a:cs typeface="Lato"/>
              <a:sym typeface="Lato"/>
            </a:endParaRPr>
          </a:p>
        </p:txBody>
      </p:sp>
      <p:sp>
        <p:nvSpPr>
          <p:cNvPr id="163" name="Google Shape;163;p23"/>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4"/>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600"/>
              <a:buNone/>
            </a:pPr>
            <a:r>
              <a:rPr lang="en-US"/>
              <a:t>Special Education Audit Program</a:t>
            </a:r>
            <a:endParaRPr/>
          </a:p>
        </p:txBody>
      </p:sp>
      <p:sp>
        <p:nvSpPr>
          <p:cNvPr id="170" name="Google Shape;170;p24"/>
          <p:cNvSpPr txBox="1"/>
          <p:nvPr/>
        </p:nvSpPr>
        <p:spPr>
          <a:xfrm>
            <a:off x="386775" y="1008650"/>
            <a:ext cx="8413800" cy="37956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1000"/>
              </a:spcBef>
              <a:spcAft>
                <a:spcPts val="0"/>
              </a:spcAft>
              <a:buClr>
                <a:schemeClr val="dk1"/>
              </a:buClr>
              <a:buSzPts val="2000"/>
              <a:buFont typeface="Lato"/>
              <a:buChar char="●"/>
            </a:pPr>
            <a:r>
              <a:rPr lang="en-US" sz="2000" b="1">
                <a:solidFill>
                  <a:schemeClr val="dk1"/>
                </a:solidFill>
                <a:latin typeface="Lato"/>
                <a:ea typeface="Lato"/>
                <a:cs typeface="Lato"/>
                <a:sym typeface="Lato"/>
              </a:rPr>
              <a:t>Specialized Transportation</a:t>
            </a:r>
            <a:endParaRPr sz="1700" b="1">
              <a:solidFill>
                <a:schemeClr val="dk1"/>
              </a:solidFill>
              <a:latin typeface="Lato"/>
              <a:ea typeface="Lato"/>
              <a:cs typeface="Lato"/>
              <a:sym typeface="Lato"/>
            </a:endParaRPr>
          </a:p>
          <a:p>
            <a:pPr marL="914400" marR="0" lvl="1"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Activities Allowed or Unallowed/Allowable Costs 2.2.3.1</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Compliance Requirement 2.2.3.1.3 / 2.2.3.1.4 / 2.2.3.1.5 / 2.2.3.1.6</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Transportation for one or more specific students, as included in their IEPs</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Pupil Transportation Aid eligibility possible in certain circumstances</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LEAs need prior approval from DPI to </a:t>
            </a:r>
            <a:r>
              <a:rPr lang="en-US" sz="1700" u="sng">
                <a:solidFill>
                  <a:schemeClr val="hlink"/>
                </a:solidFill>
                <a:latin typeface="Lato"/>
                <a:ea typeface="Lato"/>
                <a:cs typeface="Lato"/>
                <a:sym typeface="Lato"/>
                <a:hlinkClick r:id="rId3"/>
              </a:rPr>
              <a:t>purchase vehicles</a:t>
            </a:r>
            <a:r>
              <a:rPr lang="en-US" sz="1700">
                <a:solidFill>
                  <a:schemeClr val="dk1"/>
                </a:solidFill>
                <a:latin typeface="Lato"/>
                <a:ea typeface="Lato"/>
                <a:cs typeface="Lato"/>
                <a:sym typeface="Lato"/>
              </a:rPr>
              <a:t> or equipment with a unit cost of at least $10,000 for the cost to be aid eligible</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Maintenance costs aid eligible for vehicles used exclusively for specialized transportation</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Finding not required if ineligible expenditures re-coded</a:t>
            </a:r>
            <a:endParaRPr sz="1700">
              <a:solidFill>
                <a:schemeClr val="dk1"/>
              </a:solidFill>
              <a:latin typeface="Lato"/>
              <a:ea typeface="Lato"/>
              <a:cs typeface="Lato"/>
              <a:sym typeface="Lato"/>
            </a:endParaRPr>
          </a:p>
          <a:p>
            <a:pPr marL="0" lvl="0" indent="0" algn="l" rtl="0">
              <a:spcBef>
                <a:spcPts val="2400"/>
              </a:spcBef>
              <a:spcAft>
                <a:spcPts val="0"/>
              </a:spcAft>
              <a:buNone/>
            </a:pPr>
            <a:endParaRPr sz="2400" b="1">
              <a:solidFill>
                <a:schemeClr val="dk1"/>
              </a:solidFill>
              <a:latin typeface="Lato"/>
              <a:ea typeface="Lato"/>
              <a:cs typeface="Lato"/>
              <a:sym typeface="Lato"/>
            </a:endParaRPr>
          </a:p>
        </p:txBody>
      </p:sp>
      <p:sp>
        <p:nvSpPr>
          <p:cNvPr id="171" name="Google Shape;171;p24"/>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5"/>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Specialized Transportation</a:t>
            </a:r>
            <a:endParaRPr/>
          </a:p>
        </p:txBody>
      </p:sp>
      <p:sp>
        <p:nvSpPr>
          <p:cNvPr id="178" name="Google Shape;178;p25"/>
          <p:cNvSpPr txBox="1"/>
          <p:nvPr/>
        </p:nvSpPr>
        <p:spPr>
          <a:xfrm>
            <a:off x="176975" y="1032374"/>
            <a:ext cx="8669100" cy="3637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400">
                <a:solidFill>
                  <a:schemeClr val="dk1"/>
                </a:solidFill>
                <a:latin typeface="Lato"/>
                <a:ea typeface="Lato"/>
                <a:cs typeface="Lato"/>
                <a:sym typeface="Lato"/>
              </a:rPr>
              <a:t>Pupil transportation in Fund 27, Project 011</a:t>
            </a:r>
            <a:endParaRPr/>
          </a:p>
          <a:p>
            <a:pPr marL="0" marR="0" lvl="0" indent="0" algn="l" rtl="0">
              <a:lnSpc>
                <a:spcPct val="100000"/>
              </a:lnSpc>
              <a:spcBef>
                <a:spcPts val="1200"/>
              </a:spcBef>
              <a:spcAft>
                <a:spcPts val="0"/>
              </a:spcAft>
              <a:buNone/>
            </a:pPr>
            <a:r>
              <a:rPr lang="en-US" sz="2400">
                <a:solidFill>
                  <a:schemeClr val="dk1"/>
                </a:solidFill>
                <a:latin typeface="Lato"/>
                <a:ea typeface="Lato"/>
                <a:cs typeface="Lato"/>
                <a:sym typeface="Lato"/>
              </a:rPr>
              <a:t>Did all students have transportation included in their IEP?</a:t>
            </a:r>
            <a:endParaRPr/>
          </a:p>
          <a:p>
            <a:pPr marL="342900" marR="0" lvl="1" indent="0" algn="l" rtl="0">
              <a:lnSpc>
                <a:spcPct val="100000"/>
              </a:lnSpc>
              <a:spcBef>
                <a:spcPts val="1200"/>
              </a:spcBef>
              <a:spcAft>
                <a:spcPts val="0"/>
              </a:spcAft>
              <a:buClr>
                <a:schemeClr val="dk1"/>
              </a:buClr>
              <a:buSzPts val="2000"/>
              <a:buFont typeface="Lato"/>
              <a:buNone/>
            </a:pPr>
            <a:r>
              <a:rPr lang="en-US" sz="2000" i="0" u="none" strike="noStrike" cap="none">
                <a:solidFill>
                  <a:schemeClr val="dk1"/>
                </a:solidFill>
                <a:latin typeface="Lato"/>
                <a:ea typeface="Lato"/>
                <a:cs typeface="Lato"/>
                <a:sym typeface="Lato"/>
              </a:rPr>
              <a:t>Exceptions:</a:t>
            </a:r>
            <a:endParaRPr/>
          </a:p>
          <a:p>
            <a:pPr marL="800100" marR="0" lvl="2" indent="-288925" algn="l" rtl="0">
              <a:lnSpc>
                <a:spcPct val="115000"/>
              </a:lnSpc>
              <a:spcBef>
                <a:spcPts val="975"/>
              </a:spcBef>
              <a:spcAft>
                <a:spcPts val="0"/>
              </a:spcAft>
              <a:buClr>
                <a:schemeClr val="dk1"/>
              </a:buClr>
              <a:buSzPts val="2000"/>
              <a:buChar char="•"/>
            </a:pPr>
            <a:r>
              <a:rPr lang="en-US" sz="2000" i="0" u="none" strike="noStrike" cap="none">
                <a:solidFill>
                  <a:schemeClr val="dk1"/>
                </a:solidFill>
                <a:latin typeface="Lato"/>
                <a:ea typeface="Lato"/>
                <a:cs typeface="Lato"/>
                <a:sym typeface="Lato"/>
              </a:rPr>
              <a:t>Listed in another student’s IEP (e.g. peer mentor)</a:t>
            </a:r>
            <a:endParaRPr/>
          </a:p>
          <a:p>
            <a:pPr marL="800100" marR="0" lvl="2" indent="-288925" algn="l" rtl="0">
              <a:lnSpc>
                <a:spcPct val="100000"/>
              </a:lnSpc>
              <a:spcBef>
                <a:spcPts val="1000"/>
              </a:spcBef>
              <a:spcAft>
                <a:spcPts val="0"/>
              </a:spcAft>
              <a:buClr>
                <a:schemeClr val="dk1"/>
              </a:buClr>
              <a:buSzPts val="2000"/>
              <a:buChar char="•"/>
            </a:pPr>
            <a:r>
              <a:rPr lang="en-US" sz="2000" i="0" u="none" strike="noStrike" cap="none">
                <a:solidFill>
                  <a:schemeClr val="dk1"/>
                </a:solidFill>
                <a:latin typeface="Lato"/>
                <a:ea typeface="Lato"/>
                <a:cs typeface="Lato"/>
                <a:sym typeface="Lato"/>
              </a:rPr>
              <a:t>“Incidental Benefit”: Picked up at same household, didn’t displace another pupil with IEP, didn’t increase route cost/capacity</a:t>
            </a:r>
            <a:endParaRPr/>
          </a:p>
          <a:p>
            <a:pPr marL="800100" marR="0" lvl="2" indent="-288925" algn="l" rtl="0">
              <a:lnSpc>
                <a:spcPct val="100000"/>
              </a:lnSpc>
              <a:spcBef>
                <a:spcPts val="1000"/>
              </a:spcBef>
              <a:spcAft>
                <a:spcPts val="1000"/>
              </a:spcAft>
              <a:buClr>
                <a:schemeClr val="dk1"/>
              </a:buClr>
              <a:buSzPts val="2000"/>
              <a:buChar char="•"/>
            </a:pPr>
            <a:r>
              <a:rPr lang="en-US" sz="2000" i="0" u="none" strike="noStrike" cap="none">
                <a:solidFill>
                  <a:schemeClr val="dk1"/>
                </a:solidFill>
                <a:latin typeface="Lato"/>
                <a:ea typeface="Lato"/>
                <a:cs typeface="Lato"/>
                <a:sym typeface="Lato"/>
              </a:rPr>
              <a:t>Accommodation for newly homeless students or foster care in first 20 days to use specialized route w/o disqualifying it</a:t>
            </a:r>
            <a:endParaRPr/>
          </a:p>
        </p:txBody>
      </p:sp>
      <p:sp>
        <p:nvSpPr>
          <p:cNvPr id="179" name="Google Shape;179;p25"/>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18</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6"/>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Transportation</a:t>
            </a:r>
            <a:endParaRPr/>
          </a:p>
        </p:txBody>
      </p:sp>
      <p:sp>
        <p:nvSpPr>
          <p:cNvPr id="186" name="Google Shape;186;p26"/>
          <p:cNvSpPr txBox="1"/>
          <p:nvPr/>
        </p:nvSpPr>
        <p:spPr>
          <a:xfrm>
            <a:off x="353950" y="1098753"/>
            <a:ext cx="8465700" cy="1590300"/>
          </a:xfrm>
          <a:prstGeom prst="rect">
            <a:avLst/>
          </a:prstGeom>
          <a:noFill/>
          <a:ln>
            <a:noFill/>
          </a:ln>
        </p:spPr>
        <p:txBody>
          <a:bodyPr spcFirstLastPara="1" wrap="square" lIns="91425" tIns="45700" rIns="91425" bIns="45700" anchor="t" anchorCtr="0">
            <a:noAutofit/>
          </a:bodyPr>
          <a:lstStyle/>
          <a:p>
            <a:pPr marL="152400" marR="0" lvl="0" indent="0" algn="l" rtl="0">
              <a:lnSpc>
                <a:spcPct val="100000"/>
              </a:lnSpc>
              <a:spcBef>
                <a:spcPts val="0"/>
              </a:spcBef>
              <a:spcAft>
                <a:spcPts val="0"/>
              </a:spcAft>
              <a:buClr>
                <a:schemeClr val="dk1"/>
              </a:buClr>
              <a:buSzPts val="2800"/>
              <a:buFont typeface="Arial"/>
              <a:buNone/>
            </a:pPr>
            <a:r>
              <a:rPr lang="en-US" sz="2800" b="1">
                <a:solidFill>
                  <a:schemeClr val="dk1"/>
                </a:solidFill>
                <a:latin typeface="Lato"/>
                <a:ea typeface="Lato"/>
                <a:cs typeface="Lato"/>
                <a:sym typeface="Lato"/>
              </a:rPr>
              <a:t>Can a student be counted for Pupil Transportation Aid AND eligible for Special Education Categorical Aid for specialized transportation?</a:t>
            </a:r>
            <a:endParaRPr sz="2800" b="1">
              <a:solidFill>
                <a:schemeClr val="dk1"/>
              </a:solidFill>
              <a:latin typeface="Lato"/>
              <a:ea typeface="Lato"/>
              <a:cs typeface="Lato"/>
              <a:sym typeface="Lato"/>
            </a:endParaRPr>
          </a:p>
          <a:p>
            <a:pPr marL="152400" marR="0" lvl="0" indent="0" algn="l" rtl="0">
              <a:lnSpc>
                <a:spcPct val="100000"/>
              </a:lnSpc>
              <a:spcBef>
                <a:spcPts val="0"/>
              </a:spcBef>
              <a:spcAft>
                <a:spcPts val="0"/>
              </a:spcAft>
              <a:buClr>
                <a:schemeClr val="dk1"/>
              </a:buClr>
              <a:buSzPts val="2800"/>
              <a:buFont typeface="Arial"/>
              <a:buNone/>
            </a:pPr>
            <a:endParaRPr sz="2800" b="1">
              <a:solidFill>
                <a:schemeClr val="dk1"/>
              </a:solidFill>
              <a:latin typeface="Lato"/>
              <a:ea typeface="Lato"/>
              <a:cs typeface="Lato"/>
              <a:sym typeface="Lato"/>
            </a:endParaRPr>
          </a:p>
          <a:p>
            <a:pPr marL="152400" marR="0" lvl="0" indent="0" algn="l" rtl="0">
              <a:lnSpc>
                <a:spcPct val="100000"/>
              </a:lnSpc>
              <a:spcBef>
                <a:spcPts val="0"/>
              </a:spcBef>
              <a:spcAft>
                <a:spcPts val="0"/>
              </a:spcAft>
              <a:buClr>
                <a:schemeClr val="dk1"/>
              </a:buClr>
              <a:buSzPts val="2800"/>
              <a:buFont typeface="Arial"/>
              <a:buNone/>
            </a:pPr>
            <a:endParaRPr sz="2800" b="1">
              <a:solidFill>
                <a:schemeClr val="dk1"/>
              </a:solidFill>
              <a:latin typeface="Lato"/>
              <a:ea typeface="Lato"/>
              <a:cs typeface="Lato"/>
              <a:sym typeface="Lato"/>
            </a:endParaRPr>
          </a:p>
          <a:p>
            <a:pPr marL="152400" marR="0" lvl="0" indent="0" algn="l" rtl="0">
              <a:lnSpc>
                <a:spcPct val="100000"/>
              </a:lnSpc>
              <a:spcBef>
                <a:spcPts val="600"/>
              </a:spcBef>
              <a:spcAft>
                <a:spcPts val="0"/>
              </a:spcAft>
              <a:buClr>
                <a:schemeClr val="dk1"/>
              </a:buClr>
              <a:buSzPts val="2800"/>
              <a:buFont typeface="Arial"/>
              <a:buNone/>
            </a:pPr>
            <a:endParaRPr sz="2800" b="1">
              <a:solidFill>
                <a:schemeClr val="dk1"/>
              </a:solidFill>
              <a:latin typeface="Lato"/>
              <a:ea typeface="Lato"/>
              <a:cs typeface="Lato"/>
              <a:sym typeface="Lato"/>
            </a:endParaRPr>
          </a:p>
          <a:p>
            <a:pPr marL="152400" marR="0" lvl="0" indent="0" algn="ctr" rtl="0">
              <a:lnSpc>
                <a:spcPct val="100000"/>
              </a:lnSpc>
              <a:spcBef>
                <a:spcPts val="600"/>
              </a:spcBef>
              <a:spcAft>
                <a:spcPts val="0"/>
              </a:spcAft>
              <a:buClr>
                <a:schemeClr val="dk1"/>
              </a:buClr>
              <a:buSzPts val="2400"/>
              <a:buFont typeface="Arial"/>
              <a:buNone/>
            </a:pPr>
            <a:endParaRPr/>
          </a:p>
        </p:txBody>
      </p:sp>
      <p:sp>
        <p:nvSpPr>
          <p:cNvPr id="187" name="Google Shape;187;p26"/>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19</a:t>
            </a:r>
            <a:endParaRPr/>
          </a:p>
        </p:txBody>
      </p:sp>
      <p:sp>
        <p:nvSpPr>
          <p:cNvPr id="188" name="Google Shape;188;p26"/>
          <p:cNvSpPr txBox="1"/>
          <p:nvPr/>
        </p:nvSpPr>
        <p:spPr>
          <a:xfrm>
            <a:off x="554650" y="2778150"/>
            <a:ext cx="8265000" cy="164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900">
                <a:latin typeface="Lato"/>
                <a:ea typeface="Lato"/>
                <a:cs typeface="Lato"/>
                <a:sym typeface="Lato"/>
              </a:rPr>
              <a:t>Students with IEPs that are transported on a regular bus route with their peers are eligible for Pupil Transportation Aid.  If the student has support services, such as a supplemental aide, while being transported on the regular bus route, these costs could be eligible for IDEA funding or State Special Education Categorical Aid.</a:t>
            </a:r>
            <a:endParaRPr sz="1900">
              <a:latin typeface="Lato"/>
              <a:ea typeface="Lato"/>
              <a:cs typeface="Lato"/>
              <a:sym typeface="La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fade">
                                      <p:cBhvr>
                                        <p:cTn id="7" dur="10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9"/>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Audit Requirements</a:t>
            </a:r>
            <a:endParaRPr/>
          </a:p>
        </p:txBody>
      </p:sp>
      <p:sp>
        <p:nvSpPr>
          <p:cNvPr id="50" name="Google Shape;50;p9"/>
          <p:cNvSpPr txBox="1"/>
          <p:nvPr/>
        </p:nvSpPr>
        <p:spPr>
          <a:xfrm>
            <a:off x="473025" y="1139949"/>
            <a:ext cx="8413800" cy="3663900"/>
          </a:xfrm>
          <a:prstGeom prst="rect">
            <a:avLst/>
          </a:prstGeom>
          <a:noFill/>
          <a:ln>
            <a:noFill/>
          </a:ln>
        </p:spPr>
        <p:txBody>
          <a:bodyPr spcFirstLastPara="1" wrap="square" lIns="91425" tIns="45700" rIns="91425" bIns="45700" anchor="t" anchorCtr="0">
            <a:noAutofit/>
          </a:bodyPr>
          <a:lstStyle/>
          <a:p>
            <a:pPr marL="457200" lvl="0" indent="-368300" algn="l" rtl="0">
              <a:spcBef>
                <a:spcPts val="2400"/>
              </a:spcBef>
              <a:spcAft>
                <a:spcPts val="0"/>
              </a:spcAft>
              <a:buClr>
                <a:schemeClr val="dk1"/>
              </a:buClr>
              <a:buSzPts val="2200"/>
              <a:buFont typeface="Lato"/>
              <a:buChar char="●"/>
            </a:pPr>
            <a:r>
              <a:rPr lang="en-US" sz="2200" b="1">
                <a:solidFill>
                  <a:schemeClr val="dk1"/>
                </a:solidFill>
                <a:latin typeface="Lato"/>
                <a:ea typeface="Lato"/>
                <a:cs typeface="Lato"/>
                <a:sym typeface="Lato"/>
              </a:rPr>
              <a:t>2 CFR 200 Subpart F  - Uniform Administrative Requirements, Cost Principles and Audit Requirements for Federal Awards</a:t>
            </a:r>
            <a:endParaRPr sz="1600">
              <a:solidFill>
                <a:schemeClr val="dk1"/>
              </a:solidFill>
              <a:latin typeface="Lato"/>
              <a:ea typeface="Lato"/>
              <a:cs typeface="Lato"/>
              <a:sym typeface="Lato"/>
            </a:endParaRPr>
          </a:p>
          <a:p>
            <a:pPr marL="457200" lvl="0" indent="-368300" algn="l" rtl="0">
              <a:lnSpc>
                <a:spcPct val="115000"/>
              </a:lnSpc>
              <a:spcBef>
                <a:spcPts val="1000"/>
              </a:spcBef>
              <a:spcAft>
                <a:spcPts val="0"/>
              </a:spcAft>
              <a:buClr>
                <a:schemeClr val="dk1"/>
              </a:buClr>
              <a:buSzPts val="2200"/>
              <a:buFont typeface="Lato"/>
              <a:buChar char="●"/>
            </a:pPr>
            <a:r>
              <a:rPr lang="en-US" sz="2200" b="1">
                <a:solidFill>
                  <a:schemeClr val="dk1"/>
                </a:solidFill>
                <a:latin typeface="Lato"/>
                <a:ea typeface="Lato"/>
                <a:cs typeface="Lato"/>
                <a:sym typeface="Lato"/>
              </a:rPr>
              <a:t>State Single Audit Guidelines </a:t>
            </a:r>
            <a:r>
              <a:rPr lang="en-US" sz="2200" b="1" u="sng">
                <a:solidFill>
                  <a:schemeClr val="hlink"/>
                </a:solidFill>
                <a:latin typeface="Lato"/>
                <a:ea typeface="Lato"/>
                <a:cs typeface="Lato"/>
                <a:sym typeface="Lato"/>
                <a:hlinkClick r:id="rId3"/>
              </a:rPr>
              <a:t>(SSAG)</a:t>
            </a:r>
            <a:endParaRPr sz="2200" b="1">
              <a:solidFill>
                <a:schemeClr val="dk1"/>
              </a:solidFill>
              <a:latin typeface="Lato"/>
              <a:ea typeface="Lato"/>
              <a:cs typeface="Lato"/>
              <a:sym typeface="Lato"/>
            </a:endParaRPr>
          </a:p>
          <a:p>
            <a:pPr marL="685800" lvl="1" indent="-342900" algn="l" rtl="0">
              <a:spcBef>
                <a:spcPts val="0"/>
              </a:spcBef>
              <a:spcAft>
                <a:spcPts val="0"/>
              </a:spcAft>
              <a:buClr>
                <a:schemeClr val="dk1"/>
              </a:buClr>
              <a:buSzPts val="1800"/>
              <a:buFont typeface="Lato"/>
              <a:buChar char="○"/>
            </a:pPr>
            <a:r>
              <a:rPr lang="en-US" sz="1800">
                <a:solidFill>
                  <a:schemeClr val="dk1"/>
                </a:solidFill>
                <a:latin typeface="Lato"/>
                <a:ea typeface="Lato"/>
                <a:cs typeface="Lato"/>
                <a:sym typeface="Lato"/>
              </a:rPr>
              <a:t>Incorporates federal audit requirements under (Uniform Guidance)</a:t>
            </a:r>
            <a:endParaRPr sz="1800">
              <a:solidFill>
                <a:schemeClr val="dk1"/>
              </a:solidFill>
              <a:latin typeface="Lato"/>
              <a:ea typeface="Lato"/>
              <a:cs typeface="Lato"/>
              <a:sym typeface="Lato"/>
            </a:endParaRPr>
          </a:p>
          <a:p>
            <a:pPr marL="685800" lvl="1" indent="-342900" algn="l" rtl="0">
              <a:spcBef>
                <a:spcPts val="0"/>
              </a:spcBef>
              <a:spcAft>
                <a:spcPts val="0"/>
              </a:spcAft>
              <a:buClr>
                <a:schemeClr val="dk1"/>
              </a:buClr>
              <a:buSzPts val="1800"/>
              <a:buFont typeface="Lato"/>
              <a:buChar char="○"/>
            </a:pPr>
            <a:r>
              <a:rPr lang="en-US" sz="1800">
                <a:solidFill>
                  <a:schemeClr val="dk1"/>
                </a:solidFill>
                <a:latin typeface="Lato"/>
                <a:ea typeface="Lato"/>
                <a:cs typeface="Lato"/>
                <a:sym typeface="Lato"/>
              </a:rPr>
              <a:t>Applicable when the following three conditions are met:</a:t>
            </a:r>
            <a:endParaRPr sz="1800">
              <a:solidFill>
                <a:schemeClr val="dk1"/>
              </a:solidFill>
              <a:latin typeface="Lato"/>
              <a:ea typeface="Lato"/>
              <a:cs typeface="Lato"/>
              <a:sym typeface="Lato"/>
            </a:endParaRPr>
          </a:p>
          <a:p>
            <a:pPr marL="1828800" lvl="2" indent="-342900" algn="l" rtl="0">
              <a:spcBef>
                <a:spcPts val="0"/>
              </a:spcBef>
              <a:spcAft>
                <a:spcPts val="0"/>
              </a:spcAft>
              <a:buClr>
                <a:schemeClr val="dk1"/>
              </a:buClr>
              <a:buSzPts val="1800"/>
              <a:buFont typeface="Lato"/>
              <a:buChar char="■"/>
            </a:pPr>
            <a:r>
              <a:rPr lang="en-US" sz="1800">
                <a:solidFill>
                  <a:schemeClr val="dk1"/>
                </a:solidFill>
                <a:latin typeface="Lato"/>
                <a:ea typeface="Lato"/>
                <a:cs typeface="Lato"/>
                <a:sym typeface="Lato"/>
              </a:rPr>
              <a:t>Uniform Guidance applies</a:t>
            </a:r>
            <a:endParaRPr sz="1800">
              <a:solidFill>
                <a:schemeClr val="dk1"/>
              </a:solidFill>
              <a:latin typeface="Lato"/>
              <a:ea typeface="Lato"/>
              <a:cs typeface="Lato"/>
              <a:sym typeface="Lato"/>
            </a:endParaRPr>
          </a:p>
          <a:p>
            <a:pPr marL="1828800" lvl="2" indent="-342900" algn="l" rtl="0">
              <a:spcBef>
                <a:spcPts val="0"/>
              </a:spcBef>
              <a:spcAft>
                <a:spcPts val="0"/>
              </a:spcAft>
              <a:buClr>
                <a:schemeClr val="dk1"/>
              </a:buClr>
              <a:buSzPts val="1800"/>
              <a:buFont typeface="Lato"/>
              <a:buChar char="■"/>
            </a:pPr>
            <a:r>
              <a:rPr lang="en-US" sz="1800">
                <a:solidFill>
                  <a:schemeClr val="dk1"/>
                </a:solidFill>
                <a:latin typeface="Lato"/>
                <a:ea typeface="Lato"/>
                <a:cs typeface="Lato"/>
                <a:sym typeface="Lato"/>
              </a:rPr>
              <a:t>The agency has received funding from a state department (either state or federal pass-through funding)</a:t>
            </a:r>
            <a:endParaRPr sz="1800">
              <a:solidFill>
                <a:schemeClr val="dk1"/>
              </a:solidFill>
              <a:latin typeface="Lato"/>
              <a:ea typeface="Lato"/>
              <a:cs typeface="Lato"/>
              <a:sym typeface="Lato"/>
            </a:endParaRPr>
          </a:p>
          <a:p>
            <a:pPr marL="1828800" lvl="2" indent="-342900" algn="l" rtl="0">
              <a:spcBef>
                <a:spcPts val="0"/>
              </a:spcBef>
              <a:spcAft>
                <a:spcPts val="0"/>
              </a:spcAft>
              <a:buClr>
                <a:schemeClr val="dk1"/>
              </a:buClr>
              <a:buSzPts val="1800"/>
              <a:buFont typeface="Lato"/>
              <a:buChar char="■"/>
            </a:pPr>
            <a:r>
              <a:rPr lang="en-US" sz="1800">
                <a:solidFill>
                  <a:schemeClr val="dk1"/>
                </a:solidFill>
                <a:latin typeface="Lato"/>
                <a:ea typeface="Lato"/>
                <a:cs typeface="Lato"/>
                <a:sym typeface="Lato"/>
              </a:rPr>
              <a:t>Granting agency has not otherwise specified that SSAG does not apply</a:t>
            </a:r>
            <a:endParaRPr sz="1800">
              <a:solidFill>
                <a:schemeClr val="dk1"/>
              </a:solidFill>
              <a:latin typeface="Lato"/>
              <a:ea typeface="Lato"/>
              <a:cs typeface="Lato"/>
              <a:sym typeface="Lato"/>
            </a:endParaRPr>
          </a:p>
        </p:txBody>
      </p:sp>
      <p:sp>
        <p:nvSpPr>
          <p:cNvPr id="51" name="Google Shape;51;p9"/>
          <p:cNvSpPr txBox="1"/>
          <p:nvPr/>
        </p:nvSpPr>
        <p:spPr>
          <a:xfrm>
            <a:off x="8886825" y="4803855"/>
            <a:ext cx="257175" cy="3396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7"/>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Vehicle/Equipment Purchase</a:t>
            </a:r>
            <a:endParaRPr/>
          </a:p>
        </p:txBody>
      </p:sp>
      <p:sp>
        <p:nvSpPr>
          <p:cNvPr id="195" name="Google Shape;195;p27"/>
          <p:cNvSpPr txBox="1"/>
          <p:nvPr/>
        </p:nvSpPr>
        <p:spPr>
          <a:xfrm>
            <a:off x="280220" y="1128252"/>
            <a:ext cx="8808900" cy="3243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100" b="1" u="sng">
                <a:solidFill>
                  <a:schemeClr val="hlink"/>
                </a:solidFill>
                <a:latin typeface="Lato"/>
                <a:ea typeface="Lato"/>
                <a:cs typeface="Lato"/>
                <a:sym typeface="Lato"/>
                <a:hlinkClick r:id="rId3"/>
              </a:rPr>
              <a:t>Purchase of vehicles or equipment</a:t>
            </a:r>
            <a:r>
              <a:rPr lang="en-US" sz="2100" b="1">
                <a:solidFill>
                  <a:schemeClr val="dk1"/>
                </a:solidFill>
                <a:latin typeface="Lato"/>
                <a:ea typeface="Lato"/>
                <a:cs typeface="Lato"/>
                <a:sym typeface="Lato"/>
              </a:rPr>
              <a:t> with a unit cost of at least $10,000 requires prior approval from DPI</a:t>
            </a:r>
            <a:endParaRPr sz="2100" b="1">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100" b="1">
              <a:solidFill>
                <a:schemeClr val="dk1"/>
              </a:solidFill>
              <a:latin typeface="Lato"/>
              <a:ea typeface="Lato"/>
              <a:cs typeface="Lato"/>
              <a:sym typeface="Lato"/>
            </a:endParaRPr>
          </a:p>
          <a:p>
            <a:pPr marL="0" marR="0" lvl="0" indent="0" algn="l" rtl="0">
              <a:lnSpc>
                <a:spcPct val="100000"/>
              </a:lnSpc>
              <a:spcBef>
                <a:spcPts val="0"/>
              </a:spcBef>
              <a:spcAft>
                <a:spcPts val="0"/>
              </a:spcAft>
              <a:buNone/>
            </a:pPr>
            <a:r>
              <a:rPr lang="en-US" sz="2100">
                <a:solidFill>
                  <a:schemeClr val="dk1"/>
                </a:solidFill>
                <a:latin typeface="Lato"/>
                <a:ea typeface="Lato"/>
                <a:cs typeface="Lato"/>
                <a:sym typeface="Lato"/>
              </a:rPr>
              <a:t>Definition of prior approval depends on funding source:</a:t>
            </a:r>
            <a:endParaRPr sz="2100">
              <a:solidFill>
                <a:schemeClr val="dk1"/>
              </a:solidFill>
              <a:latin typeface="Lato"/>
              <a:ea typeface="Lato"/>
              <a:cs typeface="Lato"/>
              <a:sym typeface="Lato"/>
            </a:endParaRPr>
          </a:p>
          <a:p>
            <a:pPr marL="457200" marR="0" lvl="0" indent="-361950" algn="l" rtl="0">
              <a:lnSpc>
                <a:spcPct val="100000"/>
              </a:lnSpc>
              <a:spcBef>
                <a:spcPts val="0"/>
              </a:spcBef>
              <a:spcAft>
                <a:spcPts val="0"/>
              </a:spcAft>
              <a:buClr>
                <a:schemeClr val="dk1"/>
              </a:buClr>
              <a:buSzPts val="2100"/>
              <a:buFont typeface="Lato"/>
              <a:buChar char="●"/>
            </a:pPr>
            <a:r>
              <a:rPr lang="en-US" sz="2100">
                <a:solidFill>
                  <a:schemeClr val="dk1"/>
                </a:solidFill>
                <a:latin typeface="Lato"/>
                <a:ea typeface="Lato"/>
                <a:cs typeface="Lato"/>
                <a:sym typeface="Lato"/>
              </a:rPr>
              <a:t>For state categorical aid eligibility, prior approval requires completion and approval of  Vehicle Purchase - Categorical Aid Request form</a:t>
            </a:r>
            <a:endParaRPr sz="2100">
              <a:solidFill>
                <a:schemeClr val="dk1"/>
              </a:solidFill>
              <a:latin typeface="Lato"/>
              <a:ea typeface="Lato"/>
              <a:cs typeface="Lato"/>
              <a:sym typeface="Lato"/>
            </a:endParaRPr>
          </a:p>
          <a:p>
            <a:pPr marL="457200" marR="0" lvl="0" indent="-361950" algn="l" rtl="0">
              <a:lnSpc>
                <a:spcPct val="100000"/>
              </a:lnSpc>
              <a:spcBef>
                <a:spcPts val="0"/>
              </a:spcBef>
              <a:spcAft>
                <a:spcPts val="0"/>
              </a:spcAft>
              <a:buClr>
                <a:schemeClr val="dk1"/>
              </a:buClr>
              <a:buSzPts val="2100"/>
              <a:buFont typeface="Lato"/>
              <a:buChar char="●"/>
            </a:pPr>
            <a:r>
              <a:rPr lang="en-US" sz="2100">
                <a:solidFill>
                  <a:schemeClr val="dk1"/>
                </a:solidFill>
                <a:latin typeface="Lato"/>
                <a:ea typeface="Lato"/>
                <a:cs typeface="Lato"/>
                <a:sym typeface="Lato"/>
              </a:rPr>
              <a:t>For federal grant eligibility, prior approval is provided through budget approval in WISEgrants</a:t>
            </a:r>
            <a:endParaRPr sz="2100">
              <a:solidFill>
                <a:schemeClr val="dk1"/>
              </a:solidFill>
              <a:latin typeface="Lato"/>
              <a:ea typeface="Lato"/>
              <a:cs typeface="Lato"/>
              <a:sym typeface="Lato"/>
            </a:endParaRPr>
          </a:p>
          <a:p>
            <a:pPr marL="342900" marR="0" lvl="1" indent="0" algn="l" rtl="0">
              <a:lnSpc>
                <a:spcPct val="100000"/>
              </a:lnSpc>
              <a:spcBef>
                <a:spcPts val="600"/>
              </a:spcBef>
              <a:spcAft>
                <a:spcPts val="0"/>
              </a:spcAft>
              <a:buClr>
                <a:schemeClr val="dk1"/>
              </a:buClr>
              <a:buSzPts val="1950"/>
              <a:buFont typeface="Lato"/>
              <a:buNone/>
            </a:pPr>
            <a:endParaRPr/>
          </a:p>
          <a:p>
            <a:pPr marL="342900" marR="0" lvl="1" indent="0" algn="l" rtl="0">
              <a:lnSpc>
                <a:spcPct val="100000"/>
              </a:lnSpc>
              <a:spcBef>
                <a:spcPts val="600"/>
              </a:spcBef>
              <a:spcAft>
                <a:spcPts val="0"/>
              </a:spcAft>
              <a:buClr>
                <a:schemeClr val="dk1"/>
              </a:buClr>
              <a:buSzPts val="1950"/>
              <a:buFont typeface="Lato"/>
              <a:buNone/>
            </a:pPr>
            <a:r>
              <a:rPr lang="en-US" sz="1950" b="1" i="0" u="none" strike="noStrike" cap="none">
                <a:solidFill>
                  <a:schemeClr val="dk1"/>
                </a:solidFill>
                <a:latin typeface="Lato"/>
                <a:ea typeface="Lato"/>
                <a:cs typeface="Lato"/>
                <a:sym typeface="Lato"/>
              </a:rPr>
              <a:t>See </a:t>
            </a:r>
            <a:r>
              <a:rPr lang="en-US" sz="1950" b="1" i="0" u="sng" strike="noStrike" cap="none">
                <a:solidFill>
                  <a:schemeClr val="hlink"/>
                </a:solidFill>
                <a:latin typeface="Lato"/>
                <a:ea typeface="Lato"/>
                <a:cs typeface="Lato"/>
                <a:sym typeface="Lato"/>
                <a:hlinkClick r:id="rId4"/>
              </a:rPr>
              <a:t>Specialized Transportation Aid Eligibility and Funding</a:t>
            </a:r>
            <a:r>
              <a:rPr lang="en-US" sz="1950" b="1" i="0" u="none" strike="noStrike" cap="none">
                <a:solidFill>
                  <a:schemeClr val="dk1"/>
                </a:solidFill>
                <a:latin typeface="Lato"/>
                <a:ea typeface="Lato"/>
                <a:cs typeface="Lato"/>
                <a:sym typeface="Lato"/>
              </a:rPr>
              <a:t> document</a:t>
            </a:r>
            <a:endParaRPr/>
          </a:p>
          <a:p>
            <a:pPr marL="342900" marR="0" lvl="1" indent="0" algn="l" rtl="0">
              <a:lnSpc>
                <a:spcPct val="100000"/>
              </a:lnSpc>
              <a:spcBef>
                <a:spcPts val="600"/>
              </a:spcBef>
              <a:spcAft>
                <a:spcPts val="0"/>
              </a:spcAft>
              <a:buClr>
                <a:schemeClr val="dk1"/>
              </a:buClr>
              <a:buSzPts val="1950"/>
              <a:buFont typeface="Lato"/>
              <a:buNone/>
            </a:pPr>
            <a:endParaRPr/>
          </a:p>
        </p:txBody>
      </p:sp>
      <p:sp>
        <p:nvSpPr>
          <p:cNvPr id="196" name="Google Shape;196;p27"/>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21</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8"/>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Grant Payment Reconciliation </a:t>
            </a:r>
            <a:endParaRPr/>
          </a:p>
        </p:txBody>
      </p:sp>
      <p:sp>
        <p:nvSpPr>
          <p:cNvPr id="203" name="Google Shape;203;p28"/>
          <p:cNvSpPr txBox="1"/>
          <p:nvPr/>
        </p:nvSpPr>
        <p:spPr>
          <a:xfrm>
            <a:off x="212950" y="1124000"/>
            <a:ext cx="8685000" cy="3404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3000"/>
              </a:spcBef>
              <a:spcAft>
                <a:spcPts val="0"/>
              </a:spcAft>
              <a:buNone/>
            </a:pPr>
            <a:r>
              <a:rPr lang="en-US" sz="2000">
                <a:latin typeface="Lato"/>
                <a:ea typeface="Lato"/>
                <a:cs typeface="Lato"/>
                <a:sym typeface="Lato"/>
              </a:rPr>
              <a:t>Grant money accounted for in Fund 27, or related to special education, that is not received directly from DPI, but is </a:t>
            </a:r>
            <a:r>
              <a:rPr lang="en-US" sz="2000" b="1">
                <a:latin typeface="Lato"/>
                <a:ea typeface="Lato"/>
                <a:cs typeface="Lato"/>
                <a:sym typeface="Lato"/>
              </a:rPr>
              <a:t>received from </a:t>
            </a:r>
            <a:r>
              <a:rPr lang="en-US" sz="2000">
                <a:latin typeface="Lato"/>
                <a:ea typeface="Lato"/>
                <a:cs typeface="Lato"/>
                <a:sym typeface="Lato"/>
              </a:rPr>
              <a:t>or </a:t>
            </a:r>
            <a:r>
              <a:rPr lang="en-US" sz="2000" b="1">
                <a:latin typeface="Lato"/>
                <a:ea typeface="Lato"/>
                <a:cs typeface="Lato"/>
                <a:sym typeface="Lato"/>
              </a:rPr>
              <a:t>paid to </a:t>
            </a:r>
            <a:r>
              <a:rPr lang="en-US" sz="2000">
                <a:latin typeface="Lato"/>
                <a:ea typeface="Lato"/>
                <a:cs typeface="Lato"/>
                <a:sym typeface="Lato"/>
              </a:rPr>
              <a:t>another LEA, CESA or CCDEB should be recorded as a Grant Payment Out (GPO) or Grant Payment In (GPI).  </a:t>
            </a:r>
            <a:endParaRPr sz="2000">
              <a:latin typeface="Lato"/>
              <a:ea typeface="Lato"/>
              <a:cs typeface="Lato"/>
              <a:sym typeface="Lato"/>
            </a:endParaRPr>
          </a:p>
          <a:p>
            <a:pPr marL="0" marR="0" lvl="0" indent="0" algn="l" rtl="0">
              <a:lnSpc>
                <a:spcPct val="100000"/>
              </a:lnSpc>
              <a:spcBef>
                <a:spcPts val="3000"/>
              </a:spcBef>
              <a:spcAft>
                <a:spcPts val="0"/>
              </a:spcAft>
              <a:buNone/>
            </a:pPr>
            <a:r>
              <a:rPr lang="en-US" sz="2000">
                <a:latin typeface="Lato"/>
                <a:ea typeface="Lato"/>
                <a:cs typeface="Lato"/>
                <a:sym typeface="Lato"/>
              </a:rPr>
              <a:t>This is commonly IDEA Flow-through/Preschool funds, although also applies to any Fund 27 grant funds, including federal stimulus grants (ESSER/GEER).</a:t>
            </a:r>
            <a:endParaRPr sz="2000">
              <a:latin typeface="Lato"/>
              <a:ea typeface="Lato"/>
              <a:cs typeface="Lato"/>
              <a:sym typeface="Lato"/>
            </a:endParaRPr>
          </a:p>
          <a:p>
            <a:pPr marL="0" marR="0" lvl="0" indent="0" algn="l" rtl="0">
              <a:lnSpc>
                <a:spcPct val="100000"/>
              </a:lnSpc>
              <a:spcBef>
                <a:spcPts val="3000"/>
              </a:spcBef>
              <a:spcAft>
                <a:spcPts val="0"/>
              </a:spcAft>
              <a:buNone/>
            </a:pPr>
            <a:r>
              <a:rPr lang="en-US" sz="2000">
                <a:latin typeface="Lato"/>
                <a:ea typeface="Lato"/>
                <a:cs typeface="Lato"/>
                <a:sym typeface="Lato"/>
              </a:rPr>
              <a:t>The purpose of identifying these grant payments is to ensure state aid is not paid on expenditures funded with grant money.    </a:t>
            </a:r>
            <a:endParaRPr sz="2000">
              <a:latin typeface="Lato"/>
              <a:ea typeface="Lato"/>
              <a:cs typeface="Lato"/>
              <a:sym typeface="Lato"/>
            </a:endParaRPr>
          </a:p>
          <a:p>
            <a:pPr marL="164592" marR="0" lvl="0" indent="-12192" algn="l" rtl="0">
              <a:lnSpc>
                <a:spcPct val="100000"/>
              </a:lnSpc>
              <a:spcBef>
                <a:spcPts val="3000"/>
              </a:spcBef>
              <a:spcAft>
                <a:spcPts val="0"/>
              </a:spcAft>
              <a:buClr>
                <a:schemeClr val="dk1"/>
              </a:buClr>
              <a:buSzPts val="2400"/>
              <a:buFont typeface="Arial"/>
              <a:buNone/>
            </a:pPr>
            <a:endParaRPr sz="2400" b="1">
              <a:solidFill>
                <a:schemeClr val="dk1"/>
              </a:solidFill>
              <a:latin typeface="Lato"/>
              <a:ea typeface="Lato"/>
              <a:cs typeface="Lato"/>
              <a:sym typeface="Lato"/>
            </a:endParaRPr>
          </a:p>
        </p:txBody>
      </p:sp>
      <p:sp>
        <p:nvSpPr>
          <p:cNvPr id="204" name="Google Shape;204;p28"/>
          <p:cNvSpPr txBox="1"/>
          <p:nvPr/>
        </p:nvSpPr>
        <p:spPr>
          <a:xfrm>
            <a:off x="8753476" y="4803855"/>
            <a:ext cx="390524" cy="3396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27</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9"/>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Offsetting</a:t>
            </a:r>
            <a:endParaRPr/>
          </a:p>
        </p:txBody>
      </p:sp>
      <p:sp>
        <p:nvSpPr>
          <p:cNvPr id="211" name="Google Shape;211;p29"/>
          <p:cNvSpPr txBox="1"/>
          <p:nvPr/>
        </p:nvSpPr>
        <p:spPr>
          <a:xfrm>
            <a:off x="704775" y="1197450"/>
            <a:ext cx="7923900" cy="3200400"/>
          </a:xfrm>
          <a:prstGeom prst="rect">
            <a:avLst/>
          </a:prstGeom>
          <a:noFill/>
          <a:ln>
            <a:noFill/>
          </a:ln>
        </p:spPr>
        <p:txBody>
          <a:bodyPr spcFirstLastPara="1" wrap="square" lIns="91425" tIns="45700" rIns="91425" bIns="45700" anchor="t" anchorCtr="0">
            <a:noAutofit/>
          </a:bodyPr>
          <a:lstStyle/>
          <a:p>
            <a:pPr marL="152400" marR="0" lvl="0" indent="0" algn="l" rtl="0">
              <a:lnSpc>
                <a:spcPct val="100000"/>
              </a:lnSpc>
              <a:spcBef>
                <a:spcPts val="0"/>
              </a:spcBef>
              <a:spcAft>
                <a:spcPts val="0"/>
              </a:spcAft>
              <a:buClr>
                <a:schemeClr val="dk1"/>
              </a:buClr>
              <a:buSzPts val="2400"/>
              <a:buFont typeface="Arial"/>
              <a:buNone/>
            </a:pPr>
            <a:r>
              <a:rPr lang="en-US" sz="2400" b="1" u="sng">
                <a:solidFill>
                  <a:schemeClr val="hlink"/>
                </a:solidFill>
                <a:latin typeface="Lato"/>
                <a:ea typeface="Lato"/>
                <a:cs typeface="Lato"/>
                <a:sym typeface="Lato"/>
                <a:hlinkClick r:id="rId3"/>
              </a:rPr>
              <a:t>s. </a:t>
            </a:r>
            <a:r>
              <a:rPr lang="en-US" sz="2800" b="1" u="sng">
                <a:solidFill>
                  <a:schemeClr val="hlink"/>
                </a:solidFill>
                <a:latin typeface="Lato"/>
                <a:ea typeface="Lato"/>
                <a:cs typeface="Lato"/>
                <a:sym typeface="Lato"/>
                <a:hlinkClick r:id="rId3"/>
              </a:rPr>
              <a:t>115.88 (7)</a:t>
            </a:r>
            <a:r>
              <a:rPr lang="en-US" sz="2800" b="1">
                <a:solidFill>
                  <a:schemeClr val="dk1"/>
                </a:solidFill>
                <a:latin typeface="Lato"/>
                <a:ea typeface="Lato"/>
                <a:cs typeface="Lato"/>
                <a:sym typeface="Lato"/>
              </a:rPr>
              <a:t>, Wis. Stats.:</a:t>
            </a:r>
            <a:endParaRPr/>
          </a:p>
          <a:p>
            <a:pPr marL="164592" marR="0" lvl="0" indent="0" algn="l" rtl="0">
              <a:lnSpc>
                <a:spcPct val="100000"/>
              </a:lnSpc>
              <a:spcBef>
                <a:spcPts val="600"/>
              </a:spcBef>
              <a:spcAft>
                <a:spcPts val="0"/>
              </a:spcAft>
              <a:buClr>
                <a:schemeClr val="dk1"/>
              </a:buClr>
              <a:buSzPts val="2400"/>
              <a:buFont typeface="Arial"/>
              <a:buNone/>
            </a:pPr>
            <a:r>
              <a:rPr lang="en-US" sz="2400" b="1" cap="small">
                <a:solidFill>
                  <a:schemeClr val="dk1"/>
                </a:solidFill>
                <a:latin typeface="Lato"/>
                <a:ea typeface="Lato"/>
                <a:cs typeface="Lato"/>
                <a:sym typeface="Lato"/>
              </a:rPr>
              <a:t>Offsetting receipts</a:t>
            </a:r>
            <a:r>
              <a:rPr lang="en-US" sz="2400" b="1">
                <a:solidFill>
                  <a:schemeClr val="dk1"/>
                </a:solidFill>
                <a:latin typeface="Lato"/>
                <a:ea typeface="Lato"/>
                <a:cs typeface="Lato"/>
                <a:sym typeface="Lato"/>
              </a:rPr>
              <a:t>. In any school year, the following revenues shall be deducted from costs aidable under this section before aids are calculated under this section:</a:t>
            </a:r>
            <a:endParaRPr/>
          </a:p>
          <a:p>
            <a:pPr marL="731520" marR="0" lvl="0" indent="-365760" algn="l" rtl="0">
              <a:lnSpc>
                <a:spcPct val="100000"/>
              </a:lnSpc>
              <a:spcBef>
                <a:spcPts val="600"/>
              </a:spcBef>
              <a:spcAft>
                <a:spcPts val="0"/>
              </a:spcAft>
              <a:buClr>
                <a:schemeClr val="dk1"/>
              </a:buClr>
              <a:buSzPts val="2400"/>
              <a:buFont typeface="Arial"/>
              <a:buNone/>
            </a:pPr>
            <a:r>
              <a:rPr lang="en-US" sz="2400" b="1">
                <a:solidFill>
                  <a:schemeClr val="dk1"/>
                </a:solidFill>
                <a:latin typeface="Lato"/>
                <a:ea typeface="Lato"/>
                <a:cs typeface="Lato"/>
                <a:sym typeface="Lato"/>
              </a:rPr>
              <a:t>(a) Any federal operational revenues expended on costs aidable under this section.</a:t>
            </a:r>
            <a:endParaRPr sz="2400" b="1">
              <a:solidFill>
                <a:schemeClr val="dk1"/>
              </a:solidFill>
              <a:latin typeface="Lato"/>
              <a:ea typeface="Lato"/>
              <a:cs typeface="Lato"/>
              <a:sym typeface="Lato"/>
            </a:endParaRPr>
          </a:p>
        </p:txBody>
      </p:sp>
      <p:sp>
        <p:nvSpPr>
          <p:cNvPr id="212" name="Google Shape;212;p29"/>
          <p:cNvSpPr txBox="1"/>
          <p:nvPr/>
        </p:nvSpPr>
        <p:spPr>
          <a:xfrm>
            <a:off x="8753476" y="4803855"/>
            <a:ext cx="390524" cy="3396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47</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0"/>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Reconcile Grant Expenditures</a:t>
            </a:r>
            <a:endParaRPr/>
          </a:p>
        </p:txBody>
      </p:sp>
      <p:sp>
        <p:nvSpPr>
          <p:cNvPr id="219" name="Google Shape;219;p30"/>
          <p:cNvSpPr txBox="1"/>
          <p:nvPr/>
        </p:nvSpPr>
        <p:spPr>
          <a:xfrm>
            <a:off x="8753476" y="4803855"/>
            <a:ext cx="390524" cy="3396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29</a:t>
            </a:r>
            <a:endParaRPr/>
          </a:p>
        </p:txBody>
      </p:sp>
      <p:sp>
        <p:nvSpPr>
          <p:cNvPr id="220" name="Google Shape;220;p30"/>
          <p:cNvSpPr txBox="1"/>
          <p:nvPr/>
        </p:nvSpPr>
        <p:spPr>
          <a:xfrm>
            <a:off x="718875" y="1398050"/>
            <a:ext cx="7841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
        <p:nvSpPr>
          <p:cNvPr id="221" name="Google Shape;221;p30"/>
          <p:cNvSpPr txBox="1"/>
          <p:nvPr/>
        </p:nvSpPr>
        <p:spPr>
          <a:xfrm>
            <a:off x="234025" y="1081850"/>
            <a:ext cx="8748300" cy="310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900">
                <a:latin typeface="Lato"/>
                <a:ea typeface="Lato"/>
                <a:cs typeface="Lato"/>
                <a:sym typeface="Lato"/>
              </a:rPr>
              <a:t>Using IDEA grants (formula and discretionary) as an example:</a:t>
            </a:r>
            <a:endParaRPr sz="1900">
              <a:latin typeface="Lato"/>
              <a:ea typeface="Lato"/>
              <a:cs typeface="Lato"/>
              <a:sym typeface="Lato"/>
            </a:endParaRPr>
          </a:p>
          <a:p>
            <a:pPr marL="0" lvl="0" indent="0" algn="l" rtl="0">
              <a:spcBef>
                <a:spcPts val="0"/>
              </a:spcBef>
              <a:spcAft>
                <a:spcPts val="0"/>
              </a:spcAft>
              <a:buNone/>
            </a:pPr>
            <a:endParaRPr sz="1900">
              <a:latin typeface="Lato"/>
              <a:ea typeface="Lato"/>
              <a:cs typeface="Lato"/>
              <a:sym typeface="Lato"/>
            </a:endParaRPr>
          </a:p>
          <a:p>
            <a:pPr marL="457200" lvl="0" indent="-349250" algn="l" rtl="0">
              <a:spcBef>
                <a:spcPts val="0"/>
              </a:spcBef>
              <a:spcAft>
                <a:spcPts val="0"/>
              </a:spcAft>
              <a:buSzPts val="1900"/>
              <a:buFont typeface="Lato"/>
              <a:buAutoNum type="arabicPeriod"/>
            </a:pPr>
            <a:r>
              <a:rPr lang="en-US" sz="1900">
                <a:latin typeface="Lato"/>
                <a:ea typeface="Lato"/>
                <a:cs typeface="Lato"/>
                <a:sym typeface="Lato"/>
              </a:rPr>
              <a:t>Ensure that your IDEA Flow-through / Preschool / Discretionary grant claims match the your  Fund 27 Project 34X expenditures in WISEdata Finance  / Special Education Annual Report and your Fund 27 Source 730 revenues </a:t>
            </a:r>
            <a:endParaRPr sz="1900">
              <a:latin typeface="Lato"/>
              <a:ea typeface="Lato"/>
              <a:cs typeface="Lato"/>
              <a:sym typeface="Lato"/>
            </a:endParaRPr>
          </a:p>
          <a:p>
            <a:pPr marL="457200" lvl="0" indent="0" algn="l" rtl="0">
              <a:spcBef>
                <a:spcPts val="0"/>
              </a:spcBef>
              <a:spcAft>
                <a:spcPts val="0"/>
              </a:spcAft>
              <a:buNone/>
            </a:pPr>
            <a:endParaRPr sz="1900">
              <a:latin typeface="Lato"/>
              <a:ea typeface="Lato"/>
              <a:cs typeface="Lato"/>
              <a:sym typeface="Lato"/>
            </a:endParaRPr>
          </a:p>
          <a:p>
            <a:pPr marL="457200" lvl="0" indent="-349250" algn="l" rtl="0">
              <a:spcBef>
                <a:spcPts val="0"/>
              </a:spcBef>
              <a:spcAft>
                <a:spcPts val="0"/>
              </a:spcAft>
              <a:buSzPts val="1900"/>
              <a:buFont typeface="Lato"/>
              <a:buAutoNum type="arabicPeriod"/>
            </a:pPr>
            <a:r>
              <a:rPr lang="en-US" sz="1900">
                <a:latin typeface="Lato"/>
                <a:ea typeface="Lato"/>
                <a:cs typeface="Lato"/>
                <a:sym typeface="Lato"/>
              </a:rPr>
              <a:t>Identify Object 38X (382 / 383 / 386) expenditures for Grant Payments Out.  While you’re at it, make sure the Fund 27 Object 38X expenditures match the claimed amounts in WISEgrants.</a:t>
            </a:r>
            <a:endParaRPr sz="1900">
              <a:latin typeface="Lato"/>
              <a:ea typeface="Lato"/>
              <a:cs typeface="Lato"/>
              <a:sym typeface="Lato"/>
            </a:endParaRPr>
          </a:p>
          <a:p>
            <a:pPr marL="0" lvl="0" indent="0" algn="l" rtl="0">
              <a:spcBef>
                <a:spcPts val="0"/>
              </a:spcBef>
              <a:spcAft>
                <a:spcPts val="0"/>
              </a:spcAft>
              <a:buNone/>
            </a:pPr>
            <a:endParaRPr sz="1900">
              <a:latin typeface="Lato"/>
              <a:ea typeface="Lato"/>
              <a:cs typeface="Lato"/>
              <a:sym typeface="Lato"/>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1"/>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Reconcile Grant Expenditures</a:t>
            </a:r>
            <a:endParaRPr/>
          </a:p>
        </p:txBody>
      </p:sp>
      <p:sp>
        <p:nvSpPr>
          <p:cNvPr id="228" name="Google Shape;228;p31"/>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29</a:t>
            </a:r>
            <a:endParaRPr/>
          </a:p>
        </p:txBody>
      </p:sp>
      <p:sp>
        <p:nvSpPr>
          <p:cNvPr id="229" name="Google Shape;229;p31"/>
          <p:cNvSpPr txBox="1"/>
          <p:nvPr/>
        </p:nvSpPr>
        <p:spPr>
          <a:xfrm>
            <a:off x="718875" y="1398050"/>
            <a:ext cx="7841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Lato"/>
              <a:ea typeface="Lato"/>
              <a:cs typeface="Lato"/>
              <a:sym typeface="Lato"/>
            </a:endParaRPr>
          </a:p>
        </p:txBody>
      </p:sp>
      <p:sp>
        <p:nvSpPr>
          <p:cNvPr id="230" name="Google Shape;230;p31"/>
          <p:cNvSpPr txBox="1"/>
          <p:nvPr/>
        </p:nvSpPr>
        <p:spPr>
          <a:xfrm>
            <a:off x="234025" y="1081850"/>
            <a:ext cx="8748300" cy="3109200"/>
          </a:xfrm>
          <a:prstGeom prst="rect">
            <a:avLst/>
          </a:prstGeom>
          <a:noFill/>
          <a:ln>
            <a:noFill/>
          </a:ln>
        </p:spPr>
        <p:txBody>
          <a:bodyPr spcFirstLastPara="1" wrap="square" lIns="91425" tIns="91425" rIns="91425" bIns="91425" anchor="t" anchorCtr="0">
            <a:spAutoFit/>
          </a:bodyPr>
          <a:lstStyle/>
          <a:p>
            <a:pPr marL="457200" lvl="0" indent="-349250" algn="l" rtl="0">
              <a:spcBef>
                <a:spcPts val="0"/>
              </a:spcBef>
              <a:spcAft>
                <a:spcPts val="0"/>
              </a:spcAft>
              <a:buSzPts val="1900"/>
              <a:buFont typeface="Lato"/>
              <a:buAutoNum type="arabicPeriod" startAt="3"/>
            </a:pPr>
            <a:r>
              <a:rPr lang="en-US" sz="1900">
                <a:latin typeface="Lato"/>
                <a:ea typeface="Lato"/>
                <a:cs typeface="Lato"/>
                <a:sym typeface="Lato"/>
              </a:rPr>
              <a:t>The previous process was to complete the Grant Payments Sent to Other Entities and the Grant Payments Received from Entities in the PI-1505-SE.</a:t>
            </a:r>
            <a:endParaRPr sz="1900">
              <a:latin typeface="Lato"/>
              <a:ea typeface="Lato"/>
              <a:cs typeface="Lato"/>
              <a:sym typeface="Lato"/>
            </a:endParaRPr>
          </a:p>
          <a:p>
            <a:pPr marL="0" lvl="0" indent="0" algn="l" rtl="0">
              <a:spcBef>
                <a:spcPts val="0"/>
              </a:spcBef>
              <a:spcAft>
                <a:spcPts val="0"/>
              </a:spcAft>
              <a:buNone/>
            </a:pPr>
            <a:endParaRPr sz="1900">
              <a:latin typeface="Lato"/>
              <a:ea typeface="Lato"/>
              <a:cs typeface="Lato"/>
              <a:sym typeface="Lato"/>
            </a:endParaRPr>
          </a:p>
          <a:p>
            <a:pPr marL="457200" lvl="0" indent="0" algn="l" rtl="0">
              <a:spcBef>
                <a:spcPts val="0"/>
              </a:spcBef>
              <a:spcAft>
                <a:spcPts val="0"/>
              </a:spcAft>
              <a:buNone/>
            </a:pPr>
            <a:r>
              <a:rPr lang="en-US" sz="1900">
                <a:latin typeface="Lato"/>
                <a:ea typeface="Lato"/>
                <a:cs typeface="Lato"/>
                <a:sym typeface="Lato"/>
              </a:rPr>
              <a:t>With the next generation of reporting and the Special Education Budget/Annual Report in WiSFiP, GPO and GPI will be itemized in a similar fashion, based on specific  accounts in WISEdata Finance, as a triggered Addenda.</a:t>
            </a:r>
            <a:endParaRPr sz="1900">
              <a:latin typeface="Lato"/>
              <a:ea typeface="Lato"/>
              <a:cs typeface="Lato"/>
              <a:sym typeface="Lato"/>
            </a:endParaRPr>
          </a:p>
          <a:p>
            <a:pPr marL="457200" lvl="0" indent="0" algn="l" rtl="0">
              <a:spcBef>
                <a:spcPts val="0"/>
              </a:spcBef>
              <a:spcAft>
                <a:spcPts val="0"/>
              </a:spcAft>
              <a:buNone/>
            </a:pPr>
            <a:endParaRPr sz="1900">
              <a:latin typeface="Lato"/>
              <a:ea typeface="Lato"/>
              <a:cs typeface="Lato"/>
              <a:sym typeface="Lato"/>
            </a:endParaRPr>
          </a:p>
          <a:p>
            <a:pPr marL="457200" lvl="0" indent="0" algn="l" rtl="0">
              <a:spcBef>
                <a:spcPts val="0"/>
              </a:spcBef>
              <a:spcAft>
                <a:spcPts val="0"/>
              </a:spcAft>
              <a:buNone/>
            </a:pPr>
            <a:r>
              <a:rPr lang="en-US" sz="1900">
                <a:latin typeface="Lato"/>
                <a:ea typeface="Lato"/>
                <a:cs typeface="Lato"/>
                <a:sym typeface="Lato"/>
              </a:rPr>
              <a:t>This will allow us to complete the necessary data collection consistent with existing reporting.</a:t>
            </a:r>
            <a:endParaRPr sz="1900">
              <a:latin typeface="Lato"/>
              <a:ea typeface="Lato"/>
              <a:cs typeface="Lato"/>
              <a:sym typeface="Lat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2"/>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Problems – Incorrect Reporting</a:t>
            </a:r>
            <a:endParaRPr/>
          </a:p>
        </p:txBody>
      </p:sp>
      <p:sp>
        <p:nvSpPr>
          <p:cNvPr id="237" name="Google Shape;237;p32"/>
          <p:cNvSpPr txBox="1"/>
          <p:nvPr/>
        </p:nvSpPr>
        <p:spPr>
          <a:xfrm>
            <a:off x="680650" y="1234225"/>
            <a:ext cx="7873200" cy="342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100">
                <a:solidFill>
                  <a:schemeClr val="dk1"/>
                </a:solidFill>
                <a:latin typeface="Lato"/>
                <a:ea typeface="Lato"/>
                <a:cs typeface="Lato"/>
                <a:sym typeface="Lato"/>
              </a:rPr>
              <a:t>USDE has been emphasizing the difference within federal   programs between subgranting and contracting, particularly with regard to IDEA</a:t>
            </a:r>
            <a:endParaRPr/>
          </a:p>
          <a:p>
            <a:pPr marL="164592" marR="0" lvl="0" indent="-97917" algn="l" rtl="0">
              <a:lnSpc>
                <a:spcPct val="100000"/>
              </a:lnSpc>
              <a:spcBef>
                <a:spcPts val="60"/>
              </a:spcBef>
              <a:spcAft>
                <a:spcPts val="0"/>
              </a:spcAft>
              <a:buClr>
                <a:schemeClr val="dk1"/>
              </a:buClr>
              <a:buSzPts val="1050"/>
              <a:buFont typeface="Arial"/>
              <a:buNone/>
            </a:pPr>
            <a:endParaRPr sz="1050">
              <a:solidFill>
                <a:schemeClr val="dk1"/>
              </a:solidFill>
              <a:latin typeface="Lato"/>
              <a:ea typeface="Lato"/>
              <a:cs typeface="Lato"/>
              <a:sym typeface="Lato"/>
            </a:endParaRPr>
          </a:p>
          <a:p>
            <a:pPr marL="0" marR="0" lvl="0" indent="0" algn="l" rtl="0">
              <a:lnSpc>
                <a:spcPct val="100000"/>
              </a:lnSpc>
              <a:spcBef>
                <a:spcPts val="60"/>
              </a:spcBef>
              <a:spcAft>
                <a:spcPts val="0"/>
              </a:spcAft>
              <a:buNone/>
            </a:pPr>
            <a:r>
              <a:rPr lang="en-US" sz="2100">
                <a:solidFill>
                  <a:schemeClr val="dk1"/>
                </a:solidFill>
                <a:latin typeface="Lato"/>
                <a:ea typeface="Lato"/>
                <a:cs typeface="Lato"/>
                <a:sym typeface="Lato"/>
              </a:rPr>
              <a:t>Grants from CESA (i.e. Transition Improvement Grant) lose their federal identity &amp; are coded to Project 019 in the SPED Annual Report.</a:t>
            </a:r>
            <a:endParaRPr/>
          </a:p>
          <a:p>
            <a:pPr marL="164592" marR="0" lvl="0" indent="-31242" algn="l" rtl="0">
              <a:lnSpc>
                <a:spcPct val="100000"/>
              </a:lnSpc>
              <a:spcBef>
                <a:spcPts val="60"/>
              </a:spcBef>
              <a:spcAft>
                <a:spcPts val="0"/>
              </a:spcAft>
              <a:buClr>
                <a:schemeClr val="dk1"/>
              </a:buClr>
              <a:buSzPts val="2100"/>
              <a:buFont typeface="Arial"/>
              <a:buNone/>
            </a:pPr>
            <a:endParaRPr sz="2100">
              <a:solidFill>
                <a:schemeClr val="dk1"/>
              </a:solidFill>
              <a:latin typeface="Lato"/>
              <a:ea typeface="Lato"/>
              <a:cs typeface="Lato"/>
              <a:sym typeface="Lato"/>
            </a:endParaRPr>
          </a:p>
          <a:p>
            <a:pPr marL="0" marR="0" lvl="0" indent="0" algn="l" rtl="0">
              <a:lnSpc>
                <a:spcPct val="100000"/>
              </a:lnSpc>
              <a:spcBef>
                <a:spcPts val="60"/>
              </a:spcBef>
              <a:spcAft>
                <a:spcPts val="0"/>
              </a:spcAft>
              <a:buNone/>
            </a:pPr>
            <a:r>
              <a:rPr lang="en-US" sz="2100">
                <a:solidFill>
                  <a:schemeClr val="dk1"/>
                </a:solidFill>
                <a:latin typeface="Lato"/>
                <a:ea typeface="Lato"/>
                <a:cs typeface="Lato"/>
                <a:sym typeface="Lato"/>
              </a:rPr>
              <a:t>The key is when you use your direct DPI grants (state or federal) to pay another aid eligible entity are reported as GPI and GPO</a:t>
            </a:r>
            <a:endParaRPr sz="2100" u="sng">
              <a:solidFill>
                <a:schemeClr val="dk1"/>
              </a:solidFill>
              <a:latin typeface="Lato"/>
              <a:ea typeface="Lato"/>
              <a:cs typeface="Lato"/>
              <a:sym typeface="Lato"/>
            </a:endParaRPr>
          </a:p>
          <a:p>
            <a:pPr marL="164592" marR="0" lvl="0" indent="-12192" algn="l" rtl="0">
              <a:lnSpc>
                <a:spcPct val="100000"/>
              </a:lnSpc>
              <a:spcBef>
                <a:spcPts val="60"/>
              </a:spcBef>
              <a:spcAft>
                <a:spcPts val="0"/>
              </a:spcAft>
              <a:buClr>
                <a:schemeClr val="dk1"/>
              </a:buClr>
              <a:buSzPts val="2400"/>
              <a:buFont typeface="Arial"/>
              <a:buNone/>
            </a:pPr>
            <a:endParaRPr sz="2400" b="1">
              <a:solidFill>
                <a:schemeClr val="dk1"/>
              </a:solidFill>
              <a:latin typeface="Lato"/>
              <a:ea typeface="Lato"/>
              <a:cs typeface="Lato"/>
              <a:sym typeface="Lato"/>
            </a:endParaRPr>
          </a:p>
        </p:txBody>
      </p:sp>
      <p:sp>
        <p:nvSpPr>
          <p:cNvPr id="238" name="Google Shape;238;p32"/>
          <p:cNvSpPr txBox="1"/>
          <p:nvPr/>
        </p:nvSpPr>
        <p:spPr>
          <a:xfrm>
            <a:off x="8753476" y="4803855"/>
            <a:ext cx="390524" cy="3396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46</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Resources</a:t>
            </a:r>
            <a:endParaRPr/>
          </a:p>
        </p:txBody>
      </p:sp>
      <p:sp>
        <p:nvSpPr>
          <p:cNvPr id="245" name="Google Shape;245;p33"/>
          <p:cNvSpPr txBox="1"/>
          <p:nvPr/>
        </p:nvSpPr>
        <p:spPr>
          <a:xfrm>
            <a:off x="184276" y="1069200"/>
            <a:ext cx="8136900" cy="3589800"/>
          </a:xfrm>
          <a:prstGeom prst="rect">
            <a:avLst/>
          </a:prstGeom>
          <a:noFill/>
          <a:ln>
            <a:noFill/>
          </a:ln>
        </p:spPr>
        <p:txBody>
          <a:bodyPr spcFirstLastPara="1" wrap="square" lIns="91425" tIns="45700" rIns="91425" bIns="45700" anchor="t" anchorCtr="0">
            <a:noAutofit/>
          </a:bodyPr>
          <a:lstStyle/>
          <a:p>
            <a:pPr marL="164592" marR="0" lvl="0" indent="-139192" algn="l" rtl="0">
              <a:lnSpc>
                <a:spcPct val="115000"/>
              </a:lnSpc>
              <a:spcBef>
                <a:spcPts val="0"/>
              </a:spcBef>
              <a:spcAft>
                <a:spcPts val="0"/>
              </a:spcAft>
              <a:buClr>
                <a:schemeClr val="dk1"/>
              </a:buClr>
              <a:buSzPts val="2000"/>
              <a:buFont typeface="Arial"/>
              <a:buChar char="•"/>
            </a:pPr>
            <a:r>
              <a:rPr lang="en-US" sz="2000" b="1">
                <a:solidFill>
                  <a:schemeClr val="dk1"/>
                </a:solidFill>
                <a:latin typeface="Lato"/>
                <a:ea typeface="Lato"/>
                <a:cs typeface="Lato"/>
                <a:sym typeface="Lato"/>
              </a:rPr>
              <a:t> Wisconsin School District Audit Manual:</a:t>
            </a:r>
            <a:br>
              <a:rPr lang="en-US" sz="2000" b="1">
                <a:solidFill>
                  <a:schemeClr val="dk1"/>
                </a:solidFill>
                <a:latin typeface="Lato"/>
                <a:ea typeface="Lato"/>
                <a:cs typeface="Lato"/>
                <a:sym typeface="Lato"/>
              </a:rPr>
            </a:br>
            <a:r>
              <a:rPr lang="en-US" sz="1500" b="1" u="sng">
                <a:solidFill>
                  <a:schemeClr val="hlink"/>
                </a:solidFill>
                <a:latin typeface="Lato"/>
                <a:ea typeface="Lato"/>
                <a:cs typeface="Lato"/>
                <a:sym typeface="Lato"/>
                <a:hlinkClick r:id="rId3"/>
              </a:rPr>
              <a:t>dpi.wi.gov/sfs/finances/auditors/overview</a:t>
            </a:r>
            <a:endParaRPr sz="2000" b="1">
              <a:solidFill>
                <a:schemeClr val="dk1"/>
              </a:solidFill>
              <a:latin typeface="Lato"/>
              <a:ea typeface="Lato"/>
              <a:cs typeface="Lato"/>
              <a:sym typeface="Lato"/>
            </a:endParaRPr>
          </a:p>
          <a:p>
            <a:pPr marL="164592" marR="0" lvl="0" indent="-139192" algn="l" rtl="0">
              <a:lnSpc>
                <a:spcPct val="115000"/>
              </a:lnSpc>
              <a:spcBef>
                <a:spcPts val="1000"/>
              </a:spcBef>
              <a:spcAft>
                <a:spcPts val="0"/>
              </a:spcAft>
              <a:buClr>
                <a:schemeClr val="dk1"/>
              </a:buClr>
              <a:buSzPts val="2000"/>
              <a:buFont typeface="Arial"/>
              <a:buChar char="•"/>
            </a:pPr>
            <a:r>
              <a:rPr lang="en-US" sz="2000" b="1">
                <a:solidFill>
                  <a:schemeClr val="dk1"/>
                </a:solidFill>
                <a:latin typeface="Lato"/>
                <a:ea typeface="Lato"/>
                <a:cs typeface="Lato"/>
                <a:sym typeface="Lato"/>
              </a:rPr>
              <a:t> Special Ed/SAP Categorical Aid:</a:t>
            </a:r>
            <a:br>
              <a:rPr lang="en-US" sz="2000" b="1">
                <a:solidFill>
                  <a:schemeClr val="dk1"/>
                </a:solidFill>
                <a:latin typeface="Lato"/>
                <a:ea typeface="Lato"/>
                <a:cs typeface="Lato"/>
                <a:sym typeface="Lato"/>
              </a:rPr>
            </a:br>
            <a:r>
              <a:rPr lang="en-US" sz="1500" b="1" u="sng">
                <a:solidFill>
                  <a:schemeClr val="hlink"/>
                </a:solidFill>
                <a:latin typeface="Lato"/>
                <a:ea typeface="Lato"/>
                <a:cs typeface="Lato"/>
                <a:sym typeface="Lato"/>
                <a:hlinkClick r:id="rId4"/>
              </a:rPr>
              <a:t>dpi.wi.gov/sfs/aid/special-ed/sped-sap/overview</a:t>
            </a:r>
            <a:endParaRPr sz="2000" b="1">
              <a:solidFill>
                <a:schemeClr val="dk1"/>
              </a:solidFill>
              <a:latin typeface="Lato"/>
              <a:ea typeface="Lato"/>
              <a:cs typeface="Lato"/>
              <a:sym typeface="Lato"/>
            </a:endParaRPr>
          </a:p>
          <a:p>
            <a:pPr marL="164592" marR="0" lvl="0" indent="-139192" algn="l" rtl="0">
              <a:lnSpc>
                <a:spcPct val="115000"/>
              </a:lnSpc>
              <a:spcBef>
                <a:spcPts val="1000"/>
              </a:spcBef>
              <a:spcAft>
                <a:spcPts val="0"/>
              </a:spcAft>
              <a:buClr>
                <a:schemeClr val="dk1"/>
              </a:buClr>
              <a:buSzPts val="2000"/>
              <a:buFont typeface="Arial"/>
              <a:buChar char="•"/>
            </a:pPr>
            <a:r>
              <a:rPr lang="en-US" sz="2000" b="1">
                <a:solidFill>
                  <a:schemeClr val="dk1"/>
                </a:solidFill>
                <a:latin typeface="Lato"/>
                <a:ea typeface="Lato"/>
                <a:cs typeface="Lato"/>
                <a:sym typeface="Lato"/>
              </a:rPr>
              <a:t> No Valid License guidance</a:t>
            </a:r>
            <a:endParaRPr sz="2000" b="1">
              <a:solidFill>
                <a:schemeClr val="dk1"/>
              </a:solidFill>
              <a:latin typeface="Lato"/>
              <a:ea typeface="Lato"/>
              <a:cs typeface="Lato"/>
              <a:sym typeface="Lato"/>
            </a:endParaRPr>
          </a:p>
          <a:p>
            <a:pPr marL="171450" marR="0" lvl="0" indent="0" algn="l" rtl="0">
              <a:lnSpc>
                <a:spcPct val="115000"/>
              </a:lnSpc>
              <a:spcBef>
                <a:spcPts val="0"/>
              </a:spcBef>
              <a:spcAft>
                <a:spcPts val="0"/>
              </a:spcAft>
              <a:buNone/>
            </a:pPr>
            <a:r>
              <a:rPr lang="en-US" sz="1500" b="1" u="sng">
                <a:solidFill>
                  <a:schemeClr val="hlink"/>
                </a:solidFill>
                <a:latin typeface="Lato"/>
                <a:ea typeface="Lato"/>
                <a:cs typeface="Lato"/>
                <a:sym typeface="Lato"/>
                <a:hlinkClick r:id="rId5"/>
              </a:rPr>
              <a:t>dpi.wi.gov/sfs/sped-no-valid-license-nvlquestioned-cost-process-fy-2021-22</a:t>
            </a:r>
            <a:endParaRPr sz="2000" b="1">
              <a:solidFill>
                <a:schemeClr val="dk1"/>
              </a:solidFill>
              <a:latin typeface="Lato"/>
              <a:ea typeface="Lato"/>
              <a:cs typeface="Lato"/>
              <a:sym typeface="Lato"/>
            </a:endParaRPr>
          </a:p>
          <a:p>
            <a:pPr marL="0" marR="0" lvl="0" indent="0" algn="l" rtl="0">
              <a:lnSpc>
                <a:spcPct val="115000"/>
              </a:lnSpc>
              <a:spcBef>
                <a:spcPts val="0"/>
              </a:spcBef>
              <a:spcAft>
                <a:spcPts val="0"/>
              </a:spcAft>
              <a:buNone/>
            </a:pPr>
            <a:endParaRPr sz="2000" b="1">
              <a:solidFill>
                <a:schemeClr val="dk1"/>
              </a:solidFill>
              <a:latin typeface="Lato"/>
              <a:ea typeface="Lato"/>
              <a:cs typeface="Lato"/>
              <a:sym typeface="Lato"/>
            </a:endParaRPr>
          </a:p>
          <a:p>
            <a:pPr marL="0" marR="0" lvl="0" indent="0" algn="l" rtl="0">
              <a:lnSpc>
                <a:spcPct val="115000"/>
              </a:lnSpc>
              <a:spcBef>
                <a:spcPts val="60"/>
              </a:spcBef>
              <a:spcAft>
                <a:spcPts val="0"/>
              </a:spcAft>
              <a:buNone/>
            </a:pPr>
            <a:r>
              <a:rPr lang="en-US" sz="2000" b="1">
                <a:solidFill>
                  <a:schemeClr val="dk1"/>
                </a:solidFill>
                <a:latin typeface="Lato"/>
                <a:ea typeface="Lato"/>
                <a:cs typeface="Lato"/>
                <a:sym typeface="Lato"/>
              </a:rPr>
              <a:t>Rick Cruz</a:t>
            </a:r>
            <a:endParaRPr sz="2000" b="1">
              <a:solidFill>
                <a:schemeClr val="dk1"/>
              </a:solidFill>
              <a:latin typeface="Lato"/>
              <a:ea typeface="Lato"/>
              <a:cs typeface="Lato"/>
              <a:sym typeface="Lato"/>
            </a:endParaRPr>
          </a:p>
          <a:p>
            <a:pPr marL="0" marR="0" lvl="0" indent="0" algn="l" rtl="0">
              <a:lnSpc>
                <a:spcPct val="115000"/>
              </a:lnSpc>
              <a:spcBef>
                <a:spcPts val="60"/>
              </a:spcBef>
              <a:spcAft>
                <a:spcPts val="0"/>
              </a:spcAft>
              <a:buNone/>
            </a:pPr>
            <a:r>
              <a:rPr lang="en-US" sz="2000" b="1" u="sng">
                <a:solidFill>
                  <a:schemeClr val="hlink"/>
                </a:solidFill>
                <a:latin typeface="Lato"/>
                <a:ea typeface="Lato"/>
                <a:cs typeface="Lato"/>
                <a:sym typeface="Lato"/>
                <a:hlinkClick r:id="rId6"/>
              </a:rPr>
              <a:t>ricardo.cruz@dpi.wi.gov</a:t>
            </a:r>
            <a:endParaRPr sz="2000" b="1">
              <a:solidFill>
                <a:schemeClr val="dk1"/>
              </a:solidFill>
              <a:latin typeface="Lato"/>
              <a:ea typeface="Lato"/>
              <a:cs typeface="Lato"/>
              <a:sym typeface="Lato"/>
            </a:endParaRPr>
          </a:p>
          <a:p>
            <a:pPr marL="0" marR="0" lvl="0" indent="0" algn="l" rtl="0">
              <a:lnSpc>
                <a:spcPct val="115000"/>
              </a:lnSpc>
              <a:spcBef>
                <a:spcPts val="60"/>
              </a:spcBef>
              <a:spcAft>
                <a:spcPts val="0"/>
              </a:spcAft>
              <a:buNone/>
            </a:pPr>
            <a:r>
              <a:rPr lang="en-US" sz="2000" b="1">
                <a:solidFill>
                  <a:schemeClr val="dk1"/>
                </a:solidFill>
                <a:latin typeface="Lato"/>
                <a:ea typeface="Lato"/>
                <a:cs typeface="Lato"/>
                <a:sym typeface="Lato"/>
              </a:rPr>
              <a:t>(608) 266-8255</a:t>
            </a:r>
            <a:endParaRPr sz="1000"/>
          </a:p>
          <a:p>
            <a:pPr marL="152400" marR="0" lvl="0" indent="0" algn="l" rtl="0">
              <a:lnSpc>
                <a:spcPct val="100000"/>
              </a:lnSpc>
              <a:spcBef>
                <a:spcPts val="60"/>
              </a:spcBef>
              <a:spcAft>
                <a:spcPts val="0"/>
              </a:spcAft>
              <a:buClr>
                <a:schemeClr val="dk1"/>
              </a:buClr>
              <a:buSzPts val="2400"/>
              <a:buFont typeface="Arial"/>
              <a:buNone/>
            </a:pPr>
            <a:endParaRPr sz="2400" b="1">
              <a:solidFill>
                <a:schemeClr val="dk1"/>
              </a:solidFill>
              <a:latin typeface="Lato"/>
              <a:ea typeface="Lato"/>
              <a:cs typeface="Lato"/>
              <a:sym typeface="Lato"/>
            </a:endParaRPr>
          </a:p>
        </p:txBody>
      </p:sp>
      <p:sp>
        <p:nvSpPr>
          <p:cNvPr id="246" name="Google Shape;246;p33"/>
          <p:cNvSpPr txBox="1"/>
          <p:nvPr/>
        </p:nvSpPr>
        <p:spPr>
          <a:xfrm>
            <a:off x="8753476" y="4803855"/>
            <a:ext cx="390524" cy="3396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50</a:t>
            </a:r>
            <a:endParaRPr sz="1607" b="1">
              <a:solidFill>
                <a:srgbClr val="F2F8EC"/>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0"/>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600"/>
              <a:buNone/>
            </a:pPr>
            <a:r>
              <a:rPr lang="en-US"/>
              <a:t>Audit Requirements</a:t>
            </a:r>
            <a:endParaRPr/>
          </a:p>
        </p:txBody>
      </p:sp>
      <p:sp>
        <p:nvSpPr>
          <p:cNvPr id="58" name="Google Shape;58;p10"/>
          <p:cNvSpPr txBox="1"/>
          <p:nvPr/>
        </p:nvSpPr>
        <p:spPr>
          <a:xfrm>
            <a:off x="386775" y="1140074"/>
            <a:ext cx="8413800" cy="3663900"/>
          </a:xfrm>
          <a:prstGeom prst="rect">
            <a:avLst/>
          </a:prstGeom>
          <a:noFill/>
          <a:ln>
            <a:noFill/>
          </a:ln>
        </p:spPr>
        <p:txBody>
          <a:bodyPr spcFirstLastPara="1" wrap="square" lIns="91425" tIns="45700" rIns="91425" bIns="45700" anchor="t" anchorCtr="0">
            <a:noAutofit/>
          </a:bodyPr>
          <a:lstStyle/>
          <a:p>
            <a:pPr marL="457200" lvl="0" indent="-381000" algn="l" rtl="0">
              <a:lnSpc>
                <a:spcPct val="115000"/>
              </a:lnSpc>
              <a:spcBef>
                <a:spcPts val="2400"/>
              </a:spcBef>
              <a:spcAft>
                <a:spcPts val="0"/>
              </a:spcAft>
              <a:buClr>
                <a:schemeClr val="dk1"/>
              </a:buClr>
              <a:buSzPts val="2400"/>
              <a:buFont typeface="Lato"/>
              <a:buChar char="●"/>
            </a:pPr>
            <a:r>
              <a:rPr lang="en-US" sz="2400" b="1" u="sng">
                <a:solidFill>
                  <a:schemeClr val="hlink"/>
                </a:solidFill>
                <a:latin typeface="Lato"/>
                <a:ea typeface="Lato"/>
                <a:cs typeface="Lato"/>
                <a:sym typeface="Lato"/>
                <a:hlinkClick r:id="rId3"/>
              </a:rPr>
              <a:t>Wisconsin School District Audit Manual</a:t>
            </a:r>
            <a:endParaRPr sz="2400" b="1">
              <a:solidFill>
                <a:schemeClr val="dk1"/>
              </a:solidFill>
              <a:latin typeface="Lato"/>
              <a:ea typeface="Lato"/>
              <a:cs typeface="Lato"/>
              <a:sym typeface="Lato"/>
            </a:endParaRPr>
          </a:p>
          <a:p>
            <a:pPr marL="1371600" lvl="1" indent="-342900" algn="l" rtl="0">
              <a:lnSpc>
                <a:spcPct val="115000"/>
              </a:lnSpc>
              <a:spcBef>
                <a:spcPts val="1000"/>
              </a:spcBef>
              <a:spcAft>
                <a:spcPts val="0"/>
              </a:spcAft>
              <a:buClr>
                <a:schemeClr val="dk1"/>
              </a:buClr>
              <a:buSzPts val="1800"/>
              <a:buFont typeface="Lato"/>
              <a:buChar char="○"/>
            </a:pPr>
            <a:r>
              <a:rPr lang="en-US" sz="1800">
                <a:solidFill>
                  <a:schemeClr val="dk1"/>
                </a:solidFill>
                <a:latin typeface="Lato"/>
                <a:ea typeface="Lato"/>
                <a:cs typeface="Lato"/>
                <a:sym typeface="Lato"/>
              </a:rPr>
              <a:t>Appendix to the State Single Audit Guidelines (SSAG) and incorporates federal audit requirements for entities subject to Uniform Guidance requirements (expending more than $750,000 in federal funds)</a:t>
            </a:r>
            <a:endParaRPr sz="1800">
              <a:solidFill>
                <a:schemeClr val="dk1"/>
              </a:solidFill>
              <a:latin typeface="Lato"/>
              <a:ea typeface="Lato"/>
              <a:cs typeface="Lato"/>
              <a:sym typeface="Lato"/>
            </a:endParaRPr>
          </a:p>
          <a:p>
            <a:pPr marL="1371600" lvl="1" indent="-342900" algn="l" rtl="0">
              <a:lnSpc>
                <a:spcPct val="115000"/>
              </a:lnSpc>
              <a:spcBef>
                <a:spcPts val="2400"/>
              </a:spcBef>
              <a:spcAft>
                <a:spcPts val="1000"/>
              </a:spcAft>
              <a:buClr>
                <a:schemeClr val="dk1"/>
              </a:buClr>
              <a:buSzPts val="1800"/>
              <a:buFont typeface="Lato"/>
              <a:buChar char="○"/>
            </a:pPr>
            <a:r>
              <a:rPr lang="en-US" sz="1800">
                <a:solidFill>
                  <a:schemeClr val="dk1"/>
                </a:solidFill>
                <a:latin typeface="Lato"/>
                <a:ea typeface="Lato"/>
                <a:cs typeface="Lato"/>
                <a:sym typeface="Lato"/>
              </a:rPr>
              <a:t>Establishes auditing and program-specific compliance requirements for entities that do not meet the single audit federal expenditure threshold of $750,000</a:t>
            </a:r>
            <a:endParaRPr sz="1800">
              <a:solidFill>
                <a:schemeClr val="dk1"/>
              </a:solidFill>
              <a:latin typeface="Lato"/>
              <a:ea typeface="Lato"/>
              <a:cs typeface="Lato"/>
              <a:sym typeface="Lato"/>
            </a:endParaRPr>
          </a:p>
        </p:txBody>
      </p:sp>
      <p:sp>
        <p:nvSpPr>
          <p:cNvPr id="59" name="Google Shape;59;p10"/>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1"/>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600"/>
              <a:buNone/>
            </a:pPr>
            <a:r>
              <a:rPr lang="en-US"/>
              <a:t>Audit Requirements</a:t>
            </a:r>
            <a:endParaRPr/>
          </a:p>
        </p:txBody>
      </p:sp>
      <p:sp>
        <p:nvSpPr>
          <p:cNvPr id="66" name="Google Shape;66;p11"/>
          <p:cNvSpPr txBox="1"/>
          <p:nvPr/>
        </p:nvSpPr>
        <p:spPr>
          <a:xfrm>
            <a:off x="386775" y="1140074"/>
            <a:ext cx="8413800" cy="36639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3000"/>
              </a:spcBef>
              <a:spcAft>
                <a:spcPts val="0"/>
              </a:spcAft>
              <a:buClr>
                <a:schemeClr val="dk1"/>
              </a:buClr>
              <a:buSzPts val="2000"/>
              <a:buFont typeface="Lato"/>
              <a:buChar char="●"/>
            </a:pPr>
            <a:r>
              <a:rPr lang="en-US" sz="2000">
                <a:solidFill>
                  <a:schemeClr val="dk1"/>
                </a:solidFill>
                <a:latin typeface="Lato"/>
                <a:ea typeface="Lato"/>
                <a:cs typeface="Lato"/>
                <a:sym typeface="Lato"/>
              </a:rPr>
              <a:t>Wisconsin Public School Districts, Cooperative Educational Service Agencies (CESA), County Children with Disability Education Boards (CDEB), and Independent Charter Schools (ICS) are required to have an audit of compliance requirements and must also issue a report on its system of internal control over compliance in accordance with the </a:t>
            </a:r>
            <a:r>
              <a:rPr lang="en-US" sz="2000" b="1">
                <a:solidFill>
                  <a:schemeClr val="dk1"/>
                </a:solidFill>
                <a:latin typeface="Lato"/>
                <a:ea typeface="Lato"/>
                <a:cs typeface="Lato"/>
                <a:sym typeface="Lato"/>
              </a:rPr>
              <a:t>Wisconsin Public School District Audit Manual</a:t>
            </a:r>
            <a:r>
              <a:rPr lang="en-US" sz="2000">
                <a:solidFill>
                  <a:schemeClr val="dk1"/>
                </a:solidFill>
                <a:latin typeface="Lato"/>
                <a:ea typeface="Lato"/>
                <a:cs typeface="Lato"/>
                <a:sym typeface="Lato"/>
              </a:rPr>
              <a:t>.  </a:t>
            </a:r>
            <a:endParaRPr sz="2000">
              <a:solidFill>
                <a:schemeClr val="dk1"/>
              </a:solidFill>
              <a:latin typeface="Lato"/>
              <a:ea typeface="Lato"/>
              <a:cs typeface="Lato"/>
              <a:sym typeface="Lato"/>
            </a:endParaRPr>
          </a:p>
          <a:p>
            <a:pPr marL="457200" marR="0" lvl="0" indent="-355600" algn="l" rtl="0">
              <a:lnSpc>
                <a:spcPct val="100000"/>
              </a:lnSpc>
              <a:spcBef>
                <a:spcPts val="1000"/>
              </a:spcBef>
              <a:spcAft>
                <a:spcPts val="0"/>
              </a:spcAft>
              <a:buClr>
                <a:schemeClr val="dk1"/>
              </a:buClr>
              <a:buSzPts val="2000"/>
              <a:buFont typeface="Lato"/>
              <a:buChar char="●"/>
            </a:pPr>
            <a:r>
              <a:rPr lang="en-US" sz="2000">
                <a:solidFill>
                  <a:schemeClr val="dk1"/>
                </a:solidFill>
                <a:latin typeface="Lato"/>
                <a:ea typeface="Lato"/>
                <a:cs typeface="Lato"/>
                <a:sym typeface="Lato"/>
              </a:rPr>
              <a:t>Audit must include examination of basic financial statements by a CPA and comply with </a:t>
            </a:r>
            <a:r>
              <a:rPr lang="en-US" sz="2000" b="1">
                <a:solidFill>
                  <a:schemeClr val="dk1"/>
                </a:solidFill>
                <a:latin typeface="Lato"/>
                <a:ea typeface="Lato"/>
                <a:cs typeface="Lato"/>
                <a:sym typeface="Lato"/>
              </a:rPr>
              <a:t>Generally Accepted Accounting Principles</a:t>
            </a:r>
            <a:r>
              <a:rPr lang="en-US" sz="2000">
                <a:solidFill>
                  <a:schemeClr val="dk1"/>
                </a:solidFill>
                <a:latin typeface="Lato"/>
                <a:ea typeface="Lato"/>
                <a:cs typeface="Lato"/>
                <a:sym typeface="Lato"/>
              </a:rPr>
              <a:t> (GAAP) and use the </a:t>
            </a:r>
            <a:r>
              <a:rPr lang="en-US" sz="2000" b="1">
                <a:solidFill>
                  <a:schemeClr val="dk1"/>
                </a:solidFill>
                <a:latin typeface="Lato"/>
                <a:ea typeface="Lato"/>
                <a:cs typeface="Lato"/>
                <a:sym typeface="Lato"/>
              </a:rPr>
              <a:t>Wisconsin Uniform Financial Accounting Requirements </a:t>
            </a:r>
            <a:r>
              <a:rPr lang="en-US" sz="2000">
                <a:solidFill>
                  <a:schemeClr val="dk1"/>
                </a:solidFill>
                <a:latin typeface="Lato"/>
                <a:ea typeface="Lato"/>
                <a:cs typeface="Lato"/>
                <a:sym typeface="Lato"/>
              </a:rPr>
              <a:t>(WUFAR).</a:t>
            </a:r>
            <a:endParaRPr sz="2000">
              <a:solidFill>
                <a:schemeClr val="dk1"/>
              </a:solidFill>
              <a:latin typeface="Lato"/>
              <a:ea typeface="Lato"/>
              <a:cs typeface="Lato"/>
              <a:sym typeface="Lato"/>
            </a:endParaRPr>
          </a:p>
          <a:p>
            <a:pPr marL="0" lvl="0" indent="0" algn="l" rtl="0">
              <a:spcBef>
                <a:spcPts val="2400"/>
              </a:spcBef>
              <a:spcAft>
                <a:spcPts val="0"/>
              </a:spcAft>
              <a:buNone/>
            </a:pPr>
            <a:endParaRPr sz="2400" b="1">
              <a:solidFill>
                <a:schemeClr val="dk1"/>
              </a:solidFill>
              <a:latin typeface="Lato"/>
              <a:ea typeface="Lato"/>
              <a:cs typeface="Lato"/>
              <a:sym typeface="Lato"/>
            </a:endParaRPr>
          </a:p>
        </p:txBody>
      </p:sp>
      <p:sp>
        <p:nvSpPr>
          <p:cNvPr id="67" name="Google Shape;67;p11"/>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2"/>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600"/>
              <a:buNone/>
            </a:pPr>
            <a:r>
              <a:rPr lang="en-US"/>
              <a:t>Audit Requirements</a:t>
            </a:r>
            <a:endParaRPr/>
          </a:p>
        </p:txBody>
      </p:sp>
      <p:sp>
        <p:nvSpPr>
          <p:cNvPr id="74" name="Google Shape;74;p12"/>
          <p:cNvSpPr txBox="1"/>
          <p:nvPr/>
        </p:nvSpPr>
        <p:spPr>
          <a:xfrm>
            <a:off x="386775" y="1140074"/>
            <a:ext cx="8413800" cy="36639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1000"/>
              </a:spcBef>
              <a:spcAft>
                <a:spcPts val="0"/>
              </a:spcAft>
              <a:buClr>
                <a:schemeClr val="dk1"/>
              </a:buClr>
              <a:buSzPts val="2000"/>
              <a:buFont typeface="Lato"/>
              <a:buChar char="●"/>
            </a:pPr>
            <a:r>
              <a:rPr lang="en-US" sz="2000">
                <a:solidFill>
                  <a:schemeClr val="dk1"/>
                </a:solidFill>
                <a:latin typeface="Lato"/>
                <a:ea typeface="Lato"/>
                <a:cs typeface="Lato"/>
                <a:sym typeface="Lato"/>
              </a:rPr>
              <a:t>Risk-based approach for identifying state major programs by factors, including threshold amounts</a:t>
            </a:r>
            <a:endParaRPr sz="2000">
              <a:solidFill>
                <a:schemeClr val="dk1"/>
              </a:solidFill>
              <a:latin typeface="Lato"/>
              <a:ea typeface="Lato"/>
              <a:cs typeface="Lato"/>
              <a:sym typeface="Lato"/>
            </a:endParaRPr>
          </a:p>
          <a:p>
            <a:pPr marL="457200" marR="0" lvl="0" indent="-355600" algn="l" rtl="0">
              <a:lnSpc>
                <a:spcPct val="100000"/>
              </a:lnSpc>
              <a:spcBef>
                <a:spcPts val="1000"/>
              </a:spcBef>
              <a:spcAft>
                <a:spcPts val="0"/>
              </a:spcAft>
              <a:buClr>
                <a:schemeClr val="dk1"/>
              </a:buClr>
              <a:buSzPts val="2000"/>
              <a:buFont typeface="Lato"/>
              <a:buChar char="●"/>
            </a:pPr>
            <a:r>
              <a:rPr lang="en-US" sz="2000">
                <a:solidFill>
                  <a:schemeClr val="dk1"/>
                </a:solidFill>
                <a:latin typeface="Lato"/>
                <a:ea typeface="Lato"/>
                <a:cs typeface="Lato"/>
                <a:sym typeface="Lato"/>
              </a:rPr>
              <a:t>DPI considers certain programs to be designated major programs regardless of factors that must be tested every year, including </a:t>
            </a:r>
            <a:r>
              <a:rPr lang="en-US" sz="2000" u="sng">
                <a:solidFill>
                  <a:schemeClr val="hlink"/>
                </a:solidFill>
                <a:latin typeface="Lato"/>
                <a:ea typeface="Lato"/>
                <a:cs typeface="Lato"/>
                <a:sym typeface="Lato"/>
                <a:hlinkClick r:id="rId3"/>
              </a:rPr>
              <a:t>State Special Education and School Age Parents Aid (20.255(2)(b)</a:t>
            </a:r>
            <a:endParaRPr sz="2000">
              <a:solidFill>
                <a:schemeClr val="dk1"/>
              </a:solidFill>
              <a:latin typeface="Lato"/>
              <a:ea typeface="Lato"/>
              <a:cs typeface="Lato"/>
              <a:sym typeface="Lato"/>
            </a:endParaRPr>
          </a:p>
          <a:p>
            <a:pPr marL="457200" marR="0" lvl="0" indent="-355600" algn="l" rtl="0">
              <a:lnSpc>
                <a:spcPct val="100000"/>
              </a:lnSpc>
              <a:spcBef>
                <a:spcPts val="1000"/>
              </a:spcBef>
              <a:spcAft>
                <a:spcPts val="0"/>
              </a:spcAft>
              <a:buClr>
                <a:schemeClr val="dk1"/>
              </a:buClr>
              <a:buSzPts val="2000"/>
              <a:buFont typeface="Lato"/>
              <a:buChar char="●"/>
            </a:pPr>
            <a:r>
              <a:rPr lang="en-US" sz="2000" u="sng">
                <a:solidFill>
                  <a:schemeClr val="hlink"/>
                </a:solidFill>
                <a:latin typeface="Lato"/>
                <a:ea typeface="Lato"/>
                <a:cs typeface="Lato"/>
                <a:sym typeface="Lato"/>
                <a:hlinkClick r:id="rId4"/>
              </a:rPr>
              <a:t>Wisconsin School District Audit Manual</a:t>
            </a:r>
            <a:endParaRPr sz="1700">
              <a:solidFill>
                <a:schemeClr val="dk1"/>
              </a:solidFill>
              <a:latin typeface="Lato"/>
              <a:ea typeface="Lato"/>
              <a:cs typeface="Lato"/>
              <a:sym typeface="Lato"/>
            </a:endParaRPr>
          </a:p>
          <a:p>
            <a:pPr marL="457200" marR="0" lvl="0" indent="0" algn="l" rtl="0">
              <a:lnSpc>
                <a:spcPct val="100000"/>
              </a:lnSpc>
              <a:spcBef>
                <a:spcPts val="1000"/>
              </a:spcBef>
              <a:spcAft>
                <a:spcPts val="0"/>
              </a:spcAft>
              <a:buNone/>
            </a:pPr>
            <a:endParaRPr sz="2000">
              <a:solidFill>
                <a:schemeClr val="dk1"/>
              </a:solidFill>
              <a:latin typeface="Lato"/>
              <a:ea typeface="Lato"/>
              <a:cs typeface="Lato"/>
              <a:sym typeface="Lato"/>
            </a:endParaRPr>
          </a:p>
          <a:p>
            <a:pPr marL="0" lvl="0" indent="0" algn="l" rtl="0">
              <a:spcBef>
                <a:spcPts val="2400"/>
              </a:spcBef>
              <a:spcAft>
                <a:spcPts val="0"/>
              </a:spcAft>
              <a:buNone/>
            </a:pPr>
            <a:endParaRPr sz="2400" b="1">
              <a:solidFill>
                <a:schemeClr val="dk1"/>
              </a:solidFill>
              <a:latin typeface="Lato"/>
              <a:ea typeface="Lato"/>
              <a:cs typeface="Lato"/>
              <a:sym typeface="Lato"/>
            </a:endParaRPr>
          </a:p>
        </p:txBody>
      </p:sp>
      <p:sp>
        <p:nvSpPr>
          <p:cNvPr id="75" name="Google Shape;75;p12"/>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3"/>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600"/>
              <a:buNone/>
            </a:pPr>
            <a:r>
              <a:rPr lang="en-US"/>
              <a:t>Special Education Audit Program</a:t>
            </a:r>
            <a:endParaRPr/>
          </a:p>
        </p:txBody>
      </p:sp>
      <p:sp>
        <p:nvSpPr>
          <p:cNvPr id="82" name="Google Shape;82;p13"/>
          <p:cNvSpPr txBox="1"/>
          <p:nvPr/>
        </p:nvSpPr>
        <p:spPr>
          <a:xfrm>
            <a:off x="386775" y="1140074"/>
            <a:ext cx="8413800" cy="3663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1000"/>
              </a:spcBef>
              <a:spcAft>
                <a:spcPts val="0"/>
              </a:spcAft>
              <a:buNone/>
            </a:pPr>
            <a:r>
              <a:rPr lang="en-US" sz="2000">
                <a:solidFill>
                  <a:schemeClr val="dk1"/>
                </a:solidFill>
                <a:latin typeface="Lato"/>
                <a:ea typeface="Lato"/>
                <a:cs typeface="Lato"/>
                <a:sym typeface="Lato"/>
              </a:rPr>
              <a:t>Wisconsin School District Audit Manual </a:t>
            </a:r>
            <a:r>
              <a:rPr lang="en-US" sz="2000" u="sng">
                <a:solidFill>
                  <a:schemeClr val="hlink"/>
                </a:solidFill>
                <a:latin typeface="Lato"/>
                <a:ea typeface="Lato"/>
                <a:cs typeface="Lato"/>
                <a:sym typeface="Lato"/>
                <a:hlinkClick r:id="rId3"/>
              </a:rPr>
              <a:t>section 2.2</a:t>
            </a:r>
            <a:endParaRPr sz="1700">
              <a:solidFill>
                <a:schemeClr val="dk1"/>
              </a:solidFill>
              <a:latin typeface="Lato"/>
              <a:ea typeface="Lato"/>
              <a:cs typeface="Lato"/>
              <a:sym typeface="Lato"/>
            </a:endParaRPr>
          </a:p>
          <a:p>
            <a:pPr marL="914400" marR="0" lvl="1" indent="-336550" algn="l" rtl="0">
              <a:lnSpc>
                <a:spcPct val="100000"/>
              </a:lnSpc>
              <a:spcBef>
                <a:spcPts val="1000"/>
              </a:spcBef>
              <a:spcAft>
                <a:spcPts val="0"/>
              </a:spcAft>
              <a:buClr>
                <a:schemeClr val="dk1"/>
              </a:buClr>
              <a:buSzPts val="1700"/>
              <a:buFont typeface="Lato"/>
              <a:buChar char="○"/>
            </a:pPr>
            <a:r>
              <a:rPr lang="en-US" sz="1700" b="1">
                <a:solidFill>
                  <a:schemeClr val="dk1"/>
                </a:solidFill>
                <a:latin typeface="Lato"/>
                <a:ea typeface="Lato"/>
                <a:cs typeface="Lato"/>
                <a:sym typeface="Lato"/>
              </a:rPr>
              <a:t>Activities Allowed or Unallowed/Allowable Costs</a:t>
            </a:r>
            <a:r>
              <a:rPr lang="en-US" sz="1700">
                <a:solidFill>
                  <a:schemeClr val="dk1"/>
                </a:solidFill>
                <a:latin typeface="Lato"/>
                <a:ea typeface="Lato"/>
                <a:cs typeface="Lato"/>
                <a:sym typeface="Lato"/>
              </a:rPr>
              <a:t> 2.2.2.1 / 2.2.3.1</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Compliance Requirement 2.2.2.1.1 / 2.2.3.1.1</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Agencies receive partial reimbursement for certain instructional, transportation and contracted costs of special education and related services in the prior year</a:t>
            </a:r>
            <a:endParaRPr sz="1700">
              <a:solidFill>
                <a:schemeClr val="dk1"/>
              </a:solidFill>
              <a:latin typeface="Lato"/>
              <a:ea typeface="Lato"/>
              <a:cs typeface="Lato"/>
              <a:sym typeface="Lato"/>
            </a:endParaRPr>
          </a:p>
          <a:p>
            <a:pPr marL="1371600" marR="0" lvl="2"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Staff must be appropriately licensed for a special education work assignment listed in state statute in order for their salary and benefits or contracted cost to be eligible for aid</a:t>
            </a:r>
            <a:endParaRPr sz="1700">
              <a:solidFill>
                <a:schemeClr val="dk1"/>
              </a:solidFill>
              <a:latin typeface="Lato"/>
              <a:ea typeface="Lato"/>
              <a:cs typeface="Lato"/>
              <a:sym typeface="Lato"/>
            </a:endParaRPr>
          </a:p>
          <a:p>
            <a:pPr marL="1828800" marR="0" lvl="3" indent="-336550" algn="l" rtl="0">
              <a:lnSpc>
                <a:spcPct val="100000"/>
              </a:lnSpc>
              <a:spcBef>
                <a:spcPts val="1000"/>
              </a:spcBef>
              <a:spcAft>
                <a:spcPts val="0"/>
              </a:spcAft>
              <a:buClr>
                <a:schemeClr val="dk1"/>
              </a:buClr>
              <a:buSzPts val="1700"/>
              <a:buFont typeface="Lato"/>
              <a:buChar char="●"/>
            </a:pPr>
            <a:r>
              <a:rPr lang="en-US" sz="1700">
                <a:solidFill>
                  <a:schemeClr val="dk1"/>
                </a:solidFill>
                <a:latin typeface="Lato"/>
                <a:ea typeface="Lato"/>
                <a:cs typeface="Lato"/>
                <a:sym typeface="Lato"/>
              </a:rPr>
              <a:t>No Valid License Reporting</a:t>
            </a:r>
            <a:endParaRPr sz="1700">
              <a:solidFill>
                <a:schemeClr val="dk1"/>
              </a:solidFill>
              <a:latin typeface="Lato"/>
              <a:ea typeface="Lato"/>
              <a:cs typeface="Lato"/>
              <a:sym typeface="Lato"/>
            </a:endParaRPr>
          </a:p>
          <a:p>
            <a:pPr marL="0" lvl="0" indent="0" algn="l" rtl="0">
              <a:spcBef>
                <a:spcPts val="2400"/>
              </a:spcBef>
              <a:spcAft>
                <a:spcPts val="0"/>
              </a:spcAft>
              <a:buNone/>
            </a:pPr>
            <a:endParaRPr sz="2400" b="1">
              <a:solidFill>
                <a:schemeClr val="dk1"/>
              </a:solidFill>
              <a:latin typeface="Lato"/>
              <a:ea typeface="Lato"/>
              <a:cs typeface="Lato"/>
              <a:sym typeface="Lato"/>
            </a:endParaRPr>
          </a:p>
        </p:txBody>
      </p:sp>
      <p:sp>
        <p:nvSpPr>
          <p:cNvPr id="83" name="Google Shape;83;p13"/>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Staff Must Be Properly Licensed</a:t>
            </a:r>
            <a:endParaRPr/>
          </a:p>
        </p:txBody>
      </p:sp>
      <p:sp>
        <p:nvSpPr>
          <p:cNvPr id="90" name="Google Shape;90;p14"/>
          <p:cNvSpPr txBox="1"/>
          <p:nvPr/>
        </p:nvSpPr>
        <p:spPr>
          <a:xfrm>
            <a:off x="275400" y="1146150"/>
            <a:ext cx="8611500" cy="3406800"/>
          </a:xfrm>
          <a:prstGeom prst="rect">
            <a:avLst/>
          </a:prstGeom>
          <a:noFill/>
          <a:ln>
            <a:noFill/>
          </a:ln>
        </p:spPr>
        <p:txBody>
          <a:bodyPr spcFirstLastPara="1" wrap="square" lIns="91425" tIns="45700" rIns="91425" bIns="45700" anchor="t" anchorCtr="0">
            <a:noAutofit/>
          </a:bodyPr>
          <a:lstStyle/>
          <a:p>
            <a:pPr marL="457200" marR="0" lvl="0" indent="0" algn="l" rtl="0">
              <a:lnSpc>
                <a:spcPct val="100000"/>
              </a:lnSpc>
              <a:spcBef>
                <a:spcPts val="0"/>
              </a:spcBef>
              <a:spcAft>
                <a:spcPts val="0"/>
              </a:spcAft>
              <a:buNone/>
            </a:pPr>
            <a:r>
              <a:rPr lang="en-US" sz="2800" b="1">
                <a:solidFill>
                  <a:schemeClr val="dk1"/>
                </a:solidFill>
                <a:latin typeface="Lato"/>
                <a:ea typeface="Lato"/>
                <a:cs typeface="Lato"/>
                <a:sym typeface="Lato"/>
              </a:rPr>
              <a:t>License must be current and valid</a:t>
            </a:r>
            <a:endParaRPr/>
          </a:p>
          <a:p>
            <a:pPr marL="457200" marR="0" lvl="0" indent="0" algn="l" rtl="0">
              <a:lnSpc>
                <a:spcPct val="100000"/>
              </a:lnSpc>
              <a:spcBef>
                <a:spcPts val="1000"/>
              </a:spcBef>
              <a:spcAft>
                <a:spcPts val="0"/>
              </a:spcAft>
              <a:buNone/>
            </a:pPr>
            <a:r>
              <a:rPr lang="en-US" sz="2800" b="1">
                <a:solidFill>
                  <a:schemeClr val="dk1"/>
                </a:solidFill>
                <a:latin typeface="Lato"/>
                <a:ea typeface="Lato"/>
                <a:cs typeface="Lato"/>
                <a:sym typeface="Lato"/>
              </a:rPr>
              <a:t>License must be appropriate for the individual’s actual assignment</a:t>
            </a:r>
            <a:endParaRPr sz="2800" b="1">
              <a:solidFill>
                <a:schemeClr val="dk1"/>
              </a:solidFill>
              <a:latin typeface="Lato"/>
              <a:ea typeface="Lato"/>
              <a:cs typeface="Lato"/>
              <a:sym typeface="Lato"/>
            </a:endParaRPr>
          </a:p>
          <a:p>
            <a:pPr marL="0" lvl="0" indent="0" algn="ctr" rtl="0">
              <a:lnSpc>
                <a:spcPct val="115000"/>
              </a:lnSpc>
              <a:spcBef>
                <a:spcPts val="2000"/>
              </a:spcBef>
              <a:spcAft>
                <a:spcPts val="0"/>
              </a:spcAft>
              <a:buNone/>
            </a:pPr>
            <a:r>
              <a:rPr lang="en-US" sz="2600" b="1" i="1" u="sng">
                <a:solidFill>
                  <a:schemeClr val="hlink"/>
                </a:solidFill>
                <a:latin typeface="Lato"/>
                <a:ea typeface="Lato"/>
                <a:cs typeface="Lato"/>
                <a:sym typeface="Lato"/>
                <a:hlinkClick r:id="rId3"/>
              </a:rPr>
              <a:t>Valid Reporting and License Codes for Special Education/Pupil Services Staff </a:t>
            </a:r>
            <a:endParaRPr sz="2800" b="1">
              <a:solidFill>
                <a:srgbClr val="0000FF"/>
              </a:solidFill>
              <a:latin typeface="Lato"/>
              <a:ea typeface="Lato"/>
              <a:cs typeface="Lato"/>
              <a:sym typeface="Lato"/>
            </a:endParaRPr>
          </a:p>
        </p:txBody>
      </p:sp>
      <p:sp>
        <p:nvSpPr>
          <p:cNvPr id="91" name="Google Shape;91;p14"/>
          <p:cNvSpPr txBox="1"/>
          <p:nvPr/>
        </p:nvSpPr>
        <p:spPr>
          <a:xfrm>
            <a:off x="8886825" y="4803855"/>
            <a:ext cx="2571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8</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License Checking Responsibility</a:t>
            </a:r>
            <a:endParaRPr/>
          </a:p>
        </p:txBody>
      </p:sp>
      <p:sp>
        <p:nvSpPr>
          <p:cNvPr id="98" name="Google Shape;98;p15"/>
          <p:cNvSpPr txBox="1"/>
          <p:nvPr/>
        </p:nvSpPr>
        <p:spPr>
          <a:xfrm>
            <a:off x="376650" y="1109700"/>
            <a:ext cx="8376900" cy="3177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200" i="0" u="none" strike="noStrike" cap="none">
                <a:solidFill>
                  <a:schemeClr val="dk1"/>
                </a:solidFill>
                <a:latin typeface="Lato"/>
                <a:ea typeface="Lato"/>
                <a:cs typeface="Lato"/>
                <a:sym typeface="Lato"/>
              </a:rPr>
              <a:t>DPI generates No V</a:t>
            </a:r>
            <a:r>
              <a:rPr lang="en-US" sz="2200">
                <a:solidFill>
                  <a:schemeClr val="dk1"/>
                </a:solidFill>
                <a:latin typeface="Lato"/>
                <a:ea typeface="Lato"/>
                <a:cs typeface="Lato"/>
                <a:sym typeface="Lato"/>
              </a:rPr>
              <a:t>alid License</a:t>
            </a:r>
            <a:r>
              <a:rPr lang="en-US" sz="2200" i="0" u="none" strike="noStrike" cap="none">
                <a:solidFill>
                  <a:schemeClr val="dk1"/>
                </a:solidFill>
                <a:latin typeface="Lato"/>
                <a:ea typeface="Lato"/>
                <a:cs typeface="Lato"/>
                <a:sym typeface="Lato"/>
              </a:rPr>
              <a:t> list from cross-check between district’s position report </a:t>
            </a:r>
            <a:r>
              <a:rPr lang="en-US" sz="2200">
                <a:solidFill>
                  <a:schemeClr val="dk1"/>
                </a:solidFill>
                <a:latin typeface="Lato"/>
                <a:ea typeface="Lato"/>
                <a:cs typeface="Lato"/>
                <a:sym typeface="Lato"/>
              </a:rPr>
              <a:t>in </a:t>
            </a:r>
            <a:r>
              <a:rPr lang="en-US" sz="2200" i="0" u="none" strike="noStrike" cap="none">
                <a:solidFill>
                  <a:schemeClr val="dk1"/>
                </a:solidFill>
                <a:latin typeface="Lato"/>
                <a:ea typeface="Lato"/>
                <a:cs typeface="Lato"/>
                <a:sym typeface="Lato"/>
              </a:rPr>
              <a:t>WISEstaff and the DPI license database</a:t>
            </a:r>
            <a:r>
              <a:rPr lang="en-US" sz="2200">
                <a:solidFill>
                  <a:schemeClr val="dk1"/>
                </a:solidFill>
                <a:latin typeface="Lato"/>
                <a:ea typeface="Lato"/>
                <a:cs typeface="Lato"/>
                <a:sym typeface="Lato"/>
              </a:rPr>
              <a:t>, </a:t>
            </a:r>
            <a:r>
              <a:rPr lang="en-US" sz="2200" i="0" u="sng" strike="noStrike" cap="none">
                <a:solidFill>
                  <a:schemeClr val="hlink"/>
                </a:solidFill>
                <a:latin typeface="Lato"/>
                <a:ea typeface="Lato"/>
                <a:cs typeface="Lato"/>
                <a:sym typeface="Lato"/>
                <a:hlinkClick r:id="rId3"/>
              </a:rPr>
              <a:t>E</a:t>
            </a:r>
            <a:r>
              <a:rPr lang="en-US" sz="2200" u="sng">
                <a:solidFill>
                  <a:schemeClr val="hlink"/>
                </a:solidFill>
                <a:latin typeface="Lato"/>
                <a:ea typeface="Lato"/>
                <a:cs typeface="Lato"/>
                <a:sym typeface="Lato"/>
                <a:hlinkClick r:id="rId3"/>
              </a:rPr>
              <a:t>lectronic Licensing Online (ELO)</a:t>
            </a: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r>
              <a:rPr lang="en-US" sz="2200">
                <a:solidFill>
                  <a:schemeClr val="dk1"/>
                </a:solidFill>
                <a:latin typeface="Lato"/>
                <a:ea typeface="Lato"/>
                <a:cs typeface="Lato"/>
                <a:sym typeface="Lato"/>
              </a:rPr>
              <a:t>List is accessible by LEA through the No Valid Special Education License Report in WISEgrants.</a:t>
            </a: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r>
              <a:rPr lang="en-US" sz="2200">
                <a:solidFill>
                  <a:schemeClr val="dk1"/>
                </a:solidFill>
                <a:latin typeface="Lato"/>
                <a:ea typeface="Lato"/>
                <a:cs typeface="Lato"/>
                <a:sym typeface="Lato"/>
              </a:rPr>
              <a:t>Auditors record questioned cost information through the report. Costs submitted through the No Valid Special Education License Report must reflect the Special Education Annual Report in WiSFiP</a:t>
            </a: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4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400">
              <a:solidFill>
                <a:schemeClr val="dk1"/>
              </a:solidFill>
              <a:latin typeface="Lato"/>
              <a:ea typeface="Lato"/>
              <a:cs typeface="Lato"/>
              <a:sym typeface="Lato"/>
            </a:endParaRPr>
          </a:p>
          <a:p>
            <a:pPr marL="0" marR="0" lvl="0" indent="0" algn="l" rtl="0">
              <a:lnSpc>
                <a:spcPct val="100000"/>
              </a:lnSpc>
              <a:spcBef>
                <a:spcPts val="1200"/>
              </a:spcBef>
              <a:spcAft>
                <a:spcPts val="0"/>
              </a:spcAft>
              <a:buNone/>
            </a:pPr>
            <a:endParaRPr/>
          </a:p>
        </p:txBody>
      </p:sp>
      <p:sp>
        <p:nvSpPr>
          <p:cNvPr id="99" name="Google Shape;99;p15"/>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10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No Valid License Report</a:t>
            </a:r>
            <a:endParaRPr/>
          </a:p>
        </p:txBody>
      </p:sp>
      <p:sp>
        <p:nvSpPr>
          <p:cNvPr id="106" name="Google Shape;106;p16"/>
          <p:cNvSpPr txBox="1"/>
          <p:nvPr/>
        </p:nvSpPr>
        <p:spPr>
          <a:xfrm>
            <a:off x="260775" y="1094375"/>
            <a:ext cx="8603700" cy="354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200">
                <a:solidFill>
                  <a:schemeClr val="dk1"/>
                </a:solidFill>
                <a:latin typeface="Lato"/>
                <a:ea typeface="Lato"/>
                <a:cs typeface="Lato"/>
                <a:sym typeface="Lato"/>
              </a:rPr>
              <a:t>LEA accesses the report through WISEgrants.  Requires appropriate </a:t>
            </a:r>
            <a:r>
              <a:rPr lang="en-US" sz="2200" u="sng">
                <a:solidFill>
                  <a:schemeClr val="hlink"/>
                </a:solidFill>
                <a:latin typeface="Lato"/>
                <a:ea typeface="Lato"/>
                <a:cs typeface="Lato"/>
                <a:sym typeface="Lato"/>
                <a:hlinkClick r:id="rId3"/>
              </a:rPr>
              <a:t>access </a:t>
            </a:r>
            <a:r>
              <a:rPr lang="en-US" sz="2200">
                <a:solidFill>
                  <a:schemeClr val="dk1"/>
                </a:solidFill>
                <a:latin typeface="Lato"/>
                <a:ea typeface="Lato"/>
                <a:cs typeface="Lato"/>
                <a:sym typeface="Lato"/>
              </a:rPr>
              <a:t>to the applicable agency. </a:t>
            </a: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r>
              <a:rPr lang="en-US" sz="2200">
                <a:solidFill>
                  <a:schemeClr val="dk1"/>
                </a:solidFill>
                <a:latin typeface="Lato"/>
                <a:ea typeface="Lato"/>
                <a:cs typeface="Lato"/>
                <a:sym typeface="Lato"/>
              </a:rPr>
              <a:t>On the report page, either a message will state that the agency had appropriately licensed staff during the prior year (no further action required) OR the user will see a report with staff identified through the WISEstaff audit as not having an appropriate license for their position and area (or grade range) during the prior fiscal year.</a:t>
            </a: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200">
              <a:solidFill>
                <a:schemeClr val="dk1"/>
              </a:solidFill>
              <a:latin typeface="Lato"/>
              <a:ea typeface="Lato"/>
              <a:cs typeface="Lato"/>
              <a:sym typeface="Lato"/>
            </a:endParaRPr>
          </a:p>
          <a:p>
            <a:pPr marL="0" marR="0" lvl="0" indent="0" algn="l" rtl="0">
              <a:lnSpc>
                <a:spcPct val="100000"/>
              </a:lnSpc>
              <a:spcBef>
                <a:spcPts val="0"/>
              </a:spcBef>
              <a:spcAft>
                <a:spcPts val="0"/>
              </a:spcAft>
              <a:buNone/>
            </a:pPr>
            <a:endParaRPr sz="2200">
              <a:solidFill>
                <a:schemeClr val="dk1"/>
              </a:solidFill>
              <a:latin typeface="Lato"/>
              <a:ea typeface="Lato"/>
              <a:cs typeface="Lato"/>
              <a:sym typeface="Lato"/>
            </a:endParaRPr>
          </a:p>
          <a:p>
            <a:pPr marL="152400" marR="0" lvl="0" indent="0" algn="l" rtl="0">
              <a:lnSpc>
                <a:spcPct val="100000"/>
              </a:lnSpc>
              <a:spcBef>
                <a:spcPts val="600"/>
              </a:spcBef>
              <a:spcAft>
                <a:spcPts val="0"/>
              </a:spcAft>
              <a:buClr>
                <a:schemeClr val="dk1"/>
              </a:buClr>
              <a:buSzPts val="2400"/>
              <a:buFont typeface="Arial"/>
              <a:buNone/>
            </a:pPr>
            <a:endParaRPr sz="2200" b="1">
              <a:solidFill>
                <a:schemeClr val="dk1"/>
              </a:solidFill>
              <a:latin typeface="Lato"/>
              <a:ea typeface="Lato"/>
              <a:cs typeface="Lato"/>
              <a:sym typeface="Lato"/>
            </a:endParaRPr>
          </a:p>
        </p:txBody>
      </p:sp>
      <p:sp>
        <p:nvSpPr>
          <p:cNvPr id="107" name="Google Shape;107;p16"/>
          <p:cNvSpPr txBox="1"/>
          <p:nvPr/>
        </p:nvSpPr>
        <p:spPr>
          <a:xfrm>
            <a:off x="8753476" y="4803855"/>
            <a:ext cx="390600" cy="33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7" b="1">
                <a:solidFill>
                  <a:srgbClr val="F2F8EC"/>
                </a:solidFill>
                <a:latin typeface="Calibri"/>
                <a:ea typeface="Calibri"/>
                <a:cs typeface="Calibri"/>
                <a:sym typeface="Calibri"/>
              </a:rPr>
              <a:t>13</a:t>
            </a:r>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3441</Words>
  <Application>Microsoft Office PowerPoint</Application>
  <PresentationFormat>On-screen Show (16:9)</PresentationFormat>
  <Paragraphs>258</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Calibri</vt:lpstr>
      <vt:lpstr>Lato</vt:lpstr>
      <vt:lpstr>Arial</vt:lpstr>
      <vt:lpstr>DM Sans</vt:lpstr>
      <vt:lpstr>Roboto</vt:lpstr>
      <vt:lpstr>Lato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WASBO 2024 Accounting Conference - Special Education Fiscal Auditing</dc:title>
  <dc:creator>dpifin@dpi.wi.gov</dc:creator>
  <cp:keywords>special, education, fiscal, audit, department, public, instruction, school, financial, service, wasbo, accounting, conference, 2024</cp:keywords>
  <cp:lastModifiedBy>Huelsman, Scott M.   DPI</cp:lastModifiedBy>
  <cp:revision>2</cp:revision>
  <dcterms:modified xsi:type="dcterms:W3CDTF">2024-04-11T18:52:39Z</dcterms:modified>
</cp:coreProperties>
</file>