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7_48155F56.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223_219511.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129_93438E56.xml" ContentType="application/vnd.ms-powerpoint.comments+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modernComment_12E_259750B1.xml" ContentType="application/vnd.ms-powerpoint.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8"/>
  </p:notesMasterIdLst>
  <p:sldIdLst>
    <p:sldId id="257" r:id="rId2"/>
    <p:sldId id="266" r:id="rId3"/>
    <p:sldId id="550" r:id="rId4"/>
    <p:sldId id="279" r:id="rId5"/>
    <p:sldId id="555" r:id="rId6"/>
    <p:sldId id="274" r:id="rId7"/>
    <p:sldId id="277" r:id="rId8"/>
    <p:sldId id="276" r:id="rId9"/>
    <p:sldId id="268" r:id="rId10"/>
    <p:sldId id="265" r:id="rId11"/>
    <p:sldId id="551" r:id="rId12"/>
    <p:sldId id="278" r:id="rId13"/>
    <p:sldId id="544" r:id="rId14"/>
    <p:sldId id="269" r:id="rId15"/>
    <p:sldId id="270" r:id="rId16"/>
    <p:sldId id="271" r:id="rId17"/>
    <p:sldId id="273" r:id="rId18"/>
    <p:sldId id="281" r:id="rId19"/>
    <p:sldId id="285" r:id="rId20"/>
    <p:sldId id="280" r:id="rId21"/>
    <p:sldId id="282" r:id="rId22"/>
    <p:sldId id="283" r:id="rId23"/>
    <p:sldId id="284" r:id="rId24"/>
    <p:sldId id="549" r:id="rId25"/>
    <p:sldId id="554" r:id="rId26"/>
    <p:sldId id="545" r:id="rId27"/>
    <p:sldId id="546" r:id="rId28"/>
    <p:sldId id="547" r:id="rId29"/>
    <p:sldId id="548" r:id="rId30"/>
    <p:sldId id="286" r:id="rId31"/>
    <p:sldId id="287" r:id="rId32"/>
    <p:sldId id="297" r:id="rId33"/>
    <p:sldId id="543" r:id="rId34"/>
    <p:sldId id="288" r:id="rId35"/>
    <p:sldId id="290" r:id="rId36"/>
    <p:sldId id="289" r:id="rId37"/>
    <p:sldId id="291" r:id="rId38"/>
    <p:sldId id="292" r:id="rId39"/>
    <p:sldId id="293" r:id="rId40"/>
    <p:sldId id="294" r:id="rId41"/>
    <p:sldId id="295" r:id="rId42"/>
    <p:sldId id="299" r:id="rId43"/>
    <p:sldId id="301" r:id="rId44"/>
    <p:sldId id="302" r:id="rId45"/>
    <p:sldId id="303" r:id="rId46"/>
    <p:sldId id="296" r:id="rId47"/>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ABE1C-7E8D-3107-AAC6-78C08B047DB1}" name="Collins, Tricia L. DPI" initials="CTLD" userId="S::Tricia.Collins@dpi.wi.gov::a02565aa-c3bc-4297-8c51-194038257fb1" providerId="AD"/>
  <p188:author id="{36BB0B6D-9AD0-77CC-A468-17E6DA22305A}" name="Buros, Jennifer K. DPI" initials="BJKD" userId="S::Jennifer.Buros@dpi.wi.gov::2fa13ff0-fe2b-4c4c-81ba-ec074a364e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2F8EC"/>
    <a:srgbClr val="DBECCC"/>
    <a:srgbClr val="262087"/>
    <a:srgbClr val="0066CC"/>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86906" autoAdjust="0"/>
  </p:normalViewPr>
  <p:slideViewPr>
    <p:cSldViewPr snapToGrid="0">
      <p:cViewPr varScale="1">
        <p:scale>
          <a:sx n="147" d="100"/>
          <a:sy n="147" d="100"/>
        </p:scale>
        <p:origin x="606" y="126"/>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Sheet1!$A$2:$A$16</c:f>
              <c:strCache>
                <c:ptCount val="15"/>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strCache>
            </c:strRef>
          </c:cat>
          <c:val>
            <c:numRef>
              <c:f>Sheet1!$B$2:$B$16</c:f>
              <c:numCache>
                <c:formatCode>_("$"* #,##0_);_("$"* \(#,##0\);_("$"* "-"??_);_(@_)</c:formatCode>
                <c:ptCount val="15"/>
                <c:pt idx="0">
                  <c:v>20734742</c:v>
                </c:pt>
                <c:pt idx="1">
                  <c:v>19873044</c:v>
                </c:pt>
                <c:pt idx="2">
                  <c:v>19063554</c:v>
                </c:pt>
                <c:pt idx="3">
                  <c:v>20574334</c:v>
                </c:pt>
                <c:pt idx="4">
                  <c:v>18575345</c:v>
                </c:pt>
                <c:pt idx="5">
                  <c:v>20032304</c:v>
                </c:pt>
                <c:pt idx="6">
                  <c:v>12021106</c:v>
                </c:pt>
                <c:pt idx="7">
                  <c:v>13605673</c:v>
                </c:pt>
                <c:pt idx="8">
                  <c:v>11628018</c:v>
                </c:pt>
                <c:pt idx="9">
                  <c:v>11796156</c:v>
                </c:pt>
                <c:pt idx="10">
                  <c:v>14492398</c:v>
                </c:pt>
                <c:pt idx="11">
                  <c:v>9265673</c:v>
                </c:pt>
                <c:pt idx="12">
                  <c:v>9817309</c:v>
                </c:pt>
                <c:pt idx="13">
                  <c:v>13416834</c:v>
                </c:pt>
                <c:pt idx="14">
                  <c:v>15234022</c:v>
                </c:pt>
              </c:numCache>
            </c:numRef>
          </c:val>
          <c:extLst>
            <c:ext xmlns:c16="http://schemas.microsoft.com/office/drawing/2014/chart" uri="{C3380CC4-5D6E-409C-BE32-E72D297353CC}">
              <c16:uniqueId val="{00000000-16E7-47AE-B386-90FED2133D43}"/>
            </c:ext>
          </c:extLst>
        </c:ser>
        <c:dLbls>
          <c:showLegendKey val="0"/>
          <c:showVal val="0"/>
          <c:showCatName val="0"/>
          <c:showSerName val="0"/>
          <c:showPercent val="0"/>
          <c:showBubbleSize val="0"/>
        </c:dLbls>
        <c:gapWidth val="100"/>
        <c:overlap val="-24"/>
        <c:axId val="1006872815"/>
        <c:axId val="1088332319"/>
      </c:barChart>
      <c:catAx>
        <c:axId val="10068728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88332319"/>
        <c:crosses val="autoZero"/>
        <c:auto val="1"/>
        <c:lblAlgn val="ctr"/>
        <c:lblOffset val="100"/>
        <c:noMultiLvlLbl val="0"/>
      </c:catAx>
      <c:valAx>
        <c:axId val="1088332319"/>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0687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omments/modernComment_117_48155F56.xml><?xml version="1.0" encoding="utf-8"?>
<p188:cmLst xmlns:a="http://schemas.openxmlformats.org/drawingml/2006/main" xmlns:r="http://schemas.openxmlformats.org/officeDocument/2006/relationships" xmlns:p188="http://schemas.microsoft.com/office/powerpoint/2018/8/main">
  <p188:cm id="{D042259C-2951-47FB-861B-210951166DE8}" authorId="{999ABE1C-7E8D-3107-AAC6-78C08B047DB1}" status="resolved" created="2024-02-19T22:43:13.427" complete="100000">
    <ac:deMkLst xmlns:ac="http://schemas.microsoft.com/office/drawing/2013/main/command">
      <pc:docMk xmlns:pc="http://schemas.microsoft.com/office/powerpoint/2013/main/command"/>
      <pc:sldMk xmlns:pc="http://schemas.microsoft.com/office/powerpoint/2013/main/command" cId="1209360214" sldId="279"/>
      <ac:spMk id="3" creationId="{00000000-0000-0000-0000-000000000000}"/>
    </ac:deMkLst>
    <p188:replyLst>
      <p188:reply id="{1D829DC7-728A-46F2-BDF7-8F9637AED950}" authorId="{36BB0B6D-9AD0-77CC-A468-17E6DA22305A}" created="2024-02-22T14:32:12.212">
        <p188:txBody>
          <a:bodyPr/>
          <a:lstStyle/>
          <a:p>
            <a:r>
              <a:rPr lang="en-US"/>
              <a:t>Updated language as proposed.</a:t>
            </a:r>
          </a:p>
        </p188:txBody>
      </p188:reply>
    </p188:replyLst>
    <p188:txBody>
      <a:bodyPr/>
      <a:lstStyle/>
      <a:p>
        <a:r>
          <a:rPr lang="en-US"/>
          <a:t>Should we add "increased cost for providing a service transferred"</a:t>
        </a:r>
      </a:p>
    </p188:txBody>
  </p188:cm>
</p188:cmLst>
</file>

<file path=ppt/comments/modernComment_129_93438E56.xml><?xml version="1.0" encoding="utf-8"?>
<p188:cmLst xmlns:a="http://schemas.openxmlformats.org/drawingml/2006/main" xmlns:r="http://schemas.openxmlformats.org/officeDocument/2006/relationships" xmlns:p188="http://schemas.microsoft.com/office/powerpoint/2018/8/main">
  <p188:cm id="{3078867B-7231-414D-B5AD-3F17CA7B5BD6}" authorId="{999ABE1C-7E8D-3107-AAC6-78C08B047DB1}" status="resolved" created="2024-02-19T22:34:12.118" complete="100000">
    <pc:sldMkLst xmlns:pc="http://schemas.microsoft.com/office/powerpoint/2013/main/command">
      <pc:docMk/>
      <pc:sldMk cId="2470678102" sldId="297"/>
    </pc:sldMkLst>
    <p188:txBody>
      <a:bodyPr/>
      <a:lstStyle/>
      <a:p>
        <a:r>
          <a:rPr lang="en-US"/>
          <a:t>I cleaned up the slide.</a:t>
        </a:r>
      </a:p>
    </p188:txBody>
    <p188:extLst>
      <p:ext xmlns:p="http://schemas.openxmlformats.org/presentationml/2006/main" uri="{57CB4572-C831-44C2-8A1C-0ADB6CCDFE69}">
        <p223:reactions xmlns:p223="http://schemas.microsoft.com/office/powerpoint/2022/03/main">
          <p223:rxn type="👍">
            <p223:instance time="2024-02-22T21:23:56.457" authorId="{36BB0B6D-9AD0-77CC-A468-17E6DA22305A}"/>
          </p223:rxn>
        </p223:reactions>
      </p:ext>
    </p188:extLst>
  </p188:cm>
</p188:cmLst>
</file>

<file path=ppt/comments/modernComment_12E_259750B1.xml><?xml version="1.0" encoding="utf-8"?>
<p188:cmLst xmlns:a="http://schemas.openxmlformats.org/drawingml/2006/main" xmlns:r="http://schemas.openxmlformats.org/officeDocument/2006/relationships" xmlns:p188="http://schemas.microsoft.com/office/powerpoint/2018/8/main">
  <p188:cm id="{114B5AFD-8446-4E71-A903-058107478F84}" authorId="{999ABE1C-7E8D-3107-AAC6-78C08B047DB1}" status="resolved" created="2024-02-19T22:26:57.882" complete="100000">
    <pc:sldMkLst xmlns:pc="http://schemas.microsoft.com/office/powerpoint/2013/main/command">
      <pc:docMk/>
      <pc:sldMk cId="630673585" sldId="302"/>
    </pc:sldMkLst>
    <p188:replyLst>
      <p188:reply id="{03B44E31-8DCC-42E9-9E8A-37BA27C0566F}" authorId="{36BB0B6D-9AD0-77CC-A468-17E6DA22305A}" created="2024-02-22T21:29:12.748">
        <p188:txBody>
          <a:bodyPr/>
          <a:lstStyle/>
          <a:p>
            <a:r>
              <a:rPr lang="en-US"/>
              <a:t>The district could submit both. There are two  nurses being hired. One is for the student and one is for taking over for providing the service from the county.</a:t>
            </a:r>
          </a:p>
        </p188:txBody>
      </p188:reply>
    </p188:replyLst>
    <p188:txBody>
      <a:bodyPr/>
      <a:lstStyle/>
      <a:p>
        <a:r>
          <a:rPr lang="en-US"/>
          <a:t>Is this an either or situation?  The district wouldn't submit both, right?</a:t>
        </a:r>
      </a:p>
    </p188:txBody>
  </p188:cm>
</p188:cmLst>
</file>

<file path=ppt/comments/modernComment_223_219511.xml><?xml version="1.0" encoding="utf-8"?>
<p188:cmLst xmlns:a="http://schemas.openxmlformats.org/drawingml/2006/main" xmlns:r="http://schemas.openxmlformats.org/officeDocument/2006/relationships" xmlns:p188="http://schemas.microsoft.com/office/powerpoint/2018/8/main">
  <p188:cm id="{6F57AEC7-181B-4720-A63B-7B5DDEB9AC86}" authorId="{999ABE1C-7E8D-3107-AAC6-78C08B047DB1}" status="resolved" created="2024-02-19T23:09:39.581" complete="100000">
    <pc:sldMkLst xmlns:pc="http://schemas.microsoft.com/office/powerpoint/2013/main/command">
      <pc:docMk/>
      <pc:sldMk cId="2200849" sldId="547"/>
    </pc:sldMkLst>
    <p188:txBody>
      <a:bodyPr/>
      <a:lstStyle/>
      <a:p>
        <a:r>
          <a:rPr lang="en-US"/>
          <a:t>The wording on this slide is a little differently than other slides.  "responsibility for determining and directing".  We want to be consistent with slide 4 for example?  Or maybe we add this language to earlier slides as a parenthetical?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Intros</a:t>
            </a:r>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354936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11</a:t>
            </a:fld>
            <a:endParaRPr lang="en-US"/>
          </a:p>
        </p:txBody>
      </p:sp>
    </p:spTree>
    <p:extLst>
      <p:ext uri="{BB962C8B-B14F-4D97-AF65-F5344CB8AC3E}">
        <p14:creationId xmlns:p14="http://schemas.microsoft.com/office/powerpoint/2010/main" val="1726131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12</a:t>
            </a:fld>
            <a:endParaRPr lang="en-US"/>
          </a:p>
        </p:txBody>
      </p:sp>
    </p:spTree>
    <p:extLst>
      <p:ext uri="{BB962C8B-B14F-4D97-AF65-F5344CB8AC3E}">
        <p14:creationId xmlns:p14="http://schemas.microsoft.com/office/powerpoint/2010/main" val="108877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104610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14</a:t>
            </a:fld>
            <a:endParaRPr lang="en-US"/>
          </a:p>
        </p:txBody>
      </p:sp>
    </p:spTree>
    <p:extLst>
      <p:ext uri="{BB962C8B-B14F-4D97-AF65-F5344CB8AC3E}">
        <p14:creationId xmlns:p14="http://schemas.microsoft.com/office/powerpoint/2010/main" val="367372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15</a:t>
            </a:fld>
            <a:endParaRPr lang="en-US"/>
          </a:p>
        </p:txBody>
      </p:sp>
    </p:spTree>
    <p:extLst>
      <p:ext uri="{BB962C8B-B14F-4D97-AF65-F5344CB8AC3E}">
        <p14:creationId xmlns:p14="http://schemas.microsoft.com/office/powerpoint/2010/main" val="12862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16</a:t>
            </a:fld>
            <a:endParaRPr lang="en-US"/>
          </a:p>
        </p:txBody>
      </p:sp>
    </p:spTree>
    <p:extLst>
      <p:ext uri="{BB962C8B-B14F-4D97-AF65-F5344CB8AC3E}">
        <p14:creationId xmlns:p14="http://schemas.microsoft.com/office/powerpoint/2010/main" val="651303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17</a:t>
            </a:fld>
            <a:endParaRPr lang="en-US"/>
          </a:p>
        </p:txBody>
      </p:sp>
    </p:spTree>
    <p:extLst>
      <p:ext uri="{BB962C8B-B14F-4D97-AF65-F5344CB8AC3E}">
        <p14:creationId xmlns:p14="http://schemas.microsoft.com/office/powerpoint/2010/main" val="27211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18</a:t>
            </a:fld>
            <a:endParaRPr lang="en-US"/>
          </a:p>
        </p:txBody>
      </p:sp>
    </p:spTree>
    <p:extLst>
      <p:ext uri="{BB962C8B-B14F-4D97-AF65-F5344CB8AC3E}">
        <p14:creationId xmlns:p14="http://schemas.microsoft.com/office/powerpoint/2010/main" val="336589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426282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1144658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4072587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21</a:t>
            </a:fld>
            <a:endParaRPr lang="en-US"/>
          </a:p>
        </p:txBody>
      </p:sp>
    </p:spTree>
    <p:extLst>
      <p:ext uri="{BB962C8B-B14F-4D97-AF65-F5344CB8AC3E}">
        <p14:creationId xmlns:p14="http://schemas.microsoft.com/office/powerpoint/2010/main" val="2438191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22</a:t>
            </a:fld>
            <a:endParaRPr lang="en-US"/>
          </a:p>
        </p:txBody>
      </p:sp>
    </p:spTree>
    <p:extLst>
      <p:ext uri="{BB962C8B-B14F-4D97-AF65-F5344CB8AC3E}">
        <p14:creationId xmlns:p14="http://schemas.microsoft.com/office/powerpoint/2010/main" val="2476189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23</a:t>
            </a:fld>
            <a:endParaRPr lang="en-US"/>
          </a:p>
        </p:txBody>
      </p:sp>
    </p:spTree>
    <p:extLst>
      <p:ext uri="{BB962C8B-B14F-4D97-AF65-F5344CB8AC3E}">
        <p14:creationId xmlns:p14="http://schemas.microsoft.com/office/powerpoint/2010/main" val="2398943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24</a:t>
            </a:fld>
            <a:endParaRPr lang="en-US"/>
          </a:p>
        </p:txBody>
      </p:sp>
    </p:spTree>
    <p:extLst>
      <p:ext uri="{BB962C8B-B14F-4D97-AF65-F5344CB8AC3E}">
        <p14:creationId xmlns:p14="http://schemas.microsoft.com/office/powerpoint/2010/main" val="1855298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25</a:t>
            </a:fld>
            <a:endParaRPr lang="en-US"/>
          </a:p>
        </p:txBody>
      </p:sp>
    </p:spTree>
    <p:extLst>
      <p:ext uri="{BB962C8B-B14F-4D97-AF65-F5344CB8AC3E}">
        <p14:creationId xmlns:p14="http://schemas.microsoft.com/office/powerpoint/2010/main" val="1562196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26</a:t>
            </a:fld>
            <a:endParaRPr lang="en-US"/>
          </a:p>
        </p:txBody>
      </p:sp>
    </p:spTree>
    <p:extLst>
      <p:ext uri="{BB962C8B-B14F-4D97-AF65-F5344CB8AC3E}">
        <p14:creationId xmlns:p14="http://schemas.microsoft.com/office/powerpoint/2010/main" val="428537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27</a:t>
            </a:fld>
            <a:endParaRPr lang="en-US"/>
          </a:p>
        </p:txBody>
      </p:sp>
    </p:spTree>
    <p:extLst>
      <p:ext uri="{BB962C8B-B14F-4D97-AF65-F5344CB8AC3E}">
        <p14:creationId xmlns:p14="http://schemas.microsoft.com/office/powerpoint/2010/main" val="164561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28</a:t>
            </a:fld>
            <a:endParaRPr lang="en-US"/>
          </a:p>
        </p:txBody>
      </p:sp>
    </p:spTree>
    <p:extLst>
      <p:ext uri="{BB962C8B-B14F-4D97-AF65-F5344CB8AC3E}">
        <p14:creationId xmlns:p14="http://schemas.microsoft.com/office/powerpoint/2010/main" val="1425840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29</a:t>
            </a:fld>
            <a:endParaRPr lang="en-US"/>
          </a:p>
        </p:txBody>
      </p:sp>
    </p:spTree>
    <p:extLst>
      <p:ext uri="{BB962C8B-B14F-4D97-AF65-F5344CB8AC3E}">
        <p14:creationId xmlns:p14="http://schemas.microsoft.com/office/powerpoint/2010/main" val="237589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a:t>
            </a:fld>
            <a:endParaRPr lang="en-US"/>
          </a:p>
        </p:txBody>
      </p:sp>
    </p:spTree>
    <p:extLst>
      <p:ext uri="{BB962C8B-B14F-4D97-AF65-F5344CB8AC3E}">
        <p14:creationId xmlns:p14="http://schemas.microsoft.com/office/powerpoint/2010/main" val="3304125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30</a:t>
            </a:fld>
            <a:endParaRPr lang="en-US"/>
          </a:p>
        </p:txBody>
      </p:sp>
    </p:spTree>
    <p:extLst>
      <p:ext uri="{BB962C8B-B14F-4D97-AF65-F5344CB8AC3E}">
        <p14:creationId xmlns:p14="http://schemas.microsoft.com/office/powerpoint/2010/main" val="2165694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31</a:t>
            </a:fld>
            <a:endParaRPr lang="en-US"/>
          </a:p>
        </p:txBody>
      </p:sp>
    </p:spTree>
    <p:extLst>
      <p:ext uri="{BB962C8B-B14F-4D97-AF65-F5344CB8AC3E}">
        <p14:creationId xmlns:p14="http://schemas.microsoft.com/office/powerpoint/2010/main" val="2086756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32</a:t>
            </a:fld>
            <a:endParaRPr lang="en-US"/>
          </a:p>
        </p:txBody>
      </p:sp>
    </p:spTree>
    <p:extLst>
      <p:ext uri="{BB962C8B-B14F-4D97-AF65-F5344CB8AC3E}">
        <p14:creationId xmlns:p14="http://schemas.microsoft.com/office/powerpoint/2010/main" val="894202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33</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34</a:t>
            </a:fld>
            <a:endParaRPr lang="en-US"/>
          </a:p>
        </p:txBody>
      </p:sp>
    </p:spTree>
    <p:extLst>
      <p:ext uri="{BB962C8B-B14F-4D97-AF65-F5344CB8AC3E}">
        <p14:creationId xmlns:p14="http://schemas.microsoft.com/office/powerpoint/2010/main" val="1436080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756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36</a:t>
            </a:fld>
            <a:endParaRPr lang="en-US"/>
          </a:p>
        </p:txBody>
      </p:sp>
    </p:spTree>
    <p:extLst>
      <p:ext uri="{BB962C8B-B14F-4D97-AF65-F5344CB8AC3E}">
        <p14:creationId xmlns:p14="http://schemas.microsoft.com/office/powerpoint/2010/main" val="3420117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37</a:t>
            </a:fld>
            <a:endParaRPr lang="en-US"/>
          </a:p>
        </p:txBody>
      </p:sp>
    </p:spTree>
    <p:extLst>
      <p:ext uri="{BB962C8B-B14F-4D97-AF65-F5344CB8AC3E}">
        <p14:creationId xmlns:p14="http://schemas.microsoft.com/office/powerpoint/2010/main" val="503412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38</a:t>
            </a:fld>
            <a:endParaRPr lang="en-US"/>
          </a:p>
        </p:txBody>
      </p:sp>
    </p:spTree>
    <p:extLst>
      <p:ext uri="{BB962C8B-B14F-4D97-AF65-F5344CB8AC3E}">
        <p14:creationId xmlns:p14="http://schemas.microsoft.com/office/powerpoint/2010/main" val="3234637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39</a:t>
            </a:fld>
            <a:endParaRPr lang="en-US"/>
          </a:p>
        </p:txBody>
      </p:sp>
    </p:spTree>
    <p:extLst>
      <p:ext uri="{BB962C8B-B14F-4D97-AF65-F5344CB8AC3E}">
        <p14:creationId xmlns:p14="http://schemas.microsoft.com/office/powerpoint/2010/main" val="274016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1261799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40</a:t>
            </a:fld>
            <a:endParaRPr lang="en-US"/>
          </a:p>
        </p:txBody>
      </p:sp>
    </p:spTree>
    <p:extLst>
      <p:ext uri="{BB962C8B-B14F-4D97-AF65-F5344CB8AC3E}">
        <p14:creationId xmlns:p14="http://schemas.microsoft.com/office/powerpoint/2010/main" val="3554685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41</a:t>
            </a:fld>
            <a:endParaRPr lang="en-US"/>
          </a:p>
        </p:txBody>
      </p:sp>
    </p:spTree>
    <p:extLst>
      <p:ext uri="{BB962C8B-B14F-4D97-AF65-F5344CB8AC3E}">
        <p14:creationId xmlns:p14="http://schemas.microsoft.com/office/powerpoint/2010/main" val="1450430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42</a:t>
            </a:fld>
            <a:endParaRPr lang="en-US"/>
          </a:p>
        </p:txBody>
      </p:sp>
    </p:spTree>
    <p:extLst>
      <p:ext uri="{BB962C8B-B14F-4D97-AF65-F5344CB8AC3E}">
        <p14:creationId xmlns:p14="http://schemas.microsoft.com/office/powerpoint/2010/main" val="698836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43</a:t>
            </a:fld>
            <a:endParaRPr lang="en-US"/>
          </a:p>
        </p:txBody>
      </p:sp>
    </p:spTree>
    <p:extLst>
      <p:ext uri="{BB962C8B-B14F-4D97-AF65-F5344CB8AC3E}">
        <p14:creationId xmlns:p14="http://schemas.microsoft.com/office/powerpoint/2010/main" val="983934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44</a:t>
            </a:fld>
            <a:endParaRPr lang="en-US"/>
          </a:p>
        </p:txBody>
      </p:sp>
    </p:spTree>
    <p:extLst>
      <p:ext uri="{BB962C8B-B14F-4D97-AF65-F5344CB8AC3E}">
        <p14:creationId xmlns:p14="http://schemas.microsoft.com/office/powerpoint/2010/main" val="351413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45</a:t>
            </a:fld>
            <a:endParaRPr lang="en-US"/>
          </a:p>
        </p:txBody>
      </p:sp>
    </p:spTree>
    <p:extLst>
      <p:ext uri="{BB962C8B-B14F-4D97-AF65-F5344CB8AC3E}">
        <p14:creationId xmlns:p14="http://schemas.microsoft.com/office/powerpoint/2010/main" val="2193214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46</a:t>
            </a:fld>
            <a:endParaRPr lang="en-US"/>
          </a:p>
        </p:txBody>
      </p:sp>
    </p:spTree>
    <p:extLst>
      <p:ext uri="{BB962C8B-B14F-4D97-AF65-F5344CB8AC3E}">
        <p14:creationId xmlns:p14="http://schemas.microsoft.com/office/powerpoint/2010/main" val="53835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a:t>
            </a:fld>
            <a:endParaRPr lang="en-US"/>
          </a:p>
        </p:txBody>
      </p:sp>
    </p:spTree>
    <p:extLst>
      <p:ext uri="{BB962C8B-B14F-4D97-AF65-F5344CB8AC3E}">
        <p14:creationId xmlns:p14="http://schemas.microsoft.com/office/powerpoint/2010/main" val="148918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a:t>
            </a:fld>
            <a:endParaRPr lang="en-US"/>
          </a:p>
        </p:txBody>
      </p:sp>
    </p:spTree>
    <p:extLst>
      <p:ext uri="{BB962C8B-B14F-4D97-AF65-F5344CB8AC3E}">
        <p14:creationId xmlns:p14="http://schemas.microsoft.com/office/powerpoint/2010/main" val="35221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7</a:t>
            </a:fld>
            <a:endParaRPr lang="en-US"/>
          </a:p>
        </p:txBody>
      </p:sp>
    </p:spTree>
    <p:extLst>
      <p:ext uri="{BB962C8B-B14F-4D97-AF65-F5344CB8AC3E}">
        <p14:creationId xmlns:p14="http://schemas.microsoft.com/office/powerpoint/2010/main" val="252388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8</a:t>
            </a:fld>
            <a:endParaRPr lang="en-US"/>
          </a:p>
        </p:txBody>
      </p:sp>
    </p:spTree>
    <p:extLst>
      <p:ext uri="{BB962C8B-B14F-4D97-AF65-F5344CB8AC3E}">
        <p14:creationId xmlns:p14="http://schemas.microsoft.com/office/powerpoint/2010/main" val="364251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9</a:t>
            </a:fld>
            <a:endParaRPr lang="en-US"/>
          </a:p>
        </p:txBody>
      </p:sp>
    </p:spTree>
    <p:extLst>
      <p:ext uri="{BB962C8B-B14F-4D97-AF65-F5344CB8AC3E}">
        <p14:creationId xmlns:p14="http://schemas.microsoft.com/office/powerpoint/2010/main" val="123702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dirty="0"/>
          </a:p>
        </p:txBody>
      </p:sp>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pi.wi.gov/sfs/limits/exemptions/transfer-servi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cs.legis.wisconsin.gov/statutes/statutes/121/VII/91/4/a/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cs.legis.wisconsin.gov/statutes/statutes/121/VII/91/4/a/3"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pi.wi.gov/sites/default/files/imce/sfs/pdf/Narrative-TOS-Information.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pi.wi.gov/sfs/limits/exemptions/transfer-servi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223_219511.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pi.wi.gov/sites/default/files/imce/sfs/pdf/Narrative-TOS-Information.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fs.dpi.wi.gov/TOS/Login/UserLogin.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29_93438E5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7_48155F5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pi.wi.gov/sites/default/files/imce/sfs/pdf/Narrative-TOS-Information.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18/10/relationships/comments" Target="../comments/modernComment_12E_259750B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dpi.wi.gov/sfs/limits/exemptions/transfer-service#Narrativ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kathleen.fry@dpi.wi.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1719732" y="1220353"/>
            <a:ext cx="5591447" cy="811647"/>
          </a:xfrm>
        </p:spPr>
        <p:txBody>
          <a:bodyPr>
            <a:normAutofit/>
          </a:bodyPr>
          <a:lstStyle/>
          <a:p>
            <a:r>
              <a:rPr lang="en-US" sz="4400" dirty="0"/>
              <a:t>Transfer of Service</a:t>
            </a:r>
          </a:p>
        </p:txBody>
      </p:sp>
      <p:sp>
        <p:nvSpPr>
          <p:cNvPr id="5" name="Text Placeholder 2">
            <a:extLst>
              <a:ext uri="{FF2B5EF4-FFF2-40B4-BE49-F238E27FC236}">
                <a16:creationId xmlns:a16="http://schemas.microsoft.com/office/drawing/2014/main" id="{993EFFDC-FA14-4EA8-8CA7-710782A0E167}"/>
              </a:ext>
            </a:extLst>
          </p:cNvPr>
          <p:cNvSpPr txBox="1">
            <a:spLocks/>
          </p:cNvSpPr>
          <p:nvPr/>
        </p:nvSpPr>
        <p:spPr>
          <a:xfrm>
            <a:off x="4446937" y="2571751"/>
            <a:ext cx="4630388" cy="121741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3000"/>
              </a:spcAft>
              <a:buFont typeface="Arial"/>
              <a:buNone/>
              <a:defRPr sz="18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00000"/>
              </a:lnSpc>
              <a:spcBef>
                <a:spcPts val="375"/>
              </a:spcBef>
              <a:buFont typeface="Lato" panose="020F0502020204030203" pitchFamily="34" charset="0"/>
              <a:buNone/>
              <a:defRPr sz="1465" kern="1200">
                <a:solidFill>
                  <a:schemeClr val="tx1"/>
                </a:solidFill>
                <a:latin typeface="Lato" panose="020F0502020204030203" pitchFamily="34" charset="0"/>
                <a:ea typeface="+mn-ea"/>
                <a:cs typeface="+mn-cs"/>
              </a:defRPr>
            </a:lvl2pPr>
            <a:lvl3pPr marL="685578"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3pPr>
            <a:lvl4pPr marL="1028367"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4pPr>
            <a:lvl5pPr marL="1371156"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300"/>
              </a:spcAft>
            </a:pPr>
            <a:r>
              <a:rPr lang="en-US" sz="1600" dirty="0"/>
              <a:t>Kathy Fry, School Administration Consultant</a:t>
            </a:r>
          </a:p>
          <a:p>
            <a:pPr>
              <a:spcAft>
                <a:spcPts val="300"/>
              </a:spcAft>
            </a:pPr>
            <a:r>
              <a:rPr lang="en-US" sz="1600" dirty="0"/>
              <a:t>Jennifer Buros, Assistant Director</a:t>
            </a:r>
          </a:p>
          <a:p>
            <a:pPr>
              <a:spcAft>
                <a:spcPts val="300"/>
              </a:spcAft>
            </a:pPr>
            <a:r>
              <a:rPr lang="en-US" sz="1600" dirty="0"/>
              <a:t>School Financial Services Team</a:t>
            </a:r>
          </a:p>
          <a:p>
            <a:pPr>
              <a:spcAft>
                <a:spcPts val="300"/>
              </a:spcAft>
            </a:pPr>
            <a:r>
              <a:rPr lang="en-US" sz="1600" dirty="0"/>
              <a:t>March 20, 2024</a:t>
            </a:r>
          </a:p>
        </p:txBody>
      </p:sp>
    </p:spTree>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lstStyle/>
          <a:p>
            <a:r>
              <a:rPr lang="en-US" dirty="0"/>
              <a:t>Sample with XL</a:t>
            </a:r>
            <a:r>
              <a:rPr lang="en-US" baseline="0" dirty="0"/>
              <a:t> chart or image</a:t>
            </a:r>
            <a:endParaRPr lang="en-US" dirty="0"/>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sz="3600" dirty="0"/>
              <a:t> TOS Eligibility</a:t>
            </a:r>
            <a:endParaRPr lang="en-US" dirty="0"/>
          </a:p>
        </p:txBody>
      </p:sp>
      <p:sp>
        <p:nvSpPr>
          <p:cNvPr id="5" name="Text Placeholder 2">
            <a:extLst>
              <a:ext uri="{FF2B5EF4-FFF2-40B4-BE49-F238E27FC236}">
                <a16:creationId xmlns:a16="http://schemas.microsoft.com/office/drawing/2014/main" id="{331A4033-D2AB-47BA-851D-C28EB76C5304}"/>
              </a:ext>
            </a:extLst>
          </p:cNvPr>
          <p:cNvSpPr txBox="1">
            <a:spLocks/>
          </p:cNvSpPr>
          <p:nvPr/>
        </p:nvSpPr>
        <p:spPr>
          <a:xfrm>
            <a:off x="62495" y="1219471"/>
            <a:ext cx="8894179" cy="543010"/>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a:buNone/>
            </a:pPr>
            <a:r>
              <a:rPr lang="en-US" sz="1600" dirty="0"/>
              <a:t>Eligibility Requirement #3-4: Be within the current application timeline</a:t>
            </a:r>
          </a:p>
        </p:txBody>
      </p:sp>
      <p:sp>
        <p:nvSpPr>
          <p:cNvPr id="6" name="TextBox 5">
            <a:extLst>
              <a:ext uri="{FF2B5EF4-FFF2-40B4-BE49-F238E27FC236}">
                <a16:creationId xmlns:a16="http://schemas.microsoft.com/office/drawing/2014/main" id="{6CB9B7BA-26D0-49D8-BDC9-1105E0B2C64D}"/>
              </a:ext>
            </a:extLst>
          </p:cNvPr>
          <p:cNvSpPr txBox="1"/>
          <p:nvPr/>
        </p:nvSpPr>
        <p:spPr>
          <a:xfrm>
            <a:off x="8686800" y="4803855"/>
            <a:ext cx="457201" cy="339645"/>
          </a:xfrm>
          <a:prstGeom prst="rect">
            <a:avLst/>
          </a:prstGeom>
          <a:noFill/>
        </p:spPr>
        <p:txBody>
          <a:bodyPr wrap="square" rtlCol="0">
            <a:spAutoFit/>
          </a:bodyPr>
          <a:lstStyle/>
          <a:p>
            <a:r>
              <a:rPr lang="en-US" b="1" dirty="0">
                <a:solidFill>
                  <a:schemeClr val="tx1">
                    <a:lumMod val="95000"/>
                    <a:lumOff val="5000"/>
                  </a:schemeClr>
                </a:solidFill>
              </a:rPr>
              <a:t>10</a:t>
            </a:r>
          </a:p>
        </p:txBody>
      </p:sp>
      <p:pic>
        <p:nvPicPr>
          <p:cNvPr id="11" name="Picture 10">
            <a:extLst>
              <a:ext uri="{FF2B5EF4-FFF2-40B4-BE49-F238E27FC236}">
                <a16:creationId xmlns:a16="http://schemas.microsoft.com/office/drawing/2014/main" id="{72A62E8A-6C4F-AD94-E21D-99ABCE10D082}"/>
              </a:ext>
            </a:extLst>
          </p:cNvPr>
          <p:cNvPicPr>
            <a:picLocks noChangeAspect="1"/>
          </p:cNvPicPr>
          <p:nvPr/>
        </p:nvPicPr>
        <p:blipFill>
          <a:blip r:embed="rId3"/>
          <a:stretch>
            <a:fillRect/>
          </a:stretch>
        </p:blipFill>
        <p:spPr>
          <a:xfrm>
            <a:off x="88524" y="2050469"/>
            <a:ext cx="8974827" cy="1042562"/>
          </a:xfrm>
          <a:prstGeom prst="rect">
            <a:avLst/>
          </a:prstGeom>
        </p:spPr>
      </p:pic>
    </p:spTree>
    <p:extLst>
      <p:ext uri="{BB962C8B-B14F-4D97-AF65-F5344CB8AC3E}">
        <p14:creationId xmlns:p14="http://schemas.microsoft.com/office/powerpoint/2010/main" val="9037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sz="3600" dirty="0"/>
              <a:t>TOS Eligibility</a:t>
            </a:r>
            <a:endParaRPr lang="en-US" dirty="0"/>
          </a:p>
        </p:txBody>
      </p:sp>
      <p:sp>
        <p:nvSpPr>
          <p:cNvPr id="5" name="Text Placeholder 2">
            <a:extLst>
              <a:ext uri="{FF2B5EF4-FFF2-40B4-BE49-F238E27FC236}">
                <a16:creationId xmlns:a16="http://schemas.microsoft.com/office/drawing/2014/main" id="{A11846E3-2139-4033-81CC-046F602A949F}"/>
              </a:ext>
            </a:extLst>
          </p:cNvPr>
          <p:cNvSpPr txBox="1">
            <a:spLocks/>
          </p:cNvSpPr>
          <p:nvPr/>
        </p:nvSpPr>
        <p:spPr>
          <a:xfrm>
            <a:off x="31750" y="1115332"/>
            <a:ext cx="9083675" cy="543010"/>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1800"/>
              </a:spcAft>
              <a:buFont typeface="Arial"/>
              <a:buNone/>
            </a:pPr>
            <a:r>
              <a:rPr lang="en-US" sz="1600" dirty="0"/>
              <a:t>Eligibility Requirement #5: The district has not already received a TOS exemption for the student</a:t>
            </a:r>
          </a:p>
        </p:txBody>
      </p:sp>
      <p:sp>
        <p:nvSpPr>
          <p:cNvPr id="8" name="Text Placeholder 2">
            <a:extLst>
              <a:ext uri="{FF2B5EF4-FFF2-40B4-BE49-F238E27FC236}">
                <a16:creationId xmlns:a16="http://schemas.microsoft.com/office/drawing/2014/main" id="{1375356E-7828-43E2-B378-EF89507B54B8}"/>
              </a:ext>
            </a:extLst>
          </p:cNvPr>
          <p:cNvSpPr>
            <a:spLocks noGrp="1"/>
          </p:cNvSpPr>
          <p:nvPr>
            <p:ph type="body" sz="quarter" idx="14"/>
          </p:nvPr>
        </p:nvSpPr>
        <p:spPr>
          <a:xfrm>
            <a:off x="264885" y="1658342"/>
            <a:ext cx="8323944" cy="3218458"/>
          </a:xfrm>
        </p:spPr>
        <p:txBody>
          <a:bodyPr>
            <a:noAutofit/>
          </a:bodyPr>
          <a:lstStyle/>
          <a:p>
            <a:pPr marL="628428" lvl="2" indent="-285750">
              <a:lnSpc>
                <a:spcPct val="100000"/>
              </a:lnSpc>
              <a:spcAft>
                <a:spcPts val="1800"/>
              </a:spcAft>
              <a:buFont typeface="Arial" panose="020B0604020202020204" pitchFamily="34" charset="0"/>
              <a:buChar char="•"/>
            </a:pPr>
            <a:r>
              <a:rPr lang="en-US" sz="1800" b="1" dirty="0">
                <a:latin typeface="Lato" panose="020F0502020204030203" pitchFamily="34" charset="0"/>
              </a:rPr>
              <a:t>Students enrolled between June 2023 – September 2024 are eligible for the application in the fall of 2024</a:t>
            </a:r>
          </a:p>
          <a:p>
            <a:pPr marL="628428" lvl="2" indent="-285750">
              <a:lnSpc>
                <a:spcPct val="100000"/>
              </a:lnSpc>
              <a:spcAft>
                <a:spcPts val="1800"/>
              </a:spcAft>
              <a:buFont typeface="Arial" panose="020B0604020202020204" pitchFamily="34" charset="0"/>
              <a:buChar char="•"/>
            </a:pPr>
            <a:r>
              <a:rPr lang="en-US" sz="1800" b="1" dirty="0">
                <a:latin typeface="Lato" panose="020F0502020204030203" pitchFamily="34" charset="0"/>
              </a:rPr>
              <a:t>Students enrolled between June 2024 – September 2025 are eligible for the application in the fall of 2025</a:t>
            </a:r>
          </a:p>
          <a:p>
            <a:pPr marL="971218" lvl="3" indent="-285750">
              <a:lnSpc>
                <a:spcPct val="100000"/>
              </a:lnSpc>
              <a:spcAft>
                <a:spcPts val="1800"/>
              </a:spcAft>
              <a:buFont typeface="Arial" panose="020B0604020202020204" pitchFamily="34" charset="0"/>
              <a:buChar char="•"/>
            </a:pPr>
            <a:r>
              <a:rPr lang="en-US" sz="1800" b="1" dirty="0">
                <a:latin typeface="Lato" panose="020F0502020204030203" pitchFamily="34" charset="0"/>
              </a:rPr>
              <a:t>The timeline crosses two school years – the district can only submit one exemption request per student</a:t>
            </a:r>
          </a:p>
          <a:p>
            <a:pPr marL="1314007" lvl="4" indent="-285750">
              <a:lnSpc>
                <a:spcPct val="100000"/>
              </a:lnSpc>
              <a:spcAft>
                <a:spcPts val="1800"/>
              </a:spcAft>
              <a:buFont typeface="Arial" panose="020B0604020202020204" pitchFamily="34" charset="0"/>
              <a:buChar char="•"/>
            </a:pPr>
            <a:r>
              <a:rPr lang="en-US" sz="1800" b="1" dirty="0">
                <a:latin typeface="Lato" panose="020F0502020204030203" pitchFamily="34" charset="0"/>
              </a:rPr>
              <a:t>Did the student start after the fall of 2024 application period? Did the student have an evaluation that added services?</a:t>
            </a:r>
          </a:p>
        </p:txBody>
      </p:sp>
      <p:sp>
        <p:nvSpPr>
          <p:cNvPr id="6" name="TextBox 5">
            <a:extLst>
              <a:ext uri="{FF2B5EF4-FFF2-40B4-BE49-F238E27FC236}">
                <a16:creationId xmlns:a16="http://schemas.microsoft.com/office/drawing/2014/main" id="{D79FCB7D-E6E5-458F-9986-9AAC78C2D294}"/>
              </a:ext>
            </a:extLst>
          </p:cNvPr>
          <p:cNvSpPr txBox="1"/>
          <p:nvPr/>
        </p:nvSpPr>
        <p:spPr>
          <a:xfrm>
            <a:off x="8701315" y="4803855"/>
            <a:ext cx="442686" cy="339645"/>
          </a:xfrm>
          <a:prstGeom prst="rect">
            <a:avLst/>
          </a:prstGeom>
          <a:noFill/>
        </p:spPr>
        <p:txBody>
          <a:bodyPr wrap="square" rtlCol="0">
            <a:spAutoFit/>
          </a:bodyPr>
          <a:lstStyle/>
          <a:p>
            <a:r>
              <a:rPr lang="en-US" b="1" dirty="0">
                <a:solidFill>
                  <a:schemeClr val="tx1">
                    <a:lumMod val="95000"/>
                    <a:lumOff val="5000"/>
                  </a:schemeClr>
                </a:solidFill>
              </a:rPr>
              <a:t>11</a:t>
            </a:r>
          </a:p>
        </p:txBody>
      </p:sp>
    </p:spTree>
    <p:extLst>
      <p:ext uri="{BB962C8B-B14F-4D97-AF65-F5344CB8AC3E}">
        <p14:creationId xmlns:p14="http://schemas.microsoft.com/office/powerpoint/2010/main" val="338785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sz="3600" dirty="0"/>
              <a:t>TOS Eligibility</a:t>
            </a:r>
            <a:endParaRPr lang="en-US" dirty="0"/>
          </a:p>
        </p:txBody>
      </p:sp>
      <p:sp>
        <p:nvSpPr>
          <p:cNvPr id="5" name="Text Placeholder 2">
            <a:extLst>
              <a:ext uri="{FF2B5EF4-FFF2-40B4-BE49-F238E27FC236}">
                <a16:creationId xmlns:a16="http://schemas.microsoft.com/office/drawing/2014/main" id="{A11846E3-2139-4033-81CC-046F602A949F}"/>
              </a:ext>
            </a:extLst>
          </p:cNvPr>
          <p:cNvSpPr txBox="1">
            <a:spLocks/>
          </p:cNvSpPr>
          <p:nvPr/>
        </p:nvSpPr>
        <p:spPr>
          <a:xfrm>
            <a:off x="60325" y="1122590"/>
            <a:ext cx="9083675" cy="543010"/>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a:buNone/>
            </a:pPr>
            <a:r>
              <a:rPr lang="en-US" sz="1600" dirty="0"/>
              <a:t>Eligibility Requirement #6: There is an increased cost for a service the district provides</a:t>
            </a:r>
          </a:p>
        </p:txBody>
      </p:sp>
      <p:sp>
        <p:nvSpPr>
          <p:cNvPr id="8" name="Text Placeholder 2">
            <a:extLst>
              <a:ext uri="{FF2B5EF4-FFF2-40B4-BE49-F238E27FC236}">
                <a16:creationId xmlns:a16="http://schemas.microsoft.com/office/drawing/2014/main" id="{1375356E-7828-43E2-B378-EF89507B54B8}"/>
              </a:ext>
            </a:extLst>
          </p:cNvPr>
          <p:cNvSpPr>
            <a:spLocks noGrp="1"/>
          </p:cNvSpPr>
          <p:nvPr>
            <p:ph type="body" sz="quarter" idx="14"/>
          </p:nvPr>
        </p:nvSpPr>
        <p:spPr>
          <a:xfrm>
            <a:off x="558800" y="1547144"/>
            <a:ext cx="8026400" cy="3523620"/>
          </a:xfrm>
        </p:spPr>
        <p:txBody>
          <a:bodyPr>
            <a:noAutofit/>
          </a:bodyPr>
          <a:lstStyle/>
          <a:p>
            <a:pPr marL="164592" indent="-164592">
              <a:lnSpc>
                <a:spcPct val="100000"/>
              </a:lnSpc>
              <a:spcAft>
                <a:spcPts val="1800"/>
              </a:spcAft>
              <a:buFont typeface="Arial" panose="020B0604020202020204" pitchFamily="34" charset="0"/>
              <a:buChar char="•"/>
            </a:pPr>
            <a:r>
              <a:rPr lang="en-US" sz="1800" dirty="0"/>
              <a:t>An increased cost is defined as a new and additional district service compared to the prior year. Increased taxes, fees or compensation do not qualify as an increased cost.</a:t>
            </a:r>
          </a:p>
          <a:p>
            <a:pPr marL="164592" indent="-164592">
              <a:lnSpc>
                <a:spcPct val="100000"/>
              </a:lnSpc>
              <a:spcAft>
                <a:spcPts val="1800"/>
              </a:spcAft>
              <a:buFont typeface="Arial" panose="020B0604020202020204" pitchFamily="34" charset="0"/>
              <a:buChar char="•"/>
            </a:pPr>
            <a:r>
              <a:rPr lang="en-US" sz="1800" dirty="0"/>
              <a:t>This is an increased cost due to additional services provided. It is not the same as just an increase in cost. </a:t>
            </a:r>
          </a:p>
          <a:p>
            <a:pPr marL="164592" indent="-164592">
              <a:lnSpc>
                <a:spcPct val="100000"/>
              </a:lnSpc>
              <a:spcAft>
                <a:spcPts val="1800"/>
              </a:spcAft>
              <a:buFont typeface="Arial" panose="020B0604020202020204" pitchFamily="34" charset="0"/>
              <a:buChar char="•"/>
            </a:pPr>
            <a:r>
              <a:rPr lang="en-US" sz="1800" dirty="0"/>
              <a:t>District can demonstrate an increase in cost over prior year and current transfer of service exemptions are being fully utilized.</a:t>
            </a:r>
          </a:p>
        </p:txBody>
      </p:sp>
      <p:sp>
        <p:nvSpPr>
          <p:cNvPr id="6" name="TextBox 5">
            <a:extLst>
              <a:ext uri="{FF2B5EF4-FFF2-40B4-BE49-F238E27FC236}">
                <a16:creationId xmlns:a16="http://schemas.microsoft.com/office/drawing/2014/main" id="{E79796D8-4C04-48AA-8C61-3E74F775D0A9}"/>
              </a:ext>
            </a:extLst>
          </p:cNvPr>
          <p:cNvSpPr txBox="1"/>
          <p:nvPr/>
        </p:nvSpPr>
        <p:spPr>
          <a:xfrm>
            <a:off x="8730343" y="4803855"/>
            <a:ext cx="413657" cy="339645"/>
          </a:xfrm>
          <a:prstGeom prst="rect">
            <a:avLst/>
          </a:prstGeom>
          <a:noFill/>
        </p:spPr>
        <p:txBody>
          <a:bodyPr wrap="square" rtlCol="0">
            <a:spAutoFit/>
          </a:bodyPr>
          <a:lstStyle/>
          <a:p>
            <a:r>
              <a:rPr lang="en-US" b="1" dirty="0">
                <a:solidFill>
                  <a:schemeClr val="tx1">
                    <a:lumMod val="95000"/>
                    <a:lumOff val="5000"/>
                  </a:schemeClr>
                </a:solidFill>
              </a:rPr>
              <a:t>12</a:t>
            </a:r>
          </a:p>
        </p:txBody>
      </p:sp>
    </p:spTree>
    <p:extLst>
      <p:ext uri="{BB962C8B-B14F-4D97-AF65-F5344CB8AC3E}">
        <p14:creationId xmlns:p14="http://schemas.microsoft.com/office/powerpoint/2010/main" val="3560155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sz="3600" dirty="0"/>
              <a:t>TOS Eligibility</a:t>
            </a:r>
            <a:endParaRPr lang="en-US" dirty="0"/>
          </a:p>
        </p:txBody>
      </p:sp>
      <p:sp>
        <p:nvSpPr>
          <p:cNvPr id="5" name="Text Placeholder 2">
            <a:extLst>
              <a:ext uri="{FF2B5EF4-FFF2-40B4-BE49-F238E27FC236}">
                <a16:creationId xmlns:a16="http://schemas.microsoft.com/office/drawing/2014/main" id="{A11846E3-2139-4033-81CC-046F602A949F}"/>
              </a:ext>
            </a:extLst>
          </p:cNvPr>
          <p:cNvSpPr txBox="1">
            <a:spLocks/>
          </p:cNvSpPr>
          <p:nvPr/>
        </p:nvSpPr>
        <p:spPr>
          <a:xfrm>
            <a:off x="31750" y="1115332"/>
            <a:ext cx="9083675" cy="543010"/>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a:buNone/>
            </a:pPr>
            <a:r>
              <a:rPr lang="en-US" sz="1600" dirty="0"/>
              <a:t>Eligibility Requirement #6: There is an increased cost for a service the district now provides</a:t>
            </a:r>
          </a:p>
        </p:txBody>
      </p:sp>
      <p:sp>
        <p:nvSpPr>
          <p:cNvPr id="8" name="Text Placeholder 2">
            <a:extLst>
              <a:ext uri="{FF2B5EF4-FFF2-40B4-BE49-F238E27FC236}">
                <a16:creationId xmlns:a16="http://schemas.microsoft.com/office/drawing/2014/main" id="{1375356E-7828-43E2-B378-EF89507B54B8}"/>
              </a:ext>
            </a:extLst>
          </p:cNvPr>
          <p:cNvSpPr>
            <a:spLocks noGrp="1"/>
          </p:cNvSpPr>
          <p:nvPr>
            <p:ph type="body" sz="quarter" idx="14"/>
          </p:nvPr>
        </p:nvSpPr>
        <p:spPr>
          <a:xfrm>
            <a:off x="555625" y="1716968"/>
            <a:ext cx="8026400" cy="2821782"/>
          </a:xfrm>
        </p:spPr>
        <p:txBody>
          <a:bodyPr>
            <a:noAutofit/>
          </a:bodyPr>
          <a:lstStyle/>
          <a:p>
            <a:pPr marL="164592" indent="-164592">
              <a:lnSpc>
                <a:spcPct val="100000"/>
              </a:lnSpc>
              <a:spcAft>
                <a:spcPts val="1800"/>
              </a:spcAft>
              <a:buFont typeface="Arial" panose="020B0604020202020204" pitchFamily="34" charset="0"/>
              <a:buChar char="•"/>
            </a:pPr>
            <a:r>
              <a:rPr lang="en-US" sz="1800" dirty="0"/>
              <a:t>TOS Eligible Example: The district never had a speech and language teacher before, now they have a new student who needs that service so they must hire a speech and language teacher.</a:t>
            </a:r>
          </a:p>
          <a:p>
            <a:pPr marL="164592" indent="-164592">
              <a:lnSpc>
                <a:spcPct val="100000"/>
              </a:lnSpc>
              <a:spcAft>
                <a:spcPts val="1800"/>
              </a:spcAft>
              <a:buFont typeface="Arial" panose="020B0604020202020204" pitchFamily="34" charset="0"/>
              <a:buChar char="•"/>
            </a:pPr>
            <a:r>
              <a:rPr lang="en-US" sz="1800" dirty="0"/>
              <a:t>Not TOS Eligible Example: The district has a new student who needs speech and language services and will now participate in their existing speech and language program.</a:t>
            </a:r>
          </a:p>
        </p:txBody>
      </p:sp>
      <p:sp>
        <p:nvSpPr>
          <p:cNvPr id="6" name="TextBox 5">
            <a:extLst>
              <a:ext uri="{FF2B5EF4-FFF2-40B4-BE49-F238E27FC236}">
                <a16:creationId xmlns:a16="http://schemas.microsoft.com/office/drawing/2014/main" id="{E79796D8-4C04-48AA-8C61-3E74F775D0A9}"/>
              </a:ext>
            </a:extLst>
          </p:cNvPr>
          <p:cNvSpPr txBox="1"/>
          <p:nvPr/>
        </p:nvSpPr>
        <p:spPr>
          <a:xfrm>
            <a:off x="8703425" y="4803855"/>
            <a:ext cx="440576" cy="339645"/>
          </a:xfrm>
          <a:prstGeom prst="rect">
            <a:avLst/>
          </a:prstGeom>
          <a:noFill/>
        </p:spPr>
        <p:txBody>
          <a:bodyPr wrap="square" rtlCol="0">
            <a:spAutoFit/>
          </a:bodyPr>
          <a:lstStyle/>
          <a:p>
            <a:r>
              <a:rPr lang="en-US" b="1" dirty="0">
                <a:solidFill>
                  <a:schemeClr val="tx1">
                    <a:lumMod val="95000"/>
                    <a:lumOff val="5000"/>
                  </a:schemeClr>
                </a:solidFill>
              </a:rPr>
              <a:t>13</a:t>
            </a:r>
          </a:p>
        </p:txBody>
      </p:sp>
    </p:spTree>
    <p:extLst>
      <p:ext uri="{BB962C8B-B14F-4D97-AF65-F5344CB8AC3E}">
        <p14:creationId xmlns:p14="http://schemas.microsoft.com/office/powerpoint/2010/main" val="407262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Using the Decision Tree</a:t>
            </a:r>
          </a:p>
        </p:txBody>
      </p:sp>
      <p:sp>
        <p:nvSpPr>
          <p:cNvPr id="6" name="TextBox 5">
            <a:extLst>
              <a:ext uri="{FF2B5EF4-FFF2-40B4-BE49-F238E27FC236}">
                <a16:creationId xmlns:a16="http://schemas.microsoft.com/office/drawing/2014/main" id="{243837CB-72F7-4480-B0A9-1A7447CDD657}"/>
              </a:ext>
            </a:extLst>
          </p:cNvPr>
          <p:cNvSpPr txBox="1"/>
          <p:nvPr/>
        </p:nvSpPr>
        <p:spPr>
          <a:xfrm>
            <a:off x="236823" y="1189561"/>
            <a:ext cx="4216766" cy="2308324"/>
          </a:xfrm>
          <a:prstGeom prst="rect">
            <a:avLst/>
          </a:prstGeom>
          <a:noFill/>
        </p:spPr>
        <p:txBody>
          <a:bodyPr wrap="square" rtlCol="0">
            <a:spAutoFit/>
          </a:bodyPr>
          <a:lstStyle/>
          <a:p>
            <a:endParaRPr lang="en-US" sz="1800" b="1" dirty="0">
              <a:solidFill>
                <a:srgbClr val="FF0000"/>
              </a:solidFill>
              <a:latin typeface="Lato" panose="020F0502020204030203" pitchFamily="34" charset="0"/>
            </a:endParaRPr>
          </a:p>
          <a:p>
            <a:r>
              <a:rPr lang="en-US" sz="1800" b="1" dirty="0">
                <a:latin typeface="Lato" panose="020F0502020204030203" pitchFamily="34" charset="0"/>
              </a:rPr>
              <a:t>Please use our Transfer of Service Decision Tree, located on our website at </a:t>
            </a:r>
            <a:r>
              <a:rPr lang="en-US" sz="1800" b="1" dirty="0">
                <a:solidFill>
                  <a:srgbClr val="FF0000"/>
                </a:solidFill>
                <a:latin typeface="Lato" panose="020F0502020204030203" pitchFamily="34" charset="0"/>
                <a:hlinkClick r:id="rId3"/>
              </a:rPr>
              <a:t>https://dpi.wi.gov/sfs/limits/exemptions/transfer-service</a:t>
            </a:r>
            <a:r>
              <a:rPr lang="en-US" sz="1800" b="1" dirty="0">
                <a:solidFill>
                  <a:srgbClr val="FF0000"/>
                </a:solidFill>
                <a:latin typeface="Lato" panose="020F0502020204030203" pitchFamily="34" charset="0"/>
              </a:rPr>
              <a:t> </a:t>
            </a:r>
            <a:endParaRPr lang="en-US" sz="1800" b="1" dirty="0">
              <a:latin typeface="Lato" panose="020F0502020204030203" pitchFamily="34" charset="0"/>
            </a:endParaRPr>
          </a:p>
          <a:p>
            <a:r>
              <a:rPr lang="en-US" sz="1800" b="1" dirty="0">
                <a:latin typeface="Lato" panose="020F0502020204030203" pitchFamily="34" charset="0"/>
              </a:rPr>
              <a:t>to assist you with the TOS process</a:t>
            </a:r>
          </a:p>
          <a:p>
            <a:endParaRPr lang="en-US" sz="1800" b="1" dirty="0">
              <a:solidFill>
                <a:srgbClr val="FF0000"/>
              </a:solidFill>
              <a:latin typeface="Lato" panose="020F0502020204030203" pitchFamily="34" charset="0"/>
            </a:endParaRPr>
          </a:p>
        </p:txBody>
      </p:sp>
      <p:sp>
        <p:nvSpPr>
          <p:cNvPr id="7" name="TextBox 6">
            <a:extLst>
              <a:ext uri="{FF2B5EF4-FFF2-40B4-BE49-F238E27FC236}">
                <a16:creationId xmlns:a16="http://schemas.microsoft.com/office/drawing/2014/main" id="{A9AF649F-2678-4402-8B11-44315A09B508}"/>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14</a:t>
            </a:r>
          </a:p>
        </p:txBody>
      </p:sp>
      <p:pic>
        <p:nvPicPr>
          <p:cNvPr id="10" name="Picture 9">
            <a:extLst>
              <a:ext uri="{FF2B5EF4-FFF2-40B4-BE49-F238E27FC236}">
                <a16:creationId xmlns:a16="http://schemas.microsoft.com/office/drawing/2014/main" id="{E2232D0F-F572-68A4-C611-71088E01FF52}"/>
              </a:ext>
            </a:extLst>
          </p:cNvPr>
          <p:cNvPicPr>
            <a:picLocks noChangeAspect="1"/>
          </p:cNvPicPr>
          <p:nvPr/>
        </p:nvPicPr>
        <p:blipFill>
          <a:blip r:embed="rId4"/>
          <a:stretch>
            <a:fillRect/>
          </a:stretch>
        </p:blipFill>
        <p:spPr>
          <a:xfrm>
            <a:off x="4690412" y="921657"/>
            <a:ext cx="3394463" cy="4221843"/>
          </a:xfrm>
          <a:prstGeom prst="rect">
            <a:avLst/>
          </a:prstGeom>
        </p:spPr>
      </p:pic>
    </p:spTree>
    <p:extLst>
      <p:ext uri="{BB962C8B-B14F-4D97-AF65-F5344CB8AC3E}">
        <p14:creationId xmlns:p14="http://schemas.microsoft.com/office/powerpoint/2010/main" val="209219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Using the Decision Tree</a:t>
            </a:r>
          </a:p>
        </p:txBody>
      </p:sp>
      <p:sp>
        <p:nvSpPr>
          <p:cNvPr id="5" name="Text Placeholder 2">
            <a:extLst>
              <a:ext uri="{FF2B5EF4-FFF2-40B4-BE49-F238E27FC236}">
                <a16:creationId xmlns:a16="http://schemas.microsoft.com/office/drawing/2014/main" id="{968CB840-DD10-430F-84CF-DEC44E51941E}"/>
              </a:ext>
            </a:extLst>
          </p:cNvPr>
          <p:cNvSpPr>
            <a:spLocks noGrp="1"/>
          </p:cNvSpPr>
          <p:nvPr>
            <p:ph type="body" sz="quarter" idx="14"/>
          </p:nvPr>
        </p:nvSpPr>
        <p:spPr>
          <a:xfrm>
            <a:off x="269163" y="1315682"/>
            <a:ext cx="3861511" cy="3634355"/>
          </a:xfrm>
        </p:spPr>
        <p:txBody>
          <a:bodyPr>
            <a:normAutofit/>
          </a:bodyPr>
          <a:lstStyle/>
          <a:p>
            <a:pPr marL="0" indent="0">
              <a:lnSpc>
                <a:spcPct val="100000"/>
              </a:lnSpc>
              <a:spcBef>
                <a:spcPts val="600"/>
              </a:spcBef>
              <a:buNone/>
            </a:pPr>
            <a:r>
              <a:rPr lang="en-US" sz="1800" dirty="0"/>
              <a:t>Your district registrar or other designated person should document students who move into your district each school year, where the students come from (another governmental unit), and if they arrived with:</a:t>
            </a:r>
          </a:p>
          <a:p>
            <a:pPr>
              <a:lnSpc>
                <a:spcPct val="100000"/>
              </a:lnSpc>
              <a:spcBef>
                <a:spcPts val="600"/>
              </a:spcBef>
            </a:pPr>
            <a:r>
              <a:rPr lang="en-US" sz="1800" dirty="0"/>
              <a:t>an identified disability or </a:t>
            </a:r>
          </a:p>
          <a:p>
            <a:pPr>
              <a:lnSpc>
                <a:spcPct val="100000"/>
              </a:lnSpc>
              <a:spcBef>
                <a:spcPts val="600"/>
              </a:spcBef>
            </a:pPr>
            <a:r>
              <a:rPr lang="en-US" sz="1800" dirty="0"/>
              <a:t>participating in a limited English proficiency  program. </a:t>
            </a:r>
          </a:p>
        </p:txBody>
      </p:sp>
      <p:sp>
        <p:nvSpPr>
          <p:cNvPr id="6" name="TextBox 5">
            <a:extLst>
              <a:ext uri="{FF2B5EF4-FFF2-40B4-BE49-F238E27FC236}">
                <a16:creationId xmlns:a16="http://schemas.microsoft.com/office/drawing/2014/main" id="{5176448F-B9BF-4C00-833B-26CBE56A21EF}"/>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15</a:t>
            </a:r>
          </a:p>
        </p:txBody>
      </p:sp>
      <p:pic>
        <p:nvPicPr>
          <p:cNvPr id="8" name="Picture 7">
            <a:extLst>
              <a:ext uri="{FF2B5EF4-FFF2-40B4-BE49-F238E27FC236}">
                <a16:creationId xmlns:a16="http://schemas.microsoft.com/office/drawing/2014/main" id="{6A845185-4690-3B33-43E8-CCF89BFF0E05}"/>
              </a:ext>
            </a:extLst>
          </p:cNvPr>
          <p:cNvPicPr>
            <a:picLocks noChangeAspect="1"/>
          </p:cNvPicPr>
          <p:nvPr/>
        </p:nvPicPr>
        <p:blipFill>
          <a:blip r:embed="rId3"/>
          <a:stretch>
            <a:fillRect/>
          </a:stretch>
        </p:blipFill>
        <p:spPr>
          <a:xfrm>
            <a:off x="4243016" y="1460409"/>
            <a:ext cx="4631821" cy="2545848"/>
          </a:xfrm>
          <a:prstGeom prst="rect">
            <a:avLst/>
          </a:prstGeom>
        </p:spPr>
      </p:pic>
    </p:spTree>
    <p:extLst>
      <p:ext uri="{BB962C8B-B14F-4D97-AF65-F5344CB8AC3E}">
        <p14:creationId xmlns:p14="http://schemas.microsoft.com/office/powerpoint/2010/main" val="140779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Using the Decision Tree</a:t>
            </a:r>
          </a:p>
        </p:txBody>
      </p:sp>
      <p:sp>
        <p:nvSpPr>
          <p:cNvPr id="5" name="Text Placeholder 2">
            <a:extLst>
              <a:ext uri="{FF2B5EF4-FFF2-40B4-BE49-F238E27FC236}">
                <a16:creationId xmlns:a16="http://schemas.microsoft.com/office/drawing/2014/main" id="{CC0B5DF1-4F99-484F-83A5-B6518711304F}"/>
              </a:ext>
            </a:extLst>
          </p:cNvPr>
          <p:cNvSpPr txBox="1">
            <a:spLocks/>
          </p:cNvSpPr>
          <p:nvPr/>
        </p:nvSpPr>
        <p:spPr>
          <a:xfrm>
            <a:off x="328922" y="1203877"/>
            <a:ext cx="3979942" cy="3806273"/>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Aft>
                <a:spcPts val="600"/>
              </a:spcAft>
              <a:buFont typeface="Arial"/>
              <a:buNone/>
            </a:pPr>
            <a:r>
              <a:rPr lang="en-US" sz="1800" dirty="0"/>
              <a:t>In late April, the district should review the list of students identified and determine the following for each student:</a:t>
            </a:r>
          </a:p>
          <a:p>
            <a:pPr>
              <a:lnSpc>
                <a:spcPct val="110000"/>
              </a:lnSpc>
              <a:spcAft>
                <a:spcPts val="600"/>
              </a:spcAft>
              <a:buFont typeface="Arial" panose="020B0604020202020204" pitchFamily="34" charset="0"/>
              <a:buChar char="•"/>
            </a:pPr>
            <a:r>
              <a:rPr lang="en-US" sz="1800" dirty="0"/>
              <a:t>Did the student’s arrival cause the district to incur a cost that was not budgeted prior to their arrival?</a:t>
            </a:r>
          </a:p>
          <a:p>
            <a:pPr>
              <a:lnSpc>
                <a:spcPct val="110000"/>
              </a:lnSpc>
              <a:spcAft>
                <a:spcPts val="600"/>
              </a:spcAft>
              <a:buFont typeface="Arial" panose="020B0604020202020204" pitchFamily="34" charset="0"/>
              <a:buChar char="•"/>
            </a:pPr>
            <a:r>
              <a:rPr lang="en-US" sz="1800" dirty="0"/>
              <a:t>Does the district believe this student will return in the fall?</a:t>
            </a:r>
          </a:p>
        </p:txBody>
      </p:sp>
      <p:sp>
        <p:nvSpPr>
          <p:cNvPr id="7" name="TextBox 6">
            <a:extLst>
              <a:ext uri="{FF2B5EF4-FFF2-40B4-BE49-F238E27FC236}">
                <a16:creationId xmlns:a16="http://schemas.microsoft.com/office/drawing/2014/main" id="{D7FF93B8-2E9F-4ABE-B7C3-BA1E07A823CC}"/>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16</a:t>
            </a:r>
          </a:p>
        </p:txBody>
      </p:sp>
      <p:pic>
        <p:nvPicPr>
          <p:cNvPr id="12" name="Picture 11">
            <a:extLst>
              <a:ext uri="{FF2B5EF4-FFF2-40B4-BE49-F238E27FC236}">
                <a16:creationId xmlns:a16="http://schemas.microsoft.com/office/drawing/2014/main" id="{55F3276F-28B5-829B-9E79-42735D97A3F8}"/>
              </a:ext>
            </a:extLst>
          </p:cNvPr>
          <p:cNvPicPr>
            <a:picLocks noChangeAspect="1"/>
          </p:cNvPicPr>
          <p:nvPr/>
        </p:nvPicPr>
        <p:blipFill>
          <a:blip r:embed="rId3"/>
          <a:stretch>
            <a:fillRect/>
          </a:stretch>
        </p:blipFill>
        <p:spPr>
          <a:xfrm>
            <a:off x="4308864" y="1762713"/>
            <a:ext cx="4638517" cy="2330797"/>
          </a:xfrm>
          <a:prstGeom prst="rect">
            <a:avLst/>
          </a:prstGeom>
        </p:spPr>
      </p:pic>
    </p:spTree>
    <p:extLst>
      <p:ext uri="{BB962C8B-B14F-4D97-AF65-F5344CB8AC3E}">
        <p14:creationId xmlns:p14="http://schemas.microsoft.com/office/powerpoint/2010/main" val="194272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Using the Decision Tree</a:t>
            </a:r>
          </a:p>
        </p:txBody>
      </p:sp>
      <p:sp>
        <p:nvSpPr>
          <p:cNvPr id="3" name="Text Placeholder 2"/>
          <p:cNvSpPr>
            <a:spLocks noGrp="1"/>
          </p:cNvSpPr>
          <p:nvPr>
            <p:ph type="body" sz="quarter" idx="14"/>
          </p:nvPr>
        </p:nvSpPr>
        <p:spPr>
          <a:xfrm>
            <a:off x="236822" y="1152438"/>
            <a:ext cx="3909621" cy="3991061"/>
          </a:xfrm>
        </p:spPr>
        <p:txBody>
          <a:bodyPr>
            <a:noAutofit/>
          </a:bodyPr>
          <a:lstStyle/>
          <a:p>
            <a:pPr marL="0" indent="0">
              <a:lnSpc>
                <a:spcPct val="100000"/>
              </a:lnSpc>
              <a:spcAft>
                <a:spcPts val="600"/>
              </a:spcAft>
              <a:buNone/>
            </a:pPr>
            <a:r>
              <a:rPr lang="en-US" sz="1800" dirty="0"/>
              <a:t>Determine what </a:t>
            </a:r>
            <a:r>
              <a:rPr lang="en-US" sz="1800" u="sng" dirty="0"/>
              <a:t>additional resources</a:t>
            </a:r>
            <a:r>
              <a:rPr lang="en-US" sz="1800" dirty="0"/>
              <a:t>  the district will need in the coming year (not including the current year cost) to meet the identified needs the student arrived with.</a:t>
            </a:r>
          </a:p>
          <a:p>
            <a:pPr>
              <a:lnSpc>
                <a:spcPct val="100000"/>
              </a:lnSpc>
              <a:spcAft>
                <a:spcPts val="600"/>
              </a:spcAft>
            </a:pPr>
            <a:r>
              <a:rPr lang="en-US" sz="1800" dirty="0"/>
              <a:t>Review available resources</a:t>
            </a:r>
          </a:p>
          <a:p>
            <a:pPr>
              <a:lnSpc>
                <a:spcPct val="100000"/>
              </a:lnSpc>
              <a:spcAft>
                <a:spcPts val="600"/>
              </a:spcAft>
            </a:pPr>
            <a:r>
              <a:rPr lang="en-US" sz="1800" dirty="0"/>
              <a:t>Will resources be made available because other students have graduated or relocated?</a:t>
            </a:r>
          </a:p>
          <a:p>
            <a:pPr>
              <a:lnSpc>
                <a:spcPct val="100000"/>
              </a:lnSpc>
              <a:spcAft>
                <a:spcPts val="600"/>
              </a:spcAft>
            </a:pPr>
            <a:r>
              <a:rPr lang="en-US" sz="1800" dirty="0"/>
              <a:t>Was a previous TOS request approved?</a:t>
            </a:r>
          </a:p>
          <a:p>
            <a:pPr>
              <a:lnSpc>
                <a:spcPct val="100000"/>
              </a:lnSpc>
              <a:spcAft>
                <a:spcPts val="1800"/>
              </a:spcAft>
            </a:pPr>
            <a:endParaRPr lang="en-US" sz="1800" dirty="0"/>
          </a:p>
          <a:p>
            <a:pPr>
              <a:lnSpc>
                <a:spcPct val="100000"/>
              </a:lnSpc>
              <a:spcAft>
                <a:spcPts val="1800"/>
              </a:spcAft>
            </a:pPr>
            <a:endParaRPr lang="en-US" sz="1800" dirty="0"/>
          </a:p>
          <a:p>
            <a:pPr marL="164592" indent="-164592">
              <a:lnSpc>
                <a:spcPct val="100000"/>
              </a:lnSpc>
              <a:spcAft>
                <a:spcPts val="1800"/>
              </a:spcAft>
              <a:buFont typeface="Arial" panose="020B0604020202020204" pitchFamily="34" charset="0"/>
              <a:buChar char="•"/>
            </a:pPr>
            <a:endParaRPr lang="en-US" sz="1800" dirty="0"/>
          </a:p>
        </p:txBody>
      </p:sp>
      <p:sp>
        <p:nvSpPr>
          <p:cNvPr id="6" name="TextBox 5">
            <a:extLst>
              <a:ext uri="{FF2B5EF4-FFF2-40B4-BE49-F238E27FC236}">
                <a16:creationId xmlns:a16="http://schemas.microsoft.com/office/drawing/2014/main" id="{2E70991D-93E6-45D5-9992-E85BBED0B368}"/>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17</a:t>
            </a:r>
          </a:p>
        </p:txBody>
      </p:sp>
      <p:pic>
        <p:nvPicPr>
          <p:cNvPr id="10" name="Picture 9">
            <a:extLst>
              <a:ext uri="{FF2B5EF4-FFF2-40B4-BE49-F238E27FC236}">
                <a16:creationId xmlns:a16="http://schemas.microsoft.com/office/drawing/2014/main" id="{5F2583E7-A22A-60B4-A73C-C47D8EE7148D}"/>
              </a:ext>
            </a:extLst>
          </p:cNvPr>
          <p:cNvPicPr>
            <a:picLocks noChangeAspect="1"/>
          </p:cNvPicPr>
          <p:nvPr/>
        </p:nvPicPr>
        <p:blipFill>
          <a:blip r:embed="rId3"/>
          <a:stretch>
            <a:fillRect/>
          </a:stretch>
        </p:blipFill>
        <p:spPr>
          <a:xfrm>
            <a:off x="4146444" y="1855677"/>
            <a:ext cx="4760733" cy="2014157"/>
          </a:xfrm>
          <a:prstGeom prst="rect">
            <a:avLst/>
          </a:prstGeom>
        </p:spPr>
      </p:pic>
    </p:spTree>
    <p:extLst>
      <p:ext uri="{BB962C8B-B14F-4D97-AF65-F5344CB8AC3E}">
        <p14:creationId xmlns:p14="http://schemas.microsoft.com/office/powerpoint/2010/main" val="27242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Sample District Process</a:t>
            </a:r>
          </a:p>
        </p:txBody>
      </p:sp>
      <p:sp>
        <p:nvSpPr>
          <p:cNvPr id="7" name="Text Placeholder 2">
            <a:extLst>
              <a:ext uri="{FF2B5EF4-FFF2-40B4-BE49-F238E27FC236}">
                <a16:creationId xmlns:a16="http://schemas.microsoft.com/office/drawing/2014/main" id="{376FF279-8D05-44F9-B571-B3B56A8BE870}"/>
              </a:ext>
            </a:extLst>
          </p:cNvPr>
          <p:cNvSpPr>
            <a:spLocks noGrp="1"/>
          </p:cNvSpPr>
          <p:nvPr>
            <p:ph type="body" sz="quarter" idx="14"/>
          </p:nvPr>
        </p:nvSpPr>
        <p:spPr>
          <a:xfrm>
            <a:off x="205506" y="1260348"/>
            <a:ext cx="8770220" cy="3631531"/>
          </a:xfrm>
        </p:spPr>
        <p:txBody>
          <a:bodyPr>
            <a:normAutofit/>
          </a:bodyPr>
          <a:lstStyle/>
          <a:p>
            <a:pPr>
              <a:lnSpc>
                <a:spcPct val="120000"/>
              </a:lnSpc>
              <a:spcBef>
                <a:spcPts val="600"/>
              </a:spcBef>
              <a:spcAft>
                <a:spcPts val="600"/>
              </a:spcAft>
            </a:pPr>
            <a:r>
              <a:rPr lang="en-US" sz="1800" dirty="0"/>
              <a:t>Create a shared spreadsheet</a:t>
            </a:r>
          </a:p>
          <a:p>
            <a:pPr>
              <a:lnSpc>
                <a:spcPct val="120000"/>
              </a:lnSpc>
              <a:spcBef>
                <a:spcPts val="600"/>
              </a:spcBef>
              <a:spcAft>
                <a:spcPts val="600"/>
              </a:spcAft>
            </a:pPr>
            <a:r>
              <a:rPr lang="en-US" sz="1800" dirty="0"/>
              <a:t>Keep separate tabs for ELL and Special Education Students</a:t>
            </a:r>
          </a:p>
          <a:p>
            <a:pPr>
              <a:lnSpc>
                <a:spcPct val="120000"/>
              </a:lnSpc>
              <a:spcBef>
                <a:spcPts val="600"/>
              </a:spcBef>
              <a:spcAft>
                <a:spcPts val="600"/>
              </a:spcAft>
            </a:pPr>
            <a:r>
              <a:rPr lang="en-US" sz="1800" dirty="0"/>
              <a:t>FY25 Timeline: June 2023 – September 2024</a:t>
            </a:r>
          </a:p>
          <a:p>
            <a:pPr>
              <a:lnSpc>
                <a:spcPct val="120000"/>
              </a:lnSpc>
              <a:spcBef>
                <a:spcPts val="600"/>
              </a:spcBef>
              <a:spcAft>
                <a:spcPts val="600"/>
              </a:spcAft>
            </a:pPr>
            <a:r>
              <a:rPr lang="en-US" sz="1800" dirty="0"/>
              <a:t>Track expenses for the school year and the summer</a:t>
            </a:r>
          </a:p>
          <a:p>
            <a:pPr>
              <a:lnSpc>
                <a:spcPct val="120000"/>
              </a:lnSpc>
              <a:spcBef>
                <a:spcPts val="600"/>
              </a:spcBef>
              <a:spcAft>
                <a:spcPts val="600"/>
              </a:spcAft>
            </a:pPr>
            <a:r>
              <a:rPr lang="en-US" sz="1800" dirty="0"/>
              <a:t>Track new students coming into the district from other governmental units with an IEP or LEP need</a:t>
            </a:r>
          </a:p>
          <a:p>
            <a:pPr>
              <a:lnSpc>
                <a:spcPct val="120000"/>
              </a:lnSpc>
              <a:spcBef>
                <a:spcPts val="600"/>
              </a:spcBef>
              <a:spcAft>
                <a:spcPts val="600"/>
              </a:spcAft>
            </a:pPr>
            <a:r>
              <a:rPr lang="en-US" sz="1800" dirty="0"/>
              <a:t>Hold a meeting in late May/early June with key staff who work with IEP or LEP students to evaluate possible TOS requests</a:t>
            </a:r>
          </a:p>
        </p:txBody>
      </p:sp>
      <p:sp>
        <p:nvSpPr>
          <p:cNvPr id="5" name="TextBox 4">
            <a:extLst>
              <a:ext uri="{FF2B5EF4-FFF2-40B4-BE49-F238E27FC236}">
                <a16:creationId xmlns:a16="http://schemas.microsoft.com/office/drawing/2014/main" id="{B0ED2683-4C1A-4512-8483-39097A39C79D}"/>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18</a:t>
            </a:r>
          </a:p>
        </p:txBody>
      </p:sp>
    </p:spTree>
    <p:extLst>
      <p:ext uri="{BB962C8B-B14F-4D97-AF65-F5344CB8AC3E}">
        <p14:creationId xmlns:p14="http://schemas.microsoft.com/office/powerpoint/2010/main" val="255787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Sample District Process</a:t>
            </a:r>
          </a:p>
        </p:txBody>
      </p:sp>
      <p:sp>
        <p:nvSpPr>
          <p:cNvPr id="8" name="Text Placeholder 2">
            <a:extLst>
              <a:ext uri="{FF2B5EF4-FFF2-40B4-BE49-F238E27FC236}">
                <a16:creationId xmlns:a16="http://schemas.microsoft.com/office/drawing/2014/main" id="{9D69F531-B867-4DBC-AC26-A20498E5E153}"/>
              </a:ext>
            </a:extLst>
          </p:cNvPr>
          <p:cNvSpPr>
            <a:spLocks noGrp="1"/>
          </p:cNvSpPr>
          <p:nvPr>
            <p:ph type="body" sz="quarter" idx="14"/>
          </p:nvPr>
        </p:nvSpPr>
        <p:spPr>
          <a:xfrm>
            <a:off x="319180" y="1608911"/>
            <a:ext cx="8598643" cy="2592427"/>
          </a:xfrm>
        </p:spPr>
        <p:txBody>
          <a:bodyPr>
            <a:noAutofit/>
          </a:bodyPr>
          <a:lstStyle/>
          <a:p>
            <a:pPr>
              <a:lnSpc>
                <a:spcPct val="140000"/>
              </a:lnSpc>
              <a:spcBef>
                <a:spcPts val="600"/>
              </a:spcBef>
            </a:pPr>
            <a:r>
              <a:rPr lang="en-US" sz="1800" dirty="0"/>
              <a:t>In late June/early July enter each TOS request that can be justified. </a:t>
            </a:r>
          </a:p>
          <a:p>
            <a:pPr>
              <a:lnSpc>
                <a:spcPct val="140000"/>
              </a:lnSpc>
              <a:spcBef>
                <a:spcPts val="600"/>
              </a:spcBef>
              <a:spcAft>
                <a:spcPts val="600"/>
              </a:spcAft>
            </a:pPr>
            <a:r>
              <a:rPr lang="en-US" sz="1800" dirty="0"/>
              <a:t>Monitor enrollment of students that leave the district over the year and during the summer.</a:t>
            </a:r>
          </a:p>
          <a:p>
            <a:pPr>
              <a:lnSpc>
                <a:spcPct val="140000"/>
              </a:lnSpc>
              <a:spcBef>
                <a:spcPts val="600"/>
              </a:spcBef>
            </a:pPr>
            <a:r>
              <a:rPr lang="en-US" sz="1800" dirty="0"/>
              <a:t>Reevaluate staffing ratios/double check staffing levels </a:t>
            </a:r>
          </a:p>
          <a:p>
            <a:pPr>
              <a:lnSpc>
                <a:spcPct val="140000"/>
              </a:lnSpc>
              <a:spcBef>
                <a:spcPts val="600"/>
              </a:spcBef>
            </a:pPr>
            <a:r>
              <a:rPr lang="en-US" sz="1800" dirty="0"/>
              <a:t>Utilize the decision tree to determine eligibility </a:t>
            </a:r>
          </a:p>
        </p:txBody>
      </p:sp>
      <p:sp>
        <p:nvSpPr>
          <p:cNvPr id="5" name="TextBox 4">
            <a:extLst>
              <a:ext uri="{FF2B5EF4-FFF2-40B4-BE49-F238E27FC236}">
                <a16:creationId xmlns:a16="http://schemas.microsoft.com/office/drawing/2014/main" id="{B0CB3B64-DCDB-411A-8BB7-EA86F1D5132D}"/>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19</a:t>
            </a:r>
          </a:p>
        </p:txBody>
      </p:sp>
    </p:spTree>
    <p:extLst>
      <p:ext uri="{BB962C8B-B14F-4D97-AF65-F5344CB8AC3E}">
        <p14:creationId xmlns:p14="http://schemas.microsoft.com/office/powerpoint/2010/main" val="401249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What is Transfer of Service (TOS)</a:t>
            </a:r>
          </a:p>
        </p:txBody>
      </p:sp>
      <p:sp>
        <p:nvSpPr>
          <p:cNvPr id="3" name="Text Placeholder 2"/>
          <p:cNvSpPr>
            <a:spLocks noGrp="1"/>
          </p:cNvSpPr>
          <p:nvPr>
            <p:ph type="body" sz="quarter" idx="14"/>
          </p:nvPr>
        </p:nvSpPr>
        <p:spPr>
          <a:xfrm>
            <a:off x="469901" y="1368339"/>
            <a:ext cx="8131174" cy="3308436"/>
          </a:xfrm>
        </p:spPr>
        <p:txBody>
          <a:bodyPr>
            <a:noAutofit/>
          </a:bodyPr>
          <a:lstStyle/>
          <a:p>
            <a:pPr marL="164592" indent="-164592">
              <a:lnSpc>
                <a:spcPct val="100000"/>
              </a:lnSpc>
              <a:spcAft>
                <a:spcPts val="1800"/>
              </a:spcAft>
              <a:buFont typeface="Arial" panose="020B0604020202020204" pitchFamily="34" charset="0"/>
              <a:buChar char="•"/>
            </a:pPr>
            <a:r>
              <a:rPr lang="en-US" sz="1800" dirty="0"/>
              <a:t>The Transfer of Service Exemption Wis. Stat. § </a:t>
            </a:r>
            <a:r>
              <a:rPr lang="en-US" sz="1800" dirty="0">
                <a:hlinkClick r:id="rId3"/>
              </a:rPr>
              <a:t>121.91(4)(a)2</a:t>
            </a:r>
            <a:r>
              <a:rPr lang="en-US" sz="1800" dirty="0"/>
              <a:t> and Wis. Stat. § </a:t>
            </a:r>
            <a:r>
              <a:rPr lang="en-US" sz="1800" dirty="0">
                <a:hlinkClick r:id="rId4"/>
              </a:rPr>
              <a:t>121.91(4)(a)3</a:t>
            </a:r>
            <a:r>
              <a:rPr lang="en-US" sz="1800" dirty="0"/>
              <a:t> provides that a school district which </a:t>
            </a:r>
            <a:r>
              <a:rPr lang="en-US" sz="1800" u="sng" dirty="0"/>
              <a:t>assumes responsibility</a:t>
            </a:r>
            <a:r>
              <a:rPr lang="en-US" sz="1800" dirty="0"/>
              <a:t> for providing a program or service </a:t>
            </a:r>
            <a:r>
              <a:rPr lang="en-US" sz="1800" u="sng" dirty="0"/>
              <a:t>from another governmental unit</a:t>
            </a:r>
            <a:r>
              <a:rPr lang="en-US" sz="1800" dirty="0"/>
              <a:t> may request and may be granted </a:t>
            </a:r>
            <a:r>
              <a:rPr lang="en-US" sz="1800" u="sng" dirty="0"/>
              <a:t>an exemption to the district revenue limit </a:t>
            </a:r>
            <a:r>
              <a:rPr lang="en-US" sz="1800" dirty="0"/>
              <a:t> per state statute.</a:t>
            </a:r>
          </a:p>
        </p:txBody>
      </p:sp>
      <p:sp>
        <p:nvSpPr>
          <p:cNvPr id="5" name="TextBox 4">
            <a:extLst>
              <a:ext uri="{FF2B5EF4-FFF2-40B4-BE49-F238E27FC236}">
                <a16:creationId xmlns:a16="http://schemas.microsoft.com/office/drawing/2014/main" id="{B621112B-94F3-45B8-884B-1597D79BE7E8}"/>
              </a:ext>
            </a:extLst>
          </p:cNvPr>
          <p:cNvSpPr txBox="1"/>
          <p:nvPr/>
        </p:nvSpPr>
        <p:spPr>
          <a:xfrm>
            <a:off x="8886825" y="4803855"/>
            <a:ext cx="257175" cy="339645"/>
          </a:xfrm>
          <a:prstGeom prst="rect">
            <a:avLst/>
          </a:prstGeom>
          <a:noFill/>
        </p:spPr>
        <p:txBody>
          <a:bodyPr wrap="square" rtlCol="0">
            <a:spAutoFit/>
          </a:bodyPr>
          <a:lstStyle/>
          <a:p>
            <a:r>
              <a:rPr lang="en-US" b="1" dirty="0">
                <a:solidFill>
                  <a:schemeClr val="tx1">
                    <a:lumMod val="95000"/>
                    <a:lumOff val="5000"/>
                  </a:schemeClr>
                </a:solidFill>
              </a:rPr>
              <a:t>2</a:t>
            </a:r>
          </a:p>
        </p:txBody>
      </p:sp>
    </p:spTree>
    <p:extLst>
      <p:ext uri="{BB962C8B-B14F-4D97-AF65-F5344CB8AC3E}">
        <p14:creationId xmlns:p14="http://schemas.microsoft.com/office/powerpoint/2010/main" val="3083423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9749" y="1197429"/>
            <a:ext cx="7940675" cy="3438071"/>
          </a:xfrm>
        </p:spPr>
        <p:txBody>
          <a:bodyPr>
            <a:normAutofit/>
          </a:bodyPr>
          <a:lstStyle/>
          <a:p>
            <a:pPr marL="0" indent="0">
              <a:lnSpc>
                <a:spcPct val="120000"/>
              </a:lnSpc>
              <a:buNone/>
            </a:pPr>
            <a:r>
              <a:rPr lang="en-US" sz="2000" dirty="0"/>
              <a:t>Getting Access to the PI-5000</a:t>
            </a:r>
          </a:p>
          <a:p>
            <a:pPr>
              <a:lnSpc>
                <a:spcPct val="120000"/>
              </a:lnSpc>
            </a:pPr>
            <a:r>
              <a:rPr lang="en-US" sz="1800" dirty="0"/>
              <a:t>TOS online application security is processed through the Application User Management (AUM) system. </a:t>
            </a:r>
          </a:p>
          <a:p>
            <a:pPr>
              <a:lnSpc>
                <a:spcPct val="120000"/>
              </a:lnSpc>
            </a:pPr>
            <a:r>
              <a:rPr lang="en-US" sz="1800" dirty="0"/>
              <a:t>District administrators already have access to AUM for Open Enrollment (OPAL) and Homeschool Reporting (HOMER) applications. </a:t>
            </a:r>
          </a:p>
          <a:p>
            <a:pPr>
              <a:lnSpc>
                <a:spcPct val="120000"/>
              </a:lnSpc>
            </a:pPr>
            <a:r>
              <a:rPr lang="en-US" sz="1800" u="sng" dirty="0"/>
              <a:t>Only your district administrator</a:t>
            </a:r>
            <a:r>
              <a:rPr lang="en-US" sz="1800" dirty="0"/>
              <a:t> can authorize district staff to have access to Transfer of Service-LEP and/or Transfer of Service-SPED applications.</a:t>
            </a:r>
          </a:p>
        </p:txBody>
      </p:sp>
      <p:sp>
        <p:nvSpPr>
          <p:cNvPr id="5" name="TextBox 4">
            <a:extLst>
              <a:ext uri="{FF2B5EF4-FFF2-40B4-BE49-F238E27FC236}">
                <a16:creationId xmlns:a16="http://schemas.microsoft.com/office/drawing/2014/main" id="{680C99C1-ECE4-44EB-816F-67FB11C705D2}"/>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20</a:t>
            </a:r>
          </a:p>
        </p:txBody>
      </p:sp>
    </p:spTree>
    <p:extLst>
      <p:ext uri="{BB962C8B-B14F-4D97-AF65-F5344CB8AC3E}">
        <p14:creationId xmlns:p14="http://schemas.microsoft.com/office/powerpoint/2010/main" val="66720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104321" y="1045028"/>
            <a:ext cx="4199165" cy="3868057"/>
          </a:xfrm>
        </p:spPr>
        <p:txBody>
          <a:bodyPr>
            <a:normAutofit fontScale="92500" lnSpcReduction="20000"/>
          </a:bodyPr>
          <a:lstStyle/>
          <a:p>
            <a:pPr marL="0" indent="0">
              <a:lnSpc>
                <a:spcPct val="120000"/>
              </a:lnSpc>
              <a:buNone/>
            </a:pPr>
            <a:r>
              <a:rPr lang="en-US" sz="1900" dirty="0"/>
              <a:t>Completing Part A</a:t>
            </a:r>
          </a:p>
          <a:p>
            <a:pPr marL="0" indent="0">
              <a:lnSpc>
                <a:spcPct val="120000"/>
              </a:lnSpc>
              <a:buNone/>
            </a:pPr>
            <a:endParaRPr lang="en-US" sz="800" dirty="0"/>
          </a:p>
          <a:p>
            <a:pPr marL="0" indent="0">
              <a:lnSpc>
                <a:spcPct val="120000"/>
              </a:lnSpc>
              <a:buNone/>
            </a:pPr>
            <a:r>
              <a:rPr lang="en-US" sz="1800" dirty="0"/>
              <a:t>Questions similar to the Decision Tree:</a:t>
            </a:r>
          </a:p>
          <a:p>
            <a:pPr>
              <a:lnSpc>
                <a:spcPct val="120000"/>
              </a:lnSpc>
            </a:pPr>
            <a:r>
              <a:rPr lang="en-US" sz="1800" dirty="0"/>
              <a:t>Where did the student come from?</a:t>
            </a:r>
          </a:p>
          <a:p>
            <a:pPr>
              <a:lnSpc>
                <a:spcPct val="120000"/>
              </a:lnSpc>
            </a:pPr>
            <a:r>
              <a:rPr lang="en-US" sz="1800" dirty="0"/>
              <a:t>Enrollment date</a:t>
            </a:r>
          </a:p>
          <a:p>
            <a:pPr>
              <a:lnSpc>
                <a:spcPct val="120000"/>
              </a:lnSpc>
            </a:pPr>
            <a:r>
              <a:rPr lang="en-US" sz="1800" dirty="0"/>
              <a:t>Confirm the student came to you with a disability or limited English proficiency</a:t>
            </a:r>
          </a:p>
          <a:p>
            <a:pPr>
              <a:lnSpc>
                <a:spcPct val="120000"/>
              </a:lnSpc>
            </a:pPr>
            <a:r>
              <a:rPr lang="en-US" sz="1800" dirty="0"/>
              <a:t>Verify the district’s current resources cannot meet the student’s needs and provide financial information to support that</a:t>
            </a:r>
          </a:p>
          <a:p>
            <a:pPr>
              <a:lnSpc>
                <a:spcPct val="120000"/>
              </a:lnSpc>
            </a:pPr>
            <a:r>
              <a:rPr lang="en-US" sz="1800" dirty="0"/>
              <a:t>Due date mid-September</a:t>
            </a:r>
          </a:p>
        </p:txBody>
      </p:sp>
      <p:sp>
        <p:nvSpPr>
          <p:cNvPr id="5" name="TextBox 4">
            <a:extLst>
              <a:ext uri="{FF2B5EF4-FFF2-40B4-BE49-F238E27FC236}">
                <a16:creationId xmlns:a16="http://schemas.microsoft.com/office/drawing/2014/main" id="{963E1BB9-0549-4602-8EBF-387171FFC3B4}"/>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21</a:t>
            </a:r>
          </a:p>
        </p:txBody>
      </p:sp>
      <p:pic>
        <p:nvPicPr>
          <p:cNvPr id="7" name="Picture 6" descr="A screenshot of a computer&#10;&#10;Description automatically generated">
            <a:extLst>
              <a:ext uri="{FF2B5EF4-FFF2-40B4-BE49-F238E27FC236}">
                <a16:creationId xmlns:a16="http://schemas.microsoft.com/office/drawing/2014/main" id="{2020D1CB-C664-0260-6C45-373A5EADB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928" y="1063705"/>
            <a:ext cx="4871072" cy="1861638"/>
          </a:xfrm>
          <a:prstGeom prst="rect">
            <a:avLst/>
          </a:prstGeom>
        </p:spPr>
      </p:pic>
    </p:spTree>
    <p:extLst>
      <p:ext uri="{BB962C8B-B14F-4D97-AF65-F5344CB8AC3E}">
        <p14:creationId xmlns:p14="http://schemas.microsoft.com/office/powerpoint/2010/main" val="3235385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Making a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104321" y="1007195"/>
            <a:ext cx="4123289" cy="3992976"/>
          </a:xfrm>
        </p:spPr>
        <p:txBody>
          <a:bodyPr>
            <a:normAutofit fontScale="85000" lnSpcReduction="20000"/>
          </a:bodyPr>
          <a:lstStyle/>
          <a:p>
            <a:pPr marL="0" indent="0">
              <a:lnSpc>
                <a:spcPct val="120000"/>
              </a:lnSpc>
              <a:buNone/>
            </a:pPr>
            <a:r>
              <a:rPr lang="en-US" sz="2000" dirty="0"/>
              <a:t>Completing Part B</a:t>
            </a:r>
          </a:p>
          <a:p>
            <a:pPr marL="0" indent="0">
              <a:lnSpc>
                <a:spcPct val="120000"/>
              </a:lnSpc>
              <a:buNone/>
            </a:pPr>
            <a:endParaRPr lang="en-US" sz="800" dirty="0"/>
          </a:p>
          <a:p>
            <a:pPr marL="0" indent="0">
              <a:lnSpc>
                <a:spcPct val="120000"/>
              </a:lnSpc>
              <a:buNone/>
            </a:pPr>
            <a:r>
              <a:rPr lang="en-US" sz="1800" dirty="0"/>
              <a:t>If the student transferred from a WI school district, the other school district now confirms the information from Part A:</a:t>
            </a:r>
          </a:p>
          <a:p>
            <a:pPr>
              <a:lnSpc>
                <a:spcPct val="120000"/>
              </a:lnSpc>
            </a:pPr>
            <a:r>
              <a:rPr lang="en-US" sz="1800" dirty="0"/>
              <a:t>Confirms the student was a resident in that district</a:t>
            </a:r>
          </a:p>
          <a:p>
            <a:pPr>
              <a:lnSpc>
                <a:spcPct val="120000"/>
              </a:lnSpc>
            </a:pPr>
            <a:r>
              <a:rPr lang="en-US" sz="1800" dirty="0"/>
              <a:t>Confirms withdrawal date</a:t>
            </a:r>
          </a:p>
          <a:p>
            <a:pPr>
              <a:lnSpc>
                <a:spcPct val="120000"/>
              </a:lnSpc>
            </a:pPr>
            <a:r>
              <a:rPr lang="en-US" sz="1800" dirty="0"/>
              <a:t>Withdrawal date to enrollment in your district must be within 45 days</a:t>
            </a:r>
          </a:p>
          <a:p>
            <a:pPr>
              <a:lnSpc>
                <a:spcPct val="120000"/>
              </a:lnSpc>
            </a:pPr>
            <a:r>
              <a:rPr lang="en-US" sz="1800" dirty="0"/>
              <a:t>Confirms the student has a disability or limited English proficiency</a:t>
            </a:r>
          </a:p>
          <a:p>
            <a:pPr>
              <a:lnSpc>
                <a:spcPct val="120000"/>
              </a:lnSpc>
            </a:pPr>
            <a:r>
              <a:rPr lang="en-US" sz="1800" dirty="0"/>
              <a:t>Verifies there were costs involved to meet the student’s needs</a:t>
            </a:r>
          </a:p>
          <a:p>
            <a:pPr>
              <a:lnSpc>
                <a:spcPct val="120000"/>
              </a:lnSpc>
            </a:pPr>
            <a:r>
              <a:rPr lang="en-US" sz="1800" dirty="0"/>
              <a:t>Due date mid-September</a:t>
            </a:r>
          </a:p>
        </p:txBody>
      </p:sp>
      <p:sp>
        <p:nvSpPr>
          <p:cNvPr id="5" name="TextBox 4">
            <a:extLst>
              <a:ext uri="{FF2B5EF4-FFF2-40B4-BE49-F238E27FC236}">
                <a16:creationId xmlns:a16="http://schemas.microsoft.com/office/drawing/2014/main" id="{FF13DF25-0E3E-4FBA-BA2A-0F78DF18FE0D}"/>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22</a:t>
            </a:r>
          </a:p>
        </p:txBody>
      </p:sp>
      <p:pic>
        <p:nvPicPr>
          <p:cNvPr id="9" name="Picture 8" descr="A screenshot of a computer&#10;&#10;Description automatically generated">
            <a:extLst>
              <a:ext uri="{FF2B5EF4-FFF2-40B4-BE49-F238E27FC236}">
                <a16:creationId xmlns:a16="http://schemas.microsoft.com/office/drawing/2014/main" id="{A249DBA8-FBF9-229B-D420-2EEC6B764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153" y="1046472"/>
            <a:ext cx="5046847" cy="1957211"/>
          </a:xfrm>
          <a:prstGeom prst="rect">
            <a:avLst/>
          </a:prstGeom>
        </p:spPr>
      </p:pic>
    </p:spTree>
    <p:extLst>
      <p:ext uri="{BB962C8B-B14F-4D97-AF65-F5344CB8AC3E}">
        <p14:creationId xmlns:p14="http://schemas.microsoft.com/office/powerpoint/2010/main" val="60418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Making a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147864" y="972458"/>
            <a:ext cx="3662137" cy="4171042"/>
          </a:xfrm>
        </p:spPr>
        <p:txBody>
          <a:bodyPr>
            <a:noAutofit/>
          </a:bodyPr>
          <a:lstStyle/>
          <a:p>
            <a:pPr marL="0" indent="0">
              <a:lnSpc>
                <a:spcPct val="120000"/>
              </a:lnSpc>
              <a:buNone/>
            </a:pPr>
            <a:r>
              <a:rPr lang="en-US" sz="1800" dirty="0"/>
              <a:t>Completing Part C</a:t>
            </a:r>
          </a:p>
          <a:p>
            <a:pPr>
              <a:lnSpc>
                <a:spcPct val="120000"/>
              </a:lnSpc>
            </a:pPr>
            <a:r>
              <a:rPr lang="en-US" sz="1400" dirty="0"/>
              <a:t>Review your information entered from Part A</a:t>
            </a:r>
          </a:p>
          <a:p>
            <a:pPr>
              <a:lnSpc>
                <a:spcPct val="120000"/>
              </a:lnSpc>
            </a:pPr>
            <a:r>
              <a:rPr lang="en-US" sz="1400" dirty="0"/>
              <a:t>You will need to enter values in the New Costs column</a:t>
            </a:r>
          </a:p>
          <a:p>
            <a:pPr>
              <a:lnSpc>
                <a:spcPct val="120000"/>
              </a:lnSpc>
            </a:pPr>
            <a:r>
              <a:rPr lang="en-US" sz="1400" dirty="0"/>
              <a:t>The values entered by the district under the New Costs will be the amount being requested by the school district</a:t>
            </a:r>
          </a:p>
          <a:p>
            <a:pPr>
              <a:lnSpc>
                <a:spcPct val="120000"/>
              </a:lnSpc>
            </a:pPr>
            <a:r>
              <a:rPr lang="en-US" sz="1400" dirty="0"/>
              <a:t>If totals have changed between Part A and Part C, provide a narrative in the text box at the bottom of the screen to further explain reason for the change</a:t>
            </a:r>
          </a:p>
          <a:p>
            <a:pPr>
              <a:lnSpc>
                <a:spcPct val="120000"/>
              </a:lnSpc>
            </a:pPr>
            <a:r>
              <a:rPr lang="en-US" sz="1400" dirty="0"/>
              <a:t>Due date late-September</a:t>
            </a:r>
          </a:p>
        </p:txBody>
      </p:sp>
      <p:sp>
        <p:nvSpPr>
          <p:cNvPr id="5" name="TextBox 4">
            <a:extLst>
              <a:ext uri="{FF2B5EF4-FFF2-40B4-BE49-F238E27FC236}">
                <a16:creationId xmlns:a16="http://schemas.microsoft.com/office/drawing/2014/main" id="{7211C0A0-9089-4402-A712-46B997EC855A}"/>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23</a:t>
            </a:r>
          </a:p>
        </p:txBody>
      </p:sp>
      <p:pic>
        <p:nvPicPr>
          <p:cNvPr id="6" name="Picture 5" descr="A screenshot of a computer&#10;&#10;Description automatically generated">
            <a:extLst>
              <a:ext uri="{FF2B5EF4-FFF2-40B4-BE49-F238E27FC236}">
                <a16:creationId xmlns:a16="http://schemas.microsoft.com/office/drawing/2014/main" id="{680F09B1-91A3-A1DE-7749-ABA08D333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2" y="1140962"/>
            <a:ext cx="5354126" cy="2190068"/>
          </a:xfrm>
          <a:prstGeom prst="rect">
            <a:avLst/>
          </a:prstGeom>
        </p:spPr>
      </p:pic>
    </p:spTree>
    <p:extLst>
      <p:ext uri="{BB962C8B-B14F-4D97-AF65-F5344CB8AC3E}">
        <p14:creationId xmlns:p14="http://schemas.microsoft.com/office/powerpoint/2010/main" val="2161883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Narrative Transfer of Service</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9749" y="1197429"/>
            <a:ext cx="7940675" cy="3438071"/>
          </a:xfrm>
        </p:spPr>
        <p:txBody>
          <a:bodyPr>
            <a:noAutofit/>
          </a:bodyPr>
          <a:lstStyle/>
          <a:p>
            <a:pPr>
              <a:lnSpc>
                <a:spcPct val="120000"/>
              </a:lnSpc>
            </a:pPr>
            <a:r>
              <a:rPr lang="en-US" sz="1800" dirty="0"/>
              <a:t>Transfers of providing the service and financial responsibility between a school district and a local municipality where the municipality </a:t>
            </a:r>
            <a:r>
              <a:rPr lang="en-US" sz="1800" u="sng" dirty="0"/>
              <a:t>previously</a:t>
            </a:r>
            <a:r>
              <a:rPr lang="en-US" sz="1800" dirty="0"/>
              <a:t> provided the service and paid related costs are processed through a </a:t>
            </a:r>
            <a:r>
              <a:rPr lang="en-US" sz="1800" dirty="0">
                <a:hlinkClick r:id="rId3"/>
              </a:rPr>
              <a:t>Narrative Transfer of Service</a:t>
            </a:r>
            <a:r>
              <a:rPr lang="en-US" sz="1800" dirty="0"/>
              <a:t> application.</a:t>
            </a:r>
          </a:p>
          <a:p>
            <a:pPr marL="0" indent="0">
              <a:lnSpc>
                <a:spcPct val="120000"/>
              </a:lnSpc>
              <a:buNone/>
            </a:pPr>
            <a:endParaRPr lang="en-US" sz="1800" dirty="0"/>
          </a:p>
        </p:txBody>
      </p:sp>
      <p:sp>
        <p:nvSpPr>
          <p:cNvPr id="5" name="TextBox 4">
            <a:extLst>
              <a:ext uri="{FF2B5EF4-FFF2-40B4-BE49-F238E27FC236}">
                <a16:creationId xmlns:a16="http://schemas.microsoft.com/office/drawing/2014/main" id="{7211C0A0-9089-4402-A712-46B997EC855A}"/>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24</a:t>
            </a:r>
          </a:p>
        </p:txBody>
      </p:sp>
    </p:spTree>
    <p:extLst>
      <p:ext uri="{BB962C8B-B14F-4D97-AF65-F5344CB8AC3E}">
        <p14:creationId xmlns:p14="http://schemas.microsoft.com/office/powerpoint/2010/main" val="126737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Narrative Transfer of Service</a:t>
            </a:r>
          </a:p>
        </p:txBody>
      </p:sp>
      <p:pic>
        <p:nvPicPr>
          <p:cNvPr id="3" name="Picture 2">
            <a:extLst>
              <a:ext uri="{FF2B5EF4-FFF2-40B4-BE49-F238E27FC236}">
                <a16:creationId xmlns:a16="http://schemas.microsoft.com/office/drawing/2014/main" id="{EAEE511F-87A9-E86D-3B4D-9E0F0247BA17}"/>
              </a:ext>
            </a:extLst>
          </p:cNvPr>
          <p:cNvPicPr>
            <a:picLocks noChangeAspect="1"/>
          </p:cNvPicPr>
          <p:nvPr/>
        </p:nvPicPr>
        <p:blipFill>
          <a:blip r:embed="rId3"/>
          <a:stretch>
            <a:fillRect/>
          </a:stretch>
        </p:blipFill>
        <p:spPr>
          <a:xfrm>
            <a:off x="90714" y="1498517"/>
            <a:ext cx="8962571" cy="1368053"/>
          </a:xfrm>
          <a:prstGeom prst="rect">
            <a:avLst/>
          </a:prstGeom>
        </p:spPr>
      </p:pic>
      <p:sp>
        <p:nvSpPr>
          <p:cNvPr id="5" name="TextBox 4">
            <a:extLst>
              <a:ext uri="{FF2B5EF4-FFF2-40B4-BE49-F238E27FC236}">
                <a16:creationId xmlns:a16="http://schemas.microsoft.com/office/drawing/2014/main" id="{7211C0A0-9089-4402-A712-46B997EC855A}"/>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25</a:t>
            </a:r>
          </a:p>
        </p:txBody>
      </p:sp>
    </p:spTree>
    <p:extLst>
      <p:ext uri="{BB962C8B-B14F-4D97-AF65-F5344CB8AC3E}">
        <p14:creationId xmlns:p14="http://schemas.microsoft.com/office/powerpoint/2010/main" val="3211742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normAutofit fontScale="92500" lnSpcReduction="20000"/>
          </a:bodyPr>
          <a:lstStyle/>
          <a:p>
            <a:r>
              <a:rPr lang="en-US" dirty="0"/>
              <a:t>Using the Decision Tree – Narrative Application</a:t>
            </a:r>
          </a:p>
        </p:txBody>
      </p:sp>
      <p:sp>
        <p:nvSpPr>
          <p:cNvPr id="6" name="TextBox 5">
            <a:extLst>
              <a:ext uri="{FF2B5EF4-FFF2-40B4-BE49-F238E27FC236}">
                <a16:creationId xmlns:a16="http://schemas.microsoft.com/office/drawing/2014/main" id="{243837CB-72F7-4480-B0A9-1A7447CDD657}"/>
              </a:ext>
            </a:extLst>
          </p:cNvPr>
          <p:cNvSpPr txBox="1"/>
          <p:nvPr/>
        </p:nvSpPr>
        <p:spPr>
          <a:xfrm>
            <a:off x="236823" y="1189561"/>
            <a:ext cx="4216766" cy="2308324"/>
          </a:xfrm>
          <a:prstGeom prst="rect">
            <a:avLst/>
          </a:prstGeom>
          <a:noFill/>
        </p:spPr>
        <p:txBody>
          <a:bodyPr wrap="square" rtlCol="0">
            <a:spAutoFit/>
          </a:bodyPr>
          <a:lstStyle/>
          <a:p>
            <a:endParaRPr lang="en-US" sz="1800" b="1" dirty="0">
              <a:solidFill>
                <a:srgbClr val="FF0000"/>
              </a:solidFill>
              <a:latin typeface="Lato" panose="020F0502020204030203" pitchFamily="34" charset="0"/>
            </a:endParaRPr>
          </a:p>
          <a:p>
            <a:r>
              <a:rPr lang="en-US" sz="1800" b="1" dirty="0">
                <a:latin typeface="Lato" panose="020F0502020204030203" pitchFamily="34" charset="0"/>
              </a:rPr>
              <a:t>Please use our Transfer of Service Decision Tree, located on our website at </a:t>
            </a:r>
            <a:r>
              <a:rPr lang="en-US" sz="1800" b="1" dirty="0">
                <a:solidFill>
                  <a:srgbClr val="FF0000"/>
                </a:solidFill>
                <a:latin typeface="Lato" panose="020F0502020204030203" pitchFamily="34" charset="0"/>
                <a:hlinkClick r:id="rId3"/>
              </a:rPr>
              <a:t>https://dpi.wi.gov/sfs/limits/exemptions/transfer-service</a:t>
            </a:r>
            <a:r>
              <a:rPr lang="en-US" sz="1800" b="1" dirty="0">
                <a:solidFill>
                  <a:srgbClr val="FF0000"/>
                </a:solidFill>
                <a:latin typeface="Lato" panose="020F0502020204030203" pitchFamily="34" charset="0"/>
              </a:rPr>
              <a:t> </a:t>
            </a:r>
            <a:endParaRPr lang="en-US" sz="1800" b="1" dirty="0">
              <a:latin typeface="Lato" panose="020F0502020204030203" pitchFamily="34" charset="0"/>
            </a:endParaRPr>
          </a:p>
          <a:p>
            <a:r>
              <a:rPr lang="en-US" sz="1800" b="1" dirty="0">
                <a:latin typeface="Lato" panose="020F0502020204030203" pitchFamily="34" charset="0"/>
              </a:rPr>
              <a:t>to assist you with the TOS process</a:t>
            </a:r>
          </a:p>
          <a:p>
            <a:endParaRPr lang="en-US" sz="1800" b="1" dirty="0">
              <a:solidFill>
                <a:srgbClr val="FF0000"/>
              </a:solidFill>
              <a:latin typeface="Lato" panose="020F0502020204030203" pitchFamily="34" charset="0"/>
            </a:endParaRPr>
          </a:p>
        </p:txBody>
      </p:sp>
      <p:sp>
        <p:nvSpPr>
          <p:cNvPr id="7" name="TextBox 6">
            <a:extLst>
              <a:ext uri="{FF2B5EF4-FFF2-40B4-BE49-F238E27FC236}">
                <a16:creationId xmlns:a16="http://schemas.microsoft.com/office/drawing/2014/main" id="{A9AF649F-2678-4402-8B11-44315A09B508}"/>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26</a:t>
            </a:r>
          </a:p>
        </p:txBody>
      </p:sp>
      <p:pic>
        <p:nvPicPr>
          <p:cNvPr id="8" name="Picture 7">
            <a:extLst>
              <a:ext uri="{FF2B5EF4-FFF2-40B4-BE49-F238E27FC236}">
                <a16:creationId xmlns:a16="http://schemas.microsoft.com/office/drawing/2014/main" id="{BDBF095F-E1FD-789D-3FA2-C07E34D56113}"/>
              </a:ext>
            </a:extLst>
          </p:cNvPr>
          <p:cNvPicPr>
            <a:picLocks noChangeAspect="1"/>
          </p:cNvPicPr>
          <p:nvPr/>
        </p:nvPicPr>
        <p:blipFill>
          <a:blip r:embed="rId4"/>
          <a:stretch>
            <a:fillRect/>
          </a:stretch>
        </p:blipFill>
        <p:spPr>
          <a:xfrm>
            <a:off x="5307379" y="984250"/>
            <a:ext cx="2930912" cy="4102100"/>
          </a:xfrm>
          <a:prstGeom prst="rect">
            <a:avLst/>
          </a:prstGeom>
        </p:spPr>
      </p:pic>
    </p:spTree>
    <p:extLst>
      <p:ext uri="{BB962C8B-B14F-4D97-AF65-F5344CB8AC3E}">
        <p14:creationId xmlns:p14="http://schemas.microsoft.com/office/powerpoint/2010/main" val="493200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normAutofit fontScale="92500" lnSpcReduction="20000"/>
          </a:bodyPr>
          <a:lstStyle/>
          <a:p>
            <a:r>
              <a:rPr lang="en-US" dirty="0"/>
              <a:t>Using the Decision Tree – Narrative Application</a:t>
            </a:r>
          </a:p>
        </p:txBody>
      </p:sp>
      <p:sp>
        <p:nvSpPr>
          <p:cNvPr id="5" name="Text Placeholder 2">
            <a:extLst>
              <a:ext uri="{FF2B5EF4-FFF2-40B4-BE49-F238E27FC236}">
                <a16:creationId xmlns:a16="http://schemas.microsoft.com/office/drawing/2014/main" id="{968CB840-DD10-430F-84CF-DEC44E51941E}"/>
              </a:ext>
            </a:extLst>
          </p:cNvPr>
          <p:cNvSpPr>
            <a:spLocks noGrp="1"/>
          </p:cNvSpPr>
          <p:nvPr>
            <p:ph type="body" sz="quarter" idx="14"/>
          </p:nvPr>
        </p:nvSpPr>
        <p:spPr>
          <a:xfrm>
            <a:off x="269163" y="1315682"/>
            <a:ext cx="3861511" cy="3634355"/>
          </a:xfrm>
        </p:spPr>
        <p:txBody>
          <a:bodyPr>
            <a:normAutofit/>
          </a:bodyPr>
          <a:lstStyle/>
          <a:p>
            <a:pPr marL="0" indent="0">
              <a:lnSpc>
                <a:spcPct val="100000"/>
              </a:lnSpc>
              <a:spcBef>
                <a:spcPts val="600"/>
              </a:spcBef>
              <a:buNone/>
            </a:pPr>
            <a:r>
              <a:rPr lang="en-US" sz="1800" dirty="0"/>
              <a:t>Is another governmental unit transferring responsibility for providing a service?</a:t>
            </a:r>
          </a:p>
          <a:p>
            <a:pPr marL="0" indent="0">
              <a:lnSpc>
                <a:spcPct val="100000"/>
              </a:lnSpc>
              <a:spcBef>
                <a:spcPts val="600"/>
              </a:spcBef>
              <a:buNone/>
            </a:pPr>
            <a:endParaRPr lang="en-US" sz="1800" dirty="0"/>
          </a:p>
          <a:p>
            <a:pPr marL="0" indent="0">
              <a:lnSpc>
                <a:spcPct val="100000"/>
              </a:lnSpc>
              <a:spcBef>
                <a:spcPts val="600"/>
              </a:spcBef>
              <a:buNone/>
            </a:pPr>
            <a:r>
              <a:rPr lang="en-US" sz="1800" dirty="0"/>
              <a:t>Do the students benefit from this service the district will begin providing? </a:t>
            </a:r>
          </a:p>
          <a:p>
            <a:pPr marL="0" indent="0">
              <a:lnSpc>
                <a:spcPct val="100000"/>
              </a:lnSpc>
              <a:spcBef>
                <a:spcPts val="600"/>
              </a:spcBef>
              <a:buNone/>
            </a:pPr>
            <a:endParaRPr lang="en-US" sz="1800" dirty="0">
              <a:highlight>
                <a:srgbClr val="FFFF00"/>
              </a:highlight>
            </a:endParaRPr>
          </a:p>
          <a:p>
            <a:pPr marL="0" indent="0">
              <a:lnSpc>
                <a:spcPct val="100000"/>
              </a:lnSpc>
              <a:spcBef>
                <a:spcPts val="600"/>
              </a:spcBef>
              <a:buNone/>
            </a:pPr>
            <a:endParaRPr lang="en-US" sz="1800" dirty="0"/>
          </a:p>
        </p:txBody>
      </p:sp>
      <p:sp>
        <p:nvSpPr>
          <p:cNvPr id="6" name="TextBox 5">
            <a:extLst>
              <a:ext uri="{FF2B5EF4-FFF2-40B4-BE49-F238E27FC236}">
                <a16:creationId xmlns:a16="http://schemas.microsoft.com/office/drawing/2014/main" id="{5176448F-B9BF-4C00-833B-26CBE56A21EF}"/>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27</a:t>
            </a:r>
          </a:p>
        </p:txBody>
      </p:sp>
      <p:pic>
        <p:nvPicPr>
          <p:cNvPr id="10" name="Picture 9">
            <a:extLst>
              <a:ext uri="{FF2B5EF4-FFF2-40B4-BE49-F238E27FC236}">
                <a16:creationId xmlns:a16="http://schemas.microsoft.com/office/drawing/2014/main" id="{B7EA9A26-A076-4923-5ABF-0EE19FE28824}"/>
              </a:ext>
            </a:extLst>
          </p:cNvPr>
          <p:cNvPicPr>
            <a:picLocks noChangeAspect="1"/>
          </p:cNvPicPr>
          <p:nvPr/>
        </p:nvPicPr>
        <p:blipFill>
          <a:blip r:embed="rId3"/>
          <a:stretch>
            <a:fillRect/>
          </a:stretch>
        </p:blipFill>
        <p:spPr>
          <a:xfrm>
            <a:off x="4152901" y="1315682"/>
            <a:ext cx="4600575" cy="2781300"/>
          </a:xfrm>
          <a:prstGeom prst="rect">
            <a:avLst/>
          </a:prstGeom>
        </p:spPr>
      </p:pic>
    </p:spTree>
    <p:extLst>
      <p:ext uri="{BB962C8B-B14F-4D97-AF65-F5344CB8AC3E}">
        <p14:creationId xmlns:p14="http://schemas.microsoft.com/office/powerpoint/2010/main" val="941295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normAutofit fontScale="92500" lnSpcReduction="20000"/>
          </a:bodyPr>
          <a:lstStyle/>
          <a:p>
            <a:r>
              <a:rPr lang="en-US" dirty="0"/>
              <a:t>Using the Decision Tree – Narrative Application</a:t>
            </a:r>
          </a:p>
        </p:txBody>
      </p:sp>
      <p:sp>
        <p:nvSpPr>
          <p:cNvPr id="5" name="Text Placeholder 2">
            <a:extLst>
              <a:ext uri="{FF2B5EF4-FFF2-40B4-BE49-F238E27FC236}">
                <a16:creationId xmlns:a16="http://schemas.microsoft.com/office/drawing/2014/main" id="{968CB840-DD10-430F-84CF-DEC44E51941E}"/>
              </a:ext>
            </a:extLst>
          </p:cNvPr>
          <p:cNvSpPr>
            <a:spLocks noGrp="1"/>
          </p:cNvSpPr>
          <p:nvPr>
            <p:ph type="body" sz="quarter" idx="14"/>
          </p:nvPr>
        </p:nvSpPr>
        <p:spPr>
          <a:xfrm>
            <a:off x="269163" y="1315682"/>
            <a:ext cx="3861511" cy="3634355"/>
          </a:xfrm>
        </p:spPr>
        <p:txBody>
          <a:bodyPr>
            <a:normAutofit/>
          </a:bodyPr>
          <a:lstStyle/>
          <a:p>
            <a:pPr marL="0" indent="0">
              <a:lnSpc>
                <a:spcPct val="100000"/>
              </a:lnSpc>
              <a:spcBef>
                <a:spcPts val="600"/>
              </a:spcBef>
              <a:buNone/>
            </a:pPr>
            <a:endParaRPr lang="en-US" sz="1800" dirty="0"/>
          </a:p>
          <a:p>
            <a:pPr marL="0" indent="0">
              <a:lnSpc>
                <a:spcPct val="100000"/>
              </a:lnSpc>
              <a:spcBef>
                <a:spcPts val="600"/>
              </a:spcBef>
              <a:buNone/>
            </a:pPr>
            <a:r>
              <a:rPr lang="en-US" sz="1800" dirty="0"/>
              <a:t>Does the district have sole responsibility for determining and directing the service?</a:t>
            </a:r>
            <a:endParaRPr lang="en-US" sz="1800" dirty="0">
              <a:highlight>
                <a:srgbClr val="FFFF00"/>
              </a:highlight>
            </a:endParaRPr>
          </a:p>
          <a:p>
            <a:pPr marL="0" indent="0">
              <a:lnSpc>
                <a:spcPct val="100000"/>
              </a:lnSpc>
              <a:spcBef>
                <a:spcPts val="600"/>
              </a:spcBef>
              <a:buNone/>
            </a:pPr>
            <a:endParaRPr lang="en-US" sz="1800" dirty="0"/>
          </a:p>
        </p:txBody>
      </p:sp>
      <p:sp>
        <p:nvSpPr>
          <p:cNvPr id="6" name="TextBox 5">
            <a:extLst>
              <a:ext uri="{FF2B5EF4-FFF2-40B4-BE49-F238E27FC236}">
                <a16:creationId xmlns:a16="http://schemas.microsoft.com/office/drawing/2014/main" id="{5176448F-B9BF-4C00-833B-26CBE56A21EF}"/>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28</a:t>
            </a:r>
          </a:p>
        </p:txBody>
      </p:sp>
      <p:pic>
        <p:nvPicPr>
          <p:cNvPr id="7" name="Picture 6">
            <a:extLst>
              <a:ext uri="{FF2B5EF4-FFF2-40B4-BE49-F238E27FC236}">
                <a16:creationId xmlns:a16="http://schemas.microsoft.com/office/drawing/2014/main" id="{1092996C-18B3-E72A-97F2-8A57072C158E}"/>
              </a:ext>
            </a:extLst>
          </p:cNvPr>
          <p:cNvPicPr>
            <a:picLocks noChangeAspect="1"/>
          </p:cNvPicPr>
          <p:nvPr/>
        </p:nvPicPr>
        <p:blipFill>
          <a:blip r:embed="rId4"/>
          <a:stretch>
            <a:fillRect/>
          </a:stretch>
        </p:blipFill>
        <p:spPr>
          <a:xfrm>
            <a:off x="4130674" y="1608079"/>
            <a:ext cx="4533900" cy="1362075"/>
          </a:xfrm>
          <a:prstGeom prst="rect">
            <a:avLst/>
          </a:prstGeom>
        </p:spPr>
      </p:pic>
    </p:spTree>
    <p:extLst>
      <p:ext uri="{BB962C8B-B14F-4D97-AF65-F5344CB8AC3E}">
        <p14:creationId xmlns:p14="http://schemas.microsoft.com/office/powerpoint/2010/main" val="2200849"/>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normAutofit fontScale="92500" lnSpcReduction="20000"/>
          </a:bodyPr>
          <a:lstStyle/>
          <a:p>
            <a:r>
              <a:rPr lang="en-US" dirty="0"/>
              <a:t>Using the Decision Tree – Narrative Application</a:t>
            </a:r>
          </a:p>
        </p:txBody>
      </p:sp>
      <p:sp>
        <p:nvSpPr>
          <p:cNvPr id="5" name="Text Placeholder 2">
            <a:extLst>
              <a:ext uri="{FF2B5EF4-FFF2-40B4-BE49-F238E27FC236}">
                <a16:creationId xmlns:a16="http://schemas.microsoft.com/office/drawing/2014/main" id="{968CB840-DD10-430F-84CF-DEC44E51941E}"/>
              </a:ext>
            </a:extLst>
          </p:cNvPr>
          <p:cNvSpPr>
            <a:spLocks noGrp="1"/>
          </p:cNvSpPr>
          <p:nvPr>
            <p:ph type="body" sz="quarter" idx="14"/>
          </p:nvPr>
        </p:nvSpPr>
        <p:spPr>
          <a:xfrm>
            <a:off x="269163" y="1315682"/>
            <a:ext cx="3861511" cy="3634355"/>
          </a:xfrm>
        </p:spPr>
        <p:txBody>
          <a:bodyPr>
            <a:normAutofit/>
          </a:bodyPr>
          <a:lstStyle/>
          <a:p>
            <a:pPr marL="0" indent="0">
              <a:lnSpc>
                <a:spcPct val="100000"/>
              </a:lnSpc>
              <a:spcBef>
                <a:spcPts val="600"/>
              </a:spcBef>
              <a:buNone/>
            </a:pPr>
            <a:endParaRPr lang="en-US" sz="1800" dirty="0"/>
          </a:p>
          <a:p>
            <a:pPr marL="0" indent="0">
              <a:lnSpc>
                <a:spcPct val="100000"/>
              </a:lnSpc>
              <a:spcBef>
                <a:spcPts val="600"/>
              </a:spcBef>
              <a:buNone/>
            </a:pPr>
            <a:endParaRPr lang="en-US" sz="1800" dirty="0"/>
          </a:p>
        </p:txBody>
      </p:sp>
      <p:sp>
        <p:nvSpPr>
          <p:cNvPr id="6" name="TextBox 5">
            <a:extLst>
              <a:ext uri="{FF2B5EF4-FFF2-40B4-BE49-F238E27FC236}">
                <a16:creationId xmlns:a16="http://schemas.microsoft.com/office/drawing/2014/main" id="{5176448F-B9BF-4C00-833B-26CBE56A21EF}"/>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29</a:t>
            </a:r>
          </a:p>
        </p:txBody>
      </p:sp>
      <p:pic>
        <p:nvPicPr>
          <p:cNvPr id="12" name="Picture 11">
            <a:extLst>
              <a:ext uri="{FF2B5EF4-FFF2-40B4-BE49-F238E27FC236}">
                <a16:creationId xmlns:a16="http://schemas.microsoft.com/office/drawing/2014/main" id="{4BF338DD-3771-AA9C-4133-C1EB93153F7E}"/>
              </a:ext>
            </a:extLst>
          </p:cNvPr>
          <p:cNvPicPr>
            <a:picLocks noChangeAspect="1"/>
          </p:cNvPicPr>
          <p:nvPr/>
        </p:nvPicPr>
        <p:blipFill>
          <a:blip r:embed="rId3"/>
          <a:stretch>
            <a:fillRect/>
          </a:stretch>
        </p:blipFill>
        <p:spPr>
          <a:xfrm>
            <a:off x="4219576" y="1423987"/>
            <a:ext cx="4533900" cy="2295525"/>
          </a:xfrm>
          <a:prstGeom prst="rect">
            <a:avLst/>
          </a:prstGeom>
        </p:spPr>
      </p:pic>
      <p:sp>
        <p:nvSpPr>
          <p:cNvPr id="13" name="Text Placeholder 2">
            <a:extLst>
              <a:ext uri="{FF2B5EF4-FFF2-40B4-BE49-F238E27FC236}">
                <a16:creationId xmlns:a16="http://schemas.microsoft.com/office/drawing/2014/main" id="{6A1D58B7-4A00-10F4-B235-633358B1A65F}"/>
              </a:ext>
            </a:extLst>
          </p:cNvPr>
          <p:cNvSpPr txBox="1">
            <a:spLocks/>
          </p:cNvSpPr>
          <p:nvPr/>
        </p:nvSpPr>
        <p:spPr>
          <a:xfrm>
            <a:off x="180261" y="1393247"/>
            <a:ext cx="3861511" cy="3634355"/>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Font typeface="Arial"/>
              <a:buNone/>
            </a:pPr>
            <a:endParaRPr lang="en-US" sz="1800" dirty="0"/>
          </a:p>
          <a:p>
            <a:pPr marL="0" indent="0">
              <a:lnSpc>
                <a:spcPct val="100000"/>
              </a:lnSpc>
              <a:spcBef>
                <a:spcPts val="600"/>
              </a:spcBef>
              <a:buFont typeface="Arial"/>
              <a:buNone/>
            </a:pPr>
            <a:r>
              <a:rPr lang="en-US" sz="1800" dirty="0"/>
              <a:t>The district determines if additional resources are needed to cover the cost of providing the service that was transferred. If additional resources are required, the district needs to complete the narrative transfer of service application.</a:t>
            </a:r>
          </a:p>
          <a:p>
            <a:pPr marL="0" indent="0">
              <a:lnSpc>
                <a:spcPct val="100000"/>
              </a:lnSpc>
              <a:spcBef>
                <a:spcPts val="600"/>
              </a:spcBef>
              <a:buFont typeface="Arial"/>
              <a:buNone/>
            </a:pPr>
            <a:r>
              <a:rPr lang="en-US" sz="1800" dirty="0">
                <a:hlinkClick r:id="rId4"/>
              </a:rPr>
              <a:t>Narrative Transfer of Service Application</a:t>
            </a:r>
            <a:r>
              <a:rPr lang="en-US" sz="1800" dirty="0"/>
              <a:t>  </a:t>
            </a:r>
          </a:p>
        </p:txBody>
      </p:sp>
    </p:spTree>
    <p:extLst>
      <p:ext uri="{BB962C8B-B14F-4D97-AF65-F5344CB8AC3E}">
        <p14:creationId xmlns:p14="http://schemas.microsoft.com/office/powerpoint/2010/main" val="327227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What is Transfer of Service (TOS)</a:t>
            </a:r>
          </a:p>
        </p:txBody>
      </p:sp>
      <p:sp>
        <p:nvSpPr>
          <p:cNvPr id="3" name="Text Placeholder 2"/>
          <p:cNvSpPr>
            <a:spLocks noGrp="1"/>
          </p:cNvSpPr>
          <p:nvPr>
            <p:ph type="body" sz="quarter" idx="14"/>
          </p:nvPr>
        </p:nvSpPr>
        <p:spPr>
          <a:xfrm>
            <a:off x="469901" y="1368339"/>
            <a:ext cx="8131174" cy="3308436"/>
          </a:xfrm>
        </p:spPr>
        <p:txBody>
          <a:bodyPr>
            <a:noAutofit/>
          </a:bodyPr>
          <a:lstStyle/>
          <a:p>
            <a:pPr marL="164592" indent="-164592">
              <a:lnSpc>
                <a:spcPct val="100000"/>
              </a:lnSpc>
              <a:spcAft>
                <a:spcPts val="1800"/>
              </a:spcAft>
              <a:buFont typeface="Arial" panose="020B0604020202020204" pitchFamily="34" charset="0"/>
              <a:buChar char="•"/>
            </a:pPr>
            <a:r>
              <a:rPr lang="en-US" sz="1800" i="0" dirty="0">
                <a:solidFill>
                  <a:srgbClr val="292F33"/>
                </a:solidFill>
                <a:effectLst/>
              </a:rPr>
              <a:t>A TOS request</a:t>
            </a:r>
            <a:r>
              <a:rPr lang="en-US" sz="1800" i="0" dirty="0">
                <a:effectLst/>
              </a:rPr>
              <a:t> can be for an individual student with a disability or for a limited-English proficient student.</a:t>
            </a:r>
          </a:p>
          <a:p>
            <a:pPr marL="164592" indent="-164592">
              <a:lnSpc>
                <a:spcPct val="100000"/>
              </a:lnSpc>
              <a:spcAft>
                <a:spcPts val="1800"/>
              </a:spcAft>
              <a:buFont typeface="Arial" panose="020B0604020202020204" pitchFamily="34" charset="0"/>
              <a:buChar char="•"/>
            </a:pPr>
            <a:r>
              <a:rPr lang="en-US" sz="1800" dirty="0"/>
              <a:t>The Transfer of Service (TOS) request for an individual student is for the estimated additional, increased cost as determined after a review of the district’s current staffing and service capacity of that program or service less the estimated amount of aid the district will receive for the child or pupil in the following school year.</a:t>
            </a:r>
          </a:p>
          <a:p>
            <a:pPr marL="164592" indent="-164592">
              <a:lnSpc>
                <a:spcPct val="100000"/>
              </a:lnSpc>
              <a:spcAft>
                <a:spcPts val="1800"/>
              </a:spcAft>
              <a:buFont typeface="Arial" panose="020B0604020202020204" pitchFamily="34" charset="0"/>
              <a:buChar char="•"/>
            </a:pPr>
            <a:r>
              <a:rPr lang="en-US" sz="1800" dirty="0"/>
              <a:t>Individual student requests are processed through the </a:t>
            </a:r>
            <a:r>
              <a:rPr lang="en-US" sz="1800" dirty="0">
                <a:hlinkClick r:id="rId3"/>
              </a:rPr>
              <a:t>PI-5000</a:t>
            </a:r>
            <a:r>
              <a:rPr lang="en-US" sz="1800" dirty="0"/>
              <a:t> TOS online portal</a:t>
            </a:r>
            <a:r>
              <a:rPr lang="en-US" sz="1800" i="0" dirty="0">
                <a:solidFill>
                  <a:srgbClr val="292F33"/>
                </a:solidFill>
                <a:effectLst/>
              </a:rPr>
              <a:t>. </a:t>
            </a:r>
            <a:r>
              <a:rPr lang="en-US" sz="1800" dirty="0"/>
              <a:t>Majority of requests are for individual students.</a:t>
            </a:r>
          </a:p>
          <a:p>
            <a:pPr marL="164592" indent="-164592">
              <a:lnSpc>
                <a:spcPct val="100000"/>
              </a:lnSpc>
              <a:spcAft>
                <a:spcPts val="1800"/>
              </a:spcAft>
              <a:buFont typeface="Arial" panose="020B0604020202020204" pitchFamily="34" charset="0"/>
              <a:buChar char="•"/>
            </a:pPr>
            <a:endParaRPr lang="en-US" sz="1800" i="0" dirty="0">
              <a:solidFill>
                <a:srgbClr val="292F33"/>
              </a:solidFill>
              <a:effectLst/>
            </a:endParaRPr>
          </a:p>
          <a:p>
            <a:pPr marL="164592" indent="-164592">
              <a:lnSpc>
                <a:spcPct val="100000"/>
              </a:lnSpc>
              <a:spcAft>
                <a:spcPts val="1800"/>
              </a:spcAft>
              <a:buFont typeface="Arial" panose="020B0604020202020204" pitchFamily="34" charset="0"/>
              <a:buChar char="•"/>
            </a:pPr>
            <a:endParaRPr lang="en-US" sz="1800" dirty="0"/>
          </a:p>
          <a:p>
            <a:pPr marL="164592" indent="-164592">
              <a:lnSpc>
                <a:spcPct val="100000"/>
              </a:lnSpc>
              <a:spcAft>
                <a:spcPts val="1800"/>
              </a:spcAft>
              <a:buFont typeface="Arial" panose="020B0604020202020204" pitchFamily="34" charset="0"/>
              <a:buChar char="•"/>
            </a:pPr>
            <a:endParaRPr lang="en-US" sz="1800" dirty="0"/>
          </a:p>
          <a:p>
            <a:pPr marL="164592" indent="-164592">
              <a:lnSpc>
                <a:spcPct val="100000"/>
              </a:lnSpc>
              <a:spcAft>
                <a:spcPts val="1800"/>
              </a:spcAft>
              <a:buFont typeface="Arial" panose="020B0604020202020204" pitchFamily="34" charset="0"/>
              <a:buChar char="•"/>
            </a:pPr>
            <a:endParaRPr lang="en-US" sz="1800" dirty="0"/>
          </a:p>
        </p:txBody>
      </p:sp>
      <p:sp>
        <p:nvSpPr>
          <p:cNvPr id="5" name="TextBox 4">
            <a:extLst>
              <a:ext uri="{FF2B5EF4-FFF2-40B4-BE49-F238E27FC236}">
                <a16:creationId xmlns:a16="http://schemas.microsoft.com/office/drawing/2014/main" id="{B621112B-94F3-45B8-884B-1597D79BE7E8}"/>
              </a:ext>
            </a:extLst>
          </p:cNvPr>
          <p:cNvSpPr txBox="1"/>
          <p:nvPr/>
        </p:nvSpPr>
        <p:spPr>
          <a:xfrm>
            <a:off x="8886825" y="4803855"/>
            <a:ext cx="257175" cy="339645"/>
          </a:xfrm>
          <a:prstGeom prst="rect">
            <a:avLst/>
          </a:prstGeom>
          <a:noFill/>
        </p:spPr>
        <p:txBody>
          <a:bodyPr wrap="square" rtlCol="0">
            <a:spAutoFit/>
          </a:bodyPr>
          <a:lstStyle/>
          <a:p>
            <a:r>
              <a:rPr lang="en-US" b="1" dirty="0">
                <a:solidFill>
                  <a:schemeClr val="tx1">
                    <a:lumMod val="95000"/>
                    <a:lumOff val="5000"/>
                  </a:schemeClr>
                </a:solidFill>
              </a:rPr>
              <a:t>3</a:t>
            </a:r>
          </a:p>
        </p:txBody>
      </p:sp>
    </p:spTree>
    <p:extLst>
      <p:ext uri="{BB962C8B-B14F-4D97-AF65-F5344CB8AC3E}">
        <p14:creationId xmlns:p14="http://schemas.microsoft.com/office/powerpoint/2010/main" val="364507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Submitting a Narrative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9749" y="1197429"/>
            <a:ext cx="7940675" cy="3806371"/>
          </a:xfrm>
        </p:spPr>
        <p:txBody>
          <a:bodyPr>
            <a:noAutofit/>
          </a:bodyPr>
          <a:lstStyle/>
          <a:p>
            <a:pPr marL="0" indent="0">
              <a:lnSpc>
                <a:spcPct val="120000"/>
              </a:lnSpc>
              <a:buNone/>
            </a:pPr>
            <a:r>
              <a:rPr lang="en-US" sz="1800" dirty="0"/>
              <a:t>Narrative Request Process</a:t>
            </a:r>
          </a:p>
          <a:p>
            <a:pPr>
              <a:lnSpc>
                <a:spcPct val="120000"/>
              </a:lnSpc>
              <a:buFont typeface="+mj-lt"/>
              <a:buAutoNum type="arabicPeriod"/>
            </a:pPr>
            <a:r>
              <a:rPr lang="en-US" sz="1800" dirty="0"/>
              <a:t>Explain the program or service that the local municipality will no longer provide to the school district and a brief historical description of this working relationship. Also, include when the district took responsibility for providing the service.</a:t>
            </a:r>
          </a:p>
          <a:p>
            <a:pPr>
              <a:lnSpc>
                <a:spcPct val="120000"/>
              </a:lnSpc>
              <a:buFont typeface="+mj-lt"/>
              <a:buAutoNum type="arabicPeriod"/>
            </a:pPr>
            <a:r>
              <a:rPr lang="en-US" sz="1800" dirty="0"/>
              <a:t>Name the local municipality that was financially responsible for the program or service. </a:t>
            </a:r>
          </a:p>
          <a:p>
            <a:pPr>
              <a:lnSpc>
                <a:spcPct val="120000"/>
              </a:lnSpc>
              <a:buFont typeface="+mj-lt"/>
              <a:buAutoNum type="arabicPeriod"/>
            </a:pPr>
            <a:r>
              <a:rPr lang="en-US" sz="1800" dirty="0">
                <a:effectLst/>
                <a:latin typeface="Lato" panose="020F0502020204030203" pitchFamily="34" charset="0"/>
                <a:ea typeface="Lato" panose="020F0502020204030203" pitchFamily="34" charset="0"/>
                <a:cs typeface="Times New Roman" panose="02020603050405020304" pitchFamily="18" charset="0"/>
              </a:rPr>
              <a:t>Did the local municipality charge a fee for providing the service in the previous school year? If yes, provide the amount paid in the previous school year. The amount should be deducted in your calculation.</a:t>
            </a:r>
            <a:endParaRPr lang="en-US" sz="1800" strike="sngStrike" dirty="0">
              <a:highlight>
                <a:srgbClr val="FFFF00"/>
              </a:highlight>
            </a:endParaRPr>
          </a:p>
        </p:txBody>
      </p:sp>
      <p:sp>
        <p:nvSpPr>
          <p:cNvPr id="5" name="TextBox 4">
            <a:extLst>
              <a:ext uri="{FF2B5EF4-FFF2-40B4-BE49-F238E27FC236}">
                <a16:creationId xmlns:a16="http://schemas.microsoft.com/office/drawing/2014/main" id="{9014B6A7-548B-49B5-A71C-1BADA4D908B6}"/>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30</a:t>
            </a:r>
          </a:p>
        </p:txBody>
      </p:sp>
    </p:spTree>
    <p:extLst>
      <p:ext uri="{BB962C8B-B14F-4D97-AF65-F5344CB8AC3E}">
        <p14:creationId xmlns:p14="http://schemas.microsoft.com/office/powerpoint/2010/main" val="3786420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Submitting a Narrative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9749" y="1197429"/>
            <a:ext cx="7940675" cy="3806371"/>
          </a:xfrm>
        </p:spPr>
        <p:txBody>
          <a:bodyPr>
            <a:noAutofit/>
          </a:bodyPr>
          <a:lstStyle/>
          <a:p>
            <a:pPr marL="0" indent="0">
              <a:lnSpc>
                <a:spcPct val="120000"/>
              </a:lnSpc>
              <a:buNone/>
            </a:pPr>
            <a:r>
              <a:rPr lang="en-US" sz="1800" dirty="0"/>
              <a:t>Narrative Request Process</a:t>
            </a:r>
          </a:p>
          <a:p>
            <a:pPr marL="0" indent="0">
              <a:lnSpc>
                <a:spcPct val="120000"/>
              </a:lnSpc>
              <a:buNone/>
            </a:pPr>
            <a:endParaRPr lang="en-US" sz="800" dirty="0"/>
          </a:p>
          <a:p>
            <a:pPr>
              <a:lnSpc>
                <a:spcPct val="120000"/>
              </a:lnSpc>
              <a:buFont typeface="+mj-lt"/>
              <a:buAutoNum type="arabicPeriod" startAt="4"/>
            </a:pPr>
            <a:r>
              <a:rPr lang="en-US" sz="1800" dirty="0"/>
              <a:t>Is the school district able to receive this program or service from another source? If yes, explain. </a:t>
            </a:r>
          </a:p>
          <a:p>
            <a:pPr>
              <a:lnSpc>
                <a:spcPct val="120000"/>
              </a:lnSpc>
              <a:buFont typeface="+mj-lt"/>
              <a:buAutoNum type="arabicPeriod" startAt="4"/>
            </a:pPr>
            <a:r>
              <a:rPr lang="en-US" sz="1800" dirty="0"/>
              <a:t>Provide the Transfer of Service amount being requested and a breakdown on how the value was determined. </a:t>
            </a:r>
          </a:p>
          <a:p>
            <a:pPr>
              <a:lnSpc>
                <a:spcPct val="120000"/>
              </a:lnSpc>
              <a:buFont typeface="+mj-lt"/>
              <a:buAutoNum type="arabicPeriod" startAt="4"/>
            </a:pPr>
            <a:r>
              <a:rPr lang="en-US" sz="1800" dirty="0"/>
              <a:t>If there is financial support available to offset the cost to the school district, provide an explanation. </a:t>
            </a:r>
            <a:endParaRPr lang="en-US" sz="1800" dirty="0">
              <a:highlight>
                <a:srgbClr val="FFFF00"/>
              </a:highlight>
            </a:endParaRPr>
          </a:p>
        </p:txBody>
      </p:sp>
      <p:sp>
        <p:nvSpPr>
          <p:cNvPr id="5" name="TextBox 4">
            <a:extLst>
              <a:ext uri="{FF2B5EF4-FFF2-40B4-BE49-F238E27FC236}">
                <a16:creationId xmlns:a16="http://schemas.microsoft.com/office/drawing/2014/main" id="{F9C96407-ACEF-4A8D-A3E8-A89F03AEEE2A}"/>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31</a:t>
            </a:r>
          </a:p>
        </p:txBody>
      </p:sp>
    </p:spTree>
    <p:extLst>
      <p:ext uri="{BB962C8B-B14F-4D97-AF65-F5344CB8AC3E}">
        <p14:creationId xmlns:p14="http://schemas.microsoft.com/office/powerpoint/2010/main" val="1491228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Making a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488949" y="968641"/>
            <a:ext cx="7940675" cy="4104101"/>
          </a:xfrm>
        </p:spPr>
        <p:txBody>
          <a:bodyPr>
            <a:noAutofit/>
          </a:bodyPr>
          <a:lstStyle/>
          <a:p>
            <a:pPr marL="0" indent="0">
              <a:lnSpc>
                <a:spcPct val="120000"/>
              </a:lnSpc>
              <a:buNone/>
            </a:pPr>
            <a:r>
              <a:rPr lang="en-US" sz="1800" dirty="0"/>
              <a:t>Examples of Allowable Narrative Requests</a:t>
            </a:r>
          </a:p>
          <a:p>
            <a:pPr marL="0" indent="0">
              <a:lnSpc>
                <a:spcPct val="120000"/>
              </a:lnSpc>
              <a:buNone/>
            </a:pPr>
            <a:endParaRPr lang="en-US" sz="800" dirty="0"/>
          </a:p>
          <a:p>
            <a:pPr>
              <a:lnSpc>
                <a:spcPct val="120000"/>
              </a:lnSpc>
              <a:buFont typeface="Arial" panose="020B0604020202020204" pitchFamily="34" charset="0"/>
              <a:buChar char="•"/>
            </a:pPr>
            <a:r>
              <a:rPr lang="en-US" sz="1600" dirty="0"/>
              <a:t>The city previously paid for crossing guards but are eliminating the item from its budget. The district would like to continue this service and hires the crossing guards as employees of the district.</a:t>
            </a:r>
          </a:p>
          <a:p>
            <a:pPr>
              <a:lnSpc>
                <a:spcPct val="120000"/>
              </a:lnSpc>
              <a:buFont typeface="Arial" panose="020B0604020202020204" pitchFamily="34" charset="0"/>
              <a:buChar char="•"/>
            </a:pPr>
            <a:r>
              <a:rPr lang="en-US" sz="1600" dirty="0"/>
              <a:t>The county previously provided the services and paid for staff to investigate health related diseases. The county does not have staffing available. The district would like to continue this service and hires a health aide to perform the investigations.</a:t>
            </a:r>
          </a:p>
          <a:p>
            <a:pPr>
              <a:lnSpc>
                <a:spcPct val="120000"/>
              </a:lnSpc>
              <a:buFont typeface="Arial" panose="020B0604020202020204" pitchFamily="34" charset="0"/>
              <a:buChar char="•"/>
            </a:pPr>
            <a:r>
              <a:rPr lang="en-US" sz="1600" dirty="0"/>
              <a:t>The city previously provided bussing services for the district and is now not able to accommodate school start times. The district needs to hire a bus company to provide bussing. The request is for the additional cost.</a:t>
            </a:r>
          </a:p>
        </p:txBody>
      </p:sp>
      <p:sp>
        <p:nvSpPr>
          <p:cNvPr id="5" name="TextBox 4">
            <a:extLst>
              <a:ext uri="{FF2B5EF4-FFF2-40B4-BE49-F238E27FC236}">
                <a16:creationId xmlns:a16="http://schemas.microsoft.com/office/drawing/2014/main" id="{863225D5-BBA0-417E-BC6D-772A431E9C46}"/>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32</a:t>
            </a:r>
          </a:p>
        </p:txBody>
      </p:sp>
    </p:spTree>
    <p:extLst>
      <p:ext uri="{BB962C8B-B14F-4D97-AF65-F5344CB8AC3E}">
        <p14:creationId xmlns:p14="http://schemas.microsoft.com/office/powerpoint/2010/main" val="2470678102"/>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Transfer of Service 15-Year History</a:t>
            </a:r>
          </a:p>
        </p:txBody>
      </p:sp>
      <p:sp>
        <p:nvSpPr>
          <p:cNvPr id="4" name="TextBox 3">
            <a:extLst>
              <a:ext uri="{FF2B5EF4-FFF2-40B4-BE49-F238E27FC236}">
                <a16:creationId xmlns:a16="http://schemas.microsoft.com/office/drawing/2014/main" id="{93F2D443-1B24-4BC8-9091-9A8361DF34D0}"/>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33</a:t>
            </a:r>
          </a:p>
        </p:txBody>
      </p:sp>
      <p:graphicFrame>
        <p:nvGraphicFramePr>
          <p:cNvPr id="5" name="Chart 4">
            <a:extLst>
              <a:ext uri="{FF2B5EF4-FFF2-40B4-BE49-F238E27FC236}">
                <a16:creationId xmlns:a16="http://schemas.microsoft.com/office/drawing/2014/main" id="{677B06BE-EC62-8B0B-53EC-980E1B8B57C4}"/>
              </a:ext>
            </a:extLst>
          </p:cNvPr>
          <p:cNvGraphicFramePr>
            <a:graphicFrameLocks/>
          </p:cNvGraphicFramePr>
          <p:nvPr>
            <p:extLst>
              <p:ext uri="{D42A27DB-BD31-4B8C-83A1-F6EECF244321}">
                <p14:modId xmlns:p14="http://schemas.microsoft.com/office/powerpoint/2010/main" val="1501982778"/>
              </p:ext>
            </p:extLst>
          </p:nvPr>
        </p:nvGraphicFramePr>
        <p:xfrm>
          <a:off x="1412875" y="1239058"/>
          <a:ext cx="6318250" cy="3330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4420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61974" y="1508580"/>
            <a:ext cx="7940675" cy="2422070"/>
          </a:xfrm>
        </p:spPr>
        <p:txBody>
          <a:bodyPr>
            <a:noAutofit/>
          </a:bodyPr>
          <a:lstStyle/>
          <a:p>
            <a:pPr marL="0" indent="0">
              <a:lnSpc>
                <a:spcPct val="120000"/>
              </a:lnSpc>
              <a:buNone/>
            </a:pPr>
            <a:r>
              <a:rPr lang="en-US" sz="1800" dirty="0"/>
              <a:t>Question: I understand to qualify for TOS there must be an increased cost but what about shifting costs? For example, we have 5 students with 1:1 </a:t>
            </a:r>
          </a:p>
          <a:p>
            <a:pPr marL="0" indent="0">
              <a:lnSpc>
                <a:spcPct val="120000"/>
              </a:lnSpc>
              <a:buNone/>
            </a:pPr>
            <a:r>
              <a:rPr lang="en-US" sz="1800" dirty="0"/>
              <a:t>aides. One student graduates so we would lay off one of those aides; </a:t>
            </a:r>
          </a:p>
          <a:p>
            <a:pPr marL="0" indent="0">
              <a:lnSpc>
                <a:spcPct val="120000"/>
              </a:lnSpc>
              <a:buNone/>
            </a:pPr>
            <a:r>
              <a:rPr lang="en-US" sz="1800" dirty="0"/>
              <a:t>However, a new student enters the district from another governmental unit that requires a 1:1 aide. Can I request a TOS?  After all, if the new student did not arrive the aide would have been dismissed.</a:t>
            </a:r>
          </a:p>
        </p:txBody>
      </p:sp>
      <p:sp>
        <p:nvSpPr>
          <p:cNvPr id="5" name="TextBox 4">
            <a:extLst>
              <a:ext uri="{FF2B5EF4-FFF2-40B4-BE49-F238E27FC236}">
                <a16:creationId xmlns:a16="http://schemas.microsoft.com/office/drawing/2014/main" id="{19734166-491B-48F6-A501-AB00D48189F6}"/>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34</a:t>
            </a:r>
          </a:p>
        </p:txBody>
      </p:sp>
    </p:spTree>
    <p:extLst>
      <p:ext uri="{BB962C8B-B14F-4D97-AF65-F5344CB8AC3E}">
        <p14:creationId xmlns:p14="http://schemas.microsoft.com/office/powerpoint/2010/main" val="3085451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14349" y="1705430"/>
            <a:ext cx="7940675" cy="2444296"/>
          </a:xfrm>
        </p:spPr>
        <p:txBody>
          <a:bodyPr>
            <a:noAutofit/>
          </a:bodyPr>
          <a:lstStyle/>
          <a:p>
            <a:pPr marL="0" indent="0">
              <a:lnSpc>
                <a:spcPct val="120000"/>
              </a:lnSpc>
              <a:buNone/>
            </a:pPr>
            <a:r>
              <a:rPr lang="en-US" sz="1800" dirty="0"/>
              <a:t>Answer: No, in this example the district is not eligible for a TOS. The law states “if a school board increases the services that it provides by adding responsibility for providing a service that is transferred to it from another governmental unit for a child with a disability”. TOS allows a district to increase its revenue limit if its costs increase because of the need to increase services above the level of services currently provided.</a:t>
            </a:r>
          </a:p>
        </p:txBody>
      </p:sp>
      <p:sp>
        <p:nvSpPr>
          <p:cNvPr id="5" name="TextBox 4">
            <a:extLst>
              <a:ext uri="{FF2B5EF4-FFF2-40B4-BE49-F238E27FC236}">
                <a16:creationId xmlns:a16="http://schemas.microsoft.com/office/drawing/2014/main" id="{26C97633-0C90-4CD2-9BC9-F2CBED688FDD}"/>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35</a:t>
            </a:r>
          </a:p>
        </p:txBody>
      </p:sp>
    </p:spTree>
    <p:extLst>
      <p:ext uri="{BB962C8B-B14F-4D97-AF65-F5344CB8AC3E}">
        <p14:creationId xmlns:p14="http://schemas.microsoft.com/office/powerpoint/2010/main" val="3013758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6574" y="1596346"/>
            <a:ext cx="7940675" cy="2641146"/>
          </a:xfrm>
        </p:spPr>
        <p:txBody>
          <a:bodyPr>
            <a:noAutofit/>
          </a:bodyPr>
          <a:lstStyle/>
          <a:p>
            <a:pPr marL="0" indent="0">
              <a:lnSpc>
                <a:spcPct val="120000"/>
              </a:lnSpc>
              <a:buNone/>
            </a:pPr>
            <a:r>
              <a:rPr lang="en-US" sz="1800" dirty="0"/>
              <a:t>Question: I have a student who moved to our district from another Wisconsin school district, but I learned that student did not actually attend that school district. They opened enrolled to a different school district </a:t>
            </a:r>
          </a:p>
          <a:p>
            <a:pPr marL="0" indent="0">
              <a:lnSpc>
                <a:spcPct val="120000"/>
              </a:lnSpc>
              <a:buNone/>
            </a:pPr>
            <a:r>
              <a:rPr lang="en-US" sz="1800" dirty="0"/>
              <a:t>during those years. Which district do I identify in my TOS request, </a:t>
            </a:r>
          </a:p>
          <a:p>
            <a:pPr marL="0" indent="0">
              <a:lnSpc>
                <a:spcPct val="120000"/>
              </a:lnSpc>
              <a:buNone/>
            </a:pPr>
            <a:r>
              <a:rPr lang="en-US" sz="1800" dirty="0"/>
              <a:t>the district the student lived in or the district the student actually </a:t>
            </a:r>
          </a:p>
          <a:p>
            <a:pPr marL="0" indent="0">
              <a:lnSpc>
                <a:spcPct val="120000"/>
              </a:lnSpc>
              <a:buNone/>
            </a:pPr>
            <a:r>
              <a:rPr lang="en-US" sz="1800" dirty="0"/>
              <a:t>attended?</a:t>
            </a:r>
          </a:p>
        </p:txBody>
      </p:sp>
      <p:sp>
        <p:nvSpPr>
          <p:cNvPr id="5" name="TextBox 4">
            <a:extLst>
              <a:ext uri="{FF2B5EF4-FFF2-40B4-BE49-F238E27FC236}">
                <a16:creationId xmlns:a16="http://schemas.microsoft.com/office/drawing/2014/main" id="{3B26784A-1ACE-4EB4-94AF-0685F2CB19F0}"/>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36</a:t>
            </a:r>
          </a:p>
        </p:txBody>
      </p:sp>
    </p:spTree>
    <p:extLst>
      <p:ext uri="{BB962C8B-B14F-4D97-AF65-F5344CB8AC3E}">
        <p14:creationId xmlns:p14="http://schemas.microsoft.com/office/powerpoint/2010/main" val="836429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6574" y="1596346"/>
            <a:ext cx="7940675" cy="2641146"/>
          </a:xfrm>
        </p:spPr>
        <p:txBody>
          <a:bodyPr>
            <a:noAutofit/>
          </a:bodyPr>
          <a:lstStyle/>
          <a:p>
            <a:pPr marL="0" indent="0">
              <a:lnSpc>
                <a:spcPct val="120000"/>
              </a:lnSpc>
              <a:buNone/>
            </a:pPr>
            <a:r>
              <a:rPr lang="en-US" sz="1800" dirty="0"/>
              <a:t>Answer: Transfer of service always goes to the resident district. A student who was open enrolled out will have student records from a different school district; however, for the transfer of service process, enter the school district where the student lived in the previous year even though that may or may not have been the district that served the student. </a:t>
            </a:r>
          </a:p>
        </p:txBody>
      </p:sp>
      <p:sp>
        <p:nvSpPr>
          <p:cNvPr id="5" name="TextBox 4">
            <a:extLst>
              <a:ext uri="{FF2B5EF4-FFF2-40B4-BE49-F238E27FC236}">
                <a16:creationId xmlns:a16="http://schemas.microsoft.com/office/drawing/2014/main" id="{9066B30A-CEBE-4B46-9230-C82CF83DE25A}"/>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37</a:t>
            </a:r>
          </a:p>
        </p:txBody>
      </p:sp>
    </p:spTree>
    <p:extLst>
      <p:ext uri="{BB962C8B-B14F-4D97-AF65-F5344CB8AC3E}">
        <p14:creationId xmlns:p14="http://schemas.microsoft.com/office/powerpoint/2010/main" val="818418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6574" y="1596346"/>
            <a:ext cx="7940675" cy="1102404"/>
          </a:xfrm>
        </p:spPr>
        <p:txBody>
          <a:bodyPr>
            <a:noAutofit/>
          </a:bodyPr>
          <a:lstStyle/>
          <a:p>
            <a:pPr marL="0" indent="0">
              <a:lnSpc>
                <a:spcPct val="120000"/>
              </a:lnSpc>
              <a:buNone/>
            </a:pPr>
            <a:r>
              <a:rPr lang="en-US" sz="1800" dirty="0"/>
              <a:t>Question: We have a student who open enrolled to our district with significant special needs; can we do a transfer of service?</a:t>
            </a:r>
          </a:p>
        </p:txBody>
      </p:sp>
      <p:sp>
        <p:nvSpPr>
          <p:cNvPr id="5" name="TextBox 4">
            <a:extLst>
              <a:ext uri="{FF2B5EF4-FFF2-40B4-BE49-F238E27FC236}">
                <a16:creationId xmlns:a16="http://schemas.microsoft.com/office/drawing/2014/main" id="{273A4F4E-E06B-4A41-9C7A-8161AA662D79}"/>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38</a:t>
            </a:r>
          </a:p>
        </p:txBody>
      </p:sp>
    </p:spTree>
    <p:extLst>
      <p:ext uri="{BB962C8B-B14F-4D97-AF65-F5344CB8AC3E}">
        <p14:creationId xmlns:p14="http://schemas.microsoft.com/office/powerpoint/2010/main" val="3699017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6574" y="1596346"/>
            <a:ext cx="7940675" cy="2753404"/>
          </a:xfrm>
        </p:spPr>
        <p:txBody>
          <a:bodyPr>
            <a:noAutofit/>
          </a:bodyPr>
          <a:lstStyle/>
          <a:p>
            <a:pPr marL="0" indent="0">
              <a:lnSpc>
                <a:spcPct val="120000"/>
              </a:lnSpc>
              <a:buNone/>
            </a:pPr>
            <a:r>
              <a:rPr lang="en-US" sz="1800" dirty="0"/>
              <a:t>Answer: No, when a special education student open enrolls, the nonresident district does collect the basic open enrollment amount. Open enrolled students do not qualify for TOS because the student is not a resident.</a:t>
            </a:r>
          </a:p>
          <a:p>
            <a:pPr marL="0" indent="0">
              <a:lnSpc>
                <a:spcPct val="120000"/>
              </a:lnSpc>
              <a:buNone/>
            </a:pPr>
            <a:r>
              <a:rPr lang="en-US" sz="1800" dirty="0"/>
              <a:t>In the second year of open enrollment, the nonresident district can choose to continue to receive the open enrollment basic aid amount or be reimbursed for actual costs of providing FAPE to the pupil in the previous school year, up to $30,000; therefore, even though the nonresident district is increasing services, they are being compensated by the resident district.</a:t>
            </a:r>
          </a:p>
        </p:txBody>
      </p:sp>
      <p:sp>
        <p:nvSpPr>
          <p:cNvPr id="5" name="TextBox 4">
            <a:extLst>
              <a:ext uri="{FF2B5EF4-FFF2-40B4-BE49-F238E27FC236}">
                <a16:creationId xmlns:a16="http://schemas.microsoft.com/office/drawing/2014/main" id="{E9B6121D-1313-4EB0-AC4D-699941903CCC}"/>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39</a:t>
            </a:r>
          </a:p>
        </p:txBody>
      </p:sp>
    </p:spTree>
    <p:extLst>
      <p:ext uri="{BB962C8B-B14F-4D97-AF65-F5344CB8AC3E}">
        <p14:creationId xmlns:p14="http://schemas.microsoft.com/office/powerpoint/2010/main" val="306337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What is Transfer of Service (TOS)</a:t>
            </a:r>
          </a:p>
        </p:txBody>
      </p:sp>
      <p:sp>
        <p:nvSpPr>
          <p:cNvPr id="3" name="Text Placeholder 2"/>
          <p:cNvSpPr>
            <a:spLocks noGrp="1"/>
          </p:cNvSpPr>
          <p:nvPr>
            <p:ph type="body" sz="quarter" idx="14"/>
          </p:nvPr>
        </p:nvSpPr>
        <p:spPr>
          <a:xfrm>
            <a:off x="469901" y="1377864"/>
            <a:ext cx="8131174" cy="3308436"/>
          </a:xfrm>
        </p:spPr>
        <p:txBody>
          <a:bodyPr>
            <a:noAutofit/>
          </a:bodyPr>
          <a:lstStyle/>
          <a:p>
            <a:pPr marL="164592" indent="-164592">
              <a:lnSpc>
                <a:spcPct val="100000"/>
              </a:lnSpc>
              <a:spcAft>
                <a:spcPts val="1800"/>
              </a:spcAft>
              <a:buFont typeface="Arial" panose="020B0604020202020204" pitchFamily="34" charset="0"/>
              <a:buChar char="•"/>
            </a:pPr>
            <a:r>
              <a:rPr lang="en-US" sz="1800" i="0" dirty="0">
                <a:effectLst/>
              </a:rPr>
              <a:t>A TOS request can also be for </a:t>
            </a:r>
            <a:r>
              <a:rPr lang="en-US" sz="1800" dirty="0"/>
              <a:t>the increased cost for providing a service transferred </a:t>
            </a:r>
            <a:r>
              <a:rPr lang="en-US" sz="1800" i="0" dirty="0">
                <a:solidFill>
                  <a:srgbClr val="292F33"/>
                </a:solidFill>
                <a:effectLst/>
              </a:rPr>
              <a:t>between the school district and a local municipality, such as city or county. </a:t>
            </a:r>
            <a:endParaRPr lang="en-US" sz="1800" dirty="0">
              <a:highlight>
                <a:srgbClr val="FFFF00"/>
              </a:highlight>
            </a:endParaRPr>
          </a:p>
          <a:p>
            <a:pPr marL="164592" indent="-164592">
              <a:lnSpc>
                <a:spcPct val="100000"/>
              </a:lnSpc>
              <a:spcAft>
                <a:spcPts val="1800"/>
              </a:spcAft>
              <a:buFont typeface="Arial" panose="020B0604020202020204" pitchFamily="34" charset="0"/>
              <a:buChar char="•"/>
            </a:pPr>
            <a:r>
              <a:rPr lang="en-US" sz="1800" dirty="0"/>
              <a:t>Transfers of providing the service and financial responsibility between a school district and a local municipality where the municipality </a:t>
            </a:r>
            <a:r>
              <a:rPr lang="en-US" sz="1800" u="sng" dirty="0"/>
              <a:t>previously</a:t>
            </a:r>
            <a:r>
              <a:rPr lang="en-US" sz="1800" dirty="0"/>
              <a:t> provided the service and paid related costs are processed through a </a:t>
            </a:r>
            <a:r>
              <a:rPr lang="en-US" sz="1800" dirty="0">
                <a:hlinkClick r:id="rId4"/>
              </a:rPr>
              <a:t>Narrative Transfer of Service</a:t>
            </a:r>
            <a:r>
              <a:rPr lang="en-US" sz="1800" dirty="0"/>
              <a:t> application. Does the district have sole responsibility for determining and directing the service?</a:t>
            </a:r>
          </a:p>
        </p:txBody>
      </p:sp>
      <p:sp>
        <p:nvSpPr>
          <p:cNvPr id="6" name="TextBox 5">
            <a:extLst>
              <a:ext uri="{FF2B5EF4-FFF2-40B4-BE49-F238E27FC236}">
                <a16:creationId xmlns:a16="http://schemas.microsoft.com/office/drawing/2014/main" id="{15858160-0FEF-4469-9BC4-049131130E86}"/>
              </a:ext>
            </a:extLst>
          </p:cNvPr>
          <p:cNvSpPr txBox="1"/>
          <p:nvPr/>
        </p:nvSpPr>
        <p:spPr>
          <a:xfrm>
            <a:off x="8886825" y="4803855"/>
            <a:ext cx="257175" cy="339645"/>
          </a:xfrm>
          <a:prstGeom prst="rect">
            <a:avLst/>
          </a:prstGeom>
          <a:noFill/>
        </p:spPr>
        <p:txBody>
          <a:bodyPr wrap="square" rtlCol="0">
            <a:spAutoFit/>
          </a:bodyPr>
          <a:lstStyle/>
          <a:p>
            <a:r>
              <a:rPr lang="en-US" b="1" dirty="0">
                <a:solidFill>
                  <a:schemeClr val="tx1">
                    <a:lumMod val="95000"/>
                    <a:lumOff val="5000"/>
                  </a:schemeClr>
                </a:solidFill>
              </a:rPr>
              <a:t>4</a:t>
            </a:r>
          </a:p>
        </p:txBody>
      </p:sp>
    </p:spTree>
    <p:extLst>
      <p:ext uri="{BB962C8B-B14F-4D97-AF65-F5344CB8AC3E}">
        <p14:creationId xmlns:p14="http://schemas.microsoft.com/office/powerpoint/2010/main" val="1209360214"/>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6574" y="1596346"/>
            <a:ext cx="7940675" cy="1102404"/>
          </a:xfrm>
        </p:spPr>
        <p:txBody>
          <a:bodyPr>
            <a:noAutofit/>
          </a:bodyPr>
          <a:lstStyle/>
          <a:p>
            <a:pPr marL="0" indent="0">
              <a:lnSpc>
                <a:spcPct val="120000"/>
              </a:lnSpc>
              <a:buNone/>
            </a:pPr>
            <a:r>
              <a:rPr lang="en-US" sz="1800" dirty="0"/>
              <a:t>Question: Our district forgot to file the transfer of service last year when it was due.  Can we do one this year?</a:t>
            </a:r>
          </a:p>
        </p:txBody>
      </p:sp>
      <p:sp>
        <p:nvSpPr>
          <p:cNvPr id="5" name="TextBox 4">
            <a:extLst>
              <a:ext uri="{FF2B5EF4-FFF2-40B4-BE49-F238E27FC236}">
                <a16:creationId xmlns:a16="http://schemas.microsoft.com/office/drawing/2014/main" id="{883AFC12-A065-43E3-96BB-DD680472D058}"/>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40</a:t>
            </a:r>
          </a:p>
        </p:txBody>
      </p:sp>
    </p:spTree>
    <p:extLst>
      <p:ext uri="{BB962C8B-B14F-4D97-AF65-F5344CB8AC3E}">
        <p14:creationId xmlns:p14="http://schemas.microsoft.com/office/powerpoint/2010/main" val="542128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6574" y="1596346"/>
            <a:ext cx="7940675" cy="2641146"/>
          </a:xfrm>
        </p:spPr>
        <p:txBody>
          <a:bodyPr>
            <a:noAutofit/>
          </a:bodyPr>
          <a:lstStyle/>
          <a:p>
            <a:pPr marL="0" indent="0">
              <a:lnSpc>
                <a:spcPct val="120000"/>
              </a:lnSpc>
              <a:buNone/>
            </a:pPr>
            <a:r>
              <a:rPr lang="en-US" sz="1800" dirty="0"/>
              <a:t>Answer: No, while we understand oversights like this can happen, both state law and our transfer of service guidance are clear that requests must be submitted timely with the eligible increase in cost. Transfer of service is based on increased services provided and a cost increase from one fiscal year to next. If you miss submitting your request the year the increase happened, then technically there is no increase from the missed year to the current year and the request no longer meets the requirement of a TOS.</a:t>
            </a:r>
          </a:p>
        </p:txBody>
      </p:sp>
      <p:sp>
        <p:nvSpPr>
          <p:cNvPr id="5" name="TextBox 4">
            <a:extLst>
              <a:ext uri="{FF2B5EF4-FFF2-40B4-BE49-F238E27FC236}">
                <a16:creationId xmlns:a16="http://schemas.microsoft.com/office/drawing/2014/main" id="{A4C969F9-31E8-406F-A959-887E4AF82591}"/>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41</a:t>
            </a:r>
          </a:p>
        </p:txBody>
      </p:sp>
    </p:spTree>
    <p:extLst>
      <p:ext uri="{BB962C8B-B14F-4D97-AF65-F5344CB8AC3E}">
        <p14:creationId xmlns:p14="http://schemas.microsoft.com/office/powerpoint/2010/main" val="2078030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Example</a:t>
            </a:r>
          </a:p>
        </p:txBody>
      </p:sp>
      <p:sp>
        <p:nvSpPr>
          <p:cNvPr id="7" name="Text Placeholder 2">
            <a:extLst>
              <a:ext uri="{FF2B5EF4-FFF2-40B4-BE49-F238E27FC236}">
                <a16:creationId xmlns:a16="http://schemas.microsoft.com/office/drawing/2014/main" id="{9FA600AA-303B-44E9-A07B-8A9CE9C6DFFB}"/>
              </a:ext>
            </a:extLst>
          </p:cNvPr>
          <p:cNvSpPr>
            <a:spLocks noGrp="1"/>
          </p:cNvSpPr>
          <p:nvPr>
            <p:ph type="body" sz="quarter" idx="14"/>
          </p:nvPr>
        </p:nvSpPr>
        <p:spPr>
          <a:xfrm>
            <a:off x="396876" y="1044575"/>
            <a:ext cx="3752849" cy="3905250"/>
          </a:xfrm>
        </p:spPr>
        <p:txBody>
          <a:bodyPr>
            <a:noAutofit/>
          </a:bodyPr>
          <a:lstStyle/>
          <a:p>
            <a:pPr marL="0" indent="0">
              <a:lnSpc>
                <a:spcPct val="100000"/>
              </a:lnSpc>
              <a:spcBef>
                <a:spcPts val="0"/>
              </a:spcBef>
              <a:spcAft>
                <a:spcPts val="600"/>
              </a:spcAft>
              <a:buNone/>
            </a:pPr>
            <a:r>
              <a:rPr lang="en-US" sz="1800" dirty="0"/>
              <a:t>A high needs 4</a:t>
            </a:r>
            <a:r>
              <a:rPr lang="en-US" sz="1800" baseline="30000" dirty="0"/>
              <a:t>th</a:t>
            </a:r>
            <a:r>
              <a:rPr lang="en-US" sz="1800" dirty="0"/>
              <a:t> grade student from a public school in Ohio enrolls in late January of 2024.  This student comes with an IEP calling for a full-time registered nurse (RN). </a:t>
            </a:r>
          </a:p>
          <a:p>
            <a:pPr>
              <a:lnSpc>
                <a:spcPct val="100000"/>
              </a:lnSpc>
              <a:spcBef>
                <a:spcPts val="0"/>
              </a:spcBef>
              <a:spcAft>
                <a:spcPts val="600"/>
              </a:spcAft>
            </a:pPr>
            <a:r>
              <a:rPr lang="en-US" sz="1800" dirty="0"/>
              <a:t>The  estimated cost will be $80,000 for an additional RN as a district hire. </a:t>
            </a:r>
          </a:p>
        </p:txBody>
      </p:sp>
      <p:sp>
        <p:nvSpPr>
          <p:cNvPr id="6" name="TextBox 5">
            <a:extLst>
              <a:ext uri="{FF2B5EF4-FFF2-40B4-BE49-F238E27FC236}">
                <a16:creationId xmlns:a16="http://schemas.microsoft.com/office/drawing/2014/main" id="{A9E67D44-542E-4CD6-82D7-903F7B9CA66A}"/>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42</a:t>
            </a:r>
          </a:p>
        </p:txBody>
      </p:sp>
      <p:pic>
        <p:nvPicPr>
          <p:cNvPr id="5" name="Picture 4">
            <a:extLst>
              <a:ext uri="{FF2B5EF4-FFF2-40B4-BE49-F238E27FC236}">
                <a16:creationId xmlns:a16="http://schemas.microsoft.com/office/drawing/2014/main" id="{602EB26E-648A-1F8C-12B5-3AC750F4413A}"/>
              </a:ext>
            </a:extLst>
          </p:cNvPr>
          <p:cNvPicPr>
            <a:picLocks noChangeAspect="1"/>
          </p:cNvPicPr>
          <p:nvPr/>
        </p:nvPicPr>
        <p:blipFill>
          <a:blip r:embed="rId3"/>
          <a:stretch>
            <a:fillRect/>
          </a:stretch>
        </p:blipFill>
        <p:spPr>
          <a:xfrm>
            <a:off x="4894344" y="921657"/>
            <a:ext cx="3368150" cy="4224465"/>
          </a:xfrm>
          <a:prstGeom prst="rect">
            <a:avLst/>
          </a:prstGeom>
        </p:spPr>
      </p:pic>
    </p:spTree>
    <p:extLst>
      <p:ext uri="{BB962C8B-B14F-4D97-AF65-F5344CB8AC3E}">
        <p14:creationId xmlns:p14="http://schemas.microsoft.com/office/powerpoint/2010/main" val="13808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Example</a:t>
            </a:r>
          </a:p>
        </p:txBody>
      </p:sp>
      <p:sp>
        <p:nvSpPr>
          <p:cNvPr id="7" name="Text Placeholder 2">
            <a:extLst>
              <a:ext uri="{FF2B5EF4-FFF2-40B4-BE49-F238E27FC236}">
                <a16:creationId xmlns:a16="http://schemas.microsoft.com/office/drawing/2014/main" id="{B04C169E-DF8B-4186-B0C5-548F160381BA}"/>
              </a:ext>
            </a:extLst>
          </p:cNvPr>
          <p:cNvSpPr>
            <a:spLocks noGrp="1"/>
          </p:cNvSpPr>
          <p:nvPr>
            <p:ph type="body" sz="quarter" idx="14"/>
          </p:nvPr>
        </p:nvSpPr>
        <p:spPr>
          <a:xfrm>
            <a:off x="559950" y="1350576"/>
            <a:ext cx="8171300" cy="2576900"/>
          </a:xfrm>
        </p:spPr>
        <p:txBody>
          <a:bodyPr>
            <a:noAutofit/>
          </a:bodyPr>
          <a:lstStyle/>
          <a:p>
            <a:pPr>
              <a:lnSpc>
                <a:spcPct val="100000"/>
              </a:lnSpc>
              <a:spcBef>
                <a:spcPts val="600"/>
              </a:spcBef>
              <a:spcAft>
                <a:spcPts val="600"/>
              </a:spcAft>
            </a:pPr>
            <a:r>
              <a:rPr lang="en-US" sz="1800" dirty="0"/>
              <a:t>Currently, your district receives standard nursing services from the County at no cost.</a:t>
            </a:r>
          </a:p>
          <a:p>
            <a:pPr>
              <a:lnSpc>
                <a:spcPct val="100000"/>
              </a:lnSpc>
              <a:spcBef>
                <a:spcPts val="600"/>
              </a:spcBef>
              <a:spcAft>
                <a:spcPts val="600"/>
              </a:spcAft>
            </a:pPr>
            <a:r>
              <a:rPr lang="en-US" sz="1800" dirty="0"/>
              <a:t>However, in March of 2024 the County gives the District formal notice that as of July 1, 2024, they will no longer provide any nursing services.</a:t>
            </a:r>
          </a:p>
          <a:p>
            <a:pPr>
              <a:lnSpc>
                <a:spcPct val="100000"/>
              </a:lnSpc>
              <a:spcBef>
                <a:spcPts val="600"/>
              </a:spcBef>
              <a:spcAft>
                <a:spcPts val="600"/>
              </a:spcAft>
            </a:pPr>
            <a:r>
              <a:rPr lang="en-US" sz="1800" dirty="0"/>
              <a:t>The  estimated cost will be $80,000 for a RN as a district hire. </a:t>
            </a:r>
          </a:p>
        </p:txBody>
      </p:sp>
      <p:sp>
        <p:nvSpPr>
          <p:cNvPr id="5" name="TextBox 4">
            <a:extLst>
              <a:ext uri="{FF2B5EF4-FFF2-40B4-BE49-F238E27FC236}">
                <a16:creationId xmlns:a16="http://schemas.microsoft.com/office/drawing/2014/main" id="{5C7B39A5-E822-4482-ADE2-BC9BEC503E39}"/>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43</a:t>
            </a:r>
          </a:p>
        </p:txBody>
      </p:sp>
    </p:spTree>
    <p:extLst>
      <p:ext uri="{BB962C8B-B14F-4D97-AF65-F5344CB8AC3E}">
        <p14:creationId xmlns:p14="http://schemas.microsoft.com/office/powerpoint/2010/main" val="4187561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Examples</a:t>
            </a:r>
          </a:p>
        </p:txBody>
      </p:sp>
      <p:sp>
        <p:nvSpPr>
          <p:cNvPr id="7" name="Text Placeholder 2">
            <a:extLst>
              <a:ext uri="{FF2B5EF4-FFF2-40B4-BE49-F238E27FC236}">
                <a16:creationId xmlns:a16="http://schemas.microsoft.com/office/drawing/2014/main" id="{B04C169E-DF8B-4186-B0C5-548F160381BA}"/>
              </a:ext>
            </a:extLst>
          </p:cNvPr>
          <p:cNvSpPr>
            <a:spLocks noGrp="1"/>
          </p:cNvSpPr>
          <p:nvPr>
            <p:ph type="body" sz="quarter" idx="14"/>
          </p:nvPr>
        </p:nvSpPr>
        <p:spPr>
          <a:xfrm>
            <a:off x="535562" y="1407726"/>
            <a:ext cx="8295125" cy="3072834"/>
          </a:xfrm>
        </p:spPr>
        <p:txBody>
          <a:bodyPr>
            <a:noAutofit/>
          </a:bodyPr>
          <a:lstStyle/>
          <a:p>
            <a:pPr marL="0" indent="0">
              <a:lnSpc>
                <a:spcPct val="100000"/>
              </a:lnSpc>
              <a:spcBef>
                <a:spcPts val="600"/>
              </a:spcBef>
              <a:spcAft>
                <a:spcPts val="600"/>
              </a:spcAft>
              <a:buNone/>
            </a:pPr>
            <a:r>
              <a:rPr lang="en-US" sz="1800" dirty="0"/>
              <a:t>Two TOS requests can be submitted.</a:t>
            </a:r>
          </a:p>
          <a:p>
            <a:pPr>
              <a:lnSpc>
                <a:spcPct val="100000"/>
              </a:lnSpc>
              <a:spcBef>
                <a:spcPts val="600"/>
              </a:spcBef>
              <a:spcAft>
                <a:spcPts val="600"/>
              </a:spcAft>
            </a:pPr>
            <a:r>
              <a:rPr lang="en-US" sz="1800" dirty="0"/>
              <a:t>The first request (student from Ohio with an IEP that identifies a full-time RN) will be made through the PI-5000 portal for the student in the amount of $80,000.</a:t>
            </a:r>
          </a:p>
          <a:p>
            <a:pPr>
              <a:lnSpc>
                <a:spcPct val="100000"/>
              </a:lnSpc>
              <a:spcBef>
                <a:spcPts val="600"/>
              </a:spcBef>
              <a:spcAft>
                <a:spcPts val="600"/>
              </a:spcAft>
            </a:pPr>
            <a:r>
              <a:rPr lang="en-US" sz="1800" dirty="0"/>
              <a:t>The second request for the standard nursing services previously provided by the county would be a Narrative TOS request submitted in writing following the steps outlined in slides 29 &amp; 30 in the amount of $80,000.</a:t>
            </a:r>
          </a:p>
        </p:txBody>
      </p:sp>
      <p:sp>
        <p:nvSpPr>
          <p:cNvPr id="5" name="TextBox 4">
            <a:extLst>
              <a:ext uri="{FF2B5EF4-FFF2-40B4-BE49-F238E27FC236}">
                <a16:creationId xmlns:a16="http://schemas.microsoft.com/office/drawing/2014/main" id="{E26642CE-10DB-4650-AB63-CD7E74EA46E1}"/>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44</a:t>
            </a:r>
          </a:p>
        </p:txBody>
      </p:sp>
    </p:spTree>
    <p:extLst>
      <p:ext uri="{BB962C8B-B14F-4D97-AF65-F5344CB8AC3E}">
        <p14:creationId xmlns:p14="http://schemas.microsoft.com/office/powerpoint/2010/main" val="63067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Takeaways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539749" y="1197428"/>
            <a:ext cx="7940675" cy="3946072"/>
          </a:xfrm>
        </p:spPr>
        <p:txBody>
          <a:bodyPr>
            <a:normAutofit fontScale="92500" lnSpcReduction="20000"/>
          </a:bodyPr>
          <a:lstStyle/>
          <a:p>
            <a:pPr marL="0" indent="0">
              <a:lnSpc>
                <a:spcPct val="120000"/>
              </a:lnSpc>
              <a:buNone/>
            </a:pPr>
            <a:endParaRPr lang="en-US" sz="800" dirty="0"/>
          </a:p>
          <a:p>
            <a:pPr>
              <a:lnSpc>
                <a:spcPct val="120000"/>
              </a:lnSpc>
            </a:pPr>
            <a:r>
              <a:rPr lang="en-US" sz="1800" dirty="0"/>
              <a:t>PI-5000</a:t>
            </a:r>
          </a:p>
          <a:p>
            <a:pPr>
              <a:lnSpc>
                <a:spcPct val="120000"/>
              </a:lnSpc>
            </a:pPr>
            <a:r>
              <a:rPr lang="en-US" sz="1800" dirty="0"/>
              <a:t>Keep track of students moving in and what governmental unit they are coming from.</a:t>
            </a:r>
          </a:p>
          <a:p>
            <a:pPr>
              <a:lnSpc>
                <a:spcPct val="100000"/>
              </a:lnSpc>
              <a:spcBef>
                <a:spcPts val="600"/>
              </a:spcBef>
            </a:pPr>
            <a:r>
              <a:rPr lang="en-US" sz="1800" dirty="0"/>
              <a:t>Does the student have an identified disability or are they participating in a limited English proficiency program?</a:t>
            </a:r>
          </a:p>
          <a:p>
            <a:pPr>
              <a:lnSpc>
                <a:spcPct val="100000"/>
              </a:lnSpc>
              <a:spcBef>
                <a:spcPts val="600"/>
              </a:spcBef>
            </a:pPr>
            <a:r>
              <a:rPr lang="en-US" sz="1800" dirty="0"/>
              <a:t>Will the district continue serving the student into the fall?</a:t>
            </a:r>
          </a:p>
          <a:p>
            <a:pPr>
              <a:lnSpc>
                <a:spcPct val="100000"/>
              </a:lnSpc>
              <a:spcBef>
                <a:spcPts val="600"/>
              </a:spcBef>
            </a:pPr>
            <a:r>
              <a:rPr lang="en-US" sz="1800" dirty="0"/>
              <a:t>Review available resources and determine if more are needed to meet the identified needs for the student.</a:t>
            </a:r>
          </a:p>
          <a:p>
            <a:pPr>
              <a:lnSpc>
                <a:spcPct val="100000"/>
              </a:lnSpc>
              <a:spcBef>
                <a:spcPts val="600"/>
              </a:spcBef>
            </a:pPr>
            <a:r>
              <a:rPr lang="en-US" sz="1800" dirty="0"/>
              <a:t>Did another governmental unit transfer the responsibility for providing a service?</a:t>
            </a:r>
          </a:p>
          <a:p>
            <a:pPr>
              <a:lnSpc>
                <a:spcPct val="100000"/>
              </a:lnSpc>
              <a:spcBef>
                <a:spcPts val="600"/>
              </a:spcBef>
            </a:pPr>
            <a:r>
              <a:rPr lang="en-US" sz="1800" dirty="0"/>
              <a:t>Use the Decision Trees to help you through the process.</a:t>
            </a:r>
          </a:p>
          <a:p>
            <a:pPr>
              <a:lnSpc>
                <a:spcPct val="100000"/>
              </a:lnSpc>
              <a:spcBef>
                <a:spcPts val="600"/>
              </a:spcBef>
            </a:pPr>
            <a:r>
              <a:rPr lang="en-US" sz="1800" dirty="0"/>
              <a:t>Don’t be afraid to ask questions. </a:t>
            </a:r>
          </a:p>
          <a:p>
            <a:pPr>
              <a:lnSpc>
                <a:spcPct val="100000"/>
              </a:lnSpc>
              <a:spcBef>
                <a:spcPts val="600"/>
              </a:spcBef>
            </a:pPr>
            <a:endParaRPr lang="en-US" sz="1800" dirty="0"/>
          </a:p>
        </p:txBody>
      </p:sp>
      <p:sp>
        <p:nvSpPr>
          <p:cNvPr id="5" name="TextBox 4">
            <a:extLst>
              <a:ext uri="{FF2B5EF4-FFF2-40B4-BE49-F238E27FC236}">
                <a16:creationId xmlns:a16="http://schemas.microsoft.com/office/drawing/2014/main" id="{189881B3-4158-4CA5-9A2B-1D6942BBE4EF}"/>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45</a:t>
            </a:r>
          </a:p>
        </p:txBody>
      </p:sp>
    </p:spTree>
    <p:extLst>
      <p:ext uri="{BB962C8B-B14F-4D97-AF65-F5344CB8AC3E}">
        <p14:creationId xmlns:p14="http://schemas.microsoft.com/office/powerpoint/2010/main" val="3163459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More Information</a:t>
            </a:r>
          </a:p>
        </p:txBody>
      </p:sp>
      <p:sp>
        <p:nvSpPr>
          <p:cNvPr id="7" name="Text Placeholder 2">
            <a:extLst>
              <a:ext uri="{FF2B5EF4-FFF2-40B4-BE49-F238E27FC236}">
                <a16:creationId xmlns:a16="http://schemas.microsoft.com/office/drawing/2014/main" id="{C1AA8A04-620C-4156-87DE-7618DE2BCE44}"/>
              </a:ext>
            </a:extLst>
          </p:cNvPr>
          <p:cNvSpPr txBox="1">
            <a:spLocks/>
          </p:cNvSpPr>
          <p:nvPr/>
        </p:nvSpPr>
        <p:spPr>
          <a:xfrm>
            <a:off x="307975" y="1047751"/>
            <a:ext cx="8534400" cy="3181350"/>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Aft>
                <a:spcPts val="60"/>
              </a:spcAft>
            </a:pPr>
            <a:endParaRPr lang="en-US" sz="2000" dirty="0"/>
          </a:p>
          <a:p>
            <a:pPr>
              <a:lnSpc>
                <a:spcPct val="150000"/>
              </a:lnSpc>
              <a:spcAft>
                <a:spcPts val="60"/>
              </a:spcAft>
            </a:pPr>
            <a:r>
              <a:rPr lang="en-US" sz="2000" dirty="0"/>
              <a:t>Transfer of Service Website:</a:t>
            </a:r>
            <a:br>
              <a:rPr lang="en-US" sz="2000" dirty="0"/>
            </a:br>
            <a:r>
              <a:rPr lang="en-US" sz="2000" dirty="0">
                <a:hlinkClick r:id="rId3"/>
              </a:rPr>
              <a:t>Transfer of Service | Wisconsin Department of Public Instruction</a:t>
            </a:r>
            <a:endParaRPr lang="en-US" sz="2000" dirty="0"/>
          </a:p>
          <a:p>
            <a:pPr>
              <a:lnSpc>
                <a:spcPct val="150000"/>
              </a:lnSpc>
              <a:spcAft>
                <a:spcPts val="60"/>
              </a:spcAft>
            </a:pPr>
            <a:r>
              <a:rPr lang="en-US" sz="2000" dirty="0"/>
              <a:t>SFS Consultant:</a:t>
            </a:r>
            <a:br>
              <a:rPr lang="en-US" sz="2000" dirty="0"/>
            </a:br>
            <a:r>
              <a:rPr lang="en-US" sz="2000" dirty="0">
                <a:hlinkClick r:id="rId4"/>
              </a:rPr>
              <a:t>kathleen.fry@dpi.wi.gov</a:t>
            </a:r>
            <a:r>
              <a:rPr lang="en-US" sz="2000" dirty="0"/>
              <a:t> or 608-224-5343</a:t>
            </a:r>
          </a:p>
          <a:p>
            <a:pPr marL="0" indent="0">
              <a:lnSpc>
                <a:spcPct val="150000"/>
              </a:lnSpc>
              <a:spcAft>
                <a:spcPts val="60"/>
              </a:spcAft>
              <a:buNone/>
            </a:pPr>
            <a:endParaRPr lang="en-US" sz="2000" dirty="0"/>
          </a:p>
          <a:p>
            <a:pPr marL="152400" indent="0">
              <a:buFont typeface="Arial"/>
              <a:buNone/>
            </a:pPr>
            <a:endParaRPr lang="en-US" dirty="0"/>
          </a:p>
        </p:txBody>
      </p:sp>
      <p:sp>
        <p:nvSpPr>
          <p:cNvPr id="5" name="TextBox 4">
            <a:extLst>
              <a:ext uri="{FF2B5EF4-FFF2-40B4-BE49-F238E27FC236}">
                <a16:creationId xmlns:a16="http://schemas.microsoft.com/office/drawing/2014/main" id="{F44E41E9-A2B6-45B0-8A36-78278F980FDD}"/>
              </a:ext>
            </a:extLst>
          </p:cNvPr>
          <p:cNvSpPr txBox="1"/>
          <p:nvPr/>
        </p:nvSpPr>
        <p:spPr>
          <a:xfrm>
            <a:off x="8753476" y="4803855"/>
            <a:ext cx="390524" cy="339645"/>
          </a:xfrm>
          <a:prstGeom prst="rect">
            <a:avLst/>
          </a:prstGeom>
          <a:noFill/>
        </p:spPr>
        <p:txBody>
          <a:bodyPr wrap="square" rtlCol="0">
            <a:spAutoFit/>
          </a:bodyPr>
          <a:lstStyle/>
          <a:p>
            <a:r>
              <a:rPr lang="en-US" b="1" dirty="0">
                <a:solidFill>
                  <a:schemeClr val="tx1">
                    <a:lumMod val="95000"/>
                    <a:lumOff val="5000"/>
                  </a:schemeClr>
                </a:solidFill>
              </a:rPr>
              <a:t>46</a:t>
            </a:r>
          </a:p>
        </p:txBody>
      </p:sp>
    </p:spTree>
    <p:extLst>
      <p:ext uri="{BB962C8B-B14F-4D97-AF65-F5344CB8AC3E}">
        <p14:creationId xmlns:p14="http://schemas.microsoft.com/office/powerpoint/2010/main" val="52385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normAutofit fontScale="92500"/>
          </a:bodyPr>
          <a:lstStyle/>
          <a:p>
            <a:r>
              <a:rPr lang="en-US" dirty="0"/>
              <a:t>Transfer of Service (TOS) Request for a Student</a:t>
            </a:r>
          </a:p>
        </p:txBody>
      </p:sp>
      <p:sp>
        <p:nvSpPr>
          <p:cNvPr id="3" name="Text Placeholder 2"/>
          <p:cNvSpPr>
            <a:spLocks noGrp="1"/>
          </p:cNvSpPr>
          <p:nvPr>
            <p:ph type="body" sz="quarter" idx="14"/>
          </p:nvPr>
        </p:nvSpPr>
        <p:spPr>
          <a:xfrm>
            <a:off x="469901" y="1377864"/>
            <a:ext cx="8131174" cy="3308436"/>
          </a:xfrm>
        </p:spPr>
        <p:txBody>
          <a:bodyPr>
            <a:noAutofit/>
          </a:bodyPr>
          <a:lstStyle/>
          <a:p>
            <a:pPr>
              <a:lnSpc>
                <a:spcPct val="100000"/>
              </a:lnSpc>
              <a:spcAft>
                <a:spcPts val="1800"/>
              </a:spcAft>
            </a:pPr>
            <a:r>
              <a:rPr lang="en-US" sz="1800" dirty="0"/>
              <a:t>Review six steps to determine eligibility.</a:t>
            </a:r>
          </a:p>
          <a:p>
            <a:pPr>
              <a:lnSpc>
                <a:spcPct val="100000"/>
              </a:lnSpc>
              <a:spcAft>
                <a:spcPts val="1800"/>
              </a:spcAft>
            </a:pPr>
            <a:r>
              <a:rPr lang="en-US" sz="1800" dirty="0"/>
              <a:t>If eligible, enter request in the online application system.</a:t>
            </a:r>
          </a:p>
          <a:p>
            <a:pPr>
              <a:lnSpc>
                <a:spcPct val="100000"/>
              </a:lnSpc>
              <a:spcAft>
                <a:spcPts val="1800"/>
              </a:spcAft>
            </a:pPr>
            <a:endParaRPr lang="en-US" sz="1800" dirty="0">
              <a:solidFill>
                <a:srgbClr val="FF0000"/>
              </a:solidFill>
              <a:highlight>
                <a:srgbClr val="FFFF00"/>
              </a:highlight>
            </a:endParaRPr>
          </a:p>
        </p:txBody>
      </p:sp>
      <p:sp>
        <p:nvSpPr>
          <p:cNvPr id="6" name="TextBox 5">
            <a:extLst>
              <a:ext uri="{FF2B5EF4-FFF2-40B4-BE49-F238E27FC236}">
                <a16:creationId xmlns:a16="http://schemas.microsoft.com/office/drawing/2014/main" id="{15858160-0FEF-4469-9BC4-049131130E86}"/>
              </a:ext>
            </a:extLst>
          </p:cNvPr>
          <p:cNvSpPr txBox="1"/>
          <p:nvPr/>
        </p:nvSpPr>
        <p:spPr>
          <a:xfrm>
            <a:off x="8886825" y="4803855"/>
            <a:ext cx="257175" cy="339645"/>
          </a:xfrm>
          <a:prstGeom prst="rect">
            <a:avLst/>
          </a:prstGeom>
          <a:noFill/>
        </p:spPr>
        <p:txBody>
          <a:bodyPr wrap="square" rtlCol="0">
            <a:spAutoFit/>
          </a:bodyPr>
          <a:lstStyle/>
          <a:p>
            <a:r>
              <a:rPr lang="en-US" b="1" dirty="0">
                <a:solidFill>
                  <a:schemeClr val="tx1">
                    <a:lumMod val="95000"/>
                    <a:lumOff val="5000"/>
                  </a:schemeClr>
                </a:solidFill>
              </a:rPr>
              <a:t>5</a:t>
            </a:r>
          </a:p>
        </p:txBody>
      </p:sp>
    </p:spTree>
    <p:extLst>
      <p:ext uri="{BB962C8B-B14F-4D97-AF65-F5344CB8AC3E}">
        <p14:creationId xmlns:p14="http://schemas.microsoft.com/office/powerpoint/2010/main" val="58861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sz="3600" dirty="0"/>
              <a:t>TOS Eligibility</a:t>
            </a:r>
            <a:endParaRPr lang="en-US" dirty="0"/>
          </a:p>
        </p:txBody>
      </p:sp>
      <p:sp>
        <p:nvSpPr>
          <p:cNvPr id="7" name="Text Placeholder 2">
            <a:extLst>
              <a:ext uri="{FF2B5EF4-FFF2-40B4-BE49-F238E27FC236}">
                <a16:creationId xmlns:a16="http://schemas.microsoft.com/office/drawing/2014/main" id="{3A311B4B-EA2A-4DDC-B40A-6959BBB60490}"/>
              </a:ext>
            </a:extLst>
          </p:cNvPr>
          <p:cNvSpPr txBox="1">
            <a:spLocks/>
          </p:cNvSpPr>
          <p:nvPr/>
        </p:nvSpPr>
        <p:spPr>
          <a:xfrm>
            <a:off x="431800" y="1552506"/>
            <a:ext cx="8204199" cy="3295719"/>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1800" b="1" dirty="0"/>
              <a:t>Wisconsin school districts, including:</a:t>
            </a:r>
          </a:p>
          <a:p>
            <a:pPr marL="628650" lvl="1" indent="-285750">
              <a:lnSpc>
                <a:spcPct val="100000"/>
              </a:lnSpc>
              <a:spcAft>
                <a:spcPts val="600"/>
              </a:spcAft>
              <a:buFont typeface="Arial" panose="020B0604020202020204" pitchFamily="34" charset="0"/>
              <a:buChar char="•"/>
            </a:pPr>
            <a:r>
              <a:rPr lang="en-US" sz="1800" b="1" dirty="0"/>
              <a:t>A district that educates a student as a result of their residing in a juvenile detention facility, county jail, group or foster home, or another county-ordered placement without an educational program (whether or not that district received State Tuition reimbursement for the student)</a:t>
            </a:r>
          </a:p>
          <a:p>
            <a:pPr marL="628650" lvl="1" indent="-285750">
              <a:lnSpc>
                <a:spcPct val="100000"/>
              </a:lnSpc>
              <a:spcAft>
                <a:spcPts val="600"/>
              </a:spcAft>
              <a:buFont typeface="Arial" panose="020B0604020202020204" pitchFamily="34" charset="0"/>
              <a:buChar char="•"/>
            </a:pPr>
            <a:r>
              <a:rPr lang="en-US" sz="1800" b="1" dirty="0"/>
              <a:t>A district that places a student with one of the DPI schools (WCVBI or WESP-DHH)</a:t>
            </a:r>
          </a:p>
          <a:p>
            <a:pPr marL="628650" lvl="1" indent="-285750">
              <a:lnSpc>
                <a:spcPct val="100000"/>
              </a:lnSpc>
              <a:spcAft>
                <a:spcPts val="600"/>
              </a:spcAft>
              <a:buFont typeface="Arial" panose="020B0604020202020204" pitchFamily="34" charset="0"/>
              <a:buChar char="•"/>
            </a:pPr>
            <a:r>
              <a:rPr lang="en-US" sz="1800" b="1" dirty="0"/>
              <a:t>A district charter school  </a:t>
            </a:r>
          </a:p>
        </p:txBody>
      </p:sp>
      <p:sp>
        <p:nvSpPr>
          <p:cNvPr id="5" name="Text Placeholder 2">
            <a:extLst>
              <a:ext uri="{FF2B5EF4-FFF2-40B4-BE49-F238E27FC236}">
                <a16:creationId xmlns:a16="http://schemas.microsoft.com/office/drawing/2014/main" id="{3C7CB6BE-6C35-4587-B15E-9F9D355BB263}"/>
              </a:ext>
            </a:extLst>
          </p:cNvPr>
          <p:cNvSpPr txBox="1">
            <a:spLocks/>
          </p:cNvSpPr>
          <p:nvPr/>
        </p:nvSpPr>
        <p:spPr>
          <a:xfrm>
            <a:off x="30162" y="1134382"/>
            <a:ext cx="9083675" cy="543010"/>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1800"/>
              </a:spcAft>
              <a:buFont typeface="Arial"/>
              <a:buNone/>
            </a:pPr>
            <a:r>
              <a:rPr lang="en-US" sz="1600" dirty="0"/>
              <a:t>Eligibility Requirement #1: The student came to your district from another governmental unit </a:t>
            </a:r>
            <a:r>
              <a:rPr lang="en-US" sz="1600" i="1" dirty="0"/>
              <a:t>that had responsibility for their education.  </a:t>
            </a:r>
          </a:p>
        </p:txBody>
      </p:sp>
      <p:sp>
        <p:nvSpPr>
          <p:cNvPr id="6" name="TextBox 5">
            <a:extLst>
              <a:ext uri="{FF2B5EF4-FFF2-40B4-BE49-F238E27FC236}">
                <a16:creationId xmlns:a16="http://schemas.microsoft.com/office/drawing/2014/main" id="{AFE5B67B-E09D-4E93-85C2-BB683B6E4445}"/>
              </a:ext>
            </a:extLst>
          </p:cNvPr>
          <p:cNvSpPr txBox="1"/>
          <p:nvPr/>
        </p:nvSpPr>
        <p:spPr>
          <a:xfrm>
            <a:off x="8886825" y="4803855"/>
            <a:ext cx="257175" cy="339645"/>
          </a:xfrm>
          <a:prstGeom prst="rect">
            <a:avLst/>
          </a:prstGeom>
          <a:noFill/>
        </p:spPr>
        <p:txBody>
          <a:bodyPr wrap="square" rtlCol="0">
            <a:spAutoFit/>
          </a:bodyPr>
          <a:lstStyle/>
          <a:p>
            <a:r>
              <a:rPr lang="en-US" b="1" dirty="0">
                <a:solidFill>
                  <a:schemeClr val="tx1">
                    <a:lumMod val="95000"/>
                    <a:lumOff val="5000"/>
                  </a:schemeClr>
                </a:solidFill>
              </a:rPr>
              <a:t>6</a:t>
            </a:r>
          </a:p>
        </p:txBody>
      </p:sp>
    </p:spTree>
    <p:extLst>
      <p:ext uri="{BB962C8B-B14F-4D97-AF65-F5344CB8AC3E}">
        <p14:creationId xmlns:p14="http://schemas.microsoft.com/office/powerpoint/2010/main" val="1524727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sz="3600" dirty="0"/>
              <a:t>TOS Eligibility</a:t>
            </a:r>
            <a:endParaRPr lang="en-US" dirty="0"/>
          </a:p>
        </p:txBody>
      </p:sp>
      <p:sp>
        <p:nvSpPr>
          <p:cNvPr id="7" name="Text Placeholder 2">
            <a:extLst>
              <a:ext uri="{FF2B5EF4-FFF2-40B4-BE49-F238E27FC236}">
                <a16:creationId xmlns:a16="http://schemas.microsoft.com/office/drawing/2014/main" id="{3A311B4B-EA2A-4DDC-B40A-6959BBB60490}"/>
              </a:ext>
            </a:extLst>
          </p:cNvPr>
          <p:cNvSpPr txBox="1">
            <a:spLocks/>
          </p:cNvSpPr>
          <p:nvPr/>
        </p:nvSpPr>
        <p:spPr>
          <a:xfrm>
            <a:off x="412750" y="1701715"/>
            <a:ext cx="8204199" cy="3095710"/>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1800" b="1" dirty="0"/>
              <a:t>Other Wisconsin governmental units :</a:t>
            </a:r>
          </a:p>
          <a:p>
            <a:pPr marL="628650" lvl="1" indent="-285750">
              <a:lnSpc>
                <a:spcPct val="100000"/>
              </a:lnSpc>
              <a:spcAft>
                <a:spcPts val="600"/>
              </a:spcAft>
              <a:buFont typeface="Arial" panose="020B0604020202020204" pitchFamily="34" charset="0"/>
              <a:buChar char="•"/>
            </a:pPr>
            <a:r>
              <a:rPr lang="en-US" sz="1800" b="1" dirty="0"/>
              <a:t>Independent (2r or 2x) charter schools</a:t>
            </a:r>
          </a:p>
          <a:p>
            <a:pPr marL="628650" lvl="1" indent="-285750">
              <a:lnSpc>
                <a:spcPct val="100000"/>
              </a:lnSpc>
              <a:spcAft>
                <a:spcPts val="600"/>
              </a:spcAft>
              <a:buFont typeface="Arial" panose="020B0604020202020204" pitchFamily="34" charset="0"/>
              <a:buChar char="•"/>
            </a:pPr>
            <a:r>
              <a:rPr lang="en-US" sz="1800" b="1" dirty="0"/>
              <a:t>Wisconsin counties with birth-to-three programs for children with disabilities</a:t>
            </a:r>
          </a:p>
          <a:p>
            <a:pPr marL="628650" lvl="1" indent="-285750">
              <a:lnSpc>
                <a:spcPct val="100000"/>
              </a:lnSpc>
              <a:spcAft>
                <a:spcPts val="600"/>
              </a:spcAft>
              <a:buFont typeface="Arial" panose="020B0604020202020204" pitchFamily="34" charset="0"/>
              <a:buChar char="•"/>
            </a:pPr>
            <a:r>
              <a:rPr lang="en-US" sz="1800" b="1" dirty="0"/>
              <a:t>Facilities run by the State of Wisconsin which are considered LEAs: Lincoln Hills School, and the Winnebago and Mendota Mental Health Institutes</a:t>
            </a:r>
          </a:p>
          <a:p>
            <a:pPr marL="628650" lvl="1" indent="-285750">
              <a:lnSpc>
                <a:spcPct val="100000"/>
              </a:lnSpc>
              <a:spcAft>
                <a:spcPts val="600"/>
              </a:spcAft>
              <a:buFont typeface="Arial" panose="020B0604020202020204" pitchFamily="34" charset="0"/>
              <a:buChar char="•"/>
            </a:pPr>
            <a:endParaRPr lang="en-US" sz="1800" dirty="0"/>
          </a:p>
        </p:txBody>
      </p:sp>
      <p:sp>
        <p:nvSpPr>
          <p:cNvPr id="5" name="Text Placeholder 2">
            <a:extLst>
              <a:ext uri="{FF2B5EF4-FFF2-40B4-BE49-F238E27FC236}">
                <a16:creationId xmlns:a16="http://schemas.microsoft.com/office/drawing/2014/main" id="{9E842A50-4C72-4F57-9566-50E7F55E7809}"/>
              </a:ext>
            </a:extLst>
          </p:cNvPr>
          <p:cNvSpPr txBox="1">
            <a:spLocks/>
          </p:cNvSpPr>
          <p:nvPr/>
        </p:nvSpPr>
        <p:spPr>
          <a:xfrm>
            <a:off x="31750" y="1115332"/>
            <a:ext cx="9083675" cy="543010"/>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1800"/>
              </a:spcAft>
              <a:buFont typeface="Arial"/>
              <a:buNone/>
            </a:pPr>
            <a:r>
              <a:rPr lang="en-US" sz="1600" dirty="0"/>
              <a:t>Eligibility Requirement #1: The student came to your district from another governmental unit </a:t>
            </a:r>
            <a:r>
              <a:rPr lang="en-US" sz="1600" i="1" dirty="0"/>
              <a:t>that  had responsibility for their education</a:t>
            </a:r>
            <a:r>
              <a:rPr lang="en-US" sz="1600" dirty="0"/>
              <a:t>. </a:t>
            </a:r>
          </a:p>
        </p:txBody>
      </p:sp>
      <p:sp>
        <p:nvSpPr>
          <p:cNvPr id="6" name="TextBox 5">
            <a:extLst>
              <a:ext uri="{FF2B5EF4-FFF2-40B4-BE49-F238E27FC236}">
                <a16:creationId xmlns:a16="http://schemas.microsoft.com/office/drawing/2014/main" id="{7B223EA1-78B1-4687-BAF6-387858E81777}"/>
              </a:ext>
            </a:extLst>
          </p:cNvPr>
          <p:cNvSpPr txBox="1"/>
          <p:nvPr/>
        </p:nvSpPr>
        <p:spPr>
          <a:xfrm>
            <a:off x="8886825" y="4803855"/>
            <a:ext cx="257175" cy="339645"/>
          </a:xfrm>
          <a:prstGeom prst="rect">
            <a:avLst/>
          </a:prstGeom>
          <a:noFill/>
        </p:spPr>
        <p:txBody>
          <a:bodyPr wrap="square" rtlCol="0">
            <a:spAutoFit/>
          </a:bodyPr>
          <a:lstStyle/>
          <a:p>
            <a:r>
              <a:rPr lang="en-US" b="1" dirty="0">
                <a:solidFill>
                  <a:schemeClr val="tx1">
                    <a:lumMod val="95000"/>
                    <a:lumOff val="5000"/>
                  </a:schemeClr>
                </a:solidFill>
              </a:rPr>
              <a:t>7</a:t>
            </a:r>
          </a:p>
        </p:txBody>
      </p:sp>
    </p:spTree>
    <p:extLst>
      <p:ext uri="{BB962C8B-B14F-4D97-AF65-F5344CB8AC3E}">
        <p14:creationId xmlns:p14="http://schemas.microsoft.com/office/powerpoint/2010/main" val="404221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sz="3600" dirty="0"/>
              <a:t>TOS Eligibility</a:t>
            </a:r>
            <a:endParaRPr lang="en-US" dirty="0"/>
          </a:p>
        </p:txBody>
      </p:sp>
      <p:sp>
        <p:nvSpPr>
          <p:cNvPr id="7" name="Text Placeholder 2">
            <a:extLst>
              <a:ext uri="{FF2B5EF4-FFF2-40B4-BE49-F238E27FC236}">
                <a16:creationId xmlns:a16="http://schemas.microsoft.com/office/drawing/2014/main" id="{3A311B4B-EA2A-4DDC-B40A-6959BBB60490}"/>
              </a:ext>
            </a:extLst>
          </p:cNvPr>
          <p:cNvSpPr txBox="1">
            <a:spLocks/>
          </p:cNvSpPr>
          <p:nvPr/>
        </p:nvSpPr>
        <p:spPr>
          <a:xfrm>
            <a:off x="495300" y="1803315"/>
            <a:ext cx="8204199" cy="2105110"/>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1800" b="1" dirty="0"/>
              <a:t>Public schools outside Wisconsin, including :</a:t>
            </a:r>
          </a:p>
          <a:p>
            <a:pPr marL="628650" lvl="1" indent="-285750">
              <a:lnSpc>
                <a:spcPct val="100000"/>
              </a:lnSpc>
              <a:spcAft>
                <a:spcPts val="600"/>
              </a:spcAft>
              <a:buFont typeface="Arial" panose="020B0604020202020204" pitchFamily="34" charset="0"/>
              <a:buChar char="•"/>
            </a:pPr>
            <a:r>
              <a:rPr lang="en-US" sz="1800" b="1" dirty="0"/>
              <a:t>Schools operated by another state or sub-unit of another state,</a:t>
            </a:r>
          </a:p>
          <a:p>
            <a:pPr marL="628650" lvl="1" indent="-285750">
              <a:lnSpc>
                <a:spcPct val="100000"/>
              </a:lnSpc>
              <a:spcAft>
                <a:spcPts val="600"/>
              </a:spcAft>
              <a:buFont typeface="Arial" panose="020B0604020202020204" pitchFamily="34" charset="0"/>
              <a:buChar char="•"/>
            </a:pPr>
            <a:r>
              <a:rPr lang="en-US" sz="1800" b="1" dirty="0"/>
              <a:t>Schools operated by the federal government; and</a:t>
            </a:r>
          </a:p>
          <a:p>
            <a:pPr marL="628650" lvl="1" indent="-285750">
              <a:lnSpc>
                <a:spcPct val="100000"/>
              </a:lnSpc>
              <a:spcAft>
                <a:spcPts val="600"/>
              </a:spcAft>
              <a:buFont typeface="Arial" panose="020B0604020202020204" pitchFamily="34" charset="0"/>
              <a:buChar char="•"/>
            </a:pPr>
            <a:r>
              <a:rPr lang="en-US" sz="1800" b="1" dirty="0"/>
              <a:t>Schools operated by a foreign country or sub-unit of a foreign country</a:t>
            </a:r>
          </a:p>
        </p:txBody>
      </p:sp>
      <p:sp>
        <p:nvSpPr>
          <p:cNvPr id="5" name="Text Placeholder 2">
            <a:extLst>
              <a:ext uri="{FF2B5EF4-FFF2-40B4-BE49-F238E27FC236}">
                <a16:creationId xmlns:a16="http://schemas.microsoft.com/office/drawing/2014/main" id="{DF9CE638-5EF3-4EF1-BDA1-758E2AA7293B}"/>
              </a:ext>
            </a:extLst>
          </p:cNvPr>
          <p:cNvSpPr txBox="1">
            <a:spLocks/>
          </p:cNvSpPr>
          <p:nvPr/>
        </p:nvSpPr>
        <p:spPr>
          <a:xfrm>
            <a:off x="31750" y="1115332"/>
            <a:ext cx="9083675" cy="543010"/>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1800"/>
              </a:spcAft>
              <a:buFont typeface="Arial"/>
              <a:buNone/>
            </a:pPr>
            <a:r>
              <a:rPr lang="en-US" sz="1600" dirty="0"/>
              <a:t>Eligibility Requirement #1: The student came to your district from another governmental unit </a:t>
            </a:r>
            <a:r>
              <a:rPr lang="en-US" sz="1600" i="1" dirty="0"/>
              <a:t>that had responsibility for their education</a:t>
            </a:r>
            <a:r>
              <a:rPr lang="en-US" sz="1600" dirty="0"/>
              <a:t>.</a:t>
            </a:r>
          </a:p>
        </p:txBody>
      </p:sp>
      <p:sp>
        <p:nvSpPr>
          <p:cNvPr id="6" name="TextBox 5">
            <a:extLst>
              <a:ext uri="{FF2B5EF4-FFF2-40B4-BE49-F238E27FC236}">
                <a16:creationId xmlns:a16="http://schemas.microsoft.com/office/drawing/2014/main" id="{AC627978-D785-4AD9-9FAF-40F64D652683}"/>
              </a:ext>
            </a:extLst>
          </p:cNvPr>
          <p:cNvSpPr txBox="1"/>
          <p:nvPr/>
        </p:nvSpPr>
        <p:spPr>
          <a:xfrm>
            <a:off x="8886825" y="4803855"/>
            <a:ext cx="257175" cy="339645"/>
          </a:xfrm>
          <a:prstGeom prst="rect">
            <a:avLst/>
          </a:prstGeom>
          <a:noFill/>
        </p:spPr>
        <p:txBody>
          <a:bodyPr wrap="square" rtlCol="0">
            <a:spAutoFit/>
          </a:bodyPr>
          <a:lstStyle/>
          <a:p>
            <a:r>
              <a:rPr lang="en-US" b="1" dirty="0">
                <a:solidFill>
                  <a:schemeClr val="tx1">
                    <a:lumMod val="95000"/>
                    <a:lumOff val="5000"/>
                  </a:schemeClr>
                </a:solidFill>
              </a:rPr>
              <a:t>8</a:t>
            </a:r>
          </a:p>
        </p:txBody>
      </p:sp>
    </p:spTree>
    <p:extLst>
      <p:ext uri="{BB962C8B-B14F-4D97-AF65-F5344CB8AC3E}">
        <p14:creationId xmlns:p14="http://schemas.microsoft.com/office/powerpoint/2010/main" val="358193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sz="3600" dirty="0"/>
              <a:t>TOS Eligibility</a:t>
            </a:r>
            <a:endParaRPr lang="en-US" dirty="0"/>
          </a:p>
        </p:txBody>
      </p:sp>
      <p:sp>
        <p:nvSpPr>
          <p:cNvPr id="5" name="Text Placeholder 2">
            <a:extLst>
              <a:ext uri="{FF2B5EF4-FFF2-40B4-BE49-F238E27FC236}">
                <a16:creationId xmlns:a16="http://schemas.microsoft.com/office/drawing/2014/main" id="{A11846E3-2139-4033-81CC-046F602A949F}"/>
              </a:ext>
            </a:extLst>
          </p:cNvPr>
          <p:cNvSpPr txBox="1">
            <a:spLocks/>
          </p:cNvSpPr>
          <p:nvPr/>
        </p:nvSpPr>
        <p:spPr>
          <a:xfrm>
            <a:off x="31750" y="1115332"/>
            <a:ext cx="9083675" cy="543010"/>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1800"/>
              </a:spcAft>
              <a:buFont typeface="Arial"/>
              <a:buNone/>
            </a:pPr>
            <a:r>
              <a:rPr lang="en-US" sz="1600" dirty="0"/>
              <a:t>Eligibility Requirement #2: The student is a student with a disability or limited English proficiency</a:t>
            </a:r>
          </a:p>
        </p:txBody>
      </p:sp>
      <p:sp>
        <p:nvSpPr>
          <p:cNvPr id="8" name="Text Placeholder 2">
            <a:extLst>
              <a:ext uri="{FF2B5EF4-FFF2-40B4-BE49-F238E27FC236}">
                <a16:creationId xmlns:a16="http://schemas.microsoft.com/office/drawing/2014/main" id="{1375356E-7828-43E2-B378-EF89507B54B8}"/>
              </a:ext>
            </a:extLst>
          </p:cNvPr>
          <p:cNvSpPr>
            <a:spLocks noGrp="1"/>
          </p:cNvSpPr>
          <p:nvPr>
            <p:ph type="body" sz="quarter" idx="14"/>
          </p:nvPr>
        </p:nvSpPr>
        <p:spPr>
          <a:xfrm>
            <a:off x="909637" y="1852018"/>
            <a:ext cx="7324725" cy="2723158"/>
          </a:xfrm>
        </p:spPr>
        <p:txBody>
          <a:bodyPr>
            <a:noAutofit/>
          </a:bodyPr>
          <a:lstStyle/>
          <a:p>
            <a:pPr marL="164592" indent="-164592">
              <a:lnSpc>
                <a:spcPct val="100000"/>
              </a:lnSpc>
              <a:spcAft>
                <a:spcPts val="1800"/>
              </a:spcAft>
              <a:buFont typeface="Arial" panose="020B0604020202020204" pitchFamily="34" charset="0"/>
              <a:buChar char="•"/>
            </a:pPr>
            <a:r>
              <a:rPr lang="en-US" sz="1800" dirty="0"/>
              <a:t>Transferred into the district with an identified need</a:t>
            </a:r>
          </a:p>
          <a:p>
            <a:pPr marL="164592" indent="-164592">
              <a:lnSpc>
                <a:spcPct val="100000"/>
              </a:lnSpc>
              <a:spcAft>
                <a:spcPts val="1800"/>
              </a:spcAft>
              <a:buFont typeface="Arial" panose="020B0604020202020204" pitchFamily="34" charset="0"/>
              <a:buChar char="•"/>
            </a:pPr>
            <a:r>
              <a:rPr lang="en-US" sz="1800" dirty="0"/>
              <a:t>Typically, the need will be identified by an Individualized Education Program (IEP) or English Learner (EL) service plan with a Limited English Proficient (LEP) classification of 1 through 5.</a:t>
            </a:r>
            <a:endParaRPr lang="en-US" sz="1158" dirty="0"/>
          </a:p>
          <a:p>
            <a:pPr marL="0" indent="0">
              <a:lnSpc>
                <a:spcPct val="100000"/>
              </a:lnSpc>
              <a:spcAft>
                <a:spcPts val="1800"/>
              </a:spcAft>
              <a:buNone/>
            </a:pPr>
            <a:r>
              <a:rPr lang="en-US" sz="1800" i="1" dirty="0"/>
              <a:t>A district is not eligible to receive a Transfer of Service exemption for new services required by an evaluation or re-evaluation of a student after they transfer into the district.</a:t>
            </a:r>
          </a:p>
        </p:txBody>
      </p:sp>
      <p:sp>
        <p:nvSpPr>
          <p:cNvPr id="6" name="TextBox 5">
            <a:extLst>
              <a:ext uri="{FF2B5EF4-FFF2-40B4-BE49-F238E27FC236}">
                <a16:creationId xmlns:a16="http://schemas.microsoft.com/office/drawing/2014/main" id="{D79FCB7D-E6E5-458F-9986-9AAC78C2D294}"/>
              </a:ext>
            </a:extLst>
          </p:cNvPr>
          <p:cNvSpPr txBox="1"/>
          <p:nvPr/>
        </p:nvSpPr>
        <p:spPr>
          <a:xfrm>
            <a:off x="8886825" y="4803855"/>
            <a:ext cx="257175" cy="339645"/>
          </a:xfrm>
          <a:prstGeom prst="rect">
            <a:avLst/>
          </a:prstGeom>
          <a:noFill/>
        </p:spPr>
        <p:txBody>
          <a:bodyPr wrap="square" rtlCol="0">
            <a:spAutoFit/>
          </a:bodyPr>
          <a:lstStyle/>
          <a:p>
            <a:r>
              <a:rPr lang="en-US" b="1" dirty="0">
                <a:solidFill>
                  <a:schemeClr val="tx1">
                    <a:lumMod val="95000"/>
                    <a:lumOff val="5000"/>
                  </a:schemeClr>
                </a:solidFill>
              </a:rPr>
              <a:t>9</a:t>
            </a:r>
          </a:p>
        </p:txBody>
      </p:sp>
    </p:spTree>
    <p:extLst>
      <p:ext uri="{BB962C8B-B14F-4D97-AF65-F5344CB8AC3E}">
        <p14:creationId xmlns:p14="http://schemas.microsoft.com/office/powerpoint/2010/main" val="3695593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49386</TotalTime>
  <Words>3141</Words>
  <Application>Microsoft Office PowerPoint</Application>
  <PresentationFormat>On-screen Show (16:9)</PresentationFormat>
  <Paragraphs>340</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Lato</vt:lpstr>
      <vt:lpstr>Lato Black</vt:lpstr>
      <vt:lpstr>Office Theme</vt:lpstr>
      <vt:lpstr>Title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with XL chart or image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PowerPoint Presentation</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2024 Accounting Conference - Transfer of Service</dc:title>
  <dc:creator>dpifin@dpi.wi.gov</dc:creator>
  <cp:keywords>transfer, service, department, public, instruction, school, financial, service, wasbo, accounting, conference, 2024</cp:keywords>
  <cp:lastModifiedBy>Huelsman, Scott M.   DPI</cp:lastModifiedBy>
  <cp:revision>166</cp:revision>
  <dcterms:created xsi:type="dcterms:W3CDTF">2016-02-23T19:34:17Z</dcterms:created>
  <dcterms:modified xsi:type="dcterms:W3CDTF">2024-04-11T19:03:50Z</dcterms:modified>
</cp:coreProperties>
</file>