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5"/>
  </p:notesMasterIdLst>
  <p:sldIdLst>
    <p:sldId id="258" r:id="rId2"/>
    <p:sldId id="409" r:id="rId3"/>
    <p:sldId id="311" r:id="rId4"/>
    <p:sldId id="406" r:id="rId5"/>
    <p:sldId id="411" r:id="rId6"/>
    <p:sldId id="410" r:id="rId7"/>
    <p:sldId id="412" r:id="rId8"/>
    <p:sldId id="407" r:id="rId9"/>
    <p:sldId id="422" r:id="rId10"/>
    <p:sldId id="429" r:id="rId11"/>
    <p:sldId id="430" r:id="rId12"/>
    <p:sldId id="423" r:id="rId13"/>
    <p:sldId id="421" r:id="rId14"/>
    <p:sldId id="413" r:id="rId15"/>
    <p:sldId id="424" r:id="rId16"/>
    <p:sldId id="432" r:id="rId17"/>
    <p:sldId id="435" r:id="rId18"/>
    <p:sldId id="434" r:id="rId19"/>
    <p:sldId id="417" r:id="rId20"/>
    <p:sldId id="352" r:id="rId21"/>
    <p:sldId id="415" r:id="rId22"/>
    <p:sldId id="428" r:id="rId23"/>
    <p:sldId id="416" r:id="rId24"/>
    <p:sldId id="425" r:id="rId25"/>
    <p:sldId id="359" r:id="rId26"/>
    <p:sldId id="361" r:id="rId27"/>
    <p:sldId id="419" r:id="rId28"/>
    <p:sldId id="418" r:id="rId29"/>
    <p:sldId id="427" r:id="rId30"/>
    <p:sldId id="364" r:id="rId31"/>
    <p:sldId id="420" r:id="rId32"/>
    <p:sldId id="414" r:id="rId33"/>
    <p:sldId id="387"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743" autoAdjust="0"/>
    <p:restoredTop sz="77305" autoAdjust="0"/>
  </p:normalViewPr>
  <p:slideViewPr>
    <p:cSldViewPr snapToGrid="0">
      <p:cViewPr varScale="1">
        <p:scale>
          <a:sx n="85" d="100"/>
          <a:sy n="85" d="100"/>
        </p:scale>
        <p:origin x="342" y="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AC1B36-41E4-4D8F-BD33-B7A91BF6CEC7}"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E6936C9-7CCF-4D80-8A5B-F4ADF21E1551}">
      <dgm:prSet custT="1"/>
      <dgm:spPr/>
      <dgm:t>
        <a:bodyPr/>
        <a:lstStyle/>
        <a:p>
          <a:r>
            <a:rPr lang="en-US" sz="2400" dirty="0">
              <a:latin typeface="Lato"/>
            </a:rPr>
            <a:t>Questions to the audience regarding benefits</a:t>
          </a:r>
        </a:p>
      </dgm:t>
    </dgm:pt>
    <dgm:pt modelId="{2492648E-31CC-44F7-9122-C9E5C02B588A}" type="parTrans" cxnId="{A5071A03-7048-4586-B6B7-4374B847989C}">
      <dgm:prSet/>
      <dgm:spPr/>
      <dgm:t>
        <a:bodyPr/>
        <a:lstStyle/>
        <a:p>
          <a:endParaRPr lang="en-US" sz="2000">
            <a:latin typeface="Lato"/>
          </a:endParaRPr>
        </a:p>
      </dgm:t>
    </dgm:pt>
    <dgm:pt modelId="{884AA398-D2BE-4FB8-B156-4829CAB67B9C}" type="sibTrans" cxnId="{A5071A03-7048-4586-B6B7-4374B847989C}">
      <dgm:prSet/>
      <dgm:spPr/>
      <dgm:t>
        <a:bodyPr/>
        <a:lstStyle/>
        <a:p>
          <a:endParaRPr lang="en-US" sz="2000">
            <a:latin typeface="Lato"/>
          </a:endParaRPr>
        </a:p>
      </dgm:t>
    </dgm:pt>
    <dgm:pt modelId="{E2A7295E-B9AF-4A4C-A31C-57E143E2107C}">
      <dgm:prSet custT="1"/>
      <dgm:spPr/>
      <dgm:t>
        <a:bodyPr/>
        <a:lstStyle/>
        <a:p>
          <a:pPr marL="517525" indent="-290513">
            <a:lnSpc>
              <a:spcPct val="100000"/>
            </a:lnSpc>
            <a:spcBef>
              <a:spcPts val="600"/>
            </a:spcBef>
            <a:spcAft>
              <a:spcPts val="600"/>
            </a:spcAft>
            <a:buFont typeface="+mj-lt"/>
            <a:buAutoNum type="arabicPeriod"/>
          </a:pPr>
          <a:endParaRPr lang="en-US" sz="2000" dirty="0">
            <a:latin typeface="Lato"/>
          </a:endParaRPr>
        </a:p>
      </dgm:t>
    </dgm:pt>
    <dgm:pt modelId="{313D627A-291A-43C4-A721-F1257F27746D}" type="parTrans" cxnId="{D6A4E20F-06AA-4A83-80D5-E5A798FA97C2}">
      <dgm:prSet/>
      <dgm:spPr/>
      <dgm:t>
        <a:bodyPr/>
        <a:lstStyle/>
        <a:p>
          <a:endParaRPr lang="en-US" sz="2000">
            <a:latin typeface="Lato"/>
          </a:endParaRPr>
        </a:p>
      </dgm:t>
    </dgm:pt>
    <dgm:pt modelId="{FC5935F6-6067-4A28-A16A-CF897F64103C}" type="sibTrans" cxnId="{D6A4E20F-06AA-4A83-80D5-E5A798FA97C2}">
      <dgm:prSet/>
      <dgm:spPr/>
      <dgm:t>
        <a:bodyPr/>
        <a:lstStyle/>
        <a:p>
          <a:endParaRPr lang="en-US" sz="2000">
            <a:latin typeface="Lato"/>
          </a:endParaRPr>
        </a:p>
      </dgm:t>
    </dgm:pt>
    <dgm:pt modelId="{F39ACF5E-94D2-4AFE-BC13-A8B4CB0F3476}">
      <dgm:prSet custT="1"/>
      <dgm:spPr/>
      <dgm:t>
        <a:bodyPr/>
        <a:lstStyle/>
        <a:p>
          <a:pPr marL="517525" indent="-290513">
            <a:lnSpc>
              <a:spcPct val="100000"/>
            </a:lnSpc>
            <a:spcBef>
              <a:spcPts val="600"/>
            </a:spcBef>
            <a:spcAft>
              <a:spcPts val="600"/>
            </a:spcAft>
            <a:buFont typeface="+mj-lt"/>
            <a:buAutoNum type="arabicPeriod"/>
          </a:pPr>
          <a:r>
            <a:rPr lang="en-US" sz="2000" dirty="0">
              <a:latin typeface="Lato"/>
            </a:rPr>
            <a:t>What post employment benefits do you offer?</a:t>
          </a:r>
        </a:p>
      </dgm:t>
    </dgm:pt>
    <dgm:pt modelId="{03B1C44D-36D1-4123-A701-B67C92152794}" type="parTrans" cxnId="{C9136529-6BB8-4E3B-A09B-EB5AACD7CAB9}">
      <dgm:prSet/>
      <dgm:spPr/>
      <dgm:t>
        <a:bodyPr/>
        <a:lstStyle/>
        <a:p>
          <a:endParaRPr lang="en-US"/>
        </a:p>
      </dgm:t>
    </dgm:pt>
    <dgm:pt modelId="{8A008EB3-085B-4583-AFE3-EA4228A78748}" type="sibTrans" cxnId="{C9136529-6BB8-4E3B-A09B-EB5AACD7CAB9}">
      <dgm:prSet/>
      <dgm:spPr/>
      <dgm:t>
        <a:bodyPr/>
        <a:lstStyle/>
        <a:p>
          <a:endParaRPr lang="en-US"/>
        </a:p>
      </dgm:t>
    </dgm:pt>
    <dgm:pt modelId="{6447AAAE-D61C-426F-AA25-AC8D751EDCC8}">
      <dgm:prSet custT="1"/>
      <dgm:spPr/>
      <dgm:t>
        <a:bodyPr/>
        <a:lstStyle/>
        <a:p>
          <a:pPr marL="517525" indent="-290513">
            <a:lnSpc>
              <a:spcPct val="100000"/>
            </a:lnSpc>
            <a:spcBef>
              <a:spcPts val="600"/>
            </a:spcBef>
            <a:spcAft>
              <a:spcPts val="600"/>
            </a:spcAft>
            <a:buFont typeface="+mj-lt"/>
            <a:buNone/>
          </a:pPr>
          <a:r>
            <a:rPr lang="en-US" sz="2000" dirty="0">
              <a:latin typeface="Lato"/>
            </a:rPr>
            <a:t>	a. OPEB only</a:t>
          </a:r>
        </a:p>
      </dgm:t>
    </dgm:pt>
    <dgm:pt modelId="{44BADF18-9D00-4233-9C9E-2243A607E1FD}" type="parTrans" cxnId="{4AADCDE9-6CC5-46B2-A869-1DCA5E02A6E5}">
      <dgm:prSet/>
      <dgm:spPr/>
      <dgm:t>
        <a:bodyPr/>
        <a:lstStyle/>
        <a:p>
          <a:endParaRPr lang="en-US"/>
        </a:p>
      </dgm:t>
    </dgm:pt>
    <dgm:pt modelId="{8383AB45-8C38-4C37-8615-82721030774D}" type="sibTrans" cxnId="{4AADCDE9-6CC5-46B2-A869-1DCA5E02A6E5}">
      <dgm:prSet/>
      <dgm:spPr/>
      <dgm:t>
        <a:bodyPr/>
        <a:lstStyle/>
        <a:p>
          <a:endParaRPr lang="en-US"/>
        </a:p>
      </dgm:t>
    </dgm:pt>
    <dgm:pt modelId="{8F5D4781-950E-4343-943D-00FAD0C77891}">
      <dgm:prSet custT="1"/>
      <dgm:spPr/>
      <dgm:t>
        <a:bodyPr/>
        <a:lstStyle/>
        <a:p>
          <a:pPr marL="517525" indent="-290513">
            <a:lnSpc>
              <a:spcPct val="100000"/>
            </a:lnSpc>
            <a:spcBef>
              <a:spcPts val="600"/>
            </a:spcBef>
            <a:spcAft>
              <a:spcPts val="600"/>
            </a:spcAft>
            <a:buFont typeface="+mj-lt"/>
            <a:buNone/>
          </a:pPr>
          <a:r>
            <a:rPr lang="en-US" sz="2000" dirty="0">
              <a:latin typeface="Lato"/>
            </a:rPr>
            <a:t>	b. OPEB and Pension benefits</a:t>
          </a:r>
          <a:br>
            <a:rPr lang="en-US" sz="2000" dirty="0">
              <a:latin typeface="Lato"/>
            </a:rPr>
          </a:br>
          <a:endParaRPr lang="en-US" sz="2000" dirty="0">
            <a:latin typeface="Lato"/>
          </a:endParaRPr>
        </a:p>
      </dgm:t>
    </dgm:pt>
    <dgm:pt modelId="{57B3D3E5-FDE8-4068-9ADA-7B4C01B30D19}" type="parTrans" cxnId="{B297BD47-1E12-4A17-96E8-3199F4174A3F}">
      <dgm:prSet/>
      <dgm:spPr/>
      <dgm:t>
        <a:bodyPr/>
        <a:lstStyle/>
        <a:p>
          <a:endParaRPr lang="en-US"/>
        </a:p>
      </dgm:t>
    </dgm:pt>
    <dgm:pt modelId="{142DBA93-FC5D-4B25-BCD7-93BDB6FC29D7}" type="sibTrans" cxnId="{B297BD47-1E12-4A17-96E8-3199F4174A3F}">
      <dgm:prSet/>
      <dgm:spPr/>
      <dgm:t>
        <a:bodyPr/>
        <a:lstStyle/>
        <a:p>
          <a:endParaRPr lang="en-US"/>
        </a:p>
      </dgm:t>
    </dgm:pt>
    <dgm:pt modelId="{1E29AD56-901A-49E3-8A73-6DDA9615F244}">
      <dgm:prSet custT="1"/>
      <dgm:spPr/>
      <dgm:t>
        <a:bodyPr/>
        <a:lstStyle/>
        <a:p>
          <a:pPr marL="517525" indent="-290513">
            <a:lnSpc>
              <a:spcPct val="100000"/>
            </a:lnSpc>
            <a:spcBef>
              <a:spcPts val="600"/>
            </a:spcBef>
            <a:spcAft>
              <a:spcPts val="600"/>
            </a:spcAft>
            <a:buFont typeface="+mj-lt"/>
            <a:buNone/>
          </a:pPr>
          <a:r>
            <a:rPr lang="en-US" sz="2000" dirty="0">
              <a:latin typeface="Lato"/>
            </a:rPr>
            <a:t>2.  Do you have a sick leave benefit paid in/upon retirement/termination too?</a:t>
          </a:r>
        </a:p>
      </dgm:t>
    </dgm:pt>
    <dgm:pt modelId="{47082EB1-5DAA-4760-A9C8-FAB66A547D4A}" type="parTrans" cxnId="{739C45D6-8E53-4B8F-8E75-4D058D841320}">
      <dgm:prSet/>
      <dgm:spPr/>
      <dgm:t>
        <a:bodyPr/>
        <a:lstStyle/>
        <a:p>
          <a:endParaRPr lang="en-US"/>
        </a:p>
      </dgm:t>
    </dgm:pt>
    <dgm:pt modelId="{2FB46C65-B288-4986-93AC-58D7F588662E}" type="sibTrans" cxnId="{739C45D6-8E53-4B8F-8E75-4D058D841320}">
      <dgm:prSet/>
      <dgm:spPr/>
      <dgm:t>
        <a:bodyPr/>
        <a:lstStyle/>
        <a:p>
          <a:endParaRPr lang="en-US"/>
        </a:p>
      </dgm:t>
    </dgm:pt>
    <dgm:pt modelId="{8647E519-B847-46CF-9C6D-406C13BB70AB}">
      <dgm:prSet custT="1"/>
      <dgm:spPr/>
      <dgm:t>
        <a:bodyPr/>
        <a:lstStyle/>
        <a:p>
          <a:pPr marL="517525" indent="-290513">
            <a:lnSpc>
              <a:spcPct val="100000"/>
            </a:lnSpc>
            <a:spcBef>
              <a:spcPts val="600"/>
            </a:spcBef>
            <a:spcAft>
              <a:spcPts val="600"/>
            </a:spcAft>
            <a:buFont typeface="+mj-lt"/>
            <a:buNone/>
          </a:pPr>
          <a:r>
            <a:rPr lang="en-US" sz="2000" dirty="0">
              <a:latin typeface="Lato"/>
            </a:rPr>
            <a:t>     a.  Yes</a:t>
          </a:r>
        </a:p>
      </dgm:t>
    </dgm:pt>
    <dgm:pt modelId="{7B902FDB-8BD5-433B-A281-2772782FBC09}" type="parTrans" cxnId="{94963D68-3409-4DA4-8F30-F3EDE926479A}">
      <dgm:prSet/>
      <dgm:spPr/>
      <dgm:t>
        <a:bodyPr/>
        <a:lstStyle/>
        <a:p>
          <a:endParaRPr lang="en-US"/>
        </a:p>
      </dgm:t>
    </dgm:pt>
    <dgm:pt modelId="{9AC37450-0C36-4A72-81C8-2DDA53935320}" type="sibTrans" cxnId="{94963D68-3409-4DA4-8F30-F3EDE926479A}">
      <dgm:prSet/>
      <dgm:spPr/>
      <dgm:t>
        <a:bodyPr/>
        <a:lstStyle/>
        <a:p>
          <a:endParaRPr lang="en-US"/>
        </a:p>
      </dgm:t>
    </dgm:pt>
    <dgm:pt modelId="{25648B24-6D62-4725-AD4E-20209F69B6AF}">
      <dgm:prSet custT="1"/>
      <dgm:spPr/>
      <dgm:t>
        <a:bodyPr/>
        <a:lstStyle/>
        <a:p>
          <a:pPr marL="517525" indent="-290513">
            <a:lnSpc>
              <a:spcPct val="100000"/>
            </a:lnSpc>
            <a:spcBef>
              <a:spcPts val="600"/>
            </a:spcBef>
            <a:spcAft>
              <a:spcPts val="600"/>
            </a:spcAft>
            <a:buFont typeface="+mj-lt"/>
            <a:buNone/>
          </a:pPr>
          <a:r>
            <a:rPr lang="en-US" sz="2000" dirty="0">
              <a:latin typeface="Lato"/>
            </a:rPr>
            <a:t>     b.  No</a:t>
          </a:r>
        </a:p>
      </dgm:t>
    </dgm:pt>
    <dgm:pt modelId="{BB882C2C-C12B-477A-862E-DE5CE0A61501}" type="parTrans" cxnId="{5B37F45A-DD76-4B16-AA94-924B5F65A080}">
      <dgm:prSet/>
      <dgm:spPr/>
      <dgm:t>
        <a:bodyPr/>
        <a:lstStyle/>
        <a:p>
          <a:endParaRPr lang="en-US"/>
        </a:p>
      </dgm:t>
    </dgm:pt>
    <dgm:pt modelId="{77CE4F11-DDFF-4365-908D-064FF2CCDAF1}" type="sibTrans" cxnId="{5B37F45A-DD76-4B16-AA94-924B5F65A080}">
      <dgm:prSet/>
      <dgm:spPr/>
      <dgm:t>
        <a:bodyPr/>
        <a:lstStyle/>
        <a:p>
          <a:endParaRPr lang="en-US"/>
        </a:p>
      </dgm:t>
    </dgm:pt>
    <dgm:pt modelId="{7690460D-225E-4746-A05A-C066D94D1EA0}">
      <dgm:prSet custT="1"/>
      <dgm:spPr/>
      <dgm:t>
        <a:bodyPr/>
        <a:lstStyle/>
        <a:p>
          <a:pPr marL="517525" indent="-290513">
            <a:lnSpc>
              <a:spcPct val="100000"/>
            </a:lnSpc>
            <a:spcBef>
              <a:spcPts val="600"/>
            </a:spcBef>
            <a:spcAft>
              <a:spcPts val="600"/>
            </a:spcAft>
            <a:buFont typeface="+mj-lt"/>
            <a:buNone/>
          </a:pPr>
          <a:endParaRPr lang="en-US" sz="2000" dirty="0">
            <a:latin typeface="Lato"/>
          </a:endParaRPr>
        </a:p>
      </dgm:t>
    </dgm:pt>
    <dgm:pt modelId="{8E35D7E9-9331-4424-881B-A884581ECD7F}" type="parTrans" cxnId="{2CA7CCCA-1253-497F-B0EA-488F4EA01A03}">
      <dgm:prSet/>
      <dgm:spPr/>
      <dgm:t>
        <a:bodyPr/>
        <a:lstStyle/>
        <a:p>
          <a:endParaRPr lang="en-US"/>
        </a:p>
      </dgm:t>
    </dgm:pt>
    <dgm:pt modelId="{CA517F7B-0434-40E6-8963-0DFE122B5376}" type="sibTrans" cxnId="{2CA7CCCA-1253-497F-B0EA-488F4EA01A03}">
      <dgm:prSet/>
      <dgm:spPr/>
      <dgm:t>
        <a:bodyPr/>
        <a:lstStyle/>
        <a:p>
          <a:endParaRPr lang="en-US"/>
        </a:p>
      </dgm:t>
    </dgm:pt>
    <dgm:pt modelId="{A48DA220-4AEB-43EE-9308-DD54276B27FB}" type="pres">
      <dgm:prSet presAssocID="{40AC1B36-41E4-4D8F-BD33-B7A91BF6CEC7}" presName="linear" presStyleCnt="0">
        <dgm:presLayoutVars>
          <dgm:animLvl val="lvl"/>
          <dgm:resizeHandles val="exact"/>
        </dgm:presLayoutVars>
      </dgm:prSet>
      <dgm:spPr/>
    </dgm:pt>
    <dgm:pt modelId="{C4CED8F3-9F03-42F0-B397-BD186A819EEB}" type="pres">
      <dgm:prSet presAssocID="{7E6936C9-7CCF-4D80-8A5B-F4ADF21E1551}" presName="parentText" presStyleLbl="node1" presStyleIdx="0" presStyleCnt="1" custScaleY="94553" custLinFactNeighborX="-870" custLinFactNeighborY="774">
        <dgm:presLayoutVars>
          <dgm:chMax val="0"/>
          <dgm:bulletEnabled val="1"/>
        </dgm:presLayoutVars>
      </dgm:prSet>
      <dgm:spPr/>
    </dgm:pt>
    <dgm:pt modelId="{0BC561C0-FB95-4B87-8714-CA00322443A5}" type="pres">
      <dgm:prSet presAssocID="{7E6936C9-7CCF-4D80-8A5B-F4ADF21E1551}" presName="childText" presStyleLbl="revTx" presStyleIdx="0" presStyleCnt="1" custScaleY="101457">
        <dgm:presLayoutVars>
          <dgm:bulletEnabled val="1"/>
        </dgm:presLayoutVars>
      </dgm:prSet>
      <dgm:spPr/>
    </dgm:pt>
  </dgm:ptLst>
  <dgm:cxnLst>
    <dgm:cxn modelId="{4B051E01-FECF-487F-9E76-0BE541F874D7}" type="presOf" srcId="{7690460D-225E-4746-A05A-C066D94D1EA0}" destId="{0BC561C0-FB95-4B87-8714-CA00322443A5}" srcOrd="0" destOrd="7" presId="urn:microsoft.com/office/officeart/2005/8/layout/vList2"/>
    <dgm:cxn modelId="{A5071A03-7048-4586-B6B7-4374B847989C}" srcId="{40AC1B36-41E4-4D8F-BD33-B7A91BF6CEC7}" destId="{7E6936C9-7CCF-4D80-8A5B-F4ADF21E1551}" srcOrd="0" destOrd="0" parTransId="{2492648E-31CC-44F7-9122-C9E5C02B588A}" sibTransId="{884AA398-D2BE-4FB8-B156-4829CAB67B9C}"/>
    <dgm:cxn modelId="{98ED9703-735D-4731-8564-218AB2FC9E04}" type="presOf" srcId="{7E6936C9-7CCF-4D80-8A5B-F4ADF21E1551}" destId="{C4CED8F3-9F03-42F0-B397-BD186A819EEB}" srcOrd="0" destOrd="0" presId="urn:microsoft.com/office/officeart/2005/8/layout/vList2"/>
    <dgm:cxn modelId="{D6A4E20F-06AA-4A83-80D5-E5A798FA97C2}" srcId="{7E6936C9-7CCF-4D80-8A5B-F4ADF21E1551}" destId="{E2A7295E-B9AF-4A4C-A31C-57E143E2107C}" srcOrd="0" destOrd="0" parTransId="{313D627A-291A-43C4-A721-F1257F27746D}" sibTransId="{FC5935F6-6067-4A28-A16A-CF897F64103C}"/>
    <dgm:cxn modelId="{D0CE9320-EEDA-4B58-94A3-FD517D272E3E}" type="presOf" srcId="{25648B24-6D62-4725-AD4E-20209F69B6AF}" destId="{0BC561C0-FB95-4B87-8714-CA00322443A5}" srcOrd="0" destOrd="6" presId="urn:microsoft.com/office/officeart/2005/8/layout/vList2"/>
    <dgm:cxn modelId="{C9136529-6BB8-4E3B-A09B-EB5AACD7CAB9}" srcId="{7E6936C9-7CCF-4D80-8A5B-F4ADF21E1551}" destId="{F39ACF5E-94D2-4AFE-BC13-A8B4CB0F3476}" srcOrd="1" destOrd="0" parTransId="{03B1C44D-36D1-4123-A701-B67C92152794}" sibTransId="{8A008EB3-085B-4583-AFE3-EA4228A78748}"/>
    <dgm:cxn modelId="{31F71045-7EA2-48A4-BDB2-84F51C9255CC}" type="presOf" srcId="{1E29AD56-901A-49E3-8A73-6DDA9615F244}" destId="{0BC561C0-FB95-4B87-8714-CA00322443A5}" srcOrd="0" destOrd="4" presId="urn:microsoft.com/office/officeart/2005/8/layout/vList2"/>
    <dgm:cxn modelId="{B297BD47-1E12-4A17-96E8-3199F4174A3F}" srcId="{6447AAAE-D61C-426F-AA25-AC8D751EDCC8}" destId="{8F5D4781-950E-4343-943D-00FAD0C77891}" srcOrd="0" destOrd="0" parTransId="{57B3D3E5-FDE8-4068-9ADA-7B4C01B30D19}" sibTransId="{142DBA93-FC5D-4B25-BCD7-93BDB6FC29D7}"/>
    <dgm:cxn modelId="{E6270048-7359-47AC-A943-479E7F74C1C1}" type="presOf" srcId="{6447AAAE-D61C-426F-AA25-AC8D751EDCC8}" destId="{0BC561C0-FB95-4B87-8714-CA00322443A5}" srcOrd="0" destOrd="2" presId="urn:microsoft.com/office/officeart/2005/8/layout/vList2"/>
    <dgm:cxn modelId="{94963D68-3409-4DA4-8F30-F3EDE926479A}" srcId="{1E29AD56-901A-49E3-8A73-6DDA9615F244}" destId="{8647E519-B847-46CF-9C6D-406C13BB70AB}" srcOrd="0" destOrd="0" parTransId="{7B902FDB-8BD5-433B-A281-2772782FBC09}" sibTransId="{9AC37450-0C36-4A72-81C8-2DDA53935320}"/>
    <dgm:cxn modelId="{5B37F45A-DD76-4B16-AA94-924B5F65A080}" srcId="{1E29AD56-901A-49E3-8A73-6DDA9615F244}" destId="{25648B24-6D62-4725-AD4E-20209F69B6AF}" srcOrd="1" destOrd="0" parTransId="{BB882C2C-C12B-477A-862E-DE5CE0A61501}" sibTransId="{77CE4F11-DDFF-4365-908D-064FF2CCDAF1}"/>
    <dgm:cxn modelId="{1C456E86-77A2-49B7-8147-2D0DDDDAD8E5}" type="presOf" srcId="{F39ACF5E-94D2-4AFE-BC13-A8B4CB0F3476}" destId="{0BC561C0-FB95-4B87-8714-CA00322443A5}" srcOrd="0" destOrd="1" presId="urn:microsoft.com/office/officeart/2005/8/layout/vList2"/>
    <dgm:cxn modelId="{D0FAB586-7755-4DD7-B29A-73B7A75721B0}" type="presOf" srcId="{E2A7295E-B9AF-4A4C-A31C-57E143E2107C}" destId="{0BC561C0-FB95-4B87-8714-CA00322443A5}" srcOrd="0" destOrd="0" presId="urn:microsoft.com/office/officeart/2005/8/layout/vList2"/>
    <dgm:cxn modelId="{4A196492-43BA-419E-A429-B5B184D42112}" type="presOf" srcId="{8647E519-B847-46CF-9C6D-406C13BB70AB}" destId="{0BC561C0-FB95-4B87-8714-CA00322443A5}" srcOrd="0" destOrd="5" presId="urn:microsoft.com/office/officeart/2005/8/layout/vList2"/>
    <dgm:cxn modelId="{47C20DBE-B9D4-49E6-AAA7-0D2C073A75CA}" type="presOf" srcId="{40AC1B36-41E4-4D8F-BD33-B7A91BF6CEC7}" destId="{A48DA220-4AEB-43EE-9308-DD54276B27FB}" srcOrd="0" destOrd="0" presId="urn:microsoft.com/office/officeart/2005/8/layout/vList2"/>
    <dgm:cxn modelId="{2CA7CCCA-1253-497F-B0EA-488F4EA01A03}" srcId="{1E29AD56-901A-49E3-8A73-6DDA9615F244}" destId="{7690460D-225E-4746-A05A-C066D94D1EA0}" srcOrd="2" destOrd="0" parTransId="{8E35D7E9-9331-4424-881B-A884581ECD7F}" sibTransId="{CA517F7B-0434-40E6-8963-0DFE122B5376}"/>
    <dgm:cxn modelId="{C2E0F0D2-5B34-4101-804D-0B7A812FF28D}" type="presOf" srcId="{8F5D4781-950E-4343-943D-00FAD0C77891}" destId="{0BC561C0-FB95-4B87-8714-CA00322443A5}" srcOrd="0" destOrd="3" presId="urn:microsoft.com/office/officeart/2005/8/layout/vList2"/>
    <dgm:cxn modelId="{739C45D6-8E53-4B8F-8E75-4D058D841320}" srcId="{6447AAAE-D61C-426F-AA25-AC8D751EDCC8}" destId="{1E29AD56-901A-49E3-8A73-6DDA9615F244}" srcOrd="1" destOrd="0" parTransId="{47082EB1-5DAA-4760-A9C8-FAB66A547D4A}" sibTransId="{2FB46C65-B288-4986-93AC-58D7F588662E}"/>
    <dgm:cxn modelId="{4AADCDE9-6CC5-46B2-A869-1DCA5E02A6E5}" srcId="{F39ACF5E-94D2-4AFE-BC13-A8B4CB0F3476}" destId="{6447AAAE-D61C-426F-AA25-AC8D751EDCC8}" srcOrd="0" destOrd="0" parTransId="{44BADF18-9D00-4233-9C9E-2243A607E1FD}" sibTransId="{8383AB45-8C38-4C37-8615-82721030774D}"/>
    <dgm:cxn modelId="{09BBBF03-EDF0-4784-84AF-A1D2D49012C8}" type="presParOf" srcId="{A48DA220-4AEB-43EE-9308-DD54276B27FB}" destId="{C4CED8F3-9F03-42F0-B397-BD186A819EEB}" srcOrd="0" destOrd="0" presId="urn:microsoft.com/office/officeart/2005/8/layout/vList2"/>
    <dgm:cxn modelId="{6EDB9829-3E12-4CA2-B8E4-A989FA8D2777}" type="presParOf" srcId="{A48DA220-4AEB-43EE-9308-DD54276B27FB}" destId="{0BC561C0-FB95-4B87-8714-CA00322443A5}"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AC1B36-41E4-4D8F-BD33-B7A91BF6CEC7}"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E6936C9-7CCF-4D80-8A5B-F4ADF21E1551}">
      <dgm:prSet custT="1"/>
      <dgm:spPr/>
      <dgm:t>
        <a:bodyPr/>
        <a:lstStyle/>
        <a:p>
          <a:r>
            <a:rPr lang="en-US" sz="2400" dirty="0">
              <a:latin typeface="Lato"/>
            </a:rPr>
            <a:t>Questions to the audience regarding funding</a:t>
          </a:r>
        </a:p>
      </dgm:t>
    </dgm:pt>
    <dgm:pt modelId="{2492648E-31CC-44F7-9122-C9E5C02B588A}" type="parTrans" cxnId="{A5071A03-7048-4586-B6B7-4374B847989C}">
      <dgm:prSet/>
      <dgm:spPr/>
      <dgm:t>
        <a:bodyPr/>
        <a:lstStyle/>
        <a:p>
          <a:endParaRPr lang="en-US" sz="2000">
            <a:latin typeface="Lato"/>
          </a:endParaRPr>
        </a:p>
      </dgm:t>
    </dgm:pt>
    <dgm:pt modelId="{884AA398-D2BE-4FB8-B156-4829CAB67B9C}" type="sibTrans" cxnId="{A5071A03-7048-4586-B6B7-4374B847989C}">
      <dgm:prSet/>
      <dgm:spPr/>
      <dgm:t>
        <a:bodyPr/>
        <a:lstStyle/>
        <a:p>
          <a:endParaRPr lang="en-US" sz="2000">
            <a:latin typeface="Lato"/>
          </a:endParaRPr>
        </a:p>
      </dgm:t>
    </dgm:pt>
    <dgm:pt modelId="{E2A7295E-B9AF-4A4C-A31C-57E143E2107C}">
      <dgm:prSet custT="1"/>
      <dgm:spPr/>
      <dgm:t>
        <a:bodyPr/>
        <a:lstStyle/>
        <a:p>
          <a:pPr marL="517525" indent="-290513">
            <a:lnSpc>
              <a:spcPct val="100000"/>
            </a:lnSpc>
            <a:spcBef>
              <a:spcPts val="600"/>
            </a:spcBef>
            <a:spcAft>
              <a:spcPts val="600"/>
            </a:spcAft>
            <a:buFont typeface="+mj-lt"/>
            <a:buAutoNum type="arabicPeriod"/>
          </a:pPr>
          <a:endParaRPr lang="en-US" sz="2000" dirty="0">
            <a:latin typeface="Lato"/>
          </a:endParaRPr>
        </a:p>
      </dgm:t>
    </dgm:pt>
    <dgm:pt modelId="{313D627A-291A-43C4-A721-F1257F27746D}" type="parTrans" cxnId="{D6A4E20F-06AA-4A83-80D5-E5A798FA97C2}">
      <dgm:prSet/>
      <dgm:spPr/>
      <dgm:t>
        <a:bodyPr/>
        <a:lstStyle/>
        <a:p>
          <a:endParaRPr lang="en-US" sz="2000">
            <a:latin typeface="Lato"/>
          </a:endParaRPr>
        </a:p>
      </dgm:t>
    </dgm:pt>
    <dgm:pt modelId="{FC5935F6-6067-4A28-A16A-CF897F64103C}" type="sibTrans" cxnId="{D6A4E20F-06AA-4A83-80D5-E5A798FA97C2}">
      <dgm:prSet/>
      <dgm:spPr/>
      <dgm:t>
        <a:bodyPr/>
        <a:lstStyle/>
        <a:p>
          <a:endParaRPr lang="en-US" sz="2000">
            <a:latin typeface="Lato"/>
          </a:endParaRPr>
        </a:p>
      </dgm:t>
    </dgm:pt>
    <dgm:pt modelId="{1E29AD56-901A-49E3-8A73-6DDA9615F244}">
      <dgm:prSet custT="1"/>
      <dgm:spPr/>
      <dgm:t>
        <a:bodyPr/>
        <a:lstStyle/>
        <a:p>
          <a:pPr marL="517525" indent="-290513">
            <a:lnSpc>
              <a:spcPct val="100000"/>
            </a:lnSpc>
            <a:spcBef>
              <a:spcPts val="600"/>
            </a:spcBef>
            <a:spcAft>
              <a:spcPts val="600"/>
            </a:spcAft>
            <a:buFont typeface="+mj-lt"/>
            <a:buNone/>
          </a:pPr>
          <a:r>
            <a:rPr lang="en-US" sz="2000" dirty="0">
              <a:latin typeface="Lato"/>
            </a:rPr>
            <a:t>4.  Do you have a trust wherein the District funds a post employment benefit </a:t>
          </a:r>
          <a:br>
            <a:rPr lang="en-US" sz="2000" dirty="0">
              <a:latin typeface="Lato"/>
            </a:rPr>
          </a:br>
          <a:r>
            <a:rPr lang="en-US" sz="2000" dirty="0">
              <a:latin typeface="Lato"/>
            </a:rPr>
            <a:t>annually based upon the amount earned by individual?</a:t>
          </a:r>
        </a:p>
      </dgm:t>
    </dgm:pt>
    <dgm:pt modelId="{47082EB1-5DAA-4760-A9C8-FAB66A547D4A}" type="parTrans" cxnId="{739C45D6-8E53-4B8F-8E75-4D058D841320}">
      <dgm:prSet/>
      <dgm:spPr/>
      <dgm:t>
        <a:bodyPr/>
        <a:lstStyle/>
        <a:p>
          <a:endParaRPr lang="en-US"/>
        </a:p>
      </dgm:t>
    </dgm:pt>
    <dgm:pt modelId="{2FB46C65-B288-4986-93AC-58D7F588662E}" type="sibTrans" cxnId="{739C45D6-8E53-4B8F-8E75-4D058D841320}">
      <dgm:prSet/>
      <dgm:spPr/>
      <dgm:t>
        <a:bodyPr/>
        <a:lstStyle/>
        <a:p>
          <a:endParaRPr lang="en-US"/>
        </a:p>
      </dgm:t>
    </dgm:pt>
    <dgm:pt modelId="{8647E519-B847-46CF-9C6D-406C13BB70AB}">
      <dgm:prSet custT="1"/>
      <dgm:spPr/>
      <dgm:t>
        <a:bodyPr/>
        <a:lstStyle/>
        <a:p>
          <a:pPr marL="517525" indent="-290513">
            <a:lnSpc>
              <a:spcPct val="100000"/>
            </a:lnSpc>
            <a:spcBef>
              <a:spcPts val="600"/>
            </a:spcBef>
            <a:spcAft>
              <a:spcPts val="600"/>
            </a:spcAft>
            <a:buFont typeface="+mj-lt"/>
            <a:buNone/>
          </a:pPr>
          <a:r>
            <a:rPr lang="en-US" sz="2000" dirty="0">
              <a:latin typeface="Lato"/>
            </a:rPr>
            <a:t>     a.  Yes</a:t>
          </a:r>
        </a:p>
      </dgm:t>
    </dgm:pt>
    <dgm:pt modelId="{7B902FDB-8BD5-433B-A281-2772782FBC09}" type="parTrans" cxnId="{94963D68-3409-4DA4-8F30-F3EDE926479A}">
      <dgm:prSet/>
      <dgm:spPr/>
      <dgm:t>
        <a:bodyPr/>
        <a:lstStyle/>
        <a:p>
          <a:endParaRPr lang="en-US"/>
        </a:p>
      </dgm:t>
    </dgm:pt>
    <dgm:pt modelId="{9AC37450-0C36-4A72-81C8-2DDA53935320}" type="sibTrans" cxnId="{94963D68-3409-4DA4-8F30-F3EDE926479A}">
      <dgm:prSet/>
      <dgm:spPr/>
      <dgm:t>
        <a:bodyPr/>
        <a:lstStyle/>
        <a:p>
          <a:endParaRPr lang="en-US"/>
        </a:p>
      </dgm:t>
    </dgm:pt>
    <dgm:pt modelId="{25648B24-6D62-4725-AD4E-20209F69B6AF}">
      <dgm:prSet custT="1"/>
      <dgm:spPr/>
      <dgm:t>
        <a:bodyPr/>
        <a:lstStyle/>
        <a:p>
          <a:pPr marL="517525" indent="-290513">
            <a:lnSpc>
              <a:spcPct val="100000"/>
            </a:lnSpc>
            <a:spcBef>
              <a:spcPts val="600"/>
            </a:spcBef>
            <a:spcAft>
              <a:spcPts val="600"/>
            </a:spcAft>
            <a:buFont typeface="+mj-lt"/>
            <a:buNone/>
          </a:pPr>
          <a:r>
            <a:rPr lang="en-US" sz="2000" dirty="0">
              <a:latin typeface="Lato"/>
            </a:rPr>
            <a:t>     b.  No</a:t>
          </a:r>
        </a:p>
      </dgm:t>
    </dgm:pt>
    <dgm:pt modelId="{BB882C2C-C12B-477A-862E-DE5CE0A61501}" type="parTrans" cxnId="{5B37F45A-DD76-4B16-AA94-924B5F65A080}">
      <dgm:prSet/>
      <dgm:spPr/>
      <dgm:t>
        <a:bodyPr/>
        <a:lstStyle/>
        <a:p>
          <a:endParaRPr lang="en-US"/>
        </a:p>
      </dgm:t>
    </dgm:pt>
    <dgm:pt modelId="{77CE4F11-DDFF-4365-908D-064FF2CCDAF1}" type="sibTrans" cxnId="{5B37F45A-DD76-4B16-AA94-924B5F65A080}">
      <dgm:prSet/>
      <dgm:spPr/>
      <dgm:t>
        <a:bodyPr/>
        <a:lstStyle/>
        <a:p>
          <a:endParaRPr lang="en-US"/>
        </a:p>
      </dgm:t>
    </dgm:pt>
    <dgm:pt modelId="{7690460D-225E-4746-A05A-C066D94D1EA0}">
      <dgm:prSet custT="1"/>
      <dgm:spPr/>
      <dgm:t>
        <a:bodyPr/>
        <a:lstStyle/>
        <a:p>
          <a:pPr marL="517525" indent="-290513">
            <a:lnSpc>
              <a:spcPct val="100000"/>
            </a:lnSpc>
            <a:spcBef>
              <a:spcPts val="600"/>
            </a:spcBef>
            <a:spcAft>
              <a:spcPts val="600"/>
            </a:spcAft>
            <a:buFont typeface="+mj-lt"/>
            <a:buNone/>
          </a:pPr>
          <a:endParaRPr lang="en-US" sz="2000" dirty="0">
            <a:latin typeface="Lato"/>
          </a:endParaRPr>
        </a:p>
      </dgm:t>
    </dgm:pt>
    <dgm:pt modelId="{8E35D7E9-9331-4424-881B-A884581ECD7F}" type="parTrans" cxnId="{2CA7CCCA-1253-497F-B0EA-488F4EA01A03}">
      <dgm:prSet/>
      <dgm:spPr/>
      <dgm:t>
        <a:bodyPr/>
        <a:lstStyle/>
        <a:p>
          <a:endParaRPr lang="en-US"/>
        </a:p>
      </dgm:t>
    </dgm:pt>
    <dgm:pt modelId="{CA517F7B-0434-40E6-8963-0DFE122B5376}" type="sibTrans" cxnId="{2CA7CCCA-1253-497F-B0EA-488F4EA01A03}">
      <dgm:prSet/>
      <dgm:spPr/>
      <dgm:t>
        <a:bodyPr/>
        <a:lstStyle/>
        <a:p>
          <a:endParaRPr lang="en-US"/>
        </a:p>
      </dgm:t>
    </dgm:pt>
    <dgm:pt modelId="{F39ACF5E-94D2-4AFE-BC13-A8B4CB0F3476}">
      <dgm:prSet custT="1"/>
      <dgm:spPr/>
      <dgm:t>
        <a:bodyPr/>
        <a:lstStyle/>
        <a:p>
          <a:pPr marL="517525" indent="-290513">
            <a:lnSpc>
              <a:spcPct val="100000"/>
            </a:lnSpc>
            <a:spcBef>
              <a:spcPts val="600"/>
            </a:spcBef>
            <a:spcAft>
              <a:spcPts val="600"/>
            </a:spcAft>
            <a:buFont typeface="+mj-lt"/>
            <a:buNone/>
          </a:pPr>
          <a:r>
            <a:rPr lang="en-US" sz="2000" dirty="0">
              <a:latin typeface="Lato"/>
            </a:rPr>
            <a:t>3.  Do you have a trust that is funded for benefits earned by the group (in total)</a:t>
          </a:r>
          <a:br>
            <a:rPr lang="en-US" sz="2000" dirty="0">
              <a:latin typeface="Lato"/>
            </a:rPr>
          </a:br>
          <a:r>
            <a:rPr lang="en-US" sz="2000" dirty="0">
              <a:latin typeface="Lato"/>
            </a:rPr>
            <a:t>and paid out in retirement?</a:t>
          </a:r>
        </a:p>
      </dgm:t>
    </dgm:pt>
    <dgm:pt modelId="{8A008EB3-085B-4583-AFE3-EA4228A78748}" type="sibTrans" cxnId="{C9136529-6BB8-4E3B-A09B-EB5AACD7CAB9}">
      <dgm:prSet/>
      <dgm:spPr/>
      <dgm:t>
        <a:bodyPr/>
        <a:lstStyle/>
        <a:p>
          <a:endParaRPr lang="en-US"/>
        </a:p>
      </dgm:t>
    </dgm:pt>
    <dgm:pt modelId="{03B1C44D-36D1-4123-A701-B67C92152794}" type="parTrans" cxnId="{C9136529-6BB8-4E3B-A09B-EB5AACD7CAB9}">
      <dgm:prSet/>
      <dgm:spPr/>
      <dgm:t>
        <a:bodyPr/>
        <a:lstStyle/>
        <a:p>
          <a:endParaRPr lang="en-US"/>
        </a:p>
      </dgm:t>
    </dgm:pt>
    <dgm:pt modelId="{35FEF40D-6A77-4C0F-B835-5DB692BADA16}">
      <dgm:prSet custT="1"/>
      <dgm:spPr/>
      <dgm:t>
        <a:bodyPr/>
        <a:lstStyle/>
        <a:p>
          <a:pPr marL="517525" indent="-290513">
            <a:lnSpc>
              <a:spcPct val="100000"/>
            </a:lnSpc>
            <a:spcBef>
              <a:spcPts val="600"/>
            </a:spcBef>
            <a:spcAft>
              <a:spcPts val="600"/>
            </a:spcAft>
            <a:buFont typeface="+mj-lt"/>
            <a:buNone/>
          </a:pPr>
          <a:r>
            <a:rPr lang="en-US" sz="2000" dirty="0">
              <a:latin typeface="Lato"/>
            </a:rPr>
            <a:t>     a. Yes</a:t>
          </a:r>
        </a:p>
      </dgm:t>
    </dgm:pt>
    <dgm:pt modelId="{650A3229-4F74-4481-B3E1-5B881368F0E5}" type="parTrans" cxnId="{B1195082-47E6-4030-B13D-652D221085B6}">
      <dgm:prSet/>
      <dgm:spPr/>
      <dgm:t>
        <a:bodyPr/>
        <a:lstStyle/>
        <a:p>
          <a:endParaRPr lang="en-US"/>
        </a:p>
      </dgm:t>
    </dgm:pt>
    <dgm:pt modelId="{C7409468-E704-4D0E-8621-02741A3FCD4D}" type="sibTrans" cxnId="{B1195082-47E6-4030-B13D-652D221085B6}">
      <dgm:prSet/>
      <dgm:spPr/>
      <dgm:t>
        <a:bodyPr/>
        <a:lstStyle/>
        <a:p>
          <a:endParaRPr lang="en-US"/>
        </a:p>
      </dgm:t>
    </dgm:pt>
    <dgm:pt modelId="{7A197BB2-A10D-43CC-8948-80F9AE2E3EE1}">
      <dgm:prSet custT="1"/>
      <dgm:spPr/>
      <dgm:t>
        <a:bodyPr/>
        <a:lstStyle/>
        <a:p>
          <a:pPr marL="517525" indent="-290513">
            <a:lnSpc>
              <a:spcPct val="100000"/>
            </a:lnSpc>
            <a:spcBef>
              <a:spcPts val="600"/>
            </a:spcBef>
            <a:spcAft>
              <a:spcPts val="600"/>
            </a:spcAft>
            <a:buFont typeface="+mj-lt"/>
            <a:buNone/>
          </a:pPr>
          <a:r>
            <a:rPr lang="en-US" sz="2000" dirty="0">
              <a:latin typeface="Lato"/>
            </a:rPr>
            <a:t>     b. No</a:t>
          </a:r>
          <a:br>
            <a:rPr lang="en-US" sz="2000" dirty="0">
              <a:latin typeface="Lato"/>
            </a:rPr>
          </a:br>
          <a:endParaRPr lang="en-US" sz="2000" dirty="0">
            <a:latin typeface="Lato"/>
          </a:endParaRPr>
        </a:p>
      </dgm:t>
    </dgm:pt>
    <dgm:pt modelId="{81C9BF4A-BD13-45F7-ACB6-C90A6599ED1E}" type="parTrans" cxnId="{E3329683-A41F-4CDC-BFE1-447B263EF57A}">
      <dgm:prSet/>
      <dgm:spPr/>
      <dgm:t>
        <a:bodyPr/>
        <a:lstStyle/>
        <a:p>
          <a:endParaRPr lang="en-US"/>
        </a:p>
      </dgm:t>
    </dgm:pt>
    <dgm:pt modelId="{3B5C0BF2-F162-4796-8030-E9C8A2A47E05}" type="sibTrans" cxnId="{E3329683-A41F-4CDC-BFE1-447B263EF57A}">
      <dgm:prSet/>
      <dgm:spPr/>
      <dgm:t>
        <a:bodyPr/>
        <a:lstStyle/>
        <a:p>
          <a:endParaRPr lang="en-US"/>
        </a:p>
      </dgm:t>
    </dgm:pt>
    <dgm:pt modelId="{A48DA220-4AEB-43EE-9308-DD54276B27FB}" type="pres">
      <dgm:prSet presAssocID="{40AC1B36-41E4-4D8F-BD33-B7A91BF6CEC7}" presName="linear" presStyleCnt="0">
        <dgm:presLayoutVars>
          <dgm:animLvl val="lvl"/>
          <dgm:resizeHandles val="exact"/>
        </dgm:presLayoutVars>
      </dgm:prSet>
      <dgm:spPr/>
    </dgm:pt>
    <dgm:pt modelId="{C4CED8F3-9F03-42F0-B397-BD186A819EEB}" type="pres">
      <dgm:prSet presAssocID="{7E6936C9-7CCF-4D80-8A5B-F4ADF21E1551}" presName="parentText" presStyleLbl="node1" presStyleIdx="0" presStyleCnt="1" custScaleY="94553" custLinFactNeighborX="-870" custLinFactNeighborY="774">
        <dgm:presLayoutVars>
          <dgm:chMax val="0"/>
          <dgm:bulletEnabled val="1"/>
        </dgm:presLayoutVars>
      </dgm:prSet>
      <dgm:spPr/>
    </dgm:pt>
    <dgm:pt modelId="{0BC561C0-FB95-4B87-8714-CA00322443A5}" type="pres">
      <dgm:prSet presAssocID="{7E6936C9-7CCF-4D80-8A5B-F4ADF21E1551}" presName="childText" presStyleLbl="revTx" presStyleIdx="0" presStyleCnt="1" custScaleY="101457">
        <dgm:presLayoutVars>
          <dgm:bulletEnabled val="1"/>
        </dgm:presLayoutVars>
      </dgm:prSet>
      <dgm:spPr/>
    </dgm:pt>
  </dgm:ptLst>
  <dgm:cxnLst>
    <dgm:cxn modelId="{4B051E01-FECF-487F-9E76-0BE541F874D7}" type="presOf" srcId="{7690460D-225E-4746-A05A-C066D94D1EA0}" destId="{0BC561C0-FB95-4B87-8714-CA00322443A5}" srcOrd="0" destOrd="7" presId="urn:microsoft.com/office/officeart/2005/8/layout/vList2"/>
    <dgm:cxn modelId="{A5071A03-7048-4586-B6B7-4374B847989C}" srcId="{40AC1B36-41E4-4D8F-BD33-B7A91BF6CEC7}" destId="{7E6936C9-7CCF-4D80-8A5B-F4ADF21E1551}" srcOrd="0" destOrd="0" parTransId="{2492648E-31CC-44F7-9122-C9E5C02B588A}" sibTransId="{884AA398-D2BE-4FB8-B156-4829CAB67B9C}"/>
    <dgm:cxn modelId="{98ED9703-735D-4731-8564-218AB2FC9E04}" type="presOf" srcId="{7E6936C9-7CCF-4D80-8A5B-F4ADF21E1551}" destId="{C4CED8F3-9F03-42F0-B397-BD186A819EEB}" srcOrd="0" destOrd="0" presId="urn:microsoft.com/office/officeart/2005/8/layout/vList2"/>
    <dgm:cxn modelId="{DC22E203-6C0C-429A-9E29-FE94164FD06C}" type="presOf" srcId="{7A197BB2-A10D-43CC-8948-80F9AE2E3EE1}" destId="{0BC561C0-FB95-4B87-8714-CA00322443A5}" srcOrd="0" destOrd="3" presId="urn:microsoft.com/office/officeart/2005/8/layout/vList2"/>
    <dgm:cxn modelId="{D6A4E20F-06AA-4A83-80D5-E5A798FA97C2}" srcId="{7E6936C9-7CCF-4D80-8A5B-F4ADF21E1551}" destId="{E2A7295E-B9AF-4A4C-A31C-57E143E2107C}" srcOrd="0" destOrd="0" parTransId="{313D627A-291A-43C4-A721-F1257F27746D}" sibTransId="{FC5935F6-6067-4A28-A16A-CF897F64103C}"/>
    <dgm:cxn modelId="{D0CE9320-EEDA-4B58-94A3-FD517D272E3E}" type="presOf" srcId="{25648B24-6D62-4725-AD4E-20209F69B6AF}" destId="{0BC561C0-FB95-4B87-8714-CA00322443A5}" srcOrd="0" destOrd="6" presId="urn:microsoft.com/office/officeart/2005/8/layout/vList2"/>
    <dgm:cxn modelId="{C9136529-6BB8-4E3B-A09B-EB5AACD7CAB9}" srcId="{7E6936C9-7CCF-4D80-8A5B-F4ADF21E1551}" destId="{F39ACF5E-94D2-4AFE-BC13-A8B4CB0F3476}" srcOrd="1" destOrd="0" parTransId="{03B1C44D-36D1-4123-A701-B67C92152794}" sibTransId="{8A008EB3-085B-4583-AFE3-EA4228A78748}"/>
    <dgm:cxn modelId="{31F71045-7EA2-48A4-BDB2-84F51C9255CC}" type="presOf" srcId="{1E29AD56-901A-49E3-8A73-6DDA9615F244}" destId="{0BC561C0-FB95-4B87-8714-CA00322443A5}" srcOrd="0" destOrd="4" presId="urn:microsoft.com/office/officeart/2005/8/layout/vList2"/>
    <dgm:cxn modelId="{94963D68-3409-4DA4-8F30-F3EDE926479A}" srcId="{1E29AD56-901A-49E3-8A73-6DDA9615F244}" destId="{8647E519-B847-46CF-9C6D-406C13BB70AB}" srcOrd="0" destOrd="0" parTransId="{7B902FDB-8BD5-433B-A281-2772782FBC09}" sibTransId="{9AC37450-0C36-4A72-81C8-2DDA53935320}"/>
    <dgm:cxn modelId="{E8D48B70-A567-47E8-B947-15998094126F}" type="presOf" srcId="{35FEF40D-6A77-4C0F-B835-5DB692BADA16}" destId="{0BC561C0-FB95-4B87-8714-CA00322443A5}" srcOrd="0" destOrd="2" presId="urn:microsoft.com/office/officeart/2005/8/layout/vList2"/>
    <dgm:cxn modelId="{5B37F45A-DD76-4B16-AA94-924B5F65A080}" srcId="{1E29AD56-901A-49E3-8A73-6DDA9615F244}" destId="{25648B24-6D62-4725-AD4E-20209F69B6AF}" srcOrd="1" destOrd="0" parTransId="{BB882C2C-C12B-477A-862E-DE5CE0A61501}" sibTransId="{77CE4F11-DDFF-4365-908D-064FF2CCDAF1}"/>
    <dgm:cxn modelId="{B1195082-47E6-4030-B13D-652D221085B6}" srcId="{7E6936C9-7CCF-4D80-8A5B-F4ADF21E1551}" destId="{35FEF40D-6A77-4C0F-B835-5DB692BADA16}" srcOrd="2" destOrd="0" parTransId="{650A3229-4F74-4481-B3E1-5B881368F0E5}" sibTransId="{C7409468-E704-4D0E-8621-02741A3FCD4D}"/>
    <dgm:cxn modelId="{E3329683-A41F-4CDC-BFE1-447B263EF57A}" srcId="{7E6936C9-7CCF-4D80-8A5B-F4ADF21E1551}" destId="{7A197BB2-A10D-43CC-8948-80F9AE2E3EE1}" srcOrd="3" destOrd="0" parTransId="{81C9BF4A-BD13-45F7-ACB6-C90A6599ED1E}" sibTransId="{3B5C0BF2-F162-4796-8030-E9C8A2A47E05}"/>
    <dgm:cxn modelId="{1C456E86-77A2-49B7-8147-2D0DDDDAD8E5}" type="presOf" srcId="{F39ACF5E-94D2-4AFE-BC13-A8B4CB0F3476}" destId="{0BC561C0-FB95-4B87-8714-CA00322443A5}" srcOrd="0" destOrd="1" presId="urn:microsoft.com/office/officeart/2005/8/layout/vList2"/>
    <dgm:cxn modelId="{D0FAB586-7755-4DD7-B29A-73B7A75721B0}" type="presOf" srcId="{E2A7295E-B9AF-4A4C-A31C-57E143E2107C}" destId="{0BC561C0-FB95-4B87-8714-CA00322443A5}" srcOrd="0" destOrd="0" presId="urn:microsoft.com/office/officeart/2005/8/layout/vList2"/>
    <dgm:cxn modelId="{4A196492-43BA-419E-A429-B5B184D42112}" type="presOf" srcId="{8647E519-B847-46CF-9C6D-406C13BB70AB}" destId="{0BC561C0-FB95-4B87-8714-CA00322443A5}" srcOrd="0" destOrd="5" presId="urn:microsoft.com/office/officeart/2005/8/layout/vList2"/>
    <dgm:cxn modelId="{47C20DBE-B9D4-49E6-AAA7-0D2C073A75CA}" type="presOf" srcId="{40AC1B36-41E4-4D8F-BD33-B7A91BF6CEC7}" destId="{A48DA220-4AEB-43EE-9308-DD54276B27FB}" srcOrd="0" destOrd="0" presId="urn:microsoft.com/office/officeart/2005/8/layout/vList2"/>
    <dgm:cxn modelId="{2CA7CCCA-1253-497F-B0EA-488F4EA01A03}" srcId="{1E29AD56-901A-49E3-8A73-6DDA9615F244}" destId="{7690460D-225E-4746-A05A-C066D94D1EA0}" srcOrd="2" destOrd="0" parTransId="{8E35D7E9-9331-4424-881B-A884581ECD7F}" sibTransId="{CA517F7B-0434-40E6-8963-0DFE122B5376}"/>
    <dgm:cxn modelId="{739C45D6-8E53-4B8F-8E75-4D058D841320}" srcId="{7A197BB2-A10D-43CC-8948-80F9AE2E3EE1}" destId="{1E29AD56-901A-49E3-8A73-6DDA9615F244}" srcOrd="0" destOrd="0" parTransId="{47082EB1-5DAA-4760-A9C8-FAB66A547D4A}" sibTransId="{2FB46C65-B288-4986-93AC-58D7F588662E}"/>
    <dgm:cxn modelId="{09BBBF03-EDF0-4784-84AF-A1D2D49012C8}" type="presParOf" srcId="{A48DA220-4AEB-43EE-9308-DD54276B27FB}" destId="{C4CED8F3-9F03-42F0-B397-BD186A819EEB}" srcOrd="0" destOrd="0" presId="urn:microsoft.com/office/officeart/2005/8/layout/vList2"/>
    <dgm:cxn modelId="{6EDB9829-3E12-4CA2-B8E4-A989FA8D2777}" type="presParOf" srcId="{A48DA220-4AEB-43EE-9308-DD54276B27FB}" destId="{0BC561C0-FB95-4B87-8714-CA00322443A5}"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AC1B36-41E4-4D8F-BD33-B7A91BF6CEC7}"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E6936C9-7CCF-4D80-8A5B-F4ADF21E1551}">
      <dgm:prSet custT="1"/>
      <dgm:spPr/>
      <dgm:t>
        <a:bodyPr/>
        <a:lstStyle/>
        <a:p>
          <a:r>
            <a:rPr lang="en-US" sz="2400" dirty="0">
              <a:latin typeface="Lato"/>
            </a:rPr>
            <a:t>Questions to the audience</a:t>
          </a:r>
        </a:p>
      </dgm:t>
    </dgm:pt>
    <dgm:pt modelId="{2492648E-31CC-44F7-9122-C9E5C02B588A}" type="parTrans" cxnId="{A5071A03-7048-4586-B6B7-4374B847989C}">
      <dgm:prSet/>
      <dgm:spPr/>
      <dgm:t>
        <a:bodyPr/>
        <a:lstStyle/>
        <a:p>
          <a:endParaRPr lang="en-US" sz="2000">
            <a:latin typeface="Lato"/>
          </a:endParaRPr>
        </a:p>
      </dgm:t>
    </dgm:pt>
    <dgm:pt modelId="{884AA398-D2BE-4FB8-B156-4829CAB67B9C}" type="sibTrans" cxnId="{A5071A03-7048-4586-B6B7-4374B847989C}">
      <dgm:prSet/>
      <dgm:spPr/>
      <dgm:t>
        <a:bodyPr/>
        <a:lstStyle/>
        <a:p>
          <a:endParaRPr lang="en-US" sz="2000">
            <a:latin typeface="Lato"/>
          </a:endParaRPr>
        </a:p>
      </dgm:t>
    </dgm:pt>
    <dgm:pt modelId="{E2A7295E-B9AF-4A4C-A31C-57E143E2107C}">
      <dgm:prSet custT="1"/>
      <dgm:spPr/>
      <dgm:t>
        <a:bodyPr/>
        <a:lstStyle/>
        <a:p>
          <a:pPr marL="517525" indent="-290513">
            <a:lnSpc>
              <a:spcPct val="100000"/>
            </a:lnSpc>
            <a:spcBef>
              <a:spcPts val="600"/>
            </a:spcBef>
            <a:spcAft>
              <a:spcPts val="600"/>
            </a:spcAft>
            <a:buFont typeface="+mj-lt"/>
            <a:buAutoNum type="arabicPeriod"/>
          </a:pPr>
          <a:endParaRPr lang="en-US" sz="2000" dirty="0">
            <a:latin typeface="Lato"/>
          </a:endParaRPr>
        </a:p>
      </dgm:t>
    </dgm:pt>
    <dgm:pt modelId="{313D627A-291A-43C4-A721-F1257F27746D}" type="parTrans" cxnId="{D6A4E20F-06AA-4A83-80D5-E5A798FA97C2}">
      <dgm:prSet/>
      <dgm:spPr/>
      <dgm:t>
        <a:bodyPr/>
        <a:lstStyle/>
        <a:p>
          <a:endParaRPr lang="en-US" sz="2000">
            <a:latin typeface="Lato"/>
          </a:endParaRPr>
        </a:p>
      </dgm:t>
    </dgm:pt>
    <dgm:pt modelId="{FC5935F6-6067-4A28-A16A-CF897F64103C}" type="sibTrans" cxnId="{D6A4E20F-06AA-4A83-80D5-E5A798FA97C2}">
      <dgm:prSet/>
      <dgm:spPr/>
      <dgm:t>
        <a:bodyPr/>
        <a:lstStyle/>
        <a:p>
          <a:endParaRPr lang="en-US" sz="2000">
            <a:latin typeface="Lato"/>
          </a:endParaRPr>
        </a:p>
      </dgm:t>
    </dgm:pt>
    <dgm:pt modelId="{F39ACF5E-94D2-4AFE-BC13-A8B4CB0F3476}">
      <dgm:prSet custT="1"/>
      <dgm:spPr/>
      <dgm:t>
        <a:bodyPr/>
        <a:lstStyle/>
        <a:p>
          <a:pPr marL="517525" indent="-290513">
            <a:lnSpc>
              <a:spcPct val="100000"/>
            </a:lnSpc>
            <a:spcBef>
              <a:spcPts val="600"/>
            </a:spcBef>
            <a:spcAft>
              <a:spcPts val="600"/>
            </a:spcAft>
            <a:buFont typeface="+mj-lt"/>
            <a:buNone/>
          </a:pPr>
          <a:r>
            <a:rPr lang="en-US" sz="2000" dirty="0">
              <a:latin typeface="Lato"/>
            </a:rPr>
            <a:t>5.  What types of benefits does your District fund during active years of service via a trust?</a:t>
          </a:r>
        </a:p>
      </dgm:t>
    </dgm:pt>
    <dgm:pt modelId="{03B1C44D-36D1-4123-A701-B67C92152794}" type="parTrans" cxnId="{C9136529-6BB8-4E3B-A09B-EB5AACD7CAB9}">
      <dgm:prSet/>
      <dgm:spPr/>
      <dgm:t>
        <a:bodyPr/>
        <a:lstStyle/>
        <a:p>
          <a:endParaRPr lang="en-US"/>
        </a:p>
      </dgm:t>
    </dgm:pt>
    <dgm:pt modelId="{8A008EB3-085B-4583-AFE3-EA4228A78748}" type="sibTrans" cxnId="{C9136529-6BB8-4E3B-A09B-EB5AACD7CAB9}">
      <dgm:prSet/>
      <dgm:spPr/>
      <dgm:t>
        <a:bodyPr/>
        <a:lstStyle/>
        <a:p>
          <a:endParaRPr lang="en-US"/>
        </a:p>
      </dgm:t>
    </dgm:pt>
    <dgm:pt modelId="{8647E519-B847-46CF-9C6D-406C13BB70AB}">
      <dgm:prSet custT="1"/>
      <dgm:spPr/>
      <dgm:t>
        <a:bodyPr/>
        <a:lstStyle/>
        <a:p>
          <a:pPr marL="517525" indent="-290513">
            <a:lnSpc>
              <a:spcPct val="100000"/>
            </a:lnSpc>
            <a:spcBef>
              <a:spcPts val="600"/>
            </a:spcBef>
            <a:spcAft>
              <a:spcPts val="600"/>
            </a:spcAft>
            <a:buFont typeface="+mj-lt"/>
            <a:buNone/>
          </a:pPr>
          <a:r>
            <a:rPr lang="en-US" sz="2000" dirty="0">
              <a:latin typeface="Lato"/>
            </a:rPr>
            <a:t>     a.  HRA benefit</a:t>
          </a:r>
        </a:p>
      </dgm:t>
    </dgm:pt>
    <dgm:pt modelId="{7B902FDB-8BD5-433B-A281-2772782FBC09}" type="parTrans" cxnId="{94963D68-3409-4DA4-8F30-F3EDE926479A}">
      <dgm:prSet/>
      <dgm:spPr/>
      <dgm:t>
        <a:bodyPr/>
        <a:lstStyle/>
        <a:p>
          <a:endParaRPr lang="en-US"/>
        </a:p>
      </dgm:t>
    </dgm:pt>
    <dgm:pt modelId="{9AC37450-0C36-4A72-81C8-2DDA53935320}" type="sibTrans" cxnId="{94963D68-3409-4DA4-8F30-F3EDE926479A}">
      <dgm:prSet/>
      <dgm:spPr/>
      <dgm:t>
        <a:bodyPr/>
        <a:lstStyle/>
        <a:p>
          <a:endParaRPr lang="en-US"/>
        </a:p>
      </dgm:t>
    </dgm:pt>
    <dgm:pt modelId="{25648B24-6D62-4725-AD4E-20209F69B6AF}">
      <dgm:prSet custT="1"/>
      <dgm:spPr/>
      <dgm:t>
        <a:bodyPr/>
        <a:lstStyle/>
        <a:p>
          <a:pPr marL="517525" indent="-290513">
            <a:lnSpc>
              <a:spcPct val="100000"/>
            </a:lnSpc>
            <a:spcBef>
              <a:spcPts val="600"/>
            </a:spcBef>
            <a:spcAft>
              <a:spcPts val="600"/>
            </a:spcAft>
            <a:buFont typeface="+mj-lt"/>
            <a:buNone/>
          </a:pPr>
          <a:r>
            <a:rPr lang="en-US" sz="2000" dirty="0">
              <a:latin typeface="Lato"/>
            </a:rPr>
            <a:t>     b.  403(b) benefit</a:t>
          </a:r>
        </a:p>
      </dgm:t>
    </dgm:pt>
    <dgm:pt modelId="{BB882C2C-C12B-477A-862E-DE5CE0A61501}" type="parTrans" cxnId="{5B37F45A-DD76-4B16-AA94-924B5F65A080}">
      <dgm:prSet/>
      <dgm:spPr/>
      <dgm:t>
        <a:bodyPr/>
        <a:lstStyle/>
        <a:p>
          <a:endParaRPr lang="en-US"/>
        </a:p>
      </dgm:t>
    </dgm:pt>
    <dgm:pt modelId="{77CE4F11-DDFF-4365-908D-064FF2CCDAF1}" type="sibTrans" cxnId="{5B37F45A-DD76-4B16-AA94-924B5F65A080}">
      <dgm:prSet/>
      <dgm:spPr/>
      <dgm:t>
        <a:bodyPr/>
        <a:lstStyle/>
        <a:p>
          <a:endParaRPr lang="en-US"/>
        </a:p>
      </dgm:t>
    </dgm:pt>
    <dgm:pt modelId="{7690460D-225E-4746-A05A-C066D94D1EA0}">
      <dgm:prSet custT="1"/>
      <dgm:spPr/>
      <dgm:t>
        <a:bodyPr/>
        <a:lstStyle/>
        <a:p>
          <a:pPr marL="517525" indent="-290513">
            <a:lnSpc>
              <a:spcPct val="100000"/>
            </a:lnSpc>
            <a:spcBef>
              <a:spcPts val="600"/>
            </a:spcBef>
            <a:spcAft>
              <a:spcPts val="600"/>
            </a:spcAft>
            <a:buFont typeface="+mj-lt"/>
            <a:buNone/>
          </a:pPr>
          <a:endParaRPr lang="en-US" sz="2000" dirty="0">
            <a:latin typeface="Lato"/>
          </a:endParaRPr>
        </a:p>
      </dgm:t>
    </dgm:pt>
    <dgm:pt modelId="{8E35D7E9-9331-4424-881B-A884581ECD7F}" type="parTrans" cxnId="{2CA7CCCA-1253-497F-B0EA-488F4EA01A03}">
      <dgm:prSet/>
      <dgm:spPr/>
      <dgm:t>
        <a:bodyPr/>
        <a:lstStyle/>
        <a:p>
          <a:endParaRPr lang="en-US"/>
        </a:p>
      </dgm:t>
    </dgm:pt>
    <dgm:pt modelId="{CA517F7B-0434-40E6-8963-0DFE122B5376}" type="sibTrans" cxnId="{2CA7CCCA-1253-497F-B0EA-488F4EA01A03}">
      <dgm:prSet/>
      <dgm:spPr/>
      <dgm:t>
        <a:bodyPr/>
        <a:lstStyle/>
        <a:p>
          <a:endParaRPr lang="en-US"/>
        </a:p>
      </dgm:t>
    </dgm:pt>
    <dgm:pt modelId="{BFD360D7-C861-4C04-83DA-690D19D4516C}">
      <dgm:prSet custT="1"/>
      <dgm:spPr/>
      <dgm:t>
        <a:bodyPr/>
        <a:lstStyle/>
        <a:p>
          <a:pPr marL="517525" indent="-290513">
            <a:lnSpc>
              <a:spcPct val="100000"/>
            </a:lnSpc>
            <a:spcBef>
              <a:spcPts val="600"/>
            </a:spcBef>
            <a:spcAft>
              <a:spcPts val="600"/>
            </a:spcAft>
            <a:buFont typeface="+mj-lt"/>
            <a:buNone/>
          </a:pPr>
          <a:r>
            <a:rPr lang="en-US" sz="2000" dirty="0">
              <a:latin typeface="Lato"/>
            </a:rPr>
            <a:t>     c.  Both</a:t>
          </a:r>
        </a:p>
      </dgm:t>
    </dgm:pt>
    <dgm:pt modelId="{A2E5DF23-7C17-4BBC-92AB-EC59AD944BB5}" type="parTrans" cxnId="{FA8866B7-89C5-4C7D-BFF3-87E4BD2CEB37}">
      <dgm:prSet/>
      <dgm:spPr/>
      <dgm:t>
        <a:bodyPr/>
        <a:lstStyle/>
        <a:p>
          <a:endParaRPr lang="en-US"/>
        </a:p>
      </dgm:t>
    </dgm:pt>
    <dgm:pt modelId="{15755313-7929-4B67-B888-061CCF36B72A}" type="sibTrans" cxnId="{FA8866B7-89C5-4C7D-BFF3-87E4BD2CEB37}">
      <dgm:prSet/>
      <dgm:spPr/>
      <dgm:t>
        <a:bodyPr/>
        <a:lstStyle/>
        <a:p>
          <a:endParaRPr lang="en-US"/>
        </a:p>
      </dgm:t>
    </dgm:pt>
    <dgm:pt modelId="{40076A57-9A91-474C-A858-ECE438533E3D}">
      <dgm:prSet custT="1"/>
      <dgm:spPr/>
      <dgm:t>
        <a:bodyPr/>
        <a:lstStyle/>
        <a:p>
          <a:pPr marL="517525" indent="-290513">
            <a:lnSpc>
              <a:spcPct val="100000"/>
            </a:lnSpc>
            <a:spcBef>
              <a:spcPts val="600"/>
            </a:spcBef>
            <a:spcAft>
              <a:spcPts val="600"/>
            </a:spcAft>
            <a:buFont typeface="+mj-lt"/>
            <a:buNone/>
          </a:pPr>
          <a:r>
            <a:rPr lang="en-US" sz="2000" dirty="0">
              <a:latin typeface="Lato"/>
            </a:rPr>
            <a:t>6.  Is the District maintaining separate fund balances for each benefit type and funding arrangement?</a:t>
          </a:r>
        </a:p>
      </dgm:t>
    </dgm:pt>
    <dgm:pt modelId="{C49392E4-AE69-4D09-A230-74DAFA0C5BED}" type="parTrans" cxnId="{618FB292-F49D-47A3-894F-BF3F951CF7D7}">
      <dgm:prSet/>
      <dgm:spPr/>
      <dgm:t>
        <a:bodyPr/>
        <a:lstStyle/>
        <a:p>
          <a:endParaRPr lang="en-US"/>
        </a:p>
      </dgm:t>
    </dgm:pt>
    <dgm:pt modelId="{202A3F6F-8431-44FF-964C-0FC7CCCA26A7}" type="sibTrans" cxnId="{618FB292-F49D-47A3-894F-BF3F951CF7D7}">
      <dgm:prSet/>
      <dgm:spPr/>
      <dgm:t>
        <a:bodyPr/>
        <a:lstStyle/>
        <a:p>
          <a:endParaRPr lang="en-US"/>
        </a:p>
      </dgm:t>
    </dgm:pt>
    <dgm:pt modelId="{FB343AD4-B871-4C38-82D2-10963A06710C}">
      <dgm:prSet custT="1"/>
      <dgm:spPr/>
      <dgm:t>
        <a:bodyPr/>
        <a:lstStyle/>
        <a:p>
          <a:pPr marL="517525" indent="-290513">
            <a:lnSpc>
              <a:spcPct val="100000"/>
            </a:lnSpc>
            <a:spcBef>
              <a:spcPts val="600"/>
            </a:spcBef>
            <a:spcAft>
              <a:spcPts val="600"/>
            </a:spcAft>
            <a:buFont typeface="+mj-lt"/>
            <a:buNone/>
          </a:pPr>
          <a:endParaRPr lang="en-US" sz="2000" dirty="0">
            <a:latin typeface="Lato"/>
          </a:endParaRPr>
        </a:p>
      </dgm:t>
    </dgm:pt>
    <dgm:pt modelId="{11AE5674-5834-4981-ACB7-3086FA5E7BBF}" type="parTrans" cxnId="{143D9CCB-59EF-451F-AC0B-424E774FCFAE}">
      <dgm:prSet/>
      <dgm:spPr/>
      <dgm:t>
        <a:bodyPr/>
        <a:lstStyle/>
        <a:p>
          <a:endParaRPr lang="en-US"/>
        </a:p>
      </dgm:t>
    </dgm:pt>
    <dgm:pt modelId="{EC2051F7-C012-4A0C-9B8D-D5E450977E0B}" type="sibTrans" cxnId="{143D9CCB-59EF-451F-AC0B-424E774FCFAE}">
      <dgm:prSet/>
      <dgm:spPr/>
      <dgm:t>
        <a:bodyPr/>
        <a:lstStyle/>
        <a:p>
          <a:endParaRPr lang="en-US"/>
        </a:p>
      </dgm:t>
    </dgm:pt>
    <dgm:pt modelId="{F95DD962-FA2F-4A8C-B331-66F412C3B24F}">
      <dgm:prSet custT="1"/>
      <dgm:spPr/>
      <dgm:t>
        <a:bodyPr/>
        <a:lstStyle/>
        <a:p>
          <a:pPr marL="517525" indent="-290513">
            <a:lnSpc>
              <a:spcPct val="100000"/>
            </a:lnSpc>
            <a:spcBef>
              <a:spcPts val="600"/>
            </a:spcBef>
            <a:spcAft>
              <a:spcPts val="600"/>
            </a:spcAft>
            <a:buFont typeface="+mj-lt"/>
            <a:buNone/>
          </a:pPr>
          <a:r>
            <a:rPr lang="en-US" sz="2000" dirty="0">
              <a:latin typeface="Lato"/>
            </a:rPr>
            <a:t>     a. Yes</a:t>
          </a:r>
        </a:p>
      </dgm:t>
    </dgm:pt>
    <dgm:pt modelId="{81DA3A0C-21FC-4353-8A4C-6EB544B2294E}" type="parTrans" cxnId="{458D3389-F636-4464-B1DF-E99DD5DF9020}">
      <dgm:prSet/>
      <dgm:spPr/>
      <dgm:t>
        <a:bodyPr/>
        <a:lstStyle/>
        <a:p>
          <a:endParaRPr lang="en-US"/>
        </a:p>
      </dgm:t>
    </dgm:pt>
    <dgm:pt modelId="{E815FEBD-ACFE-4BD9-B16F-20F8D863C2F2}" type="sibTrans" cxnId="{458D3389-F636-4464-B1DF-E99DD5DF9020}">
      <dgm:prSet/>
      <dgm:spPr/>
      <dgm:t>
        <a:bodyPr/>
        <a:lstStyle/>
        <a:p>
          <a:endParaRPr lang="en-US"/>
        </a:p>
      </dgm:t>
    </dgm:pt>
    <dgm:pt modelId="{ED7007D9-9A79-481D-9F5F-BA610A4C7FB5}">
      <dgm:prSet custT="1"/>
      <dgm:spPr/>
      <dgm:t>
        <a:bodyPr/>
        <a:lstStyle/>
        <a:p>
          <a:pPr marL="517525" indent="-290513">
            <a:lnSpc>
              <a:spcPct val="100000"/>
            </a:lnSpc>
            <a:spcBef>
              <a:spcPts val="600"/>
            </a:spcBef>
            <a:spcAft>
              <a:spcPts val="600"/>
            </a:spcAft>
            <a:buFont typeface="+mj-lt"/>
            <a:buNone/>
          </a:pPr>
          <a:r>
            <a:rPr lang="en-US" sz="2000" dirty="0">
              <a:latin typeface="Lato"/>
            </a:rPr>
            <a:t>     b. No</a:t>
          </a:r>
        </a:p>
      </dgm:t>
    </dgm:pt>
    <dgm:pt modelId="{AD66B558-8E97-4A8F-BC02-F5D3A83AC51B}" type="parTrans" cxnId="{48BE00D4-41A7-4977-B851-8745D8A1CC56}">
      <dgm:prSet/>
      <dgm:spPr/>
      <dgm:t>
        <a:bodyPr/>
        <a:lstStyle/>
        <a:p>
          <a:endParaRPr lang="en-US"/>
        </a:p>
      </dgm:t>
    </dgm:pt>
    <dgm:pt modelId="{21EC529B-7DD9-4377-9592-4D7EA71F6F23}" type="sibTrans" cxnId="{48BE00D4-41A7-4977-B851-8745D8A1CC56}">
      <dgm:prSet/>
      <dgm:spPr/>
      <dgm:t>
        <a:bodyPr/>
        <a:lstStyle/>
        <a:p>
          <a:endParaRPr lang="en-US"/>
        </a:p>
      </dgm:t>
    </dgm:pt>
    <dgm:pt modelId="{151F8308-E6B2-4C93-A4B6-676B98CC4979}">
      <dgm:prSet custT="1"/>
      <dgm:spPr/>
      <dgm:t>
        <a:bodyPr/>
        <a:lstStyle/>
        <a:p>
          <a:pPr marL="517525" indent="-290513">
            <a:lnSpc>
              <a:spcPct val="100000"/>
            </a:lnSpc>
            <a:spcBef>
              <a:spcPts val="600"/>
            </a:spcBef>
            <a:spcAft>
              <a:spcPts val="600"/>
            </a:spcAft>
            <a:buFont typeface="+mj-lt"/>
            <a:buNone/>
          </a:pPr>
          <a:r>
            <a:rPr lang="en-US" sz="2000" dirty="0">
              <a:latin typeface="Lato"/>
            </a:rPr>
            <a:t>     c. Unsure</a:t>
          </a:r>
        </a:p>
      </dgm:t>
    </dgm:pt>
    <dgm:pt modelId="{3E172BD1-969F-4345-B4A0-AFF1DB9F2078}" type="parTrans" cxnId="{A6C1D218-6C59-46BB-9335-76288118D063}">
      <dgm:prSet/>
      <dgm:spPr/>
      <dgm:t>
        <a:bodyPr/>
        <a:lstStyle/>
        <a:p>
          <a:endParaRPr lang="en-US"/>
        </a:p>
      </dgm:t>
    </dgm:pt>
    <dgm:pt modelId="{2C85336D-00B6-41FD-907C-439F280D0298}" type="sibTrans" cxnId="{A6C1D218-6C59-46BB-9335-76288118D063}">
      <dgm:prSet/>
      <dgm:spPr/>
      <dgm:t>
        <a:bodyPr/>
        <a:lstStyle/>
        <a:p>
          <a:endParaRPr lang="en-US"/>
        </a:p>
      </dgm:t>
    </dgm:pt>
    <dgm:pt modelId="{A48DA220-4AEB-43EE-9308-DD54276B27FB}" type="pres">
      <dgm:prSet presAssocID="{40AC1B36-41E4-4D8F-BD33-B7A91BF6CEC7}" presName="linear" presStyleCnt="0">
        <dgm:presLayoutVars>
          <dgm:animLvl val="lvl"/>
          <dgm:resizeHandles val="exact"/>
        </dgm:presLayoutVars>
      </dgm:prSet>
      <dgm:spPr/>
    </dgm:pt>
    <dgm:pt modelId="{C4CED8F3-9F03-42F0-B397-BD186A819EEB}" type="pres">
      <dgm:prSet presAssocID="{7E6936C9-7CCF-4D80-8A5B-F4ADF21E1551}" presName="parentText" presStyleLbl="node1" presStyleIdx="0" presStyleCnt="1" custScaleY="94553" custLinFactNeighborX="-870" custLinFactNeighborY="774">
        <dgm:presLayoutVars>
          <dgm:chMax val="0"/>
          <dgm:bulletEnabled val="1"/>
        </dgm:presLayoutVars>
      </dgm:prSet>
      <dgm:spPr/>
    </dgm:pt>
    <dgm:pt modelId="{0BC561C0-FB95-4B87-8714-CA00322443A5}" type="pres">
      <dgm:prSet presAssocID="{7E6936C9-7CCF-4D80-8A5B-F4ADF21E1551}" presName="childText" presStyleLbl="revTx" presStyleIdx="0" presStyleCnt="1" custScaleY="101457">
        <dgm:presLayoutVars>
          <dgm:bulletEnabled val="1"/>
        </dgm:presLayoutVars>
      </dgm:prSet>
      <dgm:spPr/>
    </dgm:pt>
  </dgm:ptLst>
  <dgm:cxnLst>
    <dgm:cxn modelId="{4B051E01-FECF-487F-9E76-0BE541F874D7}" type="presOf" srcId="{7690460D-225E-4746-A05A-C066D94D1EA0}" destId="{0BC561C0-FB95-4B87-8714-CA00322443A5}" srcOrd="0" destOrd="10" presId="urn:microsoft.com/office/officeart/2005/8/layout/vList2"/>
    <dgm:cxn modelId="{A5071A03-7048-4586-B6B7-4374B847989C}" srcId="{40AC1B36-41E4-4D8F-BD33-B7A91BF6CEC7}" destId="{7E6936C9-7CCF-4D80-8A5B-F4ADF21E1551}" srcOrd="0" destOrd="0" parTransId="{2492648E-31CC-44F7-9122-C9E5C02B588A}" sibTransId="{884AA398-D2BE-4FB8-B156-4829CAB67B9C}"/>
    <dgm:cxn modelId="{98ED9703-735D-4731-8564-218AB2FC9E04}" type="presOf" srcId="{7E6936C9-7CCF-4D80-8A5B-F4ADF21E1551}" destId="{C4CED8F3-9F03-42F0-B397-BD186A819EEB}" srcOrd="0" destOrd="0" presId="urn:microsoft.com/office/officeart/2005/8/layout/vList2"/>
    <dgm:cxn modelId="{D6A4E20F-06AA-4A83-80D5-E5A798FA97C2}" srcId="{7E6936C9-7CCF-4D80-8A5B-F4ADF21E1551}" destId="{E2A7295E-B9AF-4A4C-A31C-57E143E2107C}" srcOrd="0" destOrd="0" parTransId="{313D627A-291A-43C4-A721-F1257F27746D}" sibTransId="{FC5935F6-6067-4A28-A16A-CF897F64103C}"/>
    <dgm:cxn modelId="{0926DB10-39B2-4263-B316-5A86E778D8AB}" type="presOf" srcId="{151F8308-E6B2-4C93-A4B6-676B98CC4979}" destId="{0BC561C0-FB95-4B87-8714-CA00322443A5}" srcOrd="0" destOrd="9" presId="urn:microsoft.com/office/officeart/2005/8/layout/vList2"/>
    <dgm:cxn modelId="{A6C1D218-6C59-46BB-9335-76288118D063}" srcId="{F39ACF5E-94D2-4AFE-BC13-A8B4CB0F3476}" destId="{151F8308-E6B2-4C93-A4B6-676B98CC4979}" srcOrd="7" destOrd="0" parTransId="{3E172BD1-969F-4345-B4A0-AFF1DB9F2078}" sibTransId="{2C85336D-00B6-41FD-907C-439F280D0298}"/>
    <dgm:cxn modelId="{C62D3F1A-59AA-40BB-99F5-957E4779AD1E}" type="presOf" srcId="{F95DD962-FA2F-4A8C-B331-66F412C3B24F}" destId="{0BC561C0-FB95-4B87-8714-CA00322443A5}" srcOrd="0" destOrd="7" presId="urn:microsoft.com/office/officeart/2005/8/layout/vList2"/>
    <dgm:cxn modelId="{D0CE9320-EEDA-4B58-94A3-FD517D272E3E}" type="presOf" srcId="{25648B24-6D62-4725-AD4E-20209F69B6AF}" destId="{0BC561C0-FB95-4B87-8714-CA00322443A5}" srcOrd="0" destOrd="3" presId="urn:microsoft.com/office/officeart/2005/8/layout/vList2"/>
    <dgm:cxn modelId="{C9136529-6BB8-4E3B-A09B-EB5AACD7CAB9}" srcId="{7E6936C9-7CCF-4D80-8A5B-F4ADF21E1551}" destId="{F39ACF5E-94D2-4AFE-BC13-A8B4CB0F3476}" srcOrd="1" destOrd="0" parTransId="{03B1C44D-36D1-4123-A701-B67C92152794}" sibTransId="{8A008EB3-085B-4583-AFE3-EA4228A78748}"/>
    <dgm:cxn modelId="{94963D68-3409-4DA4-8F30-F3EDE926479A}" srcId="{F39ACF5E-94D2-4AFE-BC13-A8B4CB0F3476}" destId="{8647E519-B847-46CF-9C6D-406C13BB70AB}" srcOrd="0" destOrd="0" parTransId="{7B902FDB-8BD5-433B-A281-2772782FBC09}" sibTransId="{9AC37450-0C36-4A72-81C8-2DDA53935320}"/>
    <dgm:cxn modelId="{5B37F45A-DD76-4B16-AA94-924B5F65A080}" srcId="{F39ACF5E-94D2-4AFE-BC13-A8B4CB0F3476}" destId="{25648B24-6D62-4725-AD4E-20209F69B6AF}" srcOrd="1" destOrd="0" parTransId="{BB882C2C-C12B-477A-862E-DE5CE0A61501}" sibTransId="{77CE4F11-DDFF-4365-908D-064FF2CCDAF1}"/>
    <dgm:cxn modelId="{8B9A197F-794C-432D-9810-4D55AAE892DA}" type="presOf" srcId="{FB343AD4-B871-4C38-82D2-10963A06710C}" destId="{0BC561C0-FB95-4B87-8714-CA00322443A5}" srcOrd="0" destOrd="5" presId="urn:microsoft.com/office/officeart/2005/8/layout/vList2"/>
    <dgm:cxn modelId="{1C456E86-77A2-49B7-8147-2D0DDDDAD8E5}" type="presOf" srcId="{F39ACF5E-94D2-4AFE-BC13-A8B4CB0F3476}" destId="{0BC561C0-FB95-4B87-8714-CA00322443A5}" srcOrd="0" destOrd="1" presId="urn:microsoft.com/office/officeart/2005/8/layout/vList2"/>
    <dgm:cxn modelId="{D0FAB586-7755-4DD7-B29A-73B7A75721B0}" type="presOf" srcId="{E2A7295E-B9AF-4A4C-A31C-57E143E2107C}" destId="{0BC561C0-FB95-4B87-8714-CA00322443A5}" srcOrd="0" destOrd="0" presId="urn:microsoft.com/office/officeart/2005/8/layout/vList2"/>
    <dgm:cxn modelId="{7501AA87-9C20-495C-9BD9-21ED0860F53A}" type="presOf" srcId="{BFD360D7-C861-4C04-83DA-690D19D4516C}" destId="{0BC561C0-FB95-4B87-8714-CA00322443A5}" srcOrd="0" destOrd="4" presId="urn:microsoft.com/office/officeart/2005/8/layout/vList2"/>
    <dgm:cxn modelId="{458D3389-F636-4464-B1DF-E99DD5DF9020}" srcId="{F39ACF5E-94D2-4AFE-BC13-A8B4CB0F3476}" destId="{F95DD962-FA2F-4A8C-B331-66F412C3B24F}" srcOrd="5" destOrd="0" parTransId="{81DA3A0C-21FC-4353-8A4C-6EB544B2294E}" sibTransId="{E815FEBD-ACFE-4BD9-B16F-20F8D863C2F2}"/>
    <dgm:cxn modelId="{4A196492-43BA-419E-A429-B5B184D42112}" type="presOf" srcId="{8647E519-B847-46CF-9C6D-406C13BB70AB}" destId="{0BC561C0-FB95-4B87-8714-CA00322443A5}" srcOrd="0" destOrd="2" presId="urn:microsoft.com/office/officeart/2005/8/layout/vList2"/>
    <dgm:cxn modelId="{618FB292-F49D-47A3-894F-BF3F951CF7D7}" srcId="{F39ACF5E-94D2-4AFE-BC13-A8B4CB0F3476}" destId="{40076A57-9A91-474C-A858-ECE438533E3D}" srcOrd="4" destOrd="0" parTransId="{C49392E4-AE69-4D09-A230-74DAFA0C5BED}" sibTransId="{202A3F6F-8431-44FF-964C-0FC7CCCA26A7}"/>
    <dgm:cxn modelId="{FA8866B7-89C5-4C7D-BFF3-87E4BD2CEB37}" srcId="{F39ACF5E-94D2-4AFE-BC13-A8B4CB0F3476}" destId="{BFD360D7-C861-4C04-83DA-690D19D4516C}" srcOrd="2" destOrd="0" parTransId="{A2E5DF23-7C17-4BBC-92AB-EC59AD944BB5}" sibTransId="{15755313-7929-4B67-B888-061CCF36B72A}"/>
    <dgm:cxn modelId="{47C20DBE-B9D4-49E6-AAA7-0D2C073A75CA}" type="presOf" srcId="{40AC1B36-41E4-4D8F-BD33-B7A91BF6CEC7}" destId="{A48DA220-4AEB-43EE-9308-DD54276B27FB}" srcOrd="0" destOrd="0" presId="urn:microsoft.com/office/officeart/2005/8/layout/vList2"/>
    <dgm:cxn modelId="{964DD7C7-8664-48D0-B6E4-2A65FF0C35FF}" type="presOf" srcId="{40076A57-9A91-474C-A858-ECE438533E3D}" destId="{0BC561C0-FB95-4B87-8714-CA00322443A5}" srcOrd="0" destOrd="6" presId="urn:microsoft.com/office/officeart/2005/8/layout/vList2"/>
    <dgm:cxn modelId="{2CA7CCCA-1253-497F-B0EA-488F4EA01A03}" srcId="{F39ACF5E-94D2-4AFE-BC13-A8B4CB0F3476}" destId="{7690460D-225E-4746-A05A-C066D94D1EA0}" srcOrd="8" destOrd="0" parTransId="{8E35D7E9-9331-4424-881B-A884581ECD7F}" sibTransId="{CA517F7B-0434-40E6-8963-0DFE122B5376}"/>
    <dgm:cxn modelId="{143D9CCB-59EF-451F-AC0B-424E774FCFAE}" srcId="{F39ACF5E-94D2-4AFE-BC13-A8B4CB0F3476}" destId="{FB343AD4-B871-4C38-82D2-10963A06710C}" srcOrd="3" destOrd="0" parTransId="{11AE5674-5834-4981-ACB7-3086FA5E7BBF}" sibTransId="{EC2051F7-C012-4A0C-9B8D-D5E450977E0B}"/>
    <dgm:cxn modelId="{48BE00D4-41A7-4977-B851-8745D8A1CC56}" srcId="{F39ACF5E-94D2-4AFE-BC13-A8B4CB0F3476}" destId="{ED7007D9-9A79-481D-9F5F-BA610A4C7FB5}" srcOrd="6" destOrd="0" parTransId="{AD66B558-8E97-4A8F-BC02-F5D3A83AC51B}" sibTransId="{21EC529B-7DD9-4377-9592-4D7EA71F6F23}"/>
    <dgm:cxn modelId="{85001AEB-43A4-4308-944B-7474D727F560}" type="presOf" srcId="{ED7007D9-9A79-481D-9F5F-BA610A4C7FB5}" destId="{0BC561C0-FB95-4B87-8714-CA00322443A5}" srcOrd="0" destOrd="8" presId="urn:microsoft.com/office/officeart/2005/8/layout/vList2"/>
    <dgm:cxn modelId="{09BBBF03-EDF0-4784-84AF-A1D2D49012C8}" type="presParOf" srcId="{A48DA220-4AEB-43EE-9308-DD54276B27FB}" destId="{C4CED8F3-9F03-42F0-B397-BD186A819EEB}" srcOrd="0" destOrd="0" presId="urn:microsoft.com/office/officeart/2005/8/layout/vList2"/>
    <dgm:cxn modelId="{6EDB9829-3E12-4CA2-B8E4-A989FA8D2777}" type="presParOf" srcId="{A48DA220-4AEB-43EE-9308-DD54276B27FB}" destId="{0BC561C0-FB95-4B87-8714-CA00322443A5}"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AC1B36-41E4-4D8F-BD33-B7A91BF6CEC7}"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E6936C9-7CCF-4D80-8A5B-F4ADF21E1551}">
      <dgm:prSet custT="1"/>
      <dgm:spPr/>
      <dgm:t>
        <a:bodyPr/>
        <a:lstStyle/>
        <a:p>
          <a:r>
            <a:rPr lang="en-US" sz="2400" dirty="0">
              <a:latin typeface="Lato"/>
            </a:rPr>
            <a:t>Questions to the audience</a:t>
          </a:r>
        </a:p>
      </dgm:t>
    </dgm:pt>
    <dgm:pt modelId="{2492648E-31CC-44F7-9122-C9E5C02B588A}" type="parTrans" cxnId="{A5071A03-7048-4586-B6B7-4374B847989C}">
      <dgm:prSet/>
      <dgm:spPr/>
      <dgm:t>
        <a:bodyPr/>
        <a:lstStyle/>
        <a:p>
          <a:endParaRPr lang="en-US" sz="2000">
            <a:latin typeface="Lato"/>
          </a:endParaRPr>
        </a:p>
      </dgm:t>
    </dgm:pt>
    <dgm:pt modelId="{884AA398-D2BE-4FB8-B156-4829CAB67B9C}" type="sibTrans" cxnId="{A5071A03-7048-4586-B6B7-4374B847989C}">
      <dgm:prSet/>
      <dgm:spPr/>
      <dgm:t>
        <a:bodyPr/>
        <a:lstStyle/>
        <a:p>
          <a:endParaRPr lang="en-US" sz="2000">
            <a:latin typeface="Lato"/>
          </a:endParaRPr>
        </a:p>
      </dgm:t>
    </dgm:pt>
    <dgm:pt modelId="{E2A7295E-B9AF-4A4C-A31C-57E143E2107C}">
      <dgm:prSet custT="1"/>
      <dgm:spPr/>
      <dgm:t>
        <a:bodyPr/>
        <a:lstStyle/>
        <a:p>
          <a:pPr marL="517525" indent="-290513">
            <a:lnSpc>
              <a:spcPct val="100000"/>
            </a:lnSpc>
            <a:spcBef>
              <a:spcPts val="600"/>
            </a:spcBef>
            <a:spcAft>
              <a:spcPts val="600"/>
            </a:spcAft>
            <a:buFont typeface="+mj-lt"/>
            <a:buAutoNum type="arabicPeriod"/>
          </a:pPr>
          <a:endParaRPr lang="en-US" sz="2000" dirty="0">
            <a:latin typeface="Lato"/>
          </a:endParaRPr>
        </a:p>
      </dgm:t>
    </dgm:pt>
    <dgm:pt modelId="{313D627A-291A-43C4-A721-F1257F27746D}" type="parTrans" cxnId="{D6A4E20F-06AA-4A83-80D5-E5A798FA97C2}">
      <dgm:prSet/>
      <dgm:spPr/>
      <dgm:t>
        <a:bodyPr/>
        <a:lstStyle/>
        <a:p>
          <a:endParaRPr lang="en-US" sz="2000">
            <a:latin typeface="Lato"/>
          </a:endParaRPr>
        </a:p>
      </dgm:t>
    </dgm:pt>
    <dgm:pt modelId="{FC5935F6-6067-4A28-A16A-CF897F64103C}" type="sibTrans" cxnId="{D6A4E20F-06AA-4A83-80D5-E5A798FA97C2}">
      <dgm:prSet/>
      <dgm:spPr/>
      <dgm:t>
        <a:bodyPr/>
        <a:lstStyle/>
        <a:p>
          <a:endParaRPr lang="en-US" sz="2000">
            <a:latin typeface="Lato"/>
          </a:endParaRPr>
        </a:p>
      </dgm:t>
    </dgm:pt>
    <dgm:pt modelId="{F39ACF5E-94D2-4AFE-BC13-A8B4CB0F3476}">
      <dgm:prSet custT="1"/>
      <dgm:spPr/>
      <dgm:t>
        <a:bodyPr/>
        <a:lstStyle/>
        <a:p>
          <a:pPr marL="517525" indent="-290513">
            <a:lnSpc>
              <a:spcPct val="100000"/>
            </a:lnSpc>
            <a:spcBef>
              <a:spcPts val="600"/>
            </a:spcBef>
            <a:spcAft>
              <a:spcPts val="600"/>
            </a:spcAft>
            <a:buFont typeface="+mj-lt"/>
            <a:buNone/>
          </a:pPr>
          <a:r>
            <a:rPr lang="en-US" sz="2000" dirty="0">
              <a:latin typeface="Lato"/>
            </a:rPr>
            <a:t>7.  Are funds </a:t>
          </a:r>
          <a:r>
            <a:rPr lang="en-US" sz="2000" u="sng" dirty="0">
              <a:latin typeface="Lato"/>
            </a:rPr>
            <a:t>deposited</a:t>
          </a:r>
          <a:r>
            <a:rPr lang="en-US" sz="2000" dirty="0">
              <a:latin typeface="Lato"/>
            </a:rPr>
            <a:t> into the trust eligible for categorical aid?</a:t>
          </a:r>
        </a:p>
      </dgm:t>
    </dgm:pt>
    <dgm:pt modelId="{03B1C44D-36D1-4123-A701-B67C92152794}" type="parTrans" cxnId="{C9136529-6BB8-4E3B-A09B-EB5AACD7CAB9}">
      <dgm:prSet/>
      <dgm:spPr/>
      <dgm:t>
        <a:bodyPr/>
        <a:lstStyle/>
        <a:p>
          <a:endParaRPr lang="en-US"/>
        </a:p>
      </dgm:t>
    </dgm:pt>
    <dgm:pt modelId="{8A008EB3-085B-4583-AFE3-EA4228A78748}" type="sibTrans" cxnId="{C9136529-6BB8-4E3B-A09B-EB5AACD7CAB9}">
      <dgm:prSet/>
      <dgm:spPr/>
      <dgm:t>
        <a:bodyPr/>
        <a:lstStyle/>
        <a:p>
          <a:endParaRPr lang="en-US"/>
        </a:p>
      </dgm:t>
    </dgm:pt>
    <dgm:pt modelId="{7690460D-225E-4746-A05A-C066D94D1EA0}">
      <dgm:prSet custT="1"/>
      <dgm:spPr/>
      <dgm:t>
        <a:bodyPr/>
        <a:lstStyle/>
        <a:p>
          <a:pPr marL="517525" indent="-290513">
            <a:lnSpc>
              <a:spcPct val="100000"/>
            </a:lnSpc>
            <a:spcBef>
              <a:spcPts val="600"/>
            </a:spcBef>
            <a:spcAft>
              <a:spcPts val="600"/>
            </a:spcAft>
            <a:buFont typeface="+mj-lt"/>
            <a:buNone/>
          </a:pPr>
          <a:endParaRPr lang="en-US" sz="2000" dirty="0">
            <a:latin typeface="Lato"/>
          </a:endParaRPr>
        </a:p>
      </dgm:t>
    </dgm:pt>
    <dgm:pt modelId="{8E35D7E9-9331-4424-881B-A884581ECD7F}" type="parTrans" cxnId="{2CA7CCCA-1253-497F-B0EA-488F4EA01A03}">
      <dgm:prSet/>
      <dgm:spPr/>
      <dgm:t>
        <a:bodyPr/>
        <a:lstStyle/>
        <a:p>
          <a:endParaRPr lang="en-US"/>
        </a:p>
      </dgm:t>
    </dgm:pt>
    <dgm:pt modelId="{CA517F7B-0434-40E6-8963-0DFE122B5376}" type="sibTrans" cxnId="{2CA7CCCA-1253-497F-B0EA-488F4EA01A03}">
      <dgm:prSet/>
      <dgm:spPr/>
      <dgm:t>
        <a:bodyPr/>
        <a:lstStyle/>
        <a:p>
          <a:endParaRPr lang="en-US"/>
        </a:p>
      </dgm:t>
    </dgm:pt>
    <dgm:pt modelId="{F95DD962-FA2F-4A8C-B331-66F412C3B24F}">
      <dgm:prSet custT="1"/>
      <dgm:spPr/>
      <dgm:t>
        <a:bodyPr/>
        <a:lstStyle/>
        <a:p>
          <a:pPr marL="517525" indent="-290513">
            <a:lnSpc>
              <a:spcPct val="100000"/>
            </a:lnSpc>
            <a:spcBef>
              <a:spcPts val="600"/>
            </a:spcBef>
            <a:spcAft>
              <a:spcPts val="600"/>
            </a:spcAft>
            <a:buFont typeface="+mj-lt"/>
            <a:buNone/>
          </a:pPr>
          <a:r>
            <a:rPr lang="en-US" sz="2000" dirty="0">
              <a:latin typeface="Lato"/>
            </a:rPr>
            <a:t>     a. Only those for post employment funding earned/paid at retirement</a:t>
          </a:r>
        </a:p>
      </dgm:t>
    </dgm:pt>
    <dgm:pt modelId="{81DA3A0C-21FC-4353-8A4C-6EB544B2294E}" type="parTrans" cxnId="{458D3389-F636-4464-B1DF-E99DD5DF9020}">
      <dgm:prSet/>
      <dgm:spPr/>
      <dgm:t>
        <a:bodyPr/>
        <a:lstStyle/>
        <a:p>
          <a:endParaRPr lang="en-US"/>
        </a:p>
      </dgm:t>
    </dgm:pt>
    <dgm:pt modelId="{E815FEBD-ACFE-4BD9-B16F-20F8D863C2F2}" type="sibTrans" cxnId="{458D3389-F636-4464-B1DF-E99DD5DF9020}">
      <dgm:prSet/>
      <dgm:spPr/>
      <dgm:t>
        <a:bodyPr/>
        <a:lstStyle/>
        <a:p>
          <a:endParaRPr lang="en-US"/>
        </a:p>
      </dgm:t>
    </dgm:pt>
    <dgm:pt modelId="{ED7007D9-9A79-481D-9F5F-BA610A4C7FB5}">
      <dgm:prSet custT="1"/>
      <dgm:spPr/>
      <dgm:t>
        <a:bodyPr/>
        <a:lstStyle/>
        <a:p>
          <a:pPr marL="517525" indent="-290513">
            <a:lnSpc>
              <a:spcPct val="100000"/>
            </a:lnSpc>
            <a:spcBef>
              <a:spcPts val="600"/>
            </a:spcBef>
            <a:spcAft>
              <a:spcPts val="600"/>
            </a:spcAft>
            <a:buFont typeface="+mj-lt"/>
            <a:buNone/>
          </a:pPr>
          <a:r>
            <a:rPr lang="en-US" sz="2000" dirty="0">
              <a:latin typeface="Lato"/>
            </a:rPr>
            <a:t>     b. Only those actively-funded post employment benefits</a:t>
          </a:r>
        </a:p>
      </dgm:t>
    </dgm:pt>
    <dgm:pt modelId="{AD66B558-8E97-4A8F-BC02-F5D3A83AC51B}" type="parTrans" cxnId="{48BE00D4-41A7-4977-B851-8745D8A1CC56}">
      <dgm:prSet/>
      <dgm:spPr/>
      <dgm:t>
        <a:bodyPr/>
        <a:lstStyle/>
        <a:p>
          <a:endParaRPr lang="en-US"/>
        </a:p>
      </dgm:t>
    </dgm:pt>
    <dgm:pt modelId="{21EC529B-7DD9-4377-9592-4D7EA71F6F23}" type="sibTrans" cxnId="{48BE00D4-41A7-4977-B851-8745D8A1CC56}">
      <dgm:prSet/>
      <dgm:spPr/>
      <dgm:t>
        <a:bodyPr/>
        <a:lstStyle/>
        <a:p>
          <a:endParaRPr lang="en-US"/>
        </a:p>
      </dgm:t>
    </dgm:pt>
    <dgm:pt modelId="{151F8308-E6B2-4C93-A4B6-676B98CC4979}">
      <dgm:prSet custT="1"/>
      <dgm:spPr/>
      <dgm:t>
        <a:bodyPr/>
        <a:lstStyle/>
        <a:p>
          <a:pPr marL="517525" indent="-290513">
            <a:lnSpc>
              <a:spcPct val="100000"/>
            </a:lnSpc>
            <a:spcBef>
              <a:spcPts val="600"/>
            </a:spcBef>
            <a:spcAft>
              <a:spcPts val="600"/>
            </a:spcAft>
            <a:buFont typeface="+mj-lt"/>
            <a:buNone/>
          </a:pPr>
          <a:r>
            <a:rPr lang="en-US" sz="2000" dirty="0">
              <a:latin typeface="Lato"/>
            </a:rPr>
            <a:t>     c.  Both</a:t>
          </a:r>
        </a:p>
      </dgm:t>
    </dgm:pt>
    <dgm:pt modelId="{3E172BD1-969F-4345-B4A0-AFF1DB9F2078}" type="parTrans" cxnId="{A6C1D218-6C59-46BB-9335-76288118D063}">
      <dgm:prSet/>
      <dgm:spPr/>
      <dgm:t>
        <a:bodyPr/>
        <a:lstStyle/>
        <a:p>
          <a:endParaRPr lang="en-US"/>
        </a:p>
      </dgm:t>
    </dgm:pt>
    <dgm:pt modelId="{2C85336D-00B6-41FD-907C-439F280D0298}" type="sibTrans" cxnId="{A6C1D218-6C59-46BB-9335-76288118D063}">
      <dgm:prSet/>
      <dgm:spPr/>
      <dgm:t>
        <a:bodyPr/>
        <a:lstStyle/>
        <a:p>
          <a:endParaRPr lang="en-US"/>
        </a:p>
      </dgm:t>
    </dgm:pt>
    <dgm:pt modelId="{A48DA220-4AEB-43EE-9308-DD54276B27FB}" type="pres">
      <dgm:prSet presAssocID="{40AC1B36-41E4-4D8F-BD33-B7A91BF6CEC7}" presName="linear" presStyleCnt="0">
        <dgm:presLayoutVars>
          <dgm:animLvl val="lvl"/>
          <dgm:resizeHandles val="exact"/>
        </dgm:presLayoutVars>
      </dgm:prSet>
      <dgm:spPr/>
    </dgm:pt>
    <dgm:pt modelId="{C4CED8F3-9F03-42F0-B397-BD186A819EEB}" type="pres">
      <dgm:prSet presAssocID="{7E6936C9-7CCF-4D80-8A5B-F4ADF21E1551}" presName="parentText" presStyleLbl="node1" presStyleIdx="0" presStyleCnt="1" custScaleY="94553" custLinFactNeighborX="-870" custLinFactNeighborY="774">
        <dgm:presLayoutVars>
          <dgm:chMax val="0"/>
          <dgm:bulletEnabled val="1"/>
        </dgm:presLayoutVars>
      </dgm:prSet>
      <dgm:spPr/>
    </dgm:pt>
    <dgm:pt modelId="{0BC561C0-FB95-4B87-8714-CA00322443A5}" type="pres">
      <dgm:prSet presAssocID="{7E6936C9-7CCF-4D80-8A5B-F4ADF21E1551}" presName="childText" presStyleLbl="revTx" presStyleIdx="0" presStyleCnt="1" custScaleY="101457">
        <dgm:presLayoutVars>
          <dgm:bulletEnabled val="1"/>
        </dgm:presLayoutVars>
      </dgm:prSet>
      <dgm:spPr/>
    </dgm:pt>
  </dgm:ptLst>
  <dgm:cxnLst>
    <dgm:cxn modelId="{4B051E01-FECF-487F-9E76-0BE541F874D7}" type="presOf" srcId="{7690460D-225E-4746-A05A-C066D94D1EA0}" destId="{0BC561C0-FB95-4B87-8714-CA00322443A5}" srcOrd="0" destOrd="5" presId="urn:microsoft.com/office/officeart/2005/8/layout/vList2"/>
    <dgm:cxn modelId="{A5071A03-7048-4586-B6B7-4374B847989C}" srcId="{40AC1B36-41E4-4D8F-BD33-B7A91BF6CEC7}" destId="{7E6936C9-7CCF-4D80-8A5B-F4ADF21E1551}" srcOrd="0" destOrd="0" parTransId="{2492648E-31CC-44F7-9122-C9E5C02B588A}" sibTransId="{884AA398-D2BE-4FB8-B156-4829CAB67B9C}"/>
    <dgm:cxn modelId="{98ED9703-735D-4731-8564-218AB2FC9E04}" type="presOf" srcId="{7E6936C9-7CCF-4D80-8A5B-F4ADF21E1551}" destId="{C4CED8F3-9F03-42F0-B397-BD186A819EEB}" srcOrd="0" destOrd="0" presId="urn:microsoft.com/office/officeart/2005/8/layout/vList2"/>
    <dgm:cxn modelId="{D6A4E20F-06AA-4A83-80D5-E5A798FA97C2}" srcId="{7E6936C9-7CCF-4D80-8A5B-F4ADF21E1551}" destId="{E2A7295E-B9AF-4A4C-A31C-57E143E2107C}" srcOrd="0" destOrd="0" parTransId="{313D627A-291A-43C4-A721-F1257F27746D}" sibTransId="{FC5935F6-6067-4A28-A16A-CF897F64103C}"/>
    <dgm:cxn modelId="{0926DB10-39B2-4263-B316-5A86E778D8AB}" type="presOf" srcId="{151F8308-E6B2-4C93-A4B6-676B98CC4979}" destId="{0BC561C0-FB95-4B87-8714-CA00322443A5}" srcOrd="0" destOrd="4" presId="urn:microsoft.com/office/officeart/2005/8/layout/vList2"/>
    <dgm:cxn modelId="{A6C1D218-6C59-46BB-9335-76288118D063}" srcId="{F39ACF5E-94D2-4AFE-BC13-A8B4CB0F3476}" destId="{151F8308-E6B2-4C93-A4B6-676B98CC4979}" srcOrd="2" destOrd="0" parTransId="{3E172BD1-969F-4345-B4A0-AFF1DB9F2078}" sibTransId="{2C85336D-00B6-41FD-907C-439F280D0298}"/>
    <dgm:cxn modelId="{C62D3F1A-59AA-40BB-99F5-957E4779AD1E}" type="presOf" srcId="{F95DD962-FA2F-4A8C-B331-66F412C3B24F}" destId="{0BC561C0-FB95-4B87-8714-CA00322443A5}" srcOrd="0" destOrd="2" presId="urn:microsoft.com/office/officeart/2005/8/layout/vList2"/>
    <dgm:cxn modelId="{C9136529-6BB8-4E3B-A09B-EB5AACD7CAB9}" srcId="{7E6936C9-7CCF-4D80-8A5B-F4ADF21E1551}" destId="{F39ACF5E-94D2-4AFE-BC13-A8B4CB0F3476}" srcOrd="1" destOrd="0" parTransId="{03B1C44D-36D1-4123-A701-B67C92152794}" sibTransId="{8A008EB3-085B-4583-AFE3-EA4228A78748}"/>
    <dgm:cxn modelId="{1C456E86-77A2-49B7-8147-2D0DDDDAD8E5}" type="presOf" srcId="{F39ACF5E-94D2-4AFE-BC13-A8B4CB0F3476}" destId="{0BC561C0-FB95-4B87-8714-CA00322443A5}" srcOrd="0" destOrd="1" presId="urn:microsoft.com/office/officeart/2005/8/layout/vList2"/>
    <dgm:cxn modelId="{D0FAB586-7755-4DD7-B29A-73B7A75721B0}" type="presOf" srcId="{E2A7295E-B9AF-4A4C-A31C-57E143E2107C}" destId="{0BC561C0-FB95-4B87-8714-CA00322443A5}" srcOrd="0" destOrd="0" presId="urn:microsoft.com/office/officeart/2005/8/layout/vList2"/>
    <dgm:cxn modelId="{458D3389-F636-4464-B1DF-E99DD5DF9020}" srcId="{F39ACF5E-94D2-4AFE-BC13-A8B4CB0F3476}" destId="{F95DD962-FA2F-4A8C-B331-66F412C3B24F}" srcOrd="0" destOrd="0" parTransId="{81DA3A0C-21FC-4353-8A4C-6EB544B2294E}" sibTransId="{E815FEBD-ACFE-4BD9-B16F-20F8D863C2F2}"/>
    <dgm:cxn modelId="{47C20DBE-B9D4-49E6-AAA7-0D2C073A75CA}" type="presOf" srcId="{40AC1B36-41E4-4D8F-BD33-B7A91BF6CEC7}" destId="{A48DA220-4AEB-43EE-9308-DD54276B27FB}" srcOrd="0" destOrd="0" presId="urn:microsoft.com/office/officeart/2005/8/layout/vList2"/>
    <dgm:cxn modelId="{2CA7CCCA-1253-497F-B0EA-488F4EA01A03}" srcId="{F39ACF5E-94D2-4AFE-BC13-A8B4CB0F3476}" destId="{7690460D-225E-4746-A05A-C066D94D1EA0}" srcOrd="3" destOrd="0" parTransId="{8E35D7E9-9331-4424-881B-A884581ECD7F}" sibTransId="{CA517F7B-0434-40E6-8963-0DFE122B5376}"/>
    <dgm:cxn modelId="{48BE00D4-41A7-4977-B851-8745D8A1CC56}" srcId="{F39ACF5E-94D2-4AFE-BC13-A8B4CB0F3476}" destId="{ED7007D9-9A79-481D-9F5F-BA610A4C7FB5}" srcOrd="1" destOrd="0" parTransId="{AD66B558-8E97-4A8F-BC02-F5D3A83AC51B}" sibTransId="{21EC529B-7DD9-4377-9592-4D7EA71F6F23}"/>
    <dgm:cxn modelId="{85001AEB-43A4-4308-944B-7474D727F560}" type="presOf" srcId="{ED7007D9-9A79-481D-9F5F-BA610A4C7FB5}" destId="{0BC561C0-FB95-4B87-8714-CA00322443A5}" srcOrd="0" destOrd="3" presId="urn:microsoft.com/office/officeart/2005/8/layout/vList2"/>
    <dgm:cxn modelId="{09BBBF03-EDF0-4784-84AF-A1D2D49012C8}" type="presParOf" srcId="{A48DA220-4AEB-43EE-9308-DD54276B27FB}" destId="{C4CED8F3-9F03-42F0-B397-BD186A819EEB}" srcOrd="0" destOrd="0" presId="urn:microsoft.com/office/officeart/2005/8/layout/vList2"/>
    <dgm:cxn modelId="{6EDB9829-3E12-4CA2-B8E4-A989FA8D2777}" type="presParOf" srcId="{A48DA220-4AEB-43EE-9308-DD54276B27FB}" destId="{0BC561C0-FB95-4B87-8714-CA00322443A5}"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0AC1B36-41E4-4D8F-BD33-B7A91BF6CEC7}"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E6936C9-7CCF-4D80-8A5B-F4ADF21E1551}">
      <dgm:prSet custT="1"/>
      <dgm:spPr/>
      <dgm:t>
        <a:bodyPr/>
        <a:lstStyle/>
        <a:p>
          <a:r>
            <a:rPr lang="en-US" sz="2400" dirty="0">
              <a:latin typeface="Lato"/>
            </a:rPr>
            <a:t>Questions to the audience regarding COBRA</a:t>
          </a:r>
        </a:p>
      </dgm:t>
    </dgm:pt>
    <dgm:pt modelId="{2492648E-31CC-44F7-9122-C9E5C02B588A}" type="parTrans" cxnId="{A5071A03-7048-4586-B6B7-4374B847989C}">
      <dgm:prSet/>
      <dgm:spPr/>
      <dgm:t>
        <a:bodyPr/>
        <a:lstStyle/>
        <a:p>
          <a:endParaRPr lang="en-US" sz="2000">
            <a:latin typeface="Lato"/>
          </a:endParaRPr>
        </a:p>
      </dgm:t>
    </dgm:pt>
    <dgm:pt modelId="{884AA398-D2BE-4FB8-B156-4829CAB67B9C}" type="sibTrans" cxnId="{A5071A03-7048-4586-B6B7-4374B847989C}">
      <dgm:prSet/>
      <dgm:spPr/>
      <dgm:t>
        <a:bodyPr/>
        <a:lstStyle/>
        <a:p>
          <a:endParaRPr lang="en-US" sz="2000">
            <a:latin typeface="Lato"/>
          </a:endParaRPr>
        </a:p>
      </dgm:t>
    </dgm:pt>
    <dgm:pt modelId="{E2A7295E-B9AF-4A4C-A31C-57E143E2107C}">
      <dgm:prSet custT="1"/>
      <dgm:spPr/>
      <dgm:t>
        <a:bodyPr/>
        <a:lstStyle/>
        <a:p>
          <a:pPr marL="517525" indent="-290513">
            <a:lnSpc>
              <a:spcPct val="100000"/>
            </a:lnSpc>
            <a:spcBef>
              <a:spcPts val="600"/>
            </a:spcBef>
            <a:spcAft>
              <a:spcPts val="600"/>
            </a:spcAft>
            <a:buFont typeface="+mj-lt"/>
            <a:buAutoNum type="arabicPeriod"/>
          </a:pPr>
          <a:endParaRPr lang="en-US" sz="2000" dirty="0">
            <a:latin typeface="Lato"/>
          </a:endParaRPr>
        </a:p>
      </dgm:t>
    </dgm:pt>
    <dgm:pt modelId="{313D627A-291A-43C4-A721-F1257F27746D}" type="parTrans" cxnId="{D6A4E20F-06AA-4A83-80D5-E5A798FA97C2}">
      <dgm:prSet/>
      <dgm:spPr/>
      <dgm:t>
        <a:bodyPr/>
        <a:lstStyle/>
        <a:p>
          <a:endParaRPr lang="en-US" sz="2000">
            <a:latin typeface="Lato"/>
          </a:endParaRPr>
        </a:p>
      </dgm:t>
    </dgm:pt>
    <dgm:pt modelId="{FC5935F6-6067-4A28-A16A-CF897F64103C}" type="sibTrans" cxnId="{D6A4E20F-06AA-4A83-80D5-E5A798FA97C2}">
      <dgm:prSet/>
      <dgm:spPr/>
      <dgm:t>
        <a:bodyPr/>
        <a:lstStyle/>
        <a:p>
          <a:endParaRPr lang="en-US" sz="2000">
            <a:latin typeface="Lato"/>
          </a:endParaRPr>
        </a:p>
      </dgm:t>
    </dgm:pt>
    <dgm:pt modelId="{F39ACF5E-94D2-4AFE-BC13-A8B4CB0F3476}">
      <dgm:prSet custT="1"/>
      <dgm:spPr/>
      <dgm:t>
        <a:bodyPr/>
        <a:lstStyle/>
        <a:p>
          <a:pPr marL="517525" indent="-290513">
            <a:lnSpc>
              <a:spcPct val="100000"/>
            </a:lnSpc>
            <a:spcBef>
              <a:spcPts val="600"/>
            </a:spcBef>
            <a:spcAft>
              <a:spcPts val="600"/>
            </a:spcAft>
            <a:buFont typeface="+mj-lt"/>
            <a:buNone/>
          </a:pPr>
          <a:r>
            <a:rPr lang="en-US" sz="2000" dirty="0">
              <a:latin typeface="Lato"/>
            </a:rPr>
            <a:t>7. Can the District have an OPEB liability when COBRA is all that is offered?</a:t>
          </a:r>
        </a:p>
      </dgm:t>
    </dgm:pt>
    <dgm:pt modelId="{03B1C44D-36D1-4123-A701-B67C92152794}" type="parTrans" cxnId="{C9136529-6BB8-4E3B-A09B-EB5AACD7CAB9}">
      <dgm:prSet/>
      <dgm:spPr/>
      <dgm:t>
        <a:bodyPr/>
        <a:lstStyle/>
        <a:p>
          <a:endParaRPr lang="en-US"/>
        </a:p>
      </dgm:t>
    </dgm:pt>
    <dgm:pt modelId="{8A008EB3-085B-4583-AFE3-EA4228A78748}" type="sibTrans" cxnId="{C9136529-6BB8-4E3B-A09B-EB5AACD7CAB9}">
      <dgm:prSet/>
      <dgm:spPr/>
      <dgm:t>
        <a:bodyPr/>
        <a:lstStyle/>
        <a:p>
          <a:endParaRPr lang="en-US"/>
        </a:p>
      </dgm:t>
    </dgm:pt>
    <dgm:pt modelId="{7690460D-225E-4746-A05A-C066D94D1EA0}">
      <dgm:prSet custT="1"/>
      <dgm:spPr/>
      <dgm:t>
        <a:bodyPr/>
        <a:lstStyle/>
        <a:p>
          <a:pPr marL="517525" indent="-290513">
            <a:lnSpc>
              <a:spcPct val="100000"/>
            </a:lnSpc>
            <a:spcBef>
              <a:spcPts val="600"/>
            </a:spcBef>
            <a:spcAft>
              <a:spcPts val="600"/>
            </a:spcAft>
            <a:buFont typeface="+mj-lt"/>
            <a:buNone/>
          </a:pPr>
          <a:endParaRPr lang="en-US" sz="2000" dirty="0">
            <a:latin typeface="Lato"/>
          </a:endParaRPr>
        </a:p>
      </dgm:t>
    </dgm:pt>
    <dgm:pt modelId="{8E35D7E9-9331-4424-881B-A884581ECD7F}" type="parTrans" cxnId="{2CA7CCCA-1253-497F-B0EA-488F4EA01A03}">
      <dgm:prSet/>
      <dgm:spPr/>
      <dgm:t>
        <a:bodyPr/>
        <a:lstStyle/>
        <a:p>
          <a:endParaRPr lang="en-US"/>
        </a:p>
      </dgm:t>
    </dgm:pt>
    <dgm:pt modelId="{CA517F7B-0434-40E6-8963-0DFE122B5376}" type="sibTrans" cxnId="{2CA7CCCA-1253-497F-B0EA-488F4EA01A03}">
      <dgm:prSet/>
      <dgm:spPr/>
      <dgm:t>
        <a:bodyPr/>
        <a:lstStyle/>
        <a:p>
          <a:endParaRPr lang="en-US"/>
        </a:p>
      </dgm:t>
    </dgm:pt>
    <dgm:pt modelId="{3FD33056-5A48-4B7E-B962-1C9189013E69}">
      <dgm:prSet custT="1"/>
      <dgm:spPr/>
      <dgm:t>
        <a:bodyPr/>
        <a:lstStyle/>
        <a:p>
          <a:pPr marL="517525" indent="-290513">
            <a:lnSpc>
              <a:spcPct val="100000"/>
            </a:lnSpc>
            <a:spcBef>
              <a:spcPts val="600"/>
            </a:spcBef>
            <a:spcAft>
              <a:spcPts val="600"/>
            </a:spcAft>
            <a:buFont typeface="+mj-lt"/>
            <a:buNone/>
          </a:pPr>
          <a:r>
            <a:rPr lang="en-US" sz="2000" dirty="0">
              <a:latin typeface="Lato"/>
            </a:rPr>
            <a:t>    a.  Yes</a:t>
          </a:r>
        </a:p>
      </dgm:t>
    </dgm:pt>
    <dgm:pt modelId="{60E47D25-7F15-4C10-9B88-311F919C059B}" type="parTrans" cxnId="{E9139C92-8850-428F-8F15-C731AD729DB2}">
      <dgm:prSet/>
      <dgm:spPr/>
      <dgm:t>
        <a:bodyPr/>
        <a:lstStyle/>
        <a:p>
          <a:endParaRPr lang="en-US"/>
        </a:p>
      </dgm:t>
    </dgm:pt>
    <dgm:pt modelId="{1EFB6DC3-6B3F-473C-8F1F-CEC9534E480A}" type="sibTrans" cxnId="{E9139C92-8850-428F-8F15-C731AD729DB2}">
      <dgm:prSet/>
      <dgm:spPr/>
      <dgm:t>
        <a:bodyPr/>
        <a:lstStyle/>
        <a:p>
          <a:endParaRPr lang="en-US"/>
        </a:p>
      </dgm:t>
    </dgm:pt>
    <dgm:pt modelId="{60F2480B-DA3B-4EEE-89AE-F4F324E7B2A1}">
      <dgm:prSet custT="1"/>
      <dgm:spPr/>
      <dgm:t>
        <a:bodyPr/>
        <a:lstStyle/>
        <a:p>
          <a:pPr marL="517525" indent="-290513">
            <a:lnSpc>
              <a:spcPct val="100000"/>
            </a:lnSpc>
            <a:spcBef>
              <a:spcPts val="600"/>
            </a:spcBef>
            <a:spcAft>
              <a:spcPts val="600"/>
            </a:spcAft>
            <a:buFont typeface="+mj-lt"/>
            <a:buNone/>
          </a:pPr>
          <a:r>
            <a:rPr lang="en-US" sz="2000" dirty="0">
              <a:latin typeface="Lato"/>
            </a:rPr>
            <a:t>    b.  No</a:t>
          </a:r>
        </a:p>
      </dgm:t>
    </dgm:pt>
    <dgm:pt modelId="{55545E69-DFCE-498C-9F13-13B6C84A6CCC}" type="parTrans" cxnId="{8F8A167C-1327-484D-A562-F4F4132B9E37}">
      <dgm:prSet/>
      <dgm:spPr/>
      <dgm:t>
        <a:bodyPr/>
        <a:lstStyle/>
        <a:p>
          <a:endParaRPr lang="en-US"/>
        </a:p>
      </dgm:t>
    </dgm:pt>
    <dgm:pt modelId="{33E55177-3A9F-45EB-89A9-60531A8111DC}" type="sibTrans" cxnId="{8F8A167C-1327-484D-A562-F4F4132B9E37}">
      <dgm:prSet/>
      <dgm:spPr/>
      <dgm:t>
        <a:bodyPr/>
        <a:lstStyle/>
        <a:p>
          <a:endParaRPr lang="en-US"/>
        </a:p>
      </dgm:t>
    </dgm:pt>
    <dgm:pt modelId="{12304C25-50CE-4E1B-BB60-8BDB87E2DC34}">
      <dgm:prSet custT="1"/>
      <dgm:spPr/>
      <dgm:t>
        <a:bodyPr/>
        <a:lstStyle/>
        <a:p>
          <a:pPr marL="517525" indent="-290513">
            <a:lnSpc>
              <a:spcPct val="100000"/>
            </a:lnSpc>
            <a:spcBef>
              <a:spcPts val="600"/>
            </a:spcBef>
            <a:spcAft>
              <a:spcPts val="600"/>
            </a:spcAft>
            <a:buFont typeface="+mj-lt"/>
            <a:buNone/>
          </a:pPr>
          <a:r>
            <a:rPr lang="en-US" sz="2000" dirty="0">
              <a:latin typeface="Lato"/>
            </a:rPr>
            <a:t>    c.  Sometimes</a:t>
          </a:r>
        </a:p>
      </dgm:t>
    </dgm:pt>
    <dgm:pt modelId="{9E3B55AC-6518-4262-9169-776BD87AEC1F}" type="parTrans" cxnId="{48657695-5266-4699-943A-D0C9BCEB7E3E}">
      <dgm:prSet/>
      <dgm:spPr/>
      <dgm:t>
        <a:bodyPr/>
        <a:lstStyle/>
        <a:p>
          <a:endParaRPr lang="en-US"/>
        </a:p>
      </dgm:t>
    </dgm:pt>
    <dgm:pt modelId="{9D40F3CC-05E5-4BE0-A326-5043DD6F609E}" type="sibTrans" cxnId="{48657695-5266-4699-943A-D0C9BCEB7E3E}">
      <dgm:prSet/>
      <dgm:spPr/>
      <dgm:t>
        <a:bodyPr/>
        <a:lstStyle/>
        <a:p>
          <a:endParaRPr lang="en-US"/>
        </a:p>
      </dgm:t>
    </dgm:pt>
    <dgm:pt modelId="{A48DA220-4AEB-43EE-9308-DD54276B27FB}" type="pres">
      <dgm:prSet presAssocID="{40AC1B36-41E4-4D8F-BD33-B7A91BF6CEC7}" presName="linear" presStyleCnt="0">
        <dgm:presLayoutVars>
          <dgm:animLvl val="lvl"/>
          <dgm:resizeHandles val="exact"/>
        </dgm:presLayoutVars>
      </dgm:prSet>
      <dgm:spPr/>
    </dgm:pt>
    <dgm:pt modelId="{C4CED8F3-9F03-42F0-B397-BD186A819EEB}" type="pres">
      <dgm:prSet presAssocID="{7E6936C9-7CCF-4D80-8A5B-F4ADF21E1551}" presName="parentText" presStyleLbl="node1" presStyleIdx="0" presStyleCnt="1" custScaleY="94553" custLinFactNeighborX="-870" custLinFactNeighborY="774">
        <dgm:presLayoutVars>
          <dgm:chMax val="0"/>
          <dgm:bulletEnabled val="1"/>
        </dgm:presLayoutVars>
      </dgm:prSet>
      <dgm:spPr/>
    </dgm:pt>
    <dgm:pt modelId="{0BC561C0-FB95-4B87-8714-CA00322443A5}" type="pres">
      <dgm:prSet presAssocID="{7E6936C9-7CCF-4D80-8A5B-F4ADF21E1551}" presName="childText" presStyleLbl="revTx" presStyleIdx="0" presStyleCnt="1" custScaleY="101457">
        <dgm:presLayoutVars>
          <dgm:bulletEnabled val="1"/>
        </dgm:presLayoutVars>
      </dgm:prSet>
      <dgm:spPr/>
    </dgm:pt>
  </dgm:ptLst>
  <dgm:cxnLst>
    <dgm:cxn modelId="{4B051E01-FECF-487F-9E76-0BE541F874D7}" type="presOf" srcId="{7690460D-225E-4746-A05A-C066D94D1EA0}" destId="{0BC561C0-FB95-4B87-8714-CA00322443A5}" srcOrd="0" destOrd="5" presId="urn:microsoft.com/office/officeart/2005/8/layout/vList2"/>
    <dgm:cxn modelId="{A5071A03-7048-4586-B6B7-4374B847989C}" srcId="{40AC1B36-41E4-4D8F-BD33-B7A91BF6CEC7}" destId="{7E6936C9-7CCF-4D80-8A5B-F4ADF21E1551}" srcOrd="0" destOrd="0" parTransId="{2492648E-31CC-44F7-9122-C9E5C02B588A}" sibTransId="{884AA398-D2BE-4FB8-B156-4829CAB67B9C}"/>
    <dgm:cxn modelId="{98ED9703-735D-4731-8564-218AB2FC9E04}" type="presOf" srcId="{7E6936C9-7CCF-4D80-8A5B-F4ADF21E1551}" destId="{C4CED8F3-9F03-42F0-B397-BD186A819EEB}" srcOrd="0" destOrd="0" presId="urn:microsoft.com/office/officeart/2005/8/layout/vList2"/>
    <dgm:cxn modelId="{D6A4E20F-06AA-4A83-80D5-E5A798FA97C2}" srcId="{7E6936C9-7CCF-4D80-8A5B-F4ADF21E1551}" destId="{E2A7295E-B9AF-4A4C-A31C-57E143E2107C}" srcOrd="0" destOrd="0" parTransId="{313D627A-291A-43C4-A721-F1257F27746D}" sibTransId="{FC5935F6-6067-4A28-A16A-CF897F64103C}"/>
    <dgm:cxn modelId="{C9136529-6BB8-4E3B-A09B-EB5AACD7CAB9}" srcId="{7E6936C9-7CCF-4D80-8A5B-F4ADF21E1551}" destId="{F39ACF5E-94D2-4AFE-BC13-A8B4CB0F3476}" srcOrd="1" destOrd="0" parTransId="{03B1C44D-36D1-4123-A701-B67C92152794}" sibTransId="{8A008EB3-085B-4583-AFE3-EA4228A78748}"/>
    <dgm:cxn modelId="{8F8A167C-1327-484D-A562-F4F4132B9E37}" srcId="{7E6936C9-7CCF-4D80-8A5B-F4ADF21E1551}" destId="{60F2480B-DA3B-4EEE-89AE-F4F324E7B2A1}" srcOrd="3" destOrd="0" parTransId="{55545E69-DFCE-498C-9F13-13B6C84A6CCC}" sibTransId="{33E55177-3A9F-45EB-89A9-60531A8111DC}"/>
    <dgm:cxn modelId="{1C456E86-77A2-49B7-8147-2D0DDDDAD8E5}" type="presOf" srcId="{F39ACF5E-94D2-4AFE-BC13-A8B4CB0F3476}" destId="{0BC561C0-FB95-4B87-8714-CA00322443A5}" srcOrd="0" destOrd="1" presId="urn:microsoft.com/office/officeart/2005/8/layout/vList2"/>
    <dgm:cxn modelId="{D0FAB586-7755-4DD7-B29A-73B7A75721B0}" type="presOf" srcId="{E2A7295E-B9AF-4A4C-A31C-57E143E2107C}" destId="{0BC561C0-FB95-4B87-8714-CA00322443A5}" srcOrd="0" destOrd="0" presId="urn:microsoft.com/office/officeart/2005/8/layout/vList2"/>
    <dgm:cxn modelId="{58502087-1F13-4F15-AE67-E18B634CB2E6}" type="presOf" srcId="{12304C25-50CE-4E1B-BB60-8BDB87E2DC34}" destId="{0BC561C0-FB95-4B87-8714-CA00322443A5}" srcOrd="0" destOrd="4" presId="urn:microsoft.com/office/officeart/2005/8/layout/vList2"/>
    <dgm:cxn modelId="{E9139C92-8850-428F-8F15-C731AD729DB2}" srcId="{7E6936C9-7CCF-4D80-8A5B-F4ADF21E1551}" destId="{3FD33056-5A48-4B7E-B962-1C9189013E69}" srcOrd="2" destOrd="0" parTransId="{60E47D25-7F15-4C10-9B88-311F919C059B}" sibTransId="{1EFB6DC3-6B3F-473C-8F1F-CEC9534E480A}"/>
    <dgm:cxn modelId="{48657695-5266-4699-943A-D0C9BCEB7E3E}" srcId="{7E6936C9-7CCF-4D80-8A5B-F4ADF21E1551}" destId="{12304C25-50CE-4E1B-BB60-8BDB87E2DC34}" srcOrd="4" destOrd="0" parTransId="{9E3B55AC-6518-4262-9169-776BD87AEC1F}" sibTransId="{9D40F3CC-05E5-4BE0-A326-5043DD6F609E}"/>
    <dgm:cxn modelId="{47C20DBE-B9D4-49E6-AAA7-0D2C073A75CA}" type="presOf" srcId="{40AC1B36-41E4-4D8F-BD33-B7A91BF6CEC7}" destId="{A48DA220-4AEB-43EE-9308-DD54276B27FB}" srcOrd="0" destOrd="0" presId="urn:microsoft.com/office/officeart/2005/8/layout/vList2"/>
    <dgm:cxn modelId="{2CA7CCCA-1253-497F-B0EA-488F4EA01A03}" srcId="{12304C25-50CE-4E1B-BB60-8BDB87E2DC34}" destId="{7690460D-225E-4746-A05A-C066D94D1EA0}" srcOrd="0" destOrd="0" parTransId="{8E35D7E9-9331-4424-881B-A884581ECD7F}" sibTransId="{CA517F7B-0434-40E6-8963-0DFE122B5376}"/>
    <dgm:cxn modelId="{1B4FE7D2-997C-472F-A08B-9CC7921ED543}" type="presOf" srcId="{3FD33056-5A48-4B7E-B962-1C9189013E69}" destId="{0BC561C0-FB95-4B87-8714-CA00322443A5}" srcOrd="0" destOrd="2" presId="urn:microsoft.com/office/officeart/2005/8/layout/vList2"/>
    <dgm:cxn modelId="{C1D703D9-8EB5-4BA6-BAF6-70663D0220E9}" type="presOf" srcId="{60F2480B-DA3B-4EEE-89AE-F4F324E7B2A1}" destId="{0BC561C0-FB95-4B87-8714-CA00322443A5}" srcOrd="0" destOrd="3" presId="urn:microsoft.com/office/officeart/2005/8/layout/vList2"/>
    <dgm:cxn modelId="{09BBBF03-EDF0-4784-84AF-A1D2D49012C8}" type="presParOf" srcId="{A48DA220-4AEB-43EE-9308-DD54276B27FB}" destId="{C4CED8F3-9F03-42F0-B397-BD186A819EEB}" srcOrd="0" destOrd="0" presId="urn:microsoft.com/office/officeart/2005/8/layout/vList2"/>
    <dgm:cxn modelId="{6EDB9829-3E12-4CA2-B8E4-A989FA8D2777}" type="presParOf" srcId="{A48DA220-4AEB-43EE-9308-DD54276B27FB}" destId="{0BC561C0-FB95-4B87-8714-CA00322443A5}"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0AC1B36-41E4-4D8F-BD33-B7A91BF6CEC7}"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E6936C9-7CCF-4D80-8A5B-F4ADF21E1551}">
      <dgm:prSet custT="1"/>
      <dgm:spPr/>
      <dgm:t>
        <a:bodyPr/>
        <a:lstStyle/>
        <a:p>
          <a:r>
            <a:rPr lang="en-US" sz="2400" dirty="0">
              <a:latin typeface="Lato"/>
            </a:rPr>
            <a:t>Questions to the audience the need for future valuations</a:t>
          </a:r>
        </a:p>
      </dgm:t>
    </dgm:pt>
    <dgm:pt modelId="{2492648E-31CC-44F7-9122-C9E5C02B588A}" type="parTrans" cxnId="{A5071A03-7048-4586-B6B7-4374B847989C}">
      <dgm:prSet/>
      <dgm:spPr/>
      <dgm:t>
        <a:bodyPr/>
        <a:lstStyle/>
        <a:p>
          <a:endParaRPr lang="en-US" sz="2000">
            <a:latin typeface="Lato"/>
          </a:endParaRPr>
        </a:p>
      </dgm:t>
    </dgm:pt>
    <dgm:pt modelId="{884AA398-D2BE-4FB8-B156-4829CAB67B9C}" type="sibTrans" cxnId="{A5071A03-7048-4586-B6B7-4374B847989C}">
      <dgm:prSet/>
      <dgm:spPr/>
      <dgm:t>
        <a:bodyPr/>
        <a:lstStyle/>
        <a:p>
          <a:endParaRPr lang="en-US" sz="2000">
            <a:latin typeface="Lato"/>
          </a:endParaRPr>
        </a:p>
      </dgm:t>
    </dgm:pt>
    <dgm:pt modelId="{E2A7295E-B9AF-4A4C-A31C-57E143E2107C}">
      <dgm:prSet custT="1"/>
      <dgm:spPr/>
      <dgm:t>
        <a:bodyPr/>
        <a:lstStyle/>
        <a:p>
          <a:pPr marL="517525" indent="-290513">
            <a:lnSpc>
              <a:spcPct val="100000"/>
            </a:lnSpc>
            <a:spcBef>
              <a:spcPts val="600"/>
            </a:spcBef>
            <a:spcAft>
              <a:spcPts val="600"/>
            </a:spcAft>
            <a:buFont typeface="+mj-lt"/>
            <a:buAutoNum type="arabicPeriod"/>
          </a:pPr>
          <a:endParaRPr lang="en-US" sz="2000" dirty="0">
            <a:latin typeface="Lato"/>
          </a:endParaRPr>
        </a:p>
      </dgm:t>
    </dgm:pt>
    <dgm:pt modelId="{313D627A-291A-43C4-A721-F1257F27746D}" type="parTrans" cxnId="{D6A4E20F-06AA-4A83-80D5-E5A798FA97C2}">
      <dgm:prSet/>
      <dgm:spPr/>
      <dgm:t>
        <a:bodyPr/>
        <a:lstStyle/>
        <a:p>
          <a:endParaRPr lang="en-US" sz="2000">
            <a:latin typeface="Lato"/>
          </a:endParaRPr>
        </a:p>
      </dgm:t>
    </dgm:pt>
    <dgm:pt modelId="{FC5935F6-6067-4A28-A16A-CF897F64103C}" type="sibTrans" cxnId="{D6A4E20F-06AA-4A83-80D5-E5A798FA97C2}">
      <dgm:prSet/>
      <dgm:spPr/>
      <dgm:t>
        <a:bodyPr/>
        <a:lstStyle/>
        <a:p>
          <a:endParaRPr lang="en-US" sz="2000">
            <a:latin typeface="Lato"/>
          </a:endParaRPr>
        </a:p>
      </dgm:t>
    </dgm:pt>
    <dgm:pt modelId="{F39ACF5E-94D2-4AFE-BC13-A8B4CB0F3476}">
      <dgm:prSet custT="1"/>
      <dgm:spPr/>
      <dgm:t>
        <a:bodyPr/>
        <a:lstStyle/>
        <a:p>
          <a:pPr marL="517525" indent="-290513">
            <a:lnSpc>
              <a:spcPct val="100000"/>
            </a:lnSpc>
            <a:spcBef>
              <a:spcPts val="600"/>
            </a:spcBef>
            <a:spcAft>
              <a:spcPts val="600"/>
            </a:spcAft>
            <a:buFont typeface="+mj-lt"/>
            <a:buNone/>
          </a:pPr>
          <a:r>
            <a:rPr lang="en-US" sz="2000" dirty="0">
              <a:latin typeface="Lato"/>
            </a:rPr>
            <a:t>8. </a:t>
          </a:r>
          <a:r>
            <a:rPr lang="en-US" sz="2000" dirty="0"/>
            <a:t>My District has a retirement-funded post employment trust </a:t>
          </a:r>
          <a:br>
            <a:rPr lang="en-US" sz="2000" dirty="0"/>
          </a:br>
          <a:r>
            <a:rPr lang="en-US" sz="2000" dirty="0"/>
            <a:t>wherein I believe:</a:t>
          </a:r>
          <a:endParaRPr lang="en-US" sz="2000" dirty="0">
            <a:latin typeface="Lato"/>
          </a:endParaRPr>
        </a:p>
      </dgm:t>
    </dgm:pt>
    <dgm:pt modelId="{03B1C44D-36D1-4123-A701-B67C92152794}" type="parTrans" cxnId="{C9136529-6BB8-4E3B-A09B-EB5AACD7CAB9}">
      <dgm:prSet/>
      <dgm:spPr/>
      <dgm:t>
        <a:bodyPr/>
        <a:lstStyle/>
        <a:p>
          <a:endParaRPr lang="en-US"/>
        </a:p>
      </dgm:t>
    </dgm:pt>
    <dgm:pt modelId="{8A008EB3-085B-4583-AFE3-EA4228A78748}" type="sibTrans" cxnId="{C9136529-6BB8-4E3B-A09B-EB5AACD7CAB9}">
      <dgm:prSet/>
      <dgm:spPr/>
      <dgm:t>
        <a:bodyPr/>
        <a:lstStyle/>
        <a:p>
          <a:endParaRPr lang="en-US"/>
        </a:p>
      </dgm:t>
    </dgm:pt>
    <dgm:pt modelId="{7690460D-225E-4746-A05A-C066D94D1EA0}">
      <dgm:prSet custT="1"/>
      <dgm:spPr/>
      <dgm:t>
        <a:bodyPr/>
        <a:lstStyle/>
        <a:p>
          <a:pPr marL="517525" indent="-290513">
            <a:lnSpc>
              <a:spcPct val="100000"/>
            </a:lnSpc>
            <a:spcBef>
              <a:spcPts val="600"/>
            </a:spcBef>
            <a:spcAft>
              <a:spcPts val="600"/>
            </a:spcAft>
            <a:buFont typeface="+mj-lt"/>
            <a:buNone/>
          </a:pPr>
          <a:endParaRPr lang="en-US" sz="2000" dirty="0">
            <a:latin typeface="Lato"/>
          </a:endParaRPr>
        </a:p>
      </dgm:t>
    </dgm:pt>
    <dgm:pt modelId="{8E35D7E9-9331-4424-881B-A884581ECD7F}" type="parTrans" cxnId="{2CA7CCCA-1253-497F-B0EA-488F4EA01A03}">
      <dgm:prSet/>
      <dgm:spPr/>
      <dgm:t>
        <a:bodyPr/>
        <a:lstStyle/>
        <a:p>
          <a:endParaRPr lang="en-US"/>
        </a:p>
      </dgm:t>
    </dgm:pt>
    <dgm:pt modelId="{CA517F7B-0434-40E6-8963-0DFE122B5376}" type="sibTrans" cxnId="{2CA7CCCA-1253-497F-B0EA-488F4EA01A03}">
      <dgm:prSet/>
      <dgm:spPr/>
      <dgm:t>
        <a:bodyPr/>
        <a:lstStyle/>
        <a:p>
          <a:endParaRPr lang="en-US"/>
        </a:p>
      </dgm:t>
    </dgm:pt>
    <dgm:pt modelId="{3FD33056-5A48-4B7E-B962-1C9189013E69}">
      <dgm:prSet custT="1"/>
      <dgm:spPr/>
      <dgm:t>
        <a:bodyPr/>
        <a:lstStyle/>
        <a:p>
          <a:pPr marL="517525" indent="-290513">
            <a:lnSpc>
              <a:spcPct val="100000"/>
            </a:lnSpc>
            <a:spcBef>
              <a:spcPts val="600"/>
            </a:spcBef>
            <a:spcAft>
              <a:spcPts val="600"/>
            </a:spcAft>
            <a:buFont typeface="+mj-lt"/>
            <a:buNone/>
          </a:pPr>
          <a:r>
            <a:rPr lang="en-US" sz="2000" dirty="0">
              <a:latin typeface="Lato"/>
            </a:rPr>
            <a:t>    a.  </a:t>
          </a:r>
          <a:r>
            <a:rPr lang="en-US" sz="2000" dirty="0"/>
            <a:t>I no longer need an actuarial valuation</a:t>
          </a:r>
          <a:endParaRPr lang="en-US" sz="2000" dirty="0">
            <a:latin typeface="Lato"/>
          </a:endParaRPr>
        </a:p>
      </dgm:t>
    </dgm:pt>
    <dgm:pt modelId="{60E47D25-7F15-4C10-9B88-311F919C059B}" type="parTrans" cxnId="{E9139C92-8850-428F-8F15-C731AD729DB2}">
      <dgm:prSet/>
      <dgm:spPr/>
      <dgm:t>
        <a:bodyPr/>
        <a:lstStyle/>
        <a:p>
          <a:endParaRPr lang="en-US"/>
        </a:p>
      </dgm:t>
    </dgm:pt>
    <dgm:pt modelId="{1EFB6DC3-6B3F-473C-8F1F-CEC9534E480A}" type="sibTrans" cxnId="{E9139C92-8850-428F-8F15-C731AD729DB2}">
      <dgm:prSet/>
      <dgm:spPr/>
      <dgm:t>
        <a:bodyPr/>
        <a:lstStyle/>
        <a:p>
          <a:endParaRPr lang="en-US"/>
        </a:p>
      </dgm:t>
    </dgm:pt>
    <dgm:pt modelId="{60F2480B-DA3B-4EEE-89AE-F4F324E7B2A1}">
      <dgm:prSet custT="1"/>
      <dgm:spPr/>
      <dgm:t>
        <a:bodyPr/>
        <a:lstStyle/>
        <a:p>
          <a:pPr marL="517525" indent="-290513">
            <a:lnSpc>
              <a:spcPct val="100000"/>
            </a:lnSpc>
            <a:spcBef>
              <a:spcPts val="600"/>
            </a:spcBef>
            <a:spcAft>
              <a:spcPts val="600"/>
            </a:spcAft>
            <a:buFont typeface="+mj-lt"/>
            <a:buNone/>
          </a:pPr>
          <a:r>
            <a:rPr lang="en-US" sz="2000" dirty="0">
              <a:latin typeface="Lato"/>
            </a:rPr>
            <a:t>    b.  </a:t>
          </a:r>
          <a:r>
            <a:rPr lang="en-US" sz="2000" dirty="0"/>
            <a:t>I continue to need an actuarial valuation</a:t>
          </a:r>
          <a:endParaRPr lang="en-US" sz="2000" dirty="0">
            <a:latin typeface="Lato"/>
          </a:endParaRPr>
        </a:p>
      </dgm:t>
    </dgm:pt>
    <dgm:pt modelId="{55545E69-DFCE-498C-9F13-13B6C84A6CCC}" type="parTrans" cxnId="{8F8A167C-1327-484D-A562-F4F4132B9E37}">
      <dgm:prSet/>
      <dgm:spPr/>
      <dgm:t>
        <a:bodyPr/>
        <a:lstStyle/>
        <a:p>
          <a:endParaRPr lang="en-US"/>
        </a:p>
      </dgm:t>
    </dgm:pt>
    <dgm:pt modelId="{33E55177-3A9F-45EB-89A9-60531A8111DC}" type="sibTrans" cxnId="{8F8A167C-1327-484D-A562-F4F4132B9E37}">
      <dgm:prSet/>
      <dgm:spPr/>
      <dgm:t>
        <a:bodyPr/>
        <a:lstStyle/>
        <a:p>
          <a:endParaRPr lang="en-US"/>
        </a:p>
      </dgm:t>
    </dgm:pt>
    <dgm:pt modelId="{A48DA220-4AEB-43EE-9308-DD54276B27FB}" type="pres">
      <dgm:prSet presAssocID="{40AC1B36-41E4-4D8F-BD33-B7A91BF6CEC7}" presName="linear" presStyleCnt="0">
        <dgm:presLayoutVars>
          <dgm:animLvl val="lvl"/>
          <dgm:resizeHandles val="exact"/>
        </dgm:presLayoutVars>
      </dgm:prSet>
      <dgm:spPr/>
    </dgm:pt>
    <dgm:pt modelId="{C4CED8F3-9F03-42F0-B397-BD186A819EEB}" type="pres">
      <dgm:prSet presAssocID="{7E6936C9-7CCF-4D80-8A5B-F4ADF21E1551}" presName="parentText" presStyleLbl="node1" presStyleIdx="0" presStyleCnt="1" custScaleY="94553" custLinFactNeighborX="89" custLinFactNeighborY="-22430">
        <dgm:presLayoutVars>
          <dgm:chMax val="0"/>
          <dgm:bulletEnabled val="1"/>
        </dgm:presLayoutVars>
      </dgm:prSet>
      <dgm:spPr/>
    </dgm:pt>
    <dgm:pt modelId="{0BC561C0-FB95-4B87-8714-CA00322443A5}" type="pres">
      <dgm:prSet presAssocID="{7E6936C9-7CCF-4D80-8A5B-F4ADF21E1551}" presName="childText" presStyleLbl="revTx" presStyleIdx="0" presStyleCnt="1" custScaleY="101457" custLinFactNeighborX="1413" custLinFactNeighborY="-34429">
        <dgm:presLayoutVars>
          <dgm:bulletEnabled val="1"/>
        </dgm:presLayoutVars>
      </dgm:prSet>
      <dgm:spPr/>
    </dgm:pt>
  </dgm:ptLst>
  <dgm:cxnLst>
    <dgm:cxn modelId="{4B051E01-FECF-487F-9E76-0BE541F874D7}" type="presOf" srcId="{7690460D-225E-4746-A05A-C066D94D1EA0}" destId="{0BC561C0-FB95-4B87-8714-CA00322443A5}" srcOrd="0" destOrd="4" presId="urn:microsoft.com/office/officeart/2005/8/layout/vList2"/>
    <dgm:cxn modelId="{A5071A03-7048-4586-B6B7-4374B847989C}" srcId="{40AC1B36-41E4-4D8F-BD33-B7A91BF6CEC7}" destId="{7E6936C9-7CCF-4D80-8A5B-F4ADF21E1551}" srcOrd="0" destOrd="0" parTransId="{2492648E-31CC-44F7-9122-C9E5C02B588A}" sibTransId="{884AA398-D2BE-4FB8-B156-4829CAB67B9C}"/>
    <dgm:cxn modelId="{98ED9703-735D-4731-8564-218AB2FC9E04}" type="presOf" srcId="{7E6936C9-7CCF-4D80-8A5B-F4ADF21E1551}" destId="{C4CED8F3-9F03-42F0-B397-BD186A819EEB}" srcOrd="0" destOrd="0" presId="urn:microsoft.com/office/officeart/2005/8/layout/vList2"/>
    <dgm:cxn modelId="{D6A4E20F-06AA-4A83-80D5-E5A798FA97C2}" srcId="{7E6936C9-7CCF-4D80-8A5B-F4ADF21E1551}" destId="{E2A7295E-B9AF-4A4C-A31C-57E143E2107C}" srcOrd="0" destOrd="0" parTransId="{313D627A-291A-43C4-A721-F1257F27746D}" sibTransId="{FC5935F6-6067-4A28-A16A-CF897F64103C}"/>
    <dgm:cxn modelId="{C9136529-6BB8-4E3B-A09B-EB5AACD7CAB9}" srcId="{7E6936C9-7CCF-4D80-8A5B-F4ADF21E1551}" destId="{F39ACF5E-94D2-4AFE-BC13-A8B4CB0F3476}" srcOrd="1" destOrd="0" parTransId="{03B1C44D-36D1-4123-A701-B67C92152794}" sibTransId="{8A008EB3-085B-4583-AFE3-EA4228A78748}"/>
    <dgm:cxn modelId="{8F8A167C-1327-484D-A562-F4F4132B9E37}" srcId="{7E6936C9-7CCF-4D80-8A5B-F4ADF21E1551}" destId="{60F2480B-DA3B-4EEE-89AE-F4F324E7B2A1}" srcOrd="3" destOrd="0" parTransId="{55545E69-DFCE-498C-9F13-13B6C84A6CCC}" sibTransId="{33E55177-3A9F-45EB-89A9-60531A8111DC}"/>
    <dgm:cxn modelId="{1C456E86-77A2-49B7-8147-2D0DDDDAD8E5}" type="presOf" srcId="{F39ACF5E-94D2-4AFE-BC13-A8B4CB0F3476}" destId="{0BC561C0-FB95-4B87-8714-CA00322443A5}" srcOrd="0" destOrd="1" presId="urn:microsoft.com/office/officeart/2005/8/layout/vList2"/>
    <dgm:cxn modelId="{D0FAB586-7755-4DD7-B29A-73B7A75721B0}" type="presOf" srcId="{E2A7295E-B9AF-4A4C-A31C-57E143E2107C}" destId="{0BC561C0-FB95-4B87-8714-CA00322443A5}" srcOrd="0" destOrd="0" presId="urn:microsoft.com/office/officeart/2005/8/layout/vList2"/>
    <dgm:cxn modelId="{E9139C92-8850-428F-8F15-C731AD729DB2}" srcId="{7E6936C9-7CCF-4D80-8A5B-F4ADF21E1551}" destId="{3FD33056-5A48-4B7E-B962-1C9189013E69}" srcOrd="2" destOrd="0" parTransId="{60E47D25-7F15-4C10-9B88-311F919C059B}" sibTransId="{1EFB6DC3-6B3F-473C-8F1F-CEC9534E480A}"/>
    <dgm:cxn modelId="{47C20DBE-B9D4-49E6-AAA7-0D2C073A75CA}" type="presOf" srcId="{40AC1B36-41E4-4D8F-BD33-B7A91BF6CEC7}" destId="{A48DA220-4AEB-43EE-9308-DD54276B27FB}" srcOrd="0" destOrd="0" presId="urn:microsoft.com/office/officeart/2005/8/layout/vList2"/>
    <dgm:cxn modelId="{2CA7CCCA-1253-497F-B0EA-488F4EA01A03}" srcId="{7E6936C9-7CCF-4D80-8A5B-F4ADF21E1551}" destId="{7690460D-225E-4746-A05A-C066D94D1EA0}" srcOrd="4" destOrd="0" parTransId="{8E35D7E9-9331-4424-881B-A884581ECD7F}" sibTransId="{CA517F7B-0434-40E6-8963-0DFE122B5376}"/>
    <dgm:cxn modelId="{1B4FE7D2-997C-472F-A08B-9CC7921ED543}" type="presOf" srcId="{3FD33056-5A48-4B7E-B962-1C9189013E69}" destId="{0BC561C0-FB95-4B87-8714-CA00322443A5}" srcOrd="0" destOrd="2" presId="urn:microsoft.com/office/officeart/2005/8/layout/vList2"/>
    <dgm:cxn modelId="{C1D703D9-8EB5-4BA6-BAF6-70663D0220E9}" type="presOf" srcId="{60F2480B-DA3B-4EEE-89AE-F4F324E7B2A1}" destId="{0BC561C0-FB95-4B87-8714-CA00322443A5}" srcOrd="0" destOrd="3" presId="urn:microsoft.com/office/officeart/2005/8/layout/vList2"/>
    <dgm:cxn modelId="{09BBBF03-EDF0-4784-84AF-A1D2D49012C8}" type="presParOf" srcId="{A48DA220-4AEB-43EE-9308-DD54276B27FB}" destId="{C4CED8F3-9F03-42F0-B397-BD186A819EEB}" srcOrd="0" destOrd="0" presId="urn:microsoft.com/office/officeart/2005/8/layout/vList2"/>
    <dgm:cxn modelId="{6EDB9829-3E12-4CA2-B8E4-A989FA8D2777}" type="presParOf" srcId="{A48DA220-4AEB-43EE-9308-DD54276B27FB}" destId="{0BC561C0-FB95-4B87-8714-CA00322443A5}"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0AC1B36-41E4-4D8F-BD33-B7A91BF6CEC7}"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E6936C9-7CCF-4D80-8A5B-F4ADF21E1551}">
      <dgm:prSet custT="1"/>
      <dgm:spPr/>
      <dgm:t>
        <a:bodyPr/>
        <a:lstStyle/>
        <a:p>
          <a:r>
            <a:rPr lang="en-US" sz="2400" dirty="0">
              <a:latin typeface="Lato"/>
            </a:rPr>
            <a:t>Questions to the audience regarding the need for an actuarial valuation; Yes or no for each question</a:t>
          </a:r>
        </a:p>
      </dgm:t>
    </dgm:pt>
    <dgm:pt modelId="{2492648E-31CC-44F7-9122-C9E5C02B588A}" type="parTrans" cxnId="{A5071A03-7048-4586-B6B7-4374B847989C}">
      <dgm:prSet/>
      <dgm:spPr/>
      <dgm:t>
        <a:bodyPr/>
        <a:lstStyle/>
        <a:p>
          <a:endParaRPr lang="en-US" sz="2000">
            <a:latin typeface="Lato"/>
          </a:endParaRPr>
        </a:p>
      </dgm:t>
    </dgm:pt>
    <dgm:pt modelId="{884AA398-D2BE-4FB8-B156-4829CAB67B9C}" type="sibTrans" cxnId="{A5071A03-7048-4586-B6B7-4374B847989C}">
      <dgm:prSet/>
      <dgm:spPr/>
      <dgm:t>
        <a:bodyPr/>
        <a:lstStyle/>
        <a:p>
          <a:endParaRPr lang="en-US" sz="2000">
            <a:latin typeface="Lato"/>
          </a:endParaRPr>
        </a:p>
      </dgm:t>
    </dgm:pt>
    <dgm:pt modelId="{E2A7295E-B9AF-4A4C-A31C-57E143E2107C}">
      <dgm:prSet custT="1"/>
      <dgm:spPr/>
      <dgm:t>
        <a:bodyPr/>
        <a:lstStyle/>
        <a:p>
          <a:pPr marL="517525" indent="-290513">
            <a:lnSpc>
              <a:spcPct val="100000"/>
            </a:lnSpc>
            <a:spcBef>
              <a:spcPts val="600"/>
            </a:spcBef>
            <a:spcAft>
              <a:spcPts val="600"/>
            </a:spcAft>
            <a:buFont typeface="+mj-lt"/>
            <a:buAutoNum type="arabicPeriod"/>
          </a:pPr>
          <a:endParaRPr lang="en-US" sz="2000" dirty="0">
            <a:latin typeface="Lato"/>
          </a:endParaRPr>
        </a:p>
      </dgm:t>
    </dgm:pt>
    <dgm:pt modelId="{313D627A-291A-43C4-A721-F1257F27746D}" type="parTrans" cxnId="{D6A4E20F-06AA-4A83-80D5-E5A798FA97C2}">
      <dgm:prSet/>
      <dgm:spPr/>
      <dgm:t>
        <a:bodyPr/>
        <a:lstStyle/>
        <a:p>
          <a:endParaRPr lang="en-US" sz="2000">
            <a:latin typeface="Lato"/>
          </a:endParaRPr>
        </a:p>
      </dgm:t>
    </dgm:pt>
    <dgm:pt modelId="{FC5935F6-6067-4A28-A16A-CF897F64103C}" type="sibTrans" cxnId="{D6A4E20F-06AA-4A83-80D5-E5A798FA97C2}">
      <dgm:prSet/>
      <dgm:spPr/>
      <dgm:t>
        <a:bodyPr/>
        <a:lstStyle/>
        <a:p>
          <a:endParaRPr lang="en-US" sz="2000">
            <a:latin typeface="Lato"/>
          </a:endParaRPr>
        </a:p>
      </dgm:t>
    </dgm:pt>
    <dgm:pt modelId="{F39ACF5E-94D2-4AFE-BC13-A8B4CB0F3476}">
      <dgm:prSet custT="1"/>
      <dgm:spPr/>
      <dgm:t>
        <a:bodyPr/>
        <a:lstStyle/>
        <a:p>
          <a:pPr marL="517525" indent="-290513">
            <a:lnSpc>
              <a:spcPct val="100000"/>
            </a:lnSpc>
            <a:spcBef>
              <a:spcPts val="600"/>
            </a:spcBef>
            <a:spcAft>
              <a:spcPts val="600"/>
            </a:spcAft>
            <a:buFont typeface="+mj-lt"/>
            <a:buNone/>
          </a:pPr>
          <a:r>
            <a:rPr lang="en-US" sz="2000" dirty="0">
              <a:latin typeface="Lato"/>
            </a:rPr>
            <a:t>9. Do I need an actuarial valuation if:</a:t>
          </a:r>
        </a:p>
      </dgm:t>
    </dgm:pt>
    <dgm:pt modelId="{03B1C44D-36D1-4123-A701-B67C92152794}" type="parTrans" cxnId="{C9136529-6BB8-4E3B-A09B-EB5AACD7CAB9}">
      <dgm:prSet/>
      <dgm:spPr/>
      <dgm:t>
        <a:bodyPr/>
        <a:lstStyle/>
        <a:p>
          <a:endParaRPr lang="en-US"/>
        </a:p>
      </dgm:t>
    </dgm:pt>
    <dgm:pt modelId="{8A008EB3-085B-4583-AFE3-EA4228A78748}" type="sibTrans" cxnId="{C9136529-6BB8-4E3B-A09B-EB5AACD7CAB9}">
      <dgm:prSet/>
      <dgm:spPr/>
      <dgm:t>
        <a:bodyPr/>
        <a:lstStyle/>
        <a:p>
          <a:endParaRPr lang="en-US"/>
        </a:p>
      </dgm:t>
    </dgm:pt>
    <dgm:pt modelId="{7690460D-225E-4746-A05A-C066D94D1EA0}">
      <dgm:prSet custT="1"/>
      <dgm:spPr/>
      <dgm:t>
        <a:bodyPr/>
        <a:lstStyle/>
        <a:p>
          <a:pPr marL="517525" indent="-290513">
            <a:lnSpc>
              <a:spcPct val="100000"/>
            </a:lnSpc>
            <a:spcBef>
              <a:spcPts val="600"/>
            </a:spcBef>
            <a:spcAft>
              <a:spcPts val="600"/>
            </a:spcAft>
            <a:buFont typeface="+mj-lt"/>
            <a:buNone/>
          </a:pPr>
          <a:endParaRPr lang="en-US" sz="2000" dirty="0">
            <a:latin typeface="Lato"/>
          </a:endParaRPr>
        </a:p>
      </dgm:t>
    </dgm:pt>
    <dgm:pt modelId="{8E35D7E9-9331-4424-881B-A884581ECD7F}" type="parTrans" cxnId="{2CA7CCCA-1253-497F-B0EA-488F4EA01A03}">
      <dgm:prSet/>
      <dgm:spPr/>
      <dgm:t>
        <a:bodyPr/>
        <a:lstStyle/>
        <a:p>
          <a:endParaRPr lang="en-US"/>
        </a:p>
      </dgm:t>
    </dgm:pt>
    <dgm:pt modelId="{CA517F7B-0434-40E6-8963-0DFE122B5376}" type="sibTrans" cxnId="{2CA7CCCA-1253-497F-B0EA-488F4EA01A03}">
      <dgm:prSet/>
      <dgm:spPr/>
      <dgm:t>
        <a:bodyPr/>
        <a:lstStyle/>
        <a:p>
          <a:endParaRPr lang="en-US"/>
        </a:p>
      </dgm:t>
    </dgm:pt>
    <dgm:pt modelId="{6C14271F-3F75-4432-882A-4D08C3B75B59}">
      <dgm:prSet custT="1"/>
      <dgm:spPr/>
      <dgm:t>
        <a:bodyPr/>
        <a:lstStyle/>
        <a:p>
          <a:pPr marL="974725" indent="-457200">
            <a:lnSpc>
              <a:spcPct val="100000"/>
            </a:lnSpc>
            <a:spcBef>
              <a:spcPts val="600"/>
            </a:spcBef>
            <a:spcAft>
              <a:spcPts val="600"/>
            </a:spcAft>
            <a:buFont typeface="+mj-lt"/>
            <a:buAutoNum type="alphaUcPeriod"/>
          </a:pPr>
          <a:r>
            <a:rPr lang="en-US" sz="2000" dirty="0"/>
            <a:t>Totally Funded</a:t>
          </a:r>
          <a:endParaRPr lang="en-US" sz="2000" dirty="0">
            <a:latin typeface="Lato"/>
          </a:endParaRPr>
        </a:p>
      </dgm:t>
    </dgm:pt>
    <dgm:pt modelId="{7E9D18C6-22A8-446F-BBA1-1F890862EE43}" type="parTrans" cxnId="{2E9B5F46-3B47-4BEB-8EA7-61719F47765F}">
      <dgm:prSet/>
      <dgm:spPr/>
      <dgm:t>
        <a:bodyPr/>
        <a:lstStyle/>
        <a:p>
          <a:endParaRPr lang="en-US"/>
        </a:p>
      </dgm:t>
    </dgm:pt>
    <dgm:pt modelId="{35A4965F-E6FB-4B4E-97C5-54A5360E9859}" type="sibTrans" cxnId="{2E9B5F46-3B47-4BEB-8EA7-61719F47765F}">
      <dgm:prSet/>
      <dgm:spPr/>
      <dgm:t>
        <a:bodyPr/>
        <a:lstStyle/>
        <a:p>
          <a:endParaRPr lang="en-US"/>
        </a:p>
      </dgm:t>
    </dgm:pt>
    <dgm:pt modelId="{E147ED82-3CD9-4914-8FF6-2A04E82B8A4D}">
      <dgm:prSet custT="1"/>
      <dgm:spPr/>
      <dgm:t>
        <a:bodyPr/>
        <a:lstStyle/>
        <a:p>
          <a:pPr marL="974725" indent="-457200">
            <a:lnSpc>
              <a:spcPct val="100000"/>
            </a:lnSpc>
            <a:spcBef>
              <a:spcPts val="600"/>
            </a:spcBef>
            <a:spcAft>
              <a:spcPts val="600"/>
            </a:spcAft>
            <a:buFont typeface="+mj-lt"/>
            <a:buAutoNum type="alphaUcPeriod"/>
          </a:pPr>
          <a:r>
            <a:rPr lang="en-US" sz="2000" dirty="0"/>
            <a:t>No longer have an obligation – no one eligible to receive a benefit, minimal/nil COBRA participation</a:t>
          </a:r>
          <a:endParaRPr lang="en-US" sz="2000" dirty="0">
            <a:latin typeface="Lato"/>
          </a:endParaRPr>
        </a:p>
      </dgm:t>
    </dgm:pt>
    <dgm:pt modelId="{2136260B-F912-4308-BB70-26AEB8FC801E}" type="parTrans" cxnId="{06E3B5E6-CCF0-4CD4-8676-CDBE739D160C}">
      <dgm:prSet/>
      <dgm:spPr/>
      <dgm:t>
        <a:bodyPr/>
        <a:lstStyle/>
        <a:p>
          <a:endParaRPr lang="en-US"/>
        </a:p>
      </dgm:t>
    </dgm:pt>
    <dgm:pt modelId="{300569A7-6168-4668-9087-E9CADEA01CD8}" type="sibTrans" cxnId="{06E3B5E6-CCF0-4CD4-8676-CDBE739D160C}">
      <dgm:prSet/>
      <dgm:spPr/>
      <dgm:t>
        <a:bodyPr/>
        <a:lstStyle/>
        <a:p>
          <a:endParaRPr lang="en-US"/>
        </a:p>
      </dgm:t>
    </dgm:pt>
    <dgm:pt modelId="{0522FDE3-7512-475E-ABD5-6C8AC03760BC}">
      <dgm:prSet custT="1"/>
      <dgm:spPr/>
      <dgm:t>
        <a:bodyPr/>
        <a:lstStyle/>
        <a:p>
          <a:pPr marL="974725" indent="-457200">
            <a:lnSpc>
              <a:spcPct val="100000"/>
            </a:lnSpc>
            <a:spcBef>
              <a:spcPts val="600"/>
            </a:spcBef>
            <a:spcAft>
              <a:spcPts val="600"/>
            </a:spcAft>
            <a:buFont typeface="+mj-lt"/>
            <a:buAutoNum type="alphaUcPeriod"/>
          </a:pPr>
          <a:r>
            <a:rPr lang="en-US" sz="2000" dirty="0"/>
            <a:t>Immaterial obligation - liability is less than what auditor considers material</a:t>
          </a:r>
          <a:endParaRPr lang="en-US" sz="2000" dirty="0">
            <a:latin typeface="Lato"/>
          </a:endParaRPr>
        </a:p>
      </dgm:t>
    </dgm:pt>
    <dgm:pt modelId="{D43D6135-7FA6-4820-8C60-AFD0349F4266}" type="parTrans" cxnId="{0FE4BA45-9C06-42AF-A2B6-B07D40961564}">
      <dgm:prSet/>
      <dgm:spPr/>
      <dgm:t>
        <a:bodyPr/>
        <a:lstStyle/>
        <a:p>
          <a:endParaRPr lang="en-US"/>
        </a:p>
      </dgm:t>
    </dgm:pt>
    <dgm:pt modelId="{2B94E2B8-D628-40FA-95C9-05C0635B232C}" type="sibTrans" cxnId="{0FE4BA45-9C06-42AF-A2B6-B07D40961564}">
      <dgm:prSet/>
      <dgm:spPr/>
      <dgm:t>
        <a:bodyPr/>
        <a:lstStyle/>
        <a:p>
          <a:endParaRPr lang="en-US"/>
        </a:p>
      </dgm:t>
    </dgm:pt>
    <dgm:pt modelId="{3CE3D868-FFAE-49F9-B416-EA6D55DC3A30}">
      <dgm:prSet custT="1"/>
      <dgm:spPr/>
      <dgm:t>
        <a:bodyPr/>
        <a:lstStyle/>
        <a:p>
          <a:pPr marL="517525" indent="-290513">
            <a:lnSpc>
              <a:spcPct val="100000"/>
            </a:lnSpc>
            <a:spcBef>
              <a:spcPts val="600"/>
            </a:spcBef>
            <a:spcAft>
              <a:spcPts val="600"/>
            </a:spcAft>
            <a:buFont typeface="+mj-lt"/>
            <a:buNone/>
          </a:pPr>
          <a:endParaRPr lang="en-US" sz="2000" dirty="0">
            <a:latin typeface="Lato"/>
          </a:endParaRPr>
        </a:p>
      </dgm:t>
    </dgm:pt>
    <dgm:pt modelId="{324F027E-5F8F-4F88-BB0A-C0C81B6EFD6F}" type="parTrans" cxnId="{78282EAE-14DD-481B-8ECE-351C0DF529D9}">
      <dgm:prSet/>
      <dgm:spPr/>
      <dgm:t>
        <a:bodyPr/>
        <a:lstStyle/>
        <a:p>
          <a:endParaRPr lang="en-US"/>
        </a:p>
      </dgm:t>
    </dgm:pt>
    <dgm:pt modelId="{A487B767-F602-4C62-89CC-17BA94C15CD0}" type="sibTrans" cxnId="{78282EAE-14DD-481B-8ECE-351C0DF529D9}">
      <dgm:prSet/>
      <dgm:spPr/>
      <dgm:t>
        <a:bodyPr/>
        <a:lstStyle/>
        <a:p>
          <a:endParaRPr lang="en-US"/>
        </a:p>
      </dgm:t>
    </dgm:pt>
    <dgm:pt modelId="{A48DA220-4AEB-43EE-9308-DD54276B27FB}" type="pres">
      <dgm:prSet presAssocID="{40AC1B36-41E4-4D8F-BD33-B7A91BF6CEC7}" presName="linear" presStyleCnt="0">
        <dgm:presLayoutVars>
          <dgm:animLvl val="lvl"/>
          <dgm:resizeHandles val="exact"/>
        </dgm:presLayoutVars>
      </dgm:prSet>
      <dgm:spPr/>
    </dgm:pt>
    <dgm:pt modelId="{C4CED8F3-9F03-42F0-B397-BD186A819EEB}" type="pres">
      <dgm:prSet presAssocID="{7E6936C9-7CCF-4D80-8A5B-F4ADF21E1551}" presName="parentText" presStyleLbl="node1" presStyleIdx="0" presStyleCnt="1" custScaleY="94553" custLinFactNeighborX="-870" custLinFactNeighborY="774">
        <dgm:presLayoutVars>
          <dgm:chMax val="0"/>
          <dgm:bulletEnabled val="1"/>
        </dgm:presLayoutVars>
      </dgm:prSet>
      <dgm:spPr/>
    </dgm:pt>
    <dgm:pt modelId="{0BC561C0-FB95-4B87-8714-CA00322443A5}" type="pres">
      <dgm:prSet presAssocID="{7E6936C9-7CCF-4D80-8A5B-F4ADF21E1551}" presName="childText" presStyleLbl="revTx" presStyleIdx="0" presStyleCnt="1" custScaleY="101457">
        <dgm:presLayoutVars>
          <dgm:bulletEnabled val="1"/>
        </dgm:presLayoutVars>
      </dgm:prSet>
      <dgm:spPr/>
    </dgm:pt>
  </dgm:ptLst>
  <dgm:cxnLst>
    <dgm:cxn modelId="{4B051E01-FECF-487F-9E76-0BE541F874D7}" type="presOf" srcId="{7690460D-225E-4746-A05A-C066D94D1EA0}" destId="{0BC561C0-FB95-4B87-8714-CA00322443A5}" srcOrd="0" destOrd="6" presId="urn:microsoft.com/office/officeart/2005/8/layout/vList2"/>
    <dgm:cxn modelId="{A5071A03-7048-4586-B6B7-4374B847989C}" srcId="{40AC1B36-41E4-4D8F-BD33-B7A91BF6CEC7}" destId="{7E6936C9-7CCF-4D80-8A5B-F4ADF21E1551}" srcOrd="0" destOrd="0" parTransId="{2492648E-31CC-44F7-9122-C9E5C02B588A}" sibTransId="{884AA398-D2BE-4FB8-B156-4829CAB67B9C}"/>
    <dgm:cxn modelId="{98ED9703-735D-4731-8564-218AB2FC9E04}" type="presOf" srcId="{7E6936C9-7CCF-4D80-8A5B-F4ADF21E1551}" destId="{C4CED8F3-9F03-42F0-B397-BD186A819EEB}" srcOrd="0" destOrd="0" presId="urn:microsoft.com/office/officeart/2005/8/layout/vList2"/>
    <dgm:cxn modelId="{D6A4E20F-06AA-4A83-80D5-E5A798FA97C2}" srcId="{7E6936C9-7CCF-4D80-8A5B-F4ADF21E1551}" destId="{E2A7295E-B9AF-4A4C-A31C-57E143E2107C}" srcOrd="0" destOrd="0" parTransId="{313D627A-291A-43C4-A721-F1257F27746D}" sibTransId="{FC5935F6-6067-4A28-A16A-CF897F64103C}"/>
    <dgm:cxn modelId="{C9136529-6BB8-4E3B-A09B-EB5AACD7CAB9}" srcId="{7E6936C9-7CCF-4D80-8A5B-F4ADF21E1551}" destId="{F39ACF5E-94D2-4AFE-BC13-A8B4CB0F3476}" srcOrd="1" destOrd="0" parTransId="{03B1C44D-36D1-4123-A701-B67C92152794}" sibTransId="{8A008EB3-085B-4583-AFE3-EA4228A78748}"/>
    <dgm:cxn modelId="{7F05C531-F5BB-4086-B6F0-8320FC6E2485}" type="presOf" srcId="{0522FDE3-7512-475E-ABD5-6C8AC03760BC}" destId="{0BC561C0-FB95-4B87-8714-CA00322443A5}" srcOrd="0" destOrd="4" presId="urn:microsoft.com/office/officeart/2005/8/layout/vList2"/>
    <dgm:cxn modelId="{6AB8C33C-C2F7-4731-9B7E-CBD97C3277BA}" type="presOf" srcId="{6C14271F-3F75-4432-882A-4D08C3B75B59}" destId="{0BC561C0-FB95-4B87-8714-CA00322443A5}" srcOrd="0" destOrd="2" presId="urn:microsoft.com/office/officeart/2005/8/layout/vList2"/>
    <dgm:cxn modelId="{BCA6A85C-AB70-491E-B56B-734B81AE454B}" type="presOf" srcId="{3CE3D868-FFAE-49F9-B416-EA6D55DC3A30}" destId="{0BC561C0-FB95-4B87-8714-CA00322443A5}" srcOrd="0" destOrd="5" presId="urn:microsoft.com/office/officeart/2005/8/layout/vList2"/>
    <dgm:cxn modelId="{0FE4BA45-9C06-42AF-A2B6-B07D40961564}" srcId="{7E6936C9-7CCF-4D80-8A5B-F4ADF21E1551}" destId="{0522FDE3-7512-475E-ABD5-6C8AC03760BC}" srcOrd="4" destOrd="0" parTransId="{D43D6135-7FA6-4820-8C60-AFD0349F4266}" sibTransId="{2B94E2B8-D628-40FA-95C9-05C0635B232C}"/>
    <dgm:cxn modelId="{2E9B5F46-3B47-4BEB-8EA7-61719F47765F}" srcId="{7E6936C9-7CCF-4D80-8A5B-F4ADF21E1551}" destId="{6C14271F-3F75-4432-882A-4D08C3B75B59}" srcOrd="2" destOrd="0" parTransId="{7E9D18C6-22A8-446F-BBA1-1F890862EE43}" sibTransId="{35A4965F-E6FB-4B4E-97C5-54A5360E9859}"/>
    <dgm:cxn modelId="{2F200056-EEAD-48E6-9BC6-6ECE7A75FFE5}" type="presOf" srcId="{E147ED82-3CD9-4914-8FF6-2A04E82B8A4D}" destId="{0BC561C0-FB95-4B87-8714-CA00322443A5}" srcOrd="0" destOrd="3" presId="urn:microsoft.com/office/officeart/2005/8/layout/vList2"/>
    <dgm:cxn modelId="{1C456E86-77A2-49B7-8147-2D0DDDDAD8E5}" type="presOf" srcId="{F39ACF5E-94D2-4AFE-BC13-A8B4CB0F3476}" destId="{0BC561C0-FB95-4B87-8714-CA00322443A5}" srcOrd="0" destOrd="1" presId="urn:microsoft.com/office/officeart/2005/8/layout/vList2"/>
    <dgm:cxn modelId="{D0FAB586-7755-4DD7-B29A-73B7A75721B0}" type="presOf" srcId="{E2A7295E-B9AF-4A4C-A31C-57E143E2107C}" destId="{0BC561C0-FB95-4B87-8714-CA00322443A5}" srcOrd="0" destOrd="0" presId="urn:microsoft.com/office/officeart/2005/8/layout/vList2"/>
    <dgm:cxn modelId="{78282EAE-14DD-481B-8ECE-351C0DF529D9}" srcId="{7E6936C9-7CCF-4D80-8A5B-F4ADF21E1551}" destId="{3CE3D868-FFAE-49F9-B416-EA6D55DC3A30}" srcOrd="5" destOrd="0" parTransId="{324F027E-5F8F-4F88-BB0A-C0C81B6EFD6F}" sibTransId="{A487B767-F602-4C62-89CC-17BA94C15CD0}"/>
    <dgm:cxn modelId="{47C20DBE-B9D4-49E6-AAA7-0D2C073A75CA}" type="presOf" srcId="{40AC1B36-41E4-4D8F-BD33-B7A91BF6CEC7}" destId="{A48DA220-4AEB-43EE-9308-DD54276B27FB}" srcOrd="0" destOrd="0" presId="urn:microsoft.com/office/officeart/2005/8/layout/vList2"/>
    <dgm:cxn modelId="{2CA7CCCA-1253-497F-B0EA-488F4EA01A03}" srcId="{7E6936C9-7CCF-4D80-8A5B-F4ADF21E1551}" destId="{7690460D-225E-4746-A05A-C066D94D1EA0}" srcOrd="6" destOrd="0" parTransId="{8E35D7E9-9331-4424-881B-A884581ECD7F}" sibTransId="{CA517F7B-0434-40E6-8963-0DFE122B5376}"/>
    <dgm:cxn modelId="{06E3B5E6-CCF0-4CD4-8676-CDBE739D160C}" srcId="{7E6936C9-7CCF-4D80-8A5B-F4ADF21E1551}" destId="{E147ED82-3CD9-4914-8FF6-2A04E82B8A4D}" srcOrd="3" destOrd="0" parTransId="{2136260B-F912-4308-BB70-26AEB8FC801E}" sibTransId="{300569A7-6168-4668-9087-E9CADEA01CD8}"/>
    <dgm:cxn modelId="{09BBBF03-EDF0-4784-84AF-A1D2D49012C8}" type="presParOf" srcId="{A48DA220-4AEB-43EE-9308-DD54276B27FB}" destId="{C4CED8F3-9F03-42F0-B397-BD186A819EEB}" srcOrd="0" destOrd="0" presId="urn:microsoft.com/office/officeart/2005/8/layout/vList2"/>
    <dgm:cxn modelId="{6EDB9829-3E12-4CA2-B8E4-A989FA8D2777}" type="presParOf" srcId="{A48DA220-4AEB-43EE-9308-DD54276B27FB}" destId="{0BC561C0-FB95-4B87-8714-CA00322443A5}"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0AC1B36-41E4-4D8F-BD33-B7A91BF6CEC7}"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E6936C9-7CCF-4D80-8A5B-F4ADF21E1551}">
      <dgm:prSet custT="1"/>
      <dgm:spPr/>
      <dgm:t>
        <a:bodyPr/>
        <a:lstStyle/>
        <a:p>
          <a:r>
            <a:rPr lang="en-US" sz="2400" dirty="0">
              <a:latin typeface="Lato"/>
            </a:rPr>
            <a:t>Questions to the audience regarding showing on financials; Yes or no for each question</a:t>
          </a:r>
        </a:p>
      </dgm:t>
    </dgm:pt>
    <dgm:pt modelId="{2492648E-31CC-44F7-9122-C9E5C02B588A}" type="parTrans" cxnId="{A5071A03-7048-4586-B6B7-4374B847989C}">
      <dgm:prSet/>
      <dgm:spPr/>
      <dgm:t>
        <a:bodyPr/>
        <a:lstStyle/>
        <a:p>
          <a:endParaRPr lang="en-US" sz="2000">
            <a:latin typeface="Lato"/>
          </a:endParaRPr>
        </a:p>
      </dgm:t>
    </dgm:pt>
    <dgm:pt modelId="{884AA398-D2BE-4FB8-B156-4829CAB67B9C}" type="sibTrans" cxnId="{A5071A03-7048-4586-B6B7-4374B847989C}">
      <dgm:prSet/>
      <dgm:spPr/>
      <dgm:t>
        <a:bodyPr/>
        <a:lstStyle/>
        <a:p>
          <a:endParaRPr lang="en-US" sz="2000">
            <a:latin typeface="Lato"/>
          </a:endParaRPr>
        </a:p>
      </dgm:t>
    </dgm:pt>
    <dgm:pt modelId="{E2A7295E-B9AF-4A4C-A31C-57E143E2107C}">
      <dgm:prSet custT="1"/>
      <dgm:spPr/>
      <dgm:t>
        <a:bodyPr/>
        <a:lstStyle/>
        <a:p>
          <a:pPr marL="517525" indent="-290513">
            <a:lnSpc>
              <a:spcPct val="100000"/>
            </a:lnSpc>
            <a:spcBef>
              <a:spcPts val="600"/>
            </a:spcBef>
            <a:spcAft>
              <a:spcPts val="600"/>
            </a:spcAft>
            <a:buFont typeface="+mj-lt"/>
            <a:buNone/>
          </a:pPr>
          <a:endParaRPr lang="en-US" sz="2000" dirty="0">
            <a:latin typeface="Lato"/>
          </a:endParaRPr>
        </a:p>
      </dgm:t>
    </dgm:pt>
    <dgm:pt modelId="{313D627A-291A-43C4-A721-F1257F27746D}" type="parTrans" cxnId="{D6A4E20F-06AA-4A83-80D5-E5A798FA97C2}">
      <dgm:prSet/>
      <dgm:spPr/>
      <dgm:t>
        <a:bodyPr/>
        <a:lstStyle/>
        <a:p>
          <a:endParaRPr lang="en-US" sz="2000">
            <a:latin typeface="Lato"/>
          </a:endParaRPr>
        </a:p>
      </dgm:t>
    </dgm:pt>
    <dgm:pt modelId="{FC5935F6-6067-4A28-A16A-CF897F64103C}" type="sibTrans" cxnId="{D6A4E20F-06AA-4A83-80D5-E5A798FA97C2}">
      <dgm:prSet/>
      <dgm:spPr/>
      <dgm:t>
        <a:bodyPr/>
        <a:lstStyle/>
        <a:p>
          <a:endParaRPr lang="en-US" sz="2000">
            <a:latin typeface="Lato"/>
          </a:endParaRPr>
        </a:p>
      </dgm:t>
    </dgm:pt>
    <dgm:pt modelId="{7690460D-225E-4746-A05A-C066D94D1EA0}">
      <dgm:prSet custT="1"/>
      <dgm:spPr/>
      <dgm:t>
        <a:bodyPr/>
        <a:lstStyle/>
        <a:p>
          <a:pPr marL="517525" indent="-290513">
            <a:lnSpc>
              <a:spcPct val="100000"/>
            </a:lnSpc>
            <a:spcBef>
              <a:spcPts val="600"/>
            </a:spcBef>
            <a:spcAft>
              <a:spcPts val="600"/>
            </a:spcAft>
            <a:buFont typeface="+mj-lt"/>
            <a:buNone/>
          </a:pPr>
          <a:r>
            <a:rPr lang="en-US" sz="2000" dirty="0">
              <a:latin typeface="Lato"/>
            </a:rPr>
            <a:t>10. Does your District have (or are close to having) a post employment benefit trust wherein the obligation is ending and there are assets remaining?</a:t>
          </a:r>
        </a:p>
      </dgm:t>
    </dgm:pt>
    <dgm:pt modelId="{8E35D7E9-9331-4424-881B-A884581ECD7F}" type="parTrans" cxnId="{2CA7CCCA-1253-497F-B0EA-488F4EA01A03}">
      <dgm:prSet/>
      <dgm:spPr/>
      <dgm:t>
        <a:bodyPr/>
        <a:lstStyle/>
        <a:p>
          <a:endParaRPr lang="en-US"/>
        </a:p>
      </dgm:t>
    </dgm:pt>
    <dgm:pt modelId="{CA517F7B-0434-40E6-8963-0DFE122B5376}" type="sibTrans" cxnId="{2CA7CCCA-1253-497F-B0EA-488F4EA01A03}">
      <dgm:prSet/>
      <dgm:spPr/>
      <dgm:t>
        <a:bodyPr/>
        <a:lstStyle/>
        <a:p>
          <a:endParaRPr lang="en-US"/>
        </a:p>
      </dgm:t>
    </dgm:pt>
    <dgm:pt modelId="{3CE3D868-FFAE-49F9-B416-EA6D55DC3A30}">
      <dgm:prSet custT="1"/>
      <dgm:spPr/>
      <dgm:t>
        <a:bodyPr/>
        <a:lstStyle/>
        <a:p>
          <a:pPr marL="517525" indent="-290513">
            <a:lnSpc>
              <a:spcPct val="100000"/>
            </a:lnSpc>
            <a:spcBef>
              <a:spcPts val="600"/>
            </a:spcBef>
            <a:spcAft>
              <a:spcPts val="600"/>
            </a:spcAft>
            <a:buFont typeface="+mj-lt"/>
            <a:buNone/>
          </a:pPr>
          <a:endParaRPr lang="en-US" sz="2000" dirty="0">
            <a:latin typeface="Lato"/>
          </a:endParaRPr>
        </a:p>
      </dgm:t>
    </dgm:pt>
    <dgm:pt modelId="{324F027E-5F8F-4F88-BB0A-C0C81B6EFD6F}" type="parTrans" cxnId="{78282EAE-14DD-481B-8ECE-351C0DF529D9}">
      <dgm:prSet/>
      <dgm:spPr/>
      <dgm:t>
        <a:bodyPr/>
        <a:lstStyle/>
        <a:p>
          <a:endParaRPr lang="en-US"/>
        </a:p>
      </dgm:t>
    </dgm:pt>
    <dgm:pt modelId="{A487B767-F602-4C62-89CC-17BA94C15CD0}" type="sibTrans" cxnId="{78282EAE-14DD-481B-8ECE-351C0DF529D9}">
      <dgm:prSet/>
      <dgm:spPr/>
      <dgm:t>
        <a:bodyPr/>
        <a:lstStyle/>
        <a:p>
          <a:endParaRPr lang="en-US"/>
        </a:p>
      </dgm:t>
    </dgm:pt>
    <dgm:pt modelId="{0157B9D4-5935-4BFD-84F4-D533A27E4689}">
      <dgm:prSet custT="1"/>
      <dgm:spPr/>
      <dgm:t>
        <a:bodyPr/>
        <a:lstStyle/>
        <a:p>
          <a:pPr marL="974725" indent="-457200">
            <a:lnSpc>
              <a:spcPct val="100000"/>
            </a:lnSpc>
            <a:spcBef>
              <a:spcPts val="600"/>
            </a:spcBef>
            <a:spcAft>
              <a:spcPts val="600"/>
            </a:spcAft>
            <a:buFont typeface="+mj-lt"/>
            <a:buNone/>
          </a:pPr>
          <a:r>
            <a:rPr lang="en-US" sz="2000" dirty="0">
              <a:latin typeface="Lato"/>
            </a:rPr>
            <a:t>A.  Yes</a:t>
          </a:r>
        </a:p>
      </dgm:t>
    </dgm:pt>
    <dgm:pt modelId="{AF876CF3-345A-417C-B514-E88623B14711}" type="parTrans" cxnId="{EB5433AF-FFA8-4CB1-B17C-5A79F93C5FA2}">
      <dgm:prSet/>
      <dgm:spPr/>
      <dgm:t>
        <a:bodyPr/>
        <a:lstStyle/>
        <a:p>
          <a:endParaRPr lang="en-US"/>
        </a:p>
      </dgm:t>
    </dgm:pt>
    <dgm:pt modelId="{77B229C0-61AF-4C66-9CEB-AD95B9552F8B}" type="sibTrans" cxnId="{EB5433AF-FFA8-4CB1-B17C-5A79F93C5FA2}">
      <dgm:prSet/>
      <dgm:spPr/>
      <dgm:t>
        <a:bodyPr/>
        <a:lstStyle/>
        <a:p>
          <a:endParaRPr lang="en-US"/>
        </a:p>
      </dgm:t>
    </dgm:pt>
    <dgm:pt modelId="{94E4983C-4918-4CE1-A022-62F09715F684}">
      <dgm:prSet custT="1"/>
      <dgm:spPr/>
      <dgm:t>
        <a:bodyPr/>
        <a:lstStyle/>
        <a:p>
          <a:pPr marL="974725" indent="-457200">
            <a:lnSpc>
              <a:spcPct val="100000"/>
            </a:lnSpc>
            <a:spcBef>
              <a:spcPts val="600"/>
            </a:spcBef>
            <a:spcAft>
              <a:spcPts val="600"/>
            </a:spcAft>
            <a:buFont typeface="+mj-lt"/>
            <a:buNone/>
          </a:pPr>
          <a:r>
            <a:rPr lang="en-US" sz="2000" dirty="0">
              <a:latin typeface="Lato"/>
            </a:rPr>
            <a:t>B.  No</a:t>
          </a:r>
        </a:p>
      </dgm:t>
    </dgm:pt>
    <dgm:pt modelId="{A84F6D09-92ED-4679-910D-EAEAC6C3B203}" type="parTrans" cxnId="{FEDFF9A7-EBF2-4636-904A-E68D3C75EFC4}">
      <dgm:prSet/>
      <dgm:spPr/>
      <dgm:t>
        <a:bodyPr/>
        <a:lstStyle/>
        <a:p>
          <a:endParaRPr lang="en-US"/>
        </a:p>
      </dgm:t>
    </dgm:pt>
    <dgm:pt modelId="{18D5435F-095C-4EAE-BFA6-A298B05B7E1D}" type="sibTrans" cxnId="{FEDFF9A7-EBF2-4636-904A-E68D3C75EFC4}">
      <dgm:prSet/>
      <dgm:spPr/>
      <dgm:t>
        <a:bodyPr/>
        <a:lstStyle/>
        <a:p>
          <a:endParaRPr lang="en-US"/>
        </a:p>
      </dgm:t>
    </dgm:pt>
    <dgm:pt modelId="{7DF6656A-1B21-455A-996A-68AF72EF8179}">
      <dgm:prSet custT="1"/>
      <dgm:spPr/>
      <dgm:t>
        <a:bodyPr/>
        <a:lstStyle/>
        <a:p>
          <a:pPr marL="974725" indent="-457200">
            <a:lnSpc>
              <a:spcPct val="100000"/>
            </a:lnSpc>
            <a:spcBef>
              <a:spcPts val="600"/>
            </a:spcBef>
            <a:spcAft>
              <a:spcPts val="600"/>
            </a:spcAft>
            <a:buFont typeface="+mj-lt"/>
            <a:buNone/>
          </a:pPr>
          <a:r>
            <a:rPr lang="en-US" sz="2000" dirty="0">
              <a:latin typeface="Lato"/>
            </a:rPr>
            <a:t>C.  Unsure</a:t>
          </a:r>
        </a:p>
      </dgm:t>
    </dgm:pt>
    <dgm:pt modelId="{CA038E08-F5FB-4124-B8EC-8A651D490D29}" type="parTrans" cxnId="{DC93CCDB-4D18-420B-B567-878B872F927D}">
      <dgm:prSet/>
      <dgm:spPr/>
      <dgm:t>
        <a:bodyPr/>
        <a:lstStyle/>
        <a:p>
          <a:endParaRPr lang="en-US"/>
        </a:p>
      </dgm:t>
    </dgm:pt>
    <dgm:pt modelId="{D8A1FDCD-AE8B-43C1-B80F-700032AC8186}" type="sibTrans" cxnId="{DC93CCDB-4D18-420B-B567-878B872F927D}">
      <dgm:prSet/>
      <dgm:spPr/>
      <dgm:t>
        <a:bodyPr/>
        <a:lstStyle/>
        <a:p>
          <a:endParaRPr lang="en-US"/>
        </a:p>
      </dgm:t>
    </dgm:pt>
    <dgm:pt modelId="{A48DA220-4AEB-43EE-9308-DD54276B27FB}" type="pres">
      <dgm:prSet presAssocID="{40AC1B36-41E4-4D8F-BD33-B7A91BF6CEC7}" presName="linear" presStyleCnt="0">
        <dgm:presLayoutVars>
          <dgm:animLvl val="lvl"/>
          <dgm:resizeHandles val="exact"/>
        </dgm:presLayoutVars>
      </dgm:prSet>
      <dgm:spPr/>
    </dgm:pt>
    <dgm:pt modelId="{C4CED8F3-9F03-42F0-B397-BD186A819EEB}" type="pres">
      <dgm:prSet presAssocID="{7E6936C9-7CCF-4D80-8A5B-F4ADF21E1551}" presName="parentText" presStyleLbl="node1" presStyleIdx="0" presStyleCnt="1" custScaleY="94553" custLinFactNeighborX="-870" custLinFactNeighborY="774">
        <dgm:presLayoutVars>
          <dgm:chMax val="0"/>
          <dgm:bulletEnabled val="1"/>
        </dgm:presLayoutVars>
      </dgm:prSet>
      <dgm:spPr/>
    </dgm:pt>
    <dgm:pt modelId="{0BC561C0-FB95-4B87-8714-CA00322443A5}" type="pres">
      <dgm:prSet presAssocID="{7E6936C9-7CCF-4D80-8A5B-F4ADF21E1551}" presName="childText" presStyleLbl="revTx" presStyleIdx="0" presStyleCnt="1" custScaleY="101457">
        <dgm:presLayoutVars>
          <dgm:bulletEnabled val="1"/>
        </dgm:presLayoutVars>
      </dgm:prSet>
      <dgm:spPr/>
    </dgm:pt>
  </dgm:ptLst>
  <dgm:cxnLst>
    <dgm:cxn modelId="{4B051E01-FECF-487F-9E76-0BE541F874D7}" type="presOf" srcId="{7690460D-225E-4746-A05A-C066D94D1EA0}" destId="{0BC561C0-FB95-4B87-8714-CA00322443A5}" srcOrd="0" destOrd="2" presId="urn:microsoft.com/office/officeart/2005/8/layout/vList2"/>
    <dgm:cxn modelId="{A5071A03-7048-4586-B6B7-4374B847989C}" srcId="{40AC1B36-41E4-4D8F-BD33-B7A91BF6CEC7}" destId="{7E6936C9-7CCF-4D80-8A5B-F4ADF21E1551}" srcOrd="0" destOrd="0" parTransId="{2492648E-31CC-44F7-9122-C9E5C02B588A}" sibTransId="{884AA398-D2BE-4FB8-B156-4829CAB67B9C}"/>
    <dgm:cxn modelId="{98ED9703-735D-4731-8564-218AB2FC9E04}" type="presOf" srcId="{7E6936C9-7CCF-4D80-8A5B-F4ADF21E1551}" destId="{C4CED8F3-9F03-42F0-B397-BD186A819EEB}" srcOrd="0" destOrd="0" presId="urn:microsoft.com/office/officeart/2005/8/layout/vList2"/>
    <dgm:cxn modelId="{D6A4E20F-06AA-4A83-80D5-E5A798FA97C2}" srcId="{7E6936C9-7CCF-4D80-8A5B-F4ADF21E1551}" destId="{E2A7295E-B9AF-4A4C-A31C-57E143E2107C}" srcOrd="0" destOrd="0" parTransId="{313D627A-291A-43C4-A721-F1257F27746D}" sibTransId="{FC5935F6-6067-4A28-A16A-CF897F64103C}"/>
    <dgm:cxn modelId="{BCA6A85C-AB70-491E-B56B-734B81AE454B}" type="presOf" srcId="{3CE3D868-FFAE-49F9-B416-EA6D55DC3A30}" destId="{0BC561C0-FB95-4B87-8714-CA00322443A5}" srcOrd="0" destOrd="1" presId="urn:microsoft.com/office/officeart/2005/8/layout/vList2"/>
    <dgm:cxn modelId="{0E5ACD62-5981-4F0E-8481-723646B20A63}" type="presOf" srcId="{7DF6656A-1B21-455A-996A-68AF72EF8179}" destId="{0BC561C0-FB95-4B87-8714-CA00322443A5}" srcOrd="0" destOrd="5" presId="urn:microsoft.com/office/officeart/2005/8/layout/vList2"/>
    <dgm:cxn modelId="{D0FAB586-7755-4DD7-B29A-73B7A75721B0}" type="presOf" srcId="{E2A7295E-B9AF-4A4C-A31C-57E143E2107C}" destId="{0BC561C0-FB95-4B87-8714-CA00322443A5}" srcOrd="0" destOrd="0" presId="urn:microsoft.com/office/officeart/2005/8/layout/vList2"/>
    <dgm:cxn modelId="{FEDFF9A7-EBF2-4636-904A-E68D3C75EFC4}" srcId="{7690460D-225E-4746-A05A-C066D94D1EA0}" destId="{94E4983C-4918-4CE1-A022-62F09715F684}" srcOrd="1" destOrd="0" parTransId="{A84F6D09-92ED-4679-910D-EAEAC6C3B203}" sibTransId="{18D5435F-095C-4EAE-BFA6-A298B05B7E1D}"/>
    <dgm:cxn modelId="{78282EAE-14DD-481B-8ECE-351C0DF529D9}" srcId="{7E6936C9-7CCF-4D80-8A5B-F4ADF21E1551}" destId="{3CE3D868-FFAE-49F9-B416-EA6D55DC3A30}" srcOrd="1" destOrd="0" parTransId="{324F027E-5F8F-4F88-BB0A-C0C81B6EFD6F}" sibTransId="{A487B767-F602-4C62-89CC-17BA94C15CD0}"/>
    <dgm:cxn modelId="{EB5433AF-FFA8-4CB1-B17C-5A79F93C5FA2}" srcId="{7690460D-225E-4746-A05A-C066D94D1EA0}" destId="{0157B9D4-5935-4BFD-84F4-D533A27E4689}" srcOrd="0" destOrd="0" parTransId="{AF876CF3-345A-417C-B514-E88623B14711}" sibTransId="{77B229C0-61AF-4C66-9CEB-AD95B9552F8B}"/>
    <dgm:cxn modelId="{47C20DBE-B9D4-49E6-AAA7-0D2C073A75CA}" type="presOf" srcId="{40AC1B36-41E4-4D8F-BD33-B7A91BF6CEC7}" destId="{A48DA220-4AEB-43EE-9308-DD54276B27FB}" srcOrd="0" destOrd="0" presId="urn:microsoft.com/office/officeart/2005/8/layout/vList2"/>
    <dgm:cxn modelId="{2CA7CCCA-1253-497F-B0EA-488F4EA01A03}" srcId="{7E6936C9-7CCF-4D80-8A5B-F4ADF21E1551}" destId="{7690460D-225E-4746-A05A-C066D94D1EA0}" srcOrd="2" destOrd="0" parTransId="{8E35D7E9-9331-4424-881B-A884581ECD7F}" sibTransId="{CA517F7B-0434-40E6-8963-0DFE122B5376}"/>
    <dgm:cxn modelId="{DC93CCDB-4D18-420B-B567-878B872F927D}" srcId="{7690460D-225E-4746-A05A-C066D94D1EA0}" destId="{7DF6656A-1B21-455A-996A-68AF72EF8179}" srcOrd="2" destOrd="0" parTransId="{CA038E08-F5FB-4124-B8EC-8A651D490D29}" sibTransId="{D8A1FDCD-AE8B-43C1-B80F-700032AC8186}"/>
    <dgm:cxn modelId="{D00E0BF2-2AC5-4731-9544-4FB2C6E4A6E3}" type="presOf" srcId="{94E4983C-4918-4CE1-A022-62F09715F684}" destId="{0BC561C0-FB95-4B87-8714-CA00322443A5}" srcOrd="0" destOrd="4" presId="urn:microsoft.com/office/officeart/2005/8/layout/vList2"/>
    <dgm:cxn modelId="{A08B31FC-3F26-49BB-B544-FB62C9D7650F}" type="presOf" srcId="{0157B9D4-5935-4BFD-84F4-D533A27E4689}" destId="{0BC561C0-FB95-4B87-8714-CA00322443A5}" srcOrd="0" destOrd="3" presId="urn:microsoft.com/office/officeart/2005/8/layout/vList2"/>
    <dgm:cxn modelId="{09BBBF03-EDF0-4784-84AF-A1D2D49012C8}" type="presParOf" srcId="{A48DA220-4AEB-43EE-9308-DD54276B27FB}" destId="{C4CED8F3-9F03-42F0-B397-BD186A819EEB}" srcOrd="0" destOrd="0" presId="urn:microsoft.com/office/officeart/2005/8/layout/vList2"/>
    <dgm:cxn modelId="{6EDB9829-3E12-4CA2-B8E4-A989FA8D2777}" type="presParOf" srcId="{A48DA220-4AEB-43EE-9308-DD54276B27FB}" destId="{0BC561C0-FB95-4B87-8714-CA00322443A5}"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CED8F3-9F03-42F0-B397-BD186A819EEB}">
      <dsp:nvSpPr>
        <dsp:cNvPr id="0" name=""/>
        <dsp:cNvSpPr/>
      </dsp:nvSpPr>
      <dsp:spPr>
        <a:xfrm>
          <a:off x="0" y="691890"/>
          <a:ext cx="10697110" cy="115052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Lato"/>
            </a:rPr>
            <a:t>Questions to the audience regarding benefits</a:t>
          </a:r>
        </a:p>
      </dsp:txBody>
      <dsp:txXfrm>
        <a:off x="56164" y="748054"/>
        <a:ext cx="10584782" cy="1038192"/>
      </dsp:txXfrm>
    </dsp:sp>
    <dsp:sp modelId="{0BC561C0-FB95-4B87-8714-CA00322443A5}">
      <dsp:nvSpPr>
        <dsp:cNvPr id="0" name=""/>
        <dsp:cNvSpPr/>
      </dsp:nvSpPr>
      <dsp:spPr>
        <a:xfrm>
          <a:off x="0" y="1816375"/>
          <a:ext cx="10697110" cy="3412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9633" tIns="25400" rIns="142240" bIns="25400" numCol="1" spcCol="1270" anchor="t" anchorCtr="0">
          <a:noAutofit/>
        </a:bodyPr>
        <a:lstStyle/>
        <a:p>
          <a:pPr marL="517525" lvl="1" indent="-290513" algn="l" defTabSz="889000">
            <a:lnSpc>
              <a:spcPct val="100000"/>
            </a:lnSpc>
            <a:spcBef>
              <a:spcPct val="0"/>
            </a:spcBef>
            <a:spcAft>
              <a:spcPts val="600"/>
            </a:spcAft>
            <a:buFont typeface="+mj-lt"/>
            <a:buAutoNum type="arabicPeriod"/>
          </a:pPr>
          <a:endParaRPr lang="en-US" sz="2000" kern="1200" dirty="0">
            <a:latin typeface="Lato"/>
          </a:endParaRPr>
        </a:p>
        <a:p>
          <a:pPr marL="517525" lvl="1" indent="-290513" algn="l" defTabSz="889000">
            <a:lnSpc>
              <a:spcPct val="100000"/>
            </a:lnSpc>
            <a:spcBef>
              <a:spcPct val="0"/>
            </a:spcBef>
            <a:spcAft>
              <a:spcPts val="600"/>
            </a:spcAft>
            <a:buFont typeface="+mj-lt"/>
            <a:buAutoNum type="arabicPeriod"/>
          </a:pPr>
          <a:r>
            <a:rPr lang="en-US" sz="2000" kern="1200" dirty="0">
              <a:latin typeface="Lato"/>
            </a:rPr>
            <a:t>What post employment benefits do you offer?</a:t>
          </a:r>
        </a:p>
        <a:p>
          <a:pPr marL="517525" lvl="2" indent="-290513" algn="l" defTabSz="889000">
            <a:lnSpc>
              <a:spcPct val="100000"/>
            </a:lnSpc>
            <a:spcBef>
              <a:spcPct val="0"/>
            </a:spcBef>
            <a:spcAft>
              <a:spcPts val="600"/>
            </a:spcAft>
            <a:buFont typeface="+mj-lt"/>
            <a:buNone/>
          </a:pPr>
          <a:r>
            <a:rPr lang="en-US" sz="2000" kern="1200" dirty="0">
              <a:latin typeface="Lato"/>
            </a:rPr>
            <a:t>	a. OPEB only</a:t>
          </a:r>
        </a:p>
        <a:p>
          <a:pPr marL="517525" lvl="3" indent="-290513" algn="l" defTabSz="889000">
            <a:lnSpc>
              <a:spcPct val="100000"/>
            </a:lnSpc>
            <a:spcBef>
              <a:spcPct val="0"/>
            </a:spcBef>
            <a:spcAft>
              <a:spcPts val="600"/>
            </a:spcAft>
            <a:buFont typeface="+mj-lt"/>
            <a:buNone/>
          </a:pPr>
          <a:r>
            <a:rPr lang="en-US" sz="2000" kern="1200" dirty="0">
              <a:latin typeface="Lato"/>
            </a:rPr>
            <a:t>	b. OPEB and Pension benefits</a:t>
          </a:r>
          <a:br>
            <a:rPr lang="en-US" sz="2000" kern="1200" dirty="0">
              <a:latin typeface="Lato"/>
            </a:rPr>
          </a:br>
          <a:endParaRPr lang="en-US" sz="2000" kern="1200" dirty="0">
            <a:latin typeface="Lato"/>
          </a:endParaRPr>
        </a:p>
        <a:p>
          <a:pPr marL="517525" lvl="3" indent="-290513" algn="l" defTabSz="889000">
            <a:lnSpc>
              <a:spcPct val="100000"/>
            </a:lnSpc>
            <a:spcBef>
              <a:spcPct val="0"/>
            </a:spcBef>
            <a:spcAft>
              <a:spcPts val="600"/>
            </a:spcAft>
            <a:buFont typeface="+mj-lt"/>
            <a:buNone/>
          </a:pPr>
          <a:r>
            <a:rPr lang="en-US" sz="2000" kern="1200" dirty="0">
              <a:latin typeface="Lato"/>
            </a:rPr>
            <a:t>2.  Do you have a sick leave benefit paid in/upon retirement/termination too?</a:t>
          </a:r>
        </a:p>
        <a:p>
          <a:pPr marL="517525" lvl="4" indent="-290513" algn="l" defTabSz="889000">
            <a:lnSpc>
              <a:spcPct val="100000"/>
            </a:lnSpc>
            <a:spcBef>
              <a:spcPct val="0"/>
            </a:spcBef>
            <a:spcAft>
              <a:spcPts val="600"/>
            </a:spcAft>
            <a:buFont typeface="+mj-lt"/>
            <a:buNone/>
          </a:pPr>
          <a:r>
            <a:rPr lang="en-US" sz="2000" kern="1200" dirty="0">
              <a:latin typeface="Lato"/>
            </a:rPr>
            <a:t>     a.  Yes</a:t>
          </a:r>
        </a:p>
        <a:p>
          <a:pPr marL="517525" lvl="4" indent="-290513" algn="l" defTabSz="889000">
            <a:lnSpc>
              <a:spcPct val="100000"/>
            </a:lnSpc>
            <a:spcBef>
              <a:spcPct val="0"/>
            </a:spcBef>
            <a:spcAft>
              <a:spcPts val="600"/>
            </a:spcAft>
            <a:buFont typeface="+mj-lt"/>
            <a:buNone/>
          </a:pPr>
          <a:r>
            <a:rPr lang="en-US" sz="2000" kern="1200" dirty="0">
              <a:latin typeface="Lato"/>
            </a:rPr>
            <a:t>     b.  No</a:t>
          </a:r>
        </a:p>
        <a:p>
          <a:pPr marL="517525" lvl="4" indent="-290513" algn="l" defTabSz="889000">
            <a:lnSpc>
              <a:spcPct val="100000"/>
            </a:lnSpc>
            <a:spcBef>
              <a:spcPct val="0"/>
            </a:spcBef>
            <a:spcAft>
              <a:spcPts val="600"/>
            </a:spcAft>
            <a:buFont typeface="+mj-lt"/>
            <a:buNone/>
          </a:pPr>
          <a:endParaRPr lang="en-US" sz="2000" kern="1200" dirty="0">
            <a:latin typeface="Lato"/>
          </a:endParaRPr>
        </a:p>
      </dsp:txBody>
      <dsp:txXfrm>
        <a:off x="0" y="1816375"/>
        <a:ext cx="10697110" cy="34127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CED8F3-9F03-42F0-B397-BD186A819EEB}">
      <dsp:nvSpPr>
        <dsp:cNvPr id="0" name=""/>
        <dsp:cNvSpPr/>
      </dsp:nvSpPr>
      <dsp:spPr>
        <a:xfrm>
          <a:off x="0" y="389428"/>
          <a:ext cx="10697110" cy="115052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Lato"/>
            </a:rPr>
            <a:t>Questions to the audience regarding funding</a:t>
          </a:r>
        </a:p>
      </dsp:txBody>
      <dsp:txXfrm>
        <a:off x="56164" y="445592"/>
        <a:ext cx="10584782" cy="1038192"/>
      </dsp:txXfrm>
    </dsp:sp>
    <dsp:sp modelId="{0BC561C0-FB95-4B87-8714-CA00322443A5}">
      <dsp:nvSpPr>
        <dsp:cNvPr id="0" name=""/>
        <dsp:cNvSpPr/>
      </dsp:nvSpPr>
      <dsp:spPr>
        <a:xfrm>
          <a:off x="0" y="1509227"/>
          <a:ext cx="10697110" cy="4027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9633" tIns="25400" rIns="142240" bIns="25400" numCol="1" spcCol="1270" anchor="t" anchorCtr="0">
          <a:noAutofit/>
        </a:bodyPr>
        <a:lstStyle/>
        <a:p>
          <a:pPr marL="517525" lvl="1" indent="-290513" algn="l" defTabSz="889000">
            <a:lnSpc>
              <a:spcPct val="100000"/>
            </a:lnSpc>
            <a:spcBef>
              <a:spcPct val="0"/>
            </a:spcBef>
            <a:spcAft>
              <a:spcPts val="600"/>
            </a:spcAft>
            <a:buFont typeface="+mj-lt"/>
            <a:buAutoNum type="arabicPeriod"/>
          </a:pPr>
          <a:endParaRPr lang="en-US" sz="2000" kern="1200" dirty="0">
            <a:latin typeface="Lato"/>
          </a:endParaRPr>
        </a:p>
        <a:p>
          <a:pPr marL="517525" lvl="1" indent="-290513" algn="l" defTabSz="889000">
            <a:lnSpc>
              <a:spcPct val="100000"/>
            </a:lnSpc>
            <a:spcBef>
              <a:spcPct val="0"/>
            </a:spcBef>
            <a:spcAft>
              <a:spcPts val="600"/>
            </a:spcAft>
            <a:buFont typeface="+mj-lt"/>
            <a:buNone/>
          </a:pPr>
          <a:r>
            <a:rPr lang="en-US" sz="2000" kern="1200" dirty="0">
              <a:latin typeface="Lato"/>
            </a:rPr>
            <a:t>3.  Do you have a trust that is funded for benefits earned by the group (in total)</a:t>
          </a:r>
          <a:br>
            <a:rPr lang="en-US" sz="2000" kern="1200" dirty="0">
              <a:latin typeface="Lato"/>
            </a:rPr>
          </a:br>
          <a:r>
            <a:rPr lang="en-US" sz="2000" kern="1200" dirty="0">
              <a:latin typeface="Lato"/>
            </a:rPr>
            <a:t>and paid out in retirement?</a:t>
          </a:r>
        </a:p>
        <a:p>
          <a:pPr marL="517525" lvl="1" indent="-290513" algn="l" defTabSz="889000">
            <a:lnSpc>
              <a:spcPct val="100000"/>
            </a:lnSpc>
            <a:spcBef>
              <a:spcPct val="0"/>
            </a:spcBef>
            <a:spcAft>
              <a:spcPts val="600"/>
            </a:spcAft>
            <a:buFont typeface="+mj-lt"/>
            <a:buNone/>
          </a:pPr>
          <a:r>
            <a:rPr lang="en-US" sz="2000" kern="1200" dirty="0">
              <a:latin typeface="Lato"/>
            </a:rPr>
            <a:t>     a. Yes</a:t>
          </a:r>
        </a:p>
        <a:p>
          <a:pPr marL="517525" lvl="1" indent="-290513" algn="l" defTabSz="889000">
            <a:lnSpc>
              <a:spcPct val="100000"/>
            </a:lnSpc>
            <a:spcBef>
              <a:spcPct val="0"/>
            </a:spcBef>
            <a:spcAft>
              <a:spcPts val="600"/>
            </a:spcAft>
            <a:buFont typeface="+mj-lt"/>
            <a:buNone/>
          </a:pPr>
          <a:r>
            <a:rPr lang="en-US" sz="2000" kern="1200" dirty="0">
              <a:latin typeface="Lato"/>
            </a:rPr>
            <a:t>     b. No</a:t>
          </a:r>
          <a:br>
            <a:rPr lang="en-US" sz="2000" kern="1200" dirty="0">
              <a:latin typeface="Lato"/>
            </a:rPr>
          </a:br>
          <a:endParaRPr lang="en-US" sz="2000" kern="1200" dirty="0">
            <a:latin typeface="Lato"/>
          </a:endParaRPr>
        </a:p>
        <a:p>
          <a:pPr marL="517525" lvl="2" indent="-290513" algn="l" defTabSz="889000">
            <a:lnSpc>
              <a:spcPct val="100000"/>
            </a:lnSpc>
            <a:spcBef>
              <a:spcPct val="0"/>
            </a:spcBef>
            <a:spcAft>
              <a:spcPts val="600"/>
            </a:spcAft>
            <a:buFont typeface="+mj-lt"/>
            <a:buNone/>
          </a:pPr>
          <a:r>
            <a:rPr lang="en-US" sz="2000" kern="1200" dirty="0">
              <a:latin typeface="Lato"/>
            </a:rPr>
            <a:t>4.  Do you have a trust wherein the District funds a post employment benefit </a:t>
          </a:r>
          <a:br>
            <a:rPr lang="en-US" sz="2000" kern="1200" dirty="0">
              <a:latin typeface="Lato"/>
            </a:rPr>
          </a:br>
          <a:r>
            <a:rPr lang="en-US" sz="2000" kern="1200" dirty="0">
              <a:latin typeface="Lato"/>
            </a:rPr>
            <a:t>annually based upon the amount earned by individual?</a:t>
          </a:r>
        </a:p>
        <a:p>
          <a:pPr marL="517525" lvl="3" indent="-290513" algn="l" defTabSz="889000">
            <a:lnSpc>
              <a:spcPct val="100000"/>
            </a:lnSpc>
            <a:spcBef>
              <a:spcPct val="0"/>
            </a:spcBef>
            <a:spcAft>
              <a:spcPts val="600"/>
            </a:spcAft>
            <a:buFont typeface="+mj-lt"/>
            <a:buNone/>
          </a:pPr>
          <a:r>
            <a:rPr lang="en-US" sz="2000" kern="1200" dirty="0">
              <a:latin typeface="Lato"/>
            </a:rPr>
            <a:t>     a.  Yes</a:t>
          </a:r>
        </a:p>
        <a:p>
          <a:pPr marL="517525" lvl="3" indent="-290513" algn="l" defTabSz="889000">
            <a:lnSpc>
              <a:spcPct val="100000"/>
            </a:lnSpc>
            <a:spcBef>
              <a:spcPct val="0"/>
            </a:spcBef>
            <a:spcAft>
              <a:spcPts val="600"/>
            </a:spcAft>
            <a:buFont typeface="+mj-lt"/>
            <a:buNone/>
          </a:pPr>
          <a:r>
            <a:rPr lang="en-US" sz="2000" kern="1200" dirty="0">
              <a:latin typeface="Lato"/>
            </a:rPr>
            <a:t>     b.  No</a:t>
          </a:r>
        </a:p>
        <a:p>
          <a:pPr marL="517525" lvl="3" indent="-290513" algn="l" defTabSz="889000">
            <a:lnSpc>
              <a:spcPct val="100000"/>
            </a:lnSpc>
            <a:spcBef>
              <a:spcPct val="0"/>
            </a:spcBef>
            <a:spcAft>
              <a:spcPts val="600"/>
            </a:spcAft>
            <a:buFont typeface="+mj-lt"/>
            <a:buNone/>
          </a:pPr>
          <a:endParaRPr lang="en-US" sz="2000" kern="1200" dirty="0">
            <a:latin typeface="Lato"/>
          </a:endParaRPr>
        </a:p>
      </dsp:txBody>
      <dsp:txXfrm>
        <a:off x="0" y="1509227"/>
        <a:ext cx="10697110" cy="40270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CED8F3-9F03-42F0-B397-BD186A819EEB}">
      <dsp:nvSpPr>
        <dsp:cNvPr id="0" name=""/>
        <dsp:cNvSpPr/>
      </dsp:nvSpPr>
      <dsp:spPr>
        <a:xfrm>
          <a:off x="0" y="72061"/>
          <a:ext cx="9448452" cy="973517"/>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Lato"/>
            </a:rPr>
            <a:t>Questions to the audience</a:t>
          </a:r>
        </a:p>
      </dsp:txBody>
      <dsp:txXfrm>
        <a:off x="47523" y="119584"/>
        <a:ext cx="9353406" cy="878471"/>
      </dsp:txXfrm>
    </dsp:sp>
    <dsp:sp modelId="{0BC561C0-FB95-4B87-8714-CA00322443A5}">
      <dsp:nvSpPr>
        <dsp:cNvPr id="0" name=""/>
        <dsp:cNvSpPr/>
      </dsp:nvSpPr>
      <dsp:spPr>
        <a:xfrm>
          <a:off x="0" y="1008569"/>
          <a:ext cx="9448452" cy="4851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9988" tIns="25400" rIns="142240" bIns="25400" numCol="1" spcCol="1270" anchor="t" anchorCtr="0">
          <a:noAutofit/>
        </a:bodyPr>
        <a:lstStyle/>
        <a:p>
          <a:pPr marL="517525" lvl="1" indent="-290513" algn="l" defTabSz="889000">
            <a:lnSpc>
              <a:spcPct val="100000"/>
            </a:lnSpc>
            <a:spcBef>
              <a:spcPct val="0"/>
            </a:spcBef>
            <a:spcAft>
              <a:spcPts val="600"/>
            </a:spcAft>
            <a:buFont typeface="+mj-lt"/>
            <a:buAutoNum type="arabicPeriod"/>
          </a:pPr>
          <a:endParaRPr lang="en-US" sz="2000" kern="1200" dirty="0">
            <a:latin typeface="Lato"/>
          </a:endParaRPr>
        </a:p>
        <a:p>
          <a:pPr marL="517525" lvl="1" indent="-290513" algn="l" defTabSz="889000">
            <a:lnSpc>
              <a:spcPct val="100000"/>
            </a:lnSpc>
            <a:spcBef>
              <a:spcPct val="0"/>
            </a:spcBef>
            <a:spcAft>
              <a:spcPts val="600"/>
            </a:spcAft>
            <a:buFont typeface="+mj-lt"/>
            <a:buNone/>
          </a:pPr>
          <a:r>
            <a:rPr lang="en-US" sz="2000" kern="1200" dirty="0">
              <a:latin typeface="Lato"/>
            </a:rPr>
            <a:t>5.  What types of benefits does your District fund during active years of service via a trust?</a:t>
          </a:r>
        </a:p>
        <a:p>
          <a:pPr marL="517525" lvl="2" indent="-290513" algn="l" defTabSz="889000">
            <a:lnSpc>
              <a:spcPct val="100000"/>
            </a:lnSpc>
            <a:spcBef>
              <a:spcPct val="0"/>
            </a:spcBef>
            <a:spcAft>
              <a:spcPts val="600"/>
            </a:spcAft>
            <a:buFont typeface="+mj-lt"/>
            <a:buNone/>
          </a:pPr>
          <a:r>
            <a:rPr lang="en-US" sz="2000" kern="1200" dirty="0">
              <a:latin typeface="Lato"/>
            </a:rPr>
            <a:t>     a.  HRA benefit</a:t>
          </a:r>
        </a:p>
        <a:p>
          <a:pPr marL="517525" lvl="2" indent="-290513" algn="l" defTabSz="889000">
            <a:lnSpc>
              <a:spcPct val="100000"/>
            </a:lnSpc>
            <a:spcBef>
              <a:spcPct val="0"/>
            </a:spcBef>
            <a:spcAft>
              <a:spcPts val="600"/>
            </a:spcAft>
            <a:buFont typeface="+mj-lt"/>
            <a:buNone/>
          </a:pPr>
          <a:r>
            <a:rPr lang="en-US" sz="2000" kern="1200" dirty="0">
              <a:latin typeface="Lato"/>
            </a:rPr>
            <a:t>     b.  403(b) benefit</a:t>
          </a:r>
        </a:p>
        <a:p>
          <a:pPr marL="517525" lvl="2" indent="-290513" algn="l" defTabSz="889000">
            <a:lnSpc>
              <a:spcPct val="100000"/>
            </a:lnSpc>
            <a:spcBef>
              <a:spcPct val="0"/>
            </a:spcBef>
            <a:spcAft>
              <a:spcPts val="600"/>
            </a:spcAft>
            <a:buFont typeface="+mj-lt"/>
            <a:buNone/>
          </a:pPr>
          <a:r>
            <a:rPr lang="en-US" sz="2000" kern="1200" dirty="0">
              <a:latin typeface="Lato"/>
            </a:rPr>
            <a:t>     c.  Both</a:t>
          </a:r>
        </a:p>
        <a:p>
          <a:pPr marL="517525" lvl="2" indent="-290513" algn="l" defTabSz="889000">
            <a:lnSpc>
              <a:spcPct val="100000"/>
            </a:lnSpc>
            <a:spcBef>
              <a:spcPct val="0"/>
            </a:spcBef>
            <a:spcAft>
              <a:spcPts val="600"/>
            </a:spcAft>
            <a:buFont typeface="+mj-lt"/>
            <a:buNone/>
          </a:pPr>
          <a:endParaRPr lang="en-US" sz="2000" kern="1200" dirty="0">
            <a:latin typeface="Lato"/>
          </a:endParaRPr>
        </a:p>
        <a:p>
          <a:pPr marL="517525" lvl="2" indent="-290513" algn="l" defTabSz="889000">
            <a:lnSpc>
              <a:spcPct val="100000"/>
            </a:lnSpc>
            <a:spcBef>
              <a:spcPct val="0"/>
            </a:spcBef>
            <a:spcAft>
              <a:spcPts val="600"/>
            </a:spcAft>
            <a:buFont typeface="+mj-lt"/>
            <a:buNone/>
          </a:pPr>
          <a:r>
            <a:rPr lang="en-US" sz="2000" kern="1200" dirty="0">
              <a:latin typeface="Lato"/>
            </a:rPr>
            <a:t>6.  Is the District maintaining separate fund balances for each benefit type and funding arrangement?</a:t>
          </a:r>
        </a:p>
        <a:p>
          <a:pPr marL="517525" lvl="2" indent="-290513" algn="l" defTabSz="889000">
            <a:lnSpc>
              <a:spcPct val="100000"/>
            </a:lnSpc>
            <a:spcBef>
              <a:spcPct val="0"/>
            </a:spcBef>
            <a:spcAft>
              <a:spcPts val="600"/>
            </a:spcAft>
            <a:buFont typeface="+mj-lt"/>
            <a:buNone/>
          </a:pPr>
          <a:r>
            <a:rPr lang="en-US" sz="2000" kern="1200" dirty="0">
              <a:latin typeface="Lato"/>
            </a:rPr>
            <a:t>     a. Yes</a:t>
          </a:r>
        </a:p>
        <a:p>
          <a:pPr marL="517525" lvl="2" indent="-290513" algn="l" defTabSz="889000">
            <a:lnSpc>
              <a:spcPct val="100000"/>
            </a:lnSpc>
            <a:spcBef>
              <a:spcPct val="0"/>
            </a:spcBef>
            <a:spcAft>
              <a:spcPts val="600"/>
            </a:spcAft>
            <a:buFont typeface="+mj-lt"/>
            <a:buNone/>
          </a:pPr>
          <a:r>
            <a:rPr lang="en-US" sz="2000" kern="1200" dirty="0">
              <a:latin typeface="Lato"/>
            </a:rPr>
            <a:t>     b. No</a:t>
          </a:r>
        </a:p>
        <a:p>
          <a:pPr marL="517525" lvl="2" indent="-290513" algn="l" defTabSz="889000">
            <a:lnSpc>
              <a:spcPct val="100000"/>
            </a:lnSpc>
            <a:spcBef>
              <a:spcPct val="0"/>
            </a:spcBef>
            <a:spcAft>
              <a:spcPts val="600"/>
            </a:spcAft>
            <a:buFont typeface="+mj-lt"/>
            <a:buNone/>
          </a:pPr>
          <a:r>
            <a:rPr lang="en-US" sz="2000" kern="1200" dirty="0">
              <a:latin typeface="Lato"/>
            </a:rPr>
            <a:t>     c. Unsure</a:t>
          </a:r>
        </a:p>
        <a:p>
          <a:pPr marL="517525" lvl="2" indent="-290513" algn="l" defTabSz="889000">
            <a:lnSpc>
              <a:spcPct val="100000"/>
            </a:lnSpc>
            <a:spcBef>
              <a:spcPct val="0"/>
            </a:spcBef>
            <a:spcAft>
              <a:spcPts val="600"/>
            </a:spcAft>
            <a:buFont typeface="+mj-lt"/>
            <a:buNone/>
          </a:pPr>
          <a:endParaRPr lang="en-US" sz="2000" kern="1200" dirty="0">
            <a:latin typeface="Lato"/>
          </a:endParaRPr>
        </a:p>
      </dsp:txBody>
      <dsp:txXfrm>
        <a:off x="0" y="1008569"/>
        <a:ext cx="9448452" cy="48513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CED8F3-9F03-42F0-B397-BD186A819EEB}">
      <dsp:nvSpPr>
        <dsp:cNvPr id="0" name=""/>
        <dsp:cNvSpPr/>
      </dsp:nvSpPr>
      <dsp:spPr>
        <a:xfrm>
          <a:off x="0" y="1229600"/>
          <a:ext cx="10697110" cy="115052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Lato"/>
            </a:rPr>
            <a:t>Questions to the audience</a:t>
          </a:r>
        </a:p>
      </dsp:txBody>
      <dsp:txXfrm>
        <a:off x="56164" y="1285764"/>
        <a:ext cx="10584782" cy="1038192"/>
      </dsp:txXfrm>
    </dsp:sp>
    <dsp:sp modelId="{0BC561C0-FB95-4B87-8714-CA00322443A5}">
      <dsp:nvSpPr>
        <dsp:cNvPr id="0" name=""/>
        <dsp:cNvSpPr/>
      </dsp:nvSpPr>
      <dsp:spPr>
        <a:xfrm>
          <a:off x="0" y="2362417"/>
          <a:ext cx="10697110" cy="23206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9633" tIns="25400" rIns="142240" bIns="25400" numCol="1" spcCol="1270" anchor="t" anchorCtr="0">
          <a:noAutofit/>
        </a:bodyPr>
        <a:lstStyle/>
        <a:p>
          <a:pPr marL="517525" lvl="1" indent="-290513" algn="l" defTabSz="889000">
            <a:lnSpc>
              <a:spcPct val="100000"/>
            </a:lnSpc>
            <a:spcBef>
              <a:spcPct val="0"/>
            </a:spcBef>
            <a:spcAft>
              <a:spcPts val="600"/>
            </a:spcAft>
            <a:buFont typeface="+mj-lt"/>
            <a:buAutoNum type="arabicPeriod"/>
          </a:pPr>
          <a:endParaRPr lang="en-US" sz="2000" kern="1200" dirty="0">
            <a:latin typeface="Lato"/>
          </a:endParaRPr>
        </a:p>
        <a:p>
          <a:pPr marL="517525" lvl="1" indent="-290513" algn="l" defTabSz="889000">
            <a:lnSpc>
              <a:spcPct val="100000"/>
            </a:lnSpc>
            <a:spcBef>
              <a:spcPct val="0"/>
            </a:spcBef>
            <a:spcAft>
              <a:spcPts val="600"/>
            </a:spcAft>
            <a:buFont typeface="+mj-lt"/>
            <a:buNone/>
          </a:pPr>
          <a:r>
            <a:rPr lang="en-US" sz="2000" kern="1200" dirty="0">
              <a:latin typeface="Lato"/>
            </a:rPr>
            <a:t>7.  Are funds </a:t>
          </a:r>
          <a:r>
            <a:rPr lang="en-US" sz="2000" u="sng" kern="1200" dirty="0">
              <a:latin typeface="Lato"/>
            </a:rPr>
            <a:t>deposited</a:t>
          </a:r>
          <a:r>
            <a:rPr lang="en-US" sz="2000" kern="1200" dirty="0">
              <a:latin typeface="Lato"/>
            </a:rPr>
            <a:t> into the trust eligible for categorical aid?</a:t>
          </a:r>
        </a:p>
        <a:p>
          <a:pPr marL="517525" lvl="2" indent="-290513" algn="l" defTabSz="889000">
            <a:lnSpc>
              <a:spcPct val="100000"/>
            </a:lnSpc>
            <a:spcBef>
              <a:spcPct val="0"/>
            </a:spcBef>
            <a:spcAft>
              <a:spcPts val="600"/>
            </a:spcAft>
            <a:buFont typeface="+mj-lt"/>
            <a:buNone/>
          </a:pPr>
          <a:r>
            <a:rPr lang="en-US" sz="2000" kern="1200" dirty="0">
              <a:latin typeface="Lato"/>
            </a:rPr>
            <a:t>     a. Only those for post employment funding earned/paid at retirement</a:t>
          </a:r>
        </a:p>
        <a:p>
          <a:pPr marL="517525" lvl="2" indent="-290513" algn="l" defTabSz="889000">
            <a:lnSpc>
              <a:spcPct val="100000"/>
            </a:lnSpc>
            <a:spcBef>
              <a:spcPct val="0"/>
            </a:spcBef>
            <a:spcAft>
              <a:spcPts val="600"/>
            </a:spcAft>
            <a:buFont typeface="+mj-lt"/>
            <a:buNone/>
          </a:pPr>
          <a:r>
            <a:rPr lang="en-US" sz="2000" kern="1200" dirty="0">
              <a:latin typeface="Lato"/>
            </a:rPr>
            <a:t>     b. Only those actively-funded post employment benefits</a:t>
          </a:r>
        </a:p>
        <a:p>
          <a:pPr marL="517525" lvl="2" indent="-290513" algn="l" defTabSz="889000">
            <a:lnSpc>
              <a:spcPct val="100000"/>
            </a:lnSpc>
            <a:spcBef>
              <a:spcPct val="0"/>
            </a:spcBef>
            <a:spcAft>
              <a:spcPts val="600"/>
            </a:spcAft>
            <a:buFont typeface="+mj-lt"/>
            <a:buNone/>
          </a:pPr>
          <a:r>
            <a:rPr lang="en-US" sz="2000" kern="1200" dirty="0">
              <a:latin typeface="Lato"/>
            </a:rPr>
            <a:t>     c.  Both</a:t>
          </a:r>
        </a:p>
        <a:p>
          <a:pPr marL="517525" lvl="2" indent="-290513" algn="l" defTabSz="889000">
            <a:lnSpc>
              <a:spcPct val="100000"/>
            </a:lnSpc>
            <a:spcBef>
              <a:spcPct val="0"/>
            </a:spcBef>
            <a:spcAft>
              <a:spcPts val="600"/>
            </a:spcAft>
            <a:buFont typeface="+mj-lt"/>
            <a:buNone/>
          </a:pPr>
          <a:endParaRPr lang="en-US" sz="2000" kern="1200" dirty="0">
            <a:latin typeface="Lato"/>
          </a:endParaRPr>
        </a:p>
      </dsp:txBody>
      <dsp:txXfrm>
        <a:off x="0" y="2362417"/>
        <a:ext cx="10697110" cy="23206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CED8F3-9F03-42F0-B397-BD186A819EEB}">
      <dsp:nvSpPr>
        <dsp:cNvPr id="0" name=""/>
        <dsp:cNvSpPr/>
      </dsp:nvSpPr>
      <dsp:spPr>
        <a:xfrm>
          <a:off x="0" y="1229600"/>
          <a:ext cx="10697110" cy="115052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Lato"/>
            </a:rPr>
            <a:t>Questions to the audience regarding COBRA</a:t>
          </a:r>
        </a:p>
      </dsp:txBody>
      <dsp:txXfrm>
        <a:off x="56164" y="1285764"/>
        <a:ext cx="10584782" cy="1038192"/>
      </dsp:txXfrm>
    </dsp:sp>
    <dsp:sp modelId="{0BC561C0-FB95-4B87-8714-CA00322443A5}">
      <dsp:nvSpPr>
        <dsp:cNvPr id="0" name=""/>
        <dsp:cNvSpPr/>
      </dsp:nvSpPr>
      <dsp:spPr>
        <a:xfrm>
          <a:off x="0" y="2362417"/>
          <a:ext cx="10697110" cy="23206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9633" tIns="25400" rIns="142240" bIns="25400" numCol="1" spcCol="1270" anchor="t" anchorCtr="0">
          <a:noAutofit/>
        </a:bodyPr>
        <a:lstStyle/>
        <a:p>
          <a:pPr marL="517525" lvl="1" indent="-290513" algn="l" defTabSz="889000">
            <a:lnSpc>
              <a:spcPct val="100000"/>
            </a:lnSpc>
            <a:spcBef>
              <a:spcPct val="0"/>
            </a:spcBef>
            <a:spcAft>
              <a:spcPts val="600"/>
            </a:spcAft>
            <a:buFont typeface="+mj-lt"/>
            <a:buAutoNum type="arabicPeriod"/>
          </a:pPr>
          <a:endParaRPr lang="en-US" sz="2000" kern="1200" dirty="0">
            <a:latin typeface="Lato"/>
          </a:endParaRPr>
        </a:p>
        <a:p>
          <a:pPr marL="517525" lvl="1" indent="-290513" algn="l" defTabSz="889000">
            <a:lnSpc>
              <a:spcPct val="100000"/>
            </a:lnSpc>
            <a:spcBef>
              <a:spcPct val="0"/>
            </a:spcBef>
            <a:spcAft>
              <a:spcPts val="600"/>
            </a:spcAft>
            <a:buFont typeface="+mj-lt"/>
            <a:buNone/>
          </a:pPr>
          <a:r>
            <a:rPr lang="en-US" sz="2000" kern="1200" dirty="0">
              <a:latin typeface="Lato"/>
            </a:rPr>
            <a:t>7. Can the District have an OPEB liability when COBRA is all that is offered?</a:t>
          </a:r>
        </a:p>
        <a:p>
          <a:pPr marL="517525" lvl="1" indent="-290513" algn="l" defTabSz="889000">
            <a:lnSpc>
              <a:spcPct val="100000"/>
            </a:lnSpc>
            <a:spcBef>
              <a:spcPct val="0"/>
            </a:spcBef>
            <a:spcAft>
              <a:spcPts val="600"/>
            </a:spcAft>
            <a:buFont typeface="+mj-lt"/>
            <a:buNone/>
          </a:pPr>
          <a:r>
            <a:rPr lang="en-US" sz="2000" kern="1200" dirty="0">
              <a:latin typeface="Lato"/>
            </a:rPr>
            <a:t>    a.  Yes</a:t>
          </a:r>
        </a:p>
        <a:p>
          <a:pPr marL="517525" lvl="1" indent="-290513" algn="l" defTabSz="889000">
            <a:lnSpc>
              <a:spcPct val="100000"/>
            </a:lnSpc>
            <a:spcBef>
              <a:spcPct val="0"/>
            </a:spcBef>
            <a:spcAft>
              <a:spcPts val="600"/>
            </a:spcAft>
            <a:buFont typeface="+mj-lt"/>
            <a:buNone/>
          </a:pPr>
          <a:r>
            <a:rPr lang="en-US" sz="2000" kern="1200" dirty="0">
              <a:latin typeface="Lato"/>
            </a:rPr>
            <a:t>    b.  No</a:t>
          </a:r>
        </a:p>
        <a:p>
          <a:pPr marL="517525" lvl="1" indent="-290513" algn="l" defTabSz="889000">
            <a:lnSpc>
              <a:spcPct val="100000"/>
            </a:lnSpc>
            <a:spcBef>
              <a:spcPct val="0"/>
            </a:spcBef>
            <a:spcAft>
              <a:spcPts val="600"/>
            </a:spcAft>
            <a:buFont typeface="+mj-lt"/>
            <a:buNone/>
          </a:pPr>
          <a:r>
            <a:rPr lang="en-US" sz="2000" kern="1200" dirty="0">
              <a:latin typeface="Lato"/>
            </a:rPr>
            <a:t>    c.  Sometimes</a:t>
          </a:r>
        </a:p>
        <a:p>
          <a:pPr marL="517525" lvl="2" indent="-290513" algn="l" defTabSz="889000">
            <a:lnSpc>
              <a:spcPct val="100000"/>
            </a:lnSpc>
            <a:spcBef>
              <a:spcPct val="0"/>
            </a:spcBef>
            <a:spcAft>
              <a:spcPts val="600"/>
            </a:spcAft>
            <a:buFont typeface="+mj-lt"/>
            <a:buNone/>
          </a:pPr>
          <a:endParaRPr lang="en-US" sz="2000" kern="1200" dirty="0">
            <a:latin typeface="Lato"/>
          </a:endParaRPr>
        </a:p>
      </dsp:txBody>
      <dsp:txXfrm>
        <a:off x="0" y="2362417"/>
        <a:ext cx="10697110" cy="232067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CED8F3-9F03-42F0-B397-BD186A819EEB}">
      <dsp:nvSpPr>
        <dsp:cNvPr id="0" name=""/>
        <dsp:cNvSpPr/>
      </dsp:nvSpPr>
      <dsp:spPr>
        <a:xfrm>
          <a:off x="0" y="748060"/>
          <a:ext cx="10697110" cy="115052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Lato"/>
            </a:rPr>
            <a:t>Questions to the audience the need for future valuations</a:t>
          </a:r>
        </a:p>
      </dsp:txBody>
      <dsp:txXfrm>
        <a:off x="56164" y="804224"/>
        <a:ext cx="10584782" cy="1038192"/>
      </dsp:txXfrm>
    </dsp:sp>
    <dsp:sp modelId="{0BC561C0-FB95-4B87-8714-CA00322443A5}">
      <dsp:nvSpPr>
        <dsp:cNvPr id="0" name=""/>
        <dsp:cNvSpPr/>
      </dsp:nvSpPr>
      <dsp:spPr>
        <a:xfrm>
          <a:off x="0" y="1977612"/>
          <a:ext cx="10697110" cy="22524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9633" tIns="25400" rIns="142240" bIns="25400" numCol="1" spcCol="1270" anchor="t" anchorCtr="0">
          <a:noAutofit/>
        </a:bodyPr>
        <a:lstStyle/>
        <a:p>
          <a:pPr marL="517525" lvl="1" indent="-290513" algn="l" defTabSz="889000">
            <a:lnSpc>
              <a:spcPct val="100000"/>
            </a:lnSpc>
            <a:spcBef>
              <a:spcPct val="0"/>
            </a:spcBef>
            <a:spcAft>
              <a:spcPts val="600"/>
            </a:spcAft>
            <a:buFont typeface="+mj-lt"/>
            <a:buAutoNum type="arabicPeriod"/>
          </a:pPr>
          <a:endParaRPr lang="en-US" sz="2000" kern="1200" dirty="0">
            <a:latin typeface="Lato"/>
          </a:endParaRPr>
        </a:p>
        <a:p>
          <a:pPr marL="517525" lvl="1" indent="-290513" algn="l" defTabSz="889000">
            <a:lnSpc>
              <a:spcPct val="100000"/>
            </a:lnSpc>
            <a:spcBef>
              <a:spcPct val="0"/>
            </a:spcBef>
            <a:spcAft>
              <a:spcPts val="600"/>
            </a:spcAft>
            <a:buFont typeface="+mj-lt"/>
            <a:buNone/>
          </a:pPr>
          <a:r>
            <a:rPr lang="en-US" sz="2000" kern="1200" dirty="0">
              <a:latin typeface="Lato"/>
            </a:rPr>
            <a:t>8. </a:t>
          </a:r>
          <a:r>
            <a:rPr lang="en-US" sz="2000" kern="1200" dirty="0"/>
            <a:t>My District has a retirement-funded post employment trust </a:t>
          </a:r>
          <a:br>
            <a:rPr lang="en-US" sz="2000" kern="1200" dirty="0"/>
          </a:br>
          <a:r>
            <a:rPr lang="en-US" sz="2000" kern="1200" dirty="0"/>
            <a:t>wherein I believe:</a:t>
          </a:r>
          <a:endParaRPr lang="en-US" sz="2000" kern="1200" dirty="0">
            <a:latin typeface="Lato"/>
          </a:endParaRPr>
        </a:p>
        <a:p>
          <a:pPr marL="517525" lvl="1" indent="-290513" algn="l" defTabSz="889000">
            <a:lnSpc>
              <a:spcPct val="100000"/>
            </a:lnSpc>
            <a:spcBef>
              <a:spcPct val="0"/>
            </a:spcBef>
            <a:spcAft>
              <a:spcPts val="600"/>
            </a:spcAft>
            <a:buFont typeface="+mj-lt"/>
            <a:buNone/>
          </a:pPr>
          <a:r>
            <a:rPr lang="en-US" sz="2000" kern="1200" dirty="0">
              <a:latin typeface="Lato"/>
            </a:rPr>
            <a:t>    a.  </a:t>
          </a:r>
          <a:r>
            <a:rPr lang="en-US" sz="2000" kern="1200" dirty="0"/>
            <a:t>I no longer need an actuarial valuation</a:t>
          </a:r>
          <a:endParaRPr lang="en-US" sz="2000" kern="1200" dirty="0">
            <a:latin typeface="Lato"/>
          </a:endParaRPr>
        </a:p>
        <a:p>
          <a:pPr marL="517525" lvl="1" indent="-290513" algn="l" defTabSz="889000">
            <a:lnSpc>
              <a:spcPct val="100000"/>
            </a:lnSpc>
            <a:spcBef>
              <a:spcPct val="0"/>
            </a:spcBef>
            <a:spcAft>
              <a:spcPts val="600"/>
            </a:spcAft>
            <a:buFont typeface="+mj-lt"/>
            <a:buNone/>
          </a:pPr>
          <a:r>
            <a:rPr lang="en-US" sz="2000" kern="1200" dirty="0">
              <a:latin typeface="Lato"/>
            </a:rPr>
            <a:t>    b.  </a:t>
          </a:r>
          <a:r>
            <a:rPr lang="en-US" sz="2000" kern="1200" dirty="0"/>
            <a:t>I continue to need an actuarial valuation</a:t>
          </a:r>
          <a:endParaRPr lang="en-US" sz="2000" kern="1200" dirty="0">
            <a:latin typeface="Lato"/>
          </a:endParaRPr>
        </a:p>
        <a:p>
          <a:pPr marL="517525" lvl="1" indent="-290513" algn="l" defTabSz="889000">
            <a:lnSpc>
              <a:spcPct val="100000"/>
            </a:lnSpc>
            <a:spcBef>
              <a:spcPct val="0"/>
            </a:spcBef>
            <a:spcAft>
              <a:spcPts val="600"/>
            </a:spcAft>
            <a:buFont typeface="+mj-lt"/>
            <a:buNone/>
          </a:pPr>
          <a:endParaRPr lang="en-US" sz="2000" kern="1200" dirty="0">
            <a:latin typeface="Lato"/>
          </a:endParaRPr>
        </a:p>
      </dsp:txBody>
      <dsp:txXfrm>
        <a:off x="0" y="1977612"/>
        <a:ext cx="10697110" cy="225242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CED8F3-9F03-42F0-B397-BD186A819EEB}">
      <dsp:nvSpPr>
        <dsp:cNvPr id="0" name=""/>
        <dsp:cNvSpPr/>
      </dsp:nvSpPr>
      <dsp:spPr>
        <a:xfrm>
          <a:off x="0" y="893531"/>
          <a:ext cx="10697110" cy="115052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Lato"/>
            </a:rPr>
            <a:t>Questions to the audience regarding the need for an actuarial valuation; Yes or no for each question</a:t>
          </a:r>
        </a:p>
      </dsp:txBody>
      <dsp:txXfrm>
        <a:off x="56164" y="949695"/>
        <a:ext cx="10584782" cy="1038192"/>
      </dsp:txXfrm>
    </dsp:sp>
    <dsp:sp modelId="{0BC561C0-FB95-4B87-8714-CA00322443A5}">
      <dsp:nvSpPr>
        <dsp:cNvPr id="0" name=""/>
        <dsp:cNvSpPr/>
      </dsp:nvSpPr>
      <dsp:spPr>
        <a:xfrm>
          <a:off x="0" y="2021141"/>
          <a:ext cx="10697110" cy="30032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9633" tIns="25400" rIns="142240" bIns="25400" numCol="1" spcCol="1270" anchor="t" anchorCtr="0">
          <a:noAutofit/>
        </a:bodyPr>
        <a:lstStyle/>
        <a:p>
          <a:pPr marL="517525" lvl="1" indent="-290513" algn="l" defTabSz="889000">
            <a:lnSpc>
              <a:spcPct val="100000"/>
            </a:lnSpc>
            <a:spcBef>
              <a:spcPct val="0"/>
            </a:spcBef>
            <a:spcAft>
              <a:spcPts val="600"/>
            </a:spcAft>
            <a:buFont typeface="+mj-lt"/>
            <a:buAutoNum type="arabicPeriod"/>
          </a:pPr>
          <a:endParaRPr lang="en-US" sz="2000" kern="1200" dirty="0">
            <a:latin typeface="Lato"/>
          </a:endParaRPr>
        </a:p>
        <a:p>
          <a:pPr marL="517525" lvl="1" indent="-290513" algn="l" defTabSz="889000">
            <a:lnSpc>
              <a:spcPct val="100000"/>
            </a:lnSpc>
            <a:spcBef>
              <a:spcPct val="0"/>
            </a:spcBef>
            <a:spcAft>
              <a:spcPts val="600"/>
            </a:spcAft>
            <a:buFont typeface="+mj-lt"/>
            <a:buNone/>
          </a:pPr>
          <a:r>
            <a:rPr lang="en-US" sz="2000" kern="1200" dirty="0">
              <a:latin typeface="Lato"/>
            </a:rPr>
            <a:t>9. Do I need an actuarial valuation if:</a:t>
          </a:r>
        </a:p>
        <a:p>
          <a:pPr marL="974725" lvl="1" indent="-457200" algn="l" defTabSz="889000">
            <a:lnSpc>
              <a:spcPct val="100000"/>
            </a:lnSpc>
            <a:spcBef>
              <a:spcPct val="0"/>
            </a:spcBef>
            <a:spcAft>
              <a:spcPts val="600"/>
            </a:spcAft>
            <a:buFont typeface="+mj-lt"/>
            <a:buAutoNum type="alphaUcPeriod"/>
          </a:pPr>
          <a:r>
            <a:rPr lang="en-US" sz="2000" kern="1200" dirty="0"/>
            <a:t>Totally Funded</a:t>
          </a:r>
          <a:endParaRPr lang="en-US" sz="2000" kern="1200" dirty="0">
            <a:latin typeface="Lato"/>
          </a:endParaRPr>
        </a:p>
        <a:p>
          <a:pPr marL="974725" lvl="1" indent="-457200" algn="l" defTabSz="889000">
            <a:lnSpc>
              <a:spcPct val="100000"/>
            </a:lnSpc>
            <a:spcBef>
              <a:spcPct val="0"/>
            </a:spcBef>
            <a:spcAft>
              <a:spcPts val="600"/>
            </a:spcAft>
            <a:buFont typeface="+mj-lt"/>
            <a:buAutoNum type="alphaUcPeriod"/>
          </a:pPr>
          <a:r>
            <a:rPr lang="en-US" sz="2000" kern="1200" dirty="0"/>
            <a:t>No longer have an obligation – no one eligible to receive a benefit, minimal/nil COBRA participation</a:t>
          </a:r>
          <a:endParaRPr lang="en-US" sz="2000" kern="1200" dirty="0">
            <a:latin typeface="Lato"/>
          </a:endParaRPr>
        </a:p>
        <a:p>
          <a:pPr marL="974725" lvl="1" indent="-457200" algn="l" defTabSz="889000">
            <a:lnSpc>
              <a:spcPct val="100000"/>
            </a:lnSpc>
            <a:spcBef>
              <a:spcPct val="0"/>
            </a:spcBef>
            <a:spcAft>
              <a:spcPts val="600"/>
            </a:spcAft>
            <a:buFont typeface="+mj-lt"/>
            <a:buAutoNum type="alphaUcPeriod"/>
          </a:pPr>
          <a:r>
            <a:rPr lang="en-US" sz="2000" kern="1200" dirty="0"/>
            <a:t>Immaterial obligation - liability is less than what auditor considers material</a:t>
          </a:r>
          <a:endParaRPr lang="en-US" sz="2000" kern="1200" dirty="0">
            <a:latin typeface="Lato"/>
          </a:endParaRPr>
        </a:p>
        <a:p>
          <a:pPr marL="517525" lvl="1" indent="-290513" algn="l" defTabSz="889000">
            <a:lnSpc>
              <a:spcPct val="100000"/>
            </a:lnSpc>
            <a:spcBef>
              <a:spcPct val="0"/>
            </a:spcBef>
            <a:spcAft>
              <a:spcPts val="600"/>
            </a:spcAft>
            <a:buFont typeface="+mj-lt"/>
            <a:buNone/>
          </a:pPr>
          <a:endParaRPr lang="en-US" sz="2000" kern="1200" dirty="0">
            <a:latin typeface="Lato"/>
          </a:endParaRPr>
        </a:p>
        <a:p>
          <a:pPr marL="517525" lvl="1" indent="-290513" algn="l" defTabSz="889000">
            <a:lnSpc>
              <a:spcPct val="100000"/>
            </a:lnSpc>
            <a:spcBef>
              <a:spcPct val="0"/>
            </a:spcBef>
            <a:spcAft>
              <a:spcPts val="600"/>
            </a:spcAft>
            <a:buFont typeface="+mj-lt"/>
            <a:buNone/>
          </a:pPr>
          <a:endParaRPr lang="en-US" sz="2000" kern="1200" dirty="0">
            <a:latin typeface="Lato"/>
          </a:endParaRPr>
        </a:p>
      </dsp:txBody>
      <dsp:txXfrm>
        <a:off x="0" y="2021141"/>
        <a:ext cx="10697110" cy="300322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CED8F3-9F03-42F0-B397-BD186A819EEB}">
      <dsp:nvSpPr>
        <dsp:cNvPr id="0" name=""/>
        <dsp:cNvSpPr/>
      </dsp:nvSpPr>
      <dsp:spPr>
        <a:xfrm>
          <a:off x="0" y="1061565"/>
          <a:ext cx="10697110" cy="115052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Lato"/>
            </a:rPr>
            <a:t>Questions to the audience regarding showing on financials; Yes or no for each question</a:t>
          </a:r>
        </a:p>
      </dsp:txBody>
      <dsp:txXfrm>
        <a:off x="56164" y="1117729"/>
        <a:ext cx="10584782" cy="1038192"/>
      </dsp:txXfrm>
    </dsp:sp>
    <dsp:sp modelId="{0BC561C0-FB95-4B87-8714-CA00322443A5}">
      <dsp:nvSpPr>
        <dsp:cNvPr id="0" name=""/>
        <dsp:cNvSpPr/>
      </dsp:nvSpPr>
      <dsp:spPr>
        <a:xfrm>
          <a:off x="0" y="2191779"/>
          <a:ext cx="10697110" cy="26619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9633" tIns="25400" rIns="142240" bIns="25400" numCol="1" spcCol="1270" anchor="t" anchorCtr="0">
          <a:noAutofit/>
        </a:bodyPr>
        <a:lstStyle/>
        <a:p>
          <a:pPr marL="517525" lvl="1" indent="-290513" algn="l" defTabSz="889000">
            <a:lnSpc>
              <a:spcPct val="100000"/>
            </a:lnSpc>
            <a:spcBef>
              <a:spcPct val="0"/>
            </a:spcBef>
            <a:spcAft>
              <a:spcPts val="600"/>
            </a:spcAft>
            <a:buFont typeface="+mj-lt"/>
            <a:buNone/>
          </a:pPr>
          <a:endParaRPr lang="en-US" sz="2000" kern="1200" dirty="0">
            <a:latin typeface="Lato"/>
          </a:endParaRPr>
        </a:p>
        <a:p>
          <a:pPr marL="517525" lvl="1" indent="-290513" algn="l" defTabSz="889000">
            <a:lnSpc>
              <a:spcPct val="100000"/>
            </a:lnSpc>
            <a:spcBef>
              <a:spcPct val="0"/>
            </a:spcBef>
            <a:spcAft>
              <a:spcPts val="600"/>
            </a:spcAft>
            <a:buFont typeface="+mj-lt"/>
            <a:buNone/>
          </a:pPr>
          <a:endParaRPr lang="en-US" sz="2000" kern="1200" dirty="0">
            <a:latin typeface="Lato"/>
          </a:endParaRPr>
        </a:p>
        <a:p>
          <a:pPr marL="517525" lvl="1" indent="-290513" algn="l" defTabSz="889000">
            <a:lnSpc>
              <a:spcPct val="100000"/>
            </a:lnSpc>
            <a:spcBef>
              <a:spcPct val="0"/>
            </a:spcBef>
            <a:spcAft>
              <a:spcPts val="600"/>
            </a:spcAft>
            <a:buFont typeface="+mj-lt"/>
            <a:buNone/>
          </a:pPr>
          <a:r>
            <a:rPr lang="en-US" sz="2000" kern="1200" dirty="0">
              <a:latin typeface="Lato"/>
            </a:rPr>
            <a:t>10. Does your District have (or are close to having) a post employment benefit trust wherein the obligation is ending and there are assets remaining?</a:t>
          </a:r>
        </a:p>
        <a:p>
          <a:pPr marL="974725" lvl="2" indent="-457200" algn="l" defTabSz="889000">
            <a:lnSpc>
              <a:spcPct val="100000"/>
            </a:lnSpc>
            <a:spcBef>
              <a:spcPct val="0"/>
            </a:spcBef>
            <a:spcAft>
              <a:spcPts val="600"/>
            </a:spcAft>
            <a:buFont typeface="+mj-lt"/>
            <a:buNone/>
          </a:pPr>
          <a:r>
            <a:rPr lang="en-US" sz="2000" kern="1200" dirty="0">
              <a:latin typeface="Lato"/>
            </a:rPr>
            <a:t>A.  Yes</a:t>
          </a:r>
        </a:p>
        <a:p>
          <a:pPr marL="974725" lvl="2" indent="-457200" algn="l" defTabSz="889000">
            <a:lnSpc>
              <a:spcPct val="100000"/>
            </a:lnSpc>
            <a:spcBef>
              <a:spcPct val="0"/>
            </a:spcBef>
            <a:spcAft>
              <a:spcPts val="600"/>
            </a:spcAft>
            <a:buFont typeface="+mj-lt"/>
            <a:buNone/>
          </a:pPr>
          <a:r>
            <a:rPr lang="en-US" sz="2000" kern="1200" dirty="0">
              <a:latin typeface="Lato"/>
            </a:rPr>
            <a:t>B.  No</a:t>
          </a:r>
        </a:p>
        <a:p>
          <a:pPr marL="974725" lvl="2" indent="-457200" algn="l" defTabSz="889000">
            <a:lnSpc>
              <a:spcPct val="100000"/>
            </a:lnSpc>
            <a:spcBef>
              <a:spcPct val="0"/>
            </a:spcBef>
            <a:spcAft>
              <a:spcPts val="600"/>
            </a:spcAft>
            <a:buFont typeface="+mj-lt"/>
            <a:buNone/>
          </a:pPr>
          <a:r>
            <a:rPr lang="en-US" sz="2000" kern="1200" dirty="0">
              <a:latin typeface="Lato"/>
            </a:rPr>
            <a:t>C.  Unsure</a:t>
          </a:r>
        </a:p>
      </dsp:txBody>
      <dsp:txXfrm>
        <a:off x="0" y="2191779"/>
        <a:ext cx="10697110" cy="26619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DDE6CB-4202-42B1-A921-D330F84E589B}" type="datetimeFigureOut">
              <a:rPr lang="en-US" smtClean="0"/>
              <a:t>3/19/2021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A7C62B-CAD4-4F4F-A6C5-2413A14C9AD0}" type="slidenum">
              <a:rPr lang="en-US" smtClean="0"/>
              <a:t>‹#›</a:t>
            </a:fld>
            <a:endParaRPr lang="en-US" dirty="0"/>
          </a:p>
        </p:txBody>
      </p:sp>
    </p:spTree>
    <p:extLst>
      <p:ext uri="{BB962C8B-B14F-4D97-AF65-F5344CB8AC3E}">
        <p14:creationId xmlns:p14="http://schemas.microsoft.com/office/powerpoint/2010/main" val="187207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a:t>
            </a:r>
          </a:p>
        </p:txBody>
      </p:sp>
      <p:sp>
        <p:nvSpPr>
          <p:cNvPr id="4" name="Slide Number Placeholder 3"/>
          <p:cNvSpPr>
            <a:spLocks noGrp="1"/>
          </p:cNvSpPr>
          <p:nvPr>
            <p:ph type="sldNum" sz="quarter" idx="5"/>
          </p:nvPr>
        </p:nvSpPr>
        <p:spPr/>
        <p:txBody>
          <a:bodyPr/>
          <a:lstStyle/>
          <a:p>
            <a:fld id="{BCA7C62B-CAD4-4F4F-A6C5-2413A14C9AD0}" type="slidenum">
              <a:rPr lang="en-US" smtClean="0"/>
              <a:t>1</a:t>
            </a:fld>
            <a:endParaRPr lang="en-US" dirty="0"/>
          </a:p>
        </p:txBody>
      </p:sp>
    </p:spTree>
    <p:extLst>
      <p:ext uri="{BB962C8B-B14F-4D97-AF65-F5344CB8AC3E}">
        <p14:creationId xmlns:p14="http://schemas.microsoft.com/office/powerpoint/2010/main" val="4047865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a:p>
            <a:endParaRPr lang="en-US" dirty="0"/>
          </a:p>
          <a:p>
            <a:r>
              <a:rPr lang="en-US" dirty="0"/>
              <a:t>Example of a fiduciary fund section of the financials for a District that funds multiple benefits via Fund 73</a:t>
            </a:r>
          </a:p>
          <a:p>
            <a:endParaRPr lang="en-US" dirty="0"/>
          </a:p>
          <a:p>
            <a:r>
              <a:rPr lang="en-US" dirty="0"/>
              <a:t>Typically we see that the amounts shown in this section, for Districts funding multiple benefits, are not broken out, and rather reported as totals</a:t>
            </a:r>
          </a:p>
          <a:p>
            <a:endParaRPr lang="en-US" dirty="0"/>
          </a:p>
          <a:p>
            <a:r>
              <a:rPr lang="en-US" dirty="0"/>
              <a:t>While it is not necessarily required to break out amounts here, it is extremely helpful to us as the actuary when we are preparing the exhibits</a:t>
            </a:r>
          </a:p>
          <a:p>
            <a:endParaRPr lang="en-US" dirty="0"/>
          </a:p>
        </p:txBody>
      </p:sp>
      <p:sp>
        <p:nvSpPr>
          <p:cNvPr id="4" name="Slide Number Placeholder 3"/>
          <p:cNvSpPr>
            <a:spLocks noGrp="1"/>
          </p:cNvSpPr>
          <p:nvPr>
            <p:ph type="sldNum" sz="quarter" idx="5"/>
          </p:nvPr>
        </p:nvSpPr>
        <p:spPr/>
        <p:txBody>
          <a:bodyPr/>
          <a:lstStyle/>
          <a:p>
            <a:fld id="{BCA7C62B-CAD4-4F4F-A6C5-2413A14C9AD0}" type="slidenum">
              <a:rPr lang="en-US" smtClean="0"/>
              <a:t>10</a:t>
            </a:fld>
            <a:endParaRPr lang="en-US" dirty="0"/>
          </a:p>
        </p:txBody>
      </p:sp>
    </p:spTree>
    <p:extLst>
      <p:ext uri="{BB962C8B-B14F-4D97-AF65-F5344CB8AC3E}">
        <p14:creationId xmlns:p14="http://schemas.microsoft.com/office/powerpoint/2010/main" val="1016241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p:txBody>
      </p:sp>
      <p:sp>
        <p:nvSpPr>
          <p:cNvPr id="4" name="Slide Number Placeholder 3"/>
          <p:cNvSpPr>
            <a:spLocks noGrp="1"/>
          </p:cNvSpPr>
          <p:nvPr>
            <p:ph type="sldNum" sz="quarter" idx="5"/>
          </p:nvPr>
        </p:nvSpPr>
        <p:spPr/>
        <p:txBody>
          <a:bodyPr/>
          <a:lstStyle/>
          <a:p>
            <a:fld id="{BCA7C62B-CAD4-4F4F-A6C5-2413A14C9AD0}" type="slidenum">
              <a:rPr lang="en-US" smtClean="0"/>
              <a:t>11</a:t>
            </a:fld>
            <a:endParaRPr lang="en-US" dirty="0"/>
          </a:p>
        </p:txBody>
      </p:sp>
    </p:spTree>
    <p:extLst>
      <p:ext uri="{BB962C8B-B14F-4D97-AF65-F5344CB8AC3E}">
        <p14:creationId xmlns:p14="http://schemas.microsoft.com/office/powerpoint/2010/main" val="923878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a:p>
            <a:endParaRPr lang="en-US" dirty="0"/>
          </a:p>
          <a:p>
            <a:r>
              <a:rPr lang="en-US" dirty="0"/>
              <a:t>An example of KBC’s internal “reconciliation” that we prepare for District’s funding multiple benefits via Fund 73</a:t>
            </a:r>
          </a:p>
          <a:p>
            <a:r>
              <a:rPr lang="en-US" dirty="0"/>
              <a:t>Helpful for us as the actuary’s to breakout the various transactions as well as verify the assets/net position for each benefit</a:t>
            </a:r>
          </a:p>
          <a:p>
            <a:endParaRPr lang="en-US" dirty="0"/>
          </a:p>
          <a:p>
            <a:r>
              <a:rPr lang="en-US" dirty="0"/>
              <a:t>Can be requested from us and occasionally if we have questions or concerns with certain amounts we will pass it along to the District/auditor for review to help ensure accurate reporting.</a:t>
            </a:r>
          </a:p>
          <a:p>
            <a:endParaRPr lang="en-US" dirty="0"/>
          </a:p>
          <a:p>
            <a:r>
              <a:rPr lang="en-US" dirty="0"/>
              <a:t>If the District’s plan administrator is not currently tracking or breaking out the transactions occurring in Fund 73 for each benefit, consider preparing a similar excel spreadsheet internally or using ours to help track things year to year.</a:t>
            </a:r>
          </a:p>
          <a:p>
            <a:endParaRPr lang="en-US" dirty="0"/>
          </a:p>
        </p:txBody>
      </p:sp>
      <p:sp>
        <p:nvSpPr>
          <p:cNvPr id="4" name="Slide Number Placeholder 3"/>
          <p:cNvSpPr>
            <a:spLocks noGrp="1"/>
          </p:cNvSpPr>
          <p:nvPr>
            <p:ph type="sldNum" sz="quarter" idx="5"/>
          </p:nvPr>
        </p:nvSpPr>
        <p:spPr/>
        <p:txBody>
          <a:bodyPr/>
          <a:lstStyle/>
          <a:p>
            <a:fld id="{BCA7C62B-CAD4-4F4F-A6C5-2413A14C9AD0}" type="slidenum">
              <a:rPr lang="en-US" smtClean="0"/>
              <a:t>12</a:t>
            </a:fld>
            <a:endParaRPr lang="en-US" dirty="0"/>
          </a:p>
        </p:txBody>
      </p:sp>
    </p:spTree>
    <p:extLst>
      <p:ext uri="{BB962C8B-B14F-4D97-AF65-F5344CB8AC3E}">
        <p14:creationId xmlns:p14="http://schemas.microsoft.com/office/powerpoint/2010/main" val="28926558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 – read question</a:t>
            </a:r>
          </a:p>
          <a:p>
            <a:r>
              <a:rPr lang="en-US" dirty="0"/>
              <a:t>Olivia – answer</a:t>
            </a:r>
            <a:r>
              <a:rPr lang="en-US" baseline="0" dirty="0"/>
              <a:t> is both but only if they meet one of the 3 criteria on the next slide and only up to the amount of the ADC.</a:t>
            </a:r>
            <a:endParaRPr lang="en-US" dirty="0"/>
          </a:p>
        </p:txBody>
      </p:sp>
      <p:sp>
        <p:nvSpPr>
          <p:cNvPr id="4" name="Slide Number Placeholder 3"/>
          <p:cNvSpPr>
            <a:spLocks noGrp="1"/>
          </p:cNvSpPr>
          <p:nvPr>
            <p:ph type="sldNum" sz="quarter" idx="5"/>
          </p:nvPr>
        </p:nvSpPr>
        <p:spPr/>
        <p:txBody>
          <a:bodyPr/>
          <a:lstStyle/>
          <a:p>
            <a:fld id="{BCA7C62B-CAD4-4F4F-A6C5-2413A14C9AD0}" type="slidenum">
              <a:rPr lang="en-US" smtClean="0"/>
              <a:t>13</a:t>
            </a:fld>
            <a:endParaRPr lang="en-US" dirty="0"/>
          </a:p>
        </p:txBody>
      </p:sp>
    </p:spTree>
    <p:extLst>
      <p:ext uri="{BB962C8B-B14F-4D97-AF65-F5344CB8AC3E}">
        <p14:creationId xmlns:p14="http://schemas.microsoft.com/office/powerpoint/2010/main" val="3413230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a:t>
            </a:r>
          </a:p>
          <a:p>
            <a:r>
              <a:rPr lang="en-US" dirty="0"/>
              <a:t>-Note that the contribution over the ADC is not eligible for categorical</a:t>
            </a:r>
            <a:r>
              <a:rPr lang="en-US" baseline="0" dirty="0"/>
              <a:t> aid and must be coded to function 292000</a:t>
            </a:r>
            <a:endParaRPr lang="en-US" dirty="0"/>
          </a:p>
        </p:txBody>
      </p:sp>
      <p:sp>
        <p:nvSpPr>
          <p:cNvPr id="4" name="Slide Number Placeholder 3"/>
          <p:cNvSpPr>
            <a:spLocks noGrp="1"/>
          </p:cNvSpPr>
          <p:nvPr>
            <p:ph type="sldNum" sz="quarter" idx="10"/>
          </p:nvPr>
        </p:nvSpPr>
        <p:spPr/>
        <p:txBody>
          <a:bodyPr/>
          <a:lstStyle/>
          <a:p>
            <a:fld id="{BCA7C62B-CAD4-4F4F-A6C5-2413A14C9AD0}" type="slidenum">
              <a:rPr lang="en-US" smtClean="0"/>
              <a:t>14</a:t>
            </a:fld>
            <a:endParaRPr lang="en-US" dirty="0"/>
          </a:p>
        </p:txBody>
      </p:sp>
    </p:spTree>
    <p:extLst>
      <p:ext uri="{BB962C8B-B14F-4D97-AF65-F5344CB8AC3E}">
        <p14:creationId xmlns:p14="http://schemas.microsoft.com/office/powerpoint/2010/main" val="1499314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 – reference</a:t>
            </a:r>
            <a:r>
              <a:rPr lang="en-US" baseline="0" dirty="0"/>
              <a:t> the spreadsheet we provide on our website and that this is also calculated in Addendum A89 in the annual report.</a:t>
            </a:r>
            <a:endParaRPr lang="en-US" dirty="0"/>
          </a:p>
        </p:txBody>
      </p:sp>
      <p:sp>
        <p:nvSpPr>
          <p:cNvPr id="4" name="Slide Number Placeholder 3"/>
          <p:cNvSpPr>
            <a:spLocks noGrp="1"/>
          </p:cNvSpPr>
          <p:nvPr>
            <p:ph type="sldNum" sz="quarter" idx="10"/>
          </p:nvPr>
        </p:nvSpPr>
        <p:spPr/>
        <p:txBody>
          <a:bodyPr/>
          <a:lstStyle/>
          <a:p>
            <a:fld id="{BCA7C62B-CAD4-4F4F-A6C5-2413A14C9AD0}" type="slidenum">
              <a:rPr lang="en-US" smtClean="0"/>
              <a:t>15</a:t>
            </a:fld>
            <a:endParaRPr lang="en-US" dirty="0"/>
          </a:p>
        </p:txBody>
      </p:sp>
    </p:spTree>
    <p:extLst>
      <p:ext uri="{BB962C8B-B14F-4D97-AF65-F5344CB8AC3E}">
        <p14:creationId xmlns:p14="http://schemas.microsoft.com/office/powerpoint/2010/main" val="718266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actuarial determined contribution (ADC) are figures required in the post employment valuation if the district is funding the post employment benefit via a retirement-funded post employment trust bucket.  It identifies the amount to fund annually by the District in order to be appropriately funding the post employment benefit.  More about this on an upcoming slide.</a:t>
            </a:r>
          </a:p>
          <a:p>
            <a:endParaRPr lang="en-US" dirty="0"/>
          </a:p>
          <a:p>
            <a:r>
              <a:rPr lang="en-US" dirty="0"/>
              <a:t>John/Olivia</a:t>
            </a:r>
          </a:p>
          <a:p>
            <a:endParaRPr lang="en-US" dirty="0"/>
          </a:p>
          <a:p>
            <a:r>
              <a:rPr lang="en-US" dirty="0"/>
              <a:t>-If the district does meet</a:t>
            </a:r>
            <a:r>
              <a:rPr lang="en-US" baseline="0" dirty="0"/>
              <a:t> the current or three year calculation and does not contribute at least the amount of the ADC, then they are not eligible for categorical aid and cannot code the portion for special education to project 011 in the PI-1505-SE.</a:t>
            </a:r>
            <a:endParaRPr lang="en-US" dirty="0"/>
          </a:p>
          <a:p>
            <a:r>
              <a:rPr lang="en-US" dirty="0"/>
              <a:t>-Categorical aid being a one-time opportunity,</a:t>
            </a:r>
            <a:r>
              <a:rPr lang="en-US" baseline="0" dirty="0"/>
              <a:t> if the district funds over the ADC that was selected from the study, that portion above the ADC cannot be claimed in categorical aid. The ADC is recalculated every 2 years so if the district underfunds, the ADC options will likely be higher-to calculate their own IRS, use the </a:t>
            </a:r>
            <a:r>
              <a:rPr lang="en-US" sz="1200" kern="1200" baseline="0" dirty="0">
                <a:solidFill>
                  <a:schemeClr val="tx1"/>
                </a:solidFill>
                <a:latin typeface="+mn-lt"/>
                <a:ea typeface="+mn-ea"/>
                <a:cs typeface="+mn-cs"/>
              </a:rPr>
              <a:t>.  It is important to determine to fund the ADC or the pay-as-you-go plus IRS plus 5% looking at 1 year or 15% looking back 3 years.  Otherwise, the amount funded into the trust will not now or ever be eligible for categorical aid.</a:t>
            </a:r>
          </a:p>
          <a:p>
            <a:r>
              <a:rPr lang="en-US" baseline="0" dirty="0"/>
              <a:t>sample entries excel document that DPI provides on our website on the employee benefit trust fund page.</a:t>
            </a:r>
            <a:endParaRPr lang="en-US" dirty="0"/>
          </a:p>
        </p:txBody>
      </p:sp>
      <p:sp>
        <p:nvSpPr>
          <p:cNvPr id="4" name="Slide Number Placeholder 3"/>
          <p:cNvSpPr>
            <a:spLocks noGrp="1"/>
          </p:cNvSpPr>
          <p:nvPr>
            <p:ph type="sldNum" sz="quarter" idx="5"/>
          </p:nvPr>
        </p:nvSpPr>
        <p:spPr/>
        <p:txBody>
          <a:bodyPr/>
          <a:lstStyle/>
          <a:p>
            <a:fld id="{BCA7C62B-CAD4-4F4F-A6C5-2413A14C9AD0}" type="slidenum">
              <a:rPr lang="en-US" smtClean="0"/>
              <a:t>16</a:t>
            </a:fld>
            <a:endParaRPr lang="en-US" dirty="0"/>
          </a:p>
        </p:txBody>
      </p:sp>
    </p:spTree>
    <p:extLst>
      <p:ext uri="{BB962C8B-B14F-4D97-AF65-F5344CB8AC3E}">
        <p14:creationId xmlns:p14="http://schemas.microsoft.com/office/powerpoint/2010/main" val="3147987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a:p>
            <a:endParaRPr lang="en-US" dirty="0"/>
          </a:p>
          <a:p>
            <a:r>
              <a:rPr lang="en-US" dirty="0"/>
              <a:t>Example of the ADC Options chart that is provided to all of our clients funding Supplemental Pension or OPEB benefits via Fund 73</a:t>
            </a:r>
          </a:p>
          <a:p>
            <a:endParaRPr lang="en-US" dirty="0"/>
          </a:p>
          <a:p>
            <a:r>
              <a:rPr lang="en-US" dirty="0"/>
              <a:t>Net liability can be amortized over a period of 30 years (or potentially less if any/all expected payouts end in less than 30 years)</a:t>
            </a:r>
          </a:p>
          <a:p>
            <a:endParaRPr lang="en-US" dirty="0"/>
          </a:p>
          <a:p>
            <a:r>
              <a:rPr lang="en-US" dirty="0"/>
              <a:t>Reference this chart when determining what the District plans to contribute to Fund 73.  This ADC chart provides ADCs for 2 fiscal years.  Look on the top of your schedule to see what years it applies.  KBC tries to give you this schedule in advance so that you know during the fiscal year what ADC amount to fund depending upon the amount the district contributes and the amortization period chosen.</a:t>
            </a:r>
          </a:p>
          <a:p>
            <a:endParaRPr lang="en-US" dirty="0"/>
          </a:p>
          <a:p>
            <a:r>
              <a:rPr lang="en-US" dirty="0"/>
              <a:t>We spoke with the auditors at the WICPA conference a few years ago and asked if it matter to them if the district were to use say a 30 year amortization one year, then 10 the next and 25 the following year.  They said it was a footnote and didn’t really matter.  However, it does matter for being able to obtain categorical aid on the full amount contributed.  So, please take the time to review the table and use it for funding.  If you have questions throughout the year about this table or how to determine what ADC to use, don’t hesitate to email or call KBC.  We want you to get the most out of the contributions made to the trust.</a:t>
            </a:r>
          </a:p>
          <a:p>
            <a:endParaRPr lang="en-US" dirty="0"/>
          </a:p>
          <a:p>
            <a:r>
              <a:rPr lang="en-US" dirty="0"/>
              <a:t>Of course, no ADC is needed for actively funded post employment benefits.  The ADC is always the total of the amount earned by each individual eligible for the post employment benefit.  It is imperative that the District fund the full amount earned each year to each actively-funded trust bucket.  If that does not happen, the it must be valued as part of the actuarial valuation as a retirement-funded trust. </a:t>
            </a:r>
          </a:p>
          <a:p>
            <a:endParaRPr lang="en-US" dirty="0"/>
          </a:p>
        </p:txBody>
      </p:sp>
      <p:sp>
        <p:nvSpPr>
          <p:cNvPr id="4" name="Slide Number Placeholder 3"/>
          <p:cNvSpPr>
            <a:spLocks noGrp="1"/>
          </p:cNvSpPr>
          <p:nvPr>
            <p:ph type="sldNum" sz="quarter" idx="5"/>
          </p:nvPr>
        </p:nvSpPr>
        <p:spPr/>
        <p:txBody>
          <a:bodyPr/>
          <a:lstStyle/>
          <a:p>
            <a:fld id="{BCA7C62B-CAD4-4F4F-A6C5-2413A14C9AD0}" type="slidenum">
              <a:rPr lang="en-US" smtClean="0"/>
              <a:t>17</a:t>
            </a:fld>
            <a:endParaRPr lang="en-US" dirty="0"/>
          </a:p>
        </p:txBody>
      </p:sp>
    </p:spTree>
    <p:extLst>
      <p:ext uri="{BB962C8B-B14F-4D97-AF65-F5344CB8AC3E}">
        <p14:creationId xmlns:p14="http://schemas.microsoft.com/office/powerpoint/2010/main" val="19605803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a:p>
            <a:endParaRPr lang="en-US" dirty="0"/>
          </a:p>
          <a:p>
            <a:r>
              <a:rPr lang="en-US" dirty="0"/>
              <a:t>Example of an RSI exhibit that is provided in our reports for those funding their Supplemental Pension and/or OPEB benefits via Fund 73.</a:t>
            </a:r>
          </a:p>
          <a:p>
            <a:r>
              <a:rPr lang="en-US" dirty="0"/>
              <a:t>Eventually a 10 year history</a:t>
            </a:r>
          </a:p>
          <a:p>
            <a:endParaRPr lang="en-US" dirty="0"/>
          </a:p>
          <a:p>
            <a:r>
              <a:rPr lang="en-US" dirty="0"/>
              <a:t>As mentioned on the prior slide, the ADC does not necessarily have to be the same year to year.  In this illustration, a 30 </a:t>
            </a:r>
            <a:r>
              <a:rPr lang="en-US" dirty="0" err="1"/>
              <a:t>yr</a:t>
            </a:r>
            <a:r>
              <a:rPr lang="en-US" dirty="0"/>
              <a:t> level $ ADC was chosen for the FYE 2017 and 2018 and the full ADC was contributed.  Aid on full amount</a:t>
            </a:r>
          </a:p>
          <a:p>
            <a:endParaRPr lang="en-US" dirty="0"/>
          </a:p>
          <a:p>
            <a:r>
              <a:rPr lang="en-US" dirty="0"/>
              <a:t>Shorter period was selected for the FYE 2019 and 2020, and amounts contributed were less than the ADC in 2019 and greater than the ADC 2020.    </a:t>
            </a:r>
          </a:p>
          <a:p>
            <a:endParaRPr lang="en-US" dirty="0"/>
          </a:p>
        </p:txBody>
      </p:sp>
      <p:sp>
        <p:nvSpPr>
          <p:cNvPr id="4" name="Slide Number Placeholder 3"/>
          <p:cNvSpPr>
            <a:spLocks noGrp="1"/>
          </p:cNvSpPr>
          <p:nvPr>
            <p:ph type="sldNum" sz="quarter" idx="5"/>
          </p:nvPr>
        </p:nvSpPr>
        <p:spPr/>
        <p:txBody>
          <a:bodyPr/>
          <a:lstStyle/>
          <a:p>
            <a:fld id="{BCA7C62B-CAD4-4F4F-A6C5-2413A14C9AD0}" type="slidenum">
              <a:rPr lang="en-US" smtClean="0"/>
              <a:t>18</a:t>
            </a:fld>
            <a:endParaRPr lang="en-US" dirty="0"/>
          </a:p>
        </p:txBody>
      </p:sp>
    </p:spTree>
    <p:extLst>
      <p:ext uri="{BB962C8B-B14F-4D97-AF65-F5344CB8AC3E}">
        <p14:creationId xmlns:p14="http://schemas.microsoft.com/office/powerpoint/2010/main" val="33427216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 –question</a:t>
            </a:r>
          </a:p>
          <a:p>
            <a:endParaRPr lang="en-US" dirty="0"/>
          </a:p>
          <a:p>
            <a:r>
              <a:rPr lang="en-US" dirty="0"/>
              <a:t>John - Answer is C, sometimes.  It can depend on a number of difference factors </a:t>
            </a:r>
          </a:p>
          <a:p>
            <a:endParaRPr lang="en-US" dirty="0"/>
          </a:p>
        </p:txBody>
      </p:sp>
      <p:sp>
        <p:nvSpPr>
          <p:cNvPr id="4" name="Slide Number Placeholder 3"/>
          <p:cNvSpPr>
            <a:spLocks noGrp="1"/>
          </p:cNvSpPr>
          <p:nvPr>
            <p:ph type="sldNum" sz="quarter" idx="5"/>
          </p:nvPr>
        </p:nvSpPr>
        <p:spPr/>
        <p:txBody>
          <a:bodyPr/>
          <a:lstStyle/>
          <a:p>
            <a:fld id="{BCA7C62B-CAD4-4F4F-A6C5-2413A14C9AD0}" type="slidenum">
              <a:rPr lang="en-US" smtClean="0"/>
              <a:t>19</a:t>
            </a:fld>
            <a:endParaRPr lang="en-US" dirty="0"/>
          </a:p>
        </p:txBody>
      </p:sp>
    </p:spTree>
    <p:extLst>
      <p:ext uri="{BB962C8B-B14F-4D97-AF65-F5344CB8AC3E}">
        <p14:creationId xmlns:p14="http://schemas.microsoft.com/office/powerpoint/2010/main" val="4169473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a:t>
            </a:r>
          </a:p>
        </p:txBody>
      </p:sp>
      <p:sp>
        <p:nvSpPr>
          <p:cNvPr id="4" name="Slide Number Placeholder 3"/>
          <p:cNvSpPr>
            <a:spLocks noGrp="1"/>
          </p:cNvSpPr>
          <p:nvPr>
            <p:ph type="sldNum" sz="quarter" idx="5"/>
          </p:nvPr>
        </p:nvSpPr>
        <p:spPr/>
        <p:txBody>
          <a:bodyPr/>
          <a:lstStyle/>
          <a:p>
            <a:fld id="{BCA7C62B-CAD4-4F4F-A6C5-2413A14C9AD0}" type="slidenum">
              <a:rPr lang="en-US" smtClean="0"/>
              <a:t>2</a:t>
            </a:fld>
            <a:endParaRPr lang="en-US" dirty="0"/>
          </a:p>
        </p:txBody>
      </p:sp>
    </p:spTree>
    <p:extLst>
      <p:ext uri="{BB962C8B-B14F-4D97-AF65-F5344CB8AC3E}">
        <p14:creationId xmlns:p14="http://schemas.microsoft.com/office/powerpoint/2010/main" val="15285466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a:p>
            <a:endParaRPr lang="en-US" dirty="0"/>
          </a:p>
          <a:p>
            <a:r>
              <a:rPr lang="en-US" dirty="0"/>
              <a:t>Determining whether or not there is an OPEB liability if COBRA is the only benefit offered is different from District to District.</a:t>
            </a:r>
          </a:p>
          <a:p>
            <a:endParaRPr lang="en-US" dirty="0"/>
          </a:p>
          <a:p>
            <a:r>
              <a:rPr lang="en-US" dirty="0"/>
              <a:t>Potential determining factors – average number of yearly COBRA participants, demographics such participants (younger or over 55,60 </a:t>
            </a:r>
            <a:r>
              <a:rPr lang="en-US" dirty="0" err="1"/>
              <a:t>etc</a:t>
            </a:r>
            <a:r>
              <a:rPr lang="en-US" dirty="0"/>
              <a:t>…), percentage of yearly retirees who elect COBRA (is </a:t>
            </a:r>
            <a:r>
              <a:rPr lang="en-US" dirty="0" err="1"/>
              <a:t>is</a:t>
            </a:r>
            <a:r>
              <a:rPr lang="en-US" dirty="0"/>
              <a:t> 5% 25% 75%...)</a:t>
            </a:r>
          </a:p>
          <a:p>
            <a:endParaRPr lang="en-US" dirty="0"/>
          </a:p>
          <a:p>
            <a:r>
              <a:rPr lang="en-US" dirty="0"/>
              <a:t>In some cases, benefits are tiered in a way that the group or subset of employees only offered COBRA have not yet reached retirement eligibility, and therefore we do not have any sort of COBRA participation history/experience to help determine whether or not a liability exists.   A reasonable assumption will need to be made in these cases, which in turn will be monitored and adjusted accordingly (can go from no assumption to including one and vice versa) </a:t>
            </a:r>
          </a:p>
          <a:p>
            <a:endParaRPr lang="en-US" dirty="0"/>
          </a:p>
        </p:txBody>
      </p:sp>
      <p:sp>
        <p:nvSpPr>
          <p:cNvPr id="4" name="Slide Number Placeholder 3"/>
          <p:cNvSpPr>
            <a:spLocks noGrp="1"/>
          </p:cNvSpPr>
          <p:nvPr>
            <p:ph type="sldNum" sz="quarter" idx="5"/>
          </p:nvPr>
        </p:nvSpPr>
        <p:spPr/>
        <p:txBody>
          <a:bodyPr/>
          <a:lstStyle/>
          <a:p>
            <a:fld id="{BCA7C62B-CAD4-4F4F-A6C5-2413A14C9AD0}" type="slidenum">
              <a:rPr lang="en-US" smtClean="0"/>
              <a:t>20</a:t>
            </a:fld>
            <a:endParaRPr lang="en-US" dirty="0"/>
          </a:p>
        </p:txBody>
      </p:sp>
    </p:spTree>
    <p:extLst>
      <p:ext uri="{BB962C8B-B14F-4D97-AF65-F5344CB8AC3E}">
        <p14:creationId xmlns:p14="http://schemas.microsoft.com/office/powerpoint/2010/main" val="2050559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a:t>
            </a:r>
          </a:p>
        </p:txBody>
      </p:sp>
      <p:sp>
        <p:nvSpPr>
          <p:cNvPr id="4" name="Slide Number Placeholder 3"/>
          <p:cNvSpPr>
            <a:spLocks noGrp="1"/>
          </p:cNvSpPr>
          <p:nvPr>
            <p:ph type="sldNum" sz="quarter" idx="10"/>
          </p:nvPr>
        </p:nvSpPr>
        <p:spPr/>
        <p:txBody>
          <a:bodyPr/>
          <a:lstStyle/>
          <a:p>
            <a:fld id="{BCA7C62B-CAD4-4F4F-A6C5-2413A14C9AD0}" type="slidenum">
              <a:rPr lang="en-US" smtClean="0"/>
              <a:t>21</a:t>
            </a:fld>
            <a:endParaRPr lang="en-US" dirty="0"/>
          </a:p>
        </p:txBody>
      </p:sp>
    </p:spTree>
    <p:extLst>
      <p:ext uri="{BB962C8B-B14F-4D97-AF65-F5344CB8AC3E}">
        <p14:creationId xmlns:p14="http://schemas.microsoft.com/office/powerpoint/2010/main" val="31980991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Olivia - If you think your district may no longer need an actuarial valuation or you think your benefits/funding may be headed in that direction, then this next section will be important to you.</a:t>
            </a:r>
          </a:p>
        </p:txBody>
      </p:sp>
      <p:sp>
        <p:nvSpPr>
          <p:cNvPr id="4" name="Slide Number Placeholder 3"/>
          <p:cNvSpPr>
            <a:spLocks noGrp="1"/>
          </p:cNvSpPr>
          <p:nvPr>
            <p:ph type="sldNum" sz="quarter" idx="10"/>
          </p:nvPr>
        </p:nvSpPr>
        <p:spPr/>
        <p:txBody>
          <a:bodyPr/>
          <a:lstStyle/>
          <a:p>
            <a:fld id="{BCA7C62B-CAD4-4F4F-A6C5-2413A14C9AD0}" type="slidenum">
              <a:rPr lang="en-US" smtClean="0"/>
              <a:t>22</a:t>
            </a:fld>
            <a:endParaRPr lang="en-US" dirty="0"/>
          </a:p>
        </p:txBody>
      </p:sp>
    </p:spTree>
    <p:extLst>
      <p:ext uri="{BB962C8B-B14F-4D97-AF65-F5344CB8AC3E}">
        <p14:creationId xmlns:p14="http://schemas.microsoft.com/office/powerpoint/2010/main" val="22313709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 </a:t>
            </a:r>
          </a:p>
          <a:p>
            <a:r>
              <a:rPr lang="en-US" dirty="0"/>
              <a:t>A post employment valuation is not needed if the benefit is totally and fully funded  based upon funding each year as earned for each eligible employee (and all past contributions for each person are totally funded).  This applies to actively-funded benefits.</a:t>
            </a:r>
          </a:p>
          <a:p>
            <a:endParaRPr lang="en-US" dirty="0"/>
          </a:p>
          <a:p>
            <a:r>
              <a:rPr lang="en-US" dirty="0"/>
              <a:t>If the district stops fully funding the benefit each year as it is earned, then it becomes a post employment benefit that must be part of the actuarial valuation.  The amount of obligation must be calculated against the amount of assets held.</a:t>
            </a:r>
          </a:p>
          <a:p>
            <a:endParaRPr lang="en-US" dirty="0"/>
          </a:p>
          <a:p>
            <a:r>
              <a:rPr lang="en-US" dirty="0"/>
              <a:t>Typically a ‘fully-funded’ retirement funded trust account continues to be valued until it is a) all paid out and not benefits exist or b) the obligation becomes immaterial.</a:t>
            </a:r>
          </a:p>
        </p:txBody>
      </p:sp>
      <p:sp>
        <p:nvSpPr>
          <p:cNvPr id="4" name="Slide Number Placeholder 3"/>
          <p:cNvSpPr>
            <a:spLocks noGrp="1"/>
          </p:cNvSpPr>
          <p:nvPr>
            <p:ph type="sldNum" sz="quarter" idx="10"/>
          </p:nvPr>
        </p:nvSpPr>
        <p:spPr/>
        <p:txBody>
          <a:bodyPr/>
          <a:lstStyle/>
          <a:p>
            <a:fld id="{BCA7C62B-CAD4-4F4F-A6C5-2413A14C9AD0}" type="slidenum">
              <a:rPr lang="en-US" smtClean="0"/>
              <a:t>23</a:t>
            </a:fld>
            <a:endParaRPr lang="en-US" dirty="0"/>
          </a:p>
        </p:txBody>
      </p:sp>
    </p:spTree>
    <p:extLst>
      <p:ext uri="{BB962C8B-B14F-4D97-AF65-F5344CB8AC3E}">
        <p14:creationId xmlns:p14="http://schemas.microsoft.com/office/powerpoint/2010/main" val="41869844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 – valuation not</a:t>
            </a:r>
            <a:r>
              <a:rPr lang="en-US" baseline="0" dirty="0"/>
              <a:t> needed</a:t>
            </a:r>
            <a:endParaRPr lang="en-US" dirty="0"/>
          </a:p>
        </p:txBody>
      </p:sp>
      <p:sp>
        <p:nvSpPr>
          <p:cNvPr id="4" name="Slide Number Placeholder 3"/>
          <p:cNvSpPr>
            <a:spLocks noGrp="1"/>
          </p:cNvSpPr>
          <p:nvPr>
            <p:ph type="sldNum" sz="quarter" idx="10"/>
          </p:nvPr>
        </p:nvSpPr>
        <p:spPr/>
        <p:txBody>
          <a:bodyPr/>
          <a:lstStyle/>
          <a:p>
            <a:fld id="{BCA7C62B-CAD4-4F4F-A6C5-2413A14C9AD0}" type="slidenum">
              <a:rPr lang="en-US" smtClean="0"/>
              <a:t>24</a:t>
            </a:fld>
            <a:endParaRPr lang="en-US" dirty="0"/>
          </a:p>
        </p:txBody>
      </p:sp>
    </p:spTree>
    <p:extLst>
      <p:ext uri="{BB962C8B-B14F-4D97-AF65-F5344CB8AC3E}">
        <p14:creationId xmlns:p14="http://schemas.microsoft.com/office/powerpoint/2010/main" val="32860900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a:t>
            </a:r>
            <a:r>
              <a:rPr lang="en-US" baseline="0" dirty="0"/>
              <a:t> – this is not something that we can determine. If you have a question on if you need a study anymore because of the size, that is something that has to be determined by the auditor. They are the ones who determine materiality. Be careful because one auditor may not have the same materiality amount as another auditor, either within the same firm or if you switch firms. Can become a pain if district stops getting an actuary study but then later determines they need one.</a:t>
            </a:r>
            <a:endParaRPr lang="en-US" dirty="0"/>
          </a:p>
        </p:txBody>
      </p:sp>
      <p:sp>
        <p:nvSpPr>
          <p:cNvPr id="4" name="Slide Number Placeholder 3"/>
          <p:cNvSpPr>
            <a:spLocks noGrp="1"/>
          </p:cNvSpPr>
          <p:nvPr>
            <p:ph type="sldNum" sz="quarter" idx="10"/>
          </p:nvPr>
        </p:nvSpPr>
        <p:spPr/>
        <p:txBody>
          <a:bodyPr/>
          <a:lstStyle/>
          <a:p>
            <a:fld id="{BCA7C62B-CAD4-4F4F-A6C5-2413A14C9AD0}" type="slidenum">
              <a:rPr lang="en-US" smtClean="0"/>
              <a:t>25</a:t>
            </a:fld>
            <a:endParaRPr lang="en-US" dirty="0"/>
          </a:p>
        </p:txBody>
      </p:sp>
    </p:spTree>
    <p:extLst>
      <p:ext uri="{BB962C8B-B14F-4D97-AF65-F5344CB8AC3E}">
        <p14:creationId xmlns:p14="http://schemas.microsoft.com/office/powerpoint/2010/main" val="42633171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 – liability should be calculated</a:t>
            </a:r>
            <a:r>
              <a:rPr lang="en-US" baseline="0" dirty="0"/>
              <a:t> every year. </a:t>
            </a:r>
          </a:p>
          <a:p>
            <a:endParaRPr lang="en-US" baseline="0" dirty="0"/>
          </a:p>
          <a:p>
            <a:r>
              <a:rPr lang="en-US" baseline="0" dirty="0"/>
              <a:t>John – provide situations – watch time  - explain that KBC will cost out changes BEFORE you make changes</a:t>
            </a:r>
            <a:endParaRPr lang="en-US" dirty="0"/>
          </a:p>
        </p:txBody>
      </p:sp>
      <p:sp>
        <p:nvSpPr>
          <p:cNvPr id="4" name="Slide Number Placeholder 3"/>
          <p:cNvSpPr>
            <a:spLocks noGrp="1"/>
          </p:cNvSpPr>
          <p:nvPr>
            <p:ph type="sldNum" sz="quarter" idx="10"/>
          </p:nvPr>
        </p:nvSpPr>
        <p:spPr/>
        <p:txBody>
          <a:bodyPr/>
          <a:lstStyle/>
          <a:p>
            <a:fld id="{BCA7C62B-CAD4-4F4F-A6C5-2413A14C9AD0}" type="slidenum">
              <a:rPr lang="en-US" smtClean="0"/>
              <a:t>26</a:t>
            </a:fld>
            <a:endParaRPr lang="en-US" dirty="0"/>
          </a:p>
        </p:txBody>
      </p:sp>
    </p:spTree>
    <p:extLst>
      <p:ext uri="{BB962C8B-B14F-4D97-AF65-F5344CB8AC3E}">
        <p14:creationId xmlns:p14="http://schemas.microsoft.com/office/powerpoint/2010/main" val="32225632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a:t>
            </a:r>
          </a:p>
          <a:p>
            <a:endParaRPr lang="en-US" dirty="0"/>
          </a:p>
          <a:p>
            <a:pPr marL="228600" indent="-228600">
              <a:buAutoNum type="alphaUcPeriod"/>
            </a:pPr>
            <a:r>
              <a:rPr lang="en-US" dirty="0"/>
              <a:t>Yes and No.</a:t>
            </a:r>
            <a:br>
              <a:rPr lang="en-US" dirty="0"/>
            </a:br>
            <a:r>
              <a:rPr lang="en-US" dirty="0"/>
              <a:t>If the benefit is totally funded and has been funded on an annual basis by employee – that is an actively-funded benefit, then we would not value it UNLESS the district stops funding the full amount earned each year.  If the benefit is retirement funded – that is prefunded through a trust but not by individual and used to pay benefits in retirement from this trust, then even if it is fully-funded (that is the benefits earned through the measurement date are fully funded via the trust), the district will still need to continue valuations until either a) the benefit for all eligible individuals is totally paid out and no one else is eligible or b) the remaining obligation becomes immaterial.</a:t>
            </a:r>
          </a:p>
          <a:p>
            <a:pPr marL="228600" indent="-228600">
              <a:buAutoNum type="alphaUcPeriod"/>
            </a:pPr>
            <a:endParaRPr lang="en-US" dirty="0"/>
          </a:p>
          <a:p>
            <a:pPr marL="228600" indent="-228600">
              <a:buAutoNum type="alphaUcPeriod"/>
            </a:pPr>
            <a:r>
              <a:rPr lang="en-US" dirty="0"/>
              <a:t>No. Of course, if there is no one eligible to receive a benefit and/or the District does not provide for any benefit and the expected rate of self-pays for COBRA is minimal, then there really is nothing to value.</a:t>
            </a:r>
          </a:p>
          <a:p>
            <a:pPr marL="228600" indent="-228600">
              <a:buAutoNum type="alphaUcPeriod"/>
            </a:pPr>
            <a:endParaRPr lang="en-US" dirty="0"/>
          </a:p>
          <a:p>
            <a:pPr marL="228600" indent="-228600">
              <a:buAutoNum type="alphaUcPeriod"/>
            </a:pPr>
            <a:r>
              <a:rPr lang="en-US" dirty="0"/>
              <a:t>No. If the obligation is immaterial, the valuation is not needed.  However, this has to be monitored and updated as benefits may change and/or rates of self-pays on the district's health plan.</a:t>
            </a:r>
          </a:p>
        </p:txBody>
      </p:sp>
      <p:sp>
        <p:nvSpPr>
          <p:cNvPr id="4" name="Slide Number Placeholder 3"/>
          <p:cNvSpPr>
            <a:spLocks noGrp="1"/>
          </p:cNvSpPr>
          <p:nvPr>
            <p:ph type="sldNum" sz="quarter" idx="10"/>
          </p:nvPr>
        </p:nvSpPr>
        <p:spPr/>
        <p:txBody>
          <a:bodyPr/>
          <a:lstStyle/>
          <a:p>
            <a:fld id="{BCA7C62B-CAD4-4F4F-A6C5-2413A14C9AD0}" type="slidenum">
              <a:rPr lang="en-US" smtClean="0"/>
              <a:t>27</a:t>
            </a:fld>
            <a:endParaRPr lang="en-US" dirty="0"/>
          </a:p>
        </p:txBody>
      </p:sp>
    </p:spTree>
    <p:extLst>
      <p:ext uri="{BB962C8B-B14F-4D97-AF65-F5344CB8AC3E}">
        <p14:creationId xmlns:p14="http://schemas.microsoft.com/office/powerpoint/2010/main" val="392604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 – </a:t>
            </a:r>
          </a:p>
          <a:p>
            <a:pPr marL="228600" indent="-228600">
              <a:buAutoNum type="arabicPeriod"/>
            </a:pPr>
            <a:r>
              <a:rPr lang="en-US" baseline="0" dirty="0"/>
              <a:t>Yes you need to have it on there. You are still paying the liability and have activity to show on the statements.</a:t>
            </a:r>
          </a:p>
          <a:p>
            <a:pPr marL="228600" indent="-228600">
              <a:buAutoNum type="arabicPeriod"/>
            </a:pPr>
            <a:r>
              <a:rPr lang="en-US" baseline="0" dirty="0"/>
              <a:t>Yes/No – in the final year of paying the liability, it should still be on there even if the obligation at the end of the year is zero. However, in future years when there is no liability then it does not need to be shown</a:t>
            </a:r>
          </a:p>
          <a:p>
            <a:pPr marL="228600" indent="-228600">
              <a:buAutoNum type="arabicPeriod"/>
            </a:pPr>
            <a:r>
              <a:rPr lang="en-US" baseline="0" dirty="0"/>
              <a:t>Yes/No – in the year it is determined to be immaterial it should not just disappear. It needs to have some sort of a write off.</a:t>
            </a:r>
          </a:p>
          <a:p>
            <a:endParaRPr lang="en-US" baseline="0" dirty="0"/>
          </a:p>
          <a:p>
            <a:r>
              <a:rPr lang="en-US" baseline="0" dirty="0"/>
              <a:t>John – consider any changes to benefit – as they could be material. </a:t>
            </a:r>
          </a:p>
        </p:txBody>
      </p:sp>
      <p:sp>
        <p:nvSpPr>
          <p:cNvPr id="4" name="Slide Number Placeholder 3"/>
          <p:cNvSpPr>
            <a:spLocks noGrp="1"/>
          </p:cNvSpPr>
          <p:nvPr>
            <p:ph type="sldNum" sz="quarter" idx="10"/>
          </p:nvPr>
        </p:nvSpPr>
        <p:spPr/>
        <p:txBody>
          <a:bodyPr/>
          <a:lstStyle/>
          <a:p>
            <a:fld id="{BCA7C62B-CAD4-4F4F-A6C5-2413A14C9AD0}" type="slidenum">
              <a:rPr lang="en-US" smtClean="0"/>
              <a:t>28</a:t>
            </a:fld>
            <a:endParaRPr lang="en-US" dirty="0"/>
          </a:p>
        </p:txBody>
      </p:sp>
    </p:spTree>
    <p:extLst>
      <p:ext uri="{BB962C8B-B14F-4D97-AF65-F5344CB8AC3E}">
        <p14:creationId xmlns:p14="http://schemas.microsoft.com/office/powerpoint/2010/main" val="41693467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 and Olivia</a:t>
            </a:r>
          </a:p>
          <a:p>
            <a:endParaRPr lang="en-US" dirty="0"/>
          </a:p>
          <a:p>
            <a:r>
              <a:rPr lang="en-US" dirty="0"/>
              <a:t>It is better to run out of trust assets before your run out of benefits to pay than the other way around.  If you know that your district’s post employment benefits are ending in the near future, then you should reduce or stop funding the trust so that you use the remaining trust assets before the last payouts.  The valuation report includes the expected remaining estimated payouts in the pay-as-you-go table.  This will aid in monitoring. </a:t>
            </a:r>
          </a:p>
          <a:p>
            <a:endParaRPr lang="en-US" dirty="0"/>
          </a:p>
          <a:p>
            <a:endParaRPr lang="en-US" dirty="0"/>
          </a:p>
        </p:txBody>
      </p:sp>
      <p:sp>
        <p:nvSpPr>
          <p:cNvPr id="4" name="Slide Number Placeholder 3"/>
          <p:cNvSpPr>
            <a:spLocks noGrp="1"/>
          </p:cNvSpPr>
          <p:nvPr>
            <p:ph type="sldNum" sz="quarter" idx="5"/>
          </p:nvPr>
        </p:nvSpPr>
        <p:spPr/>
        <p:txBody>
          <a:bodyPr/>
          <a:lstStyle/>
          <a:p>
            <a:fld id="{BCA7C62B-CAD4-4F4F-A6C5-2413A14C9AD0}" type="slidenum">
              <a:rPr lang="en-US" smtClean="0"/>
              <a:t>29</a:t>
            </a:fld>
            <a:endParaRPr lang="en-US" dirty="0"/>
          </a:p>
        </p:txBody>
      </p:sp>
    </p:spTree>
    <p:extLst>
      <p:ext uri="{BB962C8B-B14F-4D97-AF65-F5344CB8AC3E}">
        <p14:creationId xmlns:p14="http://schemas.microsoft.com/office/powerpoint/2010/main" val="2058166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ABB9FBD1-4799-4058-977C-DDE180752472}"/>
              </a:ext>
            </a:extLst>
          </p:cNvPr>
          <p:cNvSpPr>
            <a:spLocks noGrp="1" noRot="1" noChangeAspect="1" noTextEdit="1"/>
          </p:cNvSpPr>
          <p:nvPr>
            <p:ph type="sldImg"/>
          </p:nvPr>
        </p:nvSpPr>
        <p:spPr>
          <a:xfrm>
            <a:off x="406400" y="696913"/>
            <a:ext cx="6197600" cy="3486150"/>
          </a:xfrm>
          <a:ln/>
        </p:spPr>
      </p:sp>
      <p:sp>
        <p:nvSpPr>
          <p:cNvPr id="44035" name="Notes Placeholder 2">
            <a:extLst>
              <a:ext uri="{FF2B5EF4-FFF2-40B4-BE49-F238E27FC236}">
                <a16:creationId xmlns:a16="http://schemas.microsoft.com/office/drawing/2014/main" id="{47CDF5C3-1396-483A-801E-AAB6C053B6A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Sarah</a:t>
            </a:r>
            <a:endParaRPr lang="en-US" altLang="en-US" dirty="0"/>
          </a:p>
        </p:txBody>
      </p:sp>
      <p:sp>
        <p:nvSpPr>
          <p:cNvPr id="44036" name="Slide Number Placeholder 3">
            <a:extLst>
              <a:ext uri="{FF2B5EF4-FFF2-40B4-BE49-F238E27FC236}">
                <a16:creationId xmlns:a16="http://schemas.microsoft.com/office/drawing/2014/main" id="{FDF39B4E-20B9-4B20-8766-13FDE171A3F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panose="020B0604030504040204" pitchFamily="34" charset="0"/>
              </a:defRPr>
            </a:lvl1pPr>
            <a:lvl2pPr marL="742950" indent="-285750" defTabSz="930275">
              <a:defRPr>
                <a:solidFill>
                  <a:schemeClr val="tx1"/>
                </a:solidFill>
                <a:latin typeface="Verdana" panose="020B0604030504040204" pitchFamily="34" charset="0"/>
              </a:defRPr>
            </a:lvl2pPr>
            <a:lvl3pPr marL="1143000" indent="-228600" defTabSz="930275">
              <a:defRPr>
                <a:solidFill>
                  <a:schemeClr val="tx1"/>
                </a:solidFill>
                <a:latin typeface="Verdana" panose="020B0604030504040204" pitchFamily="34" charset="0"/>
              </a:defRPr>
            </a:lvl3pPr>
            <a:lvl4pPr marL="1600200" indent="-228600" defTabSz="930275">
              <a:defRPr>
                <a:solidFill>
                  <a:schemeClr val="tx1"/>
                </a:solidFill>
                <a:latin typeface="Verdana" panose="020B0604030504040204" pitchFamily="34" charset="0"/>
              </a:defRPr>
            </a:lvl4pPr>
            <a:lvl5pPr marL="2057400" indent="-228600" defTabSz="930275">
              <a:defRPr>
                <a:solidFill>
                  <a:schemeClr val="tx1"/>
                </a:solidFill>
                <a:latin typeface="Verdana" panose="020B0604030504040204" pitchFamily="34" charset="0"/>
              </a:defRPr>
            </a:lvl5pPr>
            <a:lvl6pPr marL="2514600" indent="-228600" defTabSz="930275" eaLnBrk="0" fontAlgn="base" hangingPunct="0">
              <a:spcBef>
                <a:spcPct val="0"/>
              </a:spcBef>
              <a:spcAft>
                <a:spcPct val="0"/>
              </a:spcAft>
              <a:defRPr>
                <a:solidFill>
                  <a:schemeClr val="tx1"/>
                </a:solidFill>
                <a:latin typeface="Verdana" panose="020B0604030504040204" pitchFamily="34" charset="0"/>
              </a:defRPr>
            </a:lvl6pPr>
            <a:lvl7pPr marL="2971800" indent="-228600" defTabSz="930275" eaLnBrk="0" fontAlgn="base" hangingPunct="0">
              <a:spcBef>
                <a:spcPct val="0"/>
              </a:spcBef>
              <a:spcAft>
                <a:spcPct val="0"/>
              </a:spcAft>
              <a:defRPr>
                <a:solidFill>
                  <a:schemeClr val="tx1"/>
                </a:solidFill>
                <a:latin typeface="Verdana" panose="020B0604030504040204" pitchFamily="34" charset="0"/>
              </a:defRPr>
            </a:lvl7pPr>
            <a:lvl8pPr marL="3429000" indent="-228600" defTabSz="930275" eaLnBrk="0" fontAlgn="base" hangingPunct="0">
              <a:spcBef>
                <a:spcPct val="0"/>
              </a:spcBef>
              <a:spcAft>
                <a:spcPct val="0"/>
              </a:spcAft>
              <a:defRPr>
                <a:solidFill>
                  <a:schemeClr val="tx1"/>
                </a:solidFill>
                <a:latin typeface="Verdana" panose="020B0604030504040204" pitchFamily="34" charset="0"/>
              </a:defRPr>
            </a:lvl8pPr>
            <a:lvl9pPr marL="3886200" indent="-228600" defTabSz="930275" eaLnBrk="0" fontAlgn="base" hangingPunct="0">
              <a:spcBef>
                <a:spcPct val="0"/>
              </a:spcBef>
              <a:spcAft>
                <a:spcPct val="0"/>
              </a:spcAft>
              <a:defRPr>
                <a:solidFill>
                  <a:schemeClr val="tx1"/>
                </a:solidFill>
                <a:latin typeface="Verdana" panose="020B0604030504040204" pitchFamily="34" charset="0"/>
              </a:defRPr>
            </a:lvl9pPr>
          </a:lstStyle>
          <a:p>
            <a:fld id="{94912111-841C-4D18-8F4F-BED1D324918A}" type="slidenum">
              <a:rPr lang="en-US" altLang="en-US">
                <a:latin typeface="Times New Roman" panose="02020603050405020304" pitchFamily="18" charset="0"/>
              </a:rPr>
              <a:pPr/>
              <a:t>3</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4203518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Let’s say there is a small amount remaining in the trust, but the district has an implicit rate subsidy benefit.  These assets can be drawn out to pay the IRS until depleted.</a:t>
            </a:r>
          </a:p>
          <a:p>
            <a:endParaRPr lang="en-US" dirty="0"/>
          </a:p>
          <a:p>
            <a:r>
              <a:rPr lang="en-US" dirty="0"/>
              <a:t>If there are remaining assets and no liability at all for a given trust bucket, the first thing to look at is the trust agreement.  Does the trust agreement indicate what must be done with the remaining assets.  For example, some trust agreements say that if there is no longer a post employment health care benefit, the remaining assets are used to fund active health care benefits.  Some trust documents are silent on the  matter.</a:t>
            </a:r>
          </a:p>
          <a:p>
            <a:endParaRPr lang="en-US" dirty="0"/>
          </a:p>
          <a:p>
            <a:r>
              <a:rPr lang="en-US" dirty="0"/>
              <a:t>Some districts are redesigning their post employment benefits and may be able to use the assets within the same trust bucket for the new benefit.  For example, the district may no longer pay 80% of the health premium for 5 years when an individual retires, but decides to provide a post employment HRA for employees hired after a given date.  An HRA and continued medical benefits are both OPEBS, so there is no need to do a formal reallocation if this is a new OPEB benefit, then the assets are applied to the newly structured OPEB.</a:t>
            </a:r>
          </a:p>
          <a:p>
            <a:endParaRPr lang="en-US" dirty="0"/>
          </a:p>
          <a:p>
            <a:r>
              <a:rPr lang="en-US" dirty="0"/>
              <a:t>If there isn’t a redesign of the benefit, but rather an OPEB benefit that has ended but the district has an actively-funded HRA, then it is possible to reallocate the OPEB – which is a health care benefit to the actively-funded HRA bucket which is also a health care benefit.</a:t>
            </a:r>
          </a:p>
          <a:p>
            <a:endParaRPr lang="en-US" dirty="0"/>
          </a:p>
          <a:p>
            <a:r>
              <a:rPr lang="en-US" dirty="0"/>
              <a:t>The same is true if the district had a cash stipend that is no longer paid out but has a 403(b) benefit paid out.  In this case it is a reallocation of a pension benefit to another pension benefit.</a:t>
            </a:r>
          </a:p>
          <a:p>
            <a:endParaRPr lang="en-US" dirty="0"/>
          </a:p>
          <a:p>
            <a:r>
              <a:rPr lang="en-US" dirty="0"/>
              <a:t>But, if there is no longer a post employment benefit of a similar type (OPEB to OPEB or pension to pension), then there are steps working with legal counsel, the trust and DPI to reallocate assets from one type to another such as OPEB to pension or pension to OPEB.  However, all other options must be exhausted first.</a:t>
            </a:r>
          </a:p>
          <a:p>
            <a:endParaRPr lang="en-US" dirty="0"/>
          </a:p>
        </p:txBody>
      </p:sp>
      <p:sp>
        <p:nvSpPr>
          <p:cNvPr id="4" name="Slide Number Placeholder 3"/>
          <p:cNvSpPr>
            <a:spLocks noGrp="1"/>
          </p:cNvSpPr>
          <p:nvPr>
            <p:ph type="sldNum" sz="quarter" idx="5"/>
          </p:nvPr>
        </p:nvSpPr>
        <p:spPr/>
        <p:txBody>
          <a:bodyPr/>
          <a:lstStyle/>
          <a:p>
            <a:fld id="{BCA7C62B-CAD4-4F4F-A6C5-2413A14C9AD0}" type="slidenum">
              <a:rPr lang="en-US" smtClean="0"/>
              <a:t>30</a:t>
            </a:fld>
            <a:endParaRPr lang="en-US" dirty="0"/>
          </a:p>
        </p:txBody>
      </p:sp>
    </p:spTree>
    <p:extLst>
      <p:ext uri="{BB962C8B-B14F-4D97-AF65-F5344CB8AC3E}">
        <p14:creationId xmlns:p14="http://schemas.microsoft.com/office/powerpoint/2010/main" val="18665569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a:t>
            </a:r>
          </a:p>
          <a:p>
            <a:endParaRPr lang="en-US" baseline="0" dirty="0"/>
          </a:p>
          <a:p>
            <a:r>
              <a:rPr lang="en-US" baseline="0" dirty="0"/>
              <a:t>-we will always refer you first to legal counsel to determine what the trust states for how the remaining balance should be used.</a:t>
            </a:r>
            <a:endParaRPr lang="en-US" dirty="0"/>
          </a:p>
        </p:txBody>
      </p:sp>
      <p:sp>
        <p:nvSpPr>
          <p:cNvPr id="4" name="Slide Number Placeholder 3"/>
          <p:cNvSpPr>
            <a:spLocks noGrp="1"/>
          </p:cNvSpPr>
          <p:nvPr>
            <p:ph type="sldNum" sz="quarter" idx="5"/>
          </p:nvPr>
        </p:nvSpPr>
        <p:spPr/>
        <p:txBody>
          <a:bodyPr/>
          <a:lstStyle/>
          <a:p>
            <a:fld id="{BCA7C62B-CAD4-4F4F-A6C5-2413A14C9AD0}" type="slidenum">
              <a:rPr lang="en-US" smtClean="0"/>
              <a:t>31</a:t>
            </a:fld>
            <a:endParaRPr lang="en-US" dirty="0"/>
          </a:p>
        </p:txBody>
      </p:sp>
    </p:spTree>
    <p:extLst>
      <p:ext uri="{BB962C8B-B14F-4D97-AF65-F5344CB8AC3E}">
        <p14:creationId xmlns:p14="http://schemas.microsoft.com/office/powerpoint/2010/main" val="10274117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Olivia</a:t>
            </a:r>
          </a:p>
          <a:p>
            <a:endParaRPr lang="en-US" dirty="0"/>
          </a:p>
          <a:p>
            <a:r>
              <a:rPr lang="en-US" dirty="0"/>
              <a:t>-no</a:t>
            </a:r>
            <a:r>
              <a:rPr lang="en-US" baseline="0" dirty="0"/>
              <a:t> journal entries needed if they are leaving it in fund 73. If it is determined that the funds are to revert to fund 10, then there is a journal entry.</a:t>
            </a:r>
            <a:endParaRPr lang="en-US" dirty="0"/>
          </a:p>
        </p:txBody>
      </p:sp>
      <p:sp>
        <p:nvSpPr>
          <p:cNvPr id="4" name="Slide Number Placeholder 3"/>
          <p:cNvSpPr>
            <a:spLocks noGrp="1"/>
          </p:cNvSpPr>
          <p:nvPr>
            <p:ph type="sldNum" sz="quarter" idx="5"/>
          </p:nvPr>
        </p:nvSpPr>
        <p:spPr/>
        <p:txBody>
          <a:bodyPr/>
          <a:lstStyle/>
          <a:p>
            <a:fld id="{BCA7C62B-CAD4-4F4F-A6C5-2413A14C9AD0}" type="slidenum">
              <a:rPr lang="en-US" smtClean="0"/>
              <a:t>32</a:t>
            </a:fld>
            <a:endParaRPr lang="en-US" dirty="0"/>
          </a:p>
        </p:txBody>
      </p:sp>
    </p:spTree>
    <p:extLst>
      <p:ext uri="{BB962C8B-B14F-4D97-AF65-F5344CB8AC3E}">
        <p14:creationId xmlns:p14="http://schemas.microsoft.com/office/powerpoint/2010/main" val="2316200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this had been a live presentation as originally planned, we would be asking questions throughout the presentation and receiving feedback from the audience so we could determine what was most important to spend time on during the presentation.  Since this is a pre-recorded webinar, we decided to keep the questions throughout the presentation so that each attendee can answer the questions specifically to your District situation.  Hopefully this will provide more understanding of the presentation to you on a personal level.</a:t>
            </a:r>
          </a:p>
          <a:p>
            <a:endParaRPr lang="en-US" dirty="0"/>
          </a:p>
        </p:txBody>
      </p:sp>
      <p:sp>
        <p:nvSpPr>
          <p:cNvPr id="4" name="Slide Number Placeholder 3"/>
          <p:cNvSpPr>
            <a:spLocks noGrp="1"/>
          </p:cNvSpPr>
          <p:nvPr>
            <p:ph type="sldNum" sz="quarter" idx="5"/>
          </p:nvPr>
        </p:nvSpPr>
        <p:spPr/>
        <p:txBody>
          <a:bodyPr/>
          <a:lstStyle/>
          <a:p>
            <a:fld id="{BCA7C62B-CAD4-4F4F-A6C5-2413A14C9AD0}" type="slidenum">
              <a:rPr lang="en-US" smtClean="0"/>
              <a:t>4</a:t>
            </a:fld>
            <a:endParaRPr lang="en-US" dirty="0"/>
          </a:p>
        </p:txBody>
      </p:sp>
    </p:spTree>
    <p:extLst>
      <p:ext uri="{BB962C8B-B14F-4D97-AF65-F5344CB8AC3E}">
        <p14:creationId xmlns:p14="http://schemas.microsoft.com/office/powerpoint/2010/main" val="828941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a:t>
            </a:r>
          </a:p>
          <a:p>
            <a:r>
              <a:rPr lang="en-US" dirty="0"/>
              <a:t>Pay-as-you-go means drawing money from general funds as need to fund post employment benefit each month on a pay-as-you-go basis.</a:t>
            </a:r>
          </a:p>
          <a:p>
            <a:endParaRPr lang="en-US" dirty="0"/>
          </a:p>
          <a:p>
            <a:r>
              <a:rPr lang="en-US" dirty="0"/>
              <a:t>An irrevocable Trust, known to Districts as Fund 73, is a specific trust account set up for the sole purpose of funding or pre-funding post employment benefits.  The funds cannot be used for any other purpose.  Instead of drawing money from Fund 10 when someone receives a post employment benefit, the funds are drawn from the irrevocable trust.</a:t>
            </a:r>
          </a:p>
          <a:p>
            <a:endParaRPr lang="en-US" dirty="0"/>
          </a:p>
          <a:p>
            <a:r>
              <a:rPr lang="en-US" dirty="0"/>
              <a:t>There are 2 types of irrevocable trust buckets</a:t>
            </a:r>
          </a:p>
          <a:p>
            <a:pPr lvl="1">
              <a:buFont typeface="Courier New" panose="02070309020205020404" pitchFamily="49" charset="0"/>
              <a:buNone/>
            </a:pPr>
            <a:r>
              <a:rPr lang="en-US" dirty="0"/>
              <a:t>a. Those funded </a:t>
            </a:r>
            <a:r>
              <a:rPr lang="en-US" sz="2000" dirty="0">
                <a:latin typeface="Lato"/>
              </a:rPr>
              <a:t>based upon benefits accrued and expected to be paid out in the future, usually retirement</a:t>
            </a:r>
          </a:p>
          <a:p>
            <a:pPr lvl="2">
              <a:buFont typeface="Arial" panose="020B0604020202020204" pitchFamily="34" charset="0"/>
              <a:buChar char="•"/>
            </a:pPr>
            <a:r>
              <a:rPr lang="en-US" sz="2000" dirty="0">
                <a:latin typeface="Lato"/>
              </a:rPr>
              <a:t>In essence – under-funded or funded based upon amount earned</a:t>
            </a:r>
          </a:p>
          <a:p>
            <a:pPr lvl="2">
              <a:buFont typeface="Arial" panose="020B0604020202020204" pitchFamily="34" charset="0"/>
              <a:buChar char="•"/>
            </a:pPr>
            <a:r>
              <a:rPr lang="en-US" sz="2000" dirty="0">
                <a:latin typeface="Lato"/>
              </a:rPr>
              <a:t>Will payout more than is funded unless benefit changes</a:t>
            </a:r>
          </a:p>
          <a:p>
            <a:pPr lvl="2">
              <a:buFont typeface="Arial" panose="020B0604020202020204" pitchFamily="34" charset="0"/>
              <a:buNone/>
            </a:pPr>
            <a:r>
              <a:rPr lang="en-US" sz="2000" dirty="0">
                <a:latin typeface="Lato"/>
              </a:rPr>
              <a:t>We at KBC call this </a:t>
            </a:r>
            <a:r>
              <a:rPr lang="en-US" sz="2000" b="1" dirty="0">
                <a:latin typeface="Lato"/>
              </a:rPr>
              <a:t>retirement funding</a:t>
            </a:r>
          </a:p>
          <a:p>
            <a:pPr lvl="1">
              <a:buFont typeface="Courier New" panose="02070309020205020404" pitchFamily="49" charset="0"/>
              <a:buNone/>
            </a:pPr>
            <a:endParaRPr lang="en-US" dirty="0"/>
          </a:p>
          <a:p>
            <a:pPr lvl="1">
              <a:buFont typeface="Courier New" panose="02070309020205020404" pitchFamily="49" charset="0"/>
              <a:buNone/>
            </a:pPr>
            <a:r>
              <a:rPr lang="en-US" dirty="0"/>
              <a:t>b. </a:t>
            </a:r>
            <a:r>
              <a:rPr lang="en-US" sz="2000" dirty="0">
                <a:latin typeface="Lato"/>
              </a:rPr>
              <a:t>Funded each year as earned by individual; may be paid out at severance based upon vesting schedule or retirement</a:t>
            </a:r>
          </a:p>
          <a:p>
            <a:pPr lvl="2">
              <a:buFont typeface="Arial" panose="020B0604020202020204" pitchFamily="34" charset="0"/>
              <a:buChar char="•"/>
            </a:pPr>
            <a:r>
              <a:rPr lang="en-US" sz="2000" dirty="0">
                <a:latin typeface="Lato"/>
              </a:rPr>
              <a:t>In essence – overfunded </a:t>
            </a:r>
          </a:p>
          <a:p>
            <a:pPr lvl="2">
              <a:buFont typeface="Arial" panose="020B0604020202020204" pitchFamily="34" charset="0"/>
              <a:buChar char="•"/>
            </a:pPr>
            <a:r>
              <a:rPr lang="en-US" sz="2000" dirty="0">
                <a:latin typeface="Lato"/>
              </a:rPr>
              <a:t>Will not payout all that is funded – </a:t>
            </a:r>
          </a:p>
          <a:p>
            <a:pPr lvl="2">
              <a:buFont typeface="Arial" panose="020B0604020202020204" pitchFamily="34" charset="0"/>
              <a:buChar char="•"/>
            </a:pPr>
            <a:r>
              <a:rPr lang="en-US" sz="2000" dirty="0">
                <a:latin typeface="Lato"/>
              </a:rPr>
              <a:t>Forfeited dollars used to offset next contribution</a:t>
            </a:r>
          </a:p>
          <a:p>
            <a:pPr lvl="2">
              <a:buFont typeface="Arial" panose="020B0604020202020204" pitchFamily="34" charset="0"/>
              <a:buNone/>
            </a:pPr>
            <a:r>
              <a:rPr lang="en-US" sz="1200" dirty="0">
                <a:latin typeface="Lato"/>
              </a:rPr>
              <a:t>We at KBC call this </a:t>
            </a:r>
            <a:r>
              <a:rPr lang="en-US" sz="1200" b="1" dirty="0">
                <a:latin typeface="Lato"/>
              </a:rPr>
              <a:t>actively funding</a:t>
            </a:r>
          </a:p>
          <a:p>
            <a:endParaRPr lang="en-US" dirty="0"/>
          </a:p>
        </p:txBody>
      </p:sp>
      <p:sp>
        <p:nvSpPr>
          <p:cNvPr id="4" name="Slide Number Placeholder 3"/>
          <p:cNvSpPr>
            <a:spLocks noGrp="1"/>
          </p:cNvSpPr>
          <p:nvPr>
            <p:ph type="sldNum" sz="quarter" idx="5"/>
          </p:nvPr>
        </p:nvSpPr>
        <p:spPr/>
        <p:txBody>
          <a:bodyPr/>
          <a:lstStyle/>
          <a:p>
            <a:fld id="{BCA7C62B-CAD4-4F4F-A6C5-2413A14C9AD0}" type="slidenum">
              <a:rPr lang="en-US" smtClean="0"/>
              <a:t>5</a:t>
            </a:fld>
            <a:endParaRPr lang="en-US" dirty="0"/>
          </a:p>
        </p:txBody>
      </p:sp>
    </p:spTree>
    <p:extLst>
      <p:ext uri="{BB962C8B-B14F-4D97-AF65-F5344CB8AC3E}">
        <p14:creationId xmlns:p14="http://schemas.microsoft.com/office/powerpoint/2010/main" val="1951453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a:t>
            </a:r>
          </a:p>
          <a:p>
            <a:r>
              <a:rPr lang="en-US" dirty="0"/>
              <a:t>To better understand the types of benefits that can be funded via an irrevocable account, we have prepared the attached visual.</a:t>
            </a:r>
          </a:p>
          <a:p>
            <a:endParaRPr lang="en-US" dirty="0"/>
          </a:p>
          <a:p>
            <a:r>
              <a:rPr lang="en-US" dirty="0"/>
              <a:t>Benefits on the top half of the page are Retirement funded.  On the left you can see a trust bucket for retiree medical and dental and an HRA bucket  </a:t>
            </a:r>
          </a:p>
          <a:p>
            <a:r>
              <a:rPr lang="en-US" dirty="0"/>
              <a:t>In the middle you can see a sick leave bucket.  There are not many, but a few districts that have a retirement funded trust bucket for sick leave benefits they are pre-funding to payout out sick leave benefits in retirement.</a:t>
            </a:r>
          </a:p>
          <a:p>
            <a:endParaRPr lang="en-US" dirty="0"/>
          </a:p>
          <a:p>
            <a:r>
              <a:rPr lang="en-US" dirty="0"/>
              <a:t>On the right side of the top half, you see cash stipends and 403(b) contributions that are paid in retirement funded via separate trust buckets.</a:t>
            </a:r>
          </a:p>
          <a:p>
            <a:endParaRPr lang="en-US" dirty="0"/>
          </a:p>
          <a:p>
            <a:r>
              <a:rPr lang="en-US" dirty="0"/>
              <a:t>It is important that, even though you have 1 irrevocable trust, the assets in the trust are segregated by the type of benefits and the type of funding.</a:t>
            </a:r>
          </a:p>
          <a:p>
            <a:endParaRPr lang="en-US" dirty="0"/>
          </a:p>
          <a:p>
            <a:r>
              <a:rPr lang="en-US" dirty="0"/>
              <a:t>On the bottom half of the page, you see similar trust buckets.  However, the bottom buckets are funded by current active employee eligible for the benefit and based upon the amount earned each year.  So, for example, if an active employee years $300 in post employment HRA benefits for working for the District in the 19/20 fiscal year, if the District is funding the benefit each year as earned, an amount of $300 earmarked for that employee will be placed in the actively-funded post employment HRA bucket on the bottom right side.  </a:t>
            </a:r>
          </a:p>
          <a:p>
            <a:endParaRPr lang="en-US" dirty="0"/>
          </a:p>
          <a:p>
            <a:r>
              <a:rPr lang="en-US" dirty="0"/>
              <a:t>If the district is not funding the HRA by individual but collectively making contributions each year to the trust to fund benefits paid out at retirement, the benefits are paid into the trust on the top half of the page.   If you are interested, please contact me for a page like this one with unmarked buckets that you can personalize for your district.  It can be a great visual to share with your board or finance committee to visual understand the District’s post employment benefits, what trust buckets are being funded and how.</a:t>
            </a:r>
          </a:p>
          <a:p>
            <a:endParaRPr lang="en-US" dirty="0"/>
          </a:p>
        </p:txBody>
      </p:sp>
      <p:sp>
        <p:nvSpPr>
          <p:cNvPr id="4" name="Slide Number Placeholder 3"/>
          <p:cNvSpPr>
            <a:spLocks noGrp="1"/>
          </p:cNvSpPr>
          <p:nvPr>
            <p:ph type="sldNum" sz="quarter" idx="5"/>
          </p:nvPr>
        </p:nvSpPr>
        <p:spPr/>
        <p:txBody>
          <a:bodyPr/>
          <a:lstStyle/>
          <a:p>
            <a:fld id="{BCA7C62B-CAD4-4F4F-A6C5-2413A14C9AD0}" type="slidenum">
              <a:rPr lang="en-US" smtClean="0"/>
              <a:t>6</a:t>
            </a:fld>
            <a:endParaRPr lang="en-US" dirty="0"/>
          </a:p>
        </p:txBody>
      </p:sp>
    </p:spTree>
    <p:extLst>
      <p:ext uri="{BB962C8B-B14F-4D97-AF65-F5344CB8AC3E}">
        <p14:creationId xmlns:p14="http://schemas.microsoft.com/office/powerpoint/2010/main" val="2844652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a:t>
            </a:r>
          </a:p>
          <a:p>
            <a:r>
              <a:rPr lang="en-US" dirty="0"/>
              <a:t>Having looked at the previous slide, take a minute to ask yourself questions 3 and 4.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Lato"/>
              </a:rPr>
              <a:t>3.  Do you have a trust that is funded for benefits earned by the group (in total) and paid out in retirement?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Lato"/>
              </a:rPr>
              <a:t>4.  Do you have a trust wherein the District funds a post employment benefit annually based upon the amount earned by individual?</a:t>
            </a:r>
          </a:p>
          <a:p>
            <a:endParaRPr lang="en-US" dirty="0"/>
          </a:p>
          <a:p>
            <a:r>
              <a:rPr lang="en-US" dirty="0"/>
              <a:t>If you don’t know the answers, these are good questions to ask the District office staff.</a:t>
            </a:r>
          </a:p>
          <a:p>
            <a:endParaRPr lang="en-US" dirty="0"/>
          </a:p>
        </p:txBody>
      </p:sp>
      <p:sp>
        <p:nvSpPr>
          <p:cNvPr id="4" name="Slide Number Placeholder 3"/>
          <p:cNvSpPr>
            <a:spLocks noGrp="1"/>
          </p:cNvSpPr>
          <p:nvPr>
            <p:ph type="sldNum" sz="quarter" idx="5"/>
          </p:nvPr>
        </p:nvSpPr>
        <p:spPr/>
        <p:txBody>
          <a:bodyPr/>
          <a:lstStyle/>
          <a:p>
            <a:fld id="{BCA7C62B-CAD4-4F4F-A6C5-2413A14C9AD0}" type="slidenum">
              <a:rPr lang="en-US" smtClean="0"/>
              <a:t>7</a:t>
            </a:fld>
            <a:endParaRPr lang="en-US" dirty="0"/>
          </a:p>
        </p:txBody>
      </p:sp>
    </p:spTree>
    <p:extLst>
      <p:ext uri="{BB962C8B-B14F-4D97-AF65-F5344CB8AC3E}">
        <p14:creationId xmlns:p14="http://schemas.microsoft.com/office/powerpoint/2010/main" val="1622612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Sarah</a:t>
            </a:r>
          </a:p>
          <a:p>
            <a:pPr marL="457200" lvl="0" indent="-457200">
              <a:lnSpc>
                <a:spcPct val="100000"/>
              </a:lnSpc>
              <a:spcBef>
                <a:spcPts val="600"/>
              </a:spcBef>
              <a:spcAft>
                <a:spcPts val="600"/>
              </a:spcAft>
              <a:buFont typeface="+mj-lt"/>
              <a:buAutoNum type="arabicPeriod" startAt="5"/>
            </a:pPr>
            <a:r>
              <a:rPr lang="en-US" sz="1200" dirty="0">
                <a:latin typeface="Lato"/>
              </a:rPr>
              <a:t>What types of benefits does your District fund during active years of service via a trust?</a:t>
            </a:r>
          </a:p>
          <a:p>
            <a:pPr marL="457200" lvl="0" indent="-457200">
              <a:lnSpc>
                <a:spcPct val="100000"/>
              </a:lnSpc>
              <a:spcBef>
                <a:spcPts val="600"/>
              </a:spcBef>
              <a:spcAft>
                <a:spcPts val="600"/>
              </a:spcAft>
              <a:buFont typeface="+mj-lt"/>
              <a:buAutoNum type="arabicPeriod" startAt="5"/>
            </a:pPr>
            <a:r>
              <a:rPr lang="en-US" sz="1200" dirty="0">
                <a:latin typeface="Lato"/>
              </a:rPr>
              <a:t>Is the District maintaining separate fund balances for each benefit type and funding arrangement?</a:t>
            </a:r>
          </a:p>
          <a:p>
            <a:endParaRPr lang="en-US" dirty="0"/>
          </a:p>
        </p:txBody>
      </p:sp>
      <p:sp>
        <p:nvSpPr>
          <p:cNvPr id="4" name="Slide Number Placeholder 3"/>
          <p:cNvSpPr>
            <a:spLocks noGrp="1"/>
          </p:cNvSpPr>
          <p:nvPr>
            <p:ph type="sldNum" sz="quarter" idx="5"/>
          </p:nvPr>
        </p:nvSpPr>
        <p:spPr/>
        <p:txBody>
          <a:bodyPr/>
          <a:lstStyle/>
          <a:p>
            <a:fld id="{BCA7C62B-CAD4-4F4F-A6C5-2413A14C9AD0}" type="slidenum">
              <a:rPr lang="en-US" smtClean="0"/>
              <a:t>8</a:t>
            </a:fld>
            <a:endParaRPr lang="en-US" dirty="0"/>
          </a:p>
        </p:txBody>
      </p:sp>
    </p:spTree>
    <p:extLst>
      <p:ext uri="{BB962C8B-B14F-4D97-AF65-F5344CB8AC3E}">
        <p14:creationId xmlns:p14="http://schemas.microsoft.com/office/powerpoint/2010/main" val="1954876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John</a:t>
            </a:r>
          </a:p>
          <a:p>
            <a:r>
              <a:rPr lang="en-US" dirty="0"/>
              <a:t>The different benefits are governed</a:t>
            </a:r>
            <a:r>
              <a:rPr lang="en-US" baseline="0" dirty="0"/>
              <a:t> by different GASB pronouncements and require different reporting by your auditors in the Audited Financial statements.  </a:t>
            </a:r>
          </a:p>
          <a:p>
            <a:endParaRPr lang="en-US" baseline="0" dirty="0"/>
          </a:p>
          <a:p>
            <a:r>
              <a:rPr lang="en-US" baseline="0" dirty="0"/>
              <a:t>Therefore, the activities related to different trust buckets must be segregated so that contributions made to the post employment 403(b) benefit, for example are not assumed to be included in the contribution made to the actively-funded HRA benefit.  Not only the trust contributions, but the benefit payments, administrative fees and investment earnings must be broken out for each trust bucket.</a:t>
            </a:r>
          </a:p>
          <a:p>
            <a:endParaRPr lang="en-US"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BCA7C62B-CAD4-4F4F-A6C5-2413A14C9AD0}" type="slidenum">
              <a:rPr lang="en-US" smtClean="0"/>
              <a:t>9</a:t>
            </a:fld>
            <a:endParaRPr lang="en-US" dirty="0"/>
          </a:p>
        </p:txBody>
      </p:sp>
    </p:spTree>
    <p:extLst>
      <p:ext uri="{BB962C8B-B14F-4D97-AF65-F5344CB8AC3E}">
        <p14:creationId xmlns:p14="http://schemas.microsoft.com/office/powerpoint/2010/main" val="3322667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3/19/2021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livia.Bernitt@dpi.wi.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Johnl@keybenefits.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Olivia.Bernitt@dpi.wi.gov" TargetMode="External"/><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hyperlink" Target="mailto:Johnl@keybenefits.com" TargetMode="Externa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3294" y="1204909"/>
            <a:ext cx="7766936" cy="1646302"/>
          </a:xfrm>
        </p:spPr>
        <p:txBody>
          <a:bodyPr>
            <a:normAutofit fontScale="90000"/>
          </a:bodyPr>
          <a:lstStyle/>
          <a:p>
            <a:r>
              <a:rPr lang="en-US" b="1" dirty="0">
                <a:solidFill>
                  <a:srgbClr val="339933"/>
                </a:solidFill>
                <a:latin typeface="Lato" panose="020F0502020204030203"/>
              </a:rPr>
              <a:t>Do’s and Don’ts of Post Employment Benefits with Trusts</a:t>
            </a:r>
            <a:endParaRPr lang="en-US" dirty="0">
              <a:solidFill>
                <a:srgbClr val="339933"/>
              </a:solidFill>
              <a:latin typeface="Lato" panose="020F0502020204030203"/>
            </a:endParaRPr>
          </a:p>
        </p:txBody>
      </p:sp>
      <p:sp>
        <p:nvSpPr>
          <p:cNvPr id="3" name="Subtitle 2"/>
          <p:cNvSpPr>
            <a:spLocks noGrp="1"/>
          </p:cNvSpPr>
          <p:nvPr>
            <p:ph type="subTitle" idx="1"/>
          </p:nvPr>
        </p:nvSpPr>
        <p:spPr>
          <a:xfrm>
            <a:off x="5595456" y="4338695"/>
            <a:ext cx="4114774" cy="990600"/>
          </a:xfrm>
        </p:spPr>
        <p:txBody>
          <a:bodyPr>
            <a:noAutofit/>
          </a:bodyPr>
          <a:lstStyle/>
          <a:p>
            <a:r>
              <a:rPr lang="en-US" sz="2000" dirty="0">
                <a:solidFill>
                  <a:srgbClr val="002060"/>
                </a:solidFill>
                <a:latin typeface="Lato" panose="020F0502020204030203" pitchFamily="34" charset="0"/>
              </a:rPr>
              <a:t>WASBO Accounting Conference</a:t>
            </a:r>
            <a:br>
              <a:rPr lang="en-US" sz="2000" dirty="0">
                <a:solidFill>
                  <a:srgbClr val="002060"/>
                </a:solidFill>
                <a:latin typeface="Lato" panose="020F0502020204030203" pitchFamily="34" charset="0"/>
              </a:rPr>
            </a:br>
            <a:r>
              <a:rPr lang="en-US" sz="2000" dirty="0">
                <a:solidFill>
                  <a:srgbClr val="002060"/>
                </a:solidFill>
                <a:latin typeface="Lato" panose="020F0502020204030203" pitchFamily="34" charset="0"/>
              </a:rPr>
              <a:t>March 2021</a:t>
            </a:r>
          </a:p>
        </p:txBody>
      </p:sp>
      <p:sp>
        <p:nvSpPr>
          <p:cNvPr id="4" name="Rectangle 3">
            <a:extLst>
              <a:ext uri="{FF2B5EF4-FFF2-40B4-BE49-F238E27FC236}">
                <a16:creationId xmlns:a16="http://schemas.microsoft.com/office/drawing/2014/main" id="{4952A5F9-29A1-4A13-B1A3-3656B68A82A3}"/>
              </a:ext>
            </a:extLst>
          </p:cNvPr>
          <p:cNvSpPr/>
          <p:nvPr/>
        </p:nvSpPr>
        <p:spPr>
          <a:xfrm>
            <a:off x="630223" y="2539277"/>
            <a:ext cx="6096000" cy="4062651"/>
          </a:xfrm>
          <a:prstGeom prst="rect">
            <a:avLst/>
          </a:prstGeom>
        </p:spPr>
        <p:txBody>
          <a:bodyPr>
            <a:spAutoFit/>
          </a:bodyPr>
          <a:lstStyle/>
          <a:p>
            <a:r>
              <a:rPr lang="en-US" sz="1600" dirty="0">
                <a:solidFill>
                  <a:srgbClr val="1F497D"/>
                </a:solidFill>
                <a:latin typeface="Lato"/>
                <a:ea typeface="Calibri" panose="020F0502020204030204" pitchFamily="34" charset="0"/>
                <a:cs typeface="Arial" panose="020B0604020202020204" pitchFamily="34" charset="0"/>
              </a:rPr>
              <a:t>Olivia Bernitt</a:t>
            </a:r>
            <a:endParaRPr lang="en-US" sz="1600" dirty="0">
              <a:latin typeface="Lato"/>
              <a:ea typeface="Calibri" panose="020F0502020204030204" pitchFamily="34" charset="0"/>
              <a:cs typeface="Arial" panose="020B0604020202020204" pitchFamily="34" charset="0"/>
            </a:endParaRPr>
          </a:p>
          <a:p>
            <a:r>
              <a:rPr lang="en-US" sz="1600" dirty="0">
                <a:solidFill>
                  <a:srgbClr val="1F497D"/>
                </a:solidFill>
                <a:latin typeface="Lato"/>
                <a:ea typeface="Calibri" panose="020F0502020204030204" pitchFamily="34" charset="0"/>
                <a:cs typeface="Arial" panose="020B0604020202020204" pitchFamily="34" charset="0"/>
              </a:rPr>
              <a:t>School Finance Auditor, School Financial Services</a:t>
            </a:r>
            <a:br>
              <a:rPr lang="en-US" sz="1600" dirty="0">
                <a:solidFill>
                  <a:srgbClr val="1F497D"/>
                </a:solidFill>
                <a:latin typeface="Lato"/>
                <a:ea typeface="Calibri" panose="020F0502020204030204" pitchFamily="34" charset="0"/>
                <a:cs typeface="Arial" panose="020B0604020202020204" pitchFamily="34" charset="0"/>
              </a:rPr>
            </a:br>
            <a:r>
              <a:rPr lang="en-US" sz="1600" dirty="0">
                <a:solidFill>
                  <a:srgbClr val="1F497D"/>
                </a:solidFill>
                <a:latin typeface="Lato"/>
                <a:ea typeface="Calibri" panose="020F0502020204030204" pitchFamily="34" charset="0"/>
                <a:cs typeface="Arial" panose="020B0604020202020204" pitchFamily="34" charset="0"/>
              </a:rPr>
              <a:t>Wisconsin Department of Public Instruction</a:t>
            </a:r>
            <a:br>
              <a:rPr lang="en-US" sz="1600" dirty="0">
                <a:solidFill>
                  <a:srgbClr val="1F497D"/>
                </a:solidFill>
                <a:latin typeface="Lato"/>
                <a:ea typeface="Calibri" panose="020F0502020204030204" pitchFamily="34" charset="0"/>
                <a:cs typeface="Arial" panose="020B0604020202020204" pitchFamily="34" charset="0"/>
              </a:rPr>
            </a:br>
            <a:r>
              <a:rPr lang="en-US" sz="1600" dirty="0">
                <a:solidFill>
                  <a:srgbClr val="1F497D"/>
                </a:solidFill>
                <a:latin typeface="Lato"/>
                <a:ea typeface="Calibri" panose="020F0502020204030204" pitchFamily="34" charset="0"/>
                <a:cs typeface="Arial" panose="020B0604020202020204" pitchFamily="34" charset="0"/>
              </a:rPr>
              <a:t>608-261-2137</a:t>
            </a:r>
          </a:p>
          <a:p>
            <a:r>
              <a:rPr lang="en-US" sz="1600" u="sng" dirty="0">
                <a:solidFill>
                  <a:srgbClr val="1F497D"/>
                </a:solidFill>
                <a:latin typeface="Lato"/>
                <a:ea typeface="Calibri" panose="020F0502020204030204" pitchFamily="34" charset="0"/>
                <a:cs typeface="Arial" panose="020B0604020202020204" pitchFamily="34" charset="0"/>
                <a:hlinkClick r:id="rId3"/>
              </a:rPr>
              <a:t>Olivia.Bernitt@dpi.wi.gov</a:t>
            </a:r>
            <a:endParaRPr lang="en-US" sz="1600" u="sng" dirty="0">
              <a:solidFill>
                <a:srgbClr val="1F497D"/>
              </a:solidFill>
              <a:latin typeface="Lato"/>
              <a:ea typeface="Calibri" panose="020F0502020204030204" pitchFamily="34" charset="0"/>
              <a:cs typeface="Arial" panose="020B0604020202020204" pitchFamily="34" charset="0"/>
            </a:endParaRPr>
          </a:p>
          <a:p>
            <a:endParaRPr lang="en-US" sz="1600" u="sng" dirty="0">
              <a:solidFill>
                <a:srgbClr val="1F497D"/>
              </a:solidFill>
              <a:latin typeface="Lato"/>
              <a:ea typeface="Calibri" panose="020F0502020204030204" pitchFamily="34" charset="0"/>
              <a:cs typeface="Arial" panose="020B0604020202020204" pitchFamily="34" charset="0"/>
            </a:endParaRPr>
          </a:p>
          <a:p>
            <a:r>
              <a:rPr lang="en-US" dirty="0">
                <a:solidFill>
                  <a:srgbClr val="1F497D"/>
                </a:solidFill>
                <a:latin typeface="Lato"/>
                <a:ea typeface="Calibri" panose="020F0502020204030204" pitchFamily="34" charset="0"/>
                <a:cs typeface="Arial" panose="020B0604020202020204" pitchFamily="34" charset="0"/>
              </a:rPr>
              <a:t>John Lavarda</a:t>
            </a:r>
            <a:endParaRPr lang="en-US" dirty="0">
              <a:latin typeface="Lato"/>
              <a:ea typeface="Calibri" panose="020F0502020204030204" pitchFamily="34" charset="0"/>
              <a:cs typeface="Arial" panose="020B0604020202020204" pitchFamily="34" charset="0"/>
            </a:endParaRPr>
          </a:p>
          <a:p>
            <a:r>
              <a:rPr lang="en-US" sz="1600" dirty="0">
                <a:solidFill>
                  <a:srgbClr val="1F497D"/>
                </a:solidFill>
                <a:latin typeface="Lato"/>
                <a:ea typeface="Calibri" panose="020F0502020204030204" pitchFamily="34" charset="0"/>
                <a:cs typeface="Arial" panose="020B0604020202020204" pitchFamily="34" charset="0"/>
              </a:rPr>
              <a:t>Actuarial Consultant</a:t>
            </a:r>
          </a:p>
          <a:p>
            <a:r>
              <a:rPr lang="en-US" sz="1600" u="sng" dirty="0">
                <a:solidFill>
                  <a:srgbClr val="1F497D"/>
                </a:solidFill>
                <a:latin typeface="Lato"/>
                <a:ea typeface="Calibri" panose="020F0502020204030204" pitchFamily="34" charset="0"/>
                <a:cs typeface="Arial" panose="020B0604020202020204" pitchFamily="34" charset="0"/>
                <a:hlinkClick r:id="rId4"/>
              </a:rPr>
              <a:t>Johnl@keybenefits.com</a:t>
            </a:r>
            <a:endParaRPr lang="en-US" sz="1600" u="sng" dirty="0">
              <a:solidFill>
                <a:srgbClr val="1F497D"/>
              </a:solidFill>
              <a:latin typeface="Lato"/>
              <a:ea typeface="Calibri" panose="020F0502020204030204" pitchFamily="34" charset="0"/>
              <a:cs typeface="Arial" panose="020B0604020202020204" pitchFamily="34" charset="0"/>
            </a:endParaRPr>
          </a:p>
          <a:p>
            <a:endParaRPr lang="en-US" sz="1600" dirty="0">
              <a:solidFill>
                <a:srgbClr val="1F497D"/>
              </a:solidFill>
              <a:latin typeface="Lato"/>
              <a:ea typeface="Calibri" panose="020F0502020204030204" pitchFamily="34" charset="0"/>
              <a:cs typeface="Arial" panose="020B0604020202020204" pitchFamily="34" charset="0"/>
            </a:endParaRPr>
          </a:p>
          <a:p>
            <a:r>
              <a:rPr lang="en-US" sz="1600" dirty="0">
                <a:solidFill>
                  <a:srgbClr val="1F497D"/>
                </a:solidFill>
                <a:latin typeface="Lato"/>
                <a:ea typeface="Calibri" panose="020F0502020204030204" pitchFamily="34" charset="0"/>
                <a:cs typeface="Arial" panose="020B0604020202020204" pitchFamily="34" charset="0"/>
              </a:rPr>
              <a:t>Sarah Plohocky</a:t>
            </a:r>
          </a:p>
          <a:p>
            <a:r>
              <a:rPr lang="en-US" sz="1600" dirty="0">
                <a:solidFill>
                  <a:srgbClr val="1F497D"/>
                </a:solidFill>
                <a:latin typeface="Lato"/>
                <a:ea typeface="Calibri" panose="020F0502020204030204" pitchFamily="34" charset="0"/>
                <a:cs typeface="Arial" panose="020B0604020202020204" pitchFamily="34" charset="0"/>
              </a:rPr>
              <a:t>Benefit Consultant/Operations Manager</a:t>
            </a:r>
          </a:p>
          <a:p>
            <a:r>
              <a:rPr lang="en-US" sz="1600" u="sng" dirty="0">
                <a:solidFill>
                  <a:srgbClr val="1F497D"/>
                </a:solidFill>
                <a:latin typeface="Lato"/>
                <a:ea typeface="Calibri" panose="020F0502020204030204" pitchFamily="34" charset="0"/>
                <a:cs typeface="Arial" panose="020B0604020202020204" pitchFamily="34" charset="0"/>
                <a:hlinkClick r:id="rId4"/>
              </a:rPr>
              <a:t>Sarahp@keybenefits.com </a:t>
            </a:r>
            <a:endParaRPr lang="en-US" sz="1600" u="sng" dirty="0">
              <a:solidFill>
                <a:srgbClr val="1F497D"/>
              </a:solidFill>
              <a:latin typeface="Lato"/>
              <a:ea typeface="Calibri" panose="020F0502020204030204" pitchFamily="34" charset="0"/>
              <a:cs typeface="Arial" panose="020B0604020202020204" pitchFamily="34" charset="0"/>
            </a:endParaRPr>
          </a:p>
          <a:p>
            <a:r>
              <a:rPr lang="en-US" sz="1600" dirty="0">
                <a:solidFill>
                  <a:srgbClr val="1F497D"/>
                </a:solidFill>
                <a:latin typeface="Lato"/>
                <a:ea typeface="Calibri" panose="020F0502020204030204" pitchFamily="34" charset="0"/>
                <a:cs typeface="Arial" panose="020B0604020202020204" pitchFamily="34" charset="0"/>
              </a:rPr>
              <a:t>Key Benefit Concepts, LLC</a:t>
            </a:r>
          </a:p>
          <a:p>
            <a:r>
              <a:rPr lang="en-US" sz="1600" dirty="0">
                <a:solidFill>
                  <a:srgbClr val="1F497D"/>
                </a:solidFill>
                <a:latin typeface="Lato"/>
                <a:ea typeface="Calibri" panose="020F0502020204030204" pitchFamily="34" charset="0"/>
                <a:cs typeface="Arial" panose="020B0604020202020204" pitchFamily="34" charset="0"/>
              </a:rPr>
              <a:t>262-522-6415</a:t>
            </a:r>
            <a:br>
              <a:rPr lang="en-US" sz="1600" dirty="0">
                <a:solidFill>
                  <a:srgbClr val="1F497D"/>
                </a:solidFill>
                <a:latin typeface="Lato"/>
                <a:ea typeface="Calibri" panose="020F0502020204030204" pitchFamily="34" charset="0"/>
                <a:cs typeface="Arial" panose="020B0604020202020204" pitchFamily="34" charset="0"/>
              </a:rPr>
            </a:br>
            <a:endParaRPr lang="en-US" sz="1600" u="sng" dirty="0">
              <a:solidFill>
                <a:srgbClr val="1F497D"/>
              </a:solidFill>
              <a:latin typeface="Lato"/>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5934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CE9365B-F918-468D-966A-3CA5F3C98405}"/>
              </a:ext>
            </a:extLst>
          </p:cNvPr>
          <p:cNvPicPr>
            <a:picLocks noChangeAspect="1"/>
          </p:cNvPicPr>
          <p:nvPr/>
        </p:nvPicPr>
        <p:blipFill>
          <a:blip r:embed="rId3"/>
          <a:stretch>
            <a:fillRect/>
          </a:stretch>
        </p:blipFill>
        <p:spPr>
          <a:xfrm>
            <a:off x="1336090" y="362631"/>
            <a:ext cx="6845384" cy="6006061"/>
          </a:xfrm>
          <a:prstGeom prst="rect">
            <a:avLst/>
          </a:prstGeom>
        </p:spPr>
      </p:pic>
      <p:sp>
        <p:nvSpPr>
          <p:cNvPr id="7" name="TextBox 6">
            <a:extLst>
              <a:ext uri="{FF2B5EF4-FFF2-40B4-BE49-F238E27FC236}">
                <a16:creationId xmlns:a16="http://schemas.microsoft.com/office/drawing/2014/main" id="{B1941D4C-17A3-47F4-ACE4-174FC31F2F7D}"/>
              </a:ext>
            </a:extLst>
          </p:cNvPr>
          <p:cNvSpPr txBox="1"/>
          <p:nvPr/>
        </p:nvSpPr>
        <p:spPr>
          <a:xfrm>
            <a:off x="4620126" y="1191126"/>
            <a:ext cx="2358190" cy="5177566"/>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3193000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A5B9B98-5FF2-488E-9EC7-9FA3D2348F0E}"/>
              </a:ext>
            </a:extLst>
          </p:cNvPr>
          <p:cNvPicPr>
            <a:picLocks noChangeAspect="1"/>
          </p:cNvPicPr>
          <p:nvPr/>
        </p:nvPicPr>
        <p:blipFill>
          <a:blip r:embed="rId3"/>
          <a:stretch>
            <a:fillRect/>
          </a:stretch>
        </p:blipFill>
        <p:spPr>
          <a:xfrm>
            <a:off x="1528011" y="310433"/>
            <a:ext cx="6267362" cy="6237134"/>
          </a:xfrm>
          <a:prstGeom prst="rect">
            <a:avLst/>
          </a:prstGeom>
        </p:spPr>
      </p:pic>
      <p:sp>
        <p:nvSpPr>
          <p:cNvPr id="4" name="TextBox 3">
            <a:extLst>
              <a:ext uri="{FF2B5EF4-FFF2-40B4-BE49-F238E27FC236}">
                <a16:creationId xmlns:a16="http://schemas.microsoft.com/office/drawing/2014/main" id="{DEB1E3D0-0390-4900-A325-35FC7C6F34D0}"/>
              </a:ext>
            </a:extLst>
          </p:cNvPr>
          <p:cNvSpPr txBox="1"/>
          <p:nvPr/>
        </p:nvSpPr>
        <p:spPr>
          <a:xfrm>
            <a:off x="5582653" y="1046747"/>
            <a:ext cx="1155031" cy="5500820"/>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642081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B7CFE-85BA-43CF-93D3-C51B2DBB2E0B}"/>
              </a:ext>
            </a:extLst>
          </p:cNvPr>
          <p:cNvSpPr>
            <a:spLocks noGrp="1"/>
          </p:cNvSpPr>
          <p:nvPr>
            <p:ph type="title"/>
          </p:nvPr>
        </p:nvSpPr>
        <p:spPr/>
        <p:txBody>
          <a:bodyPr/>
          <a:lstStyle/>
          <a:p>
            <a:r>
              <a:rPr lang="en-US" dirty="0">
                <a:solidFill>
                  <a:srgbClr val="339933"/>
                </a:solidFill>
              </a:rPr>
              <a:t>Reconciliation Example</a:t>
            </a:r>
          </a:p>
        </p:txBody>
      </p:sp>
      <p:graphicFrame>
        <p:nvGraphicFramePr>
          <p:cNvPr id="6" name="Table 5">
            <a:extLst>
              <a:ext uri="{FF2B5EF4-FFF2-40B4-BE49-F238E27FC236}">
                <a16:creationId xmlns:a16="http://schemas.microsoft.com/office/drawing/2014/main" id="{26F07928-DAE9-4AFC-99D1-143DA0461E82}"/>
              </a:ext>
            </a:extLst>
          </p:cNvPr>
          <p:cNvGraphicFramePr>
            <a:graphicFrameLocks noGrp="1"/>
          </p:cNvGraphicFramePr>
          <p:nvPr>
            <p:extLst>
              <p:ext uri="{D42A27DB-BD31-4B8C-83A1-F6EECF244321}">
                <p14:modId xmlns:p14="http://schemas.microsoft.com/office/powerpoint/2010/main" val="234698168"/>
              </p:ext>
            </p:extLst>
          </p:nvPr>
        </p:nvGraphicFramePr>
        <p:xfrm>
          <a:off x="561192" y="1438443"/>
          <a:ext cx="9318604" cy="4565315"/>
        </p:xfrm>
        <a:graphic>
          <a:graphicData uri="http://schemas.openxmlformats.org/drawingml/2006/table">
            <a:tbl>
              <a:tblPr>
                <a:tableStyleId>{5C22544A-7EE6-4342-B048-85BDC9FD1C3A}</a:tableStyleId>
              </a:tblPr>
              <a:tblGrid>
                <a:gridCol w="1070283">
                  <a:extLst>
                    <a:ext uri="{9D8B030D-6E8A-4147-A177-3AD203B41FA5}">
                      <a16:colId xmlns:a16="http://schemas.microsoft.com/office/drawing/2014/main" val="3427268721"/>
                    </a:ext>
                  </a:extLst>
                </a:gridCol>
                <a:gridCol w="1327152">
                  <a:extLst>
                    <a:ext uri="{9D8B030D-6E8A-4147-A177-3AD203B41FA5}">
                      <a16:colId xmlns:a16="http://schemas.microsoft.com/office/drawing/2014/main" val="1682876042"/>
                    </a:ext>
                  </a:extLst>
                </a:gridCol>
                <a:gridCol w="1056012">
                  <a:extLst>
                    <a:ext uri="{9D8B030D-6E8A-4147-A177-3AD203B41FA5}">
                      <a16:colId xmlns:a16="http://schemas.microsoft.com/office/drawing/2014/main" val="2454720735"/>
                    </a:ext>
                  </a:extLst>
                </a:gridCol>
                <a:gridCol w="1155908">
                  <a:extLst>
                    <a:ext uri="{9D8B030D-6E8A-4147-A177-3AD203B41FA5}">
                      <a16:colId xmlns:a16="http://schemas.microsoft.com/office/drawing/2014/main" val="525991346"/>
                    </a:ext>
                  </a:extLst>
                </a:gridCol>
                <a:gridCol w="1155908">
                  <a:extLst>
                    <a:ext uri="{9D8B030D-6E8A-4147-A177-3AD203B41FA5}">
                      <a16:colId xmlns:a16="http://schemas.microsoft.com/office/drawing/2014/main" val="2103611142"/>
                    </a:ext>
                  </a:extLst>
                </a:gridCol>
                <a:gridCol w="1227257">
                  <a:extLst>
                    <a:ext uri="{9D8B030D-6E8A-4147-A177-3AD203B41FA5}">
                      <a16:colId xmlns:a16="http://schemas.microsoft.com/office/drawing/2014/main" val="1126103183"/>
                    </a:ext>
                  </a:extLst>
                </a:gridCol>
                <a:gridCol w="998932">
                  <a:extLst>
                    <a:ext uri="{9D8B030D-6E8A-4147-A177-3AD203B41FA5}">
                      <a16:colId xmlns:a16="http://schemas.microsoft.com/office/drawing/2014/main" val="3074076581"/>
                    </a:ext>
                  </a:extLst>
                </a:gridCol>
                <a:gridCol w="1327152">
                  <a:extLst>
                    <a:ext uri="{9D8B030D-6E8A-4147-A177-3AD203B41FA5}">
                      <a16:colId xmlns:a16="http://schemas.microsoft.com/office/drawing/2014/main" val="1353334085"/>
                    </a:ext>
                  </a:extLst>
                </a:gridCol>
              </a:tblGrid>
              <a:tr h="360171">
                <a:tc>
                  <a:txBody>
                    <a:bodyPr/>
                    <a:lstStyle/>
                    <a:p>
                      <a:pPr algn="l" fontAlgn="b"/>
                      <a:endParaRPr lang="en-US" sz="1400" b="1" i="0" u="none" strike="noStrike" dirty="0">
                        <a:solidFill>
                          <a:schemeClr val="bg1"/>
                        </a:solidFill>
                        <a:effectLst/>
                        <a:latin typeface="Calibri" panose="020F0502020204030204" pitchFamily="34" charset="0"/>
                      </a:endParaRPr>
                    </a:p>
                  </a:txBody>
                  <a:tcPr marL="9525" marR="9525" marT="9525" marB="0" anchor="b">
                    <a:solidFill>
                      <a:schemeClr val="accent2"/>
                    </a:solidFill>
                  </a:tcPr>
                </a:tc>
                <a:tc>
                  <a:txBody>
                    <a:bodyPr/>
                    <a:lstStyle/>
                    <a:p>
                      <a:pPr algn="r" fontAlgn="b"/>
                      <a:r>
                        <a:rPr lang="en-US" sz="1400" b="1" u="none" strike="noStrike" dirty="0">
                          <a:solidFill>
                            <a:schemeClr val="bg1"/>
                          </a:solidFill>
                          <a:effectLst/>
                          <a:latin typeface="Lato"/>
                        </a:rPr>
                        <a:t>6/30/2018</a:t>
                      </a:r>
                      <a:endParaRPr lang="en-US" sz="1400" b="1" i="0" u="none" strike="noStrike" dirty="0">
                        <a:solidFill>
                          <a:schemeClr val="bg1"/>
                        </a:solidFill>
                        <a:effectLst/>
                        <a:latin typeface="Lato"/>
                      </a:endParaRPr>
                    </a:p>
                  </a:txBody>
                  <a:tcPr marL="9525" marR="9525" marT="9525" marB="0" anchor="b">
                    <a:solidFill>
                      <a:schemeClr val="accent2"/>
                    </a:solidFill>
                  </a:tcPr>
                </a:tc>
                <a:tc>
                  <a:txBody>
                    <a:bodyPr/>
                    <a:lstStyle/>
                    <a:p>
                      <a:pPr algn="l" fontAlgn="b"/>
                      <a:r>
                        <a:rPr lang="en-US" sz="1400" b="1" u="none" strike="noStrike" dirty="0">
                          <a:solidFill>
                            <a:schemeClr val="bg1"/>
                          </a:solidFill>
                          <a:effectLst/>
                          <a:latin typeface="Lato"/>
                        </a:rPr>
                        <a:t>EE Contrib</a:t>
                      </a:r>
                      <a:endParaRPr lang="en-US" sz="1400" b="1" i="0" u="none" strike="noStrike" dirty="0">
                        <a:solidFill>
                          <a:schemeClr val="bg1"/>
                        </a:solidFill>
                        <a:effectLst/>
                        <a:latin typeface="Lato"/>
                      </a:endParaRPr>
                    </a:p>
                  </a:txBody>
                  <a:tcPr marL="9525" marR="9525" marT="9525" marB="0" anchor="b">
                    <a:solidFill>
                      <a:schemeClr val="accent2"/>
                    </a:solidFill>
                  </a:tcPr>
                </a:tc>
                <a:tc>
                  <a:txBody>
                    <a:bodyPr/>
                    <a:lstStyle/>
                    <a:p>
                      <a:pPr algn="l" fontAlgn="b"/>
                      <a:r>
                        <a:rPr lang="en-US" sz="1400" b="1" u="none" strike="noStrike" dirty="0">
                          <a:solidFill>
                            <a:schemeClr val="bg1"/>
                          </a:solidFill>
                          <a:effectLst/>
                          <a:latin typeface="Lato"/>
                        </a:rPr>
                        <a:t>ER Contrib</a:t>
                      </a:r>
                      <a:endParaRPr lang="en-US" sz="1400" b="1" i="0" u="none" strike="noStrike" dirty="0">
                        <a:solidFill>
                          <a:schemeClr val="bg1"/>
                        </a:solidFill>
                        <a:effectLst/>
                        <a:latin typeface="Lato"/>
                      </a:endParaRPr>
                    </a:p>
                  </a:txBody>
                  <a:tcPr marL="9525" marR="9525" marT="9525" marB="0" anchor="b">
                    <a:solidFill>
                      <a:schemeClr val="accent2"/>
                    </a:solidFill>
                  </a:tcPr>
                </a:tc>
                <a:tc>
                  <a:txBody>
                    <a:bodyPr/>
                    <a:lstStyle/>
                    <a:p>
                      <a:pPr algn="l" fontAlgn="b"/>
                      <a:r>
                        <a:rPr lang="en-US" sz="1400" b="1" u="none" strike="noStrike" dirty="0">
                          <a:solidFill>
                            <a:schemeClr val="bg1"/>
                          </a:solidFill>
                          <a:effectLst/>
                          <a:latin typeface="Lato"/>
                        </a:rPr>
                        <a:t>Inv Inc</a:t>
                      </a:r>
                      <a:endParaRPr lang="en-US" sz="1400" b="1" i="0" u="none" strike="noStrike" dirty="0">
                        <a:solidFill>
                          <a:schemeClr val="bg1"/>
                        </a:solidFill>
                        <a:effectLst/>
                        <a:latin typeface="Lato"/>
                      </a:endParaRPr>
                    </a:p>
                  </a:txBody>
                  <a:tcPr marL="9525" marR="9525" marT="9525" marB="0" anchor="b">
                    <a:solidFill>
                      <a:schemeClr val="accent2"/>
                    </a:solidFill>
                  </a:tcPr>
                </a:tc>
                <a:tc>
                  <a:txBody>
                    <a:bodyPr/>
                    <a:lstStyle/>
                    <a:p>
                      <a:pPr algn="l" fontAlgn="b"/>
                      <a:r>
                        <a:rPr lang="en-US" sz="1400" b="1" u="none" strike="noStrike" dirty="0">
                          <a:solidFill>
                            <a:schemeClr val="bg1"/>
                          </a:solidFill>
                          <a:effectLst/>
                          <a:latin typeface="Lato"/>
                        </a:rPr>
                        <a:t>Bft Pmts</a:t>
                      </a:r>
                      <a:endParaRPr lang="en-US" sz="1400" b="1" i="0" u="none" strike="noStrike" dirty="0">
                        <a:solidFill>
                          <a:schemeClr val="bg1"/>
                        </a:solidFill>
                        <a:effectLst/>
                        <a:latin typeface="Lato"/>
                      </a:endParaRPr>
                    </a:p>
                  </a:txBody>
                  <a:tcPr marL="9525" marR="9525" marT="9525" marB="0" anchor="b">
                    <a:solidFill>
                      <a:schemeClr val="accent2"/>
                    </a:solidFill>
                  </a:tcPr>
                </a:tc>
                <a:tc>
                  <a:txBody>
                    <a:bodyPr/>
                    <a:lstStyle/>
                    <a:p>
                      <a:pPr algn="l" fontAlgn="b"/>
                      <a:r>
                        <a:rPr lang="en-US" sz="1400" b="1" u="none" strike="noStrike" dirty="0">
                          <a:solidFill>
                            <a:schemeClr val="bg1"/>
                          </a:solidFill>
                          <a:effectLst/>
                          <a:latin typeface="Lato"/>
                        </a:rPr>
                        <a:t>Admin Exp</a:t>
                      </a:r>
                      <a:endParaRPr lang="en-US" sz="1400" b="1" i="0" u="none" strike="noStrike" dirty="0">
                        <a:solidFill>
                          <a:schemeClr val="bg1"/>
                        </a:solidFill>
                        <a:effectLst/>
                        <a:latin typeface="Lato"/>
                      </a:endParaRPr>
                    </a:p>
                  </a:txBody>
                  <a:tcPr marL="9525" marR="9525" marT="9525" marB="0" anchor="b">
                    <a:solidFill>
                      <a:schemeClr val="accent2"/>
                    </a:solidFill>
                  </a:tcPr>
                </a:tc>
                <a:tc>
                  <a:txBody>
                    <a:bodyPr/>
                    <a:lstStyle/>
                    <a:p>
                      <a:pPr algn="r" fontAlgn="b"/>
                      <a:r>
                        <a:rPr lang="en-US" sz="1400" b="1" u="none" strike="noStrike" dirty="0">
                          <a:solidFill>
                            <a:schemeClr val="bg1"/>
                          </a:solidFill>
                          <a:effectLst/>
                          <a:latin typeface="Lato"/>
                        </a:rPr>
                        <a:t>6/30/2019</a:t>
                      </a:r>
                      <a:endParaRPr lang="en-US" sz="1400" b="1" i="0" u="none" strike="noStrike" dirty="0">
                        <a:solidFill>
                          <a:schemeClr val="bg1"/>
                        </a:solidFill>
                        <a:effectLst/>
                        <a:latin typeface="Lato"/>
                      </a:endParaRPr>
                    </a:p>
                  </a:txBody>
                  <a:tcPr marL="9525" marR="9525" marT="9525" marB="0" anchor="b">
                    <a:solidFill>
                      <a:schemeClr val="accent2"/>
                    </a:solidFill>
                  </a:tcPr>
                </a:tc>
                <a:extLst>
                  <a:ext uri="{0D108BD9-81ED-4DB2-BD59-A6C34878D82A}">
                    <a16:rowId xmlns:a16="http://schemas.microsoft.com/office/drawing/2014/main" val="2849206302"/>
                  </a:ext>
                </a:extLst>
              </a:tr>
              <a:tr h="451291">
                <a:tc>
                  <a:txBody>
                    <a:bodyPr/>
                    <a:lstStyle/>
                    <a:p>
                      <a:pPr algn="l" fontAlgn="b"/>
                      <a:r>
                        <a:rPr lang="en-US" sz="1400" b="1" u="none" strike="noStrike" dirty="0">
                          <a:effectLst/>
                          <a:latin typeface="Lato"/>
                        </a:rPr>
                        <a:t>OPEB</a:t>
                      </a:r>
                      <a:endParaRPr lang="en-US" sz="1400" b="1" i="0" u="none" strike="noStrike" dirty="0">
                        <a:solidFill>
                          <a:srgbClr val="000000"/>
                        </a:solidFill>
                        <a:effectLst/>
                        <a:latin typeface="Lato"/>
                      </a:endParaRPr>
                    </a:p>
                  </a:txBody>
                  <a:tcPr marL="9525" marR="9525" marT="9525" marB="0" anchor="b"/>
                </a:tc>
                <a:tc>
                  <a:txBody>
                    <a:bodyPr/>
                    <a:lstStyle/>
                    <a:p>
                      <a:pPr algn="l" fontAlgn="b"/>
                      <a:r>
                        <a:rPr lang="en-US" sz="1400" b="1" u="none" strike="noStrike" dirty="0">
                          <a:effectLst/>
                          <a:latin typeface="Lato"/>
                        </a:rPr>
                        <a:t>   1,820,753.00 </a:t>
                      </a:r>
                      <a:endParaRPr lang="en-US" sz="1400" b="1" i="0" u="none" strike="noStrike" dirty="0">
                        <a:solidFill>
                          <a:srgbClr val="000000"/>
                        </a:solidFill>
                        <a:effectLst/>
                        <a:latin typeface="Lato"/>
                      </a:endParaRPr>
                    </a:p>
                  </a:txBody>
                  <a:tcPr marL="9525" marR="9525" marT="9525" marB="0" anchor="b"/>
                </a:tc>
                <a:tc>
                  <a:txBody>
                    <a:bodyPr/>
                    <a:lstStyle/>
                    <a:p>
                      <a:pPr algn="l" fontAlgn="b"/>
                      <a:r>
                        <a:rPr lang="en-US" sz="1400" b="1" u="none" strike="noStrike" dirty="0">
                          <a:effectLst/>
                          <a:latin typeface="Lato"/>
                        </a:rPr>
                        <a:t>   43,154.00 </a:t>
                      </a:r>
                      <a:endParaRPr lang="en-US" sz="1400" b="1" i="0" u="none" strike="noStrike" dirty="0">
                        <a:solidFill>
                          <a:srgbClr val="000000"/>
                        </a:solidFill>
                        <a:effectLst/>
                        <a:latin typeface="Lato"/>
                      </a:endParaRPr>
                    </a:p>
                  </a:txBody>
                  <a:tcPr marL="9525" marR="9525" marT="9525" marB="0" anchor="b"/>
                </a:tc>
                <a:tc>
                  <a:txBody>
                    <a:bodyPr/>
                    <a:lstStyle/>
                    <a:p>
                      <a:pPr algn="l" fontAlgn="b"/>
                      <a:r>
                        <a:rPr lang="en-US" sz="1400" b="1" u="none" strike="noStrike" dirty="0">
                          <a:effectLst/>
                          <a:latin typeface="Lato"/>
                        </a:rPr>
                        <a:t>   250,000.00 </a:t>
                      </a:r>
                      <a:endParaRPr lang="en-US" sz="1400" b="1" i="0" u="none" strike="noStrike" dirty="0">
                        <a:solidFill>
                          <a:srgbClr val="000000"/>
                        </a:solidFill>
                        <a:effectLst/>
                        <a:latin typeface="Lato"/>
                      </a:endParaRPr>
                    </a:p>
                  </a:txBody>
                  <a:tcPr marL="9525" marR="9525" marT="9525" marB="0" anchor="b"/>
                </a:tc>
                <a:tc>
                  <a:txBody>
                    <a:bodyPr/>
                    <a:lstStyle/>
                    <a:p>
                      <a:pPr algn="l" fontAlgn="b"/>
                      <a:r>
                        <a:rPr lang="en-US" sz="1400" b="1" u="none" strike="noStrike" dirty="0">
                          <a:effectLst/>
                          <a:latin typeface="Lato"/>
                        </a:rPr>
                        <a:t>     52,549.00 </a:t>
                      </a:r>
                      <a:endParaRPr lang="en-US" sz="1400" b="1" i="0" u="none" strike="noStrike" dirty="0">
                        <a:solidFill>
                          <a:srgbClr val="000000"/>
                        </a:solidFill>
                        <a:effectLst/>
                        <a:latin typeface="Lato"/>
                      </a:endParaRPr>
                    </a:p>
                  </a:txBody>
                  <a:tcPr marL="9525" marR="9525" marT="9525" marB="0" anchor="b"/>
                </a:tc>
                <a:tc>
                  <a:txBody>
                    <a:bodyPr/>
                    <a:lstStyle/>
                    <a:p>
                      <a:pPr algn="l" fontAlgn="b"/>
                      <a:r>
                        <a:rPr lang="en-US" sz="1400" b="1" u="none" strike="noStrike" dirty="0">
                          <a:effectLst/>
                          <a:latin typeface="Lato"/>
                        </a:rPr>
                        <a:t>  (411,589.00)</a:t>
                      </a:r>
                      <a:endParaRPr lang="en-US" sz="1400" b="1" i="0" u="none" strike="noStrike" dirty="0">
                        <a:solidFill>
                          <a:srgbClr val="000000"/>
                        </a:solidFill>
                        <a:effectLst/>
                        <a:latin typeface="Lato"/>
                      </a:endParaRPr>
                    </a:p>
                  </a:txBody>
                  <a:tcPr marL="9525" marR="9525" marT="9525" marB="0" anchor="b"/>
                </a:tc>
                <a:tc>
                  <a:txBody>
                    <a:bodyPr/>
                    <a:lstStyle/>
                    <a:p>
                      <a:pPr algn="l" fontAlgn="b"/>
                      <a:r>
                        <a:rPr lang="en-US" sz="1400" b="1" u="none" strike="noStrike" dirty="0">
                          <a:effectLst/>
                          <a:latin typeface="Lato"/>
                        </a:rPr>
                        <a:t>                 -   </a:t>
                      </a:r>
                      <a:endParaRPr lang="en-US" sz="1400" b="1" i="0" u="none" strike="noStrike" dirty="0">
                        <a:solidFill>
                          <a:srgbClr val="000000"/>
                        </a:solidFill>
                        <a:effectLst/>
                        <a:latin typeface="Lato"/>
                      </a:endParaRPr>
                    </a:p>
                  </a:txBody>
                  <a:tcPr marL="9525" marR="9525" marT="9525" marB="0" anchor="b"/>
                </a:tc>
                <a:tc>
                  <a:txBody>
                    <a:bodyPr/>
                    <a:lstStyle/>
                    <a:p>
                      <a:pPr algn="l" fontAlgn="b"/>
                      <a:r>
                        <a:rPr lang="en-US" sz="1400" b="1" u="none" strike="noStrike" dirty="0">
                          <a:effectLst/>
                          <a:latin typeface="Lato"/>
                        </a:rPr>
                        <a:t>   1,754,867.00 </a:t>
                      </a:r>
                      <a:endParaRPr lang="en-US" sz="1400" b="1" i="0" u="none" strike="noStrike" dirty="0">
                        <a:solidFill>
                          <a:srgbClr val="000000"/>
                        </a:solidFill>
                        <a:effectLst/>
                        <a:latin typeface="Lato"/>
                      </a:endParaRPr>
                    </a:p>
                  </a:txBody>
                  <a:tcPr marL="9525" marR="9525" marT="9525" marB="0" anchor="b"/>
                </a:tc>
                <a:extLst>
                  <a:ext uri="{0D108BD9-81ED-4DB2-BD59-A6C34878D82A}">
                    <a16:rowId xmlns:a16="http://schemas.microsoft.com/office/drawing/2014/main" val="126513283"/>
                  </a:ext>
                </a:extLst>
              </a:tr>
              <a:tr h="421105">
                <a:tc>
                  <a:txBody>
                    <a:bodyPr/>
                    <a:lstStyle/>
                    <a:p>
                      <a:pPr algn="l" fontAlgn="b"/>
                      <a:r>
                        <a:rPr lang="en-US" sz="1400" b="1" u="none" strike="noStrike" dirty="0">
                          <a:effectLst/>
                          <a:latin typeface="Lato"/>
                        </a:rPr>
                        <a:t>Pension</a:t>
                      </a:r>
                      <a:endParaRPr lang="en-US" sz="1400" b="1" i="0" u="none" strike="noStrike" dirty="0">
                        <a:solidFill>
                          <a:srgbClr val="000000"/>
                        </a:solidFill>
                        <a:effectLst/>
                        <a:latin typeface="Lato"/>
                      </a:endParaRPr>
                    </a:p>
                  </a:txBody>
                  <a:tcPr marL="9525" marR="9525" marT="9525" marB="0" anchor="b">
                    <a:solidFill>
                      <a:schemeClr val="accent1">
                        <a:lumMod val="20000"/>
                        <a:lumOff val="80000"/>
                      </a:schemeClr>
                    </a:solidFill>
                  </a:tcPr>
                </a:tc>
                <a:tc>
                  <a:txBody>
                    <a:bodyPr/>
                    <a:lstStyle/>
                    <a:p>
                      <a:pPr algn="l" fontAlgn="b"/>
                      <a:r>
                        <a:rPr lang="en-US" sz="1400" b="1" u="none" strike="noStrike" dirty="0">
                          <a:effectLst/>
                          <a:latin typeface="Lato"/>
                        </a:rPr>
                        <a:t>   1,127,750.00 </a:t>
                      </a:r>
                      <a:endParaRPr lang="en-US" sz="1400" b="1" i="0" u="none" strike="noStrike" dirty="0">
                        <a:solidFill>
                          <a:srgbClr val="000000"/>
                        </a:solidFill>
                        <a:effectLst/>
                        <a:latin typeface="Lato"/>
                      </a:endParaRPr>
                    </a:p>
                  </a:txBody>
                  <a:tcPr marL="9525" marR="9525" marT="9525" marB="0" anchor="b">
                    <a:solidFill>
                      <a:schemeClr val="accent1">
                        <a:lumMod val="20000"/>
                        <a:lumOff val="80000"/>
                      </a:schemeClr>
                    </a:solidFill>
                  </a:tcPr>
                </a:tc>
                <a:tc>
                  <a:txBody>
                    <a:bodyPr/>
                    <a:lstStyle/>
                    <a:p>
                      <a:pPr algn="l" fontAlgn="b"/>
                      <a:r>
                        <a:rPr lang="en-US" sz="1400" b="1" u="none" strike="noStrike" dirty="0">
                          <a:effectLst/>
                          <a:latin typeface="Lato"/>
                        </a:rPr>
                        <a:t>                  -   </a:t>
                      </a:r>
                      <a:endParaRPr lang="en-US" sz="1400" b="1" i="0" u="none" strike="noStrike" dirty="0">
                        <a:solidFill>
                          <a:srgbClr val="000000"/>
                        </a:solidFill>
                        <a:effectLst/>
                        <a:latin typeface="Lato"/>
                      </a:endParaRPr>
                    </a:p>
                  </a:txBody>
                  <a:tcPr marL="9525" marR="9525" marT="9525" marB="0" anchor="b">
                    <a:solidFill>
                      <a:schemeClr val="accent1">
                        <a:lumMod val="20000"/>
                        <a:lumOff val="80000"/>
                      </a:schemeClr>
                    </a:solidFill>
                  </a:tcPr>
                </a:tc>
                <a:tc>
                  <a:txBody>
                    <a:bodyPr/>
                    <a:lstStyle/>
                    <a:p>
                      <a:pPr algn="l" fontAlgn="b"/>
                      <a:r>
                        <a:rPr lang="en-US" sz="1400" b="1" u="none" strike="noStrike" dirty="0">
                          <a:effectLst/>
                          <a:latin typeface="Lato"/>
                        </a:rPr>
                        <a:t>     80,000.00 </a:t>
                      </a:r>
                      <a:endParaRPr lang="en-US" sz="1400" b="1" i="0" u="none" strike="noStrike" dirty="0">
                        <a:solidFill>
                          <a:srgbClr val="000000"/>
                        </a:solidFill>
                        <a:effectLst/>
                        <a:latin typeface="Lato"/>
                      </a:endParaRPr>
                    </a:p>
                  </a:txBody>
                  <a:tcPr marL="9525" marR="9525" marT="9525" marB="0" anchor="b">
                    <a:solidFill>
                      <a:schemeClr val="accent1">
                        <a:lumMod val="20000"/>
                        <a:lumOff val="80000"/>
                      </a:schemeClr>
                    </a:solidFill>
                  </a:tcPr>
                </a:tc>
                <a:tc>
                  <a:txBody>
                    <a:bodyPr/>
                    <a:lstStyle/>
                    <a:p>
                      <a:pPr algn="l" fontAlgn="b"/>
                      <a:r>
                        <a:rPr lang="en-US" sz="1400" b="1" u="none" strike="noStrike" dirty="0">
                          <a:effectLst/>
                          <a:latin typeface="Lato"/>
                        </a:rPr>
                        <a:t>     37,584.00 </a:t>
                      </a:r>
                      <a:endParaRPr lang="en-US" sz="1400" b="1" i="0" u="none" strike="noStrike" dirty="0">
                        <a:solidFill>
                          <a:srgbClr val="000000"/>
                        </a:solidFill>
                        <a:effectLst/>
                        <a:latin typeface="Lato"/>
                      </a:endParaRPr>
                    </a:p>
                  </a:txBody>
                  <a:tcPr marL="9525" marR="9525" marT="9525" marB="0" anchor="b">
                    <a:solidFill>
                      <a:schemeClr val="accent1">
                        <a:lumMod val="20000"/>
                        <a:lumOff val="80000"/>
                      </a:schemeClr>
                    </a:solidFill>
                  </a:tcPr>
                </a:tc>
                <a:tc>
                  <a:txBody>
                    <a:bodyPr/>
                    <a:lstStyle/>
                    <a:p>
                      <a:pPr algn="l" fontAlgn="b"/>
                      <a:r>
                        <a:rPr lang="en-US" sz="1400" b="1" u="none" strike="noStrike" dirty="0">
                          <a:effectLst/>
                          <a:latin typeface="Lato"/>
                        </a:rPr>
                        <a:t>  (115,418.00)</a:t>
                      </a:r>
                      <a:endParaRPr lang="en-US" sz="1400" b="1" i="0" u="none" strike="noStrike" dirty="0">
                        <a:solidFill>
                          <a:srgbClr val="000000"/>
                        </a:solidFill>
                        <a:effectLst/>
                        <a:latin typeface="Lato"/>
                      </a:endParaRPr>
                    </a:p>
                  </a:txBody>
                  <a:tcPr marL="9525" marR="9525" marT="9525" marB="0" anchor="b">
                    <a:solidFill>
                      <a:schemeClr val="accent1">
                        <a:lumMod val="20000"/>
                        <a:lumOff val="80000"/>
                      </a:schemeClr>
                    </a:solidFill>
                  </a:tcPr>
                </a:tc>
                <a:tc>
                  <a:txBody>
                    <a:bodyPr/>
                    <a:lstStyle/>
                    <a:p>
                      <a:pPr algn="l" fontAlgn="b"/>
                      <a:r>
                        <a:rPr lang="en-US" sz="1400" b="1" u="none" strike="noStrike" dirty="0">
                          <a:effectLst/>
                          <a:latin typeface="Lato"/>
                        </a:rPr>
                        <a:t>                 -   </a:t>
                      </a:r>
                      <a:endParaRPr lang="en-US" sz="1400" b="1" i="0" u="none" strike="noStrike" dirty="0">
                        <a:solidFill>
                          <a:srgbClr val="000000"/>
                        </a:solidFill>
                        <a:effectLst/>
                        <a:latin typeface="Lato"/>
                      </a:endParaRPr>
                    </a:p>
                  </a:txBody>
                  <a:tcPr marL="9525" marR="9525" marT="9525" marB="0" anchor="b">
                    <a:solidFill>
                      <a:schemeClr val="accent1">
                        <a:lumMod val="20000"/>
                        <a:lumOff val="80000"/>
                      </a:schemeClr>
                    </a:solidFill>
                  </a:tcPr>
                </a:tc>
                <a:tc>
                  <a:txBody>
                    <a:bodyPr/>
                    <a:lstStyle/>
                    <a:p>
                      <a:pPr algn="l" fontAlgn="b"/>
                      <a:r>
                        <a:rPr lang="en-US" sz="1400" b="1" u="none" strike="noStrike" dirty="0">
                          <a:effectLst/>
                          <a:latin typeface="Lato"/>
                        </a:rPr>
                        <a:t>   1,129,916.00 </a:t>
                      </a:r>
                      <a:endParaRPr lang="en-US" sz="1400" b="1" i="0" u="none" strike="noStrike" dirty="0">
                        <a:solidFill>
                          <a:srgbClr val="000000"/>
                        </a:solidFill>
                        <a:effectLst/>
                        <a:latin typeface="Lato"/>
                      </a:endParaRPr>
                    </a:p>
                  </a:txBody>
                  <a:tcPr marL="9525" marR="9525" marT="9525" marB="0" anchor="b">
                    <a:solidFill>
                      <a:schemeClr val="accent1">
                        <a:lumMod val="20000"/>
                        <a:lumOff val="80000"/>
                      </a:schemeClr>
                    </a:solidFill>
                  </a:tcPr>
                </a:tc>
                <a:extLst>
                  <a:ext uri="{0D108BD9-81ED-4DB2-BD59-A6C34878D82A}">
                    <a16:rowId xmlns:a16="http://schemas.microsoft.com/office/drawing/2014/main" val="796941267"/>
                  </a:ext>
                </a:extLst>
              </a:tr>
              <a:tr h="445169">
                <a:tc>
                  <a:txBody>
                    <a:bodyPr/>
                    <a:lstStyle/>
                    <a:p>
                      <a:pPr algn="l" fontAlgn="b"/>
                      <a:r>
                        <a:rPr lang="en-US" sz="1400" b="1" u="none" strike="noStrike" dirty="0">
                          <a:effectLst/>
                          <a:latin typeface="Lato"/>
                        </a:rPr>
                        <a:t>Active HRA</a:t>
                      </a:r>
                      <a:endParaRPr lang="en-US" sz="1400" b="1" i="0" u="none" strike="noStrike" dirty="0">
                        <a:solidFill>
                          <a:srgbClr val="000000"/>
                        </a:solidFill>
                        <a:effectLst/>
                        <a:latin typeface="Lato"/>
                      </a:endParaRPr>
                    </a:p>
                  </a:txBody>
                  <a:tcPr marL="9525" marR="9525" marT="9525" marB="0" anchor="b"/>
                </a:tc>
                <a:tc>
                  <a:txBody>
                    <a:bodyPr/>
                    <a:lstStyle/>
                    <a:p>
                      <a:pPr algn="l" fontAlgn="b"/>
                      <a:r>
                        <a:rPr lang="en-US" sz="1400" b="1" u="none" strike="noStrike" dirty="0">
                          <a:effectLst/>
                          <a:latin typeface="Lato"/>
                        </a:rPr>
                        <a:t>       708,944.00 </a:t>
                      </a:r>
                      <a:endParaRPr lang="en-US" sz="1400" b="1" i="0" u="none" strike="noStrike" dirty="0">
                        <a:solidFill>
                          <a:srgbClr val="000000"/>
                        </a:solidFill>
                        <a:effectLst/>
                        <a:latin typeface="Lato"/>
                      </a:endParaRPr>
                    </a:p>
                  </a:txBody>
                  <a:tcPr marL="9525" marR="9525" marT="9525" marB="0" anchor="b"/>
                </a:tc>
                <a:tc>
                  <a:txBody>
                    <a:bodyPr/>
                    <a:lstStyle/>
                    <a:p>
                      <a:pPr algn="l" fontAlgn="b"/>
                      <a:r>
                        <a:rPr lang="en-US" sz="1400" b="1" u="none" strike="noStrike" dirty="0">
                          <a:effectLst/>
                          <a:latin typeface="Lato"/>
                        </a:rPr>
                        <a:t>                  -   </a:t>
                      </a:r>
                      <a:endParaRPr lang="en-US" sz="1400" b="1" i="0" u="none" strike="noStrike" dirty="0">
                        <a:solidFill>
                          <a:srgbClr val="000000"/>
                        </a:solidFill>
                        <a:effectLst/>
                        <a:latin typeface="Lato"/>
                      </a:endParaRPr>
                    </a:p>
                  </a:txBody>
                  <a:tcPr marL="9525" marR="9525" marT="9525" marB="0" anchor="b"/>
                </a:tc>
                <a:tc>
                  <a:txBody>
                    <a:bodyPr/>
                    <a:lstStyle/>
                    <a:p>
                      <a:pPr algn="l" fontAlgn="b"/>
                      <a:r>
                        <a:rPr lang="en-US" sz="1400" b="1" u="none" strike="noStrike" dirty="0">
                          <a:effectLst/>
                          <a:latin typeface="Lato"/>
                        </a:rPr>
                        <a:t>     82,125.00 </a:t>
                      </a:r>
                      <a:endParaRPr lang="en-US" sz="1400" b="1" i="0" u="none" strike="noStrike" dirty="0">
                        <a:solidFill>
                          <a:srgbClr val="000000"/>
                        </a:solidFill>
                        <a:effectLst/>
                        <a:latin typeface="Lato"/>
                      </a:endParaRPr>
                    </a:p>
                  </a:txBody>
                  <a:tcPr marL="9525" marR="9525" marT="9525" marB="0" anchor="b"/>
                </a:tc>
                <a:tc>
                  <a:txBody>
                    <a:bodyPr/>
                    <a:lstStyle/>
                    <a:p>
                      <a:pPr algn="l" fontAlgn="b"/>
                      <a:r>
                        <a:rPr lang="en-US" sz="1400" b="1" u="none" strike="noStrike" dirty="0">
                          <a:effectLst/>
                          <a:latin typeface="Lato"/>
                        </a:rPr>
                        <a:t>     11,549.00 </a:t>
                      </a:r>
                      <a:endParaRPr lang="en-US" sz="1400" b="1" i="0" u="none" strike="noStrike" dirty="0">
                        <a:solidFill>
                          <a:srgbClr val="000000"/>
                        </a:solidFill>
                        <a:effectLst/>
                        <a:latin typeface="Lato"/>
                      </a:endParaRPr>
                    </a:p>
                  </a:txBody>
                  <a:tcPr marL="9525" marR="9525" marT="9525" marB="0" anchor="b"/>
                </a:tc>
                <a:tc>
                  <a:txBody>
                    <a:bodyPr/>
                    <a:lstStyle/>
                    <a:p>
                      <a:pPr algn="l" fontAlgn="b"/>
                      <a:r>
                        <a:rPr lang="en-US" sz="1400" b="1" u="none" strike="noStrike" dirty="0">
                          <a:effectLst/>
                          <a:latin typeface="Lato"/>
                        </a:rPr>
                        <a:t>    (62,000.00)</a:t>
                      </a:r>
                      <a:endParaRPr lang="en-US" sz="1400" b="1" i="0" u="none" strike="noStrike" dirty="0">
                        <a:solidFill>
                          <a:srgbClr val="000000"/>
                        </a:solidFill>
                        <a:effectLst/>
                        <a:latin typeface="Lato"/>
                      </a:endParaRPr>
                    </a:p>
                  </a:txBody>
                  <a:tcPr marL="9525" marR="9525" marT="9525" marB="0" anchor="b"/>
                </a:tc>
                <a:tc>
                  <a:txBody>
                    <a:bodyPr/>
                    <a:lstStyle/>
                    <a:p>
                      <a:pPr algn="l" fontAlgn="b"/>
                      <a:r>
                        <a:rPr lang="en-US" sz="1400" b="1" u="none" strike="noStrike" dirty="0">
                          <a:effectLst/>
                          <a:latin typeface="Lato"/>
                        </a:rPr>
                        <a:t>                 -   </a:t>
                      </a:r>
                      <a:endParaRPr lang="en-US" sz="1400" b="1" i="0" u="none" strike="noStrike" dirty="0">
                        <a:solidFill>
                          <a:srgbClr val="000000"/>
                        </a:solidFill>
                        <a:effectLst/>
                        <a:latin typeface="Lato"/>
                      </a:endParaRPr>
                    </a:p>
                  </a:txBody>
                  <a:tcPr marL="9525" marR="9525" marT="9525" marB="0" anchor="b"/>
                </a:tc>
                <a:tc>
                  <a:txBody>
                    <a:bodyPr/>
                    <a:lstStyle/>
                    <a:p>
                      <a:pPr algn="l" fontAlgn="b"/>
                      <a:r>
                        <a:rPr lang="en-US" sz="1400" b="1" u="none" strike="noStrike" dirty="0">
                          <a:effectLst/>
                          <a:latin typeface="Lato"/>
                        </a:rPr>
                        <a:t>       740,618.00 </a:t>
                      </a:r>
                      <a:endParaRPr lang="en-US" sz="1400" b="1" i="0" u="none" strike="noStrike" dirty="0">
                        <a:solidFill>
                          <a:srgbClr val="000000"/>
                        </a:solidFill>
                        <a:effectLst/>
                        <a:latin typeface="Lato"/>
                      </a:endParaRPr>
                    </a:p>
                  </a:txBody>
                  <a:tcPr marL="9525" marR="9525" marT="9525" marB="0" anchor="b"/>
                </a:tc>
                <a:extLst>
                  <a:ext uri="{0D108BD9-81ED-4DB2-BD59-A6C34878D82A}">
                    <a16:rowId xmlns:a16="http://schemas.microsoft.com/office/drawing/2014/main" val="2749786583"/>
                  </a:ext>
                </a:extLst>
              </a:tr>
              <a:tr h="409074">
                <a:tc>
                  <a:txBody>
                    <a:bodyPr/>
                    <a:lstStyle/>
                    <a:p>
                      <a:pPr algn="l" fontAlgn="b"/>
                      <a:r>
                        <a:rPr lang="en-US" sz="1400" b="1" u="none" strike="noStrike" dirty="0">
                          <a:effectLst/>
                          <a:latin typeface="Lato"/>
                        </a:rPr>
                        <a:t>Total</a:t>
                      </a:r>
                      <a:endParaRPr lang="en-US" sz="1400" b="1" i="0" u="none" strike="noStrike" dirty="0">
                        <a:solidFill>
                          <a:srgbClr val="000000"/>
                        </a:solidFill>
                        <a:effectLst/>
                        <a:latin typeface="Lato"/>
                      </a:endParaRPr>
                    </a:p>
                  </a:txBody>
                  <a:tcPr marL="9525" marR="9525" marT="9525" marB="0" anchor="b">
                    <a:solidFill>
                      <a:schemeClr val="accent1">
                        <a:lumMod val="20000"/>
                        <a:lumOff val="80000"/>
                      </a:schemeClr>
                    </a:solidFill>
                  </a:tcPr>
                </a:tc>
                <a:tc>
                  <a:txBody>
                    <a:bodyPr/>
                    <a:lstStyle/>
                    <a:p>
                      <a:pPr algn="l" fontAlgn="b"/>
                      <a:r>
                        <a:rPr lang="en-US" sz="1400" b="1" u="none" strike="noStrike" dirty="0">
                          <a:effectLst/>
                          <a:latin typeface="Lato"/>
                        </a:rPr>
                        <a:t>   3,657,447.00 </a:t>
                      </a:r>
                      <a:endParaRPr lang="en-US" sz="1400" b="1" i="0" u="none" strike="noStrike" dirty="0">
                        <a:solidFill>
                          <a:srgbClr val="000000"/>
                        </a:solidFill>
                        <a:effectLst/>
                        <a:latin typeface="Lato"/>
                      </a:endParaRPr>
                    </a:p>
                  </a:txBody>
                  <a:tcPr marL="9525" marR="9525" marT="9525" marB="0" anchor="b">
                    <a:solidFill>
                      <a:schemeClr val="accent1">
                        <a:lumMod val="20000"/>
                        <a:lumOff val="80000"/>
                      </a:schemeClr>
                    </a:solidFill>
                  </a:tcPr>
                </a:tc>
                <a:tc>
                  <a:txBody>
                    <a:bodyPr/>
                    <a:lstStyle/>
                    <a:p>
                      <a:pPr algn="l" fontAlgn="b"/>
                      <a:r>
                        <a:rPr lang="en-US" sz="1400" b="1" u="none" strike="noStrike" dirty="0">
                          <a:effectLst/>
                          <a:latin typeface="Lato"/>
                        </a:rPr>
                        <a:t>   43,154.00 </a:t>
                      </a:r>
                      <a:endParaRPr lang="en-US" sz="1400" b="1" i="0" u="none" strike="noStrike" dirty="0">
                        <a:solidFill>
                          <a:srgbClr val="000000"/>
                        </a:solidFill>
                        <a:effectLst/>
                        <a:latin typeface="Lato"/>
                      </a:endParaRPr>
                    </a:p>
                  </a:txBody>
                  <a:tcPr marL="9525" marR="9525" marT="9525" marB="0" anchor="b">
                    <a:solidFill>
                      <a:schemeClr val="accent1">
                        <a:lumMod val="20000"/>
                        <a:lumOff val="80000"/>
                      </a:schemeClr>
                    </a:solidFill>
                  </a:tcPr>
                </a:tc>
                <a:tc>
                  <a:txBody>
                    <a:bodyPr/>
                    <a:lstStyle/>
                    <a:p>
                      <a:pPr algn="l" fontAlgn="b"/>
                      <a:r>
                        <a:rPr lang="en-US" sz="1400" b="1" u="none" strike="noStrike" dirty="0">
                          <a:effectLst/>
                          <a:latin typeface="Lato"/>
                        </a:rPr>
                        <a:t>   412,125.00 </a:t>
                      </a:r>
                      <a:endParaRPr lang="en-US" sz="1400" b="1" i="0" u="none" strike="noStrike" dirty="0">
                        <a:solidFill>
                          <a:srgbClr val="000000"/>
                        </a:solidFill>
                        <a:effectLst/>
                        <a:latin typeface="Lato"/>
                      </a:endParaRPr>
                    </a:p>
                  </a:txBody>
                  <a:tcPr marL="9525" marR="9525" marT="9525" marB="0" anchor="b">
                    <a:solidFill>
                      <a:schemeClr val="accent1">
                        <a:lumMod val="20000"/>
                        <a:lumOff val="80000"/>
                      </a:schemeClr>
                    </a:solidFill>
                  </a:tcPr>
                </a:tc>
                <a:tc>
                  <a:txBody>
                    <a:bodyPr/>
                    <a:lstStyle/>
                    <a:p>
                      <a:pPr algn="l" fontAlgn="b"/>
                      <a:r>
                        <a:rPr lang="en-US" sz="1400" b="1" u="none" strike="noStrike" dirty="0">
                          <a:effectLst/>
                          <a:latin typeface="Lato"/>
                        </a:rPr>
                        <a:t>   101,682.00 </a:t>
                      </a:r>
                      <a:endParaRPr lang="en-US" sz="1400" b="1" i="0" u="none" strike="noStrike" dirty="0">
                        <a:solidFill>
                          <a:srgbClr val="000000"/>
                        </a:solidFill>
                        <a:effectLst/>
                        <a:latin typeface="Lato"/>
                      </a:endParaRPr>
                    </a:p>
                  </a:txBody>
                  <a:tcPr marL="9525" marR="9525" marT="9525" marB="0" anchor="b">
                    <a:solidFill>
                      <a:schemeClr val="accent1">
                        <a:lumMod val="20000"/>
                        <a:lumOff val="80000"/>
                      </a:schemeClr>
                    </a:solidFill>
                  </a:tcPr>
                </a:tc>
                <a:tc>
                  <a:txBody>
                    <a:bodyPr/>
                    <a:lstStyle/>
                    <a:p>
                      <a:pPr algn="l" fontAlgn="b"/>
                      <a:r>
                        <a:rPr lang="en-US" sz="1400" b="1" u="none" strike="noStrike" dirty="0">
                          <a:effectLst/>
                          <a:latin typeface="Lato"/>
                        </a:rPr>
                        <a:t>  (589,007.00)</a:t>
                      </a:r>
                      <a:endParaRPr lang="en-US" sz="1400" b="1" i="0" u="none" strike="noStrike" dirty="0">
                        <a:solidFill>
                          <a:srgbClr val="000000"/>
                        </a:solidFill>
                        <a:effectLst/>
                        <a:latin typeface="Lato"/>
                      </a:endParaRPr>
                    </a:p>
                  </a:txBody>
                  <a:tcPr marL="9525" marR="9525" marT="9525" marB="0" anchor="b">
                    <a:solidFill>
                      <a:schemeClr val="accent1">
                        <a:lumMod val="20000"/>
                        <a:lumOff val="80000"/>
                      </a:schemeClr>
                    </a:solidFill>
                  </a:tcPr>
                </a:tc>
                <a:tc>
                  <a:txBody>
                    <a:bodyPr/>
                    <a:lstStyle/>
                    <a:p>
                      <a:pPr algn="l" fontAlgn="b"/>
                      <a:r>
                        <a:rPr lang="en-US" sz="1400" b="1" u="none" strike="noStrike" dirty="0">
                          <a:effectLst/>
                          <a:latin typeface="Lato"/>
                        </a:rPr>
                        <a:t>                 -   </a:t>
                      </a:r>
                      <a:endParaRPr lang="en-US" sz="1400" b="1" i="0" u="none" strike="noStrike" dirty="0">
                        <a:solidFill>
                          <a:srgbClr val="000000"/>
                        </a:solidFill>
                        <a:effectLst/>
                        <a:latin typeface="Lato"/>
                      </a:endParaRPr>
                    </a:p>
                  </a:txBody>
                  <a:tcPr marL="9525" marR="9525" marT="9525" marB="0" anchor="b">
                    <a:solidFill>
                      <a:schemeClr val="accent1">
                        <a:lumMod val="20000"/>
                        <a:lumOff val="80000"/>
                      </a:schemeClr>
                    </a:solidFill>
                  </a:tcPr>
                </a:tc>
                <a:tc>
                  <a:txBody>
                    <a:bodyPr/>
                    <a:lstStyle/>
                    <a:p>
                      <a:pPr algn="l" fontAlgn="b"/>
                      <a:r>
                        <a:rPr lang="en-US" sz="1400" b="1" u="none" strike="noStrike" dirty="0">
                          <a:effectLst/>
                          <a:latin typeface="Lato"/>
                        </a:rPr>
                        <a:t>   3,625,401.00 </a:t>
                      </a:r>
                      <a:endParaRPr lang="en-US" sz="1400" b="1" i="0" u="none" strike="noStrike" dirty="0">
                        <a:solidFill>
                          <a:srgbClr val="000000"/>
                        </a:solidFill>
                        <a:effectLst/>
                        <a:latin typeface="Lato"/>
                      </a:endParaRPr>
                    </a:p>
                  </a:txBody>
                  <a:tcPr marL="9525" marR="9525" marT="9525" marB="0" anchor="b">
                    <a:solidFill>
                      <a:schemeClr val="accent1">
                        <a:lumMod val="20000"/>
                        <a:lumOff val="80000"/>
                      </a:schemeClr>
                    </a:solidFill>
                  </a:tcPr>
                </a:tc>
                <a:extLst>
                  <a:ext uri="{0D108BD9-81ED-4DB2-BD59-A6C34878D82A}">
                    <a16:rowId xmlns:a16="http://schemas.microsoft.com/office/drawing/2014/main" val="3282183877"/>
                  </a:ext>
                </a:extLst>
              </a:tr>
              <a:tr h="360246">
                <a:tc>
                  <a:txBody>
                    <a:bodyPr/>
                    <a:lstStyle/>
                    <a:p>
                      <a:pPr algn="l" fontAlgn="b"/>
                      <a:endParaRPr lang="en-US" sz="1400" b="1" i="0" u="none" strike="noStrike" dirty="0">
                        <a:solidFill>
                          <a:srgbClr val="000000"/>
                        </a:solidFill>
                        <a:effectLst/>
                        <a:latin typeface="Lato"/>
                      </a:endParaRPr>
                    </a:p>
                  </a:txBody>
                  <a:tcPr marL="9525" marR="9525" marT="9525" marB="0" anchor="b"/>
                </a:tc>
                <a:tc>
                  <a:txBody>
                    <a:bodyPr/>
                    <a:lstStyle/>
                    <a:p>
                      <a:pPr algn="l" fontAlgn="b"/>
                      <a:endParaRPr lang="en-US" sz="1400" b="1" i="0" u="none" strike="noStrike" dirty="0">
                        <a:solidFill>
                          <a:srgbClr val="FF0000"/>
                        </a:solidFill>
                        <a:effectLst/>
                        <a:latin typeface="Lato"/>
                      </a:endParaRPr>
                    </a:p>
                  </a:txBody>
                  <a:tcPr marL="9525" marR="9525" marT="9525" marB="0" anchor="b"/>
                </a:tc>
                <a:tc>
                  <a:txBody>
                    <a:bodyPr/>
                    <a:lstStyle/>
                    <a:p>
                      <a:pPr algn="l" fontAlgn="b"/>
                      <a:endParaRPr lang="en-US" sz="1400" b="1" i="0" u="none" strike="noStrike" dirty="0">
                        <a:solidFill>
                          <a:srgbClr val="FF0000"/>
                        </a:solidFill>
                        <a:effectLst/>
                        <a:latin typeface="Lato"/>
                      </a:endParaRPr>
                    </a:p>
                  </a:txBody>
                  <a:tcPr marL="9525" marR="9525" marT="9525" marB="0" anchor="b"/>
                </a:tc>
                <a:tc>
                  <a:txBody>
                    <a:bodyPr/>
                    <a:lstStyle/>
                    <a:p>
                      <a:pPr algn="l" fontAlgn="b"/>
                      <a:endParaRPr lang="en-US" sz="1400" b="1" i="0" u="none" strike="noStrike" dirty="0">
                        <a:solidFill>
                          <a:srgbClr val="FF0000"/>
                        </a:solidFill>
                        <a:effectLst/>
                        <a:latin typeface="Lato"/>
                      </a:endParaRPr>
                    </a:p>
                  </a:txBody>
                  <a:tcPr marL="9525" marR="9525" marT="9525" marB="0" anchor="b"/>
                </a:tc>
                <a:tc>
                  <a:txBody>
                    <a:bodyPr/>
                    <a:lstStyle/>
                    <a:p>
                      <a:pPr algn="l" fontAlgn="b"/>
                      <a:endParaRPr lang="en-US" sz="1400" b="1" i="0" u="none" strike="noStrike" dirty="0">
                        <a:solidFill>
                          <a:srgbClr val="FF0000"/>
                        </a:solidFill>
                        <a:effectLst/>
                        <a:latin typeface="Lato"/>
                      </a:endParaRPr>
                    </a:p>
                  </a:txBody>
                  <a:tcPr marL="9525" marR="9525" marT="9525" marB="0" anchor="b"/>
                </a:tc>
                <a:tc>
                  <a:txBody>
                    <a:bodyPr/>
                    <a:lstStyle/>
                    <a:p>
                      <a:pPr algn="l" fontAlgn="b"/>
                      <a:endParaRPr lang="en-US" sz="1400" b="1" i="0" u="none" strike="noStrike" dirty="0">
                        <a:solidFill>
                          <a:srgbClr val="FF0000"/>
                        </a:solidFill>
                        <a:effectLst/>
                        <a:latin typeface="Lato"/>
                      </a:endParaRPr>
                    </a:p>
                  </a:txBody>
                  <a:tcPr marL="9525" marR="9525" marT="9525" marB="0" anchor="b"/>
                </a:tc>
                <a:tc>
                  <a:txBody>
                    <a:bodyPr/>
                    <a:lstStyle/>
                    <a:p>
                      <a:pPr algn="l" fontAlgn="b"/>
                      <a:endParaRPr lang="en-US" sz="1400" b="1" i="0" u="none" strike="noStrike" dirty="0">
                        <a:solidFill>
                          <a:srgbClr val="FF0000"/>
                        </a:solidFill>
                        <a:effectLst/>
                        <a:latin typeface="Lato"/>
                      </a:endParaRPr>
                    </a:p>
                  </a:txBody>
                  <a:tcPr marL="9525" marR="9525" marT="9525" marB="0" anchor="b"/>
                </a:tc>
                <a:tc>
                  <a:txBody>
                    <a:bodyPr/>
                    <a:lstStyle/>
                    <a:p>
                      <a:pPr algn="l" fontAlgn="b"/>
                      <a:endParaRPr lang="en-US" sz="1400" b="1" i="0" u="none" strike="noStrike" dirty="0">
                        <a:solidFill>
                          <a:srgbClr val="FF0000"/>
                        </a:solidFill>
                        <a:effectLst/>
                        <a:latin typeface="Lato"/>
                      </a:endParaRPr>
                    </a:p>
                  </a:txBody>
                  <a:tcPr marL="9525" marR="9525" marT="9525" marB="0" anchor="b"/>
                </a:tc>
                <a:extLst>
                  <a:ext uri="{0D108BD9-81ED-4DB2-BD59-A6C34878D82A}">
                    <a16:rowId xmlns:a16="http://schemas.microsoft.com/office/drawing/2014/main" val="1058724852"/>
                  </a:ext>
                </a:extLst>
              </a:tr>
              <a:tr h="360171">
                <a:tc>
                  <a:txBody>
                    <a:bodyPr/>
                    <a:lstStyle/>
                    <a:p>
                      <a:pPr algn="l" fontAlgn="b"/>
                      <a:endParaRPr lang="en-US" sz="1400" b="1" i="0" u="none" strike="noStrike" dirty="0">
                        <a:solidFill>
                          <a:schemeClr val="bg1"/>
                        </a:solidFill>
                        <a:effectLst/>
                        <a:latin typeface="Lato"/>
                      </a:endParaRPr>
                    </a:p>
                  </a:txBody>
                  <a:tcPr marL="9525" marR="9525" marT="9525" marB="0" anchor="b">
                    <a:solidFill>
                      <a:schemeClr val="accent2"/>
                    </a:solidFill>
                  </a:tcPr>
                </a:tc>
                <a:tc>
                  <a:txBody>
                    <a:bodyPr/>
                    <a:lstStyle/>
                    <a:p>
                      <a:pPr algn="r" fontAlgn="b"/>
                      <a:r>
                        <a:rPr lang="en-US" sz="1400" b="1" u="none" strike="noStrike" dirty="0">
                          <a:solidFill>
                            <a:schemeClr val="bg1"/>
                          </a:solidFill>
                          <a:effectLst/>
                          <a:latin typeface="Lato"/>
                        </a:rPr>
                        <a:t>6/30/2019</a:t>
                      </a:r>
                      <a:endParaRPr lang="en-US" sz="1400" b="1" i="0" u="none" strike="noStrike" dirty="0">
                        <a:solidFill>
                          <a:schemeClr val="bg1"/>
                        </a:solidFill>
                        <a:effectLst/>
                        <a:latin typeface="Lato"/>
                      </a:endParaRPr>
                    </a:p>
                  </a:txBody>
                  <a:tcPr marL="9525" marR="9525" marT="9525" marB="0" anchor="b">
                    <a:solidFill>
                      <a:schemeClr val="accent2"/>
                    </a:solidFill>
                  </a:tcPr>
                </a:tc>
                <a:tc>
                  <a:txBody>
                    <a:bodyPr/>
                    <a:lstStyle/>
                    <a:p>
                      <a:pPr algn="l" fontAlgn="b"/>
                      <a:r>
                        <a:rPr lang="en-US" sz="1400" b="1" u="none" strike="noStrike" dirty="0">
                          <a:solidFill>
                            <a:schemeClr val="bg1"/>
                          </a:solidFill>
                          <a:effectLst/>
                          <a:latin typeface="Lato"/>
                        </a:rPr>
                        <a:t>EE Contrib</a:t>
                      </a:r>
                      <a:endParaRPr lang="en-US" sz="1400" b="1" i="0" u="none" strike="noStrike" dirty="0">
                        <a:solidFill>
                          <a:schemeClr val="bg1"/>
                        </a:solidFill>
                        <a:effectLst/>
                        <a:latin typeface="Lato"/>
                      </a:endParaRPr>
                    </a:p>
                  </a:txBody>
                  <a:tcPr marL="9525" marR="9525" marT="9525" marB="0" anchor="b">
                    <a:solidFill>
                      <a:schemeClr val="accent2"/>
                    </a:solidFill>
                  </a:tcPr>
                </a:tc>
                <a:tc>
                  <a:txBody>
                    <a:bodyPr/>
                    <a:lstStyle/>
                    <a:p>
                      <a:pPr algn="l" fontAlgn="b"/>
                      <a:r>
                        <a:rPr lang="en-US" sz="1400" b="1" u="none" strike="noStrike" dirty="0">
                          <a:solidFill>
                            <a:schemeClr val="bg1"/>
                          </a:solidFill>
                          <a:effectLst/>
                          <a:latin typeface="Lato"/>
                        </a:rPr>
                        <a:t>ER Contrib</a:t>
                      </a:r>
                      <a:endParaRPr lang="en-US" sz="1400" b="1" i="0" u="none" strike="noStrike" dirty="0">
                        <a:solidFill>
                          <a:schemeClr val="bg1"/>
                        </a:solidFill>
                        <a:effectLst/>
                        <a:latin typeface="Lato"/>
                      </a:endParaRPr>
                    </a:p>
                  </a:txBody>
                  <a:tcPr marL="9525" marR="9525" marT="9525" marB="0" anchor="b">
                    <a:solidFill>
                      <a:schemeClr val="accent2"/>
                    </a:solidFill>
                  </a:tcPr>
                </a:tc>
                <a:tc>
                  <a:txBody>
                    <a:bodyPr/>
                    <a:lstStyle/>
                    <a:p>
                      <a:pPr algn="l" fontAlgn="b"/>
                      <a:r>
                        <a:rPr lang="en-US" sz="1400" b="1" u="none" strike="noStrike" dirty="0">
                          <a:solidFill>
                            <a:schemeClr val="bg1"/>
                          </a:solidFill>
                          <a:effectLst/>
                          <a:latin typeface="Lato"/>
                        </a:rPr>
                        <a:t>Inv Inc</a:t>
                      </a:r>
                      <a:endParaRPr lang="en-US" sz="1400" b="1" i="0" u="none" strike="noStrike" dirty="0">
                        <a:solidFill>
                          <a:schemeClr val="bg1"/>
                        </a:solidFill>
                        <a:effectLst/>
                        <a:latin typeface="Lato"/>
                      </a:endParaRPr>
                    </a:p>
                  </a:txBody>
                  <a:tcPr marL="9525" marR="9525" marT="9525" marB="0" anchor="b">
                    <a:solidFill>
                      <a:schemeClr val="accent2"/>
                    </a:solidFill>
                  </a:tcPr>
                </a:tc>
                <a:tc>
                  <a:txBody>
                    <a:bodyPr/>
                    <a:lstStyle/>
                    <a:p>
                      <a:pPr algn="l" fontAlgn="b"/>
                      <a:r>
                        <a:rPr lang="en-US" sz="1400" b="1" u="none" strike="noStrike" dirty="0">
                          <a:solidFill>
                            <a:schemeClr val="bg1"/>
                          </a:solidFill>
                          <a:effectLst/>
                          <a:latin typeface="Lato"/>
                        </a:rPr>
                        <a:t>Bft Pmts</a:t>
                      </a:r>
                      <a:endParaRPr lang="en-US" sz="1400" b="1" i="0" u="none" strike="noStrike" dirty="0">
                        <a:solidFill>
                          <a:schemeClr val="bg1"/>
                        </a:solidFill>
                        <a:effectLst/>
                        <a:latin typeface="Lato"/>
                      </a:endParaRPr>
                    </a:p>
                  </a:txBody>
                  <a:tcPr marL="9525" marR="9525" marT="9525" marB="0" anchor="b">
                    <a:solidFill>
                      <a:schemeClr val="accent2"/>
                    </a:solidFill>
                  </a:tcPr>
                </a:tc>
                <a:tc>
                  <a:txBody>
                    <a:bodyPr/>
                    <a:lstStyle/>
                    <a:p>
                      <a:pPr algn="l" fontAlgn="b"/>
                      <a:r>
                        <a:rPr lang="en-US" sz="1400" b="1" u="none" strike="noStrike" dirty="0">
                          <a:solidFill>
                            <a:schemeClr val="bg1"/>
                          </a:solidFill>
                          <a:effectLst/>
                          <a:latin typeface="Lato"/>
                        </a:rPr>
                        <a:t>Admin Exp</a:t>
                      </a:r>
                      <a:endParaRPr lang="en-US" sz="1400" b="1" i="0" u="none" strike="noStrike" dirty="0">
                        <a:solidFill>
                          <a:schemeClr val="bg1"/>
                        </a:solidFill>
                        <a:effectLst/>
                        <a:latin typeface="Lato"/>
                      </a:endParaRPr>
                    </a:p>
                  </a:txBody>
                  <a:tcPr marL="9525" marR="9525" marT="9525" marB="0" anchor="b">
                    <a:solidFill>
                      <a:schemeClr val="accent2"/>
                    </a:solidFill>
                  </a:tcPr>
                </a:tc>
                <a:tc>
                  <a:txBody>
                    <a:bodyPr/>
                    <a:lstStyle/>
                    <a:p>
                      <a:pPr algn="r" fontAlgn="b"/>
                      <a:r>
                        <a:rPr lang="en-US" sz="1400" b="1" u="none" strike="noStrike" dirty="0">
                          <a:solidFill>
                            <a:schemeClr val="bg1"/>
                          </a:solidFill>
                          <a:effectLst/>
                          <a:latin typeface="Lato"/>
                        </a:rPr>
                        <a:t>6/30/2020</a:t>
                      </a:r>
                      <a:endParaRPr lang="en-US" sz="1400" b="1" i="0" u="none" strike="noStrike" dirty="0">
                        <a:solidFill>
                          <a:schemeClr val="bg1"/>
                        </a:solidFill>
                        <a:effectLst/>
                        <a:latin typeface="Lato"/>
                      </a:endParaRPr>
                    </a:p>
                  </a:txBody>
                  <a:tcPr marL="9525" marR="9525" marT="9525" marB="0" anchor="b">
                    <a:solidFill>
                      <a:schemeClr val="accent2"/>
                    </a:solidFill>
                  </a:tcPr>
                </a:tc>
                <a:extLst>
                  <a:ext uri="{0D108BD9-81ED-4DB2-BD59-A6C34878D82A}">
                    <a16:rowId xmlns:a16="http://schemas.microsoft.com/office/drawing/2014/main" val="2037576687"/>
                  </a:ext>
                </a:extLst>
              </a:tr>
              <a:tr h="422583">
                <a:tc>
                  <a:txBody>
                    <a:bodyPr/>
                    <a:lstStyle/>
                    <a:p>
                      <a:pPr algn="l" fontAlgn="b"/>
                      <a:r>
                        <a:rPr lang="en-US" sz="1400" b="1" u="none" strike="noStrike" dirty="0">
                          <a:effectLst/>
                          <a:latin typeface="Lato"/>
                        </a:rPr>
                        <a:t>OPEB</a:t>
                      </a:r>
                      <a:endParaRPr lang="en-US" sz="1400" b="1" i="0" u="none" strike="noStrike" dirty="0">
                        <a:solidFill>
                          <a:srgbClr val="000000"/>
                        </a:solidFill>
                        <a:effectLst/>
                        <a:latin typeface="Lato"/>
                      </a:endParaRPr>
                    </a:p>
                  </a:txBody>
                  <a:tcPr marL="9525" marR="9525" marT="9525" marB="0" anchor="b"/>
                </a:tc>
                <a:tc>
                  <a:txBody>
                    <a:bodyPr/>
                    <a:lstStyle/>
                    <a:p>
                      <a:pPr algn="l" fontAlgn="b"/>
                      <a:r>
                        <a:rPr lang="en-US" sz="1400" b="1" u="none" strike="noStrike" dirty="0">
                          <a:effectLst/>
                          <a:latin typeface="Lato"/>
                        </a:rPr>
                        <a:t>   1,754,867.00 </a:t>
                      </a:r>
                      <a:endParaRPr lang="en-US" sz="1400" b="1" i="0" u="none" strike="noStrike" dirty="0">
                        <a:solidFill>
                          <a:srgbClr val="000000"/>
                        </a:solidFill>
                        <a:effectLst/>
                        <a:latin typeface="Lato"/>
                      </a:endParaRPr>
                    </a:p>
                  </a:txBody>
                  <a:tcPr marL="9525" marR="9525" marT="9525" marB="0" anchor="b"/>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78175735"/>
                  </a:ext>
                </a:extLst>
              </a:tr>
              <a:tr h="421105">
                <a:tc>
                  <a:txBody>
                    <a:bodyPr/>
                    <a:lstStyle/>
                    <a:p>
                      <a:pPr algn="l" fontAlgn="b"/>
                      <a:r>
                        <a:rPr lang="en-US" sz="1400" b="1" u="none" strike="noStrike" dirty="0">
                          <a:effectLst/>
                          <a:latin typeface="Lato"/>
                        </a:rPr>
                        <a:t>Pension</a:t>
                      </a:r>
                      <a:endParaRPr lang="en-US" sz="1400" b="1" i="0" u="none" strike="noStrike" dirty="0">
                        <a:solidFill>
                          <a:srgbClr val="000000"/>
                        </a:solidFill>
                        <a:effectLst/>
                        <a:latin typeface="Lato"/>
                      </a:endParaRPr>
                    </a:p>
                  </a:txBody>
                  <a:tcPr marL="9525" marR="9525" marT="9525" marB="0" anchor="b">
                    <a:solidFill>
                      <a:schemeClr val="accent1">
                        <a:lumMod val="20000"/>
                        <a:lumOff val="80000"/>
                      </a:schemeClr>
                    </a:solidFill>
                  </a:tcPr>
                </a:tc>
                <a:tc>
                  <a:txBody>
                    <a:bodyPr/>
                    <a:lstStyle/>
                    <a:p>
                      <a:pPr algn="l" fontAlgn="b"/>
                      <a:r>
                        <a:rPr lang="en-US" sz="1400" b="1" u="none" strike="noStrike" dirty="0">
                          <a:effectLst/>
                          <a:latin typeface="Lato"/>
                        </a:rPr>
                        <a:t>   1,129,916.00 </a:t>
                      </a:r>
                      <a:endParaRPr lang="en-US" sz="1400" b="1" i="0" u="none" strike="noStrike" dirty="0">
                        <a:solidFill>
                          <a:srgbClr val="000000"/>
                        </a:solidFill>
                        <a:effectLst/>
                        <a:latin typeface="Lato"/>
                      </a:endParaRPr>
                    </a:p>
                  </a:txBody>
                  <a:tcPr marL="9525" marR="9525" marT="9525" marB="0" anchor="b">
                    <a:solidFill>
                      <a:schemeClr val="accent1">
                        <a:lumMod val="20000"/>
                        <a:lumOff val="80000"/>
                      </a:schemeClr>
                    </a:solidFill>
                  </a:tcPr>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extLst>
                  <a:ext uri="{0D108BD9-81ED-4DB2-BD59-A6C34878D82A}">
                    <a16:rowId xmlns:a16="http://schemas.microsoft.com/office/drawing/2014/main" val="2518356485"/>
                  </a:ext>
                </a:extLst>
              </a:tr>
              <a:tr h="505326">
                <a:tc>
                  <a:txBody>
                    <a:bodyPr/>
                    <a:lstStyle/>
                    <a:p>
                      <a:pPr algn="l" fontAlgn="b"/>
                      <a:r>
                        <a:rPr lang="en-US" sz="1400" b="1" u="none" strike="noStrike" dirty="0">
                          <a:effectLst/>
                          <a:latin typeface="Lato"/>
                        </a:rPr>
                        <a:t>Active HRA</a:t>
                      </a:r>
                      <a:endParaRPr lang="en-US" sz="1400" b="1" i="0" u="none" strike="noStrike" dirty="0">
                        <a:solidFill>
                          <a:srgbClr val="000000"/>
                        </a:solidFill>
                        <a:effectLst/>
                        <a:latin typeface="Lato"/>
                      </a:endParaRPr>
                    </a:p>
                  </a:txBody>
                  <a:tcPr marL="9525" marR="9525" marT="9525" marB="0" anchor="b"/>
                </a:tc>
                <a:tc>
                  <a:txBody>
                    <a:bodyPr/>
                    <a:lstStyle/>
                    <a:p>
                      <a:pPr algn="l" fontAlgn="b"/>
                      <a:r>
                        <a:rPr lang="en-US" sz="1400" b="1" u="none" strike="noStrike" dirty="0">
                          <a:effectLst/>
                          <a:latin typeface="Lato"/>
                        </a:rPr>
                        <a:t>       740,618.00 </a:t>
                      </a:r>
                      <a:endParaRPr lang="en-US" sz="1400" b="1" i="0" u="none" strike="noStrike" dirty="0">
                        <a:solidFill>
                          <a:srgbClr val="000000"/>
                        </a:solidFill>
                        <a:effectLst/>
                        <a:latin typeface="Lato"/>
                      </a:endParaRPr>
                    </a:p>
                  </a:txBody>
                  <a:tcPr marL="9525" marR="9525" marT="9525" marB="0" anchor="b"/>
                </a:tc>
                <a:tc>
                  <a:txBody>
                    <a:bodyPr/>
                    <a:lstStyle/>
                    <a:p>
                      <a:pPr algn="l" fontAlgn="b"/>
                      <a:r>
                        <a:rPr lang="en-US" sz="1400" b="1" u="none" strike="noStrike" dirty="0">
                          <a:effectLst/>
                        </a:rPr>
                        <a:t> </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effectLst/>
                        </a:rPr>
                        <a:t> </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effectLst/>
                        </a:rPr>
                        <a:t> </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effectLst/>
                        </a:rPr>
                        <a:t> </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effectLst/>
                        </a:rPr>
                        <a:t> </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1" u="none" strike="noStrike" dirty="0">
                          <a:effectLst/>
                        </a:rPr>
                        <a:t> </a:t>
                      </a:r>
                      <a:endParaRPr lang="en-U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39221023"/>
                  </a:ext>
                </a:extLst>
              </a:tr>
              <a:tr h="409074">
                <a:tc>
                  <a:txBody>
                    <a:bodyPr/>
                    <a:lstStyle/>
                    <a:p>
                      <a:pPr algn="l" fontAlgn="b"/>
                      <a:r>
                        <a:rPr lang="en-US" sz="1400" b="1" u="none" strike="noStrike" dirty="0">
                          <a:effectLst/>
                          <a:latin typeface="Lato"/>
                        </a:rPr>
                        <a:t>Total</a:t>
                      </a:r>
                      <a:endParaRPr lang="en-US" sz="1400" b="1" i="0" u="none" strike="noStrike" dirty="0">
                        <a:solidFill>
                          <a:srgbClr val="000000"/>
                        </a:solidFill>
                        <a:effectLst/>
                        <a:latin typeface="Lato"/>
                      </a:endParaRPr>
                    </a:p>
                  </a:txBody>
                  <a:tcPr marL="9525" marR="9525" marT="9525" marB="0" anchor="b">
                    <a:solidFill>
                      <a:schemeClr val="accent1">
                        <a:lumMod val="20000"/>
                        <a:lumOff val="80000"/>
                      </a:schemeClr>
                    </a:solidFill>
                  </a:tcPr>
                </a:tc>
                <a:tc>
                  <a:txBody>
                    <a:bodyPr/>
                    <a:lstStyle/>
                    <a:p>
                      <a:pPr algn="l" fontAlgn="b"/>
                      <a:r>
                        <a:rPr lang="en-US" sz="1400" b="1" u="none" strike="noStrike" dirty="0">
                          <a:effectLst/>
                          <a:latin typeface="Lato"/>
                        </a:rPr>
                        <a:t>   3,625,401.00 </a:t>
                      </a:r>
                      <a:endParaRPr lang="en-US" sz="1400" b="1" i="0" u="none" strike="noStrike" dirty="0">
                        <a:solidFill>
                          <a:srgbClr val="000000"/>
                        </a:solidFill>
                        <a:effectLst/>
                        <a:latin typeface="Lato"/>
                      </a:endParaRPr>
                    </a:p>
                  </a:txBody>
                  <a:tcPr marL="9525" marR="9525" marT="9525" marB="0" anchor="b">
                    <a:solidFill>
                      <a:schemeClr val="accent1">
                        <a:lumMod val="20000"/>
                        <a:lumOff val="80000"/>
                      </a:schemeClr>
                    </a:solidFill>
                  </a:tcPr>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accent1">
                        <a:lumMod val="20000"/>
                        <a:lumOff val="80000"/>
                      </a:schemeClr>
                    </a:solidFill>
                  </a:tcPr>
                </a:tc>
                <a:extLst>
                  <a:ext uri="{0D108BD9-81ED-4DB2-BD59-A6C34878D82A}">
                    <a16:rowId xmlns:a16="http://schemas.microsoft.com/office/drawing/2014/main" val="3698324247"/>
                  </a:ext>
                </a:extLst>
              </a:tr>
            </a:tbl>
          </a:graphicData>
        </a:graphic>
      </p:graphicFrame>
    </p:spTree>
    <p:extLst>
      <p:ext uri="{BB962C8B-B14F-4D97-AF65-F5344CB8AC3E}">
        <p14:creationId xmlns:p14="http://schemas.microsoft.com/office/powerpoint/2010/main" val="2463758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93011BF-7840-4AD5-A1D2-EC36FD81806B}"/>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13</a:t>
            </a:fld>
            <a:endParaRPr lang="en-US" dirty="0"/>
          </a:p>
        </p:txBody>
      </p:sp>
      <p:graphicFrame>
        <p:nvGraphicFramePr>
          <p:cNvPr id="19" name="Content Placeholder 2">
            <a:extLst>
              <a:ext uri="{FF2B5EF4-FFF2-40B4-BE49-F238E27FC236}">
                <a16:creationId xmlns:a16="http://schemas.microsoft.com/office/drawing/2014/main" id="{EB6BFABD-41C5-4D5C-BBA0-8BC5D6F9FBC6}"/>
              </a:ext>
            </a:extLst>
          </p:cNvPr>
          <p:cNvGraphicFramePr>
            <a:graphicFrameLocks noGrp="1"/>
          </p:cNvGraphicFramePr>
          <p:nvPr>
            <p:ph idx="1"/>
            <p:extLst>
              <p:ext uri="{D42A27DB-BD31-4B8C-83A1-F6EECF244321}">
                <p14:modId xmlns:p14="http://schemas.microsoft.com/office/powerpoint/2010/main" val="3561218535"/>
              </p:ext>
            </p:extLst>
          </p:nvPr>
        </p:nvGraphicFramePr>
        <p:xfrm>
          <a:off x="494175" y="419207"/>
          <a:ext cx="10697110" cy="5894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71354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1B6AE-A5A3-4968-BD20-93C7438A4DD2}"/>
              </a:ext>
            </a:extLst>
          </p:cNvPr>
          <p:cNvSpPr>
            <a:spLocks noGrp="1"/>
          </p:cNvSpPr>
          <p:nvPr>
            <p:ph type="title"/>
          </p:nvPr>
        </p:nvSpPr>
        <p:spPr/>
        <p:txBody>
          <a:bodyPr/>
          <a:lstStyle/>
          <a:p>
            <a:r>
              <a:rPr lang="en-US" dirty="0">
                <a:solidFill>
                  <a:srgbClr val="339933"/>
                </a:solidFill>
              </a:rPr>
              <a:t>Categorial Aid</a:t>
            </a:r>
          </a:p>
        </p:txBody>
      </p:sp>
      <p:sp>
        <p:nvSpPr>
          <p:cNvPr id="3" name="Content Placeholder 2">
            <a:extLst>
              <a:ext uri="{FF2B5EF4-FFF2-40B4-BE49-F238E27FC236}">
                <a16:creationId xmlns:a16="http://schemas.microsoft.com/office/drawing/2014/main" id="{822FE222-88B3-426C-BE94-5490AE8C9B74}"/>
              </a:ext>
            </a:extLst>
          </p:cNvPr>
          <p:cNvSpPr>
            <a:spLocks noGrp="1"/>
          </p:cNvSpPr>
          <p:nvPr>
            <p:ph idx="1"/>
          </p:nvPr>
        </p:nvSpPr>
        <p:spPr>
          <a:xfrm>
            <a:off x="677334" y="1371600"/>
            <a:ext cx="8596668" cy="4908883"/>
          </a:xfrm>
        </p:spPr>
        <p:txBody>
          <a:bodyPr>
            <a:normAutofit/>
          </a:bodyPr>
          <a:lstStyle/>
          <a:p>
            <a:pPr marL="0" indent="0">
              <a:buNone/>
            </a:pPr>
            <a:r>
              <a:rPr lang="en-US" sz="2200" dirty="0">
                <a:latin typeface="Lato"/>
              </a:rPr>
              <a:t>3 methods to meet requirements for categorical aid on contributions made to the trust:</a:t>
            </a:r>
          </a:p>
          <a:p>
            <a:pPr marL="0" indent="0">
              <a:buNone/>
            </a:pPr>
            <a:endParaRPr lang="en-US" sz="1400" dirty="0">
              <a:latin typeface="Lato"/>
            </a:endParaRPr>
          </a:p>
          <a:p>
            <a:r>
              <a:rPr lang="en-US" sz="2000" dirty="0">
                <a:latin typeface="Lato"/>
              </a:rPr>
              <a:t>Contributions must be equal to or exceed the Actuarially-Determined Contribution (ADC) </a:t>
            </a:r>
          </a:p>
          <a:p>
            <a:r>
              <a:rPr lang="en-US" sz="2000" dirty="0">
                <a:latin typeface="Lato"/>
              </a:rPr>
              <a:t>Contribution for current year exceeds expenditures (Pay-As-You-Go) plus Implicit Rate Subsidy (IRS) by 5%</a:t>
            </a:r>
          </a:p>
          <a:p>
            <a:r>
              <a:rPr lang="en-US" sz="2000" dirty="0">
                <a:latin typeface="Lato"/>
              </a:rPr>
              <a:t>Over the last 3 year period, </a:t>
            </a:r>
            <a:r>
              <a:rPr lang="en-US" sz="2000" u="sng" dirty="0">
                <a:latin typeface="Lato"/>
              </a:rPr>
              <a:t>3-year contribution totals </a:t>
            </a:r>
            <a:r>
              <a:rPr lang="en-US" sz="2000" dirty="0">
                <a:latin typeface="Lato"/>
              </a:rPr>
              <a:t>must exceed total 3-year expenditures by </a:t>
            </a:r>
            <a:r>
              <a:rPr lang="en-US" sz="2000" dirty="0">
                <a:solidFill>
                  <a:schemeClr val="tx1"/>
                </a:solidFill>
                <a:latin typeface="Lato"/>
              </a:rPr>
              <a:t>5</a:t>
            </a:r>
            <a:r>
              <a:rPr lang="en-US" sz="2000" dirty="0">
                <a:latin typeface="Lato"/>
              </a:rPr>
              <a:t>%</a:t>
            </a:r>
          </a:p>
          <a:p>
            <a:pPr marL="0" indent="0">
              <a:buNone/>
            </a:pPr>
            <a:endParaRPr lang="en-US" sz="1400" dirty="0">
              <a:latin typeface="Lato"/>
            </a:endParaRPr>
          </a:p>
          <a:p>
            <a:pPr marL="0" indent="0">
              <a:buNone/>
            </a:pPr>
            <a:r>
              <a:rPr lang="en-US" sz="2000" dirty="0">
                <a:latin typeface="Lato"/>
              </a:rPr>
              <a:t>If the district does not meet any of these three criteria, the district should not charge any of the contribution for special education staff to project 011 in the PI-1505-SE.</a:t>
            </a:r>
          </a:p>
        </p:txBody>
      </p:sp>
    </p:spTree>
    <p:extLst>
      <p:ext uri="{BB962C8B-B14F-4D97-AF65-F5344CB8AC3E}">
        <p14:creationId xmlns:p14="http://schemas.microsoft.com/office/powerpoint/2010/main" val="2847647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9A34E-0E1B-41EA-9B11-BB45F405D8B5}"/>
              </a:ext>
            </a:extLst>
          </p:cNvPr>
          <p:cNvSpPr>
            <a:spLocks noGrp="1"/>
          </p:cNvSpPr>
          <p:nvPr>
            <p:ph type="title"/>
          </p:nvPr>
        </p:nvSpPr>
        <p:spPr>
          <a:xfrm>
            <a:off x="1182159" y="400217"/>
            <a:ext cx="9829800" cy="1320800"/>
          </a:xfrm>
        </p:spPr>
        <p:txBody>
          <a:bodyPr/>
          <a:lstStyle/>
          <a:p>
            <a:r>
              <a:rPr lang="en-US" dirty="0">
                <a:solidFill>
                  <a:srgbClr val="339933"/>
                </a:solidFill>
              </a:rPr>
              <a:t>Examples of Meeting Categorical Aid Requirements</a:t>
            </a:r>
          </a:p>
        </p:txBody>
      </p:sp>
      <p:graphicFrame>
        <p:nvGraphicFramePr>
          <p:cNvPr id="6" name="Table 5">
            <a:extLst>
              <a:ext uri="{FF2B5EF4-FFF2-40B4-BE49-F238E27FC236}">
                <a16:creationId xmlns:a16="http://schemas.microsoft.com/office/drawing/2014/main" id="{36E4FF7A-A14F-477C-B082-EA0E9E83A53B}"/>
              </a:ext>
            </a:extLst>
          </p:cNvPr>
          <p:cNvGraphicFramePr>
            <a:graphicFrameLocks noGrp="1"/>
          </p:cNvGraphicFramePr>
          <p:nvPr>
            <p:extLst>
              <p:ext uri="{D42A27DB-BD31-4B8C-83A1-F6EECF244321}">
                <p14:modId xmlns:p14="http://schemas.microsoft.com/office/powerpoint/2010/main" val="3772471170"/>
              </p:ext>
            </p:extLst>
          </p:nvPr>
        </p:nvGraphicFramePr>
        <p:xfrm>
          <a:off x="1182159" y="1877428"/>
          <a:ext cx="8202473" cy="3661786"/>
        </p:xfrm>
        <a:graphic>
          <a:graphicData uri="http://schemas.openxmlformats.org/drawingml/2006/table">
            <a:tbl>
              <a:tblPr>
                <a:tableStyleId>{5C22544A-7EE6-4342-B048-85BDC9FD1C3A}</a:tableStyleId>
              </a:tblPr>
              <a:tblGrid>
                <a:gridCol w="2622884">
                  <a:extLst>
                    <a:ext uri="{9D8B030D-6E8A-4147-A177-3AD203B41FA5}">
                      <a16:colId xmlns:a16="http://schemas.microsoft.com/office/drawing/2014/main" val="4125532018"/>
                    </a:ext>
                  </a:extLst>
                </a:gridCol>
                <a:gridCol w="981364">
                  <a:extLst>
                    <a:ext uri="{9D8B030D-6E8A-4147-A177-3AD203B41FA5}">
                      <a16:colId xmlns:a16="http://schemas.microsoft.com/office/drawing/2014/main" val="1708082091"/>
                    </a:ext>
                  </a:extLst>
                </a:gridCol>
                <a:gridCol w="732501">
                  <a:extLst>
                    <a:ext uri="{9D8B030D-6E8A-4147-A177-3AD203B41FA5}">
                      <a16:colId xmlns:a16="http://schemas.microsoft.com/office/drawing/2014/main" val="3884375548"/>
                    </a:ext>
                  </a:extLst>
                </a:gridCol>
                <a:gridCol w="2674355">
                  <a:extLst>
                    <a:ext uri="{9D8B030D-6E8A-4147-A177-3AD203B41FA5}">
                      <a16:colId xmlns:a16="http://schemas.microsoft.com/office/drawing/2014/main" val="1117504155"/>
                    </a:ext>
                  </a:extLst>
                </a:gridCol>
                <a:gridCol w="1191369">
                  <a:extLst>
                    <a:ext uri="{9D8B030D-6E8A-4147-A177-3AD203B41FA5}">
                      <a16:colId xmlns:a16="http://schemas.microsoft.com/office/drawing/2014/main" val="1096243898"/>
                    </a:ext>
                  </a:extLst>
                </a:gridCol>
              </a:tblGrid>
              <a:tr h="264656">
                <a:tc gridSpan="2">
                  <a:txBody>
                    <a:bodyPr/>
                    <a:lstStyle/>
                    <a:p>
                      <a:pPr algn="ctr" fontAlgn="b"/>
                      <a:r>
                        <a:rPr lang="en-US" sz="1800" u="none" strike="noStrike" dirty="0">
                          <a:solidFill>
                            <a:schemeClr val="bg1"/>
                          </a:solidFill>
                          <a:effectLst/>
                        </a:rPr>
                        <a:t>This Year</a:t>
                      </a:r>
                      <a:endParaRPr lang="en-US" sz="1800" b="0" i="0" u="none" strike="noStrike" dirty="0">
                        <a:solidFill>
                          <a:schemeClr val="bg1"/>
                        </a:solidFill>
                        <a:effectLst/>
                        <a:latin typeface="Calibri" panose="020F0502020204030204" pitchFamily="34" charset="0"/>
                      </a:endParaRPr>
                    </a:p>
                  </a:txBody>
                  <a:tcPr marL="9525" marR="9525" marT="9525" marB="0" anchor="b">
                    <a:solidFill>
                      <a:schemeClr val="accent2"/>
                    </a:solidFill>
                  </a:tcPr>
                </a:tc>
                <a:tc hMerge="1">
                  <a:txBody>
                    <a:bodyPr/>
                    <a:lstStyle/>
                    <a:p>
                      <a:endParaRPr lang="en-US"/>
                    </a:p>
                  </a:txBody>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gridSpan="2">
                  <a:txBody>
                    <a:bodyPr/>
                    <a:lstStyle/>
                    <a:p>
                      <a:pPr algn="ctr" fontAlgn="b"/>
                      <a:r>
                        <a:rPr lang="en-US" sz="1800" u="none" strike="noStrike" dirty="0">
                          <a:solidFill>
                            <a:schemeClr val="bg1"/>
                          </a:solidFill>
                          <a:effectLst/>
                        </a:rPr>
                        <a:t>3-Year Review</a:t>
                      </a:r>
                      <a:endParaRPr lang="en-US" sz="1800" b="0" i="0" u="none" strike="noStrike" dirty="0">
                        <a:solidFill>
                          <a:schemeClr val="bg1"/>
                        </a:solidFill>
                        <a:effectLst/>
                        <a:latin typeface="Calibri" panose="020F0502020204030204" pitchFamily="34" charset="0"/>
                      </a:endParaRPr>
                    </a:p>
                  </a:txBody>
                  <a:tcPr marL="9525" marR="9525" marT="9525" marB="0" anchor="b">
                    <a:solidFill>
                      <a:schemeClr val="accent2"/>
                    </a:solidFill>
                  </a:tcPr>
                </a:tc>
                <a:tc hMerge="1">
                  <a:txBody>
                    <a:bodyPr/>
                    <a:lstStyle/>
                    <a:p>
                      <a:endParaRPr lang="en-US"/>
                    </a:p>
                  </a:txBody>
                  <a:tcPr/>
                </a:tc>
                <a:extLst>
                  <a:ext uri="{0D108BD9-81ED-4DB2-BD59-A6C34878D82A}">
                    <a16:rowId xmlns:a16="http://schemas.microsoft.com/office/drawing/2014/main" val="1506698861"/>
                  </a:ext>
                </a:extLst>
              </a:tr>
              <a:tr h="264656">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34595932"/>
                  </a:ext>
                </a:extLst>
              </a:tr>
              <a:tr h="264656">
                <a:tc>
                  <a:txBody>
                    <a:bodyPr/>
                    <a:lstStyle/>
                    <a:p>
                      <a:pPr algn="l" fontAlgn="b"/>
                      <a:r>
                        <a:rPr lang="en-US" sz="1500" u="none" strike="noStrike" dirty="0">
                          <a:effectLst/>
                        </a:rPr>
                        <a:t>ADC</a:t>
                      </a:r>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n-US" sz="1500" u="none" strike="noStrike" dirty="0">
                          <a:effectLst/>
                        </a:rPr>
                        <a:t>$150,000 </a:t>
                      </a:r>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en-US" sz="1500" u="none" strike="noStrike" dirty="0">
                          <a:effectLst/>
                        </a:rPr>
                        <a:t>ADC</a:t>
                      </a:r>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n-US" sz="1500" u="none" strike="noStrike" dirty="0">
                          <a:effectLst/>
                        </a:rPr>
                        <a:t>$150,000 </a:t>
                      </a:r>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extLst>
                  <a:ext uri="{0D108BD9-81ED-4DB2-BD59-A6C34878D82A}">
                    <a16:rowId xmlns:a16="http://schemas.microsoft.com/office/drawing/2014/main" val="3934279071"/>
                  </a:ext>
                </a:extLst>
              </a:tr>
              <a:tr h="264656">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85872314"/>
                  </a:ext>
                </a:extLst>
              </a:tr>
              <a:tr h="264656">
                <a:tc>
                  <a:txBody>
                    <a:bodyPr/>
                    <a:lstStyle/>
                    <a:p>
                      <a:pPr algn="l" fontAlgn="b"/>
                      <a:r>
                        <a:rPr lang="en-US" sz="1500" u="none" strike="noStrike" dirty="0">
                          <a:effectLst/>
                        </a:rPr>
                        <a:t>PAYG</a:t>
                      </a:r>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n-US" sz="1500" u="none" strike="noStrike" dirty="0">
                          <a:effectLst/>
                        </a:rPr>
                        <a:t>$35,000 </a:t>
                      </a:r>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en-US" sz="1500" u="none" strike="noStrike" dirty="0">
                          <a:effectLst/>
                        </a:rPr>
                        <a:t>PAYG (30,000 + 35,000 + 40,000)</a:t>
                      </a:r>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n-US" sz="1500" u="none" strike="noStrike" dirty="0">
                          <a:effectLst/>
                        </a:rPr>
                        <a:t>$105,000 </a:t>
                      </a:r>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extLst>
                  <a:ext uri="{0D108BD9-81ED-4DB2-BD59-A6C34878D82A}">
                    <a16:rowId xmlns:a16="http://schemas.microsoft.com/office/drawing/2014/main" val="349571578"/>
                  </a:ext>
                </a:extLst>
              </a:tr>
              <a:tr h="264656">
                <a:tc>
                  <a:txBody>
                    <a:bodyPr/>
                    <a:lstStyle/>
                    <a:p>
                      <a:pPr algn="l" fontAlgn="b"/>
                      <a:r>
                        <a:rPr lang="en-US" sz="1500" u="none" strike="noStrike" dirty="0">
                          <a:effectLst/>
                        </a:rPr>
                        <a:t>IRS</a:t>
                      </a:r>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500" u="sng" strike="noStrike" dirty="0">
                          <a:effectLst/>
                        </a:rPr>
                        <a:t>$21,000 </a:t>
                      </a:r>
                      <a:endParaRPr lang="en-US" sz="1500" b="0" i="0" u="sng"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en-US" sz="1500" u="none" strike="noStrike" dirty="0">
                          <a:effectLst/>
                        </a:rPr>
                        <a:t>IRS</a:t>
                      </a:r>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500" u="sng" strike="noStrike" dirty="0">
                          <a:effectLst/>
                        </a:rPr>
                        <a:t>$63,000 </a:t>
                      </a:r>
                      <a:endParaRPr lang="en-US" sz="1500" b="0" i="0" u="sng"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49375687"/>
                  </a:ext>
                </a:extLst>
              </a:tr>
              <a:tr h="264656">
                <a:tc>
                  <a:txBody>
                    <a:bodyPr/>
                    <a:lstStyle/>
                    <a:p>
                      <a:pPr algn="l" fontAlgn="b"/>
                      <a:r>
                        <a:rPr lang="en-US" sz="1500" u="none" strike="noStrike" dirty="0">
                          <a:effectLst/>
                        </a:rPr>
                        <a:t>Total PAYG + IRS</a:t>
                      </a:r>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n-US" sz="1500" u="none" strike="noStrike" dirty="0">
                          <a:effectLst/>
                        </a:rPr>
                        <a:t>$56,000 </a:t>
                      </a:r>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en-US" sz="1500" u="none" strike="noStrike" dirty="0">
                          <a:effectLst/>
                        </a:rPr>
                        <a:t>Total PAYG + IRS</a:t>
                      </a:r>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n-US" sz="1500" u="none" strike="noStrike" dirty="0">
                          <a:effectLst/>
                        </a:rPr>
                        <a:t>$168,000 </a:t>
                      </a:r>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extLst>
                  <a:ext uri="{0D108BD9-81ED-4DB2-BD59-A6C34878D82A}">
                    <a16:rowId xmlns:a16="http://schemas.microsoft.com/office/drawing/2014/main" val="662287390"/>
                  </a:ext>
                </a:extLst>
              </a:tr>
              <a:tr h="264656">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78738505"/>
                  </a:ext>
                </a:extLst>
              </a:tr>
              <a:tr h="264656">
                <a:tc>
                  <a:txBody>
                    <a:bodyPr/>
                    <a:lstStyle/>
                    <a:p>
                      <a:pPr algn="l" fontAlgn="b"/>
                      <a:r>
                        <a:rPr lang="en-US" sz="1500" u="none" strike="noStrike" dirty="0">
                          <a:effectLst/>
                        </a:rPr>
                        <a:t>Add'l 5%</a:t>
                      </a:r>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n-US" sz="1500" u="none" strike="noStrike" dirty="0">
                          <a:effectLst/>
                        </a:rPr>
                        <a:t>$2,800</a:t>
                      </a:r>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en-US" sz="1500" u="none" strike="noStrike" dirty="0">
                          <a:effectLst/>
                        </a:rPr>
                        <a:t>Add'l 5%</a:t>
                      </a:r>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n-US" sz="1500" u="none" strike="noStrike" dirty="0">
                          <a:effectLst/>
                        </a:rPr>
                        <a:t>$8,400</a:t>
                      </a:r>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extLst>
                  <a:ext uri="{0D108BD9-81ED-4DB2-BD59-A6C34878D82A}">
                    <a16:rowId xmlns:a16="http://schemas.microsoft.com/office/drawing/2014/main" val="76075846"/>
                  </a:ext>
                </a:extLst>
              </a:tr>
              <a:tr h="264656">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5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36445641"/>
                  </a:ext>
                </a:extLst>
              </a:tr>
              <a:tr h="793968">
                <a:tc>
                  <a:txBody>
                    <a:bodyPr/>
                    <a:lstStyle/>
                    <a:p>
                      <a:pPr algn="l" fontAlgn="b"/>
                      <a:r>
                        <a:rPr lang="en-US" sz="1500" b="1" u="none" strike="noStrike" dirty="0">
                          <a:effectLst/>
                        </a:rPr>
                        <a:t>Total Trust Contribution must be at least</a:t>
                      </a:r>
                      <a:endParaRPr lang="en-US" sz="1500" b="1"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n-US" sz="1500" b="1" u="none" strike="noStrike" dirty="0">
                          <a:effectLst/>
                        </a:rPr>
                        <a:t>$58,800 </a:t>
                      </a:r>
                      <a:endParaRPr lang="en-US" sz="1500" b="1"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l" fontAlgn="b"/>
                      <a:endParaRPr lang="en-US" sz="15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en-US" sz="1500" b="1" u="none" strike="noStrike" dirty="0">
                          <a:effectLst/>
                        </a:rPr>
                        <a:t>Total 3-Yr Trust Contribution must be at least</a:t>
                      </a:r>
                      <a:endParaRPr lang="en-US" sz="1500" b="1"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tc>
                  <a:txBody>
                    <a:bodyPr/>
                    <a:lstStyle/>
                    <a:p>
                      <a:pPr algn="r" fontAlgn="b"/>
                      <a:r>
                        <a:rPr lang="en-US" sz="1500" b="1" u="none" strike="noStrike" dirty="0">
                          <a:effectLst/>
                        </a:rPr>
                        <a:t>$176,400 </a:t>
                      </a:r>
                      <a:endParaRPr lang="en-US" sz="1500" b="1" i="0" u="none" strike="noStrike" dirty="0">
                        <a:solidFill>
                          <a:srgbClr val="000000"/>
                        </a:solidFill>
                        <a:effectLst/>
                        <a:latin typeface="Calibri" panose="020F0502020204030204" pitchFamily="34" charset="0"/>
                      </a:endParaRPr>
                    </a:p>
                  </a:txBody>
                  <a:tcPr marL="9525" marR="9525" marT="9525" marB="0" anchor="b">
                    <a:solidFill>
                      <a:schemeClr val="accent2">
                        <a:lumMod val="60000"/>
                        <a:lumOff val="40000"/>
                      </a:schemeClr>
                    </a:solidFill>
                  </a:tcPr>
                </a:tc>
                <a:extLst>
                  <a:ext uri="{0D108BD9-81ED-4DB2-BD59-A6C34878D82A}">
                    <a16:rowId xmlns:a16="http://schemas.microsoft.com/office/drawing/2014/main" val="1018321442"/>
                  </a:ext>
                </a:extLst>
              </a:tr>
            </a:tbl>
          </a:graphicData>
        </a:graphic>
      </p:graphicFrame>
    </p:spTree>
    <p:extLst>
      <p:ext uri="{BB962C8B-B14F-4D97-AF65-F5344CB8AC3E}">
        <p14:creationId xmlns:p14="http://schemas.microsoft.com/office/powerpoint/2010/main" val="2524155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84E9C-BCAB-4361-A3EA-9760687CC36B}"/>
              </a:ext>
            </a:extLst>
          </p:cNvPr>
          <p:cNvSpPr>
            <a:spLocks noGrp="1"/>
          </p:cNvSpPr>
          <p:nvPr>
            <p:ph type="title"/>
          </p:nvPr>
        </p:nvSpPr>
        <p:spPr>
          <a:xfrm>
            <a:off x="1158631" y="670169"/>
            <a:ext cx="8686800" cy="1143000"/>
          </a:xfrm>
        </p:spPr>
        <p:txBody>
          <a:bodyPr>
            <a:normAutofit/>
          </a:bodyPr>
          <a:lstStyle/>
          <a:p>
            <a:r>
              <a:rPr lang="en-US" dirty="0">
                <a:solidFill>
                  <a:srgbClr val="339933"/>
                </a:solidFill>
              </a:rPr>
              <a:t>Employer Contributions and the ADC</a:t>
            </a:r>
          </a:p>
        </p:txBody>
      </p:sp>
      <p:sp>
        <p:nvSpPr>
          <p:cNvPr id="3" name="Content Placeholder 2">
            <a:extLst>
              <a:ext uri="{FF2B5EF4-FFF2-40B4-BE49-F238E27FC236}">
                <a16:creationId xmlns:a16="http://schemas.microsoft.com/office/drawing/2014/main" id="{AED4E7F7-EAE2-46FC-B706-2D2ADC96A974}"/>
              </a:ext>
            </a:extLst>
          </p:cNvPr>
          <p:cNvSpPr>
            <a:spLocks noGrp="1"/>
          </p:cNvSpPr>
          <p:nvPr>
            <p:ph idx="1"/>
          </p:nvPr>
        </p:nvSpPr>
        <p:spPr>
          <a:xfrm>
            <a:off x="764364" y="1541529"/>
            <a:ext cx="9696707" cy="5123524"/>
          </a:xfrm>
        </p:spPr>
        <p:txBody>
          <a:bodyPr>
            <a:normAutofit fontScale="32500" lnSpcReduction="20000"/>
          </a:bodyPr>
          <a:lstStyle/>
          <a:p>
            <a:r>
              <a:rPr lang="en-US" sz="6200" dirty="0">
                <a:latin typeface="Lato"/>
              </a:rPr>
              <a:t>District determines ADC from the table provided by their actuary</a:t>
            </a:r>
          </a:p>
          <a:p>
            <a:pPr lvl="1"/>
            <a:r>
              <a:rPr lang="en-US" sz="6200" dirty="0">
                <a:latin typeface="Lato"/>
              </a:rPr>
              <a:t>Review:</a:t>
            </a:r>
          </a:p>
          <a:p>
            <a:pPr lvl="2"/>
            <a:r>
              <a:rPr lang="en-US" sz="6000" dirty="0">
                <a:latin typeface="Lato"/>
              </a:rPr>
              <a:t>Total contributions made for the year as it compares to the ADC schedule</a:t>
            </a:r>
          </a:p>
          <a:p>
            <a:pPr lvl="2"/>
            <a:r>
              <a:rPr lang="en-US" sz="6000" dirty="0">
                <a:latin typeface="Lato"/>
              </a:rPr>
              <a:t>Districts PAYG + IRS + 5% (current and three year calculations)</a:t>
            </a:r>
          </a:p>
          <a:p>
            <a:pPr lvl="1"/>
            <a:r>
              <a:rPr lang="en-US" sz="6200" dirty="0">
                <a:latin typeface="Lato"/>
              </a:rPr>
              <a:t>If the District’s contribution does not equal the PAGY + IRS +5% for either calculation, the district must contribute at lease the amount of the ADC to be eligible for categorical aid.</a:t>
            </a:r>
          </a:p>
          <a:p>
            <a:pPr marL="457200" lvl="1" indent="0">
              <a:buNone/>
            </a:pPr>
            <a:endParaRPr lang="en-US" sz="6200" dirty="0">
              <a:latin typeface="Lato"/>
            </a:endParaRPr>
          </a:p>
          <a:p>
            <a:pPr lvl="1"/>
            <a:r>
              <a:rPr lang="en-US" sz="6200" dirty="0">
                <a:latin typeface="Lato"/>
              </a:rPr>
              <a:t>ADC option chosen does not have to be the same each year.</a:t>
            </a:r>
          </a:p>
          <a:p>
            <a:pPr lvl="1"/>
            <a:endParaRPr lang="en-US" sz="6200" dirty="0">
              <a:latin typeface="Lato"/>
            </a:endParaRPr>
          </a:p>
          <a:p>
            <a:pPr lvl="1"/>
            <a:r>
              <a:rPr lang="en-US" sz="6200" dirty="0">
                <a:latin typeface="Lato"/>
              </a:rPr>
              <a:t>Categorical aid is a one-time opportunity. </a:t>
            </a:r>
          </a:p>
          <a:p>
            <a:pPr lvl="1"/>
            <a:r>
              <a:rPr lang="en-US" sz="6200" dirty="0">
                <a:latin typeface="Lato"/>
              </a:rPr>
              <a:t>Not eligible for categorical aid if net obligation in the actuary study is negative</a:t>
            </a:r>
          </a:p>
          <a:p>
            <a:pPr lvl="1"/>
            <a:r>
              <a:rPr lang="en-US" sz="6200" dirty="0">
                <a:latin typeface="Lato"/>
              </a:rPr>
              <a:t>Calculate your own IRS – do not use the example in the PAYG table</a:t>
            </a:r>
          </a:p>
          <a:p>
            <a:pPr marL="0" indent="0">
              <a:buNone/>
            </a:pPr>
            <a:endParaRPr lang="en-US" sz="6200" dirty="0">
              <a:latin typeface="Lato"/>
            </a:endParaRPr>
          </a:p>
          <a:p>
            <a:endParaRPr lang="en-US" dirty="0"/>
          </a:p>
        </p:txBody>
      </p:sp>
    </p:spTree>
    <p:extLst>
      <p:ext uri="{BB962C8B-B14F-4D97-AF65-F5344CB8AC3E}">
        <p14:creationId xmlns:p14="http://schemas.microsoft.com/office/powerpoint/2010/main" val="2971672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312525B5-665A-4D3A-9267-8E6872F974A8}"/>
              </a:ext>
            </a:extLst>
          </p:cNvPr>
          <p:cNvGraphicFramePr>
            <a:graphicFrameLocks noGrp="1"/>
          </p:cNvGraphicFramePr>
          <p:nvPr>
            <p:extLst>
              <p:ext uri="{D42A27DB-BD31-4B8C-83A1-F6EECF244321}">
                <p14:modId xmlns:p14="http://schemas.microsoft.com/office/powerpoint/2010/main" val="2508466952"/>
              </p:ext>
            </p:extLst>
          </p:nvPr>
        </p:nvGraphicFramePr>
        <p:xfrm>
          <a:off x="1794944" y="247609"/>
          <a:ext cx="6527799" cy="613410"/>
        </p:xfrm>
        <a:graphic>
          <a:graphicData uri="http://schemas.openxmlformats.org/drawingml/2006/table">
            <a:tbl>
              <a:tblPr>
                <a:tableStyleId>{5C22544A-7EE6-4342-B048-85BDC9FD1C3A}</a:tableStyleId>
              </a:tblPr>
              <a:tblGrid>
                <a:gridCol w="930267">
                  <a:extLst>
                    <a:ext uri="{9D8B030D-6E8A-4147-A177-3AD203B41FA5}">
                      <a16:colId xmlns:a16="http://schemas.microsoft.com/office/drawing/2014/main" val="1203408753"/>
                    </a:ext>
                  </a:extLst>
                </a:gridCol>
                <a:gridCol w="611683">
                  <a:extLst>
                    <a:ext uri="{9D8B030D-6E8A-4147-A177-3AD203B41FA5}">
                      <a16:colId xmlns:a16="http://schemas.microsoft.com/office/drawing/2014/main" val="1299194110"/>
                    </a:ext>
                  </a:extLst>
                </a:gridCol>
                <a:gridCol w="101947">
                  <a:extLst>
                    <a:ext uri="{9D8B030D-6E8A-4147-A177-3AD203B41FA5}">
                      <a16:colId xmlns:a16="http://schemas.microsoft.com/office/drawing/2014/main" val="3119084793"/>
                    </a:ext>
                  </a:extLst>
                </a:gridCol>
                <a:gridCol w="3240005">
                  <a:extLst>
                    <a:ext uri="{9D8B030D-6E8A-4147-A177-3AD203B41FA5}">
                      <a16:colId xmlns:a16="http://schemas.microsoft.com/office/drawing/2014/main" val="1404235431"/>
                    </a:ext>
                  </a:extLst>
                </a:gridCol>
                <a:gridCol w="101947">
                  <a:extLst>
                    <a:ext uri="{9D8B030D-6E8A-4147-A177-3AD203B41FA5}">
                      <a16:colId xmlns:a16="http://schemas.microsoft.com/office/drawing/2014/main" val="3604899888"/>
                    </a:ext>
                  </a:extLst>
                </a:gridCol>
                <a:gridCol w="611683">
                  <a:extLst>
                    <a:ext uri="{9D8B030D-6E8A-4147-A177-3AD203B41FA5}">
                      <a16:colId xmlns:a16="http://schemas.microsoft.com/office/drawing/2014/main" val="440981514"/>
                    </a:ext>
                  </a:extLst>
                </a:gridCol>
                <a:gridCol w="930267">
                  <a:extLst>
                    <a:ext uri="{9D8B030D-6E8A-4147-A177-3AD203B41FA5}">
                      <a16:colId xmlns:a16="http://schemas.microsoft.com/office/drawing/2014/main" val="3486032539"/>
                    </a:ext>
                  </a:extLst>
                </a:gridCol>
              </a:tblGrid>
              <a:tr h="228600">
                <a:tc>
                  <a:txBody>
                    <a:bodyPr/>
                    <a:lstStyle/>
                    <a:p>
                      <a:pPr algn="l" fontAlgn="ct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400" u="none" strike="noStrike" dirty="0">
                          <a:effectLst/>
                        </a:rPr>
                        <a:t>Sample Chart</a:t>
                      </a:r>
                      <a:endParaRPr lang="en-US" sz="1400" b="1"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638301065"/>
                  </a:ext>
                </a:extLst>
              </a:tr>
              <a:tr h="190500">
                <a:tc gridSpan="7">
                  <a:txBody>
                    <a:bodyPr/>
                    <a:lstStyle/>
                    <a:p>
                      <a:pPr algn="ctr" fontAlgn="ctr"/>
                      <a:r>
                        <a:rPr lang="en-US" sz="1200" u="none" strike="noStrike" dirty="0">
                          <a:effectLst/>
                        </a:rPr>
                        <a:t>Actuarially Determined Contribution Options using the OPEB Liability as of June 30, 2020</a:t>
                      </a:r>
                      <a:endParaRPr lang="en-US" sz="1200" b="0" i="0" u="none" strike="noStrike" dirty="0">
                        <a:solidFill>
                          <a:srgbClr val="000000"/>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85478698"/>
                  </a:ext>
                </a:extLst>
              </a:tr>
              <a:tr h="190500">
                <a:tc>
                  <a:txBody>
                    <a:bodyPr/>
                    <a:lstStyle/>
                    <a:p>
                      <a:pPr algn="l" fontAlgn="ctr"/>
                      <a:endParaRPr lang="en-US" sz="1100" b="0" i="0" u="none" strike="noStrike" dirty="0">
                        <a:solidFill>
                          <a:srgbClr val="000000"/>
                        </a:solidFill>
                        <a:effectLst/>
                        <a:latin typeface="Arial" panose="020B0604020202020204" pitchFamily="34" charset="0"/>
                      </a:endParaRPr>
                    </a:p>
                  </a:txBody>
                  <a:tcPr marL="9525" marR="9525" marT="9525" marB="0" anchor="ctr"/>
                </a:tc>
                <a:tc gridSpan="5">
                  <a:txBody>
                    <a:bodyPr/>
                    <a:lstStyle/>
                    <a:p>
                      <a:pPr algn="ctr" fontAlgn="ctr"/>
                      <a:r>
                        <a:rPr lang="en-US" sz="1200" u="none" strike="noStrike" dirty="0">
                          <a:effectLst/>
                        </a:rPr>
                        <a:t>For Use in Fiscal Years Ending June 30, 2021 and June 30, 2022</a:t>
                      </a:r>
                      <a:endParaRPr lang="en-US" sz="1200" b="0" i="0" u="none" strike="noStrike" dirty="0">
                        <a:solidFill>
                          <a:srgbClr val="000000"/>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145502958"/>
                  </a:ext>
                </a:extLst>
              </a:tr>
            </a:tbl>
          </a:graphicData>
        </a:graphic>
      </p:graphicFrame>
      <p:graphicFrame>
        <p:nvGraphicFramePr>
          <p:cNvPr id="7" name="Table 6">
            <a:extLst>
              <a:ext uri="{FF2B5EF4-FFF2-40B4-BE49-F238E27FC236}">
                <a16:creationId xmlns:a16="http://schemas.microsoft.com/office/drawing/2014/main" id="{4A26D17D-A1CC-4B8D-87B2-BBCE3BE4315F}"/>
              </a:ext>
            </a:extLst>
          </p:cNvPr>
          <p:cNvGraphicFramePr>
            <a:graphicFrameLocks noGrp="1"/>
          </p:cNvGraphicFramePr>
          <p:nvPr>
            <p:extLst>
              <p:ext uri="{D42A27DB-BD31-4B8C-83A1-F6EECF244321}">
                <p14:modId xmlns:p14="http://schemas.microsoft.com/office/powerpoint/2010/main" val="3949310974"/>
              </p:ext>
            </p:extLst>
          </p:nvPr>
        </p:nvGraphicFramePr>
        <p:xfrm>
          <a:off x="3438507" y="994771"/>
          <a:ext cx="3454399" cy="1346835"/>
        </p:xfrm>
        <a:graphic>
          <a:graphicData uri="http://schemas.openxmlformats.org/drawingml/2006/table">
            <a:tbl>
              <a:tblPr>
                <a:tableStyleId>{5C22544A-7EE6-4342-B048-85BDC9FD1C3A}</a:tableStyleId>
              </a:tblPr>
              <a:tblGrid>
                <a:gridCol w="101975">
                  <a:extLst>
                    <a:ext uri="{9D8B030D-6E8A-4147-A177-3AD203B41FA5}">
                      <a16:colId xmlns:a16="http://schemas.microsoft.com/office/drawing/2014/main" val="1750784775"/>
                    </a:ext>
                  </a:extLst>
                </a:gridCol>
                <a:gridCol w="975135">
                  <a:extLst>
                    <a:ext uri="{9D8B030D-6E8A-4147-A177-3AD203B41FA5}">
                      <a16:colId xmlns:a16="http://schemas.microsoft.com/office/drawing/2014/main" val="1728871185"/>
                    </a:ext>
                  </a:extLst>
                </a:gridCol>
                <a:gridCol w="95601">
                  <a:extLst>
                    <a:ext uri="{9D8B030D-6E8A-4147-A177-3AD203B41FA5}">
                      <a16:colId xmlns:a16="http://schemas.microsoft.com/office/drawing/2014/main" val="1032000574"/>
                    </a:ext>
                  </a:extLst>
                </a:gridCol>
                <a:gridCol w="994255">
                  <a:extLst>
                    <a:ext uri="{9D8B030D-6E8A-4147-A177-3AD203B41FA5}">
                      <a16:colId xmlns:a16="http://schemas.microsoft.com/office/drawing/2014/main" val="2020411400"/>
                    </a:ext>
                  </a:extLst>
                </a:gridCol>
                <a:gridCol w="101975">
                  <a:extLst>
                    <a:ext uri="{9D8B030D-6E8A-4147-A177-3AD203B41FA5}">
                      <a16:colId xmlns:a16="http://schemas.microsoft.com/office/drawing/2014/main" val="186286898"/>
                    </a:ext>
                  </a:extLst>
                </a:gridCol>
                <a:gridCol w="1083483">
                  <a:extLst>
                    <a:ext uri="{9D8B030D-6E8A-4147-A177-3AD203B41FA5}">
                      <a16:colId xmlns:a16="http://schemas.microsoft.com/office/drawing/2014/main" val="3283257241"/>
                    </a:ext>
                  </a:extLst>
                </a:gridCol>
                <a:gridCol w="101975">
                  <a:extLst>
                    <a:ext uri="{9D8B030D-6E8A-4147-A177-3AD203B41FA5}">
                      <a16:colId xmlns:a16="http://schemas.microsoft.com/office/drawing/2014/main" val="4112501071"/>
                    </a:ext>
                  </a:extLst>
                </a:gridCol>
              </a:tblGrid>
              <a:tr h="190500">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gridSpan="3">
                  <a:txBody>
                    <a:bodyPr/>
                    <a:lstStyle/>
                    <a:p>
                      <a:pPr algn="l" fontAlgn="ctr"/>
                      <a:r>
                        <a:rPr lang="en-US" sz="1200" u="none" strike="noStrike" dirty="0">
                          <a:effectLst/>
                        </a:rPr>
                        <a:t>Total OPEB Liability</a:t>
                      </a:r>
                      <a:endParaRPr lang="en-US" sz="1200" b="1" i="1" u="none" strike="noStrike" dirty="0">
                        <a:solidFill>
                          <a:srgbClr val="000000"/>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a:txBody>
                    <a:bodyPr/>
                    <a:lstStyle/>
                    <a:p>
                      <a:pPr algn="l" fontAlgn="ct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200" u="none" strike="noStrike" dirty="0">
                          <a:effectLst/>
                        </a:rPr>
                        <a:t> $    2,312,106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663497149"/>
                  </a:ext>
                </a:extLst>
              </a:tr>
              <a:tr h="190500">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gridSpan="3">
                  <a:txBody>
                    <a:bodyPr/>
                    <a:lstStyle/>
                    <a:p>
                      <a:pPr algn="l" fontAlgn="ctr"/>
                      <a:r>
                        <a:rPr lang="en-US" sz="1200" u="none" strike="noStrike" dirty="0">
                          <a:effectLst/>
                        </a:rPr>
                        <a:t>Fiduciary Net Position</a:t>
                      </a:r>
                      <a:endParaRPr lang="en-US" sz="1200" b="1" i="1" u="none" strike="noStrike" dirty="0">
                        <a:solidFill>
                          <a:srgbClr val="000000"/>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a:txBody>
                    <a:bodyPr/>
                    <a:lstStyle/>
                    <a:p>
                      <a:pPr algn="l" fontAlgn="ct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200" u="none" strike="noStrike" dirty="0">
                          <a:effectLst/>
                        </a:rPr>
                        <a:t>       1,201,597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67654757"/>
                  </a:ext>
                </a:extLst>
              </a:tr>
              <a:tr h="190500">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gridSpan="3">
                  <a:txBody>
                    <a:bodyPr/>
                    <a:lstStyle/>
                    <a:p>
                      <a:pPr algn="l" fontAlgn="b"/>
                      <a:r>
                        <a:rPr lang="en-US" sz="1200" u="none" strike="noStrike" dirty="0">
                          <a:effectLst/>
                        </a:rPr>
                        <a:t>Net OPEB Liability</a:t>
                      </a:r>
                      <a:endParaRPr lang="en-US" sz="1200" b="1" i="1" u="none" strike="noStrike" dirty="0">
                        <a:solidFill>
                          <a:srgbClr val="000000"/>
                        </a:solidFill>
                        <a:effectLst/>
                        <a:latin typeface="Arial" panose="020B0604020202020204" pitchFamily="34" charset="0"/>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ct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b"/>
                      <a:r>
                        <a:rPr lang="en-US" sz="1200" u="none" strike="noStrike" dirty="0">
                          <a:effectLst/>
                        </a:rPr>
                        <a:t> $    1,110,509 </a:t>
                      </a:r>
                      <a:endParaRPr lang="en-US" sz="12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500989470"/>
                  </a:ext>
                </a:extLst>
              </a:tr>
              <a:tr h="190500">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gridSpan="2">
                  <a:txBody>
                    <a:bodyPr/>
                    <a:lstStyle/>
                    <a:p>
                      <a:pPr algn="l" fontAlgn="ctr"/>
                      <a:r>
                        <a:rPr lang="en-US" sz="1200" u="none" strike="noStrike" dirty="0">
                          <a:effectLst/>
                        </a:rPr>
                        <a:t>Service Cost</a:t>
                      </a:r>
                      <a:endParaRPr lang="en-US" sz="1200" b="1" i="1" u="none" strike="noStrike" dirty="0">
                        <a:solidFill>
                          <a:srgbClr val="000000"/>
                        </a:solidFill>
                        <a:effectLst/>
                        <a:latin typeface="Arial" panose="020B0604020202020204" pitchFamily="34" charset="0"/>
                      </a:endParaRPr>
                    </a:p>
                  </a:txBody>
                  <a:tcPr marL="9525" marR="9525" marT="9525" marB="0" anchor="ctr"/>
                </a:tc>
                <a:tc hMerge="1">
                  <a:txBody>
                    <a:bodyPr/>
                    <a:lstStyle/>
                    <a:p>
                      <a:endParaRPr lang="en-US"/>
                    </a:p>
                  </a:txBody>
                  <a:tcPr/>
                </a:tc>
                <a:tc>
                  <a:txBody>
                    <a:bodyPr/>
                    <a:lstStyle/>
                    <a:p>
                      <a:pPr algn="l" fontAlgn="ct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200" u="none" strike="noStrike" dirty="0">
                          <a:effectLst/>
                        </a:rPr>
                        <a:t>             68,155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225595322"/>
                  </a:ext>
                </a:extLst>
              </a:tr>
              <a:tr h="190500">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endParaRPr lang="en-US" sz="1200" b="1" i="1"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878464939"/>
                  </a:ext>
                </a:extLst>
              </a:tr>
              <a:tr h="190500">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gridSpan="3">
                  <a:txBody>
                    <a:bodyPr/>
                    <a:lstStyle/>
                    <a:p>
                      <a:pPr algn="l" fontAlgn="ctr"/>
                      <a:r>
                        <a:rPr lang="en-US" sz="1200" u="none" strike="noStrike" dirty="0">
                          <a:effectLst/>
                        </a:rPr>
                        <a:t>Discount Rate</a:t>
                      </a:r>
                      <a:endParaRPr lang="en-US" sz="1200" b="1" i="1" u="none" strike="noStrike" dirty="0">
                        <a:solidFill>
                          <a:srgbClr val="000000"/>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a:txBody>
                    <a:bodyPr/>
                    <a:lstStyle/>
                    <a:p>
                      <a:pPr algn="l" fontAlgn="ct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200" u="none" strike="noStrike" dirty="0">
                          <a:effectLst/>
                        </a:rPr>
                        <a:t>5.00%</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38188145"/>
                  </a:ext>
                </a:extLst>
              </a:tr>
              <a:tr h="190500">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gridSpan="3">
                  <a:txBody>
                    <a:bodyPr/>
                    <a:lstStyle/>
                    <a:p>
                      <a:pPr algn="l" fontAlgn="ctr"/>
                      <a:r>
                        <a:rPr lang="en-US" sz="1200" u="none" strike="noStrike" dirty="0">
                          <a:effectLst/>
                        </a:rPr>
                        <a:t>Salary Inflation</a:t>
                      </a:r>
                      <a:endParaRPr lang="en-US" sz="1200" b="1" i="1" u="none" strike="noStrike" dirty="0">
                        <a:solidFill>
                          <a:srgbClr val="000000"/>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a:txBody>
                    <a:bodyPr/>
                    <a:lstStyle/>
                    <a:p>
                      <a:pPr algn="l" fontAlgn="ct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200" u="none" strike="noStrike" dirty="0">
                          <a:effectLst/>
                        </a:rPr>
                        <a:t>3.00%</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194403458"/>
                  </a:ext>
                </a:extLst>
              </a:tr>
            </a:tbl>
          </a:graphicData>
        </a:graphic>
      </p:graphicFrame>
      <p:graphicFrame>
        <p:nvGraphicFramePr>
          <p:cNvPr id="8" name="Table 7">
            <a:extLst>
              <a:ext uri="{FF2B5EF4-FFF2-40B4-BE49-F238E27FC236}">
                <a16:creationId xmlns:a16="http://schemas.microsoft.com/office/drawing/2014/main" id="{786CCBEE-A49A-4141-BFDB-FB58BFF9AFB4}"/>
              </a:ext>
            </a:extLst>
          </p:cNvPr>
          <p:cNvGraphicFramePr>
            <a:graphicFrameLocks noGrp="1"/>
          </p:cNvGraphicFramePr>
          <p:nvPr>
            <p:extLst>
              <p:ext uri="{D42A27DB-BD31-4B8C-83A1-F6EECF244321}">
                <p14:modId xmlns:p14="http://schemas.microsoft.com/office/powerpoint/2010/main" val="3403959515"/>
              </p:ext>
            </p:extLst>
          </p:nvPr>
        </p:nvGraphicFramePr>
        <p:xfrm>
          <a:off x="3433859" y="2401570"/>
          <a:ext cx="3454400" cy="3632835"/>
        </p:xfrm>
        <a:graphic>
          <a:graphicData uri="http://schemas.openxmlformats.org/drawingml/2006/table">
            <a:tbl>
              <a:tblPr>
                <a:tableStyleId>{5C22544A-7EE6-4342-B048-85BDC9FD1C3A}</a:tableStyleId>
              </a:tblPr>
              <a:tblGrid>
                <a:gridCol w="101600">
                  <a:extLst>
                    <a:ext uri="{9D8B030D-6E8A-4147-A177-3AD203B41FA5}">
                      <a16:colId xmlns:a16="http://schemas.microsoft.com/office/drawing/2014/main" val="2495955665"/>
                    </a:ext>
                  </a:extLst>
                </a:gridCol>
                <a:gridCol w="977900">
                  <a:extLst>
                    <a:ext uri="{9D8B030D-6E8A-4147-A177-3AD203B41FA5}">
                      <a16:colId xmlns:a16="http://schemas.microsoft.com/office/drawing/2014/main" val="1896984317"/>
                    </a:ext>
                  </a:extLst>
                </a:gridCol>
                <a:gridCol w="101600">
                  <a:extLst>
                    <a:ext uri="{9D8B030D-6E8A-4147-A177-3AD203B41FA5}">
                      <a16:colId xmlns:a16="http://schemas.microsoft.com/office/drawing/2014/main" val="2503989099"/>
                    </a:ext>
                  </a:extLst>
                </a:gridCol>
                <a:gridCol w="990600">
                  <a:extLst>
                    <a:ext uri="{9D8B030D-6E8A-4147-A177-3AD203B41FA5}">
                      <a16:colId xmlns:a16="http://schemas.microsoft.com/office/drawing/2014/main" val="4215771142"/>
                    </a:ext>
                  </a:extLst>
                </a:gridCol>
                <a:gridCol w="101600">
                  <a:extLst>
                    <a:ext uri="{9D8B030D-6E8A-4147-A177-3AD203B41FA5}">
                      <a16:colId xmlns:a16="http://schemas.microsoft.com/office/drawing/2014/main" val="2965940308"/>
                    </a:ext>
                  </a:extLst>
                </a:gridCol>
                <a:gridCol w="1079500">
                  <a:extLst>
                    <a:ext uri="{9D8B030D-6E8A-4147-A177-3AD203B41FA5}">
                      <a16:colId xmlns:a16="http://schemas.microsoft.com/office/drawing/2014/main" val="804087851"/>
                    </a:ext>
                  </a:extLst>
                </a:gridCol>
                <a:gridCol w="101600">
                  <a:extLst>
                    <a:ext uri="{9D8B030D-6E8A-4147-A177-3AD203B41FA5}">
                      <a16:colId xmlns:a16="http://schemas.microsoft.com/office/drawing/2014/main" val="2569354109"/>
                    </a:ext>
                  </a:extLst>
                </a:gridCol>
              </a:tblGrid>
              <a:tr h="238125">
                <a:tc>
                  <a:txBody>
                    <a:bodyPr/>
                    <a:lstStyle/>
                    <a:p>
                      <a:pPr algn="l" fontAlgn="ctr"/>
                      <a:r>
                        <a:rPr lang="en-US" sz="1100" u="none" strike="noStrike" dirty="0">
                          <a:effectLst/>
                        </a:rPr>
                        <a:t> </a:t>
                      </a:r>
                      <a:endParaRPr lang="en-US" sz="1100" b="1" i="0" u="none" strike="noStrike" dirty="0">
                        <a:solidFill>
                          <a:srgbClr val="000000"/>
                        </a:solidFill>
                        <a:effectLst/>
                        <a:latin typeface="Arial" panose="020B0604020202020204" pitchFamily="34" charset="0"/>
                      </a:endParaRPr>
                    </a:p>
                  </a:txBody>
                  <a:tcPr marL="9525" marR="9525" marT="9525" marB="0" anchor="ctr"/>
                </a:tc>
                <a:tc rowSpan="2">
                  <a:txBody>
                    <a:bodyPr/>
                    <a:lstStyle/>
                    <a:p>
                      <a:pPr algn="ctr" fontAlgn="ctr"/>
                      <a:r>
                        <a:rPr lang="en-US" sz="1100" u="none" strike="noStrike" dirty="0">
                          <a:effectLst/>
                        </a:rPr>
                        <a:t>Amortization Period</a:t>
                      </a:r>
                      <a:endParaRPr lang="en-US"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Level %</a:t>
                      </a:r>
                      <a:endParaRPr lang="en-US"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Level $</a:t>
                      </a:r>
                      <a:endParaRPr lang="en-US"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88351428"/>
                  </a:ext>
                </a:extLst>
              </a:tr>
              <a:tr h="476250">
                <a:tc>
                  <a:txBody>
                    <a:bodyPr/>
                    <a:lstStyle/>
                    <a:p>
                      <a:pPr algn="l" fontAlgn="ctr"/>
                      <a:r>
                        <a:rPr lang="en-US" sz="1100" u="none" strike="noStrike" dirty="0">
                          <a:effectLst/>
                        </a:rPr>
                        <a:t> </a:t>
                      </a:r>
                      <a:endParaRPr lang="en-US" sz="1100" b="1" i="0" u="none" strike="noStrike" dirty="0">
                        <a:solidFill>
                          <a:srgbClr val="000000"/>
                        </a:solidFill>
                        <a:effectLst/>
                        <a:latin typeface="Arial" panose="020B0604020202020204" pitchFamily="34" charset="0"/>
                      </a:endParaRPr>
                    </a:p>
                  </a:txBody>
                  <a:tcPr marL="9525" marR="9525" marT="9525" marB="0" anchor="ctr"/>
                </a:tc>
                <a:tc vMerge="1">
                  <a:txBody>
                    <a:bodyPr/>
                    <a:lstStyle/>
                    <a:p>
                      <a:endParaRPr lang="en-US"/>
                    </a:p>
                  </a:txBody>
                  <a:tcPr/>
                </a:tc>
                <a:tc>
                  <a:txBody>
                    <a:bodyPr/>
                    <a:lstStyle/>
                    <a:p>
                      <a:pPr algn="l" fontAlgn="ctr"/>
                      <a:r>
                        <a:rPr lang="en-US" sz="1100" u="none" strike="noStrike" dirty="0">
                          <a:effectLst/>
                        </a:rPr>
                        <a:t> </a:t>
                      </a:r>
                      <a:endParaRPr lang="en-US"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ADC</a:t>
                      </a:r>
                      <a:endParaRPr lang="en-US"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 </a:t>
                      </a:r>
                      <a:endParaRPr lang="en-US"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ADC</a:t>
                      </a:r>
                      <a:endParaRPr lang="en-US"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04950354"/>
                  </a:ext>
                </a:extLst>
              </a:tr>
              <a:tr h="95250">
                <a:tc>
                  <a:txBody>
                    <a:bodyPr/>
                    <a:lstStyle/>
                    <a:p>
                      <a:pPr algn="l" fontAlgn="ctr"/>
                      <a:r>
                        <a:rPr lang="en-US" sz="1100" u="none" strike="noStrike" dirty="0">
                          <a:effectLst/>
                        </a:rPr>
                        <a:t> </a:t>
                      </a:r>
                      <a:endParaRPr lang="en-US"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endParaRPr lang="en-US"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endParaRPr lang="en-US"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 </a:t>
                      </a:r>
                      <a:endParaRPr lang="en-US"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endParaRPr lang="en-US"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732469631"/>
                  </a:ext>
                </a:extLst>
              </a:tr>
              <a:tr h="190500">
                <a:tc>
                  <a:txBody>
                    <a:bodyPr/>
                    <a:lstStyle/>
                    <a:p>
                      <a:pPr algn="ctr"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30</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200" u="none" strike="noStrike" dirty="0">
                          <a:effectLst/>
                        </a:rPr>
                        <a:t> $     122,226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200" u="none" strike="noStrike" dirty="0">
                          <a:effectLst/>
                        </a:rPr>
                        <a:t> $       143,803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56633519"/>
                  </a:ext>
                </a:extLst>
              </a:tr>
              <a:tr h="190500">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29</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200" u="none" strike="noStrike" dirty="0">
                          <a:effectLst/>
                        </a:rPr>
                        <a:t>        123,519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200" u="none" strike="noStrike" dirty="0">
                          <a:effectLst/>
                        </a:rPr>
                        <a:t>           144,907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862842974"/>
                  </a:ext>
                </a:extLst>
              </a:tr>
              <a:tr h="190500">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28</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200" u="none" strike="noStrike" dirty="0">
                          <a:effectLst/>
                        </a:rPr>
                        <a:t>        124,906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200" u="none" strike="noStrike" dirty="0">
                          <a:effectLst/>
                        </a:rPr>
                        <a:t>           146,103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546140283"/>
                  </a:ext>
                </a:extLst>
              </a:tr>
              <a:tr h="190500">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27</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200" u="none" strike="noStrike" dirty="0">
                          <a:effectLst/>
                        </a:rPr>
                        <a:t>        126,398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200" u="none" strike="noStrike" dirty="0">
                          <a:effectLst/>
                        </a:rPr>
                        <a:t>           147,401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907584112"/>
                  </a:ext>
                </a:extLst>
              </a:tr>
              <a:tr h="190500">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26</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200" u="none" strike="noStrike" dirty="0">
                          <a:effectLst/>
                        </a:rPr>
                        <a:t>        128,008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200" u="none" strike="noStrike" dirty="0">
                          <a:effectLst/>
                        </a:rPr>
                        <a:t>           148,815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583355832"/>
                  </a:ext>
                </a:extLst>
              </a:tr>
              <a:tr h="190500">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627199971"/>
                  </a:ext>
                </a:extLst>
              </a:tr>
              <a:tr h="228600">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200" u="none" strike="noStrike" dirty="0">
                          <a:effectLst/>
                        </a:rPr>
                        <a:t> ***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200" u="none" strike="noStrike" dirty="0">
                          <a:effectLst/>
                        </a:rPr>
                        <a:t> ***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671788759"/>
                  </a:ext>
                </a:extLst>
              </a:tr>
              <a:tr h="219075">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81712875"/>
                  </a:ext>
                </a:extLst>
              </a:tr>
              <a:tr h="190500">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5</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200" u="none" strike="noStrike" dirty="0">
                          <a:effectLst/>
                        </a:rPr>
                        <a:t>        313,825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200" u="none" strike="noStrike" dirty="0">
                          <a:effectLst/>
                        </a:rPr>
                        <a:t>           328,062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515557939"/>
                  </a:ext>
                </a:extLst>
              </a:tr>
              <a:tr h="190500">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4</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200" u="none" strike="noStrike" dirty="0">
                          <a:effectLst/>
                        </a:rPr>
                        <a:t>        371,534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200" u="none" strike="noStrike" dirty="0">
                          <a:effectLst/>
                        </a:rPr>
                        <a:t>           384,739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904106919"/>
                  </a:ext>
                </a:extLst>
              </a:tr>
              <a:tr h="190500">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3</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200" u="none" strike="noStrike" dirty="0">
                          <a:effectLst/>
                        </a:rPr>
                        <a:t>        467,739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200" u="none" strike="noStrike" dirty="0">
                          <a:effectLst/>
                        </a:rPr>
                        <a:t>           479,351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695433116"/>
                  </a:ext>
                </a:extLst>
              </a:tr>
              <a:tr h="190500">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2</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200" u="none" strike="noStrike" dirty="0">
                          <a:effectLst/>
                        </a:rPr>
                        <a:t>        660,186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200" u="none" strike="noStrike" dirty="0">
                          <a:effectLst/>
                        </a:rPr>
                        <a:t>           668,800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500418197"/>
                  </a:ext>
                </a:extLst>
              </a:tr>
              <a:tr h="190500">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1</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200" u="none" strike="noStrike" dirty="0">
                          <a:effectLst/>
                        </a:rPr>
                        <a:t>     1,237,597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en-US" sz="1200" u="none" strike="noStrike" dirty="0">
                          <a:effectLst/>
                        </a:rPr>
                        <a:t>       1,237,597 </a:t>
                      </a:r>
                      <a:endParaRPr lang="en-U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372448118"/>
                  </a:ext>
                </a:extLst>
              </a:tr>
              <a:tr h="47625">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n-US" sz="1100" u="none" strike="noStrike" dirty="0">
                          <a:effectLst/>
                        </a:rPr>
                        <a:t> </a:t>
                      </a:r>
                      <a:endParaRPr lang="en-US" sz="11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280567187"/>
                  </a:ext>
                </a:extLst>
              </a:tr>
            </a:tbl>
          </a:graphicData>
        </a:graphic>
      </p:graphicFrame>
      <p:sp>
        <p:nvSpPr>
          <p:cNvPr id="9" name="Rectangle 8">
            <a:extLst>
              <a:ext uri="{FF2B5EF4-FFF2-40B4-BE49-F238E27FC236}">
                <a16:creationId xmlns:a16="http://schemas.microsoft.com/office/drawing/2014/main" id="{017D2A97-014E-463F-860A-EDF6CDE324FA}"/>
              </a:ext>
            </a:extLst>
          </p:cNvPr>
          <p:cNvSpPr/>
          <p:nvPr/>
        </p:nvSpPr>
        <p:spPr>
          <a:xfrm>
            <a:off x="3439959" y="994765"/>
            <a:ext cx="3454399" cy="13468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A31274B-EEB8-4969-A45C-F9EB49423C96}"/>
              </a:ext>
            </a:extLst>
          </p:cNvPr>
          <p:cNvSpPr/>
          <p:nvPr/>
        </p:nvSpPr>
        <p:spPr>
          <a:xfrm>
            <a:off x="3433861" y="2419407"/>
            <a:ext cx="3454398" cy="6716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9C77CBB-92DC-458D-971F-022158642806}"/>
              </a:ext>
            </a:extLst>
          </p:cNvPr>
          <p:cNvSpPr/>
          <p:nvPr/>
        </p:nvSpPr>
        <p:spPr>
          <a:xfrm>
            <a:off x="3456484" y="3091062"/>
            <a:ext cx="1182751" cy="29611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FF40C49-85E8-44F7-B391-4C091209D30E}"/>
              </a:ext>
            </a:extLst>
          </p:cNvPr>
          <p:cNvSpPr/>
          <p:nvPr/>
        </p:nvSpPr>
        <p:spPr>
          <a:xfrm>
            <a:off x="4628806" y="3091062"/>
            <a:ext cx="1096630" cy="29611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FE7DB6C-3F29-44D7-AED2-210B38DD2E2C}"/>
              </a:ext>
            </a:extLst>
          </p:cNvPr>
          <p:cNvSpPr/>
          <p:nvPr/>
        </p:nvSpPr>
        <p:spPr>
          <a:xfrm>
            <a:off x="5725436" y="3091062"/>
            <a:ext cx="1182750" cy="29611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5" name="Table 14">
            <a:extLst>
              <a:ext uri="{FF2B5EF4-FFF2-40B4-BE49-F238E27FC236}">
                <a16:creationId xmlns:a16="http://schemas.microsoft.com/office/drawing/2014/main" id="{1757D605-6D6B-4071-B618-F82F53FAE063}"/>
              </a:ext>
            </a:extLst>
          </p:cNvPr>
          <p:cNvGraphicFramePr>
            <a:graphicFrameLocks noGrp="1"/>
          </p:cNvGraphicFramePr>
          <p:nvPr>
            <p:extLst>
              <p:ext uri="{D42A27DB-BD31-4B8C-83A1-F6EECF244321}">
                <p14:modId xmlns:p14="http://schemas.microsoft.com/office/powerpoint/2010/main" val="2987899784"/>
              </p:ext>
            </p:extLst>
          </p:nvPr>
        </p:nvGraphicFramePr>
        <p:xfrm>
          <a:off x="2164615" y="6143666"/>
          <a:ext cx="6527799" cy="466725"/>
        </p:xfrm>
        <a:graphic>
          <a:graphicData uri="http://schemas.openxmlformats.org/drawingml/2006/table">
            <a:tbl>
              <a:tblPr>
                <a:tableStyleId>{5C22544A-7EE6-4342-B048-85BDC9FD1C3A}</a:tableStyleId>
              </a:tblPr>
              <a:tblGrid>
                <a:gridCol w="6527799">
                  <a:extLst>
                    <a:ext uri="{9D8B030D-6E8A-4147-A177-3AD203B41FA5}">
                      <a16:colId xmlns:a16="http://schemas.microsoft.com/office/drawing/2014/main" val="2447594950"/>
                    </a:ext>
                  </a:extLst>
                </a:gridCol>
              </a:tblGrid>
              <a:tr h="0">
                <a:tc>
                  <a:txBody>
                    <a:bodyPr/>
                    <a:lstStyle/>
                    <a:p>
                      <a:pPr algn="l" fontAlgn="t"/>
                      <a:r>
                        <a:rPr lang="en-US" sz="1000" u="none" strike="noStrike" dirty="0">
                          <a:effectLst/>
                        </a:rPr>
                        <a:t>Please note: The valuation was prepared using a measurement date that is 12 months prior to the reporting date, i.e. June 30, 2020 and June 30, 2021, respectively.  Thus, this chart may be used to select an ADC for the fiscal years ending June 30, 2021 and June 30, 2022 to be shown in subsequent exhibits and reporting periods.</a:t>
                      </a:r>
                      <a:endParaRPr lang="en-US" sz="1000" b="0" i="1"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642148144"/>
                  </a:ext>
                </a:extLst>
              </a:tr>
            </a:tbl>
          </a:graphicData>
        </a:graphic>
      </p:graphicFrame>
      <p:sp>
        <p:nvSpPr>
          <p:cNvPr id="16" name="Rectangle 15">
            <a:extLst>
              <a:ext uri="{FF2B5EF4-FFF2-40B4-BE49-F238E27FC236}">
                <a16:creationId xmlns:a16="http://schemas.microsoft.com/office/drawing/2014/main" id="{5E229A8A-42DA-4F37-98AC-8DDE6B6D6D3A}"/>
              </a:ext>
            </a:extLst>
          </p:cNvPr>
          <p:cNvSpPr/>
          <p:nvPr/>
        </p:nvSpPr>
        <p:spPr>
          <a:xfrm>
            <a:off x="2164615" y="6143666"/>
            <a:ext cx="6527798" cy="4667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67819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0F1D912-71D3-47FB-A448-A7EAD353B638}"/>
              </a:ext>
            </a:extLst>
          </p:cNvPr>
          <p:cNvGraphicFramePr>
            <a:graphicFrameLocks noGrp="1"/>
          </p:cNvGraphicFramePr>
          <p:nvPr>
            <p:extLst>
              <p:ext uri="{D42A27DB-BD31-4B8C-83A1-F6EECF244321}">
                <p14:modId xmlns:p14="http://schemas.microsoft.com/office/powerpoint/2010/main" val="1619975471"/>
              </p:ext>
            </p:extLst>
          </p:nvPr>
        </p:nvGraphicFramePr>
        <p:xfrm>
          <a:off x="1225463" y="713799"/>
          <a:ext cx="7704525" cy="5430401"/>
        </p:xfrm>
        <a:graphic>
          <a:graphicData uri="http://schemas.openxmlformats.org/drawingml/2006/table">
            <a:tbl>
              <a:tblPr/>
              <a:tblGrid>
                <a:gridCol w="2472903">
                  <a:extLst>
                    <a:ext uri="{9D8B030D-6E8A-4147-A177-3AD203B41FA5}">
                      <a16:colId xmlns:a16="http://schemas.microsoft.com/office/drawing/2014/main" val="2268283364"/>
                    </a:ext>
                  </a:extLst>
                </a:gridCol>
                <a:gridCol w="715161">
                  <a:extLst>
                    <a:ext uri="{9D8B030D-6E8A-4147-A177-3AD203B41FA5}">
                      <a16:colId xmlns:a16="http://schemas.microsoft.com/office/drawing/2014/main" val="2560717365"/>
                    </a:ext>
                  </a:extLst>
                </a:gridCol>
                <a:gridCol w="49504">
                  <a:extLst>
                    <a:ext uri="{9D8B030D-6E8A-4147-A177-3AD203B41FA5}">
                      <a16:colId xmlns:a16="http://schemas.microsoft.com/office/drawing/2014/main" val="2750210282"/>
                    </a:ext>
                  </a:extLst>
                </a:gridCol>
                <a:gridCol w="1059816">
                  <a:extLst>
                    <a:ext uri="{9D8B030D-6E8A-4147-A177-3AD203B41FA5}">
                      <a16:colId xmlns:a16="http://schemas.microsoft.com/office/drawing/2014/main" val="2160065294"/>
                    </a:ext>
                  </a:extLst>
                </a:gridCol>
                <a:gridCol w="35815">
                  <a:extLst>
                    <a:ext uri="{9D8B030D-6E8A-4147-A177-3AD203B41FA5}">
                      <a16:colId xmlns:a16="http://schemas.microsoft.com/office/drawing/2014/main" val="4168394594"/>
                    </a:ext>
                  </a:extLst>
                </a:gridCol>
                <a:gridCol w="43366">
                  <a:extLst>
                    <a:ext uri="{9D8B030D-6E8A-4147-A177-3AD203B41FA5}">
                      <a16:colId xmlns:a16="http://schemas.microsoft.com/office/drawing/2014/main" val="3886314928"/>
                    </a:ext>
                  </a:extLst>
                </a:gridCol>
                <a:gridCol w="1059816">
                  <a:extLst>
                    <a:ext uri="{9D8B030D-6E8A-4147-A177-3AD203B41FA5}">
                      <a16:colId xmlns:a16="http://schemas.microsoft.com/office/drawing/2014/main" val="3522347045"/>
                    </a:ext>
                  </a:extLst>
                </a:gridCol>
                <a:gridCol w="49504">
                  <a:extLst>
                    <a:ext uri="{9D8B030D-6E8A-4147-A177-3AD203B41FA5}">
                      <a16:colId xmlns:a16="http://schemas.microsoft.com/office/drawing/2014/main" val="1572226493"/>
                    </a:ext>
                  </a:extLst>
                </a:gridCol>
                <a:gridCol w="1059816">
                  <a:extLst>
                    <a:ext uri="{9D8B030D-6E8A-4147-A177-3AD203B41FA5}">
                      <a16:colId xmlns:a16="http://schemas.microsoft.com/office/drawing/2014/main" val="1602139519"/>
                    </a:ext>
                  </a:extLst>
                </a:gridCol>
                <a:gridCol w="49504">
                  <a:extLst>
                    <a:ext uri="{9D8B030D-6E8A-4147-A177-3AD203B41FA5}">
                      <a16:colId xmlns:a16="http://schemas.microsoft.com/office/drawing/2014/main" val="683490997"/>
                    </a:ext>
                  </a:extLst>
                </a:gridCol>
                <a:gridCol w="1059816">
                  <a:extLst>
                    <a:ext uri="{9D8B030D-6E8A-4147-A177-3AD203B41FA5}">
                      <a16:colId xmlns:a16="http://schemas.microsoft.com/office/drawing/2014/main" val="2805391436"/>
                    </a:ext>
                  </a:extLst>
                </a:gridCol>
                <a:gridCol w="49504">
                  <a:extLst>
                    <a:ext uri="{9D8B030D-6E8A-4147-A177-3AD203B41FA5}">
                      <a16:colId xmlns:a16="http://schemas.microsoft.com/office/drawing/2014/main" val="1578018861"/>
                    </a:ext>
                  </a:extLst>
                </a:gridCol>
              </a:tblGrid>
              <a:tr h="324415">
                <a:tc gridSpan="12">
                  <a:txBody>
                    <a:bodyPr/>
                    <a:lstStyle/>
                    <a:p>
                      <a:pPr algn="ctr" fontAlgn="b"/>
                      <a:r>
                        <a:rPr lang="en-US" sz="1400" b="0" i="0" u="none" strike="noStrike" dirty="0">
                          <a:solidFill>
                            <a:schemeClr val="bg1"/>
                          </a:solidFill>
                          <a:effectLst/>
                          <a:latin typeface="Arial" panose="020B0604020202020204" pitchFamily="34" charset="0"/>
                        </a:rPr>
                        <a:t>OPEB Table VII</a:t>
                      </a:r>
                    </a:p>
                  </a:txBody>
                  <a:tcPr marL="6786" marR="6786" marT="6786" marB="0" anchor="b">
                    <a:lnL>
                      <a:noFill/>
                    </a:lnL>
                    <a:lnT>
                      <a:noFill/>
                    </a:lnT>
                    <a:lnB>
                      <a:noFill/>
                    </a:lnB>
                    <a:solidFill>
                      <a:schemeClr val="accent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1267280"/>
                  </a:ext>
                </a:extLst>
              </a:tr>
              <a:tr h="250173">
                <a:tc gridSpan="12">
                  <a:txBody>
                    <a:bodyPr/>
                    <a:lstStyle/>
                    <a:p>
                      <a:pPr algn="ctr" fontAlgn="b"/>
                      <a:r>
                        <a:rPr lang="en-US" sz="1600" b="0" i="0" u="none" strike="noStrike" dirty="0">
                          <a:solidFill>
                            <a:srgbClr val="000000"/>
                          </a:solidFill>
                          <a:effectLst/>
                          <a:latin typeface="Arial" panose="020B0604020202020204" pitchFamily="34" charset="0"/>
                        </a:rPr>
                        <a:t>Sample Client</a:t>
                      </a:r>
                    </a:p>
                  </a:txBody>
                  <a:tcPr marL="6786" marR="6786" marT="6786" marB="0" anchor="b">
                    <a:lnL>
                      <a:noFill/>
                    </a:lnL>
                    <a:lnR>
                      <a:noFill/>
                    </a:lnR>
                    <a:lnT>
                      <a:noFill/>
                    </a:lnT>
                    <a:lnB>
                      <a:noFill/>
                    </a:lnB>
                    <a:solidFill>
                      <a:schemeClr val="accent1">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79760107"/>
                  </a:ext>
                </a:extLst>
              </a:tr>
              <a:tr h="189323">
                <a:tc gridSpan="12">
                  <a:txBody>
                    <a:bodyPr/>
                    <a:lstStyle/>
                    <a:p>
                      <a:pPr algn="ctr" fontAlgn="b"/>
                      <a:r>
                        <a:rPr lang="en-US" sz="1200" b="0" i="0" u="none" strike="noStrike" dirty="0">
                          <a:solidFill>
                            <a:srgbClr val="000000"/>
                          </a:solidFill>
                          <a:effectLst/>
                          <a:latin typeface="Arial" panose="020B0604020202020204" pitchFamily="34" charset="0"/>
                        </a:rPr>
                        <a:t>Schedule of Employer Contributions</a:t>
                      </a:r>
                    </a:p>
                  </a:txBody>
                  <a:tcPr marL="6786" marR="6786" marT="6786" marB="0" anchor="b">
                    <a:lnL>
                      <a:noFill/>
                    </a:lnL>
                    <a:lnR>
                      <a:noFill/>
                    </a:lnR>
                    <a:lnT>
                      <a:noFill/>
                    </a:lnT>
                    <a:lnB>
                      <a:noFill/>
                    </a:lnB>
                    <a:solidFill>
                      <a:schemeClr val="accent1">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59120297"/>
                  </a:ext>
                </a:extLst>
              </a:tr>
              <a:tr h="189323">
                <a:tc gridSpan="12">
                  <a:txBody>
                    <a:bodyPr/>
                    <a:lstStyle/>
                    <a:p>
                      <a:pPr algn="ctr" fontAlgn="b"/>
                      <a:r>
                        <a:rPr lang="en-US" sz="1200" b="0" i="0" u="none" strike="noStrike" dirty="0">
                          <a:solidFill>
                            <a:srgbClr val="000000"/>
                          </a:solidFill>
                          <a:effectLst/>
                          <a:latin typeface="Arial" panose="020B0604020202020204" pitchFamily="34" charset="0"/>
                        </a:rPr>
                        <a:t>Last 10 Fiscal Years</a:t>
                      </a:r>
                    </a:p>
                  </a:txBody>
                  <a:tcPr marL="6786" marR="6786" marT="6786" marB="0" anchor="b">
                    <a:lnL>
                      <a:noFill/>
                    </a:lnL>
                    <a:lnR>
                      <a:noFill/>
                    </a:lnR>
                    <a:lnT>
                      <a:noFill/>
                    </a:lnT>
                    <a:lnB>
                      <a:noFill/>
                    </a:lnB>
                    <a:solidFill>
                      <a:schemeClr val="accent1">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05192030"/>
                  </a:ext>
                </a:extLst>
              </a:tr>
              <a:tr h="170745">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1"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gridSpan="2">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hMerge="1">
                  <a:txBody>
                    <a:bodyPr/>
                    <a:lstStyle/>
                    <a:p>
                      <a:pPr algn="l" fontAlgn="b"/>
                      <a:endParaRPr lang="en-US" sz="800" b="0" i="0" u="none" strike="noStrike">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extLst>
                  <a:ext uri="{0D108BD9-81ED-4DB2-BD59-A6C34878D82A}">
                    <a16:rowId xmlns:a16="http://schemas.microsoft.com/office/drawing/2014/main" val="2294028648"/>
                  </a:ext>
                </a:extLst>
              </a:tr>
              <a:tr h="179281">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1"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gridSpan="10">
                  <a:txBody>
                    <a:bodyPr/>
                    <a:lstStyle/>
                    <a:p>
                      <a:pPr algn="ctr" fontAlgn="b"/>
                      <a:r>
                        <a:rPr lang="en-US" sz="800" b="1" i="0" u="none" strike="noStrike" dirty="0">
                          <a:solidFill>
                            <a:srgbClr val="000000"/>
                          </a:solidFill>
                          <a:effectLst/>
                          <a:latin typeface="Arial" panose="020B0604020202020204" pitchFamily="34" charset="0"/>
                        </a:rPr>
                        <a:t>Fiscal Year Ending</a:t>
                      </a:r>
                    </a:p>
                  </a:txBody>
                  <a:tcPr marL="6786" marR="6786" marT="6786"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21880628"/>
                  </a:ext>
                </a:extLst>
              </a:tr>
              <a:tr h="170745">
                <a:tc>
                  <a:txBody>
                    <a:bodyPr/>
                    <a:lstStyle/>
                    <a:p>
                      <a:pPr algn="l" fontAlgn="b"/>
                      <a:endParaRPr lang="en-US" sz="800" b="1"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1"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r>
                        <a:rPr lang="en-US" sz="800" b="1" i="0" u="none" strike="noStrike" dirty="0">
                          <a:solidFill>
                            <a:srgbClr val="000000"/>
                          </a:solidFill>
                          <a:effectLst/>
                          <a:latin typeface="Arial" panose="020B0604020202020204" pitchFamily="34" charset="0"/>
                        </a:rPr>
                        <a:t> </a:t>
                      </a:r>
                    </a:p>
                  </a:txBody>
                  <a:tcPr marL="6786" marR="6786" marT="6786" marB="0" anchor="b">
                    <a:lnL>
                      <a:noFill/>
                    </a:lnL>
                    <a:lnR>
                      <a:noFill/>
                    </a:lnR>
                    <a:lnT w="12700" cap="flat" cmpd="sng" algn="ctr">
                      <a:solidFill>
                        <a:srgbClr val="000000"/>
                      </a:solidFill>
                      <a:prstDash val="solid"/>
                      <a:round/>
                      <a:headEnd type="none" w="med" len="med"/>
                      <a:tailEnd type="none" w="med" len="med"/>
                    </a:lnT>
                    <a:lnB>
                      <a:noFill/>
                    </a:lnB>
                    <a:solidFill>
                      <a:srgbClr val="BFBFBF"/>
                    </a:solidFill>
                  </a:tcPr>
                </a:tc>
                <a:tc gridSpan="2">
                  <a:txBody>
                    <a:bodyPr/>
                    <a:lstStyle/>
                    <a:p>
                      <a:pPr algn="ctr" fontAlgn="b"/>
                      <a:r>
                        <a:rPr lang="en-US" sz="1100" b="1" i="0" u="none" strike="noStrike" dirty="0">
                          <a:solidFill>
                            <a:srgbClr val="000000"/>
                          </a:solidFill>
                          <a:effectLst/>
                          <a:latin typeface="Arial" panose="020B0604020202020204" pitchFamily="34" charset="0"/>
                        </a:rPr>
                        <a:t>2020</a:t>
                      </a:r>
                    </a:p>
                  </a:txBody>
                  <a:tcPr marL="6786" marR="6786" marT="678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r>
                        <a:rPr lang="en-US" sz="800" b="1" i="0" u="none" strike="noStrike">
                          <a:solidFill>
                            <a:srgbClr val="000000"/>
                          </a:solidFill>
                          <a:effectLst/>
                          <a:latin typeface="Arial" panose="020B0604020202020204" pitchFamily="34" charset="0"/>
                        </a:rPr>
                        <a:t> </a:t>
                      </a:r>
                    </a:p>
                  </a:txBody>
                  <a:tcPr marL="6786" marR="6786" marT="6786" marB="0" anchor="b">
                    <a:lnL>
                      <a:noFill/>
                    </a:lnL>
                    <a:lnR>
                      <a:noFill/>
                    </a:lnR>
                    <a:lnT w="12700" cap="flat" cmpd="sng" algn="ctr">
                      <a:solidFill>
                        <a:srgbClr val="000000"/>
                      </a:solidFill>
                      <a:prstDash val="solid"/>
                      <a:round/>
                      <a:headEnd type="none" w="med" len="med"/>
                      <a:tailEnd type="none" w="med" len="med"/>
                    </a:lnT>
                    <a:lnB>
                      <a:noFill/>
                    </a:lnB>
                    <a:solidFill>
                      <a:srgbClr val="BFBFBF"/>
                    </a:solidFill>
                  </a:tcPr>
                </a:tc>
                <a:tc>
                  <a:txBody>
                    <a:bodyPr/>
                    <a:lstStyle/>
                    <a:p>
                      <a:pPr algn="l" fontAlgn="b"/>
                      <a:r>
                        <a:rPr lang="en-US" sz="1100" b="1" i="0" u="none" strike="noStrike" dirty="0">
                          <a:solidFill>
                            <a:srgbClr val="000000"/>
                          </a:solidFill>
                          <a:effectLst/>
                          <a:latin typeface="Arial" panose="020B0604020202020204" pitchFamily="34" charset="0"/>
                        </a:rPr>
                        <a:t> </a:t>
                      </a:r>
                    </a:p>
                  </a:txBody>
                  <a:tcPr marL="6786" marR="6786" marT="6786" marB="0" anchor="b">
                    <a:lnL>
                      <a:noFill/>
                    </a:lnL>
                    <a:lnR>
                      <a:noFill/>
                    </a:lnR>
                    <a:lnT w="12700" cap="flat" cmpd="sng" algn="ctr">
                      <a:solidFill>
                        <a:srgbClr val="000000"/>
                      </a:solidFill>
                      <a:prstDash val="solid"/>
                      <a:round/>
                      <a:headEnd type="none" w="med" len="med"/>
                      <a:tailEnd type="none" w="med" len="med"/>
                    </a:lnT>
                    <a:lnB>
                      <a:noFill/>
                    </a:lnB>
                    <a:solidFill>
                      <a:srgbClr val="BFBFBF"/>
                    </a:solidFill>
                  </a:tcPr>
                </a:tc>
                <a:tc>
                  <a:txBody>
                    <a:bodyPr/>
                    <a:lstStyle/>
                    <a:p>
                      <a:pPr algn="ctr" fontAlgn="b"/>
                      <a:r>
                        <a:rPr lang="en-US" sz="1100" b="1" i="0" u="none" strike="noStrike" dirty="0">
                          <a:solidFill>
                            <a:srgbClr val="000000"/>
                          </a:solidFill>
                          <a:effectLst/>
                          <a:latin typeface="Arial" panose="020B0604020202020204" pitchFamily="34" charset="0"/>
                        </a:rPr>
                        <a:t>2019</a:t>
                      </a:r>
                    </a:p>
                  </a:txBody>
                  <a:tcPr marL="6786" marR="6786" marT="678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Arial" panose="020B0604020202020204" pitchFamily="34" charset="0"/>
                        </a:rPr>
                        <a:t> </a:t>
                      </a:r>
                    </a:p>
                  </a:txBody>
                  <a:tcPr marL="6786" marR="6786" marT="6786" marB="0" anchor="b">
                    <a:lnL>
                      <a:noFill/>
                    </a:lnL>
                    <a:lnR>
                      <a:noFill/>
                    </a:lnR>
                    <a:lnT w="12700" cap="flat" cmpd="sng" algn="ctr">
                      <a:solidFill>
                        <a:srgbClr val="000000"/>
                      </a:solidFill>
                      <a:prstDash val="solid"/>
                      <a:round/>
                      <a:headEnd type="none" w="med" len="med"/>
                      <a:tailEnd type="none" w="med" len="med"/>
                    </a:lnT>
                    <a:lnB>
                      <a:noFill/>
                    </a:lnB>
                    <a:solidFill>
                      <a:srgbClr val="BFBFBF"/>
                    </a:solidFill>
                  </a:tcPr>
                </a:tc>
                <a:tc>
                  <a:txBody>
                    <a:bodyPr/>
                    <a:lstStyle/>
                    <a:p>
                      <a:pPr algn="ctr" fontAlgn="b"/>
                      <a:r>
                        <a:rPr lang="en-US" sz="1100" b="1" i="0" u="none" strike="noStrike" dirty="0">
                          <a:solidFill>
                            <a:srgbClr val="000000"/>
                          </a:solidFill>
                          <a:effectLst/>
                          <a:latin typeface="Arial" panose="020B0604020202020204" pitchFamily="34" charset="0"/>
                        </a:rPr>
                        <a:t>2018</a:t>
                      </a:r>
                    </a:p>
                  </a:txBody>
                  <a:tcPr marL="6786" marR="6786" marT="678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effectLst/>
                          <a:latin typeface="Arial" panose="020B0604020202020204" pitchFamily="34" charset="0"/>
                        </a:rPr>
                        <a:t> </a:t>
                      </a:r>
                    </a:p>
                  </a:txBody>
                  <a:tcPr marL="6786" marR="6786" marT="6786" marB="0" anchor="b">
                    <a:lnL>
                      <a:noFill/>
                    </a:lnL>
                    <a:lnR>
                      <a:noFill/>
                    </a:lnR>
                    <a:lnT w="12700" cap="flat" cmpd="sng" algn="ctr">
                      <a:solidFill>
                        <a:srgbClr val="000000"/>
                      </a:solidFill>
                      <a:prstDash val="solid"/>
                      <a:round/>
                      <a:headEnd type="none" w="med" len="med"/>
                      <a:tailEnd type="none" w="med" len="med"/>
                    </a:lnT>
                    <a:lnB>
                      <a:noFill/>
                    </a:lnB>
                    <a:solidFill>
                      <a:srgbClr val="BFBFBF"/>
                    </a:solidFill>
                  </a:tcPr>
                </a:tc>
                <a:tc>
                  <a:txBody>
                    <a:bodyPr/>
                    <a:lstStyle/>
                    <a:p>
                      <a:pPr algn="ctr" fontAlgn="b"/>
                      <a:r>
                        <a:rPr lang="en-US" sz="1100" b="1" i="0" u="none" strike="noStrike" dirty="0">
                          <a:solidFill>
                            <a:srgbClr val="000000"/>
                          </a:solidFill>
                          <a:effectLst/>
                          <a:latin typeface="Arial" panose="020B0604020202020204" pitchFamily="34" charset="0"/>
                        </a:rPr>
                        <a:t>2017</a:t>
                      </a:r>
                    </a:p>
                  </a:txBody>
                  <a:tcPr marL="6786" marR="6786" marT="678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dirty="0">
                          <a:solidFill>
                            <a:srgbClr val="000000"/>
                          </a:solidFill>
                          <a:effectLst/>
                          <a:latin typeface="Arial" panose="020B0604020202020204" pitchFamily="34" charset="0"/>
                        </a:rPr>
                        <a:t> </a:t>
                      </a:r>
                    </a:p>
                  </a:txBody>
                  <a:tcPr marL="6786" marR="6786" marT="6786"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127265204"/>
                  </a:ext>
                </a:extLst>
              </a:tr>
              <a:tr h="341448">
                <a:tc>
                  <a:txBody>
                    <a:bodyPr/>
                    <a:lstStyle/>
                    <a:p>
                      <a:pPr algn="l" fontAlgn="b"/>
                      <a:r>
                        <a:rPr lang="en-US" sz="1100" b="0" i="0" u="none" strike="noStrike" dirty="0">
                          <a:solidFill>
                            <a:srgbClr val="000000"/>
                          </a:solidFill>
                          <a:effectLst/>
                          <a:latin typeface="Arial" panose="020B0604020202020204" pitchFamily="34" charset="0"/>
                        </a:rPr>
                        <a:t>Actuarially Determined Contribution (ADC)</a:t>
                      </a:r>
                    </a:p>
                  </a:txBody>
                  <a:tcPr marL="6786" marR="6786" marT="6786" marB="0" anchor="b">
                    <a:lnL>
                      <a:noFill/>
                    </a:lnL>
                    <a:lnR>
                      <a:noFill/>
                    </a:lnR>
                    <a:lnT>
                      <a:noFill/>
                    </a:lnT>
                    <a:lnB>
                      <a:noFill/>
                    </a:lnB>
                    <a:solidFill>
                      <a:schemeClr val="accent1">
                        <a:lumMod val="20000"/>
                        <a:lumOff val="80000"/>
                      </a:schemeClr>
                    </a:solidFill>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solidFill>
                      <a:schemeClr val="accent1">
                        <a:lumMod val="20000"/>
                        <a:lumOff val="80000"/>
                      </a:schemeClr>
                    </a:solidFill>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chemeClr val="accent1">
                        <a:lumMod val="20000"/>
                        <a:lumOff val="80000"/>
                      </a:schemeClr>
                    </a:solidFill>
                  </a:tcPr>
                </a:tc>
                <a:tc gridSpan="2">
                  <a:txBody>
                    <a:bodyPr/>
                    <a:lstStyle/>
                    <a:p>
                      <a:pPr algn="l" fontAlgn="b"/>
                      <a:r>
                        <a:rPr lang="en-US" sz="1100" b="0" i="0" u="none" strike="noStrike" dirty="0">
                          <a:solidFill>
                            <a:srgbClr val="000000"/>
                          </a:solidFill>
                          <a:effectLst/>
                          <a:latin typeface="Arial" panose="020B0604020202020204" pitchFamily="34" charset="0"/>
                        </a:rPr>
                        <a:t> $            275,389 </a:t>
                      </a:r>
                    </a:p>
                  </a:txBody>
                  <a:tcPr marL="6786" marR="6786" marT="6786" marB="0" anchor="b">
                    <a:lnL>
                      <a:noFill/>
                    </a:lnL>
                    <a:lnR>
                      <a:noFill/>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hMerge="1">
                  <a:txBody>
                    <a:bodyPr/>
                    <a:lstStyle/>
                    <a:p>
                      <a:pPr algn="l" fontAlgn="b"/>
                      <a:r>
                        <a:rPr lang="en-US" sz="1100" b="0" i="0" u="none" strike="noStrike">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tc>
                  <a:txBody>
                    <a:bodyPr/>
                    <a:lstStyle/>
                    <a:p>
                      <a:pPr algn="l" fontAlgn="b"/>
                      <a:r>
                        <a:rPr lang="en-US" sz="11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chemeClr val="accent1">
                        <a:lumMod val="20000"/>
                        <a:lumOff val="80000"/>
                      </a:schemeClr>
                    </a:solidFill>
                  </a:tcPr>
                </a:tc>
                <a:tc>
                  <a:txBody>
                    <a:bodyPr/>
                    <a:lstStyle/>
                    <a:p>
                      <a:pPr algn="l" fontAlgn="b"/>
                      <a:r>
                        <a:rPr lang="en-US" sz="1100" b="0" i="0" u="none" strike="noStrike" dirty="0">
                          <a:solidFill>
                            <a:srgbClr val="000000"/>
                          </a:solidFill>
                          <a:effectLst/>
                          <a:latin typeface="Arial" panose="020B0604020202020204" pitchFamily="34" charset="0"/>
                        </a:rPr>
                        <a:t> $           267,368 </a:t>
                      </a:r>
                    </a:p>
                  </a:txBody>
                  <a:tcPr marL="6786" marR="6786" marT="6786" marB="0" anchor="b">
                    <a:lnL>
                      <a:noFill/>
                    </a:lnL>
                    <a:lnR>
                      <a:noFill/>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l" fontAlgn="b"/>
                      <a:r>
                        <a:rPr lang="en-US" sz="11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chemeClr val="accent1">
                        <a:lumMod val="20000"/>
                        <a:lumOff val="80000"/>
                      </a:schemeClr>
                    </a:solidFill>
                  </a:tcPr>
                </a:tc>
                <a:tc>
                  <a:txBody>
                    <a:bodyPr/>
                    <a:lstStyle/>
                    <a:p>
                      <a:pPr algn="l" fontAlgn="b"/>
                      <a:r>
                        <a:rPr lang="en-US" sz="1100" b="0" i="0" u="none" strike="noStrike" dirty="0">
                          <a:solidFill>
                            <a:srgbClr val="000000"/>
                          </a:solidFill>
                          <a:effectLst/>
                          <a:latin typeface="Arial" panose="020B0604020202020204" pitchFamily="34" charset="0"/>
                        </a:rPr>
                        <a:t> $           155,279 </a:t>
                      </a:r>
                    </a:p>
                  </a:txBody>
                  <a:tcPr marL="6786" marR="6786" marT="6786" marB="0" anchor="b">
                    <a:lnL>
                      <a:noFill/>
                    </a:lnL>
                    <a:lnR>
                      <a:noFill/>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l" fontAlgn="b"/>
                      <a:r>
                        <a:rPr lang="en-US" sz="11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chemeClr val="accent1">
                        <a:lumMod val="20000"/>
                        <a:lumOff val="80000"/>
                      </a:schemeClr>
                    </a:solidFill>
                  </a:tcPr>
                </a:tc>
                <a:tc>
                  <a:txBody>
                    <a:bodyPr/>
                    <a:lstStyle/>
                    <a:p>
                      <a:pPr algn="l" fontAlgn="b"/>
                      <a:r>
                        <a:rPr lang="en-US" sz="1100" b="0" i="0" u="none" strike="noStrike" dirty="0">
                          <a:solidFill>
                            <a:srgbClr val="000000"/>
                          </a:solidFill>
                          <a:effectLst/>
                          <a:latin typeface="Arial" panose="020B0604020202020204" pitchFamily="34" charset="0"/>
                        </a:rPr>
                        <a:t> $           155,279 </a:t>
                      </a:r>
                    </a:p>
                  </a:txBody>
                  <a:tcPr marL="6786" marR="6786" marT="6786" marB="0" anchor="b">
                    <a:lnL>
                      <a:noFill/>
                    </a:lnL>
                    <a:lnR>
                      <a:noFill/>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w="6350" cap="flat" cmpd="sng" algn="ctr">
                      <a:solidFill>
                        <a:srgbClr val="000000"/>
                      </a:solidFill>
                      <a:prstDash val="solid"/>
                      <a:round/>
                      <a:headEnd type="none" w="med" len="med"/>
                      <a:tailEnd type="none" w="med" len="med"/>
                    </a:lnT>
                    <a:lnB>
                      <a:noFill/>
                    </a:lnB>
                    <a:solidFill>
                      <a:srgbClr val="BFBFBF"/>
                    </a:solidFill>
                  </a:tcPr>
                </a:tc>
                <a:extLst>
                  <a:ext uri="{0D108BD9-81ED-4DB2-BD59-A6C34878D82A}">
                    <a16:rowId xmlns:a16="http://schemas.microsoft.com/office/drawing/2014/main" val="1884813487"/>
                  </a:ext>
                </a:extLst>
              </a:tr>
              <a:tr h="341448">
                <a:tc>
                  <a:txBody>
                    <a:bodyPr/>
                    <a:lstStyle/>
                    <a:p>
                      <a:pPr algn="l" fontAlgn="b"/>
                      <a:r>
                        <a:rPr lang="en-US" sz="1100" b="0" i="0" u="none" strike="noStrike" dirty="0">
                          <a:solidFill>
                            <a:srgbClr val="000000"/>
                          </a:solidFill>
                          <a:effectLst/>
                          <a:latin typeface="Arial" panose="020B0604020202020204" pitchFamily="34" charset="0"/>
                        </a:rPr>
                        <a:t>Contributions in Relation to the ADC</a:t>
                      </a: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tc gridSpan="2">
                  <a:txBody>
                    <a:bodyPr/>
                    <a:lstStyle/>
                    <a:p>
                      <a:pPr algn="l" fontAlgn="b"/>
                      <a:r>
                        <a:rPr lang="en-US" sz="1100" b="0" i="0" u="none" strike="noStrike" dirty="0">
                          <a:solidFill>
                            <a:srgbClr val="000000"/>
                          </a:solidFill>
                          <a:effectLst/>
                          <a:latin typeface="Arial" panose="020B0604020202020204" pitchFamily="34" charset="0"/>
                        </a:rPr>
                        <a:t>               375,000 </a:t>
                      </a:r>
                    </a:p>
                  </a:txBody>
                  <a:tcPr marL="6786" marR="6786" marT="6786"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r>
                        <a:rPr lang="en-US" sz="11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tc>
                  <a:txBody>
                    <a:bodyPr/>
                    <a:lstStyle/>
                    <a:p>
                      <a:pPr algn="l" fontAlgn="b"/>
                      <a:r>
                        <a:rPr lang="en-US" sz="11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tc>
                  <a:txBody>
                    <a:bodyPr/>
                    <a:lstStyle/>
                    <a:p>
                      <a:pPr algn="l" fontAlgn="b"/>
                      <a:r>
                        <a:rPr lang="en-US" sz="1100" b="0" i="0" u="none" strike="noStrike" dirty="0">
                          <a:solidFill>
                            <a:srgbClr val="000000"/>
                          </a:solidFill>
                          <a:effectLst/>
                          <a:latin typeface="Arial" panose="020B0604020202020204" pitchFamily="34" charset="0"/>
                        </a:rPr>
                        <a:t>              143,500 </a:t>
                      </a:r>
                    </a:p>
                  </a:txBody>
                  <a:tcPr marL="6786" marR="6786" marT="67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tc>
                  <a:txBody>
                    <a:bodyPr/>
                    <a:lstStyle/>
                    <a:p>
                      <a:pPr algn="l" fontAlgn="b"/>
                      <a:r>
                        <a:rPr lang="en-US" sz="1100" b="0" i="0" u="none" strike="noStrike" dirty="0">
                          <a:solidFill>
                            <a:srgbClr val="000000"/>
                          </a:solidFill>
                          <a:effectLst/>
                          <a:latin typeface="Arial" panose="020B0604020202020204" pitchFamily="34" charset="0"/>
                        </a:rPr>
                        <a:t>              155,279 </a:t>
                      </a:r>
                    </a:p>
                  </a:txBody>
                  <a:tcPr marL="6786" marR="6786" marT="67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tc>
                  <a:txBody>
                    <a:bodyPr/>
                    <a:lstStyle/>
                    <a:p>
                      <a:pPr algn="l" fontAlgn="b"/>
                      <a:r>
                        <a:rPr lang="en-US" sz="1100" b="0" i="0" u="none" strike="noStrike" dirty="0">
                          <a:solidFill>
                            <a:srgbClr val="000000"/>
                          </a:solidFill>
                          <a:effectLst/>
                          <a:latin typeface="Arial" panose="020B0604020202020204" pitchFamily="34" charset="0"/>
                        </a:rPr>
                        <a:t>              155,279 </a:t>
                      </a:r>
                    </a:p>
                  </a:txBody>
                  <a:tcPr marL="6786" marR="6786" marT="67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extLst>
                  <a:ext uri="{0D108BD9-81ED-4DB2-BD59-A6C34878D82A}">
                    <a16:rowId xmlns:a16="http://schemas.microsoft.com/office/drawing/2014/main" val="1716097786"/>
                  </a:ext>
                </a:extLst>
              </a:tr>
              <a:tr h="341448">
                <a:tc>
                  <a:txBody>
                    <a:bodyPr/>
                    <a:lstStyle/>
                    <a:p>
                      <a:pPr algn="l" fontAlgn="b"/>
                      <a:r>
                        <a:rPr lang="en-US" sz="1100" b="0" i="0" u="none" strike="noStrike" dirty="0">
                          <a:solidFill>
                            <a:srgbClr val="000000"/>
                          </a:solidFill>
                          <a:effectLst/>
                          <a:latin typeface="Arial" panose="020B0604020202020204" pitchFamily="34" charset="0"/>
                        </a:rPr>
                        <a:t>Contribution Deficiency/(Excess)</a:t>
                      </a:r>
                    </a:p>
                  </a:txBody>
                  <a:tcPr marL="6786" marR="6786" marT="6786" marB="0" anchor="b">
                    <a:lnL>
                      <a:noFill/>
                    </a:lnL>
                    <a:lnR>
                      <a:noFill/>
                    </a:lnR>
                    <a:lnT>
                      <a:noFill/>
                    </a:lnT>
                    <a:lnB>
                      <a:noFill/>
                    </a:lnB>
                    <a:solidFill>
                      <a:schemeClr val="accent1">
                        <a:lumMod val="20000"/>
                        <a:lumOff val="80000"/>
                      </a:schemeClr>
                    </a:solidFill>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solidFill>
                      <a:schemeClr val="accent1">
                        <a:lumMod val="20000"/>
                        <a:lumOff val="80000"/>
                      </a:schemeClr>
                    </a:solidFill>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chemeClr val="accent1">
                        <a:lumMod val="20000"/>
                        <a:lumOff val="80000"/>
                      </a:schemeClr>
                    </a:solidFill>
                  </a:tcPr>
                </a:tc>
                <a:tc gridSpan="2">
                  <a:txBody>
                    <a:bodyPr/>
                    <a:lstStyle/>
                    <a:p>
                      <a:pPr algn="l" fontAlgn="b"/>
                      <a:r>
                        <a:rPr lang="en-US" sz="1100" b="0" i="0" u="none" strike="noStrike" dirty="0">
                          <a:solidFill>
                            <a:srgbClr val="000000"/>
                          </a:solidFill>
                          <a:effectLst/>
                          <a:latin typeface="Arial" panose="020B0604020202020204" pitchFamily="34" charset="0"/>
                        </a:rPr>
                        <a:t> $           (99,611)</a:t>
                      </a:r>
                    </a:p>
                  </a:txBody>
                  <a:tcPr marL="6786" marR="6786" marT="678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b"/>
                      <a:r>
                        <a:rPr lang="en-US" sz="1100" b="0" i="0" u="none" strike="noStrike">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tc>
                  <a:txBody>
                    <a:bodyPr/>
                    <a:lstStyle/>
                    <a:p>
                      <a:pPr algn="l" fontAlgn="b"/>
                      <a:r>
                        <a:rPr lang="en-US" sz="11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chemeClr val="accent1">
                        <a:lumMod val="20000"/>
                        <a:lumOff val="80000"/>
                      </a:schemeClr>
                    </a:solidFill>
                  </a:tcPr>
                </a:tc>
                <a:tc>
                  <a:txBody>
                    <a:bodyPr/>
                    <a:lstStyle/>
                    <a:p>
                      <a:pPr algn="l" fontAlgn="b"/>
                      <a:r>
                        <a:rPr lang="en-US" sz="1100" b="0" i="0" u="none" strike="noStrike" dirty="0">
                          <a:solidFill>
                            <a:srgbClr val="000000"/>
                          </a:solidFill>
                          <a:effectLst/>
                          <a:latin typeface="Arial" panose="020B0604020202020204" pitchFamily="34" charset="0"/>
                        </a:rPr>
                        <a:t> $           123,868 </a:t>
                      </a:r>
                    </a:p>
                  </a:txBody>
                  <a:tcPr marL="6786" marR="6786" marT="678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r>
                        <a:rPr lang="en-US" sz="11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chemeClr val="accent1">
                        <a:lumMod val="20000"/>
                        <a:lumOff val="80000"/>
                      </a:schemeClr>
                    </a:solidFill>
                  </a:tcPr>
                </a:tc>
                <a:tc>
                  <a:txBody>
                    <a:bodyPr/>
                    <a:lstStyle/>
                    <a:p>
                      <a:pPr algn="l" fontAlgn="b"/>
                      <a:r>
                        <a:rPr lang="en-US" sz="1100" b="0" i="0" u="none" strike="noStrike" dirty="0">
                          <a:solidFill>
                            <a:srgbClr val="000000"/>
                          </a:solidFill>
                          <a:effectLst/>
                          <a:latin typeface="Arial" panose="020B0604020202020204" pitchFamily="34" charset="0"/>
                        </a:rPr>
                        <a:t> $                      - </a:t>
                      </a:r>
                    </a:p>
                  </a:txBody>
                  <a:tcPr marL="6786" marR="6786" marT="678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r>
                        <a:rPr lang="en-US" sz="11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chemeClr val="accent1">
                        <a:lumMod val="20000"/>
                        <a:lumOff val="80000"/>
                      </a:schemeClr>
                    </a:solidFill>
                  </a:tcPr>
                </a:tc>
                <a:tc>
                  <a:txBody>
                    <a:bodyPr/>
                    <a:lstStyle/>
                    <a:p>
                      <a:pPr algn="l" fontAlgn="b"/>
                      <a:r>
                        <a:rPr lang="en-US" sz="1100" b="0" i="0" u="none" strike="noStrike" dirty="0">
                          <a:solidFill>
                            <a:srgbClr val="000000"/>
                          </a:solidFill>
                          <a:effectLst/>
                          <a:latin typeface="Arial" panose="020B0604020202020204" pitchFamily="34" charset="0"/>
                        </a:rPr>
                        <a:t> $                      - </a:t>
                      </a:r>
                    </a:p>
                  </a:txBody>
                  <a:tcPr marL="6786" marR="6786" marT="6786"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extLst>
                  <a:ext uri="{0D108BD9-81ED-4DB2-BD59-A6C34878D82A}">
                    <a16:rowId xmlns:a16="http://schemas.microsoft.com/office/drawing/2014/main" val="9854724"/>
                  </a:ext>
                </a:extLst>
              </a:tr>
              <a:tr h="174111">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tc gridSpan="2">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w="25400" cap="flat" cmpd="dbl" algn="ctr">
                      <a:solidFill>
                        <a:srgbClr val="000000"/>
                      </a:solidFill>
                      <a:prstDash val="solid"/>
                      <a:round/>
                      <a:headEnd type="none" w="med" len="med"/>
                      <a:tailEnd type="none" w="med" len="med"/>
                    </a:lnT>
                    <a:lnB>
                      <a:noFill/>
                    </a:lnB>
                  </a:tcPr>
                </a:tc>
                <a:tc hMerge="1">
                  <a:txBody>
                    <a:bodyPr/>
                    <a:lstStyle/>
                    <a:p>
                      <a:pPr algn="l" fontAlgn="b"/>
                      <a:r>
                        <a:rPr lang="en-US" sz="1100" b="0" i="0" u="none" strike="noStrike">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tc>
                  <a:txBody>
                    <a:bodyPr/>
                    <a:lstStyle/>
                    <a:p>
                      <a:pPr algn="l" fontAlgn="b"/>
                      <a:r>
                        <a:rPr lang="en-US" sz="11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extLst>
                  <a:ext uri="{0D108BD9-81ED-4DB2-BD59-A6C34878D82A}">
                    <a16:rowId xmlns:a16="http://schemas.microsoft.com/office/drawing/2014/main" val="603025380"/>
                  </a:ext>
                </a:extLst>
              </a:tr>
              <a:tr h="341448">
                <a:tc>
                  <a:txBody>
                    <a:bodyPr/>
                    <a:lstStyle/>
                    <a:p>
                      <a:pPr algn="l" fontAlgn="b"/>
                      <a:r>
                        <a:rPr lang="en-US" sz="1100" b="0" i="0" u="none" strike="noStrike" dirty="0">
                          <a:solidFill>
                            <a:srgbClr val="000000"/>
                          </a:solidFill>
                          <a:effectLst/>
                          <a:latin typeface="Arial" panose="020B0604020202020204" pitchFamily="34" charset="0"/>
                        </a:rPr>
                        <a:t>Covered-Employee Payroll</a:t>
                      </a: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tc gridSpan="2">
                  <a:txBody>
                    <a:bodyPr/>
                    <a:lstStyle/>
                    <a:p>
                      <a:pPr algn="l" fontAlgn="b"/>
                      <a:r>
                        <a:rPr lang="en-US" sz="1100" b="0" i="0" u="none" strike="noStrike" dirty="0">
                          <a:solidFill>
                            <a:srgbClr val="000000"/>
                          </a:solidFill>
                          <a:effectLst/>
                          <a:latin typeface="Arial" panose="020B0604020202020204" pitchFamily="34" charset="0"/>
                        </a:rPr>
                        <a:t> $         4,827,885 </a:t>
                      </a:r>
                    </a:p>
                  </a:txBody>
                  <a:tcPr marL="6786" marR="6786" marT="6786" marB="0" anchor="b">
                    <a:lnL>
                      <a:noFill/>
                    </a:lnL>
                    <a:lnR>
                      <a:noFill/>
                    </a:lnR>
                    <a:lnT>
                      <a:noFill/>
                    </a:lnT>
                    <a:lnB>
                      <a:noFill/>
                    </a:lnB>
                  </a:tcPr>
                </a:tc>
                <a:tc hMerge="1">
                  <a:txBody>
                    <a:bodyPr/>
                    <a:lstStyle/>
                    <a:p>
                      <a:pPr algn="l" fontAlgn="b"/>
                      <a:r>
                        <a:rPr lang="en-US" sz="1100" b="0" i="0" u="none" strike="noStrike">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tc>
                  <a:txBody>
                    <a:bodyPr/>
                    <a:lstStyle/>
                    <a:p>
                      <a:pPr algn="l" fontAlgn="b"/>
                      <a:r>
                        <a:rPr lang="en-US" sz="11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tc>
                  <a:txBody>
                    <a:bodyPr/>
                    <a:lstStyle/>
                    <a:p>
                      <a:pPr algn="l" fontAlgn="b"/>
                      <a:r>
                        <a:rPr lang="en-US" sz="1100" b="0" i="0" u="none" strike="noStrike" dirty="0">
                          <a:solidFill>
                            <a:srgbClr val="000000"/>
                          </a:solidFill>
                          <a:effectLst/>
                          <a:latin typeface="Arial" panose="020B0604020202020204" pitchFamily="34" charset="0"/>
                        </a:rPr>
                        <a:t> $        4,687,267 </a:t>
                      </a:r>
                    </a:p>
                  </a:txBody>
                  <a:tcPr marL="6786" marR="6786" marT="6786" marB="0" anchor="b">
                    <a:lnL>
                      <a:noFill/>
                    </a:lnL>
                    <a:lnR>
                      <a:noFill/>
                    </a:lnR>
                    <a:lnT>
                      <a:noFill/>
                    </a:lnT>
                    <a:lnB>
                      <a:noFill/>
                    </a:lnB>
                  </a:tcPr>
                </a:tc>
                <a:tc>
                  <a:txBody>
                    <a:bodyPr/>
                    <a:lstStyle/>
                    <a:p>
                      <a:pPr algn="l" fontAlgn="b"/>
                      <a:r>
                        <a:rPr lang="en-US" sz="11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tc>
                  <a:txBody>
                    <a:bodyPr/>
                    <a:lstStyle/>
                    <a:p>
                      <a:pPr algn="l" fontAlgn="b"/>
                      <a:r>
                        <a:rPr lang="en-US" sz="1100" b="0" i="0" u="none" strike="noStrike" dirty="0">
                          <a:solidFill>
                            <a:srgbClr val="000000"/>
                          </a:solidFill>
                          <a:effectLst/>
                          <a:latin typeface="Arial" panose="020B0604020202020204" pitchFamily="34" charset="0"/>
                        </a:rPr>
                        <a:t> $        4,550,745 </a:t>
                      </a:r>
                    </a:p>
                  </a:txBody>
                  <a:tcPr marL="6786" marR="6786" marT="6786" marB="0" anchor="b">
                    <a:lnL>
                      <a:noFill/>
                    </a:lnL>
                    <a:lnR>
                      <a:noFill/>
                    </a:lnR>
                    <a:lnT>
                      <a:noFill/>
                    </a:lnT>
                    <a:lnB>
                      <a:noFill/>
                    </a:lnB>
                  </a:tcPr>
                </a:tc>
                <a:tc>
                  <a:txBody>
                    <a:bodyPr/>
                    <a:lstStyle/>
                    <a:p>
                      <a:pPr algn="l" fontAlgn="b"/>
                      <a:r>
                        <a:rPr lang="en-US" sz="11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tc>
                  <a:txBody>
                    <a:bodyPr/>
                    <a:lstStyle/>
                    <a:p>
                      <a:pPr algn="l" fontAlgn="b"/>
                      <a:r>
                        <a:rPr lang="en-US" sz="1100" b="0" i="0" u="none" strike="noStrike" dirty="0">
                          <a:solidFill>
                            <a:srgbClr val="000000"/>
                          </a:solidFill>
                          <a:effectLst/>
                          <a:latin typeface="Arial" panose="020B0604020202020204" pitchFamily="34" charset="0"/>
                        </a:rPr>
                        <a:t> $        4,418,199 </a:t>
                      </a:r>
                    </a:p>
                  </a:txBody>
                  <a:tcPr marL="6786" marR="6786" marT="6786"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extLst>
                  <a:ext uri="{0D108BD9-81ED-4DB2-BD59-A6C34878D82A}">
                    <a16:rowId xmlns:a16="http://schemas.microsoft.com/office/drawing/2014/main" val="2646943903"/>
                  </a:ext>
                </a:extLst>
              </a:tr>
              <a:tr h="174111">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tc gridSpan="2">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hMerge="1">
                  <a:txBody>
                    <a:bodyPr/>
                    <a:lstStyle/>
                    <a:p>
                      <a:pPr algn="l" fontAlgn="b"/>
                      <a:r>
                        <a:rPr lang="en-US" sz="1100" b="0" i="0" u="none" strike="noStrike">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tc>
                  <a:txBody>
                    <a:bodyPr/>
                    <a:lstStyle/>
                    <a:p>
                      <a:pPr algn="l" fontAlgn="b"/>
                      <a:r>
                        <a:rPr lang="en-US" sz="11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r>
                        <a:rPr lang="en-US" sz="11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r>
                        <a:rPr lang="en-US" sz="11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a:noFill/>
                    </a:lnB>
                    <a:solidFill>
                      <a:srgbClr val="BFBFBF"/>
                    </a:solidFill>
                  </a:tcPr>
                </a:tc>
                <a:extLst>
                  <a:ext uri="{0D108BD9-81ED-4DB2-BD59-A6C34878D82A}">
                    <a16:rowId xmlns:a16="http://schemas.microsoft.com/office/drawing/2014/main" val="4189984797"/>
                  </a:ext>
                </a:extLst>
              </a:tr>
              <a:tr h="341489">
                <a:tc>
                  <a:txBody>
                    <a:bodyPr/>
                    <a:lstStyle/>
                    <a:p>
                      <a:pPr algn="l" fontAlgn="b"/>
                      <a:r>
                        <a:rPr lang="en-US" sz="1100" b="0" i="0" u="none" strike="noStrike" dirty="0">
                          <a:solidFill>
                            <a:srgbClr val="000000"/>
                          </a:solidFill>
                          <a:effectLst/>
                          <a:latin typeface="Arial" panose="020B0604020202020204" pitchFamily="34" charset="0"/>
                        </a:rPr>
                        <a:t>Contributions as a percentage of Covered-Employee Payroll</a:t>
                      </a:r>
                    </a:p>
                  </a:txBody>
                  <a:tcPr marL="6786" marR="6786" marT="6786" marB="0" anchor="b">
                    <a:lnL>
                      <a:noFill/>
                    </a:lnL>
                    <a:lnR>
                      <a:noFill/>
                    </a:lnR>
                    <a:lnT>
                      <a:noFill/>
                    </a:lnT>
                    <a:lnB>
                      <a:noFill/>
                    </a:lnB>
                    <a:solidFill>
                      <a:schemeClr val="accent1">
                        <a:lumMod val="20000"/>
                        <a:lumOff val="80000"/>
                      </a:schemeClr>
                    </a:solidFill>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solidFill>
                      <a:schemeClr val="accent1">
                        <a:lumMod val="20000"/>
                        <a:lumOff val="80000"/>
                      </a:schemeClr>
                    </a:solidFill>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gridSpan="2">
                  <a:txBody>
                    <a:bodyPr/>
                    <a:lstStyle/>
                    <a:p>
                      <a:pPr algn="r" fontAlgn="b"/>
                      <a:r>
                        <a:rPr lang="en-US" sz="1100" b="0" i="0" u="none" strike="noStrike" dirty="0">
                          <a:solidFill>
                            <a:srgbClr val="000000"/>
                          </a:solidFill>
                          <a:effectLst/>
                          <a:latin typeface="Arial" panose="020B0604020202020204" pitchFamily="34" charset="0"/>
                        </a:rPr>
                        <a:t>7.77%</a:t>
                      </a:r>
                    </a:p>
                  </a:txBody>
                  <a:tcPr marL="6786" marR="6786" marT="6786" marB="0" anchor="b">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b"/>
                      <a:r>
                        <a:rPr lang="en-US" sz="1100" b="0" i="0" u="none" strike="noStrike">
                          <a:solidFill>
                            <a:srgbClr val="000000"/>
                          </a:solidFill>
                          <a:effectLst/>
                          <a:latin typeface="Arial" panose="020B0604020202020204" pitchFamily="34" charset="0"/>
                        </a:rPr>
                        <a:t> </a:t>
                      </a:r>
                    </a:p>
                  </a:txBody>
                  <a:tcPr marL="6786" marR="6786" marT="6786" marB="0" anchor="b">
                    <a:lnL>
                      <a:noFill/>
                    </a:lnL>
                    <a:lnR>
                      <a:noFill/>
                    </a:lnR>
                    <a:lnT>
                      <a:noFill/>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1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Arial" panose="020B0604020202020204" pitchFamily="34" charset="0"/>
                        </a:rPr>
                        <a:t>3.06%</a:t>
                      </a:r>
                    </a:p>
                  </a:txBody>
                  <a:tcPr marL="6786" marR="6786" marT="6786" marB="0" anchor="b">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r>
                        <a:rPr lang="en-US" sz="11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Arial" panose="020B0604020202020204" pitchFamily="34" charset="0"/>
                        </a:rPr>
                        <a:t>3.41%</a:t>
                      </a:r>
                    </a:p>
                  </a:txBody>
                  <a:tcPr marL="6786" marR="6786" marT="6786" marB="0" anchor="b">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r>
                        <a:rPr lang="en-US" sz="11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Arial" panose="020B0604020202020204" pitchFamily="34" charset="0"/>
                        </a:rPr>
                        <a:t>3.51%</a:t>
                      </a:r>
                    </a:p>
                  </a:txBody>
                  <a:tcPr marL="6786" marR="6786" marT="6786" marB="0" anchor="b">
                    <a:lnL>
                      <a:noFill/>
                    </a:lnL>
                    <a:lnR>
                      <a:noFill/>
                    </a:lnR>
                    <a:lnT>
                      <a:noFill/>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139757576"/>
                  </a:ext>
                </a:extLst>
              </a:tr>
              <a:tr h="162207">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fontAlgn="b"/>
                      <a:r>
                        <a:rPr lang="en-US" sz="800" b="0" i="0" u="none" strike="noStrike">
                          <a:solidFill>
                            <a:srgbClr val="000000"/>
                          </a:solidFill>
                          <a:effectLst/>
                          <a:latin typeface="Arial" panose="020B0604020202020204" pitchFamily="34" charset="0"/>
                        </a:rPr>
                        <a:t> </a:t>
                      </a:r>
                    </a:p>
                  </a:txBody>
                  <a:tcPr marL="6786" marR="6786" marT="678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91894154"/>
                  </a:ext>
                </a:extLst>
              </a:tr>
              <a:tr h="162207">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gridSpan="2">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hMerge="1">
                  <a:txBody>
                    <a:bodyPr/>
                    <a:lstStyle/>
                    <a:p>
                      <a:pPr algn="l" fontAlgn="b"/>
                      <a:endParaRPr lang="en-US" sz="800" b="0" i="0" u="none" strike="noStrike">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extLst>
                  <a:ext uri="{0D108BD9-81ED-4DB2-BD59-A6C34878D82A}">
                    <a16:rowId xmlns:a16="http://schemas.microsoft.com/office/drawing/2014/main" val="1456375788"/>
                  </a:ext>
                </a:extLst>
              </a:tr>
              <a:tr h="170745">
                <a:tc gridSpan="5">
                  <a:txBody>
                    <a:bodyPr/>
                    <a:lstStyle/>
                    <a:p>
                      <a:pPr algn="l" fontAlgn="b"/>
                      <a:r>
                        <a:rPr lang="en-US" sz="1100" b="1" i="0" u="none" strike="noStrike" dirty="0">
                          <a:solidFill>
                            <a:srgbClr val="000000"/>
                          </a:solidFill>
                          <a:effectLst/>
                          <a:latin typeface="Arial" panose="020B0604020202020204" pitchFamily="34" charset="0"/>
                        </a:rPr>
                        <a:t>Key Methods and Assumption Used to Calculate ADC</a:t>
                      </a:r>
                    </a:p>
                  </a:txBody>
                  <a:tcPr marL="6786" marR="6786" marT="6786"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r>
                        <a:rPr lang="en-US" sz="800" b="0" i="0" u="none" strike="noStrike">
                          <a:solidFill>
                            <a:srgbClr val="000000"/>
                          </a:solidFill>
                          <a:effectLst/>
                          <a:latin typeface="Arial" panose="020B0604020202020204" pitchFamily="34" charset="0"/>
                        </a:rPr>
                        <a:t> </a:t>
                      </a:r>
                    </a:p>
                  </a:txBody>
                  <a:tcPr marL="6786" marR="6786" marT="67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Arial" panose="020B0604020202020204" pitchFamily="34" charset="0"/>
                        </a:rPr>
                        <a:t> </a:t>
                      </a:r>
                    </a:p>
                  </a:txBody>
                  <a:tcPr marL="6786" marR="6786" marT="67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extLst>
                  <a:ext uri="{0D108BD9-81ED-4DB2-BD59-A6C34878D82A}">
                    <a16:rowId xmlns:a16="http://schemas.microsoft.com/office/drawing/2014/main" val="3162886532"/>
                  </a:ext>
                </a:extLst>
              </a:tr>
              <a:tr h="170745">
                <a:tc>
                  <a:txBody>
                    <a:bodyPr/>
                    <a:lstStyle/>
                    <a:p>
                      <a:pPr algn="l" fontAlgn="b"/>
                      <a:r>
                        <a:rPr lang="en-US" sz="1100" b="0" i="0" u="none" strike="noStrike" dirty="0">
                          <a:solidFill>
                            <a:srgbClr val="000000"/>
                          </a:solidFill>
                          <a:effectLst/>
                          <a:latin typeface="Arial" panose="020B0604020202020204" pitchFamily="34" charset="0"/>
                        </a:rPr>
                        <a:t>Actuarial cost method</a:t>
                      </a:r>
                    </a:p>
                  </a:txBody>
                  <a:tcPr marL="6786" marR="6786" marT="6786" marB="0" anchor="b">
                    <a:lnL>
                      <a:noFill/>
                    </a:lnL>
                    <a:lnR>
                      <a:noFill/>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gridSpan="4">
                  <a:txBody>
                    <a:bodyPr/>
                    <a:lstStyle/>
                    <a:p>
                      <a:pPr algn="ctr" fontAlgn="b"/>
                      <a:r>
                        <a:rPr lang="en-US" sz="1100" b="0" i="0" u="none" strike="noStrike" dirty="0">
                          <a:solidFill>
                            <a:srgbClr val="000000"/>
                          </a:solidFill>
                          <a:effectLst/>
                          <a:latin typeface="Arial" panose="020B0604020202020204" pitchFamily="34" charset="0"/>
                        </a:rPr>
                        <a:t>Entry Age Normal</a:t>
                      </a:r>
                    </a:p>
                  </a:txBody>
                  <a:tcPr marL="6786" marR="6786" marT="6786" marB="0" anchor="b">
                    <a:lnL>
                      <a:noFill/>
                    </a:lnL>
                    <a:lnR>
                      <a:noFill/>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gridSpan="3">
                  <a:txBody>
                    <a:bodyPr/>
                    <a:lstStyle/>
                    <a:p>
                      <a:pPr algn="ctr" fontAlgn="b"/>
                      <a:r>
                        <a:rPr lang="en-US" sz="1100" b="0" i="0" u="none" strike="noStrike" dirty="0">
                          <a:solidFill>
                            <a:srgbClr val="000000"/>
                          </a:solidFill>
                          <a:effectLst/>
                          <a:latin typeface="Arial" panose="020B0604020202020204" pitchFamily="34" charset="0"/>
                        </a:rPr>
                        <a:t>Entry Age Normal</a:t>
                      </a:r>
                    </a:p>
                  </a:txBody>
                  <a:tcPr marL="6786" marR="6786" marT="6786" marB="0" anchor="b">
                    <a:lnL>
                      <a:noFill/>
                    </a:lnL>
                    <a:lnR>
                      <a:noFill/>
                    </a:lnR>
                    <a:lnT w="6350" cap="flat" cmpd="sng" algn="ctr">
                      <a:solidFill>
                        <a:srgbClr val="000000"/>
                      </a:solidFill>
                      <a:prstDash val="solid"/>
                      <a:round/>
                      <a:headEnd type="none" w="med" len="med"/>
                      <a:tailEnd type="none" w="med" len="med"/>
                    </a:lnT>
                    <a:lnB>
                      <a:noFill/>
                    </a:lnB>
                    <a:solidFill>
                      <a:schemeClr val="accent1">
                        <a:lumMod val="20000"/>
                        <a:lumOff val="80000"/>
                      </a:schemeClr>
                    </a:solidFill>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extLst>
                  <a:ext uri="{0D108BD9-81ED-4DB2-BD59-A6C34878D82A}">
                    <a16:rowId xmlns:a16="http://schemas.microsoft.com/office/drawing/2014/main" val="4247965411"/>
                  </a:ext>
                </a:extLst>
              </a:tr>
              <a:tr h="170745">
                <a:tc>
                  <a:txBody>
                    <a:bodyPr/>
                    <a:lstStyle/>
                    <a:p>
                      <a:pPr algn="l" fontAlgn="b"/>
                      <a:r>
                        <a:rPr lang="en-US" sz="1100" b="0" i="0" u="none" strike="noStrike" dirty="0">
                          <a:solidFill>
                            <a:srgbClr val="000000"/>
                          </a:solidFill>
                          <a:effectLst/>
                          <a:latin typeface="Arial" panose="020B0604020202020204" pitchFamily="34" charset="0"/>
                        </a:rPr>
                        <a:t>Asset valuation method</a:t>
                      </a:r>
                    </a:p>
                  </a:txBody>
                  <a:tcPr marL="6786" marR="6786" marT="6786"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gridSpan="4">
                  <a:txBody>
                    <a:bodyPr/>
                    <a:lstStyle/>
                    <a:p>
                      <a:pPr algn="ctr" fontAlgn="b"/>
                      <a:r>
                        <a:rPr lang="en-US" sz="1100" b="0" i="0" u="none" strike="noStrike" dirty="0">
                          <a:solidFill>
                            <a:srgbClr val="000000"/>
                          </a:solidFill>
                          <a:effectLst/>
                          <a:latin typeface="Arial" panose="020B0604020202020204" pitchFamily="34" charset="0"/>
                        </a:rPr>
                        <a:t>Market Value</a:t>
                      </a:r>
                    </a:p>
                  </a:txBody>
                  <a:tcPr marL="6786" marR="6786" marT="678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gridSpan="3">
                  <a:txBody>
                    <a:bodyPr/>
                    <a:lstStyle/>
                    <a:p>
                      <a:pPr algn="ctr" fontAlgn="b"/>
                      <a:r>
                        <a:rPr lang="en-US" sz="1100" b="0" i="0" u="none" strike="noStrike" dirty="0">
                          <a:solidFill>
                            <a:srgbClr val="000000"/>
                          </a:solidFill>
                          <a:effectLst/>
                          <a:latin typeface="Arial" panose="020B0604020202020204" pitchFamily="34" charset="0"/>
                        </a:rPr>
                        <a:t>Market Value</a:t>
                      </a:r>
                    </a:p>
                  </a:txBody>
                  <a:tcPr marL="6786" marR="6786" marT="6786"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extLst>
                  <a:ext uri="{0D108BD9-81ED-4DB2-BD59-A6C34878D82A}">
                    <a16:rowId xmlns:a16="http://schemas.microsoft.com/office/drawing/2014/main" val="2318469808"/>
                  </a:ext>
                </a:extLst>
              </a:tr>
              <a:tr h="170745">
                <a:tc>
                  <a:txBody>
                    <a:bodyPr/>
                    <a:lstStyle/>
                    <a:p>
                      <a:pPr algn="l" fontAlgn="b"/>
                      <a:r>
                        <a:rPr lang="en-US" sz="1100" b="0" i="0" u="none" strike="noStrike" dirty="0">
                          <a:solidFill>
                            <a:srgbClr val="000000"/>
                          </a:solidFill>
                          <a:effectLst/>
                          <a:latin typeface="Arial" panose="020B0604020202020204" pitchFamily="34" charset="0"/>
                        </a:rPr>
                        <a:t>Amortization method</a:t>
                      </a:r>
                    </a:p>
                  </a:txBody>
                  <a:tcPr marL="6786" marR="6786" marT="6786" marB="0" anchor="b">
                    <a:lnL>
                      <a:noFill/>
                    </a:lnL>
                    <a:lnR>
                      <a:noFill/>
                    </a:lnR>
                    <a:lnT>
                      <a:noFill/>
                    </a:lnT>
                    <a:lnB>
                      <a:noFill/>
                    </a:lnB>
                    <a:solidFill>
                      <a:schemeClr val="accent1">
                        <a:lumMod val="20000"/>
                        <a:lumOff val="80000"/>
                      </a:schemeClr>
                    </a:solidFill>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solidFill>
                      <a:schemeClr val="accent1">
                        <a:lumMod val="20000"/>
                        <a:lumOff val="80000"/>
                      </a:schemeClr>
                    </a:solidFill>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solidFill>
                      <a:schemeClr val="accent1">
                        <a:lumMod val="20000"/>
                        <a:lumOff val="80000"/>
                      </a:schemeClr>
                    </a:solidFill>
                  </a:tcPr>
                </a:tc>
                <a:tc gridSpan="4">
                  <a:txBody>
                    <a:bodyPr/>
                    <a:lstStyle/>
                    <a:p>
                      <a:pPr algn="ctr" fontAlgn="b"/>
                      <a:r>
                        <a:rPr lang="en-US" sz="1100" b="0" i="0" u="none" strike="noStrike" dirty="0">
                          <a:solidFill>
                            <a:srgbClr val="000000"/>
                          </a:solidFill>
                          <a:effectLst/>
                          <a:latin typeface="Arial" panose="020B0604020202020204" pitchFamily="34" charset="0"/>
                        </a:rPr>
                        <a:t>8 year Level %</a:t>
                      </a:r>
                    </a:p>
                  </a:txBody>
                  <a:tcPr marL="6786" marR="6786" marT="6786" marB="0" anchor="b">
                    <a:lnL>
                      <a:noFill/>
                    </a:lnL>
                    <a:lnR>
                      <a:noFill/>
                    </a:lnR>
                    <a:lnT>
                      <a:noFill/>
                    </a:lnT>
                    <a:lnB>
                      <a:noFill/>
                    </a:lnB>
                    <a:solidFill>
                      <a:schemeClr val="accent1">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solidFill>
                      <a:schemeClr val="accent1">
                        <a:lumMod val="20000"/>
                        <a:lumOff val="80000"/>
                      </a:schemeClr>
                    </a:solidFill>
                  </a:tcPr>
                </a:tc>
                <a:tc gridSpan="3">
                  <a:txBody>
                    <a:bodyPr/>
                    <a:lstStyle/>
                    <a:p>
                      <a:pPr algn="ctr" fontAlgn="b"/>
                      <a:r>
                        <a:rPr lang="en-US" sz="1100" b="0" i="0" u="none" strike="noStrike" dirty="0">
                          <a:solidFill>
                            <a:srgbClr val="000000"/>
                          </a:solidFill>
                          <a:effectLst/>
                          <a:latin typeface="Arial" panose="020B0604020202020204" pitchFamily="34" charset="0"/>
                        </a:rPr>
                        <a:t>30 year Level $</a:t>
                      </a:r>
                    </a:p>
                  </a:txBody>
                  <a:tcPr marL="6786" marR="6786" marT="6786" marB="0" anchor="b">
                    <a:lnL>
                      <a:noFill/>
                    </a:lnL>
                    <a:lnR>
                      <a:noFill/>
                    </a:lnR>
                    <a:lnT>
                      <a:noFill/>
                    </a:lnT>
                    <a:lnB>
                      <a:noFill/>
                    </a:lnB>
                    <a:solidFill>
                      <a:schemeClr val="accent1">
                        <a:lumMod val="20000"/>
                        <a:lumOff val="80000"/>
                      </a:schemeClr>
                    </a:solidFill>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extLst>
                  <a:ext uri="{0D108BD9-81ED-4DB2-BD59-A6C34878D82A}">
                    <a16:rowId xmlns:a16="http://schemas.microsoft.com/office/drawing/2014/main" val="2627266244"/>
                  </a:ext>
                </a:extLst>
              </a:tr>
              <a:tr h="170745">
                <a:tc>
                  <a:txBody>
                    <a:bodyPr/>
                    <a:lstStyle/>
                    <a:p>
                      <a:pPr algn="l" fontAlgn="b"/>
                      <a:r>
                        <a:rPr lang="en-US" sz="1100" b="0" i="0" u="none" strike="noStrike" dirty="0">
                          <a:solidFill>
                            <a:srgbClr val="000000"/>
                          </a:solidFill>
                          <a:effectLst/>
                          <a:latin typeface="Arial" panose="020B0604020202020204" pitchFamily="34" charset="0"/>
                        </a:rPr>
                        <a:t>Discount rate</a:t>
                      </a:r>
                    </a:p>
                  </a:txBody>
                  <a:tcPr marL="6786" marR="6786" marT="6786"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gridSpan="4">
                  <a:txBody>
                    <a:bodyPr/>
                    <a:lstStyle/>
                    <a:p>
                      <a:pPr algn="ctr" fontAlgn="b"/>
                      <a:r>
                        <a:rPr lang="en-US" sz="1100" b="0" i="0" u="none" strike="noStrike" dirty="0">
                          <a:solidFill>
                            <a:srgbClr val="000000"/>
                          </a:solidFill>
                          <a:effectLst/>
                          <a:latin typeface="Arial" panose="020B0604020202020204" pitchFamily="34" charset="0"/>
                        </a:rPr>
                        <a:t>5.00%</a:t>
                      </a:r>
                    </a:p>
                  </a:txBody>
                  <a:tcPr marL="6786" marR="6786" marT="678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gridSpan="3">
                  <a:txBody>
                    <a:bodyPr/>
                    <a:lstStyle/>
                    <a:p>
                      <a:pPr algn="ctr" fontAlgn="b"/>
                      <a:r>
                        <a:rPr lang="en-US" sz="1100" b="0" i="0" u="none" strike="noStrike" dirty="0">
                          <a:solidFill>
                            <a:srgbClr val="000000"/>
                          </a:solidFill>
                          <a:effectLst/>
                          <a:latin typeface="Arial" panose="020B0604020202020204" pitchFamily="34" charset="0"/>
                        </a:rPr>
                        <a:t>5.00%</a:t>
                      </a:r>
                    </a:p>
                  </a:txBody>
                  <a:tcPr marL="6786" marR="6786" marT="6786"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extLst>
                  <a:ext uri="{0D108BD9-81ED-4DB2-BD59-A6C34878D82A}">
                    <a16:rowId xmlns:a16="http://schemas.microsoft.com/office/drawing/2014/main" val="2602635606"/>
                  </a:ext>
                </a:extLst>
              </a:tr>
              <a:tr h="170745">
                <a:tc>
                  <a:txBody>
                    <a:bodyPr/>
                    <a:lstStyle/>
                    <a:p>
                      <a:pPr algn="l" fontAlgn="b"/>
                      <a:r>
                        <a:rPr lang="en-US" sz="1100" b="0" i="0" u="none" strike="noStrike" dirty="0">
                          <a:solidFill>
                            <a:srgbClr val="000000"/>
                          </a:solidFill>
                          <a:effectLst/>
                          <a:latin typeface="Arial" panose="020B0604020202020204" pitchFamily="34" charset="0"/>
                        </a:rPr>
                        <a:t>Amortization growth rate</a:t>
                      </a:r>
                    </a:p>
                  </a:txBody>
                  <a:tcPr marL="6786" marR="6786" marT="6786" marB="0" anchor="b">
                    <a:lnL>
                      <a:noFill/>
                    </a:lnL>
                    <a:lnR>
                      <a:noFill/>
                    </a:lnR>
                    <a:lnT>
                      <a:noFill/>
                    </a:lnT>
                    <a:lnB>
                      <a:noFill/>
                    </a:lnB>
                    <a:solidFill>
                      <a:schemeClr val="accent1">
                        <a:lumMod val="20000"/>
                        <a:lumOff val="80000"/>
                      </a:schemeClr>
                    </a:solidFill>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solidFill>
                      <a:schemeClr val="accent1">
                        <a:lumMod val="20000"/>
                        <a:lumOff val="80000"/>
                      </a:schemeClr>
                    </a:solidFill>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solidFill>
                      <a:schemeClr val="accent1">
                        <a:lumMod val="20000"/>
                        <a:lumOff val="80000"/>
                      </a:schemeClr>
                    </a:solidFill>
                  </a:tcPr>
                </a:tc>
                <a:tc gridSpan="4">
                  <a:txBody>
                    <a:bodyPr/>
                    <a:lstStyle/>
                    <a:p>
                      <a:pPr algn="ctr" fontAlgn="b"/>
                      <a:r>
                        <a:rPr lang="en-US" sz="1100" b="0" i="0" u="none" strike="noStrike" dirty="0">
                          <a:solidFill>
                            <a:srgbClr val="000000"/>
                          </a:solidFill>
                          <a:effectLst/>
                          <a:latin typeface="Arial" panose="020B0604020202020204" pitchFamily="34" charset="0"/>
                        </a:rPr>
                        <a:t>3.00%</a:t>
                      </a:r>
                    </a:p>
                  </a:txBody>
                  <a:tcPr marL="6786" marR="6786" marT="6786" marB="0" anchor="b">
                    <a:lnL>
                      <a:noFill/>
                    </a:lnL>
                    <a:lnR>
                      <a:noFill/>
                    </a:lnR>
                    <a:lnT>
                      <a:noFill/>
                    </a:lnT>
                    <a:lnB>
                      <a:noFill/>
                    </a:lnB>
                    <a:solidFill>
                      <a:schemeClr val="accent1">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solidFill>
                      <a:schemeClr val="accent1">
                        <a:lumMod val="20000"/>
                        <a:lumOff val="80000"/>
                      </a:schemeClr>
                    </a:solidFill>
                  </a:tcPr>
                </a:tc>
                <a:tc gridSpan="3">
                  <a:txBody>
                    <a:bodyPr/>
                    <a:lstStyle/>
                    <a:p>
                      <a:pPr algn="ctr" fontAlgn="b"/>
                      <a:r>
                        <a:rPr lang="en-US" sz="1100" b="0" i="0" u="none" strike="noStrike" dirty="0">
                          <a:solidFill>
                            <a:srgbClr val="000000"/>
                          </a:solidFill>
                          <a:effectLst/>
                          <a:latin typeface="Arial" panose="020B0604020202020204" pitchFamily="34" charset="0"/>
                        </a:rPr>
                        <a:t>N/A</a:t>
                      </a:r>
                    </a:p>
                  </a:txBody>
                  <a:tcPr marL="6786" marR="6786" marT="6786" marB="0" anchor="b">
                    <a:lnL>
                      <a:noFill/>
                    </a:lnL>
                    <a:lnR>
                      <a:noFill/>
                    </a:lnR>
                    <a:lnT>
                      <a:noFill/>
                    </a:lnT>
                    <a:lnB>
                      <a:noFill/>
                    </a:lnB>
                    <a:solidFill>
                      <a:schemeClr val="accent1">
                        <a:lumMod val="20000"/>
                        <a:lumOff val="80000"/>
                      </a:schemeClr>
                    </a:solidFill>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extLst>
                  <a:ext uri="{0D108BD9-81ED-4DB2-BD59-A6C34878D82A}">
                    <a16:rowId xmlns:a16="http://schemas.microsoft.com/office/drawing/2014/main" val="3888662442"/>
                  </a:ext>
                </a:extLst>
              </a:tr>
              <a:tr h="170745">
                <a:tc>
                  <a:txBody>
                    <a:bodyPr/>
                    <a:lstStyle/>
                    <a:p>
                      <a:pPr algn="l" fontAlgn="b"/>
                      <a:r>
                        <a:rPr lang="en-US" sz="1100" b="0" i="0" u="none" strike="noStrike" dirty="0">
                          <a:solidFill>
                            <a:srgbClr val="000000"/>
                          </a:solidFill>
                          <a:effectLst/>
                          <a:latin typeface="Arial" panose="020B0604020202020204" pitchFamily="34" charset="0"/>
                        </a:rPr>
                        <a:t>Inflation</a:t>
                      </a:r>
                    </a:p>
                  </a:txBody>
                  <a:tcPr marL="6786" marR="6786" marT="6786"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gridSpan="4">
                  <a:txBody>
                    <a:bodyPr/>
                    <a:lstStyle/>
                    <a:p>
                      <a:pPr algn="ctr" fontAlgn="b"/>
                      <a:r>
                        <a:rPr lang="en-US" sz="1100" b="0" i="0" u="none" strike="noStrike" dirty="0">
                          <a:solidFill>
                            <a:srgbClr val="000000"/>
                          </a:solidFill>
                          <a:effectLst/>
                          <a:latin typeface="Arial" panose="020B0604020202020204" pitchFamily="34" charset="0"/>
                        </a:rPr>
                        <a:t>2.50%</a:t>
                      </a:r>
                    </a:p>
                  </a:txBody>
                  <a:tcPr marL="6786" marR="6786" marT="6786"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gridSpan="3">
                  <a:txBody>
                    <a:bodyPr/>
                    <a:lstStyle/>
                    <a:p>
                      <a:pPr algn="ctr" fontAlgn="b"/>
                      <a:r>
                        <a:rPr lang="en-US" sz="1100" b="0" i="0" u="none" strike="noStrike" dirty="0">
                          <a:solidFill>
                            <a:srgbClr val="000000"/>
                          </a:solidFill>
                          <a:effectLst/>
                          <a:latin typeface="Arial" panose="020B0604020202020204" pitchFamily="34" charset="0"/>
                        </a:rPr>
                        <a:t>3.00%</a:t>
                      </a:r>
                    </a:p>
                  </a:txBody>
                  <a:tcPr marL="6786" marR="6786" marT="6786"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extLst>
                  <a:ext uri="{0D108BD9-81ED-4DB2-BD59-A6C34878D82A}">
                    <a16:rowId xmlns:a16="http://schemas.microsoft.com/office/drawing/2014/main" val="2907212132"/>
                  </a:ext>
                </a:extLst>
              </a:tr>
              <a:tr h="162207">
                <a:tc>
                  <a:txBody>
                    <a:bodyPr/>
                    <a:lstStyle/>
                    <a:p>
                      <a:pPr algn="l" fontAlgn="b"/>
                      <a:r>
                        <a:rPr lang="en-US" sz="1100" b="0" i="0" u="none" strike="noStrike" dirty="0">
                          <a:solidFill>
                            <a:srgbClr val="000000"/>
                          </a:solidFill>
                          <a:effectLst/>
                          <a:latin typeface="Arial" panose="020B0604020202020204" pitchFamily="34" charset="0"/>
                        </a:rPr>
                        <a:t>Valuation Date</a:t>
                      </a:r>
                    </a:p>
                  </a:txBody>
                  <a:tcPr marL="6786" marR="6786" marT="6786" marB="0" anchor="b">
                    <a:lnL>
                      <a:noFill/>
                    </a:lnL>
                    <a:lnR>
                      <a:noFill/>
                    </a:lnR>
                    <a:lnT>
                      <a:noFill/>
                    </a:lnT>
                    <a:lnB>
                      <a:noFill/>
                    </a:lnB>
                    <a:solidFill>
                      <a:schemeClr val="accent1">
                        <a:lumMod val="20000"/>
                        <a:lumOff val="80000"/>
                      </a:schemeClr>
                    </a:solidFill>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solidFill>
                      <a:schemeClr val="accent1">
                        <a:lumMod val="20000"/>
                        <a:lumOff val="80000"/>
                      </a:schemeClr>
                    </a:solidFill>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solidFill>
                      <a:schemeClr val="accent1">
                        <a:lumMod val="20000"/>
                        <a:lumOff val="80000"/>
                      </a:schemeClr>
                    </a:solidFill>
                  </a:tcPr>
                </a:tc>
                <a:tc gridSpan="4">
                  <a:txBody>
                    <a:bodyPr/>
                    <a:lstStyle/>
                    <a:p>
                      <a:pPr algn="ctr" fontAlgn="b"/>
                      <a:r>
                        <a:rPr lang="en-US" sz="1100" b="0" i="0" u="none" strike="noStrike" dirty="0">
                          <a:solidFill>
                            <a:srgbClr val="000000"/>
                          </a:solidFill>
                          <a:effectLst/>
                          <a:latin typeface="Arial" panose="020B0604020202020204" pitchFamily="34" charset="0"/>
                        </a:rPr>
                        <a:t>June 30, 2018</a:t>
                      </a:r>
                    </a:p>
                  </a:txBody>
                  <a:tcPr marL="6786" marR="6786" marT="6786" marB="0" anchor="b">
                    <a:lnL>
                      <a:noFill/>
                    </a:lnL>
                    <a:lnR>
                      <a:noFill/>
                    </a:lnR>
                    <a:lnT>
                      <a:noFill/>
                    </a:lnT>
                    <a:lnB>
                      <a:noFill/>
                    </a:lnB>
                    <a:solidFill>
                      <a:schemeClr val="accent1">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solidFill>
                      <a:schemeClr val="accent1">
                        <a:lumMod val="20000"/>
                        <a:lumOff val="80000"/>
                      </a:schemeClr>
                    </a:solidFill>
                  </a:tcPr>
                </a:tc>
                <a:tc gridSpan="3">
                  <a:txBody>
                    <a:bodyPr/>
                    <a:lstStyle/>
                    <a:p>
                      <a:pPr algn="ctr" fontAlgn="b"/>
                      <a:r>
                        <a:rPr lang="en-US" sz="1100" b="0" i="0" u="none" strike="noStrike" dirty="0">
                          <a:solidFill>
                            <a:srgbClr val="000000"/>
                          </a:solidFill>
                          <a:effectLst/>
                          <a:latin typeface="Arial" panose="020B0604020202020204" pitchFamily="34" charset="0"/>
                        </a:rPr>
                        <a:t>June 30, 2016</a:t>
                      </a:r>
                    </a:p>
                  </a:txBody>
                  <a:tcPr marL="6786" marR="6786" marT="6786" marB="0" anchor="b">
                    <a:lnL>
                      <a:noFill/>
                    </a:lnL>
                    <a:lnR>
                      <a:noFill/>
                    </a:lnR>
                    <a:lnT>
                      <a:noFill/>
                    </a:lnT>
                    <a:lnB>
                      <a:noFill/>
                    </a:lnB>
                    <a:solidFill>
                      <a:schemeClr val="accent1">
                        <a:lumMod val="20000"/>
                        <a:lumOff val="80000"/>
                      </a:schemeClr>
                    </a:solidFill>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extLst>
                  <a:ext uri="{0D108BD9-81ED-4DB2-BD59-A6C34878D82A}">
                    <a16:rowId xmlns:a16="http://schemas.microsoft.com/office/drawing/2014/main" val="2385167701"/>
                  </a:ext>
                </a:extLst>
              </a:tr>
              <a:tr h="162207">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gridSpan="2">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hMerge="1">
                  <a:txBody>
                    <a:bodyPr/>
                    <a:lstStyle/>
                    <a:p>
                      <a:pPr algn="l" fontAlgn="b"/>
                      <a:endParaRPr lang="en-US" sz="800" b="0" i="0" u="none" strike="noStrike">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6786" marR="6786" marT="6786" marB="0" anchor="b">
                    <a:lnL>
                      <a:noFill/>
                    </a:lnL>
                    <a:lnR>
                      <a:noFill/>
                    </a:lnR>
                    <a:lnT>
                      <a:noFill/>
                    </a:lnT>
                    <a:lnB>
                      <a:noFill/>
                    </a:lnB>
                  </a:tcPr>
                </a:tc>
                <a:extLst>
                  <a:ext uri="{0D108BD9-81ED-4DB2-BD59-A6C34878D82A}">
                    <a16:rowId xmlns:a16="http://schemas.microsoft.com/office/drawing/2014/main" val="293400921"/>
                  </a:ext>
                </a:extLst>
              </a:tr>
            </a:tbl>
          </a:graphicData>
        </a:graphic>
      </p:graphicFrame>
    </p:spTree>
    <p:extLst>
      <p:ext uri="{BB962C8B-B14F-4D97-AF65-F5344CB8AC3E}">
        <p14:creationId xmlns:p14="http://schemas.microsoft.com/office/powerpoint/2010/main" val="2390421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93011BF-7840-4AD5-A1D2-EC36FD81806B}"/>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19</a:t>
            </a:fld>
            <a:endParaRPr lang="en-US" dirty="0"/>
          </a:p>
        </p:txBody>
      </p:sp>
      <p:graphicFrame>
        <p:nvGraphicFramePr>
          <p:cNvPr id="19" name="Content Placeholder 2">
            <a:extLst>
              <a:ext uri="{FF2B5EF4-FFF2-40B4-BE49-F238E27FC236}">
                <a16:creationId xmlns:a16="http://schemas.microsoft.com/office/drawing/2014/main" id="{EB6BFABD-41C5-4D5C-BBA0-8BC5D6F9FBC6}"/>
              </a:ext>
            </a:extLst>
          </p:cNvPr>
          <p:cNvGraphicFramePr>
            <a:graphicFrameLocks noGrp="1"/>
          </p:cNvGraphicFramePr>
          <p:nvPr>
            <p:ph idx="1"/>
            <p:extLst>
              <p:ext uri="{D42A27DB-BD31-4B8C-83A1-F6EECF244321}">
                <p14:modId xmlns:p14="http://schemas.microsoft.com/office/powerpoint/2010/main" val="856304038"/>
              </p:ext>
            </p:extLst>
          </p:nvPr>
        </p:nvGraphicFramePr>
        <p:xfrm>
          <a:off x="494175" y="419207"/>
          <a:ext cx="10697110" cy="5894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38252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86D66-E132-4496-929D-1C2042C417DE}"/>
              </a:ext>
            </a:extLst>
          </p:cNvPr>
          <p:cNvSpPr>
            <a:spLocks noGrp="1"/>
          </p:cNvSpPr>
          <p:nvPr>
            <p:ph type="title"/>
          </p:nvPr>
        </p:nvSpPr>
        <p:spPr>
          <a:xfrm>
            <a:off x="728745" y="419452"/>
            <a:ext cx="8596668" cy="1320800"/>
          </a:xfrm>
        </p:spPr>
        <p:txBody>
          <a:bodyPr/>
          <a:lstStyle/>
          <a:p>
            <a:r>
              <a:rPr lang="en-US" dirty="0">
                <a:solidFill>
                  <a:srgbClr val="339933"/>
                </a:solidFill>
              </a:rPr>
              <a:t>Agenda</a:t>
            </a:r>
          </a:p>
        </p:txBody>
      </p:sp>
      <p:sp>
        <p:nvSpPr>
          <p:cNvPr id="3" name="Content Placeholder 2">
            <a:extLst>
              <a:ext uri="{FF2B5EF4-FFF2-40B4-BE49-F238E27FC236}">
                <a16:creationId xmlns:a16="http://schemas.microsoft.com/office/drawing/2014/main" id="{98A2A9D3-E6E4-422A-A730-B1E55E199848}"/>
              </a:ext>
            </a:extLst>
          </p:cNvPr>
          <p:cNvSpPr>
            <a:spLocks noGrp="1"/>
          </p:cNvSpPr>
          <p:nvPr>
            <p:ph idx="1"/>
          </p:nvPr>
        </p:nvSpPr>
        <p:spPr>
          <a:xfrm>
            <a:off x="1024187" y="1203387"/>
            <a:ext cx="8596668" cy="4912187"/>
          </a:xfrm>
        </p:spPr>
        <p:txBody>
          <a:bodyPr>
            <a:noAutofit/>
          </a:bodyPr>
          <a:lstStyle/>
          <a:p>
            <a:r>
              <a:rPr lang="en-US" sz="2400" dirty="0">
                <a:latin typeface="Lato"/>
              </a:rPr>
              <a:t>Types of Trusts benefits</a:t>
            </a:r>
          </a:p>
          <a:p>
            <a:r>
              <a:rPr lang="en-US" sz="2400" dirty="0">
                <a:latin typeface="Lato"/>
              </a:rPr>
              <a:t>Types of Funding</a:t>
            </a:r>
          </a:p>
          <a:p>
            <a:r>
              <a:rPr lang="en-US" sz="2400" dirty="0">
                <a:latin typeface="Lato"/>
              </a:rPr>
              <a:t>Eligibility for Categorical Aid</a:t>
            </a:r>
          </a:p>
          <a:p>
            <a:r>
              <a:rPr lang="en-US" sz="2400" dirty="0">
                <a:latin typeface="Lato"/>
              </a:rPr>
              <a:t>Trust Contributions and the ADC</a:t>
            </a:r>
          </a:p>
          <a:p>
            <a:r>
              <a:rPr lang="en-US" sz="2400" dirty="0">
                <a:latin typeface="Lato"/>
              </a:rPr>
              <a:t>COBRA and Implicit Rate Subsidy</a:t>
            </a:r>
          </a:p>
          <a:p>
            <a:r>
              <a:rPr lang="en-US" sz="2400" dirty="0">
                <a:latin typeface="Lato"/>
              </a:rPr>
              <a:t>When does a district no longer need valuation/reporting?</a:t>
            </a:r>
          </a:p>
          <a:p>
            <a:r>
              <a:rPr lang="en-US" sz="2400" dirty="0">
                <a:latin typeface="Lato"/>
              </a:rPr>
              <a:t>What happens when…</a:t>
            </a:r>
          </a:p>
          <a:p>
            <a:pPr lvl="1">
              <a:buFont typeface="Courier New" panose="02070309020205020404" pitchFamily="49" charset="0"/>
              <a:buChar char="o"/>
            </a:pPr>
            <a:r>
              <a:rPr lang="en-US" sz="2200" dirty="0">
                <a:latin typeface="Lato"/>
              </a:rPr>
              <a:t>The benefit ends and trust assets still exists?</a:t>
            </a:r>
          </a:p>
          <a:p>
            <a:pPr lvl="1">
              <a:buFont typeface="Courier New" panose="02070309020205020404" pitchFamily="49" charset="0"/>
              <a:buChar char="o"/>
            </a:pPr>
            <a:r>
              <a:rPr lang="en-US" sz="2200" dirty="0">
                <a:latin typeface="Lato"/>
              </a:rPr>
              <a:t>COBRA and Implicit Rate Subsidy still exist?</a:t>
            </a:r>
          </a:p>
          <a:p>
            <a:r>
              <a:rPr lang="en-US" sz="2400" dirty="0">
                <a:latin typeface="Lato"/>
              </a:rPr>
              <a:t>Reallocating Assets</a:t>
            </a:r>
          </a:p>
        </p:txBody>
      </p:sp>
    </p:spTree>
    <p:extLst>
      <p:ext uri="{BB962C8B-B14F-4D97-AF65-F5344CB8AC3E}">
        <p14:creationId xmlns:p14="http://schemas.microsoft.com/office/powerpoint/2010/main" val="374041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84E9C-BCAB-4361-A3EA-9760687CC36B}"/>
              </a:ext>
            </a:extLst>
          </p:cNvPr>
          <p:cNvSpPr>
            <a:spLocks noGrp="1"/>
          </p:cNvSpPr>
          <p:nvPr>
            <p:ph type="title"/>
          </p:nvPr>
        </p:nvSpPr>
        <p:spPr>
          <a:xfrm>
            <a:off x="1158631" y="670169"/>
            <a:ext cx="8686800" cy="1143000"/>
          </a:xfrm>
        </p:spPr>
        <p:txBody>
          <a:bodyPr>
            <a:normAutofit fontScale="90000"/>
          </a:bodyPr>
          <a:lstStyle/>
          <a:p>
            <a:r>
              <a:rPr lang="en-US" dirty="0">
                <a:solidFill>
                  <a:srgbClr val="339933"/>
                </a:solidFill>
              </a:rPr>
              <a:t>OPEB liability when COBRA is all that is offered</a:t>
            </a:r>
          </a:p>
        </p:txBody>
      </p:sp>
      <p:sp>
        <p:nvSpPr>
          <p:cNvPr id="3" name="Content Placeholder 2">
            <a:extLst>
              <a:ext uri="{FF2B5EF4-FFF2-40B4-BE49-F238E27FC236}">
                <a16:creationId xmlns:a16="http://schemas.microsoft.com/office/drawing/2014/main" id="{AED4E7F7-EAE2-46FC-B706-2D2ADC96A974}"/>
              </a:ext>
            </a:extLst>
          </p:cNvPr>
          <p:cNvSpPr>
            <a:spLocks noGrp="1"/>
          </p:cNvSpPr>
          <p:nvPr>
            <p:ph idx="1"/>
          </p:nvPr>
        </p:nvSpPr>
        <p:spPr>
          <a:xfrm>
            <a:off x="1301261" y="2028092"/>
            <a:ext cx="8229600" cy="3459162"/>
          </a:xfrm>
        </p:spPr>
        <p:txBody>
          <a:bodyPr>
            <a:normAutofit/>
          </a:bodyPr>
          <a:lstStyle/>
          <a:p>
            <a:pPr>
              <a:spcBef>
                <a:spcPts val="1200"/>
              </a:spcBef>
            </a:pPr>
            <a:r>
              <a:rPr lang="en-US" sz="2200" dirty="0">
                <a:latin typeface="Lato"/>
              </a:rPr>
              <a:t>Can expect COBRA participants to be limited to a very small group of former employees which could include a range of demographics.</a:t>
            </a:r>
          </a:p>
          <a:p>
            <a:pPr>
              <a:spcBef>
                <a:spcPts val="1200"/>
              </a:spcBef>
            </a:pPr>
            <a:r>
              <a:rPr lang="en-US" sz="2200" dirty="0">
                <a:latin typeface="Lato"/>
              </a:rPr>
              <a:t>If COBRA participation is primarily retirees, continuation will be included in current, historical and future expectations. </a:t>
            </a:r>
          </a:p>
          <a:p>
            <a:pPr>
              <a:spcBef>
                <a:spcPts val="1200"/>
              </a:spcBef>
            </a:pPr>
            <a:r>
              <a:rPr lang="en-US" sz="2200" dirty="0">
                <a:latin typeface="Lato"/>
              </a:rPr>
              <a:t>For some districts, COBRA can become a significant OPEB liability due to the number of retirees/former employees electing to maintain coverage </a:t>
            </a:r>
          </a:p>
          <a:p>
            <a:pPr marL="0" indent="0">
              <a:buNone/>
            </a:pPr>
            <a:endParaRPr lang="en-US" dirty="0"/>
          </a:p>
          <a:p>
            <a:endParaRPr lang="en-US" dirty="0"/>
          </a:p>
        </p:txBody>
      </p:sp>
    </p:spTree>
    <p:extLst>
      <p:ext uri="{BB962C8B-B14F-4D97-AF65-F5344CB8AC3E}">
        <p14:creationId xmlns:p14="http://schemas.microsoft.com/office/powerpoint/2010/main" val="3451776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B46169-8045-4513-99F3-C7743F8F7290}"/>
              </a:ext>
            </a:extLst>
          </p:cNvPr>
          <p:cNvSpPr>
            <a:spLocks noGrp="1"/>
          </p:cNvSpPr>
          <p:nvPr>
            <p:ph type="ctrTitle"/>
          </p:nvPr>
        </p:nvSpPr>
        <p:spPr>
          <a:xfrm>
            <a:off x="1569590" y="3429000"/>
            <a:ext cx="7766936" cy="1646302"/>
          </a:xfrm>
        </p:spPr>
        <p:txBody>
          <a:bodyPr/>
          <a:lstStyle/>
          <a:p>
            <a:pPr algn="ctr"/>
            <a:r>
              <a:rPr lang="en-US" dirty="0">
                <a:solidFill>
                  <a:srgbClr val="339933"/>
                </a:solidFill>
              </a:rPr>
              <a:t>When does a district no longer need valuation/reporting?</a:t>
            </a:r>
            <a:br>
              <a:rPr lang="en-US" dirty="0"/>
            </a:br>
            <a:endParaRPr lang="en-US" dirty="0"/>
          </a:p>
        </p:txBody>
      </p:sp>
    </p:spTree>
    <p:extLst>
      <p:ext uri="{BB962C8B-B14F-4D97-AF65-F5344CB8AC3E}">
        <p14:creationId xmlns:p14="http://schemas.microsoft.com/office/powerpoint/2010/main" val="3015430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93011BF-7840-4AD5-A1D2-EC36FD81806B}"/>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22</a:t>
            </a:fld>
            <a:endParaRPr lang="en-US" dirty="0"/>
          </a:p>
        </p:txBody>
      </p:sp>
      <p:graphicFrame>
        <p:nvGraphicFramePr>
          <p:cNvPr id="19" name="Content Placeholder 2">
            <a:extLst>
              <a:ext uri="{FF2B5EF4-FFF2-40B4-BE49-F238E27FC236}">
                <a16:creationId xmlns:a16="http://schemas.microsoft.com/office/drawing/2014/main" id="{EB6BFABD-41C5-4D5C-BBA0-8BC5D6F9FBC6}"/>
              </a:ext>
            </a:extLst>
          </p:cNvPr>
          <p:cNvGraphicFramePr>
            <a:graphicFrameLocks noGrp="1"/>
          </p:cNvGraphicFramePr>
          <p:nvPr>
            <p:ph idx="1"/>
            <p:extLst>
              <p:ext uri="{D42A27DB-BD31-4B8C-83A1-F6EECF244321}">
                <p14:modId xmlns:p14="http://schemas.microsoft.com/office/powerpoint/2010/main" val="2918160756"/>
              </p:ext>
            </p:extLst>
          </p:nvPr>
        </p:nvGraphicFramePr>
        <p:xfrm>
          <a:off x="494175" y="419207"/>
          <a:ext cx="10697110" cy="5894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31451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CCC89-F853-48E2-974E-3F1303183F00}"/>
              </a:ext>
            </a:extLst>
          </p:cNvPr>
          <p:cNvSpPr>
            <a:spLocks noGrp="1"/>
          </p:cNvSpPr>
          <p:nvPr>
            <p:ph type="title"/>
          </p:nvPr>
        </p:nvSpPr>
        <p:spPr/>
        <p:txBody>
          <a:bodyPr/>
          <a:lstStyle/>
          <a:p>
            <a:r>
              <a:rPr lang="en-US" dirty="0">
                <a:solidFill>
                  <a:srgbClr val="339933"/>
                </a:solidFill>
              </a:rPr>
              <a:t>Valuation Needed?</a:t>
            </a:r>
          </a:p>
        </p:txBody>
      </p:sp>
      <p:sp>
        <p:nvSpPr>
          <p:cNvPr id="3" name="Content Placeholder 2">
            <a:extLst>
              <a:ext uri="{FF2B5EF4-FFF2-40B4-BE49-F238E27FC236}">
                <a16:creationId xmlns:a16="http://schemas.microsoft.com/office/drawing/2014/main" id="{8B9B3DBE-86CF-49F7-A460-085190F19A78}"/>
              </a:ext>
            </a:extLst>
          </p:cNvPr>
          <p:cNvSpPr>
            <a:spLocks noGrp="1"/>
          </p:cNvSpPr>
          <p:nvPr>
            <p:ph idx="1"/>
          </p:nvPr>
        </p:nvSpPr>
        <p:spPr>
          <a:xfrm>
            <a:off x="818011" y="1468927"/>
            <a:ext cx="8044635" cy="4087811"/>
          </a:xfrm>
        </p:spPr>
        <p:txBody>
          <a:bodyPr>
            <a:normAutofit fontScale="92500" lnSpcReduction="10000"/>
          </a:bodyPr>
          <a:lstStyle/>
          <a:p>
            <a:endParaRPr lang="en-US" sz="2400" dirty="0"/>
          </a:p>
          <a:p>
            <a:r>
              <a:rPr lang="en-US" sz="2400" dirty="0">
                <a:latin typeface="Lato"/>
              </a:rPr>
              <a:t>Totally Funded – funded as earned each year</a:t>
            </a:r>
          </a:p>
          <a:p>
            <a:pPr lvl="1">
              <a:buFont typeface="Courier New" panose="02070309020205020404" pitchFamily="49" charset="0"/>
              <a:buChar char="o"/>
            </a:pPr>
            <a:r>
              <a:rPr lang="en-US" sz="2400" dirty="0">
                <a:latin typeface="Lato"/>
              </a:rPr>
              <a:t>Should be totally and fully funded </a:t>
            </a:r>
            <a:br>
              <a:rPr lang="en-US" sz="2400" dirty="0">
                <a:latin typeface="Lato"/>
              </a:rPr>
            </a:br>
            <a:r>
              <a:rPr lang="en-US" sz="2400" dirty="0">
                <a:latin typeface="Lato"/>
              </a:rPr>
              <a:t>(Total benefits earned equals assets)</a:t>
            </a:r>
          </a:p>
          <a:p>
            <a:pPr lvl="1">
              <a:buFont typeface="Courier New" panose="02070309020205020404" pitchFamily="49" charset="0"/>
              <a:buChar char="o"/>
            </a:pPr>
            <a:r>
              <a:rPr lang="en-US" sz="2400" dirty="0">
                <a:latin typeface="Lato"/>
              </a:rPr>
              <a:t>MUST continue funding according to plan each year or it becomes an unfunded or under-funded liability</a:t>
            </a:r>
          </a:p>
          <a:p>
            <a:pPr lvl="1">
              <a:buFont typeface="Courier New" panose="02070309020205020404" pitchFamily="49" charset="0"/>
              <a:buChar char="o"/>
            </a:pPr>
            <a:endParaRPr lang="en-US" sz="2400" dirty="0">
              <a:latin typeface="Lato"/>
            </a:endParaRPr>
          </a:p>
          <a:p>
            <a:pPr marL="457200" lvl="1" indent="0">
              <a:buNone/>
            </a:pPr>
            <a:r>
              <a:rPr lang="en-US" sz="2400" dirty="0">
                <a:latin typeface="Lato"/>
              </a:rPr>
              <a:t>Applies to:</a:t>
            </a:r>
          </a:p>
          <a:p>
            <a:pPr lvl="1">
              <a:buFont typeface="Courier New" panose="02070309020205020404" pitchFamily="49" charset="0"/>
              <a:buChar char="o"/>
            </a:pPr>
            <a:r>
              <a:rPr lang="en-US" sz="2400" dirty="0">
                <a:latin typeface="Lato"/>
              </a:rPr>
              <a:t>Retirement funded trusts</a:t>
            </a:r>
          </a:p>
          <a:p>
            <a:pPr lvl="1">
              <a:buFont typeface="Courier New" panose="02070309020205020404" pitchFamily="49" charset="0"/>
              <a:buChar char="o"/>
            </a:pPr>
            <a:r>
              <a:rPr lang="en-US" sz="2400" dirty="0">
                <a:latin typeface="Lato"/>
              </a:rPr>
              <a:t>Actively funded trusts</a:t>
            </a:r>
          </a:p>
        </p:txBody>
      </p:sp>
    </p:spTree>
    <p:extLst>
      <p:ext uri="{BB962C8B-B14F-4D97-AF65-F5344CB8AC3E}">
        <p14:creationId xmlns:p14="http://schemas.microsoft.com/office/powerpoint/2010/main" val="1732178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CCC89-F853-48E2-974E-3F1303183F00}"/>
              </a:ext>
            </a:extLst>
          </p:cNvPr>
          <p:cNvSpPr>
            <a:spLocks noGrp="1"/>
          </p:cNvSpPr>
          <p:nvPr>
            <p:ph type="title"/>
          </p:nvPr>
        </p:nvSpPr>
        <p:spPr/>
        <p:txBody>
          <a:bodyPr/>
          <a:lstStyle/>
          <a:p>
            <a:r>
              <a:rPr lang="en-US" dirty="0">
                <a:solidFill>
                  <a:srgbClr val="339933"/>
                </a:solidFill>
              </a:rPr>
              <a:t>Valuation Needed?</a:t>
            </a:r>
          </a:p>
        </p:txBody>
      </p:sp>
      <p:sp>
        <p:nvSpPr>
          <p:cNvPr id="3" name="Content Placeholder 2">
            <a:extLst>
              <a:ext uri="{FF2B5EF4-FFF2-40B4-BE49-F238E27FC236}">
                <a16:creationId xmlns:a16="http://schemas.microsoft.com/office/drawing/2014/main" id="{8B9B3DBE-86CF-49F7-A460-085190F19A78}"/>
              </a:ext>
            </a:extLst>
          </p:cNvPr>
          <p:cNvSpPr>
            <a:spLocks noGrp="1"/>
          </p:cNvSpPr>
          <p:nvPr>
            <p:ph idx="1"/>
          </p:nvPr>
        </p:nvSpPr>
        <p:spPr>
          <a:xfrm>
            <a:off x="818011" y="1468927"/>
            <a:ext cx="8044635" cy="4087811"/>
          </a:xfrm>
        </p:spPr>
        <p:txBody>
          <a:bodyPr>
            <a:normAutofit/>
          </a:bodyPr>
          <a:lstStyle/>
          <a:p>
            <a:endParaRPr lang="en-US" sz="2400" dirty="0"/>
          </a:p>
          <a:p>
            <a:r>
              <a:rPr lang="en-US" sz="2400" dirty="0">
                <a:latin typeface="Lato"/>
              </a:rPr>
              <a:t>No longer have an obligation – no one eligible to receive a benefit, minimal/nil COBRA participation</a:t>
            </a:r>
          </a:p>
          <a:p>
            <a:pPr lvl="1">
              <a:buFont typeface="Courier New" panose="02070309020205020404" pitchFamily="49" charset="0"/>
              <a:buChar char="o"/>
            </a:pPr>
            <a:r>
              <a:rPr lang="en-US" sz="2200" dirty="0">
                <a:latin typeface="Lato"/>
              </a:rPr>
              <a:t>May have still have assets in the trust but obligation is not significant to warrant itemization on financials</a:t>
            </a:r>
          </a:p>
          <a:p>
            <a:r>
              <a:rPr lang="en-US" sz="2400" dirty="0">
                <a:latin typeface="Lato"/>
              </a:rPr>
              <a:t>Immaterial benefit</a:t>
            </a:r>
          </a:p>
        </p:txBody>
      </p:sp>
    </p:spTree>
    <p:extLst>
      <p:ext uri="{BB962C8B-B14F-4D97-AF65-F5344CB8AC3E}">
        <p14:creationId xmlns:p14="http://schemas.microsoft.com/office/powerpoint/2010/main" val="770086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19AD0-99F3-41BA-8252-327E3E915545}"/>
              </a:ext>
            </a:extLst>
          </p:cNvPr>
          <p:cNvSpPr>
            <a:spLocks noGrp="1"/>
          </p:cNvSpPr>
          <p:nvPr>
            <p:ph type="title"/>
          </p:nvPr>
        </p:nvSpPr>
        <p:spPr/>
        <p:txBody>
          <a:bodyPr/>
          <a:lstStyle/>
          <a:p>
            <a:r>
              <a:rPr lang="en-US" b="1" dirty="0">
                <a:solidFill>
                  <a:srgbClr val="00B050"/>
                </a:solidFill>
              </a:rPr>
              <a:t>Materiality</a:t>
            </a:r>
          </a:p>
        </p:txBody>
      </p:sp>
      <p:sp>
        <p:nvSpPr>
          <p:cNvPr id="3" name="Content Placeholder 2">
            <a:extLst>
              <a:ext uri="{FF2B5EF4-FFF2-40B4-BE49-F238E27FC236}">
                <a16:creationId xmlns:a16="http://schemas.microsoft.com/office/drawing/2014/main" id="{B53F414A-C3EA-41BC-AEA0-420C39583FF7}"/>
              </a:ext>
            </a:extLst>
          </p:cNvPr>
          <p:cNvSpPr>
            <a:spLocks noGrp="1"/>
          </p:cNvSpPr>
          <p:nvPr>
            <p:ph idx="1"/>
          </p:nvPr>
        </p:nvSpPr>
        <p:spPr>
          <a:xfrm>
            <a:off x="677334" y="1770184"/>
            <a:ext cx="4872892" cy="4067908"/>
          </a:xfrm>
        </p:spPr>
        <p:txBody>
          <a:bodyPr>
            <a:normAutofit/>
          </a:bodyPr>
          <a:lstStyle/>
          <a:p>
            <a:r>
              <a:rPr lang="en-US" sz="2000" dirty="0">
                <a:latin typeface="Lato"/>
              </a:rPr>
              <a:t>Financial statement items are material if they could influence the economic decisions of users.</a:t>
            </a:r>
          </a:p>
          <a:p>
            <a:r>
              <a:rPr lang="en-US" sz="2000" dirty="0">
                <a:latin typeface="Lato"/>
              </a:rPr>
              <a:t>An obligation isn’t required to be identified if the net impact of doing so has such a small effect on the financial statements that a reader of the financial statements would not be misled.</a:t>
            </a:r>
          </a:p>
          <a:p>
            <a:r>
              <a:rPr lang="en-US" sz="2000" dirty="0">
                <a:latin typeface="Lato"/>
              </a:rPr>
              <a:t>Determination of immateriality of an OPEB or pension benefit obligation should be </a:t>
            </a:r>
            <a:r>
              <a:rPr lang="en-US" sz="2000" u="sng" dirty="0">
                <a:latin typeface="Lato"/>
              </a:rPr>
              <a:t>determined by the auditor</a:t>
            </a:r>
            <a:r>
              <a:rPr lang="en-US" sz="2000" dirty="0">
                <a:latin typeface="Lato"/>
              </a:rPr>
              <a:t>. </a:t>
            </a:r>
          </a:p>
          <a:p>
            <a:endParaRPr lang="en-US" sz="2000" dirty="0"/>
          </a:p>
        </p:txBody>
      </p:sp>
      <p:pic>
        <p:nvPicPr>
          <p:cNvPr id="2050" name="Picture 2" descr="Image result for materiality">
            <a:extLst>
              <a:ext uri="{FF2B5EF4-FFF2-40B4-BE49-F238E27FC236}">
                <a16:creationId xmlns:a16="http://schemas.microsoft.com/office/drawing/2014/main" id="{288FACC5-3144-455B-96FC-075E072FE2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4909" y="2356338"/>
            <a:ext cx="43434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7507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5F68D-6638-4CEF-8EE1-571DD61DCEEE}"/>
              </a:ext>
            </a:extLst>
          </p:cNvPr>
          <p:cNvSpPr>
            <a:spLocks noGrp="1"/>
          </p:cNvSpPr>
          <p:nvPr>
            <p:ph type="title"/>
          </p:nvPr>
        </p:nvSpPr>
        <p:spPr/>
        <p:txBody>
          <a:bodyPr/>
          <a:lstStyle/>
          <a:p>
            <a:r>
              <a:rPr lang="en-US" b="1" dirty="0">
                <a:solidFill>
                  <a:srgbClr val="00B050"/>
                </a:solidFill>
              </a:rPr>
              <a:t>Changes Impacting Total Liability</a:t>
            </a:r>
          </a:p>
        </p:txBody>
      </p:sp>
      <p:sp>
        <p:nvSpPr>
          <p:cNvPr id="3" name="Content Placeholder 2">
            <a:extLst>
              <a:ext uri="{FF2B5EF4-FFF2-40B4-BE49-F238E27FC236}">
                <a16:creationId xmlns:a16="http://schemas.microsoft.com/office/drawing/2014/main" id="{3374A8FC-F7AB-42E3-AE4B-262CA7711EC7}"/>
              </a:ext>
            </a:extLst>
          </p:cNvPr>
          <p:cNvSpPr>
            <a:spLocks noGrp="1"/>
          </p:cNvSpPr>
          <p:nvPr>
            <p:ph idx="1"/>
          </p:nvPr>
        </p:nvSpPr>
        <p:spPr>
          <a:xfrm>
            <a:off x="758422" y="1565275"/>
            <a:ext cx="8694775" cy="4495800"/>
          </a:xfrm>
        </p:spPr>
        <p:txBody>
          <a:bodyPr>
            <a:noAutofit/>
          </a:bodyPr>
          <a:lstStyle/>
          <a:p>
            <a:pPr marL="0" indent="0">
              <a:buNone/>
            </a:pPr>
            <a:r>
              <a:rPr lang="en-US" sz="2400" dirty="0">
                <a:latin typeface="Lato"/>
              </a:rPr>
              <a:t>The </a:t>
            </a:r>
            <a:r>
              <a:rPr lang="en-US" sz="2400" u="sng" dirty="0">
                <a:latin typeface="Lato"/>
              </a:rPr>
              <a:t>auditor</a:t>
            </a:r>
            <a:r>
              <a:rPr lang="en-US" sz="2400" dirty="0">
                <a:latin typeface="Lato"/>
              </a:rPr>
              <a:t> is not able to make a decision regarding </a:t>
            </a:r>
            <a:r>
              <a:rPr lang="en-US" sz="2400" u="sng" dirty="0">
                <a:latin typeface="Lato"/>
              </a:rPr>
              <a:t>materiality</a:t>
            </a:r>
            <a:r>
              <a:rPr lang="en-US" sz="2400" dirty="0">
                <a:latin typeface="Lato"/>
              </a:rPr>
              <a:t> until they are aware of the amount of the liability.  </a:t>
            </a:r>
          </a:p>
          <a:p>
            <a:r>
              <a:rPr lang="en-US" sz="2400" dirty="0">
                <a:latin typeface="Lato"/>
              </a:rPr>
              <a:t>Two situations currently exist:</a:t>
            </a:r>
          </a:p>
          <a:p>
            <a:pPr lvl="1">
              <a:buFont typeface="Courier New" panose="02070309020205020404" pitchFamily="49" charset="0"/>
              <a:buChar char="o"/>
            </a:pPr>
            <a:r>
              <a:rPr lang="en-US" sz="2400" dirty="0">
                <a:latin typeface="Lato"/>
              </a:rPr>
              <a:t>Significant changes are occurring that may cause the benefit and its related obligation to increase or decrease substantially over time and in some cases be eliminated after a number of years.</a:t>
            </a:r>
          </a:p>
          <a:p>
            <a:pPr lvl="1">
              <a:buFont typeface="Courier New" panose="02070309020205020404" pitchFamily="49" charset="0"/>
              <a:buChar char="o"/>
            </a:pPr>
            <a:r>
              <a:rPr lang="en-US" sz="2400" dirty="0">
                <a:latin typeface="Lato"/>
              </a:rPr>
              <a:t>New benefit added or change in </a:t>
            </a:r>
            <a:r>
              <a:rPr lang="en-US" sz="2400" u="sng" dirty="0">
                <a:latin typeface="Lato"/>
              </a:rPr>
              <a:t>retiree utilization</a:t>
            </a:r>
          </a:p>
          <a:p>
            <a:pPr marL="457200" lvl="1" indent="0">
              <a:buNone/>
            </a:pPr>
            <a:endParaRPr lang="en-US" sz="2400" dirty="0"/>
          </a:p>
        </p:txBody>
      </p:sp>
    </p:spTree>
    <p:extLst>
      <p:ext uri="{BB962C8B-B14F-4D97-AF65-F5344CB8AC3E}">
        <p14:creationId xmlns:p14="http://schemas.microsoft.com/office/powerpoint/2010/main" val="3359196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93011BF-7840-4AD5-A1D2-EC36FD81806B}"/>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27</a:t>
            </a:fld>
            <a:endParaRPr lang="en-US" dirty="0"/>
          </a:p>
        </p:txBody>
      </p:sp>
      <p:graphicFrame>
        <p:nvGraphicFramePr>
          <p:cNvPr id="19" name="Content Placeholder 2">
            <a:extLst>
              <a:ext uri="{FF2B5EF4-FFF2-40B4-BE49-F238E27FC236}">
                <a16:creationId xmlns:a16="http://schemas.microsoft.com/office/drawing/2014/main" id="{EB6BFABD-41C5-4D5C-BBA0-8BC5D6F9FBC6}"/>
              </a:ext>
            </a:extLst>
          </p:cNvPr>
          <p:cNvGraphicFramePr>
            <a:graphicFrameLocks noGrp="1"/>
          </p:cNvGraphicFramePr>
          <p:nvPr>
            <p:ph idx="1"/>
            <p:extLst>
              <p:ext uri="{D42A27DB-BD31-4B8C-83A1-F6EECF244321}">
                <p14:modId xmlns:p14="http://schemas.microsoft.com/office/powerpoint/2010/main" val="1670665969"/>
              </p:ext>
            </p:extLst>
          </p:nvPr>
        </p:nvGraphicFramePr>
        <p:xfrm>
          <a:off x="494175" y="136525"/>
          <a:ext cx="10697110" cy="5894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842201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A73C2-A926-4F84-A8C7-ACED38B2D498}"/>
              </a:ext>
            </a:extLst>
          </p:cNvPr>
          <p:cNvSpPr>
            <a:spLocks noGrp="1"/>
          </p:cNvSpPr>
          <p:nvPr>
            <p:ph type="title"/>
          </p:nvPr>
        </p:nvSpPr>
        <p:spPr/>
        <p:txBody>
          <a:bodyPr>
            <a:normAutofit fontScale="90000"/>
          </a:bodyPr>
          <a:lstStyle/>
          <a:p>
            <a:r>
              <a:rPr lang="en-US" dirty="0">
                <a:solidFill>
                  <a:srgbClr val="339933"/>
                </a:solidFill>
              </a:rPr>
              <a:t>Valuation may not be needed, but…</a:t>
            </a:r>
            <a:br>
              <a:rPr lang="en-US" dirty="0">
                <a:solidFill>
                  <a:srgbClr val="339933"/>
                </a:solidFill>
              </a:rPr>
            </a:br>
            <a:r>
              <a:rPr lang="en-US" dirty="0">
                <a:solidFill>
                  <a:srgbClr val="339933"/>
                </a:solidFill>
              </a:rPr>
              <a:t>Do I need to show on financial statements?</a:t>
            </a:r>
          </a:p>
        </p:txBody>
      </p:sp>
      <p:sp>
        <p:nvSpPr>
          <p:cNvPr id="3" name="Content Placeholder 2">
            <a:extLst>
              <a:ext uri="{FF2B5EF4-FFF2-40B4-BE49-F238E27FC236}">
                <a16:creationId xmlns:a16="http://schemas.microsoft.com/office/drawing/2014/main" id="{10DD3097-7E6E-4029-A2AA-424578A40AF5}"/>
              </a:ext>
            </a:extLst>
          </p:cNvPr>
          <p:cNvSpPr>
            <a:spLocks noGrp="1"/>
          </p:cNvSpPr>
          <p:nvPr>
            <p:ph idx="1"/>
          </p:nvPr>
        </p:nvSpPr>
        <p:spPr>
          <a:xfrm>
            <a:off x="896409" y="2208214"/>
            <a:ext cx="8596668" cy="2014870"/>
          </a:xfrm>
        </p:spPr>
        <p:txBody>
          <a:bodyPr>
            <a:normAutofit lnSpcReduction="10000"/>
          </a:bodyPr>
          <a:lstStyle/>
          <a:p>
            <a:r>
              <a:rPr lang="en-US" sz="2200" dirty="0">
                <a:latin typeface="Lato"/>
              </a:rPr>
              <a:t>Totally Funded </a:t>
            </a:r>
          </a:p>
          <a:p>
            <a:r>
              <a:rPr lang="en-US" sz="2200" dirty="0">
                <a:latin typeface="Lato"/>
              </a:rPr>
              <a:t>No longer have an obligation – no one eligible to receive a benefit, minimal/nil COBRA participation</a:t>
            </a:r>
          </a:p>
          <a:p>
            <a:r>
              <a:rPr lang="en-US" sz="2200" dirty="0">
                <a:latin typeface="Lato"/>
              </a:rPr>
              <a:t>Immaterial benefit – obligation is less than what auditor considers material</a:t>
            </a:r>
          </a:p>
          <a:p>
            <a:endParaRPr lang="en-US" dirty="0"/>
          </a:p>
        </p:txBody>
      </p:sp>
    </p:spTree>
    <p:extLst>
      <p:ext uri="{BB962C8B-B14F-4D97-AF65-F5344CB8AC3E}">
        <p14:creationId xmlns:p14="http://schemas.microsoft.com/office/powerpoint/2010/main" val="39529534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93011BF-7840-4AD5-A1D2-EC36FD81806B}"/>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29</a:t>
            </a:fld>
            <a:endParaRPr lang="en-US" dirty="0"/>
          </a:p>
        </p:txBody>
      </p:sp>
      <p:graphicFrame>
        <p:nvGraphicFramePr>
          <p:cNvPr id="19" name="Content Placeholder 2">
            <a:extLst>
              <a:ext uri="{FF2B5EF4-FFF2-40B4-BE49-F238E27FC236}">
                <a16:creationId xmlns:a16="http://schemas.microsoft.com/office/drawing/2014/main" id="{EB6BFABD-41C5-4D5C-BBA0-8BC5D6F9FBC6}"/>
              </a:ext>
            </a:extLst>
          </p:cNvPr>
          <p:cNvGraphicFramePr>
            <a:graphicFrameLocks noGrp="1"/>
          </p:cNvGraphicFramePr>
          <p:nvPr>
            <p:ph idx="1"/>
            <p:extLst>
              <p:ext uri="{D42A27DB-BD31-4B8C-83A1-F6EECF244321}">
                <p14:modId xmlns:p14="http://schemas.microsoft.com/office/powerpoint/2010/main" val="858801362"/>
              </p:ext>
            </p:extLst>
          </p:nvPr>
        </p:nvGraphicFramePr>
        <p:xfrm>
          <a:off x="494175" y="136525"/>
          <a:ext cx="10697110" cy="5894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28226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AutoShape 6">
            <a:extLst>
              <a:ext uri="{FF2B5EF4-FFF2-40B4-BE49-F238E27FC236}">
                <a16:creationId xmlns:a16="http://schemas.microsoft.com/office/drawing/2014/main" id="{99398B5A-998C-40C7-9D8D-28B37B9022EB}"/>
              </a:ext>
            </a:extLst>
          </p:cNvPr>
          <p:cNvSpPr>
            <a:spLocks noChangeArrowheads="1"/>
          </p:cNvSpPr>
          <p:nvPr/>
        </p:nvSpPr>
        <p:spPr bwMode="auto">
          <a:xfrm rot="16200000">
            <a:off x="2992993" y="4496257"/>
            <a:ext cx="665629" cy="1035424"/>
          </a:xfrm>
          <a:prstGeom prst="downArrow">
            <a:avLst>
              <a:gd name="adj1" fmla="val 50000"/>
              <a:gd name="adj2" fmla="val 50246"/>
            </a:avLst>
          </a:prstGeom>
          <a:solidFill>
            <a:srgbClr val="0099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747" dirty="0"/>
          </a:p>
        </p:txBody>
      </p:sp>
      <p:sp>
        <p:nvSpPr>
          <p:cNvPr id="5127" name="AutoShape 7">
            <a:extLst>
              <a:ext uri="{FF2B5EF4-FFF2-40B4-BE49-F238E27FC236}">
                <a16:creationId xmlns:a16="http://schemas.microsoft.com/office/drawing/2014/main" id="{849439B1-E5E7-4F7C-907E-3CF7EE93A9FD}"/>
              </a:ext>
            </a:extLst>
          </p:cNvPr>
          <p:cNvSpPr>
            <a:spLocks noChangeArrowheads="1"/>
          </p:cNvSpPr>
          <p:nvPr/>
        </p:nvSpPr>
        <p:spPr bwMode="auto">
          <a:xfrm rot="16200000">
            <a:off x="2896500" y="2429932"/>
            <a:ext cx="665629" cy="947598"/>
          </a:xfrm>
          <a:prstGeom prst="downArrow">
            <a:avLst>
              <a:gd name="adj1" fmla="val 50000"/>
              <a:gd name="adj2" fmla="val 50248"/>
            </a:avLst>
          </a:prstGeom>
          <a:solidFill>
            <a:srgbClr val="0099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747" dirty="0"/>
          </a:p>
        </p:txBody>
      </p:sp>
      <p:cxnSp>
        <p:nvCxnSpPr>
          <p:cNvPr id="5132" name="Straight Connector 2">
            <a:extLst>
              <a:ext uri="{FF2B5EF4-FFF2-40B4-BE49-F238E27FC236}">
                <a16:creationId xmlns:a16="http://schemas.microsoft.com/office/drawing/2014/main" id="{97946E8A-5D93-4895-9E2F-24FA65A0AFDB}"/>
              </a:ext>
            </a:extLst>
          </p:cNvPr>
          <p:cNvCxnSpPr>
            <a:cxnSpLocks noChangeShapeType="1"/>
          </p:cNvCxnSpPr>
          <p:nvPr/>
        </p:nvCxnSpPr>
        <p:spPr bwMode="auto">
          <a:xfrm>
            <a:off x="1954306" y="4241006"/>
            <a:ext cx="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33" name="Straight Connector 4">
            <a:extLst>
              <a:ext uri="{FF2B5EF4-FFF2-40B4-BE49-F238E27FC236}">
                <a16:creationId xmlns:a16="http://schemas.microsoft.com/office/drawing/2014/main" id="{42551EAD-AD68-401E-A2A9-048ED71C3CD0}"/>
              </a:ext>
            </a:extLst>
          </p:cNvPr>
          <p:cNvCxnSpPr>
            <a:cxnSpLocks noChangeShapeType="1"/>
          </p:cNvCxnSpPr>
          <p:nvPr/>
        </p:nvCxnSpPr>
        <p:spPr bwMode="auto">
          <a:xfrm>
            <a:off x="1954306" y="4241006"/>
            <a:ext cx="8431306" cy="0"/>
          </a:xfrm>
          <a:prstGeom prst="line">
            <a:avLst/>
          </a:prstGeom>
          <a:ln>
            <a:headEnd/>
            <a:tailEnd/>
          </a:ln>
          <a:extLst>
            <a:ext uri="{909E8E84-426E-40DD-AFC4-6F175D3DCCD1}">
              <a14:hiddenFill xmlns:a14="http://schemas.microsoft.com/office/drawing/2010/main">
                <a:noFill/>
              </a14:hiddenFill>
            </a:ext>
          </a:extLst>
        </p:spPr>
        <p:style>
          <a:lnRef idx="2">
            <a:schemeClr val="dk1"/>
          </a:lnRef>
          <a:fillRef idx="0">
            <a:schemeClr val="dk1"/>
          </a:fillRef>
          <a:effectRef idx="1">
            <a:schemeClr val="dk1"/>
          </a:effectRef>
          <a:fontRef idx="minor">
            <a:schemeClr val="tx1"/>
          </a:fontRef>
        </p:style>
      </p:cxnSp>
      <p:sp>
        <p:nvSpPr>
          <p:cNvPr id="15" name="TextBox 5">
            <a:extLst>
              <a:ext uri="{FF2B5EF4-FFF2-40B4-BE49-F238E27FC236}">
                <a16:creationId xmlns:a16="http://schemas.microsoft.com/office/drawing/2014/main" id="{667C49DB-916A-4131-A966-DC8D2A2AF473}"/>
              </a:ext>
            </a:extLst>
          </p:cNvPr>
          <p:cNvSpPr txBox="1">
            <a:spLocks noChangeArrowheads="1"/>
          </p:cNvSpPr>
          <p:nvPr/>
        </p:nvSpPr>
        <p:spPr bwMode="auto">
          <a:xfrm>
            <a:off x="1725362" y="3718966"/>
            <a:ext cx="7395882" cy="570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algn="ctr">
              <a:spcBef>
                <a:spcPct val="0"/>
              </a:spcBef>
              <a:buClrTx/>
              <a:buSzTx/>
              <a:buFontTx/>
              <a:buNone/>
              <a:defRPr/>
            </a:pPr>
            <a:r>
              <a:rPr lang="en-US" altLang="en-US" sz="3106" dirty="0">
                <a:solidFill>
                  <a:srgbClr val="00B050"/>
                </a:solidFill>
                <a:latin typeface="Lato" panose="020F0502020204030203" pitchFamily="34" charset="0"/>
              </a:rPr>
              <a:t>Other Post Employment Benefits</a:t>
            </a:r>
          </a:p>
        </p:txBody>
      </p:sp>
      <p:grpSp>
        <p:nvGrpSpPr>
          <p:cNvPr id="5" name="Group 4">
            <a:extLst>
              <a:ext uri="{FF2B5EF4-FFF2-40B4-BE49-F238E27FC236}">
                <a16:creationId xmlns:a16="http://schemas.microsoft.com/office/drawing/2014/main" id="{970E80F8-58D0-455E-AFE8-3B41B06AE3A2}"/>
              </a:ext>
            </a:extLst>
          </p:cNvPr>
          <p:cNvGrpSpPr/>
          <p:nvPr/>
        </p:nvGrpSpPr>
        <p:grpSpPr>
          <a:xfrm>
            <a:off x="1713352" y="1374578"/>
            <a:ext cx="7174006" cy="5259060"/>
            <a:chOff x="1687606" y="1875865"/>
            <a:chExt cx="7174006" cy="5259060"/>
          </a:xfrm>
        </p:grpSpPr>
        <p:sp>
          <p:nvSpPr>
            <p:cNvPr id="5124" name="AutoShape 3">
              <a:extLst>
                <a:ext uri="{FF2B5EF4-FFF2-40B4-BE49-F238E27FC236}">
                  <a16:creationId xmlns:a16="http://schemas.microsoft.com/office/drawing/2014/main" id="{6E1DB10E-14D8-4740-9061-26A9B3268CCB}"/>
                </a:ext>
              </a:extLst>
            </p:cNvPr>
            <p:cNvSpPr>
              <a:spLocks noChangeArrowheads="1"/>
            </p:cNvSpPr>
            <p:nvPr/>
          </p:nvSpPr>
          <p:spPr bwMode="auto">
            <a:xfrm rot="16200000">
              <a:off x="2790056" y="1882798"/>
              <a:ext cx="665629" cy="947598"/>
            </a:xfrm>
            <a:prstGeom prst="downArrow">
              <a:avLst>
                <a:gd name="adj1" fmla="val 50333"/>
                <a:gd name="adj2" fmla="val 50327"/>
              </a:avLst>
            </a:prstGeom>
            <a:solidFill>
              <a:srgbClr val="0099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endParaRPr lang="en-US" altLang="en-US" sz="1747" dirty="0">
                <a:solidFill>
                  <a:srgbClr val="00B0F0"/>
                </a:solidFill>
              </a:endParaRPr>
            </a:p>
          </p:txBody>
        </p:sp>
        <p:sp>
          <p:nvSpPr>
            <p:cNvPr id="5125" name="Text Box 4">
              <a:extLst>
                <a:ext uri="{FF2B5EF4-FFF2-40B4-BE49-F238E27FC236}">
                  <a16:creationId xmlns:a16="http://schemas.microsoft.com/office/drawing/2014/main" id="{FD3020F9-FEBA-4280-A9ED-D6900B030C4A}"/>
                </a:ext>
              </a:extLst>
            </p:cNvPr>
            <p:cNvSpPr txBox="1">
              <a:spLocks noChangeArrowheads="1"/>
            </p:cNvSpPr>
            <p:nvPr/>
          </p:nvSpPr>
          <p:spPr bwMode="auto">
            <a:xfrm>
              <a:off x="3789268" y="2023781"/>
              <a:ext cx="1818155" cy="4528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50000"/>
                </a:spcBef>
                <a:buClrTx/>
                <a:buSzTx/>
                <a:buFontTx/>
                <a:buNone/>
              </a:pPr>
              <a:r>
                <a:rPr lang="en-US" altLang="en-US" sz="1747" b="1" dirty="0">
                  <a:latin typeface="Lato" panose="020F0502020204030203" pitchFamily="34" charset="0"/>
                </a:rPr>
                <a:t>Compensated</a:t>
              </a:r>
              <a:br>
                <a:rPr lang="en-US" altLang="en-US" sz="1747" b="1" dirty="0">
                  <a:latin typeface="Lato" panose="020F0502020204030203" pitchFamily="34" charset="0"/>
                </a:rPr>
              </a:br>
              <a:r>
                <a:rPr lang="en-US" altLang="en-US" sz="1747" b="1" dirty="0">
                  <a:latin typeface="Lato" panose="020F0502020204030203" pitchFamily="34" charset="0"/>
                </a:rPr>
                <a:t>Absences</a:t>
              </a:r>
            </a:p>
            <a:p>
              <a:pPr>
                <a:spcBef>
                  <a:spcPct val="50000"/>
                </a:spcBef>
                <a:buClrTx/>
                <a:buSzTx/>
                <a:buFontTx/>
                <a:buNone/>
              </a:pPr>
              <a:endParaRPr lang="en-US" altLang="en-US" sz="1747" b="1" dirty="0">
                <a:latin typeface="Lato" panose="020F0502020204030203" pitchFamily="34" charset="0"/>
              </a:endParaRPr>
            </a:p>
            <a:p>
              <a:pPr>
                <a:spcBef>
                  <a:spcPct val="50000"/>
                </a:spcBef>
                <a:buClrTx/>
                <a:buSzTx/>
                <a:buFontTx/>
                <a:buNone/>
              </a:pPr>
              <a:r>
                <a:rPr lang="en-US" altLang="en-US" sz="1747" b="1" dirty="0">
                  <a:latin typeface="Lato" panose="020F0502020204030203" pitchFamily="34" charset="0"/>
                </a:rPr>
                <a:t>Pensions</a:t>
              </a:r>
              <a:br>
                <a:rPr lang="en-US" altLang="en-US" sz="1747" b="1" dirty="0">
                  <a:latin typeface="Lato" panose="020F0502020204030203" pitchFamily="34" charset="0"/>
                </a:rPr>
              </a:br>
              <a:r>
                <a:rPr lang="en-US" altLang="en-US" sz="1747" b="1" dirty="0">
                  <a:latin typeface="Lato" panose="020F0502020204030203" pitchFamily="34" charset="0"/>
                </a:rPr>
                <a:t>(Stipends)</a:t>
              </a:r>
            </a:p>
            <a:p>
              <a:pPr>
                <a:spcBef>
                  <a:spcPct val="50000"/>
                </a:spcBef>
                <a:buClrTx/>
                <a:buSzTx/>
                <a:buFontTx/>
                <a:buNone/>
              </a:pPr>
              <a:endParaRPr lang="en-US" altLang="en-US" sz="1747" b="1" dirty="0">
                <a:latin typeface="Lato" panose="020F0502020204030203" pitchFamily="34" charset="0"/>
              </a:endParaRPr>
            </a:p>
            <a:p>
              <a:pPr>
                <a:spcBef>
                  <a:spcPct val="50000"/>
                </a:spcBef>
                <a:buClrTx/>
                <a:buSzTx/>
                <a:buFontTx/>
                <a:buNone/>
              </a:pPr>
              <a:endParaRPr lang="en-US" altLang="en-US" sz="1747" b="1" dirty="0">
                <a:latin typeface="Lato" panose="020F0502020204030203" pitchFamily="34" charset="0"/>
              </a:endParaRPr>
            </a:p>
            <a:p>
              <a:pPr>
                <a:spcBef>
                  <a:spcPct val="50000"/>
                </a:spcBef>
                <a:buClrTx/>
                <a:buSzTx/>
                <a:buFontTx/>
                <a:buNone/>
              </a:pPr>
              <a:endParaRPr lang="en-US" altLang="en-US" sz="1747" b="1" dirty="0">
                <a:latin typeface="Lato" panose="020F0502020204030203" pitchFamily="34" charset="0"/>
              </a:endParaRPr>
            </a:p>
            <a:p>
              <a:pPr>
                <a:spcBef>
                  <a:spcPct val="50000"/>
                </a:spcBef>
                <a:buClrTx/>
                <a:buSzTx/>
                <a:buFontTx/>
                <a:buNone/>
              </a:pPr>
              <a:r>
                <a:rPr lang="en-US" altLang="en-US" sz="1747" b="1" dirty="0">
                  <a:latin typeface="Lato" panose="020F0502020204030203" pitchFamily="34" charset="0"/>
                </a:rPr>
                <a:t>Health, Dental, Vision, Life, </a:t>
              </a:r>
              <a:br>
                <a:rPr lang="en-US" altLang="en-US" sz="1747" b="1" dirty="0">
                  <a:latin typeface="Lato" panose="020F0502020204030203" pitchFamily="34" charset="0"/>
                </a:rPr>
              </a:br>
              <a:r>
                <a:rPr lang="en-US" altLang="en-US" sz="1747" b="1" dirty="0">
                  <a:latin typeface="Lato" panose="020F0502020204030203" pitchFamily="34" charset="0"/>
                </a:rPr>
                <a:t>Implicit Rate </a:t>
              </a:r>
              <a:r>
                <a:rPr lang="en-US" altLang="en-US" sz="1747" b="1" dirty="0">
                  <a:latin typeface="Lato" panose="020F0502020204030203" pitchFamily="34" charset="0"/>
                  <a:ea typeface="Lato" panose="020F0502020204030203" pitchFamily="34" charset="0"/>
                  <a:cs typeface="Lato" panose="020F0502020204030203" pitchFamily="34" charset="0"/>
                </a:rPr>
                <a:t>Subsidy</a:t>
              </a:r>
            </a:p>
            <a:p>
              <a:pPr>
                <a:spcBef>
                  <a:spcPct val="50000"/>
                </a:spcBef>
                <a:buClrTx/>
                <a:buSzTx/>
                <a:buFontTx/>
                <a:buNone/>
              </a:pPr>
              <a:endParaRPr lang="en-US" altLang="en-US" sz="1747" b="1" dirty="0">
                <a:latin typeface="Lato" panose="020F0502020204030203" pitchFamily="34" charset="0"/>
              </a:endParaRPr>
            </a:p>
          </p:txBody>
        </p:sp>
        <p:pic>
          <p:nvPicPr>
            <p:cNvPr id="5128" name="Picture 14" descr="bucket_animated">
              <a:extLst>
                <a:ext uri="{FF2B5EF4-FFF2-40B4-BE49-F238E27FC236}">
                  <a16:creationId xmlns:a16="http://schemas.microsoft.com/office/drawing/2014/main" id="{57CD51B8-303E-4E42-996C-1070E461E457}"/>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687606" y="5051473"/>
              <a:ext cx="887506" cy="796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23" descr="bucket_animated">
              <a:extLst>
                <a:ext uri="{FF2B5EF4-FFF2-40B4-BE49-F238E27FC236}">
                  <a16:creationId xmlns:a16="http://schemas.microsoft.com/office/drawing/2014/main" id="{3A1771CE-83F2-431F-BEA7-07339E3784A4}"/>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687606" y="3059206"/>
              <a:ext cx="887506" cy="796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Picture 25" descr="bucket_animated">
              <a:extLst>
                <a:ext uri="{FF2B5EF4-FFF2-40B4-BE49-F238E27FC236}">
                  <a16:creationId xmlns:a16="http://schemas.microsoft.com/office/drawing/2014/main" id="{509A7EDF-9306-459F-9CA1-2ED87AAB862D}"/>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687606" y="1875865"/>
              <a:ext cx="887506" cy="796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6" name="Text Box 44">
              <a:extLst>
                <a:ext uri="{FF2B5EF4-FFF2-40B4-BE49-F238E27FC236}">
                  <a16:creationId xmlns:a16="http://schemas.microsoft.com/office/drawing/2014/main" id="{318D0AC3-3622-4859-9064-ACC9A45EB295}"/>
                </a:ext>
              </a:extLst>
            </p:cNvPr>
            <p:cNvSpPr txBox="1">
              <a:spLocks noChangeArrowheads="1"/>
            </p:cNvSpPr>
            <p:nvPr/>
          </p:nvSpPr>
          <p:spPr bwMode="auto">
            <a:xfrm>
              <a:off x="2649071" y="3294951"/>
              <a:ext cx="1078565" cy="301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50000"/>
                </a:spcBef>
                <a:buClrTx/>
                <a:buSzTx/>
                <a:buFontTx/>
                <a:buNone/>
              </a:pPr>
              <a:r>
                <a:rPr lang="en-US" altLang="en-US" sz="1359" b="1" dirty="0">
                  <a:latin typeface="Lato" panose="020F0502020204030203" pitchFamily="34" charset="0"/>
                </a:rPr>
                <a:t>67, 68, 73</a:t>
              </a:r>
            </a:p>
          </p:txBody>
        </p:sp>
        <p:sp>
          <p:nvSpPr>
            <p:cNvPr id="5137" name="Text Box 45">
              <a:extLst>
                <a:ext uri="{FF2B5EF4-FFF2-40B4-BE49-F238E27FC236}">
                  <a16:creationId xmlns:a16="http://schemas.microsoft.com/office/drawing/2014/main" id="{29E5AC19-96F0-4867-8A28-15A2F61E8CAF}"/>
                </a:ext>
              </a:extLst>
            </p:cNvPr>
            <p:cNvSpPr txBox="1">
              <a:spLocks noChangeArrowheads="1"/>
            </p:cNvSpPr>
            <p:nvPr/>
          </p:nvSpPr>
          <p:spPr bwMode="auto">
            <a:xfrm>
              <a:off x="2767710" y="5313901"/>
              <a:ext cx="916784" cy="361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50000"/>
                </a:spcBef>
                <a:buClrTx/>
                <a:buSzTx/>
                <a:buFontTx/>
                <a:buNone/>
              </a:pPr>
              <a:r>
                <a:rPr lang="en-US" altLang="en-US" sz="1747" b="1" dirty="0">
                  <a:latin typeface="Lato" panose="020F0502020204030203" pitchFamily="34" charset="0"/>
                </a:rPr>
                <a:t>74, 75</a:t>
              </a:r>
              <a:endParaRPr lang="en-US" altLang="en-US" sz="2718" b="1" dirty="0">
                <a:latin typeface="Lato" panose="020F0502020204030203" pitchFamily="34" charset="0"/>
              </a:endParaRPr>
            </a:p>
          </p:txBody>
        </p:sp>
        <p:sp>
          <p:nvSpPr>
            <p:cNvPr id="5138" name="Text Box 27">
              <a:extLst>
                <a:ext uri="{FF2B5EF4-FFF2-40B4-BE49-F238E27FC236}">
                  <a16:creationId xmlns:a16="http://schemas.microsoft.com/office/drawing/2014/main" id="{C212A94D-8DBE-422F-858C-2F56ADEEB256}"/>
                </a:ext>
              </a:extLst>
            </p:cNvPr>
            <p:cNvSpPr txBox="1">
              <a:spLocks noChangeArrowheads="1"/>
            </p:cNvSpPr>
            <p:nvPr/>
          </p:nvSpPr>
          <p:spPr bwMode="auto">
            <a:xfrm>
              <a:off x="5607424" y="2023782"/>
              <a:ext cx="3254188" cy="5111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50000"/>
                </a:spcBef>
                <a:buClrTx/>
                <a:buSzTx/>
                <a:buFontTx/>
                <a:buNone/>
              </a:pPr>
              <a:r>
                <a:rPr lang="en-US" altLang="en-US" sz="1553" b="1" dirty="0">
                  <a:solidFill>
                    <a:schemeClr val="tx2"/>
                  </a:solidFill>
                  <a:latin typeface="Lato" panose="020F0502020204030203" pitchFamily="34" charset="0"/>
                </a:rPr>
                <a:t>Sick Leave, vacation pay, etc.</a:t>
              </a:r>
            </a:p>
            <a:p>
              <a:pPr>
                <a:spcBef>
                  <a:spcPct val="50000"/>
                </a:spcBef>
                <a:buClrTx/>
                <a:buSzTx/>
                <a:buFontTx/>
                <a:buNone/>
              </a:pPr>
              <a:endParaRPr lang="en-US" altLang="en-US" sz="1553" b="1" dirty="0">
                <a:solidFill>
                  <a:schemeClr val="tx2"/>
                </a:solidFill>
                <a:latin typeface="Lato" panose="020F0502020204030203" pitchFamily="34" charset="0"/>
              </a:endParaRPr>
            </a:p>
            <a:p>
              <a:pPr>
                <a:spcBef>
                  <a:spcPct val="50000"/>
                </a:spcBef>
                <a:buClrTx/>
                <a:buSzTx/>
                <a:buFontTx/>
                <a:buNone/>
              </a:pPr>
              <a:endParaRPr lang="en-US" altLang="en-US" sz="1553" b="1" dirty="0">
                <a:solidFill>
                  <a:schemeClr val="tx2"/>
                </a:solidFill>
                <a:latin typeface="Lato" panose="020F0502020204030203" pitchFamily="34" charset="0"/>
              </a:endParaRPr>
            </a:p>
            <a:p>
              <a:pPr>
                <a:spcBef>
                  <a:spcPct val="50000"/>
                </a:spcBef>
                <a:buClrTx/>
                <a:buSzTx/>
                <a:buFontTx/>
                <a:buNone/>
              </a:pPr>
              <a:r>
                <a:rPr lang="en-US" altLang="en-US" sz="1553" b="1" dirty="0">
                  <a:solidFill>
                    <a:schemeClr val="tx2"/>
                  </a:solidFill>
                  <a:latin typeface="Lato" panose="020F0502020204030203" pitchFamily="34" charset="0"/>
                </a:rPr>
                <a:t>Cash or cash </a:t>
              </a:r>
              <a:r>
                <a:rPr lang="en-US" altLang="en-US" sz="1553" b="1" dirty="0">
                  <a:solidFill>
                    <a:schemeClr val="tx2"/>
                  </a:solidFill>
                  <a:latin typeface="Lato" panose="020F0502020204030203" pitchFamily="34" charset="0"/>
                  <a:ea typeface="Lato" panose="020F0502020204030203" pitchFamily="34" charset="0"/>
                  <a:cs typeface="Lato" panose="020F0502020204030203" pitchFamily="34" charset="0"/>
                </a:rPr>
                <a:t>equivalents</a:t>
              </a:r>
              <a:r>
                <a:rPr lang="en-US" altLang="en-US" sz="1553" b="1" dirty="0">
                  <a:solidFill>
                    <a:schemeClr val="tx2"/>
                  </a:solidFill>
                  <a:latin typeface="Lato" panose="020F0502020204030203" pitchFamily="34" charset="0"/>
                </a:rPr>
                <a:t> including post employment TSA contributions</a:t>
              </a:r>
            </a:p>
            <a:p>
              <a:pPr>
                <a:spcBef>
                  <a:spcPct val="50000"/>
                </a:spcBef>
                <a:buClrTx/>
                <a:buSzTx/>
                <a:buFontTx/>
                <a:buNone/>
              </a:pPr>
              <a:endParaRPr lang="en-US" altLang="en-US" sz="1553" b="1" dirty="0">
                <a:solidFill>
                  <a:schemeClr val="tx2"/>
                </a:solidFill>
                <a:latin typeface="Lato" panose="020F0502020204030203" pitchFamily="34" charset="0"/>
              </a:endParaRPr>
            </a:p>
            <a:p>
              <a:pPr>
                <a:spcBef>
                  <a:spcPct val="50000"/>
                </a:spcBef>
                <a:buClrTx/>
                <a:buSzTx/>
                <a:buFontTx/>
                <a:buNone/>
              </a:pPr>
              <a:endParaRPr lang="en-US" altLang="en-US" sz="1553" b="1" dirty="0">
                <a:solidFill>
                  <a:schemeClr val="tx2"/>
                </a:solidFill>
                <a:latin typeface="Lato" panose="020F0502020204030203" pitchFamily="34" charset="0"/>
              </a:endParaRPr>
            </a:p>
            <a:p>
              <a:pPr>
                <a:spcBef>
                  <a:spcPct val="50000"/>
                </a:spcBef>
                <a:buClrTx/>
                <a:buSzTx/>
                <a:buFontTx/>
                <a:buNone/>
              </a:pPr>
              <a:endParaRPr lang="en-US" altLang="en-US" sz="1553" b="1" dirty="0">
                <a:solidFill>
                  <a:schemeClr val="tx2"/>
                </a:solidFill>
                <a:latin typeface="Lato" panose="020F0502020204030203" pitchFamily="34" charset="0"/>
              </a:endParaRPr>
            </a:p>
            <a:p>
              <a:pPr>
                <a:spcBef>
                  <a:spcPct val="50000"/>
                </a:spcBef>
                <a:buClrTx/>
                <a:buSzTx/>
                <a:buFontTx/>
                <a:buNone/>
              </a:pPr>
              <a:r>
                <a:rPr lang="en-US" altLang="en-US" sz="1553" b="1" dirty="0">
                  <a:solidFill>
                    <a:schemeClr val="tx2"/>
                  </a:solidFill>
                  <a:latin typeface="Lato" panose="020F0502020204030203" pitchFamily="34" charset="0"/>
                </a:rPr>
                <a:t>Continued insurance coverages or HRA contributions available for premium reimbursement or other expenses</a:t>
              </a:r>
            </a:p>
            <a:p>
              <a:pPr>
                <a:spcBef>
                  <a:spcPct val="50000"/>
                </a:spcBef>
                <a:buClrTx/>
                <a:buSzTx/>
                <a:buFontTx/>
                <a:buNone/>
              </a:pPr>
              <a:endParaRPr lang="en-US" altLang="en-US" sz="1553" b="1" dirty="0">
                <a:solidFill>
                  <a:schemeClr val="tx2"/>
                </a:solidFill>
                <a:latin typeface="Lato" panose="020F0502020204030203" pitchFamily="34" charset="0"/>
              </a:endParaRPr>
            </a:p>
            <a:p>
              <a:pPr>
                <a:spcBef>
                  <a:spcPct val="50000"/>
                </a:spcBef>
                <a:buClrTx/>
                <a:buSzTx/>
                <a:buFontTx/>
                <a:buNone/>
              </a:pPr>
              <a:endParaRPr lang="en-US" altLang="en-US" sz="1553" b="1" dirty="0">
                <a:solidFill>
                  <a:schemeClr val="folHlink"/>
                </a:solidFill>
                <a:latin typeface="Lato" panose="020F0502020204030203" pitchFamily="34" charset="0"/>
              </a:endParaRPr>
            </a:p>
            <a:p>
              <a:pPr>
                <a:spcBef>
                  <a:spcPct val="50000"/>
                </a:spcBef>
                <a:buClrTx/>
                <a:buSzTx/>
                <a:buFontTx/>
                <a:buNone/>
              </a:pPr>
              <a:endParaRPr lang="en-US" altLang="en-US" sz="1553" b="1" dirty="0">
                <a:solidFill>
                  <a:schemeClr val="folHlink"/>
                </a:solidFill>
                <a:latin typeface="Lato" panose="020F0502020204030203" pitchFamily="34" charset="0"/>
              </a:endParaRPr>
            </a:p>
          </p:txBody>
        </p:sp>
      </p:grpSp>
      <p:sp>
        <p:nvSpPr>
          <p:cNvPr id="22" name="Title 1">
            <a:extLst>
              <a:ext uri="{FF2B5EF4-FFF2-40B4-BE49-F238E27FC236}">
                <a16:creationId xmlns:a16="http://schemas.microsoft.com/office/drawing/2014/main" id="{88BBAA38-BB29-4776-B31E-CFAEC8022D6A}"/>
              </a:ext>
            </a:extLst>
          </p:cNvPr>
          <p:cNvSpPr>
            <a:spLocks noGrp="1"/>
          </p:cNvSpPr>
          <p:nvPr>
            <p:ph type="title"/>
          </p:nvPr>
        </p:nvSpPr>
        <p:spPr>
          <a:xfrm>
            <a:off x="1397518" y="423457"/>
            <a:ext cx="8229600" cy="1143000"/>
          </a:xfrm>
        </p:spPr>
        <p:txBody>
          <a:bodyPr>
            <a:normAutofit/>
          </a:bodyPr>
          <a:lstStyle/>
          <a:p>
            <a:pPr>
              <a:spcBef>
                <a:spcPts val="600"/>
              </a:spcBef>
              <a:spcAft>
                <a:spcPts val="600"/>
              </a:spcAft>
            </a:pPr>
            <a:r>
              <a:rPr lang="en-US" b="1" dirty="0">
                <a:solidFill>
                  <a:srgbClr val="00B050"/>
                </a:solidFill>
              </a:rPr>
              <a:t>Types of Post Employment Benefits</a:t>
            </a:r>
          </a:p>
        </p:txBody>
      </p:sp>
      <p:sp>
        <p:nvSpPr>
          <p:cNvPr id="5135" name="Text Box 43">
            <a:extLst>
              <a:ext uri="{FF2B5EF4-FFF2-40B4-BE49-F238E27FC236}">
                <a16:creationId xmlns:a16="http://schemas.microsoft.com/office/drawing/2014/main" id="{E5AB903B-E517-45A4-A339-D51780A950EE}"/>
              </a:ext>
            </a:extLst>
          </p:cNvPr>
          <p:cNvSpPr txBox="1">
            <a:spLocks noChangeArrowheads="1"/>
          </p:cNvSpPr>
          <p:nvPr/>
        </p:nvSpPr>
        <p:spPr bwMode="auto">
          <a:xfrm>
            <a:off x="2808095" y="1730878"/>
            <a:ext cx="443753" cy="331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0000"/>
              <a:buFont typeface="Wingdings" panose="05000000000000000000" pitchFamily="2" charset="2"/>
              <a:buChar char="¡"/>
              <a:defRPr sz="2900">
                <a:solidFill>
                  <a:schemeClr val="tx1"/>
                </a:solidFill>
                <a:latin typeface="Verdana" panose="020B0604030504040204" pitchFamily="34" charset="0"/>
              </a:defRPr>
            </a:lvl1pPr>
            <a:lvl2pPr marL="742950" indent="-285750">
              <a:spcBef>
                <a:spcPct val="20000"/>
              </a:spcBef>
              <a:buClr>
                <a:schemeClr val="accent2"/>
              </a:buClr>
              <a:buSzPct val="70000"/>
              <a:buFont typeface="Wingdings" panose="05000000000000000000" pitchFamily="2" charset="2"/>
              <a:buChar char="l"/>
              <a:defRPr sz="2500">
                <a:solidFill>
                  <a:schemeClr val="tx1"/>
                </a:solidFill>
                <a:latin typeface="Verdana" panose="020B0604030504040204" pitchFamily="34" charset="0"/>
              </a:defRPr>
            </a:lvl2pPr>
            <a:lvl3pPr marL="1143000" indent="-228600">
              <a:spcBef>
                <a:spcPct val="20000"/>
              </a:spcBef>
              <a:buClr>
                <a:schemeClr val="tx2"/>
              </a:buClr>
              <a:buSzPct val="65000"/>
              <a:buFont typeface="Wingdings" panose="05000000000000000000" pitchFamily="2" charset="2"/>
              <a:buChar char="¡"/>
              <a:defRPr sz="2200">
                <a:solidFill>
                  <a:schemeClr val="tx1"/>
                </a:solidFill>
                <a:latin typeface="Verdana" panose="020B060403050404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50000"/>
              </a:spcBef>
              <a:buClrTx/>
              <a:buSzTx/>
              <a:buFontTx/>
              <a:buNone/>
            </a:pPr>
            <a:r>
              <a:rPr lang="en-US" altLang="en-US" sz="1553" b="1" dirty="0">
                <a:latin typeface="Lato" panose="020F0502020204030203" pitchFamily="34" charset="0"/>
              </a:rPr>
              <a:t>16</a:t>
            </a:r>
          </a:p>
        </p:txBody>
      </p:sp>
    </p:spTree>
    <p:extLst>
      <p:ext uri="{BB962C8B-B14F-4D97-AF65-F5344CB8AC3E}">
        <p14:creationId xmlns:p14="http://schemas.microsoft.com/office/powerpoint/2010/main" val="1297687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2DC5E-2BE8-4E51-A2A5-7C4A52D60031}"/>
              </a:ext>
            </a:extLst>
          </p:cNvPr>
          <p:cNvSpPr>
            <a:spLocks noGrp="1"/>
          </p:cNvSpPr>
          <p:nvPr>
            <p:ph type="title"/>
          </p:nvPr>
        </p:nvSpPr>
        <p:spPr/>
        <p:txBody>
          <a:bodyPr/>
          <a:lstStyle/>
          <a:p>
            <a:r>
              <a:rPr lang="en-US" b="1" dirty="0">
                <a:solidFill>
                  <a:srgbClr val="00B050"/>
                </a:solidFill>
              </a:rPr>
              <a:t>What happens to Trust Assets</a:t>
            </a:r>
          </a:p>
        </p:txBody>
      </p:sp>
      <p:sp>
        <p:nvSpPr>
          <p:cNvPr id="3" name="Content Placeholder 2">
            <a:extLst>
              <a:ext uri="{FF2B5EF4-FFF2-40B4-BE49-F238E27FC236}">
                <a16:creationId xmlns:a16="http://schemas.microsoft.com/office/drawing/2014/main" id="{34AFF287-4ECE-4417-B21A-55F084EA123C}"/>
              </a:ext>
            </a:extLst>
          </p:cNvPr>
          <p:cNvSpPr>
            <a:spLocks noGrp="1"/>
          </p:cNvSpPr>
          <p:nvPr>
            <p:ph idx="1"/>
          </p:nvPr>
        </p:nvSpPr>
        <p:spPr>
          <a:xfrm>
            <a:off x="677334" y="1763547"/>
            <a:ext cx="8596668" cy="3880773"/>
          </a:xfrm>
        </p:spPr>
        <p:txBody>
          <a:bodyPr>
            <a:normAutofit fontScale="92500" lnSpcReduction="10000"/>
          </a:bodyPr>
          <a:lstStyle/>
          <a:p>
            <a:r>
              <a:rPr lang="en-US" sz="2400" dirty="0">
                <a:latin typeface="Lato"/>
              </a:rPr>
              <a:t>Redesign Benefit</a:t>
            </a:r>
          </a:p>
          <a:p>
            <a:r>
              <a:rPr lang="en-US" sz="2400" dirty="0">
                <a:latin typeface="Lato"/>
              </a:rPr>
              <a:t>Draining trust assets</a:t>
            </a:r>
          </a:p>
          <a:p>
            <a:pPr lvl="1">
              <a:buFont typeface="Courier New" panose="02070309020205020404" pitchFamily="49" charset="0"/>
              <a:buChar char="o"/>
            </a:pPr>
            <a:r>
              <a:rPr lang="en-US" sz="2200" dirty="0">
                <a:latin typeface="Lato"/>
              </a:rPr>
              <a:t>Pay out all benefits remaining until IRS only, or </a:t>
            </a:r>
          </a:p>
          <a:p>
            <a:pPr lvl="1">
              <a:buFont typeface="Courier New" panose="02070309020205020404" pitchFamily="49" charset="0"/>
              <a:buChar char="o"/>
            </a:pPr>
            <a:r>
              <a:rPr lang="en-US" sz="2200" dirty="0">
                <a:latin typeface="Lato"/>
              </a:rPr>
              <a:t>Immaterial</a:t>
            </a:r>
          </a:p>
          <a:p>
            <a:r>
              <a:rPr lang="en-US" sz="2400" dirty="0">
                <a:latin typeface="Lato"/>
              </a:rPr>
              <a:t>Reallocation of Assets</a:t>
            </a:r>
          </a:p>
          <a:p>
            <a:pPr lvl="1">
              <a:buFont typeface="Courier New" panose="02070309020205020404" pitchFamily="49" charset="0"/>
              <a:buChar char="o"/>
            </a:pPr>
            <a:r>
              <a:rPr lang="en-US" sz="2400" dirty="0">
                <a:latin typeface="Lato"/>
              </a:rPr>
              <a:t>Health care to health care</a:t>
            </a:r>
          </a:p>
          <a:p>
            <a:pPr lvl="1">
              <a:buFont typeface="Courier New" panose="02070309020205020404" pitchFamily="49" charset="0"/>
              <a:buChar char="o"/>
            </a:pPr>
            <a:r>
              <a:rPr lang="en-US" sz="2400" dirty="0">
                <a:latin typeface="Lato"/>
              </a:rPr>
              <a:t>Pension to pension</a:t>
            </a:r>
          </a:p>
          <a:p>
            <a:pPr lvl="1">
              <a:buFont typeface="Courier New" panose="02070309020205020404" pitchFamily="49" charset="0"/>
              <a:buChar char="o"/>
            </a:pPr>
            <a:r>
              <a:rPr lang="en-US" sz="2400" dirty="0">
                <a:latin typeface="Lato"/>
              </a:rPr>
              <a:t>Sick leave to sick leave</a:t>
            </a:r>
          </a:p>
          <a:p>
            <a:r>
              <a:rPr lang="en-US" sz="2400" dirty="0">
                <a:latin typeface="Lato"/>
              </a:rPr>
              <a:t>What if there is no post employment benefit of a similar type?</a:t>
            </a:r>
          </a:p>
          <a:p>
            <a:pPr lvl="1"/>
            <a:endParaRPr lang="en-US" sz="2400" dirty="0"/>
          </a:p>
          <a:p>
            <a:pPr marL="457200" lvl="1" indent="0">
              <a:buNone/>
            </a:pPr>
            <a:endParaRPr lang="en-US" sz="2400" dirty="0"/>
          </a:p>
        </p:txBody>
      </p:sp>
    </p:spTree>
    <p:extLst>
      <p:ext uri="{BB962C8B-B14F-4D97-AF65-F5344CB8AC3E}">
        <p14:creationId xmlns:p14="http://schemas.microsoft.com/office/powerpoint/2010/main" val="35099754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2DC5E-2BE8-4E51-A2A5-7C4A52D60031}"/>
              </a:ext>
            </a:extLst>
          </p:cNvPr>
          <p:cNvSpPr>
            <a:spLocks noGrp="1"/>
          </p:cNvSpPr>
          <p:nvPr>
            <p:ph type="title"/>
          </p:nvPr>
        </p:nvSpPr>
        <p:spPr/>
        <p:txBody>
          <a:bodyPr/>
          <a:lstStyle/>
          <a:p>
            <a:r>
              <a:rPr lang="en-US" b="1" dirty="0">
                <a:solidFill>
                  <a:srgbClr val="00B050"/>
                </a:solidFill>
              </a:rPr>
              <a:t>What happens to Trust Assets</a:t>
            </a:r>
          </a:p>
        </p:txBody>
      </p:sp>
      <p:sp>
        <p:nvSpPr>
          <p:cNvPr id="3" name="Content Placeholder 2">
            <a:extLst>
              <a:ext uri="{FF2B5EF4-FFF2-40B4-BE49-F238E27FC236}">
                <a16:creationId xmlns:a16="http://schemas.microsoft.com/office/drawing/2014/main" id="{34AFF287-4ECE-4417-B21A-55F084EA123C}"/>
              </a:ext>
            </a:extLst>
          </p:cNvPr>
          <p:cNvSpPr>
            <a:spLocks noGrp="1"/>
          </p:cNvSpPr>
          <p:nvPr>
            <p:ph idx="1"/>
          </p:nvPr>
        </p:nvSpPr>
        <p:spPr>
          <a:xfrm>
            <a:off x="677334" y="1835736"/>
            <a:ext cx="8596668" cy="3880773"/>
          </a:xfrm>
        </p:spPr>
        <p:txBody>
          <a:bodyPr>
            <a:normAutofit lnSpcReduction="10000"/>
          </a:bodyPr>
          <a:lstStyle/>
          <a:p>
            <a:r>
              <a:rPr lang="en-US" sz="2400" dirty="0">
                <a:latin typeface="Lato"/>
              </a:rPr>
              <a:t>What if there is no post employment benefit of a similar type?</a:t>
            </a:r>
          </a:p>
          <a:p>
            <a:pPr lvl="1"/>
            <a:r>
              <a:rPr lang="en-US" sz="2200" dirty="0">
                <a:latin typeface="Lato"/>
              </a:rPr>
              <a:t>Contact DPI</a:t>
            </a:r>
          </a:p>
          <a:p>
            <a:pPr lvl="2">
              <a:buFont typeface="Courier New" panose="02070309020205020404" pitchFamily="49" charset="0"/>
              <a:buChar char="o"/>
            </a:pPr>
            <a:r>
              <a:rPr lang="en-US" sz="2000" dirty="0">
                <a:latin typeface="Lato"/>
              </a:rPr>
              <a:t>Assure appropriate timing</a:t>
            </a:r>
          </a:p>
          <a:p>
            <a:pPr lvl="2">
              <a:buFont typeface="Courier New" panose="02070309020205020404" pitchFamily="49" charset="0"/>
              <a:buChar char="o"/>
            </a:pPr>
            <a:r>
              <a:rPr lang="en-US" sz="2000" dirty="0">
                <a:latin typeface="Lato"/>
              </a:rPr>
              <a:t>Review of categorical aid</a:t>
            </a:r>
          </a:p>
          <a:p>
            <a:pPr lvl="2">
              <a:buFont typeface="Courier New" panose="02070309020205020404" pitchFamily="49" charset="0"/>
              <a:buChar char="o"/>
            </a:pPr>
            <a:r>
              <a:rPr lang="en-US" sz="2000" dirty="0">
                <a:latin typeface="Lato"/>
              </a:rPr>
              <a:t>Help with journal entries</a:t>
            </a:r>
          </a:p>
          <a:p>
            <a:pPr lvl="2"/>
            <a:endParaRPr lang="en-US" sz="2000" dirty="0">
              <a:latin typeface="Lato"/>
            </a:endParaRPr>
          </a:p>
          <a:p>
            <a:pPr lvl="1"/>
            <a:r>
              <a:rPr lang="en-US" sz="2200" dirty="0">
                <a:latin typeface="Lato"/>
              </a:rPr>
              <a:t>Use funds for ‘other purpose’ as defined in trust agreement</a:t>
            </a:r>
          </a:p>
          <a:p>
            <a:pPr lvl="2">
              <a:buFont typeface="Courier New" panose="02070309020205020404" pitchFamily="49" charset="0"/>
              <a:buChar char="o"/>
            </a:pPr>
            <a:r>
              <a:rPr lang="en-US" sz="2000" dirty="0">
                <a:latin typeface="Lato"/>
              </a:rPr>
              <a:t>May want to add a trust amendment</a:t>
            </a:r>
          </a:p>
          <a:p>
            <a:pPr>
              <a:buFont typeface="Courier New" panose="02070309020205020404" pitchFamily="49" charset="0"/>
              <a:buChar char="o"/>
            </a:pPr>
            <a:endParaRPr lang="en-US" sz="2400" dirty="0">
              <a:latin typeface="Lato"/>
            </a:endParaRPr>
          </a:p>
          <a:p>
            <a:pPr lvl="1"/>
            <a:endParaRPr lang="en-US" sz="2400" dirty="0"/>
          </a:p>
          <a:p>
            <a:pPr lvl="1"/>
            <a:endParaRPr lang="en-US" sz="2400" dirty="0"/>
          </a:p>
        </p:txBody>
      </p:sp>
    </p:spTree>
    <p:extLst>
      <p:ext uri="{BB962C8B-B14F-4D97-AF65-F5344CB8AC3E}">
        <p14:creationId xmlns:p14="http://schemas.microsoft.com/office/powerpoint/2010/main" val="39105276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8E4DE-6855-4A20-A0E4-AC5596377798}"/>
              </a:ext>
            </a:extLst>
          </p:cNvPr>
          <p:cNvSpPr>
            <a:spLocks noGrp="1"/>
          </p:cNvSpPr>
          <p:nvPr>
            <p:ph type="title"/>
          </p:nvPr>
        </p:nvSpPr>
        <p:spPr/>
        <p:txBody>
          <a:bodyPr/>
          <a:lstStyle/>
          <a:p>
            <a:r>
              <a:rPr lang="en-US" b="1" dirty="0">
                <a:solidFill>
                  <a:srgbClr val="339933"/>
                </a:solidFill>
              </a:rPr>
              <a:t>Steps for Reallocation</a:t>
            </a:r>
          </a:p>
        </p:txBody>
      </p:sp>
      <p:sp>
        <p:nvSpPr>
          <p:cNvPr id="3" name="Content Placeholder 2">
            <a:extLst>
              <a:ext uri="{FF2B5EF4-FFF2-40B4-BE49-F238E27FC236}">
                <a16:creationId xmlns:a16="http://schemas.microsoft.com/office/drawing/2014/main" id="{F6CE0816-2B85-4BC2-ACAD-11FBA5479837}"/>
              </a:ext>
            </a:extLst>
          </p:cNvPr>
          <p:cNvSpPr>
            <a:spLocks noGrp="1"/>
          </p:cNvSpPr>
          <p:nvPr>
            <p:ph idx="1"/>
          </p:nvPr>
        </p:nvSpPr>
        <p:spPr>
          <a:xfrm>
            <a:off x="677334" y="1798053"/>
            <a:ext cx="8596668" cy="3880773"/>
          </a:xfrm>
        </p:spPr>
        <p:txBody>
          <a:bodyPr/>
          <a:lstStyle/>
          <a:p>
            <a:r>
              <a:rPr lang="en-US" sz="2200" dirty="0">
                <a:latin typeface="Lato"/>
              </a:rPr>
              <a:t>Determination of direction</a:t>
            </a:r>
          </a:p>
          <a:p>
            <a:pPr lvl="1">
              <a:buFont typeface="Courier New" panose="02070309020205020404" pitchFamily="49" charset="0"/>
              <a:buChar char="o"/>
            </a:pPr>
            <a:r>
              <a:rPr lang="en-US" sz="1800" dirty="0">
                <a:latin typeface="Lato"/>
              </a:rPr>
              <a:t>Assistance from legal counsel</a:t>
            </a:r>
          </a:p>
          <a:p>
            <a:r>
              <a:rPr lang="en-US" sz="2200" dirty="0">
                <a:latin typeface="Lato"/>
              </a:rPr>
              <a:t>Approval by board</a:t>
            </a:r>
          </a:p>
          <a:p>
            <a:pPr lvl="1">
              <a:buFont typeface="Courier New" panose="02070309020205020404" pitchFamily="49" charset="0"/>
              <a:buChar char="o"/>
            </a:pPr>
            <a:r>
              <a:rPr lang="en-US" sz="1800" dirty="0">
                <a:latin typeface="Lato"/>
              </a:rPr>
              <a:t>Board Resolution</a:t>
            </a:r>
          </a:p>
          <a:p>
            <a:r>
              <a:rPr lang="en-US" sz="2200" dirty="0">
                <a:latin typeface="Lato"/>
              </a:rPr>
              <a:t>Date of change</a:t>
            </a:r>
          </a:p>
          <a:p>
            <a:pPr lvl="1">
              <a:buFont typeface="Courier New" panose="02070309020205020404" pitchFamily="49" charset="0"/>
              <a:buChar char="o"/>
            </a:pPr>
            <a:r>
              <a:rPr lang="en-US" sz="1800" dirty="0">
                <a:latin typeface="Lato"/>
              </a:rPr>
              <a:t>Assets reallocated in cash</a:t>
            </a:r>
          </a:p>
          <a:p>
            <a:pPr lvl="1">
              <a:buFont typeface="Courier New" panose="02070309020205020404" pitchFamily="49" charset="0"/>
              <a:buChar char="o"/>
            </a:pPr>
            <a:r>
              <a:rPr lang="en-US" sz="1800" dirty="0">
                <a:latin typeface="Lato"/>
              </a:rPr>
              <a:t>New obligation as of given date (funding a new benefit)</a:t>
            </a:r>
          </a:p>
          <a:p>
            <a:r>
              <a:rPr lang="en-US" sz="2200" dirty="0">
                <a:latin typeface="Lato"/>
              </a:rPr>
              <a:t>DPI approval and Journal entries</a:t>
            </a:r>
          </a:p>
        </p:txBody>
      </p:sp>
    </p:spTree>
    <p:extLst>
      <p:ext uri="{BB962C8B-B14F-4D97-AF65-F5344CB8AC3E}">
        <p14:creationId xmlns:p14="http://schemas.microsoft.com/office/powerpoint/2010/main" val="2349298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Thank you">
            <a:extLst>
              <a:ext uri="{FF2B5EF4-FFF2-40B4-BE49-F238E27FC236}">
                <a16:creationId xmlns:a16="http://schemas.microsoft.com/office/drawing/2014/main" id="{5F5A2A3B-BC2E-4FE0-B3E3-87B3ABC456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5874" y="2325756"/>
            <a:ext cx="4431755" cy="313621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C9457B7B-6DF7-42AE-8D32-2C57035FBDC3}"/>
              </a:ext>
            </a:extLst>
          </p:cNvPr>
          <p:cNvSpPr/>
          <p:nvPr/>
        </p:nvSpPr>
        <p:spPr>
          <a:xfrm>
            <a:off x="1189382" y="1123483"/>
            <a:ext cx="6096000" cy="6093976"/>
          </a:xfrm>
          <a:prstGeom prst="rect">
            <a:avLst/>
          </a:prstGeom>
        </p:spPr>
        <p:txBody>
          <a:bodyPr>
            <a:spAutoFit/>
          </a:bodyPr>
          <a:lstStyle/>
          <a:p>
            <a:r>
              <a:rPr lang="en-US" sz="2400" dirty="0">
                <a:solidFill>
                  <a:srgbClr val="1F497D"/>
                </a:solidFill>
                <a:latin typeface="Lato"/>
                <a:ea typeface="Calibri" panose="020F0502020204030204" pitchFamily="34" charset="0"/>
                <a:cs typeface="Arial" panose="020B0604020202020204" pitchFamily="34" charset="0"/>
              </a:rPr>
              <a:t>Olivia Bernitt</a:t>
            </a:r>
            <a:endParaRPr lang="en-US" sz="2400" dirty="0">
              <a:latin typeface="Lato"/>
              <a:ea typeface="Calibri" panose="020F0502020204030204" pitchFamily="34" charset="0"/>
              <a:cs typeface="Arial" panose="020B0604020202020204" pitchFamily="34" charset="0"/>
            </a:endParaRPr>
          </a:p>
          <a:p>
            <a:r>
              <a:rPr lang="en-US" dirty="0">
                <a:solidFill>
                  <a:srgbClr val="1F497D"/>
                </a:solidFill>
                <a:latin typeface="Lato"/>
                <a:ea typeface="Calibri" panose="020F0502020204030204" pitchFamily="34" charset="0"/>
                <a:cs typeface="Arial" panose="020B0604020202020204" pitchFamily="34" charset="0"/>
              </a:rPr>
              <a:t>School Finance Auditor, School Financial Services</a:t>
            </a:r>
            <a:br>
              <a:rPr lang="en-US" dirty="0">
                <a:solidFill>
                  <a:srgbClr val="1F497D"/>
                </a:solidFill>
                <a:latin typeface="Lato"/>
                <a:ea typeface="Calibri" panose="020F0502020204030204" pitchFamily="34" charset="0"/>
                <a:cs typeface="Arial" panose="020B0604020202020204" pitchFamily="34" charset="0"/>
              </a:rPr>
            </a:br>
            <a:r>
              <a:rPr lang="en-US" dirty="0">
                <a:solidFill>
                  <a:srgbClr val="1F497D"/>
                </a:solidFill>
                <a:latin typeface="Lato"/>
                <a:ea typeface="Calibri" panose="020F0502020204030204" pitchFamily="34" charset="0"/>
                <a:cs typeface="Arial" panose="020B0604020202020204" pitchFamily="34" charset="0"/>
              </a:rPr>
              <a:t>Wisconsin Department of Public Instruction</a:t>
            </a:r>
            <a:br>
              <a:rPr lang="en-US" dirty="0">
                <a:solidFill>
                  <a:srgbClr val="1F497D"/>
                </a:solidFill>
                <a:latin typeface="Lato"/>
                <a:ea typeface="Calibri" panose="020F0502020204030204" pitchFamily="34" charset="0"/>
                <a:cs typeface="Arial" panose="020B0604020202020204" pitchFamily="34" charset="0"/>
              </a:rPr>
            </a:br>
            <a:r>
              <a:rPr lang="en-US" sz="1800" dirty="0">
                <a:solidFill>
                  <a:srgbClr val="1F497D"/>
                </a:solidFill>
                <a:latin typeface="Lato"/>
                <a:ea typeface="Calibri" panose="020F0502020204030204" pitchFamily="34" charset="0"/>
                <a:cs typeface="Arial" panose="020B0604020202020204" pitchFamily="34" charset="0"/>
              </a:rPr>
              <a:t>608-261-2137</a:t>
            </a:r>
            <a:endParaRPr lang="en-US" dirty="0">
              <a:solidFill>
                <a:srgbClr val="1F497D"/>
              </a:solidFill>
              <a:latin typeface="Lato"/>
              <a:ea typeface="Calibri" panose="020F0502020204030204" pitchFamily="34" charset="0"/>
              <a:cs typeface="Arial" panose="020B0604020202020204" pitchFamily="34" charset="0"/>
            </a:endParaRPr>
          </a:p>
          <a:p>
            <a:r>
              <a:rPr lang="en-US" u="sng" dirty="0">
                <a:solidFill>
                  <a:srgbClr val="1F497D"/>
                </a:solidFill>
                <a:latin typeface="Lato"/>
                <a:ea typeface="Calibri" panose="020F0502020204030204" pitchFamily="34" charset="0"/>
                <a:cs typeface="Arial" panose="020B0604020202020204" pitchFamily="34" charset="0"/>
                <a:hlinkClick r:id="rId3"/>
              </a:rPr>
              <a:t>Olivia.Bernitt@dpi.wi.gov</a:t>
            </a:r>
            <a:endParaRPr lang="en-US" u="sng" dirty="0">
              <a:solidFill>
                <a:srgbClr val="1F497D"/>
              </a:solidFill>
              <a:latin typeface="Lato"/>
              <a:ea typeface="Calibri" panose="020F0502020204030204" pitchFamily="34" charset="0"/>
              <a:cs typeface="Arial" panose="020B0604020202020204" pitchFamily="34" charset="0"/>
            </a:endParaRPr>
          </a:p>
          <a:p>
            <a:endParaRPr lang="en-US" sz="2400" u="sng" dirty="0">
              <a:solidFill>
                <a:srgbClr val="1F497D"/>
              </a:solidFill>
              <a:effectLst/>
              <a:latin typeface="Lato"/>
              <a:ea typeface="Calibri" panose="020F0502020204030204" pitchFamily="34" charset="0"/>
              <a:cs typeface="Arial" panose="020B0604020202020204" pitchFamily="34" charset="0"/>
            </a:endParaRPr>
          </a:p>
          <a:p>
            <a:r>
              <a:rPr lang="en-US" sz="2400" dirty="0">
                <a:solidFill>
                  <a:srgbClr val="1F497D"/>
                </a:solidFill>
                <a:latin typeface="Lato"/>
                <a:ea typeface="Calibri" panose="020F0502020204030204" pitchFamily="34" charset="0"/>
                <a:cs typeface="Arial" panose="020B0604020202020204" pitchFamily="34" charset="0"/>
              </a:rPr>
              <a:t>John Lavarda</a:t>
            </a:r>
            <a:endParaRPr lang="en-US" sz="2400" dirty="0">
              <a:latin typeface="Lato"/>
              <a:ea typeface="Calibri" panose="020F0502020204030204" pitchFamily="34" charset="0"/>
              <a:cs typeface="Arial" panose="020B0604020202020204" pitchFamily="34" charset="0"/>
            </a:endParaRPr>
          </a:p>
          <a:p>
            <a:r>
              <a:rPr lang="en-US" dirty="0">
                <a:solidFill>
                  <a:srgbClr val="1F497D"/>
                </a:solidFill>
                <a:latin typeface="Lato"/>
                <a:ea typeface="Calibri" panose="020F0502020204030204" pitchFamily="34" charset="0"/>
                <a:cs typeface="Arial" panose="020B0604020202020204" pitchFamily="34" charset="0"/>
              </a:rPr>
              <a:t>Actuarial Consultant</a:t>
            </a:r>
          </a:p>
          <a:p>
            <a:r>
              <a:rPr lang="en-US" dirty="0">
                <a:solidFill>
                  <a:srgbClr val="1F497D"/>
                </a:solidFill>
                <a:latin typeface="Lato"/>
                <a:ea typeface="Calibri" panose="020F0502020204030204" pitchFamily="34" charset="0"/>
                <a:cs typeface="Arial" panose="020B0604020202020204" pitchFamily="34" charset="0"/>
              </a:rPr>
              <a:t>Key Benefit Concepts, LLC</a:t>
            </a:r>
          </a:p>
          <a:p>
            <a:r>
              <a:rPr lang="en-US" dirty="0">
                <a:solidFill>
                  <a:srgbClr val="1F497D"/>
                </a:solidFill>
                <a:latin typeface="Lato"/>
                <a:ea typeface="Calibri" panose="020F0502020204030204" pitchFamily="34" charset="0"/>
                <a:cs typeface="Arial" panose="020B0604020202020204" pitchFamily="34" charset="0"/>
              </a:rPr>
              <a:t>262-522-6415</a:t>
            </a:r>
            <a:br>
              <a:rPr lang="en-US" dirty="0">
                <a:solidFill>
                  <a:srgbClr val="1F497D"/>
                </a:solidFill>
                <a:latin typeface="Lato"/>
                <a:ea typeface="Calibri" panose="020F0502020204030204" pitchFamily="34" charset="0"/>
                <a:cs typeface="Arial" panose="020B0604020202020204" pitchFamily="34" charset="0"/>
              </a:rPr>
            </a:br>
            <a:r>
              <a:rPr lang="en-US" u="sng" dirty="0">
                <a:solidFill>
                  <a:srgbClr val="1F497D"/>
                </a:solidFill>
                <a:latin typeface="Lato"/>
                <a:ea typeface="Calibri" panose="020F0502020204030204" pitchFamily="34" charset="0"/>
                <a:cs typeface="Arial" panose="020B0604020202020204" pitchFamily="34" charset="0"/>
                <a:hlinkClick r:id="rId4"/>
              </a:rPr>
              <a:t>Johnl@keybenefits.com</a:t>
            </a:r>
            <a:endParaRPr lang="en-US" u="sng" dirty="0">
              <a:solidFill>
                <a:srgbClr val="1F497D"/>
              </a:solidFill>
              <a:latin typeface="Lato"/>
              <a:ea typeface="Calibri" panose="020F0502020204030204" pitchFamily="34" charset="0"/>
              <a:cs typeface="Arial" panose="020B0604020202020204" pitchFamily="34" charset="0"/>
            </a:endParaRPr>
          </a:p>
          <a:p>
            <a:endParaRPr lang="en-US" u="sng" dirty="0">
              <a:solidFill>
                <a:srgbClr val="1F497D"/>
              </a:solidFill>
              <a:latin typeface="Lato"/>
              <a:ea typeface="Calibri" panose="020F0502020204030204" pitchFamily="34" charset="0"/>
              <a:cs typeface="Arial" panose="020B0604020202020204" pitchFamily="34" charset="0"/>
            </a:endParaRPr>
          </a:p>
          <a:p>
            <a:r>
              <a:rPr lang="en-US" sz="2400" dirty="0">
                <a:solidFill>
                  <a:srgbClr val="1F497D"/>
                </a:solidFill>
                <a:latin typeface="Lato"/>
                <a:ea typeface="Calibri" panose="020F0502020204030204" pitchFamily="34" charset="0"/>
                <a:cs typeface="Arial" panose="020B0604020202020204" pitchFamily="34" charset="0"/>
              </a:rPr>
              <a:t>Sarah Plohocky</a:t>
            </a:r>
          </a:p>
          <a:p>
            <a:r>
              <a:rPr lang="en-US" dirty="0">
                <a:solidFill>
                  <a:srgbClr val="1F497D"/>
                </a:solidFill>
                <a:latin typeface="Lato"/>
                <a:ea typeface="Calibri" panose="020F0502020204030204" pitchFamily="34" charset="0"/>
                <a:cs typeface="Arial" panose="020B0604020202020204" pitchFamily="34" charset="0"/>
              </a:rPr>
              <a:t>Benefit Consultant/Operations Manager</a:t>
            </a:r>
            <a:br>
              <a:rPr lang="en-US" dirty="0">
                <a:solidFill>
                  <a:srgbClr val="1F497D"/>
                </a:solidFill>
                <a:latin typeface="Lato"/>
                <a:ea typeface="Calibri" panose="020F0502020204030204" pitchFamily="34" charset="0"/>
                <a:cs typeface="Arial" panose="020B0604020202020204" pitchFamily="34" charset="0"/>
              </a:rPr>
            </a:br>
            <a:r>
              <a:rPr lang="en-US" dirty="0">
                <a:solidFill>
                  <a:srgbClr val="1F497D"/>
                </a:solidFill>
                <a:latin typeface="Lato"/>
                <a:ea typeface="Calibri" panose="020F0502020204030204" pitchFamily="34" charset="0"/>
                <a:cs typeface="Arial" panose="020B0604020202020204" pitchFamily="34" charset="0"/>
              </a:rPr>
              <a:t>Key Benefit Concepts, LLC</a:t>
            </a:r>
          </a:p>
          <a:p>
            <a:r>
              <a:rPr lang="en-US" dirty="0">
                <a:solidFill>
                  <a:srgbClr val="1F497D"/>
                </a:solidFill>
                <a:latin typeface="Lato"/>
                <a:ea typeface="Calibri" panose="020F0502020204030204" pitchFamily="34" charset="0"/>
                <a:cs typeface="Arial" panose="020B0604020202020204" pitchFamily="34" charset="0"/>
              </a:rPr>
              <a:t>262-522-6415</a:t>
            </a:r>
            <a:br>
              <a:rPr lang="en-US" dirty="0">
                <a:solidFill>
                  <a:srgbClr val="1F497D"/>
                </a:solidFill>
                <a:latin typeface="Lato"/>
                <a:ea typeface="Calibri" panose="020F0502020204030204" pitchFamily="34" charset="0"/>
                <a:cs typeface="Arial" panose="020B0604020202020204" pitchFamily="34" charset="0"/>
              </a:rPr>
            </a:br>
            <a:r>
              <a:rPr lang="en-US" u="sng" dirty="0">
                <a:solidFill>
                  <a:srgbClr val="1F497D"/>
                </a:solidFill>
                <a:latin typeface="Lato"/>
                <a:ea typeface="Calibri" panose="020F0502020204030204" pitchFamily="34" charset="0"/>
                <a:cs typeface="Arial" panose="020B0604020202020204" pitchFamily="34" charset="0"/>
                <a:hlinkClick r:id="rId4"/>
              </a:rPr>
              <a:t>lmont@keybenefits.com</a:t>
            </a:r>
            <a:endParaRPr lang="en-US" u="sng" dirty="0">
              <a:solidFill>
                <a:srgbClr val="1F497D"/>
              </a:solidFill>
              <a:latin typeface="Lato"/>
              <a:ea typeface="Calibri" panose="020F0502020204030204" pitchFamily="34" charset="0"/>
              <a:cs typeface="Arial" panose="020B0604020202020204" pitchFamily="34" charset="0"/>
            </a:endParaRPr>
          </a:p>
          <a:p>
            <a:endParaRPr lang="en-US" u="sng" dirty="0">
              <a:solidFill>
                <a:srgbClr val="1F497D"/>
              </a:solidFill>
              <a:latin typeface="Arial" panose="020B0604020202020204" pitchFamily="34" charset="0"/>
              <a:ea typeface="Calibri" panose="020F0502020204030204" pitchFamily="34" charset="0"/>
              <a:cs typeface="Arial" panose="020B0604020202020204" pitchFamily="34" charset="0"/>
            </a:endParaRPr>
          </a:p>
          <a:p>
            <a:endParaRPr lang="en-US" u="sng" dirty="0">
              <a:solidFill>
                <a:srgbClr val="1F497D"/>
              </a:solidFill>
              <a:latin typeface="Arial" panose="020B0604020202020204" pitchFamily="34" charset="0"/>
              <a:ea typeface="Calibri" panose="020F0502020204030204" pitchFamily="34" charset="0"/>
              <a:cs typeface="Arial" panose="020B0604020202020204" pitchFamily="34" charset="0"/>
            </a:endParaRPr>
          </a:p>
          <a:p>
            <a:endParaRPr lang="en-US"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7413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93011BF-7840-4AD5-A1D2-EC36FD81806B}"/>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4</a:t>
            </a:fld>
            <a:endParaRPr lang="en-US" dirty="0"/>
          </a:p>
        </p:txBody>
      </p:sp>
      <p:graphicFrame>
        <p:nvGraphicFramePr>
          <p:cNvPr id="19" name="Content Placeholder 2">
            <a:extLst>
              <a:ext uri="{FF2B5EF4-FFF2-40B4-BE49-F238E27FC236}">
                <a16:creationId xmlns:a16="http://schemas.microsoft.com/office/drawing/2014/main" id="{EB6BFABD-41C5-4D5C-BBA0-8BC5D6F9FBC6}"/>
              </a:ext>
            </a:extLst>
          </p:cNvPr>
          <p:cNvGraphicFramePr>
            <a:graphicFrameLocks noGrp="1"/>
          </p:cNvGraphicFramePr>
          <p:nvPr>
            <p:ph idx="1"/>
            <p:extLst>
              <p:ext uri="{D42A27DB-BD31-4B8C-83A1-F6EECF244321}">
                <p14:modId xmlns:p14="http://schemas.microsoft.com/office/powerpoint/2010/main" val="2432241855"/>
              </p:ext>
            </p:extLst>
          </p:nvPr>
        </p:nvGraphicFramePr>
        <p:xfrm>
          <a:off x="494175" y="419207"/>
          <a:ext cx="10697110" cy="5894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24380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B738C-26DD-448D-98D6-12658E8F89BD}"/>
              </a:ext>
            </a:extLst>
          </p:cNvPr>
          <p:cNvSpPr>
            <a:spLocks noGrp="1"/>
          </p:cNvSpPr>
          <p:nvPr>
            <p:ph type="title"/>
          </p:nvPr>
        </p:nvSpPr>
        <p:spPr/>
        <p:txBody>
          <a:bodyPr/>
          <a:lstStyle/>
          <a:p>
            <a:r>
              <a:rPr lang="en-US" dirty="0">
                <a:solidFill>
                  <a:srgbClr val="339933"/>
                </a:solidFill>
              </a:rPr>
              <a:t>Types of Funding</a:t>
            </a:r>
          </a:p>
        </p:txBody>
      </p:sp>
      <p:sp>
        <p:nvSpPr>
          <p:cNvPr id="3" name="Content Placeholder 2">
            <a:extLst>
              <a:ext uri="{FF2B5EF4-FFF2-40B4-BE49-F238E27FC236}">
                <a16:creationId xmlns:a16="http://schemas.microsoft.com/office/drawing/2014/main" id="{1FAF5A5B-853A-41F0-A3C6-B70FA38EE710}"/>
              </a:ext>
            </a:extLst>
          </p:cNvPr>
          <p:cNvSpPr>
            <a:spLocks noGrp="1"/>
          </p:cNvSpPr>
          <p:nvPr>
            <p:ph idx="1"/>
          </p:nvPr>
        </p:nvSpPr>
        <p:spPr>
          <a:xfrm>
            <a:off x="759395" y="1679943"/>
            <a:ext cx="9134881" cy="4298826"/>
          </a:xfrm>
        </p:spPr>
        <p:txBody>
          <a:bodyPr>
            <a:noAutofit/>
          </a:bodyPr>
          <a:lstStyle/>
          <a:p>
            <a:r>
              <a:rPr lang="en-US" sz="2000" dirty="0">
                <a:latin typeface="Lato"/>
              </a:rPr>
              <a:t>Pay-as-you-go</a:t>
            </a:r>
          </a:p>
          <a:p>
            <a:r>
              <a:rPr lang="en-US" sz="2000" dirty="0">
                <a:latin typeface="Lato"/>
              </a:rPr>
              <a:t>Irrevocable Trust (Fund 73)</a:t>
            </a:r>
          </a:p>
          <a:p>
            <a:pPr lvl="1">
              <a:buFont typeface="Courier New" panose="02070309020205020404" pitchFamily="49" charset="0"/>
              <a:buChar char="o"/>
            </a:pPr>
            <a:r>
              <a:rPr lang="en-US" sz="2000" dirty="0">
                <a:latin typeface="Lato"/>
              </a:rPr>
              <a:t>Funded based upon benefits accrued and expected to be paid out in the future, usually retirement</a:t>
            </a:r>
          </a:p>
          <a:p>
            <a:pPr lvl="2">
              <a:buFont typeface="Arial" panose="020B0604020202020204" pitchFamily="34" charset="0"/>
              <a:buChar char="•"/>
            </a:pPr>
            <a:r>
              <a:rPr lang="en-US" sz="2000" dirty="0">
                <a:latin typeface="Lato"/>
              </a:rPr>
              <a:t>In essence – under-funded or funded based upon amount earned</a:t>
            </a:r>
          </a:p>
          <a:p>
            <a:pPr lvl="2">
              <a:buFont typeface="Arial" panose="020B0604020202020204" pitchFamily="34" charset="0"/>
              <a:buChar char="•"/>
            </a:pPr>
            <a:r>
              <a:rPr lang="en-US" sz="2000" dirty="0">
                <a:latin typeface="Lato"/>
              </a:rPr>
              <a:t>Will payout more than is funded unless benefit changes</a:t>
            </a:r>
          </a:p>
          <a:p>
            <a:pPr lvl="1">
              <a:buFont typeface="Courier New" panose="02070309020205020404" pitchFamily="49" charset="0"/>
              <a:buChar char="o"/>
            </a:pPr>
            <a:r>
              <a:rPr lang="en-US" sz="2000" dirty="0">
                <a:latin typeface="Lato"/>
              </a:rPr>
              <a:t>Funded each year as earned by individual; may be paid out at severance based upon vesting schedule or retirement</a:t>
            </a:r>
          </a:p>
          <a:p>
            <a:pPr lvl="2">
              <a:buFont typeface="Arial" panose="020B0604020202020204" pitchFamily="34" charset="0"/>
              <a:buChar char="•"/>
            </a:pPr>
            <a:r>
              <a:rPr lang="en-US" sz="2000" dirty="0">
                <a:latin typeface="Lato"/>
              </a:rPr>
              <a:t>In essence – overfunded </a:t>
            </a:r>
          </a:p>
          <a:p>
            <a:pPr lvl="2">
              <a:buFont typeface="Arial" panose="020B0604020202020204" pitchFamily="34" charset="0"/>
              <a:buChar char="•"/>
            </a:pPr>
            <a:r>
              <a:rPr lang="en-US" sz="2000" dirty="0">
                <a:latin typeface="Lato"/>
              </a:rPr>
              <a:t>Will not payout all that is funded – </a:t>
            </a:r>
          </a:p>
          <a:p>
            <a:pPr lvl="2">
              <a:buFont typeface="Arial" panose="020B0604020202020204" pitchFamily="34" charset="0"/>
              <a:buChar char="•"/>
            </a:pPr>
            <a:r>
              <a:rPr lang="en-US" sz="2000" dirty="0">
                <a:latin typeface="Lato"/>
              </a:rPr>
              <a:t>Forfeited dollars used to offset next contribution</a:t>
            </a:r>
          </a:p>
        </p:txBody>
      </p:sp>
      <p:pic>
        <p:nvPicPr>
          <p:cNvPr id="4" name="Picture 2" descr="Image result for alternative funding">
            <a:extLst>
              <a:ext uri="{FF2B5EF4-FFF2-40B4-BE49-F238E27FC236}">
                <a16:creationId xmlns:a16="http://schemas.microsoft.com/office/drawing/2014/main" id="{0C54A1D0-6DDB-493D-9AD1-3C3114F21D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0490" y="528007"/>
            <a:ext cx="3001108" cy="1980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015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12C5C50-45BB-4FB2-AED6-2E9312B8165A}"/>
              </a:ext>
            </a:extLst>
          </p:cNvPr>
          <p:cNvSpPr/>
          <p:nvPr/>
        </p:nvSpPr>
        <p:spPr>
          <a:xfrm>
            <a:off x="1943100" y="1533594"/>
            <a:ext cx="8305800" cy="3962400"/>
          </a:xfrm>
          <a:prstGeom prst="rect">
            <a:avLst/>
          </a:prstGeom>
          <a:solidFill>
            <a:srgbClr val="3399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panose="020F0502020204030203" pitchFamily="34" charset="0"/>
            </a:endParaRPr>
          </a:p>
        </p:txBody>
      </p:sp>
      <p:sp>
        <p:nvSpPr>
          <p:cNvPr id="7" name="Rectangle 3"/>
          <p:cNvSpPr txBox="1">
            <a:spLocks noChangeArrowheads="1"/>
          </p:cNvSpPr>
          <p:nvPr/>
        </p:nvSpPr>
        <p:spPr>
          <a:xfrm>
            <a:off x="1943100" y="256707"/>
            <a:ext cx="8173349" cy="1241200"/>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spcBef>
                <a:spcPct val="0"/>
              </a:spcBef>
              <a:buNone/>
            </a:pPr>
            <a:r>
              <a:rPr lang="en-US" sz="3300" b="1" dirty="0">
                <a:solidFill>
                  <a:srgbClr val="00B050"/>
                </a:solidFill>
                <a:latin typeface="Lato" panose="020F0502020204030203" pitchFamily="34" charset="0"/>
              </a:rPr>
              <a:t>Example of </a:t>
            </a:r>
            <a:br>
              <a:rPr lang="en-US" sz="3300" b="1" dirty="0">
                <a:solidFill>
                  <a:srgbClr val="00B050"/>
                </a:solidFill>
                <a:latin typeface="Lato" panose="020F0502020204030203" pitchFamily="34" charset="0"/>
              </a:rPr>
            </a:br>
            <a:r>
              <a:rPr lang="en-US" sz="3300" b="1" dirty="0">
                <a:solidFill>
                  <a:srgbClr val="00B050"/>
                </a:solidFill>
                <a:latin typeface="Lato" panose="020F0502020204030203" pitchFamily="34" charset="0"/>
              </a:rPr>
              <a:t>Post Employment Benefit Trust</a:t>
            </a:r>
          </a:p>
          <a:p>
            <a:pPr marL="0" indent="0" algn="ctr">
              <a:spcBef>
                <a:spcPct val="0"/>
              </a:spcBef>
              <a:buNone/>
            </a:pPr>
            <a:endParaRPr lang="en-US" sz="1950" b="1" dirty="0">
              <a:solidFill>
                <a:srgbClr val="00B050"/>
              </a:solidFill>
              <a:latin typeface="Lato" panose="020F0502020204030203" pitchFamily="34" charset="0"/>
            </a:endParaRPr>
          </a:p>
          <a:p>
            <a:pPr algn="ctr">
              <a:spcBef>
                <a:spcPct val="0"/>
              </a:spcBef>
            </a:pPr>
            <a:endParaRPr lang="en-US" sz="1950" b="1" dirty="0">
              <a:solidFill>
                <a:srgbClr val="00B050"/>
              </a:solidFill>
              <a:latin typeface="Lato" panose="020F0502020204030203" pitchFamily="34" charset="0"/>
            </a:endParaRPr>
          </a:p>
        </p:txBody>
      </p:sp>
      <p:grpSp>
        <p:nvGrpSpPr>
          <p:cNvPr id="2" name="Group 1">
            <a:extLst>
              <a:ext uri="{FF2B5EF4-FFF2-40B4-BE49-F238E27FC236}">
                <a16:creationId xmlns:a16="http://schemas.microsoft.com/office/drawing/2014/main" id="{F7DC8CB1-2112-40A0-B414-C8B40423AB4E}"/>
              </a:ext>
            </a:extLst>
          </p:cNvPr>
          <p:cNvGrpSpPr/>
          <p:nvPr/>
        </p:nvGrpSpPr>
        <p:grpSpPr>
          <a:xfrm>
            <a:off x="3062990" y="1548547"/>
            <a:ext cx="6209041" cy="3732869"/>
            <a:chOff x="1778215" y="2190444"/>
            <a:chExt cx="5762495" cy="3487673"/>
          </a:xfrm>
        </p:grpSpPr>
        <p:pic>
          <p:nvPicPr>
            <p:cNvPr id="9" name="Picture 25" descr="bucket_animated"/>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778215" y="3261480"/>
              <a:ext cx="685800" cy="615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1782032" y="3261480"/>
              <a:ext cx="698038" cy="388206"/>
            </a:xfrm>
            <a:prstGeom prst="rect">
              <a:avLst/>
            </a:prstGeom>
            <a:noFill/>
          </p:spPr>
          <p:txBody>
            <a:bodyPr wrap="none" rtlCol="0">
              <a:spAutoFit/>
            </a:bodyPr>
            <a:lstStyle/>
            <a:p>
              <a:pPr algn="ctr"/>
              <a:r>
                <a:rPr lang="en-US" sz="1050" b="1" dirty="0">
                  <a:latin typeface="Lato" panose="020F0502020204030203" pitchFamily="34" charset="0"/>
                </a:rPr>
                <a:t>Medical</a:t>
              </a:r>
              <a:br>
                <a:rPr lang="en-US" sz="1050" b="1" dirty="0">
                  <a:latin typeface="Lato" panose="020F0502020204030203" pitchFamily="34" charset="0"/>
                </a:rPr>
              </a:br>
              <a:r>
                <a:rPr lang="en-US" sz="1050" b="1" dirty="0">
                  <a:latin typeface="Lato" panose="020F0502020204030203" pitchFamily="34" charset="0"/>
                </a:rPr>
                <a:t>&amp; Dental</a:t>
              </a:r>
            </a:p>
          </p:txBody>
        </p:sp>
        <p:pic>
          <p:nvPicPr>
            <p:cNvPr id="14" name="Picture 25" descr="bucket_animated"/>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669024" y="3285888"/>
              <a:ext cx="685800" cy="615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2666610" y="3258549"/>
              <a:ext cx="771391" cy="388206"/>
            </a:xfrm>
            <a:prstGeom prst="rect">
              <a:avLst/>
            </a:prstGeom>
            <a:noFill/>
          </p:spPr>
          <p:txBody>
            <a:bodyPr wrap="square" rtlCol="0">
              <a:spAutoFit/>
            </a:bodyPr>
            <a:lstStyle/>
            <a:p>
              <a:pPr algn="ctr"/>
              <a:r>
                <a:rPr lang="en-US" sz="1050" b="1" dirty="0">
                  <a:latin typeface="Lato" panose="020F0502020204030203" pitchFamily="34" charset="0"/>
                </a:rPr>
                <a:t>Prem Only HRA</a:t>
              </a:r>
            </a:p>
          </p:txBody>
        </p:sp>
        <p:pic>
          <p:nvPicPr>
            <p:cNvPr id="15" name="Picture 25" descr="bucket_animated"/>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951102" y="3292516"/>
              <a:ext cx="685800" cy="615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6013326" y="3317188"/>
              <a:ext cx="678697" cy="388206"/>
            </a:xfrm>
            <a:prstGeom prst="rect">
              <a:avLst/>
            </a:prstGeom>
            <a:noFill/>
          </p:spPr>
          <p:txBody>
            <a:bodyPr wrap="none" rtlCol="0">
              <a:spAutoFit/>
            </a:bodyPr>
            <a:lstStyle/>
            <a:p>
              <a:r>
                <a:rPr lang="en-US" sz="1050" b="1" dirty="0">
                  <a:latin typeface="Lato" panose="020F0502020204030203" pitchFamily="34" charset="0"/>
                </a:rPr>
                <a:t>Stipend/</a:t>
              </a:r>
            </a:p>
            <a:p>
              <a:pPr algn="ctr"/>
              <a:r>
                <a:rPr lang="en-US" sz="1050" b="1" dirty="0">
                  <a:latin typeface="Lato" panose="020F0502020204030203" pitchFamily="34" charset="0"/>
                </a:rPr>
                <a:t>Cash</a:t>
              </a:r>
            </a:p>
          </p:txBody>
        </p:sp>
        <p:cxnSp>
          <p:nvCxnSpPr>
            <p:cNvPr id="17" name="Straight Connector 16"/>
            <p:cNvCxnSpPr/>
            <p:nvPr/>
          </p:nvCxnSpPr>
          <p:spPr>
            <a:xfrm>
              <a:off x="1876449" y="5678117"/>
              <a:ext cx="5655758"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095100" y="2190444"/>
              <a:ext cx="3407170" cy="546364"/>
            </a:xfrm>
            <a:prstGeom prst="rect">
              <a:avLst/>
            </a:prstGeom>
            <a:noFill/>
          </p:spPr>
          <p:txBody>
            <a:bodyPr wrap="none" rtlCol="0">
              <a:spAutoFit/>
            </a:bodyPr>
            <a:lstStyle/>
            <a:p>
              <a:r>
                <a:rPr lang="en-US" sz="3200" dirty="0">
                  <a:solidFill>
                    <a:schemeClr val="bg1"/>
                  </a:solidFill>
                  <a:latin typeface="Lato" panose="020F0502020204030203" pitchFamily="34" charset="0"/>
                </a:rPr>
                <a:t>Retirement Funded</a:t>
              </a:r>
            </a:p>
          </p:txBody>
        </p:sp>
        <p:sp>
          <p:nvSpPr>
            <p:cNvPr id="27" name="TextBox 26"/>
            <p:cNvSpPr txBox="1"/>
            <p:nvPr/>
          </p:nvSpPr>
          <p:spPr>
            <a:xfrm>
              <a:off x="2812423" y="3899728"/>
              <a:ext cx="3831169" cy="546364"/>
            </a:xfrm>
            <a:prstGeom prst="rect">
              <a:avLst/>
            </a:prstGeom>
            <a:noFill/>
          </p:spPr>
          <p:txBody>
            <a:bodyPr wrap="none" rtlCol="0">
              <a:spAutoFit/>
            </a:bodyPr>
            <a:lstStyle/>
            <a:p>
              <a:r>
                <a:rPr lang="en-US" sz="3200" dirty="0">
                  <a:solidFill>
                    <a:schemeClr val="bg1"/>
                  </a:solidFill>
                  <a:latin typeface="Lato" panose="020F0502020204030203" pitchFamily="34" charset="0"/>
                </a:rPr>
                <a:t>Actively</a:t>
              </a:r>
              <a:r>
                <a:rPr lang="en-US" sz="3200" dirty="0">
                  <a:solidFill>
                    <a:schemeClr val="accent4"/>
                  </a:solidFill>
                  <a:latin typeface="Lato" panose="020F0502020204030203" pitchFamily="34" charset="0"/>
                </a:rPr>
                <a:t> </a:t>
              </a:r>
              <a:r>
                <a:rPr lang="en-US" sz="3200" dirty="0">
                  <a:solidFill>
                    <a:schemeClr val="bg1"/>
                  </a:solidFill>
                  <a:latin typeface="Lato" panose="020F0502020204030203" pitchFamily="34" charset="0"/>
                </a:rPr>
                <a:t>Fully-Funded</a:t>
              </a:r>
            </a:p>
          </p:txBody>
        </p:sp>
        <p:pic>
          <p:nvPicPr>
            <p:cNvPr id="28" name="Picture 25" descr="bucket_animated"/>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818884" y="3292516"/>
              <a:ext cx="685800" cy="615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25" descr="bucket_animated"/>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854909" y="4513258"/>
              <a:ext cx="685800" cy="615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Box 30"/>
            <p:cNvSpPr txBox="1"/>
            <p:nvPr/>
          </p:nvSpPr>
          <p:spPr>
            <a:xfrm>
              <a:off x="6953089" y="3347319"/>
              <a:ext cx="555216" cy="237237"/>
            </a:xfrm>
            <a:prstGeom prst="rect">
              <a:avLst/>
            </a:prstGeom>
            <a:noFill/>
          </p:spPr>
          <p:txBody>
            <a:bodyPr wrap="none" rtlCol="0">
              <a:spAutoFit/>
            </a:bodyPr>
            <a:lstStyle/>
            <a:p>
              <a:r>
                <a:rPr lang="en-US" sz="1050" b="1" dirty="0">
                  <a:latin typeface="Lato" panose="020F0502020204030203" pitchFamily="34" charset="0"/>
                </a:rPr>
                <a:t>403(b)</a:t>
              </a:r>
            </a:p>
          </p:txBody>
        </p:sp>
        <p:sp>
          <p:nvSpPr>
            <p:cNvPr id="25" name="TextBox 24"/>
            <p:cNvSpPr txBox="1"/>
            <p:nvPr/>
          </p:nvSpPr>
          <p:spPr>
            <a:xfrm>
              <a:off x="6968472" y="4533594"/>
              <a:ext cx="555216" cy="388206"/>
            </a:xfrm>
            <a:prstGeom prst="rect">
              <a:avLst/>
            </a:prstGeom>
            <a:noFill/>
          </p:spPr>
          <p:txBody>
            <a:bodyPr wrap="none" rtlCol="0">
              <a:spAutoFit/>
            </a:bodyPr>
            <a:lstStyle/>
            <a:p>
              <a:r>
                <a:rPr lang="en-US" sz="1050" b="1" dirty="0">
                  <a:solidFill>
                    <a:schemeClr val="accent6">
                      <a:lumMod val="50000"/>
                    </a:schemeClr>
                  </a:solidFill>
                  <a:latin typeface="Lato" panose="020F0502020204030203" pitchFamily="34" charset="0"/>
                </a:rPr>
                <a:t>403(b)</a:t>
              </a:r>
            </a:p>
            <a:p>
              <a:pPr algn="ctr"/>
              <a:r>
                <a:rPr lang="en-US" sz="1050" b="1" dirty="0">
                  <a:solidFill>
                    <a:schemeClr val="accent6">
                      <a:lumMod val="50000"/>
                    </a:schemeClr>
                  </a:solidFill>
                  <a:latin typeface="Lato" panose="020F0502020204030203" pitchFamily="34" charset="0"/>
                </a:rPr>
                <a:t>TSA</a:t>
              </a:r>
            </a:p>
          </p:txBody>
        </p:sp>
        <p:pic>
          <p:nvPicPr>
            <p:cNvPr id="38" name="Picture 25" descr="bucket_animated">
              <a:extLst>
                <a:ext uri="{FF2B5EF4-FFF2-40B4-BE49-F238E27FC236}">
                  <a16:creationId xmlns:a16="http://schemas.microsoft.com/office/drawing/2014/main" id="{7502FBC1-A815-4767-90CA-0745C39D5C54}"/>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930277" y="4572784"/>
              <a:ext cx="685800" cy="615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extBox 38">
              <a:extLst>
                <a:ext uri="{FF2B5EF4-FFF2-40B4-BE49-F238E27FC236}">
                  <a16:creationId xmlns:a16="http://schemas.microsoft.com/office/drawing/2014/main" id="{BAB59CEC-F4F0-4FFC-A35C-0A8EC7D6190A}"/>
                </a:ext>
              </a:extLst>
            </p:cNvPr>
            <p:cNvSpPr txBox="1"/>
            <p:nvPr/>
          </p:nvSpPr>
          <p:spPr>
            <a:xfrm>
              <a:off x="1886344" y="4560799"/>
              <a:ext cx="779862" cy="388206"/>
            </a:xfrm>
            <a:prstGeom prst="rect">
              <a:avLst/>
            </a:prstGeom>
            <a:noFill/>
          </p:spPr>
          <p:txBody>
            <a:bodyPr wrap="none" rtlCol="0">
              <a:spAutoFit/>
            </a:bodyPr>
            <a:lstStyle/>
            <a:p>
              <a:pPr algn="ctr"/>
              <a:r>
                <a:rPr lang="en-US" sz="1050" b="1" dirty="0">
                  <a:latin typeface="Lato" panose="020F0502020204030203" pitchFamily="34" charset="0"/>
                </a:rPr>
                <a:t>HRA Carry</a:t>
              </a:r>
              <a:br>
                <a:rPr lang="en-US" sz="1050" b="1" dirty="0">
                  <a:latin typeface="Lato" panose="020F0502020204030203" pitchFamily="34" charset="0"/>
                </a:rPr>
              </a:br>
              <a:r>
                <a:rPr lang="en-US" sz="1050" b="1" dirty="0">
                  <a:latin typeface="Lato" panose="020F0502020204030203" pitchFamily="34" charset="0"/>
                </a:rPr>
                <a:t>over</a:t>
              </a:r>
            </a:p>
          </p:txBody>
        </p:sp>
        <p:pic>
          <p:nvPicPr>
            <p:cNvPr id="40" name="Picture 25" descr="bucket_animated">
              <a:extLst>
                <a:ext uri="{FF2B5EF4-FFF2-40B4-BE49-F238E27FC236}">
                  <a16:creationId xmlns:a16="http://schemas.microsoft.com/office/drawing/2014/main" id="{127CAD1C-21D8-4C88-9434-9E4F34E5F318}"/>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982530" y="4537441"/>
              <a:ext cx="685800" cy="615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Box 29"/>
            <p:cNvSpPr txBox="1"/>
            <p:nvPr/>
          </p:nvSpPr>
          <p:spPr>
            <a:xfrm>
              <a:off x="6115954" y="4533594"/>
              <a:ext cx="555216" cy="388206"/>
            </a:xfrm>
            <a:prstGeom prst="rect">
              <a:avLst/>
            </a:prstGeom>
            <a:noFill/>
          </p:spPr>
          <p:txBody>
            <a:bodyPr wrap="none" rtlCol="0">
              <a:spAutoFit/>
            </a:bodyPr>
            <a:lstStyle/>
            <a:p>
              <a:r>
                <a:rPr lang="en-US" sz="1050" b="1" dirty="0">
                  <a:latin typeface="Lato" panose="020F0502020204030203" pitchFamily="34" charset="0"/>
                </a:rPr>
                <a:t>403(b)</a:t>
              </a:r>
            </a:p>
            <a:p>
              <a:pPr algn="ctr"/>
              <a:r>
                <a:rPr lang="en-US" sz="1050" b="1" dirty="0">
                  <a:latin typeface="Lato" panose="020F0502020204030203" pitchFamily="34" charset="0"/>
                </a:rPr>
                <a:t>Match</a:t>
              </a:r>
            </a:p>
          </p:txBody>
        </p:sp>
        <p:pic>
          <p:nvPicPr>
            <p:cNvPr id="41" name="Picture 25" descr="bucket_animated">
              <a:extLst>
                <a:ext uri="{FF2B5EF4-FFF2-40B4-BE49-F238E27FC236}">
                  <a16:creationId xmlns:a16="http://schemas.microsoft.com/office/drawing/2014/main" id="{81795603-622E-4D0C-91AD-787169F55533}"/>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752200" y="4575682"/>
              <a:ext cx="685800" cy="615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TextBox 41">
              <a:extLst>
                <a:ext uri="{FF2B5EF4-FFF2-40B4-BE49-F238E27FC236}">
                  <a16:creationId xmlns:a16="http://schemas.microsoft.com/office/drawing/2014/main" id="{6EDFDF4A-83E2-4F89-A4D8-F778F9D69B20}"/>
                </a:ext>
              </a:extLst>
            </p:cNvPr>
            <p:cNvSpPr txBox="1"/>
            <p:nvPr/>
          </p:nvSpPr>
          <p:spPr>
            <a:xfrm>
              <a:off x="2724177" y="4566699"/>
              <a:ext cx="771391" cy="388206"/>
            </a:xfrm>
            <a:prstGeom prst="rect">
              <a:avLst/>
            </a:prstGeom>
            <a:noFill/>
          </p:spPr>
          <p:txBody>
            <a:bodyPr wrap="square" rtlCol="0">
              <a:spAutoFit/>
            </a:bodyPr>
            <a:lstStyle/>
            <a:p>
              <a:pPr algn="ctr"/>
              <a:r>
                <a:rPr lang="en-US" sz="1050" b="1" dirty="0">
                  <a:latin typeface="Lato" panose="020F0502020204030203" pitchFamily="34" charset="0"/>
                </a:rPr>
                <a:t>Post Emp HRA</a:t>
              </a:r>
            </a:p>
          </p:txBody>
        </p:sp>
        <p:pic>
          <p:nvPicPr>
            <p:cNvPr id="45" name="Picture 25" descr="bucket_animated">
              <a:extLst>
                <a:ext uri="{FF2B5EF4-FFF2-40B4-BE49-F238E27FC236}">
                  <a16:creationId xmlns:a16="http://schemas.microsoft.com/office/drawing/2014/main" id="{49C278DF-A99C-463C-AB21-3207D55D6662}"/>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299848" y="3265537"/>
              <a:ext cx="685800" cy="615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25" descr="bucket_animated">
              <a:extLst>
                <a:ext uri="{FF2B5EF4-FFF2-40B4-BE49-F238E27FC236}">
                  <a16:creationId xmlns:a16="http://schemas.microsoft.com/office/drawing/2014/main" id="{D71B2A09-B659-45BE-A599-F22A91950672}"/>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325383" y="4628251"/>
              <a:ext cx="685800" cy="615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TextBox 46">
              <a:extLst>
                <a:ext uri="{FF2B5EF4-FFF2-40B4-BE49-F238E27FC236}">
                  <a16:creationId xmlns:a16="http://schemas.microsoft.com/office/drawing/2014/main" id="{265032EF-2063-414C-ACD3-40017CF936C3}"/>
                </a:ext>
              </a:extLst>
            </p:cNvPr>
            <p:cNvSpPr txBox="1"/>
            <p:nvPr/>
          </p:nvSpPr>
          <p:spPr>
            <a:xfrm>
              <a:off x="4267267" y="3282876"/>
              <a:ext cx="771391" cy="237237"/>
            </a:xfrm>
            <a:prstGeom prst="rect">
              <a:avLst/>
            </a:prstGeom>
            <a:noFill/>
          </p:spPr>
          <p:txBody>
            <a:bodyPr wrap="square" rtlCol="0">
              <a:spAutoFit/>
            </a:bodyPr>
            <a:lstStyle/>
            <a:p>
              <a:pPr algn="ctr"/>
              <a:r>
                <a:rPr lang="en-US" sz="1050" b="1" dirty="0">
                  <a:latin typeface="Lato" panose="020F0502020204030203" pitchFamily="34" charset="0"/>
                </a:rPr>
                <a:t>Sick Leave</a:t>
              </a:r>
            </a:p>
          </p:txBody>
        </p:sp>
        <p:sp>
          <p:nvSpPr>
            <p:cNvPr id="48" name="TextBox 47">
              <a:extLst>
                <a:ext uri="{FF2B5EF4-FFF2-40B4-BE49-F238E27FC236}">
                  <a16:creationId xmlns:a16="http://schemas.microsoft.com/office/drawing/2014/main" id="{A60996BD-B308-4381-94C2-5CF8D7538ACE}"/>
                </a:ext>
              </a:extLst>
            </p:cNvPr>
            <p:cNvSpPr txBox="1"/>
            <p:nvPr/>
          </p:nvSpPr>
          <p:spPr>
            <a:xfrm>
              <a:off x="4285839" y="4601641"/>
              <a:ext cx="771391" cy="388206"/>
            </a:xfrm>
            <a:prstGeom prst="rect">
              <a:avLst/>
            </a:prstGeom>
            <a:noFill/>
          </p:spPr>
          <p:txBody>
            <a:bodyPr wrap="square" rtlCol="0">
              <a:spAutoFit/>
            </a:bodyPr>
            <a:lstStyle/>
            <a:p>
              <a:pPr algn="ctr"/>
              <a:r>
                <a:rPr lang="en-US" sz="1050" b="1" dirty="0">
                  <a:latin typeface="Lato" panose="020F0502020204030203" pitchFamily="34" charset="0"/>
                </a:rPr>
                <a:t>Med Plan</a:t>
              </a:r>
            </a:p>
            <a:p>
              <a:pPr algn="ctr"/>
              <a:r>
                <a:rPr lang="en-US" sz="1050" b="1" dirty="0">
                  <a:latin typeface="Lato" panose="020F0502020204030203" pitchFamily="34" charset="0"/>
                </a:rPr>
                <a:t>HRA</a:t>
              </a:r>
            </a:p>
          </p:txBody>
        </p:sp>
        <p:cxnSp>
          <p:nvCxnSpPr>
            <p:cNvPr id="50" name="Straight Connector 49">
              <a:extLst>
                <a:ext uri="{FF2B5EF4-FFF2-40B4-BE49-F238E27FC236}">
                  <a16:creationId xmlns:a16="http://schemas.microsoft.com/office/drawing/2014/main" id="{E950EFA3-4950-4EEC-97D7-268014302F65}"/>
                </a:ext>
              </a:extLst>
            </p:cNvPr>
            <p:cNvCxnSpPr>
              <a:cxnSpLocks/>
            </p:cNvCxnSpPr>
            <p:nvPr/>
          </p:nvCxnSpPr>
          <p:spPr>
            <a:xfrm flipH="1">
              <a:off x="1849942" y="2666104"/>
              <a:ext cx="5690768"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 name="Group 3">
            <a:extLst>
              <a:ext uri="{FF2B5EF4-FFF2-40B4-BE49-F238E27FC236}">
                <a16:creationId xmlns:a16="http://schemas.microsoft.com/office/drawing/2014/main" id="{AC3D112C-07F3-4F72-B7A6-78FB9B43410C}"/>
              </a:ext>
            </a:extLst>
          </p:cNvPr>
          <p:cNvGrpSpPr/>
          <p:nvPr/>
        </p:nvGrpSpPr>
        <p:grpSpPr>
          <a:xfrm>
            <a:off x="2365972" y="1822845"/>
            <a:ext cx="7460056" cy="3212311"/>
            <a:chOff x="1017442" y="2307432"/>
            <a:chExt cx="7460056" cy="3212311"/>
          </a:xfrm>
        </p:grpSpPr>
        <p:cxnSp>
          <p:nvCxnSpPr>
            <p:cNvPr id="18" name="Straight Connector 17"/>
            <p:cNvCxnSpPr/>
            <p:nvPr/>
          </p:nvCxnSpPr>
          <p:spPr>
            <a:xfrm>
              <a:off x="3944799" y="2944334"/>
              <a:ext cx="0" cy="1051374"/>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rot="16200000">
              <a:off x="561016" y="3680792"/>
              <a:ext cx="1466850" cy="553998"/>
            </a:xfrm>
            <a:prstGeom prst="rect">
              <a:avLst/>
            </a:prstGeom>
            <a:noFill/>
          </p:spPr>
          <p:txBody>
            <a:bodyPr wrap="square" rtlCol="0">
              <a:spAutoFit/>
            </a:bodyPr>
            <a:lstStyle/>
            <a:p>
              <a:pPr algn="ctr"/>
              <a:r>
                <a:rPr lang="en-US" sz="3000" dirty="0">
                  <a:solidFill>
                    <a:schemeClr val="bg1"/>
                  </a:solidFill>
                  <a:latin typeface="Lato" panose="020F0502020204030203" pitchFamily="34" charset="0"/>
                </a:rPr>
                <a:t>OPEB</a:t>
              </a:r>
            </a:p>
          </p:txBody>
        </p:sp>
        <p:sp>
          <p:nvSpPr>
            <p:cNvPr id="24" name="TextBox 23"/>
            <p:cNvSpPr txBox="1"/>
            <p:nvPr/>
          </p:nvSpPr>
          <p:spPr>
            <a:xfrm rot="5400000">
              <a:off x="6600299" y="3630633"/>
              <a:ext cx="3200400" cy="553998"/>
            </a:xfrm>
            <a:prstGeom prst="rect">
              <a:avLst/>
            </a:prstGeom>
            <a:noFill/>
          </p:spPr>
          <p:txBody>
            <a:bodyPr wrap="square" rtlCol="0">
              <a:spAutoFit/>
            </a:bodyPr>
            <a:lstStyle/>
            <a:p>
              <a:pPr algn="ctr"/>
              <a:r>
                <a:rPr lang="en-US" sz="3000" dirty="0">
                  <a:solidFill>
                    <a:schemeClr val="bg1"/>
                  </a:solidFill>
                  <a:latin typeface="Lato" panose="020F0502020204030203" pitchFamily="34" charset="0"/>
                </a:rPr>
                <a:t>Supp Pension</a:t>
              </a:r>
            </a:p>
          </p:txBody>
        </p:sp>
        <p:cxnSp>
          <p:nvCxnSpPr>
            <p:cNvPr id="26" name="Straight Connector 25"/>
            <p:cNvCxnSpPr/>
            <p:nvPr/>
          </p:nvCxnSpPr>
          <p:spPr>
            <a:xfrm>
              <a:off x="3944799" y="4456457"/>
              <a:ext cx="0" cy="1051374"/>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F7FFF32-799B-4F21-BF3C-1CE33DC8E30E}"/>
                </a:ext>
              </a:extLst>
            </p:cNvPr>
            <p:cNvCxnSpPr/>
            <p:nvPr/>
          </p:nvCxnSpPr>
          <p:spPr>
            <a:xfrm>
              <a:off x="5467971" y="2937048"/>
              <a:ext cx="0" cy="1051374"/>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85B3A23-A5CC-41A8-B092-1F710F50B5D0}"/>
                </a:ext>
              </a:extLst>
            </p:cNvPr>
            <p:cNvCxnSpPr/>
            <p:nvPr/>
          </p:nvCxnSpPr>
          <p:spPr>
            <a:xfrm>
              <a:off x="5467971" y="4468369"/>
              <a:ext cx="0" cy="1051374"/>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E21318AE-D3CD-46FE-AB43-947240709064}"/>
                </a:ext>
              </a:extLst>
            </p:cNvPr>
            <p:cNvSpPr txBox="1"/>
            <p:nvPr/>
          </p:nvSpPr>
          <p:spPr>
            <a:xfrm>
              <a:off x="4001121" y="2673172"/>
              <a:ext cx="1466850" cy="400110"/>
            </a:xfrm>
            <a:prstGeom prst="rect">
              <a:avLst/>
            </a:prstGeom>
            <a:noFill/>
          </p:spPr>
          <p:txBody>
            <a:bodyPr wrap="square" rtlCol="0">
              <a:spAutoFit/>
            </a:bodyPr>
            <a:lstStyle/>
            <a:p>
              <a:pPr algn="ctr"/>
              <a:r>
                <a:rPr lang="en-US" sz="2000" dirty="0">
                  <a:solidFill>
                    <a:schemeClr val="bg1"/>
                  </a:solidFill>
                  <a:latin typeface="Lato" panose="020F0502020204030203" pitchFamily="34" charset="0"/>
                </a:rPr>
                <a:t>Other</a:t>
              </a:r>
            </a:p>
          </p:txBody>
        </p:sp>
        <p:cxnSp>
          <p:nvCxnSpPr>
            <p:cNvPr id="51" name="Straight Connector 50">
              <a:extLst>
                <a:ext uri="{FF2B5EF4-FFF2-40B4-BE49-F238E27FC236}">
                  <a16:creationId xmlns:a16="http://schemas.microsoft.com/office/drawing/2014/main" id="{4EDE8CD8-B563-41EC-B768-4EBF3ED177C9}"/>
                </a:ext>
              </a:extLst>
            </p:cNvPr>
            <p:cNvCxnSpPr>
              <a:cxnSpLocks/>
            </p:cNvCxnSpPr>
            <p:nvPr/>
          </p:nvCxnSpPr>
          <p:spPr>
            <a:xfrm flipH="1">
              <a:off x="1849942" y="4360726"/>
              <a:ext cx="5771102"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52082CB0-2DE1-4F98-8432-63A7024596F5}"/>
              </a:ext>
            </a:extLst>
          </p:cNvPr>
          <p:cNvSpPr txBox="1"/>
          <p:nvPr/>
        </p:nvSpPr>
        <p:spPr>
          <a:xfrm>
            <a:off x="1823900" y="5615872"/>
            <a:ext cx="8706230" cy="369332"/>
          </a:xfrm>
          <a:prstGeom prst="rect">
            <a:avLst/>
          </a:prstGeom>
          <a:noFill/>
        </p:spPr>
        <p:txBody>
          <a:bodyPr wrap="none" rtlCol="0">
            <a:spAutoFit/>
          </a:bodyPr>
          <a:lstStyle/>
          <a:p>
            <a:r>
              <a:rPr lang="en-US" dirty="0">
                <a:latin typeface="Lato" panose="020F0502020204030203" pitchFamily="34" charset="0"/>
              </a:rPr>
              <a:t>Actively Funded means the amount earned each year is funded each year via a Trust</a:t>
            </a:r>
          </a:p>
        </p:txBody>
      </p:sp>
    </p:spTree>
    <p:extLst>
      <p:ext uri="{BB962C8B-B14F-4D97-AF65-F5344CB8AC3E}">
        <p14:creationId xmlns:p14="http://schemas.microsoft.com/office/powerpoint/2010/main" val="2553242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93011BF-7840-4AD5-A1D2-EC36FD81806B}"/>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7</a:t>
            </a:fld>
            <a:endParaRPr lang="en-US" dirty="0"/>
          </a:p>
        </p:txBody>
      </p:sp>
      <p:graphicFrame>
        <p:nvGraphicFramePr>
          <p:cNvPr id="19" name="Content Placeholder 2">
            <a:extLst>
              <a:ext uri="{FF2B5EF4-FFF2-40B4-BE49-F238E27FC236}">
                <a16:creationId xmlns:a16="http://schemas.microsoft.com/office/drawing/2014/main" id="{EB6BFABD-41C5-4D5C-BBA0-8BC5D6F9FBC6}"/>
              </a:ext>
            </a:extLst>
          </p:cNvPr>
          <p:cNvGraphicFramePr>
            <a:graphicFrameLocks noGrp="1"/>
          </p:cNvGraphicFramePr>
          <p:nvPr>
            <p:ph idx="1"/>
            <p:extLst>
              <p:ext uri="{D42A27DB-BD31-4B8C-83A1-F6EECF244321}">
                <p14:modId xmlns:p14="http://schemas.microsoft.com/office/powerpoint/2010/main" val="706363833"/>
              </p:ext>
            </p:extLst>
          </p:nvPr>
        </p:nvGraphicFramePr>
        <p:xfrm>
          <a:off x="494175" y="419207"/>
          <a:ext cx="10697110" cy="5894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32145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93011BF-7840-4AD5-A1D2-EC36FD81806B}"/>
              </a:ext>
            </a:extLst>
          </p:cNvPr>
          <p:cNvSpPr>
            <a:spLocks noGrp="1"/>
          </p:cNvSpPr>
          <p:nvPr>
            <p:ph type="sldNum" sz="quarter" idx="12"/>
          </p:nvPr>
        </p:nvSpPr>
        <p:spPr>
          <a:xfrm>
            <a:off x="10634135" y="6356350"/>
            <a:ext cx="1530927" cy="365125"/>
          </a:xfrm>
        </p:spPr>
        <p:txBody>
          <a:bodyPr>
            <a:normAutofit/>
          </a:bodyPr>
          <a:lstStyle/>
          <a:p>
            <a:pPr>
              <a:spcAft>
                <a:spcPts val="600"/>
              </a:spcAft>
            </a:pPr>
            <a:fld id="{4FAB73BC-B049-4115-A692-8D63A059BFB8}" type="slidenum">
              <a:rPr lang="en-US" smtClean="0"/>
              <a:pPr>
                <a:spcAft>
                  <a:spcPts val="600"/>
                </a:spcAft>
              </a:pPr>
              <a:t>8</a:t>
            </a:fld>
            <a:endParaRPr lang="en-US" dirty="0"/>
          </a:p>
        </p:txBody>
      </p:sp>
      <p:graphicFrame>
        <p:nvGraphicFramePr>
          <p:cNvPr id="19" name="Content Placeholder 2">
            <a:extLst>
              <a:ext uri="{FF2B5EF4-FFF2-40B4-BE49-F238E27FC236}">
                <a16:creationId xmlns:a16="http://schemas.microsoft.com/office/drawing/2014/main" id="{EB6BFABD-41C5-4D5C-BBA0-8BC5D6F9FBC6}"/>
              </a:ext>
            </a:extLst>
          </p:cNvPr>
          <p:cNvGraphicFramePr>
            <a:graphicFrameLocks noGrp="1"/>
          </p:cNvGraphicFramePr>
          <p:nvPr>
            <p:ph idx="1"/>
            <p:extLst>
              <p:ext uri="{D42A27DB-BD31-4B8C-83A1-F6EECF244321}">
                <p14:modId xmlns:p14="http://schemas.microsoft.com/office/powerpoint/2010/main" val="1971480023"/>
              </p:ext>
            </p:extLst>
          </p:nvPr>
        </p:nvGraphicFramePr>
        <p:xfrm>
          <a:off x="494175" y="419207"/>
          <a:ext cx="9448452" cy="5894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02149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6C4C1-00E3-4BB4-BF65-7B8B89210013}"/>
              </a:ext>
            </a:extLst>
          </p:cNvPr>
          <p:cNvSpPr>
            <a:spLocks noGrp="1"/>
          </p:cNvSpPr>
          <p:nvPr>
            <p:ph type="title"/>
          </p:nvPr>
        </p:nvSpPr>
        <p:spPr/>
        <p:txBody>
          <a:bodyPr/>
          <a:lstStyle/>
          <a:p>
            <a:r>
              <a:rPr lang="en-US" dirty="0">
                <a:solidFill>
                  <a:srgbClr val="339933"/>
                </a:solidFill>
              </a:rPr>
              <a:t>The Importance of maintaining separate fund balances</a:t>
            </a:r>
          </a:p>
        </p:txBody>
      </p:sp>
      <p:sp>
        <p:nvSpPr>
          <p:cNvPr id="3" name="Content Placeholder 2">
            <a:extLst>
              <a:ext uri="{FF2B5EF4-FFF2-40B4-BE49-F238E27FC236}">
                <a16:creationId xmlns:a16="http://schemas.microsoft.com/office/drawing/2014/main" id="{5768CC14-55E5-4964-902C-834C809B5B73}"/>
              </a:ext>
            </a:extLst>
          </p:cNvPr>
          <p:cNvSpPr>
            <a:spLocks noGrp="1"/>
          </p:cNvSpPr>
          <p:nvPr>
            <p:ph idx="1"/>
          </p:nvPr>
        </p:nvSpPr>
        <p:spPr/>
        <p:txBody>
          <a:bodyPr>
            <a:normAutofit fontScale="92500" lnSpcReduction="10000"/>
          </a:bodyPr>
          <a:lstStyle/>
          <a:p>
            <a:pPr marL="0" indent="0">
              <a:buNone/>
            </a:pPr>
            <a:r>
              <a:rPr lang="en-US" sz="2400" dirty="0">
                <a:latin typeface="Lato"/>
              </a:rPr>
              <a:t>All activities must be accounted for by the type of benefit and funding:</a:t>
            </a:r>
          </a:p>
          <a:p>
            <a:r>
              <a:rPr lang="en-US" sz="2400" dirty="0">
                <a:latin typeface="Lato"/>
              </a:rPr>
              <a:t>Recording trust contributions</a:t>
            </a:r>
          </a:p>
          <a:p>
            <a:r>
              <a:rPr lang="en-US" sz="2400" dirty="0">
                <a:latin typeface="Lato"/>
              </a:rPr>
              <a:t>Deducting benefit payments</a:t>
            </a:r>
          </a:p>
          <a:p>
            <a:r>
              <a:rPr lang="en-US" sz="2400" dirty="0">
                <a:latin typeface="Lato"/>
              </a:rPr>
              <a:t>Subtracting administrative fees</a:t>
            </a:r>
          </a:p>
          <a:p>
            <a:r>
              <a:rPr lang="en-US" sz="2400" dirty="0">
                <a:latin typeface="Lato"/>
              </a:rPr>
              <a:t>Applying investment earnings </a:t>
            </a:r>
          </a:p>
          <a:p>
            <a:endParaRPr lang="en-US" sz="2400" dirty="0">
              <a:latin typeface="Lato"/>
            </a:endParaRPr>
          </a:p>
          <a:p>
            <a:pPr marL="0" indent="0">
              <a:buNone/>
            </a:pPr>
            <a:r>
              <a:rPr lang="en-US" sz="2400" dirty="0">
                <a:latin typeface="Lato"/>
              </a:rPr>
              <a:t>If there is no distinction between Pension and OPEB benefit assets, contributions, etc., how can the obligations be reported correctly in separate areas of the financial statements?</a:t>
            </a:r>
          </a:p>
          <a:p>
            <a:endParaRPr lang="en-US" sz="2400" dirty="0">
              <a:latin typeface="Lato"/>
            </a:endParaRPr>
          </a:p>
          <a:p>
            <a:endParaRPr lang="en-US" sz="2400" dirty="0"/>
          </a:p>
          <a:p>
            <a:pPr marL="0" indent="0">
              <a:buNone/>
            </a:pPr>
            <a:endParaRPr lang="en-US" sz="2400" dirty="0"/>
          </a:p>
        </p:txBody>
      </p:sp>
    </p:spTree>
    <p:extLst>
      <p:ext uri="{BB962C8B-B14F-4D97-AF65-F5344CB8AC3E}">
        <p14:creationId xmlns:p14="http://schemas.microsoft.com/office/powerpoint/2010/main" val="282169199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16192</TotalTime>
  <Words>5495</Words>
  <Application>Microsoft Office PowerPoint</Application>
  <PresentationFormat>Widescreen</PresentationFormat>
  <Paragraphs>761</Paragraphs>
  <Slides>33</Slides>
  <Notes>32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Arial</vt:lpstr>
      <vt:lpstr>Calibri</vt:lpstr>
      <vt:lpstr>Courier New</vt:lpstr>
      <vt:lpstr>Lato</vt:lpstr>
      <vt:lpstr>Times New Roman</vt:lpstr>
      <vt:lpstr>Trebuchet MS</vt:lpstr>
      <vt:lpstr>Verdana</vt:lpstr>
      <vt:lpstr>Wingdings 2</vt:lpstr>
      <vt:lpstr>Wingdings 3</vt:lpstr>
      <vt:lpstr>Facet</vt:lpstr>
      <vt:lpstr>Do’s and Don’ts of Post Employment Benefits with Trusts</vt:lpstr>
      <vt:lpstr>Agenda</vt:lpstr>
      <vt:lpstr>Types of Post Employment Benefits</vt:lpstr>
      <vt:lpstr>PowerPoint Presentation</vt:lpstr>
      <vt:lpstr>Types of Funding</vt:lpstr>
      <vt:lpstr>PowerPoint Presentation</vt:lpstr>
      <vt:lpstr>PowerPoint Presentation</vt:lpstr>
      <vt:lpstr>PowerPoint Presentation</vt:lpstr>
      <vt:lpstr>The Importance of maintaining separate fund balances</vt:lpstr>
      <vt:lpstr>PowerPoint Presentation</vt:lpstr>
      <vt:lpstr>PowerPoint Presentation</vt:lpstr>
      <vt:lpstr>Reconciliation Example</vt:lpstr>
      <vt:lpstr>PowerPoint Presentation</vt:lpstr>
      <vt:lpstr>Categorial Aid</vt:lpstr>
      <vt:lpstr>Examples of Meeting Categorical Aid Requirements</vt:lpstr>
      <vt:lpstr>Employer Contributions and the ADC</vt:lpstr>
      <vt:lpstr>PowerPoint Presentation</vt:lpstr>
      <vt:lpstr>PowerPoint Presentation</vt:lpstr>
      <vt:lpstr>PowerPoint Presentation</vt:lpstr>
      <vt:lpstr>OPEB liability when COBRA is all that is offered</vt:lpstr>
      <vt:lpstr>When does a district no longer need valuation/reporting? </vt:lpstr>
      <vt:lpstr>PowerPoint Presentation</vt:lpstr>
      <vt:lpstr>Valuation Needed?</vt:lpstr>
      <vt:lpstr>Valuation Needed?</vt:lpstr>
      <vt:lpstr>Materiality</vt:lpstr>
      <vt:lpstr>Changes Impacting Total Liability</vt:lpstr>
      <vt:lpstr>PowerPoint Presentation</vt:lpstr>
      <vt:lpstr>Valuation may not be needed, but… Do I need to show on financial statements?</vt:lpstr>
      <vt:lpstr>PowerPoint Presentation</vt:lpstr>
      <vt:lpstr>What happens to Trust Assets</vt:lpstr>
      <vt:lpstr>What happens to Trust Assets</vt:lpstr>
      <vt:lpstr>Steps for Reallocation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Do's and Don'ts of Post Employment Benefits with Trusts</dc:title>
  <dc:creator>DPI.SchoolFinancialServices@dpi.wi.gov</dc:creator>
  <cp:keywords>post, employment, benefit, trust, , wisconsin, public, instruction, school, financial, service</cp:keywords>
  <cp:lastModifiedBy>Huelsman, Scott M.   DPI</cp:lastModifiedBy>
  <cp:revision>138</cp:revision>
  <dcterms:created xsi:type="dcterms:W3CDTF">2018-12-06T14:43:51Z</dcterms:created>
  <dcterms:modified xsi:type="dcterms:W3CDTF">2021-03-19T15:49:47Z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