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60" r:id="rId4"/>
    <p:sldId id="282" r:id="rId5"/>
    <p:sldId id="261" r:id="rId6"/>
    <p:sldId id="259" r:id="rId7"/>
    <p:sldId id="262" r:id="rId8"/>
    <p:sldId id="263" r:id="rId9"/>
    <p:sldId id="290" r:id="rId10"/>
    <p:sldId id="289" r:id="rId11"/>
    <p:sldId id="264" r:id="rId12"/>
    <p:sldId id="265" r:id="rId13"/>
    <p:sldId id="281" r:id="rId14"/>
    <p:sldId id="274" r:id="rId15"/>
    <p:sldId id="275" r:id="rId16"/>
    <p:sldId id="276" r:id="rId17"/>
    <p:sldId id="278" r:id="rId18"/>
    <p:sldId id="279" r:id="rId19"/>
    <p:sldId id="280" r:id="rId20"/>
    <p:sldId id="283" r:id="rId21"/>
    <p:sldId id="285" r:id="rId22"/>
    <p:sldId id="284" r:id="rId23"/>
    <p:sldId id="287" r:id="rId24"/>
    <p:sldId id="286" r:id="rId25"/>
    <p:sldId id="288" r:id="rId26"/>
    <p:sldId id="267" r:id="rId27"/>
    <p:sldId id="272" r:id="rId28"/>
    <p:sldId id="271" r:id="rId29"/>
    <p:sldId id="268" r:id="rId30"/>
    <p:sldId id="277" r:id="rId31"/>
    <p:sldId id="269" r:id="rId32"/>
    <p:sldId id="273" r:id="rId33"/>
    <p:sldId id="258" r:id="rId34"/>
  </p:sldIdLst>
  <p:sldSz cx="12192000" cy="6858000"/>
  <p:notesSz cx="6858000" cy="9144000"/>
  <p:defaultTextStyle>
    <a:defPPr>
      <a:defRPr lang="en-US"/>
    </a:defPPr>
    <a:lvl1pPr marL="0" algn="l" defTabSz="1114471" rtl="0" eaLnBrk="1" latinLnBrk="0" hangingPunct="1">
      <a:defRPr sz="2194" kern="1200">
        <a:solidFill>
          <a:schemeClr val="tx1"/>
        </a:solidFill>
        <a:latin typeface="+mn-lt"/>
        <a:ea typeface="+mn-ea"/>
        <a:cs typeface="+mn-cs"/>
      </a:defRPr>
    </a:lvl1pPr>
    <a:lvl2pPr marL="557235" algn="l" defTabSz="1114471" rtl="0" eaLnBrk="1" latinLnBrk="0" hangingPunct="1">
      <a:defRPr sz="2194" kern="1200">
        <a:solidFill>
          <a:schemeClr val="tx1"/>
        </a:solidFill>
        <a:latin typeface="+mn-lt"/>
        <a:ea typeface="+mn-ea"/>
        <a:cs typeface="+mn-cs"/>
      </a:defRPr>
    </a:lvl2pPr>
    <a:lvl3pPr marL="1114471" algn="l" defTabSz="1114471" rtl="0" eaLnBrk="1" latinLnBrk="0" hangingPunct="1">
      <a:defRPr sz="2194" kern="1200">
        <a:solidFill>
          <a:schemeClr val="tx1"/>
        </a:solidFill>
        <a:latin typeface="+mn-lt"/>
        <a:ea typeface="+mn-ea"/>
        <a:cs typeface="+mn-cs"/>
      </a:defRPr>
    </a:lvl3pPr>
    <a:lvl4pPr marL="1671706" algn="l" defTabSz="1114471" rtl="0" eaLnBrk="1" latinLnBrk="0" hangingPunct="1">
      <a:defRPr sz="2194" kern="1200">
        <a:solidFill>
          <a:schemeClr val="tx1"/>
        </a:solidFill>
        <a:latin typeface="+mn-lt"/>
        <a:ea typeface="+mn-ea"/>
        <a:cs typeface="+mn-cs"/>
      </a:defRPr>
    </a:lvl4pPr>
    <a:lvl5pPr marL="2228941" algn="l" defTabSz="1114471" rtl="0" eaLnBrk="1" latinLnBrk="0" hangingPunct="1">
      <a:defRPr sz="2194" kern="1200">
        <a:solidFill>
          <a:schemeClr val="tx1"/>
        </a:solidFill>
        <a:latin typeface="+mn-lt"/>
        <a:ea typeface="+mn-ea"/>
        <a:cs typeface="+mn-cs"/>
      </a:defRPr>
    </a:lvl5pPr>
    <a:lvl6pPr marL="2786177" algn="l" defTabSz="1114471" rtl="0" eaLnBrk="1" latinLnBrk="0" hangingPunct="1">
      <a:defRPr sz="2194" kern="1200">
        <a:solidFill>
          <a:schemeClr val="tx1"/>
        </a:solidFill>
        <a:latin typeface="+mn-lt"/>
        <a:ea typeface="+mn-ea"/>
        <a:cs typeface="+mn-cs"/>
      </a:defRPr>
    </a:lvl6pPr>
    <a:lvl7pPr marL="3343412" algn="l" defTabSz="1114471" rtl="0" eaLnBrk="1" latinLnBrk="0" hangingPunct="1">
      <a:defRPr sz="2194" kern="1200">
        <a:solidFill>
          <a:schemeClr val="tx1"/>
        </a:solidFill>
        <a:latin typeface="+mn-lt"/>
        <a:ea typeface="+mn-ea"/>
        <a:cs typeface="+mn-cs"/>
      </a:defRPr>
    </a:lvl7pPr>
    <a:lvl8pPr marL="3900648" algn="l" defTabSz="1114471" rtl="0" eaLnBrk="1" latinLnBrk="0" hangingPunct="1">
      <a:defRPr sz="2194" kern="1200">
        <a:solidFill>
          <a:schemeClr val="tx1"/>
        </a:solidFill>
        <a:latin typeface="+mn-lt"/>
        <a:ea typeface="+mn-ea"/>
        <a:cs typeface="+mn-cs"/>
      </a:defRPr>
    </a:lvl8pPr>
    <a:lvl9pPr marL="4457883" algn="l" defTabSz="1114471" rtl="0" eaLnBrk="1" latinLnBrk="0" hangingPunct="1">
      <a:defRPr sz="219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352" autoAdjust="0"/>
  </p:normalViewPr>
  <p:slideViewPr>
    <p:cSldViewPr snapToGrid="0">
      <p:cViewPr varScale="1">
        <p:scale>
          <a:sx n="87" d="100"/>
          <a:sy n="87" d="100"/>
        </p:scale>
        <p:origin x="9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2B0D62-7EA0-4B31-AE79-B09D206081CA}"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EB2D6-EBF3-4E9D-AFCA-CCB7D4B039DD}" type="slidenum">
              <a:rPr lang="en-US" smtClean="0"/>
              <a:t>‹#›</a:t>
            </a:fld>
            <a:endParaRPr lang="en-US"/>
          </a:p>
        </p:txBody>
      </p:sp>
    </p:spTree>
    <p:extLst>
      <p:ext uri="{BB962C8B-B14F-4D97-AF65-F5344CB8AC3E}">
        <p14:creationId xmlns:p14="http://schemas.microsoft.com/office/powerpoint/2010/main" val="321002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 opening</a:t>
            </a:r>
          </a:p>
        </p:txBody>
      </p:sp>
      <p:sp>
        <p:nvSpPr>
          <p:cNvPr id="4" name="Slide Number Placeholder 3"/>
          <p:cNvSpPr>
            <a:spLocks noGrp="1"/>
          </p:cNvSpPr>
          <p:nvPr>
            <p:ph type="sldNum" sz="quarter" idx="5"/>
          </p:nvPr>
        </p:nvSpPr>
        <p:spPr/>
        <p:txBody>
          <a:bodyPr/>
          <a:lstStyle/>
          <a:p>
            <a:fld id="{1A2EB2D6-EBF3-4E9D-AFCA-CCB7D4B039DD}" type="slidenum">
              <a:rPr lang="en-US" smtClean="0"/>
              <a:t>1</a:t>
            </a:fld>
            <a:endParaRPr lang="en-US"/>
          </a:p>
        </p:txBody>
      </p:sp>
    </p:spTree>
    <p:extLst>
      <p:ext uri="{BB962C8B-B14F-4D97-AF65-F5344CB8AC3E}">
        <p14:creationId xmlns:p14="http://schemas.microsoft.com/office/powerpoint/2010/main" val="2725283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p:txBody>
      </p:sp>
      <p:sp>
        <p:nvSpPr>
          <p:cNvPr id="4" name="Slide Number Placeholder 3"/>
          <p:cNvSpPr>
            <a:spLocks noGrp="1"/>
          </p:cNvSpPr>
          <p:nvPr>
            <p:ph type="sldNum" sz="quarter" idx="10"/>
          </p:nvPr>
        </p:nvSpPr>
        <p:spPr/>
        <p:txBody>
          <a:bodyPr/>
          <a:lstStyle/>
          <a:p>
            <a:fld id="{1A2EB2D6-EBF3-4E9D-AFCA-CCB7D4B039DD}" type="slidenum">
              <a:rPr lang="en-US" smtClean="0"/>
              <a:t>10</a:t>
            </a:fld>
            <a:endParaRPr lang="en-US"/>
          </a:p>
        </p:txBody>
      </p:sp>
    </p:spTree>
    <p:extLst>
      <p:ext uri="{BB962C8B-B14F-4D97-AF65-F5344CB8AC3E}">
        <p14:creationId xmlns:p14="http://schemas.microsoft.com/office/powerpoint/2010/main" val="4223650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 </a:t>
            </a:r>
          </a:p>
          <a:p>
            <a:r>
              <a:rPr lang="en-US" dirty="0"/>
              <a:t>The compliance requirements that could be applicable</a:t>
            </a:r>
            <a:r>
              <a:rPr lang="en-US" baseline="0" dirty="0"/>
              <a:t> are in part 3 of the supplement and will be discussed on the following slide</a:t>
            </a:r>
            <a:endParaRPr lang="en-US" dirty="0"/>
          </a:p>
        </p:txBody>
      </p:sp>
      <p:sp>
        <p:nvSpPr>
          <p:cNvPr id="4" name="Slide Number Placeholder 3"/>
          <p:cNvSpPr>
            <a:spLocks noGrp="1"/>
          </p:cNvSpPr>
          <p:nvPr>
            <p:ph type="sldNum" sz="quarter" idx="10"/>
          </p:nvPr>
        </p:nvSpPr>
        <p:spPr/>
        <p:txBody>
          <a:bodyPr/>
          <a:lstStyle/>
          <a:p>
            <a:fld id="{1A2EB2D6-EBF3-4E9D-AFCA-CCB7D4B039DD}" type="slidenum">
              <a:rPr lang="en-US" smtClean="0"/>
              <a:t>11</a:t>
            </a:fld>
            <a:endParaRPr lang="en-US"/>
          </a:p>
        </p:txBody>
      </p:sp>
    </p:spTree>
    <p:extLst>
      <p:ext uri="{BB962C8B-B14F-4D97-AF65-F5344CB8AC3E}">
        <p14:creationId xmlns:p14="http://schemas.microsoft.com/office/powerpoint/2010/main" val="2293721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p:txBody>
      </p:sp>
      <p:sp>
        <p:nvSpPr>
          <p:cNvPr id="4" name="Slide Number Placeholder 3"/>
          <p:cNvSpPr>
            <a:spLocks noGrp="1"/>
          </p:cNvSpPr>
          <p:nvPr>
            <p:ph type="sldNum" sz="quarter" idx="10"/>
          </p:nvPr>
        </p:nvSpPr>
        <p:spPr/>
        <p:txBody>
          <a:bodyPr/>
          <a:lstStyle/>
          <a:p>
            <a:fld id="{1A2EB2D6-EBF3-4E9D-AFCA-CCB7D4B039DD}" type="slidenum">
              <a:rPr lang="en-US" smtClean="0"/>
              <a:t>12</a:t>
            </a:fld>
            <a:endParaRPr lang="en-US"/>
          </a:p>
        </p:txBody>
      </p:sp>
    </p:spTree>
    <p:extLst>
      <p:ext uri="{BB962C8B-B14F-4D97-AF65-F5344CB8AC3E}">
        <p14:creationId xmlns:p14="http://schemas.microsoft.com/office/powerpoint/2010/main" val="166961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endParaRPr lang="en-US" dirty="0"/>
          </a:p>
        </p:txBody>
      </p:sp>
      <p:sp>
        <p:nvSpPr>
          <p:cNvPr id="4" name="Slide Number Placeholder 3"/>
          <p:cNvSpPr>
            <a:spLocks noGrp="1"/>
          </p:cNvSpPr>
          <p:nvPr>
            <p:ph type="sldNum" sz="quarter" idx="10"/>
          </p:nvPr>
        </p:nvSpPr>
        <p:spPr/>
        <p:txBody>
          <a:bodyPr/>
          <a:lstStyle/>
          <a:p>
            <a:fld id="{1A2EB2D6-EBF3-4E9D-AFCA-CCB7D4B039DD}" type="slidenum">
              <a:rPr lang="en-US" smtClean="0"/>
              <a:t>13</a:t>
            </a:fld>
            <a:endParaRPr lang="en-US"/>
          </a:p>
        </p:txBody>
      </p:sp>
    </p:spTree>
    <p:extLst>
      <p:ext uri="{BB962C8B-B14F-4D97-AF65-F5344CB8AC3E}">
        <p14:creationId xmlns:p14="http://schemas.microsoft.com/office/powerpoint/2010/main" val="2376280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1A2EB2D6-EBF3-4E9D-AFCA-CCB7D4B039DD}" type="slidenum">
              <a:rPr lang="en-US" smtClean="0"/>
              <a:t>14</a:t>
            </a:fld>
            <a:endParaRPr lang="en-US"/>
          </a:p>
        </p:txBody>
      </p:sp>
    </p:spTree>
    <p:extLst>
      <p:ext uri="{BB962C8B-B14F-4D97-AF65-F5344CB8AC3E}">
        <p14:creationId xmlns:p14="http://schemas.microsoft.com/office/powerpoint/2010/main" val="1170851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r>
              <a:rPr lang="en-US" dirty="0"/>
              <a:t>Site includes checklists for writing procedures on allowable costs, cash management, and conflict of interest</a:t>
            </a:r>
          </a:p>
        </p:txBody>
      </p:sp>
      <p:sp>
        <p:nvSpPr>
          <p:cNvPr id="4" name="Slide Number Placeholder 3"/>
          <p:cNvSpPr>
            <a:spLocks noGrp="1"/>
          </p:cNvSpPr>
          <p:nvPr>
            <p:ph type="sldNum" sz="quarter" idx="10"/>
          </p:nvPr>
        </p:nvSpPr>
        <p:spPr/>
        <p:txBody>
          <a:bodyPr/>
          <a:lstStyle/>
          <a:p>
            <a:fld id="{1A2EB2D6-EBF3-4E9D-AFCA-CCB7D4B039DD}" type="slidenum">
              <a:rPr lang="en-US" smtClean="0"/>
              <a:t>15</a:t>
            </a:fld>
            <a:endParaRPr lang="en-US"/>
          </a:p>
        </p:txBody>
      </p:sp>
    </p:spTree>
    <p:extLst>
      <p:ext uri="{BB962C8B-B14F-4D97-AF65-F5344CB8AC3E}">
        <p14:creationId xmlns:p14="http://schemas.microsoft.com/office/powerpoint/2010/main" val="169197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1A2EB2D6-EBF3-4E9D-AFCA-CCB7D4B039DD}" type="slidenum">
              <a:rPr lang="en-US" smtClean="0"/>
              <a:t>16</a:t>
            </a:fld>
            <a:endParaRPr lang="en-US"/>
          </a:p>
        </p:txBody>
      </p:sp>
    </p:spTree>
    <p:extLst>
      <p:ext uri="{BB962C8B-B14F-4D97-AF65-F5344CB8AC3E}">
        <p14:creationId xmlns:p14="http://schemas.microsoft.com/office/powerpoint/2010/main" val="3280726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1A2EB2D6-EBF3-4E9D-AFCA-CCB7D4B039DD}" type="slidenum">
              <a:rPr lang="en-US" smtClean="0"/>
              <a:t>17</a:t>
            </a:fld>
            <a:endParaRPr lang="en-US"/>
          </a:p>
        </p:txBody>
      </p:sp>
    </p:spTree>
    <p:extLst>
      <p:ext uri="{BB962C8B-B14F-4D97-AF65-F5344CB8AC3E}">
        <p14:creationId xmlns:p14="http://schemas.microsoft.com/office/powerpoint/2010/main" val="2641660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1A2EB2D6-EBF3-4E9D-AFCA-CCB7D4B039DD}" type="slidenum">
              <a:rPr lang="en-US" smtClean="0"/>
              <a:t>18</a:t>
            </a:fld>
            <a:endParaRPr lang="en-US"/>
          </a:p>
        </p:txBody>
      </p:sp>
    </p:spTree>
    <p:extLst>
      <p:ext uri="{BB962C8B-B14F-4D97-AF65-F5344CB8AC3E}">
        <p14:creationId xmlns:p14="http://schemas.microsoft.com/office/powerpoint/2010/main" val="3848982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1A2EB2D6-EBF3-4E9D-AFCA-CCB7D4B039DD}" type="slidenum">
              <a:rPr lang="en-US" smtClean="0"/>
              <a:t>19</a:t>
            </a:fld>
            <a:endParaRPr lang="en-US"/>
          </a:p>
        </p:txBody>
      </p:sp>
    </p:spTree>
    <p:extLst>
      <p:ext uri="{BB962C8B-B14F-4D97-AF65-F5344CB8AC3E}">
        <p14:creationId xmlns:p14="http://schemas.microsoft.com/office/powerpoint/2010/main" val="2546816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5"/>
          </p:nvPr>
        </p:nvSpPr>
        <p:spPr/>
        <p:txBody>
          <a:bodyPr/>
          <a:lstStyle/>
          <a:p>
            <a:fld id="{1A2EB2D6-EBF3-4E9D-AFCA-CCB7D4B039DD}" type="slidenum">
              <a:rPr lang="en-US" smtClean="0"/>
              <a:t>2</a:t>
            </a:fld>
            <a:endParaRPr lang="en-US"/>
          </a:p>
        </p:txBody>
      </p:sp>
    </p:spTree>
    <p:extLst>
      <p:ext uri="{BB962C8B-B14F-4D97-AF65-F5344CB8AC3E}">
        <p14:creationId xmlns:p14="http://schemas.microsoft.com/office/powerpoint/2010/main" val="2787290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1A2EB2D6-EBF3-4E9D-AFCA-CCB7D4B039DD}" type="slidenum">
              <a:rPr lang="en-US" smtClean="0"/>
              <a:t>20</a:t>
            </a:fld>
            <a:endParaRPr lang="en-US"/>
          </a:p>
        </p:txBody>
      </p:sp>
    </p:spTree>
    <p:extLst>
      <p:ext uri="{BB962C8B-B14F-4D97-AF65-F5344CB8AC3E}">
        <p14:creationId xmlns:p14="http://schemas.microsoft.com/office/powerpoint/2010/main" val="4199938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r>
              <a:rPr lang="en-US" baseline="0" dirty="0"/>
              <a:t>A Micro-purchase is the acquisition of supplies or services, where the aggregate dollar amount does not exceed the micro-purchase threshold ($50,000). Changes to this threshold are published to the Federal Acquisition Regulation (FAR).</a:t>
            </a:r>
          </a:p>
          <a:p>
            <a:endParaRPr lang="en-US" baseline="0" dirty="0"/>
          </a:p>
          <a:p>
            <a:r>
              <a:rPr lang="en-US" baseline="0" dirty="0"/>
              <a:t>When practical, districts should distribute micro-purchases equitable among qualified suppliers. If a district does use on vendor for everything, they should have documentation as to why.</a:t>
            </a:r>
          </a:p>
          <a:p>
            <a:endParaRPr lang="en-US" baseline="0" dirty="0"/>
          </a:p>
          <a:p>
            <a:r>
              <a:rPr lang="en-US" baseline="0" dirty="0"/>
              <a:t>Micro-purchases may be awarded to vendors without competitive quotes if the district considers the price to be reasonable.  </a:t>
            </a:r>
            <a:endParaRPr lang="en-US" dirty="0"/>
          </a:p>
        </p:txBody>
      </p:sp>
      <p:sp>
        <p:nvSpPr>
          <p:cNvPr id="4" name="Slide Number Placeholder 3"/>
          <p:cNvSpPr>
            <a:spLocks noGrp="1"/>
          </p:cNvSpPr>
          <p:nvPr>
            <p:ph type="sldNum" sz="quarter" idx="10"/>
          </p:nvPr>
        </p:nvSpPr>
        <p:spPr/>
        <p:txBody>
          <a:bodyPr/>
          <a:lstStyle/>
          <a:p>
            <a:fld id="{1A2EB2D6-EBF3-4E9D-AFCA-CCB7D4B039DD}" type="slidenum">
              <a:rPr lang="en-US" smtClean="0"/>
              <a:t>21</a:t>
            </a:fld>
            <a:endParaRPr lang="en-US"/>
          </a:p>
        </p:txBody>
      </p:sp>
    </p:spTree>
    <p:extLst>
      <p:ext uri="{BB962C8B-B14F-4D97-AF65-F5344CB8AC3E}">
        <p14:creationId xmlns:p14="http://schemas.microsoft.com/office/powerpoint/2010/main" val="3931500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r>
              <a:rPr lang="en-US" dirty="0"/>
              <a:t>Small purchase</a:t>
            </a:r>
            <a:r>
              <a:rPr lang="en-US" baseline="0" dirty="0"/>
              <a:t> procedures are informal and simple procedures used to secure services, supplies, or other property that do not cost more than the Simplified Acquisition Threshold ($250,000). </a:t>
            </a:r>
          </a:p>
          <a:p>
            <a:endParaRPr lang="en-US" baseline="0" dirty="0"/>
          </a:p>
          <a:p>
            <a:r>
              <a:rPr lang="en-US" baseline="0" dirty="0"/>
              <a:t>If small purchase procedures are used, then the subrecipient must obtain price or rate quotes from an adequate number of sources before a vendor is selected. </a:t>
            </a:r>
            <a:endParaRPr lang="en-US" dirty="0"/>
          </a:p>
        </p:txBody>
      </p:sp>
      <p:sp>
        <p:nvSpPr>
          <p:cNvPr id="4" name="Slide Number Placeholder 3"/>
          <p:cNvSpPr>
            <a:spLocks noGrp="1"/>
          </p:cNvSpPr>
          <p:nvPr>
            <p:ph type="sldNum" sz="quarter" idx="10"/>
          </p:nvPr>
        </p:nvSpPr>
        <p:spPr/>
        <p:txBody>
          <a:bodyPr/>
          <a:lstStyle/>
          <a:p>
            <a:fld id="{1A2EB2D6-EBF3-4E9D-AFCA-CCB7D4B039DD}" type="slidenum">
              <a:rPr lang="en-US" smtClean="0"/>
              <a:t>22</a:t>
            </a:fld>
            <a:endParaRPr lang="en-US"/>
          </a:p>
        </p:txBody>
      </p:sp>
    </p:spTree>
    <p:extLst>
      <p:ext uri="{BB962C8B-B14F-4D97-AF65-F5344CB8AC3E}">
        <p14:creationId xmlns:p14="http://schemas.microsoft.com/office/powerpoint/2010/main" val="879077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br>
              <a:rPr lang="en-US" dirty="0"/>
            </a:br>
            <a:r>
              <a:rPr lang="en-US" dirty="0"/>
              <a:t>On the</a:t>
            </a:r>
            <a:r>
              <a:rPr lang="en-US" baseline="0" dirty="0"/>
              <a:t> other hand, se</a:t>
            </a:r>
            <a:r>
              <a:rPr lang="en-US" dirty="0"/>
              <a:t>aled</a:t>
            </a:r>
            <a:r>
              <a:rPr lang="en-US" baseline="0" dirty="0"/>
              <a:t> bids are used to secure services, supplies, or other property that are over the Simplified Acquisition Threshold. </a:t>
            </a:r>
          </a:p>
          <a:p>
            <a:endParaRPr lang="en-US" baseline="0" dirty="0"/>
          </a:p>
          <a:p>
            <a:r>
              <a:rPr lang="en-US" baseline="0" dirty="0"/>
              <a:t>Bids are publicly solicited and result in a fixed price awarded to the bidder who conformed with all the material terms and conditions; and who is the lowest in price. </a:t>
            </a:r>
          </a:p>
          <a:p>
            <a:endParaRPr lang="en-US" baseline="0" dirty="0"/>
          </a:p>
          <a:p>
            <a:r>
              <a:rPr lang="en-US" baseline="0" dirty="0"/>
              <a:t>Additional details on necessary conditions for sealed bids can be found in 200.320(c). An example of one of these conditions is the requirement for providing specifications to define requested items and/or services. </a:t>
            </a:r>
            <a:endParaRPr lang="en-US" dirty="0"/>
          </a:p>
        </p:txBody>
      </p:sp>
      <p:sp>
        <p:nvSpPr>
          <p:cNvPr id="4" name="Slide Number Placeholder 3"/>
          <p:cNvSpPr>
            <a:spLocks noGrp="1"/>
          </p:cNvSpPr>
          <p:nvPr>
            <p:ph type="sldNum" sz="quarter" idx="10"/>
          </p:nvPr>
        </p:nvSpPr>
        <p:spPr/>
        <p:txBody>
          <a:bodyPr/>
          <a:lstStyle/>
          <a:p>
            <a:fld id="{1A2EB2D6-EBF3-4E9D-AFCA-CCB7D4B039DD}" type="slidenum">
              <a:rPr lang="en-US" smtClean="0"/>
              <a:t>23</a:t>
            </a:fld>
            <a:endParaRPr lang="en-US"/>
          </a:p>
        </p:txBody>
      </p:sp>
    </p:spTree>
    <p:extLst>
      <p:ext uri="{BB962C8B-B14F-4D97-AF65-F5344CB8AC3E}">
        <p14:creationId xmlns:p14="http://schemas.microsoft.com/office/powerpoint/2010/main" val="2900268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1A2EB2D6-EBF3-4E9D-AFCA-CCB7D4B039DD}" type="slidenum">
              <a:rPr lang="en-US" smtClean="0"/>
              <a:t>24</a:t>
            </a:fld>
            <a:endParaRPr lang="en-US"/>
          </a:p>
        </p:txBody>
      </p:sp>
    </p:spTree>
    <p:extLst>
      <p:ext uri="{BB962C8B-B14F-4D97-AF65-F5344CB8AC3E}">
        <p14:creationId xmlns:p14="http://schemas.microsoft.com/office/powerpoint/2010/main" val="984029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1A2EB2D6-EBF3-4E9D-AFCA-CCB7D4B039DD}" type="slidenum">
              <a:rPr lang="en-US" smtClean="0"/>
              <a:t>25</a:t>
            </a:fld>
            <a:endParaRPr lang="en-US"/>
          </a:p>
        </p:txBody>
      </p:sp>
    </p:spTree>
    <p:extLst>
      <p:ext uri="{BB962C8B-B14F-4D97-AF65-F5344CB8AC3E}">
        <p14:creationId xmlns:p14="http://schemas.microsoft.com/office/powerpoint/2010/main" val="2103932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p:txBody>
      </p:sp>
      <p:sp>
        <p:nvSpPr>
          <p:cNvPr id="4" name="Slide Number Placeholder 3"/>
          <p:cNvSpPr>
            <a:spLocks noGrp="1"/>
          </p:cNvSpPr>
          <p:nvPr>
            <p:ph type="sldNum" sz="quarter" idx="10"/>
          </p:nvPr>
        </p:nvSpPr>
        <p:spPr/>
        <p:txBody>
          <a:bodyPr/>
          <a:lstStyle/>
          <a:p>
            <a:fld id="{1A2EB2D6-EBF3-4E9D-AFCA-CCB7D4B039DD}" type="slidenum">
              <a:rPr lang="en-US" smtClean="0"/>
              <a:t>26</a:t>
            </a:fld>
            <a:endParaRPr lang="en-US"/>
          </a:p>
        </p:txBody>
      </p:sp>
    </p:spTree>
    <p:extLst>
      <p:ext uri="{BB962C8B-B14F-4D97-AF65-F5344CB8AC3E}">
        <p14:creationId xmlns:p14="http://schemas.microsoft.com/office/powerpoint/2010/main" val="23066330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p:txBody>
      </p:sp>
      <p:sp>
        <p:nvSpPr>
          <p:cNvPr id="4" name="Slide Number Placeholder 3"/>
          <p:cNvSpPr>
            <a:spLocks noGrp="1"/>
          </p:cNvSpPr>
          <p:nvPr>
            <p:ph type="sldNum" sz="quarter" idx="10"/>
          </p:nvPr>
        </p:nvSpPr>
        <p:spPr/>
        <p:txBody>
          <a:bodyPr/>
          <a:lstStyle/>
          <a:p>
            <a:fld id="{1A2EB2D6-EBF3-4E9D-AFCA-CCB7D4B039DD}" type="slidenum">
              <a:rPr lang="en-US" smtClean="0"/>
              <a:t>27</a:t>
            </a:fld>
            <a:endParaRPr lang="en-US"/>
          </a:p>
        </p:txBody>
      </p:sp>
    </p:spTree>
    <p:extLst>
      <p:ext uri="{BB962C8B-B14F-4D97-AF65-F5344CB8AC3E}">
        <p14:creationId xmlns:p14="http://schemas.microsoft.com/office/powerpoint/2010/main" val="1152388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Olivia</a:t>
            </a:r>
          </a:p>
          <a:p>
            <a:pPr marL="171450" indent="-171450">
              <a:buFont typeface="Arial" panose="020B0604020202020204" pitchFamily="34" charset="0"/>
              <a:buChar char="•"/>
            </a:pPr>
            <a:r>
              <a:rPr lang="en-US" dirty="0"/>
              <a:t>To be low risk, district need to: have unmodified opinion, no material weaknesses in IC over financial reporting, no findings in type A programs, no going concern, timely submission of the single audit report and filing with FAC.</a:t>
            </a:r>
          </a:p>
          <a:p>
            <a:pPr marL="171450" indent="-171450">
              <a:buFont typeface="Arial" panose="020B0604020202020204" pitchFamily="34" charset="0"/>
              <a:buChar char="•"/>
            </a:pPr>
            <a:r>
              <a:rPr lang="en-US" dirty="0"/>
              <a:t>Districts that are considered high risk may have more than one program tested to meet coverage. 20% coverage for low, 40% coverage for high.</a:t>
            </a:r>
          </a:p>
          <a:p>
            <a:pPr marL="171450" indent="-171450">
              <a:buFont typeface="Arial" panose="020B0604020202020204" pitchFamily="34" charset="0"/>
              <a:buChar char="•"/>
            </a:pPr>
            <a:r>
              <a:rPr lang="en-US" dirty="0"/>
              <a:t>Assess all type A programs to identify low risk program. Type A is programs over $750K. Must have been tested as major in at least one of the two most recent audit periods, and no modified opinion, material weakness in IC over compliance, or QC. Other risks that auditors assess, for example significant changes in staffing.</a:t>
            </a:r>
          </a:p>
          <a:p>
            <a:pPr marL="171450" indent="-171450">
              <a:buFont typeface="Arial" panose="020B0604020202020204" pitchFamily="34" charset="0"/>
              <a:buChar char="•"/>
            </a:pPr>
            <a:r>
              <a:rPr lang="en-US" dirty="0"/>
              <a:t>Remaining programs are type B. Assess for high risk B for ¼ of low risk A programs.</a:t>
            </a:r>
          </a:p>
          <a:p>
            <a:pPr marL="171450" indent="-171450">
              <a:buFont typeface="Arial" panose="020B0604020202020204" pitchFamily="34" charset="0"/>
              <a:buChar char="•"/>
            </a:pPr>
            <a:r>
              <a:rPr lang="en-US" dirty="0"/>
              <a:t>Any not low risk A programs or high risk B programs must be tested. Then test additional for coverage.</a:t>
            </a:r>
          </a:p>
        </p:txBody>
      </p:sp>
      <p:sp>
        <p:nvSpPr>
          <p:cNvPr id="4" name="Slide Number Placeholder 3"/>
          <p:cNvSpPr>
            <a:spLocks noGrp="1"/>
          </p:cNvSpPr>
          <p:nvPr>
            <p:ph type="sldNum" sz="quarter" idx="10"/>
          </p:nvPr>
        </p:nvSpPr>
        <p:spPr/>
        <p:txBody>
          <a:bodyPr/>
          <a:lstStyle/>
          <a:p>
            <a:fld id="{1A2EB2D6-EBF3-4E9D-AFCA-CCB7D4B039DD}" type="slidenum">
              <a:rPr lang="en-US" smtClean="0"/>
              <a:t>28</a:t>
            </a:fld>
            <a:endParaRPr lang="en-US"/>
          </a:p>
        </p:txBody>
      </p:sp>
    </p:spTree>
    <p:extLst>
      <p:ext uri="{BB962C8B-B14F-4D97-AF65-F5344CB8AC3E}">
        <p14:creationId xmlns:p14="http://schemas.microsoft.com/office/powerpoint/2010/main" val="37675492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Olivia</a:t>
            </a:r>
          </a:p>
        </p:txBody>
      </p:sp>
      <p:sp>
        <p:nvSpPr>
          <p:cNvPr id="4" name="Slide Number Placeholder 3"/>
          <p:cNvSpPr>
            <a:spLocks noGrp="1"/>
          </p:cNvSpPr>
          <p:nvPr>
            <p:ph type="sldNum" sz="quarter" idx="10"/>
          </p:nvPr>
        </p:nvSpPr>
        <p:spPr/>
        <p:txBody>
          <a:bodyPr/>
          <a:lstStyle/>
          <a:p>
            <a:fld id="{1A2EB2D6-EBF3-4E9D-AFCA-CCB7D4B039DD}" type="slidenum">
              <a:rPr lang="en-US" smtClean="0"/>
              <a:t>29</a:t>
            </a:fld>
            <a:endParaRPr lang="en-US"/>
          </a:p>
        </p:txBody>
      </p:sp>
    </p:spTree>
    <p:extLst>
      <p:ext uri="{BB962C8B-B14F-4D97-AF65-F5344CB8AC3E}">
        <p14:creationId xmlns:p14="http://schemas.microsoft.com/office/powerpoint/2010/main" val="3768243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p:txBody>
      </p:sp>
      <p:sp>
        <p:nvSpPr>
          <p:cNvPr id="4" name="Slide Number Placeholder 3"/>
          <p:cNvSpPr>
            <a:spLocks noGrp="1"/>
          </p:cNvSpPr>
          <p:nvPr>
            <p:ph type="sldNum" sz="quarter" idx="5"/>
          </p:nvPr>
        </p:nvSpPr>
        <p:spPr/>
        <p:txBody>
          <a:bodyPr/>
          <a:lstStyle/>
          <a:p>
            <a:fld id="{1A2EB2D6-EBF3-4E9D-AFCA-CCB7D4B039DD}" type="slidenum">
              <a:rPr lang="en-US" smtClean="0"/>
              <a:t>3</a:t>
            </a:fld>
            <a:endParaRPr lang="en-US"/>
          </a:p>
        </p:txBody>
      </p:sp>
    </p:spTree>
    <p:extLst>
      <p:ext uri="{BB962C8B-B14F-4D97-AF65-F5344CB8AC3E}">
        <p14:creationId xmlns:p14="http://schemas.microsoft.com/office/powerpoint/2010/main" val="27716435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Olivia</a:t>
            </a:r>
          </a:p>
        </p:txBody>
      </p:sp>
      <p:sp>
        <p:nvSpPr>
          <p:cNvPr id="4" name="Slide Number Placeholder 3"/>
          <p:cNvSpPr>
            <a:spLocks noGrp="1"/>
          </p:cNvSpPr>
          <p:nvPr>
            <p:ph type="sldNum" sz="quarter" idx="10"/>
          </p:nvPr>
        </p:nvSpPr>
        <p:spPr/>
        <p:txBody>
          <a:bodyPr/>
          <a:lstStyle/>
          <a:p>
            <a:fld id="{1A2EB2D6-EBF3-4E9D-AFCA-CCB7D4B039DD}" type="slidenum">
              <a:rPr lang="en-US" smtClean="0"/>
              <a:t>30</a:t>
            </a:fld>
            <a:endParaRPr lang="en-US"/>
          </a:p>
        </p:txBody>
      </p:sp>
    </p:spTree>
    <p:extLst>
      <p:ext uri="{BB962C8B-B14F-4D97-AF65-F5344CB8AC3E}">
        <p14:creationId xmlns:p14="http://schemas.microsoft.com/office/powerpoint/2010/main" val="8774831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p:txBody>
      </p:sp>
      <p:sp>
        <p:nvSpPr>
          <p:cNvPr id="4" name="Slide Number Placeholder 3"/>
          <p:cNvSpPr>
            <a:spLocks noGrp="1"/>
          </p:cNvSpPr>
          <p:nvPr>
            <p:ph type="sldNum" sz="quarter" idx="10"/>
          </p:nvPr>
        </p:nvSpPr>
        <p:spPr/>
        <p:txBody>
          <a:bodyPr/>
          <a:lstStyle/>
          <a:p>
            <a:fld id="{1A2EB2D6-EBF3-4E9D-AFCA-CCB7D4B039DD}" type="slidenum">
              <a:rPr lang="en-US" smtClean="0"/>
              <a:t>31</a:t>
            </a:fld>
            <a:endParaRPr lang="en-US"/>
          </a:p>
        </p:txBody>
      </p:sp>
    </p:spTree>
    <p:extLst>
      <p:ext uri="{BB962C8B-B14F-4D97-AF65-F5344CB8AC3E}">
        <p14:creationId xmlns:p14="http://schemas.microsoft.com/office/powerpoint/2010/main" val="22944246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a:t>
            </a:r>
          </a:p>
        </p:txBody>
      </p:sp>
      <p:sp>
        <p:nvSpPr>
          <p:cNvPr id="4" name="Slide Number Placeholder 3"/>
          <p:cNvSpPr>
            <a:spLocks noGrp="1"/>
          </p:cNvSpPr>
          <p:nvPr>
            <p:ph type="sldNum" sz="quarter" idx="10"/>
          </p:nvPr>
        </p:nvSpPr>
        <p:spPr/>
        <p:txBody>
          <a:bodyPr/>
          <a:lstStyle/>
          <a:p>
            <a:fld id="{1A2EB2D6-EBF3-4E9D-AFCA-CCB7D4B039DD}" type="slidenum">
              <a:rPr lang="en-US" smtClean="0"/>
              <a:t>32</a:t>
            </a:fld>
            <a:endParaRPr lang="en-US"/>
          </a:p>
        </p:txBody>
      </p:sp>
    </p:spTree>
    <p:extLst>
      <p:ext uri="{BB962C8B-B14F-4D97-AF65-F5344CB8AC3E}">
        <p14:creationId xmlns:p14="http://schemas.microsoft.com/office/powerpoint/2010/main" val="1609953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p:txBody>
      </p:sp>
      <p:sp>
        <p:nvSpPr>
          <p:cNvPr id="4" name="Slide Number Placeholder 3"/>
          <p:cNvSpPr>
            <a:spLocks noGrp="1"/>
          </p:cNvSpPr>
          <p:nvPr>
            <p:ph type="sldNum" sz="quarter" idx="5"/>
          </p:nvPr>
        </p:nvSpPr>
        <p:spPr/>
        <p:txBody>
          <a:bodyPr/>
          <a:lstStyle/>
          <a:p>
            <a:fld id="{1A2EB2D6-EBF3-4E9D-AFCA-CCB7D4B039DD}" type="slidenum">
              <a:rPr lang="en-US" smtClean="0"/>
              <a:t>4</a:t>
            </a:fld>
            <a:endParaRPr lang="en-US"/>
          </a:p>
        </p:txBody>
      </p:sp>
    </p:spTree>
    <p:extLst>
      <p:ext uri="{BB962C8B-B14F-4D97-AF65-F5344CB8AC3E}">
        <p14:creationId xmlns:p14="http://schemas.microsoft.com/office/powerpoint/2010/main" val="9708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r>
              <a:rPr lang="en-US" dirty="0"/>
              <a:t>It is due to the Federal</a:t>
            </a:r>
            <a:r>
              <a:rPr lang="en-US" baseline="0" dirty="0"/>
              <a:t> Audit Clearinghouse 9 months after the end of period, March 31</a:t>
            </a:r>
            <a:r>
              <a:rPr lang="en-US" baseline="30000" dirty="0"/>
              <a:t>st</a:t>
            </a:r>
            <a:r>
              <a:rPr lang="en-US" baseline="0" dirty="0"/>
              <a:t>. This year was 12 months but we do not think it is likely they will do that again.</a:t>
            </a:r>
          </a:p>
          <a:p>
            <a:endParaRPr lang="en-US" dirty="0"/>
          </a:p>
        </p:txBody>
      </p:sp>
      <p:sp>
        <p:nvSpPr>
          <p:cNvPr id="4" name="Slide Number Placeholder 3"/>
          <p:cNvSpPr>
            <a:spLocks noGrp="1"/>
          </p:cNvSpPr>
          <p:nvPr>
            <p:ph type="sldNum" sz="quarter" idx="10"/>
          </p:nvPr>
        </p:nvSpPr>
        <p:spPr/>
        <p:txBody>
          <a:bodyPr/>
          <a:lstStyle/>
          <a:p>
            <a:fld id="{1A2EB2D6-EBF3-4E9D-AFCA-CCB7D4B039DD}" type="slidenum">
              <a:rPr lang="en-US" smtClean="0"/>
              <a:t>5</a:t>
            </a:fld>
            <a:endParaRPr lang="en-US"/>
          </a:p>
        </p:txBody>
      </p:sp>
    </p:spTree>
    <p:extLst>
      <p:ext uri="{BB962C8B-B14F-4D97-AF65-F5344CB8AC3E}">
        <p14:creationId xmlns:p14="http://schemas.microsoft.com/office/powerpoint/2010/main" val="82982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r>
              <a:rPr lang="en-US" dirty="0"/>
              <a:t>What this means for districts</a:t>
            </a:r>
            <a:r>
              <a:rPr lang="en-US" baseline="0" dirty="0"/>
              <a:t> is that they may swing back and forth between needing a single audit and not needing one. If you have a single audit in one year but do not meet the $750,000 threshold in the following year, you are not required to have a single audit.</a:t>
            </a:r>
            <a:endParaRPr lang="en-US" dirty="0"/>
          </a:p>
        </p:txBody>
      </p:sp>
      <p:sp>
        <p:nvSpPr>
          <p:cNvPr id="4" name="Slide Number Placeholder 3"/>
          <p:cNvSpPr>
            <a:spLocks noGrp="1"/>
          </p:cNvSpPr>
          <p:nvPr>
            <p:ph type="sldNum" sz="quarter" idx="10"/>
          </p:nvPr>
        </p:nvSpPr>
        <p:spPr/>
        <p:txBody>
          <a:bodyPr/>
          <a:lstStyle/>
          <a:p>
            <a:fld id="{1A2EB2D6-EBF3-4E9D-AFCA-CCB7D4B039DD}" type="slidenum">
              <a:rPr lang="en-US" smtClean="0"/>
              <a:t>6</a:t>
            </a:fld>
            <a:endParaRPr lang="en-US"/>
          </a:p>
        </p:txBody>
      </p:sp>
    </p:spTree>
    <p:extLst>
      <p:ext uri="{BB962C8B-B14F-4D97-AF65-F5344CB8AC3E}">
        <p14:creationId xmlns:p14="http://schemas.microsoft.com/office/powerpoint/2010/main" val="3672041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r>
              <a:rPr lang="en-US" dirty="0"/>
              <a:t>-This is a district’s guide to</a:t>
            </a:r>
            <a:r>
              <a:rPr lang="en-US" baseline="0" dirty="0"/>
              <a:t> what the auditors will be testing relating to the single audit. If districts want to know what will be reviewed for a specific grant, they should be reviewing the compliance supplement.</a:t>
            </a:r>
          </a:p>
          <a:p>
            <a:r>
              <a:rPr lang="en-US" baseline="0" dirty="0"/>
              <a:t>-The compliance supplement has typically been release later and later each year. Comes out after the audit process has started. Use the prior year compliance supplement for guidance. Some items may change but overall it will still be helpful to determine what auditors will be testing.</a:t>
            </a:r>
            <a:endParaRPr lang="en-US" dirty="0"/>
          </a:p>
        </p:txBody>
      </p:sp>
      <p:sp>
        <p:nvSpPr>
          <p:cNvPr id="4" name="Slide Number Placeholder 3"/>
          <p:cNvSpPr>
            <a:spLocks noGrp="1"/>
          </p:cNvSpPr>
          <p:nvPr>
            <p:ph type="sldNum" sz="quarter" idx="10"/>
          </p:nvPr>
        </p:nvSpPr>
        <p:spPr/>
        <p:txBody>
          <a:bodyPr/>
          <a:lstStyle/>
          <a:p>
            <a:fld id="{1A2EB2D6-EBF3-4E9D-AFCA-CCB7D4B039DD}" type="slidenum">
              <a:rPr lang="en-US" smtClean="0"/>
              <a:t>7</a:t>
            </a:fld>
            <a:endParaRPr lang="en-US"/>
          </a:p>
        </p:txBody>
      </p:sp>
    </p:spTree>
    <p:extLst>
      <p:ext uri="{BB962C8B-B14F-4D97-AF65-F5344CB8AC3E}">
        <p14:creationId xmlns:p14="http://schemas.microsoft.com/office/powerpoint/2010/main" val="3809062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r>
              <a:rPr lang="en-US" dirty="0"/>
              <a:t>Part 4 is specific for grant programs. The CFDA numbers for programs tested are in this portion.</a:t>
            </a:r>
          </a:p>
          <a:p>
            <a:endParaRPr lang="en-US" dirty="0"/>
          </a:p>
          <a:p>
            <a:r>
              <a:rPr lang="en-US" dirty="0"/>
              <a:t>Part 5 is for clusters.</a:t>
            </a:r>
          </a:p>
          <a:p>
            <a:endParaRPr lang="en-US" dirty="0"/>
          </a:p>
          <a:p>
            <a:r>
              <a:rPr lang="en-US" dirty="0"/>
              <a:t>Part 6 Internal control over compliance. A summary of requirements for internal control for both non-federal entities receiving federal awards and auditors performing single audits. Discussion on important internal control concepts. Control activities should be designed to achieve objectives and respond to risks. Section has helpful tools for designing controls.</a:t>
            </a:r>
          </a:p>
          <a:p>
            <a:endParaRPr lang="en-US" dirty="0"/>
          </a:p>
          <a:p>
            <a:r>
              <a:rPr lang="en-US" dirty="0"/>
              <a:t>Part 7 for programs that are not in the compliance supplement. Some programs are not listed in the compliance supplement and should follow this part.</a:t>
            </a:r>
          </a:p>
          <a:p>
            <a:endParaRPr lang="en-US" dirty="0"/>
          </a:p>
          <a:p>
            <a:r>
              <a:rPr lang="en-US" dirty="0"/>
              <a:t>Part 8: there are 9 appendices.</a:t>
            </a:r>
          </a:p>
          <a:p>
            <a:pPr marL="228600" indent="-228600">
              <a:buAutoNum type="arabicPeriod"/>
            </a:pPr>
            <a:r>
              <a:rPr lang="en-US" dirty="0"/>
              <a:t>Federal programs excluded from the A-102 Common rule and portions of 2 CFR Part 200</a:t>
            </a:r>
          </a:p>
          <a:p>
            <a:pPr marL="228600" indent="-228600">
              <a:buAutoNum type="arabicPeriod"/>
            </a:pPr>
            <a:r>
              <a:rPr lang="en-US" dirty="0"/>
              <a:t>Federal agency codification of government wide requirements and guidance for grants and cooperative agreements</a:t>
            </a:r>
          </a:p>
          <a:p>
            <a:pPr marL="228600" indent="-228600">
              <a:buAutoNum type="arabicPeriod"/>
            </a:pPr>
            <a:r>
              <a:rPr lang="en-US" dirty="0"/>
              <a:t>Federal agency single audit, key management liaison and program contracts</a:t>
            </a:r>
          </a:p>
          <a:p>
            <a:pPr marL="228600" indent="-228600">
              <a:buAutoNum type="arabicPeriod"/>
            </a:pPr>
            <a:r>
              <a:rPr lang="en-US" dirty="0"/>
              <a:t>Internal reference tables</a:t>
            </a:r>
          </a:p>
          <a:p>
            <a:pPr marL="228600" indent="-228600">
              <a:buAutoNum type="arabicPeriod"/>
            </a:pPr>
            <a:r>
              <a:rPr lang="en-US" dirty="0"/>
              <a:t>List of changes to the compliance supplement</a:t>
            </a:r>
          </a:p>
          <a:p>
            <a:pPr marL="228600" indent="-228600">
              <a:buAutoNum type="arabicPeriod"/>
            </a:pPr>
            <a:r>
              <a:rPr lang="en-US" dirty="0"/>
              <a:t>Program-specific audit guides</a:t>
            </a:r>
          </a:p>
          <a:p>
            <a:pPr marL="228600" indent="-228600">
              <a:buAutoNum type="arabicPeriod"/>
            </a:pPr>
            <a:r>
              <a:rPr lang="en-US" dirty="0"/>
              <a:t>Other audit advisories</a:t>
            </a:r>
          </a:p>
          <a:p>
            <a:pPr marL="228600" indent="-228600">
              <a:buAutoNum type="arabicPeriod"/>
            </a:pPr>
            <a:r>
              <a:rPr lang="en-US" dirty="0"/>
              <a:t>Examinations of EBT service organizations</a:t>
            </a:r>
          </a:p>
          <a:p>
            <a:pPr marL="228600" indent="-228600">
              <a:buAutoNum type="arabicPeriod"/>
            </a:pPr>
            <a:r>
              <a:rPr lang="en-US" dirty="0"/>
              <a:t>Compliance Supplement core team</a:t>
            </a:r>
          </a:p>
        </p:txBody>
      </p:sp>
      <p:sp>
        <p:nvSpPr>
          <p:cNvPr id="4" name="Slide Number Placeholder 3"/>
          <p:cNvSpPr>
            <a:spLocks noGrp="1"/>
          </p:cNvSpPr>
          <p:nvPr>
            <p:ph type="sldNum" sz="quarter" idx="10"/>
          </p:nvPr>
        </p:nvSpPr>
        <p:spPr/>
        <p:txBody>
          <a:bodyPr/>
          <a:lstStyle/>
          <a:p>
            <a:fld id="{1A2EB2D6-EBF3-4E9D-AFCA-CCB7D4B039DD}" type="slidenum">
              <a:rPr lang="en-US" smtClean="0"/>
              <a:t>8</a:t>
            </a:fld>
            <a:endParaRPr lang="en-US"/>
          </a:p>
        </p:txBody>
      </p:sp>
    </p:spTree>
    <p:extLst>
      <p:ext uri="{BB962C8B-B14F-4D97-AF65-F5344CB8AC3E}">
        <p14:creationId xmlns:p14="http://schemas.microsoft.com/office/powerpoint/2010/main" val="2062984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r>
              <a:rPr lang="en-US" dirty="0"/>
              <a:t>The 2020 Compliance Supplement has the following grants currently delineated.</a:t>
            </a:r>
          </a:p>
        </p:txBody>
      </p:sp>
      <p:sp>
        <p:nvSpPr>
          <p:cNvPr id="4" name="Slide Number Placeholder 3"/>
          <p:cNvSpPr>
            <a:spLocks noGrp="1"/>
          </p:cNvSpPr>
          <p:nvPr>
            <p:ph type="sldNum" sz="quarter" idx="10"/>
          </p:nvPr>
        </p:nvSpPr>
        <p:spPr/>
        <p:txBody>
          <a:bodyPr/>
          <a:lstStyle/>
          <a:p>
            <a:fld id="{1A2EB2D6-EBF3-4E9D-AFCA-CCB7D4B039DD}" type="slidenum">
              <a:rPr lang="en-US" smtClean="0"/>
              <a:t>9</a:t>
            </a:fld>
            <a:endParaRPr lang="en-US"/>
          </a:p>
        </p:txBody>
      </p:sp>
    </p:spTree>
    <p:extLst>
      <p:ext uri="{BB962C8B-B14F-4D97-AF65-F5344CB8AC3E}">
        <p14:creationId xmlns:p14="http://schemas.microsoft.com/office/powerpoint/2010/main" val="12581799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file://localhost/Users/anninmp/Documents/Jobs%20In%20Progress/%20LOGOS/%20DPI%20Logos/dpi_logo_horizSS-REV.emf"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file://localhost/Users/anninmp/Documents/Jobs%20In%20Progress/%20LOGOS/%20DPI%20Logos/dpi_logo_horizSS-REV.emf" TargetMode="Externa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2" name="Group 1"/>
          <p:cNvGrpSpPr/>
          <p:nvPr/>
        </p:nvGrpSpPr>
        <p:grpSpPr>
          <a:xfrm>
            <a:off x="-1" y="4331839"/>
            <a:ext cx="12192077" cy="2528584"/>
            <a:chOff x="-1" y="4436124"/>
            <a:chExt cx="12481004" cy="2589457"/>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4436124"/>
              <a:ext cx="12481004" cy="2589457"/>
            </a:xfrm>
            <a:prstGeom prst="rect">
              <a:avLst/>
            </a:prstGeom>
          </p:spPr>
        </p:pic>
        <p:pic>
          <p:nvPicPr>
            <p:cNvPr id="14" name="dpi_logo_horizSS-REV.emf" descr="/Users/anninmp/Documents/Jobs In Progress/ LOGOS/ DPI Logos/dpi_logo_horizSS-REV.emf"/>
            <p:cNvPicPr>
              <a:picLocks noChangeAspect="1"/>
            </p:cNvPicPr>
            <p:nvPr userDrawn="1"/>
          </p:nvPicPr>
          <p:blipFill>
            <a:blip r:embed="rId3" r:link="rId4" cstate="print">
              <a:extLst>
                <a:ext uri="{28A0092B-C50C-407E-A947-70E740481C1C}">
                  <a14:useLocalDpi xmlns:a14="http://schemas.microsoft.com/office/drawing/2010/main" val="0"/>
                </a:ext>
              </a:extLst>
            </a:blip>
            <a:stretch>
              <a:fillRect/>
            </a:stretch>
          </p:blipFill>
          <p:spPr>
            <a:xfrm>
              <a:off x="4665274" y="6118862"/>
              <a:ext cx="3065847" cy="630384"/>
            </a:xfrm>
            <a:prstGeom prst="rect">
              <a:avLst/>
            </a:prstGeom>
          </p:spPr>
        </p:pic>
      </p:grpSp>
      <p:sp>
        <p:nvSpPr>
          <p:cNvPr id="16" name="Text Placeholder 14"/>
          <p:cNvSpPr>
            <a:spLocks noGrp="1"/>
          </p:cNvSpPr>
          <p:nvPr>
            <p:ph type="body" sz="quarter" idx="10" hasCustomPrompt="1"/>
          </p:nvPr>
        </p:nvSpPr>
        <p:spPr>
          <a:xfrm>
            <a:off x="1819094" y="1725112"/>
            <a:ext cx="8415160" cy="1683555"/>
          </a:xfrm>
          <a:prstGeom prst="rect">
            <a:avLst/>
          </a:prstGeom>
        </p:spPr>
        <p:txBody>
          <a:bodyPr>
            <a:noAutofit/>
          </a:bodyPr>
          <a:lstStyle>
            <a:lvl1pPr marL="0" indent="0" algn="ctr">
              <a:lnSpc>
                <a:spcPts val="5091"/>
              </a:lnSpc>
              <a:buNone/>
              <a:defRPr sz="4799" baseline="0">
                <a:solidFill>
                  <a:srgbClr val="333399"/>
                </a:solidFill>
                <a:latin typeface="Lato Black" panose="020F0A02020204030203" pitchFamily="34" charset="0"/>
              </a:defRPr>
            </a:lvl1pPr>
            <a:lvl2pPr>
              <a:defRPr sz="3514">
                <a:solidFill>
                  <a:srgbClr val="333399"/>
                </a:solidFill>
                <a:latin typeface="+mj-lt"/>
              </a:defRPr>
            </a:lvl2pPr>
            <a:lvl3pPr>
              <a:defRPr sz="3514">
                <a:solidFill>
                  <a:srgbClr val="333399"/>
                </a:solidFill>
                <a:latin typeface="+mj-lt"/>
              </a:defRPr>
            </a:lvl3pPr>
            <a:lvl4pPr>
              <a:defRPr sz="3514">
                <a:solidFill>
                  <a:srgbClr val="333399"/>
                </a:solidFill>
                <a:latin typeface="+mj-lt"/>
              </a:defRPr>
            </a:lvl4pPr>
            <a:lvl5pPr>
              <a:defRPr sz="3514">
                <a:solidFill>
                  <a:srgbClr val="333399"/>
                </a:solidFill>
                <a:latin typeface="+mj-lt"/>
              </a:defRPr>
            </a:lvl5pPr>
          </a:lstStyle>
          <a:p>
            <a:pPr lvl="0"/>
            <a:r>
              <a:rPr lang="en-US" dirty="0"/>
              <a:t>Presentation Title</a:t>
            </a:r>
            <a:br>
              <a:rPr lang="en-US" dirty="0"/>
            </a:br>
            <a:r>
              <a:rPr lang="en-US" dirty="0"/>
              <a:t>Slide Master</a:t>
            </a:r>
          </a:p>
        </p:txBody>
      </p:sp>
      <p:sp>
        <p:nvSpPr>
          <p:cNvPr id="17" name="Text Placeholder 16"/>
          <p:cNvSpPr>
            <a:spLocks noGrp="1"/>
          </p:cNvSpPr>
          <p:nvPr>
            <p:ph type="body" sz="quarter" idx="11" hasCustomPrompt="1"/>
          </p:nvPr>
        </p:nvSpPr>
        <p:spPr>
          <a:xfrm>
            <a:off x="7277351" y="4047161"/>
            <a:ext cx="2971695" cy="1498496"/>
          </a:xfrm>
          <a:prstGeom prst="rect">
            <a:avLst/>
          </a:prstGeom>
        </p:spPr>
        <p:txBody>
          <a:bodyPr>
            <a:normAutofit/>
          </a:bodyPr>
          <a:lstStyle>
            <a:lvl1pPr marL="0" indent="0" algn="l">
              <a:lnSpc>
                <a:spcPct val="100000"/>
              </a:lnSpc>
              <a:buNone/>
              <a:defRPr sz="2399"/>
            </a:lvl1pPr>
            <a:lvl2pPr marL="456878" indent="0">
              <a:lnSpc>
                <a:spcPct val="100000"/>
              </a:lnSpc>
              <a:buNone/>
              <a:defRPr sz="1953"/>
            </a:lvl2pPr>
            <a:lvl3pPr marL="913755" indent="0">
              <a:lnSpc>
                <a:spcPct val="100000"/>
              </a:lnSpc>
              <a:buNone/>
              <a:defRPr sz="1953"/>
            </a:lvl3pPr>
            <a:lvl4pPr marL="1370633" indent="0">
              <a:lnSpc>
                <a:spcPct val="100000"/>
              </a:lnSpc>
              <a:buNone/>
              <a:defRPr sz="1953"/>
            </a:lvl4pPr>
            <a:lvl5pPr marL="1827511" indent="0">
              <a:lnSpc>
                <a:spcPct val="100000"/>
              </a:lnSpc>
              <a:buNone/>
              <a:defRPr sz="1953"/>
            </a:lvl5pPr>
          </a:lstStyle>
          <a:p>
            <a:pPr lvl="0"/>
            <a:r>
              <a:rPr lang="en-US" dirty="0"/>
              <a:t>Name of Presenter</a:t>
            </a:r>
            <a:br>
              <a:rPr lang="en-US" dirty="0"/>
            </a:br>
            <a:r>
              <a:rPr lang="en-US" dirty="0"/>
              <a:t>Title</a:t>
            </a:r>
            <a:br>
              <a:rPr lang="en-US" dirty="0"/>
            </a:br>
            <a:r>
              <a:rPr lang="en-US" dirty="0"/>
              <a:t>Date</a:t>
            </a:r>
          </a:p>
        </p:txBody>
      </p:sp>
    </p:spTree>
    <p:extLst>
      <p:ext uri="{BB962C8B-B14F-4D97-AF65-F5344CB8AC3E}">
        <p14:creationId xmlns:p14="http://schemas.microsoft.com/office/powerpoint/2010/main" val="51121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fade">
                                      <p:cBhvr>
                                        <p:cTn id="11" dur="750"/>
                                        <p:tgtEl>
                                          <p:spTgt spid="16">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fade">
                                      <p:cBhvr>
                                        <p:cTn id="15" dur="75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allAtOnce">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750"/>
                        <p:tgtEl>
                          <p:spTgt spid="16"/>
                        </p:tgtEl>
                      </p:cBhvr>
                    </p:animEffect>
                  </p:childTnLst>
                </p:cTn>
              </p:par>
            </p:tnLst>
          </p:tmpl>
        </p:tmplLst>
      </p:bldP>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750"/>
                        <p:tgtEl>
                          <p:spTgt spid="17"/>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only">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718471" y="0"/>
            <a:ext cx="10718787" cy="1232596"/>
          </a:xfrm>
        </p:spPr>
        <p:txBody>
          <a:bodyPr anchor="ctr">
            <a:normAutofit/>
          </a:bodyPr>
          <a:lstStyle>
            <a:lvl1pPr marL="0" indent="0" algn="ctr">
              <a:buNone/>
              <a:defRPr sz="4687">
                <a:solidFill>
                  <a:schemeClr val="bg1"/>
                </a:solidFill>
                <a:latin typeface="+mj-lt"/>
              </a:defRPr>
            </a:lvl1pPr>
          </a:lstStyle>
          <a:p>
            <a:pPr lvl="0"/>
            <a:r>
              <a:rPr lang="en-US" dirty="0"/>
              <a:t>Title</a:t>
            </a:r>
          </a:p>
        </p:txBody>
      </p:sp>
      <p:sp>
        <p:nvSpPr>
          <p:cNvPr id="6" name="Text Placeholder 11"/>
          <p:cNvSpPr>
            <a:spLocks noGrp="1"/>
          </p:cNvSpPr>
          <p:nvPr>
            <p:ph type="body" sz="quarter" idx="14"/>
          </p:nvPr>
        </p:nvSpPr>
        <p:spPr>
          <a:xfrm>
            <a:off x="2774875" y="1814925"/>
            <a:ext cx="6729170" cy="4522754"/>
          </a:xfrm>
        </p:spPr>
        <p:txBody>
          <a:bodyPr>
            <a:normAutofit/>
          </a:bodyPr>
          <a:lstStyle>
            <a:lvl1pPr marL="457025" indent="-457025">
              <a:lnSpc>
                <a:spcPct val="150000"/>
              </a:lnSpc>
              <a:spcAft>
                <a:spcPts val="585"/>
              </a:spcAft>
              <a:buFont typeface="Arial"/>
              <a:buChar char="•"/>
              <a:defRPr sz="3199" b="1"/>
            </a:lvl1pPr>
            <a:lvl2pPr marL="456878" indent="0">
              <a:buNone/>
              <a:defRPr sz="2343"/>
            </a:lvl2pPr>
            <a:lvl3pPr marL="913755" indent="0">
              <a:buNone/>
              <a:defRPr sz="2343"/>
            </a:lvl3pPr>
            <a:lvl4pPr marL="1370634" indent="0">
              <a:buNone/>
              <a:defRPr sz="2343"/>
            </a:lvl4pPr>
            <a:lvl5pPr marL="1827512" indent="0">
              <a:buNone/>
              <a:defRPr sz="2343"/>
            </a:lvl5pPr>
          </a:lstStyle>
          <a:p>
            <a:pPr lvl="0"/>
            <a:r>
              <a:rPr lang="en-US"/>
              <a:t>Edit Master text styles</a:t>
            </a:r>
          </a:p>
        </p:txBody>
      </p:sp>
    </p:spTree>
    <p:extLst>
      <p:ext uri="{BB962C8B-B14F-4D97-AF65-F5344CB8AC3E}">
        <p14:creationId xmlns:p14="http://schemas.microsoft.com/office/powerpoint/2010/main" val="218622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Video">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57306" y="0"/>
            <a:ext cx="10709078" cy="1222890"/>
          </a:xfrm>
        </p:spPr>
        <p:txBody>
          <a:bodyPr anchor="ctr">
            <a:normAutofit/>
          </a:bodyPr>
          <a:lstStyle>
            <a:lvl1pPr marL="0" indent="0" algn="ctr">
              <a:buNone/>
              <a:defRPr sz="4687">
                <a:solidFill>
                  <a:schemeClr val="bg1"/>
                </a:solidFill>
                <a:latin typeface="+mj-lt"/>
              </a:defRPr>
            </a:lvl1pPr>
          </a:lstStyle>
          <a:p>
            <a:pPr lvl="0"/>
            <a:r>
              <a:rPr lang="en-US" dirty="0"/>
              <a:t>Title</a:t>
            </a:r>
          </a:p>
        </p:txBody>
      </p:sp>
      <p:sp>
        <p:nvSpPr>
          <p:cNvPr id="5" name="Media Placeholder 2"/>
          <p:cNvSpPr>
            <a:spLocks noGrp="1"/>
          </p:cNvSpPr>
          <p:nvPr>
            <p:ph type="media" sz="quarter" idx="15"/>
          </p:nvPr>
        </p:nvSpPr>
        <p:spPr>
          <a:xfrm>
            <a:off x="2801444" y="1795515"/>
            <a:ext cx="6726767" cy="4532457"/>
          </a:xfrm>
        </p:spPr>
        <p:txBody>
          <a:bodyPr/>
          <a:lstStyle/>
          <a:p>
            <a:r>
              <a:rPr lang="en-US"/>
              <a:t>Click icon to add media</a:t>
            </a:r>
            <a:endParaRPr lang="en-US" dirty="0"/>
          </a:p>
        </p:txBody>
      </p:sp>
    </p:spTree>
    <p:extLst>
      <p:ext uri="{BB962C8B-B14F-4D97-AF65-F5344CB8AC3E}">
        <p14:creationId xmlns:p14="http://schemas.microsoft.com/office/powerpoint/2010/main" val="1010565355"/>
      </p:ext>
    </p:extLst>
  </p:cSld>
  <p:clrMapOvr>
    <a:masterClrMapping/>
  </p:clrMapOvr>
  <p:extLst>
    <p:ext uri="{DCECCB84-F9BA-43D5-87BE-67443E8EF086}">
      <p15:sldGuideLst xmlns:p15="http://schemas.microsoft.com/office/powerpoint/2012/main">
        <p15:guide id="1" orient="horz" pos="22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and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28179" y="0"/>
            <a:ext cx="10718787" cy="1232596"/>
          </a:xfrm>
        </p:spPr>
        <p:txBody>
          <a:bodyPr anchor="ctr">
            <a:normAutofit/>
          </a:bodyPr>
          <a:lstStyle>
            <a:lvl1pPr marL="0" indent="0" algn="ctr">
              <a:buNone/>
              <a:defRPr sz="4687">
                <a:solidFill>
                  <a:schemeClr val="bg1"/>
                </a:solidFill>
                <a:latin typeface="+mj-lt"/>
              </a:defRPr>
            </a:lvl1pPr>
          </a:lstStyle>
          <a:p>
            <a:pPr lvl="0"/>
            <a:r>
              <a:rPr lang="en-US" dirty="0"/>
              <a:t>Title</a:t>
            </a:r>
          </a:p>
        </p:txBody>
      </p:sp>
      <p:sp>
        <p:nvSpPr>
          <p:cNvPr id="7" name="Text Placeholder 5"/>
          <p:cNvSpPr>
            <a:spLocks noGrp="1"/>
          </p:cNvSpPr>
          <p:nvPr>
            <p:ph type="body" sz="quarter" idx="14"/>
          </p:nvPr>
        </p:nvSpPr>
        <p:spPr>
          <a:xfrm>
            <a:off x="1189137" y="1834336"/>
            <a:ext cx="4937275" cy="4445111"/>
          </a:xfrm>
        </p:spPr>
        <p:txBody>
          <a:bodyPr>
            <a:normAutofit/>
          </a:bodyPr>
          <a:lstStyle>
            <a:lvl1pPr marL="457025" indent="-457025">
              <a:lnSpc>
                <a:spcPct val="150000"/>
              </a:lnSpc>
              <a:spcAft>
                <a:spcPts val="585"/>
              </a:spcAft>
              <a:buFont typeface="Arial"/>
              <a:buChar char="•"/>
              <a:defRPr sz="3199" b="1"/>
            </a:lvl1pPr>
            <a:lvl2pPr marL="456878" indent="0">
              <a:lnSpc>
                <a:spcPct val="150000"/>
              </a:lnSpc>
              <a:buNone/>
              <a:defRPr/>
            </a:lvl2pPr>
            <a:lvl3pPr marL="913755" indent="0">
              <a:lnSpc>
                <a:spcPct val="150000"/>
              </a:lnSpc>
              <a:buNone/>
              <a:defRPr/>
            </a:lvl3pPr>
            <a:lvl4pPr marL="1370634" indent="0">
              <a:lnSpc>
                <a:spcPct val="150000"/>
              </a:lnSpc>
              <a:buNone/>
              <a:defRPr/>
            </a:lvl4pPr>
            <a:lvl5pPr marL="1827512" indent="0">
              <a:lnSpc>
                <a:spcPct val="150000"/>
              </a:lnSpc>
              <a:buNone/>
              <a:defRPr/>
            </a:lvl5pPr>
          </a:lstStyle>
          <a:p>
            <a:pPr lvl="0"/>
            <a:r>
              <a:rPr lang="en-US"/>
              <a:t>Edit Master text styles</a:t>
            </a:r>
          </a:p>
        </p:txBody>
      </p:sp>
      <p:sp>
        <p:nvSpPr>
          <p:cNvPr id="9" name="Picture Placeholder 12"/>
          <p:cNvSpPr>
            <a:spLocks noGrp="1"/>
          </p:cNvSpPr>
          <p:nvPr>
            <p:ph type="pic" sz="quarter" idx="15" hasCustomPrompt="1"/>
          </p:nvPr>
        </p:nvSpPr>
        <p:spPr>
          <a:xfrm>
            <a:off x="6472868" y="1829246"/>
            <a:ext cx="4560594" cy="4451361"/>
          </a:xfrm>
        </p:spPr>
        <p:txBody>
          <a:bodyPr/>
          <a:lstStyle>
            <a:lvl1pPr marL="0" indent="0">
              <a:buNone/>
              <a:defRPr baseline="0">
                <a:solidFill>
                  <a:schemeClr val="bg2"/>
                </a:solidFill>
              </a:defRPr>
            </a:lvl1pPr>
          </a:lstStyle>
          <a:p>
            <a:r>
              <a:rPr lang="en-US" dirty="0"/>
              <a:t>Insert picture here</a:t>
            </a:r>
          </a:p>
        </p:txBody>
      </p:sp>
    </p:spTree>
    <p:extLst>
      <p:ext uri="{BB962C8B-B14F-4D97-AF65-F5344CB8AC3E}">
        <p14:creationId xmlns:p14="http://schemas.microsoft.com/office/powerpoint/2010/main" val="2282138763"/>
      </p:ext>
    </p:extLst>
  </p:cSld>
  <p:clrMapOvr>
    <a:masterClrMapping/>
  </p:clrMapOvr>
  <p:extLst>
    <p:ext uri="{DCECCB84-F9BA-43D5-87BE-67443E8EF086}">
      <p15:sldGuideLst xmlns:p15="http://schemas.microsoft.com/office/powerpoint/2012/main">
        <p15:guide id="1" orient="horz" pos="2236">
          <p15:clr>
            <a:srgbClr val="FBAE40"/>
          </p15:clr>
        </p15:guide>
        <p15:guide id="2" pos="786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819094" y="1725112"/>
            <a:ext cx="8415160" cy="1683555"/>
          </a:xfrm>
          <a:prstGeom prst="rect">
            <a:avLst/>
          </a:prstGeom>
        </p:spPr>
        <p:txBody>
          <a:bodyPr>
            <a:noAutofit/>
          </a:bodyPr>
          <a:lstStyle>
            <a:lvl1pPr marL="0" indent="0" algn="ctr">
              <a:lnSpc>
                <a:spcPts val="5091"/>
              </a:lnSpc>
              <a:buNone/>
              <a:defRPr sz="4799" baseline="0">
                <a:solidFill>
                  <a:srgbClr val="333399"/>
                </a:solidFill>
                <a:latin typeface="Lato Black" panose="020F0A02020204030203" pitchFamily="34" charset="0"/>
              </a:defRPr>
            </a:lvl1pPr>
            <a:lvl2pPr>
              <a:defRPr sz="3514">
                <a:solidFill>
                  <a:srgbClr val="333399"/>
                </a:solidFill>
                <a:latin typeface="+mj-lt"/>
              </a:defRPr>
            </a:lvl2pPr>
            <a:lvl3pPr>
              <a:defRPr sz="3514">
                <a:solidFill>
                  <a:srgbClr val="333399"/>
                </a:solidFill>
                <a:latin typeface="+mj-lt"/>
              </a:defRPr>
            </a:lvl3pPr>
            <a:lvl4pPr>
              <a:defRPr sz="3514">
                <a:solidFill>
                  <a:srgbClr val="333399"/>
                </a:solidFill>
                <a:latin typeface="+mj-lt"/>
              </a:defRPr>
            </a:lvl4pPr>
            <a:lvl5pPr>
              <a:defRPr sz="3514">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7277351" y="4047161"/>
            <a:ext cx="2971695" cy="1498496"/>
          </a:xfrm>
          <a:prstGeom prst="rect">
            <a:avLst/>
          </a:prstGeom>
        </p:spPr>
        <p:txBody>
          <a:bodyPr>
            <a:normAutofit/>
          </a:bodyPr>
          <a:lstStyle>
            <a:lvl1pPr marL="0" indent="0" algn="l">
              <a:lnSpc>
                <a:spcPct val="100000"/>
              </a:lnSpc>
              <a:buNone/>
              <a:defRPr sz="2399"/>
            </a:lvl1pPr>
            <a:lvl2pPr marL="456878" indent="0">
              <a:lnSpc>
                <a:spcPct val="100000"/>
              </a:lnSpc>
              <a:buNone/>
              <a:defRPr sz="1953"/>
            </a:lvl2pPr>
            <a:lvl3pPr marL="913755" indent="0">
              <a:lnSpc>
                <a:spcPct val="100000"/>
              </a:lnSpc>
              <a:buNone/>
              <a:defRPr sz="1953"/>
            </a:lvl3pPr>
            <a:lvl4pPr marL="1370633" indent="0">
              <a:lnSpc>
                <a:spcPct val="100000"/>
              </a:lnSpc>
              <a:buNone/>
              <a:defRPr sz="1953"/>
            </a:lvl4pPr>
            <a:lvl5pPr marL="1827511" indent="0">
              <a:lnSpc>
                <a:spcPct val="100000"/>
              </a:lnSpc>
              <a:buNone/>
              <a:defRPr sz="1953"/>
            </a:lvl5pPr>
          </a:lstStyle>
          <a:p>
            <a:pPr lvl="0"/>
            <a:r>
              <a:rPr lang="en-US" dirty="0"/>
              <a:t>Name of Presenter</a:t>
            </a:r>
            <a:br>
              <a:rPr lang="en-US" dirty="0"/>
            </a:br>
            <a:r>
              <a:rPr lang="en-US" dirty="0"/>
              <a:t>Title</a:t>
            </a:r>
            <a:br>
              <a:rPr lang="en-US" dirty="0"/>
            </a:br>
            <a:r>
              <a:rPr lang="en-US" dirty="0"/>
              <a:t>Date</a:t>
            </a:r>
          </a:p>
        </p:txBody>
      </p:sp>
      <p:grpSp>
        <p:nvGrpSpPr>
          <p:cNvPr id="2" name="Group 1"/>
          <p:cNvGrpSpPr/>
          <p:nvPr/>
        </p:nvGrpSpPr>
        <p:grpSpPr>
          <a:xfrm>
            <a:off x="-1" y="4331839"/>
            <a:ext cx="12192077" cy="2528584"/>
            <a:chOff x="-1" y="3248879"/>
            <a:chExt cx="9144058" cy="1896438"/>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3" name="dpi_logo_horizSS-REV.emf" descr="/Users/anninmp/Documents/Jobs In Progress/ LOGOS/ DPI Logos/dpi_logo_horizSS-REV.emf"/>
            <p:cNvPicPr>
              <a:picLocks noChangeAspect="1"/>
            </p:cNvPicPr>
            <p:nvPr userDrawn="1"/>
          </p:nvPicPr>
          <p:blipFill>
            <a:blip r:embed="rId3" r:link="rId4" cstate="print">
              <a:extLst>
                <a:ext uri="{28A0092B-C50C-407E-A947-70E740481C1C}">
                  <a14:useLocalDpi xmlns:a14="http://schemas.microsoft.com/office/drawing/2010/main" val="0"/>
                </a:ext>
              </a:extLst>
            </a:blip>
            <a:stretch>
              <a:fillRect/>
            </a:stretch>
          </p:blipFill>
          <p:spPr>
            <a:xfrm>
              <a:off x="3417957" y="4481264"/>
              <a:ext cx="2246156" cy="461674"/>
            </a:xfrm>
            <a:prstGeom prst="rect">
              <a:avLst/>
            </a:prstGeom>
          </p:spPr>
        </p:pic>
      </p:grpSp>
    </p:spTree>
    <p:extLst>
      <p:ext uri="{BB962C8B-B14F-4D97-AF65-F5344CB8AC3E}">
        <p14:creationId xmlns:p14="http://schemas.microsoft.com/office/powerpoint/2010/main" val="98674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21677" y="0"/>
            <a:ext cx="10515600" cy="1219200"/>
          </a:xfrm>
          <a:prstGeom prst="rect">
            <a:avLst/>
          </a:prstGeom>
        </p:spPr>
        <p:txBody>
          <a:bodyPr/>
          <a:lstStyle>
            <a:lvl1pPr>
              <a:defRPr baseline="0">
                <a:solidFill>
                  <a:srgbClr val="C00000"/>
                </a:solidFill>
              </a:defRPr>
            </a:lvl1pPr>
          </a:lstStyle>
          <a:p>
            <a:r>
              <a:rPr kumimoji="0" lang="en-US"/>
              <a:t>Click to edit Master title style</a:t>
            </a:r>
            <a:endParaRPr kumimoji="0" lang="en-US" dirty="0"/>
          </a:p>
        </p:txBody>
      </p:sp>
      <p:sp>
        <p:nvSpPr>
          <p:cNvPr id="6" name="Slide Number Placeholder 5"/>
          <p:cNvSpPr>
            <a:spLocks noGrp="1"/>
          </p:cNvSpPr>
          <p:nvPr>
            <p:ph type="sldNum" sz="quarter" idx="12"/>
          </p:nvPr>
        </p:nvSpPr>
        <p:spPr>
          <a:xfrm>
            <a:off x="11032477" y="6329418"/>
            <a:ext cx="609600" cy="441325"/>
          </a:xfrm>
          <a:prstGeom prst="rect">
            <a:avLst/>
          </a:prstGeom>
        </p:spPr>
        <p:txBody>
          <a:bodyPr/>
          <a:lstStyle>
            <a:lvl1pPr>
              <a:defRPr sz="1999" b="1" i="0" baseline="0">
                <a:latin typeface="Arial" pitchFamily="34" charset="0"/>
              </a:defRPr>
            </a:lvl1pPr>
          </a:lstStyle>
          <a:p>
            <a:fld id="{ADD67ACE-B443-4AFF-8057-E0836A35D44C}"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lvl1pPr>
              <a:defRPr>
                <a:latin typeface="Arial" pitchFamily="34" charset="0"/>
                <a:cs typeface="Arial" pitchFamily="34" charset="0"/>
              </a:defRPr>
            </a:lvl1pPr>
            <a:lvl2pPr>
              <a:defRPr baseline="0">
                <a:solidFill>
                  <a:srgbClr val="0070C0"/>
                </a:solidFill>
                <a:latin typeface="Arial" pitchFamily="34" charset="0"/>
                <a:cs typeface="Arial" pitchFamily="34" charset="0"/>
              </a:defRPr>
            </a:lvl2pPr>
            <a:lvl3pPr>
              <a:defRPr>
                <a:latin typeface="Arial" pitchFamily="34" charset="0"/>
                <a:cs typeface="Arial" pitchFamily="34" charset="0"/>
              </a:defRPr>
            </a:lvl3pPr>
            <a:lvl4pPr>
              <a:defRPr baseline="0">
                <a:solidFill>
                  <a:srgbClr val="0070C0"/>
                </a:solidFill>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7" name="Picture 1" descr="C:\Documents and Settings\browndk\My Documents\My Pictures\dpilogo_FREDonly.gif"/>
          <p:cNvPicPr>
            <a:picLocks noChangeAspect="1" noChangeArrowheads="1"/>
          </p:cNvPicPr>
          <p:nvPr/>
        </p:nvPicPr>
        <p:blipFill>
          <a:blip r:embed="rId2" cstate="print"/>
          <a:srcRect/>
          <a:stretch>
            <a:fillRect/>
          </a:stretch>
        </p:blipFill>
        <p:spPr bwMode="auto">
          <a:xfrm>
            <a:off x="52545" y="6084924"/>
            <a:ext cx="1094447" cy="685819"/>
          </a:xfrm>
          <a:prstGeom prst="rect">
            <a:avLst/>
          </a:prstGeom>
          <a:noFill/>
        </p:spPr>
      </p:pic>
    </p:spTree>
    <p:extLst>
      <p:ext uri="{BB962C8B-B14F-4D97-AF65-F5344CB8AC3E}">
        <p14:creationId xmlns:p14="http://schemas.microsoft.com/office/powerpoint/2010/main" val="139596647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67ACE-B443-4AFF-8057-E0836A35D44C}" type="slidenum">
              <a:rPr lang="en-US" smtClean="0"/>
              <a:t>‹#›</a:t>
            </a:fld>
            <a:endParaRPr lang="en-US"/>
          </a:p>
        </p:txBody>
      </p:sp>
    </p:spTree>
    <p:extLst>
      <p:ext uri="{BB962C8B-B14F-4D97-AF65-F5344CB8AC3E}">
        <p14:creationId xmlns:p14="http://schemas.microsoft.com/office/powerpoint/2010/main" val="1280017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9">
            <a:extLst>
              <a:ext uri="{28A0092B-C50C-407E-A947-70E740481C1C}">
                <a14:useLocalDpi xmlns:a14="http://schemas.microsoft.com/office/drawing/2010/main" val="0"/>
              </a:ext>
            </a:extLst>
          </a:blip>
          <a:srcRect l="4558" t="2280" r="11021" b="2749"/>
          <a:stretch/>
        </p:blipFill>
        <p:spPr>
          <a:xfrm>
            <a:off x="0" y="2"/>
            <a:ext cx="12187920" cy="6857998"/>
          </a:xfrm>
          <a:prstGeom prst="rect">
            <a:avLst/>
          </a:prstGeom>
        </p:spPr>
      </p:pic>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Title 4"/>
          <p:cNvSpPr txBox="1">
            <a:spLocks/>
          </p:cNvSpPr>
          <p:nvPr/>
        </p:nvSpPr>
        <p:spPr bwMode="auto">
          <a:xfrm>
            <a:off x="-8406" y="1"/>
            <a:ext cx="12200406" cy="1228876"/>
          </a:xfrm>
          <a:prstGeom prst="rect">
            <a:avLst/>
          </a:prstGeom>
          <a:solidFill>
            <a:srgbClr val="262087"/>
          </a:solidFill>
          <a:ln w="9525">
            <a:noFill/>
            <a:miter lim="800000"/>
            <a:headEnd/>
            <a:tailEnd/>
          </a:ln>
        </p:spPr>
        <p:txBody>
          <a:bodyPr vert="horz" wrap="square" lIns="89258" tIns="44629" rIns="89258" bIns="44629"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24" dirty="0">
              <a:latin typeface="Lato Black" panose="020F0A02020204030203" pitchFamily="34" charset="0"/>
            </a:endParaRPr>
          </a:p>
        </p:txBody>
      </p:sp>
    </p:spTree>
    <p:extLst>
      <p:ext uri="{BB962C8B-B14F-4D97-AF65-F5344CB8AC3E}">
        <p14:creationId xmlns:p14="http://schemas.microsoft.com/office/powerpoint/2010/main" val="2897444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914073" rtl="0" eaLnBrk="1" latinLnBrk="0" hangingPunct="1">
        <a:lnSpc>
          <a:spcPct val="90000"/>
        </a:lnSpc>
        <a:spcBef>
          <a:spcPct val="0"/>
        </a:spcBef>
        <a:buNone/>
        <a:defRPr sz="4398" kern="1200">
          <a:solidFill>
            <a:schemeClr val="tx1"/>
          </a:solidFill>
          <a:latin typeface="+mj-lt"/>
          <a:ea typeface="+mj-ea"/>
          <a:cs typeface="+mj-cs"/>
        </a:defRPr>
      </a:lvl1pPr>
    </p:titleStyle>
    <p:bodyStyle>
      <a:lvl1pPr marL="267873" indent="-267873" algn="l" defTabSz="914073" rtl="0" eaLnBrk="1" latinLnBrk="0" hangingPunct="1">
        <a:lnSpc>
          <a:spcPct val="150000"/>
        </a:lnSpc>
        <a:spcBef>
          <a:spcPts val="1000"/>
        </a:spcBef>
        <a:spcAft>
          <a:spcPts val="586"/>
        </a:spcAft>
        <a:buFont typeface="Arial" panose="020B0604020202020204" pitchFamily="34" charset="0"/>
        <a:buChar char="•"/>
        <a:defRPr sz="2344" kern="1200">
          <a:solidFill>
            <a:schemeClr val="tx1"/>
          </a:solidFill>
          <a:latin typeface="+mn-lt"/>
          <a:ea typeface="+mn-ea"/>
          <a:cs typeface="+mn-cs"/>
        </a:defRPr>
      </a:lvl1pPr>
      <a:lvl2pPr marL="685555" indent="-228519" algn="l" defTabSz="914073" rtl="0" eaLnBrk="1" latinLnBrk="0" hangingPunct="1">
        <a:lnSpc>
          <a:spcPct val="150000"/>
        </a:lnSpc>
        <a:spcBef>
          <a:spcPts val="500"/>
        </a:spcBef>
        <a:spcAft>
          <a:spcPts val="586"/>
        </a:spcAft>
        <a:buFont typeface="Lato" panose="020F0502020204030203" pitchFamily="34" charset="0"/>
        <a:buChar char="-"/>
        <a:defRPr sz="2344" kern="1200">
          <a:solidFill>
            <a:schemeClr val="tx1"/>
          </a:solidFill>
          <a:latin typeface="+mn-lt"/>
          <a:ea typeface="+mn-ea"/>
          <a:cs typeface="+mn-cs"/>
        </a:defRPr>
      </a:lvl2pPr>
      <a:lvl3pPr marL="1142592" indent="-228519" algn="l" defTabSz="914073" rtl="0" eaLnBrk="1" latinLnBrk="0" hangingPunct="1">
        <a:lnSpc>
          <a:spcPct val="150000"/>
        </a:lnSpc>
        <a:spcBef>
          <a:spcPts val="500"/>
        </a:spcBef>
        <a:spcAft>
          <a:spcPts val="586"/>
        </a:spcAft>
        <a:buFont typeface="Arial" panose="020B0604020202020204" pitchFamily="34" charset="0"/>
        <a:buChar char="•"/>
        <a:defRPr sz="1758" kern="1200">
          <a:solidFill>
            <a:schemeClr val="tx1"/>
          </a:solidFill>
          <a:latin typeface="+mn-lt"/>
          <a:ea typeface="+mn-ea"/>
          <a:cs typeface="+mn-cs"/>
        </a:defRPr>
      </a:lvl3pPr>
      <a:lvl4pPr marL="1599629" indent="-228519" algn="l" defTabSz="914073" rtl="0" eaLnBrk="1" latinLnBrk="0" hangingPunct="1">
        <a:lnSpc>
          <a:spcPct val="150000"/>
        </a:lnSpc>
        <a:spcBef>
          <a:spcPts val="500"/>
        </a:spcBef>
        <a:spcAft>
          <a:spcPts val="586"/>
        </a:spcAft>
        <a:buFont typeface="Arial" panose="020B0604020202020204" pitchFamily="34" charset="0"/>
        <a:buChar char="•"/>
        <a:defRPr sz="1758" kern="1200">
          <a:solidFill>
            <a:schemeClr val="tx1"/>
          </a:solidFill>
          <a:latin typeface="+mn-lt"/>
          <a:ea typeface="+mn-ea"/>
          <a:cs typeface="+mn-cs"/>
        </a:defRPr>
      </a:lvl4pPr>
      <a:lvl5pPr marL="2056665" indent="-228519" algn="l" defTabSz="914073" rtl="0" eaLnBrk="1" latinLnBrk="0" hangingPunct="1">
        <a:lnSpc>
          <a:spcPct val="150000"/>
        </a:lnSpc>
        <a:spcBef>
          <a:spcPts val="500"/>
        </a:spcBef>
        <a:spcAft>
          <a:spcPts val="586"/>
        </a:spcAft>
        <a:buFont typeface="Arial" panose="020B0604020202020204" pitchFamily="34" charset="0"/>
        <a:buChar char="•"/>
        <a:defRPr sz="1758" kern="1200">
          <a:solidFill>
            <a:schemeClr val="tx1"/>
          </a:solidFill>
          <a:latin typeface="+mn-lt"/>
          <a:ea typeface="+mn-ea"/>
          <a:cs typeface="+mn-cs"/>
        </a:defRPr>
      </a:lvl5pPr>
      <a:lvl6pPr marL="2513702" indent="-228519" algn="l" defTabSz="9140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740" indent="-228519" algn="l" defTabSz="9140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776" indent="-228519" algn="l" defTabSz="9140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4813" indent="-228519" algn="l" defTabSz="9140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073" rtl="0" eaLnBrk="1" latinLnBrk="0" hangingPunct="1">
        <a:defRPr sz="1800" kern="1200">
          <a:solidFill>
            <a:schemeClr val="tx1"/>
          </a:solidFill>
          <a:latin typeface="+mn-lt"/>
          <a:ea typeface="+mn-ea"/>
          <a:cs typeface="+mn-cs"/>
        </a:defRPr>
      </a:lvl1pPr>
      <a:lvl2pPr marL="457037" algn="l" defTabSz="914073" rtl="0" eaLnBrk="1" latinLnBrk="0" hangingPunct="1">
        <a:defRPr sz="1800" kern="1200">
          <a:solidFill>
            <a:schemeClr val="tx1"/>
          </a:solidFill>
          <a:latin typeface="+mn-lt"/>
          <a:ea typeface="+mn-ea"/>
          <a:cs typeface="+mn-cs"/>
        </a:defRPr>
      </a:lvl2pPr>
      <a:lvl3pPr marL="914073" algn="l" defTabSz="914073" rtl="0" eaLnBrk="1" latinLnBrk="0" hangingPunct="1">
        <a:defRPr sz="1800" kern="1200">
          <a:solidFill>
            <a:schemeClr val="tx1"/>
          </a:solidFill>
          <a:latin typeface="+mn-lt"/>
          <a:ea typeface="+mn-ea"/>
          <a:cs typeface="+mn-cs"/>
        </a:defRPr>
      </a:lvl3pPr>
      <a:lvl4pPr marL="1371110" algn="l" defTabSz="914073" rtl="0" eaLnBrk="1" latinLnBrk="0" hangingPunct="1">
        <a:defRPr sz="1800" kern="1200">
          <a:solidFill>
            <a:schemeClr val="tx1"/>
          </a:solidFill>
          <a:latin typeface="+mn-lt"/>
          <a:ea typeface="+mn-ea"/>
          <a:cs typeface="+mn-cs"/>
        </a:defRPr>
      </a:lvl4pPr>
      <a:lvl5pPr marL="1828148" algn="l" defTabSz="914073" rtl="0" eaLnBrk="1" latinLnBrk="0" hangingPunct="1">
        <a:defRPr sz="1800" kern="1200">
          <a:solidFill>
            <a:schemeClr val="tx1"/>
          </a:solidFill>
          <a:latin typeface="+mn-lt"/>
          <a:ea typeface="+mn-ea"/>
          <a:cs typeface="+mn-cs"/>
        </a:defRPr>
      </a:lvl5pPr>
      <a:lvl6pPr marL="2285184" algn="l" defTabSz="914073" rtl="0" eaLnBrk="1" latinLnBrk="0" hangingPunct="1">
        <a:defRPr sz="1800" kern="1200">
          <a:solidFill>
            <a:schemeClr val="tx1"/>
          </a:solidFill>
          <a:latin typeface="+mn-lt"/>
          <a:ea typeface="+mn-ea"/>
          <a:cs typeface="+mn-cs"/>
        </a:defRPr>
      </a:lvl6pPr>
      <a:lvl7pPr marL="2742221" algn="l" defTabSz="914073" rtl="0" eaLnBrk="1" latinLnBrk="0" hangingPunct="1">
        <a:defRPr sz="1800" kern="1200">
          <a:solidFill>
            <a:schemeClr val="tx1"/>
          </a:solidFill>
          <a:latin typeface="+mn-lt"/>
          <a:ea typeface="+mn-ea"/>
          <a:cs typeface="+mn-cs"/>
        </a:defRPr>
      </a:lvl7pPr>
      <a:lvl8pPr marL="3199257" algn="l" defTabSz="914073" rtl="0" eaLnBrk="1" latinLnBrk="0" hangingPunct="1">
        <a:defRPr sz="1800" kern="1200">
          <a:solidFill>
            <a:schemeClr val="tx1"/>
          </a:solidFill>
          <a:latin typeface="+mn-lt"/>
          <a:ea typeface="+mn-ea"/>
          <a:cs typeface="+mn-cs"/>
        </a:defRPr>
      </a:lvl8pPr>
      <a:lvl9pPr marL="3656294" algn="l" defTabSz="9140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dpi.wi.gov/wisegrants/uniform-grant-guidance/writtenprocedures"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mailto:Olivia.Bernitt@dpi.wi.gov" TargetMode="External"/><Relationship Id="rId2" Type="http://schemas.openxmlformats.org/officeDocument/2006/relationships/hyperlink" Target="mailto:Timothy.Coulthart@dpi.wi.gov" TargetMode="External"/><Relationship Id="rId1" Type="http://schemas.openxmlformats.org/officeDocument/2006/relationships/slideLayout" Target="../slideLayouts/slideLayout6.xml"/><Relationship Id="rId4" Type="http://schemas.openxmlformats.org/officeDocument/2006/relationships/hyperlink" Target="http://dpi.wi.gov/sf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whitehouse.gov/omb/management/office-federal-financial-management/"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Process of a Single Audit</a:t>
            </a:r>
          </a:p>
        </p:txBody>
      </p:sp>
      <p:sp>
        <p:nvSpPr>
          <p:cNvPr id="5" name="Text Placeholder 4"/>
          <p:cNvSpPr>
            <a:spLocks noGrp="1"/>
          </p:cNvSpPr>
          <p:nvPr>
            <p:ph type="body" sz="quarter" idx="11"/>
          </p:nvPr>
        </p:nvSpPr>
        <p:spPr>
          <a:xfrm>
            <a:off x="6982691" y="3334327"/>
            <a:ext cx="4978400" cy="2211330"/>
          </a:xfrm>
        </p:spPr>
        <p:txBody>
          <a:bodyPr>
            <a:normAutofit/>
          </a:bodyPr>
          <a:lstStyle/>
          <a:p>
            <a:r>
              <a:rPr lang="en-US" b="1" dirty="0"/>
              <a:t>Tim Coulthart, Assistant Director</a:t>
            </a:r>
          </a:p>
          <a:p>
            <a:r>
              <a:rPr lang="en-US" b="1" dirty="0"/>
              <a:t>Olivia Bernitt, Auditor</a:t>
            </a:r>
          </a:p>
          <a:p>
            <a:r>
              <a:rPr lang="en-US" b="1" dirty="0"/>
              <a:t>WASBO Accounting Conference</a:t>
            </a:r>
          </a:p>
          <a:p>
            <a:r>
              <a:rPr lang="en-US" b="1" dirty="0"/>
              <a:t>March 17, 2021</a:t>
            </a:r>
          </a:p>
        </p:txBody>
      </p:sp>
    </p:spTree>
    <p:extLst>
      <p:ext uri="{BB962C8B-B14F-4D97-AF65-F5344CB8AC3E}">
        <p14:creationId xmlns:p14="http://schemas.microsoft.com/office/powerpoint/2010/main" val="89349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OMB Compliance Supplement</a:t>
            </a:r>
          </a:p>
        </p:txBody>
      </p:sp>
      <p:sp>
        <p:nvSpPr>
          <p:cNvPr id="6" name="Slide Number Placeholder 5"/>
          <p:cNvSpPr>
            <a:spLocks noGrp="1"/>
          </p:cNvSpPr>
          <p:nvPr>
            <p:ph type="sldNum" sz="quarter" idx="12"/>
          </p:nvPr>
        </p:nvSpPr>
        <p:spPr/>
        <p:txBody>
          <a:bodyPr/>
          <a:lstStyle/>
          <a:p>
            <a:fld id="{ADD67ACE-B443-4AFF-8057-E0836A35D44C}" type="slidenum">
              <a:rPr lang="en-US" smtClean="0"/>
              <a:t>10</a:t>
            </a:fld>
            <a:endParaRPr lang="en-US"/>
          </a:p>
        </p:txBody>
      </p:sp>
      <p:sp>
        <p:nvSpPr>
          <p:cNvPr id="5" name="Content Placeholder 4"/>
          <p:cNvSpPr>
            <a:spLocks noGrp="1"/>
          </p:cNvSpPr>
          <p:nvPr>
            <p:ph sz="quarter" idx="1"/>
          </p:nvPr>
        </p:nvSpPr>
        <p:spPr>
          <a:xfrm>
            <a:off x="2346592" y="1219199"/>
            <a:ext cx="9394303" cy="4879849"/>
          </a:xfrm>
        </p:spPr>
        <p:txBody>
          <a:bodyPr>
            <a:normAutofit/>
          </a:bodyPr>
          <a:lstStyle/>
          <a:p>
            <a:pPr marL="0" indent="0">
              <a:buNone/>
            </a:pPr>
            <a:r>
              <a:rPr lang="en-US" b="1" dirty="0">
                <a:latin typeface="Lato" panose="020F0502020204030203" pitchFamily="34" charset="0"/>
              </a:rPr>
              <a:t>Department of Agriculture</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10.553 School Breakfast Program (SBP)</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10.555 National School Lunch Program (NSLP)</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10.556 Special Milk Program For Children (SMP)</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10.559 Summer Food Service Program For Children (SFSP)</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10.558 Child and Adult Care Food Program (CACFP) </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10.582 Fresh Fruit and Vegetable Program</a:t>
            </a:r>
          </a:p>
          <a:p>
            <a:pPr marL="0" marR="0" indent="0">
              <a:spcBef>
                <a:spcPts val="0"/>
              </a:spcBef>
              <a:spcAft>
                <a:spcPts val="0"/>
              </a:spcAft>
              <a:buNone/>
            </a:pPr>
            <a:r>
              <a:rPr lang="en-US" b="1" dirty="0">
                <a:latin typeface="Lato" panose="020F0502020204030203" pitchFamily="34" charset="0"/>
              </a:rPr>
              <a:t>Department of Health and Human Services</a:t>
            </a:r>
          </a:p>
          <a:p>
            <a:pPr>
              <a:spcBef>
                <a:spcPts val="0"/>
              </a:spcBef>
              <a:spcAft>
                <a:spcPts val="0"/>
              </a:spcAft>
            </a:pPr>
            <a:r>
              <a:rPr lang="en-US" sz="1800" dirty="0">
                <a:solidFill>
                  <a:srgbClr val="000000"/>
                </a:solidFill>
                <a:latin typeface="+mn-lt"/>
              </a:rPr>
              <a:t>93.778 Medical Assistance Program </a:t>
            </a:r>
          </a:p>
          <a:p>
            <a:pPr marL="0" marR="0" indent="0">
              <a:spcBef>
                <a:spcPts val="0"/>
              </a:spcBef>
              <a:spcAft>
                <a:spcPts val="0"/>
              </a:spcAft>
              <a:buNone/>
            </a:pPr>
            <a:endParaRPr lang="en-US" sz="1800" dirty="0">
              <a:solidFill>
                <a:srgbClr val="000000"/>
              </a:solidFill>
              <a:latin typeface="+mn-lt"/>
              <a:ea typeface="Times New Roman" panose="02020603050405020304" pitchFamily="18" charset="0"/>
            </a:endParaRPr>
          </a:p>
          <a:p>
            <a:pPr marL="0" marR="0" indent="0">
              <a:spcBef>
                <a:spcPts val="0"/>
              </a:spcBef>
              <a:spcAft>
                <a:spcPts val="0"/>
              </a:spcAft>
              <a:buNone/>
            </a:pPr>
            <a:endParaRPr lang="en-US" sz="1800" dirty="0">
              <a:solidFill>
                <a:srgbClr val="000000"/>
              </a:solidFill>
              <a:effectLst/>
              <a:latin typeface="+mn-lt"/>
              <a:ea typeface="Times New Roman" panose="02020603050405020304" pitchFamily="18" charset="0"/>
            </a:endParaRPr>
          </a:p>
          <a:p>
            <a:pPr marL="0" indent="0">
              <a:buNone/>
            </a:pPr>
            <a:endParaRPr lang="en-US" b="1" dirty="0">
              <a:latin typeface="Lato" panose="020F0502020204030203" pitchFamily="34" charset="0"/>
            </a:endParaRPr>
          </a:p>
        </p:txBody>
      </p:sp>
    </p:spTree>
    <p:extLst>
      <p:ext uri="{BB962C8B-B14F-4D97-AF65-F5344CB8AC3E}">
        <p14:creationId xmlns:p14="http://schemas.microsoft.com/office/powerpoint/2010/main" val="2859740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OMB Compliance Supplement</a:t>
            </a:r>
          </a:p>
        </p:txBody>
      </p:sp>
      <p:sp>
        <p:nvSpPr>
          <p:cNvPr id="6" name="Slide Number Placeholder 5"/>
          <p:cNvSpPr>
            <a:spLocks noGrp="1"/>
          </p:cNvSpPr>
          <p:nvPr>
            <p:ph type="sldNum" sz="quarter" idx="12"/>
          </p:nvPr>
        </p:nvSpPr>
        <p:spPr/>
        <p:txBody>
          <a:bodyPr/>
          <a:lstStyle/>
          <a:p>
            <a:fld id="{ADD67ACE-B443-4AFF-8057-E0836A35D44C}" type="slidenum">
              <a:rPr lang="en-US" smtClean="0"/>
              <a:t>11</a:t>
            </a:fld>
            <a:endParaRPr lang="en-US"/>
          </a:p>
        </p:txBody>
      </p:sp>
      <p:sp>
        <p:nvSpPr>
          <p:cNvPr id="5" name="Content Placeholder 4"/>
          <p:cNvSpPr>
            <a:spLocks noGrp="1"/>
          </p:cNvSpPr>
          <p:nvPr>
            <p:ph sz="quarter" idx="1"/>
          </p:nvPr>
        </p:nvSpPr>
        <p:spPr>
          <a:xfrm>
            <a:off x="402336" y="1435261"/>
            <a:ext cx="11338560" cy="4663787"/>
          </a:xfrm>
        </p:spPr>
        <p:txBody>
          <a:bodyPr>
            <a:normAutofit/>
          </a:bodyPr>
          <a:lstStyle/>
          <a:p>
            <a:r>
              <a:rPr lang="en-US" b="1" dirty="0">
                <a:latin typeface="Lato" panose="020F0502020204030203" pitchFamily="34" charset="0"/>
              </a:rPr>
              <a:t>Part 2 – Matrix of Compliance Requirements</a:t>
            </a:r>
          </a:p>
          <a:p>
            <a:pPr lvl="1">
              <a:lnSpc>
                <a:spcPct val="100000"/>
              </a:lnSpc>
            </a:pPr>
            <a:r>
              <a:rPr lang="en-US" b="1" dirty="0">
                <a:latin typeface="Lato" panose="020F0502020204030203" pitchFamily="34" charset="0"/>
              </a:rPr>
              <a:t>There are 12 compliance requirements that could be applicable to be tested for each federal program. </a:t>
            </a:r>
          </a:p>
          <a:p>
            <a:pPr lvl="1">
              <a:lnSpc>
                <a:spcPct val="100000"/>
              </a:lnSpc>
            </a:pPr>
            <a:r>
              <a:rPr lang="en-US" b="1" dirty="0">
                <a:latin typeface="Lato" panose="020F0502020204030203" pitchFamily="34" charset="0"/>
              </a:rPr>
              <a:t>The Matrix indicates what compliance requirement is subject to audit for each Federal program listed.</a:t>
            </a:r>
          </a:p>
        </p:txBody>
      </p:sp>
    </p:spTree>
    <p:extLst>
      <p:ext uri="{BB962C8B-B14F-4D97-AF65-F5344CB8AC3E}">
        <p14:creationId xmlns:p14="http://schemas.microsoft.com/office/powerpoint/2010/main" val="3110843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OMB Compliance Supplement</a:t>
            </a:r>
          </a:p>
        </p:txBody>
      </p:sp>
      <p:sp>
        <p:nvSpPr>
          <p:cNvPr id="6" name="Slide Number Placeholder 5"/>
          <p:cNvSpPr>
            <a:spLocks noGrp="1"/>
          </p:cNvSpPr>
          <p:nvPr>
            <p:ph type="sldNum" sz="quarter" idx="12"/>
          </p:nvPr>
        </p:nvSpPr>
        <p:spPr/>
        <p:txBody>
          <a:bodyPr/>
          <a:lstStyle/>
          <a:p>
            <a:fld id="{ADD67ACE-B443-4AFF-8057-E0836A35D44C}" type="slidenum">
              <a:rPr lang="en-US" smtClean="0"/>
              <a:t>12</a:t>
            </a:fld>
            <a:endParaRPr lang="en-US"/>
          </a:p>
        </p:txBody>
      </p:sp>
      <p:sp>
        <p:nvSpPr>
          <p:cNvPr id="5" name="Content Placeholder 4"/>
          <p:cNvSpPr>
            <a:spLocks noGrp="1"/>
          </p:cNvSpPr>
          <p:nvPr>
            <p:ph sz="quarter" idx="1"/>
          </p:nvPr>
        </p:nvSpPr>
        <p:spPr>
          <a:xfrm>
            <a:off x="259492" y="1435261"/>
            <a:ext cx="11800703" cy="4663787"/>
          </a:xfrm>
        </p:spPr>
        <p:txBody>
          <a:bodyPr numCol="1">
            <a:normAutofit lnSpcReduction="10000"/>
          </a:bodyPr>
          <a:lstStyle/>
          <a:p>
            <a:pPr>
              <a:lnSpc>
                <a:spcPct val="100000"/>
              </a:lnSpc>
            </a:pPr>
            <a:r>
              <a:rPr lang="en-US" b="1" dirty="0">
                <a:latin typeface="Lato" panose="020F0502020204030203" pitchFamily="34" charset="0"/>
              </a:rPr>
              <a:t>Part 3 – Compliance Requirements (applies to all grants)</a:t>
            </a:r>
          </a:p>
          <a:p>
            <a:pPr>
              <a:lnSpc>
                <a:spcPct val="100000"/>
              </a:lnSpc>
            </a:pPr>
            <a:r>
              <a:rPr lang="en-US" b="1" dirty="0">
                <a:latin typeface="Lato" panose="020F0502020204030203" pitchFamily="34" charset="0"/>
              </a:rPr>
              <a:t>Each of the 12 compliance requirements have suggested audit procedures that Districts should familiarize themselves with</a:t>
            </a:r>
          </a:p>
          <a:p>
            <a:pPr>
              <a:lnSpc>
                <a:spcPct val="100000"/>
              </a:lnSpc>
            </a:pPr>
            <a:r>
              <a:rPr lang="en-US" b="1" dirty="0">
                <a:latin typeface="Lato" panose="020F0502020204030203" pitchFamily="34" charset="0"/>
              </a:rPr>
              <a:t>The 12 compliance requirements are:</a:t>
            </a:r>
          </a:p>
          <a:p>
            <a:pPr lvl="1">
              <a:lnSpc>
                <a:spcPct val="100000"/>
              </a:lnSpc>
              <a:tabLst>
                <a:tab pos="6054725" algn="l"/>
              </a:tabLst>
            </a:pPr>
            <a:r>
              <a:rPr lang="en-US" b="1" dirty="0">
                <a:latin typeface="Lato" panose="020F0502020204030203" pitchFamily="34" charset="0"/>
              </a:rPr>
              <a:t>Activities Allowed or Unallowed	-  Allowable Costs/Cost Principles</a:t>
            </a:r>
          </a:p>
          <a:p>
            <a:pPr lvl="1">
              <a:lnSpc>
                <a:spcPct val="100000"/>
              </a:lnSpc>
              <a:tabLst>
                <a:tab pos="6054725" algn="l"/>
              </a:tabLst>
            </a:pPr>
            <a:r>
              <a:rPr lang="en-US" b="1" dirty="0">
                <a:latin typeface="Lato" panose="020F0502020204030203" pitchFamily="34" charset="0"/>
              </a:rPr>
              <a:t>Cash Management	-  Eligibility</a:t>
            </a:r>
          </a:p>
          <a:p>
            <a:pPr lvl="1">
              <a:lnSpc>
                <a:spcPct val="100000"/>
              </a:lnSpc>
              <a:tabLst>
                <a:tab pos="6054725" algn="l"/>
              </a:tabLst>
            </a:pPr>
            <a:r>
              <a:rPr lang="en-US" b="1" dirty="0">
                <a:latin typeface="Lato" panose="020F0502020204030203" pitchFamily="34" charset="0"/>
              </a:rPr>
              <a:t>Equipment Real Property Management	-  Matching, Level of Effort, Earmarking</a:t>
            </a:r>
          </a:p>
          <a:p>
            <a:pPr lvl="1">
              <a:lnSpc>
                <a:spcPct val="100000"/>
              </a:lnSpc>
              <a:tabLst>
                <a:tab pos="6054725" algn="l"/>
              </a:tabLst>
            </a:pPr>
            <a:r>
              <a:rPr lang="en-US" b="1" dirty="0">
                <a:latin typeface="Lato" panose="020F0502020204030203" pitchFamily="34" charset="0"/>
              </a:rPr>
              <a:t>Period of Performance	-  Procurement, Suspension &amp; Debarment</a:t>
            </a:r>
          </a:p>
          <a:p>
            <a:pPr lvl="1">
              <a:lnSpc>
                <a:spcPct val="100000"/>
              </a:lnSpc>
              <a:tabLst>
                <a:tab pos="6054725" algn="l"/>
              </a:tabLst>
            </a:pPr>
            <a:r>
              <a:rPr lang="en-US" b="1" dirty="0">
                <a:latin typeface="Lato" panose="020F0502020204030203" pitchFamily="34" charset="0"/>
              </a:rPr>
              <a:t>Program Income	-  Reporting</a:t>
            </a:r>
          </a:p>
          <a:p>
            <a:pPr lvl="1">
              <a:lnSpc>
                <a:spcPct val="100000"/>
              </a:lnSpc>
              <a:tabLst>
                <a:tab pos="6054725" algn="l"/>
              </a:tabLst>
            </a:pPr>
            <a:r>
              <a:rPr lang="en-US" b="1" dirty="0">
                <a:latin typeface="Lato" panose="020F0502020204030203" pitchFamily="34" charset="0"/>
              </a:rPr>
              <a:t>Subrecipient Monitoring	-  Special Tests and Provisions</a:t>
            </a:r>
          </a:p>
          <a:p>
            <a:pPr lvl="1">
              <a:lnSpc>
                <a:spcPct val="100000"/>
              </a:lnSpc>
            </a:pPr>
            <a:endParaRPr lang="en-US" b="1" dirty="0">
              <a:latin typeface="Lato" panose="020F0502020204030203" pitchFamily="34" charset="0"/>
            </a:endParaRPr>
          </a:p>
        </p:txBody>
      </p:sp>
    </p:spTree>
    <p:extLst>
      <p:ext uri="{BB962C8B-B14F-4D97-AF65-F5344CB8AC3E}">
        <p14:creationId xmlns:p14="http://schemas.microsoft.com/office/powerpoint/2010/main" val="31903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OMB Compliance Supplement</a:t>
            </a:r>
          </a:p>
        </p:txBody>
      </p:sp>
      <p:sp>
        <p:nvSpPr>
          <p:cNvPr id="6" name="Slide Number Placeholder 5"/>
          <p:cNvSpPr>
            <a:spLocks noGrp="1"/>
          </p:cNvSpPr>
          <p:nvPr>
            <p:ph type="sldNum" sz="quarter" idx="12"/>
          </p:nvPr>
        </p:nvSpPr>
        <p:spPr/>
        <p:txBody>
          <a:bodyPr/>
          <a:lstStyle/>
          <a:p>
            <a:fld id="{ADD67ACE-B443-4AFF-8057-E0836A35D44C}" type="slidenum">
              <a:rPr lang="en-US" smtClean="0"/>
              <a:t>13</a:t>
            </a:fld>
            <a:endParaRPr lang="en-US"/>
          </a:p>
        </p:txBody>
      </p:sp>
      <p:sp>
        <p:nvSpPr>
          <p:cNvPr id="5" name="Content Placeholder 4"/>
          <p:cNvSpPr>
            <a:spLocks noGrp="1"/>
          </p:cNvSpPr>
          <p:nvPr>
            <p:ph sz="quarter" idx="1"/>
          </p:nvPr>
        </p:nvSpPr>
        <p:spPr>
          <a:xfrm>
            <a:off x="259492" y="1435261"/>
            <a:ext cx="11800703" cy="4663787"/>
          </a:xfrm>
        </p:spPr>
        <p:txBody>
          <a:bodyPr numCol="1">
            <a:normAutofit/>
          </a:bodyPr>
          <a:lstStyle/>
          <a:p>
            <a:pPr>
              <a:lnSpc>
                <a:spcPct val="100000"/>
              </a:lnSpc>
            </a:pPr>
            <a:r>
              <a:rPr lang="en-US" b="1" dirty="0">
                <a:latin typeface="Lato" panose="020F0502020204030203" pitchFamily="34" charset="0"/>
              </a:rPr>
              <a:t>From Part 4 the 12 compliance requirements from the Compliance Supplement for Title I are:</a:t>
            </a:r>
          </a:p>
          <a:p>
            <a:pPr lvl="1">
              <a:lnSpc>
                <a:spcPct val="100000"/>
              </a:lnSpc>
            </a:pPr>
            <a:endParaRPr lang="en-US" b="1" dirty="0">
              <a:latin typeface="Lato" panose="020F0502020204030203" pitchFamily="34" charset="0"/>
            </a:endParaRPr>
          </a:p>
        </p:txBody>
      </p:sp>
      <p:pic>
        <p:nvPicPr>
          <p:cNvPr id="3" name="Picture 2">
            <a:extLst>
              <a:ext uri="{FF2B5EF4-FFF2-40B4-BE49-F238E27FC236}">
                <a16:creationId xmlns:a16="http://schemas.microsoft.com/office/drawing/2014/main" id="{6689352D-A74D-4C4B-8CE5-8C4CCEE92967}"/>
              </a:ext>
            </a:extLst>
          </p:cNvPr>
          <p:cNvPicPr>
            <a:picLocks noChangeAspect="1"/>
          </p:cNvPicPr>
          <p:nvPr/>
        </p:nvPicPr>
        <p:blipFill>
          <a:blip r:embed="rId3"/>
          <a:stretch>
            <a:fillRect/>
          </a:stretch>
        </p:blipFill>
        <p:spPr>
          <a:xfrm>
            <a:off x="602221" y="2244923"/>
            <a:ext cx="10601428" cy="3854125"/>
          </a:xfrm>
          <a:prstGeom prst="rect">
            <a:avLst/>
          </a:prstGeom>
        </p:spPr>
      </p:pic>
    </p:spTree>
    <p:extLst>
      <p:ext uri="{BB962C8B-B14F-4D97-AF65-F5344CB8AC3E}">
        <p14:creationId xmlns:p14="http://schemas.microsoft.com/office/powerpoint/2010/main" val="4009393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14</a:t>
            </a:fld>
            <a:endParaRPr lang="en-US"/>
          </a:p>
        </p:txBody>
      </p:sp>
      <p:sp>
        <p:nvSpPr>
          <p:cNvPr id="5" name="Content Placeholder 4"/>
          <p:cNvSpPr>
            <a:spLocks noGrp="1"/>
          </p:cNvSpPr>
          <p:nvPr>
            <p:ph sz="quarter" idx="1"/>
          </p:nvPr>
        </p:nvSpPr>
        <p:spPr>
          <a:xfrm>
            <a:off x="402336" y="1435261"/>
            <a:ext cx="11338560" cy="4663787"/>
          </a:xfrm>
        </p:spPr>
        <p:txBody>
          <a:bodyPr>
            <a:normAutofit fontScale="92500" lnSpcReduction="20000"/>
          </a:bodyPr>
          <a:lstStyle/>
          <a:p>
            <a:r>
              <a:rPr lang="en-US" sz="2800" b="1" dirty="0">
                <a:latin typeface="Lato" panose="020F0502020204030203" pitchFamily="34" charset="0"/>
              </a:rPr>
              <a:t>Auditors will ask to review written procedures;</a:t>
            </a:r>
          </a:p>
          <a:p>
            <a:r>
              <a:rPr lang="en-US" sz="2800" b="1" dirty="0">
                <a:latin typeface="Lato" panose="020F0502020204030203" pitchFamily="34" charset="0"/>
              </a:rPr>
              <a:t>For single audits, if there are no written procedures there will be a finding; and</a:t>
            </a:r>
          </a:p>
          <a:p>
            <a:r>
              <a:rPr lang="en-US" sz="2800" b="1" dirty="0">
                <a:latin typeface="Lato" panose="020F0502020204030203" pitchFamily="34" charset="0"/>
              </a:rPr>
              <a:t>A finding will lead to terms and conditions being added to the subrecipient’s grants through DPI’s annual risk assessment.</a:t>
            </a:r>
          </a:p>
          <a:p>
            <a:r>
              <a:rPr lang="en-US" sz="2800" b="1" dirty="0">
                <a:latin typeface="Lato" panose="020F0502020204030203" pitchFamily="34" charset="0"/>
              </a:rPr>
              <a:t>DPI does not provide sample written procedures.</a:t>
            </a:r>
          </a:p>
          <a:p>
            <a:r>
              <a:rPr lang="en-US" sz="2800" b="1" dirty="0">
                <a:latin typeface="Lato" panose="020F0502020204030203" pitchFamily="34" charset="0"/>
              </a:rPr>
              <a:t>Part 6 of the compliance supplement</a:t>
            </a:r>
          </a:p>
        </p:txBody>
      </p:sp>
    </p:spTree>
    <p:extLst>
      <p:ext uri="{BB962C8B-B14F-4D97-AF65-F5344CB8AC3E}">
        <p14:creationId xmlns:p14="http://schemas.microsoft.com/office/powerpoint/2010/main" val="2861193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15</a:t>
            </a:fld>
            <a:endParaRPr lang="en-US"/>
          </a:p>
        </p:txBody>
      </p:sp>
      <p:sp>
        <p:nvSpPr>
          <p:cNvPr id="5" name="Content Placeholder 4"/>
          <p:cNvSpPr>
            <a:spLocks noGrp="1"/>
          </p:cNvSpPr>
          <p:nvPr>
            <p:ph sz="quarter" idx="1"/>
          </p:nvPr>
        </p:nvSpPr>
        <p:spPr>
          <a:xfrm>
            <a:off x="402336" y="1435261"/>
            <a:ext cx="11338560" cy="4663787"/>
          </a:xfrm>
        </p:spPr>
        <p:txBody>
          <a:bodyPr>
            <a:normAutofit fontScale="85000" lnSpcReduction="20000"/>
          </a:bodyPr>
          <a:lstStyle/>
          <a:p>
            <a:r>
              <a:rPr lang="en-US" sz="2800" b="1" dirty="0">
                <a:latin typeface="Lato" panose="020F0502020204030203" pitchFamily="34" charset="0"/>
              </a:rPr>
              <a:t>Written procedures are </a:t>
            </a:r>
            <a:r>
              <a:rPr lang="en-US" sz="2800" b="1" u="sng" dirty="0">
                <a:latin typeface="Lato" panose="020F0502020204030203" pitchFamily="34" charset="0"/>
              </a:rPr>
              <a:t>not</a:t>
            </a:r>
            <a:r>
              <a:rPr lang="en-US" sz="2800" b="1" dirty="0">
                <a:latin typeface="Lato" panose="020F0502020204030203" pitchFamily="34" charset="0"/>
              </a:rPr>
              <a:t> policies. A policy may state, “</a:t>
            </a:r>
            <a:r>
              <a:rPr lang="en-US" sz="2800" b="1" i="1" dirty="0">
                <a:latin typeface="Lato" panose="020F0502020204030203" pitchFamily="34" charset="0"/>
              </a:rPr>
              <a:t>Only allowable costs will be charged to the XXX grant.</a:t>
            </a:r>
            <a:r>
              <a:rPr lang="en-US" sz="2800" b="1" dirty="0">
                <a:latin typeface="Lato" panose="020F0502020204030203" pitchFamily="34" charset="0"/>
              </a:rPr>
              <a:t>”</a:t>
            </a:r>
          </a:p>
          <a:p>
            <a:r>
              <a:rPr lang="en-US" sz="2800" b="1" dirty="0">
                <a:latin typeface="Lato" panose="020F0502020204030203" pitchFamily="34" charset="0"/>
              </a:rPr>
              <a:t>The procedures are the district’s internal steps for ensuring that only allowable costs will be charged to the grant.</a:t>
            </a:r>
          </a:p>
          <a:p>
            <a:r>
              <a:rPr lang="en-US" sz="2800" b="1" dirty="0">
                <a:latin typeface="Lato" panose="020F0502020204030203" pitchFamily="34" charset="0"/>
              </a:rPr>
              <a:t>Required to have written procedures for allowable costs, cash management, purchasing and conflict of interest.</a:t>
            </a:r>
          </a:p>
          <a:p>
            <a:r>
              <a:rPr lang="en-US" sz="2800" b="1" dirty="0">
                <a:latin typeface="Lato" panose="020F0502020204030203" pitchFamily="34" charset="0"/>
              </a:rPr>
              <a:t>Uniform Grant Guidance Written Procedures: </a:t>
            </a:r>
            <a:r>
              <a:rPr lang="en-US" sz="2800" b="1" dirty="0">
                <a:latin typeface="Lato" panose="020F0502020204030203" pitchFamily="34" charset="0"/>
                <a:hlinkClick r:id="rId3"/>
              </a:rPr>
              <a:t>https://dpi.wi.gov/wisegrants/uniform-grant-guidance/writtenprocedures</a:t>
            </a:r>
            <a:r>
              <a:rPr lang="en-US" sz="2800" b="1" dirty="0">
                <a:latin typeface="Lato" panose="020F0502020204030203" pitchFamily="34" charset="0"/>
              </a:rPr>
              <a:t> </a:t>
            </a:r>
          </a:p>
          <a:p>
            <a:endParaRPr lang="en-US" sz="2800" b="1" dirty="0">
              <a:latin typeface="Lato" panose="020F0502020204030203" pitchFamily="34" charset="0"/>
            </a:endParaRPr>
          </a:p>
        </p:txBody>
      </p:sp>
    </p:spTree>
    <p:extLst>
      <p:ext uri="{BB962C8B-B14F-4D97-AF65-F5344CB8AC3E}">
        <p14:creationId xmlns:p14="http://schemas.microsoft.com/office/powerpoint/2010/main" val="1974634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16</a:t>
            </a:fld>
            <a:endParaRPr lang="en-US"/>
          </a:p>
        </p:txBody>
      </p:sp>
      <p:sp>
        <p:nvSpPr>
          <p:cNvPr id="5" name="Content Placeholder 4"/>
          <p:cNvSpPr>
            <a:spLocks noGrp="1"/>
          </p:cNvSpPr>
          <p:nvPr>
            <p:ph sz="quarter" idx="1"/>
          </p:nvPr>
        </p:nvSpPr>
        <p:spPr>
          <a:xfrm>
            <a:off x="402336" y="1219199"/>
            <a:ext cx="11338560" cy="4879849"/>
          </a:xfrm>
        </p:spPr>
        <p:txBody>
          <a:bodyPr>
            <a:normAutofit lnSpcReduction="10000"/>
          </a:bodyPr>
          <a:lstStyle/>
          <a:p>
            <a:pPr>
              <a:lnSpc>
                <a:spcPct val="120000"/>
              </a:lnSpc>
            </a:pPr>
            <a:r>
              <a:rPr lang="en-US" sz="2800" b="1" dirty="0">
                <a:latin typeface="Lato" panose="020F0502020204030203" pitchFamily="34" charset="0"/>
              </a:rPr>
              <a:t>Allowability of Costs:</a:t>
            </a:r>
          </a:p>
          <a:p>
            <a:pPr lvl="1">
              <a:lnSpc>
                <a:spcPct val="120000"/>
              </a:lnSpc>
            </a:pPr>
            <a:r>
              <a:rPr lang="en-US" sz="2800" b="1" dirty="0">
                <a:latin typeface="Lato" panose="020F0502020204030203" pitchFamily="34" charset="0"/>
              </a:rPr>
              <a:t>Required </a:t>
            </a:r>
            <a:r>
              <a:rPr lang="en-US" sz="2800" b="1" u="sng" dirty="0">
                <a:latin typeface="Lato" panose="020F0502020204030203" pitchFamily="34" charset="0"/>
              </a:rPr>
              <a:t>written</a:t>
            </a:r>
            <a:r>
              <a:rPr lang="en-US" sz="2800" b="1" dirty="0">
                <a:latin typeface="Lato" panose="020F0502020204030203" pitchFamily="34" charset="0"/>
              </a:rPr>
              <a:t> procedures must address how the subrecipient is ensuring that costs on the federal grant, and ultimately claimed, are allowed under the individual Federal program and in accordance with the cost principles established in the Uniform Grant Guidance. 200.302(b)(7)</a:t>
            </a:r>
          </a:p>
          <a:p>
            <a:pPr lvl="1">
              <a:lnSpc>
                <a:spcPct val="120000"/>
              </a:lnSpc>
            </a:pPr>
            <a:r>
              <a:rPr lang="en-US" sz="2800" b="1" dirty="0">
                <a:latin typeface="Lato" panose="020F0502020204030203" pitchFamily="34" charset="0"/>
              </a:rPr>
              <a:t>For payroll, this includes documentation of time and effort. Charges to federal awards must be based on records that accurately reflect the work performed.</a:t>
            </a:r>
          </a:p>
        </p:txBody>
      </p:sp>
    </p:spTree>
    <p:extLst>
      <p:ext uri="{BB962C8B-B14F-4D97-AF65-F5344CB8AC3E}">
        <p14:creationId xmlns:p14="http://schemas.microsoft.com/office/powerpoint/2010/main" val="3189681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17</a:t>
            </a:fld>
            <a:endParaRPr lang="en-US"/>
          </a:p>
        </p:txBody>
      </p:sp>
      <p:sp>
        <p:nvSpPr>
          <p:cNvPr id="5" name="Content Placeholder 4"/>
          <p:cNvSpPr>
            <a:spLocks noGrp="1"/>
          </p:cNvSpPr>
          <p:nvPr>
            <p:ph sz="quarter" idx="1"/>
          </p:nvPr>
        </p:nvSpPr>
        <p:spPr>
          <a:xfrm>
            <a:off x="402336" y="1219199"/>
            <a:ext cx="11338560" cy="5110219"/>
          </a:xfrm>
        </p:spPr>
        <p:txBody>
          <a:bodyPr>
            <a:normAutofit lnSpcReduction="10000"/>
          </a:bodyPr>
          <a:lstStyle/>
          <a:p>
            <a:pPr>
              <a:lnSpc>
                <a:spcPct val="120000"/>
              </a:lnSpc>
            </a:pPr>
            <a:r>
              <a:rPr lang="en-US" sz="2800" b="1" dirty="0">
                <a:latin typeface="Lato" panose="020F0502020204030203" pitchFamily="34" charset="0"/>
              </a:rPr>
              <a:t>Cash Management:</a:t>
            </a:r>
          </a:p>
          <a:p>
            <a:pPr lvl="1">
              <a:lnSpc>
                <a:spcPct val="120000"/>
              </a:lnSpc>
            </a:pPr>
            <a:r>
              <a:rPr lang="en-US" sz="2800" b="1" dirty="0">
                <a:latin typeface="Lato" panose="020F0502020204030203" pitchFamily="34" charset="0"/>
              </a:rPr>
              <a:t>Required </a:t>
            </a:r>
            <a:r>
              <a:rPr lang="en-US" sz="2800" b="1" u="sng" dirty="0">
                <a:latin typeface="Lato" panose="020F0502020204030203" pitchFamily="34" charset="0"/>
              </a:rPr>
              <a:t>written</a:t>
            </a:r>
            <a:r>
              <a:rPr lang="en-US" sz="2800" b="1" dirty="0">
                <a:latin typeface="Lato" panose="020F0502020204030203" pitchFamily="34" charset="0"/>
              </a:rPr>
              <a:t> procedures must address both advance payments and cost reimbursement. The written procedures should include steps involved in obligating, liquidating, and claiming of federal funds, 200.302(b)(6) and 200.305</a:t>
            </a:r>
          </a:p>
          <a:p>
            <a:pPr lvl="1">
              <a:lnSpc>
                <a:spcPct val="120000"/>
              </a:lnSpc>
            </a:pPr>
            <a:r>
              <a:rPr lang="en-US" sz="2800" b="1" dirty="0">
                <a:latin typeface="Lato" panose="020F0502020204030203" pitchFamily="34" charset="0"/>
              </a:rPr>
              <a:t>Cost reimbursement is requesting federal funds for expenditures </a:t>
            </a:r>
            <a:r>
              <a:rPr lang="en-US" sz="2800" b="1" i="1" dirty="0">
                <a:latin typeface="Lato" panose="020F0502020204030203" pitchFamily="34" charset="0"/>
              </a:rPr>
              <a:t>after</a:t>
            </a:r>
            <a:r>
              <a:rPr lang="en-US" sz="2800" b="1" dirty="0">
                <a:latin typeface="Lato" panose="020F0502020204030203" pitchFamily="34" charset="0"/>
              </a:rPr>
              <a:t> they have been liquidated.</a:t>
            </a:r>
          </a:p>
          <a:p>
            <a:pPr lvl="1">
              <a:lnSpc>
                <a:spcPct val="120000"/>
              </a:lnSpc>
            </a:pPr>
            <a:r>
              <a:rPr lang="en-US" sz="2800" b="1" dirty="0">
                <a:latin typeface="Lato" panose="020F0502020204030203" pitchFamily="34" charset="0"/>
              </a:rPr>
              <a:t>Advance payment is requesting federal funds for expenditures not yet incurred.</a:t>
            </a:r>
          </a:p>
          <a:p>
            <a:pPr lvl="1">
              <a:lnSpc>
                <a:spcPct val="120000"/>
              </a:lnSpc>
            </a:pPr>
            <a:endParaRPr lang="en-US" sz="2800" b="1" dirty="0">
              <a:latin typeface="Lato" panose="020F0502020204030203" pitchFamily="34" charset="0"/>
            </a:endParaRPr>
          </a:p>
        </p:txBody>
      </p:sp>
    </p:spTree>
    <p:extLst>
      <p:ext uri="{BB962C8B-B14F-4D97-AF65-F5344CB8AC3E}">
        <p14:creationId xmlns:p14="http://schemas.microsoft.com/office/powerpoint/2010/main" val="1774586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18</a:t>
            </a:fld>
            <a:endParaRPr lang="en-US"/>
          </a:p>
        </p:txBody>
      </p:sp>
      <p:sp>
        <p:nvSpPr>
          <p:cNvPr id="5" name="Content Placeholder 4"/>
          <p:cNvSpPr>
            <a:spLocks noGrp="1"/>
          </p:cNvSpPr>
          <p:nvPr>
            <p:ph sz="quarter" idx="1"/>
          </p:nvPr>
        </p:nvSpPr>
        <p:spPr>
          <a:xfrm>
            <a:off x="402336" y="1219199"/>
            <a:ext cx="11338560" cy="4879849"/>
          </a:xfrm>
        </p:spPr>
        <p:txBody>
          <a:bodyPr>
            <a:normAutofit lnSpcReduction="10000"/>
          </a:bodyPr>
          <a:lstStyle/>
          <a:p>
            <a:pPr>
              <a:lnSpc>
                <a:spcPct val="120000"/>
              </a:lnSpc>
            </a:pPr>
            <a:r>
              <a:rPr lang="en-US" sz="2800" b="1" dirty="0">
                <a:latin typeface="Lato" panose="020F0502020204030203" pitchFamily="34" charset="0"/>
              </a:rPr>
              <a:t>Procurement:</a:t>
            </a:r>
          </a:p>
          <a:p>
            <a:pPr lvl="1">
              <a:lnSpc>
                <a:spcPct val="120000"/>
              </a:lnSpc>
            </a:pPr>
            <a:r>
              <a:rPr lang="en-US" sz="2800" b="1" dirty="0">
                <a:latin typeface="Lato" panose="020F0502020204030203" pitchFamily="34" charset="0"/>
              </a:rPr>
              <a:t>The district must use its own documented procurement procedures which reflect applicable State and local regulations, provided that the procurements conform to applicable Federal laws and the UGG, 200.319(d)</a:t>
            </a:r>
          </a:p>
          <a:p>
            <a:pPr lvl="1">
              <a:lnSpc>
                <a:spcPct val="120000"/>
              </a:lnSpc>
            </a:pPr>
            <a:r>
              <a:rPr lang="en-US" sz="2800" b="1" dirty="0">
                <a:latin typeface="Lato" panose="020F0502020204030203" pitchFamily="34" charset="0"/>
              </a:rPr>
              <a:t>The district must have written procedures regarding solicitations to ensure that all procurement transactions are conducted in a manner providing full and open competition.</a:t>
            </a:r>
          </a:p>
          <a:p>
            <a:pPr lvl="1">
              <a:lnSpc>
                <a:spcPct val="120000"/>
              </a:lnSpc>
            </a:pPr>
            <a:r>
              <a:rPr lang="en-US" sz="2800" b="1" dirty="0">
                <a:latin typeface="Lato" panose="020F0502020204030203" pitchFamily="34" charset="0"/>
              </a:rPr>
              <a:t>Maintain written standards for “Conflict of Interest” 200.318(c)(2)</a:t>
            </a:r>
          </a:p>
        </p:txBody>
      </p:sp>
    </p:spTree>
    <p:extLst>
      <p:ext uri="{BB962C8B-B14F-4D97-AF65-F5344CB8AC3E}">
        <p14:creationId xmlns:p14="http://schemas.microsoft.com/office/powerpoint/2010/main" val="3384711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19</a:t>
            </a:fld>
            <a:endParaRPr lang="en-US"/>
          </a:p>
        </p:txBody>
      </p:sp>
      <p:sp>
        <p:nvSpPr>
          <p:cNvPr id="5" name="Content Placeholder 4"/>
          <p:cNvSpPr>
            <a:spLocks noGrp="1"/>
          </p:cNvSpPr>
          <p:nvPr>
            <p:ph sz="quarter" idx="1"/>
          </p:nvPr>
        </p:nvSpPr>
        <p:spPr>
          <a:xfrm>
            <a:off x="402336" y="1219199"/>
            <a:ext cx="11338560" cy="4879849"/>
          </a:xfrm>
        </p:spPr>
        <p:txBody>
          <a:bodyPr>
            <a:normAutofit/>
          </a:bodyPr>
          <a:lstStyle/>
          <a:p>
            <a:pPr>
              <a:lnSpc>
                <a:spcPct val="120000"/>
              </a:lnSpc>
            </a:pPr>
            <a:r>
              <a:rPr lang="en-US" sz="2800" b="1" dirty="0">
                <a:latin typeface="Lato" panose="020F0502020204030203" pitchFamily="34" charset="0"/>
              </a:rPr>
              <a:t>Procurement:</a:t>
            </a:r>
          </a:p>
          <a:p>
            <a:pPr lvl="1">
              <a:lnSpc>
                <a:spcPct val="120000"/>
              </a:lnSpc>
            </a:pPr>
            <a:r>
              <a:rPr lang="en-US" sz="2800" b="1" dirty="0">
                <a:latin typeface="Lato" panose="020F0502020204030203" pitchFamily="34" charset="0"/>
              </a:rPr>
              <a:t>The district must maintain records sufficient to detail the history of procurement. Records must include, but not limited to: 200.318(</a:t>
            </a:r>
            <a:r>
              <a:rPr lang="en-US" sz="2800" b="1" dirty="0" err="1">
                <a:latin typeface="Lato" panose="020F0502020204030203" pitchFamily="34" charset="0"/>
              </a:rPr>
              <a:t>i</a:t>
            </a:r>
            <a:r>
              <a:rPr lang="en-US" sz="2800" b="1" dirty="0">
                <a:latin typeface="Lato" panose="020F0502020204030203" pitchFamily="34" charset="0"/>
              </a:rPr>
              <a:t>)</a:t>
            </a:r>
          </a:p>
          <a:p>
            <a:pPr lvl="2">
              <a:lnSpc>
                <a:spcPct val="120000"/>
              </a:lnSpc>
            </a:pPr>
            <a:r>
              <a:rPr lang="en-US" sz="2400" b="1" dirty="0">
                <a:latin typeface="Lato" panose="020F0502020204030203" pitchFamily="34" charset="0"/>
              </a:rPr>
              <a:t>Rationale for the method of procurement</a:t>
            </a:r>
          </a:p>
          <a:p>
            <a:pPr lvl="2">
              <a:lnSpc>
                <a:spcPct val="120000"/>
              </a:lnSpc>
            </a:pPr>
            <a:r>
              <a:rPr lang="en-US" sz="2400" b="1" dirty="0">
                <a:latin typeface="Lato" panose="020F0502020204030203" pitchFamily="34" charset="0"/>
              </a:rPr>
              <a:t>Selection of contract type</a:t>
            </a:r>
          </a:p>
          <a:p>
            <a:pPr lvl="2">
              <a:lnSpc>
                <a:spcPct val="120000"/>
              </a:lnSpc>
            </a:pPr>
            <a:r>
              <a:rPr lang="en-US" sz="2400" b="1" dirty="0">
                <a:latin typeface="Lato" panose="020F0502020204030203" pitchFamily="34" charset="0"/>
              </a:rPr>
              <a:t>Contractor selection or rejection</a:t>
            </a:r>
          </a:p>
          <a:p>
            <a:pPr lvl="2">
              <a:lnSpc>
                <a:spcPct val="120000"/>
              </a:lnSpc>
            </a:pPr>
            <a:r>
              <a:rPr lang="en-US" sz="2400" b="1" dirty="0">
                <a:latin typeface="Lato" panose="020F0502020204030203" pitchFamily="34" charset="0"/>
              </a:rPr>
              <a:t>The basis for contract price</a:t>
            </a:r>
          </a:p>
        </p:txBody>
      </p:sp>
    </p:spTree>
    <p:extLst>
      <p:ext uri="{BB962C8B-B14F-4D97-AF65-F5344CB8AC3E}">
        <p14:creationId xmlns:p14="http://schemas.microsoft.com/office/powerpoint/2010/main" val="234705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Process of a Single Audit Agenda</a:t>
            </a:r>
          </a:p>
        </p:txBody>
      </p:sp>
      <p:sp>
        <p:nvSpPr>
          <p:cNvPr id="6" name="Slide Number Placeholder 5"/>
          <p:cNvSpPr>
            <a:spLocks noGrp="1"/>
          </p:cNvSpPr>
          <p:nvPr>
            <p:ph type="sldNum" sz="quarter" idx="12"/>
          </p:nvPr>
        </p:nvSpPr>
        <p:spPr/>
        <p:txBody>
          <a:bodyPr/>
          <a:lstStyle/>
          <a:p>
            <a:fld id="{ADD67ACE-B443-4AFF-8057-E0836A35D44C}" type="slidenum">
              <a:rPr lang="en-US" smtClean="0"/>
              <a:t>2</a:t>
            </a:fld>
            <a:endParaRPr lang="en-US"/>
          </a:p>
        </p:txBody>
      </p:sp>
      <p:sp>
        <p:nvSpPr>
          <p:cNvPr id="5" name="Content Placeholder 4"/>
          <p:cNvSpPr>
            <a:spLocks noGrp="1"/>
          </p:cNvSpPr>
          <p:nvPr>
            <p:ph sz="quarter" idx="1"/>
          </p:nvPr>
        </p:nvSpPr>
        <p:spPr/>
        <p:txBody>
          <a:bodyPr>
            <a:normAutofit/>
          </a:bodyPr>
          <a:lstStyle/>
          <a:p>
            <a:pPr>
              <a:lnSpc>
                <a:spcPct val="110000"/>
              </a:lnSpc>
            </a:pPr>
            <a:r>
              <a:rPr lang="en-US" b="1" dirty="0">
                <a:latin typeface="+mn-lt"/>
              </a:rPr>
              <a:t>What is a Single Audit?</a:t>
            </a:r>
          </a:p>
          <a:p>
            <a:pPr>
              <a:lnSpc>
                <a:spcPct val="110000"/>
              </a:lnSpc>
            </a:pPr>
            <a:r>
              <a:rPr lang="en-US" b="1" dirty="0">
                <a:latin typeface="+mn-lt"/>
              </a:rPr>
              <a:t>When is a Single Audit Required?</a:t>
            </a:r>
          </a:p>
          <a:p>
            <a:pPr>
              <a:lnSpc>
                <a:spcPct val="110000"/>
              </a:lnSpc>
            </a:pPr>
            <a:r>
              <a:rPr lang="en-US" b="1" dirty="0">
                <a:latin typeface="+mn-lt"/>
              </a:rPr>
              <a:t>OMB Compliance Supplement</a:t>
            </a:r>
          </a:p>
          <a:p>
            <a:pPr>
              <a:lnSpc>
                <a:spcPct val="110000"/>
              </a:lnSpc>
            </a:pPr>
            <a:r>
              <a:rPr lang="en-US" b="1" dirty="0">
                <a:latin typeface="+mn-lt"/>
              </a:rPr>
              <a:t>Written Procedures</a:t>
            </a:r>
          </a:p>
          <a:p>
            <a:pPr>
              <a:lnSpc>
                <a:spcPct val="110000"/>
              </a:lnSpc>
            </a:pPr>
            <a:r>
              <a:rPr lang="en-US" b="1" dirty="0">
                <a:latin typeface="+mn-lt"/>
              </a:rPr>
              <a:t>How to Prepare for a Single Audit</a:t>
            </a:r>
          </a:p>
          <a:p>
            <a:pPr>
              <a:lnSpc>
                <a:spcPct val="110000"/>
              </a:lnSpc>
            </a:pPr>
            <a:r>
              <a:rPr lang="en-US" b="1" dirty="0">
                <a:latin typeface="+mn-lt"/>
              </a:rPr>
              <a:t>What to Expect During the Single Audit</a:t>
            </a:r>
          </a:p>
          <a:p>
            <a:pPr>
              <a:lnSpc>
                <a:spcPct val="110000"/>
              </a:lnSpc>
            </a:pPr>
            <a:r>
              <a:rPr lang="en-US" b="1" dirty="0">
                <a:latin typeface="+mn-lt"/>
              </a:rPr>
              <a:t>What to Expect After the Single Audit</a:t>
            </a:r>
          </a:p>
        </p:txBody>
      </p:sp>
    </p:spTree>
    <p:extLst>
      <p:ext uri="{BB962C8B-B14F-4D97-AF65-F5344CB8AC3E}">
        <p14:creationId xmlns:p14="http://schemas.microsoft.com/office/powerpoint/2010/main" val="4214380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20</a:t>
            </a:fld>
            <a:endParaRPr lang="en-US"/>
          </a:p>
        </p:txBody>
      </p:sp>
      <p:sp>
        <p:nvSpPr>
          <p:cNvPr id="5" name="Content Placeholder 4"/>
          <p:cNvSpPr>
            <a:spLocks noGrp="1"/>
          </p:cNvSpPr>
          <p:nvPr>
            <p:ph sz="quarter" idx="1"/>
          </p:nvPr>
        </p:nvSpPr>
        <p:spPr>
          <a:xfrm>
            <a:off x="402336" y="1219199"/>
            <a:ext cx="11338560" cy="4879849"/>
          </a:xfrm>
        </p:spPr>
        <p:txBody>
          <a:bodyPr>
            <a:normAutofit/>
          </a:bodyPr>
          <a:lstStyle/>
          <a:p>
            <a:pPr>
              <a:lnSpc>
                <a:spcPct val="120000"/>
              </a:lnSpc>
            </a:pPr>
            <a:r>
              <a:rPr lang="en-US" sz="3600" b="1" dirty="0">
                <a:latin typeface="Lato" panose="020F0502020204030203" pitchFamily="34" charset="0"/>
              </a:rPr>
              <a:t>5 Methods of Procurement 200.320</a:t>
            </a:r>
          </a:p>
          <a:p>
            <a:pPr marL="971386" lvl="1" indent="-514350">
              <a:lnSpc>
                <a:spcPct val="120000"/>
              </a:lnSpc>
              <a:buFont typeface="+mj-lt"/>
              <a:buAutoNum type="arabicParenR"/>
            </a:pPr>
            <a:r>
              <a:rPr lang="en-US" sz="3200" b="1" dirty="0">
                <a:latin typeface="Lato" panose="020F0502020204030203" pitchFamily="34" charset="0"/>
              </a:rPr>
              <a:t>Micro-purchase			</a:t>
            </a:r>
          </a:p>
          <a:p>
            <a:pPr marL="971386" lvl="1" indent="-514350">
              <a:lnSpc>
                <a:spcPct val="120000"/>
              </a:lnSpc>
              <a:buFont typeface="+mj-lt"/>
              <a:buAutoNum type="arabicParenR"/>
            </a:pPr>
            <a:r>
              <a:rPr lang="en-US" sz="3200" b="1" dirty="0">
                <a:latin typeface="Lato" panose="020F0502020204030203" pitchFamily="34" charset="0"/>
              </a:rPr>
              <a:t>Small Purchase</a:t>
            </a:r>
          </a:p>
          <a:p>
            <a:pPr marL="971386" lvl="1" indent="-514350">
              <a:lnSpc>
                <a:spcPct val="120000"/>
              </a:lnSpc>
              <a:buFont typeface="+mj-lt"/>
              <a:buAutoNum type="arabicParenR"/>
            </a:pPr>
            <a:r>
              <a:rPr lang="en-US" sz="3200" b="1" dirty="0">
                <a:latin typeface="Lato" panose="020F0502020204030203" pitchFamily="34" charset="0"/>
              </a:rPr>
              <a:t>Sealed Bids</a:t>
            </a:r>
          </a:p>
          <a:p>
            <a:pPr marL="971386" lvl="1" indent="-514350">
              <a:lnSpc>
                <a:spcPct val="120000"/>
              </a:lnSpc>
              <a:buFont typeface="+mj-lt"/>
              <a:buAutoNum type="arabicParenR"/>
            </a:pPr>
            <a:r>
              <a:rPr lang="en-US" sz="3200" b="1" dirty="0">
                <a:latin typeface="Lato" panose="020F0502020204030203" pitchFamily="34" charset="0"/>
              </a:rPr>
              <a:t>Competitive Proposals</a:t>
            </a:r>
          </a:p>
          <a:p>
            <a:pPr marL="971386" lvl="1" indent="-514350">
              <a:lnSpc>
                <a:spcPct val="120000"/>
              </a:lnSpc>
              <a:buFont typeface="+mj-lt"/>
              <a:buAutoNum type="arabicParenR"/>
            </a:pPr>
            <a:r>
              <a:rPr lang="en-US" sz="3200" b="1" dirty="0">
                <a:latin typeface="Lato" panose="020F0502020204030203" pitchFamily="34" charset="0"/>
              </a:rPr>
              <a:t>Noncompetitive Proposals</a:t>
            </a:r>
          </a:p>
        </p:txBody>
      </p:sp>
    </p:spTree>
    <p:extLst>
      <p:ext uri="{BB962C8B-B14F-4D97-AF65-F5344CB8AC3E}">
        <p14:creationId xmlns:p14="http://schemas.microsoft.com/office/powerpoint/2010/main" val="2579155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21</a:t>
            </a:fld>
            <a:endParaRPr lang="en-US"/>
          </a:p>
        </p:txBody>
      </p:sp>
      <p:sp>
        <p:nvSpPr>
          <p:cNvPr id="5" name="Content Placeholder 4"/>
          <p:cNvSpPr>
            <a:spLocks noGrp="1"/>
          </p:cNvSpPr>
          <p:nvPr>
            <p:ph sz="quarter" idx="1"/>
          </p:nvPr>
        </p:nvSpPr>
        <p:spPr>
          <a:xfrm>
            <a:off x="402336" y="1219199"/>
            <a:ext cx="11338560" cy="4879849"/>
          </a:xfrm>
        </p:spPr>
        <p:txBody>
          <a:bodyPr>
            <a:normAutofit fontScale="92500" lnSpcReduction="10000"/>
          </a:bodyPr>
          <a:lstStyle/>
          <a:p>
            <a:pPr>
              <a:lnSpc>
                <a:spcPct val="120000"/>
              </a:lnSpc>
            </a:pPr>
            <a:r>
              <a:rPr lang="en-US" sz="3200" b="1" dirty="0">
                <a:latin typeface="Lato" panose="020F0502020204030203" pitchFamily="34" charset="0"/>
              </a:rPr>
              <a:t>Micro-purchases:</a:t>
            </a:r>
          </a:p>
          <a:p>
            <a:pPr lvl="1">
              <a:lnSpc>
                <a:spcPct val="120000"/>
              </a:lnSpc>
            </a:pPr>
            <a:r>
              <a:rPr lang="en-US" sz="2800" b="1" dirty="0">
                <a:latin typeface="Lato" panose="020F0502020204030203" pitchFamily="34" charset="0"/>
              </a:rPr>
              <a:t>The non-federal entity is responsible for determining an appropriate micro-purchase threshold based on internal controls, an evaluation of risk and its documented procurement procedures.</a:t>
            </a:r>
          </a:p>
          <a:p>
            <a:pPr lvl="1">
              <a:lnSpc>
                <a:spcPct val="120000"/>
              </a:lnSpc>
            </a:pPr>
            <a:r>
              <a:rPr lang="en-US" sz="2800" b="1" dirty="0">
                <a:latin typeface="Lato" panose="020F0502020204030203" pitchFamily="34" charset="0"/>
              </a:rPr>
              <a:t>Aggregate dollar up to $10,000 but under certain conditions may be increased to $50,000</a:t>
            </a:r>
          </a:p>
          <a:p>
            <a:pPr lvl="1">
              <a:lnSpc>
                <a:spcPct val="120000"/>
              </a:lnSpc>
            </a:pPr>
            <a:r>
              <a:rPr lang="en-US" sz="2800" b="1" dirty="0">
                <a:latin typeface="Lato" panose="020F0502020204030203" pitchFamily="34" charset="0"/>
              </a:rPr>
              <a:t>When practical, distribute equitable among qualified suppliers</a:t>
            </a:r>
          </a:p>
          <a:p>
            <a:pPr lvl="1">
              <a:lnSpc>
                <a:spcPct val="120000"/>
              </a:lnSpc>
            </a:pPr>
            <a:r>
              <a:rPr lang="en-US" sz="2800" b="1" dirty="0">
                <a:latin typeface="Lato" panose="020F0502020204030203" pitchFamily="34" charset="0"/>
              </a:rPr>
              <a:t>No competitive quotes required if management determines price is reasonable.</a:t>
            </a:r>
          </a:p>
        </p:txBody>
      </p:sp>
    </p:spTree>
    <p:extLst>
      <p:ext uri="{BB962C8B-B14F-4D97-AF65-F5344CB8AC3E}">
        <p14:creationId xmlns:p14="http://schemas.microsoft.com/office/powerpoint/2010/main" val="265886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22</a:t>
            </a:fld>
            <a:endParaRPr lang="en-US"/>
          </a:p>
        </p:txBody>
      </p:sp>
      <p:sp>
        <p:nvSpPr>
          <p:cNvPr id="5" name="Content Placeholder 4"/>
          <p:cNvSpPr>
            <a:spLocks noGrp="1"/>
          </p:cNvSpPr>
          <p:nvPr>
            <p:ph sz="quarter" idx="1"/>
          </p:nvPr>
        </p:nvSpPr>
        <p:spPr>
          <a:xfrm>
            <a:off x="402336" y="1219199"/>
            <a:ext cx="11338560" cy="4879849"/>
          </a:xfrm>
        </p:spPr>
        <p:txBody>
          <a:bodyPr>
            <a:normAutofit/>
          </a:bodyPr>
          <a:lstStyle/>
          <a:p>
            <a:pPr>
              <a:lnSpc>
                <a:spcPct val="120000"/>
              </a:lnSpc>
            </a:pPr>
            <a:r>
              <a:rPr lang="en-US" sz="3200" b="1" dirty="0">
                <a:latin typeface="Lato" panose="020F0502020204030203" pitchFamily="34" charset="0"/>
              </a:rPr>
              <a:t>Small purchases:</a:t>
            </a:r>
          </a:p>
          <a:p>
            <a:pPr lvl="1">
              <a:lnSpc>
                <a:spcPct val="120000"/>
              </a:lnSpc>
            </a:pPr>
            <a:r>
              <a:rPr lang="en-US" sz="2800" b="1" dirty="0">
                <a:latin typeface="Lato" panose="020F0502020204030203" pitchFamily="34" charset="0"/>
              </a:rPr>
              <a:t>Purchases up to the Simplified Acquisition threshold </a:t>
            </a:r>
          </a:p>
          <a:p>
            <a:pPr lvl="1">
              <a:lnSpc>
                <a:spcPct val="120000"/>
              </a:lnSpc>
            </a:pPr>
            <a:r>
              <a:rPr lang="en-US" sz="2800" b="1" dirty="0">
                <a:latin typeface="Lato" panose="020F0502020204030203" pitchFamily="34" charset="0"/>
              </a:rPr>
              <a:t>Informal procedures acceptable</a:t>
            </a:r>
          </a:p>
          <a:p>
            <a:pPr lvl="1">
              <a:lnSpc>
                <a:spcPct val="120000"/>
              </a:lnSpc>
            </a:pPr>
            <a:r>
              <a:rPr lang="en-US" sz="2800" b="1" dirty="0">
                <a:latin typeface="Lato" panose="020F0502020204030203" pitchFamily="34" charset="0"/>
              </a:rPr>
              <a:t>Price or rate quotes must be obtained from an adequate number of sources</a:t>
            </a:r>
          </a:p>
        </p:txBody>
      </p:sp>
    </p:spTree>
    <p:extLst>
      <p:ext uri="{BB962C8B-B14F-4D97-AF65-F5344CB8AC3E}">
        <p14:creationId xmlns:p14="http://schemas.microsoft.com/office/powerpoint/2010/main" val="3520461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23</a:t>
            </a:fld>
            <a:endParaRPr lang="en-US"/>
          </a:p>
        </p:txBody>
      </p:sp>
      <p:sp>
        <p:nvSpPr>
          <p:cNvPr id="5" name="Content Placeholder 4"/>
          <p:cNvSpPr>
            <a:spLocks noGrp="1"/>
          </p:cNvSpPr>
          <p:nvPr>
            <p:ph sz="quarter" idx="1"/>
          </p:nvPr>
        </p:nvSpPr>
        <p:spPr>
          <a:xfrm>
            <a:off x="402336" y="1219199"/>
            <a:ext cx="11338560" cy="4879849"/>
          </a:xfrm>
        </p:spPr>
        <p:txBody>
          <a:bodyPr>
            <a:normAutofit/>
          </a:bodyPr>
          <a:lstStyle/>
          <a:p>
            <a:pPr>
              <a:lnSpc>
                <a:spcPct val="120000"/>
              </a:lnSpc>
            </a:pPr>
            <a:r>
              <a:rPr lang="en-US" sz="3200" b="1" dirty="0">
                <a:latin typeface="Lato" panose="020F0502020204030203" pitchFamily="34" charset="0"/>
              </a:rPr>
              <a:t>Sealed Bids:</a:t>
            </a:r>
          </a:p>
          <a:p>
            <a:pPr lvl="1">
              <a:lnSpc>
                <a:spcPct val="120000"/>
              </a:lnSpc>
            </a:pPr>
            <a:r>
              <a:rPr lang="en-US" sz="2800" b="1" dirty="0">
                <a:latin typeface="Lato" panose="020F0502020204030203" pitchFamily="34" charset="0"/>
              </a:rPr>
              <a:t>Purchases over the Simplified Acquisition Threshold </a:t>
            </a:r>
          </a:p>
          <a:p>
            <a:pPr lvl="1">
              <a:lnSpc>
                <a:spcPct val="120000"/>
              </a:lnSpc>
            </a:pPr>
            <a:r>
              <a:rPr lang="en-US" sz="2800" b="1" dirty="0">
                <a:latin typeface="Lato" panose="020F0502020204030203" pitchFamily="34" charset="0"/>
              </a:rPr>
              <a:t>Formal Solicitation required</a:t>
            </a:r>
          </a:p>
          <a:p>
            <a:pPr lvl="1">
              <a:lnSpc>
                <a:spcPct val="120000"/>
              </a:lnSpc>
            </a:pPr>
            <a:r>
              <a:rPr lang="en-US" sz="2800" b="1" dirty="0">
                <a:latin typeface="Lato" panose="020F0502020204030203" pitchFamily="34" charset="0"/>
              </a:rPr>
              <a:t>Fixed Price awarded to a responsible bidder who conformed with all material terms and is the lowest in price.</a:t>
            </a:r>
          </a:p>
          <a:p>
            <a:pPr lvl="1">
              <a:lnSpc>
                <a:spcPct val="120000"/>
              </a:lnSpc>
            </a:pPr>
            <a:r>
              <a:rPr lang="en-US" sz="2800" b="1" dirty="0">
                <a:latin typeface="Lato" panose="020F0502020204030203" pitchFamily="34" charset="0"/>
              </a:rPr>
              <a:t>Most common for construction contracts</a:t>
            </a:r>
          </a:p>
        </p:txBody>
      </p:sp>
    </p:spTree>
    <p:extLst>
      <p:ext uri="{BB962C8B-B14F-4D97-AF65-F5344CB8AC3E}">
        <p14:creationId xmlns:p14="http://schemas.microsoft.com/office/powerpoint/2010/main" val="2995486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24</a:t>
            </a:fld>
            <a:endParaRPr lang="en-US"/>
          </a:p>
        </p:txBody>
      </p:sp>
      <p:sp>
        <p:nvSpPr>
          <p:cNvPr id="5" name="Content Placeholder 4"/>
          <p:cNvSpPr>
            <a:spLocks noGrp="1"/>
          </p:cNvSpPr>
          <p:nvPr>
            <p:ph sz="quarter" idx="1"/>
          </p:nvPr>
        </p:nvSpPr>
        <p:spPr>
          <a:xfrm>
            <a:off x="402336" y="1219199"/>
            <a:ext cx="11338560" cy="4879849"/>
          </a:xfrm>
        </p:spPr>
        <p:txBody>
          <a:bodyPr>
            <a:normAutofit fontScale="92500" lnSpcReduction="10000"/>
          </a:bodyPr>
          <a:lstStyle/>
          <a:p>
            <a:pPr>
              <a:lnSpc>
                <a:spcPct val="120000"/>
              </a:lnSpc>
            </a:pPr>
            <a:r>
              <a:rPr lang="en-US" sz="3200" b="1" dirty="0">
                <a:latin typeface="Lato" panose="020F0502020204030203" pitchFamily="34" charset="0"/>
              </a:rPr>
              <a:t>Competitive Proposals:</a:t>
            </a:r>
          </a:p>
          <a:p>
            <a:pPr lvl="1">
              <a:lnSpc>
                <a:spcPct val="120000"/>
              </a:lnSpc>
            </a:pPr>
            <a:r>
              <a:rPr lang="en-US" sz="3200" b="1" dirty="0">
                <a:latin typeface="Lato" panose="020F0502020204030203" pitchFamily="34" charset="0"/>
              </a:rPr>
              <a:t>Purchases over the Simplified Acquisition Threshold </a:t>
            </a:r>
          </a:p>
          <a:p>
            <a:pPr lvl="1">
              <a:lnSpc>
                <a:spcPct val="120000"/>
              </a:lnSpc>
            </a:pPr>
            <a:r>
              <a:rPr lang="en-US" sz="3200" b="1" dirty="0">
                <a:latin typeface="Lato" panose="020F0502020204030203" pitchFamily="34" charset="0"/>
              </a:rPr>
              <a:t>Formal Solicitation required</a:t>
            </a:r>
          </a:p>
          <a:p>
            <a:pPr lvl="1">
              <a:lnSpc>
                <a:spcPct val="120000"/>
              </a:lnSpc>
            </a:pPr>
            <a:r>
              <a:rPr lang="en-US" sz="3200" b="1" dirty="0">
                <a:latin typeface="Lato" panose="020F0502020204030203" pitchFamily="34" charset="0"/>
              </a:rPr>
              <a:t>Fixed Price or cost-reimbursement contracts</a:t>
            </a:r>
          </a:p>
          <a:p>
            <a:pPr lvl="1">
              <a:lnSpc>
                <a:spcPct val="120000"/>
              </a:lnSpc>
            </a:pPr>
            <a:r>
              <a:rPr lang="en-US" sz="3200" b="1" dirty="0">
                <a:latin typeface="Lato" panose="020F0502020204030203" pitchFamily="34" charset="0"/>
              </a:rPr>
              <a:t>Used when sealed bids not appropriate</a:t>
            </a:r>
          </a:p>
          <a:p>
            <a:pPr lvl="1">
              <a:lnSpc>
                <a:spcPct val="120000"/>
              </a:lnSpc>
            </a:pPr>
            <a:r>
              <a:rPr lang="en-US" sz="3200" b="1" dirty="0">
                <a:latin typeface="Lato" panose="020F0502020204030203" pitchFamily="34" charset="0"/>
              </a:rPr>
              <a:t>Awarded to responsible firm whose proposal is most advantageous to the program, with price being one of the considered factors.</a:t>
            </a:r>
          </a:p>
        </p:txBody>
      </p:sp>
    </p:spTree>
    <p:extLst>
      <p:ext uri="{BB962C8B-B14F-4D97-AF65-F5344CB8AC3E}">
        <p14:creationId xmlns:p14="http://schemas.microsoft.com/office/powerpoint/2010/main" val="855882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Written Procedures</a:t>
            </a:r>
          </a:p>
        </p:txBody>
      </p:sp>
      <p:sp>
        <p:nvSpPr>
          <p:cNvPr id="6" name="Slide Number Placeholder 5"/>
          <p:cNvSpPr>
            <a:spLocks noGrp="1"/>
          </p:cNvSpPr>
          <p:nvPr>
            <p:ph type="sldNum" sz="quarter" idx="12"/>
          </p:nvPr>
        </p:nvSpPr>
        <p:spPr/>
        <p:txBody>
          <a:bodyPr/>
          <a:lstStyle/>
          <a:p>
            <a:fld id="{ADD67ACE-B443-4AFF-8057-E0836A35D44C}" type="slidenum">
              <a:rPr lang="en-US" smtClean="0"/>
              <a:t>25</a:t>
            </a:fld>
            <a:endParaRPr lang="en-US"/>
          </a:p>
        </p:txBody>
      </p:sp>
      <p:sp>
        <p:nvSpPr>
          <p:cNvPr id="5" name="Content Placeholder 4"/>
          <p:cNvSpPr>
            <a:spLocks noGrp="1"/>
          </p:cNvSpPr>
          <p:nvPr>
            <p:ph sz="quarter" idx="1"/>
          </p:nvPr>
        </p:nvSpPr>
        <p:spPr>
          <a:xfrm>
            <a:off x="402336" y="1219199"/>
            <a:ext cx="11338560" cy="4879849"/>
          </a:xfrm>
        </p:spPr>
        <p:txBody>
          <a:bodyPr>
            <a:normAutofit fontScale="85000" lnSpcReduction="10000"/>
          </a:bodyPr>
          <a:lstStyle/>
          <a:p>
            <a:r>
              <a:rPr lang="en-US" sz="3200" b="1" dirty="0">
                <a:latin typeface="Lato" panose="020F0502020204030203" pitchFamily="34" charset="0"/>
              </a:rPr>
              <a:t>Noncompetitive Proposal:</a:t>
            </a:r>
          </a:p>
          <a:p>
            <a:pPr lvl="1"/>
            <a:r>
              <a:rPr lang="en-US" sz="3200" b="1" dirty="0">
                <a:latin typeface="Lato" panose="020F0502020204030203" pitchFamily="34" charset="0"/>
              </a:rPr>
              <a:t>May be used only when </a:t>
            </a:r>
            <a:r>
              <a:rPr lang="en-US" sz="3200" b="1" u="sng" dirty="0">
                <a:latin typeface="Lato" panose="020F0502020204030203" pitchFamily="34" charset="0"/>
              </a:rPr>
              <a:t>one or more</a:t>
            </a:r>
            <a:r>
              <a:rPr lang="en-US" sz="3200" b="1" dirty="0">
                <a:latin typeface="Lato" panose="020F0502020204030203" pitchFamily="34" charset="0"/>
              </a:rPr>
              <a:t> of the following apply:</a:t>
            </a:r>
          </a:p>
          <a:p>
            <a:pPr lvl="2"/>
            <a:r>
              <a:rPr lang="en-US" sz="2614" b="1" dirty="0">
                <a:latin typeface="Lato" panose="020F0502020204030203" pitchFamily="34" charset="0"/>
              </a:rPr>
              <a:t>The item is available from a single source</a:t>
            </a:r>
          </a:p>
          <a:p>
            <a:pPr lvl="2"/>
            <a:r>
              <a:rPr lang="en-US" sz="2614" b="1" dirty="0">
                <a:latin typeface="Lato" panose="020F0502020204030203" pitchFamily="34" charset="0"/>
              </a:rPr>
              <a:t>The public exigency or emergency for the requirement will not permit a delay resulting from competitive solicitation</a:t>
            </a:r>
          </a:p>
          <a:p>
            <a:pPr lvl="2"/>
            <a:r>
              <a:rPr lang="en-US" sz="2614" b="1" dirty="0">
                <a:latin typeface="Lato" panose="020F0502020204030203" pitchFamily="34" charset="0"/>
              </a:rPr>
              <a:t>The federal awarding agency (or pass-through entity-DPI) express authorizes this method in response to a written request from the non-federal entity</a:t>
            </a:r>
          </a:p>
          <a:p>
            <a:pPr lvl="2"/>
            <a:r>
              <a:rPr lang="en-US" sz="2614" b="1" dirty="0">
                <a:latin typeface="Lato" panose="020F0502020204030203" pitchFamily="34" charset="0"/>
              </a:rPr>
              <a:t>After solicitation of a number of sources, competition is determined inadequate</a:t>
            </a:r>
          </a:p>
          <a:p>
            <a:pPr lvl="2">
              <a:lnSpc>
                <a:spcPct val="120000"/>
              </a:lnSpc>
            </a:pPr>
            <a:endParaRPr lang="en-US" sz="2614" b="1" dirty="0">
              <a:latin typeface="Lato" panose="020F0502020204030203" pitchFamily="34" charset="0"/>
            </a:endParaRPr>
          </a:p>
        </p:txBody>
      </p:sp>
    </p:spTree>
    <p:extLst>
      <p:ext uri="{BB962C8B-B14F-4D97-AF65-F5344CB8AC3E}">
        <p14:creationId xmlns:p14="http://schemas.microsoft.com/office/powerpoint/2010/main" val="3897201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How to Prepare for a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26</a:t>
            </a:fld>
            <a:endParaRPr lang="en-US"/>
          </a:p>
        </p:txBody>
      </p:sp>
      <p:sp>
        <p:nvSpPr>
          <p:cNvPr id="5" name="Content Placeholder 4"/>
          <p:cNvSpPr>
            <a:spLocks noGrp="1"/>
          </p:cNvSpPr>
          <p:nvPr>
            <p:ph sz="quarter" idx="1"/>
          </p:nvPr>
        </p:nvSpPr>
        <p:spPr>
          <a:xfrm>
            <a:off x="402336" y="1435261"/>
            <a:ext cx="11338560" cy="4663787"/>
          </a:xfrm>
        </p:spPr>
        <p:txBody>
          <a:bodyPr>
            <a:normAutofit/>
          </a:bodyPr>
          <a:lstStyle/>
          <a:p>
            <a:r>
              <a:rPr lang="en-US" b="1" dirty="0">
                <a:latin typeface="Lato" panose="020F0502020204030203" pitchFamily="34" charset="0"/>
              </a:rPr>
              <a:t>The auditee prepares the Schedule of Expenditures of Federal Awards (SEFA) for the year ended.</a:t>
            </a:r>
          </a:p>
          <a:p>
            <a:r>
              <a:rPr lang="en-US" b="1" dirty="0">
                <a:latin typeface="Lato" panose="020F0502020204030203" pitchFamily="34" charset="0"/>
              </a:rPr>
              <a:t>Review the compliance supplement to know what the auditors will be reviewing. </a:t>
            </a:r>
          </a:p>
          <a:p>
            <a:r>
              <a:rPr lang="en-US" b="1" dirty="0">
                <a:latin typeface="Lato" panose="020F0502020204030203" pitchFamily="34" charset="0"/>
              </a:rPr>
              <a:t>Assess the district’s control environment and determine that the district has the proper controls in place to ensure they are in compliance with their grant requirements.</a:t>
            </a:r>
          </a:p>
          <a:p>
            <a:r>
              <a:rPr lang="en-US" b="1" dirty="0">
                <a:latin typeface="Lato" panose="020F0502020204030203" pitchFamily="34" charset="0"/>
              </a:rPr>
              <a:t>Ensure they have written procedures as previously discussed.</a:t>
            </a:r>
          </a:p>
        </p:txBody>
      </p:sp>
    </p:spTree>
    <p:extLst>
      <p:ext uri="{BB962C8B-B14F-4D97-AF65-F5344CB8AC3E}">
        <p14:creationId xmlns:p14="http://schemas.microsoft.com/office/powerpoint/2010/main" val="289351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How to Prepare for a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27</a:t>
            </a:fld>
            <a:endParaRPr lang="en-US"/>
          </a:p>
        </p:txBody>
      </p:sp>
      <p:sp>
        <p:nvSpPr>
          <p:cNvPr id="5" name="Content Placeholder 4"/>
          <p:cNvSpPr>
            <a:spLocks noGrp="1"/>
          </p:cNvSpPr>
          <p:nvPr>
            <p:ph sz="quarter" idx="1"/>
          </p:nvPr>
        </p:nvSpPr>
        <p:spPr>
          <a:xfrm>
            <a:off x="402336" y="1435261"/>
            <a:ext cx="11338560" cy="4663787"/>
          </a:xfrm>
        </p:spPr>
        <p:txBody>
          <a:bodyPr>
            <a:normAutofit/>
          </a:bodyPr>
          <a:lstStyle/>
          <a:p>
            <a:r>
              <a:rPr lang="en-US" b="1" dirty="0">
                <a:latin typeface="Lato" panose="020F0502020204030203" pitchFamily="34" charset="0"/>
              </a:rPr>
              <a:t>Districts should have documentation readily accessible for auditors to review for each of their grants. </a:t>
            </a:r>
          </a:p>
          <a:p>
            <a:r>
              <a:rPr lang="en-US" b="1" dirty="0">
                <a:latin typeface="Lato" panose="020F0502020204030203" pitchFamily="34" charset="0"/>
              </a:rPr>
              <a:t>Additional cost</a:t>
            </a:r>
          </a:p>
          <a:p>
            <a:r>
              <a:rPr lang="en-US" b="1" dirty="0">
                <a:latin typeface="Lato" panose="020F0502020204030203" pitchFamily="34" charset="0"/>
              </a:rPr>
              <a:t>Let auditors know that you believe you may need a single audit early so that they can plan accordingly.</a:t>
            </a:r>
          </a:p>
          <a:p>
            <a:r>
              <a:rPr lang="en-US" b="1" dirty="0">
                <a:latin typeface="Lato" panose="020F0502020204030203" pitchFamily="34" charset="0"/>
              </a:rPr>
              <a:t>If you believe you will be close to the threshold or are unsure, contact auditors to have them help you determine if a single audit is needed</a:t>
            </a:r>
          </a:p>
        </p:txBody>
      </p:sp>
    </p:spTree>
    <p:extLst>
      <p:ext uri="{BB962C8B-B14F-4D97-AF65-F5344CB8AC3E}">
        <p14:creationId xmlns:p14="http://schemas.microsoft.com/office/powerpoint/2010/main" val="218363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What to Expect During the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28</a:t>
            </a:fld>
            <a:endParaRPr lang="en-US"/>
          </a:p>
        </p:txBody>
      </p:sp>
      <p:sp>
        <p:nvSpPr>
          <p:cNvPr id="5" name="Content Placeholder 4"/>
          <p:cNvSpPr>
            <a:spLocks noGrp="1"/>
          </p:cNvSpPr>
          <p:nvPr>
            <p:ph sz="quarter" idx="1"/>
          </p:nvPr>
        </p:nvSpPr>
        <p:spPr>
          <a:xfrm>
            <a:off x="402336" y="1435261"/>
            <a:ext cx="11338560" cy="4663787"/>
          </a:xfrm>
        </p:spPr>
        <p:txBody>
          <a:bodyPr>
            <a:normAutofit/>
          </a:bodyPr>
          <a:lstStyle/>
          <a:p>
            <a:r>
              <a:rPr lang="en-US" b="1" dirty="0">
                <a:latin typeface="Lato" panose="020F0502020204030203" pitchFamily="34" charset="0"/>
              </a:rPr>
              <a:t>Risk Assessment and Major Program Determination:</a:t>
            </a:r>
          </a:p>
          <a:p>
            <a:pPr lvl="1"/>
            <a:r>
              <a:rPr lang="en-US" b="1" dirty="0">
                <a:latin typeface="Lato" panose="020F0502020204030203" pitchFamily="34" charset="0"/>
              </a:rPr>
              <a:t>Major programs are the programs that the auditor will test during the Single Audit.</a:t>
            </a:r>
          </a:p>
          <a:p>
            <a:pPr lvl="1"/>
            <a:r>
              <a:rPr lang="en-US" b="1" dirty="0">
                <a:latin typeface="Lato" panose="020F0502020204030203" pitchFamily="34" charset="0"/>
              </a:rPr>
              <a:t>Auditors complete a risk assessment on the programs and the district.</a:t>
            </a:r>
          </a:p>
          <a:p>
            <a:pPr lvl="1"/>
            <a:r>
              <a:rPr lang="en-US" b="1" dirty="0">
                <a:latin typeface="Lato" panose="020F0502020204030203" pitchFamily="34" charset="0"/>
              </a:rPr>
              <a:t>The district can either be high risk or low risk. The risk level determines the total dollar amount to test to meet coverage.</a:t>
            </a:r>
          </a:p>
        </p:txBody>
      </p:sp>
    </p:spTree>
    <p:extLst>
      <p:ext uri="{BB962C8B-B14F-4D97-AF65-F5344CB8AC3E}">
        <p14:creationId xmlns:p14="http://schemas.microsoft.com/office/powerpoint/2010/main" val="2494205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What to Expect During the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29</a:t>
            </a:fld>
            <a:endParaRPr lang="en-US"/>
          </a:p>
        </p:txBody>
      </p:sp>
      <p:sp>
        <p:nvSpPr>
          <p:cNvPr id="5" name="Content Placeholder 4"/>
          <p:cNvSpPr>
            <a:spLocks noGrp="1"/>
          </p:cNvSpPr>
          <p:nvPr>
            <p:ph sz="quarter" idx="1"/>
          </p:nvPr>
        </p:nvSpPr>
        <p:spPr>
          <a:xfrm>
            <a:off x="402336" y="1435261"/>
            <a:ext cx="11338560" cy="4663787"/>
          </a:xfrm>
        </p:spPr>
        <p:txBody>
          <a:bodyPr>
            <a:normAutofit/>
          </a:bodyPr>
          <a:lstStyle/>
          <a:p>
            <a:r>
              <a:rPr lang="en-US" b="1" dirty="0">
                <a:latin typeface="Lato" panose="020F0502020204030203" pitchFamily="34" charset="0"/>
              </a:rPr>
              <a:t>Additional time needed during fieldwork</a:t>
            </a:r>
          </a:p>
          <a:p>
            <a:r>
              <a:rPr lang="en-US" b="1" dirty="0">
                <a:latin typeface="Lato" panose="020F0502020204030203" pitchFamily="34" charset="0"/>
              </a:rPr>
              <a:t>Walk through with grant administrator on controls and compliance relating to the grant. </a:t>
            </a:r>
          </a:p>
          <a:p>
            <a:r>
              <a:rPr lang="en-US" b="1" dirty="0">
                <a:latin typeface="Lato" panose="020F0502020204030203" pitchFamily="34" charset="0"/>
              </a:rPr>
              <a:t>Go through the written procedures.</a:t>
            </a:r>
          </a:p>
          <a:p>
            <a:r>
              <a:rPr lang="en-US" b="1" dirty="0">
                <a:latin typeface="Lato" panose="020F0502020204030203" pitchFamily="34" charset="0"/>
              </a:rPr>
              <a:t>May be more than one program being tested depending on the auditor's risk assessment.</a:t>
            </a:r>
          </a:p>
        </p:txBody>
      </p:sp>
    </p:spTree>
    <p:extLst>
      <p:ext uri="{BB962C8B-B14F-4D97-AF65-F5344CB8AC3E}">
        <p14:creationId xmlns:p14="http://schemas.microsoft.com/office/powerpoint/2010/main" val="61654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What is a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3</a:t>
            </a:fld>
            <a:endParaRPr lang="en-US"/>
          </a:p>
        </p:txBody>
      </p:sp>
      <p:sp>
        <p:nvSpPr>
          <p:cNvPr id="5" name="Content Placeholder 4"/>
          <p:cNvSpPr>
            <a:spLocks noGrp="1"/>
          </p:cNvSpPr>
          <p:nvPr>
            <p:ph sz="quarter" idx="1"/>
          </p:nvPr>
        </p:nvSpPr>
        <p:spPr/>
        <p:txBody>
          <a:bodyPr/>
          <a:lstStyle/>
          <a:p>
            <a:r>
              <a:rPr lang="en-US" b="1" dirty="0">
                <a:latin typeface="+mn-lt"/>
              </a:rPr>
              <a:t>An audit of federal funds as required by 2 CFR part 200, subpart F of Uniform Guidance to determine that the receiving entity was in compliance with the direct and material compliance requirements of the program per the OMB Compliance Supplement.  Specific Auditee responsibilities are Sections 200.508-512</a:t>
            </a:r>
          </a:p>
          <a:p>
            <a:r>
              <a:rPr lang="en-US" b="1" dirty="0">
                <a:latin typeface="+mn-lt"/>
              </a:rPr>
              <a:t>Authority of the Single Audit comes  the Single Audit Act of 1984, then updated in the Single Audit Act Amendments of 1996</a:t>
            </a:r>
          </a:p>
        </p:txBody>
      </p:sp>
    </p:spTree>
    <p:extLst>
      <p:ext uri="{BB962C8B-B14F-4D97-AF65-F5344CB8AC3E}">
        <p14:creationId xmlns:p14="http://schemas.microsoft.com/office/powerpoint/2010/main" val="379522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What to Expect During the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30</a:t>
            </a:fld>
            <a:endParaRPr lang="en-US"/>
          </a:p>
        </p:txBody>
      </p:sp>
      <p:sp>
        <p:nvSpPr>
          <p:cNvPr id="5" name="Content Placeholder 4"/>
          <p:cNvSpPr>
            <a:spLocks noGrp="1"/>
          </p:cNvSpPr>
          <p:nvPr>
            <p:ph sz="quarter" idx="1"/>
          </p:nvPr>
        </p:nvSpPr>
        <p:spPr>
          <a:xfrm>
            <a:off x="402336" y="1435261"/>
            <a:ext cx="11338560" cy="4663787"/>
          </a:xfrm>
        </p:spPr>
        <p:txBody>
          <a:bodyPr>
            <a:normAutofit/>
          </a:bodyPr>
          <a:lstStyle/>
          <a:p>
            <a:r>
              <a:rPr lang="en-US" b="1" dirty="0">
                <a:latin typeface="Lato" panose="020F0502020204030203" pitchFamily="34" charset="0"/>
              </a:rPr>
              <a:t>Have supporting documentation readily available.</a:t>
            </a:r>
          </a:p>
          <a:p>
            <a:r>
              <a:rPr lang="en-US" b="1" dirty="0">
                <a:latin typeface="Lato" panose="020F0502020204030203" pitchFamily="34" charset="0"/>
              </a:rPr>
              <a:t>Auditors will be reviewing supporting documentation for the major program/programs they are testing.</a:t>
            </a:r>
          </a:p>
          <a:p>
            <a:r>
              <a:rPr lang="en-US" b="1" dirty="0">
                <a:latin typeface="Lato" panose="020F0502020204030203" pitchFamily="34" charset="0"/>
              </a:rPr>
              <a:t>There will likely be samples to test each of the different compliance requirements noted earlier that are direct and material to the program.</a:t>
            </a:r>
          </a:p>
          <a:p>
            <a:r>
              <a:rPr lang="en-US" b="1" dirty="0">
                <a:latin typeface="Lato" panose="020F0502020204030203" pitchFamily="34" charset="0"/>
              </a:rPr>
              <a:t>Testing will be done both for internal controls over compliance and compliance requirements.</a:t>
            </a:r>
          </a:p>
          <a:p>
            <a:endParaRPr lang="en-US" b="1" dirty="0">
              <a:latin typeface="Lato" panose="020F0502020204030203" pitchFamily="34" charset="0"/>
            </a:endParaRPr>
          </a:p>
        </p:txBody>
      </p:sp>
    </p:spTree>
    <p:extLst>
      <p:ext uri="{BB962C8B-B14F-4D97-AF65-F5344CB8AC3E}">
        <p14:creationId xmlns:p14="http://schemas.microsoft.com/office/powerpoint/2010/main" val="2556839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What to Expect After the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31</a:t>
            </a:fld>
            <a:endParaRPr lang="en-US"/>
          </a:p>
        </p:txBody>
      </p:sp>
      <p:sp>
        <p:nvSpPr>
          <p:cNvPr id="5" name="Content Placeholder 4"/>
          <p:cNvSpPr>
            <a:spLocks noGrp="1"/>
          </p:cNvSpPr>
          <p:nvPr>
            <p:ph sz="quarter" idx="1"/>
          </p:nvPr>
        </p:nvSpPr>
        <p:spPr>
          <a:xfrm>
            <a:off x="402336" y="1435261"/>
            <a:ext cx="11338560" cy="4663787"/>
          </a:xfrm>
        </p:spPr>
        <p:txBody>
          <a:bodyPr>
            <a:normAutofit/>
          </a:bodyPr>
          <a:lstStyle/>
          <a:p>
            <a:r>
              <a:rPr lang="en-US" b="1" dirty="0">
                <a:latin typeface="Lato" panose="020F0502020204030203" pitchFamily="34" charset="0"/>
              </a:rPr>
              <a:t>Data Collection Form</a:t>
            </a:r>
          </a:p>
          <a:p>
            <a:r>
              <a:rPr lang="en-US" b="1" dirty="0">
                <a:latin typeface="Lato" panose="020F0502020204030203" pitchFamily="34" charset="0"/>
              </a:rPr>
              <a:t>Communication of Findings</a:t>
            </a:r>
          </a:p>
          <a:p>
            <a:r>
              <a:rPr lang="en-US" b="1" dirty="0">
                <a:latin typeface="Lato" panose="020F0502020204030203" pitchFamily="34" charset="0"/>
              </a:rPr>
              <a:t>If there were findings, providing a corrective action plan</a:t>
            </a:r>
          </a:p>
          <a:p>
            <a:r>
              <a:rPr lang="en-US" b="1" dirty="0">
                <a:latin typeface="Lato" panose="020F0502020204030203" pitchFamily="34" charset="0"/>
              </a:rPr>
              <a:t>If any noncompliance is identified, Districts should be prompt when completing any required follow up action</a:t>
            </a:r>
          </a:p>
          <a:p>
            <a:endParaRPr lang="en-US" b="1" dirty="0">
              <a:latin typeface="Lato" panose="020F0502020204030203" pitchFamily="34" charset="0"/>
            </a:endParaRPr>
          </a:p>
        </p:txBody>
      </p:sp>
    </p:spTree>
    <p:extLst>
      <p:ext uri="{BB962C8B-B14F-4D97-AF65-F5344CB8AC3E}">
        <p14:creationId xmlns:p14="http://schemas.microsoft.com/office/powerpoint/2010/main" val="1659345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DD67ACE-B443-4AFF-8057-E0836A35D44C}" type="slidenum">
              <a:rPr lang="en-US" smtClean="0"/>
              <a:t>32</a:t>
            </a:fld>
            <a:endParaRPr lang="en-US"/>
          </a:p>
        </p:txBody>
      </p:sp>
      <p:sp>
        <p:nvSpPr>
          <p:cNvPr id="5" name="Content Placeholder 4"/>
          <p:cNvSpPr>
            <a:spLocks noGrp="1"/>
          </p:cNvSpPr>
          <p:nvPr>
            <p:ph sz="quarter" idx="1"/>
          </p:nvPr>
        </p:nvSpPr>
        <p:spPr>
          <a:xfrm>
            <a:off x="303517" y="0"/>
            <a:ext cx="11544494" cy="6858000"/>
          </a:xfrm>
        </p:spPr>
        <p:txBody>
          <a:bodyPr anchor="ctr">
            <a:normAutofit/>
          </a:bodyPr>
          <a:lstStyle/>
          <a:p>
            <a:pPr marL="0" indent="0" algn="ctr">
              <a:buNone/>
            </a:pPr>
            <a:r>
              <a:rPr lang="en-US" sz="6600" b="1" dirty="0">
                <a:latin typeface="Lato" panose="020F0502020204030203" pitchFamily="34" charset="0"/>
              </a:rPr>
              <a:t>QUESTIONS?</a:t>
            </a:r>
          </a:p>
        </p:txBody>
      </p:sp>
    </p:spTree>
    <p:extLst>
      <p:ext uri="{BB962C8B-B14F-4D97-AF65-F5344CB8AC3E}">
        <p14:creationId xmlns:p14="http://schemas.microsoft.com/office/powerpoint/2010/main" val="2935580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THANK YOU!</a:t>
            </a:r>
          </a:p>
        </p:txBody>
      </p:sp>
      <p:sp>
        <p:nvSpPr>
          <p:cNvPr id="6" name="Slide Number Placeholder 5"/>
          <p:cNvSpPr>
            <a:spLocks noGrp="1"/>
          </p:cNvSpPr>
          <p:nvPr>
            <p:ph type="sldNum" sz="quarter" idx="12"/>
          </p:nvPr>
        </p:nvSpPr>
        <p:spPr/>
        <p:txBody>
          <a:bodyPr/>
          <a:lstStyle/>
          <a:p>
            <a:fld id="{ADD67ACE-B443-4AFF-8057-E0836A35D44C}" type="slidenum">
              <a:rPr lang="en-US" smtClean="0"/>
              <a:t>33</a:t>
            </a:fld>
            <a:endParaRPr lang="en-US"/>
          </a:p>
        </p:txBody>
      </p:sp>
      <p:sp>
        <p:nvSpPr>
          <p:cNvPr id="5" name="Content Placeholder 4"/>
          <p:cNvSpPr>
            <a:spLocks noGrp="1"/>
          </p:cNvSpPr>
          <p:nvPr>
            <p:ph sz="quarter" idx="1"/>
          </p:nvPr>
        </p:nvSpPr>
        <p:spPr>
          <a:xfrm>
            <a:off x="402336" y="1219199"/>
            <a:ext cx="11338560" cy="4879849"/>
          </a:xfrm>
        </p:spPr>
        <p:txBody>
          <a:bodyPr>
            <a:noAutofit/>
          </a:bodyPr>
          <a:lstStyle/>
          <a:p>
            <a:pPr marL="0" indent="0" algn="ctr">
              <a:lnSpc>
                <a:spcPct val="100000"/>
              </a:lnSpc>
              <a:buNone/>
            </a:pPr>
            <a:r>
              <a:rPr lang="en-US" sz="3200" b="1" dirty="0">
                <a:latin typeface="+mn-lt"/>
              </a:rPr>
              <a:t>Tim Coulthart, Assistant Director</a:t>
            </a:r>
          </a:p>
          <a:p>
            <a:pPr marL="0" indent="0" algn="ctr">
              <a:lnSpc>
                <a:spcPct val="100000"/>
              </a:lnSpc>
              <a:buNone/>
            </a:pPr>
            <a:r>
              <a:rPr lang="en-US" sz="3200" b="1" dirty="0">
                <a:latin typeface="+mn-lt"/>
              </a:rPr>
              <a:t>608-264-9331</a:t>
            </a:r>
          </a:p>
          <a:p>
            <a:pPr marL="0" indent="0" algn="ctr">
              <a:lnSpc>
                <a:spcPct val="100000"/>
              </a:lnSpc>
              <a:buNone/>
            </a:pPr>
            <a:r>
              <a:rPr lang="en-US" sz="3200" b="1" dirty="0">
                <a:latin typeface="+mn-lt"/>
                <a:hlinkClick r:id="rId2"/>
              </a:rPr>
              <a:t>Timothy.Coulthart@dpi.wi.gov</a:t>
            </a:r>
            <a:endParaRPr lang="en-US" sz="3200" b="1" dirty="0">
              <a:latin typeface="+mn-lt"/>
            </a:endParaRPr>
          </a:p>
          <a:p>
            <a:pPr marL="0" indent="0" algn="ctr">
              <a:lnSpc>
                <a:spcPct val="100000"/>
              </a:lnSpc>
              <a:buNone/>
            </a:pPr>
            <a:r>
              <a:rPr lang="en-US" sz="3200" b="1" dirty="0">
                <a:latin typeface="+mn-lt"/>
              </a:rPr>
              <a:t>Olivia Bernitt, Auditor</a:t>
            </a:r>
          </a:p>
          <a:p>
            <a:pPr marL="0" indent="0" algn="ctr">
              <a:lnSpc>
                <a:spcPct val="100000"/>
              </a:lnSpc>
              <a:buNone/>
            </a:pPr>
            <a:r>
              <a:rPr lang="en-US" sz="3200" b="1" dirty="0">
                <a:latin typeface="+mn-lt"/>
              </a:rPr>
              <a:t>608-261-2137</a:t>
            </a:r>
          </a:p>
          <a:p>
            <a:pPr marL="0" indent="0" algn="ctr">
              <a:lnSpc>
                <a:spcPct val="100000"/>
              </a:lnSpc>
              <a:buNone/>
            </a:pPr>
            <a:r>
              <a:rPr lang="en-US" sz="3200" b="1" dirty="0">
                <a:latin typeface="+mn-lt"/>
                <a:hlinkClick r:id="rId3"/>
              </a:rPr>
              <a:t>Olivia.Bernitt@dpi.wi.gov</a:t>
            </a:r>
            <a:r>
              <a:rPr lang="en-US" sz="3200" b="1" dirty="0">
                <a:latin typeface="+mn-lt"/>
              </a:rPr>
              <a:t> </a:t>
            </a:r>
          </a:p>
          <a:p>
            <a:pPr marL="0" indent="0" algn="ctr">
              <a:lnSpc>
                <a:spcPct val="100000"/>
              </a:lnSpc>
              <a:buNone/>
            </a:pPr>
            <a:r>
              <a:rPr lang="en-US" sz="3200" b="1" dirty="0">
                <a:latin typeface="+mn-lt"/>
              </a:rPr>
              <a:t>Visit our website: </a:t>
            </a:r>
            <a:r>
              <a:rPr lang="en-US" sz="3200" b="1" dirty="0">
                <a:latin typeface="+mn-lt"/>
                <a:hlinkClick r:id="rId4"/>
              </a:rPr>
              <a:t>http://dpi.wi.gov/sfs</a:t>
            </a:r>
            <a:r>
              <a:rPr lang="en-US" sz="3200" b="1" dirty="0">
                <a:latin typeface="+mn-lt"/>
              </a:rPr>
              <a:t> </a:t>
            </a:r>
          </a:p>
        </p:txBody>
      </p:sp>
    </p:spTree>
    <p:extLst>
      <p:ext uri="{BB962C8B-B14F-4D97-AF65-F5344CB8AC3E}">
        <p14:creationId xmlns:p14="http://schemas.microsoft.com/office/powerpoint/2010/main" val="2301919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What is a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4</a:t>
            </a:fld>
            <a:endParaRPr lang="en-US"/>
          </a:p>
        </p:txBody>
      </p:sp>
      <p:sp>
        <p:nvSpPr>
          <p:cNvPr id="5" name="Content Placeholder 4"/>
          <p:cNvSpPr>
            <a:spLocks noGrp="1"/>
          </p:cNvSpPr>
          <p:nvPr>
            <p:ph sz="quarter" idx="1"/>
          </p:nvPr>
        </p:nvSpPr>
        <p:spPr/>
        <p:txBody>
          <a:bodyPr/>
          <a:lstStyle/>
          <a:p>
            <a:pPr marL="0" indent="0">
              <a:buNone/>
            </a:pPr>
            <a:r>
              <a:rPr lang="en-US" b="1" dirty="0">
                <a:latin typeface="+mn-lt"/>
              </a:rPr>
              <a:t>Specific Auditee responsibilities are Sections 200.508-512:</a:t>
            </a:r>
          </a:p>
          <a:p>
            <a:pPr marL="0" indent="0">
              <a:buNone/>
            </a:pPr>
            <a:r>
              <a:rPr lang="en-US" b="1" dirty="0">
                <a:latin typeface="+mn-lt"/>
              </a:rPr>
              <a:t>	200.508 – Audit responsibilities</a:t>
            </a:r>
          </a:p>
          <a:p>
            <a:pPr marL="0" indent="0">
              <a:buNone/>
            </a:pPr>
            <a:r>
              <a:rPr lang="en-US" b="1" dirty="0">
                <a:latin typeface="+mn-lt"/>
              </a:rPr>
              <a:t>	200.509 – Auditor selection</a:t>
            </a:r>
          </a:p>
          <a:p>
            <a:pPr marL="0" indent="0">
              <a:buNone/>
            </a:pPr>
            <a:r>
              <a:rPr lang="en-US" b="1" dirty="0">
                <a:latin typeface="+mn-lt"/>
              </a:rPr>
              <a:t>	200.510 – Financial statements</a:t>
            </a:r>
          </a:p>
          <a:p>
            <a:pPr marL="0" indent="0">
              <a:buNone/>
            </a:pPr>
            <a:r>
              <a:rPr lang="en-US" b="1" dirty="0">
                <a:latin typeface="+mn-lt"/>
              </a:rPr>
              <a:t>	200.511 – Audit findings follow-up</a:t>
            </a:r>
          </a:p>
          <a:p>
            <a:pPr marL="0" indent="0">
              <a:buNone/>
            </a:pPr>
            <a:r>
              <a:rPr lang="en-US" b="1" dirty="0">
                <a:latin typeface="+mn-lt"/>
              </a:rPr>
              <a:t>	200.512 – Report submission</a:t>
            </a:r>
          </a:p>
        </p:txBody>
      </p:sp>
    </p:spTree>
    <p:extLst>
      <p:ext uri="{BB962C8B-B14F-4D97-AF65-F5344CB8AC3E}">
        <p14:creationId xmlns:p14="http://schemas.microsoft.com/office/powerpoint/2010/main" val="9932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What is a Single Audit?</a:t>
            </a:r>
          </a:p>
        </p:txBody>
      </p:sp>
      <p:sp>
        <p:nvSpPr>
          <p:cNvPr id="6" name="Slide Number Placeholder 5"/>
          <p:cNvSpPr>
            <a:spLocks noGrp="1"/>
          </p:cNvSpPr>
          <p:nvPr>
            <p:ph type="sldNum" sz="quarter" idx="12"/>
          </p:nvPr>
        </p:nvSpPr>
        <p:spPr/>
        <p:txBody>
          <a:bodyPr/>
          <a:lstStyle/>
          <a:p>
            <a:fld id="{ADD67ACE-B443-4AFF-8057-E0836A35D44C}" type="slidenum">
              <a:rPr lang="en-US" smtClean="0"/>
              <a:t>5</a:t>
            </a:fld>
            <a:endParaRPr lang="en-US"/>
          </a:p>
        </p:txBody>
      </p:sp>
      <p:sp>
        <p:nvSpPr>
          <p:cNvPr id="5" name="Content Placeholder 4"/>
          <p:cNvSpPr>
            <a:spLocks noGrp="1"/>
          </p:cNvSpPr>
          <p:nvPr>
            <p:ph sz="quarter" idx="1"/>
          </p:nvPr>
        </p:nvSpPr>
        <p:spPr>
          <a:xfrm>
            <a:off x="402336" y="1219199"/>
            <a:ext cx="11338560" cy="4879849"/>
          </a:xfrm>
        </p:spPr>
        <p:txBody>
          <a:bodyPr>
            <a:normAutofit/>
          </a:bodyPr>
          <a:lstStyle/>
          <a:p>
            <a:r>
              <a:rPr lang="en-US" b="1" dirty="0">
                <a:latin typeface="+mn-lt"/>
              </a:rPr>
              <a:t>Single audits are used to provided assurance to the federal agencies granting the funds that the use of the funds is in compliance with the program’s requirements and Uniform Guidance.</a:t>
            </a:r>
          </a:p>
          <a:p>
            <a:r>
              <a:rPr lang="en-US" b="1" dirty="0">
                <a:latin typeface="+mn-lt"/>
              </a:rPr>
              <a:t>The single audit for Districts includes: </a:t>
            </a:r>
          </a:p>
          <a:p>
            <a:pPr lvl="1"/>
            <a:r>
              <a:rPr lang="en-US" b="1" dirty="0">
                <a:solidFill>
                  <a:schemeClr val="tx1"/>
                </a:solidFill>
                <a:latin typeface="+mn-lt"/>
              </a:rPr>
              <a:t>the financial statement audit in accordance with AICPA standards (GAAS) and </a:t>
            </a:r>
            <a:r>
              <a:rPr lang="en-US" b="1" i="1" dirty="0">
                <a:solidFill>
                  <a:schemeClr val="tx1"/>
                </a:solidFill>
                <a:latin typeface="+mn-lt"/>
              </a:rPr>
              <a:t>Government Auditing Standards </a:t>
            </a:r>
            <a:r>
              <a:rPr lang="en-US" b="1" dirty="0">
                <a:solidFill>
                  <a:schemeClr val="tx1"/>
                </a:solidFill>
                <a:latin typeface="+mn-lt"/>
              </a:rPr>
              <a:t>(</a:t>
            </a:r>
            <a:r>
              <a:rPr lang="en-US" b="1" dirty="0" err="1">
                <a:solidFill>
                  <a:schemeClr val="tx1"/>
                </a:solidFill>
                <a:latin typeface="+mn-lt"/>
              </a:rPr>
              <a:t>Yellowbook</a:t>
            </a:r>
            <a:r>
              <a:rPr lang="en-US" b="1" dirty="0">
                <a:solidFill>
                  <a:schemeClr val="tx1"/>
                </a:solidFill>
                <a:latin typeface="+mn-lt"/>
              </a:rPr>
              <a:t> or GAGAS) </a:t>
            </a:r>
            <a:r>
              <a:rPr lang="en-US" b="1" u="sng" dirty="0">
                <a:solidFill>
                  <a:srgbClr val="FF0000"/>
                </a:solidFill>
                <a:latin typeface="+mn-lt"/>
              </a:rPr>
              <a:t>AND</a:t>
            </a:r>
            <a:r>
              <a:rPr lang="en-US" b="1" dirty="0">
                <a:solidFill>
                  <a:schemeClr val="tx1"/>
                </a:solidFill>
                <a:latin typeface="+mn-lt"/>
              </a:rPr>
              <a:t> a </a:t>
            </a:r>
          </a:p>
          <a:p>
            <a:pPr lvl="1"/>
            <a:r>
              <a:rPr lang="en-US" b="1" dirty="0">
                <a:solidFill>
                  <a:schemeClr val="tx1"/>
                </a:solidFill>
                <a:latin typeface="+mn-lt"/>
              </a:rPr>
              <a:t>compliance audit in accordance with GAAS and Uniform Grant Guidance</a:t>
            </a:r>
          </a:p>
          <a:p>
            <a:endParaRPr lang="en-US" dirty="0"/>
          </a:p>
        </p:txBody>
      </p:sp>
    </p:spTree>
    <p:extLst>
      <p:ext uri="{BB962C8B-B14F-4D97-AF65-F5344CB8AC3E}">
        <p14:creationId xmlns:p14="http://schemas.microsoft.com/office/powerpoint/2010/main" val="1520762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When is a Single Audit Required?</a:t>
            </a:r>
          </a:p>
        </p:txBody>
      </p:sp>
      <p:sp>
        <p:nvSpPr>
          <p:cNvPr id="6" name="Slide Number Placeholder 5"/>
          <p:cNvSpPr>
            <a:spLocks noGrp="1"/>
          </p:cNvSpPr>
          <p:nvPr>
            <p:ph type="sldNum" sz="quarter" idx="12"/>
          </p:nvPr>
        </p:nvSpPr>
        <p:spPr/>
        <p:txBody>
          <a:bodyPr/>
          <a:lstStyle/>
          <a:p>
            <a:fld id="{ADD67ACE-B443-4AFF-8057-E0836A35D44C}" type="slidenum">
              <a:rPr lang="en-US" smtClean="0"/>
              <a:t>6</a:t>
            </a:fld>
            <a:endParaRPr lang="en-US"/>
          </a:p>
        </p:txBody>
      </p:sp>
      <p:sp>
        <p:nvSpPr>
          <p:cNvPr id="5" name="Content Placeholder 4"/>
          <p:cNvSpPr>
            <a:spLocks noGrp="1"/>
          </p:cNvSpPr>
          <p:nvPr>
            <p:ph sz="quarter" idx="1"/>
          </p:nvPr>
        </p:nvSpPr>
        <p:spPr/>
        <p:txBody>
          <a:bodyPr/>
          <a:lstStyle/>
          <a:p>
            <a:r>
              <a:rPr lang="en-US" sz="2400" b="1" dirty="0">
                <a:latin typeface="Lato" panose="020F0502020204030203" pitchFamily="34" charset="0"/>
                <a:ea typeface="Calibri" panose="020F0502020204030204" pitchFamily="34" charset="0"/>
                <a:cs typeface="Times New Roman" panose="02020603050405020304" pitchFamily="18" charset="0"/>
              </a:rPr>
              <a:t>Non-Federal entities that expend $750,000 or more in a fiscal year in Federal awards shall have a single or program-specific audit conducted in accordance with the provisions of the Uniform Grant Guidance.</a:t>
            </a:r>
          </a:p>
          <a:p>
            <a:r>
              <a:rPr lang="en-US" sz="2400" b="1" dirty="0">
                <a:latin typeface="Lato" panose="020F0502020204030203" pitchFamily="34" charset="0"/>
                <a:ea typeface="Calibri" panose="020F0502020204030204" pitchFamily="34" charset="0"/>
                <a:cs typeface="Times New Roman" panose="02020603050405020304" pitchFamily="18" charset="0"/>
              </a:rPr>
              <a:t>A single audit is required annually for districts that expend $750,000 or more in a fiscal year in Federal awards.</a:t>
            </a:r>
          </a:p>
          <a:p>
            <a:endParaRPr lang="en-US" dirty="0"/>
          </a:p>
        </p:txBody>
      </p:sp>
    </p:spTree>
    <p:extLst>
      <p:ext uri="{BB962C8B-B14F-4D97-AF65-F5344CB8AC3E}">
        <p14:creationId xmlns:p14="http://schemas.microsoft.com/office/powerpoint/2010/main" val="414465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OMB Compliance Supplement</a:t>
            </a:r>
          </a:p>
        </p:txBody>
      </p:sp>
      <p:sp>
        <p:nvSpPr>
          <p:cNvPr id="6" name="Slide Number Placeholder 5"/>
          <p:cNvSpPr>
            <a:spLocks noGrp="1"/>
          </p:cNvSpPr>
          <p:nvPr>
            <p:ph type="sldNum" sz="quarter" idx="12"/>
          </p:nvPr>
        </p:nvSpPr>
        <p:spPr/>
        <p:txBody>
          <a:bodyPr/>
          <a:lstStyle/>
          <a:p>
            <a:fld id="{ADD67ACE-B443-4AFF-8057-E0836A35D44C}" type="slidenum">
              <a:rPr lang="en-US" smtClean="0"/>
              <a:t>7</a:t>
            </a:fld>
            <a:endParaRPr lang="en-US"/>
          </a:p>
        </p:txBody>
      </p:sp>
      <p:sp>
        <p:nvSpPr>
          <p:cNvPr id="5" name="Content Placeholder 4"/>
          <p:cNvSpPr>
            <a:spLocks noGrp="1"/>
          </p:cNvSpPr>
          <p:nvPr>
            <p:ph sz="quarter" idx="1"/>
          </p:nvPr>
        </p:nvSpPr>
        <p:spPr/>
        <p:txBody>
          <a:bodyPr/>
          <a:lstStyle/>
          <a:p>
            <a:r>
              <a:rPr lang="en-US" b="1" dirty="0">
                <a:latin typeface="Lato" panose="020F0502020204030203" pitchFamily="34" charset="0"/>
              </a:rPr>
              <a:t>The OMB Compliance Supplement details the compliance requirements that the awarding agency expects the auditor to test and suggests audit procedures.</a:t>
            </a:r>
          </a:p>
          <a:p>
            <a:r>
              <a:rPr lang="en-US" b="1" dirty="0">
                <a:latin typeface="Lato" panose="020F0502020204030203" pitchFamily="34" charset="0"/>
              </a:rPr>
              <a:t>The compliance supplement for 2020 was issued August 14, 2020 with an addendum issued December 22, 2020</a:t>
            </a:r>
          </a:p>
          <a:p>
            <a:r>
              <a:rPr lang="en-US" b="1" dirty="0">
                <a:latin typeface="Lato" panose="020F0502020204030203" pitchFamily="34" charset="0"/>
              </a:rPr>
              <a:t>Link to the compliance supplement and the addendum: </a:t>
            </a:r>
            <a:r>
              <a:rPr lang="en-US" b="1" dirty="0">
                <a:latin typeface="Lato" panose="020F0502020204030203" pitchFamily="34" charset="0"/>
                <a:hlinkClick r:id="rId3"/>
              </a:rPr>
              <a:t>https://www.whitehouse.gov/omb/management/office-federal-financial-management/</a:t>
            </a:r>
            <a:endParaRPr lang="en-US" b="1" dirty="0">
              <a:latin typeface="Lato" panose="020F0502020204030203" pitchFamily="34" charset="0"/>
            </a:endParaRPr>
          </a:p>
        </p:txBody>
      </p:sp>
    </p:spTree>
    <p:extLst>
      <p:ext uri="{BB962C8B-B14F-4D97-AF65-F5344CB8AC3E}">
        <p14:creationId xmlns:p14="http://schemas.microsoft.com/office/powerpoint/2010/main" val="219138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OMB Compliance Supplement</a:t>
            </a:r>
          </a:p>
        </p:txBody>
      </p:sp>
      <p:sp>
        <p:nvSpPr>
          <p:cNvPr id="6" name="Slide Number Placeholder 5"/>
          <p:cNvSpPr>
            <a:spLocks noGrp="1"/>
          </p:cNvSpPr>
          <p:nvPr>
            <p:ph type="sldNum" sz="quarter" idx="12"/>
          </p:nvPr>
        </p:nvSpPr>
        <p:spPr/>
        <p:txBody>
          <a:bodyPr/>
          <a:lstStyle/>
          <a:p>
            <a:fld id="{ADD67ACE-B443-4AFF-8057-E0836A35D44C}" type="slidenum">
              <a:rPr lang="en-US" smtClean="0"/>
              <a:t>8</a:t>
            </a:fld>
            <a:endParaRPr lang="en-US"/>
          </a:p>
        </p:txBody>
      </p:sp>
      <p:sp>
        <p:nvSpPr>
          <p:cNvPr id="5" name="Content Placeholder 4"/>
          <p:cNvSpPr>
            <a:spLocks noGrp="1"/>
          </p:cNvSpPr>
          <p:nvPr>
            <p:ph sz="quarter" idx="1"/>
          </p:nvPr>
        </p:nvSpPr>
        <p:spPr>
          <a:xfrm>
            <a:off x="402336" y="1219199"/>
            <a:ext cx="11338560" cy="4879849"/>
          </a:xfrm>
        </p:spPr>
        <p:txBody>
          <a:bodyPr>
            <a:normAutofit lnSpcReduction="10000"/>
          </a:bodyPr>
          <a:lstStyle/>
          <a:p>
            <a:r>
              <a:rPr lang="en-US" b="1" dirty="0">
                <a:latin typeface="Lato" panose="020F0502020204030203" pitchFamily="34" charset="0"/>
              </a:rPr>
              <a:t>The compliance supplement is made up for 8 parts:</a:t>
            </a:r>
          </a:p>
          <a:p>
            <a:pPr lvl="1">
              <a:lnSpc>
                <a:spcPct val="100000"/>
              </a:lnSpc>
            </a:pPr>
            <a:r>
              <a:rPr lang="en-US" b="1" dirty="0">
                <a:latin typeface="Lato" panose="020F0502020204030203" pitchFamily="34" charset="0"/>
              </a:rPr>
              <a:t>Part 1 – Background, Purpose, and Applicability</a:t>
            </a:r>
          </a:p>
          <a:p>
            <a:pPr lvl="1">
              <a:lnSpc>
                <a:spcPct val="100000"/>
              </a:lnSpc>
            </a:pPr>
            <a:r>
              <a:rPr lang="en-US" b="1" dirty="0">
                <a:latin typeface="Lato" panose="020F0502020204030203" pitchFamily="34" charset="0"/>
              </a:rPr>
              <a:t>Part 2 – Matrix of Compliance Requirements</a:t>
            </a:r>
          </a:p>
          <a:p>
            <a:pPr lvl="1">
              <a:lnSpc>
                <a:spcPct val="100000"/>
              </a:lnSpc>
            </a:pPr>
            <a:r>
              <a:rPr lang="en-US" b="1" dirty="0">
                <a:latin typeface="Lato" panose="020F0502020204030203" pitchFamily="34" charset="0"/>
              </a:rPr>
              <a:t>Part 3 – Compliance Requirements</a:t>
            </a:r>
          </a:p>
          <a:p>
            <a:pPr lvl="1">
              <a:lnSpc>
                <a:spcPct val="100000"/>
              </a:lnSpc>
            </a:pPr>
            <a:r>
              <a:rPr lang="en-US" b="1" dirty="0">
                <a:latin typeface="Lato" panose="020F0502020204030203" pitchFamily="34" charset="0"/>
              </a:rPr>
              <a:t>Part 4 – Agency Program Requirements</a:t>
            </a:r>
          </a:p>
          <a:p>
            <a:pPr lvl="1">
              <a:lnSpc>
                <a:spcPct val="100000"/>
              </a:lnSpc>
            </a:pPr>
            <a:r>
              <a:rPr lang="en-US" b="1" dirty="0">
                <a:latin typeface="Lato" panose="020F0502020204030203" pitchFamily="34" charset="0"/>
              </a:rPr>
              <a:t>Part 5 – Cluster of Programs</a:t>
            </a:r>
          </a:p>
          <a:p>
            <a:pPr lvl="1">
              <a:lnSpc>
                <a:spcPct val="100000"/>
              </a:lnSpc>
            </a:pPr>
            <a:r>
              <a:rPr lang="en-US" b="1" dirty="0">
                <a:latin typeface="Lato" panose="020F0502020204030203" pitchFamily="34" charset="0"/>
              </a:rPr>
              <a:t>Part 6 – Internal Controls</a:t>
            </a:r>
          </a:p>
          <a:p>
            <a:pPr lvl="1">
              <a:lnSpc>
                <a:spcPct val="100000"/>
              </a:lnSpc>
            </a:pPr>
            <a:r>
              <a:rPr lang="en-US" b="1" dirty="0">
                <a:latin typeface="Lato" panose="020F0502020204030203" pitchFamily="34" charset="0"/>
              </a:rPr>
              <a:t>Part 7 – Guidance for Auditing Programs Not Included in this Compliance Supplement</a:t>
            </a:r>
          </a:p>
          <a:p>
            <a:pPr lvl="1">
              <a:lnSpc>
                <a:spcPct val="100000"/>
              </a:lnSpc>
            </a:pPr>
            <a:r>
              <a:rPr lang="en-US" b="1" dirty="0">
                <a:latin typeface="Lato" panose="020F0502020204030203" pitchFamily="34" charset="0"/>
              </a:rPr>
              <a:t>Part 8 - Appendices</a:t>
            </a:r>
          </a:p>
        </p:txBody>
      </p:sp>
    </p:spTree>
    <p:extLst>
      <p:ext uri="{BB962C8B-B14F-4D97-AF65-F5344CB8AC3E}">
        <p14:creationId xmlns:p14="http://schemas.microsoft.com/office/powerpoint/2010/main" val="905884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677" y="129308"/>
            <a:ext cx="10515600" cy="1089891"/>
          </a:xfrm>
        </p:spPr>
        <p:txBody>
          <a:bodyPr/>
          <a:lstStyle/>
          <a:p>
            <a:pPr algn="ctr"/>
            <a:r>
              <a:rPr lang="en-US" dirty="0">
                <a:solidFill>
                  <a:schemeClr val="bg1"/>
                </a:solidFill>
              </a:rPr>
              <a:t>OMB Compliance Supplement</a:t>
            </a:r>
          </a:p>
        </p:txBody>
      </p:sp>
      <p:sp>
        <p:nvSpPr>
          <p:cNvPr id="6" name="Slide Number Placeholder 5"/>
          <p:cNvSpPr>
            <a:spLocks noGrp="1"/>
          </p:cNvSpPr>
          <p:nvPr>
            <p:ph type="sldNum" sz="quarter" idx="12"/>
          </p:nvPr>
        </p:nvSpPr>
        <p:spPr/>
        <p:txBody>
          <a:bodyPr/>
          <a:lstStyle/>
          <a:p>
            <a:fld id="{ADD67ACE-B443-4AFF-8057-E0836A35D44C}" type="slidenum">
              <a:rPr lang="en-US" smtClean="0"/>
              <a:t>9</a:t>
            </a:fld>
            <a:endParaRPr lang="en-US"/>
          </a:p>
        </p:txBody>
      </p:sp>
      <p:sp>
        <p:nvSpPr>
          <p:cNvPr id="5" name="Content Placeholder 4"/>
          <p:cNvSpPr>
            <a:spLocks noGrp="1"/>
          </p:cNvSpPr>
          <p:nvPr>
            <p:ph sz="quarter" idx="1"/>
          </p:nvPr>
        </p:nvSpPr>
        <p:spPr>
          <a:xfrm>
            <a:off x="1525836" y="1219199"/>
            <a:ext cx="10515600" cy="5110219"/>
          </a:xfrm>
        </p:spPr>
        <p:txBody>
          <a:bodyPr>
            <a:normAutofit lnSpcReduction="10000"/>
          </a:bodyPr>
          <a:lstStyle/>
          <a:p>
            <a:pPr marL="0" indent="0">
              <a:buNone/>
            </a:pPr>
            <a:r>
              <a:rPr lang="en-US" b="1" dirty="0">
                <a:latin typeface="Lato" panose="020F0502020204030203" pitchFamily="34" charset="0"/>
              </a:rPr>
              <a:t>Department of Education</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84.010 Title I Grants to Local Educational Agencies (Title I, Part A Of The ESEA) </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84.011 Migrant Education-State Grant Program (Title I, Part C Of ESEA)</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84.027 Special Education—Grants to States (Idea, Part B) </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84.041 Impact Aid (Title VII of ESEA)</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84.048 Career and Technical Education—Basic Grants to States (Perkins V)</a:t>
            </a:r>
          </a:p>
          <a:p>
            <a:pPr marL="0">
              <a:spcBef>
                <a:spcPts val="0"/>
              </a:spcBef>
              <a:spcAft>
                <a:spcPts val="0"/>
              </a:spcAft>
            </a:pPr>
            <a:r>
              <a:rPr lang="en-US" sz="1800" dirty="0">
                <a:solidFill>
                  <a:srgbClr val="000000"/>
                </a:solidFill>
                <a:effectLst/>
                <a:latin typeface="+mn-lt"/>
                <a:ea typeface="Times New Roman" panose="02020603050405020304" pitchFamily="18" charset="0"/>
              </a:rPr>
              <a:t>84.173 Special Education—Preschool Grants (Idea Preschool)</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84.282 Charter Schools</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84.287 Twenty-First Century Community Learning Centers</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84.365 English Language Acquisition State Grants</a:t>
            </a:r>
          </a:p>
          <a:p>
            <a:pPr marL="0" marR="0">
              <a:spcBef>
                <a:spcPts val="0"/>
              </a:spcBef>
              <a:spcAft>
                <a:spcPts val="0"/>
              </a:spcAft>
            </a:pPr>
            <a:r>
              <a:rPr lang="en-US" sz="1800" dirty="0">
                <a:solidFill>
                  <a:srgbClr val="000000"/>
                </a:solidFill>
                <a:effectLst/>
                <a:latin typeface="+mn-lt"/>
                <a:ea typeface="Times New Roman" panose="02020603050405020304" pitchFamily="18" charset="0"/>
              </a:rPr>
              <a:t>84.367 Supporting Effective Instruction State Grants</a:t>
            </a:r>
          </a:p>
          <a:p>
            <a:pPr marL="0" marR="0">
              <a:spcBef>
                <a:spcPts val="0"/>
              </a:spcBef>
              <a:spcAft>
                <a:spcPts val="0"/>
              </a:spcAft>
            </a:pPr>
            <a:r>
              <a:rPr lang="en-US" sz="1800" dirty="0">
                <a:solidFill>
                  <a:srgbClr val="000000"/>
                </a:solidFill>
                <a:latin typeface="+mn-lt"/>
              </a:rPr>
              <a:t>84.425D Education Stabilization Fund Under the Coronavirus Aid, Relief, and Economic Security Act </a:t>
            </a:r>
          </a:p>
          <a:p>
            <a:pPr marL="0" indent="0">
              <a:buNone/>
            </a:pPr>
            <a:endParaRPr lang="en-US" b="1" dirty="0">
              <a:latin typeface="Lato" panose="020F0502020204030203" pitchFamily="34" charset="0"/>
            </a:endParaRPr>
          </a:p>
          <a:p>
            <a:pPr marL="0" marR="0" indent="0">
              <a:spcBef>
                <a:spcPts val="0"/>
              </a:spcBef>
              <a:spcAft>
                <a:spcPts val="0"/>
              </a:spcAft>
              <a:buNone/>
            </a:pPr>
            <a:endParaRPr lang="en-US" sz="1800" dirty="0">
              <a:solidFill>
                <a:srgbClr val="000000"/>
              </a:solidFill>
              <a:latin typeface="+mn-lt"/>
              <a:ea typeface="Times New Roman" panose="02020603050405020304" pitchFamily="18" charset="0"/>
            </a:endParaRPr>
          </a:p>
          <a:p>
            <a:pPr marL="0" marR="0" indent="0">
              <a:spcBef>
                <a:spcPts val="0"/>
              </a:spcBef>
              <a:spcAft>
                <a:spcPts val="0"/>
              </a:spcAft>
              <a:buNone/>
            </a:pPr>
            <a:endParaRPr lang="en-US" sz="1800" dirty="0">
              <a:solidFill>
                <a:srgbClr val="000000"/>
              </a:solidFill>
              <a:effectLst/>
              <a:latin typeface="+mn-lt"/>
              <a:ea typeface="Times New Roman" panose="02020603050405020304" pitchFamily="18" charset="0"/>
            </a:endParaRPr>
          </a:p>
          <a:p>
            <a:pPr marL="0" indent="0">
              <a:buNone/>
            </a:pPr>
            <a:endParaRPr lang="en-US" b="1" dirty="0">
              <a:latin typeface="Lato" panose="020F0502020204030203" pitchFamily="34" charset="0"/>
            </a:endParaRPr>
          </a:p>
        </p:txBody>
      </p:sp>
    </p:spTree>
    <p:extLst>
      <p:ext uri="{BB962C8B-B14F-4D97-AF65-F5344CB8AC3E}">
        <p14:creationId xmlns:p14="http://schemas.microsoft.com/office/powerpoint/2010/main" val="47684856"/>
      </p:ext>
    </p:extLst>
  </p:cSld>
  <p:clrMapOvr>
    <a:masterClrMapping/>
  </p:clrMapOvr>
</p:sld>
</file>

<file path=ppt/theme/theme1.xml><?xml version="1.0" encoding="utf-8"?>
<a:theme xmlns:a="http://schemas.openxmlformats.org/drawingml/2006/main" name="Draft-The-Other-Funds-202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PI - LATO">
      <a:majorFont>
        <a:latin typeface="Lato Black"/>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1719</TotalTime>
  <Words>2839</Words>
  <Application>Microsoft Office PowerPoint</Application>
  <PresentationFormat>Widescreen</PresentationFormat>
  <Paragraphs>334</Paragraphs>
  <Slides>33</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Lato</vt:lpstr>
      <vt:lpstr>Lato Black</vt:lpstr>
      <vt:lpstr>Draft-The-Other-Funds-2021</vt:lpstr>
      <vt:lpstr>PowerPoint Presentation</vt:lpstr>
      <vt:lpstr>Process of a Single Audit Agenda</vt:lpstr>
      <vt:lpstr>What is a Single Audit?</vt:lpstr>
      <vt:lpstr>What is a Single Audit?</vt:lpstr>
      <vt:lpstr>What is a Single Audit?</vt:lpstr>
      <vt:lpstr>When is a Single Audit Required?</vt:lpstr>
      <vt:lpstr>OMB Compliance Supplement</vt:lpstr>
      <vt:lpstr>OMB Compliance Supplement</vt:lpstr>
      <vt:lpstr>OMB Compliance Supplement</vt:lpstr>
      <vt:lpstr>OMB Compliance Supplement</vt:lpstr>
      <vt:lpstr>OMB Compliance Supplement</vt:lpstr>
      <vt:lpstr>OMB Compliance Supplement</vt:lpstr>
      <vt:lpstr>OMB Compliance Supplement</vt:lpstr>
      <vt:lpstr>Written Procedures</vt:lpstr>
      <vt:lpstr>Written Procedures</vt:lpstr>
      <vt:lpstr>Written Procedures</vt:lpstr>
      <vt:lpstr>Written Procedures</vt:lpstr>
      <vt:lpstr>Written Procedures</vt:lpstr>
      <vt:lpstr>Written Procedures</vt:lpstr>
      <vt:lpstr>Written Procedures</vt:lpstr>
      <vt:lpstr>Written Procedures</vt:lpstr>
      <vt:lpstr>Written Procedures</vt:lpstr>
      <vt:lpstr>Written Procedures</vt:lpstr>
      <vt:lpstr>Written Procedures</vt:lpstr>
      <vt:lpstr>Written Procedures</vt:lpstr>
      <vt:lpstr>How to Prepare for a Single Audit</vt:lpstr>
      <vt:lpstr>How to Prepare for a Single Audit</vt:lpstr>
      <vt:lpstr>What to Expect During the Single Audit</vt:lpstr>
      <vt:lpstr>What to Expect During the Single Audit</vt:lpstr>
      <vt:lpstr>What to Expect During the Single Audit</vt:lpstr>
      <vt:lpstr>What to Expect After the Single Audit</vt:lpstr>
      <vt:lpstr>PowerPoint Presentation</vt:lpstr>
      <vt:lpstr>THANK YOU!</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a Single Audit</dc:title>
  <dc:creator>DPI.SchoolFinancialServices@dpi.wi.gov</dc:creator>
  <cp:keywords>process, single, audit, wisconsin, public, instruction, school, financial, service</cp:keywords>
  <cp:lastModifiedBy>Huelsman, Scott M.   DPI</cp:lastModifiedBy>
  <cp:revision>90</cp:revision>
  <dcterms:created xsi:type="dcterms:W3CDTF">2021-02-02T17:06:44Z</dcterms:created>
  <dcterms:modified xsi:type="dcterms:W3CDTF">2021-03-19T16:05:24Z</dcterms:modified>
</cp:coreProperties>
</file>