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notesMasterIdLst>
    <p:notesMasterId r:id="rId62"/>
  </p:notesMasterIdLst>
  <p:sldIdLst>
    <p:sldId id="257" r:id="rId2"/>
    <p:sldId id="401" r:id="rId3"/>
    <p:sldId id="403" r:id="rId4"/>
    <p:sldId id="404" r:id="rId5"/>
    <p:sldId id="405" r:id="rId6"/>
    <p:sldId id="406" r:id="rId7"/>
    <p:sldId id="407" r:id="rId8"/>
    <p:sldId id="408" r:id="rId9"/>
    <p:sldId id="409" r:id="rId10"/>
    <p:sldId id="410" r:id="rId11"/>
    <p:sldId id="411" r:id="rId12"/>
    <p:sldId id="412" r:id="rId13"/>
    <p:sldId id="413" r:id="rId14"/>
    <p:sldId id="390" r:id="rId15"/>
    <p:sldId id="391" r:id="rId16"/>
    <p:sldId id="392" r:id="rId17"/>
    <p:sldId id="414" r:id="rId18"/>
    <p:sldId id="394" r:id="rId19"/>
    <p:sldId id="395" r:id="rId20"/>
    <p:sldId id="396" r:id="rId21"/>
    <p:sldId id="397" r:id="rId22"/>
    <p:sldId id="398" r:id="rId23"/>
    <p:sldId id="281" r:id="rId24"/>
    <p:sldId id="399" r:id="rId25"/>
    <p:sldId id="272" r:id="rId26"/>
    <p:sldId id="282" r:id="rId27"/>
    <p:sldId id="276" r:id="rId28"/>
    <p:sldId id="416" r:id="rId29"/>
    <p:sldId id="417" r:id="rId30"/>
    <p:sldId id="280" r:id="rId31"/>
    <p:sldId id="418" r:id="rId32"/>
    <p:sldId id="258" r:id="rId33"/>
    <p:sldId id="267" r:id="rId34"/>
    <p:sldId id="266" r:id="rId35"/>
    <p:sldId id="268" r:id="rId36"/>
    <p:sldId id="269" r:id="rId37"/>
    <p:sldId id="270" r:id="rId38"/>
    <p:sldId id="271" r:id="rId39"/>
    <p:sldId id="360" r:id="rId40"/>
    <p:sldId id="352" r:id="rId41"/>
    <p:sldId id="419" r:id="rId42"/>
    <p:sldId id="361" r:id="rId43"/>
    <p:sldId id="356" r:id="rId44"/>
    <p:sldId id="420" r:id="rId45"/>
    <p:sldId id="415" r:id="rId46"/>
    <p:sldId id="362" r:id="rId47"/>
    <p:sldId id="363" r:id="rId48"/>
    <p:sldId id="364" r:id="rId49"/>
    <p:sldId id="388" r:id="rId50"/>
    <p:sldId id="265" r:id="rId51"/>
    <p:sldId id="389" r:id="rId52"/>
    <p:sldId id="424" r:id="rId53"/>
    <p:sldId id="425" r:id="rId54"/>
    <p:sldId id="427" r:id="rId55"/>
    <p:sldId id="426" r:id="rId56"/>
    <p:sldId id="428" r:id="rId57"/>
    <p:sldId id="429" r:id="rId58"/>
    <p:sldId id="422" r:id="rId59"/>
    <p:sldId id="421" r:id="rId60"/>
    <p:sldId id="423" r:id="rId61"/>
  </p:sldIdLst>
  <p:sldSz cx="9144000" cy="5143500" type="screen16x9"/>
  <p:notesSz cx="6858000" cy="9144000"/>
  <p:defaultTextStyle>
    <a:defPPr>
      <a:defRPr lang="en-US"/>
    </a:defPPr>
    <a:lvl1pPr marL="0" algn="l" defTabSz="816350" rtl="0" eaLnBrk="1" latinLnBrk="0" hangingPunct="1">
      <a:defRPr sz="1607" kern="1200">
        <a:solidFill>
          <a:schemeClr val="tx1"/>
        </a:solidFill>
        <a:latin typeface="+mn-lt"/>
        <a:ea typeface="+mn-ea"/>
        <a:cs typeface="+mn-cs"/>
      </a:defRPr>
    </a:lvl1pPr>
    <a:lvl2pPr marL="408175" algn="l" defTabSz="816350" rtl="0" eaLnBrk="1" latinLnBrk="0" hangingPunct="1">
      <a:defRPr sz="1607" kern="1200">
        <a:solidFill>
          <a:schemeClr val="tx1"/>
        </a:solidFill>
        <a:latin typeface="+mn-lt"/>
        <a:ea typeface="+mn-ea"/>
        <a:cs typeface="+mn-cs"/>
      </a:defRPr>
    </a:lvl2pPr>
    <a:lvl3pPr marL="816350" algn="l" defTabSz="816350" rtl="0" eaLnBrk="1" latinLnBrk="0" hangingPunct="1">
      <a:defRPr sz="1607" kern="1200">
        <a:solidFill>
          <a:schemeClr val="tx1"/>
        </a:solidFill>
        <a:latin typeface="+mn-lt"/>
        <a:ea typeface="+mn-ea"/>
        <a:cs typeface="+mn-cs"/>
      </a:defRPr>
    </a:lvl3pPr>
    <a:lvl4pPr marL="1224525" algn="l" defTabSz="816350" rtl="0" eaLnBrk="1" latinLnBrk="0" hangingPunct="1">
      <a:defRPr sz="1607" kern="1200">
        <a:solidFill>
          <a:schemeClr val="tx1"/>
        </a:solidFill>
        <a:latin typeface="+mn-lt"/>
        <a:ea typeface="+mn-ea"/>
        <a:cs typeface="+mn-cs"/>
      </a:defRPr>
    </a:lvl4pPr>
    <a:lvl5pPr marL="1632699" algn="l" defTabSz="816350" rtl="0" eaLnBrk="1" latinLnBrk="0" hangingPunct="1">
      <a:defRPr sz="1607" kern="1200">
        <a:solidFill>
          <a:schemeClr val="tx1"/>
        </a:solidFill>
        <a:latin typeface="+mn-lt"/>
        <a:ea typeface="+mn-ea"/>
        <a:cs typeface="+mn-cs"/>
      </a:defRPr>
    </a:lvl5pPr>
    <a:lvl6pPr marL="2040875" algn="l" defTabSz="816350" rtl="0" eaLnBrk="1" latinLnBrk="0" hangingPunct="1">
      <a:defRPr sz="1607" kern="1200">
        <a:solidFill>
          <a:schemeClr val="tx1"/>
        </a:solidFill>
        <a:latin typeface="+mn-lt"/>
        <a:ea typeface="+mn-ea"/>
        <a:cs typeface="+mn-cs"/>
      </a:defRPr>
    </a:lvl6pPr>
    <a:lvl7pPr marL="2449049" algn="l" defTabSz="816350" rtl="0" eaLnBrk="1" latinLnBrk="0" hangingPunct="1">
      <a:defRPr sz="1607" kern="1200">
        <a:solidFill>
          <a:schemeClr val="tx1"/>
        </a:solidFill>
        <a:latin typeface="+mn-lt"/>
        <a:ea typeface="+mn-ea"/>
        <a:cs typeface="+mn-cs"/>
      </a:defRPr>
    </a:lvl7pPr>
    <a:lvl8pPr marL="2857225" algn="l" defTabSz="816350" rtl="0" eaLnBrk="1" latinLnBrk="0" hangingPunct="1">
      <a:defRPr sz="1607" kern="1200">
        <a:solidFill>
          <a:schemeClr val="tx1"/>
        </a:solidFill>
        <a:latin typeface="+mn-lt"/>
        <a:ea typeface="+mn-ea"/>
        <a:cs typeface="+mn-cs"/>
      </a:defRPr>
    </a:lvl8pPr>
    <a:lvl9pPr marL="3265399" algn="l" defTabSz="816350" rtl="0" eaLnBrk="1" latinLnBrk="0" hangingPunct="1">
      <a:defRPr sz="160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880" userDrawn="1">
          <p15:clr>
            <a:srgbClr val="A4A3A4"/>
          </p15:clr>
        </p15:guide>
        <p15:guide id="3" orient="horz" pos="2358" userDrawn="1">
          <p15:clr>
            <a:srgbClr val="A4A3A4"/>
          </p15:clr>
        </p15:guide>
        <p15:guide id="4" orient="horz" pos="2868">
          <p15:clr>
            <a:srgbClr val="A4A3A4"/>
          </p15:clr>
        </p15:guide>
        <p15:guide id="5" pos="2863">
          <p15:clr>
            <a:srgbClr val="A4A3A4"/>
          </p15:clr>
        </p15:guide>
        <p15:guide id="6" pos="28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0099CC"/>
    <a:srgbClr val="262087"/>
    <a:srgbClr val="F2F8EC"/>
    <a:srgbClr val="DBECCC"/>
    <a:srgbClr val="009999"/>
    <a:srgbClr val="333399"/>
    <a:srgbClr val="33A0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10" autoAdjust="0"/>
    <p:restoredTop sz="88014" autoAdjust="0"/>
  </p:normalViewPr>
  <p:slideViewPr>
    <p:cSldViewPr snapToGrid="0">
      <p:cViewPr varScale="1">
        <p:scale>
          <a:sx n="128" d="100"/>
          <a:sy n="128" d="100"/>
        </p:scale>
        <p:origin x="330" y="114"/>
      </p:cViewPr>
      <p:guideLst>
        <p:guide pos="2880"/>
        <p:guide orient="horz" pos="2358"/>
        <p:guide orient="horz" pos="2868"/>
        <p:guide pos="2863"/>
        <p:guide pos="2856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4BE59B-83DC-497E-80E3-6C1CE0046E51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49D58C6-047C-4CEB-92E9-8EC43FA29AC4}">
      <dgm:prSet phldrT="[Text]"/>
      <dgm:spPr/>
      <dgm:t>
        <a:bodyPr/>
        <a:lstStyle/>
        <a:p>
          <a:r>
            <a:rPr lang="en-US" dirty="0"/>
            <a:t>$30,000</a:t>
          </a:r>
        </a:p>
      </dgm:t>
    </dgm:pt>
    <dgm:pt modelId="{787151FE-4C3B-4770-9F6E-51FFA7249A5A}" type="parTrans" cxnId="{511EF2EB-389F-4B8C-B5CB-DEE48AFF6CAC}">
      <dgm:prSet/>
      <dgm:spPr/>
      <dgm:t>
        <a:bodyPr/>
        <a:lstStyle/>
        <a:p>
          <a:endParaRPr lang="en-US"/>
        </a:p>
      </dgm:t>
    </dgm:pt>
    <dgm:pt modelId="{5A25F0A1-C44E-4A66-969F-E2776DF16F2D}" type="sibTrans" cxnId="{511EF2EB-389F-4B8C-B5CB-DEE48AFF6CAC}">
      <dgm:prSet/>
      <dgm:spPr/>
      <dgm:t>
        <a:bodyPr/>
        <a:lstStyle/>
        <a:p>
          <a:endParaRPr lang="en-US"/>
        </a:p>
      </dgm:t>
    </dgm:pt>
    <dgm:pt modelId="{9DF0411F-177D-4509-ACD3-9FACF8B5EBE0}">
      <dgm:prSet phldrT="[Text]"/>
      <dgm:spPr/>
      <dgm:t>
        <a:bodyPr/>
        <a:lstStyle/>
        <a:p>
          <a:r>
            <a:rPr lang="en-US" dirty="0"/>
            <a:t>Open Enrollment</a:t>
          </a:r>
        </a:p>
      </dgm:t>
    </dgm:pt>
    <dgm:pt modelId="{118D67E2-29A5-456C-A5BA-EB73CA5F66AE}" type="parTrans" cxnId="{F340A657-BD48-4F54-83A1-9D391B3FC0A7}">
      <dgm:prSet/>
      <dgm:spPr/>
      <dgm:t>
        <a:bodyPr/>
        <a:lstStyle/>
        <a:p>
          <a:endParaRPr lang="en-US"/>
        </a:p>
      </dgm:t>
    </dgm:pt>
    <dgm:pt modelId="{C7CED85D-A115-4DE1-88B3-16B568E4C77A}" type="sibTrans" cxnId="{F340A657-BD48-4F54-83A1-9D391B3FC0A7}">
      <dgm:prSet/>
      <dgm:spPr/>
      <dgm:t>
        <a:bodyPr/>
        <a:lstStyle/>
        <a:p>
          <a:endParaRPr lang="en-US"/>
        </a:p>
      </dgm:t>
    </dgm:pt>
    <dgm:pt modelId="{2A029004-C194-4A26-9446-16C078C8C47B}">
      <dgm:prSet phldrT="[Text]"/>
      <dgm:spPr/>
      <dgm:t>
        <a:bodyPr/>
        <a:lstStyle/>
        <a:p>
          <a:r>
            <a:rPr lang="en-US" dirty="0"/>
            <a:t>Medicaid</a:t>
          </a:r>
        </a:p>
      </dgm:t>
    </dgm:pt>
    <dgm:pt modelId="{0FB126AD-91CB-44B9-B451-E5E4B6878EBC}" type="parTrans" cxnId="{92697DCD-A1A8-4633-A13C-EB09ABCDE832}">
      <dgm:prSet/>
      <dgm:spPr/>
      <dgm:t>
        <a:bodyPr/>
        <a:lstStyle/>
        <a:p>
          <a:endParaRPr lang="en-US"/>
        </a:p>
      </dgm:t>
    </dgm:pt>
    <dgm:pt modelId="{C658484A-DD81-4EBC-A70A-085590A61B09}" type="sibTrans" cxnId="{92697DCD-A1A8-4633-A13C-EB09ABCDE832}">
      <dgm:prSet/>
      <dgm:spPr/>
      <dgm:t>
        <a:bodyPr/>
        <a:lstStyle/>
        <a:p>
          <a:endParaRPr lang="en-US"/>
        </a:p>
      </dgm:t>
    </dgm:pt>
    <dgm:pt modelId="{3ABD3E1A-D646-417F-B3F1-852F3E38E88C}">
      <dgm:prSet phldrT="[Text]"/>
      <dgm:spPr/>
      <dgm:t>
        <a:bodyPr/>
        <a:lstStyle/>
        <a:p>
          <a:r>
            <a:rPr lang="en-US" dirty="0"/>
            <a:t>Special Ed Categorical Aid</a:t>
          </a:r>
        </a:p>
      </dgm:t>
    </dgm:pt>
    <dgm:pt modelId="{BE4961FB-0071-4C14-BB8C-6EE074DD5FF2}" type="parTrans" cxnId="{9D83D964-3A22-4642-9CE3-47D3653C3706}">
      <dgm:prSet/>
      <dgm:spPr/>
      <dgm:t>
        <a:bodyPr/>
        <a:lstStyle/>
        <a:p>
          <a:endParaRPr lang="en-US"/>
        </a:p>
      </dgm:t>
    </dgm:pt>
    <dgm:pt modelId="{552564CD-80DA-4F89-AC39-9B91829F460B}" type="sibTrans" cxnId="{9D83D964-3A22-4642-9CE3-47D3653C3706}">
      <dgm:prSet/>
      <dgm:spPr/>
      <dgm:t>
        <a:bodyPr/>
        <a:lstStyle/>
        <a:p>
          <a:endParaRPr lang="en-US"/>
        </a:p>
      </dgm:t>
    </dgm:pt>
    <dgm:pt modelId="{F42A2A14-927B-416F-B55D-56D0804342D5}">
      <dgm:prSet phldrT="[Text]"/>
      <dgm:spPr/>
      <dgm:t>
        <a:bodyPr/>
        <a:lstStyle/>
        <a:p>
          <a:r>
            <a:rPr lang="en-US" dirty="0"/>
            <a:t>IDEA</a:t>
          </a:r>
        </a:p>
      </dgm:t>
    </dgm:pt>
    <dgm:pt modelId="{D87FB3B8-726B-4807-91A4-41038A805FB7}" type="parTrans" cxnId="{F81FBA5A-CE0A-49B8-98CD-DB44AB1177E7}">
      <dgm:prSet/>
      <dgm:spPr/>
      <dgm:t>
        <a:bodyPr/>
        <a:lstStyle/>
        <a:p>
          <a:endParaRPr lang="en-US"/>
        </a:p>
      </dgm:t>
    </dgm:pt>
    <dgm:pt modelId="{780AF1C8-639B-46A2-9B56-F7E7825DD89C}" type="sibTrans" cxnId="{F81FBA5A-CE0A-49B8-98CD-DB44AB1177E7}">
      <dgm:prSet/>
      <dgm:spPr/>
      <dgm:t>
        <a:bodyPr/>
        <a:lstStyle/>
        <a:p>
          <a:endParaRPr lang="en-US"/>
        </a:p>
      </dgm:t>
    </dgm:pt>
    <dgm:pt modelId="{A948ED7C-9959-40C2-B533-B35464041B7F}">
      <dgm:prSet phldrT="[Text]"/>
      <dgm:spPr/>
      <dgm:t>
        <a:bodyPr/>
        <a:lstStyle/>
        <a:p>
          <a:endParaRPr lang="en-US"/>
        </a:p>
      </dgm:t>
    </dgm:pt>
    <dgm:pt modelId="{40634938-5D47-4131-9FBF-992C8523A5C3}" type="parTrans" cxnId="{FA191029-714A-4AC3-917A-4994FCA17345}">
      <dgm:prSet custAng="10800000"/>
      <dgm:spPr/>
      <dgm:t>
        <a:bodyPr/>
        <a:lstStyle/>
        <a:p>
          <a:endParaRPr lang="en-US"/>
        </a:p>
      </dgm:t>
    </dgm:pt>
    <dgm:pt modelId="{C5136D52-D1F8-469D-A4EF-43C616024A06}" type="sibTrans" cxnId="{FA191029-714A-4AC3-917A-4994FCA17345}">
      <dgm:prSet/>
      <dgm:spPr/>
      <dgm:t>
        <a:bodyPr/>
        <a:lstStyle/>
        <a:p>
          <a:endParaRPr lang="en-US"/>
        </a:p>
      </dgm:t>
    </dgm:pt>
    <dgm:pt modelId="{9FA45687-C6A3-45E8-88EF-785DD5D99D0E}" type="pres">
      <dgm:prSet presAssocID="{F24BE59B-83DC-497E-80E3-6C1CE0046E51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3EECE99B-2EF5-46D8-B352-DDB4E0CE9264}" type="pres">
      <dgm:prSet presAssocID="{F49D58C6-047C-4CEB-92E9-8EC43FA29AC4}" presName="centerShape" presStyleLbl="node0" presStyleIdx="0" presStyleCnt="1"/>
      <dgm:spPr/>
    </dgm:pt>
    <dgm:pt modelId="{DC5090BE-339F-46DF-9F4D-BD1A74D321DD}" type="pres">
      <dgm:prSet presAssocID="{118D67E2-29A5-456C-A5BA-EB73CA5F66AE}" presName="parTrans" presStyleLbl="sibTrans2D1" presStyleIdx="0" presStyleCnt="4" custFlipVert="1" custFlipHor="1" custScaleX="105327" custScaleY="101609"/>
      <dgm:spPr/>
    </dgm:pt>
    <dgm:pt modelId="{737BCEC6-5E9B-4DD4-ACF8-4C8D63753842}" type="pres">
      <dgm:prSet presAssocID="{118D67E2-29A5-456C-A5BA-EB73CA5F66AE}" presName="connectorText" presStyleLbl="sibTrans2D1" presStyleIdx="0" presStyleCnt="4"/>
      <dgm:spPr/>
    </dgm:pt>
    <dgm:pt modelId="{105F9A7C-01DC-45F9-87C2-FE178286585D}" type="pres">
      <dgm:prSet presAssocID="{9DF0411F-177D-4509-ACD3-9FACF8B5EBE0}" presName="node" presStyleLbl="node1" presStyleIdx="0" presStyleCnt="4">
        <dgm:presLayoutVars>
          <dgm:bulletEnabled val="1"/>
        </dgm:presLayoutVars>
      </dgm:prSet>
      <dgm:spPr/>
    </dgm:pt>
    <dgm:pt modelId="{AC5B9F78-5CB1-421E-9166-EEBA4828059A}" type="pres">
      <dgm:prSet presAssocID="{0FB126AD-91CB-44B9-B451-E5E4B6878EBC}" presName="parTrans" presStyleLbl="sibTrans2D1" presStyleIdx="1" presStyleCnt="4" custAng="10800000"/>
      <dgm:spPr/>
    </dgm:pt>
    <dgm:pt modelId="{0375BF1E-10B9-4719-8667-B7EECDCD6A0B}" type="pres">
      <dgm:prSet presAssocID="{0FB126AD-91CB-44B9-B451-E5E4B6878EBC}" presName="connectorText" presStyleLbl="sibTrans2D1" presStyleIdx="1" presStyleCnt="4"/>
      <dgm:spPr/>
    </dgm:pt>
    <dgm:pt modelId="{1CB7AC8E-5257-40B3-912B-A9FA709473A1}" type="pres">
      <dgm:prSet presAssocID="{2A029004-C194-4A26-9446-16C078C8C47B}" presName="node" presStyleLbl="node1" presStyleIdx="1" presStyleCnt="4">
        <dgm:presLayoutVars>
          <dgm:bulletEnabled val="1"/>
        </dgm:presLayoutVars>
      </dgm:prSet>
      <dgm:spPr/>
    </dgm:pt>
    <dgm:pt modelId="{93945A04-4DEE-4F43-A5D2-3B26CAF11AC5}" type="pres">
      <dgm:prSet presAssocID="{BE4961FB-0071-4C14-BB8C-6EE074DD5FF2}" presName="parTrans" presStyleLbl="sibTrans2D1" presStyleIdx="2" presStyleCnt="4" custFlipVert="1" custFlipHor="0" custScaleX="103517" custScaleY="93830"/>
      <dgm:spPr/>
    </dgm:pt>
    <dgm:pt modelId="{D4530E3C-1502-4CFC-A1FE-AD5EA1894888}" type="pres">
      <dgm:prSet presAssocID="{BE4961FB-0071-4C14-BB8C-6EE074DD5FF2}" presName="connectorText" presStyleLbl="sibTrans2D1" presStyleIdx="2" presStyleCnt="4"/>
      <dgm:spPr/>
    </dgm:pt>
    <dgm:pt modelId="{4B959205-1176-43BB-9214-8C10F0023F99}" type="pres">
      <dgm:prSet presAssocID="{3ABD3E1A-D646-417F-B3F1-852F3E38E88C}" presName="node" presStyleLbl="node1" presStyleIdx="2" presStyleCnt="4">
        <dgm:presLayoutVars>
          <dgm:bulletEnabled val="1"/>
        </dgm:presLayoutVars>
      </dgm:prSet>
      <dgm:spPr/>
    </dgm:pt>
    <dgm:pt modelId="{40B0A0BD-F92B-4115-9498-4A0D702CAEC3}" type="pres">
      <dgm:prSet presAssocID="{D87FB3B8-726B-4807-91A4-41038A805FB7}" presName="parTrans" presStyleLbl="sibTrans2D1" presStyleIdx="3" presStyleCnt="4" custAng="10800000"/>
      <dgm:spPr/>
    </dgm:pt>
    <dgm:pt modelId="{6A620358-6637-46D0-BC0E-3C23939DE033}" type="pres">
      <dgm:prSet presAssocID="{D87FB3B8-726B-4807-91A4-41038A805FB7}" presName="connectorText" presStyleLbl="sibTrans2D1" presStyleIdx="3" presStyleCnt="4"/>
      <dgm:spPr/>
    </dgm:pt>
    <dgm:pt modelId="{4AB59BDE-346C-4E33-B964-7392543F287E}" type="pres">
      <dgm:prSet presAssocID="{F42A2A14-927B-416F-B55D-56D0804342D5}" presName="node" presStyleLbl="node1" presStyleIdx="3" presStyleCnt="4">
        <dgm:presLayoutVars>
          <dgm:bulletEnabled val="1"/>
        </dgm:presLayoutVars>
      </dgm:prSet>
      <dgm:spPr/>
    </dgm:pt>
  </dgm:ptLst>
  <dgm:cxnLst>
    <dgm:cxn modelId="{656CFF19-D32C-4ACD-8CB8-2920B653D0EB}" type="presOf" srcId="{0FB126AD-91CB-44B9-B451-E5E4B6878EBC}" destId="{0375BF1E-10B9-4719-8667-B7EECDCD6A0B}" srcOrd="1" destOrd="0" presId="urn:microsoft.com/office/officeart/2005/8/layout/radial5"/>
    <dgm:cxn modelId="{FA191029-714A-4AC3-917A-4994FCA17345}" srcId="{F24BE59B-83DC-497E-80E3-6C1CE0046E51}" destId="{A948ED7C-9959-40C2-B533-B35464041B7F}" srcOrd="1" destOrd="0" parTransId="{40634938-5D47-4131-9FBF-992C8523A5C3}" sibTransId="{C5136D52-D1F8-469D-A4EF-43C616024A06}"/>
    <dgm:cxn modelId="{8CCB2D2B-E22E-4567-B763-27D9F37BF00A}" type="presOf" srcId="{118D67E2-29A5-456C-A5BA-EB73CA5F66AE}" destId="{737BCEC6-5E9B-4DD4-ACF8-4C8D63753842}" srcOrd="1" destOrd="0" presId="urn:microsoft.com/office/officeart/2005/8/layout/radial5"/>
    <dgm:cxn modelId="{E0D7863B-8EF3-412A-913B-FCAF783561F0}" type="presOf" srcId="{0FB126AD-91CB-44B9-B451-E5E4B6878EBC}" destId="{AC5B9F78-5CB1-421E-9166-EEBA4828059A}" srcOrd="0" destOrd="0" presId="urn:microsoft.com/office/officeart/2005/8/layout/radial5"/>
    <dgm:cxn modelId="{9D83D964-3A22-4642-9CE3-47D3653C3706}" srcId="{F49D58C6-047C-4CEB-92E9-8EC43FA29AC4}" destId="{3ABD3E1A-D646-417F-B3F1-852F3E38E88C}" srcOrd="2" destOrd="0" parTransId="{BE4961FB-0071-4C14-BB8C-6EE074DD5FF2}" sibTransId="{552564CD-80DA-4F89-AC39-9B91829F460B}"/>
    <dgm:cxn modelId="{18F9CF6C-9F66-433C-AA08-80384ADB0E0B}" type="presOf" srcId="{F24BE59B-83DC-497E-80E3-6C1CE0046E51}" destId="{9FA45687-C6A3-45E8-88EF-785DD5D99D0E}" srcOrd="0" destOrd="0" presId="urn:microsoft.com/office/officeart/2005/8/layout/radial5"/>
    <dgm:cxn modelId="{F7A7F54D-5B9C-4D50-9D87-CFC02F0F91B5}" type="presOf" srcId="{3ABD3E1A-D646-417F-B3F1-852F3E38E88C}" destId="{4B959205-1176-43BB-9214-8C10F0023F99}" srcOrd="0" destOrd="0" presId="urn:microsoft.com/office/officeart/2005/8/layout/radial5"/>
    <dgm:cxn modelId="{4F0A1D56-1D02-47AA-9D32-E2E8EC8DDE44}" type="presOf" srcId="{118D67E2-29A5-456C-A5BA-EB73CA5F66AE}" destId="{DC5090BE-339F-46DF-9F4D-BD1A74D321DD}" srcOrd="0" destOrd="0" presId="urn:microsoft.com/office/officeart/2005/8/layout/radial5"/>
    <dgm:cxn modelId="{F340A657-BD48-4F54-83A1-9D391B3FC0A7}" srcId="{F49D58C6-047C-4CEB-92E9-8EC43FA29AC4}" destId="{9DF0411F-177D-4509-ACD3-9FACF8B5EBE0}" srcOrd="0" destOrd="0" parTransId="{118D67E2-29A5-456C-A5BA-EB73CA5F66AE}" sibTransId="{C7CED85D-A115-4DE1-88B3-16B568E4C77A}"/>
    <dgm:cxn modelId="{9BEF3E5A-F848-4D48-9D60-E5FDB0D62239}" type="presOf" srcId="{9DF0411F-177D-4509-ACD3-9FACF8B5EBE0}" destId="{105F9A7C-01DC-45F9-87C2-FE178286585D}" srcOrd="0" destOrd="0" presId="urn:microsoft.com/office/officeart/2005/8/layout/radial5"/>
    <dgm:cxn modelId="{ADDDB47A-13C9-4C17-9151-386961CF74FE}" type="presOf" srcId="{D87FB3B8-726B-4807-91A4-41038A805FB7}" destId="{6A620358-6637-46D0-BC0E-3C23939DE033}" srcOrd="1" destOrd="0" presId="urn:microsoft.com/office/officeart/2005/8/layout/radial5"/>
    <dgm:cxn modelId="{F81FBA5A-CE0A-49B8-98CD-DB44AB1177E7}" srcId="{F49D58C6-047C-4CEB-92E9-8EC43FA29AC4}" destId="{F42A2A14-927B-416F-B55D-56D0804342D5}" srcOrd="3" destOrd="0" parTransId="{D87FB3B8-726B-4807-91A4-41038A805FB7}" sibTransId="{780AF1C8-639B-46A2-9B56-F7E7825DD89C}"/>
    <dgm:cxn modelId="{BF679683-C6A1-48A9-8714-129F9C124628}" type="presOf" srcId="{BE4961FB-0071-4C14-BB8C-6EE074DD5FF2}" destId="{93945A04-4DEE-4F43-A5D2-3B26CAF11AC5}" srcOrd="0" destOrd="0" presId="urn:microsoft.com/office/officeart/2005/8/layout/radial5"/>
    <dgm:cxn modelId="{ED545584-27F8-4E47-86BE-5DFA137CB4C0}" type="presOf" srcId="{BE4961FB-0071-4C14-BB8C-6EE074DD5FF2}" destId="{D4530E3C-1502-4CFC-A1FE-AD5EA1894888}" srcOrd="1" destOrd="0" presId="urn:microsoft.com/office/officeart/2005/8/layout/radial5"/>
    <dgm:cxn modelId="{2CBD7089-D9F2-4252-B461-3C88C6751943}" type="presOf" srcId="{D87FB3B8-726B-4807-91A4-41038A805FB7}" destId="{40B0A0BD-F92B-4115-9498-4A0D702CAEC3}" srcOrd="0" destOrd="0" presId="urn:microsoft.com/office/officeart/2005/8/layout/radial5"/>
    <dgm:cxn modelId="{92697DCD-A1A8-4633-A13C-EB09ABCDE832}" srcId="{F49D58C6-047C-4CEB-92E9-8EC43FA29AC4}" destId="{2A029004-C194-4A26-9446-16C078C8C47B}" srcOrd="1" destOrd="0" parTransId="{0FB126AD-91CB-44B9-B451-E5E4B6878EBC}" sibTransId="{C658484A-DD81-4EBC-A70A-085590A61B09}"/>
    <dgm:cxn modelId="{A783E6D1-8A8E-49B3-A430-453F25806AEF}" type="presOf" srcId="{F42A2A14-927B-416F-B55D-56D0804342D5}" destId="{4AB59BDE-346C-4E33-B964-7392543F287E}" srcOrd="0" destOrd="0" presId="urn:microsoft.com/office/officeart/2005/8/layout/radial5"/>
    <dgm:cxn modelId="{511EF2EB-389F-4B8C-B5CB-DEE48AFF6CAC}" srcId="{F24BE59B-83DC-497E-80E3-6C1CE0046E51}" destId="{F49D58C6-047C-4CEB-92E9-8EC43FA29AC4}" srcOrd="0" destOrd="0" parTransId="{787151FE-4C3B-4770-9F6E-51FFA7249A5A}" sibTransId="{5A25F0A1-C44E-4A66-969F-E2776DF16F2D}"/>
    <dgm:cxn modelId="{276A5FF5-B6A7-40DA-B0BC-468ADEBBDFFE}" type="presOf" srcId="{2A029004-C194-4A26-9446-16C078C8C47B}" destId="{1CB7AC8E-5257-40B3-912B-A9FA709473A1}" srcOrd="0" destOrd="0" presId="urn:microsoft.com/office/officeart/2005/8/layout/radial5"/>
    <dgm:cxn modelId="{6C9BEEFA-6F52-4929-9B27-F49F321F5549}" type="presOf" srcId="{F49D58C6-047C-4CEB-92E9-8EC43FA29AC4}" destId="{3EECE99B-2EF5-46D8-B352-DDB4E0CE9264}" srcOrd="0" destOrd="0" presId="urn:microsoft.com/office/officeart/2005/8/layout/radial5"/>
    <dgm:cxn modelId="{444D6049-C180-492F-9D8D-03A56A5A1F26}" type="presParOf" srcId="{9FA45687-C6A3-45E8-88EF-785DD5D99D0E}" destId="{3EECE99B-2EF5-46D8-B352-DDB4E0CE9264}" srcOrd="0" destOrd="0" presId="urn:microsoft.com/office/officeart/2005/8/layout/radial5"/>
    <dgm:cxn modelId="{D02C1FFA-9D64-4B38-B41C-DA9C54284D68}" type="presParOf" srcId="{9FA45687-C6A3-45E8-88EF-785DD5D99D0E}" destId="{DC5090BE-339F-46DF-9F4D-BD1A74D321DD}" srcOrd="1" destOrd="0" presId="urn:microsoft.com/office/officeart/2005/8/layout/radial5"/>
    <dgm:cxn modelId="{948FC9B6-C3E9-45ED-BBEA-8855086BEC38}" type="presParOf" srcId="{DC5090BE-339F-46DF-9F4D-BD1A74D321DD}" destId="{737BCEC6-5E9B-4DD4-ACF8-4C8D63753842}" srcOrd="0" destOrd="0" presId="urn:microsoft.com/office/officeart/2005/8/layout/radial5"/>
    <dgm:cxn modelId="{CADEB497-9866-4103-80B7-4E5135F15827}" type="presParOf" srcId="{9FA45687-C6A3-45E8-88EF-785DD5D99D0E}" destId="{105F9A7C-01DC-45F9-87C2-FE178286585D}" srcOrd="2" destOrd="0" presId="urn:microsoft.com/office/officeart/2005/8/layout/radial5"/>
    <dgm:cxn modelId="{0F7EE8D4-0EFC-4452-A543-3E15818EF2E8}" type="presParOf" srcId="{9FA45687-C6A3-45E8-88EF-785DD5D99D0E}" destId="{AC5B9F78-5CB1-421E-9166-EEBA4828059A}" srcOrd="3" destOrd="0" presId="urn:microsoft.com/office/officeart/2005/8/layout/radial5"/>
    <dgm:cxn modelId="{583F1730-F33B-4338-90D2-B6216F220BD7}" type="presParOf" srcId="{AC5B9F78-5CB1-421E-9166-EEBA4828059A}" destId="{0375BF1E-10B9-4719-8667-B7EECDCD6A0B}" srcOrd="0" destOrd="0" presId="urn:microsoft.com/office/officeart/2005/8/layout/radial5"/>
    <dgm:cxn modelId="{7C7C7A3C-42FF-4401-A572-A3BA5A76A067}" type="presParOf" srcId="{9FA45687-C6A3-45E8-88EF-785DD5D99D0E}" destId="{1CB7AC8E-5257-40B3-912B-A9FA709473A1}" srcOrd="4" destOrd="0" presId="urn:microsoft.com/office/officeart/2005/8/layout/radial5"/>
    <dgm:cxn modelId="{D61DF9E2-3961-4ACF-BF04-302EC934CFBE}" type="presParOf" srcId="{9FA45687-C6A3-45E8-88EF-785DD5D99D0E}" destId="{93945A04-4DEE-4F43-A5D2-3B26CAF11AC5}" srcOrd="5" destOrd="0" presId="urn:microsoft.com/office/officeart/2005/8/layout/radial5"/>
    <dgm:cxn modelId="{209E0657-7327-4EB9-8F6E-1C330107A05F}" type="presParOf" srcId="{93945A04-4DEE-4F43-A5D2-3B26CAF11AC5}" destId="{D4530E3C-1502-4CFC-A1FE-AD5EA1894888}" srcOrd="0" destOrd="0" presId="urn:microsoft.com/office/officeart/2005/8/layout/radial5"/>
    <dgm:cxn modelId="{749ED764-156B-443C-ACA0-B1F929817A0F}" type="presParOf" srcId="{9FA45687-C6A3-45E8-88EF-785DD5D99D0E}" destId="{4B959205-1176-43BB-9214-8C10F0023F99}" srcOrd="6" destOrd="0" presId="urn:microsoft.com/office/officeart/2005/8/layout/radial5"/>
    <dgm:cxn modelId="{9D6A6482-CD25-4809-81F2-8E48FF502B60}" type="presParOf" srcId="{9FA45687-C6A3-45E8-88EF-785DD5D99D0E}" destId="{40B0A0BD-F92B-4115-9498-4A0D702CAEC3}" srcOrd="7" destOrd="0" presId="urn:microsoft.com/office/officeart/2005/8/layout/radial5"/>
    <dgm:cxn modelId="{002E235D-B35B-41DE-AC47-11DEE22F4A65}" type="presParOf" srcId="{40B0A0BD-F92B-4115-9498-4A0D702CAEC3}" destId="{6A620358-6637-46D0-BC0E-3C23939DE033}" srcOrd="0" destOrd="0" presId="urn:microsoft.com/office/officeart/2005/8/layout/radial5"/>
    <dgm:cxn modelId="{C4C1F043-0A5A-416E-93E5-25C4CC61EEF7}" type="presParOf" srcId="{9FA45687-C6A3-45E8-88EF-785DD5D99D0E}" destId="{4AB59BDE-346C-4E33-B964-7392543F287E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ECE99B-2EF5-46D8-B352-DDB4E0CE9264}">
      <dsp:nvSpPr>
        <dsp:cNvPr id="0" name=""/>
        <dsp:cNvSpPr/>
      </dsp:nvSpPr>
      <dsp:spPr>
        <a:xfrm>
          <a:off x="2226671" y="1229209"/>
          <a:ext cx="744233" cy="7442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$30,000</a:t>
          </a:r>
        </a:p>
      </dsp:txBody>
      <dsp:txXfrm>
        <a:off x="2335661" y="1338199"/>
        <a:ext cx="526253" cy="526253"/>
      </dsp:txXfrm>
    </dsp:sp>
    <dsp:sp modelId="{DC5090BE-339F-46DF-9F4D-BD1A74D321DD}">
      <dsp:nvSpPr>
        <dsp:cNvPr id="0" name=""/>
        <dsp:cNvSpPr/>
      </dsp:nvSpPr>
      <dsp:spPr>
        <a:xfrm rot="16200000" flipH="1" flipV="1">
          <a:off x="2514943" y="954964"/>
          <a:ext cx="167689" cy="2571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 rot="-10800000">
        <a:off x="2540097" y="981233"/>
        <a:ext cx="117382" cy="154266"/>
      </dsp:txXfrm>
    </dsp:sp>
    <dsp:sp modelId="{105F9A7C-01DC-45F9-87C2-FE178286585D}">
      <dsp:nvSpPr>
        <dsp:cNvPr id="0" name=""/>
        <dsp:cNvSpPr/>
      </dsp:nvSpPr>
      <dsp:spPr>
        <a:xfrm>
          <a:off x="2136549" y="4340"/>
          <a:ext cx="924477" cy="9244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Open Enrollment</a:t>
          </a:r>
        </a:p>
      </dsp:txBody>
      <dsp:txXfrm>
        <a:off x="2271936" y="139727"/>
        <a:ext cx="653703" cy="653703"/>
      </dsp:txXfrm>
    </dsp:sp>
    <dsp:sp modelId="{AC5B9F78-5CB1-421E-9166-EEBA4828059A}">
      <dsp:nvSpPr>
        <dsp:cNvPr id="0" name=""/>
        <dsp:cNvSpPr/>
      </dsp:nvSpPr>
      <dsp:spPr>
        <a:xfrm rot="10800000">
          <a:off x="3036991" y="1474806"/>
          <a:ext cx="159208" cy="25303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>
        <a:off x="3084753" y="1525414"/>
        <a:ext cx="111446" cy="151823"/>
      </dsp:txXfrm>
    </dsp:sp>
    <dsp:sp modelId="{1CB7AC8E-5257-40B3-912B-A9FA709473A1}">
      <dsp:nvSpPr>
        <dsp:cNvPr id="0" name=""/>
        <dsp:cNvSpPr/>
      </dsp:nvSpPr>
      <dsp:spPr>
        <a:xfrm>
          <a:off x="3271297" y="1139087"/>
          <a:ext cx="924477" cy="9244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Medicaid</a:t>
          </a:r>
        </a:p>
      </dsp:txBody>
      <dsp:txXfrm>
        <a:off x="3406684" y="1274474"/>
        <a:ext cx="653703" cy="653703"/>
      </dsp:txXfrm>
    </dsp:sp>
    <dsp:sp modelId="{93945A04-4DEE-4F43-A5D2-3B26CAF11AC5}">
      <dsp:nvSpPr>
        <dsp:cNvPr id="0" name=""/>
        <dsp:cNvSpPr/>
      </dsp:nvSpPr>
      <dsp:spPr>
        <a:xfrm rot="16200000" flipV="1">
          <a:off x="2516384" y="2000420"/>
          <a:ext cx="164807" cy="2374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 rot="-10800000">
        <a:off x="2541105" y="2072626"/>
        <a:ext cx="115365" cy="142456"/>
      </dsp:txXfrm>
    </dsp:sp>
    <dsp:sp modelId="{4B959205-1176-43BB-9214-8C10F0023F99}">
      <dsp:nvSpPr>
        <dsp:cNvPr id="0" name=""/>
        <dsp:cNvSpPr/>
      </dsp:nvSpPr>
      <dsp:spPr>
        <a:xfrm>
          <a:off x="2136549" y="2273835"/>
          <a:ext cx="924477" cy="9244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Special Ed Categorical Aid</a:t>
          </a:r>
        </a:p>
      </dsp:txBody>
      <dsp:txXfrm>
        <a:off x="2271936" y="2409222"/>
        <a:ext cx="653703" cy="653703"/>
      </dsp:txXfrm>
    </dsp:sp>
    <dsp:sp modelId="{40B0A0BD-F92B-4115-9498-4A0D702CAEC3}">
      <dsp:nvSpPr>
        <dsp:cNvPr id="0" name=""/>
        <dsp:cNvSpPr/>
      </dsp:nvSpPr>
      <dsp:spPr>
        <a:xfrm>
          <a:off x="2001377" y="1474806"/>
          <a:ext cx="159208" cy="25303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 rot="10800000">
        <a:off x="2001377" y="1525414"/>
        <a:ext cx="111446" cy="151823"/>
      </dsp:txXfrm>
    </dsp:sp>
    <dsp:sp modelId="{4AB59BDE-346C-4E33-B964-7392543F287E}">
      <dsp:nvSpPr>
        <dsp:cNvPr id="0" name=""/>
        <dsp:cNvSpPr/>
      </dsp:nvSpPr>
      <dsp:spPr>
        <a:xfrm>
          <a:off x="1001802" y="1139087"/>
          <a:ext cx="924477" cy="9244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IDEA</a:t>
          </a:r>
        </a:p>
      </dsp:txBody>
      <dsp:txXfrm>
        <a:off x="1137189" y="1274474"/>
        <a:ext cx="653703" cy="6537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2AB739-657D-440E-B385-D87EBA9661D7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82D893-0681-4D79-9774-0B89500DC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894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C0B75-816F-404A-84B5-B36F07560DEE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8819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Costs </a:t>
            </a:r>
            <a:r>
              <a:rPr lang="en-US" dirty="0"/>
              <a:t>reimbursed under the state special education and school age parents aid program; the federal Individual with Disabilities Education Act or other grant programs; federal Medicaid; revenue from an Open Enrollment transfer based on the exact cost of special education and related services. 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C0B75-816F-404A-84B5-B36F07560DEE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3832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C0B75-816F-404A-84B5-B36F07560DEE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3992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For a student to be eligible,</a:t>
            </a:r>
            <a:r>
              <a:rPr lang="en-US" baseline="0" dirty="0"/>
              <a:t> the applicant must have spent </a:t>
            </a:r>
            <a:r>
              <a:rPr lang="en-US" dirty="0"/>
              <a:t>more than $30,000 of non-administrative costs for providing special education and related services to a child; </a:t>
            </a:r>
            <a:r>
              <a:rPr lang="en-US" u="sng" dirty="0"/>
              <a:t>BUT</a:t>
            </a:r>
            <a:r>
              <a:rPr lang="en-US" dirty="0"/>
              <a:t> your revenues</a:t>
            </a:r>
            <a:r>
              <a:rPr lang="en-US" baseline="0" dirty="0"/>
              <a:t> count towards meeting that $30,000. If your revenues are less than $30,000, the difference is made up by pulling out of your eligible costs. If the revenues are more than $30,000, the total amount of revenues must be deducted out. and aid eligibility is based on 90% of the eligible costs.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C0B75-816F-404A-84B5-B36F07560DEE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4200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portion</a:t>
            </a:r>
            <a:r>
              <a:rPr lang="en-US" baseline="0" dirty="0"/>
              <a:t> will f</a:t>
            </a:r>
            <a:r>
              <a:rPr lang="en-US" dirty="0"/>
              <a:t>ocus</a:t>
            </a:r>
            <a:r>
              <a:rPr lang="en-US" baseline="0" dirty="0"/>
              <a:t> on governmental fund accounting implications. NOT government-wide as majority of District’s do not prepare government wide journal entries or financial statements.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174C2-87DC-4DA3-9D84-ECFFA76630D8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840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1364321" y="1293834"/>
            <a:ext cx="6311370" cy="126266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ts val="3820"/>
              </a:lnSpc>
              <a:buNone/>
              <a:defRPr sz="3600" baseline="0">
                <a:solidFill>
                  <a:srgbClr val="333399"/>
                </a:solidFill>
                <a:latin typeface="Lato Black" panose="020F0A02020204030203" pitchFamily="34" charset="0"/>
              </a:defRPr>
            </a:lvl1pPr>
            <a:lvl2pPr>
              <a:defRPr sz="2637">
                <a:solidFill>
                  <a:srgbClr val="333399"/>
                </a:solidFill>
                <a:latin typeface="+mj-lt"/>
              </a:defRPr>
            </a:lvl2pPr>
            <a:lvl3pPr>
              <a:defRPr sz="2637">
                <a:solidFill>
                  <a:srgbClr val="333399"/>
                </a:solidFill>
                <a:latin typeface="+mj-lt"/>
              </a:defRPr>
            </a:lvl3pPr>
            <a:lvl4pPr>
              <a:defRPr sz="2637">
                <a:solidFill>
                  <a:srgbClr val="333399"/>
                </a:solidFill>
                <a:latin typeface="+mj-lt"/>
              </a:defRPr>
            </a:lvl4pPr>
            <a:lvl5pPr>
              <a:defRPr sz="2637">
                <a:solidFill>
                  <a:srgbClr val="333399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Presentation Title</a:t>
            </a:r>
            <a:br>
              <a:rPr lang="en-US" dirty="0"/>
            </a:br>
            <a:r>
              <a:rPr lang="en-US" dirty="0"/>
              <a:t>Slide Master</a:t>
            </a:r>
          </a:p>
        </p:txBody>
      </p:sp>
      <p:sp>
        <p:nvSpPr>
          <p:cNvPr id="12" name="Text Placeholder 16"/>
          <p:cNvSpPr>
            <a:spLocks noGrp="1"/>
          </p:cNvSpPr>
          <p:nvPr>
            <p:ph type="body" sz="quarter" idx="11" hasCustomPrompt="1"/>
          </p:nvPr>
        </p:nvSpPr>
        <p:spPr>
          <a:xfrm>
            <a:off x="5458013" y="3035370"/>
            <a:ext cx="2228771" cy="112387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800"/>
            </a:lvl1pPr>
            <a:lvl2pPr marL="342789" indent="0">
              <a:lnSpc>
                <a:spcPct val="100000"/>
              </a:lnSpc>
              <a:buNone/>
              <a:defRPr sz="1465"/>
            </a:lvl2pPr>
            <a:lvl3pPr marL="685578" indent="0">
              <a:lnSpc>
                <a:spcPct val="100000"/>
              </a:lnSpc>
              <a:buNone/>
              <a:defRPr sz="1465"/>
            </a:lvl3pPr>
            <a:lvl4pPr marL="1028367" indent="0">
              <a:lnSpc>
                <a:spcPct val="100000"/>
              </a:lnSpc>
              <a:buNone/>
              <a:defRPr sz="1465"/>
            </a:lvl4pPr>
            <a:lvl5pPr marL="1371156" indent="0">
              <a:lnSpc>
                <a:spcPct val="100000"/>
              </a:lnSpc>
              <a:buNone/>
              <a:defRPr sz="1465"/>
            </a:lvl5pPr>
          </a:lstStyle>
          <a:p>
            <a:pPr lvl="0"/>
            <a:r>
              <a:rPr lang="en-US" dirty="0"/>
              <a:t>Name of Presenter</a:t>
            </a:r>
            <a:br>
              <a:rPr lang="en-US" dirty="0"/>
            </a:br>
            <a:r>
              <a:rPr lang="en-US" dirty="0"/>
              <a:t>Title</a:t>
            </a:r>
            <a:br>
              <a:rPr lang="en-US" dirty="0"/>
            </a:br>
            <a:r>
              <a:rPr lang="en-US" dirty="0"/>
              <a:t>Date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1462E33-E1C6-244F-9B98-56E5FEAF610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" t="7103" r="1" b="14555"/>
          <a:stretch/>
        </p:blipFill>
        <p:spPr>
          <a:xfrm>
            <a:off x="-1" y="3248879"/>
            <a:ext cx="9144058" cy="189643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3D8496C-F8D7-024A-9E6F-0143E123EC6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141" y="4465217"/>
            <a:ext cx="2624950" cy="57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431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allAtOnce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1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3003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" t="7103" b="33564"/>
          <a:stretch/>
        </p:blipFill>
        <p:spPr>
          <a:xfrm>
            <a:off x="-8814" y="3710690"/>
            <a:ext cx="9152873" cy="1436291"/>
          </a:xfrm>
          <a:prstGeom prst="rect">
            <a:avLst/>
          </a:prstGeom>
        </p:spPr>
      </p:pic>
      <p:sp>
        <p:nvSpPr>
          <p:cNvPr id="6" name="Title 4"/>
          <p:cNvSpPr txBox="1">
            <a:spLocks/>
          </p:cNvSpPr>
          <p:nvPr userDrawn="1"/>
        </p:nvSpPr>
        <p:spPr bwMode="auto">
          <a:xfrm>
            <a:off x="-6304" y="0"/>
            <a:ext cx="9150304" cy="921657"/>
          </a:xfrm>
          <a:prstGeom prst="rect">
            <a:avLst/>
          </a:prstGeom>
          <a:solidFill>
            <a:srgbClr val="262087"/>
          </a:solidFill>
          <a:ln w="9525">
            <a:noFill/>
            <a:miter lim="800000"/>
            <a:headEnd/>
            <a:tailEnd/>
          </a:ln>
        </p:spPr>
        <p:txBody>
          <a:bodyPr vert="horz" wrap="square" lIns="66968" tIns="33484" rIns="66968" bIns="33484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1"/>
                </a:solidFill>
                <a:latin typeface="Gadget"/>
                <a:ea typeface="+mj-ea"/>
                <a:cs typeface="Gadget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sz="2344" dirty="0">
              <a:latin typeface="Lato Black" panose="020F0A02020204030203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921657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  <a:latin typeface="Lato Black" panose="020F0A02020204030203" pitchFamily="34" charset="0"/>
              </a:defRPr>
            </a:lvl1pPr>
          </a:lstStyle>
          <a:p>
            <a:pPr lvl="0"/>
            <a:r>
              <a:rPr lang="en-US" dirty="0"/>
              <a:t>Sample Text Slide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2052028" y="1197429"/>
            <a:ext cx="5046877" cy="2512779"/>
          </a:xfrm>
        </p:spPr>
        <p:txBody>
          <a:bodyPr>
            <a:normAutofit/>
          </a:bodyPr>
          <a:lstStyle>
            <a:lvl1pPr marL="342900" indent="-342900">
              <a:lnSpc>
                <a:spcPct val="150000"/>
              </a:lnSpc>
              <a:spcAft>
                <a:spcPts val="439"/>
              </a:spcAft>
              <a:buFont typeface="Arial"/>
              <a:buChar char="•"/>
              <a:defRPr sz="2400" b="1"/>
            </a:lvl1pPr>
            <a:lvl2pPr marL="342789" indent="0">
              <a:buNone/>
              <a:defRPr sz="1758"/>
            </a:lvl2pPr>
            <a:lvl3pPr marL="685578" indent="0">
              <a:buNone/>
              <a:defRPr sz="1758"/>
            </a:lvl3pPr>
            <a:lvl4pPr marL="1028368" indent="0">
              <a:buNone/>
              <a:defRPr sz="1758"/>
            </a:lvl4pPr>
            <a:lvl5pPr marL="1371157" indent="0">
              <a:buNone/>
              <a:defRPr sz="1758"/>
            </a:lvl5pPr>
          </a:lstStyle>
          <a:p>
            <a:pPr lvl="0"/>
            <a:endParaRPr lang="en-US" dirty="0"/>
          </a:p>
        </p:txBody>
      </p:sp>
      <p:pic>
        <p:nvPicPr>
          <p:cNvPr id="7" name="Picture 6" descr="circle-logo-word-cover-color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9122" y="4458624"/>
            <a:ext cx="594043" cy="601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036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" t="7103" b="33564"/>
          <a:stretch/>
        </p:blipFill>
        <p:spPr>
          <a:xfrm>
            <a:off x="-8814" y="3710690"/>
            <a:ext cx="9152873" cy="1436291"/>
          </a:xfrm>
          <a:prstGeom prst="rect">
            <a:avLst/>
          </a:prstGeom>
        </p:spPr>
      </p:pic>
      <p:sp>
        <p:nvSpPr>
          <p:cNvPr id="6" name="Title 4"/>
          <p:cNvSpPr txBox="1">
            <a:spLocks/>
          </p:cNvSpPr>
          <p:nvPr userDrawn="1"/>
        </p:nvSpPr>
        <p:spPr bwMode="auto">
          <a:xfrm>
            <a:off x="-6304" y="0"/>
            <a:ext cx="9150304" cy="921657"/>
          </a:xfrm>
          <a:prstGeom prst="rect">
            <a:avLst/>
          </a:prstGeom>
          <a:solidFill>
            <a:srgbClr val="262087"/>
          </a:solidFill>
          <a:ln w="9525">
            <a:noFill/>
            <a:miter lim="800000"/>
            <a:headEnd/>
            <a:tailEnd/>
          </a:ln>
        </p:spPr>
        <p:txBody>
          <a:bodyPr vert="horz" wrap="square" lIns="66968" tIns="33484" rIns="66968" bIns="33484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1"/>
                </a:solidFill>
                <a:latin typeface="Gadget"/>
                <a:ea typeface="+mj-ea"/>
                <a:cs typeface="Gadget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sz="2344" dirty="0">
              <a:latin typeface="Lato Black" panose="020F0A02020204030203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921657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  <a:latin typeface="Lato Black" panose="020F0A02020204030203" pitchFamily="34" charset="0"/>
              </a:defRPr>
            </a:lvl1pPr>
          </a:lstStyle>
          <a:p>
            <a:pPr lvl="0"/>
            <a:r>
              <a:rPr lang="en-US" dirty="0"/>
              <a:t>Sample Video Slide</a:t>
            </a:r>
          </a:p>
        </p:txBody>
      </p:sp>
      <p:pic>
        <p:nvPicPr>
          <p:cNvPr id="7" name="Picture 6" descr="circle-logo-word-cover-color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9122" y="4458624"/>
            <a:ext cx="594043" cy="601574"/>
          </a:xfrm>
          <a:prstGeom prst="rect">
            <a:avLst/>
          </a:prstGeom>
        </p:spPr>
      </p:pic>
      <p:sp>
        <p:nvSpPr>
          <p:cNvPr id="3" name="Media Placeholder 2"/>
          <p:cNvSpPr>
            <a:spLocks noGrp="1"/>
          </p:cNvSpPr>
          <p:nvPr>
            <p:ph type="media" sz="quarter" idx="15"/>
          </p:nvPr>
        </p:nvSpPr>
        <p:spPr>
          <a:xfrm>
            <a:off x="2042012" y="1304873"/>
            <a:ext cx="5045075" cy="253047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83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" t="7103" b="33200"/>
          <a:stretch/>
        </p:blipFill>
        <p:spPr>
          <a:xfrm>
            <a:off x="-10372" y="3700846"/>
            <a:ext cx="9161687" cy="1445102"/>
          </a:xfrm>
          <a:prstGeom prst="rect">
            <a:avLst/>
          </a:prstGeom>
        </p:spPr>
      </p:pic>
      <p:sp>
        <p:nvSpPr>
          <p:cNvPr id="10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921657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  <a:latin typeface="Lato Black" panose="020F0A02020204030203" pitchFamily="34" charset="0"/>
              </a:defRPr>
            </a:lvl1pPr>
          </a:lstStyle>
          <a:p>
            <a:pPr lvl="0"/>
            <a:r>
              <a:rPr lang="en-US" dirty="0"/>
              <a:t>Sample Slide with Image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942822" y="1277258"/>
            <a:ext cx="3993459" cy="2329521"/>
          </a:xfrm>
        </p:spPr>
        <p:txBody>
          <a:bodyPr>
            <a:normAutofit/>
          </a:bodyPr>
          <a:lstStyle>
            <a:lvl1pPr marL="342900" indent="-342900">
              <a:lnSpc>
                <a:spcPct val="150000"/>
              </a:lnSpc>
              <a:spcAft>
                <a:spcPts val="439"/>
              </a:spcAft>
              <a:buFont typeface="Arial"/>
              <a:buChar char="•"/>
              <a:defRPr sz="2400" b="1"/>
            </a:lvl1pPr>
            <a:lvl2pPr marL="342789" indent="0">
              <a:lnSpc>
                <a:spcPct val="150000"/>
              </a:lnSpc>
              <a:buNone/>
              <a:defRPr/>
            </a:lvl2pPr>
            <a:lvl3pPr marL="685578" indent="0">
              <a:lnSpc>
                <a:spcPct val="150000"/>
              </a:lnSpc>
              <a:buNone/>
              <a:defRPr/>
            </a:lvl3pPr>
            <a:lvl4pPr marL="1028368" indent="0">
              <a:lnSpc>
                <a:spcPct val="150000"/>
              </a:lnSpc>
              <a:buNone/>
              <a:defRPr/>
            </a:lvl4pPr>
            <a:lvl5pPr marL="1371157" indent="0">
              <a:lnSpc>
                <a:spcPct val="150000"/>
              </a:lnSpc>
              <a:buNone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5" hasCustomPrompt="1"/>
          </p:nvPr>
        </p:nvSpPr>
        <p:spPr>
          <a:xfrm>
            <a:off x="5262429" y="1291773"/>
            <a:ext cx="3420446" cy="3090606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Insert picture here</a:t>
            </a:r>
          </a:p>
        </p:txBody>
      </p:sp>
      <p:pic>
        <p:nvPicPr>
          <p:cNvPr id="8" name="Picture 7" descr="circle-logo-word-cover-color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9122" y="4458624"/>
            <a:ext cx="594043" cy="601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0353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38">
          <p15:clr>
            <a:srgbClr val="FBAE40"/>
          </p15:clr>
        </p15:guide>
        <p15:guide id="2" pos="576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84116" y="1364104"/>
            <a:ext cx="4762552" cy="2478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itle 4"/>
          <p:cNvSpPr txBox="1">
            <a:spLocks/>
          </p:cNvSpPr>
          <p:nvPr userDrawn="1"/>
        </p:nvSpPr>
        <p:spPr bwMode="auto">
          <a:xfrm>
            <a:off x="-6304" y="0"/>
            <a:ext cx="9150304" cy="921657"/>
          </a:xfrm>
          <a:prstGeom prst="rect">
            <a:avLst/>
          </a:prstGeom>
          <a:solidFill>
            <a:srgbClr val="262087"/>
          </a:solidFill>
          <a:ln w="9525">
            <a:noFill/>
            <a:miter lim="800000"/>
            <a:headEnd/>
            <a:tailEnd/>
          </a:ln>
        </p:spPr>
        <p:txBody>
          <a:bodyPr vert="horz" wrap="square" lIns="66968" tIns="33484" rIns="66968" bIns="33484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1"/>
                </a:solidFill>
                <a:latin typeface="Gadget"/>
                <a:ea typeface="+mj-ea"/>
                <a:cs typeface="Gadget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sz="2344" dirty="0">
              <a:latin typeface="Lato Black" panose="020F0A02020204030203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6258" y="0"/>
            <a:ext cx="78867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Text Slide Master</a:t>
            </a:r>
          </a:p>
        </p:txBody>
      </p:sp>
    </p:spTree>
    <p:extLst>
      <p:ext uri="{BB962C8B-B14F-4D97-AF65-F5344CB8AC3E}">
        <p14:creationId xmlns:p14="http://schemas.microsoft.com/office/powerpoint/2010/main" val="1963821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7" r:id="rId3"/>
    <p:sldLayoutId id="2147483696" r:id="rId4"/>
  </p:sldLayoutIdLst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Lato Black" panose="020F0A02020204030203" pitchFamily="34" charset="0"/>
          <a:ea typeface="+mj-ea"/>
          <a:cs typeface="+mj-cs"/>
        </a:defRPr>
      </a:lvl1pPr>
    </p:titleStyle>
    <p:bodyStyle>
      <a:lvl1pPr marL="164592" indent="-164592" algn="l" defTabSz="685800" rtl="0" eaLnBrk="1" latinLnBrk="0" hangingPunct="1">
        <a:lnSpc>
          <a:spcPct val="100000"/>
        </a:lnSpc>
        <a:spcBef>
          <a:spcPts val="0"/>
        </a:spcBef>
        <a:spcAft>
          <a:spcPts val="3000"/>
        </a:spcAft>
        <a:buFont typeface="Arial"/>
        <a:buChar char="•"/>
        <a:defRPr sz="2400" b="1" kern="120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1pPr>
      <a:lvl2pPr marL="342900" indent="0" algn="l" defTabSz="685800" rtl="0" eaLnBrk="1" latinLnBrk="0" hangingPunct="1">
        <a:lnSpc>
          <a:spcPct val="150000"/>
        </a:lnSpc>
        <a:spcBef>
          <a:spcPts val="375"/>
        </a:spcBef>
        <a:buFont typeface="Lato" panose="020F0502020204030203" pitchFamily="34" charset="0"/>
        <a:buNone/>
        <a:defRPr sz="2400" kern="120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dpi.wi.gov/policy-budget/2021-23-biennial-budget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s://dpi.wi.gov/sfs/limits/exemptions/transfer-service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dpi.wi.gov/sfs/aid/special-ed/high-cost" TargetMode="External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s://dpi.wi.gov/sfs/finances/wufar/overview" TargetMode="External"/><Relationship Id="rId2" Type="http://schemas.openxmlformats.org/officeDocument/2006/relationships/hyperlink" Target="mailto:terry.casper@dpi.wi.gov" TargetMode="Externa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hyperlink" Target="https://dpi.wi.gov/sites/default/files/imce/sfs/pdf/GASB_Statement_87_Summary_3.11.21.pdf" TargetMode="Externa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hyperlink" Target="mailto:daniel.bush@dpi.wi.gov" TargetMode="External"/><Relationship Id="rId2" Type="http://schemas.openxmlformats.org/officeDocument/2006/relationships/hyperlink" Target="mailto:dpifin@dpi.wi.gov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www.edweek.org/policy-politics/see-what-the-huge-covid-19-aid-deal-biden-has-signed-means-for-education-in-two-charts/2021/03" TargetMode="Externa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751482" y="1321562"/>
            <a:ext cx="5591447" cy="1351396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4000" dirty="0"/>
              <a:t>Spring Finance Workshop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195462" y="3295933"/>
            <a:ext cx="1984917" cy="1068417"/>
          </a:xfrm>
        </p:spPr>
        <p:txBody>
          <a:bodyPr>
            <a:noAutofit/>
          </a:bodyPr>
          <a:lstStyle/>
          <a:p>
            <a:pPr>
              <a:lnSpc>
                <a:spcPts val="1182"/>
              </a:lnSpc>
              <a:spcAft>
                <a:spcPts val="1200"/>
              </a:spcAft>
            </a:pPr>
            <a:r>
              <a:rPr lang="en-US" sz="1318" dirty="0"/>
              <a:t>School Financial Services Team</a:t>
            </a:r>
          </a:p>
          <a:p>
            <a:pPr>
              <a:lnSpc>
                <a:spcPts val="1182"/>
              </a:lnSpc>
              <a:spcAft>
                <a:spcPts val="1200"/>
              </a:spcAft>
            </a:pPr>
            <a:r>
              <a:rPr lang="en-US" sz="1318" dirty="0"/>
              <a:t>WASBO Accounting Conference</a:t>
            </a:r>
            <a:br>
              <a:rPr lang="en-US" sz="1318" dirty="0"/>
            </a:br>
            <a:r>
              <a:rPr lang="en-US" sz="1318" dirty="0"/>
              <a:t>March 17, 2021</a:t>
            </a:r>
          </a:p>
        </p:txBody>
      </p:sp>
    </p:spTree>
    <p:extLst>
      <p:ext uri="{BB962C8B-B14F-4D97-AF65-F5344CB8AC3E}">
        <p14:creationId xmlns:p14="http://schemas.microsoft.com/office/powerpoint/2010/main" val="41853220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D3CA066-EDD5-4029-9D14-1EE65851530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Also Included in the ARP Act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15EA15-3702-45DB-992E-5644520BFD1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$800 million for homeless students</a:t>
            </a:r>
          </a:p>
          <a:p>
            <a:r>
              <a:rPr lang="en-US" dirty="0"/>
              <a:t>$2.6 billion for special education</a:t>
            </a:r>
          </a:p>
          <a:p>
            <a:r>
              <a:rPr lang="en-US" dirty="0"/>
              <a:t>$2.8 billion for private schools</a:t>
            </a:r>
          </a:p>
          <a:p>
            <a:r>
              <a:rPr lang="en-US" dirty="0"/>
              <a:t>$7 billion for E-Rate</a:t>
            </a:r>
          </a:p>
          <a:p>
            <a:r>
              <a:rPr lang="en-US" dirty="0"/>
              <a:t>$350 billion for state &amp; local gov’ts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554873A-39F1-49B7-A9C2-76CEF2394944}"/>
              </a:ext>
            </a:extLst>
          </p:cNvPr>
          <p:cNvSpPr txBox="1"/>
          <p:nvPr/>
        </p:nvSpPr>
        <p:spPr>
          <a:xfrm>
            <a:off x="4229100" y="3933360"/>
            <a:ext cx="4769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/>
              <a:t>Source: </a:t>
            </a:r>
            <a:r>
              <a:rPr lang="en-US" sz="1200" i="1" dirty="0" err="1"/>
              <a:t>Ujifusa</a:t>
            </a:r>
            <a:r>
              <a:rPr lang="en-US" sz="1200" i="1" dirty="0"/>
              <a:t>, A. (2021, Mar. 11). “See what the huge COVID-19 aid deal</a:t>
            </a:r>
            <a:br>
              <a:rPr lang="en-US" sz="1200" i="1" dirty="0"/>
            </a:br>
            <a:r>
              <a:rPr lang="en-US" sz="1200" i="1" dirty="0"/>
              <a:t>Biden has signed means for education, in two charts.” </a:t>
            </a:r>
            <a:r>
              <a:rPr lang="en-US" sz="1200" dirty="0"/>
              <a:t>Education Week.</a:t>
            </a:r>
          </a:p>
        </p:txBody>
      </p:sp>
    </p:spTree>
    <p:extLst>
      <p:ext uri="{BB962C8B-B14F-4D97-AF65-F5344CB8AC3E}">
        <p14:creationId xmlns:p14="http://schemas.microsoft.com/office/powerpoint/2010/main" val="212019032"/>
      </p:ext>
    </p:extLst>
  </p:cSld>
  <p:clrMapOvr>
    <a:masterClrMapping/>
  </p:clrMapOvr>
  <p:transition spd="med">
    <p:pul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F5CDA5B-8D4B-46AD-B782-3AB66C34AE1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ESSER III (ARP Act)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5E167D-79BB-4C5B-A6A7-93EF32A3C19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90% allocated under Title I formula</a:t>
            </a:r>
          </a:p>
          <a:p>
            <a:pPr lvl="1"/>
            <a:r>
              <a:rPr lang="en-US" dirty="0"/>
              <a:t>20% of these funds have to be used by LEAs for learning recovery</a:t>
            </a:r>
          </a:p>
        </p:txBody>
      </p:sp>
    </p:spTree>
    <p:extLst>
      <p:ext uri="{BB962C8B-B14F-4D97-AF65-F5344CB8AC3E}">
        <p14:creationId xmlns:p14="http://schemas.microsoft.com/office/powerpoint/2010/main" val="2060988185"/>
      </p:ext>
    </p:extLst>
  </p:cSld>
  <p:clrMapOvr>
    <a:masterClrMapping/>
  </p:clrMapOvr>
  <p:transition spd="slow">
    <p:cover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F5CDA5B-8D4B-46AD-B782-3AB66C34AE1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ESSER III (ARP Act)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5E167D-79BB-4C5B-A6A7-93EF32A3C19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10% administered directly by DPI</a:t>
            </a:r>
          </a:p>
          <a:p>
            <a:pPr lvl="1"/>
            <a:r>
              <a:rPr lang="en-US" dirty="0"/>
              <a:t>5% for learning recovery grants</a:t>
            </a:r>
          </a:p>
          <a:p>
            <a:pPr lvl="1"/>
            <a:r>
              <a:rPr lang="en-US" dirty="0"/>
              <a:t>1% for summer enrichment</a:t>
            </a:r>
          </a:p>
          <a:p>
            <a:pPr lvl="1"/>
            <a:r>
              <a:rPr lang="en-US" dirty="0"/>
              <a:t>1% for after-school programs</a:t>
            </a:r>
          </a:p>
          <a:p>
            <a:pPr lvl="1"/>
            <a:r>
              <a:rPr lang="en-US" dirty="0"/>
              <a:t>Remaining 2.5% for administration (0.5% max)</a:t>
            </a:r>
            <a:br>
              <a:rPr lang="en-US" dirty="0"/>
            </a:br>
            <a:r>
              <a:rPr lang="en-US" dirty="0"/>
              <a:t>or other purposes</a:t>
            </a:r>
          </a:p>
        </p:txBody>
      </p:sp>
    </p:spTree>
    <p:extLst>
      <p:ext uri="{BB962C8B-B14F-4D97-AF65-F5344CB8AC3E}">
        <p14:creationId xmlns:p14="http://schemas.microsoft.com/office/powerpoint/2010/main" val="40879738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21AD8E9-2E2D-4F29-B133-97F40A2D7E8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ESSER III Next Steps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F394DC-EFCB-45E2-8872-B2B56417525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DPI working on proposal to JFC, they will review and approve/modify/deny</a:t>
            </a:r>
          </a:p>
          <a:p>
            <a:r>
              <a:rPr lang="en-US" dirty="0"/>
              <a:t>Allocations, guidance, WISEgrants, and other information to follow</a:t>
            </a:r>
          </a:p>
          <a:p>
            <a:r>
              <a:rPr lang="en-US" dirty="0"/>
              <a:t>60-day turnaround in ARP Act</a:t>
            </a:r>
          </a:p>
        </p:txBody>
      </p:sp>
    </p:spTree>
    <p:extLst>
      <p:ext uri="{BB962C8B-B14F-4D97-AF65-F5344CB8AC3E}">
        <p14:creationId xmlns:p14="http://schemas.microsoft.com/office/powerpoint/2010/main" val="2478355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9C33BA-98E1-4C72-AE8F-4FB8D4E7BD0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262087"/>
                </a:solidFill>
                <a:latin typeface="Lato Black" panose="020F0A02020204030203" pitchFamily="34" charset="0"/>
              </a:rPr>
              <a:t>2021-2023 Biennial Budget</a:t>
            </a:r>
          </a:p>
        </p:txBody>
      </p:sp>
    </p:spTree>
    <p:extLst>
      <p:ext uri="{BB962C8B-B14F-4D97-AF65-F5344CB8AC3E}">
        <p14:creationId xmlns:p14="http://schemas.microsoft.com/office/powerpoint/2010/main" val="3333971958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2021-2023 Biennial Budget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507099" y="1005595"/>
            <a:ext cx="8278761" cy="30177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u="sng" dirty="0"/>
              <a:t>GOVERNOR EVERS’ PROPOSAL</a:t>
            </a:r>
            <a:r>
              <a:rPr lang="en-US" sz="2000" dirty="0">
                <a:solidFill>
                  <a:srgbClr val="080808"/>
                </a:solidFill>
              </a:rPr>
              <a:t>:</a:t>
            </a:r>
          </a:p>
          <a:p>
            <a:pPr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80808"/>
                </a:solidFill>
              </a:rPr>
              <a:t>Introduced on February 16</a:t>
            </a:r>
            <a:r>
              <a:rPr lang="en-US" sz="1800" i="1" dirty="0">
                <a:solidFill>
                  <a:srgbClr val="080808"/>
                </a:solidFill>
              </a:rPr>
              <a:t> </a:t>
            </a:r>
          </a:p>
          <a:p>
            <a:pPr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80808"/>
                </a:solidFill>
              </a:rPr>
              <a:t>Big Picture: </a:t>
            </a:r>
          </a:p>
          <a:p>
            <a:pPr marL="628539" lvl="1" indent="-285750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srgbClr val="080808"/>
                </a:solidFill>
              </a:rPr>
              <a:t>Supports 2/3’s funding for K-12 Schools</a:t>
            </a:r>
          </a:p>
          <a:p>
            <a:pPr marL="628539" lvl="1" indent="-285750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srgbClr val="080808"/>
                </a:solidFill>
              </a:rPr>
              <a:t>Maintains DPI’s priorities for school aids (Special Education, Mental Health, English Learners, etc.), public libraries, and College and Career Readiness (ACP, GED)</a:t>
            </a:r>
          </a:p>
          <a:p>
            <a:pPr marL="628539" lvl="1" indent="-285750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srgbClr val="080808"/>
                </a:solidFill>
              </a:rPr>
              <a:t>A few new grant programs and policy changes</a:t>
            </a:r>
            <a:endParaRPr lang="en-US" sz="1800" dirty="0">
              <a:solidFill>
                <a:srgbClr val="0808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6751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Governor’s Budget – Aid &amp; Revenue Limits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272143" y="1135017"/>
            <a:ext cx="8599713" cy="2606403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3600" b="1" u="sng" dirty="0"/>
              <a:t>REVENUE LIMITS &amp; GENERAL SCHOOL AIDS</a:t>
            </a:r>
          </a:p>
          <a:p>
            <a:pPr marL="0" indent="0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3300" i="1" dirty="0"/>
              <a:t>Revenue Limits (allowable revenues from state General Aid and school property levy)</a:t>
            </a:r>
            <a:endParaRPr lang="en-US" sz="3300" b="1" i="1" dirty="0"/>
          </a:p>
          <a:p>
            <a:pPr marL="274320" indent="-27432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900" b="0" dirty="0"/>
              <a:t>Increases revenue limit authority for all districts ($200/pupil in FY22 and $204/pupil in FY23)</a:t>
            </a:r>
          </a:p>
          <a:p>
            <a:pPr marL="274320" indent="-27432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900" b="0" dirty="0"/>
              <a:t>Increases low revenue ceiling threshold (by $250 each year): $10,250 in FY 22 and $10,500 in FY 23</a:t>
            </a:r>
          </a:p>
          <a:p>
            <a:pPr marL="274320" indent="-27432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900" b="0" dirty="0"/>
              <a:t>Decouple authority to use the low-revenue ceiling from failure to pass referenda</a:t>
            </a:r>
          </a:p>
        </p:txBody>
      </p:sp>
    </p:spTree>
    <p:extLst>
      <p:ext uri="{BB962C8B-B14F-4D97-AF65-F5344CB8AC3E}">
        <p14:creationId xmlns:p14="http://schemas.microsoft.com/office/powerpoint/2010/main" val="379588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Governor’s Budget - Aid &amp; Revenue Limits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272143" y="921657"/>
            <a:ext cx="8599713" cy="3086463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3600" b="1" u="sng" dirty="0"/>
              <a:t>REVENUE LIMITS &amp; GENERAL SCHOOL AIDS</a:t>
            </a:r>
          </a:p>
          <a:p>
            <a:pPr marL="0" indent="0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SzPct val="100000"/>
              <a:buNone/>
            </a:pPr>
            <a:r>
              <a:rPr lang="en-US" sz="3300" i="1" dirty="0"/>
              <a:t>General Aid (Equalization Aid / Special Adjustment Aid)</a:t>
            </a:r>
          </a:p>
          <a:p>
            <a:pPr marL="274320" indent="-27432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900" b="0" dirty="0">
                <a:latin typeface="Lato" panose="020F0502020204030203" pitchFamily="34" charset="0"/>
              </a:rPr>
              <a:t>Provides $221.4 million in FY22 and $391.4 million in FY23 for general equalization aid</a:t>
            </a:r>
          </a:p>
          <a:p>
            <a:pPr marL="274320" indent="-27432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900" b="0" dirty="0"/>
              <a:t>Increase Special Adjustment Aid (Hold Harmless) threshold  from 85% to 90% in FY 22 and FY 23</a:t>
            </a:r>
            <a:endParaRPr lang="en-US" sz="2900" b="0" dirty="0">
              <a:latin typeface="Lato" panose="020F0502020204030203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SzPct val="100000"/>
              <a:buNone/>
            </a:pPr>
            <a:r>
              <a:rPr lang="en-US" sz="3300" i="1" dirty="0"/>
              <a:t>Counting Kids</a:t>
            </a:r>
          </a:p>
          <a:p>
            <a:pPr marL="274320" indent="-27432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900" b="0" dirty="0"/>
              <a:t>Greater of 2019 or 2020 pupil count for revenue limit purposes (3 year rolling average) to mitigate the impact of steep enrollment declines in fall 2020 in some districts (COVID)</a:t>
            </a:r>
          </a:p>
          <a:p>
            <a:pPr marL="274320" indent="-27432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900" b="0" dirty="0"/>
              <a:t>Full-day/Full-week 4K pupils would count as 1.0 FTE for revenue limit and general aid </a:t>
            </a:r>
          </a:p>
        </p:txBody>
      </p:sp>
    </p:spTree>
    <p:extLst>
      <p:ext uri="{BB962C8B-B14F-4D97-AF65-F5344CB8AC3E}">
        <p14:creationId xmlns:p14="http://schemas.microsoft.com/office/powerpoint/2010/main" val="2797449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Governor’s Budget - Categorical Aids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1057673" y="1010019"/>
            <a:ext cx="7028653" cy="3241941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Aft>
                <a:spcPts val="1200"/>
              </a:spcAft>
              <a:buNone/>
            </a:pPr>
            <a:r>
              <a:rPr lang="en-US" sz="2000" b="1" u="sng" dirty="0"/>
              <a:t>Special Education Aids</a:t>
            </a:r>
          </a:p>
          <a:p>
            <a:pPr marL="164592" indent="-173736">
              <a:lnSpc>
                <a:spcPct val="120000"/>
              </a:lnSpc>
              <a:spcAft>
                <a:spcPts val="1200"/>
              </a:spcAft>
            </a:pPr>
            <a:r>
              <a:rPr lang="en-US" sz="1800" i="1" dirty="0"/>
              <a:t>Sp</a:t>
            </a:r>
            <a:r>
              <a:rPr lang="en-US" sz="1800" b="1" i="1" dirty="0"/>
              <a:t>ecial Education Categorical Aid </a:t>
            </a:r>
            <a:r>
              <a:rPr lang="en-US" sz="1800" dirty="0"/>
              <a:t>(+$709 M over biennium):</a:t>
            </a:r>
          </a:p>
          <a:p>
            <a:pPr marL="548640" lvl="1" indent="-329184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400" dirty="0"/>
              <a:t>Raise reimbursements to 45% (FY22) &amp; 50% (FY23) - up from est. 28.2% (FY21)</a:t>
            </a:r>
          </a:p>
          <a:p>
            <a:pPr marL="548640" lvl="1" indent="-329184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400" dirty="0"/>
              <a:t>Specify these rates in statute and make the appropriation </a:t>
            </a:r>
            <a:r>
              <a:rPr lang="en-US" sz="1400" u="sng" dirty="0"/>
              <a:t>sum-sufficient</a:t>
            </a:r>
            <a:endParaRPr lang="en-US" sz="1600" b="1" u="sng" dirty="0"/>
          </a:p>
          <a:p>
            <a:pPr marL="164592" indent="-173736">
              <a:lnSpc>
                <a:spcPct val="11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i="1" dirty="0"/>
              <a:t>High-Cost Special Education Aid</a:t>
            </a:r>
            <a:r>
              <a:rPr lang="en-US" sz="1600" dirty="0"/>
              <a:t> (+$9.6 M over biennium): </a:t>
            </a:r>
            <a:r>
              <a:rPr lang="en-US" sz="1600" i="1" dirty="0"/>
              <a:t> </a:t>
            </a:r>
          </a:p>
          <a:p>
            <a:pPr marL="548640" lvl="1" indent="-329184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400" dirty="0"/>
              <a:t>Raise reimbursements to 40% (FY22) &amp; 60% (FY23) - up from est. 30% (FY21) </a:t>
            </a:r>
          </a:p>
          <a:p>
            <a:pPr marL="164592" indent="-173736">
              <a:lnSpc>
                <a:spcPct val="11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i="1" dirty="0"/>
              <a:t>Transition Readiness Grants </a:t>
            </a:r>
            <a:r>
              <a:rPr lang="en-US" sz="1600" dirty="0"/>
              <a:t>(+$1.5 M in FY23 – doubles current allocation)</a:t>
            </a:r>
          </a:p>
          <a:p>
            <a:pPr marL="164592" indent="-173736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548274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Governor’s Budget - Categorical Aids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1343423" y="1020465"/>
            <a:ext cx="6457153" cy="3102570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2000" b="1" u="sng" dirty="0"/>
              <a:t>School Mental Health and School Climate</a:t>
            </a:r>
          </a:p>
          <a:p>
            <a:pPr marL="164592" indent="-173736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i="1" dirty="0"/>
              <a:t>Mental Health Categorical Aid </a:t>
            </a:r>
            <a:r>
              <a:rPr lang="en-US" sz="1800" dirty="0"/>
              <a:t>(+$46.5 M over biennium)</a:t>
            </a:r>
          </a:p>
          <a:p>
            <a:pPr marL="548640" lvl="2" indent="-329184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700" dirty="0">
                <a:latin typeface="Lato" panose="020F0502020204030203" pitchFamily="34" charset="0"/>
              </a:rPr>
              <a:t>Expand to </a:t>
            </a:r>
            <a:r>
              <a:rPr lang="en-US" sz="1700" u="sng" dirty="0">
                <a:latin typeface="Lato" panose="020F0502020204030203" pitchFamily="34" charset="0"/>
              </a:rPr>
              <a:t>all</a:t>
            </a:r>
            <a:r>
              <a:rPr lang="en-US" sz="1700" dirty="0">
                <a:latin typeface="Lato" panose="020F0502020204030203" pitchFamily="34" charset="0"/>
              </a:rPr>
              <a:t> pupil services categories </a:t>
            </a:r>
          </a:p>
          <a:p>
            <a:pPr marL="548640" lvl="2" indent="-329184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700" dirty="0">
                <a:latin typeface="Lato" panose="020F0502020204030203" pitchFamily="34" charset="0"/>
              </a:rPr>
              <a:t>Reimburse 10% of eligible costs</a:t>
            </a:r>
          </a:p>
          <a:p>
            <a:pPr marL="164592" indent="-173736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b="1" i="1" dirty="0"/>
              <a:t>School-Based Mental Health Services Grant </a:t>
            </a:r>
            <a:r>
              <a:rPr lang="en-US" sz="1800" b="1" dirty="0"/>
              <a:t>(+$</a:t>
            </a:r>
            <a:r>
              <a:rPr lang="en-US" sz="1800" dirty="0"/>
              <a:t>7</a:t>
            </a:r>
            <a:r>
              <a:rPr lang="en-US" sz="1800" b="1" dirty="0"/>
              <a:t> M over biennium)</a:t>
            </a:r>
          </a:p>
          <a:p>
            <a:pPr marL="164592" indent="-173736">
              <a:lnSpc>
                <a:spcPct val="100000"/>
              </a:lnSpc>
              <a:spcBef>
                <a:spcPts val="18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b="1" i="1" dirty="0"/>
              <a:t>Mental Health </a:t>
            </a:r>
            <a:r>
              <a:rPr lang="en-US" sz="1800" i="1" dirty="0"/>
              <a:t>Training</a:t>
            </a:r>
            <a:r>
              <a:rPr lang="en-US" sz="1800" b="1" i="1" dirty="0"/>
              <a:t> </a:t>
            </a:r>
            <a:r>
              <a:rPr lang="en-US" sz="1800" b="1" dirty="0"/>
              <a:t>(+$1.0 M over the biennium)*</a:t>
            </a:r>
          </a:p>
          <a:p>
            <a:pPr marL="548640" indent="-329184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600" b="0" dirty="0"/>
              <a:t>Expand scope and volume of trainings offered</a:t>
            </a:r>
          </a:p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1300" i="1" dirty="0"/>
              <a:t>*</a:t>
            </a:r>
            <a:r>
              <a:rPr lang="en-US" sz="1300" b="0" i="1" dirty="0"/>
              <a:t>Not a direct aid to schools; rather, allows DPI to expand training offerings. </a:t>
            </a:r>
          </a:p>
        </p:txBody>
      </p:sp>
    </p:spTree>
    <p:extLst>
      <p:ext uri="{BB962C8B-B14F-4D97-AF65-F5344CB8AC3E}">
        <p14:creationId xmlns:p14="http://schemas.microsoft.com/office/powerpoint/2010/main" val="713168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9C33BA-98E1-4C72-AE8F-4FB8D4E7BD0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262087"/>
                </a:solidFill>
                <a:latin typeface="Lato Black" panose="020F0A02020204030203" pitchFamily="34" charset="0"/>
              </a:rPr>
              <a:t>ESSER II &amp; III Update</a:t>
            </a:r>
          </a:p>
        </p:txBody>
      </p:sp>
    </p:spTree>
    <p:extLst>
      <p:ext uri="{BB962C8B-B14F-4D97-AF65-F5344CB8AC3E}">
        <p14:creationId xmlns:p14="http://schemas.microsoft.com/office/powerpoint/2010/main" val="3130691246"/>
      </p:ext>
    </p:extLst>
  </p:cSld>
  <p:clrMapOvr>
    <a:masterClrMapping/>
  </p:clrMapOvr>
  <p:transition spd="slow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Governor’s Budget - Categorical Aids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1066276" y="1063360"/>
            <a:ext cx="7011447" cy="3280040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2000" u="sng" dirty="0"/>
              <a:t>Bilingual-Bicultural Program Aid (BLBC) / Aid for English Learners (ELs) </a:t>
            </a:r>
          </a:p>
          <a:p>
            <a:pPr marL="164592" indent="-173736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b="1" i="1" dirty="0"/>
              <a:t>BLBC / EL Categorical Aid</a:t>
            </a:r>
            <a:r>
              <a:rPr lang="en-US" sz="1800" b="1" dirty="0"/>
              <a:t> ($28.0 M ove</a:t>
            </a:r>
            <a:r>
              <a:rPr lang="en-US" sz="1800" dirty="0"/>
              <a:t>r the biennium)</a:t>
            </a:r>
            <a:endParaRPr lang="en-US" sz="1800" b="1" dirty="0"/>
          </a:p>
          <a:p>
            <a:pPr marL="548640" indent="-329184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600" b="0" dirty="0"/>
              <a:t>Reimburse costs at 15% in FY22 (up from ~8%) for districts required to offer a BLBC program ($9.7 M)</a:t>
            </a:r>
          </a:p>
          <a:p>
            <a:pPr marL="548640" indent="-329184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600" u="sng" dirty="0"/>
              <a:t>New structure </a:t>
            </a:r>
            <a:r>
              <a:rPr lang="en-US" sz="1600" b="0" dirty="0"/>
              <a:t>to aid </a:t>
            </a:r>
            <a:r>
              <a:rPr lang="en-US" sz="1600" b="0" u="sng" dirty="0"/>
              <a:t>all</a:t>
            </a:r>
            <a:r>
              <a:rPr lang="en-US" sz="1600" b="0" dirty="0"/>
              <a:t> LEAs that serve ELs, beginning in FY23 ($18.3 M)*:</a:t>
            </a:r>
          </a:p>
          <a:p>
            <a:pPr marL="822960" lvl="1" indent="-329184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1400" dirty="0"/>
              <a:t>$10,000 to each LEA that serves at least 1, and up to 20, ELs</a:t>
            </a:r>
          </a:p>
          <a:p>
            <a:pPr marL="822960" lvl="1" indent="-329184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1400" b="0" dirty="0"/>
              <a:t>Additional $5</a:t>
            </a:r>
            <a:r>
              <a:rPr lang="en-US" sz="1400" dirty="0"/>
              <a:t>00 per EL student above 20 (in the LEA)</a:t>
            </a:r>
            <a:endParaRPr lang="en-US" sz="1400" b="1" dirty="0"/>
          </a:p>
          <a:p>
            <a:pPr marL="164592" indent="-173736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i="1" u="sng" dirty="0"/>
              <a:t>NEW</a:t>
            </a:r>
            <a:r>
              <a:rPr lang="en-US" sz="1800" i="1" dirty="0"/>
              <a:t> Grant to Build Capacity for BL- &amp; EL- Licensed Teachers</a:t>
            </a:r>
            <a:r>
              <a:rPr lang="en-US" sz="1800" dirty="0"/>
              <a:t> ($750,000 in FY23)</a:t>
            </a:r>
          </a:p>
          <a:p>
            <a:pPr marL="548640" indent="-329184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600" b="0" dirty="0"/>
              <a:t>Help LEAs identify and help teachers and staff obtain licensure as a bilingual teacher or teacher of English as a second language (“grow your own”)</a:t>
            </a:r>
          </a:p>
          <a:p>
            <a:pPr marL="0" lvl="1" algn="r">
              <a:lnSpc>
                <a:spcPct val="100000"/>
              </a:lnSpc>
              <a:spcAft>
                <a:spcPts val="1200"/>
              </a:spcAft>
            </a:pPr>
            <a:r>
              <a:rPr lang="en-US" sz="1158" i="1" dirty="0"/>
              <a:t>*ELs enrolled in the school district in the prior school year.</a:t>
            </a:r>
          </a:p>
        </p:txBody>
      </p:sp>
    </p:spTree>
    <p:extLst>
      <p:ext uri="{BB962C8B-B14F-4D97-AF65-F5344CB8AC3E}">
        <p14:creationId xmlns:p14="http://schemas.microsoft.com/office/powerpoint/2010/main" val="520602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Governor’s Budget - Categorical Aids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1139416" y="855877"/>
            <a:ext cx="6865167" cy="3377033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1800" u="sng" dirty="0"/>
              <a:t>Supporting Rural School Districts</a:t>
            </a:r>
            <a:endParaRPr lang="en-US" sz="1400" b="1" u="sng" dirty="0"/>
          </a:p>
          <a:p>
            <a:pPr marL="164592" indent="-173736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b="1" i="1" dirty="0"/>
              <a:t>Sparsity Aid</a:t>
            </a:r>
            <a:r>
              <a:rPr lang="en-US" sz="1600" dirty="0"/>
              <a:t> ($19.9 M over the biennium): </a:t>
            </a:r>
            <a:r>
              <a:rPr lang="en-US" sz="1600" b="0" dirty="0"/>
              <a:t>create a second tier of aid eligibility for school districts that are sparse (fewer than 10 students per square mile), but are not the “smallest” districts:</a:t>
            </a:r>
            <a:endParaRPr lang="en-US" sz="1600" dirty="0"/>
          </a:p>
          <a:p>
            <a:pPr marL="548640" lvl="1" indent="-329184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400" dirty="0"/>
              <a:t>Sparse districts with 745 or fewer students receive $400/student (current law) </a:t>
            </a:r>
          </a:p>
          <a:p>
            <a:pPr marL="548640" lvl="1" indent="-329184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400" dirty="0"/>
              <a:t>Sparse districts with more than 745 student receive $100/student</a:t>
            </a:r>
          </a:p>
          <a:p>
            <a:pPr marL="164592" indent="-173736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i="1" dirty="0"/>
              <a:t>Pupil Transportation Aid:</a:t>
            </a:r>
            <a:r>
              <a:rPr lang="en-US" sz="1600" dirty="0"/>
              <a:t> </a:t>
            </a:r>
            <a:r>
              <a:rPr lang="en-US" sz="1600" b="0" dirty="0"/>
              <a:t>increase rate for students transported 12+ miles, from $365 to $375 (no additional funding required)</a:t>
            </a:r>
            <a:r>
              <a:rPr lang="en-US" sz="1600" dirty="0"/>
              <a:t> </a:t>
            </a:r>
          </a:p>
          <a:p>
            <a:pPr marL="164592" indent="-173736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i="1" dirty="0"/>
              <a:t>High-Cost Transportation Aid </a:t>
            </a:r>
            <a:r>
              <a:rPr lang="en-US" sz="1600" dirty="0"/>
              <a:t>($4.0 M over the biennium): </a:t>
            </a:r>
            <a:r>
              <a:rPr lang="en-US" sz="1600" b="0" dirty="0"/>
              <a:t>to fully fund estimated eligibility </a:t>
            </a:r>
          </a:p>
        </p:txBody>
      </p:sp>
    </p:spTree>
    <p:extLst>
      <p:ext uri="{BB962C8B-B14F-4D97-AF65-F5344CB8AC3E}">
        <p14:creationId xmlns:p14="http://schemas.microsoft.com/office/powerpoint/2010/main" val="2509192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Governor’s Budget - Categorical Aids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1065943" y="935745"/>
            <a:ext cx="7012114" cy="3193074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800" u="sng" dirty="0"/>
              <a:t>Targeted Supports</a:t>
            </a:r>
            <a:r>
              <a:rPr lang="en-US" sz="1800" dirty="0"/>
              <a:t> </a:t>
            </a:r>
          </a:p>
          <a:p>
            <a:pPr marL="164592" indent="-173736" fontAlgn="t">
              <a:lnSpc>
                <a:spcPct val="120000"/>
              </a:lnSpc>
              <a:spcAft>
                <a:spcPts val="1200"/>
              </a:spcAft>
            </a:pPr>
            <a:r>
              <a:rPr lang="en-US" sz="1600" i="1" dirty="0"/>
              <a:t>Per Pupil Aid </a:t>
            </a:r>
            <a:r>
              <a:rPr lang="en-US" sz="1600" dirty="0"/>
              <a:t>($60.8 M over the biennium): </a:t>
            </a:r>
          </a:p>
          <a:p>
            <a:pPr marL="548640" indent="-329184" fontAlgn="t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400" b="0" dirty="0"/>
              <a:t>$750/pupil in both FY22 &amp; FY23 (sum-sufficient) </a:t>
            </a:r>
          </a:p>
          <a:p>
            <a:pPr marL="548640" indent="-329184" fontAlgn="t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400" b="0" dirty="0"/>
              <a:t>Weight payments for poverty (10% - additional $75 for each student in poverty)</a:t>
            </a:r>
          </a:p>
          <a:p>
            <a:pPr marL="164592" indent="-173736" fontAlgn="t">
              <a:lnSpc>
                <a:spcPct val="120000"/>
              </a:lnSpc>
              <a:spcAft>
                <a:spcPts val="1200"/>
              </a:spcAft>
            </a:pPr>
            <a:r>
              <a:rPr lang="en-US" sz="1600" i="1" dirty="0"/>
              <a:t>School Breakfast Grant</a:t>
            </a:r>
            <a:r>
              <a:rPr lang="en-US" sz="1600" dirty="0"/>
              <a:t>: fully fund at 15 cents/meal ($5 M over biennium) </a:t>
            </a:r>
          </a:p>
          <a:p>
            <a:pPr marL="164592" indent="-173736" fontAlgn="t">
              <a:lnSpc>
                <a:spcPct val="120000"/>
              </a:lnSpc>
              <a:spcAft>
                <a:spcPts val="1200"/>
              </a:spcAft>
            </a:pPr>
            <a:r>
              <a:rPr lang="en-US" sz="1600" i="1" u="sng" dirty="0"/>
              <a:t>NEW</a:t>
            </a:r>
            <a:r>
              <a:rPr lang="en-US" sz="1600" i="1" dirty="0"/>
              <a:t> Supplemental Nutrition Aid</a:t>
            </a:r>
            <a:r>
              <a:rPr lang="en-US" sz="1600" dirty="0"/>
              <a:t> ($4.9 M over biennium): </a:t>
            </a:r>
          </a:p>
          <a:p>
            <a:pPr marL="548640" indent="-329184" fontAlgn="t">
              <a:lnSpc>
                <a:spcPct val="120000"/>
              </a:lnSpc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400" b="0" dirty="0"/>
              <a:t>Eliminate meal charges to families of students who qualify for reduced-price meals</a:t>
            </a:r>
          </a:p>
          <a:p>
            <a:pPr marL="164592" indent="-173736" fontAlgn="t">
              <a:lnSpc>
                <a:spcPct val="12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i="1" dirty="0"/>
              <a:t>School Library Aids </a:t>
            </a:r>
            <a:r>
              <a:rPr lang="en-US" sz="1600" dirty="0"/>
              <a:t>($6.4 M over the biennium) </a:t>
            </a:r>
            <a:r>
              <a:rPr lang="en-US" sz="1600" b="0" i="1" dirty="0"/>
              <a:t>[reestimate, Common School Fund)</a:t>
            </a:r>
          </a:p>
          <a:p>
            <a:pPr marL="0" indent="0" fontAlgn="t">
              <a:lnSpc>
                <a:spcPct val="110000"/>
              </a:lnSpc>
              <a:spcAft>
                <a:spcPts val="0"/>
              </a:spcAft>
              <a:buNone/>
            </a:pPr>
            <a:r>
              <a:rPr lang="en-US" sz="1200" b="0" i="1" dirty="0"/>
              <a:t>    (raises allocation from $40.3 million, to $42 million in FY22 and $47 million in FY23)</a:t>
            </a:r>
          </a:p>
        </p:txBody>
      </p:sp>
    </p:spTree>
    <p:extLst>
      <p:ext uri="{BB962C8B-B14F-4D97-AF65-F5344CB8AC3E}">
        <p14:creationId xmlns:p14="http://schemas.microsoft.com/office/powerpoint/2010/main" val="2988289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Governor’s Budget - Categorical Aids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1503125" y="1006518"/>
            <a:ext cx="6137750" cy="3130463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000" u="sng" dirty="0"/>
              <a:t>Targeted Supports</a:t>
            </a:r>
            <a:r>
              <a:rPr lang="en-US" sz="2000" dirty="0"/>
              <a:t> </a:t>
            </a:r>
          </a:p>
          <a:p>
            <a:pPr marL="164592" indent="-173736" fontAlgn="t">
              <a:lnSpc>
                <a:spcPct val="120000"/>
              </a:lnSpc>
              <a:spcAft>
                <a:spcPts val="1200"/>
              </a:spcAft>
            </a:pPr>
            <a:r>
              <a:rPr lang="en-US" sz="1800" i="1" u="sng" dirty="0"/>
              <a:t>NEW</a:t>
            </a:r>
            <a:r>
              <a:rPr lang="en-US" sz="1800" i="1" dirty="0"/>
              <a:t> Out-of-School Time Grants: </a:t>
            </a:r>
            <a:r>
              <a:rPr lang="en-US" sz="1800" dirty="0"/>
              <a:t>$20 M annually beginning in FY23 </a:t>
            </a:r>
          </a:p>
          <a:p>
            <a:pPr marL="164592" indent="-173736" fontAlgn="t">
              <a:lnSpc>
                <a:spcPct val="120000"/>
              </a:lnSpc>
              <a:spcAft>
                <a:spcPts val="1200"/>
              </a:spcAft>
            </a:pPr>
            <a:r>
              <a:rPr lang="en-US" sz="1800" i="1" u="sng" dirty="0"/>
              <a:t>NEW</a:t>
            </a:r>
            <a:r>
              <a:rPr lang="en-US" sz="1800" i="1" dirty="0"/>
              <a:t> Drivers Education Grant: </a:t>
            </a:r>
            <a:r>
              <a:rPr lang="en-US" sz="1800" dirty="0"/>
              <a:t>$2.9 M annually beginning FY23</a:t>
            </a:r>
          </a:p>
          <a:p>
            <a:pPr marL="548640" indent="-329184" fontAlgn="t">
              <a:lnSpc>
                <a:spcPct val="120000"/>
              </a:lnSpc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600" b="0" dirty="0"/>
              <a:t>Reimburses public and private providers of Drivers Education for 50% of cost of the classroom and behind the wheel instruction</a:t>
            </a:r>
          </a:p>
          <a:p>
            <a:pPr marL="548640" indent="-329184" fontAlgn="t">
              <a:lnSpc>
                <a:spcPct val="120000"/>
              </a:lnSpc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600" b="0" dirty="0"/>
              <a:t>For students in poverty – provider must waive / reduce fees</a:t>
            </a:r>
          </a:p>
          <a:p>
            <a:pPr marL="164592" indent="-173736" fontAlgn="t">
              <a:lnSpc>
                <a:spcPct val="120000"/>
              </a:lnSpc>
              <a:spcAft>
                <a:spcPts val="1200"/>
              </a:spcAft>
            </a:pPr>
            <a:r>
              <a:rPr lang="en-US" sz="1800" i="1" dirty="0"/>
              <a:t>Transportation Aid for Open Enrolled Students and ECCP* Participants:</a:t>
            </a:r>
            <a:r>
              <a:rPr lang="en-US" sz="1800" dirty="0"/>
              <a:t> increase reimbursement rates ($1.4 M over the biennium)</a:t>
            </a:r>
            <a:r>
              <a:rPr lang="en-US" sz="1800" i="1" dirty="0"/>
              <a:t> </a:t>
            </a:r>
          </a:p>
          <a:p>
            <a:pPr marL="0" indent="0" fontAlgn="t">
              <a:lnSpc>
                <a:spcPct val="120000"/>
              </a:lnSpc>
              <a:spcAft>
                <a:spcPts val="1200"/>
              </a:spcAft>
              <a:buNone/>
            </a:pPr>
            <a:r>
              <a:rPr lang="en-US" sz="1400" b="0" i="1" dirty="0"/>
              <a:t>*ECCP – Early College Credit Program</a:t>
            </a:r>
          </a:p>
        </p:txBody>
      </p:sp>
    </p:spTree>
    <p:extLst>
      <p:ext uri="{BB962C8B-B14F-4D97-AF65-F5344CB8AC3E}">
        <p14:creationId xmlns:p14="http://schemas.microsoft.com/office/powerpoint/2010/main" val="1584170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Governor’s Budget - Categorical Aids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1075188" y="1052926"/>
            <a:ext cx="6993623" cy="3037648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1800" u="sng" dirty="0"/>
              <a:t>New Programs Proposed by the Governor</a:t>
            </a:r>
            <a:endParaRPr lang="en-US" sz="1400" dirty="0"/>
          </a:p>
          <a:p>
            <a:pPr marL="164592" indent="-173736" fontAlgn="t">
              <a:lnSpc>
                <a:spcPct val="100000"/>
              </a:lnSpc>
              <a:spcAft>
                <a:spcPts val="1200"/>
              </a:spcAft>
            </a:pPr>
            <a:r>
              <a:rPr lang="en-US" sz="1600" i="1" dirty="0"/>
              <a:t>Grants for Energy Efficiency </a:t>
            </a:r>
            <a:r>
              <a:rPr lang="en-US" sz="1600" dirty="0"/>
              <a:t>($10 M annually, beginning in FY22): </a:t>
            </a:r>
            <a:r>
              <a:rPr lang="en-US" sz="1600" b="0" dirty="0"/>
              <a:t>to assist school districts in completing energy efficiency projects that improve student health</a:t>
            </a:r>
          </a:p>
          <a:p>
            <a:pPr marL="164592" indent="-173736" fontAlgn="t">
              <a:lnSpc>
                <a:spcPct val="100000"/>
              </a:lnSpc>
              <a:spcAft>
                <a:spcPts val="1200"/>
              </a:spcAft>
            </a:pPr>
            <a:r>
              <a:rPr lang="en-US" sz="1600" i="1" dirty="0"/>
              <a:t>Grants to build Capacity for Computer Science Licensed Teachers </a:t>
            </a:r>
            <a:r>
              <a:rPr lang="en-US" sz="1600" dirty="0"/>
              <a:t>($750,000 beginning in FY23): </a:t>
            </a:r>
            <a:r>
              <a:rPr lang="en-US" sz="1600" b="0" dirty="0"/>
              <a:t>to support professional development resulting in the licensing of computer science teachers</a:t>
            </a:r>
          </a:p>
          <a:p>
            <a:pPr marL="548640" indent="-329184" fontAlgn="t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400" b="0" dirty="0"/>
              <a:t>Give preference for school districts serving disproportionate shares of economically disadvantaged students and students of color.</a:t>
            </a:r>
            <a:endParaRPr lang="en-US" sz="1400" dirty="0"/>
          </a:p>
          <a:p>
            <a:pPr marL="164592" indent="-173736" fontAlgn="t">
              <a:lnSpc>
                <a:spcPct val="100000"/>
              </a:lnSpc>
              <a:spcAft>
                <a:spcPts val="1200"/>
              </a:spcAft>
            </a:pPr>
            <a:r>
              <a:rPr lang="en-US" sz="1600" i="1" dirty="0"/>
              <a:t>Grants to Replace Race-Based Logos, Mascots, Nicknames, Team Names</a:t>
            </a:r>
            <a:r>
              <a:rPr lang="en-US" sz="1600" dirty="0"/>
              <a:t> ($200,000 annually beginning in FY22)</a:t>
            </a:r>
          </a:p>
          <a:p>
            <a:pPr marL="548640" indent="-329184" fontAlgn="t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ü"/>
            </a:pPr>
            <a:endParaRPr lang="en-US" sz="1200" b="0" dirty="0"/>
          </a:p>
        </p:txBody>
      </p:sp>
    </p:spTree>
    <p:extLst>
      <p:ext uri="{BB962C8B-B14F-4D97-AF65-F5344CB8AC3E}">
        <p14:creationId xmlns:p14="http://schemas.microsoft.com/office/powerpoint/2010/main" val="3656212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Governor’s Budget – K-12 Policies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825208" y="1085818"/>
            <a:ext cx="7493584" cy="3019114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000" u="sng" dirty="0"/>
              <a:t>Other Provisions (policy changes)</a:t>
            </a:r>
            <a:r>
              <a:rPr lang="en-US" sz="2000" dirty="0"/>
              <a:t> </a:t>
            </a:r>
            <a:endParaRPr lang="en-US" sz="2000" b="0" dirty="0"/>
          </a:p>
          <a:p>
            <a:pPr marL="164592" indent="-173736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 i="1" dirty="0"/>
              <a:t>American Indian Studies Requirements</a:t>
            </a:r>
          </a:p>
          <a:p>
            <a:pPr marL="548640" marR="0" lvl="0" indent="-329184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600" b="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Expand the teacher licensing requirements to include contemporary and historical events </a:t>
            </a:r>
            <a:endParaRPr lang="en-US" sz="1600" b="0" dirty="0">
              <a:effectLst/>
              <a:ea typeface="Times New Roman" panose="02020603050405020304" pitchFamily="18" charset="0"/>
            </a:endParaRPr>
          </a:p>
          <a:p>
            <a:pPr marL="548640" marR="0" lvl="0" indent="-329184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600" b="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Increase the frequency of instruction in school districts beginning in the 2022-23 school year</a:t>
            </a:r>
            <a:endParaRPr lang="en-US" sz="1600" b="0" dirty="0">
              <a:effectLst/>
              <a:ea typeface="Times New Roman" panose="02020603050405020304" pitchFamily="18" charset="0"/>
            </a:endParaRPr>
          </a:p>
          <a:p>
            <a:pPr marL="548640" marR="0" lvl="0" indent="-329184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600" b="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Require independent charter schools and private schools participating in a parental choice program to provide instruction beginning in the 2022-23 school year </a:t>
            </a:r>
            <a:endParaRPr lang="en-US" sz="1600" b="0" dirty="0">
              <a:effectLst/>
              <a:ea typeface="Times New Roman" panose="02020603050405020304" pitchFamily="18" charset="0"/>
            </a:endParaRPr>
          </a:p>
          <a:p>
            <a:pPr marL="164592" indent="-173736">
              <a:lnSpc>
                <a:spcPct val="120000"/>
              </a:lnSpc>
              <a:spcAft>
                <a:spcPts val="600"/>
              </a:spcAft>
            </a:pPr>
            <a:r>
              <a:rPr lang="en-US" sz="1900" i="1" dirty="0"/>
              <a:t>Climate Change Standards:</a:t>
            </a:r>
            <a:r>
              <a:rPr lang="en-US" sz="1900" b="0" i="1" dirty="0"/>
              <a:t> incorporate climate change &amp; </a:t>
            </a:r>
            <a:r>
              <a:rPr lang="en-US" sz="1900" b="0" dirty="0"/>
              <a:t>the human effect on climate change into model academic standards across multiple subject areas</a:t>
            </a:r>
          </a:p>
          <a:p>
            <a:pPr marL="164592" indent="-173736">
              <a:lnSpc>
                <a:spcPct val="120000"/>
              </a:lnSpc>
              <a:spcAft>
                <a:spcPts val="600"/>
              </a:spcAft>
            </a:pPr>
            <a:r>
              <a:rPr lang="en-US" sz="1900" i="1" dirty="0"/>
              <a:t>Allow districts to rehire a retired annuitant teacher if at least 15 days </a:t>
            </a:r>
            <a:r>
              <a:rPr lang="en-US" sz="1900" b="0" dirty="0"/>
              <a:t>(rather than 75 days under current law) have passed since the teacher left employment with a district </a:t>
            </a:r>
          </a:p>
        </p:txBody>
      </p:sp>
    </p:spTree>
    <p:extLst>
      <p:ext uri="{BB962C8B-B14F-4D97-AF65-F5344CB8AC3E}">
        <p14:creationId xmlns:p14="http://schemas.microsoft.com/office/powerpoint/2010/main" val="2867356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Governor’s Budget – Other Agencies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680483" y="937804"/>
            <a:ext cx="7783034" cy="3267892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1800" u="sng" dirty="0"/>
              <a:t>New Programs Proposed by the Governor – </a:t>
            </a:r>
            <a:r>
              <a:rPr lang="en-US" sz="1800" i="1" u="sng" dirty="0"/>
              <a:t>Budgeted in other agencies (not DPI)</a:t>
            </a:r>
            <a:endParaRPr lang="en-US" sz="1800" i="1" dirty="0"/>
          </a:p>
          <a:p>
            <a:pPr marL="164592" indent="-173736" fontAlgn="t">
              <a:lnSpc>
                <a:spcPct val="100000"/>
              </a:lnSpc>
              <a:spcAft>
                <a:spcPts val="1200"/>
              </a:spcAft>
            </a:pPr>
            <a:r>
              <a:rPr lang="en-US" sz="1600" i="1" dirty="0"/>
              <a:t>TEACH Grants </a:t>
            </a:r>
            <a:r>
              <a:rPr lang="en-US" sz="1600" dirty="0"/>
              <a:t>($3 M annually, DOA): </a:t>
            </a:r>
            <a:r>
              <a:rPr lang="en-US" sz="1600" b="0" dirty="0"/>
              <a:t>e</a:t>
            </a:r>
            <a:r>
              <a:rPr lang="en-US" sz="1600" b="0" dirty="0">
                <a:effectLst/>
                <a:latin typeface="Lato" panose="020F0502020204030203" pitchFamily="34" charset="0"/>
                <a:ea typeface="Times New Roman" panose="02020603050405020304" pitchFamily="18" charset="0"/>
              </a:rPr>
              <a:t>xtend the information technology infrastructure block grant program for schools and libraries to June 30, 2025</a:t>
            </a:r>
            <a:r>
              <a:rPr lang="en-US" sz="1600" dirty="0">
                <a:effectLst/>
                <a:latin typeface="Lato" panose="020F0502020204030203" pitchFamily="34" charset="0"/>
                <a:ea typeface="Times New Roman" panose="02020603050405020304" pitchFamily="18" charset="0"/>
              </a:rPr>
              <a:t> </a:t>
            </a:r>
            <a:endParaRPr lang="en-US" sz="1600" b="0" dirty="0"/>
          </a:p>
          <a:p>
            <a:pPr marL="164592" indent="-173736" fontAlgn="t">
              <a:lnSpc>
                <a:spcPct val="100000"/>
              </a:lnSpc>
              <a:spcAft>
                <a:spcPts val="1200"/>
              </a:spcAft>
            </a:pPr>
            <a:r>
              <a:rPr lang="en-US" sz="1600" i="1" dirty="0"/>
              <a:t>Farm to School Grants ($200,000 annually, DATCP): </a:t>
            </a:r>
            <a:r>
              <a:rPr lang="en-US" sz="1600" b="0" dirty="0"/>
              <a:t>to create and expand farm to school programs, with priority to school districts with higher levels of students in poverty, and or successful programs that can be replicated in other schools</a:t>
            </a:r>
          </a:p>
          <a:p>
            <a:pPr marL="164592" indent="-173736" fontAlgn="t">
              <a:lnSpc>
                <a:spcPct val="100000"/>
              </a:lnSpc>
              <a:spcAft>
                <a:spcPts val="1200"/>
              </a:spcAft>
            </a:pPr>
            <a:r>
              <a:rPr lang="en-US" sz="1600" i="1" dirty="0">
                <a:effectLst/>
                <a:latin typeface="Lato" panose="020F0502020204030203" pitchFamily="34" charset="0"/>
              </a:rPr>
              <a:t>Free Admission to State Parks for Fourth Grade Students (DNR)</a:t>
            </a:r>
            <a:r>
              <a:rPr lang="en-US" sz="1600" b="0" i="1" dirty="0">
                <a:effectLst/>
                <a:latin typeface="Lato" panose="020F0502020204030203" pitchFamily="34" charset="0"/>
              </a:rPr>
              <a:t> </a:t>
            </a:r>
            <a:r>
              <a:rPr lang="en-US" sz="1600" b="0" dirty="0">
                <a:effectLst/>
                <a:latin typeface="Lato" panose="020F0502020204030203" pitchFamily="34" charset="0"/>
              </a:rPr>
              <a:t>– waive park fees for families of fourth graders</a:t>
            </a:r>
            <a:endParaRPr lang="en-US" sz="1600" dirty="0"/>
          </a:p>
          <a:p>
            <a:pPr marL="164592" indent="-173736" fontAlgn="t">
              <a:lnSpc>
                <a:spcPct val="100000"/>
              </a:lnSpc>
              <a:spcAft>
                <a:spcPts val="1200"/>
              </a:spcAft>
            </a:pPr>
            <a:r>
              <a:rPr lang="en-US" sz="1600" i="1" dirty="0"/>
              <a:t>Youth Apprenticeship ($250,000 annually, DWD)</a:t>
            </a:r>
            <a:r>
              <a:rPr lang="en-US" sz="1600" b="0" i="1" dirty="0"/>
              <a:t>:</a:t>
            </a:r>
            <a:r>
              <a:rPr lang="en-US" sz="1600" b="0" dirty="0"/>
              <a:t> to expand Youth Apprenticeship opportunities </a:t>
            </a:r>
          </a:p>
          <a:p>
            <a:pPr marL="164592" indent="-173736" fontAlgn="t">
              <a:lnSpc>
                <a:spcPct val="100000"/>
              </a:lnSpc>
              <a:spcAft>
                <a:spcPts val="1200"/>
              </a:spcAft>
            </a:pPr>
            <a:r>
              <a:rPr lang="en-US" sz="1600" i="1" dirty="0"/>
              <a:t>Broadband Infrastructure Grants ($150 M over the biennium, PSC)</a:t>
            </a:r>
            <a:r>
              <a:rPr lang="en-US" sz="1600" b="0" i="1" dirty="0"/>
              <a:t>: to expand access to broadband to communities around the state</a:t>
            </a:r>
          </a:p>
        </p:txBody>
      </p:sp>
    </p:spTree>
    <p:extLst>
      <p:ext uri="{BB962C8B-B14F-4D97-AF65-F5344CB8AC3E}">
        <p14:creationId xmlns:p14="http://schemas.microsoft.com/office/powerpoint/2010/main" val="1222273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Governor’s Budget – Choice &amp; Charters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1460408" y="1006425"/>
            <a:ext cx="6223184" cy="3196432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2000" u="sng" dirty="0"/>
              <a:t>Freeze Enrollments (Private Parental Choice Schools) </a:t>
            </a:r>
          </a:p>
          <a:p>
            <a:pPr marL="164592" indent="-173736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b="0" dirty="0"/>
              <a:t>Beginning in FY23, freeze number of spaces in private choice schools and SNSP schools (cap = FY22 enrollments)</a:t>
            </a:r>
          </a:p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2000" u="sng" dirty="0"/>
              <a:t>Payments to Private Parental Choice &amp; Charter Schools</a:t>
            </a:r>
            <a:r>
              <a:rPr lang="en-US" sz="2000" dirty="0"/>
              <a:t> </a:t>
            </a:r>
          </a:p>
          <a:p>
            <a:pPr marL="164592" indent="-173736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b="0" dirty="0"/>
              <a:t>Link payment amount for Choice/Charter students to amounts public schools receive under revenue limit adjustment and Per Pupil Aid</a:t>
            </a:r>
          </a:p>
          <a:p>
            <a:pPr marL="164592" indent="-173736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b="0" dirty="0"/>
              <a:t>Eliminate ability to use “actual cost” basis for SNSP (and for Spec Ed Open Enrollment</a:t>
            </a:r>
            <a:r>
              <a:rPr lang="en-US" sz="1600" dirty="0"/>
              <a:t>)  </a:t>
            </a:r>
            <a:endParaRPr lang="en-US" sz="1600" i="1" dirty="0"/>
          </a:p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2000" u="sng" dirty="0"/>
              <a:t>Accountability Measures </a:t>
            </a:r>
            <a:endParaRPr lang="en-US" sz="1600" b="1" dirty="0"/>
          </a:p>
          <a:p>
            <a:pPr marL="164592" indent="-173736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b="0" dirty="0"/>
              <a:t>Require all teachers at private Choice schools and SNSP private schools to hold a DPI license or permit (with some exceptions) beginning July 1, 2024  </a:t>
            </a:r>
          </a:p>
          <a:p>
            <a:pPr marL="164592" indent="-173736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b="0" dirty="0"/>
              <a:t>Require that aid deductions to school districts’ general aid related to the  Choice and Charter schools be shown on property tax bills</a:t>
            </a:r>
            <a:r>
              <a:rPr lang="en-US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66875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BCEDCFF-9050-4363-B48D-321C4B5262E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2021-2023 Biennial Budget – Next Steps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684F8-27A2-43C2-8258-48BAFFF8DBF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en-US" dirty="0"/>
              <a:t>Public Joint Finance Hearings</a:t>
            </a:r>
          </a:p>
          <a:p>
            <a:pPr lvl="1"/>
            <a:r>
              <a:rPr lang="en-US" dirty="0"/>
              <a:t>Fri. 4/9: UW-Whitewater</a:t>
            </a:r>
          </a:p>
          <a:p>
            <a:pPr lvl="1"/>
            <a:r>
              <a:rPr lang="en-US" dirty="0"/>
              <a:t>Wed. 4/21: Hodag Dome, Rhinelander</a:t>
            </a:r>
          </a:p>
          <a:p>
            <a:pPr lvl="1"/>
            <a:r>
              <a:rPr lang="en-US" dirty="0"/>
              <a:t>Thu. 4/22: UW-Stout, Menomonie</a:t>
            </a:r>
          </a:p>
          <a:p>
            <a:pPr lvl="1"/>
            <a:r>
              <a:rPr lang="en-US" dirty="0"/>
              <a:t>Wed. 4/28: Virtual hearing</a:t>
            </a:r>
          </a:p>
        </p:txBody>
      </p:sp>
    </p:spTree>
    <p:extLst>
      <p:ext uri="{BB962C8B-B14F-4D97-AF65-F5344CB8AC3E}">
        <p14:creationId xmlns:p14="http://schemas.microsoft.com/office/powerpoint/2010/main" val="976621408"/>
      </p:ext>
    </p:extLst>
  </p:cSld>
  <p:clrMapOvr>
    <a:masterClrMapping/>
  </p:clrMapOvr>
  <p:transition spd="slow">
    <p:wip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BCEDCFF-9050-4363-B48D-321C4B5262E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2021-2023 Biennial Budget – Next Steps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684F8-27A2-43C2-8258-48BAFFF8DBF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Agency briefings (soon, dates TBA)</a:t>
            </a:r>
          </a:p>
          <a:p>
            <a:r>
              <a:rPr lang="en-US" dirty="0"/>
              <a:t>JFC action on budget items (April-May,</a:t>
            </a:r>
            <a:br>
              <a:rPr lang="en-US" dirty="0"/>
            </a:br>
            <a:r>
              <a:rPr lang="en-US" dirty="0"/>
              <a:t>K-12 usually toward the end)</a:t>
            </a:r>
          </a:p>
          <a:p>
            <a:r>
              <a:rPr lang="en-US" dirty="0"/>
              <a:t>Assembly &amp; Senate pass budget &amp; submit to Governor (by June 30?)</a:t>
            </a:r>
          </a:p>
          <a:p>
            <a:r>
              <a:rPr lang="en-US" dirty="0"/>
              <a:t>Signing with/without partial vetoes</a:t>
            </a:r>
          </a:p>
        </p:txBody>
      </p:sp>
    </p:spTree>
    <p:extLst>
      <p:ext uri="{BB962C8B-B14F-4D97-AF65-F5344CB8AC3E}">
        <p14:creationId xmlns:p14="http://schemas.microsoft.com/office/powerpoint/2010/main" val="405555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A6AC639-4E29-4A72-A07D-E745896C0D2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ESSER II (CRRSA Act)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D54177-1285-49BE-9780-EE81850ED8E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en-US" dirty="0"/>
              <a:t>$686.1 million to WI public K-12</a:t>
            </a:r>
          </a:p>
          <a:p>
            <a:r>
              <a:rPr lang="en-US" dirty="0"/>
              <a:t>Broadly similar to ESSER I</a:t>
            </a:r>
          </a:p>
          <a:p>
            <a:r>
              <a:rPr lang="en-US" dirty="0"/>
              <a:t>Allocation plan adopted by Joint Finance Committee 2/10/2021</a:t>
            </a:r>
          </a:p>
        </p:txBody>
      </p:sp>
    </p:spTree>
    <p:extLst>
      <p:ext uri="{BB962C8B-B14F-4D97-AF65-F5344CB8AC3E}">
        <p14:creationId xmlns:p14="http://schemas.microsoft.com/office/powerpoint/2010/main" val="5747563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2021-2023 Biennial Budget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482009" y="1203659"/>
            <a:ext cx="8179982" cy="2484421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Aft>
                <a:spcPts val="600"/>
              </a:spcAft>
              <a:buNone/>
            </a:pPr>
            <a:endParaRPr lang="en-US" sz="2000" i="1" dirty="0"/>
          </a:p>
          <a:p>
            <a:pPr marL="0" indent="0" algn="ctr">
              <a:lnSpc>
                <a:spcPct val="100000"/>
              </a:lnSpc>
              <a:spcAft>
                <a:spcPts val="600"/>
              </a:spcAft>
              <a:buNone/>
            </a:pPr>
            <a:r>
              <a:rPr lang="en-US" sz="2000" dirty="0"/>
              <a:t>Information on the 2021-23 Biennial Budget will be posted on DPI Policy and Budget Team Page:</a:t>
            </a:r>
          </a:p>
          <a:p>
            <a:pPr marL="0" indent="0" algn="ctr">
              <a:lnSpc>
                <a:spcPct val="100000"/>
              </a:lnSpc>
              <a:spcAft>
                <a:spcPts val="600"/>
              </a:spcAft>
              <a:buNone/>
            </a:pPr>
            <a:endParaRPr lang="en-US" sz="2000" dirty="0"/>
          </a:p>
          <a:p>
            <a:pPr marL="0" indent="0" algn="ctr">
              <a:lnSpc>
                <a:spcPct val="100000"/>
              </a:lnSpc>
              <a:spcAft>
                <a:spcPts val="600"/>
              </a:spcAft>
              <a:buNone/>
            </a:pPr>
            <a:r>
              <a:rPr lang="en-US" sz="1600" dirty="0">
                <a:hlinkClick r:id="rId2"/>
              </a:rPr>
              <a:t>2021-23 Biennial Budget | Wisconsin Department of Public Instruction</a:t>
            </a:r>
            <a:endParaRPr lang="en-US" sz="1600" dirty="0"/>
          </a:p>
          <a:p>
            <a:pPr marL="0" indent="0" algn="ctr">
              <a:lnSpc>
                <a:spcPct val="100000"/>
              </a:lnSpc>
              <a:spcAft>
                <a:spcPts val="600"/>
              </a:spcAft>
              <a:buNone/>
            </a:pPr>
            <a:r>
              <a:rPr lang="en-US" sz="2000" dirty="0"/>
              <a:t>https://dpi.wi.gov/policy-budget/2021-23-biennial-budget</a:t>
            </a:r>
          </a:p>
        </p:txBody>
      </p:sp>
    </p:spTree>
    <p:extLst>
      <p:ext uri="{BB962C8B-B14F-4D97-AF65-F5344CB8AC3E}">
        <p14:creationId xmlns:p14="http://schemas.microsoft.com/office/powerpoint/2010/main" val="19206026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9C33BA-98E1-4C72-AE8F-4FB8D4E7BD0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262087"/>
                </a:solidFill>
                <a:latin typeface="Lato Black" panose="020F0A02020204030203" pitchFamily="34" charset="0"/>
              </a:rPr>
              <a:t>SFS Team Spring Reminders</a:t>
            </a:r>
          </a:p>
        </p:txBody>
      </p:sp>
    </p:spTree>
    <p:extLst>
      <p:ext uri="{BB962C8B-B14F-4D97-AF65-F5344CB8AC3E}">
        <p14:creationId xmlns:p14="http://schemas.microsoft.com/office/powerpoint/2010/main" val="3895818988"/>
      </p:ext>
    </p:extLst>
  </p:cSld>
  <p:clrMapOvr>
    <a:masterClrMapping/>
  </p:clrMapOvr>
  <p:transition spd="slow">
    <p:push dir="u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Please Update Your Data!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1396168" y="1119777"/>
            <a:ext cx="6351664" cy="3055899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200" dirty="0"/>
              <a:t>Accurate data impacts the July 1</a:t>
            </a:r>
            <a:r>
              <a:rPr lang="en-US" sz="2200" baseline="30000" dirty="0"/>
              <a:t>st</a:t>
            </a:r>
            <a:r>
              <a:rPr lang="en-US" sz="2200" dirty="0"/>
              <a:t> General Aids estimate and final Revenue Limit determinations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200" dirty="0"/>
              <a:t>2020-21 SAFR reports will close </a:t>
            </a:r>
            <a:r>
              <a:rPr lang="en-US" sz="2200" u="sng" dirty="0"/>
              <a:t>Monday, June 7</a:t>
            </a:r>
            <a:r>
              <a:rPr lang="en-US" sz="2200" dirty="0"/>
              <a:t>:</a:t>
            </a:r>
          </a:p>
          <a:p>
            <a:pPr marL="164592" indent="-16459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PI-1563 September, January and May 2020-21</a:t>
            </a:r>
          </a:p>
          <a:p>
            <a:pPr marL="164592" indent="-16459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2020-21 PI-1504 Budget Report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200" dirty="0"/>
              <a:t>Reports will reopen on Monday, June 28.</a:t>
            </a:r>
          </a:p>
        </p:txBody>
      </p:sp>
    </p:spTree>
    <p:extLst>
      <p:ext uri="{BB962C8B-B14F-4D97-AF65-F5344CB8AC3E}">
        <p14:creationId xmlns:p14="http://schemas.microsoft.com/office/powerpoint/2010/main" val="835893860"/>
      </p:ext>
    </p:extLst>
  </p:cSld>
  <p:clrMapOvr>
    <a:masterClrMapping/>
  </p:clrMapOvr>
  <p:transition spd="slow">
    <p:push dir="u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Transfer of Service (TOS) for 2021-22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962065" y="1043800"/>
            <a:ext cx="7219869" cy="3055899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000" dirty="0"/>
              <a:t>The PI-5000 TOS portal will open on Thursday, May 20, 2021. Steps to help you in making any student entries in the portal: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Collect a list of all new student who arrived during 2020-2021 school year with an IEP or LEP need.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For each student work through the TOS Decision Tree to decide if a TOS request should be entered found on the Transfer of Service webpage. </a:t>
            </a:r>
            <a:br>
              <a:rPr lang="en-US" sz="2000" dirty="0"/>
            </a:br>
            <a:r>
              <a:rPr lang="en-US" sz="2000" dirty="0">
                <a:hlinkClick r:id="rId2"/>
              </a:rPr>
              <a:t>dpi.wi.gov/sfs/limits/exemptions/transfer-service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83332595"/>
      </p:ext>
    </p:extLst>
  </p:cSld>
  <p:clrMapOvr>
    <a:masterClrMapping/>
  </p:clrMapOvr>
  <p:transition spd="slow">
    <p:wip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Transfer of Service (TOS) for 2021-22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1036356" y="1043800"/>
            <a:ext cx="7071288" cy="305589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Double check to determine the school district the student was a resident before the move to your district, as it will be used within the PI-5000 portal. 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Be careful with Open Enrollment—a Transfer of Service is from a student’s former </a:t>
            </a:r>
            <a:r>
              <a:rPr lang="en-US" sz="2000" u="sng" dirty="0"/>
              <a:t>resident</a:t>
            </a:r>
            <a:r>
              <a:rPr lang="en-US" sz="2000" dirty="0"/>
              <a:t> district, not a district they may have attended through Open Enrollment.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Each TOS request is for estimated cost to meet this student’s needs during the 2021-22 school year only. 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5660291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Transfer of Service (TOS) for 2021-22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820785" y="1043800"/>
            <a:ext cx="7502430" cy="305589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If your district will have key staff changes over the summer months, your district administrator will need to update PI-5000 access through OPAL Application User Management.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The PI-5000 should be monitored weekly for Part B replies your district needs to complete and Part A requests that have not yet been responded to by the WI district who received it.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Narrative TOS requests can be made at the same time as the PI-5000 is open. 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5869892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High Cost Pupil Transportation Aid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469025" y="1224264"/>
            <a:ext cx="8205950" cy="2446493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000" dirty="0"/>
              <a:t>COVID-19 during the 2019-20 school year could impact calculations for the June 2021 payment. How?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The cost of pupil transportation starting in late March of 2020 was reduced in many school districts due to limited busing.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Extra bus trips to tournaments, spring sporting events, the State Capitol, etc. never happened.</a:t>
            </a:r>
          </a:p>
        </p:txBody>
      </p:sp>
    </p:spTree>
    <p:extLst>
      <p:ext uri="{BB962C8B-B14F-4D97-AF65-F5344CB8AC3E}">
        <p14:creationId xmlns:p14="http://schemas.microsoft.com/office/powerpoint/2010/main" val="619687095"/>
      </p:ext>
    </p:extLst>
  </p:cSld>
  <p:clrMapOvr>
    <a:masterClrMapping/>
  </p:clrMapOvr>
  <p:transition spd="slow">
    <p:wip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High Cost Pupil Transportation Aid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469025" y="935492"/>
            <a:ext cx="8205950" cy="3055899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000" dirty="0"/>
              <a:t>Fund 10 pupil transportation costs and audited membership are used for aid calculations.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The statewide Fund 10 transportation cost per member is determined for 2019-20. 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The district’s transportation cost/member is also determined.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District with a cost/member that is equal to or greater than 145% of the statewide cost per member and have 50 or less members per square mile qualify for this aid program.  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7173073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High Cost Pupil Transportation Aid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811924" y="1289370"/>
            <a:ext cx="7520152" cy="2895749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000" dirty="0"/>
              <a:t>The $13,500,000 allocation will be paid out this June.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There is a “hold harmless” provision for districts that qualified in 2018-19 but fall out of eligibility in 2019-20.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How in-person/virtual and transportation played out this year will drive next year’s aid—be careful in your 2021-22 budget development with this aid estimate!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7722852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High Cost Special Education Aid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F70FB1A-D1DB-41B1-94EE-EE4A6A30B09B}"/>
              </a:ext>
            </a:extLst>
          </p:cNvPr>
          <p:cNvSpPr txBox="1"/>
          <p:nvPr/>
        </p:nvSpPr>
        <p:spPr>
          <a:xfrm>
            <a:off x="1693801" y="1117775"/>
            <a:ext cx="5756398" cy="2339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Lato" panose="020F0502020204030203" pitchFamily="34" charset="0"/>
              </a:rPr>
              <a:t>Districts, CESAs, CCDEBs, independent charter schools are eligible for </a:t>
            </a:r>
            <a:r>
              <a:rPr lang="en-US" sz="2000" b="1" u="sng" dirty="0">
                <a:latin typeface="Lato" panose="020F0502020204030203" pitchFamily="34" charset="0"/>
              </a:rPr>
              <a:t>their</a:t>
            </a:r>
            <a:r>
              <a:rPr lang="en-US" sz="2000" b="1" dirty="0">
                <a:latin typeface="Lato" panose="020F0502020204030203" pitchFamily="34" charset="0"/>
              </a:rPr>
              <a:t> students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Lato" panose="020F0502020204030203" pitchFamily="34" charset="0"/>
              </a:rPr>
              <a:t>Based upon claims from LEAs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Lato" panose="020F0502020204030203" pitchFamily="34" charset="0"/>
              </a:rPr>
              <a:t>Prorated as necessary for available funding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Lato" panose="020F0502020204030203" pitchFamily="34" charset="0"/>
              </a:rPr>
              <a:t>Paid in June</a:t>
            </a:r>
          </a:p>
        </p:txBody>
      </p:sp>
    </p:spTree>
    <p:extLst>
      <p:ext uri="{BB962C8B-B14F-4D97-AF65-F5344CB8AC3E}">
        <p14:creationId xmlns:p14="http://schemas.microsoft.com/office/powerpoint/2010/main" val="2353256940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A6AC639-4E29-4A72-A07D-E745896C0D2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ESSER II Allocation Plan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D54177-1285-49BE-9780-EE81850ED8E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Title I formula (required): </a:t>
            </a:r>
            <a:r>
              <a:rPr lang="en-US" u="sng" dirty="0"/>
              <a:t>$617.5 million</a:t>
            </a:r>
          </a:p>
          <a:p>
            <a:r>
              <a:rPr lang="en-US" dirty="0"/>
              <a:t>$100K minimum (33 LEAs): </a:t>
            </a:r>
            <a:r>
              <a:rPr lang="en-US" u="sng" dirty="0"/>
              <a:t>$2.4 million</a:t>
            </a:r>
          </a:p>
          <a:p>
            <a:r>
              <a:rPr lang="en-US" dirty="0"/>
              <a:t>Proportional to in-person instructional hours (174 LEAs): </a:t>
            </a:r>
            <a:r>
              <a:rPr lang="en-US" u="sng" dirty="0"/>
              <a:t>$65.0 million</a:t>
            </a:r>
          </a:p>
          <a:p>
            <a:r>
              <a:rPr lang="en-US" dirty="0"/>
              <a:t>Administration: </a:t>
            </a:r>
            <a:r>
              <a:rPr lang="en-US" u="sng" dirty="0"/>
              <a:t>$700,000</a:t>
            </a:r>
          </a:p>
        </p:txBody>
      </p:sp>
    </p:spTree>
    <p:extLst>
      <p:ext uri="{BB962C8B-B14F-4D97-AF65-F5344CB8AC3E}">
        <p14:creationId xmlns:p14="http://schemas.microsoft.com/office/powerpoint/2010/main" val="3689440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HC Spec Ed - Aid Eligibility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629379" y="1118488"/>
            <a:ext cx="7885241" cy="266410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Eligible for additional aid if the applicant incurred, in the previous school year, more than $30,000 of non-administrative costs for providing special education and related services to a child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Does not include reimbursement from other sources or revenue received</a:t>
            </a:r>
          </a:p>
        </p:txBody>
      </p:sp>
    </p:spTree>
    <p:extLst>
      <p:ext uri="{BB962C8B-B14F-4D97-AF65-F5344CB8AC3E}">
        <p14:creationId xmlns:p14="http://schemas.microsoft.com/office/powerpoint/2010/main" val="2257128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7CBDF0F-5112-4EF7-9110-8452D5DA2B7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HC Spec Ed – Rule Change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2E6575-60E6-4E2A-8538-9B9337CBE6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052028" y="1197428"/>
            <a:ext cx="5046877" cy="2960131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Admin rule (PI 30 </a:t>
            </a:r>
            <a:r>
              <a:rPr lang="en-US" dirty="0" err="1"/>
              <a:t>subch</a:t>
            </a:r>
            <a:r>
              <a:rPr lang="en-US" dirty="0"/>
              <a:t>. II) was updated last year with the new calculation</a:t>
            </a:r>
          </a:p>
          <a:p>
            <a:r>
              <a:rPr lang="en-US" dirty="0"/>
              <a:t>Biggest change: External revenues only affect eligibility if they total more than $30,000</a:t>
            </a:r>
          </a:p>
          <a:p>
            <a:pPr lvl="1"/>
            <a:r>
              <a:rPr lang="en-US" dirty="0"/>
              <a:t>Includes state special education aid, IDEA, Medicaid SBS, and Open Enrollment Exact Cost Statement revenues</a:t>
            </a:r>
          </a:p>
        </p:txBody>
      </p:sp>
    </p:spTree>
    <p:extLst>
      <p:ext uri="{BB962C8B-B14F-4D97-AF65-F5344CB8AC3E}">
        <p14:creationId xmlns:p14="http://schemas.microsoft.com/office/powerpoint/2010/main" val="263574994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HC Spec Ed - Categories of Costs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881216" y="1190850"/>
            <a:ext cx="7381568" cy="251277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Three categories of costs:</a:t>
            </a:r>
          </a:p>
          <a:p>
            <a:pPr marL="799989" lvl="1" indent="-457200">
              <a:buFont typeface="+mj-lt"/>
              <a:buAutoNum type="arabicPeriod"/>
            </a:pPr>
            <a:r>
              <a:rPr lang="en-US" sz="2000" b="1" dirty="0"/>
              <a:t>Child-Specific (1-on-1 aides, placements, etc.)</a:t>
            </a:r>
          </a:p>
          <a:p>
            <a:pPr marL="799989" lvl="1" indent="-457200">
              <a:buFont typeface="+mj-lt"/>
              <a:buAutoNum type="arabicPeriod"/>
            </a:pPr>
            <a:r>
              <a:rPr lang="en-US" sz="2000" b="1" dirty="0"/>
              <a:t>Program (transition, speech/language, etc.)</a:t>
            </a:r>
          </a:p>
          <a:p>
            <a:pPr marL="799989" lvl="1" indent="-457200">
              <a:buFont typeface="+mj-lt"/>
              <a:buAutoNum type="arabicPeriod"/>
            </a:pPr>
            <a:r>
              <a:rPr lang="en-US" sz="2000" b="1" dirty="0"/>
              <a:t>Specified Services (non-administrative pupil services)</a:t>
            </a:r>
          </a:p>
        </p:txBody>
      </p:sp>
    </p:spTree>
    <p:extLst>
      <p:ext uri="{BB962C8B-B14F-4D97-AF65-F5344CB8AC3E}">
        <p14:creationId xmlns:p14="http://schemas.microsoft.com/office/powerpoint/2010/main" val="2424543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HC Spec Ed - Calculation</a:t>
            </a:r>
          </a:p>
        </p:txBody>
      </p:sp>
      <p:graphicFrame>
        <p:nvGraphicFramePr>
          <p:cNvPr id="10" name="Diagram 9"/>
          <p:cNvGraphicFramePr/>
          <p:nvPr/>
        </p:nvGraphicFramePr>
        <p:xfrm>
          <a:off x="4049661" y="1173931"/>
          <a:ext cx="5197577" cy="32026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22780" y="1260109"/>
            <a:ext cx="5046877" cy="2512779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Deductible revenues only affect eligibility if they total more than $30,000</a:t>
            </a:r>
          </a:p>
          <a:p>
            <a:r>
              <a:rPr lang="en-US" dirty="0"/>
              <a:t>Eligible Costs = Total Student Costs – (Deductible Revenues &gt; $30,000)</a:t>
            </a:r>
          </a:p>
          <a:p>
            <a:r>
              <a:rPr lang="en-US" dirty="0"/>
              <a:t>Aid Eligibility: 90% of Eligible Costs (defined in statute)</a:t>
            </a:r>
          </a:p>
          <a:p>
            <a:r>
              <a:rPr lang="en-US" dirty="0"/>
              <a:t>Aid Payment: Prorated from total appropriation</a:t>
            </a:r>
          </a:p>
        </p:txBody>
      </p:sp>
      <p:sp>
        <p:nvSpPr>
          <p:cNvPr id="3" name="Flowchart: Connector 2"/>
          <p:cNvSpPr/>
          <p:nvPr/>
        </p:nvSpPr>
        <p:spPr>
          <a:xfrm>
            <a:off x="7853517" y="1106129"/>
            <a:ext cx="888590" cy="844345"/>
          </a:xfrm>
          <a:prstGeom prst="flowChartConnecto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Eligible Costs</a:t>
            </a:r>
          </a:p>
        </p:txBody>
      </p:sp>
    </p:spTree>
    <p:extLst>
      <p:ext uri="{BB962C8B-B14F-4D97-AF65-F5344CB8AC3E}">
        <p14:creationId xmlns:p14="http://schemas.microsoft.com/office/powerpoint/2010/main" val="2456605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9162AE0-38B5-41F6-AD2B-E8A20311650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HC Spec Ed – New Claim App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0CFD3A-A5BA-452B-984D-D8A78E200CA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Development in WiSFiP is complete, working to get test districts in for final review</a:t>
            </a:r>
          </a:p>
          <a:p>
            <a:r>
              <a:rPr lang="en-US" dirty="0"/>
              <a:t>Get ready by filling out the Excel workbook at </a:t>
            </a:r>
            <a:r>
              <a:rPr lang="en-US" dirty="0">
                <a:hlinkClick r:id="rId2"/>
              </a:rPr>
              <a:t>dpi.wi.gov/</a:t>
            </a:r>
            <a:r>
              <a:rPr lang="en-US" dirty="0" err="1">
                <a:hlinkClick r:id="rId2"/>
              </a:rPr>
              <a:t>sfs</a:t>
            </a:r>
            <a:r>
              <a:rPr lang="en-US" dirty="0">
                <a:hlinkClick r:id="rId2"/>
              </a:rPr>
              <a:t>/aid/</a:t>
            </a:r>
            <a:br>
              <a:rPr lang="en-US" dirty="0">
                <a:hlinkClick r:id="rId2"/>
              </a:rPr>
            </a:br>
            <a:r>
              <a:rPr lang="en-US" dirty="0">
                <a:hlinkClick r:id="rId2"/>
              </a:rPr>
              <a:t>special-ed/high-cost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FD15EE1-A857-4C98-BDDA-293CA31D1E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2429" y="1291773"/>
            <a:ext cx="3420446" cy="2022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97355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9C33BA-98E1-4C72-AE8F-4FB8D4E7BD0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262087"/>
                </a:solidFill>
                <a:latin typeface="Lato Black" panose="020F0A02020204030203" pitchFamily="34" charset="0"/>
              </a:rPr>
              <a:t>GASB 84 &amp; 87</a:t>
            </a:r>
          </a:p>
        </p:txBody>
      </p:sp>
    </p:spTree>
    <p:extLst>
      <p:ext uri="{BB962C8B-B14F-4D97-AF65-F5344CB8AC3E}">
        <p14:creationId xmlns:p14="http://schemas.microsoft.com/office/powerpoint/2010/main" val="3039947408"/>
      </p:ext>
    </p:extLst>
  </p:cSld>
  <p:clrMapOvr>
    <a:masterClrMapping/>
  </p:clrMapOvr>
  <p:transition spd="slow">
    <p:push dir="u"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GASB 84 Reminders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1910407" y="1177142"/>
            <a:ext cx="5247261" cy="2702807"/>
          </a:xfrm>
        </p:spPr>
        <p:txBody>
          <a:bodyPr>
            <a:noAutofit/>
          </a:bodyPr>
          <a:lstStyle/>
          <a:p>
            <a:pPr marL="164592" indent="-164592">
              <a:lnSpc>
                <a:spcPct val="10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Effective beginning fiscal year 2020-21.</a:t>
            </a:r>
          </a:p>
          <a:p>
            <a:pPr marL="164592" indent="-164592">
              <a:lnSpc>
                <a:spcPct val="10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Potential implications for both Fund 60 and 72.</a:t>
            </a:r>
          </a:p>
          <a:p>
            <a:pPr marL="164592" indent="-164592">
              <a:lnSpc>
                <a:spcPct val="10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Heavy emphasis on “administrative involvement” for student activities.</a:t>
            </a:r>
          </a:p>
          <a:p>
            <a:pPr marL="164592" indent="-164592">
              <a:lnSpc>
                <a:spcPct val="10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Any remaining activity in Fund 72 MUST be in a Trust.</a:t>
            </a:r>
          </a:p>
        </p:txBody>
      </p:sp>
    </p:spTree>
    <p:extLst>
      <p:ext uri="{BB962C8B-B14F-4D97-AF65-F5344CB8AC3E}">
        <p14:creationId xmlns:p14="http://schemas.microsoft.com/office/powerpoint/2010/main" val="2619737596"/>
      </p:ext>
    </p:extLst>
  </p:cSld>
  <p:clrMapOvr>
    <a:masterClrMapping/>
  </p:clrMapOvr>
  <p:transition spd="slow">
    <p:push dir="u"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GASB 84 Accounting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1910407" y="1177142"/>
            <a:ext cx="5247261" cy="2702807"/>
          </a:xfrm>
        </p:spPr>
        <p:txBody>
          <a:bodyPr>
            <a:noAutofit/>
          </a:bodyPr>
          <a:lstStyle/>
          <a:p>
            <a:pPr marL="164592" indent="-164592">
              <a:lnSpc>
                <a:spcPct val="10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Adjusting entries must move beginning balances as of 7/1/20.</a:t>
            </a:r>
          </a:p>
          <a:p>
            <a:pPr marL="164592" indent="-164592">
              <a:lnSpc>
                <a:spcPct val="10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All 2020-21 revenue and expenditures must be recorded in the appropriate GASB 84 funds.</a:t>
            </a:r>
          </a:p>
          <a:p>
            <a:pPr marL="164592" indent="-164592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1800" dirty="0"/>
              <a:t>Year End: 60B 81x000 - 72E 969 =</a:t>
            </a:r>
            <a:br>
              <a:rPr lang="pt-BR" sz="1800" dirty="0"/>
            </a:br>
            <a:r>
              <a:rPr lang="pt-BR" sz="1800" dirty="0"/>
              <a:t>21R 969 + 10R 969 + 60R 969</a:t>
            </a:r>
          </a:p>
          <a:p>
            <a:pPr marL="507270" lvl="2" indent="-164592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1400" dirty="0">
                <a:latin typeface="Lato" panose="020F0502020204030203" pitchFamily="34" charset="0"/>
              </a:rPr>
              <a:t>Not all accounts may apply, and only the 969 activity indentified as GASB 84 implementation applies.</a:t>
            </a:r>
            <a:endParaRPr lang="en-US" sz="1400" dirty="0"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9865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GASB 84 Questions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1910407" y="1177142"/>
            <a:ext cx="5247261" cy="2702807"/>
          </a:xfrm>
        </p:spPr>
        <p:txBody>
          <a:bodyPr>
            <a:noAutofit/>
          </a:bodyPr>
          <a:lstStyle/>
          <a:p>
            <a:pPr marL="164592" indent="-164592">
              <a:lnSpc>
                <a:spcPct val="10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Attend the GASB 84 roundtable session</a:t>
            </a:r>
          </a:p>
          <a:p>
            <a:pPr marL="164592" indent="-164592">
              <a:lnSpc>
                <a:spcPct val="10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Discuss implementation with your auditor</a:t>
            </a:r>
          </a:p>
          <a:p>
            <a:pPr marL="164592" indent="-164592">
              <a:lnSpc>
                <a:spcPct val="10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Contact </a:t>
            </a:r>
            <a:r>
              <a:rPr lang="en-US" sz="1800" dirty="0">
                <a:hlinkClick r:id="rId2"/>
              </a:rPr>
              <a:t>terry.casper@dpi.wi.gov</a:t>
            </a:r>
            <a:r>
              <a:rPr lang="en-US" sz="1800" dirty="0"/>
              <a:t> 608-267-9218</a:t>
            </a:r>
          </a:p>
          <a:p>
            <a:pPr marL="164592" indent="-164592">
              <a:lnSpc>
                <a:spcPct val="10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hlinkClick r:id="rId3"/>
              </a:rPr>
              <a:t>dpi.wi.gov/sfs/finances/wufar/overview</a:t>
            </a:r>
            <a:r>
              <a:rPr lang="en-US" sz="1800" dirty="0"/>
              <a:t> –</a:t>
            </a:r>
            <a:br>
              <a:rPr lang="en-US" sz="1800" dirty="0"/>
            </a:br>
            <a:r>
              <a:rPr lang="en-US" sz="1800" dirty="0"/>
              <a:t>includes GASB 84 summary, presentation, and sample journal entries.</a:t>
            </a:r>
          </a:p>
          <a:p>
            <a:pPr marL="164592" indent="-164592">
              <a:lnSpc>
                <a:spcPct val="10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0974304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GASB Statement 87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1902692" y="1197429"/>
            <a:ext cx="5196214" cy="2561771"/>
          </a:xfrm>
        </p:spPr>
        <p:txBody>
          <a:bodyPr>
            <a:normAutofit/>
          </a:bodyPr>
          <a:lstStyle/>
          <a:p>
            <a:pPr marL="164592" indent="-164592">
              <a:lnSpc>
                <a:spcPct val="10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Establishes single model for lease accounting</a:t>
            </a:r>
          </a:p>
          <a:p>
            <a:pPr marL="164592" indent="-164592">
              <a:lnSpc>
                <a:spcPct val="10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No longer a distinction between capital and operating leases</a:t>
            </a:r>
          </a:p>
          <a:p>
            <a:pPr marL="164592" indent="-164592">
              <a:lnSpc>
                <a:spcPct val="10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Based on principle that leases are financing of right to use an underlying asset</a:t>
            </a:r>
          </a:p>
        </p:txBody>
      </p:sp>
    </p:spTree>
    <p:extLst>
      <p:ext uri="{BB962C8B-B14F-4D97-AF65-F5344CB8AC3E}">
        <p14:creationId xmlns:p14="http://schemas.microsoft.com/office/powerpoint/2010/main" val="3152912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A6AC639-4E29-4A72-A07D-E745896C0D2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ESSER II Allocation Plan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D54177-1285-49BE-9780-EE81850ED8E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u="sng" dirty="0"/>
              <a:t>In-person instructional hours</a:t>
            </a:r>
          </a:p>
          <a:p>
            <a:r>
              <a:rPr lang="en-US" dirty="0"/>
              <a:t>LEAs report total in-person instructional hours provided this year</a:t>
            </a:r>
          </a:p>
          <a:p>
            <a:r>
              <a:rPr lang="en-US" dirty="0"/>
              <a:t>Each LEA’s share is their in-person hours divided by the 174 LEAs’ total</a:t>
            </a:r>
          </a:p>
        </p:txBody>
      </p:sp>
    </p:spTree>
    <p:extLst>
      <p:ext uri="{BB962C8B-B14F-4D97-AF65-F5344CB8AC3E}">
        <p14:creationId xmlns:p14="http://schemas.microsoft.com/office/powerpoint/2010/main" val="1266411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GASB Statement 87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1910407" y="1177142"/>
            <a:ext cx="5247261" cy="2702807"/>
          </a:xfrm>
        </p:spPr>
        <p:txBody>
          <a:bodyPr>
            <a:noAutofit/>
          </a:bodyPr>
          <a:lstStyle/>
          <a:p>
            <a:pPr marL="164592" indent="-164592">
              <a:lnSpc>
                <a:spcPct val="10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Effective beginning fiscal year 2021-22</a:t>
            </a:r>
          </a:p>
          <a:p>
            <a:pPr marL="164592" indent="-164592">
              <a:lnSpc>
                <a:spcPct val="10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Must be applied to existing contracts </a:t>
            </a:r>
          </a:p>
          <a:p>
            <a:pPr marL="164592" indent="-164592">
              <a:lnSpc>
                <a:spcPct val="10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Recognition and measurement using the facts and circumstances as of the beginning of the period of implementation (7/1/2021)</a:t>
            </a:r>
          </a:p>
          <a:p>
            <a:pPr marL="164592" indent="-164592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164592" indent="-164592">
              <a:lnSpc>
                <a:spcPct val="10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37377838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GASB Statement 87 Questions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2075778" y="1214186"/>
            <a:ext cx="4992443" cy="2715127"/>
          </a:xfrm>
        </p:spPr>
        <p:txBody>
          <a:bodyPr>
            <a:noAutofit/>
          </a:bodyPr>
          <a:lstStyle/>
          <a:p>
            <a:pPr marL="164592" indent="-164592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Attend GASB Statement 87 presentation</a:t>
            </a:r>
          </a:p>
          <a:p>
            <a:pPr marL="507270" lvl="2" indent="-164592">
              <a:lnSpc>
                <a:spcPct val="10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1400" b="0" i="0" dirty="0">
                <a:effectLst/>
                <a:latin typeface="Lato" panose="020F0502020204030203" pitchFamily="34" charset="0"/>
              </a:rPr>
              <a:t>Thursday</a:t>
            </a:r>
            <a:r>
              <a:rPr lang="en-US" sz="1400" dirty="0">
                <a:latin typeface="Lato" panose="020F0502020204030203" pitchFamily="34" charset="0"/>
              </a:rPr>
              <a:t>, March 18 12:15 PM – 1 PM </a:t>
            </a:r>
          </a:p>
          <a:p>
            <a:pPr marL="164592" indent="-164592">
              <a:lnSpc>
                <a:spcPct val="10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hlinkClick r:id="rId2"/>
              </a:rPr>
              <a:t>SFS GASB Statement 87 Summary</a:t>
            </a:r>
            <a:endParaRPr lang="en-US" sz="1800" dirty="0"/>
          </a:p>
          <a:p>
            <a:pPr marL="164592" indent="-164592">
              <a:lnSpc>
                <a:spcPct val="10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Discuss implementation with your auditor</a:t>
            </a:r>
          </a:p>
        </p:txBody>
      </p:sp>
    </p:spTree>
    <p:extLst>
      <p:ext uri="{BB962C8B-B14F-4D97-AF65-F5344CB8AC3E}">
        <p14:creationId xmlns:p14="http://schemas.microsoft.com/office/powerpoint/2010/main" val="157354852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9C33BA-98E1-4C72-AE8F-4FB8D4E7BD0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262087"/>
                </a:solidFill>
                <a:latin typeface="Lato Black" panose="020F0A02020204030203" pitchFamily="34" charset="0"/>
              </a:rPr>
              <a:t>Summer School</a:t>
            </a:r>
            <a:br>
              <a:rPr lang="en-US" sz="3600" dirty="0">
                <a:solidFill>
                  <a:srgbClr val="262087"/>
                </a:solidFill>
                <a:latin typeface="Lato Black" panose="020F0A02020204030203" pitchFamily="34" charset="0"/>
              </a:rPr>
            </a:br>
            <a:r>
              <a:rPr lang="en-US" sz="3600" dirty="0">
                <a:solidFill>
                  <a:srgbClr val="262087"/>
                </a:solidFill>
                <a:latin typeface="Lato Black" panose="020F0A02020204030203" pitchFamily="34" charset="0"/>
              </a:rPr>
              <a:t>PI 17 Update</a:t>
            </a:r>
          </a:p>
        </p:txBody>
      </p:sp>
    </p:spTree>
    <p:extLst>
      <p:ext uri="{BB962C8B-B14F-4D97-AF65-F5344CB8AC3E}">
        <p14:creationId xmlns:p14="http://schemas.microsoft.com/office/powerpoint/2010/main" val="2963208253"/>
      </p:ext>
    </p:extLst>
  </p:cSld>
  <p:clrMapOvr>
    <a:masterClrMapping/>
  </p:clrMapOvr>
  <p:transition spd="slow">
    <p:push dir="u"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B0536EB-1443-4AFB-9E9F-95F864CE4F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1A1075-D4CC-42D4-BFC2-5B2BC01A380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Statute &amp; admin rule* allow summer FTE minutes for virtual classes IF: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They are for high school credit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They are taken AND completed by students in grades 7-12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9366F76-3B6C-4FCB-A38C-ECA0EE8D06E1}"/>
              </a:ext>
            </a:extLst>
          </p:cNvPr>
          <p:cNvSpPr txBox="1"/>
          <p:nvPr/>
        </p:nvSpPr>
        <p:spPr>
          <a:xfrm>
            <a:off x="5150534" y="4153620"/>
            <a:ext cx="39934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>
                <a:latin typeface="Lato" panose="020F0502020204030203" pitchFamily="34" charset="0"/>
              </a:rPr>
              <a:t>* Wis. Stat. § 121.004(8)(b), Wis. Adm. Code § PI 17.03(2)(d) </a:t>
            </a:r>
          </a:p>
        </p:txBody>
      </p:sp>
    </p:spTree>
    <p:extLst>
      <p:ext uri="{BB962C8B-B14F-4D97-AF65-F5344CB8AC3E}">
        <p14:creationId xmlns:p14="http://schemas.microsoft.com/office/powerpoint/2010/main" val="42290465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31CE4B5-97FE-4676-A954-2E1C3BA5F6C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EFBCD2-AEF5-4446-AB6A-DD6FAEE1D0C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Emergency Rule 2003 allowed summer FTE minutes for non-credit virtual classes to students in all grades</a:t>
            </a:r>
          </a:p>
          <a:p>
            <a:r>
              <a:rPr lang="en-US" dirty="0"/>
              <a:t>Was in effect last summer and expired in October</a:t>
            </a:r>
          </a:p>
        </p:txBody>
      </p:sp>
    </p:spTree>
    <p:extLst>
      <p:ext uri="{BB962C8B-B14F-4D97-AF65-F5344CB8AC3E}">
        <p14:creationId xmlns:p14="http://schemas.microsoft.com/office/powerpoint/2010/main" val="721091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D6EB790-7802-4A97-AEE6-8C65C8EE12C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833977-55D0-4765-8646-A00E0D939DA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DPI proposed a permanent update to</a:t>
            </a:r>
            <a:br>
              <a:rPr lang="en-US" dirty="0"/>
            </a:br>
            <a:r>
              <a:rPr lang="en-US" dirty="0"/>
              <a:t>PI 17 allowing summer FTE minutes for virtual non-credit instruction</a:t>
            </a:r>
          </a:p>
          <a:p>
            <a:pPr lvl="1"/>
            <a:r>
              <a:rPr lang="en-US" dirty="0"/>
              <a:t>Does not alter or repeal the 8,100 minute equivalency for one high school credit</a:t>
            </a:r>
          </a:p>
        </p:txBody>
      </p:sp>
    </p:spTree>
    <p:extLst>
      <p:ext uri="{BB962C8B-B14F-4D97-AF65-F5344CB8AC3E}">
        <p14:creationId xmlns:p14="http://schemas.microsoft.com/office/powerpoint/2010/main" val="286143114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C684D67-2A17-4375-AE8A-AA452B9A3EE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Status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E8A3D8-1178-4590-90CB-0E45D6CCCDF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Gov. Evers approved the proposed permanent rule for submission to the Legislature</a:t>
            </a:r>
          </a:p>
          <a:p>
            <a:r>
              <a:rPr lang="en-US" dirty="0"/>
              <a:t>Joint Committee on Review of Administrative Rules (JCRAR) and Senate &amp; Assembly Ed Committees will have the opportunity to review, hold hearings on, or block the rule</a:t>
            </a:r>
          </a:p>
        </p:txBody>
      </p:sp>
    </p:spTree>
    <p:extLst>
      <p:ext uri="{BB962C8B-B14F-4D97-AF65-F5344CB8AC3E}">
        <p14:creationId xmlns:p14="http://schemas.microsoft.com/office/powerpoint/2010/main" val="2126049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67DA466-8F4A-4A53-89DA-16725F6089C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Status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009F72-0EBC-41B7-9027-A3F3B8B5EF2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If the rule goes through, DPI will apply it to all virtual non-credit summer classes this summer</a:t>
            </a:r>
          </a:p>
          <a:p>
            <a:r>
              <a:rPr lang="en-US" dirty="0"/>
              <a:t>DPI cannot guarantee at present that virtual non-credit minutes will be able to be counted for summer FTE</a:t>
            </a:r>
          </a:p>
        </p:txBody>
      </p:sp>
    </p:spTree>
    <p:extLst>
      <p:ext uri="{BB962C8B-B14F-4D97-AF65-F5344CB8AC3E}">
        <p14:creationId xmlns:p14="http://schemas.microsoft.com/office/powerpoint/2010/main" val="3436233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61FF85B-4D53-47F0-8060-CC4A8A9879C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SFS Team Updates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225635-0DF9-47F9-A21F-64B0A501917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Cody Loew, former Assistant Director, departed end of last week</a:t>
            </a:r>
          </a:p>
          <a:p>
            <a:r>
              <a:rPr lang="en-US" dirty="0"/>
              <a:t>Chris Babal, Consultant, departing end of</a:t>
            </a:r>
            <a:br>
              <a:rPr lang="en-US" dirty="0"/>
            </a:br>
            <a:r>
              <a:rPr lang="en-US" dirty="0"/>
              <a:t>next week</a:t>
            </a:r>
          </a:p>
          <a:p>
            <a:r>
              <a:rPr lang="en-US" dirty="0"/>
              <a:t>Bruce Anderson, Consultant and</a:t>
            </a:r>
            <a:br>
              <a:rPr lang="en-US" dirty="0"/>
            </a:br>
            <a:r>
              <a:rPr lang="en-US" dirty="0"/>
              <a:t>Tim Coulthart, Assistant Director,</a:t>
            </a:r>
            <a:br>
              <a:rPr lang="en-US" dirty="0"/>
            </a:br>
            <a:r>
              <a:rPr lang="en-US" dirty="0"/>
              <a:t>retiring June 30</a:t>
            </a:r>
          </a:p>
        </p:txBody>
      </p:sp>
    </p:spTree>
    <p:extLst>
      <p:ext uri="{BB962C8B-B14F-4D97-AF65-F5344CB8AC3E}">
        <p14:creationId xmlns:p14="http://schemas.microsoft.com/office/powerpoint/2010/main" val="1919871893"/>
      </p:ext>
    </p:extLst>
  </p:cSld>
  <p:clrMapOvr>
    <a:masterClrMapping/>
  </p:clrMapOvr>
  <p:transition spd="slow">
    <p:push dir="u"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5ECC720-64AF-4F56-9E42-8FBB0669BD4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SFS Team Contacts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9AA020-24D5-492A-B51E-0D097617993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General inquiries:</a:t>
            </a:r>
            <a:br>
              <a:rPr lang="en-US" dirty="0"/>
            </a:br>
            <a:r>
              <a:rPr lang="en-US" dirty="0">
                <a:hlinkClick r:id="rId2"/>
              </a:rPr>
              <a:t>dpifin@dpi.wi.gov</a:t>
            </a:r>
            <a:r>
              <a:rPr lang="en-US" dirty="0"/>
              <a:t> or 608-267-9114</a:t>
            </a:r>
          </a:p>
          <a:p>
            <a:r>
              <a:rPr lang="en-US" dirty="0"/>
              <a:t>Daniel Bush, Director:</a:t>
            </a:r>
            <a:br>
              <a:rPr lang="en-US" dirty="0"/>
            </a:br>
            <a:r>
              <a:rPr lang="en-US" dirty="0">
                <a:hlinkClick r:id="rId3"/>
              </a:rPr>
              <a:t>daniel.bush@dpi.wi.gov</a:t>
            </a:r>
            <a:r>
              <a:rPr lang="en-US" dirty="0"/>
              <a:t> or</a:t>
            </a:r>
            <a:br>
              <a:rPr lang="en-US" dirty="0"/>
            </a:br>
            <a:r>
              <a:rPr lang="en-US" dirty="0"/>
              <a:t>608-266-6968</a:t>
            </a:r>
          </a:p>
        </p:txBody>
      </p:sp>
    </p:spTree>
    <p:extLst>
      <p:ext uri="{BB962C8B-B14F-4D97-AF65-F5344CB8AC3E}">
        <p14:creationId xmlns:p14="http://schemas.microsoft.com/office/powerpoint/2010/main" val="889508629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8E68CFF-2683-410D-BBEA-61770B5F86E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What are “in-person instructional hours?”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AF6C1E-95D9-4EE5-94CE-2E8A66F5A14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u="sng" dirty="0"/>
              <a:t>JFC Motion #16</a:t>
            </a:r>
            <a:br>
              <a:rPr lang="en-US" dirty="0"/>
            </a:br>
            <a:r>
              <a:rPr lang="en-US" dirty="0"/>
              <a:t>In-person instructional hours are</a:t>
            </a:r>
            <a:br>
              <a:rPr lang="en-US" dirty="0"/>
            </a:br>
            <a:r>
              <a:rPr lang="en-US" dirty="0"/>
              <a:t>“hours in which pupils are together in a classroom, being taught by an instructor who is in the same classroom.”</a:t>
            </a:r>
          </a:p>
        </p:txBody>
      </p:sp>
    </p:spTree>
    <p:extLst>
      <p:ext uri="{BB962C8B-B14F-4D97-AF65-F5344CB8AC3E}">
        <p14:creationId xmlns:p14="http://schemas.microsoft.com/office/powerpoint/2010/main" val="335805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C5BC451-AFBF-4495-B529-B10E8E48E87F}"/>
              </a:ext>
            </a:extLst>
          </p:cNvPr>
          <p:cNvSpPr/>
          <p:nvPr/>
        </p:nvSpPr>
        <p:spPr>
          <a:xfrm>
            <a:off x="780449" y="1279088"/>
            <a:ext cx="7583102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rgbClr val="0066CC"/>
                  </a:solidFill>
                  <a:prstDash val="solid"/>
                </a:ln>
                <a:solidFill>
                  <a:srgbClr val="0099CC"/>
                </a:solidFill>
                <a:effectLst/>
                <a:latin typeface="Lato Black" panose="020F0A02020204030203" pitchFamily="34" charset="0"/>
              </a:rPr>
              <a:t>THANK YOU</a:t>
            </a:r>
            <a:br>
              <a:rPr lang="en-US" sz="5400" b="1" cap="none" spc="0" dirty="0">
                <a:ln w="22225">
                  <a:solidFill>
                    <a:srgbClr val="0066CC"/>
                  </a:solidFill>
                  <a:prstDash val="solid"/>
                </a:ln>
                <a:solidFill>
                  <a:srgbClr val="0099CC"/>
                </a:solidFill>
                <a:effectLst/>
                <a:latin typeface="Lato Black" panose="020F0A02020204030203" pitchFamily="34" charset="0"/>
              </a:rPr>
            </a:br>
            <a:r>
              <a:rPr lang="en-US" sz="5400" b="1" cap="none" spc="0" dirty="0">
                <a:ln w="22225">
                  <a:solidFill>
                    <a:srgbClr val="0066CC"/>
                  </a:solidFill>
                  <a:prstDash val="solid"/>
                </a:ln>
                <a:solidFill>
                  <a:srgbClr val="0099CC"/>
                </a:solidFill>
                <a:effectLst/>
                <a:latin typeface="Lato Black" panose="020F0A02020204030203" pitchFamily="34" charset="0"/>
              </a:rPr>
              <a:t>for all your work during</a:t>
            </a:r>
            <a:br>
              <a:rPr lang="en-US" sz="5400" b="1" cap="none" spc="0" dirty="0">
                <a:ln w="22225">
                  <a:solidFill>
                    <a:srgbClr val="0066CC"/>
                  </a:solidFill>
                  <a:prstDash val="solid"/>
                </a:ln>
                <a:solidFill>
                  <a:srgbClr val="0099CC"/>
                </a:solidFill>
                <a:effectLst/>
                <a:latin typeface="Lato Black" panose="020F0A02020204030203" pitchFamily="34" charset="0"/>
              </a:rPr>
            </a:br>
            <a:r>
              <a:rPr lang="en-US" sz="5400" b="1" cap="none" spc="0" dirty="0">
                <a:ln w="22225">
                  <a:solidFill>
                    <a:srgbClr val="0066CC"/>
                  </a:solidFill>
                  <a:prstDash val="solid"/>
                </a:ln>
                <a:solidFill>
                  <a:srgbClr val="0099CC"/>
                </a:solidFill>
                <a:effectLst/>
                <a:latin typeface="Lato Black" panose="020F0A02020204030203" pitchFamily="34" charset="0"/>
              </a:rPr>
              <a:t>this pandemic year!</a:t>
            </a:r>
          </a:p>
        </p:txBody>
      </p:sp>
    </p:spTree>
    <p:extLst>
      <p:ext uri="{BB962C8B-B14F-4D97-AF65-F5344CB8AC3E}">
        <p14:creationId xmlns:p14="http://schemas.microsoft.com/office/powerpoint/2010/main" val="3344629270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8E68CFF-2683-410D-BBEA-61770B5F86E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What are “in-person instructional hours?”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E75D8CCE-99DA-4B77-BF12-F2F64B519EC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052028" y="1197429"/>
            <a:ext cx="5046877" cy="251277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u="sng" dirty="0"/>
              <a:t>Questions</a:t>
            </a:r>
          </a:p>
          <a:p>
            <a:r>
              <a:rPr lang="en-US" dirty="0"/>
              <a:t>What data do you have?</a:t>
            </a:r>
          </a:p>
          <a:p>
            <a:r>
              <a:rPr lang="en-US" dirty="0"/>
              <a:t>How would we collect it?</a:t>
            </a:r>
          </a:p>
          <a:p>
            <a:r>
              <a:rPr lang="en-US" dirty="0"/>
              <a:t>How can the definition be applied most clearly &amp; consistently?</a:t>
            </a:r>
          </a:p>
        </p:txBody>
      </p:sp>
    </p:spTree>
    <p:extLst>
      <p:ext uri="{BB962C8B-B14F-4D97-AF65-F5344CB8AC3E}">
        <p14:creationId xmlns:p14="http://schemas.microsoft.com/office/powerpoint/2010/main" val="903274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A6AC639-4E29-4A72-A07D-E745896C0D2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ESSER III (ARP Act)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D54177-1285-49BE-9780-EE81850ED8E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Signed into law last Thursday 3/11/2021</a:t>
            </a:r>
          </a:p>
          <a:p>
            <a:r>
              <a:rPr lang="en-US" dirty="0"/>
              <a:t>Public K-12 funding nearly double of</a:t>
            </a:r>
            <a:br>
              <a:rPr lang="en-US" dirty="0"/>
            </a:br>
            <a:r>
              <a:rPr lang="en-US" dirty="0"/>
              <a:t>ESSER I &amp; II combined</a:t>
            </a:r>
          </a:p>
          <a:p>
            <a:r>
              <a:rPr lang="en-US" dirty="0"/>
              <a:t>More targeted toward summer school &amp; addressing learning disruption</a:t>
            </a:r>
          </a:p>
          <a:p>
            <a:r>
              <a:rPr lang="en-US" dirty="0"/>
              <a:t>Goes one year beyond ESSER I &amp; II</a:t>
            </a:r>
          </a:p>
        </p:txBody>
      </p:sp>
    </p:spTree>
    <p:extLst>
      <p:ext uri="{BB962C8B-B14F-4D97-AF65-F5344CB8AC3E}">
        <p14:creationId xmlns:p14="http://schemas.microsoft.com/office/powerpoint/2010/main" val="11520505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DA44697-B7BA-4878-BCA9-2BCBE0B189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ESSER III (ARP Act)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A2D6CE-B051-4677-850D-86D0C3CE4C3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Final allocations not available yet</a:t>
            </a:r>
          </a:p>
          <a:p>
            <a:r>
              <a:rPr lang="en-US" dirty="0"/>
              <a:t>Unofficial public estimates have WI K-12 getting about $1.5 billion ($1,800 pp)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E6DED4D-E5AE-4811-9D90-A4235B2C9D3B}"/>
              </a:ext>
            </a:extLst>
          </p:cNvPr>
          <p:cNvGrpSpPr/>
          <p:nvPr/>
        </p:nvGrpSpPr>
        <p:grpSpPr>
          <a:xfrm>
            <a:off x="5180334" y="1310824"/>
            <a:ext cx="3584636" cy="3235429"/>
            <a:chOff x="5180334" y="1310824"/>
            <a:chExt cx="3584636" cy="3235429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A4807C43-5E66-40E1-8E3D-A9632B25A3B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262429" y="1310824"/>
              <a:ext cx="3420446" cy="2421992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9212D486-37CD-49CE-B1A7-CB54E7FD27D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262429" y="3847116"/>
              <a:ext cx="3420447" cy="128886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7564A720-DF4E-4366-8207-116FF584768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262429" y="3995946"/>
              <a:ext cx="3290887" cy="180975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6F66E8AC-BC83-4AA1-9486-F1E996D5AE1E}"/>
                </a:ext>
              </a:extLst>
            </p:cNvPr>
            <p:cNvSpPr txBox="1"/>
            <p:nvPr/>
          </p:nvSpPr>
          <p:spPr>
            <a:xfrm>
              <a:off x="5180334" y="4176921"/>
              <a:ext cx="35846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i="1" dirty="0">
                  <a:latin typeface="Lato" panose="020F0502020204030203" pitchFamily="34" charset="0"/>
                  <a:hlinkClick r:id="rId5"/>
                </a:rPr>
                <a:t>https://www.edweek.org/policy-politics/see-what-the-huge-covid-19-</a:t>
              </a:r>
              <a:br>
                <a:rPr lang="en-US" sz="900" i="1" dirty="0">
                  <a:latin typeface="Lato" panose="020F0502020204030203" pitchFamily="34" charset="0"/>
                  <a:hlinkClick r:id="rId5"/>
                </a:rPr>
              </a:br>
              <a:r>
                <a:rPr lang="en-US" sz="900" i="1" dirty="0">
                  <a:latin typeface="Lato" panose="020F0502020204030203" pitchFamily="34" charset="0"/>
                  <a:hlinkClick r:id="rId5"/>
                </a:rPr>
                <a:t>aid-deal-</a:t>
              </a:r>
              <a:r>
                <a:rPr lang="en-US" sz="900" i="1" dirty="0" err="1">
                  <a:latin typeface="Lato" panose="020F0502020204030203" pitchFamily="34" charset="0"/>
                  <a:hlinkClick r:id="rId5"/>
                </a:rPr>
                <a:t>biden</a:t>
              </a:r>
              <a:r>
                <a:rPr lang="en-US" sz="900" i="1" dirty="0">
                  <a:latin typeface="Lato" panose="020F0502020204030203" pitchFamily="34" charset="0"/>
                  <a:hlinkClick r:id="rId5"/>
                </a:rPr>
                <a:t>-has-signed-means-for-education-in-two-charts/2021/03</a:t>
              </a:r>
              <a:endParaRPr lang="en-US" sz="900" i="1" dirty="0">
                <a:latin typeface="Lato" panose="020F050202020403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09062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4209</TotalTime>
  <Words>3517</Words>
  <Application>Microsoft Office PowerPoint</Application>
  <PresentationFormat>On-screen Show (16:9)</PresentationFormat>
  <Paragraphs>300</Paragraphs>
  <Slides>60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6" baseType="lpstr">
      <vt:lpstr>Arial</vt:lpstr>
      <vt:lpstr>Calibri</vt:lpstr>
      <vt:lpstr>Lato</vt:lpstr>
      <vt:lpstr>Lato Black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Department of Public Instruction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Spring Finance Workshop 2021</dc:title>
  <dc:creator>DPI.SchoolFinancialServices@dpi.wi.gov</dc:creator>
  <cp:keywords>spring, workshop, 2021, wisconsin, public, instruction, school, financial, service</cp:keywords>
  <cp:lastModifiedBy>Huelsman, Scott M.   DPI</cp:lastModifiedBy>
  <cp:revision>178</cp:revision>
  <dcterms:created xsi:type="dcterms:W3CDTF">2016-02-23T19:34:17Z</dcterms:created>
  <dcterms:modified xsi:type="dcterms:W3CDTF">2021-03-19T16:07:11Z</dcterms:modified>
</cp:coreProperties>
</file>